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handoutMasterIdLst>
    <p:handoutMasterId r:id="rId80"/>
  </p:handoutMasterIdLst>
  <p:sldIdLst>
    <p:sldId id="256" r:id="rId2"/>
    <p:sldId id="367" r:id="rId3"/>
    <p:sldId id="368" r:id="rId4"/>
    <p:sldId id="369" r:id="rId5"/>
    <p:sldId id="370" r:id="rId6"/>
    <p:sldId id="371" r:id="rId7"/>
    <p:sldId id="372" r:id="rId8"/>
    <p:sldId id="373" r:id="rId9"/>
    <p:sldId id="374" r:id="rId10"/>
    <p:sldId id="375" r:id="rId11"/>
    <p:sldId id="387" r:id="rId12"/>
    <p:sldId id="377" r:id="rId13"/>
    <p:sldId id="378" r:id="rId14"/>
    <p:sldId id="380" r:id="rId15"/>
    <p:sldId id="381" r:id="rId16"/>
    <p:sldId id="382" r:id="rId17"/>
    <p:sldId id="383" r:id="rId18"/>
    <p:sldId id="384" r:id="rId19"/>
    <p:sldId id="385" r:id="rId20"/>
    <p:sldId id="358" r:id="rId21"/>
    <p:sldId id="396" r:id="rId22"/>
    <p:sldId id="388" r:id="rId23"/>
    <p:sldId id="390" r:id="rId24"/>
    <p:sldId id="389" r:id="rId25"/>
    <p:sldId id="302" r:id="rId26"/>
    <p:sldId id="303" r:id="rId27"/>
    <p:sldId id="304" r:id="rId28"/>
    <p:sldId id="312" r:id="rId29"/>
    <p:sldId id="305" r:id="rId30"/>
    <p:sldId id="397" r:id="rId31"/>
    <p:sldId id="398" r:id="rId32"/>
    <p:sldId id="399" r:id="rId33"/>
    <p:sldId id="400" r:id="rId34"/>
    <p:sldId id="401" r:id="rId35"/>
    <p:sldId id="289" r:id="rId36"/>
    <p:sldId id="290" r:id="rId37"/>
    <p:sldId id="404" r:id="rId38"/>
    <p:sldId id="405" r:id="rId39"/>
    <p:sldId id="406" r:id="rId40"/>
    <p:sldId id="407" r:id="rId41"/>
    <p:sldId id="408" r:id="rId42"/>
    <p:sldId id="409" r:id="rId43"/>
    <p:sldId id="410" r:id="rId44"/>
    <p:sldId id="411" r:id="rId45"/>
    <p:sldId id="412" r:id="rId46"/>
    <p:sldId id="413" r:id="rId47"/>
    <p:sldId id="414" r:id="rId48"/>
    <p:sldId id="291" r:id="rId49"/>
    <p:sldId id="292" r:id="rId50"/>
    <p:sldId id="293" r:id="rId51"/>
    <p:sldId id="294" r:id="rId52"/>
    <p:sldId id="366" r:id="rId53"/>
    <p:sldId id="298" r:id="rId54"/>
    <p:sldId id="416" r:id="rId55"/>
    <p:sldId id="272" r:id="rId56"/>
    <p:sldId id="269" r:id="rId57"/>
    <p:sldId id="417" r:id="rId58"/>
    <p:sldId id="418" r:id="rId59"/>
    <p:sldId id="419" r:id="rId60"/>
    <p:sldId id="420" r:id="rId61"/>
    <p:sldId id="415" r:id="rId62"/>
    <p:sldId id="275" r:id="rId63"/>
    <p:sldId id="297" r:id="rId64"/>
    <p:sldId id="425" r:id="rId65"/>
    <p:sldId id="426" r:id="rId66"/>
    <p:sldId id="427" r:id="rId67"/>
    <p:sldId id="431" r:id="rId68"/>
    <p:sldId id="325" r:id="rId69"/>
    <p:sldId id="326" r:id="rId70"/>
    <p:sldId id="352" r:id="rId71"/>
    <p:sldId id="391" r:id="rId72"/>
    <p:sldId id="392" r:id="rId73"/>
    <p:sldId id="393" r:id="rId74"/>
    <p:sldId id="394" r:id="rId75"/>
    <p:sldId id="395" r:id="rId76"/>
    <p:sldId id="423" r:id="rId77"/>
    <p:sldId id="424" r:id="rId78"/>
  </p:sldIdLst>
  <p:sldSz cx="9144000" cy="6858000" type="screen4x3"/>
  <p:notesSz cx="7315200" cy="9601200"/>
  <p:defaultTextStyle>
    <a:defPPr>
      <a:defRPr lang="en-US"/>
    </a:defPPr>
    <a:lvl1pPr algn="l" rtl="0" eaLnBrk="0" fontAlgn="base" hangingPunct="0">
      <a:spcBef>
        <a:spcPct val="0"/>
      </a:spcBef>
      <a:spcAft>
        <a:spcPct val="0"/>
      </a:spcAft>
      <a:defRPr sz="3000" b="1" i="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000" b="1" i="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000" b="1" i="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000" b="1" i="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000" b="1" i="1" kern="1200">
        <a:solidFill>
          <a:schemeClr val="tx1"/>
        </a:solidFill>
        <a:latin typeface="Times New Roman" pitchFamily="18" charset="0"/>
        <a:ea typeface="+mn-ea"/>
        <a:cs typeface="+mn-cs"/>
      </a:defRPr>
    </a:lvl5pPr>
    <a:lvl6pPr marL="2286000" algn="l" defTabSz="914400" rtl="0" eaLnBrk="1" latinLnBrk="0" hangingPunct="1">
      <a:defRPr sz="3000" b="1" i="1" kern="1200">
        <a:solidFill>
          <a:schemeClr val="tx1"/>
        </a:solidFill>
        <a:latin typeface="Times New Roman" pitchFamily="18" charset="0"/>
        <a:ea typeface="+mn-ea"/>
        <a:cs typeface="+mn-cs"/>
      </a:defRPr>
    </a:lvl6pPr>
    <a:lvl7pPr marL="2743200" algn="l" defTabSz="914400" rtl="0" eaLnBrk="1" latinLnBrk="0" hangingPunct="1">
      <a:defRPr sz="3000" b="1" i="1" kern="1200">
        <a:solidFill>
          <a:schemeClr val="tx1"/>
        </a:solidFill>
        <a:latin typeface="Times New Roman" pitchFamily="18" charset="0"/>
        <a:ea typeface="+mn-ea"/>
        <a:cs typeface="+mn-cs"/>
      </a:defRPr>
    </a:lvl7pPr>
    <a:lvl8pPr marL="3200400" algn="l" defTabSz="914400" rtl="0" eaLnBrk="1" latinLnBrk="0" hangingPunct="1">
      <a:defRPr sz="3000" b="1" i="1" kern="1200">
        <a:solidFill>
          <a:schemeClr val="tx1"/>
        </a:solidFill>
        <a:latin typeface="Times New Roman" pitchFamily="18" charset="0"/>
        <a:ea typeface="+mn-ea"/>
        <a:cs typeface="+mn-cs"/>
      </a:defRPr>
    </a:lvl8pPr>
    <a:lvl9pPr marL="3657600" algn="l" defTabSz="914400" rtl="0" eaLnBrk="1" latinLnBrk="0" hangingPunct="1">
      <a:defRPr sz="3000" b="1"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FFCCFF"/>
    <a:srgbClr val="CC0000"/>
    <a:srgbClr val="FF0000"/>
    <a:srgbClr val="FFFF99"/>
    <a:srgbClr val="FFFF66"/>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829" autoAdjust="0"/>
    <p:restoredTop sz="91171" autoAdjust="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62"/>
    </p:cViewPr>
  </p:sorterViewPr>
  <p:notesViewPr>
    <p:cSldViewPr>
      <p:cViewPr varScale="1">
        <p:scale>
          <a:sx n="60" d="100"/>
          <a:sy n="60" d="100"/>
        </p:scale>
        <p:origin x="-3106" y="-7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BE85B1D-AEDA-4E4C-A9E8-E5E61A73C8CA}" type="datetimeFigureOut">
              <a:rPr lang="en-US" smtClean="0"/>
              <a:t>2/23/2013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E598E74C-A091-4247-96B5-9B41AA37E453}"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ext uri="{91240B29-F687-4F45-9708-019B960494DF}"/>
            <a:ext uri="{AF507438-7753-43E0-B8FC-AC1667EBCBE1}"/>
          </a:extLst>
        </p:spPr>
        <p:txBody>
          <a:bodyPr vert="horz" wrap="square" lIns="96661" tIns="48331" rIns="96661" bIns="48331" numCol="1" anchor="t"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a:p>
        </p:txBody>
      </p:sp>
      <p:sp>
        <p:nvSpPr>
          <p:cNvPr id="10243"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ext uri="{91240B29-F687-4F45-9708-019B960494DF}"/>
            <a:ext uri="{AF507438-7753-43E0-B8FC-AC1667EBCBE1}"/>
          </a:extLst>
        </p:spPr>
        <p:txBody>
          <a:bodyPr vert="horz" wrap="square" lIns="96661" tIns="48331" rIns="96661" bIns="48331" numCol="1" anchor="t" anchorCtr="0" compatLnSpc="1">
            <a:prstTxWarp prst="textNoShape">
              <a:avLst/>
            </a:prstTxWarp>
          </a:bodyPr>
          <a:lstStyle>
            <a:lvl1pPr algn="r" defTabSz="966788" eaLnBrk="1" hangingPunct="1">
              <a:defRPr sz="1300" b="0" i="0">
                <a:effectLst/>
                <a:latin typeface="Arial" panose="020B0604020202090204" pitchFamily="34" charset="0"/>
              </a:defRPr>
            </a:lvl1pPr>
          </a:lstStyle>
          <a:p>
            <a:pPr>
              <a:defRPr/>
            </a:pPr>
            <a:endParaRPr lang="en-US"/>
          </a:p>
        </p:txBody>
      </p:sp>
      <p:sp>
        <p:nvSpPr>
          <p:cNvPr id="95236"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ext uri="{91240B29-F687-4F45-9708-019B960494DF}"/>
            <a:ext uri="{AF507438-7753-43E0-B8FC-AC1667EBCBE1}"/>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ext uri="{91240B29-F687-4F45-9708-019B960494DF}"/>
            <a:ext uri="{AF507438-7753-43E0-B8FC-AC1667EBCBE1}"/>
          </a:extLst>
        </p:spPr>
        <p:txBody>
          <a:bodyPr vert="horz" wrap="square" lIns="96661" tIns="48331" rIns="96661" bIns="48331" numCol="1" anchor="b"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a:p>
        </p:txBody>
      </p:sp>
      <p:sp>
        <p:nvSpPr>
          <p:cNvPr id="10247"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ext uri="{91240B29-F687-4F45-9708-019B960494DF}"/>
            <a:ext uri="{AF507438-7753-43E0-B8FC-AC1667EBCBE1}"/>
          </a:extLst>
        </p:spPr>
        <p:txBody>
          <a:bodyPr vert="horz" wrap="square" lIns="96661" tIns="48331" rIns="96661" bIns="48331" numCol="1" anchor="b" anchorCtr="0" compatLnSpc="1">
            <a:prstTxWarp prst="textNoShape">
              <a:avLst/>
            </a:prstTxWarp>
          </a:bodyPr>
          <a:lstStyle>
            <a:lvl1pPr algn="r" defTabSz="966788" eaLnBrk="1" hangingPunct="1">
              <a:defRPr sz="1300" b="0" i="0" smtClean="0">
                <a:latin typeface="Arial" charset="0"/>
              </a:defRPr>
            </a:lvl1pPr>
          </a:lstStyle>
          <a:p>
            <a:pPr>
              <a:defRPr/>
            </a:pPr>
            <a:fld id="{946D4F11-88F3-4AE0-A113-AC9FFA74340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miter lim="800000"/>
            <a:headEnd/>
            <a:tailEnd/>
          </a:ln>
        </p:spPr>
        <p:txBody>
          <a:bodyPr/>
          <a:lstStyle/>
          <a:p>
            <a:fld id="{61447CD0-8400-4C69-841B-7CC50530745D}" type="slidenum">
              <a:rPr lang="en-US">
                <a:solidFill>
                  <a:srgbClr val="000000"/>
                </a:solidFill>
              </a:rPr>
              <a:pPr/>
              <a:t>3</a:t>
            </a:fld>
            <a:endParaRPr lang="en-US">
              <a:solidFill>
                <a:srgbClr val="000000"/>
              </a:solidFill>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pPr eaLnBrk="1" hangingPunct="1"/>
            <a:r>
              <a:rPr lang="en-US" smtClean="0">
                <a:latin typeface="Arial" charset="0"/>
              </a:rPr>
              <a:t>Placing our study of REITs in context…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miter lim="800000"/>
            <a:headEnd/>
            <a:tailEnd/>
          </a:ln>
        </p:spPr>
        <p:txBody>
          <a:bodyPr/>
          <a:lstStyle/>
          <a:p>
            <a:fld id="{8DD7A1BA-1DF7-4B5E-910C-CE2691D08100}" type="slidenum">
              <a:rPr lang="en-US"/>
              <a:pPr/>
              <a:t>29</a:t>
            </a:fld>
            <a:endParaRPr lang="en-US"/>
          </a:p>
        </p:txBody>
      </p:sp>
      <p:sp>
        <p:nvSpPr>
          <p:cNvPr id="105475" name="Rectangle 2"/>
          <p:cNvSpPr>
            <a:spLocks noRot="1" noChangeArrowheads="1" noTextEdit="1"/>
          </p:cNvSpPr>
          <p:nvPr>
            <p:ph type="sldImg"/>
          </p:nvPr>
        </p:nvSpPr>
        <p:spPr>
          <a:ln/>
        </p:spPr>
      </p:sp>
      <p:sp>
        <p:nvSpPr>
          <p:cNvPr id="105476" name="Rectangle 3"/>
          <p:cNvSpPr>
            <a:spLocks noGrp="1" noChangeArrowheads="1"/>
          </p:cNvSpPr>
          <p:nvPr>
            <p:ph type="body" idx="1"/>
          </p:nvPr>
        </p:nvSpPr>
        <p:spPr>
          <a:noFill/>
        </p:spPr>
        <p:txBody>
          <a:bodyPr/>
          <a:lstStyle/>
          <a:p>
            <a:pPr eaLnBrk="1" hangingPunct="1"/>
            <a:r>
              <a:rPr lang="en-US" smtClean="0">
                <a:latin typeface="Arial" charset="0"/>
              </a:rPr>
              <a:t>It is easy now to see that it is a shame that the REIT industry got bogged down in the FFO controversy, and thereby at least partly tarred by the general corporate </a:t>
            </a:r>
            <a:r>
              <a:rPr lang="en-US" i="1" smtClean="0">
                <a:latin typeface="Arial" charset="0"/>
              </a:rPr>
              <a:t>“Pro-Forma Earnings Scandal”</a:t>
            </a:r>
            <a:r>
              <a:rPr lang="en-US" smtClean="0">
                <a:latin typeface="Arial" charset="0"/>
              </a:rPr>
              <a:t>. Had the REIT industry remained with traditional GAAP net income reporting, it could have held itself up as a very transparent, earnings and dividend focused industry, in shining contrast to the rest of the corporate world (and especially the infamous “dot.com bubble”) of the late 1990s and early 2000s. Savvy analysts will always look beyond GAAP net income anyway, to analyze the actual cash flow situation of any publicly-traded company. There was arguably no need for REIT reports to headline other measures of earnings. However, this is easier to say in hindsight than it was during the heady, growth-fixated stock market of the 1990s, when analysts did seem to forget a lot of the fundamentals of investment analysis and stock valuation. It’s hard to say how REIT earnings reporting practice will evolve over the coming years. Lately, along with the rest of the corporate world, there has been a movement back to GAAP net income reporting.</a:t>
            </a:r>
          </a:p>
          <a:p>
            <a:pPr eaLnBrk="1" hangingPunct="1"/>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miter lim="800000"/>
            <a:headEnd/>
            <a:tailEnd/>
          </a:ln>
        </p:spPr>
        <p:txBody>
          <a:bodyPr/>
          <a:lstStyle/>
          <a:p>
            <a:fld id="{FD246C40-3A7D-4FD7-A38D-6BD3D4E83807}" type="slidenum">
              <a:rPr lang="en-US">
                <a:solidFill>
                  <a:srgbClr val="000000"/>
                </a:solidFill>
              </a:rPr>
              <a:pPr/>
              <a:t>30</a:t>
            </a:fld>
            <a:endParaRPr lang="en-US">
              <a:solidFill>
                <a:srgbClr val="000000"/>
              </a:solidFill>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p:spPr>
        <p:txBody>
          <a:bodyPr/>
          <a:lstStyle/>
          <a:p>
            <a:pPr eaLnBrk="1" hangingPunct="1"/>
            <a:r>
              <a:rPr lang="en-US" smtClean="0">
                <a:latin typeface="Arial" charset="0"/>
              </a:rPr>
              <a:t>*We’ll explain the star (*) on the </a:t>
            </a:r>
            <a:r>
              <a:rPr lang="en-US" i="1" smtClean="0">
                <a:latin typeface="Arial" charset="0"/>
              </a:rPr>
              <a:t>g</a:t>
            </a:r>
            <a:r>
              <a:rPr lang="en-US" smtClean="0">
                <a:latin typeface="Arial" charset="0"/>
              </a:rPr>
              <a:t> shortly.</a:t>
            </a:r>
          </a:p>
          <a:p>
            <a:pPr eaLnBrk="1" hangingPunct="1"/>
            <a:endParaRPr lang="en-US" smtClean="0">
              <a:latin typeface="Arial" charset="0"/>
            </a:endParaRPr>
          </a:p>
          <a:p>
            <a:pPr eaLnBrk="1" hangingPunct="1"/>
            <a:r>
              <a:rPr lang="en-US" smtClean="0">
                <a:latin typeface="Arial" charset="0"/>
              </a:rPr>
              <a:t>The GGM shortcut at the entity level is analogous to the “cap rate” based (“direct capitalization”) valuation method at the property level (see Ch.10). Recall that the shortcut is based on the constant-growth perpetuity model of future cash flow, Formula (10) of Section 8.2.5 in Chapter 8 (“Present Value Mathematics”).</a:t>
            </a:r>
          </a:p>
          <a:p>
            <a:pPr eaLnBrk="1" hangingPunct="1"/>
            <a:endParaRPr lang="en-US" smtClean="0">
              <a:latin typeface="Arial" charset="0"/>
            </a:endParaRPr>
          </a:p>
          <a:p>
            <a:pPr eaLnBrk="1" hangingPunct="1"/>
            <a:r>
              <a:rPr lang="en-US" smtClean="0">
                <a:latin typeface="Arial" charset="0"/>
              </a:rPr>
              <a:t>Roughly, the difference betw aggregate property EBTCF and REIT dividends is the “plowback”, or retained cash flow not paid out as dividends.</a:t>
            </a:r>
          </a:p>
          <a:p>
            <a:pPr eaLnBrk="1" hangingPunct="1"/>
            <a:endParaRPr lang="en-US" smtClean="0">
              <a:latin typeface="Arial" charset="0"/>
            </a:endParaRPr>
          </a:p>
          <a:p>
            <a:pPr eaLnBrk="1" hangingPunct="1"/>
            <a:r>
              <a:rPr lang="en-US" smtClean="0">
                <a:latin typeface="Arial" charset="0"/>
              </a:rPr>
              <a:t>Property level:</a:t>
            </a:r>
          </a:p>
          <a:p>
            <a:pPr eaLnBrk="1" hangingPunct="1"/>
            <a:r>
              <a:rPr lang="en-US" smtClean="0">
                <a:latin typeface="Arial" charset="0"/>
              </a:rPr>
              <a:t>PGI – vac – OperExp = NOI</a:t>
            </a:r>
          </a:p>
          <a:p>
            <a:pPr eaLnBrk="1" hangingPunct="1"/>
            <a:r>
              <a:rPr lang="en-US" smtClean="0">
                <a:latin typeface="Arial" charset="0"/>
              </a:rPr>
              <a:t>NOI – CapEx = PBTCF</a:t>
            </a:r>
          </a:p>
          <a:p>
            <a:pPr eaLnBrk="1" hangingPunct="1"/>
            <a:r>
              <a:rPr lang="en-US" smtClean="0">
                <a:latin typeface="Arial" charset="0"/>
              </a:rPr>
              <a:t>PBTCF – DS = EBTCF</a:t>
            </a:r>
          </a:p>
          <a:p>
            <a:pPr eaLnBrk="1" hangingPunct="1"/>
            <a:endParaRPr lang="en-US" smtClean="0">
              <a:latin typeface="Arial" charset="0"/>
            </a:endParaRPr>
          </a:p>
          <a:p>
            <a:pPr eaLnBrk="1" hangingPunct="1"/>
            <a:r>
              <a:rPr lang="en-US" smtClean="0">
                <a:latin typeface="Arial" charset="0"/>
              </a:rPr>
              <a:t>REIT level (approximations):</a:t>
            </a:r>
          </a:p>
          <a:p>
            <a:pPr eaLnBrk="1" hangingPunct="1"/>
            <a:r>
              <a:rPr lang="en-US" smtClean="0">
                <a:latin typeface="Arial" charset="0"/>
              </a:rPr>
              <a:t>Aggreg NOI </a:t>
            </a:r>
            <a:r>
              <a:rPr lang="en-US" smtClean="0">
                <a:latin typeface="Arial" charset="0"/>
                <a:cs typeface="Arial" charset="0"/>
              </a:rPr>
              <a:t>≈ EBITDA (Earnings Before Interest Taxes Depreciation &amp; Amortization).</a:t>
            </a:r>
          </a:p>
          <a:p>
            <a:pPr eaLnBrk="1" hangingPunct="1"/>
            <a:r>
              <a:rPr lang="en-US" smtClean="0">
                <a:latin typeface="Arial" charset="0"/>
                <a:cs typeface="Arial" charset="0"/>
              </a:rPr>
              <a:t>Aggreg EBTCF ≈ FAD (or AFFO) (“Funds Available for Distribution” or “Adjusted Funds From Operations”). </a:t>
            </a:r>
          </a:p>
          <a:p>
            <a:pPr eaLnBrk="1" hangingPunct="1"/>
            <a:r>
              <a:rPr lang="en-US" smtClean="0">
                <a:latin typeface="Arial" charset="0"/>
                <a:cs typeface="Arial" charset="0"/>
              </a:rPr>
              <a:t>Aggreg NOI – IntExp ≈ FFO (“Funds From Operations”).</a:t>
            </a:r>
          </a:p>
          <a:p>
            <a:pPr eaLnBrk="1" hangingPunct="1"/>
            <a:r>
              <a:rPr lang="en-US" smtClean="0">
                <a:latin typeface="Arial" charset="0"/>
                <a:cs typeface="Arial" charset="0"/>
              </a:rPr>
              <a:t>Aggreg NOI – IntExp – Depr ≈ GAAP Net Income (official accounting “Generally Accepted Acctg Procedures” measure of profit, includes sales &amp; extraordinary items).</a:t>
            </a:r>
          </a:p>
          <a:p>
            <a:pPr eaLnBrk="1" hangingPunct="1"/>
            <a:endParaRPr lang="en-US"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miter lim="800000"/>
            <a:headEnd/>
            <a:tailEnd/>
          </a:ln>
        </p:spPr>
        <p:txBody>
          <a:bodyPr/>
          <a:lstStyle/>
          <a:p>
            <a:fld id="{AF81A347-9C12-43E2-AE10-489410B9026D}" type="slidenum">
              <a:rPr lang="en-US">
                <a:solidFill>
                  <a:srgbClr val="000000"/>
                </a:solidFill>
              </a:rPr>
              <a:pPr/>
              <a:t>31</a:t>
            </a:fld>
            <a:endParaRPr lang="en-US">
              <a:solidFill>
                <a:srgbClr val="000000"/>
              </a:solidFill>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p:spPr>
        <p:txBody>
          <a:bodyPr/>
          <a:lstStyle/>
          <a:p>
            <a:pPr eaLnBrk="1" hangingPunct="1"/>
            <a:r>
              <a:rPr lang="en-US" smtClean="0">
                <a:latin typeface="Arial" charset="0"/>
              </a:rPr>
              <a:t>Empirical estimation of beta for a given firm is difficult to do in a very precise or reliable manner, in part because firms change over time and often provide short historical time-series of returns data, and also because the idiosyncratic risk at the individual firm level reduces the precision at which beta can be estimated from a time-series regression of the firm’s returns onto the stock market returns. Also, it is important to be careful in practice about using the simple GGM model and CAPM-based estimates of the market’s required </a:t>
            </a:r>
            <a:r>
              <a:rPr lang="en-US" i="1" smtClean="0">
                <a:latin typeface="Arial" charset="0"/>
              </a:rPr>
              <a:t>r</a:t>
            </a:r>
            <a:r>
              <a:rPr lang="en-US" smtClean="0">
                <a:latin typeface="Arial" charset="0"/>
              </a:rPr>
              <a:t> to find “under-priced” REITs. While this is not impossible theoretically, in practice it is much more likely that your estimates of </a:t>
            </a:r>
            <a:r>
              <a:rPr lang="en-US" i="1" smtClean="0">
                <a:latin typeface="Arial" charset="0"/>
              </a:rPr>
              <a:t>r</a:t>
            </a:r>
            <a:r>
              <a:rPr lang="en-US" smtClean="0">
                <a:latin typeface="Arial" charset="0"/>
              </a:rPr>
              <a:t> or </a:t>
            </a:r>
            <a:r>
              <a:rPr lang="en-US" i="1" smtClean="0">
                <a:latin typeface="Arial" charset="0"/>
              </a:rPr>
              <a:t>g</a:t>
            </a:r>
            <a:r>
              <a:rPr lang="en-US" smtClean="0">
                <a:latin typeface="Arial" charset="0"/>
              </a:rPr>
              <a:t> are wrong, or that the GGM is too simplistic a valuation model for the REIT in question. Remember, the stock market is pretty efficient, which means that easy ways of finding under-valued stocks do not exist. </a:t>
            </a:r>
          </a:p>
          <a:p>
            <a:pPr eaLnBrk="1" hangingPunct="1"/>
            <a:endParaRPr lang="en-US" smtClean="0">
              <a:latin typeface="Arial" charset="0"/>
            </a:endParaRPr>
          </a:p>
          <a:p>
            <a:pPr eaLnBrk="1" hangingPunct="1"/>
            <a:r>
              <a:rPr lang="en-US" smtClean="0">
                <a:latin typeface="Arial" charset="0"/>
              </a:rPr>
              <a:t>We should also note that REITs tend to provide somewhat higher expected returns than what would be implied by a simple classical (single factor) CAPM, as REITs tend to be “value stocks” and small-mid cap stocks, thus providing an incremental expected return (at least on a before-personal-income-tax basis) based on “Fama-French” type factors. The CAPM as augmented by FF tends to work pretty well for REITs (about as well as for other types of stocks in general: see Peterson &amp; Hsieh, </a:t>
            </a:r>
            <a:r>
              <a:rPr lang="en-US" i="1" smtClean="0">
                <a:latin typeface="Arial" charset="0"/>
              </a:rPr>
              <a:t>REE</a:t>
            </a:r>
            <a:r>
              <a:rPr lang="en-US" smtClean="0">
                <a:latin typeface="Arial" charset="0"/>
              </a:rPr>
              <a:t> 1997).</a:t>
            </a:r>
          </a:p>
          <a:p>
            <a:pPr eaLnBrk="1" hangingPunct="1"/>
            <a:endParaRPr lang="en-US" smtClean="0">
              <a:latin typeface="Arial" charset="0"/>
            </a:endParaRPr>
          </a:p>
          <a:p>
            <a:pPr eaLnBrk="1" hangingPunct="1"/>
            <a:r>
              <a:rPr lang="en-US" smtClean="0">
                <a:latin typeface="Arial" charset="0"/>
              </a:rPr>
              <a:t>FF augmented CAPM is: </a:t>
            </a:r>
            <a:r>
              <a:rPr lang="en-US" i="1" smtClean="0">
                <a:latin typeface="Arial" charset="0"/>
              </a:rPr>
              <a:t>r</a:t>
            </a:r>
            <a:r>
              <a:rPr lang="en-US" smtClean="0">
                <a:latin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a:t>
            </a:r>
            <a:r>
              <a:rPr lang="el-GR" i="1" smtClean="0">
                <a:latin typeface="Arial" charset="0"/>
                <a:cs typeface="Arial" charset="0"/>
              </a:rPr>
              <a:t>β</a:t>
            </a:r>
            <a:r>
              <a:rPr lang="en-US" i="1" baseline="-25000" smtClean="0">
                <a:latin typeface="Arial" charset="0"/>
                <a:cs typeface="Arial" charset="0"/>
              </a:rPr>
              <a:t>M</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M</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 </a:t>
            </a:r>
            <a:r>
              <a:rPr lang="el-GR" i="1" smtClean="0">
                <a:latin typeface="Arial" charset="0"/>
                <a:cs typeface="Arial" charset="0"/>
              </a:rPr>
              <a:t>β</a:t>
            </a:r>
            <a:r>
              <a:rPr lang="en-US" i="1" baseline="-25000" smtClean="0">
                <a:latin typeface="Arial" charset="0"/>
                <a:cs typeface="Arial" charset="0"/>
              </a:rPr>
              <a:t>SMB</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SMB</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 </a:t>
            </a:r>
            <a:r>
              <a:rPr lang="el-GR" i="1" smtClean="0">
                <a:latin typeface="Arial" charset="0"/>
                <a:cs typeface="Arial" charset="0"/>
              </a:rPr>
              <a:t>β</a:t>
            </a:r>
            <a:r>
              <a:rPr lang="en-US" i="1" baseline="-25000" smtClean="0">
                <a:latin typeface="Arial" charset="0"/>
                <a:cs typeface="Arial" charset="0"/>
              </a:rPr>
              <a:t>HML</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HML</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where </a:t>
            </a:r>
            <a:r>
              <a:rPr lang="en-US" i="1" smtClean="0">
                <a:latin typeface="Arial" charset="0"/>
              </a:rPr>
              <a:t>M</a:t>
            </a:r>
            <a:r>
              <a:rPr lang="en-US" smtClean="0">
                <a:latin typeface="Arial" charset="0"/>
              </a:rPr>
              <a:t> is the market portfolio return, </a:t>
            </a:r>
            <a:r>
              <a:rPr lang="en-US" i="1" smtClean="0">
                <a:latin typeface="Arial" charset="0"/>
              </a:rPr>
              <a:t>SMB</a:t>
            </a:r>
            <a:r>
              <a:rPr lang="en-US" smtClean="0">
                <a:latin typeface="Arial" charset="0"/>
              </a:rPr>
              <a:t> is the “Small minus Big” stock return, and </a:t>
            </a:r>
            <a:r>
              <a:rPr lang="en-US" i="1" smtClean="0">
                <a:latin typeface="Arial" charset="0"/>
              </a:rPr>
              <a:t>HML</a:t>
            </a:r>
            <a:r>
              <a:rPr lang="en-US" smtClean="0">
                <a:latin typeface="Arial" charset="0"/>
              </a:rPr>
              <a:t> is the “High minus Low” book-to-market value ratio return. The latter two “Fama-French Factors” are typically obtained from the Ken French web site:</a:t>
            </a:r>
          </a:p>
          <a:p>
            <a:pPr eaLnBrk="1" hangingPunct="1"/>
            <a:r>
              <a:rPr lang="en-US" smtClean="0">
                <a:latin typeface="Arial" charset="0"/>
              </a:rPr>
              <a:t>http://mba.tuck.dartmouth.edu/pages/faculty/ken.french/data_library.html</a:t>
            </a:r>
          </a:p>
          <a:p>
            <a:pPr eaLnBrk="1" hangingPunct="1"/>
            <a:endParaRPr lang="en-US" smtClean="0">
              <a:latin typeface="Arial" charset="0"/>
            </a:endParaRPr>
          </a:p>
          <a:p>
            <a:pPr eaLnBrk="1" hangingPunct="1"/>
            <a:endParaRPr lang="el-G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miter lim="800000"/>
            <a:headEnd/>
            <a:tailEnd/>
          </a:ln>
        </p:spPr>
        <p:txBody>
          <a:bodyPr/>
          <a:lstStyle/>
          <a:p>
            <a:fld id="{98F9A591-7F3B-4F1B-A2EB-1C5F327EB81E}" type="slidenum">
              <a:rPr lang="en-US">
                <a:solidFill>
                  <a:srgbClr val="000000"/>
                </a:solidFill>
              </a:rPr>
              <a:pPr/>
              <a:t>32</a:t>
            </a:fld>
            <a:endParaRPr lang="en-US">
              <a:solidFill>
                <a:srgbClr val="000000"/>
              </a:solidFill>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p:spPr>
        <p:txBody>
          <a:bodyPr/>
          <a:lstStyle/>
          <a:p>
            <a:pPr eaLnBrk="1" hangingPunct="1"/>
            <a:r>
              <a:rPr lang="en-US" smtClean="0">
                <a:latin typeface="Arial" charset="0"/>
              </a:rPr>
              <a:t>Empirical estimation of beta for a given firm is difficult to do in a very precise or reliable manner, in part because firms change over time and often provide short historical time-series of returns data, and also because the idiosyncratic risk at the individual firm level reduces the precision at which beta can be estimated from a time-series regression of the firm’s returns onto the stock market returns. Also, it is important to be careful in practice about using the simple GGM model and CAPM-based estimates of the market’s required </a:t>
            </a:r>
            <a:r>
              <a:rPr lang="en-US" i="1" smtClean="0">
                <a:latin typeface="Arial" charset="0"/>
              </a:rPr>
              <a:t>r</a:t>
            </a:r>
            <a:r>
              <a:rPr lang="en-US" smtClean="0">
                <a:latin typeface="Arial" charset="0"/>
              </a:rPr>
              <a:t> to find “under-priced” REITs. While this is not impossible theoretically, in practice it is much more likely that your estimates of </a:t>
            </a:r>
            <a:r>
              <a:rPr lang="en-US" i="1" smtClean="0">
                <a:latin typeface="Arial" charset="0"/>
              </a:rPr>
              <a:t>r</a:t>
            </a:r>
            <a:r>
              <a:rPr lang="en-US" smtClean="0">
                <a:latin typeface="Arial" charset="0"/>
              </a:rPr>
              <a:t> or </a:t>
            </a:r>
            <a:r>
              <a:rPr lang="en-US" i="1" smtClean="0">
                <a:latin typeface="Arial" charset="0"/>
              </a:rPr>
              <a:t>g</a:t>
            </a:r>
            <a:r>
              <a:rPr lang="en-US" smtClean="0">
                <a:latin typeface="Arial" charset="0"/>
              </a:rPr>
              <a:t> are wrong, or that the GGM is too simplistic a valuation model for the REIT in question. Remember, the stock market is pretty efficient, which means that easy ways of finding under-valued stocks do not exist. </a:t>
            </a:r>
          </a:p>
          <a:p>
            <a:pPr eaLnBrk="1" hangingPunct="1"/>
            <a:endParaRPr lang="en-US" smtClean="0">
              <a:latin typeface="Arial" charset="0"/>
            </a:endParaRPr>
          </a:p>
          <a:p>
            <a:pPr eaLnBrk="1" hangingPunct="1"/>
            <a:r>
              <a:rPr lang="en-US" smtClean="0">
                <a:latin typeface="Arial" charset="0"/>
              </a:rPr>
              <a:t>We should also note that REITs tend to provide somewhat higher expected returns than what would be implied by a simple classical (single factor) CAPM, as REITs tend to be “value stocks” and small-mid cap stocks, thus providing an incremental expected return (at least on a before-personal-income-tax basis) based on “Fama-French” type factors. The CAPM as augmented by FF tends to work pretty well for REITs (about as well as for other types of stocks in general: see Peterson &amp; Hsieh, </a:t>
            </a:r>
            <a:r>
              <a:rPr lang="en-US" i="1" smtClean="0">
                <a:latin typeface="Arial" charset="0"/>
              </a:rPr>
              <a:t>REE</a:t>
            </a:r>
            <a:r>
              <a:rPr lang="en-US" smtClean="0">
                <a:latin typeface="Arial" charset="0"/>
              </a:rPr>
              <a:t> 1997). Although there is mixed evidence on the 3-factor model for REITs.</a:t>
            </a:r>
          </a:p>
          <a:p>
            <a:pPr eaLnBrk="1" hangingPunct="1"/>
            <a:endParaRPr lang="en-US" smtClean="0">
              <a:latin typeface="Arial" charset="0"/>
            </a:endParaRPr>
          </a:p>
          <a:p>
            <a:pPr eaLnBrk="1" hangingPunct="1"/>
            <a:r>
              <a:rPr lang="en-US" smtClean="0">
                <a:latin typeface="Arial" charset="0"/>
              </a:rPr>
              <a:t>FF augmented CAPM is: </a:t>
            </a:r>
            <a:r>
              <a:rPr lang="en-US" i="1" smtClean="0">
                <a:latin typeface="Arial" charset="0"/>
              </a:rPr>
              <a:t>r</a:t>
            </a:r>
            <a:r>
              <a:rPr lang="en-US" smtClean="0">
                <a:latin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a:t>
            </a:r>
            <a:r>
              <a:rPr lang="el-GR" i="1" smtClean="0">
                <a:latin typeface="Arial" charset="0"/>
                <a:cs typeface="Arial" charset="0"/>
              </a:rPr>
              <a:t>β</a:t>
            </a:r>
            <a:r>
              <a:rPr lang="en-US" i="1" baseline="-25000" smtClean="0">
                <a:latin typeface="Arial" charset="0"/>
                <a:cs typeface="Arial" charset="0"/>
              </a:rPr>
              <a:t>M</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M</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 </a:t>
            </a:r>
            <a:r>
              <a:rPr lang="el-GR" i="1" smtClean="0">
                <a:latin typeface="Arial" charset="0"/>
                <a:cs typeface="Arial" charset="0"/>
              </a:rPr>
              <a:t>β</a:t>
            </a:r>
            <a:r>
              <a:rPr lang="en-US" i="1" baseline="-25000" smtClean="0">
                <a:latin typeface="Arial" charset="0"/>
                <a:cs typeface="Arial" charset="0"/>
              </a:rPr>
              <a:t>SMB</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SMB</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 </a:t>
            </a:r>
            <a:r>
              <a:rPr lang="el-GR" i="1" smtClean="0">
                <a:latin typeface="Arial" charset="0"/>
                <a:cs typeface="Arial" charset="0"/>
              </a:rPr>
              <a:t>β</a:t>
            </a:r>
            <a:r>
              <a:rPr lang="en-US" i="1" baseline="-25000" smtClean="0">
                <a:latin typeface="Arial" charset="0"/>
                <a:cs typeface="Arial" charset="0"/>
              </a:rPr>
              <a:t>HML</a:t>
            </a:r>
            <a:r>
              <a:rPr lang="en-US" smtClean="0">
                <a:latin typeface="Arial" charset="0"/>
                <a:cs typeface="Arial" charset="0"/>
              </a:rPr>
              <a:t> (</a:t>
            </a:r>
            <a:r>
              <a:rPr lang="en-US" i="1" smtClean="0">
                <a:latin typeface="Arial" charset="0"/>
                <a:cs typeface="Arial" charset="0"/>
              </a:rPr>
              <a:t>E</a:t>
            </a:r>
            <a:r>
              <a:rPr lang="en-US" smtClean="0">
                <a:latin typeface="Arial" charset="0"/>
                <a:cs typeface="Arial" charset="0"/>
              </a:rPr>
              <a:t>[</a:t>
            </a:r>
            <a:r>
              <a:rPr lang="en-US" i="1" smtClean="0">
                <a:latin typeface="Arial" charset="0"/>
                <a:cs typeface="Arial" charset="0"/>
              </a:rPr>
              <a:t>r</a:t>
            </a:r>
            <a:r>
              <a:rPr lang="en-US" i="1" baseline="-25000" smtClean="0">
                <a:latin typeface="Arial" charset="0"/>
                <a:cs typeface="Arial" charset="0"/>
              </a:rPr>
              <a:t>HML</a:t>
            </a:r>
            <a:r>
              <a:rPr lang="en-US" smtClean="0">
                <a:latin typeface="Arial" charset="0"/>
                <a:cs typeface="Arial" charset="0"/>
              </a:rPr>
              <a:t>] – </a:t>
            </a:r>
            <a:r>
              <a:rPr lang="en-US" i="1" smtClean="0">
                <a:latin typeface="Arial" charset="0"/>
              </a:rPr>
              <a:t>r</a:t>
            </a:r>
            <a:r>
              <a:rPr lang="en-US" i="1" baseline="-25000" smtClean="0">
                <a:latin typeface="Arial" charset="0"/>
              </a:rPr>
              <a:t>f</a:t>
            </a:r>
            <a:r>
              <a:rPr lang="en-US" i="1" smtClean="0">
                <a:latin typeface="Arial" charset="0"/>
              </a:rPr>
              <a:t> </a:t>
            </a:r>
            <a:r>
              <a:rPr lang="en-US" smtClean="0">
                <a:latin typeface="Arial" charset="0"/>
              </a:rPr>
              <a:t>), where </a:t>
            </a:r>
            <a:r>
              <a:rPr lang="en-US" i="1" smtClean="0">
                <a:latin typeface="Arial" charset="0"/>
              </a:rPr>
              <a:t>M</a:t>
            </a:r>
            <a:r>
              <a:rPr lang="en-US" smtClean="0">
                <a:latin typeface="Arial" charset="0"/>
              </a:rPr>
              <a:t> is the market portfolio return, </a:t>
            </a:r>
            <a:r>
              <a:rPr lang="en-US" i="1" smtClean="0">
                <a:latin typeface="Arial" charset="0"/>
              </a:rPr>
              <a:t>SMB</a:t>
            </a:r>
            <a:r>
              <a:rPr lang="en-US" smtClean="0">
                <a:latin typeface="Arial" charset="0"/>
              </a:rPr>
              <a:t> is the “Small minus Big” stock return, and </a:t>
            </a:r>
            <a:r>
              <a:rPr lang="en-US" i="1" smtClean="0">
                <a:latin typeface="Arial" charset="0"/>
              </a:rPr>
              <a:t>HML</a:t>
            </a:r>
            <a:r>
              <a:rPr lang="en-US" smtClean="0">
                <a:latin typeface="Arial" charset="0"/>
              </a:rPr>
              <a:t> is the “High minus Low” book-to-market value ratio return. The latter two “Fama-French Factors” are typically obtained from the Ken French web site:</a:t>
            </a:r>
          </a:p>
          <a:p>
            <a:pPr eaLnBrk="1" hangingPunct="1"/>
            <a:r>
              <a:rPr lang="en-US" smtClean="0">
                <a:latin typeface="Arial" charset="0"/>
              </a:rPr>
              <a:t>http://mba.tuck.dartmouth.edu/pages/faculty/ken.french/data_library.html</a:t>
            </a:r>
          </a:p>
          <a:p>
            <a:pPr eaLnBrk="1" hangingPunct="1"/>
            <a:endParaRPr lang="en-US" smtClean="0">
              <a:latin typeface="Arial" charset="0"/>
            </a:endParaRPr>
          </a:p>
          <a:p>
            <a:pPr eaLnBrk="1" hangingPunct="1"/>
            <a:endParaRPr lang="el-G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miter lim="800000"/>
            <a:headEnd/>
            <a:tailEnd/>
          </a:ln>
        </p:spPr>
        <p:txBody>
          <a:bodyPr/>
          <a:lstStyle/>
          <a:p>
            <a:fld id="{AFC307AB-B698-4E47-8088-772215AEC3AA}" type="slidenum">
              <a:rPr lang="en-US">
                <a:solidFill>
                  <a:srgbClr val="000000"/>
                </a:solidFill>
              </a:rPr>
              <a:pPr/>
              <a:t>33</a:t>
            </a:fld>
            <a:endParaRPr lang="en-US">
              <a:solidFill>
                <a:srgbClr val="000000"/>
              </a:solidFill>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p:spPr>
        <p:txBody>
          <a:bodyPr/>
          <a:lstStyle/>
          <a:p>
            <a:pPr eaLnBrk="1" hangingPunct="1"/>
            <a:r>
              <a:rPr lang="en-US" smtClean="0">
                <a:latin typeface="Arial" charset="0"/>
              </a:rPr>
              <a:t>Exhibit 22-6. Source: Fama &amp; French (2004).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miter lim="800000"/>
            <a:headEnd/>
            <a:tailEnd/>
          </a:ln>
        </p:spPr>
        <p:txBody>
          <a:bodyPr/>
          <a:lstStyle/>
          <a:p>
            <a:fld id="{8FC53398-C6A2-41F9-A2C7-D4D9DA6E8E81}" type="slidenum">
              <a:rPr lang="en-US">
                <a:solidFill>
                  <a:srgbClr val="000000"/>
                </a:solidFill>
              </a:rPr>
              <a:pPr/>
              <a:t>34</a:t>
            </a:fld>
            <a:endParaRPr lang="en-US">
              <a:solidFill>
                <a:srgbClr val="000000"/>
              </a:solidFill>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p:spPr>
        <p:txBody>
          <a:bodyPr/>
          <a:lstStyle/>
          <a:p>
            <a:pPr eaLnBrk="1" hangingPunct="1"/>
            <a:r>
              <a:rPr lang="en-US" smtClean="0">
                <a:latin typeface="Arial" charset="0"/>
              </a:rPr>
              <a:t>Careful: On bottom line I’m using </a:t>
            </a:r>
            <a:r>
              <a:rPr lang="en-US" i="1" smtClean="0">
                <a:latin typeface="Arial" charset="0"/>
              </a:rPr>
              <a:t>P/E</a:t>
            </a:r>
            <a:r>
              <a:rPr lang="en-US" smtClean="0">
                <a:latin typeface="Arial" charset="0"/>
              </a:rPr>
              <a:t>  to represent “price/earnings ratio”, so </a:t>
            </a:r>
            <a:r>
              <a:rPr lang="en-US" i="1" smtClean="0">
                <a:latin typeface="Arial" charset="0"/>
              </a:rPr>
              <a:t>E</a:t>
            </a:r>
            <a:r>
              <a:rPr lang="en-US" smtClean="0">
                <a:latin typeface="Arial" charset="0"/>
              </a:rPr>
              <a:t>  there is “earnings” (AFFO), not “Equity” (as elsewhere).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miter lim="800000"/>
            <a:headEnd/>
            <a:tailEnd/>
          </a:ln>
        </p:spPr>
        <p:txBody>
          <a:bodyPr/>
          <a:lstStyle/>
          <a:p>
            <a:fld id="{C896095F-D2BE-4C17-90D9-ADFE5ED098AD}" type="slidenum">
              <a:rPr lang="en-US"/>
              <a:pPr/>
              <a:t>35</a:t>
            </a:fld>
            <a:endParaRPr lang="en-US"/>
          </a:p>
        </p:txBody>
      </p:sp>
      <p:sp>
        <p:nvSpPr>
          <p:cNvPr id="111619" name="Rectangle 2"/>
          <p:cNvSpPr>
            <a:spLocks noRo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r>
              <a:rPr lang="en-US" i="1" dirty="0" smtClean="0">
                <a:latin typeface="Arial" charset="0"/>
              </a:rPr>
              <a:t>* </a:t>
            </a:r>
            <a:r>
              <a:rPr lang="en-US" i="1" dirty="0" smtClean="0">
                <a:latin typeface="Arial" charset="0"/>
              </a:rPr>
              <a:t>r</a:t>
            </a:r>
            <a:r>
              <a:rPr lang="en-US" dirty="0" smtClean="0">
                <a:latin typeface="Arial" charset="0"/>
              </a:rPr>
              <a:t>  is the same whether applied to earnings or dividends because the risk that matters for determining </a:t>
            </a:r>
            <a:r>
              <a:rPr lang="en-US" i="1" dirty="0" smtClean="0">
                <a:latin typeface="Arial" charset="0"/>
              </a:rPr>
              <a:t>r</a:t>
            </a:r>
            <a:r>
              <a:rPr lang="en-US" dirty="0" smtClean="0">
                <a:latin typeface="Arial" charset="0"/>
              </a:rPr>
              <a:t> = </a:t>
            </a:r>
            <a:r>
              <a:rPr lang="en-US" i="1" dirty="0" err="1" smtClean="0">
                <a:latin typeface="Arial" charset="0"/>
              </a:rPr>
              <a:t>r</a:t>
            </a:r>
            <a:r>
              <a:rPr lang="en-US" i="1" baseline="-25000" dirty="0" err="1" smtClean="0">
                <a:latin typeface="Arial" charset="0"/>
              </a:rPr>
              <a:t>f</a:t>
            </a:r>
            <a:r>
              <a:rPr lang="en-US" i="1" dirty="0" smtClean="0">
                <a:latin typeface="Arial" charset="0"/>
              </a:rPr>
              <a:t> </a:t>
            </a:r>
            <a:r>
              <a:rPr lang="en-US" dirty="0" smtClean="0">
                <a:latin typeface="Arial" charset="0"/>
              </a:rPr>
              <a:t>+ </a:t>
            </a:r>
            <a:r>
              <a:rPr lang="en-US" i="1" dirty="0" smtClean="0">
                <a:latin typeface="Arial" charset="0"/>
              </a:rPr>
              <a:t>RP</a:t>
            </a:r>
            <a:r>
              <a:rPr lang="en-US" dirty="0" smtClean="0">
                <a:latin typeface="Arial" charset="0"/>
              </a:rPr>
              <a:t>  is the risk in the </a:t>
            </a:r>
            <a:r>
              <a:rPr lang="en-US" i="1" dirty="0" smtClean="0">
                <a:latin typeface="Arial" charset="0"/>
              </a:rPr>
              <a:t>total </a:t>
            </a:r>
            <a:r>
              <a:rPr lang="en-US" dirty="0" smtClean="0">
                <a:latin typeface="Arial" charset="0"/>
              </a:rPr>
              <a:t>return (the risk in ex post </a:t>
            </a:r>
            <a:r>
              <a:rPr lang="en-US" i="1" dirty="0" smtClean="0">
                <a:latin typeface="Arial" charset="0"/>
              </a:rPr>
              <a:t>r</a:t>
            </a:r>
            <a:r>
              <a:rPr lang="en-US" dirty="0" smtClean="0">
                <a:latin typeface="Arial" charset="0"/>
              </a:rPr>
              <a:t> ). For example, if a firm adopted the policy of varying their dividends counter-cyclically with the market, the risk in the dividend stream might become negative, but counter-cyclical payout would just result in exacerbating the cycle in the remaining asset value in the firm, with the result that the correlation between the firm’s </a:t>
            </a:r>
            <a:r>
              <a:rPr lang="en-US" i="1" dirty="0" smtClean="0">
                <a:latin typeface="Arial" charset="0"/>
              </a:rPr>
              <a:t>total</a:t>
            </a:r>
            <a:r>
              <a:rPr lang="en-US" dirty="0" smtClean="0">
                <a:latin typeface="Arial" charset="0"/>
              </a:rPr>
              <a:t> return (ex post realization of </a:t>
            </a:r>
            <a:r>
              <a:rPr lang="en-US" i="1" dirty="0" smtClean="0">
                <a:latin typeface="Arial" charset="0"/>
              </a:rPr>
              <a:t>r</a:t>
            </a:r>
            <a:r>
              <a:rPr lang="en-US" dirty="0" smtClean="0">
                <a:latin typeface="Arial" charset="0"/>
              </a:rPr>
              <a:t> ) and the market would be unaffected by the payout policy. Similarly, a firm cannot increase its value merely by changing its payout (</a:t>
            </a:r>
            <a:r>
              <a:rPr lang="en-US" i="1" dirty="0" smtClean="0">
                <a:latin typeface="Arial" charset="0"/>
              </a:rPr>
              <a:t>“plowback”</a:t>
            </a:r>
            <a:r>
              <a:rPr lang="en-US" dirty="0" smtClean="0">
                <a:latin typeface="Arial" charset="0"/>
              </a:rPr>
              <a:t>) ratio, holding fundamental risk and growth (</a:t>
            </a:r>
            <a:r>
              <a:rPr lang="en-US" dirty="0" err="1" smtClean="0">
                <a:latin typeface="Arial" charset="0"/>
              </a:rPr>
              <a:t>NPV</a:t>
            </a:r>
            <a:r>
              <a:rPr lang="en-US" dirty="0" smtClean="0">
                <a:latin typeface="Arial" charset="0"/>
              </a:rPr>
              <a:t> &gt; 0) opportunities constant.</a:t>
            </a:r>
          </a:p>
          <a:p>
            <a:pPr eaLnBrk="1" hangingPunct="1"/>
            <a:endParaRPr lang="en-US" i="1" dirty="0" smtClean="0">
              <a:latin typeface="Arial" charset="0"/>
            </a:endParaRPr>
          </a:p>
          <a:p>
            <a:pPr eaLnBrk="1" hangingPunct="1"/>
            <a:r>
              <a:rPr lang="en-US" dirty="0" smtClean="0">
                <a:latin typeface="Arial" charset="0"/>
              </a:rPr>
              <a:t>Note: </a:t>
            </a:r>
            <a:r>
              <a:rPr lang="en-US" i="1" dirty="0" smtClean="0">
                <a:latin typeface="Arial" charset="0"/>
              </a:rPr>
              <a:t>r</a:t>
            </a:r>
            <a:r>
              <a:rPr lang="en-US" dirty="0" smtClean="0">
                <a:latin typeface="Arial" charset="0"/>
              </a:rPr>
              <a:t> is in principle the same for the earnings and the dividends because both earnings and dividends are produced by the same underlying assets (thus, the underlying investment risk is the same). But </a:t>
            </a:r>
            <a:r>
              <a:rPr lang="en-US" i="1" dirty="0" smtClean="0">
                <a:latin typeface="Arial" charset="0"/>
              </a:rPr>
              <a:t>g</a:t>
            </a:r>
            <a:r>
              <a:rPr lang="en-US" dirty="0" smtClean="0">
                <a:latin typeface="Arial" charset="0"/>
              </a:rPr>
              <a:t> and </a:t>
            </a:r>
            <a:r>
              <a:rPr lang="en-US" i="1" dirty="0" err="1" smtClean="0">
                <a:latin typeface="Arial" charset="0"/>
              </a:rPr>
              <a:t>g</a:t>
            </a:r>
            <a:r>
              <a:rPr lang="en-US" i="1" baseline="-25000" dirty="0" err="1" smtClean="0">
                <a:latin typeface="Arial" charset="0"/>
              </a:rPr>
              <a:t>E</a:t>
            </a:r>
            <a:r>
              <a:rPr lang="en-US" i="1" dirty="0" smtClean="0">
                <a:latin typeface="Arial" charset="0"/>
              </a:rPr>
              <a:t> </a:t>
            </a:r>
            <a:r>
              <a:rPr lang="en-US" dirty="0" smtClean="0">
                <a:latin typeface="Arial" charset="0"/>
              </a:rPr>
              <a:t>are not the same because dividends can grow (permanently) faster than the “same store” earnings of pre-existing assets to the extent that earnings are reinvested into the acquisition of additional underlying assets (of the same type, hence, same risk, as the pre-existing assets), rather than paid out as current dividends (and rather than acquiring new assets by issuing additional equity stock). This is the plowback effect. Of course, this works only so long as there is sufficient possibility to acquire additional firm scale-expanding underlying assets. (Note: the above model implicitly assumes </a:t>
            </a:r>
            <a:r>
              <a:rPr lang="en-US" dirty="0" err="1" smtClean="0">
                <a:latin typeface="Arial" charset="0"/>
              </a:rPr>
              <a:t>NPV</a:t>
            </a:r>
            <a:r>
              <a:rPr lang="en-US" dirty="0" smtClean="0">
                <a:latin typeface="Arial" charset="0"/>
              </a:rPr>
              <a:t>=0 acquisition of the new underlying assets.) (See “ABC Simplified REIT” example Excel file.)</a:t>
            </a:r>
          </a:p>
          <a:p>
            <a:pPr eaLnBrk="1" hangingPunct="1"/>
            <a:endParaRPr lang="en-US" dirty="0" smtClean="0">
              <a:latin typeface="Arial" charset="0"/>
            </a:endParaRPr>
          </a:p>
          <a:p>
            <a:pPr eaLnBrk="1" hangingPunct="1"/>
            <a:r>
              <a:rPr lang="en-US" dirty="0" smtClean="0">
                <a:latin typeface="Arial" charset="0"/>
              </a:rPr>
              <a:t>If the plowback ratio </a:t>
            </a:r>
            <a:r>
              <a:rPr lang="en-US" i="1" dirty="0" smtClean="0">
                <a:latin typeface="Arial" charset="0"/>
              </a:rPr>
              <a:t>p</a:t>
            </a:r>
            <a:r>
              <a:rPr lang="en-US" dirty="0" smtClean="0">
                <a:latin typeface="Arial" charset="0"/>
              </a:rPr>
              <a:t> remains constant, then the long-run growth rate in observed dividends (growth in </a:t>
            </a:r>
            <a:r>
              <a:rPr lang="en-US" i="1" dirty="0" smtClean="0">
                <a:latin typeface="Arial" charset="0"/>
              </a:rPr>
              <a:t>DIV</a:t>
            </a:r>
            <a:r>
              <a:rPr lang="en-US" dirty="0" smtClean="0">
                <a:latin typeface="Arial" charset="0"/>
              </a:rPr>
              <a:t> ) will be the same as the long-run growth rate in firm-level earnings per share (</a:t>
            </a:r>
            <a:r>
              <a:rPr lang="en-US" i="1" dirty="0" smtClean="0">
                <a:latin typeface="Arial" charset="0"/>
              </a:rPr>
              <a:t>EPS </a:t>
            </a:r>
            <a:r>
              <a:rPr lang="en-US" dirty="0" smtClean="0">
                <a:latin typeface="Arial" charset="0"/>
              </a:rPr>
              <a:t>), which will be </a:t>
            </a:r>
            <a:r>
              <a:rPr lang="en-US" i="1" dirty="0" smtClean="0">
                <a:latin typeface="Arial" charset="0"/>
              </a:rPr>
              <a:t>g</a:t>
            </a:r>
            <a:r>
              <a:rPr lang="en-US" dirty="0" smtClean="0">
                <a:latin typeface="Arial" charset="0"/>
              </a:rPr>
              <a:t>  for both measures. But the long-run growth rate for </a:t>
            </a:r>
            <a:r>
              <a:rPr lang="en-US" i="1" dirty="0" smtClean="0">
                <a:latin typeface="Arial" charset="0"/>
              </a:rPr>
              <a:t>pre-existing</a:t>
            </a:r>
            <a:r>
              <a:rPr lang="en-US" dirty="0" smtClean="0">
                <a:latin typeface="Arial" charset="0"/>
              </a:rPr>
              <a:t> assets (levered “same store growth”) will be </a:t>
            </a:r>
            <a:r>
              <a:rPr lang="en-US" i="1" dirty="0" err="1" smtClean="0">
                <a:latin typeface="Arial" charset="0"/>
              </a:rPr>
              <a:t>g</a:t>
            </a:r>
            <a:r>
              <a:rPr lang="en-US" i="1" baseline="-25000" dirty="0" err="1" smtClean="0">
                <a:latin typeface="Arial" charset="0"/>
              </a:rPr>
              <a:t>E</a:t>
            </a:r>
            <a:r>
              <a:rPr lang="en-US" dirty="0" smtClean="0">
                <a:latin typeface="Arial" charset="0"/>
              </a:rPr>
              <a:t> , which is less than </a:t>
            </a:r>
            <a:r>
              <a:rPr lang="en-US" i="1" dirty="0" smtClean="0">
                <a:latin typeface="Arial" charset="0"/>
              </a:rPr>
              <a:t>g</a:t>
            </a:r>
            <a:r>
              <a:rPr lang="en-US" dirty="0" smtClean="0">
                <a:latin typeface="Arial" charset="0"/>
              </a:rPr>
              <a:t> , as indicated in the above model: </a:t>
            </a:r>
            <a:r>
              <a:rPr lang="en-US" i="1" dirty="0" err="1" smtClean="0">
                <a:latin typeface="Arial" charset="0"/>
              </a:rPr>
              <a:t>g</a:t>
            </a:r>
            <a:r>
              <a:rPr lang="en-US" i="1" baseline="-25000" dirty="0" err="1" smtClean="0">
                <a:latin typeface="Arial" charset="0"/>
              </a:rPr>
              <a:t>E</a:t>
            </a:r>
            <a:r>
              <a:rPr lang="en-US" i="1" dirty="0" smtClean="0">
                <a:latin typeface="Arial" charset="0"/>
              </a:rPr>
              <a:t> </a:t>
            </a:r>
            <a:r>
              <a:rPr lang="en-US" dirty="0" smtClean="0">
                <a:latin typeface="Arial" charset="0"/>
              </a:rPr>
              <a:t>= </a:t>
            </a:r>
            <a:r>
              <a:rPr lang="en-US" i="1" dirty="0" smtClean="0">
                <a:latin typeface="Arial" charset="0"/>
              </a:rPr>
              <a:t>g</a:t>
            </a:r>
            <a:r>
              <a:rPr lang="en-US" dirty="0" smtClean="0">
                <a:latin typeface="Arial" charset="0"/>
              </a:rPr>
              <a:t> – </a:t>
            </a:r>
            <a:r>
              <a:rPr lang="en-US" i="1" dirty="0" err="1" smtClean="0">
                <a:latin typeface="Arial" charset="0"/>
              </a:rPr>
              <a:t>py</a:t>
            </a:r>
            <a:r>
              <a:rPr lang="en-US" i="1" baseline="-25000" dirty="0" err="1" smtClean="0">
                <a:latin typeface="Arial" charset="0"/>
              </a:rPr>
              <a:t>E</a:t>
            </a:r>
            <a:r>
              <a:rPr lang="en-US" i="1" dirty="0" smtClean="0">
                <a:latin typeface="Arial" charset="0"/>
              </a:rPr>
              <a:t> </a:t>
            </a:r>
            <a:r>
              <a:rPr lang="en-US" dirty="0" smtClean="0">
                <a:latin typeface="Arial" charset="0"/>
              </a:rPr>
              <a:t>, where </a:t>
            </a:r>
            <a:r>
              <a:rPr lang="en-US" i="1" dirty="0" smtClean="0">
                <a:latin typeface="Arial" charset="0"/>
              </a:rPr>
              <a:t>p</a:t>
            </a:r>
            <a:r>
              <a:rPr lang="en-US" dirty="0" smtClean="0">
                <a:latin typeface="Arial" charset="0"/>
              </a:rPr>
              <a:t> is the plowback ratio and </a:t>
            </a:r>
            <a:r>
              <a:rPr lang="en-US" i="1" dirty="0" err="1" smtClean="0">
                <a:latin typeface="Arial" charset="0"/>
              </a:rPr>
              <a:t>y</a:t>
            </a:r>
            <a:r>
              <a:rPr lang="en-US" i="1" baseline="-25000" dirty="0" err="1" smtClean="0">
                <a:latin typeface="Arial" charset="0"/>
              </a:rPr>
              <a:t>E</a:t>
            </a:r>
            <a:r>
              <a:rPr lang="en-US" dirty="0" smtClean="0">
                <a:latin typeface="Arial" charset="0"/>
              </a:rPr>
              <a:t> is the current equity yield rate on the pre-existing assets.</a:t>
            </a:r>
          </a:p>
          <a:p>
            <a:pPr eaLnBrk="1" hangingPunct="1"/>
            <a:endParaRPr lang="en-US" dirty="0"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miter lim="800000"/>
            <a:headEnd/>
            <a:tailEnd/>
          </a:ln>
        </p:spPr>
        <p:txBody>
          <a:bodyPr/>
          <a:lstStyle/>
          <a:p>
            <a:fld id="{5961D8C0-AB81-4A1E-AEF5-803E375DAC46}" type="slidenum">
              <a:rPr lang="en-US"/>
              <a:pPr/>
              <a:t>50</a:t>
            </a:fld>
            <a:endParaRPr lang="en-US"/>
          </a:p>
        </p:txBody>
      </p:sp>
      <p:sp>
        <p:nvSpPr>
          <p:cNvPr id="112643" name="Rectangle 2"/>
          <p:cNvSpPr>
            <a:spLocks noRo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r>
              <a:rPr lang="en-US" smtClean="0">
                <a:latin typeface="Arial" charset="0"/>
              </a:rPr>
              <a:t>Some more useful </a:t>
            </a:r>
            <a:r>
              <a:rPr lang="en-US" i="1" smtClean="0">
                <a:latin typeface="Arial" charset="0"/>
              </a:rPr>
              <a:t>“concept check”  </a:t>
            </a:r>
            <a:r>
              <a:rPr lang="en-US" smtClean="0">
                <a:latin typeface="Arial" charset="0"/>
              </a:rPr>
              <a:t>type questions:</a:t>
            </a:r>
          </a:p>
          <a:p>
            <a:pPr eaLnBrk="1" hangingPunct="1">
              <a:buFontTx/>
              <a:buChar char="•"/>
            </a:pPr>
            <a:r>
              <a:rPr lang="en-US" i="1" smtClean="0">
                <a:latin typeface="Arial" charset="0"/>
              </a:rPr>
              <a:t> </a:t>
            </a:r>
            <a:r>
              <a:rPr lang="en-US" smtClean="0">
                <a:latin typeface="Arial" charset="0"/>
              </a:rPr>
              <a:t>What is the firm-level (average) cost of capital (WACC) for BOB and for Sioux?</a:t>
            </a:r>
          </a:p>
          <a:p>
            <a:pPr lvl="2" eaLnBrk="1" hangingPunct="1">
              <a:buFontTx/>
              <a:buChar char="•"/>
            </a:pPr>
            <a:r>
              <a:rPr lang="en-US" i="1" smtClean="0">
                <a:latin typeface="Arial" charset="0"/>
              </a:rPr>
              <a:t>Answer:</a:t>
            </a:r>
            <a:r>
              <a:rPr lang="en-US" smtClean="0">
                <a:latin typeface="Arial" charset="0"/>
              </a:rPr>
              <a:t>  </a:t>
            </a:r>
            <a:r>
              <a:rPr lang="en-US" i="1" smtClean="0">
                <a:latin typeface="Arial" charset="0"/>
              </a:rPr>
              <a:t>r</a:t>
            </a:r>
            <a:r>
              <a:rPr lang="en-US" smtClean="0">
                <a:latin typeface="Arial" charset="0"/>
              </a:rPr>
              <a:t> = 10% for BOB; </a:t>
            </a:r>
            <a:r>
              <a:rPr lang="en-US" i="1" smtClean="0">
                <a:latin typeface="Arial" charset="0"/>
              </a:rPr>
              <a:t>r</a:t>
            </a:r>
            <a:r>
              <a:rPr lang="en-US" smtClean="0">
                <a:latin typeface="Arial" charset="0"/>
              </a:rPr>
              <a:t> = 15% for Sioux. (Makes sense because Sioux is more risky than BOB.)</a:t>
            </a:r>
          </a:p>
          <a:p>
            <a:pPr eaLnBrk="1" hangingPunct="1">
              <a:buFontTx/>
              <a:buChar char="•"/>
            </a:pPr>
            <a:r>
              <a:rPr lang="en-US" smtClean="0">
                <a:latin typeface="Arial" charset="0"/>
              </a:rPr>
              <a:t> How much can each of these two REITs afford to pay for another property like BOB’s without diluting share value, per dollar of current income from the property?</a:t>
            </a:r>
          </a:p>
          <a:p>
            <a:pPr lvl="2" eaLnBrk="1" hangingPunct="1">
              <a:buFontTx/>
              <a:buChar char="•"/>
            </a:pPr>
            <a:r>
              <a:rPr lang="en-US" i="1" smtClean="0">
                <a:latin typeface="Arial" charset="0"/>
              </a:rPr>
              <a:t>Answer:</a:t>
            </a:r>
            <a:r>
              <a:rPr lang="en-US" smtClean="0">
                <a:latin typeface="Arial" charset="0"/>
              </a:rPr>
              <a:t>  $10, in both cases (despite the fact that the two firms have different WACCs).</a:t>
            </a:r>
          </a:p>
          <a:p>
            <a:pPr lvl="2" eaLnBrk="1" hangingPunct="1"/>
            <a:r>
              <a:rPr lang="en-US" i="1" smtClean="0">
                <a:latin typeface="Arial" charset="0"/>
              </a:rPr>
              <a:t>(See Sect.12.3.5, p.291.)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miter lim="800000"/>
            <a:headEnd/>
            <a:tailEnd/>
          </a:ln>
        </p:spPr>
        <p:txBody>
          <a:bodyPr/>
          <a:lstStyle/>
          <a:p>
            <a:fld id="{82BA6EE1-5C93-4E10-AEB2-2CA9A8A12E65}" type="slidenum">
              <a:rPr lang="en-US"/>
              <a:pPr/>
              <a:t>51</a:t>
            </a:fld>
            <a:endParaRPr lang="en-US"/>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p:spPr>
        <p:txBody>
          <a:bodyPr/>
          <a:lstStyle/>
          <a:p>
            <a:pPr eaLnBrk="1" hangingPunct="1"/>
            <a:r>
              <a:rPr lang="en-US" smtClean="0">
                <a:latin typeface="Arial" charset="0"/>
              </a:rPr>
              <a:t>The definition of “growth stocks” as those with substantial positive NPV opportunities is a bit rigorous. In theory, a firm can reorient its stock’s total return away from current yield and toward capital appreciation in its share price (increase the </a:t>
            </a:r>
            <a:r>
              <a:rPr lang="en-US" i="1" smtClean="0">
                <a:latin typeface="Arial" charset="0"/>
              </a:rPr>
              <a:t>g</a:t>
            </a:r>
            <a:r>
              <a:rPr lang="en-US" smtClean="0">
                <a:latin typeface="Arial" charset="0"/>
              </a:rPr>
              <a:t> component by decreasing the </a:t>
            </a:r>
            <a:r>
              <a:rPr lang="en-US" i="1" smtClean="0">
                <a:latin typeface="Arial" charset="0"/>
              </a:rPr>
              <a:t>y</a:t>
            </a:r>
            <a:r>
              <a:rPr lang="en-US" smtClean="0">
                <a:latin typeface="Arial" charset="0"/>
              </a:rPr>
              <a:t> component of its total return </a:t>
            </a:r>
            <a:r>
              <a:rPr lang="en-US" i="1" smtClean="0">
                <a:latin typeface="Arial" charset="0"/>
              </a:rPr>
              <a:t>r = y+g</a:t>
            </a:r>
            <a:r>
              <a:rPr lang="en-US" smtClean="0">
                <a:latin typeface="Arial" charset="0"/>
              </a:rPr>
              <a:t> ) simply by reinvesting earnings into NPV=0 investments (rather than paying them out as dividends). </a:t>
            </a:r>
          </a:p>
          <a:p>
            <a:pPr eaLnBrk="1" hangingPunct="1"/>
            <a:endParaRPr lang="en-US" smtClean="0">
              <a:latin typeface="Arial" charset="0"/>
            </a:endParaRPr>
          </a:p>
          <a:p>
            <a:pPr eaLnBrk="1" hangingPunct="1"/>
            <a:r>
              <a:rPr lang="en-US" smtClean="0">
                <a:latin typeface="Arial" charset="0"/>
              </a:rPr>
              <a:t>However, while this will lead to a higher price/dividend ratio (lower current dividend yield) in the company’s stock, it will not increase the price/earnings ratio (</a:t>
            </a:r>
            <a:r>
              <a:rPr lang="en-US" i="1" smtClean="0">
                <a:latin typeface="Arial" charset="0"/>
              </a:rPr>
              <a:t>“P/E” </a:t>
            </a:r>
            <a:r>
              <a:rPr lang="en-US" smtClean="0">
                <a:latin typeface="Arial" charset="0"/>
              </a:rPr>
              <a:t>) of the stock (at least not substantially, and not at all if the </a:t>
            </a:r>
            <a:r>
              <a:rPr lang="en-US" i="1" smtClean="0">
                <a:latin typeface="Arial" charset="0"/>
              </a:rPr>
              <a:t>P/E</a:t>
            </a:r>
            <a:r>
              <a:rPr lang="en-US" smtClean="0">
                <a:latin typeface="Arial" charset="0"/>
              </a:rPr>
              <a:t> ratio is calculated on a forward-looking basis). (See the model in Slide 31, or in footnote 13 on pp.628-629 of the text, or in “ABC Simplified REIT” Excel file, for explication of this point.) On the other hand, positive-NPV growth opportunities will increase the </a:t>
            </a:r>
            <a:r>
              <a:rPr lang="en-US" i="1" smtClean="0">
                <a:latin typeface="Arial" charset="0"/>
              </a:rPr>
              <a:t>P/E</a:t>
            </a:r>
            <a:r>
              <a:rPr lang="en-US" smtClean="0">
                <a:latin typeface="Arial" charset="0"/>
              </a:rPr>
              <a:t> ratio (at least as long as the earnings from the future growth opportunities are not yet reflected in the company’s current earnings upon which the </a:t>
            </a:r>
            <a:r>
              <a:rPr lang="en-US" i="1" smtClean="0">
                <a:latin typeface="Arial" charset="0"/>
              </a:rPr>
              <a:t>P/E</a:t>
            </a:r>
            <a:r>
              <a:rPr lang="en-US" smtClean="0">
                <a:latin typeface="Arial" charset="0"/>
              </a:rPr>
              <a:t> ratio is based). </a:t>
            </a:r>
          </a:p>
          <a:p>
            <a:pPr eaLnBrk="1" hangingPunct="1"/>
            <a:endParaRPr lang="en-US" smtClean="0">
              <a:latin typeface="Arial" charset="0"/>
            </a:endParaRPr>
          </a:p>
          <a:p>
            <a:pPr eaLnBrk="1" hangingPunct="1"/>
            <a:r>
              <a:rPr lang="en-US" smtClean="0">
                <a:latin typeface="Arial" charset="0"/>
              </a:rPr>
              <a:t>Generally, stock market investors view growth stocks as more reliably indicated by a high </a:t>
            </a:r>
            <a:r>
              <a:rPr lang="en-US" i="1" smtClean="0">
                <a:latin typeface="Arial" charset="0"/>
              </a:rPr>
              <a:t>P/E </a:t>
            </a:r>
            <a:r>
              <a:rPr lang="en-US" smtClean="0">
                <a:latin typeface="Arial" charset="0"/>
              </a:rPr>
              <a:t> multiple, not just by a low dividend yield (though admittedly normally these two indicators go together). In general, in an efficient, rational stock market, a high </a:t>
            </a:r>
            <a:r>
              <a:rPr lang="en-US" i="1" smtClean="0">
                <a:latin typeface="Arial" charset="0"/>
              </a:rPr>
              <a:t>P/E</a:t>
            </a:r>
            <a:r>
              <a:rPr lang="en-US" smtClean="0">
                <a:latin typeface="Arial" charset="0"/>
              </a:rPr>
              <a:t>  multiple requires the existence of positive-NPV underlying asset investment opportunities for the firm. This can be viewed as a refinement of the GGM: </a:t>
            </a:r>
            <a:r>
              <a:rPr lang="en-US" i="1" smtClean="0">
                <a:latin typeface="Arial" charset="0"/>
              </a:rPr>
              <a:t>E</a:t>
            </a:r>
            <a:r>
              <a:rPr lang="en-US" smtClean="0">
                <a:latin typeface="Arial" charset="0"/>
              </a:rPr>
              <a:t> = (</a:t>
            </a:r>
            <a:r>
              <a:rPr lang="en-US" i="1" smtClean="0">
                <a:latin typeface="Arial" charset="0"/>
              </a:rPr>
              <a:t>EPS</a:t>
            </a:r>
            <a:r>
              <a:rPr lang="en-US" i="1" baseline="-25000" smtClean="0">
                <a:latin typeface="Arial" charset="0"/>
              </a:rPr>
              <a:t>1</a:t>
            </a:r>
            <a:r>
              <a:rPr lang="en-US" i="1" smtClean="0">
                <a:latin typeface="Arial" charset="0"/>
              </a:rPr>
              <a:t> / (r – g</a:t>
            </a:r>
            <a:r>
              <a:rPr lang="en-US" i="1" baseline="-25000" smtClean="0">
                <a:latin typeface="Arial" charset="0"/>
              </a:rPr>
              <a:t>E</a:t>
            </a:r>
            <a:r>
              <a:rPr lang="en-US" i="1" smtClean="0">
                <a:latin typeface="Arial" charset="0"/>
              </a:rPr>
              <a:t> )</a:t>
            </a:r>
            <a:r>
              <a:rPr lang="en-US" smtClean="0">
                <a:latin typeface="Arial" charset="0"/>
              </a:rPr>
              <a:t> )</a:t>
            </a:r>
            <a:r>
              <a:rPr lang="en-US" i="1" smtClean="0">
                <a:latin typeface="Arial" charset="0"/>
              </a:rPr>
              <a:t> </a:t>
            </a:r>
            <a:r>
              <a:rPr lang="en-US" smtClean="0">
                <a:latin typeface="Arial" charset="0"/>
              </a:rPr>
              <a:t>+ </a:t>
            </a:r>
            <a:r>
              <a:rPr lang="en-US" i="1" smtClean="0">
                <a:latin typeface="Arial" charset="0"/>
              </a:rPr>
              <a:t>NPV(growth opportunities)</a:t>
            </a:r>
            <a:r>
              <a:rPr lang="en-US" smtClean="0">
                <a:latin typeface="Arial" charset="0"/>
              </a:rPr>
              <a:t> , where </a:t>
            </a:r>
            <a:r>
              <a:rPr lang="en-US" i="1" smtClean="0">
                <a:latin typeface="Arial" charset="0"/>
              </a:rPr>
              <a:t>E</a:t>
            </a:r>
            <a:r>
              <a:rPr lang="en-US" smtClean="0">
                <a:latin typeface="Arial" charset="0"/>
              </a:rPr>
              <a:t>  is the present value of the firm’s equity (per share), </a:t>
            </a:r>
            <a:r>
              <a:rPr lang="en-US" i="1" smtClean="0">
                <a:latin typeface="Arial" charset="0"/>
              </a:rPr>
              <a:t>EPS</a:t>
            </a:r>
            <a:r>
              <a:rPr lang="en-US" i="1" baseline="-25000" smtClean="0">
                <a:latin typeface="Arial" charset="0"/>
              </a:rPr>
              <a:t>1</a:t>
            </a:r>
            <a:r>
              <a:rPr lang="en-US" i="1" smtClean="0">
                <a:latin typeface="Arial" charset="0"/>
              </a:rPr>
              <a:t> </a:t>
            </a:r>
            <a:r>
              <a:rPr lang="en-US" smtClean="0">
                <a:latin typeface="Arial" charset="0"/>
              </a:rPr>
              <a:t>is the firm’s current earnings per share from pre-existing assets, and </a:t>
            </a:r>
            <a:r>
              <a:rPr lang="en-US" i="1" smtClean="0">
                <a:latin typeface="Arial" charset="0"/>
              </a:rPr>
              <a:t>g</a:t>
            </a:r>
            <a:r>
              <a:rPr lang="en-US" i="1" baseline="-25000" smtClean="0">
                <a:latin typeface="Arial" charset="0"/>
              </a:rPr>
              <a:t>E</a:t>
            </a:r>
            <a:r>
              <a:rPr lang="en-US" i="1" smtClean="0">
                <a:latin typeface="Arial" charset="0"/>
              </a:rPr>
              <a:t> </a:t>
            </a:r>
            <a:r>
              <a:rPr lang="en-US" smtClean="0">
                <a:latin typeface="Arial" charset="0"/>
              </a:rPr>
              <a:t>is the long-run sustainable growth rate in </a:t>
            </a:r>
            <a:r>
              <a:rPr lang="en-US" i="1" smtClean="0">
                <a:latin typeface="Arial" charset="0"/>
              </a:rPr>
              <a:t>“same store” </a:t>
            </a:r>
            <a:r>
              <a:rPr lang="en-US" smtClean="0">
                <a:latin typeface="Arial" charset="0"/>
              </a:rPr>
              <a:t>(pre-existing assets) earnings (as levered). In other words, the value of the firm is the present value of the firm’s existing assets in place (net of debt), plus the net value of any positive-NPV growth opportunities the firm has.</a:t>
            </a:r>
          </a:p>
          <a:p>
            <a:pPr eaLnBrk="1" hangingPunct="1"/>
            <a:endParaRPr lang="en-US" smtClean="0">
              <a:latin typeface="Arial" charset="0"/>
            </a:endParaRPr>
          </a:p>
          <a:p>
            <a:pPr eaLnBrk="1" hangingPunct="1"/>
            <a:r>
              <a:rPr lang="en-US" smtClean="0">
                <a:latin typeface="Arial" charset="0"/>
              </a:rPr>
              <a:t>Note also that the REIT tax status restrictions discourage concentration on pure “merchant building”, that is, development not followed by a subsequent fairly long-term holding of the stabilized operating property, as most REIT assets must be held at least four years. For this reason, many companies that specialize in construction for sale do not elect REIT tax status. Such firms are sometimes referred to as “real estate operating companies” (REOCs).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miter lim="800000"/>
            <a:headEnd/>
            <a:tailEnd/>
          </a:ln>
        </p:spPr>
        <p:txBody>
          <a:bodyPr/>
          <a:lstStyle/>
          <a:p>
            <a:fld id="{5154F2C7-5396-4D7F-955C-42FF605B3307}" type="slidenum">
              <a:rPr lang="en-US"/>
              <a:pPr/>
              <a:t>53</a:t>
            </a:fld>
            <a:endParaRPr lang="en-US"/>
          </a:p>
        </p:txBody>
      </p:sp>
      <p:sp>
        <p:nvSpPr>
          <p:cNvPr id="114691" name="Rectangle 2"/>
          <p:cNvSpPr>
            <a:spLocks noRot="1" noChangeArrowheads="1" noTextEdit="1"/>
          </p:cNvSpPr>
          <p:nvPr>
            <p:ph type="sldImg"/>
          </p:nvPr>
        </p:nvSpPr>
        <p:spPr>
          <a:ln/>
        </p:spPr>
      </p:sp>
      <p:sp>
        <p:nvSpPr>
          <p:cNvPr id="114692" name="Rectangle 3"/>
          <p:cNvSpPr>
            <a:spLocks noGrp="1" noChangeArrowheads="1"/>
          </p:cNvSpPr>
          <p:nvPr>
            <p:ph type="body" idx="1"/>
          </p:nvPr>
        </p:nvSpPr>
        <p:spPr>
          <a:noFill/>
        </p:spPr>
        <p:txBody>
          <a:bodyPr/>
          <a:lstStyle/>
          <a:p>
            <a:pPr eaLnBrk="1" hangingPunct="1"/>
            <a:r>
              <a:rPr lang="en-US" smtClean="0">
                <a:latin typeface="Arial" charset="0"/>
              </a:rPr>
              <a:t>Note: If developable land holdings (and other such development options owned by the REIT) are properly valued at their current market value in the NAV estimation process, then the NAV may itself include some </a:t>
            </a:r>
            <a:r>
              <a:rPr lang="en-US" i="1" smtClean="0">
                <a:latin typeface="Arial" charset="0"/>
              </a:rPr>
              <a:t>“growth opportunity”</a:t>
            </a:r>
            <a:r>
              <a:rPr lang="en-US" smtClean="0">
                <a:latin typeface="Arial" charset="0"/>
              </a:rPr>
              <a:t>  value (as in the Sioux example previously). In that case, the Stock Value – NAV difference would underestimate the value of the REIT growth opportunities. However, in practice it is often difficult to properly evaluate such development option holdings in the computation of the REIT NAV.</a:t>
            </a:r>
          </a:p>
          <a:p>
            <a:pPr eaLnBrk="1" hangingPunct="1"/>
            <a:endParaRPr lang="en-US" smtClean="0">
              <a:latin typeface="Arial" charset="0"/>
            </a:endParaRPr>
          </a:p>
          <a:p>
            <a:pPr eaLnBrk="1" hangingPunct="1"/>
            <a:r>
              <a:rPr lang="en-US" smtClean="0">
                <a:latin typeface="Arial" charset="0"/>
              </a:rPr>
              <a:t>Note also that a stock Price/NAV premium (ratio &gt; 1) can reflect not only the difference in stock market valuation (over property market valuation) of the </a:t>
            </a:r>
            <a:r>
              <a:rPr lang="en-US" b="1" i="1" smtClean="0">
                <a:latin typeface="Arial" charset="0"/>
              </a:rPr>
              <a:t>existing in place</a:t>
            </a:r>
            <a:r>
              <a:rPr lang="en-US" smtClean="0">
                <a:latin typeface="Arial" charset="0"/>
              </a:rPr>
              <a:t> assets, but also the PV of the </a:t>
            </a:r>
            <a:r>
              <a:rPr lang="en-US" b="1" i="1" smtClean="0">
                <a:latin typeface="Arial" charset="0"/>
              </a:rPr>
              <a:t>future growth opportunities</a:t>
            </a:r>
            <a:r>
              <a:rPr lang="en-US" smtClean="0">
                <a:latin typeface="Arial" charset="0"/>
              </a:rPr>
              <a:t>  presented by the positive-NPV opportunity provided by the P/NAV &gt; 1 premium differential, </a:t>
            </a:r>
            <a:r>
              <a:rPr lang="en-US" b="1" i="1" smtClean="0">
                <a:latin typeface="Arial" charset="0"/>
              </a:rPr>
              <a:t> presuming</a:t>
            </a:r>
            <a:r>
              <a:rPr lang="en-US" smtClean="0">
                <a:latin typeface="Arial" charset="0"/>
              </a:rPr>
              <a:t> this differential will continue to exist in the future. (And if it won’t continue to exist in the future, then why should it exist in the present?) (Note: The “Simplified REIT” Excel example on the class web site does not include this “second order” effect.)</a:t>
            </a:r>
          </a:p>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miter lim="800000"/>
            <a:headEnd/>
            <a:tailEnd/>
          </a:ln>
        </p:spPr>
        <p:txBody>
          <a:bodyPr/>
          <a:lstStyle/>
          <a:p>
            <a:fld id="{6DD7E6C5-2A66-405D-A943-ABAF62B14DC6}" type="slidenum">
              <a:rPr lang="en-US">
                <a:solidFill>
                  <a:srgbClr val="000000"/>
                </a:solidFill>
              </a:rPr>
              <a:pPr/>
              <a:t>4</a:t>
            </a:fld>
            <a:endParaRPr lang="en-US">
              <a:solidFill>
                <a:srgbClr val="000000"/>
              </a:solidFill>
            </a:endParaRPr>
          </a:p>
        </p:txBody>
      </p:sp>
      <p:sp>
        <p:nvSpPr>
          <p:cNvPr id="97283" name="Rectangle 2"/>
          <p:cNvSpPr>
            <a:spLocks noGrp="1" noRot="1" noChangeAspect="1" noChangeArrowheads="1" noTextEdit="1"/>
          </p:cNvSpPr>
          <p:nvPr>
            <p:ph type="sldImg"/>
          </p:nvPr>
        </p:nvSpPr>
        <p:spPr>
          <a:xfrm>
            <a:off x="1166813" y="241300"/>
            <a:ext cx="4551362" cy="3413125"/>
          </a:xfrm>
          <a:ln/>
        </p:spPr>
      </p:sp>
      <p:sp>
        <p:nvSpPr>
          <p:cNvPr id="97284" name="Rectangle 3"/>
          <p:cNvSpPr>
            <a:spLocks noGrp="1" noChangeArrowheads="1"/>
          </p:cNvSpPr>
          <p:nvPr>
            <p:ph type="body" idx="1"/>
          </p:nvPr>
        </p:nvSpPr>
        <p:spPr>
          <a:xfrm>
            <a:off x="1154113" y="3887788"/>
            <a:ext cx="4584700" cy="4824412"/>
          </a:xfrm>
          <a:noFill/>
        </p:spPr>
        <p:txBody>
          <a:bodyPr lIns="89902" tIns="44951" rIns="89902" bIns="44951"/>
          <a:lstStyle/>
          <a:p>
            <a:pPr eaLnBrk="1" hangingPunct="1"/>
            <a:r>
              <a:rPr lang="en-US" smtClean="0">
                <a:latin typeface="Arial" charset="0"/>
              </a:rPr>
              <a:t>Blue slides are taken directly from NAREIT.org web site.</a:t>
            </a:r>
          </a:p>
          <a:p>
            <a:pPr eaLnBrk="1" hangingPunct="1">
              <a:buFontTx/>
              <a:buChar char="•"/>
            </a:pPr>
            <a:endParaRPr lang="en-US" smtClean="0">
              <a:latin typeface="Arial" charset="0"/>
            </a:endParaRPr>
          </a:p>
          <a:p>
            <a:pPr eaLnBrk="1" hangingPunct="1">
              <a:buFontTx/>
              <a:buChar char="•"/>
            </a:pPr>
            <a:r>
              <a:rPr lang="en-US" smtClean="0">
                <a:latin typeface="Arial" charset="0"/>
              </a:rPr>
              <a:t>Public and private companies whose primary business is  to own and operate commercial real estate</a:t>
            </a:r>
          </a:p>
          <a:p>
            <a:pPr eaLnBrk="1" hangingPunct="1">
              <a:buFontTx/>
              <a:buChar char="•"/>
            </a:pPr>
            <a:endParaRPr lang="en-US" smtClean="0">
              <a:latin typeface="Arial" charset="0"/>
            </a:endParaRPr>
          </a:p>
          <a:p>
            <a:pPr eaLnBrk="1" hangingPunct="1">
              <a:buFontTx/>
              <a:buChar char="•"/>
            </a:pPr>
            <a:r>
              <a:rPr lang="en-US" smtClean="0">
                <a:latin typeface="Arial" charset="0"/>
              </a:rPr>
              <a:t>Required to distribute at least 90% of their taxable income annually</a:t>
            </a:r>
          </a:p>
          <a:p>
            <a:pPr eaLnBrk="1" hangingPunct="1"/>
            <a:endParaRPr lang="en-US" smtClean="0">
              <a:latin typeface="Arial" charset="0"/>
            </a:endParaRPr>
          </a:p>
          <a:p>
            <a:pPr eaLnBrk="1" hangingPunct="1">
              <a:buFontTx/>
              <a:buChar char="•"/>
            </a:pPr>
            <a:r>
              <a:rPr lang="en-US" smtClean="0">
                <a:latin typeface="Arial" charset="0"/>
              </a:rPr>
              <a:t>Annual distributions are deducted from a REIT’s income and are taxed at the shareholder level</a:t>
            </a:r>
          </a:p>
          <a:p>
            <a:pPr eaLnBrk="1" hangingPunct="1">
              <a:buFontTx/>
              <a:buChar char="•"/>
            </a:pPr>
            <a:endParaRPr lang="en-US" smtClean="0">
              <a:latin typeface="Arial" charset="0"/>
            </a:endParaRPr>
          </a:p>
          <a:p>
            <a:pPr eaLnBrk="1" hangingPunct="1">
              <a:buFontTx/>
              <a:buChar char="•"/>
            </a:pPr>
            <a:r>
              <a:rPr lang="en-US" smtClean="0">
                <a:latin typeface="Arial" charset="0"/>
              </a:rPr>
              <a:t>High level of current income and moderate, long-term growth</a:t>
            </a:r>
          </a:p>
          <a:p>
            <a:pPr eaLnBrk="1" hangingPunct="1"/>
            <a:endParaRPr lang="en-US"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miter lim="800000"/>
            <a:headEnd/>
            <a:tailEnd/>
          </a:ln>
        </p:spPr>
        <p:txBody>
          <a:bodyPr/>
          <a:lstStyle/>
          <a:p>
            <a:fld id="{610EDA26-4092-406A-97BE-6BB1A15594E2}" type="slidenum">
              <a:rPr lang="en-US">
                <a:solidFill>
                  <a:srgbClr val="000000"/>
                </a:solidFill>
              </a:rPr>
              <a:pPr/>
              <a:t>54</a:t>
            </a:fld>
            <a:endParaRPr lang="en-US">
              <a:solidFill>
                <a:srgbClr val="000000"/>
              </a:solidFill>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r>
              <a:rPr lang="en-US" smtClean="0">
                <a:latin typeface="Arial" charset="0"/>
              </a:rPr>
              <a:t>This is the “added layer of complication” I didn’t want to get into earlier…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miter lim="800000"/>
            <a:headEnd/>
            <a:tailEnd/>
          </a:ln>
        </p:spPr>
        <p:txBody>
          <a:bodyPr/>
          <a:lstStyle/>
          <a:p>
            <a:fld id="{4553FD97-40C6-4EAB-9A78-BB207E793604}" type="slidenum">
              <a:rPr lang="en-US"/>
              <a:pPr/>
              <a:t>55</a:t>
            </a:fld>
            <a:endParaRPr lang="en-US"/>
          </a:p>
        </p:txBody>
      </p:sp>
      <p:sp>
        <p:nvSpPr>
          <p:cNvPr id="116739" name="Rectangle 2"/>
          <p:cNvSpPr>
            <a:spLocks noRo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pPr eaLnBrk="1" hangingPunct="1"/>
            <a:r>
              <a:rPr lang="en-US" dirty="0" smtClean="0">
                <a:latin typeface="Arial" charset="0"/>
              </a:rPr>
              <a:t>See Section 12.3 in Chapter 12</a:t>
            </a:r>
            <a:r>
              <a:rPr lang="en-US" dirty="0" smtClean="0">
                <a:latin typeface="Arial" charset="0"/>
              </a:rPr>
              <a:t>.</a:t>
            </a:r>
            <a:endParaRPr lang="en-US" dirty="0" smtClean="0">
              <a:latin typeface="Arial" charset="0"/>
            </a:endParaRPr>
          </a:p>
          <a:p>
            <a:pPr eaLnBrk="1" hangingPunct="1"/>
            <a:r>
              <a:rPr lang="en-US" dirty="0" smtClean="0">
                <a:latin typeface="Arial" charset="0"/>
              </a:rPr>
              <a:t>Note: leverage in REIT equity (and PV of future pos </a:t>
            </a:r>
            <a:r>
              <a:rPr lang="en-US" dirty="0" err="1" smtClean="0">
                <a:latin typeface="Arial" charset="0"/>
              </a:rPr>
              <a:t>NPV</a:t>
            </a:r>
            <a:r>
              <a:rPr lang="en-US" dirty="0" smtClean="0">
                <a:latin typeface="Arial" charset="0"/>
              </a:rPr>
              <a:t> growth opportunity) implies that the current (static) micro property level (unlevered) valuation differential will tend to be smaller (in percentage terms), possibly quite a bit smaller, than the macro-level REIT Price/</a:t>
            </a:r>
            <a:r>
              <a:rPr lang="en-US" dirty="0" err="1" smtClean="0">
                <a:latin typeface="Arial" charset="0"/>
              </a:rPr>
              <a:t>NAV</a:t>
            </a:r>
            <a:r>
              <a:rPr lang="en-US" dirty="0" smtClean="0">
                <a:latin typeface="Arial" charset="0"/>
              </a:rPr>
              <a:t> premium percentage difference in the share price.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miter lim="800000"/>
            <a:headEnd/>
            <a:tailEnd/>
          </a:ln>
        </p:spPr>
        <p:txBody>
          <a:bodyPr/>
          <a:lstStyle/>
          <a:p>
            <a:fld id="{75169D65-2AFA-4899-B4D1-44998D32971F}" type="slidenum">
              <a:rPr lang="en-US">
                <a:solidFill>
                  <a:srgbClr val="000000"/>
                </a:solidFill>
              </a:rPr>
              <a:pPr/>
              <a:t>57</a:t>
            </a:fld>
            <a:endParaRPr lang="en-US">
              <a:solidFill>
                <a:srgbClr val="000000"/>
              </a:solidFill>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r>
              <a:rPr lang="en-US" smtClean="0">
                <a:latin typeface="Arial" charset="0"/>
              </a:rPr>
              <a:t>Re longitidunal effect, see, e.g.: Gyourko &amp; Keim (</a:t>
            </a:r>
            <a:r>
              <a:rPr lang="en-US" i="1" smtClean="0">
                <a:latin typeface="Arial" charset="0"/>
              </a:rPr>
              <a:t>REE</a:t>
            </a:r>
            <a:r>
              <a:rPr lang="en-US" smtClean="0">
                <a:latin typeface="Arial" charset="0"/>
              </a:rPr>
              <a:t> 1992), Barkham &amp; Geltner (</a:t>
            </a:r>
            <a:r>
              <a:rPr lang="en-US" i="1" smtClean="0">
                <a:latin typeface="Arial" charset="0"/>
              </a:rPr>
              <a:t>REE</a:t>
            </a:r>
            <a:r>
              <a:rPr lang="en-US" smtClean="0">
                <a:latin typeface="Arial" charset="0"/>
              </a:rPr>
              <a:t> 1995), Geltner &amp; Goetzmann (</a:t>
            </a:r>
            <a:r>
              <a:rPr lang="en-US" i="1" smtClean="0">
                <a:latin typeface="Arial" charset="0"/>
              </a:rPr>
              <a:t>JREFE</a:t>
            </a:r>
            <a:r>
              <a:rPr lang="en-US" smtClean="0">
                <a:latin typeface="Arial" charset="0"/>
              </a:rPr>
              <a:t> 2000).</a:t>
            </a:r>
          </a:p>
          <a:p>
            <a:pPr eaLnBrk="1" hangingPunct="1"/>
            <a:r>
              <a:rPr lang="en-US" smtClean="0">
                <a:latin typeface="Arial" charset="0"/>
              </a:rPr>
              <a:t>Re cross-sectional effect, see, e.g.: Gentry, Jones, &amp; Mayer (2004 wkg paper on course web site).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miter lim="800000"/>
            <a:headEnd/>
            <a:tailEnd/>
          </a:ln>
        </p:spPr>
        <p:txBody>
          <a:bodyPr/>
          <a:lstStyle/>
          <a:p>
            <a:fld id="{ABD5D4D8-D9F3-4D66-8E7E-B27928FBA962}" type="slidenum">
              <a:rPr lang="en-US">
                <a:solidFill>
                  <a:srgbClr val="000000"/>
                </a:solidFill>
              </a:rPr>
              <a:pPr/>
              <a:t>60</a:t>
            </a:fld>
            <a:endParaRPr lang="en-US">
              <a:solidFill>
                <a:srgbClr val="000000"/>
              </a:solidFill>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p:spPr>
        <p:txBody>
          <a:bodyPr/>
          <a:lstStyle/>
          <a:p>
            <a:pPr eaLnBrk="1" hangingPunct="1"/>
            <a:r>
              <a:rPr lang="en-US" smtClean="0">
                <a:latin typeface="Arial" charset="0"/>
              </a:rPr>
              <a:t>Re longitidunal effect, see, e.g.: Gyourko &amp; Keim (</a:t>
            </a:r>
            <a:r>
              <a:rPr lang="en-US" i="1" smtClean="0">
                <a:latin typeface="Arial" charset="0"/>
              </a:rPr>
              <a:t>REE</a:t>
            </a:r>
            <a:r>
              <a:rPr lang="en-US" smtClean="0">
                <a:latin typeface="Arial" charset="0"/>
              </a:rPr>
              <a:t> 1992), Barkham &amp; Geltner (</a:t>
            </a:r>
            <a:r>
              <a:rPr lang="en-US" i="1" smtClean="0">
                <a:latin typeface="Arial" charset="0"/>
              </a:rPr>
              <a:t>REE</a:t>
            </a:r>
            <a:r>
              <a:rPr lang="en-US" smtClean="0">
                <a:latin typeface="Arial" charset="0"/>
              </a:rPr>
              <a:t> 1995), Geltner &amp; Goetzmann (</a:t>
            </a:r>
            <a:r>
              <a:rPr lang="en-US" i="1" smtClean="0">
                <a:latin typeface="Arial" charset="0"/>
              </a:rPr>
              <a:t>JREFE</a:t>
            </a:r>
            <a:r>
              <a:rPr lang="en-US" smtClean="0">
                <a:latin typeface="Arial" charset="0"/>
              </a:rPr>
              <a:t> 2000).</a:t>
            </a:r>
          </a:p>
          <a:p>
            <a:pPr eaLnBrk="1" hangingPunct="1"/>
            <a:r>
              <a:rPr lang="en-US" smtClean="0">
                <a:latin typeface="Arial" charset="0"/>
              </a:rPr>
              <a:t>Re cross-sectional effect, see, e.g.: Gentry, Jones, &amp; Mayer (2004 wkg paper on course web site).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miter lim="800000"/>
            <a:headEnd/>
            <a:tailEnd/>
          </a:ln>
        </p:spPr>
        <p:txBody>
          <a:bodyPr/>
          <a:lstStyle/>
          <a:p>
            <a:fld id="{0543F598-B035-4DB2-8C50-C00A0939FA79}" type="slidenum">
              <a:rPr lang="en-US"/>
              <a:pPr/>
              <a:t>62</a:t>
            </a:fld>
            <a:endParaRPr lang="en-US"/>
          </a:p>
        </p:txBody>
      </p:sp>
      <p:sp>
        <p:nvSpPr>
          <p:cNvPr id="119811" name="Rectangle 2"/>
          <p:cNvSpPr>
            <a:spLocks noRot="1" noChangeArrowheads="1" noTextEdit="1"/>
          </p:cNvSpPr>
          <p:nvPr>
            <p:ph type="sldImg"/>
          </p:nvPr>
        </p:nvSpPr>
        <p:spPr>
          <a:ln/>
        </p:spPr>
      </p:sp>
      <p:sp>
        <p:nvSpPr>
          <p:cNvPr id="119812" name="Rectangle 3"/>
          <p:cNvSpPr>
            <a:spLocks noGrp="1" noChangeArrowheads="1"/>
          </p:cNvSpPr>
          <p:nvPr>
            <p:ph type="body" idx="1"/>
          </p:nvPr>
        </p:nvSpPr>
        <p:spPr>
          <a:noFill/>
        </p:spPr>
        <p:txBody>
          <a:bodyPr/>
          <a:lstStyle/>
          <a:p>
            <a:pPr eaLnBrk="1" hangingPunct="1"/>
            <a:r>
              <a:rPr lang="en-US" smtClean="0">
                <a:latin typeface="Arial" charset="0"/>
              </a:rPr>
              <a:t>The percentage “band” referred to here (the 15%-20% limit), actually applies to the REIT equity. Assuming average debt/asset value of around 40%, this would imply unlevered property asset value band limits on the order of 9%-12%. (See “Simplified REIT” Excel example file.)</a:t>
            </a:r>
          </a:p>
          <a:p>
            <a:pPr eaLnBrk="1" hangingPunct="1"/>
            <a:endParaRPr lang="en-US" smtClean="0">
              <a:latin typeface="Arial" charset="0"/>
            </a:endParaRPr>
          </a:p>
          <a:p>
            <a:pPr eaLnBrk="1" hangingPunct="1"/>
            <a:r>
              <a:rPr lang="en-US" smtClean="0">
                <a:latin typeface="Arial" charset="0"/>
              </a:rPr>
              <a:t>Note that when REIT valuation exceeds private valuation at the micro level, this can set up a “positive feedback loop” or potentially “explosive” situation in REIT share prices versus private market NAV. REIT price/NAV then exceeds unity for two reasons: (i) The REIT premium over NAV for the REIT’s existing in-place assets, but also; (ii) The REIT’s positive-NPV growth opportunities due to the excess REIT valuation over the private market valuation (the conversion of REITs into “growth stocks”). In 1997 this apparently let do a brief “bubble” in REIT share prices. Has the market now learned from that experience?...</a:t>
            </a:r>
          </a:p>
          <a:p>
            <a:pPr eaLnBrk="1" hangingPunct="1"/>
            <a:endParaRPr lang="en-US" smtClean="0">
              <a:latin typeface="Arial" charset="0"/>
            </a:endParaRPr>
          </a:p>
          <a:p>
            <a:pPr eaLnBrk="1" hangingPunct="1"/>
            <a:r>
              <a:rPr lang="en-US" smtClean="0">
                <a:latin typeface="Arial" charset="0"/>
              </a:rPr>
              <a:t>(The “ABC Simplified REIT” Excel model reflects (i) but not (ii).)</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miter lim="800000"/>
            <a:headEnd/>
            <a:tailEnd/>
          </a:ln>
        </p:spPr>
        <p:txBody>
          <a:bodyPr/>
          <a:lstStyle/>
          <a:p>
            <a:fld id="{7F3E2A82-78B4-46F9-B209-FF738CD9F72E}" type="slidenum">
              <a:rPr lang="en-US"/>
              <a:pPr/>
              <a:t>63</a:t>
            </a:fld>
            <a:endParaRPr lang="en-US"/>
          </a:p>
        </p:txBody>
      </p:sp>
      <p:sp>
        <p:nvSpPr>
          <p:cNvPr id="120835" name="Rectangle 2"/>
          <p:cNvSpPr>
            <a:spLocks noRot="1" noChangeArrowheads="1" noTextEdit="1"/>
          </p:cNvSpPr>
          <p:nvPr>
            <p:ph type="sldImg"/>
          </p:nvPr>
        </p:nvSpPr>
        <p:spPr>
          <a:ln/>
        </p:spPr>
      </p:sp>
      <p:sp>
        <p:nvSpPr>
          <p:cNvPr id="120836" name="Rectangle 3"/>
          <p:cNvSpPr>
            <a:spLocks noGrp="1" noChangeArrowheads="1"/>
          </p:cNvSpPr>
          <p:nvPr>
            <p:ph type="body" idx="1"/>
          </p:nvPr>
        </p:nvSpPr>
        <p:spPr>
          <a:noFill/>
        </p:spPr>
        <p:txBody>
          <a:bodyPr/>
          <a:lstStyle/>
          <a:p>
            <a:pPr eaLnBrk="1" hangingPunct="1"/>
            <a:endParaRPr lang="en-US" dirty="0"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46D4F11-88F3-4AE0-A113-AC9FFA743408}" type="slidenum">
              <a:rPr lang="en-US" smtClean="0"/>
              <a:pPr>
                <a:defRPr/>
              </a:pPr>
              <a:t>71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miter lim="800000"/>
            <a:headEnd/>
            <a:tailEnd/>
          </a:ln>
        </p:spPr>
        <p:txBody>
          <a:bodyPr/>
          <a:lstStyle/>
          <a:p>
            <a:fld id="{B9387CCA-C76E-4F85-8E7F-2FBE63D8A0AB}" type="slidenum">
              <a:rPr lang="en-US">
                <a:solidFill>
                  <a:srgbClr val="000000"/>
                </a:solidFill>
              </a:rPr>
              <a:pPr/>
              <a:t>72</a:t>
            </a:fld>
            <a:endParaRPr lang="en-US">
              <a:solidFill>
                <a:srgbClr val="000000"/>
              </a:solidFill>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p:spPr>
        <p:txBody>
          <a:bodyPr/>
          <a:lstStyle/>
          <a:p>
            <a:pPr eaLnBrk="1" hangingPunct="1"/>
            <a:r>
              <a:rPr lang="en-US" smtClean="0">
                <a:latin typeface="Arial" charset="0"/>
              </a:rPr>
              <a:t>This relates to REIT valuation of acquisitions at the micro-level (individual properties or deals in the property market).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miter lim="800000"/>
            <a:headEnd/>
            <a:tailEnd/>
          </a:ln>
        </p:spPr>
        <p:txBody>
          <a:bodyPr/>
          <a:lstStyle/>
          <a:p>
            <a:fld id="{F0D4E181-3EE8-47C9-AB2F-4C7472FBED71}" type="slidenum">
              <a:rPr lang="en-US">
                <a:solidFill>
                  <a:srgbClr val="000000"/>
                </a:solidFill>
              </a:rPr>
              <a:pPr/>
              <a:t>73</a:t>
            </a:fld>
            <a:endParaRPr lang="en-US">
              <a:solidFill>
                <a:srgbClr val="000000"/>
              </a:solidFill>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p:spPr>
        <p:txBody>
          <a:bodyPr/>
          <a:lstStyle/>
          <a:p>
            <a:pPr eaLnBrk="1" hangingPunct="1"/>
            <a:r>
              <a:rPr lang="en-US" smtClean="0">
                <a:latin typeface="Arial" charset="0"/>
              </a:rPr>
              <a:t>This demonstrates important methodologies used to estimate the opportunity cost of capital (OCC) for publicly-traded firms. </a:t>
            </a:r>
          </a:p>
          <a:p>
            <a:pPr eaLnBrk="1" hangingPunct="1"/>
            <a:r>
              <a:rPr lang="en-US" smtClean="0">
                <a:latin typeface="Arial" charset="0"/>
              </a:rPr>
              <a:t>In the former case (REIT A), there would need to be a method for deriving the 12% estimate for the REIT’s equity OCC. The method could be the GGM (similar to what we used for REIT B), or it could be an equilibrium asset pricing model such as the CAPM, for example, if it were ascertained that the REIT’s beta was 1.0 and the stock mkt risk premium was 8%, and the riskfree interest rate was 4%, then we would derive a REIT expected total return of 12% = 4% + (1.0)8%. (Note: In reality as noted earlier, REITs tend to provide expected total returns a bit higher than what would be predicted by the simple classical CAPM, as do many “value stocks” and small-mid cap stocks. Augmentation with FF factors helps.)</a:t>
            </a:r>
          </a:p>
          <a:p>
            <a:pPr eaLnBrk="1" hangingPunct="1"/>
            <a:endParaRPr lang="en-US"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miter lim="800000"/>
            <a:headEnd/>
            <a:tailEnd/>
          </a:ln>
        </p:spPr>
        <p:txBody>
          <a:bodyPr/>
          <a:lstStyle/>
          <a:p>
            <a:fld id="{B9005C32-10C4-4C9F-9657-5CE7E19B6D4F}" type="slidenum">
              <a:rPr lang="en-US">
                <a:solidFill>
                  <a:srgbClr val="000000"/>
                </a:solidFill>
              </a:rPr>
              <a:pPr/>
              <a:t>74</a:t>
            </a:fld>
            <a:endParaRPr lang="en-US">
              <a:solidFill>
                <a:srgbClr val="000000"/>
              </a:solidFill>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p:spPr>
        <p:txBody>
          <a:bodyPr/>
          <a:lstStyle/>
          <a:p>
            <a:pPr eaLnBrk="1" hangingPunct="1"/>
            <a:r>
              <a:rPr lang="en-US" smtClean="0">
                <a:latin typeface="Arial" charset="0"/>
              </a:rPr>
              <a:t>Note: The REIT premium of 10% here is at the property level, if debt/total asset ratio is 40%, this would derive from an observable REIT share price/NAV equity premium of 16.7%, which is pretty large.</a:t>
            </a:r>
          </a:p>
          <a:p>
            <a:pPr eaLnBrk="1" hangingPunct="1"/>
            <a:endParaRPr lang="en-US" smtClean="0">
              <a:latin typeface="Arial" charset="0"/>
            </a:endParaRPr>
          </a:p>
          <a:p>
            <a:pPr eaLnBrk="1" hangingPunct="1"/>
            <a:r>
              <a:rPr lang="en-US" smtClean="0">
                <a:latin typeface="Arial" charset="0"/>
              </a:rPr>
              <a:t>To de-lever the REIT P/NAV premium:</a:t>
            </a:r>
          </a:p>
          <a:p>
            <a:pPr eaLnBrk="1" hangingPunct="1"/>
            <a:r>
              <a:rPr lang="en-US" smtClean="0">
                <a:latin typeface="Arial" charset="0"/>
              </a:rPr>
              <a:t>1+p = (1 + ps) / (1 + ps(L/V)), where p is delevered premium and ps is levered premium and L/V is measured based on REIT’s stock market valuation.</a:t>
            </a:r>
          </a:p>
          <a:p>
            <a:pPr eaLnBrk="1" hangingPunct="1"/>
            <a:r>
              <a:rPr lang="en-US" smtClean="0">
                <a:latin typeface="Arial" charset="0"/>
              </a:rPr>
              <a:t>To lever the REIT P/NAV premium:</a:t>
            </a:r>
          </a:p>
          <a:p>
            <a:pPr eaLnBrk="1" hangingPunct="1"/>
            <a:r>
              <a:rPr lang="en-US" smtClean="0">
                <a:latin typeface="Arial" charset="0"/>
              </a:rPr>
              <a:t>1+ps = (1 – (L/V)) / (1/(1+p) – (L/V)). </a:t>
            </a:r>
          </a:p>
          <a:p>
            <a:pPr eaLnBrk="1" hangingPunct="1"/>
            <a:endParaRPr lang="en-US" smtClean="0">
              <a:latin typeface="Arial" charset="0"/>
            </a:endParaRPr>
          </a:p>
          <a:p>
            <a:pPr eaLnBrk="1" hangingPunct="1"/>
            <a:r>
              <a:rPr lang="en-US" smtClean="0">
                <a:latin typeface="Arial" charset="0"/>
              </a:rPr>
              <a:t>Note also that the value of property X we are estimating in this slide for REIT A is the </a:t>
            </a:r>
            <a:r>
              <a:rPr lang="en-US" b="1" i="1" smtClean="0">
                <a:latin typeface="Arial" charset="0"/>
              </a:rPr>
              <a:t>Investment Value</a:t>
            </a:r>
            <a:r>
              <a:rPr lang="en-US" b="1" smtClean="0">
                <a:latin typeface="Arial" charset="0"/>
              </a:rPr>
              <a:t> </a:t>
            </a:r>
            <a:r>
              <a:rPr lang="en-US" smtClean="0">
                <a:latin typeface="Arial" charset="0"/>
              </a:rPr>
              <a:t>(IV). Recall our injunction in section 12.1 that you should not necessarily have to pay the full IV to acquire an asset whose MV is less than its IV for you. The REIT should be able to acquire this property for a price not much higher than its MV of $12,500,000, with the difference being positive NPV in this acquisition for REIT A.</a:t>
            </a:r>
            <a:endParaRPr lang="en-US" i="1" smtClean="0">
              <a:latin typeface="Arial" charset="0"/>
            </a:endParaRPr>
          </a:p>
          <a:p>
            <a:pPr eaLnBrk="1" hangingPunct="1"/>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miter lim="800000"/>
            <a:headEnd/>
            <a:tailEnd/>
          </a:ln>
        </p:spPr>
        <p:txBody>
          <a:bodyPr/>
          <a:lstStyle/>
          <a:p>
            <a:fld id="{E0DE2663-BAF1-4929-9E1E-4F781F2AC983}" type="slidenum">
              <a:rPr lang="en-US">
                <a:solidFill>
                  <a:srgbClr val="000000"/>
                </a:solidFill>
              </a:rPr>
              <a:pPr/>
              <a:t>6</a:t>
            </a:fld>
            <a:endParaRPr lang="en-US">
              <a:solidFill>
                <a:srgbClr val="000000"/>
              </a:solidFill>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r>
              <a:rPr lang="en-US" smtClean="0">
                <a:latin typeface="Arial" charset="0"/>
              </a:rPr>
              <a:t>What are REITs…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miter lim="800000"/>
            <a:headEnd/>
            <a:tailEnd/>
          </a:ln>
        </p:spPr>
        <p:txBody>
          <a:bodyPr/>
          <a:lstStyle/>
          <a:p>
            <a:fld id="{E7259D2F-0753-45E8-880E-86FF0DE256BF}" type="slidenum">
              <a:rPr lang="en-US">
                <a:solidFill>
                  <a:srgbClr val="000000"/>
                </a:solidFill>
              </a:rPr>
              <a:pPr/>
              <a:t>75</a:t>
            </a:fld>
            <a:endParaRPr lang="en-US">
              <a:solidFill>
                <a:srgbClr val="000000"/>
              </a:solidFill>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pPr eaLnBrk="1" hangingPunct="1"/>
            <a:r>
              <a:rPr lang="en-US" smtClean="0">
                <a:latin typeface="Arial" charset="0"/>
              </a:rPr>
              <a:t>Note: The REIT premium of 10% here is at the property level, if debt/total asset ratio is 40%, this would derive from an observable REIT share price/NAV equity premium of 16.7%, which is pretty large.</a:t>
            </a:r>
          </a:p>
          <a:p>
            <a:pPr eaLnBrk="1" hangingPunct="1"/>
            <a:endParaRPr lang="en-US" smtClean="0">
              <a:latin typeface="Arial" charset="0"/>
            </a:endParaRPr>
          </a:p>
          <a:p>
            <a:pPr eaLnBrk="1" hangingPunct="1"/>
            <a:r>
              <a:rPr lang="en-US" smtClean="0">
                <a:latin typeface="Arial" charset="0"/>
              </a:rPr>
              <a:t>To de-lever the REIT P/NAV premium:</a:t>
            </a:r>
          </a:p>
          <a:p>
            <a:pPr eaLnBrk="1" hangingPunct="1"/>
            <a:r>
              <a:rPr lang="en-US" smtClean="0">
                <a:latin typeface="Arial" charset="0"/>
              </a:rPr>
              <a:t>1+p = (1 + ps) / (1 + ps(L/V)), where p is delevered premium and ps is levered premium and L/V is measured based on REIT’s stock market valuation.</a:t>
            </a:r>
          </a:p>
          <a:p>
            <a:pPr eaLnBrk="1" hangingPunct="1"/>
            <a:r>
              <a:rPr lang="en-US" smtClean="0">
                <a:latin typeface="Arial" charset="0"/>
              </a:rPr>
              <a:t>To lever the REIT P/NAV premium:</a:t>
            </a:r>
          </a:p>
          <a:p>
            <a:pPr eaLnBrk="1" hangingPunct="1"/>
            <a:r>
              <a:rPr lang="en-US" smtClean="0">
                <a:latin typeface="Arial" charset="0"/>
              </a:rPr>
              <a:t>1+ps = (1 – (L/V)) / (1/(1+p) – (L/V)). </a:t>
            </a:r>
          </a:p>
          <a:p>
            <a:pPr eaLnBrk="1" hangingPunct="1"/>
            <a:endParaRPr lang="en-US" smtClean="0">
              <a:latin typeface="Arial" charset="0"/>
            </a:endParaRPr>
          </a:p>
          <a:p>
            <a:pPr eaLnBrk="1" hangingPunct="1"/>
            <a:r>
              <a:rPr lang="en-US" smtClean="0">
                <a:latin typeface="Arial" charset="0"/>
              </a:rPr>
              <a:t>Note also that the value of property X we are estimating in this slide for REIT A is the </a:t>
            </a:r>
            <a:r>
              <a:rPr lang="en-US" b="1" i="1" smtClean="0">
                <a:latin typeface="Arial" charset="0"/>
              </a:rPr>
              <a:t>Investment Value</a:t>
            </a:r>
            <a:r>
              <a:rPr lang="en-US" b="1" smtClean="0">
                <a:latin typeface="Arial" charset="0"/>
              </a:rPr>
              <a:t> </a:t>
            </a:r>
            <a:r>
              <a:rPr lang="en-US" smtClean="0">
                <a:latin typeface="Arial" charset="0"/>
              </a:rPr>
              <a:t>(IV). Recall our injunction in section 12.1 that you should not necessarily have to pay the full IV to acquire an asset whose MV is less than its IV for you. The REIT should be able to acquire this property for a price not much higher than its MV of $12,500,000, with the difference being positive NPV in this acquisition for REIT A.</a:t>
            </a:r>
            <a:endParaRPr lang="en-US" i="1" smtClean="0">
              <a:latin typeface="Arial" charset="0"/>
            </a:endParaRPr>
          </a:p>
          <a:p>
            <a:pPr eaLnBrk="1" hangingPunct="1"/>
            <a:endParaRPr lang="en-US"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miter lim="800000"/>
            <a:headEnd/>
            <a:tailEnd/>
          </a:ln>
        </p:spPr>
        <p:txBody>
          <a:bodyPr/>
          <a:lstStyle/>
          <a:p>
            <a:fld id="{608E31AC-5E7B-4165-AFC6-A054EF4DEE2B}" type="slidenum">
              <a:rPr lang="en-US"/>
              <a:pPr/>
              <a:t>77</a:t>
            </a:fld>
            <a:endParaRPr lang="en-US"/>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a:noFill/>
        </p:spPr>
        <p:txBody>
          <a:bodyPr/>
          <a:lstStyle/>
          <a:p>
            <a:pPr eaLnBrk="1" hangingPunct="1"/>
            <a:r>
              <a:rPr lang="en-US" smtClean="0">
                <a:latin typeface="Arial" charset="0"/>
              </a:rPr>
              <a:t>A “DownREIT” would be like the UPREIT pictured here, only there would also be properties outside of the Umbrella Partnership, owned directly by the REIT.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miter lim="800000"/>
            <a:headEnd/>
            <a:tailEnd/>
          </a:ln>
        </p:spPr>
        <p:txBody>
          <a:bodyPr/>
          <a:lstStyle/>
          <a:p>
            <a:fld id="{F1CCA14E-F7DB-4B64-B6AD-AA4523885326}" type="slidenum">
              <a:rPr lang="en-US">
                <a:solidFill>
                  <a:srgbClr val="000000"/>
                </a:solidFill>
              </a:rPr>
              <a:pPr/>
              <a:t>10</a:t>
            </a:fld>
            <a:endParaRPr lang="en-US">
              <a:solidFill>
                <a:srgbClr val="000000"/>
              </a:solidFill>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p:spPr>
        <p:txBody>
          <a:bodyPr/>
          <a:lstStyle/>
          <a:p>
            <a:pPr eaLnBrk="1" hangingPunct="1"/>
            <a:r>
              <a:rPr lang="en-US" smtClean="0">
                <a:latin typeface="Arial" charset="0"/>
              </a:rPr>
              <a:t>A “DownREIT” would be like the UPREIT pictured here, only there would also be properties outside of the Umbrella Partnership, owned directly by the REIT.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miter lim="800000"/>
            <a:headEnd/>
            <a:tailEnd/>
          </a:ln>
        </p:spPr>
        <p:txBody>
          <a:bodyPr/>
          <a:lstStyle/>
          <a:p>
            <a:fld id="{F31FF72A-3A55-4EDD-92C7-99E06F057E63}" type="slidenum">
              <a:rPr lang="en-US">
                <a:solidFill>
                  <a:srgbClr val="000000"/>
                </a:solidFill>
              </a:rPr>
              <a:pPr/>
              <a:t>17</a:t>
            </a:fld>
            <a:endParaRPr lang="en-US">
              <a:solidFill>
                <a:srgbClr val="000000"/>
              </a:solidFill>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p:spPr>
        <p:txBody>
          <a:bodyPr/>
          <a:lstStyle/>
          <a:p>
            <a:pPr eaLnBrk="1" hangingPunct="1"/>
            <a:r>
              <a:rPr lang="en-US" smtClean="0">
                <a:latin typeface="Arial" charset="0"/>
              </a:rPr>
              <a:t>Growing role of institutional investors should improve informational efficiency and “rationality” (according to some theories).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miter lim="800000"/>
            <a:headEnd/>
            <a:tailEnd/>
          </a:ln>
        </p:spPr>
        <p:txBody>
          <a:bodyPr/>
          <a:lstStyle/>
          <a:p>
            <a:fld id="{6476D394-688C-469D-9390-D6DA0992610B}" type="slidenum">
              <a:rPr lang="en-US"/>
              <a:pPr/>
              <a:t>25</a:t>
            </a:fld>
            <a:endParaRPr lang="en-US"/>
          </a:p>
        </p:txBody>
      </p:sp>
      <p:sp>
        <p:nvSpPr>
          <p:cNvPr id="101379" name="Rectangle 2"/>
          <p:cNvSpPr>
            <a:spLocks noRot="1" noChangeArrowheads="1" noTextEdit="1"/>
          </p:cNvSpPr>
          <p:nvPr>
            <p:ph type="sldImg"/>
          </p:nvPr>
        </p:nvSpPr>
        <p:spPr>
          <a:ln/>
        </p:spPr>
      </p:sp>
      <p:sp>
        <p:nvSpPr>
          <p:cNvPr id="101380" name="Rectangle 3"/>
          <p:cNvSpPr>
            <a:spLocks noGrp="1" noChangeArrowheads="1"/>
          </p:cNvSpPr>
          <p:nvPr>
            <p:ph type="body" idx="1"/>
          </p:nvPr>
        </p:nvSpPr>
        <p:spPr>
          <a:noFill/>
        </p:spPr>
        <p:txBody>
          <a:bodyPr/>
          <a:lstStyle/>
          <a:p>
            <a:pPr eaLnBrk="1" hangingPunct="1"/>
            <a:r>
              <a:rPr lang="en-US" smtClean="0">
                <a:latin typeface="Arial" charset="0"/>
              </a:rPr>
              <a:t>“GAAP” stands for “Generally Accepted Accounting Principles”, as defined by the Financial Accounting Standards Board (FASB).</a:t>
            </a:r>
          </a:p>
          <a:p>
            <a:pPr eaLnBrk="1" hangingPunct="1"/>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miter lim="800000"/>
            <a:headEnd/>
            <a:tailEnd/>
          </a:ln>
        </p:spPr>
        <p:txBody>
          <a:bodyPr/>
          <a:lstStyle/>
          <a:p>
            <a:fld id="{C24B862C-F83E-41C0-8955-97D3CF06C89E}" type="slidenum">
              <a:rPr lang="en-US"/>
              <a:pPr/>
              <a:t>26</a:t>
            </a:fld>
            <a:endParaRPr lang="en-US"/>
          </a:p>
        </p:txBody>
      </p:sp>
      <p:sp>
        <p:nvSpPr>
          <p:cNvPr id="102403" name="Rectangle 2"/>
          <p:cNvSpPr>
            <a:spLocks noRot="1" noChangeArrowheads="1" noTextEdit="1"/>
          </p:cNvSpPr>
          <p:nvPr>
            <p:ph type="sldImg"/>
          </p:nvPr>
        </p:nvSpPr>
        <p:spPr>
          <a:ln/>
        </p:spPr>
      </p:sp>
      <p:sp>
        <p:nvSpPr>
          <p:cNvPr id="102404" name="Rectangle 3"/>
          <p:cNvSpPr>
            <a:spLocks noGrp="1" noChangeArrowheads="1"/>
          </p:cNvSpPr>
          <p:nvPr>
            <p:ph type="body" idx="1"/>
          </p:nvPr>
        </p:nvSpPr>
        <p:spPr>
          <a:noFill/>
        </p:spPr>
        <p:txBody>
          <a:bodyPr/>
          <a:lstStyle/>
          <a:p>
            <a:pPr eaLnBrk="1" hangingPunct="1"/>
            <a:r>
              <a:rPr lang="en-US" dirty="0" smtClean="0">
                <a:latin typeface="Arial" charset="0"/>
              </a:rPr>
              <a:t>OP unit-holders are investors in the REIT’s “umbrella partnership”, if the REIT is an “</a:t>
            </a:r>
            <a:r>
              <a:rPr lang="en-US" dirty="0" err="1" smtClean="0">
                <a:latin typeface="Arial" charset="0"/>
              </a:rPr>
              <a:t>UPREIT</a:t>
            </a:r>
            <a:r>
              <a:rPr lang="en-US" dirty="0" smtClean="0">
                <a:latin typeface="Arial" charset="0"/>
              </a:rPr>
              <a:t>”. (See section 24.2.3 below.) </a:t>
            </a:r>
          </a:p>
          <a:p>
            <a:pPr eaLnBrk="1" hangingPunct="1"/>
            <a:endParaRPr lang="en-US" dirty="0" smtClean="0">
              <a:latin typeface="Arial" charset="0"/>
            </a:endParaRPr>
          </a:p>
          <a:p>
            <a:pPr eaLnBrk="1" hangingPunct="1"/>
            <a:r>
              <a:rPr lang="en-US" dirty="0" smtClean="0">
                <a:latin typeface="Arial" charset="0"/>
              </a:rPr>
              <a:t>The idea behind the third item, the deduction of the net gain from property sales &amp; extraordinary items, is to reflect the earnings results of “operations”, where this is defined from a REIT perspective to include long-term property investment and operation, but not the “trading” of properties. Although REITs are fundamentally designed to be primarily relatively passive investment companies, this provision proved to be controversial, as some REITs have managed to make considerably money by selling properties while not violating the basic constraints in the REIT tax status noted previously (minimum 4-year hold, no more than 10% asset sales per year). Why should such sales not be considered part of REIT “operations”?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miter lim="800000"/>
            <a:headEnd/>
            <a:tailEnd/>
          </a:ln>
        </p:spPr>
        <p:txBody>
          <a:bodyPr/>
          <a:lstStyle/>
          <a:p>
            <a:fld id="{B7A35A0C-AE1A-4795-A508-EE0E399C6527}" type="slidenum">
              <a:rPr lang="en-US"/>
              <a:pPr/>
              <a:t>27</a:t>
            </a:fld>
            <a:endParaRPr lang="en-US"/>
          </a:p>
        </p:txBody>
      </p:sp>
      <p:sp>
        <p:nvSpPr>
          <p:cNvPr id="103427" name="Rectangle 2"/>
          <p:cNvSpPr>
            <a:spLocks noRot="1" noChangeArrowheads="1" noTextEdit="1"/>
          </p:cNvSpPr>
          <p:nvPr>
            <p:ph type="sldImg"/>
          </p:nvPr>
        </p:nvSpPr>
        <p:spPr>
          <a:ln/>
        </p:spPr>
      </p:sp>
      <p:sp>
        <p:nvSpPr>
          <p:cNvPr id="103428" name="Rectangle 3"/>
          <p:cNvSpPr>
            <a:spLocks noGrp="1" noChangeArrowheads="1"/>
          </p:cNvSpPr>
          <p:nvPr>
            <p:ph type="body" idx="1"/>
          </p:nvPr>
        </p:nvSpPr>
        <p:spPr>
          <a:noFill/>
        </p:spPr>
        <p:txBody>
          <a:bodyPr/>
          <a:lstStyle/>
          <a:p>
            <a:pPr eaLnBrk="1" hangingPunct="1"/>
            <a:r>
              <a:rPr lang="en-US" smtClean="0">
                <a:latin typeface="Arial" charset="0"/>
              </a:rPr>
              <a:t>Straight-line rents refers to the fact that GAAP accounting allows (or requires?) that rental revenues in long-term leases be accrued (recognized) on a straight-line basis, that is, add the total rental commitment for the entire lease, divide by the number of years in the lease term, and recognize that amount of rental revenue each year. If the lease contains upward adjustments (step-ups), or up-front abatements (rental concessions), then this causes the straight-line revenue recognition to exceed the actual cash flow received from the lease in the early years of the lease (subsequently to fall below the cash flow received). The AFFO adjustment is to reflect the actual cash flow pattern in the leases.</a:t>
            </a:r>
          </a:p>
          <a:p>
            <a:pPr eaLnBrk="1" hangingPunct="1"/>
            <a:endParaRPr lang="en-US" smtClean="0">
              <a:latin typeface="Arial" charset="0"/>
            </a:endParaRPr>
          </a:p>
          <a:p>
            <a:pPr eaLnBrk="1" hangingPunct="1"/>
            <a:r>
              <a:rPr lang="en-US" smtClean="0">
                <a:latin typeface="Arial" charset="0"/>
              </a:rPr>
              <a:t>Another adjustment is recently necessary for “above-market leases” in new acquisitions. In GAAP accounting, it is in principle necessary to estimate the difference between lease contractual rent and market rent for all vintage leases that are above market rent. Compute the present value of this difference. And then amortize this present value (expense it) straight line over the remaining life of the lease.</a:t>
            </a:r>
          </a:p>
          <a:p>
            <a:pPr eaLnBrk="1" hangingPunct="1"/>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miter lim="800000"/>
            <a:headEnd/>
            <a:tailEnd/>
          </a:ln>
        </p:spPr>
        <p:txBody>
          <a:bodyPr/>
          <a:lstStyle/>
          <a:p>
            <a:fld id="{BB602F2A-5E89-417D-8CDC-96017642BC7E}" type="slidenum">
              <a:rPr lang="en-US"/>
              <a:pPr/>
              <a:t>28</a:t>
            </a:fld>
            <a:endParaRPr lang="en-US"/>
          </a:p>
        </p:txBody>
      </p:sp>
      <p:sp>
        <p:nvSpPr>
          <p:cNvPr id="104451" name="Rectangle 2"/>
          <p:cNvSpPr>
            <a:spLocks noRot="1" noChangeArrowheads="1" noTextEdit="1"/>
          </p:cNvSpPr>
          <p:nvPr>
            <p:ph type="sldImg"/>
          </p:nvPr>
        </p:nvSpPr>
        <p:spPr>
          <a:ln/>
        </p:spPr>
      </p:sp>
      <p:sp>
        <p:nvSpPr>
          <p:cNvPr id="104452" name="Rectangle 3"/>
          <p:cNvSpPr>
            <a:spLocks noGrp="1" noChangeArrowheads="1"/>
          </p:cNvSpPr>
          <p:nvPr>
            <p:ph type="body" idx="1"/>
          </p:nvPr>
        </p:nvSpPr>
        <p:spPr>
          <a:noFill/>
        </p:spPr>
        <p:txBody>
          <a:bodyPr/>
          <a:lstStyle/>
          <a:p>
            <a:pPr eaLnBrk="1" hangingPunct="1"/>
            <a:r>
              <a:rPr lang="en-US" smtClean="0">
                <a:latin typeface="Arial" charset="0"/>
              </a:rPr>
              <a:t>Are the risk and the growth prospects in the property the same as those of the rest of the REIT’s assets? What are some other broader strategic and operational considerations involved in the acquisition (“firm-level effects”)? Remember: financing does not normally affect the NPV of an investment, and whether an investment is “accretive” or not is fundamentally the question of whether the investment has a positive NPV or not. It is often easier to evaluate NPV on an all-equity basis. Recall: the “APV Rule”; the “risk is in the object” rule discussed in Section 12.3.5; and the differential micro-level valuation between the stock and property markets noted previously (Is either market abnormally over- or under-valued at the moment? What are the implications for the future?). All of these issues and perspectives are relevant in sophisticated valuation of REIT acquisitions.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A2864BFF-D154-4101-A179-E76AD00CB7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678A1F87-FF96-4C4C-B723-41E8E8024D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6" name="Rectangle 6"/>
          <p:cNvSpPr>
            <a:spLocks noGrp="1" noChangeArrowheads="1"/>
          </p:cNvSpPr>
          <p:nvPr>
            <p:ph type="sldNum" sz="quarter" idx="12"/>
          </p:nvPr>
        </p:nvSpPr>
        <p:spPr>
          <a:ln/>
        </p:spPr>
        <p:txBody>
          <a:bodyPr/>
          <a:lstStyle>
            <a:lvl1pPr>
              <a:defRPr/>
            </a:lvl1pPr>
          </a:lstStyle>
          <a:p>
            <a:pPr>
              <a:defRPr/>
            </a:pPr>
            <a:fld id="{F059B098-631E-465D-B28C-86FAEE5DC8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7" name="Rectangle 6"/>
          <p:cNvSpPr>
            <a:spLocks noGrp="1" noChangeArrowheads="1"/>
          </p:cNvSpPr>
          <p:nvPr>
            <p:ph type="sldNum" sz="quarter" idx="12"/>
          </p:nvPr>
        </p:nvSpPr>
        <p:spPr>
          <a:ln/>
        </p:spPr>
        <p:txBody>
          <a:bodyPr/>
          <a:lstStyle>
            <a:lvl1pPr>
              <a:defRPr/>
            </a:lvl1pPr>
          </a:lstStyle>
          <a:p>
            <a:pPr>
              <a:defRPr/>
            </a:pPr>
            <a:fld id="{5FB5EDA7-E4EE-4C68-8208-14B1E53CA9B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9" name="Rectangle 6"/>
          <p:cNvSpPr>
            <a:spLocks noGrp="1" noChangeArrowheads="1"/>
          </p:cNvSpPr>
          <p:nvPr>
            <p:ph type="sldNum" sz="quarter" idx="12"/>
          </p:nvPr>
        </p:nvSpPr>
        <p:spPr>
          <a:ln/>
        </p:spPr>
        <p:txBody>
          <a:bodyPr/>
          <a:lstStyle>
            <a:lvl1pPr>
              <a:defRPr/>
            </a:lvl1pPr>
          </a:lstStyle>
          <a:p>
            <a:pPr>
              <a:defRPr/>
            </a:pPr>
            <a:fld id="{53FD473D-0F92-4988-AE9B-17E3DEF842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5" name="Rectangle 6"/>
          <p:cNvSpPr>
            <a:spLocks noGrp="1" noChangeArrowheads="1"/>
          </p:cNvSpPr>
          <p:nvPr>
            <p:ph type="sldNum" sz="quarter" idx="12"/>
          </p:nvPr>
        </p:nvSpPr>
        <p:spPr>
          <a:ln/>
        </p:spPr>
        <p:txBody>
          <a:bodyPr/>
          <a:lstStyle>
            <a:lvl1pPr>
              <a:defRPr/>
            </a:lvl1pPr>
          </a:lstStyle>
          <a:p>
            <a:pPr>
              <a:defRPr/>
            </a:pPr>
            <a:fld id="{841E0F1A-8163-4F79-A748-7BDDFA5B150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4" name="Rectangle 6"/>
          <p:cNvSpPr>
            <a:spLocks noGrp="1" noChangeArrowheads="1"/>
          </p:cNvSpPr>
          <p:nvPr>
            <p:ph type="sldNum" sz="quarter" idx="12"/>
          </p:nvPr>
        </p:nvSpPr>
        <p:spPr>
          <a:ln/>
        </p:spPr>
        <p:txBody>
          <a:bodyPr/>
          <a:lstStyle>
            <a:lvl1pPr>
              <a:defRPr/>
            </a:lvl1pPr>
          </a:lstStyle>
          <a:p>
            <a:pPr>
              <a:defRPr/>
            </a:pPr>
            <a:fld id="{04CCF587-FBFB-4489-8315-4CB28723AD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2014 OnCourse Learning. All Rights Reserved.</a:t>
            </a:r>
          </a:p>
        </p:txBody>
      </p:sp>
      <p:sp>
        <p:nvSpPr>
          <p:cNvPr id="5" name="Rectangle 6"/>
          <p:cNvSpPr>
            <a:spLocks noGrp="1" noChangeArrowheads="1"/>
          </p:cNvSpPr>
          <p:nvPr>
            <p:ph type="sldNum" sz="quarter" idx="12"/>
          </p:nvPr>
        </p:nvSpPr>
        <p:spPr>
          <a:ln/>
        </p:spPr>
        <p:txBody>
          <a:bodyPr/>
          <a:lstStyle>
            <a:lvl1pPr>
              <a:defRPr/>
            </a:lvl1pPr>
          </a:lstStyle>
          <a:p>
            <a:pPr>
              <a:defRPr/>
            </a:pPr>
            <a:fld id="{39D0FAE5-65AF-4AF9-934B-799E2221CC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1828800" y="6381750"/>
            <a:ext cx="54864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eaLnBrk="1" hangingPunct="1">
              <a:defRPr sz="1200" b="0" i="0" smtClean="0">
                <a:effectLst/>
                <a:latin typeface="Calibri" pitchFamily="34" charset="0"/>
              </a:defRPr>
            </a:lvl1pPr>
          </a:lstStyle>
          <a:p>
            <a:pPr>
              <a:defRPr/>
            </a:pPr>
            <a:r>
              <a:rPr lang="en-US" smtClean="0"/>
              <a:t>© 2014 OnCourse Learning. All Rights Reserved.</a:t>
            </a:r>
            <a:endParaRPr lang="en-US" dirty="0"/>
          </a:p>
        </p:txBody>
      </p:sp>
      <p:sp>
        <p:nvSpPr>
          <p:cNvPr id="1030" name="Rectangle 6"/>
          <p:cNvSpPr>
            <a:spLocks noGrp="1" noChangeArrowheads="1"/>
          </p:cNvSpPr>
          <p:nvPr>
            <p:ph type="sldNum" sz="quarter" idx="4"/>
          </p:nvPr>
        </p:nvSpPr>
        <p:spPr bwMode="auto">
          <a:xfrm>
            <a:off x="7315200" y="6381750"/>
            <a:ext cx="1371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b="0" i="0" smtClean="0">
                <a:latin typeface="Calibri" pitchFamily="34" charset="0"/>
              </a:defRPr>
            </a:lvl1pPr>
          </a:lstStyle>
          <a:p>
            <a:pPr>
              <a:defRPr/>
            </a:pPr>
            <a:fld id="{96029AC6-8880-4952-BB86-006A4F94006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62" r:id="rId8"/>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3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533400" y="1066800"/>
            <a:ext cx="8153400" cy="2713038"/>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ct val="50000"/>
              </a:spcBef>
              <a:defRPr/>
            </a:pPr>
            <a:r>
              <a:rPr lang="en-US" sz="4400" dirty="0">
                <a:effectLst>
                  <a:outerShdw blurRad="38100" dist="38100" dir="2700000" algn="tl">
                    <a:srgbClr val="FFFFFF"/>
                  </a:outerShdw>
                </a:effectLst>
                <a:latin typeface="Arial" panose="020B0604020202090204" pitchFamily="34" charset="0"/>
              </a:rPr>
              <a:t>Chapter 23:</a:t>
            </a:r>
          </a:p>
          <a:p>
            <a:pPr algn="ctr" eaLnBrk="1" hangingPunct="1">
              <a:spcBef>
                <a:spcPct val="50000"/>
              </a:spcBef>
              <a:defRPr/>
            </a:pPr>
            <a:endParaRPr lang="en-US" sz="3200" dirty="0">
              <a:effectLst>
                <a:outerShdw blurRad="38100" dist="38100" dir="2700000" algn="tl">
                  <a:srgbClr val="FFFFFF"/>
                </a:outerShdw>
              </a:effectLst>
              <a:latin typeface="Arial" panose="020B0604020202090204" pitchFamily="34" charset="0"/>
            </a:endParaRPr>
          </a:p>
          <a:p>
            <a:pPr algn="ctr" eaLnBrk="1" hangingPunct="1">
              <a:spcBef>
                <a:spcPct val="50000"/>
              </a:spcBef>
              <a:defRPr/>
            </a:pPr>
            <a:r>
              <a:rPr lang="en-US" sz="3200" i="0" dirty="0">
                <a:effectLst>
                  <a:outerShdw blurRad="38100" dist="38100" dir="2700000" algn="tl">
                    <a:srgbClr val="FFFFFF"/>
                  </a:outerShdw>
                </a:effectLst>
                <a:latin typeface="Arial" panose="020B0604020202090204" pitchFamily="34" charset="0"/>
              </a:rPr>
              <a:t>Real Estate Investment Trusts             (REITs)</a:t>
            </a:r>
          </a:p>
        </p:txBody>
      </p:sp>
      <p:sp>
        <p:nvSpPr>
          <p:cNvPr id="19459" name="Slide Number Placeholder 2"/>
          <p:cNvSpPr>
            <a:spLocks noGrp="1"/>
          </p:cNvSpPr>
          <p:nvPr>
            <p:ph type="sldNum" sz="quarter" idx="12"/>
          </p:nvPr>
        </p:nvSpPr>
        <p:spPr>
          <a:noFill/>
          <a:ln>
            <a:miter lim="800000"/>
            <a:headEnd/>
            <a:tailEnd/>
          </a:ln>
        </p:spPr>
        <p:txBody>
          <a:bodyPr/>
          <a:lstStyle/>
          <a:p>
            <a:fld id="{BF17D788-FC6A-4AD6-8035-DF41C4E369A4}" type="slidenum">
              <a:rPr lang="en-US"/>
              <a:pPr/>
              <a:t>1</a:t>
            </a:fld>
            <a:endParaRPr lang="en-US" dirty="0"/>
          </a:p>
        </p:txBody>
      </p:sp>
      <p:sp>
        <p:nvSpPr>
          <p:cNvPr id="4" name="Footer Placeholder 3"/>
          <p:cNvSpPr>
            <a:spLocks noGrp="1"/>
          </p:cNvSpPr>
          <p:nvPr>
            <p:ph type="ftr" sz="quarter" idx="11"/>
          </p:nvPr>
        </p:nvSpPr>
        <p:spPr/>
        <p:txBody>
          <a:bodyPr/>
          <a:lstStyle/>
          <a:p>
            <a:pPr>
              <a:defRPr/>
            </a:pPr>
            <a:r>
              <a:rPr lang="en-US" dirty="0"/>
              <a:t>© 2014 OnCourse Learning. All Rights Reserved.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3" name="Footer Placeholder 32"/>
          <p:cNvSpPr>
            <a:spLocks noGrp="1"/>
          </p:cNvSpPr>
          <p:nvPr>
            <p:ph type="ftr" sz="quarter" idx="11"/>
          </p:nvPr>
        </p:nvSpPr>
        <p:spPr/>
        <p:txBody>
          <a:bodyPr/>
          <a:lstStyle/>
          <a:p>
            <a:pPr>
              <a:defRPr/>
            </a:pPr>
            <a:r>
              <a:rPr lang="en-US"/>
              <a:t>© 2014 OnCourse Learning. All Rights Reserved.</a:t>
            </a:r>
            <a:endParaRPr lang="en-US"/>
          </a:p>
        </p:txBody>
      </p:sp>
      <p:sp>
        <p:nvSpPr>
          <p:cNvPr id="28674" name="Slide Number Placeholder 3"/>
          <p:cNvSpPr>
            <a:spLocks noGrp="1"/>
          </p:cNvSpPr>
          <p:nvPr>
            <p:ph type="sldNum" sz="quarter" idx="12"/>
          </p:nvPr>
        </p:nvSpPr>
        <p:spPr>
          <a:noFill/>
        </p:spPr>
        <p:txBody>
          <a:bodyPr/>
          <a:lstStyle/>
          <a:p>
            <a:fld id="{55185A55-5DA9-4E4E-81B5-FBBC1F12BDDD}" type="slidenum">
              <a:rPr lang="en-US"/>
              <a:pPr/>
              <a:t>10</a:t>
            </a:fld>
            <a:endParaRPr lang="en-US"/>
          </a:p>
        </p:txBody>
      </p:sp>
      <p:grpSp>
        <p:nvGrpSpPr>
          <p:cNvPr id="28675" name="Group 2"/>
          <p:cNvGrpSpPr>
            <a:grpSpLocks/>
          </p:cNvGrpSpPr>
          <p:nvPr/>
        </p:nvGrpSpPr>
        <p:grpSpPr bwMode="auto">
          <a:xfrm>
            <a:off x="2133600" y="152400"/>
            <a:ext cx="5791200" cy="6324600"/>
            <a:chOff x="1161" y="3424"/>
            <a:chExt cx="9720" cy="11340"/>
          </a:xfrm>
        </p:grpSpPr>
        <p:sp>
          <p:nvSpPr>
            <p:cNvPr id="791555" name="Text Box 3"/>
            <p:cNvSpPr txBox="1">
              <a:spLocks noChangeArrowheads="1"/>
            </p:cNvSpPr>
            <p:nvPr/>
          </p:nvSpPr>
          <p:spPr bwMode="auto">
            <a:xfrm>
              <a:off x="1161" y="3424"/>
              <a:ext cx="3959" cy="1440"/>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200" b="0" i="0">
                <a:solidFill>
                  <a:srgbClr val="000000"/>
                </a:solidFill>
              </a:endParaRPr>
            </a:p>
            <a:p>
              <a:pPr algn="ctr" eaLnBrk="1" hangingPunct="1">
                <a:defRPr/>
              </a:pPr>
              <a:r>
                <a:rPr lang="en-US" sz="1200" b="0" i="0">
                  <a:solidFill>
                    <a:srgbClr val="000000"/>
                  </a:solidFill>
                </a:rPr>
                <a:t>Public Investors</a:t>
              </a:r>
            </a:p>
            <a:p>
              <a:pPr algn="ctr" eaLnBrk="1" hangingPunct="1">
                <a:defRPr/>
              </a:pPr>
              <a:r>
                <a:rPr lang="en-US" sz="1200" b="0" i="0">
                  <a:solidFill>
                    <a:srgbClr val="000000"/>
                  </a:solidFill>
                </a:rPr>
                <a:t>(Stockholders)</a:t>
              </a:r>
              <a:endParaRPr lang="en-US" sz="1800">
                <a:solidFill>
                  <a:srgbClr val="000000"/>
                </a:solidFill>
                <a:effectLst>
                  <a:outerShdw blurRad="38100" dist="38100" dir="2700000" algn="tl">
                    <a:srgbClr val="C0C0C0"/>
                  </a:outerShdw>
                </a:effectLst>
              </a:endParaRPr>
            </a:p>
          </p:txBody>
        </p:sp>
        <p:sp>
          <p:nvSpPr>
            <p:cNvPr id="791556" name="Text Box 4"/>
            <p:cNvSpPr txBox="1">
              <a:spLocks noChangeArrowheads="1"/>
            </p:cNvSpPr>
            <p:nvPr/>
          </p:nvSpPr>
          <p:spPr bwMode="auto">
            <a:xfrm>
              <a:off x="6021" y="3424"/>
              <a:ext cx="3959" cy="1440"/>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200" b="0" i="0">
                <a:solidFill>
                  <a:srgbClr val="000000"/>
                </a:solidFill>
              </a:endParaRPr>
            </a:p>
            <a:p>
              <a:pPr algn="ctr" eaLnBrk="1" hangingPunct="1">
                <a:defRPr/>
              </a:pPr>
              <a:r>
                <a:rPr lang="en-US" sz="1200" b="0" i="0">
                  <a:solidFill>
                    <a:srgbClr val="000000"/>
                  </a:solidFill>
                </a:rPr>
                <a:t>Private Investors</a:t>
              </a:r>
            </a:p>
            <a:p>
              <a:pPr algn="ctr" eaLnBrk="1" hangingPunct="1">
                <a:defRPr/>
              </a:pPr>
              <a:r>
                <a:rPr lang="en-US" sz="1200" b="0" i="0">
                  <a:solidFill>
                    <a:srgbClr val="000000"/>
                  </a:solidFill>
                </a:rPr>
                <a:t>(Partnership Unit-holders)</a:t>
              </a:r>
              <a:endParaRPr lang="en-US" sz="1800">
                <a:solidFill>
                  <a:srgbClr val="000000"/>
                </a:solidFill>
                <a:effectLst>
                  <a:outerShdw blurRad="38100" dist="38100" dir="2700000" algn="tl">
                    <a:srgbClr val="C0C0C0"/>
                  </a:outerShdw>
                </a:effectLst>
              </a:endParaRPr>
            </a:p>
          </p:txBody>
        </p:sp>
        <p:grpSp>
          <p:nvGrpSpPr>
            <p:cNvPr id="28680" name="Group 5"/>
            <p:cNvGrpSpPr>
              <a:grpSpLocks/>
            </p:cNvGrpSpPr>
            <p:nvPr/>
          </p:nvGrpSpPr>
          <p:grpSpPr bwMode="auto">
            <a:xfrm>
              <a:off x="2961" y="5764"/>
              <a:ext cx="6300" cy="2160"/>
              <a:chOff x="2961" y="6124"/>
              <a:chExt cx="6300" cy="2160"/>
            </a:xfrm>
          </p:grpSpPr>
          <p:sp>
            <p:nvSpPr>
              <p:cNvPr id="791558" name="Oval 6"/>
              <p:cNvSpPr>
                <a:spLocks noChangeArrowheads="1"/>
              </p:cNvSpPr>
              <p:nvPr/>
            </p:nvSpPr>
            <p:spPr bwMode="auto">
              <a:xfrm>
                <a:off x="2962" y="6124"/>
                <a:ext cx="6299" cy="2160"/>
              </a:xfrm>
              <a:prstGeom prst="ellipse">
                <a:avLst/>
              </a:prstGeom>
              <a:solidFill>
                <a:srgbClr val="FFFFFF"/>
              </a:solid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59" name="Text Box 7"/>
              <p:cNvSpPr txBox="1">
                <a:spLocks noChangeArrowheads="1"/>
              </p:cNvSpPr>
              <p:nvPr/>
            </p:nvSpPr>
            <p:spPr bwMode="auto">
              <a:xfrm>
                <a:off x="4582" y="6485"/>
                <a:ext cx="3059" cy="1258"/>
              </a:xfrm>
              <a:prstGeom prst="rect">
                <a:avLst/>
              </a:prstGeom>
              <a:noFill/>
              <a:ln w="9525">
                <a:noFill/>
                <a:miter lim="800000"/>
                <a:headEnd/>
                <a:tailEnd/>
              </a:ln>
            </p:spPr>
            <p:txBody>
              <a:bodyPr/>
              <a:lstStyle/>
              <a:p>
                <a:pPr algn="ctr" eaLnBrk="1" hangingPunct="1">
                  <a:defRPr/>
                </a:pPr>
                <a:endParaRPr lang="en-US" sz="1800" i="0">
                  <a:solidFill>
                    <a:srgbClr val="000000"/>
                  </a:solidFill>
                </a:endParaRPr>
              </a:p>
              <a:p>
                <a:pPr algn="ctr" eaLnBrk="1" hangingPunct="1">
                  <a:defRPr/>
                </a:pPr>
                <a:r>
                  <a:rPr lang="en-US" sz="1800" i="0">
                    <a:solidFill>
                      <a:srgbClr val="000000"/>
                    </a:solidFill>
                  </a:rPr>
                  <a:t>REIT</a:t>
                </a:r>
                <a:endParaRPr lang="en-US" sz="1800">
                  <a:solidFill>
                    <a:srgbClr val="000000"/>
                  </a:solidFill>
                  <a:effectLst>
                    <a:outerShdw blurRad="38100" dist="38100" dir="2700000" algn="tl">
                      <a:srgbClr val="FFFFFF"/>
                    </a:outerShdw>
                  </a:effectLst>
                </a:endParaRPr>
              </a:p>
            </p:txBody>
          </p:sp>
        </p:grpSp>
        <p:sp>
          <p:nvSpPr>
            <p:cNvPr id="791560" name="Text Box 8"/>
            <p:cNvSpPr txBox="1">
              <a:spLocks noChangeArrowheads="1"/>
            </p:cNvSpPr>
            <p:nvPr/>
          </p:nvSpPr>
          <p:spPr bwMode="auto">
            <a:xfrm>
              <a:off x="1702" y="8824"/>
              <a:ext cx="9179" cy="1802"/>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800" i="0">
                <a:solidFill>
                  <a:srgbClr val="000000"/>
                </a:solidFill>
              </a:endParaRPr>
            </a:p>
            <a:p>
              <a:pPr algn="ctr" eaLnBrk="1" hangingPunct="1">
                <a:defRPr/>
              </a:pPr>
              <a:r>
                <a:rPr lang="en-US" sz="1800" i="0">
                  <a:solidFill>
                    <a:srgbClr val="000000"/>
                  </a:solidFill>
                </a:rPr>
                <a:t>Umbrella Partnership</a:t>
              </a:r>
            </a:p>
            <a:p>
              <a:pPr algn="ctr" eaLnBrk="1" hangingPunct="1">
                <a:defRPr/>
              </a:pPr>
              <a:r>
                <a:rPr lang="en-US" sz="1800" i="0">
                  <a:solidFill>
                    <a:srgbClr val="000000"/>
                  </a:solidFill>
                </a:rPr>
                <a:t>(“Operating Partnership”: OP)</a:t>
              </a:r>
              <a:endParaRPr lang="en-US" sz="1800">
                <a:solidFill>
                  <a:srgbClr val="000000"/>
                </a:solidFill>
                <a:effectLst>
                  <a:outerShdw blurRad="38100" dist="38100" dir="2700000" algn="tl">
                    <a:srgbClr val="C0C0C0"/>
                  </a:outerShdw>
                </a:effectLst>
              </a:endParaRPr>
            </a:p>
          </p:txBody>
        </p:sp>
        <p:sp>
          <p:nvSpPr>
            <p:cNvPr id="791561" name="Text Box 9"/>
            <p:cNvSpPr txBox="1">
              <a:spLocks noChangeArrowheads="1"/>
            </p:cNvSpPr>
            <p:nvPr/>
          </p:nvSpPr>
          <p:spPr bwMode="auto">
            <a:xfrm>
              <a:off x="2781"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solidFill>
                    <a:srgbClr val="000000"/>
                  </a:solidFill>
                </a:rPr>
                <a:t>Property</a:t>
              </a:r>
            </a:p>
            <a:p>
              <a:pPr algn="ctr" eaLnBrk="1" hangingPunct="1">
                <a:defRPr/>
              </a:pPr>
              <a:r>
                <a:rPr lang="en-US" sz="1000" b="0" i="0">
                  <a:solidFill>
                    <a:srgbClr val="000000"/>
                  </a:solidFill>
                </a:rPr>
                <a:t>Partnership</a:t>
              </a:r>
            </a:p>
            <a:p>
              <a:pPr algn="ctr" eaLnBrk="1" hangingPunct="1">
                <a:defRPr/>
              </a:pPr>
              <a:endParaRPr lang="en-US" sz="1000">
                <a:solidFill>
                  <a:srgbClr val="000000"/>
                </a:solidFill>
                <a:effectLst>
                  <a:outerShdw blurRad="38100" dist="38100" dir="2700000" algn="tl">
                    <a:srgbClr val="C0C0C0"/>
                  </a:outerShdw>
                </a:effectLst>
              </a:endParaRPr>
            </a:p>
          </p:txBody>
        </p:sp>
        <p:sp>
          <p:nvSpPr>
            <p:cNvPr id="791562" name="Text Box 10"/>
            <p:cNvSpPr txBox="1">
              <a:spLocks noChangeArrowheads="1"/>
            </p:cNvSpPr>
            <p:nvPr/>
          </p:nvSpPr>
          <p:spPr bwMode="auto">
            <a:xfrm>
              <a:off x="5480"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solidFill>
                    <a:srgbClr val="000000"/>
                  </a:solidFill>
                </a:rPr>
                <a:t>Property</a:t>
              </a:r>
            </a:p>
            <a:p>
              <a:pPr algn="ctr" eaLnBrk="1" hangingPunct="1">
                <a:defRPr/>
              </a:pPr>
              <a:r>
                <a:rPr lang="en-US" sz="1000" b="0" i="0">
                  <a:solidFill>
                    <a:srgbClr val="000000"/>
                  </a:solidFill>
                </a:rPr>
                <a:t>Partnership</a:t>
              </a:r>
            </a:p>
            <a:p>
              <a:pPr algn="ctr" eaLnBrk="1" hangingPunct="1">
                <a:defRPr/>
              </a:pPr>
              <a:endParaRPr lang="en-US" sz="1000">
                <a:solidFill>
                  <a:srgbClr val="000000"/>
                </a:solidFill>
                <a:effectLst>
                  <a:outerShdw blurRad="38100" dist="38100" dir="2700000" algn="tl">
                    <a:srgbClr val="C0C0C0"/>
                  </a:outerShdw>
                </a:effectLst>
              </a:endParaRPr>
            </a:p>
          </p:txBody>
        </p:sp>
        <p:sp>
          <p:nvSpPr>
            <p:cNvPr id="791563" name="Text Box 11"/>
            <p:cNvSpPr txBox="1">
              <a:spLocks noChangeArrowheads="1"/>
            </p:cNvSpPr>
            <p:nvPr/>
          </p:nvSpPr>
          <p:spPr bwMode="auto">
            <a:xfrm>
              <a:off x="8001"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solidFill>
                    <a:srgbClr val="000000"/>
                  </a:solidFill>
                </a:rPr>
                <a:t>Property</a:t>
              </a:r>
            </a:p>
            <a:p>
              <a:pPr algn="ctr" eaLnBrk="1" hangingPunct="1">
                <a:defRPr/>
              </a:pPr>
              <a:r>
                <a:rPr lang="en-US" sz="1000" b="0" i="0">
                  <a:solidFill>
                    <a:srgbClr val="000000"/>
                  </a:solidFill>
                </a:rPr>
                <a:t>Partnership</a:t>
              </a:r>
            </a:p>
            <a:p>
              <a:pPr algn="ctr" eaLnBrk="1" hangingPunct="1">
                <a:defRPr/>
              </a:pPr>
              <a:endParaRPr lang="en-US" sz="1000">
                <a:solidFill>
                  <a:srgbClr val="000000"/>
                </a:solidFill>
                <a:effectLst>
                  <a:outerShdw blurRad="38100" dist="38100" dir="2700000" algn="tl">
                    <a:srgbClr val="C0C0C0"/>
                  </a:outerShdw>
                </a:effectLst>
              </a:endParaRPr>
            </a:p>
          </p:txBody>
        </p:sp>
        <p:grpSp>
          <p:nvGrpSpPr>
            <p:cNvPr id="28685" name="Group 12"/>
            <p:cNvGrpSpPr>
              <a:grpSpLocks/>
            </p:cNvGrpSpPr>
            <p:nvPr/>
          </p:nvGrpSpPr>
          <p:grpSpPr bwMode="auto">
            <a:xfrm>
              <a:off x="2781" y="13504"/>
              <a:ext cx="1440" cy="1260"/>
              <a:chOff x="2961" y="13504"/>
              <a:chExt cx="1440" cy="1260"/>
            </a:xfrm>
          </p:grpSpPr>
          <p:sp>
            <p:nvSpPr>
              <p:cNvPr id="791565" name="Oval 13"/>
              <p:cNvSpPr>
                <a:spLocks noChangeArrowheads="1"/>
              </p:cNvSpPr>
              <p:nvPr/>
            </p:nvSpPr>
            <p:spPr bwMode="auto">
              <a:xfrm>
                <a:off x="2961"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66" name="Text Box 14"/>
              <p:cNvSpPr txBox="1">
                <a:spLocks noChangeArrowheads="1"/>
              </p:cNvSpPr>
              <p:nvPr/>
            </p:nvSpPr>
            <p:spPr bwMode="auto">
              <a:xfrm>
                <a:off x="3142" y="13865"/>
                <a:ext cx="1079" cy="538"/>
              </a:xfrm>
              <a:prstGeom prst="rect">
                <a:avLst/>
              </a:prstGeom>
              <a:noFill/>
              <a:ln w="9525">
                <a:noFill/>
                <a:miter lim="800000"/>
                <a:headEnd/>
                <a:tailEnd/>
              </a:ln>
            </p:spPr>
            <p:txBody>
              <a:bodyPr/>
              <a:lstStyle/>
              <a:p>
                <a:pPr algn="ctr" eaLnBrk="1" hangingPunct="1">
                  <a:defRPr/>
                </a:pPr>
                <a:r>
                  <a:rPr lang="en-US" sz="1000" b="0" i="0">
                    <a:solidFill>
                      <a:srgbClr val="000000"/>
                    </a:solidFill>
                  </a:rPr>
                  <a:t>Property</a:t>
                </a:r>
                <a:endParaRPr lang="en-US" sz="1000">
                  <a:solidFill>
                    <a:srgbClr val="000000"/>
                  </a:solidFill>
                  <a:effectLst>
                    <a:outerShdw blurRad="38100" dist="38100" dir="2700000" algn="tl">
                      <a:srgbClr val="FFFFFF"/>
                    </a:outerShdw>
                  </a:effectLst>
                </a:endParaRPr>
              </a:p>
            </p:txBody>
          </p:sp>
        </p:grpSp>
        <p:grpSp>
          <p:nvGrpSpPr>
            <p:cNvPr id="28686" name="Group 15"/>
            <p:cNvGrpSpPr>
              <a:grpSpLocks/>
            </p:cNvGrpSpPr>
            <p:nvPr/>
          </p:nvGrpSpPr>
          <p:grpSpPr bwMode="auto">
            <a:xfrm>
              <a:off x="5661" y="13504"/>
              <a:ext cx="1440" cy="1260"/>
              <a:chOff x="2961" y="13504"/>
              <a:chExt cx="1440" cy="1260"/>
            </a:xfrm>
          </p:grpSpPr>
          <p:sp>
            <p:nvSpPr>
              <p:cNvPr id="791568" name="Oval 16"/>
              <p:cNvSpPr>
                <a:spLocks noChangeArrowheads="1"/>
              </p:cNvSpPr>
              <p:nvPr/>
            </p:nvSpPr>
            <p:spPr bwMode="auto">
              <a:xfrm>
                <a:off x="2961"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69" name="Text Box 17"/>
              <p:cNvSpPr txBox="1">
                <a:spLocks noChangeArrowheads="1"/>
              </p:cNvSpPr>
              <p:nvPr/>
            </p:nvSpPr>
            <p:spPr bwMode="auto">
              <a:xfrm>
                <a:off x="3142" y="13865"/>
                <a:ext cx="1079" cy="538"/>
              </a:xfrm>
              <a:prstGeom prst="rect">
                <a:avLst/>
              </a:prstGeom>
              <a:noFill/>
              <a:ln w="9525">
                <a:noFill/>
                <a:miter lim="800000"/>
                <a:headEnd/>
                <a:tailEnd/>
              </a:ln>
            </p:spPr>
            <p:txBody>
              <a:bodyPr/>
              <a:lstStyle/>
              <a:p>
                <a:pPr algn="ctr" eaLnBrk="1" hangingPunct="1">
                  <a:defRPr/>
                </a:pPr>
                <a:r>
                  <a:rPr lang="en-US" sz="1000" b="0" i="0">
                    <a:solidFill>
                      <a:srgbClr val="000000"/>
                    </a:solidFill>
                  </a:rPr>
                  <a:t>Property</a:t>
                </a:r>
                <a:endParaRPr lang="en-US" sz="1000">
                  <a:solidFill>
                    <a:srgbClr val="000000"/>
                  </a:solidFill>
                  <a:effectLst>
                    <a:outerShdw blurRad="38100" dist="38100" dir="2700000" algn="tl">
                      <a:srgbClr val="FFFFFF"/>
                    </a:outerShdw>
                  </a:effectLst>
                </a:endParaRPr>
              </a:p>
            </p:txBody>
          </p:sp>
        </p:grpSp>
        <p:grpSp>
          <p:nvGrpSpPr>
            <p:cNvPr id="28687" name="Group 18"/>
            <p:cNvGrpSpPr>
              <a:grpSpLocks/>
            </p:cNvGrpSpPr>
            <p:nvPr/>
          </p:nvGrpSpPr>
          <p:grpSpPr bwMode="auto">
            <a:xfrm>
              <a:off x="8181" y="13504"/>
              <a:ext cx="1440" cy="1260"/>
              <a:chOff x="2961" y="13504"/>
              <a:chExt cx="1440" cy="1260"/>
            </a:xfrm>
          </p:grpSpPr>
          <p:sp>
            <p:nvSpPr>
              <p:cNvPr id="791571" name="Oval 19"/>
              <p:cNvSpPr>
                <a:spLocks noChangeArrowheads="1"/>
              </p:cNvSpPr>
              <p:nvPr/>
            </p:nvSpPr>
            <p:spPr bwMode="auto">
              <a:xfrm>
                <a:off x="2962"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2" name="Text Box 20"/>
              <p:cNvSpPr txBox="1">
                <a:spLocks noChangeArrowheads="1"/>
              </p:cNvSpPr>
              <p:nvPr/>
            </p:nvSpPr>
            <p:spPr bwMode="auto">
              <a:xfrm>
                <a:off x="3143" y="13865"/>
                <a:ext cx="1079" cy="538"/>
              </a:xfrm>
              <a:prstGeom prst="rect">
                <a:avLst/>
              </a:prstGeom>
              <a:noFill/>
              <a:ln w="9525">
                <a:noFill/>
                <a:miter lim="800000"/>
                <a:headEnd/>
                <a:tailEnd/>
              </a:ln>
            </p:spPr>
            <p:txBody>
              <a:bodyPr/>
              <a:lstStyle/>
              <a:p>
                <a:pPr algn="ctr" eaLnBrk="1" hangingPunct="1">
                  <a:defRPr/>
                </a:pPr>
                <a:r>
                  <a:rPr lang="en-US" sz="1000" b="0" i="0">
                    <a:solidFill>
                      <a:srgbClr val="000000"/>
                    </a:solidFill>
                  </a:rPr>
                  <a:t>Property</a:t>
                </a:r>
                <a:endParaRPr lang="en-US" sz="1000" b="0">
                  <a:solidFill>
                    <a:srgbClr val="000000"/>
                  </a:solidFill>
                  <a:effectLst>
                    <a:outerShdw blurRad="38100" dist="38100" dir="2700000" algn="tl">
                      <a:srgbClr val="FFFFFF"/>
                    </a:outerShdw>
                  </a:effectLst>
                </a:endParaRPr>
              </a:p>
            </p:txBody>
          </p:sp>
        </p:grpSp>
        <p:sp>
          <p:nvSpPr>
            <p:cNvPr id="791573" name="Line 21"/>
            <p:cNvSpPr>
              <a:spLocks noChangeShapeType="1"/>
            </p:cNvSpPr>
            <p:nvPr/>
          </p:nvSpPr>
          <p:spPr bwMode="auto">
            <a:xfrm>
              <a:off x="2962" y="4864"/>
              <a:ext cx="1258" cy="1079"/>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4" name="Line 22"/>
            <p:cNvSpPr>
              <a:spLocks noChangeShapeType="1"/>
            </p:cNvSpPr>
            <p:nvPr/>
          </p:nvSpPr>
          <p:spPr bwMode="auto">
            <a:xfrm flipH="1">
              <a:off x="7100" y="4864"/>
              <a:ext cx="901" cy="899"/>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5" name="Line 23"/>
            <p:cNvSpPr>
              <a:spLocks noChangeShapeType="1"/>
            </p:cNvSpPr>
            <p:nvPr/>
          </p:nvSpPr>
          <p:spPr bwMode="auto">
            <a:xfrm>
              <a:off x="9621" y="4864"/>
              <a:ext cx="0" cy="3959"/>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6" name="Line 24"/>
            <p:cNvSpPr>
              <a:spLocks noChangeShapeType="1"/>
            </p:cNvSpPr>
            <p:nvPr/>
          </p:nvSpPr>
          <p:spPr bwMode="auto">
            <a:xfrm>
              <a:off x="3500" y="10625"/>
              <a:ext cx="0" cy="1258"/>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7" name="Line 25"/>
            <p:cNvSpPr>
              <a:spLocks noChangeShapeType="1"/>
            </p:cNvSpPr>
            <p:nvPr/>
          </p:nvSpPr>
          <p:spPr bwMode="auto">
            <a:xfrm>
              <a:off x="6381" y="10625"/>
              <a:ext cx="0" cy="1258"/>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8" name="Line 26"/>
            <p:cNvSpPr>
              <a:spLocks noChangeShapeType="1"/>
            </p:cNvSpPr>
            <p:nvPr/>
          </p:nvSpPr>
          <p:spPr bwMode="auto">
            <a:xfrm>
              <a:off x="8901" y="10625"/>
              <a:ext cx="0" cy="1258"/>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79" name="Line 27"/>
            <p:cNvSpPr>
              <a:spLocks noChangeShapeType="1"/>
            </p:cNvSpPr>
            <p:nvPr/>
          </p:nvSpPr>
          <p:spPr bwMode="auto">
            <a:xfrm>
              <a:off x="3500" y="12783"/>
              <a:ext cx="0" cy="720"/>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80" name="Line 28"/>
            <p:cNvSpPr>
              <a:spLocks noChangeShapeType="1"/>
            </p:cNvSpPr>
            <p:nvPr/>
          </p:nvSpPr>
          <p:spPr bwMode="auto">
            <a:xfrm>
              <a:off x="6381" y="12783"/>
              <a:ext cx="0" cy="720"/>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81" name="Line 29"/>
            <p:cNvSpPr>
              <a:spLocks noChangeShapeType="1"/>
            </p:cNvSpPr>
            <p:nvPr/>
          </p:nvSpPr>
          <p:spPr bwMode="auto">
            <a:xfrm>
              <a:off x="8901" y="12783"/>
              <a:ext cx="0" cy="720"/>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91582" name="Line 30"/>
            <p:cNvSpPr>
              <a:spLocks noChangeShapeType="1"/>
            </p:cNvSpPr>
            <p:nvPr/>
          </p:nvSpPr>
          <p:spPr bwMode="auto">
            <a:xfrm>
              <a:off x="6202" y="7924"/>
              <a:ext cx="0" cy="899"/>
            </a:xfrm>
            <a:prstGeom prst="line">
              <a:avLst/>
            </a:prstGeom>
            <a:noFill/>
            <a:ln w="9525">
              <a:solidFill>
                <a:srgbClr val="000000"/>
              </a:solidFill>
              <a:round/>
              <a:headEnd/>
              <a:tailEnd type="triangle" w="med" len="me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sp>
        <p:nvSpPr>
          <p:cNvPr id="791583" name="Text Box 31"/>
          <p:cNvSpPr txBox="1">
            <a:spLocks noChangeArrowheads="1"/>
          </p:cNvSpPr>
          <p:nvPr/>
        </p:nvSpPr>
        <p:spPr bwMode="auto">
          <a:xfrm>
            <a:off x="304800" y="228600"/>
            <a:ext cx="1524000" cy="1192213"/>
          </a:xfrm>
          <a:prstGeom prst="rect">
            <a:avLst/>
          </a:prstGeom>
          <a:noFill/>
          <a:ln w="9525">
            <a:noFill/>
            <a:miter lim="800000"/>
            <a:headEnd/>
            <a:tailEnd/>
          </a:ln>
          <a:effectLst/>
        </p:spPr>
        <p:txBody>
          <a:bodyPr>
            <a:spAutoFit/>
          </a:bodyPr>
          <a:lstStyle/>
          <a:p>
            <a:pPr algn="ctr" eaLnBrk="1" hangingPunct="1">
              <a:spcBef>
                <a:spcPct val="50000"/>
              </a:spcBef>
              <a:defRPr/>
            </a:pPr>
            <a:r>
              <a:rPr lang="en-US" sz="1800">
                <a:solidFill>
                  <a:srgbClr val="000000"/>
                </a:solidFill>
                <a:effectLst>
                  <a:outerShdw blurRad="38100" dist="38100" dir="2700000" algn="tl">
                    <a:srgbClr val="FFFFFF"/>
                  </a:outerShdw>
                </a:effectLst>
              </a:rPr>
              <a:t>The</a:t>
            </a:r>
          </a:p>
          <a:p>
            <a:pPr algn="ctr" eaLnBrk="1" hangingPunct="1">
              <a:spcBef>
                <a:spcPct val="50000"/>
              </a:spcBef>
              <a:defRPr/>
            </a:pPr>
            <a:r>
              <a:rPr lang="en-US" sz="1800">
                <a:solidFill>
                  <a:srgbClr val="000000"/>
                </a:solidFill>
                <a:effectLst>
                  <a:outerShdw blurRad="38100" dist="38100" dir="2700000" algn="tl">
                    <a:srgbClr val="FFFFFF"/>
                  </a:outerShdw>
                </a:effectLst>
              </a:rPr>
              <a:t>“UPREIT”</a:t>
            </a:r>
          </a:p>
          <a:p>
            <a:pPr algn="ctr" eaLnBrk="1" hangingPunct="1">
              <a:spcBef>
                <a:spcPct val="50000"/>
              </a:spcBef>
              <a:defRPr/>
            </a:pPr>
            <a:r>
              <a:rPr lang="en-US" sz="1800">
                <a:solidFill>
                  <a:srgbClr val="000000"/>
                </a:solidFill>
                <a:effectLst>
                  <a:outerShdw blurRad="38100" dist="38100" dir="2700000" algn="tl">
                    <a:srgbClr val="FFFFFF"/>
                  </a:outerShdw>
                </a:effectLst>
              </a:rPr>
              <a:t>Structure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29698" name="Slide Number Placeholder 1"/>
          <p:cNvSpPr>
            <a:spLocks noGrp="1"/>
          </p:cNvSpPr>
          <p:nvPr>
            <p:ph type="sldNum" sz="quarter" idx="12"/>
          </p:nvPr>
        </p:nvSpPr>
        <p:spPr>
          <a:noFill/>
        </p:spPr>
        <p:txBody>
          <a:bodyPr/>
          <a:lstStyle/>
          <a:p>
            <a:fld id="{A252B6AF-187E-482A-9865-B738B1877393}" type="slidenum">
              <a:rPr lang="en-US"/>
              <a:pPr/>
              <a:t>11</a:t>
            </a:fld>
            <a:endParaRPr lang="en-US"/>
          </a:p>
        </p:txBody>
      </p:sp>
      <p:sp>
        <p:nvSpPr>
          <p:cNvPr id="29699" name="TextBox 2"/>
          <p:cNvSpPr txBox="1">
            <a:spLocks noChangeArrowheads="1"/>
          </p:cNvSpPr>
          <p:nvPr/>
        </p:nvSpPr>
        <p:spPr bwMode="auto">
          <a:xfrm>
            <a:off x="533400" y="1471613"/>
            <a:ext cx="8001000" cy="4994275"/>
          </a:xfrm>
          <a:prstGeom prst="rect">
            <a:avLst/>
          </a:prstGeom>
          <a:noFill/>
          <a:ln w="9525">
            <a:solidFill>
              <a:schemeClr val="tx1"/>
            </a:solidFill>
            <a:miter lim="800000"/>
            <a:headEnd/>
            <a:tailEnd/>
          </a:ln>
        </p:spPr>
        <p:txBody>
          <a:bodyPr>
            <a:spAutoFit/>
          </a:bodyPr>
          <a:lstStyle/>
          <a:p>
            <a:pPr marL="342900" indent="-342900" eaLnBrk="1" hangingPunct="1">
              <a:spcBef>
                <a:spcPts val="500"/>
              </a:spcBef>
              <a:buFont typeface="Arial" charset="0"/>
              <a:buAutoNum type="arabicPeriod"/>
            </a:pPr>
            <a:r>
              <a:rPr lang="en-US" sz="1800" i="0"/>
              <a:t>Ownership Test: </a:t>
            </a:r>
            <a:r>
              <a:rPr lang="en-US" sz="1800" b="0" i="0"/>
              <a:t>“Five or Fewer Rule.” REIT cannot be a closely held corporation: no five or fewer individuals may own more than 50% of REIT’s stock, and there must be at least 100 different shareholders. (“Look-Through Provision” enacted 1993: pension funds not limited by the five-or-fewer rule.)</a:t>
            </a:r>
          </a:p>
          <a:p>
            <a:pPr marL="342900" indent="-342900" eaLnBrk="1" hangingPunct="1">
              <a:spcBef>
                <a:spcPts val="500"/>
              </a:spcBef>
              <a:buFont typeface="Arial" charset="0"/>
              <a:buAutoNum type="arabicPeriod"/>
            </a:pPr>
            <a:r>
              <a:rPr lang="en-US" sz="1800" i="0"/>
              <a:t>Asset Test: &gt;= </a:t>
            </a:r>
            <a:r>
              <a:rPr lang="en-US" sz="1800" b="0" i="0"/>
              <a:t>75% of a REIT’s total assets must be real estate, mortgages, cash, or federal government securities, and 75% or more of the REIT’s yearly gross income must be derived directly or indirectly from real property (including mortgages, partnerships, and other REITs). No more than 20% of its assets can consist of stock of a Taxable REIT Subsidiry (TRS). </a:t>
            </a:r>
          </a:p>
          <a:p>
            <a:pPr marL="342900" indent="-342900" eaLnBrk="1" hangingPunct="1">
              <a:spcBef>
                <a:spcPts val="500"/>
              </a:spcBef>
              <a:buFont typeface="Arial" charset="0"/>
              <a:buAutoNum type="arabicPeriod"/>
            </a:pPr>
            <a:r>
              <a:rPr lang="en-US" sz="1800" i="0"/>
              <a:t>Income Test: </a:t>
            </a:r>
            <a:r>
              <a:rPr lang="en-US" sz="1800" b="0" i="0"/>
              <a:t>&gt;= 75% of income from primarily passive sources like rents and mortgage interest. Cannot be “merchant builders” developing properties for quick sale, or flipping properties. Property sales must obey: held for at least four years and the aggregate adjusted basis of the property sold per year does not exceed 10% of the aggregate basis of all assets of the REIT as of the beginning of the year.</a:t>
            </a:r>
          </a:p>
          <a:p>
            <a:pPr marL="342900" indent="-342900" eaLnBrk="1" hangingPunct="1">
              <a:spcBef>
                <a:spcPts val="500"/>
              </a:spcBef>
              <a:buFont typeface="Arial" charset="0"/>
              <a:buAutoNum type="arabicPeriod"/>
            </a:pPr>
            <a:r>
              <a:rPr lang="en-US" sz="1800" i="0"/>
              <a:t>Distribution Test: </a:t>
            </a:r>
            <a:r>
              <a:rPr lang="en-US" sz="1800" b="0" i="0"/>
              <a:t>At least 90% of a REIT’s annual taxable net income must be distributed to shareholders as dividends each year .</a:t>
            </a:r>
          </a:p>
        </p:txBody>
      </p:sp>
      <p:sp>
        <p:nvSpPr>
          <p:cNvPr id="29700" name="TextBox 3"/>
          <p:cNvSpPr txBox="1">
            <a:spLocks noChangeArrowheads="1"/>
          </p:cNvSpPr>
          <p:nvPr/>
        </p:nvSpPr>
        <p:spPr bwMode="auto">
          <a:xfrm>
            <a:off x="152400" y="533400"/>
            <a:ext cx="8763000" cy="830263"/>
          </a:xfrm>
          <a:prstGeom prst="rect">
            <a:avLst/>
          </a:prstGeom>
          <a:noFill/>
          <a:ln w="9525">
            <a:noFill/>
            <a:miter lim="800000"/>
            <a:headEnd/>
            <a:tailEnd/>
          </a:ln>
        </p:spPr>
        <p:txBody>
          <a:bodyPr>
            <a:spAutoFit/>
          </a:bodyPr>
          <a:lstStyle/>
          <a:p>
            <a:pPr eaLnBrk="1" hangingPunct="1"/>
            <a:r>
              <a:rPr lang="en-US" sz="2400" i="0"/>
              <a:t>To retain REIT tax status (dividends deductible from corporate taxable income), REITs must continually pass 4 tests:</a:t>
            </a:r>
          </a:p>
        </p:txBody>
      </p:sp>
      <p:sp>
        <p:nvSpPr>
          <p:cNvPr id="29701"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23.1.1: Tax Status &amp; Regulatory Constraints…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31746" name="Slide Number Placeholder 1"/>
          <p:cNvSpPr>
            <a:spLocks noGrp="1"/>
          </p:cNvSpPr>
          <p:nvPr>
            <p:ph type="sldNum" sz="quarter" idx="12"/>
          </p:nvPr>
        </p:nvSpPr>
        <p:spPr>
          <a:noFill/>
        </p:spPr>
        <p:txBody>
          <a:bodyPr/>
          <a:lstStyle/>
          <a:p>
            <a:fld id="{99921397-F8F1-41E2-B937-D2CD8C8AE486}" type="slidenum">
              <a:rPr lang="en-US"/>
              <a:pPr/>
              <a:t>12</a:t>
            </a:fld>
            <a:endParaRPr lang="en-US"/>
          </a:p>
        </p:txBody>
      </p:sp>
      <p:pic>
        <p:nvPicPr>
          <p:cNvPr id="31747" name="Picture 2"/>
          <p:cNvPicPr>
            <a:picLocks noChangeAspect="1" noChangeArrowheads="1"/>
          </p:cNvPicPr>
          <p:nvPr/>
        </p:nvPicPr>
        <p:blipFill>
          <a:blip r:embed="rId2" cstate="print"/>
          <a:srcRect/>
          <a:stretch>
            <a:fillRect/>
          </a:stretch>
        </p:blipFill>
        <p:spPr bwMode="auto">
          <a:xfrm>
            <a:off x="533400" y="533400"/>
            <a:ext cx="8112125" cy="5621338"/>
          </a:xfrm>
          <a:prstGeom prst="rect">
            <a:avLst/>
          </a:prstGeom>
          <a:noFill/>
          <a:ln w="9525">
            <a:noFill/>
            <a:miter lim="800000"/>
            <a:headEnd/>
            <a:tailEnd/>
          </a:ln>
        </p:spPr>
      </p:pic>
      <p:sp>
        <p:nvSpPr>
          <p:cNvPr id="31748" name="TextBox 2"/>
          <p:cNvSpPr txBox="1">
            <a:spLocks noChangeArrowheads="1"/>
          </p:cNvSpPr>
          <p:nvPr/>
        </p:nvSpPr>
        <p:spPr bwMode="auto">
          <a:xfrm>
            <a:off x="457200" y="71438"/>
            <a:ext cx="2514600" cy="461962"/>
          </a:xfrm>
          <a:prstGeom prst="rect">
            <a:avLst/>
          </a:prstGeom>
          <a:noFill/>
          <a:ln w="9525">
            <a:noFill/>
            <a:miter lim="800000"/>
            <a:headEnd/>
            <a:tailEnd/>
          </a:ln>
        </p:spPr>
        <p:txBody>
          <a:bodyPr>
            <a:spAutoFit/>
          </a:bodyPr>
          <a:lstStyle/>
          <a:p>
            <a:pPr eaLnBrk="1" hangingPunct="1"/>
            <a:r>
              <a:rPr lang="en-US" sz="2400" b="0" i="0"/>
              <a:t>Exhibit 23-4: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32770" name="Slide Number Placeholder 5"/>
          <p:cNvSpPr>
            <a:spLocks noGrp="1"/>
          </p:cNvSpPr>
          <p:nvPr>
            <p:ph type="sldNum" sz="quarter" idx="12"/>
          </p:nvPr>
        </p:nvSpPr>
        <p:spPr>
          <a:noFill/>
        </p:spPr>
        <p:txBody>
          <a:bodyPr/>
          <a:lstStyle/>
          <a:p>
            <a:fld id="{EBF1E45E-67BD-45E2-98C8-B322B247F184}" type="slidenum">
              <a:rPr lang="en-US"/>
              <a:pPr/>
              <a:t>13</a:t>
            </a:fld>
            <a:endParaRPr lang="en-US"/>
          </a:p>
        </p:txBody>
      </p:sp>
      <p:sp>
        <p:nvSpPr>
          <p:cNvPr id="32771" name="Rectangle 2"/>
          <p:cNvSpPr>
            <a:spLocks noGrp="1" noChangeArrowheads="1"/>
          </p:cNvSpPr>
          <p:nvPr>
            <p:ph type="title" idx="4294967295"/>
          </p:nvPr>
        </p:nvSpPr>
        <p:spPr>
          <a:xfrm>
            <a:off x="0" y="369888"/>
            <a:ext cx="8229600" cy="381000"/>
          </a:xfrm>
        </p:spPr>
        <p:txBody>
          <a:bodyPr/>
          <a:lstStyle/>
          <a:p>
            <a:pPr algn="l" eaLnBrk="1" hangingPunct="1"/>
            <a:r>
              <a:rPr lang="en-US" sz="2400" b="1" smtClean="0">
                <a:solidFill>
                  <a:schemeClr val="tx1"/>
                </a:solidFill>
                <a:latin typeface="Times New Roman" pitchFamily="18" charset="0"/>
              </a:rPr>
              <a:t>23.1.2 The 1990s REIT Boom and Modern REIT Era</a:t>
            </a:r>
            <a:endParaRPr lang="en-US" sz="4000" b="1" smtClean="0">
              <a:solidFill>
                <a:schemeClr val="tx1"/>
              </a:solidFill>
              <a:latin typeface="Times New Roman" pitchFamily="18" charset="0"/>
            </a:endParaRPr>
          </a:p>
        </p:txBody>
      </p:sp>
      <p:sp>
        <p:nvSpPr>
          <p:cNvPr id="32772"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Historical growth of the REIT industry (“Modern REIT Era” dates from 1990s)…</a:t>
            </a:r>
          </a:p>
        </p:txBody>
      </p:sp>
      <p:grpSp>
        <p:nvGrpSpPr>
          <p:cNvPr id="9" name="Group 8"/>
          <p:cNvGrpSpPr/>
          <p:nvPr/>
        </p:nvGrpSpPr>
        <p:grpSpPr>
          <a:xfrm>
            <a:off x="890598" y="1143000"/>
            <a:ext cx="7339002" cy="5181600"/>
            <a:chOff x="890598" y="1143000"/>
            <a:chExt cx="7339002" cy="5181600"/>
          </a:xfrm>
        </p:grpSpPr>
        <p:pic>
          <p:nvPicPr>
            <p:cNvPr id="32775" name="Picture 7"/>
            <p:cNvPicPr>
              <a:picLocks noChangeAspect="1" noChangeArrowheads="1"/>
            </p:cNvPicPr>
            <p:nvPr/>
          </p:nvPicPr>
          <p:blipFill>
            <a:blip r:embed="rId2" cstate="print"/>
            <a:srcRect/>
            <a:stretch>
              <a:fillRect/>
            </a:stretch>
          </p:blipFill>
          <p:spPr bwMode="auto">
            <a:xfrm>
              <a:off x="890598" y="1143000"/>
              <a:ext cx="7339002" cy="4572000"/>
            </a:xfrm>
            <a:prstGeom prst="rect">
              <a:avLst/>
            </a:prstGeom>
            <a:noFill/>
            <a:ln w="9525">
              <a:solidFill>
                <a:srgbClr val="00B0F0"/>
              </a:solidFill>
              <a:miter lim="800000"/>
              <a:headEnd/>
              <a:tailEnd/>
            </a:ln>
          </p:spPr>
        </p:pic>
        <p:sp>
          <p:nvSpPr>
            <p:cNvPr id="8" name="Rectangle 7"/>
            <p:cNvSpPr/>
            <p:nvPr/>
          </p:nvSpPr>
          <p:spPr>
            <a:xfrm>
              <a:off x="914400" y="5801380"/>
              <a:ext cx="7315200" cy="523220"/>
            </a:xfrm>
            <a:prstGeom prst="rect">
              <a:avLst/>
            </a:prstGeom>
          </p:spPr>
          <p:txBody>
            <a:bodyPr wrap="square">
              <a:spAutoFit/>
            </a:bodyPr>
            <a:lstStyle/>
            <a:p>
              <a:r>
                <a:rPr lang="en-US" sz="1400" i="0" dirty="0">
                  <a:solidFill>
                    <a:srgbClr val="0070C0"/>
                  </a:solidFill>
                  <a:latin typeface="Calibri" pitchFamily="34" charset="0"/>
                </a:rPr>
                <a:t>EXHIBIT 23-3 </a:t>
              </a:r>
              <a:r>
                <a:rPr lang="en-US" sz="1400" b="0" i="0" dirty="0">
                  <a:latin typeface="Calibri" pitchFamily="34" charset="0"/>
                </a:rPr>
                <a:t>Size of U.S. Equity REIT Sector, 1985–2011</a:t>
              </a:r>
            </a:p>
            <a:p>
              <a:r>
                <a:rPr lang="en-US" sz="1400" b="0" dirty="0">
                  <a:latin typeface="Calibri" pitchFamily="34" charset="0"/>
                </a:rPr>
                <a:t>Source: </a:t>
              </a:r>
              <a:r>
                <a:rPr lang="en-US" sz="1400" b="0" i="0" dirty="0">
                  <a:latin typeface="Calibri" pitchFamily="34" charset="0"/>
                </a:rPr>
                <a:t>Based on data from the National Association of Real Estate Investment Trusts (</a:t>
              </a:r>
              <a:r>
                <a:rPr lang="en-US" sz="1400" b="0" i="0" dirty="0" err="1">
                  <a:latin typeface="Calibri" pitchFamily="34" charset="0"/>
                </a:rPr>
                <a:t>NAREIT</a:t>
              </a:r>
              <a:r>
                <a:rPr lang="en-US" sz="1400" b="0" i="0" dirty="0">
                  <a:latin typeface="Calibri" pitchFamily="34" charset="0"/>
                </a:rPr>
                <a:t>).</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34818" name="Slide Number Placeholder 1"/>
          <p:cNvSpPr>
            <a:spLocks noGrp="1"/>
          </p:cNvSpPr>
          <p:nvPr>
            <p:ph type="sldNum" sz="quarter" idx="12"/>
          </p:nvPr>
        </p:nvSpPr>
        <p:spPr>
          <a:noFill/>
        </p:spPr>
        <p:txBody>
          <a:bodyPr/>
          <a:lstStyle/>
          <a:p>
            <a:fld id="{C358767F-52DD-4FD9-B074-9B7675AE2AD6}" type="slidenum">
              <a:rPr lang="en-US"/>
              <a:pPr/>
              <a:t>14</a:t>
            </a:fld>
            <a:endParaRPr lang="en-US"/>
          </a:p>
        </p:txBody>
      </p:sp>
      <p:pic>
        <p:nvPicPr>
          <p:cNvPr id="34819" name="Picture 2"/>
          <p:cNvPicPr>
            <a:picLocks noChangeAspect="1" noChangeArrowheads="1"/>
          </p:cNvPicPr>
          <p:nvPr/>
        </p:nvPicPr>
        <p:blipFill>
          <a:blip r:embed="rId2" cstate="print"/>
          <a:srcRect/>
          <a:stretch>
            <a:fillRect/>
          </a:stretch>
        </p:blipFill>
        <p:spPr bwMode="auto">
          <a:xfrm>
            <a:off x="706438" y="762000"/>
            <a:ext cx="7721600" cy="5334000"/>
          </a:xfrm>
          <a:prstGeom prst="rect">
            <a:avLst/>
          </a:prstGeom>
          <a:noFill/>
          <a:ln w="9525">
            <a:noFill/>
            <a:miter lim="800000"/>
            <a:headEnd/>
            <a:tailEnd/>
          </a:ln>
        </p:spPr>
      </p:pic>
      <p:sp>
        <p:nvSpPr>
          <p:cNvPr id="34820" name="Text Box 61"/>
          <p:cNvSpPr txBox="1">
            <a:spLocks noChangeArrowheads="1"/>
          </p:cNvSpPr>
          <p:nvPr/>
        </p:nvSpPr>
        <p:spPr bwMode="auto">
          <a:xfrm>
            <a:off x="838200" y="6096000"/>
            <a:ext cx="7391400" cy="461963"/>
          </a:xfrm>
          <a:prstGeom prst="rect">
            <a:avLst/>
          </a:prstGeom>
          <a:noFill/>
          <a:ln w="9525">
            <a:noFill/>
            <a:miter lim="800000"/>
            <a:headEnd/>
            <a:tailEnd/>
          </a:ln>
        </p:spPr>
        <p:txBody>
          <a:bodyPr>
            <a:spAutoFit/>
          </a:bodyPr>
          <a:lstStyle/>
          <a:p>
            <a:pPr algn="ctr" eaLnBrk="1" hangingPunct="1">
              <a:spcBef>
                <a:spcPct val="50000"/>
              </a:spcBef>
            </a:pPr>
            <a:r>
              <a:rPr lang="en-US" sz="2400" b="0" i="0">
                <a:solidFill>
                  <a:srgbClr val="FF6600"/>
                </a:solidFill>
                <a:latin typeface="Arial" charset="0"/>
              </a:rPr>
              <a:t>Based on equity REITs only.</a:t>
            </a:r>
          </a:p>
        </p:txBody>
      </p:sp>
      <p:sp>
        <p:nvSpPr>
          <p:cNvPr id="34821"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Magnitude of REIT market…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35842" name="Slide Number Placeholder 3"/>
          <p:cNvSpPr>
            <a:spLocks noGrp="1"/>
          </p:cNvSpPr>
          <p:nvPr>
            <p:ph type="sldNum" sz="quarter" idx="12"/>
          </p:nvPr>
        </p:nvSpPr>
        <p:spPr>
          <a:noFill/>
        </p:spPr>
        <p:txBody>
          <a:bodyPr/>
          <a:lstStyle/>
          <a:p>
            <a:fld id="{05DF345D-4150-4159-AD52-CB8F46A811A0}" type="slidenum">
              <a:rPr lang="en-US"/>
              <a:pPr/>
              <a:t>15</a:t>
            </a:fld>
            <a:endParaRPr lang="en-US"/>
          </a:p>
        </p:txBody>
      </p:sp>
      <p:pic>
        <p:nvPicPr>
          <p:cNvPr id="35843" name="Picture 2"/>
          <p:cNvPicPr>
            <a:picLocks noChangeAspect="1" noChangeArrowheads="1"/>
          </p:cNvPicPr>
          <p:nvPr/>
        </p:nvPicPr>
        <p:blipFill>
          <a:blip r:embed="rId2" cstate="print"/>
          <a:srcRect/>
          <a:stretch>
            <a:fillRect/>
          </a:stretch>
        </p:blipFill>
        <p:spPr bwMode="auto">
          <a:xfrm>
            <a:off x="1066800" y="533400"/>
            <a:ext cx="7010400" cy="4778375"/>
          </a:xfrm>
          <a:prstGeom prst="rect">
            <a:avLst/>
          </a:prstGeom>
          <a:noFill/>
          <a:ln w="9525">
            <a:noFill/>
            <a:miter lim="800000"/>
            <a:headEnd/>
            <a:tailEnd/>
          </a:ln>
        </p:spPr>
      </p:pic>
      <p:sp>
        <p:nvSpPr>
          <p:cNvPr id="35844" name="Text Box 61"/>
          <p:cNvSpPr txBox="1">
            <a:spLocks noChangeArrowheads="1"/>
          </p:cNvSpPr>
          <p:nvPr/>
        </p:nvSpPr>
        <p:spPr bwMode="auto">
          <a:xfrm>
            <a:off x="838200" y="5486400"/>
            <a:ext cx="7391400" cy="461963"/>
          </a:xfrm>
          <a:prstGeom prst="rect">
            <a:avLst/>
          </a:prstGeom>
          <a:noFill/>
          <a:ln w="9525">
            <a:noFill/>
            <a:miter lim="800000"/>
            <a:headEnd/>
            <a:tailEnd/>
          </a:ln>
        </p:spPr>
        <p:txBody>
          <a:bodyPr>
            <a:spAutoFit/>
          </a:bodyPr>
          <a:lstStyle/>
          <a:p>
            <a:pPr algn="ctr" eaLnBrk="1" hangingPunct="1">
              <a:spcBef>
                <a:spcPct val="50000"/>
              </a:spcBef>
            </a:pPr>
            <a:r>
              <a:rPr lang="en-US" sz="2400" b="0" i="0">
                <a:solidFill>
                  <a:srgbClr val="0000FF"/>
                </a:solidFill>
                <a:latin typeface="Arial" charset="0"/>
              </a:rPr>
              <a:t>These shares are probably a bit larger by now.</a:t>
            </a:r>
          </a:p>
        </p:txBody>
      </p:sp>
      <p:sp>
        <p:nvSpPr>
          <p:cNvPr id="35845"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Magnitude of REITs in private CRE market…</a:t>
            </a:r>
          </a:p>
        </p:txBody>
      </p:sp>
      <p:sp>
        <p:nvSpPr>
          <p:cNvPr id="35846" name="TextBox 5"/>
          <p:cNvSpPr txBox="1">
            <a:spLocks noChangeArrowheads="1"/>
          </p:cNvSpPr>
          <p:nvPr/>
        </p:nvSpPr>
        <p:spPr bwMode="auto">
          <a:xfrm>
            <a:off x="457200" y="236538"/>
            <a:ext cx="2514600" cy="461962"/>
          </a:xfrm>
          <a:prstGeom prst="rect">
            <a:avLst/>
          </a:prstGeom>
          <a:noFill/>
          <a:ln w="9525">
            <a:noFill/>
            <a:miter lim="800000"/>
            <a:headEnd/>
            <a:tailEnd/>
          </a:ln>
        </p:spPr>
        <p:txBody>
          <a:bodyPr>
            <a:spAutoFit/>
          </a:bodyPr>
          <a:lstStyle/>
          <a:p>
            <a:pPr eaLnBrk="1" hangingPunct="1"/>
            <a:r>
              <a:rPr lang="en-US" sz="2400" b="0" i="0"/>
              <a:t>Exhibit 7-3: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36866" name="Slide Number Placeholder 1"/>
          <p:cNvSpPr>
            <a:spLocks noGrp="1"/>
          </p:cNvSpPr>
          <p:nvPr>
            <p:ph type="sldNum" sz="quarter" idx="12"/>
          </p:nvPr>
        </p:nvSpPr>
        <p:spPr>
          <a:noFill/>
        </p:spPr>
        <p:txBody>
          <a:bodyPr/>
          <a:lstStyle/>
          <a:p>
            <a:fld id="{87B91E56-D40A-4D9B-81F6-D73D68318B07}" type="slidenum">
              <a:rPr lang="en-US"/>
              <a:pPr/>
              <a:t>16</a:t>
            </a:fld>
            <a:endParaRPr lang="en-US"/>
          </a:p>
        </p:txBody>
      </p:sp>
      <p:pic>
        <p:nvPicPr>
          <p:cNvPr id="36867" name="Picture 3"/>
          <p:cNvPicPr>
            <a:picLocks noChangeAspect="1" noChangeArrowheads="1"/>
          </p:cNvPicPr>
          <p:nvPr/>
        </p:nvPicPr>
        <p:blipFill>
          <a:blip r:embed="rId2" cstate="print"/>
          <a:srcRect/>
          <a:stretch>
            <a:fillRect/>
          </a:stretch>
        </p:blipFill>
        <p:spPr bwMode="auto">
          <a:xfrm>
            <a:off x="666750" y="838200"/>
            <a:ext cx="7800975" cy="5181600"/>
          </a:xfrm>
          <a:prstGeom prst="rect">
            <a:avLst/>
          </a:prstGeom>
          <a:noFill/>
          <a:ln w="9525">
            <a:noFill/>
            <a:miter lim="800000"/>
            <a:headEnd/>
            <a:tailEnd/>
          </a:ln>
        </p:spPr>
      </p:pic>
      <p:sp>
        <p:nvSpPr>
          <p:cNvPr id="36868"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Magnitude of REITs in private CRE market…</a:t>
            </a:r>
          </a:p>
        </p:txBody>
      </p:sp>
      <p:sp>
        <p:nvSpPr>
          <p:cNvPr id="36869" name="TextBox 5"/>
          <p:cNvSpPr txBox="1">
            <a:spLocks noChangeArrowheads="1"/>
          </p:cNvSpPr>
          <p:nvPr/>
        </p:nvSpPr>
        <p:spPr bwMode="auto">
          <a:xfrm>
            <a:off x="457200" y="403225"/>
            <a:ext cx="2514600" cy="461963"/>
          </a:xfrm>
          <a:prstGeom prst="rect">
            <a:avLst/>
          </a:prstGeom>
          <a:noFill/>
          <a:ln w="9525">
            <a:noFill/>
            <a:miter lim="800000"/>
            <a:headEnd/>
            <a:tailEnd/>
          </a:ln>
        </p:spPr>
        <p:txBody>
          <a:bodyPr>
            <a:spAutoFit/>
          </a:bodyPr>
          <a:lstStyle/>
          <a:p>
            <a:pPr eaLnBrk="1" hangingPunct="1"/>
            <a:r>
              <a:rPr lang="en-US" sz="2400" b="0" i="0"/>
              <a:t>Exhibit 23-1: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 name="Footer Placeholder 14"/>
          <p:cNvSpPr>
            <a:spLocks noGrp="1"/>
          </p:cNvSpPr>
          <p:nvPr>
            <p:ph type="ftr" sz="quarter" idx="11"/>
          </p:nvPr>
        </p:nvSpPr>
        <p:spPr/>
        <p:txBody>
          <a:bodyPr/>
          <a:lstStyle/>
          <a:p>
            <a:pPr>
              <a:defRPr/>
            </a:pPr>
            <a:r>
              <a:rPr lang="en-US"/>
              <a:t>© 2014 OnCourse Learning. All Rights Reserved.</a:t>
            </a:r>
            <a:endParaRPr lang="en-US"/>
          </a:p>
        </p:txBody>
      </p:sp>
      <p:sp>
        <p:nvSpPr>
          <p:cNvPr id="37890" name="Slide Number Placeholder 3"/>
          <p:cNvSpPr>
            <a:spLocks noGrp="1"/>
          </p:cNvSpPr>
          <p:nvPr>
            <p:ph type="sldNum" sz="quarter" idx="12"/>
          </p:nvPr>
        </p:nvSpPr>
        <p:spPr>
          <a:noFill/>
        </p:spPr>
        <p:txBody>
          <a:bodyPr/>
          <a:lstStyle/>
          <a:p>
            <a:fld id="{4FAF00CD-7283-4E98-9C53-6BAD025B5C44}" type="slidenum">
              <a:rPr lang="en-US"/>
              <a:pPr/>
              <a:t>17</a:t>
            </a:fld>
            <a:endParaRPr lang="en-US"/>
          </a:p>
        </p:txBody>
      </p:sp>
      <p:sp>
        <p:nvSpPr>
          <p:cNvPr id="774146" name="Text Box 2"/>
          <p:cNvSpPr txBox="1">
            <a:spLocks noChangeArrowheads="1"/>
          </p:cNvSpPr>
          <p:nvPr/>
        </p:nvSpPr>
        <p:spPr bwMode="auto">
          <a:xfrm>
            <a:off x="609600" y="304800"/>
            <a:ext cx="7391400" cy="457200"/>
          </a:xfrm>
          <a:prstGeom prst="rect">
            <a:avLst/>
          </a:prstGeom>
          <a:noFill/>
          <a:ln w="9525">
            <a:noFill/>
            <a:miter lim="800000"/>
            <a:headEnd/>
            <a:tailEnd/>
          </a:ln>
          <a:effectLst/>
        </p:spPr>
        <p:txBody>
          <a:bodyPr>
            <a:spAutoFit/>
          </a:bodyPr>
          <a:lstStyle/>
          <a:p>
            <a:pPr eaLnBrk="1" hangingPunct="1">
              <a:spcBef>
                <a:spcPct val="50000"/>
              </a:spcBef>
              <a:defRPr/>
            </a:pPr>
            <a:r>
              <a:rPr lang="en-US" sz="2400" i="0">
                <a:solidFill>
                  <a:srgbClr val="000000"/>
                </a:solidFill>
                <a:effectLst>
                  <a:outerShdw blurRad="38100" dist="38100" dir="2700000" algn="tl">
                    <a:srgbClr val="FFFFFF"/>
                  </a:outerShdw>
                </a:effectLst>
              </a:rPr>
              <a:t>REIT Investors…</a:t>
            </a:r>
          </a:p>
        </p:txBody>
      </p:sp>
      <p:pic>
        <p:nvPicPr>
          <p:cNvPr id="37892" name="Picture 3"/>
          <p:cNvPicPr>
            <a:picLocks noChangeAspect="1" noChangeArrowheads="1"/>
          </p:cNvPicPr>
          <p:nvPr/>
        </p:nvPicPr>
        <p:blipFill>
          <a:blip r:embed="rId3" cstate="print"/>
          <a:srcRect/>
          <a:stretch>
            <a:fillRect/>
          </a:stretch>
        </p:blipFill>
        <p:spPr bwMode="auto">
          <a:xfrm>
            <a:off x="1295400" y="685800"/>
            <a:ext cx="6448425" cy="5219700"/>
          </a:xfrm>
          <a:prstGeom prst="rect">
            <a:avLst/>
          </a:prstGeom>
          <a:noFill/>
          <a:ln w="9525">
            <a:noFill/>
            <a:miter lim="800000"/>
            <a:headEnd/>
            <a:tailEnd/>
          </a:ln>
        </p:spPr>
      </p:pic>
      <p:grpSp>
        <p:nvGrpSpPr>
          <p:cNvPr id="37893" name="Group 4"/>
          <p:cNvGrpSpPr>
            <a:grpSpLocks/>
          </p:cNvGrpSpPr>
          <p:nvPr/>
        </p:nvGrpSpPr>
        <p:grpSpPr bwMode="auto">
          <a:xfrm>
            <a:off x="1447800" y="2057400"/>
            <a:ext cx="1447800" cy="639763"/>
            <a:chOff x="912" y="1344"/>
            <a:chExt cx="912" cy="403"/>
          </a:xfrm>
        </p:grpSpPr>
        <p:sp>
          <p:nvSpPr>
            <p:cNvPr id="37901" name="Text Box 5"/>
            <p:cNvSpPr txBox="1">
              <a:spLocks noChangeArrowheads="1"/>
            </p:cNvSpPr>
            <p:nvPr/>
          </p:nvSpPr>
          <p:spPr bwMode="auto">
            <a:xfrm>
              <a:off x="912" y="1344"/>
              <a:ext cx="864" cy="403"/>
            </a:xfrm>
            <a:prstGeom prst="rect">
              <a:avLst/>
            </a:prstGeom>
            <a:noFill/>
            <a:ln w="9525">
              <a:noFill/>
              <a:miter lim="800000"/>
              <a:headEnd/>
              <a:tailEnd/>
            </a:ln>
          </p:spPr>
          <p:txBody>
            <a:bodyPr>
              <a:spAutoFit/>
            </a:bodyPr>
            <a:lstStyle/>
            <a:p>
              <a:pPr eaLnBrk="1" hangingPunct="1"/>
              <a:r>
                <a:rPr lang="en-US" sz="1200" b="0" i="0">
                  <a:solidFill>
                    <a:srgbClr val="000000"/>
                  </a:solidFill>
                </a:rPr>
                <a:t>Yield-oriented</a:t>
              </a:r>
            </a:p>
            <a:p>
              <a:pPr eaLnBrk="1" hangingPunct="1"/>
              <a:r>
                <a:rPr lang="en-US" sz="1200" b="0" i="0">
                  <a:solidFill>
                    <a:srgbClr val="000000"/>
                  </a:solidFill>
                </a:rPr>
                <a:t>Value-oriented</a:t>
              </a:r>
            </a:p>
            <a:p>
              <a:pPr eaLnBrk="1" hangingPunct="1"/>
              <a:r>
                <a:rPr lang="en-US" sz="1200" b="0" i="0">
                  <a:solidFill>
                    <a:srgbClr val="000000"/>
                  </a:solidFill>
                </a:rPr>
                <a:t>Small-Mid cap</a:t>
              </a:r>
            </a:p>
          </p:txBody>
        </p:sp>
        <p:sp>
          <p:nvSpPr>
            <p:cNvPr id="774150" name="Line 6"/>
            <p:cNvSpPr>
              <a:spLocks noChangeShapeType="1"/>
            </p:cNvSpPr>
            <p:nvPr/>
          </p:nvSpPr>
          <p:spPr bwMode="auto">
            <a:xfrm>
              <a:off x="1584" y="1392"/>
              <a:ext cx="0" cy="336"/>
            </a:xfrm>
            <a:prstGeom prst="line">
              <a:avLst/>
            </a:prstGeom>
            <a:noFill/>
            <a:ln w="9525">
              <a:solidFill>
                <a:schemeClr val="tx1"/>
              </a:solidFill>
              <a:round/>
              <a:headEnd/>
              <a:tailEn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74151" name="Line 7"/>
            <p:cNvSpPr>
              <a:spLocks noChangeShapeType="1"/>
            </p:cNvSpPr>
            <p:nvPr/>
          </p:nvSpPr>
          <p:spPr bwMode="auto">
            <a:xfrm>
              <a:off x="1584" y="1536"/>
              <a:ext cx="240" cy="96"/>
            </a:xfrm>
            <a:prstGeom prst="line">
              <a:avLst/>
            </a:prstGeom>
            <a:noFill/>
            <a:ln w="9525">
              <a:solidFill>
                <a:schemeClr val="tx1"/>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37894" name="Group 8"/>
          <p:cNvGrpSpPr>
            <a:grpSpLocks/>
          </p:cNvGrpSpPr>
          <p:nvPr/>
        </p:nvGrpSpPr>
        <p:grpSpPr bwMode="auto">
          <a:xfrm>
            <a:off x="6248400" y="1295400"/>
            <a:ext cx="1524000" cy="1143000"/>
            <a:chOff x="3936" y="864"/>
            <a:chExt cx="960" cy="720"/>
          </a:xfrm>
        </p:grpSpPr>
        <p:sp>
          <p:nvSpPr>
            <p:cNvPr id="37898" name="Text Box 9"/>
            <p:cNvSpPr txBox="1">
              <a:spLocks noChangeArrowheads="1"/>
            </p:cNvSpPr>
            <p:nvPr/>
          </p:nvSpPr>
          <p:spPr bwMode="auto">
            <a:xfrm>
              <a:off x="4032" y="864"/>
              <a:ext cx="864" cy="518"/>
            </a:xfrm>
            <a:prstGeom prst="rect">
              <a:avLst/>
            </a:prstGeom>
            <a:noFill/>
            <a:ln w="9525">
              <a:noFill/>
              <a:miter lim="800000"/>
              <a:headEnd/>
              <a:tailEnd/>
            </a:ln>
          </p:spPr>
          <p:txBody>
            <a:bodyPr>
              <a:spAutoFit/>
            </a:bodyPr>
            <a:lstStyle/>
            <a:p>
              <a:pPr eaLnBrk="1" hangingPunct="1"/>
              <a:r>
                <a:rPr lang="en-US" sz="1200" b="0" i="0">
                  <a:solidFill>
                    <a:srgbClr val="000000"/>
                  </a:solidFill>
                </a:rPr>
                <a:t>e.g., Green Street</a:t>
              </a:r>
            </a:p>
            <a:p>
              <a:pPr eaLnBrk="1" hangingPunct="1"/>
              <a:r>
                <a:rPr lang="en-US" sz="1200" b="0" i="0">
                  <a:solidFill>
                    <a:srgbClr val="000000"/>
                  </a:solidFill>
                </a:rPr>
                <a:t>Cohen-Steers</a:t>
              </a:r>
            </a:p>
            <a:p>
              <a:pPr eaLnBrk="1" hangingPunct="1"/>
              <a:r>
                <a:rPr lang="en-US" sz="1200" b="0" i="0">
                  <a:solidFill>
                    <a:srgbClr val="000000"/>
                  </a:solidFill>
                </a:rPr>
                <a:t>Vanguard</a:t>
              </a:r>
            </a:p>
            <a:p>
              <a:pPr eaLnBrk="1" hangingPunct="1"/>
              <a:r>
                <a:rPr lang="en-US" sz="1200" b="0" i="0">
                  <a:solidFill>
                    <a:srgbClr val="000000"/>
                  </a:solidFill>
                </a:rPr>
                <a:t>Etc…</a:t>
              </a:r>
            </a:p>
          </p:txBody>
        </p:sp>
        <p:sp>
          <p:nvSpPr>
            <p:cNvPr id="774154" name="Line 10"/>
            <p:cNvSpPr>
              <a:spLocks noChangeShapeType="1"/>
            </p:cNvSpPr>
            <p:nvPr/>
          </p:nvSpPr>
          <p:spPr bwMode="auto">
            <a:xfrm>
              <a:off x="4032" y="1344"/>
              <a:ext cx="720" cy="0"/>
            </a:xfrm>
            <a:prstGeom prst="line">
              <a:avLst/>
            </a:prstGeom>
            <a:noFill/>
            <a:ln w="9525">
              <a:solidFill>
                <a:schemeClr val="tx1"/>
              </a:solidFill>
              <a:round/>
              <a:headEnd/>
              <a:tailEn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74155" name="Line 11"/>
            <p:cNvSpPr>
              <a:spLocks noChangeShapeType="1"/>
            </p:cNvSpPr>
            <p:nvPr/>
          </p:nvSpPr>
          <p:spPr bwMode="auto">
            <a:xfrm flipH="1">
              <a:off x="3936" y="1344"/>
              <a:ext cx="432" cy="240"/>
            </a:xfrm>
            <a:prstGeom prst="line">
              <a:avLst/>
            </a:prstGeom>
            <a:noFill/>
            <a:ln w="9525">
              <a:solidFill>
                <a:schemeClr val="tx1"/>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sp>
        <p:nvSpPr>
          <p:cNvPr id="774156" name="Text Box 12"/>
          <p:cNvSpPr txBox="1">
            <a:spLocks noChangeArrowheads="1"/>
          </p:cNvSpPr>
          <p:nvPr/>
        </p:nvSpPr>
        <p:spPr bwMode="auto">
          <a:xfrm>
            <a:off x="762000" y="5867400"/>
            <a:ext cx="7696200" cy="641350"/>
          </a:xfrm>
          <a:prstGeom prst="rect">
            <a:avLst/>
          </a:prstGeom>
          <a:noFill/>
          <a:ln w="9525">
            <a:noFill/>
            <a:miter lim="800000"/>
            <a:headEnd/>
            <a:tailEnd/>
          </a:ln>
          <a:effectLst/>
        </p:spPr>
        <p:txBody>
          <a:bodyPr>
            <a:spAutoFit/>
          </a:bodyPr>
          <a:lstStyle/>
          <a:p>
            <a:pPr eaLnBrk="1" hangingPunct="1">
              <a:spcBef>
                <a:spcPct val="50000"/>
              </a:spcBef>
              <a:defRPr/>
            </a:pPr>
            <a:r>
              <a:rPr lang="en-US" sz="1800">
                <a:solidFill>
                  <a:srgbClr val="000000"/>
                </a:solidFill>
                <a:effectLst>
                  <a:outerShdw blurRad="38100" dist="38100" dir="2700000" algn="tl">
                    <a:srgbClr val="FFFFFF"/>
                  </a:outerShdw>
                </a:effectLst>
              </a:rPr>
              <a:t>Recall:</a:t>
            </a:r>
            <a:r>
              <a:rPr lang="en-US" sz="1800" i="0">
                <a:solidFill>
                  <a:srgbClr val="000000"/>
                </a:solidFill>
                <a:effectLst>
                  <a:outerShdw blurRad="38100" dist="38100" dir="2700000" algn="tl">
                    <a:srgbClr val="FFFFFF"/>
                  </a:outerShdw>
                </a:effectLst>
              </a:rPr>
              <a:t> Different types of investors have different </a:t>
            </a:r>
            <a:r>
              <a:rPr lang="en-US" sz="1800">
                <a:solidFill>
                  <a:srgbClr val="000000"/>
                </a:solidFill>
                <a:effectLst>
                  <a:outerShdw blurRad="38100" dist="38100" dir="2700000" algn="tl">
                    <a:srgbClr val="FFFFFF"/>
                  </a:outerShdw>
                </a:effectLst>
              </a:rPr>
              <a:t>objectives, constraints, concerns, horizons, income-vs-growth preferences, risk preferences, etc…</a:t>
            </a:r>
          </a:p>
        </p:txBody>
      </p:sp>
      <p:sp>
        <p:nvSpPr>
          <p:cNvPr id="37896" name="Text Box 13"/>
          <p:cNvSpPr txBox="1">
            <a:spLocks noChangeArrowheads="1"/>
          </p:cNvSpPr>
          <p:nvPr/>
        </p:nvSpPr>
        <p:spPr bwMode="auto">
          <a:xfrm>
            <a:off x="5486400" y="4648200"/>
            <a:ext cx="2133600" cy="1190625"/>
          </a:xfrm>
          <a:prstGeom prst="rect">
            <a:avLst/>
          </a:prstGeom>
          <a:noFill/>
          <a:ln w="9525">
            <a:noFill/>
            <a:miter lim="800000"/>
            <a:headEnd/>
            <a:tailEnd/>
          </a:ln>
        </p:spPr>
        <p:txBody>
          <a:bodyPr>
            <a:spAutoFit/>
          </a:bodyPr>
          <a:lstStyle/>
          <a:p>
            <a:pPr eaLnBrk="1" hangingPunct="1">
              <a:spcBef>
                <a:spcPct val="50000"/>
              </a:spcBef>
            </a:pPr>
            <a:r>
              <a:rPr lang="en-US" sz="1800" i="0">
                <a:solidFill>
                  <a:srgbClr val="FF0000"/>
                </a:solidFill>
                <a:latin typeface="Arial" charset="0"/>
              </a:rPr>
              <a:t>Note: This mix has varied considerably in recent years.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38914" name="Slide Number Placeholder 1"/>
          <p:cNvSpPr>
            <a:spLocks noGrp="1"/>
          </p:cNvSpPr>
          <p:nvPr>
            <p:ph type="sldNum" sz="quarter" idx="12"/>
          </p:nvPr>
        </p:nvSpPr>
        <p:spPr>
          <a:noFill/>
        </p:spPr>
        <p:txBody>
          <a:bodyPr/>
          <a:lstStyle/>
          <a:p>
            <a:fld id="{4E6045F5-87AF-4BD5-A4D7-9EA505041D88}" type="slidenum">
              <a:rPr lang="en-US"/>
              <a:pPr/>
              <a:t>18</a:t>
            </a:fld>
            <a:endParaRPr lang="en-US"/>
          </a:p>
        </p:txBody>
      </p:sp>
      <p:pic>
        <p:nvPicPr>
          <p:cNvPr id="38915" name="Picture 2"/>
          <p:cNvPicPr>
            <a:picLocks noChangeAspect="1" noChangeArrowheads="1"/>
          </p:cNvPicPr>
          <p:nvPr/>
        </p:nvPicPr>
        <p:blipFill>
          <a:blip r:embed="rId2" cstate="print"/>
          <a:srcRect/>
          <a:stretch>
            <a:fillRect/>
          </a:stretch>
        </p:blipFill>
        <p:spPr bwMode="auto">
          <a:xfrm>
            <a:off x="533400" y="569913"/>
            <a:ext cx="8077200" cy="5724525"/>
          </a:xfrm>
          <a:prstGeom prst="rect">
            <a:avLst/>
          </a:prstGeom>
          <a:noFill/>
          <a:ln w="9525">
            <a:noFill/>
            <a:miter lim="800000"/>
            <a:headEnd/>
            <a:tailEnd/>
          </a:ln>
        </p:spPr>
      </p:pic>
      <p:sp>
        <p:nvSpPr>
          <p:cNvPr id="38916"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REIT stock mkt performance in the “Modern REIT Era” (1990-2011)…</a:t>
            </a:r>
          </a:p>
        </p:txBody>
      </p:sp>
      <p:pic>
        <p:nvPicPr>
          <p:cNvPr id="38917" name="Picture 4"/>
          <p:cNvPicPr>
            <a:picLocks noChangeAspect="1" noChangeArrowheads="1"/>
          </p:cNvPicPr>
          <p:nvPr/>
        </p:nvPicPr>
        <p:blipFill>
          <a:blip r:embed="rId3" cstate="print"/>
          <a:srcRect/>
          <a:stretch>
            <a:fillRect/>
          </a:stretch>
        </p:blipFill>
        <p:spPr bwMode="auto">
          <a:xfrm>
            <a:off x="1600200" y="1066800"/>
            <a:ext cx="2976563" cy="1981200"/>
          </a:xfrm>
          <a:prstGeom prst="rect">
            <a:avLst/>
          </a:prstGeom>
          <a:solidFill>
            <a:schemeClr val="bg1"/>
          </a:solidFill>
          <a:ln w="9525">
            <a:noFill/>
            <a:miter lim="800000"/>
            <a:headEnd/>
            <a:tailEnd/>
          </a:ln>
        </p:spPr>
      </p:pic>
      <p:sp>
        <p:nvSpPr>
          <p:cNvPr id="38918" name="Text Box 61"/>
          <p:cNvSpPr txBox="1">
            <a:spLocks noChangeArrowheads="1"/>
          </p:cNvSpPr>
          <p:nvPr/>
        </p:nvSpPr>
        <p:spPr bwMode="auto">
          <a:xfrm>
            <a:off x="0" y="6259513"/>
            <a:ext cx="9144000" cy="369887"/>
          </a:xfrm>
          <a:prstGeom prst="rect">
            <a:avLst/>
          </a:prstGeom>
          <a:noFill/>
          <a:ln w="9525">
            <a:noFill/>
            <a:miter lim="800000"/>
            <a:headEnd/>
            <a:tailEnd/>
          </a:ln>
        </p:spPr>
        <p:txBody>
          <a:bodyPr>
            <a:spAutoFit/>
          </a:bodyPr>
          <a:lstStyle/>
          <a:p>
            <a:pPr algn="ctr" eaLnBrk="1" hangingPunct="1">
              <a:spcBef>
                <a:spcPct val="50000"/>
              </a:spcBef>
            </a:pPr>
            <a:r>
              <a:rPr lang="en-US" sz="1800" b="0" dirty="0">
                <a:solidFill>
                  <a:srgbClr val="FF0000"/>
                </a:solidFill>
                <a:latin typeface="Arial" charset="0"/>
              </a:rPr>
              <a:t>Overall good record but particularly big hit in Financial Crisis.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a:defRPr/>
            </a:pPr>
            <a:r>
              <a:rPr lang="en-US"/>
              <a:t>© 2014 OnCourse Learning. All Rights Reserved.</a:t>
            </a:r>
            <a:endParaRPr lang="en-US"/>
          </a:p>
        </p:txBody>
      </p:sp>
      <p:sp>
        <p:nvSpPr>
          <p:cNvPr id="39938" name="Slide Number Placeholder 1"/>
          <p:cNvSpPr>
            <a:spLocks noGrp="1"/>
          </p:cNvSpPr>
          <p:nvPr>
            <p:ph type="sldNum" sz="quarter" idx="12"/>
          </p:nvPr>
        </p:nvSpPr>
        <p:spPr>
          <a:noFill/>
        </p:spPr>
        <p:txBody>
          <a:bodyPr/>
          <a:lstStyle/>
          <a:p>
            <a:fld id="{B2C65197-9DC5-4FAC-97DB-DCCE1BF6085A}" type="slidenum">
              <a:rPr lang="en-US"/>
              <a:pPr/>
              <a:t>19</a:t>
            </a:fld>
            <a:endParaRPr lang="en-US"/>
          </a:p>
        </p:txBody>
      </p:sp>
      <p:pic>
        <p:nvPicPr>
          <p:cNvPr id="39939" name="Picture 2"/>
          <p:cNvPicPr>
            <a:picLocks noChangeAspect="1" noChangeArrowheads="1"/>
          </p:cNvPicPr>
          <p:nvPr/>
        </p:nvPicPr>
        <p:blipFill>
          <a:blip r:embed="rId2" cstate="print"/>
          <a:srcRect/>
          <a:stretch>
            <a:fillRect/>
          </a:stretch>
        </p:blipFill>
        <p:spPr bwMode="auto">
          <a:xfrm>
            <a:off x="533400" y="569913"/>
            <a:ext cx="8077200" cy="5724525"/>
          </a:xfrm>
          <a:prstGeom prst="rect">
            <a:avLst/>
          </a:prstGeom>
          <a:noFill/>
          <a:ln w="9525">
            <a:noFill/>
            <a:miter lim="800000"/>
            <a:headEnd/>
            <a:tailEnd/>
          </a:ln>
        </p:spPr>
      </p:pic>
      <p:sp>
        <p:nvSpPr>
          <p:cNvPr id="39940" name="Text Box 61"/>
          <p:cNvSpPr txBox="1">
            <a:spLocks noChangeArrowheads="1"/>
          </p:cNvSpPr>
          <p:nvPr/>
        </p:nvSpPr>
        <p:spPr bwMode="auto">
          <a:xfrm>
            <a:off x="0" y="0"/>
            <a:ext cx="9144000" cy="646113"/>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REITs are a major component of the Small-Cap Value group of stocks…</a:t>
            </a:r>
          </a:p>
          <a:p>
            <a:pPr algn="ctr" eaLnBrk="1" hangingPunct="1"/>
            <a:r>
              <a:rPr lang="en-US" sz="1800" b="0" i="0">
                <a:solidFill>
                  <a:srgbClr val="FF0000"/>
                </a:solidFill>
                <a:latin typeface="Arial" charset="0"/>
              </a:rPr>
              <a:t>(May benefit some from “Fama-French Factors”?...)</a:t>
            </a:r>
          </a:p>
        </p:txBody>
      </p:sp>
      <p:pic>
        <p:nvPicPr>
          <p:cNvPr id="39941" name="Picture 3"/>
          <p:cNvPicPr>
            <a:picLocks noChangeAspect="1" noChangeArrowheads="1"/>
          </p:cNvPicPr>
          <p:nvPr/>
        </p:nvPicPr>
        <p:blipFill>
          <a:blip r:embed="rId3" cstate="print"/>
          <a:srcRect/>
          <a:stretch>
            <a:fillRect/>
          </a:stretch>
        </p:blipFill>
        <p:spPr bwMode="auto">
          <a:xfrm>
            <a:off x="1600200" y="1066800"/>
            <a:ext cx="3200400" cy="2217738"/>
          </a:xfrm>
          <a:prstGeom prst="rect">
            <a:avLst/>
          </a:prstGeom>
          <a:solidFill>
            <a:schemeClr val="bg1"/>
          </a:solidFill>
          <a:ln w="9525">
            <a:noFill/>
            <a:miter lim="800000"/>
            <a:headEnd/>
            <a:tailEnd/>
          </a:ln>
        </p:spPr>
      </p:pic>
      <p:sp>
        <p:nvSpPr>
          <p:cNvPr id="39942" name="Text Box 61"/>
          <p:cNvSpPr txBox="1">
            <a:spLocks noChangeArrowheads="1"/>
          </p:cNvSpPr>
          <p:nvPr/>
        </p:nvSpPr>
        <p:spPr bwMode="auto">
          <a:xfrm>
            <a:off x="0" y="6248400"/>
            <a:ext cx="9144000" cy="369887"/>
          </a:xfrm>
          <a:prstGeom prst="rect">
            <a:avLst/>
          </a:prstGeom>
          <a:noFill/>
          <a:ln w="9525">
            <a:noFill/>
            <a:miter lim="800000"/>
            <a:headEnd/>
            <a:tailEnd/>
          </a:ln>
        </p:spPr>
        <p:txBody>
          <a:bodyPr>
            <a:spAutoFit/>
          </a:bodyPr>
          <a:lstStyle/>
          <a:p>
            <a:pPr algn="ctr" eaLnBrk="1" hangingPunct="1">
              <a:spcBef>
                <a:spcPct val="50000"/>
              </a:spcBef>
            </a:pPr>
            <a:r>
              <a:rPr lang="en-US" sz="1800" b="0" dirty="0">
                <a:solidFill>
                  <a:srgbClr val="FF0000"/>
                </a:solidFill>
                <a:latin typeface="Arial" charset="0"/>
              </a:rPr>
              <a:t>Particularly big hit in Financial Crisis, but good recovery since.</a:t>
            </a:r>
          </a:p>
        </p:txBody>
      </p:sp>
      <p:sp>
        <p:nvSpPr>
          <p:cNvPr id="39943" name="TextBox 2"/>
          <p:cNvSpPr txBox="1">
            <a:spLocks noChangeArrowheads="1"/>
          </p:cNvSpPr>
          <p:nvPr/>
        </p:nvSpPr>
        <p:spPr bwMode="auto">
          <a:xfrm>
            <a:off x="1600200" y="1143000"/>
            <a:ext cx="914400" cy="276225"/>
          </a:xfrm>
          <a:prstGeom prst="rect">
            <a:avLst/>
          </a:prstGeom>
          <a:noFill/>
          <a:ln w="9525">
            <a:noFill/>
            <a:miter lim="800000"/>
            <a:headEnd/>
            <a:tailEnd/>
          </a:ln>
        </p:spPr>
        <p:txBody>
          <a:bodyPr>
            <a:spAutoFit/>
          </a:bodyPr>
          <a:lstStyle/>
          <a:p>
            <a:pPr algn="ctr" eaLnBrk="1" hangingPunct="1"/>
            <a:r>
              <a:rPr lang="en-US" sz="1200" i="0"/>
              <a:t>1990-2011: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381000"/>
            <a:ext cx="7772400" cy="1143000"/>
          </a:xfrm>
        </p:spPr>
        <p:txBody>
          <a:bodyPr/>
          <a:lstStyle/>
          <a:p>
            <a:pPr algn="l" eaLnBrk="1" hangingPunct="1"/>
            <a:r>
              <a:rPr lang="en-US" sz="2800" dirty="0" smtClean="0">
                <a:cs typeface="Times New Roman" pitchFamily="18" charset="0"/>
              </a:rPr>
              <a:t>Exhibit 1-5: Major Types of Capital Asset Markets and Investment Products</a:t>
            </a:r>
          </a:p>
        </p:txBody>
      </p:sp>
      <p:sp>
        <p:nvSpPr>
          <p:cNvPr id="6" name="Footer Placeholder 5"/>
          <p:cNvSpPr>
            <a:spLocks noGrp="1"/>
          </p:cNvSpPr>
          <p:nvPr>
            <p:ph type="ftr" sz="quarter" idx="11"/>
          </p:nvPr>
        </p:nvSpPr>
        <p:spPr/>
        <p:txBody>
          <a:bodyPr/>
          <a:lstStyle/>
          <a:p>
            <a:pPr>
              <a:defRPr/>
            </a:pPr>
            <a:r>
              <a:rPr lang="en-US" dirty="0"/>
              <a:t>© 2014 OnCourse Learning. All Rights Reserved.</a:t>
            </a:r>
            <a:endParaRPr lang="en-US" dirty="0"/>
          </a:p>
        </p:txBody>
      </p:sp>
      <p:sp>
        <p:nvSpPr>
          <p:cNvPr id="20482" name="Slide Number Placeholder 5"/>
          <p:cNvSpPr>
            <a:spLocks noGrp="1"/>
          </p:cNvSpPr>
          <p:nvPr>
            <p:ph type="sldNum" sz="quarter" idx="12"/>
          </p:nvPr>
        </p:nvSpPr>
        <p:spPr>
          <a:noFill/>
        </p:spPr>
        <p:txBody>
          <a:bodyPr/>
          <a:lstStyle/>
          <a:p>
            <a:fld id="{D717CB3D-626C-485A-88F8-02C84E1F1622}" type="slidenum">
              <a:rPr lang="en-US"/>
              <a:pPr/>
              <a:t>2</a:t>
            </a:fld>
            <a:endParaRPr lang="en-US" dirty="0"/>
          </a:p>
        </p:txBody>
      </p:sp>
      <p:graphicFrame>
        <p:nvGraphicFramePr>
          <p:cNvPr id="716803" name="Group 3"/>
          <p:cNvGraphicFramePr>
            <a:graphicFrameLocks noGrp="1"/>
          </p:cNvGraphicFramePr>
          <p:nvPr/>
        </p:nvGraphicFramePr>
        <p:xfrm>
          <a:off x="1447800" y="1752600"/>
          <a:ext cx="6629400" cy="4353243"/>
        </p:xfrm>
        <a:graphic>
          <a:graphicData uri="http://schemas.openxmlformats.org/drawingml/2006/table">
            <a:tbl>
              <a:tblPr/>
              <a:tblGrid>
                <a:gridCol w="2209800"/>
                <a:gridCol w="2209800"/>
                <a:gridCol w="2209800"/>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Courier New" pitchFamily="49" charset="0"/>
                          <a:cs typeface="Times New Roman" pitchFamily="18" charset="0"/>
                        </a:rPr>
                        <a:t>Public Markets:</a:t>
                      </a:r>
                      <a:r>
                        <a:rPr kumimoji="0" lang="en-US" sz="2800" b="0" i="0" u="sng" strike="noStrike" cap="none" normalizeH="0" baseline="0" dirty="0" smtClean="0">
                          <a:ln>
                            <a:noFill/>
                          </a:ln>
                          <a:solidFill>
                            <a:schemeClr val="tx1"/>
                          </a:solidFill>
                          <a:effectLst/>
                          <a:latin typeface="Courier New" pitchFamily="49" charset="0"/>
                          <a:cs typeface="Courier New" pitchFamily="49"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Courier New" pitchFamily="49" charset="0"/>
                          <a:cs typeface="Courier New" pitchFamily="49" charset="0"/>
                        </a:rPr>
                        <a:t>Private Markets:</a:t>
                      </a:r>
                      <a:r>
                        <a:rPr kumimoji="0" lang="en-US" sz="2800" b="0" i="0" u="none" strike="noStrike" cap="none" normalizeH="0" baseline="0" dirty="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3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Courier New" pitchFamily="49" charset="0"/>
                          <a:cs typeface="Courier New" pitchFamily="49" charset="0"/>
                        </a:rPr>
                        <a:t>Equity Assets: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Stocks</a:t>
                      </a:r>
                      <a:endParaRPr kumimoji="0" lang="en-US" sz="20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REITs</a:t>
                      </a:r>
                      <a:endParaRPr kumimoji="0" lang="en-US" sz="20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Times New Roman" pitchFamily="18" charset="0"/>
                        </a:rPr>
                        <a:t>Mutual funds</a:t>
                      </a: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Real Property</a:t>
                      </a:r>
                      <a:endParaRPr kumimoji="0" lang="en-US" sz="20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Private firms</a:t>
                      </a:r>
                      <a:endParaRPr kumimoji="0" lang="en-US" sz="20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Oil &amp; Gas Partnerships</a:t>
                      </a:r>
                      <a:endParaRPr kumimoji="0" lang="en-US" sz="20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4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dirty="0" smtClean="0">
                          <a:ln>
                            <a:noFill/>
                          </a:ln>
                          <a:solidFill>
                            <a:schemeClr val="tx1"/>
                          </a:solidFill>
                          <a:effectLst/>
                          <a:latin typeface="Courier New" pitchFamily="49" charset="0"/>
                          <a:cs typeface="Courier New" pitchFamily="49" charset="0"/>
                        </a:rPr>
                        <a:t>Debt Assets: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Courier New" pitchFamily="49" charset="0"/>
                          <a:cs typeface="Courier New" pitchFamily="49" charset="0"/>
                        </a:rPr>
                        <a:t>Bonds</a:t>
                      </a:r>
                      <a:endParaRPr kumimoji="0" lang="en-US" sz="2000" b="1"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Courier New" pitchFamily="49" charset="0"/>
                          <a:cs typeface="Courier New" pitchFamily="49" charset="0"/>
                        </a:rPr>
                        <a:t>MBS</a:t>
                      </a:r>
                      <a:endParaRPr kumimoji="0" lang="en-US" sz="2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ourier New" pitchFamily="49" charset="0"/>
                          <a:cs typeface="Times New Roman" pitchFamily="18" charset="0"/>
                        </a:rPr>
                        <a:t>Money instruments</a:t>
                      </a:r>
                      <a:r>
                        <a:rPr kumimoji="0" lang="en-US" sz="2800" b="0" i="0" u="none" strike="noStrike" cap="none" normalizeH="0" baseline="0" smtClean="0">
                          <a:ln>
                            <a:noFill/>
                          </a:ln>
                          <a:solidFill>
                            <a:schemeClr val="tx1"/>
                          </a:solidFill>
                          <a:effectLst/>
                          <a:latin typeface="Courier New" pitchFamily="49" charset="0"/>
                          <a:cs typeface="Courier New" pitchFamily="49"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ourier New" pitchFamily="49" charset="0"/>
                          <a:cs typeface="Courier New" pitchFamily="49" charset="0"/>
                        </a:rPr>
                        <a:t>Bank loans</a:t>
                      </a:r>
                      <a:endParaRPr kumimoji="0" lang="en-US" sz="2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ourier New" pitchFamily="49" charset="0"/>
                          <a:cs typeface="Courier New" pitchFamily="49" charset="0"/>
                        </a:rPr>
                        <a:t>Whole Mortgages</a:t>
                      </a:r>
                      <a:endParaRPr kumimoji="0" lang="en-US" sz="2000" b="1"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Courier New" pitchFamily="49" charset="0"/>
                          <a:cs typeface="Courier New" pitchFamily="49" charset="0"/>
                        </a:rPr>
                        <a:t>Venture Debt</a:t>
                      </a:r>
                      <a:r>
                        <a:rPr kumimoji="0" lang="en-US" sz="2000" b="1"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02" name="Text Box 21"/>
          <p:cNvSpPr txBox="1">
            <a:spLocks noChangeArrowheads="1"/>
          </p:cNvSpPr>
          <p:nvPr/>
        </p:nvSpPr>
        <p:spPr bwMode="auto">
          <a:xfrm>
            <a:off x="0" y="0"/>
            <a:ext cx="3276600" cy="366713"/>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Way back in Chapter 1…</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228600" y="274638"/>
            <a:ext cx="8686800" cy="1143000"/>
          </a:xfrm>
        </p:spPr>
        <p:txBody>
          <a:bodyPr/>
          <a:lstStyle/>
          <a:p>
            <a:pPr eaLnBrk="1" hangingPunct="1">
              <a:defRPr/>
            </a:pPr>
            <a:r>
              <a:rPr lang="en-US" sz="2900" b="1" dirty="0" smtClean="0">
                <a:effectLst>
                  <a:outerShdw blurRad="38100" dist="38100" dir="2700000" algn="tl">
                    <a:srgbClr val="FFFFFF"/>
                  </a:outerShdw>
                </a:effectLst>
                <a:latin typeface="Times New Roman" panose="02020603050405020304" pitchFamily="18" charset="0"/>
              </a:rPr>
              <a:t>23.2 REIT Analysis &amp; Valuation</a:t>
            </a:r>
          </a:p>
        </p:txBody>
      </p:sp>
      <p:sp>
        <p:nvSpPr>
          <p:cNvPr id="283651" name="Rectangle 3"/>
          <p:cNvSpPr>
            <a:spLocks noGrp="1" noChangeArrowheads="1"/>
          </p:cNvSpPr>
          <p:nvPr>
            <p:ph type="body" idx="1"/>
          </p:nvPr>
        </p:nvSpPr>
        <p:spPr>
          <a:xfrm>
            <a:off x="304800" y="1981200"/>
            <a:ext cx="8686800" cy="3200400"/>
          </a:xfrm>
        </p:spPr>
        <p:txBody>
          <a:bodyPr/>
          <a:lstStyle/>
          <a:p>
            <a:pPr eaLnBrk="1" hangingPunct="1">
              <a:lnSpc>
                <a:spcPct val="80000"/>
              </a:lnSpc>
              <a:defRPr/>
            </a:pPr>
            <a:r>
              <a:rPr lang="en-US" sz="2000" b="1" dirty="0" smtClean="0">
                <a:solidFill>
                  <a:srgbClr val="3333CC"/>
                </a:solidFill>
              </a:rPr>
              <a:t>Dividend</a:t>
            </a:r>
            <a:r>
              <a:rPr lang="en-US" sz="2200" b="1" dirty="0" smtClean="0">
                <a:solidFill>
                  <a:srgbClr val="3333CC"/>
                </a:solidFill>
              </a:rPr>
              <a:t> Discount or DCF Models</a:t>
            </a:r>
            <a:endParaRPr lang="en-US" sz="2200" dirty="0" smtClean="0">
              <a:solidFill>
                <a:srgbClr val="3333CC"/>
              </a:solidFill>
              <a:sym typeface="Symbol" panose="05050102010706020507" pitchFamily="18" charset="2"/>
            </a:endParaRPr>
          </a:p>
          <a:p>
            <a:pPr eaLnBrk="1" hangingPunct="1">
              <a:lnSpc>
                <a:spcPct val="80000"/>
              </a:lnSpc>
              <a:buFontTx/>
              <a:buNone/>
              <a:defRPr/>
            </a:pPr>
            <a:r>
              <a:rPr lang="en-US" sz="1800" dirty="0" smtClean="0">
                <a:sym typeface="Symbol" panose="05050102010706020507" pitchFamily="18" charset="2"/>
              </a:rPr>
              <a:t>	</a:t>
            </a:r>
            <a:r>
              <a:rPr lang="en-US" sz="1800" dirty="0" smtClean="0"/>
              <a:t> Share price equals PV of expected future dividends</a:t>
            </a:r>
            <a:endParaRPr lang="en-US" sz="1800" b="1" dirty="0" smtClean="0"/>
          </a:p>
          <a:p>
            <a:pPr eaLnBrk="1" hangingPunct="1">
              <a:lnSpc>
                <a:spcPct val="80000"/>
              </a:lnSpc>
              <a:defRPr/>
            </a:pPr>
            <a:endParaRPr lang="en-US" sz="1400" b="1" dirty="0" smtClean="0"/>
          </a:p>
          <a:p>
            <a:pPr eaLnBrk="1" hangingPunct="1">
              <a:lnSpc>
                <a:spcPct val="80000"/>
              </a:lnSpc>
              <a:defRPr/>
            </a:pPr>
            <a:r>
              <a:rPr lang="en-US" sz="2000" b="1" dirty="0" smtClean="0">
                <a:solidFill>
                  <a:srgbClr val="3333CC"/>
                </a:solidFill>
              </a:rPr>
              <a:t>Earnings Multiple Shortcuts to DCF</a:t>
            </a:r>
            <a:endParaRPr lang="en-US" sz="2000" dirty="0" smtClean="0">
              <a:solidFill>
                <a:srgbClr val="3333CC"/>
              </a:solidFill>
            </a:endParaRPr>
          </a:p>
          <a:p>
            <a:pPr eaLnBrk="1" hangingPunct="1">
              <a:lnSpc>
                <a:spcPct val="80000"/>
              </a:lnSpc>
              <a:buFontTx/>
              <a:buNone/>
              <a:defRPr/>
            </a:pPr>
            <a:r>
              <a:rPr lang="en-US" sz="2400" dirty="0" smtClean="0"/>
              <a:t> 	</a:t>
            </a:r>
            <a:r>
              <a:rPr lang="en-US" sz="1800" dirty="0" smtClean="0">
                <a:sym typeface="Symbol" panose="05050102010706020507" pitchFamily="18" charset="2"/>
              </a:rPr>
              <a:t></a:t>
            </a:r>
            <a:r>
              <a:rPr lang="en-US" sz="1800" dirty="0" smtClean="0"/>
              <a:t> Share price equals a multiple of REIT </a:t>
            </a:r>
            <a:r>
              <a:rPr lang="en-US" sz="1800" b="1" dirty="0" smtClean="0">
                <a:effectLst>
                  <a:outerShdw blurRad="38100" dist="38100" dir="2700000" algn="tl">
                    <a:srgbClr val="FFFFFF"/>
                  </a:outerShdw>
                </a:effectLst>
              </a:rPr>
              <a:t>earnings/cash flow</a:t>
            </a:r>
            <a:r>
              <a:rPr lang="en-US" sz="1800" dirty="0" smtClean="0"/>
              <a:t> </a:t>
            </a:r>
            <a:endParaRPr lang="en-US" sz="1800" b="1" dirty="0" smtClean="0"/>
          </a:p>
          <a:p>
            <a:pPr eaLnBrk="1" hangingPunct="1">
              <a:lnSpc>
                <a:spcPct val="80000"/>
              </a:lnSpc>
              <a:defRPr/>
            </a:pPr>
            <a:endParaRPr lang="en-US" sz="1400" b="1" dirty="0" smtClean="0"/>
          </a:p>
          <a:p>
            <a:pPr eaLnBrk="1" hangingPunct="1">
              <a:lnSpc>
                <a:spcPct val="80000"/>
              </a:lnSpc>
              <a:defRPr/>
            </a:pPr>
            <a:r>
              <a:rPr lang="en-US" sz="2000" b="1" dirty="0" smtClean="0">
                <a:solidFill>
                  <a:srgbClr val="FF0000"/>
                </a:solidFill>
              </a:rPr>
              <a:t>Premium to Net Asset Value (NAV) of a REIT’s Properties</a:t>
            </a:r>
          </a:p>
          <a:p>
            <a:pPr eaLnBrk="1" hangingPunct="1">
              <a:lnSpc>
                <a:spcPct val="80000"/>
              </a:lnSpc>
              <a:buFontTx/>
              <a:buNone/>
              <a:defRPr/>
            </a:pPr>
            <a:r>
              <a:rPr lang="en-US" sz="2000" i="1" dirty="0" smtClean="0">
                <a:solidFill>
                  <a:srgbClr val="FF0000"/>
                </a:solidFill>
              </a:rPr>
              <a:t>	</a:t>
            </a:r>
            <a:r>
              <a:rPr lang="en-US" sz="1800" dirty="0" smtClean="0"/>
              <a:t>Build an estimate of </a:t>
            </a:r>
            <a:r>
              <a:rPr lang="en-US" sz="1800" b="1" i="1" dirty="0" smtClean="0">
                <a:effectLst>
                  <a:outerShdw blurRad="38100" dist="38100" dir="2700000" algn="tl">
                    <a:srgbClr val="FFFFFF"/>
                  </a:outerShdw>
                </a:effectLst>
              </a:rPr>
              <a:t>public</a:t>
            </a:r>
            <a:r>
              <a:rPr lang="en-US" sz="1800" dirty="0" smtClean="0"/>
              <a:t> REIT equity value starting with the </a:t>
            </a:r>
            <a:r>
              <a:rPr lang="en-US" sz="1800" b="1" i="1" dirty="0" smtClean="0">
                <a:effectLst>
                  <a:outerShdw blurRad="38100" dist="38100" dir="2700000" algn="tl">
                    <a:srgbClr val="FFFFFF"/>
                  </a:outerShdw>
                </a:effectLst>
              </a:rPr>
              <a:t>private</a:t>
            </a:r>
            <a:r>
              <a:rPr lang="en-US" sz="1800" dirty="0" smtClean="0"/>
              <a:t> </a:t>
            </a:r>
            <a:r>
              <a:rPr lang="en-US" sz="1800" dirty="0" err="1" smtClean="0"/>
              <a:t>mkt</a:t>
            </a:r>
            <a:r>
              <a:rPr lang="en-US" sz="1800" dirty="0" smtClean="0"/>
              <a:t> value of a REIT’s assets in place, then adjust for growth </a:t>
            </a:r>
            <a:r>
              <a:rPr lang="en-US" sz="1800" dirty="0" err="1" smtClean="0"/>
              <a:t>opps</a:t>
            </a:r>
            <a:r>
              <a:rPr lang="en-US" sz="1800" dirty="0" smtClean="0"/>
              <a:t> and other factors.</a:t>
            </a:r>
            <a:endParaRPr lang="en-US" sz="2000" i="1" dirty="0" smtClean="0">
              <a:solidFill>
                <a:srgbClr val="FF0000"/>
              </a:solidFill>
            </a:endParaRPr>
          </a:p>
          <a:p>
            <a:pPr eaLnBrk="1" hangingPunct="1">
              <a:lnSpc>
                <a:spcPct val="80000"/>
              </a:lnSpc>
              <a:buFontTx/>
              <a:buNone/>
              <a:defRPr/>
            </a:pPr>
            <a:r>
              <a:rPr lang="en-US" sz="2400" i="1" dirty="0" smtClean="0"/>
              <a:t>	</a:t>
            </a:r>
            <a:r>
              <a:rPr lang="en-US" sz="1800" i="1" dirty="0" smtClean="0"/>
              <a:t> </a:t>
            </a:r>
            <a:r>
              <a:rPr lang="en-US" sz="1800" dirty="0" smtClean="0">
                <a:sym typeface="Symbol" panose="05050102010706020507" pitchFamily="18" charset="2"/>
              </a:rPr>
              <a:t></a:t>
            </a:r>
            <a:r>
              <a:rPr lang="en-US" sz="1800" dirty="0" smtClean="0"/>
              <a:t> Share price equals a “warranted” premium (or discount) to REIT NAV</a:t>
            </a:r>
            <a:endParaRPr lang="en-US" sz="2200" dirty="0" smtClean="0"/>
          </a:p>
        </p:txBody>
      </p:sp>
      <p:sp>
        <p:nvSpPr>
          <p:cNvPr id="40964" name="Text Box 5"/>
          <p:cNvSpPr txBox="1">
            <a:spLocks noChangeArrowheads="1"/>
          </p:cNvSpPr>
          <p:nvPr/>
        </p:nvSpPr>
        <p:spPr bwMode="auto">
          <a:xfrm>
            <a:off x="381000" y="1143000"/>
            <a:ext cx="8305800" cy="762000"/>
          </a:xfrm>
          <a:prstGeom prst="rect">
            <a:avLst/>
          </a:prstGeom>
          <a:noFill/>
          <a:ln w="9525">
            <a:noFill/>
            <a:miter lim="800000"/>
            <a:headEnd/>
            <a:tailEnd/>
          </a:ln>
        </p:spPr>
        <p:txBody>
          <a:bodyPr>
            <a:spAutoFit/>
          </a:bodyPr>
          <a:lstStyle/>
          <a:p>
            <a:pPr eaLnBrk="1" hangingPunct="1">
              <a:spcBef>
                <a:spcPct val="50000"/>
              </a:spcBef>
            </a:pPr>
            <a:r>
              <a:rPr lang="en-US" sz="2200" i="0"/>
              <a:t>REIT shares are valued in the same way as other public equities, but with a twist because of the unique Real Estate asset base …  </a:t>
            </a:r>
          </a:p>
        </p:txBody>
      </p:sp>
      <p:sp>
        <p:nvSpPr>
          <p:cNvPr id="40965" name="Text Box 6"/>
          <p:cNvSpPr txBox="1">
            <a:spLocks noChangeArrowheads="1"/>
          </p:cNvSpPr>
          <p:nvPr/>
        </p:nvSpPr>
        <p:spPr bwMode="auto">
          <a:xfrm>
            <a:off x="7315200" y="2057400"/>
            <a:ext cx="1600200" cy="1314450"/>
          </a:xfrm>
          <a:prstGeom prst="rect">
            <a:avLst/>
          </a:prstGeom>
          <a:solidFill>
            <a:srgbClr val="DDDDDD"/>
          </a:solidFill>
          <a:ln w="9525">
            <a:noFill/>
            <a:miter lim="800000"/>
            <a:headEnd/>
            <a:tailEnd/>
          </a:ln>
        </p:spPr>
        <p:txBody>
          <a:bodyPr>
            <a:spAutoFit/>
          </a:bodyPr>
          <a:lstStyle/>
          <a:p>
            <a:pPr eaLnBrk="1" hangingPunct="1">
              <a:spcBef>
                <a:spcPct val="50000"/>
              </a:spcBef>
            </a:pPr>
            <a:r>
              <a:rPr lang="en-US" sz="1600" i="0"/>
              <a:t>REITs viewed as operating companies like other publicly-traded firms</a:t>
            </a:r>
          </a:p>
        </p:txBody>
      </p:sp>
      <p:sp>
        <p:nvSpPr>
          <p:cNvPr id="283655" name="AutoShape 7"/>
          <p:cNvSpPr>
            <a:spLocks/>
          </p:cNvSpPr>
          <p:nvPr/>
        </p:nvSpPr>
        <p:spPr bwMode="auto">
          <a:xfrm>
            <a:off x="6858000" y="2057400"/>
            <a:ext cx="381000" cy="1447800"/>
          </a:xfrm>
          <a:prstGeom prst="rightBrace">
            <a:avLst>
              <a:gd name="adj1" fmla="val 31667"/>
              <a:gd name="adj2" fmla="val 50000"/>
            </a:avLst>
          </a:prstGeom>
          <a:noFill/>
          <a:ln w="15875">
            <a:solidFill>
              <a:srgbClr val="0000FF"/>
            </a:solidFill>
            <a:round/>
            <a:headEnd/>
            <a:tailEnd/>
          </a:ln>
          <a:effectLst/>
          <a:extLst>
            <a:ext uri="{909E8E84-426E-40DD-AFC4-6F175D3DCCD1}"/>
            <a:ext uri="{AF507438-7753-43E0-B8FC-AC1667EBCBE1}"/>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283656" name="Text Box 8"/>
          <p:cNvSpPr txBox="1">
            <a:spLocks noChangeArrowheads="1"/>
          </p:cNvSpPr>
          <p:nvPr/>
        </p:nvSpPr>
        <p:spPr bwMode="auto">
          <a:xfrm>
            <a:off x="533400" y="5029200"/>
            <a:ext cx="8077200" cy="11906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rPr>
              <a:t>The three approaches are certainly related, but may at times provide different indications of value, depending on the general economic environment as well as conditions in the public stock and bond markets, and the private real estate market.</a:t>
            </a:r>
          </a:p>
        </p:txBody>
      </p:sp>
      <p:sp>
        <p:nvSpPr>
          <p:cNvPr id="40968" name="Slide Number Placeholder 7"/>
          <p:cNvSpPr>
            <a:spLocks noGrp="1"/>
          </p:cNvSpPr>
          <p:nvPr>
            <p:ph type="sldNum" sz="quarter" idx="12"/>
          </p:nvPr>
        </p:nvSpPr>
        <p:spPr>
          <a:noFill/>
          <a:ln>
            <a:miter lim="800000"/>
            <a:headEnd/>
            <a:tailEnd/>
          </a:ln>
        </p:spPr>
        <p:txBody>
          <a:bodyPr/>
          <a:lstStyle/>
          <a:p>
            <a:fld id="{7C4291EA-6C21-42BB-992F-3858C137B8D6}" type="slidenum">
              <a:rPr lang="en-US"/>
              <a:pPr/>
              <a:t>20</a:t>
            </a:fld>
            <a:endParaRPr lang="en-US"/>
          </a:p>
        </p:txBody>
      </p:sp>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a:t>© 2014 OnCourse Learning. All Rights Reserved.</a:t>
            </a:r>
            <a:endParaRPr lang="en-US"/>
          </a:p>
        </p:txBody>
      </p:sp>
      <p:sp>
        <p:nvSpPr>
          <p:cNvPr id="41986" name="Slide Number Placeholder 1"/>
          <p:cNvSpPr>
            <a:spLocks noGrp="1"/>
          </p:cNvSpPr>
          <p:nvPr>
            <p:ph type="sldNum" sz="quarter" idx="12"/>
          </p:nvPr>
        </p:nvSpPr>
        <p:spPr>
          <a:noFill/>
        </p:spPr>
        <p:txBody>
          <a:bodyPr/>
          <a:lstStyle/>
          <a:p>
            <a:fld id="{AB25EB57-586F-470A-AD87-5F76C923D702}" type="slidenum">
              <a:rPr lang="en-US"/>
              <a:pPr/>
              <a:t>21</a:t>
            </a:fld>
            <a:endParaRPr lang="en-US"/>
          </a:p>
        </p:txBody>
      </p:sp>
      <p:sp>
        <p:nvSpPr>
          <p:cNvPr id="3" name="TextBox 2"/>
          <p:cNvSpPr txBox="1"/>
          <p:nvPr/>
        </p:nvSpPr>
        <p:spPr>
          <a:xfrm>
            <a:off x="636588" y="1447800"/>
            <a:ext cx="8077200" cy="3600450"/>
          </a:xfrm>
          <a:prstGeom prst="rect">
            <a:avLst/>
          </a:prstGeom>
          <a:noFill/>
        </p:spPr>
        <p:txBody>
          <a:bodyPr>
            <a:spAutoFit/>
          </a:bodyPr>
          <a:lstStyle/>
          <a:p>
            <a:pPr algn="ctr" eaLnBrk="1" hangingPunct="1">
              <a:defRPr/>
            </a:pPr>
            <a:r>
              <a:rPr lang="en-US" sz="3600" b="0" i="0" dirty="0">
                <a:solidFill>
                  <a:srgbClr val="0000FF"/>
                </a:solidFill>
                <a:latin typeface="Arial"/>
              </a:rPr>
              <a:t>23.2: REIT Analysis &amp; Valuation</a:t>
            </a:r>
          </a:p>
          <a:p>
            <a:pPr eaLnBrk="1" hangingPunct="1">
              <a:defRPr/>
            </a:pPr>
            <a:endParaRPr lang="en-US" sz="2400" b="0" i="0" dirty="0">
              <a:solidFill>
                <a:srgbClr val="0000FF"/>
              </a:solidFill>
              <a:latin typeface="Arial"/>
            </a:endParaRPr>
          </a:p>
          <a:p>
            <a:pPr eaLnBrk="1" hangingPunct="1">
              <a:defRPr/>
            </a:pPr>
            <a:r>
              <a:rPr lang="en-US" sz="2400" b="0" i="0" dirty="0">
                <a:solidFill>
                  <a:srgbClr val="0000FF"/>
                </a:solidFill>
                <a:latin typeface="Arial"/>
              </a:rPr>
              <a:t>It’s all about valuation, and fundamentally there are two ways to value a REIT:</a:t>
            </a:r>
          </a:p>
          <a:p>
            <a:pPr marL="914400" lvl="1" indent="-457200" eaLnBrk="1" hangingPunct="1">
              <a:buFont typeface="+mj-lt"/>
              <a:buAutoNum type="arabicPeriod"/>
              <a:defRPr/>
            </a:pPr>
            <a:r>
              <a:rPr lang="en-US" sz="2400" b="0" i="0" dirty="0">
                <a:solidFill>
                  <a:srgbClr val="0000FF"/>
                </a:solidFill>
                <a:latin typeface="Arial"/>
              </a:rPr>
              <a:t>As a collection of assets;</a:t>
            </a:r>
          </a:p>
          <a:p>
            <a:pPr marL="914400" lvl="1" indent="-457200" eaLnBrk="1" hangingPunct="1">
              <a:buFont typeface="+mj-lt"/>
              <a:buAutoNum type="arabicPeriod"/>
              <a:defRPr/>
            </a:pPr>
            <a:r>
              <a:rPr lang="en-US" sz="2400" b="0" i="0" dirty="0">
                <a:solidFill>
                  <a:srgbClr val="0000FF"/>
                </a:solidFill>
                <a:latin typeface="Arial"/>
              </a:rPr>
              <a:t>As a stream of cash flows.</a:t>
            </a:r>
          </a:p>
          <a:p>
            <a:pPr marL="457200" indent="-457200" eaLnBrk="1" hangingPunct="1">
              <a:defRPr/>
            </a:pPr>
            <a:endParaRPr lang="en-US" sz="2400" b="0" i="0" dirty="0">
              <a:solidFill>
                <a:srgbClr val="0000FF"/>
              </a:solidFill>
              <a:latin typeface="Arial"/>
            </a:endParaRPr>
          </a:p>
          <a:p>
            <a:pPr eaLnBrk="1" hangingPunct="1">
              <a:defRPr/>
            </a:pPr>
            <a:r>
              <a:rPr lang="en-US" sz="2400" b="0" i="0" dirty="0">
                <a:solidFill>
                  <a:srgbClr val="0000FF"/>
                </a:solidFill>
                <a:latin typeface="Arial"/>
              </a:rPr>
              <a:t>Property acquisition requires consideration from both perspectives.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43010" name="Slide Number Placeholder 1"/>
          <p:cNvSpPr>
            <a:spLocks noGrp="1"/>
          </p:cNvSpPr>
          <p:nvPr>
            <p:ph type="sldNum" sz="quarter" idx="12"/>
          </p:nvPr>
        </p:nvSpPr>
        <p:spPr>
          <a:xfrm>
            <a:off x="8305800" y="6324600"/>
            <a:ext cx="381000" cy="396875"/>
          </a:xfrm>
          <a:noFill/>
        </p:spPr>
        <p:txBody>
          <a:bodyPr/>
          <a:lstStyle/>
          <a:p>
            <a:fld id="{E2955DC0-BAA1-4875-9DCC-21D8A4650798}" type="slidenum">
              <a:rPr lang="en-US"/>
              <a:pPr/>
              <a:t>22</a:t>
            </a:fld>
            <a:endParaRPr lang="en-US"/>
          </a:p>
        </p:txBody>
      </p:sp>
      <p:sp>
        <p:nvSpPr>
          <p:cNvPr id="43130"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algn="ctr" eaLnBrk="1" hangingPunct="1">
              <a:spcBef>
                <a:spcPct val="50000"/>
              </a:spcBef>
            </a:pPr>
            <a:r>
              <a:rPr lang="en-US" sz="1800" b="0">
                <a:solidFill>
                  <a:srgbClr val="FF0000"/>
                </a:solidFill>
                <a:latin typeface="Arial" charset="0"/>
              </a:rPr>
              <a:t>23.2.1: REIT Earnings Measures. Exhibit 23-5:</a:t>
            </a:r>
          </a:p>
        </p:txBody>
      </p:sp>
      <p:grpSp>
        <p:nvGrpSpPr>
          <p:cNvPr id="10" name="Group 9"/>
          <p:cNvGrpSpPr/>
          <p:nvPr/>
        </p:nvGrpSpPr>
        <p:grpSpPr>
          <a:xfrm>
            <a:off x="1026460" y="731520"/>
            <a:ext cx="7086600" cy="5794177"/>
            <a:chOff x="990600" y="381000"/>
            <a:chExt cx="7086600" cy="5794177"/>
          </a:xfrm>
        </p:grpSpPr>
        <p:sp>
          <p:nvSpPr>
            <p:cNvPr id="43129" name="TextBox 3"/>
            <p:cNvSpPr txBox="1">
              <a:spLocks noChangeArrowheads="1"/>
            </p:cNvSpPr>
            <p:nvPr/>
          </p:nvSpPr>
          <p:spPr bwMode="auto">
            <a:xfrm>
              <a:off x="990600" y="5559623"/>
              <a:ext cx="7086600" cy="307777"/>
            </a:xfrm>
            <a:prstGeom prst="rect">
              <a:avLst/>
            </a:prstGeom>
            <a:solidFill>
              <a:srgbClr val="FFFFFF"/>
            </a:solidFill>
            <a:ln w="9525">
              <a:solidFill>
                <a:srgbClr val="00B0F0"/>
              </a:solidFill>
              <a:miter lim="800000"/>
              <a:headEnd/>
              <a:tailEnd/>
            </a:ln>
          </p:spPr>
          <p:txBody>
            <a:bodyPr wrap="square">
              <a:spAutoFit/>
            </a:bodyPr>
            <a:lstStyle/>
            <a:p>
              <a:pPr eaLnBrk="1" hangingPunct="1"/>
              <a:r>
                <a:rPr lang="en-US" sz="1400" b="0" i="0" dirty="0">
                  <a:latin typeface="Calibri" pitchFamily="34" charset="0"/>
                </a:rPr>
                <a:t>*Direct property </a:t>
              </a:r>
              <a:r>
                <a:rPr lang="en-US" sz="1400" b="0" i="0" dirty="0" err="1">
                  <a:latin typeface="Calibri" pitchFamily="34" charset="0"/>
                </a:rPr>
                <a:t>EBTCF</a:t>
              </a:r>
              <a:r>
                <a:rPr lang="en-US" sz="1400" b="0" i="0" dirty="0">
                  <a:latin typeface="Calibri" pitchFamily="34" charset="0"/>
                </a:rPr>
                <a:t> is not directly available to a passive investor, whereas REIT </a:t>
              </a:r>
              <a:r>
                <a:rPr lang="en-US" sz="1400" b="0" i="0" dirty="0" err="1">
                  <a:latin typeface="Calibri" pitchFamily="34" charset="0"/>
                </a:rPr>
                <a:t>AFFO</a:t>
              </a:r>
              <a:r>
                <a:rPr lang="en-US" sz="1400" b="0" i="0" dirty="0">
                  <a:latin typeface="Calibri" pitchFamily="34" charset="0"/>
                </a:rPr>
                <a:t> is.</a:t>
              </a:r>
              <a:endParaRPr lang="en-US" sz="1400" b="0" i="0" dirty="0">
                <a:solidFill>
                  <a:srgbClr val="000000"/>
                </a:solidFill>
                <a:latin typeface="Calibri" pitchFamily="34" charset="0"/>
              </a:endParaRPr>
            </a:p>
          </p:txBody>
        </p:sp>
        <p:pic>
          <p:nvPicPr>
            <p:cNvPr id="43132" name="Picture 124"/>
            <p:cNvPicPr>
              <a:picLocks noChangeAspect="1" noChangeArrowheads="1"/>
            </p:cNvPicPr>
            <p:nvPr/>
          </p:nvPicPr>
          <p:blipFill>
            <a:blip r:embed="rId2" cstate="print"/>
            <a:srcRect/>
            <a:stretch>
              <a:fillRect/>
            </a:stretch>
          </p:blipFill>
          <p:spPr bwMode="auto">
            <a:xfrm>
              <a:off x="990600" y="381000"/>
              <a:ext cx="7086600" cy="5194300"/>
            </a:xfrm>
            <a:prstGeom prst="rect">
              <a:avLst/>
            </a:prstGeom>
            <a:noFill/>
            <a:ln w="9525">
              <a:noFill/>
              <a:miter lim="800000"/>
              <a:headEnd/>
              <a:tailEnd/>
            </a:ln>
          </p:spPr>
        </p:pic>
        <p:sp>
          <p:nvSpPr>
            <p:cNvPr id="8" name="Rectangle 7"/>
            <p:cNvSpPr/>
            <p:nvPr/>
          </p:nvSpPr>
          <p:spPr>
            <a:xfrm>
              <a:off x="990600" y="5867400"/>
              <a:ext cx="6400800" cy="307777"/>
            </a:xfrm>
            <a:prstGeom prst="rect">
              <a:avLst/>
            </a:prstGeom>
          </p:spPr>
          <p:txBody>
            <a:bodyPr wrap="square">
              <a:spAutoFit/>
            </a:bodyPr>
            <a:lstStyle/>
            <a:p>
              <a:r>
                <a:rPr lang="en-US" sz="1400" i="0" dirty="0">
                  <a:solidFill>
                    <a:srgbClr val="0070C0"/>
                  </a:solidFill>
                  <a:latin typeface="Calibri" pitchFamily="34" charset="0"/>
                </a:rPr>
                <a:t>EXHIBIT </a:t>
              </a:r>
              <a:r>
                <a:rPr lang="en-US" sz="1400" i="0" dirty="0" smtClean="0">
                  <a:solidFill>
                    <a:srgbClr val="0070C0"/>
                  </a:solidFill>
                  <a:latin typeface="Calibri" pitchFamily="34" charset="0"/>
                </a:rPr>
                <a:t>23-5 </a:t>
              </a:r>
              <a:r>
                <a:rPr lang="en-US" sz="1400" b="0" i="0" dirty="0" smtClean="0">
                  <a:latin typeface="Calibri" pitchFamily="34" charset="0"/>
                </a:rPr>
                <a:t>Widely </a:t>
              </a:r>
              <a:r>
                <a:rPr lang="en-US" sz="1400" b="0" i="0" dirty="0">
                  <a:latin typeface="Calibri" pitchFamily="34" charset="0"/>
                </a:rPr>
                <a:t>Used Direct </a:t>
              </a:r>
              <a:r>
                <a:rPr lang="en-US" sz="1400" b="0" i="0" dirty="0" smtClean="0">
                  <a:latin typeface="Calibri" pitchFamily="34" charset="0"/>
                </a:rPr>
                <a:t>Property vs</a:t>
              </a:r>
              <a:r>
                <a:rPr lang="en-US" sz="1400" b="0" i="0" dirty="0">
                  <a:latin typeface="Calibri" pitchFamily="34" charset="0"/>
                </a:rPr>
                <a:t>. REIT Income </a:t>
              </a:r>
              <a:r>
                <a:rPr lang="en-US" sz="1400" b="0" i="0" dirty="0" smtClean="0">
                  <a:latin typeface="Calibri" pitchFamily="34" charset="0"/>
                </a:rPr>
                <a:t>Measures</a:t>
              </a:r>
              <a:endParaRPr lang="en-US" sz="1400" b="0" i="0" dirty="0">
                <a:latin typeface="Calibri" pitchFamily="34"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 name="Title 26"/>
          <p:cNvSpPr>
            <a:spLocks noGrp="1"/>
          </p:cNvSpPr>
          <p:nvPr>
            <p:ph type="title"/>
          </p:nvPr>
        </p:nvSpPr>
        <p:spPr>
          <a:xfrm>
            <a:off x="457200" y="0"/>
            <a:ext cx="8229600" cy="1417638"/>
          </a:xfrm>
        </p:spPr>
        <p:txBody>
          <a:bodyPr>
            <a:normAutofit fontScale="90000"/>
          </a:bodyPr>
          <a:lstStyle/>
          <a:p>
            <a:r>
              <a:rPr lang="en-US" sz="2700" b="1" dirty="0" smtClean="0">
                <a:solidFill>
                  <a:schemeClr val="tx1"/>
                </a:solidFill>
              </a:rPr>
              <a:t>Widely </a:t>
            </a:r>
            <a:r>
              <a:rPr lang="en-US" sz="2700" b="1" dirty="0" smtClean="0">
                <a:solidFill>
                  <a:schemeClr val="tx1"/>
                </a:solidFill>
              </a:rPr>
              <a:t>Used Direct Property </a:t>
            </a:r>
            <a:r>
              <a:rPr lang="en-US" sz="2700" b="1" dirty="0" err="1" smtClean="0">
                <a:solidFill>
                  <a:schemeClr val="tx1"/>
                </a:solidFill>
              </a:rPr>
              <a:t>vs</a:t>
            </a:r>
            <a:r>
              <a:rPr lang="en-US" sz="2700" b="1" dirty="0" smtClean="0">
                <a:solidFill>
                  <a:schemeClr val="tx1"/>
                </a:solidFill>
              </a:rPr>
              <a:t> REIT Income Measures</a:t>
            </a:r>
            <a:r>
              <a:rPr lang="en-US" dirty="0" smtClean="0">
                <a:solidFill>
                  <a:schemeClr val="tx1"/>
                </a:solidFill>
              </a:rPr>
              <a:t/>
            </a:r>
            <a:br>
              <a:rPr lang="en-US" dirty="0" smtClean="0">
                <a:solidFill>
                  <a:schemeClr val="tx1"/>
                </a:solidFill>
              </a:rPr>
            </a:br>
            <a:endParaRPr lang="en-US" dirty="0"/>
          </a:p>
        </p:txBody>
      </p:sp>
      <p:sp>
        <p:nvSpPr>
          <p:cNvPr id="13" name="Footer Placeholder 12"/>
          <p:cNvSpPr>
            <a:spLocks noGrp="1"/>
          </p:cNvSpPr>
          <p:nvPr>
            <p:ph type="ftr" sz="quarter" idx="11"/>
          </p:nvPr>
        </p:nvSpPr>
        <p:spPr/>
        <p:txBody>
          <a:bodyPr/>
          <a:lstStyle/>
          <a:p>
            <a:r>
              <a:rPr lang="en-US" smtClean="0"/>
              <a:t>© 2014 OnCourse Learning. All Rights Reserved.</a:t>
            </a:r>
            <a:endParaRPr lang="en-US"/>
          </a:p>
        </p:txBody>
      </p:sp>
      <p:sp>
        <p:nvSpPr>
          <p:cNvPr id="45058" name="Slide Number Placeholder 1"/>
          <p:cNvSpPr>
            <a:spLocks noGrp="1"/>
          </p:cNvSpPr>
          <p:nvPr>
            <p:ph type="sldNum" sz="quarter" idx="12"/>
          </p:nvPr>
        </p:nvSpPr>
        <p:spPr/>
        <p:txBody>
          <a:bodyPr/>
          <a:lstStyle/>
          <a:p>
            <a:fld id="{DF5A7EFE-2145-4418-B443-9D0D9EC89806}" type="slidenum">
              <a:rPr lang="en-US" smtClean="0"/>
              <a:pPr/>
              <a:t>23</a:t>
            </a:fld>
            <a:endParaRPr lang="en-US" dirty="0"/>
          </a:p>
        </p:txBody>
      </p:sp>
      <p:grpSp>
        <p:nvGrpSpPr>
          <p:cNvPr id="16" name="Group 15"/>
          <p:cNvGrpSpPr/>
          <p:nvPr/>
        </p:nvGrpSpPr>
        <p:grpSpPr>
          <a:xfrm>
            <a:off x="1024128" y="731520"/>
            <a:ext cx="7086600" cy="5794177"/>
            <a:chOff x="990600" y="381000"/>
            <a:chExt cx="7086600" cy="5794177"/>
          </a:xfrm>
        </p:grpSpPr>
        <p:sp>
          <p:nvSpPr>
            <p:cNvPr id="17" name="TextBox 3"/>
            <p:cNvSpPr txBox="1">
              <a:spLocks noChangeArrowheads="1"/>
            </p:cNvSpPr>
            <p:nvPr/>
          </p:nvSpPr>
          <p:spPr bwMode="auto">
            <a:xfrm>
              <a:off x="990600" y="5559623"/>
              <a:ext cx="7086600" cy="307777"/>
            </a:xfrm>
            <a:prstGeom prst="rect">
              <a:avLst/>
            </a:prstGeom>
            <a:solidFill>
              <a:srgbClr val="FFFFFF"/>
            </a:solidFill>
            <a:ln w="9525">
              <a:solidFill>
                <a:srgbClr val="00B0F0"/>
              </a:solidFill>
              <a:miter lim="800000"/>
              <a:headEnd/>
              <a:tailEnd/>
            </a:ln>
          </p:spPr>
          <p:txBody>
            <a:bodyPr wrap="square">
              <a:spAutoFit/>
            </a:bodyPr>
            <a:lstStyle/>
            <a:p>
              <a:pPr eaLnBrk="1" hangingPunct="1"/>
              <a:r>
                <a:rPr lang="en-US" sz="1400" b="0" i="0" dirty="0">
                  <a:latin typeface="Calibri" pitchFamily="34" charset="0"/>
                </a:rPr>
                <a:t>*Direct property </a:t>
              </a:r>
              <a:r>
                <a:rPr lang="en-US" sz="1400" b="0" i="0" dirty="0" err="1">
                  <a:latin typeface="Calibri" pitchFamily="34" charset="0"/>
                </a:rPr>
                <a:t>EBTCF</a:t>
              </a:r>
              <a:r>
                <a:rPr lang="en-US" sz="1400" b="0" i="0" dirty="0">
                  <a:latin typeface="Calibri" pitchFamily="34" charset="0"/>
                </a:rPr>
                <a:t> is not directly available to a passive investor, whereas REIT </a:t>
              </a:r>
              <a:r>
                <a:rPr lang="en-US" sz="1400" b="0" i="0" dirty="0" err="1">
                  <a:latin typeface="Calibri" pitchFamily="34" charset="0"/>
                </a:rPr>
                <a:t>AFFO</a:t>
              </a:r>
              <a:r>
                <a:rPr lang="en-US" sz="1400" b="0" i="0" dirty="0">
                  <a:latin typeface="Calibri" pitchFamily="34" charset="0"/>
                </a:rPr>
                <a:t> is.</a:t>
              </a:r>
              <a:endParaRPr lang="en-US" sz="1400" b="0" i="0" dirty="0">
                <a:solidFill>
                  <a:srgbClr val="000000"/>
                </a:solidFill>
                <a:latin typeface="Calibri" pitchFamily="34" charset="0"/>
              </a:endParaRPr>
            </a:p>
          </p:txBody>
        </p:sp>
        <p:pic>
          <p:nvPicPr>
            <p:cNvPr id="18" name="Picture 124"/>
            <p:cNvPicPr>
              <a:picLocks noChangeAspect="1" noChangeArrowheads="1"/>
            </p:cNvPicPr>
            <p:nvPr/>
          </p:nvPicPr>
          <p:blipFill>
            <a:blip r:embed="rId2" cstate="print"/>
            <a:srcRect/>
            <a:stretch>
              <a:fillRect/>
            </a:stretch>
          </p:blipFill>
          <p:spPr bwMode="auto">
            <a:xfrm>
              <a:off x="990600" y="381000"/>
              <a:ext cx="7086600" cy="5194300"/>
            </a:xfrm>
            <a:prstGeom prst="rect">
              <a:avLst/>
            </a:prstGeom>
            <a:noFill/>
            <a:ln w="9525">
              <a:noFill/>
              <a:miter lim="800000"/>
              <a:headEnd/>
              <a:tailEnd/>
            </a:ln>
          </p:spPr>
        </p:pic>
        <p:sp>
          <p:nvSpPr>
            <p:cNvPr id="19" name="Rectangle 18"/>
            <p:cNvSpPr/>
            <p:nvPr/>
          </p:nvSpPr>
          <p:spPr>
            <a:xfrm>
              <a:off x="990600" y="5867400"/>
              <a:ext cx="6400800" cy="307777"/>
            </a:xfrm>
            <a:prstGeom prst="rect">
              <a:avLst/>
            </a:prstGeom>
          </p:spPr>
          <p:txBody>
            <a:bodyPr wrap="square">
              <a:spAutoFit/>
            </a:bodyPr>
            <a:lstStyle/>
            <a:p>
              <a:r>
                <a:rPr lang="en-US" sz="1400" i="0" dirty="0">
                  <a:solidFill>
                    <a:srgbClr val="0070C0"/>
                  </a:solidFill>
                  <a:latin typeface="Calibri" pitchFamily="34" charset="0"/>
                </a:rPr>
                <a:t>EXHIBIT </a:t>
              </a:r>
              <a:r>
                <a:rPr lang="en-US" sz="1400" i="0" dirty="0" smtClean="0">
                  <a:solidFill>
                    <a:srgbClr val="0070C0"/>
                  </a:solidFill>
                  <a:latin typeface="Calibri" pitchFamily="34" charset="0"/>
                </a:rPr>
                <a:t>23-5 </a:t>
              </a:r>
              <a:r>
                <a:rPr lang="en-US" sz="1400" b="0" i="0" dirty="0" smtClean="0">
                  <a:latin typeface="Calibri" pitchFamily="34" charset="0"/>
                </a:rPr>
                <a:t>Widely </a:t>
              </a:r>
              <a:r>
                <a:rPr lang="en-US" sz="1400" b="0" i="0" dirty="0">
                  <a:latin typeface="Calibri" pitchFamily="34" charset="0"/>
                </a:rPr>
                <a:t>Used Direct </a:t>
              </a:r>
              <a:r>
                <a:rPr lang="en-US" sz="1400" b="0" i="0" dirty="0" smtClean="0">
                  <a:latin typeface="Calibri" pitchFamily="34" charset="0"/>
                </a:rPr>
                <a:t>Property vs</a:t>
              </a:r>
              <a:r>
                <a:rPr lang="en-US" sz="1400" b="0" i="0" dirty="0">
                  <a:latin typeface="Calibri" pitchFamily="34" charset="0"/>
                </a:rPr>
                <a:t>. REIT Income </a:t>
              </a:r>
              <a:r>
                <a:rPr lang="en-US" sz="1400" b="0" i="0" dirty="0" smtClean="0">
                  <a:latin typeface="Calibri" pitchFamily="34" charset="0"/>
                </a:rPr>
                <a:t>Measures</a:t>
              </a:r>
              <a:endParaRPr lang="en-US" sz="1400" b="0" i="0" dirty="0">
                <a:latin typeface="Calibri" pitchFamily="34" charset="0"/>
              </a:endParaRPr>
            </a:p>
          </p:txBody>
        </p:sp>
      </p:grpSp>
      <p:grpSp>
        <p:nvGrpSpPr>
          <p:cNvPr id="20" name="Group 19"/>
          <p:cNvGrpSpPr/>
          <p:nvPr/>
        </p:nvGrpSpPr>
        <p:grpSpPr>
          <a:xfrm>
            <a:off x="5029200" y="914400"/>
            <a:ext cx="3581400" cy="954088"/>
            <a:chOff x="5029200" y="914400"/>
            <a:chExt cx="3581400" cy="954088"/>
          </a:xfrm>
        </p:grpSpPr>
        <p:sp>
          <p:nvSpPr>
            <p:cNvPr id="45179" name="TextBox 5"/>
            <p:cNvSpPr txBox="1">
              <a:spLocks noChangeArrowheads="1"/>
            </p:cNvSpPr>
            <p:nvPr/>
          </p:nvSpPr>
          <p:spPr bwMode="auto">
            <a:xfrm>
              <a:off x="6629400" y="914400"/>
              <a:ext cx="1981200" cy="954088"/>
            </a:xfrm>
            <a:prstGeom prst="rect">
              <a:avLst/>
            </a:prstGeom>
            <a:solidFill>
              <a:schemeClr val="bg1"/>
            </a:solidFill>
            <a:ln w="9525">
              <a:solidFill>
                <a:srgbClr val="FF0000"/>
              </a:solidFill>
              <a:miter lim="800000"/>
              <a:headEnd/>
              <a:tailEnd/>
            </a:ln>
          </p:spPr>
          <p:txBody>
            <a:bodyPr>
              <a:spAutoFit/>
            </a:bodyPr>
            <a:lstStyle/>
            <a:p>
              <a:pPr eaLnBrk="1" hangingPunct="1"/>
              <a:r>
                <a:rPr lang="en-US" sz="1400" b="0" i="0">
                  <a:solidFill>
                    <a:srgbClr val="FF0000"/>
                  </a:solidFill>
                  <a:latin typeface="Arial" charset="0"/>
                </a:rPr>
                <a:t>PGI “straight-lined” in GAAP accrual accounting used by REITs, not cash flow.</a:t>
              </a:r>
            </a:p>
          </p:txBody>
        </p:sp>
        <p:cxnSp>
          <p:nvCxnSpPr>
            <p:cNvPr id="45180" name="Straight Arrow Connector 7"/>
            <p:cNvCxnSpPr>
              <a:cxnSpLocks noChangeShapeType="1"/>
              <a:stCxn id="45179" idx="1"/>
            </p:cNvCxnSpPr>
            <p:nvPr/>
          </p:nvCxnSpPr>
          <p:spPr bwMode="auto">
            <a:xfrm rot="10800000">
              <a:off x="5029200" y="1371600"/>
              <a:ext cx="1600200" cy="20638"/>
            </a:xfrm>
            <a:prstGeom prst="straightConnector1">
              <a:avLst/>
            </a:prstGeom>
            <a:noFill/>
            <a:ln w="9525" algn="ctr">
              <a:solidFill>
                <a:srgbClr val="FF0000"/>
              </a:solidFill>
              <a:round/>
              <a:headEnd/>
              <a:tailEnd type="arrow" w="med" len="med"/>
            </a:ln>
          </p:spPr>
        </p:cxnSp>
      </p:grpSp>
      <p:grpSp>
        <p:nvGrpSpPr>
          <p:cNvPr id="21" name="Group 20"/>
          <p:cNvGrpSpPr/>
          <p:nvPr/>
        </p:nvGrpSpPr>
        <p:grpSpPr>
          <a:xfrm>
            <a:off x="1524000" y="1981200"/>
            <a:ext cx="3124200" cy="1411288"/>
            <a:chOff x="-4392168" y="1752600"/>
            <a:chExt cx="3124200" cy="1411288"/>
          </a:xfrm>
        </p:grpSpPr>
        <p:sp>
          <p:nvSpPr>
            <p:cNvPr id="45178" name="TextBox 4"/>
            <p:cNvSpPr txBox="1">
              <a:spLocks noChangeArrowheads="1"/>
            </p:cNvSpPr>
            <p:nvPr/>
          </p:nvSpPr>
          <p:spPr bwMode="auto">
            <a:xfrm>
              <a:off x="-4392168" y="2209800"/>
              <a:ext cx="1981200" cy="954088"/>
            </a:xfrm>
            <a:prstGeom prst="rect">
              <a:avLst/>
            </a:prstGeom>
            <a:solidFill>
              <a:schemeClr val="bg1"/>
            </a:solidFill>
            <a:ln w="9525">
              <a:solidFill>
                <a:srgbClr val="FF0000"/>
              </a:solidFill>
              <a:miter lim="800000"/>
              <a:headEnd/>
              <a:tailEnd/>
            </a:ln>
          </p:spPr>
          <p:txBody>
            <a:bodyPr>
              <a:spAutoFit/>
            </a:bodyPr>
            <a:lstStyle/>
            <a:p>
              <a:pPr algn="r" eaLnBrk="1" hangingPunct="1"/>
              <a:r>
                <a:rPr lang="en-US" sz="1400" b="0" i="0" dirty="0" err="1">
                  <a:solidFill>
                    <a:srgbClr val="FF0000"/>
                  </a:solidFill>
                  <a:latin typeface="Arial" charset="0"/>
                </a:rPr>
                <a:t>OE</a:t>
              </a:r>
              <a:r>
                <a:rPr lang="en-US" sz="1400" b="0" i="0" dirty="0">
                  <a:solidFill>
                    <a:srgbClr val="FF0000"/>
                  </a:solidFill>
                  <a:latin typeface="Arial" charset="0"/>
                </a:rPr>
                <a:t> includes prop mgt &amp; other items that may be profit centers for some REITs</a:t>
              </a:r>
            </a:p>
          </p:txBody>
        </p:sp>
        <p:cxnSp>
          <p:nvCxnSpPr>
            <p:cNvPr id="45181" name="Straight Arrow Connector 9"/>
            <p:cNvCxnSpPr>
              <a:cxnSpLocks noChangeShapeType="1"/>
              <a:stCxn id="45178" idx="3"/>
            </p:cNvCxnSpPr>
            <p:nvPr/>
          </p:nvCxnSpPr>
          <p:spPr bwMode="auto">
            <a:xfrm flipV="1">
              <a:off x="-2410968" y="1752600"/>
              <a:ext cx="1143000" cy="935038"/>
            </a:xfrm>
            <a:prstGeom prst="straightConnector1">
              <a:avLst/>
            </a:prstGeom>
            <a:noFill/>
            <a:ln w="9525" algn="ctr">
              <a:solidFill>
                <a:srgbClr val="FF0000"/>
              </a:solidFill>
              <a:round/>
              <a:headEnd/>
              <a:tailEnd type="arrow" w="med" len="med"/>
            </a:ln>
          </p:spPr>
        </p:cxnSp>
      </p:grpSp>
      <p:grpSp>
        <p:nvGrpSpPr>
          <p:cNvPr id="22" name="Group 21"/>
          <p:cNvGrpSpPr/>
          <p:nvPr/>
        </p:nvGrpSpPr>
        <p:grpSpPr>
          <a:xfrm>
            <a:off x="609600" y="3505200"/>
            <a:ext cx="4038600" cy="966788"/>
            <a:chOff x="-5458968" y="3048000"/>
            <a:chExt cx="4038600" cy="966788"/>
          </a:xfrm>
        </p:grpSpPr>
        <p:sp>
          <p:nvSpPr>
            <p:cNvPr id="45182" name="TextBox 10"/>
            <p:cNvSpPr txBox="1">
              <a:spLocks noChangeArrowheads="1"/>
            </p:cNvSpPr>
            <p:nvPr/>
          </p:nvSpPr>
          <p:spPr bwMode="auto">
            <a:xfrm>
              <a:off x="-5458968" y="3276600"/>
              <a:ext cx="2438400" cy="738188"/>
            </a:xfrm>
            <a:prstGeom prst="rect">
              <a:avLst/>
            </a:prstGeom>
            <a:solidFill>
              <a:schemeClr val="bg1"/>
            </a:solidFill>
            <a:ln w="9525">
              <a:solidFill>
                <a:srgbClr val="FF0000"/>
              </a:solidFill>
              <a:miter lim="800000"/>
              <a:headEnd/>
              <a:tailEnd/>
            </a:ln>
          </p:spPr>
          <p:txBody>
            <a:bodyPr>
              <a:spAutoFit/>
            </a:bodyPr>
            <a:lstStyle/>
            <a:p>
              <a:pPr algn="r" eaLnBrk="1" hangingPunct="1"/>
              <a:r>
                <a:rPr lang="en-US" sz="1400" b="0" i="0" dirty="0">
                  <a:solidFill>
                    <a:srgbClr val="FF0000"/>
                  </a:solidFill>
                  <a:latin typeface="Arial" charset="0"/>
                </a:rPr>
                <a:t>“</a:t>
              </a:r>
              <a:r>
                <a:rPr lang="en-US" sz="1400" b="0" i="0" dirty="0" err="1">
                  <a:solidFill>
                    <a:srgbClr val="FF0000"/>
                  </a:solidFill>
                  <a:latin typeface="Arial" charset="0"/>
                </a:rPr>
                <a:t>FFO</a:t>
              </a:r>
              <a:r>
                <a:rPr lang="en-US" sz="1400" b="0" i="0" dirty="0">
                  <a:solidFill>
                    <a:srgbClr val="FF0000"/>
                  </a:solidFill>
                  <a:latin typeface="Arial" charset="0"/>
                </a:rPr>
                <a:t>” typically excludes “extraordinary” items such as major asset sales.</a:t>
              </a:r>
            </a:p>
          </p:txBody>
        </p:sp>
        <p:cxnSp>
          <p:nvCxnSpPr>
            <p:cNvPr id="45183" name="Straight Arrow Connector 11"/>
            <p:cNvCxnSpPr>
              <a:cxnSpLocks noChangeShapeType="1"/>
              <a:stCxn id="45182" idx="3"/>
            </p:cNvCxnSpPr>
            <p:nvPr/>
          </p:nvCxnSpPr>
          <p:spPr bwMode="auto">
            <a:xfrm flipV="1">
              <a:off x="-3020568" y="3048000"/>
              <a:ext cx="1600200" cy="597694"/>
            </a:xfrm>
            <a:prstGeom prst="straightConnector1">
              <a:avLst/>
            </a:prstGeom>
            <a:noFill/>
            <a:ln w="9525" algn="ctr">
              <a:solidFill>
                <a:srgbClr val="FF0000"/>
              </a:solidFill>
              <a:round/>
              <a:headEnd/>
              <a:tailEnd type="arrow" w="med" len="med"/>
            </a:ln>
          </p:spPr>
        </p:cxnSp>
      </p:grpSp>
      <p:grpSp>
        <p:nvGrpSpPr>
          <p:cNvPr id="23" name="Group 22"/>
          <p:cNvGrpSpPr/>
          <p:nvPr/>
        </p:nvGrpSpPr>
        <p:grpSpPr>
          <a:xfrm>
            <a:off x="533400" y="4572000"/>
            <a:ext cx="4191000" cy="1576388"/>
            <a:chOff x="-5382768" y="5029200"/>
            <a:chExt cx="4191000" cy="1576388"/>
          </a:xfrm>
        </p:grpSpPr>
        <p:sp>
          <p:nvSpPr>
            <p:cNvPr id="45184" name="TextBox 16"/>
            <p:cNvSpPr txBox="1">
              <a:spLocks noChangeArrowheads="1"/>
            </p:cNvSpPr>
            <p:nvPr/>
          </p:nvSpPr>
          <p:spPr bwMode="auto">
            <a:xfrm>
              <a:off x="-5382768" y="5867400"/>
              <a:ext cx="2438400" cy="738188"/>
            </a:xfrm>
            <a:prstGeom prst="rect">
              <a:avLst/>
            </a:prstGeom>
            <a:solidFill>
              <a:schemeClr val="bg1"/>
            </a:solidFill>
            <a:ln w="9525">
              <a:solidFill>
                <a:srgbClr val="FF0000"/>
              </a:solidFill>
              <a:miter lim="800000"/>
              <a:headEnd/>
              <a:tailEnd/>
            </a:ln>
          </p:spPr>
          <p:txBody>
            <a:bodyPr>
              <a:spAutoFit/>
            </a:bodyPr>
            <a:lstStyle/>
            <a:p>
              <a:pPr algn="r" eaLnBrk="1" hangingPunct="1"/>
              <a:r>
                <a:rPr lang="en-US" sz="1400" b="0" i="0" dirty="0">
                  <a:solidFill>
                    <a:srgbClr val="FF0000"/>
                  </a:solidFill>
                  <a:latin typeface="Arial" charset="0"/>
                </a:rPr>
                <a:t>“Also adjust for other non-cash-flow effects such as rent straight-lining.</a:t>
              </a:r>
            </a:p>
          </p:txBody>
        </p:sp>
        <p:cxnSp>
          <p:nvCxnSpPr>
            <p:cNvPr id="45185" name="Straight Arrow Connector 17"/>
            <p:cNvCxnSpPr>
              <a:cxnSpLocks noChangeShapeType="1"/>
              <a:stCxn id="45184" idx="3"/>
            </p:cNvCxnSpPr>
            <p:nvPr/>
          </p:nvCxnSpPr>
          <p:spPr bwMode="auto">
            <a:xfrm flipV="1">
              <a:off x="-2944368" y="5029200"/>
              <a:ext cx="1752600" cy="1207294"/>
            </a:xfrm>
            <a:prstGeom prst="straightConnector1">
              <a:avLst/>
            </a:prstGeom>
            <a:noFill/>
            <a:ln w="9525" algn="ctr">
              <a:solidFill>
                <a:srgbClr val="FF0000"/>
              </a:solidFill>
              <a:round/>
              <a:headEnd/>
              <a:tailEnd type="arrow" w="med" len="med"/>
            </a:ln>
          </p:spPr>
        </p:cxn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44034" name="Slide Number Placeholder 1"/>
          <p:cNvSpPr>
            <a:spLocks noGrp="1"/>
          </p:cNvSpPr>
          <p:nvPr>
            <p:ph type="sldNum" sz="quarter" idx="12"/>
          </p:nvPr>
        </p:nvSpPr>
        <p:spPr>
          <a:noFill/>
        </p:spPr>
        <p:txBody>
          <a:bodyPr/>
          <a:lstStyle/>
          <a:p>
            <a:fld id="{B9F3FAC9-534F-4D98-BBE4-089B63FAED5D}" type="slidenum">
              <a:rPr lang="en-US"/>
              <a:pPr/>
              <a:t>24</a:t>
            </a:fld>
            <a:endParaRPr lang="en-US"/>
          </a:p>
        </p:txBody>
      </p:sp>
      <p:sp>
        <p:nvSpPr>
          <p:cNvPr id="44035" name="Rectangle 7"/>
          <p:cNvSpPr>
            <a:spLocks noChangeArrowheads="1"/>
          </p:cNvSpPr>
          <p:nvPr/>
        </p:nvSpPr>
        <p:spPr bwMode="auto">
          <a:xfrm>
            <a:off x="609600" y="0"/>
            <a:ext cx="7772400" cy="762000"/>
          </a:xfrm>
          <a:prstGeom prst="rect">
            <a:avLst/>
          </a:prstGeom>
          <a:noFill/>
          <a:ln w="9525">
            <a:noFill/>
            <a:miter lim="800000"/>
            <a:headEnd/>
            <a:tailEnd/>
          </a:ln>
        </p:spPr>
        <p:txBody>
          <a:bodyPr anchor="ctr"/>
          <a:lstStyle/>
          <a:p>
            <a:pPr algn="ctr" eaLnBrk="1" hangingPunct="1"/>
            <a:r>
              <a:rPr lang="en-US" sz="2400" b="0" i="0">
                <a:solidFill>
                  <a:srgbClr val="0000FF"/>
                </a:solidFill>
                <a:latin typeface="Arial" charset="0"/>
              </a:rPr>
              <a:t>On avg REITs pay out 73% of FFO in dividends.</a:t>
            </a:r>
          </a:p>
          <a:p>
            <a:pPr algn="ctr" eaLnBrk="1" hangingPunct="1"/>
            <a:r>
              <a:rPr lang="en-US" sz="2400" b="0" i="0">
                <a:solidFill>
                  <a:srgbClr val="0000FF"/>
                </a:solidFill>
                <a:latin typeface="Arial" charset="0"/>
              </a:rPr>
              <a:t>Lately a bit less…</a:t>
            </a:r>
          </a:p>
        </p:txBody>
      </p:sp>
      <p:pic>
        <p:nvPicPr>
          <p:cNvPr id="44036" name="Picture 2"/>
          <p:cNvPicPr>
            <a:picLocks noChangeAspect="1" noChangeArrowheads="1"/>
          </p:cNvPicPr>
          <p:nvPr/>
        </p:nvPicPr>
        <p:blipFill>
          <a:blip r:embed="rId2" cstate="print"/>
          <a:srcRect/>
          <a:stretch>
            <a:fillRect/>
          </a:stretch>
        </p:blipFill>
        <p:spPr bwMode="auto">
          <a:xfrm>
            <a:off x="141288" y="765175"/>
            <a:ext cx="8856662" cy="563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77156" name="Text Box 4"/>
          <p:cNvSpPr txBox="1">
            <a:spLocks noChangeArrowheads="1"/>
          </p:cNvSpPr>
          <p:nvPr/>
        </p:nvSpPr>
        <p:spPr bwMode="auto">
          <a:xfrm>
            <a:off x="381000" y="228600"/>
            <a:ext cx="80772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23.2.1 REIT Earnings Measures</a:t>
            </a:r>
          </a:p>
        </p:txBody>
      </p:sp>
      <p:sp>
        <p:nvSpPr>
          <p:cNvPr id="177157" name="Text Box 5"/>
          <p:cNvSpPr txBox="1">
            <a:spLocks noChangeArrowheads="1"/>
          </p:cNvSpPr>
          <p:nvPr/>
        </p:nvSpPr>
        <p:spPr bwMode="auto">
          <a:xfrm>
            <a:off x="381000" y="685800"/>
            <a:ext cx="8153400" cy="55610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200">
                <a:solidFill>
                  <a:srgbClr val="0066FF"/>
                </a:solidFill>
                <a:effectLst>
                  <a:outerShdw blurRad="38100" dist="38100" dir="2700000" algn="tl">
                    <a:srgbClr val="000000"/>
                  </a:outerShdw>
                </a:effectLst>
              </a:rPr>
              <a:t>The Problem:</a:t>
            </a:r>
          </a:p>
          <a:p>
            <a:pPr eaLnBrk="1" hangingPunct="1">
              <a:spcBef>
                <a:spcPct val="20000"/>
              </a:spcBef>
              <a:defRPr/>
            </a:pPr>
            <a:r>
              <a:rPr lang="en-US" sz="2200" i="0">
                <a:effectLst>
                  <a:outerShdw blurRad="38100" dist="38100" dir="2700000" algn="tl">
                    <a:srgbClr val="FFFFFF"/>
                  </a:outerShdw>
                </a:effectLst>
              </a:rPr>
              <a:t>How to compare REIT earnings with those of other corporations (e.g., so as to compare share </a:t>
            </a:r>
            <a:r>
              <a:rPr lang="en-US" sz="2200">
                <a:effectLst>
                  <a:outerShdw blurRad="38100" dist="38100" dir="2700000" algn="tl">
                    <a:srgbClr val="FFFFFF"/>
                  </a:outerShdw>
                </a:effectLst>
              </a:rPr>
              <a:t>price/earnings</a:t>
            </a:r>
            <a:r>
              <a:rPr lang="en-US" sz="2200" i="0">
                <a:effectLst>
                  <a:outerShdw blurRad="38100" dist="38100" dir="2700000" algn="tl">
                    <a:srgbClr val="FFFFFF"/>
                  </a:outerShdw>
                </a:effectLst>
              </a:rPr>
              <a:t> multiples on an “apples vs apples” basis.</a:t>
            </a:r>
          </a:p>
          <a:p>
            <a:pPr eaLnBrk="1" hangingPunct="1">
              <a:spcBef>
                <a:spcPct val="20000"/>
              </a:spcBef>
              <a:buFontTx/>
              <a:buChar char="•"/>
              <a:defRPr/>
            </a:pPr>
            <a:r>
              <a:rPr lang="en-US" sz="2000" i="0">
                <a:effectLst>
                  <a:outerShdw blurRad="38100" dist="38100" dir="2700000" algn="tl">
                    <a:srgbClr val="FFFFFF"/>
                  </a:outerShdw>
                </a:effectLst>
              </a:rPr>
              <a:t> Real estate investment &amp; ownership (the “REIT business”) is </a:t>
            </a:r>
            <a:r>
              <a:rPr lang="en-US" sz="2000">
                <a:solidFill>
                  <a:srgbClr val="0066FF"/>
                </a:solidFill>
                <a:effectLst>
                  <a:outerShdw blurRad="38100" dist="38100" dir="2700000" algn="tl">
                    <a:srgbClr val="000000"/>
                  </a:outerShdw>
                </a:effectLst>
              </a:rPr>
              <a:t>very capital intensive</a:t>
            </a:r>
            <a:r>
              <a:rPr lang="en-US" sz="2000" i="0">
                <a:effectLst>
                  <a:outerShdw blurRad="38100" dist="38100" dir="2700000" algn="tl">
                    <a:srgbClr val="FFFFFF"/>
                  </a:outerShdw>
                </a:effectLst>
              </a:rPr>
              <a:t>:</a:t>
            </a:r>
          </a:p>
          <a:p>
            <a:pPr eaLnBrk="1" hangingPunct="1">
              <a:spcBef>
                <a:spcPct val="20000"/>
              </a:spcBef>
              <a:buFontTx/>
              <a:buChar char="•"/>
              <a:defRPr/>
            </a:pPr>
            <a:r>
              <a:rPr lang="en-US" sz="2000" i="0">
                <a:effectLst>
                  <a:outerShdw blurRad="38100" dist="38100" dir="2700000" algn="tl">
                    <a:srgbClr val="FFFFFF"/>
                  </a:outerShdw>
                </a:effectLst>
                <a:sym typeface="Wingdings" panose="05000000000000000000" pitchFamily="2" charset="2"/>
              </a:rPr>
              <a:t> REITs have abnormally high </a:t>
            </a:r>
            <a:r>
              <a:rPr lang="en-US" sz="2000">
                <a:solidFill>
                  <a:srgbClr val="0066FF"/>
                </a:solidFill>
                <a:effectLst>
                  <a:outerShdw blurRad="38100" dist="38100" dir="2700000" algn="tl">
                    <a:srgbClr val="000000"/>
                  </a:outerShdw>
                </a:effectLst>
                <a:sym typeface="Wingdings" panose="05000000000000000000" pitchFamily="2" charset="2"/>
              </a:rPr>
              <a:t>depreciation expenses</a:t>
            </a:r>
            <a:r>
              <a:rPr lang="en-US" sz="2000" i="0">
                <a:effectLst>
                  <a:outerShdw blurRad="38100" dist="38100" dir="2700000" algn="tl">
                    <a:srgbClr val="FFFFFF"/>
                  </a:outerShdw>
                </a:effectLst>
                <a:sym typeface="Wingdings" panose="05000000000000000000" pitchFamily="2" charset="2"/>
              </a:rPr>
              <a:t>, which reduce </a:t>
            </a:r>
            <a:r>
              <a:rPr lang="en-US" sz="2000">
                <a:effectLst>
                  <a:outerShdw blurRad="38100" dist="38100" dir="2700000" algn="tl">
                    <a:srgbClr val="FFFFFF"/>
                  </a:outerShdw>
                </a:effectLst>
                <a:sym typeface="Wingdings" panose="05000000000000000000" pitchFamily="2" charset="2"/>
              </a:rPr>
              <a:t>“official earnings”</a:t>
            </a:r>
            <a:r>
              <a:rPr lang="en-US" sz="2000" i="0">
                <a:effectLst>
                  <a:outerShdw blurRad="38100" dist="38100" dir="2700000" algn="tl">
                    <a:srgbClr val="FFFFFF"/>
                  </a:outerShdw>
                </a:effectLst>
                <a:sym typeface="Wingdings" panose="05000000000000000000" pitchFamily="2" charset="2"/>
              </a:rPr>
              <a:t> </a:t>
            </a:r>
            <a:r>
              <a:rPr lang="en-US" sz="2000">
                <a:effectLst>
                  <a:outerShdw blurRad="38100" dist="38100" dir="2700000" algn="tl">
                    <a:srgbClr val="FFFFFF"/>
                  </a:outerShdw>
                </a:effectLst>
                <a:sym typeface="Wingdings" panose="05000000000000000000" pitchFamily="2" charset="2"/>
              </a:rPr>
              <a:t>(GAAP net income)</a:t>
            </a:r>
            <a:r>
              <a:rPr lang="en-US" sz="2000" i="0">
                <a:effectLst>
                  <a:outerShdw blurRad="38100" dist="38100" dir="2700000" algn="tl">
                    <a:srgbClr val="FFFFFF"/>
                  </a:outerShdw>
                </a:effectLst>
                <a:sym typeface="Wingdings" panose="05000000000000000000" pitchFamily="2" charset="2"/>
              </a:rPr>
              <a:t>, the standard measure of corporate earnings on Wall Street.</a:t>
            </a:r>
          </a:p>
          <a:p>
            <a:pPr eaLnBrk="1" hangingPunct="1">
              <a:spcBef>
                <a:spcPct val="20000"/>
              </a:spcBef>
              <a:buFontTx/>
              <a:buChar char="•"/>
              <a:defRPr/>
            </a:pPr>
            <a:r>
              <a:rPr lang="en-US" sz="2000" i="0">
                <a:effectLst>
                  <a:outerShdw blurRad="38100" dist="38100" dir="2700000" algn="tl">
                    <a:srgbClr val="FFFFFF"/>
                  </a:outerShdw>
                </a:effectLst>
                <a:sym typeface="Wingdings" panose="05000000000000000000" pitchFamily="2" charset="2"/>
              </a:rPr>
              <a:t> Yet REIT assets do not actually depreciate in the sense that “same-store” property cash flows and values typically do not decline in nominal terms (because the </a:t>
            </a:r>
            <a:r>
              <a:rPr lang="en-US" sz="2000">
                <a:effectLst>
                  <a:outerShdw blurRad="38100" dist="38100" dir="2700000" algn="tl">
                    <a:srgbClr val="FFFFFF"/>
                  </a:outerShdw>
                </a:effectLst>
                <a:sym typeface="Wingdings" panose="05000000000000000000" pitchFamily="2" charset="2"/>
              </a:rPr>
              <a:t>real depreciation</a:t>
            </a:r>
            <a:r>
              <a:rPr lang="en-US" sz="2000" i="0">
                <a:effectLst>
                  <a:outerShdw blurRad="38100" dist="38100" dir="2700000" algn="tl">
                    <a:srgbClr val="FFFFFF"/>
                  </a:outerShdw>
                </a:effectLst>
                <a:sym typeface="Wingdings" panose="05000000000000000000" pitchFamily="2" charset="2"/>
              </a:rPr>
              <a:t> rate in property is typically matched or even exceeded by the general monetary</a:t>
            </a:r>
            <a:r>
              <a:rPr lang="en-US" sz="2000">
                <a:effectLst>
                  <a:outerShdw blurRad="38100" dist="38100" dir="2700000" algn="tl">
                    <a:srgbClr val="FFFFFF"/>
                  </a:outerShdw>
                </a:effectLst>
                <a:sym typeface="Wingdings" panose="05000000000000000000" pitchFamily="2" charset="2"/>
              </a:rPr>
              <a:t> </a:t>
            </a:r>
            <a:r>
              <a:rPr lang="en-US" sz="2000">
                <a:solidFill>
                  <a:srgbClr val="0066FF"/>
                </a:solidFill>
                <a:effectLst>
                  <a:outerShdw blurRad="38100" dist="38100" dir="2700000" algn="tl">
                    <a:srgbClr val="000000"/>
                  </a:outerShdw>
                </a:effectLst>
                <a:sym typeface="Wingdings" panose="05000000000000000000" pitchFamily="2" charset="2"/>
              </a:rPr>
              <a:t>inflation</a:t>
            </a:r>
            <a:r>
              <a:rPr lang="en-US" sz="2000" i="0">
                <a:effectLst>
                  <a:outerShdw blurRad="38100" dist="38100" dir="2700000" algn="tl">
                    <a:srgbClr val="FFFFFF"/>
                  </a:outerShdw>
                </a:effectLst>
                <a:sym typeface="Wingdings" panose="05000000000000000000" pitchFamily="2" charset="2"/>
              </a:rPr>
              <a:t> rate).</a:t>
            </a:r>
          </a:p>
          <a:p>
            <a:pPr eaLnBrk="1" hangingPunct="1">
              <a:spcBef>
                <a:spcPct val="20000"/>
              </a:spcBef>
              <a:buFont typeface="Wingdings" panose="05000000000000000000" pitchFamily="2" charset="2"/>
              <a:buChar char="è"/>
              <a:defRPr/>
            </a:pPr>
            <a:r>
              <a:rPr lang="en-US" sz="2200" i="0">
                <a:effectLst>
                  <a:outerShdw blurRad="38100" dist="38100" dir="2700000" algn="tl">
                    <a:srgbClr val="FFFFFF"/>
                  </a:outerShdw>
                </a:effectLst>
                <a:sym typeface="Wingdings" panose="05000000000000000000" pitchFamily="2" charset="2"/>
              </a:rPr>
              <a:t>Hence (so the argument goes):</a:t>
            </a:r>
          </a:p>
          <a:p>
            <a:pPr algn="ctr" eaLnBrk="1" hangingPunct="1">
              <a:spcBef>
                <a:spcPct val="20000"/>
              </a:spcBef>
              <a:buFont typeface="Wingdings" panose="05000000000000000000" pitchFamily="2" charset="2"/>
              <a:buNone/>
              <a:defRPr/>
            </a:pPr>
            <a:r>
              <a:rPr lang="en-US" sz="2200">
                <a:solidFill>
                  <a:srgbClr val="0066FF"/>
                </a:solidFill>
                <a:effectLst>
                  <a:outerShdw blurRad="38100" dist="38100" dir="2700000" algn="tl">
                    <a:srgbClr val="000000"/>
                  </a:outerShdw>
                </a:effectLst>
              </a:rPr>
              <a:t>GAAP earnings don’t present a “fair” or “accurate” measure of REIT earnings.</a:t>
            </a:r>
          </a:p>
        </p:txBody>
      </p:sp>
      <p:sp>
        <p:nvSpPr>
          <p:cNvPr id="46084" name="Slide Number Placeholder 3"/>
          <p:cNvSpPr>
            <a:spLocks noGrp="1"/>
          </p:cNvSpPr>
          <p:nvPr>
            <p:ph type="sldNum" sz="quarter" idx="12"/>
          </p:nvPr>
        </p:nvSpPr>
        <p:spPr>
          <a:noFill/>
          <a:ln>
            <a:miter lim="800000"/>
            <a:headEnd/>
            <a:tailEnd/>
          </a:ln>
        </p:spPr>
        <p:txBody>
          <a:bodyPr/>
          <a:lstStyle/>
          <a:p>
            <a:fld id="{2D1EDAE9-2E1E-486F-85B8-35D614FF0C42}" type="slidenum">
              <a:rPr lang="en-US"/>
              <a:pPr/>
              <a:t>25</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78180" name="Text Box 4"/>
          <p:cNvSpPr txBox="1">
            <a:spLocks noChangeArrowheads="1"/>
          </p:cNvSpPr>
          <p:nvPr/>
        </p:nvSpPr>
        <p:spPr bwMode="auto">
          <a:xfrm>
            <a:off x="457200" y="381000"/>
            <a:ext cx="8153400" cy="1006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In the early 1990s, the REIT industry (through NAREIT) came up with an </a:t>
            </a:r>
            <a:r>
              <a:rPr lang="en-US" sz="2000">
                <a:solidFill>
                  <a:srgbClr val="0066FF"/>
                </a:solidFill>
                <a:effectLst>
                  <a:outerShdw blurRad="38100" dist="38100" dir="2700000" algn="tl">
                    <a:srgbClr val="000000"/>
                  </a:outerShdw>
                </a:effectLst>
              </a:rPr>
              <a:t>alternative measure of earnings </a:t>
            </a:r>
            <a:r>
              <a:rPr lang="en-US" sz="2000" i="0">
                <a:effectLst>
                  <a:outerShdw blurRad="38100" dist="38100" dir="2700000" algn="tl">
                    <a:srgbClr val="FFFFFF"/>
                  </a:outerShdw>
                </a:effectLst>
              </a:rPr>
              <a:t>that the industry tried to promulgate as a substitute for GAAP net income for the REIT industry:</a:t>
            </a:r>
            <a:endParaRPr lang="en-US" sz="2000" i="0">
              <a:solidFill>
                <a:srgbClr val="0066FF"/>
              </a:solidFill>
              <a:effectLst>
                <a:outerShdw blurRad="38100" dist="38100" dir="2700000" algn="tl">
                  <a:srgbClr val="000000"/>
                </a:outerShdw>
              </a:effectLst>
            </a:endParaRPr>
          </a:p>
        </p:txBody>
      </p:sp>
      <p:sp>
        <p:nvSpPr>
          <p:cNvPr id="178181" name="Text Box 5"/>
          <p:cNvSpPr txBox="1">
            <a:spLocks noChangeArrowheads="1"/>
          </p:cNvSpPr>
          <p:nvPr/>
        </p:nvSpPr>
        <p:spPr bwMode="auto">
          <a:xfrm>
            <a:off x="990600" y="1524000"/>
            <a:ext cx="6858000" cy="904875"/>
          </a:xfrm>
          <a:prstGeom prst="rect">
            <a:avLst/>
          </a:prstGeom>
          <a:solidFill>
            <a:srgbClr val="CCFFFF"/>
          </a:solidFill>
          <a:ln w="9525">
            <a:solidFill>
              <a:schemeClr val="tx1"/>
            </a:solidFill>
            <a:miter lim="800000"/>
            <a:headEnd/>
            <a:tailEnd/>
          </a:ln>
          <a:effectLst/>
          <a:extLst>
            <a:ext uri="{AF507438-7753-43E0-B8FC-AC1667EBCBE1}"/>
          </a:extLst>
        </p:spPr>
        <p:txBody>
          <a:bodyPr>
            <a:spAutoFit/>
          </a:bodyPr>
          <a:lstStyle/>
          <a:p>
            <a:pPr algn="ctr" eaLnBrk="1" hangingPunct="1">
              <a:spcBef>
                <a:spcPct val="50000"/>
              </a:spcBef>
              <a:defRPr/>
            </a:pPr>
            <a:r>
              <a:rPr lang="en-US" sz="2400">
                <a:solidFill>
                  <a:srgbClr val="CC0000"/>
                </a:solidFill>
                <a:effectLst>
                  <a:outerShdw blurRad="38100" dist="38100" dir="2700000" algn="tl">
                    <a:srgbClr val="000000"/>
                  </a:outerShdw>
                </a:effectLst>
              </a:rPr>
              <a:t>“Funds From Operations”</a:t>
            </a:r>
          </a:p>
          <a:p>
            <a:pPr algn="ctr" eaLnBrk="1" hangingPunct="1">
              <a:spcBef>
                <a:spcPct val="20000"/>
              </a:spcBef>
              <a:defRPr/>
            </a:pPr>
            <a:r>
              <a:rPr lang="en-US" sz="2400" i="0">
                <a:solidFill>
                  <a:srgbClr val="CC0000"/>
                </a:solidFill>
                <a:effectLst>
                  <a:outerShdw blurRad="38100" dist="38100" dir="2700000" algn="tl">
                    <a:srgbClr val="000000"/>
                  </a:outerShdw>
                </a:effectLst>
              </a:rPr>
              <a:t>FFO</a:t>
            </a:r>
          </a:p>
        </p:txBody>
      </p:sp>
      <p:sp>
        <p:nvSpPr>
          <p:cNvPr id="178182" name="Text Box 6"/>
          <p:cNvSpPr txBox="1">
            <a:spLocks noChangeArrowheads="1"/>
          </p:cNvSpPr>
          <p:nvPr/>
        </p:nvSpPr>
        <p:spPr bwMode="auto">
          <a:xfrm>
            <a:off x="381000" y="2590800"/>
            <a:ext cx="8458200" cy="2255838"/>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200" i="0"/>
              <a:t>FFO</a:t>
            </a:r>
            <a:r>
              <a:rPr lang="en-US" sz="2200" b="0" i="0"/>
              <a:t> (“</a:t>
            </a:r>
            <a:r>
              <a:rPr lang="en-US" sz="2200" i="0"/>
              <a:t>Funds From Operations</a:t>
            </a:r>
            <a:r>
              <a:rPr lang="en-US" sz="2200" b="0" i="0"/>
              <a:t>”)</a:t>
            </a:r>
          </a:p>
          <a:p>
            <a:pPr eaLnBrk="1" hangingPunct="1">
              <a:spcBef>
                <a:spcPct val="50000"/>
              </a:spcBef>
              <a:defRPr/>
            </a:pPr>
            <a:r>
              <a:rPr lang="en-US" sz="2000" b="0" i="0"/>
              <a:t>Start with </a:t>
            </a:r>
            <a:r>
              <a:rPr lang="en-US" sz="2000" i="0">
                <a:effectLst>
                  <a:outerShdw blurRad="38100" dist="38100" dir="2700000" algn="tl">
                    <a:srgbClr val="FFFFFF"/>
                  </a:outerShdw>
                </a:effectLst>
              </a:rPr>
              <a:t>GAAP net income, </a:t>
            </a:r>
            <a:r>
              <a:rPr lang="en-US" sz="2000" b="0" i="0">
                <a:effectLst>
                  <a:outerShdw blurRad="38100" dist="38100" dir="2700000" algn="tl">
                    <a:srgbClr val="FFFFFF"/>
                  </a:outerShdw>
                </a:effectLst>
              </a:rPr>
              <a:t>then </a:t>
            </a:r>
            <a:endParaRPr lang="en-US" sz="2000" b="0" i="0"/>
          </a:p>
          <a:p>
            <a:pPr eaLnBrk="1" hangingPunct="1">
              <a:spcBef>
                <a:spcPct val="50000"/>
              </a:spcBef>
              <a:defRPr/>
            </a:pPr>
            <a:r>
              <a:rPr lang="en-US" sz="2000" b="0"/>
              <a:t>    Add back:</a:t>
            </a:r>
            <a:r>
              <a:rPr lang="en-US" sz="2000" b="0" i="0"/>
              <a:t> </a:t>
            </a:r>
            <a:r>
              <a:rPr lang="en-US" sz="2000" i="0"/>
              <a:t>Real property depreciation expense</a:t>
            </a:r>
            <a:r>
              <a:rPr lang="en-US" sz="2000" b="0" i="0"/>
              <a:t>.</a:t>
            </a:r>
          </a:p>
          <a:p>
            <a:pPr eaLnBrk="1" hangingPunct="1">
              <a:spcBef>
                <a:spcPct val="50000"/>
              </a:spcBef>
              <a:defRPr/>
            </a:pPr>
            <a:r>
              <a:rPr lang="en-US" sz="2000" b="0" i="0"/>
              <a:t>    </a:t>
            </a:r>
            <a:r>
              <a:rPr lang="en-US" sz="2000" b="0"/>
              <a:t>Add back:</a:t>
            </a:r>
            <a:r>
              <a:rPr lang="en-US" sz="2000" b="0" i="0"/>
              <a:t> </a:t>
            </a:r>
            <a:r>
              <a:rPr lang="en-US" sz="2000" i="0"/>
              <a:t>Preferred stock dividends and distributions to OP unit- holders.</a:t>
            </a:r>
          </a:p>
          <a:p>
            <a:pPr eaLnBrk="1" hangingPunct="1">
              <a:spcBef>
                <a:spcPct val="50000"/>
              </a:spcBef>
              <a:defRPr/>
            </a:pPr>
            <a:r>
              <a:rPr lang="en-US" sz="2000" b="0"/>
              <a:t>    Deduct:</a:t>
            </a:r>
            <a:r>
              <a:rPr lang="en-US" sz="2000" b="0" i="0"/>
              <a:t>    </a:t>
            </a:r>
            <a:r>
              <a:rPr lang="en-US" sz="2000" i="0"/>
              <a:t>Net gains from property sales &amp; extraordinary items.</a:t>
            </a:r>
            <a:endParaRPr lang="en-US" sz="2000">
              <a:effectLst>
                <a:outerShdw blurRad="38100" dist="38100" dir="2700000" algn="tl">
                  <a:srgbClr val="FFFFFF"/>
                </a:outerShdw>
              </a:effectLst>
            </a:endParaRPr>
          </a:p>
        </p:txBody>
      </p:sp>
      <p:sp>
        <p:nvSpPr>
          <p:cNvPr id="178184" name="Text Box 8"/>
          <p:cNvSpPr txBox="1">
            <a:spLocks noChangeArrowheads="1"/>
          </p:cNvSpPr>
          <p:nvPr/>
        </p:nvSpPr>
        <p:spPr bwMode="auto">
          <a:xfrm>
            <a:off x="1600200" y="5410200"/>
            <a:ext cx="5715000" cy="396875"/>
          </a:xfrm>
          <a:prstGeom prst="rect">
            <a:avLst/>
          </a:prstGeom>
          <a:solidFill>
            <a:schemeClr val="accent1"/>
          </a:solidFill>
          <a:ln>
            <a:noFill/>
          </a:ln>
          <a:effectLst/>
          <a:extLst>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C0C0C0"/>
                  </a:outerShdw>
                </a:effectLst>
              </a:rPr>
              <a:t>FFO </a:t>
            </a:r>
            <a:r>
              <a:rPr lang="en-US" sz="2000" i="0">
                <a:effectLst>
                  <a:outerShdw blurRad="38100" dist="38100" dir="2700000" algn="tl">
                    <a:srgbClr val="C0C0C0"/>
                  </a:outerShdw>
                </a:effectLst>
                <a:cs typeface="Times New Roman" panose="02020603050405020304" pitchFamily="18" charset="0"/>
              </a:rPr>
              <a:t>≈ Aggregate (i.e. firm level) NOI - interest</a:t>
            </a:r>
          </a:p>
        </p:txBody>
      </p:sp>
      <p:sp>
        <p:nvSpPr>
          <p:cNvPr id="47110" name="Slide Number Placeholder 5"/>
          <p:cNvSpPr>
            <a:spLocks noGrp="1"/>
          </p:cNvSpPr>
          <p:nvPr>
            <p:ph type="sldNum" sz="quarter" idx="12"/>
          </p:nvPr>
        </p:nvSpPr>
        <p:spPr>
          <a:noFill/>
          <a:ln>
            <a:miter lim="800000"/>
            <a:headEnd/>
            <a:tailEnd/>
          </a:ln>
        </p:spPr>
        <p:txBody>
          <a:bodyPr/>
          <a:lstStyle/>
          <a:p>
            <a:fld id="{C32CF86C-709F-40D7-88E2-9DD342DF0F11}" type="slidenum">
              <a:rPr lang="en-US"/>
              <a:pPr/>
              <a:t>26</a:t>
            </a:fld>
            <a:endParaRPr lang="en-US"/>
          </a:p>
        </p:txBody>
      </p:sp>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8182"/>
                                        </p:tgtEl>
                                        <p:attrNameLst>
                                          <p:attrName>style.visibility</p:attrName>
                                        </p:attrNameLst>
                                      </p:cBhvr>
                                      <p:to>
                                        <p:strVal val="visible"/>
                                      </p:to>
                                    </p:set>
                                    <p:anim calcmode="lin" valueType="num">
                                      <p:cBhvr additive="base">
                                        <p:cTn id="7" dur="500" fill="hold"/>
                                        <p:tgtEl>
                                          <p:spTgt spid="178182"/>
                                        </p:tgtEl>
                                        <p:attrNameLst>
                                          <p:attrName>ppt_x</p:attrName>
                                        </p:attrNameLst>
                                      </p:cBhvr>
                                      <p:tavLst>
                                        <p:tav tm="0">
                                          <p:val>
                                            <p:strVal val="1+#ppt_w/2"/>
                                          </p:val>
                                        </p:tav>
                                        <p:tav tm="100000">
                                          <p:val>
                                            <p:strVal val="#ppt_x"/>
                                          </p:val>
                                        </p:tav>
                                      </p:tavLst>
                                    </p:anim>
                                    <p:anim calcmode="lin" valueType="num">
                                      <p:cBhvr additive="base">
                                        <p:cTn id="8" dur="500" fill="hold"/>
                                        <p:tgtEl>
                                          <p:spTgt spid="1781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80228" name="Text Box 4"/>
          <p:cNvSpPr txBox="1">
            <a:spLocks noChangeArrowheads="1"/>
          </p:cNvSpPr>
          <p:nvPr/>
        </p:nvSpPr>
        <p:spPr bwMode="auto">
          <a:xfrm>
            <a:off x="533400" y="381000"/>
            <a:ext cx="8229600" cy="1614488"/>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This was further supplemented by another measure that more closely reflected cash flow actually available for external distribution: </a:t>
            </a:r>
          </a:p>
          <a:p>
            <a:pPr eaLnBrk="1" hangingPunct="1">
              <a:spcBef>
                <a:spcPct val="50000"/>
              </a:spcBef>
              <a:defRPr/>
            </a:pPr>
            <a:r>
              <a:rPr lang="en-US" sz="2400">
                <a:solidFill>
                  <a:srgbClr val="3333CC"/>
                </a:solidFill>
                <a:effectLst>
                  <a:outerShdw blurRad="38100" dist="38100" dir="2700000" algn="tl">
                    <a:srgbClr val="000000"/>
                  </a:outerShdw>
                </a:effectLst>
              </a:rPr>
              <a:t>		</a:t>
            </a:r>
            <a:r>
              <a:rPr lang="en-US" sz="2400">
                <a:solidFill>
                  <a:srgbClr val="0000FF"/>
                </a:solidFill>
                <a:effectLst>
                  <a:outerShdw blurRad="38100" dist="38100" dir="2700000" algn="tl">
                    <a:srgbClr val="000000"/>
                  </a:outerShdw>
                </a:effectLst>
              </a:rPr>
              <a:t>“Adjusted Funds From Operations” 		  		         AFFO</a:t>
            </a:r>
            <a:endParaRPr lang="en-US" sz="2400" i="0">
              <a:solidFill>
                <a:srgbClr val="0000FF"/>
              </a:solidFill>
              <a:effectLst>
                <a:outerShdw blurRad="38100" dist="38100" dir="2700000" algn="tl">
                  <a:srgbClr val="000000"/>
                </a:outerShdw>
              </a:effectLst>
            </a:endParaRPr>
          </a:p>
        </p:txBody>
      </p:sp>
      <p:sp>
        <p:nvSpPr>
          <p:cNvPr id="180229" name="Text Box 5"/>
          <p:cNvSpPr txBox="1">
            <a:spLocks noChangeArrowheads="1"/>
          </p:cNvSpPr>
          <p:nvPr/>
        </p:nvSpPr>
        <p:spPr bwMode="auto">
          <a:xfrm>
            <a:off x="685800" y="1981200"/>
            <a:ext cx="7696200" cy="27654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t>AFFO </a:t>
            </a:r>
            <a:r>
              <a:rPr lang="en-US" sz="2000" b="0" i="0"/>
              <a:t>(</a:t>
            </a:r>
            <a:r>
              <a:rPr lang="en-US" sz="2000" i="0"/>
              <a:t>“Adjusted</a:t>
            </a:r>
            <a:r>
              <a:rPr lang="en-US" sz="2000" b="0" i="0"/>
              <a:t> </a:t>
            </a:r>
            <a:r>
              <a:rPr lang="en-US" sz="2000" i="0"/>
              <a:t>Funds from Operation”</a:t>
            </a:r>
            <a:r>
              <a:rPr lang="en-US" sz="2000" b="0" i="0"/>
              <a:t>) – aka “Funds Available for Distritution (FAD)</a:t>
            </a:r>
          </a:p>
          <a:p>
            <a:pPr eaLnBrk="1" hangingPunct="1">
              <a:spcBef>
                <a:spcPct val="50000"/>
              </a:spcBef>
              <a:defRPr/>
            </a:pPr>
            <a:r>
              <a:rPr lang="en-US" sz="1800" b="0" i="0"/>
              <a:t>Start with </a:t>
            </a:r>
            <a:r>
              <a:rPr lang="en-US" sz="1800" i="0"/>
              <a:t>FFO</a:t>
            </a:r>
            <a:r>
              <a:rPr lang="en-US" sz="1800" b="0" i="0"/>
              <a:t>, then: </a:t>
            </a:r>
          </a:p>
          <a:p>
            <a:pPr eaLnBrk="1" hangingPunct="1">
              <a:spcBef>
                <a:spcPct val="50000"/>
              </a:spcBef>
              <a:defRPr/>
            </a:pPr>
            <a:r>
              <a:rPr lang="en-US" sz="1800" b="0" i="0"/>
              <a:t>	</a:t>
            </a:r>
            <a:r>
              <a:rPr lang="en-US" sz="1800" b="0"/>
              <a:t>Deduct:</a:t>
            </a:r>
            <a:r>
              <a:rPr lang="en-US" sz="1800" b="0" i="0"/>
              <a:t>  </a:t>
            </a:r>
            <a:r>
              <a:rPr lang="en-US" sz="1800" i="0"/>
              <a:t>Recurring</a:t>
            </a:r>
            <a:r>
              <a:rPr lang="en-US" sz="1800" b="0" i="0"/>
              <a:t> </a:t>
            </a:r>
            <a:r>
              <a:rPr lang="en-US" sz="1800" i="0"/>
              <a:t>capital improvement expenditures</a:t>
            </a:r>
            <a:r>
              <a:rPr lang="en-US" sz="1800" b="0" i="0"/>
              <a:t> (CI).</a:t>
            </a:r>
            <a:endParaRPr lang="en-US" sz="1800" i="0"/>
          </a:p>
          <a:p>
            <a:pPr eaLnBrk="1" hangingPunct="1">
              <a:spcBef>
                <a:spcPct val="50000"/>
              </a:spcBef>
              <a:defRPr/>
            </a:pPr>
            <a:r>
              <a:rPr lang="en-US" sz="1800" i="0"/>
              <a:t>	</a:t>
            </a:r>
            <a:r>
              <a:rPr lang="en-US" sz="1800" b="0"/>
              <a:t>Adjust for:</a:t>
            </a:r>
            <a:r>
              <a:rPr lang="en-US" sz="1800" b="0" i="0"/>
              <a:t> </a:t>
            </a:r>
            <a:r>
              <a:rPr lang="en-US" sz="1800" i="0"/>
              <a:t>Straight-line rents.</a:t>
            </a:r>
          </a:p>
          <a:p>
            <a:pPr eaLnBrk="1" hangingPunct="1">
              <a:spcBef>
                <a:spcPct val="50000"/>
              </a:spcBef>
              <a:defRPr/>
            </a:pPr>
            <a:r>
              <a:rPr lang="en-US" sz="1800" i="0"/>
              <a:t>	</a:t>
            </a:r>
            <a:r>
              <a:rPr lang="en-US" sz="1800" b="0"/>
              <a:t>Deduct:</a:t>
            </a:r>
            <a:r>
              <a:rPr lang="en-US" sz="1800" b="0" i="0"/>
              <a:t> </a:t>
            </a:r>
            <a:r>
              <a:rPr lang="en-US" sz="1800" i="0"/>
              <a:t>Amortization of debt principle </a:t>
            </a:r>
            <a:r>
              <a:rPr lang="en-US" sz="1800" b="0" i="0"/>
              <a:t>(AMORT).</a:t>
            </a:r>
            <a:endParaRPr lang="en-US" sz="1800" i="0"/>
          </a:p>
          <a:p>
            <a:pPr eaLnBrk="1" hangingPunct="1">
              <a:spcBef>
                <a:spcPct val="50000"/>
              </a:spcBef>
              <a:defRPr/>
            </a:pPr>
            <a:endParaRPr lang="en-US" sz="1800">
              <a:effectLst>
                <a:outerShdw blurRad="38100" dist="38100" dir="2700000" algn="tl">
                  <a:srgbClr val="FFFFFF"/>
                </a:outerShdw>
              </a:effectLst>
            </a:endParaRPr>
          </a:p>
        </p:txBody>
      </p:sp>
      <p:sp>
        <p:nvSpPr>
          <p:cNvPr id="180230" name="Text Box 6"/>
          <p:cNvSpPr txBox="1">
            <a:spLocks noChangeArrowheads="1"/>
          </p:cNvSpPr>
          <p:nvPr/>
        </p:nvSpPr>
        <p:spPr bwMode="auto">
          <a:xfrm>
            <a:off x="762000" y="5105400"/>
            <a:ext cx="7467600" cy="1008063"/>
          </a:xfrm>
          <a:prstGeom prst="rect">
            <a:avLst/>
          </a:prstGeom>
          <a:solidFill>
            <a:schemeClr val="bg1"/>
          </a:solidFill>
          <a:ln w="9525">
            <a:solidFill>
              <a:schemeClr val="tx1"/>
            </a:solidFill>
            <a:miter lim="800000"/>
            <a:headEnd/>
            <a:tailEnd/>
          </a:ln>
          <a:effectLst/>
          <a:extLst>
            <a:ext uri="{AF507438-7753-43E0-B8FC-AC1667EBCBE1}"/>
          </a:extLst>
        </p:spPr>
        <p:txBody>
          <a:bodyPr>
            <a:spAutoFit/>
          </a:bodyPr>
          <a:lstStyle/>
          <a:p>
            <a:pPr algn="ctr" eaLnBrk="1" hangingPunct="1">
              <a:spcBef>
                <a:spcPct val="50000"/>
              </a:spcBef>
              <a:defRPr/>
            </a:pPr>
            <a:r>
              <a:rPr lang="en-US" sz="1800">
                <a:solidFill>
                  <a:srgbClr val="FF0000"/>
                </a:solidFill>
                <a:effectLst>
                  <a:outerShdw blurRad="38100" dist="38100" dir="2700000" algn="tl">
                    <a:srgbClr val="000000"/>
                  </a:outerShdw>
                </a:effectLst>
              </a:rPr>
              <a:t>Terminology Alert!</a:t>
            </a:r>
          </a:p>
          <a:p>
            <a:pPr algn="ctr" eaLnBrk="1" hangingPunct="1">
              <a:spcBef>
                <a:spcPct val="30000"/>
              </a:spcBef>
              <a:defRPr/>
            </a:pPr>
            <a:r>
              <a:rPr lang="en-US" sz="1800" i="0">
                <a:effectLst>
                  <a:outerShdw blurRad="38100" dist="38100" dir="2700000" algn="tl">
                    <a:srgbClr val="FFFFFF"/>
                  </a:outerShdw>
                </a:effectLst>
              </a:rPr>
              <a:t>In common parlance it is often not clear exactly what measure is being referred to when people use the terms </a:t>
            </a:r>
            <a:r>
              <a:rPr lang="en-US" sz="1800">
                <a:effectLst>
                  <a:outerShdw blurRad="38100" dist="38100" dir="2700000" algn="tl">
                    <a:srgbClr val="FFFFFF"/>
                  </a:outerShdw>
                </a:effectLst>
              </a:rPr>
              <a:t>“FFO” and “AFFO”.</a:t>
            </a:r>
          </a:p>
        </p:txBody>
      </p:sp>
      <p:sp>
        <p:nvSpPr>
          <p:cNvPr id="180231" name="Text Box 7"/>
          <p:cNvSpPr txBox="1">
            <a:spLocks noChangeArrowheads="1"/>
          </p:cNvSpPr>
          <p:nvPr/>
        </p:nvSpPr>
        <p:spPr bwMode="auto">
          <a:xfrm>
            <a:off x="1905000" y="4419600"/>
            <a:ext cx="5105400" cy="396875"/>
          </a:xfrm>
          <a:prstGeom prst="rect">
            <a:avLst/>
          </a:prstGeom>
          <a:solidFill>
            <a:schemeClr val="accent1"/>
          </a:solidFill>
          <a:ln>
            <a:noFill/>
          </a:ln>
          <a:effectLst/>
          <a:extLst>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C0C0C0"/>
                  </a:outerShdw>
                </a:effectLst>
              </a:rPr>
              <a:t>AFFO </a:t>
            </a:r>
            <a:r>
              <a:rPr lang="en-US" sz="2000" i="0">
                <a:effectLst>
                  <a:outerShdw blurRad="38100" dist="38100" dir="2700000" algn="tl">
                    <a:srgbClr val="C0C0C0"/>
                  </a:outerShdw>
                </a:effectLst>
                <a:cs typeface="Times New Roman" panose="02020603050405020304" pitchFamily="18" charset="0"/>
              </a:rPr>
              <a:t>≈ Aggregate (i.e. firm level) EBTCF</a:t>
            </a:r>
          </a:p>
        </p:txBody>
      </p:sp>
      <p:sp>
        <p:nvSpPr>
          <p:cNvPr id="48134" name="Slide Number Placeholder 5"/>
          <p:cNvSpPr>
            <a:spLocks noGrp="1"/>
          </p:cNvSpPr>
          <p:nvPr>
            <p:ph type="sldNum" sz="quarter" idx="12"/>
          </p:nvPr>
        </p:nvSpPr>
        <p:spPr>
          <a:noFill/>
          <a:ln>
            <a:miter lim="800000"/>
            <a:headEnd/>
            <a:tailEnd/>
          </a:ln>
        </p:spPr>
        <p:txBody>
          <a:bodyPr/>
          <a:lstStyle/>
          <a:p>
            <a:fld id="{3CFFF13A-65C2-47B6-9B28-01CA62B81FF2}" type="slidenum">
              <a:rPr lang="en-US"/>
              <a:pPr/>
              <a:t>27</a:t>
            </a:fld>
            <a:endParaRPr lang="en-US"/>
          </a:p>
        </p:txBody>
      </p:sp>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92516" name="Text Box 4"/>
          <p:cNvSpPr txBox="1">
            <a:spLocks noChangeArrowheads="1"/>
          </p:cNvSpPr>
          <p:nvPr/>
        </p:nvSpPr>
        <p:spPr bwMode="auto">
          <a:xfrm>
            <a:off x="457200" y="228600"/>
            <a:ext cx="8382000" cy="1006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FFO is often spoken of as the analogy at the REIT level of the “NOI” at the property level. </a:t>
            </a:r>
            <a:r>
              <a:rPr lang="en-US" sz="2000">
                <a:effectLst>
                  <a:outerShdw blurRad="38100" dist="38100" dir="2700000" algn="tl">
                    <a:srgbClr val="FFFFFF"/>
                  </a:outerShdw>
                </a:effectLst>
              </a:rPr>
              <a:t>But what is an important difference between these two measures of earnings?</a:t>
            </a:r>
            <a:endParaRPr lang="en-US" sz="2000" i="0">
              <a:effectLst>
                <a:outerShdw blurRad="38100" dist="38100" dir="2700000" algn="tl">
                  <a:srgbClr val="FFFFFF"/>
                </a:outerShdw>
              </a:effectLst>
            </a:endParaRPr>
          </a:p>
        </p:txBody>
      </p:sp>
      <p:sp>
        <p:nvSpPr>
          <p:cNvPr id="192517" name="Text Box 5"/>
          <p:cNvSpPr txBox="1">
            <a:spLocks noChangeArrowheads="1"/>
          </p:cNvSpPr>
          <p:nvPr/>
        </p:nvSpPr>
        <p:spPr bwMode="auto">
          <a:xfrm>
            <a:off x="457200" y="1371600"/>
            <a:ext cx="8305800" cy="788988"/>
          </a:xfrm>
          <a:prstGeom prst="rect">
            <a:avLst/>
          </a:prstGeom>
          <a:noFill/>
          <a:ln w="9525">
            <a:solidFill>
              <a:schemeClr val="tx1"/>
            </a:solidFill>
            <a:miter lim="800000"/>
            <a:headEnd/>
            <a:tailEnd/>
          </a:ln>
          <a:effectLst/>
          <a:extLst>
            <a:ext uri="{909E8E84-426E-40DD-AFC4-6F175D3DCCD1}"/>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rPr>
              <a:t>FFO is a </a:t>
            </a:r>
            <a:r>
              <a:rPr lang="en-US" sz="1800">
                <a:effectLst>
                  <a:outerShdw blurRad="38100" dist="38100" dir="2700000" algn="tl">
                    <a:srgbClr val="FFFFFF"/>
                  </a:outerShdw>
                </a:effectLst>
              </a:rPr>
              <a:t>firm-level</a:t>
            </a:r>
            <a:r>
              <a:rPr lang="en-US" sz="1800" i="0">
                <a:effectLst>
                  <a:outerShdw blurRad="38100" dist="38100" dir="2700000" algn="tl">
                    <a:srgbClr val="FFFFFF"/>
                  </a:outerShdw>
                </a:effectLst>
              </a:rPr>
              <a:t> measure that is net of interest payments on the REIT’s debt.</a:t>
            </a:r>
          </a:p>
          <a:p>
            <a:pPr eaLnBrk="1" hangingPunct="1">
              <a:spcBef>
                <a:spcPct val="50000"/>
              </a:spcBef>
              <a:defRPr/>
            </a:pPr>
            <a:r>
              <a:rPr lang="en-US" sz="1800" i="0">
                <a:effectLst>
                  <a:outerShdw blurRad="38100" dist="38100" dir="2700000" algn="tl">
                    <a:srgbClr val="FFFFFF"/>
                  </a:outerShdw>
                </a:effectLst>
              </a:rPr>
              <a:t>NOI is a </a:t>
            </a:r>
            <a:r>
              <a:rPr lang="en-US" sz="1800">
                <a:effectLst>
                  <a:outerShdw blurRad="38100" dist="38100" dir="2700000" algn="tl">
                    <a:srgbClr val="FFFFFF"/>
                  </a:outerShdw>
                </a:effectLst>
              </a:rPr>
              <a:t>property-level</a:t>
            </a:r>
            <a:r>
              <a:rPr lang="en-US" sz="1800" i="0">
                <a:effectLst>
                  <a:outerShdw blurRad="38100" dist="38100" dir="2700000" algn="tl">
                    <a:srgbClr val="FFFFFF"/>
                  </a:outerShdw>
                </a:effectLst>
              </a:rPr>
              <a:t> measure that is free and clear of debt.</a:t>
            </a:r>
          </a:p>
        </p:txBody>
      </p:sp>
      <p:sp>
        <p:nvSpPr>
          <p:cNvPr id="192518" name="Text Box 6"/>
          <p:cNvSpPr txBox="1">
            <a:spLocks noChangeArrowheads="1"/>
          </p:cNvSpPr>
          <p:nvPr/>
        </p:nvSpPr>
        <p:spPr bwMode="auto">
          <a:xfrm>
            <a:off x="457200" y="2286000"/>
            <a:ext cx="8382000" cy="35274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rPr>
              <a:t>AFFO is the firm-level analog to the EBTCF (Equity Before-Tax Cash Flow) measure at the property level.</a:t>
            </a:r>
          </a:p>
          <a:p>
            <a:pPr eaLnBrk="1" hangingPunct="1">
              <a:spcBef>
                <a:spcPct val="50000"/>
              </a:spcBef>
              <a:defRPr/>
            </a:pPr>
            <a:r>
              <a:rPr lang="en-US" sz="1800" i="0">
                <a:effectLst>
                  <a:outerShdw blurRad="38100" dist="38100" dir="2700000" algn="tl">
                    <a:srgbClr val="FFFFFF"/>
                  </a:outerShdw>
                </a:effectLst>
                <a:cs typeface="Times New Roman" panose="02020603050405020304" pitchFamily="18" charset="0"/>
              </a:rPr>
              <a:t>Typical </a:t>
            </a:r>
            <a:r>
              <a:rPr lang="en-US" sz="1800">
                <a:effectLst>
                  <a:outerShdw blurRad="38100" dist="38100" dir="2700000" algn="tl">
                    <a:srgbClr val="FFFFFF"/>
                  </a:outerShdw>
                </a:effectLst>
                <a:cs typeface="Times New Roman" panose="02020603050405020304" pitchFamily="18" charset="0"/>
              </a:rPr>
              <a:t>P/E</a:t>
            </a:r>
            <a:r>
              <a:rPr lang="en-US" sz="1800" i="0">
                <a:effectLst>
                  <a:outerShdw blurRad="38100" dist="38100" dir="2700000" algn="tl">
                    <a:srgbClr val="FFFFFF"/>
                  </a:outerShdw>
                </a:effectLst>
                <a:cs typeface="Times New Roman" panose="02020603050405020304" pitchFamily="18" charset="0"/>
              </a:rPr>
              <a:t> ratios based on AFFO have varied between 8 and 12 in recent years for most REITs, while dividend yields have averaged 6% to 8%.</a:t>
            </a:r>
          </a:p>
          <a:p>
            <a:pPr eaLnBrk="1" hangingPunct="1">
              <a:spcBef>
                <a:spcPct val="50000"/>
              </a:spcBef>
              <a:defRPr/>
            </a:pPr>
            <a:r>
              <a:rPr lang="en-US" sz="1800" i="0">
                <a:effectLst>
                  <a:outerShdw blurRad="38100" dist="38100" dir="2700000" algn="tl">
                    <a:srgbClr val="FFFFFF"/>
                  </a:outerShdw>
                </a:effectLst>
                <a:cs typeface="Times New Roman" panose="02020603050405020304" pitchFamily="18" charset="0"/>
              </a:rPr>
              <a:t>A simple (and somewhat </a:t>
            </a:r>
            <a:r>
              <a:rPr lang="en-US" sz="1800">
                <a:effectLst>
                  <a:outerShdw blurRad="38100" dist="38100" dir="2700000" algn="tl">
                    <a:srgbClr val="FFFFFF"/>
                  </a:outerShdw>
                </a:effectLst>
                <a:cs typeface="Times New Roman" panose="02020603050405020304" pitchFamily="18" charset="0"/>
              </a:rPr>
              <a:t>simplistic</a:t>
            </a:r>
            <a:r>
              <a:rPr lang="en-US" sz="1800" i="0">
                <a:effectLst>
                  <a:outerShdw blurRad="38100" dist="38100" dir="2700000" algn="tl">
                    <a:srgbClr val="FFFFFF"/>
                  </a:outerShdw>
                </a:effectLst>
                <a:cs typeface="Times New Roman" panose="02020603050405020304" pitchFamily="18" charset="0"/>
              </a:rPr>
              <a:t>) method of REIT valuation of a property acquisition would be to compare the property price / EBTCF multiple (based on the REIT’s target capital structure debt applied to the property) with the REIT’s current stock market share price/earnings multiple based on AFFO. If the latter exceeds the former, the acquisition may seem feasible (and/or “accretive” if the REIT multiple exceeds the property multiple). </a:t>
            </a:r>
          </a:p>
          <a:p>
            <a:pPr eaLnBrk="1" hangingPunct="1">
              <a:spcBef>
                <a:spcPct val="50000"/>
              </a:spcBef>
              <a:defRPr/>
            </a:pPr>
            <a:r>
              <a:rPr lang="en-US" sz="1800" i="0">
                <a:effectLst>
                  <a:outerShdw blurRad="38100" dist="38100" dir="2700000" algn="tl">
                    <a:srgbClr val="FFFFFF"/>
                  </a:outerShdw>
                </a:effectLst>
                <a:cs typeface="Times New Roman" panose="02020603050405020304" pitchFamily="18" charset="0"/>
              </a:rPr>
              <a:t>However, you are more sophisticated than this simplistic approach, aren’t you!</a:t>
            </a:r>
          </a:p>
        </p:txBody>
      </p:sp>
      <p:sp>
        <p:nvSpPr>
          <p:cNvPr id="49157" name="Slide Number Placeholder 4"/>
          <p:cNvSpPr>
            <a:spLocks noGrp="1"/>
          </p:cNvSpPr>
          <p:nvPr>
            <p:ph type="sldNum" sz="quarter" idx="12"/>
          </p:nvPr>
        </p:nvSpPr>
        <p:spPr>
          <a:noFill/>
          <a:ln>
            <a:miter lim="800000"/>
            <a:headEnd/>
            <a:tailEnd/>
          </a:ln>
        </p:spPr>
        <p:txBody>
          <a:bodyPr/>
          <a:lstStyle/>
          <a:p>
            <a:fld id="{05289405-3F5A-4B28-93E3-E17053FF32FC}" type="slidenum">
              <a:rPr lang="en-US"/>
              <a:pPr/>
              <a:t>28</a:t>
            </a:fld>
            <a:endParaRPr lang="en-US"/>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2517"/>
                                        </p:tgtEl>
                                        <p:attrNameLst>
                                          <p:attrName>style.visibility</p:attrName>
                                        </p:attrNameLst>
                                      </p:cBhvr>
                                      <p:to>
                                        <p:strVal val="visible"/>
                                      </p:to>
                                    </p:set>
                                    <p:anim calcmode="lin" valueType="num">
                                      <p:cBhvr additive="base">
                                        <p:cTn id="7" dur="500" fill="hold"/>
                                        <p:tgtEl>
                                          <p:spTgt spid="192517"/>
                                        </p:tgtEl>
                                        <p:attrNameLst>
                                          <p:attrName>ppt_x</p:attrName>
                                        </p:attrNameLst>
                                      </p:cBhvr>
                                      <p:tavLst>
                                        <p:tav tm="0">
                                          <p:val>
                                            <p:strVal val="1+#ppt_w/2"/>
                                          </p:val>
                                        </p:tav>
                                        <p:tav tm="100000">
                                          <p:val>
                                            <p:strVal val="#ppt_x"/>
                                          </p:val>
                                        </p:tav>
                                      </p:tavLst>
                                    </p:anim>
                                    <p:anim calcmode="lin" valueType="num">
                                      <p:cBhvr additive="base">
                                        <p:cTn id="8" dur="500" fill="hold"/>
                                        <p:tgtEl>
                                          <p:spTgt spid="1925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2518"/>
                                        </p:tgtEl>
                                        <p:attrNameLst>
                                          <p:attrName>style.visibility</p:attrName>
                                        </p:attrNameLst>
                                      </p:cBhvr>
                                      <p:to>
                                        <p:strVal val="visible"/>
                                      </p:to>
                                    </p:set>
                                    <p:anim calcmode="lin" valueType="num">
                                      <p:cBhvr additive="base">
                                        <p:cTn id="13" dur="500" fill="hold"/>
                                        <p:tgtEl>
                                          <p:spTgt spid="192518"/>
                                        </p:tgtEl>
                                        <p:attrNameLst>
                                          <p:attrName>ppt_x</p:attrName>
                                        </p:attrNameLst>
                                      </p:cBhvr>
                                      <p:tavLst>
                                        <p:tav tm="0">
                                          <p:val>
                                            <p:strVal val="1+#ppt_w/2"/>
                                          </p:val>
                                        </p:tav>
                                        <p:tav tm="100000">
                                          <p:val>
                                            <p:strVal val="#ppt_x"/>
                                          </p:val>
                                        </p:tav>
                                      </p:tavLst>
                                    </p:anim>
                                    <p:anim calcmode="lin" valueType="num">
                                      <p:cBhvr additive="base">
                                        <p:cTn id="14" dur="500" fill="hold"/>
                                        <p:tgtEl>
                                          <p:spTgt spid="1925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7" grpId="0" animBg="1"/>
      <p:bldP spid="192518"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82276" name="Text Box 4"/>
          <p:cNvSpPr txBox="1">
            <a:spLocks noChangeArrowheads="1"/>
          </p:cNvSpPr>
          <p:nvPr/>
        </p:nvSpPr>
        <p:spPr bwMode="auto">
          <a:xfrm>
            <a:off x="457200" y="228600"/>
            <a:ext cx="8153400" cy="13112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Problems with FFO, AFFO, etc.,</a:t>
            </a:r>
          </a:p>
          <a:p>
            <a:pPr eaLnBrk="1" hangingPunct="1">
              <a:spcBef>
                <a:spcPct val="50000"/>
              </a:spcBef>
              <a:defRPr/>
            </a:pPr>
            <a:r>
              <a:rPr lang="en-US" sz="2000" i="0">
                <a:solidFill>
                  <a:srgbClr val="0066FF"/>
                </a:solidFill>
                <a:effectLst>
                  <a:outerShdw blurRad="38100" dist="38100" dir="2700000" algn="tl">
                    <a:srgbClr val="000000"/>
                  </a:outerShdw>
                </a:effectLst>
              </a:rPr>
              <a:t>The principle underlying </a:t>
            </a:r>
            <a:r>
              <a:rPr lang="en-US" sz="2000">
                <a:solidFill>
                  <a:srgbClr val="0066FF"/>
                </a:solidFill>
                <a:effectLst>
                  <a:outerShdw blurRad="38100" dist="38100" dir="2700000" algn="tl">
                    <a:srgbClr val="000000"/>
                  </a:outerShdw>
                </a:effectLst>
              </a:rPr>
              <a:t>“The FFO Movement”</a:t>
            </a:r>
            <a:r>
              <a:rPr lang="en-US" sz="2000" i="0">
                <a:solidFill>
                  <a:srgbClr val="0066FF"/>
                </a:solidFill>
                <a:effectLst>
                  <a:outerShdw blurRad="38100" dist="38100" dir="2700000" algn="tl">
                    <a:srgbClr val="000000"/>
                  </a:outerShdw>
                </a:effectLst>
              </a:rPr>
              <a:t> is valid:</a:t>
            </a:r>
          </a:p>
          <a:p>
            <a:pPr algn="ctr" eaLnBrk="1" hangingPunct="1">
              <a:spcBef>
                <a:spcPct val="50000"/>
              </a:spcBef>
              <a:defRPr/>
            </a:pPr>
            <a:r>
              <a:rPr lang="en-US" sz="2000">
                <a:solidFill>
                  <a:srgbClr val="CC0000"/>
                </a:solidFill>
                <a:effectLst>
                  <a:outerShdw blurRad="38100" dist="38100" dir="2700000" algn="tl">
                    <a:srgbClr val="000000"/>
                  </a:outerShdw>
                </a:effectLst>
              </a:rPr>
              <a:t>Cash flow matters more than accounting numbers.</a:t>
            </a:r>
          </a:p>
        </p:txBody>
      </p:sp>
      <p:sp>
        <p:nvSpPr>
          <p:cNvPr id="182277" name="Text Box 5"/>
          <p:cNvSpPr txBox="1">
            <a:spLocks noChangeArrowheads="1"/>
          </p:cNvSpPr>
          <p:nvPr/>
        </p:nvSpPr>
        <p:spPr bwMode="auto">
          <a:xfrm>
            <a:off x="381000" y="5562600"/>
            <a:ext cx="8305800" cy="641350"/>
          </a:xfrm>
          <a:prstGeom prst="rect">
            <a:avLst/>
          </a:prstGeom>
          <a:solidFill>
            <a:srgbClr val="FFFF00"/>
          </a:solidFill>
          <a:ln>
            <a:noFill/>
          </a:ln>
          <a:effectLst/>
          <a:extLst>
            <a:ext uri="{91240B29-F687-4F45-9708-019B960494DF}"/>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sym typeface="Wingdings" panose="05000000000000000000" pitchFamily="2" charset="2"/>
              </a:rPr>
              <a:t>For all its faults, GAAP net income has the one great advantage that it is uniformly and precisely defined, the same for everyone.</a:t>
            </a:r>
            <a:endParaRPr lang="en-US" sz="1800">
              <a:effectLst>
                <a:outerShdw blurRad="38100" dist="38100" dir="2700000" algn="tl">
                  <a:srgbClr val="FFFFFF"/>
                </a:outerShdw>
              </a:effectLst>
            </a:endParaRPr>
          </a:p>
        </p:txBody>
      </p:sp>
      <p:sp>
        <p:nvSpPr>
          <p:cNvPr id="182278" name="Text Box 6"/>
          <p:cNvSpPr txBox="1">
            <a:spLocks noChangeArrowheads="1"/>
          </p:cNvSpPr>
          <p:nvPr/>
        </p:nvSpPr>
        <p:spPr bwMode="auto">
          <a:xfrm>
            <a:off x="381000" y="1752600"/>
            <a:ext cx="8305800" cy="3675063"/>
          </a:xfrm>
          <a:prstGeom prst="rect">
            <a:avLst/>
          </a:prstGeom>
          <a:noFill/>
          <a:ln w="9525">
            <a:solidFill>
              <a:schemeClr val="tx1"/>
            </a:solidFill>
            <a:miter lim="800000"/>
            <a:headEnd/>
            <a:tailEnd/>
          </a:ln>
          <a:effectLst/>
          <a:extLst>
            <a:ext uri="{909E8E84-426E-40DD-AFC4-6F175D3DCCD1}"/>
            <a:ext uri="{AF507438-7753-43E0-B8FC-AC1667EBCBE1}"/>
          </a:extLst>
        </p:spPr>
        <p:txBody>
          <a:bodyPr>
            <a:spAutoFit/>
          </a:bodyPr>
          <a:lstStyle/>
          <a:p>
            <a:pPr eaLnBrk="1" hangingPunct="1">
              <a:defRPr/>
            </a:pPr>
            <a:r>
              <a:rPr lang="en-US" sz="2000" i="0">
                <a:effectLst>
                  <a:outerShdw blurRad="38100" dist="38100" dir="2700000" algn="tl">
                    <a:srgbClr val="FFFFFF"/>
                  </a:outerShdw>
                </a:effectLst>
              </a:rPr>
              <a:t>However, in practice several problems arose with the use of FFO:</a:t>
            </a:r>
          </a:p>
          <a:p>
            <a:pPr lvl="1" eaLnBrk="1" hangingPunct="1">
              <a:spcBef>
                <a:spcPct val="30000"/>
              </a:spcBef>
              <a:buFontTx/>
              <a:buChar char="•"/>
              <a:defRPr/>
            </a:pPr>
            <a:r>
              <a:rPr lang="en-US" sz="1800" i="0">
                <a:effectLst>
                  <a:outerShdw blurRad="38100" dist="38100" dir="2700000" algn="tl">
                    <a:srgbClr val="FFFFFF"/>
                  </a:outerShdw>
                </a:effectLst>
              </a:rPr>
              <a:t> The REIT industry could never agree on a single, mandatory standard definition of how to define and measure FFO (or AFFO, or any of the other cash-oriented earnings measures).</a:t>
            </a:r>
          </a:p>
          <a:p>
            <a:pPr lvl="1" eaLnBrk="1" hangingPunct="1">
              <a:spcBef>
                <a:spcPct val="30000"/>
              </a:spcBef>
              <a:buFontTx/>
              <a:buChar char="•"/>
              <a:defRPr/>
            </a:pPr>
            <a:r>
              <a:rPr lang="en-US" sz="1800" i="0">
                <a:effectLst>
                  <a:outerShdw blurRad="38100" dist="38100" dir="2700000" algn="tl">
                    <a:srgbClr val="FFFFFF"/>
                  </a:outerShdw>
                </a:effectLst>
                <a:sym typeface="Wingdings" panose="05000000000000000000" pitchFamily="2" charset="2"/>
              </a:rPr>
              <a:t>   There arose a profusion of different measures and definitions, with each REIT tending to </a:t>
            </a:r>
            <a:r>
              <a:rPr lang="en-US" sz="1800">
                <a:effectLst>
                  <a:outerShdw blurRad="38100" dist="38100" dir="2700000" algn="tl">
                    <a:srgbClr val="FFFFFF"/>
                  </a:outerShdw>
                </a:effectLst>
                <a:sym typeface="Wingdings" panose="05000000000000000000" pitchFamily="2" charset="2"/>
              </a:rPr>
              <a:t>customize</a:t>
            </a:r>
            <a:r>
              <a:rPr lang="en-US" sz="1800" i="0">
                <a:effectLst>
                  <a:outerShdw blurRad="38100" dist="38100" dir="2700000" algn="tl">
                    <a:srgbClr val="FFFFFF"/>
                  </a:outerShdw>
                </a:effectLst>
                <a:sym typeface="Wingdings" panose="05000000000000000000" pitchFamily="2" charset="2"/>
              </a:rPr>
              <a:t> its own measure (e.g., REITs that made substantial money from property sales didn’t like FFO’s removal of extraordinary earnings due to asset sales; they said their “operations” included “asset sales”).</a:t>
            </a:r>
          </a:p>
          <a:p>
            <a:pPr lvl="1" eaLnBrk="1" hangingPunct="1">
              <a:spcBef>
                <a:spcPct val="30000"/>
              </a:spcBef>
              <a:buFontTx/>
              <a:buChar char="•"/>
              <a:defRPr/>
            </a:pPr>
            <a:r>
              <a:rPr lang="en-US" sz="1800" i="0">
                <a:effectLst>
                  <a:outerShdw blurRad="38100" dist="38100" dir="2700000" algn="tl">
                    <a:srgbClr val="FFFFFF"/>
                  </a:outerShdw>
                </a:effectLst>
                <a:sym typeface="Wingdings" panose="05000000000000000000" pitchFamily="2" charset="2"/>
              </a:rPr>
              <a:t> There was a substantial loss in </a:t>
            </a:r>
            <a:r>
              <a:rPr lang="en-US" sz="1800">
                <a:effectLst>
                  <a:outerShdw blurRad="38100" dist="38100" dir="2700000" algn="tl">
                    <a:srgbClr val="FFFFFF"/>
                  </a:outerShdw>
                </a:effectLst>
                <a:sym typeface="Wingdings" panose="05000000000000000000" pitchFamily="2" charset="2"/>
              </a:rPr>
              <a:t>credibility</a:t>
            </a:r>
            <a:r>
              <a:rPr lang="en-US" sz="1800" i="0">
                <a:effectLst>
                  <a:outerShdw blurRad="38100" dist="38100" dir="2700000" algn="tl">
                    <a:srgbClr val="FFFFFF"/>
                  </a:outerShdw>
                </a:effectLst>
                <a:sym typeface="Wingdings" panose="05000000000000000000" pitchFamily="2" charset="2"/>
              </a:rPr>
              <a:t> (based perhaps more on perception than reality), which was exacerbated with the general corporate </a:t>
            </a:r>
            <a:r>
              <a:rPr lang="en-US" sz="1800">
                <a:effectLst>
                  <a:outerShdw blurRad="38100" dist="38100" dir="2700000" algn="tl">
                    <a:srgbClr val="FFFFFF"/>
                  </a:outerShdw>
                </a:effectLst>
                <a:sym typeface="Wingdings" panose="05000000000000000000" pitchFamily="2" charset="2"/>
              </a:rPr>
              <a:t>“Pro-Forma Earnings Scandal”</a:t>
            </a:r>
            <a:r>
              <a:rPr lang="en-US" sz="1800" i="0">
                <a:effectLst>
                  <a:outerShdw blurRad="38100" dist="38100" dir="2700000" algn="tl">
                    <a:srgbClr val="FFFFFF"/>
                  </a:outerShdw>
                </a:effectLst>
                <a:sym typeface="Wingdings" panose="05000000000000000000" pitchFamily="2" charset="2"/>
              </a:rPr>
              <a:t> of the early 2000s, associated with the stock market crash.</a:t>
            </a:r>
            <a:endParaRPr lang="en-US" sz="1800">
              <a:effectLst>
                <a:outerShdw blurRad="38100" dist="38100" dir="2700000" algn="tl">
                  <a:srgbClr val="FFFFFF"/>
                </a:outerShdw>
              </a:effectLst>
            </a:endParaRPr>
          </a:p>
        </p:txBody>
      </p:sp>
      <p:sp>
        <p:nvSpPr>
          <p:cNvPr id="50181" name="Slide Number Placeholder 4"/>
          <p:cNvSpPr>
            <a:spLocks noGrp="1"/>
          </p:cNvSpPr>
          <p:nvPr>
            <p:ph type="sldNum" sz="quarter" idx="12"/>
          </p:nvPr>
        </p:nvSpPr>
        <p:spPr>
          <a:noFill/>
          <a:ln>
            <a:miter lim="800000"/>
            <a:headEnd/>
            <a:tailEnd/>
          </a:ln>
        </p:spPr>
        <p:txBody>
          <a:bodyPr/>
          <a:lstStyle/>
          <a:p>
            <a:fld id="{3A03A1B5-131E-4147-8CF7-428E4D736BEB}" type="slidenum">
              <a:rPr lang="en-US"/>
              <a:pPr/>
              <a:t>29</a:t>
            </a:fld>
            <a:endParaRPr lang="en-US"/>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2278"/>
                                        </p:tgtEl>
                                        <p:attrNameLst>
                                          <p:attrName>style.visibility</p:attrName>
                                        </p:attrNameLst>
                                      </p:cBhvr>
                                      <p:to>
                                        <p:strVal val="visible"/>
                                      </p:to>
                                    </p:set>
                                    <p:anim calcmode="lin" valueType="num">
                                      <p:cBhvr additive="base">
                                        <p:cTn id="7" dur="500" fill="hold"/>
                                        <p:tgtEl>
                                          <p:spTgt spid="182278"/>
                                        </p:tgtEl>
                                        <p:attrNameLst>
                                          <p:attrName>ppt_x</p:attrName>
                                        </p:attrNameLst>
                                      </p:cBhvr>
                                      <p:tavLst>
                                        <p:tav tm="0">
                                          <p:val>
                                            <p:strVal val="#ppt_x"/>
                                          </p:val>
                                        </p:tav>
                                        <p:tav tm="100000">
                                          <p:val>
                                            <p:strVal val="#ppt_x"/>
                                          </p:val>
                                        </p:tav>
                                      </p:tavLst>
                                    </p:anim>
                                    <p:anim calcmode="lin" valueType="num">
                                      <p:cBhvr additive="base">
                                        <p:cTn id="8" dur="500" fill="hold"/>
                                        <p:tgtEl>
                                          <p:spTgt spid="1822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2277"/>
                                        </p:tgtEl>
                                        <p:attrNameLst>
                                          <p:attrName>style.visibility</p:attrName>
                                        </p:attrNameLst>
                                      </p:cBhvr>
                                      <p:to>
                                        <p:strVal val="visible"/>
                                      </p:to>
                                    </p:set>
                                    <p:anim calcmode="lin" valueType="num">
                                      <p:cBhvr additive="base">
                                        <p:cTn id="13" dur="500" fill="hold"/>
                                        <p:tgtEl>
                                          <p:spTgt spid="182277"/>
                                        </p:tgtEl>
                                        <p:attrNameLst>
                                          <p:attrName>ppt_x</p:attrName>
                                        </p:attrNameLst>
                                      </p:cBhvr>
                                      <p:tavLst>
                                        <p:tav tm="0">
                                          <p:val>
                                            <p:strVal val="#ppt_x"/>
                                          </p:val>
                                        </p:tav>
                                        <p:tav tm="100000">
                                          <p:val>
                                            <p:strVal val="#ppt_x"/>
                                          </p:val>
                                        </p:tav>
                                      </p:tavLst>
                                    </p:anim>
                                    <p:anim calcmode="lin" valueType="num">
                                      <p:cBhvr additive="base">
                                        <p:cTn id="14" dur="500" fill="hold"/>
                                        <p:tgtEl>
                                          <p:spTgt spid="1822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7" grpId="0" animBg="1"/>
      <p:bldP spid="18227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 name="Footer Placeholder 25"/>
          <p:cNvSpPr>
            <a:spLocks noGrp="1"/>
          </p:cNvSpPr>
          <p:nvPr>
            <p:ph type="ftr" sz="quarter" idx="11"/>
          </p:nvPr>
        </p:nvSpPr>
        <p:spPr/>
        <p:txBody>
          <a:bodyPr/>
          <a:lstStyle/>
          <a:p>
            <a:pPr>
              <a:defRPr/>
            </a:pPr>
            <a:r>
              <a:rPr lang="en-US"/>
              <a:t>© 2014 OnCourse Learning. All Rights Reserved.</a:t>
            </a:r>
            <a:endParaRPr lang="en-US"/>
          </a:p>
        </p:txBody>
      </p:sp>
      <p:sp>
        <p:nvSpPr>
          <p:cNvPr id="21506" name="Slide Number Placeholder 3"/>
          <p:cNvSpPr>
            <a:spLocks noGrp="1"/>
          </p:cNvSpPr>
          <p:nvPr>
            <p:ph type="sldNum" sz="quarter" idx="12"/>
          </p:nvPr>
        </p:nvSpPr>
        <p:spPr>
          <a:noFill/>
        </p:spPr>
        <p:txBody>
          <a:bodyPr/>
          <a:lstStyle/>
          <a:p>
            <a:fld id="{0A7B7E1B-DF08-48A4-AE3F-711D1D752FFC}" type="slidenum">
              <a:rPr lang="en-US"/>
              <a:pPr/>
              <a:t>3</a:t>
            </a:fld>
            <a:endParaRPr lang="en-US"/>
          </a:p>
        </p:txBody>
      </p:sp>
      <p:sp>
        <p:nvSpPr>
          <p:cNvPr id="578562" name="Text Box 2"/>
          <p:cNvSpPr txBox="1">
            <a:spLocks noChangeArrowheads="1"/>
          </p:cNvSpPr>
          <p:nvPr/>
        </p:nvSpPr>
        <p:spPr bwMode="auto">
          <a:xfrm>
            <a:off x="609600" y="304800"/>
            <a:ext cx="8229600" cy="1158875"/>
          </a:xfrm>
          <a:prstGeom prst="rect">
            <a:avLst/>
          </a:prstGeom>
          <a:noFill/>
          <a:ln w="9525">
            <a:noFill/>
            <a:miter lim="800000"/>
            <a:headEnd/>
            <a:tailEnd/>
          </a:ln>
          <a:effectLst/>
        </p:spPr>
        <p:txBody>
          <a:bodyPr>
            <a:spAutoFit/>
          </a:bodyPr>
          <a:lstStyle/>
          <a:p>
            <a:pPr eaLnBrk="1" hangingPunct="1">
              <a:spcBef>
                <a:spcPct val="50000"/>
              </a:spcBef>
              <a:defRPr/>
            </a:pPr>
            <a:r>
              <a:rPr lang="en-US" sz="2000">
                <a:solidFill>
                  <a:srgbClr val="000000"/>
                </a:solidFill>
                <a:effectLst>
                  <a:outerShdw blurRad="38100" dist="38100" dir="2700000" algn="tl">
                    <a:srgbClr val="FFFFFF"/>
                  </a:outerShdw>
                </a:effectLst>
              </a:rPr>
              <a:t>“Macro-level valuation”</a:t>
            </a:r>
            <a:r>
              <a:rPr lang="en-US" sz="2000" i="0">
                <a:solidFill>
                  <a:srgbClr val="000000"/>
                </a:solidFill>
                <a:effectLst>
                  <a:outerShdw blurRad="38100" dist="38100" dir="2700000" algn="tl">
                    <a:srgbClr val="FFFFFF"/>
                  </a:outerShdw>
                </a:effectLst>
              </a:rPr>
              <a:t> </a:t>
            </a:r>
            <a:r>
              <a:rPr lang="en-US" sz="2000" i="0" noProof="1">
                <a:solidFill>
                  <a:srgbClr val="000000"/>
                </a:solidFill>
                <a:effectLst>
                  <a:outerShdw blurRad="38100" dist="38100" dir="2700000" algn="tl">
                    <a:srgbClr val="FFFFFF"/>
                  </a:outerShdw>
                </a:effectLst>
                <a:sym typeface="Wingdings" pitchFamily="2" charset="2"/>
              </a:rPr>
              <a:t></a:t>
            </a:r>
            <a:r>
              <a:rPr lang="en-US" sz="2000" i="0">
                <a:solidFill>
                  <a:srgbClr val="000000"/>
                </a:solidFill>
                <a:effectLst>
                  <a:outerShdw blurRad="38100" dist="38100" dir="2700000" algn="tl">
                    <a:srgbClr val="FFFFFF"/>
                  </a:outerShdw>
                </a:effectLst>
              </a:rPr>
              <a:t> Valuation of aggregates of numerous individual properties, e.g., portfolios, indices, funds, REITs…</a:t>
            </a:r>
          </a:p>
          <a:p>
            <a:pPr eaLnBrk="1" hangingPunct="1">
              <a:spcBef>
                <a:spcPct val="50000"/>
              </a:spcBef>
              <a:defRPr/>
            </a:pPr>
            <a:r>
              <a:rPr lang="en-US" sz="2000" i="0">
                <a:solidFill>
                  <a:srgbClr val="000000"/>
                </a:solidFill>
                <a:effectLst>
                  <a:outerShdw blurRad="38100" dist="38100" dir="2700000" algn="tl">
                    <a:srgbClr val="FFFFFF"/>
                  </a:outerShdw>
                </a:effectLst>
              </a:rPr>
              <a:t>The </a:t>
            </a:r>
            <a:r>
              <a:rPr lang="en-US" sz="2000">
                <a:solidFill>
                  <a:srgbClr val="000000"/>
                </a:solidFill>
                <a:effectLst>
                  <a:outerShdw blurRad="38100" dist="38100" dir="2700000" algn="tl">
                    <a:srgbClr val="FFFFFF"/>
                  </a:outerShdw>
                </a:effectLst>
              </a:rPr>
              <a:t>spectrum</a:t>
            </a:r>
            <a:r>
              <a:rPr lang="en-US" sz="2000" i="0">
                <a:solidFill>
                  <a:srgbClr val="000000"/>
                </a:solidFill>
                <a:effectLst>
                  <a:outerShdw blurRad="38100" dist="38100" dir="2700000" algn="tl">
                    <a:srgbClr val="FFFFFF"/>
                  </a:outerShdw>
                </a:effectLst>
              </a:rPr>
              <a:t> of macro-level R.E. equity investment entities:</a:t>
            </a:r>
          </a:p>
        </p:txBody>
      </p:sp>
      <p:grpSp>
        <p:nvGrpSpPr>
          <p:cNvPr id="21508" name="Group 3"/>
          <p:cNvGrpSpPr>
            <a:grpSpLocks/>
          </p:cNvGrpSpPr>
          <p:nvPr/>
        </p:nvGrpSpPr>
        <p:grpSpPr bwMode="auto">
          <a:xfrm>
            <a:off x="685800" y="2057400"/>
            <a:ext cx="7772400" cy="2590800"/>
            <a:chOff x="1161" y="10624"/>
            <a:chExt cx="9540" cy="2760"/>
          </a:xfrm>
        </p:grpSpPr>
        <p:sp>
          <p:nvSpPr>
            <p:cNvPr id="578564" name="Line 4"/>
            <p:cNvSpPr>
              <a:spLocks noChangeShapeType="1"/>
            </p:cNvSpPr>
            <p:nvPr/>
          </p:nvSpPr>
          <p:spPr bwMode="auto">
            <a:xfrm>
              <a:off x="1161" y="10803"/>
              <a:ext cx="9540" cy="0"/>
            </a:xfrm>
            <a:prstGeom prst="line">
              <a:avLst/>
            </a:prstGeom>
            <a:noFill/>
            <a:ln w="2857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21523" name="AutoShape 5"/>
            <p:cNvSpPr>
              <a:spLocks/>
            </p:cNvSpPr>
            <p:nvPr/>
          </p:nvSpPr>
          <p:spPr bwMode="auto">
            <a:xfrm>
              <a:off x="1881" y="11884"/>
              <a:ext cx="1440" cy="960"/>
            </a:xfrm>
            <a:prstGeom prst="borderCallout2">
              <a:avLst>
                <a:gd name="adj1" fmla="val 18750"/>
                <a:gd name="adj2" fmla="val -8333"/>
                <a:gd name="adj3" fmla="val 18750"/>
                <a:gd name="adj4" fmla="val -26667"/>
                <a:gd name="adj5" fmla="val -88648"/>
                <a:gd name="adj6" fmla="val -45347"/>
              </a:avLst>
            </a:prstGeom>
            <a:solidFill>
              <a:srgbClr val="FFFFFF"/>
            </a:solidFill>
            <a:ln w="9525">
              <a:solidFill>
                <a:srgbClr val="000000"/>
              </a:solidFill>
              <a:miter lim="800000"/>
              <a:headEnd/>
              <a:tailEnd/>
            </a:ln>
          </p:spPr>
          <p:txBody>
            <a:bodyPr/>
            <a:lstStyle/>
            <a:p>
              <a:pPr eaLnBrk="1" hangingPunct="1"/>
              <a:r>
                <a:rPr lang="en-US" sz="1400" i="0">
                  <a:solidFill>
                    <a:srgbClr val="000000"/>
                  </a:solidFill>
                </a:rPr>
                <a:t>Static</a:t>
              </a:r>
            </a:p>
            <a:p>
              <a:pPr eaLnBrk="1" hangingPunct="1"/>
              <a:r>
                <a:rPr lang="en-US" sz="1400" i="0">
                  <a:solidFill>
                    <a:srgbClr val="000000"/>
                  </a:solidFill>
                </a:rPr>
                <a:t>Portfolios,</a:t>
              </a:r>
            </a:p>
            <a:p>
              <a:pPr eaLnBrk="1" hangingPunct="1"/>
              <a:r>
                <a:rPr lang="en-US" sz="1400" i="0">
                  <a:solidFill>
                    <a:srgbClr val="000000"/>
                  </a:solidFill>
                </a:rPr>
                <a:t>Indices</a:t>
              </a:r>
            </a:p>
          </p:txBody>
        </p:sp>
        <p:sp>
          <p:nvSpPr>
            <p:cNvPr id="21524" name="AutoShape 6"/>
            <p:cNvSpPr>
              <a:spLocks/>
            </p:cNvSpPr>
            <p:nvPr/>
          </p:nvSpPr>
          <p:spPr bwMode="auto">
            <a:xfrm>
              <a:off x="4801" y="11926"/>
              <a:ext cx="1440" cy="1140"/>
            </a:xfrm>
            <a:prstGeom prst="borderCallout2">
              <a:avLst>
                <a:gd name="adj1" fmla="val 15792"/>
                <a:gd name="adj2" fmla="val -8333"/>
                <a:gd name="adj3" fmla="val 15792"/>
                <a:gd name="adj4" fmla="val -18264"/>
                <a:gd name="adj5" fmla="val -66843"/>
                <a:gd name="adj6" fmla="val -28472"/>
              </a:avLst>
            </a:prstGeom>
            <a:solidFill>
              <a:srgbClr val="FFFFFF"/>
            </a:solidFill>
            <a:ln w="9525">
              <a:solidFill>
                <a:srgbClr val="000000"/>
              </a:solidFill>
              <a:miter lim="800000"/>
              <a:headEnd/>
              <a:tailEnd/>
            </a:ln>
          </p:spPr>
          <p:txBody>
            <a:bodyPr/>
            <a:lstStyle/>
            <a:p>
              <a:pPr eaLnBrk="1" hangingPunct="1"/>
              <a:r>
                <a:rPr lang="en-US" sz="1400" i="0">
                  <a:solidFill>
                    <a:srgbClr val="000000"/>
                  </a:solidFill>
                </a:rPr>
                <a:t>Funds</a:t>
              </a:r>
            </a:p>
            <a:p>
              <a:pPr eaLnBrk="1" hangingPunct="1"/>
              <a:r>
                <a:rPr lang="en-US" sz="1400" i="0">
                  <a:solidFill>
                    <a:srgbClr val="000000"/>
                  </a:solidFill>
                </a:rPr>
                <a:t>Unit Trusts</a:t>
              </a:r>
            </a:p>
            <a:p>
              <a:pPr eaLnBrk="1" hangingPunct="1"/>
              <a:r>
                <a:rPr lang="en-US" sz="1400" i="0">
                  <a:solidFill>
                    <a:srgbClr val="000000"/>
                  </a:solidFill>
                </a:rPr>
                <a:t>LPs</a:t>
              </a:r>
            </a:p>
          </p:txBody>
        </p:sp>
        <p:sp>
          <p:nvSpPr>
            <p:cNvPr id="578567" name="AutoShape 7"/>
            <p:cNvSpPr>
              <a:spLocks/>
            </p:cNvSpPr>
            <p:nvPr/>
          </p:nvSpPr>
          <p:spPr bwMode="auto">
            <a:xfrm>
              <a:off x="7065" y="11892"/>
              <a:ext cx="1440" cy="961"/>
            </a:xfrm>
            <a:prstGeom prst="borderCallout2">
              <a:avLst>
                <a:gd name="adj1" fmla="val 18750"/>
                <a:gd name="adj2" fmla="val 108333"/>
                <a:gd name="adj3" fmla="val 18750"/>
                <a:gd name="adj4" fmla="val 120625"/>
                <a:gd name="adj5" fmla="val -81250"/>
                <a:gd name="adj6" fmla="val 133056"/>
              </a:avLst>
            </a:prstGeom>
            <a:solidFill>
              <a:srgbClr val="FFFFFF"/>
            </a:solidFill>
            <a:ln w="9525">
              <a:solidFill>
                <a:srgbClr val="000000"/>
              </a:solidFill>
              <a:miter lim="800000"/>
              <a:headEnd/>
              <a:tailEnd/>
            </a:ln>
          </p:spPr>
          <p:txBody>
            <a:bodyPr/>
            <a:lstStyle/>
            <a:p>
              <a:pPr algn="ctr" eaLnBrk="1" hangingPunct="1">
                <a:defRPr/>
              </a:pPr>
              <a:endParaRPr lang="en-US" sz="2000" i="0">
                <a:solidFill>
                  <a:srgbClr val="FF0000"/>
                </a:solidFill>
                <a:effectLst>
                  <a:outerShdw blurRad="38100" dist="38100" dir="2700000" algn="tl">
                    <a:srgbClr val="C0C0C0"/>
                  </a:outerShdw>
                </a:effectLst>
              </a:endParaRPr>
            </a:p>
            <a:p>
              <a:pPr algn="ctr" eaLnBrk="1" hangingPunct="1">
                <a:defRPr/>
              </a:pPr>
              <a:r>
                <a:rPr lang="en-US" sz="2000" i="0">
                  <a:solidFill>
                    <a:srgbClr val="D60093"/>
                  </a:solidFill>
                  <a:effectLst>
                    <a:outerShdw blurRad="38100" dist="38100" dir="2700000" algn="tl">
                      <a:srgbClr val="C0C0C0"/>
                    </a:outerShdw>
                  </a:effectLst>
                </a:rPr>
                <a:t>REITs</a:t>
              </a:r>
            </a:p>
          </p:txBody>
        </p:sp>
        <p:sp>
          <p:nvSpPr>
            <p:cNvPr id="21526" name="AutoShape 8"/>
            <p:cNvSpPr>
              <a:spLocks/>
            </p:cNvSpPr>
            <p:nvPr/>
          </p:nvSpPr>
          <p:spPr bwMode="auto">
            <a:xfrm>
              <a:off x="8901" y="12424"/>
              <a:ext cx="1440" cy="960"/>
            </a:xfrm>
            <a:prstGeom prst="borderCallout2">
              <a:avLst>
                <a:gd name="adj1" fmla="val 18750"/>
                <a:gd name="adj2" fmla="val 108333"/>
                <a:gd name="adj3" fmla="val 18750"/>
                <a:gd name="adj4" fmla="val 116944"/>
                <a:gd name="adj5" fmla="val -121981"/>
                <a:gd name="adj6" fmla="val 125625"/>
              </a:avLst>
            </a:prstGeom>
            <a:solidFill>
              <a:srgbClr val="FFFFFF"/>
            </a:solidFill>
            <a:ln w="9525">
              <a:solidFill>
                <a:srgbClr val="000000"/>
              </a:solidFill>
              <a:miter lim="800000"/>
              <a:headEnd/>
              <a:tailEnd/>
            </a:ln>
          </p:spPr>
          <p:txBody>
            <a:bodyPr/>
            <a:lstStyle/>
            <a:p>
              <a:pPr algn="r" eaLnBrk="1" hangingPunct="1"/>
              <a:r>
                <a:rPr lang="en-US" sz="1400" i="0">
                  <a:solidFill>
                    <a:srgbClr val="000000"/>
                  </a:solidFill>
                </a:rPr>
                <a:t>REOCs</a:t>
              </a:r>
            </a:p>
            <a:p>
              <a:pPr eaLnBrk="1" hangingPunct="1"/>
              <a:endParaRPr lang="en-US" sz="2000" b="0" i="0">
                <a:solidFill>
                  <a:srgbClr val="000000"/>
                </a:solidFill>
              </a:endParaRPr>
            </a:p>
          </p:txBody>
        </p:sp>
        <p:sp>
          <p:nvSpPr>
            <p:cNvPr id="578569" name="Line 9"/>
            <p:cNvSpPr>
              <a:spLocks noChangeShapeType="1"/>
            </p:cNvSpPr>
            <p:nvPr/>
          </p:nvSpPr>
          <p:spPr bwMode="auto">
            <a:xfrm>
              <a:off x="1161" y="10624"/>
              <a:ext cx="0" cy="360"/>
            </a:xfrm>
            <a:prstGeom prst="line">
              <a:avLst/>
            </a:prstGeom>
            <a:no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578570" name="Line 10"/>
            <p:cNvSpPr>
              <a:spLocks noChangeShapeType="1"/>
            </p:cNvSpPr>
            <p:nvPr/>
          </p:nvSpPr>
          <p:spPr bwMode="auto">
            <a:xfrm>
              <a:off x="4401" y="10624"/>
              <a:ext cx="0" cy="360"/>
            </a:xfrm>
            <a:prstGeom prst="line">
              <a:avLst/>
            </a:prstGeom>
            <a:no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578571" name="Line 11"/>
            <p:cNvSpPr>
              <a:spLocks noChangeShapeType="1"/>
            </p:cNvSpPr>
            <p:nvPr/>
          </p:nvSpPr>
          <p:spPr bwMode="auto">
            <a:xfrm>
              <a:off x="8901" y="10624"/>
              <a:ext cx="0" cy="360"/>
            </a:xfrm>
            <a:prstGeom prst="line">
              <a:avLst/>
            </a:prstGeom>
            <a:no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578572" name="Line 12"/>
            <p:cNvSpPr>
              <a:spLocks noChangeShapeType="1"/>
            </p:cNvSpPr>
            <p:nvPr/>
          </p:nvSpPr>
          <p:spPr bwMode="auto">
            <a:xfrm>
              <a:off x="10701" y="10624"/>
              <a:ext cx="0" cy="360"/>
            </a:xfrm>
            <a:prstGeom prst="line">
              <a:avLst/>
            </a:prstGeom>
            <a:noFill/>
            <a:ln w="9525">
              <a:solidFill>
                <a:srgbClr val="000000"/>
              </a:solidFill>
              <a:round/>
              <a:headEnd/>
              <a:tailEnd/>
            </a:ln>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sp>
        <p:nvSpPr>
          <p:cNvPr id="578573" name="Text Box 13"/>
          <p:cNvSpPr txBox="1">
            <a:spLocks noChangeArrowheads="1"/>
          </p:cNvSpPr>
          <p:nvPr/>
        </p:nvSpPr>
        <p:spPr bwMode="auto">
          <a:xfrm>
            <a:off x="533400" y="5334000"/>
            <a:ext cx="8229600" cy="1000125"/>
          </a:xfrm>
          <a:prstGeom prst="rect">
            <a:avLst/>
          </a:prstGeom>
          <a:noFill/>
          <a:ln w="9525">
            <a:noFill/>
            <a:miter lim="800000"/>
            <a:headEnd/>
            <a:tailEnd/>
          </a:ln>
          <a:effectLst/>
        </p:spPr>
        <p:txBody>
          <a:bodyPr>
            <a:spAutoFit/>
          </a:bodyPr>
          <a:lstStyle/>
          <a:p>
            <a:pPr eaLnBrk="1" hangingPunct="1">
              <a:spcBef>
                <a:spcPct val="10000"/>
              </a:spcBef>
              <a:defRPr/>
            </a:pPr>
            <a:r>
              <a:rPr lang="en-US" sz="2000" i="0" dirty="0">
                <a:solidFill>
                  <a:srgbClr val="000000"/>
                </a:solidFill>
                <a:effectLst>
                  <a:outerShdw blurRad="38100" dist="38100" dir="2700000" algn="tl">
                    <a:srgbClr val="FFFFFF"/>
                  </a:outerShdw>
                </a:effectLst>
              </a:rPr>
              <a:t>The valuation question…</a:t>
            </a:r>
            <a:r>
              <a:rPr lang="en-US" sz="1800" i="0" dirty="0">
                <a:solidFill>
                  <a:srgbClr val="000000"/>
                </a:solidFill>
                <a:effectLst>
                  <a:outerShdw blurRad="38100" dist="38100" dir="2700000" algn="tl">
                    <a:srgbClr val="FFFFFF"/>
                  </a:outerShdw>
                </a:effectLst>
              </a:rPr>
              <a:t> </a:t>
            </a:r>
          </a:p>
          <a:p>
            <a:pPr lvl="1" eaLnBrk="1" hangingPunct="1">
              <a:spcBef>
                <a:spcPct val="10000"/>
              </a:spcBef>
              <a:buFontTx/>
              <a:buChar char="•"/>
              <a:defRPr/>
            </a:pPr>
            <a:r>
              <a:rPr lang="en-US" sz="1800" i="0" dirty="0">
                <a:solidFill>
                  <a:srgbClr val="000000"/>
                </a:solidFill>
                <a:effectLst>
                  <a:outerShdw blurRad="38100" dist="38100" dir="2700000" algn="tl">
                    <a:srgbClr val="FFFFFF"/>
                  </a:outerShdw>
                </a:effectLst>
              </a:rPr>
              <a:t>  Static portfolios (private assets) </a:t>
            </a:r>
            <a:r>
              <a:rPr lang="en-US" sz="1800" i="0" noProof="1">
                <a:solidFill>
                  <a:srgbClr val="000000"/>
                </a:solidFill>
                <a:effectLst>
                  <a:outerShdw blurRad="38100" dist="38100" dir="2700000" algn="tl">
                    <a:srgbClr val="FFFFFF"/>
                  </a:outerShdw>
                </a:effectLst>
              </a:rPr>
              <a:t> </a:t>
            </a:r>
            <a:r>
              <a:rPr lang="en-US" sz="1800" i="0" noProof="1">
                <a:solidFill>
                  <a:srgbClr val="000000"/>
                </a:solidFill>
                <a:effectLst>
                  <a:outerShdw blurRad="38100" dist="38100" dir="2700000" algn="tl">
                    <a:srgbClr val="FFFFFF"/>
                  </a:outerShdw>
                </a:effectLst>
                <a:sym typeface="Wingdings" pitchFamily="2" charset="2"/>
              </a:rPr>
              <a:t></a:t>
            </a:r>
            <a:r>
              <a:rPr lang="en-US" sz="1800" i="0" noProof="1">
                <a:solidFill>
                  <a:srgbClr val="000000"/>
                </a:solidFill>
                <a:effectLst>
                  <a:outerShdw blurRad="38100" dist="38100" dir="2700000" algn="tl">
                    <a:srgbClr val="FFFFFF"/>
                  </a:outerShdw>
                </a:effectLst>
              </a:rPr>
              <a:t> Value </a:t>
            </a:r>
            <a:r>
              <a:rPr lang="en-US" sz="1800" noProof="1">
                <a:solidFill>
                  <a:srgbClr val="000000"/>
                </a:solidFill>
                <a:effectLst>
                  <a:outerShdw blurRad="38100" dist="38100" dir="2700000" algn="tl">
                    <a:srgbClr val="FFFFFF"/>
                  </a:outerShdw>
                </a:effectLst>
              </a:rPr>
              <a:t>estimation (measurement).</a:t>
            </a:r>
            <a:endParaRPr lang="en-US" sz="1800" i="0" noProof="1">
              <a:solidFill>
                <a:srgbClr val="000000"/>
              </a:solidFill>
              <a:effectLst>
                <a:outerShdw blurRad="38100" dist="38100" dir="2700000" algn="tl">
                  <a:srgbClr val="FFFFFF"/>
                </a:outerShdw>
              </a:effectLst>
            </a:endParaRPr>
          </a:p>
          <a:p>
            <a:pPr lvl="1" eaLnBrk="1" hangingPunct="1">
              <a:spcBef>
                <a:spcPct val="10000"/>
              </a:spcBef>
              <a:buFontTx/>
              <a:buChar char="•"/>
              <a:defRPr/>
            </a:pPr>
            <a:r>
              <a:rPr lang="en-US" sz="1800" i="0" dirty="0">
                <a:solidFill>
                  <a:srgbClr val="000000"/>
                </a:solidFill>
                <a:effectLst>
                  <a:outerShdw blurRad="38100" dist="38100" dir="2700000" algn="tl">
                    <a:srgbClr val="FFFFFF"/>
                  </a:outerShdw>
                </a:effectLst>
              </a:rPr>
              <a:t>  </a:t>
            </a:r>
            <a:r>
              <a:rPr lang="en-US" sz="1800" i="0" noProof="1">
                <a:solidFill>
                  <a:srgbClr val="000000"/>
                </a:solidFill>
                <a:effectLst>
                  <a:outerShdw blurRad="38100" dist="38100" dir="2700000" algn="tl">
                    <a:srgbClr val="FFFFFF"/>
                  </a:outerShdw>
                </a:effectLst>
              </a:rPr>
              <a:t>REITs (publicly-traded assets) </a:t>
            </a:r>
            <a:r>
              <a:rPr lang="en-US" sz="1800" i="0" noProof="1">
                <a:solidFill>
                  <a:srgbClr val="000000"/>
                </a:solidFill>
                <a:effectLst>
                  <a:outerShdw blurRad="38100" dist="38100" dir="2700000" algn="tl">
                    <a:srgbClr val="FFFFFF"/>
                  </a:outerShdw>
                </a:effectLst>
                <a:sym typeface="Wingdings" pitchFamily="2" charset="2"/>
              </a:rPr>
              <a:t></a:t>
            </a:r>
            <a:r>
              <a:rPr lang="en-US" sz="1800" i="0" noProof="1">
                <a:solidFill>
                  <a:srgbClr val="000000"/>
                </a:solidFill>
                <a:effectLst>
                  <a:outerShdw blurRad="38100" dist="38100" dir="2700000" algn="tl">
                    <a:srgbClr val="FFFFFF"/>
                  </a:outerShdw>
                </a:effectLst>
              </a:rPr>
              <a:t> Value </a:t>
            </a:r>
            <a:r>
              <a:rPr lang="en-US" sz="1800" noProof="1">
                <a:solidFill>
                  <a:srgbClr val="000000"/>
                </a:solidFill>
                <a:effectLst>
                  <a:outerShdw blurRad="38100" dist="38100" dir="2700000" algn="tl">
                    <a:srgbClr val="FFFFFF"/>
                  </a:outerShdw>
                </a:effectLst>
              </a:rPr>
              <a:t>determination (causal).</a:t>
            </a:r>
            <a:endParaRPr lang="en-US" sz="1800" i="0" dirty="0">
              <a:solidFill>
                <a:srgbClr val="000000"/>
              </a:solidFill>
              <a:effectLst>
                <a:outerShdw blurRad="38100" dist="38100" dir="2700000" algn="tl">
                  <a:srgbClr val="FFFFFF"/>
                </a:outerShdw>
              </a:effectLst>
            </a:endParaRPr>
          </a:p>
        </p:txBody>
      </p:sp>
      <p:grpSp>
        <p:nvGrpSpPr>
          <p:cNvPr id="21510" name="Group 14"/>
          <p:cNvGrpSpPr>
            <a:grpSpLocks/>
          </p:cNvGrpSpPr>
          <p:nvPr/>
        </p:nvGrpSpPr>
        <p:grpSpPr bwMode="auto">
          <a:xfrm>
            <a:off x="3581400" y="4495800"/>
            <a:ext cx="4838700" cy="823913"/>
            <a:chOff x="2256" y="2688"/>
            <a:chExt cx="3048" cy="519"/>
          </a:xfrm>
        </p:grpSpPr>
        <p:sp>
          <p:nvSpPr>
            <p:cNvPr id="578575" name="AutoShape 15"/>
            <p:cNvSpPr>
              <a:spLocks/>
            </p:cNvSpPr>
            <p:nvPr/>
          </p:nvSpPr>
          <p:spPr bwMode="auto">
            <a:xfrm rot="5400000">
              <a:off x="3612" y="1332"/>
              <a:ext cx="336" cy="3048"/>
            </a:xfrm>
            <a:prstGeom prst="rightBrace">
              <a:avLst>
                <a:gd name="adj1" fmla="val 75595"/>
                <a:gd name="adj2" fmla="val 50000"/>
              </a:avLst>
            </a:prstGeom>
            <a:noFill/>
            <a:ln w="19050">
              <a:solidFill>
                <a:srgbClr val="CC0000"/>
              </a:solidFill>
              <a:round/>
              <a:headEnd/>
              <a:tailEnd/>
            </a:ln>
            <a:effectLst/>
          </p:spPr>
          <p:txBody>
            <a:bodyPr wrap="none" anchor="ct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578576" name="Text Box 16"/>
            <p:cNvSpPr txBox="1">
              <a:spLocks noChangeArrowheads="1"/>
            </p:cNvSpPr>
            <p:nvPr/>
          </p:nvSpPr>
          <p:spPr bwMode="auto">
            <a:xfrm>
              <a:off x="2928" y="2976"/>
              <a:ext cx="1776" cy="231"/>
            </a:xfrm>
            <a:prstGeom prst="rect">
              <a:avLst/>
            </a:prstGeom>
            <a:noFill/>
            <a:ln w="9525">
              <a:noFill/>
              <a:miter lim="800000"/>
              <a:headEnd/>
              <a:tailEnd/>
            </a:ln>
            <a:effectLst/>
          </p:spPr>
          <p:txBody>
            <a:bodyPr>
              <a:spAutoFit/>
            </a:bodyPr>
            <a:lstStyle/>
            <a:p>
              <a:pPr algn="ctr" eaLnBrk="1" hangingPunct="1">
                <a:spcBef>
                  <a:spcPct val="50000"/>
                </a:spcBef>
                <a:defRPr/>
              </a:pPr>
              <a:r>
                <a:rPr lang="en-US" sz="1800" i="0">
                  <a:solidFill>
                    <a:srgbClr val="CC0000"/>
                  </a:solidFill>
                  <a:effectLst>
                    <a:outerShdw blurRad="38100" dist="38100" dir="2700000" algn="tl">
                      <a:srgbClr val="000000"/>
                    </a:outerShdw>
                  </a:effectLst>
                </a:rPr>
                <a:t>Entity-Level Valuation</a:t>
              </a:r>
            </a:p>
          </p:txBody>
        </p:sp>
      </p:grpSp>
      <p:grpSp>
        <p:nvGrpSpPr>
          <p:cNvPr id="21511" name="Group 17"/>
          <p:cNvGrpSpPr>
            <a:grpSpLocks/>
          </p:cNvGrpSpPr>
          <p:nvPr/>
        </p:nvGrpSpPr>
        <p:grpSpPr bwMode="auto">
          <a:xfrm>
            <a:off x="1066800" y="4191000"/>
            <a:ext cx="3886200" cy="823913"/>
            <a:chOff x="672" y="2544"/>
            <a:chExt cx="2448" cy="519"/>
          </a:xfrm>
        </p:grpSpPr>
        <p:sp>
          <p:nvSpPr>
            <p:cNvPr id="578578" name="AutoShape 18"/>
            <p:cNvSpPr>
              <a:spLocks/>
            </p:cNvSpPr>
            <p:nvPr/>
          </p:nvSpPr>
          <p:spPr bwMode="auto">
            <a:xfrm rot="5400000">
              <a:off x="1728" y="1488"/>
              <a:ext cx="336" cy="2448"/>
            </a:xfrm>
            <a:prstGeom prst="rightBrace">
              <a:avLst>
                <a:gd name="adj1" fmla="val 60714"/>
                <a:gd name="adj2" fmla="val 50000"/>
              </a:avLst>
            </a:prstGeom>
            <a:noFill/>
            <a:ln w="9525">
              <a:solidFill>
                <a:srgbClr val="0000FF"/>
              </a:solidFill>
              <a:round/>
              <a:headEnd/>
              <a:tailEnd/>
            </a:ln>
            <a:effectLst/>
          </p:spPr>
          <p:txBody>
            <a:bodyPr wrap="none" anchor="ct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578579" name="Text Box 19"/>
            <p:cNvSpPr txBox="1">
              <a:spLocks noChangeArrowheads="1"/>
            </p:cNvSpPr>
            <p:nvPr/>
          </p:nvSpPr>
          <p:spPr bwMode="auto">
            <a:xfrm>
              <a:off x="1056" y="2832"/>
              <a:ext cx="1776" cy="231"/>
            </a:xfrm>
            <a:prstGeom prst="rect">
              <a:avLst/>
            </a:prstGeom>
            <a:noFill/>
            <a:ln w="9525">
              <a:noFill/>
              <a:miter lim="800000"/>
              <a:headEnd/>
              <a:tailEnd/>
            </a:ln>
            <a:effectLst/>
          </p:spPr>
          <p:txBody>
            <a:bodyPr>
              <a:spAutoFit/>
            </a:bodyPr>
            <a:lstStyle/>
            <a:p>
              <a:pPr algn="ctr" eaLnBrk="1" hangingPunct="1">
                <a:spcBef>
                  <a:spcPct val="50000"/>
                </a:spcBef>
                <a:defRPr/>
              </a:pPr>
              <a:r>
                <a:rPr lang="en-US" sz="1800" i="0">
                  <a:solidFill>
                    <a:srgbClr val="0000FF"/>
                  </a:solidFill>
                  <a:effectLst>
                    <a:outerShdw blurRad="38100" dist="38100" dir="2700000" algn="tl">
                      <a:srgbClr val="000000"/>
                    </a:outerShdw>
                  </a:effectLst>
                </a:rPr>
                <a:t>Property-Level Valuation</a:t>
              </a:r>
            </a:p>
          </p:txBody>
        </p:sp>
      </p:grpSp>
      <p:sp>
        <p:nvSpPr>
          <p:cNvPr id="21512" name="Text Box 20"/>
          <p:cNvSpPr txBox="1">
            <a:spLocks noChangeArrowheads="1"/>
          </p:cNvSpPr>
          <p:nvPr/>
        </p:nvSpPr>
        <p:spPr bwMode="auto">
          <a:xfrm>
            <a:off x="838200" y="1524000"/>
            <a:ext cx="3124200" cy="304800"/>
          </a:xfrm>
          <a:prstGeom prst="rect">
            <a:avLst/>
          </a:prstGeom>
          <a:noFill/>
          <a:ln w="9525">
            <a:noFill/>
            <a:miter lim="800000"/>
            <a:headEnd/>
            <a:tailEnd/>
          </a:ln>
        </p:spPr>
        <p:txBody>
          <a:bodyPr>
            <a:spAutoFit/>
          </a:bodyPr>
          <a:lstStyle/>
          <a:p>
            <a:pPr eaLnBrk="1" hangingPunct="1">
              <a:spcBef>
                <a:spcPct val="50000"/>
              </a:spcBef>
            </a:pPr>
            <a:r>
              <a:rPr lang="en-US" sz="1400" b="0">
                <a:solidFill>
                  <a:srgbClr val="0066FF"/>
                </a:solidFill>
              </a:rPr>
              <a:t>Direct, passive investment in property</a:t>
            </a:r>
          </a:p>
        </p:txBody>
      </p:sp>
      <p:sp>
        <p:nvSpPr>
          <p:cNvPr id="578581" name="Line 21"/>
          <p:cNvSpPr>
            <a:spLocks noChangeShapeType="1"/>
          </p:cNvSpPr>
          <p:nvPr/>
        </p:nvSpPr>
        <p:spPr bwMode="auto">
          <a:xfrm flipH="1">
            <a:off x="762000" y="1905000"/>
            <a:ext cx="2514600" cy="0"/>
          </a:xfrm>
          <a:prstGeom prst="line">
            <a:avLst/>
          </a:prstGeom>
          <a:noFill/>
          <a:ln w="9525">
            <a:solidFill>
              <a:srgbClr val="0066FF"/>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21514" name="Text Box 22"/>
          <p:cNvSpPr txBox="1">
            <a:spLocks noChangeArrowheads="1"/>
          </p:cNvSpPr>
          <p:nvPr/>
        </p:nvSpPr>
        <p:spPr bwMode="auto">
          <a:xfrm>
            <a:off x="5334000" y="1371600"/>
            <a:ext cx="3124200" cy="517525"/>
          </a:xfrm>
          <a:prstGeom prst="rect">
            <a:avLst/>
          </a:prstGeom>
          <a:noFill/>
          <a:ln w="9525">
            <a:noFill/>
            <a:miter lim="800000"/>
            <a:headEnd/>
            <a:tailEnd/>
          </a:ln>
        </p:spPr>
        <p:txBody>
          <a:bodyPr>
            <a:spAutoFit/>
          </a:bodyPr>
          <a:lstStyle/>
          <a:p>
            <a:pPr algn="r" eaLnBrk="1" hangingPunct="1">
              <a:spcBef>
                <a:spcPct val="50000"/>
              </a:spcBef>
            </a:pPr>
            <a:r>
              <a:rPr lang="en-US" sz="1400" b="0">
                <a:solidFill>
                  <a:srgbClr val="CC0000"/>
                </a:solidFill>
              </a:rPr>
              <a:t>Indirect investment in property, </a:t>
            </a:r>
          </a:p>
          <a:p>
            <a:pPr algn="r" eaLnBrk="1" hangingPunct="1"/>
            <a:r>
              <a:rPr lang="en-US" sz="1400" b="0">
                <a:solidFill>
                  <a:srgbClr val="CC0000"/>
                </a:solidFill>
              </a:rPr>
              <a:t>actively-managed entities.</a:t>
            </a:r>
          </a:p>
        </p:txBody>
      </p:sp>
      <p:sp>
        <p:nvSpPr>
          <p:cNvPr id="578583" name="Line 23"/>
          <p:cNvSpPr>
            <a:spLocks noChangeShapeType="1"/>
          </p:cNvSpPr>
          <p:nvPr/>
        </p:nvSpPr>
        <p:spPr bwMode="auto">
          <a:xfrm>
            <a:off x="6172200" y="1905000"/>
            <a:ext cx="2209800" cy="0"/>
          </a:xfrm>
          <a:prstGeom prst="line">
            <a:avLst/>
          </a:prstGeom>
          <a:noFill/>
          <a:ln w="9525">
            <a:solidFill>
              <a:srgbClr val="CC0000"/>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21516" name="Text Box 24"/>
          <p:cNvSpPr txBox="1">
            <a:spLocks noChangeArrowheads="1"/>
          </p:cNvSpPr>
          <p:nvPr/>
        </p:nvSpPr>
        <p:spPr bwMode="auto">
          <a:xfrm>
            <a:off x="0" y="0"/>
            <a:ext cx="3276600" cy="366713"/>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Ch 23 intro…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4" name="Footer Placeholder 13"/>
          <p:cNvSpPr>
            <a:spLocks noGrp="1"/>
          </p:cNvSpPr>
          <p:nvPr>
            <p:ph type="ftr" sz="quarter" idx="11"/>
          </p:nvPr>
        </p:nvSpPr>
        <p:spPr/>
        <p:txBody>
          <a:bodyPr/>
          <a:lstStyle/>
          <a:p>
            <a:pPr>
              <a:defRPr/>
            </a:pPr>
            <a:r>
              <a:rPr lang="en-US"/>
              <a:t>© 2014 OnCourse Learning. All Rights Reserved.</a:t>
            </a:r>
            <a:endParaRPr lang="en-US"/>
          </a:p>
        </p:txBody>
      </p:sp>
      <p:sp>
        <p:nvSpPr>
          <p:cNvPr id="1029" name="Slide Number Placeholder 3"/>
          <p:cNvSpPr>
            <a:spLocks noGrp="1"/>
          </p:cNvSpPr>
          <p:nvPr>
            <p:ph type="sldNum" sz="quarter" idx="12"/>
          </p:nvPr>
        </p:nvSpPr>
        <p:spPr>
          <a:noFill/>
        </p:spPr>
        <p:txBody>
          <a:bodyPr/>
          <a:lstStyle/>
          <a:p>
            <a:fld id="{A8F0EBBA-6441-4C83-964F-33C3975D1743}" type="slidenum">
              <a:rPr lang="en-US"/>
              <a:pPr/>
              <a:t>30</a:t>
            </a:fld>
            <a:endParaRPr lang="en-US"/>
          </a:p>
        </p:txBody>
      </p:sp>
      <p:sp>
        <p:nvSpPr>
          <p:cNvPr id="1030" name="Text Box 2"/>
          <p:cNvSpPr txBox="1">
            <a:spLocks noChangeArrowheads="1"/>
          </p:cNvSpPr>
          <p:nvPr/>
        </p:nvSpPr>
        <p:spPr bwMode="auto">
          <a:xfrm>
            <a:off x="457200" y="38100"/>
            <a:ext cx="8382000" cy="831850"/>
          </a:xfrm>
          <a:prstGeom prst="rect">
            <a:avLst/>
          </a:prstGeom>
          <a:noFill/>
          <a:ln w="9525">
            <a:noFill/>
            <a:miter lim="800000"/>
            <a:headEnd/>
            <a:tailEnd/>
          </a:ln>
        </p:spPr>
        <p:txBody>
          <a:bodyPr>
            <a:spAutoFit/>
          </a:bodyPr>
          <a:lstStyle/>
          <a:p>
            <a:pPr eaLnBrk="1" hangingPunct="1">
              <a:spcBef>
                <a:spcPct val="50000"/>
              </a:spcBef>
            </a:pPr>
            <a:r>
              <a:rPr lang="en-US" sz="2400" i="0">
                <a:solidFill>
                  <a:srgbClr val="000000"/>
                </a:solidFill>
              </a:rPr>
              <a:t>23.2.2 Valuing REITs as a Stream of Cash Flows: the Gordon Growth Model</a:t>
            </a:r>
          </a:p>
        </p:txBody>
      </p:sp>
      <p:sp>
        <p:nvSpPr>
          <p:cNvPr id="804867" name="Text Box 3"/>
          <p:cNvSpPr txBox="1">
            <a:spLocks noChangeArrowheads="1"/>
          </p:cNvSpPr>
          <p:nvPr/>
        </p:nvSpPr>
        <p:spPr bwMode="auto">
          <a:xfrm>
            <a:off x="533400" y="914400"/>
            <a:ext cx="8153400" cy="1192213"/>
          </a:xfrm>
          <a:prstGeom prst="rect">
            <a:avLst/>
          </a:prstGeom>
          <a:noFill/>
          <a:ln w="9525">
            <a:noFill/>
            <a:miter lim="800000"/>
            <a:headEnd/>
            <a:tailEnd/>
          </a:ln>
          <a:effectLst/>
        </p:spPr>
        <p:txBody>
          <a:bodyPr>
            <a:spAutoFit/>
          </a:bodyPr>
          <a:lstStyle/>
          <a:p>
            <a:pPr eaLnBrk="1" hangingPunct="1">
              <a:spcBef>
                <a:spcPct val="50000"/>
              </a:spcBef>
              <a:defRPr/>
            </a:pPr>
            <a:r>
              <a:rPr lang="en-US" sz="1800" i="0" dirty="0">
                <a:solidFill>
                  <a:srgbClr val="000000"/>
                </a:solidFill>
                <a:effectLst>
                  <a:outerShdw blurRad="38100" dist="38100" dir="2700000" algn="tl">
                    <a:srgbClr val="FFFFFF"/>
                  </a:outerShdw>
                </a:effectLst>
              </a:rPr>
              <a:t>The Stock market is </a:t>
            </a:r>
            <a:r>
              <a:rPr lang="en-US" sz="1800" dirty="0">
                <a:solidFill>
                  <a:srgbClr val="000000"/>
                </a:solidFill>
                <a:effectLst>
                  <a:outerShdw blurRad="38100" dist="38100" dir="2700000" algn="tl">
                    <a:srgbClr val="FFFFFF"/>
                  </a:outerShdw>
                </a:effectLst>
              </a:rPr>
              <a:t>highly integrated</a:t>
            </a:r>
            <a:r>
              <a:rPr lang="en-US" sz="1800" i="0" dirty="0">
                <a:solidFill>
                  <a:srgbClr val="000000"/>
                </a:solidFill>
                <a:effectLst>
                  <a:outerShdw blurRad="38100" dist="38100" dir="2700000" algn="tl">
                    <a:srgbClr val="FFFFFF"/>
                  </a:outerShdw>
                </a:effectLst>
              </a:rPr>
              <a:t>.</a:t>
            </a:r>
          </a:p>
          <a:p>
            <a:pPr eaLnBrk="1" hangingPunct="1">
              <a:spcBef>
                <a:spcPct val="50000"/>
              </a:spcBef>
              <a:defRPr/>
            </a:pPr>
            <a:r>
              <a:rPr lang="en-US" sz="1800" i="0" dirty="0">
                <a:solidFill>
                  <a:srgbClr val="000000"/>
                </a:solidFill>
                <a:effectLst>
                  <a:outerShdw blurRad="38100" dist="38100" dir="2700000" algn="tl">
                    <a:srgbClr val="FFFFFF"/>
                  </a:outerShdw>
                </a:effectLst>
              </a:rPr>
              <a:t>REIT equity shares are traded in the stock market.</a:t>
            </a:r>
          </a:p>
          <a:p>
            <a:pPr eaLnBrk="1" hangingPunct="1">
              <a:spcBef>
                <a:spcPct val="50000"/>
              </a:spcBef>
              <a:defRPr/>
            </a:pPr>
            <a:r>
              <a:rPr lang="en-US" sz="1800" i="0" dirty="0">
                <a:solidFill>
                  <a:srgbClr val="000000"/>
                </a:solidFill>
                <a:effectLst>
                  <a:outerShdw blurRad="38100" dist="38100" dir="2700000" algn="tl">
                    <a:srgbClr val="FFFFFF"/>
                  </a:outerShdw>
                </a:effectLst>
              </a:rPr>
              <a:t>So REITs are valued essentially like other stocks </a:t>
            </a:r>
            <a:r>
              <a:rPr lang="en-US" sz="1800" dirty="0">
                <a:solidFill>
                  <a:srgbClr val="000000"/>
                </a:solidFill>
                <a:effectLst>
                  <a:outerShdw blurRad="38100" dist="38100" dir="2700000" algn="tl">
                    <a:srgbClr val="FFFFFF"/>
                  </a:outerShdw>
                </a:effectLst>
              </a:rPr>
              <a:t>(DCF, Ch.10)</a:t>
            </a:r>
            <a:r>
              <a:rPr lang="en-US" sz="1800" i="0" dirty="0">
                <a:solidFill>
                  <a:srgbClr val="000000"/>
                </a:solidFill>
                <a:effectLst>
                  <a:outerShdw blurRad="38100" dist="38100" dir="2700000" algn="tl">
                    <a:srgbClr val="FFFFFF"/>
                  </a:outerShdw>
                </a:effectLst>
              </a:rPr>
              <a:t>:</a:t>
            </a:r>
          </a:p>
        </p:txBody>
      </p:sp>
      <p:graphicFrame>
        <p:nvGraphicFramePr>
          <p:cNvPr id="1026" name="Object 4"/>
          <p:cNvGraphicFramePr>
            <a:graphicFrameLocks noChangeAspect="1"/>
          </p:cNvGraphicFramePr>
          <p:nvPr/>
        </p:nvGraphicFramePr>
        <p:xfrm>
          <a:off x="2965450" y="2225675"/>
          <a:ext cx="3287713" cy="635000"/>
        </p:xfrm>
        <a:graphic>
          <a:graphicData uri="http://schemas.openxmlformats.org/presentationml/2006/ole">
            <p:oleObj spid="_x0000_s1026" name="Equation" r:id="rId4" imgW="2171700" imgH="419100" progId="Equation.3">
              <p:embed/>
            </p:oleObj>
          </a:graphicData>
        </a:graphic>
      </p:graphicFrame>
      <p:sp>
        <p:nvSpPr>
          <p:cNvPr id="804869" name="Text Box 5"/>
          <p:cNvSpPr txBox="1">
            <a:spLocks noChangeArrowheads="1"/>
          </p:cNvSpPr>
          <p:nvPr/>
        </p:nvSpPr>
        <p:spPr bwMode="auto">
          <a:xfrm>
            <a:off x="609600" y="2971800"/>
            <a:ext cx="8229600" cy="2171700"/>
          </a:xfrm>
          <a:prstGeom prst="rect">
            <a:avLst/>
          </a:prstGeom>
          <a:noFill/>
          <a:ln w="9525">
            <a:noFill/>
            <a:miter lim="800000"/>
            <a:headEnd/>
            <a:tailEnd/>
          </a:ln>
          <a:effectLst/>
        </p:spPr>
        <p:txBody>
          <a:bodyPr>
            <a:spAutoFit/>
          </a:bodyPr>
          <a:lstStyle/>
          <a:p>
            <a:pPr eaLnBrk="1" hangingPunct="1">
              <a:spcBef>
                <a:spcPct val="50000"/>
              </a:spcBef>
              <a:defRPr/>
            </a:pPr>
            <a:r>
              <a:rPr lang="en-US" sz="1800" dirty="0">
                <a:solidFill>
                  <a:srgbClr val="000000"/>
                </a:solidFill>
                <a:effectLst>
                  <a:outerShdw blurRad="38100" dist="38100" dir="2700000" algn="tl">
                    <a:srgbClr val="FFFFFF"/>
                  </a:outerShdw>
                </a:effectLst>
              </a:rPr>
              <a:t>DIV</a:t>
            </a:r>
            <a:r>
              <a:rPr lang="en-US" sz="1800" i="0" dirty="0">
                <a:solidFill>
                  <a:srgbClr val="000000"/>
                </a:solidFill>
                <a:effectLst>
                  <a:outerShdw blurRad="38100" dist="38100" dir="2700000" algn="tl">
                    <a:srgbClr val="FFFFFF"/>
                  </a:outerShdw>
                </a:effectLst>
              </a:rPr>
              <a:t> = Annual entity (firm) level </a:t>
            </a:r>
            <a:r>
              <a:rPr lang="en-US" sz="1800" u="sng" dirty="0">
                <a:solidFill>
                  <a:srgbClr val="000000"/>
                </a:solidFill>
                <a:effectLst>
                  <a:outerShdw blurRad="38100" dist="38100" dir="2700000" algn="tl">
                    <a:srgbClr val="FFFFFF"/>
                  </a:outerShdw>
                </a:effectLst>
              </a:rPr>
              <a:t>equity</a:t>
            </a:r>
            <a:r>
              <a:rPr lang="en-US" sz="1800" i="0" dirty="0">
                <a:solidFill>
                  <a:srgbClr val="000000"/>
                </a:solidFill>
                <a:effectLst>
                  <a:outerShdw blurRad="38100" dist="38100" dir="2700000" algn="tl">
                    <a:srgbClr val="FFFFFF"/>
                  </a:outerShdw>
                </a:effectLst>
              </a:rPr>
              <a:t> cash flow to stockholders (“Dividends”).</a:t>
            </a:r>
          </a:p>
          <a:p>
            <a:pPr eaLnBrk="1" hangingPunct="1">
              <a:spcBef>
                <a:spcPct val="20000"/>
              </a:spcBef>
              <a:defRPr/>
            </a:pPr>
            <a:r>
              <a:rPr lang="en-US" sz="1800" dirty="0">
                <a:solidFill>
                  <a:srgbClr val="000000"/>
                </a:solidFill>
                <a:effectLst>
                  <a:outerShdw blurRad="38100" dist="38100" dir="2700000" algn="tl">
                    <a:srgbClr val="FFFFFF"/>
                  </a:outerShdw>
                </a:effectLst>
              </a:rPr>
              <a:t>r</a:t>
            </a:r>
            <a:r>
              <a:rPr lang="en-US" sz="1800" i="0" dirty="0">
                <a:solidFill>
                  <a:srgbClr val="000000"/>
                </a:solidFill>
                <a:effectLst>
                  <a:outerShdw blurRad="38100" dist="38100" dir="2700000" algn="tl">
                    <a:srgbClr val="FFFFFF"/>
                  </a:outerShdw>
                </a:effectLst>
              </a:rPr>
              <a:t>  = Stock </a:t>
            </a:r>
            <a:r>
              <a:rPr lang="en-US" sz="1800" i="0" dirty="0" err="1">
                <a:solidFill>
                  <a:srgbClr val="000000"/>
                </a:solidFill>
                <a:effectLst>
                  <a:outerShdw blurRad="38100" dist="38100" dir="2700000" algn="tl">
                    <a:srgbClr val="FFFFFF"/>
                  </a:outerShdw>
                </a:effectLst>
              </a:rPr>
              <a:t>Mkt’s</a:t>
            </a:r>
            <a:r>
              <a:rPr lang="en-US" sz="1800" i="0" dirty="0">
                <a:solidFill>
                  <a:srgbClr val="000000"/>
                </a:solidFill>
                <a:effectLst>
                  <a:outerShdw blurRad="38100" dist="38100" dir="2700000" algn="tl">
                    <a:srgbClr val="FFFFFF"/>
                  </a:outerShdw>
                </a:effectLst>
              </a:rPr>
              <a:t> required </a:t>
            </a:r>
            <a:r>
              <a:rPr lang="en-US" sz="1800" dirty="0">
                <a:solidFill>
                  <a:srgbClr val="000000"/>
                </a:solidFill>
                <a:effectLst>
                  <a:outerShdw blurRad="38100" dist="38100" dir="2700000" algn="tl">
                    <a:srgbClr val="FFFFFF"/>
                  </a:outerShdw>
                </a:effectLst>
              </a:rPr>
              <a:t>ex ante</a:t>
            </a:r>
            <a:r>
              <a:rPr lang="en-US" sz="1800" i="0" dirty="0">
                <a:solidFill>
                  <a:srgbClr val="000000"/>
                </a:solidFill>
                <a:effectLst>
                  <a:outerShdw blurRad="38100" dist="38100" dir="2700000" algn="tl">
                    <a:srgbClr val="FFFFFF"/>
                  </a:outerShdw>
                </a:effectLst>
              </a:rPr>
              <a:t> </a:t>
            </a:r>
            <a:r>
              <a:rPr lang="en-US" sz="1800" i="0" u="sng" dirty="0">
                <a:solidFill>
                  <a:srgbClr val="000000"/>
                </a:solidFill>
                <a:effectLst>
                  <a:outerShdw blurRad="38100" dist="38100" dir="2700000" algn="tl">
                    <a:srgbClr val="FFFFFF"/>
                  </a:outerShdw>
                </a:effectLst>
              </a:rPr>
              <a:t>total</a:t>
            </a:r>
            <a:r>
              <a:rPr lang="en-US" sz="1800" i="0" dirty="0">
                <a:solidFill>
                  <a:srgbClr val="000000"/>
                </a:solidFill>
                <a:effectLst>
                  <a:outerShdw blurRad="38100" dist="38100" dir="2700000" algn="tl">
                    <a:srgbClr val="FFFFFF"/>
                  </a:outerShdw>
                </a:effectLst>
              </a:rPr>
              <a:t> return to firm-level </a:t>
            </a:r>
            <a:r>
              <a:rPr lang="en-US" sz="1800" i="0" u="sng" dirty="0">
                <a:solidFill>
                  <a:srgbClr val="000000"/>
                </a:solidFill>
                <a:effectLst>
                  <a:outerShdw blurRad="38100" dist="38100" dir="2700000" algn="tl">
                    <a:srgbClr val="FFFFFF"/>
                  </a:outerShdw>
                </a:effectLst>
              </a:rPr>
              <a:t>equity</a:t>
            </a:r>
            <a:r>
              <a:rPr lang="en-US" sz="1800" i="0" dirty="0">
                <a:solidFill>
                  <a:srgbClr val="000000"/>
                </a:solidFill>
                <a:effectLst>
                  <a:outerShdw blurRad="38100" dist="38100" dir="2700000" algn="tl">
                    <a:srgbClr val="FFFFFF"/>
                  </a:outerShdw>
                </a:effectLst>
              </a:rPr>
              <a:t> (REIT’s </a:t>
            </a:r>
            <a:r>
              <a:rPr lang="en-US" sz="1800" i="0" dirty="0" err="1">
                <a:solidFill>
                  <a:srgbClr val="000000"/>
                </a:solidFill>
                <a:effectLst>
                  <a:outerShdw blurRad="38100" dist="38100" dir="2700000" algn="tl">
                    <a:srgbClr val="FFFFFF"/>
                  </a:outerShdw>
                </a:effectLst>
              </a:rPr>
              <a:t>avg</a:t>
            </a:r>
            <a:r>
              <a:rPr lang="en-US" sz="1800" i="0" dirty="0">
                <a:solidFill>
                  <a:srgbClr val="000000"/>
                </a:solidFill>
                <a:effectLst>
                  <a:outerShdw blurRad="38100" dist="38100" dir="2700000" algn="tl">
                    <a:srgbClr val="FFFFFF"/>
                  </a:outerShdw>
                </a:effectLst>
              </a:rPr>
              <a:t> equity cost of capital “COE”).</a:t>
            </a:r>
          </a:p>
          <a:p>
            <a:pPr eaLnBrk="1" hangingPunct="1">
              <a:spcBef>
                <a:spcPct val="20000"/>
              </a:spcBef>
              <a:defRPr/>
            </a:pPr>
            <a:r>
              <a:rPr lang="en-US" sz="1800" dirty="0">
                <a:solidFill>
                  <a:srgbClr val="000000"/>
                </a:solidFill>
                <a:effectLst>
                  <a:outerShdw blurRad="38100" dist="38100" dir="2700000" algn="tl">
                    <a:srgbClr val="FFFFFF"/>
                  </a:outerShdw>
                </a:effectLst>
              </a:rPr>
              <a:t>PV</a:t>
            </a:r>
            <a:r>
              <a:rPr lang="en-US" sz="1800" i="0" dirty="0">
                <a:solidFill>
                  <a:srgbClr val="000000"/>
                </a:solidFill>
                <a:effectLst>
                  <a:outerShdw blurRad="38100" dist="38100" dir="2700000" algn="tl">
                    <a:srgbClr val="FFFFFF"/>
                  </a:outerShdw>
                </a:effectLst>
              </a:rPr>
              <a:t>  = Value of REIT’s equity (per share </a:t>
            </a:r>
            <a:r>
              <a:rPr lang="en-US" sz="1800" i="0" dirty="0">
                <a:solidFill>
                  <a:srgbClr val="000000"/>
                </a:solidFill>
                <a:effectLst>
                  <a:outerShdw blurRad="38100" dist="38100" dir="2700000" algn="tl">
                    <a:srgbClr val="FFFFFF"/>
                  </a:outerShdw>
                </a:effectLst>
                <a:sym typeface="Wingdings" pitchFamily="2" charset="2"/>
              </a:rPr>
              <a:t></a:t>
            </a:r>
            <a:r>
              <a:rPr lang="en-US" sz="1800" i="0" dirty="0">
                <a:solidFill>
                  <a:srgbClr val="000000"/>
                </a:solidFill>
                <a:effectLst>
                  <a:outerShdw blurRad="38100" dist="38100" dir="2700000" algn="tl">
                    <a:srgbClr val="FFFFFF"/>
                  </a:outerShdw>
                </a:effectLst>
              </a:rPr>
              <a:t> stock price).</a:t>
            </a:r>
            <a:endParaRPr lang="en-US" sz="1800" dirty="0">
              <a:solidFill>
                <a:srgbClr val="000000"/>
              </a:solidFill>
              <a:effectLst>
                <a:outerShdw blurRad="38100" dist="38100" dir="2700000" algn="tl">
                  <a:srgbClr val="FFFFFF"/>
                </a:outerShdw>
              </a:effectLst>
            </a:endParaRPr>
          </a:p>
          <a:p>
            <a:pPr eaLnBrk="1" hangingPunct="1">
              <a:spcBef>
                <a:spcPct val="50000"/>
              </a:spcBef>
              <a:defRPr/>
            </a:pPr>
            <a:r>
              <a:rPr lang="en-US" sz="1800" i="0" dirty="0">
                <a:solidFill>
                  <a:srgbClr val="000000"/>
                </a:solidFill>
                <a:effectLst>
                  <a:outerShdw blurRad="38100" dist="38100" dir="2700000" algn="tl">
                    <a:srgbClr val="FFFFFF"/>
                  </a:outerShdw>
                </a:effectLst>
              </a:rPr>
              <a:t>More common short-cut is:</a:t>
            </a:r>
          </a:p>
          <a:p>
            <a:pPr eaLnBrk="1" hangingPunct="1">
              <a:spcBef>
                <a:spcPct val="50000"/>
              </a:spcBef>
              <a:defRPr/>
            </a:pPr>
            <a:endParaRPr lang="en-US" sz="2000" i="0" dirty="0">
              <a:solidFill>
                <a:srgbClr val="000000"/>
              </a:solidFill>
              <a:effectLst>
                <a:outerShdw blurRad="38100" dist="38100" dir="2700000" algn="tl">
                  <a:srgbClr val="FFFFFF"/>
                </a:outerShdw>
              </a:effectLst>
            </a:endParaRPr>
          </a:p>
        </p:txBody>
      </p:sp>
      <p:graphicFrame>
        <p:nvGraphicFramePr>
          <p:cNvPr id="1027" name="Object 6"/>
          <p:cNvGraphicFramePr>
            <a:graphicFrameLocks noChangeAspect="1"/>
          </p:cNvGraphicFramePr>
          <p:nvPr/>
        </p:nvGraphicFramePr>
        <p:xfrm>
          <a:off x="3467100" y="4495800"/>
          <a:ext cx="2025650" cy="1025525"/>
        </p:xfrm>
        <a:graphic>
          <a:graphicData uri="http://schemas.openxmlformats.org/presentationml/2006/ole">
            <p:oleObj spid="_x0000_s1027" name="Equation" r:id="rId5" imgW="825500" imgH="419100" progId="Equation.3">
              <p:embed/>
            </p:oleObj>
          </a:graphicData>
        </a:graphic>
      </p:graphicFrame>
      <p:sp>
        <p:nvSpPr>
          <p:cNvPr id="804872" name="Text Box 8"/>
          <p:cNvSpPr txBox="1">
            <a:spLocks noChangeArrowheads="1"/>
          </p:cNvSpPr>
          <p:nvPr/>
        </p:nvSpPr>
        <p:spPr bwMode="auto">
          <a:xfrm>
            <a:off x="6096000" y="4648200"/>
            <a:ext cx="2438400" cy="831850"/>
          </a:xfrm>
          <a:prstGeom prst="rect">
            <a:avLst/>
          </a:prstGeom>
          <a:noFill/>
          <a:ln w="9525">
            <a:solidFill>
              <a:schemeClr val="tx1"/>
            </a:solidFill>
            <a:miter lim="800000"/>
            <a:headEnd/>
            <a:tailEnd/>
          </a:ln>
          <a:effectLst/>
        </p:spPr>
        <p:txBody>
          <a:bodyPr>
            <a:spAutoFit/>
          </a:bodyPr>
          <a:lstStyle/>
          <a:p>
            <a:pPr algn="ctr" eaLnBrk="1" hangingPunct="1">
              <a:spcBef>
                <a:spcPct val="50000"/>
              </a:spcBef>
              <a:defRPr/>
            </a:pPr>
            <a:r>
              <a:rPr lang="en-US" sz="2400" dirty="0">
                <a:solidFill>
                  <a:srgbClr val="000000"/>
                </a:solidFill>
                <a:effectLst>
                  <a:outerShdw blurRad="38100" dist="38100" dir="2700000" algn="tl">
                    <a:srgbClr val="FFFFFF"/>
                  </a:outerShdw>
                </a:effectLst>
              </a:rPr>
              <a:t>“Gordon Growth Model” (GGM)</a:t>
            </a:r>
          </a:p>
        </p:txBody>
      </p:sp>
      <p:sp>
        <p:nvSpPr>
          <p:cNvPr id="804873" name="Line 9"/>
          <p:cNvSpPr>
            <a:spLocks noChangeShapeType="1"/>
          </p:cNvSpPr>
          <p:nvPr/>
        </p:nvSpPr>
        <p:spPr bwMode="auto">
          <a:xfrm flipH="1">
            <a:off x="5638800" y="5029200"/>
            <a:ext cx="457200" cy="0"/>
          </a:xfrm>
          <a:prstGeom prst="line">
            <a:avLst/>
          </a:prstGeom>
          <a:noFill/>
          <a:ln w="9525">
            <a:solidFill>
              <a:schemeClr val="tx1"/>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11" name="Text Box 7"/>
          <p:cNvSpPr txBox="1">
            <a:spLocks noChangeArrowheads="1"/>
          </p:cNvSpPr>
          <p:nvPr/>
        </p:nvSpPr>
        <p:spPr bwMode="auto">
          <a:xfrm>
            <a:off x="914400" y="5715000"/>
            <a:ext cx="7696200" cy="882650"/>
          </a:xfrm>
          <a:prstGeom prst="rect">
            <a:avLst/>
          </a:prstGeom>
          <a:noFill/>
          <a:ln w="9525">
            <a:noFill/>
            <a:miter lim="800000"/>
            <a:headEnd/>
            <a:tailEnd/>
          </a:ln>
          <a:effectLst/>
        </p:spPr>
        <p:txBody>
          <a:bodyPr>
            <a:spAutoFit/>
          </a:bodyPr>
          <a:lstStyle/>
          <a:p>
            <a:pPr algn="ctr" eaLnBrk="1" hangingPunct="1">
              <a:defRPr/>
            </a:pPr>
            <a:r>
              <a:rPr lang="en-US" sz="2000" i="0" dirty="0">
                <a:solidFill>
                  <a:srgbClr val="000000"/>
                </a:solidFill>
                <a:effectLst>
                  <a:outerShdw blurRad="38100" dist="38100" dir="2700000" algn="tl">
                    <a:srgbClr val="FFFFFF"/>
                  </a:outerShdw>
                </a:effectLst>
              </a:rPr>
              <a:t>(Based on forward-looking long-run average </a:t>
            </a:r>
            <a:r>
              <a:rPr lang="en-US" sz="2400" dirty="0">
                <a:solidFill>
                  <a:srgbClr val="000000"/>
                </a:solidFill>
                <a:effectLst>
                  <a:outerShdw blurRad="38100" dist="38100" dir="2700000" algn="tl">
                    <a:srgbClr val="FFFFFF"/>
                  </a:outerShdw>
                </a:effectLst>
              </a:rPr>
              <a:t>r</a:t>
            </a:r>
            <a:r>
              <a:rPr lang="en-US" sz="2000" i="0" dirty="0">
                <a:solidFill>
                  <a:srgbClr val="000000"/>
                </a:solidFill>
                <a:effectLst>
                  <a:outerShdw blurRad="38100" dist="38100" dir="2700000" algn="tl">
                    <a:srgbClr val="FFFFFF"/>
                  </a:outerShdw>
                </a:effectLst>
              </a:rPr>
              <a:t> and </a:t>
            </a:r>
            <a:r>
              <a:rPr lang="en-US" sz="2400" dirty="0">
                <a:solidFill>
                  <a:srgbClr val="000000"/>
                </a:solidFill>
                <a:effectLst>
                  <a:outerShdw blurRad="38100" dist="38100" dir="2700000" algn="tl">
                    <a:srgbClr val="FFFFFF"/>
                  </a:outerShdw>
                </a:effectLst>
              </a:rPr>
              <a:t>g</a:t>
            </a:r>
            <a:r>
              <a:rPr lang="en-US" sz="2000" i="0" dirty="0">
                <a:solidFill>
                  <a:srgbClr val="000000"/>
                </a:solidFill>
                <a:effectLst>
                  <a:outerShdw blurRad="38100" dist="38100" dir="2700000" algn="tl">
                    <a:srgbClr val="FFFFFF"/>
                  </a:outerShdw>
                </a:effectLst>
              </a:rPr>
              <a:t>.)</a:t>
            </a:r>
            <a:endParaRPr lang="en-US" sz="2000" dirty="0">
              <a:solidFill>
                <a:srgbClr val="000000"/>
              </a:solidFill>
              <a:effectLst>
                <a:outerShdw blurRad="38100" dist="38100" dir="2700000" algn="tl">
                  <a:srgbClr val="FFFFFF"/>
                </a:outerShdw>
              </a:effectLst>
            </a:endParaRPr>
          </a:p>
          <a:p>
            <a:pPr algn="ctr" eaLnBrk="1" hangingPunct="1">
              <a:spcBef>
                <a:spcPts val="400"/>
              </a:spcBef>
              <a:defRPr/>
            </a:pPr>
            <a:r>
              <a:rPr lang="en-US" sz="2400" dirty="0">
                <a:solidFill>
                  <a:srgbClr val="000000"/>
                </a:solidFill>
                <a:effectLst>
                  <a:outerShdw blurRad="38100" dist="38100" dir="2700000" algn="tl">
                    <a:srgbClr val="FFFFFF"/>
                  </a:outerShdw>
                </a:effectLst>
              </a:rPr>
              <a:t>g*</a:t>
            </a:r>
            <a:r>
              <a:rPr lang="en-US" sz="2000" i="0" dirty="0">
                <a:solidFill>
                  <a:srgbClr val="000000"/>
                </a:solidFill>
                <a:effectLst>
                  <a:outerShdw blurRad="38100" dist="38100" dir="2700000" algn="tl">
                    <a:srgbClr val="FFFFFF"/>
                  </a:outerShdw>
                </a:effectLst>
              </a:rPr>
              <a:t>  = Long-run </a:t>
            </a:r>
            <a:r>
              <a:rPr lang="en-US" sz="2000" i="0" dirty="0" err="1">
                <a:solidFill>
                  <a:srgbClr val="000000"/>
                </a:solidFill>
                <a:effectLst>
                  <a:outerShdw blurRad="38100" dist="38100" dir="2700000" algn="tl">
                    <a:srgbClr val="FFFFFF"/>
                  </a:outerShdw>
                </a:effectLst>
              </a:rPr>
              <a:t>avg</a:t>
            </a:r>
            <a:r>
              <a:rPr lang="en-US" sz="2000" i="0" dirty="0">
                <a:solidFill>
                  <a:srgbClr val="000000"/>
                </a:solidFill>
                <a:effectLst>
                  <a:outerShdw blurRad="38100" dist="38100" dir="2700000" algn="tl">
                    <a:srgbClr val="FFFFFF"/>
                  </a:outerShdw>
                </a:effectLst>
              </a:rPr>
              <a:t> future growth rate in </a:t>
            </a:r>
            <a:r>
              <a:rPr lang="en-US" sz="2000" i="0" u="sng" dirty="0">
                <a:solidFill>
                  <a:srgbClr val="000000"/>
                </a:solidFill>
                <a:effectLst>
                  <a:outerShdw blurRad="38100" dist="38100" dir="2700000" algn="tl">
                    <a:srgbClr val="FFFFFF"/>
                  </a:outerShdw>
                </a:effectLst>
              </a:rPr>
              <a:t>dividends</a:t>
            </a:r>
            <a:r>
              <a:rPr lang="en-US" sz="2000" i="0" dirty="0">
                <a:solidFill>
                  <a:srgbClr val="000000"/>
                </a:solidFill>
                <a:effectLst>
                  <a:outerShdw blurRad="38100" dist="38100" dir="2700000" algn="tl">
                    <a:srgbClr val="FFFFFF"/>
                  </a:outerShdw>
                </a:effectLst>
              </a:rPr>
              <a:t>.</a:t>
            </a:r>
            <a:endParaRPr lang="en-US" sz="2000" dirty="0">
              <a:solidFill>
                <a:srgbClr val="000000"/>
              </a:solidFill>
              <a:effectLst>
                <a:outerShdw blurRad="38100" dist="38100" dir="2700000" algn="tl">
                  <a:srgbClr val="FFFFFF"/>
                </a:outerShdw>
              </a:effectLst>
            </a:endParaRPr>
          </a:p>
        </p:txBody>
      </p:sp>
      <p:sp>
        <p:nvSpPr>
          <p:cNvPr id="13" name="Oval 12"/>
          <p:cNvSpPr/>
          <p:nvPr/>
        </p:nvSpPr>
        <p:spPr bwMode="auto">
          <a:xfrm>
            <a:off x="4191000" y="5029200"/>
            <a:ext cx="1371600" cy="457200"/>
          </a:xfrm>
          <a:prstGeom prst="ellipse">
            <a:avLst/>
          </a:prstGeom>
          <a:noFill/>
          <a:ln w="9525" cap="flat" cmpd="sng" algn="ctr">
            <a:solidFill>
              <a:srgbClr val="FF0000"/>
            </a:solidFill>
            <a:prstDash val="solid"/>
            <a:round/>
            <a:headEnd type="none" w="med" len="med"/>
            <a:tailEnd type="non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1037" name="TextBox 13"/>
          <p:cNvSpPr txBox="1">
            <a:spLocks noChangeArrowheads="1"/>
          </p:cNvSpPr>
          <p:nvPr/>
        </p:nvSpPr>
        <p:spPr bwMode="auto">
          <a:xfrm>
            <a:off x="228600" y="4648200"/>
            <a:ext cx="2819400" cy="1169988"/>
          </a:xfrm>
          <a:prstGeom prst="rect">
            <a:avLst/>
          </a:prstGeom>
          <a:solidFill>
            <a:schemeClr val="bg1"/>
          </a:solidFill>
          <a:ln w="9525">
            <a:solidFill>
              <a:schemeClr val="accent1"/>
            </a:solidFill>
            <a:miter lim="800000"/>
            <a:headEnd/>
            <a:tailEnd/>
          </a:ln>
        </p:spPr>
        <p:txBody>
          <a:bodyPr>
            <a:spAutoFit/>
          </a:bodyPr>
          <a:lstStyle/>
          <a:p>
            <a:pPr algn="r" eaLnBrk="1" hangingPunct="1"/>
            <a:r>
              <a:rPr lang="en-US" sz="1400" b="0" i="0">
                <a:solidFill>
                  <a:srgbClr val="FF0000"/>
                </a:solidFill>
                <a:latin typeface="Arial" charset="0"/>
              </a:rPr>
              <a:t>Based on constant-growth perpetuity math formula.</a:t>
            </a:r>
          </a:p>
          <a:p>
            <a:pPr algn="r" eaLnBrk="1" hangingPunct="1"/>
            <a:r>
              <a:rPr lang="en-US" sz="1400" b="0" i="0">
                <a:solidFill>
                  <a:srgbClr val="FF0000"/>
                </a:solidFill>
                <a:latin typeface="Arial" charset="0"/>
              </a:rPr>
              <a:t>Analogous to “cap rate” in RE, “Direct Capitalization” method of property valuation.</a:t>
            </a:r>
          </a:p>
        </p:txBody>
      </p:sp>
      <p:cxnSp>
        <p:nvCxnSpPr>
          <p:cNvPr id="1038" name="Straight Arrow Connector 14"/>
          <p:cNvCxnSpPr>
            <a:cxnSpLocks noChangeShapeType="1"/>
            <a:stCxn id="1037" idx="3"/>
            <a:endCxn id="13" idx="2"/>
          </p:cNvCxnSpPr>
          <p:nvPr/>
        </p:nvCxnSpPr>
        <p:spPr bwMode="auto">
          <a:xfrm>
            <a:off x="3048000" y="5232400"/>
            <a:ext cx="1143000" cy="25400"/>
          </a:xfrm>
          <a:prstGeom prst="straightConnector1">
            <a:avLst/>
          </a:prstGeom>
          <a:noFill/>
          <a:ln w="9525" algn="ctr">
            <a:solidFill>
              <a:srgbClr val="FF0000"/>
            </a:solidFill>
            <a:round/>
            <a:headEnd/>
            <a:tailEnd type="arrow" w="med" len="med"/>
          </a:ln>
        </p:spPr>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 name="Footer Placeholder 9"/>
          <p:cNvSpPr>
            <a:spLocks noGrp="1"/>
          </p:cNvSpPr>
          <p:nvPr>
            <p:ph type="ftr" sz="quarter" idx="11"/>
          </p:nvPr>
        </p:nvSpPr>
        <p:spPr/>
        <p:txBody>
          <a:bodyPr/>
          <a:lstStyle/>
          <a:p>
            <a:pPr>
              <a:defRPr/>
            </a:pPr>
            <a:r>
              <a:rPr lang="en-US"/>
              <a:t>© 2014 OnCourse Learning. All Rights Reserved.</a:t>
            </a:r>
            <a:endParaRPr lang="en-US"/>
          </a:p>
        </p:txBody>
      </p:sp>
      <p:sp>
        <p:nvSpPr>
          <p:cNvPr id="2053" name="Slide Number Placeholder 3"/>
          <p:cNvSpPr>
            <a:spLocks noGrp="1"/>
          </p:cNvSpPr>
          <p:nvPr>
            <p:ph type="sldNum" sz="quarter" idx="12"/>
          </p:nvPr>
        </p:nvSpPr>
        <p:spPr>
          <a:noFill/>
        </p:spPr>
        <p:txBody>
          <a:bodyPr/>
          <a:lstStyle/>
          <a:p>
            <a:fld id="{E47EDE98-509B-4051-980C-FB25C8A05074}" type="slidenum">
              <a:rPr lang="en-US"/>
              <a:pPr/>
              <a:t>31</a:t>
            </a:fld>
            <a:endParaRPr lang="en-US"/>
          </a:p>
        </p:txBody>
      </p:sp>
      <p:sp>
        <p:nvSpPr>
          <p:cNvPr id="806914" name="Text Box 2"/>
          <p:cNvSpPr txBox="1">
            <a:spLocks noChangeArrowheads="1"/>
          </p:cNvSpPr>
          <p:nvPr/>
        </p:nvSpPr>
        <p:spPr bwMode="auto">
          <a:xfrm>
            <a:off x="381000" y="228600"/>
            <a:ext cx="8229600" cy="396875"/>
          </a:xfrm>
          <a:prstGeom prst="rect">
            <a:avLst/>
          </a:prstGeom>
          <a:noFill/>
          <a:ln w="9525">
            <a:noFill/>
            <a:miter lim="800000"/>
            <a:headEnd/>
            <a:tailEnd/>
          </a:ln>
          <a:effectLst/>
        </p:spPr>
        <p:txBody>
          <a:bodyPr>
            <a:spAutoFit/>
          </a:bodyPr>
          <a:lstStyle/>
          <a:p>
            <a:pPr eaLnBrk="1" hangingPunct="1">
              <a:spcBef>
                <a:spcPct val="50000"/>
              </a:spcBef>
              <a:defRPr/>
            </a:pPr>
            <a:r>
              <a:rPr lang="en-US" sz="2000" i="0">
                <a:solidFill>
                  <a:srgbClr val="000000"/>
                </a:solidFill>
                <a:effectLst>
                  <a:outerShdw blurRad="38100" dist="38100" dir="2700000" algn="tl">
                    <a:srgbClr val="FFFFFF"/>
                  </a:outerShdw>
                </a:effectLst>
              </a:rPr>
              <a:t>GGM </a:t>
            </a:r>
            <a:r>
              <a:rPr lang="en-US" sz="2000" i="0">
                <a:solidFill>
                  <a:srgbClr val="000000"/>
                </a:solidFill>
                <a:effectLst>
                  <a:outerShdw blurRad="38100" dist="38100" dir="2700000" algn="tl">
                    <a:srgbClr val="FFFFFF"/>
                  </a:outerShdw>
                </a:effectLst>
                <a:sym typeface="Wingdings" pitchFamily="2" charset="2"/>
              </a:rPr>
              <a:t> REIT Value = </a:t>
            </a:r>
            <a:r>
              <a:rPr lang="en-US" sz="2000">
                <a:solidFill>
                  <a:srgbClr val="000000"/>
                </a:solidFill>
                <a:effectLst>
                  <a:outerShdw blurRad="38100" dist="38100" dir="2700000" algn="tl">
                    <a:srgbClr val="FFFFFF"/>
                  </a:outerShdw>
                </a:effectLst>
                <a:sym typeface="Wingdings" pitchFamily="2" charset="2"/>
              </a:rPr>
              <a:t>f ( </a:t>
            </a:r>
            <a:r>
              <a:rPr lang="en-US" sz="2000">
                <a:solidFill>
                  <a:srgbClr val="CC0000"/>
                </a:solidFill>
                <a:effectLst>
                  <a:outerShdw blurRad="38100" dist="38100" dir="2700000" algn="tl">
                    <a:srgbClr val="000000"/>
                  </a:outerShdw>
                </a:effectLst>
                <a:sym typeface="Wingdings" pitchFamily="2" charset="2"/>
              </a:rPr>
              <a:t>DIV</a:t>
            </a:r>
            <a:r>
              <a:rPr lang="en-US" sz="2000" baseline="-25000">
                <a:solidFill>
                  <a:srgbClr val="CC0000"/>
                </a:solidFill>
                <a:effectLst>
                  <a:outerShdw blurRad="38100" dist="38100" dir="2700000" algn="tl">
                    <a:srgbClr val="000000"/>
                  </a:outerShdw>
                </a:effectLst>
                <a:sym typeface="Wingdings" pitchFamily="2" charset="2"/>
              </a:rPr>
              <a:t>1</a:t>
            </a:r>
            <a:r>
              <a:rPr lang="en-US" sz="2000" baseline="-25000">
                <a:solidFill>
                  <a:srgbClr val="000000"/>
                </a:solidFill>
                <a:effectLst>
                  <a:outerShdw blurRad="38100" dist="38100" dir="2700000" algn="tl">
                    <a:srgbClr val="FFFFFF"/>
                  </a:outerShdw>
                </a:effectLst>
                <a:sym typeface="Wingdings" pitchFamily="2" charset="2"/>
              </a:rPr>
              <a:t> </a:t>
            </a:r>
            <a:r>
              <a:rPr lang="en-US" sz="2000">
                <a:solidFill>
                  <a:srgbClr val="000000"/>
                </a:solidFill>
                <a:effectLst>
                  <a:outerShdw blurRad="38100" dist="38100" dir="2700000" algn="tl">
                    <a:srgbClr val="FFFFFF"/>
                  </a:outerShdw>
                </a:effectLst>
                <a:sym typeface="Wingdings" pitchFamily="2" charset="2"/>
              </a:rPr>
              <a:t>, </a:t>
            </a:r>
            <a:r>
              <a:rPr lang="en-US" sz="2000">
                <a:solidFill>
                  <a:srgbClr val="CC0000"/>
                </a:solidFill>
                <a:effectLst>
                  <a:outerShdw blurRad="38100" dist="38100" dir="2700000" algn="tl">
                    <a:srgbClr val="000000"/>
                  </a:outerShdw>
                </a:effectLst>
                <a:sym typeface="Wingdings" pitchFamily="2" charset="2"/>
              </a:rPr>
              <a:t>g*</a:t>
            </a:r>
            <a:r>
              <a:rPr lang="en-US" sz="2000">
                <a:solidFill>
                  <a:srgbClr val="000000"/>
                </a:solidFill>
                <a:effectLst>
                  <a:outerShdw blurRad="38100" dist="38100" dir="2700000" algn="tl">
                    <a:srgbClr val="FFFFFF"/>
                  </a:outerShdw>
                </a:effectLst>
                <a:sym typeface="Wingdings" pitchFamily="2" charset="2"/>
              </a:rPr>
              <a:t> , </a:t>
            </a:r>
            <a:r>
              <a:rPr lang="en-US" sz="2000">
                <a:solidFill>
                  <a:srgbClr val="CC0000"/>
                </a:solidFill>
                <a:effectLst>
                  <a:outerShdw blurRad="38100" dist="38100" dir="2700000" algn="tl">
                    <a:srgbClr val="000000"/>
                  </a:outerShdw>
                </a:effectLst>
                <a:sym typeface="Wingdings" pitchFamily="2" charset="2"/>
              </a:rPr>
              <a:t>r</a:t>
            </a:r>
            <a:r>
              <a:rPr lang="en-US" sz="2000">
                <a:solidFill>
                  <a:srgbClr val="000000"/>
                </a:solidFill>
                <a:effectLst>
                  <a:outerShdw blurRad="38100" dist="38100" dir="2700000" algn="tl">
                    <a:srgbClr val="FFFFFF"/>
                  </a:outerShdw>
                </a:effectLst>
                <a:sym typeface="Wingdings" pitchFamily="2" charset="2"/>
              </a:rPr>
              <a:t> ). </a:t>
            </a:r>
            <a:r>
              <a:rPr lang="en-US" sz="2000" i="0">
                <a:solidFill>
                  <a:srgbClr val="000000"/>
                </a:solidFill>
                <a:effectLst>
                  <a:outerShdw blurRad="38100" dist="38100" dir="2700000" algn="tl">
                    <a:srgbClr val="FFFFFF"/>
                  </a:outerShdw>
                </a:effectLst>
                <a:sym typeface="Wingdings" pitchFamily="2" charset="2"/>
              </a:rPr>
              <a:t>Based on three values</a:t>
            </a:r>
            <a:r>
              <a:rPr lang="en-US" sz="2000">
                <a:solidFill>
                  <a:srgbClr val="000000"/>
                </a:solidFill>
                <a:effectLst>
                  <a:outerShdw blurRad="38100" dist="38100" dir="2700000" algn="tl">
                    <a:srgbClr val="FFFFFF"/>
                  </a:outerShdw>
                </a:effectLst>
                <a:sym typeface="Wingdings" pitchFamily="2" charset="2"/>
              </a:rPr>
              <a:t>.</a:t>
            </a:r>
            <a:endParaRPr lang="en-US" sz="2000" i="0">
              <a:solidFill>
                <a:srgbClr val="000000"/>
              </a:solidFill>
              <a:effectLst>
                <a:outerShdw blurRad="38100" dist="38100" dir="2700000" algn="tl">
                  <a:srgbClr val="FFFFFF"/>
                </a:outerShdw>
              </a:effectLst>
            </a:endParaRPr>
          </a:p>
        </p:txBody>
      </p:sp>
      <p:sp>
        <p:nvSpPr>
          <p:cNvPr id="806916" name="Text Box 4"/>
          <p:cNvSpPr txBox="1">
            <a:spLocks noChangeArrowheads="1"/>
          </p:cNvSpPr>
          <p:nvPr/>
        </p:nvSpPr>
        <p:spPr bwMode="auto">
          <a:xfrm>
            <a:off x="609600" y="609600"/>
            <a:ext cx="7924800" cy="1773238"/>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2400" dirty="0">
                <a:solidFill>
                  <a:srgbClr val="CC0000"/>
                </a:solidFill>
                <a:effectLst>
                  <a:outerShdw blurRad="38100" dist="38100" dir="2700000" algn="tl">
                    <a:srgbClr val="000000"/>
                  </a:outerShdw>
                </a:effectLst>
              </a:rPr>
              <a:t>DIV</a:t>
            </a:r>
            <a:r>
              <a:rPr lang="en-US" sz="2400" baseline="-25000" dirty="0">
                <a:solidFill>
                  <a:srgbClr val="CC0000"/>
                </a:solidFill>
                <a:effectLst>
                  <a:outerShdw blurRad="38100" dist="38100" dir="2700000" algn="tl">
                    <a:srgbClr val="000000"/>
                  </a:outerShdw>
                </a:effectLst>
              </a:rPr>
              <a:t>1</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sym typeface="Wingdings" pitchFamily="2" charset="2"/>
              </a:rPr>
              <a:t> PBTCF – DS – G&amp;A </a:t>
            </a:r>
            <a:r>
              <a:rPr lang="en-US" sz="2000" i="0" dirty="0">
                <a:solidFill>
                  <a:srgbClr val="000000"/>
                </a:solidFill>
                <a:effectLst>
                  <a:outerShdw blurRad="38100" dist="38100" dir="2700000" algn="tl">
                    <a:srgbClr val="FFFFFF"/>
                  </a:outerShdw>
                </a:effectLst>
                <a:sym typeface="Wingdings" pitchFamily="2" charset="2"/>
              </a:rPr>
              <a:t>–</a:t>
            </a:r>
            <a:r>
              <a:rPr lang="en-US" sz="1800" i="0" dirty="0">
                <a:solidFill>
                  <a:srgbClr val="000000"/>
                </a:solidFill>
                <a:effectLst>
                  <a:outerShdw blurRad="38100" dist="38100" dir="2700000" algn="tl">
                    <a:srgbClr val="FFFFFF"/>
                  </a:outerShdw>
                </a:effectLst>
                <a:sym typeface="Wingdings" pitchFamily="2" charset="2"/>
              </a:rPr>
              <a:t>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 (holdings &amp; sales, less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a:t>
            </a:r>
          </a:p>
          <a:p>
            <a:pPr eaLnBrk="1" hangingPunct="1">
              <a:defRPr/>
            </a:pPr>
            <a:r>
              <a:rPr lang="en-US" sz="1800" i="0" dirty="0">
                <a:solidFill>
                  <a:srgbClr val="000000"/>
                </a:solidFill>
                <a:effectLst>
                  <a:outerShdw blurRad="38100" dist="38100" dir="2700000" algn="tl">
                    <a:srgbClr val="FFFFFF"/>
                  </a:outerShdw>
                </a:effectLst>
                <a:sym typeface="Wingdings" pitchFamily="2" charset="2"/>
              </a:rPr>
              <a:t>	 = EBTCF – G&amp;A –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  =   AFFO – </a:t>
            </a:r>
            <a:r>
              <a:rPr lang="en-US" sz="1800" dirty="0">
                <a:solidFill>
                  <a:srgbClr val="000000"/>
                </a:solidFill>
                <a:effectLst>
                  <a:outerShdw blurRad="38100" dist="38100" dir="2700000" algn="tl">
                    <a:srgbClr val="FFFFFF"/>
                  </a:outerShdw>
                </a:effectLst>
                <a:sym typeface="Wingdings" pitchFamily="2" charset="2"/>
              </a:rPr>
              <a:t>plowback </a:t>
            </a:r>
            <a:r>
              <a:rPr lang="en-US" sz="1800" i="0" dirty="0">
                <a:solidFill>
                  <a:srgbClr val="000000"/>
                </a:solidFill>
                <a:effectLst>
                  <a:outerShdw blurRad="38100" dist="38100" dir="2700000" algn="tl">
                    <a:srgbClr val="FFFFFF"/>
                  </a:outerShdw>
                </a:effectLst>
                <a:sym typeface="Wingdings" pitchFamily="2" charset="2"/>
              </a:rPr>
              <a:t>:</a:t>
            </a:r>
          </a:p>
          <a:p>
            <a:pPr lvl="1" eaLnBrk="1" hangingPunct="1">
              <a:spcBef>
                <a:spcPct val="10000"/>
              </a:spcBef>
              <a:buFontTx/>
              <a:buChar char="•"/>
              <a:defRPr/>
            </a:pPr>
            <a:r>
              <a:rPr lang="en-US" sz="1600" i="0" dirty="0">
                <a:solidFill>
                  <a:srgbClr val="000000"/>
                </a:solidFill>
                <a:effectLst>
                  <a:outerShdw blurRad="38100" dist="38100" dir="2700000" algn="tl">
                    <a:srgbClr val="FFFFFF"/>
                  </a:outerShdw>
                </a:effectLst>
              </a:rPr>
              <a:t> Analyze firm’s current property operations &amp; financing.</a:t>
            </a:r>
          </a:p>
          <a:p>
            <a:pPr lvl="1" eaLnBrk="1" hangingPunct="1">
              <a:spcBef>
                <a:spcPct val="10000"/>
              </a:spcBef>
              <a:buFontTx/>
              <a:buChar char="•"/>
              <a:defRPr/>
            </a:pPr>
            <a:r>
              <a:rPr lang="en-US" sz="1600" i="0" dirty="0">
                <a:solidFill>
                  <a:srgbClr val="000000"/>
                </a:solidFill>
                <a:effectLst>
                  <a:outerShdw blurRad="38100" dist="38100" dir="2700000" algn="tl">
                    <a:srgbClr val="FFFFFF"/>
                  </a:outerShdw>
                </a:effectLst>
              </a:rPr>
              <a:t> Firm can temporarily pay out more cash than it earns from operations by the use of sales of its assets or by the use of financing techniques, but GGM requires </a:t>
            </a:r>
            <a:r>
              <a:rPr lang="en-US" sz="1600" u="sng" dirty="0">
                <a:solidFill>
                  <a:srgbClr val="000000"/>
                </a:solidFill>
                <a:effectLst>
                  <a:outerShdw blurRad="38100" dist="38100" dir="2700000" algn="tl">
                    <a:srgbClr val="FFFFFF"/>
                  </a:outerShdw>
                </a:effectLst>
              </a:rPr>
              <a:t>long-run average</a:t>
            </a:r>
            <a:r>
              <a:rPr lang="en-US" sz="1600" i="0" dirty="0">
                <a:solidFill>
                  <a:srgbClr val="000000"/>
                </a:solidFill>
                <a:effectLst>
                  <a:outerShdw blurRad="38100" dist="38100" dir="2700000" algn="tl">
                    <a:srgbClr val="FFFFFF"/>
                  </a:outerShdw>
                </a:effectLst>
              </a:rPr>
              <a:t> values (avoid or stabilize </a:t>
            </a:r>
            <a:r>
              <a:rPr lang="en-US" sz="1600" dirty="0">
                <a:solidFill>
                  <a:srgbClr val="000000"/>
                </a:solidFill>
                <a:effectLst>
                  <a:outerShdw blurRad="38100" dist="38100" dir="2700000" algn="tl">
                    <a:srgbClr val="FFFFFF"/>
                  </a:outerShdw>
                </a:effectLst>
              </a:rPr>
              <a:t>“extraordinary” </a:t>
            </a:r>
            <a:r>
              <a:rPr lang="en-US" sz="1600" i="0" dirty="0">
                <a:solidFill>
                  <a:srgbClr val="000000"/>
                </a:solidFill>
                <a:effectLst>
                  <a:outerShdw blurRad="38100" dist="38100" dir="2700000" algn="tl">
                    <a:srgbClr val="FFFFFF"/>
                  </a:outerShdw>
                </a:effectLst>
              </a:rPr>
              <a:t>sources of dividends).</a:t>
            </a:r>
          </a:p>
        </p:txBody>
      </p:sp>
      <p:sp>
        <p:nvSpPr>
          <p:cNvPr id="806917" name="Text Box 5"/>
          <p:cNvSpPr txBox="1">
            <a:spLocks noChangeArrowheads="1"/>
          </p:cNvSpPr>
          <p:nvPr/>
        </p:nvSpPr>
        <p:spPr bwMode="auto">
          <a:xfrm>
            <a:off x="609600" y="2438400"/>
            <a:ext cx="7924800" cy="1662113"/>
          </a:xfrm>
          <a:prstGeom prst="rect">
            <a:avLst/>
          </a:prstGeom>
          <a:noFill/>
          <a:ln w="9525">
            <a:solidFill>
              <a:schemeClr val="tx1"/>
            </a:solidFill>
            <a:miter lim="800000"/>
            <a:headEnd/>
            <a:tailEnd/>
          </a:ln>
          <a:effectLst/>
        </p:spPr>
        <p:txBody>
          <a:bodyPr>
            <a:spAutoFit/>
          </a:bodyPr>
          <a:lstStyle/>
          <a:p>
            <a:pPr eaLnBrk="1" hangingPunct="1">
              <a:defRPr/>
            </a:pPr>
            <a:r>
              <a:rPr lang="en-US" sz="2400" dirty="0">
                <a:solidFill>
                  <a:srgbClr val="CC0000"/>
                </a:solidFill>
                <a:effectLst>
                  <a:outerShdw blurRad="38100" dist="38100" dir="2700000" algn="tl">
                    <a:srgbClr val="000000"/>
                  </a:outerShdw>
                </a:effectLst>
              </a:rPr>
              <a:t>g*</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is very important ( 1 pt </a:t>
            </a:r>
            <a:r>
              <a:rPr lang="el-GR" sz="1800" i="0" dirty="0">
                <a:solidFill>
                  <a:srgbClr val="000000"/>
                </a:solidFill>
                <a:effectLst>
                  <a:outerShdw blurRad="38100" dist="38100" dir="2700000" algn="tl">
                    <a:srgbClr val="FFFFFF"/>
                  </a:outerShdw>
                </a:effectLst>
                <a:cs typeface="Times New Roman" pitchFamily="18" charset="0"/>
              </a:rPr>
              <a:t>Δ</a:t>
            </a:r>
            <a:r>
              <a:rPr lang="en-US" sz="1800" dirty="0">
                <a:solidFill>
                  <a:srgbClr val="000000"/>
                </a:solidFill>
                <a:effectLst>
                  <a:outerShdw blurRad="38100" dist="38100" dir="2700000" algn="tl">
                    <a:srgbClr val="FFFFFF"/>
                  </a:outerShdw>
                </a:effectLst>
                <a:cs typeface="Times New Roman" pitchFamily="18" charset="0"/>
              </a:rPr>
              <a:t>g*</a:t>
            </a:r>
            <a:r>
              <a:rPr lang="en-US" sz="1800" i="0" dirty="0">
                <a:solidFill>
                  <a:srgbClr val="000000"/>
                </a:solidFill>
                <a:effectLst>
                  <a:outerShdw blurRad="38100" dist="38100" dir="2700000" algn="tl">
                    <a:srgbClr val="FFFFFF"/>
                  </a:outerShdw>
                </a:effectLst>
                <a:cs typeface="Times New Roman" pitchFamily="18" charset="0"/>
              </a:rPr>
              <a:t> </a:t>
            </a:r>
            <a:r>
              <a:rPr lang="en-US" sz="1800" i="0" dirty="0">
                <a:solidFill>
                  <a:srgbClr val="000000"/>
                </a:solidFill>
                <a:effectLst>
                  <a:outerShdw blurRad="38100" dist="38100" dir="2700000" algn="tl">
                    <a:srgbClr val="FFFFFF"/>
                  </a:outerShdw>
                </a:effectLst>
                <a:cs typeface="Times New Roman" pitchFamily="18" charset="0"/>
                <a:sym typeface="Wingdings" pitchFamily="2" charset="2"/>
              </a:rPr>
              <a:t> &gt;</a:t>
            </a:r>
            <a:r>
              <a:rPr lang="en-US" sz="1800" i="0" dirty="0">
                <a:solidFill>
                  <a:srgbClr val="000000"/>
                </a:solidFill>
                <a:effectLst>
                  <a:outerShdw blurRad="38100" dist="38100" dir="2700000" algn="tl">
                    <a:srgbClr val="FFFFFF"/>
                  </a:outerShdw>
                </a:effectLst>
                <a:cs typeface="Times New Roman" pitchFamily="18" charset="0"/>
              </a:rPr>
              <a:t> ≈ 20% </a:t>
            </a:r>
            <a:r>
              <a:rPr lang="el-GR" sz="1800" i="0" dirty="0">
                <a:solidFill>
                  <a:srgbClr val="000000"/>
                </a:solidFill>
                <a:effectLst>
                  <a:outerShdw blurRad="38100" dist="38100" dir="2700000" algn="tl">
                    <a:srgbClr val="FFFFFF"/>
                  </a:outerShdw>
                </a:effectLst>
              </a:rPr>
              <a:t>Δ</a:t>
            </a:r>
            <a:r>
              <a:rPr lang="en-US" sz="1800" dirty="0">
                <a:solidFill>
                  <a:srgbClr val="000000"/>
                </a:solidFill>
                <a:effectLst>
                  <a:outerShdw blurRad="38100" dist="38100" dir="2700000" algn="tl">
                    <a:srgbClr val="FFFFFF"/>
                  </a:outerShdw>
                </a:effectLst>
              </a:rPr>
              <a:t>PV</a:t>
            </a:r>
            <a:r>
              <a:rPr lang="en-US" sz="1800" i="0" dirty="0">
                <a:solidFill>
                  <a:srgbClr val="000000"/>
                </a:solidFill>
                <a:effectLst>
                  <a:outerShdw blurRad="38100" dist="38100" dir="2700000" algn="tl">
                    <a:srgbClr val="FFFFFF"/>
                  </a:outerShdw>
                </a:effectLst>
                <a:cs typeface="Times New Roman" pitchFamily="18" charset="0"/>
              </a:rPr>
              <a:t> )</a:t>
            </a:r>
            <a:r>
              <a:rPr lang="en-US" sz="1800" i="0" dirty="0">
                <a:solidFill>
                  <a:srgbClr val="000000"/>
                </a:solidFill>
                <a:effectLst>
                  <a:outerShdw blurRad="38100" dist="38100" dir="2700000" algn="tl">
                    <a:srgbClr val="FFFFFF"/>
                  </a:outerShdw>
                </a:effectLst>
              </a:rPr>
              <a:t>.  Reflects:</a:t>
            </a:r>
          </a:p>
          <a:p>
            <a:pPr lvl="1" eaLnBrk="1" hangingPunct="1">
              <a:buFontTx/>
              <a:buChar char="•"/>
              <a:defRPr/>
            </a:pPr>
            <a:r>
              <a:rPr lang="en-US" sz="1800" i="0" dirty="0">
                <a:solidFill>
                  <a:srgbClr val="000000"/>
                </a:solidFill>
                <a:effectLst>
                  <a:outerShdw blurRad="38100" dist="38100" dir="2700000" algn="tl">
                    <a:srgbClr val="FFFFFF"/>
                  </a:outerShdw>
                </a:effectLst>
              </a:rPr>
              <a:t> LR growth in EBTCF (</a:t>
            </a:r>
            <a:r>
              <a:rPr lang="en-US" sz="1800" u="sng" dirty="0">
                <a:solidFill>
                  <a:srgbClr val="000000"/>
                </a:solidFill>
                <a:effectLst>
                  <a:outerShdw blurRad="38100" dist="38100" dir="2700000" algn="tl">
                    <a:srgbClr val="FFFFFF"/>
                  </a:outerShdw>
                </a:effectLst>
              </a:rPr>
              <a:t>sustainable</a:t>
            </a:r>
            <a:r>
              <a:rPr lang="en-US" sz="1800" i="0" dirty="0">
                <a:solidFill>
                  <a:srgbClr val="000000"/>
                </a:solidFill>
                <a:effectLst>
                  <a:outerShdw blurRad="38100" dist="38100" dir="2700000" algn="tl">
                    <a:srgbClr val="FFFFFF"/>
                  </a:outerShdw>
                </a:effectLst>
              </a:rPr>
              <a:t> </a:t>
            </a:r>
            <a:r>
              <a:rPr lang="en-US" sz="1800" i="0" dirty="0">
                <a:solidFill>
                  <a:srgbClr val="0000FF"/>
                </a:solidFill>
                <a:effectLst>
                  <a:outerShdw blurRad="38100" dist="38100" dir="2700000" algn="tl">
                    <a:srgbClr val="000000"/>
                  </a:outerShdw>
                </a:effectLst>
              </a:rPr>
              <a:t>“same store growth”(as levered) + “plowback”</a:t>
            </a:r>
            <a:r>
              <a:rPr lang="en-US" sz="1800" i="0" dirty="0">
                <a:solidFill>
                  <a:srgbClr val="000000"/>
                </a:solidFill>
                <a:effectLst>
                  <a:outerShdw blurRad="38100" dist="38100" dir="2700000" algn="tl">
                    <a:srgbClr val="FFFFFF"/>
                  </a:outerShdw>
                </a:effectLst>
              </a:rPr>
              <a:t>).</a:t>
            </a:r>
          </a:p>
          <a:p>
            <a:pPr lvl="1" eaLnBrk="1" hangingPunct="1">
              <a:buFontTx/>
              <a:buChar char="•"/>
              <a:defRPr/>
            </a:pPr>
            <a:r>
              <a:rPr lang="en-US" sz="1800" i="0" dirty="0">
                <a:solidFill>
                  <a:srgbClr val="000000"/>
                </a:solidFill>
                <a:effectLst>
                  <a:outerShdw blurRad="38100" dist="38100" dir="2700000" algn="tl">
                    <a:srgbClr val="FFFFFF"/>
                  </a:outerShdw>
                </a:effectLst>
              </a:rPr>
              <a:t> LR ability of REIT mgt to generate </a:t>
            </a:r>
            <a:r>
              <a:rPr lang="en-US" sz="1800" i="0" dirty="0">
                <a:solidFill>
                  <a:srgbClr val="0000FF"/>
                </a:solidFill>
                <a:effectLst>
                  <a:outerShdw blurRad="38100" dist="38100" dir="2700000" algn="tl">
                    <a:srgbClr val="000000"/>
                  </a:outerShdw>
                </a:effectLst>
              </a:rPr>
              <a:t>“growth opportunities”</a:t>
            </a:r>
            <a:r>
              <a:rPr lang="en-US" sz="1800" i="0" dirty="0">
                <a:solidFill>
                  <a:srgbClr val="000000"/>
                </a:solidFill>
                <a:effectLst>
                  <a:outerShdw blurRad="38100" dist="38100" dir="2700000" algn="tl">
                    <a:srgbClr val="FFFFFF"/>
                  </a:outerShdw>
                </a:effectLst>
              </a:rPr>
              <a:t> (NPV&gt;0 projects). This is the toughest part (and why we add the </a:t>
            </a:r>
            <a:r>
              <a:rPr lang="en-US" sz="2400" i="0" dirty="0">
                <a:solidFill>
                  <a:srgbClr val="000000"/>
                </a:solidFill>
                <a:effectLst>
                  <a:outerShdw blurRad="38100" dist="38100" dir="2700000" algn="tl">
                    <a:srgbClr val="FFFFFF"/>
                  </a:outerShdw>
                </a:effectLst>
              </a:rPr>
              <a:t>*</a:t>
            </a:r>
            <a:r>
              <a:rPr lang="en-US" sz="1800" i="0" dirty="0">
                <a:solidFill>
                  <a:srgbClr val="000000"/>
                </a:solidFill>
                <a:effectLst>
                  <a:outerShdw blurRad="38100" dist="38100" dir="2700000" algn="tl">
                    <a:srgbClr val="FFFFFF"/>
                  </a:outerShdw>
                </a:effectLst>
              </a:rPr>
              <a:t> to the </a:t>
            </a:r>
            <a:r>
              <a:rPr lang="en-US" sz="2400" dirty="0">
                <a:solidFill>
                  <a:srgbClr val="000000"/>
                </a:solidFill>
                <a:effectLst>
                  <a:outerShdw blurRad="38100" dist="38100" dir="2700000" algn="tl">
                    <a:srgbClr val="FFFFFF"/>
                  </a:outerShdw>
                </a:effectLst>
              </a:rPr>
              <a:t>g</a:t>
            </a:r>
            <a:r>
              <a:rPr lang="en-US" sz="1800" i="0" dirty="0">
                <a:solidFill>
                  <a:srgbClr val="000000"/>
                </a:solidFill>
                <a:effectLst>
                  <a:outerShdw blurRad="38100" dist="38100" dir="2700000" algn="tl">
                    <a:srgbClr val="FFFFFF"/>
                  </a:outerShdw>
                </a:effectLst>
              </a:rPr>
              <a:t>).</a:t>
            </a:r>
          </a:p>
        </p:txBody>
      </p:sp>
      <p:sp>
        <p:nvSpPr>
          <p:cNvPr id="806918" name="Text Box 6"/>
          <p:cNvSpPr txBox="1">
            <a:spLocks noChangeArrowheads="1"/>
          </p:cNvSpPr>
          <p:nvPr/>
        </p:nvSpPr>
        <p:spPr bwMode="auto">
          <a:xfrm>
            <a:off x="609600" y="4191000"/>
            <a:ext cx="7924800" cy="2092325"/>
          </a:xfrm>
          <a:prstGeom prst="rect">
            <a:avLst/>
          </a:prstGeom>
          <a:noFill/>
          <a:ln w="9525">
            <a:solidFill>
              <a:schemeClr val="tx1"/>
            </a:solidFill>
            <a:miter lim="800000"/>
            <a:headEnd/>
            <a:tailEnd/>
          </a:ln>
          <a:effectLst/>
        </p:spPr>
        <p:txBody>
          <a:bodyPr>
            <a:spAutoFit/>
          </a:bodyPr>
          <a:lstStyle/>
          <a:p>
            <a:pPr eaLnBrk="1" hangingPunct="1">
              <a:defRPr/>
            </a:pPr>
            <a:r>
              <a:rPr lang="en-US" sz="2400" dirty="0">
                <a:solidFill>
                  <a:srgbClr val="CC0000"/>
                </a:solidFill>
                <a:effectLst>
                  <a:outerShdw blurRad="38100" dist="38100" dir="2700000" algn="tl">
                    <a:srgbClr val="000000"/>
                  </a:outerShdw>
                </a:effectLst>
              </a:rPr>
              <a:t>r</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 Firm’s </a:t>
            </a:r>
            <a:r>
              <a:rPr lang="en-US" sz="1800" i="0" dirty="0" err="1">
                <a:solidFill>
                  <a:srgbClr val="000000"/>
                </a:solidFill>
                <a:effectLst>
                  <a:outerShdw blurRad="38100" dist="38100" dir="2700000" algn="tl">
                    <a:srgbClr val="FFFFFF"/>
                  </a:outerShdw>
                </a:effectLst>
              </a:rPr>
              <a:t>avg</a:t>
            </a:r>
            <a:r>
              <a:rPr lang="en-US" sz="1800" i="0" dirty="0">
                <a:solidFill>
                  <a:srgbClr val="000000"/>
                </a:solidFill>
                <a:effectLst>
                  <a:outerShdw blurRad="38100" dist="38100" dir="2700000" algn="tl">
                    <a:srgbClr val="FFFFFF"/>
                  </a:outerShdw>
                </a:effectLst>
              </a:rPr>
              <a:t> equity OCC  = </a:t>
            </a:r>
            <a:r>
              <a:rPr lang="en-US" sz="1800" dirty="0" err="1">
                <a:solidFill>
                  <a:srgbClr val="000000"/>
                </a:solidFill>
                <a:effectLst>
                  <a:outerShdw blurRad="38100" dist="38100" dir="2700000" algn="tl">
                    <a:srgbClr val="FFFFFF"/>
                  </a:outerShdw>
                </a:effectLst>
              </a:rPr>
              <a:t>r</a:t>
            </a:r>
            <a:r>
              <a:rPr lang="en-US" sz="1800" baseline="-25000" dirty="0" err="1">
                <a:solidFill>
                  <a:srgbClr val="000000"/>
                </a:solidFill>
                <a:effectLst>
                  <a:outerShdw blurRad="38100" dist="38100" dir="2700000" algn="tl">
                    <a:srgbClr val="FFFFFF"/>
                  </a:outerShdw>
                </a:effectLst>
              </a:rPr>
              <a:t>f</a:t>
            </a:r>
            <a:r>
              <a:rPr lang="en-US" sz="180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a:t>
            </a:r>
            <a:r>
              <a:rPr lang="en-US" sz="1800" dirty="0">
                <a:solidFill>
                  <a:srgbClr val="000000"/>
                </a:solidFill>
                <a:effectLst>
                  <a:outerShdw blurRad="38100" dist="38100" dir="2700000" algn="tl">
                    <a:srgbClr val="FFFFFF"/>
                  </a:outerShdw>
                </a:effectLst>
              </a:rPr>
              <a:t>RP  </a:t>
            </a:r>
            <a:r>
              <a:rPr lang="en-US" sz="1800" i="0" dirty="0">
                <a:solidFill>
                  <a:srgbClr val="000000"/>
                </a:solidFill>
                <a:effectLst>
                  <a:outerShdw blurRad="38100" dist="38100" dir="2700000" algn="tl">
                    <a:srgbClr val="FFFFFF"/>
                  </a:outerShdw>
                </a:effectLst>
              </a:rPr>
              <a:t>=  </a:t>
            </a:r>
            <a:r>
              <a:rPr lang="en-US" sz="1800" dirty="0">
                <a:solidFill>
                  <a:srgbClr val="000000"/>
                </a:solidFill>
                <a:effectLst>
                  <a:outerShdw blurRad="38100" dist="38100" dir="2700000" algn="tl">
                    <a:srgbClr val="FFFFFF"/>
                  </a:outerShdw>
                </a:effectLst>
              </a:rPr>
              <a:t>y </a:t>
            </a:r>
            <a:r>
              <a:rPr lang="en-US" sz="1800" i="0" dirty="0">
                <a:solidFill>
                  <a:srgbClr val="000000"/>
                </a:solidFill>
                <a:effectLst>
                  <a:outerShdw blurRad="38100" dist="38100" dir="2700000" algn="tl">
                    <a:srgbClr val="FFFFFF"/>
                  </a:outerShdw>
                </a:effectLst>
              </a:rPr>
              <a:t>+</a:t>
            </a:r>
            <a:r>
              <a:rPr lang="en-US" sz="1800" dirty="0">
                <a:solidFill>
                  <a:srgbClr val="000000"/>
                </a:solidFill>
                <a:effectLst>
                  <a:outerShdw blurRad="38100" dist="38100" dir="2700000" algn="tl">
                    <a:srgbClr val="FFFFFF"/>
                  </a:outerShdw>
                </a:effectLst>
              </a:rPr>
              <a:t> g*</a:t>
            </a:r>
            <a:r>
              <a:rPr lang="en-US" sz="1800" i="0" dirty="0">
                <a:solidFill>
                  <a:srgbClr val="000000"/>
                </a:solidFill>
                <a:effectLst>
                  <a:outerShdw blurRad="38100" dist="38100" dir="2700000" algn="tl">
                    <a:srgbClr val="FFFFFF"/>
                  </a:outerShdw>
                </a:effectLst>
              </a:rPr>
              <a:t> , in the firm’s equity:</a:t>
            </a:r>
          </a:p>
          <a:p>
            <a:pPr eaLnBrk="1" hangingPunct="1">
              <a:defRPr/>
            </a:pPr>
            <a:r>
              <a:rPr lang="en-US" sz="18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sym typeface="Wingdings" pitchFamily="2" charset="2"/>
              </a:rPr>
              <a:t> Based on Stock </a:t>
            </a:r>
            <a:r>
              <a:rPr lang="en-US" sz="1800" i="0" dirty="0" err="1">
                <a:solidFill>
                  <a:srgbClr val="000000"/>
                </a:solidFill>
                <a:effectLst>
                  <a:outerShdw blurRad="38100" dist="38100" dir="2700000" algn="tl">
                    <a:srgbClr val="FFFFFF"/>
                  </a:outerShdw>
                </a:effectLst>
                <a:sym typeface="Wingdings" pitchFamily="2" charset="2"/>
              </a:rPr>
              <a:t>Mkt’s</a:t>
            </a:r>
            <a:r>
              <a:rPr lang="en-US" sz="1800" i="0" dirty="0">
                <a:solidFill>
                  <a:srgbClr val="000000"/>
                </a:solidFill>
                <a:effectLst>
                  <a:outerShdw blurRad="38100" dist="38100" dir="2700000" algn="tl">
                    <a:srgbClr val="FFFFFF"/>
                  </a:outerShdw>
                </a:effectLst>
                <a:sym typeface="Wingdings" pitchFamily="2" charset="2"/>
              </a:rPr>
              <a:t> perception &amp; evaluation of firm-level risk.</a:t>
            </a:r>
          </a:p>
          <a:p>
            <a:pPr eaLnBrk="1" hangingPunct="1">
              <a:defRPr/>
            </a:pPr>
            <a:r>
              <a:rPr lang="en-US" sz="1800" i="0" dirty="0">
                <a:solidFill>
                  <a:srgbClr val="000000"/>
                </a:solidFill>
                <a:effectLst>
                  <a:outerShdw blurRad="38100" dist="38100" dir="2700000" algn="tl">
                    <a:srgbClr val="FFFFFF"/>
                  </a:outerShdw>
                </a:effectLst>
                <a:sym typeface="Wingdings" pitchFamily="2" charset="2"/>
              </a:rPr>
              <a:t>    Two major traditional approaches to estimate E[</a:t>
            </a:r>
            <a:r>
              <a:rPr lang="en-US" sz="1800" dirty="0">
                <a:solidFill>
                  <a:srgbClr val="000000"/>
                </a:solidFill>
                <a:effectLst>
                  <a:outerShdw blurRad="38100" dist="38100" dir="2700000" algn="tl">
                    <a:srgbClr val="FFFFFF"/>
                  </a:outerShdw>
                </a:effectLst>
                <a:sym typeface="Wingdings" pitchFamily="2" charset="2"/>
              </a:rPr>
              <a:t>RP</a:t>
            </a:r>
            <a:r>
              <a:rPr lang="en-US" sz="1800" i="0" dirty="0">
                <a:solidFill>
                  <a:srgbClr val="000000"/>
                </a:solidFill>
                <a:effectLst>
                  <a:outerShdw blurRad="38100" dist="38100" dir="2700000" algn="tl">
                    <a:srgbClr val="FFFFFF"/>
                  </a:outerShdw>
                </a:effectLst>
                <a:sym typeface="Wingdings" pitchFamily="2" charset="2"/>
              </a:rPr>
              <a:t>]: </a:t>
            </a:r>
            <a:r>
              <a:rPr lang="en-US" sz="1800" dirty="0">
                <a:solidFill>
                  <a:srgbClr val="0000FF"/>
                </a:solidFill>
                <a:effectLst>
                  <a:outerShdw blurRad="38100" dist="38100" dir="2700000" algn="tl">
                    <a:srgbClr val="000000"/>
                  </a:outerShdw>
                </a:effectLst>
                <a:sym typeface="Wingdings" pitchFamily="2" charset="2"/>
              </a:rPr>
              <a:t>CAPM</a:t>
            </a:r>
            <a:r>
              <a:rPr lang="en-US" sz="1800" i="0" dirty="0">
                <a:solidFill>
                  <a:srgbClr val="000000"/>
                </a:solidFill>
                <a:effectLst>
                  <a:outerShdw blurRad="38100" dist="38100" dir="2700000" algn="tl">
                    <a:srgbClr val="FFFFFF"/>
                  </a:outerShdw>
                </a:effectLst>
                <a:sym typeface="Wingdings" pitchFamily="2" charset="2"/>
              </a:rPr>
              <a:t> &amp; </a:t>
            </a:r>
            <a:r>
              <a:rPr lang="en-US" sz="1800" dirty="0">
                <a:solidFill>
                  <a:srgbClr val="0000FF"/>
                </a:solidFill>
                <a:effectLst>
                  <a:outerShdw blurRad="38100" dist="38100" dir="2700000" algn="tl">
                    <a:srgbClr val="000000"/>
                  </a:outerShdw>
                </a:effectLst>
                <a:sym typeface="Wingdings" pitchFamily="2" charset="2"/>
              </a:rPr>
              <a:t>GGM</a:t>
            </a:r>
            <a:r>
              <a:rPr lang="en-US" sz="1800" i="0" dirty="0">
                <a:solidFill>
                  <a:srgbClr val="000000"/>
                </a:solidFill>
                <a:effectLst>
                  <a:outerShdw blurRad="38100" dist="38100" dir="2700000" algn="tl">
                    <a:srgbClr val="FFFFFF"/>
                  </a:outerShdw>
                </a:effectLst>
                <a:sym typeface="Wingdings" pitchFamily="2" charset="2"/>
              </a:rPr>
              <a:t>.</a:t>
            </a:r>
            <a:endParaRPr lang="en-US" sz="1800" i="0" dirty="0">
              <a:solidFill>
                <a:srgbClr val="000000"/>
              </a:solidFill>
              <a:effectLst>
                <a:outerShdw blurRad="38100" dist="38100" dir="2700000" algn="tl">
                  <a:srgbClr val="FFFFFF"/>
                </a:outerShdw>
              </a:effectLst>
            </a:endParaRPr>
          </a:p>
          <a:p>
            <a:pPr eaLnBrk="1" hangingPunct="1">
              <a:defRPr/>
            </a:pPr>
            <a:endParaRPr lang="en-US" sz="1800" i="0" dirty="0">
              <a:solidFill>
                <a:srgbClr val="000000"/>
              </a:solidFill>
              <a:effectLst>
                <a:outerShdw blurRad="38100" dist="38100" dir="2700000" algn="tl">
                  <a:srgbClr val="FFFFFF"/>
                </a:outerShdw>
              </a:effectLst>
            </a:endParaRPr>
          </a:p>
          <a:p>
            <a:pPr eaLnBrk="1" hangingPunct="1">
              <a:defRPr/>
            </a:pPr>
            <a:endParaRPr lang="en-US" sz="1800" i="0" dirty="0">
              <a:solidFill>
                <a:srgbClr val="000000"/>
              </a:solidFill>
              <a:effectLst>
                <a:outerShdw blurRad="38100" dist="38100" dir="2700000" algn="tl">
                  <a:srgbClr val="FFFFFF"/>
                </a:outerShdw>
              </a:effectLst>
            </a:endParaRPr>
          </a:p>
          <a:p>
            <a:pPr algn="ctr" eaLnBrk="1" hangingPunct="1">
              <a:defRPr/>
            </a:pPr>
            <a:endParaRPr lang="en-US" sz="1800" b="0" i="0" dirty="0">
              <a:solidFill>
                <a:srgbClr val="000000"/>
              </a:solidFill>
            </a:endParaRPr>
          </a:p>
          <a:p>
            <a:pPr algn="ctr" eaLnBrk="1" hangingPunct="1">
              <a:defRPr/>
            </a:pPr>
            <a:r>
              <a:rPr lang="en-US" sz="1600" b="0" i="0" dirty="0">
                <a:solidFill>
                  <a:srgbClr val="000000"/>
                </a:solidFill>
              </a:rPr>
              <a:t>(Best applied to a class or type of stocks, adjust for </a:t>
            </a:r>
            <a:r>
              <a:rPr lang="en-US" sz="1600" b="0" i="0" dirty="0" err="1">
                <a:solidFill>
                  <a:srgbClr val="000000"/>
                </a:solidFill>
              </a:rPr>
              <a:t>subj</a:t>
            </a:r>
            <a:r>
              <a:rPr lang="en-US" sz="1600" b="0" i="0" dirty="0">
                <a:solidFill>
                  <a:srgbClr val="000000"/>
                </a:solidFill>
              </a:rPr>
              <a:t> firm’s leverage.)</a:t>
            </a:r>
          </a:p>
        </p:txBody>
      </p:sp>
      <p:graphicFrame>
        <p:nvGraphicFramePr>
          <p:cNvPr id="2050" name="Object 7"/>
          <p:cNvGraphicFramePr>
            <a:graphicFrameLocks noChangeAspect="1"/>
          </p:cNvGraphicFramePr>
          <p:nvPr/>
        </p:nvGraphicFramePr>
        <p:xfrm>
          <a:off x="3352800" y="5173663"/>
          <a:ext cx="2028825" cy="784225"/>
        </p:xfrm>
        <a:graphic>
          <a:graphicData uri="http://schemas.openxmlformats.org/presentationml/2006/ole">
            <p:oleObj spid="_x0000_s2050" name="Equation" r:id="rId4" imgW="1676400" imgH="647700" progId="Equation.3">
              <p:embed/>
            </p:oleObj>
          </a:graphicData>
        </a:graphic>
      </p:graphicFrame>
      <p:sp>
        <p:nvSpPr>
          <p:cNvPr id="806920" name="Text Box 8"/>
          <p:cNvSpPr txBox="1">
            <a:spLocks noChangeArrowheads="1"/>
          </p:cNvSpPr>
          <p:nvPr/>
        </p:nvSpPr>
        <p:spPr bwMode="auto">
          <a:xfrm>
            <a:off x="609600" y="6248400"/>
            <a:ext cx="7924800" cy="406400"/>
          </a:xfrm>
          <a:prstGeom prst="rect">
            <a:avLst/>
          </a:prstGeom>
          <a:solidFill>
            <a:srgbClr val="CCFFFF"/>
          </a:solidFill>
          <a:ln w="9525">
            <a:solidFill>
              <a:schemeClr val="tx1"/>
            </a:solidFill>
            <a:miter lim="800000"/>
            <a:headEnd/>
            <a:tailEnd/>
          </a:ln>
          <a:effectLst/>
        </p:spPr>
        <p:txBody>
          <a:bodyPr>
            <a:spAutoFit/>
          </a:bodyPr>
          <a:lstStyle/>
          <a:p>
            <a:pPr algn="ctr" eaLnBrk="1" hangingPunct="1">
              <a:spcBef>
                <a:spcPct val="50000"/>
              </a:spcBef>
              <a:defRPr/>
            </a:pPr>
            <a:r>
              <a:rPr lang="en-US" sz="1800" i="0">
                <a:solidFill>
                  <a:srgbClr val="000000"/>
                </a:solidFill>
                <a:effectLst>
                  <a:outerShdw blurRad="38100" dist="38100" dir="2700000" algn="tl">
                    <a:srgbClr val="FFFFFF"/>
                  </a:outerShdw>
                </a:effectLst>
              </a:rPr>
              <a:t>Most volatility in REIT prices due to changes in mkt expectns about </a:t>
            </a:r>
            <a:r>
              <a:rPr lang="en-US" sz="2000">
                <a:solidFill>
                  <a:srgbClr val="CC0000"/>
                </a:solidFill>
                <a:effectLst>
                  <a:outerShdw blurRad="38100" dist="38100" dir="2700000" algn="tl">
                    <a:srgbClr val="000000"/>
                  </a:outerShdw>
                </a:effectLst>
              </a:rPr>
              <a:t>g*</a:t>
            </a:r>
            <a:r>
              <a:rPr lang="en-US" sz="1800" i="0">
                <a:solidFill>
                  <a:srgbClr val="000000"/>
                </a:solidFill>
                <a:effectLst>
                  <a:outerShdw blurRad="38100" dist="38100" dir="2700000" algn="tl">
                    <a:srgbClr val="FFFFFF"/>
                  </a:outerShdw>
                </a:effectLst>
              </a:rPr>
              <a:t> &amp; </a:t>
            </a:r>
            <a:r>
              <a:rPr lang="en-US" sz="2000">
                <a:solidFill>
                  <a:srgbClr val="CC0000"/>
                </a:solidFill>
                <a:effectLst>
                  <a:outerShdw blurRad="38100" dist="38100" dir="2700000" algn="tl">
                    <a:srgbClr val="000000"/>
                  </a:outerShdw>
                </a:effectLst>
              </a:rPr>
              <a:t>r</a:t>
            </a:r>
            <a:r>
              <a:rPr lang="en-US" sz="1800" i="0">
                <a:solidFill>
                  <a:srgbClr val="000000"/>
                </a:solidFill>
                <a:effectLst>
                  <a:outerShdw blurRad="38100" dist="38100" dir="2700000" algn="tl">
                    <a:srgbClr val="FFFFFF"/>
                  </a:outerShdw>
                </a:effectLst>
              </a:rPr>
              <a:t>.</a:t>
            </a:r>
          </a:p>
        </p:txBody>
      </p:sp>
      <p:graphicFrame>
        <p:nvGraphicFramePr>
          <p:cNvPr id="2051" name="Object 9"/>
          <p:cNvGraphicFramePr>
            <a:graphicFrameLocks noChangeAspect="1"/>
          </p:cNvGraphicFramePr>
          <p:nvPr/>
        </p:nvGraphicFramePr>
        <p:xfrm>
          <a:off x="7543800" y="152400"/>
          <a:ext cx="1231900" cy="625475"/>
        </p:xfrm>
        <a:graphic>
          <a:graphicData uri="http://schemas.openxmlformats.org/presentationml/2006/ole">
            <p:oleObj spid="_x0000_s2051" name="Equation" r:id="rId5" imgW="825500" imgH="41910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8" name="Footer Placeholder 17"/>
          <p:cNvSpPr>
            <a:spLocks noGrp="1"/>
          </p:cNvSpPr>
          <p:nvPr>
            <p:ph type="ftr" sz="quarter" idx="11"/>
          </p:nvPr>
        </p:nvSpPr>
        <p:spPr/>
        <p:txBody>
          <a:bodyPr/>
          <a:lstStyle/>
          <a:p>
            <a:pPr>
              <a:defRPr/>
            </a:pPr>
            <a:r>
              <a:rPr lang="en-US"/>
              <a:t>© 2014 OnCourse Learning. All Rights Reserved.</a:t>
            </a:r>
            <a:endParaRPr lang="en-US"/>
          </a:p>
        </p:txBody>
      </p:sp>
      <p:sp>
        <p:nvSpPr>
          <p:cNvPr id="3077" name="Slide Number Placeholder 3"/>
          <p:cNvSpPr>
            <a:spLocks noGrp="1"/>
          </p:cNvSpPr>
          <p:nvPr>
            <p:ph type="sldNum" sz="quarter" idx="12"/>
          </p:nvPr>
        </p:nvSpPr>
        <p:spPr>
          <a:noFill/>
        </p:spPr>
        <p:txBody>
          <a:bodyPr/>
          <a:lstStyle/>
          <a:p>
            <a:fld id="{08094FA4-4F8C-43AF-8061-2F4275B2EF7E}" type="slidenum">
              <a:rPr lang="en-US"/>
              <a:pPr/>
              <a:t>32</a:t>
            </a:fld>
            <a:endParaRPr lang="en-US"/>
          </a:p>
        </p:txBody>
      </p:sp>
      <p:sp>
        <p:nvSpPr>
          <p:cNvPr id="806914" name="Text Box 2"/>
          <p:cNvSpPr txBox="1">
            <a:spLocks noChangeArrowheads="1"/>
          </p:cNvSpPr>
          <p:nvPr/>
        </p:nvSpPr>
        <p:spPr bwMode="auto">
          <a:xfrm>
            <a:off x="381000" y="228600"/>
            <a:ext cx="8229600" cy="396875"/>
          </a:xfrm>
          <a:prstGeom prst="rect">
            <a:avLst/>
          </a:prstGeom>
          <a:noFill/>
          <a:ln w="9525">
            <a:noFill/>
            <a:miter lim="800000"/>
            <a:headEnd/>
            <a:tailEnd/>
          </a:ln>
          <a:effectLst/>
        </p:spPr>
        <p:txBody>
          <a:bodyPr>
            <a:spAutoFit/>
          </a:bodyPr>
          <a:lstStyle/>
          <a:p>
            <a:pPr eaLnBrk="1" hangingPunct="1">
              <a:spcBef>
                <a:spcPct val="50000"/>
              </a:spcBef>
              <a:defRPr/>
            </a:pPr>
            <a:r>
              <a:rPr lang="en-US" sz="2000" i="0">
                <a:solidFill>
                  <a:srgbClr val="000000"/>
                </a:solidFill>
                <a:effectLst>
                  <a:outerShdw blurRad="38100" dist="38100" dir="2700000" algn="tl">
                    <a:srgbClr val="FFFFFF"/>
                  </a:outerShdw>
                </a:effectLst>
              </a:rPr>
              <a:t>GGM </a:t>
            </a:r>
            <a:r>
              <a:rPr lang="en-US" sz="2000" i="0">
                <a:solidFill>
                  <a:srgbClr val="000000"/>
                </a:solidFill>
                <a:effectLst>
                  <a:outerShdw blurRad="38100" dist="38100" dir="2700000" algn="tl">
                    <a:srgbClr val="FFFFFF"/>
                  </a:outerShdw>
                </a:effectLst>
                <a:sym typeface="Wingdings" pitchFamily="2" charset="2"/>
              </a:rPr>
              <a:t> REIT Value = </a:t>
            </a:r>
            <a:r>
              <a:rPr lang="en-US" sz="2000">
                <a:solidFill>
                  <a:srgbClr val="000000"/>
                </a:solidFill>
                <a:effectLst>
                  <a:outerShdw blurRad="38100" dist="38100" dir="2700000" algn="tl">
                    <a:srgbClr val="FFFFFF"/>
                  </a:outerShdw>
                </a:effectLst>
                <a:sym typeface="Wingdings" pitchFamily="2" charset="2"/>
              </a:rPr>
              <a:t>f ( </a:t>
            </a:r>
            <a:r>
              <a:rPr lang="en-US" sz="2000">
                <a:solidFill>
                  <a:srgbClr val="CC0000"/>
                </a:solidFill>
                <a:effectLst>
                  <a:outerShdw blurRad="38100" dist="38100" dir="2700000" algn="tl">
                    <a:srgbClr val="000000"/>
                  </a:outerShdw>
                </a:effectLst>
                <a:sym typeface="Wingdings" pitchFamily="2" charset="2"/>
              </a:rPr>
              <a:t>DIV</a:t>
            </a:r>
            <a:r>
              <a:rPr lang="en-US" sz="2000" baseline="-25000">
                <a:solidFill>
                  <a:srgbClr val="CC0000"/>
                </a:solidFill>
                <a:effectLst>
                  <a:outerShdw blurRad="38100" dist="38100" dir="2700000" algn="tl">
                    <a:srgbClr val="000000"/>
                  </a:outerShdw>
                </a:effectLst>
                <a:sym typeface="Wingdings" pitchFamily="2" charset="2"/>
              </a:rPr>
              <a:t>1</a:t>
            </a:r>
            <a:r>
              <a:rPr lang="en-US" sz="2000" baseline="-25000">
                <a:solidFill>
                  <a:srgbClr val="000000"/>
                </a:solidFill>
                <a:effectLst>
                  <a:outerShdw blurRad="38100" dist="38100" dir="2700000" algn="tl">
                    <a:srgbClr val="FFFFFF"/>
                  </a:outerShdw>
                </a:effectLst>
                <a:sym typeface="Wingdings" pitchFamily="2" charset="2"/>
              </a:rPr>
              <a:t> </a:t>
            </a:r>
            <a:r>
              <a:rPr lang="en-US" sz="2000">
                <a:solidFill>
                  <a:srgbClr val="000000"/>
                </a:solidFill>
                <a:effectLst>
                  <a:outerShdw blurRad="38100" dist="38100" dir="2700000" algn="tl">
                    <a:srgbClr val="FFFFFF"/>
                  </a:outerShdw>
                </a:effectLst>
                <a:sym typeface="Wingdings" pitchFamily="2" charset="2"/>
              </a:rPr>
              <a:t>, </a:t>
            </a:r>
            <a:r>
              <a:rPr lang="en-US" sz="2000">
                <a:solidFill>
                  <a:srgbClr val="CC0000"/>
                </a:solidFill>
                <a:effectLst>
                  <a:outerShdw blurRad="38100" dist="38100" dir="2700000" algn="tl">
                    <a:srgbClr val="000000"/>
                  </a:outerShdw>
                </a:effectLst>
                <a:sym typeface="Wingdings" pitchFamily="2" charset="2"/>
              </a:rPr>
              <a:t>g*</a:t>
            </a:r>
            <a:r>
              <a:rPr lang="en-US" sz="2000">
                <a:solidFill>
                  <a:srgbClr val="000000"/>
                </a:solidFill>
                <a:effectLst>
                  <a:outerShdw blurRad="38100" dist="38100" dir="2700000" algn="tl">
                    <a:srgbClr val="FFFFFF"/>
                  </a:outerShdw>
                </a:effectLst>
                <a:sym typeface="Wingdings" pitchFamily="2" charset="2"/>
              </a:rPr>
              <a:t> , </a:t>
            </a:r>
            <a:r>
              <a:rPr lang="en-US" sz="2000">
                <a:solidFill>
                  <a:srgbClr val="CC0000"/>
                </a:solidFill>
                <a:effectLst>
                  <a:outerShdw blurRad="38100" dist="38100" dir="2700000" algn="tl">
                    <a:srgbClr val="000000"/>
                  </a:outerShdw>
                </a:effectLst>
                <a:sym typeface="Wingdings" pitchFamily="2" charset="2"/>
              </a:rPr>
              <a:t>r</a:t>
            </a:r>
            <a:r>
              <a:rPr lang="en-US" sz="2000">
                <a:solidFill>
                  <a:srgbClr val="000000"/>
                </a:solidFill>
                <a:effectLst>
                  <a:outerShdw blurRad="38100" dist="38100" dir="2700000" algn="tl">
                    <a:srgbClr val="FFFFFF"/>
                  </a:outerShdw>
                </a:effectLst>
                <a:sym typeface="Wingdings" pitchFamily="2" charset="2"/>
              </a:rPr>
              <a:t> ). </a:t>
            </a:r>
            <a:r>
              <a:rPr lang="en-US" sz="2000" i="0">
                <a:solidFill>
                  <a:srgbClr val="000000"/>
                </a:solidFill>
                <a:effectLst>
                  <a:outerShdw blurRad="38100" dist="38100" dir="2700000" algn="tl">
                    <a:srgbClr val="FFFFFF"/>
                  </a:outerShdw>
                </a:effectLst>
                <a:sym typeface="Wingdings" pitchFamily="2" charset="2"/>
              </a:rPr>
              <a:t>Based on three values</a:t>
            </a:r>
            <a:r>
              <a:rPr lang="en-US" sz="2000">
                <a:solidFill>
                  <a:srgbClr val="000000"/>
                </a:solidFill>
                <a:effectLst>
                  <a:outerShdw blurRad="38100" dist="38100" dir="2700000" algn="tl">
                    <a:srgbClr val="FFFFFF"/>
                  </a:outerShdw>
                </a:effectLst>
                <a:sym typeface="Wingdings" pitchFamily="2" charset="2"/>
              </a:rPr>
              <a:t>.</a:t>
            </a:r>
            <a:endParaRPr lang="en-US" sz="2000" i="0">
              <a:solidFill>
                <a:srgbClr val="000000"/>
              </a:solidFill>
              <a:effectLst>
                <a:outerShdw blurRad="38100" dist="38100" dir="2700000" algn="tl">
                  <a:srgbClr val="FFFFFF"/>
                </a:outerShdw>
              </a:effectLst>
            </a:endParaRPr>
          </a:p>
        </p:txBody>
      </p:sp>
      <p:sp>
        <p:nvSpPr>
          <p:cNvPr id="806918" name="Text Box 6"/>
          <p:cNvSpPr txBox="1">
            <a:spLocks noChangeArrowheads="1"/>
          </p:cNvSpPr>
          <p:nvPr/>
        </p:nvSpPr>
        <p:spPr bwMode="auto">
          <a:xfrm>
            <a:off x="609600" y="4191000"/>
            <a:ext cx="8153400" cy="2092325"/>
          </a:xfrm>
          <a:prstGeom prst="rect">
            <a:avLst/>
          </a:prstGeom>
          <a:noFill/>
          <a:ln w="9525">
            <a:solidFill>
              <a:schemeClr val="tx1"/>
            </a:solidFill>
            <a:miter lim="800000"/>
            <a:headEnd/>
            <a:tailEnd/>
          </a:ln>
          <a:effectLst/>
        </p:spPr>
        <p:txBody>
          <a:bodyPr>
            <a:spAutoFit/>
          </a:bodyPr>
          <a:lstStyle/>
          <a:p>
            <a:pPr eaLnBrk="1" hangingPunct="1">
              <a:defRPr/>
            </a:pPr>
            <a:r>
              <a:rPr lang="en-US" sz="2400" dirty="0">
                <a:solidFill>
                  <a:srgbClr val="CC0000"/>
                </a:solidFill>
                <a:effectLst>
                  <a:outerShdw blurRad="38100" dist="38100" dir="2700000" algn="tl">
                    <a:srgbClr val="000000"/>
                  </a:outerShdw>
                </a:effectLst>
              </a:rPr>
              <a:t>r</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 Firm’s </a:t>
            </a:r>
            <a:r>
              <a:rPr lang="en-US" sz="1800" i="0" dirty="0" err="1">
                <a:solidFill>
                  <a:srgbClr val="000000"/>
                </a:solidFill>
                <a:effectLst>
                  <a:outerShdw blurRad="38100" dist="38100" dir="2700000" algn="tl">
                    <a:srgbClr val="FFFFFF"/>
                  </a:outerShdw>
                </a:effectLst>
              </a:rPr>
              <a:t>avg</a:t>
            </a:r>
            <a:r>
              <a:rPr lang="en-US" sz="1800" i="0" dirty="0">
                <a:solidFill>
                  <a:srgbClr val="000000"/>
                </a:solidFill>
                <a:effectLst>
                  <a:outerShdw blurRad="38100" dist="38100" dir="2700000" algn="tl">
                    <a:srgbClr val="FFFFFF"/>
                  </a:outerShdw>
                </a:effectLst>
              </a:rPr>
              <a:t> equity OCC  = </a:t>
            </a:r>
            <a:r>
              <a:rPr lang="en-US" sz="1800" dirty="0" err="1">
                <a:solidFill>
                  <a:srgbClr val="000000"/>
                </a:solidFill>
                <a:effectLst>
                  <a:outerShdw blurRad="38100" dist="38100" dir="2700000" algn="tl">
                    <a:srgbClr val="FFFFFF"/>
                  </a:outerShdw>
                </a:effectLst>
              </a:rPr>
              <a:t>r</a:t>
            </a:r>
            <a:r>
              <a:rPr lang="en-US" sz="1800" baseline="-25000" dirty="0" err="1">
                <a:solidFill>
                  <a:srgbClr val="000000"/>
                </a:solidFill>
                <a:effectLst>
                  <a:outerShdw blurRad="38100" dist="38100" dir="2700000" algn="tl">
                    <a:srgbClr val="FFFFFF"/>
                  </a:outerShdw>
                </a:effectLst>
              </a:rPr>
              <a:t>f</a:t>
            </a:r>
            <a:r>
              <a:rPr lang="en-US" sz="180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a:t>
            </a:r>
            <a:r>
              <a:rPr lang="en-US" sz="1800" dirty="0">
                <a:solidFill>
                  <a:srgbClr val="000000"/>
                </a:solidFill>
                <a:effectLst>
                  <a:outerShdw blurRad="38100" dist="38100" dir="2700000" algn="tl">
                    <a:srgbClr val="FFFFFF"/>
                  </a:outerShdw>
                </a:effectLst>
              </a:rPr>
              <a:t>RP  </a:t>
            </a:r>
            <a:r>
              <a:rPr lang="en-US" sz="1800" i="0" dirty="0">
                <a:solidFill>
                  <a:srgbClr val="000000"/>
                </a:solidFill>
                <a:effectLst>
                  <a:outerShdw blurRad="38100" dist="38100" dir="2700000" algn="tl">
                    <a:srgbClr val="FFFFFF"/>
                  </a:outerShdw>
                </a:effectLst>
              </a:rPr>
              <a:t>=  </a:t>
            </a:r>
            <a:r>
              <a:rPr lang="en-US" sz="1800" dirty="0">
                <a:solidFill>
                  <a:srgbClr val="000000"/>
                </a:solidFill>
                <a:effectLst>
                  <a:outerShdw blurRad="38100" dist="38100" dir="2700000" algn="tl">
                    <a:srgbClr val="FFFFFF"/>
                  </a:outerShdw>
                </a:effectLst>
              </a:rPr>
              <a:t>y </a:t>
            </a:r>
            <a:r>
              <a:rPr lang="en-US" sz="1800" i="0" dirty="0">
                <a:solidFill>
                  <a:srgbClr val="000000"/>
                </a:solidFill>
                <a:effectLst>
                  <a:outerShdw blurRad="38100" dist="38100" dir="2700000" algn="tl">
                    <a:srgbClr val="FFFFFF"/>
                  </a:outerShdw>
                </a:effectLst>
              </a:rPr>
              <a:t>+</a:t>
            </a:r>
            <a:r>
              <a:rPr lang="en-US" sz="1800" dirty="0">
                <a:solidFill>
                  <a:srgbClr val="000000"/>
                </a:solidFill>
                <a:effectLst>
                  <a:outerShdw blurRad="38100" dist="38100" dir="2700000" algn="tl">
                    <a:srgbClr val="FFFFFF"/>
                  </a:outerShdw>
                </a:effectLst>
              </a:rPr>
              <a:t> g*</a:t>
            </a:r>
            <a:r>
              <a:rPr lang="en-US" sz="1800" i="0" dirty="0">
                <a:solidFill>
                  <a:srgbClr val="000000"/>
                </a:solidFill>
                <a:effectLst>
                  <a:outerShdw blurRad="38100" dist="38100" dir="2700000" algn="tl">
                    <a:srgbClr val="FFFFFF"/>
                  </a:outerShdw>
                </a:effectLst>
              </a:rPr>
              <a:t> , in the firm’s equity:</a:t>
            </a:r>
          </a:p>
          <a:p>
            <a:pPr eaLnBrk="1" hangingPunct="1">
              <a:defRPr/>
            </a:pPr>
            <a:r>
              <a:rPr lang="en-US" sz="18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sym typeface="Wingdings" pitchFamily="2" charset="2"/>
              </a:rPr>
              <a:t> Based on Stock </a:t>
            </a:r>
            <a:r>
              <a:rPr lang="en-US" sz="1800" i="0" dirty="0" err="1">
                <a:solidFill>
                  <a:srgbClr val="000000"/>
                </a:solidFill>
                <a:effectLst>
                  <a:outerShdw blurRad="38100" dist="38100" dir="2700000" algn="tl">
                    <a:srgbClr val="FFFFFF"/>
                  </a:outerShdw>
                </a:effectLst>
                <a:sym typeface="Wingdings" pitchFamily="2" charset="2"/>
              </a:rPr>
              <a:t>Mkt’s</a:t>
            </a:r>
            <a:r>
              <a:rPr lang="en-US" sz="1800" i="0" dirty="0">
                <a:solidFill>
                  <a:srgbClr val="000000"/>
                </a:solidFill>
                <a:effectLst>
                  <a:outerShdw blurRad="38100" dist="38100" dir="2700000" algn="tl">
                    <a:srgbClr val="FFFFFF"/>
                  </a:outerShdw>
                </a:effectLst>
                <a:sym typeface="Wingdings" pitchFamily="2" charset="2"/>
              </a:rPr>
              <a:t> perception &amp; evaluation of firm-level risk.</a:t>
            </a:r>
          </a:p>
          <a:p>
            <a:pPr eaLnBrk="1" hangingPunct="1">
              <a:defRPr/>
            </a:pPr>
            <a:r>
              <a:rPr lang="en-US" sz="1800" i="0" dirty="0">
                <a:solidFill>
                  <a:srgbClr val="000000"/>
                </a:solidFill>
                <a:effectLst>
                  <a:outerShdw blurRad="38100" dist="38100" dir="2700000" algn="tl">
                    <a:srgbClr val="FFFFFF"/>
                  </a:outerShdw>
                </a:effectLst>
                <a:sym typeface="Wingdings" pitchFamily="2" charset="2"/>
              </a:rPr>
              <a:t>    Two major traditional approaches to estimate E[</a:t>
            </a:r>
            <a:r>
              <a:rPr lang="en-US" sz="1800" dirty="0">
                <a:solidFill>
                  <a:srgbClr val="000000"/>
                </a:solidFill>
                <a:effectLst>
                  <a:outerShdw blurRad="38100" dist="38100" dir="2700000" algn="tl">
                    <a:srgbClr val="FFFFFF"/>
                  </a:outerShdw>
                </a:effectLst>
                <a:sym typeface="Wingdings" pitchFamily="2" charset="2"/>
              </a:rPr>
              <a:t>RP</a:t>
            </a:r>
            <a:r>
              <a:rPr lang="en-US" sz="1800" i="0" dirty="0">
                <a:solidFill>
                  <a:srgbClr val="000000"/>
                </a:solidFill>
                <a:effectLst>
                  <a:outerShdw blurRad="38100" dist="38100" dir="2700000" algn="tl">
                    <a:srgbClr val="FFFFFF"/>
                  </a:outerShdw>
                </a:effectLst>
                <a:sym typeface="Wingdings" pitchFamily="2" charset="2"/>
              </a:rPr>
              <a:t>]: </a:t>
            </a:r>
            <a:r>
              <a:rPr lang="en-US" sz="1800" dirty="0">
                <a:solidFill>
                  <a:srgbClr val="0000FF"/>
                </a:solidFill>
                <a:effectLst>
                  <a:outerShdw blurRad="38100" dist="38100" dir="2700000" algn="tl">
                    <a:srgbClr val="000000"/>
                  </a:outerShdw>
                </a:effectLst>
                <a:sym typeface="Wingdings" pitchFamily="2" charset="2"/>
              </a:rPr>
              <a:t>3-Factor CAPM</a:t>
            </a:r>
            <a:r>
              <a:rPr lang="en-US" sz="1800" i="0" dirty="0">
                <a:solidFill>
                  <a:srgbClr val="000000"/>
                </a:solidFill>
                <a:effectLst>
                  <a:outerShdw blurRad="38100" dist="38100" dir="2700000" algn="tl">
                    <a:srgbClr val="FFFFFF"/>
                  </a:outerShdw>
                </a:effectLst>
                <a:sym typeface="Wingdings" pitchFamily="2" charset="2"/>
              </a:rPr>
              <a:t> &amp; </a:t>
            </a:r>
            <a:r>
              <a:rPr lang="en-US" sz="1800" dirty="0">
                <a:solidFill>
                  <a:srgbClr val="0000FF"/>
                </a:solidFill>
                <a:effectLst>
                  <a:outerShdw blurRad="38100" dist="38100" dir="2700000" algn="tl">
                    <a:srgbClr val="000000"/>
                  </a:outerShdw>
                </a:effectLst>
                <a:sym typeface="Wingdings" pitchFamily="2" charset="2"/>
              </a:rPr>
              <a:t>GGM</a:t>
            </a:r>
            <a:r>
              <a:rPr lang="en-US" sz="1800" i="0" dirty="0">
                <a:solidFill>
                  <a:srgbClr val="000000"/>
                </a:solidFill>
                <a:effectLst>
                  <a:outerShdw blurRad="38100" dist="38100" dir="2700000" algn="tl">
                    <a:srgbClr val="FFFFFF"/>
                  </a:outerShdw>
                </a:effectLst>
                <a:sym typeface="Wingdings" pitchFamily="2" charset="2"/>
              </a:rPr>
              <a:t>.</a:t>
            </a:r>
            <a:endParaRPr lang="en-US" sz="1800" i="0" dirty="0">
              <a:solidFill>
                <a:srgbClr val="000000"/>
              </a:solidFill>
              <a:effectLst>
                <a:outerShdw blurRad="38100" dist="38100" dir="2700000" algn="tl">
                  <a:srgbClr val="FFFFFF"/>
                </a:outerShdw>
              </a:effectLst>
            </a:endParaRPr>
          </a:p>
          <a:p>
            <a:pPr eaLnBrk="1" hangingPunct="1">
              <a:defRPr/>
            </a:pPr>
            <a:endParaRPr lang="en-US" sz="1800" i="0" dirty="0">
              <a:solidFill>
                <a:srgbClr val="000000"/>
              </a:solidFill>
              <a:effectLst>
                <a:outerShdw blurRad="38100" dist="38100" dir="2700000" algn="tl">
                  <a:srgbClr val="FFFFFF"/>
                </a:outerShdw>
              </a:effectLst>
            </a:endParaRPr>
          </a:p>
          <a:p>
            <a:pPr eaLnBrk="1" hangingPunct="1">
              <a:defRPr/>
            </a:pPr>
            <a:endParaRPr lang="en-US" sz="1800" i="0" dirty="0">
              <a:solidFill>
                <a:srgbClr val="000000"/>
              </a:solidFill>
              <a:effectLst>
                <a:outerShdw blurRad="38100" dist="38100" dir="2700000" algn="tl">
                  <a:srgbClr val="FFFFFF"/>
                </a:outerShdw>
              </a:effectLst>
            </a:endParaRPr>
          </a:p>
          <a:p>
            <a:pPr algn="ctr" eaLnBrk="1" hangingPunct="1">
              <a:defRPr/>
            </a:pPr>
            <a:endParaRPr lang="en-US" sz="1800" b="0" i="0" dirty="0">
              <a:solidFill>
                <a:srgbClr val="000000"/>
              </a:solidFill>
            </a:endParaRPr>
          </a:p>
          <a:p>
            <a:pPr algn="ctr" eaLnBrk="1" hangingPunct="1">
              <a:defRPr/>
            </a:pPr>
            <a:r>
              <a:rPr lang="en-US" sz="1600" b="0" i="0" dirty="0">
                <a:solidFill>
                  <a:srgbClr val="000000"/>
                </a:solidFill>
              </a:rPr>
              <a:t>(Best applied to a class or type of stocks, adjust for </a:t>
            </a:r>
            <a:r>
              <a:rPr lang="en-US" sz="1600" b="0" i="0" dirty="0" err="1">
                <a:solidFill>
                  <a:srgbClr val="000000"/>
                </a:solidFill>
              </a:rPr>
              <a:t>subj</a:t>
            </a:r>
            <a:r>
              <a:rPr lang="en-US" sz="1600" b="0" i="0" dirty="0">
                <a:solidFill>
                  <a:srgbClr val="000000"/>
                </a:solidFill>
              </a:rPr>
              <a:t> firm’s leverage.)</a:t>
            </a:r>
          </a:p>
        </p:txBody>
      </p:sp>
      <p:graphicFrame>
        <p:nvGraphicFramePr>
          <p:cNvPr id="3074" name="Object 7"/>
          <p:cNvGraphicFramePr>
            <a:graphicFrameLocks noChangeAspect="1"/>
          </p:cNvGraphicFramePr>
          <p:nvPr/>
        </p:nvGraphicFramePr>
        <p:xfrm>
          <a:off x="2638425" y="5173663"/>
          <a:ext cx="3457575" cy="784225"/>
        </p:xfrm>
        <a:graphic>
          <a:graphicData uri="http://schemas.openxmlformats.org/presentationml/2006/ole">
            <p:oleObj spid="_x0000_s3074" name="Equation" r:id="rId4" imgW="2857500" imgH="647700" progId="Equation.3">
              <p:embed/>
            </p:oleObj>
          </a:graphicData>
        </a:graphic>
      </p:graphicFrame>
      <p:sp>
        <p:nvSpPr>
          <p:cNvPr id="806920" name="Text Box 8"/>
          <p:cNvSpPr txBox="1">
            <a:spLocks noChangeArrowheads="1"/>
          </p:cNvSpPr>
          <p:nvPr/>
        </p:nvSpPr>
        <p:spPr bwMode="auto">
          <a:xfrm>
            <a:off x="609600" y="6248400"/>
            <a:ext cx="7924800" cy="406400"/>
          </a:xfrm>
          <a:prstGeom prst="rect">
            <a:avLst/>
          </a:prstGeom>
          <a:solidFill>
            <a:srgbClr val="CCFFFF"/>
          </a:solidFill>
          <a:ln w="9525">
            <a:solidFill>
              <a:schemeClr val="tx1"/>
            </a:solidFill>
            <a:miter lim="800000"/>
            <a:headEnd/>
            <a:tailEnd/>
          </a:ln>
          <a:effectLst/>
        </p:spPr>
        <p:txBody>
          <a:bodyPr>
            <a:spAutoFit/>
          </a:bodyPr>
          <a:lstStyle/>
          <a:p>
            <a:pPr algn="ctr" eaLnBrk="1" hangingPunct="1">
              <a:spcBef>
                <a:spcPct val="50000"/>
              </a:spcBef>
              <a:defRPr/>
            </a:pPr>
            <a:r>
              <a:rPr lang="en-US" sz="1800" i="0">
                <a:solidFill>
                  <a:srgbClr val="000000"/>
                </a:solidFill>
                <a:effectLst>
                  <a:outerShdw blurRad="38100" dist="38100" dir="2700000" algn="tl">
                    <a:srgbClr val="FFFFFF"/>
                  </a:outerShdw>
                </a:effectLst>
              </a:rPr>
              <a:t>Most volatility in REIT prices due to changes in mkt expectns about </a:t>
            </a:r>
            <a:r>
              <a:rPr lang="en-US" sz="2000">
                <a:solidFill>
                  <a:srgbClr val="CC0000"/>
                </a:solidFill>
                <a:effectLst>
                  <a:outerShdw blurRad="38100" dist="38100" dir="2700000" algn="tl">
                    <a:srgbClr val="000000"/>
                  </a:outerShdw>
                </a:effectLst>
              </a:rPr>
              <a:t>g*</a:t>
            </a:r>
            <a:r>
              <a:rPr lang="en-US" sz="1800" i="0">
                <a:solidFill>
                  <a:srgbClr val="000000"/>
                </a:solidFill>
                <a:effectLst>
                  <a:outerShdw blurRad="38100" dist="38100" dir="2700000" algn="tl">
                    <a:srgbClr val="FFFFFF"/>
                  </a:outerShdw>
                </a:effectLst>
              </a:rPr>
              <a:t> &amp; </a:t>
            </a:r>
            <a:r>
              <a:rPr lang="en-US" sz="2000">
                <a:solidFill>
                  <a:srgbClr val="CC0000"/>
                </a:solidFill>
                <a:effectLst>
                  <a:outerShdw blurRad="38100" dist="38100" dir="2700000" algn="tl">
                    <a:srgbClr val="000000"/>
                  </a:outerShdw>
                </a:effectLst>
              </a:rPr>
              <a:t>r</a:t>
            </a:r>
            <a:r>
              <a:rPr lang="en-US" sz="1800" i="0">
                <a:solidFill>
                  <a:srgbClr val="000000"/>
                </a:solidFill>
                <a:effectLst>
                  <a:outerShdw blurRad="38100" dist="38100" dir="2700000" algn="tl">
                    <a:srgbClr val="FFFFFF"/>
                  </a:outerShdw>
                </a:effectLst>
              </a:rPr>
              <a:t>.</a:t>
            </a:r>
          </a:p>
        </p:txBody>
      </p:sp>
      <p:sp>
        <p:nvSpPr>
          <p:cNvPr id="10" name="Rectangle 9"/>
          <p:cNvSpPr/>
          <p:nvPr/>
        </p:nvSpPr>
        <p:spPr bwMode="auto">
          <a:xfrm>
            <a:off x="2438400" y="5105400"/>
            <a:ext cx="3886200" cy="381000"/>
          </a:xfrm>
          <a:prstGeom prst="rect">
            <a:avLst/>
          </a:prstGeom>
          <a:noFill/>
          <a:ln w="9525" cap="flat" cmpd="sng" algn="ctr">
            <a:solidFill>
              <a:srgbClr val="0000FF"/>
            </a:solidFill>
            <a:prstDash val="solid"/>
            <a:round/>
            <a:headEnd type="none" w="med" len="med"/>
            <a:tailEnd type="non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3082" name="TextBox 10"/>
          <p:cNvSpPr txBox="1">
            <a:spLocks noChangeArrowheads="1"/>
          </p:cNvSpPr>
          <p:nvPr/>
        </p:nvSpPr>
        <p:spPr bwMode="auto">
          <a:xfrm>
            <a:off x="838200" y="5181600"/>
            <a:ext cx="1295400" cy="738188"/>
          </a:xfrm>
          <a:prstGeom prst="rect">
            <a:avLst/>
          </a:prstGeom>
          <a:noFill/>
          <a:ln w="9525">
            <a:noFill/>
            <a:miter lim="800000"/>
            <a:headEnd/>
            <a:tailEnd/>
          </a:ln>
        </p:spPr>
        <p:txBody>
          <a:bodyPr>
            <a:spAutoFit/>
          </a:bodyPr>
          <a:lstStyle/>
          <a:p>
            <a:pPr eaLnBrk="1" hangingPunct="1"/>
            <a:r>
              <a:rPr lang="en-US" sz="1400" b="0" i="0">
                <a:solidFill>
                  <a:srgbClr val="0000FF"/>
                </a:solidFill>
                <a:latin typeface="Arial" charset="0"/>
              </a:rPr>
              <a:t>Fama-French 3-factor may enhance</a:t>
            </a:r>
          </a:p>
        </p:txBody>
      </p:sp>
      <p:cxnSp>
        <p:nvCxnSpPr>
          <p:cNvPr id="3083" name="Straight Arrow Connector 12"/>
          <p:cNvCxnSpPr>
            <a:cxnSpLocks noChangeShapeType="1"/>
            <a:endCxn id="10" idx="1"/>
          </p:cNvCxnSpPr>
          <p:nvPr/>
        </p:nvCxnSpPr>
        <p:spPr bwMode="auto">
          <a:xfrm flipV="1">
            <a:off x="2043113" y="5295900"/>
            <a:ext cx="395287" cy="28575"/>
          </a:xfrm>
          <a:prstGeom prst="straightConnector1">
            <a:avLst/>
          </a:prstGeom>
          <a:noFill/>
          <a:ln w="9525" algn="ctr">
            <a:solidFill>
              <a:srgbClr val="0000FF"/>
            </a:solidFill>
            <a:round/>
            <a:headEnd/>
            <a:tailEnd type="arrow" w="med" len="med"/>
          </a:ln>
        </p:spPr>
      </p:cxnSp>
      <p:sp>
        <p:nvSpPr>
          <p:cNvPr id="14" name="Text Box 4"/>
          <p:cNvSpPr txBox="1">
            <a:spLocks noChangeArrowheads="1"/>
          </p:cNvSpPr>
          <p:nvPr/>
        </p:nvSpPr>
        <p:spPr bwMode="auto">
          <a:xfrm>
            <a:off x="609600" y="609600"/>
            <a:ext cx="7924800" cy="1773238"/>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2400" dirty="0">
                <a:solidFill>
                  <a:srgbClr val="CC0000"/>
                </a:solidFill>
                <a:effectLst>
                  <a:outerShdw blurRad="38100" dist="38100" dir="2700000" algn="tl">
                    <a:srgbClr val="000000"/>
                  </a:outerShdw>
                </a:effectLst>
              </a:rPr>
              <a:t>DIV</a:t>
            </a:r>
            <a:r>
              <a:rPr lang="en-US" sz="2400" baseline="-25000" dirty="0">
                <a:solidFill>
                  <a:srgbClr val="CC0000"/>
                </a:solidFill>
                <a:effectLst>
                  <a:outerShdw blurRad="38100" dist="38100" dir="2700000" algn="tl">
                    <a:srgbClr val="000000"/>
                  </a:outerShdw>
                </a:effectLst>
              </a:rPr>
              <a:t>1</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sym typeface="Wingdings" pitchFamily="2" charset="2"/>
              </a:rPr>
              <a:t> PBTCF – DS – G&amp;A </a:t>
            </a:r>
            <a:r>
              <a:rPr lang="en-US" sz="2000" i="0" dirty="0">
                <a:solidFill>
                  <a:srgbClr val="000000"/>
                </a:solidFill>
                <a:effectLst>
                  <a:outerShdw blurRad="38100" dist="38100" dir="2700000" algn="tl">
                    <a:srgbClr val="FFFFFF"/>
                  </a:outerShdw>
                </a:effectLst>
                <a:sym typeface="Wingdings" pitchFamily="2" charset="2"/>
              </a:rPr>
              <a:t>–</a:t>
            </a:r>
            <a:r>
              <a:rPr lang="en-US" sz="1800" i="0" dirty="0">
                <a:solidFill>
                  <a:srgbClr val="000000"/>
                </a:solidFill>
                <a:effectLst>
                  <a:outerShdw blurRad="38100" dist="38100" dir="2700000" algn="tl">
                    <a:srgbClr val="FFFFFF"/>
                  </a:outerShdw>
                </a:effectLst>
                <a:sym typeface="Wingdings" pitchFamily="2" charset="2"/>
              </a:rPr>
              <a:t>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 (holdings &amp; sales, less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a:t>
            </a:r>
          </a:p>
          <a:p>
            <a:pPr eaLnBrk="1" hangingPunct="1">
              <a:defRPr/>
            </a:pPr>
            <a:r>
              <a:rPr lang="en-US" sz="1800" i="0" dirty="0">
                <a:solidFill>
                  <a:srgbClr val="000000"/>
                </a:solidFill>
                <a:effectLst>
                  <a:outerShdw blurRad="38100" dist="38100" dir="2700000" algn="tl">
                    <a:srgbClr val="FFFFFF"/>
                  </a:outerShdw>
                </a:effectLst>
                <a:sym typeface="Wingdings" pitchFamily="2" charset="2"/>
              </a:rPr>
              <a:t>	 = EBTCF – G&amp;A – </a:t>
            </a:r>
            <a:r>
              <a:rPr lang="en-US" sz="1800" dirty="0">
                <a:solidFill>
                  <a:srgbClr val="000000"/>
                </a:solidFill>
                <a:effectLst>
                  <a:outerShdw blurRad="38100" dist="38100" dir="2700000" algn="tl">
                    <a:srgbClr val="FFFFFF"/>
                  </a:outerShdw>
                </a:effectLst>
                <a:sym typeface="Wingdings" pitchFamily="2" charset="2"/>
              </a:rPr>
              <a:t>plowback</a:t>
            </a:r>
            <a:r>
              <a:rPr lang="en-US" sz="1800" i="0" dirty="0">
                <a:solidFill>
                  <a:srgbClr val="000000"/>
                </a:solidFill>
                <a:effectLst>
                  <a:outerShdw blurRad="38100" dist="38100" dir="2700000" algn="tl">
                    <a:srgbClr val="FFFFFF"/>
                  </a:outerShdw>
                </a:effectLst>
                <a:sym typeface="Wingdings" pitchFamily="2" charset="2"/>
              </a:rPr>
              <a:t>  =   AFFO – </a:t>
            </a:r>
            <a:r>
              <a:rPr lang="en-US" sz="1800" dirty="0">
                <a:solidFill>
                  <a:srgbClr val="000000"/>
                </a:solidFill>
                <a:effectLst>
                  <a:outerShdw blurRad="38100" dist="38100" dir="2700000" algn="tl">
                    <a:srgbClr val="FFFFFF"/>
                  </a:outerShdw>
                </a:effectLst>
                <a:sym typeface="Wingdings" pitchFamily="2" charset="2"/>
              </a:rPr>
              <a:t>plowback </a:t>
            </a:r>
            <a:r>
              <a:rPr lang="en-US" sz="1800" i="0" dirty="0">
                <a:solidFill>
                  <a:srgbClr val="000000"/>
                </a:solidFill>
                <a:effectLst>
                  <a:outerShdw blurRad="38100" dist="38100" dir="2700000" algn="tl">
                    <a:srgbClr val="FFFFFF"/>
                  </a:outerShdw>
                </a:effectLst>
                <a:sym typeface="Wingdings" pitchFamily="2" charset="2"/>
              </a:rPr>
              <a:t>:</a:t>
            </a:r>
          </a:p>
          <a:p>
            <a:pPr lvl="1" eaLnBrk="1" hangingPunct="1">
              <a:spcBef>
                <a:spcPct val="10000"/>
              </a:spcBef>
              <a:buFontTx/>
              <a:buChar char="•"/>
              <a:defRPr/>
            </a:pPr>
            <a:r>
              <a:rPr lang="en-US" sz="1600" i="0" dirty="0">
                <a:solidFill>
                  <a:srgbClr val="000000"/>
                </a:solidFill>
                <a:effectLst>
                  <a:outerShdw blurRad="38100" dist="38100" dir="2700000" algn="tl">
                    <a:srgbClr val="FFFFFF"/>
                  </a:outerShdw>
                </a:effectLst>
              </a:rPr>
              <a:t> Analyze firm’s current property operations &amp; financing.</a:t>
            </a:r>
          </a:p>
          <a:p>
            <a:pPr lvl="1" eaLnBrk="1" hangingPunct="1">
              <a:spcBef>
                <a:spcPct val="10000"/>
              </a:spcBef>
              <a:buFontTx/>
              <a:buChar char="•"/>
              <a:defRPr/>
            </a:pPr>
            <a:r>
              <a:rPr lang="en-US" sz="1600" i="0" dirty="0">
                <a:solidFill>
                  <a:srgbClr val="000000"/>
                </a:solidFill>
                <a:effectLst>
                  <a:outerShdw blurRad="38100" dist="38100" dir="2700000" algn="tl">
                    <a:srgbClr val="FFFFFF"/>
                  </a:outerShdw>
                </a:effectLst>
              </a:rPr>
              <a:t> Firm can temporarily pay out more cash than it earns from operations by the use of sales of its assets or by the use of financing techniques, but GGM requires </a:t>
            </a:r>
            <a:r>
              <a:rPr lang="en-US" sz="1600" u="sng" dirty="0">
                <a:solidFill>
                  <a:srgbClr val="000000"/>
                </a:solidFill>
                <a:effectLst>
                  <a:outerShdw blurRad="38100" dist="38100" dir="2700000" algn="tl">
                    <a:srgbClr val="FFFFFF"/>
                  </a:outerShdw>
                </a:effectLst>
              </a:rPr>
              <a:t>long-run average</a:t>
            </a:r>
            <a:r>
              <a:rPr lang="en-US" sz="1600" i="0" dirty="0">
                <a:solidFill>
                  <a:srgbClr val="000000"/>
                </a:solidFill>
                <a:effectLst>
                  <a:outerShdw blurRad="38100" dist="38100" dir="2700000" algn="tl">
                    <a:srgbClr val="FFFFFF"/>
                  </a:outerShdw>
                </a:effectLst>
              </a:rPr>
              <a:t> values (avoid or stabilize </a:t>
            </a:r>
            <a:r>
              <a:rPr lang="en-US" sz="1600" dirty="0">
                <a:solidFill>
                  <a:srgbClr val="000000"/>
                </a:solidFill>
                <a:effectLst>
                  <a:outerShdw blurRad="38100" dist="38100" dir="2700000" algn="tl">
                    <a:srgbClr val="FFFFFF"/>
                  </a:outerShdw>
                </a:effectLst>
              </a:rPr>
              <a:t>“extraordinary” </a:t>
            </a:r>
            <a:r>
              <a:rPr lang="en-US" sz="1600" i="0" dirty="0">
                <a:solidFill>
                  <a:srgbClr val="000000"/>
                </a:solidFill>
                <a:effectLst>
                  <a:outerShdw blurRad="38100" dist="38100" dir="2700000" algn="tl">
                    <a:srgbClr val="FFFFFF"/>
                  </a:outerShdw>
                </a:effectLst>
              </a:rPr>
              <a:t>sources of dividends).</a:t>
            </a:r>
          </a:p>
        </p:txBody>
      </p:sp>
      <p:sp>
        <p:nvSpPr>
          <p:cNvPr id="15" name="Text Box 5"/>
          <p:cNvSpPr txBox="1">
            <a:spLocks noChangeArrowheads="1"/>
          </p:cNvSpPr>
          <p:nvPr/>
        </p:nvSpPr>
        <p:spPr bwMode="auto">
          <a:xfrm>
            <a:off x="609600" y="2438400"/>
            <a:ext cx="7924800" cy="1662113"/>
          </a:xfrm>
          <a:prstGeom prst="rect">
            <a:avLst/>
          </a:prstGeom>
          <a:noFill/>
          <a:ln w="9525">
            <a:solidFill>
              <a:schemeClr val="tx1"/>
            </a:solidFill>
            <a:miter lim="800000"/>
            <a:headEnd/>
            <a:tailEnd/>
          </a:ln>
          <a:effectLst/>
        </p:spPr>
        <p:txBody>
          <a:bodyPr>
            <a:spAutoFit/>
          </a:bodyPr>
          <a:lstStyle/>
          <a:p>
            <a:pPr eaLnBrk="1" hangingPunct="1">
              <a:defRPr/>
            </a:pPr>
            <a:r>
              <a:rPr lang="en-US" sz="2400" dirty="0">
                <a:solidFill>
                  <a:srgbClr val="CC0000"/>
                </a:solidFill>
                <a:effectLst>
                  <a:outerShdw blurRad="38100" dist="38100" dir="2700000" algn="tl">
                    <a:srgbClr val="000000"/>
                  </a:outerShdw>
                </a:effectLst>
              </a:rPr>
              <a:t>g*</a:t>
            </a:r>
            <a:r>
              <a:rPr lang="en-US" sz="2400" i="0" dirty="0">
                <a:solidFill>
                  <a:srgbClr val="000000"/>
                </a:solidFill>
                <a:effectLst>
                  <a:outerShdw blurRad="38100" dist="38100" dir="2700000" algn="tl">
                    <a:srgbClr val="FFFFFF"/>
                  </a:outerShdw>
                </a:effectLst>
              </a:rPr>
              <a:t>  </a:t>
            </a:r>
            <a:r>
              <a:rPr lang="en-US" sz="1800" i="0" dirty="0">
                <a:solidFill>
                  <a:srgbClr val="000000"/>
                </a:solidFill>
                <a:effectLst>
                  <a:outerShdw blurRad="38100" dist="38100" dir="2700000" algn="tl">
                    <a:srgbClr val="FFFFFF"/>
                  </a:outerShdw>
                </a:effectLst>
              </a:rPr>
              <a:t>is very important ( 1 pt </a:t>
            </a:r>
            <a:r>
              <a:rPr lang="el-GR" sz="1800" i="0" dirty="0">
                <a:solidFill>
                  <a:srgbClr val="000000"/>
                </a:solidFill>
                <a:effectLst>
                  <a:outerShdw blurRad="38100" dist="38100" dir="2700000" algn="tl">
                    <a:srgbClr val="FFFFFF"/>
                  </a:outerShdw>
                </a:effectLst>
                <a:cs typeface="Times New Roman" pitchFamily="18" charset="0"/>
              </a:rPr>
              <a:t>Δ</a:t>
            </a:r>
            <a:r>
              <a:rPr lang="en-US" sz="1800" dirty="0">
                <a:solidFill>
                  <a:srgbClr val="000000"/>
                </a:solidFill>
                <a:effectLst>
                  <a:outerShdw blurRad="38100" dist="38100" dir="2700000" algn="tl">
                    <a:srgbClr val="FFFFFF"/>
                  </a:outerShdw>
                </a:effectLst>
                <a:cs typeface="Times New Roman" pitchFamily="18" charset="0"/>
              </a:rPr>
              <a:t>g*</a:t>
            </a:r>
            <a:r>
              <a:rPr lang="en-US" sz="1800" i="0" dirty="0">
                <a:solidFill>
                  <a:srgbClr val="000000"/>
                </a:solidFill>
                <a:effectLst>
                  <a:outerShdw blurRad="38100" dist="38100" dir="2700000" algn="tl">
                    <a:srgbClr val="FFFFFF"/>
                  </a:outerShdw>
                </a:effectLst>
                <a:cs typeface="Times New Roman" pitchFamily="18" charset="0"/>
              </a:rPr>
              <a:t> </a:t>
            </a:r>
            <a:r>
              <a:rPr lang="en-US" sz="1800" i="0" dirty="0">
                <a:solidFill>
                  <a:srgbClr val="000000"/>
                </a:solidFill>
                <a:effectLst>
                  <a:outerShdw blurRad="38100" dist="38100" dir="2700000" algn="tl">
                    <a:srgbClr val="FFFFFF"/>
                  </a:outerShdw>
                </a:effectLst>
                <a:cs typeface="Times New Roman" pitchFamily="18" charset="0"/>
                <a:sym typeface="Wingdings" pitchFamily="2" charset="2"/>
              </a:rPr>
              <a:t> &gt;</a:t>
            </a:r>
            <a:r>
              <a:rPr lang="en-US" sz="1800" i="0" dirty="0">
                <a:solidFill>
                  <a:srgbClr val="000000"/>
                </a:solidFill>
                <a:effectLst>
                  <a:outerShdw blurRad="38100" dist="38100" dir="2700000" algn="tl">
                    <a:srgbClr val="FFFFFF"/>
                  </a:outerShdw>
                </a:effectLst>
                <a:cs typeface="Times New Roman" pitchFamily="18" charset="0"/>
              </a:rPr>
              <a:t> ≈ 20% </a:t>
            </a:r>
            <a:r>
              <a:rPr lang="el-GR" sz="1800" i="0" dirty="0">
                <a:solidFill>
                  <a:srgbClr val="000000"/>
                </a:solidFill>
                <a:effectLst>
                  <a:outerShdw blurRad="38100" dist="38100" dir="2700000" algn="tl">
                    <a:srgbClr val="FFFFFF"/>
                  </a:outerShdw>
                </a:effectLst>
              </a:rPr>
              <a:t>Δ</a:t>
            </a:r>
            <a:r>
              <a:rPr lang="en-US" sz="1800" dirty="0">
                <a:solidFill>
                  <a:srgbClr val="000000"/>
                </a:solidFill>
                <a:effectLst>
                  <a:outerShdw blurRad="38100" dist="38100" dir="2700000" algn="tl">
                    <a:srgbClr val="FFFFFF"/>
                  </a:outerShdw>
                </a:effectLst>
              </a:rPr>
              <a:t>PV</a:t>
            </a:r>
            <a:r>
              <a:rPr lang="en-US" sz="1800" i="0" dirty="0">
                <a:solidFill>
                  <a:srgbClr val="000000"/>
                </a:solidFill>
                <a:effectLst>
                  <a:outerShdw blurRad="38100" dist="38100" dir="2700000" algn="tl">
                    <a:srgbClr val="FFFFFF"/>
                  </a:outerShdw>
                </a:effectLst>
                <a:cs typeface="Times New Roman" pitchFamily="18" charset="0"/>
              </a:rPr>
              <a:t> )</a:t>
            </a:r>
            <a:r>
              <a:rPr lang="en-US" sz="1800" i="0" dirty="0">
                <a:solidFill>
                  <a:srgbClr val="000000"/>
                </a:solidFill>
                <a:effectLst>
                  <a:outerShdw blurRad="38100" dist="38100" dir="2700000" algn="tl">
                    <a:srgbClr val="FFFFFF"/>
                  </a:outerShdw>
                </a:effectLst>
              </a:rPr>
              <a:t>.  Reflects:</a:t>
            </a:r>
          </a:p>
          <a:p>
            <a:pPr lvl="1" eaLnBrk="1" hangingPunct="1">
              <a:buFontTx/>
              <a:buChar char="•"/>
              <a:defRPr/>
            </a:pPr>
            <a:r>
              <a:rPr lang="en-US" sz="1800" i="0" dirty="0">
                <a:solidFill>
                  <a:srgbClr val="000000"/>
                </a:solidFill>
                <a:effectLst>
                  <a:outerShdw blurRad="38100" dist="38100" dir="2700000" algn="tl">
                    <a:srgbClr val="FFFFFF"/>
                  </a:outerShdw>
                </a:effectLst>
              </a:rPr>
              <a:t> LR growth in EBTCF (</a:t>
            </a:r>
            <a:r>
              <a:rPr lang="en-US" sz="1800" u="sng" dirty="0">
                <a:solidFill>
                  <a:srgbClr val="000000"/>
                </a:solidFill>
                <a:effectLst>
                  <a:outerShdw blurRad="38100" dist="38100" dir="2700000" algn="tl">
                    <a:srgbClr val="FFFFFF"/>
                  </a:outerShdw>
                </a:effectLst>
              </a:rPr>
              <a:t>sustainable</a:t>
            </a:r>
            <a:r>
              <a:rPr lang="en-US" sz="1800" i="0" dirty="0">
                <a:solidFill>
                  <a:srgbClr val="000000"/>
                </a:solidFill>
                <a:effectLst>
                  <a:outerShdw blurRad="38100" dist="38100" dir="2700000" algn="tl">
                    <a:srgbClr val="FFFFFF"/>
                  </a:outerShdw>
                </a:effectLst>
              </a:rPr>
              <a:t> </a:t>
            </a:r>
            <a:r>
              <a:rPr lang="en-US" sz="1800" i="0" dirty="0">
                <a:solidFill>
                  <a:srgbClr val="0000FF"/>
                </a:solidFill>
                <a:effectLst>
                  <a:outerShdw blurRad="38100" dist="38100" dir="2700000" algn="tl">
                    <a:srgbClr val="000000"/>
                  </a:outerShdw>
                </a:effectLst>
              </a:rPr>
              <a:t>“same store growth”(as levered) + “plowback”</a:t>
            </a:r>
            <a:r>
              <a:rPr lang="en-US" sz="1800" i="0" dirty="0">
                <a:solidFill>
                  <a:srgbClr val="000000"/>
                </a:solidFill>
                <a:effectLst>
                  <a:outerShdw blurRad="38100" dist="38100" dir="2700000" algn="tl">
                    <a:srgbClr val="FFFFFF"/>
                  </a:outerShdw>
                </a:effectLst>
              </a:rPr>
              <a:t>).</a:t>
            </a:r>
          </a:p>
          <a:p>
            <a:pPr lvl="1" eaLnBrk="1" hangingPunct="1">
              <a:buFontTx/>
              <a:buChar char="•"/>
              <a:defRPr/>
            </a:pPr>
            <a:r>
              <a:rPr lang="en-US" sz="1800" i="0" dirty="0">
                <a:solidFill>
                  <a:srgbClr val="000000"/>
                </a:solidFill>
                <a:effectLst>
                  <a:outerShdw blurRad="38100" dist="38100" dir="2700000" algn="tl">
                    <a:srgbClr val="FFFFFF"/>
                  </a:outerShdw>
                </a:effectLst>
              </a:rPr>
              <a:t> LR ability of REIT mgt to generate </a:t>
            </a:r>
            <a:r>
              <a:rPr lang="en-US" sz="1800" i="0" dirty="0">
                <a:solidFill>
                  <a:srgbClr val="0000FF"/>
                </a:solidFill>
                <a:effectLst>
                  <a:outerShdw blurRad="38100" dist="38100" dir="2700000" algn="tl">
                    <a:srgbClr val="000000"/>
                  </a:outerShdw>
                </a:effectLst>
              </a:rPr>
              <a:t>“growth opportunities”</a:t>
            </a:r>
            <a:r>
              <a:rPr lang="en-US" sz="1800" i="0" dirty="0">
                <a:solidFill>
                  <a:srgbClr val="000000"/>
                </a:solidFill>
                <a:effectLst>
                  <a:outerShdw blurRad="38100" dist="38100" dir="2700000" algn="tl">
                    <a:srgbClr val="FFFFFF"/>
                  </a:outerShdw>
                </a:effectLst>
              </a:rPr>
              <a:t> (NPV&gt;0 projects). This is the toughest part (and why we add the </a:t>
            </a:r>
            <a:r>
              <a:rPr lang="en-US" sz="2400" i="0" dirty="0">
                <a:solidFill>
                  <a:srgbClr val="000000"/>
                </a:solidFill>
                <a:effectLst>
                  <a:outerShdw blurRad="38100" dist="38100" dir="2700000" algn="tl">
                    <a:srgbClr val="FFFFFF"/>
                  </a:outerShdw>
                </a:effectLst>
              </a:rPr>
              <a:t>*</a:t>
            </a:r>
            <a:r>
              <a:rPr lang="en-US" sz="1800" i="0" dirty="0">
                <a:solidFill>
                  <a:srgbClr val="000000"/>
                </a:solidFill>
                <a:effectLst>
                  <a:outerShdw blurRad="38100" dist="38100" dir="2700000" algn="tl">
                    <a:srgbClr val="FFFFFF"/>
                  </a:outerShdw>
                </a:effectLst>
              </a:rPr>
              <a:t> to the </a:t>
            </a:r>
            <a:r>
              <a:rPr lang="en-US" sz="2400" dirty="0">
                <a:solidFill>
                  <a:srgbClr val="000000"/>
                </a:solidFill>
                <a:effectLst>
                  <a:outerShdw blurRad="38100" dist="38100" dir="2700000" algn="tl">
                    <a:srgbClr val="FFFFFF"/>
                  </a:outerShdw>
                </a:effectLst>
              </a:rPr>
              <a:t>g</a:t>
            </a:r>
            <a:r>
              <a:rPr lang="en-US" sz="1800" i="0" dirty="0">
                <a:solidFill>
                  <a:srgbClr val="000000"/>
                </a:solidFill>
                <a:effectLst>
                  <a:outerShdw blurRad="38100" dist="38100" dir="2700000" algn="tl">
                    <a:srgbClr val="FFFFFF"/>
                  </a:outerShdw>
                </a:effectLst>
              </a:rPr>
              <a:t>).</a:t>
            </a:r>
          </a:p>
        </p:txBody>
      </p:sp>
      <p:graphicFrame>
        <p:nvGraphicFramePr>
          <p:cNvPr id="3075" name="Object 5"/>
          <p:cNvGraphicFramePr>
            <a:graphicFrameLocks noChangeAspect="1"/>
          </p:cNvGraphicFramePr>
          <p:nvPr/>
        </p:nvGraphicFramePr>
        <p:xfrm>
          <a:off x="7543800" y="152400"/>
          <a:ext cx="1231900" cy="625475"/>
        </p:xfrm>
        <a:graphic>
          <a:graphicData uri="http://schemas.openxmlformats.org/presentationml/2006/ole">
            <p:oleObj spid="_x0000_s3075" name="Equation" r:id="rId5" imgW="825500" imgH="419100" progId="Equation.3">
              <p:embed/>
            </p:oleObj>
          </a:graphicData>
        </a:graphic>
      </p:graphicFrame>
      <p:sp>
        <p:nvSpPr>
          <p:cNvPr id="17" name="Rectangle 16"/>
          <p:cNvSpPr/>
          <p:nvPr/>
        </p:nvSpPr>
        <p:spPr bwMode="auto">
          <a:xfrm>
            <a:off x="2514600" y="5513388"/>
            <a:ext cx="2438400" cy="381000"/>
          </a:xfrm>
          <a:prstGeom prst="rect">
            <a:avLst/>
          </a:prstGeom>
          <a:noFill/>
          <a:ln w="9525" cap="flat" cmpd="sng" algn="ctr">
            <a:solidFill>
              <a:srgbClr val="FF0000"/>
            </a:solidFill>
            <a:prstDash val="solid"/>
            <a:round/>
            <a:headEnd type="none" w="med" len="med"/>
            <a:tailEnd type="none" w="med" len="med"/>
          </a:ln>
          <a:effectLst/>
        </p:spPr>
        <p:txBody>
          <a:bodyPr/>
          <a:lstStyle/>
          <a:p>
            <a:pPr eaLnBrk="1" hangingPunct="1">
              <a:defRPr/>
            </a:pPr>
            <a:endParaRPr lang="en-US" sz="2000">
              <a:solidFill>
                <a:srgbClr val="FF0000"/>
              </a:solidFill>
              <a:effectLst>
                <a:outerShdw blurRad="38100" dist="38100" dir="2700000" algn="tl">
                  <a:srgbClr val="000000">
                    <a:alpha val="43137"/>
                  </a:srgbClr>
                </a:outerShdw>
              </a:effectLst>
            </a:endParaRPr>
          </a:p>
        </p:txBody>
      </p:sp>
      <p:sp>
        <p:nvSpPr>
          <p:cNvPr id="3087" name="TextBox 17"/>
          <p:cNvSpPr txBox="1">
            <a:spLocks noChangeArrowheads="1"/>
          </p:cNvSpPr>
          <p:nvPr/>
        </p:nvSpPr>
        <p:spPr bwMode="auto">
          <a:xfrm>
            <a:off x="5334000" y="5486400"/>
            <a:ext cx="2667000" cy="523875"/>
          </a:xfrm>
          <a:prstGeom prst="rect">
            <a:avLst/>
          </a:prstGeom>
          <a:noFill/>
          <a:ln w="9525">
            <a:noFill/>
            <a:miter lim="800000"/>
            <a:headEnd/>
            <a:tailEnd/>
          </a:ln>
        </p:spPr>
        <p:txBody>
          <a:bodyPr>
            <a:spAutoFit/>
          </a:bodyPr>
          <a:lstStyle/>
          <a:p>
            <a:pPr eaLnBrk="1" hangingPunct="1"/>
            <a:r>
              <a:rPr lang="en-US" sz="1400" b="0" i="0">
                <a:solidFill>
                  <a:srgbClr val="FF0000"/>
                </a:solidFill>
                <a:latin typeface="Arial" charset="0"/>
              </a:rPr>
              <a:t>Can be tautological; CAPM better theoretically.</a:t>
            </a:r>
          </a:p>
        </p:txBody>
      </p:sp>
      <p:cxnSp>
        <p:nvCxnSpPr>
          <p:cNvPr id="3088" name="Straight Arrow Connector 18"/>
          <p:cNvCxnSpPr>
            <a:cxnSpLocks noChangeShapeType="1"/>
          </p:cNvCxnSpPr>
          <p:nvPr/>
        </p:nvCxnSpPr>
        <p:spPr bwMode="auto">
          <a:xfrm rot="10800000" flipV="1">
            <a:off x="4953000" y="5715000"/>
            <a:ext cx="457200" cy="38100"/>
          </a:xfrm>
          <a:prstGeom prst="straightConnector1">
            <a:avLst/>
          </a:prstGeom>
          <a:noFill/>
          <a:ln w="9525" algn="ctr">
            <a:solidFill>
              <a:srgbClr val="FF0000"/>
            </a:solidFill>
            <a:round/>
            <a:headEnd/>
            <a:tailEnd type="arrow" w="med" len="med"/>
          </a:ln>
        </p:spPr>
      </p:cxnSp>
      <p:sp>
        <p:nvSpPr>
          <p:cNvPr id="3089" name="Rectangle 7"/>
          <p:cNvSpPr>
            <a:spLocks noChangeArrowheads="1"/>
          </p:cNvSpPr>
          <p:nvPr/>
        </p:nvSpPr>
        <p:spPr bwMode="auto">
          <a:xfrm>
            <a:off x="533400" y="0"/>
            <a:ext cx="7772400" cy="304800"/>
          </a:xfrm>
          <a:prstGeom prst="rect">
            <a:avLst/>
          </a:prstGeom>
          <a:noFill/>
          <a:ln w="9525">
            <a:noFill/>
            <a:miter lim="800000"/>
            <a:headEnd/>
            <a:tailEnd/>
          </a:ln>
        </p:spPr>
        <p:txBody>
          <a:bodyPr anchor="ctr"/>
          <a:lstStyle/>
          <a:p>
            <a:pPr algn="ctr" eaLnBrk="1" hangingPunct="1"/>
            <a:r>
              <a:rPr lang="en-US" sz="2000" b="0" i="0">
                <a:solidFill>
                  <a:srgbClr val="0000FF"/>
                </a:solidFill>
                <a:latin typeface="Arial" charset="0"/>
              </a:rPr>
              <a:t>Also requires serious consideration of required return…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
        <p:nvSpPr>
          <p:cNvPr id="51202" name="Slide Number Placeholder 3"/>
          <p:cNvSpPr>
            <a:spLocks noGrp="1"/>
          </p:cNvSpPr>
          <p:nvPr>
            <p:ph type="sldNum" sz="quarter" idx="12"/>
          </p:nvPr>
        </p:nvSpPr>
        <p:spPr>
          <a:noFill/>
        </p:spPr>
        <p:txBody>
          <a:bodyPr/>
          <a:lstStyle/>
          <a:p>
            <a:fld id="{B5A65822-5178-4233-B609-0407BB1C80C5}" type="slidenum">
              <a:rPr lang="en-US"/>
              <a:pPr/>
              <a:t>33</a:t>
            </a:fld>
            <a:endParaRPr lang="en-US"/>
          </a:p>
        </p:txBody>
      </p:sp>
      <p:pic>
        <p:nvPicPr>
          <p:cNvPr id="51203" name="Picture 2"/>
          <p:cNvPicPr>
            <a:picLocks noChangeAspect="1" noChangeArrowheads="1"/>
          </p:cNvPicPr>
          <p:nvPr/>
        </p:nvPicPr>
        <p:blipFill>
          <a:blip r:embed="rId3" cstate="print"/>
          <a:srcRect/>
          <a:stretch>
            <a:fillRect/>
          </a:stretch>
        </p:blipFill>
        <p:spPr bwMode="auto">
          <a:xfrm>
            <a:off x="381000" y="1143000"/>
            <a:ext cx="8382000" cy="4965700"/>
          </a:xfrm>
          <a:prstGeom prst="rect">
            <a:avLst/>
          </a:prstGeom>
          <a:noFill/>
          <a:ln w="9525">
            <a:noFill/>
            <a:miter lim="800000"/>
            <a:headEnd/>
            <a:tailEnd/>
          </a:ln>
        </p:spPr>
      </p:pic>
      <p:sp>
        <p:nvSpPr>
          <p:cNvPr id="51204" name="Text Box 3"/>
          <p:cNvSpPr txBox="1">
            <a:spLocks noChangeArrowheads="1"/>
          </p:cNvSpPr>
          <p:nvPr/>
        </p:nvSpPr>
        <p:spPr bwMode="auto">
          <a:xfrm>
            <a:off x="304800" y="685800"/>
            <a:ext cx="8458200" cy="396875"/>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rPr>
              <a:t>Fama-French: CAPM by itself doesn’t work very well </a:t>
            </a:r>
            <a:r>
              <a:rPr lang="en-US" sz="2000" u="sng">
                <a:solidFill>
                  <a:srgbClr val="0000FF"/>
                </a:solidFill>
              </a:rPr>
              <a:t>within</a:t>
            </a:r>
            <a:r>
              <a:rPr lang="en-US" sz="2000">
                <a:solidFill>
                  <a:srgbClr val="0000FF"/>
                </a:solidFill>
              </a:rPr>
              <a:t> the stock market:</a:t>
            </a:r>
          </a:p>
        </p:txBody>
      </p:sp>
      <p:sp>
        <p:nvSpPr>
          <p:cNvPr id="303108" name="Text Box 4"/>
          <p:cNvSpPr txBox="1">
            <a:spLocks noChangeArrowheads="1"/>
          </p:cNvSpPr>
          <p:nvPr/>
        </p:nvSpPr>
        <p:spPr bwMode="auto">
          <a:xfrm>
            <a:off x="609600" y="0"/>
            <a:ext cx="7696200" cy="731838"/>
          </a:xfrm>
          <a:prstGeom prst="rect">
            <a:avLst/>
          </a:prstGeom>
          <a:noFill/>
          <a:ln w="9525">
            <a:noFill/>
            <a:miter lim="800000"/>
            <a:headEnd/>
            <a:tailEnd/>
          </a:ln>
          <a:effectLst/>
        </p:spPr>
        <p:txBody>
          <a:bodyPr>
            <a:spAutoFit/>
          </a:bodyPr>
          <a:lstStyle/>
          <a:p>
            <a:pPr algn="ctr" eaLnBrk="1" hangingPunct="1">
              <a:spcBef>
                <a:spcPct val="50000"/>
              </a:spcBef>
              <a:defRPr/>
            </a:pPr>
            <a:r>
              <a:rPr lang="en-US" sz="2000" i="0" dirty="0">
                <a:solidFill>
                  <a:srgbClr val="000000"/>
                </a:solidFill>
                <a:effectLst>
                  <a:outerShdw blurRad="38100" dist="38100" dir="2700000" algn="tl">
                    <a:srgbClr val="FFFFFF"/>
                  </a:outerShdw>
                </a:effectLst>
              </a:rPr>
              <a:t>22.4</a:t>
            </a:r>
          </a:p>
          <a:p>
            <a:pPr algn="ctr" eaLnBrk="1" hangingPunct="1">
              <a:spcBef>
                <a:spcPct val="10000"/>
              </a:spcBef>
              <a:defRPr/>
            </a:pPr>
            <a:r>
              <a:rPr lang="en-US" sz="2000" b="0" i="0" dirty="0">
                <a:solidFill>
                  <a:srgbClr val="000000"/>
                </a:solidFill>
              </a:rPr>
              <a:t>The simple 1-factor CAPM has trouble empirically </a:t>
            </a:r>
            <a:r>
              <a:rPr lang="en-US" sz="2000" b="0" u="sng" dirty="0">
                <a:solidFill>
                  <a:srgbClr val="000000"/>
                </a:solidFill>
              </a:rPr>
              <a:t>within</a:t>
            </a:r>
            <a:r>
              <a:rPr lang="en-US" sz="2000" b="0" i="0" dirty="0">
                <a:solidFill>
                  <a:srgbClr val="000000"/>
                </a:solidFill>
              </a:rPr>
              <a:t> asset classes.</a:t>
            </a:r>
          </a:p>
        </p:txBody>
      </p:sp>
      <p:sp>
        <p:nvSpPr>
          <p:cNvPr id="51206" name="Text Box 5"/>
          <p:cNvSpPr txBox="1">
            <a:spLocks noChangeArrowheads="1"/>
          </p:cNvSpPr>
          <p:nvPr/>
        </p:nvSpPr>
        <p:spPr bwMode="auto">
          <a:xfrm>
            <a:off x="381000" y="5851525"/>
            <a:ext cx="8382000" cy="1006475"/>
          </a:xfrm>
          <a:prstGeom prst="rect">
            <a:avLst/>
          </a:prstGeom>
          <a:solidFill>
            <a:srgbClr val="FFCCFF"/>
          </a:solidFill>
          <a:ln w="9525">
            <a:noFill/>
            <a:miter lim="800000"/>
            <a:headEnd/>
            <a:tailEnd/>
          </a:ln>
        </p:spPr>
        <p:txBody>
          <a:bodyPr wrap="square">
            <a:spAutoFit/>
          </a:bodyPr>
          <a:lstStyle/>
          <a:p>
            <a:pPr algn="ctr" eaLnBrk="1" hangingPunct="1">
              <a:spcBef>
                <a:spcPct val="50000"/>
              </a:spcBef>
            </a:pPr>
            <a:r>
              <a:rPr lang="en-US" sz="2000" b="0" i="0" dirty="0">
                <a:solidFill>
                  <a:srgbClr val="000000"/>
                </a:solidFill>
              </a:rPr>
              <a:t>Enhance the basic model with additional factors that are more “tangible” than </a:t>
            </a:r>
            <a:r>
              <a:rPr lang="en-US" sz="2000" b="0" dirty="0">
                <a:solidFill>
                  <a:srgbClr val="000000"/>
                </a:solidFill>
              </a:rPr>
              <a:t>beta</a:t>
            </a:r>
            <a:r>
              <a:rPr lang="en-US" sz="2000" b="0" i="0" dirty="0">
                <a:solidFill>
                  <a:srgbClr val="000000"/>
                </a:solidFill>
              </a:rPr>
              <a:t>: (i) Stock’s Size (</a:t>
            </a:r>
            <a:r>
              <a:rPr lang="en-US" sz="2000" b="0" i="0" dirty="0" err="1">
                <a:solidFill>
                  <a:srgbClr val="000000"/>
                </a:solidFill>
              </a:rPr>
              <a:t>mkt</a:t>
            </a:r>
            <a:r>
              <a:rPr lang="en-US" sz="2000" b="0" i="0" dirty="0">
                <a:solidFill>
                  <a:srgbClr val="000000"/>
                </a:solidFill>
              </a:rPr>
              <a:t> cap), &amp; (ii) Stock’s Book/Market Value Ratio. The market apparently associates these with “risk”.</a:t>
            </a:r>
          </a:p>
        </p:txBody>
      </p:sp>
      <p:sp>
        <p:nvSpPr>
          <p:cNvPr id="51207" name="Rectangle 7"/>
          <p:cNvSpPr>
            <a:spLocks noChangeArrowheads="1"/>
          </p:cNvSpPr>
          <p:nvPr/>
        </p:nvSpPr>
        <p:spPr bwMode="auto">
          <a:xfrm>
            <a:off x="0" y="0"/>
            <a:ext cx="7772400" cy="457200"/>
          </a:xfrm>
          <a:prstGeom prst="rect">
            <a:avLst/>
          </a:prstGeom>
          <a:noFill/>
          <a:ln w="9525">
            <a:noFill/>
            <a:miter lim="800000"/>
            <a:headEnd/>
            <a:tailEnd/>
          </a:ln>
        </p:spPr>
        <p:txBody>
          <a:bodyPr anchor="ctr"/>
          <a:lstStyle/>
          <a:p>
            <a:pPr eaLnBrk="1" hangingPunct="1"/>
            <a:r>
              <a:rPr lang="en-US" sz="2400" b="0" i="0">
                <a:solidFill>
                  <a:srgbClr val="0000FF"/>
                </a:solidFill>
                <a:latin typeface="Arial" charset="0"/>
              </a:rPr>
              <a:t>Recall from Ch.22…</a:t>
            </a:r>
          </a:p>
        </p:txBody>
      </p:sp>
      <p:sp>
        <p:nvSpPr>
          <p:cNvPr id="51208" name="TextBox 7"/>
          <p:cNvSpPr txBox="1">
            <a:spLocks noChangeArrowheads="1"/>
          </p:cNvSpPr>
          <p:nvPr/>
        </p:nvSpPr>
        <p:spPr bwMode="auto">
          <a:xfrm>
            <a:off x="5562600" y="2667000"/>
            <a:ext cx="3352800" cy="1046163"/>
          </a:xfrm>
          <a:prstGeom prst="rect">
            <a:avLst/>
          </a:prstGeom>
          <a:noFill/>
          <a:ln w="9525">
            <a:noFill/>
            <a:miter lim="800000"/>
            <a:headEnd/>
            <a:tailEnd/>
          </a:ln>
        </p:spPr>
        <p:txBody>
          <a:bodyPr>
            <a:spAutoFit/>
          </a:bodyPr>
          <a:lstStyle/>
          <a:p>
            <a:pPr eaLnBrk="1" hangingPunct="1"/>
            <a:r>
              <a:rPr lang="en-US" sz="1400" b="0" i="0">
                <a:solidFill>
                  <a:srgbClr val="FF0000"/>
                </a:solidFill>
                <a:latin typeface="Arial" charset="0"/>
              </a:rPr>
              <a:t>REITs tend to have high B/M (“HML”), low Beta.</a:t>
            </a:r>
          </a:p>
          <a:p>
            <a:pPr eaLnBrk="1" hangingPunct="1"/>
            <a:r>
              <a:rPr lang="en-US" sz="1400" b="0" i="0">
                <a:solidFill>
                  <a:srgbClr val="FF0000"/>
                </a:solidFill>
                <a:latin typeface="Arial" charset="0"/>
              </a:rPr>
              <a:t>Cross-sectionally, P/NAV </a:t>
            </a:r>
            <a:r>
              <a:rPr lang="en-US" sz="2000" b="0" i="0">
                <a:solidFill>
                  <a:srgbClr val="FF0000"/>
                </a:solidFill>
                <a:latin typeface="Arial" charset="0"/>
              </a:rPr>
              <a:t>≈ </a:t>
            </a:r>
            <a:r>
              <a:rPr lang="en-US" sz="1400" b="0" i="0">
                <a:solidFill>
                  <a:srgbClr val="FF0000"/>
                </a:solidFill>
                <a:latin typeface="Arial" charset="0"/>
                <a:sym typeface="Wingdings" pitchFamily="2" charset="2"/>
              </a:rPr>
              <a:t> M/B: Low P/NAV (high HML)  high return.</a:t>
            </a:r>
            <a:endParaRPr lang="en-US" sz="2000" b="0" i="0">
              <a:solidFill>
                <a:srgbClr val="FF0000"/>
              </a:solidFill>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
        <p:nvSpPr>
          <p:cNvPr id="4101" name="Slide Number Placeholder 3"/>
          <p:cNvSpPr>
            <a:spLocks noGrp="1"/>
          </p:cNvSpPr>
          <p:nvPr>
            <p:ph type="sldNum" sz="quarter" idx="12"/>
          </p:nvPr>
        </p:nvSpPr>
        <p:spPr>
          <a:noFill/>
        </p:spPr>
        <p:txBody>
          <a:bodyPr/>
          <a:lstStyle/>
          <a:p>
            <a:fld id="{BF2A3B7E-1E99-436E-A2A8-BDDB674E29B4}" type="slidenum">
              <a:rPr lang="en-US"/>
              <a:pPr/>
              <a:t>34</a:t>
            </a:fld>
            <a:endParaRPr lang="en-US"/>
          </a:p>
        </p:txBody>
      </p:sp>
      <p:graphicFrame>
        <p:nvGraphicFramePr>
          <p:cNvPr id="4098" name="Object 3"/>
          <p:cNvGraphicFramePr>
            <a:graphicFrameLocks noChangeAspect="1"/>
          </p:cNvGraphicFramePr>
          <p:nvPr/>
        </p:nvGraphicFramePr>
        <p:xfrm>
          <a:off x="1219200" y="1981200"/>
          <a:ext cx="6858000" cy="865188"/>
        </p:xfrm>
        <a:graphic>
          <a:graphicData uri="http://schemas.openxmlformats.org/presentationml/2006/ole">
            <p:oleObj spid="_x0000_s4098" name="Equation" r:id="rId4" imgW="3429000" imgH="431800" progId="Equation.3">
              <p:embed/>
            </p:oleObj>
          </a:graphicData>
        </a:graphic>
      </p:graphicFrame>
      <p:graphicFrame>
        <p:nvGraphicFramePr>
          <p:cNvPr id="4099" name="Object 5"/>
          <p:cNvGraphicFramePr>
            <a:graphicFrameLocks noChangeAspect="1"/>
          </p:cNvGraphicFramePr>
          <p:nvPr/>
        </p:nvGraphicFramePr>
        <p:xfrm>
          <a:off x="533400" y="6019800"/>
          <a:ext cx="8116888" cy="557213"/>
        </p:xfrm>
        <a:graphic>
          <a:graphicData uri="http://schemas.openxmlformats.org/presentationml/2006/ole">
            <p:oleObj spid="_x0000_s4099" name="Equation" r:id="rId5" imgW="6299200" imgH="431800" progId="Equation.3">
              <p:embed/>
            </p:oleObj>
          </a:graphicData>
        </a:graphic>
      </p:graphicFrame>
      <p:sp>
        <p:nvSpPr>
          <p:cNvPr id="4102" name="Text Box 7"/>
          <p:cNvSpPr txBox="1">
            <a:spLocks noChangeArrowheads="1"/>
          </p:cNvSpPr>
          <p:nvPr/>
        </p:nvSpPr>
        <p:spPr bwMode="auto">
          <a:xfrm>
            <a:off x="381000" y="2895600"/>
            <a:ext cx="8458200" cy="830263"/>
          </a:xfrm>
          <a:prstGeom prst="rect">
            <a:avLst/>
          </a:prstGeom>
          <a:noFill/>
          <a:ln w="9525">
            <a:noFill/>
            <a:miter lim="800000"/>
            <a:headEnd/>
            <a:tailEnd/>
          </a:ln>
        </p:spPr>
        <p:txBody>
          <a:bodyPr>
            <a:spAutoFit/>
          </a:bodyPr>
          <a:lstStyle/>
          <a:p>
            <a:pPr eaLnBrk="1" hangingPunct="1"/>
            <a:r>
              <a:rPr lang="en-US" sz="2400" b="0">
                <a:solidFill>
                  <a:srgbClr val="000000"/>
                </a:solidFill>
              </a:rPr>
              <a:t>g</a:t>
            </a:r>
            <a:r>
              <a:rPr lang="en-US" sz="1800" b="0">
                <a:solidFill>
                  <a:srgbClr val="000000"/>
                </a:solidFill>
              </a:rPr>
              <a:t> = Long-run growth rate in </a:t>
            </a:r>
            <a:r>
              <a:rPr lang="en-US" sz="1800">
                <a:solidFill>
                  <a:srgbClr val="000000"/>
                </a:solidFill>
              </a:rPr>
              <a:t>dividends</a:t>
            </a:r>
            <a:r>
              <a:rPr lang="en-US" sz="1800" b="0">
                <a:solidFill>
                  <a:srgbClr val="000000"/>
                </a:solidFill>
              </a:rPr>
              <a:t> per share (includes effect of “plowback”).</a:t>
            </a:r>
          </a:p>
          <a:p>
            <a:pPr eaLnBrk="1" hangingPunct="1"/>
            <a:r>
              <a:rPr lang="en-US" sz="2400" b="0">
                <a:solidFill>
                  <a:srgbClr val="000000"/>
                </a:solidFill>
              </a:rPr>
              <a:t>g</a:t>
            </a:r>
            <a:r>
              <a:rPr lang="en-US" sz="2400" b="0" baseline="-25000">
                <a:solidFill>
                  <a:srgbClr val="000000"/>
                </a:solidFill>
              </a:rPr>
              <a:t>E</a:t>
            </a:r>
            <a:r>
              <a:rPr lang="en-US" sz="1800" b="0">
                <a:solidFill>
                  <a:srgbClr val="000000"/>
                </a:solidFill>
              </a:rPr>
              <a:t> = Long-run growth rate in </a:t>
            </a:r>
            <a:r>
              <a:rPr lang="en-US" sz="1800">
                <a:solidFill>
                  <a:srgbClr val="000000"/>
                </a:solidFill>
              </a:rPr>
              <a:t>earnings</a:t>
            </a:r>
            <a:r>
              <a:rPr lang="en-US" sz="1800" b="0">
                <a:solidFill>
                  <a:srgbClr val="000000"/>
                </a:solidFill>
              </a:rPr>
              <a:t> (AFFO) of pre-existing (“same-store”) assets.</a:t>
            </a:r>
            <a:endParaRPr lang="en-US" sz="1800" b="0" i="0">
              <a:solidFill>
                <a:srgbClr val="000000"/>
              </a:solidFill>
            </a:endParaRPr>
          </a:p>
        </p:txBody>
      </p:sp>
      <p:sp>
        <p:nvSpPr>
          <p:cNvPr id="811016" name="Text Box 8"/>
          <p:cNvSpPr txBox="1">
            <a:spLocks noChangeArrowheads="1"/>
          </p:cNvSpPr>
          <p:nvPr/>
        </p:nvSpPr>
        <p:spPr bwMode="auto">
          <a:xfrm>
            <a:off x="457200" y="3733800"/>
            <a:ext cx="8305800" cy="2274888"/>
          </a:xfrm>
          <a:prstGeom prst="rect">
            <a:avLst/>
          </a:prstGeom>
          <a:solidFill>
            <a:srgbClr val="CCFFFF"/>
          </a:solidFill>
          <a:ln w="9525">
            <a:solidFill>
              <a:schemeClr val="tx1"/>
            </a:solidFill>
            <a:miter lim="800000"/>
            <a:headEnd/>
            <a:tailEnd/>
          </a:ln>
          <a:effectLst/>
        </p:spPr>
        <p:txBody>
          <a:bodyPr>
            <a:spAutoFit/>
          </a:bodyPr>
          <a:lstStyle/>
          <a:p>
            <a:pPr eaLnBrk="1" hangingPunct="1">
              <a:spcBef>
                <a:spcPct val="50000"/>
              </a:spcBef>
              <a:defRPr/>
            </a:pPr>
            <a:r>
              <a:rPr lang="en-US" sz="1400" b="0" dirty="0">
                <a:solidFill>
                  <a:srgbClr val="000000"/>
                </a:solidFill>
              </a:rPr>
              <a:t>DIV</a:t>
            </a:r>
            <a:r>
              <a:rPr lang="en-US" sz="1400" b="0" baseline="-25000" dirty="0">
                <a:solidFill>
                  <a:srgbClr val="000000"/>
                </a:solidFill>
              </a:rPr>
              <a:t>1</a:t>
            </a:r>
            <a:r>
              <a:rPr lang="en-US" sz="1400" b="0" i="0" dirty="0">
                <a:solidFill>
                  <a:srgbClr val="000000"/>
                </a:solidFill>
              </a:rPr>
              <a:t> = (1-</a:t>
            </a:r>
            <a:r>
              <a:rPr lang="en-US" sz="1400" b="0" dirty="0">
                <a:solidFill>
                  <a:srgbClr val="000000"/>
                </a:solidFill>
              </a:rPr>
              <a:t>p</a:t>
            </a:r>
            <a:r>
              <a:rPr lang="en-US" sz="1400" b="0" i="0" dirty="0">
                <a:solidFill>
                  <a:srgbClr val="000000"/>
                </a:solidFill>
              </a:rPr>
              <a:t>)</a:t>
            </a:r>
            <a:r>
              <a:rPr lang="en-US" sz="1400" b="0" dirty="0">
                <a:solidFill>
                  <a:srgbClr val="000000"/>
                </a:solidFill>
              </a:rPr>
              <a:t>AFFO</a:t>
            </a:r>
            <a:r>
              <a:rPr lang="en-US" sz="1400" b="0" baseline="-25000" dirty="0">
                <a:solidFill>
                  <a:srgbClr val="000000"/>
                </a:solidFill>
              </a:rPr>
              <a:t>1</a:t>
            </a:r>
            <a:r>
              <a:rPr lang="en-US" sz="1400" b="0" i="0" dirty="0">
                <a:solidFill>
                  <a:srgbClr val="000000"/>
                </a:solidFill>
              </a:rPr>
              <a:t> = (1-</a:t>
            </a:r>
            <a:r>
              <a:rPr lang="en-US" sz="1400" b="0" dirty="0">
                <a:solidFill>
                  <a:srgbClr val="000000"/>
                </a:solidFill>
              </a:rPr>
              <a:t>p</a:t>
            </a:r>
            <a:r>
              <a:rPr lang="en-US" sz="1400" b="0" i="0" dirty="0">
                <a:solidFill>
                  <a:srgbClr val="000000"/>
                </a:solidFill>
              </a:rPr>
              <a:t>)</a:t>
            </a:r>
            <a:r>
              <a:rPr lang="en-US" sz="1400" b="0" dirty="0">
                <a:solidFill>
                  <a:srgbClr val="000000"/>
                </a:solidFill>
              </a:rPr>
              <a:t>y</a:t>
            </a:r>
            <a:r>
              <a:rPr lang="en-US" sz="1400" b="0" baseline="-25000" dirty="0">
                <a:solidFill>
                  <a:srgbClr val="000000"/>
                </a:solidFill>
              </a:rPr>
              <a:t>E</a:t>
            </a:r>
            <a:r>
              <a:rPr lang="en-US" sz="1400" b="0" dirty="0">
                <a:solidFill>
                  <a:srgbClr val="000000"/>
                </a:solidFill>
              </a:rPr>
              <a:t>PV</a:t>
            </a:r>
            <a:r>
              <a:rPr lang="en-US" sz="1400" b="0" baseline="-25000" dirty="0">
                <a:solidFill>
                  <a:srgbClr val="000000"/>
                </a:solidFill>
              </a:rPr>
              <a:t>0</a:t>
            </a:r>
            <a:r>
              <a:rPr lang="en-US" sz="1400" b="0" i="0" dirty="0">
                <a:solidFill>
                  <a:srgbClr val="000000"/>
                </a:solidFill>
              </a:rPr>
              <a:t>, where </a:t>
            </a:r>
            <a:r>
              <a:rPr lang="en-US" sz="1400" b="0" dirty="0">
                <a:solidFill>
                  <a:srgbClr val="000000"/>
                </a:solidFill>
              </a:rPr>
              <a:t>p</a:t>
            </a:r>
            <a:r>
              <a:rPr lang="en-US" sz="1400" b="0" i="0" dirty="0">
                <a:solidFill>
                  <a:srgbClr val="000000"/>
                </a:solidFill>
              </a:rPr>
              <a:t> is the “plowback ratio”, and :</a:t>
            </a:r>
          </a:p>
          <a:p>
            <a:pPr eaLnBrk="1" hangingPunct="1">
              <a:spcBef>
                <a:spcPct val="10000"/>
              </a:spcBef>
              <a:defRPr/>
            </a:pPr>
            <a:r>
              <a:rPr lang="en-US" sz="1400" b="0" dirty="0" err="1">
                <a:solidFill>
                  <a:srgbClr val="000000"/>
                </a:solidFill>
              </a:rPr>
              <a:t>y</a:t>
            </a:r>
            <a:r>
              <a:rPr lang="en-US" sz="1400" b="0" baseline="-25000" dirty="0" err="1">
                <a:solidFill>
                  <a:srgbClr val="000000"/>
                </a:solidFill>
              </a:rPr>
              <a:t>E</a:t>
            </a:r>
            <a:r>
              <a:rPr lang="en-US" sz="1400" b="0" i="0" dirty="0">
                <a:solidFill>
                  <a:srgbClr val="000000"/>
                </a:solidFill>
              </a:rPr>
              <a:t> = equity income yield from firm’s underlying asset equity [=AFFO/PV, or @ property level </a:t>
            </a:r>
            <a:r>
              <a:rPr lang="en-US" sz="1400" b="0" i="0" dirty="0">
                <a:solidFill>
                  <a:srgbClr val="000000"/>
                </a:solidFill>
                <a:cs typeface="Times New Roman" pitchFamily="18" charset="0"/>
              </a:rPr>
              <a:t>≈ </a:t>
            </a:r>
            <a:r>
              <a:rPr lang="en-US" sz="1400" b="0" i="0" dirty="0">
                <a:solidFill>
                  <a:srgbClr val="000000"/>
                </a:solidFill>
              </a:rPr>
              <a:t>EBTCF/(V-D)], </a:t>
            </a:r>
          </a:p>
          <a:p>
            <a:pPr eaLnBrk="1" hangingPunct="1">
              <a:spcBef>
                <a:spcPct val="10000"/>
              </a:spcBef>
              <a:defRPr/>
            </a:pPr>
            <a:r>
              <a:rPr lang="en-US" sz="1400" b="0" dirty="0">
                <a:solidFill>
                  <a:srgbClr val="000000"/>
                </a:solidFill>
              </a:rPr>
              <a:t>PV</a:t>
            </a:r>
            <a:r>
              <a:rPr lang="en-US" sz="1400" b="0" baseline="-25000" dirty="0">
                <a:solidFill>
                  <a:srgbClr val="000000"/>
                </a:solidFill>
              </a:rPr>
              <a:t>0</a:t>
            </a:r>
            <a:r>
              <a:rPr lang="en-US" sz="1400" b="0" i="0" dirty="0">
                <a:solidFill>
                  <a:srgbClr val="000000"/>
                </a:solidFill>
              </a:rPr>
              <a:t> = firm’s underlying asset </a:t>
            </a:r>
            <a:r>
              <a:rPr lang="en-US" sz="1400" i="0" dirty="0">
                <a:solidFill>
                  <a:srgbClr val="000000"/>
                </a:solidFill>
              </a:rPr>
              <a:t>equity</a:t>
            </a:r>
            <a:r>
              <a:rPr lang="en-US" sz="1400" b="0" i="0" dirty="0">
                <a:solidFill>
                  <a:srgbClr val="000000"/>
                </a:solidFill>
              </a:rPr>
              <a:t> value at the beginning of Year 1. Then:</a:t>
            </a:r>
          </a:p>
          <a:p>
            <a:pPr eaLnBrk="1" hangingPunct="1">
              <a:spcBef>
                <a:spcPct val="50000"/>
              </a:spcBef>
              <a:defRPr/>
            </a:pPr>
            <a:r>
              <a:rPr lang="en-US" sz="1400" b="0" dirty="0">
                <a:solidFill>
                  <a:srgbClr val="000000"/>
                </a:solidFill>
              </a:rPr>
              <a:t>DIV</a:t>
            </a:r>
            <a:r>
              <a:rPr lang="en-US" sz="1400" b="0" baseline="-25000" dirty="0">
                <a:solidFill>
                  <a:srgbClr val="000000"/>
                </a:solidFill>
              </a:rPr>
              <a:t>2</a:t>
            </a:r>
            <a:r>
              <a:rPr lang="en-US" sz="1400" b="0" i="0" dirty="0">
                <a:solidFill>
                  <a:srgbClr val="000000"/>
                </a:solidFill>
              </a:rPr>
              <a:t> = (1-</a:t>
            </a:r>
            <a:r>
              <a:rPr lang="en-US" sz="1400" b="0" dirty="0">
                <a:solidFill>
                  <a:srgbClr val="000000"/>
                </a:solidFill>
              </a:rPr>
              <a:t>p</a:t>
            </a:r>
            <a:r>
              <a:rPr lang="en-US" sz="1400" b="0" i="0" dirty="0">
                <a:solidFill>
                  <a:srgbClr val="000000"/>
                </a:solidFill>
              </a:rPr>
              <a:t>)</a:t>
            </a:r>
            <a:r>
              <a:rPr lang="en-US" sz="1400" b="0" dirty="0">
                <a:solidFill>
                  <a:srgbClr val="000000"/>
                </a:solidFill>
              </a:rPr>
              <a:t>y</a:t>
            </a:r>
            <a:r>
              <a:rPr lang="en-US" sz="1400" b="0" baseline="-25000" dirty="0">
                <a:solidFill>
                  <a:srgbClr val="000000"/>
                </a:solidFill>
              </a:rPr>
              <a:t>E</a:t>
            </a:r>
            <a:r>
              <a:rPr lang="en-US" sz="1400" b="0" dirty="0">
                <a:solidFill>
                  <a:srgbClr val="000000"/>
                </a:solidFill>
              </a:rPr>
              <a:t>PV</a:t>
            </a:r>
            <a:r>
              <a:rPr lang="en-US" sz="1400" b="0" baseline="-25000" dirty="0">
                <a:solidFill>
                  <a:srgbClr val="000000"/>
                </a:solidFill>
              </a:rPr>
              <a:t>1</a:t>
            </a:r>
            <a:r>
              <a:rPr lang="en-US" sz="1400" b="0" i="0" dirty="0">
                <a:solidFill>
                  <a:srgbClr val="000000"/>
                </a:solidFill>
              </a:rPr>
              <a:t> = (1-</a:t>
            </a:r>
            <a:r>
              <a:rPr lang="en-US" sz="1400" b="0" dirty="0">
                <a:solidFill>
                  <a:srgbClr val="000000"/>
                </a:solidFill>
              </a:rPr>
              <a:t>p</a:t>
            </a:r>
            <a:r>
              <a:rPr lang="en-US" sz="1400" b="0" i="0" dirty="0">
                <a:solidFill>
                  <a:srgbClr val="000000"/>
                </a:solidFill>
              </a:rPr>
              <a:t>)</a:t>
            </a:r>
            <a:r>
              <a:rPr lang="en-US" sz="1400" b="0" dirty="0" err="1">
                <a:solidFill>
                  <a:srgbClr val="000000"/>
                </a:solidFill>
              </a:rPr>
              <a:t>y</a:t>
            </a:r>
            <a:r>
              <a:rPr lang="en-US" sz="1400" b="0" baseline="-25000" dirty="0" err="1">
                <a:solidFill>
                  <a:srgbClr val="000000"/>
                </a:solidFill>
              </a:rPr>
              <a:t>E</a:t>
            </a:r>
            <a:r>
              <a:rPr lang="en-US" sz="1400" b="0" i="0" dirty="0">
                <a:solidFill>
                  <a:srgbClr val="000000"/>
                </a:solidFill>
              </a:rPr>
              <a:t>[(1+</a:t>
            </a:r>
            <a:r>
              <a:rPr lang="en-US" sz="1400" b="0" dirty="0">
                <a:solidFill>
                  <a:srgbClr val="000000"/>
                </a:solidFill>
              </a:rPr>
              <a:t>g</a:t>
            </a:r>
            <a:r>
              <a:rPr lang="en-US" sz="1400" b="0" baseline="-25000" dirty="0">
                <a:solidFill>
                  <a:srgbClr val="000000"/>
                </a:solidFill>
              </a:rPr>
              <a:t>E</a:t>
            </a:r>
            <a:r>
              <a:rPr lang="en-US" sz="1400" b="0" i="0" dirty="0">
                <a:solidFill>
                  <a:srgbClr val="000000"/>
                </a:solidFill>
              </a:rPr>
              <a:t>)</a:t>
            </a:r>
            <a:r>
              <a:rPr lang="en-US" sz="1400" b="0" dirty="0">
                <a:solidFill>
                  <a:srgbClr val="000000"/>
                </a:solidFill>
              </a:rPr>
              <a:t>PV</a:t>
            </a:r>
            <a:r>
              <a:rPr lang="en-US" sz="1400" b="0" baseline="-25000" dirty="0">
                <a:solidFill>
                  <a:srgbClr val="000000"/>
                </a:solidFill>
              </a:rPr>
              <a:t>0</a:t>
            </a:r>
            <a:r>
              <a:rPr lang="en-US" sz="1400" b="0" i="0" dirty="0">
                <a:solidFill>
                  <a:srgbClr val="000000"/>
                </a:solidFill>
              </a:rPr>
              <a:t> + </a:t>
            </a:r>
            <a:r>
              <a:rPr lang="en-US" sz="1400" b="0" dirty="0">
                <a:solidFill>
                  <a:srgbClr val="000000"/>
                </a:solidFill>
              </a:rPr>
              <a:t>py</a:t>
            </a:r>
            <a:r>
              <a:rPr lang="en-US" sz="1400" b="0" baseline="-25000" dirty="0">
                <a:solidFill>
                  <a:srgbClr val="000000"/>
                </a:solidFill>
              </a:rPr>
              <a:t>E</a:t>
            </a:r>
            <a:r>
              <a:rPr lang="en-US" sz="1400" b="0" dirty="0">
                <a:solidFill>
                  <a:srgbClr val="000000"/>
                </a:solidFill>
              </a:rPr>
              <a:t>PV</a:t>
            </a:r>
            <a:r>
              <a:rPr lang="en-US" sz="1400" b="0" baseline="-25000" dirty="0">
                <a:solidFill>
                  <a:srgbClr val="000000"/>
                </a:solidFill>
              </a:rPr>
              <a:t>0</a:t>
            </a:r>
            <a:r>
              <a:rPr lang="en-US" sz="1400" b="0" i="0" dirty="0">
                <a:solidFill>
                  <a:srgbClr val="000000"/>
                </a:solidFill>
              </a:rPr>
              <a:t>] = (1-</a:t>
            </a:r>
            <a:r>
              <a:rPr lang="en-US" sz="1400" b="0" dirty="0">
                <a:solidFill>
                  <a:srgbClr val="000000"/>
                </a:solidFill>
              </a:rPr>
              <a:t>p</a:t>
            </a:r>
            <a:r>
              <a:rPr lang="en-US" sz="1400" b="0" i="0" dirty="0">
                <a:solidFill>
                  <a:srgbClr val="000000"/>
                </a:solidFill>
              </a:rPr>
              <a:t>)</a:t>
            </a:r>
            <a:r>
              <a:rPr lang="en-US" sz="1400" b="0" dirty="0" err="1">
                <a:solidFill>
                  <a:srgbClr val="000000"/>
                </a:solidFill>
              </a:rPr>
              <a:t>y</a:t>
            </a:r>
            <a:r>
              <a:rPr lang="en-US" sz="1400" b="0" baseline="-25000" dirty="0" err="1">
                <a:solidFill>
                  <a:srgbClr val="000000"/>
                </a:solidFill>
              </a:rPr>
              <a:t>E</a:t>
            </a:r>
            <a:r>
              <a:rPr lang="en-US" sz="1400" b="0" i="0" dirty="0">
                <a:solidFill>
                  <a:srgbClr val="000000"/>
                </a:solidFill>
              </a:rPr>
              <a:t>(1+</a:t>
            </a:r>
            <a:r>
              <a:rPr lang="en-US" sz="1400" b="0" dirty="0">
                <a:solidFill>
                  <a:srgbClr val="000000"/>
                </a:solidFill>
              </a:rPr>
              <a:t>g</a:t>
            </a:r>
            <a:r>
              <a:rPr lang="en-US" sz="1400" b="0" baseline="-25000" dirty="0">
                <a:solidFill>
                  <a:srgbClr val="000000"/>
                </a:solidFill>
              </a:rPr>
              <a:t>E</a:t>
            </a:r>
            <a:r>
              <a:rPr lang="en-US" sz="1400" b="0" i="0" dirty="0">
                <a:solidFill>
                  <a:srgbClr val="000000"/>
                </a:solidFill>
              </a:rPr>
              <a:t>+</a:t>
            </a:r>
            <a:r>
              <a:rPr lang="en-US" sz="1400" b="0" dirty="0">
                <a:solidFill>
                  <a:srgbClr val="000000"/>
                </a:solidFill>
              </a:rPr>
              <a:t>py</a:t>
            </a:r>
            <a:r>
              <a:rPr lang="en-US" sz="1400" b="0" baseline="-25000" dirty="0">
                <a:solidFill>
                  <a:srgbClr val="000000"/>
                </a:solidFill>
              </a:rPr>
              <a:t>E</a:t>
            </a:r>
            <a:r>
              <a:rPr lang="en-US" sz="1400" b="0" i="0" dirty="0">
                <a:solidFill>
                  <a:srgbClr val="000000"/>
                </a:solidFill>
              </a:rPr>
              <a:t>)</a:t>
            </a:r>
            <a:r>
              <a:rPr lang="en-US" sz="1400" b="0" dirty="0">
                <a:solidFill>
                  <a:srgbClr val="000000"/>
                </a:solidFill>
              </a:rPr>
              <a:t>PV</a:t>
            </a:r>
            <a:r>
              <a:rPr lang="en-US" sz="1400" b="0" baseline="-25000" dirty="0">
                <a:solidFill>
                  <a:srgbClr val="000000"/>
                </a:solidFill>
              </a:rPr>
              <a:t>0</a:t>
            </a:r>
            <a:r>
              <a:rPr lang="en-US" sz="1400" b="0" i="0" dirty="0">
                <a:solidFill>
                  <a:srgbClr val="000000"/>
                </a:solidFill>
              </a:rPr>
              <a:t> = (1+</a:t>
            </a:r>
            <a:r>
              <a:rPr lang="en-US" sz="1400" b="0" dirty="0">
                <a:solidFill>
                  <a:srgbClr val="000000"/>
                </a:solidFill>
              </a:rPr>
              <a:t>g</a:t>
            </a:r>
            <a:r>
              <a:rPr lang="en-US" sz="1400" b="0" baseline="-25000" dirty="0">
                <a:solidFill>
                  <a:srgbClr val="000000"/>
                </a:solidFill>
              </a:rPr>
              <a:t>E</a:t>
            </a:r>
            <a:r>
              <a:rPr lang="en-US" sz="1400" b="0" i="0" dirty="0">
                <a:solidFill>
                  <a:srgbClr val="000000"/>
                </a:solidFill>
              </a:rPr>
              <a:t>+</a:t>
            </a:r>
            <a:r>
              <a:rPr lang="en-US" sz="1400" b="0" dirty="0">
                <a:solidFill>
                  <a:srgbClr val="000000"/>
                </a:solidFill>
              </a:rPr>
              <a:t>py</a:t>
            </a:r>
            <a:r>
              <a:rPr lang="en-US" sz="1400" b="0" baseline="-25000" dirty="0">
                <a:solidFill>
                  <a:srgbClr val="000000"/>
                </a:solidFill>
              </a:rPr>
              <a:t>E</a:t>
            </a:r>
            <a:r>
              <a:rPr lang="en-US" sz="1400" b="0" i="0" dirty="0">
                <a:solidFill>
                  <a:srgbClr val="000000"/>
                </a:solidFill>
              </a:rPr>
              <a:t>)</a:t>
            </a:r>
            <a:r>
              <a:rPr lang="en-US" sz="1400" b="0" dirty="0">
                <a:solidFill>
                  <a:srgbClr val="000000"/>
                </a:solidFill>
              </a:rPr>
              <a:t>DIV</a:t>
            </a:r>
            <a:r>
              <a:rPr lang="en-US" sz="1400" b="0" baseline="-25000" dirty="0">
                <a:solidFill>
                  <a:srgbClr val="000000"/>
                </a:solidFill>
              </a:rPr>
              <a:t>1</a:t>
            </a:r>
            <a:r>
              <a:rPr lang="en-US" sz="1400" b="0" i="0" dirty="0">
                <a:solidFill>
                  <a:srgbClr val="000000"/>
                </a:solidFill>
              </a:rPr>
              <a:t> .</a:t>
            </a:r>
          </a:p>
          <a:p>
            <a:pPr eaLnBrk="1" hangingPunct="1">
              <a:spcBef>
                <a:spcPct val="50000"/>
              </a:spcBef>
              <a:buFont typeface="Wingdings" pitchFamily="2" charset="2"/>
              <a:buChar char="è"/>
              <a:defRPr/>
            </a:pPr>
            <a:r>
              <a:rPr lang="en-US" sz="1800" b="0" dirty="0">
                <a:solidFill>
                  <a:srgbClr val="000000"/>
                </a:solidFill>
              </a:rPr>
              <a:t> g</a:t>
            </a:r>
            <a:r>
              <a:rPr lang="en-US" sz="1800" b="0" i="0" dirty="0">
                <a:solidFill>
                  <a:srgbClr val="000000"/>
                </a:solidFill>
              </a:rPr>
              <a:t> = </a:t>
            </a:r>
            <a:r>
              <a:rPr lang="en-US" sz="1800" b="0" dirty="0" err="1">
                <a:solidFill>
                  <a:srgbClr val="000000"/>
                </a:solidFill>
              </a:rPr>
              <a:t>g</a:t>
            </a:r>
            <a:r>
              <a:rPr lang="en-US" sz="1800" b="0" baseline="-25000" dirty="0" err="1">
                <a:solidFill>
                  <a:srgbClr val="000000"/>
                </a:solidFill>
              </a:rPr>
              <a:t>E</a:t>
            </a:r>
            <a:r>
              <a:rPr lang="en-US" sz="1800" b="0" i="0" dirty="0">
                <a:solidFill>
                  <a:srgbClr val="000000"/>
                </a:solidFill>
              </a:rPr>
              <a:t> + </a:t>
            </a:r>
            <a:r>
              <a:rPr lang="en-US" sz="1800" b="0" dirty="0" err="1">
                <a:solidFill>
                  <a:srgbClr val="000000"/>
                </a:solidFill>
              </a:rPr>
              <a:t>py</a:t>
            </a:r>
            <a:r>
              <a:rPr lang="en-US" sz="1800" b="0" baseline="-25000" dirty="0" err="1">
                <a:solidFill>
                  <a:srgbClr val="000000"/>
                </a:solidFill>
              </a:rPr>
              <a:t>E</a:t>
            </a:r>
            <a:r>
              <a:rPr lang="en-US" sz="1800" b="0" i="0" dirty="0">
                <a:solidFill>
                  <a:srgbClr val="000000"/>
                </a:solidFill>
              </a:rPr>
              <a:t> ,  </a:t>
            </a:r>
            <a:r>
              <a:rPr lang="en-US" sz="1800" b="0" i="0" dirty="0">
                <a:solidFill>
                  <a:srgbClr val="000000"/>
                </a:solidFill>
                <a:sym typeface="Wingdings" pitchFamily="2" charset="2"/>
              </a:rPr>
              <a:t> </a:t>
            </a:r>
            <a:r>
              <a:rPr lang="en-US" sz="1800" dirty="0" err="1">
                <a:solidFill>
                  <a:srgbClr val="000000"/>
                </a:solidFill>
                <a:effectLst>
                  <a:outerShdw blurRad="38100" dist="38100" dir="2700000" algn="tl">
                    <a:srgbClr val="FFFFFF"/>
                  </a:outerShdw>
                </a:effectLst>
                <a:sym typeface="Wingdings" pitchFamily="2" charset="2"/>
              </a:rPr>
              <a:t>g</a:t>
            </a:r>
            <a:r>
              <a:rPr lang="en-US" sz="1800" baseline="-25000" dirty="0" err="1">
                <a:solidFill>
                  <a:srgbClr val="000000"/>
                </a:solidFill>
                <a:effectLst>
                  <a:outerShdw blurRad="38100" dist="38100" dir="2700000" algn="tl">
                    <a:srgbClr val="FFFFFF"/>
                  </a:outerShdw>
                </a:effectLst>
                <a:sym typeface="Wingdings" pitchFamily="2" charset="2"/>
              </a:rPr>
              <a:t>E</a:t>
            </a:r>
            <a:r>
              <a:rPr lang="en-US" sz="1800" dirty="0">
                <a:solidFill>
                  <a:srgbClr val="000000"/>
                </a:solidFill>
                <a:effectLst>
                  <a:outerShdw blurRad="38100" dist="38100" dir="2700000" algn="tl">
                    <a:srgbClr val="FFFFFF"/>
                  </a:outerShdw>
                </a:effectLst>
                <a:sym typeface="Wingdings" pitchFamily="2" charset="2"/>
              </a:rPr>
              <a:t> = g – </a:t>
            </a:r>
            <a:r>
              <a:rPr lang="en-US" sz="1800" dirty="0" err="1">
                <a:solidFill>
                  <a:srgbClr val="000000"/>
                </a:solidFill>
                <a:effectLst>
                  <a:outerShdw blurRad="38100" dist="38100" dir="2700000" algn="tl">
                    <a:srgbClr val="FFFFFF"/>
                  </a:outerShdw>
                </a:effectLst>
                <a:sym typeface="Wingdings" pitchFamily="2" charset="2"/>
              </a:rPr>
              <a:t>py</a:t>
            </a:r>
            <a:r>
              <a:rPr lang="en-US" sz="1800" baseline="-25000" dirty="0" err="1">
                <a:solidFill>
                  <a:srgbClr val="000000"/>
                </a:solidFill>
                <a:effectLst>
                  <a:outerShdw blurRad="38100" dist="38100" dir="2700000" algn="tl">
                    <a:srgbClr val="FFFFFF"/>
                  </a:outerShdw>
                </a:effectLst>
                <a:sym typeface="Wingdings" pitchFamily="2" charset="2"/>
              </a:rPr>
              <a:t>E</a:t>
            </a:r>
            <a:r>
              <a:rPr lang="en-US" sz="1800" b="0" dirty="0">
                <a:solidFill>
                  <a:srgbClr val="000000"/>
                </a:solidFill>
                <a:sym typeface="Wingdings" pitchFamily="2" charset="2"/>
              </a:rPr>
              <a:t> . </a:t>
            </a:r>
          </a:p>
          <a:p>
            <a:pPr eaLnBrk="1" hangingPunct="1">
              <a:spcBef>
                <a:spcPct val="50000"/>
              </a:spcBef>
              <a:buFont typeface="Wingdings" pitchFamily="2" charset="2"/>
              <a:buNone/>
              <a:defRPr/>
            </a:pPr>
            <a:r>
              <a:rPr lang="en-US" sz="1400" i="0" dirty="0">
                <a:solidFill>
                  <a:srgbClr val="000000"/>
                </a:solidFill>
                <a:effectLst>
                  <a:outerShdw blurRad="38100" dist="38100" dir="2700000" algn="tl">
                    <a:srgbClr val="FFFFFF"/>
                  </a:outerShdw>
                </a:effectLst>
              </a:rPr>
              <a:t>Note:</a:t>
            </a:r>
            <a:r>
              <a:rPr lang="en-US" sz="1400" b="0" i="0" dirty="0">
                <a:solidFill>
                  <a:srgbClr val="000000"/>
                </a:solidFill>
                <a:effectLst>
                  <a:outerShdw blurRad="38100" dist="38100" dir="2700000" algn="tl">
                    <a:srgbClr val="FFFFFF"/>
                  </a:outerShdw>
                </a:effectLst>
              </a:rPr>
              <a:t> For a REIT, in the absence of growth opportunities (all acquisitions @ NPV=0), </a:t>
            </a:r>
            <a:r>
              <a:rPr lang="en-US" sz="1400" b="0" dirty="0">
                <a:solidFill>
                  <a:srgbClr val="000000"/>
                </a:solidFill>
                <a:effectLst>
                  <a:outerShdw blurRad="38100" dist="38100" dir="2700000" algn="tl">
                    <a:srgbClr val="FFFFFF"/>
                  </a:outerShdw>
                </a:effectLst>
              </a:rPr>
              <a:t>PV</a:t>
            </a:r>
            <a:r>
              <a:rPr lang="en-US" sz="1400" b="0" baseline="-25000" dirty="0">
                <a:solidFill>
                  <a:srgbClr val="000000"/>
                </a:solidFill>
                <a:effectLst>
                  <a:outerShdw blurRad="38100" dist="38100" dir="2700000" algn="tl">
                    <a:srgbClr val="FFFFFF"/>
                  </a:outerShdw>
                </a:effectLst>
              </a:rPr>
              <a:t>0</a:t>
            </a:r>
            <a:r>
              <a:rPr lang="en-US" sz="1400" b="0" dirty="0">
                <a:solidFill>
                  <a:srgbClr val="000000"/>
                </a:solidFill>
                <a:effectLst>
                  <a:outerShdw blurRad="38100" dist="38100" dir="2700000" algn="tl">
                    <a:srgbClr val="FFFFFF"/>
                  </a:outerShdw>
                </a:effectLst>
              </a:rPr>
              <a:t> </a:t>
            </a:r>
            <a:r>
              <a:rPr lang="en-US" sz="1400" b="0" i="0" dirty="0">
                <a:solidFill>
                  <a:srgbClr val="000000"/>
                </a:solidFill>
                <a:effectLst>
                  <a:outerShdw blurRad="38100" dist="38100" dir="2700000" algn="tl">
                    <a:srgbClr val="FFFFFF"/>
                  </a:outerShdw>
                </a:effectLst>
              </a:rPr>
              <a:t>is essentially based only on the firm’s assets in place, and </a:t>
            </a:r>
            <a:r>
              <a:rPr lang="en-US" sz="1400" b="0" dirty="0" err="1">
                <a:solidFill>
                  <a:srgbClr val="000000"/>
                </a:solidFill>
                <a:effectLst>
                  <a:outerShdw blurRad="38100" dist="38100" dir="2700000" algn="tl">
                    <a:srgbClr val="FFFFFF"/>
                  </a:outerShdw>
                </a:effectLst>
              </a:rPr>
              <a:t>y</a:t>
            </a:r>
            <a:r>
              <a:rPr lang="en-US" sz="1400" b="0" baseline="-25000" dirty="0" err="1">
                <a:solidFill>
                  <a:srgbClr val="000000"/>
                </a:solidFill>
                <a:effectLst>
                  <a:outerShdw blurRad="38100" dist="38100" dir="2700000" algn="tl">
                    <a:srgbClr val="FFFFFF"/>
                  </a:outerShdw>
                </a:effectLst>
              </a:rPr>
              <a:t>E</a:t>
            </a:r>
            <a:r>
              <a:rPr lang="en-US" sz="1400" b="0" dirty="0">
                <a:solidFill>
                  <a:srgbClr val="000000"/>
                </a:solidFill>
                <a:effectLst>
                  <a:outerShdw blurRad="38100" dist="38100" dir="2700000" algn="tl">
                    <a:srgbClr val="FFFFFF"/>
                  </a:outerShdw>
                </a:effectLst>
              </a:rPr>
              <a:t> </a:t>
            </a:r>
            <a:r>
              <a:rPr lang="en-US" sz="1400" b="0" i="0" dirty="0">
                <a:solidFill>
                  <a:srgbClr val="000000"/>
                </a:solidFill>
                <a:effectLst>
                  <a:outerShdw blurRad="38100" dist="38100" dir="2700000" algn="tl">
                    <a:srgbClr val="FFFFFF"/>
                  </a:outerShdw>
                </a:effectLst>
              </a:rPr>
              <a:t>is the current equity yield of those assets. Thus, </a:t>
            </a:r>
            <a:r>
              <a:rPr lang="en-US" sz="1400" dirty="0" err="1">
                <a:solidFill>
                  <a:srgbClr val="000000"/>
                </a:solidFill>
                <a:effectLst>
                  <a:outerShdw blurRad="38100" dist="38100" dir="2700000" algn="tl">
                    <a:srgbClr val="FFFFFF"/>
                  </a:outerShdw>
                </a:effectLst>
              </a:rPr>
              <a:t>g</a:t>
            </a:r>
            <a:r>
              <a:rPr lang="en-US" sz="1400" baseline="-25000" dirty="0" err="1">
                <a:solidFill>
                  <a:srgbClr val="000000"/>
                </a:solidFill>
                <a:effectLst>
                  <a:outerShdw blurRad="38100" dist="38100" dir="2700000" algn="tl">
                    <a:srgbClr val="FFFFFF"/>
                  </a:outerShdw>
                </a:effectLst>
              </a:rPr>
              <a:t>E</a:t>
            </a:r>
            <a:r>
              <a:rPr lang="en-US" sz="1400" dirty="0">
                <a:solidFill>
                  <a:srgbClr val="000000"/>
                </a:solidFill>
                <a:effectLst>
                  <a:outerShdw blurRad="38100" dist="38100" dir="2700000" algn="tl">
                    <a:srgbClr val="FFFFFF"/>
                  </a:outerShdw>
                </a:effectLst>
              </a:rPr>
              <a:t> </a:t>
            </a:r>
            <a:r>
              <a:rPr lang="en-US" sz="1400" b="0" i="0" dirty="0">
                <a:solidFill>
                  <a:srgbClr val="000000"/>
                </a:solidFill>
                <a:effectLst>
                  <a:outerShdw blurRad="38100" dist="38100" dir="2700000" algn="tl">
                    <a:srgbClr val="FFFFFF"/>
                  </a:outerShdw>
                </a:effectLst>
              </a:rPr>
              <a:t>is essentially the long-run growth rate </a:t>
            </a:r>
            <a:r>
              <a:rPr lang="en-US" sz="1400" b="0" i="0" dirty="0" err="1">
                <a:solidFill>
                  <a:srgbClr val="000000"/>
                </a:solidFill>
                <a:effectLst>
                  <a:outerShdw blurRad="38100" dist="38100" dir="2700000" algn="tl">
                    <a:srgbClr val="FFFFFF"/>
                  </a:outerShdw>
                </a:effectLst>
              </a:rPr>
              <a:t>in</a:t>
            </a:r>
            <a:r>
              <a:rPr lang="en-US" sz="1400" b="0" dirty="0" err="1">
                <a:solidFill>
                  <a:srgbClr val="000000"/>
                </a:solidFill>
                <a:effectLst>
                  <a:outerShdw blurRad="38100" dist="38100" dir="2700000" algn="tl">
                    <a:srgbClr val="FFFFFF"/>
                  </a:outerShdw>
                </a:effectLst>
              </a:rPr>
              <a:t>“same</a:t>
            </a:r>
            <a:r>
              <a:rPr lang="en-US" sz="1400" b="0" dirty="0">
                <a:solidFill>
                  <a:srgbClr val="000000"/>
                </a:solidFill>
                <a:effectLst>
                  <a:outerShdw blurRad="38100" dist="38100" dir="2700000" algn="tl">
                    <a:srgbClr val="FFFFFF"/>
                  </a:outerShdw>
                </a:effectLst>
              </a:rPr>
              <a:t> store”</a:t>
            </a:r>
            <a:r>
              <a:rPr lang="en-US" sz="1400" dirty="0">
                <a:solidFill>
                  <a:srgbClr val="000000"/>
                </a:solidFill>
                <a:effectLst>
                  <a:outerShdw blurRad="38100" dist="38100" dir="2700000" algn="tl">
                    <a:srgbClr val="FFFFFF"/>
                  </a:outerShdw>
                </a:effectLst>
              </a:rPr>
              <a:t> </a:t>
            </a:r>
            <a:r>
              <a:rPr lang="en-US" sz="1400" b="0" i="0" dirty="0">
                <a:solidFill>
                  <a:srgbClr val="000000"/>
                </a:solidFill>
                <a:effectLst>
                  <a:outerShdw blurRad="38100" dist="38100" dir="2700000" algn="tl">
                    <a:srgbClr val="FFFFFF"/>
                  </a:outerShdw>
                </a:effectLst>
              </a:rPr>
              <a:t>earnings (same-store EBTCF as levered). </a:t>
            </a:r>
          </a:p>
        </p:txBody>
      </p:sp>
      <p:sp>
        <p:nvSpPr>
          <p:cNvPr id="4104" name="Text Box 3"/>
          <p:cNvSpPr txBox="1">
            <a:spLocks noChangeArrowheads="1"/>
          </p:cNvSpPr>
          <p:nvPr/>
        </p:nvSpPr>
        <p:spPr bwMode="auto">
          <a:xfrm>
            <a:off x="381000" y="533400"/>
            <a:ext cx="8153400" cy="1200150"/>
          </a:xfrm>
          <a:prstGeom prst="rect">
            <a:avLst/>
          </a:prstGeom>
          <a:noFill/>
          <a:ln w="9525">
            <a:noFill/>
            <a:miter lim="800000"/>
            <a:headEnd/>
            <a:tailEnd/>
          </a:ln>
        </p:spPr>
        <p:txBody>
          <a:bodyPr>
            <a:spAutoFit/>
          </a:bodyPr>
          <a:lstStyle/>
          <a:p>
            <a:pPr algn="ctr" eaLnBrk="1" hangingPunct="1">
              <a:spcBef>
                <a:spcPct val="50000"/>
              </a:spcBef>
            </a:pPr>
            <a:r>
              <a:rPr lang="en-US" sz="2400" i="0">
                <a:solidFill>
                  <a:srgbClr val="0000FF"/>
                </a:solidFill>
              </a:rPr>
              <a:t>GGM shortcut may be applied to earnings rather than to dividends. And earnings may be defined in various ways: (GAAP, FFO, AFFO,…)</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7702" name="Text Box 6"/>
          <p:cNvSpPr txBox="1">
            <a:spLocks noChangeArrowheads="1"/>
          </p:cNvSpPr>
          <p:nvPr/>
        </p:nvSpPr>
        <p:spPr bwMode="auto">
          <a:xfrm>
            <a:off x="381000" y="152400"/>
            <a:ext cx="6629400" cy="33655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600" i="0">
                <a:effectLst>
                  <a:outerShdw blurRad="38100" dist="38100" dir="2700000" algn="tl">
                    <a:srgbClr val="FFFFFF"/>
                  </a:outerShdw>
                </a:effectLst>
              </a:rPr>
              <a:t>Analysis Tip: The GGM can be applied either to dividends or to earnings:</a:t>
            </a:r>
          </a:p>
        </p:txBody>
      </p:sp>
      <p:graphicFrame>
        <p:nvGraphicFramePr>
          <p:cNvPr id="5122" name="Object 7"/>
          <p:cNvGraphicFramePr>
            <a:graphicFrameLocks noChangeAspect="1"/>
          </p:cNvGraphicFramePr>
          <p:nvPr/>
        </p:nvGraphicFramePr>
        <p:xfrm>
          <a:off x="6816725" y="127000"/>
          <a:ext cx="1836738" cy="631825"/>
        </p:xfrm>
        <a:graphic>
          <a:graphicData uri="http://schemas.openxmlformats.org/presentationml/2006/ole">
            <p:oleObj spid="_x0000_s5122" name="Equation" r:id="rId4" imgW="1257300" imgH="431800" progId="Equation.3">
              <p:embed/>
            </p:oleObj>
          </a:graphicData>
        </a:graphic>
      </p:graphicFrame>
      <p:sp>
        <p:nvSpPr>
          <p:cNvPr id="5126" name="Text Box 8"/>
          <p:cNvSpPr txBox="1">
            <a:spLocks noChangeArrowheads="1"/>
          </p:cNvSpPr>
          <p:nvPr/>
        </p:nvSpPr>
        <p:spPr bwMode="auto">
          <a:xfrm>
            <a:off x="381000" y="685800"/>
            <a:ext cx="8458200" cy="1803400"/>
          </a:xfrm>
          <a:prstGeom prst="rect">
            <a:avLst/>
          </a:prstGeom>
          <a:noFill/>
          <a:ln w="9525">
            <a:noFill/>
            <a:miter lim="800000"/>
            <a:headEnd/>
            <a:tailEnd/>
          </a:ln>
        </p:spPr>
        <p:txBody>
          <a:bodyPr>
            <a:spAutoFit/>
          </a:bodyPr>
          <a:lstStyle/>
          <a:p>
            <a:pPr eaLnBrk="1" hangingPunct="1"/>
            <a:r>
              <a:rPr lang="en-US" sz="1600" b="0" i="0"/>
              <a:t>The firm’s equity OCC ( </a:t>
            </a:r>
            <a:r>
              <a:rPr lang="en-US" sz="1600" b="0"/>
              <a:t>r</a:t>
            </a:r>
            <a:r>
              <a:rPr lang="en-US" sz="1600" b="0" i="0"/>
              <a:t> ) is the same*, but you have to be </a:t>
            </a:r>
            <a:r>
              <a:rPr lang="en-US" sz="1600" i="0">
                <a:solidFill>
                  <a:srgbClr val="CC0000"/>
                </a:solidFill>
              </a:rPr>
              <a:t>careful</a:t>
            </a:r>
            <a:r>
              <a:rPr lang="en-US" sz="1600" b="0" i="0"/>
              <a:t> about the </a:t>
            </a:r>
            <a:r>
              <a:rPr lang="en-US" sz="1600" i="0">
                <a:solidFill>
                  <a:srgbClr val="CC0000"/>
                </a:solidFill>
              </a:rPr>
              <a:t>relevant growth rate</a:t>
            </a:r>
            <a:r>
              <a:rPr lang="en-US" sz="1600" b="0" i="0"/>
              <a:t> in the denominator: 	</a:t>
            </a:r>
          </a:p>
          <a:p>
            <a:pPr eaLnBrk="1" hangingPunct="1">
              <a:buFontTx/>
              <a:buChar char="•"/>
            </a:pPr>
            <a:r>
              <a:rPr lang="en-US" sz="1600" b="0"/>
              <a:t> g = Long-run growth rate in dividends per share (includes effect of “plowback”).</a:t>
            </a:r>
          </a:p>
          <a:p>
            <a:pPr eaLnBrk="1" hangingPunct="1">
              <a:buFontTx/>
              <a:buChar char="•"/>
            </a:pPr>
            <a:r>
              <a:rPr lang="en-US" sz="1600" b="0"/>
              <a:t> g</a:t>
            </a:r>
            <a:r>
              <a:rPr lang="en-US" sz="1600" b="0" baseline="-25000"/>
              <a:t>E</a:t>
            </a:r>
            <a:r>
              <a:rPr lang="en-US" sz="1600" b="0"/>
              <a:t> = Long-run growth rate in pre-existing assets’ earnings per share (for REITs, usually growth rate in levered “same store” earnings, over the long run).</a:t>
            </a:r>
          </a:p>
          <a:p>
            <a:pPr eaLnBrk="1" hangingPunct="1"/>
            <a:r>
              <a:rPr lang="en-US" sz="1600" b="0" i="0"/>
              <a:t>Note: </a:t>
            </a:r>
            <a:r>
              <a:rPr lang="en-US" sz="1600" b="0"/>
              <a:t>g</a:t>
            </a:r>
            <a:r>
              <a:rPr lang="en-US" sz="1600" b="0" baseline="-25000"/>
              <a:t>E</a:t>
            </a:r>
            <a:r>
              <a:rPr lang="en-US" sz="1600" b="0" i="0"/>
              <a:t> = </a:t>
            </a:r>
            <a:r>
              <a:rPr lang="en-US" sz="1600" b="0"/>
              <a:t>g</a:t>
            </a:r>
            <a:r>
              <a:rPr lang="en-US" sz="1600" b="0" i="0"/>
              <a:t> – </a:t>
            </a:r>
            <a:r>
              <a:rPr lang="en-US" sz="1600" b="0"/>
              <a:t>py</a:t>
            </a:r>
            <a:r>
              <a:rPr lang="en-US" sz="1600" b="0" baseline="-25000"/>
              <a:t>E</a:t>
            </a:r>
            <a:r>
              <a:rPr lang="en-US" sz="1600" b="0" i="0"/>
              <a:t> , where </a:t>
            </a:r>
            <a:r>
              <a:rPr lang="en-US" sz="1600" b="0"/>
              <a:t>p</a:t>
            </a:r>
            <a:r>
              <a:rPr lang="en-US" sz="1600" b="0" i="0"/>
              <a:t> = </a:t>
            </a:r>
            <a:r>
              <a:rPr lang="en-US" sz="1600" b="0"/>
              <a:t>Plowback Ratio</a:t>
            </a:r>
            <a:r>
              <a:rPr lang="en-US" sz="1600" b="0" i="0"/>
              <a:t> (fraction of earnings retained for reinvestment, not paid out as dividends: </a:t>
            </a:r>
            <a:r>
              <a:rPr lang="en-US" sz="1600" b="0"/>
              <a:t>p </a:t>
            </a:r>
            <a:r>
              <a:rPr lang="en-US" sz="1600" b="0" i="0"/>
              <a:t> = </a:t>
            </a:r>
            <a:r>
              <a:rPr lang="en-US" sz="1600" b="0"/>
              <a:t>1 – (DIV / AFFO </a:t>
            </a:r>
            <a:r>
              <a:rPr lang="en-US" sz="1600" b="0" i="0"/>
              <a:t>). Thus, normally: </a:t>
            </a:r>
            <a:r>
              <a:rPr lang="en-US" sz="1600" b="0"/>
              <a:t>g</a:t>
            </a:r>
            <a:r>
              <a:rPr lang="en-US" sz="1600" b="0" i="0"/>
              <a:t> &gt; </a:t>
            </a:r>
            <a:r>
              <a:rPr lang="en-US" sz="1600" b="0"/>
              <a:t>g</a:t>
            </a:r>
            <a:r>
              <a:rPr lang="en-US" sz="1600" b="0" baseline="-25000"/>
              <a:t>E</a:t>
            </a:r>
            <a:r>
              <a:rPr lang="en-US" sz="1600" b="0" i="0"/>
              <a:t> .</a:t>
            </a:r>
          </a:p>
        </p:txBody>
      </p:sp>
      <p:sp>
        <p:nvSpPr>
          <p:cNvPr id="157705" name="Text Box 9"/>
          <p:cNvSpPr txBox="1">
            <a:spLocks noChangeArrowheads="1"/>
          </p:cNvSpPr>
          <p:nvPr/>
        </p:nvSpPr>
        <p:spPr bwMode="auto">
          <a:xfrm>
            <a:off x="533400" y="2514600"/>
            <a:ext cx="8153400" cy="2163763"/>
          </a:xfrm>
          <a:prstGeom prst="rect">
            <a:avLst/>
          </a:prstGeom>
          <a:solidFill>
            <a:srgbClr val="CCFFFF"/>
          </a:solidFill>
          <a:ln w="9525">
            <a:solidFill>
              <a:schemeClr val="tx1"/>
            </a:solidFill>
            <a:miter lim="800000"/>
            <a:headEnd/>
            <a:tailEnd/>
          </a:ln>
          <a:effectLst/>
          <a:extLst>
            <a:ext uri="{AF507438-7753-43E0-B8FC-AC1667EBCBE1}"/>
          </a:extLst>
        </p:spPr>
        <p:txBody>
          <a:bodyPr>
            <a:spAutoFit/>
          </a:bodyPr>
          <a:lstStyle/>
          <a:p>
            <a:pPr eaLnBrk="1" hangingPunct="1">
              <a:spcBef>
                <a:spcPct val="50000"/>
              </a:spcBef>
              <a:defRPr/>
            </a:pPr>
            <a:r>
              <a:rPr lang="en-US" sz="1400" b="0"/>
              <a:t>DIV</a:t>
            </a:r>
            <a:r>
              <a:rPr lang="en-US" sz="1400" b="0" baseline="-25000"/>
              <a:t>1</a:t>
            </a:r>
            <a:r>
              <a:rPr lang="en-US" sz="1400" b="0" i="0"/>
              <a:t> = (1-</a:t>
            </a:r>
            <a:r>
              <a:rPr lang="en-US" sz="1400" b="0"/>
              <a:t>p</a:t>
            </a:r>
            <a:r>
              <a:rPr lang="en-US" sz="1400" b="0" i="0"/>
              <a:t>)</a:t>
            </a:r>
            <a:r>
              <a:rPr lang="en-US" sz="1400" b="0"/>
              <a:t>AFFO</a:t>
            </a:r>
            <a:r>
              <a:rPr lang="en-US" sz="1400" b="0" baseline="-25000"/>
              <a:t>1</a:t>
            </a:r>
            <a:r>
              <a:rPr lang="en-US" sz="1400" b="0" i="0"/>
              <a:t> = (1-</a:t>
            </a:r>
            <a:r>
              <a:rPr lang="en-US" sz="1400" b="0"/>
              <a:t>p</a:t>
            </a:r>
            <a:r>
              <a:rPr lang="en-US" sz="1400" b="0" i="0"/>
              <a:t>)</a:t>
            </a:r>
            <a:r>
              <a:rPr lang="en-US" sz="1400" b="0"/>
              <a:t>y</a:t>
            </a:r>
            <a:r>
              <a:rPr lang="en-US" sz="1400" b="0" baseline="-25000"/>
              <a:t>E</a:t>
            </a:r>
            <a:r>
              <a:rPr lang="en-US" sz="1400" b="0"/>
              <a:t>E</a:t>
            </a:r>
            <a:r>
              <a:rPr lang="en-US" sz="1400" b="0" baseline="-25000"/>
              <a:t>0</a:t>
            </a:r>
            <a:r>
              <a:rPr lang="en-US" sz="1400" b="0" i="0"/>
              <a:t>, where </a:t>
            </a:r>
            <a:r>
              <a:rPr lang="en-US" sz="1400" b="0"/>
              <a:t>p</a:t>
            </a:r>
            <a:r>
              <a:rPr lang="en-US" sz="1400" b="0" i="0"/>
              <a:t> is the “plowback ratio”, and :</a:t>
            </a:r>
          </a:p>
          <a:p>
            <a:pPr eaLnBrk="1" hangingPunct="1">
              <a:spcBef>
                <a:spcPct val="10000"/>
              </a:spcBef>
              <a:defRPr/>
            </a:pPr>
            <a:r>
              <a:rPr lang="en-US" sz="1400" b="0"/>
              <a:t>y</a:t>
            </a:r>
            <a:r>
              <a:rPr lang="en-US" sz="1400" b="0" baseline="-25000"/>
              <a:t>E</a:t>
            </a:r>
            <a:r>
              <a:rPr lang="en-US" sz="1400" b="0" i="0"/>
              <a:t> = equity income yield from firm’s underlying asset equity [=AFFO/E, or @ property level </a:t>
            </a:r>
            <a:r>
              <a:rPr lang="en-US" sz="1400" b="0" i="0">
                <a:cs typeface="Times New Roman" panose="02020603050405020304" pitchFamily="18" charset="0"/>
              </a:rPr>
              <a:t>≈ </a:t>
            </a:r>
            <a:r>
              <a:rPr lang="en-US" sz="1400" b="0" i="0"/>
              <a:t>EBTCF/(V-D)], </a:t>
            </a:r>
          </a:p>
          <a:p>
            <a:pPr eaLnBrk="1" hangingPunct="1">
              <a:spcBef>
                <a:spcPct val="10000"/>
              </a:spcBef>
              <a:defRPr/>
            </a:pPr>
            <a:r>
              <a:rPr lang="en-US" sz="1400" b="0"/>
              <a:t>E</a:t>
            </a:r>
            <a:r>
              <a:rPr lang="en-US" sz="1400" b="0" baseline="-25000"/>
              <a:t>0</a:t>
            </a:r>
            <a:r>
              <a:rPr lang="en-US" sz="1400" b="0" i="0"/>
              <a:t> = firm’s underlying asset equity value at the beginning of Year 1. Then:</a:t>
            </a:r>
          </a:p>
          <a:p>
            <a:pPr eaLnBrk="1" hangingPunct="1">
              <a:spcBef>
                <a:spcPct val="50000"/>
              </a:spcBef>
              <a:defRPr/>
            </a:pPr>
            <a:r>
              <a:rPr lang="en-US" sz="1400" b="0"/>
              <a:t>DIV</a:t>
            </a:r>
            <a:r>
              <a:rPr lang="en-US" sz="1400" b="0" baseline="-25000"/>
              <a:t>2</a:t>
            </a:r>
            <a:r>
              <a:rPr lang="en-US" sz="1400" b="0" i="0"/>
              <a:t> = (1-</a:t>
            </a:r>
            <a:r>
              <a:rPr lang="en-US" sz="1400" b="0"/>
              <a:t>p</a:t>
            </a:r>
            <a:r>
              <a:rPr lang="en-US" sz="1400" b="0" i="0"/>
              <a:t>)</a:t>
            </a:r>
            <a:r>
              <a:rPr lang="en-US" sz="1400" b="0"/>
              <a:t>y</a:t>
            </a:r>
            <a:r>
              <a:rPr lang="en-US" sz="1400" b="0" baseline="-25000"/>
              <a:t>E</a:t>
            </a:r>
            <a:r>
              <a:rPr lang="en-US" sz="1400" b="0"/>
              <a:t>E</a:t>
            </a:r>
            <a:r>
              <a:rPr lang="en-US" sz="1400" b="0" baseline="-25000"/>
              <a:t>1</a:t>
            </a:r>
            <a:r>
              <a:rPr lang="en-US" sz="1400" b="0" i="0"/>
              <a:t> = (1-</a:t>
            </a:r>
            <a:r>
              <a:rPr lang="en-US" sz="1400" b="0"/>
              <a:t>p</a:t>
            </a:r>
            <a:r>
              <a:rPr lang="en-US" sz="1400" b="0" i="0"/>
              <a:t>)</a:t>
            </a:r>
            <a:r>
              <a:rPr lang="en-US" sz="1400" b="0"/>
              <a:t>y</a:t>
            </a:r>
            <a:r>
              <a:rPr lang="en-US" sz="1400" b="0" baseline="-25000"/>
              <a:t>E</a:t>
            </a:r>
            <a:r>
              <a:rPr lang="en-US" sz="1400" b="0" i="0"/>
              <a:t>[(1+</a:t>
            </a:r>
            <a:r>
              <a:rPr lang="en-US" sz="1400" b="0"/>
              <a:t>g</a:t>
            </a:r>
            <a:r>
              <a:rPr lang="en-US" sz="1400" b="0" baseline="-25000"/>
              <a:t>E</a:t>
            </a:r>
            <a:r>
              <a:rPr lang="en-US" sz="1400" b="0" i="0"/>
              <a:t>)</a:t>
            </a:r>
            <a:r>
              <a:rPr lang="en-US" sz="1400" b="0"/>
              <a:t>E</a:t>
            </a:r>
            <a:r>
              <a:rPr lang="en-US" sz="1400" b="0" baseline="-25000"/>
              <a:t>0</a:t>
            </a:r>
            <a:r>
              <a:rPr lang="en-US" sz="1400" b="0" i="0"/>
              <a:t> + </a:t>
            </a:r>
            <a:r>
              <a:rPr lang="en-US" sz="1400" b="0"/>
              <a:t>py</a:t>
            </a:r>
            <a:r>
              <a:rPr lang="en-US" sz="1400" b="0" baseline="-25000"/>
              <a:t>E</a:t>
            </a:r>
            <a:r>
              <a:rPr lang="en-US" sz="1400" b="0"/>
              <a:t>E</a:t>
            </a:r>
            <a:r>
              <a:rPr lang="en-US" sz="1400" b="0" baseline="-25000"/>
              <a:t>0</a:t>
            </a:r>
            <a:r>
              <a:rPr lang="en-US" sz="1400" b="0" i="0"/>
              <a:t>] = (1-</a:t>
            </a:r>
            <a:r>
              <a:rPr lang="en-US" sz="1400" b="0"/>
              <a:t>p</a:t>
            </a:r>
            <a:r>
              <a:rPr lang="en-US" sz="1400" b="0" i="0"/>
              <a:t>)</a:t>
            </a:r>
            <a:r>
              <a:rPr lang="en-US" sz="1400" b="0"/>
              <a:t>y</a:t>
            </a:r>
            <a:r>
              <a:rPr lang="en-US" sz="1400" b="0" baseline="-25000"/>
              <a:t>E</a:t>
            </a:r>
            <a:r>
              <a:rPr lang="en-US" sz="1400" b="0" i="0"/>
              <a:t>(1+</a:t>
            </a:r>
            <a:r>
              <a:rPr lang="en-US" sz="1400" b="0"/>
              <a:t>g</a:t>
            </a:r>
            <a:r>
              <a:rPr lang="en-US" sz="1400" b="0" baseline="-25000"/>
              <a:t>E</a:t>
            </a:r>
            <a:r>
              <a:rPr lang="en-US" sz="1400" b="0" i="0"/>
              <a:t>+</a:t>
            </a:r>
            <a:r>
              <a:rPr lang="en-US" sz="1400" b="0"/>
              <a:t>py</a:t>
            </a:r>
            <a:r>
              <a:rPr lang="en-US" sz="1400" b="0" baseline="-25000"/>
              <a:t>E</a:t>
            </a:r>
            <a:r>
              <a:rPr lang="en-US" sz="1400" b="0" i="0"/>
              <a:t>)</a:t>
            </a:r>
            <a:r>
              <a:rPr lang="en-US" sz="1400" b="0"/>
              <a:t>E</a:t>
            </a:r>
            <a:r>
              <a:rPr lang="en-US" sz="1400" b="0" baseline="-25000"/>
              <a:t>0</a:t>
            </a:r>
            <a:r>
              <a:rPr lang="en-US" sz="1400" b="0" i="0"/>
              <a:t> = (1+</a:t>
            </a:r>
            <a:r>
              <a:rPr lang="en-US" sz="1400" b="0"/>
              <a:t>g</a:t>
            </a:r>
            <a:r>
              <a:rPr lang="en-US" sz="1400" b="0" baseline="-25000"/>
              <a:t>E</a:t>
            </a:r>
            <a:r>
              <a:rPr lang="en-US" sz="1400" b="0" i="0"/>
              <a:t>+</a:t>
            </a:r>
            <a:r>
              <a:rPr lang="en-US" sz="1400" b="0"/>
              <a:t>py</a:t>
            </a:r>
            <a:r>
              <a:rPr lang="en-US" sz="1400" b="0" baseline="-25000"/>
              <a:t>E</a:t>
            </a:r>
            <a:r>
              <a:rPr lang="en-US" sz="1400" b="0" i="0"/>
              <a:t>)</a:t>
            </a:r>
            <a:r>
              <a:rPr lang="en-US" sz="1400" b="0"/>
              <a:t>DIV</a:t>
            </a:r>
            <a:r>
              <a:rPr lang="en-US" sz="1400" b="0" baseline="-25000"/>
              <a:t>1</a:t>
            </a:r>
            <a:r>
              <a:rPr lang="en-US" sz="1400" b="0" i="0"/>
              <a:t> .</a:t>
            </a:r>
          </a:p>
          <a:p>
            <a:pPr eaLnBrk="1" hangingPunct="1">
              <a:spcBef>
                <a:spcPct val="50000"/>
              </a:spcBef>
              <a:buFont typeface="Wingdings" panose="05000000000000000000" pitchFamily="2" charset="2"/>
              <a:buChar char="è"/>
              <a:defRPr/>
            </a:pPr>
            <a:r>
              <a:rPr lang="en-US" sz="1400" b="0"/>
              <a:t>g</a:t>
            </a:r>
            <a:r>
              <a:rPr lang="en-US" sz="1400" b="0" i="0"/>
              <a:t> = </a:t>
            </a:r>
            <a:r>
              <a:rPr lang="en-US" sz="1400" b="0"/>
              <a:t>g</a:t>
            </a:r>
            <a:r>
              <a:rPr lang="en-US" sz="1400" b="0" baseline="-25000"/>
              <a:t>E</a:t>
            </a:r>
            <a:r>
              <a:rPr lang="en-US" sz="1400" b="0" i="0"/>
              <a:t> + </a:t>
            </a:r>
            <a:r>
              <a:rPr lang="en-US" sz="1400" b="0"/>
              <a:t>py</a:t>
            </a:r>
            <a:r>
              <a:rPr lang="en-US" sz="1400" b="0" baseline="-25000"/>
              <a:t>E</a:t>
            </a:r>
            <a:r>
              <a:rPr lang="en-US" sz="1400" b="0" i="0"/>
              <a:t> , </a:t>
            </a:r>
            <a:r>
              <a:rPr lang="en-US" sz="1400" b="0" i="0">
                <a:sym typeface="Wingdings" panose="05000000000000000000" pitchFamily="2" charset="2"/>
              </a:rPr>
              <a:t> </a:t>
            </a:r>
            <a:r>
              <a:rPr lang="en-US" sz="1400">
                <a:effectLst>
                  <a:outerShdw blurRad="38100" dist="38100" dir="2700000" algn="tl">
                    <a:srgbClr val="FFFFFF"/>
                  </a:outerShdw>
                </a:effectLst>
                <a:sym typeface="Wingdings" panose="05000000000000000000" pitchFamily="2" charset="2"/>
              </a:rPr>
              <a:t>g</a:t>
            </a:r>
            <a:r>
              <a:rPr lang="en-US" sz="1400" baseline="-25000">
                <a:effectLst>
                  <a:outerShdw blurRad="38100" dist="38100" dir="2700000" algn="tl">
                    <a:srgbClr val="FFFFFF"/>
                  </a:outerShdw>
                </a:effectLst>
                <a:sym typeface="Wingdings" panose="05000000000000000000" pitchFamily="2" charset="2"/>
              </a:rPr>
              <a:t>E</a:t>
            </a:r>
            <a:r>
              <a:rPr lang="en-US" sz="1400">
                <a:effectLst>
                  <a:outerShdw blurRad="38100" dist="38100" dir="2700000" algn="tl">
                    <a:srgbClr val="FFFFFF"/>
                  </a:outerShdw>
                </a:effectLst>
                <a:sym typeface="Wingdings" panose="05000000000000000000" pitchFamily="2" charset="2"/>
              </a:rPr>
              <a:t> = g – py</a:t>
            </a:r>
            <a:r>
              <a:rPr lang="en-US" sz="1400" baseline="-25000">
                <a:effectLst>
                  <a:outerShdw blurRad="38100" dist="38100" dir="2700000" algn="tl">
                    <a:srgbClr val="FFFFFF"/>
                  </a:outerShdw>
                </a:effectLst>
                <a:sym typeface="Wingdings" panose="05000000000000000000" pitchFamily="2" charset="2"/>
              </a:rPr>
              <a:t>E</a:t>
            </a:r>
            <a:r>
              <a:rPr lang="en-US" sz="1400" b="0">
                <a:sym typeface="Wingdings" panose="05000000000000000000" pitchFamily="2" charset="2"/>
              </a:rPr>
              <a:t> . </a:t>
            </a:r>
          </a:p>
          <a:p>
            <a:pPr eaLnBrk="1" hangingPunct="1">
              <a:spcBef>
                <a:spcPct val="50000"/>
              </a:spcBef>
              <a:buFont typeface="Wingdings" panose="05000000000000000000" pitchFamily="2" charset="2"/>
              <a:buNone/>
              <a:defRPr/>
            </a:pPr>
            <a:r>
              <a:rPr lang="en-US" sz="1400" i="0">
                <a:effectLst>
                  <a:outerShdw blurRad="38100" dist="38100" dir="2700000" algn="tl">
                    <a:srgbClr val="FFFFFF"/>
                  </a:outerShdw>
                </a:effectLst>
              </a:rPr>
              <a:t>Note:</a:t>
            </a:r>
            <a:r>
              <a:rPr lang="en-US" sz="1400" b="0" i="0">
                <a:effectLst>
                  <a:outerShdw blurRad="38100" dist="38100" dir="2700000" algn="tl">
                    <a:srgbClr val="FFFFFF"/>
                  </a:outerShdw>
                </a:effectLst>
              </a:rPr>
              <a:t> For a REIT, in the absence of growth opportunities (all acquisitions @ NPV=0), </a:t>
            </a:r>
            <a:r>
              <a:rPr lang="en-US" sz="1400" b="0">
                <a:effectLst>
                  <a:outerShdw blurRad="38100" dist="38100" dir="2700000" algn="tl">
                    <a:srgbClr val="FFFFFF"/>
                  </a:outerShdw>
                </a:effectLst>
              </a:rPr>
              <a:t>E</a:t>
            </a:r>
            <a:r>
              <a:rPr lang="en-US" sz="1400" b="0" baseline="-25000">
                <a:effectLst>
                  <a:outerShdw blurRad="38100" dist="38100" dir="2700000" algn="tl">
                    <a:srgbClr val="FFFFFF"/>
                  </a:outerShdw>
                </a:effectLst>
              </a:rPr>
              <a:t>0</a:t>
            </a:r>
            <a:r>
              <a:rPr lang="en-US" sz="1400" b="0">
                <a:effectLst>
                  <a:outerShdw blurRad="38100" dist="38100" dir="2700000" algn="tl">
                    <a:srgbClr val="FFFFFF"/>
                  </a:outerShdw>
                </a:effectLst>
              </a:rPr>
              <a:t> is</a:t>
            </a:r>
            <a:r>
              <a:rPr lang="en-US" sz="1400" b="0" i="0">
                <a:effectLst>
                  <a:outerShdw blurRad="38100" dist="38100" dir="2700000" algn="tl">
                    <a:srgbClr val="FFFFFF"/>
                  </a:outerShdw>
                </a:effectLst>
              </a:rPr>
              <a:t> essentially based only on the firm’s assets in place, and </a:t>
            </a:r>
            <a:r>
              <a:rPr lang="en-US" sz="1400" b="0">
                <a:effectLst>
                  <a:outerShdw blurRad="38100" dist="38100" dir="2700000" algn="tl">
                    <a:srgbClr val="FFFFFF"/>
                  </a:outerShdw>
                </a:effectLst>
              </a:rPr>
              <a:t>y</a:t>
            </a:r>
            <a:r>
              <a:rPr lang="en-US" sz="1400" b="0" baseline="-25000">
                <a:effectLst>
                  <a:outerShdw blurRad="38100" dist="38100" dir="2700000" algn="tl">
                    <a:srgbClr val="FFFFFF"/>
                  </a:outerShdw>
                </a:effectLst>
              </a:rPr>
              <a:t>E</a:t>
            </a:r>
            <a:r>
              <a:rPr lang="en-US" sz="1400" b="0">
                <a:effectLst>
                  <a:outerShdw blurRad="38100" dist="38100" dir="2700000" algn="tl">
                    <a:srgbClr val="FFFFFF"/>
                  </a:outerShdw>
                </a:effectLst>
              </a:rPr>
              <a:t> </a:t>
            </a:r>
            <a:r>
              <a:rPr lang="en-US" sz="1400" b="0" i="0">
                <a:effectLst>
                  <a:outerShdw blurRad="38100" dist="38100" dir="2700000" algn="tl">
                    <a:srgbClr val="FFFFFF"/>
                  </a:outerShdw>
                </a:effectLst>
              </a:rPr>
              <a:t>is the current equity yield of those assets. Thus, </a:t>
            </a:r>
            <a:r>
              <a:rPr lang="en-US" sz="1400">
                <a:effectLst>
                  <a:outerShdw blurRad="38100" dist="38100" dir="2700000" algn="tl">
                    <a:srgbClr val="FFFFFF"/>
                  </a:outerShdw>
                </a:effectLst>
              </a:rPr>
              <a:t>g</a:t>
            </a:r>
            <a:r>
              <a:rPr lang="en-US" sz="1400" baseline="-25000">
                <a:effectLst>
                  <a:outerShdw blurRad="38100" dist="38100" dir="2700000" algn="tl">
                    <a:srgbClr val="FFFFFF"/>
                  </a:outerShdw>
                </a:effectLst>
              </a:rPr>
              <a:t>E</a:t>
            </a:r>
            <a:r>
              <a:rPr lang="en-US" sz="1400">
                <a:effectLst>
                  <a:outerShdw blurRad="38100" dist="38100" dir="2700000" algn="tl">
                    <a:srgbClr val="FFFFFF"/>
                  </a:outerShdw>
                </a:effectLst>
              </a:rPr>
              <a:t> </a:t>
            </a:r>
            <a:r>
              <a:rPr lang="en-US" sz="1400" b="0" i="0">
                <a:effectLst>
                  <a:outerShdw blurRad="38100" dist="38100" dir="2700000" algn="tl">
                    <a:srgbClr val="FFFFFF"/>
                  </a:outerShdw>
                </a:effectLst>
              </a:rPr>
              <a:t>is essentially the long-run growth rate in</a:t>
            </a:r>
            <a:r>
              <a:rPr lang="en-US" sz="1400" b="0">
                <a:effectLst>
                  <a:outerShdw blurRad="38100" dist="38100" dir="2700000" algn="tl">
                    <a:srgbClr val="FFFFFF"/>
                  </a:outerShdw>
                </a:effectLst>
              </a:rPr>
              <a:t>“same store”</a:t>
            </a:r>
            <a:r>
              <a:rPr lang="en-US" sz="1400">
                <a:effectLst>
                  <a:outerShdw blurRad="38100" dist="38100" dir="2700000" algn="tl">
                    <a:srgbClr val="FFFFFF"/>
                  </a:outerShdw>
                </a:effectLst>
              </a:rPr>
              <a:t> </a:t>
            </a:r>
            <a:r>
              <a:rPr lang="en-US" sz="1400" b="0" i="0">
                <a:effectLst>
                  <a:outerShdw blurRad="38100" dist="38100" dir="2700000" algn="tl">
                    <a:srgbClr val="FFFFFF"/>
                  </a:outerShdw>
                </a:effectLst>
              </a:rPr>
              <a:t>earnings (EBTCF as levered).</a:t>
            </a:r>
          </a:p>
        </p:txBody>
      </p:sp>
      <p:graphicFrame>
        <p:nvGraphicFramePr>
          <p:cNvPr id="5123" name="Object 10"/>
          <p:cNvGraphicFramePr>
            <a:graphicFrameLocks noChangeAspect="1"/>
          </p:cNvGraphicFramePr>
          <p:nvPr/>
        </p:nvGraphicFramePr>
        <p:xfrm>
          <a:off x="2590800" y="4800600"/>
          <a:ext cx="4019550" cy="477838"/>
        </p:xfrm>
        <a:graphic>
          <a:graphicData uri="http://schemas.openxmlformats.org/presentationml/2006/ole">
            <p:oleObj spid="_x0000_s5123" name="Equation" r:id="rId5" imgW="3632200" imgH="431800" progId="Equation.3">
              <p:embed/>
            </p:oleObj>
          </a:graphicData>
        </a:graphic>
      </p:graphicFrame>
      <p:sp>
        <p:nvSpPr>
          <p:cNvPr id="157707" name="Text Box 11"/>
          <p:cNvSpPr txBox="1">
            <a:spLocks noChangeArrowheads="1"/>
          </p:cNvSpPr>
          <p:nvPr/>
        </p:nvSpPr>
        <p:spPr bwMode="auto">
          <a:xfrm>
            <a:off x="914400" y="5397500"/>
            <a:ext cx="7391400" cy="1079500"/>
          </a:xfrm>
          <a:prstGeom prst="rect">
            <a:avLst/>
          </a:prstGeom>
          <a:solidFill>
            <a:schemeClr val="bg1"/>
          </a:solidFill>
          <a:ln w="9525">
            <a:solidFill>
              <a:schemeClr val="tx1"/>
            </a:solidFill>
            <a:miter lim="800000"/>
            <a:headEnd/>
            <a:tailEnd/>
          </a:ln>
          <a:effectLst/>
          <a:extLst>
            <a:ext uri="{AF507438-7753-43E0-B8FC-AC1667EBCBE1}"/>
          </a:extLst>
        </p:spPr>
        <p:txBody>
          <a:bodyPr>
            <a:spAutoFit/>
          </a:bodyPr>
          <a:lstStyle/>
          <a:p>
            <a:pPr algn="ctr" eaLnBrk="1" hangingPunct="1">
              <a:spcBef>
                <a:spcPct val="50000"/>
              </a:spcBef>
              <a:defRPr/>
            </a:pPr>
            <a:r>
              <a:rPr lang="en-US" sz="1600">
                <a:solidFill>
                  <a:srgbClr val="0066FF"/>
                </a:solidFill>
                <a:effectLst>
                  <a:outerShdw blurRad="38100" dist="38100" dir="2700000" algn="tl">
                    <a:srgbClr val="000000"/>
                  </a:outerShdw>
                </a:effectLst>
              </a:rPr>
              <a:t>Reality Check: </a:t>
            </a:r>
            <a:r>
              <a:rPr lang="en-US" sz="1600" i="0">
                <a:effectLst>
                  <a:outerShdw blurRad="38100" dist="38100" dir="2700000" algn="tl">
                    <a:srgbClr val="FFFFFF"/>
                  </a:outerShdw>
                </a:effectLst>
              </a:rPr>
              <a:t>In long run (in absence of NPV &gt; 0 growth opportunities):</a:t>
            </a:r>
          </a:p>
          <a:p>
            <a:pPr algn="ctr" eaLnBrk="1" hangingPunct="1">
              <a:defRPr/>
            </a:pPr>
            <a:r>
              <a:rPr lang="en-US" sz="1600" i="0">
                <a:effectLst>
                  <a:outerShdw blurRad="38100" dist="38100" dir="2700000" algn="tl">
                    <a:srgbClr val="FFFFFF"/>
                  </a:outerShdw>
                </a:effectLst>
              </a:rPr>
              <a:t>High </a:t>
            </a:r>
            <a:r>
              <a:rPr lang="en-US" sz="1600">
                <a:effectLst>
                  <a:outerShdw blurRad="38100" dist="38100" dir="2700000" algn="tl">
                    <a:srgbClr val="FFFFFF"/>
                  </a:outerShdw>
                </a:effectLst>
              </a:rPr>
              <a:t>Price/Earnings Ratio</a:t>
            </a:r>
            <a:r>
              <a:rPr lang="en-US" sz="1600" i="0">
                <a:effectLst>
                  <a:outerShdw blurRad="38100" dist="38100" dir="2700000" algn="tl">
                    <a:srgbClr val="FFFFFF"/>
                  </a:outerShdw>
                </a:effectLst>
              </a:rPr>
              <a:t> </a:t>
            </a:r>
            <a:r>
              <a:rPr lang="en-US" sz="1600" i="0">
                <a:effectLst>
                  <a:outerShdw blurRad="38100" dist="38100" dir="2700000" algn="tl">
                    <a:srgbClr val="FFFFFF"/>
                  </a:outerShdw>
                </a:effectLst>
                <a:sym typeface="Wingdings" panose="05000000000000000000" pitchFamily="2" charset="2"/>
              </a:rPr>
              <a:t> Either </a:t>
            </a:r>
            <a:r>
              <a:rPr lang="en-US" sz="1600">
                <a:effectLst>
                  <a:outerShdw blurRad="38100" dist="38100" dir="2700000" algn="tl">
                    <a:srgbClr val="FFFFFF"/>
                  </a:outerShdw>
                </a:effectLst>
                <a:sym typeface="Wingdings" panose="05000000000000000000" pitchFamily="2" charset="2"/>
              </a:rPr>
              <a:t>low r</a:t>
            </a:r>
            <a:r>
              <a:rPr lang="en-US" sz="1600" i="0">
                <a:effectLst>
                  <a:outerShdw blurRad="38100" dist="38100" dir="2700000" algn="tl">
                    <a:srgbClr val="FFFFFF"/>
                  </a:outerShdw>
                </a:effectLst>
                <a:sym typeface="Wingdings" panose="05000000000000000000" pitchFamily="2" charset="2"/>
              </a:rPr>
              <a:t>, or </a:t>
            </a:r>
            <a:r>
              <a:rPr lang="en-US" sz="1600">
                <a:effectLst>
                  <a:outerShdw blurRad="38100" dist="38100" dir="2700000" algn="tl">
                    <a:srgbClr val="FFFFFF"/>
                  </a:outerShdw>
                </a:effectLst>
                <a:sym typeface="Wingdings" panose="05000000000000000000" pitchFamily="2" charset="2"/>
              </a:rPr>
              <a:t>high same-store levered g</a:t>
            </a:r>
            <a:r>
              <a:rPr lang="en-US" sz="1600" baseline="-25000">
                <a:effectLst>
                  <a:outerShdw blurRad="38100" dist="38100" dir="2700000" algn="tl">
                    <a:srgbClr val="FFFFFF"/>
                  </a:outerShdw>
                </a:effectLst>
                <a:sym typeface="Wingdings" panose="05000000000000000000" pitchFamily="2" charset="2"/>
              </a:rPr>
              <a:t>E</a:t>
            </a:r>
            <a:r>
              <a:rPr lang="en-US" sz="1600">
                <a:effectLst>
                  <a:outerShdw blurRad="38100" dist="38100" dir="2700000" algn="tl">
                    <a:srgbClr val="FFFFFF"/>
                  </a:outerShdw>
                </a:effectLst>
                <a:sym typeface="Wingdings" panose="05000000000000000000" pitchFamily="2" charset="2"/>
              </a:rPr>
              <a:t> .</a:t>
            </a:r>
          </a:p>
          <a:p>
            <a:pPr algn="ctr" eaLnBrk="1" hangingPunct="1">
              <a:defRPr/>
            </a:pPr>
            <a:r>
              <a:rPr lang="en-US" sz="1600">
                <a:effectLst>
                  <a:outerShdw blurRad="38100" dist="38100" dir="2700000" algn="tl">
                    <a:srgbClr val="FFFFFF"/>
                  </a:outerShdw>
                </a:effectLst>
                <a:sym typeface="Wingdings" panose="05000000000000000000" pitchFamily="2" charset="2"/>
              </a:rPr>
              <a:t>How sustainable is a low r?; How realistic is a high same-store levered g</a:t>
            </a:r>
            <a:r>
              <a:rPr lang="en-US" sz="1600" baseline="-25000">
                <a:effectLst>
                  <a:outerShdw blurRad="38100" dist="38100" dir="2700000" algn="tl">
                    <a:srgbClr val="FFFFFF"/>
                  </a:outerShdw>
                </a:effectLst>
                <a:sym typeface="Wingdings" panose="05000000000000000000" pitchFamily="2" charset="2"/>
              </a:rPr>
              <a:t>E</a:t>
            </a:r>
            <a:r>
              <a:rPr lang="en-US" sz="1600">
                <a:effectLst>
                  <a:outerShdw blurRad="38100" dist="38100" dir="2700000" algn="tl">
                    <a:srgbClr val="FFFFFF"/>
                  </a:outerShdw>
                </a:effectLst>
                <a:sym typeface="Wingdings" panose="05000000000000000000" pitchFamily="2" charset="2"/>
              </a:rPr>
              <a:t>?; Where does NPV &gt; 0 come from?</a:t>
            </a:r>
            <a:endParaRPr lang="en-US" sz="1600" i="0">
              <a:effectLst>
                <a:outerShdw blurRad="38100" dist="38100" dir="2700000" algn="tl">
                  <a:srgbClr val="FFFFFF"/>
                </a:outerShdw>
              </a:effectLst>
            </a:endParaRPr>
          </a:p>
        </p:txBody>
      </p:sp>
      <p:sp>
        <p:nvSpPr>
          <p:cNvPr id="5129" name="Slide Number Placeholder 7"/>
          <p:cNvSpPr>
            <a:spLocks noGrp="1"/>
          </p:cNvSpPr>
          <p:nvPr>
            <p:ph type="sldNum" sz="quarter" idx="12"/>
          </p:nvPr>
        </p:nvSpPr>
        <p:spPr>
          <a:noFill/>
          <a:ln>
            <a:miter lim="800000"/>
            <a:headEnd/>
            <a:tailEnd/>
          </a:ln>
        </p:spPr>
        <p:txBody>
          <a:bodyPr/>
          <a:lstStyle/>
          <a:p>
            <a:fld id="{0729DB84-4ABB-44FC-BDE3-304DE1671599}" type="slidenum">
              <a:rPr lang="en-US"/>
              <a:pPr/>
              <a:t>35</a:t>
            </a:fld>
            <a:endParaRPr lang="en-US"/>
          </a:p>
        </p:txBody>
      </p:sp>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59749" name="Text Box 5"/>
          <p:cNvSpPr txBox="1">
            <a:spLocks noChangeArrowheads="1"/>
          </p:cNvSpPr>
          <p:nvPr/>
        </p:nvSpPr>
        <p:spPr bwMode="auto">
          <a:xfrm>
            <a:off x="457200" y="228600"/>
            <a:ext cx="2895600" cy="3667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a:effectLst>
                  <a:outerShdw blurRad="38100" dist="38100" dir="2700000" algn="tl">
                    <a:srgbClr val="FFFFFF"/>
                  </a:outerShdw>
                </a:effectLst>
              </a:rPr>
              <a:t>Recall…</a:t>
            </a:r>
          </a:p>
        </p:txBody>
      </p:sp>
      <p:sp>
        <p:nvSpPr>
          <p:cNvPr id="159750" name="Text Box 6"/>
          <p:cNvSpPr txBox="1">
            <a:spLocks noChangeArrowheads="1"/>
          </p:cNvSpPr>
          <p:nvPr/>
        </p:nvSpPr>
        <p:spPr bwMode="auto">
          <a:xfrm>
            <a:off x="228600" y="1905000"/>
            <a:ext cx="8686800" cy="12446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a:solidFill>
                  <a:srgbClr val="0066FF"/>
                </a:solidFill>
                <a:effectLst>
                  <a:outerShdw blurRad="38100" dist="38100" dir="2700000" algn="tl">
                    <a:srgbClr val="000000"/>
                  </a:outerShdw>
                </a:effectLst>
              </a:rPr>
              <a:t>Same store growth </a:t>
            </a:r>
            <a:r>
              <a:rPr lang="en-US" sz="1800" i="0">
                <a:effectLst>
                  <a:outerShdw blurRad="38100" dist="38100" dir="2700000" algn="tl">
                    <a:srgbClr val="FFFFFF"/>
                  </a:outerShdw>
                </a:effectLst>
              </a:rPr>
              <a:t>(existing property cash flow growth) is pretty </a:t>
            </a:r>
            <a:r>
              <a:rPr lang="en-US" sz="1800">
                <a:effectLst>
                  <a:outerShdw blurRad="38100" dist="38100" dir="2700000" algn="tl">
                    <a:srgbClr val="FFFFFF"/>
                  </a:outerShdw>
                </a:effectLst>
              </a:rPr>
              <a:t>mundane</a:t>
            </a:r>
            <a:r>
              <a:rPr lang="en-US" sz="1800" i="0">
                <a:effectLst>
                  <a:outerShdw blurRad="38100" dist="38100" dir="2700000" algn="tl">
                    <a:srgbClr val="FFFFFF"/>
                  </a:outerShdw>
                </a:effectLst>
              </a:rPr>
              <a:t>:</a:t>
            </a:r>
          </a:p>
          <a:p>
            <a:pPr lvl="1" eaLnBrk="1" hangingPunct="1">
              <a:spcBef>
                <a:spcPct val="10000"/>
              </a:spcBef>
              <a:buFontTx/>
              <a:buChar char="•"/>
              <a:defRPr/>
            </a:pPr>
            <a:r>
              <a:rPr lang="en-US" sz="1800" i="0">
                <a:effectLst>
                  <a:outerShdw blurRad="38100" dist="38100" dir="2700000" algn="tl">
                    <a:srgbClr val="FFFFFF"/>
                  </a:outerShdw>
                </a:effectLst>
              </a:rPr>
              <a:t> Easy to quantify, Easy to predict,</a:t>
            </a:r>
          </a:p>
          <a:p>
            <a:pPr lvl="1" eaLnBrk="1" hangingPunct="1">
              <a:spcBef>
                <a:spcPct val="10000"/>
              </a:spcBef>
              <a:buFontTx/>
              <a:buChar char="•"/>
              <a:defRPr/>
            </a:pPr>
            <a:r>
              <a:rPr lang="en-US" sz="1800" i="0">
                <a:effectLst>
                  <a:outerShdw blurRad="38100" dist="38100" dir="2700000" algn="tl">
                    <a:srgbClr val="FFFFFF"/>
                  </a:outerShdw>
                </a:effectLst>
              </a:rPr>
              <a:t> Usually not very exciting (R.E. “bricks &amp; mortar” are </a:t>
            </a:r>
            <a:r>
              <a:rPr lang="en-US" sz="1800">
                <a:effectLst>
                  <a:outerShdw blurRad="38100" dist="38100" dir="2700000" algn="tl">
                    <a:srgbClr val="FFFFFF"/>
                  </a:outerShdw>
                </a:effectLst>
              </a:rPr>
              <a:t>“cash cows”</a:t>
            </a:r>
            <a:r>
              <a:rPr lang="en-US" sz="1800" i="0">
                <a:effectLst>
                  <a:outerShdw blurRad="38100" dist="38100" dir="2700000" algn="tl">
                    <a:srgbClr val="FFFFFF"/>
                  </a:outerShdw>
                </a:effectLst>
              </a:rPr>
              <a:t>, not </a:t>
            </a:r>
            <a:r>
              <a:rPr lang="en-US" sz="1800">
                <a:effectLst>
                  <a:outerShdw blurRad="38100" dist="38100" dir="2700000" algn="tl">
                    <a:srgbClr val="FFFFFF"/>
                  </a:outerShdw>
                </a:effectLst>
              </a:rPr>
              <a:t>“growth stars”</a:t>
            </a:r>
            <a:r>
              <a:rPr lang="en-US" sz="1800" i="0">
                <a:effectLst>
                  <a:outerShdw blurRad="38100" dist="38100" dir="2700000" algn="tl">
                    <a:srgbClr val="FFFFFF"/>
                  </a:outerShdw>
                </a:effectLst>
              </a:rPr>
              <a:t>, though use of </a:t>
            </a:r>
            <a:r>
              <a:rPr lang="en-US" sz="1800">
                <a:effectLst>
                  <a:outerShdw blurRad="38100" dist="38100" dir="2700000" algn="tl">
                    <a:srgbClr val="FFFFFF"/>
                  </a:outerShdw>
                </a:effectLst>
              </a:rPr>
              <a:t>leverage</a:t>
            </a:r>
            <a:r>
              <a:rPr lang="en-US" sz="1800" i="0">
                <a:effectLst>
                  <a:outerShdw blurRad="38100" dist="38100" dir="2700000" algn="tl">
                    <a:srgbClr val="FFFFFF"/>
                  </a:outerShdw>
                </a:effectLst>
              </a:rPr>
              <a:t> can make more exciting).</a:t>
            </a:r>
            <a:endParaRPr lang="en-US" sz="1800">
              <a:effectLst>
                <a:outerShdw blurRad="38100" dist="38100" dir="2700000" algn="tl">
                  <a:srgbClr val="FFFFFF"/>
                </a:outerShdw>
              </a:effectLst>
            </a:endParaRPr>
          </a:p>
        </p:txBody>
      </p:sp>
      <p:sp>
        <p:nvSpPr>
          <p:cNvPr id="159751" name="Text Box 7"/>
          <p:cNvSpPr txBox="1">
            <a:spLocks noChangeArrowheads="1"/>
          </p:cNvSpPr>
          <p:nvPr/>
        </p:nvSpPr>
        <p:spPr bwMode="auto">
          <a:xfrm>
            <a:off x="228600" y="4343400"/>
            <a:ext cx="8534400" cy="10001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a:solidFill>
                  <a:srgbClr val="0066FF"/>
                </a:solidFill>
                <a:effectLst>
                  <a:outerShdw blurRad="38100" dist="38100" dir="2700000" algn="tl">
                    <a:srgbClr val="000000"/>
                  </a:outerShdw>
                </a:effectLst>
              </a:rPr>
              <a:t>Growth opportunities</a:t>
            </a:r>
            <a:r>
              <a:rPr lang="en-US" sz="1800" i="0">
                <a:effectLst>
                  <a:outerShdw blurRad="38100" dist="38100" dir="2700000" algn="tl">
                    <a:srgbClr val="FFFFFF"/>
                  </a:outerShdw>
                </a:effectLst>
              </a:rPr>
              <a:t> (NPV&gt;0 actions) is the more interesting source of </a:t>
            </a:r>
            <a:r>
              <a:rPr lang="en-US" sz="2000">
                <a:solidFill>
                  <a:srgbClr val="CC0000"/>
                </a:solidFill>
                <a:effectLst>
                  <a:outerShdw blurRad="38100" dist="38100" dir="2700000" algn="tl">
                    <a:srgbClr val="000000"/>
                  </a:outerShdw>
                </a:effectLst>
              </a:rPr>
              <a:t>g</a:t>
            </a:r>
            <a:r>
              <a:rPr lang="en-US" sz="1800" i="0">
                <a:effectLst>
                  <a:outerShdw blurRad="38100" dist="38100" dir="2700000" algn="tl">
                    <a:srgbClr val="FFFFFF"/>
                  </a:outerShdw>
                </a:effectLst>
              </a:rPr>
              <a:t> :</a:t>
            </a:r>
          </a:p>
          <a:p>
            <a:pPr lvl="1" eaLnBrk="1" hangingPunct="1">
              <a:spcBef>
                <a:spcPct val="10000"/>
              </a:spcBef>
              <a:buFontTx/>
              <a:buChar char="•"/>
              <a:defRPr/>
            </a:pPr>
            <a:r>
              <a:rPr lang="en-US" sz="1800" i="0">
                <a:effectLst>
                  <a:outerShdw blurRad="38100" dist="38100" dir="2700000" algn="tl">
                    <a:srgbClr val="FFFFFF"/>
                  </a:outerShdw>
                </a:effectLst>
              </a:rPr>
              <a:t> More uncertain &amp; difficult to predict (how realistic?, How sustainable?),</a:t>
            </a:r>
          </a:p>
          <a:p>
            <a:pPr lvl="1" eaLnBrk="1" hangingPunct="1">
              <a:spcBef>
                <a:spcPct val="10000"/>
              </a:spcBef>
              <a:buFontTx/>
              <a:buChar char="•"/>
              <a:defRPr/>
            </a:pPr>
            <a:r>
              <a:rPr lang="en-US" sz="1800" i="0">
                <a:effectLst>
                  <a:outerShdw blurRad="38100" dist="38100" dir="2700000" algn="tl">
                    <a:srgbClr val="FFFFFF"/>
                  </a:outerShdw>
                </a:effectLst>
              </a:rPr>
              <a:t> More volatility in mkt expectns about magnitude of NPV&gt;0 opportunities.</a:t>
            </a:r>
          </a:p>
        </p:txBody>
      </p:sp>
      <p:sp>
        <p:nvSpPr>
          <p:cNvPr id="159752" name="Text Box 8"/>
          <p:cNvSpPr txBox="1">
            <a:spLocks noChangeArrowheads="1"/>
          </p:cNvSpPr>
          <p:nvPr/>
        </p:nvSpPr>
        <p:spPr bwMode="auto">
          <a:xfrm>
            <a:off x="304800" y="5472113"/>
            <a:ext cx="8077200" cy="1157287"/>
          </a:xfrm>
          <a:prstGeom prst="rect">
            <a:avLst/>
          </a:prstGeom>
          <a:solidFill>
            <a:schemeClr val="bg1"/>
          </a:solidFill>
          <a:ln w="9525">
            <a:solidFill>
              <a:schemeClr val="tx1"/>
            </a:solidFill>
            <a:miter lim="800000"/>
            <a:headEnd/>
            <a:tailEnd/>
          </a:ln>
          <a:effectLst/>
          <a:extLst>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rPr>
              <a:t>Growth opportunities:</a:t>
            </a:r>
          </a:p>
          <a:p>
            <a:pPr eaLnBrk="1" hangingPunct="1">
              <a:spcBef>
                <a:spcPct val="10000"/>
              </a:spcBef>
              <a:defRPr/>
            </a:pPr>
            <a:r>
              <a:rPr lang="en-US" sz="1600" i="0">
                <a:solidFill>
                  <a:srgbClr val="CC0000"/>
                </a:solidFill>
                <a:effectLst>
                  <a:outerShdw blurRad="38100" dist="38100" dir="2700000" algn="tl">
                    <a:srgbClr val="000000"/>
                  </a:outerShdw>
                </a:effectLst>
              </a:rPr>
              <a:t>Micro (property) level:</a:t>
            </a:r>
            <a:r>
              <a:rPr lang="en-US" sz="1600" i="0">
                <a:effectLst>
                  <a:outerShdw blurRad="38100" dist="38100" dir="2700000" algn="tl">
                    <a:srgbClr val="FFFFFF"/>
                  </a:outerShdw>
                </a:effectLst>
              </a:rPr>
              <a:t> </a:t>
            </a:r>
            <a:r>
              <a:rPr lang="en-US" sz="1600">
                <a:effectLst>
                  <a:outerShdw blurRad="38100" dist="38100" dir="2700000" algn="tl">
                    <a:srgbClr val="FFFFFF"/>
                  </a:outerShdw>
                </a:effectLst>
              </a:rPr>
              <a:t>Buy Low or Sell High Deals; “Arbitrage” betw publ &amp; priv mkts; Entrepreneurial/Innovative Devlopment; Creative Mgt of Operations.</a:t>
            </a:r>
          </a:p>
          <a:p>
            <a:pPr eaLnBrk="1" hangingPunct="1">
              <a:spcBef>
                <a:spcPct val="10000"/>
              </a:spcBef>
              <a:defRPr/>
            </a:pPr>
            <a:r>
              <a:rPr lang="en-US" sz="1600" i="0">
                <a:solidFill>
                  <a:srgbClr val="CC0000"/>
                </a:solidFill>
                <a:effectLst>
                  <a:outerShdw blurRad="38100" dist="38100" dir="2700000" algn="tl">
                    <a:srgbClr val="000000"/>
                  </a:outerShdw>
                </a:effectLst>
              </a:rPr>
              <a:t>Macro (firm) level:</a:t>
            </a:r>
            <a:r>
              <a:rPr lang="en-US" sz="1600" i="0">
                <a:effectLst>
                  <a:outerShdw blurRad="38100" dist="38100" dir="2700000" algn="tl">
                    <a:srgbClr val="FFFFFF"/>
                  </a:outerShdw>
                </a:effectLst>
              </a:rPr>
              <a:t> </a:t>
            </a:r>
            <a:r>
              <a:rPr lang="en-US" sz="1600">
                <a:effectLst>
                  <a:outerShdw blurRad="38100" dist="38100" dir="2700000" algn="tl">
                    <a:srgbClr val="FFFFFF"/>
                  </a:outerShdw>
                </a:effectLst>
              </a:rPr>
              <a:t>Economies of Scale; Franchise Value; Rental Mkt Dominance; etc.</a:t>
            </a:r>
            <a:endParaRPr lang="en-US" sz="1600" i="0">
              <a:effectLst>
                <a:outerShdw blurRad="38100" dist="38100" dir="2700000" algn="tl">
                  <a:srgbClr val="FFFFFF"/>
                </a:outerShdw>
              </a:effectLst>
            </a:endParaRPr>
          </a:p>
        </p:txBody>
      </p:sp>
      <p:sp>
        <p:nvSpPr>
          <p:cNvPr id="159753" name="Text Box 9"/>
          <p:cNvSpPr txBox="1">
            <a:spLocks noChangeArrowheads="1"/>
          </p:cNvSpPr>
          <p:nvPr/>
        </p:nvSpPr>
        <p:spPr bwMode="auto">
          <a:xfrm>
            <a:off x="533400" y="609600"/>
            <a:ext cx="7924800" cy="1230313"/>
          </a:xfrm>
          <a:prstGeom prst="rect">
            <a:avLst/>
          </a:prstGeom>
          <a:noFill/>
          <a:ln w="9525">
            <a:solidFill>
              <a:schemeClr val="tx1"/>
            </a:solidFill>
            <a:miter lim="800000"/>
            <a:headEnd/>
            <a:tailEnd/>
          </a:ln>
          <a:effectLst/>
          <a:extLst>
            <a:ext uri="{909E8E84-426E-40DD-AFC4-6F175D3DCCD1}"/>
            <a:ext uri="{AF507438-7753-43E0-B8FC-AC1667EBCBE1}"/>
          </a:extLst>
        </p:spPr>
        <p:txBody>
          <a:bodyPr>
            <a:spAutoFit/>
          </a:bodyPr>
          <a:lstStyle/>
          <a:p>
            <a:pPr eaLnBrk="1" hangingPunct="1">
              <a:defRPr/>
            </a:pPr>
            <a:r>
              <a:rPr lang="en-US" sz="2000">
                <a:solidFill>
                  <a:srgbClr val="CC0000"/>
                </a:solidFill>
                <a:effectLst>
                  <a:outerShdw blurRad="38100" dist="38100" dir="2700000" algn="tl">
                    <a:srgbClr val="000000"/>
                  </a:outerShdw>
                </a:effectLst>
              </a:rPr>
              <a:t>g</a:t>
            </a:r>
            <a:r>
              <a:rPr lang="en-US" sz="1800" i="0">
                <a:effectLst>
                  <a:outerShdw blurRad="38100" dist="38100" dir="2700000" algn="tl">
                    <a:srgbClr val="FFFFFF"/>
                  </a:outerShdw>
                </a:effectLst>
              </a:rPr>
              <a:t> is very important ( 1 pt </a:t>
            </a:r>
            <a:r>
              <a:rPr lang="el-GR" sz="1800" i="0">
                <a:effectLst>
                  <a:outerShdw blurRad="38100" dist="38100" dir="2700000" algn="tl">
                    <a:srgbClr val="FFFFFF"/>
                  </a:outerShdw>
                </a:effectLst>
                <a:cs typeface="Times New Roman" panose="02020603050405020304" pitchFamily="18" charset="0"/>
              </a:rPr>
              <a:t>Δ</a:t>
            </a:r>
            <a:r>
              <a:rPr lang="en-US" sz="1800">
                <a:effectLst>
                  <a:outerShdw blurRad="38100" dist="38100" dir="2700000" algn="tl">
                    <a:srgbClr val="FFFFFF"/>
                  </a:outerShdw>
                </a:effectLst>
                <a:cs typeface="Times New Roman" panose="02020603050405020304" pitchFamily="18" charset="0"/>
              </a:rPr>
              <a:t>g </a:t>
            </a:r>
            <a:r>
              <a:rPr lang="en-US" sz="1800">
                <a:effectLst>
                  <a:outerShdw blurRad="38100" dist="38100" dir="2700000" algn="tl">
                    <a:srgbClr val="FFFFFF"/>
                  </a:outerShdw>
                </a:effectLst>
                <a:cs typeface="Times New Roman" panose="02020603050405020304" pitchFamily="18" charset="0"/>
                <a:sym typeface="Wingdings" panose="05000000000000000000" pitchFamily="2" charset="2"/>
              </a:rPr>
              <a:t> &gt;</a:t>
            </a:r>
            <a:r>
              <a:rPr lang="en-US" sz="1800">
                <a:effectLst>
                  <a:outerShdw blurRad="38100" dist="38100" dir="2700000" algn="tl">
                    <a:srgbClr val="FFFFFF"/>
                  </a:outerShdw>
                </a:effectLst>
                <a:cs typeface="Times New Roman" panose="02020603050405020304" pitchFamily="18" charset="0"/>
              </a:rPr>
              <a:t> </a:t>
            </a:r>
            <a:r>
              <a:rPr lang="en-US" sz="1800" i="0">
                <a:effectLst>
                  <a:outerShdw blurRad="38100" dist="38100" dir="2700000" algn="tl">
                    <a:srgbClr val="FFFFFF"/>
                  </a:outerShdw>
                </a:effectLst>
                <a:cs typeface="Times New Roman" panose="02020603050405020304" pitchFamily="18" charset="0"/>
              </a:rPr>
              <a:t> ≈ 10% </a:t>
            </a:r>
            <a:r>
              <a:rPr lang="el-GR" sz="1800" i="0">
                <a:effectLst>
                  <a:outerShdw blurRad="38100" dist="38100" dir="2700000" algn="tl">
                    <a:srgbClr val="FFFFFF"/>
                  </a:outerShdw>
                </a:effectLst>
              </a:rPr>
              <a:t>Δ</a:t>
            </a:r>
            <a:r>
              <a:rPr lang="en-US" sz="1800">
                <a:effectLst>
                  <a:outerShdw blurRad="38100" dist="38100" dir="2700000" algn="tl">
                    <a:srgbClr val="FFFFFF"/>
                  </a:outerShdw>
                </a:effectLst>
              </a:rPr>
              <a:t>E</a:t>
            </a:r>
            <a:r>
              <a:rPr lang="en-US" sz="1800" i="0">
                <a:effectLst>
                  <a:outerShdw blurRad="38100" dist="38100" dir="2700000" algn="tl">
                    <a:srgbClr val="FFFFFF"/>
                  </a:outerShdw>
                </a:effectLst>
                <a:cs typeface="Times New Roman" panose="02020603050405020304" pitchFamily="18" charset="0"/>
              </a:rPr>
              <a:t> )</a:t>
            </a:r>
            <a:r>
              <a:rPr lang="en-US" sz="1800" i="0">
                <a:effectLst>
                  <a:outerShdw blurRad="38100" dist="38100" dir="2700000" algn="tl">
                    <a:srgbClr val="FFFFFF"/>
                  </a:outerShdw>
                </a:effectLst>
              </a:rPr>
              <a:t>.  Reflects:</a:t>
            </a:r>
          </a:p>
          <a:p>
            <a:pPr lvl="1" eaLnBrk="1" hangingPunct="1">
              <a:buFontTx/>
              <a:buChar char="•"/>
              <a:defRPr/>
            </a:pPr>
            <a:r>
              <a:rPr lang="en-US" sz="1800" i="0">
                <a:effectLst>
                  <a:outerShdw blurRad="38100" dist="38100" dir="2700000" algn="tl">
                    <a:srgbClr val="FFFFFF"/>
                  </a:outerShdw>
                </a:effectLst>
              </a:rPr>
              <a:t> LR growth in EBTCF (</a:t>
            </a:r>
            <a:r>
              <a:rPr lang="en-US" sz="1800" u="sng">
                <a:effectLst>
                  <a:outerShdw blurRad="38100" dist="38100" dir="2700000" algn="tl">
                    <a:srgbClr val="FFFFFF"/>
                  </a:outerShdw>
                </a:effectLst>
              </a:rPr>
              <a:t>sustainable</a:t>
            </a:r>
            <a:r>
              <a:rPr lang="en-US" sz="1800" i="0">
                <a:effectLst>
                  <a:outerShdw blurRad="38100" dist="38100" dir="2700000" algn="tl">
                    <a:srgbClr val="FFFFFF"/>
                  </a:outerShdw>
                </a:effectLst>
              </a:rPr>
              <a:t> </a:t>
            </a:r>
            <a:r>
              <a:rPr lang="en-US" sz="1800" i="0">
                <a:solidFill>
                  <a:srgbClr val="0000FF"/>
                </a:solidFill>
                <a:effectLst>
                  <a:outerShdw blurRad="38100" dist="38100" dir="2700000" algn="tl">
                    <a:srgbClr val="000000"/>
                  </a:outerShdw>
                </a:effectLst>
              </a:rPr>
              <a:t>“same store growth” + “plowback”</a:t>
            </a:r>
            <a:r>
              <a:rPr lang="en-US" sz="1800" i="0">
                <a:effectLst>
                  <a:outerShdw blurRad="38100" dist="38100" dir="2700000" algn="tl">
                    <a:srgbClr val="FFFFFF"/>
                  </a:outerShdw>
                </a:effectLst>
              </a:rPr>
              <a:t>).</a:t>
            </a:r>
          </a:p>
          <a:p>
            <a:pPr lvl="1" eaLnBrk="1" hangingPunct="1">
              <a:buFontTx/>
              <a:buChar char="•"/>
              <a:defRPr/>
            </a:pPr>
            <a:r>
              <a:rPr lang="en-US" sz="1800" i="0">
                <a:effectLst>
                  <a:outerShdw blurRad="38100" dist="38100" dir="2700000" algn="tl">
                    <a:srgbClr val="FFFFFF"/>
                  </a:outerShdw>
                </a:effectLst>
              </a:rPr>
              <a:t> LR ability of REIT mgt to generate </a:t>
            </a:r>
            <a:r>
              <a:rPr lang="en-US" sz="1800" i="0">
                <a:solidFill>
                  <a:srgbClr val="0000FF"/>
                </a:solidFill>
                <a:effectLst>
                  <a:outerShdw blurRad="38100" dist="38100" dir="2700000" algn="tl">
                    <a:srgbClr val="000000"/>
                  </a:outerShdw>
                </a:effectLst>
              </a:rPr>
              <a:t>“growth opportunities”</a:t>
            </a:r>
            <a:r>
              <a:rPr lang="en-US" sz="1800" i="0">
                <a:effectLst>
                  <a:outerShdw blurRad="38100" dist="38100" dir="2700000" algn="tl">
                    <a:srgbClr val="FFFFFF"/>
                  </a:outerShdw>
                </a:effectLst>
              </a:rPr>
              <a:t> (NPV&gt;0 projects).</a:t>
            </a:r>
          </a:p>
        </p:txBody>
      </p:sp>
      <p:sp>
        <p:nvSpPr>
          <p:cNvPr id="159754" name="Text Box 10"/>
          <p:cNvSpPr txBox="1">
            <a:spLocks noChangeArrowheads="1"/>
          </p:cNvSpPr>
          <p:nvPr/>
        </p:nvSpPr>
        <p:spPr bwMode="auto">
          <a:xfrm>
            <a:off x="228600" y="3276600"/>
            <a:ext cx="8763000" cy="12446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a:solidFill>
                  <a:srgbClr val="0066FF"/>
                </a:solidFill>
                <a:effectLst>
                  <a:outerShdw blurRad="38100" dist="38100" dir="2700000" algn="tl">
                    <a:srgbClr val="000000"/>
                  </a:outerShdw>
                </a:effectLst>
              </a:rPr>
              <a:t>Plowback </a:t>
            </a:r>
            <a:r>
              <a:rPr lang="en-US" sz="1800" i="0">
                <a:effectLst>
                  <a:outerShdw blurRad="38100" dist="38100" dir="2700000" algn="tl">
                    <a:srgbClr val="FFFFFF"/>
                  </a:outerShdw>
                </a:effectLst>
              </a:rPr>
              <a:t>(NPV=0 acquisition of assets) is more uncertain:</a:t>
            </a:r>
          </a:p>
          <a:p>
            <a:pPr lvl="1" eaLnBrk="1" hangingPunct="1">
              <a:spcBef>
                <a:spcPct val="10000"/>
              </a:spcBef>
              <a:buFontTx/>
              <a:buChar char="•"/>
              <a:defRPr/>
            </a:pPr>
            <a:r>
              <a:rPr lang="en-US" sz="1800" i="0">
                <a:effectLst>
                  <a:outerShdw blurRad="38100" dist="38100" dir="2700000" algn="tl">
                    <a:srgbClr val="FFFFFF"/>
                  </a:outerShdw>
                </a:effectLst>
              </a:rPr>
              <a:t> How long can firm find new acquisitions at NPV=0?</a:t>
            </a:r>
          </a:p>
          <a:p>
            <a:pPr lvl="1" eaLnBrk="1" hangingPunct="1">
              <a:spcBef>
                <a:spcPct val="10000"/>
              </a:spcBef>
              <a:buFontTx/>
              <a:buChar char="•"/>
              <a:defRPr/>
            </a:pPr>
            <a:r>
              <a:rPr lang="en-US" sz="1800" i="0">
                <a:effectLst>
                  <a:outerShdw blurRad="38100" dist="38100" dir="2700000" algn="tl">
                    <a:srgbClr val="FFFFFF"/>
                  </a:outerShdw>
                </a:effectLst>
              </a:rPr>
              <a:t> But analyst can “short-cut” around this question by using AFFO version of GGM.</a:t>
            </a:r>
            <a:endParaRPr lang="en-US" sz="1800">
              <a:effectLst>
                <a:outerShdw blurRad="38100" dist="38100" dir="2700000" algn="tl">
                  <a:srgbClr val="FFFFFF"/>
                </a:outerShdw>
              </a:effectLst>
            </a:endParaRPr>
          </a:p>
        </p:txBody>
      </p:sp>
      <p:sp>
        <p:nvSpPr>
          <p:cNvPr id="54280" name="Slide Number Placeholder 7"/>
          <p:cNvSpPr>
            <a:spLocks noGrp="1"/>
          </p:cNvSpPr>
          <p:nvPr>
            <p:ph type="sldNum" sz="quarter" idx="12"/>
          </p:nvPr>
        </p:nvSpPr>
        <p:spPr>
          <a:noFill/>
          <a:ln>
            <a:miter lim="800000"/>
            <a:headEnd/>
            <a:tailEnd/>
          </a:ln>
        </p:spPr>
        <p:txBody>
          <a:bodyPr/>
          <a:lstStyle/>
          <a:p>
            <a:fld id="{8FDEF7E5-B8AC-4B17-A15D-368AA3A72F70}" type="slidenum">
              <a:rPr lang="en-US"/>
              <a:pPr/>
              <a:t>36</a:t>
            </a:fld>
            <a:endParaRPr lang="en-US"/>
          </a:p>
        </p:txBody>
      </p:sp>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a:t>© 2014 OnCourse Learning. All Rights Reserved.</a:t>
            </a:r>
            <a:endParaRPr lang="en-US"/>
          </a:p>
        </p:txBody>
      </p:sp>
      <p:sp>
        <p:nvSpPr>
          <p:cNvPr id="55298" name="Slide Number Placeholder 1"/>
          <p:cNvSpPr>
            <a:spLocks noGrp="1"/>
          </p:cNvSpPr>
          <p:nvPr>
            <p:ph type="sldNum" sz="quarter" idx="12"/>
          </p:nvPr>
        </p:nvSpPr>
        <p:spPr>
          <a:noFill/>
        </p:spPr>
        <p:txBody>
          <a:bodyPr/>
          <a:lstStyle/>
          <a:p>
            <a:fld id="{4AD0B549-302E-4154-804F-478DB85BEC87}" type="slidenum">
              <a:rPr lang="en-US"/>
              <a:pPr/>
              <a:t>37</a:t>
            </a:fld>
            <a:endParaRPr lang="en-US"/>
          </a:p>
        </p:txBody>
      </p:sp>
      <p:sp>
        <p:nvSpPr>
          <p:cNvPr id="55299" name="Text Box 4"/>
          <p:cNvSpPr txBox="1">
            <a:spLocks noChangeArrowheads="1"/>
          </p:cNvSpPr>
          <p:nvPr/>
        </p:nvSpPr>
        <p:spPr bwMode="auto">
          <a:xfrm>
            <a:off x="381000" y="152400"/>
            <a:ext cx="8610600" cy="630872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Consider a basic challenge facing REITs…</a:t>
            </a:r>
          </a:p>
          <a:p>
            <a:pPr marL="342900" indent="-342900" eaLnBrk="1" hangingPunct="1">
              <a:spcBef>
                <a:spcPts val="800"/>
              </a:spcBef>
              <a:buFont typeface="Arial" charset="0"/>
              <a:buChar char="•"/>
            </a:pPr>
            <a:r>
              <a:rPr lang="en-US" sz="2400" i="0">
                <a:solidFill>
                  <a:srgbClr val="000000"/>
                </a:solidFill>
                <a:latin typeface="Arial" charset="0"/>
              </a:rPr>
              <a:t>REITs tend to be “value stocks”, not “growth stocks”.</a:t>
            </a:r>
          </a:p>
          <a:p>
            <a:pPr marL="342900" indent="-342900" eaLnBrk="1" hangingPunct="1">
              <a:spcBef>
                <a:spcPts val="800"/>
              </a:spcBef>
              <a:buFont typeface="Arial" charset="0"/>
              <a:buChar char="•"/>
            </a:pPr>
            <a:r>
              <a:rPr lang="en-US" sz="2400" i="0">
                <a:solidFill>
                  <a:srgbClr val="000000"/>
                </a:solidFill>
                <a:latin typeface="Arial" charset="0"/>
              </a:rPr>
              <a:t>But stock mkt is “Land of Growth”, penalizes value stocks (like REITs).</a:t>
            </a:r>
          </a:p>
          <a:p>
            <a:pPr marL="342900" indent="-342900" eaLnBrk="1" hangingPunct="1">
              <a:spcBef>
                <a:spcPts val="800"/>
              </a:spcBef>
              <a:buFont typeface="Arial" charset="0"/>
              <a:buChar char="•"/>
            </a:pPr>
            <a:r>
              <a:rPr lang="en-US" sz="2400" i="0">
                <a:solidFill>
                  <a:srgbClr val="000000"/>
                </a:solidFill>
                <a:latin typeface="Arial" charset="0"/>
              </a:rPr>
              <a:t>This may be good for REIT investors (high returns), but it is tough for REIT managers (</a:t>
            </a:r>
            <a:r>
              <a:rPr lang="en-US" sz="2400" i="0">
                <a:solidFill>
                  <a:srgbClr val="FF0000"/>
                </a:solidFill>
                <a:latin typeface="Arial" charset="0"/>
              </a:rPr>
              <a:t>low stock valuations, high cost of equity capital</a:t>
            </a:r>
            <a:r>
              <a:rPr lang="en-US" sz="2400" i="0">
                <a:solidFill>
                  <a:srgbClr val="000000"/>
                </a:solidFill>
                <a:latin typeface="Arial" charset="0"/>
              </a:rPr>
              <a:t>).</a:t>
            </a:r>
          </a:p>
          <a:p>
            <a:pPr marL="342900" indent="-342900" eaLnBrk="1" hangingPunct="1">
              <a:spcBef>
                <a:spcPts val="800"/>
              </a:spcBef>
              <a:buFont typeface="Arial" charset="0"/>
              <a:buChar char="•"/>
            </a:pPr>
            <a:r>
              <a:rPr lang="en-US" sz="2400" i="0">
                <a:solidFill>
                  <a:srgbClr val="000000"/>
                </a:solidFill>
                <a:latin typeface="Arial" charset="0"/>
              </a:rPr>
              <a:t>Fundamental challenge is REITs are real estate, and real estate is “cash cows”, not growth plays. Real estate assets (including land) trade in well-functioning markets (private prop mkt), making NPV &gt; 0 hard to find.</a:t>
            </a:r>
          </a:p>
          <a:p>
            <a:pPr marL="342900" indent="-342900" eaLnBrk="1" hangingPunct="1">
              <a:spcBef>
                <a:spcPts val="800"/>
              </a:spcBef>
              <a:buFont typeface="Arial" charset="0"/>
              <a:buChar char="•"/>
            </a:pPr>
            <a:r>
              <a:rPr lang="en-US" sz="2400" i="0">
                <a:solidFill>
                  <a:srgbClr val="000000"/>
                </a:solidFill>
                <a:latin typeface="Arial" charset="0"/>
              </a:rPr>
              <a:t>How can REITs play in the “growth show” that is the stock mkt arena?...</a:t>
            </a:r>
          </a:p>
          <a:p>
            <a:pPr marL="342900" indent="-342900" eaLnBrk="1" hangingPunct="1">
              <a:spcBef>
                <a:spcPts val="800"/>
              </a:spcBef>
              <a:buFont typeface="Arial" charset="0"/>
              <a:buChar char="•"/>
            </a:pPr>
            <a:r>
              <a:rPr lang="en-US" sz="2400" i="0">
                <a:solidFill>
                  <a:srgbClr val="000000"/>
                </a:solidFill>
                <a:latin typeface="Arial" charset="0"/>
              </a:rPr>
              <a:t>Consider </a:t>
            </a:r>
            <a:r>
              <a:rPr lang="en-US" sz="2400" i="0" u="sng">
                <a:solidFill>
                  <a:srgbClr val="000000"/>
                </a:solidFill>
                <a:latin typeface="Arial" charset="0"/>
              </a:rPr>
              <a:t>three ways</a:t>
            </a:r>
            <a:r>
              <a:rPr lang="en-US" sz="2400" i="0">
                <a:solidFill>
                  <a:srgbClr val="000000"/>
                </a:solidFill>
                <a:latin typeface="Arial" charset="0"/>
              </a:rPr>
              <a:t> REITs can </a:t>
            </a:r>
            <a:r>
              <a:rPr lang="en-US" sz="2400" i="0">
                <a:solidFill>
                  <a:srgbClr val="0000FF"/>
                </a:solidFill>
                <a:latin typeface="Arial" charset="0"/>
              </a:rPr>
              <a:t>grow share price</a:t>
            </a:r>
            <a:r>
              <a:rPr lang="en-US" sz="2400" i="0">
                <a:solidFill>
                  <a:srgbClr val="000000"/>
                </a:solidFill>
                <a:latin typeface="Arial" charset="0"/>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a:t>© 2014 OnCourse Learning. All Rights Reserved.</a:t>
            </a:r>
            <a:endParaRPr lang="en-US"/>
          </a:p>
        </p:txBody>
      </p:sp>
      <p:sp>
        <p:nvSpPr>
          <p:cNvPr id="56322" name="Slide Number Placeholder 1"/>
          <p:cNvSpPr>
            <a:spLocks noGrp="1"/>
          </p:cNvSpPr>
          <p:nvPr>
            <p:ph type="sldNum" sz="quarter" idx="12"/>
          </p:nvPr>
        </p:nvSpPr>
        <p:spPr>
          <a:noFill/>
        </p:spPr>
        <p:txBody>
          <a:bodyPr/>
          <a:lstStyle/>
          <a:p>
            <a:fld id="{C23E8E26-D690-4FD4-8A84-CC9B87EBC72C}" type="slidenum">
              <a:rPr lang="en-US"/>
              <a:pPr/>
              <a:t>38</a:t>
            </a:fld>
            <a:endParaRPr lang="en-US"/>
          </a:p>
        </p:txBody>
      </p:sp>
      <p:sp>
        <p:nvSpPr>
          <p:cNvPr id="3" name="Text Box 4"/>
          <p:cNvSpPr txBox="1">
            <a:spLocks noChangeArrowheads="1"/>
          </p:cNvSpPr>
          <p:nvPr/>
        </p:nvSpPr>
        <p:spPr bwMode="auto">
          <a:xfrm>
            <a:off x="381000" y="152400"/>
            <a:ext cx="8610600" cy="3146425"/>
          </a:xfrm>
          <a:prstGeom prst="rect">
            <a:avLst/>
          </a:prstGeom>
          <a:noFill/>
          <a:ln w="9525">
            <a:noFill/>
            <a:miter lim="800000"/>
            <a:headEnd/>
            <a:tailEnd/>
          </a:ln>
          <a:effectLst/>
        </p:spPr>
        <p:txBody>
          <a:bodyPr>
            <a:spAutoFit/>
          </a:bodyPr>
          <a:lstStyle/>
          <a:p>
            <a:pPr marL="342900" indent="-342900" algn="ctr" eaLnBrk="1" hangingPunct="1">
              <a:spcBef>
                <a:spcPct val="50000"/>
              </a:spcBef>
              <a:defRPr/>
            </a:pPr>
            <a:r>
              <a:rPr lang="en-US" sz="2800" i="0" u="sng" dirty="0">
                <a:solidFill>
                  <a:srgbClr val="000000"/>
                </a:solidFill>
                <a:latin typeface="Arial"/>
              </a:rPr>
              <a:t>Three ways REITs can grow price/share…</a:t>
            </a:r>
          </a:p>
          <a:p>
            <a:pPr marL="457200" indent="-457200" eaLnBrk="1" hangingPunct="1">
              <a:spcBef>
                <a:spcPts val="2500"/>
              </a:spcBef>
              <a:buFont typeface="+mj-lt"/>
              <a:buAutoNum type="arabicPeriod"/>
              <a:defRPr/>
            </a:pPr>
            <a:r>
              <a:rPr lang="en-US" sz="3600" i="0" dirty="0">
                <a:solidFill>
                  <a:srgbClr val="000000"/>
                </a:solidFill>
                <a:latin typeface="Arial"/>
              </a:rPr>
              <a:t>Leverage…</a:t>
            </a:r>
          </a:p>
          <a:p>
            <a:pPr marL="457200" indent="-457200" eaLnBrk="1" hangingPunct="1">
              <a:spcBef>
                <a:spcPts val="2500"/>
              </a:spcBef>
              <a:buFont typeface="+mj-lt"/>
              <a:buAutoNum type="arabicPeriod"/>
              <a:defRPr/>
            </a:pPr>
            <a:r>
              <a:rPr lang="en-US" sz="3600" i="0" dirty="0">
                <a:solidFill>
                  <a:srgbClr val="000000"/>
                </a:solidFill>
                <a:latin typeface="Arial"/>
              </a:rPr>
              <a:t>Plowback…</a:t>
            </a:r>
          </a:p>
          <a:p>
            <a:pPr marL="457200" indent="-457200" eaLnBrk="1" hangingPunct="1">
              <a:spcBef>
                <a:spcPts val="2500"/>
              </a:spcBef>
              <a:buFont typeface="+mj-lt"/>
              <a:buAutoNum type="arabicPeriod"/>
              <a:defRPr/>
            </a:pPr>
            <a:r>
              <a:rPr lang="en-US" sz="3600" i="0" dirty="0">
                <a:solidFill>
                  <a:srgbClr val="000000"/>
                </a:solidFill>
                <a:latin typeface="Arial"/>
              </a:rPr>
              <a:t>Positive NPV acquisitions…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57346" name="Slide Number Placeholder 1"/>
          <p:cNvSpPr>
            <a:spLocks noGrp="1"/>
          </p:cNvSpPr>
          <p:nvPr>
            <p:ph type="sldNum" sz="quarter" idx="12"/>
          </p:nvPr>
        </p:nvSpPr>
        <p:spPr>
          <a:noFill/>
        </p:spPr>
        <p:txBody>
          <a:bodyPr/>
          <a:lstStyle/>
          <a:p>
            <a:fld id="{DF79F45E-A41F-49B0-8434-67CC39BD9222}" type="slidenum">
              <a:rPr lang="en-US"/>
              <a:pPr/>
              <a:t>39</a:t>
            </a:fld>
            <a:endParaRPr lang="en-US"/>
          </a:p>
        </p:txBody>
      </p:sp>
      <p:sp>
        <p:nvSpPr>
          <p:cNvPr id="57347" name="Text Box 4"/>
          <p:cNvSpPr txBox="1">
            <a:spLocks noChangeArrowheads="1"/>
          </p:cNvSpPr>
          <p:nvPr/>
        </p:nvSpPr>
        <p:spPr bwMode="auto">
          <a:xfrm>
            <a:off x="381000" y="15240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Leverage…</a:t>
            </a:r>
          </a:p>
        </p:txBody>
      </p:sp>
      <p:sp>
        <p:nvSpPr>
          <p:cNvPr id="57348" name="Text Box 4"/>
          <p:cNvSpPr txBox="1">
            <a:spLocks noChangeArrowheads="1"/>
          </p:cNvSpPr>
          <p:nvPr/>
        </p:nvSpPr>
        <p:spPr bwMode="auto">
          <a:xfrm>
            <a:off x="381000" y="914400"/>
            <a:ext cx="8610600" cy="5140325"/>
          </a:xfrm>
          <a:prstGeom prst="rect">
            <a:avLst/>
          </a:prstGeom>
          <a:noFill/>
          <a:ln w="9525">
            <a:noFill/>
            <a:miter lim="800000"/>
            <a:headEnd/>
            <a:tailEnd/>
          </a:ln>
        </p:spPr>
        <p:txBody>
          <a:bodyPr>
            <a:spAutoFit/>
          </a:bodyPr>
          <a:lstStyle/>
          <a:p>
            <a:pPr eaLnBrk="1" hangingPunct="1">
              <a:spcBef>
                <a:spcPct val="50000"/>
              </a:spcBef>
            </a:pPr>
            <a:r>
              <a:rPr lang="en-US" sz="2800" i="0" dirty="0">
                <a:solidFill>
                  <a:srgbClr val="000000"/>
                </a:solidFill>
                <a:latin typeface="Arial" charset="0"/>
              </a:rPr>
              <a:t>Recall from fall course (Ch 13, basics of leverage) that leverage typically skews the equity return components relatively away from income and towards growth.</a:t>
            </a:r>
          </a:p>
          <a:p>
            <a:pPr eaLnBrk="1" hangingPunct="1">
              <a:spcBef>
                <a:spcPct val="50000"/>
              </a:spcBef>
            </a:pPr>
            <a:r>
              <a:rPr lang="en-US" sz="2800" i="0" dirty="0">
                <a:solidFill>
                  <a:srgbClr val="000000"/>
                </a:solidFill>
                <a:latin typeface="Arial" charset="0"/>
              </a:rPr>
              <a:t>Consider effect of leverage on static portfolio of assets (pre-existing, “same store” assets)…</a:t>
            </a:r>
          </a:p>
          <a:p>
            <a:pPr eaLnBrk="1" hangingPunct="1">
              <a:spcBef>
                <a:spcPct val="50000"/>
              </a:spcBef>
            </a:pPr>
            <a:r>
              <a:rPr lang="en-US" sz="2800" i="0" dirty="0">
                <a:solidFill>
                  <a:srgbClr val="000000"/>
                </a:solidFill>
                <a:latin typeface="Arial" charset="0"/>
              </a:rPr>
              <a:t>Suppose assets produce $50/yr net cash flow, growing @ 2%/yr, and OCC (</a:t>
            </a:r>
            <a:r>
              <a:rPr lang="en-US" sz="2800" i="0" dirty="0" err="1">
                <a:solidFill>
                  <a:srgbClr val="000000"/>
                </a:solidFill>
                <a:latin typeface="Arial" charset="0"/>
              </a:rPr>
              <a:t>req’d</a:t>
            </a:r>
            <a:r>
              <a:rPr lang="en-US" sz="2800" i="0" dirty="0">
                <a:solidFill>
                  <a:srgbClr val="000000"/>
                </a:solidFill>
                <a:latin typeface="Arial" charset="0"/>
              </a:rPr>
              <a:t> return unlevered) is 7%. Then </a:t>
            </a:r>
            <a:r>
              <a:rPr lang="en-US" sz="2800" i="0" dirty="0" err="1">
                <a:solidFill>
                  <a:srgbClr val="000000"/>
                </a:solidFill>
                <a:latin typeface="Arial" charset="0"/>
              </a:rPr>
              <a:t>portf</a:t>
            </a:r>
            <a:r>
              <a:rPr lang="en-US" sz="2800" i="0" dirty="0">
                <a:solidFill>
                  <a:srgbClr val="000000"/>
                </a:solidFill>
                <a:latin typeface="Arial" charset="0"/>
              </a:rPr>
              <a:t> of assets worth 50/(.07</a:t>
            </a:r>
            <a:r>
              <a:rPr lang="en-US" sz="2800" i="0" dirty="0">
                <a:solidFill>
                  <a:srgbClr val="000000"/>
                </a:solidFill>
              </a:rPr>
              <a:t> – </a:t>
            </a:r>
            <a:r>
              <a:rPr lang="en-US" sz="2800" i="0" dirty="0">
                <a:solidFill>
                  <a:srgbClr val="000000"/>
                </a:solidFill>
                <a:latin typeface="Arial" charset="0"/>
              </a:rPr>
              <a:t>.02) = $1000. </a:t>
            </a:r>
            <a:r>
              <a:rPr lang="en-US" sz="2000" b="0" i="0" dirty="0">
                <a:solidFill>
                  <a:srgbClr val="000000"/>
                </a:solidFill>
                <a:latin typeface="Arial" charset="0"/>
              </a:rPr>
              <a:t>(Note: Inflation might be 3%/yr; property depreciates in real terms 1%/yr…)</a:t>
            </a:r>
            <a:endParaRPr lang="en-US" sz="2400" i="0" dirty="0">
              <a:solidFill>
                <a:srgbClr val="000000"/>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22530" name="Slide Number Placeholder 3"/>
          <p:cNvSpPr>
            <a:spLocks noGrp="1"/>
          </p:cNvSpPr>
          <p:nvPr>
            <p:ph type="sldNum" sz="quarter" idx="12"/>
          </p:nvPr>
        </p:nvSpPr>
        <p:spPr>
          <a:noFill/>
        </p:spPr>
        <p:txBody>
          <a:bodyPr/>
          <a:lstStyle/>
          <a:p>
            <a:fld id="{354826EB-2831-4F07-9888-747DF3F138BD}" type="slidenum">
              <a:rPr lang="en-US"/>
              <a:pPr/>
              <a:t>4</a:t>
            </a:fld>
            <a:endParaRPr lang="en-US"/>
          </a:p>
        </p:txBody>
      </p:sp>
      <p:sp>
        <p:nvSpPr>
          <p:cNvPr id="768002" name="Text Box 2"/>
          <p:cNvSpPr txBox="1">
            <a:spLocks noChangeArrowheads="1"/>
          </p:cNvSpPr>
          <p:nvPr/>
        </p:nvSpPr>
        <p:spPr bwMode="auto">
          <a:xfrm>
            <a:off x="533400" y="304800"/>
            <a:ext cx="7373938" cy="1006475"/>
          </a:xfrm>
          <a:prstGeom prst="rect">
            <a:avLst/>
          </a:prstGeom>
          <a:noFill/>
          <a:ln w="9525">
            <a:noFill/>
            <a:miter lim="800000"/>
            <a:headEnd/>
            <a:tailEnd/>
          </a:ln>
          <a:effectLst/>
        </p:spPr>
        <p:txBody>
          <a:bodyPr>
            <a:spAutoFit/>
          </a:bodyPr>
          <a:lstStyle/>
          <a:p>
            <a:pPr>
              <a:defRPr/>
            </a:pPr>
            <a:r>
              <a:rPr lang="en-US" i="0">
                <a:solidFill>
                  <a:srgbClr val="000000"/>
                </a:solidFill>
                <a:effectLst>
                  <a:outerShdw blurRad="38100" dist="38100" dir="2700000" algn="tl">
                    <a:srgbClr val="FFFFFF"/>
                  </a:outerShdw>
                </a:effectLst>
                <a:latin typeface="Arial" charset="0"/>
              </a:rPr>
              <a:t>What are Real Estate Investment Trusts?</a:t>
            </a:r>
          </a:p>
        </p:txBody>
      </p:sp>
      <p:sp>
        <p:nvSpPr>
          <p:cNvPr id="22532" name="Text Box 3"/>
          <p:cNvSpPr txBox="1">
            <a:spLocks noChangeArrowheads="1"/>
          </p:cNvSpPr>
          <p:nvPr/>
        </p:nvSpPr>
        <p:spPr bwMode="auto">
          <a:xfrm>
            <a:off x="304800" y="1295400"/>
            <a:ext cx="8610600" cy="4811713"/>
          </a:xfrm>
          <a:prstGeom prst="rect">
            <a:avLst/>
          </a:prstGeom>
          <a:noFill/>
          <a:ln w="9525">
            <a:noFill/>
            <a:miter lim="800000"/>
            <a:headEnd/>
            <a:tailEnd/>
          </a:ln>
        </p:spPr>
        <p:txBody>
          <a:bodyPr>
            <a:spAutoFit/>
          </a:bodyPr>
          <a:lstStyle/>
          <a:p>
            <a:pPr>
              <a:buFontTx/>
              <a:buChar char="•"/>
              <a:tabLst>
                <a:tab pos="179388" algn="l"/>
              </a:tabLst>
            </a:pPr>
            <a:r>
              <a:rPr lang="en-US" sz="2400" b="0" i="0">
                <a:solidFill>
                  <a:srgbClr val="000000"/>
                </a:solidFill>
                <a:latin typeface="Arial" charset="0"/>
              </a:rPr>
              <a:t> </a:t>
            </a:r>
            <a:r>
              <a:rPr lang="en-US" sz="2200" i="0">
                <a:solidFill>
                  <a:srgbClr val="000000"/>
                </a:solidFill>
                <a:latin typeface="Arial" charset="0"/>
              </a:rPr>
              <a:t>Operating companies that own, develop and manage  	commercial real estate</a:t>
            </a:r>
          </a:p>
          <a:p>
            <a:pPr>
              <a:buFontTx/>
              <a:buChar char="•"/>
              <a:tabLst>
                <a:tab pos="179388" algn="l"/>
              </a:tabLst>
            </a:pPr>
            <a:endParaRPr lang="en-US" sz="2200" i="0">
              <a:solidFill>
                <a:srgbClr val="000000"/>
              </a:solidFill>
              <a:latin typeface="Arial" charset="0"/>
            </a:endParaRPr>
          </a:p>
          <a:p>
            <a:pPr>
              <a:buFontTx/>
              <a:buChar char="•"/>
              <a:tabLst>
                <a:tab pos="179388" algn="l"/>
              </a:tabLst>
            </a:pPr>
            <a:r>
              <a:rPr lang="en-US" sz="2200" i="0">
                <a:solidFill>
                  <a:srgbClr val="000000"/>
                </a:solidFill>
                <a:latin typeface="Arial" charset="0"/>
              </a:rPr>
              <a:t> Chartered as a corporation or business trust</a:t>
            </a:r>
          </a:p>
          <a:p>
            <a:pPr>
              <a:buFontTx/>
              <a:buChar char="•"/>
              <a:tabLst>
                <a:tab pos="179388" algn="l"/>
              </a:tabLst>
            </a:pPr>
            <a:endParaRPr lang="en-US" sz="2200" i="0">
              <a:solidFill>
                <a:srgbClr val="000000"/>
              </a:solidFill>
              <a:latin typeface="Arial" charset="0"/>
            </a:endParaRPr>
          </a:p>
          <a:p>
            <a:pPr>
              <a:buFontTx/>
              <a:buChar char="•"/>
              <a:tabLst>
                <a:tab pos="179388" algn="l"/>
              </a:tabLst>
            </a:pPr>
            <a:r>
              <a:rPr lang="en-US" sz="2200" i="0">
                <a:solidFill>
                  <a:srgbClr val="000000"/>
                </a:solidFill>
                <a:latin typeface="Arial" charset="0"/>
              </a:rPr>
              <a:t> Elective choice under tax code creates pass-through of 	income</a:t>
            </a:r>
          </a:p>
          <a:p>
            <a:pPr>
              <a:buFontTx/>
              <a:buChar char="•"/>
              <a:tabLst>
                <a:tab pos="179388" algn="l"/>
              </a:tabLst>
            </a:pPr>
            <a:endParaRPr lang="en-US" sz="2200" i="0">
              <a:solidFill>
                <a:srgbClr val="000000"/>
              </a:solidFill>
              <a:latin typeface="Arial" charset="0"/>
            </a:endParaRPr>
          </a:p>
          <a:p>
            <a:pPr>
              <a:buFontTx/>
              <a:buChar char="•"/>
              <a:tabLst>
                <a:tab pos="179388" algn="l"/>
              </a:tabLst>
            </a:pPr>
            <a:r>
              <a:rPr lang="en-US" sz="2200" i="0">
                <a:solidFill>
                  <a:srgbClr val="000000"/>
                </a:solidFill>
                <a:latin typeface="Arial" charset="0"/>
              </a:rPr>
              <a:t> Revenue must primarily come from real estate 	investments</a:t>
            </a:r>
          </a:p>
          <a:p>
            <a:pPr>
              <a:buFontTx/>
              <a:buChar char="•"/>
              <a:tabLst>
                <a:tab pos="179388" algn="l"/>
              </a:tabLst>
            </a:pPr>
            <a:endParaRPr lang="en-US" sz="2200" i="0">
              <a:solidFill>
                <a:srgbClr val="000000"/>
              </a:solidFill>
              <a:latin typeface="Arial" charset="0"/>
            </a:endParaRPr>
          </a:p>
          <a:p>
            <a:pPr>
              <a:buFontTx/>
              <a:buChar char="•"/>
              <a:tabLst>
                <a:tab pos="179388" algn="l"/>
              </a:tabLst>
            </a:pPr>
            <a:r>
              <a:rPr lang="en-US" sz="2200" i="0">
                <a:solidFill>
                  <a:srgbClr val="000000"/>
                </a:solidFill>
                <a:latin typeface="Arial" charset="0"/>
              </a:rPr>
              <a:t> Required to distribute at least 90 percent of their taxable  	income </a:t>
            </a:r>
          </a:p>
          <a:p>
            <a:pPr>
              <a:buFontTx/>
              <a:buChar char="•"/>
              <a:tabLst>
                <a:tab pos="179388" algn="l"/>
              </a:tabLst>
            </a:pPr>
            <a:endParaRPr lang="en-US" sz="2200" i="0">
              <a:solidFill>
                <a:srgbClr val="000000"/>
              </a:solidFill>
              <a:latin typeface="Arial" charset="0"/>
            </a:endParaRPr>
          </a:p>
          <a:p>
            <a:pPr>
              <a:buFontTx/>
              <a:buChar char="•"/>
              <a:tabLst>
                <a:tab pos="179388" algn="l"/>
              </a:tabLst>
            </a:pPr>
            <a:r>
              <a:rPr lang="en-US" sz="2200" i="0">
                <a:solidFill>
                  <a:srgbClr val="000000"/>
                </a:solidFill>
                <a:latin typeface="Arial" charset="0"/>
              </a:rPr>
              <a:t> Taxation of income is passed through to shareholder level</a:t>
            </a:r>
          </a:p>
        </p:txBody>
      </p:sp>
      <p:sp>
        <p:nvSpPr>
          <p:cNvPr id="768004" name="Line 4"/>
          <p:cNvSpPr>
            <a:spLocks noChangeShapeType="1"/>
          </p:cNvSpPr>
          <p:nvPr/>
        </p:nvSpPr>
        <p:spPr bwMode="auto">
          <a:xfrm>
            <a:off x="685800" y="838200"/>
            <a:ext cx="7315200" cy="0"/>
          </a:xfrm>
          <a:prstGeom prst="line">
            <a:avLst/>
          </a:prstGeom>
          <a:noFill/>
          <a:ln w="9525">
            <a:solidFill>
              <a:srgbClr val="FFBA00"/>
            </a:solidFill>
            <a:round/>
            <a:headEnd/>
            <a:tailEn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22534"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23.1: Introduction to REITs…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58370" name="Slide Number Placeholder 1"/>
          <p:cNvSpPr>
            <a:spLocks noGrp="1"/>
          </p:cNvSpPr>
          <p:nvPr>
            <p:ph type="sldNum" sz="quarter" idx="12"/>
          </p:nvPr>
        </p:nvSpPr>
        <p:spPr>
          <a:noFill/>
        </p:spPr>
        <p:txBody>
          <a:bodyPr/>
          <a:lstStyle/>
          <a:p>
            <a:fld id="{E1922E9B-167C-4FCF-B10D-412EFBE74C22}" type="slidenum">
              <a:rPr lang="en-US"/>
              <a:pPr/>
              <a:t>40</a:t>
            </a:fld>
            <a:endParaRPr lang="en-US"/>
          </a:p>
        </p:txBody>
      </p:sp>
      <p:sp>
        <p:nvSpPr>
          <p:cNvPr id="58371" name="Text Box 4"/>
          <p:cNvSpPr txBox="1">
            <a:spLocks noChangeArrowheads="1"/>
          </p:cNvSpPr>
          <p:nvPr/>
        </p:nvSpPr>
        <p:spPr bwMode="auto">
          <a:xfrm>
            <a:off x="381000" y="15240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Leverage…</a:t>
            </a:r>
          </a:p>
        </p:txBody>
      </p:sp>
      <p:sp>
        <p:nvSpPr>
          <p:cNvPr id="58372" name="Text Box 4"/>
          <p:cNvSpPr txBox="1">
            <a:spLocks noChangeArrowheads="1"/>
          </p:cNvSpPr>
          <p:nvPr/>
        </p:nvSpPr>
        <p:spPr bwMode="auto">
          <a:xfrm>
            <a:off x="381000" y="733425"/>
            <a:ext cx="8610600" cy="5881688"/>
          </a:xfrm>
          <a:prstGeom prst="rect">
            <a:avLst/>
          </a:prstGeom>
          <a:noFill/>
          <a:ln w="9525">
            <a:noFill/>
            <a:miter lim="800000"/>
            <a:headEnd/>
            <a:tailEnd/>
          </a:ln>
        </p:spPr>
        <p:txBody>
          <a:bodyPr>
            <a:spAutoFit/>
          </a:bodyPr>
          <a:lstStyle/>
          <a:p>
            <a:pPr marL="342900" indent="-342900" eaLnBrk="1" hangingPunct="1">
              <a:spcBef>
                <a:spcPct val="50000"/>
              </a:spcBef>
            </a:pPr>
            <a:r>
              <a:rPr lang="en-US" sz="2800" i="0" dirty="0">
                <a:solidFill>
                  <a:srgbClr val="000000"/>
                </a:solidFill>
                <a:latin typeface="Arial" charset="0"/>
              </a:rPr>
              <a:t>Now suppose REIT applies leverage of 50%...</a:t>
            </a:r>
          </a:p>
          <a:p>
            <a:pPr marL="342900" indent="-342900" eaLnBrk="1" hangingPunct="1">
              <a:spcBef>
                <a:spcPts val="1000"/>
              </a:spcBef>
            </a:pPr>
            <a:r>
              <a:rPr lang="en-US" sz="2800" i="0" dirty="0">
                <a:solidFill>
                  <a:srgbClr val="000000"/>
                </a:solidFill>
                <a:latin typeface="Arial" charset="0"/>
              </a:rPr>
              <a:t>REIT has $500 equity, $500 debt (IO).</a:t>
            </a:r>
          </a:p>
          <a:p>
            <a:pPr marL="342900" indent="-342900" eaLnBrk="1" hangingPunct="1">
              <a:spcBef>
                <a:spcPts val="1000"/>
              </a:spcBef>
            </a:pPr>
            <a:r>
              <a:rPr lang="en-US" sz="2800" i="0" dirty="0">
                <a:solidFill>
                  <a:srgbClr val="000000"/>
                </a:solidFill>
                <a:latin typeface="Arial" charset="0"/>
              </a:rPr>
              <a:t>Suppose debt interest rate = 5%/yr: </a:t>
            </a:r>
            <a:r>
              <a:rPr lang="en-US" sz="2800" i="0" dirty="0">
                <a:solidFill>
                  <a:srgbClr val="000000"/>
                </a:solidFill>
                <a:latin typeface="Arial" charset="0"/>
                <a:sym typeface="Wingdings" pitchFamily="2" charset="2"/>
              </a:rPr>
              <a:t> $25/yr.</a:t>
            </a:r>
          </a:p>
          <a:p>
            <a:pPr eaLnBrk="1" hangingPunct="1">
              <a:spcBef>
                <a:spcPts val="1000"/>
              </a:spcBef>
            </a:pPr>
            <a:r>
              <a:rPr lang="en-US" sz="2800" i="0" dirty="0">
                <a:solidFill>
                  <a:srgbClr val="000000"/>
                </a:solidFill>
                <a:latin typeface="Arial" charset="0"/>
                <a:sym typeface="Wingdings" pitchFamily="2" charset="2"/>
              </a:rPr>
              <a:t>As levered, “same-store” REIT returns are (apply </a:t>
            </a:r>
            <a:r>
              <a:rPr lang="en-US" sz="2800" i="0" dirty="0" err="1">
                <a:solidFill>
                  <a:srgbClr val="000000"/>
                </a:solidFill>
                <a:latin typeface="Arial" charset="0"/>
                <a:sym typeface="Wingdings" pitchFamily="2" charset="2"/>
              </a:rPr>
              <a:t>WACC</a:t>
            </a:r>
            <a:r>
              <a:rPr lang="en-US" sz="2800" i="0" dirty="0">
                <a:solidFill>
                  <a:srgbClr val="000000"/>
                </a:solidFill>
                <a:latin typeface="Arial" charset="0"/>
                <a:sym typeface="Wingdings" pitchFamily="2" charset="2"/>
              </a:rPr>
              <a:t> inverted to solve for equity):</a:t>
            </a:r>
          </a:p>
          <a:p>
            <a:pPr marL="233363" lvl="2" indent="-233363" eaLnBrk="1" hangingPunct="1">
              <a:spcBef>
                <a:spcPts val="200"/>
              </a:spcBef>
              <a:buFont typeface="Arial" charset="0"/>
              <a:buChar char="•"/>
            </a:pPr>
            <a:r>
              <a:rPr lang="en-US" sz="2000" i="0" dirty="0">
                <a:solidFill>
                  <a:srgbClr val="000000"/>
                </a:solidFill>
                <a:latin typeface="Arial" charset="0"/>
                <a:sym typeface="Wingdings" pitchFamily="2" charset="2"/>
              </a:rPr>
              <a:t> Total return: </a:t>
            </a:r>
            <a:r>
              <a:rPr lang="en-US" sz="2000" i="0" dirty="0" err="1">
                <a:solidFill>
                  <a:srgbClr val="000000"/>
                </a:solidFill>
                <a:latin typeface="Arial" charset="0"/>
                <a:sym typeface="Wingdings" pitchFamily="2" charset="2"/>
              </a:rPr>
              <a:t>r</a:t>
            </a:r>
            <a:r>
              <a:rPr lang="en-US" sz="2000" i="0" baseline="-25000" dirty="0" err="1">
                <a:solidFill>
                  <a:srgbClr val="000000"/>
                </a:solidFill>
                <a:latin typeface="Arial" charset="0"/>
                <a:sym typeface="Wingdings" pitchFamily="2" charset="2"/>
              </a:rPr>
              <a:t>E</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r</a:t>
            </a:r>
            <a:r>
              <a:rPr lang="en-US" sz="2000" i="0" baseline="-25000" dirty="0" err="1">
                <a:solidFill>
                  <a:srgbClr val="000000"/>
                </a:solidFill>
                <a:latin typeface="Arial" charset="0"/>
                <a:sym typeface="Wingdings" pitchFamily="2" charset="2"/>
              </a:rPr>
              <a:t>D</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r</a:t>
            </a:r>
            <a:r>
              <a:rPr lang="en-US" sz="2000" i="0" baseline="-25000" dirty="0" err="1">
                <a:solidFill>
                  <a:srgbClr val="000000"/>
                </a:solidFill>
                <a:latin typeface="Arial" charset="0"/>
                <a:sym typeface="Wingdings" pitchFamily="2" charset="2"/>
              </a:rPr>
              <a:t>P</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r</a:t>
            </a:r>
            <a:r>
              <a:rPr lang="en-US" sz="2000" i="0" baseline="-25000" dirty="0" err="1">
                <a:solidFill>
                  <a:srgbClr val="000000"/>
                </a:solidFill>
                <a:latin typeface="Arial" charset="0"/>
                <a:sym typeface="Wingdings" pitchFamily="2" charset="2"/>
              </a:rPr>
              <a:t>D</a:t>
            </a:r>
            <a:r>
              <a:rPr lang="en-US" sz="2000" i="0" dirty="0">
                <a:solidFill>
                  <a:srgbClr val="000000"/>
                </a:solidFill>
                <a:latin typeface="Arial" charset="0"/>
                <a:sym typeface="Wingdings" pitchFamily="2" charset="2"/>
              </a:rPr>
              <a:t>)</a:t>
            </a:r>
            <a:r>
              <a:rPr lang="en-US" sz="2000" i="0" dirty="0" err="1">
                <a:solidFill>
                  <a:srgbClr val="000000"/>
                </a:solidFill>
                <a:latin typeface="Arial" charset="0"/>
                <a:sym typeface="Wingdings" pitchFamily="2" charset="2"/>
              </a:rPr>
              <a:t>LR</a:t>
            </a:r>
            <a:r>
              <a:rPr lang="en-US" sz="2000" i="0" dirty="0">
                <a:solidFill>
                  <a:srgbClr val="000000"/>
                </a:solidFill>
                <a:latin typeface="Arial" charset="0"/>
                <a:sym typeface="Wingdings" pitchFamily="2" charset="2"/>
              </a:rPr>
              <a:t> = 5%+(7%-5%)2 = 9%</a:t>
            </a:r>
          </a:p>
          <a:p>
            <a:pPr marL="233363" lvl="2" indent="-233363" eaLnBrk="1" hangingPunct="1">
              <a:spcBef>
                <a:spcPts val="400"/>
              </a:spcBef>
              <a:buFont typeface="Arial" charset="0"/>
              <a:buChar char="•"/>
            </a:pPr>
            <a:r>
              <a:rPr lang="en-US" sz="2000" i="0" dirty="0">
                <a:solidFill>
                  <a:srgbClr val="000000"/>
                </a:solidFill>
                <a:latin typeface="Arial" charset="0"/>
                <a:sym typeface="Wingdings" pitchFamily="2" charset="2"/>
              </a:rPr>
              <a:t> Growth:  </a:t>
            </a:r>
            <a:r>
              <a:rPr lang="en-US" sz="2000" i="0" dirty="0" err="1">
                <a:solidFill>
                  <a:srgbClr val="000000"/>
                </a:solidFill>
                <a:latin typeface="Arial" charset="0"/>
                <a:sym typeface="Wingdings" pitchFamily="2" charset="2"/>
              </a:rPr>
              <a:t>g</a:t>
            </a:r>
            <a:r>
              <a:rPr lang="en-US" sz="2000" i="0" baseline="-25000" dirty="0" err="1">
                <a:solidFill>
                  <a:srgbClr val="000000"/>
                </a:solidFill>
                <a:latin typeface="Arial" charset="0"/>
                <a:sym typeface="Wingdings" pitchFamily="2" charset="2"/>
              </a:rPr>
              <a:t>E</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g</a:t>
            </a:r>
            <a:r>
              <a:rPr lang="en-US" sz="2000" i="0" baseline="-25000" dirty="0" err="1">
                <a:solidFill>
                  <a:srgbClr val="000000"/>
                </a:solidFill>
                <a:latin typeface="Arial" charset="0"/>
                <a:sym typeface="Wingdings" pitchFamily="2" charset="2"/>
              </a:rPr>
              <a:t>D</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g</a:t>
            </a:r>
            <a:r>
              <a:rPr lang="en-US" sz="2000" i="0" baseline="-25000" dirty="0" err="1">
                <a:solidFill>
                  <a:srgbClr val="000000"/>
                </a:solidFill>
                <a:latin typeface="Arial" charset="0"/>
                <a:sym typeface="Wingdings" pitchFamily="2" charset="2"/>
              </a:rPr>
              <a:t>P</a:t>
            </a:r>
            <a:r>
              <a:rPr lang="en-US" sz="2000" i="0" dirty="0">
                <a:solidFill>
                  <a:srgbClr val="000000"/>
                </a:solidFill>
                <a:latin typeface="Arial" charset="0"/>
                <a:sym typeface="Wingdings" pitchFamily="2" charset="2"/>
              </a:rPr>
              <a:t> – </a:t>
            </a:r>
            <a:r>
              <a:rPr lang="en-US" sz="2000" i="0" dirty="0" err="1">
                <a:solidFill>
                  <a:srgbClr val="000000"/>
                </a:solidFill>
                <a:latin typeface="Arial" charset="0"/>
                <a:sym typeface="Wingdings" pitchFamily="2" charset="2"/>
              </a:rPr>
              <a:t>g</a:t>
            </a:r>
            <a:r>
              <a:rPr lang="en-US" sz="2000" i="0" baseline="-25000" dirty="0" err="1">
                <a:solidFill>
                  <a:srgbClr val="000000"/>
                </a:solidFill>
                <a:latin typeface="Arial" charset="0"/>
                <a:sym typeface="Wingdings" pitchFamily="2" charset="2"/>
              </a:rPr>
              <a:t>D</a:t>
            </a:r>
            <a:r>
              <a:rPr lang="en-US" sz="2000" i="0" dirty="0">
                <a:solidFill>
                  <a:srgbClr val="000000"/>
                </a:solidFill>
                <a:latin typeface="Arial" charset="0"/>
                <a:sym typeface="Wingdings" pitchFamily="2" charset="2"/>
              </a:rPr>
              <a:t>)</a:t>
            </a:r>
            <a:r>
              <a:rPr lang="en-US" sz="2000" i="0" dirty="0" err="1">
                <a:solidFill>
                  <a:srgbClr val="000000"/>
                </a:solidFill>
                <a:latin typeface="Arial" charset="0"/>
                <a:sym typeface="Wingdings" pitchFamily="2" charset="2"/>
              </a:rPr>
              <a:t>LR</a:t>
            </a:r>
            <a:r>
              <a:rPr lang="en-US" sz="2000" i="0" dirty="0">
                <a:solidFill>
                  <a:srgbClr val="000000"/>
                </a:solidFill>
                <a:latin typeface="Arial" charset="0"/>
                <a:sym typeface="Wingdings" pitchFamily="2" charset="2"/>
              </a:rPr>
              <a:t> = 0%+(2%-0%)2 = 4%</a:t>
            </a:r>
          </a:p>
          <a:p>
            <a:pPr marL="233363" lvl="2" indent="-233363" eaLnBrk="1" hangingPunct="1">
              <a:spcBef>
                <a:spcPts val="400"/>
              </a:spcBef>
              <a:buFont typeface="Arial" charset="0"/>
              <a:buChar char="•"/>
            </a:pPr>
            <a:r>
              <a:rPr lang="en-US" sz="2000" i="0" dirty="0">
                <a:solidFill>
                  <a:srgbClr val="000000"/>
                </a:solidFill>
                <a:latin typeface="Arial" charset="0"/>
                <a:sym typeface="Wingdings" pitchFamily="2" charset="2"/>
              </a:rPr>
              <a:t> Same-store cash flow yield rate is: </a:t>
            </a:r>
            <a:r>
              <a:rPr lang="en-US" sz="2000" i="0" dirty="0" err="1">
                <a:solidFill>
                  <a:srgbClr val="000000"/>
                </a:solidFill>
                <a:latin typeface="Arial" charset="0"/>
                <a:sym typeface="Wingdings" pitchFamily="2" charset="2"/>
              </a:rPr>
              <a:t>y</a:t>
            </a:r>
            <a:r>
              <a:rPr lang="en-US" sz="2000" i="0" baseline="-25000" dirty="0" err="1">
                <a:solidFill>
                  <a:srgbClr val="000000"/>
                </a:solidFill>
                <a:latin typeface="Arial" charset="0"/>
                <a:sym typeface="Wingdings" pitchFamily="2" charset="2"/>
              </a:rPr>
              <a:t>E</a:t>
            </a:r>
            <a:r>
              <a:rPr lang="en-US" sz="2000" i="0" dirty="0">
                <a:solidFill>
                  <a:srgbClr val="000000"/>
                </a:solidFill>
                <a:latin typeface="Arial" charset="0"/>
                <a:sym typeface="Wingdings" pitchFamily="2" charset="2"/>
              </a:rPr>
              <a:t> = 9% – 4% = 5%. </a:t>
            </a:r>
          </a:p>
          <a:p>
            <a:pPr eaLnBrk="1" hangingPunct="1">
              <a:spcBef>
                <a:spcPts val="1000"/>
              </a:spcBef>
            </a:pPr>
            <a:r>
              <a:rPr lang="en-US" sz="2800" i="0" dirty="0">
                <a:solidFill>
                  <a:srgbClr val="000000"/>
                </a:solidFill>
                <a:latin typeface="Arial" charset="0"/>
                <a:sym typeface="Wingdings" pitchFamily="2" charset="2"/>
              </a:rPr>
              <a:t>Leverage applied to same-store assets gives REIT 4%/yr growth instead of 2% w/out </a:t>
            </a:r>
            <a:r>
              <a:rPr lang="en-US" sz="2800" i="0" dirty="0" err="1">
                <a:solidFill>
                  <a:srgbClr val="000000"/>
                </a:solidFill>
                <a:latin typeface="Arial" charset="0"/>
                <a:sym typeface="Wingdings" pitchFamily="2" charset="2"/>
              </a:rPr>
              <a:t>levg</a:t>
            </a:r>
            <a:r>
              <a:rPr lang="en-US" sz="2800" i="0" dirty="0">
                <a:solidFill>
                  <a:srgbClr val="000000"/>
                </a:solidFill>
                <a:latin typeface="Arial" charset="0"/>
                <a:sym typeface="Wingdings" pitchFamily="2" charset="2"/>
              </a:rPr>
              <a:t>.</a:t>
            </a:r>
          </a:p>
          <a:p>
            <a:pPr eaLnBrk="1" hangingPunct="1">
              <a:spcBef>
                <a:spcPts val="1000"/>
              </a:spcBef>
            </a:pPr>
            <a:r>
              <a:rPr lang="en-US" sz="2800" i="0" dirty="0">
                <a:solidFill>
                  <a:srgbClr val="000000"/>
                </a:solidFill>
                <a:latin typeface="Arial" charset="0"/>
                <a:sym typeface="Wingdings" pitchFamily="2" charset="2"/>
              </a:rPr>
              <a:t>REIT net cash flow (“FAD” or “</a:t>
            </a:r>
            <a:r>
              <a:rPr lang="en-US" sz="2800" i="0" dirty="0" err="1">
                <a:solidFill>
                  <a:srgbClr val="000000"/>
                </a:solidFill>
                <a:latin typeface="Arial" charset="0"/>
                <a:sym typeface="Wingdings" pitchFamily="2" charset="2"/>
              </a:rPr>
              <a:t>AFFO</a:t>
            </a:r>
            <a:r>
              <a:rPr lang="en-US" sz="2800" i="0" dirty="0">
                <a:solidFill>
                  <a:srgbClr val="000000"/>
                </a:solidFill>
                <a:latin typeface="Arial" charset="0"/>
                <a:sym typeface="Wingdings" pitchFamily="2" charset="2"/>
              </a:rPr>
              <a:t>”) is           $50 </a:t>
            </a:r>
            <a:r>
              <a:rPr lang="en-US" sz="2800" i="0" dirty="0">
                <a:solidFill>
                  <a:srgbClr val="000000"/>
                </a:solidFill>
                <a:sym typeface="Wingdings" pitchFamily="2" charset="2"/>
              </a:rPr>
              <a:t>–</a:t>
            </a:r>
            <a:r>
              <a:rPr lang="en-US" sz="2800" i="0" dirty="0">
                <a:solidFill>
                  <a:srgbClr val="000000"/>
                </a:solidFill>
                <a:latin typeface="Arial" charset="0"/>
                <a:sym typeface="Wingdings" pitchFamily="2" charset="2"/>
              </a:rPr>
              <a:t> $25 = $25/yr.</a:t>
            </a:r>
            <a:endParaRPr lang="en-US" sz="2400" i="0" dirty="0">
              <a:solidFill>
                <a:srgbClr val="000000"/>
              </a:solidFill>
              <a:latin typeface="Arial"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59394" name="Slide Number Placeholder 1"/>
          <p:cNvSpPr>
            <a:spLocks noGrp="1"/>
          </p:cNvSpPr>
          <p:nvPr>
            <p:ph type="sldNum" sz="quarter" idx="12"/>
          </p:nvPr>
        </p:nvSpPr>
        <p:spPr>
          <a:noFill/>
        </p:spPr>
        <p:txBody>
          <a:bodyPr/>
          <a:lstStyle/>
          <a:p>
            <a:fld id="{8B9EE1F2-544B-4C28-A83C-DD446023F5D6}" type="slidenum">
              <a:rPr lang="en-US"/>
              <a:pPr/>
              <a:t>41</a:t>
            </a:fld>
            <a:endParaRPr lang="en-US"/>
          </a:p>
        </p:txBody>
      </p:sp>
      <p:sp>
        <p:nvSpPr>
          <p:cNvPr id="59395" name="Text Box 4"/>
          <p:cNvSpPr txBox="1">
            <a:spLocks noChangeArrowheads="1"/>
          </p:cNvSpPr>
          <p:nvPr/>
        </p:nvSpPr>
        <p:spPr bwMode="auto">
          <a:xfrm>
            <a:off x="381000" y="15240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Plowback…</a:t>
            </a:r>
          </a:p>
        </p:txBody>
      </p:sp>
      <p:sp>
        <p:nvSpPr>
          <p:cNvPr id="59396" name="Text Box 4"/>
          <p:cNvSpPr txBox="1">
            <a:spLocks noChangeArrowheads="1"/>
          </p:cNvSpPr>
          <p:nvPr/>
        </p:nvSpPr>
        <p:spPr bwMode="auto">
          <a:xfrm>
            <a:off x="381000" y="733425"/>
            <a:ext cx="8610600" cy="5908675"/>
          </a:xfrm>
          <a:prstGeom prst="rect">
            <a:avLst/>
          </a:prstGeom>
          <a:noFill/>
          <a:ln w="9525">
            <a:noFill/>
            <a:miter lim="800000"/>
            <a:headEnd/>
            <a:tailEnd/>
          </a:ln>
        </p:spPr>
        <p:txBody>
          <a:bodyPr>
            <a:spAutoFit/>
          </a:bodyPr>
          <a:lstStyle/>
          <a:p>
            <a:pPr eaLnBrk="1" hangingPunct="1">
              <a:spcBef>
                <a:spcPct val="50000"/>
              </a:spcBef>
            </a:pPr>
            <a:r>
              <a:rPr lang="en-US" sz="2800" i="0" dirty="0">
                <a:solidFill>
                  <a:srgbClr val="000000"/>
                </a:solidFill>
                <a:latin typeface="Arial" charset="0"/>
              </a:rPr>
              <a:t>Now consider effect of “plowback” (retained earnings).</a:t>
            </a:r>
          </a:p>
          <a:p>
            <a:pPr eaLnBrk="1" hangingPunct="1">
              <a:spcBef>
                <a:spcPct val="50000"/>
              </a:spcBef>
            </a:pPr>
            <a:r>
              <a:rPr lang="en-US" sz="2800" i="0" dirty="0">
                <a:solidFill>
                  <a:srgbClr val="000000"/>
                </a:solidFill>
                <a:latin typeface="Arial" charset="0"/>
                <a:sym typeface="Wingdings" pitchFamily="2" charset="2"/>
              </a:rPr>
              <a:t>REIT net cash flow (“FAD” or “</a:t>
            </a:r>
            <a:r>
              <a:rPr lang="en-US" sz="2800" i="0" dirty="0" err="1">
                <a:solidFill>
                  <a:srgbClr val="000000"/>
                </a:solidFill>
                <a:latin typeface="Arial" charset="0"/>
                <a:sym typeface="Wingdings" pitchFamily="2" charset="2"/>
              </a:rPr>
              <a:t>AFFO</a:t>
            </a:r>
            <a:r>
              <a:rPr lang="en-US" sz="2800" i="0" dirty="0">
                <a:solidFill>
                  <a:srgbClr val="000000"/>
                </a:solidFill>
                <a:latin typeface="Arial" charset="0"/>
                <a:sym typeface="Wingdings" pitchFamily="2" charset="2"/>
              </a:rPr>
              <a:t>”) is           $50 – $25 = $25/yr.</a:t>
            </a:r>
            <a:endParaRPr lang="en-US" sz="2800" i="0" dirty="0">
              <a:solidFill>
                <a:srgbClr val="000000"/>
              </a:solidFill>
              <a:latin typeface="Arial" charset="0"/>
            </a:endParaRPr>
          </a:p>
          <a:p>
            <a:pPr eaLnBrk="1" hangingPunct="1">
              <a:spcBef>
                <a:spcPct val="50000"/>
              </a:spcBef>
            </a:pPr>
            <a:r>
              <a:rPr lang="en-US" sz="2800" i="0" dirty="0">
                <a:solidFill>
                  <a:srgbClr val="000000"/>
                </a:solidFill>
                <a:latin typeface="Arial" charset="0"/>
              </a:rPr>
              <a:t>Suppose REIT retains 20%, pays $20 dividends: Dividend yield is 4% </a:t>
            </a:r>
            <a:r>
              <a:rPr lang="en-US" sz="2000" i="0" dirty="0">
                <a:solidFill>
                  <a:srgbClr val="000000"/>
                </a:solidFill>
                <a:latin typeface="Arial" charset="0"/>
              </a:rPr>
              <a:t>(not 5% cash </a:t>
            </a:r>
            <a:r>
              <a:rPr lang="en-US" sz="2000" i="0" dirty="0" err="1">
                <a:solidFill>
                  <a:srgbClr val="000000"/>
                </a:solidFill>
                <a:latin typeface="Arial" charset="0"/>
              </a:rPr>
              <a:t>yld</a:t>
            </a:r>
            <a:r>
              <a:rPr lang="en-US" sz="2000" i="0" dirty="0">
                <a:solidFill>
                  <a:srgbClr val="000000"/>
                </a:solidFill>
                <a:latin typeface="Arial" charset="0"/>
              </a:rPr>
              <a:t> rate of assets).</a:t>
            </a:r>
            <a:endParaRPr lang="en-US" sz="2800" i="0" dirty="0">
              <a:solidFill>
                <a:srgbClr val="000000"/>
              </a:solidFill>
              <a:latin typeface="Arial" charset="0"/>
            </a:endParaRPr>
          </a:p>
          <a:p>
            <a:pPr eaLnBrk="1" hangingPunct="1">
              <a:spcBef>
                <a:spcPct val="50000"/>
              </a:spcBef>
            </a:pPr>
            <a:r>
              <a:rPr lang="en-US" sz="2800" i="0" dirty="0">
                <a:solidFill>
                  <a:srgbClr val="000000"/>
                </a:solidFill>
                <a:latin typeface="Arial" charset="0"/>
              </a:rPr>
              <a:t>Reinvests </a:t>
            </a:r>
            <a:r>
              <a:rPr lang="en-US" sz="2800" i="0" dirty="0">
                <a:solidFill>
                  <a:srgbClr val="669900"/>
                </a:solidFill>
                <a:latin typeface="Arial" charset="0"/>
              </a:rPr>
              <a:t>$5</a:t>
            </a:r>
            <a:r>
              <a:rPr lang="en-US" sz="2800" i="0" dirty="0">
                <a:solidFill>
                  <a:srgbClr val="000000"/>
                </a:solidFill>
                <a:latin typeface="Arial" charset="0"/>
              </a:rPr>
              <a:t>, combined w </a:t>
            </a:r>
            <a:r>
              <a:rPr lang="en-US" sz="2800" i="0" dirty="0">
                <a:solidFill>
                  <a:srgbClr val="0000FF"/>
                </a:solidFill>
                <a:latin typeface="Arial" charset="0"/>
              </a:rPr>
              <a:t>$5</a:t>
            </a:r>
            <a:r>
              <a:rPr lang="en-US" sz="2800" i="0" dirty="0">
                <a:solidFill>
                  <a:srgbClr val="000000"/>
                </a:solidFill>
                <a:latin typeface="Arial" charset="0"/>
              </a:rPr>
              <a:t> new debt (keep D/E ratio)…</a:t>
            </a:r>
            <a:endParaRPr lang="en-US" sz="2800" i="0" dirty="0">
              <a:solidFill>
                <a:srgbClr val="000000"/>
              </a:solidFill>
              <a:latin typeface="Arial" charset="0"/>
              <a:sym typeface="Wingdings" pitchFamily="2" charset="2"/>
            </a:endParaRPr>
          </a:p>
          <a:p>
            <a:pPr marL="342900" indent="-342900" eaLnBrk="1" hangingPunct="1">
              <a:spcBef>
                <a:spcPct val="50000"/>
              </a:spcBef>
            </a:pPr>
            <a:r>
              <a:rPr lang="en-US" sz="2800" i="0" dirty="0">
                <a:solidFill>
                  <a:srgbClr val="000000"/>
                </a:solidFill>
                <a:latin typeface="Arial" charset="0"/>
                <a:sym typeface="Wingdings" pitchFamily="2" charset="2"/>
              </a:rPr>
              <a:t>Asset holdings from last year to now:</a:t>
            </a:r>
          </a:p>
          <a:p>
            <a:pPr marL="1257300" lvl="2" indent="-342900" eaLnBrk="1" hangingPunct="1">
              <a:spcBef>
                <a:spcPts val="400"/>
              </a:spcBef>
              <a:buFont typeface="Arial" charset="0"/>
              <a:buChar char="•"/>
            </a:pPr>
            <a:r>
              <a:rPr lang="en-US" sz="2000" i="0" dirty="0">
                <a:solidFill>
                  <a:srgbClr val="000000"/>
                </a:solidFill>
                <a:latin typeface="Arial" charset="0"/>
                <a:sym typeface="Wingdings" pitchFamily="2" charset="2"/>
              </a:rPr>
              <a:t>$1000 grew to $10</a:t>
            </a:r>
            <a:r>
              <a:rPr lang="en-US" sz="2000" i="0" dirty="0">
                <a:solidFill>
                  <a:srgbClr val="669900"/>
                </a:solidFill>
                <a:latin typeface="Arial" charset="0"/>
                <a:sym typeface="Wingdings" pitchFamily="2" charset="2"/>
              </a:rPr>
              <a:t>20</a:t>
            </a:r>
            <a:r>
              <a:rPr lang="en-US" sz="2000" i="0" dirty="0">
                <a:solidFill>
                  <a:srgbClr val="000000"/>
                </a:solidFill>
                <a:latin typeface="Arial" charset="0"/>
                <a:sym typeface="Wingdings" pitchFamily="2" charset="2"/>
              </a:rPr>
              <a:t> (2%). Allows </a:t>
            </a:r>
            <a:r>
              <a:rPr lang="en-US" sz="2000" i="0" dirty="0">
                <a:solidFill>
                  <a:srgbClr val="0000FF"/>
                </a:solidFill>
                <a:latin typeface="Arial" charset="0"/>
                <a:sym typeface="Wingdings" pitchFamily="2" charset="2"/>
              </a:rPr>
              <a:t>$20</a:t>
            </a:r>
            <a:r>
              <a:rPr lang="en-US" sz="2000" i="0" dirty="0">
                <a:solidFill>
                  <a:srgbClr val="000000"/>
                </a:solidFill>
                <a:latin typeface="Arial" charset="0"/>
                <a:sym typeface="Wingdings" pitchFamily="2" charset="2"/>
              </a:rPr>
              <a:t> new debt (keep D/E).</a:t>
            </a:r>
          </a:p>
          <a:p>
            <a:pPr marL="1257300" lvl="2" indent="-342900" eaLnBrk="1" hangingPunct="1">
              <a:spcBef>
                <a:spcPts val="400"/>
              </a:spcBef>
              <a:buFont typeface="Arial" charset="0"/>
              <a:buChar char="•"/>
            </a:pPr>
            <a:r>
              <a:rPr lang="en-US" sz="2000" i="0" dirty="0">
                <a:solidFill>
                  <a:srgbClr val="000000"/>
                </a:solidFill>
                <a:latin typeface="Arial" charset="0"/>
                <a:sym typeface="Wingdings" pitchFamily="2" charset="2"/>
              </a:rPr>
              <a:t> Reinvest new debt + plowback = $30, assets now $1050. </a:t>
            </a:r>
          </a:p>
          <a:p>
            <a:pPr marL="1257300" lvl="2" indent="-342900" eaLnBrk="1" hangingPunct="1">
              <a:spcBef>
                <a:spcPts val="400"/>
              </a:spcBef>
              <a:buFont typeface="Arial" charset="0"/>
              <a:buChar char="•"/>
            </a:pPr>
            <a:r>
              <a:rPr lang="en-US" sz="2000" i="0" dirty="0">
                <a:solidFill>
                  <a:srgbClr val="000000"/>
                </a:solidFill>
                <a:latin typeface="Arial" charset="0"/>
                <a:sym typeface="Wingdings" pitchFamily="2" charset="2"/>
              </a:rPr>
              <a:t> Debt is now $5</a:t>
            </a:r>
            <a:r>
              <a:rPr lang="en-US" sz="2000" i="0" dirty="0">
                <a:solidFill>
                  <a:srgbClr val="0000FF"/>
                </a:solidFill>
                <a:latin typeface="Arial" charset="0"/>
                <a:sym typeface="Wingdings" pitchFamily="2" charset="2"/>
              </a:rPr>
              <a:t>25</a:t>
            </a:r>
            <a:r>
              <a:rPr lang="en-US" sz="2000" i="0" dirty="0">
                <a:solidFill>
                  <a:srgbClr val="000000"/>
                </a:solidFill>
                <a:latin typeface="Arial" charset="0"/>
                <a:sym typeface="Wingdings" pitchFamily="2" charset="2"/>
              </a:rPr>
              <a:t>, so equity is now $5</a:t>
            </a:r>
            <a:r>
              <a:rPr lang="en-US" sz="2000" i="0" dirty="0">
                <a:solidFill>
                  <a:srgbClr val="669900"/>
                </a:solidFill>
                <a:latin typeface="Arial" charset="0"/>
                <a:sym typeface="Wingdings" pitchFamily="2" charset="2"/>
              </a:rPr>
              <a:t>25</a:t>
            </a:r>
            <a:r>
              <a:rPr lang="en-US" sz="2000" i="0" dirty="0">
                <a:solidFill>
                  <a:srgbClr val="000000"/>
                </a:solidFill>
                <a:latin typeface="Arial" charset="0"/>
                <a:sym typeface="Wingdings" pitchFamily="2" charset="2"/>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60418" name="Slide Number Placeholder 1"/>
          <p:cNvSpPr>
            <a:spLocks noGrp="1"/>
          </p:cNvSpPr>
          <p:nvPr>
            <p:ph type="sldNum" sz="quarter" idx="12"/>
          </p:nvPr>
        </p:nvSpPr>
        <p:spPr>
          <a:noFill/>
        </p:spPr>
        <p:txBody>
          <a:bodyPr/>
          <a:lstStyle/>
          <a:p>
            <a:fld id="{60A84320-1823-41C0-A9AF-9DB21154E89E}" type="slidenum">
              <a:rPr lang="en-US"/>
              <a:pPr/>
              <a:t>42</a:t>
            </a:fld>
            <a:endParaRPr lang="en-US"/>
          </a:p>
        </p:txBody>
      </p:sp>
      <p:sp>
        <p:nvSpPr>
          <p:cNvPr id="60419" name="Text Box 4"/>
          <p:cNvSpPr txBox="1">
            <a:spLocks noChangeArrowheads="1"/>
          </p:cNvSpPr>
          <p:nvPr/>
        </p:nvSpPr>
        <p:spPr bwMode="auto">
          <a:xfrm>
            <a:off x="381000" y="15240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Plowback…</a:t>
            </a:r>
          </a:p>
        </p:txBody>
      </p:sp>
      <p:sp>
        <p:nvSpPr>
          <p:cNvPr id="60420" name="Text Box 4"/>
          <p:cNvSpPr txBox="1">
            <a:spLocks noChangeArrowheads="1"/>
          </p:cNvSpPr>
          <p:nvPr/>
        </p:nvSpPr>
        <p:spPr bwMode="auto">
          <a:xfrm>
            <a:off x="381000" y="733425"/>
            <a:ext cx="8763000" cy="6091238"/>
          </a:xfrm>
          <a:prstGeom prst="rect">
            <a:avLst/>
          </a:prstGeom>
          <a:solidFill>
            <a:schemeClr val="bg1"/>
          </a:solidFill>
          <a:ln w="9525">
            <a:noFill/>
            <a:miter lim="800000"/>
            <a:headEnd/>
            <a:tailEnd/>
          </a:ln>
        </p:spPr>
        <p:txBody>
          <a:bodyPr>
            <a:spAutoFit/>
          </a:bodyPr>
          <a:lstStyle/>
          <a:p>
            <a:pPr marL="342900" indent="-342900" eaLnBrk="1" hangingPunct="1">
              <a:spcBef>
                <a:spcPct val="50000"/>
              </a:spcBef>
            </a:pPr>
            <a:r>
              <a:rPr lang="en-US" sz="2800" i="0" dirty="0">
                <a:solidFill>
                  <a:srgbClr val="000000"/>
                </a:solidFill>
                <a:latin typeface="Arial" charset="0"/>
              </a:rPr>
              <a:t>REIT equity has grown from $500 to $525:              </a:t>
            </a:r>
            <a:r>
              <a:rPr lang="en-US" sz="2800" i="0" dirty="0">
                <a:solidFill>
                  <a:srgbClr val="000000"/>
                </a:solidFill>
                <a:latin typeface="Arial" charset="0"/>
                <a:sym typeface="Wingdings" pitchFamily="2" charset="2"/>
              </a:rPr>
              <a:t> 5% growth rate.</a:t>
            </a:r>
            <a:endParaRPr lang="en-US" sz="2800" i="0" dirty="0">
              <a:solidFill>
                <a:srgbClr val="000000"/>
              </a:solidFill>
              <a:latin typeface="Arial" charset="0"/>
            </a:endParaRPr>
          </a:p>
          <a:p>
            <a:pPr marL="342900" indent="-342900" eaLnBrk="1" hangingPunct="1">
              <a:spcBef>
                <a:spcPts val="500"/>
              </a:spcBef>
            </a:pPr>
            <a:r>
              <a:rPr lang="en-US" sz="2800" i="0" dirty="0">
                <a:solidFill>
                  <a:srgbClr val="0000FF"/>
                </a:solidFill>
                <a:latin typeface="Arial" charset="0"/>
                <a:sym typeface="Wingdings" pitchFamily="2" charset="2"/>
              </a:rPr>
              <a:t>No new shares have been issued</a:t>
            </a:r>
            <a:r>
              <a:rPr lang="en-US" sz="2800" i="0" dirty="0">
                <a:solidFill>
                  <a:srgbClr val="000000"/>
                </a:solidFill>
                <a:latin typeface="Arial" charset="0"/>
                <a:sym typeface="Wingdings" pitchFamily="2" charset="2"/>
              </a:rPr>
              <a:t>, so:</a:t>
            </a:r>
          </a:p>
          <a:p>
            <a:pPr marL="800100" lvl="1" indent="-342900" eaLnBrk="1" hangingPunct="1">
              <a:spcBef>
                <a:spcPts val="500"/>
              </a:spcBef>
              <a:buFont typeface="Arial" charset="0"/>
              <a:buChar char="•"/>
            </a:pPr>
            <a:r>
              <a:rPr lang="en-US" sz="2000" i="0" dirty="0">
                <a:solidFill>
                  <a:srgbClr val="000000"/>
                </a:solidFill>
                <a:latin typeface="Arial" charset="0"/>
                <a:sym typeface="Wingdings" pitchFamily="2" charset="2"/>
              </a:rPr>
              <a:t> REIT yield = 4%  </a:t>
            </a:r>
            <a:r>
              <a:rPr lang="en-US" sz="1800" b="0" i="0" dirty="0">
                <a:solidFill>
                  <a:srgbClr val="000000"/>
                </a:solidFill>
                <a:latin typeface="Arial" charset="0"/>
                <a:sym typeface="Wingdings" pitchFamily="2" charset="2"/>
              </a:rPr>
              <a:t>(= $20 </a:t>
            </a:r>
            <a:r>
              <a:rPr lang="en-US" sz="1800" b="0" i="0" dirty="0" err="1">
                <a:solidFill>
                  <a:srgbClr val="000000"/>
                </a:solidFill>
                <a:latin typeface="Arial" charset="0"/>
                <a:sym typeface="Wingdings" pitchFamily="2" charset="2"/>
              </a:rPr>
              <a:t>divs</a:t>
            </a:r>
            <a:r>
              <a:rPr lang="en-US" sz="1800" b="0" i="0" dirty="0">
                <a:solidFill>
                  <a:srgbClr val="000000"/>
                </a:solidFill>
                <a:latin typeface="Arial" charset="0"/>
                <a:sym typeface="Wingdings" pitchFamily="2" charset="2"/>
              </a:rPr>
              <a:t> / $500 starting equity)</a:t>
            </a:r>
            <a:r>
              <a:rPr lang="en-US" sz="2000" b="0" i="0" dirty="0">
                <a:solidFill>
                  <a:srgbClr val="000000"/>
                </a:solidFill>
                <a:latin typeface="Arial" charset="0"/>
                <a:sym typeface="Wingdings" pitchFamily="2" charset="2"/>
              </a:rPr>
              <a:t>.</a:t>
            </a:r>
          </a:p>
          <a:p>
            <a:pPr marL="800100" lvl="1" indent="-342900" eaLnBrk="1" hangingPunct="1">
              <a:spcBef>
                <a:spcPts val="500"/>
              </a:spcBef>
              <a:buFont typeface="Arial" charset="0"/>
              <a:buChar char="•"/>
            </a:pPr>
            <a:r>
              <a:rPr lang="en-US" sz="2000" i="0" dirty="0">
                <a:solidFill>
                  <a:srgbClr val="000000"/>
                </a:solidFill>
                <a:latin typeface="Arial" charset="0"/>
                <a:sym typeface="Wingdings" pitchFamily="2" charset="2"/>
              </a:rPr>
              <a:t> REIT growth = 5%  </a:t>
            </a:r>
            <a:r>
              <a:rPr lang="en-US" sz="2000" b="0" i="0" dirty="0">
                <a:solidFill>
                  <a:srgbClr val="000000"/>
                </a:solidFill>
                <a:latin typeface="Arial" charset="0"/>
                <a:sym typeface="Wingdings" pitchFamily="2" charset="2"/>
              </a:rPr>
              <a:t>(</a:t>
            </a:r>
            <a:r>
              <a:rPr lang="en-US" sz="1800" b="0" i="0" dirty="0">
                <a:solidFill>
                  <a:srgbClr val="000000"/>
                </a:solidFill>
                <a:latin typeface="Arial" charset="0"/>
                <a:sym typeface="Wingdings" pitchFamily="2" charset="2"/>
              </a:rPr>
              <a:t>= (525-500)/500.</a:t>
            </a:r>
            <a:r>
              <a:rPr lang="en-US" sz="2000" b="0" i="0" dirty="0">
                <a:solidFill>
                  <a:srgbClr val="000000"/>
                </a:solidFill>
                <a:latin typeface="Arial" charset="0"/>
                <a:sym typeface="Wingdings" pitchFamily="2" charset="2"/>
              </a:rPr>
              <a:t>)</a:t>
            </a:r>
          </a:p>
          <a:p>
            <a:pPr marL="800100" lvl="1" indent="-342900" eaLnBrk="1" hangingPunct="1">
              <a:spcBef>
                <a:spcPts val="500"/>
              </a:spcBef>
              <a:buFont typeface="Arial" charset="0"/>
              <a:buChar char="•"/>
            </a:pPr>
            <a:r>
              <a:rPr lang="en-US" sz="2000" i="0" dirty="0">
                <a:solidFill>
                  <a:srgbClr val="000000"/>
                </a:solidFill>
                <a:latin typeface="Arial" charset="0"/>
                <a:sym typeface="Wingdings" pitchFamily="2" charset="2"/>
              </a:rPr>
              <a:t> REIT total return = 4% + 5% = 9%.</a:t>
            </a:r>
          </a:p>
          <a:p>
            <a:pPr marL="800100" lvl="1" indent="-342900" eaLnBrk="1" hangingPunct="1">
              <a:spcBef>
                <a:spcPts val="500"/>
              </a:spcBef>
              <a:buFont typeface="Arial" charset="0"/>
              <a:buChar char="•"/>
            </a:pPr>
            <a:r>
              <a:rPr lang="en-US" sz="2000" i="0" dirty="0">
                <a:solidFill>
                  <a:srgbClr val="000000"/>
                </a:solidFill>
                <a:latin typeface="Arial" charset="0"/>
                <a:sym typeface="Wingdings" pitchFamily="2" charset="2"/>
              </a:rPr>
              <a:t> No “free lunch”, 9% is fair return, =OCC, given risk.</a:t>
            </a:r>
          </a:p>
          <a:p>
            <a:pPr marL="800100" lvl="1" indent="-342900" eaLnBrk="1" hangingPunct="1">
              <a:spcBef>
                <a:spcPts val="500"/>
              </a:spcBef>
              <a:buFont typeface="Arial" charset="0"/>
              <a:buChar char="•"/>
            </a:pPr>
            <a:r>
              <a:rPr lang="en-US" sz="2000" i="0" dirty="0">
                <a:solidFill>
                  <a:srgbClr val="000000"/>
                </a:solidFill>
                <a:latin typeface="Arial" charset="0"/>
                <a:sym typeface="Wingdings" pitchFamily="2" charset="2"/>
              </a:rPr>
              <a:t> Changing plowback does not change share price (only growth rate), as long as </a:t>
            </a:r>
            <a:r>
              <a:rPr lang="en-US" sz="2000" i="0" dirty="0" err="1">
                <a:solidFill>
                  <a:srgbClr val="000000"/>
                </a:solidFill>
                <a:latin typeface="Arial" charset="0"/>
                <a:sym typeface="Wingdings" pitchFamily="2" charset="2"/>
              </a:rPr>
              <a:t>NPV</a:t>
            </a:r>
            <a:r>
              <a:rPr lang="en-US" sz="2000" i="0" dirty="0">
                <a:solidFill>
                  <a:srgbClr val="000000"/>
                </a:solidFill>
                <a:latin typeface="Arial" charset="0"/>
                <a:sym typeface="Wingdings" pitchFamily="2" charset="2"/>
              </a:rPr>
              <a:t>=0 </a:t>
            </a:r>
            <a:r>
              <a:rPr lang="en-US" sz="1800" b="0" i="0" dirty="0">
                <a:solidFill>
                  <a:srgbClr val="000000"/>
                </a:solidFill>
                <a:latin typeface="Arial" charset="0"/>
                <a:sym typeface="Wingdings" pitchFamily="2" charset="2"/>
              </a:rPr>
              <a:t>(Modigliani-Miller, GM book p.600-601)</a:t>
            </a:r>
            <a:r>
              <a:rPr lang="en-US" sz="2000" i="0" dirty="0">
                <a:solidFill>
                  <a:srgbClr val="000000"/>
                </a:solidFill>
                <a:latin typeface="Arial" charset="0"/>
                <a:sym typeface="Wingdings" pitchFamily="2" charset="2"/>
              </a:rPr>
              <a:t>.</a:t>
            </a:r>
          </a:p>
          <a:p>
            <a:pPr marL="342900" indent="-342900" eaLnBrk="1" hangingPunct="1">
              <a:spcBef>
                <a:spcPts val="500"/>
              </a:spcBef>
            </a:pPr>
            <a:r>
              <a:rPr lang="en-US" sz="2800" i="0" dirty="0">
                <a:solidFill>
                  <a:srgbClr val="000000"/>
                </a:solidFill>
                <a:latin typeface="Arial" charset="0"/>
                <a:sym typeface="Wingdings" pitchFamily="2" charset="2"/>
              </a:rPr>
              <a:t>Effect of plowback adds 1%/yr of growth (subtracts 1% from yield).</a:t>
            </a:r>
          </a:p>
          <a:p>
            <a:pPr marL="342900" indent="-342900" eaLnBrk="1" hangingPunct="1">
              <a:spcBef>
                <a:spcPts val="1000"/>
              </a:spcBef>
            </a:pPr>
            <a:r>
              <a:rPr lang="en-US" sz="2800" i="0" dirty="0">
                <a:solidFill>
                  <a:srgbClr val="000000"/>
                </a:solidFill>
                <a:latin typeface="Arial" charset="0"/>
                <a:sym typeface="Wingdings" pitchFamily="2" charset="2"/>
              </a:rPr>
              <a:t>(This on top of effect of leverage: added 2% to growth without affecting yield so added 2% to total return, due to increased risk (RP    +2%))</a:t>
            </a:r>
            <a:endParaRPr lang="en-US" sz="2800" i="0" dirty="0">
              <a:solidFill>
                <a:srgbClr val="000000"/>
              </a:solidFill>
              <a:latin typeface="Arial" charset="0"/>
            </a:endParaRPr>
          </a:p>
        </p:txBody>
      </p:sp>
      <p:sp>
        <p:nvSpPr>
          <p:cNvPr id="5" name="Down Arrow 4"/>
          <p:cNvSpPr/>
          <p:nvPr/>
        </p:nvSpPr>
        <p:spPr bwMode="auto">
          <a:xfrm rot="10800000">
            <a:off x="7239000" y="6324600"/>
            <a:ext cx="152400" cy="304800"/>
          </a:xfrm>
          <a:prstGeom prst="downArrow">
            <a:avLst>
              <a:gd name="adj1" fmla="val 26623"/>
              <a:gd name="adj2" fmla="val 50000"/>
            </a:avLst>
          </a:prstGeom>
          <a:solidFill>
            <a:schemeClr val="tx1"/>
          </a:solidFill>
          <a:ln w="9525" cap="flat" cmpd="sng" algn="ctr">
            <a:solidFill>
              <a:schemeClr val="tx1"/>
            </a:solidFill>
            <a:prstDash val="solid"/>
            <a:round/>
            <a:headEnd type="none" w="med" len="med"/>
            <a:tailEnd type="non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61442" name="Slide Number Placeholder 1"/>
          <p:cNvSpPr>
            <a:spLocks noGrp="1"/>
          </p:cNvSpPr>
          <p:nvPr>
            <p:ph type="sldNum" sz="quarter" idx="12"/>
          </p:nvPr>
        </p:nvSpPr>
        <p:spPr>
          <a:noFill/>
        </p:spPr>
        <p:txBody>
          <a:bodyPr/>
          <a:lstStyle/>
          <a:p>
            <a:fld id="{6228CDB3-E212-4CFA-BD2E-CC7B787B0F5A}" type="slidenum">
              <a:rPr lang="en-US"/>
              <a:pPr/>
              <a:t>43</a:t>
            </a:fld>
            <a:endParaRPr lang="en-US"/>
          </a:p>
        </p:txBody>
      </p:sp>
      <p:sp>
        <p:nvSpPr>
          <p:cNvPr id="61443" name="Text Box 4"/>
          <p:cNvSpPr txBox="1">
            <a:spLocks noChangeArrowheads="1"/>
          </p:cNvSpPr>
          <p:nvPr/>
        </p:nvSpPr>
        <p:spPr bwMode="auto">
          <a:xfrm>
            <a:off x="533400" y="412750"/>
            <a:ext cx="8610600" cy="6445250"/>
          </a:xfrm>
          <a:prstGeom prst="rect">
            <a:avLst/>
          </a:prstGeom>
          <a:solidFill>
            <a:schemeClr val="bg1"/>
          </a:solidFill>
          <a:ln w="9525">
            <a:noFill/>
            <a:miter lim="800000"/>
            <a:headEnd/>
            <a:tailEnd/>
          </a:ln>
        </p:spPr>
        <p:txBody>
          <a:bodyPr>
            <a:spAutoFit/>
          </a:bodyPr>
          <a:lstStyle/>
          <a:p>
            <a:pPr marL="342900" indent="-342900" eaLnBrk="1" hangingPunct="1">
              <a:spcBef>
                <a:spcPct val="50000"/>
              </a:spcBef>
            </a:pPr>
            <a:r>
              <a:rPr lang="en-US" sz="2800" i="0">
                <a:solidFill>
                  <a:srgbClr val="000000"/>
                </a:solidFill>
                <a:latin typeface="Arial" charset="0"/>
                <a:sym typeface="Wingdings" pitchFamily="2" charset="2"/>
              </a:rPr>
              <a:t>In this example (typical):</a:t>
            </a:r>
          </a:p>
          <a:p>
            <a:pPr marL="342900" indent="-342900" eaLnBrk="1" hangingPunct="1">
              <a:spcBef>
                <a:spcPts val="500"/>
              </a:spcBef>
            </a:pPr>
            <a:r>
              <a:rPr lang="en-US" sz="2800" i="0">
                <a:solidFill>
                  <a:srgbClr val="000000"/>
                </a:solidFill>
                <a:latin typeface="Arial" charset="0"/>
                <a:sym typeface="Wingdings" pitchFamily="2" charset="2"/>
              </a:rPr>
              <a:t>Leverage adds 2% to growth without affecting yield so adds 2% to total return, due to increased risk </a:t>
            </a:r>
            <a:r>
              <a:rPr lang="en-US" sz="2400" b="0" i="0">
                <a:solidFill>
                  <a:srgbClr val="000000"/>
                </a:solidFill>
                <a:latin typeface="Arial" charset="0"/>
                <a:sym typeface="Wingdings" pitchFamily="2" charset="2"/>
              </a:rPr>
              <a:t>( r = rf + RP,  RP increased 2%)</a:t>
            </a:r>
            <a:r>
              <a:rPr lang="en-US" sz="2800" i="0">
                <a:solidFill>
                  <a:srgbClr val="000000"/>
                </a:solidFill>
                <a:latin typeface="Arial" charset="0"/>
                <a:sym typeface="Wingdings" pitchFamily="2" charset="2"/>
              </a:rPr>
              <a:t>.</a:t>
            </a:r>
            <a:endParaRPr lang="en-US" sz="2800" i="0">
              <a:solidFill>
                <a:srgbClr val="000000"/>
              </a:solidFill>
              <a:latin typeface="Arial" charset="0"/>
            </a:endParaRPr>
          </a:p>
          <a:p>
            <a:pPr marL="342900" indent="-342900" eaLnBrk="1" hangingPunct="1">
              <a:spcBef>
                <a:spcPts val="500"/>
              </a:spcBef>
            </a:pPr>
            <a:r>
              <a:rPr lang="en-US" sz="2800" i="0">
                <a:solidFill>
                  <a:srgbClr val="000000"/>
                </a:solidFill>
                <a:latin typeface="Arial" charset="0"/>
                <a:sym typeface="Wingdings" pitchFamily="2" charset="2"/>
              </a:rPr>
              <a:t>Plowback adds 1%/yr of growth (subtracts 1% from yield), doesn’t affect OCC or PV.</a:t>
            </a:r>
          </a:p>
          <a:p>
            <a:pPr marL="342900" indent="-342900" eaLnBrk="1" hangingPunct="1">
              <a:spcBef>
                <a:spcPts val="500"/>
              </a:spcBef>
            </a:pPr>
            <a:r>
              <a:rPr lang="en-US" sz="2800" i="0">
                <a:solidFill>
                  <a:srgbClr val="000000"/>
                </a:solidFill>
                <a:latin typeface="Arial" charset="0"/>
                <a:sym typeface="Wingdings" pitchFamily="2" charset="2"/>
              </a:rPr>
              <a:t>REIT share price (&amp; dividends) now growing @ 5%/yr while its properties (&amp; their cash flow) are only growing @ 2%/yr same-store (less than 3% inflation).</a:t>
            </a:r>
          </a:p>
          <a:p>
            <a:pPr marL="342900" indent="-342900" eaLnBrk="1" hangingPunct="1">
              <a:spcBef>
                <a:spcPts val="500"/>
              </a:spcBef>
            </a:pPr>
            <a:r>
              <a:rPr lang="en-US" sz="2800" i="0">
                <a:solidFill>
                  <a:srgbClr val="000000"/>
                </a:solidFill>
                <a:latin typeface="Arial" charset="0"/>
                <a:sym typeface="Wingdings" pitchFamily="2" charset="2"/>
              </a:rPr>
              <a:t>All this with only </a:t>
            </a:r>
            <a:r>
              <a:rPr lang="en-US" sz="2800" i="0">
                <a:solidFill>
                  <a:srgbClr val="0000FF"/>
                </a:solidFill>
                <a:latin typeface="Arial" charset="0"/>
                <a:sym typeface="Wingdings" pitchFamily="2" charset="2"/>
              </a:rPr>
              <a:t>NPV = 0</a:t>
            </a:r>
            <a:r>
              <a:rPr lang="en-US" sz="2800" i="0">
                <a:solidFill>
                  <a:srgbClr val="000000"/>
                </a:solidFill>
                <a:latin typeface="Arial" charset="0"/>
                <a:sym typeface="Wingdings" pitchFamily="2" charset="2"/>
              </a:rPr>
              <a:t>. No new shares issued. No NPV &lt;&gt; 0 acquisitions.</a:t>
            </a:r>
          </a:p>
          <a:p>
            <a:pPr marL="342900" indent="-342900" eaLnBrk="1" hangingPunct="1">
              <a:spcBef>
                <a:spcPts val="500"/>
              </a:spcBef>
            </a:pPr>
            <a:r>
              <a:rPr lang="en-US" sz="2800" i="0">
                <a:solidFill>
                  <a:srgbClr val="000000"/>
                </a:solidFill>
                <a:latin typeface="Arial" charset="0"/>
                <a:sym typeface="Wingdings" pitchFamily="2" charset="2"/>
              </a:rPr>
              <a:t>REIT Price/Earnings = Eq/AFFO = 500/25 = 20. </a:t>
            </a:r>
            <a:r>
              <a:rPr lang="en-US" sz="2400" b="0" i="0">
                <a:solidFill>
                  <a:srgbClr val="000000"/>
                </a:solidFill>
                <a:latin typeface="Arial" charset="0"/>
                <a:sym typeface="Wingdings" pitchFamily="2" charset="2"/>
              </a:rPr>
              <a:t>(Approx same as levered same-store assets Eq/EBTCF).</a:t>
            </a:r>
          </a:p>
        </p:txBody>
      </p:sp>
      <p:sp>
        <p:nvSpPr>
          <p:cNvPr id="61444" name="Text Box 4"/>
          <p:cNvSpPr txBox="1">
            <a:spLocks noChangeArrowheads="1"/>
          </p:cNvSpPr>
          <p:nvPr/>
        </p:nvSpPr>
        <p:spPr bwMode="auto">
          <a:xfrm>
            <a:off x="381000" y="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Leverage &amp; Plowback…</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2466" name="Slide Number Placeholder 1"/>
          <p:cNvSpPr>
            <a:spLocks noGrp="1"/>
          </p:cNvSpPr>
          <p:nvPr>
            <p:ph type="sldNum" sz="quarter" idx="12"/>
          </p:nvPr>
        </p:nvSpPr>
        <p:spPr>
          <a:noFill/>
        </p:spPr>
        <p:txBody>
          <a:bodyPr/>
          <a:lstStyle/>
          <a:p>
            <a:fld id="{2DDA6A98-070B-4D64-84C3-288CE05D689A}" type="slidenum">
              <a:rPr lang="en-US"/>
              <a:pPr/>
              <a:t>44</a:t>
            </a:fld>
            <a:endParaRPr lang="en-US"/>
          </a:p>
        </p:txBody>
      </p:sp>
      <p:sp>
        <p:nvSpPr>
          <p:cNvPr id="62467" name="Text Box 4"/>
          <p:cNvSpPr txBox="1">
            <a:spLocks noChangeArrowheads="1"/>
          </p:cNvSpPr>
          <p:nvPr/>
        </p:nvSpPr>
        <p:spPr bwMode="auto">
          <a:xfrm>
            <a:off x="381000" y="0"/>
            <a:ext cx="8610600" cy="523875"/>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u="sng">
                <a:solidFill>
                  <a:srgbClr val="000000"/>
                </a:solidFill>
                <a:latin typeface="Arial" charset="0"/>
              </a:rPr>
              <a:t>Leverage &amp; Plowback…</a:t>
            </a:r>
          </a:p>
        </p:txBody>
      </p:sp>
      <p:sp>
        <p:nvSpPr>
          <p:cNvPr id="62468" name="Text Box 4"/>
          <p:cNvSpPr txBox="1">
            <a:spLocks noChangeArrowheads="1"/>
          </p:cNvSpPr>
          <p:nvPr/>
        </p:nvSpPr>
        <p:spPr bwMode="auto">
          <a:xfrm>
            <a:off x="533400" y="533400"/>
            <a:ext cx="8610600" cy="6021388"/>
          </a:xfrm>
          <a:prstGeom prst="rect">
            <a:avLst/>
          </a:prstGeom>
          <a:solidFill>
            <a:schemeClr val="bg1"/>
          </a:solidFill>
          <a:ln w="9525">
            <a:noFill/>
            <a:miter lim="800000"/>
            <a:headEnd/>
            <a:tailEnd/>
          </a:ln>
        </p:spPr>
        <p:txBody>
          <a:bodyPr>
            <a:spAutoFit/>
          </a:bodyPr>
          <a:lstStyle/>
          <a:p>
            <a:pPr marL="342900" indent="-342900" eaLnBrk="1" hangingPunct="1">
              <a:spcBef>
                <a:spcPct val="50000"/>
              </a:spcBef>
            </a:pPr>
            <a:r>
              <a:rPr lang="en-US" sz="2800" i="0">
                <a:solidFill>
                  <a:srgbClr val="000000"/>
                </a:solidFill>
                <a:latin typeface="Arial" charset="0"/>
                <a:sym typeface="Wingdings" pitchFamily="2" charset="2"/>
              </a:rPr>
              <a:t>REIT can also grow in scale (mkt capitalization) by issuing new shares or increasing D/E ratio.</a:t>
            </a:r>
          </a:p>
          <a:p>
            <a:pPr marL="342900" indent="-342900" eaLnBrk="1" hangingPunct="1">
              <a:spcBef>
                <a:spcPts val="1000"/>
              </a:spcBef>
            </a:pPr>
            <a:r>
              <a:rPr lang="en-US" sz="2800" i="0">
                <a:solidFill>
                  <a:srgbClr val="000000"/>
                </a:solidFill>
                <a:latin typeface="Arial" charset="0"/>
                <a:sym typeface="Wingdings" pitchFamily="2" charset="2"/>
              </a:rPr>
              <a:t>But increasing debt will increase equity risk.</a:t>
            </a:r>
          </a:p>
          <a:p>
            <a:pPr marL="342900" indent="-342900" eaLnBrk="1" hangingPunct="1">
              <a:spcBef>
                <a:spcPts val="1000"/>
              </a:spcBef>
            </a:pPr>
            <a:r>
              <a:rPr lang="en-US" sz="2800" i="0">
                <a:solidFill>
                  <a:srgbClr val="000000"/>
                </a:solidFill>
                <a:latin typeface="Arial" charset="0"/>
                <a:sym typeface="Wingdings" pitchFamily="2" charset="2"/>
              </a:rPr>
              <a:t>Issuing new shares adds to the “float” (number of shares outstanding), but does not in itself change the price/share, assuming only NPV=0 investments.</a:t>
            </a:r>
          </a:p>
          <a:p>
            <a:pPr marL="342900" indent="-342900" eaLnBrk="1" hangingPunct="1">
              <a:spcBef>
                <a:spcPts val="1000"/>
              </a:spcBef>
            </a:pPr>
            <a:r>
              <a:rPr lang="en-US" sz="2800" i="0">
                <a:solidFill>
                  <a:srgbClr val="000000"/>
                </a:solidFill>
                <a:latin typeface="Arial" charset="0"/>
                <a:sym typeface="Wingdings" pitchFamily="2" charset="2"/>
              </a:rPr>
              <a:t>Neither adding equity nor adding debt will by themselves change share price in absence of NPV &lt;&gt; 0 investment. </a:t>
            </a:r>
            <a:r>
              <a:rPr lang="en-US" sz="2800" i="0">
                <a:solidFill>
                  <a:srgbClr val="0000FF"/>
                </a:solidFill>
                <a:latin typeface="Arial" charset="0"/>
                <a:sym typeface="Wingdings" pitchFamily="2" charset="2"/>
              </a:rPr>
              <a:t>No change in P/E.</a:t>
            </a:r>
            <a:r>
              <a:rPr lang="en-US" sz="2800" i="0">
                <a:solidFill>
                  <a:srgbClr val="000000"/>
                </a:solidFill>
                <a:latin typeface="Arial" charset="0"/>
                <a:sym typeface="Wingdings" pitchFamily="2" charset="2"/>
              </a:rPr>
              <a:t> </a:t>
            </a:r>
            <a:r>
              <a:rPr lang="en-US" sz="2400" b="0" i="0">
                <a:solidFill>
                  <a:srgbClr val="000000"/>
                </a:solidFill>
                <a:latin typeface="Arial" charset="0"/>
                <a:sym typeface="Wingdings" pitchFamily="2" charset="2"/>
              </a:rPr>
              <a:t>(Modigliani-Miller)</a:t>
            </a:r>
            <a:endParaRPr lang="en-US" sz="2800" i="0">
              <a:solidFill>
                <a:srgbClr val="000000"/>
              </a:solidFill>
              <a:latin typeface="Arial" charset="0"/>
              <a:sym typeface="Wingdings" pitchFamily="2" charset="2"/>
            </a:endParaRPr>
          </a:p>
          <a:p>
            <a:pPr marL="342900" indent="-342900" eaLnBrk="1" hangingPunct="1">
              <a:spcBef>
                <a:spcPts val="1000"/>
              </a:spcBef>
            </a:pPr>
            <a:r>
              <a:rPr lang="en-US" sz="2400" b="0" i="0">
                <a:solidFill>
                  <a:srgbClr val="000000"/>
                </a:solidFill>
                <a:latin typeface="Arial" charset="0"/>
                <a:sym typeface="Wingdings" pitchFamily="2" charset="2"/>
              </a:rPr>
              <a:t>(Possible exception: if </a:t>
            </a:r>
            <a:r>
              <a:rPr lang="en-US" sz="2400" b="0" u="sng">
                <a:solidFill>
                  <a:srgbClr val="000000"/>
                </a:solidFill>
                <a:latin typeface="Arial" charset="0"/>
                <a:sym typeface="Wingdings" pitchFamily="2" charset="2"/>
              </a:rPr>
              <a:t>scale itself</a:t>
            </a:r>
            <a:r>
              <a:rPr lang="en-US" sz="2400" b="0" i="0">
                <a:solidFill>
                  <a:srgbClr val="000000"/>
                </a:solidFill>
                <a:latin typeface="Arial" charset="0"/>
                <a:sym typeface="Wingdings" pitchFamily="2" charset="2"/>
              </a:rPr>
              <a:t> adds value?...</a:t>
            </a:r>
          </a:p>
          <a:p>
            <a:pPr marL="342900" indent="-342900" eaLnBrk="1" hangingPunct="1"/>
            <a:r>
              <a:rPr lang="en-US" sz="2400" b="0" i="0">
                <a:solidFill>
                  <a:srgbClr val="000000"/>
                </a:solidFill>
                <a:latin typeface="Arial" charset="0"/>
                <a:sym typeface="Wingdings" pitchFamily="2" charset="2"/>
              </a:rPr>
              <a:t>							Then NPV &gt; 0.)</a:t>
            </a:r>
          </a:p>
        </p:txBody>
      </p:sp>
      <p:sp>
        <p:nvSpPr>
          <p:cNvPr id="62469" name="TextBox 4"/>
          <p:cNvSpPr txBox="1">
            <a:spLocks noChangeArrowheads="1"/>
          </p:cNvSpPr>
          <p:nvPr/>
        </p:nvSpPr>
        <p:spPr bwMode="auto">
          <a:xfrm>
            <a:off x="152400" y="6400800"/>
            <a:ext cx="6248400" cy="338138"/>
          </a:xfrm>
          <a:prstGeom prst="rect">
            <a:avLst/>
          </a:prstGeom>
          <a:noFill/>
          <a:ln w="9525">
            <a:noFill/>
            <a:miter lim="800000"/>
            <a:headEnd/>
            <a:tailEnd/>
          </a:ln>
        </p:spPr>
        <p:txBody>
          <a:bodyPr>
            <a:spAutoFit/>
          </a:bodyPr>
          <a:lstStyle/>
          <a:p>
            <a:pPr eaLnBrk="1" hangingPunct="1"/>
            <a:r>
              <a:rPr lang="en-US" sz="1600" b="0" i="0">
                <a:solidFill>
                  <a:srgbClr val="000000"/>
                </a:solidFill>
              </a:rPr>
              <a:t>Or other “special effects: signaling? Or COFD if they borrow too much?...</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63490" name="Slide Number Placeholder 1"/>
          <p:cNvSpPr>
            <a:spLocks noGrp="1"/>
          </p:cNvSpPr>
          <p:nvPr>
            <p:ph type="sldNum" sz="quarter" idx="12"/>
          </p:nvPr>
        </p:nvSpPr>
        <p:spPr>
          <a:noFill/>
        </p:spPr>
        <p:txBody>
          <a:bodyPr/>
          <a:lstStyle/>
          <a:p>
            <a:fld id="{3F57F121-34D9-4C26-84FB-AD0339B8AB04}" type="slidenum">
              <a:rPr lang="en-US"/>
              <a:pPr/>
              <a:t>45</a:t>
            </a:fld>
            <a:endParaRPr lang="en-US"/>
          </a:p>
        </p:txBody>
      </p:sp>
      <p:sp>
        <p:nvSpPr>
          <p:cNvPr id="63491" name="Text Box 4"/>
          <p:cNvSpPr txBox="1">
            <a:spLocks noChangeArrowheads="1"/>
          </p:cNvSpPr>
          <p:nvPr/>
        </p:nvSpPr>
        <p:spPr bwMode="auto">
          <a:xfrm>
            <a:off x="381000" y="152400"/>
            <a:ext cx="8610600" cy="1449388"/>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a:solidFill>
                  <a:srgbClr val="000000"/>
                </a:solidFill>
                <a:latin typeface="Arial" charset="0"/>
              </a:rPr>
              <a:t>Third source of share price growth:</a:t>
            </a:r>
          </a:p>
          <a:p>
            <a:pPr marL="342900" indent="-342900" algn="ctr" eaLnBrk="1" hangingPunct="1">
              <a:spcBef>
                <a:spcPts val="500"/>
              </a:spcBef>
            </a:pPr>
            <a:r>
              <a:rPr lang="en-US" sz="2800" i="0" u="sng">
                <a:solidFill>
                  <a:srgbClr val="000000"/>
                </a:solidFill>
                <a:latin typeface="Arial" charset="0"/>
              </a:rPr>
              <a:t>Positive NPV acquisitions, or entity-level value addition…</a:t>
            </a:r>
          </a:p>
        </p:txBody>
      </p:sp>
      <p:sp>
        <p:nvSpPr>
          <p:cNvPr id="63492" name="Text Box 4"/>
          <p:cNvSpPr txBox="1">
            <a:spLocks noChangeArrowheads="1"/>
          </p:cNvSpPr>
          <p:nvPr/>
        </p:nvSpPr>
        <p:spPr bwMode="auto">
          <a:xfrm>
            <a:off x="304800" y="1676400"/>
            <a:ext cx="8686800" cy="4986338"/>
          </a:xfrm>
          <a:prstGeom prst="rect">
            <a:avLst/>
          </a:prstGeom>
          <a:noFill/>
          <a:ln w="9525">
            <a:noFill/>
            <a:miter lim="800000"/>
            <a:headEnd/>
            <a:tailEnd/>
          </a:ln>
        </p:spPr>
        <p:txBody>
          <a:bodyPr>
            <a:spAutoFit/>
          </a:bodyPr>
          <a:lstStyle/>
          <a:p>
            <a:pPr eaLnBrk="1" hangingPunct="1">
              <a:spcBef>
                <a:spcPct val="50000"/>
              </a:spcBef>
            </a:pPr>
            <a:r>
              <a:rPr lang="en-US" sz="2400" i="0">
                <a:solidFill>
                  <a:srgbClr val="000000"/>
                </a:solidFill>
                <a:latin typeface="Arial" charset="0"/>
              </a:rPr>
              <a:t>Typical sources of “</a:t>
            </a:r>
            <a:r>
              <a:rPr lang="en-US" sz="2400" i="0">
                <a:solidFill>
                  <a:srgbClr val="0000FF"/>
                </a:solidFill>
                <a:latin typeface="Arial" charset="0"/>
              </a:rPr>
              <a:t>growth opportunities</a:t>
            </a:r>
            <a:r>
              <a:rPr lang="en-US" sz="2400" i="0">
                <a:solidFill>
                  <a:srgbClr val="000000"/>
                </a:solidFill>
                <a:latin typeface="Arial" charset="0"/>
              </a:rPr>
              <a:t>”</a:t>
            </a:r>
            <a:r>
              <a:rPr lang="en-US" sz="2400">
                <a:solidFill>
                  <a:srgbClr val="000000"/>
                </a:solidFill>
                <a:latin typeface="Arial" charset="0"/>
              </a:rPr>
              <a:t> (NPV &gt; 0)</a:t>
            </a:r>
            <a:r>
              <a:rPr lang="en-US" sz="2400" i="0">
                <a:solidFill>
                  <a:srgbClr val="000000"/>
                </a:solidFill>
                <a:latin typeface="Arial" charset="0"/>
              </a:rPr>
              <a:t> in REITs (if any):</a:t>
            </a:r>
          </a:p>
          <a:p>
            <a:pPr lvl="1" eaLnBrk="1" hangingPunct="1">
              <a:spcBef>
                <a:spcPts val="500"/>
              </a:spcBef>
              <a:buFont typeface="Symbol" pitchFamily="18" charset="2"/>
              <a:buChar char="·"/>
            </a:pPr>
            <a:r>
              <a:rPr lang="en-US" sz="2400" i="0">
                <a:solidFill>
                  <a:srgbClr val="000000"/>
                </a:solidFill>
                <a:latin typeface="Arial" charset="0"/>
              </a:rPr>
              <a:t>  Developable land </a:t>
            </a:r>
            <a:r>
              <a:rPr lang="en-US" sz="2400" u="sng">
                <a:solidFill>
                  <a:srgbClr val="000000"/>
                </a:solidFill>
                <a:latin typeface="Arial" charset="0"/>
              </a:rPr>
              <a:t>already owned</a:t>
            </a:r>
            <a:r>
              <a:rPr lang="en-US" sz="2400" i="0">
                <a:solidFill>
                  <a:srgbClr val="000000"/>
                </a:solidFill>
                <a:latin typeface="Arial" charset="0"/>
              </a:rPr>
              <a:t>.</a:t>
            </a:r>
          </a:p>
          <a:p>
            <a:pPr lvl="1" eaLnBrk="1" hangingPunct="1">
              <a:spcBef>
                <a:spcPts val="500"/>
              </a:spcBef>
              <a:buFont typeface="Symbol" pitchFamily="18" charset="2"/>
              <a:buChar char="·"/>
            </a:pPr>
            <a:r>
              <a:rPr lang="en-US" sz="2400" i="0">
                <a:solidFill>
                  <a:srgbClr val="000000"/>
                </a:solidFill>
                <a:latin typeface="Arial" charset="0"/>
              </a:rPr>
              <a:t>  Entrepreneurial abilities (in devlpt, or possibly other activities).</a:t>
            </a:r>
          </a:p>
          <a:p>
            <a:pPr lvl="1" eaLnBrk="1" hangingPunct="1">
              <a:spcBef>
                <a:spcPts val="500"/>
              </a:spcBef>
              <a:buFont typeface="Symbol" pitchFamily="18" charset="2"/>
              <a:buChar char="·"/>
            </a:pPr>
            <a:r>
              <a:rPr lang="en-US" sz="2400" i="0">
                <a:solidFill>
                  <a:srgbClr val="000000"/>
                </a:solidFill>
                <a:latin typeface="Arial" charset="0"/>
              </a:rPr>
              <a:t>  Macro-level abilities (scale economies?, franchise value?, econ of scope?...).</a:t>
            </a:r>
          </a:p>
          <a:p>
            <a:pPr lvl="1" eaLnBrk="1" hangingPunct="1">
              <a:spcBef>
                <a:spcPts val="500"/>
              </a:spcBef>
              <a:buFont typeface="Symbol" pitchFamily="18" charset="2"/>
              <a:buChar char="·"/>
            </a:pPr>
            <a:r>
              <a:rPr lang="en-US" sz="2400" i="0">
                <a:solidFill>
                  <a:srgbClr val="000000"/>
                </a:solidFill>
                <a:latin typeface="Arial" charset="0"/>
              </a:rPr>
              <a:t>  Differential property asset valuation in stock vs private property markets.</a:t>
            </a:r>
            <a:endParaRPr lang="en-US" sz="2400">
              <a:solidFill>
                <a:srgbClr val="000000"/>
              </a:solidFill>
              <a:latin typeface="Arial" charset="0"/>
            </a:endParaRPr>
          </a:p>
          <a:p>
            <a:pPr eaLnBrk="1" hangingPunct="1">
              <a:spcBef>
                <a:spcPts val="1500"/>
              </a:spcBef>
            </a:pPr>
            <a:r>
              <a:rPr lang="en-US" sz="2400" i="0">
                <a:solidFill>
                  <a:srgbClr val="000000"/>
                </a:solidFill>
                <a:latin typeface="Arial" charset="0"/>
              </a:rPr>
              <a:t>Any of these may be like “</a:t>
            </a:r>
            <a:r>
              <a:rPr lang="en-US" sz="2400" i="0">
                <a:solidFill>
                  <a:srgbClr val="0000FF"/>
                </a:solidFill>
                <a:latin typeface="Arial" charset="0"/>
              </a:rPr>
              <a:t>call options</a:t>
            </a:r>
            <a:r>
              <a:rPr lang="en-US" sz="2400" i="0">
                <a:solidFill>
                  <a:srgbClr val="000000"/>
                </a:solidFill>
                <a:latin typeface="Arial" charset="0"/>
              </a:rPr>
              <a:t>” (or “real options”). Add value (PV) to the stock, w/out providing earnings (currently). In our example, </a:t>
            </a:r>
            <a:r>
              <a:rPr lang="en-US" sz="2400" i="0">
                <a:solidFill>
                  <a:srgbClr val="000000"/>
                </a:solidFill>
                <a:latin typeface="Arial" charset="0"/>
                <a:sym typeface="Wingdings" pitchFamily="2" charset="2"/>
              </a:rPr>
              <a:t> Price/Earnings </a:t>
            </a:r>
            <a:r>
              <a:rPr lang="en-US" sz="2400" i="0">
                <a:solidFill>
                  <a:srgbClr val="0000FF"/>
                </a:solidFill>
                <a:latin typeface="Arial" charset="0"/>
                <a:sym typeface="Wingdings" pitchFamily="2" charset="2"/>
              </a:rPr>
              <a:t>&gt;</a:t>
            </a:r>
            <a:r>
              <a:rPr lang="en-US" sz="2400" i="0">
                <a:solidFill>
                  <a:srgbClr val="000000"/>
                </a:solidFill>
                <a:latin typeface="Arial" charset="0"/>
                <a:sym typeface="Wingdings" pitchFamily="2" charset="2"/>
              </a:rPr>
              <a:t> 20.</a:t>
            </a:r>
            <a:endParaRPr lang="en-US" sz="2400" i="0">
              <a:solidFill>
                <a:srgbClr val="000000"/>
              </a:solidFill>
              <a:latin typeface="Arial"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64514" name="Slide Number Placeholder 1"/>
          <p:cNvSpPr>
            <a:spLocks noGrp="1"/>
          </p:cNvSpPr>
          <p:nvPr>
            <p:ph type="sldNum" sz="quarter" idx="12"/>
          </p:nvPr>
        </p:nvSpPr>
        <p:spPr>
          <a:noFill/>
        </p:spPr>
        <p:txBody>
          <a:bodyPr/>
          <a:lstStyle/>
          <a:p>
            <a:fld id="{EEF9D673-5055-4296-A513-E6BC7E08D5B9}" type="slidenum">
              <a:rPr lang="en-US"/>
              <a:pPr/>
              <a:t>46</a:t>
            </a:fld>
            <a:endParaRPr lang="en-US"/>
          </a:p>
        </p:txBody>
      </p:sp>
      <p:sp>
        <p:nvSpPr>
          <p:cNvPr id="64515" name="Text Box 4"/>
          <p:cNvSpPr txBox="1">
            <a:spLocks noChangeArrowheads="1"/>
          </p:cNvSpPr>
          <p:nvPr/>
        </p:nvSpPr>
        <p:spPr bwMode="auto">
          <a:xfrm>
            <a:off x="533400" y="0"/>
            <a:ext cx="8610600" cy="1016000"/>
          </a:xfrm>
          <a:prstGeom prst="rect">
            <a:avLst/>
          </a:prstGeom>
          <a:noFill/>
          <a:ln w="9525">
            <a:noFill/>
            <a:miter lim="800000"/>
            <a:headEnd/>
            <a:tailEnd/>
          </a:ln>
        </p:spPr>
        <p:txBody>
          <a:bodyPr>
            <a:spAutoFit/>
          </a:bodyPr>
          <a:lstStyle/>
          <a:p>
            <a:pPr marL="342900" indent="-342900" eaLnBrk="1" hangingPunct="1">
              <a:spcBef>
                <a:spcPct val="50000"/>
              </a:spcBef>
            </a:pPr>
            <a:r>
              <a:rPr lang="en-US" sz="2000" b="0" i="0">
                <a:solidFill>
                  <a:srgbClr val="000000"/>
                </a:solidFill>
                <a:latin typeface="Arial" charset="0"/>
              </a:rPr>
              <a:t>These </a:t>
            </a:r>
            <a:r>
              <a:rPr lang="en-US" sz="2000" i="0">
                <a:solidFill>
                  <a:srgbClr val="0000FF"/>
                </a:solidFill>
                <a:latin typeface="Arial" charset="0"/>
              </a:rPr>
              <a:t>three sources </a:t>
            </a:r>
            <a:r>
              <a:rPr lang="en-US" sz="2000" b="0" i="0">
                <a:solidFill>
                  <a:srgbClr val="000000"/>
                </a:solidFill>
                <a:latin typeface="Arial" charset="0"/>
              </a:rPr>
              <a:t>of share price growth must (mathematically) account for the difference in growth between REITs and direct private property price appreciation (same-property)…</a:t>
            </a:r>
          </a:p>
        </p:txBody>
      </p:sp>
      <p:sp>
        <p:nvSpPr>
          <p:cNvPr id="64516" name="Text Box 4"/>
          <p:cNvSpPr txBox="1">
            <a:spLocks noChangeArrowheads="1"/>
          </p:cNvSpPr>
          <p:nvPr/>
        </p:nvSpPr>
        <p:spPr bwMode="auto">
          <a:xfrm>
            <a:off x="381000" y="5934075"/>
            <a:ext cx="8610600" cy="923925"/>
          </a:xfrm>
          <a:prstGeom prst="rect">
            <a:avLst/>
          </a:prstGeom>
          <a:solidFill>
            <a:schemeClr val="bg1"/>
          </a:solidFill>
          <a:ln w="9525">
            <a:noFill/>
            <a:miter lim="800000"/>
            <a:headEnd/>
            <a:tailEnd/>
          </a:ln>
        </p:spPr>
        <p:txBody>
          <a:bodyPr>
            <a:spAutoFit/>
          </a:bodyPr>
          <a:lstStyle/>
          <a:p>
            <a:pPr marL="342900" indent="-342900" algn="ctr" eaLnBrk="1" hangingPunct="1">
              <a:spcBef>
                <a:spcPct val="50000"/>
              </a:spcBef>
            </a:pPr>
            <a:r>
              <a:rPr lang="en-US" sz="1800" b="0" i="0">
                <a:solidFill>
                  <a:srgbClr val="000000"/>
                </a:solidFill>
                <a:latin typeface="Arial" charset="0"/>
              </a:rPr>
              <a:t>CAVEAT: These two graphs are a little bit “apples vs oranges”, as the </a:t>
            </a:r>
            <a:r>
              <a:rPr lang="en-US" sz="1800" i="0">
                <a:solidFill>
                  <a:srgbClr val="000000"/>
                </a:solidFill>
                <a:latin typeface="Arial" charset="0"/>
              </a:rPr>
              <a:t>types</a:t>
            </a:r>
            <a:r>
              <a:rPr lang="en-US" sz="1800" b="0" i="0">
                <a:solidFill>
                  <a:srgbClr val="000000"/>
                </a:solidFill>
                <a:latin typeface="Arial" charset="0"/>
              </a:rPr>
              <a:t> of properties held by REITs differ a bit from those held by pension fu nds in the NCREIF index (but they are similar).</a:t>
            </a:r>
          </a:p>
        </p:txBody>
      </p:sp>
      <p:pic>
        <p:nvPicPr>
          <p:cNvPr id="64517" name="Picture 2"/>
          <p:cNvPicPr>
            <a:picLocks noChangeAspect="1" noChangeArrowheads="1"/>
          </p:cNvPicPr>
          <p:nvPr/>
        </p:nvPicPr>
        <p:blipFill>
          <a:blip r:embed="rId2" cstate="print"/>
          <a:srcRect/>
          <a:stretch>
            <a:fillRect/>
          </a:stretch>
        </p:blipFill>
        <p:spPr bwMode="auto">
          <a:xfrm>
            <a:off x="814388" y="990600"/>
            <a:ext cx="7623175" cy="4953000"/>
          </a:xfrm>
          <a:prstGeom prst="rect">
            <a:avLst/>
          </a:prstGeom>
          <a:noFill/>
          <a:ln w="9525">
            <a:noFill/>
            <a:miter lim="800000"/>
            <a:headEnd/>
            <a:tailEnd/>
          </a:ln>
        </p:spPr>
      </p:pic>
      <p:sp>
        <p:nvSpPr>
          <p:cNvPr id="64518" name="TextBox 7"/>
          <p:cNvSpPr txBox="1">
            <a:spLocks noChangeArrowheads="1"/>
          </p:cNvSpPr>
          <p:nvPr/>
        </p:nvSpPr>
        <p:spPr bwMode="auto">
          <a:xfrm>
            <a:off x="2362200" y="1752600"/>
            <a:ext cx="2133600" cy="708025"/>
          </a:xfrm>
          <a:prstGeom prst="rect">
            <a:avLst/>
          </a:prstGeom>
          <a:solidFill>
            <a:schemeClr val="bg1"/>
          </a:solidFill>
          <a:ln w="9525">
            <a:noFill/>
            <a:miter lim="800000"/>
            <a:headEnd/>
            <a:tailEnd/>
          </a:ln>
        </p:spPr>
        <p:txBody>
          <a:bodyPr>
            <a:spAutoFit/>
          </a:bodyPr>
          <a:lstStyle/>
          <a:p>
            <a:pPr eaLnBrk="1" hangingPunct="1"/>
            <a:r>
              <a:rPr lang="en-US" sz="2000" i="0">
                <a:solidFill>
                  <a:srgbClr val="A50021"/>
                </a:solidFill>
                <a:latin typeface="Arial" charset="0"/>
              </a:rPr>
              <a:t>REITs: 7%/yr</a:t>
            </a:r>
          </a:p>
          <a:p>
            <a:pPr eaLnBrk="1" hangingPunct="1"/>
            <a:r>
              <a:rPr lang="en-US" sz="2000" i="0">
                <a:solidFill>
                  <a:srgbClr val="669900"/>
                </a:solidFill>
                <a:latin typeface="Arial" charset="0"/>
              </a:rPr>
              <a:t>Property: 4%/yr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65538" name="Slide Number Placeholder 1"/>
          <p:cNvSpPr>
            <a:spLocks noGrp="1"/>
          </p:cNvSpPr>
          <p:nvPr>
            <p:ph type="sldNum" sz="quarter" idx="12"/>
          </p:nvPr>
        </p:nvSpPr>
        <p:spPr>
          <a:noFill/>
        </p:spPr>
        <p:txBody>
          <a:bodyPr/>
          <a:lstStyle/>
          <a:p>
            <a:fld id="{7DD77BCE-0B24-468B-848A-07659BA9970B}" type="slidenum">
              <a:rPr lang="en-US"/>
              <a:pPr/>
              <a:t>47</a:t>
            </a:fld>
            <a:endParaRPr lang="en-US"/>
          </a:p>
        </p:txBody>
      </p:sp>
      <p:sp>
        <p:nvSpPr>
          <p:cNvPr id="65539" name="Text Box 4"/>
          <p:cNvSpPr txBox="1">
            <a:spLocks noChangeArrowheads="1"/>
          </p:cNvSpPr>
          <p:nvPr/>
        </p:nvSpPr>
        <p:spPr bwMode="auto">
          <a:xfrm>
            <a:off x="533400" y="0"/>
            <a:ext cx="8610600" cy="1016000"/>
          </a:xfrm>
          <a:prstGeom prst="rect">
            <a:avLst/>
          </a:prstGeom>
          <a:noFill/>
          <a:ln w="9525">
            <a:noFill/>
            <a:miter lim="800000"/>
            <a:headEnd/>
            <a:tailEnd/>
          </a:ln>
        </p:spPr>
        <p:txBody>
          <a:bodyPr>
            <a:spAutoFit/>
          </a:bodyPr>
          <a:lstStyle/>
          <a:p>
            <a:pPr marL="342900" indent="-342900" eaLnBrk="1" hangingPunct="1">
              <a:spcBef>
                <a:spcPct val="50000"/>
              </a:spcBef>
            </a:pPr>
            <a:r>
              <a:rPr lang="en-US" sz="2000" b="0" i="0">
                <a:solidFill>
                  <a:srgbClr val="000000"/>
                </a:solidFill>
                <a:latin typeface="Arial" charset="0"/>
              </a:rPr>
              <a:t>REITs also have generally provided cash yields at least as high as direct private property (though again: this may partly be apples-vs-oranges in terms of types of properties)…</a:t>
            </a:r>
          </a:p>
        </p:txBody>
      </p:sp>
      <p:pic>
        <p:nvPicPr>
          <p:cNvPr id="65540" name="Picture 3"/>
          <p:cNvPicPr>
            <a:picLocks noChangeAspect="1" noChangeArrowheads="1"/>
          </p:cNvPicPr>
          <p:nvPr/>
        </p:nvPicPr>
        <p:blipFill>
          <a:blip r:embed="rId2" cstate="print"/>
          <a:srcRect/>
          <a:stretch>
            <a:fillRect/>
          </a:stretch>
        </p:blipFill>
        <p:spPr bwMode="auto">
          <a:xfrm>
            <a:off x="814388" y="990600"/>
            <a:ext cx="7623175" cy="4953000"/>
          </a:xfrm>
          <a:prstGeom prst="rect">
            <a:avLst/>
          </a:prstGeom>
          <a:noFill/>
          <a:ln w="9525">
            <a:noFill/>
            <a:miter lim="800000"/>
            <a:headEnd/>
            <a:tailEnd/>
          </a:ln>
        </p:spPr>
      </p:pic>
      <p:sp>
        <p:nvSpPr>
          <p:cNvPr id="65541" name="TextBox 9"/>
          <p:cNvSpPr txBox="1">
            <a:spLocks noChangeArrowheads="1"/>
          </p:cNvSpPr>
          <p:nvPr/>
        </p:nvSpPr>
        <p:spPr bwMode="auto">
          <a:xfrm>
            <a:off x="5791200" y="1524000"/>
            <a:ext cx="2133600" cy="708025"/>
          </a:xfrm>
          <a:prstGeom prst="rect">
            <a:avLst/>
          </a:prstGeom>
          <a:solidFill>
            <a:schemeClr val="bg1"/>
          </a:solidFill>
          <a:ln w="9525">
            <a:noFill/>
            <a:miter lim="800000"/>
            <a:headEnd/>
            <a:tailEnd/>
          </a:ln>
        </p:spPr>
        <p:txBody>
          <a:bodyPr>
            <a:spAutoFit/>
          </a:bodyPr>
          <a:lstStyle/>
          <a:p>
            <a:pPr eaLnBrk="1" hangingPunct="1"/>
            <a:r>
              <a:rPr lang="en-US" sz="2000" i="0">
                <a:solidFill>
                  <a:srgbClr val="A50021"/>
                </a:solidFill>
                <a:latin typeface="Arial" charset="0"/>
              </a:rPr>
              <a:t>REITs: 8%/yr</a:t>
            </a:r>
          </a:p>
          <a:p>
            <a:pPr eaLnBrk="1" hangingPunct="1"/>
            <a:r>
              <a:rPr lang="en-US" sz="2000" i="0">
                <a:solidFill>
                  <a:srgbClr val="669900"/>
                </a:solidFill>
                <a:latin typeface="Arial" charset="0"/>
              </a:rPr>
              <a:t>Property: 6%/yr</a:t>
            </a:r>
          </a:p>
        </p:txBody>
      </p:sp>
      <p:sp>
        <p:nvSpPr>
          <p:cNvPr id="65542" name="Text Box 4"/>
          <p:cNvSpPr txBox="1">
            <a:spLocks noChangeArrowheads="1"/>
          </p:cNvSpPr>
          <p:nvPr/>
        </p:nvSpPr>
        <p:spPr bwMode="auto">
          <a:xfrm>
            <a:off x="0" y="5934075"/>
            <a:ext cx="9144000" cy="1077913"/>
          </a:xfrm>
          <a:prstGeom prst="rect">
            <a:avLst/>
          </a:prstGeom>
          <a:solidFill>
            <a:schemeClr val="bg1"/>
          </a:solidFill>
          <a:ln w="9525">
            <a:noFill/>
            <a:miter lim="800000"/>
            <a:headEnd/>
            <a:tailEnd/>
          </a:ln>
        </p:spPr>
        <p:txBody>
          <a:bodyPr>
            <a:spAutoFit/>
          </a:bodyPr>
          <a:lstStyle/>
          <a:p>
            <a:pPr eaLnBrk="1" hangingPunct="1"/>
            <a:r>
              <a:rPr lang="en-US" sz="1600" b="0" i="0">
                <a:solidFill>
                  <a:srgbClr val="000000"/>
                </a:solidFill>
                <a:cs typeface="Times New Roman" pitchFamily="18" charset="0"/>
              </a:rPr>
              <a:t>This can occur in principle by the use of leverage that is “positive” in the yield (cash pmt rate on the debt is lower than equity yield rate in the underlying properties, e.g., int-only dbt with int rate &lt; cap rate – capex/Val in properties: y</a:t>
            </a:r>
            <a:r>
              <a:rPr lang="en-US" sz="1600" b="0" i="0" baseline="-25000">
                <a:solidFill>
                  <a:srgbClr val="000000"/>
                </a:solidFill>
                <a:cs typeface="Times New Roman" pitchFamily="18" charset="0"/>
              </a:rPr>
              <a:t>D</a:t>
            </a:r>
            <a:r>
              <a:rPr lang="en-US" sz="1600" b="0" i="0">
                <a:solidFill>
                  <a:srgbClr val="000000"/>
                </a:solidFill>
                <a:cs typeface="Times New Roman" pitchFamily="18" charset="0"/>
              </a:rPr>
              <a:t> &lt; y</a:t>
            </a:r>
            <a:r>
              <a:rPr lang="en-US" sz="1600" b="0" i="0" baseline="-25000">
                <a:solidFill>
                  <a:srgbClr val="000000"/>
                </a:solidFill>
                <a:cs typeface="Times New Roman" pitchFamily="18" charset="0"/>
              </a:rPr>
              <a:t>P</a:t>
            </a:r>
            <a:r>
              <a:rPr lang="en-US" sz="1600" b="0" i="0">
                <a:solidFill>
                  <a:srgbClr val="000000"/>
                </a:solidFill>
                <a:cs typeface="Times New Roman" pitchFamily="18" charset="0"/>
              </a:rPr>
              <a:t>). Or maybe REITs are more effective at property mgt, or purchase properties at higher yields?...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0772" name="Text Box 4"/>
          <p:cNvSpPr txBox="1">
            <a:spLocks noChangeArrowheads="1"/>
          </p:cNvSpPr>
          <p:nvPr/>
        </p:nvSpPr>
        <p:spPr bwMode="auto">
          <a:xfrm>
            <a:off x="457200" y="381000"/>
            <a:ext cx="8305800" cy="9144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Fundamental Growth Opportunities</a:t>
            </a:r>
          </a:p>
          <a:p>
            <a:pPr eaLnBrk="1" hangingPunct="1">
              <a:spcBef>
                <a:spcPct val="50000"/>
              </a:spcBef>
              <a:defRPr/>
            </a:pPr>
            <a:r>
              <a:rPr lang="en-US" sz="2000" i="0" dirty="0">
                <a:effectLst>
                  <a:outerShdw blurRad="38100" dist="38100" dir="2700000" algn="tl">
                    <a:srgbClr val="FFFFFF"/>
                  </a:outerShdw>
                </a:effectLst>
              </a:rPr>
              <a:t>Are REITs </a:t>
            </a:r>
            <a:r>
              <a:rPr lang="en-US" sz="2000" dirty="0">
                <a:effectLst>
                  <a:outerShdw blurRad="38100" dist="38100" dir="2700000" algn="tl">
                    <a:srgbClr val="FFFFFF"/>
                  </a:outerShdw>
                </a:effectLst>
              </a:rPr>
              <a:t>growth stocks</a:t>
            </a:r>
            <a:r>
              <a:rPr lang="en-US" sz="2000" i="0" dirty="0">
                <a:effectLst>
                  <a:outerShdw blurRad="38100" dist="38100" dir="2700000" algn="tl">
                    <a:srgbClr val="FFFFFF"/>
                  </a:outerShdw>
                </a:effectLst>
              </a:rPr>
              <a:t> or </a:t>
            </a:r>
            <a:r>
              <a:rPr lang="en-US" sz="2000" dirty="0">
                <a:effectLst>
                  <a:outerShdw blurRad="38100" dist="38100" dir="2700000" algn="tl">
                    <a:srgbClr val="FFFFFF"/>
                  </a:outerShdw>
                </a:effectLst>
              </a:rPr>
              <a:t>income stocks</a:t>
            </a:r>
            <a:r>
              <a:rPr lang="en-US" sz="2000" i="0" dirty="0">
                <a:effectLst>
                  <a:outerShdw blurRad="38100" dist="38100" dir="2700000" algn="tl">
                    <a:srgbClr val="FFFFFF"/>
                  </a:outerShdw>
                </a:effectLst>
              </a:rPr>
              <a:t>?</a:t>
            </a:r>
          </a:p>
        </p:txBody>
      </p:sp>
      <p:graphicFrame>
        <p:nvGraphicFramePr>
          <p:cNvPr id="160773" name="Object 5"/>
          <p:cNvGraphicFramePr>
            <a:graphicFrameLocks noChangeAspect="1"/>
          </p:cNvGraphicFramePr>
          <p:nvPr/>
        </p:nvGraphicFramePr>
        <p:xfrm>
          <a:off x="1371600" y="3962400"/>
          <a:ext cx="6477000" cy="792163"/>
        </p:xfrm>
        <a:graphic>
          <a:graphicData uri="http://schemas.openxmlformats.org/presentationml/2006/ole">
            <p:oleObj spid="_x0000_s6146" name="Equation" r:id="rId3" imgW="4411657" imgH="538473" progId="Equation.3">
              <p:embed/>
            </p:oleObj>
          </a:graphicData>
        </a:graphic>
      </p:graphicFrame>
      <p:sp>
        <p:nvSpPr>
          <p:cNvPr id="160775" name="Text Box 7"/>
          <p:cNvSpPr txBox="1">
            <a:spLocks noChangeArrowheads="1"/>
          </p:cNvSpPr>
          <p:nvPr/>
        </p:nvSpPr>
        <p:spPr bwMode="auto">
          <a:xfrm>
            <a:off x="457200" y="1752600"/>
            <a:ext cx="8382000" cy="1768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Beneficial of Boston (</a:t>
            </a:r>
            <a:r>
              <a:rPr lang="en-US" sz="2000" i="0">
                <a:solidFill>
                  <a:srgbClr val="0066FF"/>
                </a:solidFill>
                <a:effectLst>
                  <a:outerShdw blurRad="38100" dist="38100" dir="2700000" algn="tl">
                    <a:srgbClr val="000000"/>
                  </a:outerShdw>
                </a:effectLst>
              </a:rPr>
              <a:t>BOB</a:t>
            </a:r>
            <a:r>
              <a:rPr lang="en-US" sz="2000" i="0">
                <a:effectLst>
                  <a:outerShdw blurRad="38100" dist="38100" dir="2700000" algn="tl">
                    <a:srgbClr val="FFFFFF"/>
                  </a:outerShdw>
                </a:effectLst>
              </a:rPr>
              <a:t>): An “income REIT”…</a:t>
            </a:r>
          </a:p>
          <a:p>
            <a:pPr eaLnBrk="1" hangingPunct="1">
              <a:spcBef>
                <a:spcPct val="50000"/>
              </a:spcBef>
              <a:defRPr/>
            </a:pPr>
            <a:r>
              <a:rPr lang="en-US" sz="2000" i="0">
                <a:effectLst>
                  <a:outerShdw blurRad="38100" dist="38100" dir="2700000" algn="tl">
                    <a:srgbClr val="FFFFFF"/>
                  </a:outerShdw>
                </a:effectLst>
              </a:rPr>
              <a:t>Owns properties that pay $100 million / yr, in perpetuity, no debt.</a:t>
            </a:r>
          </a:p>
          <a:p>
            <a:pPr eaLnBrk="1" hangingPunct="1">
              <a:spcBef>
                <a:spcPct val="50000"/>
              </a:spcBef>
              <a:defRPr/>
            </a:pPr>
            <a:r>
              <a:rPr lang="en-US" sz="2000" i="0">
                <a:effectLst>
                  <a:outerShdw blurRad="38100" dist="38100" dir="2700000" algn="tl">
                    <a:srgbClr val="FFFFFF"/>
                  </a:outerShdw>
                </a:effectLst>
              </a:rPr>
              <a:t>		OCC = </a:t>
            </a:r>
            <a:r>
              <a:rPr lang="en-US" sz="2000">
                <a:effectLst>
                  <a:outerShdw blurRad="38100" dist="38100" dir="2700000" algn="tl">
                    <a:srgbClr val="FFFFFF"/>
                  </a:outerShdw>
                </a:effectLst>
              </a:rPr>
              <a:t>r</a:t>
            </a:r>
            <a:r>
              <a:rPr lang="en-US" sz="2000" i="0">
                <a:effectLst>
                  <a:outerShdw blurRad="38100" dist="38100" dir="2700000" algn="tl">
                    <a:srgbClr val="FFFFFF"/>
                  </a:outerShdw>
                </a:effectLst>
              </a:rPr>
              <a:t> = 10%; 	</a:t>
            </a:r>
            <a:r>
              <a:rPr lang="en-US" sz="2000">
                <a:effectLst>
                  <a:outerShdw blurRad="38100" dist="38100" dir="2700000" algn="tl">
                    <a:srgbClr val="FFFFFF"/>
                  </a:outerShdw>
                </a:effectLst>
              </a:rPr>
              <a:t>g</a:t>
            </a:r>
            <a:r>
              <a:rPr lang="en-US" sz="2000" i="0">
                <a:effectLst>
                  <a:outerShdw blurRad="38100" dist="38100" dir="2700000" algn="tl">
                    <a:srgbClr val="FFFFFF"/>
                  </a:outerShdw>
                </a:effectLst>
              </a:rPr>
              <a:t> = 0.</a:t>
            </a:r>
          </a:p>
          <a:p>
            <a:pPr eaLnBrk="1" hangingPunct="1">
              <a:spcBef>
                <a:spcPct val="50000"/>
              </a:spcBef>
              <a:defRPr/>
            </a:pPr>
            <a:r>
              <a:rPr lang="en-US" sz="2000" i="0">
                <a:effectLst>
                  <a:outerShdw blurRad="38100" dist="38100" dir="2700000" algn="tl">
                    <a:srgbClr val="FFFFFF"/>
                  </a:outerShdw>
                </a:effectLst>
              </a:rPr>
              <a:t>Using GGM, BOB’s equity is worth:</a:t>
            </a:r>
          </a:p>
        </p:txBody>
      </p:sp>
      <p:sp>
        <p:nvSpPr>
          <p:cNvPr id="6150" name="Slide Number Placeholder 4"/>
          <p:cNvSpPr>
            <a:spLocks noGrp="1"/>
          </p:cNvSpPr>
          <p:nvPr>
            <p:ph type="sldNum" sz="quarter" idx="12"/>
          </p:nvPr>
        </p:nvSpPr>
        <p:spPr>
          <a:noFill/>
          <a:ln>
            <a:miter lim="800000"/>
            <a:headEnd/>
            <a:tailEnd/>
          </a:ln>
        </p:spPr>
        <p:txBody>
          <a:bodyPr/>
          <a:lstStyle/>
          <a:p>
            <a:fld id="{0E8E5A5D-AA4A-4ACE-92CC-887FDE21C6EE}" type="slidenum">
              <a:rPr lang="en-US"/>
              <a:pPr/>
              <a:t>48</a:t>
            </a:fld>
            <a:endParaRPr lang="en-US"/>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0775"/>
                                        </p:tgtEl>
                                        <p:attrNameLst>
                                          <p:attrName>style.visibility</p:attrName>
                                        </p:attrNameLst>
                                      </p:cBhvr>
                                      <p:to>
                                        <p:strVal val="visible"/>
                                      </p:to>
                                    </p:set>
                                    <p:anim calcmode="lin" valueType="num">
                                      <p:cBhvr additive="base">
                                        <p:cTn id="7" dur="500" fill="hold"/>
                                        <p:tgtEl>
                                          <p:spTgt spid="160775"/>
                                        </p:tgtEl>
                                        <p:attrNameLst>
                                          <p:attrName>ppt_x</p:attrName>
                                        </p:attrNameLst>
                                      </p:cBhvr>
                                      <p:tavLst>
                                        <p:tav tm="0">
                                          <p:val>
                                            <p:strVal val="#ppt_x"/>
                                          </p:val>
                                        </p:tav>
                                        <p:tav tm="100000">
                                          <p:val>
                                            <p:strVal val="#ppt_x"/>
                                          </p:val>
                                        </p:tav>
                                      </p:tavLst>
                                    </p:anim>
                                    <p:anim calcmode="lin" valueType="num">
                                      <p:cBhvr additive="base">
                                        <p:cTn id="8" dur="500" fill="hold"/>
                                        <p:tgtEl>
                                          <p:spTgt spid="16077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0773"/>
                                        </p:tgtEl>
                                        <p:attrNameLst>
                                          <p:attrName>style.visibility</p:attrName>
                                        </p:attrNameLst>
                                      </p:cBhvr>
                                      <p:to>
                                        <p:strVal val="visible"/>
                                      </p:to>
                                    </p:set>
                                    <p:anim calcmode="lin" valueType="num">
                                      <p:cBhvr additive="base">
                                        <p:cTn id="11" dur="500" fill="hold"/>
                                        <p:tgtEl>
                                          <p:spTgt spid="160773"/>
                                        </p:tgtEl>
                                        <p:attrNameLst>
                                          <p:attrName>ppt_x</p:attrName>
                                        </p:attrNameLst>
                                      </p:cBhvr>
                                      <p:tavLst>
                                        <p:tav tm="0">
                                          <p:val>
                                            <p:strVal val="#ppt_x"/>
                                          </p:val>
                                        </p:tav>
                                        <p:tav tm="100000">
                                          <p:val>
                                            <p:strVal val="#ppt_x"/>
                                          </p:val>
                                        </p:tav>
                                      </p:tavLst>
                                    </p:anim>
                                    <p:anim calcmode="lin" valueType="num">
                                      <p:cBhvr additive="base">
                                        <p:cTn id="12" dur="500" fill="hold"/>
                                        <p:tgtEl>
                                          <p:spTgt spid="1607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5"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1796" name="Text Box 4"/>
          <p:cNvSpPr txBox="1">
            <a:spLocks noChangeArrowheads="1"/>
          </p:cNvSpPr>
          <p:nvPr/>
        </p:nvSpPr>
        <p:spPr bwMode="auto">
          <a:xfrm>
            <a:off x="533400" y="533400"/>
            <a:ext cx="8229600" cy="29876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effectLst>
                  <a:outerShdw blurRad="38100" dist="38100" dir="2700000" algn="tl">
                    <a:srgbClr val="FFFFFF"/>
                  </a:outerShdw>
                </a:effectLst>
              </a:rPr>
              <a:t>Sioux Realty (</a:t>
            </a:r>
            <a:r>
              <a:rPr lang="en-US" sz="2000" i="0">
                <a:solidFill>
                  <a:srgbClr val="0066FF"/>
                </a:solidFill>
                <a:effectLst>
                  <a:outerShdw blurRad="38100" dist="38100" dir="2700000" algn="tl">
                    <a:srgbClr val="000000"/>
                  </a:outerShdw>
                </a:effectLst>
              </a:rPr>
              <a:t>Sioux</a:t>
            </a:r>
            <a:r>
              <a:rPr lang="en-US" sz="2000" i="0">
                <a:effectLst>
                  <a:outerShdw blurRad="38100" dist="38100" dir="2700000" algn="tl">
                    <a:srgbClr val="FFFFFF"/>
                  </a:outerShdw>
                </a:effectLst>
              </a:rPr>
              <a:t>): A “growth REIT”…</a:t>
            </a:r>
          </a:p>
          <a:p>
            <a:pPr eaLnBrk="1" hangingPunct="1">
              <a:spcBef>
                <a:spcPct val="50000"/>
              </a:spcBef>
              <a:defRPr/>
            </a:pPr>
            <a:r>
              <a:rPr lang="en-US" sz="2000" i="0">
                <a:effectLst>
                  <a:outerShdw blurRad="38100" dist="38100" dir="2700000" algn="tl">
                    <a:srgbClr val="FFFFFF"/>
                  </a:outerShdw>
                </a:effectLst>
              </a:rPr>
              <a:t>Sioux owns stabilized operating properties like BOB’s that pay $50 million / yr in perpetuity, no debt, </a:t>
            </a:r>
            <a:r>
              <a:rPr lang="en-US" sz="2000">
                <a:effectLst>
                  <a:outerShdw blurRad="38100" dist="38100" dir="2700000" algn="tl">
                    <a:srgbClr val="FFFFFF"/>
                  </a:outerShdw>
                </a:effectLst>
              </a:rPr>
              <a:t>plus:</a:t>
            </a:r>
            <a:endParaRPr lang="en-US" sz="2000" i="0">
              <a:effectLst>
                <a:outerShdw blurRad="38100" dist="38100" dir="2700000" algn="tl">
                  <a:srgbClr val="FFFFFF"/>
                </a:outerShdw>
              </a:effectLst>
            </a:endParaRPr>
          </a:p>
          <a:p>
            <a:pPr eaLnBrk="1" hangingPunct="1">
              <a:spcBef>
                <a:spcPct val="50000"/>
              </a:spcBef>
              <a:defRPr/>
            </a:pPr>
            <a:r>
              <a:rPr lang="en-US" sz="2000" i="0">
                <a:effectLst>
                  <a:outerShdw blurRad="38100" dist="38100" dir="2700000" algn="tl">
                    <a:srgbClr val="FFFFFF"/>
                  </a:outerShdw>
                </a:effectLst>
              </a:rPr>
              <a:t>Land on which a completed project worth $3000 million in one year can be built, at a cost of $2400 million construction. Due to the risk in this development project (note the operational leverage), the OCC for this project is 20%.</a:t>
            </a:r>
          </a:p>
          <a:p>
            <a:pPr eaLnBrk="1" hangingPunct="1">
              <a:spcBef>
                <a:spcPct val="50000"/>
              </a:spcBef>
              <a:defRPr/>
            </a:pPr>
            <a:r>
              <a:rPr lang="en-US" sz="2000" i="0">
                <a:effectLst>
                  <a:outerShdw blurRad="38100" dist="38100" dir="2700000" algn="tl">
                    <a:srgbClr val="FFFFFF"/>
                  </a:outerShdw>
                </a:effectLst>
              </a:rPr>
              <a:t>Thus, Sioux’s value is:</a:t>
            </a:r>
          </a:p>
        </p:txBody>
      </p:sp>
      <p:graphicFrame>
        <p:nvGraphicFramePr>
          <p:cNvPr id="7170" name="Object 5"/>
          <p:cNvGraphicFramePr>
            <a:graphicFrameLocks noChangeAspect="1"/>
          </p:cNvGraphicFramePr>
          <p:nvPr/>
        </p:nvGraphicFramePr>
        <p:xfrm>
          <a:off x="2590800" y="3657600"/>
          <a:ext cx="4419600" cy="2060575"/>
        </p:xfrm>
        <a:graphic>
          <a:graphicData uri="http://schemas.openxmlformats.org/presentationml/2006/ole">
            <p:oleObj spid="_x0000_s7170" name="Equation" r:id="rId3" imgW="2822970" imgH="1316348" progId="Equation.3">
              <p:embed/>
            </p:oleObj>
          </a:graphicData>
        </a:graphic>
      </p:graphicFrame>
      <p:sp>
        <p:nvSpPr>
          <p:cNvPr id="7173" name="Slide Number Placeholder 3"/>
          <p:cNvSpPr>
            <a:spLocks noGrp="1"/>
          </p:cNvSpPr>
          <p:nvPr>
            <p:ph type="sldNum" sz="quarter" idx="12"/>
          </p:nvPr>
        </p:nvSpPr>
        <p:spPr>
          <a:noFill/>
          <a:ln>
            <a:miter lim="800000"/>
            <a:headEnd/>
            <a:tailEnd/>
          </a:ln>
        </p:spPr>
        <p:txBody>
          <a:bodyPr/>
          <a:lstStyle/>
          <a:p>
            <a:fld id="{2E2D5989-3672-4707-AA9F-93C0EDB203D7}" type="slidenum">
              <a:rPr lang="en-US"/>
              <a:pPr/>
              <a:t>49</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70050" name="Rectangle 2"/>
          <p:cNvSpPr>
            <a:spLocks noGrp="1" noChangeArrowheads="1"/>
          </p:cNvSpPr>
          <p:nvPr>
            <p:ph type="title"/>
          </p:nvPr>
        </p:nvSpPr>
        <p:spPr>
          <a:xfrm>
            <a:off x="457200" y="609600"/>
            <a:ext cx="7772400" cy="762000"/>
          </a:xfrm>
        </p:spPr>
        <p:txBody>
          <a:bodyPr/>
          <a:lstStyle/>
          <a:p>
            <a:pPr eaLnBrk="1" hangingPunct="1">
              <a:defRPr/>
            </a:pPr>
            <a:r>
              <a:rPr lang="en-US" sz="3200" b="1">
                <a:solidFill>
                  <a:schemeClr val="tx1"/>
                </a:solidFill>
                <a:effectLst>
                  <a:outerShdw blurRad="38100" dist="38100" dir="2700000" algn="tl">
                    <a:srgbClr val="FFFFFF"/>
                  </a:outerShdw>
                </a:effectLst>
              </a:rPr>
              <a:t>What Makes a REIT Different?</a:t>
            </a:r>
          </a:p>
        </p:txBody>
      </p:sp>
      <p:sp>
        <p:nvSpPr>
          <p:cNvPr id="23556" name="Rectangle 3"/>
          <p:cNvSpPr>
            <a:spLocks noGrp="1" noChangeArrowheads="1"/>
          </p:cNvSpPr>
          <p:nvPr>
            <p:ph idx="1"/>
          </p:nvPr>
        </p:nvSpPr>
        <p:spPr>
          <a:xfrm>
            <a:off x="685800" y="1752600"/>
            <a:ext cx="7772400" cy="4114800"/>
          </a:xfrm>
        </p:spPr>
        <p:txBody>
          <a:bodyPr/>
          <a:lstStyle/>
          <a:p>
            <a:pPr eaLnBrk="1" hangingPunct="1">
              <a:lnSpc>
                <a:spcPct val="90000"/>
              </a:lnSpc>
            </a:pPr>
            <a:r>
              <a:rPr lang="en-US" sz="2400" smtClean="0"/>
              <a:t>75 percent of assets must be invested in:</a:t>
            </a:r>
          </a:p>
          <a:p>
            <a:pPr marL="800100" lvl="1" indent="-342900" eaLnBrk="1" hangingPunct="1">
              <a:lnSpc>
                <a:spcPct val="90000"/>
              </a:lnSpc>
              <a:buFontTx/>
              <a:buChar char="•"/>
            </a:pPr>
            <a:r>
              <a:rPr lang="en-US" sz="2400" smtClean="0"/>
              <a:t>Equity ownership of real property</a:t>
            </a:r>
          </a:p>
          <a:p>
            <a:pPr marL="800100" lvl="1" indent="-342900" eaLnBrk="1" hangingPunct="1">
              <a:lnSpc>
                <a:spcPct val="90000"/>
              </a:lnSpc>
              <a:buFontTx/>
              <a:buChar char="•"/>
            </a:pPr>
            <a:r>
              <a:rPr lang="en-US" sz="2400" smtClean="0"/>
              <a:t>Mortgages </a:t>
            </a:r>
          </a:p>
          <a:p>
            <a:pPr marL="800100" lvl="1" indent="-342900" eaLnBrk="1" hangingPunct="1">
              <a:lnSpc>
                <a:spcPct val="90000"/>
              </a:lnSpc>
              <a:buFontTx/>
              <a:buChar char="•"/>
            </a:pPr>
            <a:r>
              <a:rPr lang="en-US" sz="2400" smtClean="0"/>
              <a:t>Other REIT shares</a:t>
            </a:r>
          </a:p>
          <a:p>
            <a:pPr marL="800100" lvl="1" indent="-342900" eaLnBrk="1" hangingPunct="1">
              <a:lnSpc>
                <a:spcPct val="90000"/>
              </a:lnSpc>
              <a:buFontTx/>
              <a:buChar char="•"/>
            </a:pPr>
            <a:r>
              <a:rPr lang="en-US" sz="2400" smtClean="0"/>
              <a:t>Government securities and cash</a:t>
            </a:r>
          </a:p>
          <a:p>
            <a:pPr marL="800100" lvl="1" indent="-342900" eaLnBrk="1" hangingPunct="1">
              <a:lnSpc>
                <a:spcPct val="90000"/>
              </a:lnSpc>
              <a:buFontTx/>
              <a:buChar char="•"/>
            </a:pPr>
            <a:endParaRPr lang="en-US" sz="2400" smtClean="0"/>
          </a:p>
          <a:p>
            <a:pPr eaLnBrk="1" hangingPunct="1">
              <a:lnSpc>
                <a:spcPct val="90000"/>
              </a:lnSpc>
            </a:pPr>
            <a:r>
              <a:rPr lang="en-US" sz="2400" smtClean="0"/>
              <a:t>75 percent of revenue must come from:</a:t>
            </a:r>
          </a:p>
          <a:p>
            <a:pPr marL="800100" lvl="1" indent="-342900" eaLnBrk="1" hangingPunct="1">
              <a:lnSpc>
                <a:spcPct val="90000"/>
              </a:lnSpc>
              <a:buFontTx/>
              <a:buChar char="•"/>
            </a:pPr>
            <a:r>
              <a:rPr lang="en-US" sz="2400" smtClean="0"/>
              <a:t>Rents from real property </a:t>
            </a:r>
          </a:p>
          <a:p>
            <a:pPr marL="800100" lvl="1" indent="-342900" eaLnBrk="1" hangingPunct="1">
              <a:lnSpc>
                <a:spcPct val="90000"/>
              </a:lnSpc>
              <a:buFontTx/>
              <a:buChar char="•"/>
            </a:pPr>
            <a:r>
              <a:rPr lang="en-US" sz="2400" smtClean="0"/>
              <a:t>Mortgage interest</a:t>
            </a:r>
          </a:p>
          <a:p>
            <a:pPr marL="800100" lvl="1" indent="-342900" eaLnBrk="1" hangingPunct="1">
              <a:lnSpc>
                <a:spcPct val="90000"/>
              </a:lnSpc>
              <a:buFontTx/>
              <a:buChar char="•"/>
            </a:pPr>
            <a:r>
              <a:rPr lang="en-US" sz="2400" smtClean="0"/>
              <a:t>Gains from sales of real property	</a:t>
            </a:r>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23554" name="Slide Number Placeholder 5"/>
          <p:cNvSpPr>
            <a:spLocks noGrp="1"/>
          </p:cNvSpPr>
          <p:nvPr>
            <p:ph type="sldNum" sz="quarter" idx="12"/>
          </p:nvPr>
        </p:nvSpPr>
        <p:spPr>
          <a:noFill/>
        </p:spPr>
        <p:txBody>
          <a:bodyPr/>
          <a:lstStyle/>
          <a:p>
            <a:fld id="{FC40D6D8-7A22-4D24-83D6-F2B68FCACE6F}" type="slidenum">
              <a:rPr lang="en-US"/>
              <a:pPr/>
              <a:t>5</a:t>
            </a:fld>
            <a:endParaRPr lang="en-US"/>
          </a:p>
        </p:txBody>
      </p:sp>
      <p:sp>
        <p:nvSpPr>
          <p:cNvPr id="770052" name="Line 4"/>
          <p:cNvSpPr>
            <a:spLocks noChangeShapeType="1"/>
          </p:cNvSpPr>
          <p:nvPr/>
        </p:nvSpPr>
        <p:spPr bwMode="auto">
          <a:xfrm>
            <a:off x="1524000" y="1219200"/>
            <a:ext cx="5715000" cy="0"/>
          </a:xfrm>
          <a:prstGeom prst="line">
            <a:avLst/>
          </a:prstGeom>
          <a:noFill/>
          <a:ln w="9525">
            <a:solidFill>
              <a:srgbClr val="FFBA00"/>
            </a:solidFill>
            <a:round/>
            <a:headEnd/>
            <a:tailEn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2820" name="Rectangle 4"/>
          <p:cNvSpPr>
            <a:spLocks noChangeArrowheads="1"/>
          </p:cNvSpPr>
          <p:nvPr/>
        </p:nvSpPr>
        <p:spPr bwMode="auto">
          <a:xfrm>
            <a:off x="609600" y="381000"/>
            <a:ext cx="5532438" cy="396875"/>
          </a:xfrm>
          <a:prstGeom prst="rect">
            <a:avLst/>
          </a:prstGeom>
          <a:noFill/>
          <a:ln>
            <a:noFill/>
          </a:ln>
          <a:effectLst/>
          <a:extLst>
            <a:ext uri="{909E8E84-426E-40DD-AFC4-6F175D3DCCD1}"/>
            <a:ext uri="{91240B29-F687-4F45-9708-019B960494DF}"/>
            <a:ext uri="{AF507438-7753-43E0-B8FC-AC1667EBCBE1}"/>
          </a:extLst>
        </p:spPr>
        <p:txBody>
          <a:bodyPr wrap="none" anchor="ctr">
            <a:spAutoFit/>
          </a:bodyPr>
          <a:lstStyle/>
          <a:p>
            <a:pPr eaLnBrk="1" hangingPunct="1">
              <a:defRPr/>
            </a:pPr>
            <a:r>
              <a:rPr lang="en-US" sz="2000" i="0">
                <a:effectLst>
                  <a:outerShdw blurRad="38100" dist="38100" dir="2700000" algn="tl">
                    <a:srgbClr val="FFFFFF"/>
                  </a:outerShdw>
                </a:effectLst>
              </a:rPr>
              <a:t>BOB’s and Sioux’s Price/Earnings multiples are:</a:t>
            </a:r>
            <a:r>
              <a:rPr lang="en-US" sz="1800" i="0">
                <a:effectLst>
                  <a:outerShdw blurRad="38100" dist="38100" dir="2700000" algn="tl">
                    <a:srgbClr val="FFFFFF"/>
                  </a:outerShdw>
                </a:effectLst>
              </a:rPr>
              <a:t> </a:t>
            </a:r>
          </a:p>
        </p:txBody>
      </p:sp>
      <p:graphicFrame>
        <p:nvGraphicFramePr>
          <p:cNvPr id="8194" name="Object 5"/>
          <p:cNvGraphicFramePr>
            <a:graphicFrameLocks noChangeAspect="1"/>
          </p:cNvGraphicFramePr>
          <p:nvPr/>
        </p:nvGraphicFramePr>
        <p:xfrm>
          <a:off x="2032000" y="990600"/>
          <a:ext cx="4548188" cy="876300"/>
        </p:xfrm>
        <a:graphic>
          <a:graphicData uri="http://schemas.openxmlformats.org/presentationml/2006/ole">
            <p:oleObj spid="_x0000_s8194" name="Equation" r:id="rId4" imgW="2247900" imgH="431800" progId="Equation.3">
              <p:embed/>
            </p:oleObj>
          </a:graphicData>
        </a:graphic>
      </p:graphicFrame>
      <p:graphicFrame>
        <p:nvGraphicFramePr>
          <p:cNvPr id="8195" name="Object 6"/>
          <p:cNvGraphicFramePr>
            <a:graphicFrameLocks noChangeAspect="1"/>
          </p:cNvGraphicFramePr>
          <p:nvPr/>
        </p:nvGraphicFramePr>
        <p:xfrm>
          <a:off x="2036763" y="2057400"/>
          <a:ext cx="4538662" cy="830263"/>
        </p:xfrm>
        <a:graphic>
          <a:graphicData uri="http://schemas.openxmlformats.org/presentationml/2006/ole">
            <p:oleObj spid="_x0000_s8195" name="Equation" r:id="rId5" imgW="2362200" imgH="431800" progId="Equation.3">
              <p:embed/>
            </p:oleObj>
          </a:graphicData>
        </a:graphic>
      </p:graphicFrame>
      <p:sp>
        <p:nvSpPr>
          <p:cNvPr id="162823" name="Text Box 7"/>
          <p:cNvSpPr txBox="1">
            <a:spLocks noChangeArrowheads="1"/>
          </p:cNvSpPr>
          <p:nvPr/>
        </p:nvSpPr>
        <p:spPr bwMode="auto">
          <a:xfrm>
            <a:off x="609600" y="3124200"/>
            <a:ext cx="8001000" cy="7016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a:effectLst>
                  <a:outerShdw blurRad="38100" dist="38100" dir="2700000" algn="tl">
                    <a:srgbClr val="FFFFFF"/>
                  </a:outerShdw>
                </a:effectLst>
              </a:rPr>
              <a:t>If they pay out all their income as dividends, what are the current yields of these two REITs?</a:t>
            </a:r>
          </a:p>
        </p:txBody>
      </p:sp>
      <p:sp>
        <p:nvSpPr>
          <p:cNvPr id="162825" name="Text Box 9"/>
          <p:cNvSpPr txBox="1">
            <a:spLocks noChangeArrowheads="1"/>
          </p:cNvSpPr>
          <p:nvPr/>
        </p:nvSpPr>
        <p:spPr bwMode="auto">
          <a:xfrm>
            <a:off x="2743200" y="3505200"/>
            <a:ext cx="5791200" cy="366713"/>
          </a:xfrm>
          <a:prstGeom prst="rect">
            <a:avLst/>
          </a:prstGeom>
          <a:noFill/>
          <a:ln w="9525">
            <a:noFill/>
            <a:miter lim="800000"/>
            <a:headEnd/>
            <a:tailEnd/>
          </a:ln>
        </p:spPr>
        <p:txBody>
          <a:bodyPr>
            <a:spAutoFit/>
          </a:bodyPr>
          <a:lstStyle/>
          <a:p>
            <a:pPr eaLnBrk="1" hangingPunct="1">
              <a:spcBef>
                <a:spcPct val="50000"/>
              </a:spcBef>
            </a:pPr>
            <a:r>
              <a:rPr lang="en-US" sz="1800" b="0" i="0"/>
              <a:t>Answer: </a:t>
            </a:r>
            <a:r>
              <a:rPr lang="en-US" sz="1800" b="0"/>
              <a:t>BOB yield = 10%,  Sioux yield = 5%.</a:t>
            </a:r>
            <a:endParaRPr lang="en-US" sz="1800" b="0" i="0"/>
          </a:p>
        </p:txBody>
      </p:sp>
      <p:sp>
        <p:nvSpPr>
          <p:cNvPr id="162826" name="Text Box 10"/>
          <p:cNvSpPr txBox="1">
            <a:spLocks noChangeArrowheads="1"/>
          </p:cNvSpPr>
          <p:nvPr/>
        </p:nvSpPr>
        <p:spPr bwMode="auto">
          <a:xfrm>
            <a:off x="685800" y="4038600"/>
            <a:ext cx="8001000" cy="10064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000">
                <a:solidFill>
                  <a:srgbClr val="0066FF"/>
                </a:solidFill>
                <a:effectLst>
                  <a:outerShdw blurRad="38100" dist="38100" dir="2700000" algn="tl">
                    <a:srgbClr val="000000"/>
                  </a:outerShdw>
                </a:effectLst>
              </a:rPr>
              <a:t>Why is Sioux a “growth REIT”?</a:t>
            </a:r>
          </a:p>
          <a:p>
            <a:pPr eaLnBrk="1" hangingPunct="1">
              <a:defRPr/>
            </a:pPr>
            <a:endParaRPr lang="en-US" sz="2000">
              <a:solidFill>
                <a:srgbClr val="0066FF"/>
              </a:solidFill>
              <a:effectLst>
                <a:outerShdw blurRad="38100" dist="38100" dir="2700000" algn="tl">
                  <a:srgbClr val="000000"/>
                </a:outerShdw>
              </a:effectLst>
            </a:endParaRPr>
          </a:p>
          <a:p>
            <a:pPr eaLnBrk="1" hangingPunct="1">
              <a:defRPr/>
            </a:pPr>
            <a:r>
              <a:rPr lang="en-US" sz="2000">
                <a:solidFill>
                  <a:srgbClr val="0066FF"/>
                </a:solidFill>
                <a:effectLst>
                  <a:outerShdw blurRad="38100" dist="38100" dir="2700000" algn="tl">
                    <a:srgbClr val="000000"/>
                  </a:outerShdw>
                </a:effectLst>
              </a:rPr>
              <a:t>Is it because Sioux “does development projects”?</a:t>
            </a:r>
          </a:p>
        </p:txBody>
      </p:sp>
      <p:sp>
        <p:nvSpPr>
          <p:cNvPr id="162827" name="Text Box 11"/>
          <p:cNvSpPr txBox="1">
            <a:spLocks noChangeArrowheads="1"/>
          </p:cNvSpPr>
          <p:nvPr/>
        </p:nvSpPr>
        <p:spPr bwMode="auto">
          <a:xfrm>
            <a:off x="685800" y="5181600"/>
            <a:ext cx="7772400" cy="641350"/>
          </a:xfrm>
          <a:prstGeom prst="rect">
            <a:avLst/>
          </a:prstGeom>
          <a:noFill/>
          <a:ln w="9525">
            <a:noFill/>
            <a:miter lim="800000"/>
            <a:headEnd/>
            <a:tailEnd/>
          </a:ln>
        </p:spPr>
        <p:txBody>
          <a:bodyPr>
            <a:spAutoFit/>
          </a:bodyPr>
          <a:lstStyle/>
          <a:p>
            <a:pPr eaLnBrk="1" hangingPunct="1">
              <a:spcBef>
                <a:spcPct val="50000"/>
              </a:spcBef>
            </a:pPr>
            <a:r>
              <a:rPr lang="en-US" sz="1800">
                <a:solidFill>
                  <a:srgbClr val="CC0000"/>
                </a:solidFill>
              </a:rPr>
              <a:t>Suppose Sioux did not </a:t>
            </a:r>
            <a:r>
              <a:rPr lang="en-US" sz="1800" u="sng">
                <a:solidFill>
                  <a:srgbClr val="CC0000"/>
                </a:solidFill>
              </a:rPr>
              <a:t>already own</a:t>
            </a:r>
            <a:r>
              <a:rPr lang="en-US" sz="1800">
                <a:solidFill>
                  <a:srgbClr val="CC0000"/>
                </a:solidFill>
              </a:rPr>
              <a:t> the land (and were similar to the “second best developer” on the site)?</a:t>
            </a:r>
          </a:p>
        </p:txBody>
      </p:sp>
      <p:sp>
        <p:nvSpPr>
          <p:cNvPr id="8202" name="Slide Number Placeholder 8"/>
          <p:cNvSpPr>
            <a:spLocks noGrp="1"/>
          </p:cNvSpPr>
          <p:nvPr>
            <p:ph type="sldNum" sz="quarter" idx="12"/>
          </p:nvPr>
        </p:nvSpPr>
        <p:spPr>
          <a:noFill/>
          <a:ln>
            <a:miter lim="800000"/>
            <a:headEnd/>
            <a:tailEnd/>
          </a:ln>
        </p:spPr>
        <p:txBody>
          <a:bodyPr/>
          <a:lstStyle/>
          <a:p>
            <a:fld id="{113064EE-CBCC-41F8-A6B9-57C8DD94C92E}" type="slidenum">
              <a:rPr lang="en-US"/>
              <a:pPr/>
              <a:t>50</a:t>
            </a:fld>
            <a:endParaRPr lang="en-US"/>
          </a:p>
        </p:txBody>
      </p:sp>
      <p:sp>
        <p:nvSpPr>
          <p:cNvPr id="10" name="Footer Placeholder 9"/>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2825"/>
                                        </p:tgtEl>
                                        <p:attrNameLst>
                                          <p:attrName>style.visibility</p:attrName>
                                        </p:attrNameLst>
                                      </p:cBhvr>
                                      <p:to>
                                        <p:strVal val="visible"/>
                                      </p:to>
                                    </p:set>
                                    <p:anim calcmode="lin" valueType="num">
                                      <p:cBhvr additive="base">
                                        <p:cTn id="7" dur="500" fill="hold"/>
                                        <p:tgtEl>
                                          <p:spTgt spid="162825"/>
                                        </p:tgtEl>
                                        <p:attrNameLst>
                                          <p:attrName>ppt_x</p:attrName>
                                        </p:attrNameLst>
                                      </p:cBhvr>
                                      <p:tavLst>
                                        <p:tav tm="0">
                                          <p:val>
                                            <p:strVal val="1+#ppt_w/2"/>
                                          </p:val>
                                        </p:tav>
                                        <p:tav tm="100000">
                                          <p:val>
                                            <p:strVal val="#ppt_x"/>
                                          </p:val>
                                        </p:tav>
                                      </p:tavLst>
                                    </p:anim>
                                    <p:anim calcmode="lin" valueType="num">
                                      <p:cBhvr additive="base">
                                        <p:cTn id="8" dur="500" fill="hold"/>
                                        <p:tgtEl>
                                          <p:spTgt spid="16282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2826"/>
                                        </p:tgtEl>
                                        <p:attrNameLst>
                                          <p:attrName>style.visibility</p:attrName>
                                        </p:attrNameLst>
                                      </p:cBhvr>
                                      <p:to>
                                        <p:strVal val="visible"/>
                                      </p:to>
                                    </p:set>
                                    <p:anim calcmode="lin" valueType="num">
                                      <p:cBhvr additive="base">
                                        <p:cTn id="13" dur="500" fill="hold"/>
                                        <p:tgtEl>
                                          <p:spTgt spid="162826"/>
                                        </p:tgtEl>
                                        <p:attrNameLst>
                                          <p:attrName>ppt_x</p:attrName>
                                        </p:attrNameLst>
                                      </p:cBhvr>
                                      <p:tavLst>
                                        <p:tav tm="0">
                                          <p:val>
                                            <p:strVal val="#ppt_x"/>
                                          </p:val>
                                        </p:tav>
                                        <p:tav tm="100000">
                                          <p:val>
                                            <p:strVal val="#ppt_x"/>
                                          </p:val>
                                        </p:tav>
                                      </p:tavLst>
                                    </p:anim>
                                    <p:anim calcmode="lin" valueType="num">
                                      <p:cBhvr additive="base">
                                        <p:cTn id="14" dur="500" fill="hold"/>
                                        <p:tgtEl>
                                          <p:spTgt spid="16282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2827"/>
                                        </p:tgtEl>
                                        <p:attrNameLst>
                                          <p:attrName>style.visibility</p:attrName>
                                        </p:attrNameLst>
                                      </p:cBhvr>
                                      <p:to>
                                        <p:strVal val="visible"/>
                                      </p:to>
                                    </p:set>
                                    <p:anim calcmode="lin" valueType="num">
                                      <p:cBhvr additive="base">
                                        <p:cTn id="19" dur="500" fill="hold"/>
                                        <p:tgtEl>
                                          <p:spTgt spid="162827"/>
                                        </p:tgtEl>
                                        <p:attrNameLst>
                                          <p:attrName>ppt_x</p:attrName>
                                        </p:attrNameLst>
                                      </p:cBhvr>
                                      <p:tavLst>
                                        <p:tav tm="0">
                                          <p:val>
                                            <p:strVal val="#ppt_x"/>
                                          </p:val>
                                        </p:tav>
                                        <p:tav tm="100000">
                                          <p:val>
                                            <p:strVal val="#ppt_x"/>
                                          </p:val>
                                        </p:tav>
                                      </p:tavLst>
                                    </p:anim>
                                    <p:anim calcmode="lin" valueType="num">
                                      <p:cBhvr additive="base">
                                        <p:cTn id="20" dur="500" fill="hold"/>
                                        <p:tgtEl>
                                          <p:spTgt spid="1628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5" grpId="0"/>
      <p:bldP spid="162826" grpId="0"/>
      <p:bldP spid="162827"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49" name="Text Box 9"/>
          <p:cNvSpPr txBox="1">
            <a:spLocks noChangeArrowheads="1"/>
          </p:cNvSpPr>
          <p:nvPr/>
        </p:nvSpPr>
        <p:spPr bwMode="auto">
          <a:xfrm>
            <a:off x="304800" y="304800"/>
            <a:ext cx="85344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ct val="50000"/>
              </a:spcBef>
              <a:defRPr/>
            </a:pPr>
            <a:r>
              <a:rPr lang="en-US" sz="2400">
                <a:solidFill>
                  <a:srgbClr val="0000FF"/>
                </a:solidFill>
                <a:effectLst>
                  <a:outerShdw blurRad="38100" dist="38100" dir="2700000" algn="tl">
                    <a:srgbClr val="000000"/>
                  </a:outerShdw>
                </a:effectLst>
              </a:rPr>
              <a:t>Growth stocks have positive NPV opportunities.</a:t>
            </a:r>
          </a:p>
        </p:txBody>
      </p:sp>
      <p:sp>
        <p:nvSpPr>
          <p:cNvPr id="163850" name="Text Box 10"/>
          <p:cNvSpPr txBox="1">
            <a:spLocks noChangeArrowheads="1"/>
          </p:cNvSpPr>
          <p:nvPr/>
        </p:nvSpPr>
        <p:spPr bwMode="auto">
          <a:xfrm>
            <a:off x="914400" y="838200"/>
            <a:ext cx="8077200" cy="99536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000" i="0">
                <a:effectLst>
                  <a:outerShdw blurRad="38100" dist="38100" dir="2700000" algn="tl">
                    <a:srgbClr val="FFFFFF"/>
                  </a:outerShdw>
                </a:effectLst>
              </a:rPr>
              <a:t>Value of Firm   = Value of Existing Assets in Place (less debt) </a:t>
            </a:r>
          </a:p>
          <a:p>
            <a:pPr eaLnBrk="1" hangingPunct="1">
              <a:defRPr/>
            </a:pPr>
            <a:r>
              <a:rPr lang="en-US" sz="2000" i="0">
                <a:effectLst>
                  <a:outerShdw blurRad="38100" dist="38100" dir="2700000" algn="tl">
                    <a:srgbClr val="FFFFFF"/>
                  </a:outerShdw>
                </a:effectLst>
              </a:rPr>
              <a:t>Equity (E)	 + Net Value of Growth Opportunities </a:t>
            </a:r>
          </a:p>
          <a:p>
            <a:pPr eaLnBrk="1" hangingPunct="1">
              <a:spcBef>
                <a:spcPct val="20000"/>
              </a:spcBef>
              <a:defRPr/>
            </a:pPr>
            <a:r>
              <a:rPr lang="en-US" sz="1600" i="0">
                <a:effectLst>
                  <a:outerShdw blurRad="38100" dist="38100" dir="2700000" algn="tl">
                    <a:srgbClr val="FFFFFF"/>
                  </a:outerShdw>
                </a:effectLst>
              </a:rPr>
              <a:t>	          </a:t>
            </a:r>
          </a:p>
        </p:txBody>
      </p:sp>
      <p:sp>
        <p:nvSpPr>
          <p:cNvPr id="163852" name="Rectangle 12"/>
          <p:cNvSpPr>
            <a:spLocks noChangeArrowheads="1"/>
          </p:cNvSpPr>
          <p:nvPr/>
        </p:nvSpPr>
        <p:spPr bwMode="auto">
          <a:xfrm>
            <a:off x="0" y="3000375"/>
            <a:ext cx="9144000" cy="0"/>
          </a:xfrm>
          <a:prstGeom prst="rect">
            <a:avLst/>
          </a:prstGeom>
          <a:noFill/>
          <a:ln>
            <a:noFill/>
          </a:ln>
          <a:effectLst/>
          <a:extLst>
            <a:ext uri="{909E8E84-426E-40DD-AFC4-6F175D3DCCD1}"/>
            <a:ext uri="{91240B29-F687-4F45-9708-019B960494DF}"/>
            <a:ext uri="{AF507438-7753-43E0-B8FC-AC1667EBCBE1}"/>
          </a:extLst>
        </p:spPr>
        <p:txBody>
          <a:bodyPr wrap="none" anchor="ctr">
            <a:spAutoFit/>
          </a:bodyPr>
          <a:lstStyle/>
          <a:p>
            <a:pPr eaLnBrk="1" hangingPunct="1">
              <a:defRPr/>
            </a:pPr>
            <a:endParaRPr lang="en-US">
              <a:effectLst>
                <a:outerShdw blurRad="38100" dist="38100" dir="2700000" algn="tl">
                  <a:srgbClr val="000000">
                    <a:alpha val="43137"/>
                  </a:srgbClr>
                </a:outerShdw>
              </a:effectLst>
            </a:endParaRPr>
          </a:p>
        </p:txBody>
      </p:sp>
      <p:graphicFrame>
        <p:nvGraphicFramePr>
          <p:cNvPr id="9218" name="Object 11"/>
          <p:cNvGraphicFramePr>
            <a:graphicFrameLocks noChangeAspect="1"/>
          </p:cNvGraphicFramePr>
          <p:nvPr/>
        </p:nvGraphicFramePr>
        <p:xfrm>
          <a:off x="1600200" y="1676400"/>
          <a:ext cx="4800600" cy="1381125"/>
        </p:xfrm>
        <a:graphic>
          <a:graphicData uri="http://schemas.openxmlformats.org/presentationml/2006/ole">
            <p:oleObj spid="_x0000_s9218" name="Equation" r:id="rId4" imgW="3086100" imgH="889000" progId="Equation.3">
              <p:embed/>
            </p:oleObj>
          </a:graphicData>
        </a:graphic>
      </p:graphicFrame>
      <p:sp>
        <p:nvSpPr>
          <p:cNvPr id="163854" name="Rectangle 14"/>
          <p:cNvSpPr>
            <a:spLocks noChangeArrowheads="1"/>
          </p:cNvSpPr>
          <p:nvPr/>
        </p:nvSpPr>
        <p:spPr bwMode="auto">
          <a:xfrm>
            <a:off x="0" y="3228975"/>
            <a:ext cx="9144000" cy="0"/>
          </a:xfrm>
          <a:prstGeom prst="rect">
            <a:avLst/>
          </a:prstGeom>
          <a:noFill/>
          <a:ln>
            <a:noFill/>
          </a:ln>
          <a:effectLst/>
          <a:extLst>
            <a:ext uri="{909E8E84-426E-40DD-AFC4-6F175D3DCCD1}"/>
            <a:ext uri="{91240B29-F687-4F45-9708-019B960494DF}"/>
            <a:ext uri="{AF507438-7753-43E0-B8FC-AC1667EBCBE1}"/>
          </a:extLst>
        </p:spPr>
        <p:txBody>
          <a:bodyPr wrap="none" anchor="ctr">
            <a:spAutoFit/>
          </a:bodyPr>
          <a:lstStyle/>
          <a:p>
            <a:pPr eaLnBrk="1" hangingPunct="1">
              <a:defRPr/>
            </a:pPr>
            <a:endParaRPr lang="en-US">
              <a:effectLst>
                <a:outerShdw blurRad="38100" dist="38100" dir="2700000" algn="tl">
                  <a:srgbClr val="000000">
                    <a:alpha val="43137"/>
                  </a:srgbClr>
                </a:outerShdw>
              </a:effectLst>
            </a:endParaRPr>
          </a:p>
        </p:txBody>
      </p:sp>
      <p:graphicFrame>
        <p:nvGraphicFramePr>
          <p:cNvPr id="9219" name="Object 13"/>
          <p:cNvGraphicFramePr>
            <a:graphicFrameLocks noChangeAspect="1"/>
          </p:cNvGraphicFramePr>
          <p:nvPr/>
        </p:nvGraphicFramePr>
        <p:xfrm>
          <a:off x="2438400" y="5029200"/>
          <a:ext cx="4114800" cy="668338"/>
        </p:xfrm>
        <a:graphic>
          <a:graphicData uri="http://schemas.openxmlformats.org/presentationml/2006/ole">
            <p:oleObj spid="_x0000_s9219" name="Equation" r:id="rId5" imgW="2692400" imgH="431800" progId="Equation.3">
              <p:embed/>
            </p:oleObj>
          </a:graphicData>
        </a:graphic>
      </p:graphicFrame>
      <p:sp>
        <p:nvSpPr>
          <p:cNvPr id="163855" name="Text Box 15"/>
          <p:cNvSpPr txBox="1">
            <a:spLocks noChangeArrowheads="1"/>
          </p:cNvSpPr>
          <p:nvPr/>
        </p:nvSpPr>
        <p:spPr bwMode="auto">
          <a:xfrm>
            <a:off x="762000" y="3886200"/>
            <a:ext cx="609600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endParaRPr lang="en-US" sz="2000" i="0">
              <a:effectLst>
                <a:outerShdw blurRad="38100" dist="38100" dir="2700000" algn="tl">
                  <a:srgbClr val="FFFFFF"/>
                </a:outerShdw>
              </a:effectLst>
            </a:endParaRPr>
          </a:p>
        </p:txBody>
      </p:sp>
      <p:sp>
        <p:nvSpPr>
          <p:cNvPr id="163856" name="Text Box 16"/>
          <p:cNvSpPr txBox="1">
            <a:spLocks noChangeArrowheads="1"/>
          </p:cNvSpPr>
          <p:nvPr/>
        </p:nvSpPr>
        <p:spPr bwMode="auto">
          <a:xfrm>
            <a:off x="457200" y="4495800"/>
            <a:ext cx="784860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a:effectLst>
                  <a:outerShdw blurRad="38100" dist="38100" dir="2700000" algn="tl">
                    <a:srgbClr val="FFFFFF"/>
                  </a:outerShdw>
                </a:effectLst>
              </a:rPr>
              <a:t>NPV &gt;0 growth opps. result in high REIT price to earnings multiples …</a:t>
            </a:r>
          </a:p>
        </p:txBody>
      </p:sp>
      <p:sp>
        <p:nvSpPr>
          <p:cNvPr id="163858" name="Rectangle 18"/>
          <p:cNvSpPr>
            <a:spLocks noChangeArrowheads="1"/>
          </p:cNvSpPr>
          <p:nvPr/>
        </p:nvSpPr>
        <p:spPr bwMode="auto">
          <a:xfrm>
            <a:off x="0" y="0"/>
            <a:ext cx="9144000" cy="0"/>
          </a:xfrm>
          <a:prstGeom prst="rect">
            <a:avLst/>
          </a:prstGeom>
          <a:noFill/>
          <a:ln>
            <a:noFill/>
          </a:ln>
          <a:effectLst/>
          <a:extLst>
            <a:ext uri="{909E8E84-426E-40DD-AFC4-6F175D3DCCD1}"/>
            <a:ext uri="{91240B29-F687-4F45-9708-019B960494DF}"/>
            <a:ext uri="{AF507438-7753-43E0-B8FC-AC1667EBCBE1}"/>
          </a:extLst>
        </p:spPr>
        <p:txBody>
          <a:bodyPr wrap="none" anchor="ctr">
            <a:spAutoFit/>
          </a:bodyPr>
          <a:lstStyle/>
          <a:p>
            <a:pPr eaLnBrk="1" hangingPunct="1">
              <a:defRPr/>
            </a:pPr>
            <a:endParaRPr lang="en-US">
              <a:effectLst>
                <a:outerShdw blurRad="38100" dist="38100" dir="2700000" algn="tl">
                  <a:srgbClr val="000000">
                    <a:alpha val="43137"/>
                  </a:srgbClr>
                </a:outerShdw>
              </a:effectLst>
            </a:endParaRPr>
          </a:p>
        </p:txBody>
      </p:sp>
      <p:graphicFrame>
        <p:nvGraphicFramePr>
          <p:cNvPr id="9220" name="Object 17"/>
          <p:cNvGraphicFramePr>
            <a:graphicFrameLocks noChangeAspect="1"/>
          </p:cNvGraphicFramePr>
          <p:nvPr/>
        </p:nvGraphicFramePr>
        <p:xfrm>
          <a:off x="1905000" y="3276600"/>
          <a:ext cx="2514600" cy="703263"/>
        </p:xfrm>
        <a:graphic>
          <a:graphicData uri="http://schemas.openxmlformats.org/presentationml/2006/ole">
            <p:oleObj spid="_x0000_s9220" name="Equation" r:id="rId6" imgW="1574800" imgH="444500" progId="Equation.3">
              <p:embed/>
            </p:oleObj>
          </a:graphicData>
        </a:graphic>
      </p:graphicFrame>
      <p:sp>
        <p:nvSpPr>
          <p:cNvPr id="9229" name="Text Box 19"/>
          <p:cNvSpPr txBox="1">
            <a:spLocks noChangeArrowheads="1"/>
          </p:cNvSpPr>
          <p:nvPr/>
        </p:nvSpPr>
        <p:spPr bwMode="auto">
          <a:xfrm>
            <a:off x="5257800" y="3276600"/>
            <a:ext cx="3429000" cy="915988"/>
          </a:xfrm>
          <a:prstGeom prst="rect">
            <a:avLst/>
          </a:prstGeom>
          <a:noFill/>
          <a:ln w="9525">
            <a:noFill/>
            <a:miter lim="800000"/>
            <a:headEnd/>
            <a:tailEnd/>
          </a:ln>
        </p:spPr>
        <p:txBody>
          <a:bodyPr>
            <a:spAutoFit/>
          </a:bodyPr>
          <a:lstStyle/>
          <a:p>
            <a:pPr eaLnBrk="1" hangingPunct="1">
              <a:spcBef>
                <a:spcPct val="50000"/>
              </a:spcBef>
            </a:pPr>
            <a:r>
              <a:rPr lang="en-US" sz="1800">
                <a:solidFill>
                  <a:srgbClr val="3333CC"/>
                </a:solidFill>
              </a:rPr>
              <a:t>Collapsing it into the GGM framework:  g* is larger than g without growth opportunities.</a:t>
            </a:r>
          </a:p>
        </p:txBody>
      </p:sp>
      <p:sp>
        <p:nvSpPr>
          <p:cNvPr id="163860" name="Rectangle 20"/>
          <p:cNvSpPr>
            <a:spLocks noChangeArrowheads="1"/>
          </p:cNvSpPr>
          <p:nvPr/>
        </p:nvSpPr>
        <p:spPr bwMode="auto">
          <a:xfrm>
            <a:off x="2133600" y="2362200"/>
            <a:ext cx="762000" cy="685800"/>
          </a:xfrm>
          <a:prstGeom prst="rect">
            <a:avLst/>
          </a:prstGeom>
          <a:noFill/>
          <a:ln w="15875">
            <a:solidFill>
              <a:srgbClr val="FF0000"/>
            </a:solidFill>
            <a:miter lim="800000"/>
            <a:headEnd/>
            <a:tailEnd/>
          </a:ln>
          <a:effectLst/>
          <a:extLst>
            <a:ext uri="{909E8E84-426E-40DD-AFC4-6F175D3DCCD1}"/>
            <a:ext uri="{AF507438-7753-43E0-B8FC-AC1667EBCBE1}"/>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9231" name="Text Box 21"/>
          <p:cNvSpPr txBox="1">
            <a:spLocks noChangeArrowheads="1"/>
          </p:cNvSpPr>
          <p:nvPr/>
        </p:nvSpPr>
        <p:spPr bwMode="auto">
          <a:xfrm>
            <a:off x="304800" y="2743200"/>
            <a:ext cx="1143000" cy="1190625"/>
          </a:xfrm>
          <a:prstGeom prst="rect">
            <a:avLst/>
          </a:prstGeom>
          <a:noFill/>
          <a:ln w="9525">
            <a:noFill/>
            <a:miter lim="800000"/>
            <a:headEnd/>
            <a:tailEnd/>
          </a:ln>
        </p:spPr>
        <p:txBody>
          <a:bodyPr>
            <a:spAutoFit/>
          </a:bodyPr>
          <a:lstStyle/>
          <a:p>
            <a:pPr eaLnBrk="1" hangingPunct="1">
              <a:spcBef>
                <a:spcPct val="50000"/>
              </a:spcBef>
            </a:pPr>
            <a:r>
              <a:rPr lang="en-US" sz="1800">
                <a:solidFill>
                  <a:srgbClr val="FF0000"/>
                </a:solidFill>
              </a:rPr>
              <a:t>Value of assets in place less debt</a:t>
            </a:r>
          </a:p>
        </p:txBody>
      </p:sp>
      <p:sp>
        <p:nvSpPr>
          <p:cNvPr id="163862" name="Line 22"/>
          <p:cNvSpPr>
            <a:spLocks noChangeShapeType="1"/>
          </p:cNvSpPr>
          <p:nvPr/>
        </p:nvSpPr>
        <p:spPr bwMode="auto">
          <a:xfrm flipV="1">
            <a:off x="1295400" y="2895600"/>
            <a:ext cx="838200" cy="304800"/>
          </a:xfrm>
          <a:prstGeom prst="line">
            <a:avLst/>
          </a:prstGeom>
          <a:noFill/>
          <a:ln w="19050">
            <a:solidFill>
              <a:srgbClr val="FF0000"/>
            </a:solidFill>
            <a:round/>
            <a:headEnd/>
            <a:tailEnd type="triangle" w="lg" len="med"/>
          </a:ln>
          <a:effectLst/>
          <a:extLst>
            <a:ext uri="{909E8E84-426E-40DD-AFC4-6F175D3DCCD1}"/>
            <a:ext uri="{AF507438-7753-43E0-B8FC-AC1667EBCBE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9233" name="Slide Number Placeholder 15"/>
          <p:cNvSpPr>
            <a:spLocks noGrp="1"/>
          </p:cNvSpPr>
          <p:nvPr>
            <p:ph type="sldNum" sz="quarter" idx="12"/>
          </p:nvPr>
        </p:nvSpPr>
        <p:spPr>
          <a:noFill/>
          <a:ln>
            <a:miter lim="800000"/>
            <a:headEnd/>
            <a:tailEnd/>
          </a:ln>
        </p:spPr>
        <p:txBody>
          <a:bodyPr/>
          <a:lstStyle/>
          <a:p>
            <a:fld id="{63C1F716-CF89-430E-8BE1-C5A361742563}" type="slidenum">
              <a:rPr lang="en-US"/>
              <a:pPr/>
              <a:t>51</a:t>
            </a:fld>
            <a:endParaRPr lang="en-US"/>
          </a:p>
        </p:txBody>
      </p:sp>
      <p:sp>
        <p:nvSpPr>
          <p:cNvPr id="17" name="Footer Placeholder 16"/>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pSp>
        <p:nvGrpSpPr>
          <p:cNvPr id="2" name="Group 4"/>
          <p:cNvGrpSpPr>
            <a:grpSpLocks/>
          </p:cNvGrpSpPr>
          <p:nvPr/>
        </p:nvGrpSpPr>
        <p:grpSpPr bwMode="auto">
          <a:xfrm>
            <a:off x="1219200" y="4038600"/>
            <a:ext cx="6477000" cy="2012950"/>
            <a:chOff x="864" y="2496"/>
            <a:chExt cx="4080" cy="1376"/>
          </a:xfrm>
        </p:grpSpPr>
        <p:sp>
          <p:nvSpPr>
            <p:cNvPr id="295941" name="Text Box 5"/>
            <p:cNvSpPr txBox="1">
              <a:spLocks noChangeArrowheads="1"/>
            </p:cNvSpPr>
            <p:nvPr/>
          </p:nvSpPr>
          <p:spPr bwMode="auto">
            <a:xfrm>
              <a:off x="864" y="2496"/>
              <a:ext cx="4080" cy="756"/>
            </a:xfrm>
            <a:prstGeom prst="rect">
              <a:avLst/>
            </a:prstGeom>
            <a:solidFill>
              <a:srgbClr val="CCFFFF"/>
            </a:solidFill>
            <a:ln w="9525">
              <a:solidFill>
                <a:schemeClr val="tx1"/>
              </a:solidFill>
              <a:miter lim="800000"/>
              <a:headEnd/>
              <a:tailEnd/>
            </a:ln>
            <a:effectLst/>
            <a:extLst>
              <a:ext uri="{AF507438-7753-43E0-B8FC-AC1667EBCBE1}"/>
            </a:extLst>
          </p:spPr>
          <p:txBody>
            <a:bodyPr>
              <a:spAutoFit/>
            </a:bodyPr>
            <a:lstStyle/>
            <a:p>
              <a:pPr eaLnBrk="1" hangingPunct="1">
                <a:spcBef>
                  <a:spcPct val="50000"/>
                </a:spcBef>
                <a:defRPr/>
              </a:pPr>
              <a:r>
                <a:rPr lang="en-US" sz="2200">
                  <a:effectLst>
                    <a:outerShdw blurRad="38100" dist="38100" dir="2700000" algn="tl">
                      <a:srgbClr val="FFFFFF"/>
                    </a:outerShdw>
                  </a:effectLst>
                </a:rPr>
                <a:t>“Most REITs are not growth stocks most of the time, but some REITs are growth stocks most of the time, and most REITs are growth stocks some of the time.” </a:t>
              </a:r>
            </a:p>
          </p:txBody>
        </p:sp>
        <p:sp>
          <p:nvSpPr>
            <p:cNvPr id="295942" name="Text Box 6"/>
            <p:cNvSpPr txBox="1">
              <a:spLocks noChangeArrowheads="1"/>
            </p:cNvSpPr>
            <p:nvPr/>
          </p:nvSpPr>
          <p:spPr bwMode="auto">
            <a:xfrm>
              <a:off x="1200" y="3600"/>
              <a:ext cx="3360" cy="272"/>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ct val="50000"/>
                </a:spcBef>
                <a:defRPr/>
              </a:pPr>
              <a:r>
                <a:rPr lang="en-US" sz="2000">
                  <a:effectLst>
                    <a:outerShdw blurRad="38100" dist="38100" dir="2700000" algn="tl">
                      <a:srgbClr val="FFFFFF"/>
                    </a:outerShdw>
                  </a:effectLst>
                </a:rPr>
                <a:t>Last case is possible because of…</a:t>
              </a:r>
            </a:p>
          </p:txBody>
        </p:sp>
      </p:grpSp>
      <p:sp>
        <p:nvSpPr>
          <p:cNvPr id="295944" name="Text Box 8"/>
          <p:cNvSpPr txBox="1">
            <a:spLocks noChangeArrowheads="1"/>
          </p:cNvSpPr>
          <p:nvPr/>
        </p:nvSpPr>
        <p:spPr bwMode="auto">
          <a:xfrm>
            <a:off x="457200" y="609600"/>
            <a:ext cx="8382000" cy="30321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200" i="0">
                <a:solidFill>
                  <a:srgbClr val="3333CC"/>
                </a:solidFill>
                <a:effectLst>
                  <a:outerShdw blurRad="38100" dist="38100" dir="2700000" algn="tl">
                    <a:srgbClr val="000000"/>
                  </a:outerShdw>
                </a:effectLst>
              </a:rPr>
              <a:t>Typical sources of growth </a:t>
            </a:r>
            <a:r>
              <a:rPr lang="en-US" sz="2200">
                <a:solidFill>
                  <a:srgbClr val="3333CC"/>
                </a:solidFill>
                <a:effectLst>
                  <a:outerShdw blurRad="38100" dist="38100" dir="2700000" algn="tl">
                    <a:srgbClr val="000000"/>
                  </a:outerShdw>
                </a:effectLst>
              </a:rPr>
              <a:t>(NPV &gt; 0)</a:t>
            </a:r>
            <a:r>
              <a:rPr lang="en-US" sz="2200" i="0">
                <a:solidFill>
                  <a:srgbClr val="3333CC"/>
                </a:solidFill>
                <a:effectLst>
                  <a:outerShdw blurRad="38100" dist="38100" dir="2700000" algn="tl">
                    <a:srgbClr val="000000"/>
                  </a:outerShdw>
                </a:effectLst>
              </a:rPr>
              <a:t> opportunities in REITs (if any):</a:t>
            </a:r>
          </a:p>
          <a:p>
            <a:pPr eaLnBrk="1" hangingPunct="1">
              <a:spcBef>
                <a:spcPct val="50000"/>
              </a:spcBef>
              <a:defRPr/>
            </a:pPr>
            <a:endParaRPr lang="en-US" sz="900" i="0">
              <a:solidFill>
                <a:srgbClr val="3333CC"/>
              </a:solidFill>
              <a:effectLst>
                <a:outerShdw blurRad="38100" dist="38100" dir="2700000" algn="tl">
                  <a:srgbClr val="000000"/>
                </a:outerShdw>
              </a:effectLst>
            </a:endParaRPr>
          </a:p>
          <a:p>
            <a:pPr lvl="1" eaLnBrk="1" hangingPunct="1">
              <a:spcBef>
                <a:spcPct val="25000"/>
              </a:spcBef>
              <a:buFont typeface="Symbol" panose="05050102010706020507" pitchFamily="18" charset="2"/>
              <a:buChar char="·"/>
              <a:defRPr/>
            </a:pPr>
            <a:r>
              <a:rPr lang="en-US" sz="1800" i="0">
                <a:solidFill>
                  <a:srgbClr val="0000FF"/>
                </a:solidFill>
              </a:rPr>
              <a:t>  </a:t>
            </a:r>
            <a:r>
              <a:rPr lang="en-US" sz="2000" i="0">
                <a:solidFill>
                  <a:srgbClr val="0000FF"/>
                </a:solidFill>
              </a:rPr>
              <a:t>Developable land </a:t>
            </a:r>
            <a:r>
              <a:rPr lang="en-US" sz="2000" u="sng">
                <a:solidFill>
                  <a:srgbClr val="0000FF"/>
                </a:solidFill>
              </a:rPr>
              <a:t>already owned</a:t>
            </a:r>
            <a:r>
              <a:rPr lang="en-US" sz="2000" i="0">
                <a:solidFill>
                  <a:srgbClr val="0000FF"/>
                </a:solidFill>
              </a:rPr>
              <a:t>.</a:t>
            </a:r>
          </a:p>
          <a:p>
            <a:pPr lvl="1" eaLnBrk="1" hangingPunct="1">
              <a:spcBef>
                <a:spcPct val="25000"/>
              </a:spcBef>
              <a:buFont typeface="Symbol" panose="05050102010706020507" pitchFamily="18" charset="2"/>
              <a:buChar char="·"/>
              <a:defRPr/>
            </a:pPr>
            <a:r>
              <a:rPr lang="en-US" sz="2000" i="0">
                <a:solidFill>
                  <a:srgbClr val="0000FF"/>
                </a:solidFill>
              </a:rPr>
              <a:t>  Entrepreneurial abilities (in devlpt, or possibly other activities).</a:t>
            </a:r>
          </a:p>
          <a:p>
            <a:pPr lvl="1" eaLnBrk="1" hangingPunct="1">
              <a:spcBef>
                <a:spcPct val="25000"/>
              </a:spcBef>
              <a:buFont typeface="Symbol" panose="05050102010706020507" pitchFamily="18" charset="2"/>
              <a:buChar char="·"/>
              <a:defRPr/>
            </a:pPr>
            <a:r>
              <a:rPr lang="en-US" sz="2000" i="0">
                <a:solidFill>
                  <a:srgbClr val="0000FF"/>
                </a:solidFill>
              </a:rPr>
              <a:t>  Macro-level abilities</a:t>
            </a:r>
          </a:p>
          <a:p>
            <a:pPr lvl="1" eaLnBrk="1" hangingPunct="1">
              <a:spcBef>
                <a:spcPct val="25000"/>
              </a:spcBef>
              <a:buFont typeface="Symbol" panose="05050102010706020507" pitchFamily="18" charset="2"/>
              <a:buNone/>
              <a:defRPr/>
            </a:pPr>
            <a:r>
              <a:rPr lang="en-US" sz="2000" i="0">
                <a:solidFill>
                  <a:srgbClr val="0000FF"/>
                </a:solidFill>
              </a:rPr>
              <a:t>   (scale economies?, franchise value?, econ of scope?).</a:t>
            </a:r>
          </a:p>
          <a:p>
            <a:pPr lvl="1" eaLnBrk="1" hangingPunct="1">
              <a:spcBef>
                <a:spcPct val="25000"/>
              </a:spcBef>
              <a:buFont typeface="Symbol" panose="05050102010706020507" pitchFamily="18" charset="2"/>
              <a:buNone/>
              <a:defRPr/>
            </a:pPr>
            <a:endParaRPr lang="en-US" sz="1000" i="0">
              <a:solidFill>
                <a:srgbClr val="0000FF"/>
              </a:solidFill>
            </a:endParaRPr>
          </a:p>
          <a:p>
            <a:pPr lvl="1" eaLnBrk="1" hangingPunct="1">
              <a:spcBef>
                <a:spcPct val="25000"/>
              </a:spcBef>
              <a:buFont typeface="Symbol" panose="05050102010706020507" pitchFamily="18" charset="2"/>
              <a:buChar char="·"/>
              <a:defRPr/>
            </a:pPr>
            <a:r>
              <a:rPr lang="en-US" sz="2000" i="0">
                <a:solidFill>
                  <a:srgbClr val="0000FF"/>
                </a:solidFill>
              </a:rPr>
              <a:t>  </a:t>
            </a:r>
            <a:r>
              <a:rPr lang="en-US" sz="2000" i="0">
                <a:solidFill>
                  <a:srgbClr val="FF0000"/>
                </a:solidFill>
              </a:rPr>
              <a:t>Differential property asset valuation in stock vs private property     	markets.</a:t>
            </a:r>
            <a:endParaRPr lang="en-US" sz="2000">
              <a:solidFill>
                <a:srgbClr val="FF0000"/>
              </a:solidFill>
            </a:endParaRPr>
          </a:p>
        </p:txBody>
      </p:sp>
      <p:sp>
        <p:nvSpPr>
          <p:cNvPr id="66564" name="Slide Number Placeholder 5"/>
          <p:cNvSpPr>
            <a:spLocks noGrp="1"/>
          </p:cNvSpPr>
          <p:nvPr>
            <p:ph type="sldNum" sz="quarter" idx="12"/>
          </p:nvPr>
        </p:nvSpPr>
        <p:spPr>
          <a:noFill/>
          <a:ln>
            <a:miter lim="800000"/>
            <a:headEnd/>
            <a:tailEnd/>
          </a:ln>
        </p:spPr>
        <p:txBody>
          <a:bodyPr/>
          <a:lstStyle/>
          <a:p>
            <a:fld id="{6E38DD34-9836-48D8-AF9B-E774D7837554}" type="slidenum">
              <a:rPr lang="en-US"/>
              <a:pPr/>
              <a:t>52</a:t>
            </a:fld>
            <a:endParaRPr lang="en-US"/>
          </a:p>
        </p:txBody>
      </p:sp>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72036" name="Text Box 4"/>
          <p:cNvSpPr txBox="1">
            <a:spLocks noChangeArrowheads="1"/>
          </p:cNvSpPr>
          <p:nvPr/>
        </p:nvSpPr>
        <p:spPr bwMode="auto">
          <a:xfrm>
            <a:off x="415925" y="844550"/>
            <a:ext cx="8153400" cy="43291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What is REIT </a:t>
            </a:r>
            <a:r>
              <a:rPr lang="en-US" sz="2400" dirty="0">
                <a:effectLst>
                  <a:outerShdw blurRad="38100" dist="38100" dir="2700000" algn="tl">
                    <a:srgbClr val="FFFFFF"/>
                  </a:outerShdw>
                </a:effectLst>
              </a:rPr>
              <a:t>“NAV”</a:t>
            </a:r>
            <a:r>
              <a:rPr lang="en-US" sz="2400" i="0" dirty="0">
                <a:effectLst>
                  <a:outerShdw blurRad="38100" dist="38100" dir="2700000" algn="tl">
                    <a:srgbClr val="FFFFFF"/>
                  </a:outerShdw>
                </a:effectLst>
              </a:rPr>
              <a:t> ? </a:t>
            </a:r>
          </a:p>
          <a:p>
            <a:pPr eaLnBrk="1" hangingPunct="1">
              <a:spcBef>
                <a:spcPct val="50000"/>
              </a:spcBef>
              <a:defRPr/>
            </a:pPr>
            <a:r>
              <a:rPr lang="en-US" sz="2000" i="0" dirty="0">
                <a:effectLst>
                  <a:outerShdw blurRad="38100" dist="38100" dir="2700000" algn="tl">
                    <a:srgbClr val="FFFFFF"/>
                  </a:outerShdw>
                </a:effectLst>
              </a:rPr>
              <a:t>Net Asset Value =     REIT Assets Value (as valued in </a:t>
            </a:r>
            <a:r>
              <a:rPr lang="en-US" sz="2000" dirty="0">
                <a:effectLst>
                  <a:outerShdw blurRad="38100" dist="38100" dir="2700000" algn="tl">
                    <a:srgbClr val="FFFFFF"/>
                  </a:outerShdw>
                </a:effectLst>
              </a:rPr>
              <a:t>property market *</a:t>
            </a:r>
            <a:r>
              <a:rPr lang="en-US" sz="2000" i="0" dirty="0">
                <a:effectLst>
                  <a:outerShdw blurRad="38100" dist="38100" dir="2700000" algn="tl">
                    <a:srgbClr val="FFFFFF"/>
                  </a:outerShdw>
                </a:effectLst>
              </a:rPr>
              <a:t>)</a:t>
            </a:r>
          </a:p>
          <a:p>
            <a:pPr eaLnBrk="1" hangingPunct="1">
              <a:spcBef>
                <a:spcPct val="50000"/>
              </a:spcBef>
              <a:defRPr/>
            </a:pPr>
            <a:r>
              <a:rPr lang="en-US" sz="2000" i="0" dirty="0">
                <a:effectLst>
                  <a:outerShdw blurRad="38100" dist="38100" dir="2700000" algn="tl">
                    <a:srgbClr val="FFFFFF"/>
                  </a:outerShdw>
                </a:effectLst>
              </a:rPr>
              <a:t>		   </a:t>
            </a:r>
            <a:r>
              <a:rPr lang="en-US" sz="1800" i="0" dirty="0">
                <a:effectLst>
                  <a:outerShdw blurRad="38100" dist="38100" dir="2700000" algn="tl">
                    <a:srgbClr val="FFFFFF"/>
                  </a:outerShdw>
                </a:effectLst>
              </a:rPr>
              <a:t>–</a:t>
            </a:r>
            <a:r>
              <a:rPr lang="en-US" sz="1800" dirty="0">
                <a:effectLst>
                  <a:outerShdw blurRad="38100" dist="38100" dir="2700000" algn="tl">
                    <a:srgbClr val="FFFFFF"/>
                  </a:outerShdw>
                </a:effectLst>
              </a:rPr>
              <a:t> </a:t>
            </a:r>
            <a:r>
              <a:rPr lang="en-US" sz="2000" i="0" dirty="0">
                <a:effectLst>
                  <a:outerShdw blurRad="38100" dist="38100" dir="2700000" algn="tl">
                    <a:srgbClr val="FFFFFF"/>
                  </a:outerShdw>
                </a:effectLst>
              </a:rPr>
              <a:t> REIT Liabilities**</a:t>
            </a:r>
          </a:p>
          <a:p>
            <a:pPr eaLnBrk="1" hangingPunct="1">
              <a:spcBef>
                <a:spcPct val="50000"/>
              </a:spcBef>
              <a:defRPr/>
            </a:pPr>
            <a:r>
              <a:rPr lang="en-US" sz="2000" i="0" dirty="0">
                <a:effectLst>
                  <a:outerShdw blurRad="38100" dist="38100" dir="2700000" algn="tl">
                    <a:srgbClr val="FFFFFF"/>
                  </a:outerShdw>
                </a:effectLst>
              </a:rPr>
              <a:t>		   </a:t>
            </a:r>
            <a:r>
              <a:rPr lang="en-US" sz="2000" i="0" dirty="0">
                <a:effectLst>
                  <a:outerShdw blurRad="38100" dist="38100" dir="2700000" algn="tl">
                    <a:srgbClr val="FFFFFF"/>
                  </a:outerShdw>
                </a:effectLst>
                <a:cs typeface="Times New Roman" panose="02020603050405020304" pitchFamily="18" charset="0"/>
              </a:rPr>
              <a:t>÷  No. Shares Outstanding</a:t>
            </a:r>
          </a:p>
          <a:p>
            <a:pPr eaLnBrk="1" hangingPunct="1">
              <a:spcBef>
                <a:spcPct val="10000"/>
              </a:spcBef>
              <a:defRPr/>
            </a:pPr>
            <a:r>
              <a:rPr lang="en-US" sz="2000" i="0" dirty="0">
                <a:effectLst>
                  <a:outerShdw blurRad="38100" dist="38100" dir="2700000" algn="tl">
                    <a:srgbClr val="FFFFFF"/>
                  </a:outerShdw>
                </a:effectLst>
                <a:cs typeface="Times New Roman" panose="02020603050405020304" pitchFamily="18" charset="0"/>
              </a:rPr>
              <a:t>*</a:t>
            </a:r>
            <a:r>
              <a:rPr lang="en-US" sz="1600" i="0" dirty="0">
                <a:effectLst>
                  <a:outerShdw blurRad="38100" dist="38100" dir="2700000" algn="tl">
                    <a:srgbClr val="FFFFFF"/>
                  </a:outerShdw>
                </a:effectLst>
                <a:cs typeface="Times New Roman" panose="02020603050405020304" pitchFamily="18" charset="0"/>
              </a:rPr>
              <a:t> As </a:t>
            </a:r>
            <a:r>
              <a:rPr lang="en-US" sz="1600" dirty="0">
                <a:effectLst>
                  <a:outerShdw blurRad="38100" dist="38100" dir="2700000" algn="tl">
                    <a:srgbClr val="FFFFFF"/>
                  </a:outerShdw>
                </a:effectLst>
                <a:cs typeface="Times New Roman" panose="02020603050405020304" pitchFamily="18" charset="0"/>
              </a:rPr>
              <a:t>estimated</a:t>
            </a:r>
            <a:r>
              <a:rPr lang="en-US" sz="1600" i="0" dirty="0">
                <a:effectLst>
                  <a:outerShdw blurRad="38100" dist="38100" dir="2700000" algn="tl">
                    <a:srgbClr val="FFFFFF"/>
                  </a:outerShdw>
                </a:effectLst>
                <a:cs typeface="Times New Roman" panose="02020603050405020304" pitchFamily="18" charset="0"/>
              </a:rPr>
              <a:t> by REIT analyst, e.g.: </a:t>
            </a:r>
            <a:r>
              <a:rPr lang="en-US" sz="1600" dirty="0">
                <a:effectLst>
                  <a:outerShdw blurRad="38100" dist="38100" dir="2700000" algn="tl">
                    <a:srgbClr val="FFFFFF"/>
                  </a:outerShdw>
                </a:effectLst>
                <a:cs typeface="Times New Roman" panose="02020603050405020304" pitchFamily="18" charset="0"/>
              </a:rPr>
              <a:t>“mass appraisal”</a:t>
            </a:r>
            <a:r>
              <a:rPr lang="en-US" sz="1600" i="0" dirty="0">
                <a:effectLst>
                  <a:outerShdw blurRad="38100" dist="38100" dir="2700000" algn="tl">
                    <a:srgbClr val="FFFFFF"/>
                  </a:outerShdw>
                </a:effectLst>
                <a:cs typeface="Times New Roman" panose="02020603050405020304" pitchFamily="18" charset="0"/>
              </a:rPr>
              <a:t>:</a:t>
            </a:r>
          </a:p>
          <a:p>
            <a:pPr lvl="1" eaLnBrk="1" hangingPunct="1">
              <a:spcBef>
                <a:spcPct val="10000"/>
              </a:spcBef>
              <a:buFontTx/>
              <a:buChar char="•"/>
              <a:defRPr/>
            </a:pPr>
            <a:r>
              <a:rPr lang="en-US" sz="1600" i="0" dirty="0">
                <a:effectLst>
                  <a:outerShdw blurRad="38100" dist="38100" dir="2700000" algn="tl">
                    <a:srgbClr val="FFFFFF"/>
                  </a:outerShdw>
                </a:effectLst>
                <a:cs typeface="Times New Roman" panose="02020603050405020304" pitchFamily="18" charset="0"/>
              </a:rPr>
              <a:t> Divide REIT holdings into major market segments (e.g., Offices in Boston, Warehouses in Chicago);</a:t>
            </a:r>
          </a:p>
          <a:p>
            <a:pPr lvl="1" eaLnBrk="1" hangingPunct="1">
              <a:spcBef>
                <a:spcPct val="10000"/>
              </a:spcBef>
              <a:buFontTx/>
              <a:buChar char="•"/>
              <a:defRPr/>
            </a:pPr>
            <a:r>
              <a:rPr lang="en-US" sz="1600" i="0" dirty="0">
                <a:effectLst>
                  <a:outerShdw blurRad="38100" dist="38100" dir="2700000" algn="tl">
                    <a:srgbClr val="FFFFFF"/>
                  </a:outerShdw>
                </a:effectLst>
                <a:cs typeface="Times New Roman" panose="02020603050405020304" pitchFamily="18" charset="0"/>
              </a:rPr>
              <a:t> Identify NOI (like EBITDA) associated with each segment;</a:t>
            </a:r>
          </a:p>
          <a:p>
            <a:pPr lvl="1" eaLnBrk="1" hangingPunct="1">
              <a:spcBef>
                <a:spcPct val="10000"/>
              </a:spcBef>
              <a:buFontTx/>
              <a:buChar char="•"/>
              <a:defRPr/>
            </a:pPr>
            <a:r>
              <a:rPr lang="en-US" sz="1600" i="0" dirty="0">
                <a:effectLst>
                  <a:outerShdw blurRad="38100" dist="38100" dir="2700000" algn="tl">
                    <a:srgbClr val="FFFFFF"/>
                  </a:outerShdw>
                </a:effectLst>
                <a:cs typeface="Times New Roman" panose="02020603050405020304" pitchFamily="18" charset="0"/>
              </a:rPr>
              <a:t> Estimate current property </a:t>
            </a:r>
            <a:r>
              <a:rPr lang="en-US" sz="1600" i="0" dirty="0" err="1">
                <a:effectLst>
                  <a:outerShdw blurRad="38100" dist="38100" dir="2700000" algn="tl">
                    <a:srgbClr val="FFFFFF"/>
                  </a:outerShdw>
                </a:effectLst>
                <a:cs typeface="Times New Roman" panose="02020603050405020304" pitchFamily="18" charset="0"/>
              </a:rPr>
              <a:t>mkt</a:t>
            </a:r>
            <a:r>
              <a:rPr lang="en-US" sz="1600" i="0" dirty="0">
                <a:effectLst>
                  <a:outerShdw blurRad="38100" dist="38100" dir="2700000" algn="tl">
                    <a:srgbClr val="FFFFFF"/>
                  </a:outerShdw>
                </a:effectLst>
                <a:cs typeface="Times New Roman" panose="02020603050405020304" pitchFamily="18" charset="0"/>
              </a:rPr>
              <a:t> prevailing </a:t>
            </a:r>
            <a:r>
              <a:rPr lang="en-US" sz="1600" dirty="0">
                <a:effectLst>
                  <a:outerShdw blurRad="38100" dist="38100" dir="2700000" algn="tl">
                    <a:srgbClr val="FFFFFF"/>
                  </a:outerShdw>
                </a:effectLst>
                <a:cs typeface="Times New Roman" panose="02020603050405020304" pitchFamily="18" charset="0"/>
              </a:rPr>
              <a:t>“cap rates”</a:t>
            </a:r>
            <a:r>
              <a:rPr lang="en-US" sz="1600" i="0" dirty="0">
                <a:effectLst>
                  <a:outerShdw blurRad="38100" dist="38100" dir="2700000" algn="tl">
                    <a:srgbClr val="FFFFFF"/>
                  </a:outerShdw>
                </a:effectLst>
                <a:cs typeface="Times New Roman" panose="02020603050405020304" pitchFamily="18" charset="0"/>
              </a:rPr>
              <a:t> in each segment;</a:t>
            </a:r>
          </a:p>
          <a:p>
            <a:pPr lvl="1" eaLnBrk="1" hangingPunct="1">
              <a:spcBef>
                <a:spcPct val="10000"/>
              </a:spcBef>
              <a:buFontTx/>
              <a:buChar char="•"/>
              <a:defRPr/>
            </a:pPr>
            <a:r>
              <a:rPr lang="en-US" sz="1600" i="0" dirty="0">
                <a:effectLst>
                  <a:outerShdw blurRad="38100" dist="38100" dir="2700000" algn="tl">
                    <a:srgbClr val="FFFFFF"/>
                  </a:outerShdw>
                </a:effectLst>
                <a:cs typeface="Times New Roman" panose="02020603050405020304" pitchFamily="18" charset="0"/>
              </a:rPr>
              <a:t> Apply estimated cap rates to estimated NOI to estimate asset value in each segment.</a:t>
            </a:r>
          </a:p>
          <a:p>
            <a:pPr lvl="1" eaLnBrk="1" hangingPunct="1">
              <a:spcBef>
                <a:spcPct val="10000"/>
              </a:spcBef>
              <a:buFontTx/>
              <a:buChar char="•"/>
              <a:defRPr/>
            </a:pPr>
            <a:r>
              <a:rPr lang="en-US" sz="1600" i="0" dirty="0">
                <a:effectLst>
                  <a:outerShdw blurRad="38100" dist="38100" dir="2700000" algn="tl">
                    <a:srgbClr val="FFFFFF"/>
                  </a:outerShdw>
                </a:effectLst>
                <a:cs typeface="Times New Roman" panose="02020603050405020304" pitchFamily="18" charset="0"/>
              </a:rPr>
              <a:t> Add and adjust for: (</a:t>
            </a:r>
            <a:r>
              <a:rPr lang="en-US" sz="1600" i="0" dirty="0" err="1">
                <a:effectLst>
                  <a:outerShdw blurRad="38100" dist="38100" dir="2700000" algn="tl">
                    <a:srgbClr val="FFFFFF"/>
                  </a:outerShdw>
                </a:effectLst>
                <a:cs typeface="Times New Roman" panose="02020603050405020304" pitchFamily="18" charset="0"/>
              </a:rPr>
              <a:t>i</a:t>
            </a:r>
            <a:r>
              <a:rPr lang="en-US" sz="1600" i="0" dirty="0">
                <a:effectLst>
                  <a:outerShdw blurRad="38100" dist="38100" dir="2700000" algn="tl">
                    <a:srgbClr val="FFFFFF"/>
                  </a:outerShdw>
                </a:effectLst>
                <a:cs typeface="Times New Roman" panose="02020603050405020304" pitchFamily="18" charset="0"/>
              </a:rPr>
              <a:t>) Land holdings &amp; construction in progress; (ii) Non-asset-based earnings (e.g., </a:t>
            </a:r>
            <a:r>
              <a:rPr lang="en-US" sz="1600" i="0" dirty="0" err="1">
                <a:effectLst>
                  <a:outerShdw blurRad="38100" dist="38100" dir="2700000" algn="tl">
                    <a:srgbClr val="FFFFFF"/>
                  </a:outerShdw>
                </a:effectLst>
                <a:cs typeface="Times New Roman" panose="02020603050405020304" pitchFamily="18" charset="0"/>
              </a:rPr>
              <a:t>prop.mgt</a:t>
            </a:r>
            <a:r>
              <a:rPr lang="en-US" sz="1600" i="0" dirty="0">
                <a:effectLst>
                  <a:outerShdw blurRad="38100" dist="38100" dir="2700000" algn="tl">
                    <a:srgbClr val="FFFFFF"/>
                  </a:outerShdw>
                </a:effectLst>
                <a:cs typeface="Times New Roman" panose="02020603050405020304" pitchFamily="18" charset="0"/>
              </a:rPr>
              <a:t> fees) using estimated P/E ratio.</a:t>
            </a:r>
          </a:p>
          <a:p>
            <a:pPr eaLnBrk="1" hangingPunct="1">
              <a:spcBef>
                <a:spcPct val="10000"/>
              </a:spcBef>
              <a:defRPr/>
            </a:pPr>
            <a:r>
              <a:rPr lang="en-US" sz="2000" i="0" dirty="0">
                <a:effectLst>
                  <a:outerShdw blurRad="38100" dist="38100" dir="2700000" algn="tl">
                    <a:srgbClr val="FFFFFF"/>
                  </a:outerShdw>
                </a:effectLst>
                <a:cs typeface="Times New Roman" panose="02020603050405020304" pitchFamily="18" charset="0"/>
              </a:rPr>
              <a:t>**</a:t>
            </a:r>
            <a:r>
              <a:rPr lang="en-US" sz="1600" i="0" dirty="0">
                <a:effectLst>
                  <a:outerShdw blurRad="38100" dist="38100" dir="2700000" algn="tl">
                    <a:srgbClr val="FFFFFF"/>
                  </a:outerShdw>
                </a:effectLst>
                <a:cs typeface="Times New Roman" panose="02020603050405020304" pitchFamily="18" charset="0"/>
              </a:rPr>
              <a:t> Theoretically should be market value of debt (often book value used in practice).</a:t>
            </a:r>
            <a:endParaRPr lang="en-US" sz="1600" i="0" dirty="0">
              <a:effectLst>
                <a:outerShdw blurRad="38100" dist="38100" dir="2700000" algn="tl">
                  <a:srgbClr val="FFFFFF"/>
                </a:outerShdw>
              </a:effectLst>
            </a:endParaRPr>
          </a:p>
        </p:txBody>
      </p:sp>
      <p:sp>
        <p:nvSpPr>
          <p:cNvPr id="172037" name="Text Box 5"/>
          <p:cNvSpPr txBox="1">
            <a:spLocks noChangeArrowheads="1"/>
          </p:cNvSpPr>
          <p:nvPr/>
        </p:nvSpPr>
        <p:spPr bwMode="auto">
          <a:xfrm>
            <a:off x="492125" y="5187950"/>
            <a:ext cx="8077200" cy="1585913"/>
          </a:xfrm>
          <a:prstGeom prst="rect">
            <a:avLst/>
          </a:prstGeom>
          <a:solidFill>
            <a:schemeClr val="accent1">
              <a:lumMod val="90000"/>
            </a:schemeClr>
          </a:solidFill>
          <a:ln w="9525">
            <a:solidFill>
              <a:srgbClr val="FFFFCC"/>
            </a:solidFill>
            <a:miter lim="800000"/>
            <a:headEnd/>
            <a:tailEnd/>
          </a:ln>
          <a:effectLst/>
        </p:spPr>
        <p:txBody>
          <a:bodyPr>
            <a:spAutoFit/>
          </a:bodyPr>
          <a:lstStyle/>
          <a:p>
            <a:pPr eaLnBrk="1" hangingPunct="1">
              <a:spcBef>
                <a:spcPct val="50000"/>
              </a:spcBef>
              <a:defRPr/>
            </a:pPr>
            <a:r>
              <a:rPr lang="en-US" sz="2000" i="0" dirty="0">
                <a:effectLst>
                  <a:outerShdw blurRad="38100" dist="38100" dir="2700000" algn="tl">
                    <a:srgbClr val="FFFFFF"/>
                  </a:outerShdw>
                </a:effectLst>
              </a:rPr>
              <a:t>Comparison of resulting NAV with the stock </a:t>
            </a:r>
            <a:r>
              <a:rPr lang="en-US" sz="2000" i="0" dirty="0" err="1">
                <a:effectLst>
                  <a:outerShdw blurRad="38100" dist="38100" dir="2700000" algn="tl">
                    <a:srgbClr val="FFFFFF"/>
                  </a:outerShdw>
                </a:effectLst>
              </a:rPr>
              <a:t>mkt</a:t>
            </a:r>
            <a:r>
              <a:rPr lang="en-US" sz="2000" i="0" dirty="0">
                <a:effectLst>
                  <a:outerShdw blurRad="38100" dist="38100" dir="2700000" algn="tl">
                    <a:srgbClr val="FFFFFF"/>
                  </a:outerShdw>
                </a:effectLst>
              </a:rPr>
              <a:t> based share price:</a:t>
            </a:r>
          </a:p>
          <a:p>
            <a:pPr eaLnBrk="1" hangingPunct="1">
              <a:spcBef>
                <a:spcPct val="10000"/>
              </a:spcBef>
              <a:buFont typeface="Wingdings" panose="05000000000000000000" pitchFamily="2" charset="2"/>
              <a:buChar char="è"/>
              <a:defRPr/>
            </a:pPr>
            <a:r>
              <a:rPr lang="en-US" sz="1800" i="0" dirty="0">
                <a:effectLst>
                  <a:outerShdw blurRad="38100" dist="38100" dir="2700000" algn="tl">
                    <a:srgbClr val="FFFFFF"/>
                  </a:outerShdw>
                </a:effectLst>
                <a:sym typeface="Wingdings" panose="05000000000000000000" pitchFamily="2" charset="2"/>
              </a:rPr>
              <a:t> Stock </a:t>
            </a:r>
            <a:r>
              <a:rPr lang="en-US" sz="1800" i="0" dirty="0" err="1">
                <a:effectLst>
                  <a:outerShdw blurRad="38100" dist="38100" dir="2700000" algn="tl">
                    <a:srgbClr val="FFFFFF"/>
                  </a:outerShdw>
                </a:effectLst>
                <a:sym typeface="Wingdings" panose="05000000000000000000" pitchFamily="2" charset="2"/>
              </a:rPr>
              <a:t>Mkt</a:t>
            </a:r>
            <a:r>
              <a:rPr lang="en-US" sz="1800" i="0" dirty="0">
                <a:effectLst>
                  <a:outerShdw blurRad="38100" dist="38100" dir="2700000" algn="tl">
                    <a:srgbClr val="FFFFFF"/>
                  </a:outerShdw>
                </a:effectLst>
                <a:sym typeface="Wingdings" panose="05000000000000000000" pitchFamily="2" charset="2"/>
              </a:rPr>
              <a:t> / Property </a:t>
            </a:r>
            <a:r>
              <a:rPr lang="en-US" sz="1800" i="0" dirty="0" err="1">
                <a:effectLst>
                  <a:outerShdw blurRad="38100" dist="38100" dir="2700000" algn="tl">
                    <a:srgbClr val="FFFFFF"/>
                  </a:outerShdw>
                </a:effectLst>
                <a:sym typeface="Wingdings" panose="05000000000000000000" pitchFamily="2" charset="2"/>
              </a:rPr>
              <a:t>Mkt</a:t>
            </a:r>
            <a:r>
              <a:rPr lang="en-US" sz="1800" i="0" dirty="0">
                <a:effectLst>
                  <a:outerShdw blurRad="38100" dist="38100" dir="2700000" algn="tl">
                    <a:srgbClr val="FFFFFF"/>
                  </a:outerShdw>
                </a:effectLst>
                <a:sym typeface="Wingdings" panose="05000000000000000000" pitchFamily="2" charset="2"/>
              </a:rPr>
              <a:t> Valuation Differential, </a:t>
            </a:r>
          </a:p>
          <a:p>
            <a:pPr eaLnBrk="1" hangingPunct="1">
              <a:spcBef>
                <a:spcPct val="10000"/>
              </a:spcBef>
              <a:buFont typeface="Wingdings" panose="05000000000000000000" pitchFamily="2" charset="2"/>
              <a:buNone/>
              <a:defRPr/>
            </a:pPr>
            <a:r>
              <a:rPr lang="en-US" sz="1800" dirty="0">
                <a:solidFill>
                  <a:srgbClr val="0066FF"/>
                </a:solidFill>
                <a:effectLst>
                  <a:outerShdw blurRad="38100" dist="38100" dir="2700000" algn="tl">
                    <a:srgbClr val="000000"/>
                  </a:outerShdw>
                </a:effectLst>
                <a:sym typeface="Wingdings" panose="05000000000000000000" pitchFamily="2" charset="2"/>
              </a:rPr>
              <a:t> Stock Value – NAV = NPV of REIT Growth Opportunities (as valued by the stock </a:t>
            </a:r>
            <a:r>
              <a:rPr lang="en-US" sz="1800" dirty="0" err="1">
                <a:solidFill>
                  <a:srgbClr val="0066FF"/>
                </a:solidFill>
                <a:effectLst>
                  <a:outerShdw blurRad="38100" dist="38100" dir="2700000" algn="tl">
                    <a:srgbClr val="000000"/>
                  </a:outerShdw>
                </a:effectLst>
                <a:sym typeface="Wingdings" panose="05000000000000000000" pitchFamily="2" charset="2"/>
              </a:rPr>
              <a:t>mkt</a:t>
            </a:r>
            <a:r>
              <a:rPr lang="en-US" sz="1800" dirty="0">
                <a:solidFill>
                  <a:srgbClr val="0066FF"/>
                </a:solidFill>
                <a:effectLst>
                  <a:outerShdw blurRad="38100" dist="38100" dir="2700000" algn="tl">
                    <a:srgbClr val="000000"/>
                  </a:outerShdw>
                </a:effectLst>
                <a:sym typeface="Wingdings" panose="05000000000000000000" pitchFamily="2" charset="2"/>
              </a:rPr>
              <a:t>)</a:t>
            </a:r>
            <a:r>
              <a:rPr lang="en-US" sz="1800" i="0" dirty="0">
                <a:effectLst>
                  <a:outerShdw blurRad="38100" dist="38100" dir="2700000" algn="tl">
                    <a:srgbClr val="FFFFFF"/>
                  </a:outerShdw>
                </a:effectLst>
                <a:sym typeface="Wingdings" panose="05000000000000000000" pitchFamily="2" charset="2"/>
              </a:rPr>
              <a:t>; &amp;/or…</a:t>
            </a:r>
          </a:p>
          <a:p>
            <a:pPr eaLnBrk="1" hangingPunct="1">
              <a:spcBef>
                <a:spcPct val="10000"/>
              </a:spcBef>
              <a:buFont typeface="Wingdings" panose="05000000000000000000" pitchFamily="2" charset="2"/>
              <a:buChar char="è"/>
              <a:defRPr/>
            </a:pPr>
            <a:r>
              <a:rPr lang="en-US" sz="1800" i="0" dirty="0">
                <a:effectLst>
                  <a:outerShdw blurRad="38100" dist="38100" dir="2700000" algn="tl">
                    <a:srgbClr val="FFFFFF"/>
                  </a:outerShdw>
                </a:effectLst>
              </a:rPr>
              <a:t> Errors or omissions in the NAV estimation process.</a:t>
            </a:r>
          </a:p>
        </p:txBody>
      </p:sp>
      <p:sp>
        <p:nvSpPr>
          <p:cNvPr id="6" name="Text Box 4"/>
          <p:cNvSpPr txBox="1">
            <a:spLocks noChangeArrowheads="1"/>
          </p:cNvSpPr>
          <p:nvPr/>
        </p:nvSpPr>
        <p:spPr bwMode="auto">
          <a:xfrm>
            <a:off x="392113" y="-14288"/>
            <a:ext cx="8305800" cy="831851"/>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ts val="0"/>
              </a:spcBef>
              <a:defRPr/>
            </a:pPr>
            <a:r>
              <a:rPr lang="en-US" sz="2400" i="0" dirty="0">
                <a:effectLst>
                  <a:outerShdw blurRad="38100" dist="38100" dir="2700000" algn="tl">
                    <a:srgbClr val="FFFFFF"/>
                  </a:outerShdw>
                </a:effectLst>
              </a:rPr>
              <a:t>23.2.3: Valuing REITs as Collections of Assets:</a:t>
            </a:r>
          </a:p>
          <a:p>
            <a:pPr algn="ctr" eaLnBrk="1" hangingPunct="1">
              <a:spcBef>
                <a:spcPts val="0"/>
              </a:spcBef>
              <a:defRPr/>
            </a:pPr>
            <a:r>
              <a:rPr lang="en-US" sz="2400" i="0" dirty="0">
                <a:effectLst>
                  <a:outerShdw blurRad="38100" dist="38100" dir="2700000" algn="tl">
                    <a:srgbClr val="FFFFFF"/>
                  </a:outerShdw>
                </a:effectLst>
              </a:rPr>
              <a:t>NAV-Based Valuation</a:t>
            </a:r>
          </a:p>
        </p:txBody>
      </p:sp>
      <p:sp>
        <p:nvSpPr>
          <p:cNvPr id="67589" name="Slide Number Placeholder 4"/>
          <p:cNvSpPr>
            <a:spLocks noGrp="1"/>
          </p:cNvSpPr>
          <p:nvPr>
            <p:ph type="sldNum" sz="quarter" idx="12"/>
          </p:nvPr>
        </p:nvSpPr>
        <p:spPr>
          <a:noFill/>
          <a:ln>
            <a:miter lim="800000"/>
            <a:headEnd/>
            <a:tailEnd/>
          </a:ln>
        </p:spPr>
        <p:txBody>
          <a:bodyPr/>
          <a:lstStyle/>
          <a:p>
            <a:fld id="{4F3F335E-618C-4ECF-94B4-4C8DC14C6E46}" type="slidenum">
              <a:rPr lang="en-US"/>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8610" name="Slide Number Placeholder 3"/>
          <p:cNvSpPr>
            <a:spLocks noGrp="1"/>
          </p:cNvSpPr>
          <p:nvPr>
            <p:ph type="sldNum" sz="quarter" idx="12"/>
          </p:nvPr>
        </p:nvSpPr>
        <p:spPr>
          <a:noFill/>
          <a:ln>
            <a:miter lim="800000"/>
            <a:headEnd/>
            <a:tailEnd/>
          </a:ln>
        </p:spPr>
        <p:txBody>
          <a:bodyPr/>
          <a:lstStyle/>
          <a:p>
            <a:fld id="{5E3D3AF2-68BA-496E-9CCF-1D9E3B8D670E}" type="slidenum">
              <a:rPr lang="en-US">
                <a:solidFill>
                  <a:srgbClr val="000000"/>
                </a:solidFill>
              </a:rPr>
              <a:pPr/>
              <a:t>54</a:t>
            </a:fld>
            <a:endParaRPr lang="en-US">
              <a:solidFill>
                <a:srgbClr val="000000"/>
              </a:solidFill>
            </a:endParaRPr>
          </a:p>
        </p:txBody>
      </p:sp>
      <p:sp>
        <p:nvSpPr>
          <p:cNvPr id="827395" name="Text Box 3"/>
          <p:cNvSpPr txBox="1">
            <a:spLocks noChangeArrowheads="1"/>
          </p:cNvSpPr>
          <p:nvPr/>
        </p:nvSpPr>
        <p:spPr bwMode="auto">
          <a:xfrm>
            <a:off x="609600" y="0"/>
            <a:ext cx="8229600" cy="461963"/>
          </a:xfrm>
          <a:prstGeom prst="rect">
            <a:avLst/>
          </a:prstGeom>
          <a:noFill/>
          <a:ln w="9525">
            <a:noFill/>
            <a:miter lim="800000"/>
            <a:headEnd/>
            <a:tailEnd/>
          </a:ln>
          <a:effectLst/>
        </p:spPr>
        <p:txBody>
          <a:bodyPr>
            <a:spAutoFit/>
          </a:bodyPr>
          <a:lstStyle/>
          <a:p>
            <a:pPr eaLnBrk="1" hangingPunct="1">
              <a:defRPr/>
            </a:pPr>
            <a:r>
              <a:rPr lang="en-US" sz="2400" i="0" dirty="0">
                <a:solidFill>
                  <a:srgbClr val="000000"/>
                </a:solidFill>
                <a:effectLst>
                  <a:outerShdw blurRad="38100" dist="38100" dir="2700000" algn="tl">
                    <a:srgbClr val="FFFFFF"/>
                  </a:outerShdw>
                </a:effectLst>
              </a:rPr>
              <a:t>23.2.4 REIT Public/Private Arbitrage:</a:t>
            </a:r>
            <a:endParaRPr lang="en-US" sz="2000" i="0" dirty="0">
              <a:solidFill>
                <a:srgbClr val="000000"/>
              </a:solidFill>
            </a:endParaRPr>
          </a:p>
        </p:txBody>
      </p:sp>
      <p:sp>
        <p:nvSpPr>
          <p:cNvPr id="827397" name="Text Box 5"/>
          <p:cNvSpPr txBox="1">
            <a:spLocks noChangeArrowheads="1"/>
          </p:cNvSpPr>
          <p:nvPr/>
        </p:nvSpPr>
        <p:spPr bwMode="auto">
          <a:xfrm>
            <a:off x="609600" y="457200"/>
            <a:ext cx="7772400" cy="701675"/>
          </a:xfrm>
          <a:prstGeom prst="rect">
            <a:avLst/>
          </a:prstGeom>
          <a:noFill/>
          <a:ln w="9525">
            <a:noFill/>
            <a:miter lim="800000"/>
            <a:headEnd/>
            <a:tailEnd/>
          </a:ln>
          <a:effectLst/>
        </p:spPr>
        <p:txBody>
          <a:bodyPr>
            <a:spAutoFit/>
          </a:bodyPr>
          <a:lstStyle/>
          <a:p>
            <a:pPr>
              <a:spcBef>
                <a:spcPct val="50000"/>
              </a:spcBef>
              <a:defRPr/>
            </a:pPr>
            <a:r>
              <a:rPr lang="en-US" sz="2000" dirty="0">
                <a:solidFill>
                  <a:srgbClr val="000000"/>
                </a:solidFill>
                <a:effectLst>
                  <a:outerShdw blurRad="38100" dist="38100" dir="2700000" algn="tl">
                    <a:srgbClr val="FFFFFF"/>
                  </a:outerShdw>
                </a:effectLst>
              </a:rPr>
              <a:t>Public</a:t>
            </a:r>
            <a:r>
              <a:rPr lang="en-US" sz="2000" i="0" dirty="0">
                <a:solidFill>
                  <a:srgbClr val="000000"/>
                </a:solidFill>
              </a:rPr>
              <a:t> versus </a:t>
            </a:r>
            <a:r>
              <a:rPr lang="en-US" sz="2000" dirty="0">
                <a:solidFill>
                  <a:srgbClr val="000000"/>
                </a:solidFill>
                <a:effectLst>
                  <a:outerShdw blurRad="38100" dist="38100" dir="2700000" algn="tl">
                    <a:srgbClr val="FFFFFF"/>
                  </a:outerShdw>
                </a:effectLst>
              </a:rPr>
              <a:t>Private</a:t>
            </a:r>
            <a:r>
              <a:rPr lang="en-US" sz="2000" i="0" dirty="0">
                <a:solidFill>
                  <a:srgbClr val="000000"/>
                </a:solidFill>
              </a:rPr>
              <a:t> Market Pricing of Real Estate Equity …          </a:t>
            </a:r>
            <a:r>
              <a:rPr lang="en-US" sz="2000" dirty="0">
                <a:solidFill>
                  <a:srgbClr val="000000"/>
                </a:solidFill>
                <a:effectLst>
                  <a:outerShdw blurRad="38100" dist="38100" dir="2700000" algn="tl">
                    <a:srgbClr val="FFFFFF"/>
                  </a:outerShdw>
                </a:effectLst>
              </a:rPr>
              <a:t>REIT Share Price Premium to NAV</a:t>
            </a:r>
          </a:p>
        </p:txBody>
      </p:sp>
      <p:pic>
        <p:nvPicPr>
          <p:cNvPr id="68613" name="Picture 2"/>
          <p:cNvPicPr>
            <a:picLocks noChangeAspect="1" noChangeArrowheads="1"/>
          </p:cNvPicPr>
          <p:nvPr/>
        </p:nvPicPr>
        <p:blipFill>
          <a:blip r:embed="rId3" cstate="print"/>
          <a:srcRect/>
          <a:stretch>
            <a:fillRect/>
          </a:stretch>
        </p:blipFill>
        <p:spPr bwMode="auto">
          <a:xfrm>
            <a:off x="626255" y="1104551"/>
            <a:ext cx="7882745" cy="5372449"/>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457200" y="685800"/>
            <a:ext cx="8229600" cy="51816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800" dirty="0">
                <a:effectLst>
                  <a:outerShdw blurRad="38100" dist="38100" dir="2700000" algn="tl">
                    <a:srgbClr val="FFFFFF"/>
                  </a:outerShdw>
                </a:effectLst>
              </a:rPr>
              <a:t>The point is . . .</a:t>
            </a:r>
          </a:p>
          <a:p>
            <a:pPr eaLnBrk="1" hangingPunct="1">
              <a:spcBef>
                <a:spcPct val="50000"/>
              </a:spcBef>
              <a:buFontTx/>
              <a:buChar char="•"/>
              <a:defRPr/>
            </a:pPr>
            <a:r>
              <a:rPr lang="en-US" sz="2400" i="0" dirty="0">
                <a:effectLst>
                  <a:outerShdw blurRad="38100" dist="38100" dir="2700000" algn="tl">
                    <a:srgbClr val="FFFFFF"/>
                  </a:outerShdw>
                </a:effectLst>
              </a:rPr>
              <a:t> </a:t>
            </a:r>
            <a:r>
              <a:rPr lang="en-US" sz="2000" i="0" dirty="0">
                <a:effectLst>
                  <a:outerShdw blurRad="38100" dist="38100" dir="2700000" algn="tl">
                    <a:srgbClr val="FFFFFF"/>
                  </a:outerShdw>
                </a:effectLst>
              </a:rPr>
              <a:t>REIT-based valuations &amp; private property </a:t>
            </a:r>
            <a:r>
              <a:rPr lang="en-US" sz="2000" i="0" dirty="0" err="1">
                <a:effectLst>
                  <a:outerShdw blurRad="38100" dist="38100" dir="2700000" algn="tl">
                    <a:srgbClr val="FFFFFF"/>
                  </a:outerShdw>
                </a:effectLst>
              </a:rPr>
              <a:t>mkt</a:t>
            </a:r>
            <a:r>
              <a:rPr lang="en-US" sz="2000" i="0" dirty="0">
                <a:effectLst>
                  <a:outerShdw blurRad="38100" dist="38100" dir="2700000" algn="tl">
                    <a:srgbClr val="FFFFFF"/>
                  </a:outerShdw>
                </a:effectLst>
              </a:rPr>
              <a:t>-based valuations appear to be different much of the time.</a:t>
            </a:r>
          </a:p>
          <a:p>
            <a:pPr eaLnBrk="1" hangingPunct="1">
              <a:spcBef>
                <a:spcPct val="50000"/>
              </a:spcBef>
              <a:buFontTx/>
              <a:buChar char="•"/>
              <a:defRPr/>
            </a:pPr>
            <a:r>
              <a:rPr lang="en-US" sz="2000" i="0" dirty="0">
                <a:effectLst>
                  <a:outerShdw blurRad="38100" dist="38100" dir="2700000" algn="tl">
                    <a:srgbClr val="FFFFFF"/>
                  </a:outerShdw>
                </a:effectLst>
              </a:rPr>
              <a:t> These differences do not appear to be explainable by differences in the underlying operating cash flows of the REITs </a:t>
            </a:r>
            <a:r>
              <a:rPr lang="en-US" sz="2000" i="0" dirty="0" err="1">
                <a:effectLst>
                  <a:outerShdw blurRad="38100" dist="38100" dir="2700000" algn="tl">
                    <a:srgbClr val="FFFFFF"/>
                  </a:outerShdw>
                </a:effectLst>
              </a:rPr>
              <a:t>vs</a:t>
            </a:r>
            <a:r>
              <a:rPr lang="en-US" sz="2000" i="0" dirty="0">
                <a:effectLst>
                  <a:outerShdw blurRad="38100" dist="38100" dir="2700000" algn="tl">
                    <a:srgbClr val="FFFFFF"/>
                  </a:outerShdw>
                </a:effectLst>
              </a:rPr>
              <a:t> the private properties; nor are they explainable entirely by purely </a:t>
            </a:r>
            <a:r>
              <a:rPr lang="en-US" sz="2000" dirty="0">
                <a:effectLst>
                  <a:outerShdw blurRad="38100" dist="38100" dir="2700000" algn="tl">
                    <a:srgbClr val="FFFFFF"/>
                  </a:outerShdw>
                </a:effectLst>
              </a:rPr>
              <a:t>firm-level</a:t>
            </a:r>
            <a:r>
              <a:rPr lang="en-US" sz="2000" i="0" dirty="0">
                <a:effectLst>
                  <a:outerShdw blurRad="38100" dist="38100" dir="2700000" algn="tl">
                    <a:srgbClr val="FFFFFF"/>
                  </a:outerShdw>
                </a:effectLst>
              </a:rPr>
              <a:t> considerations (e.g., debt financing, entity-level </a:t>
            </a:r>
            <a:r>
              <a:rPr lang="en-US" sz="2000" i="0" dirty="0" err="1">
                <a:effectLst>
                  <a:outerShdw blurRad="38100" dist="38100" dir="2700000" algn="tl">
                    <a:srgbClr val="FFFFFF"/>
                  </a:outerShdw>
                </a:effectLst>
              </a:rPr>
              <a:t>mgt</a:t>
            </a:r>
            <a:r>
              <a:rPr lang="en-US" sz="2000" i="0" dirty="0">
                <a:effectLst>
                  <a:outerShdw blurRad="38100" dist="38100" dir="2700000" algn="tl">
                    <a:srgbClr val="FFFFFF"/>
                  </a:outerShdw>
                </a:effectLst>
              </a:rPr>
              <a:t>, trading, etc.). </a:t>
            </a:r>
          </a:p>
          <a:p>
            <a:pPr eaLnBrk="1" hangingPunct="1">
              <a:spcBef>
                <a:spcPct val="50000"/>
              </a:spcBef>
              <a:buFontTx/>
              <a:buChar char="•"/>
              <a:defRPr/>
            </a:pPr>
            <a:r>
              <a:rPr lang="en-US" sz="2000" i="0" dirty="0">
                <a:effectLst>
                  <a:outerShdw blurRad="38100" dist="38100" dir="2700000" algn="tl">
                    <a:srgbClr val="FFFFFF"/>
                  </a:outerShdw>
                </a:effectLst>
                <a:sym typeface="Wingdings" panose="05000000000000000000" pitchFamily="2" charset="2"/>
              </a:rPr>
              <a:t> Thus, at least part of these differences appear to be </a:t>
            </a:r>
            <a:r>
              <a:rPr lang="en-US" sz="2000" dirty="0">
                <a:solidFill>
                  <a:srgbClr val="CC0000"/>
                </a:solidFill>
                <a:effectLst>
                  <a:outerShdw blurRad="38100" dist="38100" dir="2700000" algn="tl">
                    <a:srgbClr val="000000"/>
                  </a:outerShdw>
                </a:effectLst>
                <a:sym typeface="Wingdings" panose="05000000000000000000" pitchFamily="2" charset="2"/>
              </a:rPr>
              <a:t>micro-level</a:t>
            </a:r>
            <a:r>
              <a:rPr lang="en-US" sz="2000" i="0" dirty="0">
                <a:solidFill>
                  <a:srgbClr val="CC0000"/>
                </a:solidFill>
                <a:effectLst>
                  <a:outerShdw blurRad="38100" dist="38100" dir="2700000" algn="tl">
                    <a:srgbClr val="000000"/>
                  </a:outerShdw>
                </a:effectLst>
                <a:sym typeface="Wingdings" panose="05000000000000000000" pitchFamily="2" charset="2"/>
              </a:rPr>
              <a:t> </a:t>
            </a:r>
            <a:r>
              <a:rPr lang="en-US" sz="2000" dirty="0">
                <a:solidFill>
                  <a:srgbClr val="CC0000"/>
                </a:solidFill>
                <a:effectLst>
                  <a:outerShdw blurRad="38100" dist="38100" dir="2700000" algn="tl">
                    <a:srgbClr val="000000"/>
                  </a:outerShdw>
                </a:effectLst>
                <a:sym typeface="Wingdings" panose="05000000000000000000" pitchFamily="2" charset="2"/>
              </a:rPr>
              <a:t>valuation differences</a:t>
            </a:r>
            <a:r>
              <a:rPr lang="en-US" sz="2000" i="0" dirty="0">
                <a:effectLst>
                  <a:outerShdw blurRad="38100" dist="38100" dir="2700000" algn="tl">
                    <a:srgbClr val="FFFFFF"/>
                  </a:outerShdw>
                </a:effectLst>
                <a:sym typeface="Wingdings" panose="05000000000000000000" pitchFamily="2" charset="2"/>
              </a:rPr>
              <a:t>, differences in the two markets’ perceptions of the values of the </a:t>
            </a:r>
            <a:r>
              <a:rPr lang="en-US" sz="2000" dirty="0">
                <a:effectLst>
                  <a:outerShdw blurRad="38100" dist="38100" dir="2700000" algn="tl">
                    <a:srgbClr val="FFFFFF"/>
                  </a:outerShdw>
                </a:effectLst>
                <a:sym typeface="Wingdings" panose="05000000000000000000" pitchFamily="2" charset="2"/>
              </a:rPr>
              <a:t>same</a:t>
            </a:r>
            <a:r>
              <a:rPr lang="en-US" sz="2000" i="0" dirty="0">
                <a:effectLst>
                  <a:outerShdw blurRad="38100" dist="38100" dir="2700000" algn="tl">
                    <a:srgbClr val="FFFFFF"/>
                  </a:outerShdw>
                </a:effectLst>
                <a:sym typeface="Wingdings" panose="05000000000000000000" pitchFamily="2" charset="2"/>
              </a:rPr>
              <a:t> underlying properties as of the same point in time </a:t>
            </a:r>
            <a:r>
              <a:rPr lang="en-US" sz="2000" dirty="0">
                <a:effectLst>
                  <a:outerShdw blurRad="38100" dist="38100" dir="2700000" algn="tl">
                    <a:srgbClr val="FFFFFF"/>
                  </a:outerShdw>
                </a:effectLst>
                <a:sym typeface="Wingdings" panose="05000000000000000000" pitchFamily="2" charset="2"/>
              </a:rPr>
              <a:t>(“micro-level” = “bricks &amp; mortar”, underlying assets as opposed to firm-level effects).</a:t>
            </a:r>
            <a:r>
              <a:rPr lang="en-US" sz="2000" i="0" dirty="0">
                <a:effectLst>
                  <a:outerShdw blurRad="38100" dist="38100" dir="2700000" algn="tl">
                    <a:srgbClr val="FFFFFF"/>
                  </a:outerShdw>
                </a:effectLst>
                <a:sym typeface="Wingdings" panose="05000000000000000000" pitchFamily="2" charset="2"/>
              </a:rPr>
              <a:t> </a:t>
            </a:r>
          </a:p>
          <a:p>
            <a:pPr eaLnBrk="1" hangingPunct="1">
              <a:spcBef>
                <a:spcPct val="50000"/>
              </a:spcBef>
              <a:buFontTx/>
              <a:buChar char="•"/>
              <a:defRPr/>
            </a:pPr>
            <a:r>
              <a:rPr lang="en-US" sz="2000" i="0" dirty="0">
                <a:effectLst>
                  <a:outerShdw blurRad="38100" dist="38100" dir="2700000" algn="tl">
                    <a:srgbClr val="FFFFFF"/>
                  </a:outerShdw>
                </a:effectLst>
                <a:sym typeface="Wingdings" panose="05000000000000000000" pitchFamily="2" charset="2"/>
              </a:rPr>
              <a:t> There is some evidence that REIT valuations tend to be a bit more volatile, and to </a:t>
            </a:r>
            <a:r>
              <a:rPr lang="en-US" sz="2000" dirty="0">
                <a:effectLst>
                  <a:outerShdw blurRad="38100" dist="38100" dir="2700000" algn="tl">
                    <a:srgbClr val="FFFFFF"/>
                  </a:outerShdw>
                </a:effectLst>
                <a:sym typeface="Wingdings" panose="05000000000000000000" pitchFamily="2" charset="2"/>
              </a:rPr>
              <a:t>lead</a:t>
            </a:r>
            <a:r>
              <a:rPr lang="en-US" sz="2000" i="0" dirty="0">
                <a:effectLst>
                  <a:outerShdw blurRad="38100" dist="38100" dir="2700000" algn="tl">
                    <a:srgbClr val="FFFFFF"/>
                  </a:outerShdw>
                </a:effectLst>
                <a:sym typeface="Wingdings" panose="05000000000000000000" pitchFamily="2" charset="2"/>
              </a:rPr>
              <a:t> the private property market valuations in time (based on timing of major cyclical turning points, the lead may be up to 3 years.)</a:t>
            </a:r>
            <a:endParaRPr lang="en-US" sz="2000" i="0" dirty="0">
              <a:effectLst>
                <a:outerShdw blurRad="38100" dist="38100" dir="2700000" algn="tl">
                  <a:srgbClr val="FFFFFF"/>
                </a:outerShdw>
              </a:effectLst>
            </a:endParaRPr>
          </a:p>
        </p:txBody>
      </p:sp>
      <p:sp>
        <p:nvSpPr>
          <p:cNvPr id="5" name="Text Box 3"/>
          <p:cNvSpPr txBox="1">
            <a:spLocks noChangeArrowheads="1"/>
          </p:cNvSpPr>
          <p:nvPr/>
        </p:nvSpPr>
        <p:spPr bwMode="auto">
          <a:xfrm>
            <a:off x="609600" y="0"/>
            <a:ext cx="8229600" cy="461963"/>
          </a:xfrm>
          <a:prstGeom prst="rect">
            <a:avLst/>
          </a:prstGeom>
          <a:noFill/>
          <a:ln w="9525">
            <a:noFill/>
            <a:miter lim="800000"/>
            <a:headEnd/>
            <a:tailEnd/>
          </a:ln>
          <a:effectLst/>
        </p:spPr>
        <p:txBody>
          <a:bodyPr>
            <a:spAutoFit/>
          </a:bodyPr>
          <a:lstStyle/>
          <a:p>
            <a:pPr eaLnBrk="1" hangingPunct="1">
              <a:defRPr/>
            </a:pPr>
            <a:r>
              <a:rPr lang="en-US" sz="2400" i="0" dirty="0">
                <a:solidFill>
                  <a:srgbClr val="000000"/>
                </a:solidFill>
                <a:effectLst>
                  <a:outerShdw blurRad="38100" dist="38100" dir="2700000" algn="tl">
                    <a:srgbClr val="FFFFFF"/>
                  </a:outerShdw>
                </a:effectLst>
              </a:rPr>
              <a:t>23.2.4 REIT Public/Private Arbitrage:</a:t>
            </a:r>
            <a:endParaRPr lang="en-US" sz="2000" i="0" dirty="0">
              <a:solidFill>
                <a:srgbClr val="000000"/>
              </a:solidFill>
            </a:endParaRPr>
          </a:p>
        </p:txBody>
      </p:sp>
      <p:sp>
        <p:nvSpPr>
          <p:cNvPr id="69636" name="Slide Number Placeholder 3"/>
          <p:cNvSpPr>
            <a:spLocks noGrp="1"/>
          </p:cNvSpPr>
          <p:nvPr>
            <p:ph type="sldNum" sz="quarter" idx="12"/>
          </p:nvPr>
        </p:nvSpPr>
        <p:spPr>
          <a:noFill/>
          <a:ln>
            <a:miter lim="800000"/>
            <a:headEnd/>
            <a:tailEnd/>
          </a:ln>
        </p:spPr>
        <p:txBody>
          <a:bodyPr/>
          <a:lstStyle/>
          <a:p>
            <a:fld id="{EBEE91D8-237D-4486-83A3-50A1EF0985E0}" type="slidenum">
              <a:rPr lang="en-US"/>
              <a:pPr/>
              <a:t>55</a:t>
            </a:fld>
            <a:endParaRPr lang="en-US"/>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4148" name="Text Box 4"/>
          <p:cNvSpPr txBox="1">
            <a:spLocks noChangeArrowheads="1"/>
          </p:cNvSpPr>
          <p:nvPr/>
        </p:nvSpPr>
        <p:spPr bwMode="auto">
          <a:xfrm>
            <a:off x="304800" y="228600"/>
            <a:ext cx="845820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a:effectLst>
                  <a:outerShdw blurRad="38100" dist="38100" dir="2700000" algn="tl">
                    <a:srgbClr val="FFFFFF"/>
                  </a:outerShdw>
                </a:effectLst>
              </a:rPr>
              <a:t>Another perspective on this same point (from Chapter 12) </a:t>
            </a:r>
          </a:p>
        </p:txBody>
      </p:sp>
      <p:pic>
        <p:nvPicPr>
          <p:cNvPr id="70659" name="Picture 1"/>
          <p:cNvPicPr>
            <a:picLocks noChangeAspect="1"/>
          </p:cNvPicPr>
          <p:nvPr/>
        </p:nvPicPr>
        <p:blipFill>
          <a:blip r:embed="rId2" cstate="print"/>
          <a:srcRect/>
          <a:stretch>
            <a:fillRect/>
          </a:stretch>
        </p:blipFill>
        <p:spPr bwMode="auto">
          <a:xfrm>
            <a:off x="606425" y="914400"/>
            <a:ext cx="7810500" cy="4953000"/>
          </a:xfrm>
          <a:prstGeom prst="rect">
            <a:avLst/>
          </a:prstGeom>
          <a:noFill/>
          <a:ln w="9525">
            <a:noFill/>
            <a:miter lim="800000"/>
            <a:headEnd/>
            <a:tailEnd/>
          </a:ln>
        </p:spPr>
      </p:pic>
      <p:sp>
        <p:nvSpPr>
          <p:cNvPr id="8" name="Line 8"/>
          <p:cNvSpPr>
            <a:spLocks noChangeShapeType="1"/>
          </p:cNvSpPr>
          <p:nvPr/>
        </p:nvSpPr>
        <p:spPr bwMode="auto">
          <a:xfrm>
            <a:off x="1066800" y="4191000"/>
            <a:ext cx="7162800" cy="0"/>
          </a:xfrm>
          <a:prstGeom prst="line">
            <a:avLst/>
          </a:prstGeom>
          <a:noFill/>
          <a:ln w="9525">
            <a:solidFill>
              <a:srgbClr val="CC0000"/>
            </a:solidFill>
            <a:round/>
            <a:headEnd/>
            <a:tailEnd/>
          </a:ln>
          <a:effectLst/>
          <a:extLst>
            <a:ext uri="{909E8E84-426E-40DD-AFC4-6F175D3DCCD1}"/>
            <a:ext uri="{AF507438-7753-43E0-B8FC-AC1667EBCBE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 name="TextBox 2"/>
          <p:cNvSpPr txBox="1"/>
          <p:nvPr/>
        </p:nvSpPr>
        <p:spPr>
          <a:xfrm>
            <a:off x="1371600" y="1066800"/>
            <a:ext cx="4495800" cy="523875"/>
          </a:xfrm>
          <a:prstGeom prst="rect">
            <a:avLst/>
          </a:prstGeom>
          <a:solidFill>
            <a:schemeClr val="accent5"/>
          </a:solidFill>
        </p:spPr>
        <p:txBody>
          <a:bodyPr>
            <a:spAutoFit/>
          </a:bodyPr>
          <a:lstStyle/>
          <a:p>
            <a:pPr eaLnBrk="1" hangingPunct="1">
              <a:defRPr/>
            </a:pPr>
            <a:r>
              <a:rPr lang="en-US" sz="1400" b="0" i="0" dirty="0"/>
              <a:t>Exhibit 12-3: Equity REIUT Share Prices Versus Private Property Net Asset Values (NAVs)</a:t>
            </a:r>
          </a:p>
        </p:txBody>
      </p:sp>
      <p:sp>
        <p:nvSpPr>
          <p:cNvPr id="70662" name="Slide Number Placeholder 5"/>
          <p:cNvSpPr>
            <a:spLocks noGrp="1"/>
          </p:cNvSpPr>
          <p:nvPr>
            <p:ph type="sldNum" sz="quarter" idx="12"/>
          </p:nvPr>
        </p:nvSpPr>
        <p:spPr>
          <a:noFill/>
          <a:ln>
            <a:miter lim="800000"/>
            <a:headEnd/>
            <a:tailEnd/>
          </a:ln>
        </p:spPr>
        <p:txBody>
          <a:bodyPr/>
          <a:lstStyle/>
          <a:p>
            <a:fld id="{2C8BB51D-3659-461D-AD6E-54A3B45F33A6}" type="slidenum">
              <a:rPr lang="en-US"/>
              <a:pPr/>
              <a:t>56</a:t>
            </a:fld>
            <a:endParaRPr lang="en-US"/>
          </a:p>
        </p:txBody>
      </p:sp>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71682" name="Slide Number Placeholder 3"/>
          <p:cNvSpPr>
            <a:spLocks noGrp="1"/>
          </p:cNvSpPr>
          <p:nvPr>
            <p:ph type="sldNum" sz="quarter" idx="12"/>
          </p:nvPr>
        </p:nvSpPr>
        <p:spPr>
          <a:noFill/>
        </p:spPr>
        <p:txBody>
          <a:bodyPr/>
          <a:lstStyle/>
          <a:p>
            <a:fld id="{F5E960DE-55AC-4D7C-90ED-DC4D6791C731}" type="slidenum">
              <a:rPr lang="en-US"/>
              <a:pPr/>
              <a:t>57</a:t>
            </a:fld>
            <a:endParaRPr lang="en-US"/>
          </a:p>
        </p:txBody>
      </p:sp>
      <p:sp>
        <p:nvSpPr>
          <p:cNvPr id="859138" name="Text Box 2"/>
          <p:cNvSpPr txBox="1">
            <a:spLocks noChangeArrowheads="1"/>
          </p:cNvSpPr>
          <p:nvPr/>
        </p:nvSpPr>
        <p:spPr bwMode="auto">
          <a:xfrm>
            <a:off x="533400" y="228600"/>
            <a:ext cx="8077200" cy="868363"/>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Two types of micro-level valuation differences:</a:t>
            </a:r>
          </a:p>
          <a:p>
            <a:pPr algn="ctr" eaLnBrk="1" hangingPunct="1">
              <a:spcBef>
                <a:spcPct val="10000"/>
              </a:spcBef>
              <a:defRPr/>
            </a:pPr>
            <a:r>
              <a:rPr lang="en-US" sz="2400" i="0" dirty="0">
                <a:solidFill>
                  <a:srgbClr val="000000"/>
                </a:solidFill>
                <a:effectLst>
                  <a:outerShdw blurRad="38100" dist="38100" dir="2700000" algn="tl">
                    <a:srgbClr val="FFFFFF"/>
                  </a:outerShdw>
                </a:effectLst>
              </a:rPr>
              <a:t>Longitudinal &amp; Cross-sectional</a:t>
            </a:r>
          </a:p>
        </p:txBody>
      </p:sp>
      <p:sp>
        <p:nvSpPr>
          <p:cNvPr id="71684" name="Text Box 3"/>
          <p:cNvSpPr txBox="1">
            <a:spLocks noChangeArrowheads="1"/>
          </p:cNvSpPr>
          <p:nvPr/>
        </p:nvSpPr>
        <p:spPr bwMode="auto">
          <a:xfrm>
            <a:off x="914400" y="1143000"/>
            <a:ext cx="7620000" cy="2208213"/>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800" i="0">
                <a:solidFill>
                  <a:srgbClr val="000000"/>
                </a:solidFill>
              </a:rPr>
              <a:t>Longitudinal</a:t>
            </a:r>
            <a:r>
              <a:rPr lang="en-US" sz="2800" b="0" i="0">
                <a:solidFill>
                  <a:srgbClr val="000000"/>
                </a:solidFill>
              </a:rPr>
              <a:t> (across time) difference:</a:t>
            </a:r>
          </a:p>
          <a:p>
            <a:pPr eaLnBrk="1" hangingPunct="1">
              <a:spcBef>
                <a:spcPct val="20000"/>
              </a:spcBef>
              <a:buFontTx/>
              <a:buChar char="•"/>
            </a:pPr>
            <a:r>
              <a:rPr lang="en-US" sz="2400" b="0" i="0">
                <a:solidFill>
                  <a:srgbClr val="000000"/>
                </a:solidFill>
              </a:rPr>
              <a:t> REIT mkt in aggregate </a:t>
            </a:r>
            <a:r>
              <a:rPr lang="en-US" sz="2400">
                <a:solidFill>
                  <a:srgbClr val="000000"/>
                </a:solidFill>
              </a:rPr>
              <a:t>leads</a:t>
            </a:r>
            <a:r>
              <a:rPr lang="en-US" sz="2400" b="0" i="0">
                <a:solidFill>
                  <a:srgbClr val="000000"/>
                </a:solidFill>
              </a:rPr>
              <a:t> private market in aggregate (not perfectly, but…):</a:t>
            </a:r>
          </a:p>
          <a:p>
            <a:pPr lvl="2" eaLnBrk="1" hangingPunct="1">
              <a:spcBef>
                <a:spcPct val="20000"/>
              </a:spcBef>
              <a:buFontTx/>
              <a:buChar char="•"/>
            </a:pPr>
            <a:r>
              <a:rPr lang="en-US" sz="2400" b="0" i="0">
                <a:solidFill>
                  <a:srgbClr val="000000"/>
                </a:solidFill>
              </a:rPr>
              <a:t> </a:t>
            </a:r>
            <a:r>
              <a:rPr lang="en-US" sz="2400" b="0" i="0">
                <a:solidFill>
                  <a:srgbClr val="000000"/>
                </a:solidFill>
                <a:sym typeface="Wingdings" pitchFamily="2" charset="2"/>
              </a:rPr>
              <a:t> Info flows from </a:t>
            </a:r>
            <a:r>
              <a:rPr lang="en-US" sz="2400" i="0">
                <a:solidFill>
                  <a:srgbClr val="000000"/>
                </a:solidFill>
                <a:sym typeface="Wingdings" pitchFamily="2" charset="2"/>
              </a:rPr>
              <a:t>Public  Private </a:t>
            </a:r>
            <a:r>
              <a:rPr lang="en-US" sz="2400" b="0" i="0">
                <a:solidFill>
                  <a:srgbClr val="000000"/>
                </a:solidFill>
                <a:sym typeface="Wingdings" pitchFamily="2" charset="2"/>
              </a:rPr>
              <a:t>(mkt as whole)</a:t>
            </a:r>
            <a:endParaRPr lang="en-US" sz="2400" i="0">
              <a:solidFill>
                <a:srgbClr val="000000"/>
              </a:solidFill>
              <a:sym typeface="Wingdings" pitchFamily="2" charset="2"/>
            </a:endParaRPr>
          </a:p>
          <a:p>
            <a:pPr lvl="2" eaLnBrk="1" hangingPunct="1">
              <a:spcBef>
                <a:spcPct val="20000"/>
              </a:spcBef>
            </a:pPr>
            <a:r>
              <a:rPr lang="en-US" sz="2400" b="0" i="0">
                <a:solidFill>
                  <a:srgbClr val="000000"/>
                </a:solidFill>
              </a:rPr>
              <a:t>(Public mkt more informationally “efficient”.)</a:t>
            </a:r>
          </a:p>
        </p:txBody>
      </p:sp>
      <p:sp>
        <p:nvSpPr>
          <p:cNvPr id="71685" name="Text Box 4"/>
          <p:cNvSpPr txBox="1">
            <a:spLocks noChangeArrowheads="1"/>
          </p:cNvSpPr>
          <p:nvPr/>
        </p:nvSpPr>
        <p:spPr bwMode="auto">
          <a:xfrm>
            <a:off x="914400" y="3505200"/>
            <a:ext cx="7620000" cy="3011488"/>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800" i="0">
                <a:solidFill>
                  <a:srgbClr val="000000"/>
                </a:solidFill>
              </a:rPr>
              <a:t>Cross-sectional</a:t>
            </a:r>
            <a:r>
              <a:rPr lang="en-US" sz="2800" b="0" i="0">
                <a:solidFill>
                  <a:srgbClr val="000000"/>
                </a:solidFill>
              </a:rPr>
              <a:t> (across REITs) difference:</a:t>
            </a:r>
          </a:p>
          <a:p>
            <a:pPr eaLnBrk="1" hangingPunct="1">
              <a:spcBef>
                <a:spcPct val="20000"/>
              </a:spcBef>
              <a:buFontTx/>
              <a:buChar char="•"/>
            </a:pPr>
            <a:r>
              <a:rPr lang="en-US" sz="2400" b="0" i="0">
                <a:solidFill>
                  <a:srgbClr val="000000"/>
                </a:solidFill>
              </a:rPr>
              <a:t> Private Mkt NAVs </a:t>
            </a:r>
            <a:r>
              <a:rPr lang="en-US" sz="2400" i="0">
                <a:solidFill>
                  <a:srgbClr val="000000"/>
                </a:solidFill>
              </a:rPr>
              <a:t>contain information</a:t>
            </a:r>
            <a:r>
              <a:rPr lang="en-US" sz="2400" b="0" i="0">
                <a:solidFill>
                  <a:srgbClr val="000000"/>
                </a:solidFill>
              </a:rPr>
              <a:t> (again, not perfect, but…)</a:t>
            </a:r>
          </a:p>
          <a:p>
            <a:pPr lvl="2" eaLnBrk="1" hangingPunct="1">
              <a:spcBef>
                <a:spcPct val="20000"/>
              </a:spcBef>
              <a:buFontTx/>
              <a:buChar char="•"/>
            </a:pPr>
            <a:r>
              <a:rPr lang="en-US" sz="2400" b="0" i="0">
                <a:solidFill>
                  <a:srgbClr val="000000"/>
                </a:solidFill>
              </a:rPr>
              <a:t> </a:t>
            </a:r>
            <a:r>
              <a:rPr lang="en-US" sz="2400" b="0" i="0">
                <a:solidFill>
                  <a:srgbClr val="000000"/>
                </a:solidFill>
                <a:sym typeface="Wingdings" pitchFamily="2" charset="2"/>
              </a:rPr>
              <a:t> Low P/NAV REITs tend to rise, &amp; vice versa.</a:t>
            </a:r>
          </a:p>
          <a:p>
            <a:pPr lvl="2" eaLnBrk="1" hangingPunct="1">
              <a:spcBef>
                <a:spcPct val="20000"/>
              </a:spcBef>
            </a:pPr>
            <a:r>
              <a:rPr lang="en-US" sz="2400" b="0" i="0">
                <a:solidFill>
                  <a:srgbClr val="000000"/>
                </a:solidFill>
              </a:rPr>
              <a:t>(Public mkt tends to “tar all with same brush”.)</a:t>
            </a:r>
          </a:p>
          <a:p>
            <a:pPr lvl="2" eaLnBrk="1" hangingPunct="1">
              <a:spcBef>
                <a:spcPct val="20000"/>
              </a:spcBef>
              <a:buFontTx/>
              <a:buChar char="•"/>
            </a:pPr>
            <a:r>
              <a:rPr lang="en-US" sz="2400" b="0" i="0">
                <a:solidFill>
                  <a:srgbClr val="000000"/>
                </a:solidFill>
              </a:rPr>
              <a:t> Info can flow from </a:t>
            </a:r>
            <a:r>
              <a:rPr lang="en-US" sz="2400" i="0">
                <a:solidFill>
                  <a:srgbClr val="000000"/>
                </a:solidFill>
              </a:rPr>
              <a:t>Private </a:t>
            </a:r>
            <a:r>
              <a:rPr lang="en-US" sz="2400" i="0">
                <a:solidFill>
                  <a:srgbClr val="000000"/>
                </a:solidFill>
                <a:sym typeface="Wingdings" pitchFamily="2" charset="2"/>
              </a:rPr>
              <a:t> Public </a:t>
            </a:r>
            <a:r>
              <a:rPr lang="en-US" sz="2400" b="0" i="0">
                <a:solidFill>
                  <a:srgbClr val="000000"/>
                </a:solidFill>
                <a:sym typeface="Wingdings" pitchFamily="2" charset="2"/>
              </a:rPr>
              <a:t>(specific REITs, based on asset holdings)</a:t>
            </a:r>
            <a:endParaRPr lang="en-US" sz="2400" b="0" i="0">
              <a:solidFill>
                <a:srgbClr val="00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72706" name="Slide Number Placeholder 3"/>
          <p:cNvSpPr>
            <a:spLocks noGrp="1"/>
          </p:cNvSpPr>
          <p:nvPr>
            <p:ph type="sldNum" sz="quarter" idx="12"/>
          </p:nvPr>
        </p:nvSpPr>
        <p:spPr>
          <a:noFill/>
        </p:spPr>
        <p:txBody>
          <a:bodyPr/>
          <a:lstStyle/>
          <a:p>
            <a:fld id="{6D69E20B-08EB-4C59-A581-1EEA2001D122}" type="slidenum">
              <a:rPr lang="en-US"/>
              <a:pPr/>
              <a:t>58</a:t>
            </a:fld>
            <a:endParaRPr lang="en-US"/>
          </a:p>
        </p:txBody>
      </p:sp>
      <p:sp>
        <p:nvSpPr>
          <p:cNvPr id="72707" name="Text Box 3"/>
          <p:cNvSpPr txBox="1">
            <a:spLocks noChangeArrowheads="1"/>
          </p:cNvSpPr>
          <p:nvPr/>
        </p:nvSpPr>
        <p:spPr bwMode="auto">
          <a:xfrm>
            <a:off x="762000" y="990600"/>
            <a:ext cx="7772400" cy="5006975"/>
          </a:xfrm>
          <a:prstGeom prst="rect">
            <a:avLst/>
          </a:prstGeom>
          <a:solidFill>
            <a:srgbClr val="FFFF99"/>
          </a:solidFill>
          <a:ln w="9525">
            <a:solidFill>
              <a:schemeClr val="tx1"/>
            </a:solidFill>
            <a:miter lim="800000"/>
            <a:headEnd/>
            <a:tailEnd/>
          </a:ln>
        </p:spPr>
        <p:txBody>
          <a:bodyPr>
            <a:spAutoFit/>
          </a:bodyPr>
          <a:lstStyle/>
          <a:p>
            <a:pPr eaLnBrk="1" hangingPunct="1">
              <a:spcBef>
                <a:spcPct val="50000"/>
              </a:spcBef>
            </a:pPr>
            <a:r>
              <a:rPr lang="en-US" sz="2400" b="0" i="0">
                <a:solidFill>
                  <a:srgbClr val="000000"/>
                </a:solidFill>
              </a:rPr>
              <a:t>Regarding the </a:t>
            </a:r>
            <a:r>
              <a:rPr lang="en-US" sz="2400">
                <a:solidFill>
                  <a:srgbClr val="000000"/>
                </a:solidFill>
              </a:rPr>
              <a:t>longitudinal</a:t>
            </a:r>
            <a:r>
              <a:rPr lang="en-US" sz="2400" b="0" i="0">
                <a:solidFill>
                  <a:srgbClr val="000000"/>
                </a:solidFill>
              </a:rPr>
              <a:t> (aggregate) relationship:</a:t>
            </a:r>
          </a:p>
          <a:p>
            <a:pPr lvl="1" eaLnBrk="1" hangingPunct="1">
              <a:spcBef>
                <a:spcPct val="25000"/>
              </a:spcBef>
              <a:buFontTx/>
              <a:buChar char="•"/>
            </a:pPr>
            <a:r>
              <a:rPr lang="en-US" sz="2400" b="0" i="0">
                <a:solidFill>
                  <a:srgbClr val="000000"/>
                </a:solidFill>
              </a:rPr>
              <a:t> </a:t>
            </a:r>
            <a:r>
              <a:rPr lang="en-US" sz="2000" b="0" i="0">
                <a:solidFill>
                  <a:srgbClr val="000000"/>
                </a:solidFill>
              </a:rPr>
              <a:t>Traditional wisdom (and historical evidence) suggests </a:t>
            </a:r>
            <a:r>
              <a:rPr lang="en-US" sz="2000">
                <a:solidFill>
                  <a:srgbClr val="000000"/>
                </a:solidFill>
              </a:rPr>
              <a:t>REITs lead Private</a:t>
            </a:r>
            <a:r>
              <a:rPr lang="en-US" sz="2000" b="0" i="0">
                <a:solidFill>
                  <a:srgbClr val="000000"/>
                </a:solidFill>
              </a:rPr>
              <a:t> (</a:t>
            </a:r>
            <a:r>
              <a:rPr lang="en-US" sz="2000" b="0" i="0">
                <a:solidFill>
                  <a:srgbClr val="FF0000"/>
                </a:solidFill>
              </a:rPr>
              <a:t>REIT</a:t>
            </a:r>
            <a:r>
              <a:rPr lang="en-US" sz="2000" b="0" i="0">
                <a:solidFill>
                  <a:srgbClr val="000000"/>
                </a:solidFill>
              </a:rPr>
              <a:t> </a:t>
            </a:r>
            <a:r>
              <a:rPr lang="en-US" sz="2000" b="0" i="0">
                <a:solidFill>
                  <a:srgbClr val="000000"/>
                </a:solidFill>
                <a:sym typeface="Wingdings" pitchFamily="2" charset="2"/>
              </a:rPr>
              <a:t> </a:t>
            </a:r>
            <a:r>
              <a:rPr lang="en-US" sz="2000" b="0" i="0">
                <a:solidFill>
                  <a:srgbClr val="0000FF"/>
                </a:solidFill>
                <a:sym typeface="Wingdings" pitchFamily="2" charset="2"/>
              </a:rPr>
              <a:t>Private</a:t>
            </a:r>
            <a:r>
              <a:rPr lang="en-US" sz="2000" b="0" i="0">
                <a:solidFill>
                  <a:srgbClr val="000000"/>
                </a:solidFill>
                <a:sym typeface="Wingdings" pitchFamily="2" charset="2"/>
              </a:rPr>
              <a:t>).</a:t>
            </a:r>
          </a:p>
          <a:p>
            <a:pPr lvl="1" eaLnBrk="1" hangingPunct="1">
              <a:spcBef>
                <a:spcPct val="35000"/>
              </a:spcBef>
              <a:buFontTx/>
              <a:buChar char="•"/>
            </a:pPr>
            <a:r>
              <a:rPr lang="en-US" sz="2000" b="0" i="0">
                <a:solidFill>
                  <a:srgbClr val="000000"/>
                </a:solidFill>
                <a:sym typeface="Wingdings" pitchFamily="2" charset="2"/>
              </a:rPr>
              <a:t> But 2001-04 period indicated greater contemporaneous link, possibly followed by a disconnect as private equity may have “bubbled” (2004-07).</a:t>
            </a:r>
          </a:p>
          <a:p>
            <a:pPr lvl="1" eaLnBrk="1" hangingPunct="1">
              <a:spcBef>
                <a:spcPct val="35000"/>
              </a:spcBef>
              <a:buFontTx/>
              <a:buChar char="•"/>
            </a:pPr>
            <a:r>
              <a:rPr lang="en-US" sz="2000" b="0" i="0">
                <a:solidFill>
                  <a:srgbClr val="000000"/>
                </a:solidFill>
                <a:sym typeface="Wingdings" pitchFamily="2" charset="2"/>
              </a:rPr>
              <a:t> Closer linkage betw the two mkts may be related to REITs owning a larger share of properties in many mkt segments, such that private investors in the direct property market are more influenced by REIT capital.</a:t>
            </a:r>
          </a:p>
          <a:p>
            <a:pPr lvl="1" eaLnBrk="1" hangingPunct="1">
              <a:spcBef>
                <a:spcPct val="35000"/>
              </a:spcBef>
              <a:buFontTx/>
              <a:buChar char="•"/>
            </a:pPr>
            <a:r>
              <a:rPr lang="en-US" sz="2000" b="0" i="0">
                <a:solidFill>
                  <a:srgbClr val="000000"/>
                </a:solidFill>
                <a:sym typeface="Wingdings" pitchFamily="2" charset="2"/>
              </a:rPr>
              <a:t> REIT fall in 2007 preceded that in the private market by only a few months, but was swifter and sharper.</a:t>
            </a:r>
          </a:p>
          <a:p>
            <a:pPr lvl="1" eaLnBrk="1" hangingPunct="1">
              <a:spcBef>
                <a:spcPct val="35000"/>
              </a:spcBef>
              <a:buFontTx/>
              <a:buChar char="•"/>
            </a:pPr>
            <a:r>
              <a:rPr lang="en-US" sz="2000" b="0" i="0">
                <a:solidFill>
                  <a:srgbClr val="000000"/>
                </a:solidFill>
                <a:sym typeface="Wingdings" pitchFamily="2" charset="2"/>
              </a:rPr>
              <a:t> Private mkt derivatives pricing (NCREIF swaps, CMBX) was consistent with (and nearly contemporaneous with) REIT share fall.</a:t>
            </a:r>
            <a:endParaRPr lang="en-US" sz="2000" b="0" i="0">
              <a:solidFill>
                <a:srgbClr val="00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
        <p:nvSpPr>
          <p:cNvPr id="73730" name="Slide Number Placeholder 3"/>
          <p:cNvSpPr>
            <a:spLocks noGrp="1"/>
          </p:cNvSpPr>
          <p:nvPr>
            <p:ph type="sldNum" sz="quarter" idx="12"/>
          </p:nvPr>
        </p:nvSpPr>
        <p:spPr>
          <a:noFill/>
        </p:spPr>
        <p:txBody>
          <a:bodyPr/>
          <a:lstStyle/>
          <a:p>
            <a:fld id="{9017E4DE-643A-4743-93A3-18CE92F7D7DD}" type="slidenum">
              <a:rPr lang="en-US"/>
              <a:pPr/>
              <a:t>59</a:t>
            </a:fld>
            <a:endParaRPr lang="en-US"/>
          </a:p>
        </p:txBody>
      </p:sp>
      <p:pic>
        <p:nvPicPr>
          <p:cNvPr id="73731" name="Picture 2"/>
          <p:cNvPicPr>
            <a:picLocks noChangeAspect="1" noChangeArrowheads="1"/>
          </p:cNvPicPr>
          <p:nvPr/>
        </p:nvPicPr>
        <p:blipFill>
          <a:blip r:embed="rId2" cstate="print"/>
          <a:srcRect/>
          <a:stretch>
            <a:fillRect/>
          </a:stretch>
        </p:blipFill>
        <p:spPr bwMode="auto">
          <a:xfrm>
            <a:off x="814388" y="784225"/>
            <a:ext cx="7515225" cy="5295900"/>
          </a:xfrm>
          <a:prstGeom prst="rect">
            <a:avLst/>
          </a:prstGeom>
          <a:noFill/>
          <a:ln w="9525">
            <a:noFill/>
            <a:miter lim="800000"/>
            <a:headEnd/>
            <a:tailEnd/>
          </a:ln>
        </p:spPr>
      </p:pic>
      <p:sp>
        <p:nvSpPr>
          <p:cNvPr id="73732" name="Text Box 3"/>
          <p:cNvSpPr txBox="1">
            <a:spLocks noChangeArrowheads="1"/>
          </p:cNvSpPr>
          <p:nvPr/>
        </p:nvSpPr>
        <p:spPr bwMode="auto">
          <a:xfrm>
            <a:off x="2057400" y="838200"/>
            <a:ext cx="5562600" cy="1027113"/>
          </a:xfrm>
          <a:prstGeom prst="rect">
            <a:avLst/>
          </a:prstGeom>
          <a:noFill/>
          <a:ln w="9525">
            <a:noFill/>
            <a:miter lim="800000"/>
            <a:headEnd/>
            <a:tailEnd/>
          </a:ln>
        </p:spPr>
        <p:txBody>
          <a:bodyPr>
            <a:spAutoFit/>
          </a:bodyPr>
          <a:lstStyle/>
          <a:p>
            <a:pPr eaLnBrk="1" hangingPunct="1">
              <a:spcBef>
                <a:spcPct val="50000"/>
              </a:spcBef>
            </a:pPr>
            <a:r>
              <a:rPr lang="en-US" sz="1800" b="0" i="0">
                <a:solidFill>
                  <a:srgbClr val="000000"/>
                </a:solidFill>
              </a:rPr>
              <a:t>If </a:t>
            </a:r>
            <a:r>
              <a:rPr lang="en-US" sz="1800" b="0" i="0">
                <a:solidFill>
                  <a:srgbClr val="FF0000"/>
                </a:solidFill>
              </a:rPr>
              <a:t>Public</a:t>
            </a:r>
            <a:r>
              <a:rPr lang="en-US" sz="1800" b="0" i="0">
                <a:solidFill>
                  <a:srgbClr val="000000"/>
                </a:solidFill>
              </a:rPr>
              <a:t> </a:t>
            </a:r>
            <a:r>
              <a:rPr lang="en-US" sz="1800" b="0" i="0">
                <a:solidFill>
                  <a:srgbClr val="000000"/>
                </a:solidFill>
                <a:sym typeface="Wingdings" pitchFamily="2" charset="2"/>
              </a:rPr>
              <a:t> </a:t>
            </a:r>
            <a:r>
              <a:rPr lang="en-US" sz="1800" b="0" i="0">
                <a:solidFill>
                  <a:srgbClr val="0000FF"/>
                </a:solidFill>
                <a:sym typeface="Wingdings" pitchFamily="2" charset="2"/>
              </a:rPr>
              <a:t>Private</a:t>
            </a:r>
            <a:r>
              <a:rPr lang="en-US" sz="1800" b="0" i="0">
                <a:solidFill>
                  <a:srgbClr val="000000"/>
                </a:solidFill>
                <a:sym typeface="Wingdings" pitchFamily="2" charset="2"/>
              </a:rPr>
              <a:t>, then: </a:t>
            </a:r>
          </a:p>
          <a:p>
            <a:pPr lvl="1" eaLnBrk="1" hangingPunct="1">
              <a:spcBef>
                <a:spcPct val="20000"/>
              </a:spcBef>
              <a:buFontTx/>
              <a:buChar char="•"/>
            </a:pPr>
            <a:r>
              <a:rPr lang="en-US" sz="1800" b="0" i="0">
                <a:solidFill>
                  <a:srgbClr val="000000"/>
                </a:solidFill>
                <a:sym typeface="Wingdings" pitchFamily="2" charset="2"/>
              </a:rPr>
              <a:t> </a:t>
            </a:r>
            <a:r>
              <a:rPr lang="en-US" sz="1800" b="0" i="0">
                <a:solidFill>
                  <a:srgbClr val="FF0000"/>
                </a:solidFill>
                <a:sym typeface="Wingdings" pitchFamily="2" charset="2"/>
              </a:rPr>
              <a:t>Public</a:t>
            </a:r>
            <a:r>
              <a:rPr lang="en-US" sz="1800" b="0" i="0">
                <a:solidFill>
                  <a:srgbClr val="000000"/>
                </a:solidFill>
                <a:sym typeface="Wingdings" pitchFamily="2" charset="2"/>
              </a:rPr>
              <a:t> </a:t>
            </a:r>
            <a:r>
              <a:rPr lang="en-US" sz="1800" i="0">
                <a:solidFill>
                  <a:srgbClr val="000000"/>
                </a:solidFill>
                <a:sym typeface="Wingdings" pitchFamily="2" charset="2"/>
              </a:rPr>
              <a:t>&gt;</a:t>
            </a:r>
            <a:r>
              <a:rPr lang="en-US" sz="1800" b="0" i="0">
                <a:solidFill>
                  <a:srgbClr val="000000"/>
                </a:solidFill>
                <a:sym typeface="Wingdings" pitchFamily="2" charset="2"/>
              </a:rPr>
              <a:t> </a:t>
            </a:r>
            <a:r>
              <a:rPr lang="en-US" sz="1800" b="0" i="0">
                <a:solidFill>
                  <a:srgbClr val="0000FF"/>
                </a:solidFill>
                <a:sym typeface="Wingdings" pitchFamily="2" charset="2"/>
              </a:rPr>
              <a:t>Private</a:t>
            </a:r>
            <a:r>
              <a:rPr lang="en-US" sz="1800" b="0" i="0">
                <a:solidFill>
                  <a:srgbClr val="000000"/>
                </a:solidFill>
                <a:sym typeface="Wingdings" pitchFamily="2" charset="2"/>
              </a:rPr>
              <a:t> when values are </a:t>
            </a:r>
            <a:r>
              <a:rPr lang="en-US" sz="1800">
                <a:solidFill>
                  <a:srgbClr val="000000"/>
                </a:solidFill>
                <a:sym typeface="Wingdings" pitchFamily="2" charset="2"/>
              </a:rPr>
              <a:t>rising</a:t>
            </a:r>
            <a:r>
              <a:rPr lang="en-US" sz="1800" b="0" i="0">
                <a:solidFill>
                  <a:srgbClr val="000000"/>
                </a:solidFill>
                <a:sym typeface="Wingdings" pitchFamily="2" charset="2"/>
              </a:rPr>
              <a:t>; </a:t>
            </a:r>
          </a:p>
          <a:p>
            <a:pPr lvl="1" eaLnBrk="1" hangingPunct="1">
              <a:spcBef>
                <a:spcPct val="20000"/>
              </a:spcBef>
              <a:buFontTx/>
              <a:buChar char="•"/>
            </a:pPr>
            <a:r>
              <a:rPr lang="en-US" sz="1800" b="0" i="0">
                <a:solidFill>
                  <a:srgbClr val="000000"/>
                </a:solidFill>
                <a:sym typeface="Wingdings" pitchFamily="2" charset="2"/>
              </a:rPr>
              <a:t> </a:t>
            </a:r>
            <a:r>
              <a:rPr lang="en-US" sz="1800" b="0" i="0">
                <a:solidFill>
                  <a:srgbClr val="0000FF"/>
                </a:solidFill>
                <a:sym typeface="Wingdings" pitchFamily="2" charset="2"/>
              </a:rPr>
              <a:t>Private</a:t>
            </a:r>
            <a:r>
              <a:rPr lang="en-US" sz="1800" b="0" i="0">
                <a:solidFill>
                  <a:srgbClr val="000000"/>
                </a:solidFill>
                <a:sym typeface="Wingdings" pitchFamily="2" charset="2"/>
              </a:rPr>
              <a:t> </a:t>
            </a:r>
            <a:r>
              <a:rPr lang="en-US" sz="1800" i="0">
                <a:solidFill>
                  <a:srgbClr val="000000"/>
                </a:solidFill>
                <a:sym typeface="Wingdings" pitchFamily="2" charset="2"/>
              </a:rPr>
              <a:t>&gt;</a:t>
            </a:r>
            <a:r>
              <a:rPr lang="en-US" sz="1800" b="0" i="0">
                <a:solidFill>
                  <a:srgbClr val="000000"/>
                </a:solidFill>
                <a:sym typeface="Wingdings" pitchFamily="2" charset="2"/>
              </a:rPr>
              <a:t> </a:t>
            </a:r>
            <a:r>
              <a:rPr lang="en-US" sz="1800" b="0" i="0">
                <a:solidFill>
                  <a:srgbClr val="FF0000"/>
                </a:solidFill>
                <a:sym typeface="Wingdings" pitchFamily="2" charset="2"/>
              </a:rPr>
              <a:t>Public</a:t>
            </a:r>
            <a:r>
              <a:rPr lang="en-US" sz="1800" b="0" i="0">
                <a:solidFill>
                  <a:srgbClr val="000000"/>
                </a:solidFill>
                <a:sym typeface="Wingdings" pitchFamily="2" charset="2"/>
              </a:rPr>
              <a:t> when values are </a:t>
            </a:r>
            <a:r>
              <a:rPr lang="en-US" sz="1800">
                <a:solidFill>
                  <a:srgbClr val="000000"/>
                </a:solidFill>
                <a:sym typeface="Wingdings" pitchFamily="2" charset="2"/>
              </a:rPr>
              <a:t>falling</a:t>
            </a:r>
            <a:r>
              <a:rPr lang="en-US" sz="1800" b="0" i="0">
                <a:solidFill>
                  <a:srgbClr val="000000"/>
                </a:solidFill>
                <a:sym typeface="Wingdings" pitchFamily="2" charset="2"/>
              </a:rPr>
              <a:t>.</a:t>
            </a:r>
            <a:endParaRPr lang="en-US" sz="1800" b="0" i="0">
              <a:solidFill>
                <a:srgbClr val="000000"/>
              </a:solidFill>
            </a:endParaRPr>
          </a:p>
        </p:txBody>
      </p:sp>
      <p:sp>
        <p:nvSpPr>
          <p:cNvPr id="862212" name="Line 4"/>
          <p:cNvSpPr>
            <a:spLocks noChangeShapeType="1"/>
          </p:cNvSpPr>
          <p:nvPr/>
        </p:nvSpPr>
        <p:spPr bwMode="auto">
          <a:xfrm>
            <a:off x="2667000" y="2743200"/>
            <a:ext cx="381000" cy="0"/>
          </a:xfrm>
          <a:prstGeom prst="line">
            <a:avLst/>
          </a:prstGeom>
          <a:noFill/>
          <a:ln w="9525">
            <a:solidFill>
              <a:srgbClr val="FF0000"/>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862213" name="Line 5"/>
          <p:cNvSpPr>
            <a:spLocks noChangeShapeType="1"/>
          </p:cNvSpPr>
          <p:nvPr/>
        </p:nvSpPr>
        <p:spPr bwMode="auto">
          <a:xfrm>
            <a:off x="5715000" y="2743200"/>
            <a:ext cx="381000" cy="0"/>
          </a:xfrm>
          <a:prstGeom prst="line">
            <a:avLst/>
          </a:prstGeom>
          <a:noFill/>
          <a:ln w="9525">
            <a:solidFill>
              <a:srgbClr val="FF0000"/>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862214" name="Line 6"/>
          <p:cNvSpPr>
            <a:spLocks noChangeShapeType="1"/>
          </p:cNvSpPr>
          <p:nvPr/>
        </p:nvSpPr>
        <p:spPr bwMode="auto">
          <a:xfrm>
            <a:off x="5562600" y="3048000"/>
            <a:ext cx="0" cy="609600"/>
          </a:xfrm>
          <a:prstGeom prst="line">
            <a:avLst/>
          </a:prstGeom>
          <a:noFill/>
          <a:ln w="9525">
            <a:solidFill>
              <a:srgbClr val="FF0000"/>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862215" name="Line 7"/>
          <p:cNvSpPr>
            <a:spLocks noChangeShapeType="1"/>
          </p:cNvSpPr>
          <p:nvPr/>
        </p:nvSpPr>
        <p:spPr bwMode="auto">
          <a:xfrm>
            <a:off x="3200400" y="3124200"/>
            <a:ext cx="0" cy="609600"/>
          </a:xfrm>
          <a:prstGeom prst="line">
            <a:avLst/>
          </a:prstGeom>
          <a:noFill/>
          <a:ln w="9525">
            <a:solidFill>
              <a:srgbClr val="0000FF"/>
            </a:solidFill>
            <a:round/>
            <a:headEnd/>
            <a:tailEnd type="triangl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24578" name="Slide Number Placeholder 3"/>
          <p:cNvSpPr>
            <a:spLocks noGrp="1"/>
          </p:cNvSpPr>
          <p:nvPr>
            <p:ph type="sldNum" sz="quarter" idx="12"/>
          </p:nvPr>
        </p:nvSpPr>
        <p:spPr>
          <a:noFill/>
        </p:spPr>
        <p:txBody>
          <a:bodyPr/>
          <a:lstStyle/>
          <a:p>
            <a:fld id="{9D974031-03B0-4086-806B-621D761D7121}" type="slidenum">
              <a:rPr lang="en-US"/>
              <a:pPr/>
              <a:t>6</a:t>
            </a:fld>
            <a:endParaRPr lang="en-US"/>
          </a:p>
        </p:txBody>
      </p:sp>
      <p:pic>
        <p:nvPicPr>
          <p:cNvPr id="24579" name="Picture 2"/>
          <p:cNvPicPr>
            <a:picLocks noChangeAspect="1" noChangeArrowheads="1"/>
          </p:cNvPicPr>
          <p:nvPr/>
        </p:nvPicPr>
        <p:blipFill>
          <a:blip r:embed="rId3" cstate="print"/>
          <a:srcRect/>
          <a:stretch>
            <a:fillRect/>
          </a:stretch>
        </p:blipFill>
        <p:spPr bwMode="auto">
          <a:xfrm>
            <a:off x="685802" y="152403"/>
            <a:ext cx="7576718" cy="5768035"/>
          </a:xfrm>
          <a:prstGeom prst="rect">
            <a:avLst/>
          </a:prstGeom>
          <a:noFill/>
          <a:ln w="9525">
            <a:noFill/>
            <a:miter lim="800000"/>
            <a:headEnd/>
            <a:tailEnd/>
          </a:ln>
        </p:spPr>
      </p:pic>
      <p:sp>
        <p:nvSpPr>
          <p:cNvPr id="24580" name="TextBox 3"/>
          <p:cNvSpPr txBox="1">
            <a:spLocks noChangeArrowheads="1"/>
          </p:cNvSpPr>
          <p:nvPr/>
        </p:nvSpPr>
        <p:spPr bwMode="auto">
          <a:xfrm>
            <a:off x="685800" y="6019800"/>
            <a:ext cx="4343400" cy="400110"/>
          </a:xfrm>
          <a:prstGeom prst="rect">
            <a:avLst/>
          </a:prstGeom>
          <a:noFill/>
          <a:ln w="9525">
            <a:noFill/>
            <a:miter lim="800000"/>
            <a:headEnd/>
            <a:tailEnd/>
          </a:ln>
        </p:spPr>
        <p:txBody>
          <a:bodyPr>
            <a:spAutoFit/>
          </a:bodyPr>
          <a:lstStyle/>
          <a:p>
            <a:pPr eaLnBrk="1" hangingPunct="1"/>
            <a:r>
              <a:rPr lang="en-US" sz="2000" b="0" i="0" dirty="0">
                <a:latin typeface="Calibri" pitchFamily="34" charset="0"/>
              </a:rPr>
              <a:t>Exhibit 23-2 (Section 23.1)</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74754" name="Slide Number Placeholder 3"/>
          <p:cNvSpPr>
            <a:spLocks noGrp="1"/>
          </p:cNvSpPr>
          <p:nvPr>
            <p:ph type="sldNum" sz="quarter" idx="12"/>
          </p:nvPr>
        </p:nvSpPr>
        <p:spPr>
          <a:noFill/>
        </p:spPr>
        <p:txBody>
          <a:bodyPr/>
          <a:lstStyle/>
          <a:p>
            <a:fld id="{030A27BD-ED1E-449C-A026-2634E4E4E4F1}" type="slidenum">
              <a:rPr lang="en-US"/>
              <a:pPr/>
              <a:t>60</a:t>
            </a:fld>
            <a:endParaRPr lang="en-US"/>
          </a:p>
        </p:txBody>
      </p:sp>
      <p:sp>
        <p:nvSpPr>
          <p:cNvPr id="859138" name="Text Box 2"/>
          <p:cNvSpPr txBox="1">
            <a:spLocks noChangeArrowheads="1"/>
          </p:cNvSpPr>
          <p:nvPr/>
        </p:nvSpPr>
        <p:spPr bwMode="auto">
          <a:xfrm>
            <a:off x="533400" y="228600"/>
            <a:ext cx="8077200" cy="868363"/>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effectLst>
                  <a:outerShdw blurRad="38100" dist="38100" dir="2700000" algn="tl">
                    <a:srgbClr val="FFFFFF"/>
                  </a:outerShdw>
                </a:effectLst>
              </a:rPr>
              <a:t>Two types of micro-level valuation differences:</a:t>
            </a:r>
          </a:p>
          <a:p>
            <a:pPr algn="ctr" eaLnBrk="1" hangingPunct="1">
              <a:spcBef>
                <a:spcPct val="10000"/>
              </a:spcBef>
              <a:defRPr/>
            </a:pPr>
            <a:r>
              <a:rPr lang="en-US" sz="2400" i="0" dirty="0">
                <a:solidFill>
                  <a:srgbClr val="000000"/>
                </a:solidFill>
                <a:effectLst>
                  <a:outerShdw blurRad="38100" dist="38100" dir="2700000" algn="tl">
                    <a:srgbClr val="FFFFFF"/>
                  </a:outerShdw>
                </a:effectLst>
              </a:rPr>
              <a:t>Longitudinal &amp; Cross-sectional</a:t>
            </a:r>
          </a:p>
        </p:txBody>
      </p:sp>
      <p:sp>
        <p:nvSpPr>
          <p:cNvPr id="74756" name="Text Box 3"/>
          <p:cNvSpPr txBox="1">
            <a:spLocks noChangeArrowheads="1"/>
          </p:cNvSpPr>
          <p:nvPr/>
        </p:nvSpPr>
        <p:spPr bwMode="auto">
          <a:xfrm>
            <a:off x="914400" y="1143000"/>
            <a:ext cx="7620000" cy="2208213"/>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800" i="0" dirty="0">
                <a:solidFill>
                  <a:schemeClr val="bg2"/>
                </a:solidFill>
              </a:rPr>
              <a:t>Longitudinal</a:t>
            </a:r>
            <a:r>
              <a:rPr lang="en-US" sz="2800" b="0" i="0" dirty="0">
                <a:solidFill>
                  <a:schemeClr val="bg2"/>
                </a:solidFill>
              </a:rPr>
              <a:t> (across time) difference:</a:t>
            </a:r>
          </a:p>
          <a:p>
            <a:pPr eaLnBrk="1" hangingPunct="1">
              <a:spcBef>
                <a:spcPct val="20000"/>
              </a:spcBef>
              <a:buFontTx/>
              <a:buChar char="•"/>
            </a:pPr>
            <a:r>
              <a:rPr lang="en-US" sz="2400" b="0" i="0" dirty="0">
                <a:solidFill>
                  <a:schemeClr val="bg2"/>
                </a:solidFill>
              </a:rPr>
              <a:t> REIT </a:t>
            </a:r>
            <a:r>
              <a:rPr lang="en-US" sz="2400" b="0" i="0" dirty="0" err="1">
                <a:solidFill>
                  <a:schemeClr val="bg2"/>
                </a:solidFill>
              </a:rPr>
              <a:t>mkt</a:t>
            </a:r>
            <a:r>
              <a:rPr lang="en-US" sz="2400" b="0" i="0" dirty="0">
                <a:solidFill>
                  <a:schemeClr val="bg2"/>
                </a:solidFill>
              </a:rPr>
              <a:t> in aggregate </a:t>
            </a:r>
            <a:r>
              <a:rPr lang="en-US" sz="2400" dirty="0">
                <a:solidFill>
                  <a:schemeClr val="bg2"/>
                </a:solidFill>
              </a:rPr>
              <a:t>leads</a:t>
            </a:r>
            <a:r>
              <a:rPr lang="en-US" sz="2400" b="0" i="0" dirty="0">
                <a:solidFill>
                  <a:schemeClr val="bg2"/>
                </a:solidFill>
              </a:rPr>
              <a:t> private market in aggregate (not perfectly, but…):</a:t>
            </a:r>
          </a:p>
          <a:p>
            <a:pPr lvl="2" eaLnBrk="1" hangingPunct="1">
              <a:spcBef>
                <a:spcPct val="20000"/>
              </a:spcBef>
              <a:buFontTx/>
              <a:buChar char="•"/>
            </a:pPr>
            <a:r>
              <a:rPr lang="en-US" sz="2400" b="0" i="0" dirty="0">
                <a:solidFill>
                  <a:schemeClr val="bg2"/>
                </a:solidFill>
              </a:rPr>
              <a:t> </a:t>
            </a:r>
            <a:r>
              <a:rPr lang="en-US" sz="2400" b="0" i="0" dirty="0">
                <a:solidFill>
                  <a:schemeClr val="bg2"/>
                </a:solidFill>
                <a:sym typeface="Wingdings" pitchFamily="2" charset="2"/>
              </a:rPr>
              <a:t> Info flows from </a:t>
            </a:r>
            <a:r>
              <a:rPr lang="en-US" sz="2400" i="0" dirty="0">
                <a:solidFill>
                  <a:schemeClr val="bg2"/>
                </a:solidFill>
                <a:sym typeface="Wingdings" pitchFamily="2" charset="2"/>
              </a:rPr>
              <a:t>Public  Private </a:t>
            </a:r>
            <a:r>
              <a:rPr lang="en-US" sz="2400" b="0" i="0" dirty="0">
                <a:solidFill>
                  <a:schemeClr val="bg2"/>
                </a:solidFill>
                <a:sym typeface="Wingdings" pitchFamily="2" charset="2"/>
              </a:rPr>
              <a:t>(</a:t>
            </a:r>
            <a:r>
              <a:rPr lang="en-US" sz="2400" b="0" i="0" dirty="0" err="1">
                <a:solidFill>
                  <a:schemeClr val="bg2"/>
                </a:solidFill>
                <a:sym typeface="Wingdings" pitchFamily="2" charset="2"/>
              </a:rPr>
              <a:t>mkt</a:t>
            </a:r>
            <a:r>
              <a:rPr lang="en-US" sz="2400" b="0" i="0" dirty="0">
                <a:solidFill>
                  <a:schemeClr val="bg2"/>
                </a:solidFill>
                <a:sym typeface="Wingdings" pitchFamily="2" charset="2"/>
              </a:rPr>
              <a:t> as whole)</a:t>
            </a:r>
            <a:endParaRPr lang="en-US" sz="2400" i="0" dirty="0">
              <a:solidFill>
                <a:schemeClr val="bg2"/>
              </a:solidFill>
              <a:sym typeface="Wingdings" pitchFamily="2" charset="2"/>
            </a:endParaRPr>
          </a:p>
          <a:p>
            <a:pPr lvl="2" eaLnBrk="1" hangingPunct="1">
              <a:spcBef>
                <a:spcPct val="20000"/>
              </a:spcBef>
            </a:pPr>
            <a:r>
              <a:rPr lang="en-US" sz="2400" b="0" i="0" dirty="0">
                <a:solidFill>
                  <a:schemeClr val="bg2"/>
                </a:solidFill>
              </a:rPr>
              <a:t>(Public </a:t>
            </a:r>
            <a:r>
              <a:rPr lang="en-US" sz="2400" b="0" i="0" dirty="0" err="1">
                <a:solidFill>
                  <a:schemeClr val="bg2"/>
                </a:solidFill>
              </a:rPr>
              <a:t>mkt</a:t>
            </a:r>
            <a:r>
              <a:rPr lang="en-US" sz="2400" b="0" i="0" dirty="0">
                <a:solidFill>
                  <a:schemeClr val="bg2"/>
                </a:solidFill>
              </a:rPr>
              <a:t> more </a:t>
            </a:r>
            <a:r>
              <a:rPr lang="en-US" sz="2400" b="0" i="0" dirty="0" err="1">
                <a:solidFill>
                  <a:schemeClr val="bg2"/>
                </a:solidFill>
              </a:rPr>
              <a:t>informationally</a:t>
            </a:r>
            <a:r>
              <a:rPr lang="en-US" sz="2400" b="0" i="0" dirty="0">
                <a:solidFill>
                  <a:schemeClr val="bg2"/>
                </a:solidFill>
              </a:rPr>
              <a:t> “efficient”.)</a:t>
            </a:r>
          </a:p>
        </p:txBody>
      </p:sp>
      <p:sp>
        <p:nvSpPr>
          <p:cNvPr id="74757" name="Text Box 4"/>
          <p:cNvSpPr txBox="1">
            <a:spLocks noChangeArrowheads="1"/>
          </p:cNvSpPr>
          <p:nvPr/>
        </p:nvSpPr>
        <p:spPr bwMode="auto">
          <a:xfrm>
            <a:off x="914400" y="3505200"/>
            <a:ext cx="7620000" cy="3011488"/>
          </a:xfrm>
          <a:prstGeom prst="rect">
            <a:avLst/>
          </a:prstGeom>
          <a:noFill/>
          <a:ln w="31750">
            <a:solidFill>
              <a:srgbClr val="FF0000"/>
            </a:solidFill>
            <a:miter lim="800000"/>
            <a:headEnd/>
            <a:tailEnd/>
          </a:ln>
        </p:spPr>
        <p:txBody>
          <a:bodyPr>
            <a:spAutoFit/>
          </a:bodyPr>
          <a:lstStyle/>
          <a:p>
            <a:pPr eaLnBrk="1" hangingPunct="1">
              <a:spcBef>
                <a:spcPct val="50000"/>
              </a:spcBef>
            </a:pPr>
            <a:r>
              <a:rPr lang="en-US" sz="2800" i="0">
                <a:solidFill>
                  <a:srgbClr val="000000"/>
                </a:solidFill>
              </a:rPr>
              <a:t>Cross-sectional</a:t>
            </a:r>
            <a:r>
              <a:rPr lang="en-US" sz="2800" b="0" i="0">
                <a:solidFill>
                  <a:srgbClr val="000000"/>
                </a:solidFill>
              </a:rPr>
              <a:t> (across REITs) difference:</a:t>
            </a:r>
          </a:p>
          <a:p>
            <a:pPr eaLnBrk="1" hangingPunct="1">
              <a:spcBef>
                <a:spcPct val="20000"/>
              </a:spcBef>
              <a:buFontTx/>
              <a:buChar char="•"/>
            </a:pPr>
            <a:r>
              <a:rPr lang="en-US" sz="2400" b="0" i="0">
                <a:solidFill>
                  <a:srgbClr val="000000"/>
                </a:solidFill>
              </a:rPr>
              <a:t> Private Mkt NAVs </a:t>
            </a:r>
            <a:r>
              <a:rPr lang="en-US" sz="2400" i="0">
                <a:solidFill>
                  <a:srgbClr val="000000"/>
                </a:solidFill>
              </a:rPr>
              <a:t>contain information</a:t>
            </a:r>
            <a:r>
              <a:rPr lang="en-US" sz="2400" b="0" i="0">
                <a:solidFill>
                  <a:srgbClr val="000000"/>
                </a:solidFill>
              </a:rPr>
              <a:t> (again, not perfect, but…)</a:t>
            </a:r>
          </a:p>
          <a:p>
            <a:pPr lvl="2" eaLnBrk="1" hangingPunct="1">
              <a:spcBef>
                <a:spcPct val="20000"/>
              </a:spcBef>
              <a:buFontTx/>
              <a:buChar char="•"/>
            </a:pPr>
            <a:r>
              <a:rPr lang="en-US" sz="2400" b="0" i="0">
                <a:solidFill>
                  <a:srgbClr val="000000"/>
                </a:solidFill>
              </a:rPr>
              <a:t> </a:t>
            </a:r>
            <a:r>
              <a:rPr lang="en-US" sz="2400" b="0" i="0">
                <a:solidFill>
                  <a:srgbClr val="000000"/>
                </a:solidFill>
                <a:sym typeface="Wingdings" pitchFamily="2" charset="2"/>
              </a:rPr>
              <a:t> Low P/NAV REITs tend to rise, &amp; vice versa.</a:t>
            </a:r>
          </a:p>
          <a:p>
            <a:pPr lvl="2" eaLnBrk="1" hangingPunct="1">
              <a:spcBef>
                <a:spcPct val="20000"/>
              </a:spcBef>
            </a:pPr>
            <a:r>
              <a:rPr lang="en-US" sz="2400" b="0" i="0">
                <a:solidFill>
                  <a:srgbClr val="000000"/>
                </a:solidFill>
              </a:rPr>
              <a:t>(Public mkt tends to “tar all with same brush”.)</a:t>
            </a:r>
          </a:p>
          <a:p>
            <a:pPr lvl="2" eaLnBrk="1" hangingPunct="1">
              <a:spcBef>
                <a:spcPct val="20000"/>
              </a:spcBef>
              <a:buFontTx/>
              <a:buChar char="•"/>
            </a:pPr>
            <a:r>
              <a:rPr lang="en-US" sz="2400" b="0" i="0">
                <a:solidFill>
                  <a:srgbClr val="000000"/>
                </a:solidFill>
              </a:rPr>
              <a:t> Info can flow from </a:t>
            </a:r>
            <a:r>
              <a:rPr lang="en-US" sz="2400" i="0">
                <a:solidFill>
                  <a:srgbClr val="000000"/>
                </a:solidFill>
              </a:rPr>
              <a:t>Private </a:t>
            </a:r>
            <a:r>
              <a:rPr lang="en-US" sz="2400" i="0">
                <a:solidFill>
                  <a:srgbClr val="000000"/>
                </a:solidFill>
                <a:sym typeface="Wingdings" pitchFamily="2" charset="2"/>
              </a:rPr>
              <a:t> Public </a:t>
            </a:r>
            <a:r>
              <a:rPr lang="en-US" sz="2400" b="0" i="0">
                <a:solidFill>
                  <a:srgbClr val="000000"/>
                </a:solidFill>
                <a:sym typeface="Wingdings" pitchFamily="2" charset="2"/>
              </a:rPr>
              <a:t>(specific REITs, based on asset holdings)</a:t>
            </a:r>
            <a:endParaRPr lang="en-US" sz="2400" b="0" i="0">
              <a:solidFill>
                <a:srgbClr val="00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7826" name="Slide Number Placeholder 1"/>
          <p:cNvSpPr>
            <a:spLocks noGrp="1"/>
          </p:cNvSpPr>
          <p:nvPr>
            <p:ph type="sldNum" sz="quarter" idx="12"/>
          </p:nvPr>
        </p:nvSpPr>
        <p:spPr>
          <a:noFill/>
          <a:ln>
            <a:miter lim="800000"/>
            <a:headEnd/>
            <a:tailEnd/>
          </a:ln>
        </p:spPr>
        <p:txBody>
          <a:bodyPr/>
          <a:lstStyle/>
          <a:p>
            <a:fld id="{E3C077AB-1583-411D-B494-F1480FB01D49}" type="slidenum">
              <a:rPr lang="en-US">
                <a:solidFill>
                  <a:srgbClr val="000000"/>
                </a:solidFill>
              </a:rPr>
              <a:pPr/>
              <a:t>61</a:t>
            </a:fld>
            <a:endParaRPr lang="en-US">
              <a:solidFill>
                <a:srgbClr val="000000"/>
              </a:solidFill>
            </a:endParaRPr>
          </a:p>
        </p:txBody>
      </p:sp>
      <p:sp>
        <p:nvSpPr>
          <p:cNvPr id="77827" name="Text Box 4"/>
          <p:cNvSpPr txBox="1">
            <a:spLocks noChangeArrowheads="1"/>
          </p:cNvSpPr>
          <p:nvPr/>
        </p:nvSpPr>
        <p:spPr bwMode="auto">
          <a:xfrm>
            <a:off x="381000" y="152400"/>
            <a:ext cx="8610600" cy="1449388"/>
          </a:xfrm>
          <a:prstGeom prst="rect">
            <a:avLst/>
          </a:prstGeom>
          <a:noFill/>
          <a:ln w="9525">
            <a:noFill/>
            <a:miter lim="800000"/>
            <a:headEnd/>
            <a:tailEnd/>
          </a:ln>
        </p:spPr>
        <p:txBody>
          <a:bodyPr>
            <a:spAutoFit/>
          </a:bodyPr>
          <a:lstStyle/>
          <a:p>
            <a:pPr marL="342900" indent="-342900" algn="ctr" eaLnBrk="1" hangingPunct="1">
              <a:spcBef>
                <a:spcPct val="50000"/>
              </a:spcBef>
            </a:pPr>
            <a:r>
              <a:rPr lang="en-US" sz="2800" i="0">
                <a:solidFill>
                  <a:srgbClr val="000000"/>
                </a:solidFill>
                <a:latin typeface="Arial" charset="0"/>
              </a:rPr>
              <a:t>Third source of share price growth:</a:t>
            </a:r>
          </a:p>
          <a:p>
            <a:pPr marL="342900" indent="-342900" algn="ctr" eaLnBrk="1" hangingPunct="1">
              <a:spcBef>
                <a:spcPts val="500"/>
              </a:spcBef>
            </a:pPr>
            <a:r>
              <a:rPr lang="en-US" sz="2800" i="0" u="sng">
                <a:solidFill>
                  <a:srgbClr val="000000"/>
                </a:solidFill>
                <a:latin typeface="Arial" charset="0"/>
              </a:rPr>
              <a:t>Positive NPV acquisitions (or entity-level value addition)…</a:t>
            </a:r>
          </a:p>
        </p:txBody>
      </p:sp>
      <p:sp>
        <p:nvSpPr>
          <p:cNvPr id="77828" name="Text Box 4"/>
          <p:cNvSpPr txBox="1">
            <a:spLocks noChangeArrowheads="1"/>
          </p:cNvSpPr>
          <p:nvPr/>
        </p:nvSpPr>
        <p:spPr bwMode="auto">
          <a:xfrm>
            <a:off x="304800" y="1676400"/>
            <a:ext cx="8686800" cy="4986338"/>
          </a:xfrm>
          <a:prstGeom prst="rect">
            <a:avLst/>
          </a:prstGeom>
          <a:solidFill>
            <a:srgbClr val="FFFFCC"/>
          </a:solidFill>
          <a:ln w="9525">
            <a:noFill/>
            <a:miter lim="800000"/>
            <a:headEnd/>
            <a:tailEnd/>
          </a:ln>
        </p:spPr>
        <p:txBody>
          <a:bodyPr>
            <a:spAutoFit/>
          </a:bodyPr>
          <a:lstStyle/>
          <a:p>
            <a:pPr eaLnBrk="1" hangingPunct="1">
              <a:spcBef>
                <a:spcPct val="50000"/>
              </a:spcBef>
            </a:pPr>
            <a:r>
              <a:rPr lang="en-US" sz="2400" i="0">
                <a:solidFill>
                  <a:srgbClr val="000000"/>
                </a:solidFill>
                <a:latin typeface="Arial" charset="0"/>
              </a:rPr>
              <a:t>Typical sources of “</a:t>
            </a:r>
            <a:r>
              <a:rPr lang="en-US" sz="2400" i="0">
                <a:solidFill>
                  <a:srgbClr val="0000FF"/>
                </a:solidFill>
                <a:latin typeface="Arial" charset="0"/>
              </a:rPr>
              <a:t>growth opportunities</a:t>
            </a:r>
            <a:r>
              <a:rPr lang="en-US" sz="2400" i="0">
                <a:solidFill>
                  <a:srgbClr val="000000"/>
                </a:solidFill>
                <a:latin typeface="Arial" charset="0"/>
              </a:rPr>
              <a:t>”</a:t>
            </a:r>
            <a:r>
              <a:rPr lang="en-US" sz="2400">
                <a:solidFill>
                  <a:srgbClr val="000000"/>
                </a:solidFill>
                <a:latin typeface="Arial" charset="0"/>
              </a:rPr>
              <a:t> (NPV &gt; 0)</a:t>
            </a:r>
            <a:r>
              <a:rPr lang="en-US" sz="2400" i="0">
                <a:solidFill>
                  <a:srgbClr val="000000"/>
                </a:solidFill>
                <a:latin typeface="Arial" charset="0"/>
              </a:rPr>
              <a:t> in REITs (if any):</a:t>
            </a:r>
          </a:p>
          <a:p>
            <a:pPr lvl="1" eaLnBrk="1" hangingPunct="1">
              <a:spcBef>
                <a:spcPts val="500"/>
              </a:spcBef>
              <a:buFont typeface="Symbol" pitchFamily="18" charset="2"/>
              <a:buChar char="·"/>
            </a:pPr>
            <a:r>
              <a:rPr lang="en-US" sz="2400" i="0">
                <a:solidFill>
                  <a:srgbClr val="000000"/>
                </a:solidFill>
                <a:latin typeface="Arial" charset="0"/>
              </a:rPr>
              <a:t>  Developable land </a:t>
            </a:r>
            <a:r>
              <a:rPr lang="en-US" sz="2400" u="sng">
                <a:solidFill>
                  <a:srgbClr val="000000"/>
                </a:solidFill>
                <a:latin typeface="Arial" charset="0"/>
              </a:rPr>
              <a:t>already owned</a:t>
            </a:r>
            <a:r>
              <a:rPr lang="en-US" sz="2400" i="0">
                <a:solidFill>
                  <a:srgbClr val="000000"/>
                </a:solidFill>
                <a:latin typeface="Arial" charset="0"/>
              </a:rPr>
              <a:t>.</a:t>
            </a:r>
          </a:p>
          <a:p>
            <a:pPr lvl="1" eaLnBrk="1" hangingPunct="1">
              <a:spcBef>
                <a:spcPts val="500"/>
              </a:spcBef>
              <a:buFont typeface="Symbol" pitchFamily="18" charset="2"/>
              <a:buChar char="·"/>
            </a:pPr>
            <a:r>
              <a:rPr lang="en-US" sz="2400" i="0">
                <a:solidFill>
                  <a:srgbClr val="000000"/>
                </a:solidFill>
                <a:latin typeface="Arial" charset="0"/>
              </a:rPr>
              <a:t>  Entrepreneurial abilities (in devlpt, or possibly other activities).</a:t>
            </a:r>
          </a:p>
          <a:p>
            <a:pPr lvl="1" eaLnBrk="1" hangingPunct="1">
              <a:spcBef>
                <a:spcPts val="500"/>
              </a:spcBef>
              <a:buFont typeface="Symbol" pitchFamily="18" charset="2"/>
              <a:buChar char="·"/>
            </a:pPr>
            <a:r>
              <a:rPr lang="en-US" sz="2400" i="0">
                <a:solidFill>
                  <a:srgbClr val="000000"/>
                </a:solidFill>
                <a:latin typeface="Arial" charset="0"/>
              </a:rPr>
              <a:t>  Macro-level abilities (scale economies?, franchise value?, econ of scope?...).</a:t>
            </a:r>
          </a:p>
          <a:p>
            <a:pPr lvl="1" eaLnBrk="1" hangingPunct="1">
              <a:spcBef>
                <a:spcPts val="500"/>
              </a:spcBef>
              <a:buFont typeface="Symbol" pitchFamily="18" charset="2"/>
              <a:buChar char="·"/>
            </a:pPr>
            <a:r>
              <a:rPr lang="en-US" sz="2400" i="0">
                <a:solidFill>
                  <a:srgbClr val="FF0000"/>
                </a:solidFill>
                <a:latin typeface="Arial" charset="0"/>
              </a:rPr>
              <a:t>  Differential property asset valuation in stock vs private property markets.</a:t>
            </a:r>
            <a:endParaRPr lang="en-US" sz="2400">
              <a:solidFill>
                <a:srgbClr val="FF0000"/>
              </a:solidFill>
              <a:latin typeface="Arial" charset="0"/>
            </a:endParaRPr>
          </a:p>
          <a:p>
            <a:pPr eaLnBrk="1" hangingPunct="1">
              <a:spcBef>
                <a:spcPts val="500"/>
              </a:spcBef>
            </a:pPr>
            <a:r>
              <a:rPr lang="en-US" sz="2400" i="0">
                <a:solidFill>
                  <a:srgbClr val="000000"/>
                </a:solidFill>
                <a:latin typeface="Arial" charset="0"/>
              </a:rPr>
              <a:t>These may be like “</a:t>
            </a:r>
            <a:r>
              <a:rPr lang="en-US" sz="2400" i="0">
                <a:solidFill>
                  <a:srgbClr val="0000FF"/>
                </a:solidFill>
                <a:latin typeface="Arial" charset="0"/>
              </a:rPr>
              <a:t>call options</a:t>
            </a:r>
            <a:r>
              <a:rPr lang="en-US" sz="2400" i="0">
                <a:solidFill>
                  <a:srgbClr val="000000"/>
                </a:solidFill>
                <a:latin typeface="Arial" charset="0"/>
              </a:rPr>
              <a:t>” (or “real options”). Add value (PV) to the stock, w/out providing earnings (currently). In our example, </a:t>
            </a:r>
            <a:r>
              <a:rPr lang="en-US" sz="2400" i="0">
                <a:solidFill>
                  <a:srgbClr val="000000"/>
                </a:solidFill>
                <a:latin typeface="Arial" charset="0"/>
                <a:sym typeface="Wingdings" pitchFamily="2" charset="2"/>
              </a:rPr>
              <a:t> Price/Earnings </a:t>
            </a:r>
            <a:r>
              <a:rPr lang="en-US" sz="2400" i="0">
                <a:solidFill>
                  <a:srgbClr val="0000FF"/>
                </a:solidFill>
                <a:latin typeface="Arial" charset="0"/>
                <a:sym typeface="Wingdings" pitchFamily="2" charset="2"/>
              </a:rPr>
              <a:t>&gt;</a:t>
            </a:r>
            <a:r>
              <a:rPr lang="en-US" sz="2400" i="0">
                <a:solidFill>
                  <a:srgbClr val="000000"/>
                </a:solidFill>
                <a:latin typeface="Arial" charset="0"/>
                <a:sym typeface="Wingdings" pitchFamily="2" charset="2"/>
              </a:rPr>
              <a:t> 20.</a:t>
            </a:r>
            <a:endParaRPr lang="en-US" sz="2400" i="0">
              <a:solidFill>
                <a:srgbClr val="000000"/>
              </a:solidFill>
              <a:latin typeface="Arial" charset="0"/>
            </a:endParaRPr>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457200" y="0"/>
            <a:ext cx="8305800" cy="63230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a:solidFill>
                  <a:srgbClr val="0000FF"/>
                </a:solidFill>
                <a:effectLst>
                  <a:outerShdw blurRad="38100" dist="38100" dir="2700000" algn="tl">
                    <a:srgbClr val="000000"/>
                  </a:outerShdw>
                </a:effectLst>
              </a:rPr>
              <a:t>When REIT valuation &gt; Private valuation (positive REIT premium to NAV):</a:t>
            </a:r>
          </a:p>
          <a:p>
            <a:pPr eaLnBrk="1" hangingPunct="1">
              <a:spcBef>
                <a:spcPct val="20000"/>
              </a:spcBef>
              <a:buFontTx/>
              <a:buChar char="•"/>
              <a:defRPr/>
            </a:pPr>
            <a:r>
              <a:rPr lang="en-US" sz="1800" i="0">
                <a:solidFill>
                  <a:srgbClr val="0000FF"/>
                </a:solidFill>
                <a:effectLst>
                  <a:outerShdw blurRad="38100" dist="38100" dir="2700000" algn="tl">
                    <a:srgbClr val="000000"/>
                  </a:outerShdw>
                </a:effectLst>
              </a:rPr>
              <a:t> REITs have growth opportunities (NPV&gt;0, </a:t>
            </a:r>
            <a:r>
              <a:rPr lang="en-US" sz="1800">
                <a:solidFill>
                  <a:srgbClr val="0000FF"/>
                </a:solidFill>
                <a:effectLst>
                  <a:outerShdw blurRad="38100" dist="38100" dir="2700000" algn="tl">
                    <a:srgbClr val="000000"/>
                  </a:outerShdw>
                </a:effectLst>
              </a:rPr>
              <a:t>“accretion”</a:t>
            </a:r>
            <a:r>
              <a:rPr lang="en-US" sz="1800" i="0">
                <a:solidFill>
                  <a:srgbClr val="0000FF"/>
                </a:solidFill>
                <a:effectLst>
                  <a:outerShdw blurRad="38100" dist="38100" dir="2700000" algn="tl">
                    <a:srgbClr val="000000"/>
                  </a:outerShdw>
                </a:effectLst>
              </a:rPr>
              <a:t>) from </a:t>
            </a:r>
            <a:r>
              <a:rPr lang="en-US" sz="1800" i="0" u="sng">
                <a:solidFill>
                  <a:srgbClr val="0000FF"/>
                </a:solidFill>
                <a:effectLst>
                  <a:outerShdw blurRad="38100" dist="38100" dir="2700000" algn="tl">
                    <a:srgbClr val="000000"/>
                  </a:outerShdw>
                </a:effectLst>
              </a:rPr>
              <a:t>buying</a:t>
            </a:r>
            <a:r>
              <a:rPr lang="en-US" sz="1800" i="0">
                <a:solidFill>
                  <a:srgbClr val="0000FF"/>
                </a:solidFill>
                <a:effectLst>
                  <a:outerShdw blurRad="38100" dist="38100" dir="2700000" algn="tl">
                    <a:srgbClr val="000000"/>
                  </a:outerShdw>
                </a:effectLst>
              </a:rPr>
              <a:t> in the private market.</a:t>
            </a:r>
          </a:p>
          <a:p>
            <a:pPr eaLnBrk="1" hangingPunct="1">
              <a:spcBef>
                <a:spcPct val="20000"/>
              </a:spcBef>
              <a:buFontTx/>
              <a:buChar char="•"/>
              <a:defRPr/>
            </a:pPr>
            <a:r>
              <a:rPr lang="en-US" sz="1800" i="0">
                <a:solidFill>
                  <a:srgbClr val="0000FF"/>
                </a:solidFill>
                <a:effectLst>
                  <a:outerShdw blurRad="38100" dist="38100" dir="2700000" algn="tl">
                    <a:srgbClr val="000000"/>
                  </a:outerShdw>
                </a:effectLst>
              </a:rPr>
              <a:t> REITs raise capital by issuing stock in the public mkt, use proceeds to buy properties.</a:t>
            </a:r>
          </a:p>
          <a:p>
            <a:pPr eaLnBrk="1" hangingPunct="1">
              <a:spcBef>
                <a:spcPct val="50000"/>
              </a:spcBef>
              <a:defRPr/>
            </a:pPr>
            <a:r>
              <a:rPr lang="en-US" sz="2000" i="0">
                <a:solidFill>
                  <a:srgbClr val="FF0000"/>
                </a:solidFill>
                <a:effectLst>
                  <a:outerShdw blurRad="38100" dist="38100" dir="2700000" algn="tl">
                    <a:srgbClr val="000000"/>
                  </a:outerShdw>
                </a:effectLst>
              </a:rPr>
              <a:t>When REIT valuation &lt; Private valuation (negative REIT premium to NAV):</a:t>
            </a:r>
          </a:p>
          <a:p>
            <a:pPr eaLnBrk="1" hangingPunct="1">
              <a:spcBef>
                <a:spcPct val="20000"/>
              </a:spcBef>
              <a:buFontTx/>
              <a:buChar char="•"/>
              <a:defRPr/>
            </a:pPr>
            <a:r>
              <a:rPr lang="en-US" sz="1800" i="0">
                <a:solidFill>
                  <a:srgbClr val="FF0000"/>
                </a:solidFill>
                <a:effectLst>
                  <a:outerShdw blurRad="38100" dist="38100" dir="2700000" algn="tl">
                    <a:srgbClr val="000000"/>
                  </a:outerShdw>
                </a:effectLst>
              </a:rPr>
              <a:t> REITs are no longer </a:t>
            </a:r>
            <a:r>
              <a:rPr lang="en-US" sz="1800">
                <a:solidFill>
                  <a:srgbClr val="FF0000"/>
                </a:solidFill>
                <a:effectLst>
                  <a:outerShdw blurRad="38100" dist="38100" dir="2700000" algn="tl">
                    <a:srgbClr val="000000"/>
                  </a:outerShdw>
                </a:effectLst>
              </a:rPr>
              <a:t>“growth stocks”</a:t>
            </a:r>
            <a:r>
              <a:rPr lang="en-US" sz="1800" i="0">
                <a:solidFill>
                  <a:srgbClr val="FF0000"/>
                </a:solidFill>
                <a:effectLst>
                  <a:outerShdw blurRad="38100" dist="38100" dir="2700000" algn="tl">
                    <a:srgbClr val="000000"/>
                  </a:outerShdw>
                </a:effectLst>
              </a:rPr>
              <a:t>, and their shares are re-priced accordingly in the stock market (price/earnings multiples fall, REITs are priced like “value stocks”, or “income stocks”).</a:t>
            </a:r>
          </a:p>
          <a:p>
            <a:pPr eaLnBrk="1" hangingPunct="1">
              <a:spcBef>
                <a:spcPct val="20000"/>
              </a:spcBef>
              <a:buFontTx/>
              <a:buChar char="•"/>
              <a:defRPr/>
            </a:pPr>
            <a:r>
              <a:rPr lang="en-US" sz="1800" i="0">
                <a:solidFill>
                  <a:srgbClr val="FF0000"/>
                </a:solidFill>
                <a:effectLst>
                  <a:outerShdw blurRad="38100" dist="38100" dir="2700000" algn="tl">
                    <a:srgbClr val="000000"/>
                  </a:outerShdw>
                </a:effectLst>
              </a:rPr>
              <a:t> In the extreme, REITs may become </a:t>
            </a:r>
            <a:r>
              <a:rPr lang="en-US" sz="1800">
                <a:solidFill>
                  <a:srgbClr val="FF0000"/>
                </a:solidFill>
                <a:effectLst>
                  <a:outerShdw blurRad="38100" dist="38100" dir="2700000" algn="tl">
                    <a:srgbClr val="000000"/>
                  </a:outerShdw>
                </a:effectLst>
              </a:rPr>
              <a:t>“shrinking stocks”</a:t>
            </a:r>
            <a:r>
              <a:rPr lang="en-US" sz="1800" i="0">
                <a:solidFill>
                  <a:srgbClr val="FF0000"/>
                </a:solidFill>
                <a:effectLst>
                  <a:outerShdw blurRad="38100" dist="38100" dir="2700000" algn="tl">
                    <a:srgbClr val="000000"/>
                  </a:outerShdw>
                </a:effectLst>
              </a:rPr>
              <a:t>, maximizing shareholder value by selling off property equity (or debt) and paying out proceeds in dividends.</a:t>
            </a:r>
          </a:p>
          <a:p>
            <a:pPr eaLnBrk="1" hangingPunct="1">
              <a:spcBef>
                <a:spcPct val="50000"/>
              </a:spcBef>
              <a:defRPr/>
            </a:pPr>
            <a:r>
              <a:rPr lang="en-US" sz="2000" i="0">
                <a:effectLst>
                  <a:outerShdw blurRad="38100" dist="38100" dir="2700000" algn="tl">
                    <a:srgbClr val="FFFFFF"/>
                  </a:outerShdw>
                </a:effectLst>
              </a:rPr>
              <a:t>The 2 mkts swing between these 2 conditions, also with periods when they are nearly equal valued.</a:t>
            </a:r>
          </a:p>
          <a:p>
            <a:pPr eaLnBrk="1" hangingPunct="1">
              <a:spcBef>
                <a:spcPct val="30000"/>
              </a:spcBef>
              <a:defRPr/>
            </a:pPr>
            <a:r>
              <a:rPr lang="en-US" sz="2000" i="0">
                <a:effectLst>
                  <a:outerShdw blurRad="38100" dist="38100" dir="2700000" algn="tl">
                    <a:srgbClr val="FFFFFF"/>
                  </a:outerShdw>
                </a:effectLst>
              </a:rPr>
              <a:t>Little “arbitrage trading” occurs when the 2 mkts are within 5%-10% of each other’s valuations (due to transaction costs, firm-level effects).</a:t>
            </a:r>
          </a:p>
          <a:p>
            <a:pPr eaLnBrk="1" hangingPunct="1">
              <a:spcBef>
                <a:spcPct val="30000"/>
              </a:spcBef>
              <a:defRPr/>
            </a:pPr>
            <a:r>
              <a:rPr lang="en-US" sz="2000" i="0">
                <a:effectLst>
                  <a:outerShdw blurRad="38100" dist="38100" dir="2700000" algn="tl">
                    <a:srgbClr val="FFFFFF"/>
                  </a:outerShdw>
                </a:effectLst>
              </a:rPr>
              <a:t>Arbitrage trading tends to keep valuation  differences to less than 15%-20%, but occasionally greater differences have briefly occurred.</a:t>
            </a:r>
          </a:p>
        </p:txBody>
      </p:sp>
      <p:sp>
        <p:nvSpPr>
          <p:cNvPr id="78851" name="Slide Number Placeholder 2"/>
          <p:cNvSpPr>
            <a:spLocks noGrp="1"/>
          </p:cNvSpPr>
          <p:nvPr>
            <p:ph type="sldNum" sz="quarter" idx="12"/>
          </p:nvPr>
        </p:nvSpPr>
        <p:spPr>
          <a:noFill/>
          <a:ln>
            <a:miter lim="800000"/>
            <a:headEnd/>
            <a:tailEnd/>
          </a:ln>
        </p:spPr>
        <p:txBody>
          <a:bodyPr/>
          <a:lstStyle/>
          <a:p>
            <a:fld id="{4E14D47A-4E2E-4AE4-B9B0-B3BFAF6CA71E}" type="slidenum">
              <a:rPr lang="en-US"/>
              <a:pPr/>
              <a:t>62</a:t>
            </a:fld>
            <a:endParaRPr lang="en-US"/>
          </a:p>
        </p:txBody>
      </p:sp>
      <p:sp>
        <p:nvSpPr>
          <p:cNvPr id="4" name="Footer Placeholder 3"/>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9988" name="Text Box 4"/>
          <p:cNvSpPr txBox="1">
            <a:spLocks noChangeArrowheads="1"/>
          </p:cNvSpPr>
          <p:nvPr/>
        </p:nvSpPr>
        <p:spPr bwMode="auto">
          <a:xfrm>
            <a:off x="533400" y="228600"/>
            <a:ext cx="8001000" cy="1246188"/>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1800" i="0">
                <a:effectLst>
                  <a:outerShdw blurRad="38100" dist="38100" dir="2700000" algn="tl">
                    <a:srgbClr val="FFFFFF"/>
                  </a:outerShdw>
                </a:effectLst>
              </a:rPr>
              <a:t>How can a REIT </a:t>
            </a:r>
            <a:r>
              <a:rPr lang="en-US" sz="1800">
                <a:effectLst>
                  <a:outerShdw blurRad="38100" dist="38100" dir="2700000" algn="tl">
                    <a:srgbClr val="FFFFFF"/>
                  </a:outerShdw>
                </a:effectLst>
              </a:rPr>
              <a:t>“remain a public REIT in business”</a:t>
            </a:r>
            <a:r>
              <a:rPr lang="en-US" sz="1800" i="0">
                <a:effectLst>
                  <a:outerShdw blurRad="38100" dist="38100" dir="2700000" algn="tl">
                    <a:srgbClr val="FFFFFF"/>
                  </a:outerShdw>
                </a:effectLst>
              </a:rPr>
              <a:t>, and still maximize shareholder value during times when the stock market valuation of real estate is </a:t>
            </a:r>
            <a:r>
              <a:rPr lang="en-US" sz="1800">
                <a:effectLst>
                  <a:outerShdw blurRad="38100" dist="38100" dir="2700000" algn="tl">
                    <a:srgbClr val="FFFFFF"/>
                  </a:outerShdw>
                </a:effectLst>
              </a:rPr>
              <a:t>less than</a:t>
            </a:r>
            <a:r>
              <a:rPr lang="en-US" sz="1800" i="0">
                <a:effectLst>
                  <a:outerShdw blurRad="38100" dist="38100" dir="2700000" algn="tl">
                    <a:srgbClr val="FFFFFF"/>
                  </a:outerShdw>
                </a:effectLst>
              </a:rPr>
              <a:t> the private property market valuation?</a:t>
            </a:r>
          </a:p>
          <a:p>
            <a:pPr algn="ctr" eaLnBrk="1" hangingPunct="1">
              <a:spcBef>
                <a:spcPct val="20000"/>
              </a:spcBef>
              <a:defRPr/>
            </a:pPr>
            <a:r>
              <a:rPr lang="en-US" sz="1800" i="0">
                <a:effectLst>
                  <a:outerShdw blurRad="38100" dist="38100" dir="2700000" algn="tl">
                    <a:srgbClr val="FFFFFF"/>
                  </a:outerShdw>
                </a:effectLst>
              </a:rPr>
              <a:t>IV</a:t>
            </a:r>
            <a:r>
              <a:rPr lang="en-US" sz="1800" i="0" baseline="-25000">
                <a:effectLst>
                  <a:outerShdw blurRad="38100" dist="38100" dir="2700000" algn="tl">
                    <a:srgbClr val="FFFFFF"/>
                  </a:outerShdw>
                </a:effectLst>
              </a:rPr>
              <a:t>REIT</a:t>
            </a:r>
            <a:r>
              <a:rPr lang="en-US" sz="1800" i="0">
                <a:effectLst>
                  <a:outerShdw blurRad="38100" dist="38100" dir="2700000" algn="tl">
                    <a:srgbClr val="FFFFFF"/>
                  </a:outerShdw>
                </a:effectLst>
              </a:rPr>
              <a:t> &lt; MV</a:t>
            </a:r>
            <a:r>
              <a:rPr lang="en-US" sz="1800" i="0" baseline="-25000">
                <a:effectLst>
                  <a:outerShdw blurRad="38100" dist="38100" dir="2700000" algn="tl">
                    <a:srgbClr val="FFFFFF"/>
                  </a:outerShdw>
                </a:effectLst>
              </a:rPr>
              <a:t>PRIV</a:t>
            </a:r>
            <a:endParaRPr lang="en-US" sz="1800" i="0">
              <a:effectLst>
                <a:outerShdw blurRad="38100" dist="38100" dir="2700000" algn="tl">
                  <a:srgbClr val="FFFFFF"/>
                </a:outerShdw>
              </a:effectLst>
            </a:endParaRPr>
          </a:p>
        </p:txBody>
      </p:sp>
      <p:sp>
        <p:nvSpPr>
          <p:cNvPr id="169989" name="Text Box 5"/>
          <p:cNvSpPr txBox="1">
            <a:spLocks noChangeArrowheads="1"/>
          </p:cNvSpPr>
          <p:nvPr/>
        </p:nvSpPr>
        <p:spPr bwMode="auto">
          <a:xfrm>
            <a:off x="533400" y="1676400"/>
            <a:ext cx="8229600" cy="44926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buFontTx/>
              <a:buChar char="•"/>
              <a:defRPr/>
            </a:pPr>
            <a:r>
              <a:rPr lang="en-US" sz="1600" i="0">
                <a:effectLst>
                  <a:outerShdw blurRad="38100" dist="38100" dir="2700000" algn="tl">
                    <a:srgbClr val="FFFFFF"/>
                  </a:outerShdw>
                </a:effectLst>
              </a:rPr>
              <a:t> Sell into the private market most but not all of the equity in many of their properties (e.g., sell properties into a partnership controlled by the REIT, with passive equity partners), paying out proceeds in extraordinary dividends (or stock purchases), while retaining effective operational control over the assets (e.g., sell to </a:t>
            </a:r>
            <a:r>
              <a:rPr lang="en-US" sz="1600">
                <a:effectLst>
                  <a:outerShdw blurRad="38100" dist="38100" dir="2700000" algn="tl">
                    <a:srgbClr val="FFFFFF"/>
                  </a:outerShdw>
                </a:effectLst>
              </a:rPr>
              <a:t>passive</a:t>
            </a:r>
            <a:r>
              <a:rPr lang="en-US" sz="1600" i="0">
                <a:effectLst>
                  <a:outerShdw blurRad="38100" dist="38100" dir="2700000" algn="tl">
                    <a:srgbClr val="FFFFFF"/>
                  </a:outerShdw>
                </a:effectLst>
              </a:rPr>
              <a:t> partners, such as pension funds): </a:t>
            </a:r>
            <a:r>
              <a:rPr lang="en-US" sz="1600" i="0">
                <a:effectLst>
                  <a:outerShdw blurRad="38100" dist="38100" dir="2700000" algn="tl">
                    <a:srgbClr val="FFFFFF"/>
                  </a:outerShdw>
                </a:effectLst>
                <a:sym typeface="Wingdings" panose="05000000000000000000" pitchFamily="2" charset="2"/>
              </a:rPr>
              <a:t></a:t>
            </a:r>
            <a:r>
              <a:rPr lang="en-US" sz="1600" i="0">
                <a:effectLst>
                  <a:outerShdw blurRad="38100" dist="38100" dir="2700000" algn="tl">
                    <a:srgbClr val="FFFFFF"/>
                  </a:outerShdw>
                </a:effectLst>
              </a:rPr>
              <a:t> REIT retains scale &amp; operational product.</a:t>
            </a:r>
          </a:p>
          <a:p>
            <a:pPr eaLnBrk="1" hangingPunct="1">
              <a:spcBef>
                <a:spcPct val="50000"/>
              </a:spcBef>
              <a:buFontTx/>
              <a:buChar char="•"/>
              <a:defRPr/>
            </a:pPr>
            <a:r>
              <a:rPr lang="en-US" sz="1600" i="0">
                <a:effectLst>
                  <a:outerShdw blurRad="38100" dist="38100" dir="2700000" algn="tl">
                    <a:srgbClr val="FFFFFF"/>
                  </a:outerShdw>
                </a:effectLst>
              </a:rPr>
              <a:t> Issue secured debt (mortgages) collateralized by the excess of MV</a:t>
            </a:r>
            <a:r>
              <a:rPr lang="en-US" sz="1600" i="0" baseline="-25000">
                <a:effectLst>
                  <a:outerShdw blurRad="38100" dist="38100" dir="2700000" algn="tl">
                    <a:srgbClr val="FFFFFF"/>
                  </a:outerShdw>
                </a:effectLst>
              </a:rPr>
              <a:t>PRIV</a:t>
            </a:r>
            <a:r>
              <a:rPr lang="en-US" sz="1600" i="0">
                <a:effectLst>
                  <a:outerShdw blurRad="38100" dist="38100" dir="2700000" algn="tl">
                    <a:srgbClr val="FFFFFF"/>
                  </a:outerShdw>
                </a:effectLst>
              </a:rPr>
              <a:t> over IV</a:t>
            </a:r>
            <a:r>
              <a:rPr lang="en-US" sz="1600" i="0" baseline="-25000">
                <a:effectLst>
                  <a:outerShdw blurRad="38100" dist="38100" dir="2700000" algn="tl">
                    <a:srgbClr val="FFFFFF"/>
                  </a:outerShdw>
                </a:effectLst>
              </a:rPr>
              <a:t>REIT</a:t>
            </a:r>
            <a:r>
              <a:rPr lang="en-US" sz="1600" i="0">
                <a:effectLst>
                  <a:outerShdw blurRad="38100" dist="38100" dir="2700000" algn="tl">
                    <a:srgbClr val="FFFFFF"/>
                  </a:outerShdw>
                </a:effectLst>
              </a:rPr>
              <a:t> , paying out proceeds as extraordinary dividends. </a:t>
            </a:r>
            <a:r>
              <a:rPr lang="en-US" sz="1600">
                <a:effectLst>
                  <a:outerShdw blurRad="38100" dist="38100" dir="2700000" algn="tl">
                    <a:srgbClr val="FFFFFF"/>
                  </a:outerShdw>
                </a:effectLst>
              </a:rPr>
              <a:t>(</a:t>
            </a:r>
            <a:r>
              <a:rPr lang="en-US" sz="1600">
                <a:effectLst>
                  <a:outerShdw blurRad="38100" dist="38100" dir="2700000" algn="tl">
                    <a:srgbClr val="FFFFFF"/>
                  </a:outerShdw>
                </a:effectLst>
                <a:sym typeface="Wingdings" panose="05000000000000000000" pitchFamily="2" charset="2"/>
              </a:rPr>
              <a:t> Risky.)</a:t>
            </a:r>
            <a:endParaRPr lang="en-US" sz="1600" i="0">
              <a:effectLst>
                <a:outerShdw blurRad="38100" dist="38100" dir="2700000" algn="tl">
                  <a:srgbClr val="FFFFFF"/>
                </a:outerShdw>
              </a:effectLst>
            </a:endParaRPr>
          </a:p>
          <a:p>
            <a:pPr eaLnBrk="1" hangingPunct="1">
              <a:spcBef>
                <a:spcPct val="50000"/>
              </a:spcBef>
              <a:buFontTx/>
              <a:buChar char="•"/>
              <a:defRPr/>
            </a:pPr>
            <a:r>
              <a:rPr lang="en-US" sz="1600" i="0">
                <a:effectLst>
                  <a:outerShdw blurRad="38100" dist="38100" dir="2700000" algn="tl">
                    <a:srgbClr val="FFFFFF"/>
                  </a:outerShdw>
                </a:effectLst>
              </a:rPr>
              <a:t> Sell some of their properties outright into the private market (paying proceeds as dividends or stock purchase), but subject to contracts to retain the REIT as property manager (TRS).</a:t>
            </a:r>
          </a:p>
          <a:p>
            <a:pPr eaLnBrk="1" hangingPunct="1">
              <a:spcBef>
                <a:spcPct val="50000"/>
              </a:spcBef>
              <a:buFontTx/>
              <a:buChar char="•"/>
              <a:defRPr/>
            </a:pPr>
            <a:r>
              <a:rPr lang="en-US" sz="1600" i="0">
                <a:effectLst>
                  <a:outerShdw blurRad="38100" dist="38100" dir="2700000" algn="tl">
                    <a:srgbClr val="FFFFFF"/>
                  </a:outerShdw>
                </a:effectLst>
              </a:rPr>
              <a:t> If private market valuations are sufficiently high (and expected to remain so), consider going into development projects with most financing coming from external private equity and debt sources: </a:t>
            </a:r>
            <a:r>
              <a:rPr lang="en-US" sz="1600" i="0">
                <a:effectLst>
                  <a:outerShdw blurRad="38100" dist="38100" dir="2700000" algn="tl">
                    <a:srgbClr val="FFFFFF"/>
                  </a:outerShdw>
                </a:effectLst>
                <a:sym typeface="Wingdings" panose="05000000000000000000" pitchFamily="2" charset="2"/>
              </a:rPr>
              <a:t> Use the REIT’s entrepreneurial capability; Use developable land already owned; Maximize leverage of private market valuation</a:t>
            </a:r>
            <a:r>
              <a:rPr lang="en-US" sz="1600" i="0">
                <a:effectLst>
                  <a:outerShdw blurRad="38100" dist="38100" dir="2700000" algn="tl">
                    <a:srgbClr val="FFFFFF"/>
                  </a:outerShdw>
                </a:effectLst>
              </a:rPr>
              <a:t>. </a:t>
            </a:r>
            <a:r>
              <a:rPr lang="en-US" sz="1600">
                <a:effectLst>
                  <a:outerShdw blurRad="38100" dist="38100" dir="2700000" algn="tl">
                    <a:srgbClr val="FFFFFF"/>
                  </a:outerShdw>
                </a:effectLst>
              </a:rPr>
              <a:t>(Note: Though tempting, this strategy is risky at the peak of a private market cycle.)</a:t>
            </a:r>
            <a:endParaRPr lang="en-US" sz="1600" i="0">
              <a:effectLst>
                <a:outerShdw blurRad="38100" dist="38100" dir="2700000" algn="tl">
                  <a:srgbClr val="FFFFFF"/>
                </a:outerShdw>
              </a:effectLst>
            </a:endParaRPr>
          </a:p>
          <a:p>
            <a:pPr eaLnBrk="1" hangingPunct="1">
              <a:spcBef>
                <a:spcPct val="50000"/>
              </a:spcBef>
              <a:buFontTx/>
              <a:buChar char="•"/>
              <a:defRPr/>
            </a:pPr>
            <a:r>
              <a:rPr lang="en-US" sz="1600" i="0">
                <a:effectLst>
                  <a:outerShdw blurRad="38100" dist="38100" dir="2700000" algn="tl">
                    <a:srgbClr val="FFFFFF"/>
                  </a:outerShdw>
                </a:effectLst>
              </a:rPr>
              <a:t> Reinvest proceeds from domestic private market sales into international real estate assets where valuations are lower (yields are higher).</a:t>
            </a:r>
          </a:p>
        </p:txBody>
      </p:sp>
      <p:sp>
        <p:nvSpPr>
          <p:cNvPr id="79876" name="Slide Number Placeholder 3"/>
          <p:cNvSpPr>
            <a:spLocks noGrp="1"/>
          </p:cNvSpPr>
          <p:nvPr>
            <p:ph type="sldNum" sz="quarter" idx="12"/>
          </p:nvPr>
        </p:nvSpPr>
        <p:spPr>
          <a:noFill/>
          <a:ln>
            <a:miter lim="800000"/>
            <a:headEnd/>
            <a:tailEnd/>
          </a:ln>
        </p:spPr>
        <p:txBody>
          <a:bodyPr/>
          <a:lstStyle/>
          <a:p>
            <a:fld id="{26AC31F5-28E9-4845-97B9-F81C13A4E3CE}" type="slidenum">
              <a:rPr lang="en-US"/>
              <a:pPr/>
              <a:t>63</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69989">
                                            <p:txEl>
                                              <p:pRg st="0" end="0"/>
                                            </p:txEl>
                                          </p:spTgt>
                                        </p:tgtEl>
                                        <p:attrNameLst>
                                          <p:attrName>style.visibility</p:attrName>
                                        </p:attrNameLst>
                                      </p:cBhvr>
                                      <p:to>
                                        <p:strVal val="visible"/>
                                      </p:to>
                                    </p:set>
                                    <p:anim calcmode="lin" valueType="num">
                                      <p:cBhvr additive="base">
                                        <p:cTn id="7" dur="500" fill="hold"/>
                                        <p:tgtEl>
                                          <p:spTgt spid="16998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998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69989">
                                            <p:txEl>
                                              <p:pRg st="1" end="1"/>
                                            </p:txEl>
                                          </p:spTgt>
                                        </p:tgtEl>
                                        <p:attrNameLst>
                                          <p:attrName>style.visibility</p:attrName>
                                        </p:attrNameLst>
                                      </p:cBhvr>
                                      <p:to>
                                        <p:strVal val="visible"/>
                                      </p:to>
                                    </p:set>
                                    <p:anim calcmode="lin" valueType="num">
                                      <p:cBhvr additive="base">
                                        <p:cTn id="13" dur="500" fill="hold"/>
                                        <p:tgtEl>
                                          <p:spTgt spid="16998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998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69989">
                                            <p:txEl>
                                              <p:pRg st="2" end="2"/>
                                            </p:txEl>
                                          </p:spTgt>
                                        </p:tgtEl>
                                        <p:attrNameLst>
                                          <p:attrName>style.visibility</p:attrName>
                                        </p:attrNameLst>
                                      </p:cBhvr>
                                      <p:to>
                                        <p:strVal val="visible"/>
                                      </p:to>
                                    </p:set>
                                    <p:anim calcmode="lin" valueType="num">
                                      <p:cBhvr additive="base">
                                        <p:cTn id="19" dur="500" fill="hold"/>
                                        <p:tgtEl>
                                          <p:spTgt spid="16998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998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169989">
                                            <p:txEl>
                                              <p:pRg st="3" end="3"/>
                                            </p:txEl>
                                          </p:spTgt>
                                        </p:tgtEl>
                                        <p:attrNameLst>
                                          <p:attrName>style.visibility</p:attrName>
                                        </p:attrNameLst>
                                      </p:cBhvr>
                                      <p:to>
                                        <p:strVal val="visible"/>
                                      </p:to>
                                    </p:set>
                                    <p:anim calcmode="lin" valueType="num">
                                      <p:cBhvr additive="base">
                                        <p:cTn id="25" dur="500" fill="hold"/>
                                        <p:tgtEl>
                                          <p:spTgt spid="16998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998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169989">
                                            <p:txEl>
                                              <p:pRg st="4" end="4"/>
                                            </p:txEl>
                                          </p:spTgt>
                                        </p:tgtEl>
                                        <p:attrNameLst>
                                          <p:attrName>style.visibility</p:attrName>
                                        </p:attrNameLst>
                                      </p:cBhvr>
                                      <p:to>
                                        <p:strVal val="visible"/>
                                      </p:to>
                                    </p:set>
                                    <p:anim calcmode="lin" valueType="num">
                                      <p:cBhvr additive="base">
                                        <p:cTn id="31" dur="500" fill="hold"/>
                                        <p:tgtEl>
                                          <p:spTgt spid="16998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998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80898" name="Slide Number Placeholder 3"/>
          <p:cNvSpPr>
            <a:spLocks noGrp="1"/>
          </p:cNvSpPr>
          <p:nvPr>
            <p:ph type="sldNum" sz="quarter" idx="12"/>
          </p:nvPr>
        </p:nvSpPr>
        <p:spPr>
          <a:noFill/>
        </p:spPr>
        <p:txBody>
          <a:bodyPr/>
          <a:lstStyle/>
          <a:p>
            <a:fld id="{5E4D07CE-0545-49B4-A5DB-F1CD65E68C8B}" type="slidenum">
              <a:rPr lang="en-US"/>
              <a:pPr/>
              <a:t>64</a:t>
            </a:fld>
            <a:endParaRPr lang="en-US"/>
          </a:p>
        </p:txBody>
      </p:sp>
      <p:sp>
        <p:nvSpPr>
          <p:cNvPr id="204804" name="Text Box 4"/>
          <p:cNvSpPr txBox="1">
            <a:spLocks noChangeArrowheads="1"/>
          </p:cNvSpPr>
          <p:nvPr/>
        </p:nvSpPr>
        <p:spPr bwMode="auto">
          <a:xfrm>
            <a:off x="457200" y="304800"/>
            <a:ext cx="8153400" cy="457200"/>
          </a:xfrm>
          <a:prstGeom prst="rect">
            <a:avLst/>
          </a:prstGeom>
          <a:noFill/>
          <a:ln w="9525">
            <a:noFill/>
            <a:miter lim="800000"/>
            <a:headEnd/>
            <a:tailEnd/>
          </a:ln>
          <a:effectLst/>
        </p:spPr>
        <p:txBody>
          <a:bodyPr>
            <a:spAutoFit/>
          </a:bodyPr>
          <a:lstStyle/>
          <a:p>
            <a:pPr eaLnBrk="1" hangingPunct="1">
              <a:spcBef>
                <a:spcPct val="50000"/>
              </a:spcBef>
              <a:defRPr/>
            </a:pPr>
            <a:r>
              <a:rPr lang="en-US" sz="2400" i="0">
                <a:solidFill>
                  <a:srgbClr val="000000"/>
                </a:solidFill>
                <a:effectLst>
                  <a:outerShdw blurRad="38100" dist="38100" dir="2700000" algn="tl">
                    <a:srgbClr val="FFFFFF"/>
                  </a:outerShdw>
                </a:effectLst>
              </a:rPr>
              <a:t>23.3 Some Considerations of REIT Management Strategy </a:t>
            </a:r>
          </a:p>
        </p:txBody>
      </p:sp>
      <p:sp>
        <p:nvSpPr>
          <p:cNvPr id="204805" name="Text Box 5"/>
          <p:cNvSpPr txBox="1">
            <a:spLocks noChangeArrowheads="1"/>
          </p:cNvSpPr>
          <p:nvPr/>
        </p:nvSpPr>
        <p:spPr bwMode="auto">
          <a:xfrm>
            <a:off x="609600" y="838200"/>
            <a:ext cx="7848600" cy="1795463"/>
          </a:xfrm>
          <a:prstGeom prst="rect">
            <a:avLst/>
          </a:prstGeom>
          <a:noFill/>
          <a:ln w="9525">
            <a:noFill/>
            <a:miter lim="800000"/>
            <a:headEnd/>
            <a:tailEnd/>
          </a:ln>
          <a:effectLst/>
        </p:spPr>
        <p:txBody>
          <a:bodyPr>
            <a:spAutoFit/>
          </a:bodyPr>
          <a:lstStyle/>
          <a:p>
            <a:pPr algn="ctr" eaLnBrk="1" hangingPunct="1">
              <a:spcBef>
                <a:spcPct val="50000"/>
              </a:spcBef>
              <a:defRPr/>
            </a:pPr>
            <a:r>
              <a:rPr lang="en-US" sz="1800" b="0" i="0">
                <a:solidFill>
                  <a:srgbClr val="000000"/>
                </a:solidFill>
              </a:rPr>
              <a:t>The traditional real estate cliché about the “3 determinants of value”: </a:t>
            </a:r>
          </a:p>
          <a:p>
            <a:pPr algn="ctr" eaLnBrk="1" hangingPunct="1">
              <a:spcBef>
                <a:spcPct val="10000"/>
              </a:spcBef>
              <a:defRPr/>
            </a:pPr>
            <a:r>
              <a:rPr lang="en-US" sz="1800">
                <a:solidFill>
                  <a:srgbClr val="CC0000"/>
                </a:solidFill>
              </a:rPr>
              <a:t>“Location, location, location”</a:t>
            </a:r>
            <a:r>
              <a:rPr lang="en-US" sz="1800" i="0">
                <a:solidFill>
                  <a:srgbClr val="CC0000"/>
                </a:solidFill>
              </a:rPr>
              <a:t>.</a:t>
            </a:r>
          </a:p>
          <a:p>
            <a:pPr algn="ctr" eaLnBrk="1" hangingPunct="1">
              <a:spcBef>
                <a:spcPct val="50000"/>
              </a:spcBef>
              <a:defRPr/>
            </a:pPr>
            <a:r>
              <a:rPr lang="en-US" sz="1800" b="0" i="0">
                <a:solidFill>
                  <a:srgbClr val="000000"/>
                </a:solidFill>
              </a:rPr>
              <a:t>   The modern REIT cliché about the “3 determinants of value”:</a:t>
            </a:r>
          </a:p>
          <a:p>
            <a:pPr algn="ctr" eaLnBrk="1" hangingPunct="1">
              <a:spcBef>
                <a:spcPct val="10000"/>
              </a:spcBef>
              <a:defRPr/>
            </a:pPr>
            <a:r>
              <a:rPr lang="en-US" sz="1800">
                <a:solidFill>
                  <a:srgbClr val="CC0000"/>
                </a:solidFill>
              </a:rPr>
              <a:t>“Management, management, management”</a:t>
            </a:r>
            <a:r>
              <a:rPr lang="en-US" sz="1800" i="0">
                <a:solidFill>
                  <a:srgbClr val="CC0000"/>
                </a:solidFill>
              </a:rPr>
              <a:t>.</a:t>
            </a:r>
          </a:p>
          <a:p>
            <a:pPr eaLnBrk="1" hangingPunct="1">
              <a:spcBef>
                <a:spcPct val="50000"/>
              </a:spcBef>
              <a:defRPr/>
            </a:pPr>
            <a:r>
              <a:rPr lang="en-US" sz="1800" i="0">
                <a:solidFill>
                  <a:srgbClr val="0066FF"/>
                </a:solidFill>
                <a:effectLst>
                  <a:outerShdw blurRad="38100" dist="38100" dir="2700000" algn="tl">
                    <a:srgbClr val="000000"/>
                  </a:outerShdw>
                </a:effectLst>
              </a:rPr>
              <a:t>Six major strategies or strategic considerations…</a:t>
            </a:r>
            <a:endParaRPr lang="en-US" sz="1800">
              <a:solidFill>
                <a:srgbClr val="0066FF"/>
              </a:solidFill>
              <a:effectLst>
                <a:outerShdw blurRad="38100" dist="38100" dir="2700000" algn="tl">
                  <a:srgbClr val="000000"/>
                </a:outerShdw>
              </a:effectLst>
            </a:endParaRPr>
          </a:p>
        </p:txBody>
      </p:sp>
      <p:sp>
        <p:nvSpPr>
          <p:cNvPr id="204806" name="Text Box 6"/>
          <p:cNvSpPr txBox="1">
            <a:spLocks noChangeArrowheads="1"/>
          </p:cNvSpPr>
          <p:nvPr/>
        </p:nvSpPr>
        <p:spPr bwMode="auto">
          <a:xfrm>
            <a:off x="685800" y="2779713"/>
            <a:ext cx="7772400" cy="3390900"/>
          </a:xfrm>
          <a:prstGeom prst="rect">
            <a:avLst/>
          </a:prstGeom>
          <a:noFill/>
          <a:ln w="9525">
            <a:noFill/>
            <a:miter lim="800000"/>
            <a:headEnd/>
            <a:tailEnd/>
          </a:ln>
          <a:effectLst/>
        </p:spPr>
        <p:txBody>
          <a:bodyPr>
            <a:spAutoFit/>
          </a:bodyPr>
          <a:lstStyle/>
          <a:p>
            <a:pPr eaLnBrk="1" hangingPunct="1">
              <a:spcBef>
                <a:spcPct val="50000"/>
              </a:spcBef>
              <a:defRPr/>
            </a:pPr>
            <a:r>
              <a:rPr lang="en-US" sz="1800" i="0" dirty="0">
                <a:solidFill>
                  <a:srgbClr val="0066FF"/>
                </a:solidFill>
                <a:effectLst>
                  <a:outerShdw blurRad="38100" dist="38100" dir="2700000" algn="tl">
                    <a:srgbClr val="000000"/>
                  </a:outerShdw>
                </a:effectLst>
              </a:rPr>
              <a:t>1) Financial strategy: </a:t>
            </a:r>
            <a:r>
              <a:rPr lang="en-US" sz="1800" dirty="0">
                <a:solidFill>
                  <a:srgbClr val="0066FF"/>
                </a:solidFill>
                <a:effectLst>
                  <a:outerShdw blurRad="38100" dist="38100" dir="2700000" algn="tl">
                    <a:srgbClr val="000000"/>
                  </a:outerShdw>
                </a:effectLst>
              </a:rPr>
              <a:t>“Caught between a rock and a hard place”…</a:t>
            </a:r>
          </a:p>
          <a:p>
            <a:pPr lvl="1" eaLnBrk="1" hangingPunct="1">
              <a:spcBef>
                <a:spcPct val="20000"/>
              </a:spcBef>
              <a:defRPr/>
            </a:pPr>
            <a:r>
              <a:rPr lang="en-US" sz="1800" i="0" dirty="0">
                <a:solidFill>
                  <a:srgbClr val="000000"/>
                </a:solidFill>
                <a:effectLst>
                  <a:outerShdw blurRad="38100" dist="38100" dir="2700000" algn="tl">
                    <a:srgbClr val="FFFFFF"/>
                  </a:outerShdw>
                </a:effectLst>
              </a:rPr>
              <a:t> - REITs don’t have traditional C-</a:t>
            </a:r>
            <a:r>
              <a:rPr lang="en-US" sz="1800" i="0" dirty="0" err="1">
                <a:solidFill>
                  <a:srgbClr val="000000"/>
                </a:solidFill>
                <a:effectLst>
                  <a:outerShdw blurRad="38100" dist="38100" dir="2700000" algn="tl">
                    <a:srgbClr val="FFFFFF"/>
                  </a:outerShdw>
                </a:effectLst>
              </a:rPr>
              <a:t>corp</a:t>
            </a:r>
            <a:r>
              <a:rPr lang="en-US" sz="1800" i="0" dirty="0">
                <a:solidFill>
                  <a:srgbClr val="000000"/>
                </a:solidFill>
                <a:effectLst>
                  <a:outerShdw blurRad="38100" dist="38100" dir="2700000" algn="tl">
                    <a:srgbClr val="FFFFFF"/>
                  </a:outerShdw>
                </a:effectLst>
              </a:rPr>
              <a:t> income tax-based rationale for use of debt financing. But REITs often need external capital (R.E. is capital-intensive, and REITs must pay out 90% of earnings). Various considerations enter the REIT capital structure equation:</a:t>
            </a:r>
          </a:p>
          <a:p>
            <a:pPr eaLnBrk="1" hangingPunct="1">
              <a:spcBef>
                <a:spcPct val="20000"/>
              </a:spcBef>
              <a:buFont typeface="Symbol" pitchFamily="18" charset="2"/>
              <a:buChar char="·"/>
              <a:defRPr/>
            </a:pPr>
            <a:r>
              <a:rPr lang="en-US" sz="1800" i="0" dirty="0">
                <a:solidFill>
                  <a:srgbClr val="000000"/>
                </a:solidFill>
                <a:effectLst>
                  <a:outerShdw blurRad="38100" dist="38100" dir="2700000" algn="tl">
                    <a:srgbClr val="FFFFFF"/>
                  </a:outerShdw>
                </a:effectLst>
              </a:rPr>
              <a:t>  Stock market wants growth;</a:t>
            </a:r>
          </a:p>
          <a:p>
            <a:pPr eaLnBrk="1" hangingPunct="1">
              <a:spcBef>
                <a:spcPct val="20000"/>
              </a:spcBef>
              <a:buFont typeface="Symbol" pitchFamily="18" charset="2"/>
              <a:buChar char="·"/>
              <a:defRPr/>
            </a:pPr>
            <a:r>
              <a:rPr lang="en-US" sz="1800" i="0" dirty="0">
                <a:solidFill>
                  <a:srgbClr val="000000"/>
                </a:solidFill>
                <a:effectLst>
                  <a:outerShdw blurRad="38100" dist="38100" dir="2700000" algn="tl">
                    <a:srgbClr val="FFFFFF"/>
                  </a:outerShdw>
                </a:effectLst>
              </a:rPr>
              <a:t>  Real estate is not a growth asset without lots of leverage (maximized by short-term or floating-rate debt);</a:t>
            </a:r>
          </a:p>
          <a:p>
            <a:pPr eaLnBrk="1" hangingPunct="1">
              <a:spcBef>
                <a:spcPct val="20000"/>
              </a:spcBef>
              <a:buFont typeface="Symbol" pitchFamily="18" charset="2"/>
              <a:buChar char="·"/>
              <a:defRPr/>
            </a:pPr>
            <a:r>
              <a:rPr lang="en-US" sz="1800" i="0" dirty="0">
                <a:solidFill>
                  <a:srgbClr val="000000"/>
                </a:solidFill>
                <a:effectLst>
                  <a:outerShdw blurRad="38100" dist="38100" dir="2700000" algn="tl">
                    <a:srgbClr val="FFFFFF"/>
                  </a:outerShdw>
                </a:effectLst>
              </a:rPr>
              <a:t>  Stock market doesn’t like REITs to be highly levered (especially with short-term or floating-rate debt).</a:t>
            </a:r>
          </a:p>
          <a:p>
            <a:pPr eaLnBrk="1" hangingPunct="1">
              <a:spcBef>
                <a:spcPct val="20000"/>
              </a:spcBef>
              <a:defRPr/>
            </a:pPr>
            <a:r>
              <a:rPr lang="en-US" sz="1800" i="0" dirty="0">
                <a:solidFill>
                  <a:srgbClr val="000000"/>
                </a:solidFill>
                <a:effectLst>
                  <a:outerShdw blurRad="38100" dist="38100" dir="2700000" algn="tl">
                    <a:srgbClr val="FFFFFF"/>
                  </a:outerShdw>
                </a:effectLst>
                <a:sym typeface="Wingdings" pitchFamily="2" charset="2"/>
              </a:rPr>
              <a:t></a:t>
            </a:r>
            <a:r>
              <a:rPr lang="en-US" sz="1800" i="0" dirty="0">
                <a:solidFill>
                  <a:srgbClr val="000000"/>
                </a:solidFill>
                <a:effectLst>
                  <a:outerShdw blurRad="38100" dist="38100" dir="2700000" algn="tl">
                    <a:srgbClr val="FFFFFF"/>
                  </a:outerShdw>
                </a:effectLst>
              </a:rPr>
              <a:t> Solution: </a:t>
            </a:r>
            <a:r>
              <a:rPr lang="en-US" sz="1800" dirty="0">
                <a:solidFill>
                  <a:srgbClr val="CC0000"/>
                </a:solidFill>
                <a:effectLst>
                  <a:outerShdw blurRad="38100" dist="38100" dir="2700000" algn="tl">
                    <a:srgbClr val="000000"/>
                  </a:outerShdw>
                </a:effectLst>
              </a:rPr>
              <a:t>walk the tightrope carefully</a:t>
            </a:r>
            <a:r>
              <a:rPr lang="en-US" sz="1800" dirty="0">
                <a:solidFill>
                  <a:srgbClr val="000000"/>
                </a:solidFill>
                <a:effectLst>
                  <a:outerShdw blurRad="38100" dist="38100" dir="2700000" algn="tl">
                    <a:srgbClr val="FFFFFF"/>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06"/>
                                        </p:tgtEl>
                                        <p:attrNameLst>
                                          <p:attrName>style.visibility</p:attrName>
                                        </p:attrNameLst>
                                      </p:cBhvr>
                                      <p:to>
                                        <p:strVal val="visible"/>
                                      </p:to>
                                    </p:set>
                                    <p:anim calcmode="lin" valueType="num">
                                      <p:cBhvr additive="base">
                                        <p:cTn id="7" dur="500" fill="hold"/>
                                        <p:tgtEl>
                                          <p:spTgt spid="204806"/>
                                        </p:tgtEl>
                                        <p:attrNameLst>
                                          <p:attrName>ppt_x</p:attrName>
                                        </p:attrNameLst>
                                      </p:cBhvr>
                                      <p:tavLst>
                                        <p:tav tm="0">
                                          <p:val>
                                            <p:strVal val="#ppt_x"/>
                                          </p:val>
                                        </p:tav>
                                        <p:tav tm="100000">
                                          <p:val>
                                            <p:strVal val="#ppt_x"/>
                                          </p:val>
                                        </p:tav>
                                      </p:tavLst>
                                    </p:anim>
                                    <p:anim calcmode="lin" valueType="num">
                                      <p:cBhvr additive="base">
                                        <p:cTn id="8" dur="500" fill="hold"/>
                                        <p:tgtEl>
                                          <p:spTgt spid="2048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a:t>© 2014 OnCourse Learning. All Rights Reserved.</a:t>
            </a:r>
            <a:endParaRPr lang="en-US"/>
          </a:p>
        </p:txBody>
      </p:sp>
      <p:sp>
        <p:nvSpPr>
          <p:cNvPr id="81922" name="Slide Number Placeholder 3"/>
          <p:cNvSpPr>
            <a:spLocks noGrp="1"/>
          </p:cNvSpPr>
          <p:nvPr>
            <p:ph type="sldNum" sz="quarter" idx="12"/>
          </p:nvPr>
        </p:nvSpPr>
        <p:spPr>
          <a:noFill/>
        </p:spPr>
        <p:txBody>
          <a:bodyPr/>
          <a:lstStyle/>
          <a:p>
            <a:fld id="{7554E493-07E3-4817-B8A2-B062969D1FA4}" type="slidenum">
              <a:rPr lang="en-US"/>
              <a:pPr/>
              <a:t>65</a:t>
            </a:fld>
            <a:endParaRPr lang="en-US"/>
          </a:p>
        </p:txBody>
      </p:sp>
      <p:sp>
        <p:nvSpPr>
          <p:cNvPr id="211970" name="Text Box 2"/>
          <p:cNvSpPr txBox="1">
            <a:spLocks noChangeArrowheads="1"/>
          </p:cNvSpPr>
          <p:nvPr/>
        </p:nvSpPr>
        <p:spPr bwMode="auto">
          <a:xfrm>
            <a:off x="457200" y="304800"/>
            <a:ext cx="81534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i="0">
                <a:solidFill>
                  <a:srgbClr val="000000"/>
                </a:solidFill>
                <a:effectLst>
                  <a:outerShdw blurRad="38100" dist="38100" dir="2700000" algn="tl">
                    <a:srgbClr val="FFFFFF"/>
                  </a:outerShdw>
                </a:effectLst>
              </a:rPr>
              <a:t>23.3 Some REIT Strategic Management Considerations (cont.) </a:t>
            </a:r>
          </a:p>
        </p:txBody>
      </p:sp>
      <p:sp>
        <p:nvSpPr>
          <p:cNvPr id="211971" name="Text Box 3"/>
          <p:cNvSpPr txBox="1">
            <a:spLocks noChangeArrowheads="1"/>
          </p:cNvSpPr>
          <p:nvPr/>
        </p:nvSpPr>
        <p:spPr bwMode="auto">
          <a:xfrm>
            <a:off x="457200" y="838200"/>
            <a:ext cx="8077200" cy="1631950"/>
          </a:xfrm>
          <a:prstGeom prst="rect">
            <a:avLst/>
          </a:prstGeom>
          <a:noFill/>
          <a:ln w="9525">
            <a:noFill/>
            <a:miter lim="800000"/>
            <a:headEnd/>
            <a:tailEnd/>
          </a:ln>
          <a:effectLst/>
        </p:spPr>
        <p:txBody>
          <a:bodyPr>
            <a:spAutoFit/>
          </a:bodyPr>
          <a:lstStyle/>
          <a:p>
            <a:pPr eaLnBrk="1" hangingPunct="1">
              <a:spcBef>
                <a:spcPct val="50000"/>
              </a:spcBef>
              <a:defRPr/>
            </a:pPr>
            <a:r>
              <a:rPr lang="en-US" sz="1800" i="0">
                <a:solidFill>
                  <a:srgbClr val="0066FF"/>
                </a:solidFill>
                <a:effectLst>
                  <a:outerShdw blurRad="38100" dist="38100" dir="2700000" algn="tl">
                    <a:srgbClr val="000000"/>
                  </a:outerShdw>
                </a:effectLst>
              </a:rPr>
              <a:t>2) Specialize (</a:t>
            </a:r>
            <a:r>
              <a:rPr lang="en-US" sz="1800">
                <a:solidFill>
                  <a:srgbClr val="0066FF"/>
                </a:solidFill>
                <a:effectLst>
                  <a:outerShdw blurRad="38100" dist="38100" dir="2700000" algn="tl">
                    <a:srgbClr val="000000"/>
                  </a:outerShdw>
                </a:effectLst>
              </a:rPr>
              <a:t>know your market</a:t>
            </a:r>
            <a:r>
              <a:rPr lang="en-US" sz="1800" i="0">
                <a:solidFill>
                  <a:srgbClr val="0066FF"/>
                </a:solidFill>
                <a:effectLst>
                  <a:outerShdw blurRad="38100" dist="38100" dir="2700000" algn="tl">
                    <a:srgbClr val="000000"/>
                  </a:outerShdw>
                </a:effectLst>
              </a:rPr>
              <a:t>):</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Be a “residential REIT” or a “retail REIT”, etc…</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Sometimes some combinations are “OK” (e.g., office &amp; industrial)</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Geographical specialization is “</a:t>
            </a:r>
            <a:r>
              <a:rPr lang="en-US" sz="1800">
                <a:solidFill>
                  <a:srgbClr val="000000"/>
                </a:solidFill>
                <a:effectLst>
                  <a:outerShdw blurRad="38100" dist="38100" dir="2700000" algn="tl">
                    <a:srgbClr val="FFFFFF"/>
                  </a:outerShdw>
                </a:effectLst>
              </a:rPr>
              <a:t>less cool</a:t>
            </a:r>
            <a:r>
              <a:rPr lang="en-US" sz="1800" i="0">
                <a:solidFill>
                  <a:srgbClr val="000000"/>
                </a:solidFill>
                <a:effectLst>
                  <a:outerShdw blurRad="38100" dist="38100" dir="2700000" algn="tl">
                    <a:srgbClr val="FFFFFF"/>
                  </a:outerShdw>
                </a:effectLst>
              </a:rPr>
              <a:t>” (you gotta get scale economies somehow!)</a:t>
            </a:r>
            <a:endParaRPr lang="en-US" sz="1800">
              <a:solidFill>
                <a:srgbClr val="000000"/>
              </a:solidFill>
              <a:effectLst>
                <a:outerShdw blurRad="38100" dist="38100" dir="2700000" algn="tl">
                  <a:srgbClr val="FFFFFF"/>
                </a:outerShdw>
              </a:effectLst>
            </a:endParaRPr>
          </a:p>
        </p:txBody>
      </p:sp>
      <p:sp>
        <p:nvSpPr>
          <p:cNvPr id="211972" name="Text Box 4"/>
          <p:cNvSpPr txBox="1">
            <a:spLocks noChangeArrowheads="1"/>
          </p:cNvSpPr>
          <p:nvPr/>
        </p:nvSpPr>
        <p:spPr bwMode="auto">
          <a:xfrm>
            <a:off x="457200" y="2667000"/>
            <a:ext cx="7848600" cy="696913"/>
          </a:xfrm>
          <a:prstGeom prst="rect">
            <a:avLst/>
          </a:prstGeom>
          <a:noFill/>
          <a:ln w="9525">
            <a:noFill/>
            <a:miter lim="800000"/>
            <a:headEnd/>
            <a:tailEnd/>
          </a:ln>
          <a:effectLst/>
        </p:spPr>
        <p:txBody>
          <a:bodyPr>
            <a:spAutoFit/>
          </a:bodyPr>
          <a:lstStyle/>
          <a:p>
            <a:pPr eaLnBrk="1" hangingPunct="1">
              <a:spcBef>
                <a:spcPct val="50000"/>
              </a:spcBef>
              <a:defRPr/>
            </a:pPr>
            <a:r>
              <a:rPr lang="en-US" sz="1800" i="0">
                <a:solidFill>
                  <a:srgbClr val="0066FF"/>
                </a:solidFill>
                <a:effectLst>
                  <a:outerShdw blurRad="38100" dist="38100" dir="2700000" algn="tl">
                    <a:srgbClr val="000000"/>
                  </a:outerShdw>
                </a:effectLst>
              </a:rPr>
              <a:t>3) Build “franchise value” (</a:t>
            </a:r>
            <a:r>
              <a:rPr lang="en-US" sz="1800">
                <a:solidFill>
                  <a:srgbClr val="0066FF"/>
                </a:solidFill>
                <a:effectLst>
                  <a:outerShdw blurRad="38100" dist="38100" dir="2700000" algn="tl">
                    <a:srgbClr val="000000"/>
                  </a:outerShdw>
                </a:effectLst>
              </a:rPr>
              <a:t>brand name recognition?</a:t>
            </a:r>
            <a:r>
              <a:rPr lang="en-US" sz="1800" i="0">
                <a:solidFill>
                  <a:srgbClr val="0066FF"/>
                </a:solidFill>
                <a:effectLst>
                  <a:outerShdw blurRad="38100" dist="38100" dir="2700000" algn="tl">
                    <a:srgbClr val="000000"/>
                  </a:outerShdw>
                </a:effectLst>
              </a:rPr>
              <a:t>):</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Improve tenant service with increased geographical and product scope.</a:t>
            </a:r>
            <a:endParaRPr lang="en-US" sz="1800">
              <a:solidFill>
                <a:srgbClr val="000000"/>
              </a:solidFill>
              <a:effectLst>
                <a:outerShdw blurRad="38100" dist="38100" dir="2700000" algn="tl">
                  <a:srgbClr val="FFFFFF"/>
                </a:outerShdw>
              </a:effectLst>
            </a:endParaRPr>
          </a:p>
        </p:txBody>
      </p:sp>
      <p:sp>
        <p:nvSpPr>
          <p:cNvPr id="211973" name="Text Box 5"/>
          <p:cNvSpPr txBox="1">
            <a:spLocks noChangeArrowheads="1"/>
          </p:cNvSpPr>
          <p:nvPr/>
        </p:nvSpPr>
        <p:spPr bwMode="auto">
          <a:xfrm>
            <a:off x="457200" y="3657600"/>
            <a:ext cx="8153400" cy="2730500"/>
          </a:xfrm>
          <a:prstGeom prst="rect">
            <a:avLst/>
          </a:prstGeom>
          <a:noFill/>
          <a:ln w="9525">
            <a:noFill/>
            <a:miter lim="800000"/>
            <a:headEnd/>
            <a:tailEnd/>
          </a:ln>
          <a:effectLst/>
        </p:spPr>
        <p:txBody>
          <a:bodyPr>
            <a:spAutoFit/>
          </a:bodyPr>
          <a:lstStyle/>
          <a:p>
            <a:pPr eaLnBrk="1" hangingPunct="1">
              <a:spcBef>
                <a:spcPct val="50000"/>
              </a:spcBef>
              <a:defRPr/>
            </a:pPr>
            <a:r>
              <a:rPr lang="en-US" sz="1800" i="0">
                <a:solidFill>
                  <a:srgbClr val="0066FF"/>
                </a:solidFill>
                <a:effectLst>
                  <a:outerShdw blurRad="38100" dist="38100" dir="2700000" algn="tl">
                    <a:srgbClr val="000000"/>
                  </a:outerShdw>
                </a:effectLst>
              </a:rPr>
              <a:t>4) Consider “vertical integration”:</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Land, Devlpt, Asset ownership, Property Mgt, Leasing, Tenant Svcs (logistics, communications, etc), Information (databank);</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Allows REIT to ride through periods when stock market undervalues real estate assets relative to the property market (sell most asset ownership into property market, retain control and ancillary functions, possibly develop new buildings);</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During periods of low property market asset valuation relative to the stock market, buy existing properties and bank buildable land).</a:t>
            </a:r>
            <a:endParaRPr lang="en-US" sz="1800">
              <a:solidFill>
                <a:srgbClr val="000000"/>
              </a:solidFill>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1971"/>
                                        </p:tgtEl>
                                        <p:attrNameLst>
                                          <p:attrName>style.visibility</p:attrName>
                                        </p:attrNameLst>
                                      </p:cBhvr>
                                      <p:to>
                                        <p:strVal val="visible"/>
                                      </p:to>
                                    </p:set>
                                    <p:anim calcmode="lin" valueType="num">
                                      <p:cBhvr additive="base">
                                        <p:cTn id="7" dur="500" fill="hold"/>
                                        <p:tgtEl>
                                          <p:spTgt spid="211971"/>
                                        </p:tgtEl>
                                        <p:attrNameLst>
                                          <p:attrName>ppt_x</p:attrName>
                                        </p:attrNameLst>
                                      </p:cBhvr>
                                      <p:tavLst>
                                        <p:tav tm="0">
                                          <p:val>
                                            <p:strVal val="#ppt_x"/>
                                          </p:val>
                                        </p:tav>
                                        <p:tav tm="100000">
                                          <p:val>
                                            <p:strVal val="#ppt_x"/>
                                          </p:val>
                                        </p:tav>
                                      </p:tavLst>
                                    </p:anim>
                                    <p:anim calcmode="lin" valueType="num">
                                      <p:cBhvr additive="base">
                                        <p:cTn id="8" dur="500" fill="hold"/>
                                        <p:tgtEl>
                                          <p:spTgt spid="2119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1972"/>
                                        </p:tgtEl>
                                        <p:attrNameLst>
                                          <p:attrName>style.visibility</p:attrName>
                                        </p:attrNameLst>
                                      </p:cBhvr>
                                      <p:to>
                                        <p:strVal val="visible"/>
                                      </p:to>
                                    </p:set>
                                    <p:anim calcmode="lin" valueType="num">
                                      <p:cBhvr additive="base">
                                        <p:cTn id="13" dur="500" fill="hold"/>
                                        <p:tgtEl>
                                          <p:spTgt spid="211972"/>
                                        </p:tgtEl>
                                        <p:attrNameLst>
                                          <p:attrName>ppt_x</p:attrName>
                                        </p:attrNameLst>
                                      </p:cBhvr>
                                      <p:tavLst>
                                        <p:tav tm="0">
                                          <p:val>
                                            <p:strVal val="#ppt_x"/>
                                          </p:val>
                                        </p:tav>
                                        <p:tav tm="100000">
                                          <p:val>
                                            <p:strVal val="#ppt_x"/>
                                          </p:val>
                                        </p:tav>
                                      </p:tavLst>
                                    </p:anim>
                                    <p:anim calcmode="lin" valueType="num">
                                      <p:cBhvr additive="base">
                                        <p:cTn id="14" dur="500" fill="hold"/>
                                        <p:tgtEl>
                                          <p:spTgt spid="21197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1973"/>
                                        </p:tgtEl>
                                        <p:attrNameLst>
                                          <p:attrName>style.visibility</p:attrName>
                                        </p:attrNameLst>
                                      </p:cBhvr>
                                      <p:to>
                                        <p:strVal val="visible"/>
                                      </p:to>
                                    </p:set>
                                    <p:anim calcmode="lin" valueType="num">
                                      <p:cBhvr additive="base">
                                        <p:cTn id="19" dur="500" fill="hold"/>
                                        <p:tgtEl>
                                          <p:spTgt spid="211973"/>
                                        </p:tgtEl>
                                        <p:attrNameLst>
                                          <p:attrName>ppt_x</p:attrName>
                                        </p:attrNameLst>
                                      </p:cBhvr>
                                      <p:tavLst>
                                        <p:tav tm="0">
                                          <p:val>
                                            <p:strVal val="#ppt_x"/>
                                          </p:val>
                                        </p:tav>
                                        <p:tav tm="100000">
                                          <p:val>
                                            <p:strVal val="#ppt_x"/>
                                          </p:val>
                                        </p:tav>
                                      </p:tavLst>
                                    </p:anim>
                                    <p:anim calcmode="lin" valueType="num">
                                      <p:cBhvr additive="base">
                                        <p:cTn id="20" dur="500" fill="hold"/>
                                        <p:tgtEl>
                                          <p:spTgt spid="2119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p:bldP spid="211972" grpId="0"/>
      <p:bldP spid="211973" grpId="0"/>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
        <p:nvSpPr>
          <p:cNvPr id="82946" name="Slide Number Placeholder 3"/>
          <p:cNvSpPr>
            <a:spLocks noGrp="1"/>
          </p:cNvSpPr>
          <p:nvPr>
            <p:ph type="sldNum" sz="quarter" idx="12"/>
          </p:nvPr>
        </p:nvSpPr>
        <p:spPr>
          <a:noFill/>
        </p:spPr>
        <p:txBody>
          <a:bodyPr/>
          <a:lstStyle/>
          <a:p>
            <a:fld id="{114707CD-1DA0-453E-915F-02C833678C76}" type="slidenum">
              <a:rPr lang="en-US"/>
              <a:pPr/>
              <a:t>66</a:t>
            </a:fld>
            <a:endParaRPr lang="en-US"/>
          </a:p>
        </p:txBody>
      </p:sp>
      <p:sp>
        <p:nvSpPr>
          <p:cNvPr id="212994" name="Text Box 2"/>
          <p:cNvSpPr txBox="1">
            <a:spLocks noChangeArrowheads="1"/>
          </p:cNvSpPr>
          <p:nvPr/>
        </p:nvSpPr>
        <p:spPr bwMode="auto">
          <a:xfrm>
            <a:off x="457200" y="304800"/>
            <a:ext cx="81534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i="0">
                <a:solidFill>
                  <a:srgbClr val="000000"/>
                </a:solidFill>
                <a:effectLst>
                  <a:outerShdw blurRad="38100" dist="38100" dir="2700000" algn="tl">
                    <a:srgbClr val="FFFFFF"/>
                  </a:outerShdw>
                </a:effectLst>
              </a:rPr>
              <a:t>23.3 Some REIT Strategic Management Considerations (cont.) </a:t>
            </a:r>
          </a:p>
        </p:txBody>
      </p:sp>
      <p:sp>
        <p:nvSpPr>
          <p:cNvPr id="212995" name="Text Box 3"/>
          <p:cNvSpPr txBox="1">
            <a:spLocks noChangeArrowheads="1"/>
          </p:cNvSpPr>
          <p:nvPr/>
        </p:nvSpPr>
        <p:spPr bwMode="auto">
          <a:xfrm>
            <a:off x="685800" y="990600"/>
            <a:ext cx="7924800" cy="2678113"/>
          </a:xfrm>
          <a:prstGeom prst="rect">
            <a:avLst/>
          </a:prstGeom>
          <a:noFill/>
          <a:ln w="9525">
            <a:noFill/>
            <a:miter lim="800000"/>
            <a:headEnd/>
            <a:tailEnd/>
          </a:ln>
          <a:effectLst/>
        </p:spPr>
        <p:txBody>
          <a:bodyPr>
            <a:spAutoFit/>
          </a:bodyPr>
          <a:lstStyle/>
          <a:p>
            <a:pPr eaLnBrk="1" hangingPunct="1">
              <a:spcBef>
                <a:spcPct val="50000"/>
              </a:spcBef>
              <a:defRPr/>
            </a:pPr>
            <a:r>
              <a:rPr lang="en-US" sz="1800" i="0">
                <a:solidFill>
                  <a:srgbClr val="0066FF"/>
                </a:solidFill>
                <a:effectLst>
                  <a:outerShdw blurRad="38100" dist="38100" dir="2700000" algn="tl">
                    <a:srgbClr val="000000"/>
                  </a:outerShdw>
                </a:effectLst>
              </a:rPr>
              <a:t>5) Take advantage of </a:t>
            </a:r>
            <a:r>
              <a:rPr lang="en-US" sz="1800">
                <a:solidFill>
                  <a:srgbClr val="0066FF"/>
                </a:solidFill>
                <a:effectLst>
                  <a:outerShdw blurRad="38100" dist="38100" dir="2700000" algn="tl">
                    <a:srgbClr val="000000"/>
                  </a:outerShdw>
                </a:effectLst>
              </a:rPr>
              <a:t>Economies of Scale </a:t>
            </a:r>
            <a:r>
              <a:rPr lang="en-US" sz="1800" i="0">
                <a:solidFill>
                  <a:srgbClr val="0066FF"/>
                </a:solidFill>
                <a:effectLst>
                  <a:outerShdw blurRad="38100" dist="38100" dir="2700000" algn="tl">
                    <a:srgbClr val="000000"/>
                  </a:outerShdw>
                </a:effectLst>
              </a:rPr>
              <a:t>(such as they are):</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Are there scale economies in REIT administrative costs?…</a:t>
            </a:r>
          </a:p>
          <a:p>
            <a:pPr lvl="1" eaLnBrk="1" hangingPunct="1">
              <a:spcBef>
                <a:spcPct val="20000"/>
              </a:spcBef>
              <a:defRPr/>
            </a:pPr>
            <a:endParaRPr lang="en-US" sz="1800" i="0">
              <a:solidFill>
                <a:srgbClr val="000000"/>
              </a:solidFill>
              <a:effectLst>
                <a:outerShdw blurRad="38100" dist="38100" dir="2700000" algn="tl">
                  <a:srgbClr val="FFFFFF"/>
                </a:outerShdw>
              </a:effectLst>
            </a:endParaRP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Are there scale economies in REIT capital costs?…</a:t>
            </a:r>
          </a:p>
          <a:p>
            <a:pPr eaLnBrk="1" hangingPunct="1">
              <a:spcBef>
                <a:spcPct val="20000"/>
              </a:spcBef>
              <a:defRPr/>
            </a:pPr>
            <a:endParaRPr lang="en-US" sz="1800" i="0">
              <a:solidFill>
                <a:srgbClr val="000000"/>
              </a:solidFill>
              <a:effectLst>
                <a:outerShdw blurRad="38100" dist="38100" dir="2700000" algn="tl">
                  <a:srgbClr val="FFFFFF"/>
                </a:outerShdw>
              </a:effectLst>
            </a:endParaRP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Where are the limits of such economies?…</a:t>
            </a:r>
          </a:p>
          <a:p>
            <a:pPr eaLnBrk="1" hangingPunct="1">
              <a:spcBef>
                <a:spcPct val="20000"/>
              </a:spcBef>
              <a:defRPr/>
            </a:pPr>
            <a:endParaRPr lang="en-US" sz="1800" i="0">
              <a:solidFill>
                <a:srgbClr val="000000"/>
              </a:solidFill>
              <a:effectLst>
                <a:outerShdw blurRad="38100" dist="38100" dir="2700000" algn="tl">
                  <a:srgbClr val="FFFFFF"/>
                </a:outerShdw>
              </a:effectLst>
            </a:endParaRP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Are there economies of scope in REIT service provision?…</a:t>
            </a:r>
            <a:endParaRPr lang="en-US" sz="1800">
              <a:solidFill>
                <a:srgbClr val="000000"/>
              </a:solidFill>
              <a:effectLst>
                <a:outerShdw blurRad="38100" dist="38100" dir="2700000" algn="tl">
                  <a:srgbClr val="FFFFFF"/>
                </a:outerShdw>
              </a:effectLst>
            </a:endParaRPr>
          </a:p>
        </p:txBody>
      </p:sp>
      <p:sp>
        <p:nvSpPr>
          <p:cNvPr id="212996" name="Text Box 4"/>
          <p:cNvSpPr txBox="1">
            <a:spLocks noChangeArrowheads="1"/>
          </p:cNvSpPr>
          <p:nvPr/>
        </p:nvSpPr>
        <p:spPr bwMode="auto">
          <a:xfrm>
            <a:off x="685800" y="3886200"/>
            <a:ext cx="7924800" cy="1851025"/>
          </a:xfrm>
          <a:prstGeom prst="rect">
            <a:avLst/>
          </a:prstGeom>
          <a:noFill/>
          <a:ln w="9525">
            <a:noFill/>
            <a:miter lim="800000"/>
            <a:headEnd/>
            <a:tailEnd/>
          </a:ln>
          <a:effectLst/>
        </p:spPr>
        <p:txBody>
          <a:bodyPr>
            <a:spAutoFit/>
          </a:bodyPr>
          <a:lstStyle/>
          <a:p>
            <a:pPr eaLnBrk="1" hangingPunct="1">
              <a:spcBef>
                <a:spcPct val="50000"/>
              </a:spcBef>
              <a:defRPr/>
            </a:pPr>
            <a:r>
              <a:rPr lang="en-US" sz="1800" i="0">
                <a:solidFill>
                  <a:srgbClr val="0066FF"/>
                </a:solidFill>
                <a:effectLst>
                  <a:outerShdw blurRad="38100" dist="38100" dir="2700000" algn="tl">
                    <a:srgbClr val="000000"/>
                  </a:outerShdw>
                </a:effectLst>
              </a:rPr>
              <a:t>6) Try to develop some </a:t>
            </a:r>
            <a:r>
              <a:rPr lang="en-US" sz="1800">
                <a:solidFill>
                  <a:srgbClr val="0066FF"/>
                </a:solidFill>
                <a:effectLst>
                  <a:outerShdw blurRad="38100" dist="38100" dir="2700000" algn="tl">
                    <a:srgbClr val="000000"/>
                  </a:outerShdw>
                </a:effectLst>
              </a:rPr>
              <a:t>market power</a:t>
            </a:r>
            <a:r>
              <a:rPr lang="en-US" sz="1800" i="0">
                <a:solidFill>
                  <a:srgbClr val="0066FF"/>
                </a:solidFill>
                <a:effectLst>
                  <a:outerShdw blurRad="38100" dist="38100" dir="2700000" algn="tl">
                    <a:srgbClr val="000000"/>
                  </a:outerShdw>
                </a:effectLst>
              </a:rPr>
              <a:t> (“monopoly control”) in local space markets:</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Buy (or build) most of the space of a given type in a given local submarket;</a:t>
            </a:r>
          </a:p>
          <a:p>
            <a:pPr lvl="1" eaLnBrk="1" hangingPunct="1">
              <a:spcBef>
                <a:spcPct val="20000"/>
              </a:spcBef>
              <a:buFont typeface="Symbol" pitchFamily="18" charset="2"/>
              <a:buChar char="·"/>
              <a:defRPr/>
            </a:pPr>
            <a:r>
              <a:rPr lang="en-US" sz="1800" i="0">
                <a:solidFill>
                  <a:srgbClr val="000000"/>
                </a:solidFill>
                <a:effectLst>
                  <a:outerShdw blurRad="38100" dist="38100" dir="2700000" algn="tl">
                    <a:srgbClr val="FFFFFF"/>
                  </a:outerShdw>
                </a:effectLst>
              </a:rPr>
              <a:t>  But beware, rare is the submarket that has no potential close substitute in the same metro area.</a:t>
            </a:r>
            <a:endParaRPr lang="en-US" sz="1800">
              <a:solidFill>
                <a:srgbClr val="000000"/>
              </a:solidFill>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12995">
                                            <p:txEl>
                                              <p:pRg st="1" end="1"/>
                                            </p:txEl>
                                          </p:spTgt>
                                        </p:tgtEl>
                                        <p:attrNameLst>
                                          <p:attrName>style.visibility</p:attrName>
                                        </p:attrNameLst>
                                      </p:cBhvr>
                                      <p:to>
                                        <p:strVal val="visible"/>
                                      </p:to>
                                    </p:set>
                                    <p:anim calcmode="lin" valueType="num">
                                      <p:cBhvr additive="base">
                                        <p:cTn id="7" dur="500" fill="hold"/>
                                        <p:tgtEl>
                                          <p:spTgt spid="212995">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2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12995">
                                            <p:txEl>
                                              <p:pRg st="3" end="3"/>
                                            </p:txEl>
                                          </p:spTgt>
                                        </p:tgtEl>
                                        <p:attrNameLst>
                                          <p:attrName>style.visibility</p:attrName>
                                        </p:attrNameLst>
                                      </p:cBhvr>
                                      <p:to>
                                        <p:strVal val="visible"/>
                                      </p:to>
                                    </p:set>
                                    <p:anim calcmode="lin" valueType="num">
                                      <p:cBhvr additive="base">
                                        <p:cTn id="13" dur="500" fill="hold"/>
                                        <p:tgtEl>
                                          <p:spTgt spid="212995">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29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12995">
                                            <p:txEl>
                                              <p:pRg st="5" end="5"/>
                                            </p:txEl>
                                          </p:spTgt>
                                        </p:tgtEl>
                                        <p:attrNameLst>
                                          <p:attrName>style.visibility</p:attrName>
                                        </p:attrNameLst>
                                      </p:cBhvr>
                                      <p:to>
                                        <p:strVal val="visible"/>
                                      </p:to>
                                    </p:set>
                                    <p:anim calcmode="lin" valueType="num">
                                      <p:cBhvr additive="base">
                                        <p:cTn id="19" dur="500" fill="hold"/>
                                        <p:tgtEl>
                                          <p:spTgt spid="212995">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29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12995">
                                            <p:txEl>
                                              <p:pRg st="7" end="7"/>
                                            </p:txEl>
                                          </p:spTgt>
                                        </p:tgtEl>
                                        <p:attrNameLst>
                                          <p:attrName>style.visibility</p:attrName>
                                        </p:attrNameLst>
                                      </p:cBhvr>
                                      <p:to>
                                        <p:strVal val="visible"/>
                                      </p:to>
                                    </p:set>
                                    <p:anim calcmode="lin" valueType="num">
                                      <p:cBhvr additive="base">
                                        <p:cTn id="25" dur="500" fill="hold"/>
                                        <p:tgtEl>
                                          <p:spTgt spid="212995">
                                            <p:txEl>
                                              <p:pRg st="7" end="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299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2996"/>
                                        </p:tgtEl>
                                        <p:attrNameLst>
                                          <p:attrName>style.visibility</p:attrName>
                                        </p:attrNameLst>
                                      </p:cBhvr>
                                      <p:to>
                                        <p:strVal val="visible"/>
                                      </p:to>
                                    </p:set>
                                    <p:anim calcmode="lin" valueType="num">
                                      <p:cBhvr additive="base">
                                        <p:cTn id="31" dur="500" fill="hold"/>
                                        <p:tgtEl>
                                          <p:spTgt spid="212996"/>
                                        </p:tgtEl>
                                        <p:attrNameLst>
                                          <p:attrName>ppt_x</p:attrName>
                                        </p:attrNameLst>
                                      </p:cBhvr>
                                      <p:tavLst>
                                        <p:tav tm="0">
                                          <p:val>
                                            <p:strVal val="#ppt_x"/>
                                          </p:val>
                                        </p:tav>
                                        <p:tav tm="100000">
                                          <p:val>
                                            <p:strVal val="#ppt_x"/>
                                          </p:val>
                                        </p:tav>
                                      </p:tavLst>
                                    </p:anim>
                                    <p:anim calcmode="lin" valueType="num">
                                      <p:cBhvr additive="base">
                                        <p:cTn id="32" dur="500" fill="hold"/>
                                        <p:tgtEl>
                                          <p:spTgt spid="2129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
        <p:nvSpPr>
          <p:cNvPr id="83970" name="Slide Number Placeholder 1"/>
          <p:cNvSpPr>
            <a:spLocks noGrp="1"/>
          </p:cNvSpPr>
          <p:nvPr>
            <p:ph type="sldNum" sz="quarter" idx="12"/>
          </p:nvPr>
        </p:nvSpPr>
        <p:spPr>
          <a:noFill/>
        </p:spPr>
        <p:txBody>
          <a:bodyPr/>
          <a:lstStyle/>
          <a:p>
            <a:fld id="{F54FB834-0AB1-4744-8AF4-E13F3FD31284}" type="slidenum">
              <a:rPr lang="en-US"/>
              <a:pPr/>
              <a:t>67</a:t>
            </a:fld>
            <a:endParaRPr lang="en-US"/>
          </a:p>
        </p:txBody>
      </p:sp>
      <p:pic>
        <p:nvPicPr>
          <p:cNvPr id="83971" name="Picture 3"/>
          <p:cNvPicPr>
            <a:picLocks noChangeAspect="1"/>
          </p:cNvPicPr>
          <p:nvPr/>
        </p:nvPicPr>
        <p:blipFill>
          <a:blip r:embed="rId2" cstate="print"/>
          <a:srcRect/>
          <a:stretch>
            <a:fillRect/>
          </a:stretch>
        </p:blipFill>
        <p:spPr bwMode="auto">
          <a:xfrm>
            <a:off x="315913" y="1304925"/>
            <a:ext cx="8512175" cy="4248150"/>
          </a:xfrm>
          <a:prstGeom prst="rect">
            <a:avLst/>
          </a:prstGeom>
          <a:noFill/>
          <a:ln w="9525">
            <a:noFill/>
            <a:miter lim="800000"/>
            <a:headEnd/>
            <a:tailEnd/>
          </a:ln>
        </p:spPr>
      </p:pic>
      <p:sp>
        <p:nvSpPr>
          <p:cNvPr id="83972" name="Text Box 61"/>
          <p:cNvSpPr txBox="1">
            <a:spLocks noChangeArrowheads="1"/>
          </p:cNvSpPr>
          <p:nvPr/>
        </p:nvSpPr>
        <p:spPr bwMode="auto">
          <a:xfrm>
            <a:off x="0" y="0"/>
            <a:ext cx="91440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REIT </a:t>
            </a:r>
            <a:r>
              <a:rPr lang="en-US" sz="1800" b="0" u="sng">
                <a:solidFill>
                  <a:srgbClr val="FF0000"/>
                </a:solidFill>
                <a:latin typeface="Arial" charset="0"/>
              </a:rPr>
              <a:t>consolidation</a:t>
            </a:r>
            <a:r>
              <a:rPr lang="en-US" sz="1800" b="0">
                <a:solidFill>
                  <a:srgbClr val="FF0000"/>
                </a:solidFill>
                <a:latin typeface="Arial" charset="0"/>
              </a:rPr>
              <a:t> (to gain </a:t>
            </a:r>
            <a:r>
              <a:rPr lang="en-US" sz="1800" b="0" i="0" u="sng">
                <a:solidFill>
                  <a:srgbClr val="FF0000"/>
                </a:solidFill>
                <a:latin typeface="Arial" charset="0"/>
              </a:rPr>
              <a:t>scale</a:t>
            </a:r>
            <a:r>
              <a:rPr lang="en-US" sz="1800" b="0">
                <a:solidFill>
                  <a:srgbClr val="FF0000"/>
                </a:solidFill>
                <a:latin typeface="Arial" charset="0"/>
              </a:rPr>
              <a:t> economies)…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15044" name="Text Box 4"/>
          <p:cNvSpPr txBox="1">
            <a:spLocks noChangeArrowheads="1"/>
          </p:cNvSpPr>
          <p:nvPr/>
        </p:nvSpPr>
        <p:spPr bwMode="auto">
          <a:xfrm>
            <a:off x="609600" y="304800"/>
            <a:ext cx="8153400" cy="457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23.4 Some REIT investor considerations…</a:t>
            </a:r>
          </a:p>
        </p:txBody>
      </p:sp>
      <p:sp>
        <p:nvSpPr>
          <p:cNvPr id="215045" name="Text Box 5"/>
          <p:cNvSpPr txBox="1">
            <a:spLocks noChangeArrowheads="1"/>
          </p:cNvSpPr>
          <p:nvPr/>
        </p:nvSpPr>
        <p:spPr bwMode="auto">
          <a:xfrm>
            <a:off x="609600" y="1371600"/>
            <a:ext cx="7924800" cy="36099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20000"/>
              </a:spcBef>
              <a:defRPr/>
            </a:pPr>
            <a:r>
              <a:rPr lang="en-US" sz="1800" i="0">
                <a:effectLst>
                  <a:outerShdw blurRad="38100" dist="38100" dir="2700000" algn="tl">
                    <a:srgbClr val="FFFFFF"/>
                  </a:outerShdw>
                </a:effectLst>
              </a:rPr>
              <a:t>1) Choosing between public (REIT) versus private (direct property) investment in real estate…</a:t>
            </a:r>
          </a:p>
          <a:p>
            <a:pPr lvl="1"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  Direct investment in private R.E. has problems regarding illiquidity, need for active management and specialized local expertise, and lumpy scale (capital constraints).</a:t>
            </a:r>
          </a:p>
          <a:p>
            <a:pPr lvl="1"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  But REITs provide less diversification in a stock-dominated portfolio, and have more volatile, less-predictable returns.</a:t>
            </a:r>
          </a:p>
          <a:p>
            <a:pPr eaLnBrk="1" hangingPunct="1">
              <a:spcBef>
                <a:spcPct val="20000"/>
              </a:spcBef>
              <a:defRPr/>
            </a:pPr>
            <a:r>
              <a:rPr lang="en-US" sz="1800" i="0">
                <a:effectLst>
                  <a:outerShdw blurRad="38100" dist="38100" dir="2700000" algn="tl">
                    <a:srgbClr val="FFFFFF"/>
                  </a:outerShdw>
                </a:effectLst>
                <a:sym typeface="Wingdings" panose="05000000000000000000" pitchFamily="2" charset="2"/>
              </a:rPr>
              <a:t></a:t>
            </a:r>
            <a:r>
              <a:rPr lang="en-US" sz="1800" i="0">
                <a:effectLst>
                  <a:outerShdw blurRad="38100" dist="38100" dir="2700000" algn="tl">
                    <a:srgbClr val="FFFFFF"/>
                  </a:outerShdw>
                </a:effectLst>
              </a:rPr>
              <a:t> Small investors without specialized expertise should probably stick with REITs.</a:t>
            </a:r>
          </a:p>
          <a:p>
            <a:pPr eaLnBrk="1" hangingPunct="1">
              <a:spcBef>
                <a:spcPct val="20000"/>
              </a:spcBef>
              <a:defRPr/>
            </a:pPr>
            <a:r>
              <a:rPr lang="en-US" sz="1800" i="0">
                <a:effectLst>
                  <a:outerShdw blurRad="38100" dist="38100" dir="2700000" algn="tl">
                    <a:srgbClr val="FFFFFF"/>
                  </a:outerShdw>
                </a:effectLst>
                <a:sym typeface="Wingdings" panose="05000000000000000000" pitchFamily="2" charset="2"/>
              </a:rPr>
              <a:t></a:t>
            </a:r>
            <a:r>
              <a:rPr lang="en-US" sz="1800" i="0">
                <a:effectLst>
                  <a:outerShdw blurRad="38100" dist="38100" dir="2700000" algn="tl">
                    <a:srgbClr val="FFFFFF"/>
                  </a:outerShdw>
                </a:effectLst>
              </a:rPr>
              <a:t> Large investors or those with specialized expertise can benefit from direct private investment (albeit also with some REIT investment for tactical or strategic portfolio management).</a:t>
            </a:r>
            <a:endParaRPr lang="en-US" sz="1800">
              <a:effectLst>
                <a:outerShdw blurRad="38100" dist="38100" dir="2700000" algn="tl">
                  <a:srgbClr val="FFFFFF"/>
                </a:outerShdw>
              </a:effectLst>
            </a:endParaRPr>
          </a:p>
        </p:txBody>
      </p:sp>
      <p:sp>
        <p:nvSpPr>
          <p:cNvPr id="84996" name="Slide Number Placeholder 3"/>
          <p:cNvSpPr>
            <a:spLocks noGrp="1"/>
          </p:cNvSpPr>
          <p:nvPr>
            <p:ph type="sldNum" sz="quarter" idx="12"/>
          </p:nvPr>
        </p:nvSpPr>
        <p:spPr>
          <a:noFill/>
          <a:ln>
            <a:miter lim="800000"/>
            <a:headEnd/>
            <a:tailEnd/>
          </a:ln>
        </p:spPr>
        <p:txBody>
          <a:bodyPr/>
          <a:lstStyle/>
          <a:p>
            <a:fld id="{D40006A5-6C8B-4447-8207-58049D56E770}" type="slidenum">
              <a:rPr lang="en-US"/>
              <a:pPr/>
              <a:t>68</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609600" y="304800"/>
            <a:ext cx="815340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ct val="50000"/>
              </a:spcBef>
              <a:defRPr/>
            </a:pPr>
            <a:r>
              <a:rPr lang="en-US" sz="2000" i="0" dirty="0">
                <a:effectLst>
                  <a:outerShdw blurRad="38100" dist="38100" dir="2700000" algn="tl">
                    <a:srgbClr val="FFFFFF"/>
                  </a:outerShdw>
                </a:effectLst>
              </a:rPr>
              <a:t>23.4 Some REIT investor considerations…</a:t>
            </a:r>
          </a:p>
        </p:txBody>
      </p:sp>
      <p:sp>
        <p:nvSpPr>
          <p:cNvPr id="216067" name="Text Box 3"/>
          <p:cNvSpPr txBox="1">
            <a:spLocks noChangeArrowheads="1"/>
          </p:cNvSpPr>
          <p:nvPr/>
        </p:nvSpPr>
        <p:spPr bwMode="auto">
          <a:xfrm>
            <a:off x="609600" y="1295400"/>
            <a:ext cx="7924800" cy="2751138"/>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20000"/>
              </a:spcBef>
              <a:defRPr/>
            </a:pPr>
            <a:r>
              <a:rPr lang="en-US" sz="1800" i="0" dirty="0">
                <a:effectLst>
                  <a:outerShdw blurRad="38100" dist="38100" dir="2700000" algn="tl">
                    <a:srgbClr val="FFFFFF"/>
                  </a:outerShdw>
                </a:effectLst>
              </a:rPr>
              <a:t>2) REIT behavior in the stock market…</a:t>
            </a:r>
          </a:p>
          <a:p>
            <a:pPr lvl="1" eaLnBrk="1" hangingPunct="1">
              <a:spcBef>
                <a:spcPct val="20000"/>
              </a:spcBef>
              <a:buFont typeface="Symbol" panose="05050102010706020507" pitchFamily="18" charset="2"/>
              <a:buChar char="·"/>
              <a:defRPr/>
            </a:pPr>
            <a:r>
              <a:rPr lang="en-US" sz="1800" i="0" dirty="0">
                <a:effectLst>
                  <a:outerShdw blurRad="38100" dist="38100" dir="2700000" algn="tl">
                    <a:srgbClr val="FFFFFF"/>
                  </a:outerShdw>
                </a:effectLst>
              </a:rPr>
              <a:t>  On average REITs tend to be high-yield, low-beta stocks (</a:t>
            </a:r>
            <a:r>
              <a:rPr lang="en-US" sz="1800" i="0" dirty="0">
                <a:effectLst>
                  <a:outerShdw blurRad="38100" dist="38100" dir="2700000" algn="tl">
                    <a:srgbClr val="FFFFFF"/>
                  </a:outerShdw>
                </a:effectLst>
                <a:sym typeface="Symbol" panose="05050102010706020507" pitchFamily="18" charset="2"/>
              </a:rPr>
              <a:t></a:t>
            </a:r>
            <a:r>
              <a:rPr lang="en-US" sz="1800" i="0" dirty="0">
                <a:effectLst>
                  <a:outerShdw blurRad="38100" dist="38100" dir="2700000" algn="tl">
                    <a:srgbClr val="FFFFFF"/>
                  </a:outerShdw>
                </a:effectLst>
              </a:rPr>
              <a:t> </a:t>
            </a:r>
            <a:r>
              <a:rPr lang="en-US" sz="1800" i="0" dirty="0">
                <a:effectLst>
                  <a:outerShdw blurRad="38100" dist="38100" dir="2700000" algn="tl">
                    <a:srgbClr val="FFFFFF"/>
                  </a:outerShdw>
                </a:effectLst>
                <a:sym typeface="Symbol" panose="05050102010706020507" pitchFamily="18" charset="2"/>
              </a:rPr>
              <a:t></a:t>
            </a:r>
            <a:r>
              <a:rPr lang="en-US" sz="1800" i="0" dirty="0">
                <a:effectLst>
                  <a:outerShdw blurRad="38100" dist="38100" dir="2700000" algn="tl">
                    <a:srgbClr val="FFFFFF"/>
                  </a:outerShdw>
                </a:effectLst>
              </a:rPr>
              <a:t> 0.5, typically a small-to-mid cap value stock);</a:t>
            </a:r>
          </a:p>
          <a:p>
            <a:pPr lvl="1" eaLnBrk="1" hangingPunct="1">
              <a:spcBef>
                <a:spcPct val="20000"/>
              </a:spcBef>
              <a:buFont typeface="Symbol" panose="05050102010706020507" pitchFamily="18" charset="2"/>
              <a:buChar char="·"/>
              <a:defRPr/>
            </a:pPr>
            <a:r>
              <a:rPr lang="en-US" sz="1800" i="0" dirty="0">
                <a:effectLst>
                  <a:outerShdw blurRad="38100" dist="38100" dir="2700000" algn="tl">
                    <a:srgbClr val="FFFFFF"/>
                  </a:outerShdw>
                </a:effectLst>
              </a:rPr>
              <a:t>  REITs tend to exhibit higher beta during market </a:t>
            </a:r>
            <a:r>
              <a:rPr lang="en-US" sz="1800" dirty="0">
                <a:effectLst>
                  <a:outerShdw blurRad="38100" dist="38100" dir="2700000" algn="tl">
                    <a:srgbClr val="FFFFFF"/>
                  </a:outerShdw>
                </a:effectLst>
              </a:rPr>
              <a:t>downswings</a:t>
            </a:r>
            <a:r>
              <a:rPr lang="en-US" sz="1800" i="0" dirty="0">
                <a:effectLst>
                  <a:outerShdw blurRad="38100" dist="38100" dir="2700000" algn="tl">
                    <a:srgbClr val="FFFFFF"/>
                  </a:outerShdw>
                </a:effectLst>
              </a:rPr>
              <a:t> than during upswings (</a:t>
            </a:r>
            <a:r>
              <a:rPr lang="en-US" sz="1800" i="0" dirty="0">
                <a:effectLst>
                  <a:outerShdw blurRad="38100" dist="38100" dir="2700000" algn="tl">
                    <a:srgbClr val="FFFFFF"/>
                  </a:outerShdw>
                </a:effectLst>
                <a:sym typeface="Symbol" panose="05050102010706020507" pitchFamily="18" charset="2"/>
              </a:rPr>
              <a:t></a:t>
            </a:r>
            <a:r>
              <a:rPr lang="en-US" sz="1800" i="0" dirty="0">
                <a:effectLst>
                  <a:outerShdw blurRad="38100" dist="38100" dir="2700000" algn="tl">
                    <a:srgbClr val="FFFFFF"/>
                  </a:outerShdw>
                </a:effectLst>
              </a:rPr>
              <a:t> </a:t>
            </a:r>
            <a:r>
              <a:rPr lang="en-US" sz="1800" i="0" dirty="0">
                <a:effectLst>
                  <a:outerShdw blurRad="38100" dist="38100" dir="2700000" algn="tl">
                    <a:srgbClr val="FFFFFF"/>
                  </a:outerShdw>
                </a:effectLst>
                <a:sym typeface="Symbol" panose="05050102010706020507" pitchFamily="18" charset="2"/>
              </a:rPr>
              <a:t></a:t>
            </a:r>
            <a:r>
              <a:rPr lang="en-US" sz="1800" i="0" dirty="0">
                <a:effectLst>
                  <a:outerShdw blurRad="38100" dist="38100" dir="2700000" algn="tl">
                    <a:srgbClr val="FFFFFF"/>
                  </a:outerShdw>
                </a:effectLst>
              </a:rPr>
              <a:t> 0.8 in down-markets, 0.3 in up-markets – typical of value stocks);</a:t>
            </a:r>
          </a:p>
          <a:p>
            <a:pPr lvl="1" eaLnBrk="1" hangingPunct="1">
              <a:spcBef>
                <a:spcPct val="20000"/>
              </a:spcBef>
              <a:buFont typeface="Symbol" panose="05050102010706020507" pitchFamily="18" charset="2"/>
              <a:buChar char="·"/>
              <a:defRPr/>
            </a:pPr>
            <a:r>
              <a:rPr lang="en-US" sz="1800" i="0" dirty="0">
                <a:effectLst>
                  <a:outerShdw blurRad="38100" dist="38100" dir="2700000" algn="tl">
                    <a:srgbClr val="FFFFFF"/>
                  </a:outerShdw>
                </a:effectLst>
              </a:rPr>
              <a:t>  REITs may be useful as a </a:t>
            </a:r>
            <a:r>
              <a:rPr lang="en-US" sz="1800" dirty="0">
                <a:effectLst>
                  <a:outerShdw blurRad="38100" dist="38100" dir="2700000" algn="tl">
                    <a:srgbClr val="FFFFFF"/>
                  </a:outerShdw>
                </a:effectLst>
              </a:rPr>
              <a:t>tactical</a:t>
            </a:r>
            <a:r>
              <a:rPr lang="en-US" sz="1800" i="0" dirty="0">
                <a:effectLst>
                  <a:outerShdw blurRad="38100" dist="38100" dir="2700000" algn="tl">
                    <a:srgbClr val="FFFFFF"/>
                  </a:outerShdw>
                </a:effectLst>
              </a:rPr>
              <a:t> tool for taking advantage of asset market cycles in the private property market (which is more predictable than the stock market).</a:t>
            </a:r>
            <a:endParaRPr lang="en-US" sz="1800" dirty="0">
              <a:effectLst>
                <a:outerShdw blurRad="38100" dist="38100" dir="2700000" algn="tl">
                  <a:srgbClr val="FFFFFF"/>
                </a:outerShdw>
              </a:effectLst>
            </a:endParaRPr>
          </a:p>
        </p:txBody>
      </p:sp>
      <p:sp>
        <p:nvSpPr>
          <p:cNvPr id="86020" name="Slide Number Placeholder 3"/>
          <p:cNvSpPr>
            <a:spLocks noGrp="1"/>
          </p:cNvSpPr>
          <p:nvPr>
            <p:ph type="sldNum" sz="quarter" idx="12"/>
          </p:nvPr>
        </p:nvSpPr>
        <p:spPr>
          <a:noFill/>
          <a:ln>
            <a:miter lim="800000"/>
            <a:headEnd/>
            <a:tailEnd/>
          </a:ln>
        </p:spPr>
        <p:txBody>
          <a:bodyPr/>
          <a:lstStyle/>
          <a:p>
            <a:fld id="{9C8532D8-3757-42EA-B305-6B74E218EA30}" type="slidenum">
              <a:rPr lang="en-US"/>
              <a:pPr/>
              <a:t>69</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a:t>© 2014 OnCourse Learning. All Rights Reserved.</a:t>
            </a:r>
            <a:endParaRPr lang="en-US"/>
          </a:p>
        </p:txBody>
      </p:sp>
      <p:sp>
        <p:nvSpPr>
          <p:cNvPr id="25602" name="Slide Number Placeholder 3"/>
          <p:cNvSpPr>
            <a:spLocks noGrp="1"/>
          </p:cNvSpPr>
          <p:nvPr>
            <p:ph type="sldNum" sz="quarter" idx="12"/>
          </p:nvPr>
        </p:nvSpPr>
        <p:spPr>
          <a:noFill/>
        </p:spPr>
        <p:txBody>
          <a:bodyPr/>
          <a:lstStyle/>
          <a:p>
            <a:fld id="{6CFF1D70-E7CB-48E5-89A8-86959EEFD329}" type="slidenum">
              <a:rPr lang="en-US"/>
              <a:pPr/>
              <a:t>7</a:t>
            </a:fld>
            <a:endParaRPr lang="en-US"/>
          </a:p>
        </p:txBody>
      </p:sp>
      <p:sp>
        <p:nvSpPr>
          <p:cNvPr id="773122" name="Text Box 2"/>
          <p:cNvSpPr txBox="1">
            <a:spLocks noChangeArrowheads="1"/>
          </p:cNvSpPr>
          <p:nvPr/>
        </p:nvSpPr>
        <p:spPr bwMode="auto">
          <a:xfrm>
            <a:off x="304800" y="0"/>
            <a:ext cx="8610600" cy="6515100"/>
          </a:xfrm>
          <a:prstGeom prst="rect">
            <a:avLst/>
          </a:prstGeom>
          <a:noFill/>
          <a:ln w="9525">
            <a:noFill/>
            <a:miter lim="800000"/>
            <a:headEnd/>
            <a:tailEnd/>
          </a:ln>
          <a:effectLst/>
        </p:spPr>
        <p:txBody>
          <a:bodyPr>
            <a:spAutoFit/>
          </a:bodyPr>
          <a:lstStyle/>
          <a:p>
            <a:pPr eaLnBrk="1" hangingPunct="1">
              <a:spcBef>
                <a:spcPct val="50000"/>
              </a:spcBef>
              <a:defRPr/>
            </a:pPr>
            <a:r>
              <a:rPr lang="en-US" sz="3200" dirty="0">
                <a:solidFill>
                  <a:srgbClr val="3333FF"/>
                </a:solidFill>
                <a:effectLst>
                  <a:outerShdw blurRad="38100" dist="38100" dir="2700000" algn="tl">
                    <a:srgbClr val="000000"/>
                  </a:outerShdw>
                </a:effectLst>
              </a:rPr>
              <a:t>Public</a:t>
            </a:r>
            <a:r>
              <a:rPr lang="en-US" sz="3200" dirty="0">
                <a:solidFill>
                  <a:srgbClr val="000000"/>
                </a:solidFill>
                <a:effectLst>
                  <a:outerShdw blurRad="38100" dist="38100" dir="2700000" algn="tl">
                    <a:srgbClr val="FFFFFF"/>
                  </a:outerShdw>
                </a:effectLst>
              </a:rPr>
              <a:t> </a:t>
            </a:r>
            <a:r>
              <a:rPr lang="en-US" sz="3200" i="0" dirty="0">
                <a:solidFill>
                  <a:srgbClr val="000000"/>
                </a:solidFill>
                <a:effectLst>
                  <a:outerShdw blurRad="38100" dist="38100" dir="2700000" algn="tl">
                    <a:srgbClr val="FFFFFF"/>
                  </a:outerShdw>
                </a:effectLst>
              </a:rPr>
              <a:t>REITs are …</a:t>
            </a:r>
          </a:p>
          <a:p>
            <a:pPr eaLnBrk="1" hangingPunct="1">
              <a:spcBef>
                <a:spcPts val="800"/>
              </a:spcBef>
              <a:defRPr/>
            </a:pPr>
            <a:r>
              <a:rPr lang="en-US" sz="2200" i="0" dirty="0">
                <a:solidFill>
                  <a:srgbClr val="000000"/>
                </a:solidFill>
                <a:effectLst>
                  <a:outerShdw blurRad="38100" dist="38100" dir="2700000" algn="tl">
                    <a:srgbClr val="FFFFFF"/>
                  </a:outerShdw>
                </a:effectLst>
              </a:rPr>
              <a:t>Like typical industrial/service/information companies traded on the stock exchanges, </a:t>
            </a:r>
            <a:r>
              <a:rPr lang="en-US" sz="2200" dirty="0">
                <a:solidFill>
                  <a:srgbClr val="000000"/>
                </a:solidFill>
                <a:effectLst>
                  <a:outerShdw blurRad="38100" dist="38100" dir="2700000" algn="tl">
                    <a:srgbClr val="FFFFFF"/>
                  </a:outerShdw>
                </a:effectLst>
              </a:rPr>
              <a:t>except:</a:t>
            </a:r>
            <a:endParaRPr lang="en-US" sz="2200" i="0" dirty="0">
              <a:solidFill>
                <a:srgbClr val="000000"/>
              </a:solidFill>
              <a:effectLst>
                <a:outerShdw blurRad="38100" dist="38100" dir="2700000" algn="tl">
                  <a:srgbClr val="FFFFFF"/>
                </a:outerShdw>
              </a:effectLst>
            </a:endParaRPr>
          </a:p>
          <a:p>
            <a:pPr lvl="3" eaLnBrk="1" hangingPunct="1">
              <a:spcBef>
                <a:spcPts val="800"/>
              </a:spcBef>
              <a:buFontTx/>
              <a:buChar char="•"/>
              <a:defRPr/>
            </a:pPr>
            <a:r>
              <a:rPr lang="en-US" sz="2200" i="0" dirty="0">
                <a:solidFill>
                  <a:srgbClr val="000000"/>
                </a:solidFill>
                <a:effectLst>
                  <a:outerShdw blurRad="38100" dist="38100" dir="2700000" algn="tl">
                    <a:srgbClr val="FFFFFF"/>
                  </a:outerShdw>
                </a:effectLst>
              </a:rPr>
              <a:t> Exempt from corporate income tax</a:t>
            </a:r>
          </a:p>
          <a:p>
            <a:pPr lvl="3" eaLnBrk="1" hangingPunct="1">
              <a:spcBef>
                <a:spcPts val="800"/>
              </a:spcBef>
              <a:buFontTx/>
              <a:buChar char="•"/>
              <a:defRPr/>
            </a:pPr>
            <a:r>
              <a:rPr lang="en-US" sz="2200" i="0" dirty="0">
                <a:solidFill>
                  <a:srgbClr val="000000"/>
                </a:solidFill>
                <a:effectLst>
                  <a:outerShdw blurRad="38100" dist="38100" dir="2700000" algn="tl">
                    <a:srgbClr val="FFFFFF"/>
                  </a:outerShdw>
                </a:effectLst>
              </a:rPr>
              <a:t> Restricted to real estate investment related activities</a:t>
            </a:r>
          </a:p>
          <a:p>
            <a:pPr lvl="3" eaLnBrk="1" hangingPunct="1">
              <a:spcBef>
                <a:spcPts val="800"/>
              </a:spcBef>
              <a:buFontTx/>
              <a:buChar char="•"/>
              <a:defRPr/>
            </a:pPr>
            <a:r>
              <a:rPr lang="en-US" sz="2200" i="0" dirty="0">
                <a:solidFill>
                  <a:srgbClr val="000000"/>
                </a:solidFill>
                <a:effectLst>
                  <a:outerShdw blurRad="38100" dist="38100" dir="2700000" algn="tl">
                    <a:srgbClr val="FFFFFF"/>
                  </a:outerShdw>
                </a:effectLst>
              </a:rPr>
              <a:t> Restrictions on “merchant building”</a:t>
            </a:r>
          </a:p>
          <a:p>
            <a:pPr lvl="3" eaLnBrk="1" hangingPunct="1">
              <a:spcBef>
                <a:spcPts val="800"/>
              </a:spcBef>
              <a:buFontTx/>
              <a:buChar char="•"/>
              <a:defRPr/>
            </a:pPr>
            <a:r>
              <a:rPr lang="en-US" sz="2200" i="0" dirty="0">
                <a:solidFill>
                  <a:srgbClr val="000000"/>
                </a:solidFill>
                <a:effectLst>
                  <a:outerShdw blurRad="38100" dist="38100" dir="2700000" algn="tl">
                    <a:srgbClr val="FFFFFF"/>
                  </a:outerShdw>
                </a:effectLst>
              </a:rPr>
              <a:t> Must pay out 90% of earnings in dividends</a:t>
            </a:r>
          </a:p>
          <a:p>
            <a:pPr eaLnBrk="1" hangingPunct="1">
              <a:spcBef>
                <a:spcPct val="50000"/>
              </a:spcBef>
              <a:defRPr/>
            </a:pPr>
            <a:r>
              <a:rPr lang="en-US" sz="2200" i="0" dirty="0">
                <a:solidFill>
                  <a:srgbClr val="000000"/>
                </a:solidFill>
                <a:effectLst>
                  <a:outerShdw blurRad="38100" dist="38100" dir="2700000" algn="tl">
                    <a:srgbClr val="FFFFFF"/>
                  </a:outerShdw>
                </a:effectLst>
              </a:rPr>
              <a:t> So REITs are “different animals” – somewhat passive (compared to other stocks), “pure plays” (in real estate).</a:t>
            </a:r>
          </a:p>
          <a:p>
            <a:pPr eaLnBrk="1" hangingPunct="1">
              <a:spcBef>
                <a:spcPct val="50000"/>
              </a:spcBef>
              <a:defRPr/>
            </a:pPr>
            <a:r>
              <a:rPr lang="en-US" sz="2200" i="0" dirty="0">
                <a:solidFill>
                  <a:srgbClr val="000000"/>
                </a:solidFill>
                <a:effectLst>
                  <a:outerShdw blurRad="38100" dist="38100" dir="2700000" algn="tl">
                    <a:srgbClr val="FFFFFF"/>
                  </a:outerShdw>
                </a:effectLst>
              </a:rPr>
              <a:t>But also different from direct private market investment in real estate, as their equity is traded in the public stock exchange. This imparts some differences in risk &amp; return behavior, as well as some lead/lag relationship in price discovery, caused purely by the differences in the functioning (and clienteles) across the two asset market arenas (private </a:t>
            </a:r>
            <a:r>
              <a:rPr lang="en-US" sz="2200" i="0" dirty="0" err="1">
                <a:solidFill>
                  <a:srgbClr val="000000"/>
                </a:solidFill>
                <a:effectLst>
                  <a:outerShdw blurRad="38100" dist="38100" dir="2700000" algn="tl">
                    <a:srgbClr val="FFFFFF"/>
                  </a:outerShdw>
                </a:effectLst>
              </a:rPr>
              <a:t>vs</a:t>
            </a:r>
            <a:r>
              <a:rPr lang="en-US" sz="2200" i="0" dirty="0">
                <a:solidFill>
                  <a:srgbClr val="000000"/>
                </a:solidFill>
                <a:effectLst>
                  <a:outerShdw blurRad="38100" dist="38100" dir="2700000" algn="tl">
                    <a:srgbClr val="FFFFFF"/>
                  </a:outerShdw>
                </a:effectLst>
              </a:rPr>
              <a:t> public). Creates liquidity. Enhances ownership by small passive investors w/out special expertise or knowledge.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7042" name="Text Box 5"/>
          <p:cNvSpPr txBox="1">
            <a:spLocks noChangeArrowheads="1"/>
          </p:cNvSpPr>
          <p:nvPr/>
        </p:nvSpPr>
        <p:spPr bwMode="auto">
          <a:xfrm>
            <a:off x="381000" y="0"/>
            <a:ext cx="8001000" cy="830263"/>
          </a:xfrm>
          <a:prstGeom prst="rect">
            <a:avLst/>
          </a:prstGeom>
          <a:solidFill>
            <a:schemeClr val="accent1"/>
          </a:solidFill>
          <a:ln w="9525">
            <a:noFill/>
            <a:miter lim="800000"/>
            <a:headEnd/>
            <a:tailEnd/>
          </a:ln>
        </p:spPr>
        <p:txBody>
          <a:bodyPr>
            <a:spAutoFit/>
          </a:bodyPr>
          <a:lstStyle/>
          <a:p>
            <a:pPr>
              <a:spcBef>
                <a:spcPct val="50000"/>
              </a:spcBef>
            </a:pPr>
            <a:r>
              <a:rPr lang="en-US" sz="2400" i="0"/>
              <a:t>Exh.23-8: Correlation of Equity REIT Returns with Common Stock Returns (60 month moving average)</a:t>
            </a:r>
          </a:p>
        </p:txBody>
      </p:sp>
      <p:pic>
        <p:nvPicPr>
          <p:cNvPr id="87043" name="Picture 1"/>
          <p:cNvPicPr>
            <a:picLocks noChangeAspect="1"/>
          </p:cNvPicPr>
          <p:nvPr/>
        </p:nvPicPr>
        <p:blipFill>
          <a:blip r:embed="rId2" cstate="print"/>
          <a:srcRect/>
          <a:stretch>
            <a:fillRect/>
          </a:stretch>
        </p:blipFill>
        <p:spPr bwMode="auto">
          <a:xfrm>
            <a:off x="831850" y="822325"/>
            <a:ext cx="7785100" cy="5426075"/>
          </a:xfrm>
          <a:prstGeom prst="rect">
            <a:avLst/>
          </a:prstGeom>
          <a:noFill/>
          <a:ln w="9525">
            <a:noFill/>
            <a:miter lim="800000"/>
            <a:headEnd/>
            <a:tailEnd/>
          </a:ln>
        </p:spPr>
      </p:pic>
      <p:sp>
        <p:nvSpPr>
          <p:cNvPr id="87044" name="Slide Number Placeholder 3"/>
          <p:cNvSpPr>
            <a:spLocks noGrp="1"/>
          </p:cNvSpPr>
          <p:nvPr>
            <p:ph type="sldNum" sz="quarter" idx="12"/>
          </p:nvPr>
        </p:nvSpPr>
        <p:spPr>
          <a:noFill/>
          <a:ln>
            <a:miter lim="800000"/>
            <a:headEnd/>
            <a:tailEnd/>
          </a:ln>
        </p:spPr>
        <p:txBody>
          <a:bodyPr/>
          <a:lstStyle/>
          <a:p>
            <a:fld id="{A8A5667C-8F75-4331-B8BA-064F9F55D301}" type="slidenum">
              <a:rPr lang="en-US"/>
              <a:pPr/>
              <a:t>70</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Slide Number Placeholder 5"/>
          <p:cNvSpPr>
            <a:spLocks noGrp="1"/>
          </p:cNvSpPr>
          <p:nvPr>
            <p:ph type="sldNum" sz="quarter" idx="12"/>
          </p:nvPr>
        </p:nvSpPr>
        <p:spPr>
          <a:noFill/>
          <a:ln>
            <a:miter lim="800000"/>
            <a:headEnd/>
            <a:tailEnd/>
          </a:ln>
        </p:spPr>
        <p:txBody>
          <a:bodyPr/>
          <a:lstStyle/>
          <a:p>
            <a:fld id="{B6496FD3-DC5B-4E5D-A285-041FE0E7F592}" type="slidenum">
              <a:rPr lang="en-US">
                <a:solidFill>
                  <a:srgbClr val="000000"/>
                </a:solidFill>
              </a:rPr>
              <a:pPr/>
              <a:t>71</a:t>
            </a:fld>
            <a:endParaRPr lang="en-US">
              <a:solidFill>
                <a:srgbClr val="000000"/>
              </a:solidFill>
            </a:endParaRPr>
          </a:p>
        </p:txBody>
      </p:sp>
      <p:sp>
        <p:nvSpPr>
          <p:cNvPr id="88067" name="Rectangle 2"/>
          <p:cNvSpPr>
            <a:spLocks noGrp="1" noChangeArrowheads="1"/>
          </p:cNvSpPr>
          <p:nvPr>
            <p:ph type="title"/>
          </p:nvPr>
        </p:nvSpPr>
        <p:spPr>
          <a:xfrm>
            <a:off x="685800" y="304800"/>
            <a:ext cx="7772400" cy="533400"/>
          </a:xfrm>
        </p:spPr>
        <p:txBody>
          <a:bodyPr/>
          <a:lstStyle/>
          <a:p>
            <a:pPr eaLnBrk="1" hangingPunct="1"/>
            <a:r>
              <a:rPr lang="en-US" sz="2800" b="1" i="1" smtClean="0">
                <a:latin typeface="Times New Roman" pitchFamily="18" charset="0"/>
                <a:cs typeface="Arial" charset="0"/>
              </a:rPr>
              <a:t>Using WACC to avoid a common mistake. . .</a:t>
            </a:r>
            <a:endParaRPr lang="en-US" sz="2800" b="1" smtClean="0">
              <a:latin typeface="Times New Roman" pitchFamily="18" charset="0"/>
              <a:cs typeface="Courier New" pitchFamily="49" charset="0"/>
            </a:endParaRPr>
          </a:p>
        </p:txBody>
      </p:sp>
      <p:sp>
        <p:nvSpPr>
          <p:cNvPr id="88068" name="Text Box 3"/>
          <p:cNvSpPr txBox="1">
            <a:spLocks noChangeArrowheads="1"/>
          </p:cNvSpPr>
          <p:nvPr/>
        </p:nvSpPr>
        <p:spPr bwMode="auto">
          <a:xfrm>
            <a:off x="228600" y="1447800"/>
            <a:ext cx="8610600" cy="708025"/>
          </a:xfrm>
          <a:prstGeom prst="rect">
            <a:avLst/>
          </a:prstGeom>
          <a:noFill/>
          <a:ln w="9525">
            <a:noFill/>
            <a:miter lim="800000"/>
            <a:headEnd/>
            <a:tailEnd/>
          </a:ln>
        </p:spPr>
        <p:txBody>
          <a:bodyPr>
            <a:spAutoFit/>
          </a:bodyPr>
          <a:lstStyle/>
          <a:p>
            <a:pPr eaLnBrk="1" hangingPunct="1"/>
            <a:r>
              <a:rPr lang="en-US" sz="2000" i="0">
                <a:solidFill>
                  <a:srgbClr val="000000"/>
                </a:solidFill>
              </a:rPr>
              <a:t>Suppose REIT A can borrow @ 6%, and REIT B @ no less than 8%. Then doesn’t REIT A have a lower cost of capital than REIT B?</a:t>
            </a:r>
          </a:p>
        </p:txBody>
      </p:sp>
      <p:sp>
        <p:nvSpPr>
          <p:cNvPr id="88069" name="Text Box 4"/>
          <p:cNvSpPr txBox="1">
            <a:spLocks noChangeArrowheads="1"/>
          </p:cNvSpPr>
          <p:nvPr/>
        </p:nvSpPr>
        <p:spPr bwMode="auto">
          <a:xfrm>
            <a:off x="457200" y="2438400"/>
            <a:ext cx="8305800" cy="3786188"/>
          </a:xfrm>
          <a:prstGeom prst="rect">
            <a:avLst/>
          </a:prstGeom>
          <a:noFill/>
          <a:ln w="9525">
            <a:noFill/>
            <a:miter lim="800000"/>
            <a:headEnd/>
            <a:tailEnd/>
          </a:ln>
        </p:spPr>
        <p:txBody>
          <a:bodyPr>
            <a:spAutoFit/>
          </a:bodyPr>
          <a:lstStyle/>
          <a:p>
            <a:pPr eaLnBrk="1" hangingPunct="1"/>
            <a:r>
              <a:rPr lang="en-US" sz="2000" i="0">
                <a:solidFill>
                  <a:srgbClr val="000000"/>
                </a:solidFill>
              </a:rPr>
              <a:t>Answer: Not necessarily. Suppose (for example):</a:t>
            </a:r>
          </a:p>
          <a:p>
            <a:pPr eaLnBrk="1" hangingPunct="1"/>
            <a:r>
              <a:rPr lang="en-US" sz="2000" i="0">
                <a:solidFill>
                  <a:srgbClr val="000000"/>
                </a:solidFill>
              </a:rPr>
              <a:t>REIT A:	D/E = 3/7. 	</a:t>
            </a:r>
            <a:r>
              <a:rPr lang="en-US" sz="2000" i="0">
                <a:solidFill>
                  <a:srgbClr val="000000"/>
                </a:solidFill>
                <a:sym typeface="Wingdings" pitchFamily="2" charset="2"/>
              </a:rPr>
              <a:t></a:t>
            </a:r>
            <a:r>
              <a:rPr lang="en-US" sz="2000" i="0">
                <a:solidFill>
                  <a:srgbClr val="000000"/>
                </a:solidFill>
              </a:rPr>
              <a:t> D/V = L/V = 30%.</a:t>
            </a:r>
          </a:p>
          <a:p>
            <a:pPr eaLnBrk="1" hangingPunct="1"/>
            <a:r>
              <a:rPr lang="en-US" sz="2000" i="0">
                <a:solidFill>
                  <a:srgbClr val="000000"/>
                </a:solidFill>
              </a:rPr>
              <a:t>REIT B:	D/E = 1. 	</a:t>
            </a:r>
            <a:r>
              <a:rPr lang="en-US" sz="2000" i="0">
                <a:solidFill>
                  <a:srgbClr val="000000"/>
                </a:solidFill>
                <a:sym typeface="Wingdings" pitchFamily="2" charset="2"/>
              </a:rPr>
              <a:t></a:t>
            </a:r>
            <a:r>
              <a:rPr lang="en-US" sz="2000" i="0">
                <a:solidFill>
                  <a:srgbClr val="000000"/>
                </a:solidFill>
              </a:rPr>
              <a:t> D/V = L/V = 50%.</a:t>
            </a:r>
          </a:p>
          <a:p>
            <a:pPr eaLnBrk="1" hangingPunct="1"/>
            <a:r>
              <a:rPr lang="en-US" sz="2000" i="0">
                <a:solidFill>
                  <a:srgbClr val="000000"/>
                </a:solidFill>
              </a:rPr>
              <a:t>&amp; suppose both A &amp; B have cost of equity = E[r</a:t>
            </a:r>
            <a:r>
              <a:rPr lang="en-US" sz="2000" i="0" baseline="-25000">
                <a:solidFill>
                  <a:srgbClr val="000000"/>
                </a:solidFill>
              </a:rPr>
              <a:t>E</a:t>
            </a:r>
            <a:r>
              <a:rPr lang="en-US" sz="2000" i="0">
                <a:solidFill>
                  <a:srgbClr val="000000"/>
                </a:solidFill>
              </a:rPr>
              <a:t>] = 15%.</a:t>
            </a:r>
          </a:p>
          <a:p>
            <a:pPr eaLnBrk="1" hangingPunct="1"/>
            <a:r>
              <a:rPr lang="en-US" sz="2000" i="0">
                <a:solidFill>
                  <a:srgbClr val="000000"/>
                </a:solidFill>
              </a:rPr>
              <a:t>Then:</a:t>
            </a:r>
          </a:p>
          <a:p>
            <a:pPr eaLnBrk="1" hangingPunct="1"/>
            <a:r>
              <a:rPr lang="en-US" sz="2000" i="0">
                <a:solidFill>
                  <a:srgbClr val="000000"/>
                </a:solidFill>
              </a:rPr>
              <a:t>WACC(A)	=(0.3)6% + (0.7)15% = 1.8% + 10.5% = 12.3%</a:t>
            </a:r>
          </a:p>
          <a:p>
            <a:pPr eaLnBrk="1" hangingPunct="1"/>
            <a:r>
              <a:rPr lang="en-US" sz="2000" i="0">
                <a:solidFill>
                  <a:srgbClr val="000000"/>
                </a:solidFill>
              </a:rPr>
              <a:t>WACC(B)	=(0.5)8% + (0.5)15% = 4%  +  7.5%  = 11.5%</a:t>
            </a:r>
          </a:p>
          <a:p>
            <a:pPr eaLnBrk="1" hangingPunct="1"/>
            <a:r>
              <a:rPr lang="en-US" sz="2000" i="0">
                <a:solidFill>
                  <a:srgbClr val="000000"/>
                </a:solidFill>
              </a:rPr>
              <a:t>So in this example REIT A has a </a:t>
            </a:r>
            <a:r>
              <a:rPr lang="en-US" sz="2000" i="0" u="sng">
                <a:solidFill>
                  <a:srgbClr val="000000"/>
                </a:solidFill>
              </a:rPr>
              <a:t>higher</a:t>
            </a:r>
            <a:r>
              <a:rPr lang="en-US" sz="2000" i="0">
                <a:solidFill>
                  <a:srgbClr val="000000"/>
                </a:solidFill>
              </a:rPr>
              <a:t> cost of capital than B, even though A can borrow at a lower rate. (Note, this same argument applies whether or not either or both investors are REITs.) You have to consider the cost of your equity as well as the cost of your debt to determine your cost of capital.</a:t>
            </a:r>
          </a:p>
        </p:txBody>
      </p:sp>
      <p:sp>
        <p:nvSpPr>
          <p:cNvPr id="88070" name="Rectangle 7"/>
          <p:cNvSpPr>
            <a:spLocks noChangeArrowheads="1"/>
          </p:cNvSpPr>
          <p:nvPr/>
        </p:nvSpPr>
        <p:spPr bwMode="auto">
          <a:xfrm>
            <a:off x="609600" y="-23813"/>
            <a:ext cx="7772400" cy="381001"/>
          </a:xfrm>
          <a:prstGeom prst="rect">
            <a:avLst/>
          </a:prstGeom>
          <a:noFill/>
          <a:ln w="9525">
            <a:noFill/>
            <a:miter lim="800000"/>
            <a:headEnd/>
            <a:tailEnd/>
          </a:ln>
        </p:spPr>
        <p:txBody>
          <a:bodyPr anchor="ctr"/>
          <a:lstStyle/>
          <a:p>
            <a:pPr algn="ctr" eaLnBrk="1" hangingPunct="1"/>
            <a:r>
              <a:rPr lang="en-US" sz="2000" b="0" i="0">
                <a:solidFill>
                  <a:srgbClr val="0000FF"/>
                </a:solidFill>
                <a:latin typeface="Arial" charset="0"/>
              </a:rPr>
              <a:t>REIT Acquistion Evaluation: Recall from Chapter 12 (sect.12.3.3)…</a:t>
            </a:r>
          </a:p>
        </p:txBody>
      </p:sp>
      <p:sp>
        <p:nvSpPr>
          <p:cNvPr id="88071" name="Rectangle 7"/>
          <p:cNvSpPr>
            <a:spLocks noChangeArrowheads="1"/>
          </p:cNvSpPr>
          <p:nvPr/>
        </p:nvSpPr>
        <p:spPr bwMode="auto">
          <a:xfrm>
            <a:off x="609600" y="6219825"/>
            <a:ext cx="7772400" cy="457200"/>
          </a:xfrm>
          <a:prstGeom prst="rect">
            <a:avLst/>
          </a:prstGeom>
          <a:solidFill>
            <a:srgbClr val="FFFFFF"/>
          </a:solidFill>
          <a:ln w="9525">
            <a:noFill/>
            <a:miter lim="800000"/>
            <a:headEnd/>
            <a:tailEnd/>
          </a:ln>
        </p:spPr>
        <p:txBody>
          <a:bodyPr anchor="ctr"/>
          <a:lstStyle/>
          <a:p>
            <a:pPr algn="ctr" eaLnBrk="1" hangingPunct="1"/>
            <a:r>
              <a:rPr lang="en-US" sz="2400" b="0" i="0">
                <a:solidFill>
                  <a:srgbClr val="0000FF"/>
                </a:solidFill>
                <a:latin typeface="Arial" charset="0"/>
              </a:rPr>
              <a:t>Corporate WACC tells OCC of </a:t>
            </a:r>
            <a:r>
              <a:rPr lang="en-US" sz="2400" b="0" u="sng">
                <a:solidFill>
                  <a:srgbClr val="0000FF"/>
                </a:solidFill>
                <a:latin typeface="Arial" charset="0"/>
              </a:rPr>
              <a:t>average</a:t>
            </a:r>
            <a:r>
              <a:rPr lang="en-US" sz="2400" b="0" i="0">
                <a:solidFill>
                  <a:srgbClr val="0000FF"/>
                </a:solidFill>
                <a:latin typeface="Arial" charset="0"/>
              </a:rPr>
              <a:t> corp asset.</a:t>
            </a:r>
          </a:p>
        </p:txBody>
      </p:sp>
      <p:sp>
        <p:nvSpPr>
          <p:cNvPr id="88072" name="Text Box 2"/>
          <p:cNvSpPr txBox="1">
            <a:spLocks noChangeArrowheads="1"/>
          </p:cNvSpPr>
          <p:nvPr/>
        </p:nvSpPr>
        <p:spPr bwMode="auto">
          <a:xfrm>
            <a:off x="381000" y="762000"/>
            <a:ext cx="8610600" cy="671513"/>
          </a:xfrm>
          <a:prstGeom prst="rect">
            <a:avLst/>
          </a:prstGeom>
          <a:noFill/>
          <a:ln w="9525">
            <a:noFill/>
            <a:miter lim="800000"/>
            <a:headEnd/>
            <a:tailEnd/>
          </a:ln>
        </p:spPr>
        <p:txBody>
          <a:bodyPr>
            <a:spAutoFit/>
          </a:bodyPr>
          <a:lstStyle/>
          <a:p>
            <a:pPr eaLnBrk="1" hangingPunct="1"/>
            <a:r>
              <a:rPr lang="en-US" sz="2000" b="0" i="0">
                <a:solidFill>
                  <a:srgbClr val="000000"/>
                </a:solidFill>
              </a:rPr>
              <a:t>The "Weighted Average Cost of Capital" (WACC) Formula . . .</a:t>
            </a:r>
          </a:p>
          <a:p>
            <a:pPr eaLnBrk="1" hangingPunct="1"/>
            <a:r>
              <a:rPr lang="en-US" sz="1800" b="0" i="0">
                <a:solidFill>
                  <a:srgbClr val="000000"/>
                </a:solidFill>
              </a:rPr>
              <a:t>			r</a:t>
            </a:r>
            <a:r>
              <a:rPr lang="en-US" sz="1800" b="0" i="0" baseline="-25000">
                <a:solidFill>
                  <a:srgbClr val="000000"/>
                </a:solidFill>
              </a:rPr>
              <a:t>P</a:t>
            </a:r>
            <a:r>
              <a:rPr lang="en-US" sz="1800" b="0" i="0">
                <a:solidFill>
                  <a:srgbClr val="000000"/>
                </a:solidFill>
              </a:rPr>
              <a:t> = (L/V)r</a:t>
            </a:r>
            <a:r>
              <a:rPr lang="en-US" sz="1800" b="0" i="0" baseline="-25000">
                <a:solidFill>
                  <a:srgbClr val="000000"/>
                </a:solidFill>
              </a:rPr>
              <a:t>D</a:t>
            </a:r>
            <a:r>
              <a:rPr lang="en-US" sz="1800" b="0" i="0">
                <a:solidFill>
                  <a:srgbClr val="000000"/>
                </a:solidFill>
              </a:rPr>
              <a:t> + [1-(L/V)]r</a:t>
            </a:r>
            <a:r>
              <a:rPr lang="en-US" sz="1800" b="0" i="0" baseline="-25000">
                <a:solidFill>
                  <a:srgbClr val="000000"/>
                </a:solidFill>
              </a:rPr>
              <a:t>E</a:t>
            </a:r>
          </a:p>
        </p:txBody>
      </p:sp>
      <p:sp>
        <p:nvSpPr>
          <p:cNvPr id="9" name="Footer Placeholder 8"/>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Slide Number Placeholder 5"/>
          <p:cNvSpPr>
            <a:spLocks noGrp="1"/>
          </p:cNvSpPr>
          <p:nvPr>
            <p:ph type="sldNum" sz="quarter" idx="12"/>
          </p:nvPr>
        </p:nvSpPr>
        <p:spPr>
          <a:noFill/>
          <a:ln>
            <a:miter lim="800000"/>
            <a:headEnd/>
            <a:tailEnd/>
          </a:ln>
        </p:spPr>
        <p:txBody>
          <a:bodyPr/>
          <a:lstStyle/>
          <a:p>
            <a:fld id="{24681759-FA3C-4B8F-9779-63BD1A70491A}" type="slidenum">
              <a:rPr lang="en-US">
                <a:solidFill>
                  <a:srgbClr val="000000"/>
                </a:solidFill>
              </a:rPr>
              <a:pPr/>
              <a:t>72</a:t>
            </a:fld>
            <a:endParaRPr lang="en-US">
              <a:solidFill>
                <a:srgbClr val="000000"/>
              </a:solidFill>
            </a:endParaRPr>
          </a:p>
        </p:txBody>
      </p:sp>
      <p:sp>
        <p:nvSpPr>
          <p:cNvPr id="183298" name="Rectangle 2"/>
          <p:cNvSpPr>
            <a:spLocks noGrp="1" noChangeArrowheads="1"/>
          </p:cNvSpPr>
          <p:nvPr>
            <p:ph type="body" idx="1"/>
          </p:nvPr>
        </p:nvSpPr>
        <p:spPr>
          <a:xfrm>
            <a:off x="685800" y="762000"/>
            <a:ext cx="7848600" cy="5486400"/>
          </a:xfrm>
        </p:spPr>
        <p:txBody>
          <a:bodyPr/>
          <a:lstStyle/>
          <a:p>
            <a:pPr eaLnBrk="1" hangingPunct="1">
              <a:lnSpc>
                <a:spcPct val="90000"/>
              </a:lnSpc>
              <a:buFontTx/>
              <a:buNone/>
              <a:defRPr/>
            </a:pPr>
            <a:r>
              <a:rPr lang="en-US" sz="2800" b="1" dirty="0" smtClean="0">
                <a:effectLst>
                  <a:outerShdw blurRad="38100" dist="38100" dir="2700000" algn="tl">
                    <a:srgbClr val="FFFFFF"/>
                  </a:outerShdw>
                </a:effectLst>
                <a:latin typeface="Times New Roman" pitchFamily="18" charset="0"/>
                <a:cs typeface="Arial" charset="0"/>
              </a:rPr>
              <a:t>12.3.3:</a:t>
            </a:r>
            <a:r>
              <a:rPr lang="en-US" sz="2800" b="1" dirty="0" smtClean="0">
                <a:solidFill>
                  <a:srgbClr val="0000FF"/>
                </a:solidFill>
                <a:effectLst>
                  <a:outerShdw blurRad="38100" dist="38100" dir="2700000" algn="tl">
                    <a:srgbClr val="000000"/>
                  </a:outerShdw>
                </a:effectLst>
                <a:latin typeface="Times New Roman" pitchFamily="18" charset="0"/>
                <a:cs typeface="Arial" charset="0"/>
              </a:rPr>
              <a:t> </a:t>
            </a:r>
            <a:r>
              <a:rPr lang="en-US" sz="2800" b="1" dirty="0">
                <a:solidFill>
                  <a:srgbClr val="0000FF"/>
                </a:solidFill>
                <a:effectLst>
                  <a:outerShdw blurRad="38100" dist="38100" dir="2700000" algn="tl">
                    <a:srgbClr val="000000"/>
                  </a:outerShdw>
                </a:effectLst>
                <a:latin typeface="Times New Roman" pitchFamily="18" charset="0"/>
                <a:cs typeface="Arial" charset="0"/>
              </a:rPr>
              <a:t>Risk is in the </a:t>
            </a:r>
            <a:r>
              <a:rPr lang="en-US" sz="2800" b="1" i="1" u="sng" dirty="0">
                <a:solidFill>
                  <a:srgbClr val="FF00FF"/>
                </a:solidFill>
                <a:effectLst>
                  <a:outerShdw blurRad="38100" dist="38100" dir="2700000" algn="tl">
                    <a:srgbClr val="000000"/>
                  </a:outerShdw>
                </a:effectLst>
                <a:latin typeface="Times New Roman" pitchFamily="18" charset="0"/>
                <a:cs typeface="Arial" charset="0"/>
              </a:rPr>
              <a:t>object</a:t>
            </a:r>
            <a:r>
              <a:rPr lang="en-US" sz="2800" b="1" dirty="0">
                <a:solidFill>
                  <a:srgbClr val="FF00FF"/>
                </a:solidFill>
                <a:effectLst>
                  <a:outerShdw blurRad="38100" dist="38100" dir="2700000" algn="tl">
                    <a:srgbClr val="000000"/>
                  </a:outerShdw>
                </a:effectLst>
                <a:latin typeface="Times New Roman" pitchFamily="18" charset="0"/>
                <a:cs typeface="Arial" charset="0"/>
              </a:rPr>
              <a:t> </a:t>
            </a:r>
            <a:r>
              <a:rPr lang="en-US" sz="2800" b="1" dirty="0">
                <a:solidFill>
                  <a:srgbClr val="0000FF"/>
                </a:solidFill>
                <a:effectLst>
                  <a:outerShdw blurRad="38100" dist="38100" dir="2700000" algn="tl">
                    <a:srgbClr val="000000"/>
                  </a:outerShdw>
                </a:effectLst>
                <a:latin typeface="Times New Roman" pitchFamily="18" charset="0"/>
                <a:cs typeface="Arial" charset="0"/>
              </a:rPr>
              <a:t>not in the </a:t>
            </a:r>
            <a:r>
              <a:rPr lang="en-US" sz="2800" b="1" i="1" u="sng" dirty="0">
                <a:solidFill>
                  <a:srgbClr val="0000FF"/>
                </a:solidFill>
                <a:effectLst>
                  <a:outerShdw blurRad="38100" dist="38100" dir="2700000" algn="tl">
                    <a:srgbClr val="000000"/>
                  </a:outerShdw>
                </a:effectLst>
                <a:latin typeface="Times New Roman" pitchFamily="18" charset="0"/>
                <a:cs typeface="Arial" charset="0"/>
              </a:rPr>
              <a:t>beholder</a:t>
            </a:r>
            <a:r>
              <a:rPr lang="en-US" sz="2800" b="1" dirty="0">
                <a:solidFill>
                  <a:srgbClr val="0000FF"/>
                </a:solidFill>
                <a:effectLst>
                  <a:outerShdw blurRad="38100" dist="38100" dir="2700000" algn="tl">
                    <a:srgbClr val="000000"/>
                  </a:outerShdw>
                </a:effectLst>
                <a:latin typeface="Times New Roman" pitchFamily="18" charset="0"/>
                <a:cs typeface="Arial" charset="0"/>
              </a:rPr>
              <a:t>.</a:t>
            </a:r>
            <a:r>
              <a:rPr lang="en-US" sz="2800" dirty="0">
                <a:latin typeface="Times New Roman" pitchFamily="18" charset="0"/>
                <a:cs typeface="Courier New" pitchFamily="49" charset="0"/>
              </a:rPr>
              <a:t/>
            </a:r>
            <a:br>
              <a:rPr lang="en-US" sz="2800" dirty="0">
                <a:latin typeface="Times New Roman" pitchFamily="18" charset="0"/>
                <a:cs typeface="Courier New" pitchFamily="49" charset="0"/>
              </a:rPr>
            </a:br>
            <a:endParaRPr lang="en-US" sz="2400" dirty="0">
              <a:latin typeface="Times New Roman" pitchFamily="18" charset="0"/>
              <a:cs typeface="Courier New" pitchFamily="49" charset="0"/>
            </a:endParaRPr>
          </a:p>
          <a:p>
            <a:pPr eaLnBrk="1" hangingPunct="1">
              <a:lnSpc>
                <a:spcPct val="90000"/>
              </a:lnSpc>
              <a:buFontTx/>
              <a:buNone/>
              <a:defRPr/>
            </a:pPr>
            <a:r>
              <a:rPr lang="en-US" sz="2400" b="1" i="1" dirty="0">
                <a:effectLst>
                  <a:outerShdw blurRad="38100" dist="38100" dir="2700000" algn="tl">
                    <a:srgbClr val="FFFFFF"/>
                  </a:outerShdw>
                </a:effectLst>
                <a:latin typeface="Times New Roman" pitchFamily="18" charset="0"/>
                <a:cs typeface="Courier New" pitchFamily="49" charset="0"/>
              </a:rPr>
              <a:t>(Remember from Ch.10: Match </a:t>
            </a:r>
            <a:r>
              <a:rPr lang="en-US" sz="2400" b="1" i="1" dirty="0" err="1">
                <a:effectLst>
                  <a:outerShdw blurRad="38100" dist="38100" dir="2700000" algn="tl">
                    <a:srgbClr val="FFFFFF"/>
                  </a:outerShdw>
                </a:effectLst>
                <a:latin typeface="Times New Roman" pitchFamily="18" charset="0"/>
                <a:cs typeface="Courier New" pitchFamily="49" charset="0"/>
              </a:rPr>
              <a:t>disc.rate</a:t>
            </a:r>
            <a:r>
              <a:rPr lang="en-US" sz="2400" b="1" i="1" dirty="0">
                <a:effectLst>
                  <a:outerShdw blurRad="38100" dist="38100" dir="2700000" algn="tl">
                    <a:srgbClr val="FFFFFF"/>
                  </a:outerShdw>
                </a:effectLst>
                <a:latin typeface="Times New Roman" pitchFamily="18" charset="0"/>
                <a:cs typeface="Courier New" pitchFamily="49" charset="0"/>
              </a:rPr>
              <a:t> to the risk of the investment whose CFs are being discounted.)</a:t>
            </a:r>
            <a:r>
              <a:rPr lang="en-US" sz="2800" dirty="0">
                <a:solidFill>
                  <a:srgbClr val="0000FF"/>
                </a:solidFill>
                <a:latin typeface="Times New Roman" pitchFamily="18" charset="0"/>
                <a:cs typeface="Arial" charset="0"/>
              </a:rPr>
              <a:t> </a:t>
            </a:r>
            <a:r>
              <a:rPr lang="en-US" sz="2800" dirty="0">
                <a:latin typeface="Times New Roman" pitchFamily="18" charset="0"/>
                <a:cs typeface="Courier New" pitchFamily="49" charset="0"/>
              </a:rPr>
              <a:t/>
            </a:r>
            <a:br>
              <a:rPr lang="en-US" sz="2800" dirty="0">
                <a:latin typeface="Times New Roman" pitchFamily="18" charset="0"/>
                <a:cs typeface="Courier New" pitchFamily="49" charset="0"/>
              </a:rPr>
            </a:br>
            <a:endParaRPr lang="en-US" sz="2400" dirty="0">
              <a:latin typeface="Times New Roman" pitchFamily="18" charset="0"/>
              <a:cs typeface="Courier New" pitchFamily="49" charset="0"/>
            </a:endParaRPr>
          </a:p>
          <a:p>
            <a:pPr eaLnBrk="1" hangingPunct="1">
              <a:lnSpc>
                <a:spcPct val="90000"/>
              </a:lnSpc>
              <a:buFontTx/>
              <a:buNone/>
              <a:defRPr/>
            </a:pPr>
            <a:r>
              <a:rPr lang="en-US" sz="2800" dirty="0">
                <a:latin typeface="Times New Roman" pitchFamily="18" charset="0"/>
                <a:cs typeface="Arial" charset="0"/>
              </a:rPr>
              <a:t>Property "X" has the same risk for Investor "A" as for Investor "B".</a:t>
            </a:r>
            <a:endParaRPr lang="en-US" sz="2800" dirty="0">
              <a:latin typeface="Times New Roman" pitchFamily="18" charset="0"/>
              <a:cs typeface="Courier New" pitchFamily="49" charset="0"/>
            </a:endParaRPr>
          </a:p>
          <a:p>
            <a:pPr eaLnBrk="1" hangingPunct="1">
              <a:lnSpc>
                <a:spcPct val="90000"/>
              </a:lnSpc>
              <a:buFontTx/>
              <a:buNone/>
              <a:defRPr/>
            </a:pPr>
            <a:r>
              <a:rPr lang="en-US" sz="2800" dirty="0">
                <a:latin typeface="Times New Roman" pitchFamily="18" charset="0"/>
                <a:cs typeface="Arial" charset="0"/>
              </a:rPr>
              <a:t>Therefore, </a:t>
            </a:r>
            <a:r>
              <a:rPr lang="en-US" sz="2800" dirty="0" err="1">
                <a:latin typeface="Times New Roman" pitchFamily="18" charset="0"/>
                <a:cs typeface="Arial" charset="0"/>
              </a:rPr>
              <a:t>oppty</a:t>
            </a:r>
            <a:r>
              <a:rPr lang="en-US" sz="2800" dirty="0">
                <a:latin typeface="Times New Roman" pitchFamily="18" charset="0"/>
                <a:cs typeface="Arial" charset="0"/>
              </a:rPr>
              <a:t> cost of cap (r) is same for “A” &amp; “B” for purposes of evaluating NPV of investment in “X” (same discount rate). </a:t>
            </a:r>
            <a:endParaRPr lang="en-US" sz="2800" dirty="0">
              <a:latin typeface="Times New Roman" pitchFamily="18" charset="0"/>
              <a:cs typeface="Courier New" pitchFamily="49" charset="0"/>
            </a:endParaRPr>
          </a:p>
          <a:p>
            <a:pPr eaLnBrk="1" hangingPunct="1">
              <a:lnSpc>
                <a:spcPct val="90000"/>
              </a:lnSpc>
              <a:buFontTx/>
              <a:buNone/>
              <a:defRPr/>
            </a:pPr>
            <a:r>
              <a:rPr lang="en-US" sz="2800" dirty="0">
                <a:latin typeface="Times New Roman" pitchFamily="18" charset="0"/>
                <a:cs typeface="Arial" charset="0"/>
              </a:rPr>
              <a:t>Unless, say, “A” has some </a:t>
            </a:r>
            <a:r>
              <a:rPr lang="en-US" sz="2800" i="1" dirty="0">
                <a:latin typeface="Times New Roman" pitchFamily="18" charset="0"/>
                <a:cs typeface="Arial" charset="0"/>
              </a:rPr>
              <a:t>unique</a:t>
            </a:r>
            <a:r>
              <a:rPr lang="en-US" sz="2800" dirty="0">
                <a:latin typeface="Times New Roman" pitchFamily="18" charset="0"/>
                <a:cs typeface="Arial" charset="0"/>
              </a:rPr>
              <a:t> ability to </a:t>
            </a:r>
            <a:r>
              <a:rPr lang="en-US" sz="2800" i="1" u="sng" dirty="0">
                <a:latin typeface="Times New Roman" pitchFamily="18" charset="0"/>
                <a:cs typeface="Arial" charset="0"/>
              </a:rPr>
              <a:t>alter the risk</a:t>
            </a:r>
            <a:r>
              <a:rPr lang="en-US" sz="2800" dirty="0">
                <a:latin typeface="Times New Roman" pitchFamily="18" charset="0"/>
                <a:cs typeface="Arial" charset="0"/>
              </a:rPr>
              <a:t> of X’s future CFs. </a:t>
            </a:r>
            <a:r>
              <a:rPr lang="en-US" sz="2800" i="1" dirty="0">
                <a:latin typeface="Times New Roman" pitchFamily="18" charset="0"/>
                <a:cs typeface="Arial" charset="0"/>
              </a:rPr>
              <a:t>(This is rare: be skeptical of such claims!)</a:t>
            </a:r>
            <a:endParaRPr lang="en-US" sz="2800" dirty="0"/>
          </a:p>
        </p:txBody>
      </p:sp>
      <p:sp>
        <p:nvSpPr>
          <p:cNvPr id="89092" name="Rectangle 7"/>
          <p:cNvSpPr>
            <a:spLocks noChangeArrowheads="1"/>
          </p:cNvSpPr>
          <p:nvPr/>
        </p:nvSpPr>
        <p:spPr bwMode="auto">
          <a:xfrm>
            <a:off x="533400" y="152400"/>
            <a:ext cx="7772400" cy="457200"/>
          </a:xfrm>
          <a:prstGeom prst="rect">
            <a:avLst/>
          </a:prstGeom>
          <a:noFill/>
          <a:ln w="9525">
            <a:noFill/>
            <a:miter lim="800000"/>
            <a:headEnd/>
            <a:tailEnd/>
          </a:ln>
        </p:spPr>
        <p:txBody>
          <a:bodyPr anchor="ctr"/>
          <a:lstStyle/>
          <a:p>
            <a:pPr algn="ctr" eaLnBrk="1" hangingPunct="1"/>
            <a:r>
              <a:rPr lang="en-US" sz="2400" b="0" i="0">
                <a:solidFill>
                  <a:srgbClr val="0000FF"/>
                </a:solidFill>
                <a:latin typeface="Arial" charset="0"/>
              </a:rPr>
              <a:t>But Corp avg WACC is not nec = acquisition OCC…</a:t>
            </a:r>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Slide Number Placeholder 5"/>
          <p:cNvSpPr>
            <a:spLocks noGrp="1"/>
          </p:cNvSpPr>
          <p:nvPr>
            <p:ph type="sldNum" sz="quarter" idx="12"/>
          </p:nvPr>
        </p:nvSpPr>
        <p:spPr>
          <a:noFill/>
          <a:ln>
            <a:miter lim="800000"/>
            <a:headEnd/>
            <a:tailEnd/>
          </a:ln>
        </p:spPr>
        <p:txBody>
          <a:bodyPr/>
          <a:lstStyle/>
          <a:p>
            <a:fld id="{3ACEBA2F-C398-4C9B-9192-758FFF6C002B}" type="slidenum">
              <a:rPr lang="en-US">
                <a:solidFill>
                  <a:srgbClr val="000000"/>
                </a:solidFill>
              </a:rPr>
              <a:pPr/>
              <a:t>73</a:t>
            </a:fld>
            <a:endParaRPr lang="en-US">
              <a:solidFill>
                <a:srgbClr val="000000"/>
              </a:solidFill>
            </a:endParaRPr>
          </a:p>
        </p:txBody>
      </p:sp>
      <p:sp>
        <p:nvSpPr>
          <p:cNvPr id="184322" name="Rectangle 2"/>
          <p:cNvSpPr>
            <a:spLocks noGrp="1" noChangeArrowheads="1"/>
          </p:cNvSpPr>
          <p:nvPr>
            <p:ph type="title"/>
          </p:nvPr>
        </p:nvSpPr>
        <p:spPr>
          <a:xfrm>
            <a:off x="685800" y="228600"/>
            <a:ext cx="7772400" cy="685800"/>
          </a:xfrm>
        </p:spPr>
        <p:txBody>
          <a:bodyPr/>
          <a:lstStyle/>
          <a:p>
            <a:pPr eaLnBrk="1" hangingPunct="1">
              <a:defRPr/>
            </a:pPr>
            <a:r>
              <a:rPr lang="en-US" sz="2400" b="1" i="1" dirty="0">
                <a:latin typeface="+mn-lt"/>
                <a:cs typeface="Arial" charset="0"/>
              </a:rPr>
              <a:t>Example...</a:t>
            </a:r>
            <a:endParaRPr lang="en-US" sz="2400" dirty="0">
              <a:latin typeface="+mn-lt"/>
              <a:cs typeface="Courier New" pitchFamily="49" charset="0"/>
            </a:endParaRPr>
          </a:p>
        </p:txBody>
      </p:sp>
      <p:sp>
        <p:nvSpPr>
          <p:cNvPr id="90116" name="Rectangle 3"/>
          <p:cNvSpPr>
            <a:spLocks noGrp="1" noChangeArrowheads="1"/>
          </p:cNvSpPr>
          <p:nvPr>
            <p:ph type="body" idx="1"/>
          </p:nvPr>
        </p:nvSpPr>
        <p:spPr>
          <a:xfrm>
            <a:off x="533400" y="990600"/>
            <a:ext cx="8153400" cy="1524000"/>
          </a:xfrm>
        </p:spPr>
        <p:txBody>
          <a:bodyPr/>
          <a:lstStyle/>
          <a:p>
            <a:pPr eaLnBrk="1" hangingPunct="1">
              <a:spcBef>
                <a:spcPct val="0"/>
              </a:spcBef>
              <a:buFontTx/>
              <a:buNone/>
            </a:pPr>
            <a:r>
              <a:rPr lang="en-US" sz="2000" smtClean="0">
                <a:solidFill>
                  <a:srgbClr val="FF3300"/>
                </a:solidFill>
                <a:cs typeface="Arial" charset="0"/>
              </a:rPr>
              <a:t>REIT A has expected total return to equity = 12%, Avg.debt int.rate = 7%, Debt/Total Asset Value Ratio = 20%</a:t>
            </a:r>
            <a:r>
              <a:rPr lang="en-US" sz="2000" smtClean="0">
                <a:solidFill>
                  <a:srgbClr val="FF3300"/>
                </a:solidFill>
                <a:cs typeface="Courier New" pitchFamily="49" charset="0"/>
              </a:rPr>
              <a:t/>
            </a:r>
            <a:br>
              <a:rPr lang="en-US" sz="2000" smtClean="0">
                <a:solidFill>
                  <a:srgbClr val="FF3300"/>
                </a:solidFill>
                <a:cs typeface="Courier New" pitchFamily="49" charset="0"/>
              </a:rPr>
            </a:br>
            <a:r>
              <a:rPr lang="en-US" sz="2000" smtClean="0">
                <a:solidFill>
                  <a:srgbClr val="FF3300"/>
                </a:solidFill>
                <a:cs typeface="Arial" charset="0"/>
              </a:rPr>
              <a:t> </a:t>
            </a:r>
            <a:r>
              <a:rPr lang="en-US" sz="2000" smtClean="0">
                <a:solidFill>
                  <a:srgbClr val="FF3300"/>
                </a:solidFill>
                <a:cs typeface="Courier New" pitchFamily="49" charset="0"/>
              </a:rPr>
              <a:t/>
            </a:r>
            <a:br>
              <a:rPr lang="en-US" sz="2000" smtClean="0">
                <a:solidFill>
                  <a:srgbClr val="FF3300"/>
                </a:solidFill>
                <a:cs typeface="Courier New" pitchFamily="49" charset="0"/>
              </a:rPr>
            </a:br>
            <a:r>
              <a:rPr lang="en-US" sz="2000" smtClean="0">
                <a:solidFill>
                  <a:srgbClr val="FF3300"/>
                </a:solidFill>
                <a:cs typeface="Arial" charset="0"/>
              </a:rPr>
              <a:t>What is REIT A’s (firm-level) Cost of Capital (WACC)?</a:t>
            </a:r>
            <a:r>
              <a:rPr lang="en-US" sz="2800" smtClean="0">
                <a:cs typeface="Courier New" pitchFamily="49" charset="0"/>
              </a:rPr>
              <a:t/>
            </a:r>
            <a:br>
              <a:rPr lang="en-US" sz="2800" smtClean="0">
                <a:cs typeface="Courier New" pitchFamily="49" charset="0"/>
              </a:rPr>
            </a:br>
            <a:endParaRPr lang="en-US" sz="2800" smtClean="0"/>
          </a:p>
        </p:txBody>
      </p:sp>
      <p:sp>
        <p:nvSpPr>
          <p:cNvPr id="90117" name="Text Box 4"/>
          <p:cNvSpPr txBox="1">
            <a:spLocks noChangeArrowheads="1"/>
          </p:cNvSpPr>
          <p:nvPr/>
        </p:nvSpPr>
        <p:spPr bwMode="auto">
          <a:xfrm>
            <a:off x="609600" y="2438400"/>
            <a:ext cx="7848600" cy="420688"/>
          </a:xfrm>
          <a:prstGeom prst="rect">
            <a:avLst/>
          </a:prstGeom>
          <a:noFill/>
          <a:ln w="9525">
            <a:noFill/>
            <a:miter lim="800000"/>
            <a:headEnd/>
            <a:tailEnd/>
          </a:ln>
        </p:spPr>
        <p:txBody>
          <a:bodyPr>
            <a:spAutoFit/>
          </a:bodyPr>
          <a:lstStyle/>
          <a:p>
            <a:pPr eaLnBrk="1" hangingPunct="1">
              <a:lnSpc>
                <a:spcPct val="90000"/>
              </a:lnSpc>
              <a:spcBef>
                <a:spcPct val="20000"/>
              </a:spcBef>
              <a:buClr>
                <a:srgbClr val="333399"/>
              </a:buClr>
              <a:buSzPct val="80000"/>
              <a:buFont typeface="Wingdings" pitchFamily="2" charset="2"/>
              <a:buNone/>
            </a:pPr>
            <a:r>
              <a:rPr lang="en-US" sz="2400" b="0" i="0">
                <a:solidFill>
                  <a:srgbClr val="FF3300"/>
                </a:solidFill>
                <a:latin typeface="Arial" charset="0"/>
              </a:rPr>
              <a:t>Ans: (0.2)7% + (1-0.2)12% = 1.4% + 9.6% = 11%.</a:t>
            </a:r>
            <a:endParaRPr lang="en-US" sz="2400" b="0" i="0">
              <a:solidFill>
                <a:srgbClr val="000000"/>
              </a:solidFill>
              <a:latin typeface="Arial" charset="0"/>
            </a:endParaRPr>
          </a:p>
        </p:txBody>
      </p:sp>
      <p:sp>
        <p:nvSpPr>
          <p:cNvPr id="90118" name="Rectangle 5"/>
          <p:cNvSpPr>
            <a:spLocks noChangeArrowheads="1"/>
          </p:cNvSpPr>
          <p:nvPr/>
        </p:nvSpPr>
        <p:spPr bwMode="auto">
          <a:xfrm>
            <a:off x="533400" y="3200400"/>
            <a:ext cx="7772400" cy="1981200"/>
          </a:xfrm>
          <a:prstGeom prst="rect">
            <a:avLst/>
          </a:prstGeom>
          <a:noFill/>
          <a:ln w="9525">
            <a:noFill/>
            <a:miter lim="800000"/>
            <a:headEnd/>
            <a:tailEnd/>
          </a:ln>
        </p:spPr>
        <p:txBody>
          <a:bodyPr/>
          <a:lstStyle/>
          <a:p>
            <a:pPr marL="342900" indent="-342900" eaLnBrk="1" hangingPunct="1">
              <a:spcBef>
                <a:spcPct val="20000"/>
              </a:spcBef>
            </a:pPr>
            <a:r>
              <a:rPr lang="en-US" sz="2000" b="0" i="0">
                <a:solidFill>
                  <a:srgbClr val="0000FF"/>
                </a:solidFill>
                <a:latin typeface="Arial" charset="0"/>
              </a:rPr>
              <a:t>REIT B has no debt, curr.div.yield = 6%, pays out all its earnings in dividends (share price/earnings multiple = 16.667), avg.div. growth rate = 4%/yr.</a:t>
            </a:r>
          </a:p>
          <a:p>
            <a:pPr marL="342900" indent="-342900" eaLnBrk="1" hangingPunct="1">
              <a:spcBef>
                <a:spcPct val="20000"/>
              </a:spcBef>
            </a:pPr>
            <a:r>
              <a:rPr lang="en-US" sz="2000" b="0" i="0">
                <a:solidFill>
                  <a:srgbClr val="0000FF"/>
                </a:solidFill>
                <a:latin typeface="Arial" charset="0"/>
                <a:cs typeface="Arial" charset="0"/>
              </a:rPr>
              <a:t>What is REIT B’s Cost of Capital?</a:t>
            </a:r>
            <a:endParaRPr lang="en-US" sz="2000" b="0" i="0">
              <a:solidFill>
                <a:srgbClr val="0000FF"/>
              </a:solidFill>
              <a:latin typeface="Arial" charset="0"/>
              <a:cs typeface="Courier New" pitchFamily="49" charset="0"/>
            </a:endParaRPr>
          </a:p>
          <a:p>
            <a:pPr marL="342900" indent="-342900" eaLnBrk="1" hangingPunct="1">
              <a:spcBef>
                <a:spcPct val="20000"/>
              </a:spcBef>
            </a:pPr>
            <a:r>
              <a:rPr lang="en-US" sz="2000" b="0" i="0">
                <a:solidFill>
                  <a:srgbClr val="0000FF"/>
                </a:solidFill>
                <a:latin typeface="Arial" charset="0"/>
                <a:cs typeface="Arial" charset="0"/>
              </a:rPr>
              <a:t>[Hint: Use “Gordon Growth Model”: r = y + g.]</a:t>
            </a:r>
            <a:endParaRPr lang="en-US" sz="2000" b="0" i="0">
              <a:solidFill>
                <a:srgbClr val="0000FF"/>
              </a:solidFill>
              <a:latin typeface="Arial" charset="0"/>
            </a:endParaRPr>
          </a:p>
        </p:txBody>
      </p:sp>
      <p:sp>
        <p:nvSpPr>
          <p:cNvPr id="90119" name="Text Box 6"/>
          <p:cNvSpPr txBox="1">
            <a:spLocks noChangeArrowheads="1"/>
          </p:cNvSpPr>
          <p:nvPr/>
        </p:nvSpPr>
        <p:spPr bwMode="auto">
          <a:xfrm>
            <a:off x="609600" y="5181600"/>
            <a:ext cx="7696200" cy="457200"/>
          </a:xfrm>
          <a:prstGeom prst="rect">
            <a:avLst/>
          </a:prstGeom>
          <a:noFill/>
          <a:ln w="9525">
            <a:noFill/>
            <a:miter lim="800000"/>
            <a:headEnd/>
            <a:tailEnd/>
          </a:ln>
        </p:spPr>
        <p:txBody>
          <a:bodyPr>
            <a:spAutoFit/>
          </a:bodyPr>
          <a:lstStyle/>
          <a:p>
            <a:pPr eaLnBrk="1" hangingPunct="1">
              <a:spcBef>
                <a:spcPct val="20000"/>
              </a:spcBef>
              <a:buClr>
                <a:srgbClr val="333399"/>
              </a:buClr>
              <a:buSzPct val="80000"/>
              <a:buFont typeface="Wingdings" pitchFamily="2" charset="2"/>
              <a:buNone/>
            </a:pPr>
            <a:r>
              <a:rPr lang="en-US" sz="2400" b="0" i="0">
                <a:solidFill>
                  <a:srgbClr val="0000FF"/>
                </a:solidFill>
                <a:latin typeface="Arial" charset="0"/>
              </a:rPr>
              <a:t>Ans: 6% + 4% = 10%.</a:t>
            </a:r>
            <a:endParaRPr lang="en-US" sz="2400" b="0" i="0">
              <a:solidFill>
                <a:srgbClr val="000000"/>
              </a:solidFill>
              <a:latin typeface="Arial" charset="0"/>
            </a:endParaRPr>
          </a:p>
        </p:txBody>
      </p:sp>
      <p:sp>
        <p:nvSpPr>
          <p:cNvPr id="8" name="Footer Placeholder 7"/>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Slide Number Placeholder 5"/>
          <p:cNvSpPr>
            <a:spLocks noGrp="1"/>
          </p:cNvSpPr>
          <p:nvPr>
            <p:ph type="sldNum" sz="quarter" idx="12"/>
          </p:nvPr>
        </p:nvSpPr>
        <p:spPr>
          <a:noFill/>
          <a:ln>
            <a:miter lim="800000"/>
            <a:headEnd/>
            <a:tailEnd/>
          </a:ln>
        </p:spPr>
        <p:txBody>
          <a:bodyPr/>
          <a:lstStyle/>
          <a:p>
            <a:fld id="{B81FE15D-C920-4636-A875-169C18E2FE21}" type="slidenum">
              <a:rPr lang="en-US">
                <a:solidFill>
                  <a:srgbClr val="000000"/>
                </a:solidFill>
              </a:rPr>
              <a:pPr/>
              <a:t>74</a:t>
            </a:fld>
            <a:endParaRPr lang="en-US">
              <a:solidFill>
                <a:srgbClr val="000000"/>
              </a:solidFill>
            </a:endParaRPr>
          </a:p>
        </p:txBody>
      </p:sp>
      <p:sp>
        <p:nvSpPr>
          <p:cNvPr id="185346" name="Rectangle 2"/>
          <p:cNvSpPr>
            <a:spLocks noGrp="1" noChangeArrowheads="1"/>
          </p:cNvSpPr>
          <p:nvPr>
            <p:ph type="title"/>
          </p:nvPr>
        </p:nvSpPr>
        <p:spPr>
          <a:xfrm>
            <a:off x="762000" y="152400"/>
            <a:ext cx="7772400" cy="533400"/>
          </a:xfrm>
        </p:spPr>
        <p:txBody>
          <a:bodyPr lIns="92075" tIns="46038" rIns="92075" bIns="46038"/>
          <a:lstStyle/>
          <a:p>
            <a:pPr eaLnBrk="1" hangingPunct="1">
              <a:defRPr/>
            </a:pPr>
            <a:r>
              <a:rPr lang="en-US" sz="2400" b="1" i="1" dirty="0">
                <a:latin typeface="+mn-lt"/>
                <a:cs typeface="Arial" charset="0"/>
              </a:rPr>
              <a:t>Example (cont.)...</a:t>
            </a:r>
          </a:p>
        </p:txBody>
      </p:sp>
      <p:sp>
        <p:nvSpPr>
          <p:cNvPr id="185347" name="Rectangle 3"/>
          <p:cNvSpPr>
            <a:spLocks noGrp="1" noChangeArrowheads="1"/>
          </p:cNvSpPr>
          <p:nvPr>
            <p:ph type="body" idx="1"/>
          </p:nvPr>
        </p:nvSpPr>
        <p:spPr>
          <a:xfrm>
            <a:off x="381000" y="685800"/>
            <a:ext cx="8458200" cy="1828800"/>
          </a:xfrm>
        </p:spPr>
        <p:txBody>
          <a:bodyPr/>
          <a:lstStyle/>
          <a:p>
            <a:pPr eaLnBrk="1" hangingPunct="1">
              <a:spcBef>
                <a:spcPts val="0"/>
              </a:spcBef>
              <a:buFontTx/>
              <a:buNone/>
              <a:defRPr/>
            </a:pPr>
            <a:r>
              <a:rPr lang="en-US" sz="2000" dirty="0">
                <a:cs typeface="Arial" charset="0"/>
              </a:rPr>
              <a:t>Property X is a Boston Office Bldg, in a market where such </a:t>
            </a:r>
            <a:r>
              <a:rPr lang="en-US" sz="2000" dirty="0" err="1">
                <a:cs typeface="Arial" charset="0"/>
              </a:rPr>
              <a:t>bldgs</a:t>
            </a:r>
            <a:r>
              <a:rPr lang="en-US" sz="2000" dirty="0">
                <a:cs typeface="Arial" charset="0"/>
              </a:rPr>
              <a:t> sell at 8% cap rates (CF / V), with 0.5% expected LR annual growth (in V &amp; CF). It has initial CF = $1,000,000/yr.</a:t>
            </a:r>
            <a:r>
              <a:rPr lang="en-US" sz="2000" dirty="0">
                <a:cs typeface="Courier New" pitchFamily="49" charset="0"/>
              </a:rPr>
              <a:t/>
            </a:r>
            <a:br>
              <a:rPr lang="en-US" sz="2000" dirty="0">
                <a:cs typeface="Courier New" pitchFamily="49" charset="0"/>
              </a:rPr>
            </a:br>
            <a:r>
              <a:rPr lang="en-US" sz="1400" dirty="0">
                <a:effectLst>
                  <a:outerShdw blurRad="38100" dist="38100" dir="2700000" algn="tl">
                    <a:srgbClr val="000000">
                      <a:alpha val="43137"/>
                    </a:srgbClr>
                  </a:outerShdw>
                </a:effectLst>
                <a:cs typeface="Arial" charset="0"/>
              </a:rPr>
              <a:t> </a:t>
            </a:r>
            <a:r>
              <a:rPr lang="en-US" sz="1400" dirty="0">
                <a:effectLst>
                  <a:outerShdw blurRad="38100" dist="38100" dir="2700000" algn="tl">
                    <a:srgbClr val="000000">
                      <a:alpha val="43137"/>
                    </a:srgbClr>
                  </a:outerShdw>
                </a:effectLst>
                <a:cs typeface="Courier New" pitchFamily="49" charset="0"/>
              </a:rPr>
              <a:t/>
            </a:r>
            <a:br>
              <a:rPr lang="en-US" sz="1400" dirty="0">
                <a:effectLst>
                  <a:outerShdw blurRad="38100" dist="38100" dir="2700000" algn="tl">
                    <a:srgbClr val="000000">
                      <a:alpha val="43137"/>
                    </a:srgbClr>
                  </a:outerShdw>
                </a:effectLst>
                <a:cs typeface="Courier New" pitchFamily="49" charset="0"/>
              </a:rPr>
            </a:br>
            <a:r>
              <a:rPr lang="en-US" sz="2000" dirty="0">
                <a:solidFill>
                  <a:srgbClr val="FF3300"/>
                </a:solidFill>
                <a:cs typeface="Arial" charset="0"/>
              </a:rPr>
              <a:t>How much can REIT A afford to pay for </a:t>
            </a:r>
            <a:r>
              <a:rPr lang="en-US" sz="2000" dirty="0" err="1">
                <a:solidFill>
                  <a:srgbClr val="FF3300"/>
                </a:solidFill>
                <a:cs typeface="Arial" charset="0"/>
              </a:rPr>
              <a:t>Prop.X</a:t>
            </a:r>
            <a:r>
              <a:rPr lang="en-US" sz="2000" dirty="0">
                <a:solidFill>
                  <a:srgbClr val="FF3300"/>
                </a:solidFill>
                <a:cs typeface="Arial" charset="0"/>
              </a:rPr>
              <a:t>, without suffering loss in share </a:t>
            </a:r>
            <a:r>
              <a:rPr lang="en-US" sz="2000" dirty="0" smtClean="0">
                <a:solidFill>
                  <a:srgbClr val="FF3300"/>
                </a:solidFill>
                <a:cs typeface="Arial" charset="0"/>
              </a:rPr>
              <a:t>value?</a:t>
            </a:r>
            <a:endParaRPr lang="en-US" sz="2000" dirty="0">
              <a:solidFill>
                <a:srgbClr val="FF3300"/>
              </a:solidFill>
              <a:cs typeface="Arial" charset="0"/>
            </a:endParaRPr>
          </a:p>
        </p:txBody>
      </p:sp>
      <p:sp>
        <p:nvSpPr>
          <p:cNvPr id="91141" name="Rectangle 4"/>
          <p:cNvSpPr>
            <a:spLocks noChangeArrowheads="1"/>
          </p:cNvSpPr>
          <p:nvPr/>
        </p:nvSpPr>
        <p:spPr bwMode="auto">
          <a:xfrm>
            <a:off x="457200" y="2667000"/>
            <a:ext cx="8305800" cy="2362200"/>
          </a:xfrm>
          <a:prstGeom prst="rect">
            <a:avLst/>
          </a:prstGeom>
          <a:noFill/>
          <a:ln w="9525">
            <a:noFill/>
            <a:miter lim="800000"/>
            <a:headEnd/>
            <a:tailEnd/>
          </a:ln>
        </p:spPr>
        <p:txBody>
          <a:bodyPr/>
          <a:lstStyle/>
          <a:p>
            <a:pPr marL="342900" indent="-342900" eaLnBrk="1" hangingPunct="1">
              <a:spcBef>
                <a:spcPct val="20000"/>
              </a:spcBef>
            </a:pPr>
            <a:r>
              <a:rPr lang="en-US" sz="1800" b="0" i="0">
                <a:solidFill>
                  <a:srgbClr val="000000"/>
                </a:solidFill>
                <a:latin typeface="Arial" charset="0"/>
                <a:cs typeface="Times New Roman" pitchFamily="18" charset="0"/>
              </a:rPr>
              <a:t>Answer: </a:t>
            </a:r>
            <a:r>
              <a:rPr lang="en-US" sz="1800" b="0" i="0">
                <a:solidFill>
                  <a:srgbClr val="FF3300"/>
                </a:solidFill>
                <a:latin typeface="Arial" charset="0"/>
                <a:cs typeface="Times New Roman" pitchFamily="18" charset="0"/>
              </a:rPr>
              <a:t>$</a:t>
            </a:r>
            <a:r>
              <a:rPr lang="en-US" sz="1800" b="0" i="0">
                <a:solidFill>
                  <a:srgbClr val="FF0000"/>
                </a:solidFill>
                <a:latin typeface="Arial" charset="0"/>
                <a:cs typeface="Times New Roman" pitchFamily="18" charset="0"/>
              </a:rPr>
              <a:t>12,500,000 = $1,000,000 / 0.08</a:t>
            </a:r>
          </a:p>
          <a:p>
            <a:pPr marL="342900" indent="-342900" eaLnBrk="1" hangingPunct="1">
              <a:spcBef>
                <a:spcPct val="20000"/>
              </a:spcBef>
            </a:pPr>
            <a:r>
              <a:rPr lang="en-US" sz="1800" b="0" i="0">
                <a:solidFill>
                  <a:srgbClr val="FF0000"/>
                </a:solidFill>
                <a:latin typeface="Arial" charset="0"/>
                <a:cs typeface="Times New Roman" pitchFamily="18" charset="0"/>
              </a:rPr>
              <a:t> = InitCF/ (OCC- g) = </a:t>
            </a:r>
            <a:r>
              <a:rPr lang="en-US" sz="1800" b="0" i="0">
                <a:solidFill>
                  <a:srgbClr val="FF3300"/>
                </a:solidFill>
                <a:latin typeface="Arial" charset="0"/>
                <a:cs typeface="Times New Roman" pitchFamily="18" charset="0"/>
              </a:rPr>
              <a:t>$1,000,000 / (8.5% - 0.5%).</a:t>
            </a:r>
          </a:p>
          <a:p>
            <a:pPr marL="342900" indent="-342900" eaLnBrk="1" hangingPunct="1">
              <a:spcBef>
                <a:spcPct val="20000"/>
              </a:spcBef>
            </a:pPr>
            <a:r>
              <a:rPr lang="en-US" sz="1800" b="0" i="0">
                <a:solidFill>
                  <a:srgbClr val="FF3300"/>
                </a:solidFill>
                <a:latin typeface="Arial" charset="0"/>
                <a:cs typeface="Times New Roman" pitchFamily="18" charset="0"/>
              </a:rPr>
              <a:t>Note: </a:t>
            </a:r>
          </a:p>
          <a:p>
            <a:pPr marL="342900" indent="-342900" eaLnBrk="1" hangingPunct="1">
              <a:spcBef>
                <a:spcPct val="20000"/>
              </a:spcBef>
              <a:buFontTx/>
              <a:buChar char="•"/>
            </a:pPr>
            <a:r>
              <a:rPr lang="en-US" sz="1800" b="0" i="0">
                <a:solidFill>
                  <a:srgbClr val="FF3300"/>
                </a:solidFill>
                <a:latin typeface="Arial" charset="0"/>
                <a:cs typeface="Times New Roman" pitchFamily="18" charset="0"/>
              </a:rPr>
              <a:t>Prop.X value for REIT is </a:t>
            </a:r>
            <a:r>
              <a:rPr lang="en-US" sz="1800" b="0" u="sng">
                <a:solidFill>
                  <a:srgbClr val="FF3300"/>
                </a:solidFill>
                <a:latin typeface="Arial" charset="0"/>
                <a:cs typeface="Times New Roman" pitchFamily="18" charset="0"/>
              </a:rPr>
              <a:t>not</a:t>
            </a:r>
            <a:r>
              <a:rPr lang="en-US" sz="1800" b="0" i="0">
                <a:solidFill>
                  <a:srgbClr val="FF3300"/>
                </a:solidFill>
                <a:latin typeface="Arial" charset="0"/>
                <a:cs typeface="Times New Roman" pitchFamily="18" charset="0"/>
              </a:rPr>
              <a:t> equal to: $1,000,000 / (11% - 0.5%) = $9,524,000.</a:t>
            </a:r>
          </a:p>
          <a:p>
            <a:pPr marL="342900" indent="-342900" eaLnBrk="1" hangingPunct="1">
              <a:spcBef>
                <a:spcPct val="20000"/>
              </a:spcBef>
              <a:buFontTx/>
              <a:buChar char="•"/>
            </a:pPr>
            <a:r>
              <a:rPr lang="en-US" sz="1800" b="0" i="0">
                <a:solidFill>
                  <a:srgbClr val="FF3300"/>
                </a:solidFill>
                <a:latin typeface="Arial" charset="0"/>
                <a:cs typeface="Times New Roman" pitchFamily="18" charset="0"/>
              </a:rPr>
              <a:t>OCC relevant for valuing Prop.X purchase for REIT is </a:t>
            </a:r>
            <a:r>
              <a:rPr lang="en-US" sz="1800" b="0" u="sng">
                <a:solidFill>
                  <a:srgbClr val="FF3300"/>
                </a:solidFill>
                <a:latin typeface="Arial" charset="0"/>
                <a:cs typeface="Times New Roman" pitchFamily="18" charset="0"/>
              </a:rPr>
              <a:t>not</a:t>
            </a:r>
            <a:r>
              <a:rPr lang="en-US" sz="1800" b="0" i="0">
                <a:solidFill>
                  <a:srgbClr val="FF3300"/>
                </a:solidFill>
                <a:latin typeface="Arial" charset="0"/>
                <a:cs typeface="Times New Roman" pitchFamily="18" charset="0"/>
              </a:rPr>
              <a:t> 11% (REIT A’s </a:t>
            </a:r>
            <a:r>
              <a:rPr lang="en-US" sz="1800" b="0">
                <a:solidFill>
                  <a:srgbClr val="FF3300"/>
                </a:solidFill>
                <a:latin typeface="Arial" charset="0"/>
                <a:cs typeface="Times New Roman" pitchFamily="18" charset="0"/>
              </a:rPr>
              <a:t>firm level</a:t>
            </a:r>
            <a:r>
              <a:rPr lang="en-US" sz="1800" b="0" i="0">
                <a:solidFill>
                  <a:srgbClr val="FF3300"/>
                </a:solidFill>
                <a:latin typeface="Arial" charset="0"/>
                <a:cs typeface="Times New Roman" pitchFamily="18" charset="0"/>
              </a:rPr>
              <a:t> WACC).</a:t>
            </a:r>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Slide Number Placeholder 5"/>
          <p:cNvSpPr>
            <a:spLocks noGrp="1"/>
          </p:cNvSpPr>
          <p:nvPr>
            <p:ph type="sldNum" sz="quarter" idx="12"/>
          </p:nvPr>
        </p:nvSpPr>
        <p:spPr>
          <a:noFill/>
          <a:ln>
            <a:miter lim="800000"/>
            <a:headEnd/>
            <a:tailEnd/>
          </a:ln>
        </p:spPr>
        <p:txBody>
          <a:bodyPr/>
          <a:lstStyle/>
          <a:p>
            <a:fld id="{1FC2FD0B-8DDF-4B3C-894C-BAA8EA838E84}" type="slidenum">
              <a:rPr lang="en-US">
                <a:solidFill>
                  <a:srgbClr val="000000"/>
                </a:solidFill>
              </a:rPr>
              <a:pPr/>
              <a:t>75</a:t>
            </a:fld>
            <a:endParaRPr lang="en-US">
              <a:solidFill>
                <a:srgbClr val="000000"/>
              </a:solidFill>
            </a:endParaRPr>
          </a:p>
        </p:txBody>
      </p:sp>
      <p:sp>
        <p:nvSpPr>
          <p:cNvPr id="185346" name="Rectangle 2"/>
          <p:cNvSpPr>
            <a:spLocks noGrp="1" noChangeArrowheads="1"/>
          </p:cNvSpPr>
          <p:nvPr>
            <p:ph type="title"/>
          </p:nvPr>
        </p:nvSpPr>
        <p:spPr>
          <a:xfrm>
            <a:off x="762000" y="152400"/>
            <a:ext cx="7772400" cy="533400"/>
          </a:xfrm>
        </p:spPr>
        <p:txBody>
          <a:bodyPr lIns="92075" tIns="46038" rIns="92075" bIns="46038"/>
          <a:lstStyle/>
          <a:p>
            <a:pPr eaLnBrk="1" hangingPunct="1">
              <a:defRPr/>
            </a:pPr>
            <a:r>
              <a:rPr lang="en-US" sz="2400" b="1" i="1" dirty="0">
                <a:latin typeface="+mn-lt"/>
                <a:cs typeface="Arial" charset="0"/>
              </a:rPr>
              <a:t>Example (cont.)...</a:t>
            </a:r>
          </a:p>
        </p:txBody>
      </p:sp>
      <p:sp>
        <p:nvSpPr>
          <p:cNvPr id="185347" name="Rectangle 3"/>
          <p:cNvSpPr>
            <a:spLocks noGrp="1" noChangeArrowheads="1"/>
          </p:cNvSpPr>
          <p:nvPr>
            <p:ph type="body" idx="1"/>
          </p:nvPr>
        </p:nvSpPr>
        <p:spPr>
          <a:xfrm>
            <a:off x="381000" y="685800"/>
            <a:ext cx="8458200" cy="1828800"/>
          </a:xfrm>
        </p:spPr>
        <p:txBody>
          <a:bodyPr/>
          <a:lstStyle/>
          <a:p>
            <a:pPr eaLnBrk="1" hangingPunct="1">
              <a:spcBef>
                <a:spcPts val="0"/>
              </a:spcBef>
              <a:buFontTx/>
              <a:buNone/>
              <a:defRPr/>
            </a:pPr>
            <a:r>
              <a:rPr lang="en-US" sz="2000" dirty="0">
                <a:cs typeface="Arial" charset="0"/>
              </a:rPr>
              <a:t>Property X is a Boston Office Bldg, in a market where such </a:t>
            </a:r>
            <a:r>
              <a:rPr lang="en-US" sz="2000" dirty="0" err="1">
                <a:cs typeface="Arial" charset="0"/>
              </a:rPr>
              <a:t>bldgs</a:t>
            </a:r>
            <a:r>
              <a:rPr lang="en-US" sz="2000" dirty="0">
                <a:cs typeface="Arial" charset="0"/>
              </a:rPr>
              <a:t> sell at 8% cap rates (CF / V), with 0.5% expected LR annual growth (in V &amp; CF). It has initial CF = $1,000,000/yr.</a:t>
            </a:r>
            <a:r>
              <a:rPr lang="en-US" sz="2000" dirty="0">
                <a:cs typeface="Courier New" pitchFamily="49" charset="0"/>
              </a:rPr>
              <a:t/>
            </a:r>
            <a:br>
              <a:rPr lang="en-US" sz="2000" dirty="0">
                <a:cs typeface="Courier New" pitchFamily="49" charset="0"/>
              </a:rPr>
            </a:br>
            <a:r>
              <a:rPr lang="en-US" sz="1400" dirty="0">
                <a:effectLst>
                  <a:outerShdw blurRad="38100" dist="38100" dir="2700000" algn="tl">
                    <a:srgbClr val="000000">
                      <a:alpha val="43137"/>
                    </a:srgbClr>
                  </a:outerShdw>
                </a:effectLst>
                <a:cs typeface="Arial" charset="0"/>
              </a:rPr>
              <a:t> </a:t>
            </a:r>
            <a:r>
              <a:rPr lang="en-US" sz="1400" dirty="0">
                <a:effectLst>
                  <a:outerShdw blurRad="38100" dist="38100" dir="2700000" algn="tl">
                    <a:srgbClr val="000000">
                      <a:alpha val="43137"/>
                    </a:srgbClr>
                  </a:outerShdw>
                </a:effectLst>
                <a:cs typeface="Courier New" pitchFamily="49" charset="0"/>
              </a:rPr>
              <a:t/>
            </a:r>
            <a:br>
              <a:rPr lang="en-US" sz="1400" dirty="0">
                <a:effectLst>
                  <a:outerShdw blurRad="38100" dist="38100" dir="2700000" algn="tl">
                    <a:srgbClr val="000000">
                      <a:alpha val="43137"/>
                    </a:srgbClr>
                  </a:outerShdw>
                </a:effectLst>
                <a:cs typeface="Courier New" pitchFamily="49" charset="0"/>
              </a:rPr>
            </a:br>
            <a:r>
              <a:rPr lang="en-US" sz="2000" dirty="0">
                <a:solidFill>
                  <a:srgbClr val="0000FF"/>
                </a:solidFill>
                <a:cs typeface="Arial" charset="0"/>
              </a:rPr>
              <a:t>How much can REIT </a:t>
            </a:r>
            <a:r>
              <a:rPr lang="en-US" sz="2000" dirty="0" smtClean="0">
                <a:solidFill>
                  <a:srgbClr val="0000FF"/>
                </a:solidFill>
                <a:cs typeface="Arial" charset="0"/>
              </a:rPr>
              <a:t>B </a:t>
            </a:r>
            <a:r>
              <a:rPr lang="en-US" sz="2000" dirty="0">
                <a:solidFill>
                  <a:srgbClr val="0000FF"/>
                </a:solidFill>
                <a:cs typeface="Arial" charset="0"/>
              </a:rPr>
              <a:t>afford to pay for </a:t>
            </a:r>
            <a:r>
              <a:rPr lang="en-US" sz="2000" dirty="0" err="1">
                <a:solidFill>
                  <a:srgbClr val="0000FF"/>
                </a:solidFill>
                <a:cs typeface="Arial" charset="0"/>
              </a:rPr>
              <a:t>Prop.X</a:t>
            </a:r>
            <a:r>
              <a:rPr lang="en-US" sz="2000" dirty="0">
                <a:solidFill>
                  <a:srgbClr val="0000FF"/>
                </a:solidFill>
                <a:cs typeface="Arial" charset="0"/>
              </a:rPr>
              <a:t>, without suffering loss in share </a:t>
            </a:r>
            <a:r>
              <a:rPr lang="en-US" sz="2000" dirty="0" smtClean="0">
                <a:solidFill>
                  <a:srgbClr val="0000FF"/>
                </a:solidFill>
                <a:cs typeface="Arial" charset="0"/>
              </a:rPr>
              <a:t>value?</a:t>
            </a:r>
            <a:endParaRPr lang="en-US" sz="2000" dirty="0">
              <a:solidFill>
                <a:srgbClr val="0000FF"/>
              </a:solidFill>
              <a:cs typeface="Arial" charset="0"/>
            </a:endParaRPr>
          </a:p>
        </p:txBody>
      </p:sp>
      <p:sp>
        <p:nvSpPr>
          <p:cNvPr id="92165" name="Rectangle 4"/>
          <p:cNvSpPr>
            <a:spLocks noChangeArrowheads="1"/>
          </p:cNvSpPr>
          <p:nvPr/>
        </p:nvSpPr>
        <p:spPr bwMode="auto">
          <a:xfrm>
            <a:off x="457200" y="2667000"/>
            <a:ext cx="8305800" cy="2362200"/>
          </a:xfrm>
          <a:prstGeom prst="rect">
            <a:avLst/>
          </a:prstGeom>
          <a:noFill/>
          <a:ln w="9525">
            <a:noFill/>
            <a:miter lim="800000"/>
            <a:headEnd/>
            <a:tailEnd/>
          </a:ln>
        </p:spPr>
        <p:txBody>
          <a:bodyPr/>
          <a:lstStyle/>
          <a:p>
            <a:pPr marL="342900" indent="-342900" eaLnBrk="1" hangingPunct="1">
              <a:spcBef>
                <a:spcPct val="20000"/>
              </a:spcBef>
            </a:pPr>
            <a:r>
              <a:rPr lang="en-US" sz="1800" b="0" i="0">
                <a:solidFill>
                  <a:srgbClr val="000000"/>
                </a:solidFill>
                <a:latin typeface="Arial" charset="0"/>
                <a:cs typeface="Times New Roman" pitchFamily="18" charset="0"/>
              </a:rPr>
              <a:t>Answer </a:t>
            </a:r>
            <a:r>
              <a:rPr lang="en-US" sz="1800" b="0" i="0">
                <a:solidFill>
                  <a:srgbClr val="FF0000"/>
                </a:solidFill>
                <a:latin typeface="Arial" charset="0"/>
                <a:cs typeface="Times New Roman" pitchFamily="18" charset="0"/>
              </a:rPr>
              <a:t>(same)</a:t>
            </a:r>
            <a:r>
              <a:rPr lang="en-US" sz="1800" b="0" i="0">
                <a:solidFill>
                  <a:srgbClr val="000000"/>
                </a:solidFill>
                <a:latin typeface="Arial" charset="0"/>
                <a:cs typeface="Times New Roman" pitchFamily="18" charset="0"/>
              </a:rPr>
              <a:t>: </a:t>
            </a:r>
            <a:r>
              <a:rPr lang="en-US" sz="1800" b="0" i="0">
                <a:solidFill>
                  <a:srgbClr val="0000FF"/>
                </a:solidFill>
                <a:latin typeface="Arial" charset="0"/>
                <a:cs typeface="Times New Roman" pitchFamily="18" charset="0"/>
              </a:rPr>
              <a:t>$12,500,000 = $1,000,000 / 0.08</a:t>
            </a:r>
          </a:p>
          <a:p>
            <a:pPr marL="342900" indent="-342900" eaLnBrk="1" hangingPunct="1">
              <a:spcBef>
                <a:spcPct val="20000"/>
              </a:spcBef>
            </a:pPr>
            <a:r>
              <a:rPr lang="en-US" sz="1800" b="0" i="0">
                <a:solidFill>
                  <a:srgbClr val="0000FF"/>
                </a:solidFill>
                <a:latin typeface="Arial" charset="0"/>
                <a:cs typeface="Times New Roman" pitchFamily="18" charset="0"/>
              </a:rPr>
              <a:t> = InitCF/ (OCC- g) = $1,000,000 / (8.5% - 0.5%).</a:t>
            </a:r>
          </a:p>
          <a:p>
            <a:pPr marL="342900" indent="-342900" eaLnBrk="1" hangingPunct="1">
              <a:spcBef>
                <a:spcPct val="20000"/>
              </a:spcBef>
            </a:pPr>
            <a:r>
              <a:rPr lang="en-US" sz="1800" b="0" i="0">
                <a:solidFill>
                  <a:srgbClr val="0000FF"/>
                </a:solidFill>
                <a:latin typeface="Arial" charset="0"/>
                <a:cs typeface="Times New Roman" pitchFamily="18" charset="0"/>
              </a:rPr>
              <a:t>Note: </a:t>
            </a:r>
          </a:p>
          <a:p>
            <a:pPr marL="342900" indent="-342900" eaLnBrk="1" hangingPunct="1">
              <a:spcBef>
                <a:spcPct val="20000"/>
              </a:spcBef>
              <a:buFontTx/>
              <a:buChar char="•"/>
            </a:pPr>
            <a:r>
              <a:rPr lang="en-US" sz="1800" b="0" i="0">
                <a:solidFill>
                  <a:srgbClr val="0000FF"/>
                </a:solidFill>
                <a:latin typeface="Arial" charset="0"/>
                <a:cs typeface="Times New Roman" pitchFamily="18" charset="0"/>
              </a:rPr>
              <a:t>Prop.X value for REIT is </a:t>
            </a:r>
            <a:r>
              <a:rPr lang="en-US" sz="1800" b="0" u="sng">
                <a:solidFill>
                  <a:srgbClr val="0000FF"/>
                </a:solidFill>
                <a:latin typeface="Arial" charset="0"/>
                <a:cs typeface="Times New Roman" pitchFamily="18" charset="0"/>
              </a:rPr>
              <a:t>not</a:t>
            </a:r>
            <a:r>
              <a:rPr lang="en-US" sz="1800" b="0" i="0">
                <a:solidFill>
                  <a:srgbClr val="0000FF"/>
                </a:solidFill>
                <a:latin typeface="Arial" charset="0"/>
                <a:cs typeface="Times New Roman" pitchFamily="18" charset="0"/>
              </a:rPr>
              <a:t> equal to: $1,000,000 / (10% - 0.5%) = $10,526,000.</a:t>
            </a:r>
          </a:p>
          <a:p>
            <a:pPr marL="342900" indent="-342900" eaLnBrk="1" hangingPunct="1">
              <a:spcBef>
                <a:spcPct val="20000"/>
              </a:spcBef>
              <a:buFontTx/>
              <a:buChar char="•"/>
            </a:pPr>
            <a:r>
              <a:rPr lang="en-US" sz="1800" b="0" i="0">
                <a:solidFill>
                  <a:srgbClr val="0000FF"/>
                </a:solidFill>
                <a:latin typeface="Arial" charset="0"/>
                <a:cs typeface="Times New Roman" pitchFamily="18" charset="0"/>
              </a:rPr>
              <a:t>OCC relevant for valuing Prop.X purchase for REIT is </a:t>
            </a:r>
            <a:r>
              <a:rPr lang="en-US" sz="1800" b="0" u="sng">
                <a:solidFill>
                  <a:srgbClr val="0000FF"/>
                </a:solidFill>
                <a:latin typeface="Arial" charset="0"/>
                <a:cs typeface="Times New Roman" pitchFamily="18" charset="0"/>
              </a:rPr>
              <a:t>not</a:t>
            </a:r>
            <a:r>
              <a:rPr lang="en-US" sz="1800" b="0" i="0">
                <a:solidFill>
                  <a:srgbClr val="0000FF"/>
                </a:solidFill>
                <a:latin typeface="Arial" charset="0"/>
                <a:cs typeface="Times New Roman" pitchFamily="18" charset="0"/>
              </a:rPr>
              <a:t> 10% (REIT B’s </a:t>
            </a:r>
            <a:r>
              <a:rPr lang="en-US" sz="1800" b="0">
                <a:solidFill>
                  <a:srgbClr val="0000FF"/>
                </a:solidFill>
                <a:latin typeface="Arial" charset="0"/>
                <a:cs typeface="Times New Roman" pitchFamily="18" charset="0"/>
              </a:rPr>
              <a:t>firm level</a:t>
            </a:r>
            <a:r>
              <a:rPr lang="en-US" sz="1800" b="0" i="0">
                <a:solidFill>
                  <a:srgbClr val="0000FF"/>
                </a:solidFill>
                <a:latin typeface="Arial" charset="0"/>
                <a:cs typeface="Times New Roman" pitchFamily="18" charset="0"/>
              </a:rPr>
              <a:t> WACC).</a:t>
            </a:r>
          </a:p>
        </p:txBody>
      </p:sp>
      <p:sp>
        <p:nvSpPr>
          <p:cNvPr id="6" name="Footer Placeholder 5"/>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90468" name="Text Box 4"/>
          <p:cNvSpPr txBox="1">
            <a:spLocks noChangeArrowheads="1"/>
          </p:cNvSpPr>
          <p:nvPr/>
        </p:nvSpPr>
        <p:spPr bwMode="auto">
          <a:xfrm>
            <a:off x="457200" y="381000"/>
            <a:ext cx="7239000" cy="39687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spcBef>
                <a:spcPct val="50000"/>
              </a:spcBef>
              <a:defRPr/>
            </a:pPr>
            <a:r>
              <a:rPr lang="en-US" sz="2000" i="0" dirty="0">
                <a:effectLst>
                  <a:outerShdw blurRad="38100" dist="38100" dir="2700000" algn="tl">
                    <a:srgbClr val="FFFFFF"/>
                  </a:outerShdw>
                </a:effectLst>
              </a:rPr>
              <a:t>Appendix 23: Agency Costs &amp; Conflicts of Interest</a:t>
            </a:r>
          </a:p>
        </p:txBody>
      </p:sp>
      <p:sp>
        <p:nvSpPr>
          <p:cNvPr id="190469" name="Text Box 5"/>
          <p:cNvSpPr txBox="1">
            <a:spLocks noChangeArrowheads="1"/>
          </p:cNvSpPr>
          <p:nvPr/>
        </p:nvSpPr>
        <p:spPr bwMode="auto">
          <a:xfrm>
            <a:off x="685800" y="838200"/>
            <a:ext cx="7848600" cy="5073650"/>
          </a:xfrm>
          <a:prstGeom prst="rect">
            <a:avLst/>
          </a:prstGeom>
          <a:noFill/>
          <a:ln>
            <a:noFill/>
          </a:ln>
          <a:effectLst/>
          <a:extLst>
            <a:ext uri="{909E8E84-426E-40DD-AFC4-6F175D3DCCD1}"/>
            <a:ext uri="{91240B29-F687-4F45-9708-019B960494DF}"/>
            <a:ext uri="{AF507438-7753-43E0-B8FC-AC1667EBCBE1}"/>
          </a:extLst>
        </p:spPr>
        <p:txBody>
          <a:bodyPr>
            <a:spAutoFit/>
          </a:bodyPr>
          <a:lstStyle/>
          <a:p>
            <a:pPr lvl="3" eaLnBrk="1" hangingPunct="1">
              <a:spcBef>
                <a:spcPct val="50000"/>
              </a:spcBef>
              <a:defRPr/>
            </a:pPr>
            <a:r>
              <a:rPr lang="en-US" sz="2000">
                <a:solidFill>
                  <a:srgbClr val="CC0000"/>
                </a:solidFill>
                <a:effectLst>
                  <a:outerShdw blurRad="38100" dist="38100" dir="2700000" algn="tl">
                    <a:srgbClr val="000000"/>
                  </a:outerShdw>
                </a:effectLst>
              </a:rPr>
              <a:t>Some major issues to watch out for…</a:t>
            </a:r>
          </a:p>
          <a:p>
            <a:pPr eaLnBrk="1" hangingPunct="1">
              <a:spcBef>
                <a:spcPts val="1200"/>
              </a:spcBef>
              <a:defRPr/>
            </a:pPr>
            <a:r>
              <a:rPr lang="en-US" sz="1800" i="0">
                <a:solidFill>
                  <a:srgbClr val="0066FF"/>
                </a:solidFill>
                <a:effectLst>
                  <a:outerShdw blurRad="38100" dist="38100" dir="2700000" algn="tl">
                    <a:srgbClr val="000000"/>
                  </a:outerShdw>
                </a:effectLst>
              </a:rPr>
              <a:t>1) Transaction bias in UPREITs:</a:t>
            </a:r>
          </a:p>
          <a:p>
            <a:pPr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Due to tax-based conflict (different cost basis for LP investors vs public stock investors)?</a:t>
            </a:r>
          </a:p>
          <a:p>
            <a:pPr eaLnBrk="1" hangingPunct="1">
              <a:spcBef>
                <a:spcPts val="1200"/>
              </a:spcBef>
              <a:defRPr/>
            </a:pPr>
            <a:r>
              <a:rPr lang="en-US" sz="1800" i="0">
                <a:solidFill>
                  <a:srgbClr val="0066FF"/>
                </a:solidFill>
                <a:effectLst>
                  <a:outerShdw blurRad="38100" dist="38100" dir="2700000" algn="tl">
                    <a:srgbClr val="000000"/>
                  </a:outerShdw>
                </a:effectLst>
              </a:rPr>
              <a:t>2) Real estate interests outside the REIT:</a:t>
            </a:r>
          </a:p>
          <a:p>
            <a:pPr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Do REIT managers have other real estate interests that compete with the REIT’s properties or for the managers’ time &amp; energy (other properties not in the REIT, other interests such as brokerage or management firms)?</a:t>
            </a:r>
          </a:p>
          <a:p>
            <a:pPr eaLnBrk="1" hangingPunct="1">
              <a:spcBef>
                <a:spcPts val="1200"/>
              </a:spcBef>
              <a:defRPr/>
            </a:pPr>
            <a:r>
              <a:rPr lang="en-US" sz="1800" i="0">
                <a:solidFill>
                  <a:srgbClr val="0066FF"/>
                </a:solidFill>
                <a:effectLst>
                  <a:outerShdw blurRad="38100" dist="38100" dir="2700000" algn="tl">
                    <a:srgbClr val="000000"/>
                  </a:outerShdw>
                </a:effectLst>
              </a:rPr>
              <a:t>3) Potential for “</a:t>
            </a:r>
            <a:r>
              <a:rPr lang="en-US" sz="1800">
                <a:solidFill>
                  <a:srgbClr val="0066FF"/>
                </a:solidFill>
                <a:effectLst>
                  <a:outerShdw blurRad="38100" dist="38100" dir="2700000" algn="tl">
                    <a:srgbClr val="000000"/>
                  </a:outerShdw>
                </a:effectLst>
              </a:rPr>
              <a:t>self-dealing</a:t>
            </a:r>
            <a:r>
              <a:rPr lang="en-US" sz="1800" i="0">
                <a:solidFill>
                  <a:srgbClr val="0066FF"/>
                </a:solidFill>
                <a:effectLst>
                  <a:outerShdw blurRad="38100" dist="38100" dir="2700000" algn="tl">
                    <a:srgbClr val="000000"/>
                  </a:outerShdw>
                </a:effectLst>
              </a:rPr>
              <a:t>”:</a:t>
            </a:r>
          </a:p>
          <a:p>
            <a:pPr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Do REIT managers have incentives to have the REIT engage in “</a:t>
            </a:r>
            <a:r>
              <a:rPr lang="en-US" sz="1800">
                <a:effectLst>
                  <a:outerShdw blurRad="38100" dist="38100" dir="2700000" algn="tl">
                    <a:srgbClr val="FFFFFF"/>
                  </a:outerShdw>
                </a:effectLst>
              </a:rPr>
              <a:t>Sweatheart</a:t>
            </a:r>
            <a:r>
              <a:rPr lang="en-US" sz="1800" i="0">
                <a:effectLst>
                  <a:outerShdw blurRad="38100" dist="38100" dir="2700000" algn="tl">
                    <a:srgbClr val="FFFFFF"/>
                  </a:outerShdw>
                </a:effectLst>
              </a:rPr>
              <a:t>” deals with brokerage, management, development firms in which they have interests?</a:t>
            </a:r>
          </a:p>
          <a:p>
            <a:pPr eaLnBrk="1" hangingPunct="1">
              <a:spcBef>
                <a:spcPts val="1200"/>
              </a:spcBef>
              <a:buFont typeface="Symbol" panose="05050102010706020507" pitchFamily="18" charset="2"/>
              <a:buNone/>
              <a:defRPr/>
            </a:pPr>
            <a:r>
              <a:rPr lang="en-US" sz="1800" i="0">
                <a:solidFill>
                  <a:srgbClr val="0066FF"/>
                </a:solidFill>
                <a:effectLst>
                  <a:outerShdw blurRad="38100" dist="38100" dir="2700000" algn="tl">
                    <a:srgbClr val="000000"/>
                  </a:outerShdw>
                </a:effectLst>
              </a:rPr>
              <a:t>4) Take-over difficulties re </a:t>
            </a:r>
            <a:r>
              <a:rPr lang="en-US" sz="1800">
                <a:solidFill>
                  <a:srgbClr val="0066FF"/>
                </a:solidFill>
                <a:effectLst>
                  <a:outerShdw blurRad="38100" dist="38100" dir="2700000" algn="tl">
                    <a:srgbClr val="000000"/>
                  </a:outerShdw>
                </a:effectLst>
              </a:rPr>
              <a:t>“5-or-Fewer Rule”</a:t>
            </a:r>
            <a:r>
              <a:rPr lang="en-US" sz="1800" i="0">
                <a:solidFill>
                  <a:srgbClr val="0066FF"/>
                </a:solidFill>
                <a:effectLst>
                  <a:outerShdw blurRad="38100" dist="38100" dir="2700000" algn="tl">
                    <a:srgbClr val="000000"/>
                  </a:outerShdw>
                </a:effectLst>
              </a:rPr>
              <a:t>:</a:t>
            </a:r>
          </a:p>
          <a:p>
            <a:pPr eaLnBrk="1" hangingPunct="1">
              <a:spcBef>
                <a:spcPct val="20000"/>
              </a:spcBef>
              <a:buFont typeface="Symbol" panose="05050102010706020507" pitchFamily="18" charset="2"/>
              <a:buChar char="·"/>
              <a:defRPr/>
            </a:pPr>
            <a:r>
              <a:rPr lang="en-US" sz="1800" i="0">
                <a:effectLst>
                  <a:outerShdw blurRad="38100" dist="38100" dir="2700000" algn="tl">
                    <a:srgbClr val="FFFFFF"/>
                  </a:outerShdw>
                </a:effectLst>
              </a:rPr>
              <a:t> REIT governance often makes hostile takeovers particularly difficult, in part due to </a:t>
            </a:r>
            <a:r>
              <a:rPr lang="en-US" sz="1800">
                <a:effectLst>
                  <a:outerShdw blurRad="38100" dist="38100" dir="2700000" algn="tl">
                    <a:srgbClr val="FFFFFF"/>
                  </a:outerShdw>
                </a:effectLst>
              </a:rPr>
              <a:t>5-or-Fewer </a:t>
            </a:r>
            <a:r>
              <a:rPr lang="en-US" sz="1800" i="0">
                <a:effectLst>
                  <a:outerShdw blurRad="38100" dist="38100" dir="2700000" algn="tl">
                    <a:srgbClr val="FFFFFF"/>
                  </a:outerShdw>
                </a:effectLst>
              </a:rPr>
              <a:t>Rule.</a:t>
            </a:r>
          </a:p>
        </p:txBody>
      </p:sp>
      <p:sp>
        <p:nvSpPr>
          <p:cNvPr id="93188" name="Slide Number Placeholder 3"/>
          <p:cNvSpPr>
            <a:spLocks noGrp="1"/>
          </p:cNvSpPr>
          <p:nvPr>
            <p:ph type="sldNum" sz="quarter" idx="12"/>
          </p:nvPr>
        </p:nvSpPr>
        <p:spPr>
          <a:noFill/>
          <a:ln>
            <a:miter lim="800000"/>
            <a:headEnd/>
            <a:tailEnd/>
          </a:ln>
        </p:spPr>
        <p:txBody>
          <a:bodyPr/>
          <a:lstStyle/>
          <a:p>
            <a:fld id="{15839020-204E-4DF1-8CB0-A656618A0B8B}" type="slidenum">
              <a:rPr lang="en-US"/>
              <a:pPr/>
              <a:t>76</a:t>
            </a:fld>
            <a:endParaRPr lang="en-US"/>
          </a:p>
        </p:txBody>
      </p:sp>
      <p:sp>
        <p:nvSpPr>
          <p:cNvPr id="5" name="Footer Placeholder 4"/>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pSp>
        <p:nvGrpSpPr>
          <p:cNvPr id="94210" name="Group 4"/>
          <p:cNvGrpSpPr>
            <a:grpSpLocks/>
          </p:cNvGrpSpPr>
          <p:nvPr/>
        </p:nvGrpSpPr>
        <p:grpSpPr bwMode="auto">
          <a:xfrm>
            <a:off x="2133600" y="152400"/>
            <a:ext cx="5791200" cy="6324600"/>
            <a:chOff x="1161" y="3424"/>
            <a:chExt cx="9720" cy="11340"/>
          </a:xfrm>
        </p:grpSpPr>
        <p:sp>
          <p:nvSpPr>
            <p:cNvPr id="203781" name="Text Box 5"/>
            <p:cNvSpPr txBox="1">
              <a:spLocks noChangeArrowheads="1"/>
            </p:cNvSpPr>
            <p:nvPr/>
          </p:nvSpPr>
          <p:spPr bwMode="auto">
            <a:xfrm>
              <a:off x="1161" y="3424"/>
              <a:ext cx="3959" cy="1440"/>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200" b="0" i="0"/>
            </a:p>
            <a:p>
              <a:pPr algn="ctr" eaLnBrk="1" hangingPunct="1">
                <a:defRPr/>
              </a:pPr>
              <a:r>
                <a:rPr lang="en-US" sz="1200" b="0" i="0"/>
                <a:t>Public Investors</a:t>
              </a:r>
            </a:p>
            <a:p>
              <a:pPr algn="ctr" eaLnBrk="1" hangingPunct="1">
                <a:defRPr/>
              </a:pPr>
              <a:r>
                <a:rPr lang="en-US" sz="1200" b="0" i="0"/>
                <a:t>(Stockholders)</a:t>
              </a:r>
              <a:endParaRPr lang="en-US" sz="1800">
                <a:effectLst>
                  <a:outerShdw blurRad="38100" dist="38100" dir="2700000" algn="tl">
                    <a:srgbClr val="C0C0C0"/>
                  </a:outerShdw>
                </a:effectLst>
              </a:endParaRPr>
            </a:p>
          </p:txBody>
        </p:sp>
        <p:sp>
          <p:nvSpPr>
            <p:cNvPr id="203782" name="Text Box 6"/>
            <p:cNvSpPr txBox="1">
              <a:spLocks noChangeArrowheads="1"/>
            </p:cNvSpPr>
            <p:nvPr/>
          </p:nvSpPr>
          <p:spPr bwMode="auto">
            <a:xfrm>
              <a:off x="6021" y="3424"/>
              <a:ext cx="3959" cy="1440"/>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200" b="0" i="0"/>
            </a:p>
            <a:p>
              <a:pPr algn="ctr" eaLnBrk="1" hangingPunct="1">
                <a:defRPr/>
              </a:pPr>
              <a:r>
                <a:rPr lang="en-US" sz="1200" b="0" i="0"/>
                <a:t>Private Investors</a:t>
              </a:r>
            </a:p>
            <a:p>
              <a:pPr algn="ctr" eaLnBrk="1" hangingPunct="1">
                <a:defRPr/>
              </a:pPr>
              <a:r>
                <a:rPr lang="en-US" sz="1200" b="0" i="0"/>
                <a:t>(Partnership Unit-holders)</a:t>
              </a:r>
              <a:endParaRPr lang="en-US" sz="1800">
                <a:effectLst>
                  <a:outerShdw blurRad="38100" dist="38100" dir="2700000" algn="tl">
                    <a:srgbClr val="C0C0C0"/>
                  </a:outerShdw>
                </a:effectLst>
              </a:endParaRPr>
            </a:p>
          </p:txBody>
        </p:sp>
        <p:grpSp>
          <p:nvGrpSpPr>
            <p:cNvPr id="94216" name="Group 7"/>
            <p:cNvGrpSpPr>
              <a:grpSpLocks/>
            </p:cNvGrpSpPr>
            <p:nvPr/>
          </p:nvGrpSpPr>
          <p:grpSpPr bwMode="auto">
            <a:xfrm>
              <a:off x="2961" y="5764"/>
              <a:ext cx="6300" cy="2160"/>
              <a:chOff x="2961" y="6124"/>
              <a:chExt cx="6300" cy="2160"/>
            </a:xfrm>
          </p:grpSpPr>
          <p:sp>
            <p:nvSpPr>
              <p:cNvPr id="203784" name="Oval 8"/>
              <p:cNvSpPr>
                <a:spLocks noChangeArrowheads="1"/>
              </p:cNvSpPr>
              <p:nvPr/>
            </p:nvSpPr>
            <p:spPr bwMode="auto">
              <a:xfrm>
                <a:off x="2962" y="6124"/>
                <a:ext cx="6299" cy="2160"/>
              </a:xfrm>
              <a:prstGeom prst="ellipse">
                <a:avLst/>
              </a:prstGeom>
              <a:solidFill>
                <a:srgbClr val="FFFFFF"/>
              </a:solid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203785" name="Text Box 9"/>
              <p:cNvSpPr txBox="1">
                <a:spLocks noChangeArrowheads="1"/>
              </p:cNvSpPr>
              <p:nvPr/>
            </p:nvSpPr>
            <p:spPr bwMode="auto">
              <a:xfrm>
                <a:off x="4582" y="6485"/>
                <a:ext cx="3059" cy="1258"/>
              </a:xfrm>
              <a:prstGeom prst="rect">
                <a:avLst/>
              </a:prstGeom>
              <a:noFill/>
              <a:ln>
                <a:noFill/>
              </a:ln>
              <a:extLst>
                <a:ext uri="{909E8E84-426E-40DD-AFC4-6F175D3DCCD1}"/>
                <a:ext uri="{91240B29-F687-4F45-9708-019B960494DF}"/>
              </a:extLst>
            </p:spPr>
            <p:txBody>
              <a:bodyPr/>
              <a:lstStyle/>
              <a:p>
                <a:pPr algn="ctr" eaLnBrk="1" hangingPunct="1">
                  <a:defRPr/>
                </a:pPr>
                <a:endParaRPr lang="en-US" sz="1800" i="0"/>
              </a:p>
              <a:p>
                <a:pPr algn="ctr" eaLnBrk="1" hangingPunct="1">
                  <a:defRPr/>
                </a:pPr>
                <a:r>
                  <a:rPr lang="en-US" sz="1800" i="0"/>
                  <a:t>REIT</a:t>
                </a:r>
                <a:endParaRPr lang="en-US" sz="1800">
                  <a:effectLst>
                    <a:outerShdw blurRad="38100" dist="38100" dir="2700000" algn="tl">
                      <a:srgbClr val="FFFFFF"/>
                    </a:outerShdw>
                  </a:effectLst>
                </a:endParaRPr>
              </a:p>
            </p:txBody>
          </p:sp>
        </p:grpSp>
        <p:sp>
          <p:nvSpPr>
            <p:cNvPr id="203786" name="Text Box 10"/>
            <p:cNvSpPr txBox="1">
              <a:spLocks noChangeArrowheads="1"/>
            </p:cNvSpPr>
            <p:nvPr/>
          </p:nvSpPr>
          <p:spPr bwMode="auto">
            <a:xfrm>
              <a:off x="1702" y="8824"/>
              <a:ext cx="9179" cy="1802"/>
            </a:xfrm>
            <a:prstGeom prst="rect">
              <a:avLst/>
            </a:prstGeom>
            <a:solidFill>
              <a:srgbClr val="FFFFFF"/>
            </a:solidFill>
            <a:ln w="9525">
              <a:solidFill>
                <a:srgbClr val="000000"/>
              </a:solidFill>
              <a:miter lim="800000"/>
              <a:headEnd/>
              <a:tailEnd/>
            </a:ln>
          </p:spPr>
          <p:txBody>
            <a:bodyPr/>
            <a:lstStyle/>
            <a:p>
              <a:pPr algn="ctr" eaLnBrk="1" hangingPunct="1">
                <a:defRPr/>
              </a:pPr>
              <a:endParaRPr lang="en-US" sz="1800" i="0"/>
            </a:p>
            <a:p>
              <a:pPr algn="ctr" eaLnBrk="1" hangingPunct="1">
                <a:defRPr/>
              </a:pPr>
              <a:r>
                <a:rPr lang="en-US" sz="1800" i="0"/>
                <a:t>Umbrella Partnership</a:t>
              </a:r>
            </a:p>
            <a:p>
              <a:pPr algn="ctr" eaLnBrk="1" hangingPunct="1">
                <a:defRPr/>
              </a:pPr>
              <a:r>
                <a:rPr lang="en-US" sz="1800" i="0"/>
                <a:t>(“Operating Partnership”: OP)</a:t>
              </a:r>
              <a:endParaRPr lang="en-US" sz="1800">
                <a:effectLst>
                  <a:outerShdw blurRad="38100" dist="38100" dir="2700000" algn="tl">
                    <a:srgbClr val="C0C0C0"/>
                  </a:outerShdw>
                </a:effectLst>
              </a:endParaRPr>
            </a:p>
          </p:txBody>
        </p:sp>
        <p:sp>
          <p:nvSpPr>
            <p:cNvPr id="203787" name="Text Box 11"/>
            <p:cNvSpPr txBox="1">
              <a:spLocks noChangeArrowheads="1"/>
            </p:cNvSpPr>
            <p:nvPr/>
          </p:nvSpPr>
          <p:spPr bwMode="auto">
            <a:xfrm>
              <a:off x="2781"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t>Property</a:t>
              </a:r>
            </a:p>
            <a:p>
              <a:pPr algn="ctr" eaLnBrk="1" hangingPunct="1">
                <a:defRPr/>
              </a:pPr>
              <a:r>
                <a:rPr lang="en-US" sz="1000" b="0" i="0"/>
                <a:t>Partnership</a:t>
              </a:r>
            </a:p>
            <a:p>
              <a:pPr algn="ctr" eaLnBrk="1" hangingPunct="1">
                <a:defRPr/>
              </a:pPr>
              <a:endParaRPr lang="en-US" sz="1000">
                <a:effectLst>
                  <a:outerShdw blurRad="38100" dist="38100" dir="2700000" algn="tl">
                    <a:srgbClr val="C0C0C0"/>
                  </a:outerShdw>
                </a:effectLst>
              </a:endParaRPr>
            </a:p>
          </p:txBody>
        </p:sp>
        <p:sp>
          <p:nvSpPr>
            <p:cNvPr id="203788" name="Text Box 12"/>
            <p:cNvSpPr txBox="1">
              <a:spLocks noChangeArrowheads="1"/>
            </p:cNvSpPr>
            <p:nvPr/>
          </p:nvSpPr>
          <p:spPr bwMode="auto">
            <a:xfrm>
              <a:off x="5480"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t>Property</a:t>
              </a:r>
            </a:p>
            <a:p>
              <a:pPr algn="ctr" eaLnBrk="1" hangingPunct="1">
                <a:defRPr/>
              </a:pPr>
              <a:r>
                <a:rPr lang="en-US" sz="1000" b="0" i="0"/>
                <a:t>Partnership</a:t>
              </a:r>
            </a:p>
            <a:p>
              <a:pPr algn="ctr" eaLnBrk="1" hangingPunct="1">
                <a:defRPr/>
              </a:pPr>
              <a:endParaRPr lang="en-US" sz="1000">
                <a:effectLst>
                  <a:outerShdw blurRad="38100" dist="38100" dir="2700000" algn="tl">
                    <a:srgbClr val="C0C0C0"/>
                  </a:outerShdw>
                </a:effectLst>
              </a:endParaRPr>
            </a:p>
          </p:txBody>
        </p:sp>
        <p:sp>
          <p:nvSpPr>
            <p:cNvPr id="203789" name="Text Box 13"/>
            <p:cNvSpPr txBox="1">
              <a:spLocks noChangeArrowheads="1"/>
            </p:cNvSpPr>
            <p:nvPr/>
          </p:nvSpPr>
          <p:spPr bwMode="auto">
            <a:xfrm>
              <a:off x="8001" y="11883"/>
              <a:ext cx="1620" cy="899"/>
            </a:xfrm>
            <a:prstGeom prst="rect">
              <a:avLst/>
            </a:prstGeom>
            <a:solidFill>
              <a:srgbClr val="FFFFFF"/>
            </a:solidFill>
            <a:ln w="9525">
              <a:solidFill>
                <a:srgbClr val="000000"/>
              </a:solidFill>
              <a:miter lim="800000"/>
              <a:headEnd/>
              <a:tailEnd/>
            </a:ln>
          </p:spPr>
          <p:txBody>
            <a:bodyPr/>
            <a:lstStyle/>
            <a:p>
              <a:pPr algn="ctr" eaLnBrk="1" hangingPunct="1">
                <a:defRPr/>
              </a:pPr>
              <a:r>
                <a:rPr lang="en-US" sz="1000" b="0" i="0"/>
                <a:t>Property</a:t>
              </a:r>
            </a:p>
            <a:p>
              <a:pPr algn="ctr" eaLnBrk="1" hangingPunct="1">
                <a:defRPr/>
              </a:pPr>
              <a:r>
                <a:rPr lang="en-US" sz="1000" b="0" i="0"/>
                <a:t>Partnership</a:t>
              </a:r>
            </a:p>
            <a:p>
              <a:pPr algn="ctr" eaLnBrk="1" hangingPunct="1">
                <a:defRPr/>
              </a:pPr>
              <a:endParaRPr lang="en-US" sz="1000">
                <a:effectLst>
                  <a:outerShdw blurRad="38100" dist="38100" dir="2700000" algn="tl">
                    <a:srgbClr val="C0C0C0"/>
                  </a:outerShdw>
                </a:effectLst>
              </a:endParaRPr>
            </a:p>
          </p:txBody>
        </p:sp>
        <p:grpSp>
          <p:nvGrpSpPr>
            <p:cNvPr id="94221" name="Group 14"/>
            <p:cNvGrpSpPr>
              <a:grpSpLocks/>
            </p:cNvGrpSpPr>
            <p:nvPr/>
          </p:nvGrpSpPr>
          <p:grpSpPr bwMode="auto">
            <a:xfrm>
              <a:off x="2781" y="13504"/>
              <a:ext cx="1440" cy="1260"/>
              <a:chOff x="2961" y="13504"/>
              <a:chExt cx="1440" cy="1260"/>
            </a:xfrm>
          </p:grpSpPr>
          <p:sp>
            <p:nvSpPr>
              <p:cNvPr id="203791" name="Oval 15"/>
              <p:cNvSpPr>
                <a:spLocks noChangeArrowheads="1"/>
              </p:cNvSpPr>
              <p:nvPr/>
            </p:nvSpPr>
            <p:spPr bwMode="auto">
              <a:xfrm>
                <a:off x="2961"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203792" name="Text Box 16"/>
              <p:cNvSpPr txBox="1">
                <a:spLocks noChangeArrowheads="1"/>
              </p:cNvSpPr>
              <p:nvPr/>
            </p:nvSpPr>
            <p:spPr bwMode="auto">
              <a:xfrm>
                <a:off x="3142" y="13865"/>
                <a:ext cx="1079" cy="538"/>
              </a:xfrm>
              <a:prstGeom prst="rect">
                <a:avLst/>
              </a:prstGeom>
              <a:noFill/>
              <a:ln>
                <a:noFill/>
              </a:ln>
              <a:extLst>
                <a:ext uri="{909E8E84-426E-40DD-AFC4-6F175D3DCCD1}"/>
                <a:ext uri="{91240B29-F687-4F45-9708-019B960494DF}"/>
              </a:extLst>
            </p:spPr>
            <p:txBody>
              <a:bodyPr/>
              <a:lstStyle/>
              <a:p>
                <a:pPr algn="ctr" eaLnBrk="1" hangingPunct="1">
                  <a:defRPr/>
                </a:pPr>
                <a:r>
                  <a:rPr lang="en-US" sz="1000" b="0" i="0"/>
                  <a:t>Property</a:t>
                </a:r>
                <a:endParaRPr lang="en-US" sz="1000">
                  <a:effectLst>
                    <a:outerShdw blurRad="38100" dist="38100" dir="2700000" algn="tl">
                      <a:srgbClr val="FFFFFF"/>
                    </a:outerShdw>
                  </a:effectLst>
                </a:endParaRPr>
              </a:p>
            </p:txBody>
          </p:sp>
        </p:grpSp>
        <p:grpSp>
          <p:nvGrpSpPr>
            <p:cNvPr id="94222" name="Group 17"/>
            <p:cNvGrpSpPr>
              <a:grpSpLocks/>
            </p:cNvGrpSpPr>
            <p:nvPr/>
          </p:nvGrpSpPr>
          <p:grpSpPr bwMode="auto">
            <a:xfrm>
              <a:off x="5661" y="13504"/>
              <a:ext cx="1440" cy="1260"/>
              <a:chOff x="2961" y="13504"/>
              <a:chExt cx="1440" cy="1260"/>
            </a:xfrm>
          </p:grpSpPr>
          <p:sp>
            <p:nvSpPr>
              <p:cNvPr id="203794" name="Oval 18"/>
              <p:cNvSpPr>
                <a:spLocks noChangeArrowheads="1"/>
              </p:cNvSpPr>
              <p:nvPr/>
            </p:nvSpPr>
            <p:spPr bwMode="auto">
              <a:xfrm>
                <a:off x="2961"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203795" name="Text Box 19"/>
              <p:cNvSpPr txBox="1">
                <a:spLocks noChangeArrowheads="1"/>
              </p:cNvSpPr>
              <p:nvPr/>
            </p:nvSpPr>
            <p:spPr bwMode="auto">
              <a:xfrm>
                <a:off x="3142" y="13865"/>
                <a:ext cx="1079" cy="538"/>
              </a:xfrm>
              <a:prstGeom prst="rect">
                <a:avLst/>
              </a:prstGeom>
              <a:noFill/>
              <a:ln>
                <a:noFill/>
              </a:ln>
              <a:extLst>
                <a:ext uri="{909E8E84-426E-40DD-AFC4-6F175D3DCCD1}"/>
                <a:ext uri="{91240B29-F687-4F45-9708-019B960494DF}"/>
              </a:extLst>
            </p:spPr>
            <p:txBody>
              <a:bodyPr/>
              <a:lstStyle/>
              <a:p>
                <a:pPr algn="ctr" eaLnBrk="1" hangingPunct="1">
                  <a:defRPr/>
                </a:pPr>
                <a:r>
                  <a:rPr lang="en-US" sz="1000" b="0" i="0"/>
                  <a:t>Property</a:t>
                </a:r>
                <a:endParaRPr lang="en-US" sz="1000">
                  <a:effectLst>
                    <a:outerShdw blurRad="38100" dist="38100" dir="2700000" algn="tl">
                      <a:srgbClr val="FFFFFF"/>
                    </a:outerShdw>
                  </a:effectLst>
                </a:endParaRPr>
              </a:p>
            </p:txBody>
          </p:sp>
        </p:grpSp>
        <p:grpSp>
          <p:nvGrpSpPr>
            <p:cNvPr id="94223" name="Group 20"/>
            <p:cNvGrpSpPr>
              <a:grpSpLocks/>
            </p:cNvGrpSpPr>
            <p:nvPr/>
          </p:nvGrpSpPr>
          <p:grpSpPr bwMode="auto">
            <a:xfrm>
              <a:off x="8181" y="13504"/>
              <a:ext cx="1440" cy="1260"/>
              <a:chOff x="2961" y="13504"/>
              <a:chExt cx="1440" cy="1260"/>
            </a:xfrm>
          </p:grpSpPr>
          <p:sp>
            <p:nvSpPr>
              <p:cNvPr id="203797" name="Oval 21"/>
              <p:cNvSpPr>
                <a:spLocks noChangeArrowheads="1"/>
              </p:cNvSpPr>
              <p:nvPr/>
            </p:nvSpPr>
            <p:spPr bwMode="auto">
              <a:xfrm>
                <a:off x="2962" y="13503"/>
                <a:ext cx="1439" cy="1261"/>
              </a:xfrm>
              <a:prstGeom prst="ellipse">
                <a:avLst/>
              </a:prstGeom>
              <a:solidFill>
                <a:srgbClr val="FFFFFF"/>
              </a:solidFill>
              <a:ln w="9525">
                <a:solidFill>
                  <a:srgbClr val="000000"/>
                </a:solidFill>
                <a:round/>
                <a:headEnd/>
                <a:tailEnd/>
              </a:ln>
            </p:spPr>
            <p:txBody>
              <a:bodyPr/>
              <a:lstStyle/>
              <a:p>
                <a:pPr eaLnBrk="1" hangingPunct="1">
                  <a:defRPr/>
                </a:pPr>
                <a:endParaRPr lang="en-US">
                  <a:effectLst>
                    <a:outerShdw blurRad="38100" dist="38100" dir="2700000" algn="tl">
                      <a:srgbClr val="000000">
                        <a:alpha val="43137"/>
                      </a:srgbClr>
                    </a:outerShdw>
                  </a:effectLst>
                </a:endParaRPr>
              </a:p>
            </p:txBody>
          </p:sp>
          <p:sp>
            <p:nvSpPr>
              <p:cNvPr id="203798" name="Text Box 22"/>
              <p:cNvSpPr txBox="1">
                <a:spLocks noChangeArrowheads="1"/>
              </p:cNvSpPr>
              <p:nvPr/>
            </p:nvSpPr>
            <p:spPr bwMode="auto">
              <a:xfrm>
                <a:off x="3143" y="13865"/>
                <a:ext cx="1079" cy="538"/>
              </a:xfrm>
              <a:prstGeom prst="rect">
                <a:avLst/>
              </a:prstGeom>
              <a:noFill/>
              <a:ln>
                <a:noFill/>
              </a:ln>
              <a:extLst>
                <a:ext uri="{909E8E84-426E-40DD-AFC4-6F175D3DCCD1}"/>
                <a:ext uri="{91240B29-F687-4F45-9708-019B960494DF}"/>
              </a:extLst>
            </p:spPr>
            <p:txBody>
              <a:bodyPr/>
              <a:lstStyle/>
              <a:p>
                <a:pPr algn="ctr" eaLnBrk="1" hangingPunct="1">
                  <a:defRPr/>
                </a:pPr>
                <a:r>
                  <a:rPr lang="en-US" sz="1000" b="0" i="0"/>
                  <a:t>Property</a:t>
                </a:r>
                <a:endParaRPr lang="en-US" sz="1000" b="0">
                  <a:effectLst>
                    <a:outerShdw blurRad="38100" dist="38100" dir="2700000" algn="tl">
                      <a:srgbClr val="FFFFFF"/>
                    </a:outerShdw>
                  </a:effectLst>
                </a:endParaRPr>
              </a:p>
            </p:txBody>
          </p:sp>
        </p:grpSp>
        <p:sp>
          <p:nvSpPr>
            <p:cNvPr id="203799" name="Line 23"/>
            <p:cNvSpPr>
              <a:spLocks noChangeShapeType="1"/>
            </p:cNvSpPr>
            <p:nvPr/>
          </p:nvSpPr>
          <p:spPr bwMode="auto">
            <a:xfrm>
              <a:off x="2962" y="4864"/>
              <a:ext cx="1258" cy="1079"/>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0" name="Line 24"/>
            <p:cNvSpPr>
              <a:spLocks noChangeShapeType="1"/>
            </p:cNvSpPr>
            <p:nvPr/>
          </p:nvSpPr>
          <p:spPr bwMode="auto">
            <a:xfrm flipH="1">
              <a:off x="7100" y="4864"/>
              <a:ext cx="901" cy="899"/>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1" name="Line 25"/>
            <p:cNvSpPr>
              <a:spLocks noChangeShapeType="1"/>
            </p:cNvSpPr>
            <p:nvPr/>
          </p:nvSpPr>
          <p:spPr bwMode="auto">
            <a:xfrm>
              <a:off x="9621" y="4864"/>
              <a:ext cx="0" cy="3959"/>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2" name="Line 26"/>
            <p:cNvSpPr>
              <a:spLocks noChangeShapeType="1"/>
            </p:cNvSpPr>
            <p:nvPr/>
          </p:nvSpPr>
          <p:spPr bwMode="auto">
            <a:xfrm>
              <a:off x="3500" y="10625"/>
              <a:ext cx="0" cy="1258"/>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3" name="Line 27"/>
            <p:cNvSpPr>
              <a:spLocks noChangeShapeType="1"/>
            </p:cNvSpPr>
            <p:nvPr/>
          </p:nvSpPr>
          <p:spPr bwMode="auto">
            <a:xfrm>
              <a:off x="6381" y="10625"/>
              <a:ext cx="0" cy="1258"/>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4" name="Line 28"/>
            <p:cNvSpPr>
              <a:spLocks noChangeShapeType="1"/>
            </p:cNvSpPr>
            <p:nvPr/>
          </p:nvSpPr>
          <p:spPr bwMode="auto">
            <a:xfrm>
              <a:off x="8901" y="10625"/>
              <a:ext cx="0" cy="1258"/>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5" name="Line 29"/>
            <p:cNvSpPr>
              <a:spLocks noChangeShapeType="1"/>
            </p:cNvSpPr>
            <p:nvPr/>
          </p:nvSpPr>
          <p:spPr bwMode="auto">
            <a:xfrm>
              <a:off x="3500" y="12783"/>
              <a:ext cx="0" cy="720"/>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6" name="Line 30"/>
            <p:cNvSpPr>
              <a:spLocks noChangeShapeType="1"/>
            </p:cNvSpPr>
            <p:nvPr/>
          </p:nvSpPr>
          <p:spPr bwMode="auto">
            <a:xfrm>
              <a:off x="6381" y="12783"/>
              <a:ext cx="0" cy="720"/>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7" name="Line 31"/>
            <p:cNvSpPr>
              <a:spLocks noChangeShapeType="1"/>
            </p:cNvSpPr>
            <p:nvPr/>
          </p:nvSpPr>
          <p:spPr bwMode="auto">
            <a:xfrm>
              <a:off x="8901" y="12783"/>
              <a:ext cx="0" cy="720"/>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203808" name="Line 32"/>
            <p:cNvSpPr>
              <a:spLocks noChangeShapeType="1"/>
            </p:cNvSpPr>
            <p:nvPr/>
          </p:nvSpPr>
          <p:spPr bwMode="auto">
            <a:xfrm>
              <a:off x="6202" y="7924"/>
              <a:ext cx="0" cy="899"/>
            </a:xfrm>
            <a:prstGeom prst="line">
              <a:avLst/>
            </a:prstGeom>
            <a:noFill/>
            <a:ln w="9525">
              <a:solidFill>
                <a:srgbClr val="000000"/>
              </a:solidFill>
              <a:round/>
              <a:headEnd/>
              <a:tailEnd type="triangle" w="med" len="med"/>
            </a:ln>
            <a:extLst>
              <a:ext uri="{909E8E84-426E-40DD-AFC4-6F175D3DCCD1}"/>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203809" name="Text Box 33"/>
          <p:cNvSpPr txBox="1">
            <a:spLocks noChangeArrowheads="1"/>
          </p:cNvSpPr>
          <p:nvPr/>
        </p:nvSpPr>
        <p:spPr bwMode="auto">
          <a:xfrm>
            <a:off x="304800" y="228600"/>
            <a:ext cx="1524000" cy="1192213"/>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hangingPunct="1">
              <a:spcBef>
                <a:spcPct val="50000"/>
              </a:spcBef>
              <a:defRPr/>
            </a:pPr>
            <a:r>
              <a:rPr lang="en-US" sz="1800">
                <a:effectLst>
                  <a:outerShdw blurRad="38100" dist="38100" dir="2700000" algn="tl">
                    <a:srgbClr val="FFFFFF"/>
                  </a:outerShdw>
                </a:effectLst>
              </a:rPr>
              <a:t>The</a:t>
            </a:r>
          </a:p>
          <a:p>
            <a:pPr algn="ctr" eaLnBrk="1" hangingPunct="1">
              <a:spcBef>
                <a:spcPct val="50000"/>
              </a:spcBef>
              <a:defRPr/>
            </a:pPr>
            <a:r>
              <a:rPr lang="en-US" sz="1800">
                <a:effectLst>
                  <a:outerShdw blurRad="38100" dist="38100" dir="2700000" algn="tl">
                    <a:srgbClr val="FFFFFF"/>
                  </a:outerShdw>
                </a:effectLst>
              </a:rPr>
              <a:t>“UPREIT”</a:t>
            </a:r>
          </a:p>
          <a:p>
            <a:pPr algn="ctr" eaLnBrk="1" hangingPunct="1">
              <a:spcBef>
                <a:spcPct val="50000"/>
              </a:spcBef>
              <a:defRPr/>
            </a:pPr>
            <a:r>
              <a:rPr lang="en-US" sz="1800">
                <a:effectLst>
                  <a:outerShdw blurRad="38100" dist="38100" dir="2700000" algn="tl">
                    <a:srgbClr val="FFFFFF"/>
                  </a:outerShdw>
                </a:effectLst>
              </a:rPr>
              <a:t>Structure</a:t>
            </a:r>
          </a:p>
        </p:txBody>
      </p:sp>
      <p:sp>
        <p:nvSpPr>
          <p:cNvPr id="94212" name="Slide Number Placeholder 31"/>
          <p:cNvSpPr>
            <a:spLocks noGrp="1"/>
          </p:cNvSpPr>
          <p:nvPr>
            <p:ph type="sldNum" sz="quarter" idx="12"/>
          </p:nvPr>
        </p:nvSpPr>
        <p:spPr>
          <a:noFill/>
          <a:ln>
            <a:miter lim="800000"/>
            <a:headEnd/>
            <a:tailEnd/>
          </a:ln>
        </p:spPr>
        <p:txBody>
          <a:bodyPr/>
          <a:lstStyle/>
          <a:p>
            <a:fld id="{1DA83A79-3D8F-43BE-9190-09E19449862E}" type="slidenum">
              <a:rPr lang="en-US"/>
              <a:pPr/>
              <a:t>77</a:t>
            </a:fld>
            <a:endParaRPr lang="en-US"/>
          </a:p>
        </p:txBody>
      </p:sp>
      <p:sp>
        <p:nvSpPr>
          <p:cNvPr id="33" name="Footer Placeholder 32"/>
          <p:cNvSpPr>
            <a:spLocks noGrp="1"/>
          </p:cNvSpPr>
          <p:nvPr>
            <p:ph type="ftr" sz="quarter" idx="11"/>
          </p:nvPr>
        </p:nvSpPr>
        <p:spPr/>
        <p:txBody>
          <a:bodyPr/>
          <a:lstStyle/>
          <a:p>
            <a:pPr>
              <a:defRPr/>
            </a:pPr>
            <a:r>
              <a:rPr lang="en-US"/>
              <a:t>© 2014 OnCourse Learning. All Rights Reserved.</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533400" y="304800"/>
            <a:ext cx="7772400" cy="762000"/>
          </a:xfrm>
        </p:spPr>
        <p:txBody>
          <a:bodyPr/>
          <a:lstStyle/>
          <a:p>
            <a:pPr eaLnBrk="1" hangingPunct="1"/>
            <a:r>
              <a:rPr lang="en-US" sz="2000" b="1" smtClean="0">
                <a:cs typeface="Arial" charset="0"/>
              </a:rPr>
              <a:t>Exhibit 7-1: UNDERLYING ASSETS vs INVESTMENT PRODUCTS, an Example from traditional corporate finance:</a:t>
            </a:r>
            <a:endParaRPr lang="en-US" sz="2000" smtClean="0"/>
          </a:p>
        </p:txBody>
      </p:sp>
      <p:sp>
        <p:nvSpPr>
          <p:cNvPr id="63" name="Footer Placeholder 62"/>
          <p:cNvSpPr>
            <a:spLocks noGrp="1"/>
          </p:cNvSpPr>
          <p:nvPr>
            <p:ph type="ftr" sz="quarter" idx="11"/>
          </p:nvPr>
        </p:nvSpPr>
        <p:spPr/>
        <p:txBody>
          <a:bodyPr/>
          <a:lstStyle/>
          <a:p>
            <a:pPr>
              <a:defRPr/>
            </a:pPr>
            <a:r>
              <a:rPr lang="en-US"/>
              <a:t>© 2014 OnCourse Learning. All Rights Reserved.</a:t>
            </a:r>
            <a:endParaRPr lang="en-US"/>
          </a:p>
        </p:txBody>
      </p:sp>
      <p:sp>
        <p:nvSpPr>
          <p:cNvPr id="26626" name="Slide Number Placeholder 5"/>
          <p:cNvSpPr>
            <a:spLocks noGrp="1"/>
          </p:cNvSpPr>
          <p:nvPr>
            <p:ph type="sldNum" sz="quarter" idx="12"/>
          </p:nvPr>
        </p:nvSpPr>
        <p:spPr>
          <a:noFill/>
        </p:spPr>
        <p:txBody>
          <a:bodyPr/>
          <a:lstStyle/>
          <a:p>
            <a:fld id="{1ABB419D-C4DF-421F-B1E7-F47B62B76645}" type="slidenum">
              <a:rPr lang="en-US"/>
              <a:pPr/>
              <a:t>8</a:t>
            </a:fld>
            <a:endParaRPr lang="en-US"/>
          </a:p>
        </p:txBody>
      </p:sp>
      <p:grpSp>
        <p:nvGrpSpPr>
          <p:cNvPr id="26628" name="Group 3"/>
          <p:cNvGrpSpPr>
            <a:grpSpLocks/>
          </p:cNvGrpSpPr>
          <p:nvPr/>
        </p:nvGrpSpPr>
        <p:grpSpPr bwMode="auto">
          <a:xfrm>
            <a:off x="685800" y="1295400"/>
            <a:ext cx="7908925" cy="5194300"/>
            <a:chOff x="389" y="1104"/>
            <a:chExt cx="4982" cy="3272"/>
          </a:xfrm>
        </p:grpSpPr>
        <p:grpSp>
          <p:nvGrpSpPr>
            <p:cNvPr id="26631" name="Group 4"/>
            <p:cNvGrpSpPr>
              <a:grpSpLocks/>
            </p:cNvGrpSpPr>
            <p:nvPr/>
          </p:nvGrpSpPr>
          <p:grpSpPr bwMode="auto">
            <a:xfrm>
              <a:off x="389" y="1104"/>
              <a:ext cx="4982" cy="3272"/>
              <a:chOff x="48" y="0"/>
              <a:chExt cx="4982" cy="4431"/>
            </a:xfrm>
          </p:grpSpPr>
          <p:sp>
            <p:nvSpPr>
              <p:cNvPr id="26637" name="Rectangle 5"/>
              <p:cNvSpPr>
                <a:spLocks noChangeArrowheads="1"/>
              </p:cNvSpPr>
              <p:nvPr/>
            </p:nvSpPr>
            <p:spPr bwMode="auto">
              <a:xfrm>
                <a:off x="48" y="0"/>
                <a:ext cx="922" cy="748"/>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Underl. Asset: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6638" name="Rectangle 6"/>
              <p:cNvSpPr>
                <a:spLocks noChangeArrowheads="1"/>
              </p:cNvSpPr>
              <p:nvPr/>
            </p:nvSpPr>
            <p:spPr bwMode="auto">
              <a:xfrm>
                <a:off x="48" y="748"/>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39" name="Rectangle 7"/>
              <p:cNvSpPr>
                <a:spLocks noChangeArrowheads="1"/>
              </p:cNvSpPr>
              <p:nvPr/>
            </p:nvSpPr>
            <p:spPr bwMode="auto">
              <a:xfrm>
                <a:off x="970" y="748"/>
                <a:ext cx="113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0" name="Rectangle 8"/>
              <p:cNvSpPr>
                <a:spLocks noChangeArrowheads="1"/>
              </p:cNvSpPr>
              <p:nvPr/>
            </p:nvSpPr>
            <p:spPr bwMode="auto">
              <a:xfrm>
                <a:off x="2102" y="748"/>
                <a:ext cx="67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1" name="Rectangle 9"/>
              <p:cNvSpPr>
                <a:spLocks noChangeArrowheads="1"/>
              </p:cNvSpPr>
              <p:nvPr/>
            </p:nvSpPr>
            <p:spPr bwMode="auto">
              <a:xfrm>
                <a:off x="2774" y="748"/>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2" name="Rectangle 10"/>
              <p:cNvSpPr>
                <a:spLocks noChangeArrowheads="1"/>
              </p:cNvSpPr>
              <p:nvPr/>
            </p:nvSpPr>
            <p:spPr bwMode="auto">
              <a:xfrm>
                <a:off x="2958" y="748"/>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3" name="Rectangle 11"/>
              <p:cNvSpPr>
                <a:spLocks noChangeArrowheads="1"/>
              </p:cNvSpPr>
              <p:nvPr/>
            </p:nvSpPr>
            <p:spPr bwMode="auto">
              <a:xfrm>
                <a:off x="3142" y="748"/>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4" name="Rectangle 12"/>
              <p:cNvSpPr>
                <a:spLocks noChangeArrowheads="1"/>
              </p:cNvSpPr>
              <p:nvPr/>
            </p:nvSpPr>
            <p:spPr bwMode="auto">
              <a:xfrm>
                <a:off x="3822" y="748"/>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5" name="Rectangle 13"/>
              <p:cNvSpPr>
                <a:spLocks noChangeArrowheads="1"/>
              </p:cNvSpPr>
              <p:nvPr/>
            </p:nvSpPr>
            <p:spPr bwMode="auto">
              <a:xfrm>
                <a:off x="48" y="1151"/>
                <a:ext cx="922" cy="863"/>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Invest. Products</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6646" name="Rectangle 14"/>
              <p:cNvSpPr>
                <a:spLocks noChangeArrowheads="1"/>
              </p:cNvSpPr>
              <p:nvPr/>
            </p:nvSpPr>
            <p:spPr bwMode="auto">
              <a:xfrm>
                <a:off x="2966" y="1151"/>
                <a:ext cx="464" cy="86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7" name="Rectangle 15"/>
              <p:cNvSpPr>
                <a:spLocks noChangeArrowheads="1"/>
              </p:cNvSpPr>
              <p:nvPr/>
            </p:nvSpPr>
            <p:spPr bwMode="auto">
              <a:xfrm>
                <a:off x="48" y="2014"/>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8" name="Rectangle 16"/>
              <p:cNvSpPr>
                <a:spLocks noChangeArrowheads="1"/>
              </p:cNvSpPr>
              <p:nvPr/>
            </p:nvSpPr>
            <p:spPr bwMode="auto">
              <a:xfrm>
                <a:off x="970" y="2014"/>
                <a:ext cx="51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49" name="Rectangle 17"/>
              <p:cNvSpPr>
                <a:spLocks noChangeArrowheads="1"/>
              </p:cNvSpPr>
              <p:nvPr/>
            </p:nvSpPr>
            <p:spPr bwMode="auto">
              <a:xfrm>
                <a:off x="1488" y="2014"/>
                <a:ext cx="51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0" name="Rectangle 18"/>
              <p:cNvSpPr>
                <a:spLocks noChangeArrowheads="1"/>
              </p:cNvSpPr>
              <p:nvPr/>
            </p:nvSpPr>
            <p:spPr bwMode="auto">
              <a:xfrm>
                <a:off x="2006" y="2014"/>
                <a:ext cx="28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1" name="Rectangle 19"/>
              <p:cNvSpPr>
                <a:spLocks noChangeArrowheads="1"/>
              </p:cNvSpPr>
              <p:nvPr/>
            </p:nvSpPr>
            <p:spPr bwMode="auto">
              <a:xfrm>
                <a:off x="2294" y="2014"/>
                <a:ext cx="28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2" name="Rectangle 20"/>
              <p:cNvSpPr>
                <a:spLocks noChangeArrowheads="1"/>
              </p:cNvSpPr>
              <p:nvPr/>
            </p:nvSpPr>
            <p:spPr bwMode="auto">
              <a:xfrm>
                <a:off x="2582" y="2014"/>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3" name="Rectangle 21"/>
              <p:cNvSpPr>
                <a:spLocks noChangeArrowheads="1"/>
              </p:cNvSpPr>
              <p:nvPr/>
            </p:nvSpPr>
            <p:spPr bwMode="auto">
              <a:xfrm>
                <a:off x="2766" y="2014"/>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4" name="Rectangle 22"/>
              <p:cNvSpPr>
                <a:spLocks noChangeArrowheads="1"/>
              </p:cNvSpPr>
              <p:nvPr/>
            </p:nvSpPr>
            <p:spPr bwMode="auto">
              <a:xfrm>
                <a:off x="2950" y="2014"/>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5" name="Rectangle 23"/>
              <p:cNvSpPr>
                <a:spLocks noChangeArrowheads="1"/>
              </p:cNvSpPr>
              <p:nvPr/>
            </p:nvSpPr>
            <p:spPr bwMode="auto">
              <a:xfrm>
                <a:off x="3630" y="2014"/>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6" name="Rectangle 24"/>
              <p:cNvSpPr>
                <a:spLocks noChangeArrowheads="1"/>
              </p:cNvSpPr>
              <p:nvPr/>
            </p:nvSpPr>
            <p:spPr bwMode="auto">
              <a:xfrm>
                <a:off x="48" y="2417"/>
                <a:ext cx="922" cy="978"/>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Invest. Product</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6657" name="Rectangle 25"/>
              <p:cNvSpPr>
                <a:spLocks noChangeArrowheads="1"/>
              </p:cNvSpPr>
              <p:nvPr/>
            </p:nvSpPr>
            <p:spPr bwMode="auto">
              <a:xfrm>
                <a:off x="2198" y="2417"/>
                <a:ext cx="288"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8" name="Rectangle 26"/>
              <p:cNvSpPr>
                <a:spLocks noChangeArrowheads="1"/>
              </p:cNvSpPr>
              <p:nvPr/>
            </p:nvSpPr>
            <p:spPr bwMode="auto">
              <a:xfrm>
                <a:off x="2486" y="2417"/>
                <a:ext cx="288"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59" name="Rectangle 27"/>
              <p:cNvSpPr>
                <a:spLocks noChangeArrowheads="1"/>
              </p:cNvSpPr>
              <p:nvPr/>
            </p:nvSpPr>
            <p:spPr bwMode="auto">
              <a:xfrm>
                <a:off x="2774" y="2417"/>
                <a:ext cx="184"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0" name="Rectangle 28"/>
              <p:cNvSpPr>
                <a:spLocks noChangeArrowheads="1"/>
              </p:cNvSpPr>
              <p:nvPr/>
            </p:nvSpPr>
            <p:spPr bwMode="auto">
              <a:xfrm>
                <a:off x="2958" y="2417"/>
                <a:ext cx="184"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1" name="Rectangle 29"/>
              <p:cNvSpPr>
                <a:spLocks noChangeArrowheads="1"/>
              </p:cNvSpPr>
              <p:nvPr/>
            </p:nvSpPr>
            <p:spPr bwMode="auto">
              <a:xfrm>
                <a:off x="3142" y="2417"/>
                <a:ext cx="680"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2" name="Rectangle 30"/>
              <p:cNvSpPr>
                <a:spLocks noChangeArrowheads="1"/>
              </p:cNvSpPr>
              <p:nvPr/>
            </p:nvSpPr>
            <p:spPr bwMode="auto">
              <a:xfrm>
                <a:off x="3822" y="2417"/>
                <a:ext cx="680" cy="978"/>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3" name="Rectangle 31"/>
              <p:cNvSpPr>
                <a:spLocks noChangeArrowheads="1"/>
              </p:cNvSpPr>
              <p:nvPr/>
            </p:nvSpPr>
            <p:spPr bwMode="auto">
              <a:xfrm>
                <a:off x="48" y="3395"/>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4" name="Rectangle 32"/>
              <p:cNvSpPr>
                <a:spLocks noChangeArrowheads="1"/>
              </p:cNvSpPr>
              <p:nvPr/>
            </p:nvSpPr>
            <p:spPr bwMode="auto">
              <a:xfrm>
                <a:off x="970" y="3395"/>
                <a:ext cx="51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5" name="Rectangle 33"/>
              <p:cNvSpPr>
                <a:spLocks noChangeArrowheads="1"/>
              </p:cNvSpPr>
              <p:nvPr/>
            </p:nvSpPr>
            <p:spPr bwMode="auto">
              <a:xfrm>
                <a:off x="1488" y="3395"/>
                <a:ext cx="51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6" name="Rectangle 34"/>
              <p:cNvSpPr>
                <a:spLocks noChangeArrowheads="1"/>
              </p:cNvSpPr>
              <p:nvPr/>
            </p:nvSpPr>
            <p:spPr bwMode="auto">
              <a:xfrm>
                <a:off x="2006" y="3395"/>
                <a:ext cx="28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7" name="Rectangle 35"/>
              <p:cNvSpPr>
                <a:spLocks noChangeArrowheads="1"/>
              </p:cNvSpPr>
              <p:nvPr/>
            </p:nvSpPr>
            <p:spPr bwMode="auto">
              <a:xfrm>
                <a:off x="2294" y="3395"/>
                <a:ext cx="28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8" name="Rectangle 36"/>
              <p:cNvSpPr>
                <a:spLocks noChangeArrowheads="1"/>
              </p:cNvSpPr>
              <p:nvPr/>
            </p:nvSpPr>
            <p:spPr bwMode="auto">
              <a:xfrm>
                <a:off x="2582" y="3395"/>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69" name="Rectangle 37"/>
              <p:cNvSpPr>
                <a:spLocks noChangeArrowheads="1"/>
              </p:cNvSpPr>
              <p:nvPr/>
            </p:nvSpPr>
            <p:spPr bwMode="auto">
              <a:xfrm>
                <a:off x="2766" y="3395"/>
                <a:ext cx="1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70" name="Rectangle 38"/>
              <p:cNvSpPr>
                <a:spLocks noChangeArrowheads="1"/>
              </p:cNvSpPr>
              <p:nvPr/>
            </p:nvSpPr>
            <p:spPr bwMode="auto">
              <a:xfrm>
                <a:off x="2950" y="3395"/>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71" name="Rectangle 39"/>
              <p:cNvSpPr>
                <a:spLocks noChangeArrowheads="1"/>
              </p:cNvSpPr>
              <p:nvPr/>
            </p:nvSpPr>
            <p:spPr bwMode="auto">
              <a:xfrm>
                <a:off x="3630" y="3395"/>
                <a:ext cx="68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6672" name="Rectangle 40"/>
              <p:cNvSpPr>
                <a:spLocks noChangeArrowheads="1"/>
              </p:cNvSpPr>
              <p:nvPr/>
            </p:nvSpPr>
            <p:spPr bwMode="auto">
              <a:xfrm>
                <a:off x="48" y="3798"/>
                <a:ext cx="922" cy="633"/>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Invest. Products</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grpSp>
            <p:nvGrpSpPr>
              <p:cNvPr id="26673" name="Group 41"/>
              <p:cNvGrpSpPr>
                <a:grpSpLocks/>
              </p:cNvGrpSpPr>
              <p:nvPr/>
            </p:nvGrpSpPr>
            <p:grpSpPr bwMode="auto">
              <a:xfrm>
                <a:off x="922" y="0"/>
                <a:ext cx="4108" cy="748"/>
                <a:chOff x="922" y="0"/>
                <a:chExt cx="4108" cy="748"/>
              </a:xfrm>
            </p:grpSpPr>
            <p:sp>
              <p:nvSpPr>
                <p:cNvPr id="26686" name="Rectangle 42"/>
                <p:cNvSpPr>
                  <a:spLocks noChangeArrowheads="1"/>
                </p:cNvSpPr>
                <p:nvPr/>
              </p:nvSpPr>
              <p:spPr bwMode="auto">
                <a:xfrm>
                  <a:off x="970" y="0"/>
                  <a:ext cx="4012" cy="748"/>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	ABC Widgets Corporation</a:t>
                  </a:r>
                  <a:endParaRPr lang="en-US" sz="1200" b="0" i="0">
                    <a:solidFill>
                      <a:srgbClr val="000000"/>
                    </a:solidFill>
                    <a:latin typeface="Courier New" pitchFamily="49" charset="0"/>
                    <a:cs typeface="Courier New" pitchFamily="49" charset="0"/>
                  </a:endParaRPr>
                </a:p>
                <a:p>
                  <a:pPr>
                    <a:tabLst>
                      <a:tab pos="0" algn="l"/>
                    </a:tabLst>
                  </a:pPr>
                  <a:r>
                    <a:rPr lang="en-US" sz="1200" b="0" i="0">
                      <a:solidFill>
                        <a:srgbClr val="000000"/>
                      </a:solidFill>
                      <a:latin typeface="Arial" charset="0"/>
                      <a:cs typeface="Arial" charset="0"/>
                    </a:rPr>
                    <a:t>	(Collection of Physical, Human, &amp; Legal Assets &amp; Relationships)</a:t>
                  </a:r>
                  <a:endParaRPr lang="en-US" sz="1200" b="0" i="0">
                    <a:solidFill>
                      <a:srgbClr val="000000"/>
                    </a:solidFill>
                    <a:latin typeface="Courier New" pitchFamily="49" charset="0"/>
                    <a:cs typeface="Courier New" pitchFamily="49" charset="0"/>
                  </a:endParaRPr>
                </a:p>
                <a:p>
                  <a:pPr>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717867" name="Rectangle 43"/>
                <p:cNvSpPr>
                  <a:spLocks noChangeArrowheads="1"/>
                </p:cNvSpPr>
                <p:nvPr/>
              </p:nvSpPr>
              <p:spPr bwMode="auto">
                <a:xfrm>
                  <a:off x="922" y="0"/>
                  <a:ext cx="4108" cy="748"/>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6674" name="Group 44"/>
              <p:cNvGrpSpPr>
                <a:grpSpLocks/>
              </p:cNvGrpSpPr>
              <p:nvPr/>
            </p:nvGrpSpPr>
            <p:grpSpPr bwMode="auto">
              <a:xfrm>
                <a:off x="922" y="1151"/>
                <a:ext cx="1996" cy="863"/>
                <a:chOff x="922" y="1151"/>
                <a:chExt cx="1996" cy="863"/>
              </a:xfrm>
            </p:grpSpPr>
            <p:sp>
              <p:nvSpPr>
                <p:cNvPr id="26684" name="Rectangle 45"/>
                <p:cNvSpPr>
                  <a:spLocks noChangeArrowheads="1"/>
                </p:cNvSpPr>
                <p:nvPr/>
              </p:nvSpPr>
              <p:spPr bwMode="auto">
                <a:xfrm>
                  <a:off x="970" y="1151"/>
                  <a:ext cx="1900" cy="863"/>
                </a:xfrm>
                <a:prstGeom prst="rect">
                  <a:avLst/>
                </a:prstGeom>
                <a:noFill/>
                <a:ln w="9525">
                  <a:noFill/>
                  <a:miter lim="800000"/>
                  <a:headEnd/>
                  <a:tailEnd/>
                </a:ln>
              </p:spPr>
              <p:txBody>
                <a:bodyPr/>
                <a:lstStyle/>
                <a:p>
                  <a:pPr eaLnBrk="1" hangingPunct="1">
                    <a:tabLst>
                      <a:tab pos="1203325" algn="ctr"/>
                    </a:tabLst>
                  </a:pPr>
                  <a:r>
                    <a:rPr lang="en-US" sz="1200" i="0">
                      <a:solidFill>
                        <a:srgbClr val="000000"/>
                      </a:solidFill>
                      <a:latin typeface="Arial" charset="0"/>
                      <a:cs typeface="Arial" charset="0"/>
                    </a:rPr>
                    <a:t>	ABC Common Stock</a:t>
                  </a:r>
                  <a:endParaRPr lang="en-US" sz="1200" b="0" i="0">
                    <a:solidFill>
                      <a:srgbClr val="000000"/>
                    </a:solidFill>
                    <a:latin typeface="Courier New" pitchFamily="49" charset="0"/>
                    <a:cs typeface="Courier New" pitchFamily="49" charset="0"/>
                  </a:endParaRPr>
                </a:p>
                <a:p>
                  <a:pPr>
                    <a:tabLst>
                      <a:tab pos="1203325" algn="ctr"/>
                    </a:tabLst>
                  </a:pPr>
                  <a:r>
                    <a:rPr lang="en-US" sz="1200" b="0" i="0">
                      <a:solidFill>
                        <a:srgbClr val="000000"/>
                      </a:solidFill>
                      <a:latin typeface="Arial" charset="0"/>
                      <a:cs typeface="Arial" charset="0"/>
                    </a:rPr>
                    <a:t>	(Subordinated claims)</a:t>
                  </a:r>
                  <a:endParaRPr lang="en-US" sz="1200" b="0" i="0">
                    <a:solidFill>
                      <a:srgbClr val="000000"/>
                    </a:solidFill>
                    <a:latin typeface="Courier New" pitchFamily="49" charset="0"/>
                    <a:cs typeface="Courier New" pitchFamily="49" charset="0"/>
                  </a:endParaRPr>
                </a:p>
                <a:p>
                  <a:pPr>
                    <a:tabLst>
                      <a:tab pos="1203325" algn="ctr"/>
                    </a:tabLst>
                  </a:pPr>
                  <a:r>
                    <a:rPr lang="en-US" sz="1200" b="0" i="0">
                      <a:solidFill>
                        <a:srgbClr val="000000"/>
                      </a:solidFill>
                      <a:latin typeface="Arial" charset="0"/>
                      <a:cs typeface="Arial" charset="0"/>
                    </a:rPr>
                    <a:t>	- Moderate Risk</a:t>
                  </a:r>
                  <a:endParaRPr lang="en-US" sz="1200" b="0" i="0">
                    <a:solidFill>
                      <a:srgbClr val="000000"/>
                    </a:solidFill>
                    <a:latin typeface="Courier New" pitchFamily="49" charset="0"/>
                    <a:cs typeface="Courier New" pitchFamily="49" charset="0"/>
                  </a:endParaRPr>
                </a:p>
                <a:p>
                  <a:pPr>
                    <a:tabLst>
                      <a:tab pos="1203325" algn="ctr"/>
                    </a:tabLst>
                  </a:pPr>
                  <a:r>
                    <a:rPr lang="en-US" sz="1200" b="0" i="0">
                      <a:solidFill>
                        <a:srgbClr val="000000"/>
                      </a:solidFill>
                      <a:latin typeface="Arial" charset="0"/>
                      <a:cs typeface="Arial" charset="0"/>
                    </a:rPr>
                    <a:t>	- Moderate Total Return</a:t>
                  </a:r>
                  <a:endParaRPr lang="en-US" sz="1200" b="0" i="0">
                    <a:solidFill>
                      <a:srgbClr val="000000"/>
                    </a:solidFill>
                    <a:latin typeface="Courier New" pitchFamily="49" charset="0"/>
                    <a:cs typeface="Courier New" pitchFamily="49" charset="0"/>
                  </a:endParaRPr>
                </a:p>
                <a:p>
                  <a:pPr>
                    <a:tabLst>
                      <a:tab pos="1203325" algn="ctr"/>
                    </a:tabLst>
                  </a:pPr>
                  <a:r>
                    <a:rPr lang="en-US" sz="1200" b="0" i="0">
                      <a:solidFill>
                        <a:srgbClr val="000000"/>
                      </a:solidFill>
                      <a:latin typeface="Arial" charset="0"/>
                      <a:cs typeface="Arial" charset="0"/>
                    </a:rPr>
                    <a:t>	- Low Cur.Yield</a:t>
                  </a:r>
                  <a:endParaRPr lang="en-US" sz="1200" b="0" i="0">
                    <a:solidFill>
                      <a:srgbClr val="000000"/>
                    </a:solidFill>
                    <a:latin typeface="Courier New" pitchFamily="49" charset="0"/>
                    <a:cs typeface="Courier New" pitchFamily="49" charset="0"/>
                  </a:endParaRPr>
                </a:p>
                <a:p>
                  <a:pPr>
                    <a:tabLst>
                      <a:tab pos="1203325" algn="ctr"/>
                    </a:tabLst>
                  </a:pPr>
                  <a:endParaRPr lang="en-US" sz="2400" b="0" i="0">
                    <a:solidFill>
                      <a:srgbClr val="000000"/>
                    </a:solidFill>
                  </a:endParaRPr>
                </a:p>
              </p:txBody>
            </p:sp>
            <p:sp>
              <p:nvSpPr>
                <p:cNvPr id="717870" name="Rectangle 46"/>
                <p:cNvSpPr>
                  <a:spLocks noChangeArrowheads="1"/>
                </p:cNvSpPr>
                <p:nvPr/>
              </p:nvSpPr>
              <p:spPr bwMode="auto">
                <a:xfrm>
                  <a:off x="922" y="1151"/>
                  <a:ext cx="1996" cy="863"/>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6675" name="Group 47"/>
              <p:cNvGrpSpPr>
                <a:grpSpLocks/>
              </p:cNvGrpSpPr>
              <p:nvPr/>
            </p:nvGrpSpPr>
            <p:grpSpPr bwMode="auto">
              <a:xfrm>
                <a:off x="3382" y="1151"/>
                <a:ext cx="1552" cy="863"/>
                <a:chOff x="3382" y="1151"/>
                <a:chExt cx="1552" cy="863"/>
              </a:xfrm>
            </p:grpSpPr>
            <p:sp>
              <p:nvSpPr>
                <p:cNvPr id="26682" name="Rectangle 48"/>
                <p:cNvSpPr>
                  <a:spLocks noChangeArrowheads="1"/>
                </p:cNvSpPr>
                <p:nvPr/>
              </p:nvSpPr>
              <p:spPr bwMode="auto">
                <a:xfrm>
                  <a:off x="3430" y="1151"/>
                  <a:ext cx="1456" cy="863"/>
                </a:xfrm>
                <a:prstGeom prst="rect">
                  <a:avLst/>
                </a:prstGeom>
                <a:noFill/>
                <a:ln w="9525">
                  <a:noFill/>
                  <a:miter lim="800000"/>
                  <a:headEnd/>
                  <a:tailEnd/>
                </a:ln>
              </p:spPr>
              <p:txBody>
                <a:bodyPr/>
                <a:lstStyle/>
                <a:p>
                  <a:pPr eaLnBrk="1" hangingPunct="1">
                    <a:tabLst>
                      <a:tab pos="1003300" algn="ctr"/>
                    </a:tabLst>
                  </a:pPr>
                  <a:r>
                    <a:rPr lang="en-US" sz="1200" i="0">
                      <a:solidFill>
                        <a:srgbClr val="000000"/>
                      </a:solidFill>
                      <a:latin typeface="Arial" charset="0"/>
                      <a:cs typeface="Arial" charset="0"/>
                    </a:rPr>
                    <a:t>	ABC Corporate Bonds</a:t>
                  </a:r>
                  <a:endParaRPr lang="en-US" sz="1200" b="0" i="0">
                    <a:solidFill>
                      <a:srgbClr val="000000"/>
                    </a:solidFill>
                    <a:latin typeface="Courier New" pitchFamily="49" charset="0"/>
                    <a:cs typeface="Courier New" pitchFamily="49" charset="0"/>
                  </a:endParaRPr>
                </a:p>
                <a:p>
                  <a:pPr>
                    <a:tabLst>
                      <a:tab pos="1003300" algn="ctr"/>
                    </a:tabLst>
                  </a:pPr>
                  <a:r>
                    <a:rPr lang="en-US" sz="1200" b="0" i="0">
                      <a:solidFill>
                        <a:srgbClr val="000000"/>
                      </a:solidFill>
                      <a:latin typeface="Arial" charset="0"/>
                      <a:cs typeface="Arial" charset="0"/>
                    </a:rPr>
                    <a:t>	(Senior claims)</a:t>
                  </a:r>
                  <a:endParaRPr lang="en-US" sz="1200" b="0" i="0">
                    <a:solidFill>
                      <a:srgbClr val="000000"/>
                    </a:solidFill>
                    <a:latin typeface="Courier New" pitchFamily="49" charset="0"/>
                    <a:cs typeface="Courier New" pitchFamily="49" charset="0"/>
                  </a:endParaRPr>
                </a:p>
                <a:p>
                  <a:pPr>
                    <a:tabLst>
                      <a:tab pos="1003300" algn="ctr"/>
                    </a:tabLst>
                  </a:pPr>
                  <a:r>
                    <a:rPr lang="en-US" sz="1200" b="0" i="0">
                      <a:solidFill>
                        <a:srgbClr val="000000"/>
                      </a:solidFill>
                      <a:latin typeface="Arial" charset="0"/>
                      <a:cs typeface="Arial" charset="0"/>
                    </a:rPr>
                    <a:t>	- Low Risk</a:t>
                  </a:r>
                  <a:endParaRPr lang="en-US" sz="1200" b="0" i="0">
                    <a:solidFill>
                      <a:srgbClr val="000000"/>
                    </a:solidFill>
                    <a:latin typeface="Courier New" pitchFamily="49" charset="0"/>
                    <a:cs typeface="Courier New" pitchFamily="49" charset="0"/>
                  </a:endParaRPr>
                </a:p>
                <a:p>
                  <a:pPr>
                    <a:tabLst>
                      <a:tab pos="1003300" algn="ctr"/>
                    </a:tabLst>
                  </a:pPr>
                  <a:r>
                    <a:rPr lang="en-US" sz="1200" b="0" i="0">
                      <a:solidFill>
                        <a:srgbClr val="000000"/>
                      </a:solidFill>
                      <a:latin typeface="Arial" charset="0"/>
                      <a:cs typeface="Arial" charset="0"/>
                    </a:rPr>
                    <a:t>	- Low Total Return</a:t>
                  </a:r>
                  <a:endParaRPr lang="en-US" sz="1200" b="0" i="0">
                    <a:solidFill>
                      <a:srgbClr val="000000"/>
                    </a:solidFill>
                    <a:latin typeface="Courier New" pitchFamily="49" charset="0"/>
                    <a:cs typeface="Courier New" pitchFamily="49" charset="0"/>
                  </a:endParaRPr>
                </a:p>
                <a:p>
                  <a:pPr>
                    <a:tabLst>
                      <a:tab pos="1003300" algn="ctr"/>
                    </a:tabLst>
                  </a:pPr>
                  <a:r>
                    <a:rPr lang="en-US" sz="1200" b="0" i="0">
                      <a:solidFill>
                        <a:srgbClr val="000000"/>
                      </a:solidFill>
                      <a:latin typeface="Arial" charset="0"/>
                      <a:cs typeface="Arial" charset="0"/>
                    </a:rPr>
                    <a:t>	- High Cur.Yield</a:t>
                  </a:r>
                  <a:endParaRPr lang="en-US" sz="1200" b="0" i="0">
                    <a:solidFill>
                      <a:srgbClr val="000000"/>
                    </a:solidFill>
                    <a:latin typeface="Courier New" pitchFamily="49" charset="0"/>
                    <a:cs typeface="Courier New" pitchFamily="49" charset="0"/>
                  </a:endParaRPr>
                </a:p>
                <a:p>
                  <a:pPr>
                    <a:tabLst>
                      <a:tab pos="1003300" algn="ctr"/>
                    </a:tabLst>
                  </a:pPr>
                  <a:endParaRPr lang="en-US" sz="2400" b="0" i="0">
                    <a:solidFill>
                      <a:srgbClr val="000000"/>
                    </a:solidFill>
                  </a:endParaRPr>
                </a:p>
              </p:txBody>
            </p:sp>
            <p:sp>
              <p:nvSpPr>
                <p:cNvPr id="717873" name="Rectangle 49"/>
                <p:cNvSpPr>
                  <a:spLocks noChangeArrowheads="1"/>
                </p:cNvSpPr>
                <p:nvPr/>
              </p:nvSpPr>
              <p:spPr bwMode="auto">
                <a:xfrm>
                  <a:off x="3382" y="1151"/>
                  <a:ext cx="1552" cy="863"/>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6676" name="Group 50"/>
              <p:cNvGrpSpPr>
                <a:grpSpLocks/>
              </p:cNvGrpSpPr>
              <p:nvPr/>
            </p:nvGrpSpPr>
            <p:grpSpPr bwMode="auto">
              <a:xfrm>
                <a:off x="922" y="2417"/>
                <a:ext cx="1228" cy="978"/>
                <a:chOff x="922" y="2417"/>
                <a:chExt cx="1228" cy="978"/>
              </a:xfrm>
            </p:grpSpPr>
            <p:sp>
              <p:nvSpPr>
                <p:cNvPr id="26680" name="Rectangle 51"/>
                <p:cNvSpPr>
                  <a:spLocks noChangeArrowheads="1"/>
                </p:cNvSpPr>
                <p:nvPr/>
              </p:nvSpPr>
              <p:spPr bwMode="auto">
                <a:xfrm>
                  <a:off x="970" y="2417"/>
                  <a:ext cx="1132" cy="978"/>
                </a:xfrm>
                <a:prstGeom prst="rect">
                  <a:avLst/>
                </a:prstGeom>
                <a:noFill/>
                <a:ln w="9525">
                  <a:noFill/>
                  <a:miter lim="800000"/>
                  <a:headEnd/>
                  <a:tailEnd/>
                </a:ln>
              </p:spPr>
              <p:txBody>
                <a:bodyPr/>
                <a:lstStyle/>
                <a:p>
                  <a:pPr eaLnBrk="1" hangingPunct="1">
                    <a:tabLst>
                      <a:tab pos="746125" algn="ctr"/>
                    </a:tabLst>
                  </a:pPr>
                  <a:r>
                    <a:rPr lang="en-US" sz="1200" i="0">
                      <a:solidFill>
                        <a:srgbClr val="000000"/>
                      </a:solidFill>
                      <a:latin typeface="Arial" charset="0"/>
                      <a:cs typeface="Arial" charset="0"/>
                    </a:rPr>
                    <a:t>	Call Options</a:t>
                  </a:r>
                  <a:endParaRPr lang="en-US" sz="1200" b="0" i="0">
                    <a:solidFill>
                      <a:srgbClr val="000000"/>
                    </a:solidFill>
                    <a:latin typeface="Courier New" pitchFamily="49" charset="0"/>
                    <a:cs typeface="Courier New" pitchFamily="49" charset="0"/>
                  </a:endParaRPr>
                </a:p>
                <a:p>
                  <a:pPr>
                    <a:tabLst>
                      <a:tab pos="746125" algn="ctr"/>
                    </a:tabLst>
                  </a:pPr>
                  <a:r>
                    <a:rPr lang="en-US" sz="1200" b="0" i="0">
                      <a:solidFill>
                        <a:srgbClr val="000000"/>
                      </a:solidFill>
                      <a:latin typeface="Arial" charset="0"/>
                      <a:cs typeface="Arial" charset="0"/>
                    </a:rPr>
                    <a:t>	on ABC Stock</a:t>
                  </a:r>
                  <a:endParaRPr lang="en-US" sz="1200" b="0" i="0">
                    <a:solidFill>
                      <a:srgbClr val="000000"/>
                    </a:solidFill>
                    <a:latin typeface="Courier New" pitchFamily="49" charset="0"/>
                    <a:cs typeface="Courier New" pitchFamily="49" charset="0"/>
                  </a:endParaRPr>
                </a:p>
                <a:p>
                  <a:pPr>
                    <a:tabLst>
                      <a:tab pos="746125" algn="ctr"/>
                    </a:tabLst>
                  </a:pPr>
                  <a:r>
                    <a:rPr lang="en-US" sz="1200" b="0" i="0">
                      <a:solidFill>
                        <a:srgbClr val="000000"/>
                      </a:solidFill>
                      <a:latin typeface="Arial" charset="0"/>
                      <a:cs typeface="Arial" charset="0"/>
                    </a:rPr>
                    <a:t>	(Contingent claims)</a:t>
                  </a:r>
                  <a:endParaRPr lang="en-US" sz="1200" b="0" i="0">
                    <a:solidFill>
                      <a:srgbClr val="000000"/>
                    </a:solidFill>
                    <a:latin typeface="Courier New" pitchFamily="49" charset="0"/>
                    <a:cs typeface="Courier New" pitchFamily="49" charset="0"/>
                  </a:endParaRPr>
                </a:p>
                <a:p>
                  <a:pPr>
                    <a:tabLst>
                      <a:tab pos="746125" algn="ctr"/>
                    </a:tabLst>
                  </a:pPr>
                  <a:r>
                    <a:rPr lang="en-US" sz="1200" b="0" i="0">
                      <a:solidFill>
                        <a:srgbClr val="000000"/>
                      </a:solidFill>
                      <a:latin typeface="Arial" charset="0"/>
                      <a:cs typeface="Arial" charset="0"/>
                    </a:rPr>
                    <a:t>	- High Risk</a:t>
                  </a:r>
                  <a:endParaRPr lang="en-US" sz="1200" b="0" i="0">
                    <a:solidFill>
                      <a:srgbClr val="000000"/>
                    </a:solidFill>
                    <a:latin typeface="Courier New" pitchFamily="49" charset="0"/>
                    <a:cs typeface="Courier New" pitchFamily="49" charset="0"/>
                  </a:endParaRPr>
                </a:p>
                <a:p>
                  <a:pPr>
                    <a:tabLst>
                      <a:tab pos="746125" algn="ctr"/>
                    </a:tabLst>
                  </a:pPr>
                  <a:r>
                    <a:rPr lang="en-US" sz="1200" b="0" i="0">
                      <a:solidFill>
                        <a:srgbClr val="000000"/>
                      </a:solidFill>
                      <a:latin typeface="Arial" charset="0"/>
                      <a:cs typeface="Arial" charset="0"/>
                    </a:rPr>
                    <a:t>	- High Total Return</a:t>
                  </a:r>
                  <a:endParaRPr lang="en-US" sz="1200" b="0" i="0">
                    <a:solidFill>
                      <a:srgbClr val="000000"/>
                    </a:solidFill>
                    <a:latin typeface="Courier New" pitchFamily="49" charset="0"/>
                    <a:cs typeface="Courier New" pitchFamily="49" charset="0"/>
                  </a:endParaRPr>
                </a:p>
                <a:p>
                  <a:pPr>
                    <a:tabLst>
                      <a:tab pos="746125" algn="ctr"/>
                    </a:tabLst>
                  </a:pPr>
                  <a:r>
                    <a:rPr lang="en-US" sz="1200" b="0" i="0">
                      <a:solidFill>
                        <a:srgbClr val="000000"/>
                      </a:solidFill>
                      <a:latin typeface="Arial" charset="0"/>
                      <a:cs typeface="Arial" charset="0"/>
                    </a:rPr>
                    <a:t>	- Zero Cur.Yield</a:t>
                  </a:r>
                  <a:endParaRPr lang="en-US" sz="1200" b="0" i="0">
                    <a:solidFill>
                      <a:srgbClr val="000000"/>
                    </a:solidFill>
                    <a:latin typeface="Courier New" pitchFamily="49" charset="0"/>
                    <a:cs typeface="Courier New" pitchFamily="49" charset="0"/>
                  </a:endParaRPr>
                </a:p>
                <a:p>
                  <a:pPr>
                    <a:tabLst>
                      <a:tab pos="746125" algn="ctr"/>
                    </a:tabLst>
                  </a:pPr>
                  <a:endParaRPr lang="en-US" sz="2400" b="0" i="0">
                    <a:solidFill>
                      <a:srgbClr val="000000"/>
                    </a:solidFill>
                  </a:endParaRPr>
                </a:p>
              </p:txBody>
            </p:sp>
            <p:sp>
              <p:nvSpPr>
                <p:cNvPr id="717876" name="Rectangle 52"/>
                <p:cNvSpPr>
                  <a:spLocks noChangeArrowheads="1"/>
                </p:cNvSpPr>
                <p:nvPr/>
              </p:nvSpPr>
              <p:spPr bwMode="auto">
                <a:xfrm>
                  <a:off x="922" y="2417"/>
                  <a:ext cx="1228" cy="978"/>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6677" name="Group 53"/>
              <p:cNvGrpSpPr>
                <a:grpSpLocks/>
              </p:cNvGrpSpPr>
              <p:nvPr/>
            </p:nvGrpSpPr>
            <p:grpSpPr bwMode="auto">
              <a:xfrm>
                <a:off x="922" y="3798"/>
                <a:ext cx="4108" cy="633"/>
                <a:chOff x="922" y="3798"/>
                <a:chExt cx="4108" cy="633"/>
              </a:xfrm>
            </p:grpSpPr>
            <p:sp>
              <p:nvSpPr>
                <p:cNvPr id="26678" name="Rectangle 54"/>
                <p:cNvSpPr>
                  <a:spLocks noChangeArrowheads="1"/>
                </p:cNvSpPr>
                <p:nvPr/>
              </p:nvSpPr>
              <p:spPr bwMode="auto">
                <a:xfrm>
                  <a:off x="970" y="3798"/>
                  <a:ext cx="4012" cy="633"/>
                </a:xfrm>
                <a:prstGeom prst="rect">
                  <a:avLst/>
                </a:prstGeom>
                <a:noFill/>
                <a:ln w="9525">
                  <a:noFill/>
                  <a:miter lim="800000"/>
                  <a:headEnd/>
                  <a:tailEnd/>
                </a:ln>
              </p:spPr>
              <p:txBody>
                <a:bodyPr/>
                <a:lstStyle/>
                <a:p>
                  <a:pPr eaLnBrk="1" hangingPunct="1">
                    <a:tabLst>
                      <a:tab pos="2574925" algn="ctr"/>
                    </a:tabLst>
                  </a:pPr>
                  <a:r>
                    <a:rPr lang="en-US" sz="1200" i="0">
                      <a:solidFill>
                        <a:srgbClr val="000000"/>
                      </a:solidFill>
                      <a:latin typeface="Arial" charset="0"/>
                      <a:cs typeface="Arial" charset="0"/>
                    </a:rPr>
                    <a:t>	Various Mutual Funds</a:t>
                  </a:r>
                  <a:endParaRPr lang="en-US" sz="1200" b="0" i="0">
                    <a:solidFill>
                      <a:srgbClr val="000000"/>
                    </a:solidFill>
                    <a:latin typeface="Courier New" pitchFamily="49" charset="0"/>
                    <a:cs typeface="Courier New" pitchFamily="49" charset="0"/>
                  </a:endParaRPr>
                </a:p>
                <a:p>
                  <a:pPr>
                    <a:tabLst>
                      <a:tab pos="2574925" algn="ctr"/>
                    </a:tabLst>
                  </a:pPr>
                  <a:r>
                    <a:rPr lang="en-US" sz="1200" b="0" i="0">
                      <a:solidFill>
                        <a:srgbClr val="000000"/>
                      </a:solidFill>
                      <a:latin typeface="Arial" charset="0"/>
                      <a:cs typeface="Arial" charset="0"/>
                    </a:rPr>
                    <a:t>	(owning various different types of claims on ABC &amp; other assets)</a:t>
                  </a:r>
                  <a:endParaRPr lang="en-US" sz="1200" b="0" i="0">
                    <a:solidFill>
                      <a:srgbClr val="000000"/>
                    </a:solidFill>
                    <a:latin typeface="Courier New" pitchFamily="49" charset="0"/>
                    <a:cs typeface="Courier New" pitchFamily="49" charset="0"/>
                  </a:endParaRPr>
                </a:p>
                <a:p>
                  <a:pPr>
                    <a:tabLst>
                      <a:tab pos="2574925" algn="ctr"/>
                    </a:tabLst>
                  </a:pPr>
                  <a:r>
                    <a:rPr lang="en-US" sz="1200" b="0" i="0">
                      <a:solidFill>
                        <a:srgbClr val="000000"/>
                      </a:solidFill>
                      <a:latin typeface="Arial" charset="0"/>
                      <a:cs typeface="Arial" charset="0"/>
                    </a:rPr>
                    <a:t>	- Various Risk, Return, &amp; Cur.Yield Configurations</a:t>
                  </a:r>
                  <a:endParaRPr lang="en-US" sz="1200" b="0" i="0">
                    <a:solidFill>
                      <a:srgbClr val="000000"/>
                    </a:solidFill>
                    <a:latin typeface="Courier New" pitchFamily="49" charset="0"/>
                    <a:cs typeface="Courier New" pitchFamily="49" charset="0"/>
                  </a:endParaRPr>
                </a:p>
                <a:p>
                  <a:pPr>
                    <a:tabLst>
                      <a:tab pos="2574925" algn="ctr"/>
                    </a:tabLst>
                  </a:pPr>
                  <a:endParaRPr lang="en-US" sz="2400" b="0" i="0">
                    <a:solidFill>
                      <a:srgbClr val="000000"/>
                    </a:solidFill>
                  </a:endParaRPr>
                </a:p>
              </p:txBody>
            </p:sp>
            <p:sp>
              <p:nvSpPr>
                <p:cNvPr id="717879" name="Rectangle 55"/>
                <p:cNvSpPr>
                  <a:spLocks noChangeArrowheads="1"/>
                </p:cNvSpPr>
                <p:nvPr/>
              </p:nvSpPr>
              <p:spPr bwMode="auto">
                <a:xfrm>
                  <a:off x="922" y="3800"/>
                  <a:ext cx="4108" cy="631"/>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sp>
          <p:nvSpPr>
            <p:cNvPr id="717880" name="Line 56"/>
            <p:cNvSpPr>
              <a:spLocks noChangeShapeType="1"/>
            </p:cNvSpPr>
            <p:nvPr/>
          </p:nvSpPr>
          <p:spPr bwMode="auto">
            <a:xfrm>
              <a:off x="2064" y="1680"/>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7881" name="Line 57"/>
            <p:cNvSpPr>
              <a:spLocks noChangeShapeType="1"/>
            </p:cNvSpPr>
            <p:nvPr/>
          </p:nvSpPr>
          <p:spPr bwMode="auto">
            <a:xfrm>
              <a:off x="4368" y="1632"/>
              <a:ext cx="0" cy="384"/>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7882" name="Line 58"/>
            <p:cNvSpPr>
              <a:spLocks noChangeShapeType="1"/>
            </p:cNvSpPr>
            <p:nvPr/>
          </p:nvSpPr>
          <p:spPr bwMode="auto">
            <a:xfrm>
              <a:off x="2016" y="2592"/>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7883" name="Line 59"/>
            <p:cNvSpPr>
              <a:spLocks noChangeShapeType="1"/>
            </p:cNvSpPr>
            <p:nvPr/>
          </p:nvSpPr>
          <p:spPr bwMode="auto">
            <a:xfrm>
              <a:off x="2928" y="2592"/>
              <a:ext cx="0" cy="1296"/>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7884" name="Line 60"/>
            <p:cNvSpPr>
              <a:spLocks noChangeShapeType="1"/>
            </p:cNvSpPr>
            <p:nvPr/>
          </p:nvSpPr>
          <p:spPr bwMode="auto">
            <a:xfrm>
              <a:off x="4368" y="2592"/>
              <a:ext cx="0" cy="1296"/>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sp>
        <p:nvSpPr>
          <p:cNvPr id="26629" name="Text Box 61"/>
          <p:cNvSpPr txBox="1">
            <a:spLocks noChangeArrowheads="1"/>
          </p:cNvSpPr>
          <p:nvPr/>
        </p:nvSpPr>
        <p:spPr bwMode="auto">
          <a:xfrm>
            <a:off x="0" y="0"/>
            <a:ext cx="5257800" cy="366713"/>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Big-picture fundamentals in Ch 7 (sect.7.1.3)…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57200" y="304800"/>
            <a:ext cx="8305800" cy="533400"/>
          </a:xfrm>
        </p:spPr>
        <p:txBody>
          <a:bodyPr/>
          <a:lstStyle/>
          <a:p>
            <a:pPr eaLnBrk="1" hangingPunct="1"/>
            <a:r>
              <a:rPr lang="en-US" sz="2000" b="1" smtClean="0">
                <a:cs typeface="Arial" charset="0"/>
              </a:rPr>
              <a:t>Exhibit 7-2: A</a:t>
            </a:r>
            <a:r>
              <a:rPr lang="en-US" sz="2000" smtClean="0">
                <a:cs typeface="Arial" charset="0"/>
              </a:rPr>
              <a:t> </a:t>
            </a:r>
            <a:r>
              <a:rPr lang="en-US" sz="2000" b="1" smtClean="0">
                <a:cs typeface="Arial" charset="0"/>
              </a:rPr>
              <a:t>REAL ESTATE EXAMPLE of the Investment System</a:t>
            </a:r>
            <a:endParaRPr lang="en-US" smtClean="0"/>
          </a:p>
        </p:txBody>
      </p:sp>
      <p:sp>
        <p:nvSpPr>
          <p:cNvPr id="85" name="Footer Placeholder 84"/>
          <p:cNvSpPr>
            <a:spLocks noGrp="1"/>
          </p:cNvSpPr>
          <p:nvPr>
            <p:ph type="ftr" sz="quarter" idx="11"/>
          </p:nvPr>
        </p:nvSpPr>
        <p:spPr/>
        <p:txBody>
          <a:bodyPr/>
          <a:lstStyle/>
          <a:p>
            <a:pPr>
              <a:defRPr/>
            </a:pPr>
            <a:r>
              <a:rPr lang="en-US"/>
              <a:t>© 2014 OnCourse Learning. All Rights Reserved.</a:t>
            </a:r>
            <a:endParaRPr lang="en-US"/>
          </a:p>
        </p:txBody>
      </p:sp>
      <p:sp>
        <p:nvSpPr>
          <p:cNvPr id="27650" name="Slide Number Placeholder 5"/>
          <p:cNvSpPr>
            <a:spLocks noGrp="1"/>
          </p:cNvSpPr>
          <p:nvPr>
            <p:ph type="sldNum" sz="quarter" idx="12"/>
          </p:nvPr>
        </p:nvSpPr>
        <p:spPr>
          <a:noFill/>
        </p:spPr>
        <p:txBody>
          <a:bodyPr/>
          <a:lstStyle/>
          <a:p>
            <a:fld id="{539B777A-68CA-48B5-A11F-6F7F8D6BED48}" type="slidenum">
              <a:rPr lang="en-US"/>
              <a:pPr/>
              <a:t>9</a:t>
            </a:fld>
            <a:endParaRPr lang="en-US"/>
          </a:p>
        </p:txBody>
      </p:sp>
      <p:grpSp>
        <p:nvGrpSpPr>
          <p:cNvPr id="27652" name="Group 3"/>
          <p:cNvGrpSpPr>
            <a:grpSpLocks/>
          </p:cNvGrpSpPr>
          <p:nvPr/>
        </p:nvGrpSpPr>
        <p:grpSpPr bwMode="auto">
          <a:xfrm>
            <a:off x="0" y="838200"/>
            <a:ext cx="9150350" cy="5105400"/>
            <a:chOff x="0" y="1104"/>
            <a:chExt cx="5764" cy="3216"/>
          </a:xfrm>
        </p:grpSpPr>
        <p:grpSp>
          <p:nvGrpSpPr>
            <p:cNvPr id="27656" name="Group 4"/>
            <p:cNvGrpSpPr>
              <a:grpSpLocks/>
            </p:cNvGrpSpPr>
            <p:nvPr/>
          </p:nvGrpSpPr>
          <p:grpSpPr bwMode="auto">
            <a:xfrm>
              <a:off x="0" y="1104"/>
              <a:ext cx="5764" cy="3216"/>
              <a:chOff x="48" y="0"/>
              <a:chExt cx="5764" cy="5006"/>
            </a:xfrm>
          </p:grpSpPr>
          <p:sp>
            <p:nvSpPr>
              <p:cNvPr id="27666" name="Rectangle 5"/>
              <p:cNvSpPr>
                <a:spLocks noChangeArrowheads="1"/>
              </p:cNvSpPr>
              <p:nvPr/>
            </p:nvSpPr>
            <p:spPr bwMode="auto">
              <a:xfrm>
                <a:off x="48" y="0"/>
                <a:ext cx="922" cy="633"/>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Underl. Asset:</a:t>
                </a:r>
                <a:endParaRPr lang="en-US" sz="1200" b="0" i="0">
                  <a:solidFill>
                    <a:srgbClr val="000000"/>
                  </a:solidFill>
                  <a:latin typeface="Courier New" pitchFamily="49" charset="0"/>
                  <a:cs typeface="Courier New" pitchFamily="49" charset="0"/>
                </a:endParaRPr>
              </a:p>
              <a:p>
                <a:pPr>
                  <a:tabLst>
                    <a:tab pos="0" algn="l"/>
                  </a:tabLst>
                </a:pPr>
                <a:r>
                  <a:rPr lang="en-US" sz="1200" i="0">
                    <a:solidFill>
                      <a:srgbClr val="000000"/>
                    </a:solidFill>
                    <a:latin typeface="Arial" charset="0"/>
                    <a:cs typeface="Arial" charset="0"/>
                  </a:rPr>
                  <a:t>(Priv.Traded)</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7667" name="Rectangle 6"/>
              <p:cNvSpPr>
                <a:spLocks noChangeArrowheads="1"/>
              </p:cNvSpPr>
              <p:nvPr/>
            </p:nvSpPr>
            <p:spPr bwMode="auto">
              <a:xfrm>
                <a:off x="48" y="633"/>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68" name="Rectangle 7"/>
              <p:cNvSpPr>
                <a:spLocks noChangeArrowheads="1"/>
              </p:cNvSpPr>
              <p:nvPr/>
            </p:nvSpPr>
            <p:spPr bwMode="auto">
              <a:xfrm>
                <a:off x="970" y="633"/>
                <a:ext cx="119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69" name="Rectangle 8"/>
              <p:cNvSpPr>
                <a:spLocks noChangeArrowheads="1"/>
              </p:cNvSpPr>
              <p:nvPr/>
            </p:nvSpPr>
            <p:spPr bwMode="auto">
              <a:xfrm>
                <a:off x="2164" y="633"/>
                <a:ext cx="82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0" name="Rectangle 9"/>
              <p:cNvSpPr>
                <a:spLocks noChangeArrowheads="1"/>
              </p:cNvSpPr>
              <p:nvPr/>
            </p:nvSpPr>
            <p:spPr bwMode="auto">
              <a:xfrm>
                <a:off x="2992" y="633"/>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1" name="Rectangle 10"/>
              <p:cNvSpPr>
                <a:spLocks noChangeArrowheads="1"/>
              </p:cNvSpPr>
              <p:nvPr/>
            </p:nvSpPr>
            <p:spPr bwMode="auto">
              <a:xfrm>
                <a:off x="3204" y="633"/>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2" name="Rectangle 11"/>
              <p:cNvSpPr>
                <a:spLocks noChangeArrowheads="1"/>
              </p:cNvSpPr>
              <p:nvPr/>
            </p:nvSpPr>
            <p:spPr bwMode="auto">
              <a:xfrm>
                <a:off x="3416" y="633"/>
                <a:ext cx="52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3" name="Rectangle 12"/>
              <p:cNvSpPr>
                <a:spLocks noChangeArrowheads="1"/>
              </p:cNvSpPr>
              <p:nvPr/>
            </p:nvSpPr>
            <p:spPr bwMode="auto">
              <a:xfrm>
                <a:off x="3936" y="633"/>
                <a:ext cx="1348"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4" name="Rectangle 13"/>
              <p:cNvSpPr>
                <a:spLocks noChangeArrowheads="1"/>
              </p:cNvSpPr>
              <p:nvPr/>
            </p:nvSpPr>
            <p:spPr bwMode="auto">
              <a:xfrm>
                <a:off x="48" y="1036"/>
                <a:ext cx="922" cy="863"/>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Private</a:t>
                </a:r>
                <a:endParaRPr lang="en-US" sz="1200" b="0" i="0">
                  <a:solidFill>
                    <a:srgbClr val="000000"/>
                  </a:solidFill>
                  <a:latin typeface="Courier New" pitchFamily="49" charset="0"/>
                  <a:cs typeface="Courier New" pitchFamily="49" charset="0"/>
                </a:endParaRPr>
              </a:p>
              <a:p>
                <a:pPr>
                  <a:tabLst>
                    <a:tab pos="0" algn="l"/>
                  </a:tabLst>
                </a:pPr>
                <a:r>
                  <a:rPr lang="en-US" sz="1200" i="0">
                    <a:solidFill>
                      <a:srgbClr val="000000"/>
                    </a:solidFill>
                    <a:latin typeface="Arial" charset="0"/>
                    <a:cs typeface="Arial" charset="0"/>
                  </a:rPr>
                  <a:t>Invest. Products</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7675" name="Rectangle 14"/>
              <p:cNvSpPr>
                <a:spLocks noChangeArrowheads="1"/>
              </p:cNvSpPr>
              <p:nvPr/>
            </p:nvSpPr>
            <p:spPr bwMode="auto">
              <a:xfrm>
                <a:off x="3184" y="1036"/>
                <a:ext cx="212" cy="86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6" name="Rectangle 15"/>
              <p:cNvSpPr>
                <a:spLocks noChangeArrowheads="1"/>
              </p:cNvSpPr>
              <p:nvPr/>
            </p:nvSpPr>
            <p:spPr bwMode="auto">
              <a:xfrm>
                <a:off x="3396" y="1036"/>
                <a:ext cx="212" cy="86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7" name="Rectangle 16"/>
              <p:cNvSpPr>
                <a:spLocks noChangeArrowheads="1"/>
              </p:cNvSpPr>
              <p:nvPr/>
            </p:nvSpPr>
            <p:spPr bwMode="auto">
              <a:xfrm>
                <a:off x="48" y="1899"/>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8" name="Rectangle 17"/>
              <p:cNvSpPr>
                <a:spLocks noChangeArrowheads="1"/>
              </p:cNvSpPr>
              <p:nvPr/>
            </p:nvSpPr>
            <p:spPr bwMode="auto">
              <a:xfrm>
                <a:off x="970" y="1899"/>
                <a:ext cx="61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79" name="Rectangle 18"/>
              <p:cNvSpPr>
                <a:spLocks noChangeArrowheads="1"/>
              </p:cNvSpPr>
              <p:nvPr/>
            </p:nvSpPr>
            <p:spPr bwMode="auto">
              <a:xfrm>
                <a:off x="1584" y="1899"/>
                <a:ext cx="48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0" name="Rectangle 19"/>
              <p:cNvSpPr>
                <a:spLocks noChangeArrowheads="1"/>
              </p:cNvSpPr>
              <p:nvPr/>
            </p:nvSpPr>
            <p:spPr bwMode="auto">
              <a:xfrm>
                <a:off x="2068" y="1899"/>
                <a:ext cx="52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1" name="Rectangle 20"/>
              <p:cNvSpPr>
                <a:spLocks noChangeArrowheads="1"/>
              </p:cNvSpPr>
              <p:nvPr/>
            </p:nvSpPr>
            <p:spPr bwMode="auto">
              <a:xfrm>
                <a:off x="2588" y="1899"/>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2" name="Rectangle 21"/>
              <p:cNvSpPr>
                <a:spLocks noChangeArrowheads="1"/>
              </p:cNvSpPr>
              <p:nvPr/>
            </p:nvSpPr>
            <p:spPr bwMode="auto">
              <a:xfrm>
                <a:off x="2800" y="1899"/>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3" name="Rectangle 22"/>
              <p:cNvSpPr>
                <a:spLocks noChangeArrowheads="1"/>
              </p:cNvSpPr>
              <p:nvPr/>
            </p:nvSpPr>
            <p:spPr bwMode="auto">
              <a:xfrm>
                <a:off x="3012" y="1899"/>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4" name="Rectangle 23"/>
              <p:cNvSpPr>
                <a:spLocks noChangeArrowheads="1"/>
              </p:cNvSpPr>
              <p:nvPr/>
            </p:nvSpPr>
            <p:spPr bwMode="auto">
              <a:xfrm>
                <a:off x="3224" y="1899"/>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5" name="Rectangle 24"/>
              <p:cNvSpPr>
                <a:spLocks noChangeArrowheads="1"/>
              </p:cNvSpPr>
              <p:nvPr/>
            </p:nvSpPr>
            <p:spPr bwMode="auto">
              <a:xfrm>
                <a:off x="3436" y="1899"/>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6" name="Rectangle 25"/>
              <p:cNvSpPr>
                <a:spLocks noChangeArrowheads="1"/>
              </p:cNvSpPr>
              <p:nvPr/>
            </p:nvSpPr>
            <p:spPr bwMode="auto">
              <a:xfrm>
                <a:off x="3648" y="1899"/>
                <a:ext cx="520"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7" name="Rectangle 26"/>
              <p:cNvSpPr>
                <a:spLocks noChangeArrowheads="1"/>
              </p:cNvSpPr>
              <p:nvPr/>
            </p:nvSpPr>
            <p:spPr bwMode="auto">
              <a:xfrm>
                <a:off x="4168" y="1899"/>
                <a:ext cx="73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88" name="Rectangle 27"/>
              <p:cNvSpPr>
                <a:spLocks noChangeArrowheads="1"/>
              </p:cNvSpPr>
              <p:nvPr/>
            </p:nvSpPr>
            <p:spPr bwMode="auto">
              <a:xfrm>
                <a:off x="48" y="2302"/>
                <a:ext cx="922" cy="1323"/>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Public</a:t>
                </a:r>
                <a:endParaRPr lang="en-US" sz="1200" b="0" i="0">
                  <a:solidFill>
                    <a:srgbClr val="000000"/>
                  </a:solidFill>
                  <a:latin typeface="Courier New" pitchFamily="49" charset="0"/>
                  <a:cs typeface="Courier New" pitchFamily="49" charset="0"/>
                </a:endParaRPr>
              </a:p>
              <a:p>
                <a:pPr>
                  <a:tabLst>
                    <a:tab pos="0" algn="l"/>
                  </a:tabLst>
                </a:pPr>
                <a:r>
                  <a:rPr lang="en-US" sz="1200" i="0">
                    <a:solidFill>
                      <a:srgbClr val="000000"/>
                    </a:solidFill>
                    <a:latin typeface="Arial" charset="0"/>
                    <a:cs typeface="Arial" charset="0"/>
                  </a:rPr>
                  <a:t>Invest. Products</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27689" name="Rectangle 28"/>
              <p:cNvSpPr>
                <a:spLocks noChangeArrowheads="1"/>
              </p:cNvSpPr>
              <p:nvPr/>
            </p:nvSpPr>
            <p:spPr bwMode="auto">
              <a:xfrm>
                <a:off x="2260" y="2302"/>
                <a:ext cx="520"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0" name="Rectangle 29"/>
              <p:cNvSpPr>
                <a:spLocks noChangeArrowheads="1"/>
              </p:cNvSpPr>
              <p:nvPr/>
            </p:nvSpPr>
            <p:spPr bwMode="auto">
              <a:xfrm>
                <a:off x="2780" y="2302"/>
                <a:ext cx="212"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1" name="Rectangle 30"/>
              <p:cNvSpPr>
                <a:spLocks noChangeArrowheads="1"/>
              </p:cNvSpPr>
              <p:nvPr/>
            </p:nvSpPr>
            <p:spPr bwMode="auto">
              <a:xfrm>
                <a:off x="2992" y="2302"/>
                <a:ext cx="212"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2" name="Rectangle 31"/>
              <p:cNvSpPr>
                <a:spLocks noChangeArrowheads="1"/>
              </p:cNvSpPr>
              <p:nvPr/>
            </p:nvSpPr>
            <p:spPr bwMode="auto">
              <a:xfrm>
                <a:off x="3204" y="2302"/>
                <a:ext cx="212"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3" name="Rectangle 32"/>
              <p:cNvSpPr>
                <a:spLocks noChangeArrowheads="1"/>
              </p:cNvSpPr>
              <p:nvPr/>
            </p:nvSpPr>
            <p:spPr bwMode="auto">
              <a:xfrm>
                <a:off x="3416" y="2302"/>
                <a:ext cx="212"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4" name="Rectangle 33"/>
              <p:cNvSpPr>
                <a:spLocks noChangeArrowheads="1"/>
              </p:cNvSpPr>
              <p:nvPr/>
            </p:nvSpPr>
            <p:spPr bwMode="auto">
              <a:xfrm>
                <a:off x="3628" y="2302"/>
                <a:ext cx="212" cy="132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5" name="Rectangle 34"/>
              <p:cNvSpPr>
                <a:spLocks noChangeArrowheads="1"/>
              </p:cNvSpPr>
              <p:nvPr/>
            </p:nvSpPr>
            <p:spPr bwMode="auto">
              <a:xfrm>
                <a:off x="3840" y="2302"/>
                <a:ext cx="1348" cy="1323"/>
              </a:xfrm>
              <a:prstGeom prst="rect">
                <a:avLst/>
              </a:prstGeom>
              <a:noFill/>
              <a:ln w="9525">
                <a:solidFill>
                  <a:schemeClr val="tx1"/>
                </a:solidFill>
                <a:miter lim="800000"/>
                <a:headEnd/>
                <a:tailEnd/>
              </a:ln>
            </p:spPr>
            <p:txBody>
              <a:bodyPr/>
              <a:lstStyle/>
              <a:p>
                <a:pPr eaLnBrk="1" hangingPunct="1">
                  <a:tabLst>
                    <a:tab pos="768350" algn="ctr"/>
                  </a:tabLst>
                </a:pPr>
                <a:r>
                  <a:rPr lang="en-US" sz="1200" i="0">
                    <a:solidFill>
                      <a:srgbClr val="000000"/>
                    </a:solidFill>
                    <a:latin typeface="Arial" charset="0"/>
                    <a:cs typeface="Arial" charset="0"/>
                  </a:rPr>
                  <a:t>	CMBS</a:t>
                </a:r>
                <a:endParaRPr lang="en-US" sz="1200" b="0" i="0">
                  <a:solidFill>
                    <a:srgbClr val="000000"/>
                  </a:solidFill>
                  <a:latin typeface="Courier New" pitchFamily="49" charset="0"/>
                  <a:cs typeface="Courier New" pitchFamily="49" charset="0"/>
                </a:endParaRPr>
              </a:p>
              <a:p>
                <a:pPr>
                  <a:tabLst>
                    <a:tab pos="768350" algn="ctr"/>
                  </a:tabLst>
                </a:pPr>
                <a:r>
                  <a:rPr lang="en-US" sz="1200" b="0" i="0">
                    <a:solidFill>
                      <a:srgbClr val="000000"/>
                    </a:solidFill>
                    <a:latin typeface="Arial" charset="0"/>
                    <a:cs typeface="Arial" charset="0"/>
                  </a:rPr>
                  <a:t>	publicly traded</a:t>
                </a:r>
                <a:endParaRPr lang="en-US" sz="1200" b="0" i="0">
                  <a:solidFill>
                    <a:srgbClr val="000000"/>
                  </a:solidFill>
                  <a:latin typeface="Courier New" pitchFamily="49" charset="0"/>
                  <a:cs typeface="Courier New" pitchFamily="49" charset="0"/>
                </a:endParaRPr>
              </a:p>
              <a:p>
                <a:pPr>
                  <a:tabLst>
                    <a:tab pos="768350" algn="ctr"/>
                  </a:tabLst>
                </a:pPr>
                <a:r>
                  <a:rPr lang="en-US" sz="1200" b="0" i="0">
                    <a:solidFill>
                      <a:srgbClr val="000000"/>
                    </a:solidFill>
                    <a:latin typeface="Arial" charset="0"/>
                    <a:cs typeface="Arial" charset="0"/>
                  </a:rPr>
                  <a:t>securities based</a:t>
                </a:r>
                <a:endParaRPr lang="en-US" sz="1200" b="0" i="0">
                  <a:solidFill>
                    <a:srgbClr val="000000"/>
                  </a:solidFill>
                  <a:latin typeface="Courier New" pitchFamily="49" charset="0"/>
                  <a:cs typeface="Courier New" pitchFamily="49" charset="0"/>
                </a:endParaRPr>
              </a:p>
              <a:p>
                <a:pPr>
                  <a:tabLst>
                    <a:tab pos="768350" algn="ctr"/>
                  </a:tabLst>
                </a:pPr>
                <a:r>
                  <a:rPr lang="en-US" sz="1200" b="0" i="0">
                    <a:solidFill>
                      <a:srgbClr val="000000"/>
                    </a:solidFill>
                    <a:latin typeface="Arial" charset="0"/>
                    <a:cs typeface="Arial" charset="0"/>
                  </a:rPr>
                  <a:t>on a pool of mortgs</a:t>
                </a:r>
                <a:endParaRPr lang="en-US" sz="1200" b="0" i="0">
                  <a:solidFill>
                    <a:srgbClr val="000000"/>
                  </a:solidFill>
                  <a:latin typeface="Courier New" pitchFamily="49" charset="0"/>
                  <a:cs typeface="Courier New" pitchFamily="49" charset="0"/>
                </a:endParaRPr>
              </a:p>
              <a:p>
                <a:pPr>
                  <a:tabLst>
                    <a:tab pos="768350" algn="ctr"/>
                  </a:tabLst>
                </a:pPr>
                <a:endParaRPr lang="en-US" sz="2400" b="0" i="0">
                  <a:solidFill>
                    <a:srgbClr val="000000"/>
                  </a:solidFill>
                </a:endParaRPr>
              </a:p>
            </p:txBody>
          </p:sp>
          <p:sp>
            <p:nvSpPr>
              <p:cNvPr id="27696" name="Rectangle 35"/>
              <p:cNvSpPr>
                <a:spLocks noChangeArrowheads="1"/>
              </p:cNvSpPr>
              <p:nvPr/>
            </p:nvSpPr>
            <p:spPr bwMode="auto">
              <a:xfrm>
                <a:off x="48" y="3625"/>
                <a:ext cx="92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7" name="Rectangle 36"/>
              <p:cNvSpPr>
                <a:spLocks noChangeArrowheads="1"/>
              </p:cNvSpPr>
              <p:nvPr/>
            </p:nvSpPr>
            <p:spPr bwMode="auto">
              <a:xfrm>
                <a:off x="970"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8" name="Rectangle 37"/>
              <p:cNvSpPr>
                <a:spLocks noChangeArrowheads="1"/>
              </p:cNvSpPr>
              <p:nvPr/>
            </p:nvSpPr>
            <p:spPr bwMode="auto">
              <a:xfrm>
                <a:off x="1182" y="3625"/>
                <a:ext cx="306"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699" name="Rectangle 38"/>
              <p:cNvSpPr>
                <a:spLocks noChangeArrowheads="1"/>
              </p:cNvSpPr>
              <p:nvPr/>
            </p:nvSpPr>
            <p:spPr bwMode="auto">
              <a:xfrm>
                <a:off x="1488" y="3625"/>
                <a:ext cx="176"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0" name="Rectangle 39"/>
              <p:cNvSpPr>
                <a:spLocks noChangeArrowheads="1"/>
              </p:cNvSpPr>
              <p:nvPr/>
            </p:nvSpPr>
            <p:spPr bwMode="auto">
              <a:xfrm>
                <a:off x="1664"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1" name="Rectangle 40"/>
              <p:cNvSpPr>
                <a:spLocks noChangeArrowheads="1"/>
              </p:cNvSpPr>
              <p:nvPr/>
            </p:nvSpPr>
            <p:spPr bwMode="auto">
              <a:xfrm>
                <a:off x="1876"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2" name="Rectangle 41"/>
              <p:cNvSpPr>
                <a:spLocks noChangeArrowheads="1"/>
              </p:cNvSpPr>
              <p:nvPr/>
            </p:nvSpPr>
            <p:spPr bwMode="auto">
              <a:xfrm>
                <a:off x="2088"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3" name="Rectangle 42"/>
              <p:cNvSpPr>
                <a:spLocks noChangeArrowheads="1"/>
              </p:cNvSpPr>
              <p:nvPr/>
            </p:nvSpPr>
            <p:spPr bwMode="auto">
              <a:xfrm>
                <a:off x="2300"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4" name="Rectangle 43"/>
              <p:cNvSpPr>
                <a:spLocks noChangeArrowheads="1"/>
              </p:cNvSpPr>
              <p:nvPr/>
            </p:nvSpPr>
            <p:spPr bwMode="auto">
              <a:xfrm>
                <a:off x="2512"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5" name="Rectangle 44"/>
              <p:cNvSpPr>
                <a:spLocks noChangeArrowheads="1"/>
              </p:cNvSpPr>
              <p:nvPr/>
            </p:nvSpPr>
            <p:spPr bwMode="auto">
              <a:xfrm>
                <a:off x="2724"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6" name="Rectangle 45"/>
              <p:cNvSpPr>
                <a:spLocks noChangeArrowheads="1"/>
              </p:cNvSpPr>
              <p:nvPr/>
            </p:nvSpPr>
            <p:spPr bwMode="auto">
              <a:xfrm>
                <a:off x="2936"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7" name="Rectangle 46"/>
              <p:cNvSpPr>
                <a:spLocks noChangeArrowheads="1"/>
              </p:cNvSpPr>
              <p:nvPr/>
            </p:nvSpPr>
            <p:spPr bwMode="auto">
              <a:xfrm>
                <a:off x="3148"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8" name="Rectangle 47"/>
              <p:cNvSpPr>
                <a:spLocks noChangeArrowheads="1"/>
              </p:cNvSpPr>
              <p:nvPr/>
            </p:nvSpPr>
            <p:spPr bwMode="auto">
              <a:xfrm>
                <a:off x="3360"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09" name="Rectangle 48"/>
              <p:cNvSpPr>
                <a:spLocks noChangeArrowheads="1"/>
              </p:cNvSpPr>
              <p:nvPr/>
            </p:nvSpPr>
            <p:spPr bwMode="auto">
              <a:xfrm>
                <a:off x="3572"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10" name="Rectangle 49"/>
              <p:cNvSpPr>
                <a:spLocks noChangeArrowheads="1"/>
              </p:cNvSpPr>
              <p:nvPr/>
            </p:nvSpPr>
            <p:spPr bwMode="auto">
              <a:xfrm>
                <a:off x="3784" y="3625"/>
                <a:ext cx="212"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11" name="Rectangle 50"/>
              <p:cNvSpPr>
                <a:spLocks noChangeArrowheads="1"/>
              </p:cNvSpPr>
              <p:nvPr/>
            </p:nvSpPr>
            <p:spPr bwMode="auto">
              <a:xfrm>
                <a:off x="3996" y="3625"/>
                <a:ext cx="424" cy="403"/>
              </a:xfrm>
              <a:prstGeom prst="rect">
                <a:avLst/>
              </a:prstGeom>
              <a:noFill/>
              <a:ln w="9525">
                <a:noFill/>
                <a:miter lim="800000"/>
                <a:headEnd/>
                <a:tailEnd/>
              </a:ln>
            </p:spPr>
            <p:txBody>
              <a:bodyPr/>
              <a:lstStyle/>
              <a:p>
                <a:pPr eaLnBrk="1" hangingPunct="1">
                  <a:tabLst>
                    <a:tab pos="0" algn="l"/>
                  </a:tabLst>
                </a:pPr>
                <a:r>
                  <a:rPr lang="en-US" sz="1200" b="0" i="0">
                    <a:solidFill>
                      <a:srgbClr val="000000"/>
                    </a:solidFill>
                    <a:latin typeface="Courier New" pitchFamily="49" charset="0"/>
                    <a:cs typeface="Courier New" pitchFamily="49" charset="0"/>
                  </a:rPr>
                  <a:t> </a:t>
                </a:r>
              </a:p>
              <a:p>
                <a:pPr>
                  <a:tabLst>
                    <a:tab pos="0" algn="l"/>
                  </a:tabLst>
                </a:pPr>
                <a:endParaRPr lang="en-US" sz="2400" b="0" i="0">
                  <a:solidFill>
                    <a:srgbClr val="000000"/>
                  </a:solidFill>
                </a:endParaRPr>
              </a:p>
            </p:txBody>
          </p:sp>
          <p:sp>
            <p:nvSpPr>
              <p:cNvPr id="27712" name="Rectangle 51"/>
              <p:cNvSpPr>
                <a:spLocks noChangeArrowheads="1"/>
              </p:cNvSpPr>
              <p:nvPr/>
            </p:nvSpPr>
            <p:spPr bwMode="auto">
              <a:xfrm>
                <a:off x="48" y="4028"/>
                <a:ext cx="922" cy="978"/>
              </a:xfrm>
              <a:prstGeom prst="rect">
                <a:avLst/>
              </a:prstGeom>
              <a:noFill/>
              <a:ln w="9525">
                <a:noFill/>
                <a:miter lim="800000"/>
                <a:headEnd/>
                <a:tailEnd/>
              </a:ln>
            </p:spPr>
            <p:txBody>
              <a:bodyPr/>
              <a:lstStyle/>
              <a:p>
                <a:pPr algn="r" eaLnBrk="1" hangingPunct="1">
                  <a:tabLst>
                    <a:tab pos="0" algn="l"/>
                  </a:tabLst>
                </a:pPr>
                <a:r>
                  <a:rPr lang="en-US" sz="1200" i="0">
                    <a:solidFill>
                      <a:srgbClr val="000000"/>
                    </a:solidFill>
                    <a:latin typeface="Arial" charset="0"/>
                    <a:cs typeface="Arial" charset="0"/>
                  </a:rPr>
                  <a:t>Investors</a:t>
                </a:r>
                <a:r>
                  <a:rPr lang="en-US" sz="1200" b="0" i="0">
                    <a:solidFill>
                      <a:srgbClr val="000000"/>
                    </a:solidFill>
                    <a:latin typeface="Arial" charset="0"/>
                    <a:cs typeface="Arial" charset="0"/>
                  </a:rPr>
                  <a:t>:</a:t>
                </a:r>
                <a:endParaRPr lang="en-US" sz="1200" b="0" i="0">
                  <a:solidFill>
                    <a:srgbClr val="000000"/>
                  </a:solidFill>
                  <a:latin typeface="Courier New" pitchFamily="49" charset="0"/>
                  <a:cs typeface="Courier New" pitchFamily="49" charset="0"/>
                </a:endParaRPr>
              </a:p>
              <a:p>
                <a:pPr algn="r">
                  <a:tabLst>
                    <a:tab pos="0" algn="l"/>
                  </a:tabLst>
                </a:pPr>
                <a:r>
                  <a:rPr lang="en-US" sz="1200" i="0">
                    <a:solidFill>
                      <a:srgbClr val="000000"/>
                    </a:solidFill>
                    <a:latin typeface="Arial" charset="0"/>
                    <a:cs typeface="Arial" charset="0"/>
                  </a:rPr>
                  <a:t>individual,</a:t>
                </a:r>
                <a:endParaRPr lang="en-US" sz="1200" b="0" i="0">
                  <a:solidFill>
                    <a:srgbClr val="000000"/>
                  </a:solidFill>
                  <a:latin typeface="Courier New" pitchFamily="49" charset="0"/>
                  <a:cs typeface="Courier New" pitchFamily="49" charset="0"/>
                </a:endParaRPr>
              </a:p>
              <a:p>
                <a:pPr algn="r">
                  <a:tabLst>
                    <a:tab pos="0" algn="l"/>
                  </a:tabLst>
                </a:pPr>
                <a:r>
                  <a:rPr lang="en-US" sz="1200" i="0">
                    <a:solidFill>
                      <a:srgbClr val="000000"/>
                    </a:solidFill>
                    <a:latin typeface="Arial" charset="0"/>
                    <a:cs typeface="Arial" charset="0"/>
                  </a:rPr>
                  <a:t>institutional</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grpSp>
            <p:nvGrpSpPr>
              <p:cNvPr id="27713" name="Group 52"/>
              <p:cNvGrpSpPr>
                <a:grpSpLocks/>
              </p:cNvGrpSpPr>
              <p:nvPr/>
            </p:nvGrpSpPr>
            <p:grpSpPr bwMode="auto">
              <a:xfrm>
                <a:off x="922" y="0"/>
                <a:ext cx="4890" cy="633"/>
                <a:chOff x="922" y="0"/>
                <a:chExt cx="4890" cy="633"/>
              </a:xfrm>
            </p:grpSpPr>
            <p:sp>
              <p:nvSpPr>
                <p:cNvPr id="27732" name="Rectangle 53"/>
                <p:cNvSpPr>
                  <a:spLocks noChangeArrowheads="1"/>
                </p:cNvSpPr>
                <p:nvPr/>
              </p:nvSpPr>
              <p:spPr bwMode="auto">
                <a:xfrm>
                  <a:off x="970" y="0"/>
                  <a:ext cx="4794" cy="633"/>
                </a:xfrm>
                <a:prstGeom prst="rect">
                  <a:avLst/>
                </a:prstGeom>
                <a:noFill/>
                <a:ln w="9525">
                  <a:noFill/>
                  <a:miter lim="800000"/>
                  <a:headEnd/>
                  <a:tailEnd/>
                </a:ln>
              </p:spPr>
              <p:txBody>
                <a:bodyPr/>
                <a:lstStyle/>
                <a:p>
                  <a:pPr algn="ctr" eaLnBrk="1" hangingPunct="1">
                    <a:tabLst>
                      <a:tab pos="0" algn="l"/>
                    </a:tabLst>
                  </a:pPr>
                  <a:r>
                    <a:rPr lang="en-US" sz="1200" i="0">
                      <a:solidFill>
                        <a:srgbClr val="000000"/>
                      </a:solidFill>
                      <a:latin typeface="Arial" charset="0"/>
                      <a:cs typeface="Arial" charset="0"/>
                    </a:rPr>
                    <a:t>"Bricks &amp; Mortar" (e.g., Grump Family Shopping Centers)</a:t>
                  </a:r>
                  <a:endParaRPr lang="en-US" sz="1200" b="0" i="0">
                    <a:solidFill>
                      <a:srgbClr val="000000"/>
                    </a:solidFill>
                    <a:latin typeface="Courier New" pitchFamily="49" charset="0"/>
                    <a:cs typeface="Courier New" pitchFamily="49" charset="0"/>
                  </a:endParaRPr>
                </a:p>
                <a:p>
                  <a:pPr algn="ctr">
                    <a:tabLst>
                      <a:tab pos="0" algn="l"/>
                    </a:tabLst>
                  </a:pPr>
                  <a:r>
                    <a:rPr lang="en-US" sz="1200" b="0" i="0">
                      <a:solidFill>
                        <a:srgbClr val="000000"/>
                      </a:solidFill>
                      <a:latin typeface="Arial" charset="0"/>
                      <a:cs typeface="Arial" charset="0"/>
                    </a:rPr>
                    <a:t>(Rent-producing Real Properties )</a:t>
                  </a:r>
                  <a:endParaRPr lang="en-US" sz="1200" b="0" i="0">
                    <a:solidFill>
                      <a:srgbClr val="000000"/>
                    </a:solidFill>
                    <a:latin typeface="Courier New" pitchFamily="49" charset="0"/>
                    <a:cs typeface="Courier New" pitchFamily="49" charset="0"/>
                  </a:endParaRPr>
                </a:p>
                <a:p>
                  <a:pPr algn="ctr">
                    <a:tabLst>
                      <a:tab pos="0" algn="l"/>
                    </a:tabLst>
                  </a:pPr>
                  <a:r>
                    <a:rPr lang="en-US" sz="1200" b="0" i="0">
                      <a:solidFill>
                        <a:srgbClr val="000000"/>
                      </a:solidFill>
                      <a:latin typeface="Courier New" pitchFamily="49" charset="0"/>
                      <a:cs typeface="Courier New" pitchFamily="49" charset="0"/>
                    </a:rPr>
                    <a:t> </a:t>
                  </a:r>
                </a:p>
                <a:p>
                  <a:pPr algn="ctr">
                    <a:tabLst>
                      <a:tab pos="0" algn="l"/>
                    </a:tabLst>
                  </a:pPr>
                  <a:endParaRPr lang="en-US" sz="2400" b="0" i="0">
                    <a:solidFill>
                      <a:srgbClr val="000000"/>
                    </a:solidFill>
                  </a:endParaRPr>
                </a:p>
              </p:txBody>
            </p:sp>
            <p:sp>
              <p:nvSpPr>
                <p:cNvPr id="718902" name="Rectangle 54"/>
                <p:cNvSpPr>
                  <a:spLocks noChangeArrowheads="1"/>
                </p:cNvSpPr>
                <p:nvPr/>
              </p:nvSpPr>
              <p:spPr bwMode="auto">
                <a:xfrm>
                  <a:off x="922" y="0"/>
                  <a:ext cx="4890" cy="635"/>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4" name="Group 55"/>
              <p:cNvGrpSpPr>
                <a:grpSpLocks/>
              </p:cNvGrpSpPr>
              <p:nvPr/>
            </p:nvGrpSpPr>
            <p:grpSpPr bwMode="auto">
              <a:xfrm>
                <a:off x="922" y="1036"/>
                <a:ext cx="2214" cy="981"/>
                <a:chOff x="922" y="1036"/>
                <a:chExt cx="2214" cy="981"/>
              </a:xfrm>
            </p:grpSpPr>
            <p:sp>
              <p:nvSpPr>
                <p:cNvPr id="27730" name="Rectangle 56"/>
                <p:cNvSpPr>
                  <a:spLocks noChangeArrowheads="1"/>
                </p:cNvSpPr>
                <p:nvPr/>
              </p:nvSpPr>
              <p:spPr bwMode="auto">
                <a:xfrm>
                  <a:off x="970" y="1036"/>
                  <a:ext cx="2118" cy="863"/>
                </a:xfrm>
                <a:prstGeom prst="rect">
                  <a:avLst/>
                </a:prstGeom>
                <a:noFill/>
                <a:ln w="9525">
                  <a:noFill/>
                  <a:miter lim="800000"/>
                  <a:headEnd/>
                  <a:tailEnd/>
                </a:ln>
              </p:spPr>
              <p:txBody>
                <a:bodyPr/>
                <a:lstStyle/>
                <a:p>
                  <a:pPr eaLnBrk="1" hangingPunct="1">
                    <a:tabLst>
                      <a:tab pos="1101725" algn="ctr"/>
                    </a:tabLst>
                  </a:pPr>
                  <a:r>
                    <a:rPr lang="en-US" sz="1200" i="0">
                      <a:solidFill>
                        <a:srgbClr val="000000"/>
                      </a:solidFill>
                      <a:latin typeface="Arial" charset="0"/>
                      <a:cs typeface="Arial" charset="0"/>
                    </a:rPr>
                    <a:t>	e.g., Ltd Partnerships</a:t>
                  </a:r>
                  <a:endParaRPr lang="en-US" sz="1200" b="0" i="0">
                    <a:solidFill>
                      <a:srgbClr val="000000"/>
                    </a:solidFill>
                    <a:latin typeface="Courier New" pitchFamily="49" charset="0"/>
                    <a:cs typeface="Courier New" pitchFamily="49" charset="0"/>
                  </a:endParaRPr>
                </a:p>
                <a:p>
                  <a:pPr>
                    <a:tabLst>
                      <a:tab pos="1101725" algn="ctr"/>
                    </a:tabLst>
                  </a:pPr>
                  <a:r>
                    <a:rPr lang="en-US" sz="1200" i="0">
                      <a:solidFill>
                        <a:srgbClr val="000000"/>
                      </a:solidFill>
                      <a:latin typeface="Arial" charset="0"/>
                      <a:cs typeface="Arial" charset="0"/>
                    </a:rPr>
                    <a:t>	(or CREFs, Priv.REITs, etc)</a:t>
                  </a:r>
                  <a:endParaRPr lang="en-US" sz="1200" b="0" i="0">
                    <a:solidFill>
                      <a:srgbClr val="000000"/>
                    </a:solidFill>
                    <a:latin typeface="Courier New" pitchFamily="49" charset="0"/>
                    <a:cs typeface="Courier New" pitchFamily="49" charset="0"/>
                  </a:endParaRPr>
                </a:p>
                <a:p>
                  <a:pPr>
                    <a:tabLst>
                      <a:tab pos="1101725" algn="ctr"/>
                    </a:tabLst>
                  </a:pPr>
                  <a:r>
                    <a:rPr lang="en-US" sz="1200" b="0" i="0">
                      <a:solidFill>
                        <a:srgbClr val="000000"/>
                      </a:solidFill>
                      <a:latin typeface="Arial" charset="0"/>
                      <a:cs typeface="Arial" charset="0"/>
                    </a:rPr>
                    <a:t>	Own equtiy in properties:</a:t>
                  </a:r>
                  <a:endParaRPr lang="en-US" sz="1200" b="0" i="0">
                    <a:solidFill>
                      <a:srgbClr val="000000"/>
                    </a:solidFill>
                    <a:latin typeface="Courier New" pitchFamily="49" charset="0"/>
                    <a:cs typeface="Courier New" pitchFamily="49" charset="0"/>
                  </a:endParaRPr>
                </a:p>
                <a:p>
                  <a:pPr>
                    <a:tabLst>
                      <a:tab pos="1101725" algn="ctr"/>
                    </a:tabLst>
                  </a:pPr>
                  <a:r>
                    <a:rPr lang="en-US" sz="1200" b="0" i="0">
                      <a:solidFill>
                        <a:srgbClr val="000000"/>
                      </a:solidFill>
                      <a:latin typeface="Arial" charset="0"/>
                      <a:cs typeface="Arial" charset="0"/>
                    </a:rPr>
                    <a:t>	LP Shares (units) privately held</a:t>
                  </a:r>
                  <a:endParaRPr lang="en-US" sz="1200" b="0" i="0">
                    <a:solidFill>
                      <a:srgbClr val="000000"/>
                    </a:solidFill>
                    <a:latin typeface="Courier New" pitchFamily="49" charset="0"/>
                    <a:cs typeface="Courier New" pitchFamily="49" charset="0"/>
                  </a:endParaRPr>
                </a:p>
                <a:p>
                  <a:pPr>
                    <a:tabLst>
                      <a:tab pos="1101725" algn="ctr"/>
                    </a:tabLst>
                  </a:pPr>
                  <a:r>
                    <a:rPr lang="en-US" sz="1200" b="0" i="0">
                      <a:solidFill>
                        <a:srgbClr val="000000"/>
                      </a:solidFill>
                      <a:latin typeface="Arial" charset="0"/>
                      <a:cs typeface="Arial" charset="0"/>
                    </a:rPr>
                    <a:t>	&amp; privately traded if at all</a:t>
                  </a:r>
                  <a:endParaRPr lang="en-US" sz="1200" b="0" i="0">
                    <a:solidFill>
                      <a:srgbClr val="000000"/>
                    </a:solidFill>
                    <a:latin typeface="Courier New" pitchFamily="49" charset="0"/>
                    <a:cs typeface="Courier New" pitchFamily="49" charset="0"/>
                  </a:endParaRPr>
                </a:p>
                <a:p>
                  <a:pPr>
                    <a:tabLst>
                      <a:tab pos="1101725" algn="ctr"/>
                    </a:tabLst>
                  </a:pPr>
                  <a:endParaRPr lang="en-US" sz="2400" b="0" i="0">
                    <a:solidFill>
                      <a:srgbClr val="000000"/>
                    </a:solidFill>
                  </a:endParaRPr>
                </a:p>
              </p:txBody>
            </p:sp>
            <p:sp>
              <p:nvSpPr>
                <p:cNvPr id="718905" name="Rectangle 57"/>
                <p:cNvSpPr>
                  <a:spLocks noChangeArrowheads="1"/>
                </p:cNvSpPr>
                <p:nvPr/>
              </p:nvSpPr>
              <p:spPr bwMode="auto">
                <a:xfrm>
                  <a:off x="922" y="1038"/>
                  <a:ext cx="2214" cy="981"/>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5" name="Group 58"/>
              <p:cNvGrpSpPr>
                <a:grpSpLocks/>
              </p:cNvGrpSpPr>
              <p:nvPr/>
            </p:nvGrpSpPr>
            <p:grpSpPr bwMode="auto">
              <a:xfrm>
                <a:off x="3560" y="1036"/>
                <a:ext cx="2060" cy="863"/>
                <a:chOff x="3560" y="1036"/>
                <a:chExt cx="2060" cy="863"/>
              </a:xfrm>
            </p:grpSpPr>
            <p:sp>
              <p:nvSpPr>
                <p:cNvPr id="27728" name="Rectangle 59"/>
                <p:cNvSpPr>
                  <a:spLocks noChangeArrowheads="1"/>
                </p:cNvSpPr>
                <p:nvPr/>
              </p:nvSpPr>
              <p:spPr bwMode="auto">
                <a:xfrm>
                  <a:off x="3608" y="1036"/>
                  <a:ext cx="1964" cy="863"/>
                </a:xfrm>
                <a:prstGeom prst="rect">
                  <a:avLst/>
                </a:prstGeom>
                <a:noFill/>
                <a:ln w="9525">
                  <a:noFill/>
                  <a:miter lim="800000"/>
                  <a:headEnd/>
                  <a:tailEnd/>
                </a:ln>
              </p:spPr>
              <p:txBody>
                <a:bodyPr/>
                <a:lstStyle/>
                <a:p>
                  <a:pPr eaLnBrk="1" hangingPunct="1">
                    <a:tabLst>
                      <a:tab pos="1104900" algn="ctr"/>
                    </a:tabLst>
                  </a:pPr>
                  <a:r>
                    <a:rPr lang="en-US" sz="1200" i="0">
                      <a:solidFill>
                        <a:srgbClr val="000000"/>
                      </a:solidFill>
                      <a:latin typeface="Arial" charset="0"/>
                      <a:cs typeface="Arial" charset="0"/>
                    </a:rPr>
                    <a:t>	Commercial Mortgages</a:t>
                  </a:r>
                  <a:endParaRPr lang="en-US" sz="1200" b="0" i="0">
                    <a:solidFill>
                      <a:srgbClr val="000000"/>
                    </a:solidFill>
                    <a:latin typeface="Courier New" pitchFamily="49" charset="0"/>
                    <a:cs typeface="Courier New" pitchFamily="49" charset="0"/>
                  </a:endParaRPr>
                </a:p>
                <a:p>
                  <a:pPr>
                    <a:tabLst>
                      <a:tab pos="1104900" algn="ctr"/>
                    </a:tabLst>
                  </a:pPr>
                  <a:r>
                    <a:rPr lang="en-US" sz="1200" b="0" i="0">
                      <a:solidFill>
                        <a:srgbClr val="000000"/>
                      </a:solidFill>
                      <a:latin typeface="Arial" charset="0"/>
                      <a:cs typeface="Arial" charset="0"/>
                    </a:rPr>
                    <a:t>	Senior  (debt) claims:</a:t>
                  </a:r>
                  <a:endParaRPr lang="en-US" sz="1200" b="0" i="0">
                    <a:solidFill>
                      <a:srgbClr val="000000"/>
                    </a:solidFill>
                    <a:latin typeface="Courier New" pitchFamily="49" charset="0"/>
                    <a:cs typeface="Courier New" pitchFamily="49" charset="0"/>
                  </a:endParaRPr>
                </a:p>
                <a:p>
                  <a:pPr>
                    <a:tabLst>
                      <a:tab pos="1104900" algn="ctr"/>
                    </a:tabLst>
                  </a:pPr>
                  <a:r>
                    <a:rPr lang="en-US" sz="1200" b="0" i="0">
                      <a:solidFill>
                        <a:srgbClr val="000000"/>
                      </a:solidFill>
                      <a:latin typeface="Arial" charset="0"/>
                      <a:cs typeface="Arial" charset="0"/>
                    </a:rPr>
                    <a:t>	Privately held &amp; traded</a:t>
                  </a:r>
                  <a:endParaRPr lang="en-US" sz="1200" b="0" i="0">
                    <a:solidFill>
                      <a:srgbClr val="000000"/>
                    </a:solidFill>
                    <a:latin typeface="Courier New" pitchFamily="49" charset="0"/>
                    <a:cs typeface="Courier New" pitchFamily="49" charset="0"/>
                  </a:endParaRPr>
                </a:p>
                <a:p>
                  <a:pPr>
                    <a:tabLst>
                      <a:tab pos="1104900" algn="ctr"/>
                    </a:tabLst>
                  </a:pPr>
                  <a:r>
                    <a:rPr lang="en-US" sz="1200" b="0" i="0">
                      <a:solidFill>
                        <a:srgbClr val="000000"/>
                      </a:solidFill>
                      <a:latin typeface="Arial" charset="0"/>
                      <a:cs typeface="Arial" charset="0"/>
                    </a:rPr>
                    <a:t>	("whole loans")</a:t>
                  </a:r>
                  <a:endParaRPr lang="en-US" sz="1200" b="0" i="0">
                    <a:solidFill>
                      <a:srgbClr val="000000"/>
                    </a:solidFill>
                    <a:latin typeface="Courier New" pitchFamily="49" charset="0"/>
                    <a:cs typeface="Courier New" pitchFamily="49" charset="0"/>
                  </a:endParaRPr>
                </a:p>
                <a:p>
                  <a:pPr>
                    <a:tabLst>
                      <a:tab pos="1104900" algn="ctr"/>
                    </a:tabLst>
                  </a:pPr>
                  <a:r>
                    <a:rPr lang="en-US" sz="1200" b="0" i="0">
                      <a:solidFill>
                        <a:srgbClr val="000000"/>
                      </a:solidFill>
                      <a:latin typeface="Arial" charset="0"/>
                      <a:cs typeface="Arial" charset="0"/>
                    </a:rPr>
                    <a:t>	</a:t>
                  </a:r>
                  <a:endParaRPr lang="en-US" sz="1200" b="0" i="0">
                    <a:solidFill>
                      <a:srgbClr val="000000"/>
                    </a:solidFill>
                    <a:latin typeface="Courier New" pitchFamily="49" charset="0"/>
                    <a:cs typeface="Courier New" pitchFamily="49" charset="0"/>
                  </a:endParaRPr>
                </a:p>
                <a:p>
                  <a:pPr>
                    <a:tabLst>
                      <a:tab pos="1104900" algn="ctr"/>
                    </a:tabLst>
                  </a:pPr>
                  <a:endParaRPr lang="en-US" sz="2400" b="0" i="0">
                    <a:solidFill>
                      <a:srgbClr val="000000"/>
                    </a:solidFill>
                  </a:endParaRPr>
                </a:p>
              </p:txBody>
            </p:sp>
            <p:sp>
              <p:nvSpPr>
                <p:cNvPr id="718908" name="Rectangle 60"/>
                <p:cNvSpPr>
                  <a:spLocks noChangeArrowheads="1"/>
                </p:cNvSpPr>
                <p:nvPr/>
              </p:nvSpPr>
              <p:spPr bwMode="auto">
                <a:xfrm>
                  <a:off x="3560" y="1038"/>
                  <a:ext cx="2060" cy="861"/>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6" name="Group 61"/>
              <p:cNvGrpSpPr>
                <a:grpSpLocks/>
              </p:cNvGrpSpPr>
              <p:nvPr/>
            </p:nvGrpSpPr>
            <p:grpSpPr bwMode="auto">
              <a:xfrm>
                <a:off x="922" y="2302"/>
                <a:ext cx="1290" cy="1509"/>
                <a:chOff x="922" y="2302"/>
                <a:chExt cx="1290" cy="1509"/>
              </a:xfrm>
            </p:grpSpPr>
            <p:sp>
              <p:nvSpPr>
                <p:cNvPr id="27726" name="Rectangle 62"/>
                <p:cNvSpPr>
                  <a:spLocks noChangeArrowheads="1"/>
                </p:cNvSpPr>
                <p:nvPr/>
              </p:nvSpPr>
              <p:spPr bwMode="auto">
                <a:xfrm>
                  <a:off x="970" y="2302"/>
                  <a:ext cx="1194" cy="1323"/>
                </a:xfrm>
                <a:prstGeom prst="rect">
                  <a:avLst/>
                </a:prstGeom>
                <a:noFill/>
                <a:ln w="9525">
                  <a:noFill/>
                  <a:miter lim="800000"/>
                  <a:headEnd/>
                  <a:tailEnd/>
                </a:ln>
              </p:spPr>
              <p:txBody>
                <a:bodyPr/>
                <a:lstStyle/>
                <a:p>
                  <a:pPr algn="ctr" eaLnBrk="1" hangingPunct="1">
                    <a:tabLst>
                      <a:tab pos="596900" algn="ctr"/>
                    </a:tabLst>
                  </a:pPr>
                  <a:r>
                    <a:rPr lang="en-US" sz="1200" i="0">
                      <a:solidFill>
                        <a:srgbClr val="000000"/>
                      </a:solidFill>
                      <a:latin typeface="Arial" charset="0"/>
                      <a:cs typeface="Arial" charset="0"/>
                    </a:rPr>
                    <a:t>REITs</a:t>
                  </a:r>
                  <a:endParaRPr lang="en-US" sz="1200" b="0" i="0">
                    <a:solidFill>
                      <a:srgbClr val="000000"/>
                    </a:solidFill>
                    <a:latin typeface="Courier New" pitchFamily="49" charset="0"/>
                    <a:cs typeface="Courier New" pitchFamily="49" charset="0"/>
                  </a:endParaRPr>
                </a:p>
                <a:p>
                  <a:pPr algn="ctr">
                    <a:tabLst>
                      <a:tab pos="596900" algn="ctr"/>
                    </a:tabLst>
                  </a:pPr>
                  <a:r>
                    <a:rPr lang="en-US" sz="1200" b="0" i="0">
                      <a:solidFill>
                        <a:srgbClr val="000000"/>
                      </a:solidFill>
                      <a:latin typeface="Arial" charset="0"/>
                      <a:cs typeface="Arial" charset="0"/>
                    </a:rPr>
                    <a:t>“UPREIT” Owns</a:t>
                  </a:r>
                  <a:endParaRPr lang="en-US" sz="1200" b="0" i="0">
                    <a:solidFill>
                      <a:srgbClr val="000000"/>
                    </a:solidFill>
                    <a:latin typeface="Courier New" pitchFamily="49" charset="0"/>
                    <a:cs typeface="Courier New" pitchFamily="49" charset="0"/>
                  </a:endParaRPr>
                </a:p>
                <a:p>
                  <a:pPr algn="ctr">
                    <a:tabLst>
                      <a:tab pos="596900" algn="ctr"/>
                    </a:tabLst>
                  </a:pPr>
                  <a:r>
                    <a:rPr lang="en-US" sz="1200" b="0" i="0">
                      <a:solidFill>
                        <a:srgbClr val="000000"/>
                      </a:solidFill>
                      <a:latin typeface="Arial" charset="0"/>
                      <a:cs typeface="Arial" charset="0"/>
                    </a:rPr>
                    <a:t>LP Units,</a:t>
                  </a:r>
                  <a:endParaRPr lang="en-US" sz="1200" b="0" i="0">
                    <a:solidFill>
                      <a:srgbClr val="000000"/>
                    </a:solidFill>
                    <a:latin typeface="Courier New" pitchFamily="49" charset="0"/>
                    <a:cs typeface="Courier New" pitchFamily="49" charset="0"/>
                  </a:endParaRPr>
                </a:p>
                <a:p>
                  <a:pPr algn="ctr">
                    <a:tabLst>
                      <a:tab pos="596900" algn="ctr"/>
                    </a:tabLst>
                  </a:pPr>
                  <a:r>
                    <a:rPr lang="en-US" sz="1200" b="0" i="0">
                      <a:solidFill>
                        <a:srgbClr val="000000"/>
                      </a:solidFill>
                      <a:latin typeface="Arial" charset="0"/>
                      <a:cs typeface="Arial" charset="0"/>
                    </a:rPr>
                    <a:t>Issues publicly</a:t>
                  </a:r>
                  <a:endParaRPr lang="en-US" sz="1200" b="0" i="0">
                    <a:solidFill>
                      <a:srgbClr val="000000"/>
                    </a:solidFill>
                    <a:latin typeface="Courier New" pitchFamily="49" charset="0"/>
                    <a:cs typeface="Courier New" pitchFamily="49" charset="0"/>
                  </a:endParaRPr>
                </a:p>
                <a:p>
                  <a:pPr algn="ctr">
                    <a:tabLst>
                      <a:tab pos="596900" algn="ctr"/>
                    </a:tabLst>
                  </a:pPr>
                  <a:r>
                    <a:rPr lang="en-US" sz="1200" b="0" i="0">
                      <a:solidFill>
                        <a:srgbClr val="000000"/>
                      </a:solidFill>
                      <a:latin typeface="Arial" charset="0"/>
                      <a:cs typeface="Arial" charset="0"/>
                    </a:rPr>
                    <a:t>traded shares.</a:t>
                  </a:r>
                  <a:endParaRPr lang="en-US" sz="1200" b="0" i="0">
                    <a:solidFill>
                      <a:srgbClr val="000000"/>
                    </a:solidFill>
                    <a:latin typeface="Courier New" pitchFamily="49" charset="0"/>
                    <a:cs typeface="Courier New" pitchFamily="49" charset="0"/>
                  </a:endParaRPr>
                </a:p>
                <a:p>
                  <a:pPr algn="ctr">
                    <a:tabLst>
                      <a:tab pos="596900" algn="ctr"/>
                    </a:tabLst>
                  </a:pPr>
                  <a:r>
                    <a:rPr lang="en-US" sz="1200" b="0" i="0">
                      <a:solidFill>
                        <a:srgbClr val="000000"/>
                      </a:solidFill>
                      <a:latin typeface="Arial" charset="0"/>
                      <a:cs typeface="Arial" charset="0"/>
                    </a:rPr>
                    <a:t>(May also directly own Underl.Asset, or Mortgs &amp; CMBS)</a:t>
                  </a:r>
                  <a:endParaRPr lang="en-US" sz="1200" b="0" i="0">
                    <a:solidFill>
                      <a:srgbClr val="000000"/>
                    </a:solidFill>
                    <a:latin typeface="Courier New" pitchFamily="49" charset="0"/>
                    <a:cs typeface="Courier New" pitchFamily="49" charset="0"/>
                  </a:endParaRPr>
                </a:p>
                <a:p>
                  <a:pPr algn="ctr">
                    <a:tabLst>
                      <a:tab pos="596900" algn="ctr"/>
                    </a:tabLst>
                  </a:pPr>
                  <a:endParaRPr lang="en-US" sz="2400" b="0" i="0">
                    <a:solidFill>
                      <a:srgbClr val="000000"/>
                    </a:solidFill>
                  </a:endParaRPr>
                </a:p>
              </p:txBody>
            </p:sp>
            <p:sp>
              <p:nvSpPr>
                <p:cNvPr id="718911" name="Rectangle 63"/>
                <p:cNvSpPr>
                  <a:spLocks noChangeArrowheads="1"/>
                </p:cNvSpPr>
                <p:nvPr/>
              </p:nvSpPr>
              <p:spPr bwMode="auto">
                <a:xfrm>
                  <a:off x="922" y="2302"/>
                  <a:ext cx="1290" cy="1507"/>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7" name="Group 64"/>
              <p:cNvGrpSpPr>
                <a:grpSpLocks/>
              </p:cNvGrpSpPr>
              <p:nvPr/>
            </p:nvGrpSpPr>
            <p:grpSpPr bwMode="auto">
              <a:xfrm>
                <a:off x="922" y="4028"/>
                <a:ext cx="710" cy="978"/>
                <a:chOff x="922" y="4028"/>
                <a:chExt cx="710" cy="978"/>
              </a:xfrm>
            </p:grpSpPr>
            <p:sp>
              <p:nvSpPr>
                <p:cNvPr id="27724" name="Rectangle 65"/>
                <p:cNvSpPr>
                  <a:spLocks noChangeArrowheads="1"/>
                </p:cNvSpPr>
                <p:nvPr/>
              </p:nvSpPr>
              <p:spPr bwMode="auto">
                <a:xfrm>
                  <a:off x="970" y="4028"/>
                  <a:ext cx="614" cy="978"/>
                </a:xfrm>
                <a:prstGeom prst="rect">
                  <a:avLst/>
                </a:prstGeom>
                <a:noFill/>
                <a:ln w="9525">
                  <a:noFill/>
                  <a:miter lim="800000"/>
                  <a:headEnd/>
                  <a:tailEnd/>
                </a:ln>
              </p:spPr>
              <p:txBody>
                <a:bodyPr/>
                <a:lstStyle/>
                <a:p>
                  <a:pPr eaLnBrk="1" hangingPunct="1">
                    <a:tabLst>
                      <a:tab pos="0" algn="l"/>
                    </a:tabLst>
                  </a:pPr>
                  <a:r>
                    <a:rPr lang="en-US" sz="1200" i="0">
                      <a:solidFill>
                        <a:srgbClr val="000000"/>
                      </a:solidFill>
                      <a:latin typeface="Arial" charset="0"/>
                      <a:cs typeface="Arial" charset="0"/>
                    </a:rPr>
                    <a:t>	Small  &amp;</a:t>
                  </a:r>
                  <a:endParaRPr lang="en-US" sz="1200" b="0" i="0">
                    <a:solidFill>
                      <a:srgbClr val="000000"/>
                    </a:solidFill>
                    <a:latin typeface="Courier New" pitchFamily="49" charset="0"/>
                    <a:cs typeface="Courier New" pitchFamily="49" charset="0"/>
                  </a:endParaRPr>
                </a:p>
                <a:p>
                  <a:pPr>
                    <a:tabLst>
                      <a:tab pos="0" algn="l"/>
                    </a:tabLst>
                  </a:pPr>
                  <a:r>
                    <a:rPr lang="en-US" sz="1200" i="0">
                      <a:solidFill>
                        <a:srgbClr val="000000"/>
                      </a:solidFill>
                      <a:latin typeface="Arial" charset="0"/>
                      <a:cs typeface="Arial" charset="0"/>
                    </a:rPr>
                    <a:t>Large</a:t>
                  </a:r>
                  <a:endParaRPr lang="en-US" sz="1200" b="0" i="0">
                    <a:solidFill>
                      <a:srgbClr val="000000"/>
                    </a:solidFill>
                    <a:latin typeface="Courier New" pitchFamily="49" charset="0"/>
                    <a:cs typeface="Courier New" pitchFamily="49" charset="0"/>
                  </a:endParaRPr>
                </a:p>
                <a:p>
                  <a:pPr>
                    <a:tabLst>
                      <a:tab pos="0" algn="l"/>
                    </a:tabLst>
                  </a:pPr>
                  <a:r>
                    <a:rPr lang="en-US" sz="1200" b="0" i="0">
                      <a:solidFill>
                        <a:srgbClr val="000000"/>
                      </a:solidFill>
                      <a:latin typeface="Arial" charset="0"/>
                      <a:cs typeface="Arial" charset="0"/>
                    </a:rPr>
                    <a:t>Investors</a:t>
                  </a:r>
                  <a:endParaRPr lang="en-US" sz="1200" b="0" i="0">
                    <a:solidFill>
                      <a:srgbClr val="000000"/>
                    </a:solidFill>
                    <a:latin typeface="Courier New" pitchFamily="49" charset="0"/>
                    <a:cs typeface="Courier New" pitchFamily="49" charset="0"/>
                  </a:endParaRPr>
                </a:p>
                <a:p>
                  <a:pPr>
                    <a:tabLst>
                      <a:tab pos="0" algn="l"/>
                    </a:tabLst>
                  </a:pPr>
                  <a:endParaRPr lang="en-US" sz="2400" b="0" i="0">
                    <a:solidFill>
                      <a:srgbClr val="000000"/>
                    </a:solidFill>
                  </a:endParaRPr>
                </a:p>
              </p:txBody>
            </p:sp>
            <p:sp>
              <p:nvSpPr>
                <p:cNvPr id="718914" name="Rectangle 66"/>
                <p:cNvSpPr>
                  <a:spLocks noChangeArrowheads="1"/>
                </p:cNvSpPr>
                <p:nvPr/>
              </p:nvSpPr>
              <p:spPr bwMode="auto">
                <a:xfrm>
                  <a:off x="922" y="4028"/>
                  <a:ext cx="710" cy="978"/>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8" name="Group 67"/>
              <p:cNvGrpSpPr>
                <a:grpSpLocks/>
              </p:cNvGrpSpPr>
              <p:nvPr/>
            </p:nvGrpSpPr>
            <p:grpSpPr bwMode="auto">
              <a:xfrm>
                <a:off x="1632" y="4028"/>
                <a:ext cx="3352" cy="978"/>
                <a:chOff x="1632" y="4028"/>
                <a:chExt cx="3352" cy="978"/>
              </a:xfrm>
            </p:grpSpPr>
            <p:sp>
              <p:nvSpPr>
                <p:cNvPr id="27722" name="Rectangle 68"/>
                <p:cNvSpPr>
                  <a:spLocks noChangeArrowheads="1"/>
                </p:cNvSpPr>
                <p:nvPr/>
              </p:nvSpPr>
              <p:spPr bwMode="auto">
                <a:xfrm>
                  <a:off x="1680" y="4028"/>
                  <a:ext cx="3256" cy="978"/>
                </a:xfrm>
                <a:prstGeom prst="rect">
                  <a:avLst/>
                </a:prstGeom>
                <a:noFill/>
                <a:ln w="9525">
                  <a:noFill/>
                  <a:miter lim="800000"/>
                  <a:headEnd/>
                  <a:tailEnd/>
                </a:ln>
              </p:spPr>
              <p:txBody>
                <a:bodyPr/>
                <a:lstStyle/>
                <a:p>
                  <a:pPr eaLnBrk="1" hangingPunct="1">
                    <a:tabLst>
                      <a:tab pos="1782763" algn="ctr"/>
                    </a:tabLst>
                  </a:pPr>
                  <a:r>
                    <a:rPr lang="en-US" sz="1200" i="0">
                      <a:solidFill>
                        <a:srgbClr val="000000"/>
                      </a:solidFill>
                      <a:latin typeface="Arial" charset="0"/>
                      <a:cs typeface="Arial" charset="0"/>
                    </a:rPr>
                    <a:t>	Large </a:t>
                  </a:r>
                  <a:endParaRPr lang="en-US" sz="1200" b="0" i="0">
                    <a:solidFill>
                      <a:srgbClr val="000000"/>
                    </a:solidFill>
                    <a:latin typeface="Courier New" pitchFamily="49" charset="0"/>
                    <a:cs typeface="Courier New" pitchFamily="49" charset="0"/>
                  </a:endParaRPr>
                </a:p>
                <a:p>
                  <a:pPr>
                    <a:tabLst>
                      <a:tab pos="1782763" algn="ctr"/>
                    </a:tabLst>
                  </a:pPr>
                  <a:r>
                    <a:rPr lang="en-US" sz="1200" b="0" i="0">
                      <a:solidFill>
                        <a:srgbClr val="000000"/>
                      </a:solidFill>
                      <a:latin typeface="Arial" charset="0"/>
                      <a:cs typeface="Arial" charset="0"/>
                    </a:rPr>
                    <a:t>	Investors</a:t>
                  </a:r>
                  <a:endParaRPr lang="en-US" sz="1200" b="0" i="0">
                    <a:solidFill>
                      <a:srgbClr val="000000"/>
                    </a:solidFill>
                    <a:latin typeface="Courier New" pitchFamily="49" charset="0"/>
                    <a:cs typeface="Courier New" pitchFamily="49" charset="0"/>
                  </a:endParaRPr>
                </a:p>
                <a:p>
                  <a:pPr>
                    <a:tabLst>
                      <a:tab pos="1782763" algn="ctr"/>
                    </a:tabLst>
                  </a:pPr>
                  <a:r>
                    <a:rPr lang="en-US" sz="1200" b="0" i="0">
                      <a:solidFill>
                        <a:srgbClr val="000000"/>
                      </a:solidFill>
                      <a:latin typeface="Arial" charset="0"/>
                      <a:cs typeface="Arial" charset="0"/>
                    </a:rPr>
                    <a:t>	(Wealthy Individuals, Developers, Institutions)</a:t>
                  </a:r>
                  <a:endParaRPr lang="en-US" sz="1200" b="0" i="0">
                    <a:solidFill>
                      <a:srgbClr val="000000"/>
                    </a:solidFill>
                    <a:latin typeface="Courier New" pitchFamily="49" charset="0"/>
                    <a:cs typeface="Courier New" pitchFamily="49" charset="0"/>
                  </a:endParaRPr>
                </a:p>
                <a:p>
                  <a:pPr>
                    <a:tabLst>
                      <a:tab pos="1782763" algn="ctr"/>
                    </a:tabLst>
                  </a:pPr>
                  <a:r>
                    <a:rPr lang="en-US" sz="1200" b="0" i="0">
                      <a:solidFill>
                        <a:srgbClr val="000000"/>
                      </a:solidFill>
                      <a:latin typeface="Arial" charset="0"/>
                      <a:cs typeface="Arial" charset="0"/>
                    </a:rPr>
                    <a:t>	</a:t>
                  </a:r>
                  <a:endParaRPr lang="en-US" sz="1200" b="0" i="0">
                    <a:solidFill>
                      <a:srgbClr val="000000"/>
                    </a:solidFill>
                    <a:latin typeface="Courier New" pitchFamily="49" charset="0"/>
                    <a:cs typeface="Courier New" pitchFamily="49" charset="0"/>
                  </a:endParaRPr>
                </a:p>
                <a:p>
                  <a:pPr>
                    <a:tabLst>
                      <a:tab pos="1782763" algn="ctr"/>
                    </a:tabLst>
                  </a:pPr>
                  <a:endParaRPr lang="en-US" sz="2400" b="0" i="0">
                    <a:solidFill>
                      <a:srgbClr val="000000"/>
                    </a:solidFill>
                  </a:endParaRPr>
                </a:p>
              </p:txBody>
            </p:sp>
            <p:sp>
              <p:nvSpPr>
                <p:cNvPr id="718917" name="Rectangle 69"/>
                <p:cNvSpPr>
                  <a:spLocks noChangeArrowheads="1"/>
                </p:cNvSpPr>
                <p:nvPr/>
              </p:nvSpPr>
              <p:spPr bwMode="auto">
                <a:xfrm>
                  <a:off x="1632" y="4028"/>
                  <a:ext cx="3352" cy="978"/>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nvGrpSpPr>
              <p:cNvPr id="27719" name="Group 70"/>
              <p:cNvGrpSpPr>
                <a:grpSpLocks/>
              </p:cNvGrpSpPr>
              <p:nvPr/>
            </p:nvGrpSpPr>
            <p:grpSpPr bwMode="auto">
              <a:xfrm>
                <a:off x="4984" y="4028"/>
                <a:ext cx="828" cy="978"/>
                <a:chOff x="4984" y="4028"/>
                <a:chExt cx="828" cy="978"/>
              </a:xfrm>
            </p:grpSpPr>
            <p:sp>
              <p:nvSpPr>
                <p:cNvPr id="27720" name="Rectangle 71"/>
                <p:cNvSpPr>
                  <a:spLocks noChangeArrowheads="1"/>
                </p:cNvSpPr>
                <p:nvPr/>
              </p:nvSpPr>
              <p:spPr bwMode="auto">
                <a:xfrm>
                  <a:off x="5032" y="4028"/>
                  <a:ext cx="732" cy="978"/>
                </a:xfrm>
                <a:prstGeom prst="rect">
                  <a:avLst/>
                </a:prstGeom>
                <a:noFill/>
                <a:ln w="9525">
                  <a:noFill/>
                  <a:miter lim="800000"/>
                  <a:headEnd/>
                  <a:tailEnd/>
                </a:ln>
              </p:spPr>
              <p:txBody>
                <a:bodyPr/>
                <a:lstStyle/>
                <a:p>
                  <a:pPr eaLnBrk="1" hangingPunct="1">
                    <a:tabLst>
                      <a:tab pos="431800" algn="ctr"/>
                    </a:tabLst>
                  </a:pPr>
                  <a:r>
                    <a:rPr lang="en-US" sz="1200" i="0">
                      <a:solidFill>
                        <a:srgbClr val="000000"/>
                      </a:solidFill>
                      <a:latin typeface="Arial" charset="0"/>
                      <a:cs typeface="Arial" charset="0"/>
                    </a:rPr>
                    <a:t>	Small</a:t>
                  </a:r>
                  <a:endParaRPr lang="en-US" sz="1200" b="0" i="0">
                    <a:solidFill>
                      <a:srgbClr val="000000"/>
                    </a:solidFill>
                    <a:latin typeface="Courier New" pitchFamily="49" charset="0"/>
                    <a:cs typeface="Courier New" pitchFamily="49" charset="0"/>
                  </a:endParaRPr>
                </a:p>
                <a:p>
                  <a:pPr>
                    <a:tabLst>
                      <a:tab pos="431800" algn="ctr"/>
                    </a:tabLst>
                  </a:pPr>
                  <a:r>
                    <a:rPr lang="en-US" sz="1200" i="0">
                      <a:solidFill>
                        <a:srgbClr val="000000"/>
                      </a:solidFill>
                      <a:latin typeface="Arial" charset="0"/>
                      <a:cs typeface="Arial" charset="0"/>
                    </a:rPr>
                    <a:t>	&amp;</a:t>
                  </a:r>
                  <a:endParaRPr lang="en-US" sz="1200" b="0" i="0">
                    <a:solidFill>
                      <a:srgbClr val="000000"/>
                    </a:solidFill>
                    <a:latin typeface="Courier New" pitchFamily="49" charset="0"/>
                    <a:cs typeface="Courier New" pitchFamily="49" charset="0"/>
                  </a:endParaRPr>
                </a:p>
                <a:p>
                  <a:pPr>
                    <a:tabLst>
                      <a:tab pos="431800" algn="ctr"/>
                    </a:tabLst>
                  </a:pPr>
                  <a:r>
                    <a:rPr lang="en-US" sz="1200" i="0">
                      <a:solidFill>
                        <a:srgbClr val="000000"/>
                      </a:solidFill>
                      <a:latin typeface="Arial" charset="0"/>
                      <a:cs typeface="Arial" charset="0"/>
                    </a:rPr>
                    <a:t>	Large</a:t>
                  </a:r>
                  <a:endParaRPr lang="en-US" sz="1200" b="0" i="0">
                    <a:solidFill>
                      <a:srgbClr val="000000"/>
                    </a:solidFill>
                    <a:latin typeface="Courier New" pitchFamily="49" charset="0"/>
                    <a:cs typeface="Courier New" pitchFamily="49" charset="0"/>
                  </a:endParaRPr>
                </a:p>
                <a:p>
                  <a:pPr>
                    <a:tabLst>
                      <a:tab pos="431800" algn="ctr"/>
                    </a:tabLst>
                  </a:pPr>
                  <a:r>
                    <a:rPr lang="en-US" sz="1200" b="0" i="0">
                      <a:solidFill>
                        <a:srgbClr val="000000"/>
                      </a:solidFill>
                      <a:latin typeface="Arial" charset="0"/>
                      <a:cs typeface="Arial" charset="0"/>
                    </a:rPr>
                    <a:t>	Investors</a:t>
                  </a:r>
                  <a:endParaRPr lang="en-US" sz="1200" b="0" i="0">
                    <a:solidFill>
                      <a:srgbClr val="000000"/>
                    </a:solidFill>
                    <a:latin typeface="Courier New" pitchFamily="49" charset="0"/>
                    <a:cs typeface="Courier New" pitchFamily="49" charset="0"/>
                  </a:endParaRPr>
                </a:p>
                <a:p>
                  <a:pPr>
                    <a:tabLst>
                      <a:tab pos="431800" algn="ctr"/>
                    </a:tabLst>
                  </a:pPr>
                  <a:endParaRPr lang="en-US" sz="2400" b="0" i="0">
                    <a:solidFill>
                      <a:srgbClr val="000000"/>
                    </a:solidFill>
                  </a:endParaRPr>
                </a:p>
              </p:txBody>
            </p:sp>
            <p:sp>
              <p:nvSpPr>
                <p:cNvPr id="718920" name="Rectangle 72"/>
                <p:cNvSpPr>
                  <a:spLocks noChangeArrowheads="1"/>
                </p:cNvSpPr>
                <p:nvPr/>
              </p:nvSpPr>
              <p:spPr bwMode="auto">
                <a:xfrm>
                  <a:off x="4984" y="4028"/>
                  <a:ext cx="828" cy="978"/>
                </a:xfrm>
                <a:prstGeom prst="rect">
                  <a:avLst/>
                </a:prstGeom>
                <a:noFill/>
                <a:ln w="7">
                  <a:solidFill>
                    <a:srgbClr val="A0A0A0"/>
                  </a:solidFill>
                  <a:miter lim="800000"/>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grpSp>
        <p:sp>
          <p:nvSpPr>
            <p:cNvPr id="718921" name="Line 73"/>
            <p:cNvSpPr>
              <a:spLocks noChangeShapeType="1"/>
            </p:cNvSpPr>
            <p:nvPr/>
          </p:nvSpPr>
          <p:spPr bwMode="auto">
            <a:xfrm>
              <a:off x="3264" y="1488"/>
              <a:ext cx="0" cy="220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2" name="Line 74"/>
            <p:cNvSpPr>
              <a:spLocks noChangeShapeType="1"/>
            </p:cNvSpPr>
            <p:nvPr/>
          </p:nvSpPr>
          <p:spPr bwMode="auto">
            <a:xfrm>
              <a:off x="1680" y="1488"/>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3" name="Line 75"/>
            <p:cNvSpPr>
              <a:spLocks noChangeShapeType="1"/>
            </p:cNvSpPr>
            <p:nvPr/>
          </p:nvSpPr>
          <p:spPr bwMode="auto">
            <a:xfrm>
              <a:off x="4512" y="1488"/>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4" name="Line 76"/>
            <p:cNvSpPr>
              <a:spLocks noChangeShapeType="1"/>
            </p:cNvSpPr>
            <p:nvPr/>
          </p:nvSpPr>
          <p:spPr bwMode="auto">
            <a:xfrm>
              <a:off x="2832" y="2352"/>
              <a:ext cx="0" cy="1344"/>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5" name="Line 77"/>
            <p:cNvSpPr>
              <a:spLocks noChangeShapeType="1"/>
            </p:cNvSpPr>
            <p:nvPr/>
          </p:nvSpPr>
          <p:spPr bwMode="auto">
            <a:xfrm>
              <a:off x="3600" y="2304"/>
              <a:ext cx="0" cy="1392"/>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6" name="Line 78"/>
            <p:cNvSpPr>
              <a:spLocks noChangeShapeType="1"/>
            </p:cNvSpPr>
            <p:nvPr/>
          </p:nvSpPr>
          <p:spPr bwMode="auto">
            <a:xfrm>
              <a:off x="1632" y="2304"/>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7" name="Line 79"/>
            <p:cNvSpPr>
              <a:spLocks noChangeShapeType="1"/>
            </p:cNvSpPr>
            <p:nvPr/>
          </p:nvSpPr>
          <p:spPr bwMode="auto">
            <a:xfrm>
              <a:off x="4512" y="2304"/>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8" name="Line 80"/>
            <p:cNvSpPr>
              <a:spLocks noChangeShapeType="1"/>
            </p:cNvSpPr>
            <p:nvPr/>
          </p:nvSpPr>
          <p:spPr bwMode="auto">
            <a:xfrm>
              <a:off x="1200" y="3408"/>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
          <p:nvSpPr>
            <p:cNvPr id="718929" name="Line 81"/>
            <p:cNvSpPr>
              <a:spLocks noChangeShapeType="1"/>
            </p:cNvSpPr>
            <p:nvPr/>
          </p:nvSpPr>
          <p:spPr bwMode="auto">
            <a:xfrm>
              <a:off x="5040" y="3408"/>
              <a:ext cx="0" cy="288"/>
            </a:xfrm>
            <a:prstGeom prst="line">
              <a:avLst/>
            </a:prstGeom>
            <a:noFill/>
            <a:ln w="9525">
              <a:solidFill>
                <a:schemeClr val="tx1"/>
              </a:solidFill>
              <a:round/>
              <a:headEnd/>
              <a:tailEnd/>
            </a:ln>
            <a:effectLst/>
          </p:spPr>
          <p:txBody>
            <a:bodyPr wrap="none"/>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grpSp>
      <p:sp>
        <p:nvSpPr>
          <p:cNvPr id="27653" name="Text Box 61"/>
          <p:cNvSpPr txBox="1">
            <a:spLocks noChangeArrowheads="1"/>
          </p:cNvSpPr>
          <p:nvPr/>
        </p:nvSpPr>
        <p:spPr bwMode="auto">
          <a:xfrm>
            <a:off x="0" y="0"/>
            <a:ext cx="7467600" cy="369888"/>
          </a:xfrm>
          <a:prstGeom prst="rect">
            <a:avLst/>
          </a:prstGeom>
          <a:noFill/>
          <a:ln w="9525">
            <a:noFill/>
            <a:miter lim="800000"/>
            <a:headEnd/>
            <a:tailEnd/>
          </a:ln>
        </p:spPr>
        <p:txBody>
          <a:bodyPr>
            <a:spAutoFit/>
          </a:bodyPr>
          <a:lstStyle/>
          <a:p>
            <a:pPr eaLnBrk="1" hangingPunct="1">
              <a:spcBef>
                <a:spcPct val="50000"/>
              </a:spcBef>
            </a:pPr>
            <a:r>
              <a:rPr lang="en-US" sz="1800" b="0">
                <a:solidFill>
                  <a:srgbClr val="FF0000"/>
                </a:solidFill>
                <a:latin typeface="Arial" charset="0"/>
              </a:rPr>
              <a:t>Underlying assets </a:t>
            </a:r>
            <a:r>
              <a:rPr lang="en-US" sz="1800" b="0" u="sng">
                <a:solidFill>
                  <a:srgbClr val="FF0000"/>
                </a:solidFill>
                <a:latin typeface="Arial" charset="0"/>
              </a:rPr>
              <a:t>directly traded</a:t>
            </a:r>
            <a:r>
              <a:rPr lang="en-US" sz="1800" b="0">
                <a:solidFill>
                  <a:srgbClr val="FF0000"/>
                </a:solidFill>
                <a:latin typeface="Arial" charset="0"/>
              </a:rPr>
              <a:t> in a well functioning asset market…</a:t>
            </a:r>
          </a:p>
        </p:txBody>
      </p:sp>
      <p:sp>
        <p:nvSpPr>
          <p:cNvPr id="84" name="Oval 83"/>
          <p:cNvSpPr/>
          <p:nvPr/>
        </p:nvSpPr>
        <p:spPr bwMode="auto">
          <a:xfrm rot="16200000">
            <a:off x="3238500" y="3009900"/>
            <a:ext cx="3886200" cy="457200"/>
          </a:xfrm>
          <a:prstGeom prst="ellipse">
            <a:avLst/>
          </a:prstGeom>
          <a:noFill/>
          <a:ln w="19050" cap="flat" cmpd="sng" algn="ctr">
            <a:solidFill>
              <a:srgbClr val="FF0000"/>
            </a:solidFill>
            <a:prstDash val="solid"/>
            <a:round/>
            <a:headEnd type="none" w="med" len="med"/>
            <a:tailEnd type="none" w="med" len="med"/>
          </a:ln>
          <a:effectLst/>
        </p:spPr>
        <p:txBody>
          <a:bodyPr/>
          <a:lstStyle/>
          <a:p>
            <a:pPr eaLnBrk="1" hangingPunct="1">
              <a:defRPr/>
            </a:pPr>
            <a:endParaRPr lang="en-US" sz="200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4299</TotalTime>
  <Words>12352</Words>
  <Application>Microsoft Office PowerPoint</Application>
  <PresentationFormat>On-screen Show (4:3)</PresentationFormat>
  <Paragraphs>1047</Paragraphs>
  <Slides>77</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77</vt:i4>
      </vt:variant>
    </vt:vector>
  </HeadingPairs>
  <TitlesOfParts>
    <vt:vector size="85" baseType="lpstr">
      <vt:lpstr>Times New Roman</vt:lpstr>
      <vt:lpstr>Arial</vt:lpstr>
      <vt:lpstr>Courier New</vt:lpstr>
      <vt:lpstr>Wingdings</vt:lpstr>
      <vt:lpstr>Symbol</vt:lpstr>
      <vt:lpstr>Default Design</vt:lpstr>
      <vt:lpstr>Equation</vt:lpstr>
      <vt:lpstr>Microsoft Equation 3.0</vt:lpstr>
      <vt:lpstr>Slide 1</vt:lpstr>
      <vt:lpstr>Exhibit 1-5: Major Types of Capital Asset Markets and Investment Products</vt:lpstr>
      <vt:lpstr>Slide 3</vt:lpstr>
      <vt:lpstr>Slide 4</vt:lpstr>
      <vt:lpstr>What Makes a REIT Different?</vt:lpstr>
      <vt:lpstr>Slide 6</vt:lpstr>
      <vt:lpstr>Slide 7</vt:lpstr>
      <vt:lpstr>Exhibit 7-1: UNDERLYING ASSETS vs INVESTMENT PRODUCTS, an Example from traditional corporate finance:</vt:lpstr>
      <vt:lpstr>Exhibit 7-2: A REAL ESTATE EXAMPLE of the Investment System</vt:lpstr>
      <vt:lpstr>Slide 10</vt:lpstr>
      <vt:lpstr>Slide 11</vt:lpstr>
      <vt:lpstr>Slide 12</vt:lpstr>
      <vt:lpstr>23.1.2 The 1990s REIT Boom and Modern REIT Era</vt:lpstr>
      <vt:lpstr>Slide 14</vt:lpstr>
      <vt:lpstr>Slide 15</vt:lpstr>
      <vt:lpstr>Slide 16</vt:lpstr>
      <vt:lpstr>Slide 17</vt:lpstr>
      <vt:lpstr>Slide 18</vt:lpstr>
      <vt:lpstr>Slide 19</vt:lpstr>
      <vt:lpstr>23.2 REIT Analysis &amp; Valuation</vt:lpstr>
      <vt:lpstr>Slide 21</vt:lpstr>
      <vt:lpstr>Slide 22</vt:lpstr>
      <vt:lpstr>Widely Used Direct Property vs REIT Income Measures </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Using WACC to avoid a common mistake. . .</vt:lpstr>
      <vt:lpstr>Slide 72</vt:lpstr>
      <vt:lpstr>Example...</vt:lpstr>
      <vt:lpstr>Example (cont.)...</vt:lpstr>
      <vt:lpstr>Example (cont.)...</vt:lpstr>
      <vt:lpstr>Slide 76</vt:lpstr>
      <vt:lpstr>Slide 77</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336</cp:revision>
  <dcterms:created xsi:type="dcterms:W3CDTF">2003-03-26T22:35:05Z</dcterms:created>
  <dcterms:modified xsi:type="dcterms:W3CDTF">2013-02-24T02:12:22Z</dcterms:modified>
</cp:coreProperties>
</file>