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409" r:id="rId2"/>
    <p:sldId id="356" r:id="rId3"/>
    <p:sldId id="423" r:id="rId4"/>
    <p:sldId id="411" r:id="rId5"/>
    <p:sldId id="359" r:id="rId6"/>
    <p:sldId id="357" r:id="rId7"/>
    <p:sldId id="358" r:id="rId8"/>
    <p:sldId id="360" r:id="rId9"/>
    <p:sldId id="361" r:id="rId10"/>
    <p:sldId id="362" r:id="rId11"/>
    <p:sldId id="363" r:id="rId12"/>
    <p:sldId id="407" r:id="rId13"/>
    <p:sldId id="364" r:id="rId14"/>
    <p:sldId id="365" r:id="rId15"/>
    <p:sldId id="366" r:id="rId16"/>
    <p:sldId id="367" r:id="rId17"/>
    <p:sldId id="413" r:id="rId18"/>
    <p:sldId id="416" r:id="rId19"/>
    <p:sldId id="412" r:id="rId20"/>
    <p:sldId id="417" r:id="rId21"/>
    <p:sldId id="368" r:id="rId22"/>
    <p:sldId id="369" r:id="rId23"/>
    <p:sldId id="371" r:id="rId24"/>
    <p:sldId id="422" r:id="rId25"/>
    <p:sldId id="418" r:id="rId26"/>
    <p:sldId id="419" r:id="rId27"/>
    <p:sldId id="421" r:id="rId28"/>
    <p:sldId id="408" r:id="rId29"/>
    <p:sldId id="372" r:id="rId30"/>
    <p:sldId id="373" r:id="rId31"/>
    <p:sldId id="374" r:id="rId32"/>
    <p:sldId id="375" r:id="rId33"/>
    <p:sldId id="378" r:id="rId34"/>
  </p:sldIdLst>
  <p:sldSz cx="9144000" cy="6858000" type="screen4x3"/>
  <p:notesSz cx="6858000" cy="9144000"/>
  <p:defaultTextStyle>
    <a:defPPr>
      <a:defRPr lang="en-US"/>
    </a:defPPr>
    <a:lvl1pPr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0000FF"/>
    <a:srgbClr val="F8F8F8"/>
    <a:srgbClr val="FFCCFF"/>
    <a:srgbClr val="FF00FF"/>
    <a:srgbClr val="00FFFF"/>
    <a:srgbClr val="FFCCC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13" autoAdjust="0"/>
  </p:normalViewPr>
  <p:slideViewPr>
    <p:cSldViewPr>
      <p:cViewPr varScale="1">
        <p:scale>
          <a:sx n="78" d="100"/>
          <a:sy n="78" d="100"/>
        </p:scale>
        <p:origin x="-149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9.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0">
                <a:effectLst/>
                <a:latin typeface="Arial" pitchFamily="34" charset="0"/>
              </a:defRPr>
            </a:lvl1pPr>
          </a:lstStyle>
          <a:p>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0">
                <a:effectLst/>
                <a:latin typeface="Arial" pitchFamily="34" charset="0"/>
              </a:defRPr>
            </a:lvl1pPr>
          </a:lstStyle>
          <a:p>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0">
                <a:effectLst/>
                <a:latin typeface="Arial" pitchFamily="34" charset="0"/>
              </a:defRPr>
            </a:lvl1pPr>
          </a:lstStyle>
          <a:p>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effectLst/>
                <a:latin typeface="Arial" pitchFamily="34" charset="0"/>
              </a:defRPr>
            </a:lvl1pPr>
          </a:lstStyle>
          <a:p>
            <a:fld id="{4318E3B0-FA58-4019-BD02-7E735F58FAB7}" type="slidenum">
              <a:rPr lang="en-US"/>
              <a:pPr/>
              <a:t>‹#›</a:t>
            </a:fld>
            <a:endParaRPr lang="en-US"/>
          </a:p>
        </p:txBody>
      </p:sp>
    </p:spTree>
    <p:extLst>
      <p:ext uri="{BB962C8B-B14F-4D97-AF65-F5344CB8AC3E}">
        <p14:creationId xmlns="" xmlns:p14="http://schemas.microsoft.com/office/powerpoint/2010/main" val="8156651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64D5FB-4284-436D-912C-E937DD5FE3F6}" type="slidenum">
              <a:rPr lang="en-US"/>
              <a:pPr/>
              <a:t>5</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r>
              <a:rPr lang="en-US"/>
              <a:t>Obviously the $10 payments are risky.</a:t>
            </a:r>
          </a:p>
          <a:p>
            <a:endParaRPr lang="en-US"/>
          </a:p>
          <a:p>
            <a:r>
              <a:rPr lang="en-US"/>
              <a:t>(Through here 3</a:t>
            </a:r>
            <a:r>
              <a:rPr lang="en-US" baseline="30000"/>
              <a:t>rd</a:t>
            </a:r>
            <a:r>
              <a:rPr lang="en-US"/>
              <a:t> day 3/04/03.)</a:t>
            </a:r>
          </a:p>
        </p:txBody>
      </p:sp>
    </p:spTree>
    <p:extLst>
      <p:ext uri="{BB962C8B-B14F-4D97-AF65-F5344CB8AC3E}">
        <p14:creationId xmlns="" xmlns:p14="http://schemas.microsoft.com/office/powerpoint/2010/main" val="1869840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C7292E-637D-48D1-8ABF-CEA79E1BCC39}" type="slidenum">
              <a:rPr lang="en-US"/>
              <a:pPr/>
              <a:t>31</a:t>
            </a:fld>
            <a:endParaRPr lang="en-US"/>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a:xfrm>
            <a:off x="914400" y="4343400"/>
            <a:ext cx="5029200" cy="4114800"/>
          </a:xfrm>
        </p:spPr>
        <p:txBody>
          <a:bodyPr/>
          <a:lstStyle/>
          <a:p>
            <a:r>
              <a:rPr lang="en-US"/>
              <a:t>Because the risk of asset classes differs, managers who have discretion to allocate portfolios across the asset classes could have their investment performance measured by the Treynor Ratio (or something like it), in order to adjust their performance for the risk they have taken on.</a:t>
            </a:r>
          </a:p>
        </p:txBody>
      </p:sp>
    </p:spTree>
    <p:extLst>
      <p:ext uri="{BB962C8B-B14F-4D97-AF65-F5344CB8AC3E}">
        <p14:creationId xmlns="" xmlns:p14="http://schemas.microsoft.com/office/powerpoint/2010/main" val="2767736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FC599E-1972-426E-A955-FAD5745E2652}" type="slidenum">
              <a:rPr lang="en-US"/>
              <a:pPr/>
              <a:t>32</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a:xfrm>
            <a:off x="914400" y="4343400"/>
            <a:ext cx="5029200" cy="4114800"/>
          </a:xfrm>
        </p:spPr>
        <p:txBody>
          <a:bodyPr/>
          <a:lstStyle/>
          <a:p>
            <a:r>
              <a:rPr lang="en-US">
                <a:solidFill>
                  <a:srgbClr val="000000"/>
                </a:solidFill>
              </a:rPr>
              <a:t>The Beta can be estimated based on the “National Wealth Portfolio”</a:t>
            </a:r>
            <a:r>
              <a:rPr lang="en-US" i="1">
                <a:solidFill>
                  <a:srgbClr val="000000"/>
                </a:solidFill>
              </a:rPr>
              <a:t> </a:t>
            </a:r>
            <a:r>
              <a:rPr lang="en-US">
                <a:solidFill>
                  <a:srgbClr val="000000"/>
                </a:solidFill>
              </a:rPr>
              <a:t>( = (1/3)Stocks + (1/3)Bonds + (1/3)RE ) . </a:t>
            </a:r>
          </a:p>
          <a:p>
            <a:r>
              <a:rPr lang="en-US">
                <a:solidFill>
                  <a:srgbClr val="000000"/>
                </a:solidFill>
              </a:rPr>
              <a:t>In other words, we might consider using a simplified version of the National Wealth Portfolio could serve as a  multi-quadrant “Risk Benchmark”</a:t>
            </a:r>
            <a:r>
              <a:rPr lang="en-US" i="1">
                <a:solidFill>
                  <a:srgbClr val="000000"/>
                </a:solidFill>
              </a:rPr>
              <a:t>.</a:t>
            </a:r>
          </a:p>
          <a:p>
            <a:r>
              <a:rPr lang="en-US">
                <a:solidFill>
                  <a:srgbClr val="000000"/>
                </a:solidFill>
              </a:rPr>
              <a:t>In any case, when benchmarking for performance evaluation “</a:t>
            </a:r>
            <a:r>
              <a:rPr lang="en-US" i="1">
                <a:solidFill>
                  <a:srgbClr val="000000"/>
                </a:solidFill>
              </a:rPr>
              <a:t>across the quadrants</a:t>
            </a:r>
            <a:r>
              <a:rPr lang="en-US">
                <a:solidFill>
                  <a:srgbClr val="000000"/>
                </a:solidFill>
              </a:rPr>
              <a:t>”, we cannot ignore the need to adjust for risk in some logical manner.</a:t>
            </a:r>
          </a:p>
        </p:txBody>
      </p:sp>
    </p:spTree>
    <p:extLst>
      <p:ext uri="{BB962C8B-B14F-4D97-AF65-F5344CB8AC3E}">
        <p14:creationId xmlns="" xmlns:p14="http://schemas.microsoft.com/office/powerpoint/2010/main" val="3399936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FD163D-50F6-42F5-A038-45675BE49D01}" type="slidenum">
              <a:rPr lang="en-US"/>
              <a:pPr/>
              <a:t>33</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r>
              <a:rPr lang="en-US" dirty="0"/>
              <a:t>* </a:t>
            </a:r>
            <a:r>
              <a:rPr lang="en-US" dirty="0" err="1"/>
              <a:t>Treynor</a:t>
            </a:r>
            <a:r>
              <a:rPr lang="en-US" dirty="0"/>
              <a:t> Ratio requires a single-risk-factor asset pricing model.</a:t>
            </a:r>
          </a:p>
        </p:txBody>
      </p:sp>
    </p:spTree>
    <p:extLst>
      <p:ext uri="{BB962C8B-B14F-4D97-AF65-F5344CB8AC3E}">
        <p14:creationId xmlns="" xmlns:p14="http://schemas.microsoft.com/office/powerpoint/2010/main" val="15886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B45DF-3369-4E90-86F2-99E1E77A6E01}" type="slidenum">
              <a:rPr lang="en-US"/>
              <a:pPr/>
              <a:t>6</a:t>
            </a:fld>
            <a:endParaRPr 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r>
              <a:rPr lang="en-US"/>
              <a:t>Heavy black line is very similar to actual history of real estate market values during this historical period.</a:t>
            </a:r>
          </a:p>
          <a:p>
            <a:endParaRPr lang="en-US"/>
          </a:p>
        </p:txBody>
      </p:sp>
    </p:spTree>
    <p:extLst>
      <p:ext uri="{BB962C8B-B14F-4D97-AF65-F5344CB8AC3E}">
        <p14:creationId xmlns="" xmlns:p14="http://schemas.microsoft.com/office/powerpoint/2010/main" val="1760349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E10549-F2FA-4166-B1C5-CFF253E6E042}" type="slidenum">
              <a:rPr lang="en-US"/>
              <a:pPr/>
              <a:t>10</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pPr>
              <a:lnSpc>
                <a:spcPct val="90000"/>
              </a:lnSpc>
            </a:pPr>
            <a:r>
              <a:rPr lang="en-US"/>
              <a:t>Another way of looking at this is that the market represents the “average” investor (or the most “representative” investor, the one who stands for the market as a whole). The risk that matters to this average or representative investor in considering any specific asset is only that asset’s covariance with the rest of this investor’s portfolio, namely, the covariance with the market. This covariance equals that asset’s contribution to the risk of the investor’s overall wealth portfolio.</a:t>
            </a:r>
          </a:p>
          <a:p>
            <a:pPr>
              <a:lnSpc>
                <a:spcPct val="90000"/>
              </a:lnSpc>
            </a:pPr>
            <a:endParaRPr lang="en-US"/>
          </a:p>
          <a:p>
            <a:pPr>
              <a:lnSpc>
                <a:spcPct val="90000"/>
              </a:lnSpc>
            </a:pPr>
            <a:r>
              <a:rPr lang="en-US"/>
              <a:t>Let COV(i,M) = covariance betw asset i’s return and the market return; VAR(M) = the market return’s variance. Then, for the average or representative investor, VAR(M) is the risk in his/her wealth portfolio, and COV(i,M) is the effective risk in Asset i (as this asset would contribute to the risk in the average investor’s wealth portfolio). If (ErM-rf) is the market risk premium that effectively compensates the average (marginal) investor for the amount of risk in their wealth, then [COV(i,M)/VAR(M)](ErM-rf) should be the required risk premium for Asset i so that it provides the same risk premium per unit of effective risk as the rest of the investor’s wealth portfolio. (Otherwise, we are not in equilibrium: the investor would want to either purchase more of Asset i if it provided greater expected return per unit of risk (necessitating a sale of the rest of the market portfolio), or else he/she would want to sell Asset i short or get rid of it from their wealth portfolio, in contrast to the current equilibrium reality in which Asset i finds itself in the wealth portfolio of Mr/Mrs Average.) Note that [COV(i,M)/VAR(M)] is the definition of “beta”.</a:t>
            </a:r>
          </a:p>
        </p:txBody>
      </p:sp>
    </p:spTree>
    <p:extLst>
      <p:ext uri="{BB962C8B-B14F-4D97-AF65-F5344CB8AC3E}">
        <p14:creationId xmlns="" xmlns:p14="http://schemas.microsoft.com/office/powerpoint/2010/main" val="776204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826CB-2544-4445-A72D-BB3EAD16DDFE}" type="slidenum">
              <a:rPr lang="en-US"/>
              <a:pPr/>
              <a:t>11</a:t>
            </a:fld>
            <a:endParaRPr 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r>
              <a:rPr lang="en-US"/>
              <a:t>Let COV(i,M) = covariance betw asset i’s return and the market return; VAR(M) = the market return’s variance. Then, for the average or representative investor, VAR(M) is the risk in his/her wealth portfolio, and COV(i,M) is the effective risk in Asset i (as this asset would contribute to the risk in the average investor’s wealth portfolio). If (ErM-rf) is the market risk premium, that effectively compensates the average (marginal) investor for the amount of risk in their wealth, then [COV(i,M)/VAR(M)](ErM-rf) should be the required risk premium for Asset i so that it provides the same risk premium per unit of effective risk as the rest of the investor’s wealth portfolio. (Otherwise, we are not in equilibrium: the investor would want to either purchase more of Asset i if it provided greater expected return per unit of risk (necessitating a sale of the rest of the market portfolio), or else he/she would want to sell Asset i short or get rid of it from their wealth portfolio, in contrast to the current equilibrium reality in which Asset i finds itself in the wealth portfolio of Mr/Mrs Average.) Note that [COV(i,M)/VAR(M)] is the definition of “beta”.</a:t>
            </a:r>
          </a:p>
        </p:txBody>
      </p:sp>
    </p:spTree>
    <p:extLst>
      <p:ext uri="{BB962C8B-B14F-4D97-AF65-F5344CB8AC3E}">
        <p14:creationId xmlns="" xmlns:p14="http://schemas.microsoft.com/office/powerpoint/2010/main" val="26206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9517D1-2C58-417F-8712-12B8E3C759E9}" type="slidenum">
              <a:rPr lang="en-US"/>
              <a:pPr/>
              <a:t>21</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 xmlns:p14="http://schemas.microsoft.com/office/powerpoint/2010/main" val="57157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19B263-4486-40CE-A851-D621FC107B1F}" type="slidenum">
              <a:rPr lang="en-US"/>
              <a:pPr/>
              <a:t>22</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dirty="0"/>
          </a:p>
        </p:txBody>
      </p:sp>
    </p:spTree>
    <p:extLst>
      <p:ext uri="{BB962C8B-B14F-4D97-AF65-F5344CB8AC3E}">
        <p14:creationId xmlns="" xmlns:p14="http://schemas.microsoft.com/office/powerpoint/2010/main" val="1201923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8D79A3-C87C-44BC-B7E7-19D8571EA678}" type="slidenum">
              <a:rPr lang="en-US"/>
              <a:pPr/>
              <a:t>23</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r>
              <a:rPr lang="en-US"/>
              <a:t>Source: Arvind Pai MSRED thesis (2006).</a:t>
            </a:r>
          </a:p>
        </p:txBody>
      </p:sp>
    </p:spTree>
    <p:extLst>
      <p:ext uri="{BB962C8B-B14F-4D97-AF65-F5344CB8AC3E}">
        <p14:creationId xmlns="" xmlns:p14="http://schemas.microsoft.com/office/powerpoint/2010/main" val="2537761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01DD35-CEC0-4E77-92D2-2A2923E91F80}" type="slidenum">
              <a:rPr lang="en-US"/>
              <a:pPr/>
              <a:t>29</a:t>
            </a:fld>
            <a:endParaRPr lang="en-US"/>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a:xfrm>
            <a:off x="914400" y="4343400"/>
            <a:ext cx="5029200" cy="4114800"/>
          </a:xfrm>
        </p:spPr>
        <p:txBody>
          <a:bodyPr/>
          <a:lstStyle/>
          <a:p>
            <a:r>
              <a:rPr lang="en-US"/>
              <a:t>Apparently, the capital market does perceive and price risk differences ACROSS the quadrants.</a:t>
            </a:r>
          </a:p>
          <a:p>
            <a:r>
              <a:rPr lang="en-US" i="1"/>
              <a:t>Within real estate based asset classes:</a:t>
            </a:r>
          </a:p>
          <a:p>
            <a:pPr>
              <a:buFontTx/>
              <a:buChar char="•"/>
            </a:pPr>
            <a:r>
              <a:rPr lang="en-US"/>
              <a:t>PRIV EQ (direct property, unlevered) is the </a:t>
            </a:r>
            <a:r>
              <a:rPr lang="en-US" b="1"/>
              <a:t>low-beta</a:t>
            </a:r>
            <a:r>
              <a:rPr lang="en-US"/>
              <a:t> class.</a:t>
            </a:r>
          </a:p>
          <a:p>
            <a:pPr>
              <a:buFontTx/>
              <a:buChar char="•"/>
            </a:pPr>
            <a:r>
              <a:rPr lang="en-US"/>
              <a:t>PUBL EQ (REITs) is the </a:t>
            </a:r>
            <a:r>
              <a:rPr lang="en-US" b="1"/>
              <a:t>high-beta</a:t>
            </a:r>
            <a:r>
              <a:rPr lang="en-US"/>
              <a:t> quad.</a:t>
            </a:r>
          </a:p>
          <a:p>
            <a:pPr>
              <a:buFontTx/>
              <a:buChar char="•"/>
            </a:pPr>
            <a:r>
              <a:rPr lang="en-US"/>
              <a:t>DEBT lies </a:t>
            </a:r>
            <a:r>
              <a:rPr lang="en-US" b="1"/>
              <a:t>in between</a:t>
            </a:r>
            <a:r>
              <a:rPr lang="en-US"/>
              <a:t>.</a:t>
            </a:r>
          </a:p>
        </p:txBody>
      </p:sp>
    </p:spTree>
    <p:extLst>
      <p:ext uri="{BB962C8B-B14F-4D97-AF65-F5344CB8AC3E}">
        <p14:creationId xmlns="" xmlns:p14="http://schemas.microsoft.com/office/powerpoint/2010/main" val="712102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80D63-A0E7-4E34-ACCC-FDFF81CE4ECD}" type="slidenum">
              <a:rPr lang="en-US"/>
              <a:pPr/>
              <a:t>30</a:t>
            </a:fld>
            <a:endParaRPr lang="en-US"/>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a:xfrm>
            <a:off x="914400" y="4343400"/>
            <a:ext cx="5029200" cy="4114800"/>
          </a:xfrm>
        </p:spPr>
        <p:txBody>
          <a:bodyPr/>
          <a:lstStyle/>
          <a:p>
            <a:pPr>
              <a:buFontTx/>
              <a:buChar char="•"/>
            </a:pPr>
            <a:r>
              <a:rPr lang="en-US"/>
              <a:t>A manager’s or portfolio’s Treynor Ratio is its excess return over T-bills divided by its “</a:t>
            </a:r>
            <a:r>
              <a:rPr lang="en-US" b="1"/>
              <a:t>beta</a:t>
            </a:r>
            <a:r>
              <a:rPr lang="en-US"/>
              <a:t>”.</a:t>
            </a:r>
          </a:p>
          <a:p>
            <a:pPr>
              <a:buFontTx/>
              <a:buChar char="•"/>
            </a:pPr>
            <a:r>
              <a:rPr lang="en-US"/>
              <a:t>The “</a:t>
            </a:r>
            <a:r>
              <a:rPr lang="en-US" b="1"/>
              <a:t>risk benchmark</a:t>
            </a:r>
            <a:r>
              <a:rPr lang="en-US"/>
              <a:t>” underlies the estimation of the “beta” (e.g., National Wealth Portfolio, NWP).</a:t>
            </a:r>
          </a:p>
          <a:p>
            <a:pPr>
              <a:buFontTx/>
              <a:buChar char="•"/>
            </a:pPr>
            <a:r>
              <a:rPr lang="en-US"/>
              <a:t>Here, the manager’s excess return (r</a:t>
            </a:r>
            <a:r>
              <a:rPr lang="en-US" baseline="-25000"/>
              <a:t>i</a:t>
            </a:r>
            <a:r>
              <a:rPr lang="en-US"/>
              <a:t>-r</a:t>
            </a:r>
            <a:r>
              <a:rPr lang="en-US" baseline="-25000"/>
              <a:t>f</a:t>
            </a:r>
            <a:r>
              <a:rPr lang="en-US"/>
              <a:t>) is adjusted downward to reflect the effect of the manager taking on greater risk.</a:t>
            </a:r>
          </a:p>
          <a:p>
            <a:pPr>
              <a:buFontTx/>
              <a:buChar char="•"/>
            </a:pPr>
            <a:r>
              <a:rPr lang="en-US"/>
              <a:t>The manager’s custom benchmark could be similarly adjusted.</a:t>
            </a:r>
          </a:p>
          <a:p>
            <a:pPr>
              <a:buFontTx/>
              <a:buChar char="•"/>
            </a:pPr>
            <a:r>
              <a:rPr lang="en-US"/>
              <a:t>Then the manager and his custom benchmark could be compared on an </a:t>
            </a:r>
            <a:r>
              <a:rPr lang="en-US" b="1"/>
              <a:t>equal-risk</a:t>
            </a:r>
            <a:r>
              <a:rPr lang="en-US"/>
              <a:t>, “apples-to-apples” basis, using their Treynor Ratios.</a:t>
            </a:r>
          </a:p>
          <a:p>
            <a:endParaRPr lang="en-US"/>
          </a:p>
        </p:txBody>
      </p:sp>
    </p:spTree>
    <p:extLst>
      <p:ext uri="{BB962C8B-B14F-4D97-AF65-F5344CB8AC3E}">
        <p14:creationId xmlns="" xmlns:p14="http://schemas.microsoft.com/office/powerpoint/2010/main" val="2809982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C2AE3DD3-9C2F-4722-9524-BD7BE35675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35D5B09F-48EB-4B01-869E-647AD4ED66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5" name="Footer Placeholder 4"/>
          <p:cNvSpPr>
            <a:spLocks noGrp="1"/>
          </p:cNvSpPr>
          <p:nvPr>
            <p:ph type="ftr" sz="quarter" idx="11"/>
          </p:nvPr>
        </p:nvSpPr>
        <p:spPr/>
        <p:txBody>
          <a:bodyPr/>
          <a:lstStyle/>
          <a:p>
            <a:r>
              <a:rPr lang="en-US" dirty="0" smtClean="0"/>
              <a:t>© 2014 OnCourse Learning. All Rights Reserved.</a:t>
            </a:r>
            <a:endParaRPr lang="en-US" dirty="0"/>
          </a:p>
        </p:txBody>
      </p:sp>
      <p:sp>
        <p:nvSpPr>
          <p:cNvPr id="6" name="Slide Number Placeholder 5"/>
          <p:cNvSpPr>
            <a:spLocks noGrp="1"/>
          </p:cNvSpPr>
          <p:nvPr>
            <p:ph type="sldNum" sz="quarter" idx="12"/>
          </p:nvPr>
        </p:nvSpPr>
        <p:spPr/>
        <p:txBody>
          <a:bodyPr/>
          <a:lstStyle/>
          <a:p>
            <a:fld id="{B0DC8B24-CD74-4B00-8604-65F581AB5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CC9B215E-7DE8-41E1-B08E-A6F5BB1BA1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p>
            <a:fld id="{04B113E6-5383-46A0-A2A0-368DE75D2F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E6EC599D-58BB-4FD6-9D15-F632F5BB07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
        <p:nvSpPr>
          <p:cNvPr id="9" name="Slide Number Placeholder 8"/>
          <p:cNvSpPr>
            <a:spLocks noGrp="1"/>
          </p:cNvSpPr>
          <p:nvPr>
            <p:ph type="sldNum" sz="quarter" idx="12"/>
          </p:nvPr>
        </p:nvSpPr>
        <p:spPr/>
        <p:txBody>
          <a:bodyPr/>
          <a:lstStyle/>
          <a:p>
            <a:fld id="{4406B2E8-3224-4A86-85D9-9CEEF64DEA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4"/>
          <p:cNvSpPr>
            <a:spLocks noGrp="1"/>
          </p:cNvSpPr>
          <p:nvPr>
            <p:ph type="sldNum" sz="quarter" idx="12"/>
          </p:nvPr>
        </p:nvSpPr>
        <p:spPr/>
        <p:txBody>
          <a:bodyPr/>
          <a:lstStyle/>
          <a:p>
            <a:fld id="{151DD787-699E-49A9-B9D6-F6B7A9F201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3" name="Footer Placeholder 2"/>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F717F95B-0642-410E-B3C0-323AA1BA3A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7B8B369E-75C1-49C6-8BAF-F308F5A71F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7043A3-6473-4BE8-BE0D-03172EB0F65F}" type="datetimeFigureOut">
              <a:rPr lang="en-US" smtClean="0"/>
              <a:t>2/15/2013</a:t>
            </a:fld>
            <a:endParaRPr lang="en-US"/>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p>
            <a:fld id="{26145F97-5159-4FCC-B095-8B1DCAA763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2743200" y="6492875"/>
            <a:ext cx="3657600" cy="365125"/>
          </a:xfrm>
          <a:prstGeom prst="rect">
            <a:avLst/>
          </a:prstGeom>
          <a:ln>
            <a:noFill/>
          </a:ln>
        </p:spPr>
        <p:txBody>
          <a:bodyPr vert="horz" lIns="91440" tIns="45720" rIns="91440" bIns="45720" rtlCol="0" anchor="b"/>
          <a:lstStyle>
            <a:lvl1pPr algn="ctr">
              <a:defRPr sz="1200" b="0" i="0" u="none">
                <a:solidFill>
                  <a:schemeClr val="tx1"/>
                </a:solidFill>
                <a:effectLst/>
                <a:latin typeface="Calibri" pitchFamily="34" charset="0"/>
              </a:defRPr>
            </a:lvl1pPr>
          </a:lstStyle>
          <a:p>
            <a:r>
              <a:rPr lang="en-US" dirty="0" smtClean="0"/>
              <a:t>© 2014 OnCourse Learning. All Rights Reserved.</a:t>
            </a:r>
            <a:endParaRPr lang="en-US" dirty="0"/>
          </a:p>
        </p:txBody>
      </p:sp>
      <p:sp>
        <p:nvSpPr>
          <p:cNvPr id="6" name="Slide Number Placeholder 5"/>
          <p:cNvSpPr>
            <a:spLocks noGrp="1"/>
          </p:cNvSpPr>
          <p:nvPr>
            <p:ph type="sldNum" sz="quarter" idx="4"/>
          </p:nvPr>
        </p:nvSpPr>
        <p:spPr>
          <a:xfrm>
            <a:off x="6553200" y="6492875"/>
            <a:ext cx="2133600" cy="365125"/>
          </a:xfrm>
          <a:prstGeom prst="rect">
            <a:avLst/>
          </a:prstGeom>
          <a:ln>
            <a:noFill/>
          </a:ln>
        </p:spPr>
        <p:txBody>
          <a:bodyPr vert="horz" lIns="91440" tIns="45720" rIns="91440" bIns="45720" rtlCol="0" anchor="b"/>
          <a:lstStyle>
            <a:lvl1pPr algn="r">
              <a:defRPr sz="1200" b="0" i="0" u="none">
                <a:solidFill>
                  <a:schemeClr val="tx1"/>
                </a:solidFill>
                <a:effectLst/>
                <a:latin typeface="Calibri" pitchFamily="34" charset="0"/>
              </a:defRPr>
            </a:lvl1pPr>
          </a:lstStyle>
          <a:p>
            <a:fld id="{C8DF35A8-8FAB-40C0-A5EC-C079AD67CE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10.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990600" y="990600"/>
            <a:ext cx="7239000" cy="1031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i="0" dirty="0">
                <a:effectLst>
                  <a:outerShdw blurRad="38100" dist="38100" dir="2700000" algn="tl">
                    <a:srgbClr val="FFFFFF"/>
                  </a:outerShdw>
                </a:effectLst>
              </a:rPr>
              <a:t>Chapter 22</a:t>
            </a:r>
          </a:p>
          <a:p>
            <a:pPr algn="ctr">
              <a:spcBef>
                <a:spcPct val="20000"/>
              </a:spcBef>
            </a:pPr>
            <a:r>
              <a:rPr lang="en-US" sz="2800" i="0">
                <a:effectLst>
                  <a:outerShdw blurRad="38100" dist="38100" dir="2700000" algn="tl">
                    <a:srgbClr val="FFFFFF"/>
                  </a:outerShdw>
                </a:effectLst>
              </a:rPr>
              <a:t>Equilibrium Asset Pricing</a:t>
            </a:r>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F717F95B-0642-410E-B3C0-323AA1BA3A42}" type="slidenum">
              <a:rPr lang="en-US" smtClean="0"/>
              <a:pPr/>
              <a:t>1</a:t>
            </a:fld>
            <a:endParaRPr lang="en-US"/>
          </a:p>
        </p:txBody>
      </p:sp>
    </p:spTree>
    <p:extLst>
      <p:ext uri="{BB962C8B-B14F-4D97-AF65-F5344CB8AC3E}">
        <p14:creationId xmlns="" xmlns:p14="http://schemas.microsoft.com/office/powerpoint/2010/main" val="2285875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12"/>
          <p:cNvSpPr>
            <a:spLocks noGrp="1"/>
          </p:cNvSpPr>
          <p:nvPr>
            <p:ph type="ftr" sz="quarter" idx="11"/>
          </p:nvPr>
        </p:nvSpPr>
        <p:spPr/>
        <p:txBody>
          <a:bodyPr/>
          <a:lstStyle/>
          <a:p>
            <a:r>
              <a:rPr lang="en-US" smtClean="0"/>
              <a:t>© 2014 OnCourse Learning. All Rights Reserved.</a:t>
            </a:r>
            <a:endParaRPr lang="en-US"/>
          </a:p>
        </p:txBody>
      </p:sp>
      <p:sp>
        <p:nvSpPr>
          <p:cNvPr id="12" name="Slide Number Placeholder 3"/>
          <p:cNvSpPr>
            <a:spLocks noGrp="1"/>
          </p:cNvSpPr>
          <p:nvPr>
            <p:ph type="sldNum" sz="quarter" idx="12"/>
          </p:nvPr>
        </p:nvSpPr>
        <p:spPr/>
        <p:txBody>
          <a:bodyPr/>
          <a:lstStyle/>
          <a:p>
            <a:fld id="{19436D4F-AEF5-46C6-9229-DB5A3B8F5326}" type="slidenum">
              <a:rPr lang="en-US"/>
              <a:pPr/>
              <a:t>10</a:t>
            </a:fld>
            <a:endParaRPr lang="en-US"/>
          </a:p>
        </p:txBody>
      </p:sp>
      <p:pic>
        <p:nvPicPr>
          <p:cNvPr id="292866" name="Picture 2"/>
          <p:cNvPicPr>
            <a:picLocks noChangeAspect="1" noChangeArrowheads="1"/>
          </p:cNvPicPr>
          <p:nvPr/>
        </p:nvPicPr>
        <p:blipFill>
          <a:blip r:embed="rId4" cstate="print"/>
          <a:srcRect/>
          <a:stretch>
            <a:fillRect/>
          </a:stretch>
        </p:blipFill>
        <p:spPr bwMode="auto">
          <a:xfrm>
            <a:off x="533400" y="457200"/>
            <a:ext cx="8077200" cy="2325688"/>
          </a:xfrm>
          <a:prstGeom prst="rect">
            <a:avLst/>
          </a:prstGeom>
          <a:noFill/>
          <a:ln w="9525">
            <a:noFill/>
            <a:miter lim="800000"/>
            <a:headEnd/>
            <a:tailEnd/>
          </a:ln>
          <a:effectLst/>
        </p:spPr>
      </p:pic>
      <p:grpSp>
        <p:nvGrpSpPr>
          <p:cNvPr id="292877" name="Group 13"/>
          <p:cNvGrpSpPr>
            <a:grpSpLocks/>
          </p:cNvGrpSpPr>
          <p:nvPr/>
        </p:nvGrpSpPr>
        <p:grpSpPr bwMode="auto">
          <a:xfrm>
            <a:off x="381000" y="3505200"/>
            <a:ext cx="7772400" cy="2971800"/>
            <a:chOff x="240" y="2208"/>
            <a:chExt cx="4896" cy="1872"/>
          </a:xfrm>
        </p:grpSpPr>
        <p:grpSp>
          <p:nvGrpSpPr>
            <p:cNvPr id="292875" name="Group 11"/>
            <p:cNvGrpSpPr>
              <a:grpSpLocks/>
            </p:cNvGrpSpPr>
            <p:nvPr/>
          </p:nvGrpSpPr>
          <p:grpSpPr bwMode="auto">
            <a:xfrm>
              <a:off x="240" y="2208"/>
              <a:ext cx="4896" cy="1872"/>
              <a:chOff x="336" y="2112"/>
              <a:chExt cx="4896" cy="1872"/>
            </a:xfrm>
          </p:grpSpPr>
          <p:grpSp>
            <p:nvGrpSpPr>
              <p:cNvPr id="292873" name="Group 9"/>
              <p:cNvGrpSpPr>
                <a:grpSpLocks/>
              </p:cNvGrpSpPr>
              <p:nvPr/>
            </p:nvGrpSpPr>
            <p:grpSpPr bwMode="auto">
              <a:xfrm>
                <a:off x="336" y="2160"/>
                <a:ext cx="4896" cy="1625"/>
                <a:chOff x="336" y="2160"/>
                <a:chExt cx="4896" cy="1625"/>
              </a:xfrm>
            </p:grpSpPr>
            <p:graphicFrame>
              <p:nvGraphicFramePr>
                <p:cNvPr id="292867" name="Object 3"/>
                <p:cNvGraphicFramePr>
                  <a:graphicFrameLocks noChangeAspect="1"/>
                </p:cNvGraphicFramePr>
                <p:nvPr/>
              </p:nvGraphicFramePr>
              <p:xfrm>
                <a:off x="384" y="2400"/>
                <a:ext cx="1776" cy="722"/>
              </p:xfrm>
              <a:graphic>
                <a:graphicData uri="http://schemas.openxmlformats.org/presentationml/2006/ole">
                  <p:oleObj spid="_x0000_s292891" name="Equation" r:id="rId5" imgW="1620381" imgH="658893" progId="Equation.3">
                    <p:embed/>
                  </p:oleObj>
                </a:graphicData>
              </a:graphic>
            </p:graphicFrame>
            <p:sp>
              <p:nvSpPr>
                <p:cNvPr id="292868" name="Text Box 4"/>
                <p:cNvSpPr txBox="1">
                  <a:spLocks noChangeArrowheads="1"/>
                </p:cNvSpPr>
                <p:nvPr/>
              </p:nvSpPr>
              <p:spPr bwMode="auto">
                <a:xfrm>
                  <a:off x="336" y="2160"/>
                  <a:ext cx="4512" cy="250"/>
                </a:xfrm>
                <a:prstGeom prst="rect">
                  <a:avLst/>
                </a:prstGeom>
                <a:noFill/>
                <a:ln w="9525">
                  <a:noFill/>
                  <a:miter lim="800000"/>
                  <a:headEnd/>
                  <a:tailEnd/>
                </a:ln>
                <a:effectLst/>
              </p:spPr>
              <p:txBody>
                <a:bodyPr>
                  <a:spAutoFit/>
                </a:bodyPr>
                <a:lstStyle/>
                <a:p>
                  <a:pPr>
                    <a:spcBef>
                      <a:spcPct val="50000"/>
                    </a:spcBef>
                  </a:pPr>
                  <a:r>
                    <a:rPr lang="en-US" b="0" i="0">
                      <a:effectLst/>
                      <a:latin typeface="Arial" pitchFamily="34" charset="0"/>
                    </a:rPr>
                    <a:t>Recall that variance of the portfolio (P) is:</a:t>
                  </a:r>
                </a:p>
              </p:txBody>
            </p:sp>
            <p:sp>
              <p:nvSpPr>
                <p:cNvPr id="292869" name="Text Box 5"/>
                <p:cNvSpPr txBox="1">
                  <a:spLocks noChangeArrowheads="1"/>
                </p:cNvSpPr>
                <p:nvPr/>
              </p:nvSpPr>
              <p:spPr bwMode="auto">
                <a:xfrm>
                  <a:off x="336" y="2880"/>
                  <a:ext cx="4896" cy="442"/>
                </a:xfrm>
                <a:prstGeom prst="rect">
                  <a:avLst/>
                </a:prstGeom>
                <a:noFill/>
                <a:ln w="9525">
                  <a:noFill/>
                  <a:miter lim="800000"/>
                  <a:headEnd/>
                  <a:tailEnd/>
                </a:ln>
                <a:effectLst/>
              </p:spPr>
              <p:txBody>
                <a:bodyPr>
                  <a:spAutoFit/>
                </a:bodyPr>
                <a:lstStyle/>
                <a:p>
                  <a:pPr>
                    <a:spcBef>
                      <a:spcPct val="50000"/>
                    </a:spcBef>
                  </a:pPr>
                  <a:r>
                    <a:rPr lang="en-US" b="0" i="0">
                      <a:effectLst/>
                      <a:latin typeface="Arial" pitchFamily="34" charset="0"/>
                    </a:rPr>
                    <a:t>So, the component of that portf variance attributable to a unit-weight’s worth of any given one Asset Class i is:</a:t>
                  </a:r>
                </a:p>
              </p:txBody>
            </p:sp>
            <p:graphicFrame>
              <p:nvGraphicFramePr>
                <p:cNvPr id="292870" name="Object 6"/>
                <p:cNvGraphicFramePr>
                  <a:graphicFrameLocks noChangeAspect="1"/>
                </p:cNvGraphicFramePr>
                <p:nvPr/>
              </p:nvGraphicFramePr>
              <p:xfrm>
                <a:off x="384" y="3312"/>
                <a:ext cx="2339" cy="473"/>
              </p:xfrm>
              <a:graphic>
                <a:graphicData uri="http://schemas.openxmlformats.org/presentationml/2006/ole">
                  <p:oleObj spid="_x0000_s292892" name="Equation" r:id="rId6" imgW="2133600" imgH="431800" progId="Equation.3">
                    <p:embed/>
                  </p:oleObj>
                </a:graphicData>
              </a:graphic>
            </p:graphicFrame>
          </p:grpSp>
          <p:sp>
            <p:nvSpPr>
              <p:cNvPr id="292874" name="Rectangle 10"/>
              <p:cNvSpPr>
                <a:spLocks noChangeArrowheads="1"/>
              </p:cNvSpPr>
              <p:nvPr/>
            </p:nvSpPr>
            <p:spPr bwMode="auto">
              <a:xfrm>
                <a:off x="336" y="2112"/>
                <a:ext cx="4608" cy="1872"/>
              </a:xfrm>
              <a:prstGeom prst="rect">
                <a:avLst/>
              </a:prstGeom>
              <a:noFill/>
              <a:ln w="9525">
                <a:solidFill>
                  <a:schemeClr val="tx1"/>
                </a:solidFill>
                <a:miter lim="800000"/>
                <a:headEnd/>
                <a:tailEnd/>
              </a:ln>
              <a:effectLst/>
            </p:spPr>
            <p:txBody>
              <a:bodyPr wrap="none" anchor="ctr"/>
              <a:lstStyle/>
              <a:p>
                <a:endParaRPr lang="en-US"/>
              </a:p>
            </p:txBody>
          </p:sp>
        </p:grpSp>
        <p:sp>
          <p:nvSpPr>
            <p:cNvPr id="292876" name="Text Box 12"/>
            <p:cNvSpPr txBox="1">
              <a:spLocks noChangeArrowheads="1"/>
            </p:cNvSpPr>
            <p:nvPr/>
          </p:nvSpPr>
          <p:spPr bwMode="auto">
            <a:xfrm>
              <a:off x="2640" y="3504"/>
              <a:ext cx="1920" cy="250"/>
            </a:xfrm>
            <a:prstGeom prst="rect">
              <a:avLst/>
            </a:prstGeom>
            <a:noFill/>
            <a:ln w="9525">
              <a:noFill/>
              <a:miter lim="800000"/>
              <a:headEnd/>
              <a:tailEnd/>
            </a:ln>
            <a:effectLst/>
          </p:spPr>
          <p:txBody>
            <a:bodyPr>
              <a:spAutoFit/>
            </a:bodyPr>
            <a:lstStyle/>
            <a:p>
              <a:pPr>
                <a:spcBef>
                  <a:spcPct val="50000"/>
                </a:spcBef>
              </a:pPr>
              <a:r>
                <a:rPr lang="en-US" b="0" i="0">
                  <a:effectLst/>
                  <a:latin typeface="Arial" pitchFamily="34" charset="0"/>
                  <a:cs typeface="Times New Roman" pitchFamily="18" charset="0"/>
                </a:rPr>
                <a:t>≡ Covariance of i with P.</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EB446443-2EB9-45DF-8A69-BA213178F691}" type="slidenum">
              <a:rPr lang="en-US"/>
              <a:pPr/>
              <a:t>11</a:t>
            </a:fld>
            <a:endParaRPr lang="en-US"/>
          </a:p>
        </p:txBody>
      </p:sp>
      <p:pic>
        <p:nvPicPr>
          <p:cNvPr id="294914" name="Picture 2"/>
          <p:cNvPicPr>
            <a:picLocks noChangeAspect="1" noChangeArrowheads="1"/>
          </p:cNvPicPr>
          <p:nvPr/>
        </p:nvPicPr>
        <p:blipFill>
          <a:blip r:embed="rId3" cstate="print"/>
          <a:srcRect/>
          <a:stretch>
            <a:fillRect/>
          </a:stretch>
        </p:blipFill>
        <p:spPr bwMode="auto">
          <a:xfrm>
            <a:off x="381000" y="457200"/>
            <a:ext cx="8305800" cy="1214438"/>
          </a:xfrm>
          <a:prstGeom prst="rect">
            <a:avLst/>
          </a:prstGeom>
          <a:noFill/>
          <a:ln w="9525">
            <a:noFill/>
            <a:miter lim="800000"/>
            <a:headEnd/>
            <a:tailEnd/>
          </a:ln>
          <a:effectLst/>
        </p:spPr>
      </p:pic>
      <p:sp>
        <p:nvSpPr>
          <p:cNvPr id="294915" name="Text Box 3"/>
          <p:cNvSpPr txBox="1">
            <a:spLocks noChangeArrowheads="1"/>
          </p:cNvSpPr>
          <p:nvPr/>
        </p:nvSpPr>
        <p:spPr bwMode="auto">
          <a:xfrm>
            <a:off x="762000" y="1905000"/>
            <a:ext cx="7620000" cy="4483100"/>
          </a:xfrm>
          <a:prstGeom prst="rect">
            <a:avLst/>
          </a:prstGeom>
          <a:noFill/>
          <a:ln w="9525">
            <a:solidFill>
              <a:schemeClr val="tx1"/>
            </a:solidFill>
            <a:miter lim="800000"/>
            <a:headEnd/>
            <a:tailEnd/>
          </a:ln>
          <a:effectLst/>
        </p:spPr>
        <p:txBody>
          <a:bodyPr>
            <a:spAutoFit/>
          </a:bodyPr>
          <a:lstStyle/>
          <a:p>
            <a:pPr>
              <a:spcBef>
                <a:spcPct val="50000"/>
              </a:spcBef>
            </a:pPr>
            <a:r>
              <a:rPr lang="en-US" sz="2400" i="0">
                <a:effectLst/>
                <a:latin typeface="Arial" pitchFamily="34" charset="0"/>
              </a:rPr>
              <a:t>BETA</a:t>
            </a:r>
            <a:r>
              <a:rPr lang="en-US" sz="2400" b="0" i="0">
                <a:effectLst/>
                <a:latin typeface="Arial" pitchFamily="34" charset="0"/>
              </a:rPr>
              <a:t> = Asset i’s covariance with market (marginal unit contribution to mkt portf’s variance), divided by market’s variance (market portf’s risk)</a:t>
            </a:r>
          </a:p>
          <a:p>
            <a:pPr>
              <a:spcBef>
                <a:spcPct val="50000"/>
              </a:spcBef>
            </a:pPr>
            <a:r>
              <a:rPr lang="en-US" sz="2400" b="0" i="0">
                <a:effectLst/>
                <a:latin typeface="Arial" pitchFamily="34" charset="0"/>
              </a:rPr>
              <a:t>= Asset i’s risk (that matters to investors) as a fraction of the market portfolio’s (all investors’ wealth’s) risk (that matters to investors).</a:t>
            </a:r>
          </a:p>
          <a:p>
            <a:pPr>
              <a:spcBef>
                <a:spcPct val="50000"/>
              </a:spcBef>
            </a:pPr>
            <a:r>
              <a:rPr lang="en-US" sz="2400" b="0" i="0">
                <a:effectLst/>
                <a:latin typeface="Arial" pitchFamily="34" charset="0"/>
              </a:rPr>
              <a:t>Mulitply it times the mkt portf’s risk premium (market “price of risk” – what mkt requires in extra return expectation over riskless investment, per “unit” of risk defined as the amt of risk in the mkt portf), to get the risk premium (RP) that Asset i must provide </a:t>
            </a:r>
            <a:r>
              <a:rPr lang="en-US" sz="2400" b="0">
                <a:effectLst/>
                <a:latin typeface="Arial" pitchFamily="34" charset="0"/>
              </a:rPr>
              <a:t>ex ante</a:t>
            </a:r>
            <a:r>
              <a:rPr lang="en-US" sz="2400" b="0" i="0">
                <a:effectLst/>
                <a:latin typeface="Arial"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717F95B-0642-410E-B3C0-323AA1BA3A42}" type="slidenum">
              <a:rPr lang="en-US" smtClean="0"/>
              <a:pPr/>
              <a:t>12</a:t>
            </a:fld>
            <a:endParaRPr lang="en-US"/>
          </a:p>
        </p:txBody>
      </p:sp>
      <p:graphicFrame>
        <p:nvGraphicFramePr>
          <p:cNvPr id="3" name="Object 6"/>
          <p:cNvGraphicFramePr>
            <a:graphicFrameLocks noChangeAspect="1"/>
          </p:cNvGraphicFramePr>
          <p:nvPr/>
        </p:nvGraphicFramePr>
        <p:xfrm>
          <a:off x="2819400" y="381000"/>
          <a:ext cx="3713163" cy="750888"/>
        </p:xfrm>
        <a:graphic>
          <a:graphicData uri="http://schemas.openxmlformats.org/presentationml/2006/ole">
            <p:oleObj spid="_x0000_s342084" name="Equation" r:id="rId3" imgW="2133600" imgH="431800" progId="Equation.3">
              <p:embed/>
            </p:oleObj>
          </a:graphicData>
        </a:graphic>
      </p:graphicFrame>
      <p:sp>
        <p:nvSpPr>
          <p:cNvPr id="5" name="TextBox 4"/>
          <p:cNvSpPr txBox="1"/>
          <p:nvPr/>
        </p:nvSpPr>
        <p:spPr>
          <a:xfrm>
            <a:off x="533400" y="152400"/>
            <a:ext cx="8001000" cy="338554"/>
          </a:xfrm>
          <a:prstGeom prst="rect">
            <a:avLst/>
          </a:prstGeom>
          <a:noFill/>
        </p:spPr>
        <p:txBody>
          <a:bodyPr wrap="square" rtlCol="0">
            <a:spAutoFit/>
          </a:bodyPr>
          <a:lstStyle/>
          <a:p>
            <a:r>
              <a:rPr lang="en-US" sz="1600" b="0" i="0" dirty="0" smtClean="0">
                <a:effectLst/>
                <a:latin typeface="+mn-lt"/>
              </a:rPr>
              <a:t>THE MARGINAL CONTRIBUTION OF ASSET </a:t>
            </a:r>
            <a:r>
              <a:rPr lang="en-US" sz="1600" b="0" i="0" dirty="0" err="1" smtClean="0">
                <a:effectLst/>
                <a:latin typeface="+mn-lt"/>
              </a:rPr>
              <a:t>i</a:t>
            </a:r>
            <a:r>
              <a:rPr lang="en-US" sz="1600" b="0" i="0" dirty="0" smtClean="0">
                <a:effectLst/>
                <a:latin typeface="+mn-lt"/>
              </a:rPr>
              <a:t> to RISK OF PORTFOLIO P IS:</a:t>
            </a:r>
            <a:endParaRPr lang="en-US" sz="1600" b="0" i="0" dirty="0">
              <a:effectLst/>
              <a:latin typeface="+mn-lt"/>
            </a:endParaRPr>
          </a:p>
        </p:txBody>
      </p:sp>
      <p:sp>
        <p:nvSpPr>
          <p:cNvPr id="6" name="TextBox 5"/>
          <p:cNvSpPr txBox="1"/>
          <p:nvPr/>
        </p:nvSpPr>
        <p:spPr>
          <a:xfrm>
            <a:off x="533400" y="1219200"/>
            <a:ext cx="8153400" cy="830997"/>
          </a:xfrm>
          <a:prstGeom prst="rect">
            <a:avLst/>
          </a:prstGeom>
          <a:noFill/>
        </p:spPr>
        <p:txBody>
          <a:bodyPr wrap="square" rtlCol="0">
            <a:spAutoFit/>
          </a:bodyPr>
          <a:lstStyle/>
          <a:p>
            <a:r>
              <a:rPr lang="en-US" sz="1600" b="0" i="0" dirty="0" smtClean="0">
                <a:effectLst/>
                <a:latin typeface="+mn-lt"/>
              </a:rPr>
              <a:t>THE REPRESENTATIVE INVESTOR’S PORTFOLIO IS THE MARKET, SO THE CONTRIBUTION OF ASSET </a:t>
            </a:r>
            <a:r>
              <a:rPr lang="en-US" sz="1600" b="0" i="0" dirty="0" err="1" smtClean="0">
                <a:effectLst/>
                <a:latin typeface="+mn-lt"/>
              </a:rPr>
              <a:t>i</a:t>
            </a:r>
            <a:r>
              <a:rPr lang="en-US" sz="1600" b="0" i="0" dirty="0" smtClean="0">
                <a:effectLst/>
                <a:latin typeface="+mn-lt"/>
              </a:rPr>
              <a:t> TO THE REPRESENTATIVE INVESTOR’S PORTFOLIO IS COVARIANCE OF </a:t>
            </a:r>
            <a:r>
              <a:rPr lang="en-US" sz="1600" b="0" i="0" dirty="0" err="1" smtClean="0">
                <a:effectLst/>
                <a:latin typeface="+mn-lt"/>
              </a:rPr>
              <a:t>i</a:t>
            </a:r>
            <a:r>
              <a:rPr lang="en-US" sz="1600" b="0" i="0" dirty="0" smtClean="0">
                <a:effectLst/>
                <a:latin typeface="+mn-lt"/>
              </a:rPr>
              <a:t> WITH MKT:</a:t>
            </a:r>
            <a:endParaRPr lang="en-US" sz="1600" b="0" i="0" dirty="0">
              <a:effectLst/>
              <a:latin typeface="+mn-lt"/>
            </a:endParaRPr>
          </a:p>
        </p:txBody>
      </p:sp>
      <p:graphicFrame>
        <p:nvGraphicFramePr>
          <p:cNvPr id="342019" name="Object 3"/>
          <p:cNvGraphicFramePr>
            <a:graphicFrameLocks noChangeAspect="1"/>
          </p:cNvGraphicFramePr>
          <p:nvPr/>
        </p:nvGraphicFramePr>
        <p:xfrm>
          <a:off x="3810000" y="1752600"/>
          <a:ext cx="3933825" cy="750888"/>
        </p:xfrm>
        <a:graphic>
          <a:graphicData uri="http://schemas.openxmlformats.org/presentationml/2006/ole">
            <p:oleObj spid="_x0000_s342085" name="Equation" r:id="rId4" imgW="2260600" imgH="431800" progId="Equation.3">
              <p:embed/>
            </p:oleObj>
          </a:graphicData>
        </a:graphic>
      </p:graphicFrame>
      <p:sp>
        <p:nvSpPr>
          <p:cNvPr id="8" name="TextBox 7"/>
          <p:cNvSpPr txBox="1"/>
          <p:nvPr/>
        </p:nvSpPr>
        <p:spPr>
          <a:xfrm>
            <a:off x="533400" y="2514600"/>
            <a:ext cx="8153400" cy="584775"/>
          </a:xfrm>
          <a:prstGeom prst="rect">
            <a:avLst/>
          </a:prstGeom>
          <a:noFill/>
        </p:spPr>
        <p:txBody>
          <a:bodyPr wrap="square" rtlCol="0">
            <a:spAutoFit/>
          </a:bodyPr>
          <a:lstStyle/>
          <a:p>
            <a:r>
              <a:rPr lang="en-US" sz="1600" b="0" i="0" dirty="0" smtClean="0">
                <a:effectLst/>
                <a:latin typeface="+mn-lt"/>
              </a:rPr>
              <a:t>AND REPRESENTATIVE INVESTOR DETERMINES THE PRICING OF ALL ASSETS IN THE MKT. SAME APPLIES TO THE MKT PORTFOLIO ITSELF:</a:t>
            </a:r>
            <a:endParaRPr lang="en-US" sz="1600" b="0" i="0" dirty="0">
              <a:effectLst/>
              <a:latin typeface="+mn-lt"/>
            </a:endParaRPr>
          </a:p>
        </p:txBody>
      </p:sp>
      <p:graphicFrame>
        <p:nvGraphicFramePr>
          <p:cNvPr id="342020" name="Object 4"/>
          <p:cNvGraphicFramePr>
            <a:graphicFrameLocks noChangeAspect="1"/>
          </p:cNvGraphicFramePr>
          <p:nvPr/>
        </p:nvGraphicFramePr>
        <p:xfrm>
          <a:off x="2057400" y="3048000"/>
          <a:ext cx="5083175" cy="750888"/>
        </p:xfrm>
        <a:graphic>
          <a:graphicData uri="http://schemas.openxmlformats.org/presentationml/2006/ole">
            <p:oleObj spid="_x0000_s342086" name="Equation" r:id="rId5" imgW="2921000" imgH="431800" progId="Equation.3">
              <p:embed/>
            </p:oleObj>
          </a:graphicData>
        </a:graphic>
      </p:graphicFrame>
      <p:sp>
        <p:nvSpPr>
          <p:cNvPr id="10" name="TextBox 9"/>
          <p:cNvSpPr txBox="1"/>
          <p:nvPr/>
        </p:nvSpPr>
        <p:spPr>
          <a:xfrm>
            <a:off x="533400" y="3810000"/>
            <a:ext cx="8153400" cy="584775"/>
          </a:xfrm>
          <a:prstGeom prst="rect">
            <a:avLst/>
          </a:prstGeom>
          <a:noFill/>
        </p:spPr>
        <p:txBody>
          <a:bodyPr wrap="square" rtlCol="0">
            <a:spAutoFit/>
          </a:bodyPr>
          <a:lstStyle/>
          <a:p>
            <a:r>
              <a:rPr lang="en-US" sz="1600" b="0" i="0" dirty="0" smtClean="0">
                <a:effectLst/>
                <a:latin typeface="+mn-lt"/>
              </a:rPr>
              <a:t>THE RISK IN THE MKT AS A WHOLE IS ITS VARIANCE, </a:t>
            </a:r>
            <a:r>
              <a:rPr lang="en-US" sz="1600" b="0" dirty="0" smtClean="0">
                <a:effectLst/>
                <a:latin typeface="+mn-lt"/>
              </a:rPr>
              <a:t>VAR</a:t>
            </a:r>
            <a:r>
              <a:rPr lang="en-US" sz="1600" b="0" baseline="-25000" dirty="0" smtClean="0">
                <a:effectLst/>
                <a:latin typeface="+mn-lt"/>
              </a:rPr>
              <a:t>M</a:t>
            </a:r>
            <a:r>
              <a:rPr lang="en-US" sz="1600" b="0" dirty="0" smtClean="0">
                <a:effectLst/>
                <a:latin typeface="+mn-lt"/>
              </a:rPr>
              <a:t> .</a:t>
            </a:r>
          </a:p>
          <a:p>
            <a:r>
              <a:rPr lang="en-US" sz="1600" b="0" i="0" dirty="0" smtClean="0">
                <a:effectLst/>
                <a:latin typeface="+mn-lt"/>
              </a:rPr>
              <a:t>THUS, THE RISK IN ANY ASSET </a:t>
            </a:r>
            <a:r>
              <a:rPr lang="en-US" sz="1600" b="0" i="0" dirty="0" err="1" smtClean="0">
                <a:effectLst/>
                <a:latin typeface="+mn-lt"/>
              </a:rPr>
              <a:t>i</a:t>
            </a:r>
            <a:r>
              <a:rPr lang="en-US" sz="1600" b="0" i="0" dirty="0" smtClean="0">
                <a:effectLst/>
                <a:latin typeface="+mn-lt"/>
              </a:rPr>
              <a:t> AS A PROPORTION OF THE MARKET’S RISK IS: </a:t>
            </a:r>
            <a:endParaRPr lang="en-US" sz="1600" b="0" i="0" dirty="0">
              <a:effectLst/>
              <a:latin typeface="+mn-lt"/>
            </a:endParaRPr>
          </a:p>
        </p:txBody>
      </p:sp>
      <p:graphicFrame>
        <p:nvGraphicFramePr>
          <p:cNvPr id="342021" name="Object 5"/>
          <p:cNvGraphicFramePr>
            <a:graphicFrameLocks noChangeAspect="1"/>
          </p:cNvGraphicFramePr>
          <p:nvPr/>
        </p:nvGraphicFramePr>
        <p:xfrm>
          <a:off x="3657600" y="4343400"/>
          <a:ext cx="1590675" cy="396875"/>
        </p:xfrm>
        <a:graphic>
          <a:graphicData uri="http://schemas.openxmlformats.org/presentationml/2006/ole">
            <p:oleObj spid="_x0000_s342087" name="Equation" r:id="rId6" imgW="914400" imgH="228600" progId="Equation.3">
              <p:embed/>
            </p:oleObj>
          </a:graphicData>
        </a:graphic>
      </p:graphicFrame>
      <p:sp>
        <p:nvSpPr>
          <p:cNvPr id="12" name="TextBox 11"/>
          <p:cNvSpPr txBox="1"/>
          <p:nvPr/>
        </p:nvSpPr>
        <p:spPr>
          <a:xfrm>
            <a:off x="609600" y="4800600"/>
            <a:ext cx="7848600" cy="338554"/>
          </a:xfrm>
          <a:prstGeom prst="rect">
            <a:avLst/>
          </a:prstGeom>
          <a:noFill/>
        </p:spPr>
        <p:txBody>
          <a:bodyPr wrap="square" rtlCol="0">
            <a:spAutoFit/>
          </a:bodyPr>
          <a:lstStyle/>
          <a:p>
            <a:r>
              <a:rPr lang="en-US" sz="1600" b="0" i="0" dirty="0" smtClean="0">
                <a:effectLst/>
                <a:latin typeface="+mn-lt"/>
              </a:rPr>
              <a:t>THE PRICE OF THE MARKET’S RISK IS ITS RISK PREMIUM:</a:t>
            </a:r>
            <a:endParaRPr lang="en-US" sz="1600" b="0" i="0" dirty="0">
              <a:effectLst/>
              <a:latin typeface="+mn-lt"/>
            </a:endParaRPr>
          </a:p>
        </p:txBody>
      </p:sp>
      <p:graphicFrame>
        <p:nvGraphicFramePr>
          <p:cNvPr id="342022" name="Object 6"/>
          <p:cNvGraphicFramePr>
            <a:graphicFrameLocks noChangeAspect="1"/>
          </p:cNvGraphicFramePr>
          <p:nvPr/>
        </p:nvGraphicFramePr>
        <p:xfrm>
          <a:off x="6477000" y="4800600"/>
          <a:ext cx="1878013" cy="419100"/>
        </p:xfrm>
        <a:graphic>
          <a:graphicData uri="http://schemas.openxmlformats.org/presentationml/2006/ole">
            <p:oleObj spid="_x0000_s342088" name="Equation" r:id="rId7" imgW="1079032" imgH="241195" progId="Equation.3">
              <p:embed/>
            </p:oleObj>
          </a:graphicData>
        </a:graphic>
      </p:graphicFrame>
      <p:sp>
        <p:nvSpPr>
          <p:cNvPr id="14" name="TextBox 13"/>
          <p:cNvSpPr txBox="1"/>
          <p:nvPr/>
        </p:nvSpPr>
        <p:spPr>
          <a:xfrm>
            <a:off x="609600" y="5181600"/>
            <a:ext cx="8153400" cy="830997"/>
          </a:xfrm>
          <a:prstGeom prst="rect">
            <a:avLst/>
          </a:prstGeom>
          <a:noFill/>
        </p:spPr>
        <p:txBody>
          <a:bodyPr wrap="square" rtlCol="0">
            <a:spAutoFit/>
          </a:bodyPr>
          <a:lstStyle/>
          <a:p>
            <a:r>
              <a:rPr lang="en-US" sz="1600" b="0" i="0" dirty="0" smtClean="0">
                <a:effectLst/>
                <a:latin typeface="+mn-lt"/>
              </a:rPr>
              <a:t>THE RISK PREMIUM OF ALL ASSETS (INCLUDING THE MKT) MUST BE PROPORTIONAL TO THEIR RISK (“LAW OF ONE PRICE”, “LINEAR PRICING”). THUS, THE RISK PREMIUM FOR ASSET </a:t>
            </a:r>
            <a:r>
              <a:rPr lang="en-US" sz="1600" b="0" i="0" dirty="0" err="1" smtClean="0">
                <a:effectLst/>
                <a:latin typeface="+mn-lt"/>
              </a:rPr>
              <a:t>i</a:t>
            </a:r>
            <a:r>
              <a:rPr lang="en-US" sz="1600" b="0" i="0" dirty="0" smtClean="0">
                <a:effectLst/>
                <a:latin typeface="+mn-lt"/>
              </a:rPr>
              <a:t> MUST BE:</a:t>
            </a:r>
            <a:endParaRPr lang="en-US" sz="1600" b="0" i="0" dirty="0">
              <a:effectLst/>
              <a:latin typeface="+mn-lt"/>
            </a:endParaRPr>
          </a:p>
        </p:txBody>
      </p:sp>
      <p:graphicFrame>
        <p:nvGraphicFramePr>
          <p:cNvPr id="342023" name="Object 7"/>
          <p:cNvGraphicFramePr>
            <a:graphicFrameLocks noChangeAspect="1"/>
          </p:cNvGraphicFramePr>
          <p:nvPr/>
        </p:nvGraphicFramePr>
        <p:xfrm>
          <a:off x="2135188" y="5962650"/>
          <a:ext cx="4618037" cy="838200"/>
        </p:xfrm>
        <a:graphic>
          <a:graphicData uri="http://schemas.openxmlformats.org/presentationml/2006/ole">
            <p:oleObj spid="_x0000_s342089" name="Equation" r:id="rId8" imgW="2654300" imgH="482600" progId="Equation.3">
              <p:embed/>
            </p:oleObj>
          </a:graphicData>
        </a:graphic>
      </p:graphicFrame>
      <p:sp>
        <p:nvSpPr>
          <p:cNvPr id="16" name="TextBox 15"/>
          <p:cNvSpPr txBox="1"/>
          <p:nvPr/>
        </p:nvSpPr>
        <p:spPr>
          <a:xfrm>
            <a:off x="7315200" y="609600"/>
            <a:ext cx="1371600" cy="276999"/>
          </a:xfrm>
          <a:prstGeom prst="rect">
            <a:avLst/>
          </a:prstGeom>
          <a:noFill/>
        </p:spPr>
        <p:txBody>
          <a:bodyPr wrap="square" rtlCol="0">
            <a:spAutoFit/>
          </a:bodyPr>
          <a:lstStyle/>
          <a:p>
            <a:r>
              <a:rPr lang="en-US" sz="1200" b="0" i="0" dirty="0" smtClean="0">
                <a:effectLst/>
              </a:rPr>
              <a:t>(weights sum to 1)</a:t>
            </a:r>
            <a:endParaRPr lang="en-US" sz="1200" b="0" i="0" dirty="0">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27"/>
          <p:cNvSpPr>
            <a:spLocks noGrp="1"/>
          </p:cNvSpPr>
          <p:nvPr>
            <p:ph type="ftr" sz="quarter" idx="11"/>
          </p:nvPr>
        </p:nvSpPr>
        <p:spPr/>
        <p:txBody>
          <a:bodyPr/>
          <a:lstStyle/>
          <a:p>
            <a:r>
              <a:rPr lang="en-US" smtClean="0"/>
              <a:t>© 2014 OnCourse Learning. All Rights Reserved.</a:t>
            </a:r>
            <a:endParaRPr lang="en-US"/>
          </a:p>
        </p:txBody>
      </p:sp>
      <p:sp>
        <p:nvSpPr>
          <p:cNvPr id="25" name="Slide Number Placeholder 3"/>
          <p:cNvSpPr>
            <a:spLocks noGrp="1"/>
          </p:cNvSpPr>
          <p:nvPr>
            <p:ph type="sldNum" sz="quarter" idx="12"/>
          </p:nvPr>
        </p:nvSpPr>
        <p:spPr/>
        <p:txBody>
          <a:bodyPr/>
          <a:lstStyle/>
          <a:p>
            <a:fld id="{55154311-E4E2-4CFF-BAC3-6748A75C873D}" type="slidenum">
              <a:rPr lang="en-US"/>
              <a:pPr/>
              <a:t>13</a:t>
            </a:fld>
            <a:endParaRPr lang="en-US"/>
          </a:p>
        </p:txBody>
      </p:sp>
      <p:sp>
        <p:nvSpPr>
          <p:cNvPr id="296962" name="AutoShape 2"/>
          <p:cNvSpPr>
            <a:spLocks noChangeAspect="1" noChangeArrowheads="1" noTextEdit="1"/>
          </p:cNvSpPr>
          <p:nvPr/>
        </p:nvSpPr>
        <p:spPr bwMode="auto">
          <a:xfrm>
            <a:off x="1219200" y="838200"/>
            <a:ext cx="6553200" cy="4141788"/>
          </a:xfrm>
          <a:prstGeom prst="rect">
            <a:avLst/>
          </a:prstGeom>
          <a:noFill/>
          <a:ln w="9525">
            <a:noFill/>
            <a:miter lim="800000"/>
            <a:headEnd/>
            <a:tailEnd/>
          </a:ln>
        </p:spPr>
        <p:txBody>
          <a:bodyPr/>
          <a:lstStyle/>
          <a:p>
            <a:endParaRPr lang="en-US"/>
          </a:p>
        </p:txBody>
      </p:sp>
      <p:sp>
        <p:nvSpPr>
          <p:cNvPr id="296963" name="Rectangle 3"/>
          <p:cNvSpPr>
            <a:spLocks noChangeArrowheads="1"/>
          </p:cNvSpPr>
          <p:nvPr/>
        </p:nvSpPr>
        <p:spPr bwMode="auto">
          <a:xfrm>
            <a:off x="1217613" y="4983163"/>
            <a:ext cx="47625" cy="228600"/>
          </a:xfrm>
          <a:prstGeom prst="rect">
            <a:avLst/>
          </a:prstGeom>
          <a:noFill/>
          <a:ln w="9525">
            <a:noFill/>
            <a:miter lim="800000"/>
            <a:headEnd/>
            <a:tailEnd/>
          </a:ln>
        </p:spPr>
        <p:txBody>
          <a:bodyPr wrap="none" lIns="0" tIns="0" rIns="0" bIns="0">
            <a:spAutoFit/>
          </a:bodyPr>
          <a:lstStyle/>
          <a:p>
            <a:r>
              <a:rPr lang="en-US" sz="1500" b="0" i="0">
                <a:solidFill>
                  <a:srgbClr val="000000"/>
                </a:solidFill>
                <a:effectLst/>
              </a:rPr>
              <a:t> </a:t>
            </a:r>
            <a:endParaRPr lang="en-US">
              <a:effectLst>
                <a:outerShdw blurRad="38100" dist="38100" dir="2700000" algn="tl">
                  <a:srgbClr val="FFFFFF"/>
                </a:outerShdw>
              </a:effectLst>
            </a:endParaRPr>
          </a:p>
        </p:txBody>
      </p:sp>
      <p:sp>
        <p:nvSpPr>
          <p:cNvPr id="296964" name="Line 4"/>
          <p:cNvSpPr>
            <a:spLocks noChangeShapeType="1"/>
          </p:cNvSpPr>
          <p:nvPr/>
        </p:nvSpPr>
        <p:spPr bwMode="auto">
          <a:xfrm>
            <a:off x="2022475" y="844550"/>
            <a:ext cx="1588" cy="3565525"/>
          </a:xfrm>
          <a:prstGeom prst="line">
            <a:avLst/>
          </a:prstGeom>
          <a:noFill/>
          <a:ln w="11113">
            <a:solidFill>
              <a:srgbClr val="000000"/>
            </a:solidFill>
            <a:round/>
            <a:headEnd/>
            <a:tailEnd/>
          </a:ln>
        </p:spPr>
        <p:txBody>
          <a:bodyPr/>
          <a:lstStyle/>
          <a:p>
            <a:endParaRPr lang="en-US"/>
          </a:p>
        </p:txBody>
      </p:sp>
      <p:sp>
        <p:nvSpPr>
          <p:cNvPr id="296965" name="Line 5"/>
          <p:cNvSpPr>
            <a:spLocks noChangeShapeType="1"/>
          </p:cNvSpPr>
          <p:nvPr/>
        </p:nvSpPr>
        <p:spPr bwMode="auto">
          <a:xfrm>
            <a:off x="2022475" y="4410075"/>
            <a:ext cx="5737225" cy="1588"/>
          </a:xfrm>
          <a:prstGeom prst="line">
            <a:avLst/>
          </a:prstGeom>
          <a:noFill/>
          <a:ln w="11113">
            <a:solidFill>
              <a:srgbClr val="000000"/>
            </a:solidFill>
            <a:round/>
            <a:headEnd/>
            <a:tailEnd/>
          </a:ln>
        </p:spPr>
        <p:txBody>
          <a:bodyPr/>
          <a:lstStyle/>
          <a:p>
            <a:endParaRPr lang="en-US"/>
          </a:p>
        </p:txBody>
      </p:sp>
      <p:sp>
        <p:nvSpPr>
          <p:cNvPr id="296966" name="Line 6"/>
          <p:cNvSpPr>
            <a:spLocks noChangeShapeType="1"/>
          </p:cNvSpPr>
          <p:nvPr/>
        </p:nvSpPr>
        <p:spPr bwMode="auto">
          <a:xfrm flipV="1">
            <a:off x="2022475" y="1419225"/>
            <a:ext cx="5621338" cy="2070100"/>
          </a:xfrm>
          <a:prstGeom prst="line">
            <a:avLst/>
          </a:prstGeom>
          <a:noFill/>
          <a:ln w="25400">
            <a:solidFill>
              <a:srgbClr val="000000"/>
            </a:solidFill>
            <a:round/>
            <a:headEnd/>
            <a:tailEnd/>
          </a:ln>
        </p:spPr>
        <p:txBody>
          <a:bodyPr/>
          <a:lstStyle/>
          <a:p>
            <a:endParaRPr lang="en-US"/>
          </a:p>
        </p:txBody>
      </p:sp>
      <p:sp>
        <p:nvSpPr>
          <p:cNvPr id="296967" name="Rectangle 7"/>
          <p:cNvSpPr>
            <a:spLocks noChangeArrowheads="1"/>
          </p:cNvSpPr>
          <p:nvPr/>
        </p:nvSpPr>
        <p:spPr bwMode="auto">
          <a:xfrm>
            <a:off x="1687513" y="3322638"/>
            <a:ext cx="63500" cy="228600"/>
          </a:xfrm>
          <a:prstGeom prst="rect">
            <a:avLst/>
          </a:prstGeom>
          <a:noFill/>
          <a:ln w="9525">
            <a:noFill/>
            <a:miter lim="800000"/>
            <a:headEnd/>
            <a:tailEnd/>
          </a:ln>
        </p:spPr>
        <p:txBody>
          <a:bodyPr wrap="none" lIns="0" tIns="0" rIns="0" bIns="0">
            <a:spAutoFit/>
          </a:bodyPr>
          <a:lstStyle/>
          <a:p>
            <a:r>
              <a:rPr lang="en-US" sz="1500" b="0" i="0">
                <a:solidFill>
                  <a:srgbClr val="000000"/>
                </a:solidFill>
                <a:effectLst/>
              </a:rPr>
              <a:t>r</a:t>
            </a:r>
            <a:endParaRPr lang="en-US">
              <a:effectLst>
                <a:outerShdw blurRad="38100" dist="38100" dir="2700000" algn="tl">
                  <a:srgbClr val="FFFFFF"/>
                </a:outerShdw>
              </a:effectLst>
            </a:endParaRPr>
          </a:p>
        </p:txBody>
      </p:sp>
      <p:sp>
        <p:nvSpPr>
          <p:cNvPr id="296968" name="Rectangle 8"/>
          <p:cNvSpPr>
            <a:spLocks noChangeArrowheads="1"/>
          </p:cNvSpPr>
          <p:nvPr/>
        </p:nvSpPr>
        <p:spPr bwMode="auto">
          <a:xfrm>
            <a:off x="1751013" y="3406775"/>
            <a:ext cx="68262" cy="244475"/>
          </a:xfrm>
          <a:prstGeom prst="rect">
            <a:avLst/>
          </a:prstGeom>
          <a:noFill/>
          <a:ln w="9525">
            <a:noFill/>
            <a:miter lim="800000"/>
            <a:headEnd/>
            <a:tailEnd/>
          </a:ln>
        </p:spPr>
        <p:txBody>
          <a:bodyPr wrap="none" lIns="0" tIns="0" rIns="0" bIns="0">
            <a:spAutoFit/>
          </a:bodyPr>
          <a:lstStyle/>
          <a:p>
            <a:r>
              <a:rPr lang="en-US" sz="1600" b="0" i="0">
                <a:solidFill>
                  <a:srgbClr val="000000"/>
                </a:solidFill>
                <a:effectLst/>
              </a:rPr>
              <a:t>f</a:t>
            </a:r>
            <a:endParaRPr lang="en-US" sz="1600">
              <a:effectLst>
                <a:outerShdw blurRad="38100" dist="38100" dir="2700000" algn="tl">
                  <a:srgbClr val="FFFFFF"/>
                </a:outerShdw>
              </a:effectLst>
            </a:endParaRPr>
          </a:p>
        </p:txBody>
      </p:sp>
      <p:sp>
        <p:nvSpPr>
          <p:cNvPr id="296969" name="Rectangle 9"/>
          <p:cNvSpPr>
            <a:spLocks noChangeArrowheads="1"/>
          </p:cNvSpPr>
          <p:nvPr/>
        </p:nvSpPr>
        <p:spPr bwMode="auto">
          <a:xfrm>
            <a:off x="1792288" y="3322638"/>
            <a:ext cx="47625" cy="228600"/>
          </a:xfrm>
          <a:prstGeom prst="rect">
            <a:avLst/>
          </a:prstGeom>
          <a:noFill/>
          <a:ln w="9525">
            <a:noFill/>
            <a:miter lim="800000"/>
            <a:headEnd/>
            <a:tailEnd/>
          </a:ln>
        </p:spPr>
        <p:txBody>
          <a:bodyPr wrap="none" lIns="0" tIns="0" rIns="0" bIns="0">
            <a:spAutoFit/>
          </a:bodyPr>
          <a:lstStyle/>
          <a:p>
            <a:r>
              <a:rPr lang="en-US" sz="1500" b="0" i="0" dirty="0">
                <a:solidFill>
                  <a:srgbClr val="000000"/>
                </a:solidFill>
                <a:effectLst/>
              </a:rPr>
              <a:t> </a:t>
            </a:r>
            <a:endParaRPr lang="en-US" dirty="0">
              <a:effectLst>
                <a:outerShdw blurRad="38100" dist="38100" dir="2700000" algn="tl">
                  <a:srgbClr val="FFFFFF"/>
                </a:outerShdw>
              </a:effectLst>
            </a:endParaRPr>
          </a:p>
        </p:txBody>
      </p:sp>
      <p:sp>
        <p:nvSpPr>
          <p:cNvPr id="296970" name="Rectangle 10"/>
          <p:cNvSpPr>
            <a:spLocks noChangeArrowheads="1"/>
          </p:cNvSpPr>
          <p:nvPr/>
        </p:nvSpPr>
        <p:spPr bwMode="auto">
          <a:xfrm>
            <a:off x="7185025" y="4525963"/>
            <a:ext cx="574675" cy="460375"/>
          </a:xfrm>
          <a:prstGeom prst="rect">
            <a:avLst/>
          </a:prstGeom>
          <a:solidFill>
            <a:srgbClr val="FFFFFF"/>
          </a:solidFill>
          <a:ln w="9525">
            <a:noFill/>
            <a:miter lim="800000"/>
            <a:headEnd/>
            <a:tailEnd/>
          </a:ln>
        </p:spPr>
        <p:txBody>
          <a:bodyPr/>
          <a:lstStyle/>
          <a:p>
            <a:endParaRPr lang="en-US" sz="2400" dirty="0"/>
          </a:p>
        </p:txBody>
      </p:sp>
      <p:sp>
        <p:nvSpPr>
          <p:cNvPr id="296971" name="Rectangle 11"/>
          <p:cNvSpPr>
            <a:spLocks noChangeArrowheads="1"/>
          </p:cNvSpPr>
          <p:nvPr/>
        </p:nvSpPr>
        <p:spPr bwMode="auto">
          <a:xfrm>
            <a:off x="7400925" y="4581525"/>
            <a:ext cx="168316" cy="369332"/>
          </a:xfrm>
          <a:prstGeom prst="rect">
            <a:avLst/>
          </a:prstGeom>
          <a:noFill/>
          <a:ln w="9525">
            <a:noFill/>
            <a:miter lim="800000"/>
            <a:headEnd/>
            <a:tailEnd/>
          </a:ln>
        </p:spPr>
        <p:txBody>
          <a:bodyPr wrap="none" lIns="0" tIns="0" rIns="0" bIns="0">
            <a:spAutoFit/>
          </a:bodyPr>
          <a:lstStyle/>
          <a:p>
            <a:r>
              <a:rPr lang="en-US" sz="2400" dirty="0">
                <a:solidFill>
                  <a:srgbClr val="000000"/>
                </a:solidFill>
                <a:effectLst/>
                <a:latin typeface="Symbol" pitchFamily="18" charset="2"/>
              </a:rPr>
              <a:t>b</a:t>
            </a:r>
            <a:endParaRPr lang="en-US" sz="2400" dirty="0">
              <a:effectLst>
                <a:outerShdw blurRad="38100" dist="38100" dir="2700000" algn="tl">
                  <a:srgbClr val="FFFFFF"/>
                </a:outerShdw>
              </a:effectLst>
            </a:endParaRPr>
          </a:p>
        </p:txBody>
      </p:sp>
      <p:sp>
        <p:nvSpPr>
          <p:cNvPr id="296973" name="Rectangle 13"/>
          <p:cNvSpPr>
            <a:spLocks noChangeArrowheads="1"/>
          </p:cNvSpPr>
          <p:nvPr/>
        </p:nvSpPr>
        <p:spPr bwMode="auto">
          <a:xfrm>
            <a:off x="1395413" y="908050"/>
            <a:ext cx="393700" cy="304800"/>
          </a:xfrm>
          <a:prstGeom prst="rect">
            <a:avLst/>
          </a:prstGeom>
          <a:noFill/>
          <a:ln w="9525">
            <a:noFill/>
            <a:miter lim="800000"/>
            <a:headEnd/>
            <a:tailEnd/>
          </a:ln>
        </p:spPr>
        <p:txBody>
          <a:bodyPr wrap="none" lIns="0" tIns="0" rIns="0" bIns="0">
            <a:spAutoFit/>
          </a:bodyPr>
          <a:lstStyle/>
          <a:p>
            <a:r>
              <a:rPr lang="en-US" b="0" i="0">
                <a:solidFill>
                  <a:srgbClr val="000000"/>
                </a:solidFill>
                <a:effectLst/>
                <a:latin typeface="Arial" pitchFamily="34" charset="0"/>
              </a:rPr>
              <a:t>E[r]</a:t>
            </a:r>
            <a:endParaRPr lang="en-US">
              <a:effectLst>
                <a:outerShdw blurRad="38100" dist="38100" dir="2700000" algn="tl">
                  <a:srgbClr val="FFFFFF"/>
                </a:outerShdw>
              </a:effectLst>
            </a:endParaRPr>
          </a:p>
        </p:txBody>
      </p:sp>
      <p:sp>
        <p:nvSpPr>
          <p:cNvPr id="296974" name="Rectangle 14"/>
          <p:cNvSpPr>
            <a:spLocks noChangeArrowheads="1"/>
          </p:cNvSpPr>
          <p:nvPr/>
        </p:nvSpPr>
        <p:spPr bwMode="auto">
          <a:xfrm>
            <a:off x="1790700" y="908050"/>
            <a:ext cx="69850" cy="304800"/>
          </a:xfrm>
          <a:prstGeom prst="rect">
            <a:avLst/>
          </a:prstGeom>
          <a:noFill/>
          <a:ln w="9525">
            <a:noFill/>
            <a:miter lim="800000"/>
            <a:headEnd/>
            <a:tailEnd/>
          </a:ln>
        </p:spPr>
        <p:txBody>
          <a:bodyPr wrap="none" lIns="0" tIns="0" rIns="0" bIns="0">
            <a:spAutoFit/>
          </a:bodyPr>
          <a:lstStyle/>
          <a:p>
            <a:r>
              <a:rPr lang="en-US" b="0" i="0">
                <a:solidFill>
                  <a:srgbClr val="000000"/>
                </a:solidFill>
                <a:effectLst/>
                <a:latin typeface="Arial" pitchFamily="34" charset="0"/>
              </a:rPr>
              <a:t> </a:t>
            </a:r>
            <a:endParaRPr lang="en-US">
              <a:effectLst>
                <a:outerShdw blurRad="38100" dist="38100" dir="2700000" algn="tl">
                  <a:srgbClr val="FFFFFF"/>
                </a:outerShdw>
              </a:effectLst>
            </a:endParaRPr>
          </a:p>
        </p:txBody>
      </p:sp>
      <p:sp>
        <p:nvSpPr>
          <p:cNvPr id="296975" name="Rectangle 15"/>
          <p:cNvSpPr>
            <a:spLocks noChangeArrowheads="1"/>
          </p:cNvSpPr>
          <p:nvPr/>
        </p:nvSpPr>
        <p:spPr bwMode="auto">
          <a:xfrm>
            <a:off x="5348288" y="3670300"/>
            <a:ext cx="47625" cy="228600"/>
          </a:xfrm>
          <a:prstGeom prst="rect">
            <a:avLst/>
          </a:prstGeom>
          <a:noFill/>
          <a:ln w="9525">
            <a:noFill/>
            <a:miter lim="800000"/>
            <a:headEnd/>
            <a:tailEnd/>
          </a:ln>
        </p:spPr>
        <p:txBody>
          <a:bodyPr wrap="none" lIns="0" tIns="0" rIns="0" bIns="0">
            <a:spAutoFit/>
          </a:bodyPr>
          <a:lstStyle/>
          <a:p>
            <a:r>
              <a:rPr lang="en-US" sz="1500" b="0" i="0">
                <a:solidFill>
                  <a:srgbClr val="000000"/>
                </a:solidFill>
                <a:effectLst/>
              </a:rPr>
              <a:t> </a:t>
            </a:r>
            <a:endParaRPr lang="en-US">
              <a:effectLst>
                <a:outerShdw blurRad="38100" dist="38100" dir="2700000" algn="tl">
                  <a:srgbClr val="FFFFFF"/>
                </a:outerShdw>
              </a:effectLst>
            </a:endParaRPr>
          </a:p>
        </p:txBody>
      </p:sp>
      <p:sp>
        <p:nvSpPr>
          <p:cNvPr id="296976" name="Rectangle 16"/>
          <p:cNvSpPr>
            <a:spLocks noChangeArrowheads="1"/>
          </p:cNvSpPr>
          <p:nvPr/>
        </p:nvSpPr>
        <p:spPr bwMode="auto">
          <a:xfrm>
            <a:off x="3227388" y="1717675"/>
            <a:ext cx="63500" cy="304800"/>
          </a:xfrm>
          <a:prstGeom prst="rect">
            <a:avLst/>
          </a:prstGeom>
          <a:noFill/>
          <a:ln w="9525">
            <a:noFill/>
            <a:miter lim="800000"/>
            <a:headEnd/>
            <a:tailEnd/>
          </a:ln>
        </p:spPr>
        <p:txBody>
          <a:bodyPr wrap="none" lIns="0" tIns="0" rIns="0" bIns="0">
            <a:spAutoFit/>
          </a:bodyPr>
          <a:lstStyle/>
          <a:p>
            <a:r>
              <a:rPr lang="en-US" i="0">
                <a:solidFill>
                  <a:srgbClr val="000000"/>
                </a:solidFill>
                <a:effectLst/>
              </a:rPr>
              <a:t> </a:t>
            </a:r>
            <a:endParaRPr lang="en-US">
              <a:effectLst>
                <a:outerShdw blurRad="38100" dist="38100" dir="2700000" algn="tl">
                  <a:srgbClr val="FFFFFF"/>
                </a:outerShdw>
              </a:effectLst>
            </a:endParaRPr>
          </a:p>
        </p:txBody>
      </p:sp>
      <p:sp>
        <p:nvSpPr>
          <p:cNvPr id="296977" name="Rectangle 17"/>
          <p:cNvSpPr>
            <a:spLocks noChangeArrowheads="1"/>
          </p:cNvSpPr>
          <p:nvPr/>
        </p:nvSpPr>
        <p:spPr bwMode="auto">
          <a:xfrm>
            <a:off x="4911725" y="1022350"/>
            <a:ext cx="47625" cy="228600"/>
          </a:xfrm>
          <a:prstGeom prst="rect">
            <a:avLst/>
          </a:prstGeom>
          <a:noFill/>
          <a:ln w="9525">
            <a:noFill/>
            <a:miter lim="800000"/>
            <a:headEnd/>
            <a:tailEnd/>
          </a:ln>
        </p:spPr>
        <p:txBody>
          <a:bodyPr wrap="none" lIns="0" tIns="0" rIns="0" bIns="0">
            <a:spAutoFit/>
          </a:bodyPr>
          <a:lstStyle/>
          <a:p>
            <a:r>
              <a:rPr lang="en-US" sz="1500" b="0" i="0">
                <a:solidFill>
                  <a:srgbClr val="000000"/>
                </a:solidFill>
                <a:effectLst/>
              </a:rPr>
              <a:t> </a:t>
            </a:r>
            <a:endParaRPr lang="en-US">
              <a:effectLst>
                <a:outerShdw blurRad="38100" dist="38100" dir="2700000" algn="tl">
                  <a:srgbClr val="FFFFFF"/>
                </a:outerShdw>
              </a:effectLst>
            </a:endParaRPr>
          </a:p>
        </p:txBody>
      </p:sp>
      <p:sp>
        <p:nvSpPr>
          <p:cNvPr id="296978" name="Text Box 18"/>
          <p:cNvSpPr txBox="1">
            <a:spLocks noChangeArrowheads="1"/>
          </p:cNvSpPr>
          <p:nvPr/>
        </p:nvSpPr>
        <p:spPr bwMode="auto">
          <a:xfrm>
            <a:off x="3695700" y="4792525"/>
            <a:ext cx="1600200" cy="701675"/>
          </a:xfrm>
          <a:prstGeom prst="rect">
            <a:avLst/>
          </a:prstGeom>
          <a:noFill/>
          <a:ln w="9525">
            <a:noFill/>
            <a:miter lim="800000"/>
            <a:headEnd/>
            <a:tailEnd/>
          </a:ln>
          <a:effectLst/>
        </p:spPr>
        <p:txBody>
          <a:bodyPr>
            <a:spAutoFit/>
          </a:bodyPr>
          <a:lstStyle/>
          <a:p>
            <a:pPr algn="ctr">
              <a:spcBef>
                <a:spcPct val="50000"/>
              </a:spcBef>
            </a:pPr>
            <a:r>
              <a:rPr lang="en-US" b="0" dirty="0">
                <a:effectLst/>
              </a:rPr>
              <a:t>Beta</a:t>
            </a:r>
            <a:r>
              <a:rPr lang="en-US" b="0" i="0" dirty="0">
                <a:effectLst/>
              </a:rPr>
              <a:t> of Portfolio </a:t>
            </a:r>
            <a:r>
              <a:rPr lang="en-US" b="0" dirty="0" err="1">
                <a:effectLst/>
              </a:rPr>
              <a:t>i</a:t>
            </a:r>
            <a:endParaRPr lang="en-US" b="0" dirty="0">
              <a:effectLst/>
            </a:endParaRPr>
          </a:p>
        </p:txBody>
      </p:sp>
      <p:sp>
        <p:nvSpPr>
          <p:cNvPr id="296979" name="AutoShape 19"/>
          <p:cNvSpPr>
            <a:spLocks noChangeArrowheads="1"/>
          </p:cNvSpPr>
          <p:nvPr/>
        </p:nvSpPr>
        <p:spPr bwMode="auto">
          <a:xfrm>
            <a:off x="4343400" y="4495800"/>
            <a:ext cx="304800" cy="390525"/>
          </a:xfrm>
          <a:prstGeom prst="upArrow">
            <a:avLst>
              <a:gd name="adj1" fmla="val 50000"/>
              <a:gd name="adj2" fmla="val 43750"/>
            </a:avLst>
          </a:prstGeom>
          <a:noFill/>
          <a:ln w="9525">
            <a:solidFill>
              <a:schemeClr val="tx1"/>
            </a:solidFill>
            <a:miter lim="800000"/>
            <a:headEnd/>
            <a:tailEnd/>
          </a:ln>
          <a:effectLst/>
        </p:spPr>
        <p:txBody>
          <a:bodyPr vert="eaVert" wrap="none" anchor="ctr"/>
          <a:lstStyle/>
          <a:p>
            <a:endParaRPr lang="en-US"/>
          </a:p>
        </p:txBody>
      </p:sp>
      <p:sp>
        <p:nvSpPr>
          <p:cNvPr id="296980" name="Line 20"/>
          <p:cNvSpPr>
            <a:spLocks noChangeShapeType="1"/>
          </p:cNvSpPr>
          <p:nvPr/>
        </p:nvSpPr>
        <p:spPr bwMode="auto">
          <a:xfrm flipV="1">
            <a:off x="4495800" y="2590800"/>
            <a:ext cx="0" cy="1676400"/>
          </a:xfrm>
          <a:prstGeom prst="line">
            <a:avLst/>
          </a:prstGeom>
          <a:noFill/>
          <a:ln w="9525" cap="rnd">
            <a:solidFill>
              <a:schemeClr val="tx1"/>
            </a:solidFill>
            <a:prstDash val="sysDot"/>
            <a:round/>
            <a:headEnd/>
            <a:tailEnd/>
          </a:ln>
          <a:effectLst/>
        </p:spPr>
        <p:txBody>
          <a:bodyPr/>
          <a:lstStyle/>
          <a:p>
            <a:endParaRPr lang="en-US"/>
          </a:p>
        </p:txBody>
      </p:sp>
      <p:sp>
        <p:nvSpPr>
          <p:cNvPr id="296981" name="Line 21"/>
          <p:cNvSpPr>
            <a:spLocks noChangeShapeType="1"/>
          </p:cNvSpPr>
          <p:nvPr/>
        </p:nvSpPr>
        <p:spPr bwMode="auto">
          <a:xfrm flipH="1">
            <a:off x="2057400" y="2590800"/>
            <a:ext cx="2438400" cy="0"/>
          </a:xfrm>
          <a:prstGeom prst="line">
            <a:avLst/>
          </a:prstGeom>
          <a:noFill/>
          <a:ln w="9525" cap="rnd">
            <a:solidFill>
              <a:schemeClr val="tx1"/>
            </a:solidFill>
            <a:prstDash val="sysDot"/>
            <a:round/>
            <a:headEnd/>
            <a:tailEnd/>
          </a:ln>
          <a:effectLst/>
        </p:spPr>
        <p:txBody>
          <a:bodyPr/>
          <a:lstStyle/>
          <a:p>
            <a:endParaRPr lang="en-US"/>
          </a:p>
        </p:txBody>
      </p:sp>
      <p:sp>
        <p:nvSpPr>
          <p:cNvPr id="296982" name="Text Box 22"/>
          <p:cNvSpPr txBox="1">
            <a:spLocks noChangeArrowheads="1"/>
          </p:cNvSpPr>
          <p:nvPr/>
        </p:nvSpPr>
        <p:spPr bwMode="auto">
          <a:xfrm>
            <a:off x="304800" y="1752600"/>
            <a:ext cx="1524000" cy="1006475"/>
          </a:xfrm>
          <a:prstGeom prst="rect">
            <a:avLst/>
          </a:prstGeom>
          <a:noFill/>
          <a:ln w="9525">
            <a:noFill/>
            <a:miter lim="800000"/>
            <a:headEnd/>
            <a:tailEnd/>
          </a:ln>
          <a:effectLst/>
        </p:spPr>
        <p:txBody>
          <a:bodyPr>
            <a:spAutoFit/>
          </a:bodyPr>
          <a:lstStyle/>
          <a:p>
            <a:pPr>
              <a:spcBef>
                <a:spcPct val="50000"/>
              </a:spcBef>
            </a:pPr>
            <a:r>
              <a:rPr lang="en-US" b="0">
                <a:effectLst/>
              </a:rPr>
              <a:t>Expected return</a:t>
            </a:r>
            <a:r>
              <a:rPr lang="en-US" b="0" i="0">
                <a:effectLst/>
              </a:rPr>
              <a:t> of Portfolio </a:t>
            </a:r>
            <a:r>
              <a:rPr lang="en-US" b="0">
                <a:effectLst/>
              </a:rPr>
              <a:t>i</a:t>
            </a:r>
          </a:p>
        </p:txBody>
      </p:sp>
      <p:sp>
        <p:nvSpPr>
          <p:cNvPr id="296983" name="Line 23"/>
          <p:cNvSpPr>
            <a:spLocks noChangeShapeType="1"/>
          </p:cNvSpPr>
          <p:nvPr/>
        </p:nvSpPr>
        <p:spPr bwMode="auto">
          <a:xfrm>
            <a:off x="1524000" y="2590800"/>
            <a:ext cx="381000" cy="0"/>
          </a:xfrm>
          <a:prstGeom prst="line">
            <a:avLst/>
          </a:prstGeom>
          <a:noFill/>
          <a:ln w="9525">
            <a:solidFill>
              <a:schemeClr val="tx1"/>
            </a:solidFill>
            <a:round/>
            <a:headEnd/>
            <a:tailEnd type="triangle" w="med" len="med"/>
          </a:ln>
          <a:effectLst/>
        </p:spPr>
        <p:txBody>
          <a:bodyPr/>
          <a:lstStyle/>
          <a:p>
            <a:endParaRPr lang="en-US"/>
          </a:p>
        </p:txBody>
      </p:sp>
      <p:sp>
        <p:nvSpPr>
          <p:cNvPr id="296984" name="Text Box 24"/>
          <p:cNvSpPr txBox="1">
            <a:spLocks noChangeArrowheads="1"/>
          </p:cNvSpPr>
          <p:nvPr/>
        </p:nvSpPr>
        <p:spPr bwMode="auto">
          <a:xfrm>
            <a:off x="2043113" y="152400"/>
            <a:ext cx="5141912" cy="1323439"/>
          </a:xfrm>
          <a:prstGeom prst="rect">
            <a:avLst/>
          </a:prstGeom>
          <a:noFill/>
          <a:ln w="9525">
            <a:noFill/>
            <a:miter lim="800000"/>
            <a:headEnd/>
            <a:tailEnd/>
          </a:ln>
          <a:effectLst/>
        </p:spPr>
        <p:txBody>
          <a:bodyPr wrap="square">
            <a:spAutoFit/>
          </a:bodyPr>
          <a:lstStyle/>
          <a:p>
            <a:pPr algn="ctr">
              <a:spcBef>
                <a:spcPct val="50000"/>
              </a:spcBef>
            </a:pPr>
            <a:r>
              <a:rPr lang="en-US" dirty="0">
                <a:effectLst>
                  <a:outerShdw blurRad="38100" dist="38100" dir="2700000" algn="tl">
                    <a:srgbClr val="FFFFFF"/>
                  </a:outerShdw>
                </a:effectLst>
              </a:rPr>
              <a:t>Summary picture of the CAPM…</a:t>
            </a:r>
          </a:p>
          <a:p>
            <a:pPr algn="ctr">
              <a:spcBef>
                <a:spcPct val="50000"/>
              </a:spcBef>
            </a:pPr>
            <a:r>
              <a:rPr lang="en-US" i="0" dirty="0" smtClean="0">
                <a:effectLst>
                  <a:outerShdw blurRad="38100" dist="38100" dir="2700000" algn="tl">
                    <a:srgbClr val="FFFFFF"/>
                  </a:outerShdw>
                </a:effectLst>
              </a:rPr>
              <a:t>Exh.22-3: The </a:t>
            </a:r>
            <a:r>
              <a:rPr lang="en-US" dirty="0">
                <a:effectLst>
                  <a:outerShdw blurRad="38100" dist="38100" dir="2700000" algn="tl">
                    <a:srgbClr val="FFFFFF"/>
                  </a:outerShdw>
                </a:effectLst>
              </a:rPr>
              <a:t>“Security Market Line”</a:t>
            </a:r>
            <a:r>
              <a:rPr lang="en-US" i="0" dirty="0">
                <a:effectLst>
                  <a:outerShdw blurRad="38100" dist="38100" dir="2700000" algn="tl">
                    <a:srgbClr val="FFFFFF"/>
                  </a:outerShdw>
                </a:effectLst>
              </a:rPr>
              <a:t> </a:t>
            </a:r>
            <a:r>
              <a:rPr lang="en-US" b="0" i="0" dirty="0">
                <a:effectLst/>
              </a:rPr>
              <a:t>(SML):</a:t>
            </a:r>
          </a:p>
          <a:p>
            <a:pPr algn="ctr">
              <a:spcBef>
                <a:spcPct val="50000"/>
              </a:spcBef>
            </a:pPr>
            <a:r>
              <a:rPr lang="en-US" b="0" dirty="0" smtClean="0">
                <a:effectLst/>
              </a:rPr>
              <a:t>Graphical summary of the CAPM…</a:t>
            </a:r>
            <a:endParaRPr lang="en-US" b="0" dirty="0">
              <a:effectLst/>
            </a:endParaRPr>
          </a:p>
        </p:txBody>
      </p:sp>
      <p:sp>
        <p:nvSpPr>
          <p:cNvPr id="2" name="TextBox 1"/>
          <p:cNvSpPr txBox="1"/>
          <p:nvPr/>
        </p:nvSpPr>
        <p:spPr>
          <a:xfrm>
            <a:off x="152400" y="152400"/>
            <a:ext cx="1708150" cy="400110"/>
          </a:xfrm>
          <a:prstGeom prst="rect">
            <a:avLst/>
          </a:prstGeom>
          <a:noFill/>
        </p:spPr>
        <p:txBody>
          <a:bodyPr wrap="square" rtlCol="0">
            <a:spAutoFit/>
          </a:bodyPr>
          <a:lstStyle/>
          <a:p>
            <a:r>
              <a:rPr lang="en-US" i="0" dirty="0" smtClean="0">
                <a:effectLst/>
              </a:rPr>
              <a:t>22.2.2</a:t>
            </a:r>
            <a:endParaRPr lang="en-US" i="0" dirty="0">
              <a:effectLst/>
            </a:endParaRPr>
          </a:p>
        </p:txBody>
      </p:sp>
      <p:sp>
        <p:nvSpPr>
          <p:cNvPr id="27" name="TextBox 26"/>
          <p:cNvSpPr txBox="1"/>
          <p:nvPr/>
        </p:nvSpPr>
        <p:spPr>
          <a:xfrm>
            <a:off x="142539" y="5491163"/>
            <a:ext cx="8839200" cy="1323439"/>
          </a:xfrm>
          <a:prstGeom prst="rect">
            <a:avLst/>
          </a:prstGeom>
          <a:solidFill>
            <a:schemeClr val="bg1"/>
          </a:solidFill>
        </p:spPr>
        <p:txBody>
          <a:bodyPr wrap="square" rtlCol="0">
            <a:spAutoFit/>
          </a:bodyPr>
          <a:lstStyle/>
          <a:p>
            <a:pPr algn="ctr"/>
            <a:r>
              <a:rPr lang="en-US" i="0" dirty="0" smtClean="0">
                <a:effectLst/>
              </a:rPr>
              <a:t>22.2.2 The Main Point in the Basic CAPM:</a:t>
            </a:r>
          </a:p>
          <a:p>
            <a:r>
              <a:rPr lang="en-US" b="0" i="0" dirty="0" smtClean="0">
                <a:effectLst/>
              </a:rPr>
              <a:t>Risk in underlying assets that can be diversified away in large portfolios will not be priced in the capital market (no E[r] premium for it). Non-diversifiable risk in underlying assets will be priced, hence, will provide return premium in LR.</a:t>
            </a:r>
            <a:endParaRPr lang="en-US" b="0" i="0" dirty="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
        <p:nvSpPr>
          <p:cNvPr id="3" name="Slide Number Placeholder 3"/>
          <p:cNvSpPr>
            <a:spLocks noGrp="1"/>
          </p:cNvSpPr>
          <p:nvPr>
            <p:ph type="sldNum" sz="quarter" idx="12"/>
          </p:nvPr>
        </p:nvSpPr>
        <p:spPr/>
        <p:txBody>
          <a:bodyPr/>
          <a:lstStyle/>
          <a:p>
            <a:fld id="{BF42928E-A095-407B-B15B-7FDBE42D5186}" type="slidenum">
              <a:rPr lang="en-US"/>
              <a:pPr/>
              <a:t>14</a:t>
            </a:fld>
            <a:endParaRPr lang="en-US"/>
          </a:p>
        </p:txBody>
      </p:sp>
      <p:pic>
        <p:nvPicPr>
          <p:cNvPr id="297986" name="Picture 2"/>
          <p:cNvPicPr>
            <a:picLocks noChangeAspect="1" noChangeArrowheads="1"/>
          </p:cNvPicPr>
          <p:nvPr/>
        </p:nvPicPr>
        <p:blipFill>
          <a:blip r:embed="rId2" cstate="print"/>
          <a:srcRect/>
          <a:stretch>
            <a:fillRect/>
          </a:stretch>
        </p:blipFill>
        <p:spPr bwMode="auto">
          <a:xfrm>
            <a:off x="457200" y="685800"/>
            <a:ext cx="8153400" cy="3228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D81B4562-F701-4CCA-8625-3DD38038E8C1}" type="slidenum">
              <a:rPr lang="en-US"/>
              <a:pPr/>
              <a:t>15</a:t>
            </a:fld>
            <a:endParaRPr lang="en-US"/>
          </a:p>
        </p:txBody>
      </p:sp>
      <p:sp>
        <p:nvSpPr>
          <p:cNvPr id="299010" name="Text Box 2"/>
          <p:cNvSpPr txBox="1">
            <a:spLocks noChangeArrowheads="1"/>
          </p:cNvSpPr>
          <p:nvPr/>
        </p:nvSpPr>
        <p:spPr bwMode="auto">
          <a:xfrm>
            <a:off x="914400" y="304800"/>
            <a:ext cx="7162800" cy="461665"/>
          </a:xfrm>
          <a:prstGeom prst="rect">
            <a:avLst/>
          </a:prstGeom>
          <a:noFill/>
          <a:ln w="9525">
            <a:noFill/>
            <a:miter lim="800000"/>
            <a:headEnd/>
            <a:tailEnd/>
          </a:ln>
          <a:effectLst/>
        </p:spPr>
        <p:txBody>
          <a:bodyPr>
            <a:spAutoFit/>
          </a:bodyPr>
          <a:lstStyle/>
          <a:p>
            <a:pPr algn="ctr">
              <a:spcBef>
                <a:spcPct val="50000"/>
              </a:spcBef>
            </a:pPr>
            <a:r>
              <a:rPr lang="en-US" sz="2400" i="0" dirty="0" smtClean="0">
                <a:effectLst>
                  <a:outerShdw blurRad="38100" dist="38100" dir="2700000" algn="tl">
                    <a:srgbClr val="FFFFFF"/>
                  </a:outerShdw>
                </a:effectLst>
              </a:rPr>
              <a:t>22.2.4 </a:t>
            </a:r>
            <a:r>
              <a:rPr lang="en-US" sz="2400" i="0" dirty="0">
                <a:effectLst>
                  <a:outerShdw blurRad="38100" dist="38100" dir="2700000" algn="tl">
                    <a:srgbClr val="FFFFFF"/>
                  </a:outerShdw>
                </a:effectLst>
              </a:rPr>
              <a:t>Strengths and Weaknesses in the Basic CAPM</a:t>
            </a:r>
            <a:r>
              <a:rPr lang="en-US" sz="2400" dirty="0">
                <a:effectLst>
                  <a:outerShdw blurRad="38100" dist="38100" dir="2700000" algn="tl">
                    <a:srgbClr val="FFFFFF"/>
                  </a:outerShdw>
                </a:effectLst>
              </a:rPr>
              <a:t> </a:t>
            </a:r>
          </a:p>
        </p:txBody>
      </p:sp>
      <p:sp>
        <p:nvSpPr>
          <p:cNvPr id="299011" name="Text Box 3"/>
          <p:cNvSpPr txBox="1">
            <a:spLocks noChangeArrowheads="1"/>
          </p:cNvSpPr>
          <p:nvPr/>
        </p:nvSpPr>
        <p:spPr bwMode="auto">
          <a:xfrm>
            <a:off x="533400" y="1143000"/>
            <a:ext cx="7772400" cy="3230563"/>
          </a:xfrm>
          <a:prstGeom prst="rect">
            <a:avLst/>
          </a:prstGeom>
          <a:noFill/>
          <a:ln w="9525">
            <a:noFill/>
            <a:miter lim="800000"/>
            <a:headEnd/>
            <a:tailEnd/>
          </a:ln>
          <a:effectLst/>
        </p:spPr>
        <p:txBody>
          <a:bodyPr>
            <a:spAutoFit/>
          </a:bodyPr>
          <a:lstStyle/>
          <a:p>
            <a:pPr>
              <a:spcBef>
                <a:spcPct val="50000"/>
              </a:spcBef>
            </a:pPr>
            <a:r>
              <a:rPr lang="en-US" i="0">
                <a:effectLst/>
                <a:latin typeface="Arial" pitchFamily="34" charset="0"/>
              </a:rPr>
              <a:t>Strengths:</a:t>
            </a:r>
            <a:endParaRPr lang="en-US" b="0" i="0">
              <a:effectLst/>
              <a:latin typeface="Arial" pitchFamily="34" charset="0"/>
            </a:endParaRPr>
          </a:p>
          <a:p>
            <a:pPr lvl="1">
              <a:spcBef>
                <a:spcPct val="10000"/>
              </a:spcBef>
              <a:buFontTx/>
              <a:buChar char="•"/>
            </a:pPr>
            <a:r>
              <a:rPr lang="en-US" i="0">
                <a:effectLst/>
                <a:latin typeface="Arial" pitchFamily="34" charset="0"/>
              </a:rPr>
              <a:t> </a:t>
            </a:r>
            <a:r>
              <a:rPr lang="en-US" b="0" i="0">
                <a:effectLst/>
                <a:latin typeface="Arial" pitchFamily="34" charset="0"/>
              </a:rPr>
              <a:t>Useful as </a:t>
            </a:r>
            <a:r>
              <a:rPr lang="en-US" b="0" i="0" u="sng">
                <a:effectLst/>
                <a:latin typeface="Arial" pitchFamily="34" charset="0"/>
              </a:rPr>
              <a:t>normative</a:t>
            </a:r>
            <a:r>
              <a:rPr lang="en-US" b="0" i="0">
                <a:effectLst/>
                <a:latin typeface="Arial" pitchFamily="34" charset="0"/>
              </a:rPr>
              <a:t> (what </a:t>
            </a:r>
            <a:r>
              <a:rPr lang="en-US" b="0">
                <a:effectLst/>
                <a:latin typeface="Arial" pitchFamily="34" charset="0"/>
              </a:rPr>
              <a:t>should be</a:t>
            </a:r>
            <a:r>
              <a:rPr lang="en-US" b="0" i="0">
                <a:effectLst/>
                <a:latin typeface="Arial" pitchFamily="34" charset="0"/>
              </a:rPr>
              <a:t>) prescription (it makes sense).</a:t>
            </a:r>
          </a:p>
          <a:p>
            <a:pPr lvl="1">
              <a:spcBef>
                <a:spcPct val="10000"/>
              </a:spcBef>
              <a:buFontTx/>
              <a:buChar char="•"/>
            </a:pPr>
            <a:r>
              <a:rPr lang="en-US" b="0" i="0">
                <a:effectLst/>
                <a:latin typeface="Arial" pitchFamily="34" charset="0"/>
              </a:rPr>
              <a:t> As </a:t>
            </a:r>
            <a:r>
              <a:rPr lang="en-US" b="0" i="0" u="sng">
                <a:effectLst/>
                <a:latin typeface="Arial" pitchFamily="34" charset="0"/>
              </a:rPr>
              <a:t>positive</a:t>
            </a:r>
            <a:r>
              <a:rPr lang="en-US" b="0" i="0">
                <a:effectLst/>
                <a:latin typeface="Arial" pitchFamily="34" charset="0"/>
              </a:rPr>
              <a:t> (what </a:t>
            </a:r>
            <a:r>
              <a:rPr lang="en-US" b="0">
                <a:effectLst/>
                <a:latin typeface="Arial" pitchFamily="34" charset="0"/>
              </a:rPr>
              <a:t>is</a:t>
            </a:r>
            <a:r>
              <a:rPr lang="en-US" b="0" i="0">
                <a:effectLst/>
                <a:latin typeface="Arial" pitchFamily="34" charset="0"/>
              </a:rPr>
              <a:t>) description the classical (original) single-factor CAPM has some value (especially at broad-brush level, as we’ll see later).</a:t>
            </a:r>
          </a:p>
          <a:p>
            <a:pPr lvl="1">
              <a:spcBef>
                <a:spcPct val="10000"/>
              </a:spcBef>
              <a:buFontTx/>
              <a:buChar char="•"/>
            </a:pPr>
            <a:r>
              <a:rPr lang="en-US" b="0" i="0">
                <a:effectLst/>
                <a:latin typeface="Arial" pitchFamily="34" charset="0"/>
              </a:rPr>
              <a:t> Provides basic and elegant intuition that may at least partly explain why more complex models work better (e.g., maybe “Fama-French factors” proxy for types of systematic risk not quantified by traditional market </a:t>
            </a:r>
            <a:r>
              <a:rPr lang="en-US" b="0">
                <a:effectLst/>
                <a:latin typeface="Arial" pitchFamily="34" charset="0"/>
              </a:rPr>
              <a:t>beta</a:t>
            </a:r>
            <a:r>
              <a:rPr lang="en-US" b="0" i="0">
                <a:effectLst/>
                <a:latin typeface="Arial" pitchFamily="34" charset="0"/>
              </a:rPr>
              <a:t>). </a:t>
            </a:r>
            <a:endParaRPr lang="en-US" i="0">
              <a:effectLst/>
              <a:latin typeface="Arial" pitchFamily="34" charset="0"/>
            </a:endParaRPr>
          </a:p>
        </p:txBody>
      </p:sp>
      <p:sp>
        <p:nvSpPr>
          <p:cNvPr id="299012" name="Text Box 4"/>
          <p:cNvSpPr txBox="1">
            <a:spLocks noChangeArrowheads="1"/>
          </p:cNvSpPr>
          <p:nvPr/>
        </p:nvSpPr>
        <p:spPr bwMode="auto">
          <a:xfrm>
            <a:off x="457200" y="4419600"/>
            <a:ext cx="7772400" cy="1341438"/>
          </a:xfrm>
          <a:prstGeom prst="rect">
            <a:avLst/>
          </a:prstGeom>
          <a:noFill/>
          <a:ln w="9525">
            <a:noFill/>
            <a:miter lim="800000"/>
            <a:headEnd/>
            <a:tailEnd/>
          </a:ln>
          <a:effectLst/>
        </p:spPr>
        <p:txBody>
          <a:bodyPr>
            <a:spAutoFit/>
          </a:bodyPr>
          <a:lstStyle/>
          <a:p>
            <a:pPr>
              <a:spcBef>
                <a:spcPct val="50000"/>
              </a:spcBef>
            </a:pPr>
            <a:r>
              <a:rPr lang="en-US" i="0">
                <a:effectLst/>
                <a:latin typeface="Arial" pitchFamily="34" charset="0"/>
              </a:rPr>
              <a:t>Weaknesses:</a:t>
            </a:r>
            <a:endParaRPr lang="en-US" b="0" i="0">
              <a:effectLst/>
              <a:latin typeface="Arial" pitchFamily="34" charset="0"/>
            </a:endParaRPr>
          </a:p>
          <a:p>
            <a:pPr lvl="1">
              <a:spcBef>
                <a:spcPct val="10000"/>
              </a:spcBef>
              <a:buFontTx/>
              <a:buChar char="•"/>
            </a:pPr>
            <a:r>
              <a:rPr lang="en-US" i="0">
                <a:effectLst/>
                <a:latin typeface="Arial" pitchFamily="34" charset="0"/>
              </a:rPr>
              <a:t> </a:t>
            </a:r>
            <a:r>
              <a:rPr lang="en-US" b="0" i="0">
                <a:effectLst/>
                <a:latin typeface="Arial" pitchFamily="34" charset="0"/>
              </a:rPr>
              <a:t>Without “enhancements” (e.g., Fama-French factors), the basic single-factor CAPM is a pretty incomplete model of the expected returns of specific portfolios within an asset class. </a:t>
            </a:r>
            <a:endParaRPr lang="en-US" i="0">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CB9C64B9-3BCC-4831-8E1A-2A9C8E3FA73F}" type="slidenum">
              <a:rPr lang="en-US"/>
              <a:pPr/>
              <a:t>16</a:t>
            </a:fld>
            <a:endParaRPr lang="en-US"/>
          </a:p>
        </p:txBody>
      </p:sp>
      <p:sp>
        <p:nvSpPr>
          <p:cNvPr id="300034" name="Text Box 2"/>
          <p:cNvSpPr txBox="1">
            <a:spLocks noChangeArrowheads="1"/>
          </p:cNvSpPr>
          <p:nvPr/>
        </p:nvSpPr>
        <p:spPr bwMode="auto">
          <a:xfrm>
            <a:off x="1447800" y="0"/>
            <a:ext cx="6477000" cy="904863"/>
          </a:xfrm>
          <a:prstGeom prst="rect">
            <a:avLst/>
          </a:prstGeom>
          <a:noFill/>
          <a:ln w="9525">
            <a:noFill/>
            <a:miter lim="800000"/>
            <a:headEnd/>
            <a:tailEnd/>
          </a:ln>
          <a:effectLst/>
        </p:spPr>
        <p:txBody>
          <a:bodyPr>
            <a:spAutoFit/>
          </a:bodyPr>
          <a:lstStyle/>
          <a:p>
            <a:pPr algn="ctr">
              <a:spcBef>
                <a:spcPct val="50000"/>
              </a:spcBef>
            </a:pPr>
            <a:r>
              <a:rPr lang="en-US" sz="2400" i="0" dirty="0">
                <a:effectLst>
                  <a:outerShdw blurRad="38100" dist="38100" dir="2700000" algn="tl">
                    <a:srgbClr val="FFFFFF"/>
                  </a:outerShdw>
                </a:effectLst>
              </a:rPr>
              <a:t>Section </a:t>
            </a:r>
            <a:r>
              <a:rPr lang="en-US" sz="2400" i="0" dirty="0" smtClean="0">
                <a:effectLst>
                  <a:outerShdw blurRad="38100" dist="38100" dir="2700000" algn="tl">
                    <a:srgbClr val="FFFFFF"/>
                  </a:outerShdw>
                </a:effectLst>
              </a:rPr>
              <a:t>22.3</a:t>
            </a:r>
            <a:endParaRPr lang="en-US" sz="2400" i="0" dirty="0">
              <a:effectLst>
                <a:outerShdw blurRad="38100" dist="38100" dir="2700000" algn="tl">
                  <a:srgbClr val="FFFFFF"/>
                </a:outerShdw>
              </a:effectLst>
            </a:endParaRPr>
          </a:p>
          <a:p>
            <a:pPr algn="ctr">
              <a:spcBef>
                <a:spcPct val="20000"/>
              </a:spcBef>
            </a:pPr>
            <a:r>
              <a:rPr lang="en-US" sz="2400" i="0" dirty="0">
                <a:effectLst>
                  <a:outerShdw blurRad="38100" dist="38100" dir="2700000" algn="tl">
                    <a:srgbClr val="FFFFFF"/>
                  </a:outerShdw>
                </a:effectLst>
              </a:rPr>
              <a:t>Applying the CAPM at the Asset Class Level</a:t>
            </a:r>
          </a:p>
        </p:txBody>
      </p:sp>
      <p:sp>
        <p:nvSpPr>
          <p:cNvPr id="300035" name="Text Box 3"/>
          <p:cNvSpPr txBox="1">
            <a:spLocks noChangeArrowheads="1"/>
          </p:cNvSpPr>
          <p:nvPr/>
        </p:nvSpPr>
        <p:spPr bwMode="auto">
          <a:xfrm>
            <a:off x="381000" y="1143000"/>
            <a:ext cx="8229600" cy="2530475"/>
          </a:xfrm>
          <a:prstGeom prst="rect">
            <a:avLst/>
          </a:prstGeom>
          <a:noFill/>
          <a:ln w="9525">
            <a:noFill/>
            <a:miter lim="800000"/>
            <a:headEnd/>
            <a:tailEnd/>
          </a:ln>
          <a:effectLst/>
        </p:spPr>
        <p:txBody>
          <a:bodyPr>
            <a:spAutoFit/>
          </a:bodyPr>
          <a:lstStyle/>
          <a:p>
            <a:pPr>
              <a:spcBef>
                <a:spcPct val="50000"/>
              </a:spcBef>
            </a:pPr>
            <a:r>
              <a:rPr lang="en-US" b="0" i="0">
                <a:effectLst/>
                <a:latin typeface="Arial" pitchFamily="34" charset="0"/>
              </a:rPr>
              <a:t>The basic single-factor CAPM does a pretty decent job of explaining the expected return to the real estate asset class as a whole, provided you:</a:t>
            </a:r>
          </a:p>
          <a:p>
            <a:pPr lvl="1">
              <a:spcBef>
                <a:spcPct val="50000"/>
              </a:spcBef>
              <a:buFontTx/>
              <a:buChar char="•"/>
            </a:pPr>
            <a:r>
              <a:rPr lang="en-US" b="0" i="0">
                <a:effectLst/>
                <a:latin typeface="Arial" pitchFamily="34" charset="0"/>
              </a:rPr>
              <a:t> Correct the real estate returns for appraisal smoothing and lagging, and;</a:t>
            </a:r>
          </a:p>
          <a:p>
            <a:pPr lvl="1">
              <a:spcBef>
                <a:spcPct val="50000"/>
              </a:spcBef>
              <a:buFontTx/>
              <a:buChar char="•"/>
            </a:pPr>
            <a:r>
              <a:rPr lang="en-US" b="0" i="0">
                <a:effectLst/>
                <a:latin typeface="Arial" pitchFamily="34" charset="0"/>
              </a:rPr>
              <a:t> Define the “market portfolio” to include all investible wealth, including real estate.</a:t>
            </a:r>
          </a:p>
        </p:txBody>
      </p:sp>
      <p:sp>
        <p:nvSpPr>
          <p:cNvPr id="300036" name="Text Box 4"/>
          <p:cNvSpPr txBox="1">
            <a:spLocks noChangeArrowheads="1"/>
          </p:cNvSpPr>
          <p:nvPr/>
        </p:nvSpPr>
        <p:spPr bwMode="auto">
          <a:xfrm>
            <a:off x="381000" y="3810000"/>
            <a:ext cx="8305800" cy="2470150"/>
          </a:xfrm>
          <a:prstGeom prst="rect">
            <a:avLst/>
          </a:prstGeom>
          <a:noFill/>
          <a:ln w="9525">
            <a:noFill/>
            <a:miter lim="800000"/>
            <a:headEnd/>
            <a:tailEnd/>
          </a:ln>
          <a:effectLst/>
        </p:spPr>
        <p:txBody>
          <a:bodyPr>
            <a:spAutoFit/>
          </a:bodyPr>
          <a:lstStyle/>
          <a:p>
            <a:pPr>
              <a:spcBef>
                <a:spcPct val="50000"/>
              </a:spcBef>
            </a:pPr>
            <a:r>
              <a:rPr lang="en-US" b="0" i="0">
                <a:effectLst/>
                <a:latin typeface="Arial" pitchFamily="34" charset="0"/>
              </a:rPr>
              <a:t>For the former purpose, you can accumulate the contemporaneous plus lagged covariances between the real estate index and the market portfolio. Or you can use “unsmoothed” or transactions-based real estate indexes.</a:t>
            </a:r>
          </a:p>
          <a:p>
            <a:pPr>
              <a:spcBef>
                <a:spcPct val="80000"/>
              </a:spcBef>
            </a:pPr>
            <a:r>
              <a:rPr lang="en-US" b="0" i="0">
                <a:effectLst/>
                <a:latin typeface="Arial" pitchFamily="34" charset="0"/>
              </a:rPr>
              <a:t>For the latter, you can define the market portfolio as a stylized “National Wealth Portfolio” (NWP) consisting of one-third shares each of stocks, bonds, and real estate.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solidFill>
                  <a:srgbClr val="000000"/>
                </a:solidFill>
              </a:rPr>
              <a:pPr/>
              <a:t>17</a:t>
            </a:fld>
            <a:endParaRPr lang="en-US">
              <a:solidFill>
                <a:srgbClr val="000000"/>
              </a:solidFill>
            </a:endParaRPr>
          </a:p>
        </p:txBody>
      </p:sp>
      <p:sp>
        <p:nvSpPr>
          <p:cNvPr id="3" name="Text Box 4"/>
          <p:cNvSpPr txBox="1">
            <a:spLocks noChangeArrowheads="1"/>
          </p:cNvSpPr>
          <p:nvPr/>
        </p:nvSpPr>
        <p:spPr bwMode="auto">
          <a:xfrm>
            <a:off x="228600" y="0"/>
            <a:ext cx="8382000" cy="400110"/>
          </a:xfrm>
          <a:prstGeom prst="rect">
            <a:avLst/>
          </a:prstGeom>
          <a:noFill/>
          <a:ln w="9525">
            <a:noFill/>
            <a:miter lim="800000"/>
            <a:headEnd/>
            <a:tailEnd/>
          </a:ln>
          <a:effectLst/>
        </p:spPr>
        <p:txBody>
          <a:bodyPr>
            <a:spAutoFit/>
          </a:bodyPr>
          <a:lstStyle/>
          <a:p>
            <a:pPr>
              <a:spcBef>
                <a:spcPct val="50000"/>
              </a:spcBef>
            </a:pPr>
            <a:r>
              <a:rPr lang="en-US" i="0" dirty="0" smtClean="0">
                <a:solidFill>
                  <a:srgbClr val="000000"/>
                </a:solidFill>
                <a:effectLst>
                  <a:outerShdw blurRad="38100" dist="38100" dir="2700000" algn="tl">
                    <a:srgbClr val="FFFFFF"/>
                  </a:outerShdw>
                </a:effectLst>
                <a:latin typeface="Arial" charset="0"/>
              </a:rPr>
              <a:t>Example: Given following expectations (from Ch.21):</a:t>
            </a:r>
            <a:endParaRPr lang="en-US" dirty="0">
              <a:solidFill>
                <a:srgbClr val="000000"/>
              </a:solidFill>
              <a:effectLst>
                <a:outerShdw blurRad="38100" dist="38100" dir="2700000" algn="tl">
                  <a:srgbClr val="FFFFFF"/>
                </a:outerShdw>
              </a:effectLst>
            </a:endParaRPr>
          </a:p>
        </p:txBody>
      </p:sp>
      <p:sp>
        <p:nvSpPr>
          <p:cNvPr id="5" name="Text Box 4"/>
          <p:cNvSpPr txBox="1">
            <a:spLocks noChangeArrowheads="1"/>
          </p:cNvSpPr>
          <p:nvPr/>
        </p:nvSpPr>
        <p:spPr bwMode="auto">
          <a:xfrm>
            <a:off x="304799" y="2123303"/>
            <a:ext cx="8534400" cy="1323439"/>
          </a:xfrm>
          <a:prstGeom prst="rect">
            <a:avLst/>
          </a:prstGeom>
          <a:noFill/>
          <a:ln w="9525">
            <a:noFill/>
            <a:miter lim="800000"/>
            <a:headEnd/>
            <a:tailEnd/>
          </a:ln>
          <a:effectLst/>
        </p:spPr>
        <p:txBody>
          <a:bodyPr wrap="square">
            <a:spAutoFit/>
          </a:bodyPr>
          <a:lstStyle/>
          <a:p>
            <a:pPr algn="ctr">
              <a:spcBef>
                <a:spcPct val="50000"/>
              </a:spcBef>
            </a:pPr>
            <a:r>
              <a:rPr lang="en-US" i="0" dirty="0" smtClean="0">
                <a:solidFill>
                  <a:srgbClr val="000000"/>
                </a:solidFill>
                <a:effectLst>
                  <a:outerShdw blurRad="38100" dist="38100" dir="2700000" algn="tl">
                    <a:srgbClr val="FFFFFF"/>
                  </a:outerShdw>
                </a:effectLst>
                <a:latin typeface="Arial" charset="0"/>
              </a:rPr>
              <a:t>Assuming weights in a stylized “National Wealth Portfolio” (NWP) of: (1/3)Stocks, (1/3)Bonds, (1/3)RE, </a:t>
            </a:r>
          </a:p>
          <a:p>
            <a:pPr>
              <a:spcBef>
                <a:spcPts val="0"/>
              </a:spcBef>
            </a:pPr>
            <a:r>
              <a:rPr lang="en-US" i="0" dirty="0" smtClean="0">
                <a:solidFill>
                  <a:srgbClr val="000000"/>
                </a:solidFill>
                <a:effectLst>
                  <a:outerShdw blurRad="38100" dist="38100" dir="2700000" algn="tl">
                    <a:srgbClr val="FFFFFF"/>
                  </a:outerShdw>
                </a:effectLst>
                <a:latin typeface="Arial" charset="0"/>
              </a:rPr>
              <a:t>We can compute the implied CAPM. E.g., the implied covariance </a:t>
            </a:r>
            <a:r>
              <a:rPr lang="en-US" i="0" dirty="0" err="1" smtClean="0">
                <a:solidFill>
                  <a:srgbClr val="000000"/>
                </a:solidFill>
                <a:effectLst>
                  <a:outerShdw blurRad="38100" dist="38100" dir="2700000" algn="tl">
                    <a:srgbClr val="FFFFFF"/>
                  </a:outerShdw>
                </a:effectLst>
                <a:latin typeface="Arial" charset="0"/>
              </a:rPr>
              <a:t>betw</a:t>
            </a:r>
            <a:r>
              <a:rPr lang="en-US" i="0" dirty="0" smtClean="0">
                <a:solidFill>
                  <a:srgbClr val="000000"/>
                </a:solidFill>
                <a:effectLst>
                  <a:outerShdw blurRad="38100" dist="38100" dir="2700000" algn="tl">
                    <a:srgbClr val="FFFFFF"/>
                  </a:outerShdw>
                </a:effectLst>
                <a:latin typeface="Arial" charset="0"/>
              </a:rPr>
              <a:t> RE and the “market” </a:t>
            </a:r>
            <a:r>
              <a:rPr lang="en-US" i="0" dirty="0" err="1" smtClean="0">
                <a:solidFill>
                  <a:srgbClr val="000000"/>
                </a:solidFill>
                <a:effectLst>
                  <a:outerShdw blurRad="38100" dist="38100" dir="2700000" algn="tl">
                    <a:srgbClr val="FFFFFF"/>
                  </a:outerShdw>
                </a:effectLst>
                <a:latin typeface="Arial" charset="0"/>
              </a:rPr>
              <a:t>portf</a:t>
            </a:r>
            <a:r>
              <a:rPr lang="en-US" i="0" dirty="0" smtClean="0">
                <a:solidFill>
                  <a:srgbClr val="000000"/>
                </a:solidFill>
                <a:effectLst>
                  <a:outerShdw blurRad="38100" dist="38100" dir="2700000" algn="tl">
                    <a:srgbClr val="FFFFFF"/>
                  </a:outerShdw>
                </a:effectLst>
                <a:latin typeface="Arial" charset="0"/>
              </a:rPr>
              <a:t> (NWP) is:</a:t>
            </a:r>
            <a:endParaRPr lang="en-US" dirty="0">
              <a:solidFill>
                <a:srgbClr val="000000"/>
              </a:solidFill>
              <a:effectLst>
                <a:outerShdw blurRad="38100" dist="38100" dir="2700000" algn="tl">
                  <a:srgbClr val="FFFFFF"/>
                </a:outerShdw>
              </a:effectLst>
            </a:endParaRPr>
          </a:p>
        </p:txBody>
      </p:sp>
      <p:sp>
        <p:nvSpPr>
          <p:cNvPr id="17" name="TextBox 16"/>
          <p:cNvSpPr txBox="1"/>
          <p:nvPr/>
        </p:nvSpPr>
        <p:spPr>
          <a:xfrm>
            <a:off x="0" y="5891282"/>
            <a:ext cx="9144000" cy="707886"/>
          </a:xfrm>
          <a:prstGeom prst="rect">
            <a:avLst/>
          </a:prstGeom>
          <a:noFill/>
        </p:spPr>
        <p:txBody>
          <a:bodyPr wrap="square" rtlCol="0">
            <a:spAutoFit/>
          </a:bodyPr>
          <a:lstStyle/>
          <a:p>
            <a:pPr algn="ctr"/>
            <a:r>
              <a:rPr lang="en-US" i="0" dirty="0" smtClean="0">
                <a:solidFill>
                  <a:srgbClr val="000000"/>
                </a:solidFill>
                <a:effectLst/>
                <a:latin typeface="Arial"/>
              </a:rPr>
              <a:t>Similarly: COV[</a:t>
            </a:r>
            <a:r>
              <a:rPr lang="en-US" dirty="0" err="1" smtClean="0">
                <a:solidFill>
                  <a:srgbClr val="000000"/>
                </a:solidFill>
                <a:effectLst/>
                <a:latin typeface="Arial"/>
              </a:rPr>
              <a:t>r</a:t>
            </a:r>
            <a:r>
              <a:rPr lang="en-US" baseline="-25000" dirty="0" err="1" smtClean="0">
                <a:solidFill>
                  <a:srgbClr val="000000"/>
                </a:solidFill>
                <a:effectLst/>
                <a:latin typeface="Arial"/>
              </a:rPr>
              <a:t>ST</a:t>
            </a:r>
            <a:r>
              <a:rPr lang="en-US" dirty="0" err="1" smtClean="0">
                <a:solidFill>
                  <a:srgbClr val="000000"/>
                </a:solidFill>
                <a:effectLst/>
                <a:latin typeface="Arial"/>
              </a:rPr>
              <a:t>,r</a:t>
            </a:r>
            <a:r>
              <a:rPr lang="en-US" baseline="-25000" dirty="0" err="1" smtClean="0">
                <a:solidFill>
                  <a:srgbClr val="000000"/>
                </a:solidFill>
                <a:effectLst/>
                <a:latin typeface="Arial"/>
              </a:rPr>
              <a:t>m</a:t>
            </a:r>
            <a:r>
              <a:rPr lang="en-US" i="0" dirty="0" smtClean="0">
                <a:solidFill>
                  <a:srgbClr val="000000"/>
                </a:solidFill>
                <a:effectLst/>
                <a:latin typeface="Arial"/>
              </a:rPr>
              <a:t>] = .00995, COV[</a:t>
            </a:r>
            <a:r>
              <a:rPr lang="en-US" dirty="0" err="1" smtClean="0">
                <a:solidFill>
                  <a:srgbClr val="000000"/>
                </a:solidFill>
                <a:effectLst/>
                <a:latin typeface="Arial"/>
              </a:rPr>
              <a:t>r</a:t>
            </a:r>
            <a:r>
              <a:rPr lang="en-US" baseline="-25000" dirty="0" err="1" smtClean="0">
                <a:solidFill>
                  <a:srgbClr val="000000"/>
                </a:solidFill>
                <a:effectLst/>
                <a:latin typeface="Arial"/>
              </a:rPr>
              <a:t>BN</a:t>
            </a:r>
            <a:r>
              <a:rPr lang="en-US" dirty="0" err="1" smtClean="0">
                <a:solidFill>
                  <a:srgbClr val="000000"/>
                </a:solidFill>
                <a:effectLst/>
                <a:latin typeface="Arial"/>
              </a:rPr>
              <a:t>,r</a:t>
            </a:r>
            <a:r>
              <a:rPr lang="en-US" baseline="-25000" dirty="0" err="1" smtClean="0">
                <a:solidFill>
                  <a:srgbClr val="000000"/>
                </a:solidFill>
                <a:effectLst/>
                <a:latin typeface="Arial"/>
              </a:rPr>
              <a:t>m</a:t>
            </a:r>
            <a:r>
              <a:rPr lang="en-US" i="0" dirty="0">
                <a:solidFill>
                  <a:srgbClr val="000000"/>
                </a:solidFill>
                <a:effectLst/>
                <a:latin typeface="Arial"/>
              </a:rPr>
              <a:t>] = .</a:t>
            </a:r>
            <a:r>
              <a:rPr lang="en-US" i="0" dirty="0" smtClean="0">
                <a:solidFill>
                  <a:srgbClr val="000000"/>
                </a:solidFill>
                <a:effectLst/>
                <a:latin typeface="Arial"/>
              </a:rPr>
              <a:t>003733; And variance of NWP is: </a:t>
            </a:r>
            <a:r>
              <a:rPr lang="en-US" sz="1800" i="0" dirty="0" smtClean="0">
                <a:solidFill>
                  <a:srgbClr val="000000"/>
                </a:solidFill>
                <a:effectLst/>
                <a:latin typeface="Arial"/>
              </a:rPr>
              <a:t>(1/9)[.0225+.0065+.01+2(.0036+.00375+.0012)]</a:t>
            </a:r>
            <a:r>
              <a:rPr lang="en-US" i="0" dirty="0" smtClean="0">
                <a:solidFill>
                  <a:srgbClr val="000000"/>
                </a:solidFill>
                <a:effectLst/>
                <a:latin typeface="Arial"/>
              </a:rPr>
              <a:t>=.006222…</a:t>
            </a:r>
            <a:endParaRPr lang="en-US" sz="1800" i="0" dirty="0">
              <a:solidFill>
                <a:srgbClr val="000000"/>
              </a:solidFill>
              <a:effectLst/>
              <a:latin typeface="Arial"/>
            </a:endParaRPr>
          </a:p>
        </p:txBody>
      </p:sp>
      <p:sp>
        <p:nvSpPr>
          <p:cNvPr id="10" name="TextBox 9"/>
          <p:cNvSpPr txBox="1"/>
          <p:nvPr/>
        </p:nvSpPr>
        <p:spPr>
          <a:xfrm>
            <a:off x="304800" y="1120703"/>
            <a:ext cx="2362200" cy="923330"/>
          </a:xfrm>
          <a:prstGeom prst="rect">
            <a:avLst/>
          </a:prstGeom>
          <a:solidFill>
            <a:srgbClr val="FFFFCC"/>
          </a:solidFill>
        </p:spPr>
        <p:txBody>
          <a:bodyPr wrap="square" rtlCol="0">
            <a:spAutoFit/>
          </a:bodyPr>
          <a:lstStyle/>
          <a:p>
            <a:r>
              <a:rPr lang="en-US" sz="1800" i="0" dirty="0" smtClean="0">
                <a:solidFill>
                  <a:schemeClr val="accent1"/>
                </a:solidFill>
                <a:effectLst/>
                <a:latin typeface="+mj-lt"/>
              </a:rPr>
              <a:t>EXHIBIT </a:t>
            </a:r>
            <a:r>
              <a:rPr lang="en-US" sz="1800" i="0" dirty="0" smtClean="0">
                <a:solidFill>
                  <a:schemeClr val="accent1"/>
                </a:solidFill>
                <a:effectLst/>
                <a:latin typeface="+mj-lt"/>
              </a:rPr>
              <a:t>22-4A</a:t>
            </a:r>
          </a:p>
          <a:p>
            <a:r>
              <a:rPr lang="en-US" sz="1800" b="0" i="0" dirty="0" smtClean="0">
                <a:effectLst/>
                <a:latin typeface="+mj-lt"/>
              </a:rPr>
              <a:t>Typical Risk and Return</a:t>
            </a:r>
          </a:p>
          <a:p>
            <a:r>
              <a:rPr lang="en-US" sz="1800" b="0" i="0" dirty="0" smtClean="0">
                <a:effectLst/>
                <a:latin typeface="+mj-lt"/>
              </a:rPr>
              <a:t>Expectations</a:t>
            </a:r>
            <a:endParaRPr lang="en-US" sz="1800" b="0" i="0" dirty="0">
              <a:effectLst/>
              <a:latin typeface="+mj-lt"/>
            </a:endParaRPr>
          </a:p>
        </p:txBody>
      </p:sp>
      <p:pic>
        <p:nvPicPr>
          <p:cNvPr id="11" name="Picture 1"/>
          <p:cNvPicPr>
            <a:picLocks noChangeAspect="1" noChangeArrowheads="1"/>
          </p:cNvPicPr>
          <p:nvPr/>
        </p:nvPicPr>
        <p:blipFill>
          <a:blip r:embed="rId2" cstate="print"/>
          <a:srcRect/>
          <a:stretch>
            <a:fillRect/>
          </a:stretch>
        </p:blipFill>
        <p:spPr bwMode="auto">
          <a:xfrm>
            <a:off x="2743200" y="381000"/>
            <a:ext cx="5486400" cy="1663033"/>
          </a:xfrm>
          <a:prstGeom prst="rect">
            <a:avLst/>
          </a:prstGeom>
          <a:noFill/>
          <a:ln w="9525">
            <a:solidFill>
              <a:schemeClr val="accent6"/>
            </a:solidFill>
            <a:miter lim="800000"/>
            <a:headEnd/>
            <a:tailEnd/>
          </a:ln>
        </p:spPr>
      </p:pic>
      <p:pic>
        <p:nvPicPr>
          <p:cNvPr id="365569" name="Picture 1"/>
          <p:cNvPicPr>
            <a:picLocks noChangeAspect="1" noChangeArrowheads="1"/>
          </p:cNvPicPr>
          <p:nvPr/>
        </p:nvPicPr>
        <p:blipFill>
          <a:blip r:embed="rId3" cstate="print"/>
          <a:srcRect/>
          <a:stretch>
            <a:fillRect/>
          </a:stretch>
        </p:blipFill>
        <p:spPr bwMode="auto">
          <a:xfrm>
            <a:off x="2743200" y="3526012"/>
            <a:ext cx="5407818" cy="2286000"/>
          </a:xfrm>
          <a:prstGeom prst="rect">
            <a:avLst/>
          </a:prstGeom>
          <a:noFill/>
          <a:ln w="9525">
            <a:solidFill>
              <a:schemeClr val="accent6"/>
            </a:solidFill>
            <a:miter lim="800000"/>
            <a:headEnd/>
            <a:tailEnd/>
          </a:ln>
        </p:spPr>
      </p:pic>
    </p:spTree>
    <p:extLst>
      <p:ext uri="{BB962C8B-B14F-4D97-AF65-F5344CB8AC3E}">
        <p14:creationId xmlns="" xmlns:p14="http://schemas.microsoft.com/office/powerpoint/2010/main" val="1408571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12"/>
          <p:cNvSpPr>
            <a:spLocks noGrp="1"/>
          </p:cNvSpPr>
          <p:nvPr>
            <p:ph type="ftr" sz="quarter" idx="11"/>
          </p:nvPr>
        </p:nvSpPr>
        <p:spPr/>
        <p:txBody>
          <a:bodyPr/>
          <a:lstStyle/>
          <a:p>
            <a:r>
              <a:rPr lang="en-US" smtClean="0"/>
              <a:t>© 2014 OnCourse Learning. All Rights Reserved.</a:t>
            </a:r>
            <a:endParaRPr lang="en-US"/>
          </a:p>
        </p:txBody>
      </p:sp>
      <p:sp>
        <p:nvSpPr>
          <p:cNvPr id="2" name="Slide Number Placeholder 1"/>
          <p:cNvSpPr>
            <a:spLocks noGrp="1"/>
          </p:cNvSpPr>
          <p:nvPr>
            <p:ph type="sldNum" sz="quarter" idx="12"/>
          </p:nvPr>
        </p:nvSpPr>
        <p:spPr/>
        <p:txBody>
          <a:bodyPr/>
          <a:lstStyle/>
          <a:p>
            <a:fld id="{3D26A27B-6C3E-46CC-B3DA-9C9F449BB8A5}" type="slidenum">
              <a:rPr lang="en-US" smtClean="0">
                <a:solidFill>
                  <a:srgbClr val="000000"/>
                </a:solidFill>
              </a:rPr>
              <a:pPr/>
              <a:t>18</a:t>
            </a:fld>
            <a:endParaRPr lang="en-US">
              <a:solidFill>
                <a:srgbClr val="000000"/>
              </a:solidFill>
            </a:endParaRPr>
          </a:p>
        </p:txBody>
      </p:sp>
      <p:sp>
        <p:nvSpPr>
          <p:cNvPr id="3" name="Text Box 4"/>
          <p:cNvSpPr txBox="1">
            <a:spLocks noChangeArrowheads="1"/>
          </p:cNvSpPr>
          <p:nvPr/>
        </p:nvSpPr>
        <p:spPr bwMode="auto">
          <a:xfrm>
            <a:off x="228600" y="0"/>
            <a:ext cx="8382000" cy="400110"/>
          </a:xfrm>
          <a:prstGeom prst="rect">
            <a:avLst/>
          </a:prstGeom>
          <a:noFill/>
          <a:ln w="9525">
            <a:noFill/>
            <a:miter lim="800000"/>
            <a:headEnd/>
            <a:tailEnd/>
          </a:ln>
          <a:effectLst/>
        </p:spPr>
        <p:txBody>
          <a:bodyPr>
            <a:spAutoFit/>
          </a:bodyPr>
          <a:lstStyle/>
          <a:p>
            <a:pPr>
              <a:spcBef>
                <a:spcPct val="50000"/>
              </a:spcBef>
            </a:pPr>
            <a:r>
              <a:rPr lang="en-US" i="0" dirty="0" smtClean="0">
                <a:solidFill>
                  <a:srgbClr val="000000"/>
                </a:solidFill>
                <a:effectLst>
                  <a:outerShdw blurRad="38100" dist="38100" dir="2700000" algn="tl">
                    <a:srgbClr val="FFFFFF"/>
                  </a:outerShdw>
                </a:effectLst>
                <a:latin typeface="Arial" charset="0"/>
              </a:rPr>
              <a:t>Example: Given following expectations (from Ch.21):</a:t>
            </a:r>
            <a:endParaRPr lang="en-US" dirty="0">
              <a:solidFill>
                <a:srgbClr val="000000"/>
              </a:solidFill>
              <a:effectLst>
                <a:outerShdw blurRad="38100" dist="38100" dir="2700000" algn="tl">
                  <a:srgbClr val="FFFFFF"/>
                </a:outerShdw>
              </a:effectLst>
            </a:endParaRPr>
          </a:p>
        </p:txBody>
      </p:sp>
      <p:sp>
        <p:nvSpPr>
          <p:cNvPr id="17" name="TextBox 16"/>
          <p:cNvSpPr txBox="1"/>
          <p:nvPr/>
        </p:nvSpPr>
        <p:spPr>
          <a:xfrm>
            <a:off x="228600" y="2069040"/>
            <a:ext cx="8534400" cy="1015663"/>
          </a:xfrm>
          <a:prstGeom prst="rect">
            <a:avLst/>
          </a:prstGeom>
          <a:noFill/>
        </p:spPr>
        <p:txBody>
          <a:bodyPr wrap="square" rtlCol="0">
            <a:spAutoFit/>
          </a:bodyPr>
          <a:lstStyle/>
          <a:p>
            <a:pPr algn="ctr"/>
            <a:r>
              <a:rPr lang="en-US" i="0" dirty="0" smtClean="0">
                <a:solidFill>
                  <a:srgbClr val="000000"/>
                </a:solidFill>
                <a:effectLst/>
                <a:latin typeface="Arial"/>
                <a:sym typeface="Wingdings" panose="05000000000000000000" pitchFamily="2" charset="2"/>
              </a:rPr>
              <a:t>NWP = (1/3 each ST, BN, RE)  VAR[NWP]=.006222, and: </a:t>
            </a:r>
          </a:p>
          <a:p>
            <a:pPr algn="ctr"/>
            <a:r>
              <a:rPr lang="en-US" i="0" dirty="0" smtClean="0">
                <a:solidFill>
                  <a:srgbClr val="000000"/>
                </a:solidFill>
                <a:effectLst/>
                <a:latin typeface="Arial"/>
              </a:rPr>
              <a:t>COV[</a:t>
            </a:r>
            <a:r>
              <a:rPr lang="en-US" dirty="0" err="1" smtClean="0">
                <a:solidFill>
                  <a:srgbClr val="000000"/>
                </a:solidFill>
                <a:effectLst/>
                <a:latin typeface="Arial"/>
              </a:rPr>
              <a:t>r</a:t>
            </a:r>
            <a:r>
              <a:rPr lang="en-US" baseline="-25000" dirty="0" err="1" smtClean="0">
                <a:solidFill>
                  <a:srgbClr val="000000"/>
                </a:solidFill>
                <a:effectLst/>
                <a:latin typeface="Arial"/>
              </a:rPr>
              <a:t>ST</a:t>
            </a:r>
            <a:r>
              <a:rPr lang="en-US" dirty="0" err="1" smtClean="0">
                <a:solidFill>
                  <a:srgbClr val="000000"/>
                </a:solidFill>
                <a:effectLst/>
                <a:latin typeface="Arial"/>
              </a:rPr>
              <a:t>,r</a:t>
            </a:r>
            <a:r>
              <a:rPr lang="en-US" baseline="-25000" dirty="0" err="1" smtClean="0">
                <a:solidFill>
                  <a:srgbClr val="000000"/>
                </a:solidFill>
                <a:effectLst/>
                <a:latin typeface="Arial"/>
              </a:rPr>
              <a:t>m</a:t>
            </a:r>
            <a:r>
              <a:rPr lang="en-US" i="0" dirty="0">
                <a:solidFill>
                  <a:srgbClr val="000000"/>
                </a:solidFill>
                <a:effectLst/>
                <a:latin typeface="Arial"/>
              </a:rPr>
              <a:t>]=.</a:t>
            </a:r>
            <a:r>
              <a:rPr lang="en-US" i="0" dirty="0" smtClean="0">
                <a:solidFill>
                  <a:srgbClr val="000000"/>
                </a:solidFill>
                <a:effectLst/>
                <a:latin typeface="Arial"/>
              </a:rPr>
              <a:t>004983, COV[</a:t>
            </a:r>
            <a:r>
              <a:rPr lang="en-US" dirty="0" err="1" smtClean="0">
                <a:solidFill>
                  <a:srgbClr val="000000"/>
                </a:solidFill>
                <a:effectLst/>
                <a:latin typeface="Arial"/>
              </a:rPr>
              <a:t>r</a:t>
            </a:r>
            <a:r>
              <a:rPr lang="en-US" baseline="-25000" dirty="0" err="1" smtClean="0">
                <a:solidFill>
                  <a:srgbClr val="000000"/>
                </a:solidFill>
                <a:effectLst/>
                <a:latin typeface="Arial"/>
              </a:rPr>
              <a:t>ST</a:t>
            </a:r>
            <a:r>
              <a:rPr lang="en-US" dirty="0" err="1" smtClean="0">
                <a:solidFill>
                  <a:srgbClr val="000000"/>
                </a:solidFill>
                <a:effectLst/>
                <a:latin typeface="Arial"/>
              </a:rPr>
              <a:t>,r</a:t>
            </a:r>
            <a:r>
              <a:rPr lang="en-US" baseline="-25000" dirty="0" err="1" smtClean="0">
                <a:solidFill>
                  <a:srgbClr val="000000"/>
                </a:solidFill>
                <a:effectLst/>
                <a:latin typeface="Arial"/>
              </a:rPr>
              <a:t>m</a:t>
            </a:r>
            <a:r>
              <a:rPr lang="en-US" i="0" dirty="0" smtClean="0">
                <a:solidFill>
                  <a:srgbClr val="000000"/>
                </a:solidFill>
                <a:effectLst/>
                <a:latin typeface="Arial"/>
              </a:rPr>
              <a:t>]=.00995, COV[</a:t>
            </a:r>
            <a:r>
              <a:rPr lang="en-US" dirty="0" err="1" smtClean="0">
                <a:solidFill>
                  <a:srgbClr val="000000"/>
                </a:solidFill>
                <a:effectLst/>
                <a:latin typeface="Arial"/>
              </a:rPr>
              <a:t>r</a:t>
            </a:r>
            <a:r>
              <a:rPr lang="en-US" baseline="-25000" dirty="0" err="1" smtClean="0">
                <a:solidFill>
                  <a:srgbClr val="000000"/>
                </a:solidFill>
                <a:effectLst/>
                <a:latin typeface="Arial"/>
              </a:rPr>
              <a:t>BN</a:t>
            </a:r>
            <a:r>
              <a:rPr lang="en-US" dirty="0" err="1" smtClean="0">
                <a:solidFill>
                  <a:srgbClr val="000000"/>
                </a:solidFill>
                <a:effectLst/>
                <a:latin typeface="Arial"/>
              </a:rPr>
              <a:t>,r</a:t>
            </a:r>
            <a:r>
              <a:rPr lang="en-US" baseline="-25000" dirty="0" err="1" smtClean="0">
                <a:solidFill>
                  <a:srgbClr val="000000"/>
                </a:solidFill>
                <a:effectLst/>
                <a:latin typeface="Arial"/>
              </a:rPr>
              <a:t>m</a:t>
            </a:r>
            <a:r>
              <a:rPr lang="en-US" i="0" dirty="0" smtClean="0">
                <a:solidFill>
                  <a:srgbClr val="000000"/>
                </a:solidFill>
                <a:effectLst/>
                <a:latin typeface="Arial"/>
              </a:rPr>
              <a:t>]=.003733.</a:t>
            </a:r>
          </a:p>
          <a:p>
            <a:pPr algn="ctr"/>
            <a:r>
              <a:rPr lang="en-US" i="0" dirty="0" smtClean="0">
                <a:solidFill>
                  <a:srgbClr val="000000"/>
                </a:solidFill>
                <a:effectLst/>
                <a:latin typeface="Arial"/>
              </a:rPr>
              <a:t>We can compute betas </a:t>
            </a:r>
            <a:r>
              <a:rPr lang="en-US" i="0" dirty="0" err="1" smtClean="0">
                <a:solidFill>
                  <a:srgbClr val="000000"/>
                </a:solidFill>
                <a:effectLst/>
                <a:latin typeface="Arial"/>
              </a:rPr>
              <a:t>wrt</a:t>
            </a:r>
            <a:r>
              <a:rPr lang="en-US" i="0" dirty="0" smtClean="0">
                <a:solidFill>
                  <a:srgbClr val="000000"/>
                </a:solidFill>
                <a:effectLst/>
                <a:latin typeface="Arial"/>
              </a:rPr>
              <a:t> NWP as follows:</a:t>
            </a:r>
            <a:endParaRPr lang="en-US" i="0" dirty="0">
              <a:solidFill>
                <a:srgbClr val="000000"/>
              </a:solidFill>
              <a:effectLst/>
              <a:latin typeface="Arial"/>
            </a:endParaRPr>
          </a:p>
        </p:txBody>
      </p:sp>
      <p:sp>
        <p:nvSpPr>
          <p:cNvPr id="10" name="TextBox 9"/>
          <p:cNvSpPr txBox="1"/>
          <p:nvPr/>
        </p:nvSpPr>
        <p:spPr>
          <a:xfrm>
            <a:off x="228600" y="4829707"/>
            <a:ext cx="8534400" cy="707886"/>
          </a:xfrm>
          <a:prstGeom prst="rect">
            <a:avLst/>
          </a:prstGeom>
          <a:noFill/>
        </p:spPr>
        <p:txBody>
          <a:bodyPr wrap="square" rtlCol="0">
            <a:spAutoFit/>
          </a:bodyPr>
          <a:lstStyle/>
          <a:p>
            <a:pPr algn="ctr"/>
            <a:r>
              <a:rPr lang="en-US" i="0" dirty="0" smtClean="0">
                <a:solidFill>
                  <a:srgbClr val="000000"/>
                </a:solidFill>
                <a:effectLst/>
                <a:latin typeface="Arial"/>
                <a:sym typeface="Wingdings" panose="05000000000000000000" pitchFamily="2" charset="2"/>
              </a:rPr>
              <a:t>Which, with the above betas implies CAPM expected returns as follows (assuming </a:t>
            </a:r>
            <a:r>
              <a:rPr lang="en-US" i="0" dirty="0" err="1" smtClean="0">
                <a:solidFill>
                  <a:srgbClr val="000000"/>
                </a:solidFill>
                <a:effectLst/>
                <a:latin typeface="Arial"/>
                <a:sym typeface="Wingdings" panose="05000000000000000000" pitchFamily="2" charset="2"/>
              </a:rPr>
              <a:t>riskfree</a:t>
            </a:r>
            <a:r>
              <a:rPr lang="en-US" i="0" dirty="0" smtClean="0">
                <a:solidFill>
                  <a:srgbClr val="000000"/>
                </a:solidFill>
                <a:effectLst/>
                <a:latin typeface="Arial"/>
                <a:sym typeface="Wingdings" panose="05000000000000000000" pitchFamily="2" charset="2"/>
              </a:rPr>
              <a:t> rate = 3%):</a:t>
            </a:r>
            <a:endParaRPr lang="en-US" i="0" dirty="0">
              <a:solidFill>
                <a:srgbClr val="000000"/>
              </a:solidFill>
              <a:effectLst/>
              <a:latin typeface="Arial"/>
            </a:endParaRPr>
          </a:p>
        </p:txBody>
      </p:sp>
      <p:sp>
        <p:nvSpPr>
          <p:cNvPr id="11" name="TextBox 10"/>
          <p:cNvSpPr txBox="1"/>
          <p:nvPr/>
        </p:nvSpPr>
        <p:spPr>
          <a:xfrm>
            <a:off x="195482" y="4404590"/>
            <a:ext cx="8534400" cy="400110"/>
          </a:xfrm>
          <a:prstGeom prst="rect">
            <a:avLst/>
          </a:prstGeom>
          <a:noFill/>
        </p:spPr>
        <p:txBody>
          <a:bodyPr wrap="square" rtlCol="0">
            <a:spAutoFit/>
          </a:bodyPr>
          <a:lstStyle/>
          <a:p>
            <a:pPr algn="ctr"/>
            <a:r>
              <a:rPr lang="en-US" i="0" dirty="0" smtClean="0">
                <a:solidFill>
                  <a:srgbClr val="000000"/>
                </a:solidFill>
                <a:effectLst/>
                <a:latin typeface="Arial"/>
                <a:sym typeface="Wingdings" panose="05000000000000000000" pitchFamily="2" charset="2"/>
              </a:rPr>
              <a:t>NWP expected return is: E[</a:t>
            </a:r>
            <a:r>
              <a:rPr lang="en-US" dirty="0" err="1" smtClean="0">
                <a:solidFill>
                  <a:srgbClr val="000000"/>
                </a:solidFill>
                <a:effectLst/>
                <a:latin typeface="Arial"/>
                <a:sym typeface="Wingdings" panose="05000000000000000000" pitchFamily="2" charset="2"/>
              </a:rPr>
              <a:t>r</a:t>
            </a:r>
            <a:r>
              <a:rPr lang="en-US" baseline="-25000" dirty="0" err="1" smtClean="0">
                <a:solidFill>
                  <a:srgbClr val="000000"/>
                </a:solidFill>
                <a:effectLst/>
                <a:latin typeface="Arial"/>
                <a:sym typeface="Wingdings" panose="05000000000000000000" pitchFamily="2" charset="2"/>
              </a:rPr>
              <a:t>m</a:t>
            </a:r>
            <a:r>
              <a:rPr lang="en-US" i="0" dirty="0" smtClean="0">
                <a:solidFill>
                  <a:srgbClr val="000000"/>
                </a:solidFill>
                <a:effectLst/>
                <a:latin typeface="Arial"/>
                <a:sym typeface="Wingdings" panose="05000000000000000000" pitchFamily="2" charset="2"/>
              </a:rPr>
              <a:t>] = (1/3)(10%+6%+7%) = 7.67%</a:t>
            </a:r>
            <a:endParaRPr lang="en-US" i="0" dirty="0">
              <a:solidFill>
                <a:srgbClr val="000000"/>
              </a:solidFill>
              <a:effectLst/>
              <a:latin typeface="Arial"/>
            </a:endParaRPr>
          </a:p>
        </p:txBody>
      </p:sp>
      <p:grpSp>
        <p:nvGrpSpPr>
          <p:cNvPr id="18" name="Group 17"/>
          <p:cNvGrpSpPr/>
          <p:nvPr/>
        </p:nvGrpSpPr>
        <p:grpSpPr>
          <a:xfrm>
            <a:off x="304800" y="381000"/>
            <a:ext cx="7924800" cy="1663033"/>
            <a:chOff x="304800" y="381000"/>
            <a:chExt cx="7924800" cy="1663033"/>
          </a:xfrm>
        </p:grpSpPr>
        <p:sp>
          <p:nvSpPr>
            <p:cNvPr id="14" name="TextBox 13"/>
            <p:cNvSpPr txBox="1"/>
            <p:nvPr/>
          </p:nvSpPr>
          <p:spPr>
            <a:xfrm>
              <a:off x="304800" y="1120703"/>
              <a:ext cx="2362200" cy="923330"/>
            </a:xfrm>
            <a:prstGeom prst="rect">
              <a:avLst/>
            </a:prstGeom>
            <a:solidFill>
              <a:srgbClr val="FFFFCC"/>
            </a:solidFill>
          </p:spPr>
          <p:txBody>
            <a:bodyPr wrap="square" rtlCol="0">
              <a:spAutoFit/>
            </a:bodyPr>
            <a:lstStyle/>
            <a:p>
              <a:r>
                <a:rPr lang="en-US" sz="1800" i="0" dirty="0" smtClean="0">
                  <a:solidFill>
                    <a:schemeClr val="accent1"/>
                  </a:solidFill>
                  <a:effectLst/>
                  <a:latin typeface="+mj-lt"/>
                </a:rPr>
                <a:t>EXHIBIT </a:t>
              </a:r>
              <a:r>
                <a:rPr lang="en-US" sz="1800" i="0" dirty="0" smtClean="0">
                  <a:solidFill>
                    <a:schemeClr val="accent1"/>
                  </a:solidFill>
                  <a:effectLst/>
                  <a:latin typeface="+mj-lt"/>
                </a:rPr>
                <a:t>22-4A</a:t>
              </a:r>
            </a:p>
            <a:p>
              <a:r>
                <a:rPr lang="en-US" sz="1800" b="0" i="0" dirty="0" smtClean="0">
                  <a:effectLst/>
                  <a:latin typeface="+mj-lt"/>
                </a:rPr>
                <a:t>Typical Risk and Return</a:t>
              </a:r>
            </a:p>
            <a:p>
              <a:r>
                <a:rPr lang="en-US" sz="1800" b="0" i="0" dirty="0" smtClean="0">
                  <a:effectLst/>
                  <a:latin typeface="+mj-lt"/>
                </a:rPr>
                <a:t>Expectations</a:t>
              </a:r>
              <a:endParaRPr lang="en-US" sz="1800" b="0" i="0" dirty="0">
                <a:effectLst/>
                <a:latin typeface="+mj-lt"/>
              </a:endParaRPr>
            </a:p>
          </p:txBody>
        </p:sp>
        <p:pic>
          <p:nvPicPr>
            <p:cNvPr id="15" name="Picture 1"/>
            <p:cNvPicPr>
              <a:picLocks noChangeAspect="1" noChangeArrowheads="1"/>
            </p:cNvPicPr>
            <p:nvPr/>
          </p:nvPicPr>
          <p:blipFill>
            <a:blip r:embed="rId2" cstate="print"/>
            <a:srcRect/>
            <a:stretch>
              <a:fillRect/>
            </a:stretch>
          </p:blipFill>
          <p:spPr bwMode="auto">
            <a:xfrm>
              <a:off x="2743200" y="381000"/>
              <a:ext cx="5486400" cy="1663033"/>
            </a:xfrm>
            <a:prstGeom prst="rect">
              <a:avLst/>
            </a:prstGeom>
            <a:noFill/>
            <a:ln w="9525">
              <a:noFill/>
              <a:miter lim="800000"/>
              <a:headEnd/>
              <a:tailEnd/>
            </a:ln>
          </p:spPr>
        </p:pic>
      </p:grpSp>
      <p:pic>
        <p:nvPicPr>
          <p:cNvPr id="16" name="Picture 2"/>
          <p:cNvPicPr>
            <a:picLocks noChangeAspect="1" noChangeArrowheads="1"/>
          </p:cNvPicPr>
          <p:nvPr/>
        </p:nvPicPr>
        <p:blipFill>
          <a:blip r:embed="rId3" cstate="print"/>
          <a:srcRect/>
          <a:stretch>
            <a:fillRect/>
          </a:stretch>
        </p:blipFill>
        <p:spPr bwMode="auto">
          <a:xfrm>
            <a:off x="2730146" y="5562600"/>
            <a:ext cx="4634916" cy="914400"/>
          </a:xfrm>
          <a:prstGeom prst="rect">
            <a:avLst/>
          </a:prstGeom>
          <a:noFill/>
          <a:ln w="9525">
            <a:solidFill>
              <a:schemeClr val="accent6"/>
            </a:solidFill>
            <a:miter lim="800000"/>
            <a:headEnd/>
            <a:tailEnd/>
          </a:ln>
        </p:spPr>
      </p:pic>
      <p:pic>
        <p:nvPicPr>
          <p:cNvPr id="364545" name="Picture 1"/>
          <p:cNvPicPr>
            <a:picLocks noChangeAspect="1" noChangeArrowheads="1"/>
          </p:cNvPicPr>
          <p:nvPr/>
        </p:nvPicPr>
        <p:blipFill>
          <a:blip r:embed="rId4" cstate="print"/>
          <a:srcRect/>
          <a:stretch>
            <a:fillRect/>
          </a:stretch>
        </p:blipFill>
        <p:spPr bwMode="auto">
          <a:xfrm>
            <a:off x="2743200" y="3109710"/>
            <a:ext cx="3843147" cy="1269873"/>
          </a:xfrm>
          <a:prstGeom prst="rect">
            <a:avLst/>
          </a:prstGeom>
          <a:noFill/>
          <a:ln w="9525">
            <a:solidFill>
              <a:schemeClr val="accent6"/>
            </a:solidFill>
            <a:miter lim="800000"/>
            <a:headEnd/>
            <a:tailEnd/>
          </a:ln>
        </p:spPr>
      </p:pic>
    </p:spTree>
    <p:extLst>
      <p:ext uri="{BB962C8B-B14F-4D97-AF65-F5344CB8AC3E}">
        <p14:creationId xmlns="" xmlns:p14="http://schemas.microsoft.com/office/powerpoint/2010/main" val="3928168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smtClean="0"/>
              <a:t>© 2014 OnCourse Learning. All Rights Reserved.</a:t>
            </a:r>
            <a:endParaRPr lang="en-US" dirty="0"/>
          </a:p>
        </p:txBody>
      </p:sp>
      <p:sp>
        <p:nvSpPr>
          <p:cNvPr id="2" name="Slide Number Placeholder 1"/>
          <p:cNvSpPr>
            <a:spLocks noGrp="1"/>
          </p:cNvSpPr>
          <p:nvPr>
            <p:ph type="sldNum" sz="quarter" idx="12"/>
          </p:nvPr>
        </p:nvSpPr>
        <p:spPr/>
        <p:txBody>
          <a:bodyPr/>
          <a:lstStyle/>
          <a:p>
            <a:fld id="{F717F95B-0642-410E-B3C0-323AA1BA3A42}" type="slidenum">
              <a:rPr lang="en-US" smtClean="0"/>
              <a:pPr/>
              <a:t>19</a:t>
            </a:fld>
            <a:endParaRPr lang="en-US"/>
          </a:p>
        </p:txBody>
      </p:sp>
      <p:sp>
        <p:nvSpPr>
          <p:cNvPr id="7" name="TextBox 6"/>
          <p:cNvSpPr txBox="1"/>
          <p:nvPr/>
        </p:nvSpPr>
        <p:spPr>
          <a:xfrm>
            <a:off x="304800" y="4763869"/>
            <a:ext cx="8534400" cy="646331"/>
          </a:xfrm>
          <a:prstGeom prst="rect">
            <a:avLst/>
          </a:prstGeom>
          <a:noFill/>
        </p:spPr>
        <p:txBody>
          <a:bodyPr wrap="square" rtlCol="0">
            <a:spAutoFit/>
          </a:bodyPr>
          <a:lstStyle/>
          <a:p>
            <a:pPr algn="ctr"/>
            <a:r>
              <a:rPr lang="en-US" sz="1800" i="0" dirty="0" smtClean="0">
                <a:solidFill>
                  <a:srgbClr val="000000"/>
                </a:solidFill>
                <a:effectLst/>
                <a:latin typeface="Arial"/>
                <a:sym typeface="Wingdings" panose="05000000000000000000" pitchFamily="2" charset="2"/>
              </a:rPr>
              <a:t>CAPM prediction plots on diagonal line (SML), Exh.22-4A expectations shown as diamonds.</a:t>
            </a:r>
            <a:endParaRPr lang="en-US" sz="1800" i="0" dirty="0">
              <a:solidFill>
                <a:srgbClr val="000000"/>
              </a:solidFill>
              <a:effectLst/>
              <a:latin typeface="Arial"/>
            </a:endParaRPr>
          </a:p>
        </p:txBody>
      </p:sp>
      <p:pic>
        <p:nvPicPr>
          <p:cNvPr id="10" name="Picture 2"/>
          <p:cNvPicPr>
            <a:picLocks noChangeAspect="1" noChangeArrowheads="1"/>
          </p:cNvPicPr>
          <p:nvPr/>
        </p:nvPicPr>
        <p:blipFill>
          <a:blip r:embed="rId2" cstate="print"/>
          <a:srcRect/>
          <a:stretch>
            <a:fillRect/>
          </a:stretch>
        </p:blipFill>
        <p:spPr bwMode="auto">
          <a:xfrm>
            <a:off x="2730146" y="5486400"/>
            <a:ext cx="4634916" cy="914400"/>
          </a:xfrm>
          <a:prstGeom prst="rect">
            <a:avLst/>
          </a:prstGeom>
          <a:noFill/>
          <a:ln w="9525">
            <a:solidFill>
              <a:schemeClr val="accent6"/>
            </a:solidFill>
            <a:miter lim="800000"/>
            <a:headEnd/>
            <a:tailEnd/>
          </a:ln>
        </p:spPr>
      </p:pic>
      <p:grpSp>
        <p:nvGrpSpPr>
          <p:cNvPr id="12" name="Group 11"/>
          <p:cNvGrpSpPr/>
          <p:nvPr/>
        </p:nvGrpSpPr>
        <p:grpSpPr>
          <a:xfrm>
            <a:off x="228600" y="524470"/>
            <a:ext cx="7315200" cy="4123730"/>
            <a:chOff x="228600" y="524470"/>
            <a:chExt cx="7315200" cy="4123730"/>
          </a:xfrm>
        </p:grpSpPr>
        <p:pic>
          <p:nvPicPr>
            <p:cNvPr id="363521" name="Picture 1"/>
            <p:cNvPicPr>
              <a:picLocks noChangeAspect="1" noChangeArrowheads="1"/>
            </p:cNvPicPr>
            <p:nvPr/>
          </p:nvPicPr>
          <p:blipFill>
            <a:blip r:embed="rId3" cstate="print"/>
            <a:srcRect/>
            <a:stretch>
              <a:fillRect/>
            </a:stretch>
          </p:blipFill>
          <p:spPr bwMode="auto">
            <a:xfrm>
              <a:off x="2730146" y="533400"/>
              <a:ext cx="4813654" cy="4114800"/>
            </a:xfrm>
            <a:prstGeom prst="rect">
              <a:avLst/>
            </a:prstGeom>
            <a:noFill/>
            <a:ln w="9525">
              <a:solidFill>
                <a:schemeClr val="accent6"/>
              </a:solidFill>
              <a:miter lim="800000"/>
              <a:headEnd/>
              <a:tailEnd/>
            </a:ln>
          </p:spPr>
        </p:pic>
        <p:sp>
          <p:nvSpPr>
            <p:cNvPr id="11" name="TextBox 10"/>
            <p:cNvSpPr txBox="1"/>
            <p:nvPr/>
          </p:nvSpPr>
          <p:spPr>
            <a:xfrm>
              <a:off x="228600" y="524470"/>
              <a:ext cx="2438400" cy="923330"/>
            </a:xfrm>
            <a:prstGeom prst="rect">
              <a:avLst/>
            </a:prstGeom>
            <a:solidFill>
              <a:srgbClr val="FFFFCC"/>
            </a:solidFill>
          </p:spPr>
          <p:txBody>
            <a:bodyPr wrap="square" rtlCol="0">
              <a:spAutoFit/>
            </a:bodyPr>
            <a:lstStyle/>
            <a:p>
              <a:r>
                <a:rPr lang="en-US" sz="1800" i="0" dirty="0" smtClean="0">
                  <a:solidFill>
                    <a:schemeClr val="accent1"/>
                  </a:solidFill>
                  <a:effectLst/>
                  <a:latin typeface="+mj-lt"/>
                </a:rPr>
                <a:t>EXHIBIT 22-4B</a:t>
              </a:r>
              <a:endParaRPr lang="en-US" sz="1800" i="0" dirty="0" smtClean="0">
                <a:solidFill>
                  <a:schemeClr val="accent1"/>
                </a:solidFill>
                <a:effectLst/>
                <a:latin typeface="+mj-lt"/>
              </a:endParaRPr>
            </a:p>
            <a:p>
              <a:r>
                <a:rPr lang="en-US" sz="1800" b="0" i="0" dirty="0" smtClean="0">
                  <a:effectLst/>
                  <a:latin typeface="+mj-lt"/>
                </a:rPr>
                <a:t>Bob’s Expectations </a:t>
              </a:r>
              <a:r>
                <a:rPr lang="en-US" sz="1800" b="0" i="0" dirty="0" smtClean="0">
                  <a:effectLst/>
                  <a:latin typeface="+mj-lt"/>
                </a:rPr>
                <a:t>and the </a:t>
              </a:r>
              <a:r>
                <a:rPr lang="en-US" sz="1800" b="0" i="0" dirty="0" err="1" smtClean="0">
                  <a:effectLst/>
                  <a:latin typeface="+mj-lt"/>
                </a:rPr>
                <a:t>CAPM</a:t>
              </a:r>
              <a:r>
                <a:rPr lang="en-US" sz="1800" b="0" i="0" dirty="0" smtClean="0">
                  <a:effectLst/>
                  <a:latin typeface="+mj-lt"/>
                </a:rPr>
                <a:t> Prediction</a:t>
              </a:r>
              <a:endParaRPr lang="en-US" sz="1800" b="0" i="0" dirty="0">
                <a:effectLst/>
                <a:latin typeface="+mj-lt"/>
              </a:endParaRPr>
            </a:p>
          </p:txBody>
        </p:sp>
      </p:grpSp>
    </p:spTree>
    <p:extLst>
      <p:ext uri="{BB962C8B-B14F-4D97-AF65-F5344CB8AC3E}">
        <p14:creationId xmlns="" xmlns:p14="http://schemas.microsoft.com/office/powerpoint/2010/main" val="396361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F68340E6-5589-4B62-8687-C05B39FBFF27}" type="slidenum">
              <a:rPr lang="en-US"/>
              <a:pPr/>
              <a:t>2</a:t>
            </a:fld>
            <a:endParaRPr lang="en-US"/>
          </a:p>
        </p:txBody>
      </p:sp>
      <p:sp>
        <p:nvSpPr>
          <p:cNvPr id="284674" name="Text Box 2"/>
          <p:cNvSpPr txBox="1">
            <a:spLocks noChangeArrowheads="1"/>
          </p:cNvSpPr>
          <p:nvPr/>
        </p:nvSpPr>
        <p:spPr bwMode="auto">
          <a:xfrm>
            <a:off x="838200" y="685800"/>
            <a:ext cx="7696200" cy="3743325"/>
          </a:xfrm>
          <a:prstGeom prst="rect">
            <a:avLst/>
          </a:prstGeom>
          <a:noFill/>
          <a:ln w="9525">
            <a:noFill/>
            <a:miter lim="800000"/>
            <a:headEnd/>
            <a:tailEnd/>
          </a:ln>
          <a:effectLst/>
        </p:spPr>
        <p:txBody>
          <a:bodyPr>
            <a:spAutoFit/>
          </a:bodyPr>
          <a:lstStyle/>
          <a:p>
            <a:pPr marL="342900" indent="-342900">
              <a:spcBef>
                <a:spcPct val="50000"/>
              </a:spcBef>
              <a:buFontTx/>
              <a:buAutoNum type="arabicPeriod"/>
            </a:pPr>
            <a:r>
              <a:rPr lang="en-US" sz="2400" b="0" i="0">
                <a:solidFill>
                  <a:srgbClr val="000000"/>
                </a:solidFill>
                <a:effectLst/>
                <a:latin typeface="GaramondThree" charset="0"/>
              </a:rPr>
              <a:t>Help investors understand what are reasonable </a:t>
            </a:r>
            <a:r>
              <a:rPr lang="en-US" sz="2400" b="0">
                <a:solidFill>
                  <a:srgbClr val="000000"/>
                </a:solidFill>
                <a:effectLst/>
                <a:latin typeface="GaramondThree" charset="0"/>
              </a:rPr>
              <a:t>ex ante</a:t>
            </a:r>
            <a:r>
              <a:rPr lang="en-US" sz="2400" b="0" i="0">
                <a:solidFill>
                  <a:srgbClr val="000000"/>
                </a:solidFill>
                <a:effectLst/>
                <a:latin typeface="GaramondThree" charset="0"/>
              </a:rPr>
              <a:t> returns on investments in different asset classes or types of investment products. (Quantify the OCC – </a:t>
            </a:r>
            <a:r>
              <a:rPr lang="en-US" sz="2400" b="0">
                <a:solidFill>
                  <a:srgbClr val="000000"/>
                </a:solidFill>
                <a:effectLst/>
                <a:latin typeface="GaramondThree" charset="0"/>
              </a:rPr>
              <a:t>Oppty Cost of Capital</a:t>
            </a:r>
            <a:r>
              <a:rPr lang="en-US" sz="2400" b="0" i="0">
                <a:solidFill>
                  <a:srgbClr val="000000"/>
                </a:solidFill>
                <a:effectLst/>
                <a:latin typeface="GaramondThree" charset="0"/>
              </a:rPr>
              <a:t> or “hurdle rate”.)</a:t>
            </a:r>
          </a:p>
          <a:p>
            <a:pPr marL="342900" indent="-342900">
              <a:spcBef>
                <a:spcPct val="50000"/>
              </a:spcBef>
              <a:buFontTx/>
              <a:buAutoNum type="arabicPeriod"/>
            </a:pPr>
            <a:r>
              <a:rPr lang="en-US" sz="2400" b="0" i="0">
                <a:solidFill>
                  <a:srgbClr val="000000"/>
                </a:solidFill>
                <a:effectLst/>
                <a:latin typeface="GaramondThree" charset="0"/>
              </a:rPr>
              <a:t>Help identify specific types of assets or investment products (or “sectors” of the asset market) that are currently mispriced relative to long-run equilibrium.</a:t>
            </a:r>
          </a:p>
          <a:p>
            <a:pPr marL="342900" indent="-342900">
              <a:spcBef>
                <a:spcPct val="50000"/>
              </a:spcBef>
              <a:buFontTx/>
              <a:buAutoNum type="arabicPeriod"/>
            </a:pPr>
            <a:r>
              <a:rPr lang="en-US" sz="2400" b="0" i="0">
                <a:solidFill>
                  <a:srgbClr val="000000"/>
                </a:solidFill>
                <a:effectLst/>
                <a:latin typeface="GaramondThree" charset="0"/>
              </a:rPr>
              <a:t>Control for risk when evaluating portfolio returns or investment performance.</a:t>
            </a:r>
            <a:endParaRPr lang="en-US" sz="2400">
              <a:effectLst>
                <a:outerShdw blurRad="38100" dist="38100" dir="2700000" algn="tl">
                  <a:srgbClr val="FFFFFF"/>
                </a:outerShdw>
              </a:effectLst>
            </a:endParaRPr>
          </a:p>
        </p:txBody>
      </p:sp>
      <p:sp>
        <p:nvSpPr>
          <p:cNvPr id="284675" name="Text Box 3"/>
          <p:cNvSpPr txBox="1">
            <a:spLocks noChangeArrowheads="1"/>
          </p:cNvSpPr>
          <p:nvPr/>
        </p:nvSpPr>
        <p:spPr bwMode="auto">
          <a:xfrm>
            <a:off x="838200" y="228600"/>
            <a:ext cx="7696200" cy="396875"/>
          </a:xfrm>
          <a:prstGeom prst="rect">
            <a:avLst/>
          </a:prstGeom>
          <a:noFill/>
          <a:ln w="9525">
            <a:noFill/>
            <a:miter lim="800000"/>
            <a:headEnd/>
            <a:tailEnd/>
          </a:ln>
          <a:effectLst/>
        </p:spPr>
        <p:txBody>
          <a:bodyPr>
            <a:spAutoFit/>
          </a:bodyPr>
          <a:lstStyle/>
          <a:p>
            <a:pPr algn="ctr">
              <a:spcBef>
                <a:spcPct val="50000"/>
              </a:spcBef>
            </a:pPr>
            <a:r>
              <a:rPr lang="en-US" i="0">
                <a:effectLst>
                  <a:outerShdw blurRad="38100" dist="38100" dir="2700000" algn="tl">
                    <a:srgbClr val="FFFFFF"/>
                  </a:outerShdw>
                </a:effectLst>
              </a:rPr>
              <a:t>22.1.1 Practical Uses for Asset Price Theory </a:t>
            </a:r>
          </a:p>
        </p:txBody>
      </p:sp>
      <p:sp>
        <p:nvSpPr>
          <p:cNvPr id="284676" name="Text Box 4"/>
          <p:cNvSpPr txBox="1">
            <a:spLocks noChangeArrowheads="1"/>
          </p:cNvSpPr>
          <p:nvPr/>
        </p:nvSpPr>
        <p:spPr bwMode="auto">
          <a:xfrm>
            <a:off x="762000" y="4572000"/>
            <a:ext cx="7848600" cy="2073275"/>
          </a:xfrm>
          <a:prstGeom prst="rect">
            <a:avLst/>
          </a:prstGeom>
          <a:noFill/>
          <a:ln w="9525">
            <a:solidFill>
              <a:schemeClr val="tx1"/>
            </a:solidFill>
            <a:miter lim="800000"/>
            <a:headEnd/>
            <a:tailEnd/>
          </a:ln>
          <a:effectLst/>
        </p:spPr>
        <p:txBody>
          <a:bodyPr>
            <a:spAutoFit/>
          </a:bodyPr>
          <a:lstStyle/>
          <a:p>
            <a:pPr>
              <a:spcBef>
                <a:spcPct val="50000"/>
              </a:spcBef>
            </a:pPr>
            <a:r>
              <a:rPr lang="en-US" sz="2400" i="0">
                <a:effectLst>
                  <a:outerShdw blurRad="38100" dist="38100" dir="2700000" algn="tl">
                    <a:srgbClr val="FFFFFF"/>
                  </a:outerShdw>
                </a:effectLst>
              </a:rPr>
              <a:t>Asset models do two things:</a:t>
            </a:r>
          </a:p>
          <a:p>
            <a:pPr lvl="2">
              <a:spcBef>
                <a:spcPct val="20000"/>
              </a:spcBef>
              <a:buFontTx/>
              <a:buChar char="•"/>
            </a:pPr>
            <a:r>
              <a:rPr lang="en-US" sz="2400" i="0">
                <a:effectLst>
                  <a:outerShdw blurRad="38100" dist="38100" dir="2700000" algn="tl">
                    <a:srgbClr val="FFFFFF"/>
                  </a:outerShdw>
                </a:effectLst>
              </a:rPr>
              <a:t> Identify </a:t>
            </a:r>
            <a:r>
              <a:rPr lang="en-US" sz="2400">
                <a:effectLst>
                  <a:outerShdw blurRad="38100" dist="38100" dir="2700000" algn="tl">
                    <a:srgbClr val="FFFFFF"/>
                  </a:outerShdw>
                </a:effectLst>
              </a:rPr>
              <a:t>“risk”</a:t>
            </a:r>
            <a:r>
              <a:rPr lang="en-US" sz="2400" i="0">
                <a:effectLst>
                  <a:outerShdw blurRad="38100" dist="38100" dir="2700000" algn="tl">
                    <a:srgbClr val="FFFFFF"/>
                  </a:outerShdw>
                </a:effectLst>
              </a:rPr>
              <a:t> as it matters in the capital markets, and;</a:t>
            </a:r>
          </a:p>
          <a:p>
            <a:pPr lvl="2">
              <a:spcBef>
                <a:spcPct val="20000"/>
              </a:spcBef>
              <a:buFontTx/>
              <a:buChar char="•"/>
            </a:pPr>
            <a:r>
              <a:rPr lang="en-US" sz="2400" i="0">
                <a:effectLst>
                  <a:outerShdw blurRad="38100" dist="38100" dir="2700000" algn="tl">
                    <a:srgbClr val="FFFFFF"/>
                  </a:outerShdw>
                </a:effectLst>
              </a:rPr>
              <a:t> Quantify the market’s metric for such risk (as it matters in asset pricing).</a:t>
            </a:r>
            <a:endParaRPr lang="en-US" sz="240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11"/>
          </p:nvPr>
        </p:nvSpPr>
        <p:spPr/>
        <p:txBody>
          <a:bodyPr/>
          <a:lstStyle/>
          <a:p>
            <a:r>
              <a:rPr lang="en-US" smtClean="0"/>
              <a:t>© 2014 OnCourse Learning. All Rights Reserved.</a:t>
            </a:r>
            <a:endParaRPr lang="en-US"/>
          </a:p>
        </p:txBody>
      </p:sp>
      <p:sp>
        <p:nvSpPr>
          <p:cNvPr id="2" name="Slide Number Placeholder 1"/>
          <p:cNvSpPr>
            <a:spLocks noGrp="1"/>
          </p:cNvSpPr>
          <p:nvPr>
            <p:ph type="sldNum" sz="quarter" idx="12"/>
          </p:nvPr>
        </p:nvSpPr>
        <p:spPr/>
        <p:txBody>
          <a:bodyPr/>
          <a:lstStyle/>
          <a:p>
            <a:fld id="{F717F95B-0642-410E-B3C0-323AA1BA3A42}" type="slidenum">
              <a:rPr lang="en-US" smtClean="0"/>
              <a:pPr/>
              <a:t>20</a:t>
            </a:fld>
            <a:endParaRPr lang="en-US"/>
          </a:p>
        </p:txBody>
      </p:sp>
      <p:sp>
        <p:nvSpPr>
          <p:cNvPr id="5" name="Text Box 4"/>
          <p:cNvSpPr txBox="1">
            <a:spLocks noChangeArrowheads="1"/>
          </p:cNvSpPr>
          <p:nvPr/>
        </p:nvSpPr>
        <p:spPr bwMode="auto">
          <a:xfrm>
            <a:off x="228600" y="0"/>
            <a:ext cx="8382000" cy="400110"/>
          </a:xfrm>
          <a:prstGeom prst="rect">
            <a:avLst/>
          </a:prstGeom>
          <a:noFill/>
          <a:ln w="9525">
            <a:noFill/>
            <a:miter lim="800000"/>
            <a:headEnd/>
            <a:tailEnd/>
          </a:ln>
          <a:effectLst/>
        </p:spPr>
        <p:txBody>
          <a:bodyPr>
            <a:spAutoFit/>
          </a:bodyPr>
          <a:lstStyle/>
          <a:p>
            <a:pPr>
              <a:spcBef>
                <a:spcPct val="50000"/>
              </a:spcBef>
            </a:pPr>
            <a:r>
              <a:rPr lang="en-US" i="0" dirty="0" smtClean="0">
                <a:solidFill>
                  <a:srgbClr val="000000"/>
                </a:solidFill>
                <a:effectLst>
                  <a:outerShdw blurRad="38100" dist="38100" dir="2700000" algn="tl">
                    <a:srgbClr val="FFFFFF"/>
                  </a:outerShdw>
                </a:effectLst>
                <a:latin typeface="Arial" charset="0"/>
              </a:rPr>
              <a:t>Expectations should be consistent with equilibrium model…</a:t>
            </a:r>
            <a:endParaRPr lang="en-US" dirty="0">
              <a:solidFill>
                <a:srgbClr val="000000"/>
              </a:solidFill>
              <a:effectLst>
                <a:outerShdw blurRad="38100" dist="38100" dir="2700000" algn="tl">
                  <a:srgbClr val="FFFFFF"/>
                </a:outerShdw>
              </a:effectLst>
            </a:endParaRPr>
          </a:p>
        </p:txBody>
      </p:sp>
      <p:sp>
        <p:nvSpPr>
          <p:cNvPr id="6" name="Text Box 4"/>
          <p:cNvSpPr txBox="1">
            <a:spLocks noChangeArrowheads="1"/>
          </p:cNvSpPr>
          <p:nvPr/>
        </p:nvSpPr>
        <p:spPr bwMode="auto">
          <a:xfrm>
            <a:off x="381000" y="2169121"/>
            <a:ext cx="8382000" cy="400110"/>
          </a:xfrm>
          <a:prstGeom prst="rect">
            <a:avLst/>
          </a:prstGeom>
          <a:noFill/>
          <a:ln w="9525">
            <a:noFill/>
            <a:miter lim="800000"/>
            <a:headEnd/>
            <a:tailEnd/>
          </a:ln>
          <a:effectLst/>
        </p:spPr>
        <p:txBody>
          <a:bodyPr>
            <a:spAutoFit/>
          </a:bodyPr>
          <a:lstStyle/>
          <a:p>
            <a:pPr>
              <a:spcBef>
                <a:spcPct val="50000"/>
              </a:spcBef>
            </a:pPr>
            <a:r>
              <a:rPr lang="en-US" i="0" dirty="0" smtClean="0">
                <a:solidFill>
                  <a:srgbClr val="000000"/>
                </a:solidFill>
                <a:effectLst>
                  <a:outerShdw blurRad="38100" dist="38100" dir="2700000" algn="tl">
                    <a:srgbClr val="FFFFFF"/>
                  </a:outerShdw>
                </a:effectLst>
                <a:latin typeface="Arial" charset="0"/>
              </a:rPr>
              <a:t>Equilibrium model should be consistent with expectations…</a:t>
            </a:r>
            <a:endParaRPr lang="en-US" dirty="0">
              <a:solidFill>
                <a:srgbClr val="000000"/>
              </a:solidFill>
              <a:effectLst>
                <a:outerShdw blurRad="38100" dist="38100" dir="2700000" algn="tl">
                  <a:srgbClr val="FFFFFF"/>
                </a:outerShdw>
              </a:effectLst>
            </a:endParaRPr>
          </a:p>
        </p:txBody>
      </p:sp>
      <p:grpSp>
        <p:nvGrpSpPr>
          <p:cNvPr id="17" name="Group 16"/>
          <p:cNvGrpSpPr/>
          <p:nvPr/>
        </p:nvGrpSpPr>
        <p:grpSpPr>
          <a:xfrm>
            <a:off x="304800" y="381000"/>
            <a:ext cx="7924800" cy="1663033"/>
            <a:chOff x="304800" y="381000"/>
            <a:chExt cx="7924800" cy="1663033"/>
          </a:xfrm>
        </p:grpSpPr>
        <p:sp>
          <p:nvSpPr>
            <p:cNvPr id="4" name="TextBox 3"/>
            <p:cNvSpPr txBox="1"/>
            <p:nvPr/>
          </p:nvSpPr>
          <p:spPr>
            <a:xfrm>
              <a:off x="304800" y="1120703"/>
              <a:ext cx="2362200" cy="923330"/>
            </a:xfrm>
            <a:prstGeom prst="rect">
              <a:avLst/>
            </a:prstGeom>
            <a:solidFill>
              <a:srgbClr val="FFFFCC"/>
            </a:solidFill>
          </p:spPr>
          <p:txBody>
            <a:bodyPr wrap="square" rtlCol="0">
              <a:spAutoFit/>
            </a:bodyPr>
            <a:lstStyle/>
            <a:p>
              <a:r>
                <a:rPr lang="en-US" sz="1800" i="0" dirty="0" smtClean="0">
                  <a:solidFill>
                    <a:schemeClr val="accent1"/>
                  </a:solidFill>
                  <a:effectLst/>
                  <a:latin typeface="+mj-lt"/>
                </a:rPr>
                <a:t>EXHIBIT </a:t>
              </a:r>
              <a:r>
                <a:rPr lang="en-US" sz="1800" i="0" dirty="0" smtClean="0">
                  <a:solidFill>
                    <a:schemeClr val="accent1"/>
                  </a:solidFill>
                  <a:effectLst/>
                  <a:latin typeface="+mj-lt"/>
                </a:rPr>
                <a:t>22-4A</a:t>
              </a:r>
            </a:p>
            <a:p>
              <a:r>
                <a:rPr lang="en-US" sz="1800" b="0" i="0" dirty="0" smtClean="0">
                  <a:effectLst/>
                  <a:latin typeface="+mj-lt"/>
                </a:rPr>
                <a:t>Typical Risk and Return</a:t>
              </a:r>
            </a:p>
            <a:p>
              <a:r>
                <a:rPr lang="en-US" sz="1800" b="0" i="0" dirty="0" smtClean="0">
                  <a:effectLst/>
                  <a:latin typeface="+mj-lt"/>
                </a:rPr>
                <a:t>Expectations</a:t>
              </a:r>
              <a:endParaRPr lang="en-US" sz="1800" b="0" i="0" dirty="0">
                <a:effectLst/>
                <a:latin typeface="+mj-lt"/>
              </a:endParaRPr>
            </a:p>
          </p:txBody>
        </p:sp>
        <p:pic>
          <p:nvPicPr>
            <p:cNvPr id="362497" name="Picture 1"/>
            <p:cNvPicPr>
              <a:picLocks noChangeAspect="1" noChangeArrowheads="1"/>
            </p:cNvPicPr>
            <p:nvPr/>
          </p:nvPicPr>
          <p:blipFill>
            <a:blip r:embed="rId2" cstate="print"/>
            <a:srcRect/>
            <a:stretch>
              <a:fillRect/>
            </a:stretch>
          </p:blipFill>
          <p:spPr bwMode="auto">
            <a:xfrm>
              <a:off x="2743200" y="381000"/>
              <a:ext cx="5486400" cy="1663033"/>
            </a:xfrm>
            <a:prstGeom prst="rect">
              <a:avLst/>
            </a:prstGeom>
            <a:noFill/>
            <a:ln w="9525">
              <a:noFill/>
              <a:miter lim="800000"/>
              <a:headEnd/>
              <a:tailEnd/>
            </a:ln>
          </p:spPr>
        </p:pic>
      </p:grpSp>
      <p:pic>
        <p:nvPicPr>
          <p:cNvPr id="15" name="Picture 2"/>
          <p:cNvPicPr>
            <a:picLocks noChangeAspect="1" noChangeArrowheads="1"/>
          </p:cNvPicPr>
          <p:nvPr/>
        </p:nvPicPr>
        <p:blipFill>
          <a:blip r:embed="rId3" cstate="print"/>
          <a:srcRect/>
          <a:stretch>
            <a:fillRect/>
          </a:stretch>
        </p:blipFill>
        <p:spPr bwMode="auto">
          <a:xfrm>
            <a:off x="2743200" y="2667000"/>
            <a:ext cx="4634916" cy="914400"/>
          </a:xfrm>
          <a:prstGeom prst="rect">
            <a:avLst/>
          </a:prstGeom>
          <a:noFill/>
          <a:ln w="9525">
            <a:solidFill>
              <a:schemeClr val="accent6"/>
            </a:solidFill>
            <a:miter lim="800000"/>
            <a:headEnd/>
            <a:tailEnd/>
          </a:ln>
        </p:spPr>
      </p:pic>
      <p:grpSp>
        <p:nvGrpSpPr>
          <p:cNvPr id="18" name="Group 17"/>
          <p:cNvGrpSpPr/>
          <p:nvPr/>
        </p:nvGrpSpPr>
        <p:grpSpPr>
          <a:xfrm>
            <a:off x="304800" y="3810000"/>
            <a:ext cx="5647504" cy="2752130"/>
            <a:chOff x="304800" y="3810000"/>
            <a:chExt cx="5647504" cy="2752130"/>
          </a:xfrm>
        </p:grpSpPr>
        <p:pic>
          <p:nvPicPr>
            <p:cNvPr id="14" name="Picture 1"/>
            <p:cNvPicPr>
              <a:picLocks noChangeAspect="1" noChangeArrowheads="1"/>
            </p:cNvPicPr>
            <p:nvPr/>
          </p:nvPicPr>
          <p:blipFill>
            <a:blip r:embed="rId4" cstate="print"/>
            <a:srcRect/>
            <a:stretch>
              <a:fillRect/>
            </a:stretch>
          </p:blipFill>
          <p:spPr bwMode="auto">
            <a:xfrm>
              <a:off x="2743200" y="3810000"/>
              <a:ext cx="3209104" cy="2743200"/>
            </a:xfrm>
            <a:prstGeom prst="rect">
              <a:avLst/>
            </a:prstGeom>
            <a:noFill/>
            <a:ln w="9525">
              <a:solidFill>
                <a:schemeClr val="accent6"/>
              </a:solidFill>
              <a:miter lim="800000"/>
              <a:headEnd/>
              <a:tailEnd/>
            </a:ln>
          </p:spPr>
        </p:pic>
        <p:sp>
          <p:nvSpPr>
            <p:cNvPr id="16" name="TextBox 15"/>
            <p:cNvSpPr txBox="1"/>
            <p:nvPr/>
          </p:nvSpPr>
          <p:spPr>
            <a:xfrm>
              <a:off x="304800" y="5638800"/>
              <a:ext cx="2362200" cy="923330"/>
            </a:xfrm>
            <a:prstGeom prst="rect">
              <a:avLst/>
            </a:prstGeom>
            <a:solidFill>
              <a:srgbClr val="FFFFCC"/>
            </a:solidFill>
          </p:spPr>
          <p:txBody>
            <a:bodyPr wrap="square" rtlCol="0">
              <a:spAutoFit/>
            </a:bodyPr>
            <a:lstStyle/>
            <a:p>
              <a:r>
                <a:rPr lang="en-US" sz="1800" i="0" dirty="0" smtClean="0">
                  <a:solidFill>
                    <a:schemeClr val="accent1"/>
                  </a:solidFill>
                  <a:effectLst/>
                  <a:latin typeface="+mj-lt"/>
                </a:rPr>
                <a:t>EXHIBIT 22-4B</a:t>
              </a:r>
              <a:endParaRPr lang="en-US" sz="1800" i="0" dirty="0" smtClean="0">
                <a:solidFill>
                  <a:schemeClr val="accent1"/>
                </a:solidFill>
                <a:effectLst/>
                <a:latin typeface="+mj-lt"/>
              </a:endParaRPr>
            </a:p>
            <a:p>
              <a:r>
                <a:rPr lang="en-US" sz="1800" b="0" i="0" dirty="0" smtClean="0">
                  <a:effectLst/>
                  <a:latin typeface="+mj-lt"/>
                </a:rPr>
                <a:t>Bob’s Expectations </a:t>
              </a:r>
              <a:r>
                <a:rPr lang="en-US" sz="1800" b="0" i="0" dirty="0" smtClean="0">
                  <a:effectLst/>
                  <a:latin typeface="+mj-lt"/>
                </a:rPr>
                <a:t>and the </a:t>
              </a:r>
              <a:r>
                <a:rPr lang="en-US" sz="1800" b="0" i="0" dirty="0" err="1" smtClean="0">
                  <a:effectLst/>
                  <a:latin typeface="+mj-lt"/>
                </a:rPr>
                <a:t>CAPM</a:t>
              </a:r>
              <a:r>
                <a:rPr lang="en-US" sz="1800" b="0" i="0" dirty="0" smtClean="0">
                  <a:effectLst/>
                  <a:latin typeface="+mj-lt"/>
                </a:rPr>
                <a:t> Prediction</a:t>
              </a:r>
              <a:endParaRPr lang="en-US" sz="1800" b="0" i="0" dirty="0">
                <a:effectLst/>
                <a:latin typeface="+mj-lt"/>
              </a:endParaRPr>
            </a:p>
          </p:txBody>
        </p:sp>
      </p:grpSp>
    </p:spTree>
    <p:extLst>
      <p:ext uri="{BB962C8B-B14F-4D97-AF65-F5344CB8AC3E}">
        <p14:creationId xmlns="" xmlns:p14="http://schemas.microsoft.com/office/powerpoint/2010/main" val="1568740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smtClean="0"/>
              <a:t>© 2014 OnCourse Learning. All Rights Reserved.</a:t>
            </a:r>
            <a:endParaRPr lang="en-US"/>
          </a:p>
        </p:txBody>
      </p:sp>
      <p:sp>
        <p:nvSpPr>
          <p:cNvPr id="8" name="Slide Number Placeholder 3"/>
          <p:cNvSpPr>
            <a:spLocks noGrp="1"/>
          </p:cNvSpPr>
          <p:nvPr>
            <p:ph type="sldNum" sz="quarter" idx="12"/>
          </p:nvPr>
        </p:nvSpPr>
        <p:spPr/>
        <p:txBody>
          <a:bodyPr/>
          <a:lstStyle/>
          <a:p>
            <a:fld id="{F827C5F3-997B-400B-A1E7-2FE816797B57}" type="slidenum">
              <a:rPr lang="en-US"/>
              <a:pPr/>
              <a:t>21</a:t>
            </a:fld>
            <a:endParaRPr lang="en-US"/>
          </a:p>
        </p:txBody>
      </p:sp>
      <p:sp>
        <p:nvSpPr>
          <p:cNvPr id="301058" name="Text Box 2"/>
          <p:cNvSpPr txBox="1">
            <a:spLocks noChangeArrowheads="1"/>
          </p:cNvSpPr>
          <p:nvPr/>
        </p:nvSpPr>
        <p:spPr bwMode="auto">
          <a:xfrm>
            <a:off x="762000" y="0"/>
            <a:ext cx="7620000" cy="457200"/>
          </a:xfrm>
          <a:prstGeom prst="rect">
            <a:avLst/>
          </a:prstGeom>
          <a:noFill/>
          <a:ln w="9525">
            <a:noFill/>
            <a:miter lim="800000"/>
            <a:headEnd/>
            <a:tailEnd/>
          </a:ln>
          <a:effectLst/>
        </p:spPr>
        <p:txBody>
          <a:bodyPr>
            <a:spAutoFit/>
          </a:bodyPr>
          <a:lstStyle/>
          <a:p>
            <a:pPr algn="ctr" eaLnBrk="0" hangingPunct="0">
              <a:spcBef>
                <a:spcPct val="50000"/>
              </a:spcBef>
            </a:pPr>
            <a:r>
              <a:rPr lang="en-US" sz="2400" i="0" dirty="0" smtClean="0">
                <a:effectLst>
                  <a:outerShdw blurRad="38100" dist="38100" dir="2700000" algn="tl">
                    <a:srgbClr val="FFFFFF"/>
                  </a:outerShdw>
                </a:effectLst>
              </a:rPr>
              <a:t>22.3: </a:t>
            </a:r>
            <a:r>
              <a:rPr lang="en-US" sz="2400" i="0" dirty="0">
                <a:effectLst>
                  <a:outerShdw blurRad="38100" dist="38100" dir="2700000" algn="tl">
                    <a:srgbClr val="FFFFFF"/>
                  </a:outerShdw>
                </a:effectLst>
              </a:rPr>
              <a:t>Applying the Basic CAPM</a:t>
            </a:r>
            <a:r>
              <a:rPr lang="en-US" sz="2400" dirty="0">
                <a:effectLst>
                  <a:outerShdw blurRad="38100" dist="38100" dir="2700000" algn="tl">
                    <a:srgbClr val="FFFFFF"/>
                  </a:outerShdw>
                </a:effectLst>
              </a:rPr>
              <a:t> </a:t>
            </a:r>
            <a:r>
              <a:rPr lang="en-US" sz="2400" dirty="0">
                <a:solidFill>
                  <a:srgbClr val="FF0066"/>
                </a:solidFill>
                <a:effectLst>
                  <a:outerShdw blurRad="38100" dist="38100" dir="2700000" algn="tl">
                    <a:srgbClr val="000000"/>
                  </a:outerShdw>
                </a:effectLst>
              </a:rPr>
              <a:t>ACROSS</a:t>
            </a:r>
            <a:r>
              <a:rPr lang="en-US" sz="2400" dirty="0">
                <a:effectLst>
                  <a:outerShdw blurRad="38100" dist="38100" dir="2700000" algn="tl">
                    <a:srgbClr val="FFFFFF"/>
                  </a:outerShdw>
                </a:effectLst>
              </a:rPr>
              <a:t> </a:t>
            </a:r>
            <a:r>
              <a:rPr lang="en-US" sz="2400" i="0" dirty="0">
                <a:effectLst>
                  <a:outerShdw blurRad="38100" dist="38100" dir="2700000" algn="tl">
                    <a:srgbClr val="FFFFFF"/>
                  </a:outerShdw>
                </a:effectLst>
              </a:rPr>
              <a:t>asset classes</a:t>
            </a:r>
          </a:p>
        </p:txBody>
      </p:sp>
      <p:pic>
        <p:nvPicPr>
          <p:cNvPr id="301059" name="Picture 3"/>
          <p:cNvPicPr>
            <a:picLocks noChangeAspect="1" noChangeArrowheads="1"/>
          </p:cNvPicPr>
          <p:nvPr/>
        </p:nvPicPr>
        <p:blipFill>
          <a:blip r:embed="rId3" cstate="print"/>
          <a:srcRect/>
          <a:stretch>
            <a:fillRect/>
          </a:stretch>
        </p:blipFill>
        <p:spPr bwMode="auto">
          <a:xfrm>
            <a:off x="2592388" y="457200"/>
            <a:ext cx="6122987" cy="6143625"/>
          </a:xfrm>
          <a:prstGeom prst="rect">
            <a:avLst/>
          </a:prstGeom>
          <a:noFill/>
          <a:ln w="9525">
            <a:noFill/>
            <a:miter lim="800000"/>
            <a:headEnd/>
            <a:tailEnd/>
          </a:ln>
          <a:effectLst/>
        </p:spPr>
      </p:pic>
      <p:sp>
        <p:nvSpPr>
          <p:cNvPr id="301060" name="Text Box 4"/>
          <p:cNvSpPr txBox="1">
            <a:spLocks noChangeArrowheads="1"/>
          </p:cNvSpPr>
          <p:nvPr/>
        </p:nvSpPr>
        <p:spPr bwMode="auto">
          <a:xfrm>
            <a:off x="304800" y="1447800"/>
            <a:ext cx="2133600" cy="1917700"/>
          </a:xfrm>
          <a:prstGeom prst="rect">
            <a:avLst/>
          </a:prstGeom>
          <a:noFill/>
          <a:ln w="9525">
            <a:noFill/>
            <a:miter lim="800000"/>
            <a:headEnd/>
            <a:tailEnd/>
          </a:ln>
          <a:effectLst/>
        </p:spPr>
        <p:txBody>
          <a:bodyPr>
            <a:spAutoFit/>
          </a:bodyPr>
          <a:lstStyle/>
          <a:p>
            <a:pPr eaLnBrk="0" hangingPunct="0">
              <a:spcBef>
                <a:spcPct val="50000"/>
              </a:spcBef>
            </a:pPr>
            <a:r>
              <a:rPr lang="en-US" sz="2400" b="0" i="0">
                <a:effectLst/>
              </a:rPr>
              <a:t>Correcting for smoothing, and defining </a:t>
            </a:r>
            <a:r>
              <a:rPr lang="en-US" sz="2400" b="0">
                <a:effectLst/>
              </a:rPr>
              <a:t>beta</a:t>
            </a:r>
            <a:r>
              <a:rPr lang="en-US" sz="2400" b="0" i="0">
                <a:effectLst/>
              </a:rPr>
              <a:t> wrt National Wealth…</a:t>
            </a:r>
          </a:p>
        </p:txBody>
      </p:sp>
      <p:sp>
        <p:nvSpPr>
          <p:cNvPr id="301061" name="Text Box 5"/>
          <p:cNvSpPr txBox="1">
            <a:spLocks noChangeArrowheads="1"/>
          </p:cNvSpPr>
          <p:nvPr/>
        </p:nvSpPr>
        <p:spPr bwMode="auto">
          <a:xfrm>
            <a:off x="533400" y="5257800"/>
            <a:ext cx="1600200" cy="946150"/>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FF0000"/>
                </a:solidFill>
                <a:effectLst>
                  <a:outerShdw blurRad="38100" dist="38100" dir="2700000" algn="tl">
                    <a:srgbClr val="000000"/>
                  </a:outerShdw>
                </a:effectLst>
              </a:rPr>
              <a:t>“CAPM works.”</a:t>
            </a:r>
            <a:endParaRPr lang="en-US" sz="2400">
              <a:solidFill>
                <a:srgbClr val="FF0000"/>
              </a:solidFill>
              <a:effectLst>
                <a:outerShdw blurRad="38100" dist="38100" dir="2700000" algn="tl">
                  <a:srgbClr val="000000"/>
                </a:outerShdw>
              </a:effectLst>
            </a:endParaRPr>
          </a:p>
        </p:txBody>
      </p:sp>
      <p:sp>
        <p:nvSpPr>
          <p:cNvPr id="301062" name="Line 6"/>
          <p:cNvSpPr>
            <a:spLocks noChangeShapeType="1"/>
          </p:cNvSpPr>
          <p:nvPr/>
        </p:nvSpPr>
        <p:spPr bwMode="auto">
          <a:xfrm>
            <a:off x="1981200" y="5943600"/>
            <a:ext cx="1447800" cy="0"/>
          </a:xfrm>
          <a:prstGeom prst="line">
            <a:avLst/>
          </a:prstGeom>
          <a:noFill/>
          <a:ln w="28575">
            <a:solidFill>
              <a:srgbClr val="FF0000"/>
            </a:solidFill>
            <a:round/>
            <a:headEnd/>
            <a:tailEnd type="triangle" w="med" len="med"/>
          </a:ln>
          <a:effectLst/>
        </p:spPr>
        <p:txBody>
          <a:bodyPr/>
          <a:lstStyle/>
          <a:p>
            <a:endParaRPr lang="en-US"/>
          </a:p>
        </p:txBody>
      </p:sp>
      <p:sp>
        <p:nvSpPr>
          <p:cNvPr id="301063" name="Text Box 7"/>
          <p:cNvSpPr txBox="1">
            <a:spLocks noChangeArrowheads="1"/>
          </p:cNvSpPr>
          <p:nvPr/>
        </p:nvSpPr>
        <p:spPr bwMode="auto">
          <a:xfrm>
            <a:off x="6019800" y="4419600"/>
            <a:ext cx="2286000" cy="527050"/>
          </a:xfrm>
          <a:prstGeom prst="rect">
            <a:avLst/>
          </a:prstGeom>
          <a:noFill/>
          <a:ln w="9525">
            <a:solidFill>
              <a:schemeClr val="tx1"/>
            </a:solidFill>
            <a:miter lim="800000"/>
            <a:headEnd/>
            <a:tailEnd/>
          </a:ln>
          <a:effectLst/>
        </p:spPr>
        <p:txBody>
          <a:bodyPr>
            <a:spAutoFit/>
          </a:bodyPr>
          <a:lstStyle/>
          <a:p>
            <a:pPr>
              <a:spcBef>
                <a:spcPct val="50000"/>
              </a:spcBef>
            </a:pPr>
            <a:r>
              <a:rPr lang="en-US" sz="1400" b="0" i="0">
                <a:effectLst/>
              </a:rPr>
              <a:t>CAPM-predicted NCREIF E[RP] </a:t>
            </a:r>
            <a:r>
              <a:rPr lang="en-US" sz="1400" b="0" i="0">
                <a:effectLst/>
                <a:cs typeface="Times New Roman" pitchFamily="18" charset="0"/>
              </a:rPr>
              <a:t>≈ 0.75%/qtr ≈ 3%/yr.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914400" y="1143000"/>
            <a:ext cx="7315200" cy="4648200"/>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3"/>
          <p:cNvSpPr>
            <a:spLocks noGrp="1"/>
          </p:cNvSpPr>
          <p:nvPr>
            <p:ph type="sldNum" sz="quarter" idx="12"/>
          </p:nvPr>
        </p:nvSpPr>
        <p:spPr/>
        <p:txBody>
          <a:bodyPr/>
          <a:lstStyle/>
          <a:p>
            <a:fld id="{30332245-3DC3-4B96-B4E3-CB09296EAD1B}" type="slidenum">
              <a:rPr lang="en-US"/>
              <a:pPr/>
              <a:t>22</a:t>
            </a:fld>
            <a:endParaRPr lang="en-US"/>
          </a:p>
        </p:txBody>
      </p:sp>
      <p:sp>
        <p:nvSpPr>
          <p:cNvPr id="303107" name="Text Box 3"/>
          <p:cNvSpPr txBox="1">
            <a:spLocks noChangeArrowheads="1"/>
          </p:cNvSpPr>
          <p:nvPr/>
        </p:nvSpPr>
        <p:spPr bwMode="auto">
          <a:xfrm>
            <a:off x="304800" y="685800"/>
            <a:ext cx="8458200" cy="396875"/>
          </a:xfrm>
          <a:prstGeom prst="rect">
            <a:avLst/>
          </a:prstGeom>
          <a:noFill/>
          <a:ln w="9525">
            <a:noFill/>
            <a:miter lim="800000"/>
            <a:headEnd/>
            <a:tailEnd/>
          </a:ln>
          <a:effectLst/>
        </p:spPr>
        <p:txBody>
          <a:bodyPr>
            <a:spAutoFit/>
          </a:bodyPr>
          <a:lstStyle/>
          <a:p>
            <a:pPr>
              <a:spcBef>
                <a:spcPct val="50000"/>
              </a:spcBef>
            </a:pPr>
            <a:r>
              <a:rPr lang="en-US">
                <a:solidFill>
                  <a:srgbClr val="0000FF"/>
                </a:solidFill>
                <a:effectLst/>
              </a:rPr>
              <a:t>Fama-French: CAPM by itself doesn’t work very well </a:t>
            </a:r>
            <a:r>
              <a:rPr lang="en-US" u="sng">
                <a:solidFill>
                  <a:srgbClr val="0000FF"/>
                </a:solidFill>
                <a:effectLst/>
              </a:rPr>
              <a:t>within</a:t>
            </a:r>
            <a:r>
              <a:rPr lang="en-US">
                <a:solidFill>
                  <a:srgbClr val="0000FF"/>
                </a:solidFill>
                <a:effectLst/>
              </a:rPr>
              <a:t> the stock market:</a:t>
            </a:r>
          </a:p>
        </p:txBody>
      </p:sp>
      <p:sp>
        <p:nvSpPr>
          <p:cNvPr id="303108" name="Text Box 4"/>
          <p:cNvSpPr txBox="1">
            <a:spLocks noChangeArrowheads="1"/>
          </p:cNvSpPr>
          <p:nvPr/>
        </p:nvSpPr>
        <p:spPr bwMode="auto">
          <a:xfrm>
            <a:off x="609600" y="0"/>
            <a:ext cx="7696200" cy="731838"/>
          </a:xfrm>
          <a:prstGeom prst="rect">
            <a:avLst/>
          </a:prstGeom>
          <a:noFill/>
          <a:ln w="9525">
            <a:noFill/>
            <a:miter lim="800000"/>
            <a:headEnd/>
            <a:tailEnd/>
          </a:ln>
          <a:effectLst/>
        </p:spPr>
        <p:txBody>
          <a:bodyPr>
            <a:spAutoFit/>
          </a:bodyPr>
          <a:lstStyle/>
          <a:p>
            <a:pPr algn="ctr">
              <a:spcBef>
                <a:spcPct val="50000"/>
              </a:spcBef>
            </a:pPr>
            <a:r>
              <a:rPr lang="en-US" i="0" dirty="0" smtClean="0">
                <a:effectLst>
                  <a:outerShdw blurRad="38100" dist="38100" dir="2700000" algn="tl">
                    <a:srgbClr val="FFFFFF"/>
                  </a:outerShdw>
                </a:effectLst>
              </a:rPr>
              <a:t>22.4</a:t>
            </a:r>
            <a:endParaRPr lang="en-US" i="0" dirty="0">
              <a:effectLst>
                <a:outerShdw blurRad="38100" dist="38100" dir="2700000" algn="tl">
                  <a:srgbClr val="FFFFFF"/>
                </a:outerShdw>
              </a:effectLst>
            </a:endParaRPr>
          </a:p>
          <a:p>
            <a:pPr algn="ctr">
              <a:spcBef>
                <a:spcPct val="10000"/>
              </a:spcBef>
            </a:pPr>
            <a:r>
              <a:rPr lang="en-US" b="0" i="0" dirty="0">
                <a:effectLst/>
              </a:rPr>
              <a:t>The simple 1-factor CAPM has trouble empirically </a:t>
            </a:r>
            <a:r>
              <a:rPr lang="en-US" b="0" u="sng" dirty="0">
                <a:effectLst/>
              </a:rPr>
              <a:t>within</a:t>
            </a:r>
            <a:r>
              <a:rPr lang="en-US" b="0" i="0" dirty="0">
                <a:effectLst/>
              </a:rPr>
              <a:t> asset classes.</a:t>
            </a:r>
          </a:p>
        </p:txBody>
      </p:sp>
      <p:sp>
        <p:nvSpPr>
          <p:cNvPr id="303109" name="Text Box 5"/>
          <p:cNvSpPr txBox="1">
            <a:spLocks noChangeArrowheads="1"/>
          </p:cNvSpPr>
          <p:nvPr/>
        </p:nvSpPr>
        <p:spPr bwMode="auto">
          <a:xfrm>
            <a:off x="0" y="5968425"/>
            <a:ext cx="9144000" cy="584775"/>
          </a:xfrm>
          <a:prstGeom prst="rect">
            <a:avLst/>
          </a:prstGeom>
          <a:solidFill>
            <a:srgbClr val="FFCCFF"/>
          </a:solidFill>
          <a:ln w="9525">
            <a:noFill/>
            <a:miter lim="800000"/>
            <a:headEnd/>
            <a:tailEnd/>
          </a:ln>
          <a:effectLst/>
        </p:spPr>
        <p:txBody>
          <a:bodyPr wrap="square">
            <a:spAutoFit/>
          </a:bodyPr>
          <a:lstStyle/>
          <a:p>
            <a:pPr algn="ctr">
              <a:spcBef>
                <a:spcPct val="50000"/>
              </a:spcBef>
            </a:pPr>
            <a:r>
              <a:rPr lang="en-US" sz="1600" b="0" i="0" dirty="0" smtClean="0">
                <a:effectLst/>
              </a:rPr>
              <a:t>Enhance the basic model with additional factors that are more “tangible” than </a:t>
            </a:r>
            <a:r>
              <a:rPr lang="en-US" sz="1600" b="0" dirty="0" smtClean="0">
                <a:effectLst/>
              </a:rPr>
              <a:t>beta</a:t>
            </a:r>
            <a:r>
              <a:rPr lang="en-US" sz="1600" b="0" i="0" dirty="0" smtClean="0">
                <a:effectLst/>
              </a:rPr>
              <a:t>: (i) Stock’s Size (</a:t>
            </a:r>
            <a:r>
              <a:rPr lang="en-US" sz="1600" b="0" i="0" dirty="0" err="1" smtClean="0">
                <a:effectLst/>
              </a:rPr>
              <a:t>mkt</a:t>
            </a:r>
            <a:r>
              <a:rPr lang="en-US" sz="1600" b="0" i="0" dirty="0" smtClean="0">
                <a:effectLst/>
              </a:rPr>
              <a:t> cap), &amp; (ii) Stock’s Book/Market Value Ratio. The market apparently associates these with “risk”.</a:t>
            </a:r>
            <a:endParaRPr lang="en-US" sz="1600" b="0" i="0" dirty="0">
              <a:effectLst/>
            </a:endParaRPr>
          </a:p>
        </p:txBody>
      </p:sp>
      <p:sp>
        <p:nvSpPr>
          <p:cNvPr id="7" name="TextBox 6"/>
          <p:cNvSpPr txBox="1"/>
          <p:nvPr/>
        </p:nvSpPr>
        <p:spPr>
          <a:xfrm>
            <a:off x="1905000" y="1768475"/>
            <a:ext cx="1371600" cy="400110"/>
          </a:xfrm>
          <a:prstGeom prst="rect">
            <a:avLst/>
          </a:prstGeom>
          <a:noFill/>
        </p:spPr>
        <p:txBody>
          <a:bodyPr wrap="square" rtlCol="0">
            <a:spAutoFit/>
          </a:bodyPr>
          <a:lstStyle/>
          <a:p>
            <a:r>
              <a:rPr lang="en-US" b="0" i="0" dirty="0" smtClean="0">
                <a:effectLst/>
              </a:rPr>
              <a:t>Exh.22-5</a:t>
            </a:r>
            <a:endParaRPr lang="en-US" b="0" i="0" dirty="0">
              <a:effectLst/>
            </a:endParaRPr>
          </a:p>
        </p:txBody>
      </p:sp>
      <p:grpSp>
        <p:nvGrpSpPr>
          <p:cNvPr id="13" name="Group 12"/>
          <p:cNvGrpSpPr/>
          <p:nvPr/>
        </p:nvGrpSpPr>
        <p:grpSpPr>
          <a:xfrm>
            <a:off x="1349375" y="1219200"/>
            <a:ext cx="6445250" cy="4568627"/>
            <a:chOff x="1349375" y="1219200"/>
            <a:chExt cx="6445250" cy="4568627"/>
          </a:xfrm>
        </p:grpSpPr>
        <p:sp>
          <p:nvSpPr>
            <p:cNvPr id="9" name="Rectangle 8"/>
            <p:cNvSpPr/>
            <p:nvPr/>
          </p:nvSpPr>
          <p:spPr>
            <a:xfrm>
              <a:off x="1371600" y="5480050"/>
              <a:ext cx="4572000" cy="307777"/>
            </a:xfrm>
            <a:prstGeom prst="rect">
              <a:avLst/>
            </a:prstGeom>
          </p:spPr>
          <p:txBody>
            <a:bodyPr>
              <a:spAutoFit/>
            </a:bodyPr>
            <a:lstStyle/>
            <a:p>
              <a:r>
                <a:rPr lang="en-US" sz="1400" b="0" i="0" dirty="0" smtClean="0">
                  <a:effectLst/>
                  <a:latin typeface="+mn-lt"/>
                </a:rPr>
                <a:t>Source: Reproduced from </a:t>
              </a:r>
              <a:r>
                <a:rPr lang="en-US" sz="1400" b="0" i="0" dirty="0" err="1" smtClean="0">
                  <a:effectLst/>
                  <a:latin typeface="+mn-lt"/>
                </a:rPr>
                <a:t>Fama</a:t>
              </a:r>
              <a:r>
                <a:rPr lang="en-US" sz="1400" b="0" i="0" dirty="0" smtClean="0">
                  <a:effectLst/>
                  <a:latin typeface="+mn-lt"/>
                </a:rPr>
                <a:t> and </a:t>
              </a:r>
              <a:r>
                <a:rPr lang="en-US" sz="1400" b="0" i="0" dirty="0" smtClean="0">
                  <a:effectLst/>
                  <a:latin typeface="+mn-lt"/>
                </a:rPr>
                <a:t>French (2004), Figure 3.</a:t>
              </a:r>
              <a:endParaRPr lang="en-US" sz="1400" b="0" i="0" dirty="0">
                <a:effectLst/>
                <a:latin typeface="+mn-lt"/>
              </a:endParaRPr>
            </a:p>
          </p:txBody>
        </p:sp>
        <p:pic>
          <p:nvPicPr>
            <p:cNvPr id="359425" name="Picture 1"/>
            <p:cNvPicPr>
              <a:picLocks noChangeAspect="1" noChangeArrowheads="1"/>
            </p:cNvPicPr>
            <p:nvPr/>
          </p:nvPicPr>
          <p:blipFill>
            <a:blip r:embed="rId3" cstate="print"/>
            <a:srcRect/>
            <a:stretch>
              <a:fillRect/>
            </a:stretch>
          </p:blipFill>
          <p:spPr bwMode="auto">
            <a:xfrm>
              <a:off x="1349375" y="1219200"/>
              <a:ext cx="6445250" cy="42545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3"/>
          <p:cNvSpPr>
            <a:spLocks noGrp="1"/>
          </p:cNvSpPr>
          <p:nvPr>
            <p:ph type="sldNum" sz="quarter" idx="12"/>
          </p:nvPr>
        </p:nvSpPr>
        <p:spPr/>
        <p:txBody>
          <a:bodyPr/>
          <a:lstStyle/>
          <a:p>
            <a:fld id="{F2D11120-88AE-455C-9EB5-940759479939}" type="slidenum">
              <a:rPr lang="en-US"/>
              <a:pPr/>
              <a:t>23</a:t>
            </a:fld>
            <a:endParaRPr lang="en-US"/>
          </a:p>
        </p:txBody>
      </p:sp>
      <p:pic>
        <p:nvPicPr>
          <p:cNvPr id="307202" name="Picture 2"/>
          <p:cNvPicPr>
            <a:picLocks noChangeAspect="1" noChangeArrowheads="1"/>
          </p:cNvPicPr>
          <p:nvPr/>
        </p:nvPicPr>
        <p:blipFill>
          <a:blip r:embed="rId3" cstate="print"/>
          <a:srcRect/>
          <a:stretch>
            <a:fillRect/>
          </a:stretch>
        </p:blipFill>
        <p:spPr bwMode="auto">
          <a:xfrm>
            <a:off x="228600" y="533400"/>
            <a:ext cx="8696325" cy="5953125"/>
          </a:xfrm>
          <a:prstGeom prst="rect">
            <a:avLst/>
          </a:prstGeom>
          <a:noFill/>
          <a:ln w="9525">
            <a:noFill/>
            <a:miter lim="800000"/>
            <a:headEnd/>
            <a:tailEnd/>
          </a:ln>
          <a:effectLst/>
        </p:spPr>
      </p:pic>
      <p:sp>
        <p:nvSpPr>
          <p:cNvPr id="307203" name="Text Box 3"/>
          <p:cNvSpPr txBox="1">
            <a:spLocks noChangeArrowheads="1"/>
          </p:cNvSpPr>
          <p:nvPr/>
        </p:nvSpPr>
        <p:spPr bwMode="auto">
          <a:xfrm>
            <a:off x="685800" y="0"/>
            <a:ext cx="7696200" cy="701675"/>
          </a:xfrm>
          <a:prstGeom prst="rect">
            <a:avLst/>
          </a:prstGeom>
          <a:noFill/>
          <a:ln w="9525">
            <a:noFill/>
            <a:miter lim="800000"/>
            <a:headEnd/>
            <a:tailEnd/>
          </a:ln>
          <a:effectLst/>
        </p:spPr>
        <p:txBody>
          <a:bodyPr>
            <a:spAutoFit/>
          </a:bodyPr>
          <a:lstStyle/>
          <a:p>
            <a:pPr>
              <a:spcBef>
                <a:spcPct val="50000"/>
              </a:spcBef>
            </a:pPr>
            <a:r>
              <a:rPr lang="en-US" b="0" i="0" dirty="0">
                <a:effectLst/>
              </a:rPr>
              <a:t>NCREIF portfolio </a:t>
            </a:r>
            <a:r>
              <a:rPr lang="en-US" b="0" i="0" dirty="0" err="1">
                <a:effectLst/>
              </a:rPr>
              <a:t>avg</a:t>
            </a:r>
            <a:r>
              <a:rPr lang="en-US" b="0" i="0" dirty="0">
                <a:effectLst/>
              </a:rPr>
              <a:t> returns and beta </a:t>
            </a:r>
            <a:r>
              <a:rPr lang="en-US" b="0" i="0" dirty="0" err="1">
                <a:effectLst/>
              </a:rPr>
              <a:t>wrt</a:t>
            </a:r>
            <a:r>
              <a:rPr lang="en-US" b="0" i="0" dirty="0">
                <a:effectLst/>
              </a:rPr>
              <a:t> NPI (1984-2003) by property size and type</a:t>
            </a:r>
          </a:p>
        </p:txBody>
      </p:sp>
      <p:sp>
        <p:nvSpPr>
          <p:cNvPr id="307204" name="Text Box 4"/>
          <p:cNvSpPr txBox="1">
            <a:spLocks noChangeArrowheads="1"/>
          </p:cNvSpPr>
          <p:nvPr/>
        </p:nvSpPr>
        <p:spPr bwMode="auto">
          <a:xfrm>
            <a:off x="1066800" y="4876800"/>
            <a:ext cx="7391400" cy="923330"/>
          </a:xfrm>
          <a:prstGeom prst="rect">
            <a:avLst/>
          </a:prstGeom>
          <a:noFill/>
          <a:ln w="9525">
            <a:noFill/>
            <a:miter lim="800000"/>
            <a:headEnd/>
            <a:tailEnd/>
          </a:ln>
          <a:effectLst/>
        </p:spPr>
        <p:txBody>
          <a:bodyPr>
            <a:spAutoFit/>
          </a:bodyPr>
          <a:lstStyle/>
          <a:p>
            <a:pPr>
              <a:spcBef>
                <a:spcPct val="50000"/>
              </a:spcBef>
            </a:pPr>
            <a:r>
              <a:rPr lang="en-US" sz="1800" b="0" i="0" dirty="0">
                <a:solidFill>
                  <a:srgbClr val="C00000"/>
                </a:solidFill>
                <a:effectLst/>
                <a:latin typeface="+mn-lt"/>
              </a:rPr>
              <a:t>The market pays more attention to tangible aspects of properties, most notably property size and quality (whether a property is “institutional” or not), and property usage type (e.g., office </a:t>
            </a:r>
            <a:r>
              <a:rPr lang="en-US" sz="1800" b="0" i="0" dirty="0" err="1">
                <a:solidFill>
                  <a:srgbClr val="C00000"/>
                </a:solidFill>
                <a:effectLst/>
                <a:latin typeface="+mn-lt"/>
              </a:rPr>
              <a:t>bldgs</a:t>
            </a:r>
            <a:r>
              <a:rPr lang="en-US" sz="1800" b="0" i="0" dirty="0">
                <a:solidFill>
                  <a:srgbClr val="C00000"/>
                </a:solidFill>
                <a:effectLst/>
                <a:latin typeface="+mn-lt"/>
              </a:rPr>
              <a:t> are “lower risk”?)</a:t>
            </a:r>
          </a:p>
        </p:txBody>
      </p:sp>
      <p:sp>
        <p:nvSpPr>
          <p:cNvPr id="307205" name="Text Box 5"/>
          <p:cNvSpPr txBox="1">
            <a:spLocks noChangeArrowheads="1"/>
          </p:cNvSpPr>
          <p:nvPr/>
        </p:nvSpPr>
        <p:spPr bwMode="auto">
          <a:xfrm>
            <a:off x="228600" y="6477000"/>
            <a:ext cx="2895600" cy="304800"/>
          </a:xfrm>
          <a:prstGeom prst="rect">
            <a:avLst/>
          </a:prstGeom>
          <a:noFill/>
          <a:ln w="9525">
            <a:noFill/>
            <a:miter lim="800000"/>
            <a:headEnd/>
            <a:tailEnd/>
          </a:ln>
          <a:effectLst/>
        </p:spPr>
        <p:txBody>
          <a:bodyPr>
            <a:spAutoFit/>
          </a:bodyPr>
          <a:lstStyle/>
          <a:p>
            <a:pPr>
              <a:spcBef>
                <a:spcPct val="50000"/>
              </a:spcBef>
            </a:pPr>
            <a:r>
              <a:rPr lang="en-US" sz="1400" b="0" i="0">
                <a:effectLst/>
              </a:rPr>
              <a:t>Source: Pai &amp; Geltner,</a:t>
            </a:r>
            <a:r>
              <a:rPr lang="en-US" sz="1400" b="0">
                <a:effectLst/>
              </a:rPr>
              <a:t> JPM</a:t>
            </a:r>
            <a:r>
              <a:rPr lang="en-US" sz="1400" b="0" i="0">
                <a:effectLst/>
              </a:rPr>
              <a:t> (2007)</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2" name="Slide Number Placeholder 1"/>
          <p:cNvSpPr>
            <a:spLocks noGrp="1"/>
          </p:cNvSpPr>
          <p:nvPr>
            <p:ph type="sldNum" sz="quarter" idx="12"/>
          </p:nvPr>
        </p:nvSpPr>
        <p:spPr/>
        <p:txBody>
          <a:bodyPr/>
          <a:lstStyle/>
          <a:p>
            <a:fld id="{F717F95B-0642-410E-B3C0-323AA1BA3A42}" type="slidenum">
              <a:rPr lang="en-US" smtClean="0"/>
              <a:pPr/>
              <a:t>24</a:t>
            </a:fld>
            <a:endParaRPr lang="en-US"/>
          </a:p>
        </p:txBody>
      </p:sp>
      <p:pic>
        <p:nvPicPr>
          <p:cNvPr id="3" name="Picture 2"/>
          <p:cNvPicPr>
            <a:picLocks noChangeAspect="1"/>
          </p:cNvPicPr>
          <p:nvPr/>
        </p:nvPicPr>
        <p:blipFill>
          <a:blip r:embed="rId2" cstate="print"/>
          <a:stretch>
            <a:fillRect/>
          </a:stretch>
        </p:blipFill>
        <p:spPr>
          <a:xfrm>
            <a:off x="607764" y="768659"/>
            <a:ext cx="7928471" cy="5708341"/>
          </a:xfrm>
          <a:prstGeom prst="rect">
            <a:avLst/>
          </a:prstGeom>
        </p:spPr>
      </p:pic>
      <p:sp>
        <p:nvSpPr>
          <p:cNvPr id="4" name="TextBox 3"/>
          <p:cNvSpPr txBox="1"/>
          <p:nvPr/>
        </p:nvSpPr>
        <p:spPr>
          <a:xfrm>
            <a:off x="607764" y="114112"/>
            <a:ext cx="8460036" cy="707886"/>
          </a:xfrm>
          <a:prstGeom prst="rect">
            <a:avLst/>
          </a:prstGeom>
          <a:noFill/>
        </p:spPr>
        <p:txBody>
          <a:bodyPr wrap="square" rtlCol="0">
            <a:spAutoFit/>
          </a:bodyPr>
          <a:lstStyle/>
          <a:p>
            <a:r>
              <a:rPr lang="en-US" b="0" i="0" dirty="0" smtClean="0">
                <a:effectLst/>
              </a:rPr>
              <a:t>Exh.22-6: During 2000-11 NCREIF properties show faint correspondence to single-factor CAPM, but </a:t>
            </a:r>
            <a:endParaRPr lang="en-US" b="0" i="0" dirty="0">
              <a:effectLst/>
            </a:endParaRPr>
          </a:p>
        </p:txBody>
      </p:sp>
    </p:spTree>
    <p:extLst>
      <p:ext uri="{BB962C8B-B14F-4D97-AF65-F5344CB8AC3E}">
        <p14:creationId xmlns="" xmlns:p14="http://schemas.microsoft.com/office/powerpoint/2010/main" val="2009466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a:defRPr/>
            </a:pPr>
            <a:r>
              <a:rPr lang="en-US" smtClean="0">
                <a:solidFill>
                  <a:srgbClr val="000000"/>
                </a:solidFill>
              </a:rPr>
              <a:t>© 2014 OnCourse Learning. All Rights Reserved.</a:t>
            </a:r>
            <a:endParaRPr lang="en-US">
              <a:solidFill>
                <a:srgbClr val="000000"/>
              </a:solidFill>
            </a:endParaRPr>
          </a:p>
        </p:txBody>
      </p:sp>
      <p:sp>
        <p:nvSpPr>
          <p:cNvPr id="51202" name="Slide Number Placeholder 5"/>
          <p:cNvSpPr>
            <a:spLocks noGrp="1"/>
          </p:cNvSpPr>
          <p:nvPr>
            <p:ph type="sldNum" sz="quarter" idx="12"/>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E933204-067B-4053-96DE-52990D476C48}" type="slidenum">
              <a:rPr lang="en-US" sz="1400">
                <a:solidFill>
                  <a:srgbClr val="000000"/>
                </a:solidFill>
              </a:rPr>
              <a:pPr/>
              <a:t>25</a:t>
            </a:fld>
            <a:endParaRPr lang="en-US" sz="1400">
              <a:solidFill>
                <a:srgbClr val="000000"/>
              </a:solidFill>
            </a:endParaRPr>
          </a:p>
        </p:txBody>
      </p:sp>
      <p:sp>
        <p:nvSpPr>
          <p:cNvPr id="311300" name="Text Box 4"/>
          <p:cNvSpPr txBox="1">
            <a:spLocks noChangeArrowheads="1"/>
          </p:cNvSpPr>
          <p:nvPr/>
        </p:nvSpPr>
        <p:spPr bwMode="auto">
          <a:xfrm>
            <a:off x="609600" y="152400"/>
            <a:ext cx="7924800" cy="396875"/>
          </a:xfrm>
          <a:prstGeom prst="rect">
            <a:avLst/>
          </a:prstGeom>
          <a:noFill/>
          <a:ln w="9525">
            <a:noFill/>
            <a:miter lim="800000"/>
            <a:headEnd/>
            <a:tailEnd/>
          </a:ln>
          <a:effectLst/>
        </p:spPr>
        <p:txBody>
          <a:bodyPr>
            <a:spAutoFit/>
          </a:bodyPr>
          <a:lstStyle/>
          <a:p>
            <a:pPr algn="ctr">
              <a:spcBef>
                <a:spcPct val="50000"/>
              </a:spcBef>
              <a:defRPr/>
            </a:pPr>
            <a:r>
              <a:rPr lang="en-US" i="0">
                <a:solidFill>
                  <a:srgbClr val="000000"/>
                </a:solidFill>
                <a:effectLst>
                  <a:outerShdw blurRad="38100" dist="38100" dir="2700000" algn="tl">
                    <a:srgbClr val="FFFFFF"/>
                  </a:outerShdw>
                </a:effectLst>
              </a:rPr>
              <a:t>11.2.6 Variation in Return Expectations Across Property Types</a:t>
            </a:r>
          </a:p>
        </p:txBody>
      </p:sp>
      <p:pic>
        <p:nvPicPr>
          <p:cNvPr id="51204"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47800" y="685800"/>
            <a:ext cx="6248400" cy="6111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304800" y="1219200"/>
            <a:ext cx="1905000" cy="2246769"/>
          </a:xfrm>
          <a:prstGeom prst="rect">
            <a:avLst/>
          </a:prstGeom>
          <a:solidFill>
            <a:schemeClr val="bg1"/>
          </a:solidFill>
          <a:ln>
            <a:solidFill>
              <a:srgbClr val="FF0000"/>
            </a:solidFill>
          </a:ln>
        </p:spPr>
        <p:txBody>
          <a:bodyPr wrap="square" rtlCol="0">
            <a:spAutoFit/>
          </a:bodyPr>
          <a:lstStyle/>
          <a:p>
            <a:r>
              <a:rPr lang="en-US" b="0" i="0" dirty="0" smtClean="0">
                <a:solidFill>
                  <a:srgbClr val="FF0000"/>
                </a:solidFill>
                <a:effectLst/>
                <a:latin typeface="+mn-lt"/>
              </a:rPr>
              <a:t>Greater E[r] spread between “</a:t>
            </a:r>
            <a:r>
              <a:rPr lang="en-US" b="0" i="0" dirty="0" err="1" smtClean="0">
                <a:solidFill>
                  <a:srgbClr val="FF0000"/>
                </a:solidFill>
                <a:effectLst/>
                <a:latin typeface="+mn-lt"/>
              </a:rPr>
              <a:t>Instl</a:t>
            </a:r>
            <a:r>
              <a:rPr lang="en-US" b="0" i="0" dirty="0" smtClean="0">
                <a:solidFill>
                  <a:srgbClr val="FF0000"/>
                </a:solidFill>
                <a:effectLst/>
                <a:latin typeface="+mn-lt"/>
              </a:rPr>
              <a:t>” </a:t>
            </a:r>
            <a:r>
              <a:rPr lang="en-US" b="0" i="0" dirty="0" err="1" smtClean="0">
                <a:solidFill>
                  <a:srgbClr val="FF0000"/>
                </a:solidFill>
                <a:effectLst/>
                <a:latin typeface="+mn-lt"/>
              </a:rPr>
              <a:t>vs</a:t>
            </a:r>
            <a:r>
              <a:rPr lang="en-US" b="0" i="0" dirty="0" smtClean="0">
                <a:solidFill>
                  <a:srgbClr val="FF0000"/>
                </a:solidFill>
                <a:effectLst/>
                <a:latin typeface="+mn-lt"/>
              </a:rPr>
              <a:t> “Non-</a:t>
            </a:r>
            <a:r>
              <a:rPr lang="en-US" b="0" i="0" dirty="0" err="1" smtClean="0">
                <a:solidFill>
                  <a:srgbClr val="FF0000"/>
                </a:solidFill>
                <a:effectLst/>
                <a:latin typeface="+mn-lt"/>
              </a:rPr>
              <a:t>Instl</a:t>
            </a:r>
            <a:r>
              <a:rPr lang="en-US" b="0" i="0" dirty="0" smtClean="0">
                <a:solidFill>
                  <a:srgbClr val="FF0000"/>
                </a:solidFill>
                <a:effectLst/>
                <a:latin typeface="+mn-lt"/>
              </a:rPr>
              <a:t>” than among differ prop </a:t>
            </a:r>
            <a:r>
              <a:rPr lang="en-US" b="0" i="0" dirty="0" err="1" smtClean="0">
                <a:solidFill>
                  <a:srgbClr val="FF0000"/>
                </a:solidFill>
                <a:effectLst/>
                <a:latin typeface="+mn-lt"/>
              </a:rPr>
              <a:t>mkt</a:t>
            </a:r>
            <a:r>
              <a:rPr lang="en-US" b="0" i="0" dirty="0" smtClean="0">
                <a:solidFill>
                  <a:srgbClr val="FF0000"/>
                </a:solidFill>
                <a:effectLst/>
                <a:latin typeface="+mn-lt"/>
              </a:rPr>
              <a:t> sectors.</a:t>
            </a:r>
            <a:endParaRPr lang="en-US" b="0" i="0" dirty="0">
              <a:solidFill>
                <a:srgbClr val="FF0000"/>
              </a:solidFill>
              <a:effectLst/>
              <a:latin typeface="+mn-lt"/>
            </a:endParaRPr>
          </a:p>
        </p:txBody>
      </p:sp>
      <p:sp>
        <p:nvSpPr>
          <p:cNvPr id="7" name="TextBox 6"/>
          <p:cNvSpPr txBox="1"/>
          <p:nvPr/>
        </p:nvSpPr>
        <p:spPr>
          <a:xfrm>
            <a:off x="0" y="0"/>
            <a:ext cx="2667000" cy="307777"/>
          </a:xfrm>
          <a:prstGeom prst="rect">
            <a:avLst/>
          </a:prstGeom>
          <a:noFill/>
        </p:spPr>
        <p:txBody>
          <a:bodyPr wrap="square" rtlCol="0">
            <a:spAutoFit/>
          </a:bodyPr>
          <a:lstStyle/>
          <a:p>
            <a:r>
              <a:rPr lang="en-US" sz="1400" b="0" dirty="0" smtClean="0">
                <a:solidFill>
                  <a:srgbClr val="0000FF"/>
                </a:solidFill>
                <a:effectLst/>
              </a:rPr>
              <a:t>Recall from Ch.11…</a:t>
            </a:r>
            <a:endParaRPr lang="en-US" sz="1400" b="0" dirty="0">
              <a:solidFill>
                <a:srgbClr val="0000FF"/>
              </a:solidFill>
              <a:effectLst/>
            </a:endParaRPr>
          </a:p>
        </p:txBody>
      </p:sp>
    </p:spTree>
    <p:extLst>
      <p:ext uri="{BB962C8B-B14F-4D97-AF65-F5344CB8AC3E}">
        <p14:creationId xmlns="" xmlns:p14="http://schemas.microsoft.com/office/powerpoint/2010/main" val="13469763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smtClean="0">
                <a:solidFill>
                  <a:srgbClr val="000000"/>
                </a:solidFill>
              </a:rPr>
              <a:t>© 2014 OnCourse Learning. All Rights Reserved.</a:t>
            </a:r>
            <a:endParaRPr lang="en-US">
              <a:solidFill>
                <a:srgbClr val="000000"/>
              </a:solidFill>
            </a:endParaRPr>
          </a:p>
        </p:txBody>
      </p:sp>
      <p:sp>
        <p:nvSpPr>
          <p:cNvPr id="52226" name="Slide Number Placeholder 3"/>
          <p:cNvSpPr>
            <a:spLocks noGrp="1"/>
          </p:cNvSpPr>
          <p:nvPr>
            <p:ph type="sldNum" sz="quarter" idx="12"/>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7B7BDF0-968F-402C-87FC-2D8D2A184E28}" type="slidenum">
              <a:rPr lang="en-US" sz="1400">
                <a:solidFill>
                  <a:srgbClr val="000000"/>
                </a:solidFill>
              </a:rPr>
              <a:pPr/>
              <a:t>26</a:t>
            </a:fld>
            <a:endParaRPr lang="en-US" sz="1400">
              <a:solidFill>
                <a:srgbClr val="000000"/>
              </a:solidFill>
            </a:endParaRPr>
          </a:p>
        </p:txBody>
      </p:sp>
      <p:pic>
        <p:nvPicPr>
          <p:cNvPr id="52227"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47800" y="381000"/>
            <a:ext cx="6324600" cy="618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extBox 3"/>
          <p:cNvSpPr txBox="1"/>
          <p:nvPr/>
        </p:nvSpPr>
        <p:spPr>
          <a:xfrm>
            <a:off x="304800" y="1219200"/>
            <a:ext cx="1905000" cy="1631216"/>
          </a:xfrm>
          <a:prstGeom prst="rect">
            <a:avLst/>
          </a:prstGeom>
          <a:solidFill>
            <a:schemeClr val="bg1"/>
          </a:solidFill>
          <a:ln>
            <a:solidFill>
              <a:srgbClr val="FF0000"/>
            </a:solidFill>
          </a:ln>
        </p:spPr>
        <p:txBody>
          <a:bodyPr wrap="square" rtlCol="0">
            <a:spAutoFit/>
          </a:bodyPr>
          <a:lstStyle/>
          <a:p>
            <a:r>
              <a:rPr lang="en-US" b="0" i="0" dirty="0" smtClean="0">
                <a:solidFill>
                  <a:srgbClr val="FF0000"/>
                </a:solidFill>
                <a:effectLst/>
                <a:latin typeface="+mn-lt"/>
              </a:rPr>
              <a:t>“Non-</a:t>
            </a:r>
            <a:r>
              <a:rPr lang="en-US" b="0" i="0" dirty="0" err="1" smtClean="0">
                <a:solidFill>
                  <a:srgbClr val="FF0000"/>
                </a:solidFill>
                <a:effectLst/>
                <a:latin typeface="+mn-lt"/>
              </a:rPr>
              <a:t>Instl</a:t>
            </a:r>
            <a:r>
              <a:rPr lang="en-US" b="0" i="0" dirty="0" smtClean="0">
                <a:solidFill>
                  <a:srgbClr val="FF0000"/>
                </a:solidFill>
                <a:effectLst/>
                <a:latin typeface="+mn-lt"/>
              </a:rPr>
              <a:t>” props have higher cap rates (income yields)…</a:t>
            </a:r>
            <a:endParaRPr lang="en-US" b="0" i="0" dirty="0">
              <a:solidFill>
                <a:srgbClr val="FF0000"/>
              </a:solidFill>
              <a:effectLst/>
              <a:latin typeface="+mn-lt"/>
            </a:endParaRPr>
          </a:p>
        </p:txBody>
      </p:sp>
      <p:sp>
        <p:nvSpPr>
          <p:cNvPr id="5" name="TextBox 4"/>
          <p:cNvSpPr txBox="1"/>
          <p:nvPr/>
        </p:nvSpPr>
        <p:spPr>
          <a:xfrm>
            <a:off x="0" y="0"/>
            <a:ext cx="2667000" cy="307777"/>
          </a:xfrm>
          <a:prstGeom prst="rect">
            <a:avLst/>
          </a:prstGeom>
          <a:noFill/>
        </p:spPr>
        <p:txBody>
          <a:bodyPr wrap="square" rtlCol="0">
            <a:spAutoFit/>
          </a:bodyPr>
          <a:lstStyle/>
          <a:p>
            <a:r>
              <a:rPr lang="en-US" sz="1400" b="0" dirty="0" smtClean="0">
                <a:solidFill>
                  <a:srgbClr val="0000FF"/>
                </a:solidFill>
                <a:effectLst/>
              </a:rPr>
              <a:t>Recall from Ch.11…</a:t>
            </a:r>
            <a:endParaRPr lang="en-US" sz="1400" b="0" dirty="0">
              <a:solidFill>
                <a:srgbClr val="0000FF"/>
              </a:solidFill>
              <a:effectLst/>
            </a:endParaRPr>
          </a:p>
        </p:txBody>
      </p:sp>
    </p:spTree>
    <p:extLst>
      <p:ext uri="{BB962C8B-B14F-4D97-AF65-F5344CB8AC3E}">
        <p14:creationId xmlns="" xmlns:p14="http://schemas.microsoft.com/office/powerpoint/2010/main" val="1265312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1"/>
          <p:cNvSpPr>
            <a:spLocks noGrp="1"/>
          </p:cNvSpPr>
          <p:nvPr>
            <p:ph type="ftr" sz="quarter" idx="11"/>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1400" smtClean="0">
                <a:solidFill>
                  <a:srgbClr val="000000"/>
                </a:solidFill>
              </a:rPr>
              <a:t>© 2014 OnCourse Learning. All Rights Reserved.</a:t>
            </a:r>
            <a:endParaRPr lang="en-US" sz="1400">
              <a:solidFill>
                <a:srgbClr val="000000"/>
              </a:solidFill>
            </a:endParaRPr>
          </a:p>
        </p:txBody>
      </p:sp>
      <p:sp>
        <p:nvSpPr>
          <p:cNvPr id="8" name="Slide Number Placeholder 7"/>
          <p:cNvSpPr>
            <a:spLocks noGrp="1"/>
          </p:cNvSpPr>
          <p:nvPr>
            <p:ph type="sldNum" sz="quarter" idx="12"/>
          </p:nvPr>
        </p:nvSpPr>
        <p:spPr/>
        <p:txBody>
          <a:bodyPr/>
          <a:lstStyle/>
          <a:p>
            <a:pPr>
              <a:defRPr/>
            </a:pPr>
            <a:fld id="{CFBFD9A4-B4E2-44D1-BF7C-DCEBBA924A97}" type="slidenum">
              <a:rPr lang="en-US" smtClean="0">
                <a:solidFill>
                  <a:srgbClr val="000000"/>
                </a:solidFill>
              </a:rPr>
              <a:pPr>
                <a:defRPr/>
              </a:pPr>
              <a:t>27</a:t>
            </a:fld>
            <a:endParaRPr lang="en-US">
              <a:solidFill>
                <a:srgbClr val="000000"/>
              </a:solidFill>
            </a:endParaRPr>
          </a:p>
        </p:txBody>
      </p:sp>
      <p:sp>
        <p:nvSpPr>
          <p:cNvPr id="55299" name="TextBox 5"/>
          <p:cNvSpPr txBox="1">
            <a:spLocks noChangeArrowheads="1"/>
          </p:cNvSpPr>
          <p:nvPr/>
        </p:nvSpPr>
        <p:spPr bwMode="auto">
          <a:xfrm>
            <a:off x="228600" y="0"/>
            <a:ext cx="8915400" cy="646113"/>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1800" b="0" i="0" smtClean="0">
                <a:solidFill>
                  <a:srgbClr val="000000"/>
                </a:solidFill>
                <a:effectLst/>
                <a:latin typeface="Arial" panose="020B0604020202090204" pitchFamily="34" charset="0"/>
                <a:cs typeface="Arial" panose="020B0604020202090204" pitchFamily="34" charset="0"/>
              </a:rPr>
              <a:t>“Institutional” (aka “</a:t>
            </a:r>
            <a:r>
              <a:rPr lang="en-US" sz="1800" b="0" i="0" smtClean="0">
                <a:solidFill>
                  <a:srgbClr val="002060"/>
                </a:solidFill>
                <a:effectLst/>
                <a:latin typeface="Arial" panose="020B0604020202090204" pitchFamily="34" charset="0"/>
                <a:cs typeface="Arial" panose="020B0604020202090204" pitchFamily="34" charset="0"/>
              </a:rPr>
              <a:t>Investment Grade</a:t>
            </a:r>
            <a:r>
              <a:rPr lang="en-US" sz="1800" b="0" i="0" smtClean="0">
                <a:solidFill>
                  <a:srgbClr val="000000"/>
                </a:solidFill>
                <a:effectLst/>
                <a:latin typeface="Arial" panose="020B0604020202090204" pitchFamily="34" charset="0"/>
                <a:cs typeface="Arial" panose="020B0604020202090204" pitchFamily="34" charset="0"/>
              </a:rPr>
              <a:t>”) properties (larger, in primary mkts) exhibit </a:t>
            </a:r>
            <a:r>
              <a:rPr lang="en-US" sz="1800" b="0" u="sng" smtClean="0">
                <a:solidFill>
                  <a:srgbClr val="000000"/>
                </a:solidFill>
                <a:effectLst/>
                <a:latin typeface="Arial" panose="020B0604020202090204" pitchFamily="34" charset="0"/>
                <a:cs typeface="Arial" panose="020B0604020202090204" pitchFamily="34" charset="0"/>
              </a:rPr>
              <a:t>different price behavior </a:t>
            </a:r>
            <a:r>
              <a:rPr lang="en-US" sz="1800" b="0" i="0" smtClean="0">
                <a:solidFill>
                  <a:srgbClr val="000000"/>
                </a:solidFill>
                <a:effectLst/>
                <a:latin typeface="Arial" panose="020B0604020202090204" pitchFamily="34" charset="0"/>
                <a:cs typeface="Arial" panose="020B0604020202090204" pitchFamily="34" charset="0"/>
              </a:rPr>
              <a:t> than smaller (“</a:t>
            </a:r>
            <a:r>
              <a:rPr lang="en-US" sz="1800" b="0" i="0" smtClean="0">
                <a:solidFill>
                  <a:srgbClr val="0070C0"/>
                </a:solidFill>
                <a:effectLst/>
                <a:latin typeface="Arial" panose="020B0604020202090204" pitchFamily="34" charset="0"/>
                <a:cs typeface="Arial" panose="020B0604020202090204" pitchFamily="34" charset="0"/>
              </a:rPr>
              <a:t>mom &amp; pop</a:t>
            </a:r>
            <a:r>
              <a:rPr lang="en-US" sz="1800" b="0" i="0" smtClean="0">
                <a:solidFill>
                  <a:srgbClr val="000000"/>
                </a:solidFill>
                <a:effectLst/>
                <a:latin typeface="Arial" panose="020B0604020202090204" pitchFamily="34" charset="0"/>
                <a:cs typeface="Arial" panose="020B0604020202090204" pitchFamily="34" charset="0"/>
              </a:rPr>
              <a:t>”) properties, as seen in CCRSI…</a:t>
            </a:r>
          </a:p>
        </p:txBody>
      </p:sp>
      <p:sp>
        <p:nvSpPr>
          <p:cNvPr id="55300" name="TextBox 5"/>
          <p:cNvSpPr txBox="1">
            <a:spLocks noChangeArrowheads="1"/>
          </p:cNvSpPr>
          <p:nvPr/>
        </p:nvSpPr>
        <p:spPr bwMode="auto">
          <a:xfrm>
            <a:off x="228600" y="6211888"/>
            <a:ext cx="8610600" cy="646112"/>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1800" b="0" i="0" smtClean="0">
                <a:solidFill>
                  <a:srgbClr val="000000"/>
                </a:solidFill>
                <a:effectLst/>
                <a:latin typeface="Arial" panose="020B0604020202090204" pitchFamily="34" charset="0"/>
                <a:cs typeface="Arial" panose="020B0604020202090204" pitchFamily="34" charset="0"/>
              </a:rPr>
              <a:t>Reflects different sources of financing (non-bank vs bank), different owner/investor clienteles (natl/intl instns vs local/users), different asset </a:t>
            </a:r>
            <a:r>
              <a:rPr lang="en-US" sz="1800" u="sng" smtClean="0">
                <a:solidFill>
                  <a:srgbClr val="000000"/>
                </a:solidFill>
                <a:effectLst/>
                <a:latin typeface="Arial" panose="020B0604020202090204" pitchFamily="34" charset="0"/>
                <a:cs typeface="Arial" panose="020B0604020202090204" pitchFamily="34" charset="0"/>
              </a:rPr>
              <a:t>mkt segments</a:t>
            </a:r>
            <a:r>
              <a:rPr lang="en-US" sz="1800" b="0" i="0" smtClean="0">
                <a:solidFill>
                  <a:srgbClr val="000000"/>
                </a:solidFill>
                <a:effectLst/>
                <a:latin typeface="Arial" panose="020B0604020202090204" pitchFamily="34" charset="0"/>
                <a:cs typeface="Arial" panose="020B0604020202090204" pitchFamily="34" charset="0"/>
              </a:rPr>
              <a:t>.</a:t>
            </a:r>
          </a:p>
        </p:txBody>
      </p:sp>
      <p:pic>
        <p:nvPicPr>
          <p:cNvPr id="55301"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725488"/>
            <a:ext cx="8001000" cy="544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5302"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38600" y="4191000"/>
            <a:ext cx="2286000" cy="862013"/>
          </a:xfrm>
          <a:prstGeom prst="rect">
            <a:avLst/>
          </a:prstGeom>
          <a:solidFill>
            <a:srgbClr val="FFFFFF"/>
          </a:solidFill>
          <a:ln w="9525">
            <a:solidFill>
              <a:schemeClr val="tx1"/>
            </a:solidFill>
            <a:miter lim="800000"/>
            <a:headEnd/>
            <a:tailEnd/>
          </a:ln>
        </p:spPr>
      </p:pic>
      <p:sp>
        <p:nvSpPr>
          <p:cNvPr id="7" name="TextBox 6"/>
          <p:cNvSpPr txBox="1"/>
          <p:nvPr/>
        </p:nvSpPr>
        <p:spPr>
          <a:xfrm>
            <a:off x="914400" y="2124611"/>
            <a:ext cx="1905000" cy="1631216"/>
          </a:xfrm>
          <a:prstGeom prst="rect">
            <a:avLst/>
          </a:prstGeom>
          <a:solidFill>
            <a:schemeClr val="bg1"/>
          </a:solidFill>
          <a:ln>
            <a:solidFill>
              <a:srgbClr val="FF0000"/>
            </a:solidFill>
          </a:ln>
        </p:spPr>
        <p:txBody>
          <a:bodyPr wrap="square" rtlCol="0">
            <a:spAutoFit/>
          </a:bodyPr>
          <a:lstStyle/>
          <a:p>
            <a:r>
              <a:rPr lang="en-US" b="0" i="0" dirty="0" smtClean="0">
                <a:solidFill>
                  <a:srgbClr val="FF0000"/>
                </a:solidFill>
                <a:effectLst/>
                <a:latin typeface="+mn-lt"/>
              </a:rPr>
              <a:t>“Non-</a:t>
            </a:r>
            <a:r>
              <a:rPr lang="en-US" b="0" i="0" dirty="0" err="1" smtClean="0">
                <a:solidFill>
                  <a:srgbClr val="FF0000"/>
                </a:solidFill>
                <a:effectLst/>
                <a:latin typeface="+mn-lt"/>
              </a:rPr>
              <a:t>Instl</a:t>
            </a:r>
            <a:r>
              <a:rPr lang="en-US" b="0" i="0" dirty="0" smtClean="0">
                <a:solidFill>
                  <a:srgbClr val="FF0000"/>
                </a:solidFill>
                <a:effectLst/>
                <a:latin typeface="+mn-lt"/>
              </a:rPr>
              <a:t>” props also have higher same-property price appreciation…</a:t>
            </a:r>
            <a:endParaRPr lang="en-US" b="0" i="0" dirty="0">
              <a:solidFill>
                <a:srgbClr val="FF0000"/>
              </a:solidFill>
              <a:effectLst/>
              <a:latin typeface="+mn-lt"/>
            </a:endParaRPr>
          </a:p>
        </p:txBody>
      </p:sp>
    </p:spTree>
    <p:extLst>
      <p:ext uri="{BB962C8B-B14F-4D97-AF65-F5344CB8AC3E}">
        <p14:creationId xmlns="" xmlns:p14="http://schemas.microsoft.com/office/powerpoint/2010/main" val="199319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Footer Placeholder 58"/>
          <p:cNvSpPr>
            <a:spLocks noGrp="1"/>
          </p:cNvSpPr>
          <p:nvPr>
            <p:ph type="ftr" sz="quarter" idx="11"/>
          </p:nvPr>
        </p:nvSpPr>
        <p:spPr/>
        <p:txBody>
          <a:bodyPr/>
          <a:lstStyle/>
          <a:p>
            <a:r>
              <a:rPr lang="en-US" smtClean="0"/>
              <a:t>© 2014 OnCourse Learning. All Rights Reserved.</a:t>
            </a:r>
            <a:endParaRPr lang="en-US"/>
          </a:p>
        </p:txBody>
      </p:sp>
      <p:sp>
        <p:nvSpPr>
          <p:cNvPr id="2" name="Slide Number Placeholder 1"/>
          <p:cNvSpPr>
            <a:spLocks noGrp="1"/>
          </p:cNvSpPr>
          <p:nvPr>
            <p:ph type="sldNum" sz="quarter" idx="12"/>
          </p:nvPr>
        </p:nvSpPr>
        <p:spPr>
          <a:xfrm>
            <a:off x="6477000" y="6381750"/>
            <a:ext cx="2133600" cy="476250"/>
          </a:xfrm>
        </p:spPr>
        <p:txBody>
          <a:bodyPr/>
          <a:lstStyle/>
          <a:p>
            <a:fld id="{F717F95B-0642-410E-B3C0-323AA1BA3A42}" type="slidenum">
              <a:rPr lang="en-US" smtClean="0"/>
              <a:pPr/>
              <a:t>28</a:t>
            </a:fld>
            <a:endParaRPr lang="en-US"/>
          </a:p>
        </p:txBody>
      </p:sp>
      <p:cxnSp>
        <p:nvCxnSpPr>
          <p:cNvPr id="4" name="Straight Connector 3"/>
          <p:cNvCxnSpPr/>
          <p:nvPr/>
        </p:nvCxnSpPr>
        <p:spPr bwMode="auto">
          <a:xfrm>
            <a:off x="1828800" y="1524000"/>
            <a:ext cx="0" cy="4114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1828800" y="5638800"/>
            <a:ext cx="6172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828800" y="1676400"/>
            <a:ext cx="5562600" cy="2819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2514600" y="3581400"/>
            <a:ext cx="1600200" cy="762000"/>
          </a:xfrm>
          <a:prstGeom prst="rect">
            <a:avLst/>
          </a:prstGeom>
          <a:solidFill>
            <a:schemeClr val="accent1">
              <a:alpha val="4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0" name="Rectangle 9"/>
          <p:cNvSpPr/>
          <p:nvPr/>
        </p:nvSpPr>
        <p:spPr bwMode="auto">
          <a:xfrm>
            <a:off x="4114800" y="2438400"/>
            <a:ext cx="1600200" cy="762000"/>
          </a:xfrm>
          <a:prstGeom prst="rect">
            <a:avLst/>
          </a:prstGeom>
          <a:solidFill>
            <a:schemeClr val="accent1">
              <a:alpha val="4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 name="Rectangle 10"/>
          <p:cNvSpPr/>
          <p:nvPr/>
        </p:nvSpPr>
        <p:spPr bwMode="auto">
          <a:xfrm>
            <a:off x="6553200" y="1371600"/>
            <a:ext cx="1600200" cy="762000"/>
          </a:xfrm>
          <a:prstGeom prst="rect">
            <a:avLst/>
          </a:prstGeom>
          <a:solidFill>
            <a:schemeClr val="accent1">
              <a:alpha val="4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2" name="Oval 11"/>
          <p:cNvSpPr/>
          <p:nvPr/>
        </p:nvSpPr>
        <p:spPr bwMode="auto">
          <a:xfrm rot="349492">
            <a:off x="2667000" y="3657600"/>
            <a:ext cx="1295400" cy="533400"/>
          </a:xfrm>
          <a:prstGeom prst="ellipse">
            <a:avLst/>
          </a:prstGeom>
          <a:solidFill>
            <a:schemeClr val="accent1">
              <a:alpha val="4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3" name="Oval 12"/>
          <p:cNvSpPr/>
          <p:nvPr/>
        </p:nvSpPr>
        <p:spPr bwMode="auto">
          <a:xfrm rot="349492">
            <a:off x="4214722" y="2502757"/>
            <a:ext cx="1295400" cy="533400"/>
          </a:xfrm>
          <a:prstGeom prst="ellipse">
            <a:avLst/>
          </a:prstGeom>
          <a:solidFill>
            <a:schemeClr val="accent1">
              <a:alpha val="4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4" name="Oval 13"/>
          <p:cNvSpPr/>
          <p:nvPr/>
        </p:nvSpPr>
        <p:spPr bwMode="auto">
          <a:xfrm rot="349492">
            <a:off x="6805523" y="1512157"/>
            <a:ext cx="1295400" cy="533400"/>
          </a:xfrm>
          <a:prstGeom prst="ellipse">
            <a:avLst/>
          </a:prstGeom>
          <a:solidFill>
            <a:schemeClr val="accent1">
              <a:alpha val="4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25" name="Group 24"/>
          <p:cNvGrpSpPr/>
          <p:nvPr/>
        </p:nvGrpSpPr>
        <p:grpSpPr>
          <a:xfrm>
            <a:off x="2895600" y="3657600"/>
            <a:ext cx="914400" cy="457200"/>
            <a:chOff x="7010400" y="3962400"/>
            <a:chExt cx="914400" cy="457200"/>
          </a:xfrm>
        </p:grpSpPr>
        <p:sp>
          <p:nvSpPr>
            <p:cNvPr id="15" name="Oval 14"/>
            <p:cNvSpPr/>
            <p:nvPr/>
          </p:nvSpPr>
          <p:spPr bwMode="auto">
            <a:xfrm>
              <a:off x="7086600" y="40386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6" name="Oval 15"/>
            <p:cNvSpPr/>
            <p:nvPr/>
          </p:nvSpPr>
          <p:spPr bwMode="auto">
            <a:xfrm>
              <a:off x="72390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8" name="Oval 17"/>
            <p:cNvSpPr/>
            <p:nvPr/>
          </p:nvSpPr>
          <p:spPr bwMode="auto">
            <a:xfrm>
              <a:off x="70104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9" name="Oval 18"/>
            <p:cNvSpPr/>
            <p:nvPr/>
          </p:nvSpPr>
          <p:spPr bwMode="auto">
            <a:xfrm>
              <a:off x="7391400" y="3962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0" name="Oval 19"/>
            <p:cNvSpPr/>
            <p:nvPr/>
          </p:nvSpPr>
          <p:spPr bwMode="auto">
            <a:xfrm>
              <a:off x="74676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1" name="Oval 20"/>
            <p:cNvSpPr/>
            <p:nvPr/>
          </p:nvSpPr>
          <p:spPr bwMode="auto">
            <a:xfrm>
              <a:off x="73914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2" name="Oval 21"/>
            <p:cNvSpPr/>
            <p:nvPr/>
          </p:nvSpPr>
          <p:spPr bwMode="auto">
            <a:xfrm>
              <a:off x="76200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3" name="Oval 22"/>
            <p:cNvSpPr/>
            <p:nvPr/>
          </p:nvSpPr>
          <p:spPr bwMode="auto">
            <a:xfrm>
              <a:off x="7620000" y="41148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4" name="Oval 23"/>
            <p:cNvSpPr/>
            <p:nvPr/>
          </p:nvSpPr>
          <p:spPr bwMode="auto">
            <a:xfrm>
              <a:off x="7848600" y="42672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nvGrpSpPr>
          <p:cNvPr id="26" name="Group 25"/>
          <p:cNvGrpSpPr/>
          <p:nvPr/>
        </p:nvGrpSpPr>
        <p:grpSpPr>
          <a:xfrm>
            <a:off x="4419600" y="2514600"/>
            <a:ext cx="914400" cy="457200"/>
            <a:chOff x="7010400" y="3962400"/>
            <a:chExt cx="914400" cy="457200"/>
          </a:xfrm>
        </p:grpSpPr>
        <p:sp>
          <p:nvSpPr>
            <p:cNvPr id="27" name="Oval 26"/>
            <p:cNvSpPr/>
            <p:nvPr/>
          </p:nvSpPr>
          <p:spPr bwMode="auto">
            <a:xfrm>
              <a:off x="7086600" y="40386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8" name="Oval 27"/>
            <p:cNvSpPr/>
            <p:nvPr/>
          </p:nvSpPr>
          <p:spPr bwMode="auto">
            <a:xfrm>
              <a:off x="72390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9" name="Oval 28"/>
            <p:cNvSpPr/>
            <p:nvPr/>
          </p:nvSpPr>
          <p:spPr bwMode="auto">
            <a:xfrm>
              <a:off x="70104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0" name="Oval 29"/>
            <p:cNvSpPr/>
            <p:nvPr/>
          </p:nvSpPr>
          <p:spPr bwMode="auto">
            <a:xfrm>
              <a:off x="7391400" y="3962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1" name="Oval 30"/>
            <p:cNvSpPr/>
            <p:nvPr/>
          </p:nvSpPr>
          <p:spPr bwMode="auto">
            <a:xfrm>
              <a:off x="74676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2" name="Oval 31"/>
            <p:cNvSpPr/>
            <p:nvPr/>
          </p:nvSpPr>
          <p:spPr bwMode="auto">
            <a:xfrm>
              <a:off x="73914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3" name="Oval 32"/>
            <p:cNvSpPr/>
            <p:nvPr/>
          </p:nvSpPr>
          <p:spPr bwMode="auto">
            <a:xfrm>
              <a:off x="76200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4" name="Oval 33"/>
            <p:cNvSpPr/>
            <p:nvPr/>
          </p:nvSpPr>
          <p:spPr bwMode="auto">
            <a:xfrm>
              <a:off x="7620000" y="41148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5" name="Oval 34"/>
            <p:cNvSpPr/>
            <p:nvPr/>
          </p:nvSpPr>
          <p:spPr bwMode="auto">
            <a:xfrm>
              <a:off x="7848600" y="42672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nvGrpSpPr>
          <p:cNvPr id="36" name="Group 35"/>
          <p:cNvGrpSpPr/>
          <p:nvPr/>
        </p:nvGrpSpPr>
        <p:grpSpPr>
          <a:xfrm>
            <a:off x="7010400" y="1524000"/>
            <a:ext cx="914400" cy="457200"/>
            <a:chOff x="7010400" y="3962400"/>
            <a:chExt cx="914400" cy="457200"/>
          </a:xfrm>
        </p:grpSpPr>
        <p:sp>
          <p:nvSpPr>
            <p:cNvPr id="37" name="Oval 36"/>
            <p:cNvSpPr/>
            <p:nvPr/>
          </p:nvSpPr>
          <p:spPr bwMode="auto">
            <a:xfrm>
              <a:off x="7086600" y="40386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8" name="Oval 37"/>
            <p:cNvSpPr/>
            <p:nvPr/>
          </p:nvSpPr>
          <p:spPr bwMode="auto">
            <a:xfrm>
              <a:off x="72390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9" name="Oval 38"/>
            <p:cNvSpPr/>
            <p:nvPr/>
          </p:nvSpPr>
          <p:spPr bwMode="auto">
            <a:xfrm>
              <a:off x="70104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0" name="Oval 39"/>
            <p:cNvSpPr/>
            <p:nvPr/>
          </p:nvSpPr>
          <p:spPr bwMode="auto">
            <a:xfrm>
              <a:off x="7391400" y="3962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1" name="Oval 40"/>
            <p:cNvSpPr/>
            <p:nvPr/>
          </p:nvSpPr>
          <p:spPr bwMode="auto">
            <a:xfrm>
              <a:off x="7467600" y="41910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2" name="Oval 41"/>
            <p:cNvSpPr/>
            <p:nvPr/>
          </p:nvSpPr>
          <p:spPr bwMode="auto">
            <a:xfrm>
              <a:off x="73914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3" name="Oval 42"/>
            <p:cNvSpPr/>
            <p:nvPr/>
          </p:nvSpPr>
          <p:spPr bwMode="auto">
            <a:xfrm>
              <a:off x="7620000" y="43434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4" name="Oval 43"/>
            <p:cNvSpPr/>
            <p:nvPr/>
          </p:nvSpPr>
          <p:spPr bwMode="auto">
            <a:xfrm>
              <a:off x="7620000" y="41148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5" name="Oval 44"/>
            <p:cNvSpPr/>
            <p:nvPr/>
          </p:nvSpPr>
          <p:spPr bwMode="auto">
            <a:xfrm>
              <a:off x="7848600" y="4267200"/>
              <a:ext cx="76200" cy="76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46" name="TextBox 45"/>
          <p:cNvSpPr txBox="1"/>
          <p:nvPr/>
        </p:nvSpPr>
        <p:spPr>
          <a:xfrm>
            <a:off x="4495800" y="5638800"/>
            <a:ext cx="3657600" cy="461665"/>
          </a:xfrm>
          <a:prstGeom prst="rect">
            <a:avLst/>
          </a:prstGeom>
          <a:noFill/>
        </p:spPr>
        <p:txBody>
          <a:bodyPr wrap="square" rtlCol="0">
            <a:spAutoFit/>
          </a:bodyPr>
          <a:lstStyle/>
          <a:p>
            <a:pPr algn="ctr"/>
            <a:r>
              <a:rPr lang="en-US" sz="1600" b="0" i="0" dirty="0" smtClean="0">
                <a:effectLst/>
              </a:rPr>
              <a:t>Simple Classical CAPM </a:t>
            </a:r>
            <a:r>
              <a:rPr lang="en-US" sz="2400" dirty="0" smtClean="0"/>
              <a:t>“Beta” </a:t>
            </a:r>
            <a:r>
              <a:rPr lang="el-GR" sz="2400" dirty="0" smtClean="0"/>
              <a:t>β</a:t>
            </a:r>
            <a:endParaRPr lang="en-US" sz="2400" dirty="0"/>
          </a:p>
        </p:txBody>
      </p:sp>
      <p:sp>
        <p:nvSpPr>
          <p:cNvPr id="47" name="TextBox 46"/>
          <p:cNvSpPr txBox="1"/>
          <p:nvPr/>
        </p:nvSpPr>
        <p:spPr>
          <a:xfrm rot="16200000">
            <a:off x="-302567" y="3198168"/>
            <a:ext cx="3657600" cy="461665"/>
          </a:xfrm>
          <a:prstGeom prst="rect">
            <a:avLst/>
          </a:prstGeom>
          <a:noFill/>
        </p:spPr>
        <p:txBody>
          <a:bodyPr wrap="square" rtlCol="0">
            <a:spAutoFit/>
          </a:bodyPr>
          <a:lstStyle/>
          <a:p>
            <a:pPr algn="r"/>
            <a:r>
              <a:rPr lang="en-US" sz="2400" b="0" i="0" dirty="0" smtClean="0">
                <a:effectLst/>
              </a:rPr>
              <a:t>Expected </a:t>
            </a:r>
            <a:r>
              <a:rPr lang="en-US" sz="2400" dirty="0" smtClean="0"/>
              <a:t>Return</a:t>
            </a:r>
            <a:r>
              <a:rPr lang="en-US" sz="2400" b="0" i="0" dirty="0" smtClean="0">
                <a:effectLst/>
              </a:rPr>
              <a:t> E[r]</a:t>
            </a:r>
            <a:endParaRPr lang="en-US" sz="2400" dirty="0"/>
          </a:p>
        </p:txBody>
      </p:sp>
      <p:sp>
        <p:nvSpPr>
          <p:cNvPr id="49" name="TextBox 48"/>
          <p:cNvSpPr txBox="1"/>
          <p:nvPr/>
        </p:nvSpPr>
        <p:spPr>
          <a:xfrm>
            <a:off x="2057400" y="3657600"/>
            <a:ext cx="533400" cy="246221"/>
          </a:xfrm>
          <a:prstGeom prst="rect">
            <a:avLst/>
          </a:prstGeom>
          <a:noFill/>
        </p:spPr>
        <p:txBody>
          <a:bodyPr wrap="square" rtlCol="0">
            <a:spAutoFit/>
          </a:bodyPr>
          <a:lstStyle/>
          <a:p>
            <a:pPr algn="r"/>
            <a:r>
              <a:rPr lang="en-US" sz="1000" b="0" i="0" dirty="0" smtClean="0">
                <a:effectLst/>
              </a:rPr>
              <a:t>E[r]</a:t>
            </a:r>
            <a:endParaRPr lang="en-US" sz="1000" b="0" i="0" dirty="0">
              <a:effectLst/>
            </a:endParaRPr>
          </a:p>
        </p:txBody>
      </p:sp>
      <p:sp>
        <p:nvSpPr>
          <p:cNvPr id="50" name="TextBox 49"/>
          <p:cNvSpPr txBox="1"/>
          <p:nvPr/>
        </p:nvSpPr>
        <p:spPr>
          <a:xfrm>
            <a:off x="3048000" y="4343400"/>
            <a:ext cx="533400" cy="246221"/>
          </a:xfrm>
          <a:prstGeom prst="rect">
            <a:avLst/>
          </a:prstGeom>
          <a:noFill/>
        </p:spPr>
        <p:txBody>
          <a:bodyPr wrap="square" rtlCol="0">
            <a:spAutoFit/>
          </a:bodyPr>
          <a:lstStyle/>
          <a:p>
            <a:pPr algn="ctr"/>
            <a:r>
              <a:rPr lang="el-GR" sz="1000" b="0" dirty="0" smtClean="0">
                <a:effectLst/>
              </a:rPr>
              <a:t>β</a:t>
            </a:r>
            <a:endParaRPr lang="en-US" sz="1000" b="0" dirty="0">
              <a:effectLst/>
            </a:endParaRPr>
          </a:p>
        </p:txBody>
      </p:sp>
      <p:sp>
        <p:nvSpPr>
          <p:cNvPr id="51" name="TextBox 50"/>
          <p:cNvSpPr txBox="1"/>
          <p:nvPr/>
        </p:nvSpPr>
        <p:spPr>
          <a:xfrm>
            <a:off x="3657600" y="2514600"/>
            <a:ext cx="533400" cy="246221"/>
          </a:xfrm>
          <a:prstGeom prst="rect">
            <a:avLst/>
          </a:prstGeom>
          <a:noFill/>
        </p:spPr>
        <p:txBody>
          <a:bodyPr wrap="square" rtlCol="0">
            <a:spAutoFit/>
          </a:bodyPr>
          <a:lstStyle/>
          <a:p>
            <a:pPr algn="r"/>
            <a:r>
              <a:rPr lang="en-US" sz="1000" b="0" i="0" dirty="0" smtClean="0">
                <a:effectLst/>
              </a:rPr>
              <a:t>E[r]</a:t>
            </a:r>
            <a:endParaRPr lang="en-US" sz="1000" b="0" i="0" dirty="0">
              <a:effectLst/>
            </a:endParaRPr>
          </a:p>
        </p:txBody>
      </p:sp>
      <p:sp>
        <p:nvSpPr>
          <p:cNvPr id="52" name="TextBox 51"/>
          <p:cNvSpPr txBox="1"/>
          <p:nvPr/>
        </p:nvSpPr>
        <p:spPr>
          <a:xfrm>
            <a:off x="6096000" y="1447800"/>
            <a:ext cx="533400" cy="246221"/>
          </a:xfrm>
          <a:prstGeom prst="rect">
            <a:avLst/>
          </a:prstGeom>
          <a:noFill/>
        </p:spPr>
        <p:txBody>
          <a:bodyPr wrap="square" rtlCol="0">
            <a:spAutoFit/>
          </a:bodyPr>
          <a:lstStyle/>
          <a:p>
            <a:pPr algn="r"/>
            <a:r>
              <a:rPr lang="en-US" sz="1000" b="0" i="0" dirty="0" smtClean="0">
                <a:effectLst/>
              </a:rPr>
              <a:t>E[r]</a:t>
            </a:r>
            <a:endParaRPr lang="en-US" sz="1000" b="0" i="0" dirty="0">
              <a:effectLst/>
            </a:endParaRPr>
          </a:p>
        </p:txBody>
      </p:sp>
      <p:sp>
        <p:nvSpPr>
          <p:cNvPr id="53" name="TextBox 52"/>
          <p:cNvSpPr txBox="1"/>
          <p:nvPr/>
        </p:nvSpPr>
        <p:spPr>
          <a:xfrm>
            <a:off x="4648200" y="3200400"/>
            <a:ext cx="533400" cy="246221"/>
          </a:xfrm>
          <a:prstGeom prst="rect">
            <a:avLst/>
          </a:prstGeom>
          <a:noFill/>
        </p:spPr>
        <p:txBody>
          <a:bodyPr wrap="square" rtlCol="0">
            <a:spAutoFit/>
          </a:bodyPr>
          <a:lstStyle/>
          <a:p>
            <a:pPr algn="ctr"/>
            <a:r>
              <a:rPr lang="el-GR" sz="1000" b="0" dirty="0" smtClean="0">
                <a:effectLst/>
              </a:rPr>
              <a:t>β</a:t>
            </a:r>
            <a:endParaRPr lang="en-US" sz="1000" b="0" dirty="0">
              <a:effectLst/>
            </a:endParaRPr>
          </a:p>
        </p:txBody>
      </p:sp>
      <p:sp>
        <p:nvSpPr>
          <p:cNvPr id="54" name="TextBox 53"/>
          <p:cNvSpPr txBox="1"/>
          <p:nvPr/>
        </p:nvSpPr>
        <p:spPr>
          <a:xfrm>
            <a:off x="7086600" y="2133600"/>
            <a:ext cx="533400" cy="246221"/>
          </a:xfrm>
          <a:prstGeom prst="rect">
            <a:avLst/>
          </a:prstGeom>
          <a:noFill/>
        </p:spPr>
        <p:txBody>
          <a:bodyPr wrap="square" rtlCol="0">
            <a:spAutoFit/>
          </a:bodyPr>
          <a:lstStyle/>
          <a:p>
            <a:pPr algn="ctr"/>
            <a:r>
              <a:rPr lang="el-GR" sz="1000" b="0" dirty="0" smtClean="0">
                <a:effectLst/>
              </a:rPr>
              <a:t>β</a:t>
            </a:r>
            <a:endParaRPr lang="en-US" sz="1000" b="0" dirty="0">
              <a:effectLst/>
            </a:endParaRPr>
          </a:p>
        </p:txBody>
      </p:sp>
      <p:sp>
        <p:nvSpPr>
          <p:cNvPr id="55" name="TextBox 54"/>
          <p:cNvSpPr txBox="1"/>
          <p:nvPr/>
        </p:nvSpPr>
        <p:spPr>
          <a:xfrm>
            <a:off x="2895600" y="3276600"/>
            <a:ext cx="914400" cy="338554"/>
          </a:xfrm>
          <a:prstGeom prst="rect">
            <a:avLst/>
          </a:prstGeom>
          <a:noFill/>
        </p:spPr>
        <p:txBody>
          <a:bodyPr wrap="square" rtlCol="0">
            <a:spAutoFit/>
          </a:bodyPr>
          <a:lstStyle/>
          <a:p>
            <a:pPr algn="ctr"/>
            <a:r>
              <a:rPr lang="en-US" sz="1600" i="0" dirty="0" smtClean="0">
                <a:effectLst/>
              </a:rPr>
              <a:t>Bonds</a:t>
            </a:r>
            <a:endParaRPr lang="en-US" sz="1600" i="0" dirty="0">
              <a:effectLst/>
            </a:endParaRPr>
          </a:p>
        </p:txBody>
      </p:sp>
      <p:sp>
        <p:nvSpPr>
          <p:cNvPr id="56" name="TextBox 55"/>
          <p:cNvSpPr txBox="1"/>
          <p:nvPr/>
        </p:nvSpPr>
        <p:spPr>
          <a:xfrm>
            <a:off x="4419600" y="2133600"/>
            <a:ext cx="914400" cy="338554"/>
          </a:xfrm>
          <a:prstGeom prst="rect">
            <a:avLst/>
          </a:prstGeom>
          <a:noFill/>
        </p:spPr>
        <p:txBody>
          <a:bodyPr wrap="square" rtlCol="0">
            <a:spAutoFit/>
          </a:bodyPr>
          <a:lstStyle/>
          <a:p>
            <a:pPr algn="ctr"/>
            <a:r>
              <a:rPr lang="en-US" sz="1600" i="0" dirty="0" smtClean="0">
                <a:effectLst/>
              </a:rPr>
              <a:t>Real </a:t>
            </a:r>
            <a:r>
              <a:rPr lang="en-US" sz="1600" i="0" dirty="0" err="1" smtClean="0">
                <a:effectLst/>
              </a:rPr>
              <a:t>Est</a:t>
            </a:r>
            <a:endParaRPr lang="en-US" sz="1600" i="0" dirty="0">
              <a:effectLst/>
            </a:endParaRPr>
          </a:p>
        </p:txBody>
      </p:sp>
      <p:sp>
        <p:nvSpPr>
          <p:cNvPr id="57" name="TextBox 56"/>
          <p:cNvSpPr txBox="1"/>
          <p:nvPr/>
        </p:nvSpPr>
        <p:spPr>
          <a:xfrm>
            <a:off x="6934200" y="1066800"/>
            <a:ext cx="914400" cy="338554"/>
          </a:xfrm>
          <a:prstGeom prst="rect">
            <a:avLst/>
          </a:prstGeom>
          <a:noFill/>
        </p:spPr>
        <p:txBody>
          <a:bodyPr wrap="square" rtlCol="0">
            <a:spAutoFit/>
          </a:bodyPr>
          <a:lstStyle/>
          <a:p>
            <a:pPr algn="ctr"/>
            <a:r>
              <a:rPr lang="en-US" sz="1600" i="0" dirty="0" smtClean="0">
                <a:effectLst/>
              </a:rPr>
              <a:t>Stocks</a:t>
            </a:r>
            <a:endParaRPr lang="en-US" sz="1600" i="0" dirty="0">
              <a:effectLst/>
            </a:endParaRPr>
          </a:p>
        </p:txBody>
      </p:sp>
      <p:sp>
        <p:nvSpPr>
          <p:cNvPr id="58" name="TextBox 57"/>
          <p:cNvSpPr txBox="1"/>
          <p:nvPr/>
        </p:nvSpPr>
        <p:spPr>
          <a:xfrm>
            <a:off x="685800" y="152400"/>
            <a:ext cx="7848600" cy="461665"/>
          </a:xfrm>
          <a:prstGeom prst="rect">
            <a:avLst/>
          </a:prstGeom>
          <a:noFill/>
        </p:spPr>
        <p:txBody>
          <a:bodyPr wrap="square" rtlCol="0">
            <a:spAutoFit/>
          </a:bodyPr>
          <a:lstStyle/>
          <a:p>
            <a:pPr algn="ctr"/>
            <a:r>
              <a:rPr lang="en-US" sz="2400" dirty="0" smtClean="0"/>
              <a:t>1-Factor CAPM Across &amp; Within Asset Classes…</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1"/>
          <p:cNvSpPr>
            <a:spLocks noGrp="1"/>
          </p:cNvSpPr>
          <p:nvPr>
            <p:ph type="ftr" sz="quarter" idx="11"/>
          </p:nvPr>
        </p:nvSpPr>
        <p:spPr/>
        <p:txBody>
          <a:bodyPr/>
          <a:lstStyle/>
          <a:p>
            <a:r>
              <a:rPr lang="en-US" smtClean="0"/>
              <a:t>© 2014 OnCourse Learning. All Rights Reserved.</a:t>
            </a:r>
            <a:endParaRPr lang="en-US"/>
          </a:p>
        </p:txBody>
      </p:sp>
      <p:sp>
        <p:nvSpPr>
          <p:cNvPr id="21" name="Slide Number Placeholder 3"/>
          <p:cNvSpPr>
            <a:spLocks noGrp="1"/>
          </p:cNvSpPr>
          <p:nvPr>
            <p:ph type="sldNum" sz="quarter" idx="12"/>
          </p:nvPr>
        </p:nvSpPr>
        <p:spPr/>
        <p:txBody>
          <a:bodyPr/>
          <a:lstStyle/>
          <a:p>
            <a:fld id="{1C0D7EF8-AB6F-49F4-A7E7-F46EB10B13E5}" type="slidenum">
              <a:rPr lang="en-US"/>
              <a:pPr/>
              <a:t>29</a:t>
            </a:fld>
            <a:endParaRPr lang="en-US"/>
          </a:p>
        </p:txBody>
      </p:sp>
      <p:sp>
        <p:nvSpPr>
          <p:cNvPr id="308226" name="Text Box 2"/>
          <p:cNvSpPr txBox="1">
            <a:spLocks noChangeArrowheads="1"/>
          </p:cNvSpPr>
          <p:nvPr/>
        </p:nvSpPr>
        <p:spPr bwMode="auto">
          <a:xfrm>
            <a:off x="533400" y="304800"/>
            <a:ext cx="7924800" cy="822325"/>
          </a:xfrm>
          <a:prstGeom prst="rect">
            <a:avLst/>
          </a:prstGeom>
          <a:noFill/>
          <a:ln w="9525">
            <a:noFill/>
            <a:miter lim="800000"/>
            <a:headEnd/>
            <a:tailEnd/>
          </a:ln>
          <a:effectLst/>
        </p:spPr>
        <p:txBody>
          <a:bodyPr>
            <a:spAutoFit/>
          </a:bodyPr>
          <a:lstStyle/>
          <a:p>
            <a:pPr eaLnBrk="0" hangingPunct="0">
              <a:spcBef>
                <a:spcPct val="50000"/>
              </a:spcBef>
            </a:pPr>
            <a:r>
              <a:rPr lang="en-US" sz="2400">
                <a:effectLst>
                  <a:outerShdw blurRad="38100" dist="38100" dir="2700000" algn="tl">
                    <a:srgbClr val="FFFFFF"/>
                  </a:outerShdw>
                </a:effectLst>
              </a:rPr>
              <a:t>The Capital Market does perceive (and price) risk differences </a:t>
            </a:r>
            <a:r>
              <a:rPr lang="en-US" sz="2400">
                <a:solidFill>
                  <a:srgbClr val="FF0066"/>
                </a:solidFill>
                <a:effectLst>
                  <a:outerShdw blurRad="38100" dist="38100" dir="2700000" algn="tl">
                    <a:srgbClr val="000000"/>
                  </a:outerShdw>
                </a:effectLst>
              </a:rPr>
              <a:t>ACROSS</a:t>
            </a:r>
            <a:r>
              <a:rPr lang="en-US" sz="2400">
                <a:effectLst>
                  <a:outerShdw blurRad="38100" dist="38100" dir="2700000" algn="tl">
                    <a:srgbClr val="FFFFFF"/>
                  </a:outerShdw>
                </a:effectLst>
              </a:rPr>
              <a:t> asset classes . . .</a:t>
            </a:r>
          </a:p>
        </p:txBody>
      </p:sp>
      <p:grpSp>
        <p:nvGrpSpPr>
          <p:cNvPr id="308227" name="Group 3"/>
          <p:cNvGrpSpPr>
            <a:grpSpLocks/>
          </p:cNvGrpSpPr>
          <p:nvPr/>
        </p:nvGrpSpPr>
        <p:grpSpPr bwMode="auto">
          <a:xfrm>
            <a:off x="1295400" y="1371600"/>
            <a:ext cx="7467600" cy="5005388"/>
            <a:chOff x="960" y="816"/>
            <a:chExt cx="4512" cy="2972"/>
          </a:xfrm>
        </p:grpSpPr>
        <p:sp>
          <p:nvSpPr>
            <p:cNvPr id="308228" name="Line 4"/>
            <p:cNvSpPr>
              <a:spLocks noChangeShapeType="1"/>
            </p:cNvSpPr>
            <p:nvPr/>
          </p:nvSpPr>
          <p:spPr bwMode="auto">
            <a:xfrm>
              <a:off x="960" y="1104"/>
              <a:ext cx="0" cy="2352"/>
            </a:xfrm>
            <a:prstGeom prst="line">
              <a:avLst/>
            </a:prstGeom>
            <a:noFill/>
            <a:ln w="9525">
              <a:solidFill>
                <a:schemeClr val="tx1"/>
              </a:solidFill>
              <a:round/>
              <a:headEnd/>
              <a:tailEnd/>
            </a:ln>
            <a:effectLst/>
          </p:spPr>
          <p:txBody>
            <a:bodyPr wrap="none" anchor="ctr"/>
            <a:lstStyle/>
            <a:p>
              <a:endParaRPr lang="en-US"/>
            </a:p>
          </p:txBody>
        </p:sp>
        <p:sp>
          <p:nvSpPr>
            <p:cNvPr id="308229" name="Line 5"/>
            <p:cNvSpPr>
              <a:spLocks noChangeShapeType="1"/>
            </p:cNvSpPr>
            <p:nvPr/>
          </p:nvSpPr>
          <p:spPr bwMode="auto">
            <a:xfrm>
              <a:off x="960" y="3456"/>
              <a:ext cx="4128" cy="0"/>
            </a:xfrm>
            <a:prstGeom prst="line">
              <a:avLst/>
            </a:prstGeom>
            <a:noFill/>
            <a:ln w="9525">
              <a:solidFill>
                <a:schemeClr val="tx1"/>
              </a:solidFill>
              <a:round/>
              <a:headEnd/>
              <a:tailEnd/>
            </a:ln>
            <a:effectLst/>
          </p:spPr>
          <p:txBody>
            <a:bodyPr wrap="none" anchor="ctr"/>
            <a:lstStyle/>
            <a:p>
              <a:endParaRPr lang="en-US"/>
            </a:p>
          </p:txBody>
        </p:sp>
        <p:sp>
          <p:nvSpPr>
            <p:cNvPr id="308230" name="Text Box 6"/>
            <p:cNvSpPr txBox="1">
              <a:spLocks noChangeArrowheads="1"/>
            </p:cNvSpPr>
            <p:nvPr/>
          </p:nvSpPr>
          <p:spPr bwMode="auto">
            <a:xfrm>
              <a:off x="3648" y="3552"/>
              <a:ext cx="1824" cy="236"/>
            </a:xfrm>
            <a:prstGeom prst="rect">
              <a:avLst/>
            </a:prstGeom>
            <a:noFill/>
            <a:ln w="9525">
              <a:noFill/>
              <a:miter lim="800000"/>
              <a:headEnd/>
              <a:tailEnd/>
            </a:ln>
            <a:effectLst/>
          </p:spPr>
          <p:txBody>
            <a:bodyPr>
              <a:spAutoFit/>
            </a:bodyPr>
            <a:lstStyle/>
            <a:p>
              <a:pPr eaLnBrk="0" hangingPunct="0">
                <a:spcBef>
                  <a:spcPct val="50000"/>
                </a:spcBef>
              </a:pPr>
              <a:r>
                <a:rPr lang="en-US">
                  <a:effectLst/>
                </a:rPr>
                <a:t>National Wealth </a:t>
              </a:r>
              <a:r>
                <a:rPr lang="en-US">
                  <a:effectLst>
                    <a:outerShdw blurRad="38100" dist="38100" dir="2700000" algn="tl">
                      <a:srgbClr val="FFFFFF"/>
                    </a:outerShdw>
                  </a:effectLst>
                </a:rPr>
                <a:t>BETA</a:t>
              </a:r>
              <a:endParaRPr lang="en-US" sz="1800">
                <a:effectLst/>
              </a:endParaRPr>
            </a:p>
          </p:txBody>
        </p:sp>
        <p:sp>
          <p:nvSpPr>
            <p:cNvPr id="308231" name="Line 7"/>
            <p:cNvSpPr>
              <a:spLocks noChangeShapeType="1"/>
            </p:cNvSpPr>
            <p:nvPr/>
          </p:nvSpPr>
          <p:spPr bwMode="auto">
            <a:xfrm flipV="1">
              <a:off x="960" y="816"/>
              <a:ext cx="4368" cy="2160"/>
            </a:xfrm>
            <a:prstGeom prst="line">
              <a:avLst/>
            </a:prstGeom>
            <a:noFill/>
            <a:ln w="28575">
              <a:solidFill>
                <a:schemeClr val="tx1"/>
              </a:solidFill>
              <a:round/>
              <a:headEnd/>
              <a:tailEnd/>
            </a:ln>
            <a:effectLst/>
          </p:spPr>
          <p:txBody>
            <a:bodyPr wrap="none" anchor="ctr"/>
            <a:lstStyle/>
            <a:p>
              <a:endParaRPr lang="en-US"/>
            </a:p>
          </p:txBody>
        </p:sp>
        <p:grpSp>
          <p:nvGrpSpPr>
            <p:cNvPr id="308232" name="Group 8"/>
            <p:cNvGrpSpPr>
              <a:grpSpLocks/>
            </p:cNvGrpSpPr>
            <p:nvPr/>
          </p:nvGrpSpPr>
          <p:grpSpPr bwMode="auto">
            <a:xfrm>
              <a:off x="4032" y="864"/>
              <a:ext cx="960" cy="672"/>
              <a:chOff x="4032" y="864"/>
              <a:chExt cx="960" cy="672"/>
            </a:xfrm>
          </p:grpSpPr>
          <p:sp>
            <p:nvSpPr>
              <p:cNvPr id="308233" name="Rectangle 9"/>
              <p:cNvSpPr>
                <a:spLocks noChangeArrowheads="1"/>
              </p:cNvSpPr>
              <p:nvPr/>
            </p:nvSpPr>
            <p:spPr bwMode="auto">
              <a:xfrm>
                <a:off x="4032" y="864"/>
                <a:ext cx="960" cy="672"/>
              </a:xfrm>
              <a:prstGeom prst="rect">
                <a:avLst/>
              </a:prstGeom>
              <a:solidFill>
                <a:schemeClr val="accent1">
                  <a:alpha val="50000"/>
                </a:schemeClr>
              </a:solidFill>
              <a:ln w="9525">
                <a:solidFill>
                  <a:schemeClr val="bg1"/>
                </a:solidFill>
                <a:miter lim="800000"/>
                <a:headEnd/>
                <a:tailEnd/>
              </a:ln>
              <a:effectLst/>
            </p:spPr>
            <p:txBody>
              <a:bodyPr wrap="none" anchor="ctr"/>
              <a:lstStyle/>
              <a:p>
                <a:endParaRPr lang="en-US"/>
              </a:p>
            </p:txBody>
          </p:sp>
          <p:sp>
            <p:nvSpPr>
              <p:cNvPr id="308234" name="Text Box 10"/>
              <p:cNvSpPr txBox="1">
                <a:spLocks noChangeArrowheads="1"/>
              </p:cNvSpPr>
              <p:nvPr/>
            </p:nvSpPr>
            <p:spPr bwMode="auto">
              <a:xfrm>
                <a:off x="4080" y="912"/>
                <a:ext cx="673" cy="200"/>
              </a:xfrm>
              <a:prstGeom prst="rect">
                <a:avLst/>
              </a:prstGeom>
              <a:noFill/>
              <a:ln w="9525">
                <a:noFill/>
                <a:miter lim="800000"/>
                <a:headEnd/>
                <a:tailEnd/>
              </a:ln>
              <a:effectLst/>
            </p:spPr>
            <p:txBody>
              <a:bodyPr>
                <a:spAutoFit/>
              </a:bodyPr>
              <a:lstStyle/>
              <a:p>
                <a:pPr eaLnBrk="0" hangingPunct="0">
                  <a:spcBef>
                    <a:spcPct val="50000"/>
                  </a:spcBef>
                </a:pPr>
                <a:r>
                  <a:rPr lang="en-US" sz="1600" i="0">
                    <a:solidFill>
                      <a:srgbClr val="000000"/>
                    </a:solidFill>
                    <a:effectLst>
                      <a:outerShdw blurRad="38100" dist="38100" dir="2700000" algn="tl">
                        <a:srgbClr val="FFFFFF"/>
                      </a:outerShdw>
                    </a:effectLst>
                    <a:latin typeface="Arial" pitchFamily="34" charset="0"/>
                  </a:rPr>
                  <a:t>Pub.Eq</a:t>
                </a:r>
                <a:endParaRPr lang="en-US" sz="1400" i="0">
                  <a:effectLst/>
                </a:endParaRPr>
              </a:p>
            </p:txBody>
          </p:sp>
        </p:grpSp>
        <p:grpSp>
          <p:nvGrpSpPr>
            <p:cNvPr id="308235" name="Group 11"/>
            <p:cNvGrpSpPr>
              <a:grpSpLocks/>
            </p:cNvGrpSpPr>
            <p:nvPr/>
          </p:nvGrpSpPr>
          <p:grpSpPr bwMode="auto">
            <a:xfrm>
              <a:off x="2976" y="1440"/>
              <a:ext cx="960" cy="672"/>
              <a:chOff x="2976" y="1440"/>
              <a:chExt cx="960" cy="672"/>
            </a:xfrm>
          </p:grpSpPr>
          <p:sp>
            <p:nvSpPr>
              <p:cNvPr id="308236" name="Rectangle 12"/>
              <p:cNvSpPr>
                <a:spLocks noChangeArrowheads="1"/>
              </p:cNvSpPr>
              <p:nvPr/>
            </p:nvSpPr>
            <p:spPr bwMode="auto">
              <a:xfrm>
                <a:off x="2976" y="1440"/>
                <a:ext cx="960" cy="672"/>
              </a:xfrm>
              <a:prstGeom prst="rect">
                <a:avLst/>
              </a:prstGeom>
              <a:solidFill>
                <a:schemeClr val="tx1">
                  <a:alpha val="50000"/>
                </a:schemeClr>
              </a:solidFill>
              <a:ln w="9525">
                <a:solidFill>
                  <a:schemeClr val="bg1"/>
                </a:solidFill>
                <a:miter lim="800000"/>
                <a:headEnd/>
                <a:tailEnd/>
              </a:ln>
              <a:effectLst/>
            </p:spPr>
            <p:txBody>
              <a:bodyPr wrap="none" anchor="ctr"/>
              <a:lstStyle/>
              <a:p>
                <a:endParaRPr lang="en-US"/>
              </a:p>
            </p:txBody>
          </p:sp>
          <p:sp>
            <p:nvSpPr>
              <p:cNvPr id="308237" name="Text Box 13"/>
              <p:cNvSpPr txBox="1">
                <a:spLocks noChangeArrowheads="1"/>
              </p:cNvSpPr>
              <p:nvPr/>
            </p:nvSpPr>
            <p:spPr bwMode="auto">
              <a:xfrm>
                <a:off x="3024" y="1488"/>
                <a:ext cx="625" cy="200"/>
              </a:xfrm>
              <a:prstGeom prst="rect">
                <a:avLst/>
              </a:prstGeom>
              <a:noFill/>
              <a:ln w="9525">
                <a:noFill/>
                <a:miter lim="800000"/>
                <a:headEnd/>
                <a:tailEnd/>
              </a:ln>
              <a:effectLst/>
            </p:spPr>
            <p:txBody>
              <a:bodyPr>
                <a:spAutoFit/>
              </a:bodyPr>
              <a:lstStyle/>
              <a:p>
                <a:pPr eaLnBrk="0" hangingPunct="0">
                  <a:spcBef>
                    <a:spcPct val="50000"/>
                  </a:spcBef>
                </a:pPr>
                <a:r>
                  <a:rPr lang="en-US" sz="1600" i="0">
                    <a:solidFill>
                      <a:srgbClr val="000000"/>
                    </a:solidFill>
                    <a:effectLst>
                      <a:outerShdw blurRad="38100" dist="38100" dir="2700000" algn="tl">
                        <a:srgbClr val="FFFFFF"/>
                      </a:outerShdw>
                    </a:effectLst>
                    <a:latin typeface="Arial" pitchFamily="34" charset="0"/>
                  </a:rPr>
                  <a:t>Pub.Db</a:t>
                </a:r>
              </a:p>
            </p:txBody>
          </p:sp>
        </p:grpSp>
        <p:grpSp>
          <p:nvGrpSpPr>
            <p:cNvPr id="308238" name="Group 14"/>
            <p:cNvGrpSpPr>
              <a:grpSpLocks/>
            </p:cNvGrpSpPr>
            <p:nvPr/>
          </p:nvGrpSpPr>
          <p:grpSpPr bwMode="auto">
            <a:xfrm>
              <a:off x="2352" y="1728"/>
              <a:ext cx="912" cy="624"/>
              <a:chOff x="2208" y="1824"/>
              <a:chExt cx="912" cy="624"/>
            </a:xfrm>
          </p:grpSpPr>
          <p:sp>
            <p:nvSpPr>
              <p:cNvPr id="308239" name="Rectangle 15"/>
              <p:cNvSpPr>
                <a:spLocks noChangeArrowheads="1"/>
              </p:cNvSpPr>
              <p:nvPr/>
            </p:nvSpPr>
            <p:spPr bwMode="auto">
              <a:xfrm>
                <a:off x="2208" y="1824"/>
                <a:ext cx="912" cy="624"/>
              </a:xfrm>
              <a:prstGeom prst="rect">
                <a:avLst/>
              </a:prstGeom>
              <a:solidFill>
                <a:schemeClr val="accent2">
                  <a:alpha val="50000"/>
                </a:schemeClr>
              </a:solidFill>
              <a:ln w="9525">
                <a:solidFill>
                  <a:schemeClr val="bg1"/>
                </a:solidFill>
                <a:miter lim="800000"/>
                <a:headEnd/>
                <a:tailEnd/>
              </a:ln>
              <a:effectLst/>
            </p:spPr>
            <p:txBody>
              <a:bodyPr wrap="none" anchor="ctr"/>
              <a:lstStyle/>
              <a:p>
                <a:endParaRPr lang="en-US"/>
              </a:p>
            </p:txBody>
          </p:sp>
          <p:sp>
            <p:nvSpPr>
              <p:cNvPr id="308240" name="Text Box 16"/>
              <p:cNvSpPr txBox="1">
                <a:spLocks noChangeArrowheads="1"/>
              </p:cNvSpPr>
              <p:nvPr/>
            </p:nvSpPr>
            <p:spPr bwMode="auto">
              <a:xfrm>
                <a:off x="2208" y="1824"/>
                <a:ext cx="528" cy="200"/>
              </a:xfrm>
              <a:prstGeom prst="rect">
                <a:avLst/>
              </a:prstGeom>
              <a:noFill/>
              <a:ln w="9525">
                <a:noFill/>
                <a:miter lim="800000"/>
                <a:headEnd/>
                <a:tailEnd/>
              </a:ln>
              <a:effectLst/>
            </p:spPr>
            <p:txBody>
              <a:bodyPr>
                <a:spAutoFit/>
              </a:bodyPr>
              <a:lstStyle/>
              <a:p>
                <a:pPr eaLnBrk="0" hangingPunct="0">
                  <a:spcBef>
                    <a:spcPct val="50000"/>
                  </a:spcBef>
                </a:pPr>
                <a:r>
                  <a:rPr lang="en-US" sz="1600" i="0">
                    <a:solidFill>
                      <a:srgbClr val="000000"/>
                    </a:solidFill>
                    <a:effectLst>
                      <a:outerShdw blurRad="38100" dist="38100" dir="2700000" algn="tl">
                        <a:srgbClr val="FFFFFF"/>
                      </a:outerShdw>
                    </a:effectLst>
                    <a:latin typeface="Arial" pitchFamily="34" charset="0"/>
                  </a:rPr>
                  <a:t>Pri.Db</a:t>
                </a:r>
                <a:endParaRPr lang="en-US" sz="1600" i="0">
                  <a:effectLst>
                    <a:outerShdw blurRad="38100" dist="38100" dir="2700000" algn="tl">
                      <a:srgbClr val="FFFFFF"/>
                    </a:outerShdw>
                  </a:effectLst>
                  <a:latin typeface="Arial" pitchFamily="34" charset="0"/>
                </a:endParaRPr>
              </a:p>
            </p:txBody>
          </p:sp>
        </p:grpSp>
        <p:grpSp>
          <p:nvGrpSpPr>
            <p:cNvPr id="308241" name="Group 17"/>
            <p:cNvGrpSpPr>
              <a:grpSpLocks/>
            </p:cNvGrpSpPr>
            <p:nvPr/>
          </p:nvGrpSpPr>
          <p:grpSpPr bwMode="auto">
            <a:xfrm>
              <a:off x="1344" y="2400"/>
              <a:ext cx="912" cy="624"/>
              <a:chOff x="1344" y="2400"/>
              <a:chExt cx="912" cy="624"/>
            </a:xfrm>
          </p:grpSpPr>
          <p:sp>
            <p:nvSpPr>
              <p:cNvPr id="308242" name="Rectangle 18"/>
              <p:cNvSpPr>
                <a:spLocks noChangeArrowheads="1"/>
              </p:cNvSpPr>
              <p:nvPr/>
            </p:nvSpPr>
            <p:spPr bwMode="auto">
              <a:xfrm>
                <a:off x="1344" y="2400"/>
                <a:ext cx="912" cy="624"/>
              </a:xfrm>
              <a:prstGeom prst="rect">
                <a:avLst/>
              </a:prstGeom>
              <a:solidFill>
                <a:schemeClr val="bg2">
                  <a:alpha val="50000"/>
                </a:schemeClr>
              </a:solidFill>
              <a:ln w="9525">
                <a:solidFill>
                  <a:schemeClr val="bg1"/>
                </a:solidFill>
                <a:miter lim="800000"/>
                <a:headEnd/>
                <a:tailEnd/>
              </a:ln>
              <a:effectLst/>
            </p:spPr>
            <p:txBody>
              <a:bodyPr wrap="none" anchor="ctr"/>
              <a:lstStyle/>
              <a:p>
                <a:endParaRPr lang="en-US"/>
              </a:p>
            </p:txBody>
          </p:sp>
          <p:sp>
            <p:nvSpPr>
              <p:cNvPr id="308243" name="Text Box 19"/>
              <p:cNvSpPr txBox="1">
                <a:spLocks noChangeArrowheads="1"/>
              </p:cNvSpPr>
              <p:nvPr/>
            </p:nvSpPr>
            <p:spPr bwMode="auto">
              <a:xfrm>
                <a:off x="1344" y="2448"/>
                <a:ext cx="528" cy="200"/>
              </a:xfrm>
              <a:prstGeom prst="rect">
                <a:avLst/>
              </a:prstGeom>
              <a:noFill/>
              <a:ln w="9525">
                <a:noFill/>
                <a:miter lim="800000"/>
                <a:headEnd/>
                <a:tailEnd/>
              </a:ln>
              <a:effectLst/>
            </p:spPr>
            <p:txBody>
              <a:bodyPr>
                <a:spAutoFit/>
              </a:bodyPr>
              <a:lstStyle/>
              <a:p>
                <a:pPr eaLnBrk="0" hangingPunct="0">
                  <a:spcBef>
                    <a:spcPct val="50000"/>
                  </a:spcBef>
                </a:pPr>
                <a:r>
                  <a:rPr lang="en-US" sz="1600" i="0">
                    <a:solidFill>
                      <a:srgbClr val="000000"/>
                    </a:solidFill>
                    <a:effectLst>
                      <a:outerShdw blurRad="38100" dist="38100" dir="2700000" algn="tl">
                        <a:srgbClr val="FFFFFF"/>
                      </a:outerShdw>
                    </a:effectLst>
                    <a:latin typeface="Arial" pitchFamily="34" charset="0"/>
                  </a:rPr>
                  <a:t>Pri.Eq</a:t>
                </a:r>
              </a:p>
            </p:txBody>
          </p:sp>
        </p:grpSp>
      </p:grpSp>
      <p:sp>
        <p:nvSpPr>
          <p:cNvPr id="308244" name="Text Box 20"/>
          <p:cNvSpPr txBox="1">
            <a:spLocks noChangeArrowheads="1"/>
          </p:cNvSpPr>
          <p:nvPr/>
        </p:nvSpPr>
        <p:spPr bwMode="auto">
          <a:xfrm>
            <a:off x="609600" y="1066800"/>
            <a:ext cx="7543800" cy="366713"/>
          </a:xfrm>
          <a:prstGeom prst="rect">
            <a:avLst/>
          </a:prstGeom>
          <a:noFill/>
          <a:ln w="9525">
            <a:noFill/>
            <a:miter lim="800000"/>
            <a:headEnd/>
            <a:tailEnd/>
          </a:ln>
          <a:effectLst/>
        </p:spPr>
        <p:txBody>
          <a:bodyPr>
            <a:spAutoFit/>
          </a:bodyPr>
          <a:lstStyle/>
          <a:p>
            <a:pPr>
              <a:spcBef>
                <a:spcPct val="50000"/>
              </a:spcBef>
            </a:pPr>
            <a:r>
              <a:rPr lang="en-US" sz="1800">
                <a:effectLst>
                  <a:outerShdw blurRad="38100" dist="38100" dir="2700000" algn="tl">
                    <a:srgbClr val="FFFFFF"/>
                  </a:outerShdw>
                </a:effectLst>
              </a:rPr>
              <a:t>Real estate based asset classes: Property, Mortgages, CMBS, REITs…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5811" name="Picture 3"/>
          <p:cNvPicPr>
            <a:picLocks noChangeAspect="1" noChangeArrowheads="1"/>
          </p:cNvPicPr>
          <p:nvPr/>
        </p:nvPicPr>
        <p:blipFill>
          <a:blip r:embed="rId2" cstate="print"/>
          <a:srcRect/>
          <a:stretch>
            <a:fillRect/>
          </a:stretch>
        </p:blipFill>
        <p:spPr bwMode="auto">
          <a:xfrm>
            <a:off x="733425" y="812800"/>
            <a:ext cx="7677150" cy="5359400"/>
          </a:xfrm>
          <a:prstGeom prst="rect">
            <a:avLst/>
          </a:prstGeom>
          <a:noFill/>
          <a:ln w="9525">
            <a:solidFill>
              <a:schemeClr val="accent6"/>
            </a:solidFill>
            <a:miter lim="800000"/>
            <a:headEnd/>
            <a:tailEnd/>
          </a:ln>
        </p:spPr>
      </p:pic>
      <p:sp>
        <p:nvSpPr>
          <p:cNvPr id="2" name="Footer Placeholder 1"/>
          <p:cNvSpPr>
            <a:spLocks noGrp="1"/>
          </p:cNvSpPr>
          <p:nvPr>
            <p:ph type="ftr" sz="quarter" idx="11"/>
          </p:nvPr>
        </p:nvSpPr>
        <p:spPr/>
        <p:txBody>
          <a:bodyPr/>
          <a:lstStyle/>
          <a:p>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F717F95B-0642-410E-B3C0-323AA1BA3A42}" type="slidenum">
              <a:rPr lang="en-US" smtClean="0"/>
              <a:pPr/>
              <a:t>3</a:t>
            </a:fld>
            <a:endParaRPr lang="en-US"/>
          </a:p>
        </p:txBody>
      </p:sp>
      <p:sp>
        <p:nvSpPr>
          <p:cNvPr id="5" name="TextBox 4"/>
          <p:cNvSpPr txBox="1"/>
          <p:nvPr/>
        </p:nvSpPr>
        <p:spPr>
          <a:xfrm>
            <a:off x="609600" y="0"/>
            <a:ext cx="8077200" cy="830997"/>
          </a:xfrm>
          <a:prstGeom prst="rect">
            <a:avLst/>
          </a:prstGeom>
          <a:noFill/>
        </p:spPr>
        <p:txBody>
          <a:bodyPr wrap="square" rtlCol="0">
            <a:spAutoFit/>
          </a:bodyPr>
          <a:lstStyle/>
          <a:p>
            <a:pPr algn="ctr" fontAlgn="auto">
              <a:spcBef>
                <a:spcPts val="0"/>
              </a:spcBef>
              <a:spcAft>
                <a:spcPts val="0"/>
              </a:spcAft>
            </a:pPr>
            <a:r>
              <a:rPr lang="en-US" sz="2400" b="0" i="0" dirty="0" smtClean="0">
                <a:solidFill>
                  <a:prstClr val="black"/>
                </a:solidFill>
                <a:effectLst/>
                <a:latin typeface="Calibri"/>
              </a:rPr>
              <a:t>The relationship between equilibrium asset price models and investment policy…</a:t>
            </a:r>
            <a:endParaRPr lang="en-US" sz="2400" b="0" i="0" dirty="0">
              <a:solidFill>
                <a:prstClr val="black"/>
              </a:solidFill>
              <a:effectLst/>
              <a:latin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28"/>
          <p:cNvSpPr>
            <a:spLocks noGrp="1"/>
          </p:cNvSpPr>
          <p:nvPr>
            <p:ph type="ftr" sz="quarter" idx="11"/>
          </p:nvPr>
        </p:nvSpPr>
        <p:spPr/>
        <p:txBody>
          <a:bodyPr/>
          <a:lstStyle/>
          <a:p>
            <a:r>
              <a:rPr lang="en-US" smtClean="0"/>
              <a:t>© 2014 OnCourse Learning. All Rights Reserved.</a:t>
            </a:r>
            <a:endParaRPr lang="en-US"/>
          </a:p>
        </p:txBody>
      </p:sp>
      <p:sp>
        <p:nvSpPr>
          <p:cNvPr id="27" name="Slide Number Placeholder 3"/>
          <p:cNvSpPr>
            <a:spLocks noGrp="1"/>
          </p:cNvSpPr>
          <p:nvPr>
            <p:ph type="sldNum" sz="quarter" idx="12"/>
          </p:nvPr>
        </p:nvSpPr>
        <p:spPr/>
        <p:txBody>
          <a:bodyPr/>
          <a:lstStyle/>
          <a:p>
            <a:fld id="{37AD0CD8-654D-4B10-AFAC-B1701CD9ED4D}" type="slidenum">
              <a:rPr lang="en-US"/>
              <a:pPr/>
              <a:t>30</a:t>
            </a:fld>
            <a:endParaRPr lang="en-US"/>
          </a:p>
        </p:txBody>
      </p:sp>
      <p:sp>
        <p:nvSpPr>
          <p:cNvPr id="310274" name="Text Box 2"/>
          <p:cNvSpPr txBox="1">
            <a:spLocks noChangeArrowheads="1"/>
          </p:cNvSpPr>
          <p:nvPr/>
        </p:nvSpPr>
        <p:spPr bwMode="auto">
          <a:xfrm>
            <a:off x="533400" y="304800"/>
            <a:ext cx="8153400" cy="822325"/>
          </a:xfrm>
          <a:prstGeom prst="rect">
            <a:avLst/>
          </a:prstGeom>
          <a:noFill/>
          <a:ln w="9525">
            <a:noFill/>
            <a:miter lim="800000"/>
            <a:headEnd/>
            <a:tailEnd/>
          </a:ln>
          <a:effectLst/>
        </p:spPr>
        <p:txBody>
          <a:bodyPr>
            <a:spAutoFit/>
          </a:bodyPr>
          <a:lstStyle/>
          <a:p>
            <a:pPr eaLnBrk="0" hangingPunct="0">
              <a:spcBef>
                <a:spcPct val="50000"/>
              </a:spcBef>
            </a:pPr>
            <a:r>
              <a:rPr lang="en-US" sz="2400">
                <a:effectLst>
                  <a:outerShdw blurRad="38100" dist="38100" dir="2700000" algn="tl">
                    <a:srgbClr val="FFFFFF"/>
                  </a:outerShdw>
                </a:effectLst>
              </a:rPr>
              <a:t>A CAPM-based method to adjust investment performance for risk: The </a:t>
            </a:r>
            <a:r>
              <a:rPr lang="en-US" sz="2400">
                <a:solidFill>
                  <a:schemeClr val="bg2"/>
                </a:solidFill>
                <a:effectLst>
                  <a:outerShdw blurRad="38100" dist="38100" dir="2700000" algn="tl">
                    <a:srgbClr val="000000"/>
                  </a:outerShdw>
                </a:effectLst>
              </a:rPr>
              <a:t>Treynor Ratio</a:t>
            </a:r>
            <a:r>
              <a:rPr lang="en-US" sz="2400">
                <a:effectLst>
                  <a:outerShdw blurRad="38100" dist="38100" dir="2700000" algn="tl">
                    <a:srgbClr val="FFFFFF"/>
                  </a:outerShdw>
                </a:effectLst>
              </a:rPr>
              <a:t>...</a:t>
            </a:r>
          </a:p>
        </p:txBody>
      </p:sp>
      <p:grpSp>
        <p:nvGrpSpPr>
          <p:cNvPr id="310275" name="Group 3"/>
          <p:cNvGrpSpPr>
            <a:grpSpLocks/>
          </p:cNvGrpSpPr>
          <p:nvPr/>
        </p:nvGrpSpPr>
        <p:grpSpPr bwMode="auto">
          <a:xfrm>
            <a:off x="762000" y="1143000"/>
            <a:ext cx="7696200" cy="5181600"/>
            <a:chOff x="336" y="672"/>
            <a:chExt cx="4848" cy="3264"/>
          </a:xfrm>
        </p:grpSpPr>
        <p:grpSp>
          <p:nvGrpSpPr>
            <p:cNvPr id="310276" name="Group 4"/>
            <p:cNvGrpSpPr>
              <a:grpSpLocks/>
            </p:cNvGrpSpPr>
            <p:nvPr/>
          </p:nvGrpSpPr>
          <p:grpSpPr bwMode="auto">
            <a:xfrm>
              <a:off x="336" y="672"/>
              <a:ext cx="4848" cy="2836"/>
              <a:chOff x="336" y="672"/>
              <a:chExt cx="5136" cy="3170"/>
            </a:xfrm>
          </p:grpSpPr>
          <p:sp>
            <p:nvSpPr>
              <p:cNvPr id="310277" name="Line 5"/>
              <p:cNvSpPr>
                <a:spLocks noChangeShapeType="1"/>
              </p:cNvSpPr>
              <p:nvPr/>
            </p:nvSpPr>
            <p:spPr bwMode="auto">
              <a:xfrm>
                <a:off x="1056" y="1008"/>
                <a:ext cx="0" cy="2352"/>
              </a:xfrm>
              <a:prstGeom prst="line">
                <a:avLst/>
              </a:prstGeom>
              <a:noFill/>
              <a:ln w="9525">
                <a:solidFill>
                  <a:schemeClr val="tx1"/>
                </a:solidFill>
                <a:round/>
                <a:headEnd/>
                <a:tailEnd/>
              </a:ln>
              <a:effectLst/>
            </p:spPr>
            <p:txBody>
              <a:bodyPr wrap="none" anchor="ctr"/>
              <a:lstStyle/>
              <a:p>
                <a:endParaRPr lang="en-US"/>
              </a:p>
            </p:txBody>
          </p:sp>
          <p:sp>
            <p:nvSpPr>
              <p:cNvPr id="310278" name="Line 6"/>
              <p:cNvSpPr>
                <a:spLocks noChangeShapeType="1"/>
              </p:cNvSpPr>
              <p:nvPr/>
            </p:nvSpPr>
            <p:spPr bwMode="auto">
              <a:xfrm>
                <a:off x="1056" y="3360"/>
                <a:ext cx="3984" cy="0"/>
              </a:xfrm>
              <a:prstGeom prst="line">
                <a:avLst/>
              </a:prstGeom>
              <a:noFill/>
              <a:ln w="9525">
                <a:solidFill>
                  <a:schemeClr val="tx1"/>
                </a:solidFill>
                <a:round/>
                <a:headEnd/>
                <a:tailEnd/>
              </a:ln>
              <a:effectLst/>
            </p:spPr>
            <p:txBody>
              <a:bodyPr wrap="none" anchor="ctr"/>
              <a:lstStyle/>
              <a:p>
                <a:endParaRPr lang="en-US"/>
              </a:p>
            </p:txBody>
          </p:sp>
          <p:sp>
            <p:nvSpPr>
              <p:cNvPr id="310279" name="Text Box 7"/>
              <p:cNvSpPr txBox="1">
                <a:spLocks noChangeArrowheads="1"/>
              </p:cNvSpPr>
              <p:nvPr/>
            </p:nvSpPr>
            <p:spPr bwMode="auto">
              <a:xfrm>
                <a:off x="432" y="672"/>
                <a:ext cx="1776" cy="579"/>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Avg. Excess Return</a:t>
                </a:r>
              </a:p>
            </p:txBody>
          </p:sp>
          <p:sp>
            <p:nvSpPr>
              <p:cNvPr id="310280" name="Text Box 8"/>
              <p:cNvSpPr txBox="1">
                <a:spLocks noChangeArrowheads="1"/>
              </p:cNvSpPr>
              <p:nvPr/>
            </p:nvSpPr>
            <p:spPr bwMode="auto">
              <a:xfrm>
                <a:off x="4368" y="3456"/>
                <a:ext cx="816" cy="322"/>
              </a:xfrm>
              <a:prstGeom prst="rect">
                <a:avLst/>
              </a:prstGeom>
              <a:noFill/>
              <a:ln w="9525">
                <a:noFill/>
                <a:miter lim="800000"/>
                <a:headEnd/>
                <a:tailEnd/>
              </a:ln>
              <a:effectLst/>
            </p:spPr>
            <p:txBody>
              <a:bodyPr>
                <a:spAutoFit/>
              </a:bodyPr>
              <a:lstStyle/>
              <a:p>
                <a:pPr eaLnBrk="0" hangingPunct="0">
                  <a:spcBef>
                    <a:spcPct val="50000"/>
                  </a:spcBef>
                </a:pPr>
                <a:r>
                  <a:rPr lang="en-US" sz="2400">
                    <a:effectLst/>
                  </a:rPr>
                  <a:t>Beta</a:t>
                </a:r>
              </a:p>
            </p:txBody>
          </p:sp>
          <p:sp>
            <p:nvSpPr>
              <p:cNvPr id="310281" name="Line 9"/>
              <p:cNvSpPr>
                <a:spLocks noChangeShapeType="1"/>
              </p:cNvSpPr>
              <p:nvPr/>
            </p:nvSpPr>
            <p:spPr bwMode="auto">
              <a:xfrm flipV="1">
                <a:off x="1056" y="1248"/>
                <a:ext cx="4032" cy="2112"/>
              </a:xfrm>
              <a:prstGeom prst="line">
                <a:avLst/>
              </a:prstGeom>
              <a:noFill/>
              <a:ln w="28575">
                <a:solidFill>
                  <a:schemeClr val="tx1"/>
                </a:solidFill>
                <a:round/>
                <a:headEnd/>
                <a:tailEnd/>
              </a:ln>
              <a:effectLst/>
            </p:spPr>
            <p:txBody>
              <a:bodyPr wrap="none" anchor="ctr"/>
              <a:lstStyle/>
              <a:p>
                <a:endParaRPr lang="en-US"/>
              </a:p>
            </p:txBody>
          </p:sp>
          <p:sp>
            <p:nvSpPr>
              <p:cNvPr id="310282" name="Text Box 10"/>
              <p:cNvSpPr txBox="1">
                <a:spLocks noChangeArrowheads="1"/>
              </p:cNvSpPr>
              <p:nvPr/>
            </p:nvSpPr>
            <p:spPr bwMode="auto">
              <a:xfrm>
                <a:off x="4800" y="1344"/>
                <a:ext cx="672" cy="322"/>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SML</a:t>
                </a:r>
              </a:p>
            </p:txBody>
          </p:sp>
          <p:sp>
            <p:nvSpPr>
              <p:cNvPr id="310283" name="Line 11"/>
              <p:cNvSpPr>
                <a:spLocks noChangeShapeType="1"/>
              </p:cNvSpPr>
              <p:nvPr/>
            </p:nvSpPr>
            <p:spPr bwMode="auto">
              <a:xfrm>
                <a:off x="2448" y="3360"/>
                <a:ext cx="0" cy="96"/>
              </a:xfrm>
              <a:prstGeom prst="line">
                <a:avLst/>
              </a:prstGeom>
              <a:noFill/>
              <a:ln w="9525">
                <a:solidFill>
                  <a:schemeClr val="tx1"/>
                </a:solidFill>
                <a:round/>
                <a:headEnd/>
                <a:tailEnd/>
              </a:ln>
              <a:effectLst/>
            </p:spPr>
            <p:txBody>
              <a:bodyPr wrap="none" anchor="ctr"/>
              <a:lstStyle/>
              <a:p>
                <a:endParaRPr lang="en-US"/>
              </a:p>
            </p:txBody>
          </p:sp>
          <p:sp>
            <p:nvSpPr>
              <p:cNvPr id="310284" name="Text Box 12"/>
              <p:cNvSpPr txBox="1">
                <a:spLocks noChangeArrowheads="1"/>
              </p:cNvSpPr>
              <p:nvPr/>
            </p:nvSpPr>
            <p:spPr bwMode="auto">
              <a:xfrm>
                <a:off x="2304" y="3456"/>
                <a:ext cx="287" cy="322"/>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1</a:t>
                </a:r>
              </a:p>
            </p:txBody>
          </p:sp>
          <p:sp>
            <p:nvSpPr>
              <p:cNvPr id="310285" name="Line 13"/>
              <p:cNvSpPr>
                <a:spLocks noChangeShapeType="1"/>
              </p:cNvSpPr>
              <p:nvPr/>
            </p:nvSpPr>
            <p:spPr bwMode="auto">
              <a:xfrm flipV="1">
                <a:off x="2448" y="2160"/>
                <a:ext cx="0" cy="1152"/>
              </a:xfrm>
              <a:prstGeom prst="line">
                <a:avLst/>
              </a:prstGeom>
              <a:noFill/>
              <a:ln w="9525">
                <a:solidFill>
                  <a:schemeClr val="tx1"/>
                </a:solidFill>
                <a:prstDash val="sysDot"/>
                <a:round/>
                <a:headEnd/>
                <a:tailEnd/>
              </a:ln>
              <a:effectLst/>
            </p:spPr>
            <p:txBody>
              <a:bodyPr wrap="none" anchor="ctr"/>
              <a:lstStyle/>
              <a:p>
                <a:endParaRPr lang="en-US"/>
              </a:p>
            </p:txBody>
          </p:sp>
          <p:sp>
            <p:nvSpPr>
              <p:cNvPr id="310286" name="Line 14"/>
              <p:cNvSpPr>
                <a:spLocks noChangeShapeType="1"/>
              </p:cNvSpPr>
              <p:nvPr/>
            </p:nvSpPr>
            <p:spPr bwMode="auto">
              <a:xfrm flipH="1">
                <a:off x="1056" y="2640"/>
                <a:ext cx="1392" cy="0"/>
              </a:xfrm>
              <a:prstGeom prst="line">
                <a:avLst/>
              </a:prstGeom>
              <a:noFill/>
              <a:ln w="9525">
                <a:solidFill>
                  <a:schemeClr val="tx1"/>
                </a:solidFill>
                <a:prstDash val="sysDot"/>
                <a:round/>
                <a:headEnd/>
                <a:tailEnd/>
              </a:ln>
              <a:effectLst/>
            </p:spPr>
            <p:txBody>
              <a:bodyPr wrap="none" anchor="ctr"/>
              <a:lstStyle/>
              <a:p>
                <a:endParaRPr lang="en-US"/>
              </a:p>
            </p:txBody>
          </p:sp>
          <p:sp>
            <p:nvSpPr>
              <p:cNvPr id="310287" name="Text Box 15"/>
              <p:cNvSpPr txBox="1">
                <a:spLocks noChangeArrowheads="1"/>
              </p:cNvSpPr>
              <p:nvPr/>
            </p:nvSpPr>
            <p:spPr bwMode="auto">
              <a:xfrm>
                <a:off x="336" y="2448"/>
                <a:ext cx="672" cy="322"/>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r</a:t>
                </a:r>
                <a:r>
                  <a:rPr lang="en-US" sz="2400" i="0" baseline="-25000">
                    <a:effectLst/>
                  </a:rPr>
                  <a:t>M</a:t>
                </a:r>
                <a:r>
                  <a:rPr lang="en-US" sz="2400" i="0">
                    <a:effectLst/>
                  </a:rPr>
                  <a:t> - r</a:t>
                </a:r>
                <a:r>
                  <a:rPr lang="en-US" sz="2400" i="0" baseline="-25000">
                    <a:effectLst/>
                  </a:rPr>
                  <a:t>f</a:t>
                </a:r>
                <a:endParaRPr lang="en-US" sz="2400" i="0">
                  <a:effectLst/>
                </a:endParaRPr>
              </a:p>
            </p:txBody>
          </p:sp>
          <p:sp>
            <p:nvSpPr>
              <p:cNvPr id="310288" name="Text Box 16"/>
              <p:cNvSpPr txBox="1">
                <a:spLocks noChangeArrowheads="1"/>
              </p:cNvSpPr>
              <p:nvPr/>
            </p:nvSpPr>
            <p:spPr bwMode="auto">
              <a:xfrm>
                <a:off x="672" y="3216"/>
                <a:ext cx="432" cy="321"/>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0</a:t>
                </a:r>
              </a:p>
            </p:txBody>
          </p:sp>
          <p:sp>
            <p:nvSpPr>
              <p:cNvPr id="310289" name="Text Box 17"/>
              <p:cNvSpPr txBox="1">
                <a:spLocks noChangeArrowheads="1"/>
              </p:cNvSpPr>
              <p:nvPr/>
            </p:nvSpPr>
            <p:spPr bwMode="auto">
              <a:xfrm>
                <a:off x="336" y="1392"/>
                <a:ext cx="672" cy="322"/>
              </a:xfrm>
              <a:prstGeom prst="rect">
                <a:avLst/>
              </a:prstGeom>
              <a:noFill/>
              <a:ln w="9525">
                <a:noFill/>
                <a:miter lim="800000"/>
                <a:headEnd/>
                <a:tailEnd/>
              </a:ln>
              <a:effectLst/>
            </p:spPr>
            <p:txBody>
              <a:bodyPr>
                <a:spAutoFit/>
              </a:bodyPr>
              <a:lstStyle/>
              <a:p>
                <a:pPr algn="ctr" eaLnBrk="0" hangingPunct="0">
                  <a:spcBef>
                    <a:spcPct val="50000"/>
                  </a:spcBef>
                </a:pPr>
                <a:r>
                  <a:rPr lang="en-US" sz="2400" i="0" dirty="0" err="1">
                    <a:solidFill>
                      <a:srgbClr val="000000"/>
                    </a:solidFill>
                    <a:effectLst/>
                  </a:rPr>
                  <a:t>r</a:t>
                </a:r>
                <a:r>
                  <a:rPr lang="en-US" sz="2400" i="0" baseline="-25000" dirty="0" err="1">
                    <a:solidFill>
                      <a:srgbClr val="000000"/>
                    </a:solidFill>
                    <a:effectLst/>
                  </a:rPr>
                  <a:t>i</a:t>
                </a:r>
                <a:r>
                  <a:rPr lang="en-US" sz="2400" i="0" dirty="0">
                    <a:solidFill>
                      <a:srgbClr val="000000"/>
                    </a:solidFill>
                    <a:effectLst/>
                  </a:rPr>
                  <a:t> - </a:t>
                </a:r>
                <a:r>
                  <a:rPr lang="en-US" sz="2400" i="0" dirty="0" err="1">
                    <a:solidFill>
                      <a:srgbClr val="000000"/>
                    </a:solidFill>
                    <a:effectLst/>
                  </a:rPr>
                  <a:t>r</a:t>
                </a:r>
                <a:r>
                  <a:rPr lang="en-US" sz="2400" i="0" baseline="-25000" dirty="0" err="1">
                    <a:solidFill>
                      <a:srgbClr val="000000"/>
                    </a:solidFill>
                    <a:effectLst/>
                  </a:rPr>
                  <a:t>f</a:t>
                </a:r>
                <a:endParaRPr lang="en-US" sz="2400" i="0" dirty="0">
                  <a:solidFill>
                    <a:srgbClr val="000000"/>
                  </a:solidFill>
                  <a:effectLst/>
                </a:endParaRPr>
              </a:p>
            </p:txBody>
          </p:sp>
          <p:sp>
            <p:nvSpPr>
              <p:cNvPr id="310290" name="Line 18"/>
              <p:cNvSpPr>
                <a:spLocks noChangeShapeType="1"/>
              </p:cNvSpPr>
              <p:nvPr/>
            </p:nvSpPr>
            <p:spPr bwMode="auto">
              <a:xfrm flipV="1">
                <a:off x="1056" y="1056"/>
                <a:ext cx="2736" cy="2256"/>
              </a:xfrm>
              <a:prstGeom prst="line">
                <a:avLst/>
              </a:prstGeom>
              <a:noFill/>
              <a:ln w="28575">
                <a:solidFill>
                  <a:srgbClr val="000000"/>
                </a:solidFill>
                <a:prstDash val="sysDot"/>
                <a:round/>
                <a:headEnd/>
                <a:tailEnd/>
              </a:ln>
              <a:effectLst/>
            </p:spPr>
            <p:txBody>
              <a:bodyPr wrap="none" anchor="ctr"/>
              <a:lstStyle/>
              <a:p>
                <a:endParaRPr lang="en-US"/>
              </a:p>
            </p:txBody>
          </p:sp>
          <p:sp>
            <p:nvSpPr>
              <p:cNvPr id="310291" name="Line 19"/>
              <p:cNvSpPr>
                <a:spLocks noChangeShapeType="1"/>
              </p:cNvSpPr>
              <p:nvPr/>
            </p:nvSpPr>
            <p:spPr bwMode="auto">
              <a:xfrm flipH="1">
                <a:off x="3120" y="1584"/>
                <a:ext cx="0" cy="1776"/>
              </a:xfrm>
              <a:prstGeom prst="line">
                <a:avLst/>
              </a:prstGeom>
              <a:noFill/>
              <a:ln w="9525">
                <a:solidFill>
                  <a:schemeClr val="tx1"/>
                </a:solidFill>
                <a:prstDash val="sysDot"/>
                <a:round/>
                <a:headEnd/>
                <a:tailEnd/>
              </a:ln>
              <a:effectLst/>
            </p:spPr>
            <p:txBody>
              <a:bodyPr wrap="none" anchor="ctr"/>
              <a:lstStyle/>
              <a:p>
                <a:endParaRPr lang="en-US"/>
              </a:p>
            </p:txBody>
          </p:sp>
          <p:sp>
            <p:nvSpPr>
              <p:cNvPr id="310292" name="Line 20"/>
              <p:cNvSpPr>
                <a:spLocks noChangeShapeType="1"/>
              </p:cNvSpPr>
              <p:nvPr/>
            </p:nvSpPr>
            <p:spPr bwMode="auto">
              <a:xfrm>
                <a:off x="3120" y="3360"/>
                <a:ext cx="0" cy="96"/>
              </a:xfrm>
              <a:prstGeom prst="line">
                <a:avLst/>
              </a:prstGeom>
              <a:noFill/>
              <a:ln w="9525">
                <a:solidFill>
                  <a:schemeClr val="tx1"/>
                </a:solidFill>
                <a:round/>
                <a:headEnd/>
                <a:tailEnd/>
              </a:ln>
              <a:effectLst/>
            </p:spPr>
            <p:txBody>
              <a:bodyPr wrap="none" anchor="ctr"/>
              <a:lstStyle/>
              <a:p>
                <a:endParaRPr lang="en-US"/>
              </a:p>
            </p:txBody>
          </p:sp>
          <p:graphicFrame>
            <p:nvGraphicFramePr>
              <p:cNvPr id="310293" name="Object 21"/>
              <p:cNvGraphicFramePr>
                <a:graphicFrameLocks noChangeAspect="1"/>
              </p:cNvGraphicFramePr>
              <p:nvPr/>
            </p:nvGraphicFramePr>
            <p:xfrm>
              <a:off x="3031" y="3461"/>
              <a:ext cx="337" cy="381"/>
            </p:xfrm>
            <a:graphic>
              <a:graphicData uri="http://schemas.openxmlformats.org/presentationml/2006/ole">
                <p:oleObj spid="_x0000_s310304" name="Equation" r:id="rId4" imgW="177646" imgH="228402" progId="Equation.3">
                  <p:embed/>
                </p:oleObj>
              </a:graphicData>
            </a:graphic>
          </p:graphicFrame>
          <p:sp>
            <p:nvSpPr>
              <p:cNvPr id="310294" name="Line 22"/>
              <p:cNvSpPr>
                <a:spLocks noChangeShapeType="1"/>
              </p:cNvSpPr>
              <p:nvPr/>
            </p:nvSpPr>
            <p:spPr bwMode="auto">
              <a:xfrm>
                <a:off x="1056" y="1584"/>
                <a:ext cx="2064" cy="0"/>
              </a:xfrm>
              <a:prstGeom prst="line">
                <a:avLst/>
              </a:prstGeom>
              <a:noFill/>
              <a:ln w="9525">
                <a:solidFill>
                  <a:schemeClr val="tx1"/>
                </a:solidFill>
                <a:prstDash val="sysDot"/>
                <a:round/>
                <a:headEnd/>
                <a:tailEnd/>
              </a:ln>
              <a:effectLst/>
            </p:spPr>
            <p:txBody>
              <a:bodyPr wrap="none" anchor="ctr"/>
              <a:lstStyle/>
              <a:p>
                <a:endParaRPr lang="en-US"/>
              </a:p>
            </p:txBody>
          </p:sp>
          <p:sp>
            <p:nvSpPr>
              <p:cNvPr id="310295" name="Line 23"/>
              <p:cNvSpPr>
                <a:spLocks noChangeShapeType="1"/>
              </p:cNvSpPr>
              <p:nvPr/>
            </p:nvSpPr>
            <p:spPr bwMode="auto">
              <a:xfrm flipH="1">
                <a:off x="1056" y="2160"/>
                <a:ext cx="1344" cy="0"/>
              </a:xfrm>
              <a:prstGeom prst="line">
                <a:avLst/>
              </a:prstGeom>
              <a:noFill/>
              <a:ln w="9525">
                <a:solidFill>
                  <a:schemeClr val="tx1"/>
                </a:solidFill>
                <a:prstDash val="sysDot"/>
                <a:round/>
                <a:headEnd/>
                <a:tailEnd/>
              </a:ln>
              <a:effectLst/>
            </p:spPr>
            <p:txBody>
              <a:bodyPr wrap="none" anchor="ctr"/>
              <a:lstStyle/>
              <a:p>
                <a:endParaRPr lang="en-US"/>
              </a:p>
            </p:txBody>
          </p:sp>
          <p:sp>
            <p:nvSpPr>
              <p:cNvPr id="310296" name="Text Box 24"/>
              <p:cNvSpPr txBox="1">
                <a:spLocks noChangeArrowheads="1"/>
              </p:cNvSpPr>
              <p:nvPr/>
            </p:nvSpPr>
            <p:spPr bwMode="auto">
              <a:xfrm>
                <a:off x="432" y="2016"/>
                <a:ext cx="576" cy="322"/>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TR</a:t>
                </a:r>
                <a:r>
                  <a:rPr lang="en-US" sz="2400" i="0" baseline="-25000">
                    <a:effectLst/>
                  </a:rPr>
                  <a:t>i</a:t>
                </a:r>
                <a:endParaRPr lang="en-US" sz="2400" i="0">
                  <a:effectLst/>
                </a:endParaRPr>
              </a:p>
            </p:txBody>
          </p:sp>
        </p:grpSp>
        <p:sp>
          <p:nvSpPr>
            <p:cNvPr id="310297" name="Text Box 25"/>
            <p:cNvSpPr txBox="1">
              <a:spLocks noChangeArrowheads="1"/>
            </p:cNvSpPr>
            <p:nvPr/>
          </p:nvSpPr>
          <p:spPr bwMode="auto">
            <a:xfrm>
              <a:off x="2304" y="3648"/>
              <a:ext cx="2592" cy="288"/>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Based on </a:t>
              </a:r>
              <a:r>
                <a:rPr lang="en-US" sz="2400">
                  <a:solidFill>
                    <a:schemeClr val="bg2"/>
                  </a:solidFill>
                  <a:effectLst>
                    <a:outerShdw blurRad="38100" dist="38100" dir="2700000" algn="tl">
                      <a:srgbClr val="000000"/>
                    </a:outerShdw>
                  </a:effectLst>
                </a:rPr>
                <a:t>“Risk Benchmark”</a:t>
              </a:r>
              <a:endParaRPr lang="en-US" sz="2400" i="0">
                <a:effectLst/>
              </a:endParaRPr>
            </a:p>
          </p:txBody>
        </p:sp>
        <p:sp>
          <p:nvSpPr>
            <p:cNvPr id="310298" name="Line 26"/>
            <p:cNvSpPr>
              <a:spLocks noChangeShapeType="1"/>
            </p:cNvSpPr>
            <p:nvPr/>
          </p:nvSpPr>
          <p:spPr bwMode="auto">
            <a:xfrm flipV="1">
              <a:off x="3984" y="3456"/>
              <a:ext cx="240" cy="240"/>
            </a:xfrm>
            <a:prstGeom prst="line">
              <a:avLst/>
            </a:prstGeom>
            <a:noFill/>
            <a:ln w="9525">
              <a:solidFill>
                <a:schemeClr val="tx1"/>
              </a:solidFill>
              <a:round/>
              <a:headEnd/>
              <a:tailEnd type="triangle" w="med" len="med"/>
            </a:ln>
            <a:effectLst/>
          </p:spPr>
          <p:txBody>
            <a:bodyPr wrap="none" anchor="ctr"/>
            <a:lstStyle/>
            <a:p>
              <a:endParaRPr lang="en-US"/>
            </a:p>
          </p:txBody>
        </p:sp>
      </p:grpSp>
      <p:sp>
        <p:nvSpPr>
          <p:cNvPr id="28" name="TextBox 27"/>
          <p:cNvSpPr txBox="1"/>
          <p:nvPr/>
        </p:nvSpPr>
        <p:spPr>
          <a:xfrm>
            <a:off x="4800600" y="838200"/>
            <a:ext cx="3276600" cy="830997"/>
          </a:xfrm>
          <a:prstGeom prst="rect">
            <a:avLst/>
          </a:prstGeom>
          <a:noFill/>
        </p:spPr>
        <p:txBody>
          <a:bodyPr wrap="square" rtlCol="0">
            <a:spAutoFit/>
          </a:bodyPr>
          <a:lstStyle/>
          <a:p>
            <a:r>
              <a:rPr lang="en-US" sz="2400" i="0" dirty="0" err="1" smtClean="0">
                <a:effectLst/>
              </a:rPr>
              <a:t>TR</a:t>
            </a:r>
            <a:r>
              <a:rPr lang="en-US" sz="2400" i="0" baseline="-25000" dirty="0" err="1" smtClean="0">
                <a:effectLst/>
              </a:rPr>
              <a:t>i</a:t>
            </a:r>
            <a:r>
              <a:rPr lang="en-US" sz="2400" i="0" dirty="0" smtClean="0">
                <a:effectLst/>
              </a:rPr>
              <a:t> = (</a:t>
            </a:r>
            <a:r>
              <a:rPr lang="en-US" sz="2400" i="0" dirty="0" err="1" smtClean="0">
                <a:solidFill>
                  <a:srgbClr val="000000"/>
                </a:solidFill>
                <a:effectLst/>
              </a:rPr>
              <a:t>r</a:t>
            </a:r>
            <a:r>
              <a:rPr lang="en-US" sz="2400" i="0" baseline="-25000" dirty="0" err="1" smtClean="0">
                <a:solidFill>
                  <a:srgbClr val="000000"/>
                </a:solidFill>
                <a:effectLst/>
              </a:rPr>
              <a:t>i</a:t>
            </a:r>
            <a:r>
              <a:rPr lang="en-US" sz="2400" i="0" dirty="0" smtClean="0">
                <a:solidFill>
                  <a:srgbClr val="000000"/>
                </a:solidFill>
                <a:effectLst/>
              </a:rPr>
              <a:t> - </a:t>
            </a:r>
            <a:r>
              <a:rPr lang="en-US" sz="2400" i="0" dirty="0" err="1" smtClean="0">
                <a:solidFill>
                  <a:srgbClr val="000000"/>
                </a:solidFill>
                <a:effectLst/>
              </a:rPr>
              <a:t>r</a:t>
            </a:r>
            <a:r>
              <a:rPr lang="en-US" sz="2400" i="0" baseline="-25000" dirty="0" err="1" smtClean="0">
                <a:solidFill>
                  <a:srgbClr val="000000"/>
                </a:solidFill>
                <a:effectLst/>
              </a:rPr>
              <a:t>f</a:t>
            </a:r>
            <a:r>
              <a:rPr lang="en-US" sz="2400" i="0" dirty="0" smtClean="0">
                <a:effectLst/>
              </a:rPr>
              <a:t>) / </a:t>
            </a:r>
            <a:r>
              <a:rPr lang="el-GR" sz="2400" dirty="0" smtClean="0">
                <a:effectLst/>
              </a:rPr>
              <a:t>β</a:t>
            </a:r>
            <a:r>
              <a:rPr lang="en-US" sz="2400" i="0" dirty="0" err="1" smtClean="0">
                <a:effectLst/>
              </a:rPr>
              <a:t>i</a:t>
            </a:r>
            <a:r>
              <a:rPr lang="en-US" sz="2400" i="0" dirty="0" smtClean="0">
                <a:effectLst/>
              </a:rPr>
              <a:t>  </a:t>
            </a:r>
          </a:p>
          <a:p>
            <a:r>
              <a:rPr lang="en-US" sz="2400" i="0" dirty="0" smtClean="0">
                <a:effectLst/>
              </a:rPr>
              <a:t>= slope of dashed line</a:t>
            </a:r>
            <a:endParaRPr lang="en-US" sz="2400" i="0" dirty="0">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oter Placeholder 24"/>
          <p:cNvSpPr>
            <a:spLocks noGrp="1"/>
          </p:cNvSpPr>
          <p:nvPr>
            <p:ph type="ftr" sz="quarter" idx="11"/>
          </p:nvPr>
        </p:nvSpPr>
        <p:spPr/>
        <p:txBody>
          <a:bodyPr/>
          <a:lstStyle/>
          <a:p>
            <a:r>
              <a:rPr lang="en-US" smtClean="0"/>
              <a:t>© 2014 OnCourse Learning. All Rights Reserved.</a:t>
            </a:r>
            <a:endParaRPr lang="en-US"/>
          </a:p>
        </p:txBody>
      </p:sp>
      <p:sp>
        <p:nvSpPr>
          <p:cNvPr id="24" name="Slide Number Placeholder 3"/>
          <p:cNvSpPr>
            <a:spLocks noGrp="1"/>
          </p:cNvSpPr>
          <p:nvPr>
            <p:ph type="sldNum" sz="quarter" idx="12"/>
          </p:nvPr>
        </p:nvSpPr>
        <p:spPr/>
        <p:txBody>
          <a:bodyPr/>
          <a:lstStyle/>
          <a:p>
            <a:fld id="{10FCCAB6-55F1-4239-BE07-54D55517C94A}" type="slidenum">
              <a:rPr lang="en-US"/>
              <a:pPr/>
              <a:t>31</a:t>
            </a:fld>
            <a:endParaRPr lang="en-US"/>
          </a:p>
        </p:txBody>
      </p:sp>
      <p:sp>
        <p:nvSpPr>
          <p:cNvPr id="312322" name="Text Box 2"/>
          <p:cNvSpPr txBox="1">
            <a:spLocks noChangeArrowheads="1"/>
          </p:cNvSpPr>
          <p:nvPr/>
        </p:nvSpPr>
        <p:spPr bwMode="auto">
          <a:xfrm>
            <a:off x="533400" y="304800"/>
            <a:ext cx="8153400" cy="822325"/>
          </a:xfrm>
          <a:prstGeom prst="rect">
            <a:avLst/>
          </a:prstGeom>
          <a:noFill/>
          <a:ln w="9525">
            <a:noFill/>
            <a:miter lim="800000"/>
            <a:headEnd/>
            <a:tailEnd/>
          </a:ln>
          <a:effectLst/>
        </p:spPr>
        <p:txBody>
          <a:bodyPr>
            <a:spAutoFit/>
          </a:bodyPr>
          <a:lstStyle/>
          <a:p>
            <a:pPr eaLnBrk="0" hangingPunct="0">
              <a:spcBef>
                <a:spcPct val="50000"/>
              </a:spcBef>
            </a:pPr>
            <a:r>
              <a:rPr lang="en-US" sz="2400">
                <a:effectLst>
                  <a:outerShdw blurRad="38100" dist="38100" dir="2700000" algn="tl">
                    <a:srgbClr val="FFFFFF"/>
                  </a:outerShdw>
                </a:effectLst>
              </a:rPr>
              <a:t>The </a:t>
            </a:r>
            <a:r>
              <a:rPr lang="en-US" sz="2400">
                <a:solidFill>
                  <a:schemeClr val="bg2"/>
                </a:solidFill>
                <a:effectLst>
                  <a:outerShdw blurRad="38100" dist="38100" dir="2700000" algn="tl">
                    <a:srgbClr val="000000"/>
                  </a:outerShdw>
                </a:effectLst>
              </a:rPr>
              <a:t>Treynor Ratio </a:t>
            </a:r>
            <a:r>
              <a:rPr lang="en-US" sz="2400">
                <a:effectLst>
                  <a:outerShdw blurRad="38100" dist="38100" dir="2700000" algn="tl">
                    <a:srgbClr val="FFFFFF"/>
                  </a:outerShdw>
                </a:effectLst>
              </a:rPr>
              <a:t>could be applied to managers (portfolios) spanning the major asset classes...</a:t>
            </a:r>
          </a:p>
        </p:txBody>
      </p:sp>
      <p:grpSp>
        <p:nvGrpSpPr>
          <p:cNvPr id="312323" name="Group 3"/>
          <p:cNvGrpSpPr>
            <a:grpSpLocks/>
          </p:cNvGrpSpPr>
          <p:nvPr/>
        </p:nvGrpSpPr>
        <p:grpSpPr bwMode="auto">
          <a:xfrm>
            <a:off x="838200" y="1524000"/>
            <a:ext cx="7696200" cy="4495800"/>
            <a:chOff x="336" y="672"/>
            <a:chExt cx="5136" cy="3165"/>
          </a:xfrm>
        </p:grpSpPr>
        <p:sp>
          <p:nvSpPr>
            <p:cNvPr id="312324" name="Line 4"/>
            <p:cNvSpPr>
              <a:spLocks noChangeShapeType="1"/>
            </p:cNvSpPr>
            <p:nvPr/>
          </p:nvSpPr>
          <p:spPr bwMode="auto">
            <a:xfrm>
              <a:off x="1056" y="1008"/>
              <a:ext cx="0" cy="2352"/>
            </a:xfrm>
            <a:prstGeom prst="line">
              <a:avLst/>
            </a:prstGeom>
            <a:noFill/>
            <a:ln w="9525">
              <a:solidFill>
                <a:schemeClr val="tx1"/>
              </a:solidFill>
              <a:round/>
              <a:headEnd/>
              <a:tailEnd/>
            </a:ln>
            <a:effectLst/>
          </p:spPr>
          <p:txBody>
            <a:bodyPr wrap="none" anchor="ctr"/>
            <a:lstStyle/>
            <a:p>
              <a:endParaRPr lang="en-US"/>
            </a:p>
          </p:txBody>
        </p:sp>
        <p:sp>
          <p:nvSpPr>
            <p:cNvPr id="312325" name="Line 5"/>
            <p:cNvSpPr>
              <a:spLocks noChangeShapeType="1"/>
            </p:cNvSpPr>
            <p:nvPr/>
          </p:nvSpPr>
          <p:spPr bwMode="auto">
            <a:xfrm>
              <a:off x="1056" y="3360"/>
              <a:ext cx="3984" cy="0"/>
            </a:xfrm>
            <a:prstGeom prst="line">
              <a:avLst/>
            </a:prstGeom>
            <a:noFill/>
            <a:ln w="9525">
              <a:solidFill>
                <a:schemeClr val="tx1"/>
              </a:solidFill>
              <a:round/>
              <a:headEnd/>
              <a:tailEnd/>
            </a:ln>
            <a:effectLst/>
          </p:spPr>
          <p:txBody>
            <a:bodyPr wrap="none" anchor="ctr"/>
            <a:lstStyle/>
            <a:p>
              <a:endParaRPr lang="en-US"/>
            </a:p>
          </p:txBody>
        </p:sp>
        <p:sp>
          <p:nvSpPr>
            <p:cNvPr id="312326" name="Text Box 6"/>
            <p:cNvSpPr txBox="1">
              <a:spLocks noChangeArrowheads="1"/>
            </p:cNvSpPr>
            <p:nvPr/>
          </p:nvSpPr>
          <p:spPr bwMode="auto">
            <a:xfrm>
              <a:off x="432" y="672"/>
              <a:ext cx="1776" cy="579"/>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Avg. Excess Return</a:t>
              </a:r>
            </a:p>
          </p:txBody>
        </p:sp>
        <p:sp>
          <p:nvSpPr>
            <p:cNvPr id="312327" name="Text Box 7"/>
            <p:cNvSpPr txBox="1">
              <a:spLocks noChangeArrowheads="1"/>
            </p:cNvSpPr>
            <p:nvPr/>
          </p:nvSpPr>
          <p:spPr bwMode="auto">
            <a:xfrm>
              <a:off x="4368" y="3456"/>
              <a:ext cx="816" cy="322"/>
            </a:xfrm>
            <a:prstGeom prst="rect">
              <a:avLst/>
            </a:prstGeom>
            <a:noFill/>
            <a:ln w="9525">
              <a:noFill/>
              <a:miter lim="800000"/>
              <a:headEnd/>
              <a:tailEnd/>
            </a:ln>
            <a:effectLst/>
          </p:spPr>
          <p:txBody>
            <a:bodyPr>
              <a:spAutoFit/>
            </a:bodyPr>
            <a:lstStyle/>
            <a:p>
              <a:pPr eaLnBrk="0" hangingPunct="0">
                <a:spcBef>
                  <a:spcPct val="50000"/>
                </a:spcBef>
              </a:pPr>
              <a:r>
                <a:rPr lang="en-US" sz="2400">
                  <a:effectLst/>
                </a:rPr>
                <a:t>Beta</a:t>
              </a:r>
            </a:p>
          </p:txBody>
        </p:sp>
        <p:sp>
          <p:nvSpPr>
            <p:cNvPr id="312328" name="Line 8"/>
            <p:cNvSpPr>
              <a:spLocks noChangeShapeType="1"/>
            </p:cNvSpPr>
            <p:nvPr/>
          </p:nvSpPr>
          <p:spPr bwMode="auto">
            <a:xfrm flipV="1">
              <a:off x="1056" y="1248"/>
              <a:ext cx="4032" cy="2112"/>
            </a:xfrm>
            <a:prstGeom prst="line">
              <a:avLst/>
            </a:prstGeom>
            <a:noFill/>
            <a:ln w="28575">
              <a:solidFill>
                <a:schemeClr val="tx1"/>
              </a:solidFill>
              <a:round/>
              <a:headEnd/>
              <a:tailEnd/>
            </a:ln>
            <a:effectLst/>
          </p:spPr>
          <p:txBody>
            <a:bodyPr wrap="none" anchor="ctr"/>
            <a:lstStyle/>
            <a:p>
              <a:endParaRPr lang="en-US"/>
            </a:p>
          </p:txBody>
        </p:sp>
        <p:sp>
          <p:nvSpPr>
            <p:cNvPr id="312329" name="Text Box 9"/>
            <p:cNvSpPr txBox="1">
              <a:spLocks noChangeArrowheads="1"/>
            </p:cNvSpPr>
            <p:nvPr/>
          </p:nvSpPr>
          <p:spPr bwMode="auto">
            <a:xfrm>
              <a:off x="4800" y="1344"/>
              <a:ext cx="672" cy="322"/>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SML</a:t>
              </a:r>
            </a:p>
          </p:txBody>
        </p:sp>
        <p:sp>
          <p:nvSpPr>
            <p:cNvPr id="312330" name="Line 10"/>
            <p:cNvSpPr>
              <a:spLocks noChangeShapeType="1"/>
            </p:cNvSpPr>
            <p:nvPr/>
          </p:nvSpPr>
          <p:spPr bwMode="auto">
            <a:xfrm>
              <a:off x="2448" y="3360"/>
              <a:ext cx="0" cy="96"/>
            </a:xfrm>
            <a:prstGeom prst="line">
              <a:avLst/>
            </a:prstGeom>
            <a:noFill/>
            <a:ln w="9525">
              <a:solidFill>
                <a:schemeClr val="tx1"/>
              </a:solidFill>
              <a:round/>
              <a:headEnd/>
              <a:tailEnd/>
            </a:ln>
            <a:effectLst/>
          </p:spPr>
          <p:txBody>
            <a:bodyPr wrap="none" anchor="ctr"/>
            <a:lstStyle/>
            <a:p>
              <a:endParaRPr lang="en-US"/>
            </a:p>
          </p:txBody>
        </p:sp>
        <p:sp>
          <p:nvSpPr>
            <p:cNvPr id="312331" name="Text Box 11"/>
            <p:cNvSpPr txBox="1">
              <a:spLocks noChangeArrowheads="1"/>
            </p:cNvSpPr>
            <p:nvPr/>
          </p:nvSpPr>
          <p:spPr bwMode="auto">
            <a:xfrm>
              <a:off x="2304" y="3456"/>
              <a:ext cx="287" cy="322"/>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1</a:t>
              </a:r>
            </a:p>
          </p:txBody>
        </p:sp>
        <p:sp>
          <p:nvSpPr>
            <p:cNvPr id="312332" name="Line 12"/>
            <p:cNvSpPr>
              <a:spLocks noChangeShapeType="1"/>
            </p:cNvSpPr>
            <p:nvPr/>
          </p:nvSpPr>
          <p:spPr bwMode="auto">
            <a:xfrm flipV="1">
              <a:off x="2448" y="2160"/>
              <a:ext cx="0" cy="1152"/>
            </a:xfrm>
            <a:prstGeom prst="line">
              <a:avLst/>
            </a:prstGeom>
            <a:noFill/>
            <a:ln w="9525">
              <a:solidFill>
                <a:schemeClr val="tx1"/>
              </a:solidFill>
              <a:prstDash val="sysDot"/>
              <a:round/>
              <a:headEnd/>
              <a:tailEnd/>
            </a:ln>
            <a:effectLst/>
          </p:spPr>
          <p:txBody>
            <a:bodyPr wrap="none" anchor="ctr"/>
            <a:lstStyle/>
            <a:p>
              <a:endParaRPr lang="en-US"/>
            </a:p>
          </p:txBody>
        </p:sp>
        <p:sp>
          <p:nvSpPr>
            <p:cNvPr id="312333" name="Line 13"/>
            <p:cNvSpPr>
              <a:spLocks noChangeShapeType="1"/>
            </p:cNvSpPr>
            <p:nvPr/>
          </p:nvSpPr>
          <p:spPr bwMode="auto">
            <a:xfrm flipH="1">
              <a:off x="1056" y="2640"/>
              <a:ext cx="1392" cy="0"/>
            </a:xfrm>
            <a:prstGeom prst="line">
              <a:avLst/>
            </a:prstGeom>
            <a:noFill/>
            <a:ln w="9525">
              <a:solidFill>
                <a:schemeClr val="tx1"/>
              </a:solidFill>
              <a:prstDash val="sysDot"/>
              <a:round/>
              <a:headEnd/>
              <a:tailEnd/>
            </a:ln>
            <a:effectLst/>
          </p:spPr>
          <p:txBody>
            <a:bodyPr wrap="none" anchor="ctr"/>
            <a:lstStyle/>
            <a:p>
              <a:endParaRPr lang="en-US"/>
            </a:p>
          </p:txBody>
        </p:sp>
        <p:sp>
          <p:nvSpPr>
            <p:cNvPr id="312334" name="Text Box 14"/>
            <p:cNvSpPr txBox="1">
              <a:spLocks noChangeArrowheads="1"/>
            </p:cNvSpPr>
            <p:nvPr/>
          </p:nvSpPr>
          <p:spPr bwMode="auto">
            <a:xfrm>
              <a:off x="336" y="2448"/>
              <a:ext cx="672" cy="322"/>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r</a:t>
              </a:r>
              <a:r>
                <a:rPr lang="en-US" sz="2400" i="0" baseline="-25000">
                  <a:effectLst/>
                </a:rPr>
                <a:t>M</a:t>
              </a:r>
              <a:r>
                <a:rPr lang="en-US" sz="2400" i="0">
                  <a:effectLst/>
                </a:rPr>
                <a:t> - r</a:t>
              </a:r>
              <a:r>
                <a:rPr lang="en-US" sz="2400" i="0" baseline="-25000">
                  <a:effectLst/>
                </a:rPr>
                <a:t>f</a:t>
              </a:r>
              <a:endParaRPr lang="en-US" sz="2400" i="0">
                <a:effectLst/>
              </a:endParaRPr>
            </a:p>
          </p:txBody>
        </p:sp>
        <p:sp>
          <p:nvSpPr>
            <p:cNvPr id="312335" name="Text Box 15"/>
            <p:cNvSpPr txBox="1">
              <a:spLocks noChangeArrowheads="1"/>
            </p:cNvSpPr>
            <p:nvPr/>
          </p:nvSpPr>
          <p:spPr bwMode="auto">
            <a:xfrm>
              <a:off x="672" y="3216"/>
              <a:ext cx="432" cy="321"/>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0</a:t>
              </a:r>
            </a:p>
          </p:txBody>
        </p:sp>
        <p:sp>
          <p:nvSpPr>
            <p:cNvPr id="312336" name="Text Box 16"/>
            <p:cNvSpPr txBox="1">
              <a:spLocks noChangeArrowheads="1"/>
            </p:cNvSpPr>
            <p:nvPr/>
          </p:nvSpPr>
          <p:spPr bwMode="auto">
            <a:xfrm>
              <a:off x="336" y="1392"/>
              <a:ext cx="672" cy="322"/>
            </a:xfrm>
            <a:prstGeom prst="rect">
              <a:avLst/>
            </a:prstGeom>
            <a:noFill/>
            <a:ln w="9525">
              <a:noFill/>
              <a:miter lim="800000"/>
              <a:headEnd/>
              <a:tailEnd/>
            </a:ln>
            <a:effectLst/>
          </p:spPr>
          <p:txBody>
            <a:bodyPr>
              <a:spAutoFit/>
            </a:bodyPr>
            <a:lstStyle/>
            <a:p>
              <a:pPr algn="ctr" eaLnBrk="0" hangingPunct="0">
                <a:spcBef>
                  <a:spcPct val="50000"/>
                </a:spcBef>
              </a:pPr>
              <a:r>
                <a:rPr lang="en-US" sz="2400" i="0">
                  <a:solidFill>
                    <a:srgbClr val="000000"/>
                  </a:solidFill>
                  <a:effectLst/>
                </a:rPr>
                <a:t>r</a:t>
              </a:r>
              <a:r>
                <a:rPr lang="en-US" sz="2400" i="0" baseline="-25000">
                  <a:solidFill>
                    <a:srgbClr val="000000"/>
                  </a:solidFill>
                  <a:effectLst/>
                </a:rPr>
                <a:t>i</a:t>
              </a:r>
              <a:r>
                <a:rPr lang="en-US" sz="2400" i="0">
                  <a:solidFill>
                    <a:srgbClr val="000000"/>
                  </a:solidFill>
                  <a:effectLst/>
                </a:rPr>
                <a:t> - r</a:t>
              </a:r>
              <a:r>
                <a:rPr lang="en-US" sz="2400" i="0" baseline="-25000">
                  <a:solidFill>
                    <a:srgbClr val="000000"/>
                  </a:solidFill>
                  <a:effectLst/>
                </a:rPr>
                <a:t>f</a:t>
              </a:r>
              <a:endParaRPr lang="en-US" sz="2400" i="0">
                <a:solidFill>
                  <a:srgbClr val="000000"/>
                </a:solidFill>
                <a:effectLst/>
              </a:endParaRPr>
            </a:p>
          </p:txBody>
        </p:sp>
        <p:sp>
          <p:nvSpPr>
            <p:cNvPr id="312337" name="Line 17"/>
            <p:cNvSpPr>
              <a:spLocks noChangeShapeType="1"/>
            </p:cNvSpPr>
            <p:nvPr/>
          </p:nvSpPr>
          <p:spPr bwMode="auto">
            <a:xfrm flipV="1">
              <a:off x="1056" y="1056"/>
              <a:ext cx="2736" cy="2256"/>
            </a:xfrm>
            <a:prstGeom prst="line">
              <a:avLst/>
            </a:prstGeom>
            <a:noFill/>
            <a:ln w="28575">
              <a:solidFill>
                <a:srgbClr val="000000"/>
              </a:solidFill>
              <a:prstDash val="sysDot"/>
              <a:round/>
              <a:headEnd/>
              <a:tailEnd/>
            </a:ln>
            <a:effectLst/>
          </p:spPr>
          <p:txBody>
            <a:bodyPr wrap="none" anchor="ctr"/>
            <a:lstStyle/>
            <a:p>
              <a:endParaRPr lang="en-US"/>
            </a:p>
          </p:txBody>
        </p:sp>
        <p:sp>
          <p:nvSpPr>
            <p:cNvPr id="312338" name="Line 18"/>
            <p:cNvSpPr>
              <a:spLocks noChangeShapeType="1"/>
            </p:cNvSpPr>
            <p:nvPr/>
          </p:nvSpPr>
          <p:spPr bwMode="auto">
            <a:xfrm flipH="1">
              <a:off x="3120" y="1584"/>
              <a:ext cx="0" cy="1776"/>
            </a:xfrm>
            <a:prstGeom prst="line">
              <a:avLst/>
            </a:prstGeom>
            <a:noFill/>
            <a:ln w="9525">
              <a:solidFill>
                <a:schemeClr val="tx1"/>
              </a:solidFill>
              <a:prstDash val="sysDot"/>
              <a:round/>
              <a:headEnd/>
              <a:tailEnd/>
            </a:ln>
            <a:effectLst/>
          </p:spPr>
          <p:txBody>
            <a:bodyPr wrap="none" anchor="ctr"/>
            <a:lstStyle/>
            <a:p>
              <a:endParaRPr lang="en-US"/>
            </a:p>
          </p:txBody>
        </p:sp>
        <p:sp>
          <p:nvSpPr>
            <p:cNvPr id="312339" name="Line 19"/>
            <p:cNvSpPr>
              <a:spLocks noChangeShapeType="1"/>
            </p:cNvSpPr>
            <p:nvPr/>
          </p:nvSpPr>
          <p:spPr bwMode="auto">
            <a:xfrm>
              <a:off x="3120" y="3360"/>
              <a:ext cx="0" cy="96"/>
            </a:xfrm>
            <a:prstGeom prst="line">
              <a:avLst/>
            </a:prstGeom>
            <a:noFill/>
            <a:ln w="9525">
              <a:solidFill>
                <a:schemeClr val="tx1"/>
              </a:solidFill>
              <a:round/>
              <a:headEnd/>
              <a:tailEnd/>
            </a:ln>
            <a:effectLst/>
          </p:spPr>
          <p:txBody>
            <a:bodyPr wrap="none" anchor="ctr"/>
            <a:lstStyle/>
            <a:p>
              <a:endParaRPr lang="en-US"/>
            </a:p>
          </p:txBody>
        </p:sp>
        <p:graphicFrame>
          <p:nvGraphicFramePr>
            <p:cNvPr id="312340" name="Object 20"/>
            <p:cNvGraphicFramePr>
              <a:graphicFrameLocks noChangeAspect="1"/>
            </p:cNvGraphicFramePr>
            <p:nvPr/>
          </p:nvGraphicFramePr>
          <p:xfrm>
            <a:off x="3024" y="3456"/>
            <a:ext cx="337" cy="381"/>
          </p:xfrm>
          <a:graphic>
            <a:graphicData uri="http://schemas.openxmlformats.org/presentationml/2006/ole">
              <p:oleObj spid="_x0000_s312351" name="Equation" r:id="rId4" imgW="177646" imgH="228402" progId="Equation.3">
                <p:embed/>
              </p:oleObj>
            </a:graphicData>
          </a:graphic>
        </p:graphicFrame>
        <p:sp>
          <p:nvSpPr>
            <p:cNvPr id="312341" name="Line 21"/>
            <p:cNvSpPr>
              <a:spLocks noChangeShapeType="1"/>
            </p:cNvSpPr>
            <p:nvPr/>
          </p:nvSpPr>
          <p:spPr bwMode="auto">
            <a:xfrm>
              <a:off x="1056" y="1584"/>
              <a:ext cx="2064" cy="0"/>
            </a:xfrm>
            <a:prstGeom prst="line">
              <a:avLst/>
            </a:prstGeom>
            <a:noFill/>
            <a:ln w="9525">
              <a:solidFill>
                <a:schemeClr val="tx1"/>
              </a:solidFill>
              <a:prstDash val="sysDot"/>
              <a:round/>
              <a:headEnd/>
              <a:tailEnd/>
            </a:ln>
            <a:effectLst/>
          </p:spPr>
          <p:txBody>
            <a:bodyPr wrap="none" anchor="ctr"/>
            <a:lstStyle/>
            <a:p>
              <a:endParaRPr lang="en-US"/>
            </a:p>
          </p:txBody>
        </p:sp>
        <p:sp>
          <p:nvSpPr>
            <p:cNvPr id="312342" name="Line 22"/>
            <p:cNvSpPr>
              <a:spLocks noChangeShapeType="1"/>
            </p:cNvSpPr>
            <p:nvPr/>
          </p:nvSpPr>
          <p:spPr bwMode="auto">
            <a:xfrm flipH="1">
              <a:off x="1056" y="2160"/>
              <a:ext cx="1344" cy="0"/>
            </a:xfrm>
            <a:prstGeom prst="line">
              <a:avLst/>
            </a:prstGeom>
            <a:noFill/>
            <a:ln w="9525">
              <a:solidFill>
                <a:schemeClr val="tx1"/>
              </a:solidFill>
              <a:prstDash val="sysDot"/>
              <a:round/>
              <a:headEnd/>
              <a:tailEnd/>
            </a:ln>
            <a:effectLst/>
          </p:spPr>
          <p:txBody>
            <a:bodyPr wrap="none" anchor="ctr"/>
            <a:lstStyle/>
            <a:p>
              <a:endParaRPr lang="en-US"/>
            </a:p>
          </p:txBody>
        </p:sp>
        <p:sp>
          <p:nvSpPr>
            <p:cNvPr id="312343" name="Text Box 23"/>
            <p:cNvSpPr txBox="1">
              <a:spLocks noChangeArrowheads="1"/>
            </p:cNvSpPr>
            <p:nvPr/>
          </p:nvSpPr>
          <p:spPr bwMode="auto">
            <a:xfrm>
              <a:off x="432" y="2016"/>
              <a:ext cx="576" cy="322"/>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TR</a:t>
              </a:r>
              <a:r>
                <a:rPr lang="en-US" sz="2400" i="0" baseline="-25000">
                  <a:effectLst/>
                </a:rPr>
                <a:t>i</a:t>
              </a:r>
              <a:endParaRPr lang="en-US" sz="2400" i="0">
                <a:effectLst/>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ooter Placeholder 26"/>
          <p:cNvSpPr>
            <a:spLocks noGrp="1"/>
          </p:cNvSpPr>
          <p:nvPr>
            <p:ph type="ftr" sz="quarter" idx="11"/>
          </p:nvPr>
        </p:nvSpPr>
        <p:spPr/>
        <p:txBody>
          <a:bodyPr/>
          <a:lstStyle/>
          <a:p>
            <a:r>
              <a:rPr lang="en-US" smtClean="0"/>
              <a:t>© 2014 OnCourse Learning. All Rights Reserved.</a:t>
            </a:r>
            <a:endParaRPr lang="en-US"/>
          </a:p>
        </p:txBody>
      </p:sp>
      <p:sp>
        <p:nvSpPr>
          <p:cNvPr id="26" name="Slide Number Placeholder 3"/>
          <p:cNvSpPr>
            <a:spLocks noGrp="1"/>
          </p:cNvSpPr>
          <p:nvPr>
            <p:ph type="sldNum" sz="quarter" idx="12"/>
          </p:nvPr>
        </p:nvSpPr>
        <p:spPr/>
        <p:txBody>
          <a:bodyPr/>
          <a:lstStyle/>
          <a:p>
            <a:fld id="{29D09A7A-713D-4444-8935-FE2943C06E7F}" type="slidenum">
              <a:rPr lang="en-US"/>
              <a:pPr/>
              <a:t>32</a:t>
            </a:fld>
            <a:endParaRPr lang="en-US"/>
          </a:p>
        </p:txBody>
      </p:sp>
      <p:sp>
        <p:nvSpPr>
          <p:cNvPr id="314370" name="Text Box 2"/>
          <p:cNvSpPr txBox="1">
            <a:spLocks noChangeArrowheads="1"/>
          </p:cNvSpPr>
          <p:nvPr/>
        </p:nvSpPr>
        <p:spPr bwMode="auto">
          <a:xfrm>
            <a:off x="533400" y="304800"/>
            <a:ext cx="8153400" cy="1187450"/>
          </a:xfrm>
          <a:prstGeom prst="rect">
            <a:avLst/>
          </a:prstGeom>
          <a:noFill/>
          <a:ln w="9525">
            <a:noFill/>
            <a:miter lim="800000"/>
            <a:headEnd/>
            <a:tailEnd/>
          </a:ln>
          <a:effectLst/>
        </p:spPr>
        <p:txBody>
          <a:bodyPr>
            <a:spAutoFit/>
          </a:bodyPr>
          <a:lstStyle/>
          <a:p>
            <a:pPr eaLnBrk="0" hangingPunct="0">
              <a:spcBef>
                <a:spcPct val="50000"/>
              </a:spcBef>
            </a:pPr>
            <a:r>
              <a:rPr lang="en-US" sz="2400">
                <a:effectLst>
                  <a:outerShdw blurRad="38100" dist="38100" dir="2700000" algn="tl">
                    <a:srgbClr val="FFFFFF"/>
                  </a:outerShdw>
                </a:effectLst>
              </a:rPr>
              <a:t>The </a:t>
            </a:r>
            <a:r>
              <a:rPr lang="en-US" sz="2400">
                <a:solidFill>
                  <a:schemeClr val="bg2"/>
                </a:solidFill>
                <a:effectLst>
                  <a:outerShdw blurRad="38100" dist="38100" dir="2700000" algn="tl">
                    <a:srgbClr val="000000"/>
                  </a:outerShdw>
                </a:effectLst>
              </a:rPr>
              <a:t>Beta </a:t>
            </a:r>
            <a:r>
              <a:rPr lang="en-US" sz="2400">
                <a:effectLst>
                  <a:outerShdw blurRad="38100" dist="38100" dir="2700000" algn="tl">
                    <a:srgbClr val="FFFFFF"/>
                  </a:outerShdw>
                </a:effectLst>
              </a:rPr>
              <a:t>can be estimated based on the </a:t>
            </a:r>
            <a:r>
              <a:rPr lang="en-US" sz="2400" i="0">
                <a:effectLst>
                  <a:outerShdw blurRad="38100" dist="38100" dir="2700000" algn="tl">
                    <a:srgbClr val="FFFFFF"/>
                  </a:outerShdw>
                </a:effectLst>
              </a:rPr>
              <a:t>“</a:t>
            </a:r>
            <a:r>
              <a:rPr lang="en-US" sz="2400">
                <a:solidFill>
                  <a:schemeClr val="bg2"/>
                </a:solidFill>
                <a:effectLst>
                  <a:outerShdw blurRad="38100" dist="38100" dir="2700000" algn="tl">
                    <a:srgbClr val="000000"/>
                  </a:outerShdw>
                </a:effectLst>
              </a:rPr>
              <a:t>National Wealth Portfolio</a:t>
            </a:r>
            <a:r>
              <a:rPr lang="en-US" sz="2400" i="0">
                <a:effectLst>
                  <a:outerShdw blurRad="38100" dist="38100" dir="2700000" algn="tl">
                    <a:srgbClr val="FFFFFF"/>
                  </a:outerShdw>
                </a:effectLst>
              </a:rPr>
              <a:t>”</a:t>
            </a:r>
            <a:r>
              <a:rPr lang="en-US" sz="2400">
                <a:solidFill>
                  <a:schemeClr val="bg2"/>
                </a:solidFill>
                <a:effectLst>
                  <a:outerShdw blurRad="38100" dist="38100" dir="2700000" algn="tl">
                    <a:srgbClr val="000000"/>
                  </a:outerShdw>
                </a:effectLst>
              </a:rPr>
              <a:t> </a:t>
            </a:r>
            <a:r>
              <a:rPr lang="en-US" sz="2400" i="0">
                <a:effectLst>
                  <a:outerShdw blurRad="38100" dist="38100" dir="2700000" algn="tl">
                    <a:srgbClr val="FFFFFF"/>
                  </a:outerShdw>
                </a:effectLst>
              </a:rPr>
              <a:t>(</a:t>
            </a:r>
            <a:r>
              <a:rPr lang="en-US" sz="2400" i="0">
                <a:solidFill>
                  <a:schemeClr val="bg2"/>
                </a:solidFill>
                <a:effectLst>
                  <a:outerShdw blurRad="38100" dist="38100" dir="2700000" algn="tl">
                    <a:srgbClr val="000000"/>
                  </a:outerShdw>
                </a:effectLst>
              </a:rPr>
              <a:t> = (1/3)Stocks + (1/3)Bonds + (1/3)RE </a:t>
            </a:r>
            <a:r>
              <a:rPr lang="en-US" sz="2400" i="0">
                <a:effectLst>
                  <a:outerShdw blurRad="38100" dist="38100" dir="2700000" algn="tl">
                    <a:srgbClr val="FFFFFF"/>
                  </a:outerShdw>
                </a:effectLst>
              </a:rPr>
              <a:t>) as the mixed-asset “Risk Benchmark”</a:t>
            </a:r>
            <a:r>
              <a:rPr lang="en-US" sz="2400">
                <a:effectLst>
                  <a:outerShdw blurRad="38100" dist="38100" dir="2700000" algn="tl">
                    <a:srgbClr val="FFFFFF"/>
                  </a:outerShdw>
                </a:effectLst>
              </a:rPr>
              <a:t>. . .</a:t>
            </a:r>
            <a:endParaRPr lang="en-US" sz="2800">
              <a:effectLst>
                <a:outerShdw blurRad="38100" dist="38100" dir="2700000" algn="tl">
                  <a:srgbClr val="FFFFFF"/>
                </a:outerShdw>
              </a:effectLst>
            </a:endParaRPr>
          </a:p>
        </p:txBody>
      </p:sp>
      <p:grpSp>
        <p:nvGrpSpPr>
          <p:cNvPr id="314371" name="Group 3"/>
          <p:cNvGrpSpPr>
            <a:grpSpLocks/>
          </p:cNvGrpSpPr>
          <p:nvPr/>
        </p:nvGrpSpPr>
        <p:grpSpPr bwMode="auto">
          <a:xfrm>
            <a:off x="533400" y="1697038"/>
            <a:ext cx="7696200" cy="4703762"/>
            <a:chOff x="336" y="1069"/>
            <a:chExt cx="4848" cy="2963"/>
          </a:xfrm>
        </p:grpSpPr>
        <p:grpSp>
          <p:nvGrpSpPr>
            <p:cNvPr id="314372" name="Group 4"/>
            <p:cNvGrpSpPr>
              <a:grpSpLocks/>
            </p:cNvGrpSpPr>
            <p:nvPr/>
          </p:nvGrpSpPr>
          <p:grpSpPr bwMode="auto">
            <a:xfrm>
              <a:off x="336" y="1069"/>
              <a:ext cx="4848" cy="2531"/>
              <a:chOff x="336" y="1069"/>
              <a:chExt cx="4848" cy="2531"/>
            </a:xfrm>
          </p:grpSpPr>
          <p:sp>
            <p:nvSpPr>
              <p:cNvPr id="314373" name="Line 5"/>
              <p:cNvSpPr>
                <a:spLocks noChangeShapeType="1"/>
              </p:cNvSpPr>
              <p:nvPr/>
            </p:nvSpPr>
            <p:spPr bwMode="auto">
              <a:xfrm>
                <a:off x="1016" y="1069"/>
                <a:ext cx="0" cy="2104"/>
              </a:xfrm>
              <a:prstGeom prst="line">
                <a:avLst/>
              </a:prstGeom>
              <a:noFill/>
              <a:ln w="9525">
                <a:solidFill>
                  <a:schemeClr val="tx1"/>
                </a:solidFill>
                <a:round/>
                <a:headEnd/>
                <a:tailEnd/>
              </a:ln>
              <a:effectLst/>
            </p:spPr>
            <p:txBody>
              <a:bodyPr wrap="none" anchor="ctr"/>
              <a:lstStyle/>
              <a:p>
                <a:endParaRPr lang="en-US"/>
              </a:p>
            </p:txBody>
          </p:sp>
          <p:sp>
            <p:nvSpPr>
              <p:cNvPr id="314374" name="Line 6"/>
              <p:cNvSpPr>
                <a:spLocks noChangeShapeType="1"/>
              </p:cNvSpPr>
              <p:nvPr/>
            </p:nvSpPr>
            <p:spPr bwMode="auto">
              <a:xfrm>
                <a:off x="1016" y="3173"/>
                <a:ext cx="3760" cy="0"/>
              </a:xfrm>
              <a:prstGeom prst="line">
                <a:avLst/>
              </a:prstGeom>
              <a:noFill/>
              <a:ln w="9525">
                <a:solidFill>
                  <a:schemeClr val="tx1"/>
                </a:solidFill>
                <a:round/>
                <a:headEnd/>
                <a:tailEnd/>
              </a:ln>
              <a:effectLst/>
            </p:spPr>
            <p:txBody>
              <a:bodyPr wrap="none" anchor="ctr"/>
              <a:lstStyle/>
              <a:p>
                <a:endParaRPr lang="en-US"/>
              </a:p>
            </p:txBody>
          </p:sp>
          <p:sp>
            <p:nvSpPr>
              <p:cNvPr id="314375" name="Text Box 7"/>
              <p:cNvSpPr txBox="1">
                <a:spLocks noChangeArrowheads="1"/>
              </p:cNvSpPr>
              <p:nvPr/>
            </p:nvSpPr>
            <p:spPr bwMode="auto">
              <a:xfrm>
                <a:off x="4142" y="3259"/>
                <a:ext cx="770" cy="288"/>
              </a:xfrm>
              <a:prstGeom prst="rect">
                <a:avLst/>
              </a:prstGeom>
              <a:noFill/>
              <a:ln w="9525">
                <a:noFill/>
                <a:miter lim="800000"/>
                <a:headEnd/>
                <a:tailEnd/>
              </a:ln>
              <a:effectLst/>
            </p:spPr>
            <p:txBody>
              <a:bodyPr>
                <a:spAutoFit/>
              </a:bodyPr>
              <a:lstStyle/>
              <a:p>
                <a:pPr eaLnBrk="0" hangingPunct="0">
                  <a:spcBef>
                    <a:spcPct val="50000"/>
                  </a:spcBef>
                </a:pPr>
                <a:r>
                  <a:rPr lang="en-US" sz="2400">
                    <a:effectLst/>
                  </a:rPr>
                  <a:t>Beta</a:t>
                </a:r>
              </a:p>
            </p:txBody>
          </p:sp>
          <p:sp>
            <p:nvSpPr>
              <p:cNvPr id="314376" name="Line 8"/>
              <p:cNvSpPr>
                <a:spLocks noChangeShapeType="1"/>
              </p:cNvSpPr>
              <p:nvPr/>
            </p:nvSpPr>
            <p:spPr bwMode="auto">
              <a:xfrm flipV="1">
                <a:off x="1016" y="1283"/>
                <a:ext cx="3806" cy="1890"/>
              </a:xfrm>
              <a:prstGeom prst="line">
                <a:avLst/>
              </a:prstGeom>
              <a:noFill/>
              <a:ln w="28575">
                <a:solidFill>
                  <a:schemeClr val="tx1"/>
                </a:solidFill>
                <a:round/>
                <a:headEnd/>
                <a:tailEnd/>
              </a:ln>
              <a:effectLst/>
            </p:spPr>
            <p:txBody>
              <a:bodyPr wrap="none" anchor="ctr"/>
              <a:lstStyle/>
              <a:p>
                <a:endParaRPr lang="en-US"/>
              </a:p>
            </p:txBody>
          </p:sp>
          <p:sp>
            <p:nvSpPr>
              <p:cNvPr id="314377" name="Text Box 9"/>
              <p:cNvSpPr txBox="1">
                <a:spLocks noChangeArrowheads="1"/>
              </p:cNvSpPr>
              <p:nvPr/>
            </p:nvSpPr>
            <p:spPr bwMode="auto">
              <a:xfrm>
                <a:off x="4550" y="1369"/>
                <a:ext cx="634" cy="288"/>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SML</a:t>
                </a:r>
              </a:p>
            </p:txBody>
          </p:sp>
          <p:sp>
            <p:nvSpPr>
              <p:cNvPr id="314378" name="Line 10"/>
              <p:cNvSpPr>
                <a:spLocks noChangeShapeType="1"/>
              </p:cNvSpPr>
              <p:nvPr/>
            </p:nvSpPr>
            <p:spPr bwMode="auto">
              <a:xfrm>
                <a:off x="2330" y="3173"/>
                <a:ext cx="0" cy="86"/>
              </a:xfrm>
              <a:prstGeom prst="line">
                <a:avLst/>
              </a:prstGeom>
              <a:noFill/>
              <a:ln w="9525">
                <a:solidFill>
                  <a:schemeClr val="tx1"/>
                </a:solidFill>
                <a:round/>
                <a:headEnd/>
                <a:tailEnd/>
              </a:ln>
              <a:effectLst/>
            </p:spPr>
            <p:txBody>
              <a:bodyPr wrap="none" anchor="ctr"/>
              <a:lstStyle/>
              <a:p>
                <a:endParaRPr lang="en-US"/>
              </a:p>
            </p:txBody>
          </p:sp>
          <p:sp>
            <p:nvSpPr>
              <p:cNvPr id="314379" name="Text Box 11"/>
              <p:cNvSpPr txBox="1">
                <a:spLocks noChangeArrowheads="1"/>
              </p:cNvSpPr>
              <p:nvPr/>
            </p:nvSpPr>
            <p:spPr bwMode="auto">
              <a:xfrm>
                <a:off x="2194" y="3259"/>
                <a:ext cx="271" cy="288"/>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1</a:t>
                </a:r>
              </a:p>
            </p:txBody>
          </p:sp>
          <p:sp>
            <p:nvSpPr>
              <p:cNvPr id="314380" name="Line 12"/>
              <p:cNvSpPr>
                <a:spLocks noChangeShapeType="1"/>
              </p:cNvSpPr>
              <p:nvPr/>
            </p:nvSpPr>
            <p:spPr bwMode="auto">
              <a:xfrm flipV="1">
                <a:off x="2330" y="2099"/>
                <a:ext cx="0" cy="1031"/>
              </a:xfrm>
              <a:prstGeom prst="line">
                <a:avLst/>
              </a:prstGeom>
              <a:noFill/>
              <a:ln w="9525">
                <a:solidFill>
                  <a:schemeClr val="tx1"/>
                </a:solidFill>
                <a:prstDash val="sysDot"/>
                <a:round/>
                <a:headEnd/>
                <a:tailEnd/>
              </a:ln>
              <a:effectLst/>
            </p:spPr>
            <p:txBody>
              <a:bodyPr wrap="none" anchor="ctr"/>
              <a:lstStyle/>
              <a:p>
                <a:endParaRPr lang="en-US"/>
              </a:p>
            </p:txBody>
          </p:sp>
          <p:sp>
            <p:nvSpPr>
              <p:cNvPr id="314381" name="Line 13"/>
              <p:cNvSpPr>
                <a:spLocks noChangeShapeType="1"/>
              </p:cNvSpPr>
              <p:nvPr/>
            </p:nvSpPr>
            <p:spPr bwMode="auto">
              <a:xfrm flipH="1">
                <a:off x="1016" y="2529"/>
                <a:ext cx="1314" cy="0"/>
              </a:xfrm>
              <a:prstGeom prst="line">
                <a:avLst/>
              </a:prstGeom>
              <a:noFill/>
              <a:ln w="9525">
                <a:solidFill>
                  <a:schemeClr val="tx1"/>
                </a:solidFill>
                <a:prstDash val="sysDot"/>
                <a:round/>
                <a:headEnd/>
                <a:tailEnd/>
              </a:ln>
              <a:effectLst/>
            </p:spPr>
            <p:txBody>
              <a:bodyPr wrap="none" anchor="ctr"/>
              <a:lstStyle/>
              <a:p>
                <a:endParaRPr lang="en-US"/>
              </a:p>
            </p:txBody>
          </p:sp>
          <p:sp>
            <p:nvSpPr>
              <p:cNvPr id="314382" name="Text Box 14"/>
              <p:cNvSpPr txBox="1">
                <a:spLocks noChangeArrowheads="1"/>
              </p:cNvSpPr>
              <p:nvPr/>
            </p:nvSpPr>
            <p:spPr bwMode="auto">
              <a:xfrm>
                <a:off x="336" y="2357"/>
                <a:ext cx="634" cy="288"/>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r</a:t>
                </a:r>
                <a:r>
                  <a:rPr lang="en-US" sz="2400" i="0" baseline="-25000">
                    <a:effectLst/>
                  </a:rPr>
                  <a:t>M</a:t>
                </a:r>
                <a:r>
                  <a:rPr lang="en-US" sz="2400" i="0">
                    <a:effectLst/>
                  </a:rPr>
                  <a:t> - r</a:t>
                </a:r>
                <a:r>
                  <a:rPr lang="en-US" sz="2400" i="0" baseline="-25000">
                    <a:effectLst/>
                  </a:rPr>
                  <a:t>f</a:t>
                </a:r>
                <a:endParaRPr lang="en-US" sz="2400" i="0">
                  <a:effectLst/>
                </a:endParaRPr>
              </a:p>
            </p:txBody>
          </p:sp>
          <p:sp>
            <p:nvSpPr>
              <p:cNvPr id="314383" name="Text Box 15"/>
              <p:cNvSpPr txBox="1">
                <a:spLocks noChangeArrowheads="1"/>
              </p:cNvSpPr>
              <p:nvPr/>
            </p:nvSpPr>
            <p:spPr bwMode="auto">
              <a:xfrm>
                <a:off x="653" y="3044"/>
                <a:ext cx="408" cy="288"/>
              </a:xfrm>
              <a:prstGeom prst="rect">
                <a:avLst/>
              </a:prstGeom>
              <a:noFill/>
              <a:ln w="9525">
                <a:noFill/>
                <a:miter lim="800000"/>
                <a:headEnd/>
                <a:tailEnd/>
              </a:ln>
              <a:effectLst/>
            </p:spPr>
            <p:txBody>
              <a:bodyPr>
                <a:spAutoFit/>
              </a:bodyPr>
              <a:lstStyle/>
              <a:p>
                <a:pPr algn="ctr" eaLnBrk="0" hangingPunct="0">
                  <a:spcBef>
                    <a:spcPct val="50000"/>
                  </a:spcBef>
                </a:pPr>
                <a:r>
                  <a:rPr lang="en-US" sz="2400" i="0">
                    <a:effectLst/>
                  </a:rPr>
                  <a:t>0</a:t>
                </a:r>
              </a:p>
            </p:txBody>
          </p:sp>
          <p:sp>
            <p:nvSpPr>
              <p:cNvPr id="314384" name="Text Box 16"/>
              <p:cNvSpPr txBox="1">
                <a:spLocks noChangeArrowheads="1"/>
              </p:cNvSpPr>
              <p:nvPr/>
            </p:nvSpPr>
            <p:spPr bwMode="auto">
              <a:xfrm>
                <a:off x="336" y="1412"/>
                <a:ext cx="634" cy="288"/>
              </a:xfrm>
              <a:prstGeom prst="rect">
                <a:avLst/>
              </a:prstGeom>
              <a:noFill/>
              <a:ln w="9525">
                <a:noFill/>
                <a:miter lim="800000"/>
                <a:headEnd/>
                <a:tailEnd/>
              </a:ln>
              <a:effectLst/>
            </p:spPr>
            <p:txBody>
              <a:bodyPr>
                <a:spAutoFit/>
              </a:bodyPr>
              <a:lstStyle/>
              <a:p>
                <a:pPr algn="ctr" eaLnBrk="0" hangingPunct="0">
                  <a:spcBef>
                    <a:spcPct val="50000"/>
                  </a:spcBef>
                </a:pPr>
                <a:r>
                  <a:rPr lang="en-US" sz="2400" i="0">
                    <a:solidFill>
                      <a:srgbClr val="000000"/>
                    </a:solidFill>
                    <a:effectLst/>
                  </a:rPr>
                  <a:t>r</a:t>
                </a:r>
                <a:r>
                  <a:rPr lang="en-US" sz="2400" i="0" baseline="-25000">
                    <a:solidFill>
                      <a:srgbClr val="000000"/>
                    </a:solidFill>
                    <a:effectLst/>
                  </a:rPr>
                  <a:t>i</a:t>
                </a:r>
                <a:r>
                  <a:rPr lang="en-US" sz="2400" i="0">
                    <a:solidFill>
                      <a:srgbClr val="000000"/>
                    </a:solidFill>
                    <a:effectLst/>
                  </a:rPr>
                  <a:t> - r</a:t>
                </a:r>
                <a:r>
                  <a:rPr lang="en-US" sz="2400" i="0" baseline="-25000">
                    <a:solidFill>
                      <a:srgbClr val="000000"/>
                    </a:solidFill>
                    <a:effectLst/>
                  </a:rPr>
                  <a:t>f</a:t>
                </a:r>
                <a:endParaRPr lang="en-US" sz="2400" i="0">
                  <a:solidFill>
                    <a:srgbClr val="000000"/>
                  </a:solidFill>
                  <a:effectLst/>
                </a:endParaRPr>
              </a:p>
            </p:txBody>
          </p:sp>
          <p:sp>
            <p:nvSpPr>
              <p:cNvPr id="314385" name="Line 17"/>
              <p:cNvSpPr>
                <a:spLocks noChangeShapeType="1"/>
              </p:cNvSpPr>
              <p:nvPr/>
            </p:nvSpPr>
            <p:spPr bwMode="auto">
              <a:xfrm flipV="1">
                <a:off x="1016" y="1112"/>
                <a:ext cx="2582" cy="2018"/>
              </a:xfrm>
              <a:prstGeom prst="line">
                <a:avLst/>
              </a:prstGeom>
              <a:noFill/>
              <a:ln w="28575">
                <a:solidFill>
                  <a:srgbClr val="000000"/>
                </a:solidFill>
                <a:prstDash val="sysDot"/>
                <a:round/>
                <a:headEnd/>
                <a:tailEnd/>
              </a:ln>
              <a:effectLst/>
            </p:spPr>
            <p:txBody>
              <a:bodyPr wrap="none" anchor="ctr"/>
              <a:lstStyle/>
              <a:p>
                <a:endParaRPr lang="en-US"/>
              </a:p>
            </p:txBody>
          </p:sp>
          <p:sp>
            <p:nvSpPr>
              <p:cNvPr id="314386" name="Line 18"/>
              <p:cNvSpPr>
                <a:spLocks noChangeShapeType="1"/>
              </p:cNvSpPr>
              <p:nvPr/>
            </p:nvSpPr>
            <p:spPr bwMode="auto">
              <a:xfrm flipH="1">
                <a:off x="2964" y="1584"/>
                <a:ext cx="0" cy="1589"/>
              </a:xfrm>
              <a:prstGeom prst="line">
                <a:avLst/>
              </a:prstGeom>
              <a:noFill/>
              <a:ln w="9525">
                <a:solidFill>
                  <a:schemeClr val="tx1"/>
                </a:solidFill>
                <a:prstDash val="sysDot"/>
                <a:round/>
                <a:headEnd/>
                <a:tailEnd/>
              </a:ln>
              <a:effectLst/>
            </p:spPr>
            <p:txBody>
              <a:bodyPr wrap="none" anchor="ctr"/>
              <a:lstStyle/>
              <a:p>
                <a:endParaRPr lang="en-US"/>
              </a:p>
            </p:txBody>
          </p:sp>
          <p:sp>
            <p:nvSpPr>
              <p:cNvPr id="314387" name="Line 19"/>
              <p:cNvSpPr>
                <a:spLocks noChangeShapeType="1"/>
              </p:cNvSpPr>
              <p:nvPr/>
            </p:nvSpPr>
            <p:spPr bwMode="auto">
              <a:xfrm>
                <a:off x="2964" y="3173"/>
                <a:ext cx="0" cy="86"/>
              </a:xfrm>
              <a:prstGeom prst="line">
                <a:avLst/>
              </a:prstGeom>
              <a:noFill/>
              <a:ln w="9525">
                <a:solidFill>
                  <a:schemeClr val="tx1"/>
                </a:solidFill>
                <a:round/>
                <a:headEnd/>
                <a:tailEnd/>
              </a:ln>
              <a:effectLst/>
            </p:spPr>
            <p:txBody>
              <a:bodyPr wrap="none" anchor="ctr"/>
              <a:lstStyle/>
              <a:p>
                <a:endParaRPr lang="en-US"/>
              </a:p>
            </p:txBody>
          </p:sp>
          <p:graphicFrame>
            <p:nvGraphicFramePr>
              <p:cNvPr id="314388" name="Object 20"/>
              <p:cNvGraphicFramePr>
                <a:graphicFrameLocks noChangeAspect="1"/>
              </p:cNvGraphicFramePr>
              <p:nvPr/>
            </p:nvGraphicFramePr>
            <p:xfrm>
              <a:off x="2873" y="3259"/>
              <a:ext cx="318" cy="341"/>
            </p:xfrm>
            <a:graphic>
              <a:graphicData uri="http://schemas.openxmlformats.org/presentationml/2006/ole">
                <p:oleObj spid="_x0000_s314399" name="Equation" r:id="rId4" imgW="177646" imgH="228402" progId="Equation.3">
                  <p:embed/>
                </p:oleObj>
              </a:graphicData>
            </a:graphic>
          </p:graphicFrame>
          <p:sp>
            <p:nvSpPr>
              <p:cNvPr id="314389" name="Line 21"/>
              <p:cNvSpPr>
                <a:spLocks noChangeShapeType="1"/>
              </p:cNvSpPr>
              <p:nvPr/>
            </p:nvSpPr>
            <p:spPr bwMode="auto">
              <a:xfrm>
                <a:off x="1016" y="1584"/>
                <a:ext cx="1948" cy="0"/>
              </a:xfrm>
              <a:prstGeom prst="line">
                <a:avLst/>
              </a:prstGeom>
              <a:noFill/>
              <a:ln w="9525">
                <a:solidFill>
                  <a:schemeClr val="tx1"/>
                </a:solidFill>
                <a:prstDash val="sysDot"/>
                <a:round/>
                <a:headEnd/>
                <a:tailEnd/>
              </a:ln>
              <a:effectLst/>
            </p:spPr>
            <p:txBody>
              <a:bodyPr wrap="none" anchor="ctr"/>
              <a:lstStyle/>
              <a:p>
                <a:endParaRPr lang="en-US"/>
              </a:p>
            </p:txBody>
          </p:sp>
          <p:sp>
            <p:nvSpPr>
              <p:cNvPr id="314390" name="Line 22"/>
              <p:cNvSpPr>
                <a:spLocks noChangeShapeType="1"/>
              </p:cNvSpPr>
              <p:nvPr/>
            </p:nvSpPr>
            <p:spPr bwMode="auto">
              <a:xfrm flipH="1">
                <a:off x="1016" y="2099"/>
                <a:ext cx="1268" cy="0"/>
              </a:xfrm>
              <a:prstGeom prst="line">
                <a:avLst/>
              </a:prstGeom>
              <a:noFill/>
              <a:ln w="9525">
                <a:solidFill>
                  <a:schemeClr val="tx1"/>
                </a:solidFill>
                <a:prstDash val="sysDot"/>
                <a:round/>
                <a:headEnd/>
                <a:tailEnd/>
              </a:ln>
              <a:effectLst/>
            </p:spPr>
            <p:txBody>
              <a:bodyPr wrap="none" anchor="ctr"/>
              <a:lstStyle/>
              <a:p>
                <a:endParaRPr lang="en-US"/>
              </a:p>
            </p:txBody>
          </p:sp>
          <p:sp>
            <p:nvSpPr>
              <p:cNvPr id="314391" name="Text Box 23"/>
              <p:cNvSpPr txBox="1">
                <a:spLocks noChangeArrowheads="1"/>
              </p:cNvSpPr>
              <p:nvPr/>
            </p:nvSpPr>
            <p:spPr bwMode="auto">
              <a:xfrm>
                <a:off x="427" y="1971"/>
                <a:ext cx="543" cy="288"/>
              </a:xfrm>
              <a:prstGeom prst="rect">
                <a:avLst/>
              </a:prstGeom>
              <a:noFill/>
              <a:ln w="9525">
                <a:noFill/>
                <a:miter lim="800000"/>
                <a:headEnd/>
                <a:tailEnd/>
              </a:ln>
              <a:effectLst/>
            </p:spPr>
            <p:txBody>
              <a:bodyPr>
                <a:spAutoFit/>
              </a:bodyPr>
              <a:lstStyle/>
              <a:p>
                <a:pPr algn="r" eaLnBrk="0" hangingPunct="0">
                  <a:spcBef>
                    <a:spcPct val="50000"/>
                  </a:spcBef>
                </a:pPr>
                <a:r>
                  <a:rPr lang="en-US" sz="2400" i="0">
                    <a:effectLst/>
                  </a:rPr>
                  <a:t>TR</a:t>
                </a:r>
                <a:r>
                  <a:rPr lang="en-US" sz="2400" i="0" baseline="-25000">
                    <a:effectLst/>
                  </a:rPr>
                  <a:t>i</a:t>
                </a:r>
                <a:endParaRPr lang="en-US" sz="2400" i="0">
                  <a:effectLst/>
                </a:endParaRPr>
              </a:p>
            </p:txBody>
          </p:sp>
        </p:grpSp>
        <p:sp>
          <p:nvSpPr>
            <p:cNvPr id="314392" name="Text Box 24"/>
            <p:cNvSpPr txBox="1">
              <a:spLocks noChangeArrowheads="1"/>
            </p:cNvSpPr>
            <p:nvPr/>
          </p:nvSpPr>
          <p:spPr bwMode="auto">
            <a:xfrm>
              <a:off x="1200" y="3744"/>
              <a:ext cx="3696" cy="288"/>
            </a:xfrm>
            <a:prstGeom prst="rect">
              <a:avLst/>
            </a:prstGeom>
            <a:noFill/>
            <a:ln w="9525">
              <a:noFill/>
              <a:miter lim="800000"/>
              <a:headEnd/>
              <a:tailEnd/>
            </a:ln>
            <a:effectLst/>
          </p:spPr>
          <p:txBody>
            <a:bodyPr>
              <a:spAutoFit/>
            </a:bodyPr>
            <a:lstStyle/>
            <a:p>
              <a:pPr eaLnBrk="0" hangingPunct="0">
                <a:spcBef>
                  <a:spcPct val="50000"/>
                </a:spcBef>
              </a:pPr>
              <a:r>
                <a:rPr lang="en-US" sz="2400" i="0">
                  <a:effectLst/>
                </a:rPr>
                <a:t>Based on </a:t>
              </a:r>
              <a:r>
                <a:rPr lang="en-US" sz="2400">
                  <a:solidFill>
                    <a:schemeClr val="bg2"/>
                  </a:solidFill>
                  <a:effectLst>
                    <a:outerShdw blurRad="38100" dist="38100" dir="2700000" algn="tl">
                      <a:srgbClr val="000000"/>
                    </a:outerShdw>
                  </a:effectLst>
                </a:rPr>
                <a:t>“National Wealth Portfolio”</a:t>
              </a:r>
              <a:endParaRPr lang="en-US" sz="2400" i="0">
                <a:effectLst/>
              </a:endParaRPr>
            </a:p>
          </p:txBody>
        </p:sp>
        <p:sp>
          <p:nvSpPr>
            <p:cNvPr id="314393" name="Line 25"/>
            <p:cNvSpPr>
              <a:spLocks noChangeShapeType="1"/>
            </p:cNvSpPr>
            <p:nvPr/>
          </p:nvSpPr>
          <p:spPr bwMode="auto">
            <a:xfrm flipV="1">
              <a:off x="3984" y="3552"/>
              <a:ext cx="240" cy="240"/>
            </a:xfrm>
            <a:prstGeom prst="line">
              <a:avLst/>
            </a:prstGeom>
            <a:noFill/>
            <a:ln w="9525">
              <a:solidFill>
                <a:schemeClr val="tx1"/>
              </a:solidFill>
              <a:round/>
              <a:headEnd/>
              <a:tailEnd type="triangle" w="med" len="me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40AD00E8-BCFB-4F41-8629-987FA8696D9A}" type="slidenum">
              <a:rPr lang="en-US"/>
              <a:pPr/>
              <a:t>33</a:t>
            </a:fld>
            <a:endParaRPr lang="en-US"/>
          </a:p>
        </p:txBody>
      </p:sp>
      <p:sp>
        <p:nvSpPr>
          <p:cNvPr id="319490" name="Text Box 2"/>
          <p:cNvSpPr txBox="1">
            <a:spLocks noChangeArrowheads="1"/>
          </p:cNvSpPr>
          <p:nvPr/>
        </p:nvSpPr>
        <p:spPr bwMode="auto">
          <a:xfrm>
            <a:off x="304800" y="0"/>
            <a:ext cx="8382000" cy="6586418"/>
          </a:xfrm>
          <a:prstGeom prst="rect">
            <a:avLst/>
          </a:prstGeom>
          <a:noFill/>
          <a:ln w="9525">
            <a:noFill/>
            <a:miter lim="800000"/>
            <a:headEnd/>
            <a:tailEnd/>
          </a:ln>
          <a:effectLst/>
        </p:spPr>
        <p:txBody>
          <a:bodyPr>
            <a:spAutoFit/>
          </a:bodyPr>
          <a:lstStyle/>
          <a:p>
            <a:pPr>
              <a:spcBef>
                <a:spcPct val="50000"/>
              </a:spcBef>
            </a:pPr>
            <a:r>
              <a:rPr lang="en-US" i="0" dirty="0">
                <a:effectLst>
                  <a:outerShdw blurRad="38100" dist="38100" dir="2700000" algn="tl">
                    <a:srgbClr val="FFFFFF"/>
                  </a:outerShdw>
                </a:effectLst>
              </a:rPr>
              <a:t>Summarizing Chapter 22: </a:t>
            </a:r>
            <a:r>
              <a:rPr lang="en-US" dirty="0">
                <a:effectLst>
                  <a:outerShdw blurRad="38100" dist="38100" dir="2700000" algn="tl">
                    <a:srgbClr val="FFFFFF"/>
                  </a:outerShdw>
                </a:effectLst>
              </a:rPr>
              <a:t>Equilibrium Asset Price </a:t>
            </a:r>
            <a:r>
              <a:rPr lang="en-US" dirty="0" smtClean="0">
                <a:effectLst>
                  <a:outerShdw blurRad="38100" dist="38100" dir="2700000" algn="tl">
                    <a:srgbClr val="FFFFFF"/>
                  </a:outerShdw>
                </a:effectLst>
              </a:rPr>
              <a:t>Modeling </a:t>
            </a:r>
            <a:r>
              <a:rPr lang="en-US" dirty="0">
                <a:effectLst>
                  <a:outerShdw blurRad="38100" dist="38100" dir="2700000" algn="tl">
                    <a:srgbClr val="FFFFFF"/>
                  </a:outerShdw>
                </a:effectLst>
              </a:rPr>
              <a:t>&amp; Real Estate</a:t>
            </a:r>
          </a:p>
          <a:p>
            <a:pPr marL="233363" lvl="1" indent="-233363">
              <a:spcBef>
                <a:spcPct val="20000"/>
              </a:spcBef>
              <a:buFontTx/>
              <a:buChar char="•"/>
            </a:pPr>
            <a:r>
              <a:rPr lang="en-US" sz="1800" i="0" dirty="0" smtClean="0">
                <a:effectLst>
                  <a:outerShdw blurRad="38100" dist="38100" dir="2700000" algn="tl">
                    <a:srgbClr val="FFFFFF"/>
                  </a:outerShdw>
                </a:effectLst>
              </a:rPr>
              <a:t>Like </a:t>
            </a:r>
            <a:r>
              <a:rPr lang="en-US" sz="1800" i="0" dirty="0">
                <a:effectLst>
                  <a:outerShdw blurRad="38100" dist="38100" dir="2700000" algn="tl">
                    <a:srgbClr val="FFFFFF"/>
                  </a:outerShdw>
                </a:effectLst>
              </a:rPr>
              <a:t>the MPT on which it is based, equilibrium asset price modeling (the CAPM in particular) has substantial relevance and applicability to real estate when applied at the broad-brush level ( </a:t>
            </a:r>
            <a:r>
              <a:rPr lang="en-US" sz="1800" dirty="0">
                <a:effectLst>
                  <a:outerShdw blurRad="38100" dist="38100" dir="2700000" algn="tl">
                    <a:srgbClr val="FFFFFF"/>
                  </a:outerShdw>
                </a:effectLst>
              </a:rPr>
              <a:t>across asset classes</a:t>
            </a:r>
            <a:r>
              <a:rPr lang="en-US" sz="1800" i="0" dirty="0">
                <a:effectLst>
                  <a:outerShdw blurRad="38100" dist="38100" dir="2700000" algn="tl">
                    <a:srgbClr val="FFFFFF"/>
                  </a:outerShdw>
                </a:effectLst>
              </a:rPr>
              <a:t> ).</a:t>
            </a:r>
          </a:p>
          <a:p>
            <a:pPr marL="233363" lvl="1" indent="-233363">
              <a:spcBef>
                <a:spcPct val="20000"/>
              </a:spcBef>
              <a:buFontTx/>
              <a:buChar char="•"/>
            </a:pPr>
            <a:r>
              <a:rPr lang="en-US" sz="1800" i="0" dirty="0" smtClean="0">
                <a:effectLst>
                  <a:outerShdw blurRad="38100" dist="38100" dir="2700000" algn="tl">
                    <a:srgbClr val="FFFFFF"/>
                  </a:outerShdw>
                </a:effectLst>
              </a:rPr>
              <a:t>At </a:t>
            </a:r>
            <a:r>
              <a:rPr lang="en-US" sz="1800" i="0" dirty="0">
                <a:effectLst>
                  <a:outerShdw blurRad="38100" dist="38100" dir="2700000" algn="tl">
                    <a:srgbClr val="FFFFFF"/>
                  </a:outerShdw>
                </a:effectLst>
              </a:rPr>
              <a:t>the fundamental property level (unlevered), real estate in general tends to be a low-beta, low-return asset class in equilibrium, but certainly not riskless, requiring (and providing) some positive risk premium (ex ante).</a:t>
            </a:r>
          </a:p>
          <a:p>
            <a:pPr marL="233363" lvl="1" indent="-233363">
              <a:spcBef>
                <a:spcPct val="20000"/>
              </a:spcBef>
              <a:buFontTx/>
              <a:buChar char="•"/>
            </a:pPr>
            <a:r>
              <a:rPr lang="en-US" sz="1800" i="0" dirty="0" err="1" smtClean="0">
                <a:effectLst>
                  <a:outerShdw blurRad="38100" dist="38100" dir="2700000" algn="tl">
                    <a:srgbClr val="FFFFFF"/>
                  </a:outerShdw>
                </a:effectLst>
              </a:rPr>
              <a:t>CAPM</a:t>
            </a:r>
            <a:r>
              <a:rPr lang="en-US" sz="1800" i="0" dirty="0" smtClean="0">
                <a:effectLst>
                  <a:outerShdw blurRad="38100" dist="38100" dir="2700000" algn="tl">
                    <a:srgbClr val="FFFFFF"/>
                  </a:outerShdw>
                </a:effectLst>
              </a:rPr>
              <a:t> </a:t>
            </a:r>
            <a:r>
              <a:rPr lang="en-US" sz="1800" i="0" dirty="0">
                <a:effectLst>
                  <a:outerShdw blurRad="38100" dist="38100" dir="2700000" algn="tl">
                    <a:srgbClr val="FFFFFF"/>
                  </a:outerShdw>
                </a:effectLst>
              </a:rPr>
              <a:t>type models can provide some guidance regarding the relative pricing of real estate as compared to other asset classes (</a:t>
            </a:r>
            <a:r>
              <a:rPr lang="en-US" sz="1800" dirty="0">
                <a:effectLst>
                  <a:outerShdw blurRad="38100" dist="38100" dir="2700000" algn="tl">
                    <a:srgbClr val="FFFFFF"/>
                  </a:outerShdw>
                </a:effectLst>
              </a:rPr>
              <a:t>“Should it currently be over-weighted or under-weighted?”</a:t>
            </a:r>
            <a:r>
              <a:rPr lang="en-US" sz="1800" i="0" dirty="0">
                <a:effectLst>
                  <a:outerShdw blurRad="38100" dist="38100" dir="2700000" algn="tl">
                    <a:srgbClr val="FFFFFF"/>
                  </a:outerShdw>
                </a:effectLst>
              </a:rPr>
              <a:t>), and…</a:t>
            </a:r>
          </a:p>
          <a:p>
            <a:pPr marL="233363" lvl="1" indent="-233363">
              <a:spcBef>
                <a:spcPct val="20000"/>
              </a:spcBef>
              <a:buFontTx/>
              <a:buChar char="•"/>
            </a:pPr>
            <a:r>
              <a:rPr lang="en-US" sz="1800" i="0" dirty="0" err="1" smtClean="0">
                <a:effectLst>
                  <a:outerShdw blurRad="38100" dist="38100" dir="2700000" algn="tl">
                    <a:srgbClr val="FFFFFF"/>
                  </a:outerShdw>
                </a:effectLst>
              </a:rPr>
              <a:t>CAPM</a:t>
            </a:r>
            <a:r>
              <a:rPr lang="en-US" sz="1800" i="0" dirty="0" smtClean="0">
                <a:effectLst>
                  <a:outerShdw blurRad="38100" dist="38100" dir="2700000" algn="tl">
                    <a:srgbClr val="FFFFFF"/>
                  </a:outerShdw>
                </a:effectLst>
              </a:rPr>
              <a:t>-based </a:t>
            </a:r>
            <a:r>
              <a:rPr lang="en-US" sz="1800" i="0" dirty="0">
                <a:effectLst>
                  <a:outerShdw blurRad="38100" dist="38100" dir="2700000" algn="tl">
                    <a:srgbClr val="FFFFFF"/>
                  </a:outerShdw>
                </a:effectLst>
              </a:rPr>
              <a:t>risk-adjusted return measures (such as the </a:t>
            </a:r>
            <a:r>
              <a:rPr lang="en-US" sz="1800" i="0" dirty="0" err="1">
                <a:effectLst>
                  <a:outerShdw blurRad="38100" dist="38100" dir="2700000" algn="tl">
                    <a:srgbClr val="FFFFFF"/>
                  </a:outerShdw>
                </a:effectLst>
              </a:rPr>
              <a:t>Treynor</a:t>
            </a:r>
            <a:r>
              <a:rPr lang="en-US" sz="1800" i="0" dirty="0">
                <a:effectLst>
                  <a:outerShdw blurRad="38100" dist="38100" dir="2700000" algn="tl">
                    <a:srgbClr val="FFFFFF"/>
                  </a:outerShdw>
                </a:effectLst>
              </a:rPr>
              <a:t> Ratio) may provide a basis for helping to judge the performance of multi-asset-class investment managers (who can allocate across asset classes).*</a:t>
            </a:r>
          </a:p>
          <a:p>
            <a:pPr marL="233363" lvl="1" indent="-233363">
              <a:spcBef>
                <a:spcPct val="20000"/>
              </a:spcBef>
              <a:buFontTx/>
              <a:buChar char="•"/>
            </a:pPr>
            <a:r>
              <a:rPr lang="en-US" sz="1800" u="sng" dirty="0" smtClean="0">
                <a:effectLst>
                  <a:outerShdw blurRad="38100" dist="38100" dir="2700000" algn="tl">
                    <a:srgbClr val="FFFFFF"/>
                  </a:outerShdw>
                </a:effectLst>
              </a:rPr>
              <a:t>Within</a:t>
            </a:r>
            <a:r>
              <a:rPr lang="en-US" sz="1800" i="0" dirty="0" smtClean="0">
                <a:effectLst>
                  <a:outerShdw blurRad="38100" dist="38100" dir="2700000" algn="tl">
                    <a:srgbClr val="FFFFFF"/>
                  </a:outerShdw>
                </a:effectLst>
              </a:rPr>
              <a:t> </a:t>
            </a:r>
            <a:r>
              <a:rPr lang="en-US" sz="1800" i="0" dirty="0">
                <a:effectLst>
                  <a:outerShdw blurRad="38100" dist="38100" dir="2700000" algn="tl">
                    <a:srgbClr val="FFFFFF"/>
                  </a:outerShdw>
                </a:effectLst>
              </a:rPr>
              <a:t>the private real estate asset class, the CAPM is less effective at distinguishing between the relative levels of risk among real estate market segments, implying (within the state of current knowledge) a generally </a:t>
            </a:r>
            <a:r>
              <a:rPr lang="en-US" sz="1800" u="sng" dirty="0">
                <a:effectLst>
                  <a:outerShdw blurRad="38100" dist="38100" dir="2700000" algn="tl">
                    <a:srgbClr val="FFFFFF"/>
                  </a:outerShdw>
                </a:effectLst>
              </a:rPr>
              <a:t>flat security market </a:t>
            </a:r>
            <a:r>
              <a:rPr lang="en-US" sz="1800" u="sng" dirty="0" smtClean="0">
                <a:effectLst>
                  <a:outerShdw blurRad="38100" dist="38100" dir="2700000" algn="tl">
                    <a:srgbClr val="FFFFFF"/>
                  </a:outerShdw>
                </a:effectLst>
              </a:rPr>
              <a:t>line</a:t>
            </a:r>
            <a:r>
              <a:rPr lang="en-US" sz="1800" i="0" dirty="0">
                <a:effectLst>
                  <a:outerShdw blurRad="38100" dist="38100" dir="2700000" algn="tl">
                    <a:srgbClr val="FFFFFF"/>
                  </a:outerShdw>
                </a:effectLst>
              </a:rPr>
              <a:t> </a:t>
            </a:r>
            <a:r>
              <a:rPr lang="en-US" sz="1800" i="0" dirty="0" smtClean="0">
                <a:effectLst>
                  <a:outerShdw blurRad="38100" dist="38100" dir="2700000" algn="tl">
                    <a:srgbClr val="FFFFFF"/>
                  </a:outerShdw>
                </a:effectLst>
              </a:rPr>
              <a:t>across prop asset </a:t>
            </a:r>
            <a:r>
              <a:rPr lang="en-US" sz="1800" i="0" dirty="0" err="1" smtClean="0">
                <a:effectLst>
                  <a:outerShdw blurRad="38100" dist="38100" dir="2700000" algn="tl">
                    <a:srgbClr val="FFFFFF"/>
                  </a:outerShdw>
                </a:effectLst>
              </a:rPr>
              <a:t>mkt</a:t>
            </a:r>
            <a:r>
              <a:rPr lang="en-US" sz="1800" i="0" dirty="0" smtClean="0">
                <a:effectLst>
                  <a:outerShdw blurRad="38100" dist="38100" dir="2700000" algn="tl">
                    <a:srgbClr val="FFFFFF"/>
                  </a:outerShdw>
                </a:effectLst>
              </a:rPr>
              <a:t> segments. </a:t>
            </a:r>
            <a:r>
              <a:rPr lang="en-US" sz="1800" b="0" i="0" dirty="0" smtClean="0">
                <a:effectLst/>
              </a:rPr>
              <a:t>(not across derivatives w different leverage)</a:t>
            </a:r>
            <a:endParaRPr lang="en-US" sz="1800" b="0" i="0" dirty="0">
              <a:effectLst/>
            </a:endParaRPr>
          </a:p>
          <a:p>
            <a:pPr marL="233363" lvl="1" indent="-233363">
              <a:spcBef>
                <a:spcPct val="20000"/>
              </a:spcBef>
              <a:buFontTx/>
              <a:buChar char="•"/>
            </a:pPr>
            <a:r>
              <a:rPr lang="en-US" sz="1800" i="0" dirty="0" smtClean="0">
                <a:effectLst>
                  <a:outerShdw blurRad="38100" dist="38100" dir="2700000" algn="tl">
                    <a:srgbClr val="FFFFFF"/>
                  </a:outerShdw>
                </a:effectLst>
              </a:rPr>
              <a:t>This </a:t>
            </a:r>
            <a:r>
              <a:rPr lang="en-US" sz="1800" i="0" dirty="0">
                <a:effectLst>
                  <a:outerShdw blurRad="38100" dist="38100" dir="2700000" algn="tl">
                    <a:srgbClr val="FFFFFF"/>
                  </a:outerShdw>
                </a:effectLst>
              </a:rPr>
              <a:t>holds implications for tactical portfolio investment research &amp; policy within the private real estate asset class:</a:t>
            </a:r>
            <a:r>
              <a:rPr lang="en-US" sz="1800" dirty="0">
                <a:effectLst>
                  <a:outerShdw blurRad="38100" dist="38100" dir="2700000" algn="tl">
                    <a:srgbClr val="FFFFFF"/>
                  </a:outerShdw>
                </a:effectLst>
              </a:rPr>
              <a:t> </a:t>
            </a:r>
            <a:r>
              <a:rPr lang="en-US" sz="1800" dirty="0">
                <a:effectLst>
                  <a:outerShdw blurRad="38100" dist="38100" dir="2700000" algn="tl">
                    <a:srgbClr val="FFFFFF"/>
                  </a:outerShdw>
                </a:effectLst>
                <a:sym typeface="Wingdings" pitchFamily="2" charset="2"/>
              </a:rPr>
              <a:t> Search for market segments with a combination of high asset yields and high rental growth opportunities: Such apparent “bargains” present favorable risk-adjusted ex ante returns.</a:t>
            </a:r>
          </a:p>
        </p:txBody>
      </p:sp>
      <p:sp>
        <p:nvSpPr>
          <p:cNvPr id="4" name="TextBox 3"/>
          <p:cNvSpPr txBox="1"/>
          <p:nvPr/>
        </p:nvSpPr>
        <p:spPr>
          <a:xfrm>
            <a:off x="0" y="6519446"/>
            <a:ext cx="4572000" cy="338554"/>
          </a:xfrm>
          <a:prstGeom prst="rect">
            <a:avLst/>
          </a:prstGeom>
          <a:noFill/>
        </p:spPr>
        <p:txBody>
          <a:bodyPr wrap="square" rtlCol="0">
            <a:spAutoFit/>
          </a:bodyPr>
          <a:lstStyle/>
          <a:p>
            <a:r>
              <a:rPr lang="en-US" sz="1600" b="0" i="0" dirty="0" smtClean="0">
                <a:effectLst/>
                <a:cs typeface="Times New Roman" pitchFamily="18" charset="0"/>
              </a:rPr>
              <a:t>*</a:t>
            </a:r>
            <a:r>
              <a:rPr lang="en-US" sz="1200" b="0" i="0" dirty="0" smtClean="0">
                <a:effectLst/>
                <a:latin typeface="+mn-lt"/>
              </a:rPr>
              <a:t> </a:t>
            </a:r>
            <a:r>
              <a:rPr lang="en-US" sz="1200" b="0" i="0" dirty="0" err="1" smtClean="0">
                <a:effectLst/>
                <a:latin typeface="+mn-lt"/>
              </a:rPr>
              <a:t>Treynor</a:t>
            </a:r>
            <a:r>
              <a:rPr lang="en-US" sz="1200" b="0" i="0" dirty="0" smtClean="0">
                <a:effectLst/>
                <a:latin typeface="+mn-lt"/>
              </a:rPr>
              <a:t> Ratio requires a single-risk-factor asset pricing model.</a:t>
            </a:r>
            <a:endParaRPr lang="en-US" sz="1200" b="0" i="0" dirty="0">
              <a:effectLst/>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0"/>
            <a:ext cx="8077200" cy="830997"/>
          </a:xfrm>
          <a:prstGeom prst="rect">
            <a:avLst/>
          </a:prstGeom>
          <a:noFill/>
        </p:spPr>
        <p:txBody>
          <a:bodyPr wrap="square" rtlCol="0">
            <a:spAutoFit/>
          </a:bodyPr>
          <a:lstStyle/>
          <a:p>
            <a:pPr algn="ctr" fontAlgn="auto">
              <a:spcBef>
                <a:spcPts val="0"/>
              </a:spcBef>
              <a:spcAft>
                <a:spcPts val="0"/>
              </a:spcAft>
            </a:pPr>
            <a:r>
              <a:rPr lang="en-US" sz="2400" b="0" i="0" dirty="0" smtClean="0">
                <a:solidFill>
                  <a:prstClr val="black"/>
                </a:solidFill>
                <a:effectLst/>
                <a:latin typeface="Calibri"/>
              </a:rPr>
              <a:t>The relationship between equilibrium asset price models and investment policy…</a:t>
            </a:r>
            <a:endParaRPr lang="en-US" sz="2400" b="0" i="0" dirty="0">
              <a:solidFill>
                <a:prstClr val="black"/>
              </a:solidFill>
              <a:effectLst/>
              <a:latin typeface="Calibri"/>
            </a:endParaRPr>
          </a:p>
        </p:txBody>
      </p:sp>
      <p:sp>
        <p:nvSpPr>
          <p:cNvPr id="4" name="TextBox 3"/>
          <p:cNvSpPr txBox="1"/>
          <p:nvPr/>
        </p:nvSpPr>
        <p:spPr>
          <a:xfrm>
            <a:off x="419100" y="914400"/>
            <a:ext cx="8458200" cy="5201424"/>
          </a:xfrm>
          <a:prstGeom prst="rect">
            <a:avLst/>
          </a:prstGeom>
          <a:noFill/>
        </p:spPr>
        <p:txBody>
          <a:bodyPr wrap="square" rtlCol="0">
            <a:spAutoFit/>
          </a:bodyPr>
          <a:lstStyle/>
          <a:p>
            <a:pPr marL="457200" indent="-457200">
              <a:buFont typeface="Arial" panose="020B0604020202090204" pitchFamily="34" charset="0"/>
              <a:buChar char="•"/>
            </a:pPr>
            <a:r>
              <a:rPr lang="en-US" sz="2400" i="0" dirty="0" smtClean="0">
                <a:effectLst/>
              </a:rPr>
              <a:t>Tactical:</a:t>
            </a:r>
            <a:endParaRPr lang="en-US" sz="2400" b="0" i="0" dirty="0" smtClean="0">
              <a:effectLst/>
            </a:endParaRPr>
          </a:p>
          <a:p>
            <a:pPr marL="914400" lvl="1" indent="-457200">
              <a:buFont typeface="Wingdings" panose="05000000000000000000" pitchFamily="2" charset="2"/>
              <a:buChar char="Ø"/>
            </a:pPr>
            <a:r>
              <a:rPr lang="en-US" b="0" i="0" dirty="0" smtClean="0">
                <a:effectLst/>
              </a:rPr>
              <a:t>Identify </a:t>
            </a:r>
            <a:r>
              <a:rPr lang="en-US" b="0" i="0" dirty="0" err="1" smtClean="0">
                <a:effectLst/>
              </a:rPr>
              <a:t>mis</a:t>
            </a:r>
            <a:r>
              <a:rPr lang="en-US" b="0" i="0" dirty="0" smtClean="0">
                <a:effectLst/>
              </a:rPr>
              <a:t>-priced assets (or classes or types of assets), by comparing model-predicted equilibrium expected returns with current </a:t>
            </a:r>
            <a:r>
              <a:rPr lang="en-US" b="0" i="0" u="sng" dirty="0" smtClean="0">
                <a:effectLst/>
              </a:rPr>
              <a:t>realistic</a:t>
            </a:r>
            <a:r>
              <a:rPr lang="en-US" b="0" i="0" dirty="0" smtClean="0">
                <a:effectLst/>
              </a:rPr>
              <a:t> expected returns (at current prices).</a:t>
            </a:r>
          </a:p>
          <a:p>
            <a:pPr marL="457200" indent="-457200">
              <a:buFont typeface="Arial" panose="020B0604020202090204" pitchFamily="34" charset="0"/>
              <a:buChar char="•"/>
            </a:pPr>
            <a:r>
              <a:rPr lang="en-US" sz="2400" i="0" dirty="0" smtClean="0">
                <a:effectLst/>
              </a:rPr>
              <a:t>Strategic:</a:t>
            </a:r>
            <a:endParaRPr lang="en-US" sz="2400" b="0" i="0" dirty="0">
              <a:effectLst/>
            </a:endParaRPr>
          </a:p>
          <a:p>
            <a:pPr marL="914400" lvl="1" indent="-457200">
              <a:buFont typeface="Wingdings" panose="05000000000000000000" pitchFamily="2" charset="2"/>
              <a:buChar char="Ø"/>
            </a:pPr>
            <a:r>
              <a:rPr lang="en-US" b="0" i="0" dirty="0" smtClean="0">
                <a:effectLst/>
              </a:rPr>
              <a:t>Identify “risk factors” (determinants of </a:t>
            </a:r>
            <a:r>
              <a:rPr lang="en-US" b="0" i="0" dirty="0" err="1" smtClean="0">
                <a:effectLst/>
              </a:rPr>
              <a:t>premia</a:t>
            </a:r>
            <a:r>
              <a:rPr lang="en-US" b="0" i="0" dirty="0" smtClean="0">
                <a:effectLst/>
              </a:rPr>
              <a:t> in long-run average returns) priced by the market (in equilibrium return expectations) that you don’t care about (</a:t>
            </a:r>
            <a:r>
              <a:rPr lang="en-US" b="0" i="0" dirty="0" smtClean="0">
                <a:effectLst/>
                <a:sym typeface="Wingdings" panose="05000000000000000000" pitchFamily="2" charset="2"/>
              </a:rPr>
              <a:t> “bargain” for you, so over-weight in </a:t>
            </a:r>
            <a:r>
              <a:rPr lang="en-US" b="0" i="0" dirty="0" err="1" smtClean="0">
                <a:effectLst/>
                <a:sym typeface="Wingdings" panose="05000000000000000000" pitchFamily="2" charset="2"/>
              </a:rPr>
              <a:t>portf</a:t>
            </a:r>
            <a:r>
              <a:rPr lang="en-US" b="0" i="0" dirty="0" smtClean="0">
                <a:effectLst/>
                <a:sym typeface="Wingdings" panose="05000000000000000000" pitchFamily="2" charset="2"/>
              </a:rPr>
              <a:t>).</a:t>
            </a:r>
          </a:p>
          <a:p>
            <a:pPr marL="914400" lvl="1" indent="-457200">
              <a:buFont typeface="Wingdings" panose="05000000000000000000" pitchFamily="2" charset="2"/>
              <a:buChar char="Ø"/>
            </a:pPr>
            <a:r>
              <a:rPr lang="en-US" b="0" i="0" dirty="0" smtClean="0">
                <a:effectLst/>
                <a:sym typeface="Wingdings" panose="05000000000000000000" pitchFamily="2" charset="2"/>
              </a:rPr>
              <a:t>Help form realistic long-run expectations for use in MPT or other portfolio allocation models</a:t>
            </a:r>
            <a:r>
              <a:rPr lang="en-US" b="0" i="0" dirty="0">
                <a:effectLst/>
              </a:rPr>
              <a:t>).</a:t>
            </a:r>
          </a:p>
          <a:p>
            <a:pPr marL="457200" indent="-457200">
              <a:buFont typeface="Arial" panose="020B0604020202090204" pitchFamily="34" charset="0"/>
              <a:buChar char="•"/>
            </a:pPr>
            <a:r>
              <a:rPr lang="en-US" sz="2400" i="0" dirty="0" smtClean="0">
                <a:effectLst/>
              </a:rPr>
              <a:t>Benchmarking:</a:t>
            </a:r>
            <a:endParaRPr lang="en-US" sz="2400" b="0" i="0" dirty="0">
              <a:effectLst/>
            </a:endParaRPr>
          </a:p>
          <a:p>
            <a:pPr marL="914400" lvl="1" indent="-457200">
              <a:buFont typeface="Wingdings" panose="05000000000000000000" pitchFamily="2" charset="2"/>
              <a:buChar char="Ø"/>
            </a:pPr>
            <a:r>
              <a:rPr lang="en-US" b="0" i="0" dirty="0" smtClean="0">
                <a:effectLst/>
              </a:rPr>
              <a:t>Adjust realized ex-post returns to account for risk the way the market prices risk (ex ante).</a:t>
            </a:r>
          </a:p>
          <a:p>
            <a:pPr marL="914400" lvl="1" indent="-457200">
              <a:buFont typeface="Wingdings" panose="05000000000000000000" pitchFamily="2" charset="2"/>
              <a:buChar char="Ø"/>
            </a:pPr>
            <a:r>
              <a:rPr lang="en-US" b="0" i="0" dirty="0" smtClean="0">
                <a:effectLst/>
                <a:sym typeface="Wingdings" panose="05000000000000000000" pitchFamily="2" charset="2"/>
              </a:rPr>
              <a:t> </a:t>
            </a:r>
            <a:r>
              <a:rPr lang="en-US" b="0" i="0" dirty="0" smtClean="0">
                <a:effectLst/>
              </a:rPr>
              <a:t>More complete or fair assessment of ex post investment performance. (Don’t confuse taking on more risk for “beating the market.”)</a:t>
            </a:r>
            <a:endParaRPr lang="en-US" i="0" dirty="0">
              <a:effectLst/>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2014 OnCourse Learning. All Rights Reserved.</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7F65229-A3B6-49E5-BD1B-BDF754753918}"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 xmlns:p14="http://schemas.microsoft.com/office/powerpoint/2010/main" val="3900846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3" name="Slide Number Placeholder 3"/>
          <p:cNvSpPr>
            <a:spLocks noGrp="1"/>
          </p:cNvSpPr>
          <p:nvPr>
            <p:ph type="sldNum" sz="quarter" idx="12"/>
          </p:nvPr>
        </p:nvSpPr>
        <p:spPr/>
        <p:txBody>
          <a:bodyPr/>
          <a:lstStyle/>
          <a:p>
            <a:fld id="{1E021CD5-CEC1-4494-95EA-D52E30313D2A}" type="slidenum">
              <a:rPr lang="en-US"/>
              <a:pPr/>
              <a:t>5</a:t>
            </a:fld>
            <a:endParaRPr lang="en-US"/>
          </a:p>
        </p:txBody>
      </p:sp>
      <p:pic>
        <p:nvPicPr>
          <p:cNvPr id="288770" name="Picture 2"/>
          <p:cNvPicPr>
            <a:picLocks noChangeAspect="1" noChangeArrowheads="1"/>
          </p:cNvPicPr>
          <p:nvPr/>
        </p:nvPicPr>
        <p:blipFill>
          <a:blip r:embed="rId3" cstate="print"/>
          <a:srcRect/>
          <a:stretch>
            <a:fillRect/>
          </a:stretch>
        </p:blipFill>
        <p:spPr bwMode="auto">
          <a:xfrm>
            <a:off x="1295400" y="304800"/>
            <a:ext cx="6492875" cy="6045200"/>
          </a:xfrm>
          <a:prstGeom prst="rect">
            <a:avLst/>
          </a:prstGeom>
          <a:noFill/>
          <a:ln w="9525">
            <a:noFill/>
            <a:miter lim="800000"/>
            <a:headEnd/>
            <a:tailEnd/>
          </a:ln>
          <a:effectLst/>
        </p:spPr>
      </p:pic>
      <p:sp>
        <p:nvSpPr>
          <p:cNvPr id="2" name="TextBox 1"/>
          <p:cNvSpPr txBox="1"/>
          <p:nvPr/>
        </p:nvSpPr>
        <p:spPr>
          <a:xfrm>
            <a:off x="457200" y="291548"/>
            <a:ext cx="8153400" cy="400110"/>
          </a:xfrm>
          <a:prstGeom prst="rect">
            <a:avLst/>
          </a:prstGeom>
          <a:solidFill>
            <a:schemeClr val="bg1"/>
          </a:solidFill>
        </p:spPr>
        <p:txBody>
          <a:bodyPr wrap="square" rtlCol="0">
            <a:spAutoFit/>
          </a:bodyPr>
          <a:lstStyle/>
          <a:p>
            <a:r>
              <a:rPr lang="en-US" i="0" dirty="0" smtClean="0">
                <a:effectLst/>
              </a:rPr>
              <a:t>Numerical example of tactical use of equilibrium asset price modeling…</a:t>
            </a:r>
            <a:endParaRPr lang="en-US" i="0"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ED10C6D7-0F06-46EF-BFFE-D0DC25888212}" type="slidenum">
              <a:rPr lang="en-US"/>
              <a:pPr/>
              <a:t>6</a:t>
            </a:fld>
            <a:endParaRPr lang="en-US"/>
          </a:p>
        </p:txBody>
      </p:sp>
      <p:sp>
        <p:nvSpPr>
          <p:cNvPr id="285699" name="Text Box 3"/>
          <p:cNvSpPr txBox="1">
            <a:spLocks noChangeArrowheads="1"/>
          </p:cNvSpPr>
          <p:nvPr/>
        </p:nvSpPr>
        <p:spPr bwMode="auto">
          <a:xfrm>
            <a:off x="1066800" y="0"/>
            <a:ext cx="7391400" cy="396875"/>
          </a:xfrm>
          <a:prstGeom prst="rect">
            <a:avLst/>
          </a:prstGeom>
          <a:noFill/>
          <a:ln w="9525">
            <a:noFill/>
            <a:miter lim="800000"/>
            <a:headEnd/>
            <a:tailEnd/>
          </a:ln>
          <a:effectLst/>
        </p:spPr>
        <p:txBody>
          <a:bodyPr>
            <a:spAutoFit/>
          </a:bodyPr>
          <a:lstStyle/>
          <a:p>
            <a:pPr algn="ctr">
              <a:spcBef>
                <a:spcPct val="50000"/>
              </a:spcBef>
            </a:pPr>
            <a:r>
              <a:rPr lang="en-US" i="0">
                <a:solidFill>
                  <a:srgbClr val="000000"/>
                </a:solidFill>
                <a:effectLst/>
                <a:latin typeface="StoneSans-Semibold" charset="0"/>
              </a:rPr>
              <a:t>22.1.2 A Threshold Point: What Underlies Asset Risk?</a:t>
            </a:r>
          </a:p>
        </p:txBody>
      </p:sp>
      <p:sp>
        <p:nvSpPr>
          <p:cNvPr id="285700" name="Text Box 4"/>
          <p:cNvSpPr txBox="1">
            <a:spLocks noChangeArrowheads="1"/>
          </p:cNvSpPr>
          <p:nvPr/>
        </p:nvSpPr>
        <p:spPr bwMode="auto">
          <a:xfrm>
            <a:off x="685800" y="5791200"/>
            <a:ext cx="7696200" cy="646331"/>
          </a:xfrm>
          <a:prstGeom prst="rect">
            <a:avLst/>
          </a:prstGeom>
          <a:noFill/>
          <a:ln w="9525">
            <a:noFill/>
            <a:miter lim="800000"/>
            <a:headEnd/>
            <a:tailEnd/>
          </a:ln>
          <a:effectLst/>
        </p:spPr>
        <p:txBody>
          <a:bodyPr>
            <a:spAutoFit/>
          </a:bodyPr>
          <a:lstStyle/>
          <a:p>
            <a:pPr algn="ctr">
              <a:spcBef>
                <a:spcPct val="50000"/>
              </a:spcBef>
            </a:pPr>
            <a:r>
              <a:rPr lang="en-US" sz="1800" b="0" i="0" dirty="0">
                <a:effectLst/>
                <a:latin typeface="Arial" pitchFamily="34" charset="0"/>
              </a:rPr>
              <a:t>Most of the volatility in asset prices does not derive from rational changes in future cash flow expectations</a:t>
            </a:r>
          </a:p>
        </p:txBody>
      </p:sp>
      <p:grpSp>
        <p:nvGrpSpPr>
          <p:cNvPr id="9" name="Group 8"/>
          <p:cNvGrpSpPr/>
          <p:nvPr/>
        </p:nvGrpSpPr>
        <p:grpSpPr>
          <a:xfrm>
            <a:off x="859035" y="381000"/>
            <a:ext cx="7391401" cy="5260777"/>
            <a:chOff x="859035" y="381000"/>
            <a:chExt cx="7391401" cy="5260777"/>
          </a:xfrm>
        </p:grpSpPr>
        <p:pic>
          <p:nvPicPr>
            <p:cNvPr id="285698" name="Picture 2"/>
            <p:cNvPicPr>
              <a:picLocks noChangeAspect="1" noChangeArrowheads="1"/>
            </p:cNvPicPr>
            <p:nvPr/>
          </p:nvPicPr>
          <p:blipFill>
            <a:blip r:embed="rId3" cstate="print"/>
            <a:srcRect/>
            <a:stretch>
              <a:fillRect/>
            </a:stretch>
          </p:blipFill>
          <p:spPr bwMode="auto">
            <a:xfrm>
              <a:off x="893565" y="381000"/>
              <a:ext cx="7356871" cy="5029200"/>
            </a:xfrm>
            <a:prstGeom prst="rect">
              <a:avLst/>
            </a:prstGeom>
            <a:noFill/>
            <a:ln w="9525">
              <a:noFill/>
              <a:miter lim="800000"/>
              <a:headEnd/>
              <a:tailEnd/>
            </a:ln>
            <a:effectLst/>
          </p:spPr>
        </p:pic>
        <p:sp>
          <p:nvSpPr>
            <p:cNvPr id="7" name="Rectangle 6"/>
            <p:cNvSpPr/>
            <p:nvPr/>
          </p:nvSpPr>
          <p:spPr>
            <a:xfrm>
              <a:off x="859035" y="5334000"/>
              <a:ext cx="5257800" cy="307777"/>
            </a:xfrm>
            <a:prstGeom prst="rect">
              <a:avLst/>
            </a:prstGeom>
          </p:spPr>
          <p:txBody>
            <a:bodyPr wrap="square">
              <a:spAutoFit/>
            </a:bodyPr>
            <a:lstStyle/>
            <a:p>
              <a:r>
                <a:rPr lang="en-US" sz="1400" b="0" i="0" dirty="0" smtClean="0">
                  <a:effectLst/>
                  <a:latin typeface="Calibri" pitchFamily="34" charset="0"/>
                </a:rPr>
                <a:t>Source: </a:t>
              </a:r>
              <a:r>
                <a:rPr lang="en-US" sz="1400" b="0" i="0" dirty="0" err="1" smtClean="0">
                  <a:effectLst/>
                  <a:latin typeface="Calibri" pitchFamily="34" charset="0"/>
                </a:rPr>
                <a:t>Geltner</a:t>
              </a:r>
              <a:r>
                <a:rPr lang="en-US" sz="1400" b="0" i="0" dirty="0" smtClean="0">
                  <a:effectLst/>
                  <a:latin typeface="Calibri" pitchFamily="34" charset="0"/>
                </a:rPr>
                <a:t> and </a:t>
              </a:r>
              <a:r>
                <a:rPr lang="en-US" sz="1400" b="0" i="0" dirty="0" smtClean="0">
                  <a:effectLst/>
                  <a:latin typeface="Calibri" pitchFamily="34" charset="0"/>
                </a:rPr>
                <a:t>Mei (</a:t>
              </a:r>
              <a:r>
                <a:rPr lang="en-US" sz="1400" b="0" i="0" dirty="0" smtClean="0">
                  <a:effectLst/>
                  <a:latin typeface="Calibri" pitchFamily="34" charset="0"/>
                </a:rPr>
                <a:t>1995).</a:t>
              </a:r>
              <a:endParaRPr lang="en-US" sz="1400" b="0" i="0" dirty="0">
                <a:effectLst/>
                <a:latin typeface="Calibri"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A66295-F79F-4BF2-8840-B52F925BF825}" type="slidenum">
              <a:rPr lang="en-US"/>
              <a:pPr/>
              <a:t>7</a:t>
            </a:fld>
            <a:endParaRPr lang="en-US"/>
          </a:p>
        </p:txBody>
      </p:sp>
      <p:pic>
        <p:nvPicPr>
          <p:cNvPr id="287746" name="Picture 2"/>
          <p:cNvPicPr>
            <a:picLocks noChangeAspect="1" noChangeArrowheads="1"/>
          </p:cNvPicPr>
          <p:nvPr/>
        </p:nvPicPr>
        <p:blipFill>
          <a:blip r:embed="rId2" cstate="print"/>
          <a:srcRect/>
          <a:stretch>
            <a:fillRect/>
          </a:stretch>
        </p:blipFill>
        <p:spPr bwMode="auto">
          <a:xfrm>
            <a:off x="1600200" y="457200"/>
            <a:ext cx="6705600" cy="6153150"/>
          </a:xfrm>
          <a:prstGeom prst="rect">
            <a:avLst/>
          </a:prstGeom>
          <a:noFill/>
          <a:ln w="9525">
            <a:noFill/>
            <a:miter lim="800000"/>
            <a:headEnd/>
            <a:tailEnd/>
          </a:ln>
          <a:effectLst/>
        </p:spPr>
      </p:pic>
      <p:sp>
        <p:nvSpPr>
          <p:cNvPr id="287747" name="Text Box 3"/>
          <p:cNvSpPr txBox="1">
            <a:spLocks noChangeArrowheads="1"/>
          </p:cNvSpPr>
          <p:nvPr/>
        </p:nvSpPr>
        <p:spPr bwMode="auto">
          <a:xfrm>
            <a:off x="685800" y="0"/>
            <a:ext cx="1600200" cy="457200"/>
          </a:xfrm>
          <a:prstGeom prst="rect">
            <a:avLst/>
          </a:prstGeom>
          <a:noFill/>
          <a:ln w="9525">
            <a:noFill/>
            <a:miter lim="800000"/>
            <a:headEnd/>
            <a:tailEnd/>
          </a:ln>
          <a:effectLst/>
        </p:spPr>
        <p:txBody>
          <a:bodyPr>
            <a:spAutoFit/>
          </a:bodyPr>
          <a:lstStyle/>
          <a:p>
            <a:pPr>
              <a:spcBef>
                <a:spcPct val="50000"/>
              </a:spcBef>
            </a:pPr>
            <a:r>
              <a:rPr lang="en-US" sz="2400" i="0" dirty="0" smtClean="0">
                <a:effectLst>
                  <a:outerShdw blurRad="38100" dist="38100" dir="2700000" algn="tl">
                    <a:srgbClr val="FFFFFF"/>
                  </a:outerShdw>
                </a:effectLst>
              </a:rPr>
              <a:t>22.2.1</a:t>
            </a:r>
            <a:endParaRPr lang="en-US" sz="2400" i="0" dirty="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039A98A2-70B3-4C23-8834-1DD61A60DA96}" type="slidenum">
              <a:rPr lang="en-US"/>
              <a:pPr/>
              <a:t>8</a:t>
            </a:fld>
            <a:endParaRPr lang="en-US"/>
          </a:p>
        </p:txBody>
      </p:sp>
      <p:pic>
        <p:nvPicPr>
          <p:cNvPr id="290818" name="Picture 2"/>
          <p:cNvPicPr>
            <a:picLocks noChangeAspect="1" noChangeArrowheads="1"/>
          </p:cNvPicPr>
          <p:nvPr/>
        </p:nvPicPr>
        <p:blipFill>
          <a:blip r:embed="rId2" cstate="print"/>
          <a:srcRect/>
          <a:stretch>
            <a:fillRect/>
          </a:stretch>
        </p:blipFill>
        <p:spPr bwMode="auto">
          <a:xfrm>
            <a:off x="457200" y="457200"/>
            <a:ext cx="8077200" cy="2579688"/>
          </a:xfrm>
          <a:prstGeom prst="rect">
            <a:avLst/>
          </a:prstGeom>
          <a:noFill/>
          <a:ln w="9525">
            <a:noFill/>
            <a:miter lim="800000"/>
            <a:headEnd/>
            <a:tailEnd/>
          </a:ln>
          <a:effectLst/>
        </p:spPr>
      </p:pic>
      <p:pic>
        <p:nvPicPr>
          <p:cNvPr id="290820" name="Picture 4"/>
          <p:cNvPicPr>
            <a:picLocks noChangeAspect="1" noChangeArrowheads="1"/>
          </p:cNvPicPr>
          <p:nvPr/>
        </p:nvPicPr>
        <p:blipFill>
          <a:blip r:embed="rId3" cstate="print"/>
          <a:srcRect/>
          <a:stretch>
            <a:fillRect/>
          </a:stretch>
        </p:blipFill>
        <p:spPr bwMode="auto">
          <a:xfrm>
            <a:off x="5029200" y="4343400"/>
            <a:ext cx="3724275" cy="2119312"/>
          </a:xfrm>
          <a:prstGeom prst="rect">
            <a:avLst/>
          </a:prstGeom>
          <a:solidFill>
            <a:schemeClr val="bg1"/>
          </a:solidFill>
          <a:ln w="9525">
            <a:noFill/>
            <a:miter lim="800000"/>
            <a:headEnd/>
            <a:tailEnd/>
          </a:ln>
          <a:effectLst/>
        </p:spPr>
      </p:pic>
      <p:sp>
        <p:nvSpPr>
          <p:cNvPr id="290821" name="Text Box 5"/>
          <p:cNvSpPr txBox="1">
            <a:spLocks noChangeArrowheads="1"/>
          </p:cNvSpPr>
          <p:nvPr/>
        </p:nvSpPr>
        <p:spPr bwMode="auto">
          <a:xfrm>
            <a:off x="304800" y="3200400"/>
            <a:ext cx="6324600" cy="1474788"/>
          </a:xfrm>
          <a:prstGeom prst="rect">
            <a:avLst/>
          </a:prstGeom>
          <a:noFill/>
          <a:ln w="9525">
            <a:solidFill>
              <a:srgbClr val="FF0000"/>
            </a:solidFill>
            <a:miter lim="800000"/>
            <a:headEnd/>
            <a:tailEnd/>
          </a:ln>
          <a:effectLst/>
        </p:spPr>
        <p:txBody>
          <a:bodyPr>
            <a:spAutoFit/>
          </a:bodyPr>
          <a:lstStyle/>
          <a:p>
            <a:pPr>
              <a:spcBef>
                <a:spcPct val="50000"/>
              </a:spcBef>
            </a:pPr>
            <a:r>
              <a:rPr lang="en-US" sz="1800" b="0" i="0">
                <a:solidFill>
                  <a:srgbClr val="FF0000"/>
                </a:solidFill>
                <a:effectLst/>
                <a:latin typeface="Arial" pitchFamily="34" charset="0"/>
              </a:rPr>
              <a:t>Recall: The “2-Fund Theorem” (from Portfolio Theory) says that IF there exists a riskless asset, THEN the optimal (or “efficient”) portfolio of RISKY assets will be the SAME no matter what is the investor’s target return, and it will be the portfolio that maximizes its Sharpe Ratio.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441ED4B5-8DE4-4F0C-B504-ED688E5816E0}" type="slidenum">
              <a:rPr lang="en-US"/>
              <a:pPr/>
              <a:t>9</a:t>
            </a:fld>
            <a:endParaRPr lang="en-US"/>
          </a:p>
        </p:txBody>
      </p:sp>
      <p:pic>
        <p:nvPicPr>
          <p:cNvPr id="291842" name="Picture 2"/>
          <p:cNvPicPr>
            <a:picLocks noChangeAspect="1" noChangeArrowheads="1"/>
          </p:cNvPicPr>
          <p:nvPr/>
        </p:nvPicPr>
        <p:blipFill>
          <a:blip r:embed="rId2" cstate="print"/>
          <a:srcRect/>
          <a:stretch>
            <a:fillRect/>
          </a:stretch>
        </p:blipFill>
        <p:spPr bwMode="auto">
          <a:xfrm>
            <a:off x="381000" y="381000"/>
            <a:ext cx="8077200" cy="3198813"/>
          </a:xfrm>
          <a:prstGeom prst="rect">
            <a:avLst/>
          </a:prstGeom>
          <a:noFill/>
          <a:ln w="9525">
            <a:noFill/>
            <a:miter lim="800000"/>
            <a:headEnd/>
            <a:tailEnd/>
          </a:ln>
          <a:effectLst/>
        </p:spPr>
      </p:pic>
      <p:sp>
        <p:nvSpPr>
          <p:cNvPr id="291843" name="Text Box 3"/>
          <p:cNvSpPr txBox="1">
            <a:spLocks noChangeArrowheads="1"/>
          </p:cNvSpPr>
          <p:nvPr/>
        </p:nvSpPr>
        <p:spPr bwMode="auto">
          <a:xfrm>
            <a:off x="381000" y="3886200"/>
            <a:ext cx="8305800" cy="2657475"/>
          </a:xfrm>
          <a:prstGeom prst="rect">
            <a:avLst/>
          </a:prstGeom>
          <a:noFill/>
          <a:ln w="9525">
            <a:solidFill>
              <a:srgbClr val="0000FF"/>
            </a:solidFill>
            <a:miter lim="800000"/>
            <a:headEnd/>
            <a:tailEnd/>
          </a:ln>
          <a:effectLst/>
        </p:spPr>
        <p:txBody>
          <a:bodyPr>
            <a:spAutoFit/>
          </a:bodyPr>
          <a:lstStyle/>
          <a:p>
            <a:pPr>
              <a:spcBef>
                <a:spcPct val="50000"/>
              </a:spcBef>
            </a:pPr>
            <a:r>
              <a:rPr lang="en-US" sz="2400" i="0">
                <a:solidFill>
                  <a:srgbClr val="0000FF"/>
                </a:solidFill>
                <a:effectLst/>
                <a:latin typeface="Arial" pitchFamily="34" charset="0"/>
              </a:rPr>
              <a:t>Alternative perspective (equivalent result):</a:t>
            </a:r>
          </a:p>
          <a:p>
            <a:r>
              <a:rPr lang="en-US" sz="2400" b="0" i="0">
                <a:solidFill>
                  <a:srgbClr val="0000FF"/>
                </a:solidFill>
                <a:effectLst/>
                <a:latin typeface="Arial" pitchFamily="34" charset="0"/>
              </a:rPr>
              <a:t>Asset prices in the capital market will be determined by the “representative investor”, defined as the value-weighted average investor, i.e., the </a:t>
            </a:r>
            <a:r>
              <a:rPr lang="en-US" sz="2400" b="0" i="0" u="sng">
                <a:solidFill>
                  <a:srgbClr val="0000FF"/>
                </a:solidFill>
                <a:effectLst/>
                <a:latin typeface="Arial" pitchFamily="34" charset="0"/>
              </a:rPr>
              <a:t>aggregate</a:t>
            </a:r>
            <a:r>
              <a:rPr lang="en-US" sz="2400" b="0" i="0">
                <a:solidFill>
                  <a:srgbClr val="0000FF"/>
                </a:solidFill>
                <a:effectLst/>
                <a:latin typeface="Arial" pitchFamily="34" charset="0"/>
              </a:rPr>
              <a:t> of </a:t>
            </a:r>
            <a:r>
              <a:rPr lang="en-US" sz="2400" b="0" i="0" u="sng">
                <a:solidFill>
                  <a:srgbClr val="0000FF"/>
                </a:solidFill>
                <a:effectLst/>
                <a:latin typeface="Arial" pitchFamily="34" charset="0"/>
              </a:rPr>
              <a:t>all</a:t>
            </a:r>
            <a:r>
              <a:rPr lang="en-US" sz="2400" b="0" i="0">
                <a:solidFill>
                  <a:srgbClr val="0000FF"/>
                </a:solidFill>
                <a:effectLst/>
                <a:latin typeface="Arial" pitchFamily="34" charset="0"/>
              </a:rPr>
              <a:t> investors, i.e., the investor who holds the capital market as a whole (the “Market Portfolio”, or more specifically the “National Wealth Portfolio” - NWP, or a </a:t>
            </a:r>
            <a:r>
              <a:rPr lang="en-US" sz="2400" b="0">
                <a:solidFill>
                  <a:srgbClr val="0000FF"/>
                </a:solidFill>
                <a:effectLst/>
                <a:latin typeface="Arial" pitchFamily="34" charset="0"/>
              </a:rPr>
              <a:t>pro rata</a:t>
            </a:r>
            <a:r>
              <a:rPr lang="en-US" sz="2400" b="0" i="0">
                <a:solidFill>
                  <a:srgbClr val="0000FF"/>
                </a:solidFill>
                <a:effectLst/>
                <a:latin typeface="Arial" pitchFamily="34" charset="0"/>
              </a:rPr>
              <a:t> share of it).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4313</TotalTime>
  <Words>3347</Words>
  <Application>Microsoft Office PowerPoint</Application>
  <PresentationFormat>On-screen Show (4:3)</PresentationFormat>
  <Paragraphs>276</Paragraphs>
  <Slides>33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475</cp:revision>
  <dcterms:created xsi:type="dcterms:W3CDTF">2003-01-05T12:40:37Z</dcterms:created>
  <dcterms:modified xsi:type="dcterms:W3CDTF">2013-02-16T01:49:02Z</dcterms:modified>
</cp:coreProperties>
</file>