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72"/>
  </p:notesMasterIdLst>
  <p:sldIdLst>
    <p:sldId id="393" r:id="rId3"/>
    <p:sldId id="258" r:id="rId4"/>
    <p:sldId id="391" r:id="rId5"/>
    <p:sldId id="267" r:id="rId6"/>
    <p:sldId id="389" r:id="rId7"/>
    <p:sldId id="268" r:id="rId8"/>
    <p:sldId id="270" r:id="rId9"/>
    <p:sldId id="271" r:id="rId10"/>
    <p:sldId id="272" r:id="rId11"/>
    <p:sldId id="419" r:id="rId12"/>
    <p:sldId id="441" r:id="rId13"/>
    <p:sldId id="442" r:id="rId14"/>
    <p:sldId id="436" r:id="rId15"/>
    <p:sldId id="438" r:id="rId16"/>
    <p:sldId id="453" r:id="rId17"/>
    <p:sldId id="440" r:id="rId18"/>
    <p:sldId id="392" r:id="rId19"/>
    <p:sldId id="443" r:id="rId20"/>
    <p:sldId id="444" r:id="rId21"/>
    <p:sldId id="445" r:id="rId22"/>
    <p:sldId id="446" r:id="rId23"/>
    <p:sldId id="447" r:id="rId24"/>
    <p:sldId id="448" r:id="rId25"/>
    <p:sldId id="449" r:id="rId26"/>
    <p:sldId id="450" r:id="rId27"/>
    <p:sldId id="278" r:id="rId28"/>
    <p:sldId id="279" r:id="rId29"/>
    <p:sldId id="280" r:id="rId30"/>
    <p:sldId id="281" r:id="rId31"/>
    <p:sldId id="282" r:id="rId32"/>
    <p:sldId id="283" r:id="rId33"/>
    <p:sldId id="284" r:id="rId34"/>
    <p:sldId id="416" r:id="rId35"/>
    <p:sldId id="417" r:id="rId36"/>
    <p:sldId id="422" r:id="rId37"/>
    <p:sldId id="285" r:id="rId38"/>
    <p:sldId id="286" r:id="rId39"/>
    <p:sldId id="420" r:id="rId40"/>
    <p:sldId id="451" r:id="rId41"/>
    <p:sldId id="452" r:id="rId42"/>
    <p:sldId id="288" r:id="rId43"/>
    <p:sldId id="415" r:id="rId44"/>
    <p:sldId id="298" r:id="rId45"/>
    <p:sldId id="348" r:id="rId46"/>
    <p:sldId id="421" r:id="rId47"/>
    <p:sldId id="300" r:id="rId48"/>
    <p:sldId id="301" r:id="rId49"/>
    <p:sldId id="302" r:id="rId50"/>
    <p:sldId id="303" r:id="rId51"/>
    <p:sldId id="304" r:id="rId52"/>
    <p:sldId id="305" r:id="rId53"/>
    <p:sldId id="306" r:id="rId54"/>
    <p:sldId id="307" r:id="rId55"/>
    <p:sldId id="308" r:id="rId56"/>
    <p:sldId id="309" r:id="rId57"/>
    <p:sldId id="310" r:id="rId58"/>
    <p:sldId id="354" r:id="rId59"/>
    <p:sldId id="311" r:id="rId60"/>
    <p:sldId id="456" r:id="rId61"/>
    <p:sldId id="457" r:id="rId62"/>
    <p:sldId id="455" r:id="rId63"/>
    <p:sldId id="458" r:id="rId64"/>
    <p:sldId id="454" r:id="rId65"/>
    <p:sldId id="342" r:id="rId66"/>
    <p:sldId id="431" r:id="rId67"/>
    <p:sldId id="432" r:id="rId68"/>
    <p:sldId id="433" r:id="rId69"/>
    <p:sldId id="434" r:id="rId70"/>
    <p:sldId id="435" r:id="rId71"/>
  </p:sldIdLst>
  <p:sldSz cx="9144000" cy="6858000" type="screen4x3"/>
  <p:notesSz cx="6858000" cy="9144000"/>
  <p:defaultTextStyle>
    <a:defPPr>
      <a:defRPr lang="en-US"/>
    </a:defPPr>
    <a:lvl1pPr algn="l" rtl="0" fontAlgn="base">
      <a:spcBef>
        <a:spcPct val="0"/>
      </a:spcBef>
      <a:spcAft>
        <a:spcPct val="0"/>
      </a:spcAft>
      <a:defRPr sz="2000" b="1" i="1"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fontAlgn="base">
      <a:spcBef>
        <a:spcPct val="0"/>
      </a:spcBef>
      <a:spcAft>
        <a:spcPct val="0"/>
      </a:spcAft>
      <a:defRPr sz="2000" b="1" i="1"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fontAlgn="base">
      <a:spcBef>
        <a:spcPct val="0"/>
      </a:spcBef>
      <a:spcAft>
        <a:spcPct val="0"/>
      </a:spcAft>
      <a:defRPr sz="2000" b="1" i="1"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fontAlgn="base">
      <a:spcBef>
        <a:spcPct val="0"/>
      </a:spcBef>
      <a:spcAft>
        <a:spcPct val="0"/>
      </a:spcAft>
      <a:defRPr sz="2000" b="1" i="1"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fontAlgn="base">
      <a:spcBef>
        <a:spcPct val="0"/>
      </a:spcBef>
      <a:spcAft>
        <a:spcPct val="0"/>
      </a:spcAft>
      <a:defRPr sz="2000" b="1" i="1"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000" b="1" i="1"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000" b="1" i="1"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000" b="1" i="1"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000" b="1" i="1"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00FF"/>
    <a:srgbClr val="FF0000"/>
    <a:srgbClr val="FF00FF"/>
    <a:srgbClr val="F8F8F8"/>
    <a:srgbClr val="FFCCFF"/>
    <a:srgbClr val="00FFFF"/>
    <a:srgbClr val="FFCC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87156" autoAdjust="0"/>
  </p:normalViewPr>
  <p:slideViewPr>
    <p:cSldViewPr>
      <p:cViewPr varScale="1">
        <p:scale>
          <a:sx n="85" d="100"/>
          <a:sy n="85" d="100"/>
        </p:scale>
        <p:origin x="-2021"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411"/>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pieChart>
        <c:varyColors val="1"/>
        <c:ser>
          <c:idx val="0"/>
          <c:order val="0"/>
          <c:dPt>
            <c:idx val="3"/>
            <c:spPr>
              <a:solidFill>
                <a:schemeClr val="accent6">
                  <a:lumMod val="60000"/>
                  <a:lumOff val="40000"/>
                </a:schemeClr>
              </a:solidFill>
            </c:spPr>
          </c:dPt>
          <c:dLbls>
            <c:dLbl>
              <c:idx val="3"/>
              <c:layout/>
              <c:tx>
                <c:rich>
                  <a:bodyPr/>
                  <a:lstStyle/>
                  <a:p>
                    <a:r>
                      <a:rPr lang="en-US" sz="1800"/>
                      <a:t>H</a:t>
                    </a:r>
                    <a:r>
                      <a:rPr lang="en-US"/>
                      <a:t>ouses, </a:t>
                    </a:r>
                    <a:r>
                      <a:rPr lang="en-US" smtClean="0"/>
                      <a:t>16</a:t>
                    </a:r>
                    <a:endParaRPr lang="en-US"/>
                  </a:p>
                </c:rich>
              </c:tx>
              <c:dLblPos val="outEnd"/>
              <c:showVal val="1"/>
              <c:showCatName val="1"/>
              <c:extLst>
                <c:ext xmlns:c15="http://schemas.microsoft.com/office/drawing/2012/chart" uri="{CE6537A1-D6FC-4f65-9D91-7224C49458BB}">
                  <c15:layout/>
                </c:ext>
              </c:extLst>
            </c:dLbl>
            <c:dLblPos val="outEnd"/>
            <c:showVal val="1"/>
            <c:showCatName val="1"/>
            <c:showLeaderLines val="1"/>
            <c:extLst>
              <c:ext xmlns:c15="http://schemas.microsoft.com/office/drawing/2012/chart" uri="{CE6537A1-D6FC-4f65-9D91-7224C49458BB}">
                <c15:layout/>
              </c:ext>
            </c:extLst>
          </c:dLbls>
          <c:cat>
            <c:strRef>
              <c:f>Sheet1!$A$2:$A$5</c:f>
              <c:strCache>
                <c:ptCount val="4"/>
                <c:pt idx="0">
                  <c:v>Bonds</c:v>
                </c:pt>
                <c:pt idx="1">
                  <c:v>Stocks</c:v>
                </c:pt>
                <c:pt idx="2">
                  <c:v>CRE</c:v>
                </c:pt>
                <c:pt idx="3">
                  <c:v>Houses</c:v>
                </c:pt>
              </c:strCache>
            </c:strRef>
          </c:cat>
          <c:val>
            <c:numRef>
              <c:f>Sheet1!$B$2:$B$5</c:f>
              <c:numCache>
                <c:formatCode>General</c:formatCode>
                <c:ptCount val="4"/>
                <c:pt idx="0">
                  <c:v>38</c:v>
                </c:pt>
                <c:pt idx="1">
                  <c:v>15</c:v>
                </c:pt>
                <c:pt idx="2">
                  <c:v>9</c:v>
                </c:pt>
                <c:pt idx="3">
                  <c:v>20</c:v>
                </c:pt>
              </c:numCache>
            </c:numRef>
          </c:val>
        </c:ser>
        <c:firstSliceAng val="0"/>
      </c:pieChart>
    </c:plotArea>
    <c:plotVisOnly val="1"/>
    <c:dispBlanksAs val="zero"/>
  </c:chart>
  <c:txPr>
    <a:bodyPr/>
    <a:lstStyle/>
    <a:p>
      <a:pPr>
        <a:defRPr sz="1800"/>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i="0">
                <a:effectLst/>
                <a:latin typeface="Arial" charset="0"/>
              </a:defRPr>
            </a:lvl1pPr>
          </a:lstStyle>
          <a:p>
            <a:endParaRPr lang="en-US"/>
          </a:p>
        </p:txBody>
      </p:sp>
      <p:sp>
        <p:nvSpPr>
          <p:cNvPr id="593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i="0">
                <a:effectLst/>
                <a:latin typeface="Arial" charset="0"/>
              </a:defRPr>
            </a:lvl1pPr>
          </a:lstStyle>
          <a:p>
            <a:endParaRPr lang="en-US"/>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93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93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i="0">
                <a:effectLst/>
                <a:latin typeface="Arial" charset="0"/>
              </a:defRPr>
            </a:lvl1pPr>
          </a:lstStyle>
          <a:p>
            <a:endParaRPr lang="en-US"/>
          </a:p>
        </p:txBody>
      </p:sp>
      <p:sp>
        <p:nvSpPr>
          <p:cNvPr id="593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i="0">
                <a:effectLst/>
                <a:latin typeface="Arial" charset="0"/>
              </a:defRPr>
            </a:lvl1pPr>
          </a:lstStyle>
          <a:p>
            <a:fld id="{C671042D-C112-43C9-AF51-F201C6F5598F}" type="slidenum">
              <a:rPr lang="en-US"/>
              <a:pPr/>
              <a:t>‹#›</a:t>
            </a:fld>
            <a:endParaRPr lang="en-US"/>
          </a:p>
        </p:txBody>
      </p:sp>
    </p:spTree>
    <p:extLst>
      <p:ext uri="{BB962C8B-B14F-4D97-AF65-F5344CB8AC3E}">
        <p14:creationId xmlns="" xmlns:p14="http://schemas.microsoft.com/office/powerpoint/2010/main" val="4231221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D96F5F-8FD4-4F91-B8EC-A21844D36E2A}" type="slidenum">
              <a:rPr lang="en-US"/>
              <a:pPr/>
              <a:t>3</a:t>
            </a:fld>
            <a:endParaRPr lang="en-US"/>
          </a:p>
        </p:txBody>
      </p:sp>
      <p:sp>
        <p:nvSpPr>
          <p:cNvPr id="348162" name="Rectangle 2"/>
          <p:cNvSpPr>
            <a:spLocks noGrp="1" noRot="1" noChangeAspect="1" noChangeArrowheads="1" noTextEdit="1"/>
          </p:cNvSpPr>
          <p:nvPr>
            <p:ph type="sldImg"/>
          </p:nvPr>
        </p:nvSpPr>
        <p:spPr>
          <a:ln/>
        </p:spPr>
      </p:sp>
      <p:sp>
        <p:nvSpPr>
          <p:cNvPr id="348163" name="Rectangle 3"/>
          <p:cNvSpPr>
            <a:spLocks noGrp="1" noChangeArrowheads="1"/>
          </p:cNvSpPr>
          <p:nvPr>
            <p:ph type="body" idx="1"/>
          </p:nvPr>
        </p:nvSpPr>
        <p:spPr/>
        <p:txBody>
          <a:bodyPr/>
          <a:lstStyle/>
          <a:p>
            <a:r>
              <a:rPr lang="en-US"/>
              <a:t>With what we just saw about the nature of diversification in mind, let’s now step back to the overall portfolio strategy question that motivates our analysis. Let’s go back to the question: what is the </a:t>
            </a:r>
            <a:r>
              <a:rPr lang="en-US" i="1"/>
              <a:t>objective</a:t>
            </a:r>
            <a:r>
              <a:rPr lang="en-US"/>
              <a:t> of the investor?... (Remember I said that portfolio theory is a way to </a:t>
            </a:r>
            <a:r>
              <a:rPr lang="en-US" i="1"/>
              <a:t>integrate</a:t>
            </a:r>
            <a:r>
              <a:rPr lang="en-US"/>
              <a:t> the first and second moments of investment returns statistics into the analysis/)</a:t>
            </a:r>
          </a:p>
        </p:txBody>
      </p:sp>
    </p:spTree>
    <p:extLst>
      <p:ext uri="{BB962C8B-B14F-4D97-AF65-F5344CB8AC3E}">
        <p14:creationId xmlns="" xmlns:p14="http://schemas.microsoft.com/office/powerpoint/2010/main" val="22082622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GB" smtClean="0"/>
              <a:t>Geltner PureProperty Boston 10/17/12</a:t>
            </a:r>
            <a:endParaRPr lang="en-GB"/>
          </a:p>
        </p:txBody>
      </p:sp>
      <p:sp>
        <p:nvSpPr>
          <p:cNvPr id="5" name="Slide Number Placeholder 4"/>
          <p:cNvSpPr>
            <a:spLocks noGrp="1"/>
          </p:cNvSpPr>
          <p:nvPr>
            <p:ph type="sldNum" sz="quarter" idx="11"/>
          </p:nvPr>
        </p:nvSpPr>
        <p:spPr/>
        <p:txBody>
          <a:bodyPr/>
          <a:lstStyle/>
          <a:p>
            <a:fld id="{1B4F6374-F79A-45F5-B0AE-D217B19BB71E}" type="slidenum">
              <a:rPr lang="en-GB" smtClean="0"/>
              <a:pPr/>
              <a:t>59</a:t>
            </a:fld>
            <a:endParaRPr lang="en-GB"/>
          </a:p>
        </p:txBody>
      </p:sp>
    </p:spTree>
    <p:extLst>
      <p:ext uri="{BB962C8B-B14F-4D97-AF65-F5344CB8AC3E}">
        <p14:creationId xmlns="" xmlns:p14="http://schemas.microsoft.com/office/powerpoint/2010/main" val="36842686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B30876-4AFE-4C41-871D-6E94DC318F1A}" type="slidenum">
              <a:rPr lang="en-US">
                <a:solidFill>
                  <a:prstClr val="black"/>
                </a:solidFill>
              </a:rPr>
              <a:pPr/>
              <a:t>61</a:t>
            </a:fld>
            <a:endParaRPr lang="en-US">
              <a:solidFill>
                <a:prstClr val="black"/>
              </a:solidFill>
            </a:endParaRPr>
          </a:p>
        </p:txBody>
      </p:sp>
      <p:sp>
        <p:nvSpPr>
          <p:cNvPr id="533506" name="Rectangle 2"/>
          <p:cNvSpPr>
            <a:spLocks noGrp="1" noRot="1" noChangeAspect="1" noChangeArrowheads="1" noTextEdit="1"/>
          </p:cNvSpPr>
          <p:nvPr>
            <p:ph type="sldImg"/>
          </p:nvPr>
        </p:nvSpPr>
        <p:spPr>
          <a:ln/>
        </p:spPr>
      </p:sp>
      <p:sp>
        <p:nvSpPr>
          <p:cNvPr id="533507" name="Rectangle 3"/>
          <p:cNvSpPr>
            <a:spLocks noGrp="1" noChangeArrowheads="1"/>
          </p:cNvSpPr>
          <p:nvPr>
            <p:ph type="body" idx="1"/>
          </p:nvPr>
        </p:nvSpPr>
        <p:spPr/>
        <p:txBody>
          <a:bodyPr/>
          <a:lstStyle/>
          <a:p>
            <a:endParaRPr lang="en-US" dirty="0"/>
          </a:p>
        </p:txBody>
      </p:sp>
    </p:spTree>
    <p:extLst>
      <p:ext uri="{BB962C8B-B14F-4D97-AF65-F5344CB8AC3E}">
        <p14:creationId xmlns="" xmlns:p14="http://schemas.microsoft.com/office/powerpoint/2010/main" val="3363153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FF8DA9-CEC5-4654-A309-F86233202322}" type="slidenum">
              <a:rPr lang="en-US"/>
              <a:pPr/>
              <a:t>64</a:t>
            </a:fld>
            <a:endParaRPr lang="en-US"/>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r>
              <a:rPr lang="en-US"/>
              <a:t>* This average includes a large number of (mostly smaller) pension funds that have no allocation to real estate at all. Some of the larger funds have allocation targets in the 8% - 10% range, which is not far out of line with what the theory indicates if you include some of the added assumptions and extensions noted here. </a:t>
            </a:r>
          </a:p>
        </p:txBody>
      </p:sp>
    </p:spTree>
    <p:extLst>
      <p:ext uri="{BB962C8B-B14F-4D97-AF65-F5344CB8AC3E}">
        <p14:creationId xmlns="" xmlns:p14="http://schemas.microsoft.com/office/powerpoint/2010/main" val="42771800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040FF4-96E5-4C4D-91F2-5FE8F3B79A70}" type="slidenum">
              <a:rPr lang="en-US">
                <a:solidFill>
                  <a:srgbClr val="000000"/>
                </a:solidFill>
              </a:rPr>
              <a:pPr/>
              <a:t>65</a:t>
            </a:fld>
            <a:endParaRPr lang="en-US">
              <a:solidFill>
                <a:srgbClr val="000000"/>
              </a:solidFill>
            </a:endParaRPr>
          </a:p>
        </p:txBody>
      </p:sp>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r>
              <a:rPr lang="en-US" dirty="0"/>
              <a:t>Note: Some review or skimming of Chapter 9 in the text (as well as perhaps the Appendix at the back of Chapter 21) might be </a:t>
            </a:r>
            <a:r>
              <a:rPr lang="en-US" dirty="0" smtClean="0"/>
              <a:t>helpful</a:t>
            </a:r>
            <a:endParaRPr lang="en-US" dirty="0"/>
          </a:p>
        </p:txBody>
      </p:sp>
    </p:spTree>
    <p:extLst>
      <p:ext uri="{BB962C8B-B14F-4D97-AF65-F5344CB8AC3E}">
        <p14:creationId xmlns="" xmlns:p14="http://schemas.microsoft.com/office/powerpoint/2010/main" val="1730845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750C4A-FA7E-400E-9EE2-570D2CF02C9E}" type="slidenum">
              <a:rPr lang="en-US">
                <a:solidFill>
                  <a:srgbClr val="000000"/>
                </a:solidFill>
              </a:rPr>
              <a:pPr/>
              <a:t>66</a:t>
            </a:fld>
            <a:endParaRPr lang="en-US">
              <a:solidFill>
                <a:srgbClr val="000000"/>
              </a:solidFill>
            </a:endParaRPr>
          </a:p>
        </p:txBody>
      </p:sp>
      <p:sp>
        <p:nvSpPr>
          <p:cNvPr id="336898" name="Rectangle 2"/>
          <p:cNvSpPr>
            <a:spLocks noGrp="1" noRot="1" noChangeAspect="1" noChangeArrowheads="1" noTextEdit="1"/>
          </p:cNvSpPr>
          <p:nvPr>
            <p:ph type="sldImg"/>
          </p:nvPr>
        </p:nvSpPr>
        <p:spPr>
          <a:ln/>
        </p:spPr>
      </p:sp>
      <p:sp>
        <p:nvSpPr>
          <p:cNvPr id="336899" name="Rectangle 3"/>
          <p:cNvSpPr>
            <a:spLocks noGrp="1" noChangeArrowheads="1"/>
          </p:cNvSpPr>
          <p:nvPr>
            <p:ph type="body" idx="1"/>
          </p:nvPr>
        </p:nvSpPr>
        <p:spPr/>
        <p:txBody>
          <a:bodyPr/>
          <a:lstStyle/>
          <a:p>
            <a:r>
              <a:rPr lang="en-US"/>
              <a:t>The two assets have the same historical geometric mean return but one has a lot more risk. But the two do not have the same arithmetic return. (Which has the higher arithmetic mean?)</a:t>
            </a:r>
          </a:p>
        </p:txBody>
      </p:sp>
    </p:spTree>
    <p:extLst>
      <p:ext uri="{BB962C8B-B14F-4D97-AF65-F5344CB8AC3E}">
        <p14:creationId xmlns="" xmlns:p14="http://schemas.microsoft.com/office/powerpoint/2010/main" val="3642009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E286E7-772E-419E-BC6A-3DCBB8D7E745}" type="slidenum">
              <a:rPr lang="en-US">
                <a:solidFill>
                  <a:srgbClr val="000000"/>
                </a:solidFill>
              </a:rPr>
              <a:pPr/>
              <a:t>67</a:t>
            </a:fld>
            <a:endParaRPr lang="en-US">
              <a:solidFill>
                <a:srgbClr val="000000"/>
              </a:solidFill>
            </a:endParaRPr>
          </a:p>
        </p:txBody>
      </p:sp>
      <p:sp>
        <p:nvSpPr>
          <p:cNvPr id="338946" name="Rectangle 2"/>
          <p:cNvSpPr>
            <a:spLocks noGrp="1" noRot="1" noChangeAspect="1" noChangeArrowheads="1" noTextEdit="1"/>
          </p:cNvSpPr>
          <p:nvPr>
            <p:ph type="sldImg"/>
          </p:nvPr>
        </p:nvSpPr>
        <p:spPr>
          <a:ln/>
        </p:spPr>
      </p:sp>
      <p:sp>
        <p:nvSpPr>
          <p:cNvPr id="338947" name="Rectangle 3"/>
          <p:cNvSpPr>
            <a:spLocks noGrp="1" noChangeArrowheads="1"/>
          </p:cNvSpPr>
          <p:nvPr>
            <p:ph type="body" idx="1"/>
          </p:nvPr>
        </p:nvSpPr>
        <p:spPr/>
        <p:txBody>
          <a:bodyPr/>
          <a:lstStyle/>
          <a:p>
            <a:r>
              <a:rPr lang="en-US"/>
              <a:t>The two assets have the same historical geometric mean return but one has a lot more risk. But the two do not have the same arithmetic return. (Which has the higher arithmetic mean?)</a:t>
            </a:r>
          </a:p>
        </p:txBody>
      </p:sp>
    </p:spTree>
    <p:extLst>
      <p:ext uri="{BB962C8B-B14F-4D97-AF65-F5344CB8AC3E}">
        <p14:creationId xmlns="" xmlns:p14="http://schemas.microsoft.com/office/powerpoint/2010/main" val="34364864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F52FC8-D31C-484E-A0FB-E93A6F4BA139}" type="slidenum">
              <a:rPr lang="en-US">
                <a:solidFill>
                  <a:srgbClr val="000000"/>
                </a:solidFill>
              </a:rPr>
              <a:pPr/>
              <a:t>68</a:t>
            </a:fld>
            <a:endParaRPr lang="en-US">
              <a:solidFill>
                <a:srgbClr val="000000"/>
              </a:solidFill>
            </a:endParaRPr>
          </a:p>
        </p:txBody>
      </p:sp>
      <p:sp>
        <p:nvSpPr>
          <p:cNvPr id="340994" name="Rectangle 2"/>
          <p:cNvSpPr>
            <a:spLocks noGrp="1" noRot="1" noChangeAspect="1" noChangeArrowheads="1" noTextEdit="1"/>
          </p:cNvSpPr>
          <p:nvPr>
            <p:ph type="sldImg"/>
          </p:nvPr>
        </p:nvSpPr>
        <p:spPr>
          <a:ln/>
        </p:spPr>
      </p:sp>
      <p:sp>
        <p:nvSpPr>
          <p:cNvPr id="340995" name="Rectangle 3"/>
          <p:cNvSpPr>
            <a:spLocks noGrp="1" noChangeArrowheads="1"/>
          </p:cNvSpPr>
          <p:nvPr>
            <p:ph type="body" idx="1"/>
          </p:nvPr>
        </p:nvSpPr>
        <p:spPr/>
        <p:txBody>
          <a:bodyPr/>
          <a:lstStyle/>
          <a:p>
            <a:r>
              <a:rPr lang="en-US"/>
              <a:t>The two assets have the same historical geometric mean return but one has a lot more risk. But the two do not have the same arithmetic return. (Which has the higher arithmetic mean?)</a:t>
            </a:r>
          </a:p>
        </p:txBody>
      </p:sp>
    </p:spTree>
    <p:extLst>
      <p:ext uri="{BB962C8B-B14F-4D97-AF65-F5344CB8AC3E}">
        <p14:creationId xmlns="" xmlns:p14="http://schemas.microsoft.com/office/powerpoint/2010/main" val="20836794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59826D-2443-4B89-A867-A592DE73BCC6}" type="slidenum">
              <a:rPr lang="en-US">
                <a:solidFill>
                  <a:srgbClr val="000000"/>
                </a:solidFill>
              </a:rPr>
              <a:pPr/>
              <a:t>69</a:t>
            </a:fld>
            <a:endParaRPr lang="en-US">
              <a:solidFill>
                <a:srgbClr val="000000"/>
              </a:solidFill>
            </a:endParaRPr>
          </a:p>
        </p:txBody>
      </p:sp>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p:txBody>
          <a:bodyPr/>
          <a:lstStyle/>
          <a:p>
            <a:r>
              <a:rPr lang="en-US"/>
              <a:t>Source: See book Chapter 7, or Ch.21 Excel file on CD.</a:t>
            </a:r>
          </a:p>
        </p:txBody>
      </p:sp>
    </p:spTree>
    <p:extLst>
      <p:ext uri="{BB962C8B-B14F-4D97-AF65-F5344CB8AC3E}">
        <p14:creationId xmlns="" xmlns:p14="http://schemas.microsoft.com/office/powerpoint/2010/main" val="2824556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A670C2-1810-4CF3-83A4-818073600255}" type="slidenum">
              <a:rPr lang="en-US"/>
              <a:pPr/>
              <a:t>6</a:t>
            </a:fld>
            <a:endParaRPr lang="en-US"/>
          </a:p>
        </p:txBody>
      </p:sp>
      <p:sp>
        <p:nvSpPr>
          <p:cNvPr id="248834" name="Rectangle 2"/>
          <p:cNvSpPr>
            <a:spLocks noGrp="1" noRot="1" noChangeAspect="1" noChangeArrowheads="1" noTextEdit="1"/>
          </p:cNvSpPr>
          <p:nvPr>
            <p:ph type="sldImg"/>
          </p:nvPr>
        </p:nvSpPr>
        <p:spPr>
          <a:ln/>
        </p:spPr>
      </p:sp>
      <p:sp>
        <p:nvSpPr>
          <p:cNvPr id="248835" name="Rectangle 3"/>
          <p:cNvSpPr>
            <a:spLocks noGrp="1" noChangeArrowheads="1"/>
          </p:cNvSpPr>
          <p:nvPr>
            <p:ph type="body" idx="1"/>
          </p:nvPr>
        </p:nvSpPr>
        <p:spPr/>
        <p:txBody>
          <a:bodyPr/>
          <a:lstStyle/>
          <a:p>
            <a:endParaRPr lang="en-US"/>
          </a:p>
        </p:txBody>
      </p:sp>
    </p:spTree>
    <p:extLst>
      <p:ext uri="{BB962C8B-B14F-4D97-AF65-F5344CB8AC3E}">
        <p14:creationId xmlns="" xmlns:p14="http://schemas.microsoft.com/office/powerpoint/2010/main" val="3480574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 how much good does it do you…</a:t>
            </a:r>
            <a:endParaRPr lang="en-US" dirty="0"/>
          </a:p>
        </p:txBody>
      </p:sp>
      <p:sp>
        <p:nvSpPr>
          <p:cNvPr id="4" name="Slide Number Placeholder 3"/>
          <p:cNvSpPr>
            <a:spLocks noGrp="1"/>
          </p:cNvSpPr>
          <p:nvPr>
            <p:ph type="sldNum" sz="quarter" idx="10"/>
          </p:nvPr>
        </p:nvSpPr>
        <p:spPr/>
        <p:txBody>
          <a:bodyPr/>
          <a:lstStyle/>
          <a:p>
            <a:fld id="{C671042D-C112-43C9-AF51-F201C6F5598F}" type="slidenum">
              <a:rPr lang="en-US" smtClean="0"/>
              <a:pPr/>
              <a:t>7</a:t>
            </a:fld>
            <a:endParaRPr lang="en-US"/>
          </a:p>
        </p:txBody>
      </p:sp>
    </p:spTree>
    <p:extLst>
      <p:ext uri="{BB962C8B-B14F-4D97-AF65-F5344CB8AC3E}">
        <p14:creationId xmlns="" xmlns:p14="http://schemas.microsoft.com/office/powerpoint/2010/main" val="3793617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90FCEC-38C4-4E9C-83C9-21679E2D778D}" type="slidenum">
              <a:rPr lang="en-US">
                <a:solidFill>
                  <a:srgbClr val="000000"/>
                </a:solidFill>
              </a:rPr>
              <a:pPr/>
              <a:t>14</a:t>
            </a:fld>
            <a:endParaRPr lang="en-US">
              <a:solidFill>
                <a:srgbClr val="000000"/>
              </a:solidFill>
            </a:endParaRPr>
          </a:p>
        </p:txBody>
      </p:sp>
      <p:sp>
        <p:nvSpPr>
          <p:cNvPr id="278530" name="Rectangle 2"/>
          <p:cNvSpPr>
            <a:spLocks noGrp="1" noRot="1" noChangeAspect="1" noChangeArrowheads="1" noTextEdit="1"/>
          </p:cNvSpPr>
          <p:nvPr>
            <p:ph type="sldImg"/>
          </p:nvPr>
        </p:nvSpPr>
        <p:spPr>
          <a:ln/>
        </p:spPr>
      </p:sp>
      <p:sp>
        <p:nvSpPr>
          <p:cNvPr id="278531" name="Rectangle 3"/>
          <p:cNvSpPr>
            <a:spLocks noGrp="1" noChangeArrowheads="1"/>
          </p:cNvSpPr>
          <p:nvPr>
            <p:ph type="body" idx="1"/>
          </p:nvPr>
        </p:nvSpPr>
        <p:spPr/>
        <p:txBody>
          <a:bodyPr/>
          <a:lstStyle/>
          <a:p>
            <a:endParaRPr lang="en-US"/>
          </a:p>
        </p:txBody>
      </p:sp>
    </p:spTree>
    <p:extLst>
      <p:ext uri="{BB962C8B-B14F-4D97-AF65-F5344CB8AC3E}">
        <p14:creationId xmlns="" xmlns:p14="http://schemas.microsoft.com/office/powerpoint/2010/main" val="3178681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D66A96-F20D-4F17-A406-3B0F68F039F3}" type="slidenum">
              <a:rPr lang="en-US">
                <a:solidFill>
                  <a:srgbClr val="000000"/>
                </a:solidFill>
              </a:rPr>
              <a:pPr/>
              <a:t>16</a:t>
            </a:fld>
            <a:endParaRPr lang="en-US">
              <a:solidFill>
                <a:srgbClr val="000000"/>
              </a:solidFill>
            </a:endParaRPr>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r>
              <a:rPr lang="en-US"/>
              <a:t>Data Source: See textbook Ch.7.</a:t>
            </a:r>
          </a:p>
        </p:txBody>
      </p:sp>
    </p:spTree>
    <p:extLst>
      <p:ext uri="{BB962C8B-B14F-4D97-AF65-F5344CB8AC3E}">
        <p14:creationId xmlns="" xmlns:p14="http://schemas.microsoft.com/office/powerpoint/2010/main" val="1805571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5AEA57-9983-4DBE-BEF3-FEF184CEEBA1}" type="slidenum">
              <a:rPr lang="en-US"/>
              <a:pPr/>
              <a:t>26</a:t>
            </a:fld>
            <a:endParaRPr lang="en-US"/>
          </a:p>
        </p:txBody>
      </p:sp>
      <p:sp>
        <p:nvSpPr>
          <p:cNvPr id="250882" name="Rectangle 2"/>
          <p:cNvSpPr>
            <a:spLocks noGrp="1" noRot="1" noChangeAspect="1" noChangeArrowheads="1" noTextEdit="1"/>
          </p:cNvSpPr>
          <p:nvPr>
            <p:ph type="sldImg"/>
          </p:nvPr>
        </p:nvSpPr>
        <p:spPr>
          <a:ln/>
        </p:spPr>
      </p:sp>
      <p:sp>
        <p:nvSpPr>
          <p:cNvPr id="250883" name="Rectangle 3"/>
          <p:cNvSpPr>
            <a:spLocks noGrp="1" noChangeArrowheads="1"/>
          </p:cNvSpPr>
          <p:nvPr>
            <p:ph type="body" idx="1"/>
          </p:nvPr>
        </p:nvSpPr>
        <p:spPr/>
        <p:txBody>
          <a:bodyPr/>
          <a:lstStyle/>
          <a:p>
            <a:r>
              <a:rPr lang="en-US"/>
              <a:t>The two steps are going to be: (1) Identifying the “efficient frontier”, and then (ii) Ascertaining where (which portfolio) the investor should prefer on that frontier.</a:t>
            </a:r>
          </a:p>
          <a:p>
            <a:endParaRPr lang="en-US"/>
          </a:p>
          <a:p>
            <a:r>
              <a:rPr lang="en-US"/>
              <a:t>Note: The risk/return expectations employed in this example are not exactly equal to the historical risk/return performances of the three asset classes (see earlier statistics). But what matters for making investment decisions is </a:t>
            </a:r>
            <a:r>
              <a:rPr lang="en-US" i="1"/>
              <a:t>ex ante</a:t>
            </a:r>
            <a:r>
              <a:rPr lang="en-US"/>
              <a:t> expectations, as of the present looking forward into the future. Historical statistics provide relevant information, but not the whole story, in making the kind of subjective, informed judgments (estimates) that decision-makers must make.</a:t>
            </a:r>
          </a:p>
        </p:txBody>
      </p:sp>
    </p:spTree>
    <p:extLst>
      <p:ext uri="{BB962C8B-B14F-4D97-AF65-F5344CB8AC3E}">
        <p14:creationId xmlns="" xmlns:p14="http://schemas.microsoft.com/office/powerpoint/2010/main" val="4282530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A9CDFD-B306-4447-91AF-A022CAB274D3}" type="slidenum">
              <a:rPr lang="en-US"/>
              <a:pPr/>
              <a:t>37</a:t>
            </a:fld>
            <a:endParaRPr lang="en-US"/>
          </a:p>
        </p:txBody>
      </p:sp>
      <p:sp>
        <p:nvSpPr>
          <p:cNvPr id="251906" name="Rectangle 2"/>
          <p:cNvSpPr>
            <a:spLocks noGrp="1" noRot="1" noChangeAspect="1" noChangeArrowheads="1" noTextEdit="1"/>
          </p:cNvSpPr>
          <p:nvPr>
            <p:ph type="sldImg"/>
          </p:nvPr>
        </p:nvSpPr>
        <p:spPr>
          <a:ln/>
        </p:spPr>
      </p:sp>
      <p:sp>
        <p:nvSpPr>
          <p:cNvPr id="251907" name="Rectangle 3"/>
          <p:cNvSpPr>
            <a:spLocks noGrp="1" noChangeArrowheads="1"/>
          </p:cNvSpPr>
          <p:nvPr>
            <p:ph type="body" idx="1"/>
          </p:nvPr>
        </p:nvSpPr>
        <p:spPr/>
        <p:txBody>
          <a:bodyPr/>
          <a:lstStyle/>
          <a:p>
            <a:r>
              <a:rPr lang="en-US"/>
              <a:t>How to determine the investor’s risk preferences (target risk and return) is not an exact science. There are some exercises that are often employed (e.g., asking the investor to choose betw various combinations of stocks and bonds, or between various risk/return simulated distributions, or to specify maximum acceptable probability of a given degree of specified loss, etc.,etc.). The final decision ends up usually being both intuitive and “political”, especially for decision-making entities that are “organizations” (e.g., institutions, firms, that is, collectivities of multiple individuals) as opposed to single wealthy individuals. Note that, from a “scientific” perspective, there is no rigorous way to quantitatively aggregate across individuals’ utility functions (“Arrow’s Impossibility Theorem” of welfare economics).</a:t>
            </a:r>
          </a:p>
        </p:txBody>
      </p:sp>
    </p:spTree>
    <p:extLst>
      <p:ext uri="{BB962C8B-B14F-4D97-AF65-F5344CB8AC3E}">
        <p14:creationId xmlns="" xmlns:p14="http://schemas.microsoft.com/office/powerpoint/2010/main" val="3895862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785D6B-47B8-42FD-BD11-D66B5AE3CFAF}" type="slidenum">
              <a:rPr lang="en-US"/>
              <a:pPr/>
              <a:t>38</a:t>
            </a:fld>
            <a:endParaRPr lang="en-US"/>
          </a:p>
        </p:txBody>
      </p:sp>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p:txBody>
          <a:bodyPr/>
          <a:lstStyle/>
          <a:p>
            <a:r>
              <a:rPr lang="en-US"/>
              <a:t>THIS LEADS TO SOME IMPORTANT (AND FAMOUS) POLICY IMPLICATIONS…</a:t>
            </a:r>
          </a:p>
        </p:txBody>
      </p:sp>
    </p:spTree>
    <p:extLst>
      <p:ext uri="{BB962C8B-B14F-4D97-AF65-F5344CB8AC3E}">
        <p14:creationId xmlns="" xmlns:p14="http://schemas.microsoft.com/office/powerpoint/2010/main" val="4160201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DF2327-1D60-4546-BF14-302E5237F066}" type="slidenum">
              <a:rPr lang="en-US">
                <a:solidFill>
                  <a:srgbClr val="000000"/>
                </a:solidFill>
              </a:rPr>
              <a:pPr/>
              <a:t>40</a:t>
            </a:fld>
            <a:endParaRPr lang="en-US">
              <a:solidFill>
                <a:srgbClr val="000000"/>
              </a:solidFill>
            </a:endParaRPr>
          </a:p>
        </p:txBody>
      </p:sp>
      <p:sp>
        <p:nvSpPr>
          <p:cNvPr id="321538" name="Rectangle 2"/>
          <p:cNvSpPr>
            <a:spLocks noGrp="1" noRot="1" noChangeAspect="1" noChangeArrowheads="1" noTextEdit="1"/>
          </p:cNvSpPr>
          <p:nvPr>
            <p:ph type="sldImg"/>
          </p:nvPr>
        </p:nvSpPr>
        <p:spPr>
          <a:ln/>
        </p:spPr>
      </p:sp>
      <p:sp>
        <p:nvSpPr>
          <p:cNvPr id="321539" name="Rectangle 3"/>
          <p:cNvSpPr>
            <a:spLocks noGrp="1" noChangeArrowheads="1"/>
          </p:cNvSpPr>
          <p:nvPr>
            <p:ph type="body" idx="1"/>
          </p:nvPr>
        </p:nvSpPr>
        <p:spPr/>
        <p:txBody>
          <a:bodyPr/>
          <a:lstStyle/>
          <a:p>
            <a:r>
              <a:rPr lang="en-US" dirty="0" err="1"/>
              <a:t>Exh</a:t>
            </a:r>
            <a:r>
              <a:rPr lang="en-US" dirty="0"/>
              <a:t> 21-9a expectations (preceding slide) are reasonable for early 2000s. Also, these results are broadly robust to plausible alternative expectations. You have to “penalize” real estate expectations pretty hard below the historical record to substantially reduce the real estate share below what is shown here</a:t>
            </a:r>
            <a:r>
              <a:rPr lang="en-US" dirty="0" smtClean="0"/>
              <a:t>. This</a:t>
            </a:r>
            <a:r>
              <a:rPr lang="en-US" baseline="0" dirty="0" smtClean="0"/>
              <a:t> chart is from the “Geltner-Miller Ch21 </a:t>
            </a:r>
            <a:r>
              <a:rPr lang="en-US" baseline="0" dirty="0" err="1" smtClean="0"/>
              <a:t>Portf</a:t>
            </a:r>
            <a:r>
              <a:rPr lang="en-US" baseline="0" dirty="0" smtClean="0"/>
              <a:t> Optimizr_Exh21-8corrected” Excel workbook. It is a corrected version of the Exh.21-9b that is in the textbook. (The version in the book didn’t find the minimum-volatility portfolio on the left-hand edge of the chart; it just took the volatility of the minimum-volatility single asset class in the choice set.)</a:t>
            </a:r>
            <a:endParaRPr lang="en-US" dirty="0"/>
          </a:p>
        </p:txBody>
      </p:sp>
    </p:spTree>
    <p:extLst>
      <p:ext uri="{BB962C8B-B14F-4D97-AF65-F5344CB8AC3E}">
        <p14:creationId xmlns="" xmlns:p14="http://schemas.microsoft.com/office/powerpoint/2010/main" val="2034698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 2014 OnCourse Learning. All Rights Reserved.</a:t>
            </a:r>
            <a:endParaRPr lang="en-US"/>
          </a:p>
        </p:txBody>
      </p:sp>
      <p:sp>
        <p:nvSpPr>
          <p:cNvPr id="6" name="Slide Number Placeholder 5"/>
          <p:cNvSpPr>
            <a:spLocks noGrp="1"/>
          </p:cNvSpPr>
          <p:nvPr>
            <p:ph type="sldNum" sz="quarter" idx="12"/>
          </p:nvPr>
        </p:nvSpPr>
        <p:spPr/>
        <p:txBody>
          <a:bodyPr/>
          <a:lstStyle>
            <a:lvl1pPr>
              <a:defRPr/>
            </a:lvl1pPr>
          </a:lstStyle>
          <a:p>
            <a:fld id="{47A1691F-D4C9-4386-862D-99F970F2D5C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 2014 OnCourse Learning. All Rights Reserved.</a:t>
            </a:r>
            <a:endParaRPr lang="en-US"/>
          </a:p>
        </p:txBody>
      </p:sp>
      <p:sp>
        <p:nvSpPr>
          <p:cNvPr id="6" name="Slide Number Placeholder 5"/>
          <p:cNvSpPr>
            <a:spLocks noGrp="1"/>
          </p:cNvSpPr>
          <p:nvPr>
            <p:ph type="sldNum" sz="quarter" idx="12"/>
          </p:nvPr>
        </p:nvSpPr>
        <p:spPr/>
        <p:txBody>
          <a:bodyPr/>
          <a:lstStyle>
            <a:lvl1pPr>
              <a:defRPr/>
            </a:lvl1pPr>
          </a:lstStyle>
          <a:p>
            <a:fld id="{309490E2-537B-4A69-8470-AC9263DA1F2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 2014 OnCourse Learning. All Rights Reserved.</a:t>
            </a:r>
            <a:endParaRPr lang="en-US"/>
          </a:p>
        </p:txBody>
      </p:sp>
      <p:sp>
        <p:nvSpPr>
          <p:cNvPr id="6" name="Slide Number Placeholder 5"/>
          <p:cNvSpPr>
            <a:spLocks noGrp="1"/>
          </p:cNvSpPr>
          <p:nvPr>
            <p:ph type="sldNum" sz="quarter" idx="12"/>
          </p:nvPr>
        </p:nvSpPr>
        <p:spPr/>
        <p:txBody>
          <a:bodyPr/>
          <a:lstStyle>
            <a:lvl1pPr>
              <a:defRPr/>
            </a:lvl1pPr>
          </a:lstStyle>
          <a:p>
            <a:fld id="{5BAFE01C-C506-4387-A787-89D00CAE4D0F}"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000" b="1">
                <a:solidFill>
                  <a:schemeClr val="accent6">
                    <a:lumMod val="60000"/>
                    <a:lumOff val="40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3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smtClean="0">
                <a:solidFill>
                  <a:srgbClr val="000000"/>
                </a:solidFill>
              </a:rPr>
              <a:t>© 2014 OnCourse Learning. All Rights Reserved.</a:t>
            </a: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8F31242-A9FC-4D0A-87F1-6B3B6FB24CAB}" type="slidenum">
              <a:rPr lang="en-US">
                <a:solidFill>
                  <a:srgbClr val="000000"/>
                </a:solidFill>
              </a:rPr>
              <a:pPr/>
              <a:t>‹#›</a:t>
            </a:fld>
            <a:endParaRPr lang="en-US">
              <a:solidFill>
                <a:srgbClr val="000000"/>
              </a:solidFill>
            </a:endParaRPr>
          </a:p>
        </p:txBody>
      </p:sp>
    </p:spTree>
    <p:extLst>
      <p:ext uri="{BB962C8B-B14F-4D97-AF65-F5344CB8AC3E}">
        <p14:creationId xmlns="" xmlns:p14="http://schemas.microsoft.com/office/powerpoint/2010/main" val="40599633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smtClean="0">
                <a:solidFill>
                  <a:srgbClr val="000000"/>
                </a:solidFill>
              </a:rPr>
              <a:t>© 2014 OnCourse Learning. All Rights Reserved.</a:t>
            </a: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FE20850-422C-4036-97D3-2BEE8275589C}" type="slidenum">
              <a:rPr lang="en-US">
                <a:solidFill>
                  <a:srgbClr val="000000"/>
                </a:solidFill>
              </a:rPr>
              <a:pPr/>
              <a:t>‹#›</a:t>
            </a:fld>
            <a:endParaRPr lang="en-US">
              <a:solidFill>
                <a:srgbClr val="000000"/>
              </a:solidFill>
            </a:endParaRPr>
          </a:p>
        </p:txBody>
      </p:sp>
    </p:spTree>
    <p:extLst>
      <p:ext uri="{BB962C8B-B14F-4D97-AF65-F5344CB8AC3E}">
        <p14:creationId xmlns="" xmlns:p14="http://schemas.microsoft.com/office/powerpoint/2010/main" val="29486787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smtClean="0">
                <a:solidFill>
                  <a:srgbClr val="000000"/>
                </a:solidFill>
              </a:rPr>
              <a:t>© 2014 OnCourse Learning. All Rights Reserved.</a:t>
            </a: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E401BDF1-6B79-434B-996D-3FC5884FDC21}" type="slidenum">
              <a:rPr lang="en-US">
                <a:solidFill>
                  <a:srgbClr val="000000"/>
                </a:solidFill>
              </a:rPr>
              <a:pPr/>
              <a:t>‹#›</a:t>
            </a:fld>
            <a:endParaRPr lang="en-US">
              <a:solidFill>
                <a:srgbClr val="000000"/>
              </a:solidFill>
            </a:endParaRPr>
          </a:p>
        </p:txBody>
      </p:sp>
    </p:spTree>
    <p:extLst>
      <p:ext uri="{BB962C8B-B14F-4D97-AF65-F5344CB8AC3E}">
        <p14:creationId xmlns="" xmlns:p14="http://schemas.microsoft.com/office/powerpoint/2010/main" val="39445186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US" smtClean="0">
                <a:solidFill>
                  <a:srgbClr val="000000"/>
                </a:solidFill>
              </a:rPr>
              <a:t>© 2014 OnCourse Learning. All Rights Reserved.</a:t>
            </a:r>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B059CABF-76CB-4E35-AC44-D542AA082F19}" type="slidenum">
              <a:rPr lang="en-US">
                <a:solidFill>
                  <a:srgbClr val="000000"/>
                </a:solidFill>
              </a:rPr>
              <a:pPr/>
              <a:t>‹#›</a:t>
            </a:fld>
            <a:endParaRPr lang="en-US">
              <a:solidFill>
                <a:srgbClr val="000000"/>
              </a:solidFill>
            </a:endParaRPr>
          </a:p>
        </p:txBody>
      </p:sp>
    </p:spTree>
    <p:extLst>
      <p:ext uri="{BB962C8B-B14F-4D97-AF65-F5344CB8AC3E}">
        <p14:creationId xmlns="" xmlns:p14="http://schemas.microsoft.com/office/powerpoint/2010/main" val="26887364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r>
              <a:rPr lang="en-US" smtClean="0">
                <a:solidFill>
                  <a:srgbClr val="000000"/>
                </a:solidFill>
              </a:rPr>
              <a:t>© 2014 OnCourse Learning. All Rights Reserved.</a:t>
            </a:r>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79BD8324-4793-44BC-9BEE-7CCF18BF6B54}" type="slidenum">
              <a:rPr lang="en-US">
                <a:solidFill>
                  <a:srgbClr val="000000"/>
                </a:solidFill>
              </a:rPr>
              <a:pPr/>
              <a:t>‹#›</a:t>
            </a:fld>
            <a:endParaRPr lang="en-US">
              <a:solidFill>
                <a:srgbClr val="000000"/>
              </a:solidFill>
            </a:endParaRPr>
          </a:p>
        </p:txBody>
      </p:sp>
    </p:spTree>
    <p:extLst>
      <p:ext uri="{BB962C8B-B14F-4D97-AF65-F5344CB8AC3E}">
        <p14:creationId xmlns="" xmlns:p14="http://schemas.microsoft.com/office/powerpoint/2010/main" val="39691664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r>
              <a:rPr lang="en-US" smtClean="0">
                <a:solidFill>
                  <a:srgbClr val="000000"/>
                </a:solidFill>
              </a:rPr>
              <a:t>© 2014 OnCourse Learning. All Rights Reserved.</a:t>
            </a:r>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03EB63FF-3357-416E-9CBC-146118290645}" type="slidenum">
              <a:rPr lang="en-US">
                <a:solidFill>
                  <a:srgbClr val="000000"/>
                </a:solidFill>
              </a:rPr>
              <a:pPr/>
              <a:t>‹#›</a:t>
            </a:fld>
            <a:endParaRPr lang="en-US">
              <a:solidFill>
                <a:srgbClr val="000000"/>
              </a:solidFill>
            </a:endParaRPr>
          </a:p>
        </p:txBody>
      </p:sp>
    </p:spTree>
    <p:extLst>
      <p:ext uri="{BB962C8B-B14F-4D97-AF65-F5344CB8AC3E}">
        <p14:creationId xmlns="" xmlns:p14="http://schemas.microsoft.com/office/powerpoint/2010/main" val="42235588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smtClean="0">
                <a:solidFill>
                  <a:srgbClr val="000000"/>
                </a:solidFill>
              </a:rPr>
              <a:t>© 2014 OnCourse Learning. All Rights Reserved.</a:t>
            </a:r>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35576F9D-6286-4E84-9191-78B4B15F5211}" type="slidenum">
              <a:rPr lang="en-US">
                <a:solidFill>
                  <a:srgbClr val="000000"/>
                </a:solidFill>
              </a:rPr>
              <a:pPr/>
              <a:t>‹#›</a:t>
            </a:fld>
            <a:endParaRPr lang="en-US">
              <a:solidFill>
                <a:srgbClr val="000000"/>
              </a:solidFill>
            </a:endParaRPr>
          </a:p>
        </p:txBody>
      </p:sp>
    </p:spTree>
    <p:extLst>
      <p:ext uri="{BB962C8B-B14F-4D97-AF65-F5344CB8AC3E}">
        <p14:creationId xmlns="" xmlns:p14="http://schemas.microsoft.com/office/powerpoint/2010/main" val="16787534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US" smtClean="0">
                <a:solidFill>
                  <a:srgbClr val="000000"/>
                </a:solidFill>
              </a:rPr>
              <a:t>© 2014 OnCourse Learning. All Rights Reserved.</a:t>
            </a:r>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AB95D1AF-66E5-43D5-AAEA-503641136DBE}" type="slidenum">
              <a:rPr lang="en-US">
                <a:solidFill>
                  <a:srgbClr val="000000"/>
                </a:solidFill>
              </a:rPr>
              <a:pPr/>
              <a:t>‹#›</a:t>
            </a:fld>
            <a:endParaRPr lang="en-US">
              <a:solidFill>
                <a:srgbClr val="000000"/>
              </a:solidFill>
            </a:endParaRPr>
          </a:p>
        </p:txBody>
      </p:sp>
    </p:spTree>
    <p:extLst>
      <p:ext uri="{BB962C8B-B14F-4D97-AF65-F5344CB8AC3E}">
        <p14:creationId xmlns="" xmlns:p14="http://schemas.microsoft.com/office/powerpoint/2010/main" val="3380525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 2014 OnCourse Learning. All Rights Reserved.</a:t>
            </a:r>
            <a:endParaRPr lang="en-US"/>
          </a:p>
        </p:txBody>
      </p:sp>
      <p:sp>
        <p:nvSpPr>
          <p:cNvPr id="6" name="Slide Number Placeholder 5"/>
          <p:cNvSpPr>
            <a:spLocks noGrp="1"/>
          </p:cNvSpPr>
          <p:nvPr>
            <p:ph type="sldNum" sz="quarter" idx="12"/>
          </p:nvPr>
        </p:nvSpPr>
        <p:spPr/>
        <p:txBody>
          <a:bodyPr/>
          <a:lstStyle>
            <a:lvl1pPr>
              <a:defRPr/>
            </a:lvl1pPr>
          </a:lstStyle>
          <a:p>
            <a:fld id="{071775C7-60D1-425A-9601-90EC16F171DB}"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en-US" smtClean="0">
                <a:solidFill>
                  <a:srgbClr val="000000"/>
                </a:solidFill>
              </a:rPr>
              <a:t>© 2014 OnCourse Learning. All Rights Reserved.</a:t>
            </a:r>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59968552-6A6C-400F-A9B7-B084661CCE74}" type="slidenum">
              <a:rPr lang="en-US">
                <a:solidFill>
                  <a:srgbClr val="000000"/>
                </a:solidFill>
              </a:rPr>
              <a:pPr/>
              <a:t>‹#›</a:t>
            </a:fld>
            <a:endParaRPr lang="en-US">
              <a:solidFill>
                <a:srgbClr val="000000"/>
              </a:solidFill>
            </a:endParaRPr>
          </a:p>
        </p:txBody>
      </p:sp>
    </p:spTree>
    <p:extLst>
      <p:ext uri="{BB962C8B-B14F-4D97-AF65-F5344CB8AC3E}">
        <p14:creationId xmlns="" xmlns:p14="http://schemas.microsoft.com/office/powerpoint/2010/main" val="10755270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smtClean="0">
                <a:solidFill>
                  <a:srgbClr val="000000"/>
                </a:solidFill>
              </a:rPr>
              <a:t>© 2014 OnCourse Learning. All Rights Reserved.</a:t>
            </a: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3A78B99-1E58-40C5-95EF-13F884A55E37}" type="slidenum">
              <a:rPr lang="en-US">
                <a:solidFill>
                  <a:srgbClr val="000000"/>
                </a:solidFill>
              </a:rPr>
              <a:pPr/>
              <a:t>‹#›</a:t>
            </a:fld>
            <a:endParaRPr lang="en-US">
              <a:solidFill>
                <a:srgbClr val="000000"/>
              </a:solidFill>
            </a:endParaRPr>
          </a:p>
        </p:txBody>
      </p:sp>
    </p:spTree>
    <p:extLst>
      <p:ext uri="{BB962C8B-B14F-4D97-AF65-F5344CB8AC3E}">
        <p14:creationId xmlns="" xmlns:p14="http://schemas.microsoft.com/office/powerpoint/2010/main" val="35463586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en-US" smtClean="0">
                <a:solidFill>
                  <a:srgbClr val="000000"/>
                </a:solidFill>
              </a:rPr>
              <a:t>© 2014 OnCourse Learning. All Rights Reserved.</a:t>
            </a:r>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F61A68B-C7D1-44F6-988E-6852CD25746B}" type="slidenum">
              <a:rPr lang="en-US">
                <a:solidFill>
                  <a:srgbClr val="000000"/>
                </a:solidFill>
              </a:rPr>
              <a:pPr/>
              <a:t>‹#›</a:t>
            </a:fld>
            <a:endParaRPr lang="en-US">
              <a:solidFill>
                <a:srgbClr val="000000"/>
              </a:solidFill>
            </a:endParaRPr>
          </a:p>
        </p:txBody>
      </p:sp>
    </p:spTree>
    <p:extLst>
      <p:ext uri="{BB962C8B-B14F-4D97-AF65-F5344CB8AC3E}">
        <p14:creationId xmlns="" xmlns:p14="http://schemas.microsoft.com/office/powerpoint/2010/main" val="3029503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 2014 OnCourse Learning. All Rights Reserved.</a:t>
            </a:r>
            <a:endParaRPr lang="en-US"/>
          </a:p>
        </p:txBody>
      </p:sp>
      <p:sp>
        <p:nvSpPr>
          <p:cNvPr id="6" name="Slide Number Placeholder 5"/>
          <p:cNvSpPr>
            <a:spLocks noGrp="1"/>
          </p:cNvSpPr>
          <p:nvPr>
            <p:ph type="sldNum" sz="quarter" idx="12"/>
          </p:nvPr>
        </p:nvSpPr>
        <p:spPr/>
        <p:txBody>
          <a:bodyPr/>
          <a:lstStyle>
            <a:lvl1pPr>
              <a:defRPr/>
            </a:lvl1pPr>
          </a:lstStyle>
          <a:p>
            <a:fld id="{84307B89-3FA1-4C3F-8723-F7B10828637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smtClean="0"/>
              <a:t>© 2014 OnCourse Learning. All Rights Reserved.</a:t>
            </a:r>
            <a:endParaRPr lang="en-US"/>
          </a:p>
        </p:txBody>
      </p:sp>
      <p:sp>
        <p:nvSpPr>
          <p:cNvPr id="7" name="Slide Number Placeholder 6"/>
          <p:cNvSpPr>
            <a:spLocks noGrp="1"/>
          </p:cNvSpPr>
          <p:nvPr>
            <p:ph type="sldNum" sz="quarter" idx="12"/>
          </p:nvPr>
        </p:nvSpPr>
        <p:spPr/>
        <p:txBody>
          <a:bodyPr/>
          <a:lstStyle>
            <a:lvl1pPr>
              <a:defRPr/>
            </a:lvl1pPr>
          </a:lstStyle>
          <a:p>
            <a:fld id="{75E406D4-ED0C-4D70-9D27-ABDDA88C1C7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smtClean="0"/>
              <a:t>© 2014 OnCourse Learning. All Rights Reserved.</a:t>
            </a:r>
            <a:endParaRPr lang="en-US"/>
          </a:p>
        </p:txBody>
      </p:sp>
      <p:sp>
        <p:nvSpPr>
          <p:cNvPr id="9" name="Slide Number Placeholder 8"/>
          <p:cNvSpPr>
            <a:spLocks noGrp="1"/>
          </p:cNvSpPr>
          <p:nvPr>
            <p:ph type="sldNum" sz="quarter" idx="12"/>
          </p:nvPr>
        </p:nvSpPr>
        <p:spPr/>
        <p:txBody>
          <a:bodyPr/>
          <a:lstStyle>
            <a:lvl1pPr>
              <a:defRPr/>
            </a:lvl1pPr>
          </a:lstStyle>
          <a:p>
            <a:fld id="{7F135757-DF03-459A-AA21-D17F0271AD9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smtClean="0"/>
              <a:t>© 2014 OnCourse Learning. All Rights Reserved.</a:t>
            </a:r>
            <a:endParaRPr lang="en-US"/>
          </a:p>
        </p:txBody>
      </p:sp>
      <p:sp>
        <p:nvSpPr>
          <p:cNvPr id="5" name="Slide Number Placeholder 4"/>
          <p:cNvSpPr>
            <a:spLocks noGrp="1"/>
          </p:cNvSpPr>
          <p:nvPr>
            <p:ph type="sldNum" sz="quarter" idx="12"/>
          </p:nvPr>
        </p:nvSpPr>
        <p:spPr/>
        <p:txBody>
          <a:bodyPr/>
          <a:lstStyle>
            <a:lvl1pPr>
              <a:defRPr/>
            </a:lvl1pPr>
          </a:lstStyle>
          <a:p>
            <a:fld id="{065EBA11-38F1-4081-8EFA-2A963040D12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lvl1pPr>
              <a:defRPr/>
            </a:lvl1pPr>
          </a:lstStyle>
          <a:p>
            <a:fld id="{3D26A27B-6C3E-46CC-B3DA-9C9F449BB8A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smtClean="0"/>
              <a:t>© 2014 OnCourse Learning. All Rights Reserved.</a:t>
            </a:r>
            <a:endParaRPr lang="en-US"/>
          </a:p>
        </p:txBody>
      </p:sp>
      <p:sp>
        <p:nvSpPr>
          <p:cNvPr id="7" name="Slide Number Placeholder 6"/>
          <p:cNvSpPr>
            <a:spLocks noGrp="1"/>
          </p:cNvSpPr>
          <p:nvPr>
            <p:ph type="sldNum" sz="quarter" idx="12"/>
          </p:nvPr>
        </p:nvSpPr>
        <p:spPr/>
        <p:txBody>
          <a:bodyPr/>
          <a:lstStyle>
            <a:lvl1pPr>
              <a:defRPr/>
            </a:lvl1pPr>
          </a:lstStyle>
          <a:p>
            <a:fld id="{A8B5F864-CBBA-4713-AD2B-91CEA8F3223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smtClean="0"/>
              <a:t>© 2014 OnCourse Learning. All Rights Reserved.</a:t>
            </a:r>
            <a:endParaRPr lang="en-US"/>
          </a:p>
        </p:txBody>
      </p:sp>
      <p:sp>
        <p:nvSpPr>
          <p:cNvPr id="7" name="Slide Number Placeholder 6"/>
          <p:cNvSpPr>
            <a:spLocks noGrp="1"/>
          </p:cNvSpPr>
          <p:nvPr>
            <p:ph type="sldNum" sz="quarter" idx="12"/>
          </p:nvPr>
        </p:nvSpPr>
        <p:spPr/>
        <p:txBody>
          <a:bodyPr/>
          <a:lstStyle>
            <a:lvl1pPr>
              <a:defRPr/>
            </a:lvl1pPr>
          </a:lstStyle>
          <a:p>
            <a:fld id="{EE371F98-7C3A-4BE4-ADF3-EA6F693345F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2743200" y="6381750"/>
            <a:ext cx="3657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b="0" i="0">
                <a:effectLst/>
                <a:latin typeface="Calibri" pitchFamily="34" charset="0"/>
              </a:defRPr>
            </a:lvl1pPr>
          </a:lstStyle>
          <a:p>
            <a:r>
              <a:rPr lang="en-US" dirty="0" smtClean="0"/>
              <a:t>© 2014 OnCourse Learning. All Rights Reserved.</a:t>
            </a:r>
            <a:endParaRPr lang="en-US" dirty="0"/>
          </a:p>
        </p:txBody>
      </p:sp>
      <p:sp>
        <p:nvSpPr>
          <p:cNvPr id="1030" name="Rectangle 6"/>
          <p:cNvSpPr>
            <a:spLocks noGrp="1" noChangeArrowheads="1"/>
          </p:cNvSpPr>
          <p:nvPr>
            <p:ph type="sldNum" sz="quarter" idx="4"/>
          </p:nvPr>
        </p:nvSpPr>
        <p:spPr bwMode="auto">
          <a:xfrm>
            <a:off x="6553200" y="638175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i="0">
                <a:effectLst/>
                <a:latin typeface="Calibri" pitchFamily="34" charset="0"/>
              </a:defRPr>
            </a:lvl1pPr>
          </a:lstStyle>
          <a:p>
            <a:fld id="{6235FC7D-147D-48D3-A8DD-8EEBFC8287A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2743200" y="6381750"/>
            <a:ext cx="3657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b="0" i="0">
                <a:effectLst/>
                <a:latin typeface="Calibri" pitchFamily="34" charset="0"/>
              </a:defRPr>
            </a:lvl1pPr>
          </a:lstStyle>
          <a:p>
            <a:r>
              <a:rPr lang="en-US" smtClean="0">
                <a:solidFill>
                  <a:srgbClr val="000000"/>
                </a:solidFill>
              </a:rPr>
              <a:t>© 2014 OnCourse Learning. All Rights Reserved.</a:t>
            </a:r>
            <a:endParaRPr lang="en-US" smtClean="0">
              <a:solidFill>
                <a:srgbClr val="000000"/>
              </a:solidFill>
            </a:endParaRPr>
          </a:p>
        </p:txBody>
      </p:sp>
      <p:sp>
        <p:nvSpPr>
          <p:cNvPr id="1030" name="Rectangle 6"/>
          <p:cNvSpPr>
            <a:spLocks noGrp="1" noChangeArrowheads="1"/>
          </p:cNvSpPr>
          <p:nvPr>
            <p:ph type="sldNum" sz="quarter" idx="4"/>
          </p:nvPr>
        </p:nvSpPr>
        <p:spPr bwMode="auto">
          <a:xfrm>
            <a:off x="6553200" y="6381750"/>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i="0">
                <a:effectLst/>
                <a:latin typeface="Calibri" pitchFamily="34" charset="0"/>
              </a:defRPr>
            </a:lvl1pPr>
          </a:lstStyle>
          <a:p>
            <a:fld id="{12C7F6F5-202E-4AD4-BBDF-D6872ACD0192}" type="slidenum">
              <a:rPr lang="en-US" smtClean="0">
                <a:solidFill>
                  <a:srgbClr val="000000"/>
                </a:solidFill>
              </a:rPr>
              <a:pPr/>
              <a:t>‹#›</a:t>
            </a:fld>
            <a:endParaRPr lang="en-US" smtClean="0">
              <a:solidFill>
                <a:srgbClr val="000000"/>
              </a:solidFill>
            </a:endParaRPr>
          </a:p>
        </p:txBody>
      </p:sp>
    </p:spTree>
    <p:extLst>
      <p:ext uri="{BB962C8B-B14F-4D97-AF65-F5344CB8AC3E}">
        <p14:creationId xmlns="" xmlns:p14="http://schemas.microsoft.com/office/powerpoint/2010/main" val="17955246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90204" pitchFamily="34" charset="0"/>
        </a:defRPr>
      </a:lvl2pPr>
      <a:lvl3pPr algn="ctr" rtl="0" fontAlgn="base">
        <a:spcBef>
          <a:spcPct val="0"/>
        </a:spcBef>
        <a:spcAft>
          <a:spcPct val="0"/>
        </a:spcAft>
        <a:defRPr sz="4400">
          <a:solidFill>
            <a:schemeClr val="tx2"/>
          </a:solidFill>
          <a:latin typeface="Arial" panose="020B0604020202090204" pitchFamily="34" charset="0"/>
        </a:defRPr>
      </a:lvl3pPr>
      <a:lvl4pPr algn="ctr" rtl="0" fontAlgn="base">
        <a:spcBef>
          <a:spcPct val="0"/>
        </a:spcBef>
        <a:spcAft>
          <a:spcPct val="0"/>
        </a:spcAft>
        <a:defRPr sz="4400">
          <a:solidFill>
            <a:schemeClr val="tx2"/>
          </a:solidFill>
          <a:latin typeface="Arial" panose="020B0604020202090204" pitchFamily="34" charset="0"/>
        </a:defRPr>
      </a:lvl4pPr>
      <a:lvl5pPr algn="ctr" rtl="0" fontAlgn="base">
        <a:spcBef>
          <a:spcPct val="0"/>
        </a:spcBef>
        <a:spcAft>
          <a:spcPct val="0"/>
        </a:spcAft>
        <a:defRPr sz="4400">
          <a:solidFill>
            <a:schemeClr val="tx2"/>
          </a:solidFill>
          <a:latin typeface="Arial" panose="020B0604020202090204" pitchFamily="34" charset="0"/>
        </a:defRPr>
      </a:lvl5pPr>
      <a:lvl6pPr marL="457200" algn="ctr" rtl="0" fontAlgn="base">
        <a:spcBef>
          <a:spcPct val="0"/>
        </a:spcBef>
        <a:spcAft>
          <a:spcPct val="0"/>
        </a:spcAft>
        <a:defRPr sz="4400">
          <a:solidFill>
            <a:schemeClr val="tx2"/>
          </a:solidFill>
          <a:latin typeface="Arial" panose="020B0604020202090204" pitchFamily="34" charset="0"/>
        </a:defRPr>
      </a:lvl6pPr>
      <a:lvl7pPr marL="914400" algn="ctr" rtl="0" fontAlgn="base">
        <a:spcBef>
          <a:spcPct val="0"/>
        </a:spcBef>
        <a:spcAft>
          <a:spcPct val="0"/>
        </a:spcAft>
        <a:defRPr sz="4400">
          <a:solidFill>
            <a:schemeClr val="tx2"/>
          </a:solidFill>
          <a:latin typeface="Arial" panose="020B0604020202090204" pitchFamily="34" charset="0"/>
        </a:defRPr>
      </a:lvl7pPr>
      <a:lvl8pPr marL="1371600" algn="ctr" rtl="0" fontAlgn="base">
        <a:spcBef>
          <a:spcPct val="0"/>
        </a:spcBef>
        <a:spcAft>
          <a:spcPct val="0"/>
        </a:spcAft>
        <a:defRPr sz="4400">
          <a:solidFill>
            <a:schemeClr val="tx2"/>
          </a:solidFill>
          <a:latin typeface="Arial" panose="020B0604020202090204" pitchFamily="34" charset="0"/>
        </a:defRPr>
      </a:lvl8pPr>
      <a:lvl9pPr marL="1828800" algn="ctr" rtl="0" fontAlgn="base">
        <a:spcBef>
          <a:spcPct val="0"/>
        </a:spcBef>
        <a:spcAft>
          <a:spcPct val="0"/>
        </a:spcAft>
        <a:defRPr sz="4400">
          <a:solidFill>
            <a:schemeClr val="tx2"/>
          </a:solidFill>
          <a:latin typeface="Arial" panose="020B060402020209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4.vml"/></Relationships>
</file>

<file path=ppt/slides/_rels/slide1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20.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oleObject" Target="../embeddings/oleObject6.bin"/></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oleObject" Target="../embeddings/oleObject8.bin"/></Relationships>
</file>

<file path=ppt/slides/_rels/slide46.x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3" Type="http://schemas.openxmlformats.org/officeDocument/2006/relationships/image" Target="../media/image51.em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effectLst>
                  <a:outerShdw blurRad="38100" dist="38100" dir="2700000" algn="tl">
                    <a:srgbClr val="FFFFFF"/>
                  </a:outerShdw>
                </a:effectLst>
              </a:rPr>
              <a:t>Chapter </a:t>
            </a:r>
            <a:r>
              <a:rPr lang="en-US" dirty="0" smtClean="0">
                <a:effectLst>
                  <a:outerShdw blurRad="38100" dist="38100" dir="2700000" algn="tl">
                    <a:srgbClr val="FFFFFF"/>
                  </a:outerShdw>
                </a:effectLst>
              </a:rPr>
              <a:t>21</a:t>
            </a:r>
            <a:endParaRPr lang="en-US" dirty="0"/>
          </a:p>
        </p:txBody>
      </p:sp>
      <p:sp>
        <p:nvSpPr>
          <p:cNvPr id="8" name="Subtitle 7"/>
          <p:cNvSpPr>
            <a:spLocks noGrp="1"/>
          </p:cNvSpPr>
          <p:nvPr>
            <p:ph type="subTitle" idx="1"/>
          </p:nvPr>
        </p:nvSpPr>
        <p:spPr/>
        <p:txBody>
          <a:bodyPr/>
          <a:lstStyle/>
          <a:p>
            <a:r>
              <a:rPr lang="en-US" dirty="0" smtClean="0"/>
              <a:t>MACRO-LEVEL REAL ESTATE</a:t>
            </a:r>
          </a:p>
          <a:p>
            <a:r>
              <a:rPr lang="en-US" dirty="0" smtClean="0"/>
              <a:t>INVESTMENT ISSUES</a:t>
            </a:r>
            <a:endParaRPr lang="en-US" dirty="0"/>
          </a:p>
        </p:txBody>
      </p:sp>
      <p:sp>
        <p:nvSpPr>
          <p:cNvPr id="6" name="Footer Placeholder 5"/>
          <p:cNvSpPr>
            <a:spLocks noGrp="1"/>
          </p:cNvSpPr>
          <p:nvPr>
            <p:ph type="ftr" sz="quarter" idx="11"/>
          </p:nvPr>
        </p:nvSpPr>
        <p:spPr/>
        <p:txBody>
          <a:bodyPr/>
          <a:lstStyle/>
          <a:p>
            <a:r>
              <a:rPr lang="en-US" smtClean="0"/>
              <a:t>© 2014 OnCourse Learning. All Rights Reserved.</a:t>
            </a:r>
            <a:endParaRPr lang="en-US"/>
          </a:p>
        </p:txBody>
      </p:sp>
      <p:sp>
        <p:nvSpPr>
          <p:cNvPr id="5" name="Slide Number Placeholder 3"/>
          <p:cNvSpPr>
            <a:spLocks noGrp="1"/>
          </p:cNvSpPr>
          <p:nvPr>
            <p:ph type="sldNum" sz="quarter" idx="12"/>
          </p:nvPr>
        </p:nvSpPr>
        <p:spPr/>
        <p:txBody>
          <a:bodyPr/>
          <a:lstStyle/>
          <a:p>
            <a:fld id="{0A8335DB-4D12-4122-BFA5-84C0C7A3F48F}" type="slidenum">
              <a:rPr lang="en-US"/>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D26A27B-6C3E-46CC-B3DA-9C9F449BB8A5}" type="slidenum">
              <a:rPr lang="en-US" smtClean="0"/>
              <a:pPr/>
              <a:t>10</a:t>
            </a:fld>
            <a:endParaRPr lang="en-US"/>
          </a:p>
        </p:txBody>
      </p:sp>
      <p:cxnSp>
        <p:nvCxnSpPr>
          <p:cNvPr id="4" name="Straight Connector 3"/>
          <p:cNvCxnSpPr/>
          <p:nvPr/>
        </p:nvCxnSpPr>
        <p:spPr bwMode="auto">
          <a:xfrm rot="5400000">
            <a:off x="266700" y="3619500"/>
            <a:ext cx="3352800" cy="762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a:off x="1905000" y="5334000"/>
            <a:ext cx="5334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 name="TextBox 6"/>
          <p:cNvSpPr txBox="1"/>
          <p:nvPr/>
        </p:nvSpPr>
        <p:spPr>
          <a:xfrm>
            <a:off x="762000" y="1524000"/>
            <a:ext cx="1371600" cy="830997"/>
          </a:xfrm>
          <a:prstGeom prst="rect">
            <a:avLst/>
          </a:prstGeom>
          <a:noFill/>
        </p:spPr>
        <p:txBody>
          <a:bodyPr wrap="square" rtlCol="0">
            <a:spAutoFit/>
          </a:bodyPr>
          <a:lstStyle/>
          <a:p>
            <a:r>
              <a:rPr lang="en-US" sz="2400" dirty="0" smtClean="0">
                <a:solidFill>
                  <a:srgbClr val="00B050"/>
                </a:solidFill>
              </a:rPr>
              <a:t>Expected Return</a:t>
            </a:r>
            <a:endParaRPr lang="en-US" sz="2400" dirty="0">
              <a:solidFill>
                <a:srgbClr val="00B050"/>
              </a:solidFill>
            </a:endParaRPr>
          </a:p>
        </p:txBody>
      </p:sp>
      <p:sp>
        <p:nvSpPr>
          <p:cNvPr id="8" name="TextBox 7"/>
          <p:cNvSpPr txBox="1"/>
          <p:nvPr/>
        </p:nvSpPr>
        <p:spPr>
          <a:xfrm>
            <a:off x="6172200" y="5410200"/>
            <a:ext cx="1371600" cy="461665"/>
          </a:xfrm>
          <a:prstGeom prst="rect">
            <a:avLst/>
          </a:prstGeom>
          <a:noFill/>
        </p:spPr>
        <p:txBody>
          <a:bodyPr wrap="square" rtlCol="0">
            <a:spAutoFit/>
          </a:bodyPr>
          <a:lstStyle/>
          <a:p>
            <a:r>
              <a:rPr lang="en-US" sz="2400" dirty="0" smtClean="0">
                <a:solidFill>
                  <a:srgbClr val="FF0000"/>
                </a:solidFill>
              </a:rPr>
              <a:t>Volatility</a:t>
            </a:r>
            <a:endParaRPr lang="en-US" sz="2400" dirty="0">
              <a:solidFill>
                <a:srgbClr val="FF0000"/>
              </a:solidFill>
            </a:endParaRPr>
          </a:p>
        </p:txBody>
      </p:sp>
      <p:sp>
        <p:nvSpPr>
          <p:cNvPr id="12" name="TextBox 11"/>
          <p:cNvSpPr txBox="1"/>
          <p:nvPr/>
        </p:nvSpPr>
        <p:spPr>
          <a:xfrm>
            <a:off x="1219200" y="4114800"/>
            <a:ext cx="609600" cy="400110"/>
          </a:xfrm>
          <a:prstGeom prst="rect">
            <a:avLst/>
          </a:prstGeom>
          <a:noFill/>
        </p:spPr>
        <p:txBody>
          <a:bodyPr wrap="square" rtlCol="0">
            <a:spAutoFit/>
          </a:bodyPr>
          <a:lstStyle/>
          <a:p>
            <a:pPr algn="r"/>
            <a:r>
              <a:rPr lang="en-US" dirty="0" smtClean="0">
                <a:solidFill>
                  <a:srgbClr val="00B050"/>
                </a:solidFill>
              </a:rPr>
              <a:t>5%</a:t>
            </a:r>
            <a:endParaRPr lang="en-US" dirty="0">
              <a:solidFill>
                <a:srgbClr val="00B050"/>
              </a:solidFill>
            </a:endParaRPr>
          </a:p>
        </p:txBody>
      </p:sp>
      <p:sp>
        <p:nvSpPr>
          <p:cNvPr id="13" name="TextBox 12"/>
          <p:cNvSpPr txBox="1"/>
          <p:nvPr/>
        </p:nvSpPr>
        <p:spPr>
          <a:xfrm>
            <a:off x="1143000" y="2590800"/>
            <a:ext cx="762000" cy="400110"/>
          </a:xfrm>
          <a:prstGeom prst="rect">
            <a:avLst/>
          </a:prstGeom>
          <a:noFill/>
        </p:spPr>
        <p:txBody>
          <a:bodyPr wrap="square" rtlCol="0">
            <a:spAutoFit/>
          </a:bodyPr>
          <a:lstStyle/>
          <a:p>
            <a:pPr algn="r"/>
            <a:r>
              <a:rPr lang="en-US" dirty="0" smtClean="0">
                <a:solidFill>
                  <a:srgbClr val="00B050"/>
                </a:solidFill>
              </a:rPr>
              <a:t>10%</a:t>
            </a:r>
            <a:endParaRPr lang="en-US" dirty="0">
              <a:solidFill>
                <a:srgbClr val="00B050"/>
              </a:solidFill>
            </a:endParaRPr>
          </a:p>
        </p:txBody>
      </p:sp>
      <p:sp>
        <p:nvSpPr>
          <p:cNvPr id="17" name="TextBox 16"/>
          <p:cNvSpPr txBox="1"/>
          <p:nvPr/>
        </p:nvSpPr>
        <p:spPr>
          <a:xfrm>
            <a:off x="990600" y="3352800"/>
            <a:ext cx="914400" cy="400110"/>
          </a:xfrm>
          <a:prstGeom prst="rect">
            <a:avLst/>
          </a:prstGeom>
          <a:noFill/>
        </p:spPr>
        <p:txBody>
          <a:bodyPr wrap="square" rtlCol="0">
            <a:spAutoFit/>
          </a:bodyPr>
          <a:lstStyle/>
          <a:p>
            <a:pPr algn="r"/>
            <a:r>
              <a:rPr lang="en-US" dirty="0" smtClean="0">
                <a:solidFill>
                  <a:srgbClr val="00B050"/>
                </a:solidFill>
              </a:rPr>
              <a:t>7.5%</a:t>
            </a:r>
            <a:endParaRPr lang="en-US" dirty="0">
              <a:solidFill>
                <a:srgbClr val="00B050"/>
              </a:solidFill>
            </a:endParaRPr>
          </a:p>
        </p:txBody>
      </p:sp>
      <p:sp>
        <p:nvSpPr>
          <p:cNvPr id="22" name="TextBox 21"/>
          <p:cNvSpPr txBox="1"/>
          <p:nvPr/>
        </p:nvSpPr>
        <p:spPr>
          <a:xfrm>
            <a:off x="2438400" y="5410200"/>
            <a:ext cx="609600" cy="400110"/>
          </a:xfrm>
          <a:prstGeom prst="rect">
            <a:avLst/>
          </a:prstGeom>
          <a:noFill/>
        </p:spPr>
        <p:txBody>
          <a:bodyPr wrap="square" rtlCol="0">
            <a:spAutoFit/>
          </a:bodyPr>
          <a:lstStyle/>
          <a:p>
            <a:pPr algn="r"/>
            <a:r>
              <a:rPr lang="en-US" dirty="0" smtClean="0">
                <a:solidFill>
                  <a:srgbClr val="FF0000"/>
                </a:solidFill>
              </a:rPr>
              <a:t>5%</a:t>
            </a:r>
            <a:endParaRPr lang="en-US" dirty="0">
              <a:solidFill>
                <a:srgbClr val="FF0000"/>
              </a:solidFill>
            </a:endParaRPr>
          </a:p>
        </p:txBody>
      </p:sp>
      <p:sp>
        <p:nvSpPr>
          <p:cNvPr id="23" name="TextBox 22"/>
          <p:cNvSpPr txBox="1"/>
          <p:nvPr/>
        </p:nvSpPr>
        <p:spPr>
          <a:xfrm>
            <a:off x="5334000" y="5410200"/>
            <a:ext cx="685800" cy="400110"/>
          </a:xfrm>
          <a:prstGeom prst="rect">
            <a:avLst/>
          </a:prstGeom>
          <a:noFill/>
        </p:spPr>
        <p:txBody>
          <a:bodyPr wrap="square" rtlCol="0">
            <a:spAutoFit/>
          </a:bodyPr>
          <a:lstStyle/>
          <a:p>
            <a:pPr algn="r"/>
            <a:r>
              <a:rPr lang="en-US" dirty="0" smtClean="0">
                <a:solidFill>
                  <a:srgbClr val="FF0000"/>
                </a:solidFill>
              </a:rPr>
              <a:t>10%</a:t>
            </a:r>
            <a:endParaRPr lang="en-US" dirty="0">
              <a:solidFill>
                <a:srgbClr val="FF0000"/>
              </a:solidFill>
            </a:endParaRPr>
          </a:p>
        </p:txBody>
      </p:sp>
      <p:sp>
        <p:nvSpPr>
          <p:cNvPr id="24" name="Oval 23"/>
          <p:cNvSpPr/>
          <p:nvPr/>
        </p:nvSpPr>
        <p:spPr bwMode="auto">
          <a:xfrm>
            <a:off x="2743200" y="4267200"/>
            <a:ext cx="152400" cy="1524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25" name="Oval 24"/>
          <p:cNvSpPr/>
          <p:nvPr/>
        </p:nvSpPr>
        <p:spPr bwMode="auto">
          <a:xfrm>
            <a:off x="5562600" y="2743200"/>
            <a:ext cx="152400" cy="1524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cxnSp>
        <p:nvCxnSpPr>
          <p:cNvPr id="27" name="Straight Connector 26"/>
          <p:cNvCxnSpPr>
            <a:stCxn id="24" idx="4"/>
          </p:cNvCxnSpPr>
          <p:nvPr/>
        </p:nvCxnSpPr>
        <p:spPr bwMode="auto">
          <a:xfrm rot="5400000">
            <a:off x="2324100" y="4914900"/>
            <a:ext cx="990600" cy="0"/>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29" name="Straight Connector 28"/>
          <p:cNvCxnSpPr>
            <a:stCxn id="24" idx="2"/>
          </p:cNvCxnSpPr>
          <p:nvPr/>
        </p:nvCxnSpPr>
        <p:spPr bwMode="auto">
          <a:xfrm rot="10800000">
            <a:off x="1828800" y="4343400"/>
            <a:ext cx="914400" cy="0"/>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30" name="Straight Connector 29"/>
          <p:cNvCxnSpPr/>
          <p:nvPr/>
        </p:nvCxnSpPr>
        <p:spPr bwMode="auto">
          <a:xfrm rot="5400000">
            <a:off x="4381500" y="4152900"/>
            <a:ext cx="2514600" cy="0"/>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31" name="Straight Connector 30"/>
          <p:cNvCxnSpPr/>
          <p:nvPr/>
        </p:nvCxnSpPr>
        <p:spPr bwMode="auto">
          <a:xfrm rot="10800000">
            <a:off x="1905000" y="2819400"/>
            <a:ext cx="3657600" cy="0"/>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35" name="Straight Connector 34"/>
          <p:cNvCxnSpPr>
            <a:stCxn id="24" idx="7"/>
            <a:endCxn id="25" idx="3"/>
          </p:cNvCxnSpPr>
          <p:nvPr/>
        </p:nvCxnSpPr>
        <p:spPr bwMode="auto">
          <a:xfrm rot="5400000" flipH="1" flipV="1">
            <a:off x="3520982" y="2225582"/>
            <a:ext cx="1416236" cy="2711636"/>
          </a:xfrm>
          <a:prstGeom prst="line">
            <a:avLst/>
          </a:prstGeom>
          <a:solidFill>
            <a:schemeClr val="accent1"/>
          </a:solidFill>
          <a:ln w="25400" cap="flat" cmpd="sng" algn="ctr">
            <a:solidFill>
              <a:srgbClr val="00B050"/>
            </a:solidFill>
            <a:prstDash val="solid"/>
            <a:round/>
            <a:headEnd type="none" w="med" len="med"/>
            <a:tailEnd type="none" w="med" len="med"/>
          </a:ln>
          <a:effectLst/>
        </p:spPr>
      </p:cxnSp>
      <p:sp>
        <p:nvSpPr>
          <p:cNvPr id="36" name="Arc 35"/>
          <p:cNvSpPr/>
          <p:nvPr/>
        </p:nvSpPr>
        <p:spPr bwMode="auto">
          <a:xfrm flipH="1">
            <a:off x="2666999" y="2819400"/>
            <a:ext cx="5943598" cy="2362200"/>
          </a:xfrm>
          <a:prstGeom prst="arc">
            <a:avLst>
              <a:gd name="adj1" fmla="val 16261926"/>
              <a:gd name="adj2" fmla="val 386688"/>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cxnSp>
        <p:nvCxnSpPr>
          <p:cNvPr id="37" name="Straight Connector 36"/>
          <p:cNvCxnSpPr/>
          <p:nvPr/>
        </p:nvCxnSpPr>
        <p:spPr bwMode="auto">
          <a:xfrm rot="10800000">
            <a:off x="1905000" y="3581400"/>
            <a:ext cx="2286000" cy="0"/>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39" name="Straight Connector 38"/>
          <p:cNvCxnSpPr/>
          <p:nvPr/>
        </p:nvCxnSpPr>
        <p:spPr bwMode="auto">
          <a:xfrm rot="5400000">
            <a:off x="1676400" y="4800600"/>
            <a:ext cx="2438400" cy="0"/>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sp>
        <p:nvSpPr>
          <p:cNvPr id="41" name="TextBox 40"/>
          <p:cNvSpPr txBox="1"/>
          <p:nvPr/>
        </p:nvSpPr>
        <p:spPr>
          <a:xfrm>
            <a:off x="2438400" y="5943600"/>
            <a:ext cx="990600" cy="400110"/>
          </a:xfrm>
          <a:prstGeom prst="rect">
            <a:avLst/>
          </a:prstGeom>
          <a:noFill/>
        </p:spPr>
        <p:txBody>
          <a:bodyPr wrap="square" rtlCol="0">
            <a:spAutoFit/>
          </a:bodyPr>
          <a:lstStyle/>
          <a:p>
            <a:pPr algn="r"/>
            <a:r>
              <a:rPr lang="en-US" dirty="0" smtClean="0">
                <a:solidFill>
                  <a:srgbClr val="FF0000"/>
                </a:solidFill>
              </a:rPr>
              <a:t>&lt; 7.5%</a:t>
            </a:r>
            <a:endParaRPr lang="en-US" dirty="0">
              <a:solidFill>
                <a:srgbClr val="FF0000"/>
              </a:solidFill>
            </a:endParaRPr>
          </a:p>
        </p:txBody>
      </p:sp>
      <p:sp>
        <p:nvSpPr>
          <p:cNvPr id="42" name="TextBox 41"/>
          <p:cNvSpPr txBox="1"/>
          <p:nvPr/>
        </p:nvSpPr>
        <p:spPr>
          <a:xfrm>
            <a:off x="2286000" y="4343400"/>
            <a:ext cx="457200" cy="461665"/>
          </a:xfrm>
          <a:prstGeom prst="rect">
            <a:avLst/>
          </a:prstGeom>
          <a:noFill/>
        </p:spPr>
        <p:txBody>
          <a:bodyPr wrap="square" rtlCol="0">
            <a:spAutoFit/>
          </a:bodyPr>
          <a:lstStyle/>
          <a:p>
            <a:pPr algn="ctr"/>
            <a:r>
              <a:rPr lang="en-US" sz="2400" i="0" dirty="0" smtClean="0"/>
              <a:t>A</a:t>
            </a:r>
            <a:endParaRPr lang="en-US" sz="2400" i="0" dirty="0"/>
          </a:p>
        </p:txBody>
      </p:sp>
      <p:sp>
        <p:nvSpPr>
          <p:cNvPr id="43" name="TextBox 42"/>
          <p:cNvSpPr txBox="1"/>
          <p:nvPr/>
        </p:nvSpPr>
        <p:spPr>
          <a:xfrm>
            <a:off x="5638800" y="2438400"/>
            <a:ext cx="457200" cy="461665"/>
          </a:xfrm>
          <a:prstGeom prst="rect">
            <a:avLst/>
          </a:prstGeom>
          <a:noFill/>
        </p:spPr>
        <p:txBody>
          <a:bodyPr wrap="square" rtlCol="0">
            <a:spAutoFit/>
          </a:bodyPr>
          <a:lstStyle/>
          <a:p>
            <a:pPr algn="ctr"/>
            <a:r>
              <a:rPr lang="en-US" sz="2400" i="0" dirty="0" smtClean="0"/>
              <a:t>B</a:t>
            </a:r>
            <a:endParaRPr lang="en-US" sz="2400" i="0" dirty="0"/>
          </a:p>
        </p:txBody>
      </p:sp>
      <p:sp>
        <p:nvSpPr>
          <p:cNvPr id="46" name="Text Box 7"/>
          <p:cNvSpPr txBox="1">
            <a:spLocks noChangeArrowheads="1"/>
          </p:cNvSpPr>
          <p:nvPr/>
        </p:nvSpPr>
        <p:spPr bwMode="auto">
          <a:xfrm>
            <a:off x="228600" y="152400"/>
            <a:ext cx="7924800" cy="523220"/>
          </a:xfrm>
          <a:prstGeom prst="rect">
            <a:avLst/>
          </a:prstGeom>
          <a:noFill/>
          <a:ln w="9525">
            <a:noFill/>
            <a:miter lim="800000"/>
            <a:headEnd/>
            <a:tailEnd/>
          </a:ln>
          <a:effectLst/>
        </p:spPr>
        <p:txBody>
          <a:bodyPr>
            <a:spAutoFit/>
          </a:bodyPr>
          <a:lstStyle/>
          <a:p>
            <a:pPr>
              <a:spcBef>
                <a:spcPct val="50000"/>
              </a:spcBef>
            </a:pPr>
            <a:r>
              <a:rPr lang="en-US" sz="2800" i="0" dirty="0" smtClean="0">
                <a:solidFill>
                  <a:srgbClr val="0000FF"/>
                </a:solidFill>
                <a:effectLst/>
              </a:rPr>
              <a:t>Here’s a picture of these two mathematical facts:</a:t>
            </a:r>
            <a:endParaRPr lang="en-US" sz="2800" i="0" dirty="0">
              <a:solidFill>
                <a:srgbClr val="0000FF"/>
              </a:solidFill>
              <a:effectLst/>
            </a:endParaRPr>
          </a:p>
        </p:txBody>
      </p:sp>
      <p:sp>
        <p:nvSpPr>
          <p:cNvPr id="47" name="Oval 46"/>
          <p:cNvSpPr/>
          <p:nvPr/>
        </p:nvSpPr>
        <p:spPr bwMode="auto">
          <a:xfrm>
            <a:off x="2819400" y="3505200"/>
            <a:ext cx="152400" cy="1524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48" name="TextBox 47"/>
          <p:cNvSpPr txBox="1"/>
          <p:nvPr/>
        </p:nvSpPr>
        <p:spPr>
          <a:xfrm>
            <a:off x="2590800" y="3124200"/>
            <a:ext cx="457200" cy="461665"/>
          </a:xfrm>
          <a:prstGeom prst="rect">
            <a:avLst/>
          </a:prstGeom>
          <a:noFill/>
        </p:spPr>
        <p:txBody>
          <a:bodyPr wrap="square" rtlCol="0">
            <a:spAutoFit/>
          </a:bodyPr>
          <a:lstStyle/>
          <a:p>
            <a:pPr algn="ctr"/>
            <a:r>
              <a:rPr lang="en-US" sz="2400" i="0" dirty="0" smtClean="0"/>
              <a:t>P</a:t>
            </a:r>
            <a:endParaRPr lang="en-US" sz="2400" i="0" dirty="0"/>
          </a:p>
        </p:txBody>
      </p:sp>
      <p:sp>
        <p:nvSpPr>
          <p:cNvPr id="49" name="TextBox 48"/>
          <p:cNvSpPr txBox="1"/>
          <p:nvPr/>
        </p:nvSpPr>
        <p:spPr>
          <a:xfrm>
            <a:off x="914400" y="914400"/>
            <a:ext cx="4953000" cy="461665"/>
          </a:xfrm>
          <a:prstGeom prst="rect">
            <a:avLst/>
          </a:prstGeom>
          <a:noFill/>
        </p:spPr>
        <p:txBody>
          <a:bodyPr wrap="square" rtlCol="0">
            <a:spAutoFit/>
          </a:bodyPr>
          <a:lstStyle/>
          <a:p>
            <a:r>
              <a:rPr lang="en-US" sz="2400" i="0" dirty="0" smtClean="0"/>
              <a:t>e.g., where P  is { (1/2)A &amp; (1/2)B }…</a:t>
            </a:r>
            <a:endParaRPr lang="en-US" sz="2400" i="0" dirty="0"/>
          </a:p>
        </p:txBody>
      </p:sp>
      <p:graphicFrame>
        <p:nvGraphicFramePr>
          <p:cNvPr id="196610" name="Object 2"/>
          <p:cNvGraphicFramePr>
            <a:graphicFrameLocks noChangeAspect="1"/>
          </p:cNvGraphicFramePr>
          <p:nvPr/>
        </p:nvGraphicFramePr>
        <p:xfrm>
          <a:off x="7162800" y="838200"/>
          <a:ext cx="1340122" cy="685800"/>
        </p:xfrm>
        <a:graphic>
          <a:graphicData uri="http://schemas.openxmlformats.org/presentationml/2006/ole">
            <p:oleObj spid="_x0000_s196622" name="Equation" r:id="rId3" imgW="812447" imgH="431613" progId="Equation.3">
              <p:embed/>
            </p:oleObj>
          </a:graphicData>
        </a:graphic>
      </p:graphicFrame>
      <p:graphicFrame>
        <p:nvGraphicFramePr>
          <p:cNvPr id="196611" name="Object 3"/>
          <p:cNvGraphicFramePr>
            <a:graphicFrameLocks noChangeAspect="1"/>
          </p:cNvGraphicFramePr>
          <p:nvPr/>
        </p:nvGraphicFramePr>
        <p:xfrm>
          <a:off x="6149975" y="1604963"/>
          <a:ext cx="2330450" cy="598487"/>
        </p:xfrm>
        <a:graphic>
          <a:graphicData uri="http://schemas.openxmlformats.org/presentationml/2006/ole">
            <p:oleObj spid="_x0000_s196623" name="Equation" r:id="rId4" imgW="1548728" imgH="431613" progId="Equation.3">
              <p:embed/>
            </p:oleObj>
          </a:graphicData>
        </a:graphic>
      </p:graphicFrame>
      <p:sp>
        <p:nvSpPr>
          <p:cNvPr id="32" name="Footer Placeholder 31"/>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63844" name="Text Box 4"/>
          <p:cNvSpPr txBox="1">
            <a:spLocks noChangeArrowheads="1"/>
          </p:cNvSpPr>
          <p:nvPr/>
        </p:nvSpPr>
        <p:spPr bwMode="auto">
          <a:xfrm>
            <a:off x="228600" y="228600"/>
            <a:ext cx="86868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i="0" smtClean="0">
                <a:solidFill>
                  <a:srgbClr val="000000"/>
                </a:solidFill>
                <a:effectLst>
                  <a:outerShdw blurRad="38100" dist="38100" dir="2700000" algn="tl">
                    <a:srgbClr val="FFFFFF"/>
                  </a:outerShdw>
                </a:effectLst>
              </a:rPr>
              <a:t>This “Diversification Effect” is greater, the lower is the correlation among the assets in the portfolio.</a:t>
            </a:r>
          </a:p>
        </p:txBody>
      </p:sp>
      <p:pic>
        <p:nvPicPr>
          <p:cNvPr id="163845" name="Picture 5"/>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33400" y="1143000"/>
            <a:ext cx="8077200" cy="39417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35576F9D-6286-4E84-9191-78B4B15F5211}" type="slidenum">
              <a:rPr lang="en-US" smtClean="0">
                <a:solidFill>
                  <a:srgbClr val="000000"/>
                </a:solidFill>
              </a:rPr>
              <a:pPr/>
              <a:t>11</a:t>
            </a:fld>
            <a:endParaRPr lang="en-US">
              <a:solidFill>
                <a:srgbClr val="000000"/>
              </a:solidFill>
            </a:endParaRPr>
          </a:p>
        </p:txBody>
      </p:sp>
      <p:sp>
        <p:nvSpPr>
          <p:cNvPr id="5" name="Footer Placeholder 4"/>
          <p:cNvSpPr>
            <a:spLocks noGrp="1"/>
          </p:cNvSpPr>
          <p:nvPr>
            <p:ph type="ftr" sz="quarter" idx="11"/>
          </p:nvPr>
        </p:nvSpPr>
        <p:spPr/>
        <p:txBody>
          <a:bodyPr/>
          <a:lstStyle/>
          <a:p>
            <a:r>
              <a:rPr lang="en-US" smtClean="0">
                <a:solidFill>
                  <a:srgbClr val="000000"/>
                </a:solidFill>
              </a:rPr>
              <a:t>© 2014 OnCourse Learning. All Rights Reserved.</a:t>
            </a:r>
            <a:endParaRPr lang="en-US">
              <a:solidFill>
                <a:srgbClr val="000000"/>
              </a:solidFill>
            </a:endParaRPr>
          </a:p>
        </p:txBody>
      </p:sp>
    </p:spTree>
    <p:extLst>
      <p:ext uri="{BB962C8B-B14F-4D97-AF65-F5344CB8AC3E}">
        <p14:creationId xmlns="" xmlns:p14="http://schemas.microsoft.com/office/powerpoint/2010/main" val="35150699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pic>
        <p:nvPicPr>
          <p:cNvPr id="164868"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743200" y="1066800"/>
            <a:ext cx="3619500" cy="25527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64869"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743200" y="3733800"/>
            <a:ext cx="3619500" cy="25527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64870" name="Text Box 6"/>
          <p:cNvSpPr txBox="1">
            <a:spLocks noChangeArrowheads="1"/>
          </p:cNvSpPr>
          <p:nvPr/>
        </p:nvSpPr>
        <p:spPr bwMode="auto">
          <a:xfrm>
            <a:off x="228600" y="228600"/>
            <a:ext cx="86868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i="0" smtClean="0">
                <a:solidFill>
                  <a:srgbClr val="000000"/>
                </a:solidFill>
                <a:effectLst>
                  <a:outerShdw blurRad="38100" dist="38100" dir="2700000" algn="tl">
                    <a:srgbClr val="FFFFFF"/>
                  </a:outerShdw>
                </a:effectLst>
              </a:rPr>
              <a:t>This “Diversification Effect” is greater, the lower is the correlation among the assets in the portfolio.</a:t>
            </a:r>
          </a:p>
        </p:txBody>
      </p:sp>
      <p:sp>
        <p:nvSpPr>
          <p:cNvPr id="5" name="Slide Number Placeholder 4"/>
          <p:cNvSpPr>
            <a:spLocks noGrp="1"/>
          </p:cNvSpPr>
          <p:nvPr>
            <p:ph type="sldNum" sz="quarter" idx="12"/>
          </p:nvPr>
        </p:nvSpPr>
        <p:spPr/>
        <p:txBody>
          <a:bodyPr/>
          <a:lstStyle/>
          <a:p>
            <a:fld id="{35576F9D-6286-4E84-9191-78B4B15F5211}" type="slidenum">
              <a:rPr lang="en-US" smtClean="0">
                <a:solidFill>
                  <a:srgbClr val="000000"/>
                </a:solidFill>
              </a:rPr>
              <a:pPr/>
              <a:t>12</a:t>
            </a:fld>
            <a:endParaRPr lang="en-US">
              <a:solidFill>
                <a:srgbClr val="000000"/>
              </a:solidFill>
            </a:endParaRPr>
          </a:p>
        </p:txBody>
      </p:sp>
      <p:sp>
        <p:nvSpPr>
          <p:cNvPr id="6" name="Footer Placeholder 5"/>
          <p:cNvSpPr>
            <a:spLocks noGrp="1"/>
          </p:cNvSpPr>
          <p:nvPr>
            <p:ph type="ftr" sz="quarter" idx="11"/>
          </p:nvPr>
        </p:nvSpPr>
        <p:spPr/>
        <p:txBody>
          <a:bodyPr/>
          <a:lstStyle/>
          <a:p>
            <a:r>
              <a:rPr lang="en-US" smtClean="0">
                <a:solidFill>
                  <a:srgbClr val="000000"/>
                </a:solidFill>
              </a:rPr>
              <a:t>© 2014 OnCourse Learning. All Rights Reserved.</a:t>
            </a:r>
            <a:endParaRPr lang="en-US">
              <a:solidFill>
                <a:srgbClr val="000000"/>
              </a:solidFill>
            </a:endParaRPr>
          </a:p>
        </p:txBody>
      </p:sp>
    </p:spTree>
    <p:extLst>
      <p:ext uri="{BB962C8B-B14F-4D97-AF65-F5344CB8AC3E}">
        <p14:creationId xmlns="" xmlns:p14="http://schemas.microsoft.com/office/powerpoint/2010/main" val="32683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87A62BD6-8CA2-49DB-924A-F63BCA987368}" type="slidenum">
              <a:rPr lang="en-US">
                <a:solidFill>
                  <a:srgbClr val="000000"/>
                </a:solidFill>
              </a:rPr>
              <a:pPr/>
              <a:t>13</a:t>
            </a:fld>
            <a:endParaRPr lang="en-US">
              <a:solidFill>
                <a:srgbClr val="000000"/>
              </a:solidFill>
            </a:endParaRPr>
          </a:p>
        </p:txBody>
      </p:sp>
      <p:sp>
        <p:nvSpPr>
          <p:cNvPr id="276482" name="Text Box 2"/>
          <p:cNvSpPr txBox="1">
            <a:spLocks noChangeArrowheads="1"/>
          </p:cNvSpPr>
          <p:nvPr/>
        </p:nvSpPr>
        <p:spPr bwMode="auto">
          <a:xfrm>
            <a:off x="685800" y="838200"/>
            <a:ext cx="8077200" cy="707886"/>
          </a:xfrm>
          <a:prstGeom prst="rect">
            <a:avLst/>
          </a:prstGeom>
          <a:noFill/>
          <a:ln w="9525">
            <a:noFill/>
            <a:miter lim="800000"/>
            <a:headEnd/>
            <a:tailEnd/>
          </a:ln>
          <a:effectLst/>
        </p:spPr>
        <p:txBody>
          <a:bodyPr>
            <a:spAutoFit/>
          </a:bodyPr>
          <a:lstStyle/>
          <a:p>
            <a:pPr algn="ctr">
              <a:spcBef>
                <a:spcPct val="50000"/>
              </a:spcBef>
            </a:pPr>
            <a:r>
              <a:rPr lang="en-US" i="0" dirty="0" smtClean="0">
                <a:solidFill>
                  <a:srgbClr val="000000"/>
                </a:solidFill>
                <a:effectLst/>
              </a:rPr>
              <a:t>Large &amp; Small Stocks (+71% </a:t>
            </a:r>
            <a:r>
              <a:rPr lang="en-US" i="0" dirty="0">
                <a:solidFill>
                  <a:srgbClr val="000000"/>
                </a:solidFill>
                <a:effectLst/>
              </a:rPr>
              <a:t>correlation):</a:t>
            </a:r>
            <a:r>
              <a:rPr lang="en-US" dirty="0">
                <a:solidFill>
                  <a:srgbClr val="000000"/>
                </a:solidFill>
                <a:effectLst>
                  <a:outerShdw blurRad="38100" dist="38100" dir="2700000" algn="tl">
                    <a:srgbClr val="FFFFFF"/>
                  </a:outerShdw>
                </a:effectLst>
              </a:rPr>
              <a:t> </a:t>
            </a:r>
            <a:r>
              <a:rPr lang="en-US" i="0" dirty="0">
                <a:solidFill>
                  <a:srgbClr val="000000"/>
                </a:solidFill>
                <a:effectLst/>
              </a:rPr>
              <a:t>Each dot is one year's returns.</a:t>
            </a:r>
          </a:p>
        </p:txBody>
      </p:sp>
      <p:sp>
        <p:nvSpPr>
          <p:cNvPr id="276484" name="Text Box 4"/>
          <p:cNvSpPr txBox="1">
            <a:spLocks noChangeArrowheads="1"/>
          </p:cNvSpPr>
          <p:nvPr/>
        </p:nvSpPr>
        <p:spPr bwMode="auto">
          <a:xfrm>
            <a:off x="609600" y="457200"/>
            <a:ext cx="8001000" cy="396875"/>
          </a:xfrm>
          <a:prstGeom prst="rect">
            <a:avLst/>
          </a:prstGeom>
          <a:noFill/>
          <a:ln w="9525">
            <a:noFill/>
            <a:miter lim="800000"/>
            <a:headEnd/>
            <a:tailEnd/>
          </a:ln>
          <a:effectLst/>
        </p:spPr>
        <p:txBody>
          <a:bodyPr>
            <a:spAutoFit/>
          </a:bodyPr>
          <a:lstStyle/>
          <a:p>
            <a:pPr algn="ctr">
              <a:spcBef>
                <a:spcPct val="50000"/>
              </a:spcBef>
            </a:pPr>
            <a:r>
              <a:rPr lang="en-US" b="0" i="0">
                <a:solidFill>
                  <a:srgbClr val="000000"/>
                </a:solidFill>
                <a:effectLst/>
              </a:rPr>
              <a:t>The diversification effect is greater the less correlated are the assets…</a:t>
            </a:r>
          </a:p>
        </p:txBody>
      </p:sp>
      <p:sp>
        <p:nvSpPr>
          <p:cNvPr id="6" name="Text Box 5"/>
          <p:cNvSpPr txBox="1">
            <a:spLocks noChangeArrowheads="1"/>
          </p:cNvSpPr>
          <p:nvPr/>
        </p:nvSpPr>
        <p:spPr bwMode="auto">
          <a:xfrm>
            <a:off x="0" y="0"/>
            <a:ext cx="7467600" cy="400110"/>
          </a:xfrm>
          <a:prstGeom prst="rect">
            <a:avLst/>
          </a:prstGeom>
          <a:noFill/>
          <a:ln w="9525">
            <a:noFill/>
            <a:miter lim="800000"/>
            <a:headEnd/>
            <a:tailEnd/>
          </a:ln>
          <a:effectLst/>
        </p:spPr>
        <p:txBody>
          <a:bodyPr>
            <a:spAutoFit/>
          </a:bodyPr>
          <a:lstStyle/>
          <a:p>
            <a:pPr>
              <a:spcBef>
                <a:spcPct val="50000"/>
              </a:spcBef>
            </a:pPr>
            <a:r>
              <a:rPr lang="en-US" b="0" i="0" dirty="0" smtClean="0">
                <a:solidFill>
                  <a:srgbClr val="000000"/>
                </a:solidFill>
                <a:effectLst/>
                <a:latin typeface="Arial" charset="0"/>
              </a:rPr>
              <a:t>21.2.2 Effect of diversification (Exhs.21-4&amp;5…)</a:t>
            </a:r>
            <a:endParaRPr lang="en-US" b="0" i="0" dirty="0">
              <a:solidFill>
                <a:srgbClr val="000000"/>
              </a:solidFill>
              <a:effectLst/>
              <a:latin typeface="Arial" charset="0"/>
            </a:endParaRPr>
          </a:p>
        </p:txBody>
      </p:sp>
      <p:pic>
        <p:nvPicPr>
          <p:cNvPr id="3" name="Picture 2"/>
          <p:cNvPicPr>
            <a:picLocks noChangeAspect="1"/>
          </p:cNvPicPr>
          <p:nvPr/>
        </p:nvPicPr>
        <p:blipFill>
          <a:blip r:embed="rId2" cstate="print"/>
          <a:stretch>
            <a:fillRect/>
          </a:stretch>
        </p:blipFill>
        <p:spPr>
          <a:xfrm>
            <a:off x="1524225" y="1295400"/>
            <a:ext cx="6095775" cy="5254839"/>
          </a:xfrm>
          <a:prstGeom prst="rect">
            <a:avLst/>
          </a:prstGeom>
          <a:solidFill>
            <a:schemeClr val="bg1"/>
          </a:solidFill>
        </p:spPr>
      </p:pic>
      <p:sp>
        <p:nvSpPr>
          <p:cNvPr id="7" name="Footer Placeholder 6"/>
          <p:cNvSpPr>
            <a:spLocks noGrp="1"/>
          </p:cNvSpPr>
          <p:nvPr>
            <p:ph type="ftr" sz="quarter" idx="11"/>
          </p:nvPr>
        </p:nvSpPr>
        <p:spPr/>
        <p:txBody>
          <a:bodyPr/>
          <a:lstStyle/>
          <a:p>
            <a:r>
              <a:rPr lang="en-US" smtClean="0"/>
              <a:t>© 2014 OnCourse Learning. All Rights Reserved.</a:t>
            </a:r>
            <a:endParaRPr lang="en-US"/>
          </a:p>
        </p:txBody>
      </p:sp>
    </p:spTree>
    <p:extLst>
      <p:ext uri="{BB962C8B-B14F-4D97-AF65-F5344CB8AC3E}">
        <p14:creationId xmlns="" xmlns:p14="http://schemas.microsoft.com/office/powerpoint/2010/main" val="3968334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4FB1D2B2-59FB-431E-8F8C-73887B587850}" type="slidenum">
              <a:rPr lang="en-US">
                <a:solidFill>
                  <a:srgbClr val="000000"/>
                </a:solidFill>
              </a:rPr>
              <a:pPr/>
              <a:t>14</a:t>
            </a:fld>
            <a:endParaRPr lang="en-US">
              <a:solidFill>
                <a:srgbClr val="000000"/>
              </a:solidFill>
            </a:endParaRPr>
          </a:p>
        </p:txBody>
      </p:sp>
      <p:sp>
        <p:nvSpPr>
          <p:cNvPr id="277506" name="Text Box 2"/>
          <p:cNvSpPr txBox="1">
            <a:spLocks noChangeArrowheads="1"/>
          </p:cNvSpPr>
          <p:nvPr/>
        </p:nvSpPr>
        <p:spPr bwMode="auto">
          <a:xfrm>
            <a:off x="457200" y="838200"/>
            <a:ext cx="8229600" cy="396875"/>
          </a:xfrm>
          <a:prstGeom prst="rect">
            <a:avLst/>
          </a:prstGeom>
          <a:noFill/>
          <a:ln w="9525">
            <a:noFill/>
            <a:miter lim="800000"/>
            <a:headEnd/>
            <a:tailEnd/>
          </a:ln>
          <a:effectLst/>
        </p:spPr>
        <p:txBody>
          <a:bodyPr>
            <a:spAutoFit/>
          </a:bodyPr>
          <a:lstStyle/>
          <a:p>
            <a:pPr algn="ctr">
              <a:spcBef>
                <a:spcPct val="50000"/>
              </a:spcBef>
            </a:pPr>
            <a:r>
              <a:rPr lang="en-US" i="0" dirty="0">
                <a:solidFill>
                  <a:srgbClr val="000000"/>
                </a:solidFill>
                <a:effectLst/>
              </a:rPr>
              <a:t>Bonds &amp; real estate </a:t>
            </a:r>
            <a:r>
              <a:rPr lang="en-US" i="0" dirty="0" smtClean="0">
                <a:solidFill>
                  <a:srgbClr val="000000"/>
                </a:solidFill>
                <a:effectLst/>
              </a:rPr>
              <a:t>(0% </a:t>
            </a:r>
            <a:r>
              <a:rPr lang="en-US" i="0" dirty="0">
                <a:solidFill>
                  <a:srgbClr val="000000"/>
                </a:solidFill>
                <a:effectLst/>
              </a:rPr>
              <a:t>correlation):</a:t>
            </a:r>
            <a:r>
              <a:rPr lang="en-US" dirty="0">
                <a:solidFill>
                  <a:srgbClr val="000000"/>
                </a:solidFill>
                <a:effectLst>
                  <a:outerShdw blurRad="38100" dist="38100" dir="2700000" algn="tl">
                    <a:srgbClr val="FFFFFF"/>
                  </a:outerShdw>
                </a:effectLst>
              </a:rPr>
              <a:t> </a:t>
            </a:r>
            <a:r>
              <a:rPr lang="en-US" i="0" dirty="0">
                <a:solidFill>
                  <a:srgbClr val="000000"/>
                </a:solidFill>
                <a:effectLst/>
              </a:rPr>
              <a:t>Each dot is one year's returns.</a:t>
            </a:r>
          </a:p>
        </p:txBody>
      </p:sp>
      <p:sp>
        <p:nvSpPr>
          <p:cNvPr id="6" name="Text Box 4"/>
          <p:cNvSpPr txBox="1">
            <a:spLocks noChangeArrowheads="1"/>
          </p:cNvSpPr>
          <p:nvPr/>
        </p:nvSpPr>
        <p:spPr bwMode="auto">
          <a:xfrm>
            <a:off x="609600" y="457200"/>
            <a:ext cx="8001000" cy="396875"/>
          </a:xfrm>
          <a:prstGeom prst="rect">
            <a:avLst/>
          </a:prstGeom>
          <a:noFill/>
          <a:ln w="9525">
            <a:noFill/>
            <a:miter lim="800000"/>
            <a:headEnd/>
            <a:tailEnd/>
          </a:ln>
          <a:effectLst/>
        </p:spPr>
        <p:txBody>
          <a:bodyPr>
            <a:spAutoFit/>
          </a:bodyPr>
          <a:lstStyle/>
          <a:p>
            <a:pPr algn="ctr">
              <a:spcBef>
                <a:spcPct val="50000"/>
              </a:spcBef>
            </a:pPr>
            <a:r>
              <a:rPr lang="en-US" b="0" i="0">
                <a:solidFill>
                  <a:srgbClr val="000000"/>
                </a:solidFill>
                <a:effectLst/>
              </a:rPr>
              <a:t>The diversification effect is greater the less correlated are the assets…</a:t>
            </a:r>
          </a:p>
        </p:txBody>
      </p:sp>
      <p:sp>
        <p:nvSpPr>
          <p:cNvPr id="7" name="Text Box 5"/>
          <p:cNvSpPr txBox="1">
            <a:spLocks noChangeArrowheads="1"/>
          </p:cNvSpPr>
          <p:nvPr/>
        </p:nvSpPr>
        <p:spPr bwMode="auto">
          <a:xfrm>
            <a:off x="0" y="0"/>
            <a:ext cx="7467600" cy="400110"/>
          </a:xfrm>
          <a:prstGeom prst="rect">
            <a:avLst/>
          </a:prstGeom>
          <a:noFill/>
          <a:ln w="9525">
            <a:noFill/>
            <a:miter lim="800000"/>
            <a:headEnd/>
            <a:tailEnd/>
          </a:ln>
          <a:effectLst/>
        </p:spPr>
        <p:txBody>
          <a:bodyPr>
            <a:spAutoFit/>
          </a:bodyPr>
          <a:lstStyle/>
          <a:p>
            <a:pPr>
              <a:spcBef>
                <a:spcPct val="50000"/>
              </a:spcBef>
            </a:pPr>
            <a:r>
              <a:rPr lang="en-US" b="0" i="0" dirty="0" smtClean="0">
                <a:solidFill>
                  <a:srgbClr val="000000"/>
                </a:solidFill>
                <a:effectLst/>
                <a:latin typeface="Arial" charset="0"/>
              </a:rPr>
              <a:t>21.2.2 Effect of diversification (Exhs.21-4&amp;5…)</a:t>
            </a:r>
            <a:endParaRPr lang="en-US" b="0" i="0" dirty="0">
              <a:solidFill>
                <a:srgbClr val="000000"/>
              </a:solidFill>
              <a:effectLst/>
              <a:latin typeface="Arial" charset="0"/>
            </a:endParaRPr>
          </a:p>
        </p:txBody>
      </p:sp>
      <p:pic>
        <p:nvPicPr>
          <p:cNvPr id="2" name="Picture 1"/>
          <p:cNvPicPr>
            <a:picLocks noChangeAspect="1"/>
          </p:cNvPicPr>
          <p:nvPr/>
        </p:nvPicPr>
        <p:blipFill>
          <a:blip r:embed="rId3" cstate="print"/>
          <a:stretch>
            <a:fillRect/>
          </a:stretch>
        </p:blipFill>
        <p:spPr>
          <a:xfrm>
            <a:off x="1519538" y="1292165"/>
            <a:ext cx="6104923" cy="5254839"/>
          </a:xfrm>
          <a:prstGeom prst="rect">
            <a:avLst/>
          </a:prstGeom>
          <a:solidFill>
            <a:schemeClr val="bg1"/>
          </a:solidFill>
        </p:spPr>
      </p:pic>
      <p:sp>
        <p:nvSpPr>
          <p:cNvPr id="8" name="Footer Placeholder 7"/>
          <p:cNvSpPr>
            <a:spLocks noGrp="1"/>
          </p:cNvSpPr>
          <p:nvPr>
            <p:ph type="ftr" sz="quarter" idx="11"/>
          </p:nvPr>
        </p:nvSpPr>
        <p:spPr/>
        <p:txBody>
          <a:bodyPr/>
          <a:lstStyle/>
          <a:p>
            <a:r>
              <a:rPr lang="en-US" smtClean="0"/>
              <a:t>© 2014 OnCourse Learning. All Rights Reserved.</a:t>
            </a:r>
            <a:endParaRPr lang="en-US"/>
          </a:p>
        </p:txBody>
      </p:sp>
    </p:spTree>
    <p:extLst>
      <p:ext uri="{BB962C8B-B14F-4D97-AF65-F5344CB8AC3E}">
        <p14:creationId xmlns="" xmlns:p14="http://schemas.microsoft.com/office/powerpoint/2010/main" val="24707667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D26A27B-6C3E-46CC-B3DA-9C9F449BB8A5}" type="slidenum">
              <a:rPr lang="en-US" smtClean="0"/>
              <a:pPr/>
              <a:t>15</a:t>
            </a:fld>
            <a:endParaRPr lang="en-US"/>
          </a:p>
        </p:txBody>
      </p:sp>
      <p:pic>
        <p:nvPicPr>
          <p:cNvPr id="3" name="Picture 2"/>
          <p:cNvPicPr>
            <a:picLocks noChangeAspect="1"/>
          </p:cNvPicPr>
          <p:nvPr/>
        </p:nvPicPr>
        <p:blipFill>
          <a:blip r:embed="rId2" cstate="print"/>
          <a:stretch>
            <a:fillRect/>
          </a:stretch>
        </p:blipFill>
        <p:spPr>
          <a:xfrm>
            <a:off x="609600" y="923329"/>
            <a:ext cx="7841822" cy="5321895"/>
          </a:xfrm>
          <a:prstGeom prst="rect">
            <a:avLst/>
          </a:prstGeom>
          <a:solidFill>
            <a:schemeClr val="bg1"/>
          </a:solidFill>
        </p:spPr>
      </p:pic>
      <p:sp>
        <p:nvSpPr>
          <p:cNvPr id="4" name="Text Box 2"/>
          <p:cNvSpPr txBox="1">
            <a:spLocks noChangeArrowheads="1"/>
          </p:cNvSpPr>
          <p:nvPr/>
        </p:nvSpPr>
        <p:spPr bwMode="auto">
          <a:xfrm>
            <a:off x="304800" y="0"/>
            <a:ext cx="8610600" cy="923330"/>
          </a:xfrm>
          <a:prstGeom prst="rect">
            <a:avLst/>
          </a:prstGeom>
          <a:noFill/>
          <a:ln w="9525">
            <a:noFill/>
            <a:miter lim="800000"/>
            <a:headEnd/>
            <a:tailEnd/>
          </a:ln>
          <a:effectLst/>
        </p:spPr>
        <p:txBody>
          <a:bodyPr>
            <a:spAutoFit/>
          </a:bodyPr>
          <a:lstStyle/>
          <a:p>
            <a:pPr>
              <a:spcBef>
                <a:spcPct val="50000"/>
              </a:spcBef>
            </a:pPr>
            <a:r>
              <a:rPr lang="en-US" sz="1800" i="0" dirty="0" smtClean="0">
                <a:solidFill>
                  <a:srgbClr val="000000"/>
                </a:solidFill>
                <a:effectLst>
                  <a:outerShdw blurRad="38100" dist="38100" dir="2700000" algn="tl">
                    <a:srgbClr val="FFFFFF"/>
                  </a:outerShdw>
                </a:effectLst>
              </a:rPr>
              <a:t>Exh.21-5a: For </a:t>
            </a:r>
            <a:r>
              <a:rPr lang="en-US" sz="1800" i="0" dirty="0">
                <a:solidFill>
                  <a:srgbClr val="000000"/>
                </a:solidFill>
                <a:effectLst>
                  <a:outerShdw blurRad="38100" dist="38100" dir="2700000" algn="tl">
                    <a:srgbClr val="FFFFFF"/>
                  </a:outerShdw>
                </a:effectLst>
              </a:rPr>
              <a:t>example, a portfolio of 50% </a:t>
            </a:r>
            <a:r>
              <a:rPr lang="en-US" sz="1800" i="0" dirty="0" smtClean="0">
                <a:solidFill>
                  <a:srgbClr val="000000"/>
                </a:solidFill>
                <a:effectLst>
                  <a:outerShdw blurRad="38100" dist="38100" dir="2700000" algn="tl">
                    <a:srgbClr val="FFFFFF"/>
                  </a:outerShdw>
                </a:effectLst>
              </a:rPr>
              <a:t>large stocks </a:t>
            </a:r>
            <a:r>
              <a:rPr lang="en-US" sz="1800" i="0" dirty="0">
                <a:solidFill>
                  <a:srgbClr val="000000"/>
                </a:solidFill>
                <a:effectLst>
                  <a:outerShdw blurRad="38100" dist="38100" dir="2700000" algn="tl">
                    <a:srgbClr val="FFFFFF"/>
                  </a:outerShdw>
                </a:effectLst>
              </a:rPr>
              <a:t>&amp; 50% </a:t>
            </a:r>
            <a:r>
              <a:rPr lang="en-US" sz="1800" i="0" dirty="0" smtClean="0">
                <a:solidFill>
                  <a:srgbClr val="000000"/>
                </a:solidFill>
                <a:effectLst>
                  <a:outerShdw blurRad="38100" dist="38100" dir="2700000" algn="tl">
                    <a:srgbClr val="FFFFFF"/>
                  </a:outerShdw>
                </a:effectLst>
              </a:rPr>
              <a:t>small stocks </a:t>
            </a:r>
            <a:r>
              <a:rPr lang="en-US" sz="1800" i="0" dirty="0">
                <a:solidFill>
                  <a:srgbClr val="000000"/>
                </a:solidFill>
                <a:effectLst>
                  <a:outerShdw blurRad="38100" dist="38100" dir="2700000" algn="tl">
                    <a:srgbClr val="FFFFFF"/>
                  </a:outerShdw>
                </a:effectLst>
              </a:rPr>
              <a:t>would not have provided much volatility reduction during </a:t>
            </a:r>
            <a:r>
              <a:rPr lang="en-US" sz="1800" i="0" dirty="0" smtClean="0">
                <a:solidFill>
                  <a:srgbClr val="000000"/>
                </a:solidFill>
                <a:effectLst>
                  <a:outerShdw blurRad="38100" dist="38100" dir="2700000" algn="tl">
                    <a:srgbClr val="FFFFFF"/>
                  </a:outerShdw>
                </a:effectLst>
              </a:rPr>
              <a:t>1970-2010 (from large </a:t>
            </a:r>
            <a:r>
              <a:rPr lang="en-US" sz="1800" i="0" dirty="0" err="1" smtClean="0">
                <a:solidFill>
                  <a:srgbClr val="000000"/>
                </a:solidFill>
                <a:effectLst>
                  <a:outerShdw blurRad="38100" dist="38100" dir="2700000" algn="tl">
                    <a:srgbClr val="FFFFFF"/>
                  </a:outerShdw>
                </a:effectLst>
              </a:rPr>
              <a:t>stk</a:t>
            </a:r>
            <a:r>
              <a:rPr lang="en-US" sz="1800" i="0" dirty="0" smtClean="0">
                <a:solidFill>
                  <a:srgbClr val="000000"/>
                </a:solidFill>
                <a:effectLst>
                  <a:outerShdw blurRad="38100" dist="38100" dir="2700000" algn="tl">
                    <a:srgbClr val="FFFFFF"/>
                  </a:outerShdw>
                </a:effectLst>
              </a:rPr>
              <a:t> </a:t>
            </a:r>
            <a:r>
              <a:rPr lang="en-US" sz="1800" i="0" dirty="0" err="1" smtClean="0">
                <a:solidFill>
                  <a:srgbClr val="000000"/>
                </a:solidFill>
                <a:effectLst>
                  <a:outerShdw blurRad="38100" dist="38100" dir="2700000" algn="tl">
                    <a:srgbClr val="FFFFFF"/>
                  </a:outerShdw>
                </a:effectLst>
              </a:rPr>
              <a:t>vol</a:t>
            </a:r>
            <a:r>
              <a:rPr lang="en-US" sz="1800" i="0" dirty="0" smtClean="0">
                <a:solidFill>
                  <a:srgbClr val="000000"/>
                </a:solidFill>
                <a:effectLst>
                  <a:outerShdw blurRad="38100" dist="38100" dir="2700000" algn="tl">
                    <a:srgbClr val="FFFFFF"/>
                  </a:outerShdw>
                </a:effectLst>
              </a:rPr>
              <a:t> 18% &amp; small </a:t>
            </a:r>
            <a:r>
              <a:rPr lang="en-US" sz="1800" i="0" dirty="0" err="1" smtClean="0">
                <a:solidFill>
                  <a:srgbClr val="000000"/>
                </a:solidFill>
                <a:effectLst>
                  <a:outerShdw blurRad="38100" dist="38100" dir="2700000" algn="tl">
                    <a:srgbClr val="FFFFFF"/>
                  </a:outerShdw>
                </a:effectLst>
              </a:rPr>
              <a:t>stk</a:t>
            </a:r>
            <a:r>
              <a:rPr lang="en-US" sz="1800" i="0" dirty="0" smtClean="0">
                <a:solidFill>
                  <a:srgbClr val="000000"/>
                </a:solidFill>
                <a:effectLst>
                  <a:outerShdw blurRad="38100" dist="38100" dir="2700000" algn="tl">
                    <a:srgbClr val="FFFFFF"/>
                  </a:outerShdw>
                </a:effectLst>
              </a:rPr>
              <a:t> </a:t>
            </a:r>
            <a:r>
              <a:rPr lang="en-US" sz="1800" i="0" dirty="0" err="1" smtClean="0">
                <a:solidFill>
                  <a:srgbClr val="000000"/>
                </a:solidFill>
                <a:effectLst>
                  <a:outerShdw blurRad="38100" dist="38100" dir="2700000" algn="tl">
                    <a:srgbClr val="FFFFFF"/>
                  </a:outerShdw>
                </a:effectLst>
              </a:rPr>
              <a:t>vol</a:t>
            </a:r>
            <a:r>
              <a:rPr lang="en-US" sz="1800" i="0" dirty="0" smtClean="0">
                <a:solidFill>
                  <a:srgbClr val="000000"/>
                </a:solidFill>
                <a:effectLst>
                  <a:outerShdw blurRad="38100" dist="38100" dir="2700000" algn="tl">
                    <a:srgbClr val="FFFFFF"/>
                  </a:outerShdw>
                </a:effectLst>
              </a:rPr>
              <a:t> 23% to half/half </a:t>
            </a:r>
            <a:r>
              <a:rPr lang="en-US" sz="1800" i="0" dirty="0" err="1" smtClean="0">
                <a:solidFill>
                  <a:srgbClr val="000000"/>
                </a:solidFill>
                <a:effectLst>
                  <a:outerShdw blurRad="38100" dist="38100" dir="2700000" algn="tl">
                    <a:srgbClr val="FFFFFF"/>
                  </a:outerShdw>
                </a:effectLst>
              </a:rPr>
              <a:t>vol</a:t>
            </a:r>
            <a:r>
              <a:rPr lang="en-US" sz="1800" i="0" dirty="0" smtClean="0">
                <a:solidFill>
                  <a:srgbClr val="000000"/>
                </a:solidFill>
                <a:effectLst>
                  <a:outerShdw blurRad="38100" dist="38100" dir="2700000" algn="tl">
                    <a:srgbClr val="FFFFFF"/>
                  </a:outerShdw>
                </a:effectLst>
              </a:rPr>
              <a:t> 19%) :</a:t>
            </a:r>
            <a:endParaRPr lang="en-US" sz="1800" i="0" dirty="0">
              <a:solidFill>
                <a:srgbClr val="000000"/>
              </a:solidFill>
              <a:effectLst>
                <a:outerShdw blurRad="38100" dist="38100" dir="2700000" algn="tl">
                  <a:srgbClr val="FFFFFF"/>
                </a:outerShdw>
              </a:effectLst>
            </a:endParaRPr>
          </a:p>
        </p:txBody>
      </p:sp>
      <p:sp>
        <p:nvSpPr>
          <p:cNvPr id="9" name="Text Box 32"/>
          <p:cNvSpPr txBox="1">
            <a:spLocks noChangeArrowheads="1"/>
          </p:cNvSpPr>
          <p:nvPr/>
        </p:nvSpPr>
        <p:spPr bwMode="auto">
          <a:xfrm>
            <a:off x="3352800" y="1846660"/>
            <a:ext cx="2895599" cy="276999"/>
          </a:xfrm>
          <a:prstGeom prst="rect">
            <a:avLst/>
          </a:prstGeom>
          <a:noFill/>
          <a:ln w="9525">
            <a:noFill/>
            <a:miter lim="800000"/>
            <a:headEnd/>
            <a:tailEnd/>
          </a:ln>
          <a:effectLst/>
        </p:spPr>
        <p:txBody>
          <a:bodyPr wrap="square">
            <a:spAutoFit/>
          </a:bodyPr>
          <a:lstStyle/>
          <a:p>
            <a:pPr algn="ctr">
              <a:spcBef>
                <a:spcPct val="50000"/>
              </a:spcBef>
            </a:pPr>
            <a:r>
              <a:rPr lang="en-US" sz="1200" b="0" i="0" dirty="0" smtClean="0">
                <a:solidFill>
                  <a:srgbClr val="000000"/>
                </a:solidFill>
                <a:effectLst/>
                <a:latin typeface="Arial" charset="0"/>
              </a:rPr>
              <a:t>1970-2010 </a:t>
            </a:r>
            <a:r>
              <a:rPr lang="en-US" sz="1200" b="0" i="0" dirty="0" err="1" smtClean="0">
                <a:solidFill>
                  <a:srgbClr val="000000"/>
                </a:solidFill>
                <a:effectLst/>
                <a:latin typeface="Arial" charset="0"/>
              </a:rPr>
              <a:t>Sm</a:t>
            </a:r>
            <a:r>
              <a:rPr lang="en-US" sz="1200" b="0" i="0" dirty="0" smtClean="0">
                <a:solidFill>
                  <a:srgbClr val="000000"/>
                </a:solidFill>
                <a:effectLst/>
                <a:latin typeface="Arial" charset="0"/>
              </a:rPr>
              <a:t>/</a:t>
            </a:r>
            <a:r>
              <a:rPr lang="en-US" sz="1200" b="0" i="0" dirty="0" err="1" smtClean="0">
                <a:solidFill>
                  <a:srgbClr val="000000"/>
                </a:solidFill>
                <a:effectLst/>
                <a:latin typeface="Arial" charset="0"/>
              </a:rPr>
              <a:t>Lg</a:t>
            </a:r>
            <a:r>
              <a:rPr lang="en-US" sz="1200" b="0" i="0" dirty="0" smtClean="0">
                <a:solidFill>
                  <a:srgbClr val="000000"/>
                </a:solidFill>
                <a:effectLst/>
                <a:latin typeface="Arial" charset="0"/>
              </a:rPr>
              <a:t> </a:t>
            </a:r>
            <a:r>
              <a:rPr lang="en-US" sz="1200" b="0" i="0" dirty="0" err="1" smtClean="0">
                <a:solidFill>
                  <a:srgbClr val="000000"/>
                </a:solidFill>
                <a:effectLst/>
                <a:latin typeface="Arial" charset="0"/>
              </a:rPr>
              <a:t>Stk</a:t>
            </a:r>
            <a:r>
              <a:rPr lang="en-US" sz="1200" b="0" i="0" dirty="0" smtClean="0">
                <a:solidFill>
                  <a:srgbClr val="000000"/>
                </a:solidFill>
                <a:effectLst/>
                <a:latin typeface="Arial" charset="0"/>
              </a:rPr>
              <a:t> </a:t>
            </a:r>
            <a:r>
              <a:rPr lang="en-US" sz="1200" b="0" i="0" dirty="0" err="1">
                <a:solidFill>
                  <a:srgbClr val="000000"/>
                </a:solidFill>
                <a:effectLst/>
                <a:latin typeface="Arial" charset="0"/>
              </a:rPr>
              <a:t>correl</a:t>
            </a:r>
            <a:r>
              <a:rPr lang="en-US" sz="1200" b="0" i="0" dirty="0">
                <a:solidFill>
                  <a:srgbClr val="000000"/>
                </a:solidFill>
                <a:effectLst/>
                <a:latin typeface="Arial" charset="0"/>
              </a:rPr>
              <a:t> = </a:t>
            </a:r>
            <a:r>
              <a:rPr lang="en-US" sz="1200" b="0" i="0" dirty="0" smtClean="0">
                <a:solidFill>
                  <a:srgbClr val="000000"/>
                </a:solidFill>
                <a:effectLst/>
                <a:latin typeface="Arial" charset="0"/>
              </a:rPr>
              <a:t>+71%</a:t>
            </a:r>
            <a:endParaRPr lang="en-US" sz="1200" b="0" i="0" dirty="0">
              <a:solidFill>
                <a:srgbClr val="000000"/>
              </a:solidFill>
              <a:effectLst/>
              <a:latin typeface="Arial" charset="0"/>
            </a:endParaRPr>
          </a:p>
        </p:txBody>
      </p:sp>
      <p:sp>
        <p:nvSpPr>
          <p:cNvPr id="6" name="Footer Placeholder 5"/>
          <p:cNvSpPr>
            <a:spLocks noGrp="1"/>
          </p:cNvSpPr>
          <p:nvPr>
            <p:ph type="ftr" sz="quarter" idx="11"/>
          </p:nvPr>
        </p:nvSpPr>
        <p:spPr/>
        <p:txBody>
          <a:bodyPr/>
          <a:lstStyle/>
          <a:p>
            <a:r>
              <a:rPr lang="en-US" smtClean="0"/>
              <a:t>© 2014 OnCourse Learning. All Rights Reserved.</a:t>
            </a:r>
            <a:endParaRPr lang="en-US"/>
          </a:p>
        </p:txBody>
      </p:sp>
    </p:spTree>
    <p:extLst>
      <p:ext uri="{BB962C8B-B14F-4D97-AF65-F5344CB8AC3E}">
        <p14:creationId xmlns="" xmlns:p14="http://schemas.microsoft.com/office/powerpoint/2010/main" val="1806315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7" name="Slide Number Placeholder 3"/>
          <p:cNvSpPr>
            <a:spLocks noGrp="1"/>
          </p:cNvSpPr>
          <p:nvPr>
            <p:ph type="sldNum" sz="quarter" idx="12"/>
          </p:nvPr>
        </p:nvSpPr>
        <p:spPr/>
        <p:txBody>
          <a:bodyPr/>
          <a:lstStyle/>
          <a:p>
            <a:fld id="{66052041-FC04-453C-A0EE-EF6364C436C5}" type="slidenum">
              <a:rPr lang="en-US">
                <a:solidFill>
                  <a:srgbClr val="000000"/>
                </a:solidFill>
              </a:rPr>
              <a:pPr/>
              <a:t>16</a:t>
            </a:fld>
            <a:endParaRPr lang="en-US">
              <a:solidFill>
                <a:srgbClr val="000000"/>
              </a:solidFill>
            </a:endParaRPr>
          </a:p>
        </p:txBody>
      </p:sp>
      <p:sp>
        <p:nvSpPr>
          <p:cNvPr id="162820" name="Text Box 4"/>
          <p:cNvSpPr txBox="1">
            <a:spLocks noChangeArrowheads="1"/>
          </p:cNvSpPr>
          <p:nvPr/>
        </p:nvSpPr>
        <p:spPr bwMode="auto">
          <a:xfrm>
            <a:off x="304800" y="73818"/>
            <a:ext cx="8610600" cy="923330"/>
          </a:xfrm>
          <a:prstGeom prst="rect">
            <a:avLst/>
          </a:prstGeom>
          <a:noFill/>
          <a:ln w="9525">
            <a:noFill/>
            <a:miter lim="800000"/>
            <a:headEnd/>
            <a:tailEnd/>
          </a:ln>
          <a:effectLst/>
        </p:spPr>
        <p:txBody>
          <a:bodyPr>
            <a:spAutoFit/>
          </a:bodyPr>
          <a:lstStyle/>
          <a:p>
            <a:pPr>
              <a:spcBef>
                <a:spcPct val="50000"/>
              </a:spcBef>
            </a:pPr>
            <a:r>
              <a:rPr lang="en-US" sz="1800" i="0" dirty="0" smtClean="0">
                <a:solidFill>
                  <a:srgbClr val="000000"/>
                </a:solidFill>
                <a:effectLst>
                  <a:outerShdw blurRad="38100" dist="38100" dir="2700000" algn="tl">
                    <a:srgbClr val="FFFFFF"/>
                  </a:outerShdw>
                </a:effectLst>
              </a:rPr>
              <a:t>Exh.21-5b: Here </a:t>
            </a:r>
            <a:r>
              <a:rPr lang="en-US" sz="1800" i="0" dirty="0">
                <a:solidFill>
                  <a:srgbClr val="000000"/>
                </a:solidFill>
                <a:effectLst>
                  <a:outerShdw blurRad="38100" dist="38100" dir="2700000" algn="tl">
                    <a:srgbClr val="FFFFFF"/>
                  </a:outerShdw>
                </a:effectLst>
              </a:rPr>
              <a:t>the portfolio of 50% bonds &amp; 50% real estate would have provided </a:t>
            </a:r>
            <a:r>
              <a:rPr lang="en-US" sz="1800" i="0" dirty="0" smtClean="0">
                <a:solidFill>
                  <a:srgbClr val="000000"/>
                </a:solidFill>
                <a:effectLst>
                  <a:outerShdw blurRad="38100" dist="38100" dir="2700000" algn="tl">
                    <a:srgbClr val="FFFFFF"/>
                  </a:outerShdw>
                </a:effectLst>
              </a:rPr>
              <a:t>more diversification </a:t>
            </a:r>
            <a:r>
              <a:rPr lang="en-US" sz="1800" i="0" dirty="0">
                <a:solidFill>
                  <a:srgbClr val="000000"/>
                </a:solidFill>
                <a:effectLst>
                  <a:outerShdw blurRad="38100" dist="38100" dir="2700000" algn="tl">
                    <a:srgbClr val="FFFFFF"/>
                  </a:outerShdw>
                </a:effectLst>
              </a:rPr>
              <a:t>during </a:t>
            </a:r>
            <a:r>
              <a:rPr lang="en-US" sz="1800" i="0" dirty="0" smtClean="0">
                <a:solidFill>
                  <a:srgbClr val="000000"/>
                </a:solidFill>
                <a:effectLst>
                  <a:outerShdw blurRad="38100" dist="38100" dir="2700000" algn="tl">
                    <a:srgbClr val="FFFFFF"/>
                  </a:outerShdw>
                </a:effectLst>
              </a:rPr>
              <a:t>1970-2010, </a:t>
            </a:r>
            <a:r>
              <a:rPr lang="en-US" sz="1800" i="0" dirty="0">
                <a:solidFill>
                  <a:srgbClr val="000000"/>
                </a:solidFill>
                <a:effectLst>
                  <a:outerShdw blurRad="38100" dist="38100" dir="2700000" algn="tl">
                    <a:srgbClr val="FFFFFF"/>
                  </a:outerShdw>
                </a:effectLst>
              </a:rPr>
              <a:t>with less volatility than either asset class alone even though a very similar </a:t>
            </a:r>
            <a:r>
              <a:rPr lang="en-US" sz="1800" i="0" dirty="0" err="1" smtClean="0">
                <a:solidFill>
                  <a:srgbClr val="000000"/>
                </a:solidFill>
                <a:effectLst>
                  <a:outerShdw blurRad="38100" dist="38100" dir="2700000" algn="tl">
                    <a:srgbClr val="FFFFFF"/>
                  </a:outerShdw>
                </a:effectLst>
              </a:rPr>
              <a:t>avg</a:t>
            </a:r>
            <a:r>
              <a:rPr lang="en-US" sz="1800" i="0" dirty="0" smtClean="0">
                <a:solidFill>
                  <a:srgbClr val="000000"/>
                </a:solidFill>
                <a:effectLst>
                  <a:outerShdw blurRad="38100" dist="38100" dir="2700000" algn="tl">
                    <a:srgbClr val="FFFFFF"/>
                  </a:outerShdw>
                </a:effectLst>
              </a:rPr>
              <a:t> total return</a:t>
            </a:r>
            <a:r>
              <a:rPr lang="en-US" sz="1800" i="0" dirty="0">
                <a:solidFill>
                  <a:srgbClr val="000000"/>
                </a:solidFill>
                <a:effectLst>
                  <a:outerShdw blurRad="38100" dist="38100" dir="2700000" algn="tl">
                    <a:srgbClr val="FFFFFF"/>
                  </a:outerShdw>
                </a:effectLst>
              </a:rPr>
              <a:t>:</a:t>
            </a:r>
          </a:p>
        </p:txBody>
      </p:sp>
      <p:pic>
        <p:nvPicPr>
          <p:cNvPr id="2" name="Picture 1"/>
          <p:cNvPicPr>
            <a:picLocks noChangeAspect="1"/>
          </p:cNvPicPr>
          <p:nvPr/>
        </p:nvPicPr>
        <p:blipFill>
          <a:blip r:embed="rId3" cstate="print"/>
          <a:stretch>
            <a:fillRect/>
          </a:stretch>
        </p:blipFill>
        <p:spPr>
          <a:xfrm>
            <a:off x="594320" y="997147"/>
            <a:ext cx="8092480" cy="5492005"/>
          </a:xfrm>
          <a:prstGeom prst="rect">
            <a:avLst/>
          </a:prstGeom>
          <a:solidFill>
            <a:schemeClr val="bg1"/>
          </a:solidFill>
        </p:spPr>
      </p:pic>
      <p:sp>
        <p:nvSpPr>
          <p:cNvPr id="8" name="Text Box 82"/>
          <p:cNvSpPr txBox="1">
            <a:spLocks noChangeArrowheads="1"/>
          </p:cNvSpPr>
          <p:nvPr/>
        </p:nvSpPr>
        <p:spPr bwMode="auto">
          <a:xfrm>
            <a:off x="3581400" y="1981200"/>
            <a:ext cx="2438400" cy="274638"/>
          </a:xfrm>
          <a:prstGeom prst="rect">
            <a:avLst/>
          </a:prstGeom>
          <a:noFill/>
          <a:ln w="9525">
            <a:noFill/>
            <a:miter lim="800000"/>
            <a:headEnd/>
            <a:tailEnd/>
          </a:ln>
          <a:effectLst/>
        </p:spPr>
        <p:txBody>
          <a:bodyPr>
            <a:spAutoFit/>
          </a:bodyPr>
          <a:lstStyle/>
          <a:p>
            <a:pPr>
              <a:spcBef>
                <a:spcPct val="50000"/>
              </a:spcBef>
            </a:pPr>
            <a:r>
              <a:rPr lang="en-US" sz="1200" b="0" i="0" dirty="0" smtClean="0">
                <a:solidFill>
                  <a:srgbClr val="000000"/>
                </a:solidFill>
                <a:effectLst/>
                <a:latin typeface="Arial" charset="0"/>
              </a:rPr>
              <a:t>1970-2010 </a:t>
            </a:r>
            <a:r>
              <a:rPr lang="en-US" sz="1200" b="0" i="0" dirty="0" err="1">
                <a:solidFill>
                  <a:srgbClr val="000000"/>
                </a:solidFill>
                <a:effectLst/>
                <a:latin typeface="Arial" charset="0"/>
              </a:rPr>
              <a:t>Bd</a:t>
            </a:r>
            <a:r>
              <a:rPr lang="en-US" sz="1200" b="0" i="0" dirty="0">
                <a:solidFill>
                  <a:srgbClr val="000000"/>
                </a:solidFill>
                <a:effectLst/>
                <a:latin typeface="Arial" charset="0"/>
              </a:rPr>
              <a:t>/RE </a:t>
            </a:r>
            <a:r>
              <a:rPr lang="en-US" sz="1200" b="0" i="0" dirty="0" err="1">
                <a:solidFill>
                  <a:srgbClr val="000000"/>
                </a:solidFill>
                <a:effectLst/>
                <a:latin typeface="Arial" charset="0"/>
              </a:rPr>
              <a:t>correl</a:t>
            </a:r>
            <a:r>
              <a:rPr lang="en-US" sz="1200" b="0" i="0" dirty="0">
                <a:solidFill>
                  <a:srgbClr val="000000"/>
                </a:solidFill>
                <a:effectLst/>
                <a:latin typeface="Arial" charset="0"/>
              </a:rPr>
              <a:t> = </a:t>
            </a:r>
            <a:r>
              <a:rPr lang="en-US" sz="1200" b="0" i="0" dirty="0" smtClean="0">
                <a:solidFill>
                  <a:srgbClr val="000000"/>
                </a:solidFill>
                <a:effectLst/>
                <a:latin typeface="Arial" charset="0"/>
              </a:rPr>
              <a:t>0%</a:t>
            </a:r>
            <a:endParaRPr lang="en-US" sz="1200" b="0" i="0" dirty="0">
              <a:solidFill>
                <a:srgbClr val="000000"/>
              </a:solidFill>
              <a:effectLst/>
              <a:latin typeface="Arial" charset="0"/>
            </a:endParaRPr>
          </a:p>
        </p:txBody>
      </p:sp>
      <p:sp>
        <p:nvSpPr>
          <p:cNvPr id="6" name="Footer Placeholder 5"/>
          <p:cNvSpPr>
            <a:spLocks noGrp="1"/>
          </p:cNvSpPr>
          <p:nvPr>
            <p:ph type="ftr" sz="quarter" idx="11"/>
          </p:nvPr>
        </p:nvSpPr>
        <p:spPr/>
        <p:txBody>
          <a:bodyPr/>
          <a:lstStyle/>
          <a:p>
            <a:r>
              <a:rPr lang="en-US" smtClean="0"/>
              <a:t>© 2014 OnCourse Learning. All Rights Reserved.</a:t>
            </a:r>
            <a:endParaRPr lang="en-US"/>
          </a:p>
        </p:txBody>
      </p:sp>
    </p:spTree>
    <p:extLst>
      <p:ext uri="{BB962C8B-B14F-4D97-AF65-F5344CB8AC3E}">
        <p14:creationId xmlns="" xmlns:p14="http://schemas.microsoft.com/office/powerpoint/2010/main" val="21551869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54F2BCA-0345-4DE4-84CF-52E5F99C77F2}" type="slidenum">
              <a:rPr lang="en-US"/>
              <a:pPr/>
              <a:t>17</a:t>
            </a:fld>
            <a:endParaRPr lang="en-US"/>
          </a:p>
        </p:txBody>
      </p:sp>
      <p:sp>
        <p:nvSpPr>
          <p:cNvPr id="350210" name="Text Box 2"/>
          <p:cNvSpPr txBox="1">
            <a:spLocks noChangeArrowheads="1"/>
          </p:cNvSpPr>
          <p:nvPr/>
        </p:nvSpPr>
        <p:spPr bwMode="auto">
          <a:xfrm>
            <a:off x="1295400" y="1447800"/>
            <a:ext cx="6553200" cy="4114800"/>
          </a:xfrm>
          <a:prstGeom prst="rect">
            <a:avLst/>
          </a:prstGeom>
          <a:solidFill>
            <a:srgbClr val="FFFFFF"/>
          </a:solidFill>
          <a:ln w="9525">
            <a:solidFill>
              <a:srgbClr val="000000"/>
            </a:solidFill>
            <a:miter lim="800000"/>
            <a:headEnd/>
            <a:tailEnd/>
          </a:ln>
        </p:spPr>
        <p:txBody>
          <a:bodyPr/>
          <a:lstStyle/>
          <a:p>
            <a:r>
              <a:rPr lang="en-US" i="0" dirty="0" smtClean="0">
                <a:solidFill>
                  <a:srgbClr val="FF0000"/>
                </a:solidFill>
                <a:effectLst/>
                <a:latin typeface="Arial" charset="0"/>
              </a:rPr>
              <a:t>Given:</a:t>
            </a:r>
          </a:p>
          <a:p>
            <a:pPr lvl="1">
              <a:buFont typeface="Arial" pitchFamily="34" charset="0"/>
              <a:buChar char="•"/>
            </a:pPr>
            <a:r>
              <a:rPr lang="en-US" i="0" dirty="0" smtClean="0">
                <a:solidFill>
                  <a:srgbClr val="FF0000"/>
                </a:solidFill>
                <a:effectLst/>
                <a:latin typeface="Arial" charset="0"/>
              </a:rPr>
              <a:t> Risk that matters to investor is risk in </a:t>
            </a:r>
            <a:r>
              <a:rPr lang="en-US" u="sng" dirty="0" smtClean="0">
                <a:solidFill>
                  <a:srgbClr val="FF0000"/>
                </a:solidFill>
                <a:effectLst/>
                <a:latin typeface="Arial" charset="0"/>
              </a:rPr>
              <a:t>overall wealth</a:t>
            </a:r>
            <a:r>
              <a:rPr lang="en-US" i="0" dirty="0" smtClean="0">
                <a:solidFill>
                  <a:srgbClr val="FF0000"/>
                </a:solidFill>
                <a:effectLst/>
                <a:latin typeface="Arial" charset="0"/>
              </a:rPr>
              <a:t> ,</a:t>
            </a:r>
          </a:p>
          <a:p>
            <a:r>
              <a:rPr lang="en-US" i="0" dirty="0" smtClean="0">
                <a:solidFill>
                  <a:srgbClr val="FF0000"/>
                </a:solidFill>
                <a:effectLst/>
                <a:latin typeface="Arial" charset="0"/>
              </a:rPr>
              <a:t>Therefore:</a:t>
            </a:r>
          </a:p>
          <a:p>
            <a:pPr lvl="1">
              <a:buFont typeface="Arial" pitchFamily="34" charset="0"/>
              <a:buChar char="•"/>
            </a:pPr>
            <a:r>
              <a:rPr lang="en-US" i="0" dirty="0" smtClean="0">
                <a:solidFill>
                  <a:srgbClr val="FF0000"/>
                </a:solidFill>
                <a:effectLst/>
                <a:latin typeface="Arial" charset="0"/>
              </a:rPr>
              <a:t> Risk that matters in investments (assets) is </a:t>
            </a:r>
            <a:r>
              <a:rPr lang="en-US" u="sng" dirty="0" smtClean="0">
                <a:solidFill>
                  <a:srgbClr val="FF0000"/>
                </a:solidFill>
                <a:effectLst/>
                <a:latin typeface="Arial" charset="0"/>
              </a:rPr>
              <a:t>covariance</a:t>
            </a:r>
            <a:r>
              <a:rPr lang="en-US" i="0" dirty="0" smtClean="0">
                <a:solidFill>
                  <a:srgbClr val="FF0000"/>
                </a:solidFill>
                <a:effectLst/>
                <a:latin typeface="Arial" charset="0"/>
              </a:rPr>
              <a:t> with overall wealth (contribution to overall wealth volatility);</a:t>
            </a:r>
          </a:p>
          <a:p>
            <a:pPr lvl="1">
              <a:buFont typeface="Arial" pitchFamily="34" charset="0"/>
              <a:buChar char="•"/>
            </a:pPr>
            <a:r>
              <a:rPr lang="en-US" i="0" dirty="0" smtClean="0">
                <a:solidFill>
                  <a:srgbClr val="FF0000"/>
                </a:solidFill>
                <a:effectLst/>
                <a:latin typeface="Arial" charset="0"/>
              </a:rPr>
              <a:t> Not the asset’s own volatility (</a:t>
            </a:r>
            <a:r>
              <a:rPr lang="en-US" i="0" dirty="0" err="1" smtClean="0">
                <a:solidFill>
                  <a:srgbClr val="FF0000"/>
                </a:solidFill>
                <a:effectLst/>
                <a:latin typeface="Arial" charset="0"/>
              </a:rPr>
              <a:t>Stdev</a:t>
            </a:r>
            <a:r>
              <a:rPr lang="en-US" i="0" dirty="0" smtClean="0">
                <a:solidFill>
                  <a:srgbClr val="FF0000"/>
                </a:solidFill>
                <a:effectLst/>
                <a:latin typeface="Arial" charset="0"/>
              </a:rPr>
              <a:t>) </a:t>
            </a:r>
            <a:r>
              <a:rPr lang="en-US" dirty="0" smtClean="0">
                <a:solidFill>
                  <a:srgbClr val="FF0000"/>
                </a:solidFill>
                <a:effectLst/>
                <a:latin typeface="Arial" charset="0"/>
              </a:rPr>
              <a:t>per se</a:t>
            </a:r>
          </a:p>
          <a:p>
            <a:endParaRPr lang="en-US" b="0" dirty="0" smtClean="0">
              <a:solidFill>
                <a:srgbClr val="FF0000"/>
              </a:solidFill>
              <a:effectLst/>
              <a:latin typeface="Arial" charset="0"/>
            </a:endParaRPr>
          </a:p>
          <a:p>
            <a:r>
              <a:rPr lang="en-US" b="0" dirty="0" smtClean="0">
                <a:solidFill>
                  <a:srgbClr val="FF0000"/>
                </a:solidFill>
                <a:effectLst/>
                <a:latin typeface="Arial" charset="0"/>
              </a:rPr>
              <a:t>(</a:t>
            </a:r>
            <a:r>
              <a:rPr lang="en-US" b="0" dirty="0">
                <a:solidFill>
                  <a:srgbClr val="FF0000"/>
                </a:solidFill>
                <a:effectLst/>
                <a:latin typeface="Arial" charset="0"/>
              </a:rPr>
              <a:t>e.g., if </a:t>
            </a:r>
            <a:r>
              <a:rPr lang="en-US" b="0" dirty="0" smtClean="0">
                <a:solidFill>
                  <a:srgbClr val="FF0000"/>
                </a:solidFill>
                <a:effectLst/>
                <a:latin typeface="Arial" charset="0"/>
              </a:rPr>
              <a:t>investor </a:t>
            </a:r>
            <a:r>
              <a:rPr lang="en-US" b="0" dirty="0" err="1" smtClean="0">
                <a:solidFill>
                  <a:srgbClr val="FF0000"/>
                </a:solidFill>
                <a:effectLst/>
                <a:latin typeface="Arial" charset="0"/>
              </a:rPr>
              <a:t>portf</a:t>
            </a:r>
            <a:r>
              <a:rPr lang="en-US" b="0" dirty="0" smtClean="0">
                <a:solidFill>
                  <a:srgbClr val="FF0000"/>
                </a:solidFill>
                <a:effectLst/>
                <a:latin typeface="Arial" charset="0"/>
              </a:rPr>
              <a:t> primarily stocks </a:t>
            </a:r>
            <a:r>
              <a:rPr lang="en-US" b="0" dirty="0">
                <a:solidFill>
                  <a:srgbClr val="FF0000"/>
                </a:solidFill>
                <a:effectLst/>
                <a:latin typeface="Arial" charset="0"/>
              </a:rPr>
              <a:t>&amp; bonds, </a:t>
            </a:r>
            <a:r>
              <a:rPr lang="en-US" b="0" dirty="0" smtClean="0">
                <a:solidFill>
                  <a:srgbClr val="FF0000"/>
                </a:solidFill>
                <a:effectLst/>
                <a:latin typeface="Arial" charset="0"/>
              </a:rPr>
              <a:t>&amp; if real </a:t>
            </a:r>
            <a:r>
              <a:rPr lang="en-US" b="0" dirty="0">
                <a:solidFill>
                  <a:srgbClr val="FF0000"/>
                </a:solidFill>
                <a:effectLst/>
                <a:latin typeface="Arial" charset="0"/>
              </a:rPr>
              <a:t>estate has </a:t>
            </a:r>
            <a:r>
              <a:rPr lang="en-US" b="0" dirty="0" smtClean="0">
                <a:solidFill>
                  <a:srgbClr val="FF0000"/>
                </a:solidFill>
                <a:effectLst/>
                <a:latin typeface="Arial" charset="0"/>
              </a:rPr>
              <a:t>low </a:t>
            </a:r>
            <a:r>
              <a:rPr lang="en-US" b="0" dirty="0">
                <a:solidFill>
                  <a:srgbClr val="FF0000"/>
                </a:solidFill>
                <a:effectLst/>
                <a:latin typeface="Arial" charset="0"/>
              </a:rPr>
              <a:t>correlation with stocks &amp; bonds, then </a:t>
            </a:r>
            <a:r>
              <a:rPr lang="en-US" b="0" dirty="0" smtClean="0">
                <a:solidFill>
                  <a:srgbClr val="FF0000"/>
                </a:solidFill>
                <a:effectLst/>
                <a:latin typeface="Arial" charset="0"/>
              </a:rPr>
              <a:t>R.E. volatility may </a:t>
            </a:r>
            <a:r>
              <a:rPr lang="en-US" b="0" dirty="0">
                <a:solidFill>
                  <a:srgbClr val="FF0000"/>
                </a:solidFill>
                <a:effectLst/>
                <a:latin typeface="Arial" charset="0"/>
              </a:rPr>
              <a:t>not matter </a:t>
            </a:r>
            <a:r>
              <a:rPr lang="en-US" b="0" dirty="0" smtClean="0">
                <a:solidFill>
                  <a:srgbClr val="FF0000"/>
                </a:solidFill>
                <a:effectLst/>
                <a:latin typeface="Arial" charset="0"/>
              </a:rPr>
              <a:t>to investor; because </a:t>
            </a:r>
            <a:r>
              <a:rPr lang="en-US" b="0" dirty="0">
                <a:solidFill>
                  <a:srgbClr val="FF0000"/>
                </a:solidFill>
                <a:effectLst/>
                <a:latin typeface="Arial" charset="0"/>
              </a:rPr>
              <a:t>it </a:t>
            </a:r>
            <a:r>
              <a:rPr lang="en-US" b="0" dirty="0" smtClean="0">
                <a:solidFill>
                  <a:srgbClr val="FF0000"/>
                </a:solidFill>
                <a:effectLst/>
                <a:latin typeface="Arial" charset="0"/>
              </a:rPr>
              <a:t>may not </a:t>
            </a:r>
            <a:r>
              <a:rPr lang="en-US" b="0" dirty="0">
                <a:solidFill>
                  <a:srgbClr val="FF0000"/>
                </a:solidFill>
                <a:effectLst/>
                <a:latin typeface="Arial" charset="0"/>
              </a:rPr>
              <a:t>contribute much to </a:t>
            </a:r>
            <a:r>
              <a:rPr lang="en-US" b="0" dirty="0" smtClean="0">
                <a:solidFill>
                  <a:srgbClr val="FF0000"/>
                </a:solidFill>
                <a:effectLst/>
                <a:latin typeface="Arial" charset="0"/>
              </a:rPr>
              <a:t>investor's wealth volatility.)</a:t>
            </a:r>
            <a:endParaRPr lang="en-US" dirty="0">
              <a:effectLst>
                <a:outerShdw blurRad="38100" dist="38100" dir="2700000" algn="tl">
                  <a:srgbClr val="C0C0C0"/>
                </a:outerShdw>
              </a:effectLst>
            </a:endParaRPr>
          </a:p>
        </p:txBody>
      </p:sp>
      <p:sp>
        <p:nvSpPr>
          <p:cNvPr id="350211" name="Text Box 3"/>
          <p:cNvSpPr txBox="1">
            <a:spLocks noChangeArrowheads="1"/>
          </p:cNvSpPr>
          <p:nvPr/>
        </p:nvSpPr>
        <p:spPr bwMode="auto">
          <a:xfrm>
            <a:off x="457200" y="381000"/>
            <a:ext cx="8153400" cy="701675"/>
          </a:xfrm>
          <a:prstGeom prst="rect">
            <a:avLst/>
          </a:prstGeom>
          <a:noFill/>
          <a:ln w="9525">
            <a:noFill/>
            <a:miter lim="800000"/>
            <a:headEnd/>
            <a:tailEnd/>
          </a:ln>
          <a:effectLst/>
        </p:spPr>
        <p:txBody>
          <a:bodyPr>
            <a:spAutoFit/>
          </a:bodyPr>
          <a:lstStyle/>
          <a:p>
            <a:pPr>
              <a:spcBef>
                <a:spcPct val="50000"/>
              </a:spcBef>
            </a:pPr>
            <a:r>
              <a:rPr lang="en-US" i="0">
                <a:effectLst>
                  <a:outerShdw blurRad="38100" dist="38100" dir="2700000" algn="tl">
                    <a:srgbClr val="FFFFFF"/>
                  </a:outerShdw>
                </a:effectLst>
              </a:rPr>
              <a:t>KEY POINT THAT YOU CAN ALREADY SEE WITHOUT FANCY MATH…</a:t>
            </a:r>
            <a:endParaRPr lang="en-US">
              <a:effectLst>
                <a:outerShdw blurRad="38100" dist="38100" dir="2700000" algn="tl">
                  <a:srgbClr val="FFFFFF"/>
                </a:outerShdw>
              </a:effectLst>
            </a:endParaRPr>
          </a:p>
        </p:txBody>
      </p:sp>
      <p:graphicFrame>
        <p:nvGraphicFramePr>
          <p:cNvPr id="194561" name="Object 1"/>
          <p:cNvGraphicFramePr>
            <a:graphicFrameLocks noChangeAspect="1"/>
          </p:cNvGraphicFramePr>
          <p:nvPr/>
        </p:nvGraphicFramePr>
        <p:xfrm>
          <a:off x="533400" y="5791200"/>
          <a:ext cx="2332037" cy="598487"/>
        </p:xfrm>
        <a:graphic>
          <a:graphicData uri="http://schemas.openxmlformats.org/presentationml/2006/ole">
            <p:oleObj spid="_x0000_s194567" name="Equation" r:id="rId3" imgW="1548728" imgH="431613" progId="Equation.3">
              <p:embed/>
            </p:oleObj>
          </a:graphicData>
        </a:graphic>
      </p:graphicFrame>
      <p:sp>
        <p:nvSpPr>
          <p:cNvPr id="6" name="Oval 5"/>
          <p:cNvSpPr/>
          <p:nvPr/>
        </p:nvSpPr>
        <p:spPr bwMode="auto">
          <a:xfrm>
            <a:off x="2209800" y="5791200"/>
            <a:ext cx="685800" cy="457200"/>
          </a:xfrm>
          <a:prstGeom prst="ellipse">
            <a:avLst/>
          </a:prstGeom>
          <a:noFill/>
          <a:ln w="158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cxnSp>
        <p:nvCxnSpPr>
          <p:cNvPr id="8" name="Straight Arrow Connector 7"/>
          <p:cNvCxnSpPr>
            <a:stCxn id="9" idx="1"/>
            <a:endCxn id="6" idx="6"/>
          </p:cNvCxnSpPr>
          <p:nvPr/>
        </p:nvCxnSpPr>
        <p:spPr bwMode="auto">
          <a:xfrm rot="10800000">
            <a:off x="2895600" y="6019801"/>
            <a:ext cx="381000" cy="47655"/>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sp>
        <p:nvSpPr>
          <p:cNvPr id="9" name="TextBox 8"/>
          <p:cNvSpPr txBox="1"/>
          <p:nvPr/>
        </p:nvSpPr>
        <p:spPr>
          <a:xfrm>
            <a:off x="3276600" y="5867400"/>
            <a:ext cx="5410200" cy="400110"/>
          </a:xfrm>
          <a:prstGeom prst="rect">
            <a:avLst/>
          </a:prstGeom>
          <a:noFill/>
        </p:spPr>
        <p:txBody>
          <a:bodyPr wrap="square" rtlCol="0">
            <a:spAutoFit/>
          </a:bodyPr>
          <a:lstStyle/>
          <a:p>
            <a:r>
              <a:rPr lang="en-US" i="0" dirty="0" smtClean="0">
                <a:solidFill>
                  <a:srgbClr val="FF0000"/>
                </a:solidFill>
                <a:effectLst/>
                <a:latin typeface="+mn-lt"/>
              </a:rPr>
              <a:t>Covariance = </a:t>
            </a:r>
            <a:r>
              <a:rPr lang="en-US" i="0" dirty="0" err="1" smtClean="0">
                <a:solidFill>
                  <a:srgbClr val="FF0000"/>
                </a:solidFill>
                <a:effectLst/>
                <a:latin typeface="+mn-lt"/>
              </a:rPr>
              <a:t>Stdev</a:t>
            </a:r>
            <a:r>
              <a:rPr lang="en-US" i="0" dirty="0" smtClean="0">
                <a:solidFill>
                  <a:srgbClr val="FF0000"/>
                </a:solidFill>
                <a:effectLst/>
                <a:latin typeface="+mn-lt"/>
              </a:rPr>
              <a:t>(</a:t>
            </a:r>
            <a:r>
              <a:rPr lang="en-US" i="0" dirty="0" err="1" smtClean="0">
                <a:solidFill>
                  <a:srgbClr val="FF0000"/>
                </a:solidFill>
                <a:effectLst/>
                <a:latin typeface="+mn-lt"/>
              </a:rPr>
              <a:t>i</a:t>
            </a:r>
            <a:r>
              <a:rPr lang="en-US" i="0" dirty="0" smtClean="0">
                <a:solidFill>
                  <a:srgbClr val="FF0000"/>
                </a:solidFill>
                <a:effectLst/>
                <a:latin typeface="+mn-lt"/>
              </a:rPr>
              <a:t>)*</a:t>
            </a:r>
            <a:r>
              <a:rPr lang="en-US" i="0" dirty="0" err="1" smtClean="0">
                <a:solidFill>
                  <a:srgbClr val="FF0000"/>
                </a:solidFill>
                <a:effectLst/>
                <a:latin typeface="+mn-lt"/>
              </a:rPr>
              <a:t>Stdev</a:t>
            </a:r>
            <a:r>
              <a:rPr lang="en-US" i="0" dirty="0" smtClean="0">
                <a:solidFill>
                  <a:srgbClr val="FF0000"/>
                </a:solidFill>
                <a:effectLst/>
                <a:latin typeface="+mn-lt"/>
              </a:rPr>
              <a:t>(j)*</a:t>
            </a:r>
            <a:r>
              <a:rPr lang="en-US" i="0" dirty="0" err="1" smtClean="0">
                <a:solidFill>
                  <a:srgbClr val="FF0000"/>
                </a:solidFill>
                <a:effectLst/>
                <a:latin typeface="+mn-lt"/>
              </a:rPr>
              <a:t>Correl</a:t>
            </a:r>
            <a:r>
              <a:rPr lang="en-US" i="0" dirty="0" smtClean="0">
                <a:solidFill>
                  <a:srgbClr val="FF0000"/>
                </a:solidFill>
                <a:effectLst/>
                <a:latin typeface="+mn-lt"/>
              </a:rPr>
              <a:t>(</a:t>
            </a:r>
            <a:r>
              <a:rPr lang="en-US" i="0" dirty="0" err="1" smtClean="0">
                <a:solidFill>
                  <a:srgbClr val="FF0000"/>
                </a:solidFill>
                <a:effectLst/>
                <a:latin typeface="+mn-lt"/>
              </a:rPr>
              <a:t>I,j</a:t>
            </a:r>
            <a:r>
              <a:rPr lang="en-US" i="0" dirty="0" smtClean="0">
                <a:solidFill>
                  <a:srgbClr val="FF0000"/>
                </a:solidFill>
                <a:effectLst/>
                <a:latin typeface="+mn-lt"/>
              </a:rPr>
              <a:t>)</a:t>
            </a:r>
            <a:endParaRPr lang="en-US" i="0" dirty="0">
              <a:solidFill>
                <a:srgbClr val="FF0000"/>
              </a:solidFill>
              <a:effectLst/>
              <a:latin typeface="+mn-lt"/>
            </a:endParaRPr>
          </a:p>
        </p:txBody>
      </p:sp>
      <p:sp>
        <p:nvSpPr>
          <p:cNvPr id="10" name="Footer Placeholder 9"/>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297A3A8E-6BBE-4915-999F-8CD2BC3D1A5D}" type="slidenum">
              <a:rPr lang="en-US">
                <a:solidFill>
                  <a:srgbClr val="000000"/>
                </a:solidFill>
              </a:rPr>
              <a:pPr/>
              <a:t>18</a:t>
            </a:fld>
            <a:endParaRPr lang="en-US">
              <a:solidFill>
                <a:srgbClr val="000000"/>
              </a:solidFill>
            </a:endParaRPr>
          </a:p>
        </p:txBody>
      </p:sp>
      <p:sp>
        <p:nvSpPr>
          <p:cNvPr id="359430" name="Text Box 6"/>
          <p:cNvSpPr txBox="1">
            <a:spLocks noChangeArrowheads="1"/>
          </p:cNvSpPr>
          <p:nvPr/>
        </p:nvSpPr>
        <p:spPr bwMode="auto">
          <a:xfrm>
            <a:off x="838200" y="6300395"/>
            <a:ext cx="7543800" cy="396875"/>
          </a:xfrm>
          <a:prstGeom prst="rect">
            <a:avLst/>
          </a:prstGeom>
          <a:noFill/>
          <a:ln w="9525">
            <a:noFill/>
            <a:miter lim="800000"/>
            <a:headEnd/>
            <a:tailEnd/>
          </a:ln>
          <a:effectLst/>
        </p:spPr>
        <p:txBody>
          <a:bodyPr>
            <a:spAutoFit/>
          </a:bodyPr>
          <a:lstStyle/>
          <a:p>
            <a:pPr algn="ctr">
              <a:spcBef>
                <a:spcPct val="50000"/>
              </a:spcBef>
            </a:pPr>
            <a:r>
              <a:rPr lang="en-US" b="0" i="0" dirty="0">
                <a:solidFill>
                  <a:srgbClr val="000000"/>
                </a:solidFill>
                <a:effectLst/>
                <a:latin typeface="Arial" charset="0"/>
              </a:rPr>
              <a:t>Everything went down…</a:t>
            </a:r>
          </a:p>
        </p:txBody>
      </p:sp>
      <p:pic>
        <p:nvPicPr>
          <p:cNvPr id="359431" name="Picture 7"/>
          <p:cNvPicPr>
            <a:picLocks noChangeAspect="1" noChangeArrowheads="1"/>
          </p:cNvPicPr>
          <p:nvPr/>
        </p:nvPicPr>
        <p:blipFill>
          <a:blip r:embed="rId2" cstate="print"/>
          <a:srcRect/>
          <a:stretch>
            <a:fillRect/>
          </a:stretch>
        </p:blipFill>
        <p:spPr bwMode="auto">
          <a:xfrm>
            <a:off x="1371600" y="1531545"/>
            <a:ext cx="6019800" cy="4670425"/>
          </a:xfrm>
          <a:prstGeom prst="rect">
            <a:avLst/>
          </a:prstGeom>
          <a:noFill/>
          <a:ln w="9525">
            <a:noFill/>
            <a:miter lim="800000"/>
            <a:headEnd/>
            <a:tailEnd/>
          </a:ln>
          <a:effectLst/>
        </p:spPr>
      </p:pic>
      <p:sp>
        <p:nvSpPr>
          <p:cNvPr id="6" name="Text Box 2"/>
          <p:cNvSpPr txBox="1">
            <a:spLocks noChangeArrowheads="1"/>
          </p:cNvSpPr>
          <p:nvPr/>
        </p:nvSpPr>
        <p:spPr bwMode="auto">
          <a:xfrm>
            <a:off x="685800" y="585395"/>
            <a:ext cx="8458200" cy="707886"/>
          </a:xfrm>
          <a:prstGeom prst="rect">
            <a:avLst/>
          </a:prstGeom>
          <a:noFill/>
          <a:ln w="9525">
            <a:noFill/>
            <a:miter lim="800000"/>
            <a:headEnd/>
            <a:tailEnd/>
          </a:ln>
          <a:effectLst/>
        </p:spPr>
        <p:txBody>
          <a:bodyPr wrap="square">
            <a:spAutoFit/>
          </a:bodyPr>
          <a:lstStyle/>
          <a:p>
            <a:pPr>
              <a:spcBef>
                <a:spcPct val="50000"/>
              </a:spcBef>
            </a:pPr>
            <a:r>
              <a:rPr lang="en-US" b="0" i="0" dirty="0">
                <a:solidFill>
                  <a:srgbClr val="000000"/>
                </a:solidFill>
                <a:effectLst/>
                <a:latin typeface="Arial" charset="0"/>
              </a:rPr>
              <a:t>Much recent bemoaning the lack of diversification between real estate and stocks during the big 2008 crash. </a:t>
            </a:r>
          </a:p>
        </p:txBody>
      </p:sp>
      <p:sp>
        <p:nvSpPr>
          <p:cNvPr id="7" name="Text Box 5"/>
          <p:cNvSpPr txBox="1">
            <a:spLocks noChangeArrowheads="1"/>
          </p:cNvSpPr>
          <p:nvPr/>
        </p:nvSpPr>
        <p:spPr bwMode="auto">
          <a:xfrm>
            <a:off x="0" y="0"/>
            <a:ext cx="8001000" cy="400110"/>
          </a:xfrm>
          <a:prstGeom prst="rect">
            <a:avLst/>
          </a:prstGeom>
          <a:noFill/>
          <a:ln w="9525">
            <a:noFill/>
            <a:miter lim="800000"/>
            <a:headEnd/>
            <a:tailEnd/>
          </a:ln>
          <a:effectLst/>
        </p:spPr>
        <p:txBody>
          <a:bodyPr wrap="square">
            <a:spAutoFit/>
          </a:bodyPr>
          <a:lstStyle/>
          <a:p>
            <a:pPr>
              <a:spcBef>
                <a:spcPct val="50000"/>
              </a:spcBef>
            </a:pPr>
            <a:r>
              <a:rPr lang="en-US" b="0" i="0" dirty="0" smtClean="0">
                <a:solidFill>
                  <a:srgbClr val="0000FF"/>
                </a:solidFill>
                <a:effectLst/>
                <a:latin typeface="Arial" charset="0"/>
              </a:rPr>
              <a:t>21.2.3 Perceived Role of Real Estate in the Mixed-Asset Portfolio</a:t>
            </a:r>
            <a:endParaRPr lang="en-US" b="0" i="0" dirty="0">
              <a:solidFill>
                <a:srgbClr val="0000FF"/>
              </a:solidFill>
              <a:effectLst/>
              <a:latin typeface="Arial" charset="0"/>
            </a:endParaRPr>
          </a:p>
        </p:txBody>
      </p:sp>
      <p:sp>
        <p:nvSpPr>
          <p:cNvPr id="8" name="Footer Placeholder 7"/>
          <p:cNvSpPr>
            <a:spLocks noGrp="1"/>
          </p:cNvSpPr>
          <p:nvPr>
            <p:ph type="ftr" sz="quarter" idx="11"/>
          </p:nvPr>
        </p:nvSpPr>
        <p:spPr/>
        <p:txBody>
          <a:bodyPr/>
          <a:lstStyle/>
          <a:p>
            <a:r>
              <a:rPr lang="en-US" smtClean="0"/>
              <a:t>© 2014 OnCourse Learning. All Rights Reserved.</a:t>
            </a:r>
            <a:endParaRPr lang="en-US"/>
          </a:p>
        </p:txBody>
      </p:sp>
    </p:spTree>
    <p:extLst>
      <p:ext uri="{BB962C8B-B14F-4D97-AF65-F5344CB8AC3E}">
        <p14:creationId xmlns="" xmlns:p14="http://schemas.microsoft.com/office/powerpoint/2010/main" val="34031185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C3FCC635-E979-477B-B037-5BEDE236746E}" type="slidenum">
              <a:rPr lang="en-US">
                <a:solidFill>
                  <a:srgbClr val="000000"/>
                </a:solidFill>
              </a:rPr>
              <a:pPr/>
              <a:t>19</a:t>
            </a:fld>
            <a:endParaRPr lang="en-US">
              <a:solidFill>
                <a:srgbClr val="000000"/>
              </a:solidFill>
            </a:endParaRPr>
          </a:p>
        </p:txBody>
      </p:sp>
      <p:sp>
        <p:nvSpPr>
          <p:cNvPr id="328706" name="Text Box 2"/>
          <p:cNvSpPr txBox="1">
            <a:spLocks noChangeArrowheads="1"/>
          </p:cNvSpPr>
          <p:nvPr/>
        </p:nvSpPr>
        <p:spPr bwMode="auto">
          <a:xfrm>
            <a:off x="685800" y="0"/>
            <a:ext cx="8458200" cy="1015663"/>
          </a:xfrm>
          <a:prstGeom prst="rect">
            <a:avLst/>
          </a:prstGeom>
          <a:noFill/>
          <a:ln w="9525">
            <a:noFill/>
            <a:miter lim="800000"/>
            <a:headEnd/>
            <a:tailEnd/>
          </a:ln>
          <a:effectLst/>
        </p:spPr>
        <p:txBody>
          <a:bodyPr wrap="square">
            <a:spAutoFit/>
          </a:bodyPr>
          <a:lstStyle/>
          <a:p>
            <a:pPr>
              <a:spcBef>
                <a:spcPct val="50000"/>
              </a:spcBef>
            </a:pPr>
            <a:r>
              <a:rPr lang="en-US" b="0" i="0" dirty="0">
                <a:solidFill>
                  <a:srgbClr val="000000"/>
                </a:solidFill>
                <a:effectLst/>
                <a:latin typeface="Arial" charset="0"/>
              </a:rPr>
              <a:t>Much recent bemoaning the lack of diversification between real estate and stocks during the big 2008 crash. But in the big picture</a:t>
            </a:r>
            <a:r>
              <a:rPr lang="en-US" b="0" i="0" dirty="0" smtClean="0">
                <a:solidFill>
                  <a:srgbClr val="000000"/>
                </a:solidFill>
                <a:effectLst/>
                <a:latin typeface="Arial" charset="0"/>
              </a:rPr>
              <a:t>…  (“Northeast” &amp; “Southwest” quadrants </a:t>
            </a:r>
            <a:r>
              <a:rPr lang="en-US" b="0" i="0" dirty="0" smtClean="0">
                <a:solidFill>
                  <a:srgbClr val="000000"/>
                </a:solidFill>
                <a:effectLst/>
                <a:latin typeface="Arial" charset="0"/>
                <a:sym typeface="Wingdings" pitchFamily="2" charset="2"/>
              </a:rPr>
              <a:t> Lack of diversification.)</a:t>
            </a:r>
            <a:endParaRPr lang="en-US" b="0" i="0" dirty="0">
              <a:solidFill>
                <a:srgbClr val="000000"/>
              </a:solidFill>
              <a:effectLst/>
              <a:latin typeface="Arial" charset="0"/>
            </a:endParaRPr>
          </a:p>
        </p:txBody>
      </p:sp>
      <p:sp>
        <p:nvSpPr>
          <p:cNvPr id="328709" name="Text Box 5"/>
          <p:cNvSpPr txBox="1">
            <a:spLocks noChangeArrowheads="1"/>
          </p:cNvSpPr>
          <p:nvPr/>
        </p:nvSpPr>
        <p:spPr bwMode="auto">
          <a:xfrm>
            <a:off x="381000" y="6400800"/>
            <a:ext cx="8534400" cy="461665"/>
          </a:xfrm>
          <a:prstGeom prst="rect">
            <a:avLst/>
          </a:prstGeom>
          <a:noFill/>
          <a:ln w="9525">
            <a:noFill/>
            <a:miter lim="800000"/>
            <a:headEnd/>
            <a:tailEnd/>
          </a:ln>
          <a:effectLst/>
        </p:spPr>
        <p:txBody>
          <a:bodyPr>
            <a:spAutoFit/>
          </a:bodyPr>
          <a:lstStyle/>
          <a:p>
            <a:pPr algn="ctr">
              <a:spcBef>
                <a:spcPct val="50000"/>
              </a:spcBef>
            </a:pPr>
            <a:r>
              <a:rPr lang="en-US" sz="1200" b="0" i="0" dirty="0" smtClean="0">
                <a:solidFill>
                  <a:srgbClr val="000000"/>
                </a:solidFill>
                <a:effectLst/>
                <a:latin typeface="Arial" charset="0"/>
              </a:rPr>
              <a:t>Though hard data is lacking, we would probably have </a:t>
            </a:r>
            <a:r>
              <a:rPr lang="en-US" sz="1200" b="0" i="0" dirty="0">
                <a:solidFill>
                  <a:srgbClr val="000000"/>
                </a:solidFill>
                <a:effectLst/>
                <a:latin typeface="Arial" charset="0"/>
              </a:rPr>
              <a:t>to go back </a:t>
            </a:r>
            <a:r>
              <a:rPr lang="en-US" sz="1200" b="0" i="0" dirty="0" smtClean="0">
                <a:solidFill>
                  <a:srgbClr val="000000"/>
                </a:solidFill>
                <a:effectLst/>
                <a:latin typeface="Arial" charset="0"/>
              </a:rPr>
              <a:t>a further </a:t>
            </a:r>
            <a:r>
              <a:rPr lang="en-US" sz="1200" b="0" i="0" dirty="0">
                <a:solidFill>
                  <a:srgbClr val="000000"/>
                </a:solidFill>
                <a:effectLst/>
                <a:latin typeface="Arial" charset="0"/>
              </a:rPr>
              <a:t>30+ yrs to find a third double-down </a:t>
            </a:r>
            <a:r>
              <a:rPr lang="en-US" sz="1200" b="0" i="0" dirty="0" smtClean="0">
                <a:solidFill>
                  <a:srgbClr val="000000"/>
                </a:solidFill>
                <a:effectLst/>
                <a:latin typeface="Arial" charset="0"/>
              </a:rPr>
              <a:t>year:</a:t>
            </a:r>
          </a:p>
          <a:p>
            <a:pPr algn="ctr">
              <a:spcBef>
                <a:spcPts val="0"/>
              </a:spcBef>
            </a:pPr>
            <a:r>
              <a:rPr lang="en-US" sz="1200" b="0" i="0" dirty="0" smtClean="0">
                <a:solidFill>
                  <a:srgbClr val="000000"/>
                </a:solidFill>
                <a:effectLst/>
                <a:latin typeface="Arial" charset="0"/>
                <a:sym typeface="Wingdings" panose="05000000000000000000" pitchFamily="2" charset="2"/>
              </a:rPr>
              <a:t> 1</a:t>
            </a:r>
            <a:r>
              <a:rPr lang="en-US" sz="1200" b="0" i="0" dirty="0" smtClean="0">
                <a:solidFill>
                  <a:srgbClr val="000000"/>
                </a:solidFill>
                <a:effectLst/>
                <a:latin typeface="Arial" charset="0"/>
              </a:rPr>
              <a:t>/30 chance any one year both down…</a:t>
            </a:r>
            <a:endParaRPr lang="en-US" sz="1200" b="0" i="0" dirty="0">
              <a:solidFill>
                <a:srgbClr val="000000"/>
              </a:solidFill>
              <a:effectLst/>
              <a:latin typeface="Arial" charset="0"/>
            </a:endParaRPr>
          </a:p>
        </p:txBody>
      </p:sp>
      <p:sp>
        <p:nvSpPr>
          <p:cNvPr id="328710" name="Text Box 6"/>
          <p:cNvSpPr txBox="1">
            <a:spLocks noChangeArrowheads="1"/>
          </p:cNvSpPr>
          <p:nvPr/>
        </p:nvSpPr>
        <p:spPr bwMode="auto">
          <a:xfrm>
            <a:off x="228600" y="1295400"/>
            <a:ext cx="1219200" cy="2530475"/>
          </a:xfrm>
          <a:prstGeom prst="rect">
            <a:avLst/>
          </a:prstGeom>
          <a:noFill/>
          <a:ln w="9525">
            <a:noFill/>
            <a:miter lim="800000"/>
            <a:headEnd/>
            <a:tailEnd/>
          </a:ln>
          <a:effectLst/>
        </p:spPr>
        <p:txBody>
          <a:bodyPr>
            <a:spAutoFit/>
          </a:bodyPr>
          <a:lstStyle/>
          <a:p>
            <a:pPr>
              <a:spcBef>
                <a:spcPct val="50000"/>
              </a:spcBef>
            </a:pPr>
            <a:r>
              <a:rPr lang="en-US" b="0" i="0">
                <a:solidFill>
                  <a:srgbClr val="FF0000"/>
                </a:solidFill>
                <a:effectLst/>
                <a:latin typeface="Arial" charset="0"/>
              </a:rPr>
              <a:t>In which quadrant do you care about lack of diversifi-cation?...</a:t>
            </a:r>
          </a:p>
        </p:txBody>
      </p:sp>
      <p:pic>
        <p:nvPicPr>
          <p:cNvPr id="2" name="Picture 1"/>
          <p:cNvPicPr>
            <a:picLocks noChangeAspect="1"/>
          </p:cNvPicPr>
          <p:nvPr/>
        </p:nvPicPr>
        <p:blipFill>
          <a:blip r:embed="rId2" cstate="print"/>
          <a:stretch>
            <a:fillRect/>
          </a:stretch>
        </p:blipFill>
        <p:spPr>
          <a:xfrm>
            <a:off x="1523999" y="1007808"/>
            <a:ext cx="6820235" cy="5392991"/>
          </a:xfrm>
          <a:prstGeom prst="rect">
            <a:avLst/>
          </a:prstGeom>
        </p:spPr>
      </p:pic>
    </p:spTree>
    <p:extLst>
      <p:ext uri="{BB962C8B-B14F-4D97-AF65-F5344CB8AC3E}">
        <p14:creationId xmlns="" xmlns:p14="http://schemas.microsoft.com/office/powerpoint/2010/main" val="3230503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B1769D7-F036-4058-AC75-173369DDC185}" type="slidenum">
              <a:rPr lang="en-US"/>
              <a:pPr/>
              <a:t>2</a:t>
            </a:fld>
            <a:endParaRPr lang="en-US"/>
          </a:p>
        </p:txBody>
      </p:sp>
      <p:sp>
        <p:nvSpPr>
          <p:cNvPr id="144388" name="Text Box 4"/>
          <p:cNvSpPr txBox="1">
            <a:spLocks noChangeArrowheads="1"/>
          </p:cNvSpPr>
          <p:nvPr/>
        </p:nvSpPr>
        <p:spPr bwMode="auto">
          <a:xfrm>
            <a:off x="381000" y="1066800"/>
            <a:ext cx="8305800" cy="5121275"/>
          </a:xfrm>
          <a:prstGeom prst="rect">
            <a:avLst/>
          </a:prstGeom>
          <a:noFill/>
          <a:ln w="9525">
            <a:noFill/>
            <a:miter lim="800000"/>
            <a:headEnd/>
            <a:tailEnd/>
          </a:ln>
          <a:effectLst/>
        </p:spPr>
        <p:txBody>
          <a:bodyPr>
            <a:spAutoFit/>
          </a:bodyPr>
          <a:lstStyle/>
          <a:p>
            <a:pPr algn="ctr">
              <a:spcBef>
                <a:spcPct val="50000"/>
              </a:spcBef>
            </a:pPr>
            <a:r>
              <a:rPr lang="en-US" i="0">
                <a:effectLst/>
                <a:latin typeface="Arial" charset="0"/>
              </a:rPr>
              <a:t>"MODERN PORTFOLIO THEORY" </a:t>
            </a:r>
          </a:p>
          <a:p>
            <a:pPr>
              <a:spcBef>
                <a:spcPct val="50000"/>
              </a:spcBef>
            </a:pPr>
            <a:r>
              <a:rPr lang="en-US" i="0">
                <a:effectLst/>
                <a:latin typeface="Arial" charset="0"/>
              </a:rPr>
              <a:t>(aka "Mean-Variance Portfolio Theory", or “Markowitz Portfolio Theory” – Either way: “MPT” for short)</a:t>
            </a:r>
          </a:p>
          <a:p>
            <a:pPr>
              <a:spcBef>
                <a:spcPct val="50000"/>
              </a:spcBef>
            </a:pPr>
            <a:endParaRPr lang="en-US" i="0">
              <a:effectLst/>
              <a:latin typeface="Arial" charset="0"/>
            </a:endParaRPr>
          </a:p>
          <a:p>
            <a:pPr>
              <a:spcBef>
                <a:spcPct val="50000"/>
              </a:spcBef>
            </a:pPr>
            <a:r>
              <a:rPr lang="en-US" i="0">
                <a:effectLst/>
                <a:latin typeface="Wingdings" pitchFamily="2" charset="2"/>
              </a:rPr>
              <a:t>Ø</a:t>
            </a:r>
            <a:r>
              <a:rPr lang="en-US" i="0">
                <a:effectLst/>
                <a:latin typeface="Arial" charset="0"/>
              </a:rPr>
              <a:t> DEVELOPED IN 1950s (by MARKOWITZ, SHARPE, LINTNER)</a:t>
            </a:r>
          </a:p>
          <a:p>
            <a:pPr>
              <a:spcBef>
                <a:spcPct val="50000"/>
              </a:spcBef>
            </a:pPr>
            <a:r>
              <a:rPr lang="en-US" b="0" i="0">
                <a:effectLst/>
                <a:latin typeface="Arial" charset="0"/>
              </a:rPr>
              <a:t>(Won Nobel Prize in Economics in 1990.)</a:t>
            </a:r>
          </a:p>
          <a:p>
            <a:pPr>
              <a:spcBef>
                <a:spcPct val="50000"/>
              </a:spcBef>
            </a:pPr>
            <a:endParaRPr lang="en-US" i="0">
              <a:effectLst/>
              <a:latin typeface="Arial" charset="0"/>
            </a:endParaRPr>
          </a:p>
          <a:p>
            <a:pPr>
              <a:spcBef>
                <a:spcPct val="50000"/>
              </a:spcBef>
            </a:pPr>
            <a:r>
              <a:rPr lang="en-US" i="0">
                <a:effectLst/>
                <a:latin typeface="Wingdings" pitchFamily="2" charset="2"/>
              </a:rPr>
              <a:t>Ø</a:t>
            </a:r>
            <a:r>
              <a:rPr lang="en-US" i="0">
                <a:effectLst/>
                <a:latin typeface="Arial" charset="0"/>
              </a:rPr>
              <a:t> WIDELY USED AMONG PROFESSIONAL INVESTORS</a:t>
            </a:r>
          </a:p>
          <a:p>
            <a:pPr>
              <a:spcBef>
                <a:spcPct val="50000"/>
              </a:spcBef>
            </a:pPr>
            <a:r>
              <a:rPr lang="en-US" i="0">
                <a:effectLst/>
                <a:latin typeface="Arial" charset="0"/>
              </a:rPr>
              <a:t> </a:t>
            </a:r>
          </a:p>
          <a:p>
            <a:pPr>
              <a:spcBef>
                <a:spcPct val="50000"/>
              </a:spcBef>
            </a:pPr>
            <a:r>
              <a:rPr lang="en-US" i="0">
                <a:effectLst/>
                <a:latin typeface="Wingdings" pitchFamily="2" charset="2"/>
              </a:rPr>
              <a:t>Ø</a:t>
            </a:r>
            <a:r>
              <a:rPr lang="en-US" i="0">
                <a:effectLst/>
                <a:latin typeface="Arial" charset="0"/>
              </a:rPr>
              <a:t> FUNDAMENTAL DISCIPLINE OF PORTFOLIO-LEVEL INVESTMENT STRATEGIC DECISION MAKING.</a:t>
            </a:r>
          </a:p>
          <a:p>
            <a:pPr>
              <a:spcBef>
                <a:spcPct val="50000"/>
              </a:spcBef>
            </a:pPr>
            <a:endParaRPr lang="en-US">
              <a:effectLst>
                <a:outerShdw blurRad="38100" dist="38100" dir="2700000" algn="tl">
                  <a:srgbClr val="FFFFFF"/>
                </a:outerShdw>
              </a:effectLst>
            </a:endParaRPr>
          </a:p>
        </p:txBody>
      </p:sp>
      <p:sp>
        <p:nvSpPr>
          <p:cNvPr id="144389" name="Text Box 5"/>
          <p:cNvSpPr txBox="1">
            <a:spLocks noChangeArrowheads="1"/>
          </p:cNvSpPr>
          <p:nvPr/>
        </p:nvSpPr>
        <p:spPr bwMode="auto">
          <a:xfrm>
            <a:off x="1752600" y="381000"/>
            <a:ext cx="5867400" cy="396875"/>
          </a:xfrm>
          <a:prstGeom prst="rect">
            <a:avLst/>
          </a:prstGeom>
          <a:noFill/>
          <a:ln w="9525">
            <a:noFill/>
            <a:miter lim="800000"/>
            <a:headEnd/>
            <a:tailEnd/>
          </a:ln>
          <a:effectLst/>
        </p:spPr>
        <p:txBody>
          <a:bodyPr>
            <a:spAutoFit/>
          </a:bodyPr>
          <a:lstStyle/>
          <a:p>
            <a:pPr algn="ctr">
              <a:spcBef>
                <a:spcPct val="50000"/>
              </a:spcBef>
            </a:pPr>
            <a:r>
              <a:rPr lang="en-US" b="0" i="0" dirty="0">
                <a:effectLst/>
              </a:rPr>
              <a:t>21.2 Basic Mean-Variance Portfolio Theory</a:t>
            </a:r>
          </a:p>
        </p:txBody>
      </p:sp>
      <p:sp>
        <p:nvSpPr>
          <p:cNvPr id="5" name="TextBox 4"/>
          <p:cNvSpPr txBox="1"/>
          <p:nvPr/>
        </p:nvSpPr>
        <p:spPr>
          <a:xfrm>
            <a:off x="0" y="5842337"/>
            <a:ext cx="9144000" cy="400110"/>
          </a:xfrm>
          <a:prstGeom prst="rect">
            <a:avLst/>
          </a:prstGeom>
          <a:solidFill>
            <a:srgbClr val="FFFF99"/>
          </a:solidFill>
          <a:ln>
            <a:solidFill>
              <a:srgbClr val="0070C0"/>
            </a:solidFill>
          </a:ln>
        </p:spPr>
        <p:txBody>
          <a:bodyPr wrap="square" rtlCol="0">
            <a:spAutoFit/>
          </a:bodyPr>
          <a:lstStyle/>
          <a:p>
            <a:r>
              <a:rPr lang="en-US" dirty="0" smtClean="0"/>
              <a:t>(See text Appendix  21A (or slides at end) for intro/review of </a:t>
            </a:r>
            <a:r>
              <a:rPr lang="en-US" dirty="0" err="1" smtClean="0"/>
              <a:t>portf</a:t>
            </a:r>
            <a:r>
              <a:rPr lang="en-US" dirty="0" smtClean="0"/>
              <a:t> return statistics.)</a:t>
            </a:r>
            <a:endParaRPr lang="en-US" dirty="0"/>
          </a:p>
        </p:txBody>
      </p:sp>
      <p:sp>
        <p:nvSpPr>
          <p:cNvPr id="6" name="Footer Placeholder 5"/>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06F7EAB-71DE-4449-A6B2-FDEBC8B4E137}" type="slidenum">
              <a:rPr lang="en-US">
                <a:solidFill>
                  <a:srgbClr val="000000"/>
                </a:solidFill>
              </a:rPr>
              <a:pPr/>
              <a:t>20</a:t>
            </a:fld>
            <a:endParaRPr lang="en-US">
              <a:solidFill>
                <a:srgbClr val="000000"/>
              </a:solidFill>
            </a:endParaRPr>
          </a:p>
        </p:txBody>
      </p:sp>
      <p:sp>
        <p:nvSpPr>
          <p:cNvPr id="5" name="Text Box 2"/>
          <p:cNvSpPr txBox="1">
            <a:spLocks noChangeArrowheads="1"/>
          </p:cNvSpPr>
          <p:nvPr/>
        </p:nvSpPr>
        <p:spPr bwMode="auto">
          <a:xfrm>
            <a:off x="685800" y="0"/>
            <a:ext cx="8458200" cy="707886"/>
          </a:xfrm>
          <a:prstGeom prst="rect">
            <a:avLst/>
          </a:prstGeom>
          <a:noFill/>
          <a:ln w="9525">
            <a:noFill/>
            <a:miter lim="800000"/>
            <a:headEnd/>
            <a:tailEnd/>
          </a:ln>
          <a:effectLst/>
        </p:spPr>
        <p:txBody>
          <a:bodyPr wrap="square">
            <a:spAutoFit/>
          </a:bodyPr>
          <a:lstStyle/>
          <a:p>
            <a:pPr>
              <a:spcBef>
                <a:spcPct val="50000"/>
              </a:spcBef>
            </a:pPr>
            <a:r>
              <a:rPr lang="en-US" b="0" i="0" dirty="0">
                <a:solidFill>
                  <a:srgbClr val="000000"/>
                </a:solidFill>
                <a:effectLst/>
                <a:latin typeface="Arial" charset="0"/>
              </a:rPr>
              <a:t>Much recent bemoaning the lack of diversification between real estate and stocks during the big 2008 crash. But in the big picture</a:t>
            </a:r>
            <a:r>
              <a:rPr lang="en-US" b="0" i="0" dirty="0" smtClean="0">
                <a:solidFill>
                  <a:srgbClr val="000000"/>
                </a:solidFill>
                <a:effectLst/>
                <a:latin typeface="Arial" charset="0"/>
              </a:rPr>
              <a:t>…</a:t>
            </a:r>
            <a:endParaRPr lang="en-US" b="0" i="0" dirty="0">
              <a:solidFill>
                <a:srgbClr val="000000"/>
              </a:solidFill>
              <a:effectLst/>
              <a:latin typeface="Arial" charset="0"/>
            </a:endParaRPr>
          </a:p>
        </p:txBody>
      </p:sp>
      <p:pic>
        <p:nvPicPr>
          <p:cNvPr id="3074" name="Picture 2"/>
          <p:cNvPicPr>
            <a:picLocks noChangeAspect="1" noChangeArrowheads="1"/>
          </p:cNvPicPr>
          <p:nvPr/>
        </p:nvPicPr>
        <p:blipFill>
          <a:blip r:embed="rId2" cstate="print"/>
          <a:srcRect/>
          <a:stretch>
            <a:fillRect/>
          </a:stretch>
        </p:blipFill>
        <p:spPr bwMode="auto">
          <a:xfrm>
            <a:off x="533400" y="685800"/>
            <a:ext cx="8129247" cy="5602927"/>
          </a:xfrm>
          <a:prstGeom prst="rect">
            <a:avLst/>
          </a:prstGeom>
          <a:noFill/>
          <a:ln w="9525">
            <a:noFill/>
            <a:miter lim="800000"/>
            <a:headEnd/>
            <a:tailEnd/>
          </a:ln>
          <a:effectLst/>
        </p:spPr>
      </p:pic>
      <p:sp>
        <p:nvSpPr>
          <p:cNvPr id="6" name="Footer Placeholder 5"/>
          <p:cNvSpPr>
            <a:spLocks noGrp="1"/>
          </p:cNvSpPr>
          <p:nvPr>
            <p:ph type="ftr" sz="quarter" idx="11"/>
          </p:nvPr>
        </p:nvSpPr>
        <p:spPr/>
        <p:txBody>
          <a:bodyPr/>
          <a:lstStyle/>
          <a:p>
            <a:r>
              <a:rPr lang="en-US" smtClean="0"/>
              <a:t>© 2014 OnCourse Learning. All Rights Reserved.</a:t>
            </a:r>
            <a:endParaRPr lang="en-US"/>
          </a:p>
        </p:txBody>
      </p:sp>
    </p:spTree>
    <p:extLst>
      <p:ext uri="{BB962C8B-B14F-4D97-AF65-F5344CB8AC3E}">
        <p14:creationId xmlns="" xmlns:p14="http://schemas.microsoft.com/office/powerpoint/2010/main" val="25011401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A24EE47-EA66-4259-8CD6-383011A61E99}" type="slidenum">
              <a:rPr lang="en-US">
                <a:solidFill>
                  <a:srgbClr val="000000"/>
                </a:solidFill>
              </a:rPr>
              <a:pPr/>
              <a:t>21</a:t>
            </a:fld>
            <a:endParaRPr lang="en-US">
              <a:solidFill>
                <a:srgbClr val="000000"/>
              </a:solidFill>
            </a:endParaRPr>
          </a:p>
        </p:txBody>
      </p:sp>
      <p:sp>
        <p:nvSpPr>
          <p:cNvPr id="5" name="Text Box 2"/>
          <p:cNvSpPr txBox="1">
            <a:spLocks noChangeArrowheads="1"/>
          </p:cNvSpPr>
          <p:nvPr/>
        </p:nvSpPr>
        <p:spPr bwMode="auto">
          <a:xfrm>
            <a:off x="685800" y="0"/>
            <a:ext cx="8458200" cy="707886"/>
          </a:xfrm>
          <a:prstGeom prst="rect">
            <a:avLst/>
          </a:prstGeom>
          <a:noFill/>
          <a:ln w="9525">
            <a:noFill/>
            <a:miter lim="800000"/>
            <a:headEnd/>
            <a:tailEnd/>
          </a:ln>
          <a:effectLst/>
        </p:spPr>
        <p:txBody>
          <a:bodyPr wrap="square">
            <a:spAutoFit/>
          </a:bodyPr>
          <a:lstStyle/>
          <a:p>
            <a:pPr>
              <a:spcBef>
                <a:spcPct val="50000"/>
              </a:spcBef>
            </a:pPr>
            <a:r>
              <a:rPr lang="en-US" b="0" i="0" dirty="0">
                <a:solidFill>
                  <a:srgbClr val="000000"/>
                </a:solidFill>
                <a:effectLst/>
                <a:latin typeface="Arial" charset="0"/>
              </a:rPr>
              <a:t>Much recent bemoaning the lack of diversification between real estate and stocks during the big 2008 crash. But in the big picture</a:t>
            </a:r>
            <a:r>
              <a:rPr lang="en-US" b="0" i="0" dirty="0" smtClean="0">
                <a:solidFill>
                  <a:srgbClr val="000000"/>
                </a:solidFill>
                <a:effectLst/>
                <a:latin typeface="Arial" charset="0"/>
              </a:rPr>
              <a:t>…</a:t>
            </a:r>
            <a:endParaRPr lang="en-US" b="0" i="0" dirty="0">
              <a:solidFill>
                <a:srgbClr val="000000"/>
              </a:solidFill>
              <a:effectLst/>
              <a:latin typeface="Arial" charset="0"/>
            </a:endParaRPr>
          </a:p>
        </p:txBody>
      </p:sp>
      <p:pic>
        <p:nvPicPr>
          <p:cNvPr id="4098" name="Picture 2"/>
          <p:cNvPicPr>
            <a:picLocks noChangeAspect="1" noChangeArrowheads="1"/>
          </p:cNvPicPr>
          <p:nvPr/>
        </p:nvPicPr>
        <p:blipFill>
          <a:blip r:embed="rId2" cstate="print"/>
          <a:srcRect/>
          <a:stretch>
            <a:fillRect/>
          </a:stretch>
        </p:blipFill>
        <p:spPr bwMode="auto">
          <a:xfrm>
            <a:off x="484648" y="788011"/>
            <a:ext cx="8174704" cy="5384189"/>
          </a:xfrm>
          <a:prstGeom prst="rect">
            <a:avLst/>
          </a:prstGeom>
          <a:noFill/>
          <a:ln w="9525">
            <a:noFill/>
            <a:miter lim="800000"/>
            <a:headEnd/>
            <a:tailEnd/>
          </a:ln>
          <a:effectLst/>
        </p:spPr>
      </p:pic>
      <p:sp>
        <p:nvSpPr>
          <p:cNvPr id="6" name="Footer Placeholder 5"/>
          <p:cNvSpPr>
            <a:spLocks noGrp="1"/>
          </p:cNvSpPr>
          <p:nvPr>
            <p:ph type="ftr" sz="quarter" idx="11"/>
          </p:nvPr>
        </p:nvSpPr>
        <p:spPr/>
        <p:txBody>
          <a:bodyPr/>
          <a:lstStyle/>
          <a:p>
            <a:r>
              <a:rPr lang="en-US" smtClean="0"/>
              <a:t>© 2014 OnCourse Learning. All Rights Reserved.</a:t>
            </a:r>
            <a:endParaRPr lang="en-US"/>
          </a:p>
        </p:txBody>
      </p:sp>
    </p:spTree>
    <p:extLst>
      <p:ext uri="{BB962C8B-B14F-4D97-AF65-F5344CB8AC3E}">
        <p14:creationId xmlns="" xmlns:p14="http://schemas.microsoft.com/office/powerpoint/2010/main" val="25432875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A24EE47-EA66-4259-8CD6-383011A61E99}" type="slidenum">
              <a:rPr lang="en-US">
                <a:solidFill>
                  <a:srgbClr val="000000"/>
                </a:solidFill>
              </a:rPr>
              <a:pPr/>
              <a:t>22</a:t>
            </a:fld>
            <a:endParaRPr lang="en-US">
              <a:solidFill>
                <a:srgbClr val="000000"/>
              </a:solidFill>
            </a:endParaRPr>
          </a:p>
        </p:txBody>
      </p:sp>
      <p:sp>
        <p:nvSpPr>
          <p:cNvPr id="5" name="Text Box 2"/>
          <p:cNvSpPr txBox="1">
            <a:spLocks noChangeArrowheads="1"/>
          </p:cNvSpPr>
          <p:nvPr/>
        </p:nvSpPr>
        <p:spPr bwMode="auto">
          <a:xfrm>
            <a:off x="685800" y="0"/>
            <a:ext cx="8458200" cy="707886"/>
          </a:xfrm>
          <a:prstGeom prst="rect">
            <a:avLst/>
          </a:prstGeom>
          <a:noFill/>
          <a:ln w="9525">
            <a:noFill/>
            <a:miter lim="800000"/>
            <a:headEnd/>
            <a:tailEnd/>
          </a:ln>
          <a:effectLst/>
        </p:spPr>
        <p:txBody>
          <a:bodyPr wrap="square">
            <a:spAutoFit/>
          </a:bodyPr>
          <a:lstStyle/>
          <a:p>
            <a:pPr>
              <a:spcBef>
                <a:spcPct val="50000"/>
              </a:spcBef>
            </a:pPr>
            <a:r>
              <a:rPr lang="en-US" b="0" i="0" dirty="0">
                <a:solidFill>
                  <a:srgbClr val="000000"/>
                </a:solidFill>
                <a:effectLst/>
                <a:latin typeface="Arial" charset="0"/>
              </a:rPr>
              <a:t>Much recent bemoaning the lack of diversification between real estate and stocks during the big 2008 crash. But in the big picture</a:t>
            </a:r>
            <a:r>
              <a:rPr lang="en-US" b="0" i="0" dirty="0" smtClean="0">
                <a:solidFill>
                  <a:srgbClr val="000000"/>
                </a:solidFill>
                <a:effectLst/>
                <a:latin typeface="Arial" charset="0"/>
              </a:rPr>
              <a:t>…</a:t>
            </a:r>
            <a:endParaRPr lang="en-US" b="0" i="0" dirty="0">
              <a:solidFill>
                <a:srgbClr val="000000"/>
              </a:solidFill>
              <a:effectLst/>
              <a:latin typeface="Arial" charset="0"/>
            </a:endParaRPr>
          </a:p>
        </p:txBody>
      </p:sp>
      <p:pic>
        <p:nvPicPr>
          <p:cNvPr id="4098" name="Picture 2"/>
          <p:cNvPicPr>
            <a:picLocks noChangeArrowheads="1"/>
          </p:cNvPicPr>
          <p:nvPr/>
        </p:nvPicPr>
        <p:blipFill>
          <a:blip r:embed="rId2" cstate="print"/>
          <a:srcRect/>
          <a:stretch>
            <a:fillRect/>
          </a:stretch>
        </p:blipFill>
        <p:spPr bwMode="auto">
          <a:xfrm>
            <a:off x="490622" y="762000"/>
            <a:ext cx="8162757" cy="5410200"/>
          </a:xfrm>
          <a:prstGeom prst="rect">
            <a:avLst/>
          </a:prstGeom>
          <a:noFill/>
          <a:ln w="9525">
            <a:noFill/>
            <a:miter lim="800000"/>
            <a:headEnd/>
            <a:tailEnd/>
          </a:ln>
          <a:effectLst/>
        </p:spPr>
      </p:pic>
      <p:sp>
        <p:nvSpPr>
          <p:cNvPr id="6" name="Text Box 21"/>
          <p:cNvSpPr txBox="1">
            <a:spLocks noChangeArrowheads="1"/>
          </p:cNvSpPr>
          <p:nvPr/>
        </p:nvSpPr>
        <p:spPr bwMode="auto">
          <a:xfrm>
            <a:off x="914400" y="6096000"/>
            <a:ext cx="7315200" cy="581025"/>
          </a:xfrm>
          <a:prstGeom prst="rect">
            <a:avLst/>
          </a:prstGeom>
          <a:solidFill>
            <a:schemeClr val="bg1"/>
          </a:solidFill>
          <a:ln w="9525">
            <a:noFill/>
            <a:miter lim="800000"/>
            <a:headEnd/>
            <a:tailEnd/>
          </a:ln>
          <a:effectLst/>
        </p:spPr>
        <p:txBody>
          <a:bodyPr wrap="square">
            <a:spAutoFit/>
          </a:bodyPr>
          <a:lstStyle/>
          <a:p>
            <a:pPr>
              <a:spcBef>
                <a:spcPct val="50000"/>
              </a:spcBef>
            </a:pPr>
            <a:r>
              <a:rPr lang="en-US" sz="1600" b="0" dirty="0">
                <a:solidFill>
                  <a:srgbClr val="000000"/>
                </a:solidFill>
                <a:effectLst/>
                <a:latin typeface="Arial" charset="0"/>
              </a:rPr>
              <a:t>“Fat tails”</a:t>
            </a:r>
            <a:r>
              <a:rPr lang="en-US" sz="1600" b="0" i="0" dirty="0">
                <a:solidFill>
                  <a:srgbClr val="000000"/>
                </a:solidFill>
                <a:effectLst/>
                <a:latin typeface="Arial" charset="0"/>
              </a:rPr>
              <a:t> (non-normality) can be represented by </a:t>
            </a:r>
            <a:r>
              <a:rPr lang="en-US" sz="1600" dirty="0">
                <a:solidFill>
                  <a:srgbClr val="FF00FF"/>
                </a:solidFill>
                <a:effectLst/>
                <a:latin typeface="Arial" charset="0"/>
              </a:rPr>
              <a:t>“big bear”</a:t>
            </a:r>
            <a:r>
              <a:rPr lang="en-US" sz="1600" i="0" dirty="0">
                <a:solidFill>
                  <a:srgbClr val="FF00FF"/>
                </a:solidFill>
                <a:effectLst/>
                <a:latin typeface="Arial" charset="0"/>
              </a:rPr>
              <a:t> </a:t>
            </a:r>
            <a:r>
              <a:rPr lang="en-US" sz="1600" b="0" i="0" dirty="0">
                <a:solidFill>
                  <a:srgbClr val="000000"/>
                </a:solidFill>
                <a:effectLst/>
                <a:latin typeface="Arial" charset="0"/>
              </a:rPr>
              <a:t>events (asset class down &gt; -20%). How does R.E. compare?...</a:t>
            </a:r>
            <a:endParaRPr lang="en-US" sz="1600" b="0" dirty="0">
              <a:solidFill>
                <a:srgbClr val="000000"/>
              </a:solidFill>
              <a:effectLst/>
              <a:latin typeface="Arial" charset="0"/>
            </a:endParaRPr>
          </a:p>
        </p:txBody>
      </p:sp>
      <p:sp>
        <p:nvSpPr>
          <p:cNvPr id="7" name="Oval 4"/>
          <p:cNvSpPr>
            <a:spLocks noChangeArrowheads="1"/>
          </p:cNvSpPr>
          <p:nvPr/>
        </p:nvSpPr>
        <p:spPr bwMode="auto">
          <a:xfrm>
            <a:off x="1524000" y="3962400"/>
            <a:ext cx="990600" cy="1371600"/>
          </a:xfrm>
          <a:prstGeom prst="ellipse">
            <a:avLst/>
          </a:prstGeom>
          <a:noFill/>
          <a:ln w="44450">
            <a:solidFill>
              <a:srgbClr val="FF00FF"/>
            </a:solidFill>
            <a:round/>
            <a:headEnd/>
            <a:tailEnd/>
          </a:ln>
          <a:effectLst/>
        </p:spPr>
        <p:txBody>
          <a:bodyPr wrap="none" anchor="ctr"/>
          <a:lstStyle/>
          <a:p>
            <a:endParaRPr lang="en-US">
              <a:solidFill>
                <a:srgbClr val="000000"/>
              </a:solidFill>
            </a:endParaRPr>
          </a:p>
        </p:txBody>
      </p:sp>
      <p:sp>
        <p:nvSpPr>
          <p:cNvPr id="8" name="Oval 5"/>
          <p:cNvSpPr>
            <a:spLocks noChangeArrowheads="1"/>
          </p:cNvSpPr>
          <p:nvPr/>
        </p:nvSpPr>
        <p:spPr bwMode="auto">
          <a:xfrm>
            <a:off x="2209800" y="4114800"/>
            <a:ext cx="1219200" cy="914400"/>
          </a:xfrm>
          <a:prstGeom prst="ellipse">
            <a:avLst/>
          </a:prstGeom>
          <a:noFill/>
          <a:ln w="28575">
            <a:solidFill>
              <a:srgbClr val="FF00FF"/>
            </a:solidFill>
            <a:round/>
            <a:headEnd/>
            <a:tailEnd/>
          </a:ln>
          <a:effectLst/>
        </p:spPr>
        <p:txBody>
          <a:bodyPr wrap="none" anchor="ctr"/>
          <a:lstStyle/>
          <a:p>
            <a:endParaRPr lang="en-US">
              <a:solidFill>
                <a:srgbClr val="000000"/>
              </a:solidFill>
            </a:endParaRPr>
          </a:p>
        </p:txBody>
      </p:sp>
      <p:sp>
        <p:nvSpPr>
          <p:cNvPr id="9" name="Oval 6"/>
          <p:cNvSpPr>
            <a:spLocks noChangeArrowheads="1"/>
          </p:cNvSpPr>
          <p:nvPr/>
        </p:nvSpPr>
        <p:spPr bwMode="auto">
          <a:xfrm>
            <a:off x="3048000" y="3581400"/>
            <a:ext cx="381000" cy="533400"/>
          </a:xfrm>
          <a:prstGeom prst="ellipse">
            <a:avLst/>
          </a:prstGeom>
          <a:noFill/>
          <a:ln w="28575">
            <a:solidFill>
              <a:srgbClr val="FF00FF"/>
            </a:solidFill>
            <a:round/>
            <a:headEnd/>
            <a:tailEnd/>
          </a:ln>
          <a:effectLst/>
        </p:spPr>
        <p:txBody>
          <a:bodyPr wrap="none" anchor="ctr"/>
          <a:lstStyle/>
          <a:p>
            <a:endParaRPr lang="en-US">
              <a:solidFill>
                <a:srgbClr val="000000"/>
              </a:solidFill>
            </a:endParaRPr>
          </a:p>
        </p:txBody>
      </p:sp>
      <p:sp>
        <p:nvSpPr>
          <p:cNvPr id="10" name="Oval 7"/>
          <p:cNvSpPr>
            <a:spLocks noChangeArrowheads="1"/>
          </p:cNvSpPr>
          <p:nvPr/>
        </p:nvSpPr>
        <p:spPr bwMode="auto">
          <a:xfrm>
            <a:off x="4572000" y="3048000"/>
            <a:ext cx="457200" cy="533400"/>
          </a:xfrm>
          <a:prstGeom prst="ellipse">
            <a:avLst/>
          </a:prstGeom>
          <a:noFill/>
          <a:ln w="28575">
            <a:solidFill>
              <a:srgbClr val="FF00FF"/>
            </a:solidFill>
            <a:round/>
            <a:headEnd/>
            <a:tailEnd/>
          </a:ln>
          <a:effectLst/>
        </p:spPr>
        <p:txBody>
          <a:bodyPr wrap="none" anchor="ctr"/>
          <a:lstStyle/>
          <a:p>
            <a:endParaRPr lang="en-US">
              <a:solidFill>
                <a:srgbClr val="000000"/>
              </a:solidFill>
            </a:endParaRPr>
          </a:p>
        </p:txBody>
      </p:sp>
      <p:sp>
        <p:nvSpPr>
          <p:cNvPr id="11" name="Oval 8"/>
          <p:cNvSpPr>
            <a:spLocks noChangeArrowheads="1"/>
          </p:cNvSpPr>
          <p:nvPr/>
        </p:nvSpPr>
        <p:spPr bwMode="auto">
          <a:xfrm>
            <a:off x="4191000" y="2895600"/>
            <a:ext cx="381000" cy="533400"/>
          </a:xfrm>
          <a:prstGeom prst="ellipse">
            <a:avLst/>
          </a:prstGeom>
          <a:noFill/>
          <a:ln w="28575">
            <a:solidFill>
              <a:srgbClr val="FF00FF"/>
            </a:solidFill>
            <a:round/>
            <a:headEnd/>
            <a:tailEnd/>
          </a:ln>
          <a:effectLst/>
        </p:spPr>
        <p:txBody>
          <a:bodyPr wrap="none" anchor="ctr"/>
          <a:lstStyle/>
          <a:p>
            <a:endParaRPr lang="en-US">
              <a:solidFill>
                <a:srgbClr val="000000"/>
              </a:solidFill>
            </a:endParaRPr>
          </a:p>
        </p:txBody>
      </p:sp>
      <p:sp>
        <p:nvSpPr>
          <p:cNvPr id="12" name="Oval 9"/>
          <p:cNvSpPr>
            <a:spLocks noChangeArrowheads="1"/>
          </p:cNvSpPr>
          <p:nvPr/>
        </p:nvSpPr>
        <p:spPr bwMode="auto">
          <a:xfrm>
            <a:off x="4191000" y="3429000"/>
            <a:ext cx="381000" cy="533400"/>
          </a:xfrm>
          <a:prstGeom prst="ellipse">
            <a:avLst/>
          </a:prstGeom>
          <a:noFill/>
          <a:ln w="28575">
            <a:solidFill>
              <a:srgbClr val="FF00FF"/>
            </a:solidFill>
            <a:round/>
            <a:headEnd/>
            <a:tailEnd/>
          </a:ln>
          <a:effectLst/>
        </p:spPr>
        <p:txBody>
          <a:bodyPr wrap="none" anchor="ctr"/>
          <a:lstStyle/>
          <a:p>
            <a:endParaRPr lang="en-US">
              <a:solidFill>
                <a:srgbClr val="000000"/>
              </a:solidFill>
            </a:endParaRPr>
          </a:p>
        </p:txBody>
      </p:sp>
      <p:sp>
        <p:nvSpPr>
          <p:cNvPr id="13" name="Oval 10"/>
          <p:cNvSpPr>
            <a:spLocks noChangeArrowheads="1"/>
          </p:cNvSpPr>
          <p:nvPr/>
        </p:nvSpPr>
        <p:spPr bwMode="auto">
          <a:xfrm>
            <a:off x="3048000" y="4191000"/>
            <a:ext cx="381000" cy="533400"/>
          </a:xfrm>
          <a:prstGeom prst="ellipse">
            <a:avLst/>
          </a:prstGeom>
          <a:noFill/>
          <a:ln w="28575">
            <a:solidFill>
              <a:srgbClr val="FF00FF"/>
            </a:solidFill>
            <a:round/>
            <a:headEnd/>
            <a:tailEnd/>
          </a:ln>
          <a:effectLst/>
        </p:spPr>
        <p:txBody>
          <a:bodyPr wrap="none" anchor="ctr"/>
          <a:lstStyle/>
          <a:p>
            <a:endParaRPr lang="en-US">
              <a:solidFill>
                <a:srgbClr val="000000"/>
              </a:solidFill>
            </a:endParaRPr>
          </a:p>
        </p:txBody>
      </p:sp>
      <p:sp>
        <p:nvSpPr>
          <p:cNvPr id="14" name="Oval 11"/>
          <p:cNvSpPr>
            <a:spLocks noChangeArrowheads="1"/>
          </p:cNvSpPr>
          <p:nvPr/>
        </p:nvSpPr>
        <p:spPr bwMode="auto">
          <a:xfrm>
            <a:off x="5943600" y="2133600"/>
            <a:ext cx="381000" cy="533400"/>
          </a:xfrm>
          <a:prstGeom prst="ellipse">
            <a:avLst/>
          </a:prstGeom>
          <a:noFill/>
          <a:ln w="28575">
            <a:solidFill>
              <a:srgbClr val="FF00FF"/>
            </a:solidFill>
            <a:round/>
            <a:headEnd/>
            <a:tailEnd/>
          </a:ln>
          <a:effectLst/>
        </p:spPr>
        <p:txBody>
          <a:bodyPr wrap="none" anchor="ctr"/>
          <a:lstStyle/>
          <a:p>
            <a:endParaRPr lang="en-US">
              <a:solidFill>
                <a:srgbClr val="000000"/>
              </a:solidFill>
            </a:endParaRPr>
          </a:p>
        </p:txBody>
      </p:sp>
      <p:sp>
        <p:nvSpPr>
          <p:cNvPr id="15" name="Oval 12"/>
          <p:cNvSpPr>
            <a:spLocks noChangeArrowheads="1"/>
          </p:cNvSpPr>
          <p:nvPr/>
        </p:nvSpPr>
        <p:spPr bwMode="auto">
          <a:xfrm>
            <a:off x="6553200" y="2133600"/>
            <a:ext cx="685800" cy="762000"/>
          </a:xfrm>
          <a:prstGeom prst="ellipse">
            <a:avLst/>
          </a:prstGeom>
          <a:noFill/>
          <a:ln w="28575">
            <a:solidFill>
              <a:srgbClr val="FF00FF"/>
            </a:solidFill>
            <a:round/>
            <a:headEnd/>
            <a:tailEnd/>
          </a:ln>
          <a:effectLst/>
        </p:spPr>
        <p:txBody>
          <a:bodyPr wrap="none" anchor="ctr"/>
          <a:lstStyle/>
          <a:p>
            <a:endParaRPr lang="en-US">
              <a:solidFill>
                <a:srgbClr val="000000"/>
              </a:solidFill>
            </a:endParaRPr>
          </a:p>
        </p:txBody>
      </p:sp>
      <p:sp>
        <p:nvSpPr>
          <p:cNvPr id="16" name="Oval 13"/>
          <p:cNvSpPr>
            <a:spLocks noChangeArrowheads="1"/>
          </p:cNvSpPr>
          <p:nvPr/>
        </p:nvSpPr>
        <p:spPr bwMode="auto">
          <a:xfrm>
            <a:off x="7620000" y="1600200"/>
            <a:ext cx="762000" cy="1676400"/>
          </a:xfrm>
          <a:prstGeom prst="ellipse">
            <a:avLst/>
          </a:prstGeom>
          <a:noFill/>
          <a:ln w="44450">
            <a:solidFill>
              <a:srgbClr val="FF00FF"/>
            </a:solidFill>
            <a:round/>
            <a:headEnd/>
            <a:tailEnd/>
          </a:ln>
          <a:effectLst/>
        </p:spPr>
        <p:txBody>
          <a:bodyPr wrap="none" anchor="ctr"/>
          <a:lstStyle/>
          <a:p>
            <a:endParaRPr lang="en-US">
              <a:solidFill>
                <a:srgbClr val="000000"/>
              </a:solidFill>
            </a:endParaRPr>
          </a:p>
        </p:txBody>
      </p:sp>
      <p:sp>
        <p:nvSpPr>
          <p:cNvPr id="17" name="Text Box 15"/>
          <p:cNvSpPr txBox="1">
            <a:spLocks noChangeArrowheads="1"/>
          </p:cNvSpPr>
          <p:nvPr/>
        </p:nvSpPr>
        <p:spPr bwMode="auto">
          <a:xfrm>
            <a:off x="2971800" y="1600200"/>
            <a:ext cx="2743200" cy="701675"/>
          </a:xfrm>
          <a:prstGeom prst="rect">
            <a:avLst/>
          </a:prstGeom>
          <a:solidFill>
            <a:schemeClr val="bg1"/>
          </a:solidFill>
          <a:ln w="9525">
            <a:noFill/>
            <a:miter lim="800000"/>
            <a:headEnd/>
            <a:tailEnd/>
          </a:ln>
          <a:effectLst/>
        </p:spPr>
        <p:txBody>
          <a:bodyPr>
            <a:spAutoFit/>
          </a:bodyPr>
          <a:lstStyle/>
          <a:p>
            <a:pPr algn="ctr">
              <a:spcBef>
                <a:spcPct val="50000"/>
              </a:spcBef>
            </a:pPr>
            <a:r>
              <a:rPr lang="en-US" b="0" i="0" dirty="0">
                <a:solidFill>
                  <a:srgbClr val="FF00FF"/>
                </a:solidFill>
                <a:effectLst/>
                <a:latin typeface="Arial" charset="0"/>
              </a:rPr>
              <a:t>“Big Bear” Events:</a:t>
            </a:r>
          </a:p>
          <a:p>
            <a:pPr algn="ctr"/>
            <a:r>
              <a:rPr lang="en-US" b="0" i="0" dirty="0">
                <a:solidFill>
                  <a:srgbClr val="FF00FF"/>
                </a:solidFill>
                <a:effectLst/>
                <a:latin typeface="Arial" charset="0"/>
              </a:rPr>
              <a:t>&gt; -20% decline</a:t>
            </a:r>
          </a:p>
        </p:txBody>
      </p:sp>
      <p:sp>
        <p:nvSpPr>
          <p:cNvPr id="18" name="Oval 16"/>
          <p:cNvSpPr>
            <a:spLocks noChangeArrowheads="1"/>
          </p:cNvSpPr>
          <p:nvPr/>
        </p:nvSpPr>
        <p:spPr bwMode="auto">
          <a:xfrm>
            <a:off x="4191000" y="3505200"/>
            <a:ext cx="1143000" cy="457200"/>
          </a:xfrm>
          <a:prstGeom prst="ellipse">
            <a:avLst/>
          </a:prstGeom>
          <a:noFill/>
          <a:ln w="28575">
            <a:solidFill>
              <a:srgbClr val="FF00FF"/>
            </a:solidFill>
            <a:round/>
            <a:headEnd/>
            <a:tailEnd/>
          </a:ln>
          <a:effectLst/>
        </p:spPr>
        <p:txBody>
          <a:bodyPr wrap="none" anchor="ctr"/>
          <a:lstStyle/>
          <a:p>
            <a:endParaRPr lang="en-US">
              <a:solidFill>
                <a:srgbClr val="000000"/>
              </a:solidFill>
            </a:endParaRPr>
          </a:p>
        </p:txBody>
      </p:sp>
      <p:sp>
        <p:nvSpPr>
          <p:cNvPr id="19" name="Line 17"/>
          <p:cNvSpPr>
            <a:spLocks noChangeShapeType="1"/>
          </p:cNvSpPr>
          <p:nvPr/>
        </p:nvSpPr>
        <p:spPr bwMode="auto">
          <a:xfrm flipH="1">
            <a:off x="2209800" y="2362200"/>
            <a:ext cx="1600200" cy="1600200"/>
          </a:xfrm>
          <a:prstGeom prst="line">
            <a:avLst/>
          </a:prstGeom>
          <a:noFill/>
          <a:ln w="31750">
            <a:solidFill>
              <a:srgbClr val="FF00FF"/>
            </a:solidFill>
            <a:round/>
            <a:headEnd/>
            <a:tailEnd type="triangle" w="med" len="med"/>
          </a:ln>
          <a:effectLst/>
        </p:spPr>
        <p:txBody>
          <a:bodyPr/>
          <a:lstStyle/>
          <a:p>
            <a:endParaRPr lang="en-US">
              <a:solidFill>
                <a:srgbClr val="000000"/>
              </a:solidFill>
            </a:endParaRPr>
          </a:p>
        </p:txBody>
      </p:sp>
      <p:sp>
        <p:nvSpPr>
          <p:cNvPr id="20" name="Line 18"/>
          <p:cNvSpPr>
            <a:spLocks noChangeShapeType="1"/>
          </p:cNvSpPr>
          <p:nvPr/>
        </p:nvSpPr>
        <p:spPr bwMode="auto">
          <a:xfrm>
            <a:off x="4343400" y="2362200"/>
            <a:ext cx="76200" cy="381000"/>
          </a:xfrm>
          <a:prstGeom prst="line">
            <a:avLst/>
          </a:prstGeom>
          <a:noFill/>
          <a:ln w="28575">
            <a:solidFill>
              <a:srgbClr val="FF00FF"/>
            </a:solidFill>
            <a:round/>
            <a:headEnd/>
            <a:tailEnd type="triangle" w="med" len="med"/>
          </a:ln>
          <a:effectLst/>
        </p:spPr>
        <p:txBody>
          <a:bodyPr/>
          <a:lstStyle/>
          <a:p>
            <a:endParaRPr lang="en-US">
              <a:solidFill>
                <a:srgbClr val="000000"/>
              </a:solidFill>
            </a:endParaRPr>
          </a:p>
        </p:txBody>
      </p:sp>
      <p:sp>
        <p:nvSpPr>
          <p:cNvPr id="21" name="Line 19"/>
          <p:cNvSpPr>
            <a:spLocks noChangeShapeType="1"/>
          </p:cNvSpPr>
          <p:nvPr/>
        </p:nvSpPr>
        <p:spPr bwMode="auto">
          <a:xfrm>
            <a:off x="5029200" y="2286000"/>
            <a:ext cx="762000" cy="76200"/>
          </a:xfrm>
          <a:prstGeom prst="line">
            <a:avLst/>
          </a:prstGeom>
          <a:noFill/>
          <a:ln w="28575">
            <a:solidFill>
              <a:srgbClr val="FF00FF"/>
            </a:solidFill>
            <a:round/>
            <a:headEnd/>
            <a:tailEnd type="triangle" w="med" len="med"/>
          </a:ln>
          <a:effectLst/>
        </p:spPr>
        <p:txBody>
          <a:bodyPr/>
          <a:lstStyle/>
          <a:p>
            <a:endParaRPr lang="en-US">
              <a:solidFill>
                <a:srgbClr val="000000"/>
              </a:solidFill>
            </a:endParaRPr>
          </a:p>
        </p:txBody>
      </p:sp>
      <p:sp>
        <p:nvSpPr>
          <p:cNvPr id="22" name="Line 20"/>
          <p:cNvSpPr>
            <a:spLocks noChangeShapeType="1"/>
          </p:cNvSpPr>
          <p:nvPr/>
        </p:nvSpPr>
        <p:spPr bwMode="auto">
          <a:xfrm>
            <a:off x="5486400" y="1828800"/>
            <a:ext cx="2057400" cy="152400"/>
          </a:xfrm>
          <a:prstGeom prst="line">
            <a:avLst/>
          </a:prstGeom>
          <a:noFill/>
          <a:ln w="31750">
            <a:solidFill>
              <a:srgbClr val="FF00FF"/>
            </a:solidFill>
            <a:round/>
            <a:headEnd/>
            <a:tailEnd type="triangle" w="med" len="med"/>
          </a:ln>
          <a:effectLst/>
        </p:spPr>
        <p:txBody>
          <a:bodyPr/>
          <a:lstStyle/>
          <a:p>
            <a:endParaRPr lang="en-US">
              <a:solidFill>
                <a:srgbClr val="000000"/>
              </a:solidFill>
            </a:endParaRPr>
          </a:p>
        </p:txBody>
      </p:sp>
      <p:sp>
        <p:nvSpPr>
          <p:cNvPr id="23" name="TextBox 22"/>
          <p:cNvSpPr txBox="1"/>
          <p:nvPr/>
        </p:nvSpPr>
        <p:spPr>
          <a:xfrm>
            <a:off x="5943600" y="3886200"/>
            <a:ext cx="2286000" cy="1200329"/>
          </a:xfrm>
          <a:prstGeom prst="rect">
            <a:avLst/>
          </a:prstGeom>
          <a:solidFill>
            <a:schemeClr val="bg1"/>
          </a:solidFill>
        </p:spPr>
        <p:txBody>
          <a:bodyPr wrap="square" rtlCol="0">
            <a:spAutoFit/>
          </a:bodyPr>
          <a:lstStyle/>
          <a:p>
            <a:r>
              <a:rPr lang="en-US" sz="1800" i="0" dirty="0" smtClean="0">
                <a:solidFill>
                  <a:srgbClr val="FF00FF"/>
                </a:solidFill>
                <a:effectLst/>
                <a:latin typeface="Segoe UI Symbol" pitchFamily="34" charset="0"/>
                <a:ea typeface="Segoe UI Symbol" pitchFamily="34" charset="0"/>
              </a:rPr>
              <a:t>41 yrs history:</a:t>
            </a:r>
          </a:p>
          <a:p>
            <a:r>
              <a:rPr lang="en-US" sz="1800" i="0" dirty="0" smtClean="0">
                <a:solidFill>
                  <a:srgbClr val="FF00FF"/>
                </a:solidFill>
                <a:effectLst/>
                <a:latin typeface="Segoe UI Symbol" pitchFamily="34" charset="0"/>
                <a:ea typeface="Segoe UI Symbol" pitchFamily="34" charset="0"/>
              </a:rPr>
              <a:t>5 </a:t>
            </a:r>
            <a:r>
              <a:rPr lang="en-US" sz="1800" i="0" dirty="0" err="1" smtClean="0">
                <a:solidFill>
                  <a:srgbClr val="FF00FF"/>
                </a:solidFill>
                <a:effectLst/>
                <a:latin typeface="Segoe UI Symbol" pitchFamily="34" charset="0"/>
                <a:ea typeface="Segoe UI Symbol" pitchFamily="34" charset="0"/>
              </a:rPr>
              <a:t>LgStk</a:t>
            </a:r>
            <a:r>
              <a:rPr lang="en-US" sz="1800" i="0" dirty="0" smtClean="0">
                <a:solidFill>
                  <a:srgbClr val="FF00FF"/>
                </a:solidFill>
                <a:effectLst/>
                <a:latin typeface="Segoe UI Symbol" pitchFamily="34" charset="0"/>
                <a:ea typeface="Segoe UI Symbol" pitchFamily="34" charset="0"/>
              </a:rPr>
              <a:t>, 7 </a:t>
            </a:r>
            <a:r>
              <a:rPr lang="en-US" sz="1800" i="0" dirty="0" err="1" smtClean="0">
                <a:solidFill>
                  <a:srgbClr val="FF00FF"/>
                </a:solidFill>
                <a:effectLst/>
                <a:latin typeface="Segoe UI Symbol" pitchFamily="34" charset="0"/>
                <a:ea typeface="Segoe UI Symbol" pitchFamily="34" charset="0"/>
              </a:rPr>
              <a:t>SmStk</a:t>
            </a:r>
            <a:r>
              <a:rPr lang="en-US" sz="1800" i="0" dirty="0" smtClean="0">
                <a:solidFill>
                  <a:srgbClr val="FF00FF"/>
                </a:solidFill>
                <a:effectLst/>
                <a:latin typeface="Segoe UI Symbol" pitchFamily="34" charset="0"/>
                <a:ea typeface="Segoe UI Symbol" pitchFamily="34" charset="0"/>
              </a:rPr>
              <a:t>, 3 RE, 2 </a:t>
            </a:r>
            <a:r>
              <a:rPr lang="en-US" sz="1800" i="0" dirty="0" err="1" smtClean="0">
                <a:solidFill>
                  <a:srgbClr val="FF00FF"/>
                </a:solidFill>
                <a:effectLst/>
                <a:latin typeface="Segoe UI Symbol" pitchFamily="34" charset="0"/>
                <a:ea typeface="Segoe UI Symbol" pitchFamily="34" charset="0"/>
              </a:rPr>
              <a:t>LTGBnd</a:t>
            </a:r>
            <a:r>
              <a:rPr lang="en-US" sz="1800" i="0" dirty="0" smtClean="0">
                <a:solidFill>
                  <a:srgbClr val="FF00FF"/>
                </a:solidFill>
                <a:effectLst/>
                <a:latin typeface="Segoe UI Symbol" pitchFamily="34" charset="0"/>
                <a:ea typeface="Segoe UI Symbol" pitchFamily="34" charset="0"/>
              </a:rPr>
              <a:t>;</a:t>
            </a:r>
          </a:p>
          <a:p>
            <a:r>
              <a:rPr lang="en-US" sz="1800" i="0" dirty="0" smtClean="0">
                <a:solidFill>
                  <a:srgbClr val="FF00FF"/>
                </a:solidFill>
                <a:effectLst/>
                <a:latin typeface="Segoe UI Symbol" pitchFamily="34" charset="0"/>
                <a:ea typeface="Segoe UI Symbol" pitchFamily="34" charset="0"/>
              </a:rPr>
              <a:t>2 coincide across all</a:t>
            </a:r>
            <a:endParaRPr lang="en-US" sz="1800" i="0" dirty="0">
              <a:solidFill>
                <a:srgbClr val="FF00FF"/>
              </a:solidFill>
              <a:effectLst/>
              <a:latin typeface="Segoe UI Symbol" pitchFamily="34" charset="0"/>
              <a:ea typeface="Segoe UI Symbol" pitchFamily="34" charset="0"/>
            </a:endParaRPr>
          </a:p>
        </p:txBody>
      </p:sp>
    </p:spTree>
    <p:extLst>
      <p:ext uri="{BB962C8B-B14F-4D97-AF65-F5344CB8AC3E}">
        <p14:creationId xmlns="" xmlns:p14="http://schemas.microsoft.com/office/powerpoint/2010/main" val="20498638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D26A27B-6C3E-46CC-B3DA-9C9F449BB8A5}" type="slidenum">
              <a:rPr lang="en-US" smtClean="0">
                <a:solidFill>
                  <a:srgbClr val="000000"/>
                </a:solidFill>
              </a:rPr>
              <a:pPr/>
              <a:t>23</a:t>
            </a:fld>
            <a:endParaRPr lang="en-US">
              <a:solidFill>
                <a:srgbClr val="000000"/>
              </a:solidFill>
            </a:endParaRPr>
          </a:p>
        </p:txBody>
      </p:sp>
      <p:pic>
        <p:nvPicPr>
          <p:cNvPr id="5123" name="Picture 3"/>
          <p:cNvPicPr>
            <a:picLocks noChangeAspect="1" noChangeArrowheads="1"/>
          </p:cNvPicPr>
          <p:nvPr/>
        </p:nvPicPr>
        <p:blipFill>
          <a:blip r:embed="rId2" cstate="print"/>
          <a:srcRect/>
          <a:stretch>
            <a:fillRect/>
          </a:stretch>
        </p:blipFill>
        <p:spPr bwMode="auto">
          <a:xfrm>
            <a:off x="381000" y="1066800"/>
            <a:ext cx="8458200" cy="4014581"/>
          </a:xfrm>
          <a:prstGeom prst="rect">
            <a:avLst/>
          </a:prstGeom>
          <a:noFill/>
          <a:ln w="9525">
            <a:noFill/>
            <a:miter lim="800000"/>
            <a:headEnd/>
            <a:tailEnd/>
          </a:ln>
          <a:effectLst/>
        </p:spPr>
      </p:pic>
      <p:sp>
        <p:nvSpPr>
          <p:cNvPr id="5" name="Text Box 4"/>
          <p:cNvSpPr txBox="1">
            <a:spLocks noChangeArrowheads="1"/>
          </p:cNvSpPr>
          <p:nvPr/>
        </p:nvSpPr>
        <p:spPr bwMode="auto">
          <a:xfrm>
            <a:off x="685800" y="5181600"/>
            <a:ext cx="7543800" cy="701675"/>
          </a:xfrm>
          <a:prstGeom prst="rect">
            <a:avLst/>
          </a:prstGeom>
          <a:noFill/>
          <a:ln w="9525">
            <a:noFill/>
            <a:miter lim="800000"/>
            <a:headEnd/>
            <a:tailEnd/>
          </a:ln>
          <a:effectLst/>
        </p:spPr>
        <p:txBody>
          <a:bodyPr>
            <a:spAutoFit/>
          </a:bodyPr>
          <a:lstStyle/>
          <a:p>
            <a:pPr algn="ctr">
              <a:spcBef>
                <a:spcPct val="50000"/>
              </a:spcBef>
            </a:pPr>
            <a:r>
              <a:rPr lang="en-US" dirty="0">
                <a:solidFill>
                  <a:srgbClr val="FF0000"/>
                </a:solidFill>
                <a:effectLst/>
                <a:latin typeface="Arial" charset="0"/>
              </a:rPr>
              <a:t>“Fat tail”</a:t>
            </a:r>
            <a:r>
              <a:rPr lang="en-US" i="0" dirty="0">
                <a:solidFill>
                  <a:srgbClr val="FF0000"/>
                </a:solidFill>
                <a:effectLst/>
                <a:latin typeface="Arial" charset="0"/>
              </a:rPr>
              <a:t> magnitude: Real estate </a:t>
            </a:r>
            <a:r>
              <a:rPr lang="en-US" i="0" dirty="0" err="1">
                <a:solidFill>
                  <a:srgbClr val="FF0000"/>
                </a:solidFill>
                <a:effectLst/>
                <a:latin typeface="Arial" charset="0"/>
              </a:rPr>
              <a:t>avg</a:t>
            </a:r>
            <a:r>
              <a:rPr lang="en-US" i="0" dirty="0">
                <a:solidFill>
                  <a:srgbClr val="FF0000"/>
                </a:solidFill>
                <a:effectLst/>
                <a:latin typeface="Arial" charset="0"/>
              </a:rPr>
              <a:t> “big bear” </a:t>
            </a:r>
            <a:r>
              <a:rPr lang="en-US" i="0" dirty="0">
                <a:solidFill>
                  <a:srgbClr val="FF0000"/>
                </a:solidFill>
                <a:effectLst/>
                <a:latin typeface="Arial" charset="0"/>
                <a:cs typeface="Arial" charset="0"/>
              </a:rPr>
              <a:t>≈ 2/3 that of stocks, half the frequency, and more regular (predictable)…</a:t>
            </a:r>
            <a:endParaRPr lang="en-US" dirty="0">
              <a:solidFill>
                <a:srgbClr val="FF0000"/>
              </a:solidFill>
              <a:effectLst/>
              <a:latin typeface="Arial" charset="0"/>
              <a:cs typeface="Arial" charset="0"/>
            </a:endParaRPr>
          </a:p>
        </p:txBody>
      </p:sp>
      <p:sp>
        <p:nvSpPr>
          <p:cNvPr id="6" name="Oval 5"/>
          <p:cNvSpPr/>
          <p:nvPr/>
        </p:nvSpPr>
        <p:spPr bwMode="auto">
          <a:xfrm>
            <a:off x="6019800" y="3657600"/>
            <a:ext cx="838200" cy="304800"/>
          </a:xfrm>
          <a:prstGeom prst="ellipse">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solidFill>
                <a:srgbClr val="000000"/>
              </a:solidFill>
            </a:endParaRPr>
          </a:p>
        </p:txBody>
      </p:sp>
      <p:sp>
        <p:nvSpPr>
          <p:cNvPr id="7" name="Oval 6"/>
          <p:cNvSpPr/>
          <p:nvPr/>
        </p:nvSpPr>
        <p:spPr bwMode="auto">
          <a:xfrm>
            <a:off x="2133600" y="3657600"/>
            <a:ext cx="838200" cy="304800"/>
          </a:xfrm>
          <a:prstGeom prst="ellipse">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solidFill>
                <a:srgbClr val="000000"/>
              </a:solidFill>
            </a:endParaRPr>
          </a:p>
        </p:txBody>
      </p:sp>
      <p:sp>
        <p:nvSpPr>
          <p:cNvPr id="8" name="Oval 7"/>
          <p:cNvSpPr/>
          <p:nvPr/>
        </p:nvSpPr>
        <p:spPr bwMode="auto">
          <a:xfrm>
            <a:off x="6172200" y="4495800"/>
            <a:ext cx="838200" cy="304800"/>
          </a:xfrm>
          <a:prstGeom prst="ellipse">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solidFill>
                <a:srgbClr val="000000"/>
              </a:solidFill>
            </a:endParaRPr>
          </a:p>
        </p:txBody>
      </p:sp>
      <p:sp>
        <p:nvSpPr>
          <p:cNvPr id="9" name="Oval 8"/>
          <p:cNvSpPr/>
          <p:nvPr/>
        </p:nvSpPr>
        <p:spPr bwMode="auto">
          <a:xfrm>
            <a:off x="2286000" y="4495800"/>
            <a:ext cx="838200" cy="304800"/>
          </a:xfrm>
          <a:prstGeom prst="ellipse">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solidFill>
                <a:srgbClr val="000000"/>
              </a:solidFill>
            </a:endParaRPr>
          </a:p>
        </p:txBody>
      </p:sp>
      <p:sp>
        <p:nvSpPr>
          <p:cNvPr id="10" name="Text Box 2"/>
          <p:cNvSpPr txBox="1">
            <a:spLocks noChangeArrowheads="1"/>
          </p:cNvSpPr>
          <p:nvPr/>
        </p:nvSpPr>
        <p:spPr bwMode="auto">
          <a:xfrm>
            <a:off x="685800" y="0"/>
            <a:ext cx="8458200" cy="707886"/>
          </a:xfrm>
          <a:prstGeom prst="rect">
            <a:avLst/>
          </a:prstGeom>
          <a:noFill/>
          <a:ln w="9525">
            <a:noFill/>
            <a:miter lim="800000"/>
            <a:headEnd/>
            <a:tailEnd/>
          </a:ln>
          <a:effectLst/>
        </p:spPr>
        <p:txBody>
          <a:bodyPr wrap="square">
            <a:spAutoFit/>
          </a:bodyPr>
          <a:lstStyle/>
          <a:p>
            <a:pPr>
              <a:spcBef>
                <a:spcPct val="50000"/>
              </a:spcBef>
            </a:pPr>
            <a:r>
              <a:rPr lang="en-US" b="0" i="0" dirty="0">
                <a:solidFill>
                  <a:srgbClr val="000000"/>
                </a:solidFill>
                <a:effectLst/>
                <a:latin typeface="Arial" charset="0"/>
              </a:rPr>
              <a:t>Much recent bemoaning the lack of diversification between real estate and stocks during the big 2008 crash. But in the big picture</a:t>
            </a:r>
            <a:r>
              <a:rPr lang="en-US" b="0" i="0" dirty="0" smtClean="0">
                <a:solidFill>
                  <a:srgbClr val="000000"/>
                </a:solidFill>
                <a:effectLst/>
                <a:latin typeface="Arial" charset="0"/>
              </a:rPr>
              <a:t>…</a:t>
            </a:r>
            <a:endParaRPr lang="en-US" b="0" i="0" dirty="0">
              <a:solidFill>
                <a:srgbClr val="000000"/>
              </a:solidFill>
              <a:effectLst/>
              <a:latin typeface="Arial" charset="0"/>
            </a:endParaRPr>
          </a:p>
        </p:txBody>
      </p:sp>
      <p:sp>
        <p:nvSpPr>
          <p:cNvPr id="11" name="Footer Placeholder 10"/>
          <p:cNvSpPr>
            <a:spLocks noGrp="1"/>
          </p:cNvSpPr>
          <p:nvPr>
            <p:ph type="ftr" sz="quarter" idx="11"/>
          </p:nvPr>
        </p:nvSpPr>
        <p:spPr/>
        <p:txBody>
          <a:bodyPr/>
          <a:lstStyle/>
          <a:p>
            <a:r>
              <a:rPr lang="en-US" smtClean="0"/>
              <a:t>© 2014 OnCourse Learning. All Rights Reserved.</a:t>
            </a:r>
            <a:endParaRPr lang="en-US"/>
          </a:p>
        </p:txBody>
      </p:sp>
    </p:spTree>
    <p:extLst>
      <p:ext uri="{BB962C8B-B14F-4D97-AF65-F5344CB8AC3E}">
        <p14:creationId xmlns="" xmlns:p14="http://schemas.microsoft.com/office/powerpoint/2010/main" val="6741835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C581CA4A-6D9B-45DD-9EBF-32DBCB476E55}" type="slidenum">
              <a:rPr lang="en-US">
                <a:solidFill>
                  <a:srgbClr val="000000"/>
                </a:solidFill>
              </a:rPr>
              <a:pPr/>
              <a:t>24</a:t>
            </a:fld>
            <a:endParaRPr lang="en-US">
              <a:solidFill>
                <a:srgbClr val="000000"/>
              </a:solidFill>
            </a:endParaRPr>
          </a:p>
        </p:txBody>
      </p:sp>
      <p:sp>
        <p:nvSpPr>
          <p:cNvPr id="333828" name="Text Box 4"/>
          <p:cNvSpPr txBox="1">
            <a:spLocks noChangeArrowheads="1"/>
          </p:cNvSpPr>
          <p:nvPr/>
        </p:nvSpPr>
        <p:spPr bwMode="auto">
          <a:xfrm>
            <a:off x="838200" y="3962400"/>
            <a:ext cx="7543800" cy="1616075"/>
          </a:xfrm>
          <a:prstGeom prst="rect">
            <a:avLst/>
          </a:prstGeom>
          <a:noFill/>
          <a:ln w="9525">
            <a:noFill/>
            <a:miter lim="800000"/>
            <a:headEnd/>
            <a:tailEnd/>
          </a:ln>
          <a:effectLst/>
        </p:spPr>
        <p:txBody>
          <a:bodyPr>
            <a:spAutoFit/>
          </a:bodyPr>
          <a:lstStyle/>
          <a:p>
            <a:pPr>
              <a:spcBef>
                <a:spcPct val="50000"/>
              </a:spcBef>
            </a:pPr>
            <a:r>
              <a:rPr lang="en-US" b="0" i="0" dirty="0">
                <a:solidFill>
                  <a:srgbClr val="000000"/>
                </a:solidFill>
                <a:effectLst/>
                <a:latin typeface="Arial" charset="0"/>
              </a:rPr>
              <a:t>Of the </a:t>
            </a:r>
            <a:r>
              <a:rPr lang="en-US" b="0" i="0" dirty="0" smtClean="0">
                <a:solidFill>
                  <a:srgbClr val="000000"/>
                </a:solidFill>
                <a:effectLst/>
                <a:latin typeface="Arial" charset="0"/>
              </a:rPr>
              <a:t>8 </a:t>
            </a:r>
            <a:r>
              <a:rPr lang="en-US" b="0" i="0" dirty="0">
                <a:solidFill>
                  <a:srgbClr val="000000"/>
                </a:solidFill>
                <a:effectLst/>
                <a:latin typeface="Arial" charset="0"/>
              </a:rPr>
              <a:t>bears listed here, </a:t>
            </a:r>
            <a:r>
              <a:rPr lang="en-US" b="0" i="0" dirty="0" smtClean="0">
                <a:solidFill>
                  <a:srgbClr val="000000"/>
                </a:solidFill>
                <a:effectLst/>
                <a:latin typeface="Arial" charset="0"/>
              </a:rPr>
              <a:t>only 2 </a:t>
            </a:r>
            <a:r>
              <a:rPr lang="en-US" b="0" i="0" dirty="0">
                <a:solidFill>
                  <a:srgbClr val="000000"/>
                </a:solidFill>
                <a:effectLst/>
                <a:latin typeface="Arial" charset="0"/>
              </a:rPr>
              <a:t>afflicted all three “risky” asset classes (and actually also bonds too).</a:t>
            </a:r>
          </a:p>
          <a:p>
            <a:pPr>
              <a:spcBef>
                <a:spcPct val="50000"/>
              </a:spcBef>
            </a:pPr>
            <a:r>
              <a:rPr lang="en-US" b="0" i="0" dirty="0">
                <a:solidFill>
                  <a:srgbClr val="000000"/>
                </a:solidFill>
                <a:effectLst/>
                <a:latin typeface="Arial" charset="0"/>
              </a:rPr>
              <a:t>Two “market-wide” big bears, separated by 33 years.</a:t>
            </a:r>
          </a:p>
          <a:p>
            <a:pPr>
              <a:spcBef>
                <a:spcPct val="50000"/>
              </a:spcBef>
            </a:pPr>
            <a:r>
              <a:rPr lang="en-US" b="0" i="0" dirty="0">
                <a:solidFill>
                  <a:srgbClr val="000000"/>
                </a:solidFill>
                <a:effectLst/>
                <a:latin typeface="Arial" charset="0"/>
              </a:rPr>
              <a:t>(Clearly the Great Depression, 40 years earlier, also did that.)</a:t>
            </a:r>
          </a:p>
        </p:txBody>
      </p:sp>
      <p:pic>
        <p:nvPicPr>
          <p:cNvPr id="6146" name="Picture 2"/>
          <p:cNvPicPr>
            <a:picLocks noChangeAspect="1" noChangeArrowheads="1"/>
          </p:cNvPicPr>
          <p:nvPr/>
        </p:nvPicPr>
        <p:blipFill>
          <a:blip r:embed="rId2" cstate="print"/>
          <a:srcRect/>
          <a:stretch>
            <a:fillRect/>
          </a:stretch>
        </p:blipFill>
        <p:spPr bwMode="auto">
          <a:xfrm>
            <a:off x="381000" y="1066800"/>
            <a:ext cx="8460830" cy="2667000"/>
          </a:xfrm>
          <a:prstGeom prst="rect">
            <a:avLst/>
          </a:prstGeom>
          <a:solidFill>
            <a:schemeClr val="bg1"/>
          </a:solidFill>
          <a:ln w="9525">
            <a:noFill/>
            <a:miter lim="800000"/>
            <a:headEnd/>
            <a:tailEnd/>
          </a:ln>
          <a:effectLst/>
        </p:spPr>
      </p:pic>
      <p:sp>
        <p:nvSpPr>
          <p:cNvPr id="7" name="Text Box 2"/>
          <p:cNvSpPr txBox="1">
            <a:spLocks noChangeArrowheads="1"/>
          </p:cNvSpPr>
          <p:nvPr/>
        </p:nvSpPr>
        <p:spPr bwMode="auto">
          <a:xfrm>
            <a:off x="685800" y="0"/>
            <a:ext cx="8458200" cy="707886"/>
          </a:xfrm>
          <a:prstGeom prst="rect">
            <a:avLst/>
          </a:prstGeom>
          <a:noFill/>
          <a:ln w="9525">
            <a:noFill/>
            <a:miter lim="800000"/>
            <a:headEnd/>
            <a:tailEnd/>
          </a:ln>
          <a:effectLst/>
        </p:spPr>
        <p:txBody>
          <a:bodyPr wrap="square">
            <a:spAutoFit/>
          </a:bodyPr>
          <a:lstStyle/>
          <a:p>
            <a:pPr>
              <a:spcBef>
                <a:spcPct val="50000"/>
              </a:spcBef>
            </a:pPr>
            <a:r>
              <a:rPr lang="en-US" b="0" i="0" dirty="0">
                <a:solidFill>
                  <a:srgbClr val="000000"/>
                </a:solidFill>
                <a:effectLst/>
                <a:latin typeface="Arial" charset="0"/>
              </a:rPr>
              <a:t>Much recent bemoaning the lack of diversification between real estate and stocks during the big 2008 crash. But in the big picture</a:t>
            </a:r>
            <a:r>
              <a:rPr lang="en-US" b="0" i="0" dirty="0" smtClean="0">
                <a:solidFill>
                  <a:srgbClr val="000000"/>
                </a:solidFill>
                <a:effectLst/>
                <a:latin typeface="Arial" charset="0"/>
              </a:rPr>
              <a:t>…</a:t>
            </a:r>
            <a:endParaRPr lang="en-US" b="0" i="0" dirty="0">
              <a:solidFill>
                <a:srgbClr val="000000"/>
              </a:solidFill>
              <a:effectLst/>
              <a:latin typeface="Arial" charset="0"/>
            </a:endParaRPr>
          </a:p>
        </p:txBody>
      </p:sp>
      <p:sp>
        <p:nvSpPr>
          <p:cNvPr id="6" name="Footer Placeholder 5"/>
          <p:cNvSpPr>
            <a:spLocks noGrp="1"/>
          </p:cNvSpPr>
          <p:nvPr>
            <p:ph type="ftr" sz="quarter" idx="11"/>
          </p:nvPr>
        </p:nvSpPr>
        <p:spPr/>
        <p:txBody>
          <a:bodyPr/>
          <a:lstStyle/>
          <a:p>
            <a:r>
              <a:rPr lang="en-US" smtClean="0"/>
              <a:t>© 2014 OnCourse Learning. All Rights Reserved.</a:t>
            </a:r>
            <a:endParaRPr lang="en-US"/>
          </a:p>
        </p:txBody>
      </p:sp>
    </p:spTree>
    <p:extLst>
      <p:ext uri="{BB962C8B-B14F-4D97-AF65-F5344CB8AC3E}">
        <p14:creationId xmlns="" xmlns:p14="http://schemas.microsoft.com/office/powerpoint/2010/main" val="7485996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037B8159-4948-4971-ADFD-04B40A1B96BD}" type="slidenum">
              <a:rPr lang="en-US">
                <a:solidFill>
                  <a:srgbClr val="000000"/>
                </a:solidFill>
              </a:rPr>
              <a:pPr/>
              <a:t>25</a:t>
            </a:fld>
            <a:endParaRPr lang="en-US">
              <a:solidFill>
                <a:srgbClr val="000000"/>
              </a:solidFill>
            </a:endParaRPr>
          </a:p>
        </p:txBody>
      </p:sp>
      <p:sp>
        <p:nvSpPr>
          <p:cNvPr id="332803" name="Text Box 3"/>
          <p:cNvSpPr txBox="1">
            <a:spLocks noChangeArrowheads="1"/>
          </p:cNvSpPr>
          <p:nvPr/>
        </p:nvSpPr>
        <p:spPr bwMode="auto">
          <a:xfrm>
            <a:off x="990600" y="3962400"/>
            <a:ext cx="7543800" cy="701675"/>
          </a:xfrm>
          <a:prstGeom prst="rect">
            <a:avLst/>
          </a:prstGeom>
          <a:noFill/>
          <a:ln w="9525">
            <a:noFill/>
            <a:miter lim="800000"/>
            <a:headEnd/>
            <a:tailEnd/>
          </a:ln>
          <a:effectLst/>
        </p:spPr>
        <p:txBody>
          <a:bodyPr>
            <a:spAutoFit/>
          </a:bodyPr>
          <a:lstStyle/>
          <a:p>
            <a:pPr>
              <a:spcBef>
                <a:spcPct val="50000"/>
              </a:spcBef>
            </a:pPr>
            <a:r>
              <a:rPr lang="en-US" b="0" dirty="0">
                <a:solidFill>
                  <a:srgbClr val="000000"/>
                </a:solidFill>
                <a:effectLst/>
                <a:latin typeface="Arial" charset="0"/>
              </a:rPr>
              <a:t>“Fat tail”</a:t>
            </a:r>
            <a:r>
              <a:rPr lang="en-US" b="0" i="0" dirty="0">
                <a:solidFill>
                  <a:srgbClr val="000000"/>
                </a:solidFill>
                <a:effectLst/>
                <a:latin typeface="Arial" charset="0"/>
              </a:rPr>
              <a:t> magnitude: Real estate </a:t>
            </a:r>
            <a:r>
              <a:rPr lang="en-US" b="0" i="0" dirty="0" err="1">
                <a:solidFill>
                  <a:srgbClr val="000000"/>
                </a:solidFill>
                <a:effectLst/>
                <a:latin typeface="Arial" charset="0"/>
              </a:rPr>
              <a:t>avg</a:t>
            </a:r>
            <a:r>
              <a:rPr lang="en-US" b="0" i="0" dirty="0">
                <a:solidFill>
                  <a:srgbClr val="000000"/>
                </a:solidFill>
                <a:effectLst/>
                <a:latin typeface="Arial" charset="0"/>
              </a:rPr>
              <a:t> “big bear” </a:t>
            </a:r>
            <a:r>
              <a:rPr lang="en-US" b="0" i="0" dirty="0">
                <a:solidFill>
                  <a:srgbClr val="000000"/>
                </a:solidFill>
                <a:effectLst/>
                <a:latin typeface="Arial" charset="0"/>
                <a:cs typeface="Arial" charset="0"/>
              </a:rPr>
              <a:t>≈ 2/3 that of stocks, half the frequency, and more regular (predictable)…</a:t>
            </a:r>
            <a:endParaRPr lang="en-US" b="0" dirty="0">
              <a:solidFill>
                <a:srgbClr val="000000"/>
              </a:solidFill>
              <a:effectLst/>
              <a:latin typeface="Arial" charset="0"/>
              <a:cs typeface="Arial" charset="0"/>
            </a:endParaRPr>
          </a:p>
        </p:txBody>
      </p:sp>
      <p:sp>
        <p:nvSpPr>
          <p:cNvPr id="332805" name="Text Box 5"/>
          <p:cNvSpPr txBox="1">
            <a:spLocks noChangeArrowheads="1"/>
          </p:cNvSpPr>
          <p:nvPr/>
        </p:nvSpPr>
        <p:spPr bwMode="auto">
          <a:xfrm>
            <a:off x="914400" y="6477000"/>
            <a:ext cx="7543800" cy="396875"/>
          </a:xfrm>
          <a:prstGeom prst="rect">
            <a:avLst/>
          </a:prstGeom>
          <a:noFill/>
          <a:ln w="9525">
            <a:noFill/>
            <a:miter lim="800000"/>
            <a:headEnd/>
            <a:tailEnd/>
          </a:ln>
          <a:effectLst/>
        </p:spPr>
        <p:txBody>
          <a:bodyPr>
            <a:spAutoFit/>
          </a:bodyPr>
          <a:lstStyle/>
          <a:p>
            <a:pPr algn="ctr">
              <a:spcBef>
                <a:spcPct val="50000"/>
              </a:spcBef>
            </a:pPr>
            <a:r>
              <a:rPr lang="en-US">
                <a:solidFill>
                  <a:srgbClr val="000000"/>
                </a:solidFill>
                <a:effectLst>
                  <a:outerShdw blurRad="38100" dist="38100" dir="2700000" algn="tl">
                    <a:srgbClr val="FFFFFF"/>
                  </a:outerShdw>
                </a:effectLst>
              </a:rPr>
              <a:t>Trough-to-Trough</a:t>
            </a:r>
            <a:r>
              <a:rPr lang="en-US" i="0">
                <a:solidFill>
                  <a:srgbClr val="000000"/>
                </a:solidFill>
                <a:effectLst>
                  <a:outerShdw blurRad="38100" dist="38100" dir="2700000" algn="tl">
                    <a:srgbClr val="FFFFFF"/>
                  </a:outerShdw>
                </a:effectLst>
              </a:rPr>
              <a:t> history is fair and conservative 35-year period</a:t>
            </a:r>
            <a:endParaRPr lang="en-US">
              <a:solidFill>
                <a:srgbClr val="000000"/>
              </a:solidFill>
              <a:effectLst>
                <a:outerShdw blurRad="38100" dist="38100" dir="2700000" algn="tl">
                  <a:srgbClr val="FFFFFF"/>
                </a:outerShdw>
              </a:effectLst>
            </a:endParaRPr>
          </a:p>
        </p:txBody>
      </p:sp>
      <p:pic>
        <p:nvPicPr>
          <p:cNvPr id="332806" name="Picture 6"/>
          <p:cNvPicPr>
            <a:picLocks noChangeAspect="1" noChangeArrowheads="1"/>
          </p:cNvPicPr>
          <p:nvPr/>
        </p:nvPicPr>
        <p:blipFill>
          <a:blip r:embed="rId2" cstate="print"/>
          <a:srcRect/>
          <a:stretch>
            <a:fillRect/>
          </a:stretch>
        </p:blipFill>
        <p:spPr bwMode="auto">
          <a:xfrm>
            <a:off x="1828800" y="4648200"/>
            <a:ext cx="5486400" cy="1825625"/>
          </a:xfrm>
          <a:prstGeom prst="rect">
            <a:avLst/>
          </a:prstGeom>
          <a:solidFill>
            <a:schemeClr val="bg1"/>
          </a:solidFill>
          <a:ln w="9525">
            <a:solidFill>
              <a:schemeClr val="tx1"/>
            </a:solidFill>
            <a:miter lim="800000"/>
            <a:headEnd/>
            <a:tailEnd/>
          </a:ln>
          <a:effectLst/>
        </p:spPr>
      </p:pic>
      <p:pic>
        <p:nvPicPr>
          <p:cNvPr id="8" name="Picture 3"/>
          <p:cNvPicPr>
            <a:picLocks noChangeAspect="1" noChangeArrowheads="1"/>
          </p:cNvPicPr>
          <p:nvPr/>
        </p:nvPicPr>
        <p:blipFill>
          <a:blip r:embed="rId3" cstate="print"/>
          <a:srcRect/>
          <a:stretch>
            <a:fillRect/>
          </a:stretch>
        </p:blipFill>
        <p:spPr bwMode="auto">
          <a:xfrm>
            <a:off x="381000" y="0"/>
            <a:ext cx="8458200" cy="4014581"/>
          </a:xfrm>
          <a:prstGeom prst="rect">
            <a:avLst/>
          </a:prstGeom>
          <a:noFill/>
          <a:ln w="9525">
            <a:noFill/>
            <a:miter lim="800000"/>
            <a:headEnd/>
            <a:tailEnd/>
          </a:ln>
          <a:effectLst/>
        </p:spPr>
      </p:pic>
    </p:spTree>
    <p:extLst>
      <p:ext uri="{BB962C8B-B14F-4D97-AF65-F5344CB8AC3E}">
        <p14:creationId xmlns="" xmlns:p14="http://schemas.microsoft.com/office/powerpoint/2010/main" val="25851251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989F6F07-6C1F-4C03-902B-9B91602A30BE}" type="slidenum">
              <a:rPr lang="en-US"/>
              <a:pPr/>
              <a:t>26</a:t>
            </a:fld>
            <a:endParaRPr lang="en-US"/>
          </a:p>
        </p:txBody>
      </p:sp>
      <p:sp>
        <p:nvSpPr>
          <p:cNvPr id="168965" name="Text Box 5"/>
          <p:cNvSpPr txBox="1">
            <a:spLocks noChangeArrowheads="1"/>
          </p:cNvSpPr>
          <p:nvPr/>
        </p:nvSpPr>
        <p:spPr bwMode="auto">
          <a:xfrm>
            <a:off x="381000" y="228600"/>
            <a:ext cx="8458200" cy="1158875"/>
          </a:xfrm>
          <a:prstGeom prst="rect">
            <a:avLst/>
          </a:prstGeom>
          <a:noFill/>
          <a:ln w="9525">
            <a:noFill/>
            <a:miter lim="800000"/>
            <a:headEnd/>
            <a:tailEnd/>
          </a:ln>
          <a:effectLst/>
        </p:spPr>
        <p:txBody>
          <a:bodyPr>
            <a:spAutoFit/>
          </a:bodyPr>
          <a:lstStyle/>
          <a:p>
            <a:pPr>
              <a:spcBef>
                <a:spcPct val="50000"/>
              </a:spcBef>
            </a:pPr>
            <a:r>
              <a:rPr lang="en-US" i="0" dirty="0">
                <a:effectLst/>
                <a:latin typeface="Arial" charset="0"/>
              </a:rPr>
              <a:t>21.2.4 </a:t>
            </a:r>
            <a:r>
              <a:rPr lang="en-US" i="0" dirty="0">
                <a:solidFill>
                  <a:srgbClr val="C00000"/>
                </a:solidFill>
                <a:effectLst/>
                <a:latin typeface="Arial" charset="0"/>
              </a:rPr>
              <a:t>STEP 1:</a:t>
            </a:r>
            <a:r>
              <a:rPr lang="en-US" i="0" dirty="0">
                <a:effectLst/>
                <a:latin typeface="Arial" charset="0"/>
              </a:rPr>
              <a:t> FINDING THE </a:t>
            </a:r>
            <a:r>
              <a:rPr lang="en-US" i="0" dirty="0" smtClean="0">
                <a:effectLst/>
                <a:latin typeface="Arial" charset="0"/>
              </a:rPr>
              <a:t>“EFFICIENT FRONTIER”</a:t>
            </a:r>
            <a:endParaRPr lang="en-US" i="0" dirty="0">
              <a:effectLst/>
              <a:latin typeface="Arial" charset="0"/>
            </a:endParaRPr>
          </a:p>
          <a:p>
            <a:pPr>
              <a:spcBef>
                <a:spcPct val="50000"/>
              </a:spcBef>
            </a:pPr>
            <a:r>
              <a:rPr lang="en-US" b="0" i="0" dirty="0">
                <a:effectLst/>
                <a:latin typeface="Arial" charset="0"/>
              </a:rPr>
              <a:t>SUPPOSE WE HAVE THE FOLLOWING RISK &amp; RETURN EXPECTATIONS…</a:t>
            </a:r>
            <a:r>
              <a:rPr lang="en-US" dirty="0">
                <a:effectLst>
                  <a:outerShdw blurRad="38100" dist="38100" dir="2700000" algn="tl">
                    <a:srgbClr val="FFFFFF"/>
                  </a:outerShdw>
                </a:effectLst>
              </a:rPr>
              <a:t> </a:t>
            </a:r>
          </a:p>
        </p:txBody>
      </p:sp>
      <p:sp>
        <p:nvSpPr>
          <p:cNvPr id="168966" name="Text Box 6"/>
          <p:cNvSpPr txBox="1">
            <a:spLocks noChangeArrowheads="1"/>
          </p:cNvSpPr>
          <p:nvPr/>
        </p:nvSpPr>
        <p:spPr bwMode="auto">
          <a:xfrm>
            <a:off x="381000" y="4495800"/>
            <a:ext cx="8458200" cy="1006475"/>
          </a:xfrm>
          <a:prstGeom prst="rect">
            <a:avLst/>
          </a:prstGeom>
          <a:noFill/>
          <a:ln w="9525">
            <a:noFill/>
            <a:miter lim="800000"/>
            <a:headEnd/>
            <a:tailEnd/>
          </a:ln>
          <a:effectLst/>
        </p:spPr>
        <p:txBody>
          <a:bodyPr>
            <a:spAutoFit/>
          </a:bodyPr>
          <a:lstStyle/>
          <a:p>
            <a:pPr>
              <a:spcBef>
                <a:spcPct val="50000"/>
              </a:spcBef>
            </a:pPr>
            <a:r>
              <a:rPr lang="en-US" b="0" i="0" dirty="0">
                <a:effectLst/>
                <a:latin typeface="Arial" charset="0"/>
              </a:rPr>
              <a:t>INVESTING IN ANY ONE OF THE THREE ASSET CLASSES WITHOUT DIVERSIFICATION ALLOWS THE INVESTOR TO ACHIEVE ONLY ONE OF THREE POSSIBLE RISK/RETURN POINTS…</a:t>
            </a:r>
            <a:r>
              <a:rPr lang="en-US" dirty="0">
                <a:effectLst>
                  <a:outerShdw blurRad="38100" dist="38100" dir="2700000" algn="tl">
                    <a:srgbClr val="FFFFFF"/>
                  </a:outerShdw>
                </a:effectLst>
              </a:rPr>
              <a:t> </a:t>
            </a:r>
          </a:p>
        </p:txBody>
      </p:sp>
      <p:pic>
        <p:nvPicPr>
          <p:cNvPr id="168968" name="Picture 8"/>
          <p:cNvPicPr>
            <a:picLocks noChangeAspect="1" noChangeArrowheads="1"/>
          </p:cNvPicPr>
          <p:nvPr/>
        </p:nvPicPr>
        <p:blipFill>
          <a:blip r:embed="rId3" cstate="print"/>
          <a:srcRect/>
          <a:stretch>
            <a:fillRect/>
          </a:stretch>
        </p:blipFill>
        <p:spPr bwMode="auto">
          <a:xfrm>
            <a:off x="1905000" y="1676400"/>
            <a:ext cx="5257800" cy="2263775"/>
          </a:xfrm>
          <a:prstGeom prst="rect">
            <a:avLst/>
          </a:prstGeom>
          <a:noFill/>
          <a:ln w="9525">
            <a:noFill/>
            <a:miter lim="800000"/>
            <a:headEnd/>
            <a:tailEnd/>
          </a:ln>
          <a:effectLst/>
        </p:spPr>
      </p:pic>
      <p:sp>
        <p:nvSpPr>
          <p:cNvPr id="6" name="Footer Placeholder 5"/>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317A4515-0106-4669-A988-5F85974F03FD}" type="slidenum">
              <a:rPr lang="en-US"/>
              <a:pPr/>
              <a:t>27</a:t>
            </a:fld>
            <a:endParaRPr lang="en-US"/>
          </a:p>
        </p:txBody>
      </p:sp>
      <p:sp>
        <p:nvSpPr>
          <p:cNvPr id="169988" name="Text Box 4"/>
          <p:cNvSpPr txBox="1">
            <a:spLocks noChangeArrowheads="1"/>
          </p:cNvSpPr>
          <p:nvPr/>
        </p:nvSpPr>
        <p:spPr bwMode="auto">
          <a:xfrm>
            <a:off x="304800" y="228600"/>
            <a:ext cx="8534400" cy="1190625"/>
          </a:xfrm>
          <a:prstGeom prst="rect">
            <a:avLst/>
          </a:prstGeom>
          <a:noFill/>
          <a:ln w="9525">
            <a:noFill/>
            <a:miter lim="800000"/>
            <a:headEnd/>
            <a:tailEnd/>
          </a:ln>
          <a:effectLst/>
        </p:spPr>
        <p:txBody>
          <a:bodyPr>
            <a:spAutoFit/>
          </a:bodyPr>
          <a:lstStyle/>
          <a:p>
            <a:pPr>
              <a:spcBef>
                <a:spcPct val="50000"/>
              </a:spcBef>
            </a:pPr>
            <a:r>
              <a:rPr lang="en-US" sz="1800" i="0">
                <a:effectLst>
                  <a:outerShdw blurRad="38100" dist="38100" dir="2700000" algn="tl">
                    <a:srgbClr val="FFFFFF"/>
                  </a:outerShdw>
                </a:effectLst>
                <a:latin typeface="Arial" charset="0"/>
              </a:rPr>
              <a:t>INVESTING IN ANY ONE OF THE THREE ASSET CLASSES WITHOUT DIVERSIFICATION ALLOWS THE INVESTOR TO ACHIEVE ONLY ONE OF THE THREE POSSIBLE RISK/RETURN POINTS DEPICTED IN THE GRAPH BELOW…</a:t>
            </a:r>
          </a:p>
        </p:txBody>
      </p:sp>
      <p:sp>
        <p:nvSpPr>
          <p:cNvPr id="169990" name="Text Box 6"/>
          <p:cNvSpPr txBox="1">
            <a:spLocks noChangeArrowheads="1"/>
          </p:cNvSpPr>
          <p:nvPr/>
        </p:nvSpPr>
        <p:spPr bwMode="auto">
          <a:xfrm>
            <a:off x="381000" y="5638800"/>
            <a:ext cx="8534400" cy="915988"/>
          </a:xfrm>
          <a:prstGeom prst="rect">
            <a:avLst/>
          </a:prstGeom>
          <a:noFill/>
          <a:ln w="9525">
            <a:noFill/>
            <a:miter lim="800000"/>
            <a:headEnd/>
            <a:tailEnd/>
          </a:ln>
          <a:effectLst/>
        </p:spPr>
        <p:txBody>
          <a:bodyPr>
            <a:spAutoFit/>
          </a:bodyPr>
          <a:lstStyle/>
          <a:p>
            <a:pPr>
              <a:spcBef>
                <a:spcPct val="50000"/>
              </a:spcBef>
            </a:pPr>
            <a:r>
              <a:rPr lang="en-US" sz="1800" b="0" i="0">
                <a:effectLst/>
                <a:latin typeface="Arial" charset="0"/>
              </a:rPr>
              <a:t>IN A RISK/RETURN CHART LIKE THIS, ONE WANTS TO BE ABLE TO GET AS MANY RISK/RETURN COMBINATIONS AS POSSIBLE, </a:t>
            </a:r>
            <a:r>
              <a:rPr lang="en-US" sz="1800">
                <a:effectLst/>
                <a:latin typeface="Arial" charset="0"/>
              </a:rPr>
              <a:t>AS FAR TO THE “NORTH” AND “WEST” AS POSSIBLE.</a:t>
            </a:r>
            <a:endParaRPr lang="en-US" sz="1800">
              <a:effectLst>
                <a:outerShdw blurRad="38100" dist="38100" dir="2700000" algn="tl">
                  <a:srgbClr val="FFFFFF"/>
                </a:outerShdw>
              </a:effectLst>
            </a:endParaRPr>
          </a:p>
        </p:txBody>
      </p:sp>
      <p:pic>
        <p:nvPicPr>
          <p:cNvPr id="169991" name="Picture 7"/>
          <p:cNvPicPr>
            <a:picLocks noChangeAspect="1" noChangeArrowheads="1"/>
          </p:cNvPicPr>
          <p:nvPr/>
        </p:nvPicPr>
        <p:blipFill>
          <a:blip r:embed="rId2" cstate="print"/>
          <a:srcRect/>
          <a:stretch>
            <a:fillRect/>
          </a:stretch>
        </p:blipFill>
        <p:spPr bwMode="auto">
          <a:xfrm>
            <a:off x="1524000" y="1219200"/>
            <a:ext cx="6477000" cy="4330700"/>
          </a:xfrm>
          <a:prstGeom prst="rect">
            <a:avLst/>
          </a:prstGeom>
          <a:noFill/>
          <a:ln w="9525">
            <a:noFill/>
            <a:miter lim="800000"/>
            <a:headEnd/>
            <a:tailEnd/>
          </a:ln>
          <a:effectLst/>
        </p:spPr>
      </p:pic>
      <p:sp>
        <p:nvSpPr>
          <p:cNvPr id="2" name="TextBox 1"/>
          <p:cNvSpPr txBox="1"/>
          <p:nvPr/>
        </p:nvSpPr>
        <p:spPr>
          <a:xfrm>
            <a:off x="1752600" y="1295400"/>
            <a:ext cx="914400" cy="276999"/>
          </a:xfrm>
          <a:prstGeom prst="rect">
            <a:avLst/>
          </a:prstGeom>
          <a:noFill/>
        </p:spPr>
        <p:txBody>
          <a:bodyPr wrap="square" rtlCol="0">
            <a:spAutoFit/>
          </a:bodyPr>
          <a:lstStyle/>
          <a:p>
            <a:r>
              <a:rPr lang="en-US" sz="1200" b="0" i="0" dirty="0" smtClean="0">
                <a:effectLst/>
              </a:rPr>
              <a:t>Exh.21-7a:</a:t>
            </a:r>
            <a:endParaRPr lang="en-US" sz="1200" b="0" i="0" dirty="0">
              <a:effectLst/>
            </a:endParaRPr>
          </a:p>
        </p:txBody>
      </p:sp>
      <p:sp>
        <p:nvSpPr>
          <p:cNvPr id="7" name="Footer Placeholder 6"/>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F093ADB-8520-4BB4-A25D-5004934BFCA0}" type="slidenum">
              <a:rPr lang="en-US"/>
              <a:pPr/>
              <a:t>28</a:t>
            </a:fld>
            <a:endParaRPr lang="en-US"/>
          </a:p>
        </p:txBody>
      </p:sp>
      <p:sp>
        <p:nvSpPr>
          <p:cNvPr id="171013" name="Text Box 5"/>
          <p:cNvSpPr txBox="1">
            <a:spLocks noChangeArrowheads="1"/>
          </p:cNvSpPr>
          <p:nvPr/>
        </p:nvSpPr>
        <p:spPr bwMode="auto">
          <a:xfrm>
            <a:off x="304800" y="228600"/>
            <a:ext cx="8534400" cy="915988"/>
          </a:xfrm>
          <a:prstGeom prst="rect">
            <a:avLst/>
          </a:prstGeom>
          <a:noFill/>
          <a:ln w="9525">
            <a:noFill/>
            <a:miter lim="800000"/>
            <a:headEnd/>
            <a:tailEnd/>
          </a:ln>
          <a:effectLst/>
        </p:spPr>
        <p:txBody>
          <a:bodyPr>
            <a:spAutoFit/>
          </a:bodyPr>
          <a:lstStyle/>
          <a:p>
            <a:pPr>
              <a:spcBef>
                <a:spcPct val="50000"/>
              </a:spcBef>
            </a:pPr>
            <a:r>
              <a:rPr lang="en-US" sz="1800" i="0">
                <a:effectLst>
                  <a:outerShdw blurRad="38100" dist="38100" dir="2700000" algn="tl">
                    <a:srgbClr val="FFFFFF"/>
                  </a:outerShdw>
                </a:effectLst>
                <a:latin typeface="Arial" charset="0"/>
              </a:rPr>
              <a:t>ALLOWING PAIRWISE COMBINATIONS (AS WITH OUR PREVIOUS STOCKS &amp; REAL ESTATE EXAMPLE), INCREASES THE RISK/RETURN POSSIBILITIES TO THESE…</a:t>
            </a:r>
          </a:p>
        </p:txBody>
      </p:sp>
      <p:pic>
        <p:nvPicPr>
          <p:cNvPr id="171015" name="Picture 7"/>
          <p:cNvPicPr>
            <a:picLocks noChangeAspect="1" noChangeArrowheads="1"/>
          </p:cNvPicPr>
          <p:nvPr/>
        </p:nvPicPr>
        <p:blipFill>
          <a:blip r:embed="rId2" cstate="print"/>
          <a:srcRect/>
          <a:stretch>
            <a:fillRect/>
          </a:stretch>
        </p:blipFill>
        <p:spPr bwMode="auto">
          <a:xfrm>
            <a:off x="1524000" y="1219200"/>
            <a:ext cx="6629400" cy="4419600"/>
          </a:xfrm>
          <a:prstGeom prst="rect">
            <a:avLst/>
          </a:prstGeom>
          <a:noFill/>
          <a:ln w="9525">
            <a:noFill/>
            <a:miter lim="800000"/>
            <a:headEnd/>
            <a:tailEnd/>
          </a:ln>
          <a:effectLst/>
        </p:spPr>
      </p:pic>
      <p:sp>
        <p:nvSpPr>
          <p:cNvPr id="5" name="TextBox 4"/>
          <p:cNvSpPr txBox="1"/>
          <p:nvPr/>
        </p:nvSpPr>
        <p:spPr>
          <a:xfrm>
            <a:off x="1752600" y="1295400"/>
            <a:ext cx="914400" cy="276999"/>
          </a:xfrm>
          <a:prstGeom prst="rect">
            <a:avLst/>
          </a:prstGeom>
          <a:noFill/>
        </p:spPr>
        <p:txBody>
          <a:bodyPr wrap="square" rtlCol="0">
            <a:spAutoFit/>
          </a:bodyPr>
          <a:lstStyle/>
          <a:p>
            <a:r>
              <a:rPr lang="en-US" sz="1200" b="0" i="0" dirty="0" smtClean="0">
                <a:effectLst/>
              </a:rPr>
              <a:t>Exh.21-7b:</a:t>
            </a:r>
            <a:endParaRPr lang="en-US" sz="1200" b="0" i="0" dirty="0">
              <a:effectLst/>
            </a:endParaRPr>
          </a:p>
        </p:txBody>
      </p:sp>
      <p:sp>
        <p:nvSpPr>
          <p:cNvPr id="6" name="Footer Placeholder 5"/>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DF8E7319-7DF7-4C86-9A7A-8569C0A43BA4}" type="slidenum">
              <a:rPr lang="en-US"/>
              <a:pPr/>
              <a:t>29</a:t>
            </a:fld>
            <a:endParaRPr lang="en-US"/>
          </a:p>
        </p:txBody>
      </p:sp>
      <p:sp>
        <p:nvSpPr>
          <p:cNvPr id="172036" name="Text Box 4"/>
          <p:cNvSpPr txBox="1">
            <a:spLocks noChangeArrowheads="1"/>
          </p:cNvSpPr>
          <p:nvPr/>
        </p:nvSpPr>
        <p:spPr bwMode="auto">
          <a:xfrm>
            <a:off x="304800" y="228600"/>
            <a:ext cx="8534400" cy="1220788"/>
          </a:xfrm>
          <a:prstGeom prst="rect">
            <a:avLst/>
          </a:prstGeom>
          <a:noFill/>
          <a:ln w="9525">
            <a:noFill/>
            <a:miter lim="800000"/>
            <a:headEnd/>
            <a:tailEnd/>
          </a:ln>
          <a:effectLst/>
        </p:spPr>
        <p:txBody>
          <a:bodyPr>
            <a:spAutoFit/>
          </a:bodyPr>
          <a:lstStyle/>
          <a:p>
            <a:pPr>
              <a:spcBef>
                <a:spcPct val="50000"/>
              </a:spcBef>
            </a:pPr>
            <a:r>
              <a:rPr lang="en-US" sz="1800" i="0">
                <a:effectLst>
                  <a:outerShdw blurRad="38100" dist="38100" dir="2700000" algn="tl">
                    <a:srgbClr val="FFFFFF"/>
                  </a:outerShdw>
                </a:effectLst>
                <a:latin typeface="Arial" charset="0"/>
              </a:rPr>
              <a:t>FINALLY, IF WE ALLOW UNLIMITED DIVERSIFICATION AMONG ALL THREE ASSET CLASSES, WE ENABLE AN INFINITE NUMBER OF COMBINATIONS, THE “BEST” (I.E., MOST “NORTH” AND “WEST”) OF WHICH ARE SHOWN BY THE OUTSIDE (ENVELOPING) CURVE.</a:t>
            </a:r>
            <a:r>
              <a:rPr lang="en-US" b="0" i="0">
                <a:effectLst/>
                <a:latin typeface="Arial" charset="0"/>
              </a:rPr>
              <a:t> </a:t>
            </a:r>
          </a:p>
        </p:txBody>
      </p:sp>
      <p:sp>
        <p:nvSpPr>
          <p:cNvPr id="172038" name="Text Box 6"/>
          <p:cNvSpPr txBox="1">
            <a:spLocks noChangeArrowheads="1"/>
          </p:cNvSpPr>
          <p:nvPr/>
        </p:nvSpPr>
        <p:spPr bwMode="auto">
          <a:xfrm>
            <a:off x="533400" y="5715000"/>
            <a:ext cx="8305800" cy="701675"/>
          </a:xfrm>
          <a:prstGeom prst="rect">
            <a:avLst/>
          </a:prstGeom>
          <a:noFill/>
          <a:ln w="9525">
            <a:noFill/>
            <a:miter lim="800000"/>
            <a:headEnd/>
            <a:tailEnd/>
          </a:ln>
          <a:effectLst/>
        </p:spPr>
        <p:txBody>
          <a:bodyPr>
            <a:spAutoFit/>
          </a:bodyPr>
          <a:lstStyle/>
          <a:p>
            <a:pPr>
              <a:spcBef>
                <a:spcPct val="50000"/>
              </a:spcBef>
            </a:pPr>
            <a:r>
              <a:rPr lang="en-US" b="0" i="0" dirty="0" smtClean="0">
                <a:effectLst/>
              </a:rPr>
              <a:t>Exh.21-7c: THIS </a:t>
            </a:r>
            <a:r>
              <a:rPr lang="en-US" b="0" i="0" dirty="0">
                <a:effectLst/>
              </a:rPr>
              <a:t>IS THE </a:t>
            </a:r>
            <a:r>
              <a:rPr lang="en-US" i="0" dirty="0">
                <a:solidFill>
                  <a:srgbClr val="0000FF"/>
                </a:solidFill>
                <a:effectLst/>
              </a:rPr>
              <a:t>“</a:t>
            </a:r>
            <a:r>
              <a:rPr lang="en-US" i="0" u="sng" dirty="0">
                <a:solidFill>
                  <a:srgbClr val="0000FF"/>
                </a:solidFill>
                <a:effectLst/>
              </a:rPr>
              <a:t>EFFICIENT FRONTIER</a:t>
            </a:r>
            <a:r>
              <a:rPr lang="en-US" i="0" dirty="0">
                <a:solidFill>
                  <a:srgbClr val="0000FF"/>
                </a:solidFill>
                <a:effectLst/>
              </a:rPr>
              <a:t>”</a:t>
            </a:r>
            <a:r>
              <a:rPr lang="en-US" b="0" i="0" dirty="0">
                <a:effectLst/>
              </a:rPr>
              <a:t> </a:t>
            </a:r>
            <a:r>
              <a:rPr lang="en-US" b="0" i="0" dirty="0" smtClean="0">
                <a:effectLst/>
              </a:rPr>
              <a:t> (IN </a:t>
            </a:r>
            <a:r>
              <a:rPr lang="en-US" b="0" i="0" dirty="0">
                <a:effectLst/>
              </a:rPr>
              <a:t>THIS CASE </a:t>
            </a:r>
            <a:r>
              <a:rPr lang="en-US" b="0" i="0" dirty="0" smtClean="0">
                <a:effectLst/>
              </a:rPr>
              <a:t>OF </a:t>
            </a:r>
            <a:r>
              <a:rPr lang="en-US" b="0" i="0" dirty="0">
                <a:effectLst/>
              </a:rPr>
              <a:t>THREE ASSET CLASSES).</a:t>
            </a:r>
          </a:p>
        </p:txBody>
      </p:sp>
      <p:pic>
        <p:nvPicPr>
          <p:cNvPr id="172040" name="Picture 8"/>
          <p:cNvPicPr>
            <a:picLocks noChangeAspect="1" noChangeArrowheads="1"/>
          </p:cNvPicPr>
          <p:nvPr/>
        </p:nvPicPr>
        <p:blipFill>
          <a:blip r:embed="rId2" cstate="print"/>
          <a:srcRect/>
          <a:stretch>
            <a:fillRect/>
          </a:stretch>
        </p:blipFill>
        <p:spPr bwMode="auto">
          <a:xfrm>
            <a:off x="1447800" y="1371600"/>
            <a:ext cx="6553200" cy="4373563"/>
          </a:xfrm>
          <a:prstGeom prst="rect">
            <a:avLst/>
          </a:prstGeom>
          <a:noFill/>
          <a:ln w="9525">
            <a:noFill/>
            <a:miter lim="800000"/>
            <a:headEnd/>
            <a:tailEnd/>
          </a:ln>
          <a:effectLst/>
        </p:spPr>
      </p:pic>
      <p:sp>
        <p:nvSpPr>
          <p:cNvPr id="172041" name="Line 9"/>
          <p:cNvSpPr>
            <a:spLocks noChangeShapeType="1"/>
          </p:cNvSpPr>
          <p:nvPr/>
        </p:nvSpPr>
        <p:spPr bwMode="auto">
          <a:xfrm>
            <a:off x="2057400" y="1371600"/>
            <a:ext cx="1219200" cy="2057400"/>
          </a:xfrm>
          <a:prstGeom prst="line">
            <a:avLst/>
          </a:prstGeom>
          <a:noFill/>
          <a:ln w="9525">
            <a:solidFill>
              <a:srgbClr val="0000FF"/>
            </a:solidFill>
            <a:round/>
            <a:headEnd/>
            <a:tailEnd type="triangle" w="med" len="med"/>
          </a:ln>
          <a:effectLst/>
        </p:spPr>
        <p:txBody>
          <a:bodyPr/>
          <a:lstStyle/>
          <a:p>
            <a:endParaRPr lang="en-US"/>
          </a:p>
        </p:txBody>
      </p:sp>
      <p:sp>
        <p:nvSpPr>
          <p:cNvPr id="7" name="TextBox 6"/>
          <p:cNvSpPr txBox="1"/>
          <p:nvPr/>
        </p:nvSpPr>
        <p:spPr>
          <a:xfrm>
            <a:off x="1731335" y="1463288"/>
            <a:ext cx="914400" cy="276999"/>
          </a:xfrm>
          <a:prstGeom prst="rect">
            <a:avLst/>
          </a:prstGeom>
          <a:noFill/>
        </p:spPr>
        <p:txBody>
          <a:bodyPr wrap="square" rtlCol="0">
            <a:spAutoFit/>
          </a:bodyPr>
          <a:lstStyle/>
          <a:p>
            <a:r>
              <a:rPr lang="en-US" sz="1200" b="0" i="0" dirty="0" smtClean="0">
                <a:effectLst/>
              </a:rPr>
              <a:t>Exh.21-7c:</a:t>
            </a:r>
            <a:endParaRPr lang="en-US" sz="1200" b="0" i="0" dirty="0">
              <a:effectLst/>
            </a:endParaRPr>
          </a:p>
        </p:txBody>
      </p:sp>
      <p:sp>
        <p:nvSpPr>
          <p:cNvPr id="8" name="Footer Placeholder 7"/>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EA054101-39CF-49E6-B351-2BAA49F02CE2}" type="slidenum">
              <a:rPr lang="en-US"/>
              <a:pPr/>
              <a:t>3</a:t>
            </a:fld>
            <a:endParaRPr lang="en-US"/>
          </a:p>
        </p:txBody>
      </p:sp>
      <p:sp>
        <p:nvSpPr>
          <p:cNvPr id="347138" name="Text Box 2"/>
          <p:cNvSpPr txBox="1">
            <a:spLocks noChangeArrowheads="1"/>
          </p:cNvSpPr>
          <p:nvPr/>
        </p:nvSpPr>
        <p:spPr bwMode="auto">
          <a:xfrm>
            <a:off x="304800" y="304800"/>
            <a:ext cx="8458200" cy="3600986"/>
          </a:xfrm>
          <a:prstGeom prst="rect">
            <a:avLst/>
          </a:prstGeom>
          <a:noFill/>
          <a:ln w="9525">
            <a:noFill/>
            <a:miter lim="800000"/>
            <a:headEnd/>
            <a:tailEnd/>
          </a:ln>
          <a:effectLst/>
        </p:spPr>
        <p:txBody>
          <a:bodyPr>
            <a:spAutoFit/>
          </a:bodyPr>
          <a:lstStyle/>
          <a:p>
            <a:pPr>
              <a:spcBef>
                <a:spcPct val="50000"/>
              </a:spcBef>
            </a:pPr>
            <a:r>
              <a:rPr lang="en-US" sz="2400" i="0" dirty="0">
                <a:effectLst>
                  <a:outerShdw blurRad="38100" dist="38100" dir="2700000" algn="tl">
                    <a:srgbClr val="FFFFFF"/>
                  </a:outerShdw>
                </a:effectLst>
              </a:rPr>
              <a:t>21.2:</a:t>
            </a:r>
          </a:p>
          <a:p>
            <a:pPr>
              <a:spcBef>
                <a:spcPct val="50000"/>
              </a:spcBef>
            </a:pPr>
            <a:r>
              <a:rPr lang="en-US" sz="2400" i="0" dirty="0" smtClean="0">
                <a:effectLst>
                  <a:outerShdw blurRad="38100" dist="38100" dir="2700000" algn="tl">
                    <a:srgbClr val="FFFFFF"/>
                  </a:outerShdw>
                </a:effectLst>
              </a:rPr>
              <a:t>FOR RIGOROUS QUANTIFICATION,</a:t>
            </a:r>
          </a:p>
          <a:p>
            <a:pPr>
              <a:spcBef>
                <a:spcPct val="50000"/>
              </a:spcBef>
            </a:pPr>
            <a:r>
              <a:rPr lang="en-US" sz="2400" i="0" dirty="0" smtClean="0">
                <a:effectLst>
                  <a:outerShdw blurRad="38100" dist="38100" dir="2700000" algn="tl">
                    <a:srgbClr val="FFFFFF"/>
                  </a:outerShdw>
                </a:effectLst>
              </a:rPr>
              <a:t>PORTFOLIO </a:t>
            </a:r>
            <a:r>
              <a:rPr lang="en-US" sz="2400" i="0" dirty="0">
                <a:effectLst>
                  <a:outerShdw blurRad="38100" dist="38100" dir="2700000" algn="tl">
                    <a:srgbClr val="FFFFFF"/>
                  </a:outerShdw>
                </a:effectLst>
              </a:rPr>
              <a:t>THEORY </a:t>
            </a:r>
            <a:r>
              <a:rPr lang="en-US" sz="2400" i="0" u="sng" dirty="0">
                <a:effectLst>
                  <a:outerShdw blurRad="38100" dist="38100" dir="2700000" algn="tl">
                    <a:srgbClr val="FFFFFF"/>
                  </a:outerShdw>
                </a:effectLst>
              </a:rPr>
              <a:t>ASSUMES</a:t>
            </a:r>
            <a:r>
              <a:rPr lang="en-US" sz="2400" i="0" dirty="0">
                <a:effectLst>
                  <a:outerShdw blurRad="38100" dist="38100" dir="2700000" algn="tl">
                    <a:srgbClr val="FFFFFF"/>
                  </a:outerShdw>
                </a:effectLst>
              </a:rPr>
              <a:t>:</a:t>
            </a:r>
          </a:p>
          <a:p>
            <a:pPr>
              <a:spcBef>
                <a:spcPct val="50000"/>
              </a:spcBef>
            </a:pPr>
            <a:r>
              <a:rPr lang="en-US" sz="2400" i="0" dirty="0">
                <a:effectLst>
                  <a:outerShdw blurRad="38100" dist="38100" dir="2700000" algn="tl">
                    <a:srgbClr val="FFFFFF"/>
                  </a:outerShdw>
                </a:effectLst>
              </a:rPr>
              <a:t>YOUR </a:t>
            </a:r>
            <a:r>
              <a:rPr lang="en-US" sz="2400" i="0" u="sng" dirty="0">
                <a:effectLst>
                  <a:outerShdw blurRad="38100" dist="38100" dir="2700000" algn="tl">
                    <a:srgbClr val="FFFFFF"/>
                  </a:outerShdw>
                </a:effectLst>
              </a:rPr>
              <a:t>OBJECTIVE</a:t>
            </a:r>
            <a:r>
              <a:rPr lang="en-US" sz="2400" i="0" dirty="0">
                <a:effectLst>
                  <a:outerShdw blurRad="38100" dist="38100" dir="2700000" algn="tl">
                    <a:srgbClr val="FFFFFF"/>
                  </a:outerShdw>
                </a:effectLst>
              </a:rPr>
              <a:t> FOR YOUR </a:t>
            </a:r>
            <a:r>
              <a:rPr lang="en-US" sz="2400" i="0" u="sng" dirty="0">
                <a:effectLst>
                  <a:outerShdw blurRad="38100" dist="38100" dir="2700000" algn="tl">
                    <a:srgbClr val="FFFFFF"/>
                  </a:outerShdw>
                </a:effectLst>
              </a:rPr>
              <a:t>OVERALL WEALTH</a:t>
            </a:r>
            <a:r>
              <a:rPr lang="en-US" sz="2400" i="0" dirty="0">
                <a:effectLst>
                  <a:outerShdw blurRad="38100" dist="38100" dir="2700000" algn="tl">
                    <a:srgbClr val="FFFFFF"/>
                  </a:outerShdw>
                </a:effectLst>
              </a:rPr>
              <a:t> PORTFOLIO IS:</a:t>
            </a:r>
          </a:p>
          <a:p>
            <a:pPr>
              <a:spcBef>
                <a:spcPct val="50000"/>
              </a:spcBef>
            </a:pPr>
            <a:r>
              <a:rPr lang="en-US" sz="2400" i="0" dirty="0">
                <a:effectLst>
                  <a:outerShdw blurRad="38100" dist="38100" dir="2700000" algn="tl">
                    <a:srgbClr val="FFFFFF"/>
                  </a:outerShdw>
                </a:effectLst>
              </a:rPr>
              <a:t>	</a:t>
            </a:r>
            <a:r>
              <a:rPr lang="en-US" sz="2400" i="0" dirty="0">
                <a:effectLst>
                  <a:outerShdw blurRad="38100" dist="38100" dir="2700000" algn="tl">
                    <a:srgbClr val="FFFFFF"/>
                  </a:outerShdw>
                </a:effectLst>
                <a:sym typeface="Wingdings" pitchFamily="2" charset="2"/>
              </a:rPr>
              <a:t> </a:t>
            </a:r>
            <a:r>
              <a:rPr lang="en-US" sz="2400" i="0" dirty="0">
                <a:effectLst>
                  <a:outerShdw blurRad="38100" dist="38100" dir="2700000" algn="tl">
                    <a:srgbClr val="FFFFFF"/>
                  </a:outerShdw>
                </a:effectLst>
              </a:rPr>
              <a:t>MAXIMIZE EXPECTED FUTURE RETURN</a:t>
            </a:r>
          </a:p>
          <a:p>
            <a:pPr>
              <a:spcBef>
                <a:spcPct val="50000"/>
              </a:spcBef>
            </a:pPr>
            <a:r>
              <a:rPr lang="en-US" sz="2400" i="0" dirty="0">
                <a:effectLst>
                  <a:outerShdw blurRad="38100" dist="38100" dir="2700000" algn="tl">
                    <a:srgbClr val="FFFFFF"/>
                  </a:outerShdw>
                </a:effectLst>
              </a:rPr>
              <a:t>	</a:t>
            </a:r>
            <a:r>
              <a:rPr lang="en-US" sz="2400" i="0" dirty="0">
                <a:effectLst>
                  <a:outerShdw blurRad="38100" dist="38100" dir="2700000" algn="tl">
                    <a:srgbClr val="FFFFFF"/>
                  </a:outerShdw>
                </a:effectLst>
                <a:sym typeface="Wingdings" pitchFamily="2" charset="2"/>
              </a:rPr>
              <a:t></a:t>
            </a:r>
            <a:r>
              <a:rPr lang="en-US" sz="2400" i="0" dirty="0">
                <a:effectLst>
                  <a:outerShdw blurRad="38100" dist="38100" dir="2700000" algn="tl">
                    <a:srgbClr val="FFFFFF"/>
                  </a:outerShdw>
                </a:effectLst>
              </a:rPr>
              <a:t> MINIMIZE RISK IN THE FUTURE </a:t>
            </a:r>
            <a:r>
              <a:rPr lang="en-US" sz="2400" i="0" dirty="0" smtClean="0">
                <a:effectLst>
                  <a:outerShdw blurRad="38100" dist="38100" dir="2700000" algn="tl">
                    <a:srgbClr val="FFFFFF"/>
                  </a:outerShdw>
                </a:effectLst>
              </a:rPr>
              <a:t>RETURN</a:t>
            </a:r>
            <a:endParaRPr lang="en-US" sz="2400" i="0" dirty="0">
              <a:effectLst>
                <a:outerShdw blurRad="38100" dist="38100" dir="2700000" algn="tl">
                  <a:srgbClr val="FFFFFF"/>
                </a:outerShdw>
              </a:effectLst>
            </a:endParaRPr>
          </a:p>
        </p:txBody>
      </p:sp>
      <p:sp>
        <p:nvSpPr>
          <p:cNvPr id="4" name="Footer Placeholder 3"/>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DD0F8D75-B873-467B-AE05-A9F9DF307646}" type="slidenum">
              <a:rPr lang="en-US"/>
              <a:pPr/>
              <a:t>30</a:t>
            </a:fld>
            <a:endParaRPr lang="en-US"/>
          </a:p>
        </p:txBody>
      </p:sp>
      <p:sp>
        <p:nvSpPr>
          <p:cNvPr id="173060" name="Text Box 4"/>
          <p:cNvSpPr txBox="1">
            <a:spLocks noChangeArrowheads="1"/>
          </p:cNvSpPr>
          <p:nvPr/>
        </p:nvSpPr>
        <p:spPr bwMode="auto">
          <a:xfrm>
            <a:off x="381000" y="228600"/>
            <a:ext cx="8382000" cy="2382191"/>
          </a:xfrm>
          <a:prstGeom prst="rect">
            <a:avLst/>
          </a:prstGeom>
          <a:noFill/>
          <a:ln w="9525">
            <a:noFill/>
            <a:miter lim="800000"/>
            <a:headEnd/>
            <a:tailEnd/>
          </a:ln>
          <a:effectLst/>
        </p:spPr>
        <p:txBody>
          <a:bodyPr>
            <a:spAutoFit/>
          </a:bodyPr>
          <a:lstStyle/>
          <a:p>
            <a:pPr>
              <a:spcBef>
                <a:spcPct val="50000"/>
              </a:spcBef>
            </a:pPr>
            <a:r>
              <a:rPr lang="en-US" sz="2400" dirty="0">
                <a:effectLst>
                  <a:outerShdw blurRad="38100" dist="38100" dir="2700000" algn="tl">
                    <a:srgbClr val="FFFFFF"/>
                  </a:outerShdw>
                </a:effectLst>
              </a:rPr>
              <a:t>“EFFICIENT FRONTIER”</a:t>
            </a:r>
            <a:r>
              <a:rPr lang="en-US" sz="2400" i="0" dirty="0">
                <a:effectLst>
                  <a:outerShdw blurRad="38100" dist="38100" dir="2700000" algn="tl">
                    <a:srgbClr val="FFFFFF"/>
                  </a:outerShdw>
                </a:effectLst>
              </a:rPr>
              <a:t> CONSISTS OF ALL ASSET COMBINATIONS (PORTFOLIOS) WHICH MAXIMIZE RETURN AND MINIMIZE RISK. </a:t>
            </a:r>
          </a:p>
          <a:p>
            <a:pPr>
              <a:spcBef>
                <a:spcPct val="20000"/>
              </a:spcBef>
            </a:pPr>
            <a:r>
              <a:rPr lang="en-US" sz="2400" dirty="0">
                <a:solidFill>
                  <a:srgbClr val="0000FF"/>
                </a:solidFill>
                <a:effectLst/>
              </a:rPr>
              <a:t>EFFICIENT FRONTIER IS AS FAR “NORTH” AND “WEST” AS YOU CAN POSSIBLY GET IN THE RISK/RETURN GRAPH.</a:t>
            </a:r>
            <a:r>
              <a:rPr lang="en-US" sz="2400" i="0" dirty="0">
                <a:effectLst/>
              </a:rPr>
              <a:t> </a:t>
            </a:r>
            <a:endParaRPr lang="en-US" sz="2400" dirty="0">
              <a:effectLst/>
            </a:endParaRPr>
          </a:p>
        </p:txBody>
      </p:sp>
      <p:sp>
        <p:nvSpPr>
          <p:cNvPr id="173061" name="Text Box 5"/>
          <p:cNvSpPr txBox="1">
            <a:spLocks noChangeArrowheads="1"/>
          </p:cNvSpPr>
          <p:nvPr/>
        </p:nvSpPr>
        <p:spPr bwMode="auto">
          <a:xfrm>
            <a:off x="457200" y="5410200"/>
            <a:ext cx="8305800" cy="1187450"/>
          </a:xfrm>
          <a:prstGeom prst="rect">
            <a:avLst/>
          </a:prstGeom>
          <a:noFill/>
          <a:ln w="9525">
            <a:noFill/>
            <a:miter lim="800000"/>
            <a:headEnd/>
            <a:tailEnd/>
          </a:ln>
          <a:effectLst/>
        </p:spPr>
        <p:txBody>
          <a:bodyPr>
            <a:spAutoFit/>
          </a:bodyPr>
          <a:lstStyle/>
          <a:p>
            <a:pPr>
              <a:spcBef>
                <a:spcPct val="50000"/>
              </a:spcBef>
            </a:pPr>
            <a:r>
              <a:rPr lang="en-US" sz="2400">
                <a:effectLst>
                  <a:outerShdw blurRad="38100" dist="38100" dir="2700000" algn="tl">
                    <a:srgbClr val="FFFFFF"/>
                  </a:outerShdw>
                </a:effectLst>
              </a:rPr>
              <a:t>(Terminology note: This is a different definition of "efficiency" than the concept of informational efficiency applied to asset markets and asset prices.)</a:t>
            </a:r>
          </a:p>
        </p:txBody>
      </p:sp>
      <p:sp>
        <p:nvSpPr>
          <p:cNvPr id="173062" name="Text Box 6"/>
          <p:cNvSpPr txBox="1">
            <a:spLocks noChangeArrowheads="1"/>
          </p:cNvSpPr>
          <p:nvPr/>
        </p:nvSpPr>
        <p:spPr bwMode="auto">
          <a:xfrm>
            <a:off x="457200" y="2819400"/>
            <a:ext cx="8382000" cy="2292350"/>
          </a:xfrm>
          <a:prstGeom prst="rect">
            <a:avLst/>
          </a:prstGeom>
          <a:solidFill>
            <a:srgbClr val="FFFFCC"/>
          </a:solidFill>
          <a:ln w="9525">
            <a:solidFill>
              <a:schemeClr val="tx1"/>
            </a:solidFill>
            <a:miter lim="800000"/>
            <a:headEnd/>
            <a:tailEnd/>
          </a:ln>
          <a:effectLst/>
        </p:spPr>
        <p:txBody>
          <a:bodyPr>
            <a:spAutoFit/>
          </a:bodyPr>
          <a:lstStyle/>
          <a:p>
            <a:pPr>
              <a:spcBef>
                <a:spcPct val="50000"/>
              </a:spcBef>
            </a:pPr>
            <a:r>
              <a:rPr lang="en-US" sz="2400" i="0">
                <a:effectLst>
                  <a:outerShdw blurRad="38100" dist="38100" dir="2700000" algn="tl">
                    <a:srgbClr val="FFFFFF"/>
                  </a:outerShdw>
                </a:effectLst>
              </a:rPr>
              <a:t>A PORTFOLIO IS SAID TO BE </a:t>
            </a:r>
            <a:r>
              <a:rPr lang="en-US" sz="2400">
                <a:effectLst>
                  <a:outerShdw blurRad="38100" dist="38100" dir="2700000" algn="tl">
                    <a:srgbClr val="FFFFFF"/>
                  </a:outerShdw>
                </a:effectLst>
              </a:rPr>
              <a:t>“EFFICIENT”</a:t>
            </a:r>
            <a:r>
              <a:rPr lang="en-US" sz="2400" i="0">
                <a:effectLst>
                  <a:outerShdw blurRad="38100" dist="38100" dir="2700000" algn="tl">
                    <a:srgbClr val="FFFFFF"/>
                  </a:outerShdw>
                </a:effectLst>
              </a:rPr>
              <a:t> (i.e., represents one point on the efficient frontier) IF IT HAS THE MINIMUM POSSIBLE VOLATILITY FOR A GIVEN EXPECTED RETURN, AND/OR THE MAXIMUM EXPECTED RETURN FOR A GIVEN LEVEL OF VOLATILITY.</a:t>
            </a:r>
          </a:p>
        </p:txBody>
      </p:sp>
      <p:sp>
        <p:nvSpPr>
          <p:cNvPr id="6" name="Footer Placeholder 5"/>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A72716CE-3998-479E-8E2D-99F2E3E77FDF}" type="slidenum">
              <a:rPr lang="en-US"/>
              <a:pPr/>
              <a:t>31</a:t>
            </a:fld>
            <a:endParaRPr lang="en-US"/>
          </a:p>
        </p:txBody>
      </p:sp>
      <p:sp>
        <p:nvSpPr>
          <p:cNvPr id="174084" name="Text Box 4"/>
          <p:cNvSpPr txBox="1">
            <a:spLocks noChangeArrowheads="1"/>
          </p:cNvSpPr>
          <p:nvPr/>
        </p:nvSpPr>
        <p:spPr bwMode="auto">
          <a:xfrm>
            <a:off x="381000" y="381000"/>
            <a:ext cx="8382000" cy="5478423"/>
          </a:xfrm>
          <a:prstGeom prst="rect">
            <a:avLst/>
          </a:prstGeom>
          <a:noFill/>
          <a:ln w="9525">
            <a:noFill/>
            <a:miter lim="800000"/>
            <a:headEnd/>
            <a:tailEnd/>
          </a:ln>
          <a:effectLst/>
        </p:spPr>
        <p:txBody>
          <a:bodyPr>
            <a:spAutoFit/>
          </a:bodyPr>
          <a:lstStyle/>
          <a:p>
            <a:pPr>
              <a:spcBef>
                <a:spcPct val="50000"/>
              </a:spcBef>
            </a:pPr>
            <a:r>
              <a:rPr lang="en-US" i="0" dirty="0">
                <a:effectLst>
                  <a:outerShdw blurRad="38100" dist="38100" dir="2700000" algn="tl">
                    <a:srgbClr val="FFFFFF"/>
                  </a:outerShdw>
                </a:effectLst>
                <a:latin typeface="Arial" charset="0"/>
              </a:rPr>
              <a:t>SUMMARY UP TO HERE:</a:t>
            </a:r>
          </a:p>
          <a:p>
            <a:pPr>
              <a:spcBef>
                <a:spcPct val="50000"/>
              </a:spcBef>
            </a:pPr>
            <a:r>
              <a:rPr lang="en-US" i="0" dirty="0">
                <a:effectLst>
                  <a:outerShdw blurRad="38100" dist="38100" dir="2700000" algn="tl">
                    <a:srgbClr val="FFFFFF"/>
                  </a:outerShdw>
                </a:effectLst>
                <a:latin typeface="Arial" charset="0"/>
              </a:rPr>
              <a:t>DIVERSIFICATION AMONG RISKY ASSETS ALLOWS:</a:t>
            </a:r>
          </a:p>
          <a:p>
            <a:pPr marL="1255713" indent="-341313">
              <a:spcBef>
                <a:spcPct val="50000"/>
              </a:spcBef>
              <a:buFont typeface="Wingdings"/>
              <a:buChar char="Ø"/>
            </a:pPr>
            <a:r>
              <a:rPr lang="en-US" i="0" dirty="0" smtClean="0">
                <a:effectLst>
                  <a:outerShdw blurRad="38100" dist="38100" dir="2700000" algn="tl">
                    <a:srgbClr val="FFFFFF"/>
                  </a:outerShdw>
                </a:effectLst>
                <a:latin typeface="Arial" charset="0"/>
              </a:rPr>
              <a:t>GREATER </a:t>
            </a:r>
            <a:r>
              <a:rPr lang="en-US" i="0" dirty="0">
                <a:effectLst>
                  <a:outerShdw blurRad="38100" dist="38100" dir="2700000" algn="tl">
                    <a:srgbClr val="FFFFFF"/>
                  </a:outerShdw>
                </a:effectLst>
                <a:latin typeface="Arial" charset="0"/>
              </a:rPr>
              <a:t>EXPECTED RETURN TO BE </a:t>
            </a:r>
            <a:r>
              <a:rPr lang="en-US" i="0" dirty="0" smtClean="0">
                <a:effectLst>
                  <a:outerShdw blurRad="38100" dist="38100" dir="2700000" algn="tl">
                    <a:srgbClr val="FFFFFF"/>
                  </a:outerShdw>
                </a:effectLst>
                <a:latin typeface="Arial" charset="0"/>
              </a:rPr>
              <a:t>OBTAINED </a:t>
            </a:r>
            <a:br>
              <a:rPr lang="en-US" i="0" dirty="0" smtClean="0">
                <a:effectLst>
                  <a:outerShdw blurRad="38100" dist="38100" dir="2700000" algn="tl">
                    <a:srgbClr val="FFFFFF"/>
                  </a:outerShdw>
                </a:effectLst>
                <a:latin typeface="Arial" charset="0"/>
              </a:rPr>
            </a:br>
            <a:r>
              <a:rPr lang="en-US" i="0" dirty="0" smtClean="0">
                <a:effectLst>
                  <a:outerShdw blurRad="38100" dist="38100" dir="2700000" algn="tl">
                    <a:srgbClr val="FFFFFF"/>
                  </a:outerShdw>
                </a:effectLst>
                <a:latin typeface="Arial" charset="0"/>
              </a:rPr>
              <a:t>FOR </a:t>
            </a:r>
            <a:r>
              <a:rPr lang="en-US" i="0" dirty="0">
                <a:effectLst>
                  <a:outerShdw blurRad="38100" dist="38100" dir="2700000" algn="tl">
                    <a:srgbClr val="FFFFFF"/>
                  </a:outerShdw>
                </a:effectLst>
                <a:latin typeface="Arial" charset="0"/>
              </a:rPr>
              <a:t>ANY GIVEN RISK EXPOSURE, &amp;/OR;</a:t>
            </a:r>
          </a:p>
          <a:p>
            <a:pPr marL="1255713" indent="-341313">
              <a:spcBef>
                <a:spcPct val="50000"/>
              </a:spcBef>
              <a:buFont typeface="Wingdings"/>
              <a:buChar char="Ø"/>
            </a:pPr>
            <a:r>
              <a:rPr lang="en-US" i="0" dirty="0" smtClean="0">
                <a:effectLst>
                  <a:outerShdw blurRad="38100" dist="38100" dir="2700000" algn="tl">
                    <a:srgbClr val="FFFFFF"/>
                  </a:outerShdw>
                </a:effectLst>
                <a:latin typeface="Arial" charset="0"/>
              </a:rPr>
              <a:t>LESS </a:t>
            </a:r>
            <a:r>
              <a:rPr lang="en-US" i="0" dirty="0">
                <a:effectLst>
                  <a:outerShdw blurRad="38100" dist="38100" dir="2700000" algn="tl">
                    <a:srgbClr val="FFFFFF"/>
                  </a:outerShdw>
                </a:effectLst>
                <a:latin typeface="Arial" charset="0"/>
              </a:rPr>
              <a:t>RISK TO BE </a:t>
            </a:r>
            <a:r>
              <a:rPr lang="en-US" i="0" dirty="0" smtClean="0">
                <a:effectLst>
                  <a:outerShdw blurRad="38100" dist="38100" dir="2700000" algn="tl">
                    <a:srgbClr val="FFFFFF"/>
                  </a:outerShdw>
                </a:effectLst>
                <a:latin typeface="Arial" charset="0"/>
              </a:rPr>
              <a:t>INCURRED </a:t>
            </a:r>
            <a:br>
              <a:rPr lang="en-US" i="0" dirty="0" smtClean="0">
                <a:effectLst>
                  <a:outerShdw blurRad="38100" dist="38100" dir="2700000" algn="tl">
                    <a:srgbClr val="FFFFFF"/>
                  </a:outerShdw>
                </a:effectLst>
                <a:latin typeface="Arial" charset="0"/>
              </a:rPr>
            </a:br>
            <a:r>
              <a:rPr lang="en-US" i="0" dirty="0" smtClean="0">
                <a:effectLst>
                  <a:outerShdw blurRad="38100" dist="38100" dir="2700000" algn="tl">
                    <a:srgbClr val="FFFFFF"/>
                  </a:outerShdw>
                </a:effectLst>
                <a:latin typeface="Arial" charset="0"/>
              </a:rPr>
              <a:t>FOR </a:t>
            </a:r>
            <a:r>
              <a:rPr lang="en-US" i="0" dirty="0">
                <a:effectLst>
                  <a:outerShdw blurRad="38100" dist="38100" dir="2700000" algn="tl">
                    <a:srgbClr val="FFFFFF"/>
                  </a:outerShdw>
                </a:effectLst>
                <a:latin typeface="Arial" charset="0"/>
              </a:rPr>
              <a:t>ANY GIVEN EXPECTED RETURN TARGET.</a:t>
            </a:r>
          </a:p>
          <a:p>
            <a:pPr>
              <a:spcBef>
                <a:spcPct val="50000"/>
              </a:spcBef>
            </a:pPr>
            <a:r>
              <a:rPr lang="en-US" i="0" dirty="0">
                <a:effectLst/>
                <a:latin typeface="Arial" charset="0"/>
              </a:rPr>
              <a:t>   </a:t>
            </a:r>
            <a:r>
              <a:rPr lang="en-US" dirty="0">
                <a:solidFill>
                  <a:srgbClr val="FF0000"/>
                </a:solidFill>
                <a:effectLst/>
                <a:latin typeface="Arial" charset="0"/>
              </a:rPr>
              <a:t>(This is called getting on the "efficient frontier".)</a:t>
            </a:r>
          </a:p>
          <a:p>
            <a:pPr>
              <a:spcBef>
                <a:spcPct val="50000"/>
              </a:spcBef>
            </a:pPr>
            <a:endParaRPr lang="en-US" i="0" dirty="0">
              <a:effectLst>
                <a:outerShdw blurRad="38100" dist="38100" dir="2700000" algn="tl">
                  <a:srgbClr val="FFFFFF"/>
                </a:outerShdw>
              </a:effectLst>
              <a:latin typeface="Arial" charset="0"/>
            </a:endParaRPr>
          </a:p>
          <a:p>
            <a:pPr>
              <a:spcBef>
                <a:spcPct val="50000"/>
              </a:spcBef>
            </a:pPr>
            <a:r>
              <a:rPr lang="en-US" i="0" dirty="0">
                <a:effectLst>
                  <a:outerShdw blurRad="38100" dist="38100" dir="2700000" algn="tl">
                    <a:srgbClr val="FFFFFF"/>
                  </a:outerShdw>
                </a:effectLst>
                <a:latin typeface="Arial" charset="0"/>
              </a:rPr>
              <a:t>PORTFOLIO THEORY ALLOWS US TO:</a:t>
            </a:r>
          </a:p>
          <a:p>
            <a:pPr marL="1255713" indent="-341313">
              <a:spcBef>
                <a:spcPct val="50000"/>
              </a:spcBef>
              <a:buFont typeface="Wingdings"/>
              <a:buChar char="Ø"/>
            </a:pPr>
            <a:r>
              <a:rPr lang="en-US" i="0" u="sng" dirty="0" smtClean="0">
                <a:effectLst>
                  <a:outerShdw blurRad="38100" dist="38100" dir="2700000" algn="tl">
                    <a:srgbClr val="FFFFFF"/>
                  </a:outerShdw>
                </a:effectLst>
                <a:latin typeface="Arial" charset="0"/>
              </a:rPr>
              <a:t>QUANTIFY</a:t>
            </a:r>
            <a:r>
              <a:rPr lang="en-US" i="0" dirty="0" smtClean="0">
                <a:effectLst>
                  <a:outerShdw blurRad="38100" dist="38100" dir="2700000" algn="tl">
                    <a:srgbClr val="FFFFFF"/>
                  </a:outerShdw>
                </a:effectLst>
                <a:latin typeface="Arial" charset="0"/>
              </a:rPr>
              <a:t> THIS </a:t>
            </a:r>
            <a:r>
              <a:rPr lang="en-US" i="0" dirty="0">
                <a:effectLst>
                  <a:outerShdw blurRad="38100" dist="38100" dir="2700000" algn="tl">
                    <a:srgbClr val="FFFFFF"/>
                  </a:outerShdw>
                </a:effectLst>
                <a:latin typeface="Arial" charset="0"/>
              </a:rPr>
              <a:t>EFFECT</a:t>
            </a:r>
            <a:r>
              <a:rPr lang="en-US" i="0" dirty="0">
                <a:effectLst>
                  <a:outerShdw blurRad="38100" dist="38100" dir="2700000" algn="tl">
                    <a:srgbClr val="FFFFFF"/>
                  </a:outerShdw>
                </a:effectLst>
                <a:latin typeface="Arial" charset="0"/>
              </a:rPr>
              <a:t> OF DIVERSIFICATION</a:t>
            </a:r>
          </a:p>
          <a:p>
            <a:pPr marL="1255713" indent="-341313">
              <a:spcBef>
                <a:spcPct val="50000"/>
              </a:spcBef>
              <a:buFont typeface="Wingdings"/>
              <a:buChar char="Ø"/>
            </a:pPr>
            <a:r>
              <a:rPr lang="en-US" i="0" dirty="0" smtClean="0">
                <a:effectLst>
                  <a:outerShdw blurRad="38100" dist="38100" dir="2700000" algn="tl">
                    <a:srgbClr val="FFFFFF"/>
                  </a:outerShdw>
                </a:effectLst>
                <a:latin typeface="Arial" charset="0"/>
              </a:rPr>
              <a:t>IDENTIFY THE </a:t>
            </a:r>
            <a:r>
              <a:rPr lang="en-US" i="0" dirty="0">
                <a:effectLst>
                  <a:outerShdw blurRad="38100" dist="38100" dir="2700000" algn="tl">
                    <a:srgbClr val="FFFFFF"/>
                  </a:outerShdw>
                </a:effectLst>
                <a:latin typeface="Arial" charset="0"/>
              </a:rPr>
              <a:t>"</a:t>
            </a:r>
            <a:r>
              <a:rPr lang="en-US" i="0" u="sng" dirty="0">
                <a:effectLst>
                  <a:outerShdw blurRad="38100" dist="38100" dir="2700000" algn="tl">
                    <a:srgbClr val="FFFFFF"/>
                  </a:outerShdw>
                </a:effectLst>
                <a:latin typeface="Arial" charset="0"/>
              </a:rPr>
              <a:t>OPTIMAL</a:t>
            </a:r>
            <a:r>
              <a:rPr lang="en-US" i="0" dirty="0">
                <a:effectLst>
                  <a:outerShdw blurRad="38100" dist="38100" dir="2700000" algn="tl">
                    <a:srgbClr val="FFFFFF"/>
                  </a:outerShdw>
                </a:effectLst>
                <a:latin typeface="Arial" charset="0"/>
              </a:rPr>
              <a:t>" (BEST) MIXTURE OF RISKY </a:t>
            </a:r>
            <a:r>
              <a:rPr lang="en-US" i="0" dirty="0" smtClean="0">
                <a:effectLst>
                  <a:outerShdw blurRad="38100" dist="38100" dir="2700000" algn="tl">
                    <a:srgbClr val="FFFFFF"/>
                  </a:outerShdw>
                </a:effectLst>
                <a:latin typeface="Arial" charset="0"/>
              </a:rPr>
              <a:t>ASSETS</a:t>
            </a:r>
            <a:endParaRPr lang="en-US" i="0" dirty="0" smtClean="0">
              <a:effectLst>
                <a:outerShdw blurRad="38100" dist="38100" dir="2700000" algn="tl">
                  <a:srgbClr val="FFFFFF"/>
                </a:outerShdw>
              </a:effectLst>
              <a:latin typeface="Arial" charset="0"/>
            </a:endParaRPr>
          </a:p>
          <a:p>
            <a:pPr>
              <a:spcBef>
                <a:spcPct val="50000"/>
              </a:spcBef>
            </a:pPr>
            <a:r>
              <a:rPr lang="en-US" i="0" dirty="0" smtClean="0">
                <a:effectLst>
                  <a:outerShdw blurRad="38100" dist="38100" dir="2700000" algn="tl">
                    <a:srgbClr val="FFFFFF"/>
                  </a:outerShdw>
                </a:effectLst>
                <a:latin typeface="Arial" charset="0"/>
              </a:rPr>
              <a:t>	(It also allows to quantify how much it matters.)</a:t>
            </a:r>
            <a:endParaRPr lang="en-US" i="0" dirty="0">
              <a:effectLst>
                <a:outerShdw blurRad="38100" dist="38100" dir="2700000" algn="tl">
                  <a:srgbClr val="FFFFFF"/>
                </a:outerShdw>
              </a:effectLst>
              <a:latin typeface="Arial" charset="0"/>
            </a:endParaRPr>
          </a:p>
        </p:txBody>
      </p:sp>
      <p:sp>
        <p:nvSpPr>
          <p:cNvPr id="4" name="Footer Placeholder 3"/>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BDE46B85-5209-4922-81F9-A0D163FBD1B1}" type="slidenum">
              <a:rPr lang="en-US"/>
              <a:pPr/>
              <a:t>32</a:t>
            </a:fld>
            <a:endParaRPr lang="en-US"/>
          </a:p>
        </p:txBody>
      </p:sp>
      <p:sp>
        <p:nvSpPr>
          <p:cNvPr id="175108" name="Text Box 4"/>
          <p:cNvSpPr txBox="1">
            <a:spLocks noChangeArrowheads="1"/>
          </p:cNvSpPr>
          <p:nvPr/>
        </p:nvSpPr>
        <p:spPr bwMode="auto">
          <a:xfrm>
            <a:off x="381000" y="381000"/>
            <a:ext cx="8382000" cy="3046988"/>
          </a:xfrm>
          <a:prstGeom prst="rect">
            <a:avLst/>
          </a:prstGeom>
          <a:noFill/>
          <a:ln w="9525">
            <a:noFill/>
            <a:miter lim="800000"/>
            <a:headEnd/>
            <a:tailEnd/>
          </a:ln>
          <a:effectLst/>
        </p:spPr>
        <p:txBody>
          <a:bodyPr>
            <a:spAutoFit/>
          </a:bodyPr>
          <a:lstStyle/>
          <a:p>
            <a:pPr>
              <a:spcBef>
                <a:spcPct val="50000"/>
              </a:spcBef>
            </a:pPr>
            <a:r>
              <a:rPr lang="en-US" sz="2400" i="0" dirty="0">
                <a:effectLst>
                  <a:outerShdw blurRad="38100" dist="38100" dir="2700000" algn="tl">
                    <a:srgbClr val="FFFFFF"/>
                  </a:outerShdw>
                </a:effectLst>
                <a:latin typeface="Arial" charset="0"/>
              </a:rPr>
              <a:t>MATHEMATICALLY, THIS IS A "CONSTRAINED OPTIMIZATION" PROBLEM</a:t>
            </a:r>
          </a:p>
          <a:p>
            <a:pPr>
              <a:spcBef>
                <a:spcPct val="50000"/>
              </a:spcBef>
            </a:pPr>
            <a:r>
              <a:rPr lang="en-US" sz="2400" i="0" dirty="0">
                <a:effectLst>
                  <a:outerShdw blurRad="38100" dist="38100" dir="2700000" algn="tl">
                    <a:srgbClr val="FFFFFF"/>
                  </a:outerShdw>
                </a:effectLst>
                <a:latin typeface="Arial" charset="0"/>
              </a:rPr>
              <a:t>	==&gt; Algebraic solution using calculus</a:t>
            </a:r>
          </a:p>
          <a:p>
            <a:pPr>
              <a:spcBef>
                <a:spcPct val="50000"/>
              </a:spcBef>
            </a:pPr>
            <a:r>
              <a:rPr lang="en-US" sz="2400" i="0" dirty="0">
                <a:effectLst>
                  <a:outerShdw blurRad="38100" dist="38100" dir="2700000" algn="tl">
                    <a:srgbClr val="FFFFFF"/>
                  </a:outerShdw>
                </a:effectLst>
                <a:latin typeface="Arial" charset="0"/>
              </a:rPr>
              <a:t>	==&gt; Numerical solution using computer and "quadratic programming". Spreadsheets such as Excel include "Solvers" that can find optimal portfolios this </a:t>
            </a:r>
            <a:r>
              <a:rPr lang="en-US" sz="2400" i="0" dirty="0" smtClean="0">
                <a:effectLst>
                  <a:outerShdw blurRad="38100" dist="38100" dir="2700000" algn="tl">
                    <a:srgbClr val="FFFFFF"/>
                  </a:outerShdw>
                </a:effectLst>
                <a:latin typeface="Arial" charset="0"/>
              </a:rPr>
              <a:t>way (via numerical search algorithms).</a:t>
            </a:r>
          </a:p>
        </p:txBody>
      </p:sp>
      <p:sp>
        <p:nvSpPr>
          <p:cNvPr id="4" name="TextBox 3"/>
          <p:cNvSpPr txBox="1"/>
          <p:nvPr/>
        </p:nvSpPr>
        <p:spPr>
          <a:xfrm>
            <a:off x="1600200" y="4495800"/>
            <a:ext cx="5867400" cy="1938992"/>
          </a:xfrm>
          <a:prstGeom prst="rect">
            <a:avLst/>
          </a:prstGeom>
          <a:noFill/>
          <a:ln>
            <a:solidFill>
              <a:schemeClr val="tx1"/>
            </a:solidFill>
          </a:ln>
        </p:spPr>
        <p:txBody>
          <a:bodyPr wrap="square" rtlCol="0">
            <a:spAutoFit/>
          </a:bodyPr>
          <a:lstStyle/>
          <a:p>
            <a:r>
              <a:rPr lang="en-US" i="0" dirty="0" smtClean="0">
                <a:effectLst>
                  <a:outerShdw blurRad="38100" dist="38100" dir="2700000" algn="tl">
                    <a:srgbClr val="FFFFFF"/>
                  </a:outerShdw>
                </a:effectLst>
                <a:cs typeface="Times New Roman" pitchFamily="18" charset="0"/>
              </a:rPr>
              <a:t>Remember: Milton Friedman told Harry Markowitz in 1956 (HM defending his PhD dissertation): </a:t>
            </a:r>
            <a:r>
              <a:rPr lang="en-US" dirty="0" smtClean="0">
                <a:effectLst>
                  <a:outerShdw blurRad="38100" dist="38100" dir="2700000" algn="tl">
                    <a:srgbClr val="FFFFFF"/>
                  </a:outerShdw>
                </a:effectLst>
                <a:cs typeface="Times New Roman" pitchFamily="18" charset="0"/>
              </a:rPr>
              <a:t>“This is not economics.”</a:t>
            </a:r>
            <a:r>
              <a:rPr lang="en-US" i="0" dirty="0" smtClean="0">
                <a:effectLst>
                  <a:outerShdw blurRad="38100" dist="38100" dir="2700000" algn="tl">
                    <a:srgbClr val="FFFFFF"/>
                  </a:outerShdw>
                </a:effectLst>
                <a:cs typeface="Times New Roman" pitchFamily="18" charset="0"/>
              </a:rPr>
              <a:t> </a:t>
            </a:r>
          </a:p>
          <a:p>
            <a:r>
              <a:rPr lang="en-US" i="0" dirty="0" smtClean="0">
                <a:effectLst>
                  <a:outerShdw blurRad="38100" dist="38100" dir="2700000" algn="tl">
                    <a:srgbClr val="FFFFFF"/>
                  </a:outerShdw>
                </a:effectLst>
                <a:cs typeface="Times New Roman" pitchFamily="18" charset="0"/>
              </a:rPr>
              <a:t>What is it?...</a:t>
            </a:r>
          </a:p>
          <a:p>
            <a:r>
              <a:rPr lang="en-US" i="0" dirty="0" smtClean="0">
                <a:effectLst>
                  <a:outerShdw blurRad="38100" dist="38100" dir="2700000" algn="tl">
                    <a:srgbClr val="FFFFFF"/>
                  </a:outerShdw>
                </a:effectLst>
                <a:cs typeface="Times New Roman" pitchFamily="18" charset="0"/>
              </a:rPr>
              <a:t>“Optimal control”, a branch of Operations Research or “Engineering Systems.</a:t>
            </a:r>
            <a:endParaRPr lang="en-US" dirty="0" smtClean="0">
              <a:effectLst>
                <a:outerShdw blurRad="38100" dist="38100" dir="2700000" algn="tl">
                  <a:srgbClr val="FFFFFF"/>
                </a:outerShdw>
              </a:effectLst>
              <a:cs typeface="Times New Roman" pitchFamily="18" charset="0"/>
            </a:endParaRPr>
          </a:p>
        </p:txBody>
      </p:sp>
      <p:sp>
        <p:nvSpPr>
          <p:cNvPr id="5" name="Footer Placeholder 4"/>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D26A27B-6C3E-46CC-B3DA-9C9F449BB8A5}" type="slidenum">
              <a:rPr lang="en-US" smtClean="0"/>
              <a:pPr/>
              <a:t>33</a:t>
            </a:fld>
            <a:endParaRPr lang="en-US"/>
          </a:p>
        </p:txBody>
      </p:sp>
      <p:sp>
        <p:nvSpPr>
          <p:cNvPr id="3" name="Text Box 4"/>
          <p:cNvSpPr txBox="1">
            <a:spLocks noChangeArrowheads="1"/>
          </p:cNvSpPr>
          <p:nvPr/>
        </p:nvSpPr>
        <p:spPr bwMode="auto">
          <a:xfrm>
            <a:off x="228600" y="0"/>
            <a:ext cx="8382000" cy="400110"/>
          </a:xfrm>
          <a:prstGeom prst="rect">
            <a:avLst/>
          </a:prstGeom>
          <a:noFill/>
          <a:ln w="9525">
            <a:noFill/>
            <a:miter lim="800000"/>
            <a:headEnd/>
            <a:tailEnd/>
          </a:ln>
          <a:effectLst/>
        </p:spPr>
        <p:txBody>
          <a:bodyPr>
            <a:spAutoFit/>
          </a:bodyPr>
          <a:lstStyle/>
          <a:p>
            <a:pPr>
              <a:spcBef>
                <a:spcPct val="50000"/>
              </a:spcBef>
            </a:pPr>
            <a:r>
              <a:rPr lang="en-US" i="0" dirty="0" smtClean="0">
                <a:effectLst>
                  <a:outerShdw blurRad="38100" dist="38100" dir="2700000" algn="tl">
                    <a:srgbClr val="FFFFFF"/>
                  </a:outerShdw>
                </a:effectLst>
                <a:latin typeface="Arial" charset="0"/>
              </a:rPr>
              <a:t>Example: Given following expectations:</a:t>
            </a:r>
            <a:endParaRPr lang="en-US" dirty="0">
              <a:effectLst>
                <a:outerShdw blurRad="38100" dist="38100" dir="2700000" algn="tl">
                  <a:srgbClr val="FFFFFF"/>
                </a:outerShdw>
              </a:effectLst>
            </a:endParaRPr>
          </a:p>
        </p:txBody>
      </p:sp>
      <p:pic>
        <p:nvPicPr>
          <p:cNvPr id="4" name="Picture 8"/>
          <p:cNvPicPr>
            <a:picLocks noChangeAspect="1" noChangeArrowheads="1"/>
          </p:cNvPicPr>
          <p:nvPr/>
        </p:nvPicPr>
        <p:blipFill>
          <a:blip r:embed="rId3" cstate="print"/>
          <a:srcRect/>
          <a:stretch>
            <a:fillRect/>
          </a:stretch>
        </p:blipFill>
        <p:spPr bwMode="auto">
          <a:xfrm>
            <a:off x="2133600" y="381000"/>
            <a:ext cx="4648200" cy="2001308"/>
          </a:xfrm>
          <a:prstGeom prst="rect">
            <a:avLst/>
          </a:prstGeom>
          <a:noFill/>
          <a:ln w="9525">
            <a:noFill/>
            <a:miter lim="800000"/>
            <a:headEnd/>
            <a:tailEnd/>
          </a:ln>
          <a:effectLst/>
        </p:spPr>
      </p:pic>
      <p:sp>
        <p:nvSpPr>
          <p:cNvPr id="5" name="Text Box 4"/>
          <p:cNvSpPr txBox="1">
            <a:spLocks noChangeArrowheads="1"/>
          </p:cNvSpPr>
          <p:nvPr/>
        </p:nvSpPr>
        <p:spPr bwMode="auto">
          <a:xfrm>
            <a:off x="304800" y="2362200"/>
            <a:ext cx="8382000" cy="707886"/>
          </a:xfrm>
          <a:prstGeom prst="rect">
            <a:avLst/>
          </a:prstGeom>
          <a:noFill/>
          <a:ln w="9525">
            <a:noFill/>
            <a:miter lim="800000"/>
            <a:headEnd/>
            <a:tailEnd/>
          </a:ln>
          <a:effectLst/>
        </p:spPr>
        <p:txBody>
          <a:bodyPr>
            <a:spAutoFit/>
          </a:bodyPr>
          <a:lstStyle/>
          <a:p>
            <a:pPr>
              <a:spcBef>
                <a:spcPct val="50000"/>
              </a:spcBef>
            </a:pPr>
            <a:r>
              <a:rPr lang="en-US" i="0" dirty="0" smtClean="0">
                <a:effectLst>
                  <a:outerShdw blurRad="38100" dist="38100" dir="2700000" algn="tl">
                    <a:srgbClr val="FFFFFF"/>
                  </a:outerShdw>
                </a:effectLst>
                <a:latin typeface="Arial" charset="0"/>
              </a:rPr>
              <a:t>Assuming weights: (1/2)Stocks, (1/3)Bonds, (1/6)RE,</a:t>
            </a:r>
          </a:p>
          <a:p>
            <a:pPr>
              <a:spcBef>
                <a:spcPts val="0"/>
              </a:spcBef>
            </a:pPr>
            <a:r>
              <a:rPr lang="en-US" i="0" dirty="0" err="1" smtClean="0">
                <a:effectLst>
                  <a:outerShdw blurRad="38100" dist="38100" dir="2700000" algn="tl">
                    <a:srgbClr val="FFFFFF"/>
                  </a:outerShdw>
                </a:effectLst>
                <a:latin typeface="Arial" charset="0"/>
              </a:rPr>
              <a:t>Portf</a:t>
            </a:r>
            <a:r>
              <a:rPr lang="en-US" i="0" dirty="0" smtClean="0">
                <a:effectLst>
                  <a:outerShdw blurRad="38100" dist="38100" dir="2700000" algn="tl">
                    <a:srgbClr val="FFFFFF"/>
                  </a:outerShdw>
                </a:effectLst>
                <a:latin typeface="Arial" charset="0"/>
              </a:rPr>
              <a:t> mean (expected) return is:</a:t>
            </a:r>
            <a:endParaRPr lang="en-US" dirty="0">
              <a:effectLst>
                <a:outerShdw blurRad="38100" dist="38100" dir="2700000" algn="tl">
                  <a:srgbClr val="FFFFFF"/>
                </a:outerShdw>
              </a:effectLst>
            </a:endParaRPr>
          </a:p>
        </p:txBody>
      </p:sp>
      <p:graphicFrame>
        <p:nvGraphicFramePr>
          <p:cNvPr id="185346" name="Object 2"/>
          <p:cNvGraphicFramePr>
            <a:graphicFrameLocks noChangeAspect="1"/>
          </p:cNvGraphicFramePr>
          <p:nvPr/>
        </p:nvGraphicFramePr>
        <p:xfrm>
          <a:off x="762000" y="3048000"/>
          <a:ext cx="7440613" cy="457200"/>
        </p:xfrm>
        <a:graphic>
          <a:graphicData uri="http://schemas.openxmlformats.org/presentationml/2006/ole">
            <p:oleObj spid="_x0000_s185352" name="Equation" r:id="rId4" imgW="3721100" imgH="228600" progId="Equation.3">
              <p:embed/>
            </p:oleObj>
          </a:graphicData>
        </a:graphic>
      </p:graphicFrame>
      <p:sp>
        <p:nvSpPr>
          <p:cNvPr id="7" name="Text Box 4"/>
          <p:cNvSpPr txBox="1">
            <a:spLocks noChangeArrowheads="1"/>
          </p:cNvSpPr>
          <p:nvPr/>
        </p:nvSpPr>
        <p:spPr bwMode="auto">
          <a:xfrm>
            <a:off x="304800" y="3581400"/>
            <a:ext cx="8382000" cy="400110"/>
          </a:xfrm>
          <a:prstGeom prst="rect">
            <a:avLst/>
          </a:prstGeom>
          <a:noFill/>
          <a:ln w="9525">
            <a:noFill/>
            <a:miter lim="800000"/>
            <a:headEnd/>
            <a:tailEnd/>
          </a:ln>
          <a:effectLst/>
        </p:spPr>
        <p:txBody>
          <a:bodyPr>
            <a:spAutoFit/>
          </a:bodyPr>
          <a:lstStyle/>
          <a:p>
            <a:pPr>
              <a:spcBef>
                <a:spcPct val="50000"/>
              </a:spcBef>
            </a:pPr>
            <a:r>
              <a:rPr lang="en-US" i="0" dirty="0" err="1" smtClean="0">
                <a:effectLst>
                  <a:outerShdw blurRad="38100" dist="38100" dir="2700000" algn="tl">
                    <a:srgbClr val="FFFFFF"/>
                  </a:outerShdw>
                </a:effectLst>
                <a:latin typeface="Arial" charset="0"/>
              </a:rPr>
              <a:t>Portf</a:t>
            </a:r>
            <a:r>
              <a:rPr lang="en-US" i="0" dirty="0" smtClean="0">
                <a:effectLst>
                  <a:outerShdw blurRad="38100" dist="38100" dir="2700000" algn="tl">
                    <a:srgbClr val="FFFFFF"/>
                  </a:outerShdw>
                </a:effectLst>
                <a:latin typeface="Arial" charset="0"/>
              </a:rPr>
              <a:t> variance is the sum across the 9 cells:</a:t>
            </a:r>
            <a:endParaRPr lang="en-US" dirty="0">
              <a:effectLst>
                <a:outerShdw blurRad="38100" dist="38100" dir="2700000" algn="tl">
                  <a:srgbClr val="FFFFFF"/>
                </a:outerShdw>
              </a:effectLst>
            </a:endParaRPr>
          </a:p>
        </p:txBody>
      </p:sp>
      <p:graphicFrame>
        <p:nvGraphicFramePr>
          <p:cNvPr id="8" name="Table 7"/>
          <p:cNvGraphicFramePr>
            <a:graphicFrameLocks noGrp="1"/>
          </p:cNvGraphicFramePr>
          <p:nvPr/>
        </p:nvGraphicFramePr>
        <p:xfrm>
          <a:off x="1524000" y="3962400"/>
          <a:ext cx="6096000" cy="11125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en-US" sz="1200" b="1" dirty="0" smtClean="0">
                          <a:solidFill>
                            <a:schemeClr val="tx1"/>
                          </a:solidFill>
                        </a:rPr>
                        <a:t>(1/2)(1/2)(.15)(.15)(1.00)</a:t>
                      </a:r>
                      <a:endParaRPr lang="en-US" sz="1200" b="1"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rPr>
                        <a:t>(1/2)(1/3)(.15)(.08)(0.30)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rPr>
                        <a:t>(1/2)(1/6)(.15)(.10)(0.25)</a:t>
                      </a: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rPr>
                        <a:t>(1/2)(1/3)(.15)(.08)(0.30)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rPr>
                        <a:t>(1/3)(1/3)(.08)(.08)(1.00)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rPr>
                        <a:t>(1/3)(1/6)(.08)(.10)(0.15)</a:t>
                      </a: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rPr>
                        <a:t>(1/2)(1/6)(.15)(.10)(0.25)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rPr>
                        <a:t>(1/3)(1/6)(.08)(.10)(0.15)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rPr>
                        <a:t>(1/6)(1/6)(.10)(.10)(1.00)</a:t>
                      </a:r>
                    </a:p>
                  </a:txBody>
                  <a:tcPr/>
                </a:tc>
              </a:tr>
            </a:tbl>
          </a:graphicData>
        </a:graphic>
      </p:graphicFrame>
      <p:graphicFrame>
        <p:nvGraphicFramePr>
          <p:cNvPr id="9" name="Table 8"/>
          <p:cNvGraphicFramePr>
            <a:graphicFrameLocks noGrp="1"/>
          </p:cNvGraphicFramePr>
          <p:nvPr/>
        </p:nvGraphicFramePr>
        <p:xfrm>
          <a:off x="1524000" y="5257800"/>
          <a:ext cx="6096000" cy="11125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fontAlgn="b"/>
                      <a:r>
                        <a:rPr lang="en-US" sz="1600" b="1" i="0" u="none" strike="noStrike" dirty="0">
                          <a:solidFill>
                            <a:schemeClr val="tx1"/>
                          </a:solidFill>
                          <a:latin typeface="Arial"/>
                        </a:rPr>
                        <a:t>0.0056</a:t>
                      </a:r>
                    </a:p>
                  </a:txBody>
                  <a:tcPr marL="9525" marR="9525" marT="9525" marB="0" anchor="b"/>
                </a:tc>
                <a:tc>
                  <a:txBody>
                    <a:bodyPr/>
                    <a:lstStyle/>
                    <a:p>
                      <a:pPr algn="ctr" fontAlgn="b"/>
                      <a:r>
                        <a:rPr lang="en-US" sz="1600" b="1" i="0" u="none" strike="noStrike">
                          <a:solidFill>
                            <a:schemeClr val="tx1"/>
                          </a:solidFill>
                          <a:latin typeface="Arial"/>
                        </a:rPr>
                        <a:t>0.0006</a:t>
                      </a:r>
                    </a:p>
                  </a:txBody>
                  <a:tcPr marL="9525" marR="9525" marT="9525" marB="0" anchor="b"/>
                </a:tc>
                <a:tc>
                  <a:txBody>
                    <a:bodyPr/>
                    <a:lstStyle/>
                    <a:p>
                      <a:pPr algn="ctr" fontAlgn="b"/>
                      <a:r>
                        <a:rPr lang="en-US" sz="1600" b="1" i="0" u="none" strike="noStrike">
                          <a:solidFill>
                            <a:schemeClr val="tx1"/>
                          </a:solidFill>
                          <a:latin typeface="Arial"/>
                        </a:rPr>
                        <a:t>0.0003</a:t>
                      </a:r>
                    </a:p>
                  </a:txBody>
                  <a:tcPr marL="9525" marR="9525" marT="9525" marB="0" anchor="b"/>
                </a:tc>
              </a:tr>
              <a:tr h="370840">
                <a:tc>
                  <a:txBody>
                    <a:bodyPr/>
                    <a:lstStyle/>
                    <a:p>
                      <a:pPr algn="ctr" fontAlgn="b"/>
                      <a:r>
                        <a:rPr lang="en-US" sz="1600" b="1" i="0" u="none" strike="noStrike">
                          <a:solidFill>
                            <a:schemeClr val="tx1"/>
                          </a:solidFill>
                          <a:latin typeface="Arial"/>
                        </a:rPr>
                        <a:t>0.0006</a:t>
                      </a:r>
                    </a:p>
                  </a:txBody>
                  <a:tcPr marL="9525" marR="9525" marT="9525" marB="0" anchor="b"/>
                </a:tc>
                <a:tc>
                  <a:txBody>
                    <a:bodyPr/>
                    <a:lstStyle/>
                    <a:p>
                      <a:pPr algn="ctr" fontAlgn="b"/>
                      <a:r>
                        <a:rPr lang="en-US" sz="1600" b="1" i="0" u="none" strike="noStrike">
                          <a:solidFill>
                            <a:schemeClr val="tx1"/>
                          </a:solidFill>
                          <a:latin typeface="Arial"/>
                        </a:rPr>
                        <a:t>0.0007</a:t>
                      </a:r>
                    </a:p>
                  </a:txBody>
                  <a:tcPr marL="9525" marR="9525" marT="9525" marB="0" anchor="b"/>
                </a:tc>
                <a:tc>
                  <a:txBody>
                    <a:bodyPr/>
                    <a:lstStyle/>
                    <a:p>
                      <a:pPr algn="ctr" fontAlgn="b"/>
                      <a:r>
                        <a:rPr lang="en-US" sz="1600" b="1" i="0" u="none" strike="noStrike">
                          <a:solidFill>
                            <a:schemeClr val="tx1"/>
                          </a:solidFill>
                          <a:latin typeface="Arial"/>
                        </a:rPr>
                        <a:t>0.0001</a:t>
                      </a:r>
                    </a:p>
                  </a:txBody>
                  <a:tcPr marL="9525" marR="9525" marT="9525" marB="0" anchor="b"/>
                </a:tc>
              </a:tr>
              <a:tr h="370840">
                <a:tc>
                  <a:txBody>
                    <a:bodyPr/>
                    <a:lstStyle/>
                    <a:p>
                      <a:pPr algn="ctr" fontAlgn="b"/>
                      <a:r>
                        <a:rPr lang="en-US" sz="1600" b="1" i="0" u="none" strike="noStrike">
                          <a:solidFill>
                            <a:schemeClr val="tx1"/>
                          </a:solidFill>
                          <a:latin typeface="Arial"/>
                        </a:rPr>
                        <a:t>0.0003</a:t>
                      </a:r>
                    </a:p>
                  </a:txBody>
                  <a:tcPr marL="9525" marR="9525" marT="9525" marB="0" anchor="b"/>
                </a:tc>
                <a:tc>
                  <a:txBody>
                    <a:bodyPr/>
                    <a:lstStyle/>
                    <a:p>
                      <a:pPr algn="ctr" fontAlgn="b"/>
                      <a:r>
                        <a:rPr lang="en-US" sz="1600" b="1" i="0" u="none" strike="noStrike">
                          <a:solidFill>
                            <a:schemeClr val="tx1"/>
                          </a:solidFill>
                          <a:latin typeface="Arial"/>
                        </a:rPr>
                        <a:t>0.0001</a:t>
                      </a:r>
                    </a:p>
                  </a:txBody>
                  <a:tcPr marL="9525" marR="9525" marT="9525" marB="0" anchor="b"/>
                </a:tc>
                <a:tc>
                  <a:txBody>
                    <a:bodyPr/>
                    <a:lstStyle/>
                    <a:p>
                      <a:pPr algn="ctr" fontAlgn="b"/>
                      <a:r>
                        <a:rPr lang="en-US" sz="1600" b="1" i="0" u="none" strike="noStrike" dirty="0">
                          <a:solidFill>
                            <a:schemeClr val="tx1"/>
                          </a:solidFill>
                          <a:latin typeface="Arial"/>
                        </a:rPr>
                        <a:t>0.0003</a:t>
                      </a:r>
                    </a:p>
                  </a:txBody>
                  <a:tcPr marL="9525" marR="9525" marT="9525" marB="0" anchor="b"/>
                </a:tc>
              </a:tr>
            </a:tbl>
          </a:graphicData>
        </a:graphic>
      </p:graphicFrame>
      <p:sp>
        <p:nvSpPr>
          <p:cNvPr id="10" name="TextBox 9"/>
          <p:cNvSpPr txBox="1"/>
          <p:nvPr/>
        </p:nvSpPr>
        <p:spPr>
          <a:xfrm>
            <a:off x="7772400" y="5562600"/>
            <a:ext cx="1371600" cy="400110"/>
          </a:xfrm>
          <a:prstGeom prst="rect">
            <a:avLst/>
          </a:prstGeom>
          <a:noFill/>
        </p:spPr>
        <p:txBody>
          <a:bodyPr wrap="square" rtlCol="0">
            <a:spAutoFit/>
          </a:bodyPr>
          <a:lstStyle/>
          <a:p>
            <a:pPr algn="ctr"/>
            <a:r>
              <a:rPr lang="en-US" i="0" dirty="0" smtClean="0">
                <a:effectLst/>
                <a:latin typeface="+mn-lt"/>
              </a:rPr>
              <a:t>= 0.0086</a:t>
            </a:r>
            <a:endParaRPr lang="en-US" i="0" dirty="0">
              <a:effectLst/>
              <a:latin typeface="+mn-lt"/>
            </a:endParaRPr>
          </a:p>
        </p:txBody>
      </p:sp>
      <p:sp>
        <p:nvSpPr>
          <p:cNvPr id="11" name="Left Brace 10"/>
          <p:cNvSpPr/>
          <p:nvPr/>
        </p:nvSpPr>
        <p:spPr bwMode="auto">
          <a:xfrm>
            <a:off x="1295400" y="5105400"/>
            <a:ext cx="381000" cy="1371600"/>
          </a:xfrm>
          <a:prstGeom prst="leftBrace">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12" name="Right Brace 11"/>
          <p:cNvSpPr/>
          <p:nvPr/>
        </p:nvSpPr>
        <p:spPr bwMode="auto">
          <a:xfrm>
            <a:off x="7467600" y="5105400"/>
            <a:ext cx="381000" cy="1371600"/>
          </a:xfrm>
          <a:prstGeom prst="rightBrace">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13" name="TextBox 12"/>
          <p:cNvSpPr txBox="1"/>
          <p:nvPr/>
        </p:nvSpPr>
        <p:spPr>
          <a:xfrm>
            <a:off x="533400" y="5562600"/>
            <a:ext cx="762000" cy="400110"/>
          </a:xfrm>
          <a:prstGeom prst="rect">
            <a:avLst/>
          </a:prstGeom>
          <a:noFill/>
        </p:spPr>
        <p:txBody>
          <a:bodyPr wrap="square" rtlCol="0">
            <a:spAutoFit/>
          </a:bodyPr>
          <a:lstStyle/>
          <a:p>
            <a:pPr algn="r"/>
            <a:r>
              <a:rPr lang="en-US" i="0" dirty="0" smtClean="0">
                <a:effectLst/>
                <a:latin typeface="+mn-lt"/>
              </a:rPr>
              <a:t>SUM</a:t>
            </a:r>
            <a:endParaRPr lang="en-US" i="0" dirty="0">
              <a:effectLst/>
              <a:latin typeface="+mn-lt"/>
            </a:endParaRPr>
          </a:p>
        </p:txBody>
      </p:sp>
      <p:sp>
        <p:nvSpPr>
          <p:cNvPr id="14" name="TextBox 13"/>
          <p:cNvSpPr txBox="1"/>
          <p:nvPr/>
        </p:nvSpPr>
        <p:spPr>
          <a:xfrm>
            <a:off x="1828800" y="6477000"/>
            <a:ext cx="5181600" cy="400110"/>
          </a:xfrm>
          <a:prstGeom prst="rect">
            <a:avLst/>
          </a:prstGeom>
          <a:noFill/>
        </p:spPr>
        <p:txBody>
          <a:bodyPr wrap="square" rtlCol="0">
            <a:spAutoFit/>
          </a:bodyPr>
          <a:lstStyle/>
          <a:p>
            <a:pPr algn="ctr"/>
            <a:r>
              <a:rPr lang="en-US" i="0" dirty="0" smtClean="0">
                <a:effectLst/>
                <a:latin typeface="+mj-lt"/>
              </a:rPr>
              <a:t>SQRT(0.0086) = 9.26% = </a:t>
            </a:r>
            <a:r>
              <a:rPr lang="en-US" i="0" dirty="0" err="1" smtClean="0">
                <a:effectLst/>
                <a:latin typeface="+mj-lt"/>
              </a:rPr>
              <a:t>Portf</a:t>
            </a:r>
            <a:r>
              <a:rPr lang="en-US" i="0" dirty="0" smtClean="0">
                <a:effectLst/>
                <a:latin typeface="+mj-lt"/>
              </a:rPr>
              <a:t> Volatility</a:t>
            </a:r>
            <a:endParaRPr lang="en-US" i="0" dirty="0">
              <a:effectLst/>
              <a:latin typeface="+mj-l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BDE46B85-5209-4922-81F9-A0D163FBD1B1}" type="slidenum">
              <a:rPr lang="en-US"/>
              <a:pPr/>
              <a:t>34</a:t>
            </a:fld>
            <a:endParaRPr lang="en-US"/>
          </a:p>
        </p:txBody>
      </p:sp>
      <p:sp>
        <p:nvSpPr>
          <p:cNvPr id="175108" name="Text Box 4"/>
          <p:cNvSpPr txBox="1">
            <a:spLocks noChangeArrowheads="1"/>
          </p:cNvSpPr>
          <p:nvPr/>
        </p:nvSpPr>
        <p:spPr bwMode="auto">
          <a:xfrm>
            <a:off x="381000" y="381000"/>
            <a:ext cx="8382000" cy="5816977"/>
          </a:xfrm>
          <a:prstGeom prst="rect">
            <a:avLst/>
          </a:prstGeom>
          <a:noFill/>
          <a:ln w="9525">
            <a:noFill/>
            <a:miter lim="800000"/>
            <a:headEnd/>
            <a:tailEnd/>
          </a:ln>
          <a:effectLst/>
        </p:spPr>
        <p:txBody>
          <a:bodyPr>
            <a:spAutoFit/>
          </a:bodyPr>
          <a:lstStyle/>
          <a:p>
            <a:pPr>
              <a:spcBef>
                <a:spcPct val="50000"/>
              </a:spcBef>
            </a:pPr>
            <a:r>
              <a:rPr lang="en-US" sz="2400" i="0" dirty="0">
                <a:effectLst>
                  <a:outerShdw blurRad="38100" dist="38100" dir="2700000" algn="tl">
                    <a:srgbClr val="FFFFFF"/>
                  </a:outerShdw>
                </a:effectLst>
                <a:latin typeface="Arial" charset="0"/>
              </a:rPr>
              <a:t>MATHEMATICALLY, THIS IS A "CONSTRAINED OPTIMIZATION" PROBLEM</a:t>
            </a:r>
          </a:p>
          <a:p>
            <a:pPr>
              <a:spcBef>
                <a:spcPct val="50000"/>
              </a:spcBef>
            </a:pPr>
            <a:r>
              <a:rPr lang="en-US" sz="2400" i="0" dirty="0" smtClean="0">
                <a:effectLst>
                  <a:outerShdw blurRad="38100" dist="38100" dir="2700000" algn="tl">
                    <a:srgbClr val="FFFFFF"/>
                  </a:outerShdw>
                </a:effectLst>
                <a:latin typeface="+mn-lt"/>
              </a:rPr>
              <a:t>Set the problem up in Excel</a:t>
            </a:r>
            <a:r>
              <a:rPr lang="en-US" sz="2400" i="0" baseline="30000" dirty="0" smtClean="0">
                <a:effectLst>
                  <a:outerShdw blurRad="38100" dist="38100" dir="2700000" algn="tl">
                    <a:srgbClr val="FFFFFF"/>
                  </a:outerShdw>
                </a:effectLst>
                <a:latin typeface="+mn-lt"/>
              </a:rPr>
              <a:t>®</a:t>
            </a:r>
            <a:r>
              <a:rPr lang="en-US" sz="2400" i="0" dirty="0" smtClean="0">
                <a:effectLst>
                  <a:outerShdw blurRad="38100" dist="38100" dir="2700000" algn="tl">
                    <a:srgbClr val="FFFFFF"/>
                  </a:outerShdw>
                </a:effectLst>
                <a:latin typeface="+mn-lt"/>
              </a:rPr>
              <a:t> as on the previous slide.</a:t>
            </a:r>
          </a:p>
          <a:p>
            <a:pPr>
              <a:spcBef>
                <a:spcPct val="50000"/>
              </a:spcBef>
            </a:pPr>
            <a:r>
              <a:rPr lang="en-US" sz="2400" i="0" dirty="0" smtClean="0">
                <a:effectLst>
                  <a:outerShdw blurRad="38100" dist="38100" dir="2700000" algn="tl">
                    <a:srgbClr val="FFFFFF"/>
                  </a:outerShdw>
                </a:effectLst>
                <a:latin typeface="+mn-lt"/>
              </a:rPr>
              <a:t>Invoke the Excel </a:t>
            </a:r>
            <a:r>
              <a:rPr lang="en-US" sz="2400" u="sng" dirty="0" smtClean="0">
                <a:effectLst>
                  <a:outerShdw blurRad="38100" dist="38100" dir="2700000" algn="tl">
                    <a:srgbClr val="FFFFFF"/>
                  </a:outerShdw>
                </a:effectLst>
                <a:latin typeface="+mn-lt"/>
              </a:rPr>
              <a:t>Solver</a:t>
            </a:r>
            <a:r>
              <a:rPr lang="en-US" sz="2400" i="0" dirty="0" smtClean="0">
                <a:effectLst>
                  <a:outerShdw blurRad="38100" dist="38100" dir="2700000" algn="tl">
                    <a:srgbClr val="FFFFFF"/>
                  </a:outerShdw>
                </a:effectLst>
                <a:latin typeface="+mn-lt"/>
              </a:rPr>
              <a:t> so as to:</a:t>
            </a:r>
          </a:p>
          <a:p>
            <a:pPr>
              <a:spcBef>
                <a:spcPct val="50000"/>
              </a:spcBef>
            </a:pPr>
            <a:r>
              <a:rPr lang="en-US" sz="2400" i="0" dirty="0" smtClean="0">
                <a:effectLst>
                  <a:outerShdw blurRad="38100" dist="38100" dir="2700000" algn="tl">
                    <a:srgbClr val="FFFFFF"/>
                  </a:outerShdw>
                </a:effectLst>
                <a:latin typeface="+mn-lt"/>
              </a:rPr>
              <a:t>Find the weights (</a:t>
            </a:r>
            <a:r>
              <a:rPr lang="en-US" sz="2400" dirty="0" err="1" smtClean="0">
                <a:effectLst>
                  <a:outerShdw blurRad="38100" dist="38100" dir="2700000" algn="tl">
                    <a:srgbClr val="FFFFFF"/>
                  </a:outerShdw>
                </a:effectLst>
                <a:cs typeface="Times New Roman" pitchFamily="18" charset="0"/>
              </a:rPr>
              <a:t>w</a:t>
            </a:r>
            <a:r>
              <a:rPr lang="en-US" sz="2400" baseline="-25000" dirty="0" err="1" smtClean="0">
                <a:effectLst>
                  <a:outerShdw blurRad="38100" dist="38100" dir="2700000" algn="tl">
                    <a:srgbClr val="FFFFFF"/>
                  </a:outerShdw>
                </a:effectLst>
                <a:cs typeface="Times New Roman" pitchFamily="18" charset="0"/>
              </a:rPr>
              <a:t>ST</a:t>
            </a:r>
            <a:r>
              <a:rPr lang="en-US" sz="2400" baseline="-25000" dirty="0" smtClean="0">
                <a:effectLst>
                  <a:outerShdw blurRad="38100" dist="38100" dir="2700000" algn="tl">
                    <a:srgbClr val="FFFFFF"/>
                  </a:outerShdw>
                </a:effectLst>
                <a:cs typeface="Times New Roman" pitchFamily="18" charset="0"/>
              </a:rPr>
              <a:t>,</a:t>
            </a:r>
            <a:r>
              <a:rPr lang="en-US" sz="2400" dirty="0" smtClean="0">
                <a:effectLst>
                  <a:outerShdw blurRad="38100" dist="38100" dir="2700000" algn="tl">
                    <a:srgbClr val="FFFFFF"/>
                  </a:outerShdw>
                </a:effectLst>
                <a:cs typeface="Times New Roman" pitchFamily="18" charset="0"/>
              </a:rPr>
              <a:t> </a:t>
            </a:r>
            <a:r>
              <a:rPr lang="en-US" sz="2400" dirty="0" err="1" smtClean="0">
                <a:effectLst>
                  <a:outerShdw blurRad="38100" dist="38100" dir="2700000" algn="tl">
                    <a:srgbClr val="FFFFFF"/>
                  </a:outerShdw>
                </a:effectLst>
                <a:cs typeface="Times New Roman" pitchFamily="18" charset="0"/>
              </a:rPr>
              <a:t>w</a:t>
            </a:r>
            <a:r>
              <a:rPr lang="en-US" sz="2400" baseline="-25000" dirty="0" err="1" smtClean="0">
                <a:effectLst>
                  <a:outerShdw blurRad="38100" dist="38100" dir="2700000" algn="tl">
                    <a:srgbClr val="FFFFFF"/>
                  </a:outerShdw>
                </a:effectLst>
                <a:cs typeface="Times New Roman" pitchFamily="18" charset="0"/>
              </a:rPr>
              <a:t>BD</a:t>
            </a:r>
            <a:r>
              <a:rPr lang="en-US" sz="2400" baseline="-25000" dirty="0" smtClean="0">
                <a:effectLst>
                  <a:outerShdw blurRad="38100" dist="38100" dir="2700000" algn="tl">
                    <a:srgbClr val="FFFFFF"/>
                  </a:outerShdw>
                </a:effectLst>
                <a:cs typeface="Times New Roman" pitchFamily="18" charset="0"/>
              </a:rPr>
              <a:t>,</a:t>
            </a:r>
            <a:r>
              <a:rPr lang="en-US" sz="2400" dirty="0" smtClean="0">
                <a:effectLst>
                  <a:outerShdw blurRad="38100" dist="38100" dir="2700000" algn="tl">
                    <a:srgbClr val="FFFFFF"/>
                  </a:outerShdw>
                </a:effectLst>
                <a:cs typeface="Times New Roman" pitchFamily="18" charset="0"/>
              </a:rPr>
              <a:t> </a:t>
            </a:r>
            <a:r>
              <a:rPr lang="en-US" sz="2400" dirty="0" err="1" smtClean="0">
                <a:effectLst>
                  <a:outerShdw blurRad="38100" dist="38100" dir="2700000" algn="tl">
                    <a:srgbClr val="FFFFFF"/>
                  </a:outerShdw>
                </a:effectLst>
                <a:cs typeface="Times New Roman" pitchFamily="18" charset="0"/>
              </a:rPr>
              <a:t>w</a:t>
            </a:r>
            <a:r>
              <a:rPr lang="en-US" sz="2400" baseline="-25000" dirty="0" err="1" smtClean="0">
                <a:effectLst>
                  <a:outerShdw blurRad="38100" dist="38100" dir="2700000" algn="tl">
                    <a:srgbClr val="FFFFFF"/>
                  </a:outerShdw>
                </a:effectLst>
                <a:cs typeface="Times New Roman" pitchFamily="18" charset="0"/>
              </a:rPr>
              <a:t>RE</a:t>
            </a:r>
            <a:r>
              <a:rPr lang="en-US" sz="2400" i="0" dirty="0" smtClean="0">
                <a:effectLst>
                  <a:outerShdw blurRad="38100" dist="38100" dir="2700000" algn="tl">
                    <a:srgbClr val="FFFFFF"/>
                  </a:outerShdw>
                </a:effectLst>
                <a:latin typeface="+mj-lt"/>
                <a:cs typeface="Times New Roman" pitchFamily="18" charset="0"/>
              </a:rPr>
              <a:t>) such that they:</a:t>
            </a:r>
          </a:p>
          <a:p>
            <a:pPr lvl="1">
              <a:spcBef>
                <a:spcPct val="50000"/>
              </a:spcBef>
              <a:buFont typeface="Arial" pitchFamily="34" charset="0"/>
              <a:buChar char="•"/>
            </a:pPr>
            <a:r>
              <a:rPr lang="en-US" sz="2400" i="0" dirty="0" smtClean="0">
                <a:effectLst>
                  <a:outerShdw blurRad="38100" dist="38100" dir="2700000" algn="tl">
                    <a:srgbClr val="FFFFFF"/>
                  </a:outerShdw>
                </a:effectLst>
                <a:latin typeface="+mj-lt"/>
                <a:cs typeface="Times New Roman" pitchFamily="18" charset="0"/>
              </a:rPr>
              <a:t> Are all positive, </a:t>
            </a:r>
          </a:p>
          <a:p>
            <a:pPr lvl="1">
              <a:spcBef>
                <a:spcPct val="50000"/>
              </a:spcBef>
              <a:buFont typeface="Arial" pitchFamily="34" charset="0"/>
              <a:buChar char="•"/>
            </a:pPr>
            <a:r>
              <a:rPr lang="en-US" sz="2400" i="0" dirty="0" smtClean="0">
                <a:effectLst>
                  <a:outerShdw blurRad="38100" dist="38100" dir="2700000" algn="tl">
                    <a:srgbClr val="FFFFFF"/>
                  </a:outerShdw>
                </a:effectLst>
                <a:latin typeface="+mj-lt"/>
                <a:cs typeface="Times New Roman" pitchFamily="18" charset="0"/>
              </a:rPr>
              <a:t> Sum to 1, </a:t>
            </a:r>
          </a:p>
          <a:p>
            <a:pPr lvl="1">
              <a:spcBef>
                <a:spcPct val="50000"/>
              </a:spcBef>
              <a:buFont typeface="Arial" pitchFamily="34" charset="0"/>
              <a:buChar char="•"/>
            </a:pPr>
            <a:r>
              <a:rPr lang="en-US" sz="2400" i="0" dirty="0" smtClean="0">
                <a:effectLst>
                  <a:outerShdw blurRad="38100" dist="38100" dir="2700000" algn="tl">
                    <a:srgbClr val="FFFFFF"/>
                  </a:outerShdw>
                </a:effectLst>
                <a:latin typeface="+mj-lt"/>
                <a:cs typeface="Times New Roman" pitchFamily="18" charset="0"/>
              </a:rPr>
              <a:t> Produce </a:t>
            </a:r>
            <a:r>
              <a:rPr lang="en-US" sz="2400" i="0" dirty="0" err="1" smtClean="0">
                <a:effectLst>
                  <a:outerShdw blurRad="38100" dist="38100" dir="2700000" algn="tl">
                    <a:srgbClr val="FFFFFF"/>
                  </a:outerShdw>
                </a:effectLst>
                <a:latin typeface="+mj-lt"/>
                <a:cs typeface="Times New Roman" pitchFamily="18" charset="0"/>
              </a:rPr>
              <a:t>portf</a:t>
            </a:r>
            <a:r>
              <a:rPr lang="en-US" sz="2400" i="0" dirty="0" smtClean="0">
                <a:effectLst>
                  <a:outerShdw blurRad="38100" dist="38100" dir="2700000" algn="tl">
                    <a:srgbClr val="FFFFFF"/>
                  </a:outerShdw>
                </a:effectLst>
                <a:latin typeface="+mj-lt"/>
                <a:cs typeface="Times New Roman" pitchFamily="18" charset="0"/>
              </a:rPr>
              <a:t> mean return </a:t>
            </a:r>
            <a:r>
              <a:rPr lang="en-US" sz="2400" dirty="0" err="1" smtClean="0">
                <a:effectLst>
                  <a:outerShdw blurRad="38100" dist="38100" dir="2700000" algn="tl">
                    <a:srgbClr val="FFFFFF"/>
                  </a:outerShdw>
                </a:effectLst>
                <a:cs typeface="Times New Roman" pitchFamily="18" charset="0"/>
              </a:rPr>
              <a:t>r</a:t>
            </a:r>
            <a:r>
              <a:rPr lang="en-US" sz="2400" baseline="-25000" dirty="0" err="1" smtClean="0">
                <a:effectLst>
                  <a:outerShdw blurRad="38100" dist="38100" dir="2700000" algn="tl">
                    <a:srgbClr val="FFFFFF"/>
                  </a:outerShdw>
                </a:effectLst>
                <a:cs typeface="Times New Roman" pitchFamily="18" charset="0"/>
              </a:rPr>
              <a:t>P</a:t>
            </a:r>
            <a:r>
              <a:rPr lang="en-US" sz="2400" i="0" dirty="0" smtClean="0">
                <a:effectLst>
                  <a:outerShdw blurRad="38100" dist="38100" dir="2700000" algn="tl">
                    <a:srgbClr val="FFFFFF"/>
                  </a:outerShdw>
                </a:effectLst>
                <a:cs typeface="Times New Roman" pitchFamily="18" charset="0"/>
              </a:rPr>
              <a:t> </a:t>
            </a:r>
            <a:r>
              <a:rPr lang="en-US" sz="2400" i="0" dirty="0" smtClean="0">
                <a:effectLst>
                  <a:outerShdw blurRad="38100" dist="38100" dir="2700000" algn="tl">
                    <a:srgbClr val="FFFFFF"/>
                  </a:outerShdw>
                </a:effectLst>
                <a:latin typeface="+mj-lt"/>
                <a:cs typeface="Times New Roman" pitchFamily="18" charset="0"/>
              </a:rPr>
              <a:t>= target return, and </a:t>
            </a:r>
          </a:p>
          <a:p>
            <a:pPr lvl="1">
              <a:spcBef>
                <a:spcPct val="50000"/>
              </a:spcBef>
              <a:buFont typeface="Arial" pitchFamily="34" charset="0"/>
              <a:buChar char="•"/>
            </a:pPr>
            <a:r>
              <a:rPr lang="en-US" sz="2400" i="0" dirty="0" smtClean="0">
                <a:effectLst>
                  <a:outerShdw blurRad="38100" dist="38100" dir="2700000" algn="tl">
                    <a:srgbClr val="FFFFFF"/>
                  </a:outerShdw>
                </a:effectLst>
                <a:latin typeface="+mj-lt"/>
                <a:cs typeface="Times New Roman" pitchFamily="18" charset="0"/>
              </a:rPr>
              <a:t> They minimize the portfolio volatility.</a:t>
            </a:r>
          </a:p>
          <a:p>
            <a:pPr>
              <a:spcBef>
                <a:spcPct val="50000"/>
              </a:spcBef>
            </a:pPr>
            <a:r>
              <a:rPr lang="en-US" sz="2400" i="0" dirty="0" smtClean="0">
                <a:effectLst>
                  <a:outerShdw blurRad="38100" dist="38100" dir="2700000" algn="tl">
                    <a:srgbClr val="FFFFFF"/>
                  </a:outerShdw>
                </a:effectLst>
                <a:latin typeface="+mj-lt"/>
                <a:cs typeface="Times New Roman" pitchFamily="18" charset="0"/>
              </a:rPr>
              <a:t>Repeat for various different target return points </a:t>
            </a:r>
            <a:r>
              <a:rPr lang="en-US" sz="2400" i="0" dirty="0" smtClean="0">
                <a:effectLst>
                  <a:outerShdw blurRad="38100" dist="38100" dir="2700000" algn="tl">
                    <a:srgbClr val="FFFFFF"/>
                  </a:outerShdw>
                </a:effectLst>
                <a:latin typeface="+mj-lt"/>
                <a:cs typeface="Times New Roman" pitchFamily="18" charset="0"/>
              </a:rPr>
              <a:t>to </a:t>
            </a:r>
            <a:r>
              <a:rPr lang="en-US" sz="2400" dirty="0" smtClean="0">
                <a:effectLst>
                  <a:outerShdw blurRad="38100" dist="38100" dir="2700000" algn="tl">
                    <a:srgbClr val="FFFFFF"/>
                  </a:outerShdw>
                </a:effectLst>
                <a:latin typeface="+mj-lt"/>
                <a:cs typeface="Times New Roman" pitchFamily="18" charset="0"/>
              </a:rPr>
              <a:t>trace </a:t>
            </a:r>
            <a:r>
              <a:rPr lang="en-US" sz="2400" dirty="0" smtClean="0">
                <a:effectLst>
                  <a:outerShdw blurRad="38100" dist="38100" dir="2700000" algn="tl">
                    <a:srgbClr val="FFFFFF"/>
                  </a:outerShdw>
                </a:effectLst>
                <a:latin typeface="+mj-lt"/>
                <a:cs typeface="Times New Roman" pitchFamily="18" charset="0"/>
              </a:rPr>
              <a:t>out the efficient frontier.</a:t>
            </a:r>
            <a:endParaRPr lang="en-US" sz="2400" i="0" dirty="0">
              <a:effectLst/>
              <a:latin typeface="+mj-lt"/>
            </a:endParaRPr>
          </a:p>
        </p:txBody>
      </p:sp>
      <p:sp>
        <p:nvSpPr>
          <p:cNvPr id="4" name="Footer Placeholder 3"/>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D26A27B-6C3E-46CC-B3DA-9C9F449BB8A5}" type="slidenum">
              <a:rPr lang="en-US" smtClean="0"/>
              <a:pPr/>
              <a:t>35</a:t>
            </a:fld>
            <a:endParaRPr lang="en-US"/>
          </a:p>
        </p:txBody>
      </p:sp>
      <p:cxnSp>
        <p:nvCxnSpPr>
          <p:cNvPr id="5" name="Straight Connector 4"/>
          <p:cNvCxnSpPr/>
          <p:nvPr/>
        </p:nvCxnSpPr>
        <p:spPr bwMode="auto">
          <a:xfrm>
            <a:off x="1828800" y="1143000"/>
            <a:ext cx="0" cy="42672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 name="Straight Connector 6"/>
          <p:cNvCxnSpPr/>
          <p:nvPr/>
        </p:nvCxnSpPr>
        <p:spPr bwMode="auto">
          <a:xfrm>
            <a:off x="1828800" y="5410200"/>
            <a:ext cx="5943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5867400" y="5486400"/>
            <a:ext cx="2286000" cy="400110"/>
          </a:xfrm>
          <a:prstGeom prst="rect">
            <a:avLst/>
          </a:prstGeom>
          <a:noFill/>
        </p:spPr>
        <p:txBody>
          <a:bodyPr wrap="square" rtlCol="0">
            <a:spAutoFit/>
          </a:bodyPr>
          <a:lstStyle/>
          <a:p>
            <a:pPr algn="ctr"/>
            <a:r>
              <a:rPr lang="en-US" b="0" i="0" dirty="0" err="1" smtClean="0">
                <a:effectLst/>
                <a:latin typeface="+mj-lt"/>
              </a:rPr>
              <a:t>Portf</a:t>
            </a:r>
            <a:r>
              <a:rPr lang="en-US" b="0" i="0" dirty="0" smtClean="0">
                <a:effectLst/>
                <a:latin typeface="+mj-lt"/>
              </a:rPr>
              <a:t> Volatility</a:t>
            </a:r>
            <a:endParaRPr lang="en-US" b="0" i="0" dirty="0">
              <a:effectLst/>
              <a:latin typeface="+mj-lt"/>
            </a:endParaRPr>
          </a:p>
        </p:txBody>
      </p:sp>
      <p:sp>
        <p:nvSpPr>
          <p:cNvPr id="9" name="TextBox 8"/>
          <p:cNvSpPr txBox="1"/>
          <p:nvPr/>
        </p:nvSpPr>
        <p:spPr>
          <a:xfrm rot="16200000">
            <a:off x="47655" y="2085945"/>
            <a:ext cx="3048000" cy="400110"/>
          </a:xfrm>
          <a:prstGeom prst="rect">
            <a:avLst/>
          </a:prstGeom>
          <a:noFill/>
        </p:spPr>
        <p:txBody>
          <a:bodyPr wrap="square" rtlCol="0">
            <a:spAutoFit/>
          </a:bodyPr>
          <a:lstStyle/>
          <a:p>
            <a:pPr algn="ctr"/>
            <a:r>
              <a:rPr lang="en-US" b="0" i="0" dirty="0" err="1" smtClean="0">
                <a:effectLst/>
                <a:latin typeface="+mj-lt"/>
              </a:rPr>
              <a:t>Portf</a:t>
            </a:r>
            <a:r>
              <a:rPr lang="en-US" b="0" i="0" dirty="0" smtClean="0">
                <a:effectLst/>
                <a:latin typeface="+mj-lt"/>
              </a:rPr>
              <a:t>  </a:t>
            </a:r>
            <a:r>
              <a:rPr lang="en-US" b="0" i="0" dirty="0" err="1" smtClean="0">
                <a:effectLst/>
                <a:latin typeface="+mj-lt"/>
              </a:rPr>
              <a:t>Expexted</a:t>
            </a:r>
            <a:r>
              <a:rPr lang="en-US" b="0" i="0" dirty="0" smtClean="0">
                <a:effectLst/>
                <a:latin typeface="+mj-lt"/>
              </a:rPr>
              <a:t> Return</a:t>
            </a:r>
            <a:endParaRPr lang="en-US" b="0" i="0" dirty="0">
              <a:effectLst/>
              <a:latin typeface="+mj-lt"/>
            </a:endParaRPr>
          </a:p>
        </p:txBody>
      </p:sp>
      <p:sp>
        <p:nvSpPr>
          <p:cNvPr id="10" name="Arc 9"/>
          <p:cNvSpPr/>
          <p:nvPr/>
        </p:nvSpPr>
        <p:spPr bwMode="auto">
          <a:xfrm rot="10800000">
            <a:off x="2819400" y="2362200"/>
            <a:ext cx="6934200" cy="3048000"/>
          </a:xfrm>
          <a:prstGeom prst="arc">
            <a:avLst>
              <a:gd name="adj1" fmla="val 20804073"/>
              <a:gd name="adj2" fmla="val 5159234"/>
            </a:avLst>
          </a:prstGeom>
          <a:noFill/>
          <a:ln w="317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cxnSp>
        <p:nvCxnSpPr>
          <p:cNvPr id="12" name="Straight Connector 11"/>
          <p:cNvCxnSpPr/>
          <p:nvPr/>
        </p:nvCxnSpPr>
        <p:spPr bwMode="auto">
          <a:xfrm flipH="1">
            <a:off x="1600200" y="3886200"/>
            <a:ext cx="1219200" cy="0"/>
          </a:xfrm>
          <a:prstGeom prst="line">
            <a:avLst/>
          </a:prstGeom>
          <a:solidFill>
            <a:schemeClr val="accent1"/>
          </a:solidFill>
          <a:ln w="19050" cap="flat" cmpd="sng" algn="ctr">
            <a:solidFill>
              <a:srgbClr val="FF0000"/>
            </a:solidFill>
            <a:prstDash val="dash"/>
            <a:round/>
            <a:headEnd type="none" w="med" len="med"/>
            <a:tailEnd type="none" w="med" len="med"/>
          </a:ln>
          <a:effectLst/>
        </p:spPr>
      </p:cxnSp>
      <p:cxnSp>
        <p:nvCxnSpPr>
          <p:cNvPr id="13" name="Straight Connector 12"/>
          <p:cNvCxnSpPr/>
          <p:nvPr/>
        </p:nvCxnSpPr>
        <p:spPr bwMode="auto">
          <a:xfrm flipH="1">
            <a:off x="1676400" y="4648200"/>
            <a:ext cx="1524000" cy="0"/>
          </a:xfrm>
          <a:prstGeom prst="line">
            <a:avLst/>
          </a:prstGeom>
          <a:solidFill>
            <a:schemeClr val="accent1"/>
          </a:solidFill>
          <a:ln w="19050" cap="flat" cmpd="sng" algn="ctr">
            <a:solidFill>
              <a:srgbClr val="FF0000"/>
            </a:solidFill>
            <a:prstDash val="dash"/>
            <a:round/>
            <a:headEnd type="none" w="med" len="med"/>
            <a:tailEnd type="none" w="med" len="med"/>
          </a:ln>
          <a:effectLst/>
        </p:spPr>
      </p:cxnSp>
      <p:sp>
        <p:nvSpPr>
          <p:cNvPr id="19" name="Oval 18"/>
          <p:cNvSpPr/>
          <p:nvPr/>
        </p:nvSpPr>
        <p:spPr bwMode="auto">
          <a:xfrm>
            <a:off x="3124200" y="4495800"/>
            <a:ext cx="304800" cy="3048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20" name="Oval 19"/>
          <p:cNvSpPr/>
          <p:nvPr/>
        </p:nvSpPr>
        <p:spPr bwMode="auto">
          <a:xfrm>
            <a:off x="6096000" y="2209800"/>
            <a:ext cx="304800" cy="3048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21" name="TextBox 20"/>
          <p:cNvSpPr txBox="1"/>
          <p:nvPr/>
        </p:nvSpPr>
        <p:spPr>
          <a:xfrm>
            <a:off x="3429000" y="4343400"/>
            <a:ext cx="1676400" cy="646331"/>
          </a:xfrm>
          <a:prstGeom prst="rect">
            <a:avLst/>
          </a:prstGeom>
          <a:noFill/>
        </p:spPr>
        <p:txBody>
          <a:bodyPr wrap="square" rtlCol="0">
            <a:spAutoFit/>
          </a:bodyPr>
          <a:lstStyle/>
          <a:p>
            <a:r>
              <a:rPr lang="en-US" sz="1800" b="0" i="0" dirty="0" smtClean="0">
                <a:effectLst/>
                <a:latin typeface="+mj-lt"/>
              </a:rPr>
              <a:t>Min-</a:t>
            </a:r>
            <a:r>
              <a:rPr lang="en-US" sz="1800" b="0" i="0" dirty="0" err="1" smtClean="0">
                <a:effectLst/>
                <a:latin typeface="+mj-lt"/>
              </a:rPr>
              <a:t>vol</a:t>
            </a:r>
            <a:r>
              <a:rPr lang="en-US" sz="1800" b="0" i="0" dirty="0" smtClean="0">
                <a:effectLst/>
                <a:latin typeface="+mj-lt"/>
              </a:rPr>
              <a:t> </a:t>
            </a:r>
          </a:p>
          <a:p>
            <a:r>
              <a:rPr lang="en-US" sz="1800" b="0" i="0" dirty="0" smtClean="0">
                <a:effectLst/>
                <a:latin typeface="+mj-lt"/>
              </a:rPr>
              <a:t>asset class</a:t>
            </a:r>
            <a:endParaRPr lang="en-US" sz="1800" b="0" i="0" dirty="0">
              <a:effectLst/>
              <a:latin typeface="+mj-lt"/>
            </a:endParaRPr>
          </a:p>
        </p:txBody>
      </p:sp>
      <p:sp>
        <p:nvSpPr>
          <p:cNvPr id="22" name="TextBox 21"/>
          <p:cNvSpPr txBox="1"/>
          <p:nvPr/>
        </p:nvSpPr>
        <p:spPr>
          <a:xfrm>
            <a:off x="6400800" y="2057400"/>
            <a:ext cx="1676400" cy="646331"/>
          </a:xfrm>
          <a:prstGeom prst="rect">
            <a:avLst/>
          </a:prstGeom>
          <a:noFill/>
        </p:spPr>
        <p:txBody>
          <a:bodyPr wrap="square" rtlCol="0">
            <a:spAutoFit/>
          </a:bodyPr>
          <a:lstStyle/>
          <a:p>
            <a:r>
              <a:rPr lang="en-US" sz="1800" b="0" i="0" dirty="0" smtClean="0">
                <a:effectLst/>
                <a:latin typeface="+mj-lt"/>
              </a:rPr>
              <a:t>Max-</a:t>
            </a:r>
            <a:r>
              <a:rPr lang="en-US" sz="1800" b="0" i="0" dirty="0" err="1" smtClean="0">
                <a:effectLst/>
                <a:latin typeface="+mj-lt"/>
              </a:rPr>
              <a:t>vol</a:t>
            </a:r>
            <a:r>
              <a:rPr lang="en-US" sz="1800" b="0" i="0" dirty="0" smtClean="0">
                <a:effectLst/>
                <a:latin typeface="+mj-lt"/>
              </a:rPr>
              <a:t> </a:t>
            </a:r>
          </a:p>
          <a:p>
            <a:r>
              <a:rPr lang="en-US" sz="1800" b="0" i="0" dirty="0" smtClean="0">
                <a:effectLst/>
                <a:latin typeface="+mj-lt"/>
              </a:rPr>
              <a:t>asset class</a:t>
            </a:r>
            <a:endParaRPr lang="en-US" sz="1800" b="0" i="0" dirty="0">
              <a:effectLst/>
              <a:latin typeface="+mj-lt"/>
            </a:endParaRPr>
          </a:p>
        </p:txBody>
      </p:sp>
      <p:cxnSp>
        <p:nvCxnSpPr>
          <p:cNvPr id="24" name="Straight Connector 23"/>
          <p:cNvCxnSpPr/>
          <p:nvPr/>
        </p:nvCxnSpPr>
        <p:spPr bwMode="auto">
          <a:xfrm>
            <a:off x="2819400" y="3886200"/>
            <a:ext cx="0" cy="1676400"/>
          </a:xfrm>
          <a:prstGeom prst="line">
            <a:avLst/>
          </a:prstGeom>
          <a:solidFill>
            <a:schemeClr val="accent1"/>
          </a:solidFill>
          <a:ln w="9525" cap="flat" cmpd="sng" algn="ctr">
            <a:solidFill>
              <a:srgbClr val="FF0000"/>
            </a:solidFill>
            <a:prstDash val="dash"/>
            <a:round/>
            <a:headEnd type="none" w="med" len="med"/>
            <a:tailEnd type="none" w="med" len="med"/>
          </a:ln>
          <a:effectLst/>
        </p:spPr>
      </p:cxnSp>
      <p:sp>
        <p:nvSpPr>
          <p:cNvPr id="25" name="TextBox 24"/>
          <p:cNvSpPr txBox="1"/>
          <p:nvPr/>
        </p:nvSpPr>
        <p:spPr>
          <a:xfrm>
            <a:off x="1981200" y="5486400"/>
            <a:ext cx="1676400" cy="646331"/>
          </a:xfrm>
          <a:prstGeom prst="rect">
            <a:avLst/>
          </a:prstGeom>
          <a:noFill/>
        </p:spPr>
        <p:txBody>
          <a:bodyPr wrap="square" rtlCol="0">
            <a:spAutoFit/>
          </a:bodyPr>
          <a:lstStyle/>
          <a:p>
            <a:pPr algn="ctr"/>
            <a:r>
              <a:rPr lang="en-US" sz="1800" b="0" i="0" dirty="0" smtClean="0">
                <a:effectLst/>
                <a:latin typeface="+mj-lt"/>
              </a:rPr>
              <a:t>Min-</a:t>
            </a:r>
            <a:r>
              <a:rPr lang="en-US" sz="1800" b="0" i="0" dirty="0" err="1" smtClean="0">
                <a:effectLst/>
                <a:latin typeface="+mj-lt"/>
              </a:rPr>
              <a:t>vol</a:t>
            </a:r>
            <a:r>
              <a:rPr lang="en-US" sz="1800" b="0" i="0" dirty="0" smtClean="0">
                <a:effectLst/>
                <a:latin typeface="+mj-lt"/>
              </a:rPr>
              <a:t> </a:t>
            </a:r>
          </a:p>
          <a:p>
            <a:pPr algn="ctr"/>
            <a:r>
              <a:rPr lang="en-US" sz="1800" b="0" i="0" dirty="0" err="1" smtClean="0">
                <a:effectLst/>
                <a:latin typeface="+mj-lt"/>
              </a:rPr>
              <a:t>portf</a:t>
            </a:r>
            <a:endParaRPr lang="en-US" sz="1800" b="0" i="0" dirty="0">
              <a:effectLst/>
              <a:latin typeface="+mj-lt"/>
            </a:endParaRPr>
          </a:p>
        </p:txBody>
      </p:sp>
      <p:sp>
        <p:nvSpPr>
          <p:cNvPr id="26" name="TextBox 25"/>
          <p:cNvSpPr txBox="1"/>
          <p:nvPr/>
        </p:nvSpPr>
        <p:spPr>
          <a:xfrm>
            <a:off x="3352800" y="3429000"/>
            <a:ext cx="1752600" cy="400110"/>
          </a:xfrm>
          <a:prstGeom prst="rect">
            <a:avLst/>
          </a:prstGeom>
          <a:noFill/>
        </p:spPr>
        <p:txBody>
          <a:bodyPr wrap="square" rtlCol="0">
            <a:spAutoFit/>
          </a:bodyPr>
          <a:lstStyle/>
          <a:p>
            <a:r>
              <a:rPr lang="en-US" b="0" i="0" dirty="0" smtClean="0">
                <a:solidFill>
                  <a:srgbClr val="FF0000"/>
                </a:solidFill>
                <a:effectLst/>
              </a:rPr>
              <a:t>You want this.</a:t>
            </a:r>
            <a:endParaRPr lang="en-US" b="0" i="0" dirty="0">
              <a:solidFill>
                <a:srgbClr val="FF0000"/>
              </a:solidFill>
              <a:effectLst/>
            </a:endParaRPr>
          </a:p>
        </p:txBody>
      </p:sp>
      <p:sp>
        <p:nvSpPr>
          <p:cNvPr id="27" name="TextBox 26"/>
          <p:cNvSpPr txBox="1"/>
          <p:nvPr/>
        </p:nvSpPr>
        <p:spPr>
          <a:xfrm>
            <a:off x="5105400" y="4419600"/>
            <a:ext cx="1752600" cy="400110"/>
          </a:xfrm>
          <a:prstGeom prst="rect">
            <a:avLst/>
          </a:prstGeom>
          <a:noFill/>
        </p:spPr>
        <p:txBody>
          <a:bodyPr wrap="square" rtlCol="0">
            <a:spAutoFit/>
          </a:bodyPr>
          <a:lstStyle/>
          <a:p>
            <a:r>
              <a:rPr lang="en-US" b="0" i="0" dirty="0" smtClean="0">
                <a:solidFill>
                  <a:srgbClr val="FF0000"/>
                </a:solidFill>
                <a:effectLst/>
              </a:rPr>
              <a:t>Not this.</a:t>
            </a:r>
            <a:endParaRPr lang="en-US" b="0" i="0" dirty="0">
              <a:solidFill>
                <a:srgbClr val="FF0000"/>
              </a:solidFill>
              <a:effectLst/>
            </a:endParaRPr>
          </a:p>
        </p:txBody>
      </p:sp>
      <p:cxnSp>
        <p:nvCxnSpPr>
          <p:cNvPr id="30" name="Straight Arrow Connector 29"/>
          <p:cNvCxnSpPr/>
          <p:nvPr/>
        </p:nvCxnSpPr>
        <p:spPr bwMode="auto">
          <a:xfrm flipH="1">
            <a:off x="2895600" y="3629055"/>
            <a:ext cx="457200" cy="180945"/>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cxnSp>
        <p:nvCxnSpPr>
          <p:cNvPr id="31" name="Straight Arrow Connector 30"/>
          <p:cNvCxnSpPr/>
          <p:nvPr/>
        </p:nvCxnSpPr>
        <p:spPr bwMode="auto">
          <a:xfrm flipH="1">
            <a:off x="4724400" y="4648200"/>
            <a:ext cx="381000" cy="152400"/>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sp>
        <p:nvSpPr>
          <p:cNvPr id="33" name="TextBox 32"/>
          <p:cNvSpPr txBox="1"/>
          <p:nvPr/>
        </p:nvSpPr>
        <p:spPr>
          <a:xfrm>
            <a:off x="5943600" y="2971800"/>
            <a:ext cx="2133600" cy="1015663"/>
          </a:xfrm>
          <a:prstGeom prst="rect">
            <a:avLst/>
          </a:prstGeom>
          <a:noFill/>
        </p:spPr>
        <p:txBody>
          <a:bodyPr wrap="square" rtlCol="0">
            <a:spAutoFit/>
          </a:bodyPr>
          <a:lstStyle/>
          <a:p>
            <a:r>
              <a:rPr lang="en-US" b="0" i="0" dirty="0" smtClean="0">
                <a:solidFill>
                  <a:srgbClr val="FF0000"/>
                </a:solidFill>
                <a:effectLst/>
              </a:rPr>
              <a:t>For starting point (left-hand edge of “area chart”)</a:t>
            </a:r>
            <a:endParaRPr lang="en-US" b="0" i="0" dirty="0">
              <a:solidFill>
                <a:srgbClr val="FF0000"/>
              </a:solidFill>
              <a:effectLst/>
            </a:endParaRPr>
          </a:p>
        </p:txBody>
      </p:sp>
      <p:sp>
        <p:nvSpPr>
          <p:cNvPr id="34" name="Right Brace 33"/>
          <p:cNvSpPr/>
          <p:nvPr/>
        </p:nvSpPr>
        <p:spPr bwMode="auto">
          <a:xfrm rot="19599360">
            <a:off x="5329745" y="2861688"/>
            <a:ext cx="700708" cy="1973089"/>
          </a:xfrm>
          <a:prstGeom prst="rightBrace">
            <a:avLst>
              <a:gd name="adj1" fmla="val 25031"/>
              <a:gd name="adj2" fmla="val 50599"/>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35" name="TextBox 34"/>
          <p:cNvSpPr txBox="1"/>
          <p:nvPr/>
        </p:nvSpPr>
        <p:spPr>
          <a:xfrm>
            <a:off x="2362200" y="609600"/>
            <a:ext cx="5334000" cy="1015663"/>
          </a:xfrm>
          <a:prstGeom prst="rect">
            <a:avLst/>
          </a:prstGeom>
          <a:noFill/>
        </p:spPr>
        <p:txBody>
          <a:bodyPr wrap="square" rtlCol="0">
            <a:spAutoFit/>
          </a:bodyPr>
          <a:lstStyle/>
          <a:p>
            <a:r>
              <a:rPr lang="en-US" b="0" i="0" dirty="0" smtClean="0">
                <a:solidFill>
                  <a:srgbClr val="FF0000"/>
                </a:solidFill>
                <a:effectLst/>
              </a:rPr>
              <a:t>Let optimizer (e.g., Excel “Solver”®) find the portfolios (asset class shares) that trace out this frontier…</a:t>
            </a:r>
            <a:endParaRPr lang="en-US" b="0" i="0" dirty="0">
              <a:solidFill>
                <a:srgbClr val="FF0000"/>
              </a:solidFill>
              <a:effectLst/>
            </a:endParaRPr>
          </a:p>
        </p:txBody>
      </p:sp>
      <p:cxnSp>
        <p:nvCxnSpPr>
          <p:cNvPr id="37" name="Straight Arrow Connector 36"/>
          <p:cNvCxnSpPr/>
          <p:nvPr/>
        </p:nvCxnSpPr>
        <p:spPr bwMode="auto">
          <a:xfrm flipH="1">
            <a:off x="2819400" y="1600200"/>
            <a:ext cx="381000" cy="1905000"/>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cxnSp>
        <p:nvCxnSpPr>
          <p:cNvPr id="38" name="Straight Arrow Connector 37"/>
          <p:cNvCxnSpPr/>
          <p:nvPr/>
        </p:nvCxnSpPr>
        <p:spPr bwMode="auto">
          <a:xfrm>
            <a:off x="3276600" y="1600200"/>
            <a:ext cx="0" cy="1295400"/>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cxnSp>
        <p:nvCxnSpPr>
          <p:cNvPr id="41" name="Straight Arrow Connector 40"/>
          <p:cNvCxnSpPr/>
          <p:nvPr/>
        </p:nvCxnSpPr>
        <p:spPr bwMode="auto">
          <a:xfrm>
            <a:off x="3352800" y="1600200"/>
            <a:ext cx="838200" cy="990600"/>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cxnSp>
        <p:nvCxnSpPr>
          <p:cNvPr id="44" name="Straight Arrow Connector 43"/>
          <p:cNvCxnSpPr/>
          <p:nvPr/>
        </p:nvCxnSpPr>
        <p:spPr bwMode="auto">
          <a:xfrm>
            <a:off x="3505200" y="1600200"/>
            <a:ext cx="1752600" cy="762000"/>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sp>
        <p:nvSpPr>
          <p:cNvPr id="50" name="TextBox 49"/>
          <p:cNvSpPr txBox="1"/>
          <p:nvPr/>
        </p:nvSpPr>
        <p:spPr>
          <a:xfrm>
            <a:off x="3886200" y="1219200"/>
            <a:ext cx="4953000" cy="707886"/>
          </a:xfrm>
          <a:prstGeom prst="rect">
            <a:avLst/>
          </a:prstGeom>
          <a:noFill/>
        </p:spPr>
        <p:txBody>
          <a:bodyPr wrap="square" rtlCol="0">
            <a:spAutoFit/>
          </a:bodyPr>
          <a:lstStyle/>
          <a:p>
            <a:r>
              <a:rPr lang="en-US" b="0" i="0" dirty="0" smtClean="0">
                <a:solidFill>
                  <a:srgbClr val="FF0000"/>
                </a:solidFill>
                <a:effectLst/>
              </a:rPr>
              <a:t>by specifying target returns, </a:t>
            </a:r>
          </a:p>
          <a:p>
            <a:r>
              <a:rPr lang="en-US" b="0" i="0" dirty="0" smtClean="0">
                <a:solidFill>
                  <a:srgbClr val="FF0000"/>
                </a:solidFill>
                <a:effectLst/>
              </a:rPr>
              <a:t>            then minimize </a:t>
            </a:r>
            <a:r>
              <a:rPr lang="en-US" b="0" i="0" dirty="0" err="1" smtClean="0">
                <a:solidFill>
                  <a:srgbClr val="FF0000"/>
                </a:solidFill>
                <a:effectLst/>
              </a:rPr>
              <a:t>portf</a:t>
            </a:r>
            <a:r>
              <a:rPr lang="en-US" b="0" i="0" dirty="0" smtClean="0">
                <a:solidFill>
                  <a:srgbClr val="FF0000"/>
                </a:solidFill>
                <a:effectLst/>
              </a:rPr>
              <a:t> vol.</a:t>
            </a:r>
            <a:endParaRPr lang="en-US" dirty="0"/>
          </a:p>
        </p:txBody>
      </p:sp>
      <p:sp>
        <p:nvSpPr>
          <p:cNvPr id="28" name="Footer Placeholder 27"/>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994A333F-70B6-46BF-BA39-182CB2A85801}" type="slidenum">
              <a:rPr lang="en-US"/>
              <a:pPr/>
              <a:t>36</a:t>
            </a:fld>
            <a:endParaRPr lang="en-US"/>
          </a:p>
        </p:txBody>
      </p:sp>
      <p:sp>
        <p:nvSpPr>
          <p:cNvPr id="176132" name="Text Box 4"/>
          <p:cNvSpPr txBox="1">
            <a:spLocks noChangeArrowheads="1"/>
          </p:cNvSpPr>
          <p:nvPr/>
        </p:nvSpPr>
        <p:spPr bwMode="auto">
          <a:xfrm>
            <a:off x="304800" y="381000"/>
            <a:ext cx="8458200" cy="701675"/>
          </a:xfrm>
          <a:prstGeom prst="rect">
            <a:avLst/>
          </a:prstGeom>
          <a:noFill/>
          <a:ln w="9525">
            <a:noFill/>
            <a:miter lim="800000"/>
            <a:headEnd/>
            <a:tailEnd/>
          </a:ln>
          <a:effectLst/>
        </p:spPr>
        <p:txBody>
          <a:bodyPr>
            <a:spAutoFit/>
          </a:bodyPr>
          <a:lstStyle/>
          <a:p>
            <a:pPr>
              <a:spcBef>
                <a:spcPct val="50000"/>
              </a:spcBef>
            </a:pPr>
            <a:r>
              <a:rPr lang="en-US" i="0" dirty="0">
                <a:effectLst/>
                <a:latin typeface="Arial" charset="0"/>
              </a:rPr>
              <a:t>21.2.5. </a:t>
            </a:r>
            <a:r>
              <a:rPr lang="en-US" i="0" dirty="0">
                <a:solidFill>
                  <a:srgbClr val="C00000"/>
                </a:solidFill>
                <a:effectLst/>
                <a:latin typeface="Arial" charset="0"/>
              </a:rPr>
              <a:t>STEP 2:</a:t>
            </a:r>
            <a:r>
              <a:rPr lang="en-US" dirty="0">
                <a:effectLst/>
                <a:latin typeface="Arial" charset="0"/>
              </a:rPr>
              <a:t> PICK A RETURN TARGET FOR YOUR OVERALL WEALTH THAT REFLECTS YOUR RISK PREFERENCES...</a:t>
            </a:r>
          </a:p>
        </p:txBody>
      </p:sp>
      <p:sp>
        <p:nvSpPr>
          <p:cNvPr id="176133" name="Text Box 5"/>
          <p:cNvSpPr txBox="1">
            <a:spLocks noChangeArrowheads="1"/>
          </p:cNvSpPr>
          <p:nvPr/>
        </p:nvSpPr>
        <p:spPr bwMode="auto">
          <a:xfrm>
            <a:off x="457200" y="1143000"/>
            <a:ext cx="3733800" cy="396875"/>
          </a:xfrm>
          <a:prstGeom prst="rect">
            <a:avLst/>
          </a:prstGeom>
          <a:noFill/>
          <a:ln w="9525">
            <a:noFill/>
            <a:miter lim="800000"/>
            <a:headEnd/>
            <a:tailEnd/>
          </a:ln>
          <a:effectLst/>
        </p:spPr>
        <p:txBody>
          <a:bodyPr>
            <a:spAutoFit/>
          </a:bodyPr>
          <a:lstStyle/>
          <a:p>
            <a:pPr>
              <a:spcBef>
                <a:spcPct val="50000"/>
              </a:spcBef>
            </a:pPr>
            <a:r>
              <a:rPr lang="en-US">
                <a:effectLst>
                  <a:outerShdw blurRad="38100" dist="38100" dir="2700000" algn="tl">
                    <a:srgbClr val="FFFFFF"/>
                  </a:outerShdw>
                </a:effectLst>
              </a:rPr>
              <a:t>E.G., ARE YOU HERE (7%)?...</a:t>
            </a:r>
          </a:p>
        </p:txBody>
      </p:sp>
      <p:pic>
        <p:nvPicPr>
          <p:cNvPr id="176135" name="Picture 7"/>
          <p:cNvPicPr>
            <a:picLocks noChangeAspect="1" noChangeArrowheads="1"/>
          </p:cNvPicPr>
          <p:nvPr/>
        </p:nvPicPr>
        <p:blipFill>
          <a:blip r:embed="rId2" cstate="print"/>
          <a:srcRect/>
          <a:stretch>
            <a:fillRect/>
          </a:stretch>
        </p:blipFill>
        <p:spPr bwMode="auto">
          <a:xfrm>
            <a:off x="533400" y="1524000"/>
            <a:ext cx="8077200" cy="4965700"/>
          </a:xfrm>
          <a:prstGeom prst="rect">
            <a:avLst/>
          </a:prstGeom>
          <a:noFill/>
          <a:ln w="9525">
            <a:noFill/>
            <a:miter lim="800000"/>
            <a:headEnd/>
            <a:tailEnd/>
          </a:ln>
          <a:effectLst/>
        </p:spPr>
      </p:pic>
      <p:sp>
        <p:nvSpPr>
          <p:cNvPr id="6" name="TextBox 5"/>
          <p:cNvSpPr txBox="1"/>
          <p:nvPr/>
        </p:nvSpPr>
        <p:spPr>
          <a:xfrm>
            <a:off x="838200" y="1600200"/>
            <a:ext cx="914400" cy="276999"/>
          </a:xfrm>
          <a:prstGeom prst="rect">
            <a:avLst/>
          </a:prstGeom>
          <a:noFill/>
        </p:spPr>
        <p:txBody>
          <a:bodyPr wrap="square" rtlCol="0">
            <a:spAutoFit/>
          </a:bodyPr>
          <a:lstStyle/>
          <a:p>
            <a:r>
              <a:rPr lang="en-US" sz="1200" b="0" i="0" dirty="0" smtClean="0">
                <a:effectLst/>
              </a:rPr>
              <a:t>Exh.21-8a:</a:t>
            </a:r>
            <a:endParaRPr lang="en-US" sz="1200" b="0" i="0" dirty="0">
              <a:effectLst/>
            </a:endParaRPr>
          </a:p>
        </p:txBody>
      </p:sp>
      <p:sp>
        <p:nvSpPr>
          <p:cNvPr id="7" name="Footer Placeholder 6"/>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1C25913E-3920-4A17-A98A-8C33EDB749AC}" type="slidenum">
              <a:rPr lang="en-US"/>
              <a:pPr/>
              <a:t>37</a:t>
            </a:fld>
            <a:endParaRPr lang="en-US"/>
          </a:p>
        </p:txBody>
      </p:sp>
      <p:sp>
        <p:nvSpPr>
          <p:cNvPr id="177156" name="Text Box 4"/>
          <p:cNvSpPr txBox="1">
            <a:spLocks noChangeArrowheads="1"/>
          </p:cNvSpPr>
          <p:nvPr/>
        </p:nvSpPr>
        <p:spPr bwMode="auto">
          <a:xfrm>
            <a:off x="457200" y="1143000"/>
            <a:ext cx="3733800" cy="396875"/>
          </a:xfrm>
          <a:prstGeom prst="rect">
            <a:avLst/>
          </a:prstGeom>
          <a:noFill/>
          <a:ln w="9525">
            <a:noFill/>
            <a:miter lim="800000"/>
            <a:headEnd/>
            <a:tailEnd/>
          </a:ln>
          <a:effectLst/>
        </p:spPr>
        <p:txBody>
          <a:bodyPr>
            <a:spAutoFit/>
          </a:bodyPr>
          <a:lstStyle/>
          <a:p>
            <a:pPr>
              <a:spcBef>
                <a:spcPct val="50000"/>
              </a:spcBef>
            </a:pPr>
            <a:r>
              <a:rPr lang="en-US">
                <a:effectLst>
                  <a:outerShdw blurRad="38100" dist="38100" dir="2700000" algn="tl">
                    <a:srgbClr val="FFFFFF"/>
                  </a:outerShdw>
                </a:effectLst>
              </a:rPr>
              <a:t>OR ARE YOU HERE (9%)?...</a:t>
            </a:r>
          </a:p>
        </p:txBody>
      </p:sp>
      <p:pic>
        <p:nvPicPr>
          <p:cNvPr id="177158" name="Picture 6"/>
          <p:cNvPicPr>
            <a:picLocks noChangeAspect="1" noChangeArrowheads="1"/>
          </p:cNvPicPr>
          <p:nvPr/>
        </p:nvPicPr>
        <p:blipFill>
          <a:blip r:embed="rId3" cstate="print"/>
          <a:srcRect/>
          <a:stretch>
            <a:fillRect/>
          </a:stretch>
        </p:blipFill>
        <p:spPr bwMode="auto">
          <a:xfrm>
            <a:off x="533400" y="1524000"/>
            <a:ext cx="8077200" cy="4986338"/>
          </a:xfrm>
          <a:prstGeom prst="rect">
            <a:avLst/>
          </a:prstGeom>
          <a:noFill/>
          <a:ln w="9525">
            <a:noFill/>
            <a:miter lim="800000"/>
            <a:headEnd/>
            <a:tailEnd/>
          </a:ln>
          <a:effectLst/>
        </p:spPr>
      </p:pic>
      <p:sp>
        <p:nvSpPr>
          <p:cNvPr id="177159" name="Text Box 7"/>
          <p:cNvSpPr txBox="1">
            <a:spLocks noChangeArrowheads="1"/>
          </p:cNvSpPr>
          <p:nvPr/>
        </p:nvSpPr>
        <p:spPr bwMode="auto">
          <a:xfrm>
            <a:off x="304800" y="381000"/>
            <a:ext cx="8458200" cy="701675"/>
          </a:xfrm>
          <a:prstGeom prst="rect">
            <a:avLst/>
          </a:prstGeom>
          <a:noFill/>
          <a:ln w="9525">
            <a:noFill/>
            <a:miter lim="800000"/>
            <a:headEnd/>
            <a:tailEnd/>
          </a:ln>
          <a:effectLst/>
        </p:spPr>
        <p:txBody>
          <a:bodyPr>
            <a:spAutoFit/>
          </a:bodyPr>
          <a:lstStyle/>
          <a:p>
            <a:pPr>
              <a:spcBef>
                <a:spcPct val="50000"/>
              </a:spcBef>
            </a:pPr>
            <a:r>
              <a:rPr lang="en-US" i="0" dirty="0">
                <a:effectLst/>
                <a:latin typeface="Arial" charset="0"/>
              </a:rPr>
              <a:t>21.2.5. </a:t>
            </a:r>
            <a:r>
              <a:rPr lang="en-US" i="0" dirty="0">
                <a:solidFill>
                  <a:srgbClr val="C00000"/>
                </a:solidFill>
                <a:effectLst/>
                <a:latin typeface="Arial" charset="0"/>
              </a:rPr>
              <a:t>STEP 2:</a:t>
            </a:r>
            <a:r>
              <a:rPr lang="en-US" dirty="0">
                <a:effectLst/>
                <a:latin typeface="Arial" charset="0"/>
              </a:rPr>
              <a:t> PICK A RETURN TARGET FOR YOUR OVERALL WEALTH THAT REFLECTS YOUR RISK PREFERENCES...</a:t>
            </a:r>
          </a:p>
        </p:txBody>
      </p:sp>
      <p:sp>
        <p:nvSpPr>
          <p:cNvPr id="6" name="TextBox 5"/>
          <p:cNvSpPr txBox="1"/>
          <p:nvPr/>
        </p:nvSpPr>
        <p:spPr>
          <a:xfrm>
            <a:off x="838200" y="1643876"/>
            <a:ext cx="914400" cy="276999"/>
          </a:xfrm>
          <a:prstGeom prst="rect">
            <a:avLst/>
          </a:prstGeom>
          <a:noFill/>
        </p:spPr>
        <p:txBody>
          <a:bodyPr wrap="square" rtlCol="0">
            <a:spAutoFit/>
          </a:bodyPr>
          <a:lstStyle/>
          <a:p>
            <a:r>
              <a:rPr lang="en-US" sz="1200" b="0" i="0" dirty="0" smtClean="0">
                <a:effectLst/>
              </a:rPr>
              <a:t>Exh.21-8b:</a:t>
            </a:r>
            <a:endParaRPr lang="en-US" sz="1200" b="0" i="0" dirty="0">
              <a:effectLst/>
            </a:endParaRPr>
          </a:p>
        </p:txBody>
      </p:sp>
      <p:sp>
        <p:nvSpPr>
          <p:cNvPr id="7" name="Footer Placeholder 6"/>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730D21D9-4A42-478A-92D8-DB45AB18C498}" type="slidenum">
              <a:rPr lang="en-US"/>
              <a:pPr/>
              <a:t>38</a:t>
            </a:fld>
            <a:endParaRPr lang="en-US"/>
          </a:p>
        </p:txBody>
      </p:sp>
      <p:sp>
        <p:nvSpPr>
          <p:cNvPr id="178180" name="Text Box 4"/>
          <p:cNvSpPr txBox="1">
            <a:spLocks noChangeArrowheads="1"/>
          </p:cNvSpPr>
          <p:nvPr/>
        </p:nvSpPr>
        <p:spPr bwMode="auto">
          <a:xfrm>
            <a:off x="228600" y="228600"/>
            <a:ext cx="8610600" cy="701675"/>
          </a:xfrm>
          <a:prstGeom prst="rect">
            <a:avLst/>
          </a:prstGeom>
          <a:noFill/>
          <a:ln w="9525">
            <a:noFill/>
            <a:miter lim="800000"/>
            <a:headEnd/>
            <a:tailEnd/>
          </a:ln>
          <a:effectLst/>
        </p:spPr>
        <p:txBody>
          <a:bodyPr>
            <a:spAutoFit/>
          </a:bodyPr>
          <a:lstStyle/>
          <a:p>
            <a:pPr algn="ctr">
              <a:spcBef>
                <a:spcPct val="50000"/>
              </a:spcBef>
            </a:pPr>
            <a:r>
              <a:rPr lang="en-US" i="0">
                <a:effectLst/>
              </a:rPr>
              <a:t>21.2.6 </a:t>
            </a:r>
          </a:p>
          <a:p>
            <a:pPr algn="ctr"/>
            <a:r>
              <a:rPr lang="en-US" i="0">
                <a:effectLst/>
              </a:rPr>
              <a:t>Major Implications of Portfolio Theory for Real Estate Investment</a:t>
            </a:r>
            <a:r>
              <a:rPr lang="en-US">
                <a:effectLst>
                  <a:outerShdw blurRad="38100" dist="38100" dir="2700000" algn="tl">
                    <a:srgbClr val="FFFFFF"/>
                  </a:outerShdw>
                </a:effectLst>
              </a:rPr>
              <a:t> </a:t>
            </a:r>
          </a:p>
        </p:txBody>
      </p:sp>
      <p:sp>
        <p:nvSpPr>
          <p:cNvPr id="178186" name="Text Box 10"/>
          <p:cNvSpPr txBox="1">
            <a:spLocks noChangeArrowheads="1"/>
          </p:cNvSpPr>
          <p:nvPr/>
        </p:nvSpPr>
        <p:spPr bwMode="auto">
          <a:xfrm>
            <a:off x="609600" y="5486400"/>
            <a:ext cx="7772400" cy="1006475"/>
          </a:xfrm>
          <a:prstGeom prst="rect">
            <a:avLst/>
          </a:prstGeom>
          <a:noFill/>
          <a:ln w="9525">
            <a:noFill/>
            <a:miter lim="800000"/>
            <a:headEnd/>
            <a:tailEnd/>
          </a:ln>
          <a:effectLst/>
        </p:spPr>
        <p:txBody>
          <a:bodyPr>
            <a:spAutoFit/>
          </a:bodyPr>
          <a:lstStyle/>
          <a:p>
            <a:pPr algn="ctr">
              <a:spcBef>
                <a:spcPct val="50000"/>
              </a:spcBef>
            </a:pPr>
            <a:r>
              <a:rPr lang="en-US" i="0" dirty="0" smtClean="0">
                <a:effectLst>
                  <a:outerShdw blurRad="38100" dist="38100" dir="2700000" algn="tl">
                    <a:srgbClr val="FFFFFF"/>
                  </a:outerShdw>
                </a:effectLst>
              </a:rPr>
              <a:t>Exh.21-9: Core </a:t>
            </a:r>
            <a:r>
              <a:rPr lang="en-US" i="0" dirty="0">
                <a:effectLst>
                  <a:outerShdw blurRad="38100" dist="38100" dir="2700000" algn="tl">
                    <a:srgbClr val="FFFFFF"/>
                  </a:outerShdw>
                </a:effectLst>
              </a:rPr>
              <a:t>real estate assets typically make up a large share of efficient (non-dominated) portfolios for conservative to moderate return targets.</a:t>
            </a:r>
          </a:p>
        </p:txBody>
      </p:sp>
      <p:pic>
        <p:nvPicPr>
          <p:cNvPr id="2" name="Picture 1"/>
          <p:cNvPicPr>
            <a:picLocks noChangeAspect="1"/>
          </p:cNvPicPr>
          <p:nvPr/>
        </p:nvPicPr>
        <p:blipFill>
          <a:blip r:embed="rId3" cstate="print"/>
          <a:stretch>
            <a:fillRect/>
          </a:stretch>
        </p:blipFill>
        <p:spPr>
          <a:xfrm>
            <a:off x="1403498" y="918390"/>
            <a:ext cx="6676842" cy="4528950"/>
          </a:xfrm>
          <a:prstGeom prst="rect">
            <a:avLst/>
          </a:prstGeom>
        </p:spPr>
      </p:pic>
      <p:sp>
        <p:nvSpPr>
          <p:cNvPr id="16" name="Oval 15"/>
          <p:cNvSpPr/>
          <p:nvPr/>
        </p:nvSpPr>
        <p:spPr bwMode="auto">
          <a:xfrm>
            <a:off x="1371600" y="4630039"/>
            <a:ext cx="914400" cy="762000"/>
          </a:xfrm>
          <a:prstGeom prst="ellipse">
            <a:avLst/>
          </a:prstGeom>
          <a:noFill/>
          <a:ln w="158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rgbClr val="FF0000"/>
              </a:solidFill>
              <a:effectLst>
                <a:outerShdw blurRad="38100" dist="38100" dir="2700000" algn="tl">
                  <a:srgbClr val="000000">
                    <a:alpha val="43137"/>
                  </a:srgbClr>
                </a:outerShdw>
              </a:effectLst>
              <a:latin typeface="Times New Roman" pitchFamily="18" charset="0"/>
            </a:endParaRPr>
          </a:p>
        </p:txBody>
      </p:sp>
      <p:sp>
        <p:nvSpPr>
          <p:cNvPr id="17" name="TextBox 16"/>
          <p:cNvSpPr txBox="1"/>
          <p:nvPr/>
        </p:nvSpPr>
        <p:spPr>
          <a:xfrm>
            <a:off x="228600" y="4249039"/>
            <a:ext cx="1219200" cy="646331"/>
          </a:xfrm>
          <a:prstGeom prst="rect">
            <a:avLst/>
          </a:prstGeom>
          <a:solidFill>
            <a:schemeClr val="bg1"/>
          </a:solidFill>
        </p:spPr>
        <p:txBody>
          <a:bodyPr wrap="square" rtlCol="0">
            <a:spAutoFit/>
          </a:bodyPr>
          <a:lstStyle/>
          <a:p>
            <a:r>
              <a:rPr lang="en-US" sz="1800" b="0" i="0" dirty="0" err="1" smtClean="0">
                <a:solidFill>
                  <a:srgbClr val="FF0000"/>
                </a:solidFill>
                <a:effectLst/>
                <a:latin typeface="+mn-lt"/>
              </a:rPr>
              <a:t>MinVar</a:t>
            </a:r>
            <a:r>
              <a:rPr lang="en-US" sz="1800" b="0" i="0" dirty="0" smtClean="0">
                <a:solidFill>
                  <a:srgbClr val="FF0000"/>
                </a:solidFill>
                <a:effectLst/>
                <a:latin typeface="+mn-lt"/>
              </a:rPr>
              <a:t> </a:t>
            </a:r>
            <a:r>
              <a:rPr lang="en-US" sz="1800" b="0" i="0" dirty="0" err="1" smtClean="0">
                <a:solidFill>
                  <a:srgbClr val="FF0000"/>
                </a:solidFill>
                <a:effectLst/>
                <a:latin typeface="+mn-lt"/>
              </a:rPr>
              <a:t>Portf</a:t>
            </a:r>
            <a:r>
              <a:rPr lang="en-US" sz="1800" b="0" i="0" dirty="0" smtClean="0">
                <a:solidFill>
                  <a:srgbClr val="FF0000"/>
                </a:solidFill>
                <a:effectLst/>
                <a:latin typeface="+mn-lt"/>
              </a:rPr>
              <a:t> </a:t>
            </a:r>
            <a:r>
              <a:rPr lang="en-US" sz="1800" b="0" i="0" dirty="0" err="1" smtClean="0">
                <a:solidFill>
                  <a:srgbClr val="FF0000"/>
                </a:solidFill>
                <a:effectLst/>
                <a:latin typeface="+mn-lt"/>
              </a:rPr>
              <a:t>Retn</a:t>
            </a:r>
            <a:endParaRPr lang="en-US" sz="1800" b="0" i="0" dirty="0">
              <a:solidFill>
                <a:srgbClr val="FF0000"/>
              </a:solidFill>
              <a:effectLst/>
              <a:latin typeface="+mn-lt"/>
            </a:endParaRPr>
          </a:p>
        </p:txBody>
      </p:sp>
      <p:cxnSp>
        <p:nvCxnSpPr>
          <p:cNvPr id="20" name="Straight Arrow Connector 19"/>
          <p:cNvCxnSpPr>
            <a:stCxn id="17" idx="2"/>
          </p:cNvCxnSpPr>
          <p:nvPr/>
        </p:nvCxnSpPr>
        <p:spPr bwMode="auto">
          <a:xfrm rot="16200000" flipH="1">
            <a:off x="1161366" y="4572204"/>
            <a:ext cx="115669" cy="762000"/>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sp>
        <p:nvSpPr>
          <p:cNvPr id="9" name="Footer Placeholder 8"/>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D9F8C9F0-4035-4775-8C6F-29F1315110C1}" type="slidenum">
              <a:rPr lang="en-US">
                <a:solidFill>
                  <a:srgbClr val="000000"/>
                </a:solidFill>
              </a:rPr>
              <a:pPr/>
              <a:t>39</a:t>
            </a:fld>
            <a:endParaRPr lang="en-US">
              <a:solidFill>
                <a:srgbClr val="000000"/>
              </a:solidFill>
            </a:endParaRPr>
          </a:p>
        </p:txBody>
      </p:sp>
      <p:pic>
        <p:nvPicPr>
          <p:cNvPr id="267268" name="Picture 4"/>
          <p:cNvPicPr>
            <a:picLocks noChangeAspect="1" noChangeArrowheads="1"/>
          </p:cNvPicPr>
          <p:nvPr/>
        </p:nvPicPr>
        <p:blipFill>
          <a:blip r:embed="rId2" cstate="print"/>
          <a:srcRect/>
          <a:stretch>
            <a:fillRect/>
          </a:stretch>
        </p:blipFill>
        <p:spPr bwMode="auto">
          <a:xfrm>
            <a:off x="381000" y="2590800"/>
            <a:ext cx="10058400" cy="3424238"/>
          </a:xfrm>
          <a:prstGeom prst="rect">
            <a:avLst/>
          </a:prstGeom>
          <a:noFill/>
          <a:ln w="9525">
            <a:noFill/>
            <a:miter lim="800000"/>
            <a:headEnd/>
            <a:tailEnd/>
          </a:ln>
          <a:effectLst/>
        </p:spPr>
      </p:pic>
      <p:sp>
        <p:nvSpPr>
          <p:cNvPr id="267269" name="Text Box 5"/>
          <p:cNvSpPr txBox="1">
            <a:spLocks noChangeArrowheads="1"/>
          </p:cNvSpPr>
          <p:nvPr/>
        </p:nvSpPr>
        <p:spPr bwMode="auto">
          <a:xfrm>
            <a:off x="838200" y="381000"/>
            <a:ext cx="7467600" cy="701675"/>
          </a:xfrm>
          <a:prstGeom prst="rect">
            <a:avLst/>
          </a:prstGeom>
          <a:noFill/>
          <a:ln w="9525">
            <a:noFill/>
            <a:miter lim="800000"/>
            <a:headEnd/>
            <a:tailEnd/>
          </a:ln>
          <a:effectLst/>
        </p:spPr>
        <p:txBody>
          <a:bodyPr>
            <a:spAutoFit/>
          </a:bodyPr>
          <a:lstStyle/>
          <a:p>
            <a:pPr>
              <a:spcBef>
                <a:spcPct val="50000"/>
              </a:spcBef>
            </a:pPr>
            <a:r>
              <a:rPr lang="en-US" b="0" i="0" dirty="0">
                <a:solidFill>
                  <a:srgbClr val="000000"/>
                </a:solidFill>
                <a:effectLst/>
                <a:latin typeface="Arial" charset="0"/>
              </a:rPr>
              <a:t>21.2.7 EXPAND PORTFOLIO CHOICE SET BY ADDING ADDITIONAL SUB-CLASSES OF ASSETS…</a:t>
            </a:r>
          </a:p>
        </p:txBody>
      </p:sp>
      <p:sp>
        <p:nvSpPr>
          <p:cNvPr id="267270" name="Text Box 6"/>
          <p:cNvSpPr txBox="1">
            <a:spLocks noChangeArrowheads="1"/>
          </p:cNvSpPr>
          <p:nvPr/>
        </p:nvSpPr>
        <p:spPr bwMode="auto">
          <a:xfrm>
            <a:off x="685800" y="1371600"/>
            <a:ext cx="7696200" cy="1006475"/>
          </a:xfrm>
          <a:prstGeom prst="rect">
            <a:avLst/>
          </a:prstGeom>
          <a:noFill/>
          <a:ln w="9525">
            <a:noFill/>
            <a:miter lim="800000"/>
            <a:headEnd/>
            <a:tailEnd/>
          </a:ln>
          <a:effectLst/>
        </p:spPr>
        <p:txBody>
          <a:bodyPr>
            <a:spAutoFit/>
          </a:bodyPr>
          <a:lstStyle/>
          <a:p>
            <a:pPr>
              <a:spcBef>
                <a:spcPct val="50000"/>
              </a:spcBef>
            </a:pPr>
            <a:r>
              <a:rPr lang="en-US" b="0" i="0" dirty="0">
                <a:solidFill>
                  <a:srgbClr val="000000"/>
                </a:solidFill>
                <a:effectLst/>
              </a:rPr>
              <a:t>For example, suppose we add the following expectations for an additional sub-class of stocks (small stocks) and an additional sub-class of real estate (REITs)…</a:t>
            </a:r>
          </a:p>
        </p:txBody>
      </p:sp>
      <p:sp>
        <p:nvSpPr>
          <p:cNvPr id="2" name="TextBox 1"/>
          <p:cNvSpPr txBox="1"/>
          <p:nvPr/>
        </p:nvSpPr>
        <p:spPr>
          <a:xfrm>
            <a:off x="533400" y="2590801"/>
            <a:ext cx="1143000" cy="304800"/>
          </a:xfrm>
          <a:prstGeom prst="rect">
            <a:avLst/>
          </a:prstGeom>
          <a:solidFill>
            <a:srgbClr val="FFFF99"/>
          </a:solidFill>
        </p:spPr>
        <p:txBody>
          <a:bodyPr wrap="square" rtlCol="0">
            <a:spAutoFit/>
          </a:bodyPr>
          <a:lstStyle/>
          <a:p>
            <a:r>
              <a:rPr lang="en-US" sz="1400" b="0" i="0" dirty="0" smtClean="0">
                <a:solidFill>
                  <a:srgbClr val="0000FF"/>
                </a:solidFill>
                <a:effectLst/>
              </a:rPr>
              <a:t>Exh.21-10a:</a:t>
            </a:r>
            <a:endParaRPr lang="en-US" sz="1400" b="0" i="0" dirty="0">
              <a:solidFill>
                <a:srgbClr val="0000FF"/>
              </a:solidFill>
              <a:effectLst/>
            </a:endParaRPr>
          </a:p>
        </p:txBody>
      </p:sp>
      <p:sp>
        <p:nvSpPr>
          <p:cNvPr id="7" name="Footer Placeholder 6"/>
          <p:cNvSpPr>
            <a:spLocks noGrp="1"/>
          </p:cNvSpPr>
          <p:nvPr>
            <p:ph type="ftr" sz="quarter" idx="11"/>
          </p:nvPr>
        </p:nvSpPr>
        <p:spPr/>
        <p:txBody>
          <a:bodyPr/>
          <a:lstStyle/>
          <a:p>
            <a:r>
              <a:rPr lang="en-US" smtClean="0"/>
              <a:t>© 2014 OnCourse Learning. All Rights Reserved.</a:t>
            </a:r>
            <a:endParaRPr lang="en-US"/>
          </a:p>
        </p:txBody>
      </p:sp>
    </p:spTree>
    <p:extLst>
      <p:ext uri="{BB962C8B-B14F-4D97-AF65-F5344CB8AC3E}">
        <p14:creationId xmlns="" xmlns:p14="http://schemas.microsoft.com/office/powerpoint/2010/main" val="2762113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8" name="Slide Number Placeholder 3"/>
          <p:cNvSpPr>
            <a:spLocks noGrp="1"/>
          </p:cNvSpPr>
          <p:nvPr>
            <p:ph type="sldNum" sz="quarter" idx="12"/>
          </p:nvPr>
        </p:nvSpPr>
        <p:spPr/>
        <p:txBody>
          <a:bodyPr/>
          <a:lstStyle/>
          <a:p>
            <a:fld id="{1ACBAF6D-02CB-4EED-8887-A7F1827EDAA9}" type="slidenum">
              <a:rPr lang="en-US"/>
              <a:pPr/>
              <a:t>4</a:t>
            </a:fld>
            <a:endParaRPr lang="en-US"/>
          </a:p>
        </p:txBody>
      </p:sp>
      <p:sp>
        <p:nvSpPr>
          <p:cNvPr id="156691" name="Text Box 19"/>
          <p:cNvSpPr txBox="1">
            <a:spLocks noChangeArrowheads="1"/>
          </p:cNvSpPr>
          <p:nvPr/>
        </p:nvSpPr>
        <p:spPr bwMode="auto">
          <a:xfrm>
            <a:off x="228600" y="152400"/>
            <a:ext cx="8686800" cy="1357313"/>
          </a:xfrm>
          <a:prstGeom prst="rect">
            <a:avLst/>
          </a:prstGeom>
          <a:noFill/>
          <a:ln w="9525">
            <a:noFill/>
            <a:miter lim="800000"/>
            <a:headEnd/>
            <a:tailEnd/>
          </a:ln>
          <a:effectLst/>
        </p:spPr>
        <p:txBody>
          <a:bodyPr>
            <a:spAutoFit/>
          </a:bodyPr>
          <a:lstStyle/>
          <a:p>
            <a:pPr>
              <a:spcBef>
                <a:spcPct val="50000"/>
              </a:spcBef>
            </a:pPr>
            <a:r>
              <a:rPr lang="en-US" i="0">
                <a:solidFill>
                  <a:srgbClr val="0000FF"/>
                </a:solidFill>
                <a:effectLst/>
                <a:latin typeface="Arial" charset="0"/>
              </a:rPr>
              <a:t>21.2.1. Investor Preferences &amp; Dominant Portfolios</a:t>
            </a:r>
          </a:p>
          <a:p>
            <a:pPr>
              <a:spcBef>
                <a:spcPct val="50000"/>
              </a:spcBef>
            </a:pPr>
            <a:r>
              <a:rPr lang="en-US" sz="2400" b="0" i="0">
                <a:effectLst>
                  <a:outerShdw blurRad="38100" dist="38100" dir="2700000" algn="tl">
                    <a:srgbClr val="FFFFFF"/>
                  </a:outerShdw>
                </a:effectLst>
                <a:latin typeface="Arial" charset="0"/>
              </a:rPr>
              <a:t>Utility preference surface for return &amp; risk:</a:t>
            </a:r>
          </a:p>
          <a:p>
            <a:pPr>
              <a:spcBef>
                <a:spcPct val="50000"/>
              </a:spcBef>
            </a:pPr>
            <a:r>
              <a:rPr lang="en-US" sz="1800" i="0">
                <a:effectLst>
                  <a:outerShdw blurRad="38100" dist="38100" dir="2700000" algn="tl">
                    <a:srgbClr val="FFFFFF"/>
                  </a:outerShdw>
                </a:effectLst>
                <a:latin typeface="Arial" charset="0"/>
              </a:rPr>
              <a:t>RISK-AVERSE INVESTOR …</a:t>
            </a:r>
            <a:endParaRPr lang="en-US" sz="1800">
              <a:effectLst>
                <a:outerShdw blurRad="38100" dist="38100" dir="2700000" algn="tl">
                  <a:srgbClr val="FFFFFF"/>
                </a:outerShdw>
              </a:effectLst>
              <a:latin typeface="Arial" charset="0"/>
            </a:endParaRPr>
          </a:p>
        </p:txBody>
      </p:sp>
      <p:grpSp>
        <p:nvGrpSpPr>
          <p:cNvPr id="156692" name="Group 20"/>
          <p:cNvGrpSpPr>
            <a:grpSpLocks/>
          </p:cNvGrpSpPr>
          <p:nvPr/>
        </p:nvGrpSpPr>
        <p:grpSpPr bwMode="auto">
          <a:xfrm>
            <a:off x="1752600" y="1524000"/>
            <a:ext cx="5562600" cy="3810000"/>
            <a:chOff x="2592" y="2448"/>
            <a:chExt cx="6048" cy="4032"/>
          </a:xfrm>
        </p:grpSpPr>
        <p:grpSp>
          <p:nvGrpSpPr>
            <p:cNvPr id="156693" name="Group 21"/>
            <p:cNvGrpSpPr>
              <a:grpSpLocks/>
            </p:cNvGrpSpPr>
            <p:nvPr/>
          </p:nvGrpSpPr>
          <p:grpSpPr bwMode="auto">
            <a:xfrm>
              <a:off x="2592" y="2448"/>
              <a:ext cx="6048" cy="4032"/>
              <a:chOff x="2304" y="2592"/>
              <a:chExt cx="6048" cy="4608"/>
            </a:xfrm>
          </p:grpSpPr>
          <p:sp>
            <p:nvSpPr>
              <p:cNvPr id="156694" name="Rectangle 22"/>
              <p:cNvSpPr>
                <a:spLocks noChangeArrowheads="1"/>
              </p:cNvSpPr>
              <p:nvPr/>
            </p:nvSpPr>
            <p:spPr bwMode="auto">
              <a:xfrm>
                <a:off x="3456" y="2592"/>
                <a:ext cx="4896" cy="4176"/>
              </a:xfrm>
              <a:prstGeom prst="rect">
                <a:avLst/>
              </a:prstGeom>
              <a:solidFill>
                <a:srgbClr val="FFFFFF"/>
              </a:solidFill>
              <a:ln w="9525">
                <a:solidFill>
                  <a:srgbClr val="000000"/>
                </a:solidFill>
                <a:miter lim="800000"/>
                <a:headEnd/>
                <a:tailEnd/>
              </a:ln>
            </p:spPr>
            <p:txBody>
              <a:bodyPr/>
              <a:lstStyle/>
              <a:p>
                <a:endParaRPr lang="en-US"/>
              </a:p>
            </p:txBody>
          </p:sp>
          <p:sp>
            <p:nvSpPr>
              <p:cNvPr id="156695" name="Arc 23"/>
              <p:cNvSpPr>
                <a:spLocks/>
              </p:cNvSpPr>
              <p:nvPr/>
            </p:nvSpPr>
            <p:spPr bwMode="auto">
              <a:xfrm flipV="1">
                <a:off x="6768" y="3888"/>
                <a:ext cx="1584" cy="288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156696" name="Arc 24"/>
              <p:cNvSpPr>
                <a:spLocks/>
              </p:cNvSpPr>
              <p:nvPr/>
            </p:nvSpPr>
            <p:spPr bwMode="auto">
              <a:xfrm flipV="1">
                <a:off x="5328" y="2592"/>
                <a:ext cx="2592" cy="41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156697" name="Arc 25"/>
              <p:cNvSpPr>
                <a:spLocks/>
              </p:cNvSpPr>
              <p:nvPr/>
            </p:nvSpPr>
            <p:spPr bwMode="auto">
              <a:xfrm flipV="1">
                <a:off x="4464" y="2592"/>
                <a:ext cx="2880" cy="41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156698" name="Arc 26"/>
              <p:cNvSpPr>
                <a:spLocks/>
              </p:cNvSpPr>
              <p:nvPr/>
            </p:nvSpPr>
            <p:spPr bwMode="auto">
              <a:xfrm flipV="1">
                <a:off x="3888" y="2592"/>
                <a:ext cx="2592" cy="4176"/>
              </a:xfrm>
              <a:custGeom>
                <a:avLst/>
                <a:gdLst>
                  <a:gd name="G0" fmla="+- 1 0 0"/>
                  <a:gd name="G1" fmla="+- 21600 0 0"/>
                  <a:gd name="G2" fmla="+- 21600 0 0"/>
                  <a:gd name="T0" fmla="*/ 0 w 21601"/>
                  <a:gd name="T1" fmla="*/ 0 h 21600"/>
                  <a:gd name="T2" fmla="*/ 21601 w 21601"/>
                  <a:gd name="T3" fmla="*/ 21600 h 21600"/>
                  <a:gd name="T4" fmla="*/ 1 w 21601"/>
                  <a:gd name="T5" fmla="*/ 21600 h 21600"/>
                </a:gdLst>
                <a:ahLst/>
                <a:cxnLst>
                  <a:cxn ang="0">
                    <a:pos x="T0" y="T1"/>
                  </a:cxn>
                  <a:cxn ang="0">
                    <a:pos x="T2" y="T3"/>
                  </a:cxn>
                  <a:cxn ang="0">
                    <a:pos x="T4" y="T5"/>
                  </a:cxn>
                </a:cxnLst>
                <a:rect l="0" t="0" r="r" b="b"/>
                <a:pathLst>
                  <a:path w="21601" h="21600" fill="none" extrusionOk="0">
                    <a:moveTo>
                      <a:pt x="0" y="0"/>
                    </a:moveTo>
                    <a:cubicBezTo>
                      <a:pt x="0" y="0"/>
                      <a:pt x="0" y="-1"/>
                      <a:pt x="1" y="0"/>
                    </a:cubicBezTo>
                    <a:cubicBezTo>
                      <a:pt x="11930" y="0"/>
                      <a:pt x="21601" y="9670"/>
                      <a:pt x="21601" y="21600"/>
                    </a:cubicBezTo>
                  </a:path>
                  <a:path w="21601" h="21600" stroke="0" extrusionOk="0">
                    <a:moveTo>
                      <a:pt x="0" y="0"/>
                    </a:moveTo>
                    <a:cubicBezTo>
                      <a:pt x="0" y="0"/>
                      <a:pt x="0" y="-1"/>
                      <a:pt x="1" y="0"/>
                    </a:cubicBezTo>
                    <a:cubicBezTo>
                      <a:pt x="11930" y="0"/>
                      <a:pt x="21601" y="9670"/>
                      <a:pt x="21601" y="21600"/>
                    </a:cubicBezTo>
                    <a:lnTo>
                      <a:pt x="1" y="21600"/>
                    </a:lnTo>
                    <a:close/>
                  </a:path>
                </a:pathLst>
              </a:custGeom>
              <a:noFill/>
              <a:ln w="9525">
                <a:solidFill>
                  <a:srgbClr val="000000"/>
                </a:solidFill>
                <a:round/>
                <a:headEnd/>
                <a:tailEnd/>
              </a:ln>
            </p:spPr>
            <p:txBody>
              <a:bodyPr/>
              <a:lstStyle/>
              <a:p>
                <a:endParaRPr lang="en-US"/>
              </a:p>
            </p:txBody>
          </p:sp>
          <p:sp>
            <p:nvSpPr>
              <p:cNvPr id="156699" name="Arc 27"/>
              <p:cNvSpPr>
                <a:spLocks/>
              </p:cNvSpPr>
              <p:nvPr/>
            </p:nvSpPr>
            <p:spPr bwMode="auto">
              <a:xfrm flipV="1">
                <a:off x="3456" y="2592"/>
                <a:ext cx="2160" cy="417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156700" name="Arc 28"/>
              <p:cNvSpPr>
                <a:spLocks/>
              </p:cNvSpPr>
              <p:nvPr/>
            </p:nvSpPr>
            <p:spPr bwMode="auto">
              <a:xfrm flipV="1">
                <a:off x="3312" y="2592"/>
                <a:ext cx="1440" cy="3438"/>
              </a:xfrm>
              <a:custGeom>
                <a:avLst/>
                <a:gdLst>
                  <a:gd name="G0" fmla="+- 0 0 0"/>
                  <a:gd name="G1" fmla="+- 21486 0 0"/>
                  <a:gd name="G2" fmla="+- 21600 0 0"/>
                  <a:gd name="T0" fmla="*/ 2213 w 21600"/>
                  <a:gd name="T1" fmla="*/ 0 h 21486"/>
                  <a:gd name="T2" fmla="*/ 21600 w 21600"/>
                  <a:gd name="T3" fmla="*/ 21486 h 21486"/>
                  <a:gd name="T4" fmla="*/ 0 w 21600"/>
                  <a:gd name="T5" fmla="*/ 21486 h 21486"/>
                </a:gdLst>
                <a:ahLst/>
                <a:cxnLst>
                  <a:cxn ang="0">
                    <a:pos x="T0" y="T1"/>
                  </a:cxn>
                  <a:cxn ang="0">
                    <a:pos x="T2" y="T3"/>
                  </a:cxn>
                  <a:cxn ang="0">
                    <a:pos x="T4" y="T5"/>
                  </a:cxn>
                </a:cxnLst>
                <a:rect l="0" t="0" r="r" b="b"/>
                <a:pathLst>
                  <a:path w="21600" h="21486" fill="none" extrusionOk="0">
                    <a:moveTo>
                      <a:pt x="2213" y="-1"/>
                    </a:moveTo>
                    <a:cubicBezTo>
                      <a:pt x="13227" y="1134"/>
                      <a:pt x="21600" y="10413"/>
                      <a:pt x="21600" y="21486"/>
                    </a:cubicBezTo>
                  </a:path>
                  <a:path w="21600" h="21486" stroke="0" extrusionOk="0">
                    <a:moveTo>
                      <a:pt x="2213" y="-1"/>
                    </a:moveTo>
                    <a:cubicBezTo>
                      <a:pt x="13227" y="1134"/>
                      <a:pt x="21600" y="10413"/>
                      <a:pt x="21600" y="21486"/>
                    </a:cubicBezTo>
                    <a:lnTo>
                      <a:pt x="0" y="21486"/>
                    </a:lnTo>
                    <a:close/>
                  </a:path>
                </a:pathLst>
              </a:custGeom>
              <a:noFill/>
              <a:ln w="9525">
                <a:solidFill>
                  <a:srgbClr val="000000"/>
                </a:solidFill>
                <a:round/>
                <a:headEnd/>
                <a:tailEnd/>
              </a:ln>
            </p:spPr>
            <p:txBody>
              <a:bodyPr/>
              <a:lstStyle/>
              <a:p>
                <a:endParaRPr lang="en-US"/>
              </a:p>
            </p:txBody>
          </p:sp>
          <p:sp>
            <p:nvSpPr>
              <p:cNvPr id="156701" name="Arc 29"/>
              <p:cNvSpPr>
                <a:spLocks/>
              </p:cNvSpPr>
              <p:nvPr/>
            </p:nvSpPr>
            <p:spPr bwMode="auto">
              <a:xfrm flipV="1">
                <a:off x="3456" y="2592"/>
                <a:ext cx="576" cy="25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156702" name="Text Box 30"/>
              <p:cNvSpPr txBox="1">
                <a:spLocks noChangeArrowheads="1"/>
              </p:cNvSpPr>
              <p:nvPr/>
            </p:nvSpPr>
            <p:spPr bwMode="auto">
              <a:xfrm>
                <a:off x="5760" y="6768"/>
                <a:ext cx="1296" cy="432"/>
              </a:xfrm>
              <a:prstGeom prst="rect">
                <a:avLst/>
              </a:prstGeom>
              <a:noFill/>
              <a:ln w="9525">
                <a:noFill/>
                <a:miter lim="800000"/>
                <a:headEnd/>
                <a:tailEnd/>
              </a:ln>
            </p:spPr>
            <p:txBody>
              <a:bodyPr/>
              <a:lstStyle/>
              <a:p>
                <a:r>
                  <a:rPr lang="en-US" sz="1200" i="0">
                    <a:effectLst>
                      <a:outerShdw blurRad="38100" dist="38100" dir="2700000" algn="tl">
                        <a:srgbClr val="FFFFFF"/>
                      </a:outerShdw>
                    </a:effectLst>
                  </a:rPr>
                  <a:t>RISK</a:t>
                </a:r>
                <a:endParaRPr lang="en-US">
                  <a:effectLst>
                    <a:outerShdw blurRad="38100" dist="38100" dir="2700000" algn="tl">
                      <a:srgbClr val="FFFFFF"/>
                    </a:outerShdw>
                  </a:effectLst>
                </a:endParaRPr>
              </a:p>
            </p:txBody>
          </p:sp>
          <p:sp>
            <p:nvSpPr>
              <p:cNvPr id="156703" name="Text Box 31"/>
              <p:cNvSpPr txBox="1">
                <a:spLocks noChangeArrowheads="1"/>
              </p:cNvSpPr>
              <p:nvPr/>
            </p:nvSpPr>
            <p:spPr bwMode="auto">
              <a:xfrm>
                <a:off x="2304" y="3744"/>
                <a:ext cx="1296" cy="432"/>
              </a:xfrm>
              <a:prstGeom prst="rect">
                <a:avLst/>
              </a:prstGeom>
              <a:noFill/>
              <a:ln w="9525">
                <a:noFill/>
                <a:miter lim="800000"/>
                <a:headEnd/>
                <a:tailEnd/>
              </a:ln>
            </p:spPr>
            <p:txBody>
              <a:bodyPr/>
              <a:lstStyle/>
              <a:p>
                <a:r>
                  <a:rPr lang="en-US" sz="1200" i="0">
                    <a:effectLst>
                      <a:outerShdw blurRad="38100" dist="38100" dir="2700000" algn="tl">
                        <a:srgbClr val="FFFFFF"/>
                      </a:outerShdw>
                    </a:effectLst>
                  </a:rPr>
                  <a:t>RETURN</a:t>
                </a:r>
                <a:endParaRPr lang="en-US">
                  <a:effectLst>
                    <a:outerShdw blurRad="38100" dist="38100" dir="2700000" algn="tl">
                      <a:srgbClr val="FFFFFF"/>
                    </a:outerShdw>
                  </a:effectLst>
                </a:endParaRPr>
              </a:p>
            </p:txBody>
          </p:sp>
        </p:grpSp>
        <p:sp>
          <p:nvSpPr>
            <p:cNvPr id="156704" name="Text Box 32"/>
            <p:cNvSpPr txBox="1">
              <a:spLocks noChangeArrowheads="1"/>
            </p:cNvSpPr>
            <p:nvPr/>
          </p:nvSpPr>
          <p:spPr bwMode="auto">
            <a:xfrm>
              <a:off x="5184" y="3168"/>
              <a:ext cx="576" cy="576"/>
            </a:xfrm>
            <a:prstGeom prst="rect">
              <a:avLst/>
            </a:prstGeom>
            <a:noFill/>
            <a:ln w="9525">
              <a:noFill/>
              <a:miter lim="800000"/>
              <a:headEnd/>
              <a:tailEnd/>
            </a:ln>
          </p:spPr>
          <p:txBody>
            <a:bodyPr/>
            <a:lstStyle/>
            <a:p>
              <a:r>
                <a:rPr lang="en-US" sz="1800">
                  <a:effectLst/>
                </a:rPr>
                <a:t>P</a:t>
              </a:r>
              <a:endParaRPr lang="en-US">
                <a:effectLst>
                  <a:outerShdw blurRad="38100" dist="38100" dir="2700000" algn="tl">
                    <a:srgbClr val="FFFFFF"/>
                  </a:outerShdw>
                </a:effectLst>
              </a:endParaRPr>
            </a:p>
          </p:txBody>
        </p:sp>
        <p:sp>
          <p:nvSpPr>
            <p:cNvPr id="156705" name="Text Box 33"/>
            <p:cNvSpPr txBox="1">
              <a:spLocks noChangeArrowheads="1"/>
            </p:cNvSpPr>
            <p:nvPr/>
          </p:nvSpPr>
          <p:spPr bwMode="auto">
            <a:xfrm>
              <a:off x="6480" y="4320"/>
              <a:ext cx="720" cy="720"/>
            </a:xfrm>
            <a:prstGeom prst="rect">
              <a:avLst/>
            </a:prstGeom>
            <a:noFill/>
            <a:ln w="9525">
              <a:noFill/>
              <a:miter lim="800000"/>
              <a:headEnd/>
              <a:tailEnd/>
            </a:ln>
          </p:spPr>
          <p:txBody>
            <a:bodyPr/>
            <a:lstStyle/>
            <a:p>
              <a:r>
                <a:rPr lang="en-US" sz="1800">
                  <a:effectLst/>
                </a:rPr>
                <a:t>Q</a:t>
              </a:r>
              <a:endParaRPr lang="en-US">
                <a:effectLst>
                  <a:outerShdw blurRad="38100" dist="38100" dir="2700000" algn="tl">
                    <a:srgbClr val="FFFFFF"/>
                  </a:outerShdw>
                </a:effectLst>
              </a:endParaRPr>
            </a:p>
          </p:txBody>
        </p:sp>
      </p:grpSp>
      <p:sp>
        <p:nvSpPr>
          <p:cNvPr id="156706" name="Text Box 34"/>
          <p:cNvSpPr txBox="1">
            <a:spLocks noChangeArrowheads="1"/>
          </p:cNvSpPr>
          <p:nvPr/>
        </p:nvSpPr>
        <p:spPr bwMode="auto">
          <a:xfrm>
            <a:off x="228600" y="5257800"/>
            <a:ext cx="8686800" cy="1338828"/>
          </a:xfrm>
          <a:prstGeom prst="rect">
            <a:avLst/>
          </a:prstGeom>
          <a:noFill/>
          <a:ln w="9525">
            <a:noFill/>
            <a:miter lim="800000"/>
            <a:headEnd/>
            <a:tailEnd/>
          </a:ln>
          <a:effectLst/>
        </p:spPr>
        <p:txBody>
          <a:bodyPr>
            <a:spAutoFit/>
          </a:bodyPr>
          <a:lstStyle/>
          <a:p>
            <a:pPr>
              <a:spcBef>
                <a:spcPct val="50000"/>
              </a:spcBef>
            </a:pPr>
            <a:r>
              <a:rPr lang="en-US" sz="1800" i="0" dirty="0">
                <a:effectLst>
                  <a:outerShdw blurRad="38100" dist="38100" dir="2700000" algn="tl">
                    <a:srgbClr val="FFFFFF"/>
                  </a:outerShdw>
                </a:effectLst>
              </a:rPr>
              <a:t>THE CONTOUR LINES (UTILITY ISOQUANTS) STEEPLY </a:t>
            </a:r>
            <a:r>
              <a:rPr lang="en-US" sz="1800" i="0" dirty="0" smtClean="0">
                <a:effectLst>
                  <a:outerShdw blurRad="38100" dist="38100" dir="2700000" algn="tl">
                    <a:srgbClr val="FFFFFF"/>
                  </a:outerShdw>
                </a:effectLst>
              </a:rPr>
              <a:t>RISING IN RETURN OVER RISK:</a:t>
            </a:r>
            <a:endParaRPr lang="en-US" sz="1800" i="0" dirty="0">
              <a:effectLst>
                <a:outerShdw blurRad="38100" dist="38100" dir="2700000" algn="tl">
                  <a:srgbClr val="FFFFFF"/>
                </a:outerShdw>
              </a:effectLst>
            </a:endParaRPr>
          </a:p>
          <a:p>
            <a:pPr>
              <a:spcBef>
                <a:spcPct val="50000"/>
              </a:spcBef>
            </a:pPr>
            <a:r>
              <a:rPr lang="en-US" sz="1800" i="0" dirty="0">
                <a:effectLst>
                  <a:outerShdw blurRad="38100" dist="38100" dir="2700000" algn="tl">
                    <a:srgbClr val="FFFFFF"/>
                  </a:outerShdw>
                </a:effectLst>
              </a:rPr>
              <a:t>RISK-AVERSE INVESTOR WANTS MUCH MORE RETURN TO COMPENSATE FOR A LITTLE MORE RISK.</a:t>
            </a:r>
            <a:endParaRPr lang="en-US" sz="1800" dirty="0">
              <a:effectLst>
                <a:outerShdw blurRad="38100" dist="38100" dir="2700000" algn="tl">
                  <a:srgbClr val="FFFFFF"/>
                </a:outerShdw>
              </a:effectLst>
            </a:endParaRPr>
          </a:p>
        </p:txBody>
      </p:sp>
      <p:sp>
        <p:nvSpPr>
          <p:cNvPr id="19" name="Footer Placeholder 18"/>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DEB1CB65-3F2F-435A-8A35-3E4C06E1C7B3}" type="slidenum">
              <a:rPr lang="en-US">
                <a:solidFill>
                  <a:srgbClr val="000000"/>
                </a:solidFill>
              </a:rPr>
              <a:pPr/>
              <a:t>40</a:t>
            </a:fld>
            <a:endParaRPr lang="en-US">
              <a:solidFill>
                <a:srgbClr val="000000"/>
              </a:solidFill>
            </a:endParaRPr>
          </a:p>
        </p:txBody>
      </p:sp>
      <p:pic>
        <p:nvPicPr>
          <p:cNvPr id="2" name="Picture 1"/>
          <p:cNvPicPr>
            <a:picLocks noChangeAspect="1"/>
          </p:cNvPicPr>
          <p:nvPr/>
        </p:nvPicPr>
        <p:blipFill>
          <a:blip r:embed="rId3" cstate="print"/>
          <a:stretch>
            <a:fillRect/>
          </a:stretch>
        </p:blipFill>
        <p:spPr>
          <a:xfrm>
            <a:off x="286813" y="522327"/>
            <a:ext cx="8570373" cy="5813346"/>
          </a:xfrm>
          <a:prstGeom prst="rect">
            <a:avLst/>
          </a:prstGeom>
        </p:spPr>
      </p:pic>
      <p:sp>
        <p:nvSpPr>
          <p:cNvPr id="4" name="Footer Placeholder 3"/>
          <p:cNvSpPr>
            <a:spLocks noGrp="1"/>
          </p:cNvSpPr>
          <p:nvPr>
            <p:ph type="ftr" sz="quarter" idx="11"/>
          </p:nvPr>
        </p:nvSpPr>
        <p:spPr/>
        <p:txBody>
          <a:bodyPr/>
          <a:lstStyle/>
          <a:p>
            <a:r>
              <a:rPr lang="en-US" smtClean="0"/>
              <a:t>© 2014 OnCourse Learning. All Rights Reserved.</a:t>
            </a:r>
            <a:endParaRPr lang="en-US"/>
          </a:p>
        </p:txBody>
      </p:sp>
    </p:spTree>
    <p:extLst>
      <p:ext uri="{BB962C8B-B14F-4D97-AF65-F5344CB8AC3E}">
        <p14:creationId xmlns="" xmlns:p14="http://schemas.microsoft.com/office/powerpoint/2010/main" val="28021764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3F134BF1-899A-4CAF-BCD0-46BA81D4AEF2}" type="slidenum">
              <a:rPr lang="en-US"/>
              <a:pPr/>
              <a:t>41</a:t>
            </a:fld>
            <a:endParaRPr lang="en-US"/>
          </a:p>
        </p:txBody>
      </p:sp>
      <p:sp>
        <p:nvSpPr>
          <p:cNvPr id="179204" name="Text Box 4"/>
          <p:cNvSpPr txBox="1">
            <a:spLocks noChangeArrowheads="1"/>
          </p:cNvSpPr>
          <p:nvPr/>
        </p:nvSpPr>
        <p:spPr bwMode="auto">
          <a:xfrm>
            <a:off x="381000" y="304800"/>
            <a:ext cx="8458200" cy="4421188"/>
          </a:xfrm>
          <a:prstGeom prst="rect">
            <a:avLst/>
          </a:prstGeom>
          <a:noFill/>
          <a:ln w="9525">
            <a:noFill/>
            <a:miter lim="800000"/>
            <a:headEnd/>
            <a:tailEnd/>
          </a:ln>
          <a:effectLst/>
        </p:spPr>
        <p:txBody>
          <a:bodyPr>
            <a:spAutoFit/>
          </a:bodyPr>
          <a:lstStyle/>
          <a:p>
            <a:pPr algn="ctr">
              <a:spcBef>
                <a:spcPct val="50000"/>
              </a:spcBef>
            </a:pPr>
            <a:r>
              <a:rPr lang="en-US">
                <a:effectLst/>
                <a:latin typeface="Arial" charset="0"/>
              </a:rPr>
              <a:t>GENERAL QUALITATIVE RESULTS OF PORTFOLIO THEORY</a:t>
            </a:r>
            <a:endParaRPr lang="en-US" b="0" i="0">
              <a:effectLst/>
              <a:latin typeface="Arial" charset="0"/>
            </a:endParaRPr>
          </a:p>
          <a:p>
            <a:pPr>
              <a:spcBef>
                <a:spcPct val="50000"/>
              </a:spcBef>
            </a:pPr>
            <a:r>
              <a:rPr lang="en-US" b="0" i="0">
                <a:effectLst/>
                <a:latin typeface="Arial" charset="0"/>
              </a:rPr>
              <a:t>1) OPTIMAL REAL ESTATE SHARE DEPENDS ON HOW CONSERVATIVE OR AGGRESSIVE IS THE INVESTOR;</a:t>
            </a:r>
          </a:p>
          <a:p>
            <a:pPr>
              <a:spcBef>
                <a:spcPct val="50000"/>
              </a:spcBef>
            </a:pPr>
            <a:r>
              <a:rPr lang="en-US" b="0" i="0">
                <a:effectLst/>
                <a:latin typeface="Arial" charset="0"/>
              </a:rPr>
              <a:t>2) TYPICALLY, REAL ESTATE IS A SIGNIFICANT SHARE. </a:t>
            </a:r>
            <a:r>
              <a:rPr lang="en-US" b="0" i="0">
                <a:solidFill>
                  <a:srgbClr val="0000FF"/>
                </a:solidFill>
                <a:effectLst/>
                <a:latin typeface="Arial" charset="0"/>
              </a:rPr>
              <a:t>(COMPARE THESE SHARES TO THE AVERAGE U.S. PENSION FUND REAL ESTATE ALLOCATION WHICH IS LESS THAN 5%. THIS IS WHY PORTFOLIO THEORY HAS BEEN USED TO TRY TO GET INCREASED PF ALLOCATION TO REAL ESTATE.)</a:t>
            </a:r>
          </a:p>
          <a:p>
            <a:pPr>
              <a:spcBef>
                <a:spcPct val="50000"/>
              </a:spcBef>
            </a:pPr>
            <a:r>
              <a:rPr lang="en-US" b="0" i="0">
                <a:effectLst/>
                <a:latin typeface="Arial" charset="0"/>
              </a:rPr>
              <a:t>3) REAL ESTATE APPEAL IN PORTF DUE TO </a:t>
            </a:r>
            <a:r>
              <a:rPr lang="en-US" i="0">
                <a:solidFill>
                  <a:srgbClr val="0000FF"/>
                </a:solidFill>
                <a:effectLst/>
                <a:latin typeface="Arial" charset="0"/>
              </a:rPr>
              <a:t>LOW CORRELATION</a:t>
            </a:r>
            <a:r>
              <a:rPr lang="en-US" b="0" i="0">
                <a:effectLst/>
                <a:latin typeface="Arial" charset="0"/>
              </a:rPr>
              <a:t> WITH STOCKS &amp; BONDS. </a:t>
            </a:r>
            <a:r>
              <a:rPr lang="en-US" sz="1800" b="0" i="0">
                <a:effectLst/>
                <a:latin typeface="Arial" charset="0"/>
              </a:rPr>
              <a:t>(INPUT ASSUMPTIONS IN THE ABOVE EXAMPLE DID </a:t>
            </a:r>
            <a:r>
              <a:rPr lang="en-US" sz="1800" b="0" u="sng">
                <a:effectLst/>
                <a:latin typeface="Arial" charset="0"/>
              </a:rPr>
              <a:t>NOT</a:t>
            </a:r>
            <a:r>
              <a:rPr lang="en-US" sz="1800" b="0" i="0">
                <a:effectLst/>
                <a:latin typeface="Arial" charset="0"/>
              </a:rPr>
              <a:t> INCLUDE A HIGH RETURN OR LOW VOLATILITY FOR R.E. THUS, LARGE R.E. SHARE IN OPTIMAL PORTF MUST NOT BE DUE TO SUCH ASSUMPTIONS.)</a:t>
            </a:r>
          </a:p>
        </p:txBody>
      </p:sp>
      <p:sp>
        <p:nvSpPr>
          <p:cNvPr id="4" name="Footer Placeholder 3"/>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F94EA26-515F-4F71-88B5-44267BCABFB0}" type="slidenum">
              <a:rPr lang="en-US"/>
              <a:pPr/>
              <a:t>42</a:t>
            </a:fld>
            <a:endParaRPr lang="en-US"/>
          </a:p>
        </p:txBody>
      </p:sp>
      <p:sp>
        <p:nvSpPr>
          <p:cNvPr id="343042" name="Rectangle 2"/>
          <p:cNvSpPr>
            <a:spLocks noGrp="1" noChangeArrowheads="1"/>
          </p:cNvSpPr>
          <p:nvPr>
            <p:ph type="title"/>
          </p:nvPr>
        </p:nvSpPr>
        <p:spPr/>
        <p:txBody>
          <a:bodyPr/>
          <a:lstStyle/>
          <a:p>
            <a:r>
              <a:rPr lang="en-US"/>
              <a:t>Another Role for Real Estate</a:t>
            </a:r>
          </a:p>
        </p:txBody>
      </p:sp>
      <p:sp>
        <p:nvSpPr>
          <p:cNvPr id="343043" name="Rectangle 3"/>
          <p:cNvSpPr>
            <a:spLocks noGrp="1" noChangeArrowheads="1"/>
          </p:cNvSpPr>
          <p:nvPr>
            <p:ph type="body" idx="1"/>
          </p:nvPr>
        </p:nvSpPr>
        <p:spPr/>
        <p:txBody>
          <a:bodyPr/>
          <a:lstStyle/>
          <a:p>
            <a:pPr>
              <a:lnSpc>
                <a:spcPct val="90000"/>
              </a:lnSpc>
            </a:pPr>
            <a:r>
              <a:rPr lang="en-US" sz="2800"/>
              <a:t>On the </a:t>
            </a:r>
            <a:r>
              <a:rPr lang="en-US" sz="2800" b="1" i="1" u="sng"/>
              <a:t>Asset Side</a:t>
            </a:r>
            <a:r>
              <a:rPr lang="en-US" sz="2800"/>
              <a:t>:</a:t>
            </a:r>
          </a:p>
          <a:p>
            <a:pPr lvl="1">
              <a:lnSpc>
                <a:spcPct val="90000"/>
              </a:lnSpc>
            </a:pPr>
            <a:r>
              <a:rPr lang="en-US" sz="2400"/>
              <a:t>Real Estate is a </a:t>
            </a:r>
            <a:r>
              <a:rPr lang="en-US" sz="2400" b="1" i="1" u="sng"/>
              <a:t>diversifier</a:t>
            </a:r>
            <a:r>
              <a:rPr lang="en-US" sz="2400"/>
              <a:t> :</a:t>
            </a:r>
          </a:p>
          <a:p>
            <a:pPr lvl="2">
              <a:lnSpc>
                <a:spcPct val="90000"/>
              </a:lnSpc>
            </a:pPr>
            <a:r>
              <a:rPr lang="en-US" sz="2000"/>
              <a:t>Reduces asset volatility</a:t>
            </a:r>
          </a:p>
          <a:p>
            <a:pPr>
              <a:lnSpc>
                <a:spcPct val="90000"/>
              </a:lnSpc>
            </a:pPr>
            <a:r>
              <a:rPr lang="en-US" sz="2800"/>
              <a:t>On the </a:t>
            </a:r>
            <a:r>
              <a:rPr lang="en-US" sz="2800" b="1" i="1" u="sng"/>
              <a:t>Liability Side</a:t>
            </a:r>
            <a:r>
              <a:rPr lang="en-US" sz="2800"/>
              <a:t> (of a defn ben PF):</a:t>
            </a:r>
          </a:p>
          <a:p>
            <a:pPr lvl="1">
              <a:lnSpc>
                <a:spcPct val="90000"/>
              </a:lnSpc>
            </a:pPr>
            <a:r>
              <a:rPr lang="en-US" sz="2400"/>
              <a:t>Real Estate is an </a:t>
            </a:r>
            <a:r>
              <a:rPr lang="en-US" sz="2400" b="1" i="1" u="sng"/>
              <a:t>inflation hedge</a:t>
            </a:r>
            <a:endParaRPr lang="en-US" sz="2400"/>
          </a:p>
          <a:p>
            <a:pPr lvl="2">
              <a:lnSpc>
                <a:spcPct val="90000"/>
              </a:lnSpc>
            </a:pPr>
            <a:r>
              <a:rPr lang="en-US" sz="2000"/>
              <a:t>Reduces exposure to inflation risk (COLAs, CPI-salary creep).</a:t>
            </a:r>
          </a:p>
          <a:p>
            <a:pPr>
              <a:lnSpc>
                <a:spcPct val="90000"/>
              </a:lnSpc>
            </a:pPr>
            <a:r>
              <a:rPr lang="en-US" sz="2800"/>
              <a:t>Can explicitly integrate the two sides by applying MPT to </a:t>
            </a:r>
            <a:r>
              <a:rPr lang="en-US" sz="2800" b="1" i="1" u="sng"/>
              <a:t>Net Assets</a:t>
            </a:r>
            <a:r>
              <a:rPr lang="en-US" sz="2800"/>
              <a:t> (assets net of PV of anticipated liabilities).</a:t>
            </a:r>
          </a:p>
          <a:p>
            <a:pPr lvl="1">
              <a:lnSpc>
                <a:spcPct val="90000"/>
              </a:lnSpc>
            </a:pPr>
            <a:r>
              <a:rPr lang="en-US" sz="2400"/>
              <a:t>But tricky to properly include inflation risk.</a:t>
            </a:r>
          </a:p>
        </p:txBody>
      </p:sp>
      <p:sp>
        <p:nvSpPr>
          <p:cNvPr id="5" name="Footer Placeholder 4"/>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ABEA6C6-9FF1-4A5C-A7FE-4DE0751E8D45}" type="slidenum">
              <a:rPr lang="en-US"/>
              <a:pPr/>
              <a:t>43</a:t>
            </a:fld>
            <a:endParaRPr lang="en-US"/>
          </a:p>
        </p:txBody>
      </p:sp>
      <p:pic>
        <p:nvPicPr>
          <p:cNvPr id="190468" name="Picture 4"/>
          <p:cNvPicPr>
            <a:picLocks noChangeAspect="1" noChangeArrowheads="1"/>
          </p:cNvPicPr>
          <p:nvPr/>
        </p:nvPicPr>
        <p:blipFill>
          <a:blip r:embed="rId2" cstate="print"/>
          <a:srcRect/>
          <a:stretch>
            <a:fillRect/>
          </a:stretch>
        </p:blipFill>
        <p:spPr bwMode="auto">
          <a:xfrm>
            <a:off x="381000" y="990600"/>
            <a:ext cx="8153400" cy="4619625"/>
          </a:xfrm>
          <a:prstGeom prst="rect">
            <a:avLst/>
          </a:prstGeom>
          <a:noFill/>
          <a:ln w="9525">
            <a:noFill/>
            <a:miter lim="800000"/>
            <a:headEnd/>
            <a:tailEnd/>
          </a:ln>
          <a:effectLst/>
        </p:spPr>
      </p:pic>
      <p:sp>
        <p:nvSpPr>
          <p:cNvPr id="190469" name="Text Box 5"/>
          <p:cNvSpPr txBox="1">
            <a:spLocks noChangeArrowheads="1"/>
          </p:cNvSpPr>
          <p:nvPr/>
        </p:nvSpPr>
        <p:spPr bwMode="auto">
          <a:xfrm>
            <a:off x="457200" y="304800"/>
            <a:ext cx="2286000" cy="457200"/>
          </a:xfrm>
          <a:prstGeom prst="rect">
            <a:avLst/>
          </a:prstGeom>
          <a:noFill/>
          <a:ln w="9525">
            <a:noFill/>
            <a:miter lim="800000"/>
            <a:headEnd/>
            <a:tailEnd/>
          </a:ln>
          <a:effectLst/>
        </p:spPr>
        <p:txBody>
          <a:bodyPr>
            <a:spAutoFit/>
          </a:bodyPr>
          <a:lstStyle/>
          <a:p>
            <a:pPr>
              <a:spcBef>
                <a:spcPct val="50000"/>
              </a:spcBef>
            </a:pPr>
            <a:r>
              <a:rPr lang="en-US" sz="2400" i="0">
                <a:effectLst>
                  <a:outerShdw blurRad="38100" dist="38100" dir="2700000" algn="tl">
                    <a:srgbClr val="FFFFFF"/>
                  </a:outerShdw>
                </a:effectLst>
              </a:rPr>
              <a:t>Section 21.3</a:t>
            </a:r>
          </a:p>
        </p:txBody>
      </p:sp>
      <p:sp>
        <p:nvSpPr>
          <p:cNvPr id="5" name="Footer Placeholder 4"/>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1" name="Slide Number Placeholder 3"/>
          <p:cNvSpPr>
            <a:spLocks noGrp="1"/>
          </p:cNvSpPr>
          <p:nvPr>
            <p:ph type="sldNum" sz="quarter" idx="12"/>
          </p:nvPr>
        </p:nvSpPr>
        <p:spPr/>
        <p:txBody>
          <a:bodyPr/>
          <a:lstStyle/>
          <a:p>
            <a:fld id="{10D3E9C0-0564-4138-B2CE-F25245C72124}" type="slidenum">
              <a:rPr lang="en-US"/>
              <a:pPr/>
              <a:t>44</a:t>
            </a:fld>
            <a:endParaRPr lang="en-US"/>
          </a:p>
        </p:txBody>
      </p:sp>
      <p:sp>
        <p:nvSpPr>
          <p:cNvPr id="269314" name="Line 2"/>
          <p:cNvSpPr>
            <a:spLocks noChangeShapeType="1"/>
          </p:cNvSpPr>
          <p:nvPr/>
        </p:nvSpPr>
        <p:spPr bwMode="auto">
          <a:xfrm>
            <a:off x="1447800" y="5105400"/>
            <a:ext cx="6172200" cy="0"/>
          </a:xfrm>
          <a:prstGeom prst="line">
            <a:avLst/>
          </a:prstGeom>
          <a:noFill/>
          <a:ln w="9525">
            <a:solidFill>
              <a:schemeClr val="tx1"/>
            </a:solidFill>
            <a:round/>
            <a:headEnd/>
            <a:tailEnd/>
          </a:ln>
          <a:effectLst/>
        </p:spPr>
        <p:txBody>
          <a:bodyPr/>
          <a:lstStyle/>
          <a:p>
            <a:endParaRPr lang="en-US"/>
          </a:p>
        </p:txBody>
      </p:sp>
      <p:sp>
        <p:nvSpPr>
          <p:cNvPr id="269315" name="Text Box 3"/>
          <p:cNvSpPr txBox="1">
            <a:spLocks noChangeArrowheads="1"/>
          </p:cNvSpPr>
          <p:nvPr/>
        </p:nvSpPr>
        <p:spPr bwMode="auto">
          <a:xfrm>
            <a:off x="7239000" y="5410200"/>
            <a:ext cx="1219200" cy="396875"/>
          </a:xfrm>
          <a:prstGeom prst="rect">
            <a:avLst/>
          </a:prstGeom>
          <a:noFill/>
          <a:ln w="9525">
            <a:noFill/>
            <a:miter lim="800000"/>
            <a:headEnd/>
            <a:tailEnd/>
          </a:ln>
          <a:effectLst/>
        </p:spPr>
        <p:txBody>
          <a:bodyPr>
            <a:spAutoFit/>
          </a:bodyPr>
          <a:lstStyle/>
          <a:p>
            <a:pPr>
              <a:spcBef>
                <a:spcPct val="50000"/>
              </a:spcBef>
            </a:pPr>
            <a:r>
              <a:rPr lang="en-US">
                <a:effectLst>
                  <a:outerShdw blurRad="38100" dist="38100" dir="2700000" algn="tl">
                    <a:srgbClr val="FFFFFF"/>
                  </a:outerShdw>
                </a:effectLst>
              </a:rPr>
              <a:t>Volatility</a:t>
            </a:r>
          </a:p>
        </p:txBody>
      </p:sp>
      <p:sp>
        <p:nvSpPr>
          <p:cNvPr id="269316" name="Line 4"/>
          <p:cNvSpPr>
            <a:spLocks noChangeShapeType="1"/>
          </p:cNvSpPr>
          <p:nvPr/>
        </p:nvSpPr>
        <p:spPr bwMode="auto">
          <a:xfrm>
            <a:off x="2743200" y="5105400"/>
            <a:ext cx="0" cy="228600"/>
          </a:xfrm>
          <a:prstGeom prst="line">
            <a:avLst/>
          </a:prstGeom>
          <a:noFill/>
          <a:ln w="9525">
            <a:solidFill>
              <a:schemeClr val="tx1"/>
            </a:solidFill>
            <a:round/>
            <a:headEnd/>
            <a:tailEnd/>
          </a:ln>
          <a:effectLst/>
        </p:spPr>
        <p:txBody>
          <a:bodyPr/>
          <a:lstStyle/>
          <a:p>
            <a:endParaRPr lang="en-US"/>
          </a:p>
        </p:txBody>
      </p:sp>
      <p:sp>
        <p:nvSpPr>
          <p:cNvPr id="269317" name="Text Box 5"/>
          <p:cNvSpPr txBox="1">
            <a:spLocks noChangeArrowheads="1"/>
          </p:cNvSpPr>
          <p:nvPr/>
        </p:nvSpPr>
        <p:spPr bwMode="auto">
          <a:xfrm>
            <a:off x="2514600" y="5257800"/>
            <a:ext cx="533400" cy="579438"/>
          </a:xfrm>
          <a:prstGeom prst="rect">
            <a:avLst/>
          </a:prstGeom>
          <a:noFill/>
          <a:ln w="9525">
            <a:noFill/>
            <a:miter lim="800000"/>
            <a:headEnd/>
            <a:tailEnd/>
          </a:ln>
          <a:effectLst/>
        </p:spPr>
        <p:txBody>
          <a:bodyPr>
            <a:spAutoFit/>
          </a:bodyPr>
          <a:lstStyle/>
          <a:p>
            <a:pPr algn="ctr">
              <a:spcBef>
                <a:spcPct val="50000"/>
              </a:spcBef>
            </a:pPr>
            <a:r>
              <a:rPr lang="en-US" sz="3200">
                <a:solidFill>
                  <a:srgbClr val="0000FF"/>
                </a:solidFill>
                <a:effectLst/>
              </a:rPr>
              <a:t>s</a:t>
            </a:r>
            <a:r>
              <a:rPr lang="en-US" sz="3200" baseline="-25000">
                <a:solidFill>
                  <a:srgbClr val="0000FF"/>
                </a:solidFill>
                <a:effectLst/>
              </a:rPr>
              <a:t>i</a:t>
            </a:r>
            <a:endParaRPr lang="en-US" sz="3200">
              <a:solidFill>
                <a:srgbClr val="0000FF"/>
              </a:solidFill>
              <a:effectLst/>
            </a:endParaRPr>
          </a:p>
        </p:txBody>
      </p:sp>
      <p:sp>
        <p:nvSpPr>
          <p:cNvPr id="269318" name="Line 6"/>
          <p:cNvSpPr>
            <a:spLocks noChangeShapeType="1"/>
          </p:cNvSpPr>
          <p:nvPr/>
        </p:nvSpPr>
        <p:spPr bwMode="auto">
          <a:xfrm>
            <a:off x="5943600" y="5105400"/>
            <a:ext cx="0" cy="228600"/>
          </a:xfrm>
          <a:prstGeom prst="line">
            <a:avLst/>
          </a:prstGeom>
          <a:noFill/>
          <a:ln w="9525">
            <a:solidFill>
              <a:schemeClr val="tx1"/>
            </a:solidFill>
            <a:round/>
            <a:headEnd/>
            <a:tailEnd/>
          </a:ln>
          <a:effectLst/>
        </p:spPr>
        <p:txBody>
          <a:bodyPr/>
          <a:lstStyle/>
          <a:p>
            <a:endParaRPr lang="en-US"/>
          </a:p>
        </p:txBody>
      </p:sp>
      <p:sp>
        <p:nvSpPr>
          <p:cNvPr id="269319" name="Text Box 7"/>
          <p:cNvSpPr txBox="1">
            <a:spLocks noChangeArrowheads="1"/>
          </p:cNvSpPr>
          <p:nvPr/>
        </p:nvSpPr>
        <p:spPr bwMode="auto">
          <a:xfrm>
            <a:off x="5715000" y="5257800"/>
            <a:ext cx="533400" cy="579438"/>
          </a:xfrm>
          <a:prstGeom prst="rect">
            <a:avLst/>
          </a:prstGeom>
          <a:noFill/>
          <a:ln w="9525">
            <a:noFill/>
            <a:miter lim="800000"/>
            <a:headEnd/>
            <a:tailEnd/>
          </a:ln>
          <a:effectLst/>
        </p:spPr>
        <p:txBody>
          <a:bodyPr>
            <a:spAutoFit/>
          </a:bodyPr>
          <a:lstStyle/>
          <a:p>
            <a:pPr algn="ctr">
              <a:spcBef>
                <a:spcPct val="50000"/>
              </a:spcBef>
            </a:pPr>
            <a:r>
              <a:rPr lang="en-US" sz="3200">
                <a:solidFill>
                  <a:srgbClr val="0000FF"/>
                </a:solidFill>
                <a:effectLst/>
              </a:rPr>
              <a:t>s</a:t>
            </a:r>
            <a:r>
              <a:rPr lang="en-US" sz="3200" baseline="-25000">
                <a:solidFill>
                  <a:srgbClr val="0000FF"/>
                </a:solidFill>
                <a:effectLst/>
              </a:rPr>
              <a:t>j</a:t>
            </a:r>
            <a:endParaRPr lang="en-US" sz="3200">
              <a:solidFill>
                <a:srgbClr val="0000FF"/>
              </a:solidFill>
              <a:effectLst/>
            </a:endParaRPr>
          </a:p>
        </p:txBody>
      </p:sp>
      <p:sp>
        <p:nvSpPr>
          <p:cNvPr id="269320" name="Line 8"/>
          <p:cNvSpPr>
            <a:spLocks noChangeShapeType="1"/>
          </p:cNvSpPr>
          <p:nvPr/>
        </p:nvSpPr>
        <p:spPr bwMode="auto">
          <a:xfrm flipV="1">
            <a:off x="1447800" y="914400"/>
            <a:ext cx="0" cy="4191000"/>
          </a:xfrm>
          <a:prstGeom prst="line">
            <a:avLst/>
          </a:prstGeom>
          <a:noFill/>
          <a:ln w="9525">
            <a:solidFill>
              <a:schemeClr val="tx1"/>
            </a:solidFill>
            <a:round/>
            <a:headEnd/>
            <a:tailEnd/>
          </a:ln>
          <a:effectLst/>
        </p:spPr>
        <p:txBody>
          <a:bodyPr/>
          <a:lstStyle/>
          <a:p>
            <a:endParaRPr lang="en-US"/>
          </a:p>
        </p:txBody>
      </p:sp>
      <p:sp>
        <p:nvSpPr>
          <p:cNvPr id="269321" name="Text Box 9"/>
          <p:cNvSpPr txBox="1">
            <a:spLocks noChangeArrowheads="1"/>
          </p:cNvSpPr>
          <p:nvPr/>
        </p:nvSpPr>
        <p:spPr bwMode="auto">
          <a:xfrm>
            <a:off x="381000" y="1295400"/>
            <a:ext cx="838200" cy="461665"/>
          </a:xfrm>
          <a:prstGeom prst="rect">
            <a:avLst/>
          </a:prstGeom>
          <a:noFill/>
          <a:ln w="9525">
            <a:noFill/>
            <a:miter lim="800000"/>
            <a:headEnd/>
            <a:tailEnd/>
          </a:ln>
          <a:effectLst/>
        </p:spPr>
        <p:txBody>
          <a:bodyPr wrap="square">
            <a:spAutoFit/>
          </a:bodyPr>
          <a:lstStyle/>
          <a:p>
            <a:pPr algn="r">
              <a:spcBef>
                <a:spcPct val="50000"/>
              </a:spcBef>
            </a:pPr>
            <a:r>
              <a:rPr lang="en-US" sz="2400" dirty="0">
                <a:solidFill>
                  <a:srgbClr val="0000FF"/>
                </a:solidFill>
                <a:effectLst/>
              </a:rPr>
              <a:t>E</a:t>
            </a:r>
            <a:r>
              <a:rPr lang="en-US" sz="2400" i="0" dirty="0">
                <a:solidFill>
                  <a:srgbClr val="0000FF"/>
                </a:solidFill>
                <a:effectLst/>
              </a:rPr>
              <a:t>[</a:t>
            </a:r>
            <a:r>
              <a:rPr lang="en-US" sz="2400" dirty="0" err="1">
                <a:solidFill>
                  <a:srgbClr val="0000FF"/>
                </a:solidFill>
                <a:effectLst/>
              </a:rPr>
              <a:t>r</a:t>
            </a:r>
            <a:r>
              <a:rPr lang="en-US" sz="2400" baseline="-25000" dirty="0" err="1">
                <a:solidFill>
                  <a:srgbClr val="0000FF"/>
                </a:solidFill>
                <a:effectLst/>
              </a:rPr>
              <a:t>j</a:t>
            </a:r>
            <a:r>
              <a:rPr lang="en-US" sz="2400" i="0" dirty="0">
                <a:solidFill>
                  <a:srgbClr val="0000FF"/>
                </a:solidFill>
                <a:effectLst/>
              </a:rPr>
              <a:t>]</a:t>
            </a:r>
            <a:endParaRPr lang="en-US" sz="2400" dirty="0">
              <a:solidFill>
                <a:srgbClr val="0000FF"/>
              </a:solidFill>
              <a:effectLst/>
            </a:endParaRPr>
          </a:p>
        </p:txBody>
      </p:sp>
      <p:sp>
        <p:nvSpPr>
          <p:cNvPr id="269322" name="Line 10"/>
          <p:cNvSpPr>
            <a:spLocks noChangeShapeType="1"/>
          </p:cNvSpPr>
          <p:nvPr/>
        </p:nvSpPr>
        <p:spPr bwMode="auto">
          <a:xfrm flipH="1">
            <a:off x="1219200" y="1524000"/>
            <a:ext cx="228600" cy="0"/>
          </a:xfrm>
          <a:prstGeom prst="line">
            <a:avLst/>
          </a:prstGeom>
          <a:noFill/>
          <a:ln w="9525">
            <a:solidFill>
              <a:schemeClr val="tx1"/>
            </a:solidFill>
            <a:round/>
            <a:headEnd/>
            <a:tailEnd/>
          </a:ln>
          <a:effectLst/>
        </p:spPr>
        <p:txBody>
          <a:bodyPr/>
          <a:lstStyle/>
          <a:p>
            <a:endParaRPr lang="en-US"/>
          </a:p>
        </p:txBody>
      </p:sp>
      <p:sp>
        <p:nvSpPr>
          <p:cNvPr id="269323" name="Text Box 11"/>
          <p:cNvSpPr txBox="1">
            <a:spLocks noChangeArrowheads="1"/>
          </p:cNvSpPr>
          <p:nvPr/>
        </p:nvSpPr>
        <p:spPr bwMode="auto">
          <a:xfrm>
            <a:off x="381000" y="3200400"/>
            <a:ext cx="838200" cy="461665"/>
          </a:xfrm>
          <a:prstGeom prst="rect">
            <a:avLst/>
          </a:prstGeom>
          <a:noFill/>
          <a:ln w="9525">
            <a:noFill/>
            <a:miter lim="800000"/>
            <a:headEnd/>
            <a:tailEnd/>
          </a:ln>
          <a:effectLst/>
        </p:spPr>
        <p:txBody>
          <a:bodyPr wrap="square">
            <a:spAutoFit/>
          </a:bodyPr>
          <a:lstStyle/>
          <a:p>
            <a:pPr algn="r">
              <a:spcBef>
                <a:spcPct val="50000"/>
              </a:spcBef>
            </a:pPr>
            <a:r>
              <a:rPr lang="en-US" sz="2400" dirty="0">
                <a:solidFill>
                  <a:srgbClr val="0000FF"/>
                </a:solidFill>
                <a:effectLst/>
              </a:rPr>
              <a:t>E</a:t>
            </a:r>
            <a:r>
              <a:rPr lang="en-US" sz="2400" i="0" dirty="0">
                <a:solidFill>
                  <a:srgbClr val="0000FF"/>
                </a:solidFill>
                <a:effectLst/>
              </a:rPr>
              <a:t>[</a:t>
            </a:r>
            <a:r>
              <a:rPr lang="en-US" sz="2400" dirty="0" err="1">
                <a:solidFill>
                  <a:srgbClr val="0000FF"/>
                </a:solidFill>
                <a:effectLst/>
              </a:rPr>
              <a:t>r</a:t>
            </a:r>
            <a:r>
              <a:rPr lang="en-US" sz="2400" baseline="-25000" dirty="0" err="1">
                <a:solidFill>
                  <a:srgbClr val="0000FF"/>
                </a:solidFill>
                <a:effectLst/>
              </a:rPr>
              <a:t>i</a:t>
            </a:r>
            <a:r>
              <a:rPr lang="en-US" sz="2400" i="0" dirty="0">
                <a:solidFill>
                  <a:srgbClr val="0000FF"/>
                </a:solidFill>
                <a:effectLst/>
              </a:rPr>
              <a:t>]</a:t>
            </a:r>
            <a:endParaRPr lang="en-US" sz="2400" dirty="0">
              <a:solidFill>
                <a:srgbClr val="0000FF"/>
              </a:solidFill>
              <a:effectLst/>
            </a:endParaRPr>
          </a:p>
        </p:txBody>
      </p:sp>
      <p:sp>
        <p:nvSpPr>
          <p:cNvPr id="269324" name="Line 12"/>
          <p:cNvSpPr>
            <a:spLocks noChangeShapeType="1"/>
          </p:cNvSpPr>
          <p:nvPr/>
        </p:nvSpPr>
        <p:spPr bwMode="auto">
          <a:xfrm flipH="1">
            <a:off x="1219200" y="3429000"/>
            <a:ext cx="228600" cy="0"/>
          </a:xfrm>
          <a:prstGeom prst="line">
            <a:avLst/>
          </a:prstGeom>
          <a:noFill/>
          <a:ln w="9525">
            <a:solidFill>
              <a:schemeClr val="tx1"/>
            </a:solidFill>
            <a:round/>
            <a:headEnd/>
            <a:tailEnd/>
          </a:ln>
          <a:effectLst/>
        </p:spPr>
        <p:txBody>
          <a:bodyPr/>
          <a:lstStyle/>
          <a:p>
            <a:endParaRPr lang="en-US"/>
          </a:p>
        </p:txBody>
      </p:sp>
      <p:sp>
        <p:nvSpPr>
          <p:cNvPr id="269325" name="Line 13"/>
          <p:cNvSpPr>
            <a:spLocks noChangeShapeType="1"/>
          </p:cNvSpPr>
          <p:nvPr/>
        </p:nvSpPr>
        <p:spPr bwMode="auto">
          <a:xfrm flipV="1">
            <a:off x="2743200" y="3505200"/>
            <a:ext cx="0" cy="1600200"/>
          </a:xfrm>
          <a:prstGeom prst="line">
            <a:avLst/>
          </a:prstGeom>
          <a:noFill/>
          <a:ln w="9525">
            <a:solidFill>
              <a:schemeClr val="tx1"/>
            </a:solidFill>
            <a:prstDash val="sysDot"/>
            <a:round/>
            <a:headEnd/>
            <a:tailEnd/>
          </a:ln>
          <a:effectLst/>
        </p:spPr>
        <p:txBody>
          <a:bodyPr/>
          <a:lstStyle/>
          <a:p>
            <a:endParaRPr lang="en-US"/>
          </a:p>
        </p:txBody>
      </p:sp>
      <p:sp>
        <p:nvSpPr>
          <p:cNvPr id="269326" name="Line 14"/>
          <p:cNvSpPr>
            <a:spLocks noChangeShapeType="1"/>
          </p:cNvSpPr>
          <p:nvPr/>
        </p:nvSpPr>
        <p:spPr bwMode="auto">
          <a:xfrm>
            <a:off x="1447800" y="3429000"/>
            <a:ext cx="1295400" cy="0"/>
          </a:xfrm>
          <a:prstGeom prst="line">
            <a:avLst/>
          </a:prstGeom>
          <a:noFill/>
          <a:ln w="9525">
            <a:solidFill>
              <a:schemeClr val="tx1"/>
            </a:solidFill>
            <a:prstDash val="sysDot"/>
            <a:round/>
            <a:headEnd/>
            <a:tailEnd/>
          </a:ln>
          <a:effectLst/>
        </p:spPr>
        <p:txBody>
          <a:bodyPr/>
          <a:lstStyle/>
          <a:p>
            <a:endParaRPr lang="en-US"/>
          </a:p>
        </p:txBody>
      </p:sp>
      <p:sp>
        <p:nvSpPr>
          <p:cNvPr id="269327" name="Oval 15"/>
          <p:cNvSpPr>
            <a:spLocks noChangeArrowheads="1"/>
          </p:cNvSpPr>
          <p:nvPr/>
        </p:nvSpPr>
        <p:spPr bwMode="auto">
          <a:xfrm>
            <a:off x="2590800" y="3352800"/>
            <a:ext cx="228600" cy="228600"/>
          </a:xfrm>
          <a:prstGeom prst="ellipse">
            <a:avLst/>
          </a:prstGeom>
          <a:solidFill>
            <a:srgbClr val="0000FF"/>
          </a:solidFill>
          <a:ln w="9525">
            <a:solidFill>
              <a:srgbClr val="0000FF"/>
            </a:solidFill>
            <a:round/>
            <a:headEnd/>
            <a:tailEnd/>
          </a:ln>
          <a:effectLst/>
        </p:spPr>
        <p:txBody>
          <a:bodyPr wrap="none" anchor="ctr"/>
          <a:lstStyle/>
          <a:p>
            <a:endParaRPr lang="en-US"/>
          </a:p>
        </p:txBody>
      </p:sp>
      <p:sp>
        <p:nvSpPr>
          <p:cNvPr id="269328" name="Oval 16"/>
          <p:cNvSpPr>
            <a:spLocks noChangeArrowheads="1"/>
          </p:cNvSpPr>
          <p:nvPr/>
        </p:nvSpPr>
        <p:spPr bwMode="auto">
          <a:xfrm>
            <a:off x="5791200" y="1447800"/>
            <a:ext cx="228600" cy="228600"/>
          </a:xfrm>
          <a:prstGeom prst="ellipse">
            <a:avLst/>
          </a:prstGeom>
          <a:solidFill>
            <a:srgbClr val="0000FF"/>
          </a:solidFill>
          <a:ln w="9525">
            <a:solidFill>
              <a:srgbClr val="0000FF"/>
            </a:solidFill>
            <a:round/>
            <a:headEnd/>
            <a:tailEnd/>
          </a:ln>
          <a:effectLst/>
        </p:spPr>
        <p:txBody>
          <a:bodyPr wrap="none" anchor="ctr"/>
          <a:lstStyle/>
          <a:p>
            <a:endParaRPr lang="en-US"/>
          </a:p>
        </p:txBody>
      </p:sp>
      <p:sp>
        <p:nvSpPr>
          <p:cNvPr id="269329" name="Line 17"/>
          <p:cNvSpPr>
            <a:spLocks noChangeShapeType="1"/>
          </p:cNvSpPr>
          <p:nvPr/>
        </p:nvSpPr>
        <p:spPr bwMode="auto">
          <a:xfrm flipV="1">
            <a:off x="5943600" y="1600200"/>
            <a:ext cx="0" cy="3657600"/>
          </a:xfrm>
          <a:prstGeom prst="line">
            <a:avLst/>
          </a:prstGeom>
          <a:noFill/>
          <a:ln w="9525">
            <a:solidFill>
              <a:schemeClr val="tx1"/>
            </a:solidFill>
            <a:prstDash val="sysDot"/>
            <a:round/>
            <a:headEnd/>
            <a:tailEnd/>
          </a:ln>
          <a:effectLst/>
        </p:spPr>
        <p:txBody>
          <a:bodyPr/>
          <a:lstStyle/>
          <a:p>
            <a:endParaRPr lang="en-US"/>
          </a:p>
        </p:txBody>
      </p:sp>
      <p:sp>
        <p:nvSpPr>
          <p:cNvPr id="269330" name="Line 18"/>
          <p:cNvSpPr>
            <a:spLocks noChangeShapeType="1"/>
          </p:cNvSpPr>
          <p:nvPr/>
        </p:nvSpPr>
        <p:spPr bwMode="auto">
          <a:xfrm>
            <a:off x="1371600" y="1524000"/>
            <a:ext cx="4495800" cy="0"/>
          </a:xfrm>
          <a:prstGeom prst="line">
            <a:avLst/>
          </a:prstGeom>
          <a:noFill/>
          <a:ln w="9525">
            <a:solidFill>
              <a:schemeClr val="tx1"/>
            </a:solidFill>
            <a:prstDash val="sysDot"/>
            <a:round/>
            <a:headEnd/>
            <a:tailEnd/>
          </a:ln>
          <a:effectLst/>
        </p:spPr>
        <p:txBody>
          <a:bodyPr/>
          <a:lstStyle/>
          <a:p>
            <a:endParaRPr lang="en-US"/>
          </a:p>
        </p:txBody>
      </p:sp>
      <p:sp>
        <p:nvSpPr>
          <p:cNvPr id="269331" name="Line 19"/>
          <p:cNvSpPr>
            <a:spLocks noChangeShapeType="1"/>
          </p:cNvSpPr>
          <p:nvPr/>
        </p:nvSpPr>
        <p:spPr bwMode="auto">
          <a:xfrm flipV="1">
            <a:off x="2743200" y="1524000"/>
            <a:ext cx="3200400" cy="1905000"/>
          </a:xfrm>
          <a:prstGeom prst="line">
            <a:avLst/>
          </a:prstGeom>
          <a:noFill/>
          <a:ln w="28575">
            <a:solidFill>
              <a:srgbClr val="0000FF"/>
            </a:solidFill>
            <a:round/>
            <a:headEnd/>
            <a:tailEnd/>
          </a:ln>
          <a:effectLst/>
        </p:spPr>
        <p:txBody>
          <a:bodyPr/>
          <a:lstStyle/>
          <a:p>
            <a:endParaRPr lang="en-US"/>
          </a:p>
        </p:txBody>
      </p:sp>
      <p:sp>
        <p:nvSpPr>
          <p:cNvPr id="269332" name="Text Box 20"/>
          <p:cNvSpPr txBox="1">
            <a:spLocks noChangeArrowheads="1"/>
          </p:cNvSpPr>
          <p:nvPr/>
        </p:nvSpPr>
        <p:spPr bwMode="auto">
          <a:xfrm>
            <a:off x="1828800" y="609600"/>
            <a:ext cx="5486400" cy="457200"/>
          </a:xfrm>
          <a:prstGeom prst="rect">
            <a:avLst/>
          </a:prstGeom>
          <a:noFill/>
          <a:ln w="9525">
            <a:noFill/>
            <a:miter lim="800000"/>
            <a:headEnd/>
            <a:tailEnd/>
          </a:ln>
          <a:effectLst/>
        </p:spPr>
        <p:txBody>
          <a:bodyPr>
            <a:spAutoFit/>
          </a:bodyPr>
          <a:lstStyle/>
          <a:p>
            <a:pPr>
              <a:spcBef>
                <a:spcPct val="50000"/>
              </a:spcBef>
            </a:pPr>
            <a:r>
              <a:rPr lang="en-US" sz="2400">
                <a:solidFill>
                  <a:srgbClr val="0000FF"/>
                </a:solidFill>
                <a:effectLst/>
              </a:rPr>
              <a:t>If either i or j is riskless . . .</a:t>
            </a:r>
          </a:p>
        </p:txBody>
      </p:sp>
      <p:sp>
        <p:nvSpPr>
          <p:cNvPr id="22" name="Footer Placeholder 21"/>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D26A27B-6C3E-46CC-B3DA-9C9F449BB8A5}" type="slidenum">
              <a:rPr lang="en-US" smtClean="0"/>
              <a:pPr/>
              <a:t>45</a:t>
            </a:fld>
            <a:endParaRPr lang="en-US"/>
          </a:p>
        </p:txBody>
      </p:sp>
      <p:cxnSp>
        <p:nvCxnSpPr>
          <p:cNvPr id="4" name="Straight Connector 3"/>
          <p:cNvCxnSpPr/>
          <p:nvPr/>
        </p:nvCxnSpPr>
        <p:spPr bwMode="auto">
          <a:xfrm rot="5400000">
            <a:off x="266700" y="3619500"/>
            <a:ext cx="3352800" cy="762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a:off x="1905000" y="5334000"/>
            <a:ext cx="5334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 name="TextBox 6"/>
          <p:cNvSpPr txBox="1"/>
          <p:nvPr/>
        </p:nvSpPr>
        <p:spPr>
          <a:xfrm>
            <a:off x="762000" y="1524000"/>
            <a:ext cx="1371600" cy="830997"/>
          </a:xfrm>
          <a:prstGeom prst="rect">
            <a:avLst/>
          </a:prstGeom>
          <a:noFill/>
        </p:spPr>
        <p:txBody>
          <a:bodyPr wrap="square" rtlCol="0">
            <a:spAutoFit/>
          </a:bodyPr>
          <a:lstStyle/>
          <a:p>
            <a:r>
              <a:rPr lang="en-US" sz="2400" dirty="0" smtClean="0">
                <a:solidFill>
                  <a:srgbClr val="00B050"/>
                </a:solidFill>
                <a:effectLst/>
              </a:rPr>
              <a:t>Expected Return</a:t>
            </a:r>
            <a:endParaRPr lang="en-US" sz="2400" dirty="0">
              <a:solidFill>
                <a:srgbClr val="00B050"/>
              </a:solidFill>
              <a:effectLst/>
            </a:endParaRPr>
          </a:p>
        </p:txBody>
      </p:sp>
      <p:sp>
        <p:nvSpPr>
          <p:cNvPr id="8" name="TextBox 7"/>
          <p:cNvSpPr txBox="1"/>
          <p:nvPr/>
        </p:nvSpPr>
        <p:spPr>
          <a:xfrm>
            <a:off x="6172200" y="5410200"/>
            <a:ext cx="1371600" cy="461665"/>
          </a:xfrm>
          <a:prstGeom prst="rect">
            <a:avLst/>
          </a:prstGeom>
          <a:noFill/>
        </p:spPr>
        <p:txBody>
          <a:bodyPr wrap="square" rtlCol="0">
            <a:spAutoFit/>
          </a:bodyPr>
          <a:lstStyle/>
          <a:p>
            <a:r>
              <a:rPr lang="en-US" sz="2400" dirty="0" smtClean="0">
                <a:solidFill>
                  <a:srgbClr val="FF0000"/>
                </a:solidFill>
                <a:effectLst/>
              </a:rPr>
              <a:t>Volatility</a:t>
            </a:r>
            <a:endParaRPr lang="en-US" sz="2400" dirty="0">
              <a:solidFill>
                <a:srgbClr val="FF0000"/>
              </a:solidFill>
              <a:effectLst/>
            </a:endParaRPr>
          </a:p>
        </p:txBody>
      </p:sp>
      <p:sp>
        <p:nvSpPr>
          <p:cNvPr id="12" name="TextBox 11"/>
          <p:cNvSpPr txBox="1"/>
          <p:nvPr/>
        </p:nvSpPr>
        <p:spPr>
          <a:xfrm>
            <a:off x="1219200" y="4114800"/>
            <a:ext cx="609600" cy="400110"/>
          </a:xfrm>
          <a:prstGeom prst="rect">
            <a:avLst/>
          </a:prstGeom>
          <a:noFill/>
        </p:spPr>
        <p:txBody>
          <a:bodyPr wrap="square" rtlCol="0">
            <a:spAutoFit/>
          </a:bodyPr>
          <a:lstStyle/>
          <a:p>
            <a:pPr algn="r"/>
            <a:r>
              <a:rPr lang="en-US" dirty="0" smtClean="0">
                <a:solidFill>
                  <a:srgbClr val="00B050"/>
                </a:solidFill>
                <a:effectLst/>
              </a:rPr>
              <a:t>5%</a:t>
            </a:r>
            <a:endParaRPr lang="en-US" dirty="0">
              <a:solidFill>
                <a:srgbClr val="00B050"/>
              </a:solidFill>
              <a:effectLst/>
            </a:endParaRPr>
          </a:p>
        </p:txBody>
      </p:sp>
      <p:sp>
        <p:nvSpPr>
          <p:cNvPr id="13" name="TextBox 12"/>
          <p:cNvSpPr txBox="1"/>
          <p:nvPr/>
        </p:nvSpPr>
        <p:spPr>
          <a:xfrm>
            <a:off x="1143000" y="2590800"/>
            <a:ext cx="762000" cy="400110"/>
          </a:xfrm>
          <a:prstGeom prst="rect">
            <a:avLst/>
          </a:prstGeom>
          <a:noFill/>
        </p:spPr>
        <p:txBody>
          <a:bodyPr wrap="square" rtlCol="0">
            <a:spAutoFit/>
          </a:bodyPr>
          <a:lstStyle/>
          <a:p>
            <a:pPr algn="r"/>
            <a:r>
              <a:rPr lang="en-US" dirty="0" smtClean="0">
                <a:solidFill>
                  <a:srgbClr val="00B050"/>
                </a:solidFill>
                <a:effectLst/>
              </a:rPr>
              <a:t>10%</a:t>
            </a:r>
            <a:endParaRPr lang="en-US" dirty="0">
              <a:solidFill>
                <a:srgbClr val="00B050"/>
              </a:solidFill>
              <a:effectLst/>
            </a:endParaRPr>
          </a:p>
        </p:txBody>
      </p:sp>
      <p:sp>
        <p:nvSpPr>
          <p:cNvPr id="17" name="TextBox 16"/>
          <p:cNvSpPr txBox="1"/>
          <p:nvPr/>
        </p:nvSpPr>
        <p:spPr>
          <a:xfrm>
            <a:off x="990600" y="3352800"/>
            <a:ext cx="914400" cy="400110"/>
          </a:xfrm>
          <a:prstGeom prst="rect">
            <a:avLst/>
          </a:prstGeom>
          <a:noFill/>
        </p:spPr>
        <p:txBody>
          <a:bodyPr wrap="square" rtlCol="0">
            <a:spAutoFit/>
          </a:bodyPr>
          <a:lstStyle/>
          <a:p>
            <a:pPr algn="r"/>
            <a:r>
              <a:rPr lang="en-US" dirty="0" smtClean="0">
                <a:solidFill>
                  <a:srgbClr val="00B050"/>
                </a:solidFill>
                <a:effectLst/>
              </a:rPr>
              <a:t>7.5%</a:t>
            </a:r>
            <a:endParaRPr lang="en-US" dirty="0">
              <a:solidFill>
                <a:srgbClr val="00B050"/>
              </a:solidFill>
              <a:effectLst/>
            </a:endParaRPr>
          </a:p>
        </p:txBody>
      </p:sp>
      <p:sp>
        <p:nvSpPr>
          <p:cNvPr id="22" name="TextBox 21"/>
          <p:cNvSpPr txBox="1"/>
          <p:nvPr/>
        </p:nvSpPr>
        <p:spPr>
          <a:xfrm>
            <a:off x="2438400" y="5410200"/>
            <a:ext cx="609600" cy="400110"/>
          </a:xfrm>
          <a:prstGeom prst="rect">
            <a:avLst/>
          </a:prstGeom>
          <a:noFill/>
        </p:spPr>
        <p:txBody>
          <a:bodyPr wrap="square" rtlCol="0">
            <a:spAutoFit/>
          </a:bodyPr>
          <a:lstStyle/>
          <a:p>
            <a:pPr algn="r"/>
            <a:r>
              <a:rPr lang="en-US" dirty="0" smtClean="0">
                <a:solidFill>
                  <a:srgbClr val="FF0000"/>
                </a:solidFill>
                <a:effectLst/>
              </a:rPr>
              <a:t>5%</a:t>
            </a:r>
            <a:endParaRPr lang="en-US" dirty="0">
              <a:solidFill>
                <a:srgbClr val="FF0000"/>
              </a:solidFill>
              <a:effectLst/>
            </a:endParaRPr>
          </a:p>
        </p:txBody>
      </p:sp>
      <p:sp>
        <p:nvSpPr>
          <p:cNvPr id="23" name="TextBox 22"/>
          <p:cNvSpPr txBox="1"/>
          <p:nvPr/>
        </p:nvSpPr>
        <p:spPr>
          <a:xfrm>
            <a:off x="5334000" y="5410200"/>
            <a:ext cx="685800" cy="400110"/>
          </a:xfrm>
          <a:prstGeom prst="rect">
            <a:avLst/>
          </a:prstGeom>
          <a:noFill/>
        </p:spPr>
        <p:txBody>
          <a:bodyPr wrap="square" rtlCol="0">
            <a:spAutoFit/>
          </a:bodyPr>
          <a:lstStyle/>
          <a:p>
            <a:pPr algn="r"/>
            <a:r>
              <a:rPr lang="en-US" dirty="0" smtClean="0">
                <a:solidFill>
                  <a:srgbClr val="FF0000"/>
                </a:solidFill>
                <a:effectLst/>
              </a:rPr>
              <a:t>10%</a:t>
            </a:r>
            <a:endParaRPr lang="en-US" dirty="0">
              <a:solidFill>
                <a:srgbClr val="FF0000"/>
              </a:solidFill>
              <a:effectLst/>
            </a:endParaRPr>
          </a:p>
        </p:txBody>
      </p:sp>
      <p:sp>
        <p:nvSpPr>
          <p:cNvPr id="24" name="Oval 23"/>
          <p:cNvSpPr/>
          <p:nvPr/>
        </p:nvSpPr>
        <p:spPr bwMode="auto">
          <a:xfrm>
            <a:off x="2743200" y="4267200"/>
            <a:ext cx="152400" cy="1524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25" name="Oval 24"/>
          <p:cNvSpPr/>
          <p:nvPr/>
        </p:nvSpPr>
        <p:spPr bwMode="auto">
          <a:xfrm>
            <a:off x="5562600" y="2743200"/>
            <a:ext cx="152400" cy="1524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cxnSp>
        <p:nvCxnSpPr>
          <p:cNvPr id="27" name="Straight Connector 26"/>
          <p:cNvCxnSpPr>
            <a:stCxn id="24" idx="4"/>
          </p:cNvCxnSpPr>
          <p:nvPr/>
        </p:nvCxnSpPr>
        <p:spPr bwMode="auto">
          <a:xfrm rot="5400000">
            <a:off x="2324100" y="4914900"/>
            <a:ext cx="990600" cy="0"/>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29" name="Straight Connector 28"/>
          <p:cNvCxnSpPr>
            <a:stCxn id="24" idx="2"/>
          </p:cNvCxnSpPr>
          <p:nvPr/>
        </p:nvCxnSpPr>
        <p:spPr bwMode="auto">
          <a:xfrm rot="10800000">
            <a:off x="1828800" y="4343400"/>
            <a:ext cx="914400" cy="0"/>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30" name="Straight Connector 29"/>
          <p:cNvCxnSpPr/>
          <p:nvPr/>
        </p:nvCxnSpPr>
        <p:spPr bwMode="auto">
          <a:xfrm rot="5400000">
            <a:off x="4381500" y="4152900"/>
            <a:ext cx="2514600" cy="0"/>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31" name="Straight Connector 30"/>
          <p:cNvCxnSpPr/>
          <p:nvPr/>
        </p:nvCxnSpPr>
        <p:spPr bwMode="auto">
          <a:xfrm rot="10800000">
            <a:off x="1905000" y="2819400"/>
            <a:ext cx="3657600" cy="0"/>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35" name="Straight Connector 34"/>
          <p:cNvCxnSpPr>
            <a:stCxn id="24" idx="7"/>
            <a:endCxn id="25" idx="3"/>
          </p:cNvCxnSpPr>
          <p:nvPr/>
        </p:nvCxnSpPr>
        <p:spPr bwMode="auto">
          <a:xfrm rot="5400000" flipH="1" flipV="1">
            <a:off x="3520982" y="2225582"/>
            <a:ext cx="1416236" cy="2711636"/>
          </a:xfrm>
          <a:prstGeom prst="line">
            <a:avLst/>
          </a:prstGeom>
          <a:solidFill>
            <a:schemeClr val="accent1"/>
          </a:solidFill>
          <a:ln w="25400" cap="flat" cmpd="sng" algn="ctr">
            <a:solidFill>
              <a:srgbClr val="00B050"/>
            </a:solidFill>
            <a:prstDash val="solid"/>
            <a:round/>
            <a:headEnd type="none" w="med" len="med"/>
            <a:tailEnd type="none" w="med" len="med"/>
          </a:ln>
          <a:effectLst/>
        </p:spPr>
      </p:cxnSp>
      <p:sp>
        <p:nvSpPr>
          <p:cNvPr id="36" name="Arc 35"/>
          <p:cNvSpPr/>
          <p:nvPr/>
        </p:nvSpPr>
        <p:spPr bwMode="auto">
          <a:xfrm flipH="1">
            <a:off x="2666999" y="2819400"/>
            <a:ext cx="5943598" cy="2362200"/>
          </a:xfrm>
          <a:prstGeom prst="arc">
            <a:avLst>
              <a:gd name="adj1" fmla="val 16261926"/>
              <a:gd name="adj2" fmla="val 386688"/>
            </a:avLst>
          </a:prstGeom>
          <a:noFill/>
          <a:ln w="2540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cxnSp>
        <p:nvCxnSpPr>
          <p:cNvPr id="37" name="Straight Connector 36"/>
          <p:cNvCxnSpPr/>
          <p:nvPr/>
        </p:nvCxnSpPr>
        <p:spPr bwMode="auto">
          <a:xfrm rot="10800000">
            <a:off x="1905000" y="3581400"/>
            <a:ext cx="2286000" cy="0"/>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39" name="Straight Connector 38"/>
          <p:cNvCxnSpPr/>
          <p:nvPr/>
        </p:nvCxnSpPr>
        <p:spPr bwMode="auto">
          <a:xfrm rot="5400000">
            <a:off x="1676400" y="4800600"/>
            <a:ext cx="2438400" cy="0"/>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sp>
        <p:nvSpPr>
          <p:cNvPr id="41" name="TextBox 40"/>
          <p:cNvSpPr txBox="1"/>
          <p:nvPr/>
        </p:nvSpPr>
        <p:spPr>
          <a:xfrm>
            <a:off x="2438400" y="5943600"/>
            <a:ext cx="990600" cy="400110"/>
          </a:xfrm>
          <a:prstGeom prst="rect">
            <a:avLst/>
          </a:prstGeom>
          <a:noFill/>
        </p:spPr>
        <p:txBody>
          <a:bodyPr wrap="square" rtlCol="0">
            <a:spAutoFit/>
          </a:bodyPr>
          <a:lstStyle/>
          <a:p>
            <a:pPr algn="r"/>
            <a:r>
              <a:rPr lang="en-US" dirty="0" smtClean="0">
                <a:solidFill>
                  <a:srgbClr val="FF0000"/>
                </a:solidFill>
                <a:effectLst/>
              </a:rPr>
              <a:t>&lt; 7.5%</a:t>
            </a:r>
            <a:endParaRPr lang="en-US" dirty="0">
              <a:solidFill>
                <a:srgbClr val="FF0000"/>
              </a:solidFill>
              <a:effectLst/>
            </a:endParaRPr>
          </a:p>
        </p:txBody>
      </p:sp>
      <p:sp>
        <p:nvSpPr>
          <p:cNvPr id="42" name="TextBox 41"/>
          <p:cNvSpPr txBox="1"/>
          <p:nvPr/>
        </p:nvSpPr>
        <p:spPr>
          <a:xfrm>
            <a:off x="2286000" y="4343400"/>
            <a:ext cx="457200" cy="461665"/>
          </a:xfrm>
          <a:prstGeom prst="rect">
            <a:avLst/>
          </a:prstGeom>
          <a:noFill/>
        </p:spPr>
        <p:txBody>
          <a:bodyPr wrap="square" rtlCol="0">
            <a:spAutoFit/>
          </a:bodyPr>
          <a:lstStyle/>
          <a:p>
            <a:pPr algn="ctr"/>
            <a:r>
              <a:rPr lang="en-US" sz="2400" i="0" dirty="0" smtClean="0"/>
              <a:t>A</a:t>
            </a:r>
            <a:endParaRPr lang="en-US" sz="2400" i="0" dirty="0"/>
          </a:p>
        </p:txBody>
      </p:sp>
      <p:sp>
        <p:nvSpPr>
          <p:cNvPr id="43" name="TextBox 42"/>
          <p:cNvSpPr txBox="1"/>
          <p:nvPr/>
        </p:nvSpPr>
        <p:spPr>
          <a:xfrm>
            <a:off x="5638800" y="2438400"/>
            <a:ext cx="457200" cy="461665"/>
          </a:xfrm>
          <a:prstGeom prst="rect">
            <a:avLst/>
          </a:prstGeom>
          <a:noFill/>
        </p:spPr>
        <p:txBody>
          <a:bodyPr wrap="square" rtlCol="0">
            <a:spAutoFit/>
          </a:bodyPr>
          <a:lstStyle/>
          <a:p>
            <a:pPr algn="ctr"/>
            <a:r>
              <a:rPr lang="en-US" sz="2400" i="0" dirty="0" smtClean="0"/>
              <a:t>B</a:t>
            </a:r>
            <a:endParaRPr lang="en-US" sz="2400" i="0" dirty="0"/>
          </a:p>
        </p:txBody>
      </p:sp>
      <p:sp>
        <p:nvSpPr>
          <p:cNvPr id="46" name="Text Box 7"/>
          <p:cNvSpPr txBox="1">
            <a:spLocks noChangeArrowheads="1"/>
          </p:cNvSpPr>
          <p:nvPr/>
        </p:nvSpPr>
        <p:spPr bwMode="auto">
          <a:xfrm>
            <a:off x="228600" y="152400"/>
            <a:ext cx="7924800" cy="523220"/>
          </a:xfrm>
          <a:prstGeom prst="rect">
            <a:avLst/>
          </a:prstGeom>
          <a:noFill/>
          <a:ln w="9525">
            <a:noFill/>
            <a:miter lim="800000"/>
            <a:headEnd/>
            <a:tailEnd/>
          </a:ln>
          <a:effectLst/>
        </p:spPr>
        <p:txBody>
          <a:bodyPr>
            <a:spAutoFit/>
          </a:bodyPr>
          <a:lstStyle/>
          <a:p>
            <a:pPr>
              <a:spcBef>
                <a:spcPct val="50000"/>
              </a:spcBef>
            </a:pPr>
            <a:r>
              <a:rPr lang="en-US" sz="2800" i="0" dirty="0" smtClean="0">
                <a:solidFill>
                  <a:srgbClr val="0000FF"/>
                </a:solidFill>
                <a:effectLst/>
              </a:rPr>
              <a:t>i.e., we don’t have this anymore (if A is riskless):</a:t>
            </a:r>
            <a:endParaRPr lang="en-US" sz="2800" i="0" dirty="0">
              <a:solidFill>
                <a:srgbClr val="0000FF"/>
              </a:solidFill>
              <a:effectLst/>
            </a:endParaRPr>
          </a:p>
        </p:txBody>
      </p:sp>
      <p:sp>
        <p:nvSpPr>
          <p:cNvPr id="47" name="Oval 46"/>
          <p:cNvSpPr/>
          <p:nvPr/>
        </p:nvSpPr>
        <p:spPr bwMode="auto">
          <a:xfrm>
            <a:off x="2819400" y="3505200"/>
            <a:ext cx="152400" cy="1524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48" name="TextBox 47"/>
          <p:cNvSpPr txBox="1"/>
          <p:nvPr/>
        </p:nvSpPr>
        <p:spPr>
          <a:xfrm>
            <a:off x="2590800" y="3124200"/>
            <a:ext cx="457200" cy="461665"/>
          </a:xfrm>
          <a:prstGeom prst="rect">
            <a:avLst/>
          </a:prstGeom>
          <a:noFill/>
        </p:spPr>
        <p:txBody>
          <a:bodyPr wrap="square" rtlCol="0">
            <a:spAutoFit/>
          </a:bodyPr>
          <a:lstStyle/>
          <a:p>
            <a:pPr algn="ctr"/>
            <a:r>
              <a:rPr lang="en-US" sz="2400" i="0" dirty="0" smtClean="0"/>
              <a:t>P</a:t>
            </a:r>
            <a:endParaRPr lang="en-US" sz="2400" i="0" dirty="0"/>
          </a:p>
        </p:txBody>
      </p:sp>
      <p:sp>
        <p:nvSpPr>
          <p:cNvPr id="49" name="TextBox 48"/>
          <p:cNvSpPr txBox="1"/>
          <p:nvPr/>
        </p:nvSpPr>
        <p:spPr>
          <a:xfrm>
            <a:off x="914400" y="914400"/>
            <a:ext cx="4953000" cy="461665"/>
          </a:xfrm>
          <a:prstGeom prst="rect">
            <a:avLst/>
          </a:prstGeom>
          <a:noFill/>
        </p:spPr>
        <p:txBody>
          <a:bodyPr wrap="square" rtlCol="0">
            <a:spAutoFit/>
          </a:bodyPr>
          <a:lstStyle/>
          <a:p>
            <a:r>
              <a:rPr lang="en-US" sz="2400" i="0" dirty="0" smtClean="0"/>
              <a:t>e.g., where P  is { (1/2)A &amp; (1/2)B }…</a:t>
            </a:r>
            <a:endParaRPr lang="en-US" sz="2400" i="0" dirty="0"/>
          </a:p>
        </p:txBody>
      </p:sp>
      <p:graphicFrame>
        <p:nvGraphicFramePr>
          <p:cNvPr id="196610" name="Object 2"/>
          <p:cNvGraphicFramePr>
            <a:graphicFrameLocks noChangeAspect="1"/>
          </p:cNvGraphicFramePr>
          <p:nvPr/>
        </p:nvGraphicFramePr>
        <p:xfrm>
          <a:off x="6842747" y="881063"/>
          <a:ext cx="1688478" cy="338137"/>
        </p:xfrm>
        <a:graphic>
          <a:graphicData uri="http://schemas.openxmlformats.org/presentationml/2006/ole">
            <p:oleObj spid="_x0000_s198670" name="Equation" r:id="rId3" imgW="1040948" imgH="215806" progId="Equation.3">
              <p:embed/>
            </p:oleObj>
          </a:graphicData>
        </a:graphic>
      </p:graphicFrame>
      <p:graphicFrame>
        <p:nvGraphicFramePr>
          <p:cNvPr id="196611" name="Object 3"/>
          <p:cNvGraphicFramePr>
            <a:graphicFrameLocks noChangeAspect="1"/>
          </p:cNvGraphicFramePr>
          <p:nvPr/>
        </p:nvGraphicFramePr>
        <p:xfrm>
          <a:off x="6248400" y="1371600"/>
          <a:ext cx="2262956" cy="377825"/>
        </p:xfrm>
        <a:graphic>
          <a:graphicData uri="http://schemas.openxmlformats.org/presentationml/2006/ole">
            <p:oleObj spid="_x0000_s198671" name="Equation" r:id="rId4" imgW="1193800" imgH="215900" progId="Equation.3">
              <p:embed/>
            </p:oleObj>
          </a:graphicData>
        </a:graphic>
      </p:graphicFrame>
      <p:sp>
        <p:nvSpPr>
          <p:cNvPr id="32" name="Oval 31"/>
          <p:cNvSpPr/>
          <p:nvPr/>
        </p:nvSpPr>
        <p:spPr bwMode="auto">
          <a:xfrm>
            <a:off x="2362200" y="5334000"/>
            <a:ext cx="762000" cy="609600"/>
          </a:xfrm>
          <a:prstGeom prst="ellipse">
            <a:avLst/>
          </a:prstGeom>
          <a:noFill/>
          <a:ln w="15875"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33" name="TextBox 32"/>
          <p:cNvSpPr txBox="1"/>
          <p:nvPr/>
        </p:nvSpPr>
        <p:spPr>
          <a:xfrm>
            <a:off x="457200" y="5334000"/>
            <a:ext cx="1219200" cy="1323439"/>
          </a:xfrm>
          <a:prstGeom prst="rect">
            <a:avLst/>
          </a:prstGeom>
          <a:noFill/>
        </p:spPr>
        <p:txBody>
          <a:bodyPr wrap="square" rtlCol="0">
            <a:spAutoFit/>
          </a:bodyPr>
          <a:lstStyle/>
          <a:p>
            <a:r>
              <a:rPr lang="en-US" dirty="0" smtClean="0">
                <a:solidFill>
                  <a:srgbClr val="0000FF"/>
                </a:solidFill>
                <a:effectLst/>
              </a:rPr>
              <a:t>This is now 0%</a:t>
            </a:r>
          </a:p>
          <a:p>
            <a:r>
              <a:rPr lang="en-US" dirty="0" smtClean="0">
                <a:solidFill>
                  <a:srgbClr val="0000FF"/>
                </a:solidFill>
                <a:effectLst/>
              </a:rPr>
              <a:t>(not 5% anymore)</a:t>
            </a:r>
            <a:endParaRPr lang="en-US" dirty="0">
              <a:solidFill>
                <a:srgbClr val="0000FF"/>
              </a:solidFill>
              <a:effectLst/>
            </a:endParaRPr>
          </a:p>
        </p:txBody>
      </p:sp>
      <p:cxnSp>
        <p:nvCxnSpPr>
          <p:cNvPr id="38" name="Straight Arrow Connector 37"/>
          <p:cNvCxnSpPr>
            <a:stCxn id="33" idx="3"/>
            <a:endCxn id="32" idx="2"/>
          </p:cNvCxnSpPr>
          <p:nvPr/>
        </p:nvCxnSpPr>
        <p:spPr bwMode="auto">
          <a:xfrm flipV="1">
            <a:off x="1676400" y="5638800"/>
            <a:ext cx="685800" cy="356920"/>
          </a:xfrm>
          <a:prstGeom prst="straightConnector1">
            <a:avLst/>
          </a:prstGeom>
          <a:solidFill>
            <a:schemeClr val="accent1"/>
          </a:solidFill>
          <a:ln w="9525" cap="flat" cmpd="sng" algn="ctr">
            <a:solidFill>
              <a:srgbClr val="0000FF"/>
            </a:solidFill>
            <a:prstDash val="solid"/>
            <a:round/>
            <a:headEnd type="none" w="med" len="med"/>
            <a:tailEnd type="arrow"/>
          </a:ln>
          <a:effectLst/>
        </p:spPr>
      </p:cxnSp>
      <p:sp>
        <p:nvSpPr>
          <p:cNvPr id="40" name="TextBox 39"/>
          <p:cNvSpPr txBox="1"/>
          <p:nvPr/>
        </p:nvSpPr>
        <p:spPr>
          <a:xfrm>
            <a:off x="2057400" y="1981200"/>
            <a:ext cx="2743200" cy="707886"/>
          </a:xfrm>
          <a:prstGeom prst="rect">
            <a:avLst/>
          </a:prstGeom>
          <a:noFill/>
        </p:spPr>
        <p:txBody>
          <a:bodyPr wrap="square" rtlCol="0">
            <a:spAutoFit/>
          </a:bodyPr>
          <a:lstStyle/>
          <a:p>
            <a:r>
              <a:rPr lang="en-US" dirty="0" smtClean="0">
                <a:solidFill>
                  <a:srgbClr val="0000FF"/>
                </a:solidFill>
                <a:effectLst/>
              </a:rPr>
              <a:t>Red line is now straight (on top of green)</a:t>
            </a:r>
            <a:endParaRPr lang="en-US" dirty="0">
              <a:solidFill>
                <a:srgbClr val="0000FF"/>
              </a:solidFill>
              <a:effectLst/>
            </a:endParaRPr>
          </a:p>
        </p:txBody>
      </p:sp>
      <p:cxnSp>
        <p:nvCxnSpPr>
          <p:cNvPr id="44" name="Straight Arrow Connector 43"/>
          <p:cNvCxnSpPr>
            <a:stCxn id="40" idx="2"/>
          </p:cNvCxnSpPr>
          <p:nvPr/>
        </p:nvCxnSpPr>
        <p:spPr bwMode="auto">
          <a:xfrm rot="16200000" flipH="1">
            <a:off x="3440043" y="2678043"/>
            <a:ext cx="358914" cy="381000"/>
          </a:xfrm>
          <a:prstGeom prst="straightConnector1">
            <a:avLst/>
          </a:prstGeom>
          <a:solidFill>
            <a:schemeClr val="accent1"/>
          </a:solidFill>
          <a:ln w="9525" cap="flat" cmpd="sng" algn="ctr">
            <a:solidFill>
              <a:srgbClr val="0000FF"/>
            </a:solidFill>
            <a:prstDash val="solid"/>
            <a:round/>
            <a:headEnd type="none" w="med" len="med"/>
            <a:tailEnd type="arrow"/>
          </a:ln>
          <a:effectLst/>
        </p:spPr>
      </p:cxnSp>
      <p:sp>
        <p:nvSpPr>
          <p:cNvPr id="45" name="Footer Placeholder 44"/>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B629CB0F-4AD8-4F58-9997-AECE58DB0421}" type="slidenum">
              <a:rPr lang="en-US"/>
              <a:pPr/>
              <a:t>46</a:t>
            </a:fld>
            <a:endParaRPr lang="en-US"/>
          </a:p>
        </p:txBody>
      </p:sp>
      <p:pic>
        <p:nvPicPr>
          <p:cNvPr id="193540" name="Picture 4"/>
          <p:cNvPicPr>
            <a:picLocks noChangeAspect="1" noChangeArrowheads="1"/>
          </p:cNvPicPr>
          <p:nvPr/>
        </p:nvPicPr>
        <p:blipFill>
          <a:blip r:embed="rId2" cstate="print"/>
          <a:srcRect/>
          <a:stretch>
            <a:fillRect/>
          </a:stretch>
        </p:blipFill>
        <p:spPr bwMode="auto">
          <a:xfrm>
            <a:off x="457200" y="685800"/>
            <a:ext cx="8305800" cy="3586163"/>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80D5E65B-B151-47A0-AE53-AF247238992F}" type="slidenum">
              <a:rPr lang="en-US"/>
              <a:pPr/>
              <a:t>47</a:t>
            </a:fld>
            <a:endParaRPr lang="en-US"/>
          </a:p>
        </p:txBody>
      </p:sp>
      <p:pic>
        <p:nvPicPr>
          <p:cNvPr id="194564" name="Picture 4"/>
          <p:cNvPicPr>
            <a:picLocks noChangeAspect="1" noChangeArrowheads="1"/>
          </p:cNvPicPr>
          <p:nvPr/>
        </p:nvPicPr>
        <p:blipFill>
          <a:blip r:embed="rId2" cstate="print"/>
          <a:srcRect/>
          <a:stretch>
            <a:fillRect/>
          </a:stretch>
        </p:blipFill>
        <p:spPr bwMode="auto">
          <a:xfrm>
            <a:off x="1371600" y="304800"/>
            <a:ext cx="6492875" cy="6075363"/>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CBB2055B-9F9B-4018-B66F-B0CD0D9EB2AA}" type="slidenum">
              <a:rPr lang="en-US"/>
              <a:pPr/>
              <a:t>48</a:t>
            </a:fld>
            <a:endParaRPr lang="en-US"/>
          </a:p>
        </p:txBody>
      </p:sp>
      <p:pic>
        <p:nvPicPr>
          <p:cNvPr id="195588" name="Picture 4"/>
          <p:cNvPicPr>
            <a:picLocks noChangeAspect="1" noChangeArrowheads="1"/>
          </p:cNvPicPr>
          <p:nvPr/>
        </p:nvPicPr>
        <p:blipFill>
          <a:blip r:embed="rId2" cstate="print"/>
          <a:srcRect/>
          <a:stretch>
            <a:fillRect/>
          </a:stretch>
        </p:blipFill>
        <p:spPr bwMode="auto">
          <a:xfrm>
            <a:off x="1752600" y="228600"/>
            <a:ext cx="5535613" cy="6324600"/>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46E5762-979B-4D96-AA19-F426E312859C}" type="slidenum">
              <a:rPr lang="en-US"/>
              <a:pPr/>
              <a:t>49</a:t>
            </a:fld>
            <a:endParaRPr lang="en-US"/>
          </a:p>
        </p:txBody>
      </p:sp>
      <p:sp>
        <p:nvSpPr>
          <p:cNvPr id="196613" name="Text Box 5"/>
          <p:cNvSpPr txBox="1">
            <a:spLocks noChangeArrowheads="1"/>
          </p:cNvSpPr>
          <p:nvPr/>
        </p:nvSpPr>
        <p:spPr bwMode="auto">
          <a:xfrm>
            <a:off x="533400" y="381000"/>
            <a:ext cx="7848600" cy="701675"/>
          </a:xfrm>
          <a:prstGeom prst="rect">
            <a:avLst/>
          </a:prstGeom>
          <a:noFill/>
          <a:ln w="9525">
            <a:noFill/>
            <a:miter lim="800000"/>
            <a:headEnd/>
            <a:tailEnd/>
          </a:ln>
          <a:effectLst/>
        </p:spPr>
        <p:txBody>
          <a:bodyPr>
            <a:spAutoFit/>
          </a:bodyPr>
          <a:lstStyle/>
          <a:p>
            <a:pPr>
              <a:spcBef>
                <a:spcPct val="50000"/>
              </a:spcBef>
            </a:pPr>
            <a:r>
              <a:rPr lang="en-US" b="0" i="0">
                <a:effectLst/>
                <a:latin typeface="Arial" charset="0"/>
              </a:rPr>
              <a:t>NOTICE THESE POSSIBILITIES LIE ON A STRAIGHT LINE IN RISK/RETURN SPACE . . .</a:t>
            </a:r>
            <a:endParaRPr lang="en-US">
              <a:effectLst>
                <a:outerShdw blurRad="38100" dist="38100" dir="2700000" algn="tl">
                  <a:srgbClr val="FFFFFF"/>
                </a:outerShdw>
              </a:effectLst>
            </a:endParaRPr>
          </a:p>
        </p:txBody>
      </p:sp>
      <p:pic>
        <p:nvPicPr>
          <p:cNvPr id="196614" name="Picture 6"/>
          <p:cNvPicPr>
            <a:picLocks noChangeAspect="1" noChangeArrowheads="1"/>
          </p:cNvPicPr>
          <p:nvPr/>
        </p:nvPicPr>
        <p:blipFill>
          <a:blip r:embed="rId2" cstate="print"/>
          <a:srcRect/>
          <a:stretch>
            <a:fillRect/>
          </a:stretch>
        </p:blipFill>
        <p:spPr bwMode="auto">
          <a:xfrm>
            <a:off x="838200" y="1219200"/>
            <a:ext cx="7467600" cy="4470400"/>
          </a:xfrm>
          <a:prstGeom prst="rect">
            <a:avLst/>
          </a:prstGeom>
          <a:solidFill>
            <a:srgbClr val="FFFFCC"/>
          </a:solidFill>
          <a:ln w="9525">
            <a:noFill/>
            <a:miter lim="800000"/>
            <a:headEnd/>
            <a:tailEnd/>
          </a:ln>
          <a:effectLst/>
        </p:spPr>
      </p:pic>
      <p:sp>
        <p:nvSpPr>
          <p:cNvPr id="5" name="Footer Placeholder 4"/>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8" name="Slide Number Placeholder 3"/>
          <p:cNvSpPr>
            <a:spLocks noGrp="1"/>
          </p:cNvSpPr>
          <p:nvPr>
            <p:ph type="sldNum" sz="quarter" idx="12"/>
          </p:nvPr>
        </p:nvSpPr>
        <p:spPr/>
        <p:txBody>
          <a:bodyPr/>
          <a:lstStyle/>
          <a:p>
            <a:fld id="{4ABCD928-6D4B-4189-9CE4-884DEE3A2B42}" type="slidenum">
              <a:rPr lang="en-US"/>
              <a:pPr/>
              <a:t>5</a:t>
            </a:fld>
            <a:endParaRPr lang="en-US"/>
          </a:p>
        </p:txBody>
      </p:sp>
      <p:sp>
        <p:nvSpPr>
          <p:cNvPr id="342018" name="Text Box 2"/>
          <p:cNvSpPr txBox="1">
            <a:spLocks noChangeArrowheads="1"/>
          </p:cNvSpPr>
          <p:nvPr/>
        </p:nvSpPr>
        <p:spPr bwMode="auto">
          <a:xfrm>
            <a:off x="228600" y="152400"/>
            <a:ext cx="8686800" cy="1357313"/>
          </a:xfrm>
          <a:prstGeom prst="rect">
            <a:avLst/>
          </a:prstGeom>
          <a:noFill/>
          <a:ln w="9525">
            <a:noFill/>
            <a:miter lim="800000"/>
            <a:headEnd/>
            <a:tailEnd/>
          </a:ln>
          <a:effectLst/>
        </p:spPr>
        <p:txBody>
          <a:bodyPr>
            <a:spAutoFit/>
          </a:bodyPr>
          <a:lstStyle/>
          <a:p>
            <a:pPr>
              <a:spcBef>
                <a:spcPct val="50000"/>
              </a:spcBef>
            </a:pPr>
            <a:r>
              <a:rPr lang="en-US" i="0" dirty="0">
                <a:solidFill>
                  <a:srgbClr val="0000FF"/>
                </a:solidFill>
                <a:effectLst/>
                <a:latin typeface="Arial" charset="0"/>
              </a:rPr>
              <a:t>21.2.1. Investor Preferences &amp; Dominant Portfolios</a:t>
            </a:r>
          </a:p>
          <a:p>
            <a:pPr>
              <a:spcBef>
                <a:spcPct val="50000"/>
              </a:spcBef>
            </a:pPr>
            <a:r>
              <a:rPr lang="en-US" sz="2400" b="0" i="0" dirty="0">
                <a:effectLst>
                  <a:outerShdw blurRad="38100" dist="38100" dir="2700000" algn="tl">
                    <a:srgbClr val="FFFFFF"/>
                  </a:outerShdw>
                </a:effectLst>
                <a:latin typeface="Arial" charset="0"/>
              </a:rPr>
              <a:t>Utility preference surface for return &amp; risk:</a:t>
            </a:r>
          </a:p>
          <a:p>
            <a:pPr>
              <a:spcBef>
                <a:spcPct val="50000"/>
              </a:spcBef>
            </a:pPr>
            <a:r>
              <a:rPr lang="en-US" sz="1800" i="0" dirty="0">
                <a:effectLst>
                  <a:outerShdw blurRad="38100" dist="38100" dir="2700000" algn="tl">
                    <a:srgbClr val="FFFFFF"/>
                  </a:outerShdw>
                </a:effectLst>
                <a:latin typeface="Arial" charset="0"/>
              </a:rPr>
              <a:t>RISK-TOLERANT INVESTOR …</a:t>
            </a:r>
            <a:endParaRPr lang="en-US" sz="1800" dirty="0">
              <a:effectLst>
                <a:outerShdw blurRad="38100" dist="38100" dir="2700000" algn="tl">
                  <a:srgbClr val="FFFFFF"/>
                </a:outerShdw>
              </a:effectLst>
              <a:latin typeface="Arial" charset="0"/>
            </a:endParaRPr>
          </a:p>
        </p:txBody>
      </p:sp>
      <p:sp>
        <p:nvSpPr>
          <p:cNvPr id="342033" name="Text Box 17"/>
          <p:cNvSpPr txBox="1">
            <a:spLocks noChangeArrowheads="1"/>
          </p:cNvSpPr>
          <p:nvPr/>
        </p:nvSpPr>
        <p:spPr bwMode="auto">
          <a:xfrm>
            <a:off x="228600" y="5334000"/>
            <a:ext cx="8686800" cy="1054100"/>
          </a:xfrm>
          <a:prstGeom prst="rect">
            <a:avLst/>
          </a:prstGeom>
          <a:noFill/>
          <a:ln w="9525">
            <a:noFill/>
            <a:miter lim="800000"/>
            <a:headEnd/>
            <a:tailEnd/>
          </a:ln>
          <a:effectLst/>
        </p:spPr>
        <p:txBody>
          <a:bodyPr>
            <a:spAutoFit/>
          </a:bodyPr>
          <a:lstStyle/>
          <a:p>
            <a:pPr>
              <a:spcBef>
                <a:spcPct val="50000"/>
              </a:spcBef>
            </a:pPr>
            <a:r>
              <a:rPr lang="en-US" sz="1800" i="0">
                <a:effectLst>
                  <a:outerShdw blurRad="38100" dist="38100" dir="2700000" algn="tl">
                    <a:srgbClr val="FFFFFF"/>
                  </a:outerShdw>
                </a:effectLst>
              </a:rPr>
              <a:t>THE CONTOUR LINES (UTILITY ISOQUANTS) SHALLOWER:</a:t>
            </a:r>
          </a:p>
          <a:p>
            <a:pPr>
              <a:spcBef>
                <a:spcPct val="50000"/>
              </a:spcBef>
            </a:pPr>
            <a:r>
              <a:rPr lang="en-US" sz="1800" i="0">
                <a:effectLst>
                  <a:outerShdw blurRad="38100" dist="38100" dir="2700000" algn="tl">
                    <a:srgbClr val="FFFFFF"/>
                  </a:outerShdw>
                </a:effectLst>
              </a:rPr>
              <a:t>LESS RISK-AVERSE INVESTOR NEEDS LESS RETURN TO COMPENSATE FOR A MORE RISK.</a:t>
            </a:r>
            <a:endParaRPr lang="en-US" sz="1800">
              <a:effectLst>
                <a:outerShdw blurRad="38100" dist="38100" dir="2700000" algn="tl">
                  <a:srgbClr val="FFFFFF"/>
                </a:outerShdw>
              </a:effectLst>
            </a:endParaRPr>
          </a:p>
        </p:txBody>
      </p:sp>
      <p:grpSp>
        <p:nvGrpSpPr>
          <p:cNvPr id="342034" name="Group 18"/>
          <p:cNvGrpSpPr>
            <a:grpSpLocks/>
          </p:cNvGrpSpPr>
          <p:nvPr/>
        </p:nvGrpSpPr>
        <p:grpSpPr bwMode="auto">
          <a:xfrm>
            <a:off x="1676400" y="1371600"/>
            <a:ext cx="6019800" cy="3962400"/>
            <a:chOff x="2592" y="7920"/>
            <a:chExt cx="6048" cy="4116"/>
          </a:xfrm>
        </p:grpSpPr>
        <p:grpSp>
          <p:nvGrpSpPr>
            <p:cNvPr id="342035" name="Group 19"/>
            <p:cNvGrpSpPr>
              <a:grpSpLocks/>
            </p:cNvGrpSpPr>
            <p:nvPr/>
          </p:nvGrpSpPr>
          <p:grpSpPr bwMode="auto">
            <a:xfrm>
              <a:off x="2592" y="7920"/>
              <a:ext cx="6048" cy="4116"/>
              <a:chOff x="2448" y="7344"/>
              <a:chExt cx="6048" cy="4752"/>
            </a:xfrm>
          </p:grpSpPr>
          <p:sp>
            <p:nvSpPr>
              <p:cNvPr id="342036" name="Rectangle 20"/>
              <p:cNvSpPr>
                <a:spLocks noChangeArrowheads="1"/>
              </p:cNvSpPr>
              <p:nvPr/>
            </p:nvSpPr>
            <p:spPr bwMode="auto">
              <a:xfrm>
                <a:off x="3600" y="7488"/>
                <a:ext cx="4896" cy="4176"/>
              </a:xfrm>
              <a:prstGeom prst="rect">
                <a:avLst/>
              </a:prstGeom>
              <a:solidFill>
                <a:srgbClr val="FFFFFF"/>
              </a:solidFill>
              <a:ln w="9525">
                <a:solidFill>
                  <a:srgbClr val="000000"/>
                </a:solidFill>
                <a:miter lim="800000"/>
                <a:headEnd/>
                <a:tailEnd/>
              </a:ln>
            </p:spPr>
            <p:txBody>
              <a:bodyPr/>
              <a:lstStyle/>
              <a:p>
                <a:endParaRPr lang="en-US"/>
              </a:p>
            </p:txBody>
          </p:sp>
          <p:sp>
            <p:nvSpPr>
              <p:cNvPr id="342037" name="Arc 21"/>
              <p:cNvSpPr>
                <a:spLocks/>
              </p:cNvSpPr>
              <p:nvPr/>
            </p:nvSpPr>
            <p:spPr bwMode="auto">
              <a:xfrm flipV="1">
                <a:off x="6912" y="8784"/>
                <a:ext cx="1584" cy="2880"/>
              </a:xfrm>
              <a:custGeom>
                <a:avLst/>
                <a:gdLst>
                  <a:gd name="G0" fmla="+- 1 0 0"/>
                  <a:gd name="G1" fmla="+- 21600 0 0"/>
                  <a:gd name="G2" fmla="+- 21600 0 0"/>
                  <a:gd name="T0" fmla="*/ 0 w 16069"/>
                  <a:gd name="T1" fmla="*/ 0 h 21600"/>
                  <a:gd name="T2" fmla="*/ 16069 w 16069"/>
                  <a:gd name="T3" fmla="*/ 7165 h 21600"/>
                  <a:gd name="T4" fmla="*/ 1 w 16069"/>
                  <a:gd name="T5" fmla="*/ 21600 h 21600"/>
                </a:gdLst>
                <a:ahLst/>
                <a:cxnLst>
                  <a:cxn ang="0">
                    <a:pos x="T0" y="T1"/>
                  </a:cxn>
                  <a:cxn ang="0">
                    <a:pos x="T2" y="T3"/>
                  </a:cxn>
                  <a:cxn ang="0">
                    <a:pos x="T4" y="T5"/>
                  </a:cxn>
                </a:cxnLst>
                <a:rect l="0" t="0" r="r" b="b"/>
                <a:pathLst>
                  <a:path w="16069" h="21600" fill="none" extrusionOk="0">
                    <a:moveTo>
                      <a:pt x="0" y="0"/>
                    </a:moveTo>
                    <a:cubicBezTo>
                      <a:pt x="0" y="0"/>
                      <a:pt x="0" y="-1"/>
                      <a:pt x="1" y="0"/>
                    </a:cubicBezTo>
                    <a:cubicBezTo>
                      <a:pt x="6131" y="0"/>
                      <a:pt x="11972" y="2604"/>
                      <a:pt x="16069" y="7164"/>
                    </a:cubicBezTo>
                  </a:path>
                  <a:path w="16069" h="21600" stroke="0" extrusionOk="0">
                    <a:moveTo>
                      <a:pt x="0" y="0"/>
                    </a:moveTo>
                    <a:cubicBezTo>
                      <a:pt x="0" y="0"/>
                      <a:pt x="0" y="-1"/>
                      <a:pt x="1" y="0"/>
                    </a:cubicBezTo>
                    <a:cubicBezTo>
                      <a:pt x="6131" y="0"/>
                      <a:pt x="11972" y="2604"/>
                      <a:pt x="16069" y="7164"/>
                    </a:cubicBezTo>
                    <a:lnTo>
                      <a:pt x="1" y="21600"/>
                    </a:lnTo>
                    <a:close/>
                  </a:path>
                </a:pathLst>
              </a:custGeom>
              <a:noFill/>
              <a:ln w="9525">
                <a:solidFill>
                  <a:srgbClr val="000000"/>
                </a:solidFill>
                <a:round/>
                <a:headEnd/>
                <a:tailEnd/>
              </a:ln>
            </p:spPr>
            <p:txBody>
              <a:bodyPr/>
              <a:lstStyle/>
              <a:p>
                <a:endParaRPr lang="en-US"/>
              </a:p>
            </p:txBody>
          </p:sp>
          <p:sp>
            <p:nvSpPr>
              <p:cNvPr id="342038" name="Arc 22"/>
              <p:cNvSpPr>
                <a:spLocks/>
              </p:cNvSpPr>
              <p:nvPr/>
            </p:nvSpPr>
            <p:spPr bwMode="auto">
              <a:xfrm flipV="1">
                <a:off x="5472" y="7488"/>
                <a:ext cx="3024" cy="4176"/>
              </a:xfrm>
              <a:custGeom>
                <a:avLst/>
                <a:gdLst>
                  <a:gd name="G0" fmla="+- 0 0 0"/>
                  <a:gd name="G1" fmla="+- 21600 0 0"/>
                  <a:gd name="G2" fmla="+- 21600 0 0"/>
                  <a:gd name="T0" fmla="*/ 0 w 17607"/>
                  <a:gd name="T1" fmla="*/ 0 h 21600"/>
                  <a:gd name="T2" fmla="*/ 17607 w 17607"/>
                  <a:gd name="T3" fmla="*/ 9088 h 21600"/>
                  <a:gd name="T4" fmla="*/ 0 w 17607"/>
                  <a:gd name="T5" fmla="*/ 21600 h 21600"/>
                </a:gdLst>
                <a:ahLst/>
                <a:cxnLst>
                  <a:cxn ang="0">
                    <a:pos x="T0" y="T1"/>
                  </a:cxn>
                  <a:cxn ang="0">
                    <a:pos x="T2" y="T3"/>
                  </a:cxn>
                  <a:cxn ang="0">
                    <a:pos x="T4" y="T5"/>
                  </a:cxn>
                </a:cxnLst>
                <a:rect l="0" t="0" r="r" b="b"/>
                <a:pathLst>
                  <a:path w="17607" h="21600" fill="none" extrusionOk="0">
                    <a:moveTo>
                      <a:pt x="-1" y="0"/>
                    </a:moveTo>
                    <a:cubicBezTo>
                      <a:pt x="6994" y="0"/>
                      <a:pt x="13555" y="3386"/>
                      <a:pt x="17607" y="9087"/>
                    </a:cubicBezTo>
                  </a:path>
                  <a:path w="17607" h="21600" stroke="0" extrusionOk="0">
                    <a:moveTo>
                      <a:pt x="-1" y="0"/>
                    </a:moveTo>
                    <a:cubicBezTo>
                      <a:pt x="6994" y="0"/>
                      <a:pt x="13555" y="3386"/>
                      <a:pt x="17607" y="9087"/>
                    </a:cubicBezTo>
                    <a:lnTo>
                      <a:pt x="0" y="21600"/>
                    </a:lnTo>
                    <a:close/>
                  </a:path>
                </a:pathLst>
              </a:custGeom>
              <a:noFill/>
              <a:ln w="9525">
                <a:solidFill>
                  <a:srgbClr val="000000"/>
                </a:solidFill>
                <a:round/>
                <a:headEnd/>
                <a:tailEnd/>
              </a:ln>
            </p:spPr>
            <p:txBody>
              <a:bodyPr/>
              <a:lstStyle/>
              <a:p>
                <a:endParaRPr lang="en-US"/>
              </a:p>
            </p:txBody>
          </p:sp>
          <p:sp>
            <p:nvSpPr>
              <p:cNvPr id="342039" name="Text Box 23"/>
              <p:cNvSpPr txBox="1">
                <a:spLocks noChangeArrowheads="1"/>
              </p:cNvSpPr>
              <p:nvPr/>
            </p:nvSpPr>
            <p:spPr bwMode="auto">
              <a:xfrm>
                <a:off x="5904" y="11664"/>
                <a:ext cx="1296" cy="432"/>
              </a:xfrm>
              <a:prstGeom prst="rect">
                <a:avLst/>
              </a:prstGeom>
              <a:noFill/>
              <a:ln w="9525">
                <a:noFill/>
                <a:miter lim="800000"/>
                <a:headEnd/>
                <a:tailEnd/>
              </a:ln>
            </p:spPr>
            <p:txBody>
              <a:bodyPr/>
              <a:lstStyle/>
              <a:p>
                <a:r>
                  <a:rPr lang="en-US" sz="1200" i="0">
                    <a:effectLst>
                      <a:outerShdw blurRad="38100" dist="38100" dir="2700000" algn="tl">
                        <a:srgbClr val="FFFFFF"/>
                      </a:outerShdw>
                    </a:effectLst>
                  </a:rPr>
                  <a:t>RISK</a:t>
                </a:r>
                <a:endParaRPr lang="en-US">
                  <a:effectLst>
                    <a:outerShdw blurRad="38100" dist="38100" dir="2700000" algn="tl">
                      <a:srgbClr val="FFFFFF"/>
                    </a:outerShdw>
                  </a:effectLst>
                </a:endParaRPr>
              </a:p>
            </p:txBody>
          </p:sp>
          <p:sp>
            <p:nvSpPr>
              <p:cNvPr id="342040" name="Text Box 24"/>
              <p:cNvSpPr txBox="1">
                <a:spLocks noChangeArrowheads="1"/>
              </p:cNvSpPr>
              <p:nvPr/>
            </p:nvSpPr>
            <p:spPr bwMode="auto">
              <a:xfrm>
                <a:off x="2448" y="8640"/>
                <a:ext cx="1296" cy="432"/>
              </a:xfrm>
              <a:prstGeom prst="rect">
                <a:avLst/>
              </a:prstGeom>
              <a:noFill/>
              <a:ln w="9525">
                <a:noFill/>
                <a:miter lim="800000"/>
                <a:headEnd/>
                <a:tailEnd/>
              </a:ln>
            </p:spPr>
            <p:txBody>
              <a:bodyPr/>
              <a:lstStyle/>
              <a:p>
                <a:r>
                  <a:rPr lang="en-US" sz="1200" i="0">
                    <a:effectLst>
                      <a:outerShdw blurRad="38100" dist="38100" dir="2700000" algn="tl">
                        <a:srgbClr val="FFFFFF"/>
                      </a:outerShdw>
                    </a:effectLst>
                  </a:rPr>
                  <a:t>RETURN</a:t>
                </a:r>
                <a:endParaRPr lang="en-US">
                  <a:effectLst>
                    <a:outerShdw blurRad="38100" dist="38100" dir="2700000" algn="tl">
                      <a:srgbClr val="FFFFFF"/>
                    </a:outerShdw>
                  </a:effectLst>
                </a:endParaRPr>
              </a:p>
            </p:txBody>
          </p:sp>
          <p:sp>
            <p:nvSpPr>
              <p:cNvPr id="342041" name="Arc 25"/>
              <p:cNvSpPr>
                <a:spLocks/>
              </p:cNvSpPr>
              <p:nvPr/>
            </p:nvSpPr>
            <p:spPr bwMode="auto">
              <a:xfrm flipV="1">
                <a:off x="3744" y="7488"/>
                <a:ext cx="4752" cy="4176"/>
              </a:xfrm>
              <a:custGeom>
                <a:avLst/>
                <a:gdLst>
                  <a:gd name="G0" fmla="+- 0 0 0"/>
                  <a:gd name="G1" fmla="+- 21600 0 0"/>
                  <a:gd name="G2" fmla="+- 21600 0 0"/>
                  <a:gd name="T0" fmla="*/ 0 w 19768"/>
                  <a:gd name="T1" fmla="*/ 0 h 21600"/>
                  <a:gd name="T2" fmla="*/ 19768 w 19768"/>
                  <a:gd name="T3" fmla="*/ 12896 h 21600"/>
                  <a:gd name="T4" fmla="*/ 0 w 19768"/>
                  <a:gd name="T5" fmla="*/ 21600 h 21600"/>
                </a:gdLst>
                <a:ahLst/>
                <a:cxnLst>
                  <a:cxn ang="0">
                    <a:pos x="T0" y="T1"/>
                  </a:cxn>
                  <a:cxn ang="0">
                    <a:pos x="T2" y="T3"/>
                  </a:cxn>
                  <a:cxn ang="0">
                    <a:pos x="T4" y="T5"/>
                  </a:cxn>
                </a:cxnLst>
                <a:rect l="0" t="0" r="r" b="b"/>
                <a:pathLst>
                  <a:path w="19768" h="21600" fill="none" extrusionOk="0">
                    <a:moveTo>
                      <a:pt x="-1" y="0"/>
                    </a:moveTo>
                    <a:cubicBezTo>
                      <a:pt x="8563" y="0"/>
                      <a:pt x="16317" y="5058"/>
                      <a:pt x="19768" y="12895"/>
                    </a:cubicBezTo>
                  </a:path>
                  <a:path w="19768" h="21600" stroke="0" extrusionOk="0">
                    <a:moveTo>
                      <a:pt x="-1" y="0"/>
                    </a:moveTo>
                    <a:cubicBezTo>
                      <a:pt x="8563" y="0"/>
                      <a:pt x="16317" y="5058"/>
                      <a:pt x="19768" y="12895"/>
                    </a:cubicBezTo>
                    <a:lnTo>
                      <a:pt x="0" y="21600"/>
                    </a:lnTo>
                    <a:close/>
                  </a:path>
                </a:pathLst>
              </a:custGeom>
              <a:noFill/>
              <a:ln w="9525">
                <a:solidFill>
                  <a:srgbClr val="000000"/>
                </a:solidFill>
                <a:round/>
                <a:headEnd/>
                <a:tailEnd/>
              </a:ln>
            </p:spPr>
            <p:txBody>
              <a:bodyPr/>
              <a:lstStyle/>
              <a:p>
                <a:endParaRPr lang="en-US"/>
              </a:p>
            </p:txBody>
          </p:sp>
          <p:sp>
            <p:nvSpPr>
              <p:cNvPr id="342042" name="Arc 26"/>
              <p:cNvSpPr>
                <a:spLocks/>
              </p:cNvSpPr>
              <p:nvPr/>
            </p:nvSpPr>
            <p:spPr bwMode="auto">
              <a:xfrm flipV="1">
                <a:off x="3600" y="8047"/>
                <a:ext cx="4896" cy="2753"/>
              </a:xfrm>
              <a:custGeom>
                <a:avLst/>
                <a:gdLst>
                  <a:gd name="G0" fmla="+- 2 0 0"/>
                  <a:gd name="G1" fmla="+- 21600 0 0"/>
                  <a:gd name="G2" fmla="+- 21600 0 0"/>
                  <a:gd name="T0" fmla="*/ 0 w 21602"/>
                  <a:gd name="T1" fmla="*/ 0 h 21734"/>
                  <a:gd name="T2" fmla="*/ 21602 w 21602"/>
                  <a:gd name="T3" fmla="*/ 21734 h 21734"/>
                  <a:gd name="T4" fmla="*/ 2 w 21602"/>
                  <a:gd name="T5" fmla="*/ 21600 h 21734"/>
                </a:gdLst>
                <a:ahLst/>
                <a:cxnLst>
                  <a:cxn ang="0">
                    <a:pos x="T0" y="T1"/>
                  </a:cxn>
                  <a:cxn ang="0">
                    <a:pos x="T2" y="T3"/>
                  </a:cxn>
                  <a:cxn ang="0">
                    <a:pos x="T4" y="T5"/>
                  </a:cxn>
                </a:cxnLst>
                <a:rect l="0" t="0" r="r" b="b"/>
                <a:pathLst>
                  <a:path w="21602" h="21734" fill="none" extrusionOk="0">
                    <a:moveTo>
                      <a:pt x="0" y="0"/>
                    </a:moveTo>
                    <a:cubicBezTo>
                      <a:pt x="0" y="0"/>
                      <a:pt x="1" y="-1"/>
                      <a:pt x="2" y="0"/>
                    </a:cubicBezTo>
                    <a:cubicBezTo>
                      <a:pt x="11931" y="0"/>
                      <a:pt x="21602" y="9670"/>
                      <a:pt x="21602" y="21600"/>
                    </a:cubicBezTo>
                    <a:cubicBezTo>
                      <a:pt x="21602" y="21644"/>
                      <a:pt x="21601" y="21689"/>
                      <a:pt x="21601" y="21733"/>
                    </a:cubicBezTo>
                  </a:path>
                  <a:path w="21602" h="21734" stroke="0" extrusionOk="0">
                    <a:moveTo>
                      <a:pt x="0" y="0"/>
                    </a:moveTo>
                    <a:cubicBezTo>
                      <a:pt x="0" y="0"/>
                      <a:pt x="1" y="-1"/>
                      <a:pt x="2" y="0"/>
                    </a:cubicBezTo>
                    <a:cubicBezTo>
                      <a:pt x="11931" y="0"/>
                      <a:pt x="21602" y="9670"/>
                      <a:pt x="21602" y="21600"/>
                    </a:cubicBezTo>
                    <a:cubicBezTo>
                      <a:pt x="21602" y="21644"/>
                      <a:pt x="21601" y="21689"/>
                      <a:pt x="21601" y="21733"/>
                    </a:cubicBezTo>
                    <a:lnTo>
                      <a:pt x="2" y="21600"/>
                    </a:lnTo>
                    <a:close/>
                  </a:path>
                </a:pathLst>
              </a:custGeom>
              <a:noFill/>
              <a:ln w="9525">
                <a:solidFill>
                  <a:srgbClr val="000000"/>
                </a:solidFill>
                <a:round/>
                <a:headEnd/>
                <a:tailEnd/>
              </a:ln>
            </p:spPr>
            <p:txBody>
              <a:bodyPr/>
              <a:lstStyle/>
              <a:p>
                <a:endParaRPr lang="en-US"/>
              </a:p>
            </p:txBody>
          </p:sp>
          <p:sp>
            <p:nvSpPr>
              <p:cNvPr id="342043" name="Arc 27"/>
              <p:cNvSpPr>
                <a:spLocks/>
              </p:cNvSpPr>
              <p:nvPr/>
            </p:nvSpPr>
            <p:spPr bwMode="auto">
              <a:xfrm flipV="1">
                <a:off x="3600" y="7488"/>
                <a:ext cx="4896" cy="230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sp>
            <p:nvSpPr>
              <p:cNvPr id="342044" name="Arc 28"/>
              <p:cNvSpPr>
                <a:spLocks/>
              </p:cNvSpPr>
              <p:nvPr/>
            </p:nvSpPr>
            <p:spPr bwMode="auto">
              <a:xfrm flipV="1">
                <a:off x="3600" y="7344"/>
                <a:ext cx="4874" cy="1584"/>
              </a:xfrm>
              <a:custGeom>
                <a:avLst/>
                <a:gdLst>
                  <a:gd name="G0" fmla="+- 0 0 0"/>
                  <a:gd name="G1" fmla="+- 21600 0 0"/>
                  <a:gd name="G2" fmla="+- 21600 0 0"/>
                  <a:gd name="T0" fmla="*/ 0 w 21503"/>
                  <a:gd name="T1" fmla="*/ 0 h 21600"/>
                  <a:gd name="T2" fmla="*/ 21503 w 21503"/>
                  <a:gd name="T3" fmla="*/ 19554 h 21600"/>
                  <a:gd name="T4" fmla="*/ 0 w 21503"/>
                  <a:gd name="T5" fmla="*/ 21600 h 21600"/>
                </a:gdLst>
                <a:ahLst/>
                <a:cxnLst>
                  <a:cxn ang="0">
                    <a:pos x="T0" y="T1"/>
                  </a:cxn>
                  <a:cxn ang="0">
                    <a:pos x="T2" y="T3"/>
                  </a:cxn>
                  <a:cxn ang="0">
                    <a:pos x="T4" y="T5"/>
                  </a:cxn>
                </a:cxnLst>
                <a:rect l="0" t="0" r="r" b="b"/>
                <a:pathLst>
                  <a:path w="21503" h="21600" fill="none" extrusionOk="0">
                    <a:moveTo>
                      <a:pt x="-1" y="0"/>
                    </a:moveTo>
                    <a:cubicBezTo>
                      <a:pt x="11136" y="0"/>
                      <a:pt x="20447" y="8467"/>
                      <a:pt x="21502" y="19554"/>
                    </a:cubicBezTo>
                  </a:path>
                  <a:path w="21503" h="21600" stroke="0" extrusionOk="0">
                    <a:moveTo>
                      <a:pt x="-1" y="0"/>
                    </a:moveTo>
                    <a:cubicBezTo>
                      <a:pt x="11136" y="0"/>
                      <a:pt x="20447" y="8467"/>
                      <a:pt x="21502" y="19554"/>
                    </a:cubicBezTo>
                    <a:lnTo>
                      <a:pt x="0" y="21600"/>
                    </a:lnTo>
                    <a:close/>
                  </a:path>
                </a:pathLst>
              </a:custGeom>
              <a:noFill/>
              <a:ln w="9525">
                <a:solidFill>
                  <a:srgbClr val="000000"/>
                </a:solidFill>
                <a:round/>
                <a:headEnd/>
                <a:tailEnd/>
              </a:ln>
            </p:spPr>
            <p:txBody>
              <a:bodyPr/>
              <a:lstStyle/>
              <a:p>
                <a:endParaRPr lang="en-US"/>
              </a:p>
            </p:txBody>
          </p:sp>
          <p:sp>
            <p:nvSpPr>
              <p:cNvPr id="342045" name="Arc 29"/>
              <p:cNvSpPr>
                <a:spLocks/>
              </p:cNvSpPr>
              <p:nvPr/>
            </p:nvSpPr>
            <p:spPr bwMode="auto">
              <a:xfrm flipV="1">
                <a:off x="3600" y="7488"/>
                <a:ext cx="4464" cy="72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a:lstStyle/>
              <a:p>
                <a:endParaRPr lang="en-US"/>
              </a:p>
            </p:txBody>
          </p:sp>
        </p:grpSp>
        <p:sp>
          <p:nvSpPr>
            <p:cNvPr id="342046" name="Text Box 30"/>
            <p:cNvSpPr txBox="1">
              <a:spLocks noChangeArrowheads="1"/>
            </p:cNvSpPr>
            <p:nvPr/>
          </p:nvSpPr>
          <p:spPr bwMode="auto">
            <a:xfrm>
              <a:off x="5040" y="8784"/>
              <a:ext cx="864" cy="720"/>
            </a:xfrm>
            <a:prstGeom prst="rect">
              <a:avLst/>
            </a:prstGeom>
            <a:noFill/>
            <a:ln w="9525">
              <a:noFill/>
              <a:miter lim="800000"/>
              <a:headEnd/>
              <a:tailEnd/>
            </a:ln>
          </p:spPr>
          <p:txBody>
            <a:bodyPr/>
            <a:lstStyle/>
            <a:p>
              <a:r>
                <a:rPr lang="en-US" sz="1800">
                  <a:effectLst/>
                </a:rPr>
                <a:t>P</a:t>
              </a:r>
              <a:endParaRPr lang="en-US">
                <a:effectLst>
                  <a:outerShdw blurRad="38100" dist="38100" dir="2700000" algn="tl">
                    <a:srgbClr val="FFFFFF"/>
                  </a:outerShdw>
                </a:effectLst>
              </a:endParaRPr>
            </a:p>
          </p:txBody>
        </p:sp>
        <p:sp>
          <p:nvSpPr>
            <p:cNvPr id="342047" name="Text Box 31"/>
            <p:cNvSpPr txBox="1">
              <a:spLocks noChangeArrowheads="1"/>
            </p:cNvSpPr>
            <p:nvPr/>
          </p:nvSpPr>
          <p:spPr bwMode="auto">
            <a:xfrm>
              <a:off x="6480" y="9936"/>
              <a:ext cx="1008" cy="864"/>
            </a:xfrm>
            <a:prstGeom prst="rect">
              <a:avLst/>
            </a:prstGeom>
            <a:noFill/>
            <a:ln w="9525">
              <a:noFill/>
              <a:miter lim="800000"/>
              <a:headEnd/>
              <a:tailEnd/>
            </a:ln>
          </p:spPr>
          <p:txBody>
            <a:bodyPr/>
            <a:lstStyle/>
            <a:p>
              <a:r>
                <a:rPr lang="en-US" sz="1800">
                  <a:effectLst/>
                </a:rPr>
                <a:t>Q</a:t>
              </a:r>
              <a:endParaRPr lang="en-US">
                <a:effectLst>
                  <a:outerShdw blurRad="38100" dist="38100" dir="2700000" algn="tl">
                    <a:srgbClr val="FFFFFF"/>
                  </a:outerShdw>
                </a:effectLst>
              </a:endParaRPr>
            </a:p>
          </p:txBody>
        </p:sp>
      </p:grpSp>
      <p:sp>
        <p:nvSpPr>
          <p:cNvPr id="19" name="Footer Placeholder 18"/>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DA3C136E-4F13-4CBD-A06B-49FD02A1C9A2}" type="slidenum">
              <a:rPr lang="en-US"/>
              <a:pPr/>
              <a:t>50</a:t>
            </a:fld>
            <a:endParaRPr lang="en-US"/>
          </a:p>
        </p:txBody>
      </p:sp>
      <p:pic>
        <p:nvPicPr>
          <p:cNvPr id="197636" name="Picture 4"/>
          <p:cNvPicPr>
            <a:picLocks noChangeAspect="1" noChangeArrowheads="1"/>
          </p:cNvPicPr>
          <p:nvPr/>
        </p:nvPicPr>
        <p:blipFill>
          <a:blip r:embed="rId2" cstate="print"/>
          <a:srcRect/>
          <a:stretch>
            <a:fillRect/>
          </a:stretch>
        </p:blipFill>
        <p:spPr bwMode="auto">
          <a:xfrm>
            <a:off x="1905000" y="152400"/>
            <a:ext cx="4959350" cy="6248400"/>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3913C1A9-DDD4-472B-B2C6-CF2939ED0B62}" type="slidenum">
              <a:rPr lang="en-US"/>
              <a:pPr/>
              <a:t>51</a:t>
            </a:fld>
            <a:endParaRPr lang="en-US"/>
          </a:p>
        </p:txBody>
      </p:sp>
      <p:sp>
        <p:nvSpPr>
          <p:cNvPr id="198660" name="Text Box 4"/>
          <p:cNvSpPr txBox="1">
            <a:spLocks noChangeArrowheads="1"/>
          </p:cNvSpPr>
          <p:nvPr/>
        </p:nvSpPr>
        <p:spPr bwMode="auto">
          <a:xfrm>
            <a:off x="381000" y="228600"/>
            <a:ext cx="8458200" cy="1006475"/>
          </a:xfrm>
          <a:prstGeom prst="rect">
            <a:avLst/>
          </a:prstGeom>
          <a:noFill/>
          <a:ln w="9525">
            <a:noFill/>
            <a:miter lim="800000"/>
            <a:headEnd/>
            <a:tailEnd/>
          </a:ln>
          <a:effectLst/>
        </p:spPr>
        <p:txBody>
          <a:bodyPr>
            <a:spAutoFit/>
          </a:bodyPr>
          <a:lstStyle/>
          <a:p>
            <a:pPr>
              <a:spcBef>
                <a:spcPct val="50000"/>
              </a:spcBef>
            </a:pPr>
            <a:r>
              <a:rPr lang="en-US" b="0" i="0">
                <a:effectLst/>
                <a:latin typeface="Arial" charset="0"/>
              </a:rPr>
              <a:t>THE GRAPH BELOW SHOWS THE EFFECT DIVERSIFICATION IN THE RISKY PORTFOLIO HAS ON THE RISK/RETURN POSSIBILITY FRONTIER.</a:t>
            </a:r>
          </a:p>
        </p:txBody>
      </p:sp>
      <p:pic>
        <p:nvPicPr>
          <p:cNvPr id="198661" name="Picture 5"/>
          <p:cNvPicPr>
            <a:picLocks noChangeAspect="1" noChangeArrowheads="1"/>
          </p:cNvPicPr>
          <p:nvPr/>
        </p:nvPicPr>
        <p:blipFill>
          <a:blip r:embed="rId2" cstate="print"/>
          <a:srcRect/>
          <a:stretch>
            <a:fillRect/>
          </a:stretch>
        </p:blipFill>
        <p:spPr bwMode="auto">
          <a:xfrm>
            <a:off x="2057400" y="990600"/>
            <a:ext cx="5334000" cy="4148138"/>
          </a:xfrm>
          <a:prstGeom prst="rect">
            <a:avLst/>
          </a:prstGeom>
          <a:noFill/>
          <a:ln w="9525">
            <a:noFill/>
            <a:miter lim="800000"/>
            <a:headEnd/>
            <a:tailEnd/>
          </a:ln>
          <a:effectLst/>
        </p:spPr>
      </p:pic>
      <p:sp>
        <p:nvSpPr>
          <p:cNvPr id="198662" name="Text Box 6"/>
          <p:cNvSpPr txBox="1">
            <a:spLocks noChangeArrowheads="1"/>
          </p:cNvSpPr>
          <p:nvPr/>
        </p:nvSpPr>
        <p:spPr bwMode="auto">
          <a:xfrm>
            <a:off x="838200" y="5181600"/>
            <a:ext cx="7924800" cy="1220788"/>
          </a:xfrm>
          <a:prstGeom prst="rect">
            <a:avLst/>
          </a:prstGeom>
          <a:noFill/>
          <a:ln w="9525">
            <a:noFill/>
            <a:miter lim="800000"/>
            <a:headEnd/>
            <a:tailEnd/>
          </a:ln>
          <a:effectLst/>
        </p:spPr>
        <p:txBody>
          <a:bodyPr>
            <a:spAutoFit/>
          </a:bodyPr>
          <a:lstStyle/>
          <a:p>
            <a:pPr>
              <a:spcBef>
                <a:spcPct val="50000"/>
              </a:spcBef>
            </a:pPr>
            <a:r>
              <a:rPr lang="en-US" sz="1800" i="0">
                <a:effectLst/>
                <a:latin typeface="Arial" charset="0"/>
              </a:rPr>
              <a:t>THE FRONTIER IS STILL A STRAIGHT LINE ANCHORED ON THE RISKFREE RATE, BUT THE LINE NOW HAS A GREATER “SLOPE”, PROVIDING MORE RETURN FOR THE SAME AMOUNT OF RISK, ALLOWING LESS RISK FOR THE SAME EXPECTED RETURN</a:t>
            </a:r>
            <a:r>
              <a:rPr lang="en-US" b="0" i="0">
                <a:effectLst/>
                <a:latin typeface="Arial" charset="0"/>
              </a:rPr>
              <a:t>.</a:t>
            </a:r>
            <a:endParaRPr lang="en-US">
              <a:effectLst>
                <a:outerShdw blurRad="38100" dist="38100" dir="2700000" algn="tl">
                  <a:srgbClr val="FFFFFF"/>
                </a:outerShdw>
              </a:effectLst>
            </a:endParaRPr>
          </a:p>
        </p:txBody>
      </p:sp>
      <p:sp>
        <p:nvSpPr>
          <p:cNvPr id="6" name="Footer Placeholder 5"/>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4232B7DD-3372-419F-9752-33D142921D61}" type="slidenum">
              <a:rPr lang="en-US"/>
              <a:pPr/>
              <a:t>52</a:t>
            </a:fld>
            <a:endParaRPr lang="en-US"/>
          </a:p>
        </p:txBody>
      </p:sp>
      <p:pic>
        <p:nvPicPr>
          <p:cNvPr id="199684" name="Picture 4"/>
          <p:cNvPicPr>
            <a:picLocks noChangeAspect="1" noChangeArrowheads="1"/>
          </p:cNvPicPr>
          <p:nvPr/>
        </p:nvPicPr>
        <p:blipFill>
          <a:blip r:embed="rId2" cstate="print"/>
          <a:srcRect/>
          <a:stretch>
            <a:fillRect/>
          </a:stretch>
        </p:blipFill>
        <p:spPr bwMode="auto">
          <a:xfrm>
            <a:off x="1752600" y="228600"/>
            <a:ext cx="5583238" cy="6192838"/>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98F34C97-A28D-4B09-8176-7908F54E0358}" type="slidenum">
              <a:rPr lang="en-US"/>
              <a:pPr/>
              <a:t>53</a:t>
            </a:fld>
            <a:endParaRPr lang="en-US"/>
          </a:p>
        </p:txBody>
      </p:sp>
      <p:pic>
        <p:nvPicPr>
          <p:cNvPr id="200708" name="Picture 4"/>
          <p:cNvPicPr>
            <a:picLocks noChangeAspect="1" noChangeArrowheads="1"/>
          </p:cNvPicPr>
          <p:nvPr/>
        </p:nvPicPr>
        <p:blipFill>
          <a:blip r:embed="rId2" cstate="print"/>
          <a:srcRect/>
          <a:stretch>
            <a:fillRect/>
          </a:stretch>
        </p:blipFill>
        <p:spPr bwMode="auto">
          <a:xfrm>
            <a:off x="1295400" y="304800"/>
            <a:ext cx="6858000" cy="5957888"/>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99EC27A-4F7C-449D-A01A-9B8F6A408EDD}" type="slidenum">
              <a:rPr lang="en-US"/>
              <a:pPr/>
              <a:t>54</a:t>
            </a:fld>
            <a:endParaRPr lang="en-US"/>
          </a:p>
        </p:txBody>
      </p:sp>
      <p:pic>
        <p:nvPicPr>
          <p:cNvPr id="201732" name="Picture 4"/>
          <p:cNvPicPr>
            <a:picLocks noChangeAspect="1" noChangeArrowheads="1"/>
          </p:cNvPicPr>
          <p:nvPr/>
        </p:nvPicPr>
        <p:blipFill>
          <a:blip r:embed="rId2" cstate="print"/>
          <a:srcRect/>
          <a:stretch>
            <a:fillRect/>
          </a:stretch>
        </p:blipFill>
        <p:spPr bwMode="auto">
          <a:xfrm>
            <a:off x="762000" y="1066800"/>
            <a:ext cx="7620000" cy="5211763"/>
          </a:xfrm>
          <a:prstGeom prst="rect">
            <a:avLst/>
          </a:prstGeom>
          <a:noFill/>
          <a:ln w="9525">
            <a:noFill/>
            <a:miter lim="800000"/>
            <a:headEnd/>
            <a:tailEnd/>
          </a:ln>
          <a:effectLst/>
        </p:spPr>
      </p:pic>
      <p:sp>
        <p:nvSpPr>
          <p:cNvPr id="201733" name="Text Box 5"/>
          <p:cNvSpPr txBox="1">
            <a:spLocks noChangeArrowheads="1"/>
          </p:cNvSpPr>
          <p:nvPr/>
        </p:nvSpPr>
        <p:spPr bwMode="auto">
          <a:xfrm>
            <a:off x="2362200" y="381000"/>
            <a:ext cx="4038600" cy="457200"/>
          </a:xfrm>
          <a:prstGeom prst="rect">
            <a:avLst/>
          </a:prstGeom>
          <a:noFill/>
          <a:ln w="9525">
            <a:noFill/>
            <a:miter lim="800000"/>
            <a:headEnd/>
            <a:tailEnd/>
          </a:ln>
          <a:effectLst/>
        </p:spPr>
        <p:txBody>
          <a:bodyPr>
            <a:spAutoFit/>
          </a:bodyPr>
          <a:lstStyle/>
          <a:p>
            <a:pPr algn="ctr">
              <a:spcBef>
                <a:spcPct val="50000"/>
              </a:spcBef>
            </a:pPr>
            <a:r>
              <a:rPr lang="en-US" sz="2400" i="0">
                <a:effectLst>
                  <a:outerShdw blurRad="38100" dist="38100" dir="2700000" algn="tl">
                    <a:srgbClr val="FFFFFF"/>
                  </a:outerShdw>
                </a:effectLst>
              </a:rPr>
              <a:t>21.3.2</a:t>
            </a:r>
          </a:p>
        </p:txBody>
      </p:sp>
      <p:sp>
        <p:nvSpPr>
          <p:cNvPr id="5" name="Footer Placeholder 4"/>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9E0298BE-D34A-4B27-A894-EB56C7227FE7}" type="slidenum">
              <a:rPr lang="en-US"/>
              <a:pPr/>
              <a:t>55</a:t>
            </a:fld>
            <a:endParaRPr lang="en-US"/>
          </a:p>
        </p:txBody>
      </p:sp>
      <p:pic>
        <p:nvPicPr>
          <p:cNvPr id="202759" name="Picture 7"/>
          <p:cNvPicPr>
            <a:picLocks noChangeAspect="1" noChangeArrowheads="1"/>
          </p:cNvPicPr>
          <p:nvPr/>
        </p:nvPicPr>
        <p:blipFill>
          <a:blip r:embed="rId2" cstate="print"/>
          <a:srcRect/>
          <a:stretch>
            <a:fillRect/>
          </a:stretch>
        </p:blipFill>
        <p:spPr bwMode="auto">
          <a:xfrm>
            <a:off x="762000" y="304800"/>
            <a:ext cx="7543800" cy="6140450"/>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673CA2EA-70DF-4727-9EDE-685753627B77}" type="slidenum">
              <a:rPr lang="en-US"/>
              <a:pPr/>
              <a:t>56</a:t>
            </a:fld>
            <a:endParaRPr lang="en-US"/>
          </a:p>
        </p:txBody>
      </p:sp>
      <p:pic>
        <p:nvPicPr>
          <p:cNvPr id="203781" name="Picture 5"/>
          <p:cNvPicPr>
            <a:picLocks noChangeAspect="1" noChangeArrowheads="1"/>
          </p:cNvPicPr>
          <p:nvPr/>
        </p:nvPicPr>
        <p:blipFill>
          <a:blip r:embed="rId2" cstate="print"/>
          <a:srcRect/>
          <a:stretch>
            <a:fillRect/>
          </a:stretch>
        </p:blipFill>
        <p:spPr bwMode="auto">
          <a:xfrm>
            <a:off x="609600" y="685800"/>
            <a:ext cx="8077200" cy="3124200"/>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D0A0F1D-D760-4FCD-90FF-7FEDB4B8CC00}" type="slidenum">
              <a:rPr lang="en-US"/>
              <a:pPr/>
              <a:t>57</a:t>
            </a:fld>
            <a:endParaRPr lang="en-US"/>
          </a:p>
        </p:txBody>
      </p:sp>
      <p:pic>
        <p:nvPicPr>
          <p:cNvPr id="281604" name="Picture 4"/>
          <p:cNvPicPr>
            <a:picLocks noChangeAspect="1" noChangeArrowheads="1"/>
          </p:cNvPicPr>
          <p:nvPr/>
        </p:nvPicPr>
        <p:blipFill>
          <a:blip r:embed="rId2" cstate="print"/>
          <a:srcRect/>
          <a:stretch>
            <a:fillRect/>
          </a:stretch>
        </p:blipFill>
        <p:spPr bwMode="auto">
          <a:xfrm>
            <a:off x="609600" y="1066800"/>
            <a:ext cx="9296400" cy="4879975"/>
          </a:xfrm>
          <a:prstGeom prst="rect">
            <a:avLst/>
          </a:prstGeom>
          <a:noFill/>
          <a:ln w="9525">
            <a:noFill/>
            <a:miter lim="800000"/>
            <a:headEnd/>
            <a:tailEnd/>
          </a:ln>
          <a:effectLst/>
        </p:spPr>
      </p:pic>
      <p:sp>
        <p:nvSpPr>
          <p:cNvPr id="281605" name="Text Box 5"/>
          <p:cNvSpPr txBox="1">
            <a:spLocks noChangeArrowheads="1"/>
          </p:cNvSpPr>
          <p:nvPr/>
        </p:nvSpPr>
        <p:spPr bwMode="auto">
          <a:xfrm>
            <a:off x="1371600" y="304800"/>
            <a:ext cx="6324600" cy="701675"/>
          </a:xfrm>
          <a:prstGeom prst="rect">
            <a:avLst/>
          </a:prstGeom>
          <a:noFill/>
          <a:ln w="9525">
            <a:noFill/>
            <a:miter lim="800000"/>
            <a:headEnd/>
            <a:tailEnd/>
          </a:ln>
          <a:effectLst/>
        </p:spPr>
        <p:txBody>
          <a:bodyPr>
            <a:spAutoFit/>
          </a:bodyPr>
          <a:lstStyle/>
          <a:p>
            <a:pPr algn="ctr">
              <a:spcBef>
                <a:spcPct val="50000"/>
              </a:spcBef>
            </a:pPr>
            <a:r>
              <a:rPr lang="en-US" b="0" i="0">
                <a:effectLst/>
              </a:rPr>
              <a:t>Example of Difference Between Markowitz and Sharpe Optimal Portfolios</a:t>
            </a:r>
          </a:p>
        </p:txBody>
      </p:sp>
      <p:sp>
        <p:nvSpPr>
          <p:cNvPr id="6" name="TextBox 5"/>
          <p:cNvSpPr txBox="1"/>
          <p:nvPr/>
        </p:nvSpPr>
        <p:spPr>
          <a:xfrm>
            <a:off x="609600" y="1006475"/>
            <a:ext cx="1295400" cy="338554"/>
          </a:xfrm>
          <a:prstGeom prst="rect">
            <a:avLst/>
          </a:prstGeom>
          <a:solidFill>
            <a:srgbClr val="FFFF99"/>
          </a:solidFill>
        </p:spPr>
        <p:txBody>
          <a:bodyPr wrap="square" rtlCol="0">
            <a:spAutoFit/>
          </a:bodyPr>
          <a:lstStyle/>
          <a:p>
            <a:r>
              <a:rPr lang="en-US" sz="1600" b="0" i="0" dirty="0" smtClean="0">
                <a:solidFill>
                  <a:srgbClr val="0000FF"/>
                </a:solidFill>
                <a:effectLst/>
              </a:rPr>
              <a:t>Exh.21-12:</a:t>
            </a:r>
            <a:endParaRPr lang="en-US" sz="1600" b="0" i="0" dirty="0">
              <a:solidFill>
                <a:srgbClr val="0000FF"/>
              </a:solidFill>
              <a:effectLst/>
            </a:endParaRPr>
          </a:p>
        </p:txBody>
      </p:sp>
      <p:sp>
        <p:nvSpPr>
          <p:cNvPr id="7" name="Footer Placeholder 6"/>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B86CB348-D5A5-4B36-B054-C5071B6F4E51}" type="slidenum">
              <a:rPr lang="en-US"/>
              <a:pPr/>
              <a:t>58</a:t>
            </a:fld>
            <a:endParaRPr lang="en-US"/>
          </a:p>
        </p:txBody>
      </p:sp>
      <p:pic>
        <p:nvPicPr>
          <p:cNvPr id="204804" name="Picture 4"/>
          <p:cNvPicPr>
            <a:picLocks noChangeAspect="1" noChangeArrowheads="1"/>
          </p:cNvPicPr>
          <p:nvPr/>
        </p:nvPicPr>
        <p:blipFill>
          <a:blip r:embed="rId2" cstate="print"/>
          <a:srcRect/>
          <a:stretch>
            <a:fillRect/>
          </a:stretch>
        </p:blipFill>
        <p:spPr bwMode="auto">
          <a:xfrm>
            <a:off x="609600" y="304800"/>
            <a:ext cx="7924800" cy="5775325"/>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Commercial real estate (CRE) is a large share of total investable wealth ($Trillions)</a:t>
            </a:r>
            <a:endParaRPr lang="en-GB" sz="2400" dirty="0"/>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48167783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9" name="Footer Placeholder 8"/>
          <p:cNvSpPr>
            <a:spLocks noGrp="1"/>
          </p:cNvSpPr>
          <p:nvPr>
            <p:ph type="ftr" sz="quarter" idx="11"/>
          </p:nvPr>
        </p:nvSpPr>
        <p:spPr/>
        <p:txBody>
          <a:bodyPr/>
          <a:lstStyle/>
          <a:p>
            <a:r>
              <a:rPr lang="en-US" smtClean="0"/>
              <a:t>© 2014 OnCourse Learning. All Rights Reserved.</a:t>
            </a:r>
            <a:endParaRPr lang="en-US"/>
          </a:p>
        </p:txBody>
      </p:sp>
      <p:sp>
        <p:nvSpPr>
          <p:cNvPr id="8" name="Slide Number Placeholder 7"/>
          <p:cNvSpPr>
            <a:spLocks noGrp="1"/>
          </p:cNvSpPr>
          <p:nvPr>
            <p:ph type="sldNum" sz="quarter" idx="12"/>
          </p:nvPr>
        </p:nvSpPr>
        <p:spPr/>
        <p:txBody>
          <a:bodyPr/>
          <a:lstStyle/>
          <a:p>
            <a:fld id="{071775C7-60D1-425A-9601-90EC16F171DB}" type="slidenum">
              <a:rPr lang="en-US" smtClean="0"/>
              <a:pPr/>
              <a:t>59</a:t>
            </a:fld>
            <a:endParaRPr lang="en-US"/>
          </a:p>
        </p:txBody>
      </p:sp>
      <p:sp>
        <p:nvSpPr>
          <p:cNvPr id="6" name="Title 1"/>
          <p:cNvSpPr txBox="1">
            <a:spLocks/>
          </p:cNvSpPr>
          <p:nvPr/>
        </p:nvSpPr>
        <p:spPr bwMode="auto">
          <a:xfrm>
            <a:off x="1626096" y="6081464"/>
            <a:ext cx="6021388" cy="43204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0" cap="none" spc="0" normalizeH="0" baseline="0" noProof="0" dirty="0" smtClean="0">
                <a:ln>
                  <a:noFill/>
                </a:ln>
                <a:solidFill>
                  <a:srgbClr val="002F5F"/>
                </a:solidFill>
                <a:effectLst/>
                <a:uLnTx/>
                <a:uFillTx/>
                <a:latin typeface="+mj-lt"/>
                <a:ea typeface="+mj-ea"/>
                <a:cs typeface="+mj-cs"/>
              </a:rPr>
              <a:t>12% of total investable wealth</a:t>
            </a:r>
            <a:endParaRPr kumimoji="0" lang="en-GB" sz="2400" b="0" i="0" u="none" strike="noStrike" kern="0" cap="none" spc="0" normalizeH="0" baseline="0" noProof="0" dirty="0">
              <a:ln>
                <a:noFill/>
              </a:ln>
              <a:solidFill>
                <a:srgbClr val="002F5F"/>
              </a:solidFill>
              <a:effectLst/>
              <a:uLnTx/>
              <a:uFillTx/>
              <a:latin typeface="+mj-lt"/>
              <a:ea typeface="+mj-ea"/>
              <a:cs typeface="+mj-cs"/>
            </a:endParaRPr>
          </a:p>
        </p:txBody>
      </p:sp>
      <p:sp>
        <p:nvSpPr>
          <p:cNvPr id="7" name="Title 1"/>
          <p:cNvSpPr txBox="1">
            <a:spLocks/>
          </p:cNvSpPr>
          <p:nvPr/>
        </p:nvSpPr>
        <p:spPr bwMode="auto">
          <a:xfrm>
            <a:off x="0" y="51346"/>
            <a:ext cx="8229600" cy="4820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400" b="0" i="0" kern="0" dirty="0" smtClean="0">
                <a:effectLst/>
              </a:rPr>
              <a:t>21.4: Some Broader Considerations in Portfolio Allocation</a:t>
            </a:r>
            <a:endParaRPr lang="en-GB" sz="2400" b="0" i="0" kern="0" dirty="0">
              <a:effectLst/>
            </a:endParaRPr>
          </a:p>
        </p:txBody>
      </p:sp>
    </p:spTree>
    <p:extLst>
      <p:ext uri="{BB962C8B-B14F-4D97-AF65-F5344CB8AC3E}">
        <p14:creationId xmlns="" xmlns:p14="http://schemas.microsoft.com/office/powerpoint/2010/main" val="416293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7" name="Slide Number Placeholder 3"/>
          <p:cNvSpPr>
            <a:spLocks noGrp="1"/>
          </p:cNvSpPr>
          <p:nvPr>
            <p:ph type="sldNum" sz="quarter" idx="12"/>
          </p:nvPr>
        </p:nvSpPr>
        <p:spPr/>
        <p:txBody>
          <a:bodyPr/>
          <a:lstStyle/>
          <a:p>
            <a:fld id="{E12D8123-FDCE-4BFC-9B26-8CB3C17027CA}" type="slidenum">
              <a:rPr lang="en-US"/>
              <a:pPr/>
              <a:t>6</a:t>
            </a:fld>
            <a:endParaRPr lang="en-US"/>
          </a:p>
        </p:txBody>
      </p:sp>
      <p:sp>
        <p:nvSpPr>
          <p:cNvPr id="157700" name="Text Box 4"/>
          <p:cNvSpPr txBox="1">
            <a:spLocks noChangeArrowheads="1"/>
          </p:cNvSpPr>
          <p:nvPr/>
        </p:nvSpPr>
        <p:spPr bwMode="auto">
          <a:xfrm>
            <a:off x="381000" y="1371600"/>
            <a:ext cx="8534400" cy="2097088"/>
          </a:xfrm>
          <a:prstGeom prst="rect">
            <a:avLst/>
          </a:prstGeom>
          <a:noFill/>
          <a:ln w="9525">
            <a:noFill/>
            <a:miter lim="800000"/>
            <a:headEnd/>
            <a:tailEnd/>
          </a:ln>
          <a:effectLst/>
        </p:spPr>
        <p:txBody>
          <a:bodyPr>
            <a:spAutoFit/>
          </a:bodyPr>
          <a:lstStyle/>
          <a:p>
            <a:pPr>
              <a:spcBef>
                <a:spcPct val="10000"/>
              </a:spcBef>
            </a:pPr>
            <a:r>
              <a:rPr lang="en-US" sz="1800" i="0" dirty="0">
                <a:effectLst>
                  <a:outerShdw blurRad="38100" dist="38100" dir="2700000" algn="tl">
                    <a:srgbClr val="FFFFFF"/>
                  </a:outerShdw>
                </a:effectLst>
              </a:rPr>
              <a:t>“P” DOMINATES “Q”.</a:t>
            </a:r>
          </a:p>
          <a:p>
            <a:pPr>
              <a:spcBef>
                <a:spcPct val="60000"/>
              </a:spcBef>
            </a:pPr>
            <a:r>
              <a:rPr lang="en-US" sz="1800" i="0" dirty="0">
                <a:effectLst>
                  <a:outerShdw blurRad="38100" dist="38100" dir="2700000" algn="tl">
                    <a:srgbClr val="FFFFFF"/>
                  </a:outerShdw>
                </a:effectLst>
              </a:rPr>
              <a:t>INDEPENDENT OF RISK PREFERENCES. </a:t>
            </a:r>
          </a:p>
          <a:p>
            <a:pPr>
              <a:spcBef>
                <a:spcPct val="10000"/>
              </a:spcBef>
            </a:pPr>
            <a:r>
              <a:rPr lang="en-US" sz="1800" i="0" dirty="0">
                <a:effectLst>
                  <a:outerShdw blurRad="38100" dist="38100" dir="2700000" algn="tl">
                    <a:srgbClr val="FFFFFF"/>
                  </a:outerShdw>
                </a:effectLst>
              </a:rPr>
              <a:t>	</a:t>
            </a:r>
            <a:r>
              <a:rPr lang="en-US" sz="1800" i="0" dirty="0">
                <a:effectLst>
                  <a:outerShdw blurRad="38100" dist="38100" dir="2700000" algn="tl">
                    <a:srgbClr val="FFFFFF"/>
                  </a:outerShdw>
                </a:effectLst>
                <a:sym typeface="Wingdings" pitchFamily="2" charset="2"/>
              </a:rPr>
              <a:t> </a:t>
            </a:r>
            <a:r>
              <a:rPr lang="en-US" sz="1800" i="0" dirty="0">
                <a:effectLst>
                  <a:outerShdw blurRad="38100" dist="38100" dir="2700000" algn="tl">
                    <a:srgbClr val="FFFFFF"/>
                  </a:outerShdw>
                </a:effectLst>
              </a:rPr>
              <a:t>BOTH CONSERVATIVE AND AGGRESSIVE INVESTORS WOULD AGREE ABOUT THIS.</a:t>
            </a:r>
          </a:p>
          <a:p>
            <a:pPr>
              <a:spcBef>
                <a:spcPct val="60000"/>
              </a:spcBef>
            </a:pPr>
            <a:r>
              <a:rPr lang="en-US" sz="1800" i="0" dirty="0">
                <a:effectLst>
                  <a:outerShdw blurRad="38100" dist="38100" dir="2700000" algn="tl">
                    <a:srgbClr val="FFFFFF"/>
                  </a:outerShdw>
                </a:effectLst>
              </a:rPr>
              <a:t>PORTFOLIO THEORY IS ABOUT HOW TO </a:t>
            </a:r>
            <a:r>
              <a:rPr lang="en-US" sz="1800" i="0" dirty="0">
                <a:solidFill>
                  <a:srgbClr val="C00000"/>
                </a:solidFill>
                <a:effectLst>
                  <a:outerShdw blurRad="38100" dist="38100" dir="2700000" algn="tl">
                    <a:srgbClr val="FFFFFF"/>
                  </a:outerShdw>
                </a:effectLst>
              </a:rPr>
              <a:t>AVOID INVESTING IN DOMINATED PORTFOLIOS</a:t>
            </a:r>
            <a:r>
              <a:rPr lang="en-US" sz="1800" i="0" dirty="0">
                <a:effectLst>
                  <a:outerShdw blurRad="38100" dist="38100" dir="2700000" algn="tl">
                    <a:srgbClr val="FFFFFF"/>
                  </a:outerShdw>
                </a:effectLst>
              </a:rPr>
              <a:t>.</a:t>
            </a:r>
            <a:endParaRPr lang="en-US" sz="1800" dirty="0">
              <a:effectLst>
                <a:outerShdw blurRad="38100" dist="38100" dir="2700000" algn="tl">
                  <a:srgbClr val="FFFFFF"/>
                </a:outerShdw>
              </a:effectLst>
            </a:endParaRPr>
          </a:p>
        </p:txBody>
      </p:sp>
      <p:grpSp>
        <p:nvGrpSpPr>
          <p:cNvPr id="157714" name="Group 18"/>
          <p:cNvGrpSpPr>
            <a:grpSpLocks/>
          </p:cNvGrpSpPr>
          <p:nvPr/>
        </p:nvGrpSpPr>
        <p:grpSpPr bwMode="auto">
          <a:xfrm>
            <a:off x="3200400" y="3200400"/>
            <a:ext cx="4267200" cy="3200400"/>
            <a:chOff x="2112" y="2160"/>
            <a:chExt cx="2419" cy="1843"/>
          </a:xfrm>
        </p:grpSpPr>
        <p:sp>
          <p:nvSpPr>
            <p:cNvPr id="157702" name="Rectangle 6"/>
            <p:cNvSpPr>
              <a:spLocks noChangeArrowheads="1"/>
            </p:cNvSpPr>
            <p:nvPr/>
          </p:nvSpPr>
          <p:spPr bwMode="auto">
            <a:xfrm>
              <a:off x="2573" y="2160"/>
              <a:ext cx="1958" cy="1447"/>
            </a:xfrm>
            <a:prstGeom prst="rect">
              <a:avLst/>
            </a:prstGeom>
            <a:solidFill>
              <a:srgbClr val="FFFFFF"/>
            </a:solidFill>
            <a:ln w="9525">
              <a:solidFill>
                <a:srgbClr val="000000"/>
              </a:solidFill>
              <a:miter lim="800000"/>
              <a:headEnd/>
              <a:tailEnd/>
            </a:ln>
          </p:spPr>
          <p:txBody>
            <a:bodyPr/>
            <a:lstStyle/>
            <a:p>
              <a:endParaRPr lang="en-US"/>
            </a:p>
          </p:txBody>
        </p:sp>
        <p:sp>
          <p:nvSpPr>
            <p:cNvPr id="157703" name="Text Box 7"/>
            <p:cNvSpPr txBox="1">
              <a:spLocks noChangeArrowheads="1"/>
            </p:cNvSpPr>
            <p:nvPr/>
          </p:nvSpPr>
          <p:spPr bwMode="auto">
            <a:xfrm>
              <a:off x="3494" y="3599"/>
              <a:ext cx="519" cy="150"/>
            </a:xfrm>
            <a:prstGeom prst="rect">
              <a:avLst/>
            </a:prstGeom>
            <a:noFill/>
            <a:ln w="9525">
              <a:noFill/>
              <a:miter lim="800000"/>
              <a:headEnd/>
              <a:tailEnd/>
            </a:ln>
          </p:spPr>
          <p:txBody>
            <a:bodyPr/>
            <a:lstStyle/>
            <a:p>
              <a:r>
                <a:rPr lang="en-US" sz="1200" i="0">
                  <a:effectLst>
                    <a:outerShdw blurRad="38100" dist="38100" dir="2700000" algn="tl">
                      <a:srgbClr val="FFFFFF"/>
                    </a:outerShdw>
                  </a:effectLst>
                </a:rPr>
                <a:t>RISK</a:t>
              </a:r>
              <a:endParaRPr lang="en-US">
                <a:effectLst>
                  <a:outerShdw blurRad="38100" dist="38100" dir="2700000" algn="tl">
                    <a:srgbClr val="FFFFFF"/>
                  </a:outerShdw>
                </a:effectLst>
              </a:endParaRPr>
            </a:p>
          </p:txBody>
        </p:sp>
        <p:sp>
          <p:nvSpPr>
            <p:cNvPr id="157704" name="Text Box 8"/>
            <p:cNvSpPr txBox="1">
              <a:spLocks noChangeArrowheads="1"/>
            </p:cNvSpPr>
            <p:nvPr/>
          </p:nvSpPr>
          <p:spPr bwMode="auto">
            <a:xfrm>
              <a:off x="2112" y="2552"/>
              <a:ext cx="518" cy="149"/>
            </a:xfrm>
            <a:prstGeom prst="rect">
              <a:avLst/>
            </a:prstGeom>
            <a:noFill/>
            <a:ln w="9525">
              <a:noFill/>
              <a:miter lim="800000"/>
              <a:headEnd/>
              <a:tailEnd/>
            </a:ln>
          </p:spPr>
          <p:txBody>
            <a:bodyPr/>
            <a:lstStyle/>
            <a:p>
              <a:r>
                <a:rPr lang="en-US" sz="1200" i="0">
                  <a:effectLst>
                    <a:outerShdw blurRad="38100" dist="38100" dir="2700000" algn="tl">
                      <a:srgbClr val="FFFFFF"/>
                    </a:outerShdw>
                  </a:effectLst>
                </a:rPr>
                <a:t>RETURN</a:t>
              </a:r>
              <a:endParaRPr lang="en-US">
                <a:effectLst>
                  <a:outerShdw blurRad="38100" dist="38100" dir="2700000" algn="tl">
                    <a:srgbClr val="FFFFFF"/>
                  </a:outerShdw>
                </a:effectLst>
              </a:endParaRPr>
            </a:p>
          </p:txBody>
        </p:sp>
        <p:sp>
          <p:nvSpPr>
            <p:cNvPr id="157705" name="Text Box 9"/>
            <p:cNvSpPr txBox="1">
              <a:spLocks noChangeArrowheads="1"/>
            </p:cNvSpPr>
            <p:nvPr/>
          </p:nvSpPr>
          <p:spPr bwMode="auto">
            <a:xfrm>
              <a:off x="3091" y="2448"/>
              <a:ext cx="346" cy="288"/>
            </a:xfrm>
            <a:prstGeom prst="rect">
              <a:avLst/>
            </a:prstGeom>
            <a:noFill/>
            <a:ln w="9525">
              <a:noFill/>
              <a:miter lim="800000"/>
              <a:headEnd/>
              <a:tailEnd/>
            </a:ln>
          </p:spPr>
          <p:txBody>
            <a:bodyPr/>
            <a:lstStyle/>
            <a:p>
              <a:r>
                <a:rPr lang="en-US" sz="1800">
                  <a:effectLst/>
                </a:rPr>
                <a:t>P</a:t>
              </a:r>
              <a:endParaRPr lang="en-US">
                <a:effectLst>
                  <a:outerShdw blurRad="38100" dist="38100" dir="2700000" algn="tl">
                    <a:srgbClr val="FFFFFF"/>
                  </a:outerShdw>
                </a:effectLst>
              </a:endParaRPr>
            </a:p>
          </p:txBody>
        </p:sp>
        <p:sp>
          <p:nvSpPr>
            <p:cNvPr id="157706" name="Text Box 10"/>
            <p:cNvSpPr txBox="1">
              <a:spLocks noChangeArrowheads="1"/>
            </p:cNvSpPr>
            <p:nvPr/>
          </p:nvSpPr>
          <p:spPr bwMode="auto">
            <a:xfrm>
              <a:off x="3667" y="2909"/>
              <a:ext cx="230" cy="230"/>
            </a:xfrm>
            <a:prstGeom prst="rect">
              <a:avLst/>
            </a:prstGeom>
            <a:solidFill>
              <a:srgbClr val="FFFFFF"/>
            </a:solidFill>
            <a:ln w="9525">
              <a:noFill/>
              <a:miter lim="800000"/>
              <a:headEnd/>
              <a:tailEnd/>
            </a:ln>
          </p:spPr>
          <p:txBody>
            <a:bodyPr/>
            <a:lstStyle/>
            <a:p>
              <a:r>
                <a:rPr lang="en-US" sz="1800">
                  <a:effectLst/>
                </a:rPr>
                <a:t>Q</a:t>
              </a:r>
              <a:endParaRPr lang="en-US">
                <a:effectLst>
                  <a:outerShdw blurRad="38100" dist="38100" dir="2700000" algn="tl">
                    <a:srgbClr val="C0C0C0"/>
                  </a:outerShdw>
                </a:effectLst>
              </a:endParaRPr>
            </a:p>
          </p:txBody>
        </p:sp>
        <p:sp>
          <p:nvSpPr>
            <p:cNvPr id="157707" name="Line 11"/>
            <p:cNvSpPr>
              <a:spLocks noChangeShapeType="1"/>
            </p:cNvSpPr>
            <p:nvPr/>
          </p:nvSpPr>
          <p:spPr bwMode="auto">
            <a:xfrm>
              <a:off x="3782" y="2160"/>
              <a:ext cx="0" cy="1440"/>
            </a:xfrm>
            <a:prstGeom prst="line">
              <a:avLst/>
            </a:prstGeom>
            <a:noFill/>
            <a:ln w="9525">
              <a:solidFill>
                <a:srgbClr val="000000"/>
              </a:solidFill>
              <a:prstDash val="sysDot"/>
              <a:round/>
              <a:headEnd/>
              <a:tailEnd/>
            </a:ln>
          </p:spPr>
          <p:txBody>
            <a:bodyPr/>
            <a:lstStyle/>
            <a:p>
              <a:endParaRPr lang="en-US"/>
            </a:p>
          </p:txBody>
        </p:sp>
        <p:sp>
          <p:nvSpPr>
            <p:cNvPr id="157708" name="Line 12"/>
            <p:cNvSpPr>
              <a:spLocks noChangeShapeType="1"/>
            </p:cNvSpPr>
            <p:nvPr/>
          </p:nvSpPr>
          <p:spPr bwMode="auto">
            <a:xfrm>
              <a:off x="2573" y="3024"/>
              <a:ext cx="1958" cy="0"/>
            </a:xfrm>
            <a:prstGeom prst="line">
              <a:avLst/>
            </a:prstGeom>
            <a:noFill/>
            <a:ln w="9525">
              <a:solidFill>
                <a:srgbClr val="000000"/>
              </a:solidFill>
              <a:prstDash val="sysDot"/>
              <a:round/>
              <a:headEnd/>
              <a:tailEnd/>
            </a:ln>
          </p:spPr>
          <p:txBody>
            <a:bodyPr/>
            <a:lstStyle/>
            <a:p>
              <a:endParaRPr lang="en-US"/>
            </a:p>
          </p:txBody>
        </p:sp>
        <p:sp>
          <p:nvSpPr>
            <p:cNvPr id="157709" name="Text Box 13"/>
            <p:cNvSpPr txBox="1">
              <a:spLocks noChangeArrowheads="1"/>
            </p:cNvSpPr>
            <p:nvPr/>
          </p:nvSpPr>
          <p:spPr bwMode="auto">
            <a:xfrm>
              <a:off x="3897" y="3139"/>
              <a:ext cx="519" cy="288"/>
            </a:xfrm>
            <a:prstGeom prst="rect">
              <a:avLst/>
            </a:prstGeom>
            <a:noFill/>
            <a:ln w="9525">
              <a:noFill/>
              <a:miter lim="800000"/>
              <a:headEnd/>
              <a:tailEnd/>
            </a:ln>
          </p:spPr>
          <p:txBody>
            <a:bodyPr/>
            <a:lstStyle/>
            <a:p>
              <a:pPr algn="ctr"/>
              <a:r>
                <a:rPr lang="en-US" sz="800" b="0" i="0">
                  <a:effectLst/>
                </a:rPr>
                <a:t>DOMINATED</a:t>
              </a:r>
            </a:p>
            <a:p>
              <a:pPr algn="ctr"/>
              <a:r>
                <a:rPr lang="en-US" sz="800" b="0" i="0">
                  <a:effectLst/>
                </a:rPr>
                <a:t>BY</a:t>
              </a:r>
            </a:p>
            <a:p>
              <a:pPr algn="ctr"/>
              <a:r>
                <a:rPr lang="en-US" sz="800" b="0" i="0">
                  <a:effectLst/>
                </a:rPr>
                <a:t>"Q"</a:t>
              </a:r>
              <a:endParaRPr lang="en-US">
                <a:effectLst>
                  <a:outerShdw blurRad="38100" dist="38100" dir="2700000" algn="tl">
                    <a:srgbClr val="FFFFFF"/>
                  </a:outerShdw>
                </a:effectLst>
              </a:endParaRPr>
            </a:p>
          </p:txBody>
        </p:sp>
        <p:sp>
          <p:nvSpPr>
            <p:cNvPr id="157710" name="Text Box 14"/>
            <p:cNvSpPr txBox="1">
              <a:spLocks noChangeArrowheads="1"/>
            </p:cNvSpPr>
            <p:nvPr/>
          </p:nvSpPr>
          <p:spPr bwMode="auto">
            <a:xfrm>
              <a:off x="3264" y="2275"/>
              <a:ext cx="528" cy="231"/>
            </a:xfrm>
            <a:prstGeom prst="rect">
              <a:avLst/>
            </a:prstGeom>
            <a:noFill/>
            <a:ln w="9525">
              <a:noFill/>
              <a:miter lim="800000"/>
              <a:headEnd/>
              <a:tailEnd/>
            </a:ln>
          </p:spPr>
          <p:txBody>
            <a:bodyPr/>
            <a:lstStyle/>
            <a:p>
              <a:pPr algn="ctr"/>
              <a:r>
                <a:rPr lang="en-US" sz="800" b="0" i="0">
                  <a:effectLst/>
                </a:rPr>
                <a:t>DOMINATES</a:t>
              </a:r>
            </a:p>
            <a:p>
              <a:pPr algn="ctr"/>
              <a:r>
                <a:rPr lang="en-US" sz="800" b="0" i="0">
                  <a:effectLst/>
                </a:rPr>
                <a:t>"Q"</a:t>
              </a:r>
              <a:endParaRPr lang="en-US">
                <a:effectLst>
                  <a:outerShdw blurRad="38100" dist="38100" dir="2700000" algn="tl">
                    <a:srgbClr val="FFFFFF"/>
                  </a:outerShdw>
                </a:effectLst>
              </a:endParaRPr>
            </a:p>
          </p:txBody>
        </p:sp>
        <p:sp>
          <p:nvSpPr>
            <p:cNvPr id="157711" name="Text Box 15"/>
            <p:cNvSpPr txBox="1">
              <a:spLocks noChangeArrowheads="1"/>
            </p:cNvSpPr>
            <p:nvPr/>
          </p:nvSpPr>
          <p:spPr bwMode="auto">
            <a:xfrm>
              <a:off x="2573" y="3773"/>
              <a:ext cx="1958" cy="230"/>
            </a:xfrm>
            <a:prstGeom prst="rect">
              <a:avLst/>
            </a:prstGeom>
            <a:noFill/>
            <a:ln w="9525">
              <a:noFill/>
              <a:miter lim="800000"/>
              <a:headEnd/>
              <a:tailEnd/>
            </a:ln>
          </p:spPr>
          <p:txBody>
            <a:bodyPr/>
            <a:lstStyle/>
            <a:p>
              <a:pPr algn="ctr"/>
              <a:r>
                <a:rPr lang="en-US" sz="1200" i="0" dirty="0" smtClean="0">
                  <a:effectLst>
                    <a:outerShdw blurRad="38100" dist="38100" dir="2700000" algn="tl">
                      <a:srgbClr val="FFFFFF"/>
                    </a:outerShdw>
                  </a:effectLst>
                </a:rPr>
                <a:t>Exh.21-3: PORTFOLIO </a:t>
              </a:r>
              <a:r>
                <a:rPr lang="en-US" sz="1200" i="0" dirty="0">
                  <a:effectLst>
                    <a:outerShdw blurRad="38100" dist="38100" dir="2700000" algn="tl">
                      <a:srgbClr val="FFFFFF"/>
                    </a:outerShdw>
                  </a:effectLst>
                </a:rPr>
                <a:t>THEORY TRIES TO MOVE INVESTORS FROM POINTS LIKE "Q" TO POINTS LIKE “ P ".</a:t>
              </a:r>
              <a:endParaRPr lang="en-US" sz="1200" dirty="0">
                <a:effectLst>
                  <a:outerShdw blurRad="38100" dist="38100" dir="2700000" algn="tl">
                    <a:srgbClr val="FFFFFF"/>
                  </a:outerShdw>
                </a:effectLst>
              </a:endParaRPr>
            </a:p>
          </p:txBody>
        </p:sp>
        <p:sp>
          <p:nvSpPr>
            <p:cNvPr id="157712" name="Line 16"/>
            <p:cNvSpPr>
              <a:spLocks noChangeShapeType="1"/>
            </p:cNvSpPr>
            <p:nvPr/>
          </p:nvSpPr>
          <p:spPr bwMode="auto">
            <a:xfrm flipH="1" flipV="1">
              <a:off x="3264" y="2621"/>
              <a:ext cx="403" cy="345"/>
            </a:xfrm>
            <a:prstGeom prst="line">
              <a:avLst/>
            </a:prstGeom>
            <a:noFill/>
            <a:ln w="9525">
              <a:solidFill>
                <a:srgbClr val="000000"/>
              </a:solidFill>
              <a:round/>
              <a:headEnd/>
              <a:tailEnd type="stealth" w="sm" len="med"/>
            </a:ln>
          </p:spPr>
          <p:txBody>
            <a:bodyPr/>
            <a:lstStyle/>
            <a:p>
              <a:endParaRPr lang="en-US"/>
            </a:p>
          </p:txBody>
        </p:sp>
        <p:sp>
          <p:nvSpPr>
            <p:cNvPr id="157713" name="Text Box 17"/>
            <p:cNvSpPr txBox="1">
              <a:spLocks noChangeArrowheads="1"/>
            </p:cNvSpPr>
            <p:nvPr/>
          </p:nvSpPr>
          <p:spPr bwMode="auto">
            <a:xfrm>
              <a:off x="2746" y="2736"/>
              <a:ext cx="518" cy="230"/>
            </a:xfrm>
            <a:prstGeom prst="rect">
              <a:avLst/>
            </a:prstGeom>
            <a:noFill/>
            <a:ln w="9525">
              <a:noFill/>
              <a:miter lim="800000"/>
              <a:headEnd/>
              <a:tailEnd/>
            </a:ln>
          </p:spPr>
          <p:txBody>
            <a:bodyPr/>
            <a:lstStyle/>
            <a:p>
              <a:pPr algn="ctr"/>
              <a:r>
                <a:rPr lang="en-US" sz="800" b="0" i="0">
                  <a:effectLst/>
                </a:rPr>
                <a:t>DOMINATES</a:t>
              </a:r>
            </a:p>
            <a:p>
              <a:pPr algn="ctr"/>
              <a:r>
                <a:rPr lang="en-US" sz="800" b="0" i="0">
                  <a:effectLst/>
                </a:rPr>
                <a:t>"Q"</a:t>
              </a:r>
              <a:endParaRPr lang="en-US">
                <a:effectLst>
                  <a:outerShdw blurRad="38100" dist="38100" dir="2700000" algn="tl">
                    <a:srgbClr val="FFFFFF"/>
                  </a:outerShdw>
                </a:effectLst>
              </a:endParaRPr>
            </a:p>
          </p:txBody>
        </p:sp>
      </p:grpSp>
      <p:sp>
        <p:nvSpPr>
          <p:cNvPr id="157715" name="Text Box 19"/>
          <p:cNvSpPr txBox="1">
            <a:spLocks noChangeArrowheads="1"/>
          </p:cNvSpPr>
          <p:nvPr/>
        </p:nvSpPr>
        <p:spPr bwMode="auto">
          <a:xfrm>
            <a:off x="457200" y="228600"/>
            <a:ext cx="8382000" cy="1016000"/>
          </a:xfrm>
          <a:prstGeom prst="rect">
            <a:avLst/>
          </a:prstGeom>
          <a:solidFill>
            <a:srgbClr val="FFFFCC"/>
          </a:solidFill>
          <a:ln w="9525">
            <a:solidFill>
              <a:schemeClr val="tx1"/>
            </a:solidFill>
            <a:miter lim="800000"/>
            <a:headEnd/>
            <a:tailEnd/>
          </a:ln>
          <a:effectLst/>
        </p:spPr>
        <p:txBody>
          <a:bodyPr>
            <a:spAutoFit/>
          </a:bodyPr>
          <a:lstStyle/>
          <a:p>
            <a:pPr>
              <a:spcBef>
                <a:spcPct val="50000"/>
              </a:spcBef>
            </a:pPr>
            <a:r>
              <a:rPr lang="en-US">
                <a:effectLst>
                  <a:outerShdw blurRad="38100" dist="38100" dir="2700000" algn="tl">
                    <a:srgbClr val="FFFFFF"/>
                  </a:outerShdw>
                </a:effectLst>
              </a:rPr>
              <a:t>BOTH INVESTORS WOULD AGREE THEY PREFER POINTS TO THE "NORTH" AND "WEST" IN THE RISK/RETURN SPACE. THEY BOTH PREFER POINT "P" TO POINT "Q".</a:t>
            </a:r>
          </a:p>
        </p:txBody>
      </p:sp>
      <p:sp>
        <p:nvSpPr>
          <p:cNvPr id="2" name="TextBox 1"/>
          <p:cNvSpPr txBox="1"/>
          <p:nvPr/>
        </p:nvSpPr>
        <p:spPr>
          <a:xfrm>
            <a:off x="76200" y="-69000"/>
            <a:ext cx="1294707" cy="369332"/>
          </a:xfrm>
          <a:prstGeom prst="rect">
            <a:avLst/>
          </a:prstGeom>
          <a:noFill/>
        </p:spPr>
        <p:txBody>
          <a:bodyPr wrap="square" rtlCol="0">
            <a:spAutoFit/>
          </a:bodyPr>
          <a:lstStyle/>
          <a:p>
            <a:r>
              <a:rPr lang="en-US" sz="1800" i="0" dirty="0" smtClean="0">
                <a:solidFill>
                  <a:srgbClr val="0000FF"/>
                </a:solidFill>
                <a:effectLst/>
              </a:rPr>
              <a:t>21.2.2</a:t>
            </a:r>
            <a:endParaRPr lang="en-US" sz="1800" i="0" dirty="0">
              <a:solidFill>
                <a:srgbClr val="0000FF"/>
              </a:solidFill>
              <a:effectLst/>
            </a:endParaRPr>
          </a:p>
        </p:txBody>
      </p:sp>
      <p:sp>
        <p:nvSpPr>
          <p:cNvPr id="19" name="Footer Placeholder 18"/>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7" name="Rectangle 6"/>
          <p:cNvSpPr/>
          <p:nvPr/>
        </p:nvSpPr>
        <p:spPr bwMode="auto">
          <a:xfrm>
            <a:off x="0" y="1196752"/>
            <a:ext cx="9144000" cy="432048"/>
          </a:xfrm>
          <a:prstGeom prst="rect">
            <a:avLst/>
          </a:prstGeom>
          <a:solidFill>
            <a:schemeClr val="bg1"/>
          </a:solid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a typeface="ＭＳ Ｐゴシック" charset="0"/>
              <a:cs typeface="Arial" charset="0"/>
            </a:endParaRPr>
          </a:p>
        </p:txBody>
      </p:sp>
      <p:sp>
        <p:nvSpPr>
          <p:cNvPr id="8" name="Rectangle 5"/>
          <p:cNvSpPr>
            <a:spLocks noChangeArrowheads="1"/>
          </p:cNvSpPr>
          <p:nvPr/>
        </p:nvSpPr>
        <p:spPr bwMode="auto">
          <a:xfrm>
            <a:off x="107504" y="430922"/>
            <a:ext cx="6480720" cy="693822"/>
          </a:xfrm>
          <a:prstGeom prst="rect">
            <a:avLst/>
          </a:prstGeom>
          <a:noFill/>
          <a:ln w="9525">
            <a:noFill/>
            <a:miter lim="800000"/>
            <a:headEnd/>
            <a:tailEnd/>
          </a:ln>
          <a:effectLst/>
        </p:spPr>
        <p:txBody>
          <a:bodyPr anchor="ctr"/>
          <a:lstStyle/>
          <a:p>
            <a:r>
              <a:rPr lang="en-US" sz="2400" b="1" i="0" dirty="0" smtClean="0">
                <a:solidFill>
                  <a:srgbClr val="0070C0"/>
                </a:solidFill>
                <a:effectLst/>
                <a:latin typeface="Arial" charset="0"/>
              </a:rPr>
              <a:t>$15 Trillion U.S. Pension Fund Assets…</a:t>
            </a:r>
            <a:endParaRPr lang="en-US" sz="2400" b="1" i="0" dirty="0">
              <a:solidFill>
                <a:srgbClr val="0070C0"/>
              </a:solidFill>
              <a:effectLst/>
              <a:latin typeface="Arial" charset="0"/>
            </a:endParaRPr>
          </a:p>
        </p:txBody>
      </p:sp>
      <p:pic>
        <p:nvPicPr>
          <p:cNvPr id="22" name="Picture 2"/>
          <p:cNvPicPr>
            <a:picLocks noChangeAspect="1" noChangeArrowheads="1"/>
          </p:cNvPicPr>
          <p:nvPr/>
        </p:nvPicPr>
        <p:blipFill>
          <a:blip r:embed="rId2" cstate="print"/>
          <a:srcRect/>
          <a:stretch>
            <a:fillRect/>
          </a:stretch>
        </p:blipFill>
        <p:spPr bwMode="auto">
          <a:xfrm>
            <a:off x="1143000" y="887966"/>
            <a:ext cx="6822326" cy="5055633"/>
          </a:xfrm>
          <a:prstGeom prst="rect">
            <a:avLst/>
          </a:prstGeom>
          <a:noFill/>
          <a:ln w="9525">
            <a:noFill/>
            <a:miter lim="800000"/>
            <a:headEnd/>
            <a:tailEnd/>
          </a:ln>
          <a:effectLst/>
        </p:spPr>
      </p:pic>
      <p:sp>
        <p:nvSpPr>
          <p:cNvPr id="23" name="Oval 22"/>
          <p:cNvSpPr/>
          <p:nvPr/>
        </p:nvSpPr>
        <p:spPr bwMode="auto">
          <a:xfrm rot="1073356">
            <a:off x="2610345" y="1222813"/>
            <a:ext cx="1823493" cy="3983616"/>
          </a:xfrm>
          <a:prstGeom prst="ellipse">
            <a:avLst/>
          </a:prstGeom>
          <a:noFill/>
          <a:ln w="38100" cap="flat" cmpd="sng" algn="ctr">
            <a:solidFill>
              <a:srgbClr val="FF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971600" y="1066800"/>
            <a:ext cx="2000200" cy="1015663"/>
          </a:xfrm>
          <a:prstGeom prst="rect">
            <a:avLst/>
          </a:prstGeom>
          <a:noFill/>
        </p:spPr>
        <p:txBody>
          <a:bodyPr wrap="square" rtlCol="0">
            <a:spAutoFit/>
          </a:bodyPr>
          <a:lstStyle/>
          <a:p>
            <a:pPr algn="r"/>
            <a:r>
              <a:rPr lang="en-US" sz="2000" b="1" dirty="0" smtClean="0">
                <a:solidFill>
                  <a:srgbClr val="FF0000"/>
                </a:solidFill>
                <a:latin typeface="+mj-lt"/>
              </a:rPr>
              <a:t>Defined Benefit (DB):  $6.6 trillion</a:t>
            </a:r>
            <a:endParaRPr lang="en-US" sz="2000" b="1" dirty="0">
              <a:solidFill>
                <a:srgbClr val="FF0000"/>
              </a:solidFill>
              <a:latin typeface="+mj-lt"/>
            </a:endParaRPr>
          </a:p>
        </p:txBody>
      </p:sp>
      <p:sp>
        <p:nvSpPr>
          <p:cNvPr id="25" name="Oval 24"/>
          <p:cNvSpPr/>
          <p:nvPr/>
        </p:nvSpPr>
        <p:spPr bwMode="auto">
          <a:xfrm rot="1073356">
            <a:off x="4682559" y="1783969"/>
            <a:ext cx="1823493" cy="3983616"/>
          </a:xfrm>
          <a:prstGeom prst="ellipse">
            <a:avLst/>
          </a:prstGeom>
          <a:noFill/>
          <a:ln w="38100" cap="flat" cmpd="sng" algn="ctr">
            <a:solidFill>
              <a:srgbClr val="FF9933"/>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6" name="TextBox 25"/>
          <p:cNvSpPr txBox="1"/>
          <p:nvPr/>
        </p:nvSpPr>
        <p:spPr>
          <a:xfrm>
            <a:off x="6444208" y="3933056"/>
            <a:ext cx="2514600" cy="1631216"/>
          </a:xfrm>
          <a:prstGeom prst="rect">
            <a:avLst/>
          </a:prstGeom>
          <a:noFill/>
        </p:spPr>
        <p:txBody>
          <a:bodyPr wrap="square" rtlCol="0">
            <a:spAutoFit/>
          </a:bodyPr>
          <a:lstStyle/>
          <a:p>
            <a:r>
              <a:rPr lang="en-US" sz="2000" b="1" dirty="0" smtClean="0">
                <a:solidFill>
                  <a:srgbClr val="FF9933"/>
                </a:solidFill>
                <a:latin typeface="+mj-lt"/>
              </a:rPr>
              <a:t>Defined Contribution (DC):  </a:t>
            </a:r>
          </a:p>
          <a:p>
            <a:r>
              <a:rPr lang="en-US" sz="2000" b="1" dirty="0" smtClean="0">
                <a:solidFill>
                  <a:srgbClr val="FF9933"/>
                </a:solidFill>
                <a:latin typeface="+mj-lt"/>
              </a:rPr>
              <a:t>$8.6 trillion</a:t>
            </a:r>
          </a:p>
          <a:p>
            <a:r>
              <a:rPr lang="en-US" sz="2000" b="1" dirty="0" smtClean="0">
                <a:solidFill>
                  <a:srgbClr val="FF9933"/>
                </a:solidFill>
                <a:latin typeface="+mj-lt"/>
              </a:rPr>
              <a:t>&amp; growing.</a:t>
            </a:r>
            <a:endParaRPr lang="en-US" sz="2000" b="1" dirty="0">
              <a:solidFill>
                <a:srgbClr val="FF9933"/>
              </a:solidFill>
              <a:latin typeface="+mj-lt"/>
            </a:endParaRPr>
          </a:p>
        </p:txBody>
      </p:sp>
      <p:sp>
        <p:nvSpPr>
          <p:cNvPr id="27" name="TextBox 26"/>
          <p:cNvSpPr txBox="1"/>
          <p:nvPr/>
        </p:nvSpPr>
        <p:spPr>
          <a:xfrm>
            <a:off x="395536" y="5949280"/>
            <a:ext cx="4191000" cy="707886"/>
          </a:xfrm>
          <a:prstGeom prst="rect">
            <a:avLst/>
          </a:prstGeom>
          <a:solidFill>
            <a:schemeClr val="bg1"/>
          </a:solidFill>
        </p:spPr>
        <p:txBody>
          <a:bodyPr wrap="square" rtlCol="0">
            <a:spAutoFit/>
          </a:bodyPr>
          <a:lstStyle/>
          <a:p>
            <a:r>
              <a:rPr lang="en-US" sz="2000" b="1" dirty="0" smtClean="0">
                <a:solidFill>
                  <a:srgbClr val="FF0000"/>
                </a:solidFill>
                <a:effectLst>
                  <a:outerShdw blurRad="38100" dist="38100" dir="2700000" algn="tl">
                    <a:srgbClr val="000000">
                      <a:alpha val="43137"/>
                    </a:srgbClr>
                  </a:outerShdw>
                </a:effectLst>
                <a:latin typeface="+mj-lt"/>
              </a:rPr>
              <a:t>DB</a:t>
            </a:r>
            <a:r>
              <a:rPr lang="en-US" sz="2000" b="1" dirty="0" smtClean="0">
                <a:effectLst>
                  <a:outerShdw blurRad="38100" dist="38100" dir="2700000" algn="tl">
                    <a:srgbClr val="000000">
                      <a:alpha val="43137"/>
                    </a:srgbClr>
                  </a:outerShdw>
                </a:effectLst>
                <a:latin typeface="+mj-lt"/>
              </a:rPr>
              <a:t> plans often fall short of their stated CRE targets</a:t>
            </a:r>
          </a:p>
        </p:txBody>
      </p:sp>
      <p:cxnSp>
        <p:nvCxnSpPr>
          <p:cNvPr id="28" name="Straight Arrow Connector 27"/>
          <p:cNvCxnSpPr/>
          <p:nvPr/>
        </p:nvCxnSpPr>
        <p:spPr bwMode="auto">
          <a:xfrm flipV="1">
            <a:off x="1475656" y="5029200"/>
            <a:ext cx="1267544" cy="992088"/>
          </a:xfrm>
          <a:prstGeom prst="straightConnector1">
            <a:avLst/>
          </a:prstGeom>
          <a:solidFill>
            <a:schemeClr val="accent1"/>
          </a:solidFill>
          <a:ln w="19050" cap="flat" cmpd="sng" algn="ctr">
            <a:solidFill>
              <a:srgbClr val="FF0000"/>
            </a:solidFill>
            <a:prstDash val="solid"/>
            <a:round/>
            <a:headEnd type="none" w="med" len="med"/>
            <a:tailEnd type="arrow"/>
          </a:ln>
          <a:effectLst/>
        </p:spPr>
      </p:cxnSp>
      <p:cxnSp>
        <p:nvCxnSpPr>
          <p:cNvPr id="29" name="Straight Arrow Connector 28"/>
          <p:cNvCxnSpPr/>
          <p:nvPr/>
        </p:nvCxnSpPr>
        <p:spPr bwMode="auto">
          <a:xfrm flipV="1">
            <a:off x="4572000" y="5589240"/>
            <a:ext cx="216024" cy="360040"/>
          </a:xfrm>
          <a:prstGeom prst="straightConnector1">
            <a:avLst/>
          </a:prstGeom>
          <a:solidFill>
            <a:schemeClr val="accent1"/>
          </a:solidFill>
          <a:ln w="19050" cap="flat" cmpd="sng" algn="ctr">
            <a:solidFill>
              <a:srgbClr val="FF9900"/>
            </a:solidFill>
            <a:prstDash val="solid"/>
            <a:round/>
            <a:headEnd type="none" w="med" len="med"/>
            <a:tailEnd type="arrow"/>
          </a:ln>
          <a:effectLst/>
        </p:spPr>
      </p:cxnSp>
      <p:sp>
        <p:nvSpPr>
          <p:cNvPr id="13" name="TextBox 12"/>
          <p:cNvSpPr txBox="1"/>
          <p:nvPr/>
        </p:nvSpPr>
        <p:spPr>
          <a:xfrm>
            <a:off x="4355976" y="5949280"/>
            <a:ext cx="4191000" cy="707886"/>
          </a:xfrm>
          <a:prstGeom prst="rect">
            <a:avLst/>
          </a:prstGeom>
          <a:solidFill>
            <a:schemeClr val="bg1"/>
          </a:solidFill>
        </p:spPr>
        <p:txBody>
          <a:bodyPr wrap="square" rtlCol="0">
            <a:spAutoFit/>
          </a:bodyPr>
          <a:lstStyle/>
          <a:p>
            <a:r>
              <a:rPr lang="en-US" sz="2000" b="1" dirty="0" smtClean="0">
                <a:solidFill>
                  <a:srgbClr val="FF9900"/>
                </a:solidFill>
                <a:effectLst>
                  <a:outerShdw blurRad="38100" dist="38100" dir="2700000" algn="tl">
                    <a:srgbClr val="000000">
                      <a:alpha val="43137"/>
                    </a:srgbClr>
                  </a:outerShdw>
                </a:effectLst>
                <a:latin typeface="+mj-lt"/>
              </a:rPr>
              <a:t>DC</a:t>
            </a:r>
            <a:r>
              <a:rPr lang="en-US" sz="2000" b="1" dirty="0" smtClean="0">
                <a:effectLst>
                  <a:outerShdw blurRad="38100" dist="38100" dir="2700000" algn="tl">
                    <a:srgbClr val="000000">
                      <a:alpha val="43137"/>
                    </a:srgbClr>
                  </a:outerShdw>
                </a:effectLst>
                <a:latin typeface="+mj-lt"/>
              </a:rPr>
              <a:t> plans need new vehicles for making CRE investments.</a:t>
            </a:r>
          </a:p>
        </p:txBody>
      </p:sp>
      <p:sp>
        <p:nvSpPr>
          <p:cNvPr id="14" name="Title 1"/>
          <p:cNvSpPr txBox="1">
            <a:spLocks/>
          </p:cNvSpPr>
          <p:nvPr/>
        </p:nvSpPr>
        <p:spPr bwMode="auto">
          <a:xfrm>
            <a:off x="0" y="51346"/>
            <a:ext cx="9144000" cy="4820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400" b="0" i="0" kern="0" dirty="0" smtClean="0">
                <a:effectLst/>
              </a:rPr>
              <a:t>Why do U.S. Pension Funds Invest So Little in Real Estate?...</a:t>
            </a:r>
            <a:endParaRPr lang="en-GB" sz="2400" b="0" i="0" kern="0" dirty="0">
              <a:effectLst/>
            </a:endParaRPr>
          </a:p>
        </p:txBody>
      </p:sp>
      <p:sp>
        <p:nvSpPr>
          <p:cNvPr id="15" name="Slide Number Placeholder 14"/>
          <p:cNvSpPr>
            <a:spLocks noGrp="1"/>
          </p:cNvSpPr>
          <p:nvPr>
            <p:ph type="sldNum" sz="quarter" idx="12"/>
          </p:nvPr>
        </p:nvSpPr>
        <p:spPr/>
        <p:txBody>
          <a:bodyPr/>
          <a:lstStyle/>
          <a:p>
            <a:fld id="{3D26A27B-6C3E-46CC-B3DA-9C9F449BB8A5}" type="slidenum">
              <a:rPr lang="en-US" smtClean="0"/>
              <a:pPr/>
              <a:t>60</a:t>
            </a:fld>
            <a:endParaRPr lang="en-US"/>
          </a:p>
        </p:txBody>
      </p:sp>
    </p:spTree>
    <p:extLst>
      <p:ext uri="{BB962C8B-B14F-4D97-AF65-F5344CB8AC3E}">
        <p14:creationId xmlns="" xmlns:p14="http://schemas.microsoft.com/office/powerpoint/2010/main" val="994722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grpSp>
        <p:nvGrpSpPr>
          <p:cNvPr id="19" name="Group 18"/>
          <p:cNvGrpSpPr/>
          <p:nvPr/>
        </p:nvGrpSpPr>
        <p:grpSpPr>
          <a:xfrm>
            <a:off x="454025" y="1520825"/>
            <a:ext cx="8235950" cy="4575175"/>
            <a:chOff x="454025" y="1292225"/>
            <a:chExt cx="8235950" cy="4575175"/>
          </a:xfrm>
        </p:grpSpPr>
        <p:pic>
          <p:nvPicPr>
            <p:cNvPr id="257026" name="Picture 2"/>
            <p:cNvPicPr>
              <a:picLocks noChangeAspect="1" noChangeArrowheads="1"/>
            </p:cNvPicPr>
            <p:nvPr/>
          </p:nvPicPr>
          <p:blipFill>
            <a:blip r:embed="rId3" cstate="print"/>
            <a:srcRect/>
            <a:stretch>
              <a:fillRect/>
            </a:stretch>
          </p:blipFill>
          <p:spPr bwMode="auto">
            <a:xfrm>
              <a:off x="454025" y="1292225"/>
              <a:ext cx="8235950" cy="4273550"/>
            </a:xfrm>
            <a:prstGeom prst="rect">
              <a:avLst/>
            </a:prstGeom>
            <a:noFill/>
            <a:ln w="9525">
              <a:solidFill>
                <a:schemeClr val="accent1"/>
              </a:solidFill>
              <a:miter lim="800000"/>
              <a:headEnd/>
              <a:tailEnd/>
            </a:ln>
          </p:spPr>
        </p:pic>
        <p:sp>
          <p:nvSpPr>
            <p:cNvPr id="532483" name="Text Box 3"/>
            <p:cNvSpPr txBox="1">
              <a:spLocks noChangeArrowheads="1"/>
            </p:cNvSpPr>
            <p:nvPr/>
          </p:nvSpPr>
          <p:spPr bwMode="auto">
            <a:xfrm>
              <a:off x="457200" y="5562600"/>
              <a:ext cx="6821488" cy="304800"/>
            </a:xfrm>
            <a:prstGeom prst="rect">
              <a:avLst/>
            </a:prstGeom>
            <a:noFill/>
            <a:ln w="9525">
              <a:noFill/>
              <a:miter lim="800000"/>
              <a:headEnd/>
              <a:tailEnd/>
            </a:ln>
            <a:effectLst/>
          </p:spPr>
          <p:txBody>
            <a:bodyPr>
              <a:spAutoFit/>
            </a:bodyPr>
            <a:lstStyle/>
            <a:p>
              <a:pPr eaLnBrk="0" fontAlgn="auto" hangingPunct="0">
                <a:spcBef>
                  <a:spcPct val="50000"/>
                </a:spcBef>
                <a:spcAft>
                  <a:spcPts val="0"/>
                </a:spcAft>
              </a:pPr>
              <a:r>
                <a:rPr lang="en-US" sz="1400" b="0" i="0" dirty="0">
                  <a:solidFill>
                    <a:srgbClr val="000000"/>
                  </a:solidFill>
                  <a:effectLst/>
                  <a:latin typeface="Times" pitchFamily="18" charset="0"/>
                </a:rPr>
                <a:t>Source: </a:t>
              </a:r>
              <a:r>
                <a:rPr lang="en-US" sz="1400" b="0" i="0" dirty="0" err="1">
                  <a:solidFill>
                    <a:srgbClr val="000000"/>
                  </a:solidFill>
                  <a:effectLst/>
                  <a:latin typeface="Times" pitchFamily="18" charset="0"/>
                </a:rPr>
                <a:t>Dhar</a:t>
              </a:r>
              <a:r>
                <a:rPr lang="en-US" sz="1400" b="0" i="0" dirty="0">
                  <a:solidFill>
                    <a:srgbClr val="000000"/>
                  </a:solidFill>
                  <a:effectLst/>
                  <a:latin typeface="Times" pitchFamily="18" charset="0"/>
                </a:rPr>
                <a:t> </a:t>
              </a:r>
              <a:r>
                <a:rPr lang="en-US" sz="1400" b="0" i="0" dirty="0" smtClean="0">
                  <a:solidFill>
                    <a:srgbClr val="000000"/>
                  </a:solidFill>
                  <a:effectLst/>
                  <a:latin typeface="Times" pitchFamily="18" charset="0"/>
                </a:rPr>
                <a:t>and </a:t>
              </a:r>
              <a:r>
                <a:rPr lang="en-US" sz="1400" b="0" i="0" dirty="0" err="1">
                  <a:solidFill>
                    <a:srgbClr val="000000"/>
                  </a:solidFill>
                  <a:effectLst/>
                  <a:latin typeface="Times" pitchFamily="18" charset="0"/>
                </a:rPr>
                <a:t>Goetzmann</a:t>
              </a:r>
              <a:r>
                <a:rPr lang="en-US" sz="1400" b="0" i="0" dirty="0">
                  <a:solidFill>
                    <a:srgbClr val="000000"/>
                  </a:solidFill>
                  <a:effectLst/>
                  <a:latin typeface="Times" pitchFamily="18" charset="0"/>
                </a:rPr>
                <a:t> 2004 survey of U.S. pension funds for </a:t>
              </a:r>
              <a:r>
                <a:rPr lang="en-US" sz="1400" b="0" i="0" dirty="0" err="1">
                  <a:solidFill>
                    <a:srgbClr val="000000"/>
                  </a:solidFill>
                  <a:effectLst/>
                  <a:latin typeface="Times" pitchFamily="18" charset="0"/>
                </a:rPr>
                <a:t>PREA</a:t>
              </a:r>
              <a:r>
                <a:rPr lang="en-US" sz="1400" b="0" i="0" dirty="0">
                  <a:solidFill>
                    <a:srgbClr val="000000"/>
                  </a:solidFill>
                  <a:effectLst/>
                  <a:latin typeface="Times" pitchFamily="18" charset="0"/>
                </a:rPr>
                <a:t>.</a:t>
              </a:r>
            </a:p>
          </p:txBody>
        </p:sp>
      </p:grpSp>
      <p:sp>
        <p:nvSpPr>
          <p:cNvPr id="532485" name="Rectangle 5"/>
          <p:cNvSpPr>
            <a:spLocks noChangeArrowheads="1"/>
          </p:cNvSpPr>
          <p:nvPr/>
        </p:nvSpPr>
        <p:spPr bwMode="auto">
          <a:xfrm>
            <a:off x="609600" y="12700"/>
            <a:ext cx="8521700" cy="1181100"/>
          </a:xfrm>
          <a:prstGeom prst="rect">
            <a:avLst/>
          </a:prstGeom>
          <a:noFill/>
          <a:ln w="9525">
            <a:noFill/>
            <a:miter lim="800000"/>
            <a:headEnd/>
            <a:tailEnd/>
          </a:ln>
          <a:effectLst/>
        </p:spPr>
        <p:txBody>
          <a:bodyPr anchor="ctr"/>
          <a:lstStyle/>
          <a:p>
            <a:pPr fontAlgn="auto">
              <a:spcBef>
                <a:spcPts val="0"/>
              </a:spcBef>
              <a:spcAft>
                <a:spcPts val="0"/>
              </a:spcAft>
            </a:pPr>
            <a:r>
              <a:rPr lang="en-US" sz="2800" b="0" i="0" dirty="0" smtClean="0">
                <a:solidFill>
                  <a:srgbClr val="1F497D"/>
                </a:solidFill>
                <a:effectLst/>
                <a:latin typeface="Arial" charset="0"/>
              </a:rPr>
              <a:t>Exhibit 21-13</a:t>
            </a:r>
            <a:r>
              <a:rPr lang="en-US" sz="2800" b="0" i="0" dirty="0" smtClean="0">
                <a:solidFill>
                  <a:srgbClr val="1F497D"/>
                </a:solidFill>
                <a:effectLst/>
                <a:latin typeface="Arial" charset="0"/>
              </a:rPr>
              <a:t>: Top </a:t>
            </a:r>
            <a:r>
              <a:rPr lang="en-US" sz="2800" b="0" i="0" dirty="0" smtClean="0">
                <a:solidFill>
                  <a:srgbClr val="1F497D"/>
                </a:solidFill>
                <a:effectLst/>
                <a:latin typeface="Arial" charset="0"/>
              </a:rPr>
              <a:t>Risk Factors in Real Estate as Cited by U.S. Pension Funds</a:t>
            </a:r>
            <a:endParaRPr lang="en-US" sz="2800" b="0" i="0" dirty="0">
              <a:solidFill>
                <a:srgbClr val="1F497D"/>
              </a:solidFill>
              <a:effectLst/>
              <a:latin typeface="Arial" charset="0"/>
            </a:endParaRPr>
          </a:p>
        </p:txBody>
      </p:sp>
      <p:sp>
        <p:nvSpPr>
          <p:cNvPr id="16" name="Footer Placeholder 15"/>
          <p:cNvSpPr>
            <a:spLocks noGrp="1"/>
          </p:cNvSpPr>
          <p:nvPr>
            <p:ph type="ftr" sz="quarter" idx="11"/>
          </p:nvPr>
        </p:nvSpPr>
        <p:spPr/>
        <p:txBody>
          <a:bodyPr/>
          <a:lstStyle/>
          <a:p>
            <a:r>
              <a:rPr lang="en-US" smtClean="0">
                <a:solidFill>
                  <a:prstClr val="black">
                    <a:tint val="75000"/>
                  </a:prstClr>
                </a:solidFill>
              </a:rPr>
              <a:t>© 2014 OnCourse Learning. All Rights Reserved.</a:t>
            </a:r>
            <a:endParaRPr lang="en-US">
              <a:solidFill>
                <a:prstClr val="black">
                  <a:tint val="75000"/>
                </a:prstClr>
              </a:solidFill>
            </a:endParaRPr>
          </a:p>
        </p:txBody>
      </p:sp>
      <p:sp>
        <p:nvSpPr>
          <p:cNvPr id="15" name="Slide Number Placeholder 14"/>
          <p:cNvSpPr>
            <a:spLocks noGrp="1"/>
          </p:cNvSpPr>
          <p:nvPr>
            <p:ph type="sldNum" sz="quarter" idx="12"/>
          </p:nvPr>
        </p:nvSpPr>
        <p:spPr/>
        <p:txBody>
          <a:bodyPr/>
          <a:lstStyle/>
          <a:p>
            <a:fld id="{EC26EA29-F1A7-4D9A-A1C4-6C4D3CDAB595}" type="slidenum">
              <a:rPr lang="en-US" smtClean="0">
                <a:solidFill>
                  <a:prstClr val="black">
                    <a:tint val="75000"/>
                  </a:prstClr>
                </a:solidFill>
              </a:rPr>
              <a:pPr/>
              <a:t>61</a:t>
            </a:fld>
            <a:endParaRPr lang="en-US">
              <a:solidFill>
                <a:prstClr val="black">
                  <a:tint val="75000"/>
                </a:prstClr>
              </a:solidFill>
            </a:endParaRPr>
          </a:p>
        </p:txBody>
      </p:sp>
    </p:spTree>
    <p:extLst>
      <p:ext uri="{BB962C8B-B14F-4D97-AF65-F5344CB8AC3E}">
        <p14:creationId xmlns="" xmlns:p14="http://schemas.microsoft.com/office/powerpoint/2010/main" val="1446255583"/>
      </p:ext>
    </p:extLst>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836712"/>
            <a:ext cx="7647384" cy="431701"/>
          </a:xfrm>
        </p:spPr>
        <p:txBody>
          <a:bodyPr/>
          <a:lstStyle/>
          <a:p>
            <a:r>
              <a:rPr lang="en-US" sz="2400" b="1" dirty="0" smtClean="0"/>
              <a:t>Problems with investing in private real estate…</a:t>
            </a:r>
            <a:endParaRPr lang="en-GB" sz="2400" b="1" dirty="0"/>
          </a:p>
        </p:txBody>
      </p:sp>
      <p:sp>
        <p:nvSpPr>
          <p:cNvPr id="3" name="Content Placeholder 2"/>
          <p:cNvSpPr>
            <a:spLocks noGrp="1"/>
          </p:cNvSpPr>
          <p:nvPr>
            <p:ph idx="1"/>
          </p:nvPr>
        </p:nvSpPr>
        <p:spPr>
          <a:xfrm>
            <a:off x="1979712" y="1412875"/>
            <a:ext cx="5945088" cy="3888333"/>
          </a:xfrm>
        </p:spPr>
        <p:txBody>
          <a:bodyPr/>
          <a:lstStyle/>
          <a:p>
            <a:pPr>
              <a:spcBef>
                <a:spcPts val="1000"/>
              </a:spcBef>
            </a:pPr>
            <a:r>
              <a:rPr lang="en-US" sz="2400" dirty="0" smtClean="0">
                <a:solidFill>
                  <a:srgbClr val="0070C0"/>
                </a:solidFill>
              </a:rPr>
              <a:t>Illiquidity</a:t>
            </a:r>
          </a:p>
          <a:p>
            <a:pPr>
              <a:spcBef>
                <a:spcPts val="1000"/>
              </a:spcBef>
            </a:pPr>
            <a:r>
              <a:rPr lang="en-US" sz="2400" dirty="0" smtClean="0">
                <a:solidFill>
                  <a:srgbClr val="0070C0"/>
                </a:solidFill>
              </a:rPr>
              <a:t>Large transactions costs</a:t>
            </a:r>
          </a:p>
          <a:p>
            <a:pPr>
              <a:spcBef>
                <a:spcPts val="1000"/>
              </a:spcBef>
            </a:pPr>
            <a:r>
              <a:rPr lang="en-US" sz="2400" dirty="0" smtClean="0">
                <a:solidFill>
                  <a:srgbClr val="0070C0"/>
                </a:solidFill>
              </a:rPr>
              <a:t>Large investment management costs</a:t>
            </a:r>
          </a:p>
          <a:p>
            <a:pPr>
              <a:spcBef>
                <a:spcPts val="1000"/>
              </a:spcBef>
            </a:pPr>
            <a:r>
              <a:rPr lang="en-US" sz="2400" dirty="0" smtClean="0">
                <a:solidFill>
                  <a:srgbClr val="0070C0"/>
                </a:solidFill>
              </a:rPr>
              <a:t>Large capital outlay requirements</a:t>
            </a:r>
          </a:p>
          <a:p>
            <a:pPr>
              <a:spcBef>
                <a:spcPts val="1000"/>
              </a:spcBef>
            </a:pPr>
            <a:r>
              <a:rPr lang="en-US" sz="2400" dirty="0" smtClean="0">
                <a:solidFill>
                  <a:srgbClr val="0070C0"/>
                </a:solidFill>
              </a:rPr>
              <a:t>Difficulty measuring asset values</a:t>
            </a:r>
          </a:p>
          <a:p>
            <a:pPr>
              <a:spcBef>
                <a:spcPts val="1000"/>
              </a:spcBef>
            </a:pPr>
            <a:r>
              <a:rPr lang="en-US" sz="2400" dirty="0" smtClean="0">
                <a:solidFill>
                  <a:srgbClr val="0070C0"/>
                </a:solidFill>
              </a:rPr>
              <a:t>Infrequent return measurement</a:t>
            </a:r>
          </a:p>
          <a:p>
            <a:pPr>
              <a:spcBef>
                <a:spcPts val="1000"/>
              </a:spcBef>
            </a:pPr>
            <a:r>
              <a:rPr lang="en-US" sz="2400" dirty="0" smtClean="0">
                <a:solidFill>
                  <a:srgbClr val="0070C0"/>
                </a:solidFill>
              </a:rPr>
              <a:t>Impossibility of short positions</a:t>
            </a:r>
          </a:p>
          <a:p>
            <a:pPr>
              <a:buNone/>
            </a:pPr>
            <a:endParaRPr lang="en-US" sz="2400" dirty="0" smtClean="0">
              <a:solidFill>
                <a:srgbClr val="0070C0"/>
              </a:solidFill>
            </a:endParaRPr>
          </a:p>
          <a:p>
            <a:endParaRPr lang="en-GB" sz="2400" dirty="0">
              <a:solidFill>
                <a:srgbClr val="0070C0"/>
              </a:solidFill>
            </a:endParaRPr>
          </a:p>
        </p:txBody>
      </p:sp>
      <p:sp>
        <p:nvSpPr>
          <p:cNvPr id="4" name="Slide Number Placeholder 3"/>
          <p:cNvSpPr>
            <a:spLocks noGrp="1"/>
          </p:cNvSpPr>
          <p:nvPr>
            <p:ph type="sldNum" sz="quarter" idx="12"/>
          </p:nvPr>
        </p:nvSpPr>
        <p:spPr/>
        <p:txBody>
          <a:bodyPr/>
          <a:lstStyle/>
          <a:p>
            <a:fld id="{071775C7-60D1-425A-9601-90EC16F171DB}" type="slidenum">
              <a:rPr lang="en-US" smtClean="0"/>
              <a:pPr/>
              <a:t>62</a:t>
            </a:fld>
            <a:endParaRPr lang="en-US"/>
          </a:p>
        </p:txBody>
      </p:sp>
      <p:sp>
        <p:nvSpPr>
          <p:cNvPr id="5" name="Footer Placeholder 4"/>
          <p:cNvSpPr>
            <a:spLocks noGrp="1"/>
          </p:cNvSpPr>
          <p:nvPr>
            <p:ph type="ftr" sz="quarter" idx="11"/>
          </p:nvPr>
        </p:nvSpPr>
        <p:spPr/>
        <p:txBody>
          <a:bodyPr/>
          <a:lstStyle/>
          <a:p>
            <a:r>
              <a:rPr lang="en-US" dirty="0" smtClean="0"/>
              <a:t>© 2014 OnCourse Learning. All Rights Reserved.</a:t>
            </a:r>
            <a:endParaRPr lang="en-US" dirty="0"/>
          </a:p>
        </p:txBody>
      </p:sp>
    </p:spTree>
    <p:extLst>
      <p:ext uri="{BB962C8B-B14F-4D97-AF65-F5344CB8AC3E}">
        <p14:creationId xmlns="" xmlns:p14="http://schemas.microsoft.com/office/powerpoint/2010/main" val="156142465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dirty="0" smtClean="0"/>
              <a:t>Uncertainty is a bigger impediment than risk (uncertainty is inability to know or quantify the risks)</a:t>
            </a:r>
          </a:p>
          <a:p>
            <a:r>
              <a:rPr lang="en-US" dirty="0" smtClean="0"/>
              <a:t>PFs feel disadvantaged relative to information and ability to execute, relative to local entrepreneurial players</a:t>
            </a:r>
          </a:p>
          <a:p>
            <a:r>
              <a:rPr lang="en-US" dirty="0" smtClean="0"/>
              <a:t>Investment </a:t>
            </a:r>
            <a:r>
              <a:rPr lang="en-US" dirty="0" err="1" smtClean="0"/>
              <a:t>mgrs</a:t>
            </a:r>
            <a:r>
              <a:rPr lang="en-US" dirty="0" smtClean="0"/>
              <a:t> take large fees and may have conflicts of interest</a:t>
            </a:r>
            <a:endParaRPr lang="en-US" dirty="0"/>
          </a:p>
        </p:txBody>
      </p:sp>
      <p:sp>
        <p:nvSpPr>
          <p:cNvPr id="2" name="Slide Number Placeholder 1"/>
          <p:cNvSpPr>
            <a:spLocks noGrp="1"/>
          </p:cNvSpPr>
          <p:nvPr>
            <p:ph type="sldNum" sz="quarter" idx="12"/>
          </p:nvPr>
        </p:nvSpPr>
        <p:spPr/>
        <p:txBody>
          <a:bodyPr/>
          <a:lstStyle/>
          <a:p>
            <a:fld id="{3D26A27B-6C3E-46CC-B3DA-9C9F449BB8A5}" type="slidenum">
              <a:rPr lang="en-US" smtClean="0"/>
              <a:pPr/>
              <a:t>63</a:t>
            </a:fld>
            <a:endParaRPr lang="en-US"/>
          </a:p>
        </p:txBody>
      </p:sp>
      <p:sp>
        <p:nvSpPr>
          <p:cNvPr id="5" name="Title 1"/>
          <p:cNvSpPr txBox="1">
            <a:spLocks noGrp="1"/>
          </p:cNvSpPr>
          <p:nvPr>
            <p:ph type="title"/>
          </p:nvPr>
        </p:nvSpPr>
        <p:spPr bwMode="auto">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400" b="0" i="0" kern="0" dirty="0" smtClean="0">
                <a:effectLst/>
              </a:rPr>
              <a:t>Why do U.S. Pension Funds Invest So Little in Real Estate?...</a:t>
            </a:r>
            <a:endParaRPr lang="en-GB" sz="2400" b="0" i="0" kern="0" dirty="0">
              <a:effectLst/>
            </a:endParaRPr>
          </a:p>
        </p:txBody>
      </p:sp>
      <p:sp>
        <p:nvSpPr>
          <p:cNvPr id="6" name="Footer Placeholder 5"/>
          <p:cNvSpPr>
            <a:spLocks noGrp="1"/>
          </p:cNvSpPr>
          <p:nvPr>
            <p:ph type="ftr" sz="quarter" idx="11"/>
          </p:nvPr>
        </p:nvSpPr>
        <p:spPr/>
        <p:txBody>
          <a:bodyPr/>
          <a:lstStyle/>
          <a:p>
            <a:r>
              <a:rPr lang="en-US" smtClean="0"/>
              <a:t>© 2014 OnCourse Learning. All Rights Reserved.</a:t>
            </a:r>
            <a:endParaRPr lang="en-US"/>
          </a:p>
        </p:txBody>
      </p:sp>
    </p:spTree>
    <p:extLst>
      <p:ext uri="{BB962C8B-B14F-4D97-AF65-F5344CB8AC3E}">
        <p14:creationId xmlns="" xmlns:p14="http://schemas.microsoft.com/office/powerpoint/2010/main" val="1263155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0077F37-E487-4B22-ABB1-05B0E8CB2D77}" type="slidenum">
              <a:rPr lang="en-US"/>
              <a:pPr/>
              <a:t>64</a:t>
            </a:fld>
            <a:endParaRPr lang="en-US"/>
          </a:p>
        </p:txBody>
      </p:sp>
      <p:sp>
        <p:nvSpPr>
          <p:cNvPr id="253956" name="Text Box 4"/>
          <p:cNvSpPr txBox="1">
            <a:spLocks noChangeArrowheads="1"/>
          </p:cNvSpPr>
          <p:nvPr/>
        </p:nvSpPr>
        <p:spPr bwMode="auto">
          <a:xfrm>
            <a:off x="457200" y="152400"/>
            <a:ext cx="8229600" cy="396875"/>
          </a:xfrm>
          <a:prstGeom prst="rect">
            <a:avLst/>
          </a:prstGeom>
          <a:noFill/>
          <a:ln w="9525">
            <a:noFill/>
            <a:miter lim="800000"/>
            <a:headEnd/>
            <a:tailEnd/>
          </a:ln>
          <a:effectLst/>
        </p:spPr>
        <p:txBody>
          <a:bodyPr>
            <a:spAutoFit/>
          </a:bodyPr>
          <a:lstStyle/>
          <a:p>
            <a:pPr>
              <a:spcBef>
                <a:spcPct val="50000"/>
              </a:spcBef>
            </a:pPr>
            <a:r>
              <a:rPr lang="en-US" i="0">
                <a:effectLst>
                  <a:outerShdw blurRad="38100" dist="38100" dir="2700000" algn="tl">
                    <a:srgbClr val="FFFFFF"/>
                  </a:outerShdw>
                </a:effectLst>
              </a:rPr>
              <a:t>Chapter 21 Summary: MPT &amp; Real Estate . . .</a:t>
            </a:r>
          </a:p>
        </p:txBody>
      </p:sp>
      <p:sp>
        <p:nvSpPr>
          <p:cNvPr id="253957" name="Text Box 5"/>
          <p:cNvSpPr txBox="1">
            <a:spLocks noChangeArrowheads="1"/>
          </p:cNvSpPr>
          <p:nvPr/>
        </p:nvSpPr>
        <p:spPr bwMode="auto">
          <a:xfrm>
            <a:off x="609600" y="533400"/>
            <a:ext cx="8153400" cy="5893921"/>
          </a:xfrm>
          <a:prstGeom prst="rect">
            <a:avLst/>
          </a:prstGeom>
          <a:noFill/>
          <a:ln w="9525">
            <a:noFill/>
            <a:miter lim="800000"/>
            <a:headEnd/>
            <a:tailEnd/>
          </a:ln>
          <a:effectLst/>
        </p:spPr>
        <p:txBody>
          <a:bodyPr>
            <a:spAutoFit/>
          </a:bodyPr>
          <a:lstStyle/>
          <a:p>
            <a:pPr>
              <a:spcBef>
                <a:spcPct val="25000"/>
              </a:spcBef>
              <a:buFontTx/>
              <a:buChar char="•"/>
            </a:pPr>
            <a:r>
              <a:rPr lang="en-US" sz="1800" i="0" dirty="0">
                <a:effectLst>
                  <a:outerShdw blurRad="38100" dist="38100" dir="2700000" algn="tl">
                    <a:srgbClr val="FFFFFF"/>
                  </a:outerShdw>
                </a:effectLst>
              </a:rPr>
              <a:t> The classical theory suggests a fairly robust, substantial role for the real estate asset class in the optimal portfolio (typically 25%-40% without any additional assumptions), either w or w/out riskless asset.</a:t>
            </a:r>
          </a:p>
          <a:p>
            <a:pPr>
              <a:spcBef>
                <a:spcPct val="25000"/>
              </a:spcBef>
              <a:buFontTx/>
              <a:buChar char="•"/>
            </a:pPr>
            <a:r>
              <a:rPr lang="en-US" sz="1800" i="0" dirty="0">
                <a:effectLst>
                  <a:outerShdw blurRad="38100" dist="38100" dir="2700000" algn="tl">
                    <a:srgbClr val="FFFFFF"/>
                  </a:outerShdw>
                </a:effectLst>
              </a:rPr>
              <a:t> This role tends to be greater for more conservative portfolios, less for very aggressive portfolios.</a:t>
            </a:r>
          </a:p>
          <a:p>
            <a:pPr>
              <a:spcBef>
                <a:spcPct val="25000"/>
              </a:spcBef>
              <a:buFontTx/>
              <a:buChar char="•"/>
            </a:pPr>
            <a:r>
              <a:rPr lang="en-US" sz="1800" i="0" dirty="0">
                <a:effectLst>
                  <a:outerShdw blurRad="38100" dist="38100" dir="2700000" algn="tl">
                    <a:srgbClr val="FFFFFF"/>
                  </a:outerShdw>
                </a:effectLst>
              </a:rPr>
              <a:t> Role is based primarily on </a:t>
            </a:r>
            <a:r>
              <a:rPr lang="en-US" sz="1800" dirty="0">
                <a:effectLst>
                  <a:outerShdw blurRad="38100" dist="38100" dir="2700000" algn="tl">
                    <a:srgbClr val="FFFFFF"/>
                  </a:outerShdw>
                </a:effectLst>
              </a:rPr>
              <a:t>diversification benefits</a:t>
            </a:r>
            <a:r>
              <a:rPr lang="en-US" sz="1800" i="0" dirty="0">
                <a:effectLst>
                  <a:outerShdw blurRad="38100" dist="38100" dir="2700000" algn="tl">
                    <a:srgbClr val="FFFFFF"/>
                  </a:outerShdw>
                </a:effectLst>
              </a:rPr>
              <a:t> of real estate, somewhat sensitive to R.E. correlation w stocks &amp; bonds.</a:t>
            </a:r>
          </a:p>
          <a:p>
            <a:pPr>
              <a:spcBef>
                <a:spcPct val="25000"/>
              </a:spcBef>
              <a:buFontTx/>
              <a:buChar char="•"/>
            </a:pPr>
            <a:r>
              <a:rPr lang="en-US" sz="1800" i="0" dirty="0">
                <a:effectLst>
                  <a:outerShdw blurRad="38100" dist="38100" dir="2700000" algn="tl">
                    <a:srgbClr val="FFFFFF"/>
                  </a:outerShdw>
                </a:effectLst>
              </a:rPr>
              <a:t> Optimal real estate share roughly matches actual real estate proportion of all investable assets in the economy.</a:t>
            </a:r>
          </a:p>
          <a:p>
            <a:pPr>
              <a:spcBef>
                <a:spcPct val="25000"/>
              </a:spcBef>
              <a:buFontTx/>
              <a:buChar char="•"/>
            </a:pPr>
            <a:r>
              <a:rPr lang="en-US" sz="1800" i="0" dirty="0">
                <a:effectLst>
                  <a:outerShdw blurRad="38100" dist="38100" dir="2700000" algn="tl">
                    <a:srgbClr val="FFFFFF"/>
                  </a:outerShdw>
                </a:effectLst>
              </a:rPr>
              <a:t> Optimal real estate share in theory is substantially greater than actual pension fund allocations to real </a:t>
            </a:r>
            <a:r>
              <a:rPr lang="en-US" sz="1800" i="0" dirty="0" smtClean="0">
                <a:effectLst>
                  <a:outerShdw blurRad="38100" dist="38100" dir="2700000" algn="tl">
                    <a:srgbClr val="FFFFFF"/>
                  </a:outerShdw>
                </a:effectLst>
              </a:rPr>
              <a:t>estate in U.S.</a:t>
            </a:r>
            <a:endParaRPr lang="en-US" sz="1800" i="0" dirty="0">
              <a:effectLst>
                <a:outerShdw blurRad="38100" dist="38100" dir="2700000" algn="tl">
                  <a:srgbClr val="FFFFFF"/>
                </a:outerShdw>
              </a:effectLst>
            </a:endParaRPr>
          </a:p>
          <a:p>
            <a:pPr>
              <a:spcBef>
                <a:spcPct val="25000"/>
              </a:spcBef>
              <a:buFontTx/>
              <a:buChar char="•"/>
            </a:pPr>
            <a:r>
              <a:rPr lang="en-US" sz="1800" i="0" dirty="0">
                <a:effectLst>
                  <a:outerShdw blurRad="38100" dist="38100" dir="2700000" algn="tl">
                    <a:srgbClr val="FFFFFF"/>
                  </a:outerShdw>
                </a:effectLst>
              </a:rPr>
              <a:t> Optimal R.E. share can be reduced by adding assumptions and extensions to the classical model:</a:t>
            </a:r>
          </a:p>
          <a:p>
            <a:pPr lvl="1">
              <a:buFontTx/>
              <a:buChar char="•"/>
            </a:pPr>
            <a:r>
              <a:rPr lang="en-US" sz="1600" b="0" i="0" dirty="0" smtClean="0">
                <a:effectLst/>
              </a:rPr>
              <a:t> Correct for appraisal-smoothing, private </a:t>
            </a:r>
            <a:r>
              <a:rPr lang="en-US" sz="1600" b="0" i="0" dirty="0" err="1" smtClean="0">
                <a:effectLst/>
              </a:rPr>
              <a:t>mkt</a:t>
            </a:r>
            <a:r>
              <a:rPr lang="en-US" sz="1600" b="0" i="0" dirty="0" smtClean="0">
                <a:effectLst/>
              </a:rPr>
              <a:t> lag, variable liquidity (as in HW3).</a:t>
            </a:r>
          </a:p>
          <a:p>
            <a:pPr lvl="1">
              <a:buFontTx/>
              <a:buChar char="•"/>
            </a:pPr>
            <a:r>
              <a:rPr lang="en-US" sz="1600" b="0" i="0" dirty="0" smtClean="0">
                <a:effectLst/>
              </a:rPr>
              <a:t> </a:t>
            </a:r>
            <a:r>
              <a:rPr lang="en-US" sz="1600" b="0" i="0" dirty="0">
                <a:effectLst/>
              </a:rPr>
              <a:t>Extra transaction costs, illiquidity penalties;</a:t>
            </a:r>
          </a:p>
          <a:p>
            <a:pPr lvl="1">
              <a:buFontTx/>
              <a:buChar char="•"/>
            </a:pPr>
            <a:r>
              <a:rPr lang="en-US" sz="1600" b="0" i="0" dirty="0">
                <a:effectLst/>
              </a:rPr>
              <a:t> Long-term horizon risk &amp; returns;</a:t>
            </a:r>
          </a:p>
          <a:p>
            <a:pPr lvl="1">
              <a:buFontTx/>
              <a:buChar char="•"/>
            </a:pPr>
            <a:r>
              <a:rPr lang="en-US" sz="1600" b="0" i="0" dirty="0">
                <a:effectLst/>
              </a:rPr>
              <a:t> Net Asset-Liability portfolio framework;</a:t>
            </a:r>
          </a:p>
          <a:p>
            <a:pPr lvl="1">
              <a:buFontTx/>
              <a:buChar char="•"/>
            </a:pPr>
            <a:r>
              <a:rPr lang="en-US" sz="1600" b="0" i="0" dirty="0">
                <a:effectLst/>
              </a:rPr>
              <a:t> Investor constrained to over-invest in owner-occupied house as investment.</a:t>
            </a:r>
          </a:p>
          <a:p>
            <a:pPr>
              <a:spcBef>
                <a:spcPct val="25000"/>
              </a:spcBef>
              <a:buFontTx/>
              <a:buChar char="•"/>
            </a:pPr>
            <a:r>
              <a:rPr lang="en-US" sz="1800" i="0" dirty="0">
                <a:effectLst>
                  <a:outerShdw blurRad="38100" dist="38100" dir="2700000" algn="tl">
                    <a:srgbClr val="FFFFFF"/>
                  </a:outerShdw>
                </a:effectLst>
              </a:rPr>
              <a:t> But even with such extensions, optimal R.E. share often substantially exceeds existing P.F. allocations to R.E. (approx. 3% on avg.*)</a:t>
            </a:r>
          </a:p>
        </p:txBody>
      </p:sp>
      <p:sp>
        <p:nvSpPr>
          <p:cNvPr id="5" name="Footer Placeholder 4"/>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E17D63-CC97-45E3-8D4F-8418E8CFE2C3}" type="slidenum">
              <a:rPr lang="en-US">
                <a:solidFill>
                  <a:srgbClr val="000000"/>
                </a:solidFill>
              </a:rPr>
              <a:pPr/>
              <a:t>65</a:t>
            </a:fld>
            <a:endParaRPr lang="en-US">
              <a:solidFill>
                <a:srgbClr val="000000"/>
              </a:solidFill>
            </a:endParaRPr>
          </a:p>
        </p:txBody>
      </p:sp>
      <p:pic>
        <p:nvPicPr>
          <p:cNvPr id="145412" name="Picture 4"/>
          <p:cNvPicPr>
            <a:picLocks noChangeAspect="1" noChangeArrowheads="1"/>
          </p:cNvPicPr>
          <p:nvPr/>
        </p:nvPicPr>
        <p:blipFill>
          <a:blip r:embed="rId3" cstate="print"/>
          <a:srcRect/>
          <a:stretch>
            <a:fillRect/>
          </a:stretch>
        </p:blipFill>
        <p:spPr bwMode="auto">
          <a:xfrm>
            <a:off x="1219200" y="450850"/>
            <a:ext cx="6781800" cy="6407150"/>
          </a:xfrm>
          <a:prstGeom prst="rect">
            <a:avLst/>
          </a:prstGeom>
          <a:noFill/>
          <a:ln w="9525">
            <a:noFill/>
            <a:miter lim="800000"/>
            <a:headEnd/>
            <a:tailEnd/>
          </a:ln>
          <a:effectLst/>
        </p:spPr>
      </p:pic>
      <p:sp>
        <p:nvSpPr>
          <p:cNvPr id="145413" name="Text Box 5"/>
          <p:cNvSpPr txBox="1">
            <a:spLocks noChangeArrowheads="1"/>
          </p:cNvSpPr>
          <p:nvPr/>
        </p:nvSpPr>
        <p:spPr bwMode="auto">
          <a:xfrm>
            <a:off x="0" y="0"/>
            <a:ext cx="2209800" cy="338554"/>
          </a:xfrm>
          <a:prstGeom prst="rect">
            <a:avLst/>
          </a:prstGeom>
          <a:noFill/>
          <a:ln w="9525">
            <a:solidFill>
              <a:schemeClr val="tx1"/>
            </a:solidFill>
            <a:miter lim="800000"/>
            <a:headEnd/>
            <a:tailEnd/>
          </a:ln>
          <a:effectLst/>
        </p:spPr>
        <p:txBody>
          <a:bodyPr>
            <a:spAutoFit/>
          </a:bodyPr>
          <a:lstStyle/>
          <a:p>
            <a:pPr>
              <a:spcBef>
                <a:spcPct val="50000"/>
              </a:spcBef>
            </a:pPr>
            <a:r>
              <a:rPr lang="en-US" sz="1600" dirty="0" smtClean="0">
                <a:solidFill>
                  <a:srgbClr val="FF0000"/>
                </a:solidFill>
              </a:rPr>
              <a:t>Appendix 21A</a:t>
            </a:r>
            <a:endParaRPr lang="en-US" sz="1600" dirty="0">
              <a:solidFill>
                <a:srgbClr val="FF0000"/>
              </a:solidFill>
            </a:endParaRPr>
          </a:p>
        </p:txBody>
      </p:sp>
    </p:spTree>
    <p:extLst>
      <p:ext uri="{BB962C8B-B14F-4D97-AF65-F5344CB8AC3E}">
        <p14:creationId xmlns="" xmlns:p14="http://schemas.microsoft.com/office/powerpoint/2010/main" val="348068465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1" name="Slide Number Placeholder 3"/>
          <p:cNvSpPr>
            <a:spLocks noGrp="1"/>
          </p:cNvSpPr>
          <p:nvPr>
            <p:ph type="sldNum" sz="quarter" idx="12"/>
          </p:nvPr>
        </p:nvSpPr>
        <p:spPr/>
        <p:txBody>
          <a:bodyPr/>
          <a:lstStyle/>
          <a:p>
            <a:fld id="{400DBCE2-91A3-466E-8E9C-21B4BFF8189A}" type="slidenum">
              <a:rPr lang="en-US">
                <a:solidFill>
                  <a:srgbClr val="000000"/>
                </a:solidFill>
              </a:rPr>
              <a:pPr/>
              <a:t>66</a:t>
            </a:fld>
            <a:endParaRPr lang="en-US">
              <a:solidFill>
                <a:srgbClr val="000000"/>
              </a:solidFill>
            </a:endParaRPr>
          </a:p>
        </p:txBody>
      </p:sp>
      <p:sp>
        <p:nvSpPr>
          <p:cNvPr id="335875" name="Text Box 3"/>
          <p:cNvSpPr txBox="1">
            <a:spLocks noChangeArrowheads="1"/>
          </p:cNvSpPr>
          <p:nvPr/>
        </p:nvSpPr>
        <p:spPr bwMode="auto">
          <a:xfrm>
            <a:off x="228600" y="152400"/>
            <a:ext cx="8229600" cy="396875"/>
          </a:xfrm>
          <a:prstGeom prst="rect">
            <a:avLst/>
          </a:prstGeom>
          <a:noFill/>
          <a:ln w="9525">
            <a:noFill/>
            <a:miter lim="800000"/>
            <a:headEnd/>
            <a:tailEnd/>
          </a:ln>
          <a:effectLst/>
        </p:spPr>
        <p:txBody>
          <a:bodyPr>
            <a:spAutoFit/>
          </a:bodyPr>
          <a:lstStyle/>
          <a:p>
            <a:pPr>
              <a:spcBef>
                <a:spcPct val="50000"/>
              </a:spcBef>
            </a:pPr>
            <a:r>
              <a:rPr lang="en-US" b="0" i="0">
                <a:solidFill>
                  <a:srgbClr val="000000"/>
                </a:solidFill>
                <a:effectLst/>
                <a:latin typeface="Arial" charset="0"/>
              </a:rPr>
              <a:t>"Picture" of </a:t>
            </a:r>
            <a:r>
              <a:rPr lang="en-US" i="0">
                <a:solidFill>
                  <a:srgbClr val="000000"/>
                </a:solidFill>
                <a:effectLst/>
                <a:latin typeface="Arial" charset="0"/>
              </a:rPr>
              <a:t>1st</a:t>
            </a:r>
            <a:r>
              <a:rPr lang="en-US" b="0" i="0">
                <a:solidFill>
                  <a:srgbClr val="000000"/>
                </a:solidFill>
                <a:effectLst/>
                <a:latin typeface="Arial" charset="0"/>
              </a:rPr>
              <a:t> and </a:t>
            </a:r>
            <a:r>
              <a:rPr lang="en-US" i="0">
                <a:solidFill>
                  <a:srgbClr val="000000"/>
                </a:solidFill>
                <a:effectLst/>
                <a:latin typeface="Arial" charset="0"/>
              </a:rPr>
              <a:t>2nd</a:t>
            </a:r>
            <a:r>
              <a:rPr lang="en-US" b="0" i="0">
                <a:solidFill>
                  <a:srgbClr val="000000"/>
                </a:solidFill>
                <a:effectLst/>
                <a:latin typeface="Arial" charset="0"/>
              </a:rPr>
              <a:t> Moments . . .</a:t>
            </a:r>
          </a:p>
        </p:txBody>
      </p:sp>
      <p:sp>
        <p:nvSpPr>
          <p:cNvPr id="335876" name="Text Box 4"/>
          <p:cNvSpPr txBox="1">
            <a:spLocks noChangeArrowheads="1"/>
          </p:cNvSpPr>
          <p:nvPr/>
        </p:nvSpPr>
        <p:spPr bwMode="auto">
          <a:xfrm>
            <a:off x="304800" y="5181600"/>
            <a:ext cx="8534400" cy="1546225"/>
          </a:xfrm>
          <a:prstGeom prst="rect">
            <a:avLst/>
          </a:prstGeom>
          <a:noFill/>
          <a:ln w="9525">
            <a:noFill/>
            <a:miter lim="800000"/>
            <a:headEnd/>
            <a:tailEnd/>
          </a:ln>
          <a:effectLst/>
        </p:spPr>
        <p:txBody>
          <a:bodyPr>
            <a:spAutoFit/>
          </a:bodyPr>
          <a:lstStyle/>
          <a:p>
            <a:pPr algn="ctr">
              <a:spcBef>
                <a:spcPct val="10000"/>
              </a:spcBef>
            </a:pPr>
            <a:r>
              <a:rPr lang="en-US" sz="1800" b="0" i="0">
                <a:solidFill>
                  <a:srgbClr val="000000"/>
                </a:solidFill>
                <a:effectLst/>
              </a:rPr>
              <a:t>First Moment is "Trend“. Second Moment is "Deviation" around trend.</a:t>
            </a:r>
          </a:p>
          <a:p>
            <a:pPr>
              <a:spcBef>
                <a:spcPct val="10000"/>
              </a:spcBef>
            </a:pPr>
            <a:r>
              <a:rPr lang="en-US" sz="1800">
                <a:solidFill>
                  <a:srgbClr val="FF3300"/>
                </a:solidFill>
                <a:effectLst/>
              </a:rPr>
              <a:t>Food for Thought Question</a:t>
            </a:r>
            <a:r>
              <a:rPr lang="en-US" sz="1800" i="0">
                <a:solidFill>
                  <a:srgbClr val="FF3300"/>
                </a:solidFill>
                <a:effectLst/>
              </a:rPr>
              <a:t>:</a:t>
            </a:r>
          </a:p>
          <a:p>
            <a:pPr>
              <a:spcBef>
                <a:spcPct val="10000"/>
              </a:spcBef>
            </a:pPr>
            <a:r>
              <a:rPr lang="en-US" sz="1800" i="0">
                <a:solidFill>
                  <a:srgbClr val="000000"/>
                </a:solidFill>
                <a:effectLst/>
              </a:rPr>
              <a:t>IF THE TWO LINES ABOVE WERE TWO DIFFERENT ASSETS, WHICH WOULD YOU PREFER TO INVEST IN, OTHER THINGS BEING EQUAL? . . .</a:t>
            </a:r>
          </a:p>
          <a:p>
            <a:pPr>
              <a:spcBef>
                <a:spcPct val="10000"/>
              </a:spcBef>
            </a:pPr>
            <a:r>
              <a:rPr lang="en-US" sz="1800" i="0">
                <a:solidFill>
                  <a:srgbClr val="FF0000"/>
                </a:solidFill>
                <a:effectLst/>
              </a:rPr>
              <a:t>Asset A?</a:t>
            </a:r>
            <a:r>
              <a:rPr lang="en-US" sz="1800" i="0">
                <a:solidFill>
                  <a:srgbClr val="000000"/>
                </a:solidFill>
                <a:effectLst/>
              </a:rPr>
              <a:t>,… or </a:t>
            </a:r>
            <a:r>
              <a:rPr lang="en-US" sz="1800" i="0">
                <a:solidFill>
                  <a:srgbClr val="0000FF"/>
                </a:solidFill>
                <a:effectLst/>
              </a:rPr>
              <a:t>Asset B?</a:t>
            </a:r>
            <a:endParaRPr lang="en-US" sz="1800" i="0">
              <a:solidFill>
                <a:srgbClr val="FF0000"/>
              </a:solidFill>
              <a:effectLst/>
            </a:endParaRPr>
          </a:p>
        </p:txBody>
      </p:sp>
      <p:pic>
        <p:nvPicPr>
          <p:cNvPr id="203778" name="Picture 2"/>
          <p:cNvPicPr>
            <a:picLocks noChangeAspect="1" noChangeArrowheads="1"/>
          </p:cNvPicPr>
          <p:nvPr/>
        </p:nvPicPr>
        <p:blipFill>
          <a:blip r:embed="rId3" cstate="print"/>
          <a:srcRect/>
          <a:stretch>
            <a:fillRect/>
          </a:stretch>
        </p:blipFill>
        <p:spPr bwMode="auto">
          <a:xfrm>
            <a:off x="914400" y="609600"/>
            <a:ext cx="7239000" cy="4522701"/>
          </a:xfrm>
          <a:prstGeom prst="rect">
            <a:avLst/>
          </a:prstGeom>
          <a:noFill/>
          <a:ln w="9525">
            <a:noFill/>
            <a:miter lim="800000"/>
            <a:headEnd/>
            <a:tailEnd/>
          </a:ln>
          <a:effectLst/>
        </p:spPr>
      </p:pic>
      <p:sp>
        <p:nvSpPr>
          <p:cNvPr id="13" name="Text Box 6"/>
          <p:cNvSpPr txBox="1">
            <a:spLocks noChangeArrowheads="1"/>
          </p:cNvSpPr>
          <p:nvPr/>
        </p:nvSpPr>
        <p:spPr bwMode="auto">
          <a:xfrm>
            <a:off x="6019800" y="3505200"/>
            <a:ext cx="1828800" cy="639763"/>
          </a:xfrm>
          <a:prstGeom prst="rect">
            <a:avLst/>
          </a:prstGeom>
          <a:noFill/>
          <a:ln w="9525">
            <a:noFill/>
            <a:miter lim="800000"/>
            <a:headEnd/>
            <a:tailEnd/>
          </a:ln>
          <a:effectLst/>
        </p:spPr>
        <p:txBody>
          <a:bodyPr>
            <a:spAutoFit/>
          </a:bodyPr>
          <a:lstStyle/>
          <a:p>
            <a:pPr algn="r">
              <a:spcBef>
                <a:spcPct val="50000"/>
              </a:spcBef>
            </a:pPr>
            <a:r>
              <a:rPr lang="en-US" sz="1200" b="0" i="0">
                <a:solidFill>
                  <a:srgbClr val="FF0000"/>
                </a:solidFill>
                <a:effectLst/>
                <a:latin typeface="Arial" charset="0"/>
              </a:rPr>
              <a:t>Actual asset value:</a:t>
            </a:r>
          </a:p>
          <a:p>
            <a:pPr algn="r"/>
            <a:r>
              <a:rPr lang="en-US" sz="1200" b="0" i="0">
                <a:solidFill>
                  <a:srgbClr val="FF0000"/>
                </a:solidFill>
                <a:effectLst/>
                <a:latin typeface="Arial" charset="0"/>
              </a:rPr>
              <a:t>1</a:t>
            </a:r>
            <a:r>
              <a:rPr lang="en-US" sz="1200" b="0" i="0" baseline="30000">
                <a:solidFill>
                  <a:srgbClr val="FF0000"/>
                </a:solidFill>
                <a:effectLst/>
                <a:latin typeface="Arial" charset="0"/>
              </a:rPr>
              <a:t>st</a:t>
            </a:r>
            <a:r>
              <a:rPr lang="en-US" sz="1200" b="0" i="0">
                <a:solidFill>
                  <a:srgbClr val="FF0000"/>
                </a:solidFill>
                <a:effectLst/>
                <a:latin typeface="Arial" charset="0"/>
              </a:rPr>
              <a:t> &amp; 2</a:t>
            </a:r>
            <a:r>
              <a:rPr lang="en-US" sz="1200" b="0" i="0" baseline="30000">
                <a:solidFill>
                  <a:srgbClr val="FF0000"/>
                </a:solidFill>
                <a:effectLst/>
                <a:latin typeface="Arial" charset="0"/>
              </a:rPr>
              <a:t>nd</a:t>
            </a:r>
            <a:r>
              <a:rPr lang="en-US" sz="1200" b="0" i="0">
                <a:solidFill>
                  <a:srgbClr val="FF0000"/>
                </a:solidFill>
                <a:effectLst/>
                <a:latin typeface="Arial" charset="0"/>
              </a:rPr>
              <a:t> moments of return</a:t>
            </a:r>
          </a:p>
        </p:txBody>
      </p:sp>
      <p:sp>
        <p:nvSpPr>
          <p:cNvPr id="14" name="Line 7"/>
          <p:cNvSpPr>
            <a:spLocks noChangeShapeType="1"/>
          </p:cNvSpPr>
          <p:nvPr/>
        </p:nvSpPr>
        <p:spPr bwMode="auto">
          <a:xfrm flipV="1">
            <a:off x="7467600" y="2209800"/>
            <a:ext cx="0" cy="1295400"/>
          </a:xfrm>
          <a:prstGeom prst="line">
            <a:avLst/>
          </a:prstGeom>
          <a:noFill/>
          <a:ln w="9525">
            <a:solidFill>
              <a:srgbClr val="FF0000"/>
            </a:solidFill>
            <a:round/>
            <a:headEnd/>
            <a:tailEnd type="triangle" w="med" len="med"/>
          </a:ln>
          <a:effectLst/>
        </p:spPr>
        <p:txBody>
          <a:bodyPr/>
          <a:lstStyle/>
          <a:p>
            <a:endParaRPr lang="en-US">
              <a:solidFill>
                <a:srgbClr val="000000"/>
              </a:solidFill>
            </a:endParaRPr>
          </a:p>
        </p:txBody>
      </p:sp>
      <p:sp>
        <p:nvSpPr>
          <p:cNvPr id="15" name="Line 8"/>
          <p:cNvSpPr>
            <a:spLocks noChangeShapeType="1"/>
          </p:cNvSpPr>
          <p:nvPr/>
        </p:nvSpPr>
        <p:spPr bwMode="auto">
          <a:xfrm flipH="1" flipV="1">
            <a:off x="5943600" y="3581400"/>
            <a:ext cx="457200" cy="76200"/>
          </a:xfrm>
          <a:prstGeom prst="line">
            <a:avLst/>
          </a:prstGeom>
          <a:noFill/>
          <a:ln w="9525">
            <a:solidFill>
              <a:srgbClr val="FF0000"/>
            </a:solidFill>
            <a:round/>
            <a:headEnd/>
            <a:tailEnd type="triangle" w="med" len="med"/>
          </a:ln>
          <a:effectLst/>
        </p:spPr>
        <p:txBody>
          <a:bodyPr/>
          <a:lstStyle/>
          <a:p>
            <a:endParaRPr lang="en-US">
              <a:solidFill>
                <a:srgbClr val="000000"/>
              </a:solidFill>
            </a:endParaRPr>
          </a:p>
        </p:txBody>
      </p:sp>
      <p:sp>
        <p:nvSpPr>
          <p:cNvPr id="16" name="Text Box 9"/>
          <p:cNvSpPr txBox="1">
            <a:spLocks noChangeArrowheads="1"/>
          </p:cNvSpPr>
          <p:nvPr/>
        </p:nvSpPr>
        <p:spPr bwMode="auto">
          <a:xfrm>
            <a:off x="4038600" y="2286000"/>
            <a:ext cx="1981200" cy="457200"/>
          </a:xfrm>
          <a:prstGeom prst="rect">
            <a:avLst/>
          </a:prstGeom>
          <a:noFill/>
          <a:ln w="9525">
            <a:noFill/>
            <a:miter lim="800000"/>
            <a:headEnd/>
            <a:tailEnd/>
          </a:ln>
          <a:effectLst/>
        </p:spPr>
        <p:txBody>
          <a:bodyPr>
            <a:spAutoFit/>
          </a:bodyPr>
          <a:lstStyle/>
          <a:p>
            <a:pPr>
              <a:spcBef>
                <a:spcPct val="50000"/>
              </a:spcBef>
            </a:pPr>
            <a:r>
              <a:rPr lang="en-US" sz="1200" b="0" i="0" dirty="0">
                <a:solidFill>
                  <a:srgbClr val="0000FF"/>
                </a:solidFill>
                <a:effectLst/>
                <a:latin typeface="Arial" charset="0"/>
              </a:rPr>
              <a:t>L.R. trend of asset value: 1</a:t>
            </a:r>
            <a:r>
              <a:rPr lang="en-US" sz="1200" b="0" i="0" baseline="30000" dirty="0">
                <a:solidFill>
                  <a:srgbClr val="0000FF"/>
                </a:solidFill>
                <a:effectLst/>
                <a:latin typeface="Arial" charset="0"/>
              </a:rPr>
              <a:t>st</a:t>
            </a:r>
            <a:r>
              <a:rPr lang="en-US" sz="1200" b="0" i="0" dirty="0">
                <a:solidFill>
                  <a:srgbClr val="0000FF"/>
                </a:solidFill>
                <a:effectLst/>
                <a:latin typeface="Arial" charset="0"/>
              </a:rPr>
              <a:t> moment only of return</a:t>
            </a:r>
          </a:p>
        </p:txBody>
      </p:sp>
      <p:sp>
        <p:nvSpPr>
          <p:cNvPr id="17" name="Line 10"/>
          <p:cNvSpPr>
            <a:spLocks noChangeShapeType="1"/>
          </p:cNvSpPr>
          <p:nvPr/>
        </p:nvSpPr>
        <p:spPr bwMode="auto">
          <a:xfrm>
            <a:off x="5029200" y="2743200"/>
            <a:ext cx="381000" cy="685800"/>
          </a:xfrm>
          <a:prstGeom prst="line">
            <a:avLst/>
          </a:prstGeom>
          <a:noFill/>
          <a:ln w="9525">
            <a:solidFill>
              <a:srgbClr val="0000FF"/>
            </a:solidFill>
            <a:round/>
            <a:headEnd/>
            <a:tailEnd type="triangle" w="med" len="med"/>
          </a:ln>
          <a:effectLst/>
        </p:spPr>
        <p:txBody>
          <a:bodyPr/>
          <a:lstStyle/>
          <a:p>
            <a:endParaRPr lang="en-US">
              <a:solidFill>
                <a:srgbClr val="000000"/>
              </a:solidFill>
            </a:endParaRPr>
          </a:p>
        </p:txBody>
      </p:sp>
      <p:sp>
        <p:nvSpPr>
          <p:cNvPr id="18" name="Line 11"/>
          <p:cNvSpPr>
            <a:spLocks noChangeShapeType="1"/>
          </p:cNvSpPr>
          <p:nvPr/>
        </p:nvSpPr>
        <p:spPr bwMode="auto">
          <a:xfrm flipV="1">
            <a:off x="5867400" y="2362200"/>
            <a:ext cx="1143000" cy="228600"/>
          </a:xfrm>
          <a:prstGeom prst="line">
            <a:avLst/>
          </a:prstGeom>
          <a:noFill/>
          <a:ln w="9525">
            <a:solidFill>
              <a:srgbClr val="0000FF"/>
            </a:solidFill>
            <a:round/>
            <a:headEnd/>
            <a:tailEnd type="triangle" w="med" len="med"/>
          </a:ln>
          <a:effectLst/>
        </p:spPr>
        <p:txBody>
          <a:bodyPr/>
          <a:lstStyle/>
          <a:p>
            <a:endParaRPr lang="en-US">
              <a:solidFill>
                <a:srgbClr val="000000"/>
              </a:solidFill>
            </a:endParaRPr>
          </a:p>
        </p:txBody>
      </p:sp>
      <p:sp>
        <p:nvSpPr>
          <p:cNvPr id="12" name="Footer Placeholder 11"/>
          <p:cNvSpPr>
            <a:spLocks noGrp="1"/>
          </p:cNvSpPr>
          <p:nvPr>
            <p:ph type="ftr" sz="quarter" idx="11"/>
          </p:nvPr>
        </p:nvSpPr>
        <p:spPr/>
        <p:txBody>
          <a:bodyPr/>
          <a:lstStyle/>
          <a:p>
            <a:r>
              <a:rPr lang="en-US" smtClean="0"/>
              <a:t>© 2014 OnCourse Learning. All Rights Reserved.</a:t>
            </a:r>
            <a:endParaRPr lang="en-US"/>
          </a:p>
        </p:txBody>
      </p:sp>
    </p:spTree>
    <p:extLst>
      <p:ext uri="{BB962C8B-B14F-4D97-AF65-F5344CB8AC3E}">
        <p14:creationId xmlns="" xmlns:p14="http://schemas.microsoft.com/office/powerpoint/2010/main" val="303602160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01C1D9EA-A891-4AEB-BEB1-71A1619CA400}" type="slidenum">
              <a:rPr lang="en-US">
                <a:solidFill>
                  <a:srgbClr val="000000"/>
                </a:solidFill>
              </a:rPr>
              <a:pPr/>
              <a:t>67</a:t>
            </a:fld>
            <a:endParaRPr lang="en-US">
              <a:solidFill>
                <a:srgbClr val="000000"/>
              </a:solidFill>
            </a:endParaRPr>
          </a:p>
        </p:txBody>
      </p:sp>
      <p:sp>
        <p:nvSpPr>
          <p:cNvPr id="337922" name="Text Box 2"/>
          <p:cNvSpPr txBox="1">
            <a:spLocks noChangeArrowheads="1"/>
          </p:cNvSpPr>
          <p:nvPr/>
        </p:nvSpPr>
        <p:spPr bwMode="auto">
          <a:xfrm>
            <a:off x="228600" y="152400"/>
            <a:ext cx="8229600" cy="396875"/>
          </a:xfrm>
          <a:prstGeom prst="rect">
            <a:avLst/>
          </a:prstGeom>
          <a:noFill/>
          <a:ln w="9525">
            <a:noFill/>
            <a:miter lim="800000"/>
            <a:headEnd/>
            <a:tailEnd/>
          </a:ln>
          <a:effectLst/>
        </p:spPr>
        <p:txBody>
          <a:bodyPr>
            <a:spAutoFit/>
          </a:bodyPr>
          <a:lstStyle/>
          <a:p>
            <a:pPr>
              <a:spcBef>
                <a:spcPct val="50000"/>
              </a:spcBef>
            </a:pPr>
            <a:r>
              <a:rPr lang="en-US" b="0" i="0">
                <a:solidFill>
                  <a:srgbClr val="000000"/>
                </a:solidFill>
                <a:effectLst/>
                <a:latin typeface="Arial" charset="0"/>
              </a:rPr>
              <a:t>"Picture" of </a:t>
            </a:r>
            <a:r>
              <a:rPr lang="en-US" i="0">
                <a:solidFill>
                  <a:srgbClr val="000000"/>
                </a:solidFill>
                <a:effectLst/>
                <a:latin typeface="Arial" charset="0"/>
              </a:rPr>
              <a:t>1st</a:t>
            </a:r>
            <a:r>
              <a:rPr lang="en-US" b="0" i="0">
                <a:solidFill>
                  <a:srgbClr val="000000"/>
                </a:solidFill>
                <a:effectLst/>
                <a:latin typeface="Arial" charset="0"/>
              </a:rPr>
              <a:t> and </a:t>
            </a:r>
            <a:r>
              <a:rPr lang="en-US" i="0">
                <a:solidFill>
                  <a:srgbClr val="000000"/>
                </a:solidFill>
                <a:effectLst/>
                <a:latin typeface="Arial" charset="0"/>
              </a:rPr>
              <a:t>2nd</a:t>
            </a:r>
            <a:r>
              <a:rPr lang="en-US" b="0" i="0">
                <a:solidFill>
                  <a:srgbClr val="000000"/>
                </a:solidFill>
                <a:effectLst/>
                <a:latin typeface="Arial" charset="0"/>
              </a:rPr>
              <a:t> Moments . . .</a:t>
            </a:r>
          </a:p>
        </p:txBody>
      </p:sp>
      <p:sp>
        <p:nvSpPr>
          <p:cNvPr id="337923" name="Text Box 3"/>
          <p:cNvSpPr txBox="1">
            <a:spLocks noChangeArrowheads="1"/>
          </p:cNvSpPr>
          <p:nvPr/>
        </p:nvSpPr>
        <p:spPr bwMode="auto">
          <a:xfrm>
            <a:off x="304800" y="5181600"/>
            <a:ext cx="8534400" cy="1546225"/>
          </a:xfrm>
          <a:prstGeom prst="rect">
            <a:avLst/>
          </a:prstGeom>
          <a:noFill/>
          <a:ln w="9525">
            <a:noFill/>
            <a:miter lim="800000"/>
            <a:headEnd/>
            <a:tailEnd/>
          </a:ln>
          <a:effectLst/>
        </p:spPr>
        <p:txBody>
          <a:bodyPr>
            <a:spAutoFit/>
          </a:bodyPr>
          <a:lstStyle/>
          <a:p>
            <a:pPr algn="ctr">
              <a:spcBef>
                <a:spcPct val="10000"/>
              </a:spcBef>
            </a:pPr>
            <a:r>
              <a:rPr lang="en-US" sz="1800" b="0" i="0">
                <a:solidFill>
                  <a:srgbClr val="000000"/>
                </a:solidFill>
                <a:effectLst/>
              </a:rPr>
              <a:t>First Moment is "Trend“. Second Moment is "Deviation" around trend.</a:t>
            </a:r>
          </a:p>
          <a:p>
            <a:pPr>
              <a:spcBef>
                <a:spcPct val="10000"/>
              </a:spcBef>
            </a:pPr>
            <a:r>
              <a:rPr lang="en-US" sz="1800">
                <a:solidFill>
                  <a:srgbClr val="FF3300"/>
                </a:solidFill>
                <a:effectLst/>
              </a:rPr>
              <a:t>Food for Thought Question</a:t>
            </a:r>
            <a:r>
              <a:rPr lang="en-US" sz="1800" i="0">
                <a:solidFill>
                  <a:srgbClr val="FF3300"/>
                </a:solidFill>
                <a:effectLst/>
              </a:rPr>
              <a:t>:</a:t>
            </a:r>
          </a:p>
          <a:p>
            <a:pPr>
              <a:spcBef>
                <a:spcPct val="10000"/>
              </a:spcBef>
            </a:pPr>
            <a:r>
              <a:rPr lang="en-US" sz="1800" i="0">
                <a:solidFill>
                  <a:srgbClr val="000000"/>
                </a:solidFill>
                <a:effectLst/>
              </a:rPr>
              <a:t>IF THE TWO LINES ABOVE WERE TWO DIFFERENT ASSETS, WHICH WOULD YOU PREFER TO INVEST IN, OTHER THINGS BEING EQUAL? . . .</a:t>
            </a:r>
          </a:p>
          <a:p>
            <a:pPr>
              <a:spcBef>
                <a:spcPct val="10000"/>
              </a:spcBef>
            </a:pPr>
            <a:r>
              <a:rPr lang="en-US" sz="1800" i="0">
                <a:solidFill>
                  <a:srgbClr val="FF0000"/>
                </a:solidFill>
                <a:effectLst/>
              </a:rPr>
              <a:t>Asset A?</a:t>
            </a:r>
            <a:r>
              <a:rPr lang="en-US" sz="1800" i="0">
                <a:solidFill>
                  <a:srgbClr val="000000"/>
                </a:solidFill>
                <a:effectLst/>
              </a:rPr>
              <a:t>,… or </a:t>
            </a:r>
            <a:r>
              <a:rPr lang="en-US" sz="1800" i="0">
                <a:solidFill>
                  <a:srgbClr val="0000FF"/>
                </a:solidFill>
                <a:effectLst/>
              </a:rPr>
              <a:t>Asset B?</a:t>
            </a:r>
            <a:endParaRPr lang="en-US" sz="1800" i="0">
              <a:solidFill>
                <a:srgbClr val="FF0000"/>
              </a:solidFill>
              <a:effectLst/>
            </a:endParaRPr>
          </a:p>
        </p:txBody>
      </p:sp>
      <p:pic>
        <p:nvPicPr>
          <p:cNvPr id="8" name="Picture 2"/>
          <p:cNvPicPr>
            <a:picLocks noChangeAspect="1" noChangeArrowheads="1"/>
          </p:cNvPicPr>
          <p:nvPr/>
        </p:nvPicPr>
        <p:blipFill>
          <a:blip r:embed="rId3" cstate="print"/>
          <a:srcRect/>
          <a:stretch>
            <a:fillRect/>
          </a:stretch>
        </p:blipFill>
        <p:spPr bwMode="auto">
          <a:xfrm>
            <a:off x="914400" y="609600"/>
            <a:ext cx="7239000" cy="4522701"/>
          </a:xfrm>
          <a:prstGeom prst="rect">
            <a:avLst/>
          </a:prstGeom>
          <a:noFill/>
          <a:ln w="9525">
            <a:noFill/>
            <a:miter lim="800000"/>
            <a:headEnd/>
            <a:tailEnd/>
          </a:ln>
          <a:effectLst/>
        </p:spPr>
      </p:pic>
      <p:sp>
        <p:nvSpPr>
          <p:cNvPr id="9" name="Text Box 8"/>
          <p:cNvSpPr txBox="1">
            <a:spLocks noChangeArrowheads="1"/>
          </p:cNvSpPr>
          <p:nvPr/>
        </p:nvSpPr>
        <p:spPr bwMode="auto">
          <a:xfrm>
            <a:off x="2590800" y="1371600"/>
            <a:ext cx="1600200" cy="822325"/>
          </a:xfrm>
          <a:prstGeom prst="rect">
            <a:avLst/>
          </a:prstGeom>
          <a:noFill/>
          <a:ln w="9525">
            <a:noFill/>
            <a:miter lim="800000"/>
            <a:headEnd/>
            <a:tailEnd/>
          </a:ln>
          <a:effectLst/>
        </p:spPr>
        <p:txBody>
          <a:bodyPr>
            <a:spAutoFit/>
          </a:bodyPr>
          <a:lstStyle/>
          <a:p>
            <a:pPr>
              <a:spcBef>
                <a:spcPct val="50000"/>
              </a:spcBef>
            </a:pPr>
            <a:r>
              <a:rPr lang="en-US" sz="1200" b="0" i="0" dirty="0">
                <a:solidFill>
                  <a:srgbClr val="0000FF"/>
                </a:solidFill>
                <a:effectLst/>
                <a:latin typeface="Arial" charset="0"/>
              </a:rPr>
              <a:t>Line B:</a:t>
            </a:r>
          </a:p>
          <a:p>
            <a:r>
              <a:rPr lang="en-US" sz="1200" b="0" i="0" dirty="0">
                <a:solidFill>
                  <a:srgbClr val="0000FF"/>
                </a:solidFill>
                <a:effectLst/>
                <a:latin typeface="Arial" charset="0"/>
              </a:rPr>
              <a:t>G-Mean/Yr =   8.9%</a:t>
            </a:r>
          </a:p>
          <a:p>
            <a:r>
              <a:rPr lang="en-US" sz="1200" b="0" i="0" dirty="0">
                <a:solidFill>
                  <a:srgbClr val="0000FF"/>
                </a:solidFill>
                <a:effectLst/>
                <a:latin typeface="Arial" charset="0"/>
              </a:rPr>
              <a:t>A-Mean/Yr =   8.9%</a:t>
            </a:r>
          </a:p>
          <a:p>
            <a:r>
              <a:rPr lang="en-US" sz="1200" b="0" i="0" dirty="0">
                <a:solidFill>
                  <a:srgbClr val="0000FF"/>
                </a:solidFill>
                <a:effectLst/>
                <a:latin typeface="Arial" charset="0"/>
              </a:rPr>
              <a:t>Ann. Vol. = 0%</a:t>
            </a:r>
          </a:p>
        </p:txBody>
      </p:sp>
      <p:sp>
        <p:nvSpPr>
          <p:cNvPr id="10" name="Text Box 11"/>
          <p:cNvSpPr txBox="1">
            <a:spLocks noChangeArrowheads="1"/>
          </p:cNvSpPr>
          <p:nvPr/>
        </p:nvSpPr>
        <p:spPr bwMode="auto">
          <a:xfrm>
            <a:off x="4495800" y="1371600"/>
            <a:ext cx="1676400" cy="822325"/>
          </a:xfrm>
          <a:prstGeom prst="rect">
            <a:avLst/>
          </a:prstGeom>
          <a:noFill/>
          <a:ln w="9525">
            <a:noFill/>
            <a:miter lim="800000"/>
            <a:headEnd/>
            <a:tailEnd/>
          </a:ln>
          <a:effectLst/>
        </p:spPr>
        <p:txBody>
          <a:bodyPr>
            <a:spAutoFit/>
          </a:bodyPr>
          <a:lstStyle/>
          <a:p>
            <a:pPr>
              <a:spcBef>
                <a:spcPct val="50000"/>
              </a:spcBef>
            </a:pPr>
            <a:r>
              <a:rPr lang="en-US" sz="1200" b="0" i="0" dirty="0">
                <a:solidFill>
                  <a:srgbClr val="FF0000"/>
                </a:solidFill>
                <a:effectLst/>
                <a:latin typeface="Arial" charset="0"/>
              </a:rPr>
              <a:t>Line A:</a:t>
            </a:r>
          </a:p>
          <a:p>
            <a:r>
              <a:rPr lang="en-US" sz="1200" b="0" i="0" dirty="0">
                <a:solidFill>
                  <a:srgbClr val="FF0000"/>
                </a:solidFill>
                <a:effectLst/>
                <a:latin typeface="Arial" charset="0"/>
              </a:rPr>
              <a:t>G-Mean/Yr =    8.9%</a:t>
            </a:r>
          </a:p>
          <a:p>
            <a:r>
              <a:rPr lang="en-US" sz="1200" b="0" i="0" dirty="0">
                <a:solidFill>
                  <a:srgbClr val="FF0000"/>
                </a:solidFill>
                <a:effectLst/>
                <a:latin typeface="Arial" charset="0"/>
              </a:rPr>
              <a:t>A-Mean/Yr =  12.2%</a:t>
            </a:r>
          </a:p>
          <a:p>
            <a:r>
              <a:rPr lang="en-US" sz="1200" b="0" i="0" dirty="0">
                <a:solidFill>
                  <a:srgbClr val="FF0000"/>
                </a:solidFill>
                <a:effectLst/>
                <a:latin typeface="Arial" charset="0"/>
              </a:rPr>
              <a:t>Ann. Vol. = 18%</a:t>
            </a:r>
          </a:p>
        </p:txBody>
      </p:sp>
      <p:sp>
        <p:nvSpPr>
          <p:cNvPr id="11" name="Footer Placeholder 10"/>
          <p:cNvSpPr>
            <a:spLocks noGrp="1"/>
          </p:cNvSpPr>
          <p:nvPr>
            <p:ph type="ftr" sz="quarter" idx="11"/>
          </p:nvPr>
        </p:nvSpPr>
        <p:spPr/>
        <p:txBody>
          <a:bodyPr/>
          <a:lstStyle/>
          <a:p>
            <a:r>
              <a:rPr lang="en-US" smtClean="0"/>
              <a:t>© 2014 OnCourse Learning. All Rights Reserved.</a:t>
            </a:r>
            <a:endParaRPr lang="en-US"/>
          </a:p>
        </p:txBody>
      </p:sp>
    </p:spTree>
    <p:extLst>
      <p:ext uri="{BB962C8B-B14F-4D97-AF65-F5344CB8AC3E}">
        <p14:creationId xmlns="" xmlns:p14="http://schemas.microsoft.com/office/powerpoint/2010/main" val="127344001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7EE68057-8A58-4334-B843-FCF6C92E83D0}" type="slidenum">
              <a:rPr lang="en-US">
                <a:solidFill>
                  <a:srgbClr val="000000"/>
                </a:solidFill>
              </a:rPr>
              <a:pPr/>
              <a:t>68</a:t>
            </a:fld>
            <a:endParaRPr lang="en-US">
              <a:solidFill>
                <a:srgbClr val="000000"/>
              </a:solidFill>
            </a:endParaRPr>
          </a:p>
        </p:txBody>
      </p:sp>
      <p:sp>
        <p:nvSpPr>
          <p:cNvPr id="339970" name="Text Box 2"/>
          <p:cNvSpPr txBox="1">
            <a:spLocks noChangeArrowheads="1"/>
          </p:cNvSpPr>
          <p:nvPr/>
        </p:nvSpPr>
        <p:spPr bwMode="auto">
          <a:xfrm>
            <a:off x="228600" y="152400"/>
            <a:ext cx="8229600" cy="396875"/>
          </a:xfrm>
          <a:prstGeom prst="rect">
            <a:avLst/>
          </a:prstGeom>
          <a:noFill/>
          <a:ln w="9525">
            <a:noFill/>
            <a:miter lim="800000"/>
            <a:headEnd/>
            <a:tailEnd/>
          </a:ln>
          <a:effectLst/>
        </p:spPr>
        <p:txBody>
          <a:bodyPr>
            <a:spAutoFit/>
          </a:bodyPr>
          <a:lstStyle/>
          <a:p>
            <a:pPr>
              <a:spcBef>
                <a:spcPct val="50000"/>
              </a:spcBef>
            </a:pPr>
            <a:r>
              <a:rPr lang="en-US" b="0" i="0">
                <a:solidFill>
                  <a:srgbClr val="000000"/>
                </a:solidFill>
                <a:effectLst/>
                <a:latin typeface="Arial" charset="0"/>
              </a:rPr>
              <a:t>"Picture" of </a:t>
            </a:r>
            <a:r>
              <a:rPr lang="en-US" i="0">
                <a:solidFill>
                  <a:srgbClr val="000000"/>
                </a:solidFill>
                <a:effectLst/>
                <a:latin typeface="Arial" charset="0"/>
              </a:rPr>
              <a:t>1st</a:t>
            </a:r>
            <a:r>
              <a:rPr lang="en-US" b="0" i="0">
                <a:solidFill>
                  <a:srgbClr val="000000"/>
                </a:solidFill>
                <a:effectLst/>
                <a:latin typeface="Arial" charset="0"/>
              </a:rPr>
              <a:t> and </a:t>
            </a:r>
            <a:r>
              <a:rPr lang="en-US" i="0">
                <a:solidFill>
                  <a:srgbClr val="000000"/>
                </a:solidFill>
                <a:effectLst/>
                <a:latin typeface="Arial" charset="0"/>
              </a:rPr>
              <a:t>2nd</a:t>
            </a:r>
            <a:r>
              <a:rPr lang="en-US" b="0" i="0">
                <a:solidFill>
                  <a:srgbClr val="000000"/>
                </a:solidFill>
                <a:effectLst/>
                <a:latin typeface="Arial" charset="0"/>
              </a:rPr>
              <a:t> Moments . . .</a:t>
            </a:r>
          </a:p>
        </p:txBody>
      </p:sp>
      <p:sp>
        <p:nvSpPr>
          <p:cNvPr id="339971" name="Text Box 3"/>
          <p:cNvSpPr txBox="1">
            <a:spLocks noChangeArrowheads="1"/>
          </p:cNvSpPr>
          <p:nvPr/>
        </p:nvSpPr>
        <p:spPr bwMode="auto">
          <a:xfrm>
            <a:off x="304800" y="5181600"/>
            <a:ext cx="8534400" cy="1546225"/>
          </a:xfrm>
          <a:prstGeom prst="rect">
            <a:avLst/>
          </a:prstGeom>
          <a:noFill/>
          <a:ln w="9525">
            <a:noFill/>
            <a:miter lim="800000"/>
            <a:headEnd/>
            <a:tailEnd/>
          </a:ln>
          <a:effectLst/>
        </p:spPr>
        <p:txBody>
          <a:bodyPr>
            <a:spAutoFit/>
          </a:bodyPr>
          <a:lstStyle/>
          <a:p>
            <a:pPr algn="ctr">
              <a:spcBef>
                <a:spcPct val="10000"/>
              </a:spcBef>
            </a:pPr>
            <a:r>
              <a:rPr lang="en-US" sz="1800" b="0" i="0">
                <a:solidFill>
                  <a:srgbClr val="000000"/>
                </a:solidFill>
                <a:effectLst/>
              </a:rPr>
              <a:t>First Moment is "Trend“. Second Moment is "Deviation" around trend.</a:t>
            </a:r>
          </a:p>
          <a:p>
            <a:pPr>
              <a:spcBef>
                <a:spcPct val="10000"/>
              </a:spcBef>
            </a:pPr>
            <a:r>
              <a:rPr lang="en-US" sz="1800">
                <a:solidFill>
                  <a:srgbClr val="FF3300"/>
                </a:solidFill>
                <a:effectLst/>
              </a:rPr>
              <a:t>Food for Thought Question</a:t>
            </a:r>
            <a:r>
              <a:rPr lang="en-US" sz="1800" i="0">
                <a:solidFill>
                  <a:srgbClr val="FF3300"/>
                </a:solidFill>
                <a:effectLst/>
              </a:rPr>
              <a:t>:</a:t>
            </a:r>
          </a:p>
          <a:p>
            <a:pPr>
              <a:spcBef>
                <a:spcPct val="10000"/>
              </a:spcBef>
            </a:pPr>
            <a:r>
              <a:rPr lang="en-US" sz="1800" i="0">
                <a:solidFill>
                  <a:srgbClr val="000000"/>
                </a:solidFill>
                <a:effectLst/>
              </a:rPr>
              <a:t>IF THE TWO LINES ABOVE WERE TWO DIFFERENT ASSETS, WHICH WOULD YOU PREFER TO INVEST IN, OTHER THINGS BEING EQUAL? . . .</a:t>
            </a:r>
          </a:p>
          <a:p>
            <a:pPr>
              <a:spcBef>
                <a:spcPct val="10000"/>
              </a:spcBef>
            </a:pPr>
            <a:r>
              <a:rPr lang="en-US" sz="1800" i="0">
                <a:solidFill>
                  <a:srgbClr val="FF0000"/>
                </a:solidFill>
                <a:effectLst/>
              </a:rPr>
              <a:t>Asset A?</a:t>
            </a:r>
            <a:r>
              <a:rPr lang="en-US" sz="1800" i="0">
                <a:solidFill>
                  <a:srgbClr val="000000"/>
                </a:solidFill>
                <a:effectLst/>
              </a:rPr>
              <a:t>,… or </a:t>
            </a:r>
            <a:r>
              <a:rPr lang="en-US" sz="1800" i="0">
                <a:solidFill>
                  <a:srgbClr val="0000FF"/>
                </a:solidFill>
                <a:effectLst/>
              </a:rPr>
              <a:t>Asset B?</a:t>
            </a:r>
            <a:endParaRPr lang="en-US" sz="1800" i="0">
              <a:solidFill>
                <a:srgbClr val="FF0000"/>
              </a:solidFill>
              <a:effectLst/>
            </a:endParaRPr>
          </a:p>
        </p:txBody>
      </p:sp>
      <p:pic>
        <p:nvPicPr>
          <p:cNvPr id="172033" name="Picture 1"/>
          <p:cNvPicPr>
            <a:picLocks noChangeAspect="1" noChangeArrowheads="1"/>
          </p:cNvPicPr>
          <p:nvPr/>
        </p:nvPicPr>
        <p:blipFill>
          <a:blip r:embed="rId3" cstate="print"/>
          <a:srcRect/>
          <a:stretch>
            <a:fillRect/>
          </a:stretch>
        </p:blipFill>
        <p:spPr bwMode="auto">
          <a:xfrm>
            <a:off x="914399" y="609600"/>
            <a:ext cx="7543801" cy="4534307"/>
          </a:xfrm>
          <a:prstGeom prst="rect">
            <a:avLst/>
          </a:prstGeom>
          <a:noFill/>
          <a:ln w="9525">
            <a:noFill/>
            <a:miter lim="800000"/>
            <a:headEnd/>
            <a:tailEnd/>
          </a:ln>
          <a:effectLst/>
        </p:spPr>
      </p:pic>
      <p:sp>
        <p:nvSpPr>
          <p:cNvPr id="9" name="Text Box 8"/>
          <p:cNvSpPr txBox="1">
            <a:spLocks noChangeArrowheads="1"/>
          </p:cNvSpPr>
          <p:nvPr/>
        </p:nvSpPr>
        <p:spPr bwMode="auto">
          <a:xfrm>
            <a:off x="2667000" y="1371600"/>
            <a:ext cx="1600200" cy="822325"/>
          </a:xfrm>
          <a:prstGeom prst="rect">
            <a:avLst/>
          </a:prstGeom>
          <a:noFill/>
          <a:ln w="9525">
            <a:noFill/>
            <a:miter lim="800000"/>
            <a:headEnd/>
            <a:tailEnd/>
          </a:ln>
          <a:effectLst/>
        </p:spPr>
        <p:txBody>
          <a:bodyPr>
            <a:spAutoFit/>
          </a:bodyPr>
          <a:lstStyle/>
          <a:p>
            <a:pPr>
              <a:spcBef>
                <a:spcPct val="50000"/>
              </a:spcBef>
            </a:pPr>
            <a:r>
              <a:rPr lang="en-US" sz="1200" b="0" i="0" dirty="0">
                <a:solidFill>
                  <a:srgbClr val="0000FF"/>
                </a:solidFill>
                <a:effectLst/>
                <a:latin typeface="Arial" charset="0"/>
              </a:rPr>
              <a:t>Line B:</a:t>
            </a:r>
          </a:p>
          <a:p>
            <a:r>
              <a:rPr lang="en-US" sz="1200" b="0" i="0" dirty="0">
                <a:solidFill>
                  <a:srgbClr val="0000FF"/>
                </a:solidFill>
                <a:effectLst/>
                <a:latin typeface="Arial" charset="0"/>
              </a:rPr>
              <a:t>G-Mean/Yr =   6.4%</a:t>
            </a:r>
          </a:p>
          <a:p>
            <a:r>
              <a:rPr lang="en-US" sz="1200" b="0" i="0" dirty="0">
                <a:solidFill>
                  <a:srgbClr val="0000FF"/>
                </a:solidFill>
                <a:effectLst/>
                <a:latin typeface="Arial" charset="0"/>
              </a:rPr>
              <a:t>A-Mean/Yr =   6.4%</a:t>
            </a:r>
          </a:p>
          <a:p>
            <a:r>
              <a:rPr lang="en-US" sz="1200" b="0" i="0" dirty="0">
                <a:solidFill>
                  <a:srgbClr val="0000FF"/>
                </a:solidFill>
                <a:effectLst/>
                <a:latin typeface="Arial" charset="0"/>
              </a:rPr>
              <a:t>Ann. Vol. = 0%</a:t>
            </a:r>
          </a:p>
        </p:txBody>
      </p:sp>
      <p:sp>
        <p:nvSpPr>
          <p:cNvPr id="10" name="Text Box 9"/>
          <p:cNvSpPr txBox="1">
            <a:spLocks noChangeArrowheads="1"/>
          </p:cNvSpPr>
          <p:nvPr/>
        </p:nvSpPr>
        <p:spPr bwMode="auto">
          <a:xfrm>
            <a:off x="4572000" y="1371600"/>
            <a:ext cx="1676400" cy="822325"/>
          </a:xfrm>
          <a:prstGeom prst="rect">
            <a:avLst/>
          </a:prstGeom>
          <a:noFill/>
          <a:ln w="9525">
            <a:noFill/>
            <a:miter lim="800000"/>
            <a:headEnd/>
            <a:tailEnd/>
          </a:ln>
          <a:effectLst/>
        </p:spPr>
        <p:txBody>
          <a:bodyPr>
            <a:spAutoFit/>
          </a:bodyPr>
          <a:lstStyle/>
          <a:p>
            <a:pPr>
              <a:spcBef>
                <a:spcPct val="50000"/>
              </a:spcBef>
            </a:pPr>
            <a:r>
              <a:rPr lang="en-US" sz="1200" b="0" i="0">
                <a:solidFill>
                  <a:srgbClr val="FF0000"/>
                </a:solidFill>
                <a:effectLst/>
                <a:latin typeface="Arial" charset="0"/>
              </a:rPr>
              <a:t>Line A:</a:t>
            </a:r>
          </a:p>
          <a:p>
            <a:r>
              <a:rPr lang="en-US" sz="1200" b="0" i="0">
                <a:solidFill>
                  <a:srgbClr val="FF0000"/>
                </a:solidFill>
                <a:effectLst/>
                <a:latin typeface="Arial" charset="0"/>
              </a:rPr>
              <a:t>G-Mean/Yr =    6.4%</a:t>
            </a:r>
          </a:p>
          <a:p>
            <a:r>
              <a:rPr lang="en-US" sz="1200" b="0" i="0">
                <a:solidFill>
                  <a:srgbClr val="FF0000"/>
                </a:solidFill>
                <a:effectLst/>
                <a:latin typeface="Arial" charset="0"/>
              </a:rPr>
              <a:t>A-Mean/Yr =    9.7%</a:t>
            </a:r>
          </a:p>
          <a:p>
            <a:r>
              <a:rPr lang="en-US" sz="1200" b="0" i="0">
                <a:solidFill>
                  <a:srgbClr val="FF0000"/>
                </a:solidFill>
                <a:effectLst/>
                <a:latin typeface="Arial" charset="0"/>
              </a:rPr>
              <a:t>Ann. Vol. = 18%</a:t>
            </a:r>
          </a:p>
        </p:txBody>
      </p:sp>
      <p:sp>
        <p:nvSpPr>
          <p:cNvPr id="8" name="Footer Placeholder 7"/>
          <p:cNvSpPr>
            <a:spLocks noGrp="1"/>
          </p:cNvSpPr>
          <p:nvPr>
            <p:ph type="ftr" sz="quarter" idx="11"/>
          </p:nvPr>
        </p:nvSpPr>
        <p:spPr/>
        <p:txBody>
          <a:bodyPr/>
          <a:lstStyle/>
          <a:p>
            <a:r>
              <a:rPr lang="en-US" smtClean="0"/>
              <a:t>© 2014 OnCourse Learning. All Rights Reserved.</a:t>
            </a:r>
            <a:endParaRPr lang="en-US"/>
          </a:p>
        </p:txBody>
      </p:sp>
    </p:spTree>
    <p:extLst>
      <p:ext uri="{BB962C8B-B14F-4D97-AF65-F5344CB8AC3E}">
        <p14:creationId xmlns="" xmlns:p14="http://schemas.microsoft.com/office/powerpoint/2010/main" val="424088133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50" name="Slide Number Placeholder 3"/>
          <p:cNvSpPr>
            <a:spLocks noGrp="1"/>
          </p:cNvSpPr>
          <p:nvPr>
            <p:ph type="sldNum" sz="quarter" idx="12"/>
          </p:nvPr>
        </p:nvSpPr>
        <p:spPr/>
        <p:txBody>
          <a:bodyPr/>
          <a:lstStyle/>
          <a:p>
            <a:fld id="{DAA7BA1D-BBF6-4CA6-A17A-0F85A357895B}" type="slidenum">
              <a:rPr lang="en-US">
                <a:solidFill>
                  <a:srgbClr val="000000"/>
                </a:solidFill>
              </a:rPr>
              <a:pPr/>
              <a:t>69</a:t>
            </a:fld>
            <a:endParaRPr lang="en-US">
              <a:solidFill>
                <a:srgbClr val="000000"/>
              </a:solidFill>
            </a:endParaRPr>
          </a:p>
        </p:txBody>
      </p:sp>
      <p:graphicFrame>
        <p:nvGraphicFramePr>
          <p:cNvPr id="148555" name="Group 75"/>
          <p:cNvGraphicFramePr>
            <a:graphicFrameLocks noGrp="1"/>
          </p:cNvGraphicFramePr>
          <p:nvPr/>
        </p:nvGraphicFramePr>
        <p:xfrm>
          <a:off x="685800" y="990600"/>
          <a:ext cx="6096000" cy="3121851"/>
        </p:xfrm>
        <a:graphic>
          <a:graphicData uri="http://schemas.openxmlformats.org/drawingml/2006/table">
            <a:tbl>
              <a:tblPr/>
              <a:tblGrid>
                <a:gridCol w="2209800"/>
                <a:gridCol w="1295400"/>
                <a:gridCol w="1295400"/>
                <a:gridCol w="1295400"/>
              </a:tblGrid>
              <a:tr h="442913">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Times New Roman"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smtClean="0">
                          <a:ln>
                            <a:noFill/>
                          </a:ln>
                          <a:solidFill>
                            <a:schemeClr val="tx1"/>
                          </a:solidFill>
                          <a:effectLst>
                            <a:outerShdw blurRad="38100" dist="38100" dir="2700000" algn="tl">
                              <a:srgbClr val="FFFFFF"/>
                            </a:outerShdw>
                          </a:effectLst>
                          <a:latin typeface="Times New Roman" pitchFamily="18" charset="0"/>
                        </a:rPr>
                        <a:t>S&amp;P500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smtClean="0">
                          <a:ln>
                            <a:noFill/>
                          </a:ln>
                          <a:solidFill>
                            <a:schemeClr val="tx1"/>
                          </a:solidFill>
                          <a:effectLst>
                            <a:outerShdw blurRad="38100" dist="38100" dir="2700000" algn="tl">
                              <a:srgbClr val="FFFFFF"/>
                            </a:outerShdw>
                          </a:effectLst>
                          <a:latin typeface="Times New Roman" pitchFamily="18" charset="0"/>
                        </a:rPr>
                        <a:t>LTG Bonds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smtClean="0">
                          <a:ln>
                            <a:noFill/>
                          </a:ln>
                          <a:solidFill>
                            <a:schemeClr val="tx1"/>
                          </a:solidFill>
                          <a:effectLst>
                            <a:outerShdw blurRad="38100" dist="38100" dir="2700000" algn="tl">
                              <a:srgbClr val="FFFFFF"/>
                            </a:outerShdw>
                          </a:effectLst>
                          <a:latin typeface="Times New Roman" pitchFamily="18" charset="0"/>
                        </a:rPr>
                        <a:t>Private </a:t>
                      </a:r>
                    </a:p>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smtClean="0">
                          <a:ln>
                            <a:noFill/>
                          </a:ln>
                          <a:solidFill>
                            <a:schemeClr val="tx1"/>
                          </a:solidFill>
                          <a:effectLst>
                            <a:outerShdw blurRad="38100" dist="38100" dir="2700000" algn="tl">
                              <a:srgbClr val="FFFFFF"/>
                            </a:outerShdw>
                          </a:effectLst>
                          <a:latin typeface="Times New Roman" pitchFamily="18" charset="0"/>
                        </a:rPr>
                        <a:t>Real Estate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9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smtClean="0">
                          <a:ln>
                            <a:noFill/>
                          </a:ln>
                          <a:solidFill>
                            <a:srgbClr val="0000FF"/>
                          </a:solidFill>
                          <a:effectLst>
                            <a:outerShdw blurRad="38100" dist="38100" dir="2700000" algn="tl">
                              <a:srgbClr val="000000"/>
                            </a:outerShdw>
                          </a:effectLst>
                          <a:latin typeface="Times New Roman" pitchFamily="18" charset="0"/>
                        </a:rPr>
                        <a:t>Mean (arith)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0000FF"/>
                          </a:solidFill>
                          <a:effectLst>
                            <a:outerShdw blurRad="38100" dist="38100" dir="2700000" algn="tl">
                              <a:srgbClr val="000000"/>
                            </a:outerShdw>
                          </a:effectLst>
                          <a:latin typeface="Times New Roman" pitchFamily="18" charset="0"/>
                        </a:rPr>
                        <a:t>13.2%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0000FF"/>
                          </a:solidFill>
                          <a:effectLst>
                            <a:outerShdw blurRad="38100" dist="38100" dir="2700000" algn="tl">
                              <a:srgbClr val="000000"/>
                            </a:outerShdw>
                          </a:effectLst>
                          <a:latin typeface="Times New Roman" pitchFamily="18" charset="0"/>
                        </a:rPr>
                        <a:t>9.6%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0000FF"/>
                          </a:solidFill>
                          <a:effectLst>
                            <a:outerShdw blurRad="38100" dist="38100" dir="2700000" algn="tl">
                              <a:srgbClr val="000000"/>
                            </a:outerShdw>
                          </a:effectLst>
                          <a:latin typeface="Times New Roman" pitchFamily="18" charset="0"/>
                        </a:rPr>
                        <a:t>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9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smtClean="0">
                          <a:ln>
                            <a:noFill/>
                          </a:ln>
                          <a:solidFill>
                            <a:srgbClr val="FF3300"/>
                          </a:solidFill>
                          <a:effectLst>
                            <a:outerShdw blurRad="38100" dist="38100" dir="2700000" algn="tl">
                              <a:srgbClr val="000000"/>
                            </a:outerShdw>
                          </a:effectLst>
                          <a:latin typeface="Times New Roman" pitchFamily="18" charset="0"/>
                        </a:rPr>
                        <a:t>Std.Deviation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FF3300"/>
                          </a:solidFill>
                          <a:effectLst>
                            <a:outerShdw blurRad="38100" dist="38100" dir="2700000" algn="tl">
                              <a:srgbClr val="000000"/>
                            </a:outerShdw>
                          </a:effectLst>
                          <a:latin typeface="Times New Roman" pitchFamily="18" charset="0"/>
                        </a:rPr>
                        <a:t>17.5%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FF3300"/>
                          </a:solidFill>
                          <a:effectLst>
                            <a:outerShdw blurRad="38100" dist="38100" dir="2700000" algn="tl">
                              <a:srgbClr val="000000"/>
                            </a:outerShdw>
                          </a:effectLst>
                          <a:latin typeface="Times New Roman" pitchFamily="18" charset="0"/>
                        </a:rPr>
                        <a:t>12.5%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FF3300"/>
                          </a:solidFill>
                          <a:effectLst>
                            <a:outerShdw blurRad="38100" dist="38100" dir="2700000" algn="tl">
                              <a:srgbClr val="000000"/>
                            </a:outerShdw>
                          </a:effectLst>
                          <a:latin typeface="Times New Roman" pitchFamily="18" charset="0"/>
                        </a:rPr>
                        <a:t>10.9%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2750">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smtClean="0">
                          <a:ln>
                            <a:noFill/>
                          </a:ln>
                          <a:solidFill>
                            <a:srgbClr val="FF3300"/>
                          </a:solidFill>
                          <a:effectLst>
                            <a:outerShdw blurRad="38100" dist="38100" dir="2700000" algn="tl">
                              <a:srgbClr val="000000"/>
                            </a:outerShdw>
                          </a:effectLst>
                          <a:latin typeface="Times New Roman" pitchFamily="18" charset="0"/>
                        </a:rPr>
                        <a:t>Correlations:</a:t>
                      </a:r>
                      <a:endParaRPr kumimoji="0" lang="en-US" sz="1600" b="1" i="0" u="none" strike="noStrike" cap="none" normalizeH="0" baseline="0" smtClean="0">
                        <a:ln>
                          <a:noFill/>
                        </a:ln>
                        <a:solidFill>
                          <a:srgbClr val="FF3300"/>
                        </a:solidFill>
                        <a:effectLst>
                          <a:outerShdw blurRad="38100" dist="38100" dir="2700000" algn="tl">
                            <a:srgbClr val="000000"/>
                          </a:outerShdw>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409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smtClean="0">
                          <a:ln>
                            <a:noFill/>
                          </a:ln>
                          <a:solidFill>
                            <a:srgbClr val="FF3300"/>
                          </a:solidFill>
                          <a:effectLst>
                            <a:outerShdw blurRad="38100" dist="38100" dir="2700000" algn="tl">
                              <a:srgbClr val="000000"/>
                            </a:outerShdw>
                          </a:effectLst>
                          <a:latin typeface="Times New Roman" pitchFamily="18" charset="0"/>
                        </a:rPr>
                        <a:t>S&amp;P500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FF3300"/>
                          </a:solidFill>
                          <a:effectLst>
                            <a:outerShdw blurRad="38100" dist="38100" dir="2700000" algn="tl">
                              <a:srgbClr val="000000"/>
                            </a:outerShdw>
                          </a:effectLst>
                          <a:latin typeface="Times New Roman" pitchFamily="18" charset="0"/>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FF3300"/>
                          </a:solidFill>
                          <a:effectLst>
                            <a:outerShdw blurRad="38100" dist="38100" dir="2700000" algn="tl">
                              <a:srgbClr val="000000"/>
                            </a:outerShdw>
                          </a:effectLst>
                          <a:latin typeface="Times New Roman" pitchFamily="18"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FF3300"/>
                          </a:solidFill>
                          <a:effectLst>
                            <a:outerShdw blurRad="38100" dist="38100" dir="2700000" algn="tl">
                              <a:srgbClr val="000000"/>
                            </a:outerShdw>
                          </a:effectLst>
                          <a:latin typeface="Times New Roman" pitchFamily="18" charset="0"/>
                        </a:rPr>
                        <a:t>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9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smtClean="0">
                          <a:ln>
                            <a:noFill/>
                          </a:ln>
                          <a:solidFill>
                            <a:srgbClr val="FF3300"/>
                          </a:solidFill>
                          <a:effectLst>
                            <a:outerShdw blurRad="38100" dist="38100" dir="2700000" algn="tl">
                              <a:srgbClr val="000000"/>
                            </a:outerShdw>
                          </a:effectLst>
                          <a:latin typeface="Times New Roman" pitchFamily="18" charset="0"/>
                        </a:rPr>
                        <a:t>LTG Bonds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FF3300"/>
                          </a:solidFill>
                          <a:effectLst>
                            <a:outerShdw blurRad="38100" dist="38100" dir="2700000" algn="tl">
                              <a:srgbClr val="000000"/>
                            </a:outerShdw>
                          </a:effectLst>
                          <a:latin typeface="Times New Roman" pitchFamily="18"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FF3300"/>
                          </a:solidFill>
                          <a:effectLst>
                            <a:outerShdw blurRad="38100" dist="38100" dir="2700000" algn="tl">
                              <a:srgbClr val="000000"/>
                            </a:outerShdw>
                          </a:effectLst>
                          <a:latin typeface="Times New Roman" pitchFamily="18" charset="0"/>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FF3300"/>
                          </a:solidFill>
                          <a:effectLst>
                            <a:outerShdw blurRad="38100" dist="38100" dir="2700000" algn="tl">
                              <a:srgbClr val="000000"/>
                            </a:outerShdw>
                          </a:effectLst>
                          <a:latin typeface="Times New Roman" pitchFamily="18"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smtClean="0">
                          <a:ln>
                            <a:noFill/>
                          </a:ln>
                          <a:solidFill>
                            <a:srgbClr val="FF3300"/>
                          </a:solidFill>
                          <a:effectLst>
                            <a:outerShdw blurRad="38100" dist="38100" dir="2700000" algn="tl">
                              <a:srgbClr val="000000"/>
                            </a:outerShdw>
                          </a:effectLst>
                          <a:latin typeface="Times New Roman" pitchFamily="18" charset="0"/>
                        </a:rPr>
                        <a:t>Priv. Real Estate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FF3300"/>
                          </a:solidFill>
                          <a:effectLst>
                            <a:outerShdw blurRad="38100" dist="38100" dir="2700000" algn="tl">
                              <a:srgbClr val="000000"/>
                            </a:outerShdw>
                          </a:effectLst>
                          <a:latin typeface="Times New Roman" pitchFamily="18"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FF3300"/>
                          </a:solidFill>
                          <a:effectLst>
                            <a:outerShdw blurRad="38100" dist="38100" dir="2700000" algn="tl">
                              <a:srgbClr val="000000"/>
                            </a:outerShdw>
                          </a:effectLst>
                          <a:latin typeface="Times New Roman" pitchFamily="18"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FF3300"/>
                          </a:solidFill>
                          <a:effectLst>
                            <a:outerShdw blurRad="38100" dist="38100" dir="2700000" algn="tl">
                              <a:srgbClr val="000000"/>
                            </a:outerShdw>
                          </a:effectLst>
                          <a:latin typeface="Times New Roman" pitchFamily="18" charset="0"/>
                        </a:rPr>
                        <a:t>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8548" name="Text Box 68"/>
          <p:cNvSpPr txBox="1">
            <a:spLocks noChangeArrowheads="1"/>
          </p:cNvSpPr>
          <p:nvPr/>
        </p:nvSpPr>
        <p:spPr bwMode="auto">
          <a:xfrm>
            <a:off x="152400" y="228600"/>
            <a:ext cx="8839200" cy="674031"/>
          </a:xfrm>
          <a:prstGeom prst="rect">
            <a:avLst/>
          </a:prstGeom>
          <a:noFill/>
          <a:ln w="9525">
            <a:noFill/>
            <a:miter lim="800000"/>
            <a:headEnd/>
            <a:tailEnd/>
          </a:ln>
          <a:effectLst/>
        </p:spPr>
        <p:txBody>
          <a:bodyPr wrap="square">
            <a:spAutoFit/>
          </a:bodyPr>
          <a:lstStyle/>
          <a:p>
            <a:pPr>
              <a:spcBef>
                <a:spcPct val="10000"/>
              </a:spcBef>
            </a:pPr>
            <a:r>
              <a:rPr lang="en-US" sz="1800" i="0" dirty="0">
                <a:solidFill>
                  <a:srgbClr val="000000"/>
                </a:solidFill>
                <a:effectLst>
                  <a:outerShdw blurRad="38100" dist="38100" dir="2700000" algn="tl">
                    <a:srgbClr val="FFFFFF"/>
                  </a:outerShdw>
                </a:effectLst>
              </a:rPr>
              <a:t>Historical statistics, annual periodic total returns: </a:t>
            </a:r>
          </a:p>
          <a:p>
            <a:pPr>
              <a:spcBef>
                <a:spcPct val="10000"/>
              </a:spcBef>
            </a:pPr>
            <a:r>
              <a:rPr lang="en-US" sz="1800" i="0" dirty="0">
                <a:solidFill>
                  <a:srgbClr val="000000"/>
                </a:solidFill>
                <a:effectLst>
                  <a:outerShdw blurRad="38100" dist="38100" dir="2700000" algn="tl">
                    <a:srgbClr val="FFFFFF"/>
                  </a:outerShdw>
                </a:effectLst>
              </a:rPr>
              <a:t>Stocks, Bonds, Real Estate, Annual-frequency statistics </a:t>
            </a:r>
            <a:r>
              <a:rPr lang="en-US" sz="1800" i="0" dirty="0" smtClean="0">
                <a:solidFill>
                  <a:srgbClr val="000000"/>
                </a:solidFill>
                <a:effectLst>
                  <a:outerShdw blurRad="38100" dist="38100" dir="2700000" algn="tl">
                    <a:srgbClr val="FFFFFF"/>
                  </a:outerShdw>
                </a:effectLst>
              </a:rPr>
              <a:t>1975-2009 (trough-to-trough)…</a:t>
            </a:r>
            <a:endParaRPr lang="en-US" sz="1800" i="0" dirty="0">
              <a:solidFill>
                <a:srgbClr val="000000"/>
              </a:solidFill>
              <a:effectLst>
                <a:outerShdw blurRad="38100" dist="38100" dir="2700000" algn="tl">
                  <a:srgbClr val="FFFFFF"/>
                </a:outerShdw>
              </a:effectLst>
            </a:endParaRPr>
          </a:p>
        </p:txBody>
      </p:sp>
      <p:sp>
        <p:nvSpPr>
          <p:cNvPr id="148550" name="Text Box 70"/>
          <p:cNvSpPr txBox="1">
            <a:spLocks noChangeArrowheads="1"/>
          </p:cNvSpPr>
          <p:nvPr/>
        </p:nvSpPr>
        <p:spPr bwMode="auto">
          <a:xfrm>
            <a:off x="533400" y="4267200"/>
            <a:ext cx="8153400" cy="1016000"/>
          </a:xfrm>
          <a:prstGeom prst="rect">
            <a:avLst/>
          </a:prstGeom>
          <a:solidFill>
            <a:srgbClr val="FFFFCC"/>
          </a:solidFill>
          <a:ln w="9525">
            <a:solidFill>
              <a:schemeClr val="tx1"/>
            </a:solidFill>
            <a:miter lim="800000"/>
            <a:headEnd/>
            <a:tailEnd/>
          </a:ln>
          <a:effectLst/>
        </p:spPr>
        <p:txBody>
          <a:bodyPr>
            <a:spAutoFit/>
          </a:bodyPr>
          <a:lstStyle/>
          <a:p>
            <a:pPr>
              <a:spcBef>
                <a:spcPct val="50000"/>
              </a:spcBef>
            </a:pPr>
            <a:r>
              <a:rPr lang="en-US">
                <a:solidFill>
                  <a:srgbClr val="000000"/>
                </a:solidFill>
                <a:effectLst>
                  <a:outerShdw blurRad="38100" dist="38100" dir="2700000" algn="tl">
                    <a:srgbClr val="FFFFFF"/>
                  </a:outerShdw>
                </a:effectLst>
              </a:rPr>
              <a:t>PORTFOLIO THEORY IS A WAY TO CONSIDER </a:t>
            </a:r>
            <a:r>
              <a:rPr lang="en-US" u="sng">
                <a:solidFill>
                  <a:srgbClr val="000000"/>
                </a:solidFill>
                <a:effectLst>
                  <a:outerShdw blurRad="38100" dist="38100" dir="2700000" algn="tl">
                    <a:srgbClr val="FFFFFF"/>
                  </a:outerShdw>
                </a:effectLst>
              </a:rPr>
              <a:t>BOTH</a:t>
            </a:r>
            <a:r>
              <a:rPr lang="en-US">
                <a:solidFill>
                  <a:srgbClr val="000000"/>
                </a:solidFill>
                <a:effectLst>
                  <a:outerShdw blurRad="38100" dist="38100" dir="2700000" algn="tl">
                    <a:srgbClr val="FFFFFF"/>
                  </a:outerShdw>
                </a:effectLst>
              </a:rPr>
              <a:t> THE </a:t>
            </a:r>
            <a:r>
              <a:rPr lang="en-US">
                <a:solidFill>
                  <a:srgbClr val="0000FF"/>
                </a:solidFill>
                <a:effectLst>
                  <a:outerShdw blurRad="38100" dist="38100" dir="2700000" algn="tl">
                    <a:srgbClr val="000000"/>
                  </a:outerShdw>
                </a:effectLst>
              </a:rPr>
              <a:t>1ST</a:t>
            </a:r>
            <a:r>
              <a:rPr lang="en-US">
                <a:solidFill>
                  <a:srgbClr val="000000"/>
                </a:solidFill>
                <a:effectLst>
                  <a:outerShdw blurRad="38100" dist="38100" dir="2700000" algn="tl">
                    <a:srgbClr val="FFFFFF"/>
                  </a:outerShdw>
                </a:effectLst>
              </a:rPr>
              <a:t> &amp; </a:t>
            </a:r>
            <a:r>
              <a:rPr lang="en-US">
                <a:solidFill>
                  <a:srgbClr val="FF3300"/>
                </a:solidFill>
                <a:effectLst>
                  <a:outerShdw blurRad="38100" dist="38100" dir="2700000" algn="tl">
                    <a:srgbClr val="000000"/>
                  </a:outerShdw>
                </a:effectLst>
              </a:rPr>
              <a:t>2ND</a:t>
            </a:r>
            <a:r>
              <a:rPr lang="en-US">
                <a:solidFill>
                  <a:srgbClr val="000000"/>
                </a:solidFill>
                <a:effectLst>
                  <a:outerShdw blurRad="38100" dist="38100" dir="2700000" algn="tl">
                    <a:srgbClr val="FFFFFF"/>
                  </a:outerShdw>
                </a:effectLst>
              </a:rPr>
              <a:t> MOMENTS (&amp; INTEGRATE THE TWO) IN INVESTMENT ANALYSIS.</a:t>
            </a:r>
          </a:p>
        </p:txBody>
      </p:sp>
      <p:sp>
        <p:nvSpPr>
          <p:cNvPr id="148551" name="Text Box 71"/>
          <p:cNvSpPr txBox="1">
            <a:spLocks noChangeArrowheads="1"/>
          </p:cNvSpPr>
          <p:nvPr/>
        </p:nvSpPr>
        <p:spPr bwMode="auto">
          <a:xfrm>
            <a:off x="7324725" y="1524000"/>
            <a:ext cx="1600200" cy="396875"/>
          </a:xfrm>
          <a:prstGeom prst="rect">
            <a:avLst/>
          </a:prstGeom>
          <a:noFill/>
          <a:ln w="9525">
            <a:noFill/>
            <a:miter lim="800000"/>
            <a:headEnd/>
            <a:tailEnd/>
          </a:ln>
          <a:effectLst/>
        </p:spPr>
        <p:txBody>
          <a:bodyPr>
            <a:spAutoFit/>
          </a:bodyPr>
          <a:lstStyle/>
          <a:p>
            <a:pPr>
              <a:spcBef>
                <a:spcPct val="50000"/>
              </a:spcBef>
            </a:pPr>
            <a:r>
              <a:rPr lang="en-US" b="0">
                <a:solidFill>
                  <a:srgbClr val="0000FF"/>
                </a:solidFill>
                <a:effectLst>
                  <a:outerShdw blurRad="38100" dist="38100" dir="2700000" algn="tl">
                    <a:srgbClr val="000000"/>
                  </a:outerShdw>
                </a:effectLst>
              </a:rPr>
              <a:t>1</a:t>
            </a:r>
            <a:r>
              <a:rPr lang="en-US" b="0" baseline="30000">
                <a:solidFill>
                  <a:srgbClr val="0000FF"/>
                </a:solidFill>
                <a:effectLst>
                  <a:outerShdw blurRad="38100" dist="38100" dir="2700000" algn="tl">
                    <a:srgbClr val="000000"/>
                  </a:outerShdw>
                </a:effectLst>
              </a:rPr>
              <a:t>st</a:t>
            </a:r>
            <a:r>
              <a:rPr lang="en-US" b="0">
                <a:solidFill>
                  <a:srgbClr val="0000FF"/>
                </a:solidFill>
                <a:effectLst>
                  <a:outerShdw blurRad="38100" dist="38100" dir="2700000" algn="tl">
                    <a:srgbClr val="000000"/>
                  </a:outerShdw>
                </a:effectLst>
              </a:rPr>
              <a:t> Moments</a:t>
            </a:r>
          </a:p>
        </p:txBody>
      </p:sp>
      <p:sp>
        <p:nvSpPr>
          <p:cNvPr id="148552" name="Line 72"/>
          <p:cNvSpPr>
            <a:spLocks noChangeShapeType="1"/>
          </p:cNvSpPr>
          <p:nvPr/>
        </p:nvSpPr>
        <p:spPr bwMode="auto">
          <a:xfrm flipH="1">
            <a:off x="6867525" y="1752600"/>
            <a:ext cx="457200" cy="0"/>
          </a:xfrm>
          <a:prstGeom prst="line">
            <a:avLst/>
          </a:prstGeom>
          <a:noFill/>
          <a:ln w="9525">
            <a:solidFill>
              <a:srgbClr val="0000FF"/>
            </a:solidFill>
            <a:round/>
            <a:headEnd/>
            <a:tailEnd type="triangle" w="med" len="med"/>
          </a:ln>
          <a:effectLst/>
        </p:spPr>
        <p:txBody>
          <a:bodyPr/>
          <a:lstStyle/>
          <a:p>
            <a:endParaRPr lang="en-US">
              <a:solidFill>
                <a:srgbClr val="000000"/>
              </a:solidFill>
            </a:endParaRPr>
          </a:p>
        </p:txBody>
      </p:sp>
      <p:sp>
        <p:nvSpPr>
          <p:cNvPr id="148553" name="AutoShape 73"/>
          <p:cNvSpPr>
            <a:spLocks/>
          </p:cNvSpPr>
          <p:nvPr/>
        </p:nvSpPr>
        <p:spPr bwMode="auto">
          <a:xfrm>
            <a:off x="6858000" y="1981200"/>
            <a:ext cx="457200" cy="1905000"/>
          </a:xfrm>
          <a:prstGeom prst="rightBrace">
            <a:avLst>
              <a:gd name="adj1" fmla="val 34722"/>
              <a:gd name="adj2" fmla="val 50000"/>
            </a:avLst>
          </a:prstGeom>
          <a:noFill/>
          <a:ln w="9525">
            <a:solidFill>
              <a:srgbClr val="FF3300"/>
            </a:solidFill>
            <a:round/>
            <a:headEnd/>
            <a:tailEnd/>
          </a:ln>
          <a:effectLst/>
        </p:spPr>
        <p:txBody>
          <a:bodyPr wrap="none" anchor="ctr"/>
          <a:lstStyle/>
          <a:p>
            <a:endParaRPr lang="en-US">
              <a:solidFill>
                <a:srgbClr val="000000"/>
              </a:solidFill>
            </a:endParaRPr>
          </a:p>
        </p:txBody>
      </p:sp>
      <p:sp>
        <p:nvSpPr>
          <p:cNvPr id="148554" name="Text Box 74"/>
          <p:cNvSpPr txBox="1">
            <a:spLocks noChangeArrowheads="1"/>
          </p:cNvSpPr>
          <p:nvPr/>
        </p:nvSpPr>
        <p:spPr bwMode="auto">
          <a:xfrm>
            <a:off x="7315200" y="2743200"/>
            <a:ext cx="1524000" cy="396875"/>
          </a:xfrm>
          <a:prstGeom prst="rect">
            <a:avLst/>
          </a:prstGeom>
          <a:noFill/>
          <a:ln w="9525">
            <a:noFill/>
            <a:miter lim="800000"/>
            <a:headEnd/>
            <a:tailEnd/>
          </a:ln>
          <a:effectLst/>
        </p:spPr>
        <p:txBody>
          <a:bodyPr>
            <a:spAutoFit/>
          </a:bodyPr>
          <a:lstStyle/>
          <a:p>
            <a:pPr>
              <a:spcBef>
                <a:spcPct val="50000"/>
              </a:spcBef>
            </a:pPr>
            <a:r>
              <a:rPr lang="en-US">
                <a:solidFill>
                  <a:srgbClr val="FF3300"/>
                </a:solidFill>
                <a:effectLst>
                  <a:outerShdw blurRad="38100" dist="38100" dir="2700000" algn="tl">
                    <a:srgbClr val="000000"/>
                  </a:outerShdw>
                </a:effectLst>
              </a:rPr>
              <a:t>2</a:t>
            </a:r>
            <a:r>
              <a:rPr lang="en-US" baseline="30000">
                <a:solidFill>
                  <a:srgbClr val="FF3300"/>
                </a:solidFill>
                <a:effectLst>
                  <a:outerShdw blurRad="38100" dist="38100" dir="2700000" algn="tl">
                    <a:srgbClr val="000000"/>
                  </a:outerShdw>
                </a:effectLst>
              </a:rPr>
              <a:t>nd</a:t>
            </a:r>
            <a:r>
              <a:rPr lang="en-US">
                <a:solidFill>
                  <a:srgbClr val="FF3300"/>
                </a:solidFill>
                <a:effectLst>
                  <a:outerShdw blurRad="38100" dist="38100" dir="2700000" algn="tl">
                    <a:srgbClr val="000000"/>
                  </a:outerShdw>
                </a:effectLst>
              </a:rPr>
              <a:t> Moments</a:t>
            </a:r>
          </a:p>
        </p:txBody>
      </p:sp>
      <p:sp>
        <p:nvSpPr>
          <p:cNvPr id="10" name="Footer Placeholder 9"/>
          <p:cNvSpPr>
            <a:spLocks noGrp="1"/>
          </p:cNvSpPr>
          <p:nvPr>
            <p:ph type="ftr" sz="quarter" idx="11"/>
          </p:nvPr>
        </p:nvSpPr>
        <p:spPr/>
        <p:txBody>
          <a:bodyPr/>
          <a:lstStyle/>
          <a:p>
            <a:r>
              <a:rPr lang="en-US" smtClean="0"/>
              <a:t>© 2014 OnCourse Learning. All Rights Reserved.</a:t>
            </a:r>
            <a:endParaRPr lang="en-US"/>
          </a:p>
        </p:txBody>
      </p:sp>
    </p:spTree>
    <p:extLst>
      <p:ext uri="{BB962C8B-B14F-4D97-AF65-F5344CB8AC3E}">
        <p14:creationId xmlns="" xmlns:p14="http://schemas.microsoft.com/office/powerpoint/2010/main" val="1361412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09B29E2-EAE2-415A-8CB5-B16756FAEBD8}" type="slidenum">
              <a:rPr lang="en-US"/>
              <a:pPr/>
              <a:t>7</a:t>
            </a:fld>
            <a:endParaRPr lang="en-US"/>
          </a:p>
        </p:txBody>
      </p:sp>
      <p:pic>
        <p:nvPicPr>
          <p:cNvPr id="159748" name="Picture 4"/>
          <p:cNvPicPr>
            <a:picLocks noChangeAspect="1" noChangeArrowheads="1"/>
          </p:cNvPicPr>
          <p:nvPr/>
        </p:nvPicPr>
        <p:blipFill>
          <a:blip r:embed="rId3" cstate="print"/>
          <a:srcRect/>
          <a:stretch>
            <a:fillRect/>
          </a:stretch>
        </p:blipFill>
        <p:spPr bwMode="auto">
          <a:xfrm>
            <a:off x="609600" y="762000"/>
            <a:ext cx="8077200" cy="4872038"/>
          </a:xfrm>
          <a:prstGeom prst="rect">
            <a:avLst/>
          </a:prstGeom>
          <a:noFill/>
        </p:spPr>
      </p:pic>
      <p:sp>
        <p:nvSpPr>
          <p:cNvPr id="159749" name="Text Box 5"/>
          <p:cNvSpPr txBox="1">
            <a:spLocks noChangeArrowheads="1"/>
          </p:cNvSpPr>
          <p:nvPr/>
        </p:nvSpPr>
        <p:spPr bwMode="auto">
          <a:xfrm>
            <a:off x="533400" y="228600"/>
            <a:ext cx="4114800" cy="396875"/>
          </a:xfrm>
          <a:prstGeom prst="rect">
            <a:avLst/>
          </a:prstGeom>
          <a:noFill/>
          <a:ln w="9525">
            <a:noFill/>
            <a:miter lim="800000"/>
            <a:headEnd/>
            <a:tailEnd/>
          </a:ln>
          <a:effectLst/>
        </p:spPr>
        <p:txBody>
          <a:bodyPr>
            <a:spAutoFit/>
          </a:bodyPr>
          <a:lstStyle/>
          <a:p>
            <a:pPr>
              <a:spcBef>
                <a:spcPct val="50000"/>
              </a:spcBef>
            </a:pPr>
            <a:r>
              <a:rPr lang="en-US" i="0">
                <a:effectLst>
                  <a:outerShdw blurRad="38100" dist="38100" dir="2700000" algn="tl">
                    <a:srgbClr val="FFFFFF"/>
                  </a:outerShdw>
                </a:effectLst>
              </a:rPr>
              <a:t>Section 21.2.2…</a:t>
            </a:r>
          </a:p>
        </p:txBody>
      </p:sp>
      <p:sp>
        <p:nvSpPr>
          <p:cNvPr id="5" name="Footer Placeholder 4"/>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2CBB6969-601A-4298-BE0A-74EBC9095635}" type="slidenum">
              <a:rPr lang="en-US"/>
              <a:pPr/>
              <a:t>8</a:t>
            </a:fld>
            <a:endParaRPr lang="en-US"/>
          </a:p>
        </p:txBody>
      </p:sp>
      <p:sp>
        <p:nvSpPr>
          <p:cNvPr id="160773" name="Text Box 5"/>
          <p:cNvSpPr txBox="1">
            <a:spLocks noChangeArrowheads="1"/>
          </p:cNvSpPr>
          <p:nvPr/>
        </p:nvSpPr>
        <p:spPr bwMode="auto">
          <a:xfrm>
            <a:off x="304800" y="609600"/>
            <a:ext cx="8610600" cy="4541838"/>
          </a:xfrm>
          <a:prstGeom prst="rect">
            <a:avLst/>
          </a:prstGeom>
          <a:noFill/>
          <a:ln w="9525">
            <a:noFill/>
            <a:miter lim="800000"/>
            <a:headEnd/>
            <a:tailEnd/>
          </a:ln>
          <a:effectLst/>
        </p:spPr>
        <p:txBody>
          <a:bodyPr>
            <a:spAutoFit/>
          </a:bodyPr>
          <a:lstStyle/>
          <a:p>
            <a:pPr>
              <a:spcBef>
                <a:spcPct val="50000"/>
              </a:spcBef>
            </a:pPr>
            <a:r>
              <a:rPr lang="en-US" i="0" dirty="0">
                <a:solidFill>
                  <a:srgbClr val="0000FF"/>
                </a:solidFill>
                <a:effectLst/>
              </a:rPr>
              <a:t>AT THE HEART OF PORTFOLIO THEORY ARE TWO BASIC MATHEMATICAL </a:t>
            </a:r>
            <a:r>
              <a:rPr lang="en-US" i="0" u="sng" dirty="0">
                <a:solidFill>
                  <a:srgbClr val="0000FF"/>
                </a:solidFill>
                <a:effectLst/>
              </a:rPr>
              <a:t>FACTS</a:t>
            </a:r>
            <a:r>
              <a:rPr lang="en-US" i="0" dirty="0">
                <a:solidFill>
                  <a:srgbClr val="0000FF"/>
                </a:solidFill>
                <a:effectLst>
                  <a:outerShdw blurRad="38100" dist="38100" dir="2700000" algn="tl">
                    <a:srgbClr val="000000"/>
                  </a:outerShdw>
                </a:effectLst>
              </a:rPr>
              <a:t>:</a:t>
            </a:r>
          </a:p>
          <a:p>
            <a:pPr>
              <a:spcBef>
                <a:spcPct val="50000"/>
              </a:spcBef>
            </a:pPr>
            <a:endParaRPr lang="en-US" i="0" dirty="0">
              <a:solidFill>
                <a:srgbClr val="0000FF"/>
              </a:solidFill>
              <a:effectLst>
                <a:outerShdw blurRad="38100" dist="38100" dir="2700000" algn="tl">
                  <a:srgbClr val="000000"/>
                </a:outerShdw>
              </a:effectLst>
            </a:endParaRPr>
          </a:p>
          <a:p>
            <a:pPr>
              <a:spcBef>
                <a:spcPct val="10000"/>
              </a:spcBef>
            </a:pPr>
            <a:r>
              <a:rPr lang="en-US" i="0" dirty="0">
                <a:effectLst>
                  <a:outerShdw blurRad="38100" dist="38100" dir="2700000" algn="tl">
                    <a:srgbClr val="FFFFFF"/>
                  </a:outerShdw>
                </a:effectLst>
              </a:rPr>
              <a:t>1) PORTFOLIO RETURN IS A LINEAR FUNCTION OF THE ASSET WEIGHTS:</a:t>
            </a:r>
          </a:p>
          <a:p>
            <a:pPr>
              <a:spcBef>
                <a:spcPct val="50000"/>
              </a:spcBef>
            </a:pPr>
            <a:endParaRPr lang="en-US" i="0" dirty="0">
              <a:effectLst>
                <a:outerShdw blurRad="38100" dist="38100" dir="2700000" algn="tl">
                  <a:srgbClr val="FFFFFF"/>
                </a:outerShdw>
              </a:effectLst>
            </a:endParaRPr>
          </a:p>
          <a:p>
            <a:pPr>
              <a:spcBef>
                <a:spcPct val="50000"/>
              </a:spcBef>
            </a:pPr>
            <a:r>
              <a:rPr lang="en-US" i="0" dirty="0">
                <a:effectLst>
                  <a:outerShdw blurRad="38100" dist="38100" dir="2700000" algn="tl">
                    <a:srgbClr val="FFFFFF"/>
                  </a:outerShdw>
                </a:effectLst>
              </a:rPr>
              <a:t>IN PARTICULAR, THE PORTFOLIO EXPECTED RETURN IS A </a:t>
            </a:r>
            <a:r>
              <a:rPr lang="en-US" i="0" u="sng" dirty="0">
                <a:effectLst>
                  <a:outerShdw blurRad="38100" dist="38100" dir="2700000" algn="tl">
                    <a:srgbClr val="FFFFFF"/>
                  </a:outerShdw>
                </a:effectLst>
              </a:rPr>
              <a:t>WEIGHTED AVERAGE</a:t>
            </a:r>
            <a:r>
              <a:rPr lang="en-US" i="0" dirty="0">
                <a:effectLst>
                  <a:outerShdw blurRad="38100" dist="38100" dir="2700000" algn="tl">
                    <a:srgbClr val="FFFFFF"/>
                  </a:outerShdw>
                </a:effectLst>
              </a:rPr>
              <a:t> OF THE EXPECTED RETURNS TO THE INDIVIDUAL ASSETS. E.G., WITH TWO ASSETS ("</a:t>
            </a:r>
            <a:r>
              <a:rPr lang="en-US" i="0" dirty="0" err="1">
                <a:effectLst>
                  <a:outerShdw blurRad="38100" dist="38100" dir="2700000" algn="tl">
                    <a:srgbClr val="FFFFFF"/>
                  </a:outerShdw>
                </a:effectLst>
              </a:rPr>
              <a:t>i</a:t>
            </a:r>
            <a:r>
              <a:rPr lang="en-US" i="0" dirty="0">
                <a:effectLst>
                  <a:outerShdw blurRad="38100" dist="38100" dir="2700000" algn="tl">
                    <a:srgbClr val="FFFFFF"/>
                  </a:outerShdw>
                </a:effectLst>
              </a:rPr>
              <a:t>" &amp; "j"):</a:t>
            </a:r>
          </a:p>
          <a:p>
            <a:pPr>
              <a:spcBef>
                <a:spcPct val="50000"/>
              </a:spcBef>
            </a:pPr>
            <a:r>
              <a:rPr lang="en-US" i="0" dirty="0">
                <a:effectLst>
                  <a:outerShdw blurRad="38100" dist="38100" dir="2700000" algn="tl">
                    <a:srgbClr val="FFFFFF"/>
                  </a:outerShdw>
                </a:effectLst>
              </a:rPr>
              <a:t>		</a:t>
            </a:r>
            <a:r>
              <a:rPr lang="en-US" i="0" dirty="0" err="1">
                <a:effectLst>
                  <a:outerShdw blurRad="38100" dist="38100" dir="2700000" algn="tl">
                    <a:srgbClr val="FFFFFF"/>
                  </a:outerShdw>
                </a:effectLst>
              </a:rPr>
              <a:t>r</a:t>
            </a:r>
            <a:r>
              <a:rPr lang="en-US" i="0" baseline="-25000" dirty="0" err="1">
                <a:effectLst>
                  <a:outerShdw blurRad="38100" dist="38100" dir="2700000" algn="tl">
                    <a:srgbClr val="FFFFFF"/>
                  </a:outerShdw>
                </a:effectLst>
              </a:rPr>
              <a:t>p</a:t>
            </a:r>
            <a:r>
              <a:rPr lang="en-US" i="0" dirty="0">
                <a:effectLst>
                  <a:outerShdw blurRad="38100" dist="38100" dir="2700000" algn="tl">
                    <a:srgbClr val="FFFFFF"/>
                  </a:outerShdw>
                </a:effectLst>
              </a:rPr>
              <a:t>  =  </a:t>
            </a:r>
            <a:r>
              <a:rPr lang="el-GR" i="0" dirty="0">
                <a:effectLst>
                  <a:outerShdw blurRad="38100" dist="38100" dir="2700000" algn="tl">
                    <a:srgbClr val="FFFFFF"/>
                  </a:outerShdw>
                </a:effectLst>
                <a:cs typeface="Times New Roman" pitchFamily="18" charset="0"/>
              </a:rPr>
              <a:t>ω</a:t>
            </a:r>
            <a:r>
              <a:rPr lang="en-US" i="0" dirty="0" err="1">
                <a:effectLst>
                  <a:outerShdw blurRad="38100" dist="38100" dir="2700000" algn="tl">
                    <a:srgbClr val="FFFFFF"/>
                  </a:outerShdw>
                </a:effectLst>
              </a:rPr>
              <a:t>r</a:t>
            </a:r>
            <a:r>
              <a:rPr lang="en-US" i="0" baseline="-25000" dirty="0" err="1">
                <a:effectLst>
                  <a:outerShdw blurRad="38100" dist="38100" dir="2700000" algn="tl">
                    <a:srgbClr val="FFFFFF"/>
                  </a:outerShdw>
                </a:effectLst>
              </a:rPr>
              <a:t>i</a:t>
            </a:r>
            <a:r>
              <a:rPr lang="en-US" i="0" dirty="0">
                <a:effectLst>
                  <a:outerShdw blurRad="38100" dist="38100" dir="2700000" algn="tl">
                    <a:srgbClr val="FFFFFF"/>
                  </a:outerShdw>
                </a:effectLst>
              </a:rPr>
              <a:t> + (1-</a:t>
            </a:r>
            <a:r>
              <a:rPr lang="el-GR" i="0" dirty="0">
                <a:effectLst>
                  <a:outerShdw blurRad="38100" dist="38100" dir="2700000" algn="tl">
                    <a:srgbClr val="FFFFFF"/>
                  </a:outerShdw>
                </a:effectLst>
                <a:cs typeface="Times New Roman" pitchFamily="18" charset="0"/>
              </a:rPr>
              <a:t>ω</a:t>
            </a:r>
            <a:r>
              <a:rPr lang="en-US" i="0" dirty="0">
                <a:effectLst>
                  <a:outerShdw blurRad="38100" dist="38100" dir="2700000" algn="tl">
                    <a:srgbClr val="FFFFFF"/>
                  </a:outerShdw>
                </a:effectLst>
              </a:rPr>
              <a:t>)</a:t>
            </a:r>
            <a:r>
              <a:rPr lang="en-US" i="0" dirty="0" err="1">
                <a:effectLst>
                  <a:outerShdw blurRad="38100" dist="38100" dir="2700000" algn="tl">
                    <a:srgbClr val="FFFFFF"/>
                  </a:outerShdw>
                </a:effectLst>
              </a:rPr>
              <a:t>r</a:t>
            </a:r>
            <a:r>
              <a:rPr lang="en-US" i="0" baseline="-25000" dirty="0" err="1">
                <a:effectLst>
                  <a:outerShdw blurRad="38100" dist="38100" dir="2700000" algn="tl">
                    <a:srgbClr val="FFFFFF"/>
                  </a:outerShdw>
                </a:effectLst>
              </a:rPr>
              <a:t>j</a:t>
            </a:r>
            <a:endParaRPr lang="en-US" i="0" baseline="-25000" dirty="0">
              <a:effectLst>
                <a:outerShdw blurRad="38100" dist="38100" dir="2700000" algn="tl">
                  <a:srgbClr val="FFFFFF"/>
                </a:outerShdw>
              </a:effectLst>
            </a:endParaRPr>
          </a:p>
          <a:p>
            <a:pPr>
              <a:spcBef>
                <a:spcPct val="50000"/>
              </a:spcBef>
            </a:pPr>
            <a:r>
              <a:rPr lang="en-US" i="0" dirty="0">
                <a:effectLst>
                  <a:outerShdw blurRad="38100" dist="38100" dir="2700000" algn="tl">
                    <a:srgbClr val="FFFFFF"/>
                  </a:outerShdw>
                </a:effectLst>
              </a:rPr>
              <a:t>WHERE </a:t>
            </a:r>
            <a:r>
              <a:rPr lang="en-US" i="0" dirty="0">
                <a:effectLst>
                  <a:outerShdw blurRad="38100" dist="38100" dir="2700000" algn="tl">
                    <a:srgbClr val="FFFFFF"/>
                  </a:outerShdw>
                </a:effectLst>
                <a:sym typeface="Symbol" pitchFamily="18" charset="2"/>
              </a:rPr>
              <a:t></a:t>
            </a:r>
            <a:r>
              <a:rPr lang="en-US" i="0" baseline="-25000" dirty="0" err="1">
                <a:effectLst>
                  <a:outerShdw blurRad="38100" dist="38100" dir="2700000" algn="tl">
                    <a:srgbClr val="FFFFFF"/>
                  </a:outerShdw>
                </a:effectLst>
              </a:rPr>
              <a:t>i</a:t>
            </a:r>
            <a:r>
              <a:rPr lang="en-US" i="0" dirty="0">
                <a:effectLst>
                  <a:outerShdw blurRad="38100" dist="38100" dir="2700000" algn="tl">
                    <a:srgbClr val="FFFFFF"/>
                  </a:outerShdw>
                </a:effectLst>
              </a:rPr>
              <a:t> IS THE SHARE OF PORTFOLIO TOTAL VALUE INVESTED IN ASSET </a:t>
            </a:r>
            <a:r>
              <a:rPr lang="en-US" i="0" dirty="0" err="1">
                <a:effectLst>
                  <a:outerShdw blurRad="38100" dist="38100" dir="2700000" algn="tl">
                    <a:srgbClr val="FFFFFF"/>
                  </a:outerShdw>
                </a:effectLst>
              </a:rPr>
              <a:t>i</a:t>
            </a:r>
            <a:r>
              <a:rPr lang="en-US" i="0" dirty="0">
                <a:effectLst>
                  <a:outerShdw blurRad="38100" dist="38100" dir="2700000" algn="tl">
                    <a:srgbClr val="FFFFFF"/>
                  </a:outerShdw>
                </a:effectLst>
              </a:rPr>
              <a:t>.</a:t>
            </a:r>
          </a:p>
        </p:txBody>
      </p:sp>
      <p:sp>
        <p:nvSpPr>
          <p:cNvPr id="160774" name="Text Box 6"/>
          <p:cNvSpPr txBox="1">
            <a:spLocks noChangeArrowheads="1"/>
          </p:cNvSpPr>
          <p:nvPr/>
        </p:nvSpPr>
        <p:spPr bwMode="auto">
          <a:xfrm>
            <a:off x="381000" y="5410200"/>
            <a:ext cx="8458200" cy="831850"/>
          </a:xfrm>
          <a:prstGeom prst="rect">
            <a:avLst/>
          </a:prstGeom>
          <a:solidFill>
            <a:srgbClr val="FFFFCC"/>
          </a:solidFill>
          <a:ln w="9525">
            <a:solidFill>
              <a:schemeClr val="tx1"/>
            </a:solidFill>
            <a:miter lim="800000"/>
            <a:headEnd/>
            <a:tailEnd/>
          </a:ln>
          <a:effectLst/>
        </p:spPr>
        <p:txBody>
          <a:bodyPr>
            <a:spAutoFit/>
          </a:bodyPr>
          <a:lstStyle/>
          <a:p>
            <a:pPr>
              <a:spcBef>
                <a:spcPct val="50000"/>
              </a:spcBef>
            </a:pPr>
            <a:r>
              <a:rPr lang="en-US" sz="2400" b="0" i="0" dirty="0">
                <a:effectLst/>
              </a:rPr>
              <a:t>e.g., If Asset A has E[</a:t>
            </a:r>
            <a:r>
              <a:rPr lang="en-US" sz="2400" b="0" i="0" dirty="0" err="1">
                <a:effectLst/>
              </a:rPr>
              <a:t>r</a:t>
            </a:r>
            <a:r>
              <a:rPr lang="en-US" sz="2400" b="0" i="0" baseline="-25000" dirty="0" err="1">
                <a:effectLst/>
              </a:rPr>
              <a:t>A</a:t>
            </a:r>
            <a:r>
              <a:rPr lang="en-US" sz="2400" b="0" i="0" dirty="0">
                <a:effectLst/>
              </a:rPr>
              <a:t>]=5% and Asset B has E[</a:t>
            </a:r>
            <a:r>
              <a:rPr lang="en-US" sz="2400" b="0" i="0" dirty="0" err="1">
                <a:effectLst/>
              </a:rPr>
              <a:t>r</a:t>
            </a:r>
            <a:r>
              <a:rPr lang="en-US" sz="2400" b="0" i="0" baseline="-25000" dirty="0" err="1">
                <a:effectLst/>
              </a:rPr>
              <a:t>B</a:t>
            </a:r>
            <a:r>
              <a:rPr lang="en-US" sz="2400" b="0" i="0" dirty="0">
                <a:effectLst/>
              </a:rPr>
              <a:t>]=10%, then a 50/50 Portfolio (50% A + 50% B) will have E[</a:t>
            </a:r>
            <a:r>
              <a:rPr lang="en-US" sz="2400" b="0" i="0" dirty="0" err="1">
                <a:effectLst/>
              </a:rPr>
              <a:t>r</a:t>
            </a:r>
            <a:r>
              <a:rPr lang="en-US" sz="2400" b="0" i="0" baseline="-25000" dirty="0" err="1">
                <a:effectLst/>
              </a:rPr>
              <a:t>P</a:t>
            </a:r>
            <a:r>
              <a:rPr lang="en-US" sz="2400" b="0" i="0" dirty="0">
                <a:effectLst/>
              </a:rPr>
              <a:t>]=7.5%.</a:t>
            </a:r>
          </a:p>
        </p:txBody>
      </p:sp>
      <p:graphicFrame>
        <p:nvGraphicFramePr>
          <p:cNvPr id="160775" name="Object 7"/>
          <p:cNvGraphicFramePr>
            <a:graphicFrameLocks noChangeAspect="1"/>
          </p:cNvGraphicFramePr>
          <p:nvPr/>
        </p:nvGraphicFramePr>
        <p:xfrm>
          <a:off x="2133600" y="2057400"/>
          <a:ext cx="1600200" cy="862013"/>
        </p:xfrm>
        <a:graphic>
          <a:graphicData uri="http://schemas.openxmlformats.org/presentationml/2006/ole">
            <p:oleObj spid="_x0000_s160781" name="Equation" r:id="rId3" imgW="1048439" imgH="563276" progId="Equation.3">
              <p:embed/>
            </p:oleObj>
          </a:graphicData>
        </a:graphic>
      </p:graphicFrame>
      <p:sp>
        <p:nvSpPr>
          <p:cNvPr id="6" name="TextBox 5"/>
          <p:cNvSpPr txBox="1"/>
          <p:nvPr/>
        </p:nvSpPr>
        <p:spPr>
          <a:xfrm>
            <a:off x="304800" y="152400"/>
            <a:ext cx="5943600" cy="400110"/>
          </a:xfrm>
          <a:prstGeom prst="rect">
            <a:avLst/>
          </a:prstGeom>
          <a:noFill/>
        </p:spPr>
        <p:txBody>
          <a:bodyPr wrap="square" rtlCol="0">
            <a:spAutoFit/>
          </a:bodyPr>
          <a:lstStyle/>
          <a:p>
            <a:r>
              <a:rPr lang="en-US" dirty="0" smtClean="0"/>
              <a:t>Making the analysis more formal &amp; rigorous…</a:t>
            </a:r>
            <a:endParaRPr lang="en-US" dirty="0"/>
          </a:p>
        </p:txBody>
      </p:sp>
      <p:sp>
        <p:nvSpPr>
          <p:cNvPr id="7" name="Footer Placeholder 6"/>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fld id="{BE7FA7F3-3037-455A-98B8-40CB58A6F0DD}" type="slidenum">
              <a:rPr lang="en-US"/>
              <a:pPr/>
              <a:t>9</a:t>
            </a:fld>
            <a:endParaRPr lang="en-US"/>
          </a:p>
        </p:txBody>
      </p:sp>
      <p:sp>
        <p:nvSpPr>
          <p:cNvPr id="161796" name="Text Box 4"/>
          <p:cNvSpPr txBox="1">
            <a:spLocks noChangeArrowheads="1"/>
          </p:cNvSpPr>
          <p:nvPr/>
        </p:nvSpPr>
        <p:spPr bwMode="auto">
          <a:xfrm>
            <a:off x="304800" y="685800"/>
            <a:ext cx="8534400" cy="2225675"/>
          </a:xfrm>
          <a:prstGeom prst="rect">
            <a:avLst/>
          </a:prstGeom>
          <a:noFill/>
          <a:ln w="9525">
            <a:noFill/>
            <a:miter lim="800000"/>
            <a:headEnd/>
            <a:tailEnd/>
          </a:ln>
          <a:effectLst/>
        </p:spPr>
        <p:txBody>
          <a:bodyPr>
            <a:spAutoFit/>
          </a:bodyPr>
          <a:lstStyle/>
          <a:p>
            <a:r>
              <a:rPr lang="en-US" i="0" dirty="0">
                <a:effectLst>
                  <a:outerShdw blurRad="38100" dist="38100" dir="2700000" algn="tl">
                    <a:srgbClr val="FFFFFF"/>
                  </a:outerShdw>
                </a:effectLst>
              </a:rPr>
              <a:t>2) PORTFOLIO VOLATILITY IS A NON-LINEAR FUNCTION OF THE ASSET WEIGHTS:</a:t>
            </a:r>
          </a:p>
          <a:p>
            <a:endParaRPr lang="en-US" i="0" dirty="0">
              <a:effectLst>
                <a:outerShdw blurRad="38100" dist="38100" dir="2700000" algn="tl">
                  <a:srgbClr val="FFFFFF"/>
                </a:outerShdw>
              </a:effectLst>
            </a:endParaRPr>
          </a:p>
          <a:p>
            <a:endParaRPr lang="en-US" i="0" dirty="0">
              <a:effectLst>
                <a:outerShdw blurRad="38100" dist="38100" dir="2700000" algn="tl">
                  <a:srgbClr val="FFFFFF"/>
                </a:outerShdw>
              </a:effectLst>
            </a:endParaRPr>
          </a:p>
          <a:p>
            <a:r>
              <a:rPr lang="en-US" i="0" dirty="0">
                <a:effectLst>
                  <a:outerShdw blurRad="38100" dist="38100" dir="2700000" algn="tl">
                    <a:srgbClr val="FFFFFF"/>
                  </a:outerShdw>
                </a:effectLst>
              </a:rPr>
              <a:t>SUCH THAT THE PORTFOLIO VOLATILITY IS </a:t>
            </a:r>
            <a:r>
              <a:rPr lang="en-US" i="0" u="sng" dirty="0">
                <a:effectLst>
                  <a:outerShdw blurRad="38100" dist="38100" dir="2700000" algn="tl">
                    <a:srgbClr val="FFFFFF"/>
                  </a:outerShdw>
                </a:effectLst>
              </a:rPr>
              <a:t>LESS THAN</a:t>
            </a:r>
            <a:r>
              <a:rPr lang="en-US" i="0" dirty="0">
                <a:effectLst>
                  <a:outerShdw blurRad="38100" dist="38100" dir="2700000" algn="tl">
                    <a:srgbClr val="FFFFFF"/>
                  </a:outerShdw>
                </a:effectLst>
              </a:rPr>
              <a:t> A WEIGHTED AVERAGE OF THE VOLATILITIES OF THE INDIVIDUAL ASSETS. E.G., WITH TWO ASSETS:</a:t>
            </a:r>
            <a:endParaRPr lang="en-US" dirty="0">
              <a:effectLst>
                <a:outerShdw blurRad="38100" dist="38100" dir="2700000" algn="tl">
                  <a:srgbClr val="FFFFFF"/>
                </a:outerShdw>
              </a:effectLst>
            </a:endParaRPr>
          </a:p>
        </p:txBody>
      </p:sp>
      <p:sp>
        <p:nvSpPr>
          <p:cNvPr id="161797" name="Text Box 5"/>
          <p:cNvSpPr txBox="1">
            <a:spLocks noChangeArrowheads="1"/>
          </p:cNvSpPr>
          <p:nvPr/>
        </p:nvSpPr>
        <p:spPr bwMode="auto">
          <a:xfrm>
            <a:off x="381000" y="5486400"/>
            <a:ext cx="8458200" cy="1016000"/>
          </a:xfrm>
          <a:prstGeom prst="rect">
            <a:avLst/>
          </a:prstGeom>
          <a:solidFill>
            <a:srgbClr val="FFFFCC"/>
          </a:solidFill>
          <a:ln w="9525">
            <a:solidFill>
              <a:schemeClr val="tx1"/>
            </a:solidFill>
            <a:miter lim="800000"/>
            <a:headEnd/>
            <a:tailEnd/>
          </a:ln>
          <a:effectLst/>
        </p:spPr>
        <p:txBody>
          <a:bodyPr>
            <a:spAutoFit/>
          </a:bodyPr>
          <a:lstStyle/>
          <a:p>
            <a:r>
              <a:rPr lang="en-US" noProof="1">
                <a:solidFill>
                  <a:srgbClr val="FF0000"/>
                </a:solidFill>
                <a:effectLst/>
                <a:sym typeface="Wingdings" pitchFamily="2" charset="2"/>
              </a:rPr>
              <a:t></a:t>
            </a:r>
            <a:r>
              <a:rPr lang="en-US">
                <a:solidFill>
                  <a:srgbClr val="FF0000"/>
                </a:solidFill>
                <a:effectLst/>
              </a:rPr>
              <a:t> This is the beauty of </a:t>
            </a:r>
            <a:r>
              <a:rPr lang="en-US" u="sng">
                <a:solidFill>
                  <a:srgbClr val="FF0000"/>
                </a:solidFill>
                <a:effectLst/>
              </a:rPr>
              <a:t>Diversification</a:t>
            </a:r>
            <a:r>
              <a:rPr lang="en-US">
                <a:solidFill>
                  <a:srgbClr val="FF0000"/>
                </a:solidFill>
                <a:effectLst/>
              </a:rPr>
              <a:t>. It is at the core of Portfolio Theory. It is perhaps the only place in economics where you get a “free lunch”: In this case, less risk without necessarily reducing your expected return!</a:t>
            </a:r>
            <a:endParaRPr lang="en-US">
              <a:effectLst>
                <a:outerShdw blurRad="38100" dist="38100" dir="2700000" algn="tl">
                  <a:srgbClr val="FFFFFF"/>
                </a:outerShdw>
              </a:effectLst>
            </a:endParaRPr>
          </a:p>
        </p:txBody>
      </p:sp>
      <p:sp>
        <p:nvSpPr>
          <p:cNvPr id="161798" name="Text Box 6"/>
          <p:cNvSpPr txBox="1">
            <a:spLocks noChangeArrowheads="1"/>
          </p:cNvSpPr>
          <p:nvPr/>
        </p:nvSpPr>
        <p:spPr bwMode="auto">
          <a:xfrm>
            <a:off x="381000" y="4191000"/>
            <a:ext cx="8458200" cy="1196975"/>
          </a:xfrm>
          <a:prstGeom prst="rect">
            <a:avLst/>
          </a:prstGeom>
          <a:solidFill>
            <a:srgbClr val="FFFFCC"/>
          </a:solidFill>
          <a:ln w="9525">
            <a:solidFill>
              <a:schemeClr val="tx1"/>
            </a:solidFill>
            <a:miter lim="800000"/>
            <a:headEnd/>
            <a:tailEnd/>
          </a:ln>
          <a:effectLst/>
        </p:spPr>
        <p:txBody>
          <a:bodyPr>
            <a:spAutoFit/>
          </a:bodyPr>
          <a:lstStyle/>
          <a:p>
            <a:pPr>
              <a:spcBef>
                <a:spcPct val="50000"/>
              </a:spcBef>
            </a:pPr>
            <a:r>
              <a:rPr lang="en-US" sz="2400" b="0" i="0">
                <a:effectLst/>
              </a:rPr>
              <a:t>e.g., If Asset A has StdDev[r</a:t>
            </a:r>
            <a:r>
              <a:rPr lang="en-US" sz="2400" b="0" i="0" baseline="-25000">
                <a:effectLst/>
              </a:rPr>
              <a:t>A</a:t>
            </a:r>
            <a:r>
              <a:rPr lang="en-US" sz="2400" b="0" i="0">
                <a:effectLst/>
              </a:rPr>
              <a:t>]=5% and Asset B has StdDev[r</a:t>
            </a:r>
            <a:r>
              <a:rPr lang="en-US" sz="2400" b="0" i="0" baseline="-25000">
                <a:effectLst/>
              </a:rPr>
              <a:t>B</a:t>
            </a:r>
            <a:r>
              <a:rPr lang="en-US" sz="2400" b="0" i="0">
                <a:effectLst/>
              </a:rPr>
              <a:t>]=10%, then a 50/50 Portfolio (50% A + 50% B) will have StdDev[r</a:t>
            </a:r>
            <a:r>
              <a:rPr lang="en-US" sz="2400" b="0" i="0" baseline="-25000">
                <a:effectLst/>
              </a:rPr>
              <a:t>P</a:t>
            </a:r>
            <a:r>
              <a:rPr lang="en-US" sz="2400" b="0" i="0">
                <a:effectLst/>
              </a:rPr>
              <a:t>] </a:t>
            </a:r>
            <a:r>
              <a:rPr lang="en-US" sz="2400" i="0">
                <a:effectLst/>
              </a:rPr>
              <a:t>&lt;</a:t>
            </a:r>
            <a:r>
              <a:rPr lang="en-US" sz="2400" b="0" i="0">
                <a:effectLst/>
              </a:rPr>
              <a:t> 7.5% (conceivably even &lt; 5%).</a:t>
            </a:r>
          </a:p>
        </p:txBody>
      </p:sp>
      <p:sp>
        <p:nvSpPr>
          <p:cNvPr id="161799" name="Text Box 7"/>
          <p:cNvSpPr txBox="1">
            <a:spLocks noChangeArrowheads="1"/>
          </p:cNvSpPr>
          <p:nvPr/>
        </p:nvSpPr>
        <p:spPr bwMode="auto">
          <a:xfrm>
            <a:off x="304800" y="228600"/>
            <a:ext cx="7924800" cy="396875"/>
          </a:xfrm>
          <a:prstGeom prst="rect">
            <a:avLst/>
          </a:prstGeom>
          <a:noFill/>
          <a:ln w="9525">
            <a:noFill/>
            <a:miter lim="800000"/>
            <a:headEnd/>
            <a:tailEnd/>
          </a:ln>
          <a:effectLst/>
        </p:spPr>
        <p:txBody>
          <a:bodyPr>
            <a:spAutoFit/>
          </a:bodyPr>
          <a:lstStyle/>
          <a:p>
            <a:pPr>
              <a:spcBef>
                <a:spcPct val="50000"/>
              </a:spcBef>
            </a:pPr>
            <a:r>
              <a:rPr lang="en-US" dirty="0">
                <a:solidFill>
                  <a:srgbClr val="0000FF"/>
                </a:solidFill>
                <a:effectLst/>
              </a:rPr>
              <a:t>THE 2</a:t>
            </a:r>
            <a:r>
              <a:rPr lang="en-US" baseline="30000" dirty="0">
                <a:solidFill>
                  <a:srgbClr val="0000FF"/>
                </a:solidFill>
                <a:effectLst/>
              </a:rPr>
              <a:t>ND</a:t>
            </a:r>
            <a:r>
              <a:rPr lang="en-US" dirty="0">
                <a:solidFill>
                  <a:srgbClr val="0000FF"/>
                </a:solidFill>
                <a:effectLst/>
              </a:rPr>
              <a:t> FACT:</a:t>
            </a:r>
          </a:p>
        </p:txBody>
      </p:sp>
      <p:sp>
        <p:nvSpPr>
          <p:cNvPr id="161800" name="Text Box 8"/>
          <p:cNvSpPr txBox="1">
            <a:spLocks noChangeArrowheads="1"/>
          </p:cNvSpPr>
          <p:nvPr/>
        </p:nvSpPr>
        <p:spPr bwMode="auto">
          <a:xfrm>
            <a:off x="1981200" y="2895600"/>
            <a:ext cx="6248400" cy="846386"/>
          </a:xfrm>
          <a:prstGeom prst="rect">
            <a:avLst/>
          </a:prstGeom>
          <a:noFill/>
          <a:ln w="9525">
            <a:noFill/>
            <a:miter lim="800000"/>
            <a:headEnd/>
            <a:tailEnd/>
          </a:ln>
          <a:effectLst/>
        </p:spPr>
        <p:txBody>
          <a:bodyPr wrap="square">
            <a:spAutoFit/>
          </a:bodyPr>
          <a:lstStyle/>
          <a:p>
            <a:pPr>
              <a:spcBef>
                <a:spcPct val="50000"/>
              </a:spcBef>
            </a:pPr>
            <a:r>
              <a:rPr lang="en-US" i="0" dirty="0" err="1">
                <a:effectLst>
                  <a:outerShdw blurRad="38100" dist="38100" dir="2700000" algn="tl">
                    <a:srgbClr val="FFFFFF"/>
                  </a:outerShdw>
                </a:effectLst>
                <a:cs typeface="Times New Roman" pitchFamily="18" charset="0"/>
              </a:rPr>
              <a:t>s</a:t>
            </a:r>
            <a:r>
              <a:rPr lang="en-US" i="0" baseline="-25000" dirty="0" err="1">
                <a:effectLst>
                  <a:outerShdw blurRad="38100" dist="38100" dir="2700000" algn="tl">
                    <a:srgbClr val="FFFFFF"/>
                  </a:outerShdw>
                </a:effectLst>
                <a:cs typeface="Times New Roman" pitchFamily="18" charset="0"/>
              </a:rPr>
              <a:t>P</a:t>
            </a:r>
            <a:r>
              <a:rPr lang="en-US" i="0" dirty="0">
                <a:effectLst>
                  <a:outerShdw blurRad="38100" dist="38100" dir="2700000" algn="tl">
                    <a:srgbClr val="FFFFFF"/>
                  </a:outerShdw>
                </a:effectLst>
                <a:cs typeface="Times New Roman" pitchFamily="18" charset="0"/>
              </a:rPr>
              <a:t>  =  </a:t>
            </a:r>
            <a:r>
              <a:rPr lang="en-US" i="0" dirty="0" smtClean="0">
                <a:effectLst>
                  <a:outerShdw blurRad="38100" dist="38100" dir="2700000" algn="tl">
                    <a:srgbClr val="FFFFFF"/>
                  </a:outerShdw>
                </a:effectLst>
                <a:cs typeface="Times New Roman" pitchFamily="18" charset="0"/>
              </a:rPr>
              <a:t>SQRT[ </a:t>
            </a:r>
            <a:r>
              <a:rPr lang="en-US" i="0" dirty="0">
                <a:effectLst>
                  <a:outerShdw blurRad="38100" dist="38100" dir="2700000" algn="tl">
                    <a:srgbClr val="FFFFFF"/>
                  </a:outerShdw>
                </a:effectLst>
                <a:cs typeface="Times New Roman" pitchFamily="18" charset="0"/>
              </a:rPr>
              <a:t>w²(</a:t>
            </a:r>
            <a:r>
              <a:rPr lang="en-US" i="0" dirty="0" err="1">
                <a:effectLst>
                  <a:outerShdw blurRad="38100" dist="38100" dir="2700000" algn="tl">
                    <a:srgbClr val="FFFFFF"/>
                  </a:outerShdw>
                </a:effectLst>
                <a:cs typeface="Times New Roman" pitchFamily="18" charset="0"/>
              </a:rPr>
              <a:t>s</a:t>
            </a:r>
            <a:r>
              <a:rPr lang="en-US" i="0" baseline="-25000" dirty="0" err="1">
                <a:effectLst>
                  <a:outerShdw blurRad="38100" dist="38100" dir="2700000" algn="tl">
                    <a:srgbClr val="FFFFFF"/>
                  </a:outerShdw>
                </a:effectLst>
                <a:cs typeface="Times New Roman" pitchFamily="18" charset="0"/>
              </a:rPr>
              <a:t>i</a:t>
            </a:r>
            <a:r>
              <a:rPr lang="en-US" i="0" dirty="0">
                <a:effectLst>
                  <a:outerShdw blurRad="38100" dist="38100" dir="2700000" algn="tl">
                    <a:srgbClr val="FFFFFF"/>
                  </a:outerShdw>
                </a:effectLst>
                <a:cs typeface="Times New Roman" pitchFamily="18" charset="0"/>
              </a:rPr>
              <a:t>)² + (1-w)²(</a:t>
            </a:r>
            <a:r>
              <a:rPr lang="en-US" i="0" dirty="0" err="1">
                <a:effectLst>
                  <a:outerShdw blurRad="38100" dist="38100" dir="2700000" algn="tl">
                    <a:srgbClr val="FFFFFF"/>
                  </a:outerShdw>
                </a:effectLst>
                <a:cs typeface="Times New Roman" pitchFamily="18" charset="0"/>
              </a:rPr>
              <a:t>s</a:t>
            </a:r>
            <a:r>
              <a:rPr lang="en-US" i="0" baseline="-25000" dirty="0" err="1">
                <a:effectLst>
                  <a:outerShdw blurRad="38100" dist="38100" dir="2700000" algn="tl">
                    <a:srgbClr val="FFFFFF"/>
                  </a:outerShdw>
                </a:effectLst>
                <a:cs typeface="Times New Roman" pitchFamily="18" charset="0"/>
              </a:rPr>
              <a:t>j</a:t>
            </a:r>
            <a:r>
              <a:rPr lang="en-US" i="0" dirty="0">
                <a:effectLst>
                  <a:outerShdw blurRad="38100" dist="38100" dir="2700000" algn="tl">
                    <a:srgbClr val="FFFFFF"/>
                  </a:outerShdw>
                </a:effectLst>
                <a:cs typeface="Times New Roman" pitchFamily="18" charset="0"/>
              </a:rPr>
              <a:t>)² + 2w(1-w)</a:t>
            </a:r>
            <a:r>
              <a:rPr lang="en-US" i="0" dirty="0" err="1">
                <a:effectLst>
                  <a:outerShdw blurRad="38100" dist="38100" dir="2700000" algn="tl">
                    <a:srgbClr val="FFFFFF"/>
                  </a:outerShdw>
                </a:effectLst>
                <a:cs typeface="Times New Roman" pitchFamily="18" charset="0"/>
              </a:rPr>
              <a:t>s</a:t>
            </a:r>
            <a:r>
              <a:rPr lang="en-US" i="0" baseline="-25000" dirty="0" err="1">
                <a:effectLst>
                  <a:outerShdw blurRad="38100" dist="38100" dir="2700000" algn="tl">
                    <a:srgbClr val="FFFFFF"/>
                  </a:outerShdw>
                </a:effectLst>
                <a:cs typeface="Times New Roman" pitchFamily="18" charset="0"/>
              </a:rPr>
              <a:t>i</a:t>
            </a:r>
            <a:r>
              <a:rPr lang="en-US" i="0" dirty="0" err="1">
                <a:effectLst>
                  <a:outerShdw blurRad="38100" dist="38100" dir="2700000" algn="tl">
                    <a:srgbClr val="FFFFFF"/>
                  </a:outerShdw>
                </a:effectLst>
                <a:cs typeface="Times New Roman" pitchFamily="18" charset="0"/>
              </a:rPr>
              <a:t>s</a:t>
            </a:r>
            <a:r>
              <a:rPr lang="en-US" i="0" baseline="-25000" dirty="0" err="1">
                <a:effectLst>
                  <a:outerShdw blurRad="38100" dist="38100" dir="2700000" algn="tl">
                    <a:srgbClr val="FFFFFF"/>
                  </a:outerShdw>
                </a:effectLst>
                <a:cs typeface="Times New Roman" pitchFamily="18" charset="0"/>
              </a:rPr>
              <a:t>j</a:t>
            </a:r>
            <a:r>
              <a:rPr lang="en-US" i="0" dirty="0" err="1">
                <a:effectLst>
                  <a:outerShdw blurRad="38100" dist="38100" dir="2700000" algn="tl">
                    <a:srgbClr val="FFFFFF"/>
                  </a:outerShdw>
                </a:effectLst>
                <a:cs typeface="Times New Roman" pitchFamily="18" charset="0"/>
              </a:rPr>
              <a:t>C</a:t>
            </a:r>
            <a:r>
              <a:rPr lang="en-US" i="0" baseline="-25000" dirty="0" err="1">
                <a:effectLst>
                  <a:outerShdw blurRad="38100" dist="38100" dir="2700000" algn="tl">
                    <a:srgbClr val="FFFFFF"/>
                  </a:outerShdw>
                </a:effectLst>
                <a:cs typeface="Times New Roman" pitchFamily="18" charset="0"/>
              </a:rPr>
              <a:t>ij</a:t>
            </a:r>
            <a:r>
              <a:rPr lang="en-US" i="0" baseline="-25000" dirty="0">
                <a:effectLst>
                  <a:outerShdw blurRad="38100" dist="38100" dir="2700000" algn="tl">
                    <a:srgbClr val="FFFFFF"/>
                  </a:outerShdw>
                </a:effectLst>
                <a:cs typeface="Times New Roman" pitchFamily="18" charset="0"/>
              </a:rPr>
              <a:t> </a:t>
            </a:r>
            <a:r>
              <a:rPr lang="en-US" i="0" dirty="0">
                <a:effectLst>
                  <a:outerShdw blurRad="38100" dist="38100" dir="2700000" algn="tl">
                    <a:srgbClr val="FFFFFF"/>
                  </a:outerShdw>
                </a:effectLst>
                <a:cs typeface="Times New Roman" pitchFamily="18" charset="0"/>
              </a:rPr>
              <a:t>] </a:t>
            </a:r>
          </a:p>
          <a:p>
            <a:pPr>
              <a:spcBef>
                <a:spcPts val="600"/>
              </a:spcBef>
            </a:pPr>
            <a:r>
              <a:rPr lang="en-US" i="0" dirty="0">
                <a:effectLst>
                  <a:outerShdw blurRad="38100" dist="38100" dir="2700000" algn="tl">
                    <a:srgbClr val="FFFFFF"/>
                  </a:outerShdw>
                </a:effectLst>
                <a:cs typeface="Times New Roman" pitchFamily="18" charset="0"/>
              </a:rPr>
              <a:t>      </a:t>
            </a:r>
            <a:r>
              <a:rPr lang="en-US" sz="2400" i="0" dirty="0" smtClean="0">
                <a:effectLst>
                  <a:outerShdw blurRad="38100" dist="38100" dir="2700000" algn="tl">
                    <a:srgbClr val="FFFFFF"/>
                  </a:outerShdw>
                </a:effectLst>
                <a:cs typeface="Times New Roman" pitchFamily="18" charset="0"/>
              </a:rPr>
              <a:t>&lt;</a:t>
            </a:r>
            <a:r>
              <a:rPr lang="en-US" i="0" dirty="0" smtClean="0">
                <a:effectLst>
                  <a:outerShdw blurRad="38100" dist="38100" dir="2700000" algn="tl">
                    <a:srgbClr val="FFFFFF"/>
                  </a:outerShdw>
                </a:effectLst>
                <a:cs typeface="Times New Roman" pitchFamily="18" charset="0"/>
              </a:rPr>
              <a:t> </a:t>
            </a:r>
            <a:r>
              <a:rPr lang="en-US" i="0" dirty="0" err="1" smtClean="0">
                <a:effectLst>
                  <a:outerShdw blurRad="38100" dist="38100" dir="2700000" algn="tl">
                    <a:srgbClr val="FFFFFF"/>
                  </a:outerShdw>
                </a:effectLst>
                <a:cs typeface="Times New Roman" pitchFamily="18" charset="0"/>
              </a:rPr>
              <a:t>ws</a:t>
            </a:r>
            <a:r>
              <a:rPr lang="en-US" i="0" baseline="-25000" dirty="0" err="1" smtClean="0">
                <a:effectLst>
                  <a:outerShdw blurRad="38100" dist="38100" dir="2700000" algn="tl">
                    <a:srgbClr val="FFFFFF"/>
                  </a:outerShdw>
                </a:effectLst>
                <a:cs typeface="Times New Roman" pitchFamily="18" charset="0"/>
              </a:rPr>
              <a:t>i</a:t>
            </a:r>
            <a:r>
              <a:rPr lang="en-US" i="0" dirty="0" smtClean="0">
                <a:effectLst>
                  <a:outerShdw blurRad="38100" dist="38100" dir="2700000" algn="tl">
                    <a:srgbClr val="FFFFFF"/>
                  </a:outerShdw>
                </a:effectLst>
                <a:cs typeface="Times New Roman" pitchFamily="18" charset="0"/>
              </a:rPr>
              <a:t> </a:t>
            </a:r>
            <a:r>
              <a:rPr lang="en-US" i="0" dirty="0">
                <a:effectLst>
                  <a:outerShdw blurRad="38100" dist="38100" dir="2700000" algn="tl">
                    <a:srgbClr val="FFFFFF"/>
                  </a:outerShdw>
                </a:effectLst>
                <a:cs typeface="Times New Roman" pitchFamily="18" charset="0"/>
              </a:rPr>
              <a:t>+ (</a:t>
            </a:r>
            <a:r>
              <a:rPr lang="en-US" i="0" dirty="0" smtClean="0">
                <a:effectLst>
                  <a:outerShdw blurRad="38100" dist="38100" dir="2700000" algn="tl">
                    <a:srgbClr val="FFFFFF"/>
                  </a:outerShdw>
                </a:effectLst>
                <a:cs typeface="Times New Roman" pitchFamily="18" charset="0"/>
              </a:rPr>
              <a:t>1-w)</a:t>
            </a:r>
            <a:r>
              <a:rPr lang="en-US" i="0" dirty="0" err="1" smtClean="0">
                <a:effectLst>
                  <a:outerShdw blurRad="38100" dist="38100" dir="2700000" algn="tl">
                    <a:srgbClr val="FFFFFF"/>
                  </a:outerShdw>
                </a:effectLst>
                <a:cs typeface="Times New Roman" pitchFamily="18" charset="0"/>
              </a:rPr>
              <a:t>s</a:t>
            </a:r>
            <a:r>
              <a:rPr lang="en-US" i="0" baseline="-25000" dirty="0" err="1" smtClean="0">
                <a:effectLst>
                  <a:outerShdw blurRad="38100" dist="38100" dir="2700000" algn="tl">
                    <a:srgbClr val="FFFFFF"/>
                  </a:outerShdw>
                </a:effectLst>
                <a:cs typeface="Times New Roman" pitchFamily="18" charset="0"/>
              </a:rPr>
              <a:t>j</a:t>
            </a:r>
            <a:r>
              <a:rPr lang="en-US" i="0" baseline="-25000" dirty="0" smtClean="0">
                <a:effectLst>
                  <a:outerShdw blurRad="38100" dist="38100" dir="2700000" algn="tl">
                    <a:srgbClr val="FFFFFF"/>
                  </a:outerShdw>
                </a:effectLst>
                <a:cs typeface="Times New Roman" pitchFamily="18" charset="0"/>
              </a:rPr>
              <a:t> </a:t>
            </a:r>
            <a:r>
              <a:rPr lang="en-US" i="0" dirty="0" smtClean="0">
                <a:effectLst>
                  <a:outerShdw blurRad="38100" dist="38100" dir="2700000" algn="tl">
                    <a:srgbClr val="FFFFFF"/>
                  </a:outerShdw>
                </a:effectLst>
                <a:cs typeface="Times New Roman" pitchFamily="18" charset="0"/>
              </a:rPr>
              <a:t>,   where: s=</a:t>
            </a:r>
            <a:r>
              <a:rPr lang="en-US" i="0" dirty="0" err="1" smtClean="0">
                <a:effectLst>
                  <a:outerShdw blurRad="38100" dist="38100" dir="2700000" algn="tl">
                    <a:srgbClr val="FFFFFF"/>
                  </a:outerShdw>
                </a:effectLst>
                <a:cs typeface="Times New Roman" pitchFamily="18" charset="0"/>
              </a:rPr>
              <a:t>StDev</a:t>
            </a:r>
            <a:r>
              <a:rPr lang="en-US" i="0" dirty="0" smtClean="0">
                <a:effectLst>
                  <a:outerShdw blurRad="38100" dist="38100" dir="2700000" algn="tl">
                    <a:srgbClr val="FFFFFF"/>
                  </a:outerShdw>
                </a:effectLst>
                <a:cs typeface="Times New Roman" pitchFamily="18" charset="0"/>
              </a:rPr>
              <a:t>, C=</a:t>
            </a:r>
            <a:r>
              <a:rPr lang="en-US" i="0" dirty="0" err="1" smtClean="0">
                <a:effectLst>
                  <a:outerShdw blurRad="38100" dist="38100" dir="2700000" algn="tl">
                    <a:srgbClr val="FFFFFF"/>
                  </a:outerShdw>
                </a:effectLst>
                <a:cs typeface="Times New Roman" pitchFamily="18" charset="0"/>
              </a:rPr>
              <a:t>correl</a:t>
            </a:r>
            <a:endParaRPr lang="en-US" dirty="0">
              <a:effectLst>
                <a:outerShdw blurRad="38100" dist="38100" dir="2700000" algn="tl">
                  <a:srgbClr val="FFFFFF"/>
                </a:outerShdw>
              </a:effectLst>
              <a:cs typeface="Times New Roman" pitchFamily="18" charset="0"/>
            </a:endParaRPr>
          </a:p>
        </p:txBody>
      </p:sp>
      <p:sp>
        <p:nvSpPr>
          <p:cNvPr id="161801" name="Text Box 9"/>
          <p:cNvSpPr txBox="1">
            <a:spLocks noChangeArrowheads="1"/>
          </p:cNvSpPr>
          <p:nvPr/>
        </p:nvSpPr>
        <p:spPr bwMode="auto">
          <a:xfrm>
            <a:off x="304800" y="3733800"/>
            <a:ext cx="8305800" cy="457200"/>
          </a:xfrm>
          <a:prstGeom prst="rect">
            <a:avLst/>
          </a:prstGeom>
          <a:noFill/>
          <a:ln w="9525">
            <a:noFill/>
            <a:miter lim="800000"/>
            <a:headEnd/>
            <a:tailEnd/>
          </a:ln>
          <a:effectLst/>
        </p:spPr>
        <p:txBody>
          <a:bodyPr>
            <a:spAutoFit/>
          </a:bodyPr>
          <a:lstStyle/>
          <a:p>
            <a:r>
              <a:rPr lang="en-US" i="0">
                <a:effectLst>
                  <a:outerShdw blurRad="38100" dist="38100" dir="2700000" algn="tl">
                    <a:srgbClr val="FFFFFF"/>
                  </a:outerShdw>
                </a:effectLst>
              </a:rPr>
              <a:t>WHERE </a:t>
            </a:r>
            <a:r>
              <a:rPr lang="en-US" sz="2400" i="0">
                <a:effectLst>
                  <a:outerShdw blurRad="38100" dist="38100" dir="2700000" algn="tl">
                    <a:srgbClr val="FFFFFF"/>
                  </a:outerShdw>
                </a:effectLst>
              </a:rPr>
              <a:t>s</a:t>
            </a:r>
            <a:r>
              <a:rPr lang="en-US" sz="2400" i="0" baseline="-25000">
                <a:effectLst>
                  <a:outerShdw blurRad="38100" dist="38100" dir="2700000" algn="tl">
                    <a:srgbClr val="FFFFFF"/>
                  </a:outerShdw>
                </a:effectLst>
              </a:rPr>
              <a:t>i</a:t>
            </a:r>
            <a:r>
              <a:rPr lang="en-US" i="0">
                <a:effectLst>
                  <a:outerShdw blurRad="38100" dist="38100" dir="2700000" algn="tl">
                    <a:srgbClr val="FFFFFF"/>
                  </a:outerShdw>
                </a:effectLst>
              </a:rPr>
              <a:t> IS THE RISK (MEASURED BY STD.DEV.) OF ASSET i.</a:t>
            </a:r>
            <a:endParaRPr lang="en-US">
              <a:effectLst>
                <a:outerShdw blurRad="38100" dist="38100" dir="2700000" algn="tl">
                  <a:srgbClr val="FFFFFF"/>
                </a:outerShdw>
              </a:effectLst>
            </a:endParaRPr>
          </a:p>
        </p:txBody>
      </p:sp>
      <p:graphicFrame>
        <p:nvGraphicFramePr>
          <p:cNvPr id="161802" name="Object 10"/>
          <p:cNvGraphicFramePr>
            <a:graphicFrameLocks noChangeAspect="1"/>
          </p:cNvGraphicFramePr>
          <p:nvPr/>
        </p:nvGraphicFramePr>
        <p:xfrm>
          <a:off x="2743200" y="1081088"/>
          <a:ext cx="3048000" cy="1239837"/>
        </p:xfrm>
        <a:graphic>
          <a:graphicData uri="http://schemas.openxmlformats.org/presentationml/2006/ole">
            <p:oleObj spid="_x0000_s161808" name="Equation" r:id="rId3" imgW="1620381" imgH="658893" progId="Equation.3">
              <p:embed/>
            </p:oleObj>
          </a:graphicData>
        </a:graphic>
      </p:graphicFrame>
      <p:sp>
        <p:nvSpPr>
          <p:cNvPr id="10" name="Footer Placeholder 9"/>
          <p:cNvSpPr>
            <a:spLocks noGrp="1"/>
          </p:cNvSpPr>
          <p:nvPr>
            <p:ph type="ftr" sz="quarter" idx="11"/>
          </p:nvPr>
        </p:nvSpPr>
        <p:spPr/>
        <p:txBody>
          <a:bodyPr/>
          <a:lstStyle/>
          <a:p>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4406</TotalTime>
  <Words>4703</Words>
  <Application>Microsoft Office PowerPoint</Application>
  <PresentationFormat>On-screen Show (4:3)</PresentationFormat>
  <Paragraphs>538</Paragraphs>
  <Slides>69</Slides>
  <Notes>17</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69</vt:i4>
      </vt:variant>
    </vt:vector>
  </HeadingPairs>
  <TitlesOfParts>
    <vt:vector size="72" baseType="lpstr">
      <vt:lpstr>Default Design</vt:lpstr>
      <vt:lpstr>1_Default Design</vt:lpstr>
      <vt:lpstr>Equation</vt:lpstr>
      <vt:lpstr>Chapter 21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Another Role for Real Estate</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Commercial real estate (CRE) is a large share of total investable wealth ($Trillions)</vt:lpstr>
      <vt:lpstr>Slide 60</vt:lpstr>
      <vt:lpstr>Slide 61</vt:lpstr>
      <vt:lpstr>Problems with investing in private real estate…</vt:lpstr>
      <vt:lpstr>Why do U.S. Pension Funds Invest So Little in Real Estate?...</vt:lpstr>
      <vt:lpstr>Slide 64</vt:lpstr>
      <vt:lpstr>Slide 65</vt:lpstr>
      <vt:lpstr>Slide 66</vt:lpstr>
      <vt:lpstr>Slide 67</vt:lpstr>
      <vt:lpstr>Slide 68</vt:lpstr>
      <vt:lpstr>Slide 69</vt:lpstr>
    </vt:vector>
  </TitlesOfParts>
  <Company>Center for Real Estate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Massachusetts Institute of Technology</dc:creator>
  <cp:lastModifiedBy>McLaughlin</cp:lastModifiedBy>
  <cp:revision>501</cp:revision>
  <dcterms:created xsi:type="dcterms:W3CDTF">2003-01-05T12:40:37Z</dcterms:created>
  <dcterms:modified xsi:type="dcterms:W3CDTF">2013-02-16T00:58:23Z</dcterms:modified>
</cp:coreProperties>
</file>