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308" r:id="rId15"/>
    <p:sldId id="309" r:id="rId16"/>
    <p:sldId id="272" r:id="rId17"/>
    <p:sldId id="273" r:id="rId18"/>
    <p:sldId id="274" r:id="rId19"/>
    <p:sldId id="275" r:id="rId20"/>
    <p:sldId id="310" r:id="rId21"/>
    <p:sldId id="278" r:id="rId22"/>
    <p:sldId id="279" r:id="rId23"/>
    <p:sldId id="281" r:id="rId24"/>
    <p:sldId id="282" r:id="rId25"/>
    <p:sldId id="277" r:id="rId26"/>
    <p:sldId id="289" r:id="rId27"/>
    <p:sldId id="291" r:id="rId28"/>
    <p:sldId id="294" r:id="rId29"/>
    <p:sldId id="295" r:id="rId30"/>
    <p:sldId id="296" r:id="rId31"/>
    <p:sldId id="297" r:id="rId32"/>
    <p:sldId id="298" r:id="rId33"/>
    <p:sldId id="311" r:id="rId34"/>
    <p:sldId id="312" r:id="rId35"/>
    <p:sldId id="292" r:id="rId36"/>
    <p:sldId id="299" r:id="rId37"/>
    <p:sldId id="300" r:id="rId38"/>
    <p:sldId id="285" r:id="rId39"/>
    <p:sldId id="301" r:id="rId40"/>
    <p:sldId id="286" r:id="rId41"/>
    <p:sldId id="287" r:id="rId42"/>
    <p:sldId id="313" r:id="rId43"/>
    <p:sldId id="314" r:id="rId44"/>
    <p:sldId id="293" r:id="rId45"/>
    <p:sldId id="304" r:id="rId46"/>
  </p:sldIdLst>
  <p:sldSz cx="9144000" cy="6858000" type="screen4x3"/>
  <p:notesSz cx="6858000" cy="9144000"/>
  <p:defaultTextStyle>
    <a:defPPr>
      <a:defRPr lang="en-US"/>
    </a:defPPr>
    <a:lvl1pPr algn="l" rtl="0" eaLnBrk="0" fontAlgn="base" hangingPunct="0">
      <a:spcBef>
        <a:spcPct val="0"/>
      </a:spcBef>
      <a:spcAft>
        <a:spcPct val="0"/>
      </a:spcAft>
      <a:defRPr sz="20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b="1" kern="1200">
        <a:solidFill>
          <a:schemeClr val="tx1"/>
        </a:solidFill>
        <a:latin typeface="Times New Roman" pitchFamily="18" charset="0"/>
        <a:ea typeface="+mn-ea"/>
        <a:cs typeface="+mn-cs"/>
      </a:defRPr>
    </a:lvl5pPr>
    <a:lvl6pPr marL="2286000" algn="l" defTabSz="914400" rtl="0" eaLnBrk="1" latinLnBrk="0" hangingPunct="1">
      <a:defRPr sz="2000" b="1" kern="1200">
        <a:solidFill>
          <a:schemeClr val="tx1"/>
        </a:solidFill>
        <a:latin typeface="Times New Roman" pitchFamily="18" charset="0"/>
        <a:ea typeface="+mn-ea"/>
        <a:cs typeface="+mn-cs"/>
      </a:defRPr>
    </a:lvl6pPr>
    <a:lvl7pPr marL="2743200" algn="l" defTabSz="914400" rtl="0" eaLnBrk="1" latinLnBrk="0" hangingPunct="1">
      <a:defRPr sz="2000" b="1" kern="1200">
        <a:solidFill>
          <a:schemeClr val="tx1"/>
        </a:solidFill>
        <a:latin typeface="Times New Roman" pitchFamily="18" charset="0"/>
        <a:ea typeface="+mn-ea"/>
        <a:cs typeface="+mn-cs"/>
      </a:defRPr>
    </a:lvl7pPr>
    <a:lvl8pPr marL="3200400" algn="l" defTabSz="914400" rtl="0" eaLnBrk="1" latinLnBrk="0" hangingPunct="1">
      <a:defRPr sz="2000" b="1" kern="1200">
        <a:solidFill>
          <a:schemeClr val="tx1"/>
        </a:solidFill>
        <a:latin typeface="Times New Roman" pitchFamily="18" charset="0"/>
        <a:ea typeface="+mn-ea"/>
        <a:cs typeface="+mn-cs"/>
      </a:defRPr>
    </a:lvl8pPr>
    <a:lvl9pPr marL="3657600" algn="l" defTabSz="914400" rtl="0" eaLnBrk="1" latinLnBrk="0" hangingPunct="1">
      <a:defRPr sz="20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33CC"/>
    <a:srgbClr val="CCFFFF"/>
    <a:srgbClr val="009900"/>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628" autoAdjust="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4"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effectLst/>
                <a:latin typeface="Arial" panose="020B0604020202090204" pitchFamily="34" charset="0"/>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effectLst/>
                <a:latin typeface="Arial" panose="020B0604020202090204" pitchFamily="34"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effectLst/>
                <a:latin typeface="Arial" panose="020B0604020202090204"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atin typeface="Arial" charset="0"/>
              </a:defRPr>
            </a:lvl1pPr>
          </a:lstStyle>
          <a:p>
            <a:fld id="{B932DCA2-CDEC-4D3C-BBD1-F371A7CCC5B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miter lim="800000"/>
            <a:headEnd/>
            <a:tailEnd/>
          </a:ln>
        </p:spPr>
        <p:txBody>
          <a:bodyPr/>
          <a:lstStyle/>
          <a:p>
            <a:fld id="{79B0381B-9004-4FED-8E7A-EE5A69497C99}" type="slidenum">
              <a:rPr lang="en-US"/>
              <a:pPr/>
              <a:t>8</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en-US" smtClean="0">
                <a:latin typeface="Arial" charset="0"/>
              </a:rPr>
              <a:t>Note: Normal (non-callable) bond values fall slightly less than modified duration predicts (when interest rates rise), and they rise slightly more than modified duration predicts (when interest rates fall), due to </a:t>
            </a:r>
            <a:r>
              <a:rPr lang="en-US" i="1" smtClean="0">
                <a:latin typeface="Arial" charset="0"/>
              </a:rPr>
              <a:t>“convexity”</a:t>
            </a:r>
            <a:r>
              <a:rPr lang="en-US" smtClean="0">
                <a:latin typeface="Arial" charset="0"/>
              </a:rPr>
              <a:t> : Non-linearity in the mathematical present value function over the discount rate results in bond value being a </a:t>
            </a:r>
            <a:r>
              <a:rPr lang="en-US" i="1" smtClean="0">
                <a:latin typeface="Arial" charset="0"/>
              </a:rPr>
              <a:t>convex</a:t>
            </a:r>
            <a:r>
              <a:rPr lang="en-US" smtClean="0">
                <a:latin typeface="Arial" charset="0"/>
              </a:rPr>
              <a:t> function of market interest rates, that is, bond value declines over interest rates (has a negative slope), but the value function is curved with a declining slope as interest rates increase. Modified duration is like a </a:t>
            </a:r>
            <a:r>
              <a:rPr lang="en-US" i="1" smtClean="0">
                <a:latin typeface="Arial" charset="0"/>
              </a:rPr>
              <a:t>derivative</a:t>
            </a:r>
            <a:r>
              <a:rPr lang="en-US" smtClean="0">
                <a:latin typeface="Arial" charset="0"/>
              </a:rPr>
              <a:t> of the bond value as a function of interest rates, a tangent line to the bond value function.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0055DA1A-5535-432D-AAC9-57457CA5E4FB}" type="slidenum">
              <a:rPr lang="en-US"/>
              <a:pPr/>
              <a:t>39</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smtClean="0">
                <a:latin typeface="Arial" charset="0"/>
              </a:rPr>
              <a:t>Referring here to “rational expectations” (which should equate </a:t>
            </a:r>
            <a:r>
              <a:rPr lang="en-US" i="1" smtClean="0">
                <a:latin typeface="Arial" charset="0"/>
              </a:rPr>
              <a:t>average</a:t>
            </a:r>
            <a:r>
              <a:rPr lang="en-US" smtClean="0">
                <a:latin typeface="Arial" charset="0"/>
              </a:rPr>
              <a:t> ex ante and ex post returns over the long run), and to interest rate risk (changes in outstanding bond market values) and default risk (credit losses) that cause realized returns to differ from ex ante expectations.</a:t>
            </a:r>
          </a:p>
          <a:p>
            <a:pPr eaLnBrk="1" hangingPunct="1"/>
            <a:endParaRPr lang="en-US" smtClean="0">
              <a:latin typeface="Arial" charset="0"/>
            </a:endParaRPr>
          </a:p>
          <a:p>
            <a:pPr eaLnBrk="1" hangingPunct="1"/>
            <a:r>
              <a:rPr lang="en-US" smtClean="0">
                <a:latin typeface="Arial" charset="0"/>
              </a:rPr>
              <a:t>Another difference to note between the </a:t>
            </a:r>
            <a:r>
              <a:rPr lang="en-US" i="1" smtClean="0">
                <a:latin typeface="Arial" charset="0"/>
              </a:rPr>
              <a:t>average</a:t>
            </a:r>
            <a:r>
              <a:rPr lang="en-US" smtClean="0">
                <a:latin typeface="Arial" charset="0"/>
              </a:rPr>
              <a:t> ex post return and the </a:t>
            </a:r>
            <a:r>
              <a:rPr lang="en-US" i="1" smtClean="0">
                <a:latin typeface="Arial" charset="0"/>
              </a:rPr>
              <a:t>average</a:t>
            </a:r>
            <a:r>
              <a:rPr lang="en-US" smtClean="0">
                <a:latin typeface="Arial" charset="0"/>
              </a:rPr>
              <a:t> ex ante yield (averages taken across time), is that bond “yields” are IRRs, which are similar to geometric mean returns (except they are dollar-weighted instead of time-weighted – see Chapter 9). Recall that geometric means are insensitive to the volatility of the intermediate periodic returns realized during the measured time span. In contrast, the arithmetic time-weighted return taken across the realized periodic returns (HPRs) is sensitive to the volatility of the realized returns series. As an approximation (assuming normally distributed returns), the arithmetic mean equals the geometric mean plus one-half the variance. This would also cause some difference between the realized arithmetic average ex post periodic returns (HPRs) and the average ex ante yields.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3CA64333-69CC-41EC-959A-0BB35B3E51B6}" type="slidenum">
              <a:rPr lang="en-US"/>
              <a:pPr/>
              <a:t>40</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smtClean="0">
                <a:latin typeface="Arial" charset="0"/>
              </a:rPr>
              <a:t>Think about inflation. Think about what happens to outstanding bond values when market nominal interest rates fall.</a:t>
            </a:r>
          </a:p>
          <a:p>
            <a:pPr eaLnBrk="1" hangingPunct="1"/>
            <a:r>
              <a:rPr lang="en-US" smtClean="0">
                <a:latin typeface="Arial" charset="0"/>
              </a:rPr>
              <a:t>Note: If the trend is predictable, then it should not cause a difference between ex ante and ex post yields measured over the same holding periods. But even trends with considerable inertia may not be entirely predictable.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54F31EEA-CAAB-4917-8DA6-1ACABBE9A8AC}" type="slidenum">
              <a:rPr lang="en-US"/>
              <a:pPr/>
              <a:t>44</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2F619B16-4BE4-4D50-B7FB-6A5424CCF83D}" type="slidenum">
              <a:rPr lang="en-US"/>
              <a:pPr/>
              <a:t>18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smtClean="0">
                <a:latin typeface="Arial" charset="0"/>
              </a:rPr>
              <a:t>Financial institutions with long-term liabilities face choices like this: Life insurance companies (LICs) and pension funds (PFs).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31896C56-A7EB-4755-9195-85E67F43C38A}" type="slidenum">
              <a:rPr lang="en-US"/>
              <a:pPr/>
              <a:t>25</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smtClean="0">
                <a:latin typeface="Arial" charset="0"/>
              </a:rPr>
              <a:t>This method of backing out the bond market’s implied forward short-term rates from the yield curve tends to overstate the true forward short-term rate expectations, because this method is based purely on the “Expectations Theory” of the yield curve, ignoring the “Liquidity Preference” cause of the yield curve. A more accurate prediction can be obtained by first modifying the observed yield curve to remove the “normal” slight upward slope.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2602E903-D72D-4240-B77D-07C57AAB8E6D}" type="slidenum">
              <a:rPr lang="en-US"/>
              <a:pPr/>
              <a:t>26</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smtClean="0">
                <a:latin typeface="Arial" charset="0"/>
              </a:rPr>
              <a:t>To here 1</a:t>
            </a:r>
            <a:r>
              <a:rPr lang="en-US" baseline="30000" smtClean="0">
                <a:latin typeface="Arial" charset="0"/>
              </a:rPr>
              <a:t>st</a:t>
            </a:r>
            <a:r>
              <a:rPr lang="en-US" smtClean="0">
                <a:latin typeface="Arial" charset="0"/>
              </a:rPr>
              <a:t> lecture 4/03/03.</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F3834681-C187-4CA5-822D-EB1435A75786}" type="slidenum">
              <a:rPr lang="en-US"/>
              <a:pPr/>
              <a:t>28</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r>
              <a:rPr lang="en-US" smtClean="0">
                <a:latin typeface="Arial" charset="0"/>
              </a:rPr>
              <a:t>* High leverage is necessary for lending institutions because they must cover their administrative costs as well as make their profit from the narrow spreads between borrowing and lending rates. For example, suppose there is a 200 basis-point spread between borrowing and lending rates and administrative costs absorb 150 basis points of that. This leaves 50 basis-points for profit. If the equity investors in the bank require a 10% return, then equity can be no more than 5% of total asset value (as 0.5% is 10% of 5%), implying a leverage ratio of 20.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B8A3FD5E-C4F6-48CE-A7A4-D7454A8485B9}" type="slidenum">
              <a:rPr lang="en-US"/>
              <a:pPr/>
              <a:t>32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smtClean="0">
                <a:latin typeface="Arial" charset="0"/>
              </a:rPr>
              <a:t>As noted, duration is not a perfect measure of interest-rate sensitivity. Sophisticated immunization techniques also attempt to take account of convexity, shifts in the yield curve, and other issues. Also, investor liabilities may be sensitive to changes in inflation, while most bonds are denominated in nominal terms, not adjusted for inflation.</a:t>
            </a:r>
          </a:p>
          <a:p>
            <a:pPr eaLnBrk="1" hangingPunct="1"/>
            <a:endParaRPr lang="en-US" smtClean="0">
              <a:latin typeface="Arial" charset="0"/>
            </a:endParaRPr>
          </a:p>
          <a:p>
            <a:pPr eaLnBrk="1" hangingPunct="1"/>
            <a:r>
              <a:rPr lang="en-US" smtClean="0">
                <a:latin typeface="Arial" charset="0"/>
              </a:rPr>
              <a:t>Marginal investors in the bond market are probably trading-oriented.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B28FC1DC-0B48-4F50-B665-0D2D64B574A2}" type="slidenum">
              <a:rPr lang="en-US"/>
              <a:pPr/>
              <a:t>33</a:t>
            </a:fld>
            <a:endParaRPr lang="en-US"/>
          </a:p>
        </p:txBody>
      </p:sp>
      <p:sp>
        <p:nvSpPr>
          <p:cNvPr id="43011" name="Rectangle 2"/>
          <p:cNvSpPr>
            <a:spLocks noGrp="1" noRot="1" noChangeAspect="1" noChangeArrowheads="1" noTextEdit="1"/>
          </p:cNvSpPr>
          <p:nvPr>
            <p:ph type="sldImg"/>
          </p:nvPr>
        </p:nvSpPr>
        <p:spPr>
          <a:xfrm>
            <a:off x="1144588" y="685800"/>
            <a:ext cx="4572000" cy="3429000"/>
          </a:xfrm>
          <a:ln/>
        </p:spPr>
      </p:sp>
      <p:sp>
        <p:nvSpPr>
          <p:cNvPr id="423939" name="Rectangle 3"/>
          <p:cNvSpPr>
            <a:spLocks noGrp="1" noChangeArrowheads="1"/>
          </p:cNvSpPr>
          <p:nvPr>
            <p:ph type="body" idx="1"/>
          </p:nvPr>
        </p:nvSpPr>
        <p:spPr/>
        <p:txBody>
          <a:bodyPr/>
          <a:lstStyle/>
          <a:p>
            <a:pPr eaLnBrk="1" hangingPunct="1">
              <a:defRPr/>
            </a:pPr>
            <a:r>
              <a:rPr lang="en-US"/>
              <a:t>*</a:t>
            </a:r>
            <a:r>
              <a:rPr lang="en-US">
                <a:effectLst>
                  <a:outerShdw blurRad="38100" dist="38100" dir="2700000" algn="tl">
                    <a:srgbClr val="C0C0C0"/>
                  </a:outerShdw>
                </a:effectLst>
                <a:sym typeface="Wingdings" pitchFamily="2" charset="2"/>
              </a:rPr>
              <a:t>Callable bonds have a callability or prepayment risk premium, closely related to this int. rate risk premium component.</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96844881-7CC5-4AE2-95A4-B201661BADE9}" type="slidenum">
              <a:rPr lang="en-US"/>
              <a:pPr/>
              <a:t>35</a:t>
            </a:fld>
            <a:endParaRPr lang="en-US"/>
          </a:p>
        </p:txBody>
      </p:sp>
      <p:sp>
        <p:nvSpPr>
          <p:cNvPr id="48131"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pPr eaLnBrk="1" hangingPunct="1">
              <a:defRPr/>
            </a:pPr>
            <a:r>
              <a:rPr lang="en-US" smtClean="0"/>
              <a:t>*</a:t>
            </a:r>
            <a:r>
              <a:rPr lang="en-US" smtClean="0">
                <a:effectLst>
                  <a:outerShdw blurRad="38100" dist="38100" dir="2700000" algn="tl">
                    <a:srgbClr val="C0C0C0"/>
                  </a:outerShdw>
                </a:effectLst>
              </a:rPr>
              <a:t>or prepayment if that is an option and there is no yield maintenance provision.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9CA77A6F-712E-410B-B7A8-BFCA551898BA}" type="slidenum">
              <a:rPr lang="en-US"/>
              <a:pPr/>
              <a:t>37</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smtClean="0">
                <a:latin typeface="Arial" charset="0"/>
              </a:rPr>
              <a:t>*See www.jblevyco.com. Note: In an index such as the GLCMPI a “simulated portfolio” is used, composed of cohorts of “typical” loans. The loans in the index portfolio typically change from one period to the next, but by definition the HPR within each period is computed on the basis of a “static portfolio” (that is, the same loans) at the  beginning and end of the period. The GLCMPI simulated portfolio is based on the loans issued by the ACLI (American Council of Life Insurance) members. These are also the loans used in the Snyderman-Esaki-et al studies of commercial loan default rates discussed in Chapter 18 (see section 18.1), and the default experience of the ACLI is used to compute the simulated credit losses in the GLCMPI.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5895BB76-A8FC-4476-A53D-79B8D866299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6BA354D5-A02B-4436-B3B3-20842E1954F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77742146-DD42-43DC-916C-A42049EFF12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A6ED728A-A78D-4131-B2A0-0FD4E57EC8B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292D6D57-E87B-4124-B08D-67CDD00B5E8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3B7F8496-B7E4-4F39-B3EA-413B879FABC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9" name="Rectangle 6"/>
          <p:cNvSpPr>
            <a:spLocks noGrp="1" noChangeArrowheads="1"/>
          </p:cNvSpPr>
          <p:nvPr>
            <p:ph type="sldNum" sz="quarter" idx="12"/>
          </p:nvPr>
        </p:nvSpPr>
        <p:spPr>
          <a:ln/>
        </p:spPr>
        <p:txBody>
          <a:bodyPr/>
          <a:lstStyle>
            <a:lvl1pPr>
              <a:defRPr/>
            </a:lvl1pPr>
          </a:lstStyle>
          <a:p>
            <a:fld id="{CC74B71E-1CC9-4DE8-96CC-8B09D62C2FE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6"/>
          <p:cNvSpPr>
            <a:spLocks noGrp="1" noChangeArrowheads="1"/>
          </p:cNvSpPr>
          <p:nvPr>
            <p:ph type="sldNum" sz="quarter" idx="12"/>
          </p:nvPr>
        </p:nvSpPr>
        <p:spPr>
          <a:ln/>
        </p:spPr>
        <p:txBody>
          <a:bodyPr/>
          <a:lstStyle>
            <a:lvl1pPr>
              <a:defRPr/>
            </a:lvl1pPr>
          </a:lstStyle>
          <a:p>
            <a:fld id="{0FA88A6D-7A15-4C4D-BBEA-BC7DD76185E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4" name="Rectangle 6"/>
          <p:cNvSpPr>
            <a:spLocks noGrp="1" noChangeArrowheads="1"/>
          </p:cNvSpPr>
          <p:nvPr>
            <p:ph type="sldNum" sz="quarter" idx="12"/>
          </p:nvPr>
        </p:nvSpPr>
        <p:spPr>
          <a:ln/>
        </p:spPr>
        <p:txBody>
          <a:bodyPr/>
          <a:lstStyle>
            <a:lvl1pPr>
              <a:defRPr/>
            </a:lvl1pPr>
          </a:lstStyle>
          <a:p>
            <a:fld id="{8A33B0BF-747F-418D-9615-BE611427A72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C2E44D72-D62C-442E-84D4-CC5333AFFF4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0E2CD262-6561-4D0A-807C-1C052ED3EDC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743200" y="6381750"/>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smtClean="0">
                <a:effectLst/>
                <a:latin typeface="Calibri" pitchFamily="34" charset="0"/>
              </a:defRPr>
            </a:lvl1pPr>
          </a:lstStyle>
          <a:p>
            <a:pPr>
              <a:defRPr/>
            </a:pPr>
            <a:r>
              <a:rPr lang="en-US" smtClean="0"/>
              <a:t>© 2014 OnCourse Learning. All Rights Reserved.</a:t>
            </a:r>
            <a:endParaRPr lang="en-US" dirty="0"/>
          </a:p>
        </p:txBody>
      </p:sp>
      <p:sp>
        <p:nvSpPr>
          <p:cNvPr id="1030" name="Rectangle 6"/>
          <p:cNvSpPr>
            <a:spLocks noGrp="1" noChangeArrowheads="1"/>
          </p:cNvSpPr>
          <p:nvPr>
            <p:ph type="sldNum" sz="quarter" idx="4"/>
          </p:nvPr>
        </p:nvSpPr>
        <p:spPr bwMode="auto">
          <a:xfrm>
            <a:off x="6553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atin typeface="Calibri" pitchFamily="34" charset="0"/>
              </a:defRPr>
            </a:lvl1pPr>
          </a:lstStyle>
          <a:p>
            <a:fld id="{1B09E528-05C9-4186-A027-7FEE6EA86A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90204" pitchFamily="34" charset="0"/>
        </a:defRPr>
      </a:lvl2pPr>
      <a:lvl3pPr algn="ctr" rtl="0" eaLnBrk="0" fontAlgn="base" hangingPunct="0">
        <a:spcBef>
          <a:spcPct val="0"/>
        </a:spcBef>
        <a:spcAft>
          <a:spcPct val="0"/>
        </a:spcAft>
        <a:defRPr sz="4400">
          <a:solidFill>
            <a:schemeClr val="tx2"/>
          </a:solidFill>
          <a:latin typeface="Arial" panose="020B0604020202090204" pitchFamily="34" charset="0"/>
        </a:defRPr>
      </a:lvl3pPr>
      <a:lvl4pPr algn="ctr" rtl="0" eaLnBrk="0" fontAlgn="base" hangingPunct="0">
        <a:spcBef>
          <a:spcPct val="0"/>
        </a:spcBef>
        <a:spcAft>
          <a:spcPct val="0"/>
        </a:spcAft>
        <a:defRPr sz="4400">
          <a:solidFill>
            <a:schemeClr val="tx2"/>
          </a:solidFill>
          <a:latin typeface="Arial" panose="020B0604020202090204" pitchFamily="34" charset="0"/>
        </a:defRPr>
      </a:lvl4pPr>
      <a:lvl5pPr algn="ctr" rtl="0" eaLnBrk="0" fontAlgn="base" hangingPunct="0">
        <a:spcBef>
          <a:spcPct val="0"/>
        </a:spcBef>
        <a:spcAft>
          <a:spcPct val="0"/>
        </a:spcAft>
        <a:defRPr sz="4400">
          <a:solidFill>
            <a:schemeClr val="tx2"/>
          </a:solidFill>
          <a:latin typeface="Arial" panose="020B0604020202090204" pitchFamily="34" charset="0"/>
        </a:defRPr>
      </a:lvl5pPr>
      <a:lvl6pPr marL="457200" algn="ctr" rtl="0" fontAlgn="base">
        <a:spcBef>
          <a:spcPct val="0"/>
        </a:spcBef>
        <a:spcAft>
          <a:spcPct val="0"/>
        </a:spcAft>
        <a:defRPr sz="4400">
          <a:solidFill>
            <a:schemeClr val="tx2"/>
          </a:solidFill>
          <a:latin typeface="Arial" panose="020B0604020202090204" pitchFamily="34" charset="0"/>
        </a:defRPr>
      </a:lvl6pPr>
      <a:lvl7pPr marL="914400" algn="ctr" rtl="0" fontAlgn="base">
        <a:spcBef>
          <a:spcPct val="0"/>
        </a:spcBef>
        <a:spcAft>
          <a:spcPct val="0"/>
        </a:spcAft>
        <a:defRPr sz="4400">
          <a:solidFill>
            <a:schemeClr val="tx2"/>
          </a:solidFill>
          <a:latin typeface="Arial" panose="020B0604020202090204" pitchFamily="34" charset="0"/>
        </a:defRPr>
      </a:lvl7pPr>
      <a:lvl8pPr marL="1371600" algn="ctr" rtl="0" fontAlgn="base">
        <a:spcBef>
          <a:spcPct val="0"/>
        </a:spcBef>
        <a:spcAft>
          <a:spcPct val="0"/>
        </a:spcAft>
        <a:defRPr sz="4400">
          <a:solidFill>
            <a:schemeClr val="tx2"/>
          </a:solidFill>
          <a:latin typeface="Arial" panose="020B0604020202090204" pitchFamily="34" charset="0"/>
        </a:defRPr>
      </a:lvl8pPr>
      <a:lvl9pPr marL="1828800" algn="ctr" rtl="0" fontAlgn="base">
        <a:spcBef>
          <a:spcPct val="0"/>
        </a:spcBef>
        <a:spcAft>
          <a:spcPct val="0"/>
        </a:spcAft>
        <a:defRPr sz="4400">
          <a:solidFill>
            <a:schemeClr val="tx2"/>
          </a:solidFill>
          <a:latin typeface="Arial" panose="020B060402020209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6.wmf"/></Relationships>
</file>

<file path=ppt/slides/_rels/slide2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9.bin"/></Relationships>
</file>

<file path=ppt/slides/_rels/slide3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990600" y="1143000"/>
            <a:ext cx="7162800" cy="1004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a:effectLst>
                  <a:outerShdw blurRad="38100" dist="38100" dir="2700000" algn="tl">
                    <a:srgbClr val="FFFFFF"/>
                  </a:outerShdw>
                </a:effectLst>
              </a:rPr>
              <a:t>Chapter 19:</a:t>
            </a:r>
          </a:p>
          <a:p>
            <a:pPr algn="ctr" eaLnBrk="1" hangingPunct="1">
              <a:spcBef>
                <a:spcPct val="50000"/>
              </a:spcBef>
              <a:defRPr/>
            </a:pPr>
            <a:r>
              <a:rPr lang="en-US" sz="2400">
                <a:effectLst>
                  <a:outerShdw blurRad="38100" dist="38100" dir="2700000" algn="tl">
                    <a:srgbClr val="FFFFFF"/>
                  </a:outerShdw>
                </a:effectLst>
              </a:rPr>
              <a:t>Commercial Mortgage Economics &amp; Investment</a:t>
            </a:r>
          </a:p>
        </p:txBody>
      </p:sp>
      <p:sp>
        <p:nvSpPr>
          <p:cNvPr id="3" name="Slide Number Placeholder 2"/>
          <p:cNvSpPr>
            <a:spLocks noGrp="1"/>
          </p:cNvSpPr>
          <p:nvPr>
            <p:ph type="sldNum" sz="quarter" idx="12"/>
          </p:nvPr>
        </p:nvSpPr>
        <p:spPr/>
        <p:txBody>
          <a:bodyPr/>
          <a:lstStyle/>
          <a:p>
            <a:fld id="{8A33B0BF-747F-418D-9615-BE611427A722}" type="slidenum">
              <a:rPr lang="en-US" smtClean="0"/>
              <a:pPr/>
              <a:t>1</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609600" y="457200"/>
            <a:ext cx="7848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a:effectLst>
                  <a:outerShdw blurRad="38100" dist="38100" dir="2700000" algn="tl">
                    <a:srgbClr val="FFFFFF"/>
                  </a:outerShdw>
                </a:effectLst>
              </a:rPr>
              <a:t>Exhibit 19-2:</a:t>
            </a:r>
          </a:p>
          <a:p>
            <a:pPr eaLnBrk="1" hangingPunct="1">
              <a:defRPr/>
            </a:pPr>
            <a:r>
              <a:rPr lang="en-US">
                <a:effectLst>
                  <a:outerShdw blurRad="38100" dist="38100" dir="2700000" algn="tl">
                    <a:srgbClr val="FFFFFF"/>
                  </a:outerShdw>
                </a:effectLst>
              </a:rPr>
              <a:t>Dashed line is for zero-coupon bond (Duration = Maturity).</a:t>
            </a:r>
          </a:p>
        </p:txBody>
      </p:sp>
      <p:pic>
        <p:nvPicPr>
          <p:cNvPr id="13315" name="Picture 5"/>
          <p:cNvPicPr>
            <a:picLocks noChangeAspect="1" noChangeArrowheads="1"/>
          </p:cNvPicPr>
          <p:nvPr/>
        </p:nvPicPr>
        <p:blipFill>
          <a:blip r:embed="rId2" cstate="print"/>
          <a:srcRect/>
          <a:stretch>
            <a:fillRect/>
          </a:stretch>
        </p:blipFill>
        <p:spPr bwMode="auto">
          <a:xfrm>
            <a:off x="1752600" y="1295400"/>
            <a:ext cx="5638800" cy="4621213"/>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8A33B0BF-747F-418D-9615-BE611427A722}" type="slidenum">
              <a:rPr lang="en-US" smtClean="0"/>
              <a:pPr/>
              <a:t>10</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457200" y="381000"/>
            <a:ext cx="8458200"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20000"/>
              </a:spcBef>
              <a:defRPr/>
            </a:pPr>
            <a:r>
              <a:rPr lang="en-US" sz="2400" dirty="0">
                <a:effectLst>
                  <a:outerShdw blurRad="38100" dist="38100" dir="2700000" algn="tl">
                    <a:srgbClr val="FFFFFF"/>
                  </a:outerShdw>
                </a:effectLst>
              </a:rPr>
              <a:t>Duration is determined by:</a:t>
            </a:r>
          </a:p>
          <a:p>
            <a:pPr eaLnBrk="1" hangingPunct="1">
              <a:spcBef>
                <a:spcPct val="50000"/>
              </a:spcBef>
              <a:buFont typeface="Symbol" panose="05050102010706020507" pitchFamily="18" charset="2"/>
              <a:buChar char="·"/>
              <a:defRPr/>
            </a:pPr>
            <a:r>
              <a:rPr lang="en-US" dirty="0"/>
              <a:t> Maturity:</a:t>
            </a:r>
            <a:endParaRPr lang="en-US" b="0" dirty="0"/>
          </a:p>
          <a:p>
            <a:pPr lvl="1" eaLnBrk="1" hangingPunct="1">
              <a:spcBef>
                <a:spcPct val="20000"/>
              </a:spcBef>
              <a:buFont typeface="Courier New" panose="02070309020205020404" pitchFamily="49" charset="0"/>
              <a:buChar char="o"/>
              <a:defRPr/>
            </a:pPr>
            <a:r>
              <a:rPr lang="en-US" dirty="0"/>
              <a:t> Greater maturity </a:t>
            </a:r>
            <a:r>
              <a:rPr lang="en-US" dirty="0">
                <a:sym typeface="Wingdings" panose="05000000000000000000" pitchFamily="2" charset="2"/>
              </a:rPr>
              <a:t></a:t>
            </a:r>
            <a:r>
              <a:rPr lang="en-US" dirty="0"/>
              <a:t> Greater duration;</a:t>
            </a:r>
            <a:endParaRPr lang="en-US" b="0" dirty="0"/>
          </a:p>
          <a:p>
            <a:pPr lvl="1" eaLnBrk="1" hangingPunct="1">
              <a:spcBef>
                <a:spcPct val="20000"/>
              </a:spcBef>
              <a:buFont typeface="Courier New" panose="02070309020205020404" pitchFamily="49" charset="0"/>
              <a:buChar char="o"/>
              <a:defRPr/>
            </a:pPr>
            <a:r>
              <a:rPr lang="en-US" dirty="0"/>
              <a:t> Duration </a:t>
            </a:r>
            <a:r>
              <a:rPr lang="en-US" dirty="0">
                <a:sym typeface="Symbol" panose="05050102010706020507" pitchFamily="18" charset="2"/>
              </a:rPr>
              <a:t></a:t>
            </a:r>
            <a:r>
              <a:rPr lang="en-US" dirty="0"/>
              <a:t> Maturity.</a:t>
            </a:r>
            <a:endParaRPr lang="en-US" b="0" dirty="0"/>
          </a:p>
          <a:p>
            <a:pPr eaLnBrk="1" hangingPunct="1">
              <a:spcBef>
                <a:spcPct val="50000"/>
              </a:spcBef>
              <a:buFont typeface="Symbol" panose="05050102010706020507" pitchFamily="18" charset="2"/>
              <a:buChar char="·"/>
              <a:defRPr/>
            </a:pPr>
            <a:r>
              <a:rPr lang="en-US" dirty="0"/>
              <a:t> Coupon interest rate of the loan:</a:t>
            </a:r>
            <a:endParaRPr lang="en-US" b="0" dirty="0"/>
          </a:p>
          <a:p>
            <a:pPr lvl="1" eaLnBrk="1" hangingPunct="1">
              <a:spcBef>
                <a:spcPct val="20000"/>
              </a:spcBef>
              <a:buFont typeface="Courier New" panose="02070309020205020404" pitchFamily="49" charset="0"/>
              <a:buChar char="o"/>
              <a:defRPr/>
            </a:pPr>
            <a:r>
              <a:rPr lang="en-US" dirty="0"/>
              <a:t> Greater coupon rate </a:t>
            </a:r>
            <a:r>
              <a:rPr lang="en-US" dirty="0">
                <a:sym typeface="Wingdings" panose="05000000000000000000" pitchFamily="2" charset="2"/>
              </a:rPr>
              <a:t></a:t>
            </a:r>
            <a:r>
              <a:rPr lang="en-US" dirty="0"/>
              <a:t> Lower duration.</a:t>
            </a:r>
            <a:endParaRPr lang="en-US" b="0" dirty="0"/>
          </a:p>
          <a:p>
            <a:pPr eaLnBrk="1" hangingPunct="1">
              <a:spcBef>
                <a:spcPct val="50000"/>
              </a:spcBef>
              <a:buFont typeface="Symbol" panose="05050102010706020507" pitchFamily="18" charset="2"/>
              <a:buChar char="·"/>
              <a:defRPr/>
            </a:pPr>
            <a:r>
              <a:rPr lang="en-US" dirty="0"/>
              <a:t> Amortization rate of the loan:</a:t>
            </a:r>
            <a:endParaRPr lang="en-US" b="0" dirty="0"/>
          </a:p>
          <a:p>
            <a:pPr lvl="1" eaLnBrk="1" hangingPunct="1">
              <a:spcBef>
                <a:spcPct val="20000"/>
              </a:spcBef>
              <a:buFont typeface="Courier New" panose="02070309020205020404" pitchFamily="49" charset="0"/>
              <a:buChar char="o"/>
              <a:defRPr/>
            </a:pPr>
            <a:r>
              <a:rPr lang="en-US" dirty="0"/>
              <a:t> Greater </a:t>
            </a:r>
            <a:r>
              <a:rPr lang="en-US" dirty="0" err="1"/>
              <a:t>amort</a:t>
            </a:r>
            <a:r>
              <a:rPr lang="en-US" dirty="0"/>
              <a:t>. (faster pay-down) </a:t>
            </a:r>
            <a:r>
              <a:rPr lang="en-US" dirty="0">
                <a:sym typeface="Wingdings" panose="05000000000000000000" pitchFamily="2" charset="2"/>
              </a:rPr>
              <a:t></a:t>
            </a:r>
            <a:r>
              <a:rPr lang="en-US" dirty="0"/>
              <a:t> Lower duration.</a:t>
            </a:r>
            <a:endParaRPr lang="en-US" b="0" dirty="0"/>
          </a:p>
          <a:p>
            <a:pPr eaLnBrk="1" hangingPunct="1">
              <a:spcBef>
                <a:spcPct val="50000"/>
              </a:spcBef>
              <a:buFont typeface="Symbol" panose="05050102010706020507" pitchFamily="18" charset="2"/>
              <a:buChar char="·"/>
              <a:defRPr/>
            </a:pPr>
            <a:r>
              <a:rPr lang="en-US" dirty="0"/>
              <a:t> Current market yield (</a:t>
            </a:r>
            <a:r>
              <a:rPr lang="en-US" dirty="0" err="1"/>
              <a:t>mkt</a:t>
            </a:r>
            <a:r>
              <a:rPr lang="en-US" dirty="0"/>
              <a:t> interest rates):</a:t>
            </a:r>
            <a:endParaRPr lang="en-US" b="0" dirty="0"/>
          </a:p>
          <a:p>
            <a:pPr lvl="1" eaLnBrk="1" hangingPunct="1">
              <a:spcBef>
                <a:spcPct val="20000"/>
              </a:spcBef>
              <a:buFont typeface="Courier New" panose="02070309020205020404" pitchFamily="49" charset="0"/>
              <a:buChar char="o"/>
              <a:defRPr/>
            </a:pPr>
            <a:r>
              <a:rPr lang="en-US" dirty="0"/>
              <a:t> Higher interest rates </a:t>
            </a:r>
            <a:r>
              <a:rPr lang="en-US" dirty="0">
                <a:sym typeface="Wingdings" panose="05000000000000000000" pitchFamily="2" charset="2"/>
              </a:rPr>
              <a:t></a:t>
            </a:r>
            <a:r>
              <a:rPr lang="en-US" dirty="0"/>
              <a:t> Lower duration;</a:t>
            </a:r>
            <a:endParaRPr lang="en-US" b="0" dirty="0"/>
          </a:p>
          <a:p>
            <a:pPr lvl="1" eaLnBrk="1" hangingPunct="1">
              <a:spcBef>
                <a:spcPct val="20000"/>
              </a:spcBef>
              <a:buFont typeface="Courier New" panose="02070309020205020404" pitchFamily="49" charset="0"/>
              <a:buChar char="o"/>
              <a:defRPr/>
            </a:pPr>
            <a:r>
              <a:rPr lang="en-US" dirty="0"/>
              <a:t> This is known as “</a:t>
            </a:r>
            <a:r>
              <a:rPr lang="en-US" u="sng" dirty="0"/>
              <a:t>Convexity</a:t>
            </a:r>
            <a:r>
              <a:rPr lang="en-US" dirty="0"/>
              <a:t>”. For non-callable bonds:</a:t>
            </a:r>
            <a:endParaRPr lang="en-US" b="0" dirty="0"/>
          </a:p>
          <a:p>
            <a:pPr lvl="2" eaLnBrk="1" hangingPunct="1">
              <a:spcBef>
                <a:spcPct val="20000"/>
              </a:spcBef>
              <a:buFont typeface="Wingdings" panose="05000000000000000000" pitchFamily="2" charset="2"/>
              <a:buChar char="§"/>
              <a:defRPr/>
            </a:pPr>
            <a:r>
              <a:rPr lang="en-US" dirty="0"/>
              <a:t> Bond values fall less than duration when interest rates rise;</a:t>
            </a:r>
            <a:endParaRPr lang="en-US" b="0" dirty="0"/>
          </a:p>
          <a:p>
            <a:pPr lvl="2" eaLnBrk="1" hangingPunct="1">
              <a:spcBef>
                <a:spcPct val="20000"/>
              </a:spcBef>
              <a:buFont typeface="Wingdings" panose="05000000000000000000" pitchFamily="2" charset="2"/>
              <a:buChar char="§"/>
              <a:defRPr/>
            </a:pPr>
            <a:r>
              <a:rPr lang="en-US" dirty="0"/>
              <a:t> Bond values increase more than duration when interest rates fall.</a:t>
            </a:r>
            <a:endParaRPr lang="en-US" dirty="0">
              <a:effectLst>
                <a:outerShdw blurRad="38100" dist="38100" dir="2700000" algn="tl">
                  <a:srgbClr val="FFFFFF"/>
                </a:outerShdw>
              </a:effectLst>
            </a:endParaRPr>
          </a:p>
        </p:txBody>
      </p:sp>
      <p:sp>
        <p:nvSpPr>
          <p:cNvPr id="3" name="Slide Number Placeholder 2"/>
          <p:cNvSpPr>
            <a:spLocks noGrp="1"/>
          </p:cNvSpPr>
          <p:nvPr>
            <p:ph type="sldNum" sz="quarter" idx="12"/>
          </p:nvPr>
        </p:nvSpPr>
        <p:spPr/>
        <p:txBody>
          <a:bodyPr/>
          <a:lstStyle/>
          <a:p>
            <a:fld id="{8A33B0BF-747F-418D-9615-BE611427A722}" type="slidenum">
              <a:rPr lang="en-US" smtClean="0"/>
              <a:pPr/>
              <a:t>11</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533400" y="533400"/>
            <a:ext cx="7924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i="1">
                <a:solidFill>
                  <a:srgbClr val="0000FF"/>
                </a:solidFill>
                <a:effectLst>
                  <a:outerShdw blurRad="38100" dist="38100" dir="2700000" algn="tl">
                    <a:srgbClr val="000000"/>
                  </a:outerShdw>
                </a:effectLst>
              </a:rPr>
              <a:t>Why is duration important ? . . .</a:t>
            </a:r>
          </a:p>
        </p:txBody>
      </p:sp>
      <p:sp>
        <p:nvSpPr>
          <p:cNvPr id="17413" name="Text Box 5"/>
          <p:cNvSpPr txBox="1">
            <a:spLocks noChangeArrowheads="1"/>
          </p:cNvSpPr>
          <p:nvPr/>
        </p:nvSpPr>
        <p:spPr bwMode="auto">
          <a:xfrm>
            <a:off x="914400" y="1219200"/>
            <a:ext cx="7315200" cy="45243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339725" indent="-339725" eaLnBrk="1" hangingPunct="1">
              <a:spcBef>
                <a:spcPct val="50000"/>
              </a:spcBef>
              <a:buFontTx/>
              <a:buChar char="•"/>
              <a:defRPr/>
            </a:pPr>
            <a:r>
              <a:rPr lang="en-US" sz="2400" dirty="0" smtClean="0">
                <a:effectLst>
                  <a:outerShdw blurRad="38100" dist="38100" dir="2700000" algn="tl">
                    <a:srgbClr val="FFFFFF"/>
                  </a:outerShdw>
                </a:effectLst>
              </a:rPr>
              <a:t>Determines </a:t>
            </a:r>
            <a:r>
              <a:rPr lang="en-US" sz="2400" dirty="0">
                <a:effectLst>
                  <a:outerShdw blurRad="38100" dist="38100" dir="2700000" algn="tl">
                    <a:srgbClr val="FFFFFF"/>
                  </a:outerShdw>
                </a:effectLst>
              </a:rPr>
              <a:t>the sensitivity of the bond value to changes in market interest rates.</a:t>
            </a:r>
          </a:p>
          <a:p>
            <a:pPr marL="339725" indent="-339725" eaLnBrk="1" hangingPunct="1">
              <a:spcBef>
                <a:spcPct val="50000"/>
              </a:spcBef>
              <a:buFontTx/>
              <a:buChar char="•"/>
              <a:defRPr/>
            </a:pPr>
            <a:r>
              <a:rPr lang="en-US" sz="2400" dirty="0" smtClean="0">
                <a:effectLst>
                  <a:outerShdw blurRad="38100" dist="38100" dir="2700000" algn="tl">
                    <a:srgbClr val="FFFFFF"/>
                  </a:outerShdw>
                </a:effectLst>
              </a:rPr>
              <a:t>To </a:t>
            </a:r>
            <a:r>
              <a:rPr lang="en-US" sz="2400" dirty="0">
                <a:effectLst>
                  <a:outerShdw blurRad="38100" dist="38100" dir="2700000" algn="tl">
                    <a:srgbClr val="FFFFFF"/>
                  </a:outerShdw>
                </a:effectLst>
              </a:rPr>
              <a:t>the extent that changes in </a:t>
            </a:r>
            <a:r>
              <a:rPr lang="en-US" sz="2400" dirty="0" err="1">
                <a:effectLst>
                  <a:outerShdw blurRad="38100" dist="38100" dir="2700000" algn="tl">
                    <a:srgbClr val="FFFFFF"/>
                  </a:outerShdw>
                </a:effectLst>
              </a:rPr>
              <a:t>mkt</a:t>
            </a:r>
            <a:r>
              <a:rPr lang="en-US" sz="2400" dirty="0">
                <a:effectLst>
                  <a:outerShdw blurRad="38100" dist="38100" dir="2700000" algn="tl">
                    <a:srgbClr val="FFFFFF"/>
                  </a:outerShdw>
                </a:effectLst>
              </a:rPr>
              <a:t> </a:t>
            </a:r>
            <a:r>
              <a:rPr lang="en-US" sz="2400" dirty="0" err="1">
                <a:effectLst>
                  <a:outerShdw blurRad="38100" dist="38100" dir="2700000" algn="tl">
                    <a:srgbClr val="FFFFFF"/>
                  </a:outerShdw>
                </a:effectLst>
              </a:rPr>
              <a:t>int</a:t>
            </a:r>
            <a:r>
              <a:rPr lang="en-US" sz="2400" dirty="0">
                <a:effectLst>
                  <a:outerShdw blurRad="38100" dist="38100" dir="2700000" algn="tl">
                    <a:srgbClr val="FFFFFF"/>
                  </a:outerShdw>
                </a:effectLst>
              </a:rPr>
              <a:t> rates are  </a:t>
            </a:r>
            <a:r>
              <a:rPr lang="en-US" sz="2400" i="1" dirty="0">
                <a:effectLst>
                  <a:outerShdw blurRad="38100" dist="38100" dir="2700000" algn="tl">
                    <a:srgbClr val="FFFFFF"/>
                  </a:outerShdw>
                </a:effectLst>
              </a:rPr>
              <a:t>unpredictable</a:t>
            </a:r>
            <a:r>
              <a:rPr lang="en-US" sz="2400" dirty="0">
                <a:effectLst>
                  <a:outerShdw blurRad="38100" dist="38100" dir="2700000" algn="tl">
                    <a:srgbClr val="FFFFFF"/>
                  </a:outerShdw>
                </a:effectLst>
              </a:rPr>
              <a:t>, such changes are a major source of </a:t>
            </a:r>
            <a:r>
              <a:rPr lang="en-US" sz="2400" i="1" dirty="0">
                <a:effectLst>
                  <a:outerShdw blurRad="38100" dist="38100" dir="2700000" algn="tl">
                    <a:srgbClr val="FFFFFF"/>
                  </a:outerShdw>
                </a:effectLst>
              </a:rPr>
              <a:t>risk</a:t>
            </a:r>
            <a:r>
              <a:rPr lang="en-US" sz="2400" dirty="0">
                <a:effectLst>
                  <a:outerShdw blurRad="38100" dist="38100" dir="2700000" algn="tl">
                    <a:srgbClr val="FFFFFF"/>
                  </a:outerShdw>
                </a:effectLst>
              </a:rPr>
              <a:t> for bond investors.</a:t>
            </a:r>
          </a:p>
          <a:p>
            <a:pPr marL="339725" indent="-339725" eaLnBrk="1" hangingPunct="1">
              <a:spcBef>
                <a:spcPct val="50000"/>
              </a:spcBef>
              <a:buFontTx/>
              <a:buChar char="•"/>
              <a:defRPr/>
            </a:pPr>
            <a:r>
              <a:rPr lang="en-US" sz="2400" dirty="0" smtClean="0">
                <a:solidFill>
                  <a:srgbClr val="0000FF"/>
                </a:solidFill>
                <a:effectLst>
                  <a:outerShdw blurRad="38100" dist="38100" dir="2700000" algn="tl">
                    <a:srgbClr val="000000"/>
                  </a:outerShdw>
                </a:effectLst>
              </a:rPr>
              <a:t>Hence</a:t>
            </a:r>
            <a:r>
              <a:rPr lang="en-US" sz="2400" dirty="0">
                <a:solidFill>
                  <a:srgbClr val="0000FF"/>
                </a:solidFill>
                <a:effectLst>
                  <a:outerShdw blurRad="38100" dist="38100" dir="2700000" algn="tl">
                    <a:srgbClr val="000000"/>
                  </a:outerShdw>
                </a:effectLst>
              </a:rPr>
              <a:t>, </a:t>
            </a:r>
            <a:r>
              <a:rPr lang="en-US" sz="2400" i="1" dirty="0">
                <a:solidFill>
                  <a:srgbClr val="0000FF"/>
                </a:solidFill>
                <a:effectLst>
                  <a:outerShdw blurRad="38100" dist="38100" dir="2700000" algn="tl">
                    <a:srgbClr val="000000"/>
                  </a:outerShdw>
                </a:effectLst>
              </a:rPr>
              <a:t>duration</a:t>
            </a:r>
            <a:r>
              <a:rPr lang="en-US" sz="2400" dirty="0">
                <a:solidFill>
                  <a:srgbClr val="0000FF"/>
                </a:solidFill>
                <a:effectLst>
                  <a:outerShdw blurRad="38100" dist="38100" dir="2700000" algn="tl">
                    <a:srgbClr val="000000"/>
                  </a:outerShdw>
                </a:effectLst>
              </a:rPr>
              <a:t> </a:t>
            </a:r>
            <a:r>
              <a:rPr lang="en-US" sz="2400" dirty="0">
                <a:solidFill>
                  <a:srgbClr val="0000FF"/>
                </a:solidFill>
                <a:effectLst>
                  <a:outerShdw blurRad="38100" dist="38100" dir="2700000" algn="tl">
                    <a:srgbClr val="000000"/>
                  </a:outerShdw>
                </a:effectLst>
                <a:sym typeface="Wingdings" panose="05000000000000000000" pitchFamily="2" charset="2"/>
              </a:rPr>
              <a:t> </a:t>
            </a:r>
            <a:r>
              <a:rPr lang="en-US" sz="2400" i="1" dirty="0">
                <a:solidFill>
                  <a:srgbClr val="0000FF"/>
                </a:solidFill>
                <a:effectLst>
                  <a:outerShdw blurRad="38100" dist="38100" dir="2700000" algn="tl">
                    <a:srgbClr val="000000"/>
                  </a:outerShdw>
                </a:effectLst>
                <a:sym typeface="Wingdings" panose="05000000000000000000" pitchFamily="2" charset="2"/>
              </a:rPr>
              <a:t>risk</a:t>
            </a:r>
            <a:r>
              <a:rPr lang="en-US" sz="2400" dirty="0">
                <a:solidFill>
                  <a:srgbClr val="0000FF"/>
                </a:solidFill>
                <a:effectLst>
                  <a:outerShdw blurRad="38100" dist="38100" dir="2700000" algn="tl">
                    <a:srgbClr val="000000"/>
                  </a:outerShdw>
                </a:effectLst>
                <a:sym typeface="Wingdings" panose="05000000000000000000" pitchFamily="2" charset="2"/>
              </a:rPr>
              <a:t> in the bond investment</a:t>
            </a:r>
            <a:r>
              <a:rPr lang="en-US" sz="2400" dirty="0" smtClean="0">
                <a:solidFill>
                  <a:srgbClr val="0000FF"/>
                </a:solidFill>
                <a:effectLst>
                  <a:outerShdw blurRad="38100" dist="38100" dir="2700000" algn="tl">
                    <a:srgbClr val="000000"/>
                  </a:outerShdw>
                </a:effectLst>
                <a:sym typeface="Wingdings" panose="05000000000000000000" pitchFamily="2" charset="2"/>
              </a:rPr>
              <a:t>.</a:t>
            </a:r>
            <a:br>
              <a:rPr lang="en-US" sz="2400" dirty="0" smtClean="0">
                <a:solidFill>
                  <a:srgbClr val="0000FF"/>
                </a:solidFill>
                <a:effectLst>
                  <a:outerShdw blurRad="38100" dist="38100" dir="2700000" algn="tl">
                    <a:srgbClr val="000000"/>
                  </a:outerShdw>
                </a:effectLst>
                <a:sym typeface="Wingdings" panose="05000000000000000000" pitchFamily="2" charset="2"/>
              </a:rPr>
            </a:br>
            <a:r>
              <a:rPr lang="en-US" sz="1800" b="0" dirty="0" smtClean="0">
                <a:sym typeface="Wingdings" panose="05000000000000000000" pitchFamily="2" charset="2"/>
              </a:rPr>
              <a:t>(</a:t>
            </a:r>
            <a:r>
              <a:rPr lang="en-US" sz="1800" b="0" dirty="0">
                <a:sym typeface="Wingdings" panose="05000000000000000000" pitchFamily="2" charset="2"/>
              </a:rPr>
              <a:t>Including </a:t>
            </a:r>
            <a:r>
              <a:rPr lang="en-US" sz="1800" b="0" i="1" dirty="0">
                <a:sym typeface="Wingdings" panose="05000000000000000000" pitchFamily="2" charset="2"/>
              </a:rPr>
              <a:t>“maturity matching”</a:t>
            </a:r>
            <a:r>
              <a:rPr lang="en-US" sz="1800" b="0" dirty="0">
                <a:sym typeface="Wingdings" panose="05000000000000000000" pitchFamily="2" charset="2"/>
              </a:rPr>
              <a:t> question for assets &amp; liabilities.)</a:t>
            </a:r>
          </a:p>
          <a:p>
            <a:pPr marL="339725" indent="-339725" eaLnBrk="1" hangingPunct="1">
              <a:spcBef>
                <a:spcPct val="75000"/>
              </a:spcBef>
              <a:buFontTx/>
              <a:buChar char="•"/>
              <a:defRPr/>
            </a:pPr>
            <a:r>
              <a:rPr lang="en-US" sz="2400" dirty="0" smtClean="0">
                <a:effectLst>
                  <a:outerShdw blurRad="38100" dist="38100" dir="2700000" algn="tl">
                    <a:srgbClr val="FFFFFF"/>
                  </a:outerShdw>
                </a:effectLst>
                <a:sym typeface="Wingdings" panose="05000000000000000000" pitchFamily="2" charset="2"/>
              </a:rPr>
              <a:t>To </a:t>
            </a:r>
            <a:r>
              <a:rPr lang="en-US" sz="2400" dirty="0">
                <a:effectLst>
                  <a:outerShdw blurRad="38100" dist="38100" dir="2700000" algn="tl">
                    <a:srgbClr val="FFFFFF"/>
                  </a:outerShdw>
                </a:effectLst>
                <a:sym typeface="Wingdings" panose="05000000000000000000" pitchFamily="2" charset="2"/>
              </a:rPr>
              <a:t>the extent that changes in </a:t>
            </a:r>
            <a:r>
              <a:rPr lang="en-US" sz="2400" dirty="0" err="1">
                <a:effectLst>
                  <a:outerShdw blurRad="38100" dist="38100" dir="2700000" algn="tl">
                    <a:srgbClr val="FFFFFF"/>
                  </a:outerShdw>
                </a:effectLst>
                <a:sym typeface="Wingdings" panose="05000000000000000000" pitchFamily="2" charset="2"/>
              </a:rPr>
              <a:t>mkt</a:t>
            </a:r>
            <a:r>
              <a:rPr lang="en-US" sz="2400" dirty="0">
                <a:effectLst>
                  <a:outerShdw blurRad="38100" dist="38100" dir="2700000" algn="tl">
                    <a:srgbClr val="FFFFFF"/>
                  </a:outerShdw>
                </a:effectLst>
                <a:sym typeface="Wingdings" panose="05000000000000000000" pitchFamily="2" charset="2"/>
              </a:rPr>
              <a:t> </a:t>
            </a:r>
            <a:r>
              <a:rPr lang="en-US" sz="2400" dirty="0" err="1">
                <a:effectLst>
                  <a:outerShdw blurRad="38100" dist="38100" dir="2700000" algn="tl">
                    <a:srgbClr val="FFFFFF"/>
                  </a:outerShdw>
                </a:effectLst>
                <a:sym typeface="Wingdings" panose="05000000000000000000" pitchFamily="2" charset="2"/>
              </a:rPr>
              <a:t>int</a:t>
            </a:r>
            <a:r>
              <a:rPr lang="en-US" sz="2400" dirty="0">
                <a:effectLst>
                  <a:outerShdw blurRad="38100" dist="38100" dir="2700000" algn="tl">
                    <a:srgbClr val="FFFFFF"/>
                  </a:outerShdw>
                </a:effectLst>
                <a:sym typeface="Wingdings" panose="05000000000000000000" pitchFamily="2" charset="2"/>
              </a:rPr>
              <a:t> rates </a:t>
            </a:r>
            <a:r>
              <a:rPr lang="en-US" sz="2400" i="1" dirty="0">
                <a:effectLst>
                  <a:outerShdw blurRad="38100" dist="38100" dir="2700000" algn="tl">
                    <a:srgbClr val="FFFFFF"/>
                  </a:outerShdw>
                </a:effectLst>
                <a:sym typeface="Wingdings" panose="05000000000000000000" pitchFamily="2" charset="2"/>
              </a:rPr>
              <a:t>are</a:t>
            </a:r>
            <a:r>
              <a:rPr lang="en-US" sz="2400" dirty="0">
                <a:effectLst>
                  <a:outerShdw blurRad="38100" dist="38100" dir="2700000" algn="tl">
                    <a:srgbClr val="FFFFFF"/>
                  </a:outerShdw>
                </a:effectLst>
                <a:sym typeface="Wingdings" panose="05000000000000000000" pitchFamily="2" charset="2"/>
              </a:rPr>
              <a:t> predictable, investors speculate on them:</a:t>
            </a:r>
          </a:p>
          <a:p>
            <a:pPr marL="339725" indent="-339725" eaLnBrk="1" hangingPunct="1">
              <a:spcBef>
                <a:spcPct val="50000"/>
              </a:spcBef>
              <a:buFontTx/>
              <a:buChar char="•"/>
              <a:defRPr/>
            </a:pPr>
            <a:r>
              <a:rPr lang="en-US" sz="2400" dirty="0" smtClean="0">
                <a:solidFill>
                  <a:srgbClr val="0000FF"/>
                </a:solidFill>
                <a:effectLst>
                  <a:outerShdw blurRad="38100" dist="38100" dir="2700000" algn="tl">
                    <a:srgbClr val="000000"/>
                  </a:outerShdw>
                </a:effectLst>
                <a:sym typeface="Wingdings" panose="05000000000000000000" pitchFamily="2" charset="2"/>
              </a:rPr>
              <a:t>Hence</a:t>
            </a:r>
            <a:r>
              <a:rPr lang="en-US" sz="2400" dirty="0">
                <a:solidFill>
                  <a:srgbClr val="0000FF"/>
                </a:solidFill>
                <a:effectLst>
                  <a:outerShdw blurRad="38100" dist="38100" dir="2700000" algn="tl">
                    <a:srgbClr val="000000"/>
                  </a:outerShdw>
                </a:effectLst>
                <a:sym typeface="Wingdings" panose="05000000000000000000" pitchFamily="2" charset="2"/>
              </a:rPr>
              <a:t>, </a:t>
            </a:r>
            <a:r>
              <a:rPr lang="en-US" sz="2400" i="1" dirty="0">
                <a:solidFill>
                  <a:srgbClr val="0000FF"/>
                </a:solidFill>
                <a:effectLst>
                  <a:outerShdw blurRad="38100" dist="38100" dir="2700000" algn="tl">
                    <a:srgbClr val="000000"/>
                  </a:outerShdw>
                </a:effectLst>
                <a:sym typeface="Wingdings" panose="05000000000000000000" pitchFamily="2" charset="2"/>
              </a:rPr>
              <a:t>duration</a:t>
            </a:r>
            <a:r>
              <a:rPr lang="en-US" sz="2400" dirty="0">
                <a:solidFill>
                  <a:srgbClr val="0000FF"/>
                </a:solidFill>
                <a:effectLst>
                  <a:outerShdw blurRad="38100" dist="38100" dir="2700000" algn="tl">
                    <a:srgbClr val="000000"/>
                  </a:outerShdw>
                </a:effectLst>
                <a:sym typeface="Wingdings" panose="05000000000000000000" pitchFamily="2" charset="2"/>
              </a:rPr>
              <a:t>  investment tactical </a:t>
            </a:r>
            <a:r>
              <a:rPr lang="en-US" sz="2400" i="1" dirty="0">
                <a:solidFill>
                  <a:srgbClr val="0000FF"/>
                </a:solidFill>
                <a:effectLst>
                  <a:outerShdw blurRad="38100" dist="38100" dir="2700000" algn="tl">
                    <a:srgbClr val="000000"/>
                  </a:outerShdw>
                </a:effectLst>
                <a:sym typeface="Wingdings" panose="05000000000000000000" pitchFamily="2" charset="2"/>
              </a:rPr>
              <a:t>policy</a:t>
            </a:r>
            <a:r>
              <a:rPr lang="en-US" sz="2400" dirty="0">
                <a:solidFill>
                  <a:srgbClr val="0000FF"/>
                </a:solidFill>
                <a:effectLst>
                  <a:outerShdw blurRad="38100" dist="38100" dir="2700000" algn="tl">
                    <a:srgbClr val="000000"/>
                  </a:outerShdw>
                </a:effectLst>
                <a:sym typeface="Wingdings" panose="05000000000000000000" pitchFamily="2" charset="2"/>
              </a:rPr>
              <a:t>.</a:t>
            </a:r>
            <a:endParaRPr lang="en-US" sz="2400" dirty="0">
              <a:solidFill>
                <a:srgbClr val="0000FF"/>
              </a:solidFill>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8A33B0BF-747F-418D-9615-BE611427A722}" type="slidenum">
              <a:rPr lang="en-US" smtClean="0"/>
              <a:pPr/>
              <a:t>12</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additive="base">
                                        <p:cTn id="7" dur="500" fill="hold"/>
                                        <p:tgtEl>
                                          <p:spTgt spid="17413"/>
                                        </p:tgtEl>
                                        <p:attrNameLst>
                                          <p:attrName>ppt_x</p:attrName>
                                        </p:attrNameLst>
                                      </p:cBhvr>
                                      <p:tavLst>
                                        <p:tav tm="0">
                                          <p:val>
                                            <p:strVal val="#ppt_x"/>
                                          </p:val>
                                        </p:tav>
                                        <p:tav tm="100000">
                                          <p:val>
                                            <p:strVal val="#ppt_x"/>
                                          </p:val>
                                        </p:tav>
                                      </p:tavLst>
                                    </p:anim>
                                    <p:anim calcmode="lin" valueType="num">
                                      <p:cBhvr additive="base">
                                        <p:cTn id="8"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685800" y="533400"/>
            <a:ext cx="7772400" cy="50167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2800" dirty="0">
                <a:effectLst>
                  <a:outerShdw blurRad="38100" dist="38100" dir="2700000" algn="tl">
                    <a:srgbClr val="FFFFFF"/>
                  </a:outerShdw>
                </a:effectLst>
              </a:rPr>
              <a:t>19.1.2 Interest Rate Risk &amp; Preferred Habitat</a:t>
            </a:r>
          </a:p>
          <a:p>
            <a:pPr eaLnBrk="1" hangingPunct="1">
              <a:defRPr/>
            </a:pPr>
            <a:endParaRPr lang="en-US" sz="2800" dirty="0">
              <a:effectLst>
                <a:outerShdw blurRad="38100" dist="38100" dir="2700000" algn="tl">
                  <a:srgbClr val="FFFFFF"/>
                </a:outerShdw>
              </a:effectLst>
            </a:endParaRPr>
          </a:p>
          <a:p>
            <a:pPr eaLnBrk="1" hangingPunct="1">
              <a:defRPr/>
            </a:pPr>
            <a:r>
              <a:rPr lang="en-US" sz="2400" dirty="0">
                <a:effectLst>
                  <a:outerShdw blurRad="38100" dist="38100" dir="2700000" algn="tl">
                    <a:srgbClr val="FFFFFF"/>
                  </a:outerShdw>
                </a:effectLst>
              </a:rPr>
              <a:t>Interest Rate Risk…</a:t>
            </a:r>
          </a:p>
          <a:p>
            <a:pPr eaLnBrk="1" hangingPunct="1">
              <a:defRPr/>
            </a:pPr>
            <a:endParaRPr lang="en-US" sz="2400" dirty="0">
              <a:effectLst>
                <a:outerShdw blurRad="38100" dist="38100" dir="2700000" algn="tl">
                  <a:srgbClr val="FFFFFF"/>
                </a:outerShdw>
              </a:effectLst>
            </a:endParaRPr>
          </a:p>
          <a:p>
            <a:pPr marL="690563" lvl="1" indent="-233363" eaLnBrk="1" hangingPunct="1">
              <a:buFontTx/>
              <a:buChar char="•"/>
              <a:defRPr/>
            </a:pPr>
            <a:r>
              <a:rPr lang="en-US" sz="2400" dirty="0" smtClean="0">
                <a:effectLst>
                  <a:outerShdw blurRad="38100" dist="38100" dir="2700000" algn="tl">
                    <a:srgbClr val="FFFFFF"/>
                  </a:outerShdw>
                </a:effectLst>
              </a:rPr>
              <a:t>Bonds </a:t>
            </a:r>
            <a:r>
              <a:rPr lang="en-US" sz="2400" dirty="0">
                <a:effectLst>
                  <a:outerShdw blurRad="38100" dist="38100" dir="2700000" algn="tl">
                    <a:srgbClr val="FFFFFF"/>
                  </a:outerShdw>
                </a:effectLst>
              </a:rPr>
              <a:t>are not riskless investments (even </a:t>
            </a:r>
            <a:r>
              <a:rPr lang="en-US" sz="2400" dirty="0" err="1">
                <a:effectLst>
                  <a:outerShdw blurRad="38100" dist="38100" dir="2700000" algn="tl">
                    <a:srgbClr val="FFFFFF"/>
                  </a:outerShdw>
                </a:effectLst>
              </a:rPr>
              <a:t>Govt</a:t>
            </a:r>
            <a:r>
              <a:rPr lang="en-US" sz="2400" dirty="0">
                <a:effectLst>
                  <a:outerShdw blurRad="38100" dist="38100" dir="2700000" algn="tl">
                    <a:srgbClr val="FFFFFF"/>
                  </a:outerShdw>
                </a:effectLst>
              </a:rPr>
              <a:t> bonds that cannot default). </a:t>
            </a:r>
          </a:p>
          <a:p>
            <a:pPr marL="690563" lvl="1" indent="-233363" eaLnBrk="1" hangingPunct="1">
              <a:buFontTx/>
              <a:buChar char="•"/>
              <a:defRPr/>
            </a:pPr>
            <a:endParaRPr lang="en-US" sz="2400" dirty="0">
              <a:effectLst>
                <a:outerShdw blurRad="38100" dist="38100" dir="2700000" algn="tl">
                  <a:srgbClr val="FFFFFF"/>
                </a:outerShdw>
              </a:effectLst>
            </a:endParaRPr>
          </a:p>
          <a:p>
            <a:pPr marL="690563" lvl="1" indent="-233363" eaLnBrk="1" hangingPunct="1">
              <a:buFontTx/>
              <a:buChar char="•"/>
              <a:defRPr/>
            </a:pPr>
            <a:r>
              <a:rPr lang="en-US" sz="2400" dirty="0" smtClean="0">
                <a:effectLst>
                  <a:outerShdw blurRad="38100" dist="38100" dir="2700000" algn="tl">
                    <a:srgbClr val="FFFFFF"/>
                  </a:outerShdw>
                </a:effectLst>
              </a:rPr>
              <a:t>They </a:t>
            </a:r>
            <a:r>
              <a:rPr lang="en-US" sz="2400" dirty="0">
                <a:effectLst>
                  <a:outerShdw blurRad="38100" dist="38100" dir="2700000" algn="tl">
                    <a:srgbClr val="FFFFFF"/>
                  </a:outerShdw>
                </a:effectLst>
              </a:rPr>
              <a:t>are subject to “interest rate risk”.</a:t>
            </a:r>
          </a:p>
          <a:p>
            <a:pPr marL="690563" lvl="1" indent="-233363" eaLnBrk="1" hangingPunct="1">
              <a:buFontTx/>
              <a:buChar char="•"/>
              <a:defRPr/>
            </a:pPr>
            <a:endParaRPr lang="en-US" sz="2400" dirty="0">
              <a:effectLst>
                <a:outerShdw blurRad="38100" dist="38100" dir="2700000" algn="tl">
                  <a:srgbClr val="FFFFFF"/>
                </a:outerShdw>
              </a:effectLst>
            </a:endParaRPr>
          </a:p>
          <a:p>
            <a:pPr marL="690563" lvl="1" indent="-233363" eaLnBrk="1" hangingPunct="1">
              <a:buFontTx/>
              <a:buChar char="•"/>
              <a:defRPr/>
            </a:pPr>
            <a:r>
              <a:rPr lang="en-US" sz="2400" dirty="0" smtClean="0">
                <a:effectLst>
                  <a:outerShdw blurRad="38100" dist="38100" dir="2700000" algn="tl">
                    <a:srgbClr val="FFFFFF"/>
                  </a:outerShdw>
                </a:effectLst>
              </a:rPr>
              <a:t>The </a:t>
            </a:r>
            <a:r>
              <a:rPr lang="en-US" sz="2400" dirty="0">
                <a:effectLst>
                  <a:outerShdw blurRad="38100" dist="38100" dir="2700000" algn="tl">
                    <a:srgbClr val="FFFFFF"/>
                  </a:outerShdw>
                </a:effectLst>
              </a:rPr>
              <a:t>value of a bond changes as market interest rates change.</a:t>
            </a:r>
          </a:p>
          <a:p>
            <a:pPr marL="690563" lvl="1" indent="-233363" eaLnBrk="1" hangingPunct="1">
              <a:buFontTx/>
              <a:buChar char="•"/>
              <a:defRPr/>
            </a:pPr>
            <a:endParaRPr lang="en-US" sz="2400" dirty="0">
              <a:effectLst>
                <a:outerShdw blurRad="38100" dist="38100" dir="2700000" algn="tl">
                  <a:srgbClr val="FFFFFF"/>
                </a:outerShdw>
              </a:effectLst>
            </a:endParaRPr>
          </a:p>
          <a:p>
            <a:pPr marL="690563" lvl="1" indent="-233363" eaLnBrk="1" hangingPunct="1">
              <a:buFontTx/>
              <a:buChar char="•"/>
              <a:defRPr/>
            </a:pPr>
            <a:r>
              <a:rPr lang="en-US" sz="2400" dirty="0" smtClean="0">
                <a:effectLst>
                  <a:outerShdw blurRad="38100" dist="38100" dir="2700000" algn="tl">
                    <a:srgbClr val="FFFFFF"/>
                  </a:outerShdw>
                </a:effectLst>
              </a:rPr>
              <a:t>More </a:t>
            </a:r>
            <a:r>
              <a:rPr lang="en-US" sz="2400" dirty="0">
                <a:effectLst>
                  <a:outerShdw blurRad="38100" dist="38100" dir="2700000" algn="tl">
                    <a:srgbClr val="FFFFFF"/>
                  </a:outerShdw>
                </a:effectLst>
              </a:rPr>
              <a:t>so, the greater the duration.</a:t>
            </a:r>
          </a:p>
        </p:txBody>
      </p:sp>
      <p:sp>
        <p:nvSpPr>
          <p:cNvPr id="3" name="Slide Number Placeholder 2"/>
          <p:cNvSpPr>
            <a:spLocks noGrp="1"/>
          </p:cNvSpPr>
          <p:nvPr>
            <p:ph type="sldNum" sz="quarter" idx="12"/>
          </p:nvPr>
        </p:nvSpPr>
        <p:spPr/>
        <p:txBody>
          <a:bodyPr/>
          <a:lstStyle/>
          <a:p>
            <a:fld id="{8A33B0BF-747F-418D-9615-BE611427A722}" type="slidenum">
              <a:rPr lang="en-US" smtClean="0"/>
              <a:pPr/>
              <a:t>13</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95EB8817-93E9-4142-A999-B26045505D35}" type="slidenum">
              <a:rPr lang="en-US"/>
              <a:pPr/>
              <a:t>14</a:t>
            </a:fld>
            <a:endParaRPr lang="en-US"/>
          </a:p>
        </p:txBody>
      </p:sp>
      <p:sp>
        <p:nvSpPr>
          <p:cNvPr id="9" name="Text Box 4"/>
          <p:cNvSpPr txBox="1">
            <a:spLocks noChangeArrowheads="1"/>
          </p:cNvSpPr>
          <p:nvPr/>
        </p:nvSpPr>
        <p:spPr bwMode="auto">
          <a:xfrm>
            <a:off x="457200" y="5715000"/>
            <a:ext cx="8305800" cy="923330"/>
          </a:xfrm>
          <a:prstGeom prst="rect">
            <a:avLst/>
          </a:prstGeom>
          <a:noFill/>
          <a:ln w="9525">
            <a:noFill/>
            <a:miter lim="800000"/>
            <a:headEnd/>
            <a:tailEnd/>
          </a:ln>
          <a:effectLst/>
        </p:spPr>
        <p:txBody>
          <a:bodyPr>
            <a:spAutoFit/>
          </a:bodyPr>
          <a:lstStyle/>
          <a:p>
            <a:pPr eaLnBrk="1" hangingPunct="1">
              <a:spcBef>
                <a:spcPct val="50000"/>
              </a:spcBef>
              <a:defRPr/>
            </a:pPr>
            <a:r>
              <a:rPr lang="en-US" sz="1800" dirty="0">
                <a:effectLst>
                  <a:outerShdw blurRad="38100" dist="38100" dir="2700000" algn="tl">
                    <a:srgbClr val="FFFFFF"/>
                  </a:outerShdw>
                </a:effectLst>
              </a:rPr>
              <a:t>Causes volatility in bond values: more so in long-duration bonds than in short-duration bonds (also note ST rates are themselves more variable, </a:t>
            </a:r>
            <a:r>
              <a:rPr lang="en-US" sz="1800" dirty="0" smtClean="0">
                <a:effectLst>
                  <a:outerShdw blurRad="38100" dist="38100" dir="2700000" algn="tl">
                    <a:srgbClr val="FFFFFF"/>
                  </a:outerShdw>
                </a:effectLst>
              </a:rPr>
              <a:t>and </a:t>
            </a:r>
            <a:r>
              <a:rPr lang="en-US" sz="1800" dirty="0">
                <a:effectLst>
                  <a:outerShdw blurRad="38100" dist="38100" dir="2700000" algn="tl">
                    <a:srgbClr val="FFFFFF"/>
                  </a:outerShdw>
                </a:effectLst>
              </a:rPr>
              <a:t>more subject to </a:t>
            </a:r>
            <a:r>
              <a:rPr lang="en-US" sz="1800" dirty="0" smtClean="0">
                <a:effectLst>
                  <a:outerShdw blurRad="38100" dist="38100" dir="2700000" algn="tl">
                    <a:srgbClr val="FFFFFF"/>
                  </a:outerShdw>
                </a:effectLst>
              </a:rPr>
              <a:t>government control</a:t>
            </a:r>
            <a:r>
              <a:rPr lang="en-US" sz="1800" dirty="0">
                <a:effectLst>
                  <a:outerShdw blurRad="38100" dist="38100" dir="2700000" algn="tl">
                    <a:srgbClr val="FFFFFF"/>
                  </a:outerShdw>
                </a:effectLst>
              </a:rPr>
              <a:t>).</a:t>
            </a:r>
          </a:p>
        </p:txBody>
      </p:sp>
      <p:sp>
        <p:nvSpPr>
          <p:cNvPr id="10" name="Text Box 2"/>
          <p:cNvSpPr txBox="1">
            <a:spLocks noChangeArrowheads="1"/>
          </p:cNvSpPr>
          <p:nvPr/>
        </p:nvSpPr>
        <p:spPr bwMode="auto">
          <a:xfrm>
            <a:off x="381000" y="0"/>
            <a:ext cx="8382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dirty="0" err="1">
                <a:effectLst>
                  <a:outerShdw blurRad="38100" dist="38100" dir="2700000" algn="tl">
                    <a:srgbClr val="FFFFFF"/>
                  </a:outerShdw>
                </a:effectLst>
              </a:rPr>
              <a:t>Mkt</a:t>
            </a:r>
            <a:r>
              <a:rPr lang="en-US" dirty="0">
                <a:effectLst>
                  <a:outerShdw blurRad="38100" dist="38100" dir="2700000" algn="tl">
                    <a:srgbClr val="FFFFFF"/>
                  </a:outerShdw>
                </a:effectLst>
              </a:rPr>
              <a:t> interest rates fluctuate over time, in ways that are difficult to predict</a:t>
            </a:r>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
        <p:nvSpPr>
          <p:cNvPr id="8" name="Rectangle 7"/>
          <p:cNvSpPr/>
          <p:nvPr/>
        </p:nvSpPr>
        <p:spPr>
          <a:xfrm>
            <a:off x="457200" y="533400"/>
            <a:ext cx="7848600" cy="1015663"/>
          </a:xfrm>
          <a:prstGeom prst="rect">
            <a:avLst/>
          </a:prstGeom>
        </p:spPr>
        <p:txBody>
          <a:bodyPr wrap="square">
            <a:spAutoFit/>
          </a:bodyPr>
          <a:lstStyle/>
          <a:p>
            <a:r>
              <a:rPr lang="en-US" dirty="0" smtClean="0">
                <a:solidFill>
                  <a:srgbClr val="0070C0"/>
                </a:solidFill>
                <a:latin typeface="Calibri" pitchFamily="34" charset="0"/>
              </a:rPr>
              <a:t>EXHIBIT 19-3 </a:t>
            </a:r>
            <a:r>
              <a:rPr lang="en-US" b="0" dirty="0" smtClean="0">
                <a:latin typeface="Calibri" pitchFamily="34" charset="0"/>
              </a:rPr>
              <a:t>Short-term and Long-term U.S. Government Bond Yields, </a:t>
            </a:r>
            <a:r>
              <a:rPr lang="en-US" b="0" dirty="0" smtClean="0">
                <a:latin typeface="Calibri" pitchFamily="34" charset="0"/>
              </a:rPr>
              <a:t>1926–2010. Gray </a:t>
            </a:r>
            <a:r>
              <a:rPr lang="en-US" b="0" dirty="0" smtClean="0">
                <a:latin typeface="Calibri" pitchFamily="34" charset="0"/>
              </a:rPr>
              <a:t>shaded vertical bands indicate periods of macro-economic recession (</a:t>
            </a:r>
            <a:r>
              <a:rPr lang="en-US" b="0" dirty="0" err="1" smtClean="0">
                <a:latin typeface="Calibri" pitchFamily="34" charset="0"/>
              </a:rPr>
              <a:t>NBER</a:t>
            </a:r>
            <a:r>
              <a:rPr lang="en-US" b="0" dirty="0" smtClean="0">
                <a:latin typeface="Calibri" pitchFamily="34" charset="0"/>
              </a:rPr>
              <a:t> </a:t>
            </a:r>
            <a:r>
              <a:rPr lang="en-US" b="0" dirty="0" smtClean="0">
                <a:latin typeface="Calibri" pitchFamily="34" charset="0"/>
              </a:rPr>
              <a:t>designations).</a:t>
            </a:r>
            <a:endParaRPr lang="en-US" b="0" dirty="0" smtClean="0">
              <a:latin typeface="Calibri" pitchFamily="34" charset="0"/>
            </a:endParaRPr>
          </a:p>
        </p:txBody>
      </p:sp>
      <p:grpSp>
        <p:nvGrpSpPr>
          <p:cNvPr id="12" name="Group 11"/>
          <p:cNvGrpSpPr/>
          <p:nvPr/>
        </p:nvGrpSpPr>
        <p:grpSpPr>
          <a:xfrm>
            <a:off x="457201" y="1574632"/>
            <a:ext cx="8153399" cy="4114800"/>
            <a:chOff x="457201" y="1574632"/>
            <a:chExt cx="8153399" cy="4114800"/>
          </a:xfrm>
        </p:grpSpPr>
        <p:pic>
          <p:nvPicPr>
            <p:cNvPr id="52225" name="Picture 1"/>
            <p:cNvPicPr>
              <a:picLocks noChangeAspect="1" noChangeArrowheads="1"/>
            </p:cNvPicPr>
            <p:nvPr/>
          </p:nvPicPr>
          <p:blipFill>
            <a:blip r:embed="rId2" cstate="print"/>
            <a:srcRect/>
            <a:stretch>
              <a:fillRect/>
            </a:stretch>
          </p:blipFill>
          <p:spPr bwMode="auto">
            <a:xfrm>
              <a:off x="457201" y="1574632"/>
              <a:ext cx="6870356" cy="4114800"/>
            </a:xfrm>
            <a:prstGeom prst="rect">
              <a:avLst/>
            </a:prstGeom>
            <a:noFill/>
            <a:ln w="9525">
              <a:solidFill>
                <a:schemeClr val="accent6"/>
              </a:solidFill>
              <a:miter lim="800000"/>
              <a:headEnd/>
              <a:tailEnd/>
            </a:ln>
          </p:spPr>
        </p:pic>
        <p:sp>
          <p:nvSpPr>
            <p:cNvPr id="11" name="TextBox 10"/>
            <p:cNvSpPr txBox="1"/>
            <p:nvPr/>
          </p:nvSpPr>
          <p:spPr>
            <a:xfrm>
              <a:off x="7315200" y="4735325"/>
              <a:ext cx="1295400" cy="954107"/>
            </a:xfrm>
            <a:prstGeom prst="rect">
              <a:avLst/>
            </a:prstGeom>
            <a:noFill/>
          </p:spPr>
          <p:txBody>
            <a:bodyPr wrap="square" rtlCol="0">
              <a:spAutoFit/>
            </a:bodyPr>
            <a:lstStyle/>
            <a:p>
              <a:r>
                <a:rPr lang="en-US" sz="1400" b="0" dirty="0" smtClean="0">
                  <a:latin typeface="Calibri" pitchFamily="34" charset="0"/>
                </a:rPr>
                <a:t>Source: Based on data from </a:t>
              </a:r>
              <a:r>
                <a:rPr lang="en-US" sz="1400" b="0" dirty="0" err="1" smtClean="0">
                  <a:latin typeface="Calibri" pitchFamily="34" charset="0"/>
                </a:rPr>
                <a:t>Ibbostson</a:t>
              </a:r>
              <a:r>
                <a:rPr lang="en-US" sz="1400" b="0" dirty="0" smtClean="0">
                  <a:latin typeface="Calibri" pitchFamily="34" charset="0"/>
                </a:rPr>
                <a:t> Associates</a:t>
              </a:r>
              <a:r>
                <a:rPr lang="en-US" sz="1400" b="0" dirty="0" smtClean="0">
                  <a:latin typeface="Calibri" pitchFamily="34" charset="0"/>
                </a:rPr>
                <a:t>.</a:t>
              </a:r>
              <a:endParaRPr lang="en-US" sz="1400"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E230323E-2183-4702-978E-69516232DFCE}" type="slidenum">
              <a:rPr lang="en-US"/>
              <a:pPr/>
              <a:t>15</a:t>
            </a:fld>
            <a:endParaRPr lang="en-US"/>
          </a:p>
        </p:txBody>
      </p:sp>
      <p:sp>
        <p:nvSpPr>
          <p:cNvPr id="399362" name="Rectangle 2"/>
          <p:cNvSpPr>
            <a:spLocks noChangeArrowheads="1"/>
          </p:cNvSpPr>
          <p:nvPr/>
        </p:nvSpPr>
        <p:spPr bwMode="auto">
          <a:xfrm>
            <a:off x="381000" y="182563"/>
            <a:ext cx="8458200" cy="2417762"/>
          </a:xfrm>
          <a:prstGeom prst="rect">
            <a:avLst/>
          </a:prstGeom>
          <a:noFill/>
          <a:ln w="9525">
            <a:noFill/>
            <a:miter lim="800000"/>
            <a:headEnd/>
            <a:tailEnd/>
          </a:ln>
          <a:effectLst/>
        </p:spPr>
        <p:txBody>
          <a:bodyPr>
            <a:spAutoFit/>
          </a:bodyPr>
          <a:lstStyle/>
          <a:p>
            <a:pPr eaLnBrk="1" hangingPunct="1">
              <a:spcBef>
                <a:spcPct val="10000"/>
              </a:spcBef>
              <a:defRPr/>
            </a:pPr>
            <a:r>
              <a:rPr lang="en-US" dirty="0">
                <a:effectLst>
                  <a:outerShdw blurRad="38100" dist="38100" dir="2700000" algn="tl">
                    <a:srgbClr val="FFFFFF"/>
                  </a:outerShdw>
                </a:effectLst>
              </a:rPr>
              <a:t>Both short-term &amp; long-term interest rates change over time, and they often do not change together in the same way. But:</a:t>
            </a:r>
          </a:p>
          <a:p>
            <a:pPr lvl="1" indent="-223838" eaLnBrk="1" hangingPunct="1">
              <a:spcBef>
                <a:spcPct val="50000"/>
              </a:spcBef>
              <a:buFontTx/>
              <a:buChar char="•"/>
              <a:defRPr/>
            </a:pPr>
            <a:r>
              <a:rPr lang="en-US" sz="1800" dirty="0" smtClean="0">
                <a:effectLst>
                  <a:outerShdw blurRad="38100" dist="38100" dir="2700000" algn="tl">
                    <a:srgbClr val="FFFFFF"/>
                  </a:outerShdw>
                </a:effectLst>
              </a:rPr>
              <a:t> </a:t>
            </a:r>
            <a:r>
              <a:rPr lang="en-US" sz="1800" dirty="0">
                <a:effectLst>
                  <a:outerShdw blurRad="38100" dist="38100" dir="2700000" algn="tl">
                    <a:srgbClr val="FFFFFF"/>
                  </a:outerShdw>
                </a:effectLst>
              </a:rPr>
              <a:t>Short-term yields usually (not always) below long-term yields.</a:t>
            </a:r>
          </a:p>
          <a:p>
            <a:pPr lvl="1" indent="-223838" eaLnBrk="1" hangingPunct="1">
              <a:spcBef>
                <a:spcPct val="25000"/>
              </a:spcBef>
              <a:buFontTx/>
              <a:buChar char="•"/>
              <a:defRPr/>
            </a:pPr>
            <a:r>
              <a:rPr lang="en-US" sz="1800" dirty="0" smtClean="0">
                <a:effectLst>
                  <a:outerShdw blurRad="38100" dist="38100" dir="2700000" algn="tl">
                    <a:srgbClr val="FFFFFF"/>
                  </a:outerShdw>
                </a:effectLst>
              </a:rPr>
              <a:t> </a:t>
            </a:r>
            <a:r>
              <a:rPr lang="en-US" sz="1800" dirty="0">
                <a:effectLst>
                  <a:outerShdw blurRad="38100" dist="38100" dir="2700000" algn="tl">
                    <a:srgbClr val="FFFFFF"/>
                  </a:outerShdw>
                </a:effectLst>
              </a:rPr>
              <a:t>Difference </a:t>
            </a:r>
            <a:r>
              <a:rPr lang="en-US" sz="1800" dirty="0" err="1">
                <a:effectLst>
                  <a:outerShdw blurRad="38100" dist="38100" dir="2700000" algn="tl">
                    <a:srgbClr val="FFFFFF"/>
                  </a:outerShdw>
                </a:effectLst>
              </a:rPr>
              <a:t>betw</a:t>
            </a:r>
            <a:r>
              <a:rPr lang="en-US" sz="1800" dirty="0">
                <a:effectLst>
                  <a:outerShdw blurRad="38100" dist="38100" dir="2700000" algn="tl">
                    <a:srgbClr val="FFFFFF"/>
                  </a:outerShdw>
                </a:effectLst>
              </a:rPr>
              <a:t> ST </a:t>
            </a:r>
            <a:r>
              <a:rPr lang="en-US" sz="1800" dirty="0" err="1">
                <a:effectLst>
                  <a:outerShdw blurRad="38100" dist="38100" dir="2700000" algn="tl">
                    <a:srgbClr val="FFFFFF"/>
                  </a:outerShdw>
                </a:effectLst>
              </a:rPr>
              <a:t>vs</a:t>
            </a:r>
            <a:r>
              <a:rPr lang="en-US" sz="1800" dirty="0">
                <a:effectLst>
                  <a:outerShdw blurRad="38100" dist="38100" dir="2700000" algn="tl">
                    <a:srgbClr val="FFFFFF"/>
                  </a:outerShdw>
                </a:effectLst>
              </a:rPr>
              <a:t> LT yields is reflected in the “yield </a:t>
            </a:r>
            <a:r>
              <a:rPr lang="en-US" sz="1800" dirty="0" smtClean="0">
                <a:effectLst>
                  <a:outerShdw blurRad="38100" dist="38100" dir="2700000" algn="tl">
                    <a:srgbClr val="FFFFFF"/>
                  </a:outerShdw>
                </a:effectLst>
              </a:rPr>
              <a:t>curve.”</a:t>
            </a:r>
            <a:endParaRPr lang="en-US" sz="1800" dirty="0">
              <a:effectLst>
                <a:outerShdw blurRad="38100" dist="38100" dir="2700000" algn="tl">
                  <a:srgbClr val="FFFFFF"/>
                </a:outerShdw>
              </a:effectLst>
            </a:endParaRPr>
          </a:p>
          <a:p>
            <a:pPr lvl="1" indent="-223838" eaLnBrk="1" hangingPunct="1">
              <a:spcBef>
                <a:spcPct val="25000"/>
              </a:spcBef>
              <a:buFontTx/>
              <a:buChar char="•"/>
              <a:defRPr/>
            </a:pPr>
            <a:r>
              <a:rPr lang="en-US" sz="1800" dirty="0" smtClean="0">
                <a:effectLst>
                  <a:outerShdw blurRad="38100" dist="38100" dir="2700000" algn="tl">
                    <a:srgbClr val="FFFFFF"/>
                  </a:outerShdw>
                </a:effectLst>
              </a:rPr>
              <a:t>“</a:t>
            </a:r>
            <a:r>
              <a:rPr lang="en-US" sz="1800" dirty="0">
                <a:effectLst>
                  <a:outerShdw blurRad="38100" dist="38100" dir="2700000" algn="tl">
                    <a:srgbClr val="FFFFFF"/>
                  </a:outerShdw>
                </a:effectLst>
              </a:rPr>
              <a:t>Yield Curve” is level of bond yields (interest rates) as a function of the duration of the bonds.</a:t>
            </a:r>
          </a:p>
          <a:p>
            <a:pPr lvl="1" indent="-223838" eaLnBrk="1" hangingPunct="1">
              <a:spcBef>
                <a:spcPct val="25000"/>
              </a:spcBef>
              <a:buFontTx/>
              <a:buChar char="•"/>
              <a:defRPr/>
            </a:pPr>
            <a:r>
              <a:rPr lang="en-US" sz="1800" dirty="0" smtClean="0">
                <a:effectLst>
                  <a:outerShdw blurRad="38100" dist="38100" dir="2700000" algn="tl">
                    <a:srgbClr val="FFFFFF"/>
                  </a:outerShdw>
                </a:effectLst>
              </a:rPr>
              <a:t>The </a:t>
            </a:r>
            <a:r>
              <a:rPr lang="en-US" sz="1800" dirty="0">
                <a:effectLst>
                  <a:outerShdw blurRad="38100" dist="38100" dir="2700000" algn="tl">
                    <a:srgbClr val="FFFFFF"/>
                  </a:outerShdw>
                </a:effectLst>
              </a:rPr>
              <a:t>shape, as well as the level, of the yield curve changes over time.</a:t>
            </a:r>
          </a:p>
        </p:txBody>
      </p:sp>
      <p:pic>
        <p:nvPicPr>
          <p:cNvPr id="18436" name="Picture 2"/>
          <p:cNvPicPr>
            <a:picLocks noChangeAspect="1" noChangeArrowheads="1"/>
          </p:cNvPicPr>
          <p:nvPr/>
        </p:nvPicPr>
        <p:blipFill>
          <a:blip r:embed="rId2" cstate="print"/>
          <a:srcRect/>
          <a:stretch>
            <a:fillRect/>
          </a:stretch>
        </p:blipFill>
        <p:spPr bwMode="auto">
          <a:xfrm>
            <a:off x="1393825" y="2667000"/>
            <a:ext cx="6637338" cy="38862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381000" y="304800"/>
            <a:ext cx="8382000" cy="6155531"/>
          </a:xfrm>
          <a:prstGeom prst="rect">
            <a:avLst/>
          </a:prstGeom>
          <a:noFill/>
          <a:ln w="9525">
            <a:noFill/>
            <a:miter lim="800000"/>
            <a:headEnd/>
            <a:tailEnd/>
          </a:ln>
          <a:effectLst/>
        </p:spPr>
        <p:txBody>
          <a:bodyPr>
            <a:spAutoFit/>
          </a:bodyPr>
          <a:lstStyle/>
          <a:p>
            <a:pPr algn="ctr" eaLnBrk="1" hangingPunct="1">
              <a:spcBef>
                <a:spcPct val="50000"/>
              </a:spcBef>
            </a:pPr>
            <a:r>
              <a:rPr lang="en-US" dirty="0"/>
              <a:t>The Yield Curve</a:t>
            </a:r>
          </a:p>
          <a:p>
            <a:pPr eaLnBrk="1" hangingPunct="1">
              <a:spcBef>
                <a:spcPct val="50000"/>
              </a:spcBef>
            </a:pPr>
            <a:r>
              <a:rPr lang="en-US" i="1" dirty="0"/>
              <a:t>Two major “theories” on the source and cause of the yield curve…</a:t>
            </a:r>
          </a:p>
          <a:p>
            <a:pPr eaLnBrk="1" hangingPunct="1">
              <a:spcBef>
                <a:spcPct val="60000"/>
              </a:spcBef>
            </a:pPr>
            <a:r>
              <a:rPr lang="en-US" dirty="0">
                <a:solidFill>
                  <a:srgbClr val="0000FF"/>
                </a:solidFill>
              </a:rPr>
              <a:t>Theory 1: </a:t>
            </a:r>
            <a:r>
              <a:rPr lang="en-US" i="1" dirty="0"/>
              <a:t>“Expectations Theory” (aka: Why the yield curve changes shape)</a:t>
            </a:r>
            <a:r>
              <a:rPr lang="en-US" dirty="0"/>
              <a:t>:</a:t>
            </a:r>
          </a:p>
          <a:p>
            <a:pPr eaLnBrk="1" hangingPunct="1">
              <a:spcBef>
                <a:spcPct val="60000"/>
              </a:spcBef>
            </a:pPr>
            <a:r>
              <a:rPr lang="en-US" dirty="0" err="1"/>
              <a:t>Mkt</a:t>
            </a:r>
            <a:r>
              <a:rPr lang="en-US" dirty="0"/>
              <a:t> expectations about what future short-run interest rates will be. Long-term yields must equal average of expected short-run yields over the horizon of the long-term bond maturity. Otherwise, arbitrage opportunities would be available </a:t>
            </a:r>
            <a:r>
              <a:rPr lang="en-US" sz="1800" b="0" dirty="0"/>
              <a:t>(Buy/Sell across maturities)</a:t>
            </a:r>
            <a:r>
              <a:rPr lang="en-US" dirty="0"/>
              <a:t> . </a:t>
            </a:r>
            <a:r>
              <a:rPr lang="en-US" i="1" dirty="0"/>
              <a:t>Relates to:</a:t>
            </a:r>
            <a:endParaRPr lang="en-US" dirty="0"/>
          </a:p>
          <a:p>
            <a:pPr marL="796925" lvl="1" indent="-339725" eaLnBrk="1" hangingPunct="1">
              <a:spcBef>
                <a:spcPct val="50000"/>
              </a:spcBef>
              <a:buFont typeface="+mj-lt"/>
              <a:buAutoNum type="alphaLcParenR"/>
            </a:pPr>
            <a:r>
              <a:rPr lang="en-US" i="1" dirty="0" smtClean="0"/>
              <a:t>Inflation </a:t>
            </a:r>
            <a:r>
              <a:rPr lang="en-US" i="1" dirty="0"/>
              <a:t>expectations,</a:t>
            </a:r>
            <a:endParaRPr lang="en-US" dirty="0"/>
          </a:p>
          <a:p>
            <a:pPr marL="796925" lvl="1" indent="-339725" eaLnBrk="1" hangingPunct="1">
              <a:spcBef>
                <a:spcPct val="50000"/>
              </a:spcBef>
              <a:buFont typeface="+mj-lt"/>
              <a:buAutoNum type="alphaLcParenR"/>
            </a:pPr>
            <a:r>
              <a:rPr lang="en-US" i="1" dirty="0" smtClean="0"/>
              <a:t>Expectations </a:t>
            </a:r>
            <a:r>
              <a:rPr lang="en-US" i="1" dirty="0"/>
              <a:t>about capital supply &amp; demand (macro-economy)</a:t>
            </a:r>
            <a:r>
              <a:rPr lang="en-US" dirty="0"/>
              <a:t>,</a:t>
            </a:r>
          </a:p>
          <a:p>
            <a:pPr marL="796925" lvl="1" indent="-339725" eaLnBrk="1" hangingPunct="1">
              <a:spcBef>
                <a:spcPct val="50000"/>
              </a:spcBef>
              <a:buFont typeface="+mj-lt"/>
              <a:buAutoNum type="alphaLcParenR"/>
            </a:pPr>
            <a:r>
              <a:rPr lang="en-US" i="1" dirty="0" smtClean="0"/>
              <a:t>Expectations </a:t>
            </a:r>
            <a:r>
              <a:rPr lang="en-US" i="1" dirty="0"/>
              <a:t>theory explains why the slope of the yield curve is positively correlated with future economic changes: Increasing LT-ST yield spread </a:t>
            </a:r>
            <a:r>
              <a:rPr lang="en-US" i="1" dirty="0">
                <a:sym typeface="Wingdings" pitchFamily="2" charset="2"/>
              </a:rPr>
              <a:t></a:t>
            </a:r>
            <a:r>
              <a:rPr lang="en-US" i="1" dirty="0"/>
              <a:t> Likely improving GDP growth; Decreasing LT-ST yield spread</a:t>
            </a:r>
            <a:r>
              <a:rPr lang="en-US" i="1" dirty="0">
                <a:sym typeface="Wingdings" pitchFamily="2" charset="2"/>
              </a:rPr>
              <a:t></a:t>
            </a:r>
            <a:r>
              <a:rPr lang="en-US" i="1" dirty="0"/>
              <a:t> Likely reduced GDP growth;</a:t>
            </a:r>
            <a:endParaRPr lang="en-US" dirty="0"/>
          </a:p>
          <a:p>
            <a:pPr marL="796925" lvl="1" indent="-339725" eaLnBrk="1" hangingPunct="1">
              <a:spcBef>
                <a:spcPct val="50000"/>
              </a:spcBef>
              <a:buFont typeface="+mj-lt"/>
              <a:buAutoNum type="alphaLcParenR"/>
            </a:pPr>
            <a:r>
              <a:rPr lang="en-US" i="1" dirty="0" smtClean="0"/>
              <a:t>But </a:t>
            </a:r>
            <a:r>
              <a:rPr lang="en-US" i="1" dirty="0"/>
              <a:t>expectations theory alone cannot explain tendency of yield curve to </a:t>
            </a:r>
            <a:r>
              <a:rPr lang="en-US" i="1" u="sng" dirty="0"/>
              <a:t>usually</a:t>
            </a:r>
            <a:r>
              <a:rPr lang="en-US" i="1" dirty="0"/>
              <a:t> be </a:t>
            </a:r>
            <a:r>
              <a:rPr lang="en-US" i="1" u="sng" dirty="0"/>
              <a:t>positively sloped</a:t>
            </a:r>
            <a:r>
              <a:rPr lang="en-US" i="1" dirty="0"/>
              <a:t> (higher yields for greater maturity bonds)…</a:t>
            </a:r>
          </a:p>
        </p:txBody>
      </p:sp>
      <p:sp>
        <p:nvSpPr>
          <p:cNvPr id="3" name="Slide Number Placeholder 2"/>
          <p:cNvSpPr>
            <a:spLocks noGrp="1"/>
          </p:cNvSpPr>
          <p:nvPr>
            <p:ph type="sldNum" sz="quarter" idx="12"/>
          </p:nvPr>
        </p:nvSpPr>
        <p:spPr/>
        <p:txBody>
          <a:bodyPr/>
          <a:lstStyle/>
          <a:p>
            <a:fld id="{8A33B0BF-747F-418D-9615-BE611427A722}" type="slidenum">
              <a:rPr lang="en-US" smtClean="0"/>
              <a:pPr/>
              <a:t>16</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381000" y="238125"/>
            <a:ext cx="8382000" cy="6050887"/>
          </a:xfrm>
          <a:prstGeom prst="rect">
            <a:avLst/>
          </a:prstGeom>
          <a:noFill/>
          <a:ln w="9525">
            <a:noFill/>
            <a:miter lim="800000"/>
            <a:headEnd/>
            <a:tailEnd/>
          </a:ln>
          <a:effectLst/>
        </p:spPr>
        <p:txBody>
          <a:bodyPr>
            <a:spAutoFit/>
          </a:bodyPr>
          <a:lstStyle/>
          <a:p>
            <a:pPr algn="ctr" eaLnBrk="1" hangingPunct="1"/>
            <a:r>
              <a:rPr lang="en-US" dirty="0"/>
              <a:t>The Yield Curve</a:t>
            </a:r>
          </a:p>
          <a:p>
            <a:pPr eaLnBrk="1" hangingPunct="1">
              <a:spcBef>
                <a:spcPct val="50000"/>
              </a:spcBef>
            </a:pPr>
            <a:r>
              <a:rPr lang="en-US" i="1" dirty="0"/>
              <a:t>Two major “theories” on the source and cause of the yield curve…</a:t>
            </a:r>
            <a:endParaRPr lang="en-US" dirty="0">
              <a:solidFill>
                <a:srgbClr val="0000FF"/>
              </a:solidFill>
            </a:endParaRPr>
          </a:p>
          <a:p>
            <a:pPr eaLnBrk="1" hangingPunct="1">
              <a:spcBef>
                <a:spcPct val="50000"/>
              </a:spcBef>
              <a:buFont typeface="Times New Roman" pitchFamily="18" charset="0"/>
              <a:buNone/>
            </a:pPr>
            <a:r>
              <a:rPr lang="en-US" dirty="0">
                <a:solidFill>
                  <a:srgbClr val="0000FF"/>
                </a:solidFill>
              </a:rPr>
              <a:t>Theory 2: </a:t>
            </a:r>
            <a:r>
              <a:rPr lang="en-US" i="1" dirty="0"/>
              <a:t>Liquidity Preference Theory (aka: Why the yield curve is usually upward-sloping)</a:t>
            </a:r>
            <a:r>
              <a:rPr lang="en-US" dirty="0"/>
              <a:t>: </a:t>
            </a:r>
          </a:p>
          <a:p>
            <a:pPr eaLnBrk="1" hangingPunct="1">
              <a:spcBef>
                <a:spcPct val="30000"/>
              </a:spcBef>
              <a:buFont typeface="Times New Roman" pitchFamily="18" charset="0"/>
              <a:buNone/>
            </a:pPr>
            <a:r>
              <a:rPr lang="en-US" dirty="0"/>
              <a:t>Interest rate risk &amp; investors’ preferred duration “habitat”:</a:t>
            </a:r>
          </a:p>
          <a:p>
            <a:pPr marL="796925" lvl="1" indent="-339725" eaLnBrk="1" hangingPunct="1">
              <a:spcBef>
                <a:spcPct val="30000"/>
              </a:spcBef>
              <a:buFont typeface="+mj-lt"/>
              <a:buAutoNum type="alphaLcParenR"/>
            </a:pPr>
            <a:r>
              <a:rPr lang="en-US" dirty="0" smtClean="0"/>
              <a:t>Longer </a:t>
            </a:r>
            <a:r>
              <a:rPr lang="en-US" dirty="0"/>
              <a:t>duration bonds are more volatile due to interest rate </a:t>
            </a:r>
            <a:r>
              <a:rPr lang="en-US" dirty="0" err="1"/>
              <a:t>fluctations</a:t>
            </a:r>
            <a:r>
              <a:rPr lang="en-US" dirty="0"/>
              <a:t>, hence require higher expected return for investors (due to risk aversion);</a:t>
            </a:r>
          </a:p>
          <a:p>
            <a:pPr marL="796925" lvl="1" indent="-339725" eaLnBrk="1" hangingPunct="1">
              <a:spcBef>
                <a:spcPct val="30000"/>
              </a:spcBef>
              <a:buFont typeface="+mj-lt"/>
              <a:buAutoNum type="alphaLcParenR"/>
            </a:pPr>
            <a:r>
              <a:rPr lang="en-US" u="sng" dirty="0" smtClean="0"/>
              <a:t>Liquidity </a:t>
            </a:r>
            <a:r>
              <a:rPr lang="en-US" u="sng" dirty="0"/>
              <a:t>preference</a:t>
            </a:r>
            <a:r>
              <a:rPr lang="en-US" dirty="0"/>
              <a:t>:</a:t>
            </a:r>
          </a:p>
          <a:p>
            <a:pPr marL="1089025" lvl="2" indent="-292100" eaLnBrk="1" hangingPunct="1">
              <a:spcBef>
                <a:spcPct val="20000"/>
              </a:spcBef>
              <a:buFont typeface="+mj-lt"/>
              <a:buAutoNum type="romanLcPeriod"/>
            </a:pPr>
            <a:r>
              <a:rPr lang="en-US" sz="1800" dirty="0" smtClean="0"/>
              <a:t>Bond </a:t>
            </a:r>
            <a:r>
              <a:rPr lang="en-US" sz="1800" dirty="0"/>
              <a:t>investors (lenders) often have a preference for shorter-maturity bonds (get their cash par value back quicker and with less exposure to interest rate risk), hence require higher return to invest in long-term bonds;</a:t>
            </a:r>
          </a:p>
          <a:p>
            <a:pPr marL="1089025" lvl="2" indent="-292100" eaLnBrk="1" hangingPunct="1">
              <a:spcBef>
                <a:spcPct val="20000"/>
              </a:spcBef>
              <a:buFont typeface="+mj-lt"/>
              <a:buAutoNum type="romanLcPeriod"/>
            </a:pPr>
            <a:r>
              <a:rPr lang="en-US" sz="1800" dirty="0" smtClean="0"/>
              <a:t>Borrowers </a:t>
            </a:r>
            <a:r>
              <a:rPr lang="en-US" sz="1800" dirty="0"/>
              <a:t>often have a preference for longer-maturity loans (gives them greater “liquidity”, less need to come up with cash in the short run to pay off maturing loans, allows matching of investments in long-duration assets with financing by long-duration debt), hence borrowers (bond issuers) willing to pay higher interest on longer-term loans (bonds).</a:t>
            </a:r>
          </a:p>
        </p:txBody>
      </p:sp>
      <p:sp>
        <p:nvSpPr>
          <p:cNvPr id="3" name="Slide Number Placeholder 2"/>
          <p:cNvSpPr>
            <a:spLocks noGrp="1"/>
          </p:cNvSpPr>
          <p:nvPr>
            <p:ph type="sldNum" sz="quarter" idx="12"/>
          </p:nvPr>
        </p:nvSpPr>
        <p:spPr/>
        <p:txBody>
          <a:bodyPr/>
          <a:lstStyle/>
          <a:p>
            <a:fld id="{8A33B0BF-747F-418D-9615-BE611427A722}" type="slidenum">
              <a:rPr lang="en-US" smtClean="0"/>
              <a:pPr/>
              <a:t>17</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304800" y="152400"/>
            <a:ext cx="8458200" cy="1441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a:effectLst>
                  <a:outerShdw blurRad="38100" dist="38100" dir="2700000" algn="tl">
                    <a:srgbClr val="FFFFFF"/>
                  </a:outerShdw>
                </a:effectLst>
              </a:rPr>
              <a:t>Example of “preferred habitat” . . .</a:t>
            </a:r>
          </a:p>
          <a:p>
            <a:pPr lvl="1" eaLnBrk="1" hangingPunct="1">
              <a:spcBef>
                <a:spcPct val="30000"/>
              </a:spcBef>
              <a:buFontTx/>
              <a:buChar char="•"/>
              <a:defRPr/>
            </a:pPr>
            <a:r>
              <a:rPr lang="en-US" sz="1800">
                <a:effectLst>
                  <a:outerShdw blurRad="38100" dist="38100" dir="2700000" algn="tl">
                    <a:srgbClr val="FFFFFF"/>
                  </a:outerShdw>
                </a:effectLst>
              </a:rPr>
              <a:t>  Sue has an obligation to pay $1,000,000 in 5 years.</a:t>
            </a:r>
          </a:p>
          <a:p>
            <a:pPr lvl="1" eaLnBrk="1" hangingPunct="1">
              <a:buFontTx/>
              <a:buChar char="•"/>
              <a:defRPr/>
            </a:pPr>
            <a:r>
              <a:rPr lang="en-US" sz="1800">
                <a:effectLst>
                  <a:outerShdw blurRad="38100" dist="38100" dir="2700000" algn="tl">
                    <a:srgbClr val="FFFFFF"/>
                  </a:outerShdw>
                </a:effectLst>
              </a:rPr>
              <a:t>  She wants to invest now to be able to cover that obligation when it comes due.</a:t>
            </a:r>
            <a:endParaRPr lang="en-US" sz="1800" i="1">
              <a:effectLst>
                <a:outerShdw blurRad="38100" dist="38100" dir="2700000" algn="tl">
                  <a:srgbClr val="FFFFFF"/>
                </a:outerShdw>
              </a:effectLst>
            </a:endParaRPr>
          </a:p>
          <a:p>
            <a:pPr eaLnBrk="1" hangingPunct="1">
              <a:spcBef>
                <a:spcPct val="50000"/>
              </a:spcBef>
              <a:defRPr/>
            </a:pPr>
            <a:r>
              <a:rPr lang="en-US" sz="1800" i="1">
                <a:effectLst>
                  <a:outerShdw blurRad="38100" dist="38100" dir="2700000" algn="tl">
                    <a:srgbClr val="FFFFFF"/>
                  </a:outerShdw>
                </a:effectLst>
              </a:rPr>
              <a:t>Aside: What kind of financial institutions face situations like this? . . .</a:t>
            </a:r>
          </a:p>
        </p:txBody>
      </p:sp>
      <p:sp>
        <p:nvSpPr>
          <p:cNvPr id="23557" name="Rectangle 5"/>
          <p:cNvSpPr>
            <a:spLocks noChangeArrowheads="1"/>
          </p:cNvSpPr>
          <p:nvPr/>
        </p:nvSpPr>
        <p:spPr bwMode="auto">
          <a:xfrm>
            <a:off x="609600" y="1600200"/>
            <a:ext cx="8153400" cy="4899025"/>
          </a:xfrm>
          <a:prstGeom prst="rect">
            <a:avLst/>
          </a:prstGeom>
          <a:solidFill>
            <a:srgbClr val="FFFFCC"/>
          </a:solidFill>
          <a:ln w="9525">
            <a:noFill/>
            <a:miter lim="800000"/>
            <a:headEnd/>
            <a:tailEnd/>
          </a:ln>
          <a:effectLst/>
        </p:spPr>
        <p:txBody>
          <a:bodyPr>
            <a:spAutoFit/>
          </a:bodyPr>
          <a:lstStyle/>
          <a:p>
            <a:pPr eaLnBrk="1" hangingPunct="1">
              <a:spcBef>
                <a:spcPct val="10000"/>
              </a:spcBef>
            </a:pPr>
            <a:r>
              <a:rPr lang="en-US" sz="1800">
                <a:solidFill>
                  <a:srgbClr val="0000FF"/>
                </a:solidFill>
              </a:rPr>
              <a:t>Sue faces three choices:</a:t>
            </a:r>
          </a:p>
          <a:p>
            <a:pPr eaLnBrk="1" hangingPunct="1">
              <a:spcBef>
                <a:spcPct val="50000"/>
              </a:spcBef>
            </a:pPr>
            <a:r>
              <a:rPr lang="en-US" sz="1800"/>
              <a:t>1) Buy a zero-coupon bond that matures in 5 years. </a:t>
            </a:r>
          </a:p>
          <a:p>
            <a:pPr eaLnBrk="1" hangingPunct="1">
              <a:spcBef>
                <a:spcPct val="10000"/>
              </a:spcBef>
            </a:pPr>
            <a:r>
              <a:rPr lang="en-US" sz="1800"/>
              <a:t>e.g., if int.rates are 6%, Sue could invest $748,258 today and obtain $1,000,000 in 5 yrs with certainty:  $748,258 = $1,000,000 / 1.06</a:t>
            </a:r>
            <a:r>
              <a:rPr lang="en-US" sz="1800" baseline="30000"/>
              <a:t>5</a:t>
            </a:r>
            <a:r>
              <a:rPr lang="en-US" sz="1800"/>
              <a:t>.</a:t>
            </a:r>
          </a:p>
          <a:p>
            <a:pPr eaLnBrk="1" hangingPunct="1">
              <a:spcBef>
                <a:spcPct val="50000"/>
              </a:spcBef>
            </a:pPr>
            <a:r>
              <a:rPr lang="en-US" sz="1800"/>
              <a:t>2) Buy shorter-term bonds, then reinvest when they mature. </a:t>
            </a:r>
          </a:p>
          <a:p>
            <a:pPr lvl="1" eaLnBrk="1" hangingPunct="1">
              <a:spcBef>
                <a:spcPct val="10000"/>
              </a:spcBef>
              <a:buFont typeface="Courier New" pitchFamily="49" charset="0"/>
              <a:buChar char="o"/>
            </a:pPr>
            <a:r>
              <a:rPr lang="en-US" sz="1800"/>
              <a:t>  But then she would be subject to “reinvestment risk”: </a:t>
            </a:r>
          </a:p>
          <a:p>
            <a:pPr lvl="1" eaLnBrk="1" hangingPunct="1">
              <a:spcBef>
                <a:spcPct val="10000"/>
              </a:spcBef>
              <a:buFont typeface="Courier New" pitchFamily="49" charset="0"/>
              <a:buChar char="o"/>
            </a:pPr>
            <a:r>
              <a:rPr lang="en-US" sz="1800"/>
              <a:t>  The mkt interest rates at which she will have to reinvest might be lower when the short-term bonds mature.</a:t>
            </a:r>
          </a:p>
          <a:p>
            <a:pPr eaLnBrk="1" hangingPunct="1">
              <a:spcBef>
                <a:spcPct val="50000"/>
              </a:spcBef>
            </a:pPr>
            <a:r>
              <a:rPr lang="en-US" sz="1800"/>
              <a:t>3) Buy longer-term bonds (&gt;5yrs maturity), and sell them in 5 yrs.</a:t>
            </a:r>
          </a:p>
          <a:p>
            <a:pPr lvl="1" eaLnBrk="1" hangingPunct="1">
              <a:spcBef>
                <a:spcPct val="10000"/>
              </a:spcBef>
              <a:buFont typeface="Courier New" pitchFamily="49" charset="0"/>
              <a:buChar char="o"/>
            </a:pPr>
            <a:r>
              <a:rPr lang="en-US" sz="1800"/>
              <a:t>  But then she would be subject to “interest rate risk”:</a:t>
            </a:r>
          </a:p>
          <a:p>
            <a:pPr lvl="1" eaLnBrk="1" hangingPunct="1">
              <a:spcBef>
                <a:spcPct val="10000"/>
              </a:spcBef>
              <a:buFont typeface="Courier New" pitchFamily="49" charset="0"/>
              <a:buChar char="o"/>
            </a:pPr>
            <a:r>
              <a:rPr lang="en-US" sz="1800"/>
              <a:t>  The mkt interest rates that determine the price at which she can sell her bond may increase between now and 5 yrs, causing her bond to be worth less at that time than she might expect given today’s interest rates.</a:t>
            </a:r>
          </a:p>
          <a:p>
            <a:pPr eaLnBrk="1" hangingPunct="1">
              <a:spcBef>
                <a:spcPct val="50000"/>
              </a:spcBef>
            </a:pPr>
            <a:r>
              <a:rPr lang="en-US" sz="1800"/>
              <a:t>Alternative (1) has the least risk. Thus, Sue’s “</a:t>
            </a:r>
            <a:r>
              <a:rPr lang="en-US" sz="1800" u="sng"/>
              <a:t>preferred habitat</a:t>
            </a:r>
            <a:r>
              <a:rPr lang="en-US" sz="1800"/>
              <a:t>” in the bond market is to invest in bonds with a duration of 5 years.</a:t>
            </a:r>
          </a:p>
        </p:txBody>
      </p:sp>
      <p:sp>
        <p:nvSpPr>
          <p:cNvPr id="4" name="Slide Number Placeholder 3"/>
          <p:cNvSpPr>
            <a:spLocks noGrp="1"/>
          </p:cNvSpPr>
          <p:nvPr>
            <p:ph type="sldNum" sz="quarter" idx="12"/>
          </p:nvPr>
        </p:nvSpPr>
        <p:spPr/>
        <p:txBody>
          <a:bodyPr/>
          <a:lstStyle/>
          <a:p>
            <a:fld id="{8A33B0BF-747F-418D-9615-BE611427A722}" type="slidenum">
              <a:rPr lang="en-US" smtClean="0"/>
              <a:pPr/>
              <a:t>18</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7">
                                            <p:txEl>
                                              <p:pRg st="1" end="1"/>
                                            </p:txEl>
                                          </p:spTgt>
                                        </p:tgtEl>
                                        <p:attrNameLst>
                                          <p:attrName>style.visibility</p:attrName>
                                        </p:attrNameLst>
                                      </p:cBhvr>
                                      <p:to>
                                        <p:strVal val="visible"/>
                                      </p:to>
                                    </p:set>
                                    <p:anim calcmode="lin" valueType="num">
                                      <p:cBhvr additive="base">
                                        <p:cTn id="7" dur="5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557">
                                            <p:txEl>
                                              <p:pRg st="2" end="2"/>
                                            </p:txEl>
                                          </p:spTgt>
                                        </p:tgtEl>
                                        <p:attrNameLst>
                                          <p:attrName>style.visibility</p:attrName>
                                        </p:attrNameLst>
                                      </p:cBhvr>
                                      <p:to>
                                        <p:strVal val="visible"/>
                                      </p:to>
                                    </p:set>
                                    <p:anim calcmode="lin" valueType="num">
                                      <p:cBhvr additive="base">
                                        <p:cTn id="11" dur="5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3557">
                                            <p:txEl>
                                              <p:pRg st="3" end="3"/>
                                            </p:txEl>
                                          </p:spTgt>
                                        </p:tgtEl>
                                        <p:attrNameLst>
                                          <p:attrName>style.visibility</p:attrName>
                                        </p:attrNameLst>
                                      </p:cBhvr>
                                      <p:to>
                                        <p:strVal val="visible"/>
                                      </p:to>
                                    </p:set>
                                    <p:anim calcmode="lin" valueType="num">
                                      <p:cBhvr additive="base">
                                        <p:cTn id="17" dur="5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55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3557">
                                            <p:txEl>
                                              <p:pRg st="4" end="4"/>
                                            </p:txEl>
                                          </p:spTgt>
                                        </p:tgtEl>
                                        <p:attrNameLst>
                                          <p:attrName>style.visibility</p:attrName>
                                        </p:attrNameLst>
                                      </p:cBhvr>
                                      <p:to>
                                        <p:strVal val="visible"/>
                                      </p:to>
                                    </p:set>
                                    <p:anim calcmode="lin" valueType="num">
                                      <p:cBhvr additive="base">
                                        <p:cTn id="21" dur="5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355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3557">
                                            <p:txEl>
                                              <p:pRg st="5" end="5"/>
                                            </p:txEl>
                                          </p:spTgt>
                                        </p:tgtEl>
                                        <p:attrNameLst>
                                          <p:attrName>style.visibility</p:attrName>
                                        </p:attrNameLst>
                                      </p:cBhvr>
                                      <p:to>
                                        <p:strVal val="visible"/>
                                      </p:to>
                                    </p:set>
                                    <p:anim calcmode="lin" valueType="num">
                                      <p:cBhvr additive="base">
                                        <p:cTn id="25" dur="5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3557">
                                            <p:txEl>
                                              <p:pRg st="6" end="6"/>
                                            </p:txEl>
                                          </p:spTgt>
                                        </p:tgtEl>
                                        <p:attrNameLst>
                                          <p:attrName>style.visibility</p:attrName>
                                        </p:attrNameLst>
                                      </p:cBhvr>
                                      <p:to>
                                        <p:strVal val="visible"/>
                                      </p:to>
                                    </p:set>
                                    <p:anim calcmode="lin" valueType="num">
                                      <p:cBhvr additive="base">
                                        <p:cTn id="31" dur="5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7">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3557">
                                            <p:txEl>
                                              <p:pRg st="7" end="7"/>
                                            </p:txEl>
                                          </p:spTgt>
                                        </p:tgtEl>
                                        <p:attrNameLst>
                                          <p:attrName>style.visibility</p:attrName>
                                        </p:attrNameLst>
                                      </p:cBhvr>
                                      <p:to>
                                        <p:strVal val="visible"/>
                                      </p:to>
                                    </p:set>
                                    <p:anim calcmode="lin" valueType="num">
                                      <p:cBhvr additive="base">
                                        <p:cTn id="35" dur="500" fill="hold"/>
                                        <p:tgtEl>
                                          <p:spTgt spid="23557">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3557">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3557">
                                            <p:txEl>
                                              <p:pRg st="8" end="8"/>
                                            </p:txEl>
                                          </p:spTgt>
                                        </p:tgtEl>
                                        <p:attrNameLst>
                                          <p:attrName>style.visibility</p:attrName>
                                        </p:attrNameLst>
                                      </p:cBhvr>
                                      <p:to>
                                        <p:strVal val="visible"/>
                                      </p:to>
                                    </p:set>
                                    <p:anim calcmode="lin" valueType="num">
                                      <p:cBhvr additive="base">
                                        <p:cTn id="39" dur="500" fill="hold"/>
                                        <p:tgtEl>
                                          <p:spTgt spid="23557">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355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23557">
                                            <p:txEl>
                                              <p:pRg st="9" end="9"/>
                                            </p:txEl>
                                          </p:spTgt>
                                        </p:tgtEl>
                                        <p:attrNameLst>
                                          <p:attrName>style.visibility</p:attrName>
                                        </p:attrNameLst>
                                      </p:cBhvr>
                                      <p:to>
                                        <p:strVal val="visible"/>
                                      </p:to>
                                    </p:set>
                                    <p:anim calcmode="lin" valueType="num">
                                      <p:cBhvr additive="base">
                                        <p:cTn id="45" dur="500" fill="hold"/>
                                        <p:tgtEl>
                                          <p:spTgt spid="23557">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355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533400" y="228600"/>
            <a:ext cx="8077200" cy="6186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dirty="0">
                <a:effectLst>
                  <a:outerShdw blurRad="38100" dist="38100" dir="2700000" algn="tl">
                    <a:srgbClr val="FFFFFF"/>
                  </a:outerShdw>
                </a:effectLst>
              </a:rPr>
              <a:t>Bond investors (lenders) and bond issuers (borrowers) have </a:t>
            </a:r>
            <a:r>
              <a:rPr lang="en-US" sz="2400" i="1" dirty="0">
                <a:effectLst>
                  <a:outerShdw blurRad="38100" dist="38100" dir="2700000" algn="tl">
                    <a:srgbClr val="FFFFFF"/>
                  </a:outerShdw>
                </a:effectLst>
              </a:rPr>
              <a:t>“preferred habitats”</a:t>
            </a:r>
            <a:r>
              <a:rPr lang="en-US" sz="2400" dirty="0">
                <a:effectLst>
                  <a:outerShdw blurRad="38100" dist="38100" dir="2700000" algn="tl">
                    <a:srgbClr val="FFFFFF"/>
                  </a:outerShdw>
                </a:effectLst>
              </a:rPr>
              <a:t>.</a:t>
            </a:r>
            <a:r>
              <a:rPr lang="en-US" dirty="0"/>
              <a:t> </a:t>
            </a:r>
          </a:p>
          <a:p>
            <a:pPr eaLnBrk="1" hangingPunct="1">
              <a:spcBef>
                <a:spcPct val="50000"/>
              </a:spcBef>
              <a:defRPr/>
            </a:pPr>
            <a:r>
              <a:rPr lang="en-US" dirty="0">
                <a:effectLst>
                  <a:outerShdw blurRad="38100" dist="38100" dir="2700000" algn="tl">
                    <a:srgbClr val="FFFFFF"/>
                  </a:outerShdw>
                </a:effectLst>
              </a:rPr>
              <a:t>Usually, more</a:t>
            </a:r>
            <a:r>
              <a:rPr lang="en-US" i="1" dirty="0">
                <a:effectLst>
                  <a:outerShdw blurRad="38100" dist="38100" dir="2700000" algn="tl">
                    <a:srgbClr val="FFFFFF"/>
                  </a:outerShdw>
                </a:effectLst>
              </a:rPr>
              <a:t> investors </a:t>
            </a:r>
            <a:r>
              <a:rPr lang="en-US" dirty="0">
                <a:effectLst>
                  <a:outerShdw blurRad="38100" dist="38100" dir="2700000" algn="tl">
                    <a:srgbClr val="FFFFFF"/>
                  </a:outerShdw>
                </a:effectLst>
              </a:rPr>
              <a:t>tend to have </a:t>
            </a:r>
            <a:r>
              <a:rPr lang="en-US" i="1" dirty="0">
                <a:effectLst>
                  <a:outerShdw blurRad="38100" dist="38100" dir="2700000" algn="tl">
                    <a:srgbClr val="FFFFFF"/>
                  </a:outerShdw>
                </a:effectLst>
              </a:rPr>
              <a:t>shorter</a:t>
            </a:r>
            <a:r>
              <a:rPr lang="en-US" dirty="0">
                <a:effectLst>
                  <a:outerShdw blurRad="38100" dist="38100" dir="2700000" algn="tl">
                    <a:srgbClr val="FFFFFF"/>
                  </a:outerShdw>
                </a:effectLst>
              </a:rPr>
              <a:t> preferred habitats, and more </a:t>
            </a:r>
            <a:r>
              <a:rPr lang="en-US" i="1" dirty="0">
                <a:effectLst>
                  <a:outerShdw blurRad="38100" dist="38100" dir="2700000" algn="tl">
                    <a:srgbClr val="FFFFFF"/>
                  </a:outerShdw>
                </a:effectLst>
              </a:rPr>
              <a:t>borrowers</a:t>
            </a:r>
            <a:r>
              <a:rPr lang="en-US" dirty="0">
                <a:effectLst>
                  <a:outerShdw blurRad="38100" dist="38100" dir="2700000" algn="tl">
                    <a:srgbClr val="FFFFFF"/>
                  </a:outerShdw>
                </a:effectLst>
              </a:rPr>
              <a:t> tend to have </a:t>
            </a:r>
            <a:r>
              <a:rPr lang="en-US" i="1" dirty="0">
                <a:effectLst>
                  <a:outerShdw blurRad="38100" dist="38100" dir="2700000" algn="tl">
                    <a:srgbClr val="FFFFFF"/>
                  </a:outerShdw>
                </a:effectLst>
              </a:rPr>
              <a:t>longer</a:t>
            </a:r>
            <a:r>
              <a:rPr lang="en-US" dirty="0">
                <a:effectLst>
                  <a:outerShdw blurRad="38100" dist="38100" dir="2700000" algn="tl">
                    <a:srgbClr val="FFFFFF"/>
                  </a:outerShdw>
                </a:effectLst>
              </a:rPr>
              <a:t>-term preferred habitats. </a:t>
            </a:r>
          </a:p>
          <a:p>
            <a:pPr eaLnBrk="1" hangingPunct="1">
              <a:spcBef>
                <a:spcPct val="50000"/>
              </a:spcBef>
              <a:defRPr/>
            </a:pPr>
            <a:r>
              <a:rPr lang="en-US" dirty="0">
                <a:effectLst>
                  <a:outerShdw blurRad="38100" dist="38100" dir="2700000" algn="tl">
                    <a:srgbClr val="FFFFFF"/>
                  </a:outerShdw>
                </a:effectLst>
              </a:rPr>
              <a:t>Thus, there is:</a:t>
            </a:r>
          </a:p>
          <a:p>
            <a:pPr marL="690563" lvl="1" indent="-233363" eaLnBrk="1" hangingPunct="1">
              <a:spcBef>
                <a:spcPct val="20000"/>
              </a:spcBef>
              <a:buFont typeface="Courier New" panose="02070309020205020404" pitchFamily="49" charset="0"/>
              <a:buChar char="o"/>
              <a:defRPr/>
            </a:pPr>
            <a:r>
              <a:rPr lang="en-US" dirty="0" smtClean="0">
                <a:effectLst>
                  <a:outerShdw blurRad="38100" dist="38100" dir="2700000" algn="tl">
                    <a:srgbClr val="FFFFFF"/>
                  </a:outerShdw>
                </a:effectLst>
              </a:rPr>
              <a:t>More </a:t>
            </a:r>
            <a:r>
              <a:rPr lang="en-US" dirty="0">
                <a:effectLst>
                  <a:outerShdw blurRad="38100" dist="38100" dir="2700000" algn="tl">
                    <a:srgbClr val="FFFFFF"/>
                  </a:outerShdw>
                </a:effectLst>
              </a:rPr>
              <a:t>supply of capital (more demand to invest in bonds) at the short end of the maturity range;</a:t>
            </a:r>
          </a:p>
          <a:p>
            <a:pPr marL="690563" lvl="1" indent="-233363" eaLnBrk="1" hangingPunct="1">
              <a:spcBef>
                <a:spcPct val="20000"/>
              </a:spcBef>
              <a:buFont typeface="Courier New" panose="02070309020205020404" pitchFamily="49" charset="0"/>
              <a:buChar char="o"/>
              <a:defRPr/>
            </a:pPr>
            <a:r>
              <a:rPr lang="en-US" dirty="0" smtClean="0">
                <a:effectLst>
                  <a:outerShdw blurRad="38100" dist="38100" dir="2700000" algn="tl">
                    <a:srgbClr val="FFFFFF"/>
                  </a:outerShdw>
                </a:effectLst>
              </a:rPr>
              <a:t>More </a:t>
            </a:r>
            <a:r>
              <a:rPr lang="en-US" dirty="0">
                <a:effectLst>
                  <a:outerShdw blurRad="38100" dist="38100" dir="2700000" algn="tl">
                    <a:srgbClr val="FFFFFF"/>
                  </a:outerShdw>
                </a:effectLst>
              </a:rPr>
              <a:t>demand for capital (more borrowers) at the long end of the maturity range.</a:t>
            </a:r>
          </a:p>
          <a:p>
            <a:pPr eaLnBrk="1" hangingPunct="1">
              <a:spcBef>
                <a:spcPct val="50000"/>
              </a:spcBef>
              <a:defRPr/>
            </a:pPr>
            <a:r>
              <a:rPr lang="en-US" dirty="0">
                <a:effectLst>
                  <a:outerShdw blurRad="38100" dist="38100" dir="2700000" algn="tl">
                    <a:srgbClr val="FFFFFF"/>
                  </a:outerShdw>
                </a:effectLst>
              </a:rPr>
              <a:t>Thus,</a:t>
            </a:r>
          </a:p>
          <a:p>
            <a:pPr eaLnBrk="1" hangingPunct="1">
              <a:spcBef>
                <a:spcPct val="20000"/>
              </a:spcBef>
              <a:defRPr/>
            </a:pPr>
            <a:r>
              <a:rPr lang="en-US" dirty="0">
                <a:effectLst>
                  <a:outerShdw blurRad="38100" dist="38100" dir="2700000" algn="tl">
                    <a:srgbClr val="FFFFFF"/>
                  </a:outerShdw>
                </a:effectLst>
              </a:rPr>
              <a:t>At the short end of the maturity range, bond prices are driven up by investors (yields driven down).</a:t>
            </a:r>
          </a:p>
          <a:p>
            <a:pPr eaLnBrk="1" hangingPunct="1">
              <a:spcBef>
                <a:spcPct val="50000"/>
              </a:spcBef>
              <a:defRPr/>
            </a:pPr>
            <a:r>
              <a:rPr lang="en-US" dirty="0">
                <a:effectLst>
                  <a:outerShdw blurRad="38100" dist="38100" dir="2700000" algn="tl">
                    <a:srgbClr val="FFFFFF"/>
                  </a:outerShdw>
                </a:effectLst>
              </a:rPr>
              <a:t>At the long end of the maturity range, bond yields are bid up by borrowers (prices, or bond issue proceeds, driven down, by competition among borrowers to sell bonds).</a:t>
            </a:r>
          </a:p>
          <a:p>
            <a:pPr eaLnBrk="1" hangingPunct="1">
              <a:spcBef>
                <a:spcPct val="50000"/>
              </a:spcBef>
              <a:defRPr/>
            </a:pPr>
            <a:r>
              <a:rPr lang="en-US" sz="2400" i="1" dirty="0">
                <a:solidFill>
                  <a:srgbClr val="0000FF"/>
                </a:solidFill>
                <a:effectLst>
                  <a:outerShdw blurRad="38100" dist="38100" dir="2700000" algn="tl">
                    <a:srgbClr val="000000"/>
                  </a:outerShdw>
                </a:effectLst>
              </a:rPr>
              <a:t>Result is positively-sloped yield curve.</a:t>
            </a:r>
          </a:p>
        </p:txBody>
      </p:sp>
      <p:sp>
        <p:nvSpPr>
          <p:cNvPr id="3" name="Slide Number Placeholder 2"/>
          <p:cNvSpPr>
            <a:spLocks noGrp="1"/>
          </p:cNvSpPr>
          <p:nvPr>
            <p:ph type="sldNum" sz="quarter" idx="12"/>
          </p:nvPr>
        </p:nvSpPr>
        <p:spPr/>
        <p:txBody>
          <a:bodyPr/>
          <a:lstStyle/>
          <a:p>
            <a:fld id="{8A33B0BF-747F-418D-9615-BE611427A722}" type="slidenum">
              <a:rPr lang="en-US" smtClean="0"/>
              <a:pPr/>
              <a:t>19</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762000" y="685800"/>
            <a:ext cx="7696200" cy="3444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i="1">
                <a:effectLst>
                  <a:outerShdw blurRad="38100" dist="38100" dir="2700000" algn="tl">
                    <a:srgbClr val="FFFFFF"/>
                  </a:outerShdw>
                </a:effectLst>
              </a:rPr>
              <a:t>Chapter Outline</a:t>
            </a:r>
          </a:p>
          <a:p>
            <a:pPr eaLnBrk="1" hangingPunct="1">
              <a:defRPr/>
            </a:pPr>
            <a:endParaRPr lang="en-US">
              <a:effectLst>
                <a:outerShdw blurRad="38100" dist="38100" dir="2700000" algn="tl">
                  <a:srgbClr val="FFFFFF"/>
                </a:outerShdw>
              </a:effectLst>
            </a:endParaRPr>
          </a:p>
          <a:p>
            <a:pPr eaLnBrk="1" hangingPunct="1">
              <a:defRPr/>
            </a:pPr>
            <a:r>
              <a:rPr lang="en-US">
                <a:effectLst>
                  <a:outerShdw blurRad="38100" dist="38100" dir="2700000" algn="tl">
                    <a:srgbClr val="FFFFFF"/>
                  </a:outerShdw>
                </a:effectLst>
              </a:rPr>
              <a:t>19.1 Basic Characteristics of Bonds</a:t>
            </a:r>
          </a:p>
          <a:p>
            <a:pPr eaLnBrk="1" hangingPunct="1">
              <a:defRPr/>
            </a:pPr>
            <a:r>
              <a:rPr lang="en-US">
                <a:effectLst>
                  <a:outerShdw blurRad="38100" dist="38100" dir="2700000" algn="tl">
                    <a:srgbClr val="FFFFFF"/>
                  </a:outerShdw>
                </a:effectLst>
              </a:rPr>
              <a:t>	19.1.1 Duration &amp; Maturity</a:t>
            </a:r>
          </a:p>
          <a:p>
            <a:pPr eaLnBrk="1" hangingPunct="1">
              <a:defRPr/>
            </a:pPr>
            <a:r>
              <a:rPr lang="en-US">
                <a:effectLst>
                  <a:outerShdw blurRad="38100" dist="38100" dir="2700000" algn="tl">
                    <a:srgbClr val="FFFFFF"/>
                  </a:outerShdw>
                </a:effectLst>
              </a:rPr>
              <a:t>	19.1.2 Interest-rate risk, “habitat”</a:t>
            </a:r>
          </a:p>
          <a:p>
            <a:pPr eaLnBrk="1" hangingPunct="1">
              <a:defRPr/>
            </a:pPr>
            <a:r>
              <a:rPr lang="en-US">
                <a:effectLst>
                  <a:outerShdw blurRad="38100" dist="38100" dir="2700000" algn="tl">
                    <a:srgbClr val="FFFFFF"/>
                  </a:outerShdw>
                </a:effectLst>
              </a:rPr>
              <a:t>	19.1.3 The yield curve</a:t>
            </a:r>
          </a:p>
          <a:p>
            <a:pPr eaLnBrk="1" hangingPunct="1">
              <a:defRPr/>
            </a:pPr>
            <a:r>
              <a:rPr lang="en-US">
                <a:effectLst>
                  <a:outerShdw blurRad="38100" dist="38100" dir="2700000" algn="tl">
                    <a:srgbClr val="FFFFFF"/>
                  </a:outerShdw>
                </a:effectLst>
              </a:rPr>
              <a:t>	19.1.4 Maturity matching &amp; mgt of fixed-income portfolios</a:t>
            </a:r>
            <a:endParaRPr lang="fr-FR">
              <a:effectLst>
                <a:outerShdw blurRad="38100" dist="38100" dir="2700000" algn="tl">
                  <a:srgbClr val="FFFFFF"/>
                </a:outerShdw>
              </a:effectLst>
            </a:endParaRPr>
          </a:p>
          <a:p>
            <a:pPr eaLnBrk="1" hangingPunct="1">
              <a:defRPr/>
            </a:pPr>
            <a:endParaRPr lang="fr-FR">
              <a:effectLst>
                <a:outerShdw blurRad="38100" dist="38100" dir="2700000" algn="tl">
                  <a:srgbClr val="FFFFFF"/>
                </a:outerShdw>
              </a:effectLst>
            </a:endParaRPr>
          </a:p>
          <a:p>
            <a:pPr eaLnBrk="1" hangingPunct="1">
              <a:defRPr/>
            </a:pPr>
            <a:r>
              <a:rPr lang="fr-FR">
                <a:effectLst>
                  <a:outerShdw blurRad="38100" dist="38100" dir="2700000" algn="tl">
                    <a:srgbClr val="FFFFFF"/>
                  </a:outerShdw>
                </a:effectLst>
              </a:rPr>
              <a:t>19.2 Commercial Mortgage Returns: Ex Ante &amp; Ex Post</a:t>
            </a:r>
          </a:p>
          <a:p>
            <a:pPr eaLnBrk="1" hangingPunct="1">
              <a:defRPr/>
            </a:pPr>
            <a:r>
              <a:rPr lang="fr-FR">
                <a:effectLst>
                  <a:outerShdw blurRad="38100" dist="38100" dir="2700000" algn="tl">
                    <a:srgbClr val="FFFFFF"/>
                  </a:outerShdw>
                </a:effectLst>
              </a:rPr>
              <a:t>	</a:t>
            </a:r>
            <a:r>
              <a:rPr lang="en-US">
                <a:effectLst>
                  <a:outerShdw blurRad="38100" dist="38100" dir="2700000" algn="tl">
                    <a:srgbClr val="FFFFFF"/>
                  </a:outerShdw>
                </a:effectLst>
              </a:rPr>
              <a:t>19.2.1 Mortgage yield: Components of ex ante returns</a:t>
            </a:r>
          </a:p>
          <a:p>
            <a:pPr eaLnBrk="1" hangingPunct="1">
              <a:defRPr/>
            </a:pPr>
            <a:r>
              <a:rPr lang="en-US">
                <a:effectLst>
                  <a:outerShdw blurRad="38100" dist="38100" dir="2700000" algn="tl">
                    <a:srgbClr val="FFFFFF"/>
                  </a:outerShdw>
                </a:effectLst>
              </a:rPr>
              <a:t>	19.2.2 Performance: The historical record</a:t>
            </a:r>
          </a:p>
        </p:txBody>
      </p:sp>
      <p:sp>
        <p:nvSpPr>
          <p:cNvPr id="3" name="Slide Number Placeholder 2"/>
          <p:cNvSpPr>
            <a:spLocks noGrp="1"/>
          </p:cNvSpPr>
          <p:nvPr>
            <p:ph type="sldNum" sz="quarter" idx="12"/>
          </p:nvPr>
        </p:nvSpPr>
        <p:spPr/>
        <p:txBody>
          <a:bodyPr/>
          <a:lstStyle/>
          <a:p>
            <a:fld id="{8A33B0BF-747F-418D-9615-BE611427A722}" type="slidenum">
              <a:rPr lang="en-US" smtClean="0"/>
              <a:pPr/>
              <a:t>2</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7FDFC508-AC7F-46D4-941F-9B3EADC50850}" type="slidenum">
              <a:rPr lang="en-US"/>
              <a:pPr/>
              <a:t>20</a:t>
            </a:fld>
            <a:endParaRPr lang="en-US"/>
          </a:p>
        </p:txBody>
      </p:sp>
      <p:sp>
        <p:nvSpPr>
          <p:cNvPr id="405506" name="Rectangle 2"/>
          <p:cNvSpPr>
            <a:spLocks noChangeArrowheads="1"/>
          </p:cNvSpPr>
          <p:nvPr/>
        </p:nvSpPr>
        <p:spPr bwMode="auto">
          <a:xfrm>
            <a:off x="381000" y="228600"/>
            <a:ext cx="8153400" cy="1917700"/>
          </a:xfrm>
          <a:prstGeom prst="rect">
            <a:avLst/>
          </a:prstGeom>
          <a:noFill/>
          <a:ln w="9525">
            <a:noFill/>
            <a:miter lim="800000"/>
            <a:headEnd/>
            <a:tailEnd/>
          </a:ln>
          <a:effectLst/>
        </p:spPr>
        <p:txBody>
          <a:bodyPr>
            <a:spAutoFit/>
          </a:bodyPr>
          <a:lstStyle/>
          <a:p>
            <a:pPr eaLnBrk="1" hangingPunct="1">
              <a:spcBef>
                <a:spcPct val="50000"/>
              </a:spcBef>
              <a:defRPr/>
            </a:pPr>
            <a:r>
              <a:rPr lang="en-US" sz="2400">
                <a:effectLst>
                  <a:outerShdw blurRad="38100" dist="38100" dir="2700000" algn="tl">
                    <a:srgbClr val="FFFFFF"/>
                  </a:outerShdw>
                </a:effectLst>
              </a:rPr>
              <a:t>But sometimes not, </a:t>
            </a:r>
          </a:p>
          <a:p>
            <a:pPr eaLnBrk="1" hangingPunct="1">
              <a:spcBef>
                <a:spcPct val="20000"/>
              </a:spcBef>
              <a:defRPr/>
            </a:pPr>
            <a:r>
              <a:rPr lang="en-US">
                <a:effectLst>
                  <a:outerShdw blurRad="38100" dist="38100" dir="2700000" algn="tl">
                    <a:srgbClr val="FFFFFF"/>
                  </a:outerShdw>
                </a:effectLst>
              </a:rPr>
              <a:t>due to expectations about future short-term interest rates, due to:</a:t>
            </a:r>
          </a:p>
          <a:p>
            <a:pPr lvl="2" eaLnBrk="1" hangingPunct="1">
              <a:spcBef>
                <a:spcPct val="20000"/>
              </a:spcBef>
              <a:buFont typeface="Courier New" pitchFamily="49" charset="0"/>
              <a:buChar char="o"/>
              <a:defRPr/>
            </a:pPr>
            <a:r>
              <a:rPr lang="en-US">
                <a:effectLst>
                  <a:outerShdw blurRad="38100" dist="38100" dir="2700000" algn="tl">
                    <a:srgbClr val="FFFFFF"/>
                  </a:outerShdw>
                </a:effectLst>
              </a:rPr>
              <a:t>  Federal Reserve Board actions,</a:t>
            </a:r>
          </a:p>
          <a:p>
            <a:pPr lvl="2" eaLnBrk="1" hangingPunct="1">
              <a:spcBef>
                <a:spcPct val="20000"/>
              </a:spcBef>
              <a:buFont typeface="Courier New" pitchFamily="49" charset="0"/>
              <a:buChar char="o"/>
              <a:defRPr/>
            </a:pPr>
            <a:r>
              <a:rPr lang="en-US">
                <a:effectLst>
                  <a:outerShdw blurRad="38100" dist="38100" dir="2700000" algn="tl">
                    <a:srgbClr val="FFFFFF"/>
                  </a:outerShdw>
                </a:effectLst>
              </a:rPr>
              <a:t>  Inflation expectations,</a:t>
            </a:r>
          </a:p>
          <a:p>
            <a:pPr lvl="2" eaLnBrk="1" hangingPunct="1">
              <a:spcBef>
                <a:spcPct val="20000"/>
              </a:spcBef>
              <a:buFont typeface="Courier New" pitchFamily="49" charset="0"/>
              <a:buChar char="o"/>
              <a:defRPr/>
            </a:pPr>
            <a:r>
              <a:rPr lang="en-US">
                <a:effectLst>
                  <a:outerShdw blurRad="38100" dist="38100" dir="2700000" algn="tl">
                    <a:srgbClr val="FFFFFF"/>
                  </a:outerShdw>
                </a:effectLst>
              </a:rPr>
              <a:t>  Economic expectations.</a:t>
            </a:r>
          </a:p>
        </p:txBody>
      </p:sp>
      <p:sp>
        <p:nvSpPr>
          <p:cNvPr id="405508" name="Text Box 4"/>
          <p:cNvSpPr txBox="1">
            <a:spLocks noChangeArrowheads="1"/>
          </p:cNvSpPr>
          <p:nvPr/>
        </p:nvSpPr>
        <p:spPr bwMode="auto">
          <a:xfrm>
            <a:off x="304800" y="2209800"/>
            <a:ext cx="8382000" cy="701675"/>
          </a:xfrm>
          <a:prstGeom prst="rect">
            <a:avLst/>
          </a:prstGeom>
          <a:noFill/>
          <a:ln w="9525">
            <a:noFill/>
            <a:miter lim="800000"/>
            <a:headEnd/>
            <a:tailEnd/>
          </a:ln>
          <a:effectLst/>
        </p:spPr>
        <p:txBody>
          <a:bodyPr>
            <a:spAutoFit/>
          </a:bodyPr>
          <a:lstStyle/>
          <a:p>
            <a:pPr eaLnBrk="1" hangingPunct="1">
              <a:spcBef>
                <a:spcPct val="50000"/>
              </a:spcBef>
              <a:defRPr/>
            </a:pPr>
            <a:r>
              <a:rPr lang="en-US">
                <a:effectLst>
                  <a:outerShdw blurRad="38100" dist="38100" dir="2700000" algn="tl">
                    <a:srgbClr val="FFFFFF"/>
                  </a:outerShdw>
                </a:effectLst>
              </a:rPr>
              <a:t>Therefore, the yield curve changes over time as economic and capital market conditions change . . .</a:t>
            </a:r>
          </a:p>
        </p:txBody>
      </p:sp>
      <p:pic>
        <p:nvPicPr>
          <p:cNvPr id="24581" name="Picture 2"/>
          <p:cNvPicPr>
            <a:picLocks noChangeAspect="1" noChangeArrowheads="1"/>
          </p:cNvPicPr>
          <p:nvPr/>
        </p:nvPicPr>
        <p:blipFill>
          <a:blip r:embed="rId2" cstate="print"/>
          <a:srcRect/>
          <a:stretch>
            <a:fillRect/>
          </a:stretch>
        </p:blipFill>
        <p:spPr bwMode="auto">
          <a:xfrm>
            <a:off x="4038600" y="2590800"/>
            <a:ext cx="3800475" cy="3657600"/>
          </a:xfrm>
          <a:prstGeom prst="rect">
            <a:avLst/>
          </a:prstGeom>
          <a:noFill/>
          <a:ln w="9525">
            <a:noFill/>
            <a:miter lim="800000"/>
            <a:headEnd/>
            <a:tailEnd/>
          </a:ln>
        </p:spPr>
      </p:pic>
      <p:grpSp>
        <p:nvGrpSpPr>
          <p:cNvPr id="24582" name="Group 6"/>
          <p:cNvGrpSpPr>
            <a:grpSpLocks/>
          </p:cNvGrpSpPr>
          <p:nvPr/>
        </p:nvGrpSpPr>
        <p:grpSpPr bwMode="auto">
          <a:xfrm>
            <a:off x="1524000" y="4648200"/>
            <a:ext cx="3429000" cy="1517650"/>
            <a:chOff x="960" y="2928"/>
            <a:chExt cx="2160" cy="956"/>
          </a:xfrm>
        </p:grpSpPr>
        <p:sp>
          <p:nvSpPr>
            <p:cNvPr id="24592" name="Text Box 7"/>
            <p:cNvSpPr txBox="1">
              <a:spLocks noChangeArrowheads="1"/>
            </p:cNvSpPr>
            <p:nvPr/>
          </p:nvSpPr>
          <p:spPr bwMode="auto">
            <a:xfrm>
              <a:off x="960" y="3552"/>
              <a:ext cx="1200" cy="332"/>
            </a:xfrm>
            <a:prstGeom prst="rect">
              <a:avLst/>
            </a:prstGeom>
            <a:noFill/>
            <a:ln w="9525">
              <a:solidFill>
                <a:srgbClr val="0000FF"/>
              </a:solidFill>
              <a:miter lim="800000"/>
              <a:headEnd/>
              <a:tailEnd/>
            </a:ln>
          </p:spPr>
          <p:txBody>
            <a:bodyPr>
              <a:spAutoFit/>
            </a:bodyPr>
            <a:lstStyle/>
            <a:p>
              <a:pPr eaLnBrk="1" hangingPunct="1">
                <a:spcBef>
                  <a:spcPct val="50000"/>
                </a:spcBef>
              </a:pPr>
              <a:r>
                <a:rPr lang="en-US" sz="1400" b="0">
                  <a:solidFill>
                    <a:srgbClr val="0000FF"/>
                  </a:solidFill>
                </a:rPr>
                <a:t>1993: Recession looking at recovery</a:t>
              </a:r>
            </a:p>
          </p:txBody>
        </p:sp>
        <p:sp>
          <p:nvSpPr>
            <p:cNvPr id="19" name="Line 8"/>
            <p:cNvSpPr>
              <a:spLocks noChangeShapeType="1"/>
            </p:cNvSpPr>
            <p:nvPr/>
          </p:nvSpPr>
          <p:spPr bwMode="auto">
            <a:xfrm flipV="1">
              <a:off x="2160" y="2928"/>
              <a:ext cx="960" cy="768"/>
            </a:xfrm>
            <a:prstGeom prst="line">
              <a:avLst/>
            </a:prstGeom>
            <a:noFill/>
            <a:ln w="9525">
              <a:solidFill>
                <a:srgbClr val="0000FF"/>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24583" name="Group 9"/>
          <p:cNvGrpSpPr>
            <a:grpSpLocks/>
          </p:cNvGrpSpPr>
          <p:nvPr/>
        </p:nvGrpSpPr>
        <p:grpSpPr bwMode="auto">
          <a:xfrm>
            <a:off x="1362075" y="4173538"/>
            <a:ext cx="3657600" cy="908050"/>
            <a:chOff x="720" y="2640"/>
            <a:chExt cx="2304" cy="572"/>
          </a:xfrm>
        </p:grpSpPr>
        <p:sp>
          <p:nvSpPr>
            <p:cNvPr id="24590" name="Text Box 10"/>
            <p:cNvSpPr txBox="1">
              <a:spLocks noChangeArrowheads="1"/>
            </p:cNvSpPr>
            <p:nvPr/>
          </p:nvSpPr>
          <p:spPr bwMode="auto">
            <a:xfrm>
              <a:off x="720" y="2880"/>
              <a:ext cx="1200" cy="332"/>
            </a:xfrm>
            <a:prstGeom prst="rect">
              <a:avLst/>
            </a:prstGeom>
            <a:noFill/>
            <a:ln w="9525">
              <a:solidFill>
                <a:srgbClr val="FF0000"/>
              </a:solidFill>
              <a:miter lim="800000"/>
              <a:headEnd/>
              <a:tailEnd/>
            </a:ln>
          </p:spPr>
          <p:txBody>
            <a:bodyPr>
              <a:spAutoFit/>
            </a:bodyPr>
            <a:lstStyle/>
            <a:p>
              <a:pPr eaLnBrk="1" hangingPunct="1">
                <a:spcBef>
                  <a:spcPct val="50000"/>
                </a:spcBef>
              </a:pPr>
              <a:r>
                <a:rPr lang="en-US" sz="1400" b="0">
                  <a:solidFill>
                    <a:srgbClr val="FF0000"/>
                  </a:solidFill>
                </a:rPr>
                <a:t>1998: Boom but worried about recession</a:t>
              </a:r>
            </a:p>
          </p:txBody>
        </p:sp>
        <p:sp>
          <p:nvSpPr>
            <p:cNvPr id="22" name="Line 11"/>
            <p:cNvSpPr>
              <a:spLocks noChangeShapeType="1"/>
            </p:cNvSpPr>
            <p:nvPr/>
          </p:nvSpPr>
          <p:spPr bwMode="auto">
            <a:xfrm flipV="1">
              <a:off x="1920" y="2640"/>
              <a:ext cx="1104" cy="432"/>
            </a:xfrm>
            <a:prstGeom prst="line">
              <a:avLst/>
            </a:prstGeom>
            <a:noFill/>
            <a:ln w="9525">
              <a:solidFill>
                <a:srgbClr val="FF0000"/>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24584" name="Group 12"/>
          <p:cNvGrpSpPr>
            <a:grpSpLocks/>
          </p:cNvGrpSpPr>
          <p:nvPr/>
        </p:nvGrpSpPr>
        <p:grpSpPr bwMode="auto">
          <a:xfrm>
            <a:off x="762000" y="3429000"/>
            <a:ext cx="4191000" cy="314325"/>
            <a:chOff x="480" y="2160"/>
            <a:chExt cx="2640" cy="198"/>
          </a:xfrm>
        </p:grpSpPr>
        <p:sp>
          <p:nvSpPr>
            <p:cNvPr id="24588" name="Text Box 13"/>
            <p:cNvSpPr txBox="1">
              <a:spLocks noChangeArrowheads="1"/>
            </p:cNvSpPr>
            <p:nvPr/>
          </p:nvSpPr>
          <p:spPr bwMode="auto">
            <a:xfrm>
              <a:off x="480" y="2160"/>
              <a:ext cx="1200" cy="198"/>
            </a:xfrm>
            <a:prstGeom prst="rect">
              <a:avLst/>
            </a:prstGeom>
            <a:noFill/>
            <a:ln w="9525">
              <a:solidFill>
                <a:srgbClr val="009900"/>
              </a:solidFill>
              <a:miter lim="800000"/>
              <a:headEnd/>
              <a:tailEnd/>
            </a:ln>
          </p:spPr>
          <p:txBody>
            <a:bodyPr>
              <a:spAutoFit/>
            </a:bodyPr>
            <a:lstStyle/>
            <a:p>
              <a:pPr eaLnBrk="1" hangingPunct="1">
                <a:spcBef>
                  <a:spcPct val="50000"/>
                </a:spcBef>
              </a:pPr>
              <a:r>
                <a:rPr lang="en-US" sz="1400" b="0">
                  <a:solidFill>
                    <a:srgbClr val="009900"/>
                  </a:solidFill>
                </a:rPr>
                <a:t>1995: Stable economy</a:t>
              </a:r>
            </a:p>
          </p:txBody>
        </p:sp>
        <p:sp>
          <p:nvSpPr>
            <p:cNvPr id="25" name="Line 14"/>
            <p:cNvSpPr>
              <a:spLocks noChangeShapeType="1"/>
            </p:cNvSpPr>
            <p:nvPr/>
          </p:nvSpPr>
          <p:spPr bwMode="auto">
            <a:xfrm>
              <a:off x="1680" y="2256"/>
              <a:ext cx="1440" cy="58"/>
            </a:xfrm>
            <a:prstGeom prst="line">
              <a:avLst/>
            </a:prstGeom>
            <a:noFill/>
            <a:ln w="9525">
              <a:solidFill>
                <a:srgbClr val="009900"/>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24585" name="Group 6"/>
          <p:cNvGrpSpPr>
            <a:grpSpLocks/>
          </p:cNvGrpSpPr>
          <p:nvPr/>
        </p:nvGrpSpPr>
        <p:grpSpPr bwMode="auto">
          <a:xfrm>
            <a:off x="3436938" y="5099050"/>
            <a:ext cx="3581400" cy="1692275"/>
            <a:chOff x="960" y="2864"/>
            <a:chExt cx="2256" cy="1066"/>
          </a:xfrm>
        </p:grpSpPr>
        <p:sp>
          <p:nvSpPr>
            <p:cNvPr id="24586" name="Text Box 7"/>
            <p:cNvSpPr txBox="1">
              <a:spLocks noChangeArrowheads="1"/>
            </p:cNvSpPr>
            <p:nvPr/>
          </p:nvSpPr>
          <p:spPr bwMode="auto">
            <a:xfrm>
              <a:off x="960" y="3600"/>
              <a:ext cx="2256" cy="330"/>
            </a:xfrm>
            <a:prstGeom prst="rect">
              <a:avLst/>
            </a:prstGeom>
            <a:noFill/>
            <a:ln w="9525">
              <a:solidFill>
                <a:srgbClr val="7030A0"/>
              </a:solidFill>
              <a:miter lim="800000"/>
              <a:headEnd/>
              <a:tailEnd/>
            </a:ln>
          </p:spPr>
          <p:txBody>
            <a:bodyPr>
              <a:spAutoFit/>
            </a:bodyPr>
            <a:lstStyle/>
            <a:p>
              <a:pPr eaLnBrk="1" hangingPunct="1">
                <a:spcBef>
                  <a:spcPct val="50000"/>
                </a:spcBef>
              </a:pPr>
              <a:r>
                <a:rPr lang="en-US" sz="1400" b="0">
                  <a:solidFill>
                    <a:srgbClr val="7030A0"/>
                  </a:solidFill>
                </a:rPr>
                <a:t>2011: Dollar reserve currency, Global Financial Crisis &amp; Great Recession (aftermath)</a:t>
              </a:r>
            </a:p>
          </p:txBody>
        </p:sp>
        <p:sp>
          <p:nvSpPr>
            <p:cNvPr id="28" name="Line 8"/>
            <p:cNvSpPr>
              <a:spLocks noChangeShapeType="1"/>
            </p:cNvSpPr>
            <p:nvPr/>
          </p:nvSpPr>
          <p:spPr bwMode="auto">
            <a:xfrm flipV="1">
              <a:off x="2208" y="2864"/>
              <a:ext cx="907" cy="784"/>
            </a:xfrm>
            <a:prstGeom prst="line">
              <a:avLst/>
            </a:prstGeom>
            <a:noFill/>
            <a:ln w="9525">
              <a:solidFill>
                <a:srgbClr val="7030A0"/>
              </a:solidFill>
              <a:round/>
              <a:headEnd/>
              <a:tailEnd type="triangle" w="med" len="med"/>
            </a:ln>
            <a:effectLst/>
          </p:spPr>
          <p:txBody>
            <a:bodyPr/>
            <a:lstStyle/>
            <a:p>
              <a:pPr eaLnBrk="1" hangingPunct="1">
                <a:defRPr/>
              </a:pPr>
              <a:endParaRPr lang="en-US">
                <a:solidFill>
                  <a:srgbClr val="7030A0"/>
                </a:solidFill>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81000" y="381000"/>
            <a:ext cx="8382000" cy="36317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effectLst>
                  <a:outerShdw blurRad="38100" dist="38100" dir="2700000" algn="tl">
                    <a:srgbClr val="FFFFFF"/>
                  </a:outerShdw>
                </a:effectLst>
              </a:rPr>
              <a:t>Average (“typical”) yield curve is </a:t>
            </a:r>
            <a:r>
              <a:rPr lang="en-US" i="1" dirty="0">
                <a:effectLst>
                  <a:outerShdw blurRad="38100" dist="38100" dir="2700000" algn="tl">
                    <a:srgbClr val="FFFFFF"/>
                  </a:outerShdw>
                </a:effectLst>
              </a:rPr>
              <a:t>“slightly upward sloping”</a:t>
            </a:r>
            <a:r>
              <a:rPr lang="en-US" dirty="0">
                <a:effectLst>
                  <a:outerShdw blurRad="38100" dist="38100" dir="2700000" algn="tl">
                    <a:srgbClr val="FFFFFF"/>
                  </a:outerShdw>
                </a:effectLst>
              </a:rPr>
              <a:t> (100-200 bps) because:</a:t>
            </a:r>
          </a:p>
          <a:p>
            <a:pPr lvl="1" eaLnBrk="1" hangingPunct="1">
              <a:spcBef>
                <a:spcPct val="30000"/>
              </a:spcBef>
              <a:buFontTx/>
              <a:buChar char="•"/>
              <a:defRPr/>
            </a:pPr>
            <a:r>
              <a:rPr lang="en-US" dirty="0">
                <a:effectLst>
                  <a:outerShdw blurRad="38100" dist="38100" dir="2700000" algn="tl">
                    <a:srgbClr val="FFFFFF"/>
                  </a:outerShdw>
                </a:effectLst>
              </a:rPr>
              <a:t> Interest Rate Risk:</a:t>
            </a:r>
          </a:p>
          <a:p>
            <a:pPr marL="1147763" lvl="3" indent="-233363" eaLnBrk="1" hangingPunct="1">
              <a:spcBef>
                <a:spcPct val="20000"/>
              </a:spcBef>
              <a:buFontTx/>
              <a:buChar char="•"/>
              <a:defRPr/>
            </a:pPr>
            <a:r>
              <a:rPr lang="en-US" dirty="0" smtClean="0">
                <a:effectLst>
                  <a:outerShdw blurRad="38100" dist="38100" dir="2700000" algn="tl">
                    <a:srgbClr val="FFFFFF"/>
                  </a:outerShdw>
                </a:effectLst>
              </a:rPr>
              <a:t>Greater </a:t>
            </a:r>
            <a:r>
              <a:rPr lang="en-US" dirty="0">
                <a:effectLst>
                  <a:outerShdw blurRad="38100" dist="38100" dir="2700000" algn="tl">
                    <a:srgbClr val="FFFFFF"/>
                  </a:outerShdw>
                </a:effectLst>
              </a:rPr>
              <a:t>volatility in LT bond values and periodic returns (simple </a:t>
            </a:r>
            <a:r>
              <a:rPr lang="en-US" dirty="0" err="1">
                <a:effectLst>
                  <a:outerShdw blurRad="38100" dist="38100" dir="2700000" algn="tl">
                    <a:srgbClr val="FFFFFF"/>
                  </a:outerShdw>
                </a:effectLst>
              </a:rPr>
              <a:t>HPRs</a:t>
            </a:r>
            <a:r>
              <a:rPr lang="en-US" dirty="0">
                <a:effectLst>
                  <a:outerShdw blurRad="38100" dist="38100" dir="2700000" algn="tl">
                    <a:srgbClr val="FFFFFF"/>
                  </a:outerShdw>
                </a:effectLst>
              </a:rPr>
              <a:t>) than in ST bond values and returns:</a:t>
            </a:r>
          </a:p>
          <a:p>
            <a:pPr marL="1147763" lvl="3" indent="-233363" eaLnBrk="1" hangingPunct="1">
              <a:spcBef>
                <a:spcPct val="20000"/>
              </a:spcBef>
              <a:buFontTx/>
              <a:buChar char="•"/>
              <a:defRPr/>
            </a:pPr>
            <a:r>
              <a:rPr lang="en-US" dirty="0">
                <a:effectLst>
                  <a:outerShdw blurRad="38100" dist="38100" dir="2700000" algn="tl">
                    <a:srgbClr val="FFFFFF"/>
                  </a:outerShdw>
                </a:effectLst>
              </a:rPr>
              <a:t> </a:t>
            </a:r>
            <a:r>
              <a:rPr lang="en-US" dirty="0">
                <a:effectLst>
                  <a:outerShdw blurRad="38100" dist="38100" dir="2700000" algn="tl">
                    <a:srgbClr val="FFFFFF"/>
                  </a:outerShdw>
                </a:effectLst>
                <a:sym typeface="Wingdings" panose="05000000000000000000" pitchFamily="2" charset="2"/>
              </a:rPr>
              <a:t> LT bonds require greater ex ante risk premium (E[RP]).</a:t>
            </a:r>
          </a:p>
          <a:p>
            <a:pPr lvl="1" eaLnBrk="1" hangingPunct="1">
              <a:spcBef>
                <a:spcPct val="50000"/>
              </a:spcBef>
              <a:buFontTx/>
              <a:buChar char="•"/>
              <a:defRPr/>
            </a:pPr>
            <a:r>
              <a:rPr lang="en-US" dirty="0">
                <a:effectLst>
                  <a:outerShdw blurRad="38100" dist="38100" dir="2700000" algn="tl">
                    <a:srgbClr val="FFFFFF"/>
                  </a:outerShdw>
                </a:effectLst>
              </a:rPr>
              <a:t> “Preferred Habitat”:</a:t>
            </a:r>
          </a:p>
          <a:p>
            <a:pPr marL="1147763" lvl="3" indent="-233363" eaLnBrk="1" hangingPunct="1">
              <a:spcBef>
                <a:spcPct val="10000"/>
              </a:spcBef>
              <a:buFontTx/>
              <a:buChar char="•"/>
              <a:defRPr/>
            </a:pPr>
            <a:r>
              <a:rPr lang="en-US" dirty="0">
                <a:effectLst>
                  <a:outerShdw blurRad="38100" dist="38100" dir="2700000" algn="tl">
                    <a:srgbClr val="FFFFFF"/>
                  </a:outerShdw>
                </a:effectLst>
              </a:rPr>
              <a:t> More borrowers would rather have LT debt,</a:t>
            </a:r>
          </a:p>
          <a:p>
            <a:pPr marL="1147763" lvl="3" indent="-233363" eaLnBrk="1" hangingPunct="1">
              <a:spcBef>
                <a:spcPct val="10000"/>
              </a:spcBef>
              <a:buFontTx/>
              <a:buChar char="•"/>
              <a:defRPr/>
            </a:pPr>
            <a:r>
              <a:rPr lang="en-US" dirty="0">
                <a:effectLst>
                  <a:outerShdw blurRad="38100" dist="38100" dir="2700000" algn="tl">
                    <a:srgbClr val="FFFFFF"/>
                  </a:outerShdw>
                </a:effectLst>
              </a:rPr>
              <a:t> More lenders would rather make ST loans:</a:t>
            </a:r>
          </a:p>
          <a:p>
            <a:pPr marL="1147763" lvl="3" indent="-233363" eaLnBrk="1" hangingPunct="1">
              <a:spcBef>
                <a:spcPct val="10000"/>
              </a:spcBef>
              <a:buFontTx/>
              <a:buChar char="•"/>
              <a:defRPr/>
            </a:pPr>
            <a:r>
              <a:rPr lang="en-US" dirty="0">
                <a:effectLst>
                  <a:outerShdw blurRad="38100" dist="38100" dir="2700000" algn="tl">
                    <a:srgbClr val="FFFFFF"/>
                  </a:outerShdw>
                </a:effectLst>
              </a:rPr>
              <a:t> </a:t>
            </a:r>
            <a:r>
              <a:rPr lang="en-US" dirty="0">
                <a:effectLst>
                  <a:outerShdw blurRad="38100" dist="38100" dir="2700000" algn="tl">
                    <a:srgbClr val="FFFFFF"/>
                  </a:outerShdw>
                </a:effectLst>
                <a:sym typeface="Wingdings" panose="05000000000000000000" pitchFamily="2" charset="2"/>
              </a:rPr>
              <a:t> </a:t>
            </a:r>
            <a:r>
              <a:rPr lang="en-US" dirty="0">
                <a:effectLst>
                  <a:outerShdw blurRad="38100" dist="38100" dir="2700000" algn="tl">
                    <a:srgbClr val="FFFFFF"/>
                  </a:outerShdw>
                </a:effectLst>
              </a:rPr>
              <a:t>Equilibrium requires higher interest rates for LT debt.</a:t>
            </a:r>
          </a:p>
        </p:txBody>
      </p:sp>
      <p:sp>
        <p:nvSpPr>
          <p:cNvPr id="28675" name="Text Box 3"/>
          <p:cNvSpPr txBox="1">
            <a:spLocks noChangeArrowheads="1"/>
          </p:cNvSpPr>
          <p:nvPr/>
        </p:nvSpPr>
        <p:spPr bwMode="auto">
          <a:xfrm>
            <a:off x="609600" y="4267200"/>
            <a:ext cx="8077200" cy="1930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This is the main fundamental reason why ARMs tend to have slightly lower </a:t>
            </a:r>
            <a:r>
              <a:rPr lang="en-US" i="1" u="sng">
                <a:effectLst>
                  <a:outerShdw blurRad="38100" dist="38100" dir="2700000" algn="tl">
                    <a:srgbClr val="FFFFFF"/>
                  </a:outerShdw>
                </a:effectLst>
              </a:rPr>
              <a:t>lifetime average</a:t>
            </a:r>
            <a:r>
              <a:rPr lang="en-US">
                <a:effectLst>
                  <a:outerShdw blurRad="38100" dist="38100" dir="2700000" algn="tl">
                    <a:srgbClr val="FFFFFF"/>
                  </a:outerShdw>
                </a:effectLst>
              </a:rPr>
              <a:t> interest rates than otherwise similar FRMs, yet not every borrower wants an ARM. Compared to similar FRM:</a:t>
            </a:r>
          </a:p>
          <a:p>
            <a:pPr lvl="2" eaLnBrk="1" hangingPunct="1">
              <a:spcBef>
                <a:spcPct val="50000"/>
              </a:spcBef>
              <a:buFontTx/>
              <a:buChar char="•"/>
              <a:defRPr/>
            </a:pPr>
            <a:r>
              <a:rPr lang="en-US">
                <a:solidFill>
                  <a:srgbClr val="FF0000"/>
                </a:solidFill>
                <a:effectLst>
                  <a:outerShdw blurRad="38100" dist="38100" dir="2700000" algn="tl">
                    <a:srgbClr val="000000"/>
                  </a:outerShdw>
                </a:effectLst>
              </a:rPr>
              <a:t> </a:t>
            </a:r>
            <a:r>
              <a:rPr lang="en-US" i="1">
                <a:solidFill>
                  <a:srgbClr val="FF0000"/>
                </a:solidFill>
                <a:effectLst>
                  <a:outerShdw blurRad="38100" dist="38100" dir="2700000" algn="tl">
                    <a:srgbClr val="000000"/>
                  </a:outerShdw>
                </a:effectLst>
              </a:rPr>
              <a:t>ARM borrower takes on more interest rate risk, </a:t>
            </a:r>
          </a:p>
          <a:p>
            <a:pPr lvl="2" eaLnBrk="1" hangingPunct="1">
              <a:spcBef>
                <a:spcPct val="50000"/>
              </a:spcBef>
              <a:buFontTx/>
              <a:buChar char="•"/>
              <a:defRPr/>
            </a:pPr>
            <a:r>
              <a:rPr lang="en-US" i="1">
                <a:solidFill>
                  <a:srgbClr val="FF0000"/>
                </a:solidFill>
                <a:effectLst>
                  <a:outerShdw blurRad="38100" dist="38100" dir="2700000" algn="tl">
                    <a:srgbClr val="000000"/>
                  </a:outerShdw>
                </a:effectLst>
              </a:rPr>
              <a:t> ARM lender takes on less interest rate risk.</a:t>
            </a:r>
            <a:endParaRPr lang="en-US">
              <a:solidFill>
                <a:srgbClr val="FF0000"/>
              </a:solidFill>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8A33B0BF-747F-418D-9615-BE611427A722}" type="slidenum">
              <a:rPr lang="en-US" smtClean="0"/>
              <a:pPr/>
              <a:t>21</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additive="base">
                                        <p:cTn id="7" dur="500" fill="hold"/>
                                        <p:tgtEl>
                                          <p:spTgt spid="28675"/>
                                        </p:tgtEl>
                                        <p:attrNameLst>
                                          <p:attrName>ppt_x</p:attrName>
                                        </p:attrNameLst>
                                      </p:cBhvr>
                                      <p:tavLst>
                                        <p:tav tm="0">
                                          <p:val>
                                            <p:strVal val="#ppt_x"/>
                                          </p:val>
                                        </p:tav>
                                        <p:tav tm="100000">
                                          <p:val>
                                            <p:strVal val="#ppt_x"/>
                                          </p:val>
                                        </p:tav>
                                      </p:tavLst>
                                    </p:anim>
                                    <p:anim calcmode="lin" valueType="num">
                                      <p:cBhvr additive="base">
                                        <p:cTn id="8" dur="500" fill="hold"/>
                                        <p:tgtEl>
                                          <p:spTgt spid="286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81000" y="381000"/>
            <a:ext cx="8382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Typical yield curve shapes and the economic conditions they are associated with:</a:t>
            </a:r>
          </a:p>
        </p:txBody>
      </p:sp>
      <p:sp>
        <p:nvSpPr>
          <p:cNvPr id="4" name="Slide Number Placeholder 3"/>
          <p:cNvSpPr>
            <a:spLocks noGrp="1"/>
          </p:cNvSpPr>
          <p:nvPr>
            <p:ph type="sldNum" sz="quarter" idx="12"/>
          </p:nvPr>
        </p:nvSpPr>
        <p:spPr/>
        <p:txBody>
          <a:bodyPr/>
          <a:lstStyle/>
          <a:p>
            <a:fld id="{8A33B0BF-747F-418D-9615-BE611427A722}" type="slidenum">
              <a:rPr lang="en-US" smtClean="0"/>
              <a:pPr/>
              <a:t>22</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pic>
        <p:nvPicPr>
          <p:cNvPr id="43009" name="Picture 1"/>
          <p:cNvPicPr>
            <a:picLocks noChangeAspect="1" noChangeArrowheads="1"/>
          </p:cNvPicPr>
          <p:nvPr/>
        </p:nvPicPr>
        <p:blipFill>
          <a:blip r:embed="rId2" cstate="print"/>
          <a:srcRect/>
          <a:stretch>
            <a:fillRect/>
          </a:stretch>
        </p:blipFill>
        <p:spPr bwMode="auto">
          <a:xfrm>
            <a:off x="1143000" y="1600198"/>
            <a:ext cx="6858000" cy="4580930"/>
          </a:xfrm>
          <a:prstGeom prst="rect">
            <a:avLst/>
          </a:prstGeom>
          <a:noFill/>
          <a:ln w="9525">
            <a:noFill/>
            <a:miter lim="800000"/>
            <a:headEnd/>
            <a:tailEnd/>
          </a:ln>
        </p:spPr>
      </p:pic>
      <p:sp>
        <p:nvSpPr>
          <p:cNvPr id="7" name="Rectangle 6"/>
          <p:cNvSpPr/>
          <p:nvPr/>
        </p:nvSpPr>
        <p:spPr>
          <a:xfrm>
            <a:off x="1143000" y="1219200"/>
            <a:ext cx="6629400" cy="400110"/>
          </a:xfrm>
          <a:prstGeom prst="rect">
            <a:avLst/>
          </a:prstGeom>
        </p:spPr>
        <p:txBody>
          <a:bodyPr wrap="square">
            <a:spAutoFit/>
          </a:bodyPr>
          <a:lstStyle/>
          <a:p>
            <a:r>
              <a:rPr lang="en-US" dirty="0" smtClean="0">
                <a:solidFill>
                  <a:srgbClr val="0070C0"/>
                </a:solidFill>
                <a:latin typeface="Calibri" pitchFamily="34" charset="0"/>
              </a:rPr>
              <a:t>EXHIBIT 19-5 </a:t>
            </a:r>
            <a:r>
              <a:rPr lang="en-US" b="0" dirty="0" smtClean="0">
                <a:latin typeface="Calibri" pitchFamily="34" charset="0"/>
              </a:rPr>
              <a:t>Typical Yield </a:t>
            </a:r>
            <a:r>
              <a:rPr lang="en-US" b="0" dirty="0" smtClean="0">
                <a:latin typeface="Calibri" pitchFamily="34" charset="0"/>
              </a:rPr>
              <a:t>Curve Shapes</a:t>
            </a:r>
            <a:endParaRPr lang="en-US" b="0"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p:cNvSpPr txBox="1">
            <a:spLocks noChangeArrowheads="1"/>
          </p:cNvSpPr>
          <p:nvPr/>
        </p:nvSpPr>
        <p:spPr bwMode="auto">
          <a:xfrm>
            <a:off x="457200" y="152400"/>
            <a:ext cx="7772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effectLst>
                  <a:outerShdw blurRad="38100" dist="38100" dir="2700000" algn="tl">
                    <a:srgbClr val="FFFFFF"/>
                  </a:outerShdw>
                </a:effectLst>
              </a:rPr>
              <a:t>Here is a more recent &amp; dramatic example of yield curve changes:</a:t>
            </a:r>
          </a:p>
        </p:txBody>
      </p:sp>
      <p:sp>
        <p:nvSpPr>
          <p:cNvPr id="31749" name="Text Box 5"/>
          <p:cNvSpPr txBox="1">
            <a:spLocks noChangeArrowheads="1"/>
          </p:cNvSpPr>
          <p:nvPr/>
        </p:nvSpPr>
        <p:spPr bwMode="auto">
          <a:xfrm>
            <a:off x="723900" y="6229350"/>
            <a:ext cx="7696200"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effectLst>
                  <a:outerShdw blurRad="38100" dist="38100" dir="2700000" algn="tl">
                    <a:srgbClr val="FFFFFF"/>
                  </a:outerShdw>
                </a:effectLst>
              </a:rPr>
              <a:t>Check out </a:t>
            </a:r>
            <a:r>
              <a:rPr lang="en-US" i="1" dirty="0">
                <a:effectLst>
                  <a:outerShdw blurRad="38100" dist="38100" dir="2700000" algn="tl">
                    <a:srgbClr val="FFFFFF"/>
                  </a:outerShdw>
                </a:effectLst>
              </a:rPr>
              <a:t>“The Living Yield Curve”</a:t>
            </a:r>
            <a:r>
              <a:rPr lang="en-US" dirty="0">
                <a:effectLst>
                  <a:outerShdw blurRad="38100" dist="38100" dir="2700000" algn="tl">
                    <a:srgbClr val="FFFFFF"/>
                  </a:outerShdw>
                </a:effectLst>
              </a:rPr>
              <a:t> on web (smartmoney.com)</a:t>
            </a:r>
          </a:p>
        </p:txBody>
      </p:sp>
      <p:sp>
        <p:nvSpPr>
          <p:cNvPr id="5" name="Slide Number Placeholder 4"/>
          <p:cNvSpPr>
            <a:spLocks noGrp="1"/>
          </p:cNvSpPr>
          <p:nvPr>
            <p:ph type="sldNum" sz="quarter" idx="12"/>
          </p:nvPr>
        </p:nvSpPr>
        <p:spPr/>
        <p:txBody>
          <a:bodyPr/>
          <a:lstStyle/>
          <a:p>
            <a:fld id="{8A33B0BF-747F-418D-9615-BE611427A722}" type="slidenum">
              <a:rPr lang="en-US" smtClean="0"/>
              <a:pPr/>
              <a:t>23</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grpSp>
        <p:nvGrpSpPr>
          <p:cNvPr id="9" name="Group 8"/>
          <p:cNvGrpSpPr/>
          <p:nvPr/>
        </p:nvGrpSpPr>
        <p:grpSpPr>
          <a:xfrm>
            <a:off x="1504249" y="685800"/>
            <a:ext cx="6420551" cy="5429310"/>
            <a:chOff x="1504249" y="685800"/>
            <a:chExt cx="6420551" cy="5429310"/>
          </a:xfrm>
        </p:grpSpPr>
        <p:pic>
          <p:nvPicPr>
            <p:cNvPr id="41985" name="Picture 1"/>
            <p:cNvPicPr>
              <a:picLocks noChangeAspect="1" noChangeArrowheads="1"/>
            </p:cNvPicPr>
            <p:nvPr/>
          </p:nvPicPr>
          <p:blipFill>
            <a:blip r:embed="rId2" cstate="print"/>
            <a:srcRect/>
            <a:stretch>
              <a:fillRect/>
            </a:stretch>
          </p:blipFill>
          <p:spPr bwMode="auto">
            <a:xfrm>
              <a:off x="1504249" y="685800"/>
              <a:ext cx="6135503" cy="5029200"/>
            </a:xfrm>
            <a:prstGeom prst="rect">
              <a:avLst/>
            </a:prstGeom>
            <a:noFill/>
            <a:ln w="9525">
              <a:noFill/>
              <a:miter lim="800000"/>
              <a:headEnd/>
              <a:tailEnd/>
            </a:ln>
          </p:spPr>
        </p:pic>
        <p:sp>
          <p:nvSpPr>
            <p:cNvPr id="8" name="Rectangle 7"/>
            <p:cNvSpPr/>
            <p:nvPr/>
          </p:nvSpPr>
          <p:spPr>
            <a:xfrm>
              <a:off x="1524000" y="5715000"/>
              <a:ext cx="6400800" cy="400110"/>
            </a:xfrm>
            <a:prstGeom prst="rect">
              <a:avLst/>
            </a:prstGeom>
          </p:spPr>
          <p:txBody>
            <a:bodyPr wrap="square">
              <a:spAutoFit/>
            </a:bodyPr>
            <a:lstStyle/>
            <a:p>
              <a:r>
                <a:rPr lang="en-US" dirty="0" smtClean="0">
                  <a:solidFill>
                    <a:srgbClr val="0070C0"/>
                  </a:solidFill>
                  <a:latin typeface="Calibri" pitchFamily="34" charset="0"/>
                </a:rPr>
                <a:t>EXHIBIT 19-6 </a:t>
              </a:r>
              <a:r>
                <a:rPr lang="en-US" b="0" dirty="0" smtClean="0">
                  <a:latin typeface="Calibri" pitchFamily="34" charset="0"/>
                </a:rPr>
                <a:t>Yield </a:t>
              </a:r>
              <a:r>
                <a:rPr lang="en-US" b="0" dirty="0" smtClean="0">
                  <a:latin typeface="Calibri" pitchFamily="34" charset="0"/>
                </a:rPr>
                <a:t>Curve Changes </a:t>
              </a:r>
              <a:r>
                <a:rPr lang="en-US" b="0" dirty="0" smtClean="0">
                  <a:latin typeface="Calibri" pitchFamily="34" charset="0"/>
                </a:rPr>
                <a:t>During 2001</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09600" y="838200"/>
            <a:ext cx="8229600" cy="1463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When the yield curve is </a:t>
            </a:r>
            <a:r>
              <a:rPr lang="en-US" i="1">
                <a:solidFill>
                  <a:srgbClr val="FF0000"/>
                </a:solidFill>
                <a:effectLst>
                  <a:outerShdw blurRad="38100" dist="38100" dir="2700000" algn="tl">
                    <a:srgbClr val="000000"/>
                  </a:outerShdw>
                </a:effectLst>
              </a:rPr>
              <a:t>steeply rising</a:t>
            </a:r>
            <a:r>
              <a:rPr lang="en-US">
                <a:effectLst>
                  <a:outerShdw blurRad="38100" dist="38100" dir="2700000" algn="tl">
                    <a:srgbClr val="FFFFFF"/>
                  </a:outerShdw>
                </a:effectLst>
              </a:rPr>
              <a:t> (e.g., 200-400 bps from ST to LT yields), ARM rates may appear </a:t>
            </a:r>
            <a:r>
              <a:rPr lang="en-US" i="1">
                <a:effectLst>
                  <a:outerShdw blurRad="38100" dist="38100" dir="2700000" algn="tl">
                    <a:srgbClr val="FFFFFF"/>
                  </a:outerShdw>
                </a:effectLst>
              </a:rPr>
              <a:t>particularly favorable</a:t>
            </a:r>
            <a:r>
              <a:rPr lang="en-US">
                <a:effectLst>
                  <a:outerShdw blurRad="38100" dist="38100" dir="2700000" algn="tl">
                    <a:srgbClr val="FFFFFF"/>
                  </a:outerShdw>
                </a:effectLst>
              </a:rPr>
              <a:t> (for borrowers) relative to FRM rates.</a:t>
            </a:r>
          </a:p>
          <a:p>
            <a:pPr eaLnBrk="1" hangingPunct="1">
              <a:spcBef>
                <a:spcPct val="50000"/>
              </a:spcBef>
              <a:defRPr/>
            </a:pPr>
            <a:r>
              <a:rPr lang="en-US">
                <a:effectLst>
                  <a:outerShdw blurRad="38100" dist="38100" dir="2700000" algn="tl">
                    <a:srgbClr val="FFFFFF"/>
                  </a:outerShdw>
                </a:effectLst>
              </a:rPr>
              <a:t>But what do borrowers need to watch out for during such times? . . .</a:t>
            </a:r>
          </a:p>
        </p:txBody>
      </p:sp>
      <p:sp>
        <p:nvSpPr>
          <p:cNvPr id="32771" name="Text Box 3"/>
          <p:cNvSpPr txBox="1">
            <a:spLocks noChangeArrowheads="1"/>
          </p:cNvSpPr>
          <p:nvPr/>
        </p:nvSpPr>
        <p:spPr bwMode="auto">
          <a:xfrm>
            <a:off x="609600" y="2514600"/>
            <a:ext cx="8153400" cy="269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For a long-term borrower, the FRM-ARM differential may be somewhat misleading (ex ante) during such times:</a:t>
            </a:r>
          </a:p>
          <a:p>
            <a:pPr eaLnBrk="1" hangingPunct="1">
              <a:spcBef>
                <a:spcPct val="50000"/>
              </a:spcBef>
              <a:defRPr/>
            </a:pPr>
            <a:r>
              <a:rPr lang="en-US">
                <a:effectLst>
                  <a:outerShdw blurRad="38100" dist="38100" dir="2700000" algn="tl">
                    <a:srgbClr val="FFFFFF"/>
                  </a:outerShdw>
                </a:effectLst>
              </a:rPr>
              <a:t>The steeply rising yield curve reflects the </a:t>
            </a:r>
            <a:r>
              <a:rPr lang="en-US" i="1">
                <a:solidFill>
                  <a:srgbClr val="0000FF"/>
                </a:solidFill>
                <a:effectLst>
                  <a:outerShdw blurRad="38100" dist="38100" dir="2700000" algn="tl">
                    <a:srgbClr val="000000"/>
                  </a:outerShdw>
                </a:effectLst>
              </a:rPr>
              <a:t>“Expectations Theory”</a:t>
            </a:r>
            <a:r>
              <a:rPr lang="en-US">
                <a:effectLst>
                  <a:outerShdw blurRad="38100" dist="38100" dir="2700000" algn="tl">
                    <a:srgbClr val="FFFFFF"/>
                  </a:outerShdw>
                </a:effectLst>
              </a:rPr>
              <a:t> of the determination of the yield curve:</a:t>
            </a:r>
          </a:p>
          <a:p>
            <a:pPr lvl="1" eaLnBrk="1" hangingPunct="1">
              <a:spcBef>
                <a:spcPct val="50000"/>
              </a:spcBef>
              <a:buFontTx/>
              <a:buChar char="•"/>
              <a:defRPr/>
            </a:pPr>
            <a:r>
              <a:rPr lang="en-US">
                <a:effectLst>
                  <a:outerShdw blurRad="38100" dist="38100" dir="2700000" algn="tl">
                    <a:srgbClr val="FFFFFF"/>
                  </a:outerShdw>
                </a:effectLst>
              </a:rPr>
              <a:t> LT yields reflect current </a:t>
            </a:r>
            <a:r>
              <a:rPr lang="en-US" i="1">
                <a:effectLst>
                  <a:outerShdw blurRad="38100" dist="38100" dir="2700000" algn="tl">
                    <a:srgbClr val="FFFFFF"/>
                  </a:outerShdw>
                </a:effectLst>
              </a:rPr>
              <a:t>expectations</a:t>
            </a:r>
            <a:r>
              <a:rPr lang="en-US">
                <a:effectLst>
                  <a:outerShdw blurRad="38100" dist="38100" dir="2700000" algn="tl">
                    <a:srgbClr val="FFFFFF"/>
                  </a:outerShdw>
                </a:effectLst>
              </a:rPr>
              <a:t> about </a:t>
            </a:r>
            <a:r>
              <a:rPr lang="en-US" i="1">
                <a:effectLst>
                  <a:outerShdw blurRad="38100" dist="38100" dir="2700000" algn="tl">
                    <a:srgbClr val="FFFFFF"/>
                  </a:outerShdw>
                </a:effectLst>
              </a:rPr>
              <a:t>future short-term yields</a:t>
            </a:r>
            <a:r>
              <a:rPr lang="en-US">
                <a:effectLst>
                  <a:outerShdw blurRad="38100" dist="38100" dir="2700000" algn="tl">
                    <a:srgbClr val="FFFFFF"/>
                  </a:outerShdw>
                </a:effectLst>
              </a:rPr>
              <a:t>.</a:t>
            </a:r>
          </a:p>
          <a:p>
            <a:pPr eaLnBrk="1" hangingPunct="1">
              <a:spcBef>
                <a:spcPct val="50000"/>
              </a:spcBef>
              <a:defRPr/>
            </a:pPr>
            <a:r>
              <a:rPr lang="en-US">
                <a:effectLst>
                  <a:outerShdw blurRad="38100" dist="38100" dir="2700000" algn="tl">
                    <a:srgbClr val="FFFFFF"/>
                  </a:outerShdw>
                </a:effectLst>
              </a:rPr>
              <a:t>Thus, ARM borrowers in such circumstances face greater than average risk that their rates will go up in the future. </a:t>
            </a:r>
          </a:p>
        </p:txBody>
      </p:sp>
      <p:sp>
        <p:nvSpPr>
          <p:cNvPr id="32772" name="Text Box 4"/>
          <p:cNvSpPr txBox="1">
            <a:spLocks noChangeArrowheads="1"/>
          </p:cNvSpPr>
          <p:nvPr/>
        </p:nvSpPr>
        <p:spPr bwMode="auto">
          <a:xfrm>
            <a:off x="381000" y="304800"/>
            <a:ext cx="495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1">
                <a:effectLst>
                  <a:outerShdw blurRad="38100" dist="38100" dir="2700000" algn="tl">
                    <a:srgbClr val="FFFFFF"/>
                  </a:outerShdw>
                </a:effectLst>
              </a:rPr>
              <a:t>Recall from Chapter 17 . . .</a:t>
            </a:r>
          </a:p>
        </p:txBody>
      </p:sp>
      <p:sp>
        <p:nvSpPr>
          <p:cNvPr id="5" name="Slide Number Placeholder 4"/>
          <p:cNvSpPr>
            <a:spLocks noGrp="1"/>
          </p:cNvSpPr>
          <p:nvPr>
            <p:ph type="sldNum" sz="quarter" idx="12"/>
          </p:nvPr>
        </p:nvSpPr>
        <p:spPr/>
        <p:txBody>
          <a:bodyPr/>
          <a:lstStyle/>
          <a:p>
            <a:fld id="{8A33B0BF-747F-418D-9615-BE611427A722}" type="slidenum">
              <a:rPr lang="en-US" smtClean="0"/>
              <a:pPr/>
              <a:t>24</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additive="base">
                                        <p:cTn id="7" dur="500" fill="hold"/>
                                        <p:tgtEl>
                                          <p:spTgt spid="32771"/>
                                        </p:tgtEl>
                                        <p:attrNameLst>
                                          <p:attrName>ppt_x</p:attrName>
                                        </p:attrNameLst>
                                      </p:cBhvr>
                                      <p:tavLst>
                                        <p:tav tm="0">
                                          <p:val>
                                            <p:strVal val="1+#ppt_w/2"/>
                                          </p:val>
                                        </p:tav>
                                        <p:tav tm="100000">
                                          <p:val>
                                            <p:strVal val="#ppt_x"/>
                                          </p:val>
                                        </p:tav>
                                      </p:tavLst>
                                    </p:anim>
                                    <p:anim calcmode="lin" valueType="num">
                                      <p:cBhvr additive="base">
                                        <p:cTn id="8" dur="500" fill="hold"/>
                                        <p:tgtEl>
                                          <p:spTgt spid="327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p:cNvPicPr>
            <a:picLocks noChangeAspect="1" noChangeArrowheads="1"/>
          </p:cNvPicPr>
          <p:nvPr/>
        </p:nvPicPr>
        <p:blipFill>
          <a:blip r:embed="rId3" cstate="print"/>
          <a:srcRect/>
          <a:stretch>
            <a:fillRect/>
          </a:stretch>
        </p:blipFill>
        <p:spPr bwMode="auto">
          <a:xfrm>
            <a:off x="3200400" y="685800"/>
            <a:ext cx="5791200" cy="2281238"/>
          </a:xfrm>
          <a:prstGeom prst="rect">
            <a:avLst/>
          </a:prstGeom>
          <a:noFill/>
          <a:ln w="9525">
            <a:noFill/>
            <a:miter lim="800000"/>
            <a:headEnd/>
            <a:tailEnd/>
          </a:ln>
          <a:effectLst/>
        </p:spPr>
      </p:pic>
      <p:pic>
        <p:nvPicPr>
          <p:cNvPr id="27654" name="Picture 6"/>
          <p:cNvPicPr>
            <a:picLocks noChangeAspect="1" noChangeArrowheads="1"/>
          </p:cNvPicPr>
          <p:nvPr/>
        </p:nvPicPr>
        <p:blipFill>
          <a:blip r:embed="rId4" cstate="print"/>
          <a:srcRect/>
          <a:stretch>
            <a:fillRect/>
          </a:stretch>
        </p:blipFill>
        <p:spPr bwMode="auto">
          <a:xfrm>
            <a:off x="914400" y="2667000"/>
            <a:ext cx="6675438" cy="2952750"/>
          </a:xfrm>
          <a:prstGeom prst="rect">
            <a:avLst/>
          </a:prstGeom>
          <a:noFill/>
          <a:ln w="9525">
            <a:noFill/>
            <a:miter lim="800000"/>
            <a:headEnd/>
            <a:tailEnd/>
          </a:ln>
          <a:effectLst/>
        </p:spPr>
      </p:pic>
      <p:sp>
        <p:nvSpPr>
          <p:cNvPr id="27655" name="Text Box 7"/>
          <p:cNvSpPr txBox="1">
            <a:spLocks noChangeArrowheads="1"/>
          </p:cNvSpPr>
          <p:nvPr/>
        </p:nvSpPr>
        <p:spPr bwMode="auto">
          <a:xfrm>
            <a:off x="762000" y="304800"/>
            <a:ext cx="3810000"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Using the </a:t>
            </a:r>
            <a:r>
              <a:rPr lang="en-US" i="1">
                <a:effectLst>
                  <a:outerShdw blurRad="38100" dist="38100" dir="2700000" algn="tl">
                    <a:srgbClr val="FFFFFF"/>
                  </a:outerShdw>
                </a:effectLst>
              </a:rPr>
              <a:t>Expectations Theory</a:t>
            </a:r>
            <a:r>
              <a:rPr lang="en-US">
                <a:effectLst>
                  <a:outerShdw blurRad="38100" dist="38100" dir="2700000" algn="tl">
                    <a:srgbClr val="FFFFFF"/>
                  </a:outerShdw>
                </a:effectLst>
              </a:rPr>
              <a:t> (purely) to derive bond mkt predictions of future short-term interest rates…</a:t>
            </a:r>
          </a:p>
        </p:txBody>
      </p:sp>
      <p:grpSp>
        <p:nvGrpSpPr>
          <p:cNvPr id="27658" name="Group 10"/>
          <p:cNvGrpSpPr>
            <a:grpSpLocks/>
          </p:cNvGrpSpPr>
          <p:nvPr/>
        </p:nvGrpSpPr>
        <p:grpSpPr bwMode="auto">
          <a:xfrm>
            <a:off x="3886200" y="5334000"/>
            <a:ext cx="4648200" cy="915988"/>
            <a:chOff x="2448" y="3600"/>
            <a:chExt cx="2928" cy="577"/>
          </a:xfrm>
        </p:grpSpPr>
        <p:sp>
          <p:nvSpPr>
            <p:cNvPr id="29702" name="Text Box 8"/>
            <p:cNvSpPr txBox="1">
              <a:spLocks noChangeArrowheads="1"/>
            </p:cNvSpPr>
            <p:nvPr/>
          </p:nvSpPr>
          <p:spPr bwMode="auto">
            <a:xfrm>
              <a:off x="2592" y="3600"/>
              <a:ext cx="2784" cy="577"/>
            </a:xfrm>
            <a:prstGeom prst="rect">
              <a:avLst/>
            </a:prstGeom>
            <a:noFill/>
            <a:ln w="9525">
              <a:noFill/>
              <a:miter lim="800000"/>
              <a:headEnd/>
              <a:tailEnd/>
            </a:ln>
            <a:effectLst/>
          </p:spPr>
          <p:txBody>
            <a:bodyPr>
              <a:spAutoFit/>
            </a:bodyPr>
            <a:lstStyle/>
            <a:p>
              <a:pPr eaLnBrk="1" hangingPunct="1">
                <a:spcBef>
                  <a:spcPct val="50000"/>
                </a:spcBef>
              </a:pPr>
              <a:r>
                <a:rPr lang="en-US" sz="1800" b="0">
                  <a:solidFill>
                    <a:srgbClr val="0000FF"/>
                  </a:solidFill>
                </a:rPr>
                <a:t>Also, </a:t>
              </a:r>
              <a:r>
                <a:rPr lang="en-US" sz="1800" b="0" i="1">
                  <a:solidFill>
                    <a:srgbClr val="0000FF"/>
                  </a:solidFill>
                </a:rPr>
                <a:t>preferred habitat</a:t>
              </a:r>
              <a:r>
                <a:rPr lang="en-US" sz="1800" b="0">
                  <a:solidFill>
                    <a:srgbClr val="0000FF"/>
                  </a:solidFill>
                </a:rPr>
                <a:t> caused the earlier 2-yr rate to overstate the mkt’s actual predicted future 1-yr rate one year in the future.</a:t>
              </a:r>
            </a:p>
          </p:txBody>
        </p:sp>
        <p:sp>
          <p:nvSpPr>
            <p:cNvPr id="27657" name="Line 9"/>
            <p:cNvSpPr>
              <a:spLocks noChangeShapeType="1"/>
            </p:cNvSpPr>
            <p:nvPr/>
          </p:nvSpPr>
          <p:spPr bwMode="auto">
            <a:xfrm flipH="1">
              <a:off x="2448" y="3696"/>
              <a:ext cx="192" cy="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8" name="Slide Number Placeholder 7"/>
          <p:cNvSpPr>
            <a:spLocks noGrp="1"/>
          </p:cNvSpPr>
          <p:nvPr>
            <p:ph type="sldNum" sz="quarter" idx="12"/>
          </p:nvPr>
        </p:nvSpPr>
        <p:spPr/>
        <p:txBody>
          <a:bodyPr/>
          <a:lstStyle/>
          <a:p>
            <a:fld id="{8A33B0BF-747F-418D-9615-BE611427A722}" type="slidenum">
              <a:rPr lang="en-US" smtClean="0"/>
              <a:pPr/>
              <a:t>25</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1+#ppt_w/2"/>
                                          </p:val>
                                        </p:tav>
                                        <p:tav tm="100000">
                                          <p:val>
                                            <p:strVal val="#ppt_x"/>
                                          </p:val>
                                        </p:tav>
                                      </p:tavLst>
                                    </p:anim>
                                    <p:anim calcmode="lin" valueType="num">
                                      <p:cBhvr additive="base">
                                        <p:cTn id="8"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7654"/>
                                        </p:tgtEl>
                                        <p:attrNameLst>
                                          <p:attrName>style.visibility</p:attrName>
                                        </p:attrNameLst>
                                      </p:cBhvr>
                                      <p:to>
                                        <p:strVal val="visible"/>
                                      </p:to>
                                    </p:set>
                                    <p:anim calcmode="lin" valueType="num">
                                      <p:cBhvr additive="base">
                                        <p:cTn id="13" dur="500" fill="hold"/>
                                        <p:tgtEl>
                                          <p:spTgt spid="27654"/>
                                        </p:tgtEl>
                                        <p:attrNameLst>
                                          <p:attrName>ppt_x</p:attrName>
                                        </p:attrNameLst>
                                      </p:cBhvr>
                                      <p:tavLst>
                                        <p:tav tm="0">
                                          <p:val>
                                            <p:strVal val="#ppt_x"/>
                                          </p:val>
                                        </p:tav>
                                        <p:tav tm="100000">
                                          <p:val>
                                            <p:strVal val="#ppt_x"/>
                                          </p:val>
                                        </p:tav>
                                      </p:tavLst>
                                    </p:anim>
                                    <p:anim calcmode="lin" valueType="num">
                                      <p:cBhvr additive="base">
                                        <p:cTn id="14" dur="500" fill="hold"/>
                                        <p:tgtEl>
                                          <p:spTgt spid="2765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7658"/>
                                        </p:tgtEl>
                                        <p:attrNameLst>
                                          <p:attrName>style.visibility</p:attrName>
                                        </p:attrNameLst>
                                      </p:cBhvr>
                                      <p:to>
                                        <p:strVal val="visible"/>
                                      </p:to>
                                    </p:set>
                                    <p:anim calcmode="lin" valueType="num">
                                      <p:cBhvr additive="base">
                                        <p:cTn id="19" dur="500" fill="hold"/>
                                        <p:tgtEl>
                                          <p:spTgt spid="27658"/>
                                        </p:tgtEl>
                                        <p:attrNameLst>
                                          <p:attrName>ppt_x</p:attrName>
                                        </p:attrNameLst>
                                      </p:cBhvr>
                                      <p:tavLst>
                                        <p:tav tm="0">
                                          <p:val>
                                            <p:strVal val="1+#ppt_w/2"/>
                                          </p:val>
                                        </p:tav>
                                        <p:tav tm="100000">
                                          <p:val>
                                            <p:strVal val="#ppt_x"/>
                                          </p:val>
                                        </p:tav>
                                      </p:tavLst>
                                    </p:anim>
                                    <p:anim calcmode="lin" valueType="num">
                                      <p:cBhvr additive="base">
                                        <p:cTn id="20" dur="500" fill="hold"/>
                                        <p:tgtEl>
                                          <p:spTgt spid="276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381000" y="304800"/>
            <a:ext cx="82296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a:effectLst>
                  <a:outerShdw blurRad="38100" dist="38100" dir="2700000" algn="tl">
                    <a:srgbClr val="FFFFFF"/>
                  </a:outerShdw>
                </a:effectLst>
              </a:rPr>
              <a:t>19.1.4: Maturity Matching &amp; the Management of Fixed-Income Portfolios…</a:t>
            </a:r>
          </a:p>
        </p:txBody>
      </p:sp>
      <p:sp>
        <p:nvSpPr>
          <p:cNvPr id="39941" name="Text Box 5"/>
          <p:cNvSpPr txBox="1">
            <a:spLocks noChangeArrowheads="1"/>
          </p:cNvSpPr>
          <p:nvPr/>
        </p:nvSpPr>
        <p:spPr bwMode="auto">
          <a:xfrm>
            <a:off x="533400" y="1219200"/>
            <a:ext cx="8153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The </a:t>
            </a:r>
            <a:r>
              <a:rPr lang="en-US" i="1">
                <a:effectLst>
                  <a:outerShdw blurRad="38100" dist="38100" dir="2700000" algn="tl">
                    <a:srgbClr val="FFFFFF"/>
                  </a:outerShdw>
                </a:effectLst>
              </a:rPr>
              <a:t>“Maturity Matching” </a:t>
            </a:r>
            <a:r>
              <a:rPr lang="en-US">
                <a:effectLst>
                  <a:outerShdw blurRad="38100" dist="38100" dir="2700000" algn="tl">
                    <a:srgbClr val="FFFFFF"/>
                  </a:outerShdw>
                </a:effectLst>
              </a:rPr>
              <a:t>Problem </a:t>
            </a:r>
            <a:r>
              <a:rPr lang="en-US" i="1">
                <a:effectLst>
                  <a:outerShdw blurRad="38100" dist="38100" dir="2700000" algn="tl">
                    <a:srgbClr val="FFFFFF"/>
                  </a:outerShdw>
                </a:effectLst>
              </a:rPr>
              <a:t>(Simplified National Bank</a:t>
            </a:r>
            <a:r>
              <a:rPr lang="en-US">
                <a:effectLst>
                  <a:outerShdw blurRad="38100" dist="38100" dir="2700000" algn="tl">
                    <a:srgbClr val="FFFFFF"/>
                  </a:outerShdw>
                </a:effectLst>
              </a:rPr>
              <a:t>)</a:t>
            </a:r>
            <a:r>
              <a:rPr lang="en-US" i="1">
                <a:effectLst>
                  <a:outerShdw blurRad="38100" dist="38100" dir="2700000" algn="tl">
                    <a:srgbClr val="FFFFFF"/>
                  </a:outerShdw>
                </a:effectLst>
              </a:rPr>
              <a:t>:</a:t>
            </a:r>
          </a:p>
        </p:txBody>
      </p:sp>
      <p:pic>
        <p:nvPicPr>
          <p:cNvPr id="31748" name="Picture 6"/>
          <p:cNvPicPr>
            <a:picLocks noChangeAspect="1" noChangeArrowheads="1"/>
          </p:cNvPicPr>
          <p:nvPr/>
        </p:nvPicPr>
        <p:blipFill>
          <a:blip r:embed="rId3" cstate="print"/>
          <a:srcRect/>
          <a:stretch>
            <a:fillRect/>
          </a:stretch>
        </p:blipFill>
        <p:spPr bwMode="auto">
          <a:xfrm>
            <a:off x="1524000" y="1676400"/>
            <a:ext cx="6086475" cy="1239838"/>
          </a:xfrm>
          <a:prstGeom prst="rect">
            <a:avLst/>
          </a:prstGeom>
          <a:solidFill>
            <a:srgbClr val="FFFFCC"/>
          </a:solidFill>
          <a:ln w="9525">
            <a:noFill/>
            <a:miter lim="800000"/>
            <a:headEnd/>
            <a:tailEnd/>
          </a:ln>
          <a:effectLst/>
        </p:spPr>
      </p:pic>
      <p:sp>
        <p:nvSpPr>
          <p:cNvPr id="39945" name="Text Box 9"/>
          <p:cNvSpPr txBox="1">
            <a:spLocks noChangeArrowheads="1"/>
          </p:cNvSpPr>
          <p:nvPr/>
        </p:nvSpPr>
        <p:spPr bwMode="auto">
          <a:xfrm>
            <a:off x="533400" y="2895600"/>
            <a:ext cx="8305800" cy="7318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1">
                <a:effectLst>
                  <a:outerShdw blurRad="38100" dist="38100" dir="2700000" algn="tl">
                    <a:srgbClr val="FFFFFF"/>
                  </a:outerShdw>
                </a:effectLst>
              </a:rPr>
              <a:t>Simplified’s</a:t>
            </a:r>
            <a:r>
              <a:rPr lang="en-US">
                <a:effectLst>
                  <a:outerShdw blurRad="38100" dist="38100" dir="2700000" algn="tl">
                    <a:srgbClr val="FFFFFF"/>
                  </a:outerShdw>
                </a:effectLst>
              </a:rPr>
              <a:t> assets are all </a:t>
            </a:r>
            <a:r>
              <a:rPr lang="en-US">
                <a:solidFill>
                  <a:srgbClr val="0000FF"/>
                </a:solidFill>
                <a:effectLst>
                  <a:outerShdw blurRad="38100" dist="38100" dir="2700000" algn="tl">
                    <a:srgbClr val="000000"/>
                  </a:outerShdw>
                </a:effectLst>
              </a:rPr>
              <a:t>10-yr</a:t>
            </a:r>
            <a:r>
              <a:rPr lang="en-US">
                <a:effectLst>
                  <a:outerShdw blurRad="38100" dist="38100" dir="2700000" algn="tl">
                    <a:srgbClr val="FFFFFF"/>
                  </a:outerShdw>
                </a:effectLst>
              </a:rPr>
              <a:t>, zero-coupon mortgages @ 6% fixed rate.</a:t>
            </a:r>
          </a:p>
          <a:p>
            <a:pPr eaLnBrk="1" hangingPunct="1">
              <a:spcBef>
                <a:spcPct val="10000"/>
              </a:spcBef>
              <a:defRPr/>
            </a:pPr>
            <a:r>
              <a:rPr lang="en-US" i="1">
                <a:solidFill>
                  <a:srgbClr val="0000FF"/>
                </a:solidFill>
                <a:effectLst>
                  <a:outerShdw blurRad="38100" dist="38100" dir="2700000" algn="tl">
                    <a:srgbClr val="000000"/>
                  </a:outerShdw>
                </a:effectLst>
              </a:rPr>
              <a:t>What is the </a:t>
            </a:r>
            <a:r>
              <a:rPr lang="en-US" i="1" u="sng">
                <a:solidFill>
                  <a:srgbClr val="0000FF"/>
                </a:solidFill>
                <a:effectLst>
                  <a:outerShdw blurRad="38100" dist="38100" dir="2700000" algn="tl">
                    <a:srgbClr val="000000"/>
                  </a:outerShdw>
                </a:effectLst>
              </a:rPr>
              <a:t>duration</a:t>
            </a:r>
            <a:r>
              <a:rPr lang="en-US" i="1">
                <a:solidFill>
                  <a:srgbClr val="0000FF"/>
                </a:solidFill>
                <a:effectLst>
                  <a:outerShdw blurRad="38100" dist="38100" dir="2700000" algn="tl">
                    <a:srgbClr val="000000"/>
                  </a:outerShdw>
                </a:effectLst>
              </a:rPr>
              <a:t> of Simplified’s </a:t>
            </a:r>
            <a:r>
              <a:rPr lang="en-US" i="1" u="sng">
                <a:solidFill>
                  <a:srgbClr val="0000FF"/>
                </a:solidFill>
                <a:effectLst>
                  <a:outerShdw blurRad="38100" dist="38100" dir="2700000" algn="tl">
                    <a:srgbClr val="000000"/>
                  </a:outerShdw>
                </a:effectLst>
              </a:rPr>
              <a:t>assets</a:t>
            </a:r>
            <a:r>
              <a:rPr lang="en-US" i="1">
                <a:solidFill>
                  <a:srgbClr val="0000FF"/>
                </a:solidFill>
                <a:effectLst>
                  <a:outerShdw blurRad="38100" dist="38100" dir="2700000" algn="tl">
                    <a:srgbClr val="000000"/>
                  </a:outerShdw>
                </a:effectLst>
              </a:rPr>
              <a:t>?...</a:t>
            </a:r>
          </a:p>
        </p:txBody>
      </p:sp>
      <p:grpSp>
        <p:nvGrpSpPr>
          <p:cNvPr id="39949" name="Group 13"/>
          <p:cNvGrpSpPr>
            <a:grpSpLocks/>
          </p:cNvGrpSpPr>
          <p:nvPr/>
        </p:nvGrpSpPr>
        <p:grpSpPr bwMode="auto">
          <a:xfrm>
            <a:off x="533400" y="3200400"/>
            <a:ext cx="8305800" cy="1189038"/>
            <a:chOff x="288" y="2016"/>
            <a:chExt cx="5232" cy="749"/>
          </a:xfrm>
        </p:grpSpPr>
        <p:sp>
          <p:nvSpPr>
            <p:cNvPr id="39946" name="Text Box 10"/>
            <p:cNvSpPr txBox="1">
              <a:spLocks noChangeArrowheads="1"/>
            </p:cNvSpPr>
            <p:nvPr/>
          </p:nvSpPr>
          <p:spPr bwMode="auto">
            <a:xfrm>
              <a:off x="288" y="2304"/>
              <a:ext cx="5232" cy="4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1">
                  <a:effectLst>
                    <a:outerShdw blurRad="38100" dist="38100" dir="2700000" algn="tl">
                      <a:srgbClr val="FFFFFF"/>
                    </a:outerShdw>
                  </a:effectLst>
                </a:rPr>
                <a:t>Simplified’s</a:t>
              </a:r>
              <a:r>
                <a:rPr lang="en-US">
                  <a:effectLst>
                    <a:outerShdw blurRad="38100" dist="38100" dir="2700000" algn="tl">
                      <a:srgbClr val="FFFFFF"/>
                    </a:outerShdw>
                  </a:effectLst>
                </a:rPr>
                <a:t> deposits are all </a:t>
              </a:r>
              <a:r>
                <a:rPr lang="en-US">
                  <a:solidFill>
                    <a:srgbClr val="0000FF"/>
                  </a:solidFill>
                  <a:effectLst>
                    <a:outerShdw blurRad="38100" dist="38100" dir="2700000" algn="tl">
                      <a:srgbClr val="000000"/>
                    </a:outerShdw>
                  </a:effectLst>
                </a:rPr>
                <a:t>1-yr</a:t>
              </a:r>
              <a:r>
                <a:rPr lang="en-US">
                  <a:effectLst>
                    <a:outerShdw blurRad="38100" dist="38100" dir="2700000" algn="tl">
                      <a:srgbClr val="FFFFFF"/>
                    </a:outerShdw>
                  </a:effectLst>
                </a:rPr>
                <a:t>, CDs @ 5% fixed rate.</a:t>
              </a:r>
            </a:p>
            <a:p>
              <a:pPr eaLnBrk="1" hangingPunct="1">
                <a:spcBef>
                  <a:spcPct val="10000"/>
                </a:spcBef>
                <a:defRPr/>
              </a:pPr>
              <a:r>
                <a:rPr lang="en-US" i="1">
                  <a:solidFill>
                    <a:srgbClr val="0000FF"/>
                  </a:solidFill>
                  <a:effectLst>
                    <a:outerShdw blurRad="38100" dist="38100" dir="2700000" algn="tl">
                      <a:srgbClr val="000000"/>
                    </a:outerShdw>
                  </a:effectLst>
                </a:rPr>
                <a:t>What is the </a:t>
              </a:r>
              <a:r>
                <a:rPr lang="en-US" i="1" u="sng">
                  <a:solidFill>
                    <a:srgbClr val="0000FF"/>
                  </a:solidFill>
                  <a:effectLst>
                    <a:outerShdw blurRad="38100" dist="38100" dir="2700000" algn="tl">
                      <a:srgbClr val="000000"/>
                    </a:outerShdw>
                  </a:effectLst>
                </a:rPr>
                <a:t>duration</a:t>
              </a:r>
              <a:r>
                <a:rPr lang="en-US" i="1">
                  <a:solidFill>
                    <a:srgbClr val="0000FF"/>
                  </a:solidFill>
                  <a:effectLst>
                    <a:outerShdw blurRad="38100" dist="38100" dir="2700000" algn="tl">
                      <a:srgbClr val="000000"/>
                    </a:outerShdw>
                  </a:effectLst>
                </a:rPr>
                <a:t> of Simplified’s </a:t>
              </a:r>
              <a:r>
                <a:rPr lang="en-US" i="1" u="sng">
                  <a:solidFill>
                    <a:srgbClr val="0000FF"/>
                  </a:solidFill>
                  <a:effectLst>
                    <a:outerShdw blurRad="38100" dist="38100" dir="2700000" algn="tl">
                      <a:srgbClr val="000000"/>
                    </a:outerShdw>
                  </a:effectLst>
                </a:rPr>
                <a:t>liabilities</a:t>
              </a:r>
              <a:r>
                <a:rPr lang="en-US" i="1">
                  <a:solidFill>
                    <a:srgbClr val="0000FF"/>
                  </a:solidFill>
                  <a:effectLst>
                    <a:outerShdw blurRad="38100" dist="38100" dir="2700000" algn="tl">
                      <a:srgbClr val="000000"/>
                    </a:outerShdw>
                  </a:effectLst>
                </a:rPr>
                <a:t>?...</a:t>
              </a:r>
            </a:p>
          </p:txBody>
        </p:sp>
        <p:sp>
          <p:nvSpPr>
            <p:cNvPr id="39947" name="Text Box 11"/>
            <p:cNvSpPr txBox="1">
              <a:spLocks noChangeArrowheads="1"/>
            </p:cNvSpPr>
            <p:nvPr/>
          </p:nvSpPr>
          <p:spPr bwMode="auto">
            <a:xfrm>
              <a:off x="3456" y="2016"/>
              <a:ext cx="1440"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Answer: </a:t>
              </a:r>
              <a:r>
                <a:rPr lang="en-US" i="1">
                  <a:effectLst>
                    <a:outerShdw blurRad="38100" dist="38100" dir="2700000" algn="tl">
                      <a:srgbClr val="FFFFFF"/>
                    </a:outerShdw>
                  </a:effectLst>
                </a:rPr>
                <a:t>10 years</a:t>
              </a:r>
              <a:r>
                <a:rPr lang="en-US">
                  <a:effectLst>
                    <a:outerShdw blurRad="38100" dist="38100" dir="2700000" algn="tl">
                      <a:srgbClr val="FFFFFF"/>
                    </a:outerShdw>
                  </a:effectLst>
                </a:rPr>
                <a:t>.</a:t>
              </a:r>
            </a:p>
          </p:txBody>
        </p:sp>
      </p:grpSp>
      <p:sp>
        <p:nvSpPr>
          <p:cNvPr id="39948" name="Text Box 12"/>
          <p:cNvSpPr txBox="1">
            <a:spLocks noChangeArrowheads="1"/>
          </p:cNvSpPr>
          <p:nvPr/>
        </p:nvSpPr>
        <p:spPr bwMode="auto">
          <a:xfrm>
            <a:off x="5791200" y="3962400"/>
            <a:ext cx="2286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Answer: </a:t>
            </a:r>
            <a:r>
              <a:rPr lang="en-US" i="1">
                <a:effectLst>
                  <a:outerShdw blurRad="38100" dist="38100" dir="2700000" algn="tl">
                    <a:srgbClr val="FFFFFF"/>
                  </a:outerShdw>
                </a:effectLst>
              </a:rPr>
              <a:t>1 year</a:t>
            </a:r>
            <a:r>
              <a:rPr lang="en-US">
                <a:effectLst>
                  <a:outerShdw blurRad="38100" dist="38100" dir="2700000" algn="tl">
                    <a:srgbClr val="FFFFFF"/>
                  </a:outerShdw>
                </a:effectLst>
              </a:rPr>
              <a:t>.</a:t>
            </a:r>
          </a:p>
        </p:txBody>
      </p:sp>
      <p:sp>
        <p:nvSpPr>
          <p:cNvPr id="39950" name="Text Box 14"/>
          <p:cNvSpPr txBox="1">
            <a:spLocks noChangeArrowheads="1"/>
          </p:cNvSpPr>
          <p:nvPr/>
        </p:nvSpPr>
        <p:spPr bwMode="auto">
          <a:xfrm>
            <a:off x="609600" y="4495800"/>
            <a:ext cx="8077200" cy="1797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Now suppose the bond market suddenly changes and market interest rates all across the yield curve increase by one point: </a:t>
            </a:r>
          </a:p>
          <a:p>
            <a:pPr lvl="4" eaLnBrk="1" hangingPunct="1">
              <a:spcBef>
                <a:spcPct val="20000"/>
              </a:spcBef>
              <a:buFontTx/>
              <a:buChar char="•"/>
              <a:defRPr/>
            </a:pPr>
            <a:r>
              <a:rPr lang="en-US">
                <a:effectLst>
                  <a:outerShdw blurRad="38100" dist="38100" dir="2700000" algn="tl">
                    <a:srgbClr val="FFFFFF"/>
                  </a:outerShdw>
                </a:effectLst>
              </a:rPr>
              <a:t>   LT ylds </a:t>
            </a:r>
            <a:r>
              <a:rPr lang="el-GR">
                <a:effectLst>
                  <a:outerShdw blurRad="38100" dist="38100" dir="2700000" algn="tl">
                    <a:srgbClr val="FFFFFF"/>
                  </a:outerShdw>
                </a:effectLst>
                <a:cs typeface="Times New Roman" panose="02020603050405020304" pitchFamily="18" charset="0"/>
              </a:rPr>
              <a:t>Δ</a:t>
            </a:r>
            <a:r>
              <a:rPr lang="en-US">
                <a:effectLst>
                  <a:outerShdw blurRad="38100" dist="38100" dir="2700000" algn="tl">
                    <a:srgbClr val="FFFFFF"/>
                  </a:outerShdw>
                </a:effectLst>
                <a:cs typeface="Times New Roman" panose="02020603050405020304" pitchFamily="18" charset="0"/>
              </a:rPr>
              <a:t>+1%, from 6% </a:t>
            </a:r>
            <a:r>
              <a:rPr lang="en-US">
                <a:effectLst>
                  <a:outerShdw blurRad="38100" dist="38100" dir="2700000" algn="tl">
                    <a:srgbClr val="FFFFFF"/>
                  </a:outerShdw>
                </a:effectLst>
                <a:cs typeface="Times New Roman" panose="02020603050405020304" pitchFamily="18" charset="0"/>
                <a:sym typeface="Wingdings" panose="05000000000000000000" pitchFamily="2" charset="2"/>
              </a:rPr>
              <a:t> 7%.</a:t>
            </a:r>
          </a:p>
          <a:p>
            <a:pPr lvl="4" eaLnBrk="1" hangingPunct="1">
              <a:spcBef>
                <a:spcPct val="20000"/>
              </a:spcBef>
              <a:buFontTx/>
              <a:buChar char="•"/>
              <a:defRPr/>
            </a:pPr>
            <a:r>
              <a:rPr lang="en-US">
                <a:effectLst>
                  <a:outerShdw blurRad="38100" dist="38100" dir="2700000" algn="tl">
                    <a:srgbClr val="FFFFFF"/>
                  </a:outerShdw>
                </a:effectLst>
                <a:cs typeface="Times New Roman" panose="02020603050405020304" pitchFamily="18" charset="0"/>
                <a:sym typeface="Wingdings" panose="05000000000000000000" pitchFamily="2" charset="2"/>
              </a:rPr>
              <a:t>   ST ylds </a:t>
            </a:r>
            <a:r>
              <a:rPr lang="el-GR">
                <a:effectLst>
                  <a:outerShdw blurRad="38100" dist="38100" dir="2700000" algn="tl">
                    <a:srgbClr val="FFFFFF"/>
                  </a:outerShdw>
                </a:effectLst>
              </a:rPr>
              <a:t>Δ</a:t>
            </a:r>
            <a:r>
              <a:rPr lang="en-US">
                <a:effectLst>
                  <a:outerShdw blurRad="38100" dist="38100" dir="2700000" algn="tl">
                    <a:srgbClr val="FFFFFF"/>
                  </a:outerShdw>
                </a:effectLst>
              </a:rPr>
              <a:t>+1%, from 5% </a:t>
            </a:r>
            <a:r>
              <a:rPr lang="en-US">
                <a:effectLst>
                  <a:outerShdw blurRad="38100" dist="38100" dir="2700000" algn="tl">
                    <a:srgbClr val="FFFFFF"/>
                  </a:outerShdw>
                </a:effectLst>
                <a:sym typeface="Wingdings" panose="05000000000000000000" pitchFamily="2" charset="2"/>
              </a:rPr>
              <a:t> 6%.</a:t>
            </a:r>
          </a:p>
          <a:p>
            <a:pPr eaLnBrk="1" hangingPunct="1">
              <a:spcBef>
                <a:spcPct val="20000"/>
              </a:spcBef>
              <a:defRPr/>
            </a:pPr>
            <a:r>
              <a:rPr lang="en-US" i="1">
                <a:effectLst>
                  <a:outerShdw blurRad="38100" dist="38100" dir="2700000" algn="tl">
                    <a:srgbClr val="FFFFFF"/>
                  </a:outerShdw>
                </a:effectLst>
                <a:sym typeface="Wingdings" panose="05000000000000000000" pitchFamily="2" charset="2"/>
              </a:rPr>
              <a:t>What will happen to Simplified’s balance sheet?...</a:t>
            </a:r>
            <a:endParaRPr lang="el-GR" i="1">
              <a:effectLst>
                <a:outerShdw blurRad="38100" dist="38100" dir="2700000" algn="tl">
                  <a:srgbClr val="FFFFFF"/>
                </a:outerShdw>
              </a:effectLst>
              <a:sym typeface="Wingdings" panose="05000000000000000000" pitchFamily="2" charset="2"/>
            </a:endParaRPr>
          </a:p>
        </p:txBody>
      </p:sp>
      <p:sp>
        <p:nvSpPr>
          <p:cNvPr id="11" name="Slide Number Placeholder 10"/>
          <p:cNvSpPr>
            <a:spLocks noGrp="1"/>
          </p:cNvSpPr>
          <p:nvPr>
            <p:ph type="sldNum" sz="quarter" idx="12"/>
          </p:nvPr>
        </p:nvSpPr>
        <p:spPr/>
        <p:txBody>
          <a:bodyPr/>
          <a:lstStyle/>
          <a:p>
            <a:fld id="{8A33B0BF-747F-418D-9615-BE611427A722}" type="slidenum">
              <a:rPr lang="en-US" smtClean="0"/>
              <a:pPr/>
              <a:t>26</a:t>
            </a:fld>
            <a:endParaRPr lang="en-US"/>
          </a:p>
        </p:txBody>
      </p:sp>
      <p:sp>
        <p:nvSpPr>
          <p:cNvPr id="12" name="Footer Placeholder 11"/>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945">
                                            <p:txEl>
                                              <p:pRg st="1" end="1"/>
                                            </p:txEl>
                                          </p:spTgt>
                                        </p:tgtEl>
                                        <p:attrNameLst>
                                          <p:attrName>style.visibility</p:attrName>
                                        </p:attrNameLst>
                                      </p:cBhvr>
                                      <p:to>
                                        <p:strVal val="visible"/>
                                      </p:to>
                                    </p:set>
                                    <p:anim calcmode="lin" valueType="num">
                                      <p:cBhvr additive="base">
                                        <p:cTn id="7" dur="500" fill="hold"/>
                                        <p:tgtEl>
                                          <p:spTgt spid="3994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9949"/>
                                        </p:tgtEl>
                                        <p:attrNameLst>
                                          <p:attrName>style.visibility</p:attrName>
                                        </p:attrNameLst>
                                      </p:cBhvr>
                                      <p:to>
                                        <p:strVal val="visible"/>
                                      </p:to>
                                    </p:set>
                                    <p:anim calcmode="lin" valueType="num">
                                      <p:cBhvr additive="base">
                                        <p:cTn id="13" dur="500" fill="hold"/>
                                        <p:tgtEl>
                                          <p:spTgt spid="39949"/>
                                        </p:tgtEl>
                                        <p:attrNameLst>
                                          <p:attrName>ppt_x</p:attrName>
                                        </p:attrNameLst>
                                      </p:cBhvr>
                                      <p:tavLst>
                                        <p:tav tm="0">
                                          <p:val>
                                            <p:strVal val="#ppt_x"/>
                                          </p:val>
                                        </p:tav>
                                        <p:tav tm="100000">
                                          <p:val>
                                            <p:strVal val="#ppt_x"/>
                                          </p:val>
                                        </p:tav>
                                      </p:tavLst>
                                    </p:anim>
                                    <p:anim calcmode="lin" valueType="num">
                                      <p:cBhvr additive="base">
                                        <p:cTn id="14" dur="500" fill="hold"/>
                                        <p:tgtEl>
                                          <p:spTgt spid="3994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48"/>
                                        </p:tgtEl>
                                        <p:attrNameLst>
                                          <p:attrName>style.visibility</p:attrName>
                                        </p:attrNameLst>
                                      </p:cBhvr>
                                      <p:to>
                                        <p:strVal val="visible"/>
                                      </p:to>
                                    </p:set>
                                    <p:anim calcmode="lin" valueType="num">
                                      <p:cBhvr additive="base">
                                        <p:cTn id="19" dur="500" fill="hold"/>
                                        <p:tgtEl>
                                          <p:spTgt spid="39948"/>
                                        </p:tgtEl>
                                        <p:attrNameLst>
                                          <p:attrName>ppt_x</p:attrName>
                                        </p:attrNameLst>
                                      </p:cBhvr>
                                      <p:tavLst>
                                        <p:tav tm="0">
                                          <p:val>
                                            <p:strVal val="#ppt_x"/>
                                          </p:val>
                                        </p:tav>
                                        <p:tav tm="100000">
                                          <p:val>
                                            <p:strVal val="#ppt_x"/>
                                          </p:val>
                                        </p:tav>
                                      </p:tavLst>
                                    </p:anim>
                                    <p:anim calcmode="lin" valueType="num">
                                      <p:cBhvr additive="base">
                                        <p:cTn id="20" dur="500" fill="hold"/>
                                        <p:tgtEl>
                                          <p:spTgt spid="3994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50"/>
                                        </p:tgtEl>
                                        <p:attrNameLst>
                                          <p:attrName>style.visibility</p:attrName>
                                        </p:attrNameLst>
                                      </p:cBhvr>
                                      <p:to>
                                        <p:strVal val="visible"/>
                                      </p:to>
                                    </p:set>
                                    <p:anim calcmode="lin" valueType="num">
                                      <p:cBhvr additive="base">
                                        <p:cTn id="25" dur="500" fill="hold"/>
                                        <p:tgtEl>
                                          <p:spTgt spid="39950"/>
                                        </p:tgtEl>
                                        <p:attrNameLst>
                                          <p:attrName>ppt_x</p:attrName>
                                        </p:attrNameLst>
                                      </p:cBhvr>
                                      <p:tavLst>
                                        <p:tav tm="0">
                                          <p:val>
                                            <p:strVal val="#ppt_x"/>
                                          </p:val>
                                        </p:tav>
                                        <p:tav tm="100000">
                                          <p:val>
                                            <p:strVal val="#ppt_x"/>
                                          </p:val>
                                        </p:tav>
                                      </p:tavLst>
                                    </p:anim>
                                    <p:anim calcmode="lin" valueType="num">
                                      <p:cBhvr additive="base">
                                        <p:cTn id="26" dur="500" fill="hold"/>
                                        <p:tgtEl>
                                          <p:spTgt spid="399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8" grpId="0"/>
      <p:bldP spid="3995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006" name="Group 22"/>
          <p:cNvGrpSpPr>
            <a:grpSpLocks/>
          </p:cNvGrpSpPr>
          <p:nvPr/>
        </p:nvGrpSpPr>
        <p:grpSpPr bwMode="auto">
          <a:xfrm>
            <a:off x="990600" y="2514600"/>
            <a:ext cx="6467475" cy="3068638"/>
            <a:chOff x="624" y="1584"/>
            <a:chExt cx="4074" cy="1933"/>
          </a:xfrm>
        </p:grpSpPr>
        <p:grpSp>
          <p:nvGrpSpPr>
            <p:cNvPr id="33818" name="Group 12"/>
            <p:cNvGrpSpPr>
              <a:grpSpLocks/>
            </p:cNvGrpSpPr>
            <p:nvPr/>
          </p:nvGrpSpPr>
          <p:grpSpPr bwMode="auto">
            <a:xfrm>
              <a:off x="672" y="1584"/>
              <a:ext cx="4026" cy="1021"/>
              <a:chOff x="672" y="1632"/>
              <a:chExt cx="4026" cy="1021"/>
            </a:xfrm>
          </p:grpSpPr>
          <p:pic>
            <p:nvPicPr>
              <p:cNvPr id="33822" name="Picture 5"/>
              <p:cNvPicPr>
                <a:picLocks noChangeAspect="1" noChangeArrowheads="1"/>
              </p:cNvPicPr>
              <p:nvPr/>
            </p:nvPicPr>
            <p:blipFill>
              <a:blip r:embed="rId2" cstate="print"/>
              <a:srcRect/>
              <a:stretch>
                <a:fillRect/>
              </a:stretch>
            </p:blipFill>
            <p:spPr bwMode="auto">
              <a:xfrm>
                <a:off x="864" y="1872"/>
                <a:ext cx="3834" cy="781"/>
              </a:xfrm>
              <a:prstGeom prst="rect">
                <a:avLst/>
              </a:prstGeom>
              <a:solidFill>
                <a:srgbClr val="FFFFCC"/>
              </a:solidFill>
              <a:ln w="9525">
                <a:noFill/>
                <a:miter lim="800000"/>
                <a:headEnd/>
                <a:tailEnd/>
              </a:ln>
              <a:effectLst/>
            </p:spPr>
          </p:pic>
          <p:sp>
            <p:nvSpPr>
              <p:cNvPr id="41992" name="Text Box 8"/>
              <p:cNvSpPr txBox="1">
                <a:spLocks noChangeArrowheads="1"/>
              </p:cNvSpPr>
              <p:nvPr/>
            </p:nvSpPr>
            <p:spPr bwMode="auto">
              <a:xfrm>
                <a:off x="672" y="1632"/>
                <a:ext cx="2400"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Balance Sheet changes from:</a:t>
                </a:r>
              </a:p>
            </p:txBody>
          </p:sp>
        </p:grpSp>
        <p:grpSp>
          <p:nvGrpSpPr>
            <p:cNvPr id="33819" name="Group 11"/>
            <p:cNvGrpSpPr>
              <a:grpSpLocks/>
            </p:cNvGrpSpPr>
            <p:nvPr/>
          </p:nvGrpSpPr>
          <p:grpSpPr bwMode="auto">
            <a:xfrm>
              <a:off x="624" y="2496"/>
              <a:ext cx="4074" cy="1021"/>
              <a:chOff x="624" y="3168"/>
              <a:chExt cx="4074" cy="1021"/>
            </a:xfrm>
          </p:grpSpPr>
          <p:pic>
            <p:nvPicPr>
              <p:cNvPr id="33820" name="Picture 4"/>
              <p:cNvPicPr>
                <a:picLocks noChangeAspect="1" noChangeArrowheads="1"/>
              </p:cNvPicPr>
              <p:nvPr/>
            </p:nvPicPr>
            <p:blipFill>
              <a:blip r:embed="rId3" cstate="print"/>
              <a:srcRect/>
              <a:stretch>
                <a:fillRect/>
              </a:stretch>
            </p:blipFill>
            <p:spPr bwMode="auto">
              <a:xfrm>
                <a:off x="864" y="3408"/>
                <a:ext cx="3834" cy="781"/>
              </a:xfrm>
              <a:prstGeom prst="rect">
                <a:avLst/>
              </a:prstGeom>
              <a:solidFill>
                <a:srgbClr val="FFFFCC"/>
              </a:solidFill>
              <a:ln w="9525">
                <a:noFill/>
                <a:miter lim="800000"/>
                <a:headEnd/>
                <a:tailEnd/>
              </a:ln>
              <a:effectLst/>
            </p:spPr>
          </p:pic>
          <p:sp>
            <p:nvSpPr>
              <p:cNvPr id="41994" name="Text Box 10"/>
              <p:cNvSpPr txBox="1">
                <a:spLocks noChangeArrowheads="1"/>
              </p:cNvSpPr>
              <p:nvPr/>
            </p:nvSpPr>
            <p:spPr bwMode="auto">
              <a:xfrm>
                <a:off x="624" y="3168"/>
                <a:ext cx="816"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To:</a:t>
                </a:r>
              </a:p>
            </p:txBody>
          </p:sp>
        </p:grpSp>
      </p:grpSp>
      <p:grpSp>
        <p:nvGrpSpPr>
          <p:cNvPr id="33795" name="Group 20"/>
          <p:cNvGrpSpPr>
            <a:grpSpLocks/>
          </p:cNvGrpSpPr>
          <p:nvPr/>
        </p:nvGrpSpPr>
        <p:grpSpPr bwMode="auto">
          <a:xfrm>
            <a:off x="457200" y="304800"/>
            <a:ext cx="8305800" cy="1138238"/>
            <a:chOff x="288" y="192"/>
            <a:chExt cx="5232" cy="717"/>
          </a:xfrm>
        </p:grpSpPr>
        <p:sp>
          <p:nvSpPr>
            <p:cNvPr id="41990" name="Text Box 6"/>
            <p:cNvSpPr txBox="1">
              <a:spLocks noChangeArrowheads="1"/>
            </p:cNvSpPr>
            <p:nvPr/>
          </p:nvSpPr>
          <p:spPr bwMode="auto">
            <a:xfrm>
              <a:off x="288" y="192"/>
              <a:ext cx="5136" cy="7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Mkt val (PV) of assets:</a:t>
              </a:r>
            </a:p>
            <a:p>
              <a:pPr eaLnBrk="1" hangingPunct="1">
                <a:spcBef>
                  <a:spcPct val="20000"/>
                </a:spcBef>
                <a:defRPr/>
              </a:pPr>
              <a:r>
                <a:rPr lang="en-US">
                  <a:effectLst>
                    <a:outerShdw blurRad="38100" dist="38100" dir="2700000" algn="tl">
                      <a:srgbClr val="FFFFFF"/>
                    </a:outerShdw>
                  </a:effectLst>
                </a:rPr>
                <a:t>	Changes from:  $179,084,770 / 1.06</a:t>
              </a:r>
              <a:r>
                <a:rPr lang="en-US" baseline="30000">
                  <a:effectLst>
                    <a:outerShdw blurRad="38100" dist="38100" dir="2700000" algn="tl">
                      <a:srgbClr val="FFFFFF"/>
                    </a:outerShdw>
                  </a:effectLst>
                </a:rPr>
                <a:t>10</a:t>
              </a:r>
              <a:r>
                <a:rPr lang="en-US">
                  <a:effectLst>
                    <a:outerShdw blurRad="38100" dist="38100" dir="2700000" algn="tl">
                      <a:srgbClr val="FFFFFF"/>
                    </a:outerShdw>
                  </a:effectLst>
                </a:rPr>
                <a:t> = $100,000,000;</a:t>
              </a:r>
            </a:p>
            <a:p>
              <a:pPr eaLnBrk="1" hangingPunct="1">
                <a:spcBef>
                  <a:spcPct val="20000"/>
                </a:spcBef>
                <a:defRPr/>
              </a:pPr>
              <a:r>
                <a:rPr lang="en-US">
                  <a:effectLst>
                    <a:outerShdw blurRad="38100" dist="38100" dir="2700000" algn="tl">
                      <a:srgbClr val="FFFFFF"/>
                    </a:outerShdw>
                  </a:effectLst>
                </a:rPr>
                <a:t>		       to:  $179,084,770 / 1.07</a:t>
              </a:r>
              <a:r>
                <a:rPr lang="en-US" baseline="30000">
                  <a:effectLst>
                    <a:outerShdw blurRad="38100" dist="38100" dir="2700000" algn="tl">
                      <a:srgbClr val="FFFFFF"/>
                    </a:outerShdw>
                  </a:effectLst>
                </a:rPr>
                <a:t>10</a:t>
              </a:r>
              <a:r>
                <a:rPr lang="en-US">
                  <a:effectLst>
                    <a:outerShdw blurRad="38100" dist="38100" dir="2700000" algn="tl">
                      <a:srgbClr val="FFFFFF"/>
                    </a:outerShdw>
                  </a:effectLst>
                </a:rPr>
                <a:t> =  $91,037,616. 	</a:t>
              </a:r>
            </a:p>
          </p:txBody>
        </p:sp>
        <p:grpSp>
          <p:nvGrpSpPr>
            <p:cNvPr id="33815" name="Group 16"/>
            <p:cNvGrpSpPr>
              <a:grpSpLocks/>
            </p:cNvGrpSpPr>
            <p:nvPr/>
          </p:nvGrpSpPr>
          <p:grpSpPr bwMode="auto">
            <a:xfrm>
              <a:off x="4512" y="672"/>
              <a:ext cx="1008" cy="237"/>
              <a:chOff x="4512" y="672"/>
              <a:chExt cx="1008" cy="237"/>
            </a:xfrm>
          </p:grpSpPr>
          <p:sp>
            <p:nvSpPr>
              <p:cNvPr id="33816" name="Text Box 14"/>
              <p:cNvSpPr txBox="1">
                <a:spLocks noChangeArrowheads="1"/>
              </p:cNvSpPr>
              <p:nvPr/>
            </p:nvSpPr>
            <p:spPr bwMode="auto">
              <a:xfrm>
                <a:off x="4800" y="672"/>
                <a:ext cx="720" cy="237"/>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800">
                    <a:solidFill>
                      <a:srgbClr val="0000FF"/>
                    </a:solidFill>
                  </a:rPr>
                  <a:t>9% fall</a:t>
                </a:r>
              </a:p>
            </p:txBody>
          </p:sp>
          <p:sp>
            <p:nvSpPr>
              <p:cNvPr id="41999" name="Line 15"/>
              <p:cNvSpPr>
                <a:spLocks noChangeShapeType="1"/>
              </p:cNvSpPr>
              <p:nvPr/>
            </p:nvSpPr>
            <p:spPr bwMode="auto">
              <a:xfrm flipH="1">
                <a:off x="4512" y="768"/>
                <a:ext cx="288" cy="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grpSp>
      <p:grpSp>
        <p:nvGrpSpPr>
          <p:cNvPr id="42005" name="Group 21"/>
          <p:cNvGrpSpPr>
            <a:grpSpLocks/>
          </p:cNvGrpSpPr>
          <p:nvPr/>
        </p:nvGrpSpPr>
        <p:grpSpPr bwMode="auto">
          <a:xfrm>
            <a:off x="457200" y="1447800"/>
            <a:ext cx="8229600" cy="1138238"/>
            <a:chOff x="288" y="912"/>
            <a:chExt cx="5184" cy="717"/>
          </a:xfrm>
        </p:grpSpPr>
        <p:sp>
          <p:nvSpPr>
            <p:cNvPr id="41991" name="Text Box 7"/>
            <p:cNvSpPr txBox="1">
              <a:spLocks noChangeArrowheads="1"/>
            </p:cNvSpPr>
            <p:nvPr/>
          </p:nvSpPr>
          <p:spPr bwMode="auto">
            <a:xfrm>
              <a:off x="288" y="912"/>
              <a:ext cx="5136" cy="7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Mkt val (PV) of liabilities:</a:t>
              </a:r>
            </a:p>
            <a:p>
              <a:pPr eaLnBrk="1" hangingPunct="1">
                <a:spcBef>
                  <a:spcPct val="20000"/>
                </a:spcBef>
                <a:defRPr/>
              </a:pPr>
              <a:r>
                <a:rPr lang="en-US">
                  <a:effectLst>
                    <a:outerShdw blurRad="38100" dist="38100" dir="2700000" algn="tl">
                      <a:srgbClr val="FFFFFF"/>
                    </a:outerShdw>
                  </a:effectLst>
                </a:rPr>
                <a:t>	Changes from:  $94,500,000 / 1.05 = $90,000,000;</a:t>
              </a:r>
            </a:p>
            <a:p>
              <a:pPr eaLnBrk="1" hangingPunct="1">
                <a:spcBef>
                  <a:spcPct val="20000"/>
                </a:spcBef>
                <a:defRPr/>
              </a:pPr>
              <a:r>
                <a:rPr lang="en-US">
                  <a:effectLst>
                    <a:outerShdw blurRad="38100" dist="38100" dir="2700000" algn="tl">
                      <a:srgbClr val="FFFFFF"/>
                    </a:outerShdw>
                  </a:effectLst>
                </a:rPr>
                <a:t>		       to: $94,500,000 / 1.06 =  $89,150,943. 	</a:t>
              </a:r>
            </a:p>
          </p:txBody>
        </p:sp>
        <p:grpSp>
          <p:nvGrpSpPr>
            <p:cNvPr id="33811" name="Group 17"/>
            <p:cNvGrpSpPr>
              <a:grpSpLocks/>
            </p:cNvGrpSpPr>
            <p:nvPr/>
          </p:nvGrpSpPr>
          <p:grpSpPr bwMode="auto">
            <a:xfrm>
              <a:off x="4464" y="1392"/>
              <a:ext cx="1008" cy="237"/>
              <a:chOff x="4512" y="672"/>
              <a:chExt cx="1008" cy="237"/>
            </a:xfrm>
          </p:grpSpPr>
          <p:sp>
            <p:nvSpPr>
              <p:cNvPr id="33812" name="Text Box 18"/>
              <p:cNvSpPr txBox="1">
                <a:spLocks noChangeArrowheads="1"/>
              </p:cNvSpPr>
              <p:nvPr/>
            </p:nvSpPr>
            <p:spPr bwMode="auto">
              <a:xfrm>
                <a:off x="4800" y="672"/>
                <a:ext cx="720" cy="237"/>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800">
                    <a:solidFill>
                      <a:srgbClr val="0000FF"/>
                    </a:solidFill>
                  </a:rPr>
                  <a:t>1% fall</a:t>
                </a:r>
              </a:p>
            </p:txBody>
          </p:sp>
          <p:sp>
            <p:nvSpPr>
              <p:cNvPr id="42003" name="Line 19"/>
              <p:cNvSpPr>
                <a:spLocks noChangeShapeType="1"/>
              </p:cNvSpPr>
              <p:nvPr/>
            </p:nvSpPr>
            <p:spPr bwMode="auto">
              <a:xfrm flipH="1">
                <a:off x="4512" y="768"/>
                <a:ext cx="288" cy="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grpSp>
      <p:grpSp>
        <p:nvGrpSpPr>
          <p:cNvPr id="42018" name="Group 34"/>
          <p:cNvGrpSpPr>
            <a:grpSpLocks/>
          </p:cNvGrpSpPr>
          <p:nvPr/>
        </p:nvGrpSpPr>
        <p:grpSpPr bwMode="auto">
          <a:xfrm>
            <a:off x="685800" y="3581400"/>
            <a:ext cx="7543800" cy="2636838"/>
            <a:chOff x="432" y="2256"/>
            <a:chExt cx="4752" cy="1661"/>
          </a:xfrm>
        </p:grpSpPr>
        <p:sp>
          <p:nvSpPr>
            <p:cNvPr id="41997" name="Text Box 13"/>
            <p:cNvSpPr txBox="1">
              <a:spLocks noChangeArrowheads="1"/>
            </p:cNvSpPr>
            <p:nvPr/>
          </p:nvSpPr>
          <p:spPr bwMode="auto">
            <a:xfrm>
              <a:off x="432" y="3456"/>
              <a:ext cx="4752" cy="4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i="1" dirty="0">
                  <a:solidFill>
                    <a:srgbClr val="0000FF"/>
                  </a:solidFill>
                  <a:effectLst>
                    <a:outerShdw blurRad="38100" dist="38100" dir="2700000" algn="tl">
                      <a:srgbClr val="000000"/>
                    </a:outerShdw>
                  </a:effectLst>
                </a:rPr>
                <a:t>Assets</a:t>
              </a:r>
              <a:r>
                <a:rPr lang="en-US" dirty="0">
                  <a:effectLst>
                    <a:outerShdw blurRad="38100" dist="38100" dir="2700000" algn="tl">
                      <a:srgbClr val="FFFFFF"/>
                    </a:outerShdw>
                  </a:effectLst>
                </a:rPr>
                <a:t> must always </a:t>
              </a:r>
              <a:r>
                <a:rPr lang="en-US" u="sng" dirty="0">
                  <a:effectLst>
                    <a:outerShdw blurRad="38100" dist="38100" dir="2700000" algn="tl">
                      <a:srgbClr val="FFFFFF"/>
                    </a:outerShdw>
                  </a:effectLst>
                </a:rPr>
                <a:t>equal</a:t>
              </a:r>
              <a:r>
                <a:rPr lang="en-US" dirty="0">
                  <a:effectLst>
                    <a:outerShdw blurRad="38100" dist="38100" dir="2700000" algn="tl">
                      <a:srgbClr val="FFFFFF"/>
                    </a:outerShdw>
                  </a:effectLst>
                </a:rPr>
                <a:t> </a:t>
              </a:r>
              <a:r>
                <a:rPr lang="en-US" i="1" dirty="0">
                  <a:solidFill>
                    <a:srgbClr val="0000FF"/>
                  </a:solidFill>
                  <a:effectLst>
                    <a:outerShdw blurRad="38100" dist="38100" dir="2700000" algn="tl">
                      <a:srgbClr val="000000"/>
                    </a:outerShdw>
                  </a:effectLst>
                </a:rPr>
                <a:t>Liabilities + Owners’ Equity</a:t>
              </a:r>
              <a:r>
                <a:rPr lang="en-US" dirty="0">
                  <a:effectLst>
                    <a:outerShdw blurRad="38100" dist="38100" dir="2700000" algn="tl">
                      <a:srgbClr val="FFFFFF"/>
                    </a:outerShdw>
                  </a:effectLst>
                </a:rPr>
                <a:t>. Thus:</a:t>
              </a:r>
            </a:p>
            <a:p>
              <a:pPr algn="ctr" eaLnBrk="1" hangingPunct="1">
                <a:spcBef>
                  <a:spcPct val="10000"/>
                </a:spcBef>
                <a:defRPr/>
              </a:pPr>
              <a:r>
                <a:rPr lang="en-US" dirty="0">
                  <a:effectLst>
                    <a:outerShdw blurRad="38100" dist="38100" dir="2700000" algn="tl">
                      <a:srgbClr val="FFFFFF"/>
                    </a:outerShdw>
                  </a:effectLst>
                </a:rPr>
                <a:t>Equity falls from $10,000,000 to $1,886,673, </a:t>
              </a:r>
              <a:r>
                <a:rPr lang="en-US" i="1" dirty="0">
                  <a:solidFill>
                    <a:srgbClr val="FF0000"/>
                  </a:solidFill>
                  <a:effectLst>
                    <a:outerShdw blurRad="38100" dist="38100" dir="2700000" algn="tl">
                      <a:srgbClr val="000000"/>
                    </a:outerShdw>
                  </a:effectLst>
                </a:rPr>
                <a:t>an 80% fall!</a:t>
              </a:r>
              <a:endParaRPr lang="en-US" dirty="0">
                <a:solidFill>
                  <a:srgbClr val="FF0000"/>
                </a:solidFill>
                <a:effectLst>
                  <a:outerShdw blurRad="38100" dist="38100" dir="2700000" algn="tl">
                    <a:srgbClr val="000000"/>
                  </a:outerShdw>
                </a:effectLst>
              </a:endParaRPr>
            </a:p>
          </p:txBody>
        </p:sp>
        <p:sp>
          <p:nvSpPr>
            <p:cNvPr id="42007" name="Rectangle 23"/>
            <p:cNvSpPr>
              <a:spLocks noChangeArrowheads="1"/>
            </p:cNvSpPr>
            <p:nvPr/>
          </p:nvSpPr>
          <p:spPr bwMode="auto">
            <a:xfrm>
              <a:off x="3936" y="2256"/>
              <a:ext cx="816" cy="144"/>
            </a:xfrm>
            <a:prstGeom prst="rect">
              <a:avLst/>
            </a:prstGeom>
            <a:noFill/>
            <a:ln w="19050">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2008" name="Rectangle 24"/>
            <p:cNvSpPr>
              <a:spLocks noChangeArrowheads="1"/>
            </p:cNvSpPr>
            <p:nvPr/>
          </p:nvSpPr>
          <p:spPr bwMode="auto">
            <a:xfrm>
              <a:off x="3936" y="3168"/>
              <a:ext cx="816" cy="144"/>
            </a:xfrm>
            <a:prstGeom prst="rect">
              <a:avLst/>
            </a:prstGeom>
            <a:noFill/>
            <a:ln w="19050">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2009" name="Line 25"/>
            <p:cNvSpPr>
              <a:spLocks noChangeShapeType="1"/>
            </p:cNvSpPr>
            <p:nvPr/>
          </p:nvSpPr>
          <p:spPr bwMode="auto">
            <a:xfrm>
              <a:off x="4752" y="2400"/>
              <a:ext cx="0" cy="72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nvGrpSpPr>
            <p:cNvPr id="33802" name="Group 29"/>
            <p:cNvGrpSpPr>
              <a:grpSpLocks/>
            </p:cNvGrpSpPr>
            <p:nvPr/>
          </p:nvGrpSpPr>
          <p:grpSpPr bwMode="auto">
            <a:xfrm>
              <a:off x="1728" y="3264"/>
              <a:ext cx="2976" cy="192"/>
              <a:chOff x="1728" y="3264"/>
              <a:chExt cx="2976" cy="192"/>
            </a:xfrm>
          </p:grpSpPr>
          <p:sp>
            <p:nvSpPr>
              <p:cNvPr id="42010" name="Oval 26"/>
              <p:cNvSpPr>
                <a:spLocks noChangeArrowheads="1"/>
              </p:cNvSpPr>
              <p:nvPr/>
            </p:nvSpPr>
            <p:spPr bwMode="auto">
              <a:xfrm>
                <a:off x="1728" y="3264"/>
                <a:ext cx="816" cy="192"/>
              </a:xfrm>
              <a:prstGeom prst="ellipse">
                <a:avLst/>
              </a:prstGeom>
              <a:noFill/>
              <a:ln w="952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2011" name="Oval 27"/>
              <p:cNvSpPr>
                <a:spLocks noChangeArrowheads="1"/>
              </p:cNvSpPr>
              <p:nvPr/>
            </p:nvSpPr>
            <p:spPr bwMode="auto">
              <a:xfrm>
                <a:off x="3888" y="3264"/>
                <a:ext cx="816" cy="192"/>
              </a:xfrm>
              <a:prstGeom prst="ellipse">
                <a:avLst/>
              </a:prstGeom>
              <a:noFill/>
              <a:ln w="952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2012" name="Line 28"/>
              <p:cNvSpPr>
                <a:spLocks noChangeShapeType="1"/>
              </p:cNvSpPr>
              <p:nvPr/>
            </p:nvSpPr>
            <p:spPr bwMode="auto">
              <a:xfrm>
                <a:off x="2496" y="3456"/>
                <a:ext cx="1392" cy="0"/>
              </a:xfrm>
              <a:prstGeom prst="line">
                <a:avLst/>
              </a:prstGeom>
              <a:noFill/>
              <a:ln w="9525">
                <a:solidFill>
                  <a:srgbClr val="0000FF"/>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33803" name="Group 30"/>
            <p:cNvGrpSpPr>
              <a:grpSpLocks/>
            </p:cNvGrpSpPr>
            <p:nvPr/>
          </p:nvGrpSpPr>
          <p:grpSpPr bwMode="auto">
            <a:xfrm>
              <a:off x="1776" y="2352"/>
              <a:ext cx="2976" cy="192"/>
              <a:chOff x="1728" y="3264"/>
              <a:chExt cx="2976" cy="192"/>
            </a:xfrm>
          </p:grpSpPr>
          <p:sp>
            <p:nvSpPr>
              <p:cNvPr id="42015" name="Oval 31"/>
              <p:cNvSpPr>
                <a:spLocks noChangeArrowheads="1"/>
              </p:cNvSpPr>
              <p:nvPr/>
            </p:nvSpPr>
            <p:spPr bwMode="auto">
              <a:xfrm>
                <a:off x="1728" y="3264"/>
                <a:ext cx="816" cy="192"/>
              </a:xfrm>
              <a:prstGeom prst="ellipse">
                <a:avLst/>
              </a:prstGeom>
              <a:noFill/>
              <a:ln w="952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2016" name="Oval 32"/>
              <p:cNvSpPr>
                <a:spLocks noChangeArrowheads="1"/>
              </p:cNvSpPr>
              <p:nvPr/>
            </p:nvSpPr>
            <p:spPr bwMode="auto">
              <a:xfrm>
                <a:off x="3888" y="3264"/>
                <a:ext cx="816" cy="192"/>
              </a:xfrm>
              <a:prstGeom prst="ellipse">
                <a:avLst/>
              </a:prstGeom>
              <a:noFill/>
              <a:ln w="952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2017" name="Line 33"/>
              <p:cNvSpPr>
                <a:spLocks noChangeShapeType="1"/>
              </p:cNvSpPr>
              <p:nvPr/>
            </p:nvSpPr>
            <p:spPr bwMode="auto">
              <a:xfrm>
                <a:off x="2496" y="3456"/>
                <a:ext cx="1392" cy="0"/>
              </a:xfrm>
              <a:prstGeom prst="line">
                <a:avLst/>
              </a:prstGeom>
              <a:noFill/>
              <a:ln w="9525">
                <a:solidFill>
                  <a:srgbClr val="0000FF"/>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grpSp>
      <p:sp>
        <p:nvSpPr>
          <p:cNvPr id="32" name="Slide Number Placeholder 31"/>
          <p:cNvSpPr>
            <a:spLocks noGrp="1"/>
          </p:cNvSpPr>
          <p:nvPr>
            <p:ph type="sldNum" sz="quarter" idx="12"/>
          </p:nvPr>
        </p:nvSpPr>
        <p:spPr/>
        <p:txBody>
          <a:bodyPr/>
          <a:lstStyle/>
          <a:p>
            <a:fld id="{8A33B0BF-747F-418D-9615-BE611427A722}" type="slidenum">
              <a:rPr lang="en-US" smtClean="0"/>
              <a:pPr/>
              <a:t>27</a:t>
            </a:fld>
            <a:endParaRPr lang="en-US"/>
          </a:p>
        </p:txBody>
      </p:sp>
      <p:sp>
        <p:nvSpPr>
          <p:cNvPr id="33" name="Footer Placeholder 32"/>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2005"/>
                                        </p:tgtEl>
                                        <p:attrNameLst>
                                          <p:attrName>style.visibility</p:attrName>
                                        </p:attrNameLst>
                                      </p:cBhvr>
                                      <p:to>
                                        <p:strVal val="visible"/>
                                      </p:to>
                                    </p:set>
                                    <p:anim calcmode="lin" valueType="num">
                                      <p:cBhvr additive="base">
                                        <p:cTn id="7" dur="500" fill="hold"/>
                                        <p:tgtEl>
                                          <p:spTgt spid="42005"/>
                                        </p:tgtEl>
                                        <p:attrNameLst>
                                          <p:attrName>ppt_x</p:attrName>
                                        </p:attrNameLst>
                                      </p:cBhvr>
                                      <p:tavLst>
                                        <p:tav tm="0">
                                          <p:val>
                                            <p:strVal val="#ppt_x"/>
                                          </p:val>
                                        </p:tav>
                                        <p:tav tm="100000">
                                          <p:val>
                                            <p:strVal val="#ppt_x"/>
                                          </p:val>
                                        </p:tav>
                                      </p:tavLst>
                                    </p:anim>
                                    <p:anim calcmode="lin" valueType="num">
                                      <p:cBhvr additive="base">
                                        <p:cTn id="8" dur="500" fill="hold"/>
                                        <p:tgtEl>
                                          <p:spTgt spid="4200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2006"/>
                                        </p:tgtEl>
                                        <p:attrNameLst>
                                          <p:attrName>style.visibility</p:attrName>
                                        </p:attrNameLst>
                                      </p:cBhvr>
                                      <p:to>
                                        <p:strVal val="visible"/>
                                      </p:to>
                                    </p:set>
                                    <p:anim calcmode="lin" valueType="num">
                                      <p:cBhvr additive="base">
                                        <p:cTn id="13" dur="500" fill="hold"/>
                                        <p:tgtEl>
                                          <p:spTgt spid="42006"/>
                                        </p:tgtEl>
                                        <p:attrNameLst>
                                          <p:attrName>ppt_x</p:attrName>
                                        </p:attrNameLst>
                                      </p:cBhvr>
                                      <p:tavLst>
                                        <p:tav tm="0">
                                          <p:val>
                                            <p:strVal val="#ppt_x"/>
                                          </p:val>
                                        </p:tav>
                                        <p:tav tm="100000">
                                          <p:val>
                                            <p:strVal val="#ppt_x"/>
                                          </p:val>
                                        </p:tav>
                                      </p:tavLst>
                                    </p:anim>
                                    <p:anim calcmode="lin" valueType="num">
                                      <p:cBhvr additive="base">
                                        <p:cTn id="14" dur="500" fill="hold"/>
                                        <p:tgtEl>
                                          <p:spTgt spid="4200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42018"/>
                                        </p:tgtEl>
                                        <p:attrNameLst>
                                          <p:attrName>style.visibility</p:attrName>
                                        </p:attrNameLst>
                                      </p:cBhvr>
                                      <p:to>
                                        <p:strVal val="visible"/>
                                      </p:to>
                                    </p:set>
                                    <p:anim calcmode="lin" valueType="num">
                                      <p:cBhvr additive="base">
                                        <p:cTn id="19" dur="500" fill="hold"/>
                                        <p:tgtEl>
                                          <p:spTgt spid="42018"/>
                                        </p:tgtEl>
                                        <p:attrNameLst>
                                          <p:attrName>ppt_x</p:attrName>
                                        </p:attrNameLst>
                                      </p:cBhvr>
                                      <p:tavLst>
                                        <p:tav tm="0">
                                          <p:val>
                                            <p:strVal val="1+#ppt_w/2"/>
                                          </p:val>
                                        </p:tav>
                                        <p:tav tm="100000">
                                          <p:val>
                                            <p:strVal val="#ppt_x"/>
                                          </p:val>
                                        </p:tav>
                                      </p:tavLst>
                                    </p:anim>
                                    <p:anim calcmode="lin" valueType="num">
                                      <p:cBhvr additive="base">
                                        <p:cTn id="20" dur="500" fill="hold"/>
                                        <p:tgtEl>
                                          <p:spTgt spid="420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457200" y="152400"/>
            <a:ext cx="8077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Previous is example of problem caused by a classical </a:t>
            </a:r>
            <a:r>
              <a:rPr lang="en-US" i="1">
                <a:solidFill>
                  <a:srgbClr val="0000FF"/>
                </a:solidFill>
                <a:effectLst>
                  <a:outerShdw blurRad="38100" dist="38100" dir="2700000" algn="tl">
                    <a:srgbClr val="000000"/>
                  </a:outerShdw>
                </a:effectLst>
              </a:rPr>
              <a:t>“Maturity Gap”</a:t>
            </a:r>
            <a:r>
              <a:rPr lang="en-US">
                <a:effectLst>
                  <a:outerShdw blurRad="38100" dist="38100" dir="2700000" algn="tl">
                    <a:srgbClr val="FFFFFF"/>
                  </a:outerShdw>
                </a:effectLst>
              </a:rPr>
              <a:t>…</a:t>
            </a:r>
          </a:p>
        </p:txBody>
      </p:sp>
      <p:sp>
        <p:nvSpPr>
          <p:cNvPr id="45061" name="Text Box 5"/>
          <p:cNvSpPr txBox="1">
            <a:spLocks noChangeArrowheads="1"/>
          </p:cNvSpPr>
          <p:nvPr/>
        </p:nvSpPr>
        <p:spPr bwMode="auto">
          <a:xfrm>
            <a:off x="685800" y="609600"/>
            <a:ext cx="7543800" cy="771525"/>
          </a:xfrm>
          <a:prstGeom prst="rect">
            <a:avLst/>
          </a:prstGeom>
          <a:solidFill>
            <a:srgbClr val="FFFF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i="1">
                <a:effectLst>
                  <a:outerShdw blurRad="38100" dist="38100" dir="2700000" algn="tl">
                    <a:srgbClr val="FFFFFF"/>
                  </a:outerShdw>
                </a:effectLst>
              </a:rPr>
              <a:t>Maturity Gap</a:t>
            </a:r>
            <a:r>
              <a:rPr lang="en-US">
                <a:effectLst>
                  <a:outerShdw blurRad="38100" dist="38100" dir="2700000" algn="tl">
                    <a:srgbClr val="FFFFFF"/>
                  </a:outerShdw>
                </a:effectLst>
              </a:rPr>
              <a:t> </a:t>
            </a:r>
          </a:p>
          <a:p>
            <a:pPr algn="ctr" eaLnBrk="1" hangingPunct="1">
              <a:spcBef>
                <a:spcPct val="20000"/>
              </a:spcBef>
              <a:defRPr/>
            </a:pPr>
            <a:r>
              <a:rPr lang="en-US">
                <a:effectLst>
                  <a:outerShdw blurRad="38100" dist="38100" dir="2700000" algn="tl">
                    <a:srgbClr val="FFFFFF"/>
                  </a:outerShdw>
                </a:effectLst>
                <a:sym typeface="Wingdings" panose="05000000000000000000" pitchFamily="2" charset="2"/>
              </a:rPr>
              <a:t> Investor’s assets have wtd avg duration &gt; Investor’s liabilities.</a:t>
            </a:r>
            <a:endParaRPr lang="en-US" i="1">
              <a:effectLst>
                <a:outerShdw blurRad="38100" dist="38100" dir="2700000" algn="tl">
                  <a:srgbClr val="FFFFFF"/>
                </a:outerShdw>
              </a:effectLst>
            </a:endParaRPr>
          </a:p>
        </p:txBody>
      </p:sp>
      <p:sp>
        <p:nvSpPr>
          <p:cNvPr id="45062" name="Text Box 6"/>
          <p:cNvSpPr txBox="1">
            <a:spLocks noChangeArrowheads="1"/>
          </p:cNvSpPr>
          <p:nvPr/>
        </p:nvSpPr>
        <p:spPr bwMode="auto">
          <a:xfrm>
            <a:off x="457200" y="1447800"/>
            <a:ext cx="8153400" cy="139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Maturity gap problem typically exaggerated in financial institutions due to use of </a:t>
            </a:r>
            <a:r>
              <a:rPr lang="en-US" i="1">
                <a:effectLst>
                  <a:outerShdw blurRad="38100" dist="38100" dir="2700000" algn="tl">
                    <a:srgbClr val="FFFFFF"/>
                  </a:outerShdw>
                </a:effectLst>
              </a:rPr>
              <a:t>leverage </a:t>
            </a:r>
            <a:r>
              <a:rPr lang="en-US">
                <a:effectLst>
                  <a:outerShdw blurRad="38100" dist="38100" dir="2700000" algn="tl">
                    <a:srgbClr val="FFFFFF"/>
                  </a:outerShdw>
                </a:effectLst>
              </a:rPr>
              <a:t>(huge liabilities, small equity):</a:t>
            </a:r>
          </a:p>
          <a:p>
            <a:pPr algn="ctr" eaLnBrk="1" hangingPunct="1">
              <a:spcBef>
                <a:spcPct val="20000"/>
              </a:spcBef>
              <a:buFontTx/>
              <a:buChar char="•"/>
              <a:defRPr/>
            </a:pPr>
            <a:r>
              <a:rPr lang="en-US">
                <a:solidFill>
                  <a:srgbClr val="0000FF"/>
                </a:solidFill>
                <a:effectLst>
                  <a:outerShdw blurRad="38100" dist="38100" dir="2700000" algn="tl">
                    <a:srgbClr val="000000"/>
                  </a:outerShdw>
                </a:effectLst>
              </a:rPr>
              <a:t> Financial institutions are usually </a:t>
            </a:r>
            <a:r>
              <a:rPr lang="en-US" i="1" u="sng">
                <a:solidFill>
                  <a:srgbClr val="0000FF"/>
                </a:solidFill>
                <a:effectLst>
                  <a:outerShdw blurRad="38100" dist="38100" dir="2700000" algn="tl">
                    <a:srgbClr val="000000"/>
                  </a:outerShdw>
                </a:effectLst>
              </a:rPr>
              <a:t>highly</a:t>
            </a:r>
            <a:r>
              <a:rPr lang="en-US">
                <a:solidFill>
                  <a:srgbClr val="0000FF"/>
                </a:solidFill>
                <a:effectLst>
                  <a:outerShdw blurRad="38100" dist="38100" dir="2700000" algn="tl">
                    <a:srgbClr val="000000"/>
                  </a:outerShdw>
                </a:effectLst>
              </a:rPr>
              <a:t> levered.</a:t>
            </a:r>
          </a:p>
          <a:p>
            <a:pPr algn="ctr" eaLnBrk="1" hangingPunct="1">
              <a:spcBef>
                <a:spcPct val="20000"/>
              </a:spcBef>
              <a:defRPr/>
            </a:pPr>
            <a:r>
              <a:rPr lang="en-US" sz="1800"/>
              <a:t>(That’s how they make money. It’s </a:t>
            </a:r>
            <a:r>
              <a:rPr lang="en-US" sz="1800" i="1"/>
              <a:t>“the nature of the business.” </a:t>
            </a:r>
            <a:r>
              <a:rPr lang="en-US" sz="1800"/>
              <a:t>*)</a:t>
            </a:r>
          </a:p>
        </p:txBody>
      </p:sp>
      <p:grpSp>
        <p:nvGrpSpPr>
          <p:cNvPr id="45068" name="Group 12"/>
          <p:cNvGrpSpPr>
            <a:grpSpLocks/>
          </p:cNvGrpSpPr>
          <p:nvPr/>
        </p:nvGrpSpPr>
        <p:grpSpPr bwMode="auto">
          <a:xfrm>
            <a:off x="457200" y="2743200"/>
            <a:ext cx="5105400" cy="3838575"/>
            <a:chOff x="288" y="1728"/>
            <a:chExt cx="3216" cy="2418"/>
          </a:xfrm>
        </p:grpSpPr>
        <p:sp>
          <p:nvSpPr>
            <p:cNvPr id="45063" name="Text Box 7"/>
            <p:cNvSpPr txBox="1">
              <a:spLocks noChangeArrowheads="1"/>
            </p:cNvSpPr>
            <p:nvPr/>
          </p:nvSpPr>
          <p:spPr bwMode="auto">
            <a:xfrm>
              <a:off x="288" y="1728"/>
              <a:ext cx="3216"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Interaction of Maturity Gap and Leverage:</a:t>
              </a:r>
            </a:p>
          </p:txBody>
        </p:sp>
        <p:graphicFrame>
          <p:nvGraphicFramePr>
            <p:cNvPr id="34824" name="Object 8"/>
            <p:cNvGraphicFramePr>
              <a:graphicFrameLocks noChangeAspect="1"/>
            </p:cNvGraphicFramePr>
            <p:nvPr/>
          </p:nvGraphicFramePr>
          <p:xfrm>
            <a:off x="363" y="1976"/>
            <a:ext cx="2949" cy="2170"/>
          </p:xfrm>
          <a:graphic>
            <a:graphicData uri="http://schemas.openxmlformats.org/presentationml/2006/ole">
              <p:oleObj spid="_x0000_s34824" name="Equation" r:id="rId4" imgW="3073400" imgH="2260600" progId="Equation.3">
                <p:embed/>
              </p:oleObj>
            </a:graphicData>
          </a:graphic>
        </p:graphicFrame>
      </p:grpSp>
      <p:sp>
        <p:nvSpPr>
          <p:cNvPr id="45066" name="Text Box 10"/>
          <p:cNvSpPr txBox="1">
            <a:spLocks noChangeArrowheads="1"/>
          </p:cNvSpPr>
          <p:nvPr/>
        </p:nvSpPr>
        <p:spPr bwMode="auto">
          <a:xfrm>
            <a:off x="5410200" y="2971800"/>
            <a:ext cx="3429000" cy="3427413"/>
          </a:xfrm>
          <a:prstGeom prst="rect">
            <a:avLst/>
          </a:prstGeom>
          <a:solidFill>
            <a:srgbClr val="CCFF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FontTx/>
              <a:buChar char="•"/>
              <a:defRPr/>
            </a:pPr>
            <a:r>
              <a:rPr lang="en-US" sz="1600">
                <a:effectLst>
                  <a:outerShdw blurRad="38100" dist="38100" dir="2700000" algn="tl">
                    <a:srgbClr val="FFFFFF"/>
                  </a:outerShdw>
                </a:effectLst>
              </a:rPr>
              <a:t> Leverage (</a:t>
            </a:r>
            <a:r>
              <a:rPr lang="en-US" sz="1600" i="1">
                <a:effectLst>
                  <a:outerShdw blurRad="38100" dist="38100" dir="2700000" algn="tl">
                    <a:srgbClr val="FFFFFF"/>
                  </a:outerShdw>
                </a:effectLst>
              </a:rPr>
              <a:t>A/E</a:t>
            </a:r>
            <a:r>
              <a:rPr lang="en-US" sz="1600">
                <a:effectLst>
                  <a:outerShdw blurRad="38100" dist="38100" dir="2700000" algn="tl">
                    <a:srgbClr val="FFFFFF"/>
                  </a:outerShdw>
                </a:effectLst>
              </a:rPr>
              <a:t>) must be great due to narrow spreads betw borrowing &amp; lending rates.</a:t>
            </a:r>
          </a:p>
          <a:p>
            <a:pPr eaLnBrk="1" hangingPunct="1">
              <a:spcBef>
                <a:spcPct val="20000"/>
              </a:spcBef>
              <a:buFontTx/>
              <a:buChar char="•"/>
              <a:defRPr/>
            </a:pPr>
            <a:r>
              <a:rPr lang="en-US" sz="1600">
                <a:effectLst>
                  <a:outerShdw blurRad="38100" dist="38100" dir="2700000" algn="tl">
                    <a:srgbClr val="FFFFFF"/>
                  </a:outerShdw>
                </a:effectLst>
              </a:rPr>
              <a:t> For </a:t>
            </a:r>
            <a:r>
              <a:rPr lang="en-US" sz="1600" i="1">
                <a:effectLst>
                  <a:outerShdw blurRad="38100" dist="38100" dir="2700000" algn="tl">
                    <a:srgbClr val="FFFFFF"/>
                  </a:outerShdw>
                </a:effectLst>
              </a:rPr>
              <a:t>“depository institutions”</a:t>
            </a:r>
            <a:r>
              <a:rPr lang="en-US" sz="1600">
                <a:effectLst>
                  <a:outerShdw blurRad="38100" dist="38100" dir="2700000" algn="tl">
                    <a:srgbClr val="FFFFFF"/>
                  </a:outerShdw>
                </a:effectLst>
              </a:rPr>
              <a:t> (e.g., banks), the duration of liabilities (</a:t>
            </a:r>
            <a:r>
              <a:rPr lang="en-US" sz="1600" i="1">
                <a:effectLst>
                  <a:outerShdw blurRad="38100" dist="38100" dir="2700000" algn="tl">
                    <a:srgbClr val="FFFFFF"/>
                  </a:outerShdw>
                </a:effectLst>
              </a:rPr>
              <a:t>dur</a:t>
            </a:r>
            <a:r>
              <a:rPr lang="en-US" sz="1600" i="1" baseline="-25000">
                <a:effectLst>
                  <a:outerShdw blurRad="38100" dist="38100" dir="2700000" algn="tl">
                    <a:srgbClr val="FFFFFF"/>
                  </a:outerShdw>
                </a:effectLst>
              </a:rPr>
              <a:t>L</a:t>
            </a:r>
            <a:r>
              <a:rPr lang="en-US" sz="1600">
                <a:effectLst>
                  <a:outerShdw blurRad="38100" dist="38100" dir="2700000" algn="tl">
                    <a:srgbClr val="FFFFFF"/>
                  </a:outerShdw>
                </a:effectLst>
              </a:rPr>
              <a:t>) is usually small (e.g., demand deposits, CDs).</a:t>
            </a:r>
          </a:p>
          <a:p>
            <a:pPr eaLnBrk="1" hangingPunct="1">
              <a:spcBef>
                <a:spcPct val="20000"/>
              </a:spcBef>
              <a:buFontTx/>
              <a:buChar char="•"/>
              <a:defRPr/>
            </a:pPr>
            <a:r>
              <a:rPr lang="en-US" sz="1600">
                <a:effectLst>
                  <a:outerShdw blurRad="38100" dist="38100" dir="2700000" algn="tl">
                    <a:srgbClr val="FFFFFF"/>
                  </a:outerShdw>
                </a:effectLst>
              </a:rPr>
              <a:t> Equity duration (int.rate sensitivity) ≈ Maturity Gap X Leverage Ratio </a:t>
            </a:r>
            <a:r>
              <a:rPr lang="en-US" sz="1400" b="0"/>
              <a:t>[e.g., </a:t>
            </a:r>
            <a:r>
              <a:rPr lang="en-US" sz="1400" b="0" i="1"/>
              <a:t>Simplified</a:t>
            </a:r>
            <a:r>
              <a:rPr lang="en-US" sz="1400" b="0"/>
              <a:t>: (10-1) X 10 = 90 </a:t>
            </a:r>
            <a:r>
              <a:rPr lang="en-US" sz="1400" b="0">
                <a:sym typeface="Wingdings" panose="05000000000000000000" pitchFamily="2" charset="2"/>
              </a:rPr>
              <a:t> </a:t>
            </a:r>
            <a:r>
              <a:rPr lang="el-GR" sz="1400" b="0">
                <a:cs typeface="Times New Roman" panose="02020603050405020304" pitchFamily="18" charset="0"/>
                <a:sym typeface="Wingdings" panose="05000000000000000000" pitchFamily="2" charset="2"/>
              </a:rPr>
              <a:t>Δ</a:t>
            </a:r>
            <a:r>
              <a:rPr lang="en-US" sz="1400" b="0">
                <a:cs typeface="Times New Roman" panose="02020603050405020304" pitchFamily="18" charset="0"/>
                <a:sym typeface="Wingdings" panose="05000000000000000000" pitchFamily="2" charset="2"/>
              </a:rPr>
              <a:t>1% int. </a:t>
            </a:r>
            <a:r>
              <a:rPr lang="en-US" sz="1400" b="0"/>
              <a:t>≈</a:t>
            </a:r>
            <a:r>
              <a:rPr lang="en-US" sz="1400" b="0">
                <a:cs typeface="Times New Roman" panose="02020603050405020304" pitchFamily="18" charset="0"/>
                <a:sym typeface="Wingdings" panose="05000000000000000000" pitchFamily="2" charset="2"/>
              </a:rPr>
              <a:t> </a:t>
            </a:r>
            <a:r>
              <a:rPr lang="el-GR" sz="1400" b="0">
                <a:sym typeface="Wingdings" panose="05000000000000000000" pitchFamily="2" charset="2"/>
              </a:rPr>
              <a:t>Δ</a:t>
            </a:r>
            <a:r>
              <a:rPr lang="en-US" sz="1400" b="0">
                <a:sym typeface="Wingdings" panose="05000000000000000000" pitchFamily="2" charset="2"/>
              </a:rPr>
              <a:t>90% equity]</a:t>
            </a:r>
            <a:r>
              <a:rPr lang="en-US" sz="1600">
                <a:effectLst>
                  <a:outerShdw blurRad="38100" dist="38100" dir="2700000" algn="tl">
                    <a:srgbClr val="FFFFFF"/>
                  </a:outerShdw>
                </a:effectLst>
              </a:rPr>
              <a:t> .</a:t>
            </a:r>
          </a:p>
          <a:p>
            <a:pPr eaLnBrk="1" hangingPunct="1">
              <a:spcBef>
                <a:spcPct val="20000"/>
              </a:spcBef>
              <a:buFontTx/>
              <a:buChar char="•"/>
              <a:defRPr/>
            </a:pPr>
            <a:r>
              <a:rPr lang="en-US" sz="1600">
                <a:effectLst>
                  <a:outerShdw blurRad="38100" dist="38100" dir="2700000" algn="tl">
                    <a:srgbClr val="FFFFFF"/>
                  </a:outerShdw>
                </a:effectLst>
                <a:sym typeface="Wingdings" panose="05000000000000000000" pitchFamily="2" charset="2"/>
              </a:rPr>
              <a:t> Major problem if assets are long duration (large </a:t>
            </a:r>
            <a:r>
              <a:rPr lang="en-US" sz="1600" i="1">
                <a:effectLst>
                  <a:outerShdw blurRad="38100" dist="38100" dir="2700000" algn="tl">
                    <a:srgbClr val="FFFFFF"/>
                  </a:outerShdw>
                </a:effectLst>
                <a:sym typeface="Wingdings" panose="05000000000000000000" pitchFamily="2" charset="2"/>
              </a:rPr>
              <a:t>dur</a:t>
            </a:r>
            <a:r>
              <a:rPr lang="en-US" sz="1600" i="1" baseline="-25000">
                <a:effectLst>
                  <a:outerShdw blurRad="38100" dist="38100" dir="2700000" algn="tl">
                    <a:srgbClr val="FFFFFF"/>
                  </a:outerShdw>
                </a:effectLst>
                <a:sym typeface="Wingdings" panose="05000000000000000000" pitchFamily="2" charset="2"/>
              </a:rPr>
              <a:t>A</a:t>
            </a:r>
            <a:r>
              <a:rPr lang="en-US" sz="1600">
                <a:effectLst>
                  <a:outerShdw blurRad="38100" dist="38100" dir="2700000" algn="tl">
                    <a:srgbClr val="FFFFFF"/>
                  </a:outerShdw>
                </a:effectLst>
                <a:sym typeface="Wingdings" panose="05000000000000000000" pitchFamily="2" charset="2"/>
              </a:rPr>
              <a:t>).</a:t>
            </a:r>
          </a:p>
        </p:txBody>
      </p:sp>
      <p:sp>
        <p:nvSpPr>
          <p:cNvPr id="9" name="Slide Number Placeholder 8"/>
          <p:cNvSpPr>
            <a:spLocks noGrp="1"/>
          </p:cNvSpPr>
          <p:nvPr>
            <p:ph type="sldNum" sz="quarter" idx="12"/>
          </p:nvPr>
        </p:nvSpPr>
        <p:spPr/>
        <p:txBody>
          <a:bodyPr/>
          <a:lstStyle/>
          <a:p>
            <a:fld id="{8A33B0BF-747F-418D-9615-BE611427A722}" type="slidenum">
              <a:rPr lang="en-US" smtClean="0"/>
              <a:pPr/>
              <a:t>28</a:t>
            </a:fld>
            <a:endParaRPr lang="en-US"/>
          </a:p>
        </p:txBody>
      </p: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5068"/>
                                        </p:tgtEl>
                                        <p:attrNameLst>
                                          <p:attrName>style.visibility</p:attrName>
                                        </p:attrNameLst>
                                      </p:cBhvr>
                                      <p:to>
                                        <p:strVal val="visible"/>
                                      </p:to>
                                    </p:set>
                                    <p:anim calcmode="lin" valueType="num">
                                      <p:cBhvr additive="base">
                                        <p:cTn id="7" dur="500" fill="hold"/>
                                        <p:tgtEl>
                                          <p:spTgt spid="45068"/>
                                        </p:tgtEl>
                                        <p:attrNameLst>
                                          <p:attrName>ppt_x</p:attrName>
                                        </p:attrNameLst>
                                      </p:cBhvr>
                                      <p:tavLst>
                                        <p:tav tm="0">
                                          <p:val>
                                            <p:strVal val="#ppt_x"/>
                                          </p:val>
                                        </p:tav>
                                        <p:tav tm="100000">
                                          <p:val>
                                            <p:strVal val="#ppt_x"/>
                                          </p:val>
                                        </p:tav>
                                      </p:tavLst>
                                    </p:anim>
                                    <p:anim calcmode="lin" valueType="num">
                                      <p:cBhvr additive="base">
                                        <p:cTn id="8" dur="500" fill="hold"/>
                                        <p:tgtEl>
                                          <p:spTgt spid="4506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5066">
                                            <p:txEl>
                                              <p:pRg st="1" end="1"/>
                                            </p:txEl>
                                          </p:spTgt>
                                        </p:tgtEl>
                                        <p:attrNameLst>
                                          <p:attrName>style.visibility</p:attrName>
                                        </p:attrNameLst>
                                      </p:cBhvr>
                                      <p:to>
                                        <p:strVal val="visible"/>
                                      </p:to>
                                    </p:set>
                                    <p:anim calcmode="lin" valueType="num">
                                      <p:cBhvr additive="base">
                                        <p:cTn id="13" dur="500" fill="hold"/>
                                        <p:tgtEl>
                                          <p:spTgt spid="450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5066">
                                            <p:txEl>
                                              <p:pRg st="2" end="2"/>
                                            </p:txEl>
                                          </p:spTgt>
                                        </p:tgtEl>
                                        <p:attrNameLst>
                                          <p:attrName>style.visibility</p:attrName>
                                        </p:attrNameLst>
                                      </p:cBhvr>
                                      <p:to>
                                        <p:strVal val="visible"/>
                                      </p:to>
                                    </p:set>
                                    <p:anim calcmode="lin" valueType="num">
                                      <p:cBhvr additive="base">
                                        <p:cTn id="19" dur="500" fill="hold"/>
                                        <p:tgtEl>
                                          <p:spTgt spid="450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45066">
                                            <p:txEl>
                                              <p:pRg st="3" end="3"/>
                                            </p:txEl>
                                          </p:spTgt>
                                        </p:tgtEl>
                                        <p:attrNameLst>
                                          <p:attrName>style.visibility</p:attrName>
                                        </p:attrNameLst>
                                      </p:cBhvr>
                                      <p:to>
                                        <p:strVal val="visible"/>
                                      </p:to>
                                    </p:set>
                                    <p:anim calcmode="lin" valueType="num">
                                      <p:cBhvr additive="base">
                                        <p:cTn id="25" dur="500" fill="hold"/>
                                        <p:tgtEl>
                                          <p:spTgt spid="45066">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506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304800" y="304800"/>
            <a:ext cx="8610600" cy="2378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effectLst>
                  <a:outerShdw blurRad="38100" dist="38100" dir="2700000" algn="tl">
                    <a:srgbClr val="FFFFFF"/>
                  </a:outerShdw>
                </a:effectLst>
              </a:rPr>
              <a:t>Thus, banks (depository institutions) seek </a:t>
            </a:r>
            <a:r>
              <a:rPr lang="en-US" i="1" dirty="0">
                <a:effectLst>
                  <a:outerShdw blurRad="38100" dist="38100" dir="2700000" algn="tl">
                    <a:srgbClr val="FFFFFF"/>
                  </a:outerShdw>
                </a:effectLst>
              </a:rPr>
              <a:t>short term assets </a:t>
            </a:r>
            <a:r>
              <a:rPr lang="en-US" dirty="0">
                <a:effectLst>
                  <a:outerShdw blurRad="38100" dist="38100" dir="2700000" algn="tl">
                    <a:srgbClr val="FFFFFF"/>
                  </a:outerShdw>
                </a:effectLst>
              </a:rPr>
              <a:t>(e.g., </a:t>
            </a:r>
            <a:r>
              <a:rPr lang="en-US" i="1" dirty="0">
                <a:effectLst>
                  <a:outerShdw blurRad="38100" dist="38100" dir="2700000" algn="tl">
                    <a:srgbClr val="FFFFFF"/>
                  </a:outerShdw>
                </a:effectLst>
              </a:rPr>
              <a:t>construction loans, consumer debt, S.T. business loans, lines of credit, </a:t>
            </a:r>
            <a:r>
              <a:rPr lang="en-US" i="1" dirty="0" err="1">
                <a:effectLst>
                  <a:outerShdw blurRad="38100" dist="38100" dir="2700000" algn="tl">
                    <a:srgbClr val="FFFFFF"/>
                  </a:outerShdw>
                </a:effectLst>
              </a:rPr>
              <a:t>comm.paper</a:t>
            </a:r>
            <a:r>
              <a:rPr lang="en-US" i="1" dirty="0">
                <a:effectLst>
                  <a:outerShdw blurRad="38100" dist="38100" dir="2700000" algn="tl">
                    <a:srgbClr val="FFFFFF"/>
                  </a:outerShdw>
                </a:effectLst>
              </a:rPr>
              <a:t>, etc.</a:t>
            </a:r>
            <a:r>
              <a:rPr lang="en-US" dirty="0">
                <a:effectLst>
                  <a:outerShdw blurRad="38100" dist="38100" dir="2700000" algn="tl">
                    <a:srgbClr val="FFFFFF"/>
                  </a:outerShdw>
                </a:effectLst>
              </a:rPr>
              <a:t>), or:</a:t>
            </a:r>
          </a:p>
          <a:p>
            <a:pPr marL="233363" indent="-233363" eaLnBrk="1" hangingPunct="1">
              <a:spcBef>
                <a:spcPct val="25000"/>
              </a:spcBef>
              <a:buFontTx/>
              <a:buChar char="•"/>
              <a:defRPr/>
            </a:pPr>
            <a:r>
              <a:rPr lang="en-US" dirty="0" smtClean="0">
                <a:effectLst>
                  <a:outerShdw blurRad="38100" dist="38100" dir="2700000" algn="tl">
                    <a:srgbClr val="FFFFFF"/>
                  </a:outerShdw>
                </a:effectLst>
              </a:rPr>
              <a:t>Assets </a:t>
            </a:r>
            <a:r>
              <a:rPr lang="en-US" dirty="0">
                <a:effectLst>
                  <a:outerShdw blurRad="38100" dist="38100" dir="2700000" algn="tl">
                    <a:srgbClr val="FFFFFF"/>
                  </a:outerShdw>
                </a:effectLst>
              </a:rPr>
              <a:t>that behave like S.T. assets regarding interest-rate risk (e.g., </a:t>
            </a:r>
            <a:r>
              <a:rPr lang="en-US" i="1" dirty="0" err="1">
                <a:effectLst>
                  <a:outerShdw blurRad="38100" dist="38100" dir="2700000" algn="tl">
                    <a:srgbClr val="FFFFFF"/>
                  </a:outerShdw>
                </a:effectLst>
              </a:rPr>
              <a:t>ARMs</a:t>
            </a:r>
            <a:r>
              <a:rPr lang="en-US" dirty="0">
                <a:effectLst>
                  <a:outerShdw blurRad="38100" dist="38100" dir="2700000" algn="tl">
                    <a:srgbClr val="FFFFFF"/>
                  </a:outerShdw>
                </a:effectLst>
              </a:rPr>
              <a:t>, long-term loans with adjustable rates such that </a:t>
            </a:r>
            <a:r>
              <a:rPr lang="el-GR" dirty="0">
                <a:effectLst>
                  <a:outerShdw blurRad="38100" dist="38100" dir="2700000" algn="tl">
                    <a:srgbClr val="FFFFFF"/>
                  </a:outerShdw>
                </a:effectLst>
                <a:cs typeface="Times New Roman" panose="02020603050405020304" pitchFamily="18" charset="0"/>
              </a:rPr>
              <a:t>Δ</a:t>
            </a:r>
            <a:r>
              <a:rPr lang="en-US" dirty="0">
                <a:effectLst>
                  <a:outerShdw blurRad="38100" dist="38100" dir="2700000" algn="tl">
                    <a:srgbClr val="FFFFFF"/>
                  </a:outerShdw>
                </a:effectLst>
                <a:cs typeface="Times New Roman" panose="02020603050405020304" pitchFamily="18" charset="0"/>
              </a:rPr>
              <a:t>PV/</a:t>
            </a:r>
            <a:r>
              <a:rPr lang="el-GR" dirty="0">
                <a:effectLst>
                  <a:outerShdw blurRad="38100" dist="38100" dir="2700000" algn="tl">
                    <a:srgbClr val="FFFFFF"/>
                  </a:outerShdw>
                </a:effectLst>
              </a:rPr>
              <a:t>Δ</a:t>
            </a:r>
            <a:r>
              <a:rPr lang="en-US" dirty="0" err="1">
                <a:effectLst>
                  <a:outerShdw blurRad="38100" dist="38100" dir="2700000" algn="tl">
                    <a:srgbClr val="FFFFFF"/>
                  </a:outerShdw>
                </a:effectLst>
              </a:rPr>
              <a:t>YTM</a:t>
            </a:r>
            <a:r>
              <a:rPr lang="en-US" dirty="0">
                <a:effectLst>
                  <a:outerShdw blurRad="38100" dist="38100" dir="2700000" algn="tl">
                    <a:srgbClr val="FFFFFF"/>
                  </a:outerShdw>
                </a:effectLst>
              </a:rPr>
              <a:t> is small, effectively short duration, even though loan is long maturity).</a:t>
            </a:r>
            <a:endParaRPr lang="el-GR" dirty="0">
              <a:effectLst>
                <a:outerShdw blurRad="38100" dist="38100" dir="2700000" algn="tl">
                  <a:srgbClr val="FFFFFF"/>
                </a:outerShdw>
              </a:effectLst>
              <a:cs typeface="Times New Roman" panose="02020603050405020304" pitchFamily="18" charset="0"/>
            </a:endParaRPr>
          </a:p>
          <a:p>
            <a:pPr marL="233363" indent="-233363" eaLnBrk="1" hangingPunct="1">
              <a:spcBef>
                <a:spcPct val="25000"/>
              </a:spcBef>
              <a:buFontTx/>
              <a:buChar char="•"/>
              <a:defRPr/>
            </a:pPr>
            <a:r>
              <a:rPr lang="en-US" dirty="0" smtClean="0">
                <a:effectLst>
                  <a:outerShdw blurRad="38100" dist="38100" dir="2700000" algn="tl">
                    <a:srgbClr val="FFFFFF"/>
                  </a:outerShdw>
                </a:effectLst>
              </a:rPr>
              <a:t>To </a:t>
            </a:r>
            <a:r>
              <a:rPr lang="en-US" dirty="0">
                <a:effectLst>
                  <a:outerShdw blurRad="38100" dist="38100" dir="2700000" algn="tl">
                    <a:srgbClr val="FFFFFF"/>
                  </a:outerShdw>
                </a:effectLst>
              </a:rPr>
              <a:t>sell off their long-term assets and make money from </a:t>
            </a:r>
            <a:r>
              <a:rPr lang="en-US" i="1" dirty="0">
                <a:effectLst>
                  <a:outerShdw blurRad="38100" dist="38100" dir="2700000" algn="tl">
                    <a:srgbClr val="FFFFFF"/>
                  </a:outerShdw>
                </a:effectLst>
              </a:rPr>
              <a:t>fee services </a:t>
            </a:r>
            <a:r>
              <a:rPr lang="en-US" dirty="0">
                <a:effectLst>
                  <a:outerShdw blurRad="38100" dist="38100" dir="2700000" algn="tl">
                    <a:srgbClr val="FFFFFF"/>
                  </a:outerShdw>
                </a:effectLst>
              </a:rPr>
              <a:t>(e.g., </a:t>
            </a:r>
            <a:r>
              <a:rPr lang="en-US" i="1" dirty="0">
                <a:effectLst>
                  <a:outerShdw blurRad="38100" dist="38100" dir="2700000" algn="tl">
                    <a:srgbClr val="FFFFFF"/>
                  </a:outerShdw>
                </a:effectLst>
              </a:rPr>
              <a:t>loan origination &amp;/or servicing, investment mgt, consumer information mgt</a:t>
            </a:r>
            <a:r>
              <a:rPr lang="en-US" dirty="0">
                <a:effectLst>
                  <a:outerShdw blurRad="38100" dist="38100" dir="2700000" algn="tl">
                    <a:srgbClr val="FFFFFF"/>
                  </a:outerShdw>
                </a:effectLst>
              </a:rPr>
              <a:t>).</a:t>
            </a:r>
          </a:p>
        </p:txBody>
      </p:sp>
      <p:sp>
        <p:nvSpPr>
          <p:cNvPr id="47109" name="Text Box 5"/>
          <p:cNvSpPr txBox="1">
            <a:spLocks noChangeArrowheads="1"/>
          </p:cNvSpPr>
          <p:nvPr/>
        </p:nvSpPr>
        <p:spPr bwMode="auto">
          <a:xfrm>
            <a:off x="381000" y="2743200"/>
            <a:ext cx="8458200" cy="1463675"/>
          </a:xfrm>
          <a:prstGeom prst="rect">
            <a:avLst/>
          </a:prstGeom>
          <a:solidFill>
            <a:srgbClr val="FFFF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On the other hand, financial institutions with long duration liabilities (life insurance companies, pension funds) seek </a:t>
            </a:r>
            <a:r>
              <a:rPr lang="en-US" i="1">
                <a:effectLst>
                  <a:outerShdw blurRad="38100" dist="38100" dir="2700000" algn="tl">
                    <a:srgbClr val="FFFFFF"/>
                  </a:outerShdw>
                </a:effectLst>
              </a:rPr>
              <a:t>long term assets </a:t>
            </a:r>
            <a:r>
              <a:rPr lang="en-US">
                <a:effectLst>
                  <a:outerShdw blurRad="38100" dist="38100" dir="2700000" algn="tl">
                    <a:srgbClr val="FFFFFF"/>
                  </a:outerShdw>
                </a:effectLst>
              </a:rPr>
              <a:t>(e.g., mortgages, bonds).</a:t>
            </a:r>
          </a:p>
          <a:p>
            <a:pPr eaLnBrk="1" hangingPunct="1">
              <a:spcBef>
                <a:spcPct val="50000"/>
              </a:spcBef>
              <a:defRPr/>
            </a:pPr>
            <a:r>
              <a:rPr lang="en-US" i="1">
                <a:effectLst>
                  <a:outerShdw blurRad="38100" dist="38100" dir="2700000" algn="tl">
                    <a:srgbClr val="FFFFFF"/>
                  </a:outerShdw>
                </a:effectLst>
              </a:rPr>
              <a:t>Why? (i.e., what is wrong with a </a:t>
            </a:r>
            <a:r>
              <a:rPr lang="en-US" i="1" u="sng">
                <a:effectLst>
                  <a:outerShdw blurRad="38100" dist="38100" dir="2700000" algn="tl">
                    <a:srgbClr val="FFFFFF"/>
                  </a:outerShdw>
                </a:effectLst>
              </a:rPr>
              <a:t>negative</a:t>
            </a:r>
            <a:r>
              <a:rPr lang="en-US" i="1">
                <a:effectLst>
                  <a:outerShdw blurRad="38100" dist="38100" dir="2700000" algn="tl">
                    <a:srgbClr val="FFFFFF"/>
                  </a:outerShdw>
                </a:effectLst>
              </a:rPr>
              <a:t> maturity gap?)</a:t>
            </a:r>
          </a:p>
        </p:txBody>
      </p:sp>
      <p:sp>
        <p:nvSpPr>
          <p:cNvPr id="47110" name="Text Box 6"/>
          <p:cNvSpPr txBox="1">
            <a:spLocks noChangeArrowheads="1"/>
          </p:cNvSpPr>
          <p:nvPr/>
        </p:nvSpPr>
        <p:spPr bwMode="auto">
          <a:xfrm>
            <a:off x="381000" y="4267200"/>
            <a:ext cx="8458200" cy="1127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Answer:</a:t>
            </a:r>
          </a:p>
          <a:p>
            <a:pPr eaLnBrk="1" hangingPunct="1">
              <a:spcBef>
                <a:spcPct val="20000"/>
              </a:spcBef>
              <a:defRPr/>
            </a:pPr>
            <a:r>
              <a:rPr lang="en-US" i="1">
                <a:effectLst>
                  <a:outerShdw blurRad="38100" dist="38100" dir="2700000" algn="tl">
                    <a:srgbClr val="FFFFFF"/>
                  </a:outerShdw>
                </a:effectLst>
              </a:rPr>
              <a:t>Negative maturity gap </a:t>
            </a:r>
            <a:r>
              <a:rPr lang="en-US" i="1">
                <a:effectLst>
                  <a:outerShdw blurRad="38100" dist="38100" dir="2700000" algn="tl">
                    <a:srgbClr val="FFFFFF"/>
                  </a:outerShdw>
                </a:effectLst>
                <a:sym typeface="Wingdings" panose="05000000000000000000" pitchFamily="2" charset="2"/>
              </a:rPr>
              <a:t> Negative profits! </a:t>
            </a:r>
            <a:r>
              <a:rPr lang="en-US">
                <a:effectLst>
                  <a:outerShdw blurRad="38100" dist="38100" dir="2700000" algn="tl">
                    <a:srgbClr val="FFFFFF"/>
                  </a:outerShdw>
                </a:effectLst>
                <a:sym typeface="Wingdings" panose="05000000000000000000" pitchFamily="2" charset="2"/>
              </a:rPr>
              <a:t>(Equity return &lt; 0).</a:t>
            </a:r>
            <a:endParaRPr lang="en-US" i="1">
              <a:effectLst>
                <a:outerShdw blurRad="38100" dist="38100" dir="2700000" algn="tl">
                  <a:srgbClr val="FFFFFF"/>
                </a:outerShdw>
              </a:effectLst>
              <a:sym typeface="Wingdings" panose="05000000000000000000" pitchFamily="2" charset="2"/>
            </a:endParaRPr>
          </a:p>
          <a:p>
            <a:pPr eaLnBrk="1" hangingPunct="1">
              <a:spcBef>
                <a:spcPct val="20000"/>
              </a:spcBef>
              <a:defRPr/>
            </a:pPr>
            <a:r>
              <a:rPr lang="en-US" i="1">
                <a:effectLst>
                  <a:outerShdw blurRad="38100" dist="38100" dir="2700000" algn="tl">
                    <a:srgbClr val="FFFFFF"/>
                  </a:outerShdw>
                </a:effectLst>
                <a:sym typeface="Wingdings" panose="05000000000000000000" pitchFamily="2" charset="2"/>
              </a:rPr>
              <a:t>Why?...</a:t>
            </a:r>
          </a:p>
        </p:txBody>
      </p:sp>
      <p:sp>
        <p:nvSpPr>
          <p:cNvPr id="47111" name="Text Box 7"/>
          <p:cNvSpPr txBox="1">
            <a:spLocks noChangeArrowheads="1"/>
          </p:cNvSpPr>
          <p:nvPr/>
        </p:nvSpPr>
        <p:spPr bwMode="auto">
          <a:xfrm>
            <a:off x="381000" y="5410200"/>
            <a:ext cx="8458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Answer:</a:t>
            </a:r>
          </a:p>
          <a:p>
            <a:pPr eaLnBrk="1" hangingPunct="1">
              <a:spcBef>
                <a:spcPct val="20000"/>
              </a:spcBef>
              <a:defRPr/>
            </a:pPr>
            <a:r>
              <a:rPr lang="en-US" i="1" u="sng">
                <a:effectLst>
                  <a:outerShdw blurRad="38100" dist="38100" dir="2700000" algn="tl">
                    <a:srgbClr val="FFFFFF"/>
                  </a:outerShdw>
                </a:effectLst>
              </a:rPr>
              <a:t>Yield curve</a:t>
            </a:r>
            <a:r>
              <a:rPr lang="en-US" i="1">
                <a:effectLst>
                  <a:outerShdw blurRad="38100" dist="38100" dir="2700000" algn="tl">
                    <a:srgbClr val="FFFFFF"/>
                  </a:outerShdw>
                </a:effectLst>
              </a:rPr>
              <a:t> is usually </a:t>
            </a:r>
            <a:r>
              <a:rPr lang="en-US" i="1" u="sng">
                <a:effectLst>
                  <a:outerShdw blurRad="38100" dist="38100" dir="2700000" algn="tl">
                    <a:srgbClr val="FFFFFF"/>
                  </a:outerShdw>
                </a:effectLst>
              </a:rPr>
              <a:t>upward-sloping</a:t>
            </a:r>
            <a:r>
              <a:rPr lang="en-US" i="1">
                <a:effectLst>
                  <a:outerShdw blurRad="38100" dist="38100" dir="2700000" algn="tl">
                    <a:srgbClr val="FFFFFF"/>
                  </a:outerShdw>
                </a:effectLst>
              </a:rPr>
              <a:t> </a:t>
            </a:r>
            <a:r>
              <a:rPr lang="en-US">
                <a:effectLst>
                  <a:outerShdw blurRad="38100" dist="38100" dir="2700000" algn="tl">
                    <a:srgbClr val="FFFFFF"/>
                  </a:outerShdw>
                </a:effectLst>
              </a:rPr>
              <a:t>(recall int.rate risk &amp; prefrd.habitat).</a:t>
            </a:r>
            <a:endParaRPr lang="en-US" i="1">
              <a:effectLst>
                <a:outerShdw blurRad="38100" dist="38100" dir="2700000" algn="tl">
                  <a:srgbClr val="FFFFFF"/>
                </a:outerShdw>
              </a:effectLst>
              <a:sym typeface="Wingdings" panose="05000000000000000000" pitchFamily="2" charset="2"/>
            </a:endParaRPr>
          </a:p>
        </p:txBody>
      </p:sp>
      <p:sp>
        <p:nvSpPr>
          <p:cNvPr id="6" name="Slide Number Placeholder 5"/>
          <p:cNvSpPr>
            <a:spLocks noGrp="1"/>
          </p:cNvSpPr>
          <p:nvPr>
            <p:ph type="sldNum" sz="quarter" idx="12"/>
          </p:nvPr>
        </p:nvSpPr>
        <p:spPr/>
        <p:txBody>
          <a:bodyPr/>
          <a:lstStyle/>
          <a:p>
            <a:fld id="{8A33B0BF-747F-418D-9615-BE611427A722}" type="slidenum">
              <a:rPr lang="en-US" smtClean="0"/>
              <a:pPr/>
              <a:t>29</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7108">
                                            <p:txEl>
                                              <p:pRg st="1" end="1"/>
                                            </p:txEl>
                                          </p:spTgt>
                                        </p:tgtEl>
                                        <p:attrNameLst>
                                          <p:attrName>style.visibility</p:attrName>
                                        </p:attrNameLst>
                                      </p:cBhvr>
                                      <p:to>
                                        <p:strVal val="visible"/>
                                      </p:to>
                                    </p:set>
                                    <p:anim calcmode="lin" valueType="num">
                                      <p:cBhvr additive="base">
                                        <p:cTn id="7" dur="500" fill="hold"/>
                                        <p:tgtEl>
                                          <p:spTgt spid="47108">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71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47108">
                                            <p:txEl>
                                              <p:pRg st="2" end="2"/>
                                            </p:txEl>
                                          </p:spTgt>
                                        </p:tgtEl>
                                        <p:attrNameLst>
                                          <p:attrName>style.visibility</p:attrName>
                                        </p:attrNameLst>
                                      </p:cBhvr>
                                      <p:to>
                                        <p:strVal val="visible"/>
                                      </p:to>
                                    </p:set>
                                    <p:anim calcmode="lin" valueType="num">
                                      <p:cBhvr additive="base">
                                        <p:cTn id="13" dur="500" fill="hold"/>
                                        <p:tgtEl>
                                          <p:spTgt spid="47108">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71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7109"/>
                                        </p:tgtEl>
                                        <p:attrNameLst>
                                          <p:attrName>style.visibility</p:attrName>
                                        </p:attrNameLst>
                                      </p:cBhvr>
                                      <p:to>
                                        <p:strVal val="visible"/>
                                      </p:to>
                                    </p:set>
                                    <p:anim calcmode="lin" valueType="num">
                                      <p:cBhvr additive="base">
                                        <p:cTn id="19" dur="500" fill="hold"/>
                                        <p:tgtEl>
                                          <p:spTgt spid="47109"/>
                                        </p:tgtEl>
                                        <p:attrNameLst>
                                          <p:attrName>ppt_x</p:attrName>
                                        </p:attrNameLst>
                                      </p:cBhvr>
                                      <p:tavLst>
                                        <p:tav tm="0">
                                          <p:val>
                                            <p:strVal val="#ppt_x"/>
                                          </p:val>
                                        </p:tav>
                                        <p:tav tm="100000">
                                          <p:val>
                                            <p:strVal val="#ppt_x"/>
                                          </p:val>
                                        </p:tav>
                                      </p:tavLst>
                                    </p:anim>
                                    <p:anim calcmode="lin" valueType="num">
                                      <p:cBhvr additive="base">
                                        <p:cTn id="20" dur="500" fill="hold"/>
                                        <p:tgtEl>
                                          <p:spTgt spid="4710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7110"/>
                                        </p:tgtEl>
                                        <p:attrNameLst>
                                          <p:attrName>style.visibility</p:attrName>
                                        </p:attrNameLst>
                                      </p:cBhvr>
                                      <p:to>
                                        <p:strVal val="visible"/>
                                      </p:to>
                                    </p:set>
                                    <p:anim calcmode="lin" valueType="num">
                                      <p:cBhvr additive="base">
                                        <p:cTn id="25" dur="500" fill="hold"/>
                                        <p:tgtEl>
                                          <p:spTgt spid="47110"/>
                                        </p:tgtEl>
                                        <p:attrNameLst>
                                          <p:attrName>ppt_x</p:attrName>
                                        </p:attrNameLst>
                                      </p:cBhvr>
                                      <p:tavLst>
                                        <p:tav tm="0">
                                          <p:val>
                                            <p:strVal val="#ppt_x"/>
                                          </p:val>
                                        </p:tav>
                                        <p:tav tm="100000">
                                          <p:val>
                                            <p:strVal val="#ppt_x"/>
                                          </p:val>
                                        </p:tav>
                                      </p:tavLst>
                                    </p:anim>
                                    <p:anim calcmode="lin" valueType="num">
                                      <p:cBhvr additive="base">
                                        <p:cTn id="26" dur="500" fill="hold"/>
                                        <p:tgtEl>
                                          <p:spTgt spid="471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7111"/>
                                        </p:tgtEl>
                                        <p:attrNameLst>
                                          <p:attrName>style.visibility</p:attrName>
                                        </p:attrNameLst>
                                      </p:cBhvr>
                                      <p:to>
                                        <p:strVal val="visible"/>
                                      </p:to>
                                    </p:set>
                                    <p:anim calcmode="lin" valueType="num">
                                      <p:cBhvr additive="base">
                                        <p:cTn id="31" dur="500" fill="hold"/>
                                        <p:tgtEl>
                                          <p:spTgt spid="47111"/>
                                        </p:tgtEl>
                                        <p:attrNameLst>
                                          <p:attrName>ppt_x</p:attrName>
                                        </p:attrNameLst>
                                      </p:cBhvr>
                                      <p:tavLst>
                                        <p:tav tm="0">
                                          <p:val>
                                            <p:strVal val="#ppt_x"/>
                                          </p:val>
                                        </p:tav>
                                        <p:tav tm="100000">
                                          <p:val>
                                            <p:strVal val="#ppt_x"/>
                                          </p:val>
                                        </p:tav>
                                      </p:tavLst>
                                    </p:anim>
                                    <p:anim calcmode="lin" valueType="num">
                                      <p:cBhvr additive="base">
                                        <p:cTn id="32" dur="500" fill="hold"/>
                                        <p:tgtEl>
                                          <p:spTgt spid="471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0" grpId="0"/>
      <p:bldP spid="471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762000" y="762000"/>
            <a:ext cx="7620000" cy="4473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2400">
                <a:effectLst>
                  <a:outerShdw blurRad="38100" dist="38100" dir="2700000" algn="tl">
                    <a:srgbClr val="FFFFFF"/>
                  </a:outerShdw>
                </a:effectLst>
              </a:rPr>
              <a:t>19.1 Basic characteristics of bonds</a:t>
            </a:r>
          </a:p>
          <a:p>
            <a:pPr eaLnBrk="1" hangingPunct="1">
              <a:defRPr/>
            </a:pPr>
            <a:endParaRPr lang="en-US" sz="2400">
              <a:effectLst>
                <a:outerShdw blurRad="38100" dist="38100" dir="2700000" algn="tl">
                  <a:srgbClr val="FFFFFF"/>
                </a:outerShdw>
              </a:effectLst>
            </a:endParaRPr>
          </a:p>
          <a:p>
            <a:pPr eaLnBrk="1" hangingPunct="1">
              <a:defRPr/>
            </a:pPr>
            <a:r>
              <a:rPr lang="en-US" sz="2400">
                <a:effectLst>
                  <a:outerShdw blurRad="38100" dist="38100" dir="2700000" algn="tl">
                    <a:srgbClr val="FFFFFF"/>
                  </a:outerShdw>
                </a:effectLst>
              </a:rPr>
              <a:t>Mortgages are like bonds:</a:t>
            </a:r>
            <a:endParaRPr lang="en-US" sz="2400" i="1">
              <a:effectLst>
                <a:outerShdw blurRad="38100" dist="38100" dir="2700000" algn="tl">
                  <a:srgbClr val="FFFFFF"/>
                </a:outerShdw>
              </a:effectLst>
            </a:endParaRPr>
          </a:p>
          <a:p>
            <a:pPr eaLnBrk="1" hangingPunct="1">
              <a:defRPr/>
            </a:pPr>
            <a:endParaRPr lang="en-US" sz="2400" i="1">
              <a:effectLst>
                <a:outerShdw blurRad="38100" dist="38100" dir="2700000" algn="tl">
                  <a:srgbClr val="FFFFFF"/>
                </a:outerShdw>
              </a:effectLst>
            </a:endParaRPr>
          </a:p>
          <a:p>
            <a:pPr lvl="2" eaLnBrk="1" hangingPunct="1">
              <a:buFontTx/>
              <a:buChar char="•"/>
              <a:defRPr/>
            </a:pPr>
            <a:r>
              <a:rPr lang="en-US" sz="2400" i="1">
                <a:effectLst>
                  <a:outerShdw blurRad="38100" dist="38100" dir="2700000" algn="tl">
                    <a:srgbClr val="FFFFFF"/>
                  </a:outerShdw>
                </a:effectLst>
              </a:rPr>
              <a:t>Contractually-</a:t>
            </a:r>
            <a:r>
              <a:rPr lang="en-US" sz="2400" i="1" u="sng">
                <a:effectLst>
                  <a:outerShdw blurRad="38100" dist="38100" dir="2700000" algn="tl">
                    <a:srgbClr val="FFFFFF"/>
                  </a:outerShdw>
                </a:effectLst>
              </a:rPr>
              <a:t>fixed</a:t>
            </a:r>
            <a:r>
              <a:rPr lang="en-US" sz="2400" i="1">
                <a:effectLst>
                  <a:outerShdw blurRad="38100" dist="38100" dir="2700000" algn="tl">
                    <a:srgbClr val="FFFFFF"/>
                  </a:outerShdw>
                </a:effectLst>
              </a:rPr>
              <a:t> cash flows,</a:t>
            </a:r>
          </a:p>
          <a:p>
            <a:pPr lvl="2" eaLnBrk="1" hangingPunct="1">
              <a:buFontTx/>
              <a:buChar char="•"/>
              <a:defRPr/>
            </a:pPr>
            <a:endParaRPr lang="en-US" sz="2400" i="1">
              <a:effectLst>
                <a:outerShdw blurRad="38100" dist="38100" dir="2700000" algn="tl">
                  <a:srgbClr val="FFFFFF"/>
                </a:outerShdw>
              </a:effectLst>
            </a:endParaRPr>
          </a:p>
          <a:p>
            <a:pPr lvl="2" eaLnBrk="1" hangingPunct="1">
              <a:buFontTx/>
              <a:buChar char="•"/>
              <a:defRPr/>
            </a:pPr>
            <a:r>
              <a:rPr lang="en-US" sz="2400" i="1">
                <a:effectLst>
                  <a:outerShdw blurRad="38100" dist="38100" dir="2700000" algn="tl">
                    <a:srgbClr val="FFFFFF"/>
                  </a:outerShdw>
                </a:effectLst>
              </a:rPr>
              <a:t>Finite-lived</a:t>
            </a:r>
            <a:r>
              <a:rPr lang="en-US" sz="2400">
                <a:effectLst>
                  <a:outerShdw blurRad="38100" dist="38100" dir="2700000" algn="tl">
                    <a:srgbClr val="FFFFFF"/>
                  </a:outerShdw>
                </a:effectLst>
              </a:rPr>
              <a:t> </a:t>
            </a:r>
            <a:r>
              <a:rPr lang="en-US" sz="2400" i="1">
                <a:effectLst>
                  <a:outerShdw blurRad="38100" dist="38100" dir="2700000" algn="tl">
                    <a:srgbClr val="FFFFFF"/>
                  </a:outerShdw>
                </a:effectLst>
              </a:rPr>
              <a:t>assets.</a:t>
            </a:r>
            <a:endParaRPr lang="en-US" sz="2400">
              <a:effectLst>
                <a:outerShdw blurRad="38100" dist="38100" dir="2700000" algn="tl">
                  <a:srgbClr val="FFFFFF"/>
                </a:outerShdw>
              </a:effectLst>
            </a:endParaRPr>
          </a:p>
          <a:p>
            <a:pPr eaLnBrk="1" hangingPunct="1">
              <a:defRPr/>
            </a:pPr>
            <a:endParaRPr lang="en-US" sz="2400">
              <a:effectLst>
                <a:outerShdw blurRad="38100" dist="38100" dir="2700000" algn="tl">
                  <a:srgbClr val="FFFFFF"/>
                </a:outerShdw>
              </a:effectLst>
            </a:endParaRPr>
          </a:p>
          <a:p>
            <a:pPr eaLnBrk="1" hangingPunct="1">
              <a:defRPr/>
            </a:pPr>
            <a:endParaRPr lang="en-US" sz="2400">
              <a:effectLst>
                <a:outerShdw blurRad="38100" dist="38100" dir="2700000" algn="tl">
                  <a:srgbClr val="FFFFFF"/>
                </a:outerShdw>
              </a:effectLst>
            </a:endParaRPr>
          </a:p>
          <a:p>
            <a:pPr eaLnBrk="1" hangingPunct="1">
              <a:defRPr/>
            </a:pPr>
            <a:r>
              <a:rPr lang="en-US" sz="2400">
                <a:effectLst>
                  <a:outerShdw blurRad="38100" dist="38100" dir="2700000" algn="tl">
                    <a:srgbClr val="FFFFFF"/>
                  </a:outerShdw>
                </a:effectLst>
              </a:rPr>
              <a:t>- Trade in the debt market</a:t>
            </a:r>
          </a:p>
          <a:p>
            <a:pPr eaLnBrk="1" hangingPunct="1">
              <a:defRPr/>
            </a:pPr>
            <a:endParaRPr lang="en-US" sz="2400">
              <a:effectLst>
                <a:outerShdw blurRad="38100" dist="38100" dir="2700000" algn="tl">
                  <a:srgbClr val="FFFFFF"/>
                </a:outerShdw>
              </a:effectLst>
            </a:endParaRPr>
          </a:p>
          <a:p>
            <a:pPr eaLnBrk="1" hangingPunct="1">
              <a:defRPr/>
            </a:pPr>
            <a:r>
              <a:rPr lang="en-US" sz="2400">
                <a:effectLst>
                  <a:outerShdw blurRad="38100" dist="38100" dir="2700000" algn="tl">
                    <a:srgbClr val="FFFFFF"/>
                  </a:outerShdw>
                </a:effectLst>
              </a:rPr>
              <a:t>- Supply of capital is from investors in debt market</a:t>
            </a:r>
          </a:p>
        </p:txBody>
      </p:sp>
      <p:sp>
        <p:nvSpPr>
          <p:cNvPr id="3" name="Slide Number Placeholder 2"/>
          <p:cNvSpPr>
            <a:spLocks noGrp="1"/>
          </p:cNvSpPr>
          <p:nvPr>
            <p:ph type="sldNum" sz="quarter" idx="12"/>
          </p:nvPr>
        </p:nvSpPr>
        <p:spPr/>
        <p:txBody>
          <a:bodyPr/>
          <a:lstStyle/>
          <a:p>
            <a:fld id="{8A33B0BF-747F-418D-9615-BE611427A722}" type="slidenum">
              <a:rPr lang="en-US" smtClean="0"/>
              <a:pPr/>
              <a:t>3</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304800" y="228600"/>
            <a:ext cx="830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a:effectLst>
                  <a:outerShdw blurRad="38100" dist="38100" dir="2700000" algn="tl">
                    <a:srgbClr val="FFFFFF"/>
                  </a:outerShdw>
                </a:effectLst>
              </a:rPr>
              <a:t>Fixed-Income Investment: </a:t>
            </a:r>
            <a:r>
              <a:rPr lang="en-US" sz="2400" i="1">
                <a:effectLst>
                  <a:outerShdw blurRad="38100" dist="38100" dir="2700000" algn="tl">
                    <a:srgbClr val="FFFFFF"/>
                  </a:outerShdw>
                </a:effectLst>
              </a:rPr>
              <a:t>The Big Picture:</a:t>
            </a:r>
            <a:endParaRPr lang="en-US" sz="2400">
              <a:effectLst>
                <a:outerShdw blurRad="38100" dist="38100" dir="2700000" algn="tl">
                  <a:srgbClr val="FFFFFF"/>
                </a:outerShdw>
              </a:effectLst>
            </a:endParaRPr>
          </a:p>
        </p:txBody>
      </p:sp>
      <p:sp>
        <p:nvSpPr>
          <p:cNvPr id="48133" name="Text Box 5"/>
          <p:cNvSpPr txBox="1">
            <a:spLocks noChangeArrowheads="1"/>
          </p:cNvSpPr>
          <p:nvPr/>
        </p:nvSpPr>
        <p:spPr bwMode="auto">
          <a:xfrm>
            <a:off x="457200" y="685800"/>
            <a:ext cx="8229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Why do investors invest in bonds (&amp; mortgages)? . . .</a:t>
            </a:r>
          </a:p>
        </p:txBody>
      </p:sp>
      <p:sp>
        <p:nvSpPr>
          <p:cNvPr id="48134" name="Text Box 6"/>
          <p:cNvSpPr txBox="1">
            <a:spLocks noChangeArrowheads="1"/>
          </p:cNvSpPr>
          <p:nvPr/>
        </p:nvSpPr>
        <p:spPr bwMode="auto">
          <a:xfrm>
            <a:off x="685800" y="1066800"/>
            <a:ext cx="7848600" cy="2592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5000"/>
              </a:spcBef>
              <a:defRPr/>
            </a:pPr>
            <a:r>
              <a:rPr lang="en-US">
                <a:effectLst>
                  <a:outerShdw blurRad="38100" dist="38100" dir="2700000" algn="tl">
                    <a:srgbClr val="FFFFFF"/>
                  </a:outerShdw>
                </a:effectLst>
              </a:rPr>
              <a:t>Recall from Chapter 7 that investors are </a:t>
            </a:r>
            <a:r>
              <a:rPr lang="en-US" i="1">
                <a:effectLst>
                  <a:outerShdw blurRad="38100" dist="38100" dir="2700000" algn="tl">
                    <a:srgbClr val="FFFFFF"/>
                  </a:outerShdw>
                </a:effectLst>
              </a:rPr>
              <a:t>heterogeneous</a:t>
            </a:r>
            <a:r>
              <a:rPr lang="en-US">
                <a:effectLst>
                  <a:outerShdw blurRad="38100" dist="38100" dir="2700000" algn="tl">
                    <a:srgbClr val="FFFFFF"/>
                  </a:outerShdw>
                </a:effectLst>
              </a:rPr>
              <a:t>.</a:t>
            </a:r>
          </a:p>
          <a:p>
            <a:pPr eaLnBrk="1" hangingPunct="1">
              <a:spcBef>
                <a:spcPct val="25000"/>
              </a:spcBef>
              <a:defRPr/>
            </a:pPr>
            <a:r>
              <a:rPr lang="en-US">
                <a:effectLst>
                  <a:outerShdw blurRad="38100" dist="38100" dir="2700000" algn="tl">
                    <a:srgbClr val="FFFFFF"/>
                  </a:outerShdw>
                </a:effectLst>
              </a:rPr>
              <a:t>There are many different types of investors, with different objectives and concerns and constraints, different time horizons, and different risk preferences.</a:t>
            </a:r>
          </a:p>
          <a:p>
            <a:pPr eaLnBrk="1" hangingPunct="1">
              <a:spcBef>
                <a:spcPct val="25000"/>
              </a:spcBef>
              <a:defRPr/>
            </a:pPr>
            <a:r>
              <a:rPr lang="en-US">
                <a:effectLst>
                  <a:outerShdw blurRad="38100" dist="38100" dir="2700000" algn="tl">
                    <a:srgbClr val="FFFFFF"/>
                  </a:outerShdw>
                </a:effectLst>
              </a:rPr>
              <a:t>Major bond investors in the U.S. include:</a:t>
            </a:r>
          </a:p>
          <a:p>
            <a:pPr lvl="3" eaLnBrk="1" hangingPunct="1">
              <a:buFontTx/>
              <a:buChar char="•"/>
              <a:defRPr/>
            </a:pPr>
            <a:r>
              <a:rPr lang="en-US" sz="1800">
                <a:effectLst>
                  <a:outerShdw blurRad="38100" dist="38100" dir="2700000" algn="tl">
                    <a:srgbClr val="FFFFFF"/>
                  </a:outerShdw>
                </a:effectLst>
              </a:rPr>
              <a:t> Life insurance companies</a:t>
            </a:r>
          </a:p>
          <a:p>
            <a:pPr lvl="3" eaLnBrk="1" hangingPunct="1">
              <a:buFontTx/>
              <a:buChar char="•"/>
              <a:defRPr/>
            </a:pPr>
            <a:r>
              <a:rPr lang="en-US" sz="1800">
                <a:effectLst>
                  <a:outerShdw blurRad="38100" dist="38100" dir="2700000" algn="tl">
                    <a:srgbClr val="FFFFFF"/>
                  </a:outerShdw>
                </a:effectLst>
              </a:rPr>
              <a:t> Pension funds</a:t>
            </a:r>
          </a:p>
          <a:p>
            <a:pPr lvl="3" eaLnBrk="1" hangingPunct="1">
              <a:buFontTx/>
              <a:buChar char="•"/>
              <a:defRPr/>
            </a:pPr>
            <a:r>
              <a:rPr lang="en-US" sz="1800">
                <a:effectLst>
                  <a:outerShdw blurRad="38100" dist="38100" dir="2700000" algn="tl">
                    <a:srgbClr val="FFFFFF"/>
                  </a:outerShdw>
                </a:effectLst>
              </a:rPr>
              <a:t> Endowment funds</a:t>
            </a:r>
          </a:p>
        </p:txBody>
      </p:sp>
      <p:sp>
        <p:nvSpPr>
          <p:cNvPr id="48135" name="Text Box 7"/>
          <p:cNvSpPr txBox="1">
            <a:spLocks noChangeArrowheads="1"/>
          </p:cNvSpPr>
          <p:nvPr/>
        </p:nvSpPr>
        <p:spPr bwMode="auto">
          <a:xfrm>
            <a:off x="685800" y="3733800"/>
            <a:ext cx="8077200" cy="1301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50000"/>
              </a:spcBef>
              <a:defRPr/>
            </a:pPr>
            <a:r>
              <a:rPr lang="en-US" smtClean="0">
                <a:effectLst>
                  <a:outerShdw blurRad="38100" dist="38100" dir="2700000" algn="tl">
                    <a:srgbClr val="FFFFFF"/>
                  </a:outerShdw>
                </a:effectLst>
                <a:latin typeface="Times New Roman" panose="02020603050405020304" pitchFamily="18" charset="0"/>
              </a:rPr>
              <a:t>Broadly, bonds are useful investments for three major purposes:</a:t>
            </a:r>
          </a:p>
          <a:p>
            <a:pPr lvl="4" eaLnBrk="1" hangingPunct="1">
              <a:spcBef>
                <a:spcPct val="10000"/>
              </a:spcBef>
              <a:buFontTx/>
              <a:buAutoNum type="arabicPeriod"/>
              <a:defRPr/>
            </a:pPr>
            <a:r>
              <a:rPr lang="en-US" sz="1800" smtClean="0">
                <a:effectLst>
                  <a:outerShdw blurRad="38100" dist="38100" dir="2700000" algn="tl">
                    <a:srgbClr val="FFFFFF"/>
                  </a:outerShdw>
                </a:effectLst>
                <a:latin typeface="Times New Roman" panose="02020603050405020304" pitchFamily="18" charset="0"/>
              </a:rPr>
              <a:t>Conservative element in the portfolio.</a:t>
            </a:r>
          </a:p>
          <a:p>
            <a:pPr lvl="4" eaLnBrk="1" hangingPunct="1">
              <a:spcBef>
                <a:spcPct val="10000"/>
              </a:spcBef>
              <a:buFontTx/>
              <a:buAutoNum type="arabicPeriod"/>
              <a:defRPr/>
            </a:pPr>
            <a:r>
              <a:rPr lang="en-US" sz="1800" smtClean="0">
                <a:effectLst>
                  <a:outerShdw blurRad="38100" dist="38100" dir="2700000" algn="tl">
                    <a:srgbClr val="FFFFFF"/>
                  </a:outerShdw>
                </a:effectLst>
                <a:latin typeface="Times New Roman" panose="02020603050405020304" pitchFamily="18" charset="0"/>
              </a:rPr>
              <a:t>Diversification effect (with stocks).</a:t>
            </a:r>
          </a:p>
          <a:p>
            <a:pPr lvl="4" eaLnBrk="1" hangingPunct="1">
              <a:spcBef>
                <a:spcPct val="10000"/>
              </a:spcBef>
              <a:buFontTx/>
              <a:buAutoNum type="arabicPeriod"/>
              <a:defRPr/>
            </a:pPr>
            <a:r>
              <a:rPr lang="en-US" sz="1800" smtClean="0">
                <a:effectLst>
                  <a:outerShdw blurRad="38100" dist="38100" dir="2700000" algn="tl">
                    <a:srgbClr val="FFFFFF"/>
                  </a:outerShdw>
                </a:effectLst>
                <a:latin typeface="Times New Roman" panose="02020603050405020304" pitchFamily="18" charset="0"/>
              </a:rPr>
              <a:t>Matching asset/liability maturity.</a:t>
            </a:r>
          </a:p>
        </p:txBody>
      </p:sp>
      <p:sp>
        <p:nvSpPr>
          <p:cNvPr id="48136" name="Text Box 8"/>
          <p:cNvSpPr txBox="1">
            <a:spLocks noChangeArrowheads="1"/>
          </p:cNvSpPr>
          <p:nvPr/>
        </p:nvSpPr>
        <p:spPr bwMode="auto">
          <a:xfrm>
            <a:off x="685800" y="5105400"/>
            <a:ext cx="41148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50000"/>
              </a:spcBef>
              <a:defRPr/>
            </a:pPr>
            <a:r>
              <a:rPr lang="en-US" smtClean="0">
                <a:effectLst>
                  <a:outerShdw blurRad="38100" dist="38100" dir="2700000" algn="tl">
                    <a:srgbClr val="FFFFFF"/>
                  </a:outerShdw>
                </a:effectLst>
                <a:latin typeface="Times New Roman" panose="02020603050405020304" pitchFamily="18" charset="0"/>
              </a:rPr>
              <a:t>Major concerns include:</a:t>
            </a:r>
          </a:p>
          <a:p>
            <a:pPr lvl="3" eaLnBrk="1" hangingPunct="1">
              <a:buFontTx/>
              <a:buChar char="•"/>
              <a:defRPr/>
            </a:pPr>
            <a:r>
              <a:rPr lang="en-US" sz="1800" smtClean="0">
                <a:effectLst>
                  <a:outerShdw blurRad="38100" dist="38100" dir="2700000" algn="tl">
                    <a:srgbClr val="FFFFFF"/>
                  </a:outerShdw>
                </a:effectLst>
                <a:latin typeface="Times New Roman" panose="02020603050405020304" pitchFamily="18" charset="0"/>
              </a:rPr>
              <a:t>Interest rate risk</a:t>
            </a:r>
          </a:p>
          <a:p>
            <a:pPr lvl="3" eaLnBrk="1" hangingPunct="1">
              <a:buFontTx/>
              <a:buChar char="•"/>
              <a:defRPr/>
            </a:pPr>
            <a:r>
              <a:rPr lang="en-US" sz="1800" smtClean="0">
                <a:effectLst>
                  <a:outerShdw blurRad="38100" dist="38100" dir="2700000" algn="tl">
                    <a:srgbClr val="FFFFFF"/>
                  </a:outerShdw>
                </a:effectLst>
                <a:latin typeface="Times New Roman" panose="02020603050405020304" pitchFamily="18" charset="0"/>
              </a:rPr>
              <a:t>Default risk</a:t>
            </a:r>
          </a:p>
        </p:txBody>
      </p:sp>
      <p:sp>
        <p:nvSpPr>
          <p:cNvPr id="48137" name="Text Box 9"/>
          <p:cNvSpPr txBox="1">
            <a:spLocks noChangeArrowheads="1"/>
          </p:cNvSpPr>
          <p:nvPr/>
        </p:nvSpPr>
        <p:spPr bwMode="auto">
          <a:xfrm>
            <a:off x="4876800" y="2743200"/>
            <a:ext cx="2819400"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lvl="1" eaLnBrk="1" hangingPunct="1">
              <a:buFontTx/>
              <a:buChar char="•"/>
              <a:defRPr/>
            </a:pPr>
            <a:r>
              <a:rPr lang="en-US" sz="1800">
                <a:effectLst>
                  <a:outerShdw blurRad="38100" dist="38100" dir="2700000" algn="tl">
                    <a:srgbClr val="FFFFFF"/>
                  </a:outerShdw>
                </a:effectLst>
              </a:rPr>
              <a:t> Mutual funds</a:t>
            </a:r>
          </a:p>
          <a:p>
            <a:pPr lvl="1" eaLnBrk="1" hangingPunct="1">
              <a:buFontTx/>
              <a:buChar char="•"/>
              <a:defRPr/>
            </a:pPr>
            <a:r>
              <a:rPr lang="en-US" sz="1800">
                <a:effectLst>
                  <a:outerShdw blurRad="38100" dist="38100" dir="2700000" algn="tl">
                    <a:srgbClr val="FFFFFF"/>
                  </a:outerShdw>
                </a:effectLst>
              </a:rPr>
              <a:t> Wealthy individuals</a:t>
            </a:r>
          </a:p>
          <a:p>
            <a:pPr lvl="1" eaLnBrk="1" hangingPunct="1">
              <a:buFontTx/>
              <a:buChar char="•"/>
              <a:defRPr/>
            </a:pPr>
            <a:r>
              <a:rPr lang="en-US" sz="1800">
                <a:effectLst>
                  <a:outerShdw blurRad="38100" dist="38100" dir="2700000" algn="tl">
                    <a:srgbClr val="FFFFFF"/>
                  </a:outerShdw>
                </a:effectLst>
              </a:rPr>
              <a:t> Foreign investors</a:t>
            </a:r>
          </a:p>
        </p:txBody>
      </p:sp>
      <p:sp>
        <p:nvSpPr>
          <p:cNvPr id="48138" name="Text Box 10"/>
          <p:cNvSpPr txBox="1">
            <a:spLocks noChangeArrowheads="1"/>
          </p:cNvSpPr>
          <p:nvPr/>
        </p:nvSpPr>
        <p:spPr bwMode="auto">
          <a:xfrm>
            <a:off x="4495800" y="5410200"/>
            <a:ext cx="3200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lvl="1" eaLnBrk="1" hangingPunct="1">
              <a:buFontTx/>
              <a:buChar char="•"/>
              <a:defRPr/>
            </a:pPr>
            <a:r>
              <a:rPr lang="en-US" sz="1800">
                <a:effectLst>
                  <a:outerShdw blurRad="38100" dist="38100" dir="2700000" algn="tl">
                    <a:srgbClr val="FFFFFF"/>
                  </a:outerShdw>
                </a:effectLst>
              </a:rPr>
              <a:t>   Inflation vulnerability</a:t>
            </a:r>
          </a:p>
          <a:p>
            <a:pPr lvl="1" eaLnBrk="1" hangingPunct="1">
              <a:buFontTx/>
              <a:buChar char="•"/>
              <a:defRPr/>
            </a:pPr>
            <a:r>
              <a:rPr lang="en-US" sz="1800">
                <a:effectLst>
                  <a:outerShdw blurRad="38100" dist="38100" dir="2700000" algn="tl">
                    <a:srgbClr val="FFFFFF"/>
                  </a:outerShdw>
                </a:effectLst>
              </a:rPr>
              <a:t>   Low average returns</a:t>
            </a:r>
          </a:p>
        </p:txBody>
      </p:sp>
      <p:sp>
        <p:nvSpPr>
          <p:cNvPr id="48139" name="Rectangle 11"/>
          <p:cNvSpPr>
            <a:spLocks noChangeArrowheads="1"/>
          </p:cNvSpPr>
          <p:nvPr/>
        </p:nvSpPr>
        <p:spPr bwMode="auto">
          <a:xfrm>
            <a:off x="533400" y="2438400"/>
            <a:ext cx="8153400" cy="1295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8140" name="Rectangle 12"/>
          <p:cNvSpPr>
            <a:spLocks noChangeArrowheads="1"/>
          </p:cNvSpPr>
          <p:nvPr/>
        </p:nvSpPr>
        <p:spPr bwMode="auto">
          <a:xfrm>
            <a:off x="533400" y="5105400"/>
            <a:ext cx="8153400" cy="1219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1" name="Slide Number Placeholder 10"/>
          <p:cNvSpPr>
            <a:spLocks noGrp="1"/>
          </p:cNvSpPr>
          <p:nvPr>
            <p:ph type="sldNum" sz="quarter" idx="12"/>
          </p:nvPr>
        </p:nvSpPr>
        <p:spPr/>
        <p:txBody>
          <a:bodyPr/>
          <a:lstStyle/>
          <a:p>
            <a:fld id="{8A33B0BF-747F-418D-9615-BE611427A722}" type="slidenum">
              <a:rPr lang="en-US" smtClean="0"/>
              <a:pPr/>
              <a:t>30</a:t>
            </a:fld>
            <a:endParaRPr lang="en-US"/>
          </a:p>
        </p:txBody>
      </p:sp>
      <p:sp>
        <p:nvSpPr>
          <p:cNvPr id="12" name="Footer Placeholder 11"/>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457200" y="152400"/>
            <a:ext cx="8229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Fixed-Income Investment Strategies:</a:t>
            </a:r>
          </a:p>
        </p:txBody>
      </p:sp>
      <p:sp>
        <p:nvSpPr>
          <p:cNvPr id="49157" name="Text Box 5"/>
          <p:cNvSpPr txBox="1">
            <a:spLocks noChangeArrowheads="1"/>
          </p:cNvSpPr>
          <p:nvPr/>
        </p:nvSpPr>
        <p:spPr bwMode="auto">
          <a:xfrm>
            <a:off x="762000" y="609600"/>
            <a:ext cx="7848600" cy="1127125"/>
          </a:xfrm>
          <a:prstGeom prst="rect">
            <a:avLst/>
          </a:prstGeom>
          <a:solidFill>
            <a:srgbClr val="FFFF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50000"/>
              </a:spcBef>
              <a:defRPr/>
            </a:pPr>
            <a:r>
              <a:rPr lang="en-US" smtClean="0">
                <a:effectLst>
                  <a:outerShdw blurRad="38100" dist="38100" dir="2700000" algn="tl">
                    <a:srgbClr val="FFFFFF"/>
                  </a:outerShdw>
                </a:effectLst>
                <a:latin typeface="Times New Roman" panose="02020603050405020304" pitchFamily="18" charset="0"/>
              </a:rPr>
              <a:t>Two major types of investment strategies for bonds:</a:t>
            </a:r>
          </a:p>
          <a:p>
            <a:pPr lvl="2" eaLnBrk="1" hangingPunct="1">
              <a:spcBef>
                <a:spcPct val="20000"/>
              </a:spcBef>
              <a:buFontTx/>
              <a:buAutoNum type="arabicPeriod"/>
              <a:defRPr/>
            </a:pPr>
            <a:r>
              <a:rPr lang="en-US" smtClean="0">
                <a:effectLst>
                  <a:outerShdw blurRad="38100" dist="38100" dir="2700000" algn="tl">
                    <a:srgbClr val="FFFFFF"/>
                  </a:outerShdw>
                </a:effectLst>
                <a:latin typeface="Times New Roman" panose="02020603050405020304" pitchFamily="18" charset="0"/>
              </a:rPr>
              <a:t>Trading-oriented strategies;</a:t>
            </a:r>
          </a:p>
          <a:p>
            <a:pPr lvl="2" eaLnBrk="1" hangingPunct="1">
              <a:spcBef>
                <a:spcPct val="20000"/>
              </a:spcBef>
              <a:buFontTx/>
              <a:buAutoNum type="arabicPeriod"/>
              <a:defRPr/>
            </a:pPr>
            <a:r>
              <a:rPr lang="en-US" smtClean="0">
                <a:effectLst>
                  <a:outerShdw blurRad="38100" dist="38100" dir="2700000" algn="tl">
                    <a:srgbClr val="FFFFFF"/>
                  </a:outerShdw>
                </a:effectLst>
                <a:latin typeface="Times New Roman" panose="02020603050405020304" pitchFamily="18" charset="0"/>
              </a:rPr>
              <a:t>Immunization-oriented strategies.</a:t>
            </a:r>
          </a:p>
        </p:txBody>
      </p:sp>
      <p:sp>
        <p:nvSpPr>
          <p:cNvPr id="49158" name="Text Box 6"/>
          <p:cNvSpPr txBox="1">
            <a:spLocks noChangeArrowheads="1"/>
          </p:cNvSpPr>
          <p:nvPr/>
        </p:nvSpPr>
        <p:spPr bwMode="auto">
          <a:xfrm>
            <a:off x="762000" y="1752600"/>
            <a:ext cx="7848600" cy="4739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effectLst>
                  <a:outerShdw blurRad="38100" dist="38100" dir="2700000" algn="tl">
                    <a:srgbClr val="FFFFFF"/>
                  </a:outerShdw>
                </a:effectLst>
              </a:rPr>
              <a:t>Trading-oriented Strategies:</a:t>
            </a:r>
          </a:p>
          <a:p>
            <a:pPr lvl="1" eaLnBrk="1" hangingPunct="1">
              <a:spcBef>
                <a:spcPct val="20000"/>
              </a:spcBef>
              <a:buFontTx/>
              <a:buChar char="•"/>
              <a:defRPr/>
            </a:pPr>
            <a:r>
              <a:rPr lang="en-US" dirty="0">
                <a:effectLst>
                  <a:outerShdw blurRad="38100" dist="38100" dir="2700000" algn="tl">
                    <a:srgbClr val="FFFFFF"/>
                  </a:outerShdw>
                </a:effectLst>
              </a:rPr>
              <a:t> Involve regular buying &amp; selling of bonds </a:t>
            </a:r>
            <a:r>
              <a:rPr lang="en-US" i="1" dirty="0">
                <a:effectLst>
                  <a:outerShdw blurRad="38100" dist="38100" dir="2700000" algn="tl">
                    <a:srgbClr val="FFFFFF"/>
                  </a:outerShdw>
                </a:effectLst>
              </a:rPr>
              <a:t>prior to maturity</a:t>
            </a:r>
            <a:r>
              <a:rPr lang="en-US" dirty="0">
                <a:effectLst>
                  <a:outerShdw blurRad="38100" dist="38100" dir="2700000" algn="tl">
                    <a:srgbClr val="FFFFFF"/>
                  </a:outerShdw>
                </a:effectLst>
              </a:rPr>
              <a:t>;</a:t>
            </a:r>
          </a:p>
          <a:p>
            <a:pPr lvl="1" eaLnBrk="1" hangingPunct="1">
              <a:spcBef>
                <a:spcPct val="20000"/>
              </a:spcBef>
              <a:buFontTx/>
              <a:buChar char="•"/>
              <a:defRPr/>
            </a:pPr>
            <a:r>
              <a:rPr lang="en-US" dirty="0">
                <a:effectLst>
                  <a:outerShdw blurRad="38100" dist="38100" dir="2700000" algn="tl">
                    <a:srgbClr val="FFFFFF"/>
                  </a:outerShdw>
                </a:effectLst>
              </a:rPr>
              <a:t> Are therefore </a:t>
            </a:r>
            <a:r>
              <a:rPr lang="en-US" i="1" dirty="0">
                <a:effectLst>
                  <a:outerShdw blurRad="38100" dist="38100" dir="2700000" algn="tl">
                    <a:srgbClr val="FFFFFF"/>
                  </a:outerShdw>
                </a:effectLst>
              </a:rPr>
              <a:t>exposed to interest rate risk</a:t>
            </a:r>
            <a:r>
              <a:rPr lang="en-US" dirty="0">
                <a:effectLst>
                  <a:outerShdw blurRad="38100" dist="38100" dir="2700000" algn="tl">
                    <a:srgbClr val="FFFFFF"/>
                  </a:outerShdw>
                </a:effectLst>
              </a:rPr>
              <a:t>.</a:t>
            </a:r>
          </a:p>
          <a:p>
            <a:pPr lvl="1" eaLnBrk="1" hangingPunct="1">
              <a:spcBef>
                <a:spcPct val="20000"/>
              </a:spcBef>
              <a:buFontTx/>
              <a:buChar char="•"/>
              <a:defRPr/>
            </a:pPr>
            <a:r>
              <a:rPr lang="en-US" dirty="0">
                <a:effectLst>
                  <a:outerShdw blurRad="38100" dist="38100" dir="2700000" algn="tl">
                    <a:srgbClr val="FFFFFF"/>
                  </a:outerShdw>
                </a:effectLst>
              </a:rPr>
              <a:t> Include </a:t>
            </a:r>
            <a:r>
              <a:rPr lang="en-US" i="1" dirty="0">
                <a:effectLst>
                  <a:outerShdw blurRad="38100" dist="38100" dir="2700000" algn="tl">
                    <a:srgbClr val="FFFFFF"/>
                  </a:outerShdw>
                </a:effectLst>
              </a:rPr>
              <a:t>“active”</a:t>
            </a:r>
            <a:r>
              <a:rPr lang="en-US" dirty="0">
                <a:effectLst>
                  <a:outerShdw blurRad="38100" dist="38100" dir="2700000" algn="tl">
                    <a:srgbClr val="FFFFFF"/>
                  </a:outerShdw>
                </a:effectLst>
              </a:rPr>
              <a:t> and </a:t>
            </a:r>
            <a:r>
              <a:rPr lang="en-US" i="1" dirty="0">
                <a:effectLst>
                  <a:outerShdw blurRad="38100" dist="38100" dir="2700000" algn="tl">
                    <a:srgbClr val="FFFFFF"/>
                  </a:outerShdw>
                </a:effectLst>
              </a:rPr>
              <a:t>“passive”</a:t>
            </a:r>
            <a:r>
              <a:rPr lang="en-US" dirty="0">
                <a:effectLst>
                  <a:outerShdw blurRad="38100" dist="38100" dir="2700000" algn="tl">
                    <a:srgbClr val="FFFFFF"/>
                  </a:outerShdw>
                </a:effectLst>
              </a:rPr>
              <a:t> approaches:</a:t>
            </a:r>
          </a:p>
          <a:p>
            <a:pPr marL="1147763" lvl="3" indent="-233363" eaLnBrk="1" hangingPunct="1">
              <a:spcBef>
                <a:spcPct val="20000"/>
              </a:spcBef>
              <a:buFontTx/>
              <a:buChar char="•"/>
              <a:defRPr/>
            </a:pPr>
            <a:r>
              <a:rPr lang="en-US" u="sng" dirty="0" smtClean="0">
                <a:effectLst>
                  <a:outerShdw blurRad="38100" dist="38100" dir="2700000" algn="tl">
                    <a:srgbClr val="FFFFFF"/>
                  </a:outerShdw>
                </a:effectLst>
              </a:rPr>
              <a:t>Active</a:t>
            </a:r>
            <a:r>
              <a:rPr lang="en-US" dirty="0" smtClean="0">
                <a:effectLst>
                  <a:outerShdw blurRad="38100" dist="38100" dir="2700000" algn="tl">
                    <a:srgbClr val="FFFFFF"/>
                  </a:outerShdw>
                </a:effectLst>
              </a:rPr>
              <a:t> </a:t>
            </a:r>
            <a:r>
              <a:rPr lang="en-US" dirty="0">
                <a:effectLst>
                  <a:outerShdw blurRad="38100" dist="38100" dir="2700000" algn="tl">
                    <a:srgbClr val="FFFFFF"/>
                  </a:outerShdw>
                </a:effectLst>
              </a:rPr>
              <a:t>strategies seek to </a:t>
            </a:r>
            <a:r>
              <a:rPr lang="en-US" i="1" dirty="0">
                <a:effectLst>
                  <a:outerShdw blurRad="38100" dist="38100" dir="2700000" algn="tl">
                    <a:srgbClr val="FFFFFF"/>
                  </a:outerShdw>
                </a:effectLst>
              </a:rPr>
              <a:t>“beat the market”</a:t>
            </a:r>
            <a:r>
              <a:rPr lang="en-US" dirty="0">
                <a:effectLst>
                  <a:outerShdw blurRad="38100" dist="38100" dir="2700000" algn="tl">
                    <a:srgbClr val="FFFFFF"/>
                  </a:outerShdw>
                </a:effectLst>
              </a:rPr>
              <a:t> (earn superior risk-adjusted returns) using research &amp; expertise to </a:t>
            </a:r>
            <a:r>
              <a:rPr lang="en-US" i="1" dirty="0">
                <a:effectLst>
                  <a:outerShdw blurRad="38100" dist="38100" dir="2700000" algn="tl">
                    <a:srgbClr val="FFFFFF"/>
                  </a:outerShdw>
                </a:effectLst>
              </a:rPr>
              <a:t>buy low &amp; sell high</a:t>
            </a:r>
            <a:r>
              <a:rPr lang="en-US" dirty="0">
                <a:effectLst>
                  <a:outerShdw blurRad="38100" dist="38100" dir="2700000" algn="tl">
                    <a:srgbClr val="FFFFFF"/>
                  </a:outerShdw>
                </a:effectLst>
              </a:rPr>
              <a:t>, by: </a:t>
            </a:r>
          </a:p>
          <a:p>
            <a:pPr lvl="4" eaLnBrk="1" hangingPunct="1">
              <a:buFontTx/>
              <a:buChar char="•"/>
              <a:defRPr/>
            </a:pPr>
            <a:r>
              <a:rPr lang="en-US" sz="1800" dirty="0">
                <a:effectLst>
                  <a:outerShdw blurRad="38100" dist="38100" dir="2700000" algn="tl">
                    <a:srgbClr val="FFFFFF"/>
                  </a:outerShdw>
                </a:effectLst>
              </a:rPr>
              <a:t> Obtaining superior interest rate forecasts;</a:t>
            </a:r>
          </a:p>
          <a:p>
            <a:pPr lvl="4" eaLnBrk="1" hangingPunct="1">
              <a:buFontTx/>
              <a:buChar char="•"/>
              <a:defRPr/>
            </a:pPr>
            <a:r>
              <a:rPr lang="en-US" sz="1800" dirty="0">
                <a:effectLst>
                  <a:outerShdw blurRad="38100" dist="38100" dir="2700000" algn="tl">
                    <a:srgbClr val="FFFFFF"/>
                  </a:outerShdw>
                </a:effectLst>
              </a:rPr>
              <a:t> Finding bonds that are </a:t>
            </a:r>
            <a:r>
              <a:rPr lang="en-US" sz="1800" i="1" dirty="0">
                <a:effectLst>
                  <a:outerShdw blurRad="38100" dist="38100" dir="2700000" algn="tl">
                    <a:srgbClr val="FFFFFF"/>
                  </a:outerShdw>
                </a:effectLst>
              </a:rPr>
              <a:t>mispriced</a:t>
            </a:r>
            <a:r>
              <a:rPr lang="en-US" sz="1800" dirty="0">
                <a:effectLst>
                  <a:outerShdw blurRad="38100" dist="38100" dir="2700000" algn="tl">
                    <a:srgbClr val="FFFFFF"/>
                  </a:outerShdw>
                </a:effectLst>
              </a:rPr>
              <a:t>.</a:t>
            </a:r>
          </a:p>
          <a:p>
            <a:pPr marL="1147763" lvl="3" indent="-233363" eaLnBrk="1" hangingPunct="1">
              <a:spcBef>
                <a:spcPct val="20000"/>
              </a:spcBef>
              <a:buFontTx/>
              <a:buChar char="•"/>
              <a:defRPr/>
            </a:pPr>
            <a:r>
              <a:rPr lang="en-US" u="sng" dirty="0" smtClean="0">
                <a:effectLst>
                  <a:outerShdw blurRad="38100" dist="38100" dir="2700000" algn="tl">
                    <a:srgbClr val="FFFFFF"/>
                  </a:outerShdw>
                </a:effectLst>
              </a:rPr>
              <a:t>Passive</a:t>
            </a:r>
            <a:r>
              <a:rPr lang="en-US" dirty="0" smtClean="0">
                <a:effectLst>
                  <a:outerShdw blurRad="38100" dist="38100" dir="2700000" algn="tl">
                    <a:srgbClr val="FFFFFF"/>
                  </a:outerShdw>
                </a:effectLst>
              </a:rPr>
              <a:t> </a:t>
            </a:r>
            <a:r>
              <a:rPr lang="en-US" dirty="0">
                <a:effectLst>
                  <a:outerShdw blurRad="38100" dist="38100" dir="2700000" algn="tl">
                    <a:srgbClr val="FFFFFF"/>
                  </a:outerShdw>
                </a:effectLst>
              </a:rPr>
              <a:t>approach seeks to </a:t>
            </a:r>
            <a:r>
              <a:rPr lang="en-US" i="1" dirty="0">
                <a:effectLst>
                  <a:outerShdw blurRad="38100" dist="38100" dir="2700000" algn="tl">
                    <a:srgbClr val="FFFFFF"/>
                  </a:outerShdw>
                </a:effectLst>
              </a:rPr>
              <a:t>minimize </a:t>
            </a:r>
            <a:r>
              <a:rPr lang="en-US" i="1" dirty="0" err="1">
                <a:effectLst>
                  <a:outerShdw blurRad="38100" dist="38100" dir="2700000" algn="tl">
                    <a:srgbClr val="FFFFFF"/>
                  </a:outerShdw>
                </a:effectLst>
              </a:rPr>
              <a:t>investmt</a:t>
            </a:r>
            <a:r>
              <a:rPr lang="en-US" i="1" dirty="0">
                <a:effectLst>
                  <a:outerShdw blurRad="38100" dist="38100" dir="2700000" algn="tl">
                    <a:srgbClr val="FFFFFF"/>
                  </a:outerShdw>
                </a:effectLst>
              </a:rPr>
              <a:t> mgt expenses</a:t>
            </a:r>
            <a:r>
              <a:rPr lang="en-US" dirty="0">
                <a:effectLst>
                  <a:outerShdw blurRad="38100" dist="38100" dir="2700000" algn="tl">
                    <a:srgbClr val="FFFFFF"/>
                  </a:outerShdw>
                </a:effectLst>
              </a:rPr>
              <a:t> by replicating a target bond </a:t>
            </a:r>
            <a:r>
              <a:rPr lang="en-US" u="sng" dirty="0">
                <a:effectLst>
                  <a:outerShdw blurRad="38100" dist="38100" dir="2700000" algn="tl">
                    <a:srgbClr val="FFFFFF"/>
                  </a:outerShdw>
                </a:effectLst>
              </a:rPr>
              <a:t>index</a:t>
            </a:r>
            <a:r>
              <a:rPr lang="en-US" i="1" dirty="0">
                <a:effectLst>
                  <a:outerShdw blurRad="38100" dist="38100" dir="2700000" algn="tl">
                    <a:srgbClr val="FFFFFF"/>
                  </a:outerShdw>
                </a:effectLst>
              </a:rPr>
              <a:t>:</a:t>
            </a:r>
          </a:p>
          <a:p>
            <a:pPr lvl="4" eaLnBrk="1" hangingPunct="1">
              <a:buFontTx/>
              <a:buChar char="•"/>
              <a:defRPr/>
            </a:pPr>
            <a:r>
              <a:rPr lang="en-US" sz="1800" dirty="0">
                <a:effectLst>
                  <a:outerShdw blurRad="38100" dist="38100" dir="2700000" algn="tl">
                    <a:srgbClr val="FFFFFF"/>
                  </a:outerShdw>
                </a:effectLst>
              </a:rPr>
              <a:t> Still requires some trading (e.g., preserve duration).</a:t>
            </a:r>
          </a:p>
          <a:p>
            <a:pPr lvl="1" eaLnBrk="1" hangingPunct="1">
              <a:spcBef>
                <a:spcPct val="20000"/>
              </a:spcBef>
              <a:buFontTx/>
              <a:buChar char="•"/>
              <a:defRPr/>
            </a:pPr>
            <a:r>
              <a:rPr lang="en-US" dirty="0">
                <a:effectLst>
                  <a:outerShdw blurRad="38100" dist="38100" dir="2700000" algn="tl">
                    <a:srgbClr val="FFFFFF"/>
                  </a:outerShdw>
                </a:effectLst>
              </a:rPr>
              <a:t> May or may not employ leverage (depending on risk tolerance).</a:t>
            </a:r>
          </a:p>
          <a:p>
            <a:pPr lvl="1" eaLnBrk="1" hangingPunct="1">
              <a:spcBef>
                <a:spcPct val="20000"/>
              </a:spcBef>
              <a:buFontTx/>
              <a:buChar char="•"/>
              <a:defRPr/>
            </a:pPr>
            <a:r>
              <a:rPr lang="en-US" dirty="0">
                <a:effectLst>
                  <a:outerShdw blurRad="38100" dist="38100" dir="2700000" algn="tl">
                    <a:srgbClr val="FFFFFF"/>
                  </a:outerShdw>
                </a:effectLst>
              </a:rPr>
              <a:t> Oriented toward: </a:t>
            </a:r>
            <a:r>
              <a:rPr lang="en-US" i="1" dirty="0">
                <a:effectLst>
                  <a:outerShdw blurRad="38100" dist="38100" dir="2700000" algn="tl">
                    <a:srgbClr val="FFFFFF"/>
                  </a:outerShdw>
                </a:effectLst>
              </a:rPr>
              <a:t>(i) Return maximization; (ii) Diversification.</a:t>
            </a:r>
            <a:endParaRPr lang="en-US" dirty="0">
              <a:effectLst>
                <a:outerShdw blurRad="38100" dist="38100" dir="2700000" algn="tl">
                  <a:srgbClr val="FFFFFF"/>
                </a:outerShdw>
              </a:effectLst>
            </a:endParaRPr>
          </a:p>
        </p:txBody>
      </p:sp>
      <p:sp>
        <p:nvSpPr>
          <p:cNvPr id="5" name="Slide Number Placeholder 4"/>
          <p:cNvSpPr>
            <a:spLocks noGrp="1"/>
          </p:cNvSpPr>
          <p:nvPr>
            <p:ph type="sldNum" sz="quarter" idx="12"/>
          </p:nvPr>
        </p:nvSpPr>
        <p:spPr/>
        <p:txBody>
          <a:bodyPr/>
          <a:lstStyle/>
          <a:p>
            <a:fld id="{8A33B0BF-747F-418D-9615-BE611427A722}" type="slidenum">
              <a:rPr lang="en-US" smtClean="0"/>
              <a:pPr/>
              <a:t>31</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457200" y="152400"/>
            <a:ext cx="8229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Fixed-Income Investment Strategies:</a:t>
            </a:r>
          </a:p>
        </p:txBody>
      </p:sp>
      <p:sp>
        <p:nvSpPr>
          <p:cNvPr id="50181" name="Text Box 5"/>
          <p:cNvSpPr txBox="1">
            <a:spLocks noChangeArrowheads="1"/>
          </p:cNvSpPr>
          <p:nvPr/>
        </p:nvSpPr>
        <p:spPr bwMode="auto">
          <a:xfrm>
            <a:off x="762000" y="609600"/>
            <a:ext cx="7848600" cy="1127125"/>
          </a:xfrm>
          <a:prstGeom prst="rect">
            <a:avLst/>
          </a:prstGeom>
          <a:solidFill>
            <a:srgbClr val="FFFF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50000"/>
              </a:spcBef>
              <a:defRPr/>
            </a:pPr>
            <a:r>
              <a:rPr lang="en-US" smtClean="0">
                <a:effectLst>
                  <a:outerShdw blurRad="38100" dist="38100" dir="2700000" algn="tl">
                    <a:srgbClr val="FFFFFF"/>
                  </a:outerShdw>
                </a:effectLst>
                <a:latin typeface="Times New Roman" panose="02020603050405020304" pitchFamily="18" charset="0"/>
              </a:rPr>
              <a:t>Two major types of investment strategies for bonds:</a:t>
            </a:r>
          </a:p>
          <a:p>
            <a:pPr lvl="2" eaLnBrk="1" hangingPunct="1">
              <a:spcBef>
                <a:spcPct val="20000"/>
              </a:spcBef>
              <a:buFontTx/>
              <a:buAutoNum type="arabicPeriod"/>
              <a:defRPr/>
            </a:pPr>
            <a:r>
              <a:rPr lang="en-US" smtClean="0">
                <a:effectLst>
                  <a:outerShdw blurRad="38100" dist="38100" dir="2700000" algn="tl">
                    <a:srgbClr val="FFFFFF"/>
                  </a:outerShdw>
                </a:effectLst>
                <a:latin typeface="Times New Roman" panose="02020603050405020304" pitchFamily="18" charset="0"/>
              </a:rPr>
              <a:t>Trading-oriented strategies;</a:t>
            </a:r>
          </a:p>
          <a:p>
            <a:pPr lvl="2" eaLnBrk="1" hangingPunct="1">
              <a:spcBef>
                <a:spcPct val="20000"/>
              </a:spcBef>
              <a:buFontTx/>
              <a:buAutoNum type="arabicPeriod"/>
              <a:defRPr/>
            </a:pPr>
            <a:r>
              <a:rPr lang="en-US" smtClean="0">
                <a:effectLst>
                  <a:outerShdw blurRad="38100" dist="38100" dir="2700000" algn="tl">
                    <a:srgbClr val="FFFFFF"/>
                  </a:outerShdw>
                </a:effectLst>
                <a:latin typeface="Times New Roman" panose="02020603050405020304" pitchFamily="18" charset="0"/>
              </a:rPr>
              <a:t>Immunization-oriented strategies.</a:t>
            </a:r>
          </a:p>
        </p:txBody>
      </p:sp>
      <p:sp>
        <p:nvSpPr>
          <p:cNvPr id="50182" name="Text Box 6"/>
          <p:cNvSpPr txBox="1">
            <a:spLocks noChangeArrowheads="1"/>
          </p:cNvSpPr>
          <p:nvPr/>
        </p:nvSpPr>
        <p:spPr bwMode="auto">
          <a:xfrm>
            <a:off x="762000" y="1752600"/>
            <a:ext cx="8153400" cy="4721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effectLst>
                  <a:outerShdw blurRad="38100" dist="38100" dir="2700000" algn="tl">
                    <a:srgbClr val="FFFFFF"/>
                  </a:outerShdw>
                </a:effectLst>
              </a:rPr>
              <a:t>Immunization-oriented Strategies:</a:t>
            </a:r>
          </a:p>
          <a:p>
            <a:pPr lvl="1" eaLnBrk="1" hangingPunct="1">
              <a:spcBef>
                <a:spcPct val="20000"/>
              </a:spcBef>
              <a:buFontTx/>
              <a:buChar char="•"/>
              <a:defRPr/>
            </a:pPr>
            <a:r>
              <a:rPr lang="en-US" dirty="0">
                <a:effectLst>
                  <a:outerShdw blurRad="38100" dist="38100" dir="2700000" algn="tl">
                    <a:srgbClr val="FFFFFF"/>
                  </a:outerShdw>
                </a:effectLst>
              </a:rPr>
              <a:t> Involve buying and </a:t>
            </a:r>
            <a:r>
              <a:rPr lang="en-US" i="1" dirty="0">
                <a:effectLst>
                  <a:outerShdw blurRad="38100" dist="38100" dir="2700000" algn="tl">
                    <a:srgbClr val="FFFFFF"/>
                  </a:outerShdw>
                </a:effectLst>
              </a:rPr>
              <a:t>holding bonds to maturity</a:t>
            </a:r>
            <a:r>
              <a:rPr lang="en-US" dirty="0">
                <a:effectLst>
                  <a:outerShdw blurRad="38100" dist="38100" dir="2700000" algn="tl">
                    <a:srgbClr val="FFFFFF"/>
                  </a:outerShdw>
                </a:effectLst>
              </a:rPr>
              <a:t>;</a:t>
            </a:r>
          </a:p>
          <a:p>
            <a:pPr lvl="1" eaLnBrk="1" hangingPunct="1">
              <a:spcBef>
                <a:spcPct val="20000"/>
              </a:spcBef>
              <a:buFontTx/>
              <a:buChar char="•"/>
              <a:defRPr/>
            </a:pPr>
            <a:r>
              <a:rPr lang="en-US" dirty="0">
                <a:effectLst>
                  <a:outerShdw blurRad="38100" dist="38100" dir="2700000" algn="tl">
                    <a:srgbClr val="FFFFFF"/>
                  </a:outerShdw>
                </a:effectLst>
              </a:rPr>
              <a:t> Therefore </a:t>
            </a:r>
            <a:r>
              <a:rPr lang="en-US" i="1" dirty="0">
                <a:effectLst>
                  <a:outerShdw blurRad="38100" dist="38100" dir="2700000" algn="tl">
                    <a:srgbClr val="FFFFFF"/>
                  </a:outerShdw>
                </a:effectLst>
              </a:rPr>
              <a:t>avoiding interest rate risk</a:t>
            </a:r>
            <a:r>
              <a:rPr lang="en-US" dirty="0">
                <a:effectLst>
                  <a:outerShdw blurRad="38100" dist="38100" dir="2700000" algn="tl">
                    <a:srgbClr val="FFFFFF"/>
                  </a:outerShdw>
                </a:effectLst>
              </a:rPr>
              <a:t>.</a:t>
            </a:r>
          </a:p>
          <a:p>
            <a:pPr lvl="1" eaLnBrk="1" hangingPunct="1">
              <a:spcBef>
                <a:spcPct val="20000"/>
              </a:spcBef>
              <a:buFontTx/>
              <a:buChar char="•"/>
              <a:defRPr/>
            </a:pPr>
            <a:r>
              <a:rPr lang="en-US" dirty="0">
                <a:effectLst>
                  <a:outerShdw blurRad="38100" dist="38100" dir="2700000" algn="tl">
                    <a:srgbClr val="FFFFFF"/>
                  </a:outerShdw>
                </a:effectLst>
              </a:rPr>
              <a:t> Include </a:t>
            </a:r>
            <a:r>
              <a:rPr lang="en-US" i="1" dirty="0">
                <a:effectLst>
                  <a:outerShdw blurRad="38100" dist="38100" dir="2700000" algn="tl">
                    <a:srgbClr val="FFFFFF"/>
                  </a:outerShdw>
                </a:effectLst>
              </a:rPr>
              <a:t>“cash flow matching”</a:t>
            </a:r>
            <a:r>
              <a:rPr lang="en-US" dirty="0">
                <a:effectLst>
                  <a:outerShdw blurRad="38100" dist="38100" dir="2700000" algn="tl">
                    <a:srgbClr val="FFFFFF"/>
                  </a:outerShdw>
                </a:effectLst>
              </a:rPr>
              <a:t> and </a:t>
            </a:r>
            <a:r>
              <a:rPr lang="en-US" i="1" dirty="0">
                <a:effectLst>
                  <a:outerShdw blurRad="38100" dist="38100" dir="2700000" algn="tl">
                    <a:srgbClr val="FFFFFF"/>
                  </a:outerShdw>
                </a:effectLst>
              </a:rPr>
              <a:t>“duration matching”</a:t>
            </a:r>
            <a:r>
              <a:rPr lang="en-US" dirty="0">
                <a:effectLst>
                  <a:outerShdw blurRad="38100" dist="38100" dir="2700000" algn="tl">
                    <a:srgbClr val="FFFFFF"/>
                  </a:outerShdw>
                </a:effectLst>
              </a:rPr>
              <a:t> approaches:</a:t>
            </a:r>
          </a:p>
          <a:p>
            <a:pPr marL="1147763" lvl="3" indent="-233363" eaLnBrk="1" hangingPunct="1">
              <a:buFontTx/>
              <a:buChar char="•"/>
              <a:defRPr/>
            </a:pPr>
            <a:r>
              <a:rPr lang="en-US" u="sng" dirty="0" smtClean="0">
                <a:effectLst>
                  <a:outerShdw blurRad="38100" dist="38100" dir="2700000" algn="tl">
                    <a:srgbClr val="FFFFFF"/>
                  </a:outerShdw>
                </a:effectLst>
              </a:rPr>
              <a:t>Cash </a:t>
            </a:r>
            <a:r>
              <a:rPr lang="en-US" u="sng" dirty="0">
                <a:effectLst>
                  <a:outerShdw blurRad="38100" dist="38100" dir="2700000" algn="tl">
                    <a:srgbClr val="FFFFFF"/>
                  </a:outerShdw>
                </a:effectLst>
              </a:rPr>
              <a:t>flow matching</a:t>
            </a:r>
            <a:r>
              <a:rPr lang="en-US" dirty="0">
                <a:effectLst>
                  <a:outerShdw blurRad="38100" dist="38100" dir="2700000" algn="tl">
                    <a:srgbClr val="FFFFFF"/>
                  </a:outerShdw>
                </a:effectLst>
              </a:rPr>
              <a:t> technique seeks to match specific future cash outflow obligations to specific bond maturities, to completely “immunize” the investor from interest rate risk. </a:t>
            </a:r>
            <a:r>
              <a:rPr lang="en-US" sz="1800" dirty="0">
                <a:effectLst>
                  <a:outerShdw blurRad="38100" dist="38100" dir="2700000" algn="tl">
                    <a:srgbClr val="FFFFFF"/>
                  </a:outerShdw>
                </a:effectLst>
              </a:rPr>
              <a:t>(Generally not possible with complex liability structure.)</a:t>
            </a:r>
          </a:p>
          <a:p>
            <a:pPr marL="1147763" lvl="3" indent="-233363" eaLnBrk="1" hangingPunct="1">
              <a:spcBef>
                <a:spcPct val="20000"/>
              </a:spcBef>
              <a:buFontTx/>
              <a:buChar char="•"/>
              <a:defRPr/>
            </a:pPr>
            <a:r>
              <a:rPr lang="en-US" u="sng" dirty="0" smtClean="0">
                <a:effectLst>
                  <a:outerShdw blurRad="38100" dist="38100" dir="2700000" algn="tl">
                    <a:srgbClr val="FFFFFF"/>
                  </a:outerShdw>
                </a:effectLst>
              </a:rPr>
              <a:t>Duration </a:t>
            </a:r>
            <a:r>
              <a:rPr lang="en-US" u="sng" dirty="0">
                <a:effectLst>
                  <a:outerShdw blurRad="38100" dist="38100" dir="2700000" algn="tl">
                    <a:srgbClr val="FFFFFF"/>
                  </a:outerShdw>
                </a:effectLst>
              </a:rPr>
              <a:t>matching</a:t>
            </a:r>
            <a:r>
              <a:rPr lang="en-US" dirty="0">
                <a:effectLst>
                  <a:outerShdw blurRad="38100" dist="38100" dir="2700000" algn="tl">
                    <a:srgbClr val="FFFFFF"/>
                  </a:outerShdw>
                </a:effectLst>
              </a:rPr>
              <a:t> technique matches (as close as possible) the weighted average duration of the investor’s assets and liabilities, thereby greatly reducing (but not completely eliminating) </a:t>
            </a:r>
            <a:r>
              <a:rPr lang="en-US" dirty="0" err="1">
                <a:effectLst>
                  <a:outerShdw blurRad="38100" dist="38100" dir="2700000" algn="tl">
                    <a:srgbClr val="FFFFFF"/>
                  </a:outerShdw>
                </a:effectLst>
              </a:rPr>
              <a:t>int.rate</a:t>
            </a:r>
            <a:r>
              <a:rPr lang="en-US" dirty="0">
                <a:effectLst>
                  <a:outerShdw blurRad="38100" dist="38100" dir="2700000" algn="tl">
                    <a:srgbClr val="FFFFFF"/>
                  </a:outerShdw>
                </a:effectLst>
              </a:rPr>
              <a:t> risk.*</a:t>
            </a:r>
          </a:p>
          <a:p>
            <a:pPr lvl="1" eaLnBrk="1" hangingPunct="1">
              <a:spcBef>
                <a:spcPct val="20000"/>
              </a:spcBef>
              <a:buFontTx/>
              <a:buChar char="•"/>
              <a:defRPr/>
            </a:pPr>
            <a:r>
              <a:rPr lang="en-US" dirty="0">
                <a:effectLst>
                  <a:outerShdw blurRad="38100" dist="38100" dir="2700000" algn="tl">
                    <a:srgbClr val="FFFFFF"/>
                  </a:outerShdw>
                </a:effectLst>
              </a:rPr>
              <a:t> Returns are low; Strategy oriented toward </a:t>
            </a:r>
            <a:r>
              <a:rPr lang="en-US" i="1" dirty="0">
                <a:effectLst>
                  <a:outerShdw blurRad="38100" dist="38100" dir="2700000" algn="tl">
                    <a:srgbClr val="FFFFFF"/>
                  </a:outerShdw>
                </a:effectLst>
              </a:rPr>
              <a:t>risk minimization.</a:t>
            </a:r>
            <a:endParaRPr lang="en-US" dirty="0">
              <a:effectLst>
                <a:outerShdw blurRad="38100" dist="38100" dir="2700000" algn="tl">
                  <a:srgbClr val="FFFFFF"/>
                </a:outerShdw>
              </a:effectLst>
            </a:endParaRPr>
          </a:p>
          <a:p>
            <a:pPr lvl="1" eaLnBrk="1" hangingPunct="1">
              <a:spcBef>
                <a:spcPct val="20000"/>
              </a:spcBef>
              <a:buFontTx/>
              <a:buChar char="•"/>
              <a:defRPr/>
            </a:pPr>
            <a:r>
              <a:rPr lang="en-US" dirty="0">
                <a:effectLst>
                  <a:outerShdw blurRad="38100" dist="38100" dir="2700000" algn="tl">
                    <a:srgbClr val="FFFFFF"/>
                  </a:outerShdw>
                </a:effectLst>
              </a:rPr>
              <a:t> Not as popular as trading-oriented strategies.</a:t>
            </a:r>
          </a:p>
        </p:txBody>
      </p:sp>
      <p:sp>
        <p:nvSpPr>
          <p:cNvPr id="5" name="Slide Number Placeholder 4"/>
          <p:cNvSpPr>
            <a:spLocks noGrp="1"/>
          </p:cNvSpPr>
          <p:nvPr>
            <p:ph type="sldNum" sz="quarter" idx="12"/>
          </p:nvPr>
        </p:nvSpPr>
        <p:spPr/>
        <p:txBody>
          <a:bodyPr/>
          <a:lstStyle/>
          <a:p>
            <a:fld id="{8A33B0BF-747F-418D-9615-BE611427A722}" type="slidenum">
              <a:rPr lang="en-US" smtClean="0"/>
              <a:pPr/>
              <a:t>32</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6A0B6B5D-7762-409C-B6C1-0388AC507727}" type="slidenum">
              <a:rPr lang="en-US"/>
              <a:pPr/>
              <a:t>33</a:t>
            </a:fld>
            <a:endParaRPr lang="en-US"/>
          </a:p>
        </p:txBody>
      </p:sp>
      <p:sp>
        <p:nvSpPr>
          <p:cNvPr id="422915" name="Text Box 3"/>
          <p:cNvSpPr txBox="1">
            <a:spLocks noChangeArrowheads="1"/>
          </p:cNvSpPr>
          <p:nvPr/>
        </p:nvSpPr>
        <p:spPr bwMode="auto">
          <a:xfrm>
            <a:off x="228600" y="228600"/>
            <a:ext cx="7543800" cy="396875"/>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FFFFFF"/>
                  </a:outerShdw>
                </a:effectLst>
              </a:rPr>
              <a:t>Exhibit 19-8: Components of Commercial Mortgage Total Yield:</a:t>
            </a:r>
          </a:p>
        </p:txBody>
      </p:sp>
      <p:grpSp>
        <p:nvGrpSpPr>
          <p:cNvPr id="41988" name="Group 4"/>
          <p:cNvGrpSpPr>
            <a:grpSpLocks/>
          </p:cNvGrpSpPr>
          <p:nvPr/>
        </p:nvGrpSpPr>
        <p:grpSpPr bwMode="auto">
          <a:xfrm>
            <a:off x="3429000" y="5105400"/>
            <a:ext cx="5562600" cy="835025"/>
            <a:chOff x="2160" y="3216"/>
            <a:chExt cx="3504" cy="526"/>
          </a:xfrm>
        </p:grpSpPr>
        <p:sp>
          <p:nvSpPr>
            <p:cNvPr id="42008" name="Text Box 5"/>
            <p:cNvSpPr txBox="1">
              <a:spLocks noChangeArrowheads="1"/>
            </p:cNvSpPr>
            <p:nvPr/>
          </p:nvSpPr>
          <p:spPr bwMode="auto">
            <a:xfrm>
              <a:off x="2688" y="3216"/>
              <a:ext cx="2976" cy="526"/>
            </a:xfrm>
            <a:prstGeom prst="rect">
              <a:avLst/>
            </a:prstGeom>
            <a:solidFill>
              <a:srgbClr val="FFFFCC"/>
            </a:solidFill>
            <a:ln w="9525">
              <a:solidFill>
                <a:srgbClr val="0000FF"/>
              </a:solidFill>
              <a:miter lim="800000"/>
              <a:headEnd/>
              <a:tailEnd/>
            </a:ln>
          </p:spPr>
          <p:txBody>
            <a:bodyPr>
              <a:spAutoFit/>
            </a:bodyPr>
            <a:lstStyle/>
            <a:p>
              <a:pPr eaLnBrk="1" hangingPunct="1"/>
              <a:r>
                <a:rPr lang="en-US" sz="1600" b="0">
                  <a:solidFill>
                    <a:srgbClr val="0000FF"/>
                  </a:solidFill>
                </a:rPr>
                <a:t>Pure time-value-of-money component of required return. T-bill yield minus near-term inflation.Varies w Fed policy &amp; supply/demand for short term capital</a:t>
              </a:r>
              <a:r>
                <a:rPr lang="en-US" sz="1600" b="0"/>
                <a:t>.</a:t>
              </a:r>
            </a:p>
          </p:txBody>
        </p:sp>
        <p:sp>
          <p:nvSpPr>
            <p:cNvPr id="422918" name="Line 6"/>
            <p:cNvSpPr>
              <a:spLocks noChangeShapeType="1"/>
            </p:cNvSpPr>
            <p:nvPr/>
          </p:nvSpPr>
          <p:spPr bwMode="auto">
            <a:xfrm flipH="1" flipV="1">
              <a:off x="2160" y="3264"/>
              <a:ext cx="528" cy="96"/>
            </a:xfrm>
            <a:prstGeom prst="line">
              <a:avLst/>
            </a:prstGeom>
            <a:noFill/>
            <a:ln w="9525">
              <a:solidFill>
                <a:srgbClr val="0000FF"/>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41989" name="Group 7"/>
          <p:cNvGrpSpPr>
            <a:grpSpLocks/>
          </p:cNvGrpSpPr>
          <p:nvPr/>
        </p:nvGrpSpPr>
        <p:grpSpPr bwMode="auto">
          <a:xfrm>
            <a:off x="3429000" y="4114800"/>
            <a:ext cx="5562600" cy="830263"/>
            <a:chOff x="2160" y="2592"/>
            <a:chExt cx="3504" cy="523"/>
          </a:xfrm>
        </p:grpSpPr>
        <p:sp>
          <p:nvSpPr>
            <p:cNvPr id="422920" name="Text Box 8"/>
            <p:cNvSpPr txBox="1">
              <a:spLocks noChangeArrowheads="1"/>
            </p:cNvSpPr>
            <p:nvPr/>
          </p:nvSpPr>
          <p:spPr bwMode="auto">
            <a:xfrm>
              <a:off x="2688" y="2592"/>
              <a:ext cx="2976" cy="523"/>
            </a:xfrm>
            <a:prstGeom prst="rect">
              <a:avLst/>
            </a:prstGeom>
            <a:solidFill>
              <a:srgbClr val="FFFFCC"/>
            </a:solidFill>
            <a:ln w="9525">
              <a:solidFill>
                <a:srgbClr val="0000FF"/>
              </a:solidFill>
              <a:miter lim="800000"/>
              <a:headEnd/>
              <a:tailEnd/>
            </a:ln>
            <a:effectLst/>
          </p:spPr>
          <p:txBody>
            <a:bodyPr>
              <a:spAutoFit/>
            </a:bodyPr>
            <a:lstStyle/>
            <a:p>
              <a:pPr eaLnBrk="1" hangingPunct="1">
                <a:defRPr/>
              </a:pPr>
              <a:r>
                <a:rPr lang="en-US" sz="1600" b="0" dirty="0">
                  <a:solidFill>
                    <a:srgbClr val="0000FF"/>
                  </a:solidFill>
                </a:rPr>
                <a:t>If </a:t>
              </a:r>
              <a:r>
                <a:rPr lang="en-US" sz="1600" b="0" dirty="0" err="1">
                  <a:solidFill>
                    <a:srgbClr val="0000FF"/>
                  </a:solidFill>
                </a:rPr>
                <a:t>i</a:t>
              </a:r>
              <a:r>
                <a:rPr lang="en-US" sz="1600" b="0" dirty="0">
                  <a:solidFill>
                    <a:srgbClr val="0000FF"/>
                  </a:solidFill>
                </a:rPr>
                <a:t>=</a:t>
              </a:r>
              <a:r>
                <a:rPr lang="en-US" sz="1600" b="0" dirty="0" err="1">
                  <a:solidFill>
                    <a:srgbClr val="0000FF"/>
                  </a:solidFill>
                </a:rPr>
                <a:t>infla</a:t>
              </a:r>
              <a:r>
                <a:rPr lang="en-US" sz="1600" b="0" dirty="0">
                  <a:solidFill>
                    <a:srgbClr val="0000FF"/>
                  </a:solidFill>
                </a:rPr>
                <a:t> rate,</a:t>
              </a:r>
              <a:r>
                <a:rPr lang="en-US" sz="1600" b="0" dirty="0">
                  <a:solidFill>
                    <a:srgbClr val="0000FF"/>
                  </a:solidFill>
                  <a:sym typeface="Wingdings" pitchFamily="2" charset="2"/>
                </a:rPr>
                <a:t> </a:t>
              </a:r>
              <a:r>
                <a:rPr lang="en-US" sz="1600" b="0" dirty="0" err="1">
                  <a:solidFill>
                    <a:srgbClr val="0000FF"/>
                  </a:solidFill>
                  <a:sym typeface="Wingdings" pitchFamily="2" charset="2"/>
                </a:rPr>
                <a:t>R</a:t>
              </a:r>
              <a:r>
                <a:rPr lang="en-US" sz="1600" b="0" baseline="-25000" dirty="0" err="1">
                  <a:solidFill>
                    <a:srgbClr val="0000FF"/>
                  </a:solidFill>
                  <a:sym typeface="Wingdings" pitchFamily="2" charset="2"/>
                </a:rPr>
                <a:t>f</a:t>
              </a:r>
              <a:r>
                <a:rPr lang="en-US" sz="1600" b="0" dirty="0">
                  <a:solidFill>
                    <a:srgbClr val="0000FF"/>
                  </a:solidFill>
                  <a:sym typeface="Wingdings" pitchFamily="2" charset="2"/>
                </a:rPr>
                <a:t> =After-tax real rate, T=tax rate, then</a:t>
              </a:r>
              <a:r>
                <a:rPr lang="en-US" sz="1600" b="0" dirty="0">
                  <a:solidFill>
                    <a:srgbClr val="0000FF"/>
                  </a:solidFill>
                </a:rPr>
                <a:t>:</a:t>
              </a:r>
            </a:p>
            <a:p>
              <a:pPr eaLnBrk="1" hangingPunct="1">
                <a:defRPr/>
              </a:pPr>
              <a:r>
                <a:rPr lang="en-US" sz="1600" b="0" dirty="0">
                  <a:solidFill>
                    <a:srgbClr val="0000FF"/>
                  </a:solidFill>
                  <a:sym typeface="Wingdings" pitchFamily="2" charset="2"/>
                </a:rPr>
                <a:t>1+(1-T)</a:t>
              </a:r>
              <a:r>
                <a:rPr lang="en-US" sz="1600" b="0" dirty="0" err="1">
                  <a:solidFill>
                    <a:srgbClr val="0000FF"/>
                  </a:solidFill>
                  <a:sym typeface="Wingdings" pitchFamily="2" charset="2"/>
                </a:rPr>
                <a:t>r</a:t>
              </a:r>
              <a:r>
                <a:rPr lang="en-US" sz="1600" b="0" baseline="-25000" dirty="0" err="1">
                  <a:solidFill>
                    <a:srgbClr val="0000FF"/>
                  </a:solidFill>
                  <a:sym typeface="Wingdings" pitchFamily="2" charset="2"/>
                </a:rPr>
                <a:t>f</a:t>
              </a:r>
              <a:r>
                <a:rPr lang="en-US" sz="1600" b="0" dirty="0">
                  <a:solidFill>
                    <a:srgbClr val="0000FF"/>
                  </a:solidFill>
                  <a:sym typeface="Wingdings" pitchFamily="2" charset="2"/>
                </a:rPr>
                <a:t> = (1+R</a:t>
              </a:r>
              <a:r>
                <a:rPr lang="en-US" sz="1600" b="0" baseline="-25000" dirty="0">
                  <a:solidFill>
                    <a:srgbClr val="0000FF"/>
                  </a:solidFill>
                  <a:sym typeface="Wingdings" pitchFamily="2" charset="2"/>
                </a:rPr>
                <a:t>f</a:t>
              </a:r>
              <a:r>
                <a:rPr lang="en-US" sz="1600" b="0" dirty="0">
                  <a:solidFill>
                    <a:srgbClr val="0000FF"/>
                  </a:solidFill>
                  <a:sym typeface="Wingdings" pitchFamily="2" charset="2"/>
                </a:rPr>
                <a:t>)(1+i)  </a:t>
              </a:r>
              <a:r>
                <a:rPr lang="en-US" sz="1600" b="0" dirty="0" err="1">
                  <a:solidFill>
                    <a:srgbClr val="0000FF"/>
                  </a:solidFill>
                  <a:sym typeface="Wingdings" pitchFamily="2" charset="2"/>
                </a:rPr>
                <a:t>r</a:t>
              </a:r>
              <a:r>
                <a:rPr lang="en-US" sz="1600" b="0" baseline="-25000" dirty="0" err="1">
                  <a:solidFill>
                    <a:srgbClr val="0000FF"/>
                  </a:solidFill>
                  <a:sym typeface="Wingdings" pitchFamily="2" charset="2"/>
                </a:rPr>
                <a:t>f</a:t>
              </a:r>
              <a:r>
                <a:rPr lang="en-US" sz="1600" b="0" dirty="0">
                  <a:solidFill>
                    <a:srgbClr val="0000FF"/>
                  </a:solidFill>
                  <a:sym typeface="Wingdings" pitchFamily="2" charset="2"/>
                </a:rPr>
                <a:t> = (</a:t>
              </a:r>
              <a:r>
                <a:rPr lang="en-US" sz="1600" b="0" dirty="0" err="1">
                  <a:solidFill>
                    <a:srgbClr val="0000FF"/>
                  </a:solidFill>
                  <a:sym typeface="Wingdings" pitchFamily="2" charset="2"/>
                </a:rPr>
                <a:t>R</a:t>
              </a:r>
              <a:r>
                <a:rPr lang="en-US" sz="1600" b="0" baseline="-25000" dirty="0" err="1">
                  <a:solidFill>
                    <a:srgbClr val="0000FF"/>
                  </a:solidFill>
                  <a:sym typeface="Wingdings" pitchFamily="2" charset="2"/>
                </a:rPr>
                <a:t>f</a:t>
              </a:r>
              <a:r>
                <a:rPr lang="en-US" sz="1600" b="0" dirty="0" err="1">
                  <a:solidFill>
                    <a:srgbClr val="0000FF"/>
                  </a:solidFill>
                  <a:sym typeface="Wingdings" pitchFamily="2" charset="2"/>
                </a:rPr>
                <a:t>+i+iR</a:t>
              </a:r>
              <a:r>
                <a:rPr lang="en-US" sz="1600" b="0" baseline="-25000" dirty="0" err="1">
                  <a:solidFill>
                    <a:srgbClr val="0000FF"/>
                  </a:solidFill>
                  <a:sym typeface="Wingdings" pitchFamily="2" charset="2"/>
                </a:rPr>
                <a:t>f</a:t>
              </a:r>
              <a:r>
                <a:rPr lang="en-US" sz="1600" b="0" dirty="0">
                  <a:solidFill>
                    <a:srgbClr val="0000FF"/>
                  </a:solidFill>
                  <a:sym typeface="Wingdings" pitchFamily="2" charset="2"/>
                </a:rPr>
                <a:t>)/(1-T). Thus: </a:t>
              </a:r>
            </a:p>
            <a:p>
              <a:pPr eaLnBrk="1" hangingPunct="1">
                <a:defRPr/>
              </a:pPr>
              <a:r>
                <a:rPr lang="en-US" sz="1600" b="0" dirty="0" err="1">
                  <a:solidFill>
                    <a:srgbClr val="0000FF"/>
                  </a:solidFill>
                  <a:sym typeface="Wingdings" pitchFamily="2" charset="2"/>
                </a:rPr>
                <a:t>Infla</a:t>
              </a:r>
              <a:r>
                <a:rPr lang="en-US" sz="1600" b="0" dirty="0">
                  <a:solidFill>
                    <a:srgbClr val="0000FF"/>
                  </a:solidFill>
                  <a:sym typeface="Wingdings" pitchFamily="2" charset="2"/>
                </a:rPr>
                <a:t>  = (</a:t>
              </a:r>
              <a:r>
                <a:rPr lang="en-US" sz="1600" b="0" dirty="0" err="1">
                  <a:solidFill>
                    <a:srgbClr val="0000FF"/>
                  </a:solidFill>
                  <a:sym typeface="Wingdings" pitchFamily="2" charset="2"/>
                </a:rPr>
                <a:t>i+iR</a:t>
              </a:r>
              <a:r>
                <a:rPr lang="en-US" sz="1600" b="0" baseline="-25000" dirty="0" err="1">
                  <a:solidFill>
                    <a:srgbClr val="0000FF"/>
                  </a:solidFill>
                  <a:sym typeface="Wingdings" pitchFamily="2" charset="2"/>
                </a:rPr>
                <a:t>f</a:t>
              </a:r>
              <a:r>
                <a:rPr lang="en-US" sz="1600" b="0" dirty="0">
                  <a:solidFill>
                    <a:srgbClr val="0000FF"/>
                  </a:solidFill>
                  <a:sym typeface="Wingdings" pitchFamily="2" charset="2"/>
                </a:rPr>
                <a:t>)/(1-T), &gt; </a:t>
              </a:r>
              <a:r>
                <a:rPr lang="en-US" sz="1600" b="0" dirty="0" err="1">
                  <a:solidFill>
                    <a:srgbClr val="0000FF"/>
                  </a:solidFill>
                  <a:sym typeface="Wingdings" pitchFamily="2" charset="2"/>
                </a:rPr>
                <a:t>i</a:t>
              </a:r>
              <a:r>
                <a:rPr lang="en-US" sz="1600" b="0" dirty="0">
                  <a:solidFill>
                    <a:srgbClr val="0000FF"/>
                  </a:solidFill>
                  <a:sym typeface="Wingdings" pitchFamily="2" charset="2"/>
                </a:rPr>
                <a:t>. Real </a:t>
              </a:r>
              <a:r>
                <a:rPr lang="en-US" sz="1600" b="0" dirty="0" err="1">
                  <a:solidFill>
                    <a:srgbClr val="0000FF"/>
                  </a:solidFill>
                  <a:sym typeface="Wingdings" pitchFamily="2" charset="2"/>
                </a:rPr>
                <a:t>r</a:t>
              </a:r>
              <a:r>
                <a:rPr lang="en-US" sz="1600" b="0" baseline="-25000" dirty="0" err="1">
                  <a:solidFill>
                    <a:srgbClr val="0000FF"/>
                  </a:solidFill>
                  <a:sym typeface="Wingdings" pitchFamily="2" charset="2"/>
                </a:rPr>
                <a:t>f</a:t>
              </a:r>
              <a:r>
                <a:rPr lang="en-US" sz="1600" b="0" dirty="0">
                  <a:solidFill>
                    <a:srgbClr val="0000FF"/>
                  </a:solidFill>
                  <a:effectLst>
                    <a:outerShdw blurRad="38100" dist="38100" dir="2700000" algn="tl">
                      <a:srgbClr val="FFFFFF"/>
                    </a:outerShdw>
                  </a:effectLst>
                  <a:sym typeface="Wingdings" pitchFamily="2" charset="2"/>
                </a:rPr>
                <a:t> + </a:t>
              </a:r>
              <a:r>
                <a:rPr lang="en-US" sz="1600" b="0" dirty="0" err="1">
                  <a:solidFill>
                    <a:srgbClr val="0000FF"/>
                  </a:solidFill>
                  <a:effectLst>
                    <a:outerShdw blurRad="38100" dist="38100" dir="2700000" algn="tl">
                      <a:srgbClr val="FFFFFF"/>
                    </a:outerShdw>
                  </a:effectLst>
                  <a:sym typeface="Wingdings" pitchFamily="2" charset="2"/>
                </a:rPr>
                <a:t>Infla</a:t>
              </a:r>
              <a:r>
                <a:rPr lang="en-US" sz="1600" b="0" dirty="0">
                  <a:solidFill>
                    <a:srgbClr val="0000FF"/>
                  </a:solidFill>
                  <a:effectLst>
                    <a:outerShdw blurRad="38100" dist="38100" dir="2700000" algn="tl">
                      <a:srgbClr val="FFFFFF"/>
                    </a:outerShdw>
                  </a:effectLst>
                  <a:sym typeface="Wingdings" pitchFamily="2" charset="2"/>
                </a:rPr>
                <a:t> = T-bill yield.</a:t>
              </a:r>
            </a:p>
          </p:txBody>
        </p:sp>
        <p:sp>
          <p:nvSpPr>
            <p:cNvPr id="422921" name="Line 9"/>
            <p:cNvSpPr>
              <a:spLocks noChangeShapeType="1"/>
            </p:cNvSpPr>
            <p:nvPr/>
          </p:nvSpPr>
          <p:spPr bwMode="auto">
            <a:xfrm flipH="1" flipV="1">
              <a:off x="2160" y="2640"/>
              <a:ext cx="528" cy="48"/>
            </a:xfrm>
            <a:prstGeom prst="line">
              <a:avLst/>
            </a:prstGeom>
            <a:noFill/>
            <a:ln w="9525">
              <a:solidFill>
                <a:srgbClr val="0000FF"/>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41990" name="Group 10"/>
          <p:cNvGrpSpPr>
            <a:grpSpLocks/>
          </p:cNvGrpSpPr>
          <p:nvPr/>
        </p:nvGrpSpPr>
        <p:grpSpPr bwMode="auto">
          <a:xfrm>
            <a:off x="3429000" y="3124200"/>
            <a:ext cx="5562600" cy="835025"/>
            <a:chOff x="2160" y="1968"/>
            <a:chExt cx="3504" cy="526"/>
          </a:xfrm>
        </p:grpSpPr>
        <p:sp>
          <p:nvSpPr>
            <p:cNvPr id="42004" name="Text Box 11"/>
            <p:cNvSpPr txBox="1">
              <a:spLocks noChangeArrowheads="1"/>
            </p:cNvSpPr>
            <p:nvPr/>
          </p:nvSpPr>
          <p:spPr bwMode="auto">
            <a:xfrm>
              <a:off x="2688" y="1968"/>
              <a:ext cx="2976" cy="526"/>
            </a:xfrm>
            <a:prstGeom prst="rect">
              <a:avLst/>
            </a:prstGeom>
            <a:solidFill>
              <a:srgbClr val="FFFFCC"/>
            </a:solidFill>
            <a:ln w="9525">
              <a:solidFill>
                <a:srgbClr val="0000FF"/>
              </a:solidFill>
              <a:miter lim="800000"/>
              <a:headEnd/>
              <a:tailEnd/>
            </a:ln>
          </p:spPr>
          <p:txBody>
            <a:bodyPr>
              <a:spAutoFit/>
            </a:bodyPr>
            <a:lstStyle/>
            <a:p>
              <a:pPr eaLnBrk="1" hangingPunct="1"/>
              <a:r>
                <a:rPr lang="en-US" sz="1600" b="0">
                  <a:solidFill>
                    <a:srgbClr val="0000FF"/>
                  </a:solidFill>
                </a:rPr>
                <a:t>Yield curve (premium of LT over ST T-Bonds), reflects int.rate risk, liquidity preference (habitat), mkt expectations about future short-term interest rates</a:t>
              </a:r>
              <a:r>
                <a:rPr lang="en-US" sz="1600" b="0">
                  <a:solidFill>
                    <a:srgbClr val="0000FF"/>
                  </a:solidFill>
                  <a:sym typeface="Wingdings" pitchFamily="2" charset="2"/>
                </a:rPr>
                <a:t>.*</a:t>
              </a:r>
              <a:r>
                <a:rPr lang="en-US" sz="1600" b="0">
                  <a:sym typeface="Wingdings" pitchFamily="2" charset="2"/>
                </a:rPr>
                <a:t> </a:t>
              </a:r>
            </a:p>
          </p:txBody>
        </p:sp>
        <p:sp>
          <p:nvSpPr>
            <p:cNvPr id="422924" name="Line 12"/>
            <p:cNvSpPr>
              <a:spLocks noChangeShapeType="1"/>
            </p:cNvSpPr>
            <p:nvPr/>
          </p:nvSpPr>
          <p:spPr bwMode="auto">
            <a:xfrm flipH="1">
              <a:off x="2160" y="2112"/>
              <a:ext cx="528" cy="0"/>
            </a:xfrm>
            <a:prstGeom prst="line">
              <a:avLst/>
            </a:prstGeom>
            <a:noFill/>
            <a:ln w="9525">
              <a:solidFill>
                <a:srgbClr val="0000FF"/>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41991" name="Group 13"/>
          <p:cNvGrpSpPr>
            <a:grpSpLocks/>
          </p:cNvGrpSpPr>
          <p:nvPr/>
        </p:nvGrpSpPr>
        <p:grpSpPr bwMode="auto">
          <a:xfrm>
            <a:off x="3581400" y="2209800"/>
            <a:ext cx="5410200" cy="835025"/>
            <a:chOff x="2256" y="1344"/>
            <a:chExt cx="3408" cy="526"/>
          </a:xfrm>
        </p:grpSpPr>
        <p:sp>
          <p:nvSpPr>
            <p:cNvPr id="422926" name="Text Box 14"/>
            <p:cNvSpPr txBox="1">
              <a:spLocks noChangeArrowheads="1"/>
            </p:cNvSpPr>
            <p:nvPr/>
          </p:nvSpPr>
          <p:spPr bwMode="auto">
            <a:xfrm>
              <a:off x="2688" y="1344"/>
              <a:ext cx="2976" cy="526"/>
            </a:xfrm>
            <a:prstGeom prst="rect">
              <a:avLst/>
            </a:prstGeom>
            <a:solidFill>
              <a:srgbClr val="FFFFCC"/>
            </a:solidFill>
            <a:ln w="9525">
              <a:solidFill>
                <a:srgbClr val="0000FF"/>
              </a:solidFill>
              <a:miter lim="800000"/>
              <a:headEnd/>
              <a:tailEnd/>
            </a:ln>
            <a:effectLst/>
          </p:spPr>
          <p:txBody>
            <a:bodyPr>
              <a:spAutoFit/>
            </a:bodyPr>
            <a:lstStyle/>
            <a:p>
              <a:pPr eaLnBrk="1" hangingPunct="1">
                <a:defRPr/>
              </a:pPr>
              <a:r>
                <a:rPr lang="en-US" sz="1600" b="0" dirty="0">
                  <a:solidFill>
                    <a:srgbClr val="0000FF"/>
                  </a:solidFill>
                </a:rPr>
                <a:t>Due to </a:t>
              </a:r>
              <a:r>
                <a:rPr lang="en-US" sz="1600" b="0" u="sng" dirty="0">
                  <a:solidFill>
                    <a:srgbClr val="0000FF"/>
                  </a:solidFill>
                </a:rPr>
                <a:t>risk</a:t>
              </a:r>
              <a:r>
                <a:rPr lang="en-US" sz="1600" b="0" dirty="0">
                  <a:solidFill>
                    <a:srgbClr val="0000FF"/>
                  </a:solidFill>
                </a:rPr>
                <a:t> of default (not expectation of default): 2</a:t>
              </a:r>
              <a:r>
                <a:rPr lang="en-US" sz="1600" b="0" baseline="30000" dirty="0">
                  <a:solidFill>
                    <a:srgbClr val="0000FF"/>
                  </a:solidFill>
                </a:rPr>
                <a:t>nd</a:t>
              </a:r>
              <a:r>
                <a:rPr lang="en-US" sz="1600" b="0" dirty="0">
                  <a:solidFill>
                    <a:srgbClr val="0000FF"/>
                  </a:solidFill>
                </a:rPr>
                <a:t> moment, not 1</a:t>
              </a:r>
              <a:r>
                <a:rPr lang="en-US" sz="1600" b="0" baseline="30000" dirty="0">
                  <a:solidFill>
                    <a:srgbClr val="0000FF"/>
                  </a:solidFill>
                </a:rPr>
                <a:t>st</a:t>
              </a:r>
              <a:r>
                <a:rPr lang="en-US" sz="1600" b="0" dirty="0">
                  <a:solidFill>
                    <a:srgbClr val="0000FF"/>
                  </a:solidFill>
                </a:rPr>
                <a:t> moment. Reflects “beta” (syst. risk) of credit losses.</a:t>
              </a:r>
              <a:endParaRPr lang="en-US" sz="1600" b="0" dirty="0">
                <a:solidFill>
                  <a:srgbClr val="0000FF"/>
                </a:solidFill>
                <a:effectLst>
                  <a:outerShdw blurRad="38100" dist="38100" dir="2700000" algn="tl">
                    <a:srgbClr val="000000"/>
                  </a:outerShdw>
                </a:effectLst>
                <a:sym typeface="Wingdings" pitchFamily="2" charset="2"/>
              </a:endParaRPr>
            </a:p>
          </p:txBody>
        </p:sp>
        <p:sp>
          <p:nvSpPr>
            <p:cNvPr id="422927" name="Line 15"/>
            <p:cNvSpPr>
              <a:spLocks noChangeShapeType="1"/>
            </p:cNvSpPr>
            <p:nvPr/>
          </p:nvSpPr>
          <p:spPr bwMode="auto">
            <a:xfrm flipH="1">
              <a:off x="2256" y="1584"/>
              <a:ext cx="432" cy="0"/>
            </a:xfrm>
            <a:prstGeom prst="line">
              <a:avLst/>
            </a:prstGeom>
            <a:noFill/>
            <a:ln w="9525">
              <a:solidFill>
                <a:srgbClr val="0000FF"/>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41992" name="Group 16"/>
          <p:cNvGrpSpPr>
            <a:grpSpLocks/>
          </p:cNvGrpSpPr>
          <p:nvPr/>
        </p:nvGrpSpPr>
        <p:grpSpPr bwMode="auto">
          <a:xfrm>
            <a:off x="3429000" y="1295400"/>
            <a:ext cx="5562600" cy="835025"/>
            <a:chOff x="2160" y="864"/>
            <a:chExt cx="3504" cy="526"/>
          </a:xfrm>
        </p:grpSpPr>
        <p:sp>
          <p:nvSpPr>
            <p:cNvPr id="422929" name="Text Box 17"/>
            <p:cNvSpPr txBox="1">
              <a:spLocks noChangeArrowheads="1"/>
            </p:cNvSpPr>
            <p:nvPr/>
          </p:nvSpPr>
          <p:spPr bwMode="auto">
            <a:xfrm>
              <a:off x="2688" y="864"/>
              <a:ext cx="2976" cy="526"/>
            </a:xfrm>
            <a:prstGeom prst="rect">
              <a:avLst/>
            </a:prstGeom>
            <a:solidFill>
              <a:srgbClr val="FFFFCC"/>
            </a:solidFill>
            <a:ln w="9525">
              <a:solidFill>
                <a:srgbClr val="0000FF"/>
              </a:solidFill>
              <a:miter lim="800000"/>
              <a:headEnd/>
              <a:tailEnd/>
            </a:ln>
            <a:effectLst/>
          </p:spPr>
          <p:txBody>
            <a:bodyPr>
              <a:spAutoFit/>
            </a:bodyPr>
            <a:lstStyle/>
            <a:p>
              <a:pPr eaLnBrk="1" hangingPunct="1">
                <a:defRPr/>
              </a:pPr>
              <a:r>
                <a:rPr lang="en-US" sz="1600" b="0" dirty="0">
                  <a:solidFill>
                    <a:srgbClr val="0000FF"/>
                  </a:solidFill>
                </a:rPr>
                <a:t>Due to </a:t>
              </a:r>
              <a:r>
                <a:rPr lang="en-US" sz="1600" b="0" u="sng" dirty="0">
                  <a:solidFill>
                    <a:srgbClr val="0000FF"/>
                  </a:solidFill>
                </a:rPr>
                <a:t>expectation</a:t>
              </a:r>
              <a:r>
                <a:rPr lang="en-US" sz="1600" b="0" dirty="0">
                  <a:solidFill>
                    <a:srgbClr val="0000FF"/>
                  </a:solidFill>
                </a:rPr>
                <a:t> of default (not risk of default): 1</a:t>
              </a:r>
              <a:r>
                <a:rPr lang="en-US" sz="1600" b="0" baseline="30000" dirty="0">
                  <a:solidFill>
                    <a:srgbClr val="0000FF"/>
                  </a:solidFill>
                </a:rPr>
                <a:t>st</a:t>
              </a:r>
              <a:r>
                <a:rPr lang="en-US" sz="1600" b="0" dirty="0">
                  <a:solidFill>
                    <a:srgbClr val="0000FF"/>
                  </a:solidFill>
                </a:rPr>
                <a:t> moment, not 2</a:t>
              </a:r>
              <a:r>
                <a:rPr lang="en-US" sz="1600" b="0" baseline="30000" dirty="0">
                  <a:solidFill>
                    <a:srgbClr val="0000FF"/>
                  </a:solidFill>
                </a:rPr>
                <a:t>nd</a:t>
              </a:r>
              <a:r>
                <a:rPr lang="en-US" sz="1600" b="0" dirty="0">
                  <a:solidFill>
                    <a:srgbClr val="0000FF"/>
                  </a:solidFill>
                </a:rPr>
                <a:t> moment. (See Ch.18, sect. 18.1.) Not a component of expected return E[r].</a:t>
              </a:r>
              <a:endParaRPr lang="en-US" sz="1600" b="0" dirty="0">
                <a:solidFill>
                  <a:srgbClr val="0000FF"/>
                </a:solidFill>
                <a:effectLst>
                  <a:outerShdw blurRad="38100" dist="38100" dir="2700000" algn="tl">
                    <a:srgbClr val="000000"/>
                  </a:outerShdw>
                </a:effectLst>
                <a:sym typeface="Wingdings" pitchFamily="2" charset="2"/>
              </a:endParaRPr>
            </a:p>
          </p:txBody>
        </p:sp>
        <p:sp>
          <p:nvSpPr>
            <p:cNvPr id="422930" name="Line 18"/>
            <p:cNvSpPr>
              <a:spLocks noChangeShapeType="1"/>
            </p:cNvSpPr>
            <p:nvPr/>
          </p:nvSpPr>
          <p:spPr bwMode="auto">
            <a:xfrm flipH="1">
              <a:off x="2160" y="1056"/>
              <a:ext cx="528" cy="48"/>
            </a:xfrm>
            <a:prstGeom prst="line">
              <a:avLst/>
            </a:prstGeom>
            <a:noFill/>
            <a:ln w="9525">
              <a:solidFill>
                <a:srgbClr val="0000FF"/>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41993" name="Group 19"/>
          <p:cNvGrpSpPr>
            <a:grpSpLocks/>
          </p:cNvGrpSpPr>
          <p:nvPr/>
        </p:nvGrpSpPr>
        <p:grpSpPr bwMode="auto">
          <a:xfrm>
            <a:off x="3429000" y="914400"/>
            <a:ext cx="5562600" cy="457200"/>
            <a:chOff x="2160" y="576"/>
            <a:chExt cx="3504" cy="288"/>
          </a:xfrm>
        </p:grpSpPr>
        <p:sp>
          <p:nvSpPr>
            <p:cNvPr id="422932" name="Text Box 20"/>
            <p:cNvSpPr txBox="1">
              <a:spLocks noChangeArrowheads="1"/>
            </p:cNvSpPr>
            <p:nvPr/>
          </p:nvSpPr>
          <p:spPr bwMode="auto">
            <a:xfrm>
              <a:off x="2688" y="576"/>
              <a:ext cx="2976" cy="218"/>
            </a:xfrm>
            <a:prstGeom prst="rect">
              <a:avLst/>
            </a:prstGeom>
            <a:solidFill>
              <a:srgbClr val="FFFFCC"/>
            </a:solidFill>
            <a:ln w="9525">
              <a:solidFill>
                <a:srgbClr val="0000FF"/>
              </a:solidFill>
              <a:miter lim="800000"/>
              <a:headEnd/>
              <a:tailEnd/>
            </a:ln>
            <a:effectLst/>
          </p:spPr>
          <p:txBody>
            <a:bodyPr>
              <a:spAutoFit/>
            </a:bodyPr>
            <a:lstStyle/>
            <a:p>
              <a:pPr eaLnBrk="1" hangingPunct="1">
                <a:defRPr/>
              </a:pPr>
              <a:r>
                <a:rPr lang="en-US" sz="1600" b="0" dirty="0">
                  <a:solidFill>
                    <a:srgbClr val="0000FF"/>
                  </a:solidFill>
                </a:rPr>
                <a:t>Due to illiquidity in individual bonds, mortgages</a:t>
              </a:r>
              <a:r>
                <a:rPr lang="en-US" sz="1600" b="0" dirty="0"/>
                <a:t>.</a:t>
              </a:r>
              <a:endParaRPr lang="en-US" sz="1600" b="0" dirty="0">
                <a:effectLst>
                  <a:outerShdw blurRad="38100" dist="38100" dir="2700000" algn="tl">
                    <a:srgbClr val="FFFFFF"/>
                  </a:outerShdw>
                </a:effectLst>
                <a:sym typeface="Wingdings" pitchFamily="2" charset="2"/>
              </a:endParaRPr>
            </a:p>
          </p:txBody>
        </p:sp>
        <p:sp>
          <p:nvSpPr>
            <p:cNvPr id="422933" name="Line 21"/>
            <p:cNvSpPr>
              <a:spLocks noChangeShapeType="1"/>
            </p:cNvSpPr>
            <p:nvPr/>
          </p:nvSpPr>
          <p:spPr bwMode="auto">
            <a:xfrm flipH="1">
              <a:off x="2160" y="672"/>
              <a:ext cx="528" cy="192"/>
            </a:xfrm>
            <a:prstGeom prst="line">
              <a:avLst/>
            </a:prstGeom>
            <a:noFill/>
            <a:ln w="9525">
              <a:solidFill>
                <a:srgbClr val="0000FF"/>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422934" name="Text Box 22"/>
          <p:cNvSpPr txBox="1">
            <a:spLocks noChangeArrowheads="1"/>
          </p:cNvSpPr>
          <p:nvPr/>
        </p:nvSpPr>
        <p:spPr bwMode="auto">
          <a:xfrm>
            <a:off x="304800" y="6032500"/>
            <a:ext cx="8610600" cy="825500"/>
          </a:xfrm>
          <a:prstGeom prst="rect">
            <a:avLst/>
          </a:prstGeom>
          <a:solidFill>
            <a:srgbClr val="FFFF99"/>
          </a:solidFill>
          <a:ln w="9525">
            <a:noFill/>
            <a:miter lim="800000"/>
            <a:headEnd/>
            <a:tailEnd/>
          </a:ln>
          <a:effectLst/>
        </p:spPr>
        <p:txBody>
          <a:bodyPr>
            <a:spAutoFit/>
          </a:bodyPr>
          <a:lstStyle/>
          <a:p>
            <a:pPr eaLnBrk="1" hangingPunct="1">
              <a:spcBef>
                <a:spcPct val="50000"/>
              </a:spcBef>
              <a:defRPr/>
            </a:pPr>
            <a:r>
              <a:rPr lang="en-US" sz="1600" b="0" dirty="0">
                <a:solidFill>
                  <a:srgbClr val="0000FF"/>
                </a:solidFill>
              </a:rPr>
              <a:t>*</a:t>
            </a:r>
            <a:r>
              <a:rPr lang="en-US" sz="1600" b="0" dirty="0"/>
              <a:t>Including reflects expectations about LR future inflation (net over SR </a:t>
            </a:r>
            <a:r>
              <a:rPr lang="en-US" sz="1600" b="0" dirty="0" err="1"/>
              <a:t>infla</a:t>
            </a:r>
            <a:r>
              <a:rPr lang="en-US" sz="1600" b="0" dirty="0"/>
              <a:t> already in stack). Note that c</a:t>
            </a:r>
            <a:r>
              <a:rPr lang="en-US" sz="1600" b="0" dirty="0">
                <a:effectLst>
                  <a:outerShdw blurRad="38100" dist="38100" dir="2700000" algn="tl">
                    <a:srgbClr val="FFFFFF"/>
                  </a:outerShdw>
                </a:effectLst>
                <a:sym typeface="Wingdings" pitchFamily="2" charset="2"/>
              </a:rPr>
              <a:t>allable bonds have a </a:t>
            </a:r>
            <a:r>
              <a:rPr lang="en-US" sz="1600" b="0" dirty="0" err="1">
                <a:effectLst>
                  <a:outerShdw blurRad="38100" dist="38100" dir="2700000" algn="tl">
                    <a:srgbClr val="FFFFFF"/>
                  </a:outerShdw>
                </a:effectLst>
                <a:sym typeface="Wingdings" pitchFamily="2" charset="2"/>
              </a:rPr>
              <a:t>callability</a:t>
            </a:r>
            <a:r>
              <a:rPr lang="en-US" sz="1600" b="0" dirty="0">
                <a:effectLst>
                  <a:outerShdw blurRad="38100" dist="38100" dir="2700000" algn="tl">
                    <a:srgbClr val="FFFFFF"/>
                  </a:outerShdw>
                </a:effectLst>
                <a:sym typeface="Wingdings" pitchFamily="2" charset="2"/>
              </a:rPr>
              <a:t> or prepayment risk premium, closely related to this interest rate risk premium component.</a:t>
            </a:r>
          </a:p>
        </p:txBody>
      </p:sp>
      <p:grpSp>
        <p:nvGrpSpPr>
          <p:cNvPr id="41995" name="Group 8"/>
          <p:cNvGrpSpPr>
            <a:grpSpLocks/>
          </p:cNvGrpSpPr>
          <p:nvPr/>
        </p:nvGrpSpPr>
        <p:grpSpPr bwMode="auto">
          <a:xfrm>
            <a:off x="304800" y="762000"/>
            <a:ext cx="6789738" cy="5524500"/>
            <a:chOff x="304800" y="762000"/>
            <a:chExt cx="6789738" cy="5524500"/>
          </a:xfrm>
        </p:grpSpPr>
        <p:pic>
          <p:nvPicPr>
            <p:cNvPr id="41996" name="Picture 2"/>
            <p:cNvPicPr>
              <a:picLocks noChangeAspect="1" noChangeArrowheads="1"/>
            </p:cNvPicPr>
            <p:nvPr/>
          </p:nvPicPr>
          <p:blipFill>
            <a:blip r:embed="rId3" cstate="print"/>
            <a:srcRect/>
            <a:stretch>
              <a:fillRect/>
            </a:stretch>
          </p:blipFill>
          <p:spPr bwMode="auto">
            <a:xfrm>
              <a:off x="304800" y="762000"/>
              <a:ext cx="6789738" cy="5524500"/>
            </a:xfrm>
            <a:prstGeom prst="rect">
              <a:avLst/>
            </a:prstGeom>
            <a:noFill/>
            <a:ln w="9525">
              <a:noFill/>
              <a:miter lim="800000"/>
              <a:headEnd/>
              <a:tailEnd/>
            </a:ln>
          </p:spPr>
        </p:pic>
        <p:sp>
          <p:nvSpPr>
            <p:cNvPr id="8" name="Rectangle 7"/>
            <p:cNvSpPr/>
            <p:nvPr/>
          </p:nvSpPr>
          <p:spPr bwMode="auto">
            <a:xfrm>
              <a:off x="304800" y="762000"/>
              <a:ext cx="5638800" cy="152400"/>
            </a:xfrm>
            <a:prstGeom prst="rect">
              <a:avLst/>
            </a:prstGeom>
            <a:solidFill>
              <a:srgbClr val="FFFF99"/>
            </a:solidFill>
            <a:ln w="9525" cap="flat" cmpd="sng" algn="ctr">
              <a:noFill/>
              <a:prstDash val="solid"/>
              <a:round/>
              <a:headEnd type="none" w="med" len="med"/>
              <a:tailEnd type="non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7BFC514C-EFD2-47D7-8705-389B4B0C9109}" type="slidenum">
              <a:rPr lang="en-US"/>
              <a:pPr/>
              <a:t>34</a:t>
            </a:fld>
            <a:endParaRPr lang="en-US"/>
          </a:p>
        </p:txBody>
      </p:sp>
      <p:sp>
        <p:nvSpPr>
          <p:cNvPr id="424962" name="Text Box 2"/>
          <p:cNvSpPr txBox="1">
            <a:spLocks noChangeArrowheads="1"/>
          </p:cNvSpPr>
          <p:nvPr/>
        </p:nvSpPr>
        <p:spPr bwMode="auto">
          <a:xfrm>
            <a:off x="457200" y="211138"/>
            <a:ext cx="8001000" cy="396875"/>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FFFFFF"/>
                  </a:outerShdw>
                </a:effectLst>
              </a:rPr>
              <a:t>Exh.19-9: Typical magnitudes of components of the “yield stack” :</a:t>
            </a:r>
          </a:p>
        </p:txBody>
      </p:sp>
      <p:sp>
        <p:nvSpPr>
          <p:cNvPr id="424964" name="Text Box 4"/>
          <p:cNvSpPr txBox="1">
            <a:spLocks noChangeArrowheads="1"/>
          </p:cNvSpPr>
          <p:nvPr/>
        </p:nvSpPr>
        <p:spPr bwMode="auto">
          <a:xfrm>
            <a:off x="609600" y="3944938"/>
            <a:ext cx="7467600" cy="406400"/>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a:effectLst>
                  <a:outerShdw blurRad="38100" dist="38100" dir="2700000" algn="tl">
                    <a:srgbClr val="FFFFFF"/>
                  </a:outerShdw>
                </a:effectLst>
              </a:rPr>
              <a:t>Notice how both the total yield, and the component mix, changes…</a:t>
            </a:r>
          </a:p>
        </p:txBody>
      </p:sp>
      <p:sp>
        <p:nvSpPr>
          <p:cNvPr id="424965" name="Line 5"/>
          <p:cNvSpPr>
            <a:spLocks noChangeShapeType="1"/>
          </p:cNvSpPr>
          <p:nvPr/>
        </p:nvSpPr>
        <p:spPr bwMode="auto">
          <a:xfrm flipH="1" flipV="1">
            <a:off x="5562600" y="3487738"/>
            <a:ext cx="990600" cy="457200"/>
          </a:xfrm>
          <a:prstGeom prst="line">
            <a:avLst/>
          </a:prstGeom>
          <a:noFill/>
          <a:ln w="9525">
            <a:solidFill>
              <a:schemeClr val="tx1"/>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24966" name="Line 6"/>
          <p:cNvSpPr>
            <a:spLocks noChangeShapeType="1"/>
          </p:cNvSpPr>
          <p:nvPr/>
        </p:nvSpPr>
        <p:spPr bwMode="auto">
          <a:xfrm flipV="1">
            <a:off x="6553200" y="3411538"/>
            <a:ext cx="0" cy="533400"/>
          </a:xfrm>
          <a:prstGeom prst="line">
            <a:avLst/>
          </a:prstGeom>
          <a:noFill/>
          <a:ln w="9525">
            <a:solidFill>
              <a:schemeClr val="tx1"/>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24967" name="Line 7"/>
          <p:cNvSpPr>
            <a:spLocks noChangeShapeType="1"/>
          </p:cNvSpPr>
          <p:nvPr/>
        </p:nvSpPr>
        <p:spPr bwMode="auto">
          <a:xfrm flipV="1">
            <a:off x="6553200" y="3487738"/>
            <a:ext cx="838200" cy="457200"/>
          </a:xfrm>
          <a:prstGeom prst="line">
            <a:avLst/>
          </a:prstGeom>
          <a:noFill/>
          <a:ln w="9525">
            <a:solidFill>
              <a:schemeClr val="tx1"/>
            </a:solidFill>
            <a:round/>
            <a:headEnd/>
            <a:tailEnd type="triangl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4040" name="Text Box 10"/>
          <p:cNvSpPr txBox="1">
            <a:spLocks noChangeArrowheads="1"/>
          </p:cNvSpPr>
          <p:nvPr/>
        </p:nvSpPr>
        <p:spPr bwMode="auto">
          <a:xfrm>
            <a:off x="304800" y="4478338"/>
            <a:ext cx="8534400" cy="969962"/>
          </a:xfrm>
          <a:prstGeom prst="rect">
            <a:avLst/>
          </a:prstGeom>
          <a:solidFill>
            <a:srgbClr val="FFFF99"/>
          </a:solidFill>
          <a:ln w="9525">
            <a:noFill/>
            <a:miter lim="800000"/>
            <a:headEnd/>
            <a:tailEnd/>
          </a:ln>
        </p:spPr>
        <p:txBody>
          <a:bodyPr>
            <a:spAutoFit/>
          </a:bodyPr>
          <a:lstStyle/>
          <a:p>
            <a:pPr eaLnBrk="1" hangingPunct="1">
              <a:spcBef>
                <a:spcPct val="10000"/>
              </a:spcBef>
            </a:pPr>
            <a:r>
              <a:rPr lang="en-US" sz="1800">
                <a:latin typeface="Arial" charset="0"/>
              </a:rPr>
              <a:t>Risk premium = E[r] – r</a:t>
            </a:r>
            <a:r>
              <a:rPr lang="en-US" sz="1800" baseline="-25000">
                <a:latin typeface="Arial" charset="0"/>
              </a:rPr>
              <a:t>f</a:t>
            </a:r>
            <a:r>
              <a:rPr lang="en-US" sz="1800">
                <a:latin typeface="Arial" charset="0"/>
              </a:rPr>
              <a:t> = RP = (Tot-YldDegr) – (RealRiskfree+InflPrem)…</a:t>
            </a:r>
          </a:p>
          <a:p>
            <a:pPr eaLnBrk="1" hangingPunct="1">
              <a:spcBef>
                <a:spcPct val="10000"/>
              </a:spcBef>
            </a:pPr>
            <a:r>
              <a:rPr lang="en-US" sz="1800" b="0">
                <a:latin typeface="Arial" charset="0"/>
              </a:rPr>
              <a:t>		   </a:t>
            </a:r>
            <a:r>
              <a:rPr lang="en-US" sz="1800">
                <a:latin typeface="Arial" charset="0"/>
              </a:rPr>
              <a:t>2010		  2005		  Late ’90s	  1993</a:t>
            </a:r>
          </a:p>
          <a:p>
            <a:pPr eaLnBrk="1" hangingPunct="1">
              <a:spcBef>
                <a:spcPct val="10000"/>
              </a:spcBef>
            </a:pPr>
            <a:r>
              <a:rPr lang="en-US" sz="1800" b="0">
                <a:latin typeface="Arial" charset="0"/>
              </a:rPr>
              <a:t>	         </a:t>
            </a:r>
            <a:r>
              <a:rPr lang="en-US" sz="1600" b="0">
                <a:latin typeface="Arial" charset="0"/>
              </a:rPr>
              <a:t>6%-0%=</a:t>
            </a:r>
            <a:r>
              <a:rPr lang="en-US" sz="1800">
                <a:latin typeface="Arial" charset="0"/>
              </a:rPr>
              <a:t>6%</a:t>
            </a:r>
            <a:r>
              <a:rPr lang="en-US" sz="1600" b="0">
                <a:latin typeface="Arial" charset="0"/>
              </a:rPr>
              <a:t>	      5.5%-4.25%=</a:t>
            </a:r>
            <a:r>
              <a:rPr lang="en-US" sz="1800">
                <a:latin typeface="Arial" charset="0"/>
              </a:rPr>
              <a:t>1.25%</a:t>
            </a:r>
            <a:r>
              <a:rPr lang="en-US" sz="1600" b="0">
                <a:latin typeface="Arial" charset="0"/>
              </a:rPr>
              <a:t>	7%-5%=</a:t>
            </a:r>
            <a:r>
              <a:rPr lang="en-US" sz="1800">
                <a:latin typeface="Arial" charset="0"/>
              </a:rPr>
              <a:t>2% </a:t>
            </a:r>
            <a:r>
              <a:rPr lang="en-US" sz="1600" b="0">
                <a:latin typeface="Arial" charset="0"/>
              </a:rPr>
              <a:t>  8.5%-3.5%=</a:t>
            </a:r>
            <a:r>
              <a:rPr lang="en-US" sz="1800">
                <a:latin typeface="Arial" charset="0"/>
              </a:rPr>
              <a:t>5%</a:t>
            </a:r>
          </a:p>
        </p:txBody>
      </p:sp>
      <p:sp>
        <p:nvSpPr>
          <p:cNvPr id="424971" name="Text Box 11"/>
          <p:cNvSpPr txBox="1">
            <a:spLocks noChangeArrowheads="1"/>
          </p:cNvSpPr>
          <p:nvPr/>
        </p:nvSpPr>
        <p:spPr bwMode="auto">
          <a:xfrm>
            <a:off x="533400" y="5545138"/>
            <a:ext cx="7620000" cy="711200"/>
          </a:xfrm>
          <a:prstGeom prst="rect">
            <a:avLst/>
          </a:prstGeom>
          <a:solidFill>
            <a:srgbClr val="FFFF99"/>
          </a:solidFill>
          <a:ln w="9525">
            <a:solidFill>
              <a:schemeClr val="tx1"/>
            </a:solid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FFFFFF"/>
                  </a:outerShdw>
                </a:effectLst>
              </a:rPr>
              <a:t>Risk </a:t>
            </a:r>
            <a:r>
              <a:rPr lang="en-US" dirty="0" err="1">
                <a:effectLst>
                  <a:outerShdw blurRad="38100" dist="38100" dir="2700000" algn="tl">
                    <a:srgbClr val="FFFFFF"/>
                  </a:outerShdw>
                </a:effectLst>
              </a:rPr>
              <a:t>Prem</a:t>
            </a:r>
            <a:r>
              <a:rPr lang="en-US" dirty="0">
                <a:effectLst>
                  <a:outerShdw blurRad="38100" dist="38100" dir="2700000" algn="tl">
                    <a:srgbClr val="FFFFFF"/>
                  </a:outerShdw>
                </a:effectLst>
              </a:rPr>
              <a:t> fell early-90s to 2007, then suddenly jumped up 2008-09, reflecting global liquidity then the “Financial Crisis”...</a:t>
            </a:r>
            <a:r>
              <a:rPr lang="en-US" sz="1600" b="0" dirty="0"/>
              <a:t>*</a:t>
            </a:r>
            <a:endParaRPr lang="en-US" dirty="0">
              <a:effectLst>
                <a:outerShdw blurRad="38100" dist="38100" dir="2700000" algn="tl">
                  <a:srgbClr val="FFFFFF"/>
                </a:outerShdw>
              </a:effectLst>
            </a:endParaRPr>
          </a:p>
        </p:txBody>
      </p:sp>
      <p:sp>
        <p:nvSpPr>
          <p:cNvPr id="44042" name="Text Box 12"/>
          <p:cNvSpPr txBox="1">
            <a:spLocks noChangeArrowheads="1"/>
          </p:cNvSpPr>
          <p:nvPr/>
        </p:nvSpPr>
        <p:spPr bwMode="auto">
          <a:xfrm>
            <a:off x="457200" y="6400800"/>
            <a:ext cx="8001000" cy="336550"/>
          </a:xfrm>
          <a:prstGeom prst="rect">
            <a:avLst/>
          </a:prstGeom>
          <a:noFill/>
          <a:ln w="9525">
            <a:noFill/>
            <a:miter lim="800000"/>
            <a:headEnd/>
            <a:tailEnd/>
          </a:ln>
        </p:spPr>
        <p:txBody>
          <a:bodyPr>
            <a:spAutoFit/>
          </a:bodyPr>
          <a:lstStyle/>
          <a:p>
            <a:pPr eaLnBrk="1" hangingPunct="1">
              <a:spcBef>
                <a:spcPct val="50000"/>
              </a:spcBef>
            </a:pPr>
            <a:r>
              <a:rPr lang="en-US" sz="1600" b="0"/>
              <a:t>*Some component of this change is also changes in long-term future inflation expectations.</a:t>
            </a:r>
          </a:p>
        </p:txBody>
      </p:sp>
      <p:sp>
        <p:nvSpPr>
          <p:cNvPr id="44043" name="Text Box 10"/>
          <p:cNvSpPr txBox="1">
            <a:spLocks noChangeArrowheads="1"/>
          </p:cNvSpPr>
          <p:nvPr/>
        </p:nvSpPr>
        <p:spPr bwMode="auto">
          <a:xfrm>
            <a:off x="304800" y="3429000"/>
            <a:ext cx="5257800" cy="369888"/>
          </a:xfrm>
          <a:prstGeom prst="rect">
            <a:avLst/>
          </a:prstGeom>
          <a:noFill/>
          <a:ln w="9525">
            <a:noFill/>
            <a:miter lim="800000"/>
            <a:headEnd/>
            <a:tailEnd/>
          </a:ln>
        </p:spPr>
        <p:txBody>
          <a:bodyPr>
            <a:spAutoFit/>
          </a:bodyPr>
          <a:lstStyle/>
          <a:p>
            <a:pPr eaLnBrk="1" hangingPunct="1">
              <a:spcBef>
                <a:spcPct val="10000"/>
              </a:spcBef>
            </a:pPr>
            <a:r>
              <a:rPr lang="en-US" sz="1800" b="0">
                <a:solidFill>
                  <a:srgbClr val="0000FF"/>
                </a:solidFill>
                <a:latin typeface="Arial" charset="0"/>
              </a:rPr>
              <a:t>T-Bill Yield = Real Riskfree Rate + Infla Prem</a:t>
            </a:r>
          </a:p>
        </p:txBody>
      </p:sp>
      <p:sp>
        <p:nvSpPr>
          <p:cNvPr id="13" name="Left Brace 12"/>
          <p:cNvSpPr/>
          <p:nvPr/>
        </p:nvSpPr>
        <p:spPr bwMode="auto">
          <a:xfrm>
            <a:off x="152400" y="1371600"/>
            <a:ext cx="304800" cy="457200"/>
          </a:xfrm>
          <a:prstGeom prst="leftBrace">
            <a:avLst>
              <a:gd name="adj1" fmla="val 25000"/>
              <a:gd name="adj2" fmla="val 50000"/>
            </a:avLst>
          </a:prstGeom>
          <a:noFill/>
          <a:ln w="22225" cap="flat" cmpd="sng" algn="ctr">
            <a:solidFill>
              <a:srgbClr val="0000FF"/>
            </a:solidFill>
            <a:prstDash val="solid"/>
            <a:round/>
            <a:headEnd type="none" w="med" len="med"/>
            <a:tailEnd type="none" w="med" len="med"/>
          </a:ln>
          <a:effectLst/>
        </p:spPr>
        <p:txBody>
          <a:bodyPr/>
          <a:lstStyle/>
          <a:p>
            <a:pPr eaLnBrk="1" hangingPunct="1">
              <a:defRPr/>
            </a:pPr>
            <a:endParaRPr lang="en-US" i="1">
              <a:effectLst>
                <a:outerShdw blurRad="38100" dist="38100" dir="2700000" algn="tl">
                  <a:srgbClr val="000000">
                    <a:alpha val="43137"/>
                  </a:srgbClr>
                </a:outerShdw>
              </a:effectLst>
            </a:endParaRPr>
          </a:p>
        </p:txBody>
      </p:sp>
      <p:grpSp>
        <p:nvGrpSpPr>
          <p:cNvPr id="44045" name="Group 2"/>
          <p:cNvGrpSpPr>
            <a:grpSpLocks/>
          </p:cNvGrpSpPr>
          <p:nvPr/>
        </p:nvGrpSpPr>
        <p:grpSpPr bwMode="auto">
          <a:xfrm>
            <a:off x="381000" y="685800"/>
            <a:ext cx="8458200" cy="2657475"/>
            <a:chOff x="381000" y="685800"/>
            <a:chExt cx="8458200" cy="2657475"/>
          </a:xfrm>
        </p:grpSpPr>
        <p:pic>
          <p:nvPicPr>
            <p:cNvPr id="44046" name="Picture 9"/>
            <p:cNvPicPr>
              <a:picLocks noChangeAspect="1" noChangeArrowheads="1"/>
            </p:cNvPicPr>
            <p:nvPr/>
          </p:nvPicPr>
          <p:blipFill>
            <a:blip r:embed="rId2" cstate="print"/>
            <a:srcRect/>
            <a:stretch>
              <a:fillRect/>
            </a:stretch>
          </p:blipFill>
          <p:spPr bwMode="auto">
            <a:xfrm>
              <a:off x="381000" y="685800"/>
              <a:ext cx="8458200" cy="2657475"/>
            </a:xfrm>
            <a:prstGeom prst="rect">
              <a:avLst/>
            </a:prstGeom>
            <a:noFill/>
            <a:ln w="9525">
              <a:solidFill>
                <a:schemeClr val="tx1"/>
              </a:solidFill>
              <a:miter lim="800000"/>
              <a:headEnd/>
              <a:tailEnd/>
            </a:ln>
          </p:spPr>
        </p:pic>
        <p:sp>
          <p:nvSpPr>
            <p:cNvPr id="2" name="Rectangle 1"/>
            <p:cNvSpPr/>
            <p:nvPr/>
          </p:nvSpPr>
          <p:spPr bwMode="auto">
            <a:xfrm>
              <a:off x="457200" y="685800"/>
              <a:ext cx="1143000" cy="228600"/>
            </a:xfrm>
            <a:prstGeom prst="rect">
              <a:avLst/>
            </a:prstGeom>
            <a:solidFill>
              <a:srgbClr val="FFFF99"/>
            </a:solidFill>
            <a:ln w="9525" cap="flat" cmpd="sng" algn="ctr">
              <a:noFill/>
              <a:prstDash val="solid"/>
              <a:round/>
              <a:headEnd type="none" w="med" len="med"/>
              <a:tailEnd type="none" w="med" len="med"/>
            </a:ln>
            <a:effectLst/>
          </p:spPr>
          <p:txBody>
            <a:bodyPr/>
            <a:lstStyle/>
            <a:p>
              <a:pPr eaLnBrk="1" hangingPunct="1">
                <a:defRPr/>
              </a:pPr>
              <a:endParaRPr 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381000" y="304800"/>
            <a:ext cx="830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19.2.2 Ex Post Performance: The Historical Record</a:t>
            </a:r>
          </a:p>
        </p:txBody>
      </p:sp>
      <p:sp>
        <p:nvSpPr>
          <p:cNvPr id="43015" name="Text Box 7"/>
          <p:cNvSpPr txBox="1">
            <a:spLocks noChangeArrowheads="1"/>
          </p:cNvSpPr>
          <p:nvPr/>
        </p:nvSpPr>
        <p:spPr bwMode="auto">
          <a:xfrm>
            <a:off x="762000" y="762000"/>
            <a:ext cx="8077200" cy="2955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Recall that the yields we’ve just been discussing (in 19.2.1) are </a:t>
            </a:r>
            <a:r>
              <a:rPr lang="en-US" i="1">
                <a:solidFill>
                  <a:srgbClr val="0000FF"/>
                </a:solidFill>
                <a:effectLst>
                  <a:outerShdw blurRad="38100" dist="38100" dir="2700000" algn="tl">
                    <a:srgbClr val="000000"/>
                  </a:outerShdw>
                </a:effectLst>
              </a:rPr>
              <a:t>ex ante</a:t>
            </a:r>
            <a:r>
              <a:rPr lang="en-US">
                <a:solidFill>
                  <a:srgbClr val="0000FF"/>
                </a:solidFill>
                <a:effectLst>
                  <a:outerShdw blurRad="38100" dist="38100" dir="2700000" algn="tl">
                    <a:srgbClr val="000000"/>
                  </a:outerShdw>
                </a:effectLst>
              </a:rPr>
              <a:t> </a:t>
            </a:r>
            <a:r>
              <a:rPr lang="en-US" u="sng">
                <a:solidFill>
                  <a:srgbClr val="0000FF"/>
                </a:solidFill>
                <a:effectLst>
                  <a:outerShdw blurRad="38100" dist="38100" dir="2700000" algn="tl">
                    <a:srgbClr val="000000"/>
                  </a:outerShdw>
                </a:effectLst>
              </a:rPr>
              <a:t>stated</a:t>
            </a:r>
            <a:r>
              <a:rPr lang="en-US">
                <a:solidFill>
                  <a:srgbClr val="0000FF"/>
                </a:solidFill>
                <a:effectLst>
                  <a:outerShdw blurRad="38100" dist="38100" dir="2700000" algn="tl">
                    <a:srgbClr val="000000"/>
                  </a:outerShdw>
                </a:effectLst>
              </a:rPr>
              <a:t> yields</a:t>
            </a:r>
            <a:r>
              <a:rPr lang="en-US">
                <a:effectLst>
                  <a:outerShdw blurRad="38100" dist="38100" dir="2700000" algn="tl">
                    <a:srgbClr val="FFFFFF"/>
                  </a:outerShdw>
                </a:effectLst>
              </a:rPr>
              <a:t> (contractual YTMs).</a:t>
            </a:r>
          </a:p>
          <a:p>
            <a:pPr eaLnBrk="1" hangingPunct="1">
              <a:spcBef>
                <a:spcPct val="50000"/>
              </a:spcBef>
              <a:defRPr/>
            </a:pPr>
            <a:r>
              <a:rPr lang="en-US">
                <a:effectLst>
                  <a:outerShdw blurRad="38100" dist="38100" dir="2700000" algn="tl">
                    <a:srgbClr val="FFFFFF"/>
                  </a:outerShdw>
                </a:effectLst>
              </a:rPr>
              <a:t>As </a:t>
            </a:r>
            <a:r>
              <a:rPr lang="en-US" i="1">
                <a:effectLst>
                  <a:outerShdw blurRad="38100" dist="38100" dir="2700000" algn="tl">
                    <a:srgbClr val="FFFFFF"/>
                  </a:outerShdw>
                </a:effectLst>
              </a:rPr>
              <a:t>market rates</a:t>
            </a:r>
            <a:r>
              <a:rPr lang="en-US">
                <a:effectLst>
                  <a:outerShdw blurRad="38100" dist="38100" dir="2700000" algn="tl">
                    <a:srgbClr val="FFFFFF"/>
                  </a:outerShdw>
                </a:effectLst>
              </a:rPr>
              <a:t>, they reflect the before-tax </a:t>
            </a:r>
            <a:r>
              <a:rPr lang="en-US" i="1">
                <a:effectLst>
                  <a:outerShdw blurRad="38100" dist="38100" dir="2700000" algn="tl">
                    <a:srgbClr val="FFFFFF"/>
                  </a:outerShdw>
                </a:effectLst>
              </a:rPr>
              <a:t>expectations</a:t>
            </a:r>
            <a:r>
              <a:rPr lang="en-US">
                <a:effectLst>
                  <a:outerShdw blurRad="38100" dist="38100" dir="2700000" algn="tl">
                    <a:srgbClr val="FFFFFF"/>
                  </a:outerShdw>
                </a:effectLst>
              </a:rPr>
              <a:t> of marginal participants (supply &amp; demand) in the mortgage market branch of the capital markets.</a:t>
            </a:r>
          </a:p>
          <a:p>
            <a:pPr eaLnBrk="1" hangingPunct="1">
              <a:spcBef>
                <a:spcPct val="50000"/>
              </a:spcBef>
              <a:defRPr/>
            </a:pPr>
            <a:r>
              <a:rPr lang="en-US">
                <a:effectLst>
                  <a:outerShdw blurRad="38100" dist="38100" dir="2700000" algn="tl">
                    <a:srgbClr val="FFFFFF"/>
                  </a:outerShdw>
                </a:effectLst>
              </a:rPr>
              <a:t>They will also equal ex post realized multi-period yields (IRRs), but </a:t>
            </a:r>
            <a:r>
              <a:rPr lang="en-US" i="1" u="sng">
                <a:effectLst>
                  <a:outerShdw blurRad="38100" dist="38100" dir="2700000" algn="tl">
                    <a:srgbClr val="FFFFFF"/>
                  </a:outerShdw>
                </a:effectLst>
              </a:rPr>
              <a:t>only</a:t>
            </a:r>
            <a:r>
              <a:rPr lang="en-US">
                <a:effectLst>
                  <a:outerShdw blurRad="38100" dist="38100" dir="2700000" algn="tl">
                    <a:srgbClr val="FFFFFF"/>
                  </a:outerShdw>
                </a:effectLst>
              </a:rPr>
              <a:t>:</a:t>
            </a:r>
          </a:p>
          <a:p>
            <a:pPr lvl="1" eaLnBrk="1" hangingPunct="1">
              <a:spcBef>
                <a:spcPct val="20000"/>
              </a:spcBef>
              <a:buFontTx/>
              <a:buChar char="•"/>
              <a:defRPr/>
            </a:pPr>
            <a:r>
              <a:rPr lang="en-US">
                <a:effectLst>
                  <a:outerShdw blurRad="38100" dist="38100" dir="2700000" algn="tl">
                    <a:srgbClr val="FFFFFF"/>
                  </a:outerShdw>
                </a:effectLst>
              </a:rPr>
              <a:t> For investors </a:t>
            </a:r>
            <a:r>
              <a:rPr lang="en-US" i="1">
                <a:effectLst>
                  <a:outerShdw blurRad="38100" dist="38100" dir="2700000" algn="tl">
                    <a:srgbClr val="FFFFFF"/>
                  </a:outerShdw>
                </a:effectLst>
              </a:rPr>
              <a:t>holding the loans </a:t>
            </a:r>
            <a:r>
              <a:rPr lang="en-US" i="1" u="sng">
                <a:effectLst>
                  <a:outerShdw blurRad="38100" dist="38100" dir="2700000" algn="tl">
                    <a:srgbClr val="FFFFFF"/>
                  </a:outerShdw>
                </a:effectLst>
              </a:rPr>
              <a:t>to maturity</a:t>
            </a:r>
            <a:r>
              <a:rPr lang="en-US" i="1">
                <a:effectLst>
                  <a:outerShdw blurRad="38100" dist="38100" dir="2700000" algn="tl">
                    <a:srgbClr val="FFFFFF"/>
                  </a:outerShdw>
                </a:effectLst>
              </a:rPr>
              <a:t>.</a:t>
            </a:r>
          </a:p>
          <a:p>
            <a:pPr lvl="1" eaLnBrk="1" hangingPunct="1">
              <a:spcBef>
                <a:spcPct val="20000"/>
              </a:spcBef>
              <a:buFontTx/>
              <a:buChar char="•"/>
              <a:defRPr/>
            </a:pPr>
            <a:r>
              <a:rPr lang="en-US">
                <a:effectLst>
                  <a:outerShdw blurRad="38100" dist="38100" dir="2700000" algn="tl">
                    <a:srgbClr val="FFFFFF"/>
                  </a:outerShdw>
                </a:effectLst>
              </a:rPr>
              <a:t> In the </a:t>
            </a:r>
            <a:r>
              <a:rPr lang="en-US" i="1">
                <a:effectLst>
                  <a:outerShdw blurRad="38100" dist="38100" dir="2700000" algn="tl">
                    <a:srgbClr val="FFFFFF"/>
                  </a:outerShdw>
                </a:effectLst>
              </a:rPr>
              <a:t>absence of </a:t>
            </a:r>
            <a:r>
              <a:rPr lang="en-US" i="1" u="sng">
                <a:effectLst>
                  <a:outerShdw blurRad="38100" dist="38100" dir="2700000" algn="tl">
                    <a:srgbClr val="FFFFFF"/>
                  </a:outerShdw>
                </a:effectLst>
              </a:rPr>
              <a:t>default</a:t>
            </a:r>
            <a:r>
              <a:rPr lang="en-US">
                <a:effectLst>
                  <a:outerShdw blurRad="38100" dist="38100" dir="2700000" algn="tl">
                    <a:srgbClr val="FFFFFF"/>
                  </a:outerShdw>
                </a:effectLst>
              </a:rPr>
              <a:t> by the borrower*.</a:t>
            </a:r>
          </a:p>
        </p:txBody>
      </p:sp>
      <p:sp>
        <p:nvSpPr>
          <p:cNvPr id="43016" name="Text Box 8"/>
          <p:cNvSpPr txBox="1">
            <a:spLocks noChangeArrowheads="1"/>
          </p:cNvSpPr>
          <p:nvPr/>
        </p:nvSpPr>
        <p:spPr bwMode="auto">
          <a:xfrm>
            <a:off x="762000" y="3886200"/>
            <a:ext cx="82296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Otherwise, interest rate movements, or defaults, will cause the realized ex post return to differ from the contractual rate and from the ex ante expectation.</a:t>
            </a:r>
          </a:p>
        </p:txBody>
      </p:sp>
      <p:sp>
        <p:nvSpPr>
          <p:cNvPr id="5" name="Slide Number Placeholder 4"/>
          <p:cNvSpPr>
            <a:spLocks noGrp="1"/>
          </p:cNvSpPr>
          <p:nvPr>
            <p:ph type="sldNum" sz="quarter" idx="12"/>
          </p:nvPr>
        </p:nvSpPr>
        <p:spPr/>
        <p:txBody>
          <a:bodyPr/>
          <a:lstStyle/>
          <a:p>
            <a:fld id="{8A33B0BF-747F-418D-9615-BE611427A722}" type="slidenum">
              <a:rPr lang="en-US" smtClean="0"/>
              <a:pPr/>
              <a:t>35</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Text Box 6"/>
          <p:cNvSpPr txBox="1">
            <a:spLocks noChangeArrowheads="1"/>
          </p:cNvSpPr>
          <p:nvPr/>
        </p:nvSpPr>
        <p:spPr bwMode="auto">
          <a:xfrm>
            <a:off x="457200" y="304800"/>
            <a:ext cx="8229600" cy="6188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Recall also that mortgages (and bonds) are used in various ways by investors: </a:t>
            </a:r>
          </a:p>
          <a:p>
            <a:pPr eaLnBrk="1" hangingPunct="1">
              <a:spcBef>
                <a:spcPct val="50000"/>
              </a:spcBef>
              <a:defRPr/>
            </a:pPr>
            <a:r>
              <a:rPr lang="en-US">
                <a:effectLst>
                  <a:outerShdw blurRad="38100" dist="38100" dir="2700000" algn="tl">
                    <a:srgbClr val="FFFFFF"/>
                  </a:outerShdw>
                </a:effectLst>
              </a:rPr>
              <a:t>Many investors adopt a </a:t>
            </a:r>
            <a:r>
              <a:rPr lang="en-US" i="1">
                <a:effectLst>
                  <a:outerShdw blurRad="38100" dist="38100" dir="2700000" algn="tl">
                    <a:srgbClr val="FFFFFF"/>
                  </a:outerShdw>
                </a:effectLst>
              </a:rPr>
              <a:t>trading-oriented</a:t>
            </a:r>
            <a:r>
              <a:rPr lang="en-US">
                <a:effectLst>
                  <a:outerShdw blurRad="38100" dist="38100" dir="2700000" algn="tl">
                    <a:srgbClr val="FFFFFF"/>
                  </a:outerShdw>
                </a:effectLst>
              </a:rPr>
              <a:t> investment strategy, </a:t>
            </a:r>
          </a:p>
          <a:p>
            <a:pPr eaLnBrk="1" hangingPunct="1">
              <a:spcBef>
                <a:spcPct val="50000"/>
              </a:spcBef>
              <a:defRPr/>
            </a:pPr>
            <a:r>
              <a:rPr lang="en-US">
                <a:effectLst>
                  <a:outerShdw blurRad="38100" dist="38100" dir="2700000" algn="tl">
                    <a:srgbClr val="FFFFFF"/>
                  </a:outerShdw>
                </a:effectLst>
              </a:rPr>
              <a:t>Seeking higher returns through active investment, or to obtain </a:t>
            </a:r>
            <a:r>
              <a:rPr lang="en-US" i="1">
                <a:effectLst>
                  <a:outerShdw blurRad="38100" dist="38100" dir="2700000" algn="tl">
                    <a:srgbClr val="FFFFFF"/>
                  </a:outerShdw>
                </a:effectLst>
              </a:rPr>
              <a:t>diversification benefits</a:t>
            </a:r>
            <a:r>
              <a:rPr lang="en-US">
                <a:effectLst>
                  <a:outerShdw blurRad="38100" dist="38100" dir="2700000" algn="tl">
                    <a:srgbClr val="FFFFFF"/>
                  </a:outerShdw>
                </a:effectLst>
              </a:rPr>
              <a:t> in a portfolio (as mortgages are not perfectly correlated with other asset classes).</a:t>
            </a:r>
          </a:p>
          <a:p>
            <a:pPr eaLnBrk="1" hangingPunct="1">
              <a:spcBef>
                <a:spcPct val="50000"/>
              </a:spcBef>
              <a:defRPr/>
            </a:pPr>
            <a:r>
              <a:rPr lang="en-US">
                <a:effectLst>
                  <a:outerShdw blurRad="38100" dist="38100" dir="2700000" algn="tl">
                    <a:srgbClr val="FFFFFF"/>
                  </a:outerShdw>
                </a:effectLst>
              </a:rPr>
              <a:t>For such investors, </a:t>
            </a:r>
            <a:r>
              <a:rPr lang="en-US" i="1">
                <a:effectLst>
                  <a:outerShdw blurRad="38100" dist="38100" dir="2700000" algn="tl">
                    <a:srgbClr val="FFFFFF"/>
                  </a:outerShdw>
                </a:effectLst>
              </a:rPr>
              <a:t>periodic returns</a:t>
            </a:r>
            <a:r>
              <a:rPr lang="en-US">
                <a:effectLst>
                  <a:outerShdw blurRad="38100" dist="38100" dir="2700000" algn="tl">
                    <a:srgbClr val="FFFFFF"/>
                  </a:outerShdw>
                </a:effectLst>
              </a:rPr>
              <a:t> (aka “period-by-period returns”, as defined in Chapter 9), are more relevant than multi-period yields-to-maturity (YTMs) measured over the lifetime of the loan.</a:t>
            </a:r>
          </a:p>
          <a:p>
            <a:pPr eaLnBrk="1" hangingPunct="1">
              <a:spcBef>
                <a:spcPct val="50000"/>
              </a:spcBef>
              <a:defRPr/>
            </a:pPr>
            <a:r>
              <a:rPr lang="en-US">
                <a:effectLst>
                  <a:outerShdw blurRad="38100" dist="38100" dir="2700000" algn="tl">
                    <a:srgbClr val="FFFFFF"/>
                  </a:outerShdw>
                </a:effectLst>
              </a:rPr>
              <a:t>Recall that periodic returns are based on simple </a:t>
            </a:r>
            <a:r>
              <a:rPr lang="en-US" i="1">
                <a:effectLst>
                  <a:outerShdw blurRad="38100" dist="38100" dir="2700000" algn="tl">
                    <a:srgbClr val="FFFFFF"/>
                  </a:outerShdw>
                </a:effectLst>
              </a:rPr>
              <a:t>“holding period returns”</a:t>
            </a:r>
            <a:r>
              <a:rPr lang="en-US">
                <a:effectLst>
                  <a:outerShdw blurRad="38100" dist="38100" dir="2700000" algn="tl">
                    <a:srgbClr val="FFFFFF"/>
                  </a:outerShdw>
                </a:effectLst>
              </a:rPr>
              <a:t> (HPRs) in each consecutive (short) period of time (typically annual frequency or shorter periods, quarterly, monthly, daily).</a:t>
            </a:r>
          </a:p>
          <a:p>
            <a:pPr eaLnBrk="1" hangingPunct="1">
              <a:spcBef>
                <a:spcPct val="50000"/>
              </a:spcBef>
              <a:defRPr/>
            </a:pPr>
            <a:r>
              <a:rPr lang="en-US">
                <a:effectLst>
                  <a:outerShdw blurRad="38100" dist="38100" dir="2700000" algn="tl">
                    <a:srgbClr val="FFFFFF"/>
                  </a:outerShdw>
                </a:effectLst>
              </a:rPr>
              <a:t>HPRs are computed as if the asset were bought and sold at the beginning and end of each period, requiring </a:t>
            </a:r>
            <a:r>
              <a:rPr lang="en-US" i="1">
                <a:effectLst>
                  <a:outerShdw blurRad="38100" dist="38100" dir="2700000" algn="tl">
                    <a:srgbClr val="FFFFFF"/>
                  </a:outerShdw>
                </a:effectLst>
              </a:rPr>
              <a:t>“marking to market”</a:t>
            </a:r>
            <a:r>
              <a:rPr lang="en-US">
                <a:effectLst>
                  <a:outerShdw blurRad="38100" dist="38100" dir="2700000" algn="tl">
                    <a:srgbClr val="FFFFFF"/>
                  </a:outerShdw>
                </a:effectLst>
              </a:rPr>
              <a:t> at frequent intervals.</a:t>
            </a:r>
          </a:p>
          <a:p>
            <a:pPr eaLnBrk="1" hangingPunct="1">
              <a:spcBef>
                <a:spcPct val="50000"/>
              </a:spcBef>
              <a:defRPr/>
            </a:pPr>
            <a:r>
              <a:rPr lang="en-US">
                <a:effectLst>
                  <a:outerShdw blurRad="38100" dist="38100" dir="2700000" algn="tl">
                    <a:srgbClr val="FFFFFF"/>
                  </a:outerShdw>
                </a:effectLst>
              </a:rPr>
              <a:t>HPRs are particularly relevant for </a:t>
            </a:r>
            <a:r>
              <a:rPr lang="en-US" i="1">
                <a:effectLst>
                  <a:outerShdw blurRad="38100" dist="38100" dir="2700000" algn="tl">
                    <a:srgbClr val="FFFFFF"/>
                  </a:outerShdw>
                </a:effectLst>
              </a:rPr>
              <a:t>portfolios</a:t>
            </a:r>
            <a:r>
              <a:rPr lang="en-US">
                <a:effectLst>
                  <a:outerShdw blurRad="38100" dist="38100" dir="2700000" algn="tl">
                    <a:srgbClr val="FFFFFF"/>
                  </a:outerShdw>
                </a:effectLst>
              </a:rPr>
              <a:t> (or indexes) composed of many individual mortgages (or bonds).</a:t>
            </a:r>
          </a:p>
        </p:txBody>
      </p:sp>
      <p:sp>
        <p:nvSpPr>
          <p:cNvPr id="3" name="Slide Number Placeholder 2"/>
          <p:cNvSpPr>
            <a:spLocks noGrp="1"/>
          </p:cNvSpPr>
          <p:nvPr>
            <p:ph type="sldNum" sz="quarter" idx="12"/>
          </p:nvPr>
        </p:nvSpPr>
        <p:spPr/>
        <p:txBody>
          <a:bodyPr/>
          <a:lstStyle/>
          <a:p>
            <a:fld id="{8A33B0BF-747F-418D-9615-BE611427A722}" type="slidenum">
              <a:rPr lang="en-US" smtClean="0"/>
              <a:pPr/>
              <a:t>36</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381000" y="228600"/>
            <a:ext cx="7772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1">
                <a:effectLst>
                  <a:outerShdw blurRad="38100" dist="38100" dir="2700000" algn="tl">
                    <a:srgbClr val="FFFFFF"/>
                  </a:outerShdw>
                </a:effectLst>
              </a:rPr>
              <a:t>Computing HPRs for mortgages . . .</a:t>
            </a:r>
          </a:p>
        </p:txBody>
      </p:sp>
      <p:graphicFrame>
        <p:nvGraphicFramePr>
          <p:cNvPr id="50179" name="Object 5"/>
          <p:cNvGraphicFramePr>
            <a:graphicFrameLocks noChangeAspect="1"/>
          </p:cNvGraphicFramePr>
          <p:nvPr/>
        </p:nvGraphicFramePr>
        <p:xfrm>
          <a:off x="1752600" y="2057400"/>
          <a:ext cx="5802313" cy="798513"/>
        </p:xfrm>
        <a:graphic>
          <a:graphicData uri="http://schemas.openxmlformats.org/presentationml/2006/ole">
            <p:oleObj spid="_x0000_s50179" name="Equation" r:id="rId4" imgW="3221313" imgH="443576" progId="Equation.3">
              <p:embed/>
            </p:oleObj>
          </a:graphicData>
        </a:graphic>
      </p:graphicFrame>
      <p:sp>
        <p:nvSpPr>
          <p:cNvPr id="56326" name="Text Box 6"/>
          <p:cNvSpPr txBox="1">
            <a:spLocks noChangeArrowheads="1"/>
          </p:cNvSpPr>
          <p:nvPr/>
        </p:nvSpPr>
        <p:spPr bwMode="auto">
          <a:xfrm>
            <a:off x="609600" y="2667000"/>
            <a:ext cx="7848600" cy="1706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Where:</a:t>
            </a:r>
          </a:p>
          <a:p>
            <a:pPr lvl="1" eaLnBrk="1" hangingPunct="1">
              <a:spcBef>
                <a:spcPct val="10000"/>
              </a:spcBef>
              <a:defRPr/>
            </a:pPr>
            <a:r>
              <a:rPr lang="en-US" i="1">
                <a:effectLst>
                  <a:outerShdw blurRad="38100" dist="38100" dir="2700000" algn="tl">
                    <a:srgbClr val="FFFFFF"/>
                  </a:outerShdw>
                </a:effectLst>
              </a:rPr>
              <a:t>PMT</a:t>
            </a:r>
            <a:r>
              <a:rPr lang="en-US" i="1" baseline="-25000">
                <a:effectLst>
                  <a:outerShdw blurRad="38100" dist="38100" dir="2700000" algn="tl">
                    <a:srgbClr val="FFFFFF"/>
                  </a:outerShdw>
                </a:effectLst>
              </a:rPr>
              <a:t>t</a:t>
            </a:r>
            <a:r>
              <a:rPr lang="en-US">
                <a:effectLst>
                  <a:outerShdw blurRad="38100" dist="38100" dir="2700000" algn="tl">
                    <a:srgbClr val="FFFFFF"/>
                  </a:outerShdw>
                </a:effectLst>
              </a:rPr>
              <a:t> = Regular debt service during period t, </a:t>
            </a:r>
          </a:p>
          <a:p>
            <a:pPr lvl="1" eaLnBrk="1" hangingPunct="1">
              <a:spcBef>
                <a:spcPct val="10000"/>
              </a:spcBef>
              <a:defRPr/>
            </a:pPr>
            <a:r>
              <a:rPr lang="en-US" i="1">
                <a:effectLst>
                  <a:outerShdw blurRad="38100" dist="38100" dir="2700000" algn="tl">
                    <a:srgbClr val="FFFFFF"/>
                  </a:outerShdw>
                </a:effectLst>
              </a:rPr>
              <a:t>REC</a:t>
            </a:r>
            <a:r>
              <a:rPr lang="en-US" i="1" baseline="-25000">
                <a:effectLst>
                  <a:outerShdw blurRad="38100" dist="38100" dir="2700000" algn="tl">
                    <a:srgbClr val="FFFFFF"/>
                  </a:outerShdw>
                </a:effectLst>
              </a:rPr>
              <a:t>t</a:t>
            </a:r>
            <a:r>
              <a:rPr lang="en-US">
                <a:effectLst>
                  <a:outerShdw blurRad="38100" dist="38100" dir="2700000" algn="tl">
                    <a:srgbClr val="FFFFFF"/>
                  </a:outerShdw>
                </a:effectLst>
              </a:rPr>
              <a:t> = Value of any prepayments, or the net recovery in any foreclosures during period t, </a:t>
            </a:r>
          </a:p>
          <a:p>
            <a:pPr lvl="1" eaLnBrk="1" hangingPunct="1">
              <a:spcBef>
                <a:spcPct val="10000"/>
              </a:spcBef>
              <a:defRPr/>
            </a:pPr>
            <a:r>
              <a:rPr lang="en-US" i="1">
                <a:effectLst>
                  <a:outerShdw blurRad="38100" dist="38100" dir="2700000" algn="tl">
                    <a:srgbClr val="FFFFFF"/>
                  </a:outerShdw>
                </a:effectLst>
              </a:rPr>
              <a:t>D</a:t>
            </a:r>
            <a:r>
              <a:rPr lang="en-US" i="1" baseline="-25000">
                <a:effectLst>
                  <a:outerShdw blurRad="38100" dist="38100" dir="2700000" algn="tl">
                    <a:srgbClr val="FFFFFF"/>
                  </a:outerShdw>
                </a:effectLst>
              </a:rPr>
              <a:t>t</a:t>
            </a:r>
            <a:r>
              <a:rPr lang="en-US">
                <a:effectLst>
                  <a:outerShdw blurRad="38100" dist="38100" dir="2700000" algn="tl">
                    <a:srgbClr val="FFFFFF"/>
                  </a:outerShdw>
                </a:effectLst>
              </a:rPr>
              <a:t> = Market value of any remaining debt as of the end of period t. </a:t>
            </a:r>
          </a:p>
        </p:txBody>
      </p:sp>
      <p:sp>
        <p:nvSpPr>
          <p:cNvPr id="56327" name="Text Box 7"/>
          <p:cNvSpPr txBox="1">
            <a:spLocks noChangeArrowheads="1"/>
          </p:cNvSpPr>
          <p:nvPr/>
        </p:nvSpPr>
        <p:spPr bwMode="auto">
          <a:xfrm>
            <a:off x="609600" y="685800"/>
            <a:ext cx="8305800"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Recall that the simple periodic total return includes any net cash generated by the investment during the period, plus any change in asset value, all divided by the asset value as of the beginning of the period. For mortgages, this is defined as:</a:t>
            </a:r>
          </a:p>
        </p:txBody>
      </p:sp>
      <p:sp>
        <p:nvSpPr>
          <p:cNvPr id="56328" name="Text Box 8"/>
          <p:cNvSpPr txBox="1">
            <a:spLocks noChangeArrowheads="1"/>
          </p:cNvSpPr>
          <p:nvPr/>
        </p:nvSpPr>
        <p:spPr bwMode="auto">
          <a:xfrm>
            <a:off x="457200" y="4495800"/>
            <a:ext cx="8382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In a mortgage index, this formula is aggregated across a large number of individual loans composing the index portfolio.</a:t>
            </a:r>
          </a:p>
        </p:txBody>
      </p:sp>
      <p:sp>
        <p:nvSpPr>
          <p:cNvPr id="56329" name="Text Box 9"/>
          <p:cNvSpPr txBox="1">
            <a:spLocks noChangeArrowheads="1"/>
          </p:cNvSpPr>
          <p:nvPr/>
        </p:nvSpPr>
        <p:spPr bwMode="auto">
          <a:xfrm>
            <a:off x="457200" y="5334000"/>
            <a:ext cx="84582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The most widely-used index of commercial mortgage whole loans is the </a:t>
            </a:r>
            <a:r>
              <a:rPr lang="en-US" i="1">
                <a:effectLst>
                  <a:outerShdw blurRad="38100" dist="38100" dir="2700000" algn="tl">
                    <a:srgbClr val="FFFFFF"/>
                  </a:outerShdw>
                </a:effectLst>
              </a:rPr>
              <a:t>Giliberto-Levy Commercial Mortgage Price Index </a:t>
            </a:r>
            <a:r>
              <a:rPr lang="en-US">
                <a:effectLst>
                  <a:outerShdw blurRad="38100" dist="38100" dir="2700000" algn="tl">
                    <a:srgbClr val="FFFFFF"/>
                  </a:outerShdw>
                </a:effectLst>
              </a:rPr>
              <a:t>(GLCMPI*).</a:t>
            </a:r>
          </a:p>
        </p:txBody>
      </p:sp>
      <p:sp>
        <p:nvSpPr>
          <p:cNvPr id="8" name="Slide Number Placeholder 7"/>
          <p:cNvSpPr>
            <a:spLocks noGrp="1"/>
          </p:cNvSpPr>
          <p:nvPr>
            <p:ph type="sldNum" sz="quarter" idx="12"/>
          </p:nvPr>
        </p:nvSpPr>
        <p:spPr/>
        <p:txBody>
          <a:bodyPr/>
          <a:lstStyle/>
          <a:p>
            <a:fld id="{8A33B0BF-747F-418D-9615-BE611427A722}" type="slidenum">
              <a:rPr lang="en-US" smtClean="0"/>
              <a:pPr/>
              <a:t>37</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5"/>
          <p:cNvSpPr txBox="1">
            <a:spLocks noChangeArrowheads="1"/>
          </p:cNvSpPr>
          <p:nvPr/>
        </p:nvSpPr>
        <p:spPr bwMode="auto">
          <a:xfrm>
            <a:off x="304800" y="152400"/>
            <a:ext cx="8458200" cy="1793875"/>
          </a:xfrm>
          <a:prstGeom prst="rect">
            <a:avLst/>
          </a:prstGeom>
          <a:noFill/>
          <a:ln w="9525">
            <a:noFill/>
            <a:miter lim="800000"/>
            <a:headEnd/>
            <a:tailEnd/>
          </a:ln>
          <a:effectLst/>
        </p:spPr>
        <p:txBody>
          <a:bodyPr>
            <a:spAutoFit/>
          </a:bodyPr>
          <a:lstStyle/>
          <a:p>
            <a:pPr eaLnBrk="1" hangingPunct="1">
              <a:spcBef>
                <a:spcPct val="10000"/>
              </a:spcBef>
              <a:buFontTx/>
              <a:buChar char="•"/>
            </a:pPr>
            <a:r>
              <a:rPr lang="en-US" sz="1800" b="0"/>
              <a:t> In general, realized ex post periodic returns are much more volatile than ex ante return expectations. </a:t>
            </a:r>
          </a:p>
          <a:p>
            <a:pPr eaLnBrk="1" hangingPunct="1">
              <a:spcBef>
                <a:spcPct val="10000"/>
              </a:spcBef>
              <a:buFontTx/>
              <a:buChar char="•"/>
            </a:pPr>
            <a:r>
              <a:rPr lang="en-US" sz="1800" b="0"/>
              <a:t> This is no more true in the bond market than in other branches of the capital markets. </a:t>
            </a:r>
          </a:p>
          <a:p>
            <a:pPr eaLnBrk="1" hangingPunct="1">
              <a:spcBef>
                <a:spcPct val="10000"/>
              </a:spcBef>
              <a:buFontTx/>
              <a:buChar char="•"/>
            </a:pPr>
            <a:r>
              <a:rPr lang="en-US" sz="1800" b="0"/>
              <a:t> But in the bond market we can more easily empirically observe the difference, because the ex ante return expectations are objectively observable in the market YTMs at which the bonds trade.</a:t>
            </a:r>
          </a:p>
        </p:txBody>
      </p:sp>
      <p:pic>
        <p:nvPicPr>
          <p:cNvPr id="52227" name="Picture 1"/>
          <p:cNvPicPr>
            <a:picLocks noChangeAspect="1"/>
          </p:cNvPicPr>
          <p:nvPr/>
        </p:nvPicPr>
        <p:blipFill>
          <a:blip r:embed="rId2" cstate="print"/>
          <a:srcRect/>
          <a:stretch>
            <a:fillRect/>
          </a:stretch>
        </p:blipFill>
        <p:spPr bwMode="auto">
          <a:xfrm>
            <a:off x="1905000" y="1633538"/>
            <a:ext cx="6684963" cy="5072062"/>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8A33B0BF-747F-418D-9615-BE611427A722}" type="slidenum">
              <a:rPr lang="en-US" smtClean="0"/>
              <a:pPr/>
              <a:t>38</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ext Box 3"/>
          <p:cNvSpPr txBox="1">
            <a:spLocks noChangeArrowheads="1"/>
          </p:cNvSpPr>
          <p:nvPr/>
        </p:nvSpPr>
        <p:spPr bwMode="auto">
          <a:xfrm>
            <a:off x="304800" y="152400"/>
            <a:ext cx="8458200" cy="1793875"/>
          </a:xfrm>
          <a:prstGeom prst="rect">
            <a:avLst/>
          </a:prstGeom>
          <a:noFill/>
          <a:ln w="9525">
            <a:noFill/>
            <a:miter lim="800000"/>
            <a:headEnd/>
            <a:tailEnd/>
          </a:ln>
          <a:effectLst/>
        </p:spPr>
        <p:txBody>
          <a:bodyPr>
            <a:spAutoFit/>
          </a:bodyPr>
          <a:lstStyle/>
          <a:p>
            <a:pPr eaLnBrk="1" hangingPunct="1">
              <a:spcBef>
                <a:spcPct val="10000"/>
              </a:spcBef>
              <a:buFontTx/>
              <a:buChar char="•"/>
            </a:pPr>
            <a:r>
              <a:rPr lang="en-US" sz="1800" b="0"/>
              <a:t> What is the relationship between the </a:t>
            </a:r>
            <a:r>
              <a:rPr lang="en-US" sz="1800" b="0" i="1"/>
              <a:t>average</a:t>
            </a:r>
            <a:r>
              <a:rPr lang="en-US" sz="1800" b="0"/>
              <a:t> ex post realized return and the </a:t>
            </a:r>
            <a:r>
              <a:rPr lang="en-US" sz="1800" b="0" i="1"/>
              <a:t>average</a:t>
            </a:r>
            <a:r>
              <a:rPr lang="en-US" sz="1800" b="0"/>
              <a:t> ex ante yield? </a:t>
            </a:r>
            <a:r>
              <a:rPr lang="en-US" sz="1800" b="0" i="1"/>
              <a:t>(Why?)</a:t>
            </a:r>
            <a:endParaRPr lang="en-US" sz="1800" b="0"/>
          </a:p>
          <a:p>
            <a:pPr eaLnBrk="1" hangingPunct="1">
              <a:spcBef>
                <a:spcPct val="10000"/>
              </a:spcBef>
              <a:buFontTx/>
              <a:buChar char="•"/>
            </a:pPr>
            <a:r>
              <a:rPr lang="en-US" sz="1800" b="0"/>
              <a:t> What is the one major source of the differences seen below between the </a:t>
            </a:r>
            <a:r>
              <a:rPr lang="en-US" sz="1800" b="0" i="1"/>
              <a:t>ex ante</a:t>
            </a:r>
            <a:r>
              <a:rPr lang="en-US" sz="1800" b="0"/>
              <a:t> yields and the </a:t>
            </a:r>
            <a:r>
              <a:rPr lang="en-US" sz="1800" b="0" i="1"/>
              <a:t>ex post</a:t>
            </a:r>
            <a:r>
              <a:rPr lang="en-US" sz="1800" b="0"/>
              <a:t> realized periodic returns for long-term Government bonds?</a:t>
            </a:r>
          </a:p>
          <a:p>
            <a:pPr eaLnBrk="1" hangingPunct="1">
              <a:spcBef>
                <a:spcPct val="10000"/>
              </a:spcBef>
              <a:buFontTx/>
              <a:buChar char="•"/>
            </a:pPr>
            <a:r>
              <a:rPr lang="en-US" sz="1800" b="0"/>
              <a:t> Is there another potential source of difference for corporate or municipal bonds, and for mortgages?</a:t>
            </a:r>
          </a:p>
        </p:txBody>
      </p:sp>
      <p:sp>
        <p:nvSpPr>
          <p:cNvPr id="58372" name="Text Box 4"/>
          <p:cNvSpPr txBox="1">
            <a:spLocks noChangeArrowheads="1"/>
          </p:cNvSpPr>
          <p:nvPr/>
        </p:nvSpPr>
        <p:spPr bwMode="auto">
          <a:xfrm>
            <a:off x="2590800" y="457200"/>
            <a:ext cx="6324600" cy="284163"/>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200" b="0">
                <a:solidFill>
                  <a:srgbClr val="0000FF"/>
                </a:solidFill>
              </a:rPr>
              <a:t>GMean Ann 1926-2010: T-Bond Yld = 5.19% </a:t>
            </a:r>
            <a:r>
              <a:rPr lang="en-US" sz="1200">
                <a:solidFill>
                  <a:srgbClr val="0000FF"/>
                </a:solidFill>
                <a:cs typeface="Times New Roman" pitchFamily="18" charset="0"/>
              </a:rPr>
              <a:t>≈</a:t>
            </a:r>
            <a:r>
              <a:rPr lang="en-US" sz="1200" b="0">
                <a:solidFill>
                  <a:srgbClr val="0000FF"/>
                </a:solidFill>
              </a:rPr>
              <a:t> T-Bond HPR = 5.48%. </a:t>
            </a:r>
            <a:r>
              <a:rPr lang="en-US" sz="1200" b="0" i="1">
                <a:solidFill>
                  <a:srgbClr val="0000FF"/>
                </a:solidFill>
              </a:rPr>
              <a:t>“Rational Expectations”</a:t>
            </a:r>
            <a:r>
              <a:rPr lang="en-US" sz="1200" b="0">
                <a:solidFill>
                  <a:srgbClr val="0000FF"/>
                </a:solidFill>
              </a:rPr>
              <a:t>.</a:t>
            </a:r>
          </a:p>
        </p:txBody>
      </p:sp>
      <p:sp>
        <p:nvSpPr>
          <p:cNvPr id="58373" name="Line 5"/>
          <p:cNvSpPr>
            <a:spLocks noChangeShapeType="1"/>
          </p:cNvSpPr>
          <p:nvPr/>
        </p:nvSpPr>
        <p:spPr bwMode="auto">
          <a:xfrm flipH="1">
            <a:off x="2133600" y="609600"/>
            <a:ext cx="457200" cy="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nvGrpSpPr>
          <p:cNvPr id="58376" name="Group 8"/>
          <p:cNvGrpSpPr>
            <a:grpSpLocks/>
          </p:cNvGrpSpPr>
          <p:nvPr/>
        </p:nvGrpSpPr>
        <p:grpSpPr bwMode="auto">
          <a:xfrm>
            <a:off x="7315200" y="1066800"/>
            <a:ext cx="1371600" cy="284163"/>
            <a:chOff x="4608" y="672"/>
            <a:chExt cx="864" cy="179"/>
          </a:xfrm>
        </p:grpSpPr>
        <p:sp>
          <p:nvSpPr>
            <p:cNvPr id="53257" name="Text Box 6"/>
            <p:cNvSpPr txBox="1">
              <a:spLocks noChangeArrowheads="1"/>
            </p:cNvSpPr>
            <p:nvPr/>
          </p:nvSpPr>
          <p:spPr bwMode="auto">
            <a:xfrm>
              <a:off x="4752" y="672"/>
              <a:ext cx="720" cy="179"/>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200" b="0">
                  <a:solidFill>
                    <a:srgbClr val="0000FF"/>
                  </a:solidFill>
                </a:rPr>
                <a:t>Int. Rate Risk</a:t>
              </a:r>
            </a:p>
          </p:txBody>
        </p:sp>
        <p:sp>
          <p:nvSpPr>
            <p:cNvPr id="58375" name="Line 7"/>
            <p:cNvSpPr>
              <a:spLocks noChangeShapeType="1"/>
            </p:cNvSpPr>
            <p:nvPr/>
          </p:nvSpPr>
          <p:spPr bwMode="auto">
            <a:xfrm flipH="1">
              <a:off x="4608" y="768"/>
              <a:ext cx="144" cy="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58377" name="Text Box 9"/>
          <p:cNvSpPr txBox="1">
            <a:spLocks noChangeArrowheads="1"/>
          </p:cNvSpPr>
          <p:nvPr/>
        </p:nvSpPr>
        <p:spPr bwMode="auto">
          <a:xfrm>
            <a:off x="533400" y="2286000"/>
            <a:ext cx="1219200" cy="485775"/>
          </a:xfrm>
          <a:prstGeom prst="rect">
            <a:avLst/>
          </a:prstGeom>
          <a:noFill/>
          <a:ln w="9525">
            <a:solidFill>
              <a:srgbClr val="0000FF"/>
            </a:solidFill>
            <a:miter lim="800000"/>
            <a:headEnd/>
            <a:tailEnd/>
          </a:ln>
          <a:effectLst/>
        </p:spPr>
        <p:txBody>
          <a:bodyPr>
            <a:spAutoFit/>
          </a:bodyPr>
          <a:lstStyle/>
          <a:p>
            <a:pPr algn="ctr" eaLnBrk="1" hangingPunct="1">
              <a:spcBef>
                <a:spcPct val="50000"/>
              </a:spcBef>
            </a:pPr>
            <a:r>
              <a:rPr lang="en-US" sz="1200" b="0">
                <a:solidFill>
                  <a:srgbClr val="0000FF"/>
                </a:solidFill>
              </a:rPr>
              <a:t>Default Risk</a:t>
            </a:r>
          </a:p>
          <a:p>
            <a:pPr algn="ctr" eaLnBrk="1" hangingPunct="1">
              <a:spcBef>
                <a:spcPct val="10000"/>
              </a:spcBef>
            </a:pPr>
            <a:r>
              <a:rPr lang="en-US" sz="1200" b="0" i="1">
                <a:solidFill>
                  <a:srgbClr val="0000FF"/>
                </a:solidFill>
              </a:rPr>
              <a:t>(Credit Losses)</a:t>
            </a:r>
          </a:p>
        </p:txBody>
      </p:sp>
      <p:sp>
        <p:nvSpPr>
          <p:cNvPr id="58378" name="Line 10"/>
          <p:cNvSpPr>
            <a:spLocks noChangeShapeType="1"/>
          </p:cNvSpPr>
          <p:nvPr/>
        </p:nvSpPr>
        <p:spPr bwMode="auto">
          <a:xfrm flipV="1">
            <a:off x="1143000" y="1981200"/>
            <a:ext cx="0" cy="3048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pic>
        <p:nvPicPr>
          <p:cNvPr id="53256" name="Picture 12"/>
          <p:cNvPicPr>
            <a:picLocks noChangeAspect="1"/>
          </p:cNvPicPr>
          <p:nvPr/>
        </p:nvPicPr>
        <p:blipFill>
          <a:blip r:embed="rId3" cstate="print"/>
          <a:srcRect/>
          <a:stretch>
            <a:fillRect/>
          </a:stretch>
        </p:blipFill>
        <p:spPr bwMode="auto">
          <a:xfrm>
            <a:off x="1905000" y="1633538"/>
            <a:ext cx="6684963" cy="50720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8373"/>
                                        </p:tgtEl>
                                        <p:attrNameLst>
                                          <p:attrName>style.visibility</p:attrName>
                                        </p:attrNameLst>
                                      </p:cBhvr>
                                      <p:to>
                                        <p:strVal val="visible"/>
                                      </p:to>
                                    </p:set>
                                    <p:anim calcmode="lin" valueType="num">
                                      <p:cBhvr additive="base">
                                        <p:cTn id="7" dur="500" fill="hold"/>
                                        <p:tgtEl>
                                          <p:spTgt spid="58373"/>
                                        </p:tgtEl>
                                        <p:attrNameLst>
                                          <p:attrName>ppt_x</p:attrName>
                                        </p:attrNameLst>
                                      </p:cBhvr>
                                      <p:tavLst>
                                        <p:tav tm="0">
                                          <p:val>
                                            <p:strVal val="1+#ppt_w/2"/>
                                          </p:val>
                                        </p:tav>
                                        <p:tav tm="100000">
                                          <p:val>
                                            <p:strVal val="#ppt_x"/>
                                          </p:val>
                                        </p:tav>
                                      </p:tavLst>
                                    </p:anim>
                                    <p:anim calcmode="lin" valueType="num">
                                      <p:cBhvr additive="base">
                                        <p:cTn id="8" dur="500" fill="hold"/>
                                        <p:tgtEl>
                                          <p:spTgt spid="5837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8372"/>
                                        </p:tgtEl>
                                        <p:attrNameLst>
                                          <p:attrName>style.visibility</p:attrName>
                                        </p:attrNameLst>
                                      </p:cBhvr>
                                      <p:to>
                                        <p:strVal val="visible"/>
                                      </p:to>
                                    </p:set>
                                    <p:anim calcmode="lin" valueType="num">
                                      <p:cBhvr additive="base">
                                        <p:cTn id="11" dur="500" fill="hold"/>
                                        <p:tgtEl>
                                          <p:spTgt spid="58372"/>
                                        </p:tgtEl>
                                        <p:attrNameLst>
                                          <p:attrName>ppt_x</p:attrName>
                                        </p:attrNameLst>
                                      </p:cBhvr>
                                      <p:tavLst>
                                        <p:tav tm="0">
                                          <p:val>
                                            <p:strVal val="1+#ppt_w/2"/>
                                          </p:val>
                                        </p:tav>
                                        <p:tav tm="100000">
                                          <p:val>
                                            <p:strVal val="#ppt_x"/>
                                          </p:val>
                                        </p:tav>
                                      </p:tavLst>
                                    </p:anim>
                                    <p:anim calcmode="lin" valueType="num">
                                      <p:cBhvr additive="base">
                                        <p:cTn id="12" dur="500" fill="hold"/>
                                        <p:tgtEl>
                                          <p:spTgt spid="5837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58371">
                                            <p:txEl>
                                              <p:pRg st="1" end="1"/>
                                            </p:txEl>
                                          </p:spTgt>
                                        </p:tgtEl>
                                        <p:attrNameLst>
                                          <p:attrName>style.visibility</p:attrName>
                                        </p:attrNameLst>
                                      </p:cBhvr>
                                      <p:to>
                                        <p:strVal val="visible"/>
                                      </p:to>
                                    </p:set>
                                    <p:anim calcmode="lin" valueType="num">
                                      <p:cBhvr additive="base">
                                        <p:cTn id="17" dur="500" fill="hold"/>
                                        <p:tgtEl>
                                          <p:spTgt spid="58371">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58376"/>
                                        </p:tgtEl>
                                        <p:attrNameLst>
                                          <p:attrName>style.visibility</p:attrName>
                                        </p:attrNameLst>
                                      </p:cBhvr>
                                      <p:to>
                                        <p:strVal val="visible"/>
                                      </p:to>
                                    </p:set>
                                    <p:anim calcmode="lin" valueType="num">
                                      <p:cBhvr additive="base">
                                        <p:cTn id="23" dur="500" fill="hold"/>
                                        <p:tgtEl>
                                          <p:spTgt spid="58376"/>
                                        </p:tgtEl>
                                        <p:attrNameLst>
                                          <p:attrName>ppt_x</p:attrName>
                                        </p:attrNameLst>
                                      </p:cBhvr>
                                      <p:tavLst>
                                        <p:tav tm="0">
                                          <p:val>
                                            <p:strVal val="1+#ppt_w/2"/>
                                          </p:val>
                                        </p:tav>
                                        <p:tav tm="100000">
                                          <p:val>
                                            <p:strVal val="#ppt_x"/>
                                          </p:val>
                                        </p:tav>
                                      </p:tavLst>
                                    </p:anim>
                                    <p:anim calcmode="lin" valueType="num">
                                      <p:cBhvr additive="base">
                                        <p:cTn id="24" dur="500" fill="hold"/>
                                        <p:tgtEl>
                                          <p:spTgt spid="58376"/>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58371">
                                            <p:txEl>
                                              <p:pRg st="2" end="2"/>
                                            </p:txEl>
                                          </p:spTgt>
                                        </p:tgtEl>
                                        <p:attrNameLst>
                                          <p:attrName>style.visibility</p:attrName>
                                        </p:attrNameLst>
                                      </p:cBhvr>
                                      <p:to>
                                        <p:strVal val="visible"/>
                                      </p:to>
                                    </p:set>
                                    <p:anim calcmode="lin" valueType="num">
                                      <p:cBhvr additive="base">
                                        <p:cTn id="29" dur="500" fill="hold"/>
                                        <p:tgtEl>
                                          <p:spTgt spid="58371">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58378"/>
                                        </p:tgtEl>
                                        <p:attrNameLst>
                                          <p:attrName>style.visibility</p:attrName>
                                        </p:attrNameLst>
                                      </p:cBhvr>
                                      <p:to>
                                        <p:strVal val="visible"/>
                                      </p:to>
                                    </p:set>
                                    <p:anim calcmode="lin" valueType="num">
                                      <p:cBhvr additive="base">
                                        <p:cTn id="35" dur="500" fill="hold"/>
                                        <p:tgtEl>
                                          <p:spTgt spid="58378"/>
                                        </p:tgtEl>
                                        <p:attrNameLst>
                                          <p:attrName>ppt_x</p:attrName>
                                        </p:attrNameLst>
                                      </p:cBhvr>
                                      <p:tavLst>
                                        <p:tav tm="0">
                                          <p:val>
                                            <p:strVal val="#ppt_x"/>
                                          </p:val>
                                        </p:tav>
                                        <p:tav tm="100000">
                                          <p:val>
                                            <p:strVal val="#ppt_x"/>
                                          </p:val>
                                        </p:tav>
                                      </p:tavLst>
                                    </p:anim>
                                    <p:anim calcmode="lin" valueType="num">
                                      <p:cBhvr additive="base">
                                        <p:cTn id="36" dur="500" fill="hold"/>
                                        <p:tgtEl>
                                          <p:spTgt spid="5837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8377"/>
                                        </p:tgtEl>
                                        <p:attrNameLst>
                                          <p:attrName>style.visibility</p:attrName>
                                        </p:attrNameLst>
                                      </p:cBhvr>
                                      <p:to>
                                        <p:strVal val="visible"/>
                                      </p:to>
                                    </p:set>
                                    <p:anim calcmode="lin" valueType="num">
                                      <p:cBhvr additive="base">
                                        <p:cTn id="39" dur="500" fill="hold"/>
                                        <p:tgtEl>
                                          <p:spTgt spid="58377"/>
                                        </p:tgtEl>
                                        <p:attrNameLst>
                                          <p:attrName>ppt_x</p:attrName>
                                        </p:attrNameLst>
                                      </p:cBhvr>
                                      <p:tavLst>
                                        <p:tav tm="0">
                                          <p:val>
                                            <p:strVal val="#ppt_x"/>
                                          </p:val>
                                        </p:tav>
                                        <p:tav tm="100000">
                                          <p:val>
                                            <p:strVal val="#ppt_x"/>
                                          </p:val>
                                        </p:tav>
                                      </p:tavLst>
                                    </p:anim>
                                    <p:anim calcmode="lin" valueType="num">
                                      <p:cBhvr additive="base">
                                        <p:cTn id="40" dur="500" fill="hold"/>
                                        <p:tgtEl>
                                          <p:spTgt spid="583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P spid="5837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609600" y="685800"/>
            <a:ext cx="7848600" cy="4473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2400" i="1">
                <a:effectLst>
                  <a:outerShdw blurRad="38100" dist="38100" dir="2700000" algn="tl">
                    <a:srgbClr val="FFFFFF"/>
                  </a:outerShdw>
                </a:effectLst>
              </a:rPr>
              <a:t>19.1.1 Duration &amp; Maturity</a:t>
            </a:r>
          </a:p>
          <a:p>
            <a:pPr eaLnBrk="1" hangingPunct="1">
              <a:defRPr/>
            </a:pPr>
            <a:endParaRPr lang="en-US" sz="2400">
              <a:effectLst>
                <a:outerShdw blurRad="38100" dist="38100" dir="2700000" algn="tl">
                  <a:srgbClr val="FFFFFF"/>
                </a:outerShdw>
              </a:effectLst>
            </a:endParaRPr>
          </a:p>
          <a:p>
            <a:pPr eaLnBrk="1" hangingPunct="1">
              <a:defRPr/>
            </a:pPr>
            <a:r>
              <a:rPr lang="en-US" sz="2400">
                <a:effectLst>
                  <a:outerShdw blurRad="38100" dist="38100" dir="2700000" algn="tl">
                    <a:srgbClr val="FFFFFF"/>
                  </a:outerShdw>
                </a:effectLst>
              </a:rPr>
              <a:t>“Maturity” </a:t>
            </a:r>
          </a:p>
          <a:p>
            <a:pPr eaLnBrk="1" hangingPunct="1">
              <a:defRPr/>
            </a:pPr>
            <a:endParaRPr lang="en-US" sz="2400">
              <a:effectLst>
                <a:outerShdw blurRad="38100" dist="38100" dir="2700000" algn="tl">
                  <a:srgbClr val="FFFFFF"/>
                </a:outerShdw>
              </a:effectLst>
              <a:sym typeface="Wingdings" panose="05000000000000000000" pitchFamily="2" charset="2"/>
            </a:endParaRPr>
          </a:p>
          <a:p>
            <a:pPr eaLnBrk="1" hangingPunct="1">
              <a:defRPr/>
            </a:pPr>
            <a:r>
              <a:rPr lang="en-US" sz="2400">
                <a:effectLst>
                  <a:outerShdw blurRad="38100" dist="38100" dir="2700000" algn="tl">
                    <a:srgbClr val="FFFFFF"/>
                  </a:outerShdw>
                </a:effectLst>
                <a:sym typeface="Wingdings" panose="05000000000000000000" pitchFamily="2" charset="2"/>
              </a:rPr>
              <a:t></a:t>
            </a:r>
            <a:r>
              <a:rPr lang="en-US" sz="2400">
                <a:effectLst>
                  <a:outerShdw blurRad="38100" dist="38100" dir="2700000" algn="tl">
                    <a:srgbClr val="FFFFFF"/>
                  </a:outerShdw>
                </a:effectLst>
              </a:rPr>
              <a:t> Pre-specified time in which the asset “</a:t>
            </a:r>
            <a:r>
              <a:rPr lang="en-US" sz="2400" i="1">
                <a:effectLst>
                  <a:outerShdw blurRad="38100" dist="38100" dir="2700000" algn="tl">
                    <a:srgbClr val="FFFFFF"/>
                  </a:outerShdw>
                </a:effectLst>
              </a:rPr>
              <a:t>expires</a:t>
            </a:r>
            <a:r>
              <a:rPr lang="en-US" sz="2400">
                <a:effectLst>
                  <a:outerShdw blurRad="38100" dist="38100" dir="2700000" algn="tl">
                    <a:srgbClr val="FFFFFF"/>
                  </a:outerShdw>
                </a:effectLst>
              </a:rPr>
              <a:t>” – provides no further cash flows or value.</a:t>
            </a:r>
          </a:p>
          <a:p>
            <a:pPr eaLnBrk="1" hangingPunct="1">
              <a:defRPr/>
            </a:pPr>
            <a:endParaRPr lang="en-US" sz="2400">
              <a:effectLst>
                <a:outerShdw blurRad="38100" dist="38100" dir="2700000" algn="tl">
                  <a:srgbClr val="FFFFFF"/>
                </a:outerShdw>
              </a:effectLst>
            </a:endParaRPr>
          </a:p>
          <a:p>
            <a:pPr eaLnBrk="1" hangingPunct="1">
              <a:defRPr/>
            </a:pPr>
            <a:r>
              <a:rPr lang="en-US" sz="2400">
                <a:effectLst>
                  <a:outerShdw blurRad="38100" dist="38100" dir="2700000" algn="tl">
                    <a:srgbClr val="FFFFFF"/>
                  </a:outerShdw>
                </a:effectLst>
              </a:rPr>
              <a:t>Useful for some investment purposes (e.g., servicing a finite-maturity obligation).</a:t>
            </a:r>
          </a:p>
          <a:p>
            <a:pPr eaLnBrk="1" hangingPunct="1">
              <a:defRPr/>
            </a:pPr>
            <a:endParaRPr lang="en-US" sz="2400">
              <a:effectLst>
                <a:outerShdw blurRad="38100" dist="38100" dir="2700000" algn="tl">
                  <a:srgbClr val="FFFFFF"/>
                </a:outerShdw>
              </a:effectLst>
            </a:endParaRPr>
          </a:p>
          <a:p>
            <a:pPr eaLnBrk="1" hangingPunct="1">
              <a:defRPr/>
            </a:pPr>
            <a:r>
              <a:rPr lang="en-US" sz="2400">
                <a:effectLst>
                  <a:outerShdw blurRad="38100" dist="38100" dir="2700000" algn="tl">
                    <a:srgbClr val="FFFFFF"/>
                  </a:outerShdw>
                </a:effectLst>
              </a:rPr>
              <a:t>Maturity </a:t>
            </a:r>
            <a:r>
              <a:rPr lang="en-US" sz="2400">
                <a:effectLst>
                  <a:outerShdw blurRad="38100" dist="38100" dir="2700000" algn="tl">
                    <a:srgbClr val="FFFFFF"/>
                  </a:outerShdw>
                </a:effectLst>
                <a:sym typeface="Wingdings" panose="05000000000000000000" pitchFamily="2" charset="2"/>
              </a:rPr>
              <a:t></a:t>
            </a:r>
            <a:r>
              <a:rPr lang="en-US" sz="2400">
                <a:effectLst>
                  <a:outerShdw blurRad="38100" dist="38100" dir="2700000" algn="tl">
                    <a:srgbClr val="FFFFFF"/>
                  </a:outerShdw>
                </a:effectLst>
              </a:rPr>
              <a:t> Sensitivity of asset present value to changes in market interest rates.</a:t>
            </a:r>
          </a:p>
        </p:txBody>
      </p:sp>
      <p:sp>
        <p:nvSpPr>
          <p:cNvPr id="3" name="Slide Number Placeholder 2"/>
          <p:cNvSpPr>
            <a:spLocks noGrp="1"/>
          </p:cNvSpPr>
          <p:nvPr>
            <p:ph type="sldNum" sz="quarter" idx="12"/>
          </p:nvPr>
        </p:nvSpPr>
        <p:spPr/>
        <p:txBody>
          <a:bodyPr/>
          <a:lstStyle/>
          <a:p>
            <a:fld id="{8A33B0BF-747F-418D-9615-BE611427A722}" type="slidenum">
              <a:rPr lang="en-US" smtClean="0"/>
              <a:pPr/>
              <a:t>4</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Text Box 5"/>
          <p:cNvSpPr txBox="1">
            <a:spLocks noChangeArrowheads="1"/>
          </p:cNvSpPr>
          <p:nvPr/>
        </p:nvSpPr>
        <p:spPr bwMode="auto">
          <a:xfrm>
            <a:off x="457200" y="152400"/>
            <a:ext cx="830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The picture is similar for commercial mortgages . . .</a:t>
            </a:r>
          </a:p>
        </p:txBody>
      </p:sp>
      <p:sp>
        <p:nvSpPr>
          <p:cNvPr id="36870" name="Text Box 6"/>
          <p:cNvSpPr txBox="1">
            <a:spLocks noChangeArrowheads="1"/>
          </p:cNvSpPr>
          <p:nvPr/>
        </p:nvSpPr>
        <p:spPr bwMode="auto">
          <a:xfrm>
            <a:off x="457200" y="5257800"/>
            <a:ext cx="8458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i="1" dirty="0">
                <a:effectLst>
                  <a:outerShdw blurRad="38100" dist="38100" dir="2700000" algn="tl">
                    <a:srgbClr val="FFFFFF"/>
                  </a:outerShdw>
                </a:effectLst>
              </a:rPr>
              <a:t>Why was the general ex ante trend downward from 1988 through 2010?...</a:t>
            </a:r>
          </a:p>
        </p:txBody>
      </p:sp>
      <p:pic>
        <p:nvPicPr>
          <p:cNvPr id="55300" name="Picture 1"/>
          <p:cNvPicPr>
            <a:picLocks noChangeAspect="1"/>
          </p:cNvPicPr>
          <p:nvPr/>
        </p:nvPicPr>
        <p:blipFill>
          <a:blip r:embed="rId3" cstate="print"/>
          <a:srcRect/>
          <a:stretch>
            <a:fillRect/>
          </a:stretch>
        </p:blipFill>
        <p:spPr bwMode="auto">
          <a:xfrm>
            <a:off x="1176338" y="474663"/>
            <a:ext cx="6062662" cy="4706937"/>
          </a:xfrm>
          <a:prstGeom prst="rect">
            <a:avLst/>
          </a:prstGeom>
          <a:noFill/>
          <a:ln w="9525">
            <a:noFill/>
            <a:miter lim="800000"/>
            <a:headEnd/>
            <a:tailEnd/>
          </a:ln>
        </p:spPr>
      </p:pic>
      <p:sp>
        <p:nvSpPr>
          <p:cNvPr id="55301" name="Text Box 30"/>
          <p:cNvSpPr txBox="1">
            <a:spLocks noChangeArrowheads="1"/>
          </p:cNvSpPr>
          <p:nvPr/>
        </p:nvSpPr>
        <p:spPr bwMode="auto">
          <a:xfrm>
            <a:off x="300038" y="625475"/>
            <a:ext cx="1752600" cy="687388"/>
          </a:xfrm>
          <a:prstGeom prst="rect">
            <a:avLst/>
          </a:prstGeom>
          <a:solidFill>
            <a:srgbClr val="FFFF99"/>
          </a:solidFill>
          <a:ln w="9525">
            <a:solidFill>
              <a:srgbClr val="0000FF"/>
            </a:solidFill>
            <a:miter lim="800000"/>
            <a:headEnd/>
            <a:tailEnd/>
          </a:ln>
        </p:spPr>
        <p:txBody>
          <a:bodyPr>
            <a:spAutoFit/>
          </a:bodyPr>
          <a:lstStyle/>
          <a:p>
            <a:pPr eaLnBrk="1" hangingPunct="1">
              <a:spcBef>
                <a:spcPct val="50000"/>
              </a:spcBef>
            </a:pPr>
            <a:r>
              <a:rPr lang="en-US" sz="1200" b="0">
                <a:solidFill>
                  <a:srgbClr val="0000FF"/>
                </a:solidFill>
              </a:rPr>
              <a:t>GMean Ann 1988-2010: </a:t>
            </a:r>
          </a:p>
          <a:p>
            <a:pPr eaLnBrk="1" hangingPunct="1">
              <a:spcBef>
                <a:spcPct val="10000"/>
              </a:spcBef>
            </a:pPr>
            <a:r>
              <a:rPr lang="en-US" sz="1200" b="0">
                <a:solidFill>
                  <a:srgbClr val="0000FF"/>
                </a:solidFill>
              </a:rPr>
              <a:t>T-Bond Yld = 5.19% </a:t>
            </a:r>
          </a:p>
          <a:p>
            <a:pPr eaLnBrk="1" hangingPunct="1">
              <a:spcBef>
                <a:spcPct val="10000"/>
              </a:spcBef>
            </a:pPr>
            <a:r>
              <a:rPr lang="en-US" sz="1200" b="0">
                <a:solidFill>
                  <a:srgbClr val="0000FF"/>
                </a:solidFill>
              </a:rPr>
              <a:t>T-Bond HPR = 5.48%. </a:t>
            </a:r>
          </a:p>
        </p:txBody>
      </p:sp>
      <p:grpSp>
        <p:nvGrpSpPr>
          <p:cNvPr id="28" name="Group 21"/>
          <p:cNvGrpSpPr>
            <a:grpSpLocks/>
          </p:cNvGrpSpPr>
          <p:nvPr/>
        </p:nvGrpSpPr>
        <p:grpSpPr bwMode="auto">
          <a:xfrm>
            <a:off x="7124700" y="2955925"/>
            <a:ext cx="1905000" cy="2278063"/>
            <a:chOff x="4536" y="1968"/>
            <a:chExt cx="1200" cy="1435"/>
          </a:xfrm>
        </p:grpSpPr>
        <p:grpSp>
          <p:nvGrpSpPr>
            <p:cNvPr id="55303" name="Group 22"/>
            <p:cNvGrpSpPr>
              <a:grpSpLocks/>
            </p:cNvGrpSpPr>
            <p:nvPr/>
          </p:nvGrpSpPr>
          <p:grpSpPr bwMode="auto">
            <a:xfrm>
              <a:off x="4536" y="2701"/>
              <a:ext cx="1200" cy="702"/>
              <a:chOff x="4536" y="2701"/>
              <a:chExt cx="1200" cy="702"/>
            </a:xfrm>
          </p:grpSpPr>
          <p:grpSp>
            <p:nvGrpSpPr>
              <p:cNvPr id="55305" name="Group 23"/>
              <p:cNvGrpSpPr>
                <a:grpSpLocks/>
              </p:cNvGrpSpPr>
              <p:nvPr/>
            </p:nvGrpSpPr>
            <p:grpSpPr bwMode="auto">
              <a:xfrm>
                <a:off x="4536" y="2701"/>
                <a:ext cx="1200" cy="174"/>
                <a:chOff x="4536" y="2749"/>
                <a:chExt cx="1200" cy="174"/>
              </a:xfrm>
            </p:grpSpPr>
            <p:sp>
              <p:nvSpPr>
                <p:cNvPr id="55309" name="Text Box 24"/>
                <p:cNvSpPr txBox="1">
                  <a:spLocks noChangeArrowheads="1"/>
                </p:cNvSpPr>
                <p:nvPr/>
              </p:nvSpPr>
              <p:spPr bwMode="auto">
                <a:xfrm>
                  <a:off x="4632" y="2749"/>
                  <a:ext cx="1104" cy="174"/>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200" b="0">
                      <a:solidFill>
                        <a:srgbClr val="0000FF"/>
                      </a:solidFill>
                    </a:rPr>
                    <a:t>Avg Contract Yld: 7.80%</a:t>
                  </a:r>
                </a:p>
              </p:txBody>
            </p:sp>
            <p:sp>
              <p:nvSpPr>
                <p:cNvPr id="36" name="Line 25"/>
                <p:cNvSpPr>
                  <a:spLocks noChangeShapeType="1"/>
                </p:cNvSpPr>
                <p:nvPr/>
              </p:nvSpPr>
              <p:spPr bwMode="auto">
                <a:xfrm flipH="1">
                  <a:off x="4536" y="2845"/>
                  <a:ext cx="96" cy="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55306" name="Group 26"/>
              <p:cNvGrpSpPr>
                <a:grpSpLocks/>
              </p:cNvGrpSpPr>
              <p:nvPr/>
            </p:nvGrpSpPr>
            <p:grpSpPr bwMode="auto">
              <a:xfrm>
                <a:off x="4536" y="2880"/>
                <a:ext cx="1176" cy="523"/>
                <a:chOff x="4536" y="2736"/>
                <a:chExt cx="1176" cy="523"/>
              </a:xfrm>
            </p:grpSpPr>
            <p:sp>
              <p:nvSpPr>
                <p:cNvPr id="55307" name="Text Box 27"/>
                <p:cNvSpPr txBox="1">
                  <a:spLocks noChangeArrowheads="1"/>
                </p:cNvSpPr>
                <p:nvPr/>
              </p:nvSpPr>
              <p:spPr bwMode="auto">
                <a:xfrm>
                  <a:off x="4656" y="2736"/>
                  <a:ext cx="1056" cy="523"/>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200" b="0">
                      <a:solidFill>
                        <a:srgbClr val="0000FF"/>
                      </a:solidFill>
                    </a:rPr>
                    <a:t>Avg HPR net of losses: 7.58% &lt; 7.80% despite downward int. rate trend.</a:t>
                  </a:r>
                </a:p>
              </p:txBody>
            </p:sp>
            <p:sp>
              <p:nvSpPr>
                <p:cNvPr id="34" name="Line 28"/>
                <p:cNvSpPr>
                  <a:spLocks noChangeShapeType="1"/>
                </p:cNvSpPr>
                <p:nvPr/>
              </p:nvSpPr>
              <p:spPr bwMode="auto">
                <a:xfrm flipH="1" flipV="1">
                  <a:off x="4536" y="2779"/>
                  <a:ext cx="168" cy="77"/>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grpSp>
        <p:sp>
          <p:nvSpPr>
            <p:cNvPr id="30" name="Text Box 29"/>
            <p:cNvSpPr txBox="1">
              <a:spLocks noChangeArrowheads="1"/>
            </p:cNvSpPr>
            <p:nvPr/>
          </p:nvSpPr>
          <p:spPr bwMode="auto">
            <a:xfrm>
              <a:off x="4704" y="1968"/>
              <a:ext cx="864" cy="5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400" i="1">
                  <a:solidFill>
                    <a:srgbClr val="0000FF"/>
                  </a:solidFill>
                  <a:effectLst>
                    <a:outerShdw blurRad="38100" dist="38100" dir="2700000" algn="tl">
                      <a:srgbClr val="000000"/>
                    </a:outerShdw>
                  </a:effectLst>
                </a:rPr>
                <a:t>Credit Losses take a toll in Commercial Mortgages:</a:t>
              </a:r>
            </a:p>
          </p:txBody>
        </p:sp>
      </p:grpSp>
      <p:sp>
        <p:nvSpPr>
          <p:cNvPr id="15" name="Slide Number Placeholder 14"/>
          <p:cNvSpPr>
            <a:spLocks noGrp="1"/>
          </p:cNvSpPr>
          <p:nvPr>
            <p:ph type="sldNum" sz="quarter" idx="12"/>
          </p:nvPr>
        </p:nvSpPr>
        <p:spPr/>
        <p:txBody>
          <a:bodyPr/>
          <a:lstStyle/>
          <a:p>
            <a:fld id="{8A33B0BF-747F-418D-9615-BE611427A722}" type="slidenum">
              <a:rPr lang="en-US" smtClean="0"/>
              <a:pPr/>
              <a:t>40</a:t>
            </a:fld>
            <a:endParaRPr lang="en-US"/>
          </a:p>
        </p:txBody>
      </p:sp>
      <p:sp>
        <p:nvSpPr>
          <p:cNvPr id="16" name="Footer Placeholder 1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1+#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Text Box 5"/>
          <p:cNvSpPr txBox="1">
            <a:spLocks noChangeArrowheads="1"/>
          </p:cNvSpPr>
          <p:nvPr/>
        </p:nvSpPr>
        <p:spPr bwMode="auto">
          <a:xfrm>
            <a:off x="685800" y="152400"/>
            <a:ext cx="7620000" cy="747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Historical cumulative returns 1971-2010: Five Asset Classes:</a:t>
            </a:r>
          </a:p>
          <a:p>
            <a:pPr algn="ctr" eaLnBrk="1" hangingPunct="1">
              <a:spcBef>
                <a:spcPct val="15000"/>
              </a:spcBef>
              <a:defRPr/>
            </a:pPr>
            <a:r>
              <a:rPr lang="en-US" i="1" dirty="0">
                <a:effectLst>
                  <a:outerShdw blurRad="38100" dist="38100" dir="2700000" algn="tl">
                    <a:srgbClr val="FFFFFF"/>
                  </a:outerShdw>
                </a:effectLst>
              </a:rPr>
              <a:t>T-Bills, LT G Bonds, </a:t>
            </a:r>
            <a:r>
              <a:rPr lang="en-US" i="1" dirty="0" err="1">
                <a:effectLst>
                  <a:outerShdw blurRad="38100" dist="38100" dir="2700000" algn="tl">
                    <a:srgbClr val="FFFFFF"/>
                  </a:outerShdw>
                </a:effectLst>
              </a:rPr>
              <a:t>Comm.Mortgs</a:t>
            </a:r>
            <a:r>
              <a:rPr lang="en-US" i="1" dirty="0">
                <a:effectLst>
                  <a:outerShdw blurRad="38100" dist="38100" dir="2700000" algn="tl">
                    <a:srgbClr val="FFFFFF"/>
                  </a:outerShdw>
                </a:effectLst>
              </a:rPr>
              <a:t>, Property, </a:t>
            </a:r>
            <a:r>
              <a:rPr lang="en-US" i="1" dirty="0" err="1">
                <a:effectLst>
                  <a:outerShdw blurRad="38100" dist="38100" dir="2700000" algn="tl">
                    <a:srgbClr val="FFFFFF"/>
                  </a:outerShdw>
                </a:effectLst>
              </a:rPr>
              <a:t>Lg</a:t>
            </a:r>
            <a:r>
              <a:rPr lang="en-US" i="1" dirty="0">
                <a:effectLst>
                  <a:outerShdw blurRad="38100" dist="38100" dir="2700000" algn="tl">
                    <a:srgbClr val="FFFFFF"/>
                  </a:outerShdw>
                </a:effectLst>
              </a:rPr>
              <a:t> Cap Stocks:</a:t>
            </a:r>
          </a:p>
        </p:txBody>
      </p:sp>
      <p:pic>
        <p:nvPicPr>
          <p:cNvPr id="57347" name="Picture 1"/>
          <p:cNvPicPr>
            <a:picLocks noChangeAspect="1"/>
          </p:cNvPicPr>
          <p:nvPr/>
        </p:nvPicPr>
        <p:blipFill>
          <a:blip r:embed="rId2" cstate="print"/>
          <a:srcRect/>
          <a:stretch>
            <a:fillRect/>
          </a:stretch>
        </p:blipFill>
        <p:spPr bwMode="auto">
          <a:xfrm>
            <a:off x="762000" y="900113"/>
            <a:ext cx="7467600" cy="57245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8A33B0BF-747F-418D-9615-BE611427A722}" type="slidenum">
              <a:rPr lang="en-US" smtClean="0"/>
              <a:pPr/>
              <a:t>41</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1"/>
          <p:cNvPicPr>
            <a:picLocks noChangeAspect="1"/>
          </p:cNvPicPr>
          <p:nvPr/>
        </p:nvPicPr>
        <p:blipFill>
          <a:blip r:embed="rId2" cstate="print"/>
          <a:srcRect/>
          <a:stretch>
            <a:fillRect/>
          </a:stretch>
        </p:blipFill>
        <p:spPr bwMode="auto">
          <a:xfrm>
            <a:off x="1123950" y="517525"/>
            <a:ext cx="6819900" cy="3652838"/>
          </a:xfrm>
          <a:prstGeom prst="rect">
            <a:avLst/>
          </a:prstGeom>
          <a:solidFill>
            <a:srgbClr val="FFFF99"/>
          </a:solidFill>
          <a:ln w="9525">
            <a:noFill/>
            <a:miter lim="800000"/>
            <a:headEnd/>
            <a:tailEnd/>
          </a:ln>
        </p:spPr>
      </p:pic>
      <p:sp>
        <p:nvSpPr>
          <p:cNvPr id="3" name="Text Box 5"/>
          <p:cNvSpPr txBox="1">
            <a:spLocks noChangeArrowheads="1"/>
          </p:cNvSpPr>
          <p:nvPr/>
        </p:nvSpPr>
        <p:spPr bwMode="auto">
          <a:xfrm>
            <a:off x="762000" y="98425"/>
            <a:ext cx="7543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39-year Annual Total Return Historical Statistics</a:t>
            </a:r>
          </a:p>
        </p:txBody>
      </p:sp>
      <p:sp>
        <p:nvSpPr>
          <p:cNvPr id="4" name="Text Box 14"/>
          <p:cNvSpPr txBox="1">
            <a:spLocks noChangeArrowheads="1"/>
          </p:cNvSpPr>
          <p:nvPr/>
        </p:nvSpPr>
        <p:spPr bwMode="auto">
          <a:xfrm>
            <a:off x="5638800" y="5257800"/>
            <a:ext cx="2819400" cy="304800"/>
          </a:xfrm>
          <a:prstGeom prst="rect">
            <a:avLst/>
          </a:prstGeom>
          <a:noFill/>
          <a:ln w="9525">
            <a:noFill/>
            <a:miter lim="800000"/>
            <a:headEnd/>
            <a:tailEnd/>
          </a:ln>
          <a:effectLst/>
        </p:spPr>
        <p:txBody>
          <a:bodyPr>
            <a:spAutoFit/>
          </a:bodyPr>
          <a:lstStyle/>
          <a:p>
            <a:pPr eaLnBrk="1" hangingPunct="1">
              <a:spcBef>
                <a:spcPct val="50000"/>
              </a:spcBef>
            </a:pPr>
            <a:r>
              <a:rPr lang="en-US" sz="1400">
                <a:solidFill>
                  <a:srgbClr val="FF33CC"/>
                </a:solidFill>
              </a:rPr>
              <a:t>Ans: Duration Differences</a:t>
            </a:r>
          </a:p>
        </p:txBody>
      </p:sp>
      <p:sp>
        <p:nvSpPr>
          <p:cNvPr id="58373" name="Text Box 25"/>
          <p:cNvSpPr txBox="1">
            <a:spLocks noChangeArrowheads="1"/>
          </p:cNvSpPr>
          <p:nvPr/>
        </p:nvSpPr>
        <p:spPr bwMode="auto">
          <a:xfrm>
            <a:off x="762000" y="5486400"/>
            <a:ext cx="7696200" cy="952500"/>
          </a:xfrm>
          <a:prstGeom prst="rect">
            <a:avLst/>
          </a:prstGeom>
          <a:noFill/>
          <a:ln w="9525">
            <a:solidFill>
              <a:srgbClr val="FF0000"/>
            </a:solidFill>
            <a:miter lim="800000"/>
            <a:headEnd/>
            <a:tailEnd/>
          </a:ln>
          <a:effectLst/>
        </p:spPr>
        <p:txBody>
          <a:bodyPr>
            <a:spAutoFit/>
          </a:bodyPr>
          <a:lstStyle/>
          <a:p>
            <a:pPr eaLnBrk="1" hangingPunct="1">
              <a:spcBef>
                <a:spcPct val="50000"/>
              </a:spcBef>
            </a:pPr>
            <a:r>
              <a:rPr lang="en-US" sz="1800" i="1">
                <a:solidFill>
                  <a:srgbClr val="FF0000"/>
                </a:solidFill>
              </a:rPr>
              <a:t>What do you make of the relationship between the average mortgage return and the average return to the undelying property that backs the mortgages?</a:t>
            </a:r>
          </a:p>
          <a:p>
            <a:pPr eaLnBrk="1" hangingPunct="1">
              <a:spcBef>
                <a:spcPct val="10000"/>
              </a:spcBef>
            </a:pPr>
            <a:r>
              <a:rPr lang="en-US" sz="1800" i="1">
                <a:solidFill>
                  <a:srgbClr val="FF0000"/>
                </a:solidFill>
              </a:rPr>
              <a:t>Could this be an equilibrium relationship in the </a:t>
            </a:r>
            <a:r>
              <a:rPr lang="en-US" sz="1800" i="1" u="sng">
                <a:solidFill>
                  <a:srgbClr val="FF0000"/>
                </a:solidFill>
              </a:rPr>
              <a:t>ex ante</a:t>
            </a:r>
            <a:r>
              <a:rPr lang="en-US" sz="1800" i="1">
                <a:solidFill>
                  <a:srgbClr val="FF0000"/>
                </a:solidFill>
              </a:rPr>
              <a:t> returns?</a:t>
            </a:r>
          </a:p>
        </p:txBody>
      </p:sp>
      <p:sp>
        <p:nvSpPr>
          <p:cNvPr id="6" name="Oval 26"/>
          <p:cNvSpPr>
            <a:spLocks noChangeArrowheads="1"/>
          </p:cNvSpPr>
          <p:nvPr/>
        </p:nvSpPr>
        <p:spPr bwMode="auto">
          <a:xfrm>
            <a:off x="5843588" y="1122363"/>
            <a:ext cx="685800" cy="2286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7" name="Oval 27"/>
          <p:cNvSpPr>
            <a:spLocks noChangeArrowheads="1"/>
          </p:cNvSpPr>
          <p:nvPr/>
        </p:nvSpPr>
        <p:spPr bwMode="auto">
          <a:xfrm>
            <a:off x="6529388" y="1122363"/>
            <a:ext cx="685800" cy="2286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376" name="Text Box 29"/>
          <p:cNvSpPr txBox="1">
            <a:spLocks noChangeArrowheads="1"/>
          </p:cNvSpPr>
          <p:nvPr/>
        </p:nvSpPr>
        <p:spPr bwMode="auto">
          <a:xfrm>
            <a:off x="762000" y="4267200"/>
            <a:ext cx="7696200" cy="650875"/>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800" i="1">
                <a:solidFill>
                  <a:srgbClr val="0000FF"/>
                </a:solidFill>
              </a:rPr>
              <a:t>Why does it make sense for average Commercial Mortgage returns to have exceeded average Govt. Bond returns?</a:t>
            </a:r>
          </a:p>
        </p:txBody>
      </p:sp>
      <p:sp>
        <p:nvSpPr>
          <p:cNvPr id="9" name="Oval 30"/>
          <p:cNvSpPr>
            <a:spLocks noChangeArrowheads="1"/>
          </p:cNvSpPr>
          <p:nvPr/>
        </p:nvSpPr>
        <p:spPr bwMode="auto">
          <a:xfrm>
            <a:off x="5181600" y="969963"/>
            <a:ext cx="609600" cy="152400"/>
          </a:xfrm>
          <a:prstGeom prst="ellipse">
            <a:avLst/>
          </a:prstGeom>
          <a:noFill/>
          <a:ln w="952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0" name="Oval 31"/>
          <p:cNvSpPr>
            <a:spLocks noChangeArrowheads="1"/>
          </p:cNvSpPr>
          <p:nvPr/>
        </p:nvSpPr>
        <p:spPr bwMode="auto">
          <a:xfrm>
            <a:off x="5951538" y="969963"/>
            <a:ext cx="533400" cy="152400"/>
          </a:xfrm>
          <a:prstGeom prst="ellipse">
            <a:avLst/>
          </a:prstGeom>
          <a:noFill/>
          <a:ln w="952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8379" name="Text Box 33"/>
          <p:cNvSpPr txBox="1">
            <a:spLocks noChangeArrowheads="1"/>
          </p:cNvSpPr>
          <p:nvPr/>
        </p:nvSpPr>
        <p:spPr bwMode="auto">
          <a:xfrm>
            <a:off x="762000" y="4953000"/>
            <a:ext cx="7696200" cy="376238"/>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800" i="1">
                <a:solidFill>
                  <a:srgbClr val="0000FF"/>
                </a:solidFill>
              </a:rPr>
              <a:t>Why do you suppose the G-Bonds were more volatile than the Mortgages?</a:t>
            </a:r>
          </a:p>
        </p:txBody>
      </p:sp>
      <p:sp>
        <p:nvSpPr>
          <p:cNvPr id="12" name="Oval 34"/>
          <p:cNvSpPr>
            <a:spLocks noChangeArrowheads="1"/>
          </p:cNvSpPr>
          <p:nvPr/>
        </p:nvSpPr>
        <p:spPr bwMode="auto">
          <a:xfrm>
            <a:off x="5181600" y="1330325"/>
            <a:ext cx="609600" cy="228600"/>
          </a:xfrm>
          <a:prstGeom prst="ellipse">
            <a:avLst/>
          </a:prstGeom>
          <a:noFill/>
          <a:ln w="952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3" name="Oval 35"/>
          <p:cNvSpPr>
            <a:spLocks noChangeArrowheads="1"/>
          </p:cNvSpPr>
          <p:nvPr/>
        </p:nvSpPr>
        <p:spPr bwMode="auto">
          <a:xfrm>
            <a:off x="5951538" y="1339850"/>
            <a:ext cx="533400" cy="228600"/>
          </a:xfrm>
          <a:prstGeom prst="ellipse">
            <a:avLst/>
          </a:prstGeom>
          <a:noFill/>
          <a:ln w="952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4" name="Text Box 10"/>
          <p:cNvSpPr txBox="1">
            <a:spLocks noChangeArrowheads="1"/>
          </p:cNvSpPr>
          <p:nvPr/>
        </p:nvSpPr>
        <p:spPr bwMode="auto">
          <a:xfrm>
            <a:off x="4953000" y="4572000"/>
            <a:ext cx="2819400" cy="304800"/>
          </a:xfrm>
          <a:prstGeom prst="rect">
            <a:avLst/>
          </a:prstGeom>
          <a:noFill/>
          <a:ln w="9525">
            <a:noFill/>
            <a:miter lim="800000"/>
            <a:headEnd/>
            <a:tailEnd/>
          </a:ln>
          <a:effectLst/>
        </p:spPr>
        <p:txBody>
          <a:bodyPr>
            <a:spAutoFit/>
          </a:bodyPr>
          <a:lstStyle/>
          <a:p>
            <a:pPr eaLnBrk="1" hangingPunct="1">
              <a:spcBef>
                <a:spcPct val="50000"/>
              </a:spcBef>
            </a:pPr>
            <a:r>
              <a:rPr lang="en-US" sz="1400">
                <a:solidFill>
                  <a:srgbClr val="FF33CC"/>
                </a:solidFill>
              </a:rPr>
              <a:t>Ans: Default Risk Premium</a:t>
            </a:r>
          </a:p>
        </p:txBody>
      </p:sp>
      <p:sp>
        <p:nvSpPr>
          <p:cNvPr id="15" name="Slide Number Placeholder 14"/>
          <p:cNvSpPr>
            <a:spLocks noGrp="1"/>
          </p:cNvSpPr>
          <p:nvPr>
            <p:ph type="sldNum" sz="quarter" idx="12"/>
          </p:nvPr>
        </p:nvSpPr>
        <p:spPr/>
        <p:txBody>
          <a:bodyPr/>
          <a:lstStyle/>
          <a:p>
            <a:fld id="{8A33B0BF-747F-418D-9615-BE611427A722}" type="slidenum">
              <a:rPr lang="en-US" smtClean="0"/>
              <a:pPr/>
              <a:t>42</a:t>
            </a:fld>
            <a:endParaRPr lang="en-US"/>
          </a:p>
        </p:txBody>
      </p:sp>
      <p:sp>
        <p:nvSpPr>
          <p:cNvPr id="16" name="Footer Placeholder 1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1+#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1"/>
          <p:cNvPicPr>
            <a:picLocks noChangeAspect="1"/>
          </p:cNvPicPr>
          <p:nvPr/>
        </p:nvPicPr>
        <p:blipFill>
          <a:blip r:embed="rId2" cstate="print"/>
          <a:srcRect/>
          <a:stretch>
            <a:fillRect/>
          </a:stretch>
        </p:blipFill>
        <p:spPr bwMode="auto">
          <a:xfrm>
            <a:off x="1123950" y="517525"/>
            <a:ext cx="6819900" cy="3652838"/>
          </a:xfrm>
          <a:prstGeom prst="rect">
            <a:avLst/>
          </a:prstGeom>
          <a:solidFill>
            <a:srgbClr val="FFFF99"/>
          </a:solidFill>
          <a:ln w="9525">
            <a:noFill/>
            <a:miter lim="800000"/>
            <a:headEnd/>
            <a:tailEnd/>
          </a:ln>
        </p:spPr>
      </p:pic>
      <p:sp>
        <p:nvSpPr>
          <p:cNvPr id="15" name="Text Box 3"/>
          <p:cNvSpPr txBox="1">
            <a:spLocks noChangeArrowheads="1"/>
          </p:cNvSpPr>
          <p:nvPr/>
        </p:nvSpPr>
        <p:spPr bwMode="auto">
          <a:xfrm>
            <a:off x="342900" y="4763"/>
            <a:ext cx="8686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i="1" dirty="0">
                <a:solidFill>
                  <a:srgbClr val="0000FF"/>
                </a:solidFill>
                <a:effectLst>
                  <a:outerShdw blurRad="38100" dist="38100" dir="2700000" algn="tl">
                    <a:srgbClr val="000000"/>
                  </a:outerShdw>
                </a:effectLst>
              </a:rPr>
              <a:t>How much “positive leverage” is there in borrowing to finance R.E. investment?</a:t>
            </a:r>
          </a:p>
        </p:txBody>
      </p:sp>
      <p:sp>
        <p:nvSpPr>
          <p:cNvPr id="16" name="Text Box 15"/>
          <p:cNvSpPr txBox="1">
            <a:spLocks noChangeArrowheads="1"/>
          </p:cNvSpPr>
          <p:nvPr/>
        </p:nvSpPr>
        <p:spPr bwMode="auto">
          <a:xfrm>
            <a:off x="838200" y="4343400"/>
            <a:ext cx="7696200" cy="2057400"/>
          </a:xfrm>
          <a:prstGeom prst="rect">
            <a:avLst/>
          </a:prstGeom>
          <a:noFill/>
          <a:ln w="9525">
            <a:solidFill>
              <a:srgbClr val="FF0000"/>
            </a:solidFill>
            <a:miter lim="800000"/>
            <a:headEnd/>
            <a:tailEnd/>
          </a:ln>
          <a:effectLst/>
        </p:spPr>
        <p:txBody>
          <a:bodyPr>
            <a:spAutoFit/>
          </a:bodyPr>
          <a:lstStyle/>
          <a:p>
            <a:pPr eaLnBrk="1" hangingPunct="1">
              <a:spcBef>
                <a:spcPct val="50000"/>
              </a:spcBef>
              <a:buFontTx/>
              <a:buChar char="•"/>
            </a:pPr>
            <a:r>
              <a:rPr lang="en-US" sz="1400">
                <a:solidFill>
                  <a:srgbClr val="FF0000"/>
                </a:solidFill>
              </a:rPr>
              <a:t> The risk that matters in asset prices and expected returns is the risk that matters to the </a:t>
            </a:r>
            <a:r>
              <a:rPr lang="en-US" sz="1400" i="1">
                <a:solidFill>
                  <a:srgbClr val="FF0000"/>
                </a:solidFill>
              </a:rPr>
              <a:t>marginal investor</a:t>
            </a:r>
            <a:r>
              <a:rPr lang="en-US" sz="1400">
                <a:solidFill>
                  <a:srgbClr val="FF0000"/>
                </a:solidFill>
              </a:rPr>
              <a:t> in the capital market.</a:t>
            </a:r>
          </a:p>
          <a:p>
            <a:pPr eaLnBrk="1" hangingPunct="1">
              <a:spcBef>
                <a:spcPct val="10000"/>
              </a:spcBef>
              <a:buFontTx/>
              <a:buChar char="•"/>
            </a:pPr>
            <a:r>
              <a:rPr lang="en-US" sz="1400">
                <a:solidFill>
                  <a:srgbClr val="FF0000"/>
                </a:solidFill>
              </a:rPr>
              <a:t> The marginal investors in the bond (mortg) mkt are probably not the conservative </a:t>
            </a:r>
            <a:r>
              <a:rPr lang="en-US" sz="1400" i="1">
                <a:solidFill>
                  <a:srgbClr val="FF0000"/>
                </a:solidFill>
              </a:rPr>
              <a:t>immunization-oriented</a:t>
            </a:r>
            <a:r>
              <a:rPr lang="en-US" sz="1400">
                <a:solidFill>
                  <a:srgbClr val="FF0000"/>
                </a:solidFill>
              </a:rPr>
              <a:t> investors who buy &amp; hold, but the more aggressive </a:t>
            </a:r>
            <a:r>
              <a:rPr lang="en-US" sz="1400" i="1">
                <a:solidFill>
                  <a:srgbClr val="FF0000"/>
                </a:solidFill>
              </a:rPr>
              <a:t>trading-oriented</a:t>
            </a:r>
            <a:r>
              <a:rPr lang="en-US" sz="1400">
                <a:solidFill>
                  <a:srgbClr val="FF0000"/>
                </a:solidFill>
              </a:rPr>
              <a:t> investors who are subject to the mortgage ex post  </a:t>
            </a:r>
            <a:r>
              <a:rPr lang="en-US" sz="1400" i="1">
                <a:solidFill>
                  <a:srgbClr val="FF0000"/>
                </a:solidFill>
              </a:rPr>
              <a:t>periodic returns</a:t>
            </a:r>
            <a:r>
              <a:rPr lang="en-US" sz="1400">
                <a:solidFill>
                  <a:srgbClr val="FF0000"/>
                </a:solidFill>
              </a:rPr>
              <a:t> </a:t>
            </a:r>
            <a:r>
              <a:rPr lang="en-US" sz="1400" i="1">
                <a:solidFill>
                  <a:srgbClr val="FF0000"/>
                </a:solidFill>
              </a:rPr>
              <a:t>(HPRs) </a:t>
            </a:r>
            <a:r>
              <a:rPr lang="en-US" sz="1400">
                <a:solidFill>
                  <a:srgbClr val="FF0000"/>
                </a:solidFill>
              </a:rPr>
              <a:t>whose statistics are summarized here.</a:t>
            </a:r>
          </a:p>
          <a:p>
            <a:pPr eaLnBrk="1" hangingPunct="1">
              <a:spcBef>
                <a:spcPct val="10000"/>
              </a:spcBef>
              <a:buFontTx/>
              <a:buChar char="•"/>
            </a:pPr>
            <a:r>
              <a:rPr lang="en-US" sz="1400">
                <a:solidFill>
                  <a:srgbClr val="0000FF"/>
                </a:solidFill>
              </a:rPr>
              <a:t> For such investors, what portfolio diversification and inflation-hedging considerations are indicated in the correlation statistics that could imply that such investors would view long-term fixed-rate mortgages as being </a:t>
            </a:r>
            <a:r>
              <a:rPr lang="en-US" sz="1400" i="1">
                <a:solidFill>
                  <a:srgbClr val="0000FF"/>
                </a:solidFill>
              </a:rPr>
              <a:t>more risky</a:t>
            </a:r>
            <a:r>
              <a:rPr lang="en-US" sz="1400">
                <a:solidFill>
                  <a:srgbClr val="0000FF"/>
                </a:solidFill>
              </a:rPr>
              <a:t> (i.e., requiring of a larger ex ante return risk premium) than underlying property (especially stabilized “institutional property”)?</a:t>
            </a:r>
          </a:p>
        </p:txBody>
      </p:sp>
      <p:sp>
        <p:nvSpPr>
          <p:cNvPr id="17" name="Rectangle 31"/>
          <p:cNvSpPr>
            <a:spLocks noChangeArrowheads="1"/>
          </p:cNvSpPr>
          <p:nvPr/>
        </p:nvSpPr>
        <p:spPr bwMode="auto">
          <a:xfrm>
            <a:off x="6094413" y="2182813"/>
            <a:ext cx="457200" cy="1219200"/>
          </a:xfrm>
          <a:prstGeom prst="rect">
            <a:avLst/>
          </a:prstGeom>
          <a:noFill/>
          <a:ln w="19050">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8" name="Rectangle 32"/>
          <p:cNvSpPr>
            <a:spLocks noChangeArrowheads="1"/>
          </p:cNvSpPr>
          <p:nvPr/>
        </p:nvSpPr>
        <p:spPr bwMode="auto">
          <a:xfrm>
            <a:off x="6819900" y="2182813"/>
            <a:ext cx="457200" cy="1219200"/>
          </a:xfrm>
          <a:prstGeom prst="rect">
            <a:avLst/>
          </a:prstGeom>
          <a:noFill/>
          <a:ln w="19050">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59399" name="Text Box 33"/>
          <p:cNvSpPr txBox="1">
            <a:spLocks noChangeArrowheads="1"/>
          </p:cNvSpPr>
          <p:nvPr/>
        </p:nvSpPr>
        <p:spPr bwMode="auto">
          <a:xfrm>
            <a:off x="5410200" y="3581400"/>
            <a:ext cx="1981200" cy="274638"/>
          </a:xfrm>
          <a:prstGeom prst="rect">
            <a:avLst/>
          </a:prstGeom>
          <a:noFill/>
          <a:ln w="9525">
            <a:noFill/>
            <a:miter lim="800000"/>
            <a:headEnd/>
            <a:tailEnd/>
          </a:ln>
          <a:effectLst/>
        </p:spPr>
        <p:txBody>
          <a:bodyPr>
            <a:spAutoFit/>
          </a:bodyPr>
          <a:lstStyle/>
          <a:p>
            <a:pPr algn="ctr" eaLnBrk="1" hangingPunct="1">
              <a:spcBef>
                <a:spcPct val="50000"/>
              </a:spcBef>
            </a:pPr>
            <a:r>
              <a:rPr lang="en-US" sz="1200" i="1">
                <a:solidFill>
                  <a:srgbClr val="0000FF"/>
                </a:solidFill>
              </a:rPr>
              <a:t>Recall Chapters 21 &amp; 22.</a:t>
            </a:r>
          </a:p>
        </p:txBody>
      </p:sp>
      <p:sp>
        <p:nvSpPr>
          <p:cNvPr id="20" name="Oval 34"/>
          <p:cNvSpPr>
            <a:spLocks noChangeArrowheads="1"/>
          </p:cNvSpPr>
          <p:nvPr/>
        </p:nvSpPr>
        <p:spPr bwMode="auto">
          <a:xfrm>
            <a:off x="6000750" y="1717675"/>
            <a:ext cx="552450" cy="331788"/>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22" name="Oval 34"/>
          <p:cNvSpPr>
            <a:spLocks noChangeArrowheads="1"/>
          </p:cNvSpPr>
          <p:nvPr/>
        </p:nvSpPr>
        <p:spPr bwMode="auto">
          <a:xfrm>
            <a:off x="6734175" y="1717675"/>
            <a:ext cx="552450" cy="331788"/>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0" name="Slide Number Placeholder 9"/>
          <p:cNvSpPr>
            <a:spLocks noGrp="1"/>
          </p:cNvSpPr>
          <p:nvPr>
            <p:ph type="sldNum" sz="quarter" idx="12"/>
          </p:nvPr>
        </p:nvSpPr>
        <p:spPr/>
        <p:txBody>
          <a:bodyPr/>
          <a:lstStyle/>
          <a:p>
            <a:fld id="{8A33B0BF-747F-418D-9615-BE611427A722}" type="slidenum">
              <a:rPr lang="en-US" smtClean="0"/>
              <a:pPr/>
              <a:t>43</a:t>
            </a:fld>
            <a:endParaRPr lang="en-US"/>
          </a:p>
        </p:txBody>
      </p:sp>
      <p:sp>
        <p:nvSpPr>
          <p:cNvPr id="11" name="Footer Placeholder 1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 calcmode="lin" valueType="num">
                                      <p:cBhvr additive="base">
                                        <p:cTn id="7" dur="500" fill="hold"/>
                                        <p:tgtEl>
                                          <p:spTgt spid="16">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 calcmode="lin" valueType="num">
                                      <p:cBhvr additive="base">
                                        <p:cTn id="13" dur="500" fill="hold"/>
                                        <p:tgtEl>
                                          <p:spTgt spid="16">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381000" y="228600"/>
            <a:ext cx="8229600" cy="2682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If there is no positive leverage in long-term fixed-rate mortgages financing institutional quality commercial property, then what does this imply about the effect of such leverage on the expected return of the leveraged equity, relative to that of the underlying (unlevered) property?</a:t>
            </a:r>
          </a:p>
          <a:p>
            <a:pPr eaLnBrk="1" hangingPunct="1">
              <a:spcBef>
                <a:spcPct val="25000"/>
              </a:spcBef>
              <a:defRPr/>
            </a:pPr>
            <a:r>
              <a:rPr lang="en-US">
                <a:effectLst>
                  <a:outerShdw blurRad="38100" dist="38100" dir="2700000" algn="tl">
                    <a:srgbClr val="FFFFFF"/>
                  </a:outerShdw>
                </a:effectLst>
              </a:rPr>
              <a:t>Now consider the effect of such leverage on the </a:t>
            </a:r>
            <a:r>
              <a:rPr lang="en-US" i="1">
                <a:effectLst>
                  <a:outerShdw blurRad="38100" dist="38100" dir="2700000" algn="tl">
                    <a:srgbClr val="FFFFFF"/>
                  </a:outerShdw>
                </a:effectLst>
              </a:rPr>
              <a:t>volatility</a:t>
            </a:r>
            <a:r>
              <a:rPr lang="en-US">
                <a:effectLst>
                  <a:outerShdw blurRad="38100" dist="38100" dir="2700000" algn="tl">
                    <a:srgbClr val="FFFFFF"/>
                  </a:outerShdw>
                </a:effectLst>
              </a:rPr>
              <a:t> of the levered equity…</a:t>
            </a:r>
          </a:p>
          <a:p>
            <a:pPr eaLnBrk="1" hangingPunct="1">
              <a:spcBef>
                <a:spcPct val="25000"/>
              </a:spcBef>
              <a:defRPr/>
            </a:pPr>
            <a:r>
              <a:rPr lang="en-US">
                <a:effectLst>
                  <a:outerShdw blurRad="38100" dist="38100" dir="2700000" algn="tl">
                    <a:srgbClr val="FFFFFF"/>
                  </a:outerShdw>
                </a:effectLst>
              </a:rPr>
              <a:t>The relationship between levered equity volatility, underlying property volatility, and the debt return volatility is given by the following equation:</a:t>
            </a:r>
          </a:p>
        </p:txBody>
      </p:sp>
      <p:grpSp>
        <p:nvGrpSpPr>
          <p:cNvPr id="44040" name="Group 8"/>
          <p:cNvGrpSpPr>
            <a:grpSpLocks/>
          </p:cNvGrpSpPr>
          <p:nvPr/>
        </p:nvGrpSpPr>
        <p:grpSpPr bwMode="auto">
          <a:xfrm>
            <a:off x="609600" y="2971800"/>
            <a:ext cx="8001000" cy="1311275"/>
            <a:chOff x="384" y="2064"/>
            <a:chExt cx="5040" cy="826"/>
          </a:xfrm>
        </p:grpSpPr>
        <p:graphicFrame>
          <p:nvGraphicFramePr>
            <p:cNvPr id="60421" name="Object 5"/>
            <p:cNvGraphicFramePr>
              <a:graphicFrameLocks noChangeAspect="1"/>
            </p:cNvGraphicFramePr>
            <p:nvPr/>
          </p:nvGraphicFramePr>
          <p:xfrm>
            <a:off x="768" y="2064"/>
            <a:ext cx="4224" cy="329"/>
          </p:xfrm>
          <a:graphic>
            <a:graphicData uri="http://schemas.openxmlformats.org/presentationml/2006/ole">
              <p:oleObj spid="_x0000_s60421" name="Equation" r:id="rId4" imgW="3731306" imgH="291164" progId="Equation.3">
                <p:embed/>
              </p:oleObj>
            </a:graphicData>
          </a:graphic>
        </p:graphicFrame>
        <p:sp>
          <p:nvSpPr>
            <p:cNvPr id="60422" name="Text Box 6"/>
            <p:cNvSpPr txBox="1">
              <a:spLocks noChangeArrowheads="1"/>
            </p:cNvSpPr>
            <p:nvPr/>
          </p:nvSpPr>
          <p:spPr bwMode="auto">
            <a:xfrm>
              <a:off x="384" y="2448"/>
              <a:ext cx="5040" cy="442"/>
            </a:xfrm>
            <a:prstGeom prst="rect">
              <a:avLst/>
            </a:prstGeom>
            <a:noFill/>
            <a:ln w="9525">
              <a:noFill/>
              <a:miter lim="800000"/>
              <a:headEnd/>
              <a:tailEnd/>
            </a:ln>
            <a:effectLst/>
          </p:spPr>
          <p:txBody>
            <a:bodyPr>
              <a:spAutoFit/>
            </a:bodyPr>
            <a:lstStyle/>
            <a:p>
              <a:pPr eaLnBrk="1" hangingPunct="1">
                <a:spcBef>
                  <a:spcPct val="50000"/>
                </a:spcBef>
              </a:pPr>
              <a:r>
                <a:rPr lang="en-US" b="0"/>
                <a:t>Where </a:t>
              </a:r>
              <a:r>
                <a:rPr lang="en-US" b="0" i="1"/>
                <a:t>S</a:t>
              </a:r>
              <a:r>
                <a:rPr lang="en-US" b="0" i="1" baseline="-25000"/>
                <a:t>P</a:t>
              </a:r>
              <a:r>
                <a:rPr lang="en-US" b="0"/>
                <a:t> and </a:t>
              </a:r>
              <a:r>
                <a:rPr lang="en-US" b="0" i="1"/>
                <a:t>S</a:t>
              </a:r>
              <a:r>
                <a:rPr lang="en-US" b="0" i="1" baseline="-25000"/>
                <a:t>D</a:t>
              </a:r>
              <a:r>
                <a:rPr lang="en-US" b="0"/>
                <a:t> are the volatilies of the underlying property and debt (respectively), and the correlation between these two is </a:t>
              </a:r>
              <a:r>
                <a:rPr lang="en-US" b="0" i="1"/>
                <a:t>C</a:t>
              </a:r>
              <a:r>
                <a:rPr lang="en-US" b="0" i="1" baseline="-25000"/>
                <a:t>PD</a:t>
              </a:r>
              <a:r>
                <a:rPr lang="en-US" b="0"/>
                <a:t>.</a:t>
              </a:r>
            </a:p>
          </p:txBody>
        </p:sp>
      </p:grpSp>
      <p:sp>
        <p:nvSpPr>
          <p:cNvPr id="44041" name="Text Box 9"/>
          <p:cNvSpPr txBox="1">
            <a:spLocks noChangeArrowheads="1"/>
          </p:cNvSpPr>
          <p:nvPr/>
        </p:nvSpPr>
        <p:spPr bwMode="auto">
          <a:xfrm>
            <a:off x="342900" y="4800600"/>
            <a:ext cx="83058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solidFill>
                  <a:srgbClr val="FF0000"/>
                </a:solidFill>
                <a:effectLst>
                  <a:outerShdw blurRad="38100" dist="38100" dir="2700000" algn="tl">
                    <a:srgbClr val="000000"/>
                  </a:outerShdw>
                </a:effectLst>
              </a:rPr>
              <a:t>How can borrowing </a:t>
            </a:r>
            <a:r>
              <a:rPr lang="en-US" i="1" dirty="0">
                <a:solidFill>
                  <a:srgbClr val="FF0000"/>
                </a:solidFill>
                <a:effectLst>
                  <a:outerShdw blurRad="38100" dist="38100" dir="2700000" algn="tl">
                    <a:srgbClr val="000000"/>
                  </a:outerShdw>
                </a:effectLst>
              </a:rPr>
              <a:t>increase volatility</a:t>
            </a:r>
            <a:r>
              <a:rPr lang="en-US" dirty="0">
                <a:solidFill>
                  <a:srgbClr val="FF0000"/>
                </a:solidFill>
                <a:effectLst>
                  <a:outerShdw blurRad="38100" dist="38100" dir="2700000" algn="tl">
                    <a:srgbClr val="000000"/>
                  </a:outerShdw>
                </a:effectLst>
              </a:rPr>
              <a:t> while actually </a:t>
            </a:r>
            <a:r>
              <a:rPr lang="en-US" i="1" dirty="0">
                <a:solidFill>
                  <a:srgbClr val="FF0000"/>
                </a:solidFill>
                <a:effectLst>
                  <a:outerShdw blurRad="38100" dist="38100" dir="2700000" algn="tl">
                    <a:srgbClr val="000000"/>
                  </a:outerShdw>
                </a:effectLst>
              </a:rPr>
              <a:t>decreasing the risk</a:t>
            </a:r>
            <a:r>
              <a:rPr lang="en-US" dirty="0">
                <a:solidFill>
                  <a:srgbClr val="FF0000"/>
                </a:solidFill>
                <a:effectLst>
                  <a:outerShdw blurRad="38100" dist="38100" dir="2700000" algn="tl">
                    <a:srgbClr val="000000"/>
                  </a:outerShdw>
                </a:effectLst>
              </a:rPr>
              <a:t> of the equity?...</a:t>
            </a:r>
          </a:p>
        </p:txBody>
      </p:sp>
      <p:sp>
        <p:nvSpPr>
          <p:cNvPr id="7" name="Slide Number Placeholder 6"/>
          <p:cNvSpPr>
            <a:spLocks noGrp="1"/>
          </p:cNvSpPr>
          <p:nvPr>
            <p:ph type="sldNum" sz="quarter" idx="12"/>
          </p:nvPr>
        </p:nvSpPr>
        <p:spPr/>
        <p:txBody>
          <a:bodyPr/>
          <a:lstStyle/>
          <a:p>
            <a:fld id="{8A33B0BF-747F-418D-9615-BE611427A722}" type="slidenum">
              <a:rPr lang="en-US" smtClean="0"/>
              <a:pPr/>
              <a:t>44</a:t>
            </a:fld>
            <a:endParaRPr lang="en-US"/>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4036">
                                            <p:txEl>
                                              <p:pRg st="1" end="1"/>
                                            </p:txEl>
                                          </p:spTgt>
                                        </p:tgtEl>
                                        <p:attrNameLst>
                                          <p:attrName>style.visibility</p:attrName>
                                        </p:attrNameLst>
                                      </p:cBhvr>
                                      <p:to>
                                        <p:strVal val="visible"/>
                                      </p:to>
                                    </p:set>
                                    <p:anim calcmode="lin" valueType="num">
                                      <p:cBhvr additive="base">
                                        <p:cTn id="7" dur="500" fill="hold"/>
                                        <p:tgtEl>
                                          <p:spTgt spid="4403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4036">
                                            <p:txEl>
                                              <p:pRg st="2" end="2"/>
                                            </p:txEl>
                                          </p:spTgt>
                                        </p:tgtEl>
                                        <p:attrNameLst>
                                          <p:attrName>style.visibility</p:attrName>
                                        </p:attrNameLst>
                                      </p:cBhvr>
                                      <p:to>
                                        <p:strVal val="visible"/>
                                      </p:to>
                                    </p:set>
                                    <p:anim calcmode="lin" valueType="num">
                                      <p:cBhvr additive="base">
                                        <p:cTn id="11" dur="500" fill="hold"/>
                                        <p:tgtEl>
                                          <p:spTgt spid="4403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403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44040"/>
                                        </p:tgtEl>
                                        <p:attrNameLst>
                                          <p:attrName>style.visibility</p:attrName>
                                        </p:attrNameLst>
                                      </p:cBhvr>
                                      <p:to>
                                        <p:strVal val="visible"/>
                                      </p:to>
                                    </p:set>
                                    <p:anim calcmode="lin" valueType="num">
                                      <p:cBhvr additive="base">
                                        <p:cTn id="17" dur="500" fill="hold"/>
                                        <p:tgtEl>
                                          <p:spTgt spid="44040"/>
                                        </p:tgtEl>
                                        <p:attrNameLst>
                                          <p:attrName>ppt_x</p:attrName>
                                        </p:attrNameLst>
                                      </p:cBhvr>
                                      <p:tavLst>
                                        <p:tav tm="0">
                                          <p:val>
                                            <p:strVal val="#ppt_x"/>
                                          </p:val>
                                        </p:tav>
                                        <p:tav tm="100000">
                                          <p:val>
                                            <p:strVal val="#ppt_x"/>
                                          </p:val>
                                        </p:tav>
                                      </p:tavLst>
                                    </p:anim>
                                    <p:anim calcmode="lin" valueType="num">
                                      <p:cBhvr additive="base">
                                        <p:cTn id="18" dur="500" fill="hold"/>
                                        <p:tgtEl>
                                          <p:spTgt spid="44040"/>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44041"/>
                                        </p:tgtEl>
                                        <p:attrNameLst>
                                          <p:attrName>style.visibility</p:attrName>
                                        </p:attrNameLst>
                                      </p:cBhvr>
                                      <p:to>
                                        <p:strVal val="visible"/>
                                      </p:to>
                                    </p:set>
                                    <p:anim calcmode="lin" valueType="num">
                                      <p:cBhvr additive="base">
                                        <p:cTn id="23" dur="500" fill="hold"/>
                                        <p:tgtEl>
                                          <p:spTgt spid="44041"/>
                                        </p:tgtEl>
                                        <p:attrNameLst>
                                          <p:attrName>ppt_x</p:attrName>
                                        </p:attrNameLst>
                                      </p:cBhvr>
                                      <p:tavLst>
                                        <p:tav tm="0">
                                          <p:val>
                                            <p:strVal val="1+#ppt_w/2"/>
                                          </p:val>
                                        </p:tav>
                                        <p:tav tm="100000">
                                          <p:val>
                                            <p:strVal val="#ppt_x"/>
                                          </p:val>
                                        </p:tav>
                                      </p:tavLst>
                                    </p:anim>
                                    <p:anim calcmode="lin" valueType="num">
                                      <p:cBhvr additive="base">
                                        <p:cTn id="24" dur="500" fill="hold"/>
                                        <p:tgtEl>
                                          <p:spTgt spid="440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381000" y="228600"/>
            <a:ext cx="8305800" cy="6061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dirty="0">
                <a:effectLst>
                  <a:outerShdw blurRad="38100" dist="38100" dir="2700000" algn="tl">
                    <a:srgbClr val="FFFFFF"/>
                  </a:outerShdw>
                </a:effectLst>
              </a:rPr>
              <a:t>Summarizing the question of “positive leverage”:</a:t>
            </a:r>
          </a:p>
          <a:p>
            <a:pPr marL="233363" lvl="1" indent="-233363" eaLnBrk="1" hangingPunct="1">
              <a:spcBef>
                <a:spcPct val="25000"/>
              </a:spcBef>
              <a:buFontTx/>
              <a:buChar char="•"/>
              <a:defRPr/>
            </a:pPr>
            <a:r>
              <a:rPr lang="en-US" dirty="0" smtClean="0">
                <a:effectLst>
                  <a:outerShdw blurRad="38100" dist="38100" dir="2700000" algn="tl">
                    <a:srgbClr val="FFFFFF"/>
                  </a:outerShdw>
                </a:effectLst>
              </a:rPr>
              <a:t>Ex </a:t>
            </a:r>
            <a:r>
              <a:rPr lang="en-US" dirty="0">
                <a:effectLst>
                  <a:outerShdw blurRad="38100" dist="38100" dir="2700000" algn="tl">
                    <a:srgbClr val="FFFFFF"/>
                  </a:outerShdw>
                </a:effectLst>
              </a:rPr>
              <a:t>post historical periodic returns statistics suggest there may be little positive leverage on average,</a:t>
            </a:r>
          </a:p>
          <a:p>
            <a:pPr marL="233363" lvl="1" indent="-233363" eaLnBrk="1" hangingPunct="1">
              <a:spcBef>
                <a:spcPct val="25000"/>
              </a:spcBef>
              <a:buFontTx/>
              <a:buChar char="•"/>
              <a:defRPr/>
            </a:pPr>
            <a:r>
              <a:rPr lang="en-US" dirty="0" smtClean="0">
                <a:effectLst>
                  <a:outerShdw blurRad="38100" dist="38100" dir="2700000" algn="tl">
                    <a:srgbClr val="FFFFFF"/>
                  </a:outerShdw>
                </a:effectLst>
              </a:rPr>
              <a:t>And </a:t>
            </a:r>
            <a:r>
              <a:rPr lang="en-US" dirty="0">
                <a:effectLst>
                  <a:outerShdw blurRad="38100" dist="38100" dir="2700000" algn="tl">
                    <a:srgbClr val="FFFFFF"/>
                  </a:outerShdw>
                </a:effectLst>
              </a:rPr>
              <a:t>that risk as the capital market cares about it may be nearly as great in long-term fixed-rate mortgages as in underlying (unlevered) property equity, at least for stabilized “institutional quality” commercial  property. </a:t>
            </a:r>
            <a:r>
              <a:rPr lang="en-US" i="1" u="sng" dirty="0">
                <a:effectLst>
                  <a:outerShdw blurRad="38100" dist="38100" dir="2700000" algn="tl">
                    <a:srgbClr val="FFFFFF"/>
                  </a:outerShdw>
                </a:effectLst>
              </a:rPr>
              <a:t>But:</a:t>
            </a:r>
            <a:endParaRPr lang="en-US" dirty="0">
              <a:effectLst>
                <a:outerShdw blurRad="38100" dist="38100" dir="2700000" algn="tl">
                  <a:srgbClr val="FFFFFF"/>
                </a:outerShdw>
              </a:effectLst>
            </a:endParaRPr>
          </a:p>
          <a:p>
            <a:pPr marL="233363" lvl="1" indent="-233363" eaLnBrk="1" hangingPunct="1">
              <a:spcBef>
                <a:spcPct val="25000"/>
              </a:spcBef>
              <a:buFontTx/>
              <a:buChar char="•"/>
              <a:defRPr/>
            </a:pPr>
            <a:r>
              <a:rPr lang="en-US" dirty="0" smtClean="0">
                <a:effectLst>
                  <a:outerShdw blurRad="38100" dist="38100" dir="2700000" algn="tl">
                    <a:srgbClr val="FFFFFF"/>
                  </a:outerShdw>
                </a:effectLst>
              </a:rPr>
              <a:t>These </a:t>
            </a:r>
            <a:r>
              <a:rPr lang="en-US" i="1" dirty="0">
                <a:effectLst>
                  <a:outerShdw blurRad="38100" dist="38100" dir="2700000" algn="tl">
                    <a:srgbClr val="FFFFFF"/>
                  </a:outerShdw>
                </a:effectLst>
              </a:rPr>
              <a:t>ex post</a:t>
            </a:r>
            <a:r>
              <a:rPr lang="en-US" dirty="0">
                <a:effectLst>
                  <a:outerShdw blurRad="38100" dist="38100" dir="2700000" algn="tl">
                    <a:srgbClr val="FFFFFF"/>
                  </a:outerShdw>
                </a:effectLst>
              </a:rPr>
              <a:t> returns statistics may skew the picture due to:</a:t>
            </a:r>
          </a:p>
          <a:p>
            <a:pPr marL="690563" lvl="2" indent="-233363" eaLnBrk="1" hangingPunct="1">
              <a:spcBef>
                <a:spcPct val="10000"/>
              </a:spcBef>
              <a:buFontTx/>
              <a:buChar char="•"/>
              <a:defRPr/>
            </a:pPr>
            <a:r>
              <a:rPr lang="en-US" sz="1800" dirty="0">
                <a:effectLst>
                  <a:outerShdw blurRad="38100" dist="38100" dir="2700000" algn="tl">
                    <a:srgbClr val="FFFFFF"/>
                  </a:outerShdw>
                </a:effectLst>
              </a:rPr>
              <a:t> The particular historical period covered includes a long secular reduction in interest rates (declining inflation), which </a:t>
            </a:r>
            <a:r>
              <a:rPr lang="en-US" sz="1800" i="1" dirty="0">
                <a:effectLst>
                  <a:outerShdw blurRad="38100" dist="38100" dir="2700000" algn="tl">
                    <a:srgbClr val="FFFFFF"/>
                  </a:outerShdw>
                </a:effectLst>
              </a:rPr>
              <a:t>may</a:t>
            </a:r>
            <a:r>
              <a:rPr lang="en-US" sz="1800" dirty="0">
                <a:effectLst>
                  <a:outerShdw blurRad="38100" dist="38100" dir="2700000" algn="tl">
                    <a:srgbClr val="FFFFFF"/>
                  </a:outerShdw>
                </a:effectLst>
              </a:rPr>
              <a:t> have caused average realized ex post returns to have substantially exceeded the corresponding ex ante expectations;</a:t>
            </a:r>
          </a:p>
          <a:p>
            <a:pPr marL="690563" lvl="2" indent="-233363" eaLnBrk="1" hangingPunct="1">
              <a:spcBef>
                <a:spcPct val="10000"/>
              </a:spcBef>
              <a:buFontTx/>
              <a:buChar char="•"/>
              <a:defRPr/>
            </a:pPr>
            <a:r>
              <a:rPr lang="en-US" sz="1800" dirty="0">
                <a:effectLst>
                  <a:outerShdw blurRad="38100" dist="38100" dir="2700000" algn="tl">
                    <a:srgbClr val="FFFFFF"/>
                  </a:outerShdw>
                </a:effectLst>
              </a:rPr>
              <a:t> Data problems in indices of commercial mortgage </a:t>
            </a:r>
            <a:r>
              <a:rPr lang="en-US" sz="1800" dirty="0" err="1">
                <a:effectLst>
                  <a:outerShdw blurRad="38100" dist="38100" dir="2700000" algn="tl">
                    <a:srgbClr val="FFFFFF"/>
                  </a:outerShdw>
                </a:effectLst>
              </a:rPr>
              <a:t>HPRs</a:t>
            </a:r>
            <a:r>
              <a:rPr lang="en-US" sz="1800" dirty="0">
                <a:effectLst>
                  <a:outerShdw blurRad="38100" dist="38100" dir="2700000" algn="tl">
                    <a:srgbClr val="FFFFFF"/>
                  </a:outerShdw>
                </a:effectLst>
              </a:rPr>
              <a:t> (notably, difficulty accurately quantifying the </a:t>
            </a:r>
            <a:r>
              <a:rPr lang="en-US" sz="1800" i="1" dirty="0">
                <a:effectLst>
                  <a:outerShdw blurRad="38100" dist="38100" dir="2700000" algn="tl">
                    <a:srgbClr val="FFFFFF"/>
                  </a:outerShdw>
                </a:effectLst>
              </a:rPr>
              <a:t>conditional loss severity</a:t>
            </a:r>
            <a:r>
              <a:rPr lang="en-US" sz="1800" dirty="0">
                <a:effectLst>
                  <a:outerShdw blurRad="38100" dist="38100" dir="2700000" algn="tl">
                    <a:srgbClr val="FFFFFF"/>
                  </a:outerShdw>
                </a:effectLst>
              </a:rPr>
              <a:t> portion of the credit losses computation) </a:t>
            </a:r>
            <a:r>
              <a:rPr lang="en-US" sz="1800" i="1" dirty="0">
                <a:effectLst>
                  <a:outerShdw blurRad="38100" dist="38100" dir="2700000" algn="tl">
                    <a:srgbClr val="FFFFFF"/>
                  </a:outerShdw>
                </a:effectLst>
              </a:rPr>
              <a:t>may</a:t>
            </a:r>
            <a:r>
              <a:rPr lang="en-US" sz="1800" dirty="0">
                <a:effectLst>
                  <a:outerShdw blurRad="38100" dist="38100" dir="2700000" algn="tl">
                    <a:srgbClr val="FFFFFF"/>
                  </a:outerShdw>
                </a:effectLst>
              </a:rPr>
              <a:t> cause those indices to overstate actual average achieved mortgage returns.</a:t>
            </a:r>
          </a:p>
          <a:p>
            <a:pPr marL="233363" lvl="1" indent="-233363" eaLnBrk="1" hangingPunct="1">
              <a:spcBef>
                <a:spcPct val="25000"/>
              </a:spcBef>
              <a:buFontTx/>
              <a:buChar char="•"/>
              <a:defRPr/>
            </a:pPr>
            <a:r>
              <a:rPr lang="en-US" dirty="0" smtClean="0">
                <a:effectLst>
                  <a:outerShdw blurRad="38100" dist="38100" dir="2700000" algn="tl">
                    <a:srgbClr val="FFFFFF"/>
                  </a:outerShdw>
                </a:effectLst>
              </a:rPr>
              <a:t>Most </a:t>
            </a:r>
            <a:r>
              <a:rPr lang="en-US" dirty="0">
                <a:effectLst>
                  <a:outerShdw blurRad="38100" dist="38100" dir="2700000" algn="tl">
                    <a:srgbClr val="FFFFFF"/>
                  </a:outerShdw>
                </a:effectLst>
              </a:rPr>
              <a:t>investors seem to generally believe (subjectively) that positive leverage exists </a:t>
            </a:r>
            <a:r>
              <a:rPr lang="en-US" i="1" dirty="0">
                <a:effectLst>
                  <a:outerShdw blurRad="38100" dist="38100" dir="2700000" algn="tl">
                    <a:srgbClr val="FFFFFF"/>
                  </a:outerShdw>
                </a:effectLst>
              </a:rPr>
              <a:t>ex ante</a:t>
            </a:r>
            <a:r>
              <a:rPr lang="en-US" dirty="0">
                <a:effectLst>
                  <a:outerShdw blurRad="38100" dist="38100" dir="2700000" algn="tl">
                    <a:srgbClr val="FFFFFF"/>
                  </a:outerShdw>
                </a:effectLst>
              </a:rPr>
              <a:t> in the total expected returns, e.g.: </a:t>
            </a:r>
          </a:p>
          <a:p>
            <a:pPr lvl="1" algn="ctr" eaLnBrk="1" hangingPunct="1">
              <a:defRPr/>
            </a:pPr>
            <a:r>
              <a:rPr lang="en-US" sz="1800" dirty="0">
                <a:effectLst>
                  <a:outerShdw blurRad="38100" dist="38100" dir="2700000" algn="tl">
                    <a:srgbClr val="FFFFFF"/>
                  </a:outerShdw>
                </a:effectLst>
              </a:rPr>
              <a:t>E[RP]</a:t>
            </a:r>
            <a:r>
              <a:rPr lang="en-US" sz="1800" baseline="-25000" dirty="0" err="1">
                <a:effectLst>
                  <a:outerShdw blurRad="38100" dist="38100" dir="2700000" algn="tl">
                    <a:srgbClr val="FFFFFF"/>
                  </a:outerShdw>
                </a:effectLst>
              </a:rPr>
              <a:t>mortg</a:t>
            </a:r>
            <a:r>
              <a:rPr lang="en-US" sz="1800" dirty="0">
                <a:effectLst>
                  <a:outerShdw blurRad="38100" dist="38100" dir="2700000" algn="tl">
                    <a:srgbClr val="FFFFFF"/>
                  </a:outerShdw>
                </a:effectLst>
              </a:rPr>
              <a:t> </a:t>
            </a:r>
            <a:r>
              <a:rPr lang="en-US" sz="1800" dirty="0">
                <a:effectLst>
                  <a:outerShdw blurRad="38100" dist="38100" dir="2700000" algn="tl">
                    <a:srgbClr val="FFFFFF"/>
                  </a:outerShdw>
                </a:effectLst>
                <a:cs typeface="Times New Roman" panose="02020603050405020304" pitchFamily="18" charset="0"/>
              </a:rPr>
              <a:t>≈ 150bp-300bp;  </a:t>
            </a:r>
            <a:r>
              <a:rPr lang="en-US" sz="1800" dirty="0">
                <a:effectLst>
                  <a:outerShdw blurRad="38100" dist="38100" dir="2700000" algn="tl">
                    <a:srgbClr val="FFFFFF"/>
                  </a:outerShdw>
                </a:effectLst>
              </a:rPr>
              <a:t>E[RP]</a:t>
            </a:r>
            <a:r>
              <a:rPr lang="en-US" sz="1800" baseline="-25000" dirty="0">
                <a:effectLst>
                  <a:outerShdw blurRad="38100" dist="38100" dir="2700000" algn="tl">
                    <a:srgbClr val="FFFFFF"/>
                  </a:outerShdw>
                </a:effectLst>
              </a:rPr>
              <a:t>prop</a:t>
            </a:r>
            <a:r>
              <a:rPr lang="en-US" sz="1800" dirty="0">
                <a:effectLst>
                  <a:outerShdw blurRad="38100" dist="38100" dir="2700000" algn="tl">
                    <a:srgbClr val="FFFFFF"/>
                  </a:outerShdw>
                </a:effectLst>
              </a:rPr>
              <a:t> ≈ 300bp-400bp</a:t>
            </a:r>
            <a:r>
              <a:rPr lang="en-US" dirty="0">
                <a:effectLst>
                  <a:outerShdw blurRad="38100" dist="38100" dir="2700000" algn="tl">
                    <a:srgbClr val="FFFFFF"/>
                  </a:outerShdw>
                </a:effectLst>
              </a:rPr>
              <a:t>. </a:t>
            </a:r>
          </a:p>
        </p:txBody>
      </p:sp>
      <p:sp>
        <p:nvSpPr>
          <p:cNvPr id="3" name="Slide Number Placeholder 2"/>
          <p:cNvSpPr>
            <a:spLocks noGrp="1"/>
          </p:cNvSpPr>
          <p:nvPr>
            <p:ph type="sldNum" sz="quarter" idx="12"/>
          </p:nvPr>
        </p:nvSpPr>
        <p:spPr/>
        <p:txBody>
          <a:bodyPr/>
          <a:lstStyle/>
          <a:p>
            <a:fld id="{8A33B0BF-747F-418D-9615-BE611427A722}" type="slidenum">
              <a:rPr lang="en-US" smtClean="0"/>
              <a:pPr/>
              <a:t>45</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457200" y="304800"/>
            <a:ext cx="7010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a:effectLst>
                  <a:outerShdw blurRad="38100" dist="38100" dir="2700000" algn="tl">
                    <a:srgbClr val="FFFFFF"/>
                  </a:outerShdw>
                </a:effectLst>
              </a:rPr>
              <a:t>Example: Two Zero-coupon bonds… </a:t>
            </a:r>
          </a:p>
        </p:txBody>
      </p:sp>
      <p:graphicFrame>
        <p:nvGraphicFramePr>
          <p:cNvPr id="7188" name="Group 20"/>
          <p:cNvGraphicFramePr>
            <a:graphicFrameLocks noGrp="1"/>
          </p:cNvGraphicFramePr>
          <p:nvPr/>
        </p:nvGraphicFramePr>
        <p:xfrm>
          <a:off x="1524000" y="838200"/>
          <a:ext cx="6096000" cy="2057400"/>
        </p:xfrm>
        <a:graphic>
          <a:graphicData uri="http://schemas.openxmlformats.org/drawingml/2006/table">
            <a:tbl>
              <a:tblPr/>
              <a:tblGrid>
                <a:gridCol w="3048000"/>
                <a:gridCol w="3048000"/>
              </a:tblGrid>
              <a:tr h="2057400">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rPr>
                        <a:t>Bond 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rPr>
                        <a:t>6% coupon rate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rPr>
                        <a:t>5-yr maturity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rPr>
                        <a:t>Current value = $100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rPr>
                        <a:t>Fut. pmt = $133.82 in 5 yrs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rPr>
                        <a:t>$133.82 = $100*(1.06</a:t>
                      </a:r>
                      <a:r>
                        <a:rPr kumimoji="0" lang="en-US" sz="1800" b="1" i="0" u="none" strike="noStrike" cap="none" normalizeH="0" baseline="30000" smtClean="0">
                          <a:ln>
                            <a:noFill/>
                          </a:ln>
                          <a:solidFill>
                            <a:schemeClr val="tx1"/>
                          </a:solidFill>
                          <a:effectLst>
                            <a:outerShdw blurRad="38100" dist="38100" dir="2700000" algn="tl">
                              <a:srgbClr val="FFFFFF"/>
                            </a:outerShdw>
                          </a:effectLst>
                          <a:latin typeface="Times New Roman" panose="02020603050405020304" pitchFamily="18" charset="0"/>
                        </a:rPr>
                        <a:t>5</a:t>
                      </a:r>
                      <a:r>
                        <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rPr>
                        <a:t>)</a:t>
                      </a:r>
                      <a:r>
                        <a:rPr kumimoji="0" lang="en-US" sz="1800" b="0" i="0" u="none" strike="noStrike" cap="none" normalizeH="0" baseline="0" smtClean="0">
                          <a:ln>
                            <a:noFill/>
                          </a:ln>
                          <a:solidFill>
                            <a:schemeClr val="tx1"/>
                          </a:solidFill>
                          <a:effectLst/>
                          <a:latin typeface="Arial" panose="020B060402020209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anose="02020603050405020304" pitchFamily="18" charset="0"/>
                        </a:rPr>
                        <a:t>Bond 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anose="02020603050405020304" pitchFamily="18" charset="0"/>
                        </a:rPr>
                        <a:t>6% coupon rate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anose="02020603050405020304" pitchFamily="18" charset="0"/>
                        </a:rPr>
                        <a:t>10-yr maturity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anose="02020603050405020304" pitchFamily="18" charset="0"/>
                        </a:rPr>
                        <a:t>Current value = $100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anose="02020603050405020304" pitchFamily="18" charset="0"/>
                        </a:rPr>
                        <a:t>Fut. pmt = $179.08 in 10 yrs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anose="02020603050405020304" pitchFamily="18" charset="0"/>
                        </a:rPr>
                        <a:t>$179.08 = $100*(1.06</a:t>
                      </a:r>
                      <a:r>
                        <a:rPr kumimoji="0" lang="en-US" sz="1800" b="1" i="0" u="none" strike="noStrike" cap="none" normalizeH="0" baseline="30000" smtClean="0">
                          <a:ln>
                            <a:noFill/>
                          </a:ln>
                          <a:solidFill>
                            <a:schemeClr val="tx1"/>
                          </a:solidFill>
                          <a:effectLst/>
                          <a:latin typeface="Times New Roman" panose="02020603050405020304" pitchFamily="18" charset="0"/>
                        </a:rPr>
                        <a:t>10</a:t>
                      </a:r>
                      <a:r>
                        <a:rPr kumimoji="0" lang="en-US" sz="1800" b="1" i="0" u="none" strike="noStrike" cap="none" normalizeH="0" baseline="0" smtClean="0">
                          <a:ln>
                            <a:noFill/>
                          </a:ln>
                          <a:solidFill>
                            <a:schemeClr val="tx1"/>
                          </a:solidFill>
                          <a:effectLst/>
                          <a:latin typeface="Times New Roman" panose="02020603050405020304" pitchFamily="18" charset="0"/>
                        </a:rPr>
                        <a:t>)</a:t>
                      </a:r>
                      <a:r>
                        <a:rPr kumimoji="0" lang="en-US" sz="1800" b="0" i="0" u="none" strike="noStrike" cap="none" normalizeH="0" baseline="0" smtClean="0">
                          <a:ln>
                            <a:noFill/>
                          </a:ln>
                          <a:solidFill>
                            <a:schemeClr val="tx1"/>
                          </a:solidFill>
                          <a:effectLst/>
                          <a:latin typeface="Arial" panose="020B060402020209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7189" name="Text Box 21"/>
          <p:cNvSpPr txBox="1">
            <a:spLocks noChangeArrowheads="1"/>
          </p:cNvSpPr>
          <p:nvPr/>
        </p:nvSpPr>
        <p:spPr bwMode="auto">
          <a:xfrm>
            <a:off x="533400" y="3048000"/>
            <a:ext cx="76962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a:effectLst>
                  <a:outerShdw blurRad="38100" dist="38100" dir="2700000" algn="tl">
                    <a:srgbClr val="FFFFFF"/>
                  </a:outerShdw>
                </a:effectLst>
              </a:rPr>
              <a:t>Relevant mkt yield suddenly changes from 6% to 7%.</a:t>
            </a:r>
          </a:p>
          <a:p>
            <a:pPr eaLnBrk="1" hangingPunct="1">
              <a:defRPr/>
            </a:pPr>
            <a:endParaRPr lang="en-US">
              <a:effectLst>
                <a:outerShdw blurRad="38100" dist="38100" dir="2700000" algn="tl">
                  <a:srgbClr val="FFFFFF"/>
                </a:outerShdw>
              </a:effectLst>
            </a:endParaRPr>
          </a:p>
          <a:p>
            <a:pPr eaLnBrk="1" hangingPunct="1">
              <a:defRPr/>
            </a:pPr>
            <a:r>
              <a:rPr lang="en-US">
                <a:effectLst>
                  <a:outerShdw blurRad="38100" dist="38100" dir="2700000" algn="tl">
                    <a:srgbClr val="FFFFFF"/>
                  </a:outerShdw>
                </a:effectLst>
              </a:rPr>
              <a:t>New present values are </a:t>
            </a:r>
            <a:r>
              <a:rPr lang="en-US" sz="1600" b="0" i="1"/>
              <a:t>(Remember: Future CFs are contractually fixed)</a:t>
            </a:r>
            <a:r>
              <a:rPr lang="en-US">
                <a:effectLst>
                  <a:outerShdw blurRad="38100" dist="38100" dir="2700000" algn="tl">
                    <a:srgbClr val="FFFFFF"/>
                  </a:outerShdw>
                </a:effectLst>
              </a:rPr>
              <a:t> :</a:t>
            </a:r>
          </a:p>
        </p:txBody>
      </p:sp>
      <p:graphicFrame>
        <p:nvGraphicFramePr>
          <p:cNvPr id="7199" name="Group 31"/>
          <p:cNvGraphicFramePr>
            <a:graphicFrameLocks noGrp="1"/>
          </p:cNvGraphicFramePr>
          <p:nvPr/>
        </p:nvGraphicFramePr>
        <p:xfrm>
          <a:off x="1524000" y="4114800"/>
          <a:ext cx="6096000" cy="1270000"/>
        </p:xfrm>
        <a:graphic>
          <a:graphicData uri="http://schemas.openxmlformats.org/drawingml/2006/table">
            <a:tbl>
              <a:tblPr/>
              <a:tblGrid>
                <a:gridCol w="3048000"/>
                <a:gridCol w="3048000"/>
              </a:tblGrid>
              <a:tr h="1270000">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rPr>
                        <a:t>Bond 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Times New Roman" panose="02020603050405020304" pitchFamily="18" charset="0"/>
                        </a:rPr>
                        <a:t>Bond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2" name="Object 32"/>
          <p:cNvGraphicFramePr>
            <a:graphicFrameLocks noChangeAspect="1"/>
          </p:cNvGraphicFramePr>
          <p:nvPr/>
        </p:nvGraphicFramePr>
        <p:xfrm>
          <a:off x="1828800" y="4572000"/>
          <a:ext cx="2439988" cy="638175"/>
        </p:xfrm>
        <a:graphic>
          <a:graphicData uri="http://schemas.openxmlformats.org/presentationml/2006/ole">
            <p:oleObj spid="_x0000_s7188" name="Equation" r:id="rId3" imgW="2439755" imgH="638763" progId="Equation.3">
              <p:embed/>
            </p:oleObj>
          </a:graphicData>
        </a:graphic>
      </p:graphicFrame>
      <p:graphicFrame>
        <p:nvGraphicFramePr>
          <p:cNvPr id="3" name="Object 33"/>
          <p:cNvGraphicFramePr>
            <a:graphicFrameLocks noChangeAspect="1"/>
          </p:cNvGraphicFramePr>
          <p:nvPr/>
        </p:nvGraphicFramePr>
        <p:xfrm>
          <a:off x="4724400" y="4572000"/>
          <a:ext cx="2439988" cy="638175"/>
        </p:xfrm>
        <a:graphic>
          <a:graphicData uri="http://schemas.openxmlformats.org/presentationml/2006/ole">
            <p:oleObj spid="_x0000_s7189" name="Equation" r:id="rId4" imgW="2439755" imgH="638763" progId="Equation.3">
              <p:embed/>
            </p:oleObj>
          </a:graphicData>
        </a:graphic>
      </p:graphicFrame>
      <p:sp>
        <p:nvSpPr>
          <p:cNvPr id="7202" name="Text Box 34"/>
          <p:cNvSpPr txBox="1">
            <a:spLocks noChangeArrowheads="1"/>
          </p:cNvSpPr>
          <p:nvPr/>
        </p:nvSpPr>
        <p:spPr bwMode="auto">
          <a:xfrm>
            <a:off x="609600" y="5486400"/>
            <a:ext cx="8001000" cy="1016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a:effectLst>
                  <a:outerShdw blurRad="38100" dist="38100" dir="2700000" algn="tl">
                    <a:srgbClr val="FFFFFF"/>
                  </a:outerShdw>
                </a:effectLst>
              </a:rPr>
              <a:t>1 point (1%) change in market yield (from 6% to 7%) causes:</a:t>
            </a:r>
          </a:p>
          <a:p>
            <a:pPr lvl="3" eaLnBrk="1" hangingPunct="1">
              <a:buFontTx/>
              <a:buChar char="•"/>
              <a:defRPr/>
            </a:pPr>
            <a:r>
              <a:rPr lang="en-US">
                <a:effectLst>
                  <a:outerShdw blurRad="38100" dist="38100" dir="2700000" algn="tl">
                    <a:srgbClr val="FFFFFF"/>
                  </a:outerShdw>
                </a:effectLst>
              </a:rPr>
              <a:t>     5-yr bond to lose approx. 5% of its value,</a:t>
            </a:r>
          </a:p>
          <a:p>
            <a:pPr lvl="3" eaLnBrk="1" hangingPunct="1">
              <a:buFontTx/>
              <a:buChar char="•"/>
              <a:defRPr/>
            </a:pPr>
            <a:r>
              <a:rPr lang="en-US">
                <a:effectLst>
                  <a:outerShdw blurRad="38100" dist="38100" dir="2700000" algn="tl">
                    <a:srgbClr val="FFFFFF"/>
                  </a:outerShdw>
                </a:effectLst>
              </a:rPr>
              <a:t>     10-yr bond to lose approx. 9% of its value.</a:t>
            </a:r>
          </a:p>
        </p:txBody>
      </p:sp>
      <p:sp>
        <p:nvSpPr>
          <p:cNvPr id="9" name="Slide Number Placeholder 8"/>
          <p:cNvSpPr>
            <a:spLocks noGrp="1"/>
          </p:cNvSpPr>
          <p:nvPr>
            <p:ph type="sldNum" sz="quarter" idx="12"/>
          </p:nvPr>
        </p:nvSpPr>
        <p:spPr/>
        <p:txBody>
          <a:bodyPr/>
          <a:lstStyle/>
          <a:p>
            <a:fld id="{8A33B0BF-747F-418D-9615-BE611427A722}" type="slidenum">
              <a:rPr lang="en-US" smtClean="0"/>
              <a:pPr/>
              <a:t>5</a:t>
            </a:fld>
            <a:endParaRPr lang="en-US"/>
          </a:p>
        </p:txBody>
      </p: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457200" y="304800"/>
            <a:ext cx="8305800" cy="3830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1800">
                <a:effectLst>
                  <a:outerShdw blurRad="38100" dist="38100" dir="2700000" algn="tl">
                    <a:srgbClr val="FFFFFF"/>
                  </a:outerShdw>
                </a:effectLst>
              </a:rPr>
              <a:t>Duration</a:t>
            </a:r>
          </a:p>
          <a:p>
            <a:pPr eaLnBrk="1" hangingPunct="1">
              <a:spcBef>
                <a:spcPct val="50000"/>
              </a:spcBef>
              <a:defRPr/>
            </a:pPr>
            <a:r>
              <a:rPr lang="en-US" sz="1800">
                <a:effectLst>
                  <a:outerShdw blurRad="38100" dist="38100" dir="2700000" algn="tl">
                    <a:srgbClr val="FFFFFF"/>
                  </a:outerShdw>
                </a:effectLst>
              </a:rPr>
              <a:t>“Duration” is a more accurate way to measure sensitivity of bond values to changes in market interest rates.</a:t>
            </a:r>
          </a:p>
          <a:p>
            <a:pPr eaLnBrk="1" hangingPunct="1">
              <a:defRPr/>
            </a:pPr>
            <a:endParaRPr lang="en-US" sz="1800">
              <a:effectLst>
                <a:outerShdw blurRad="38100" dist="38100" dir="2700000" algn="tl">
                  <a:srgbClr val="FFFFFF"/>
                </a:outerShdw>
              </a:effectLst>
            </a:endParaRPr>
          </a:p>
          <a:p>
            <a:pPr eaLnBrk="1" hangingPunct="1">
              <a:defRPr/>
            </a:pPr>
            <a:r>
              <a:rPr lang="en-US" sz="1800">
                <a:effectLst>
                  <a:outerShdw blurRad="38100" dist="38100" dir="2700000" algn="tl">
                    <a:srgbClr val="FFFFFF"/>
                  </a:outerShdw>
                </a:effectLst>
              </a:rPr>
              <a:t>Duration is related to maturity, but not exactly the same.</a:t>
            </a:r>
          </a:p>
          <a:p>
            <a:pPr eaLnBrk="1" hangingPunct="1">
              <a:defRPr/>
            </a:pPr>
            <a:endParaRPr lang="en-US" sz="1800">
              <a:effectLst>
                <a:outerShdw blurRad="38100" dist="38100" dir="2700000" algn="tl">
                  <a:srgbClr val="FFFFFF"/>
                </a:outerShdw>
              </a:effectLst>
            </a:endParaRPr>
          </a:p>
          <a:p>
            <a:pPr eaLnBrk="1" hangingPunct="1">
              <a:defRPr/>
            </a:pPr>
            <a:r>
              <a:rPr lang="en-US" sz="1800">
                <a:effectLst>
                  <a:outerShdw blurRad="38100" dist="38100" dir="2700000" algn="tl">
                    <a:srgbClr val="FFFFFF"/>
                  </a:outerShdw>
                </a:effectLst>
              </a:rPr>
              <a:t>Duration is </a:t>
            </a:r>
            <a:r>
              <a:rPr lang="en-US" sz="1800" i="1" u="sng">
                <a:effectLst>
                  <a:outerShdw blurRad="38100" dist="38100" dir="2700000" algn="tl">
                    <a:srgbClr val="FFFFFF"/>
                  </a:outerShdw>
                </a:effectLst>
              </a:rPr>
              <a:t>weighted average time until receipt of cash flows by the bond investor</a:t>
            </a:r>
            <a:r>
              <a:rPr lang="en-US" sz="1800">
                <a:effectLst>
                  <a:outerShdw blurRad="38100" dist="38100" dir="2700000" algn="tl">
                    <a:srgbClr val="FFFFFF"/>
                  </a:outerShdw>
                </a:effectLst>
              </a:rPr>
              <a:t>.</a:t>
            </a:r>
          </a:p>
          <a:p>
            <a:pPr eaLnBrk="1" hangingPunct="1">
              <a:defRPr/>
            </a:pPr>
            <a:endParaRPr lang="en-US" sz="1800">
              <a:effectLst>
                <a:outerShdw blurRad="38100" dist="38100" dir="2700000" algn="tl">
                  <a:srgbClr val="FFFFFF"/>
                </a:outerShdw>
              </a:effectLst>
            </a:endParaRPr>
          </a:p>
          <a:p>
            <a:pPr eaLnBrk="1" hangingPunct="1">
              <a:defRPr/>
            </a:pPr>
            <a:r>
              <a:rPr lang="en-US" sz="1800">
                <a:effectLst>
                  <a:outerShdw blurRad="38100" dist="38100" dir="2700000" algn="tl">
                    <a:srgbClr val="FFFFFF"/>
                  </a:outerShdw>
                </a:effectLst>
              </a:rPr>
              <a:t>Weight is the pmt’s proportion of the bond PV.</a:t>
            </a:r>
          </a:p>
          <a:p>
            <a:pPr eaLnBrk="1" hangingPunct="1">
              <a:defRPr/>
            </a:pPr>
            <a:endParaRPr lang="en-US" sz="1800">
              <a:effectLst>
                <a:outerShdw blurRad="38100" dist="38100" dir="2700000" algn="tl">
                  <a:srgbClr val="FFFFFF"/>
                </a:outerShdw>
              </a:effectLst>
            </a:endParaRPr>
          </a:p>
          <a:p>
            <a:pPr eaLnBrk="1" hangingPunct="1">
              <a:defRPr/>
            </a:pPr>
            <a:r>
              <a:rPr lang="en-US" sz="1800">
                <a:effectLst>
                  <a:outerShdw blurRad="38100" dist="38100" dir="2700000" algn="tl">
                    <a:srgbClr val="FFFFFF"/>
                  </a:outerShdw>
                </a:effectLst>
              </a:rPr>
              <a:t>For zero-coupon bonds:	</a:t>
            </a:r>
            <a:r>
              <a:rPr lang="en-US" sz="1800" i="1">
                <a:effectLst>
                  <a:outerShdw blurRad="38100" dist="38100" dir="2700000" algn="tl">
                    <a:srgbClr val="FFFFFF"/>
                  </a:outerShdw>
                </a:effectLst>
              </a:rPr>
              <a:t>Duration = Maturity</a:t>
            </a:r>
            <a:r>
              <a:rPr lang="en-US" sz="1800">
                <a:effectLst>
                  <a:outerShdw blurRad="38100" dist="38100" dir="2700000" algn="tl">
                    <a:srgbClr val="FFFFFF"/>
                  </a:outerShdw>
                </a:effectLst>
              </a:rPr>
              <a:t>.</a:t>
            </a:r>
          </a:p>
          <a:p>
            <a:pPr eaLnBrk="1" hangingPunct="1">
              <a:defRPr/>
            </a:pPr>
            <a:endParaRPr lang="en-US" sz="1800">
              <a:effectLst>
                <a:outerShdw blurRad="38100" dist="38100" dir="2700000" algn="tl">
                  <a:srgbClr val="FFFFFF"/>
                </a:outerShdw>
              </a:effectLst>
            </a:endParaRPr>
          </a:p>
          <a:p>
            <a:pPr eaLnBrk="1" hangingPunct="1">
              <a:defRPr/>
            </a:pPr>
            <a:r>
              <a:rPr lang="en-US" sz="1800">
                <a:effectLst>
                  <a:outerShdw blurRad="38100" dist="38100" dir="2700000" algn="tl">
                    <a:srgbClr val="FFFFFF"/>
                  </a:outerShdw>
                </a:effectLst>
              </a:rPr>
              <a:t>Otherwise, duration is less than maturity.</a:t>
            </a:r>
            <a:r>
              <a:rPr lang="en-US">
                <a:effectLst>
                  <a:outerShdw blurRad="38100" dist="38100" dir="2700000" algn="tl">
                    <a:srgbClr val="FFFFFF"/>
                  </a:outerShdw>
                </a:effectLst>
              </a:rPr>
              <a:t> </a:t>
            </a:r>
          </a:p>
        </p:txBody>
      </p:sp>
      <p:graphicFrame>
        <p:nvGraphicFramePr>
          <p:cNvPr id="8195" name="Object 5"/>
          <p:cNvGraphicFramePr>
            <a:graphicFrameLocks noChangeAspect="1"/>
          </p:cNvGraphicFramePr>
          <p:nvPr/>
        </p:nvGraphicFramePr>
        <p:xfrm>
          <a:off x="1828800" y="4191000"/>
          <a:ext cx="5270500" cy="1223963"/>
        </p:xfrm>
        <a:graphic>
          <a:graphicData uri="http://schemas.openxmlformats.org/presentationml/2006/ole">
            <p:oleObj spid="_x0000_s8195" name="Equation" r:id="rId3" imgW="5269929" imgH="1223248" progId="Equation.3">
              <p:embed/>
            </p:oleObj>
          </a:graphicData>
        </a:graphic>
      </p:graphicFrame>
      <p:sp>
        <p:nvSpPr>
          <p:cNvPr id="2" name="Text Box 6"/>
          <p:cNvSpPr txBox="1">
            <a:spLocks noChangeArrowheads="1"/>
          </p:cNvSpPr>
          <p:nvPr/>
        </p:nvSpPr>
        <p:spPr bwMode="auto">
          <a:xfrm>
            <a:off x="457200" y="5562600"/>
            <a:ext cx="8229600" cy="581025"/>
          </a:xfrm>
          <a:prstGeom prst="rect">
            <a:avLst/>
          </a:prstGeom>
          <a:noFill/>
          <a:ln w="9525">
            <a:noFill/>
            <a:miter lim="800000"/>
            <a:headEnd/>
            <a:tailEnd/>
          </a:ln>
          <a:effectLst/>
        </p:spPr>
        <p:txBody>
          <a:bodyPr>
            <a:spAutoFit/>
          </a:bodyPr>
          <a:lstStyle/>
          <a:p>
            <a:pPr algn="ctr" eaLnBrk="1" hangingPunct="1"/>
            <a:r>
              <a:rPr lang="en-US" sz="1600" b="0"/>
              <a:t>(Division by 12 is because duration is measured in </a:t>
            </a:r>
            <a:r>
              <a:rPr lang="en-US" sz="1600" b="0" i="1"/>
              <a:t>years</a:t>
            </a:r>
            <a:r>
              <a:rPr lang="en-US" sz="1600" b="0"/>
              <a:t>, and mortgages usually have monthly payments.)</a:t>
            </a:r>
          </a:p>
        </p:txBody>
      </p:sp>
      <p:sp>
        <p:nvSpPr>
          <p:cNvPr id="5" name="Slide Number Placeholder 4"/>
          <p:cNvSpPr>
            <a:spLocks noGrp="1"/>
          </p:cNvSpPr>
          <p:nvPr>
            <p:ph type="sldNum" sz="quarter" idx="12"/>
          </p:nvPr>
        </p:nvSpPr>
        <p:spPr/>
        <p:txBody>
          <a:bodyPr/>
          <a:lstStyle/>
          <a:p>
            <a:fld id="{8A33B0BF-747F-418D-9615-BE611427A722}" type="slidenum">
              <a:rPr lang="en-US" smtClean="0"/>
              <a:pPr/>
              <a:t>6</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cstate="print"/>
          <a:srcRect/>
          <a:stretch>
            <a:fillRect/>
          </a:stretch>
        </p:blipFill>
        <p:spPr bwMode="auto">
          <a:xfrm>
            <a:off x="838200" y="990600"/>
            <a:ext cx="7620000" cy="4117975"/>
          </a:xfrm>
          <a:prstGeom prst="rect">
            <a:avLst/>
          </a:prstGeom>
          <a:solidFill>
            <a:srgbClr val="FFFFCC"/>
          </a:solidFill>
          <a:ln w="9525">
            <a:noFill/>
            <a:miter lim="800000"/>
            <a:headEnd/>
            <a:tailEnd/>
          </a:ln>
          <a:effectLst/>
        </p:spPr>
      </p:pic>
      <p:sp>
        <p:nvSpPr>
          <p:cNvPr id="9221" name="Text Box 5"/>
          <p:cNvSpPr txBox="1">
            <a:spLocks noChangeArrowheads="1"/>
          </p:cNvSpPr>
          <p:nvPr/>
        </p:nvSpPr>
        <p:spPr bwMode="auto">
          <a:xfrm>
            <a:off x="533400" y="457200"/>
            <a:ext cx="3505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Example:</a:t>
            </a:r>
          </a:p>
        </p:txBody>
      </p:sp>
      <p:sp>
        <p:nvSpPr>
          <p:cNvPr id="4" name="Slide Number Placeholder 3"/>
          <p:cNvSpPr>
            <a:spLocks noGrp="1"/>
          </p:cNvSpPr>
          <p:nvPr>
            <p:ph type="sldNum" sz="quarter" idx="12"/>
          </p:nvPr>
        </p:nvSpPr>
        <p:spPr/>
        <p:txBody>
          <a:bodyPr/>
          <a:lstStyle/>
          <a:p>
            <a:fld id="{8A33B0BF-747F-418D-9615-BE611427A722}" type="slidenum">
              <a:rPr lang="en-US" smtClean="0"/>
              <a:pPr/>
              <a:t>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4"/>
          <p:cNvGraphicFramePr>
            <a:graphicFrameLocks noChangeAspect="1"/>
          </p:cNvGraphicFramePr>
          <p:nvPr/>
        </p:nvGraphicFramePr>
        <p:xfrm>
          <a:off x="2286000" y="381000"/>
          <a:ext cx="4419600" cy="649288"/>
        </p:xfrm>
        <a:graphic>
          <a:graphicData uri="http://schemas.openxmlformats.org/presentationml/2006/ole">
            <p:oleObj spid="_x0000_s10242" name="Equation" r:id="rId4" imgW="4955505" imgH="729347" progId="Equation.3">
              <p:embed/>
            </p:oleObj>
          </a:graphicData>
        </a:graphic>
      </p:graphicFrame>
      <p:sp>
        <p:nvSpPr>
          <p:cNvPr id="10245" name="Text Box 5"/>
          <p:cNvSpPr txBox="1">
            <a:spLocks noChangeArrowheads="1"/>
          </p:cNvSpPr>
          <p:nvPr/>
        </p:nvSpPr>
        <p:spPr bwMode="auto">
          <a:xfrm>
            <a:off x="533400" y="1066800"/>
            <a:ext cx="80772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a:effectLst>
                  <a:outerShdw blurRad="38100" dist="38100" dir="2700000" algn="tl">
                    <a:srgbClr val="FFFFFF"/>
                  </a:outerShdw>
                </a:effectLst>
              </a:rPr>
              <a:t>Modified duration is a more accurate measure of sensitivity of bond value to interest rate changes. Using modified duration:</a:t>
            </a:r>
          </a:p>
        </p:txBody>
      </p:sp>
      <p:graphicFrame>
        <p:nvGraphicFramePr>
          <p:cNvPr id="10244" name="Object 6"/>
          <p:cNvGraphicFramePr>
            <a:graphicFrameLocks noChangeAspect="1"/>
          </p:cNvGraphicFramePr>
          <p:nvPr/>
        </p:nvGraphicFramePr>
        <p:xfrm>
          <a:off x="3124200" y="1752600"/>
          <a:ext cx="2687638" cy="636588"/>
        </p:xfrm>
        <a:graphic>
          <a:graphicData uri="http://schemas.openxmlformats.org/presentationml/2006/ole">
            <p:oleObj spid="_x0000_s10244" name="Equation" r:id="rId5" imgW="2992608" imgH="708139" progId="Equation.3">
              <p:embed/>
            </p:oleObj>
          </a:graphicData>
        </a:graphic>
      </p:graphicFrame>
      <p:sp>
        <p:nvSpPr>
          <p:cNvPr id="2" name="Text Box 7"/>
          <p:cNvSpPr txBox="1">
            <a:spLocks noChangeArrowheads="1"/>
          </p:cNvSpPr>
          <p:nvPr/>
        </p:nvSpPr>
        <p:spPr bwMode="auto">
          <a:xfrm>
            <a:off x="609600" y="2438400"/>
            <a:ext cx="8229600" cy="366713"/>
          </a:xfrm>
          <a:prstGeom prst="rect">
            <a:avLst/>
          </a:prstGeom>
          <a:noFill/>
          <a:ln w="9525">
            <a:noFill/>
            <a:miter lim="800000"/>
            <a:headEnd/>
            <a:tailEnd/>
          </a:ln>
          <a:effectLst/>
        </p:spPr>
        <p:txBody>
          <a:bodyPr>
            <a:spAutoFit/>
          </a:bodyPr>
          <a:lstStyle/>
          <a:p>
            <a:pPr eaLnBrk="1" hangingPunct="1">
              <a:spcBef>
                <a:spcPct val="50000"/>
              </a:spcBef>
            </a:pPr>
            <a:r>
              <a:rPr lang="en-US" sz="1800" b="0"/>
              <a:t>where </a:t>
            </a:r>
            <a:r>
              <a:rPr lang="el-GR" sz="1800" b="0" i="1">
                <a:cs typeface="Times New Roman" pitchFamily="18" charset="0"/>
              </a:rPr>
              <a:t>Δ</a:t>
            </a:r>
            <a:r>
              <a:rPr lang="en-US" sz="1800" b="0" i="1">
                <a:cs typeface="Times New Roman" pitchFamily="18" charset="0"/>
              </a:rPr>
              <a:t>D</a:t>
            </a:r>
            <a:r>
              <a:rPr lang="en-US" sz="1800" b="0"/>
              <a:t> is the change in bond (debt) value, and </a:t>
            </a:r>
            <a:r>
              <a:rPr lang="el-GR" sz="1800" b="0" i="1"/>
              <a:t>Δ</a:t>
            </a:r>
            <a:r>
              <a:rPr lang="en-US" sz="1800" b="0" i="1"/>
              <a:t>YTM</a:t>
            </a:r>
            <a:r>
              <a:rPr lang="en-US" sz="1800" b="0"/>
              <a:t> is the change in market yield.</a:t>
            </a:r>
          </a:p>
        </p:txBody>
      </p:sp>
      <p:sp>
        <p:nvSpPr>
          <p:cNvPr id="10248" name="Text Box 8"/>
          <p:cNvSpPr txBox="1">
            <a:spLocks noChangeArrowheads="1"/>
          </p:cNvSpPr>
          <p:nvPr/>
        </p:nvSpPr>
        <p:spPr bwMode="auto">
          <a:xfrm>
            <a:off x="533400" y="2895600"/>
            <a:ext cx="7848600" cy="1220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i="1">
                <a:effectLst>
                  <a:outerShdw blurRad="38100" dist="38100" dir="2700000" algn="tl">
                    <a:srgbClr val="FFFFFF"/>
                  </a:outerShdw>
                </a:effectLst>
              </a:rPr>
              <a:t>Example:</a:t>
            </a:r>
            <a:r>
              <a:rPr lang="en-US" sz="1800">
                <a:effectLst>
                  <a:outerShdw blurRad="38100" dist="38100" dir="2700000" algn="tl">
                    <a:srgbClr val="FFFFFF"/>
                  </a:outerShdw>
                </a:effectLst>
              </a:rPr>
              <a:t> Previous 6%, 10-yr, interest-only, annual-pmt mortgage, whose Macaulay duration was 7.8 yrs. Thus, its modified duration is 7.8/1.06 = 7.36 yrs. Suppose interest rates rise from 6% to 6.5% (</a:t>
            </a:r>
            <a:r>
              <a:rPr lang="el-GR" sz="1800" i="1">
                <a:effectLst>
                  <a:outerShdw blurRad="38100" dist="38100" dir="2700000" algn="tl">
                    <a:srgbClr val="FFFFFF"/>
                  </a:outerShdw>
                </a:effectLst>
              </a:rPr>
              <a:t>Δ</a:t>
            </a:r>
            <a:r>
              <a:rPr lang="en-US" sz="1800" i="1">
                <a:effectLst>
                  <a:outerShdw blurRad="38100" dist="38100" dir="2700000" algn="tl">
                    <a:srgbClr val="FFFFFF"/>
                  </a:outerShdw>
                </a:effectLst>
              </a:rPr>
              <a:t>YTM</a:t>
            </a:r>
            <a:r>
              <a:rPr lang="en-US" sz="1800">
                <a:effectLst>
                  <a:outerShdw blurRad="38100" dist="38100" dir="2700000" algn="tl">
                    <a:srgbClr val="FFFFFF"/>
                  </a:outerShdw>
                </a:effectLst>
              </a:rPr>
              <a:t> = +0.5%). Then prediction from above:</a:t>
            </a:r>
          </a:p>
        </p:txBody>
      </p:sp>
      <p:graphicFrame>
        <p:nvGraphicFramePr>
          <p:cNvPr id="10247" name="Object 9"/>
          <p:cNvGraphicFramePr>
            <a:graphicFrameLocks noChangeAspect="1"/>
          </p:cNvGraphicFramePr>
          <p:nvPr/>
        </p:nvGraphicFramePr>
        <p:xfrm>
          <a:off x="2971800" y="3886200"/>
          <a:ext cx="3087688" cy="630238"/>
        </p:xfrm>
        <a:graphic>
          <a:graphicData uri="http://schemas.openxmlformats.org/presentationml/2006/ole">
            <p:oleObj spid="_x0000_s10247" name="Equation" r:id="rId6" imgW="3469106" imgH="708139" progId="Equation.3">
              <p:embed/>
            </p:oleObj>
          </a:graphicData>
        </a:graphic>
      </p:graphicFrame>
      <p:sp>
        <p:nvSpPr>
          <p:cNvPr id="10250" name="Text Box 10"/>
          <p:cNvSpPr txBox="1">
            <a:spLocks noChangeArrowheads="1"/>
          </p:cNvSpPr>
          <p:nvPr/>
        </p:nvSpPr>
        <p:spPr bwMode="auto">
          <a:xfrm>
            <a:off x="533400" y="4572000"/>
            <a:ext cx="800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a:effectLst>
                  <a:outerShdw blurRad="38100" dist="38100" dir="2700000" algn="tl">
                    <a:srgbClr val="FFFFFF"/>
                  </a:outerShdw>
                </a:effectLst>
              </a:rPr>
              <a:t>Exact change in bond value is –3.59%, calculated as:</a:t>
            </a:r>
          </a:p>
        </p:txBody>
      </p:sp>
      <p:graphicFrame>
        <p:nvGraphicFramePr>
          <p:cNvPr id="10249" name="Object 11"/>
          <p:cNvGraphicFramePr>
            <a:graphicFrameLocks noChangeAspect="1"/>
          </p:cNvGraphicFramePr>
          <p:nvPr/>
        </p:nvGraphicFramePr>
        <p:xfrm>
          <a:off x="3048000" y="4953000"/>
          <a:ext cx="3001963" cy="1300163"/>
        </p:xfrm>
        <a:graphic>
          <a:graphicData uri="http://schemas.openxmlformats.org/presentationml/2006/ole">
            <p:oleObj spid="_x0000_s10249" name="Equation" r:id="rId7" imgW="3001972" imgH="1299813" progId="Equation.3">
              <p:embed/>
            </p:oleObj>
          </a:graphicData>
        </a:graphic>
      </p:graphicFrame>
      <p:sp>
        <p:nvSpPr>
          <p:cNvPr id="10" name="Slide Number Placeholder 9"/>
          <p:cNvSpPr>
            <a:spLocks noGrp="1"/>
          </p:cNvSpPr>
          <p:nvPr>
            <p:ph type="sldNum" sz="quarter" idx="12"/>
          </p:nvPr>
        </p:nvSpPr>
        <p:spPr/>
        <p:txBody>
          <a:bodyPr/>
          <a:lstStyle/>
          <a:p>
            <a:fld id="{8A33B0BF-747F-418D-9615-BE611427A722}" type="slidenum">
              <a:rPr lang="en-US" smtClean="0"/>
              <a:pPr/>
              <a:t>8</a:t>
            </a:fld>
            <a:endParaRPr lang="en-US"/>
          </a:p>
        </p:txBody>
      </p:sp>
      <p:sp>
        <p:nvSpPr>
          <p:cNvPr id="11" name="Footer Placeholder 1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Line 4"/>
          <p:cNvSpPr>
            <a:spLocks noChangeShapeType="1"/>
          </p:cNvSpPr>
          <p:nvPr/>
        </p:nvSpPr>
        <p:spPr bwMode="auto">
          <a:xfrm>
            <a:off x="1676400" y="990600"/>
            <a:ext cx="0" cy="365760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3317" name="Line 5"/>
          <p:cNvSpPr>
            <a:spLocks noChangeShapeType="1"/>
          </p:cNvSpPr>
          <p:nvPr/>
        </p:nvSpPr>
        <p:spPr bwMode="auto">
          <a:xfrm>
            <a:off x="1676400" y="4648200"/>
            <a:ext cx="6019800"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3318" name="Arc 6"/>
          <p:cNvSpPr>
            <a:spLocks/>
          </p:cNvSpPr>
          <p:nvPr/>
        </p:nvSpPr>
        <p:spPr bwMode="auto">
          <a:xfrm rot="10800000">
            <a:off x="1981200" y="1828800"/>
            <a:ext cx="5410200" cy="2667000"/>
          </a:xfrm>
          <a:custGeom>
            <a:avLst/>
            <a:gdLst>
              <a:gd name="G0" fmla="+- 0 0 0"/>
              <a:gd name="G1" fmla="+- 21599 0 0"/>
              <a:gd name="G2" fmla="+- 21600 0 0"/>
              <a:gd name="T0" fmla="*/ 150 w 21599"/>
              <a:gd name="T1" fmla="*/ 0 h 21599"/>
              <a:gd name="T2" fmla="*/ 21599 w 21599"/>
              <a:gd name="T3" fmla="*/ 21399 h 21599"/>
              <a:gd name="T4" fmla="*/ 0 w 21599"/>
              <a:gd name="T5" fmla="*/ 21599 h 21599"/>
            </a:gdLst>
            <a:ahLst/>
            <a:cxnLst>
              <a:cxn ang="0">
                <a:pos x="T0" y="T1"/>
              </a:cxn>
              <a:cxn ang="0">
                <a:pos x="T2" y="T3"/>
              </a:cxn>
              <a:cxn ang="0">
                <a:pos x="T4" y="T5"/>
              </a:cxn>
            </a:cxnLst>
            <a:rect l="0" t="0" r="r" b="b"/>
            <a:pathLst>
              <a:path w="21599" h="21599" fill="none" extrusionOk="0">
                <a:moveTo>
                  <a:pt x="150" y="-1"/>
                </a:moveTo>
                <a:cubicBezTo>
                  <a:pt x="11942" y="81"/>
                  <a:pt x="21489" y="9606"/>
                  <a:pt x="21599" y="21398"/>
                </a:cubicBezTo>
              </a:path>
              <a:path w="21599" h="21599" stroke="0" extrusionOk="0">
                <a:moveTo>
                  <a:pt x="150" y="-1"/>
                </a:moveTo>
                <a:cubicBezTo>
                  <a:pt x="11942" y="81"/>
                  <a:pt x="21489" y="9606"/>
                  <a:pt x="21599" y="21398"/>
                </a:cubicBezTo>
                <a:lnTo>
                  <a:pt x="0" y="21599"/>
                </a:lnTo>
                <a:close/>
              </a:path>
            </a:pathLst>
          </a:custGeom>
          <a:noFill/>
          <a:ln w="19050">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3319" name="Line 7"/>
          <p:cNvSpPr>
            <a:spLocks noChangeShapeType="1"/>
          </p:cNvSpPr>
          <p:nvPr/>
        </p:nvSpPr>
        <p:spPr bwMode="auto">
          <a:xfrm>
            <a:off x="1905000" y="2438400"/>
            <a:ext cx="1905000" cy="1752600"/>
          </a:xfrm>
          <a:prstGeom prst="line">
            <a:avLst/>
          </a:prstGeom>
          <a:noFill/>
          <a:ln w="28575">
            <a:solidFill>
              <a:srgbClr val="FF00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2294" name="Text Box 8"/>
          <p:cNvSpPr txBox="1">
            <a:spLocks noChangeArrowheads="1"/>
          </p:cNvSpPr>
          <p:nvPr/>
        </p:nvSpPr>
        <p:spPr bwMode="auto">
          <a:xfrm>
            <a:off x="5257800" y="4724400"/>
            <a:ext cx="2057400" cy="336550"/>
          </a:xfrm>
          <a:prstGeom prst="rect">
            <a:avLst/>
          </a:prstGeom>
          <a:noFill/>
          <a:ln w="9525">
            <a:noFill/>
            <a:miter lim="800000"/>
            <a:headEnd/>
            <a:tailEnd/>
          </a:ln>
          <a:effectLst/>
        </p:spPr>
        <p:txBody>
          <a:bodyPr>
            <a:spAutoFit/>
          </a:bodyPr>
          <a:lstStyle/>
          <a:p>
            <a:pPr eaLnBrk="1" hangingPunct="1">
              <a:spcBef>
                <a:spcPct val="50000"/>
              </a:spcBef>
            </a:pPr>
            <a:r>
              <a:rPr lang="en-US" sz="1600" b="0"/>
              <a:t>Market Interest Rates</a:t>
            </a:r>
          </a:p>
        </p:txBody>
      </p:sp>
      <p:sp>
        <p:nvSpPr>
          <p:cNvPr id="12295" name="Text Box 9"/>
          <p:cNvSpPr txBox="1">
            <a:spLocks noChangeArrowheads="1"/>
          </p:cNvSpPr>
          <p:nvPr/>
        </p:nvSpPr>
        <p:spPr bwMode="auto">
          <a:xfrm rot="-5400000">
            <a:off x="815975" y="1470025"/>
            <a:ext cx="1295400" cy="336550"/>
          </a:xfrm>
          <a:prstGeom prst="rect">
            <a:avLst/>
          </a:prstGeom>
          <a:noFill/>
          <a:ln w="9525">
            <a:noFill/>
            <a:miter lim="800000"/>
            <a:headEnd/>
            <a:tailEnd/>
          </a:ln>
          <a:effectLst/>
        </p:spPr>
        <p:txBody>
          <a:bodyPr>
            <a:spAutoFit/>
          </a:bodyPr>
          <a:lstStyle/>
          <a:p>
            <a:pPr eaLnBrk="1" hangingPunct="1">
              <a:spcBef>
                <a:spcPct val="50000"/>
              </a:spcBef>
            </a:pPr>
            <a:r>
              <a:rPr lang="en-US" sz="1600" b="0"/>
              <a:t>Bond Value</a:t>
            </a:r>
          </a:p>
        </p:txBody>
      </p:sp>
      <p:sp>
        <p:nvSpPr>
          <p:cNvPr id="12296" name="Text Box 10"/>
          <p:cNvSpPr txBox="1">
            <a:spLocks noChangeArrowheads="1"/>
          </p:cNvSpPr>
          <p:nvPr/>
        </p:nvSpPr>
        <p:spPr bwMode="auto">
          <a:xfrm>
            <a:off x="3429000" y="2209800"/>
            <a:ext cx="1524000" cy="590550"/>
          </a:xfrm>
          <a:prstGeom prst="rect">
            <a:avLst/>
          </a:prstGeom>
          <a:noFill/>
          <a:ln w="9525">
            <a:solidFill>
              <a:srgbClr val="0000FF"/>
            </a:solidFill>
            <a:miter lim="800000"/>
            <a:headEnd/>
            <a:tailEnd/>
          </a:ln>
          <a:effectLst/>
        </p:spPr>
        <p:txBody>
          <a:bodyPr>
            <a:spAutoFit/>
          </a:bodyPr>
          <a:lstStyle/>
          <a:p>
            <a:pPr eaLnBrk="1" hangingPunct="1">
              <a:spcBef>
                <a:spcPct val="50000"/>
              </a:spcBef>
            </a:pPr>
            <a:r>
              <a:rPr lang="en-US" sz="1600" b="0">
                <a:solidFill>
                  <a:srgbClr val="0000FF"/>
                </a:solidFill>
              </a:rPr>
              <a:t>Bond Value</a:t>
            </a:r>
          </a:p>
          <a:p>
            <a:pPr eaLnBrk="1" hangingPunct="1"/>
            <a:r>
              <a:rPr lang="en-US" sz="1600" b="0">
                <a:solidFill>
                  <a:srgbClr val="0000FF"/>
                </a:solidFill>
              </a:rPr>
              <a:t>Actual Change</a:t>
            </a:r>
          </a:p>
        </p:txBody>
      </p:sp>
      <p:sp>
        <p:nvSpPr>
          <p:cNvPr id="13323" name="Line 11"/>
          <p:cNvSpPr>
            <a:spLocks noChangeShapeType="1"/>
          </p:cNvSpPr>
          <p:nvPr/>
        </p:nvSpPr>
        <p:spPr bwMode="auto">
          <a:xfrm>
            <a:off x="2590800" y="3048000"/>
            <a:ext cx="0" cy="1752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3324" name="Line 12"/>
          <p:cNvSpPr>
            <a:spLocks noChangeShapeType="1"/>
          </p:cNvSpPr>
          <p:nvPr/>
        </p:nvSpPr>
        <p:spPr bwMode="auto">
          <a:xfrm>
            <a:off x="3352800" y="3581400"/>
            <a:ext cx="0" cy="1219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3325" name="Line 13"/>
          <p:cNvSpPr>
            <a:spLocks noChangeShapeType="1"/>
          </p:cNvSpPr>
          <p:nvPr/>
        </p:nvSpPr>
        <p:spPr bwMode="auto">
          <a:xfrm flipH="1">
            <a:off x="2667000" y="2819400"/>
            <a:ext cx="762000" cy="2286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3326" name="Line 14"/>
          <p:cNvSpPr>
            <a:spLocks noChangeShapeType="1"/>
          </p:cNvSpPr>
          <p:nvPr/>
        </p:nvSpPr>
        <p:spPr bwMode="auto">
          <a:xfrm flipH="1">
            <a:off x="3352800" y="2819400"/>
            <a:ext cx="76200" cy="6858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2301" name="Text Box 15"/>
          <p:cNvSpPr txBox="1">
            <a:spLocks noChangeArrowheads="1"/>
          </p:cNvSpPr>
          <p:nvPr/>
        </p:nvSpPr>
        <p:spPr bwMode="auto">
          <a:xfrm>
            <a:off x="381000" y="3429000"/>
            <a:ext cx="1752600" cy="590550"/>
          </a:xfrm>
          <a:prstGeom prst="rect">
            <a:avLst/>
          </a:prstGeom>
          <a:noFill/>
          <a:ln w="9525">
            <a:solidFill>
              <a:srgbClr val="FF0000"/>
            </a:solidFill>
            <a:miter lim="800000"/>
            <a:headEnd/>
            <a:tailEnd/>
          </a:ln>
          <a:effectLst/>
        </p:spPr>
        <p:txBody>
          <a:bodyPr>
            <a:spAutoFit/>
          </a:bodyPr>
          <a:lstStyle/>
          <a:p>
            <a:pPr eaLnBrk="1" hangingPunct="1">
              <a:spcBef>
                <a:spcPct val="50000"/>
              </a:spcBef>
            </a:pPr>
            <a:r>
              <a:rPr lang="en-US" sz="1600" b="0">
                <a:solidFill>
                  <a:srgbClr val="FF0000"/>
                </a:solidFill>
              </a:rPr>
              <a:t>Mod. Duration</a:t>
            </a:r>
          </a:p>
          <a:p>
            <a:pPr eaLnBrk="1" hangingPunct="1"/>
            <a:r>
              <a:rPr lang="en-US" sz="1600" b="0">
                <a:solidFill>
                  <a:srgbClr val="FF0000"/>
                </a:solidFill>
              </a:rPr>
              <a:t>Predicted Change</a:t>
            </a:r>
          </a:p>
        </p:txBody>
      </p:sp>
      <p:sp>
        <p:nvSpPr>
          <p:cNvPr id="13328" name="Line 16"/>
          <p:cNvSpPr>
            <a:spLocks noChangeShapeType="1"/>
          </p:cNvSpPr>
          <p:nvPr/>
        </p:nvSpPr>
        <p:spPr bwMode="auto">
          <a:xfrm flipV="1">
            <a:off x="2133600" y="3124200"/>
            <a:ext cx="381000" cy="304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3329" name="Line 17"/>
          <p:cNvSpPr>
            <a:spLocks noChangeShapeType="1"/>
          </p:cNvSpPr>
          <p:nvPr/>
        </p:nvSpPr>
        <p:spPr bwMode="auto">
          <a:xfrm>
            <a:off x="2133600" y="3429000"/>
            <a:ext cx="114300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3330" name="Line 18"/>
          <p:cNvSpPr>
            <a:spLocks noChangeShapeType="1"/>
          </p:cNvSpPr>
          <p:nvPr/>
        </p:nvSpPr>
        <p:spPr bwMode="auto">
          <a:xfrm>
            <a:off x="2667000" y="4724400"/>
            <a:ext cx="6096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12305" name="Text Box 19"/>
          <p:cNvSpPr txBox="1">
            <a:spLocks noChangeArrowheads="1"/>
          </p:cNvSpPr>
          <p:nvPr/>
        </p:nvSpPr>
        <p:spPr bwMode="auto">
          <a:xfrm>
            <a:off x="2514600" y="4800600"/>
            <a:ext cx="990600" cy="304800"/>
          </a:xfrm>
          <a:prstGeom prst="rect">
            <a:avLst/>
          </a:prstGeom>
          <a:noFill/>
          <a:ln w="9525">
            <a:noFill/>
            <a:miter lim="800000"/>
            <a:headEnd/>
            <a:tailEnd/>
          </a:ln>
          <a:effectLst/>
        </p:spPr>
        <p:txBody>
          <a:bodyPr>
            <a:spAutoFit/>
          </a:bodyPr>
          <a:lstStyle/>
          <a:p>
            <a:pPr eaLnBrk="1" hangingPunct="1">
              <a:spcBef>
                <a:spcPct val="50000"/>
              </a:spcBef>
            </a:pPr>
            <a:r>
              <a:rPr lang="el-GR" sz="1400" b="0">
                <a:cs typeface="Times New Roman" pitchFamily="18" charset="0"/>
              </a:rPr>
              <a:t>Δ</a:t>
            </a:r>
            <a:r>
              <a:rPr lang="en-US" sz="1400" b="0"/>
              <a:t> Int. Rate</a:t>
            </a:r>
          </a:p>
        </p:txBody>
      </p:sp>
      <p:sp>
        <p:nvSpPr>
          <p:cNvPr id="12306" name="Text Box 20"/>
          <p:cNvSpPr txBox="1">
            <a:spLocks noChangeArrowheads="1"/>
          </p:cNvSpPr>
          <p:nvPr/>
        </p:nvSpPr>
        <p:spPr bwMode="auto">
          <a:xfrm>
            <a:off x="4648200" y="2895600"/>
            <a:ext cx="1676400" cy="581025"/>
          </a:xfrm>
          <a:prstGeom prst="rect">
            <a:avLst/>
          </a:prstGeom>
          <a:noFill/>
          <a:ln w="9525">
            <a:noFill/>
            <a:miter lim="800000"/>
            <a:headEnd/>
            <a:tailEnd/>
          </a:ln>
          <a:effectLst/>
        </p:spPr>
        <p:txBody>
          <a:bodyPr>
            <a:spAutoFit/>
          </a:bodyPr>
          <a:lstStyle/>
          <a:p>
            <a:pPr eaLnBrk="1" hangingPunct="1">
              <a:spcBef>
                <a:spcPct val="50000"/>
              </a:spcBef>
            </a:pPr>
            <a:r>
              <a:rPr lang="en-US" sz="1600" b="0">
                <a:solidFill>
                  <a:srgbClr val="0000FF"/>
                </a:solidFill>
              </a:rPr>
              <a:t>Declining Slope </a:t>
            </a:r>
          </a:p>
          <a:p>
            <a:pPr eaLnBrk="1" hangingPunct="1"/>
            <a:r>
              <a:rPr lang="en-US" sz="1600" b="0">
                <a:solidFill>
                  <a:srgbClr val="0000FF"/>
                </a:solidFill>
                <a:sym typeface="Wingdings" pitchFamily="2" charset="2"/>
              </a:rPr>
              <a:t> </a:t>
            </a:r>
            <a:r>
              <a:rPr lang="en-US" sz="1600" b="0" i="1">
                <a:solidFill>
                  <a:srgbClr val="0000FF"/>
                </a:solidFill>
                <a:sym typeface="Wingdings" pitchFamily="2" charset="2"/>
              </a:rPr>
              <a:t>“Convexity”</a:t>
            </a:r>
            <a:endParaRPr lang="en-US" sz="1600" b="0">
              <a:solidFill>
                <a:srgbClr val="0000FF"/>
              </a:solidFill>
            </a:endParaRPr>
          </a:p>
        </p:txBody>
      </p:sp>
      <p:sp>
        <p:nvSpPr>
          <p:cNvPr id="13333" name="AutoShape 21"/>
          <p:cNvSpPr>
            <a:spLocks noChangeArrowheads="1"/>
          </p:cNvSpPr>
          <p:nvPr/>
        </p:nvSpPr>
        <p:spPr bwMode="auto">
          <a:xfrm>
            <a:off x="5029200" y="3429000"/>
            <a:ext cx="838200" cy="762000"/>
          </a:xfrm>
          <a:prstGeom prst="downArrow">
            <a:avLst>
              <a:gd name="adj1" fmla="val 50000"/>
              <a:gd name="adj2" fmla="val 25000"/>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3334" name="Text Box 22"/>
          <p:cNvSpPr txBox="1">
            <a:spLocks noChangeArrowheads="1"/>
          </p:cNvSpPr>
          <p:nvPr/>
        </p:nvSpPr>
        <p:spPr bwMode="auto">
          <a:xfrm>
            <a:off x="1905000" y="533400"/>
            <a:ext cx="6553200" cy="7318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Aside:</a:t>
            </a:r>
          </a:p>
          <a:p>
            <a:pPr eaLnBrk="1" hangingPunct="1">
              <a:spcBef>
                <a:spcPct val="10000"/>
              </a:spcBef>
              <a:defRPr/>
            </a:pPr>
            <a:r>
              <a:rPr lang="en-US" i="1">
                <a:effectLst>
                  <a:outerShdw blurRad="38100" dist="38100" dir="2700000" algn="tl">
                    <a:srgbClr val="FFFFFF"/>
                  </a:outerShdw>
                </a:effectLst>
              </a:rPr>
              <a:t>“Convexity”</a:t>
            </a:r>
            <a:r>
              <a:rPr lang="en-US">
                <a:effectLst>
                  <a:outerShdw blurRad="38100" dist="38100" dir="2700000" algn="tl">
                    <a:srgbClr val="FFFFFF"/>
                  </a:outerShdw>
                </a:effectLst>
              </a:rPr>
              <a:t> in non-callable bonds…</a:t>
            </a:r>
            <a:endParaRPr lang="en-US" i="1">
              <a:effectLst>
                <a:outerShdw blurRad="38100" dist="38100" dir="2700000" algn="tl">
                  <a:srgbClr val="FFFFFF"/>
                </a:outerShdw>
              </a:effectLst>
            </a:endParaRPr>
          </a:p>
        </p:txBody>
      </p:sp>
      <p:sp>
        <p:nvSpPr>
          <p:cNvPr id="12309" name="Text Box 25"/>
          <p:cNvSpPr txBox="1">
            <a:spLocks noChangeArrowheads="1"/>
          </p:cNvSpPr>
          <p:nvPr/>
        </p:nvSpPr>
        <p:spPr bwMode="auto">
          <a:xfrm>
            <a:off x="914400" y="5334000"/>
            <a:ext cx="7543800" cy="581025"/>
          </a:xfrm>
          <a:prstGeom prst="rect">
            <a:avLst/>
          </a:prstGeom>
          <a:noFill/>
          <a:ln w="9525">
            <a:noFill/>
            <a:miter lim="800000"/>
            <a:headEnd/>
            <a:tailEnd/>
          </a:ln>
          <a:effectLst/>
        </p:spPr>
        <p:txBody>
          <a:bodyPr>
            <a:spAutoFit/>
          </a:bodyPr>
          <a:lstStyle/>
          <a:p>
            <a:pPr eaLnBrk="1" hangingPunct="1">
              <a:spcBef>
                <a:spcPct val="50000"/>
              </a:spcBef>
            </a:pPr>
            <a:r>
              <a:rPr lang="en-US" sz="1600" b="0"/>
              <a:t>In previous example:</a:t>
            </a:r>
          </a:p>
          <a:p>
            <a:pPr eaLnBrk="1" hangingPunct="1"/>
            <a:r>
              <a:rPr lang="en-US" sz="1600" b="0"/>
              <a:t>Why the exact value change was -3.59% when the modified duration was -3.68%.</a:t>
            </a:r>
          </a:p>
        </p:txBody>
      </p:sp>
      <p:sp>
        <p:nvSpPr>
          <p:cNvPr id="22" name="Slide Number Placeholder 21"/>
          <p:cNvSpPr>
            <a:spLocks noGrp="1"/>
          </p:cNvSpPr>
          <p:nvPr>
            <p:ph type="sldNum" sz="quarter" idx="12"/>
          </p:nvPr>
        </p:nvSpPr>
        <p:spPr/>
        <p:txBody>
          <a:bodyPr/>
          <a:lstStyle/>
          <a:p>
            <a:fld id="{5895BB76-A8FC-4476-A53D-79B8D866299B}" type="slidenum">
              <a:rPr lang="en-US" smtClean="0"/>
              <a:pPr/>
              <a:t>9</a:t>
            </a:fld>
            <a:endParaRPr lang="en-US"/>
          </a:p>
        </p:txBody>
      </p:sp>
      <p:sp>
        <p:nvSpPr>
          <p:cNvPr id="23" name="Footer Placeholder 22"/>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5841</Words>
  <Application>Microsoft Office PowerPoint</Application>
  <PresentationFormat>On-screen Show (4:3)</PresentationFormat>
  <Paragraphs>491</Paragraphs>
  <Slides>45</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Default Design</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Center for Real Estate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Massachusetts Institute of Technology</dc:creator>
  <cp:lastModifiedBy>McLaughlin</cp:lastModifiedBy>
  <cp:revision>160</cp:revision>
  <dcterms:created xsi:type="dcterms:W3CDTF">2003-02-23T17:51:49Z</dcterms:created>
  <dcterms:modified xsi:type="dcterms:W3CDTF">2013-02-16T00:35:11Z</dcterms:modified>
</cp:coreProperties>
</file>