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301" r:id="rId2"/>
    <p:sldId id="256" r:id="rId3"/>
    <p:sldId id="307" r:id="rId4"/>
    <p:sldId id="308" r:id="rId5"/>
    <p:sldId id="309" r:id="rId6"/>
    <p:sldId id="258" r:id="rId7"/>
    <p:sldId id="259" r:id="rId8"/>
    <p:sldId id="260" r:id="rId9"/>
    <p:sldId id="275" r:id="rId10"/>
    <p:sldId id="261" r:id="rId11"/>
    <p:sldId id="262" r:id="rId12"/>
    <p:sldId id="263" r:id="rId13"/>
    <p:sldId id="264" r:id="rId14"/>
    <p:sldId id="265" r:id="rId15"/>
    <p:sldId id="266" r:id="rId16"/>
    <p:sldId id="267" r:id="rId17"/>
    <p:sldId id="274" r:id="rId18"/>
    <p:sldId id="268" r:id="rId19"/>
    <p:sldId id="269" r:id="rId20"/>
    <p:sldId id="302" r:id="rId21"/>
    <p:sldId id="270" r:id="rId22"/>
    <p:sldId id="271" r:id="rId23"/>
    <p:sldId id="303" r:id="rId24"/>
    <p:sldId id="300" r:id="rId25"/>
    <p:sldId id="276" r:id="rId26"/>
    <p:sldId id="277" r:id="rId27"/>
    <p:sldId id="278" r:id="rId28"/>
    <p:sldId id="279" r:id="rId29"/>
    <p:sldId id="280" r:id="rId30"/>
    <p:sldId id="272" r:id="rId31"/>
    <p:sldId id="310" r:id="rId32"/>
    <p:sldId id="311"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x="9144000" cy="6858000" type="screen4x3"/>
  <p:notesSz cx="6858000" cy="9144000"/>
  <p:defaultTextStyle>
    <a:defPPr>
      <a:defRPr lang="en-US"/>
    </a:defPPr>
    <a:lvl1pPr algn="l" rtl="0" eaLnBrk="0" fontAlgn="base" hangingPunct="0">
      <a:spcBef>
        <a:spcPct val="0"/>
      </a:spcBef>
      <a:spcAft>
        <a:spcPct val="0"/>
      </a:spcAft>
      <a:defRPr sz="2000" b="1" i="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000" b="1" i="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000" b="1" i="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000" b="1" i="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000" b="1" i="1" kern="1200">
        <a:solidFill>
          <a:schemeClr val="tx1"/>
        </a:solidFill>
        <a:latin typeface="Times New Roman" pitchFamily="18" charset="0"/>
        <a:ea typeface="+mn-ea"/>
        <a:cs typeface="+mn-cs"/>
      </a:defRPr>
    </a:lvl5pPr>
    <a:lvl6pPr marL="2286000" algn="l" defTabSz="914400" rtl="0" eaLnBrk="1" latinLnBrk="0" hangingPunct="1">
      <a:defRPr sz="2000" b="1" i="1" kern="1200">
        <a:solidFill>
          <a:schemeClr val="tx1"/>
        </a:solidFill>
        <a:latin typeface="Times New Roman" pitchFamily="18" charset="0"/>
        <a:ea typeface="+mn-ea"/>
        <a:cs typeface="+mn-cs"/>
      </a:defRPr>
    </a:lvl6pPr>
    <a:lvl7pPr marL="2743200" algn="l" defTabSz="914400" rtl="0" eaLnBrk="1" latinLnBrk="0" hangingPunct="1">
      <a:defRPr sz="2000" b="1" i="1" kern="1200">
        <a:solidFill>
          <a:schemeClr val="tx1"/>
        </a:solidFill>
        <a:latin typeface="Times New Roman" pitchFamily="18" charset="0"/>
        <a:ea typeface="+mn-ea"/>
        <a:cs typeface="+mn-cs"/>
      </a:defRPr>
    </a:lvl7pPr>
    <a:lvl8pPr marL="3200400" algn="l" defTabSz="914400" rtl="0" eaLnBrk="1" latinLnBrk="0" hangingPunct="1">
      <a:defRPr sz="2000" b="1" i="1" kern="1200">
        <a:solidFill>
          <a:schemeClr val="tx1"/>
        </a:solidFill>
        <a:latin typeface="Times New Roman" pitchFamily="18" charset="0"/>
        <a:ea typeface="+mn-ea"/>
        <a:cs typeface="+mn-cs"/>
      </a:defRPr>
    </a:lvl8pPr>
    <a:lvl9pPr marL="3657600" algn="l" defTabSz="914400" rtl="0" eaLnBrk="1" latinLnBrk="0" hangingPunct="1">
      <a:defRPr sz="2000" b="1"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FFCC"/>
    <a:srgbClr val="FF0000"/>
    <a:srgbClr val="CC0000"/>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0991" autoAdjust="0"/>
  </p:normalViewPr>
  <p:slideViewPr>
    <p:cSldViewPr>
      <p:cViewPr varScale="1">
        <p:scale>
          <a:sx n="85" d="100"/>
          <a:sy n="85" d="100"/>
        </p:scale>
        <p:origin x="-2021"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i="0" smtClean="0">
                <a:effectLst/>
                <a:latin typeface="Arial" panose="020B0604020202090204" pitchFamily="34" charset="0"/>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i="0" smtClean="0">
                <a:effectLst/>
                <a:latin typeface="Arial" panose="020B0604020202090204" pitchFamily="34"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i="0" smtClean="0">
                <a:effectLst/>
                <a:latin typeface="Arial" panose="020B0604020202090204" pitchFamily="34" charset="0"/>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i="0">
                <a:latin typeface="Arial" charset="0"/>
              </a:defRPr>
            </a:lvl1pPr>
          </a:lstStyle>
          <a:p>
            <a:fld id="{E094A4F9-606F-4EFD-8634-82B9B520064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miter lim="800000"/>
            <a:headEnd/>
            <a:tailEnd/>
          </a:ln>
        </p:spPr>
        <p:txBody>
          <a:bodyPr/>
          <a:lstStyle/>
          <a:p>
            <a:fld id="{EC4B431C-4D48-4DE5-8ADF-0B28EEAF68A8}" type="slidenum">
              <a:rPr lang="en-US"/>
              <a:pPr/>
              <a:t>2</a:t>
            </a:fld>
            <a:endParaRPr 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r>
              <a:rPr lang="en-US" smtClean="0">
                <a:latin typeface="Arial" charset="0"/>
              </a:rPr>
              <a:t>This section is normally covered in the spring course 11.432/15.427.</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miter lim="800000"/>
            <a:headEnd/>
            <a:tailEnd/>
          </a:ln>
        </p:spPr>
        <p:txBody>
          <a:bodyPr/>
          <a:lstStyle/>
          <a:p>
            <a:fld id="{9AF59D46-A20C-4199-BA0F-518FCD2B0F1F}" type="slidenum">
              <a:rPr lang="en-US"/>
              <a:pPr/>
              <a:t>5</a:t>
            </a:fld>
            <a:endParaRPr 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latin typeface="Arial" charset="0"/>
              </a:rPr>
              <a:t>The difference betw contractual YTM and statistical E[r] can also result from likelihood of prepayment in mortgages with points or prepayment penalties. However, this is not a major issue with commercial mortgages.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miter lim="800000"/>
            <a:headEnd/>
            <a:tailEnd/>
          </a:ln>
        </p:spPr>
        <p:txBody>
          <a:bodyPr/>
          <a:lstStyle/>
          <a:p>
            <a:fld id="{40318B98-663A-4B72-B347-A3092467ACC1}" type="slidenum">
              <a:rPr lang="en-US"/>
              <a:pPr/>
              <a:t>10</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r>
              <a:rPr lang="en-US" smtClean="0">
                <a:latin typeface="Arial" charset="0"/>
              </a:rPr>
              <a:t>Recall that we are defining yield degrataion (YDEGR) here as a </a:t>
            </a:r>
            <a:r>
              <a:rPr lang="en-US" b="1" i="1" smtClean="0">
                <a:latin typeface="Arial" charset="0"/>
              </a:rPr>
              <a:t>conditional</a:t>
            </a:r>
            <a:r>
              <a:rPr lang="en-US" smtClean="0">
                <a:latin typeface="Arial" charset="0"/>
              </a:rPr>
              <a:t>  value, conditional on the posited default event occurring.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567DB49-C229-43FF-A3A2-58092DA6D689}" type="slidenum">
              <a:rPr lang="en-US"/>
              <a:pPr/>
              <a:t>15</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r>
              <a:rPr lang="en-US" smtClean="0">
                <a:latin typeface="Arial" charset="0"/>
              </a:rPr>
              <a:t>* This is computed as: (80%)*($110)/(1+(-.12)) = $100, so –12% is the conditional return, and –12% is 22% less than the contractual yield of 10%. Note that in computing the conditional yield, the conditional recovery rate is applied to the OLB at the time of the default, in this case $110. This reflects the fact that the lender would accelerate the loan in the event of default so that the entire outstanding balance would be due at that time. It is likely that a greater proportion of the loan balance could be recovered from a foreclosure in the first year, as there is less time for the property to have lost value subsequent to loan issuance. So it is plausible to assume a recovery rate of 80% in the first year if the subsequent rate is 70%.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miter lim="800000"/>
            <a:headEnd/>
            <a:tailEnd/>
          </a:ln>
        </p:spPr>
        <p:txBody>
          <a:bodyPr/>
          <a:lstStyle/>
          <a:p>
            <a:fld id="{D98AC92F-B934-40D7-983F-EE0C402727CA}" type="slidenum">
              <a:rPr lang="en-US"/>
              <a:pPr/>
              <a:t>17</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r>
              <a:rPr lang="en-US" smtClean="0">
                <a:latin typeface="Arial" charset="0"/>
              </a:rPr>
              <a:t>To clarify, in this case there are </a:t>
            </a:r>
            <a:r>
              <a:rPr lang="en-US" i="1" smtClean="0">
                <a:latin typeface="Arial" charset="0"/>
              </a:rPr>
              <a:t>N = T+1</a:t>
            </a:r>
            <a:r>
              <a:rPr lang="en-US" smtClean="0">
                <a:latin typeface="Arial" charset="0"/>
              </a:rPr>
              <a:t> possible mutually-exclusive and exhaustive default “scanarios”, namely, a is possible in any one of the </a:t>
            </a:r>
            <a:r>
              <a:rPr lang="en-US" i="1" smtClean="0">
                <a:latin typeface="Arial" charset="0"/>
              </a:rPr>
              <a:t>T</a:t>
            </a:r>
            <a:r>
              <a:rPr lang="en-US" smtClean="0">
                <a:latin typeface="Arial" charset="0"/>
              </a:rPr>
              <a:t> years of the loan maturity, and also it is possible that no default will occur ever in any of those years. Each of these scenarios is associated with a given future cash flow pattern, and a given probability that this cash flow pattern will describe the future life of the loan (the investment). Each of these cash flow scenarios is also associated with the realization of a given lifetime </a:t>
            </a:r>
            <a:r>
              <a:rPr lang="en-US" i="1" smtClean="0">
                <a:latin typeface="Arial" charset="0"/>
              </a:rPr>
              <a:t>IRR</a:t>
            </a:r>
            <a:r>
              <a:rPr lang="en-US" smtClean="0">
                <a:latin typeface="Arial" charset="0"/>
              </a:rPr>
              <a:t> for the investment.</a:t>
            </a:r>
          </a:p>
          <a:p>
            <a:pPr eaLnBrk="1" hangingPunct="1"/>
            <a:endParaRPr lang="en-US" i="1" smtClean="0">
              <a:latin typeface="Arial" charset="0"/>
            </a:endParaRPr>
          </a:p>
          <a:p>
            <a:pPr eaLnBrk="1" hangingPunct="1"/>
            <a:r>
              <a:rPr lang="en-US" i="1" smtClean="0">
                <a:latin typeface="Arial" charset="0"/>
              </a:rPr>
              <a:t>Method 2</a:t>
            </a:r>
            <a:r>
              <a:rPr lang="en-US" smtClean="0">
                <a:latin typeface="Arial" charset="0"/>
              </a:rPr>
              <a:t> is probably slightly preferable in principle from an economic theory perspective, based on the notion that utility is defined on consumption, which in turn is purchased with cash (not with returns per se). However, bond yield analysis occurs at an aggregate level, removed from individual investor utility preferences, and the investment industry is oriented toward thinking in terms of returns or yields as the fundamental objective of the investor clients in the business.</a:t>
            </a:r>
            <a:endParaRPr lang="en-US" i="1" smtClean="0">
              <a:latin typeface="Arial" charset="0"/>
            </a:endParaRPr>
          </a:p>
          <a:p>
            <a:pPr eaLnBrk="1" hangingPunct="1"/>
            <a:endParaRPr lang="en-US" i="1" smtClean="0">
              <a:latin typeface="Arial" charset="0"/>
            </a:endParaRPr>
          </a:p>
          <a:p>
            <a:pPr eaLnBrk="1" hangingPunct="1"/>
            <a:r>
              <a:rPr lang="en-US" i="1" smtClean="0">
                <a:latin typeface="Arial" charset="0"/>
              </a:rPr>
              <a:t>Note:</a:t>
            </a:r>
            <a:r>
              <a:rPr lang="en-US" smtClean="0">
                <a:latin typeface="Arial" charset="0"/>
              </a:rPr>
              <a:t> The return computation issue raised here is illustrated concretely in the </a:t>
            </a:r>
            <a:r>
              <a:rPr lang="en-US" i="1" smtClean="0">
                <a:latin typeface="Arial" charset="0"/>
              </a:rPr>
              <a:t>“MortgHazardsTools”</a:t>
            </a:r>
            <a:r>
              <a:rPr lang="en-US" smtClean="0">
                <a:latin typeface="Arial" charset="0"/>
              </a:rPr>
              <a:t>  Excel workbook downloadable from the course web site. It should also be noted that this issue is in fact relevant in computing </a:t>
            </a:r>
            <a:r>
              <a:rPr lang="en-US" i="1" smtClean="0">
                <a:latin typeface="Arial" charset="0"/>
              </a:rPr>
              <a:t>any</a:t>
            </a:r>
            <a:r>
              <a:rPr lang="en-US" smtClean="0">
                <a:latin typeface="Arial" charset="0"/>
              </a:rPr>
              <a:t> ex ante expected return, not just for mortgage yields. It thus applies in principle also to the OCC estimate in DCF-based capital budgeting investment analysis (equity investment). In capital budgeting, </a:t>
            </a:r>
            <a:r>
              <a:rPr lang="en-US" i="1" smtClean="0">
                <a:latin typeface="Arial" charset="0"/>
              </a:rPr>
              <a:t>Method 2</a:t>
            </a:r>
            <a:r>
              <a:rPr lang="en-US" smtClean="0">
                <a:latin typeface="Arial" charset="0"/>
              </a:rPr>
              <a:t> is usually implicitly assumed, because the numerators in the DCF equation are </a:t>
            </a:r>
            <a:r>
              <a:rPr lang="en-US" i="1" smtClean="0">
                <a:latin typeface="Arial" charset="0"/>
              </a:rPr>
              <a:t>expected</a:t>
            </a:r>
            <a:r>
              <a:rPr lang="en-US" smtClean="0">
                <a:latin typeface="Arial" charset="0"/>
              </a:rPr>
              <a:t> cash flows (i.e., expectations take over the possible cash flow scenarios). With commercial mortgages it is not uncommon for the difference between the two methods to be as much as 50 to 100 basis points in the expected return.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miter lim="800000"/>
            <a:headEnd/>
            <a:tailEnd/>
          </a:ln>
        </p:spPr>
        <p:txBody>
          <a:bodyPr/>
          <a:lstStyle/>
          <a:p>
            <a:fld id="{FBBF3B2B-ABE6-48E4-85E0-19855C3681A8}" type="slidenum">
              <a:rPr lang="en-US"/>
              <a:pPr/>
              <a:t>18</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smtClean="0">
                <a:latin typeface="Arial" charset="0"/>
              </a:rPr>
              <a:t>* The most recent of these studies published (Esaki, 2002) is in the 11.432 course supplemental reader that can be purchased from the MIT Copy Center.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miter lim="800000"/>
            <a:headEnd/>
            <a:tailEnd/>
          </a:ln>
        </p:spPr>
        <p:txBody>
          <a:bodyPr/>
          <a:lstStyle/>
          <a:p>
            <a:fld id="{C5B4E481-5707-4BBA-9D86-138710B291B9}" type="slidenum">
              <a:rPr lang="en-US"/>
              <a:pPr/>
              <a:t>22</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r>
              <a:rPr lang="en-US" smtClean="0">
                <a:latin typeface="Arial" charset="0"/>
              </a:rPr>
              <a:t>*The GLCMPI also estimates periodic total returns on commercial mortgages both with and without adjustment for credit loss. The average per annum adjusted return over the 1972-2004 period was 88 basis points lower than the average unadjusted return. This number is greater than the 62 basis-point average credit loss because the denominator in the holding-period returns (HPRs) adjusts over time to reflect changes in the current market value of the mortgage. This denominator value declines prior to loan default, as the current loan-to-value ratio typically rises and debt service coverage ratio typically falls, increasing the loan’s default risk and thereby lowering its market value. In contrast, the denominator in the credit loss calculation remains at the par value of the loan (its contractual OLB). For this reason, in principle, the average credit loss over time probably provides a better indication of the magnitude of ex ante yield degradation. </a:t>
            </a:r>
          </a:p>
          <a:p>
            <a:pPr eaLnBrk="1" hangingPunct="1"/>
            <a:endParaRPr lang="en-US" smtClean="0">
              <a:latin typeface="Arial" charset="0"/>
            </a:endParaRPr>
          </a:p>
          <a:p>
            <a:pPr eaLnBrk="1" hangingPunct="1"/>
            <a:r>
              <a:rPr lang="en-US" smtClean="0">
                <a:latin typeface="Arial" charset="0"/>
              </a:rPr>
              <a:t>Web site is: http://www.jblevyco.com/.</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9E416CFF-C08A-4FFE-B863-6D6FBC096D72}" type="slidenum">
              <a:rPr lang="en-US"/>
              <a:pPr/>
              <a:t>24</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r>
              <a:rPr lang="en-US" smtClean="0">
                <a:latin typeface="Arial" charset="0"/>
              </a:rPr>
              <a:t>This section is normally covered in the fall (11.431/15.426) course.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miter lim="800000"/>
            <a:headEnd/>
            <a:tailEnd/>
          </a:ln>
        </p:spPr>
        <p:txBody>
          <a:bodyPr/>
          <a:lstStyle/>
          <a:p>
            <a:fld id="{819524CB-23FE-4A4A-A330-1FC34DCCE6AE}" type="slidenum">
              <a:rPr lang="en-US"/>
              <a:pPr/>
              <a:t>30</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smtClean="0">
                <a:latin typeface="Arial" charset="0"/>
              </a:rPr>
              <a:t>Note: Indices of large portfolios of properties have annual volatility more like 10%. But much idiosyncratic individual property volatility is diversified out of such indices. In the same manner that individual stocks are more volatile than the stock indices composed of those stocks, individual property volatility must be greater than aggregate property volatility. Evidence suggests typical annual individual property volatility around 15%.</a:t>
            </a:r>
          </a:p>
          <a:p>
            <a:pPr eaLnBrk="1" hangingPunct="1"/>
            <a:endParaRPr lang="en-US" smtClean="0">
              <a:latin typeface="Arial" charset="0"/>
            </a:endParaRPr>
          </a:p>
          <a:p>
            <a:pPr eaLnBrk="1" hangingPunct="1"/>
            <a:r>
              <a:rPr lang="en-US" smtClean="0">
                <a:latin typeface="Arial" charset="0"/>
              </a:rPr>
              <a:t>Note, If property markets have inertia due to slow incorporation of news, then long-term volatility is more than proportional to the square root of the return measurement interval. However, inertia may have little impact over a 7-yr horizon (positive autocorrelation in the 1-3 year horizon may be offset by negative autocorrelation or due to error-correction or cyclicality over the 5-10 year horizon).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0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52E896FE-1DC3-457A-A41C-A92ADBEB46A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EAC5FC72-7A55-479F-BE12-0DD169CC8D3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0408674D-A80E-481D-AEEA-6FB44A14263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62BADE9E-A3F0-44EF-85FF-0034FD02320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EA00A8EA-0C60-426D-87BE-9B2D0362413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6"/>
          <p:cNvSpPr>
            <a:spLocks noGrp="1" noChangeArrowheads="1"/>
          </p:cNvSpPr>
          <p:nvPr>
            <p:ph type="sldNum" sz="quarter" idx="12"/>
          </p:nvPr>
        </p:nvSpPr>
        <p:spPr>
          <a:ln/>
        </p:spPr>
        <p:txBody>
          <a:bodyPr/>
          <a:lstStyle>
            <a:lvl1pPr>
              <a:defRPr/>
            </a:lvl1pPr>
          </a:lstStyle>
          <a:p>
            <a:fld id="{3B74BE70-EDA3-4240-B611-7A1BFE6EBE0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9" name="Rectangle 6"/>
          <p:cNvSpPr>
            <a:spLocks noGrp="1" noChangeArrowheads="1"/>
          </p:cNvSpPr>
          <p:nvPr>
            <p:ph type="sldNum" sz="quarter" idx="12"/>
          </p:nvPr>
        </p:nvSpPr>
        <p:spPr>
          <a:ln/>
        </p:spPr>
        <p:txBody>
          <a:bodyPr/>
          <a:lstStyle>
            <a:lvl1pPr>
              <a:defRPr/>
            </a:lvl1pPr>
          </a:lstStyle>
          <a:p>
            <a:fld id="{08BB6964-2028-42F8-9F73-FF2CAF747C8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5" name="Rectangle 6"/>
          <p:cNvSpPr>
            <a:spLocks noGrp="1" noChangeArrowheads="1"/>
          </p:cNvSpPr>
          <p:nvPr>
            <p:ph type="sldNum" sz="quarter" idx="12"/>
          </p:nvPr>
        </p:nvSpPr>
        <p:spPr>
          <a:ln/>
        </p:spPr>
        <p:txBody>
          <a:bodyPr/>
          <a:lstStyle>
            <a:lvl1pPr>
              <a:defRPr/>
            </a:lvl1pPr>
          </a:lstStyle>
          <a:p>
            <a:fld id="{994BBF08-3932-41EA-B63A-8EC130A085E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4" name="Rectangle 6"/>
          <p:cNvSpPr>
            <a:spLocks noGrp="1" noChangeArrowheads="1"/>
          </p:cNvSpPr>
          <p:nvPr>
            <p:ph type="sldNum" sz="quarter" idx="12"/>
          </p:nvPr>
        </p:nvSpPr>
        <p:spPr>
          <a:ln/>
        </p:spPr>
        <p:txBody>
          <a:bodyPr/>
          <a:lstStyle>
            <a:lvl1pPr>
              <a:defRPr/>
            </a:lvl1pPr>
          </a:lstStyle>
          <a:p>
            <a:fld id="{247ED4F4-2E89-4993-986F-91E560E9CC7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6"/>
          <p:cNvSpPr>
            <a:spLocks noGrp="1" noChangeArrowheads="1"/>
          </p:cNvSpPr>
          <p:nvPr>
            <p:ph type="sldNum" sz="quarter" idx="12"/>
          </p:nvPr>
        </p:nvSpPr>
        <p:spPr>
          <a:ln/>
        </p:spPr>
        <p:txBody>
          <a:bodyPr/>
          <a:lstStyle>
            <a:lvl1pPr>
              <a:defRPr/>
            </a:lvl1pPr>
          </a:lstStyle>
          <a:p>
            <a:fld id="{E73B9F4E-856B-49F2-9CAD-C17D0E465DE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6"/>
          <p:cNvSpPr>
            <a:spLocks noGrp="1" noChangeArrowheads="1"/>
          </p:cNvSpPr>
          <p:nvPr>
            <p:ph type="sldNum" sz="quarter" idx="12"/>
          </p:nvPr>
        </p:nvSpPr>
        <p:spPr>
          <a:ln/>
        </p:spPr>
        <p:txBody>
          <a:bodyPr/>
          <a:lstStyle>
            <a:lvl1pPr>
              <a:defRPr/>
            </a:lvl1pPr>
          </a:lstStyle>
          <a:p>
            <a:fld id="{56D61A23-A917-4286-8C01-2FA66CE2D46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2743200" y="6381750"/>
            <a:ext cx="3657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b="0" i="0" smtClean="0">
                <a:effectLst/>
                <a:latin typeface="Calibri" pitchFamily="34" charset="0"/>
              </a:defRPr>
            </a:lvl1pPr>
          </a:lstStyle>
          <a:p>
            <a:pPr>
              <a:defRPr/>
            </a:pPr>
            <a:r>
              <a:rPr lang="en-US" smtClean="0"/>
              <a:t>© 2014 OnCourse Learning. All Rights Reserved.</a:t>
            </a:r>
            <a:endParaRPr lang="en-US"/>
          </a:p>
        </p:txBody>
      </p:sp>
      <p:sp>
        <p:nvSpPr>
          <p:cNvPr id="1030" name="Rectangle 6"/>
          <p:cNvSpPr>
            <a:spLocks noGrp="1" noChangeArrowheads="1"/>
          </p:cNvSpPr>
          <p:nvPr>
            <p:ph type="sldNum" sz="quarter" idx="4"/>
          </p:nvPr>
        </p:nvSpPr>
        <p:spPr bwMode="auto">
          <a:xfrm>
            <a:off x="6553200" y="6381750"/>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i="0">
                <a:latin typeface="Calibri" pitchFamily="34" charset="0"/>
              </a:defRPr>
            </a:lvl1pPr>
          </a:lstStyle>
          <a:p>
            <a:fld id="{462B313D-1A9D-4EB1-A5BF-928AB41409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90204" pitchFamily="34" charset="0"/>
        </a:defRPr>
      </a:lvl2pPr>
      <a:lvl3pPr algn="ctr" rtl="0" eaLnBrk="0" fontAlgn="base" hangingPunct="0">
        <a:spcBef>
          <a:spcPct val="0"/>
        </a:spcBef>
        <a:spcAft>
          <a:spcPct val="0"/>
        </a:spcAft>
        <a:defRPr sz="4400">
          <a:solidFill>
            <a:schemeClr val="tx2"/>
          </a:solidFill>
          <a:latin typeface="Arial" panose="020B0604020202090204" pitchFamily="34" charset="0"/>
        </a:defRPr>
      </a:lvl3pPr>
      <a:lvl4pPr algn="ctr" rtl="0" eaLnBrk="0" fontAlgn="base" hangingPunct="0">
        <a:spcBef>
          <a:spcPct val="0"/>
        </a:spcBef>
        <a:spcAft>
          <a:spcPct val="0"/>
        </a:spcAft>
        <a:defRPr sz="4400">
          <a:solidFill>
            <a:schemeClr val="tx2"/>
          </a:solidFill>
          <a:latin typeface="Arial" panose="020B0604020202090204" pitchFamily="34" charset="0"/>
        </a:defRPr>
      </a:lvl4pPr>
      <a:lvl5pPr algn="ctr" rtl="0" eaLnBrk="0" fontAlgn="base" hangingPunct="0">
        <a:spcBef>
          <a:spcPct val="0"/>
        </a:spcBef>
        <a:spcAft>
          <a:spcPct val="0"/>
        </a:spcAft>
        <a:defRPr sz="4400">
          <a:solidFill>
            <a:schemeClr val="tx2"/>
          </a:solidFill>
          <a:latin typeface="Arial" panose="020B0604020202090204" pitchFamily="34" charset="0"/>
        </a:defRPr>
      </a:lvl5pPr>
      <a:lvl6pPr marL="457200" algn="ctr" rtl="0" fontAlgn="base">
        <a:spcBef>
          <a:spcPct val="0"/>
        </a:spcBef>
        <a:spcAft>
          <a:spcPct val="0"/>
        </a:spcAft>
        <a:defRPr sz="4400">
          <a:solidFill>
            <a:schemeClr val="tx2"/>
          </a:solidFill>
          <a:latin typeface="Arial" panose="020B0604020202090204" pitchFamily="34" charset="0"/>
        </a:defRPr>
      </a:lvl6pPr>
      <a:lvl7pPr marL="914400" algn="ctr" rtl="0" fontAlgn="base">
        <a:spcBef>
          <a:spcPct val="0"/>
        </a:spcBef>
        <a:spcAft>
          <a:spcPct val="0"/>
        </a:spcAft>
        <a:defRPr sz="4400">
          <a:solidFill>
            <a:schemeClr val="tx2"/>
          </a:solidFill>
          <a:latin typeface="Arial" panose="020B0604020202090204" pitchFamily="34" charset="0"/>
        </a:defRPr>
      </a:lvl7pPr>
      <a:lvl8pPr marL="1371600" algn="ctr" rtl="0" fontAlgn="base">
        <a:spcBef>
          <a:spcPct val="0"/>
        </a:spcBef>
        <a:spcAft>
          <a:spcPct val="0"/>
        </a:spcAft>
        <a:defRPr sz="4400">
          <a:solidFill>
            <a:schemeClr val="tx2"/>
          </a:solidFill>
          <a:latin typeface="Arial" panose="020B0604020202090204" pitchFamily="34" charset="0"/>
        </a:defRPr>
      </a:lvl8pPr>
      <a:lvl9pPr marL="1828800" algn="ctr" rtl="0" fontAlgn="base">
        <a:spcBef>
          <a:spcPct val="0"/>
        </a:spcBef>
        <a:spcAft>
          <a:spcPct val="0"/>
        </a:spcAft>
        <a:defRPr sz="4400">
          <a:solidFill>
            <a:schemeClr val="tx2"/>
          </a:solidFill>
          <a:latin typeface="Arial" panose="020B060402020209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12.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15.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22.png"/></Relationships>
</file>

<file path=ppt/slides/_rels/slide3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slideLayout" Target="../slideLayouts/slideLayout7.xml"/><Relationship Id="rId4" Type="http://schemas.openxmlformats.org/officeDocument/2006/relationships/image" Target="../media/image28.wmf"/></Relationships>
</file>

<file path=ppt/slides/_rels/slide46.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effectLst>
                  <a:outerShdw blurRad="38100" dist="38100" dir="2700000" algn="tl">
                    <a:srgbClr val="FFFFFF"/>
                  </a:outerShdw>
                </a:effectLst>
              </a:rPr>
              <a:t>Chapter </a:t>
            </a:r>
            <a:r>
              <a:rPr lang="en-US" dirty="0" smtClean="0">
                <a:effectLst>
                  <a:outerShdw blurRad="38100" dist="38100" dir="2700000" algn="tl">
                    <a:srgbClr val="FFFFFF"/>
                  </a:outerShdw>
                </a:effectLst>
              </a:rPr>
              <a:t>18</a:t>
            </a:r>
            <a:r>
              <a:rPr lang="en-US" dirty="0" smtClean="0">
                <a:effectLst>
                  <a:outerShdw blurRad="38100" dist="38100" dir="2700000" algn="tl">
                    <a:srgbClr val="FFFFFF"/>
                  </a:outerShdw>
                </a:effectLst>
              </a:rPr>
              <a:t/>
            </a:r>
            <a:br>
              <a:rPr lang="en-US" dirty="0" smtClean="0">
                <a:effectLst>
                  <a:outerShdw blurRad="38100" dist="38100" dir="2700000" algn="tl">
                    <a:srgbClr val="FFFFFF"/>
                  </a:outerShdw>
                </a:effectLst>
              </a:rPr>
            </a:br>
            <a:endParaRPr lang="en-US" dirty="0"/>
          </a:p>
        </p:txBody>
      </p:sp>
      <p:sp>
        <p:nvSpPr>
          <p:cNvPr id="6" name="Subtitle 5"/>
          <p:cNvSpPr>
            <a:spLocks noGrp="1"/>
          </p:cNvSpPr>
          <p:nvPr>
            <p:ph type="subTitle" idx="1"/>
          </p:nvPr>
        </p:nvSpPr>
        <p:spPr/>
        <p:txBody>
          <a:bodyPr/>
          <a:lstStyle/>
          <a:p>
            <a:pPr eaLnBrk="1" hangingPunct="1">
              <a:spcBef>
                <a:spcPct val="50000"/>
              </a:spcBef>
              <a:defRPr/>
            </a:pPr>
            <a:r>
              <a:rPr lang="en-US" dirty="0" smtClean="0">
                <a:effectLst>
                  <a:outerShdw blurRad="38100" dist="38100" dir="2700000" algn="tl">
                    <a:srgbClr val="FFFFFF"/>
                  </a:outerShdw>
                </a:effectLst>
              </a:rPr>
              <a:t>Commercial Mortgage Analysis</a:t>
            </a:r>
          </a:p>
          <a:p>
            <a:pPr eaLnBrk="1" hangingPunct="1">
              <a:spcBef>
                <a:spcPct val="50000"/>
              </a:spcBef>
              <a:defRPr/>
            </a:pPr>
            <a:r>
              <a:rPr lang="en-US" dirty="0" smtClean="0">
                <a:effectLst>
                  <a:outerShdw blurRad="38100" dist="38100" dir="2700000" algn="tl">
                    <a:srgbClr val="FFFFFF"/>
                  </a:outerShdw>
                </a:effectLst>
              </a:rPr>
              <a:t> </a:t>
            </a:r>
            <a:r>
              <a:rPr lang="en-US" dirty="0" smtClean="0">
                <a:effectLst>
                  <a:outerShdw blurRad="38100" dist="38100" dir="2700000" algn="tl">
                    <a:srgbClr val="FFFFFF"/>
                  </a:outerShdw>
                </a:effectLst>
              </a:rPr>
              <a:t>and </a:t>
            </a:r>
            <a:r>
              <a:rPr lang="en-US" dirty="0" smtClean="0">
                <a:effectLst>
                  <a:outerShdw blurRad="38100" dist="38100" dir="2700000" algn="tl">
                    <a:srgbClr val="FFFFFF"/>
                  </a:outerShdw>
                </a:effectLst>
              </a:rPr>
              <a:t>Underwriting</a:t>
            </a:r>
          </a:p>
          <a:p>
            <a:endParaRPr lang="en-US" dirty="0"/>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
        <p:nvSpPr>
          <p:cNvPr id="3" name="Slide Number Placeholder 2"/>
          <p:cNvSpPr>
            <a:spLocks noGrp="1"/>
          </p:cNvSpPr>
          <p:nvPr>
            <p:ph type="sldNum" sz="quarter" idx="12"/>
          </p:nvPr>
        </p:nvSpPr>
        <p:spPr/>
        <p:txBody>
          <a:bodyPr/>
          <a:lstStyle/>
          <a:p>
            <a:fld id="{247ED4F4-2E89-4993-986F-91E560E9CC7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304800" y="152400"/>
            <a:ext cx="8534400" cy="822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a:effectLst>
                  <a:outerShdw blurRad="38100" dist="38100" dir="2700000" algn="tl">
                    <a:srgbClr val="FFFFFF"/>
                  </a:outerShdw>
                </a:effectLst>
              </a:rPr>
              <a:t>Relation between </a:t>
            </a:r>
            <a:r>
              <a:rPr lang="en-US" sz="2400">
                <a:effectLst>
                  <a:outerShdw blurRad="38100" dist="38100" dir="2700000" algn="tl">
                    <a:srgbClr val="FFFFFF"/>
                  </a:outerShdw>
                </a:effectLst>
              </a:rPr>
              <a:t>Contract Yield</a:t>
            </a:r>
            <a:r>
              <a:rPr lang="en-US" sz="2400" i="0">
                <a:effectLst>
                  <a:outerShdw blurRad="38100" dist="38100" dir="2700000" algn="tl">
                    <a:srgbClr val="FFFFFF"/>
                  </a:outerShdw>
                </a:effectLst>
              </a:rPr>
              <a:t>, </a:t>
            </a:r>
            <a:r>
              <a:rPr lang="en-US" sz="2400">
                <a:effectLst>
                  <a:outerShdw blurRad="38100" dist="38100" dir="2700000" algn="tl">
                    <a:srgbClr val="FFFFFF"/>
                  </a:outerShdw>
                </a:effectLst>
              </a:rPr>
              <a:t>Conditional Yield Degradation</a:t>
            </a:r>
            <a:r>
              <a:rPr lang="en-US" sz="2400" i="0">
                <a:effectLst>
                  <a:outerShdw blurRad="38100" dist="38100" dir="2700000" algn="tl">
                    <a:srgbClr val="FFFFFF"/>
                  </a:outerShdw>
                </a:effectLst>
              </a:rPr>
              <a:t>, &amp; the </a:t>
            </a:r>
            <a:r>
              <a:rPr lang="en-US" sz="2400">
                <a:effectLst>
                  <a:outerShdw blurRad="38100" dist="38100" dir="2700000" algn="tl">
                    <a:srgbClr val="FFFFFF"/>
                  </a:outerShdw>
                </a:effectLst>
              </a:rPr>
              <a:t>Expected Return</a:t>
            </a:r>
            <a:r>
              <a:rPr lang="en-US" sz="2400" i="0">
                <a:effectLst>
                  <a:outerShdw blurRad="38100" dist="38100" dir="2700000" algn="tl">
                    <a:srgbClr val="FFFFFF"/>
                  </a:outerShdw>
                </a:effectLst>
              </a:rPr>
              <a:t> on the mortgage…</a:t>
            </a:r>
          </a:p>
        </p:txBody>
      </p:sp>
      <p:sp>
        <p:nvSpPr>
          <p:cNvPr id="8197" name="Text Box 5"/>
          <p:cNvSpPr txBox="1">
            <a:spLocks noChangeArrowheads="1"/>
          </p:cNvSpPr>
          <p:nvPr/>
        </p:nvSpPr>
        <p:spPr bwMode="auto">
          <a:xfrm>
            <a:off x="304800" y="1066800"/>
            <a:ext cx="8534400" cy="1844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Expected return is an </a:t>
            </a:r>
            <a:r>
              <a:rPr lang="en-US" dirty="0">
                <a:effectLst>
                  <a:outerShdw blurRad="38100" dist="38100" dir="2700000" algn="tl">
                    <a:srgbClr val="FFFFFF"/>
                  </a:outerShdw>
                </a:effectLst>
              </a:rPr>
              <a:t>ex ante</a:t>
            </a:r>
            <a:r>
              <a:rPr lang="en-US" i="0" dirty="0">
                <a:effectLst>
                  <a:outerShdw blurRad="38100" dist="38100" dir="2700000" algn="tl">
                    <a:srgbClr val="FFFFFF"/>
                  </a:outerShdw>
                </a:effectLst>
              </a:rPr>
              <a:t> measure.</a:t>
            </a:r>
          </a:p>
          <a:p>
            <a:pPr algn="ctr" eaLnBrk="1" hangingPunct="1">
              <a:spcBef>
                <a:spcPct val="25000"/>
              </a:spcBef>
              <a:defRPr/>
            </a:pPr>
            <a:r>
              <a:rPr lang="en-US" i="0" dirty="0">
                <a:effectLst>
                  <a:outerShdw blurRad="38100" dist="38100" dir="2700000" algn="tl">
                    <a:srgbClr val="FFFFFF"/>
                  </a:outerShdw>
                </a:effectLst>
              </a:rPr>
              <a:t>To compute it we must specify:</a:t>
            </a:r>
          </a:p>
          <a:p>
            <a:pPr marL="228600" indent="-228600" eaLnBrk="1" hangingPunct="1">
              <a:spcBef>
                <a:spcPct val="25000"/>
              </a:spcBef>
              <a:buFontTx/>
              <a:buChar char="•"/>
              <a:defRPr/>
            </a:pPr>
            <a:r>
              <a:rPr lang="en-US" dirty="0" smtClean="0">
                <a:effectLst>
                  <a:outerShdw blurRad="38100" dist="38100" dir="2700000" algn="tl">
                    <a:srgbClr val="FFFFFF"/>
                  </a:outerShdw>
                </a:effectLst>
              </a:rPr>
              <a:t>Ex </a:t>
            </a:r>
            <a:r>
              <a:rPr lang="en-US" dirty="0">
                <a:effectLst>
                  <a:outerShdw blurRad="38100" dist="38100" dir="2700000" algn="tl">
                    <a:srgbClr val="FFFFFF"/>
                  </a:outerShdw>
                </a:effectLst>
              </a:rPr>
              <a:t>ante</a:t>
            </a:r>
            <a:r>
              <a:rPr lang="en-US" i="0" dirty="0">
                <a:effectLst>
                  <a:outerShdw blurRad="38100" dist="38100" dir="2700000" algn="tl">
                    <a:srgbClr val="FFFFFF"/>
                  </a:outerShdw>
                </a:effectLst>
              </a:rPr>
              <a:t> </a:t>
            </a:r>
            <a:r>
              <a:rPr lang="en-US" dirty="0">
                <a:effectLst>
                  <a:outerShdw blurRad="38100" dist="38100" dir="2700000" algn="tl">
                    <a:srgbClr val="FFFFFF"/>
                  </a:outerShdw>
                </a:effectLst>
              </a:rPr>
              <a:t>probability of default</a:t>
            </a:r>
            <a:r>
              <a:rPr lang="en-US" i="0" dirty="0">
                <a:effectLst>
                  <a:outerShdw blurRad="38100" dist="38100" dir="2700000" algn="tl">
                    <a:srgbClr val="FFFFFF"/>
                  </a:outerShdw>
                </a:effectLst>
              </a:rPr>
              <a:t>, &amp; </a:t>
            </a:r>
          </a:p>
          <a:p>
            <a:pPr marL="228600" indent="-228600" eaLnBrk="1" hangingPunct="1">
              <a:spcBef>
                <a:spcPct val="25000"/>
              </a:spcBef>
              <a:buFontTx/>
              <a:buChar char="•"/>
              <a:defRPr/>
            </a:pPr>
            <a:r>
              <a:rPr lang="en-US" i="0" dirty="0" smtClean="0">
                <a:effectLst>
                  <a:outerShdw blurRad="38100" dist="38100" dir="2700000" algn="tl">
                    <a:srgbClr val="FFFFFF"/>
                  </a:outerShdw>
                </a:effectLst>
              </a:rPr>
              <a:t>C</a:t>
            </a:r>
            <a:r>
              <a:rPr lang="en-US" dirty="0" smtClean="0">
                <a:effectLst>
                  <a:outerShdw blurRad="38100" dist="38100" dir="2700000" algn="tl">
                    <a:srgbClr val="FFFFFF"/>
                  </a:outerShdw>
                </a:effectLst>
              </a:rPr>
              <a:t>onditional </a:t>
            </a:r>
            <a:r>
              <a:rPr lang="en-US" dirty="0">
                <a:effectLst>
                  <a:outerShdw blurRad="38100" dist="38100" dir="2700000" algn="tl">
                    <a:srgbClr val="FFFFFF"/>
                  </a:outerShdw>
                </a:effectLst>
              </a:rPr>
              <a:t>recovery rate</a:t>
            </a:r>
            <a:r>
              <a:rPr lang="en-US" i="0" dirty="0">
                <a:effectLst>
                  <a:outerShdw blurRad="38100" dist="38100" dir="2700000" algn="tl">
                    <a:srgbClr val="FFFFFF"/>
                  </a:outerShdw>
                </a:effectLst>
              </a:rPr>
              <a:t> (or the </a:t>
            </a:r>
            <a:r>
              <a:rPr lang="en-US" dirty="0">
                <a:effectLst>
                  <a:outerShdw blurRad="38100" dist="38100" dir="2700000" algn="tl">
                    <a:srgbClr val="FFFFFF"/>
                  </a:outerShdw>
                </a:effectLst>
              </a:rPr>
              <a:t>conditional loss severity</a:t>
            </a:r>
            <a:r>
              <a:rPr lang="en-US" i="0" dirty="0">
                <a:effectLst>
                  <a:outerShdw blurRad="38100" dist="38100" dir="2700000" algn="tl">
                    <a:srgbClr val="FFFFFF"/>
                  </a:outerShdw>
                </a:effectLst>
              </a:rPr>
              <a:t>) that will occur in the event of default.</a:t>
            </a:r>
          </a:p>
        </p:txBody>
      </p:sp>
      <p:sp>
        <p:nvSpPr>
          <p:cNvPr id="8198" name="Text Box 6"/>
          <p:cNvSpPr txBox="1">
            <a:spLocks noChangeArrowheads="1"/>
          </p:cNvSpPr>
          <p:nvPr/>
        </p:nvSpPr>
        <p:spPr bwMode="auto">
          <a:xfrm>
            <a:off x="304800" y="2971800"/>
            <a:ext cx="8382000" cy="1736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Suppose that at the time the mortgage is issued, there is:</a:t>
            </a:r>
          </a:p>
          <a:p>
            <a:pPr lvl="1" eaLnBrk="1" hangingPunct="1">
              <a:spcBef>
                <a:spcPct val="10000"/>
              </a:spcBef>
              <a:buFontTx/>
              <a:buChar char="•"/>
              <a:defRPr/>
            </a:pPr>
            <a:r>
              <a:rPr lang="en-US" i="0">
                <a:effectLst>
                  <a:outerShdw blurRad="38100" dist="38100" dir="2700000" algn="tl">
                    <a:srgbClr val="FFFFFF"/>
                  </a:outerShdw>
                </a:effectLst>
              </a:rPr>
              <a:t> 10% chance of default in 3</a:t>
            </a:r>
            <a:r>
              <a:rPr lang="en-US" i="0" baseline="30000">
                <a:effectLst>
                  <a:outerShdw blurRad="38100" dist="38100" dir="2700000" algn="tl">
                    <a:srgbClr val="FFFFFF"/>
                  </a:outerShdw>
                </a:effectLst>
              </a:rPr>
              <a:t>rd</a:t>
            </a:r>
            <a:r>
              <a:rPr lang="en-US" i="0">
                <a:effectLst>
                  <a:outerShdw blurRad="38100" dist="38100" dir="2700000" algn="tl">
                    <a:srgbClr val="FFFFFF"/>
                  </a:outerShdw>
                </a:effectLst>
              </a:rPr>
              <a:t> year.</a:t>
            </a:r>
          </a:p>
          <a:p>
            <a:pPr lvl="1" eaLnBrk="1" hangingPunct="1">
              <a:spcBef>
                <a:spcPct val="10000"/>
              </a:spcBef>
              <a:buFontTx/>
              <a:buChar char="•"/>
              <a:defRPr/>
            </a:pPr>
            <a:r>
              <a:rPr lang="en-US" i="0">
                <a:effectLst>
                  <a:outerShdw blurRad="38100" dist="38100" dir="2700000" algn="tl">
                    <a:srgbClr val="FFFFFF"/>
                  </a:outerShdw>
                </a:effectLst>
              </a:rPr>
              <a:t> 70% conditional recovery rate for such default.</a:t>
            </a:r>
          </a:p>
          <a:p>
            <a:pPr lvl="1" eaLnBrk="1" hangingPunct="1">
              <a:spcBef>
                <a:spcPct val="10000"/>
              </a:spcBef>
              <a:buFontTx/>
              <a:buChar char="•"/>
              <a:defRPr/>
            </a:pPr>
            <a:r>
              <a:rPr lang="en-US" i="0">
                <a:effectLst>
                  <a:outerShdw blurRad="38100" dist="38100" dir="2700000" algn="tl">
                    <a:srgbClr val="FFFFFF"/>
                  </a:outerShdw>
                </a:effectLst>
              </a:rPr>
              <a:t> No chance of any other default event.</a:t>
            </a:r>
          </a:p>
          <a:p>
            <a:pPr eaLnBrk="1" hangingPunct="1">
              <a:spcBef>
                <a:spcPct val="10000"/>
              </a:spcBef>
              <a:defRPr/>
            </a:pPr>
            <a:r>
              <a:rPr lang="en-US" i="0">
                <a:effectLst>
                  <a:outerShdw blurRad="38100" dist="38100" dir="2700000" algn="tl">
                    <a:srgbClr val="FFFFFF"/>
                  </a:outerShdw>
                </a:effectLst>
              </a:rPr>
              <a:t>Then at the time of mortgage issuance, the </a:t>
            </a:r>
            <a:r>
              <a:rPr lang="en-US">
                <a:effectLst>
                  <a:outerShdw blurRad="38100" dist="38100" dir="2700000" algn="tl">
                    <a:srgbClr val="FFFFFF"/>
                  </a:outerShdw>
                </a:effectLst>
              </a:rPr>
              <a:t>expected return</a:t>
            </a:r>
            <a:r>
              <a:rPr lang="en-US" i="0">
                <a:effectLst>
                  <a:outerShdw blurRad="38100" dist="38100" dir="2700000" algn="tl">
                    <a:srgbClr val="FFFFFF"/>
                  </a:outerShdw>
                </a:effectLst>
              </a:rPr>
              <a:t> is:</a:t>
            </a:r>
          </a:p>
        </p:txBody>
      </p:sp>
      <p:grpSp>
        <p:nvGrpSpPr>
          <p:cNvPr id="8201" name="Group 9"/>
          <p:cNvGrpSpPr>
            <a:grpSpLocks/>
          </p:cNvGrpSpPr>
          <p:nvPr/>
        </p:nvGrpSpPr>
        <p:grpSpPr bwMode="auto">
          <a:xfrm>
            <a:off x="228600" y="4648200"/>
            <a:ext cx="8763000" cy="1874838"/>
            <a:chOff x="144" y="2928"/>
            <a:chExt cx="5520" cy="1181"/>
          </a:xfrm>
        </p:grpSpPr>
        <p:sp>
          <p:nvSpPr>
            <p:cNvPr id="8199" name="Text Box 7"/>
            <p:cNvSpPr txBox="1">
              <a:spLocks noChangeArrowheads="1"/>
            </p:cNvSpPr>
            <p:nvPr/>
          </p:nvSpPr>
          <p:spPr bwMode="auto">
            <a:xfrm>
              <a:off x="672" y="2928"/>
              <a:ext cx="4368" cy="7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a:effectLst>
                    <a:outerShdw blurRad="38100" dist="38100" dir="2700000" algn="tl">
                      <a:srgbClr val="FFFFFF"/>
                    </a:outerShdw>
                  </a:effectLst>
                </a:rPr>
                <a:t>E</a:t>
              </a:r>
              <a:r>
                <a:rPr lang="en-US" i="0">
                  <a:effectLst>
                    <a:outerShdw blurRad="38100" dist="38100" dir="2700000" algn="tl">
                      <a:srgbClr val="FFFFFF"/>
                    </a:outerShdw>
                  </a:effectLst>
                </a:rPr>
                <a:t>[</a:t>
              </a:r>
              <a:r>
                <a:rPr lang="en-US">
                  <a:effectLst>
                    <a:outerShdw blurRad="38100" dist="38100" dir="2700000" algn="tl">
                      <a:srgbClr val="FFFFFF"/>
                    </a:outerShdw>
                  </a:effectLst>
                </a:rPr>
                <a:t>r</a:t>
              </a:r>
              <a:r>
                <a:rPr lang="en-US" i="0">
                  <a:effectLst>
                    <a:outerShdw blurRad="38100" dist="38100" dir="2700000" algn="tl">
                      <a:srgbClr val="FFFFFF"/>
                    </a:outerShdw>
                  </a:effectLst>
                </a:rPr>
                <a:t>]   =   8.89%	= (0.9)10.00% + (0.1)(-1.12%)</a:t>
              </a:r>
            </a:p>
            <a:p>
              <a:pPr eaLnBrk="1" hangingPunct="1">
                <a:defRPr/>
              </a:pPr>
              <a:r>
                <a:rPr lang="en-US" i="0">
                  <a:effectLst>
                    <a:outerShdw blurRad="38100" dist="38100" dir="2700000" algn="tl">
                      <a:srgbClr val="FFFFFF"/>
                    </a:outerShdw>
                  </a:effectLst>
                </a:rPr>
                <a:t>		= (0.9)10.00% + (0.1)(10.00%-11.12%)</a:t>
              </a:r>
            </a:p>
            <a:p>
              <a:pPr eaLnBrk="1" hangingPunct="1">
                <a:spcBef>
                  <a:spcPct val="50000"/>
                </a:spcBef>
                <a:defRPr/>
              </a:pPr>
              <a:r>
                <a:rPr lang="en-US" i="0">
                  <a:effectLst>
                    <a:outerShdw blurRad="38100" dist="38100" dir="2700000" algn="tl">
                      <a:srgbClr val="FFFFFF"/>
                    </a:outerShdw>
                  </a:effectLst>
                </a:rPr>
                <a:t>		= 10.00% - (0.1)(11.12%)  =  8.89%.</a:t>
              </a:r>
            </a:p>
          </p:txBody>
        </p:sp>
        <p:sp>
          <p:nvSpPr>
            <p:cNvPr id="8200" name="Text Box 8"/>
            <p:cNvSpPr txBox="1">
              <a:spLocks noChangeArrowheads="1"/>
            </p:cNvSpPr>
            <p:nvPr/>
          </p:nvSpPr>
          <p:spPr bwMode="auto">
            <a:xfrm>
              <a:off x="144" y="3648"/>
              <a:ext cx="5520" cy="461"/>
            </a:xfrm>
            <a:prstGeom prst="rect">
              <a:avLst/>
            </a:prstGeom>
            <a:solidFill>
              <a:srgbClr val="FFFF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10000"/>
                </a:spcBef>
                <a:defRPr/>
              </a:pPr>
              <a:r>
                <a:rPr lang="en-US" i="0">
                  <a:effectLst>
                    <a:outerShdw blurRad="38100" dist="38100" dir="2700000" algn="tl">
                      <a:srgbClr val="FFFFFF"/>
                    </a:outerShdw>
                  </a:effectLst>
                </a:rPr>
                <a:t>In general:  </a:t>
              </a:r>
              <a:r>
                <a:rPr lang="en-US" sz="1800" b="0"/>
                <a:t>Expected Return</a:t>
              </a:r>
              <a:r>
                <a:rPr lang="en-US" sz="1800" b="0" i="0"/>
                <a:t> = </a:t>
              </a:r>
              <a:r>
                <a:rPr lang="en-US" sz="1800" b="0"/>
                <a:t>Contract Yield</a:t>
              </a:r>
              <a:r>
                <a:rPr lang="en-US" sz="1800" b="0" i="0"/>
                <a:t> </a:t>
              </a:r>
              <a:r>
                <a:rPr lang="en-US" sz="1800" b="0"/>
                <a:t>– Prob. of Default * Yield Degradation</a:t>
              </a:r>
              <a:r>
                <a:rPr lang="en-US" sz="1800" b="0" i="0"/>
                <a:t>.</a:t>
              </a:r>
            </a:p>
            <a:p>
              <a:pPr algn="ctr" eaLnBrk="1" hangingPunct="1">
                <a:spcBef>
                  <a:spcPct val="10000"/>
                </a:spcBef>
                <a:defRPr/>
              </a:pPr>
              <a:r>
                <a:rPr lang="en-US">
                  <a:effectLst>
                    <a:outerShdw blurRad="38100" dist="38100" dir="2700000" algn="tl">
                      <a:srgbClr val="FFFFFF"/>
                    </a:outerShdw>
                  </a:effectLst>
                </a:rPr>
                <a:t>E</a:t>
              </a:r>
              <a:r>
                <a:rPr lang="en-US" i="0">
                  <a:effectLst>
                    <a:outerShdw blurRad="38100" dist="38100" dir="2700000" algn="tl">
                      <a:srgbClr val="FFFFFF"/>
                    </a:outerShdw>
                  </a:effectLst>
                </a:rPr>
                <a:t>[</a:t>
              </a:r>
              <a:r>
                <a:rPr lang="en-US">
                  <a:effectLst>
                    <a:outerShdw blurRad="38100" dist="38100" dir="2700000" algn="tl">
                      <a:srgbClr val="FFFFFF"/>
                    </a:outerShdw>
                  </a:effectLst>
                </a:rPr>
                <a:t>r</a:t>
              </a:r>
              <a:r>
                <a:rPr lang="en-US" i="0">
                  <a:effectLst>
                    <a:outerShdw blurRad="38100" dist="38100" dir="2700000" algn="tl">
                      <a:srgbClr val="FFFFFF"/>
                    </a:outerShdw>
                  </a:effectLst>
                </a:rPr>
                <a:t>] = YTM – (PrDEF)(YDEGR) </a:t>
              </a:r>
            </a:p>
          </p:txBody>
        </p:sp>
      </p:grpSp>
      <p:sp>
        <p:nvSpPr>
          <p:cNvPr id="8" name="Slide Number Placeholder 7"/>
          <p:cNvSpPr>
            <a:spLocks noGrp="1"/>
          </p:cNvSpPr>
          <p:nvPr>
            <p:ph type="sldNum" sz="quarter" idx="12"/>
          </p:nvPr>
        </p:nvSpPr>
        <p:spPr/>
        <p:txBody>
          <a:bodyPr/>
          <a:lstStyle/>
          <a:p>
            <a:fld id="{247ED4F4-2E89-4993-986F-91E560E9CC71}" type="slidenum">
              <a:rPr lang="en-US" smtClean="0"/>
              <a:pPr/>
              <a:t>10</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201"/>
                                        </p:tgtEl>
                                        <p:attrNameLst>
                                          <p:attrName>style.visibility</p:attrName>
                                        </p:attrNameLst>
                                      </p:cBhvr>
                                      <p:to>
                                        <p:strVal val="visible"/>
                                      </p:to>
                                    </p:set>
                                    <p:anim calcmode="lin" valueType="num">
                                      <p:cBhvr additive="base">
                                        <p:cTn id="7" dur="500" fill="hold"/>
                                        <p:tgtEl>
                                          <p:spTgt spid="8201"/>
                                        </p:tgtEl>
                                        <p:attrNameLst>
                                          <p:attrName>ppt_x</p:attrName>
                                        </p:attrNameLst>
                                      </p:cBhvr>
                                      <p:tavLst>
                                        <p:tav tm="0">
                                          <p:val>
                                            <p:strVal val="#ppt_x"/>
                                          </p:val>
                                        </p:tav>
                                        <p:tav tm="100000">
                                          <p:val>
                                            <p:strVal val="#ppt_x"/>
                                          </p:val>
                                        </p:tav>
                                      </p:tavLst>
                                    </p:anim>
                                    <p:anim calcmode="lin" valueType="num">
                                      <p:cBhvr additive="base">
                                        <p:cTn id="8" dur="500" fill="hold"/>
                                        <p:tgtEl>
                                          <p:spTgt spid="82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381000" y="381000"/>
            <a:ext cx="8458200" cy="2228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a:effectLst>
                  <a:outerShdw blurRad="38100" dist="38100" dir="2700000" algn="tl">
                    <a:srgbClr val="FFFFFF"/>
                  </a:outerShdw>
                </a:effectLst>
              </a:rPr>
              <a:t>What would be the expected return if the ex ante default probability and conditional credit loss expectations were:</a:t>
            </a:r>
          </a:p>
          <a:p>
            <a:pPr lvl="1" eaLnBrk="1" hangingPunct="1">
              <a:spcBef>
                <a:spcPct val="10000"/>
              </a:spcBef>
              <a:buFontTx/>
              <a:buChar char="•"/>
              <a:defRPr/>
            </a:pPr>
            <a:r>
              <a:rPr lang="en-US" i="0">
                <a:effectLst>
                  <a:outerShdw blurRad="38100" dist="38100" dir="2700000" algn="tl">
                    <a:srgbClr val="FFFFFF"/>
                  </a:outerShdw>
                </a:effectLst>
              </a:rPr>
              <a:t> 80% chance of no default;</a:t>
            </a:r>
          </a:p>
          <a:p>
            <a:pPr lvl="1" eaLnBrk="1" hangingPunct="1">
              <a:spcBef>
                <a:spcPct val="10000"/>
              </a:spcBef>
              <a:buFontTx/>
              <a:buChar char="•"/>
              <a:defRPr/>
            </a:pPr>
            <a:r>
              <a:rPr lang="en-US" i="0">
                <a:effectLst>
                  <a:outerShdw blurRad="38100" dist="38100" dir="2700000" algn="tl">
                    <a:srgbClr val="FFFFFF"/>
                  </a:outerShdw>
                </a:effectLst>
              </a:rPr>
              <a:t> 10% chance of default in 2</a:t>
            </a:r>
            <a:r>
              <a:rPr lang="en-US" i="0" baseline="30000">
                <a:effectLst>
                  <a:outerShdw blurRad="38100" dist="38100" dir="2700000" algn="tl">
                    <a:srgbClr val="FFFFFF"/>
                  </a:outerShdw>
                </a:effectLst>
              </a:rPr>
              <a:t>nd</a:t>
            </a:r>
            <a:r>
              <a:rPr lang="en-US" i="0">
                <a:effectLst>
                  <a:outerShdw blurRad="38100" dist="38100" dir="2700000" algn="tl">
                    <a:srgbClr val="FFFFFF"/>
                  </a:outerShdw>
                </a:effectLst>
              </a:rPr>
              <a:t> year with 70% conditional recovery;</a:t>
            </a:r>
          </a:p>
          <a:p>
            <a:pPr lvl="1" eaLnBrk="1" hangingPunct="1">
              <a:spcBef>
                <a:spcPct val="10000"/>
              </a:spcBef>
              <a:buFontTx/>
              <a:buChar char="•"/>
              <a:defRPr/>
            </a:pPr>
            <a:r>
              <a:rPr lang="en-US" i="0">
                <a:effectLst>
                  <a:outerShdw blurRad="38100" dist="38100" dir="2700000" algn="tl">
                    <a:srgbClr val="FFFFFF"/>
                  </a:outerShdw>
                </a:effectLst>
              </a:rPr>
              <a:t> 10% chance of default in 3</a:t>
            </a:r>
            <a:r>
              <a:rPr lang="en-US" i="0" baseline="30000">
                <a:effectLst>
                  <a:outerShdw blurRad="38100" dist="38100" dir="2700000" algn="tl">
                    <a:srgbClr val="FFFFFF"/>
                  </a:outerShdw>
                </a:effectLst>
              </a:rPr>
              <a:t>rd</a:t>
            </a:r>
            <a:r>
              <a:rPr lang="en-US" i="0">
                <a:effectLst>
                  <a:outerShdw blurRad="38100" dist="38100" dir="2700000" algn="tl">
                    <a:srgbClr val="FFFFFF"/>
                  </a:outerShdw>
                </a:effectLst>
              </a:rPr>
              <a:t> year with 70% conditional recovery.</a:t>
            </a:r>
          </a:p>
          <a:p>
            <a:pPr lvl="1" algn="ctr" eaLnBrk="1" hangingPunct="1">
              <a:spcBef>
                <a:spcPct val="10000"/>
              </a:spcBef>
              <a:defRPr/>
            </a:pPr>
            <a:r>
              <a:rPr lang="en-US" sz="2400" i="0">
                <a:effectLst>
                  <a:outerShdw blurRad="38100" dist="38100" dir="2700000" algn="tl">
                    <a:srgbClr val="FFFFFF"/>
                  </a:outerShdw>
                </a:effectLst>
              </a:rPr>
              <a:t>?</a:t>
            </a:r>
          </a:p>
        </p:txBody>
      </p:sp>
      <p:sp>
        <p:nvSpPr>
          <p:cNvPr id="9221" name="Text Box 5"/>
          <p:cNvSpPr txBox="1">
            <a:spLocks noChangeArrowheads="1"/>
          </p:cNvSpPr>
          <p:nvPr/>
        </p:nvSpPr>
        <p:spPr bwMode="auto">
          <a:xfrm>
            <a:off x="381000" y="2819400"/>
            <a:ext cx="8153400" cy="1187450"/>
          </a:xfrm>
          <a:prstGeom prst="rect">
            <a:avLst/>
          </a:prstGeom>
          <a:solidFill>
            <a:srgbClr val="FFFF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a:effectLst>
                  <a:outerShdw blurRad="38100" dist="38100" dir="2700000" algn="tl">
                    <a:srgbClr val="FFFFFF"/>
                  </a:outerShdw>
                </a:effectLst>
              </a:rPr>
              <a:t>Answer:</a:t>
            </a:r>
          </a:p>
          <a:p>
            <a:pPr algn="ctr" eaLnBrk="1" hangingPunct="1">
              <a:defRPr/>
            </a:pPr>
            <a:r>
              <a:rPr lang="en-US">
                <a:effectLst>
                  <a:outerShdw blurRad="38100" dist="38100" dir="2700000" algn="tl">
                    <a:srgbClr val="FFFFFF"/>
                  </a:outerShdw>
                </a:effectLst>
              </a:rPr>
              <a:t>E</a:t>
            </a:r>
            <a:r>
              <a:rPr lang="en-US" i="0">
                <a:effectLst>
                  <a:outerShdw blurRad="38100" dist="38100" dir="2700000" algn="tl">
                    <a:srgbClr val="FFFFFF"/>
                  </a:outerShdw>
                </a:effectLst>
              </a:rPr>
              <a:t>[</a:t>
            </a:r>
            <a:r>
              <a:rPr lang="en-US">
                <a:effectLst>
                  <a:outerShdw blurRad="38100" dist="38100" dir="2700000" algn="tl">
                    <a:srgbClr val="FFFFFF"/>
                  </a:outerShdw>
                </a:effectLst>
              </a:rPr>
              <a:t>r</a:t>
            </a:r>
            <a:r>
              <a:rPr lang="en-US" i="0">
                <a:effectLst>
                  <a:outerShdw blurRad="38100" dist="38100" dir="2700000" algn="tl">
                    <a:srgbClr val="FFFFFF"/>
                  </a:outerShdw>
                </a:effectLst>
              </a:rPr>
              <a:t>] = YTM – </a:t>
            </a:r>
            <a:r>
              <a:rPr lang="el-GR" sz="2400" i="0">
                <a:effectLst>
                  <a:outerShdw blurRad="38100" dist="38100" dir="2700000" algn="tl">
                    <a:srgbClr val="FFFFFF"/>
                  </a:outerShdw>
                </a:effectLst>
                <a:cs typeface="Times New Roman" panose="02020603050405020304" pitchFamily="18" charset="0"/>
              </a:rPr>
              <a:t>Σ</a:t>
            </a:r>
            <a:r>
              <a:rPr lang="en-US" i="0">
                <a:effectLst>
                  <a:outerShdw blurRad="38100" dist="38100" dir="2700000" algn="tl">
                    <a:srgbClr val="FFFFFF"/>
                  </a:outerShdw>
                </a:effectLst>
              </a:rPr>
              <a:t>(PrDEF)(YDEGR)</a:t>
            </a:r>
          </a:p>
          <a:p>
            <a:pPr algn="ctr" eaLnBrk="1" hangingPunct="1">
              <a:spcBef>
                <a:spcPct val="20000"/>
              </a:spcBef>
              <a:defRPr/>
            </a:pPr>
            <a:r>
              <a:rPr lang="en-US">
                <a:effectLst>
                  <a:outerShdw blurRad="38100" dist="38100" dir="2700000" algn="tl">
                    <a:srgbClr val="FFFFFF"/>
                  </a:outerShdw>
                </a:effectLst>
              </a:rPr>
              <a:t>E</a:t>
            </a:r>
            <a:r>
              <a:rPr lang="en-US" i="0">
                <a:effectLst>
                  <a:outerShdw blurRad="38100" dist="38100" dir="2700000" algn="tl">
                    <a:srgbClr val="FFFFFF"/>
                  </a:outerShdw>
                </a:effectLst>
              </a:rPr>
              <a:t>[</a:t>
            </a:r>
            <a:r>
              <a:rPr lang="en-US">
                <a:effectLst>
                  <a:outerShdw blurRad="38100" dist="38100" dir="2700000" algn="tl">
                    <a:srgbClr val="FFFFFF"/>
                  </a:outerShdw>
                </a:effectLst>
              </a:rPr>
              <a:t>r</a:t>
            </a:r>
            <a:r>
              <a:rPr lang="en-US" i="0">
                <a:effectLst>
                  <a:outerShdw blurRad="38100" dist="38100" dir="2700000" algn="tl">
                    <a:srgbClr val="FFFFFF"/>
                  </a:outerShdw>
                </a:effectLst>
              </a:rPr>
              <a:t>] = 10% – (.1)(11.12%) – (.1)(17.11%) = 10% - 2.82% = 7.18%.</a:t>
            </a:r>
          </a:p>
        </p:txBody>
      </p:sp>
      <p:sp>
        <p:nvSpPr>
          <p:cNvPr id="4" name="Slide Number Placeholder 3"/>
          <p:cNvSpPr>
            <a:spLocks noGrp="1"/>
          </p:cNvSpPr>
          <p:nvPr>
            <p:ph type="sldNum" sz="quarter" idx="12"/>
          </p:nvPr>
        </p:nvSpPr>
        <p:spPr/>
        <p:txBody>
          <a:bodyPr/>
          <a:lstStyle/>
          <a:p>
            <a:fld id="{247ED4F4-2E89-4993-986F-91E560E9CC71}" type="slidenum">
              <a:rPr lang="en-US" smtClean="0"/>
              <a:pPr/>
              <a:t>11</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additive="base">
                                        <p:cTn id="7" dur="500" fill="hold"/>
                                        <p:tgtEl>
                                          <p:spTgt spid="9221"/>
                                        </p:tgtEl>
                                        <p:attrNameLst>
                                          <p:attrName>ppt_x</p:attrName>
                                        </p:attrNameLst>
                                      </p:cBhvr>
                                      <p:tavLst>
                                        <p:tav tm="0">
                                          <p:val>
                                            <p:strVal val="#ppt_x"/>
                                          </p:val>
                                        </p:tav>
                                        <p:tav tm="100000">
                                          <p:val>
                                            <p:strVal val="#ppt_x"/>
                                          </p:val>
                                        </p:tav>
                                      </p:tavLst>
                                    </p:anim>
                                    <p:anim calcmode="lin" valueType="num">
                                      <p:cBhvr additive="base">
                                        <p:cTn id="8" dur="500" fill="hold"/>
                                        <p:tgtEl>
                                          <p:spTgt spid="92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381000" y="381000"/>
            <a:ext cx="8458200" cy="3873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a:effectLst>
                  <a:outerShdw blurRad="38100" dist="38100" dir="2700000" algn="tl">
                    <a:srgbClr val="FFFFFF"/>
                  </a:outerShdw>
                </a:effectLst>
              </a:rPr>
              <a:t>Note: The probabilities we were working with in the previous example:</a:t>
            </a:r>
          </a:p>
          <a:p>
            <a:pPr lvl="4" eaLnBrk="1" hangingPunct="1">
              <a:buFontTx/>
              <a:buChar char="•"/>
              <a:defRPr/>
            </a:pPr>
            <a:r>
              <a:rPr lang="en-US" i="0">
                <a:effectLst>
                  <a:outerShdw blurRad="38100" dist="38100" dir="2700000" algn="tl">
                    <a:srgbClr val="FFFFFF"/>
                  </a:outerShdw>
                </a:effectLst>
              </a:rPr>
              <a:t> 80% chance of no default;</a:t>
            </a:r>
          </a:p>
          <a:p>
            <a:pPr lvl="4" eaLnBrk="1" hangingPunct="1">
              <a:spcBef>
                <a:spcPct val="10000"/>
              </a:spcBef>
              <a:buFontTx/>
              <a:buChar char="•"/>
              <a:defRPr/>
            </a:pPr>
            <a:r>
              <a:rPr lang="en-US" i="0">
                <a:effectLst>
                  <a:outerShdw blurRad="38100" dist="38100" dir="2700000" algn="tl">
                    <a:srgbClr val="FFFFFF"/>
                  </a:outerShdw>
                </a:effectLst>
              </a:rPr>
              <a:t> 10% chance of default in 2</a:t>
            </a:r>
            <a:r>
              <a:rPr lang="en-US" i="0" baseline="30000">
                <a:effectLst>
                  <a:outerShdw blurRad="38100" dist="38100" dir="2700000" algn="tl">
                    <a:srgbClr val="FFFFFF"/>
                  </a:outerShdw>
                </a:effectLst>
              </a:rPr>
              <a:t>nd</a:t>
            </a:r>
            <a:r>
              <a:rPr lang="en-US" i="0">
                <a:effectLst>
                  <a:outerShdw blurRad="38100" dist="38100" dir="2700000" algn="tl">
                    <a:srgbClr val="FFFFFF"/>
                  </a:outerShdw>
                </a:effectLst>
              </a:rPr>
              <a:t> year;</a:t>
            </a:r>
          </a:p>
          <a:p>
            <a:pPr lvl="4" eaLnBrk="1" hangingPunct="1">
              <a:spcBef>
                <a:spcPct val="10000"/>
              </a:spcBef>
              <a:buFontTx/>
              <a:buChar char="•"/>
              <a:defRPr/>
            </a:pPr>
            <a:r>
              <a:rPr lang="en-US" i="0">
                <a:effectLst>
                  <a:outerShdw blurRad="38100" dist="38100" dir="2700000" algn="tl">
                    <a:srgbClr val="FFFFFF"/>
                  </a:outerShdw>
                </a:effectLst>
              </a:rPr>
              <a:t> 10% chance of default in 3</a:t>
            </a:r>
            <a:r>
              <a:rPr lang="en-US" i="0" baseline="30000">
                <a:effectLst>
                  <a:outerShdw blurRad="38100" dist="38100" dir="2700000" algn="tl">
                    <a:srgbClr val="FFFFFF"/>
                  </a:outerShdw>
                </a:effectLst>
              </a:rPr>
              <a:t>rd</a:t>
            </a:r>
            <a:r>
              <a:rPr lang="en-US" i="0">
                <a:effectLst>
                  <a:outerShdw blurRad="38100" dist="38100" dir="2700000" algn="tl">
                    <a:srgbClr val="FFFFFF"/>
                  </a:outerShdw>
                </a:effectLst>
              </a:rPr>
              <a:t> year.</a:t>
            </a:r>
          </a:p>
          <a:p>
            <a:pPr eaLnBrk="1" hangingPunct="1">
              <a:spcBef>
                <a:spcPct val="10000"/>
              </a:spcBef>
              <a:defRPr/>
            </a:pPr>
            <a:r>
              <a:rPr lang="en-US" sz="2400" i="0">
                <a:effectLst>
                  <a:outerShdw blurRad="38100" dist="38100" dir="2700000" algn="tl">
                    <a:srgbClr val="FFFFFF"/>
                  </a:outerShdw>
                </a:effectLst>
              </a:rPr>
              <a:t>Were </a:t>
            </a:r>
            <a:r>
              <a:rPr lang="en-US" sz="2400">
                <a:effectLst>
                  <a:outerShdw blurRad="38100" dist="38100" dir="2700000" algn="tl">
                    <a:srgbClr val="FFFFFF"/>
                  </a:outerShdw>
                </a:effectLst>
              </a:rPr>
              <a:t>“</a:t>
            </a:r>
            <a:r>
              <a:rPr lang="en-US" sz="2400">
                <a:solidFill>
                  <a:srgbClr val="0066FF"/>
                </a:solidFill>
                <a:effectLst>
                  <a:outerShdw blurRad="38100" dist="38100" dir="2700000" algn="tl">
                    <a:srgbClr val="000000"/>
                  </a:outerShdw>
                </a:effectLst>
              </a:rPr>
              <a:t>unconditional</a:t>
            </a:r>
            <a:r>
              <a:rPr lang="en-US" sz="2400">
                <a:effectLst>
                  <a:outerShdw blurRad="38100" dist="38100" dir="2700000" algn="tl">
                    <a:srgbClr val="FFFFFF"/>
                  </a:outerShdw>
                </a:effectLst>
              </a:rPr>
              <a:t> probabilities” </a:t>
            </a:r>
            <a:r>
              <a:rPr lang="en-US" sz="2400" i="0">
                <a:effectLst>
                  <a:outerShdw blurRad="38100" dist="38100" dir="2700000" algn="tl">
                    <a:srgbClr val="FFFFFF"/>
                  </a:outerShdw>
                </a:effectLst>
              </a:rPr>
              <a:t>as of the time of mortgage issuance:</a:t>
            </a:r>
          </a:p>
          <a:p>
            <a:pPr lvl="2" eaLnBrk="1" hangingPunct="1">
              <a:spcBef>
                <a:spcPct val="10000"/>
              </a:spcBef>
              <a:buFontTx/>
              <a:buChar char="•"/>
              <a:defRPr/>
            </a:pPr>
            <a:r>
              <a:rPr lang="en-US" i="0">
                <a:effectLst>
                  <a:outerShdw blurRad="38100" dist="38100" dir="2700000" algn="tl">
                    <a:srgbClr val="FFFFFF"/>
                  </a:outerShdw>
                </a:effectLst>
              </a:rPr>
              <a:t> They did not depend on any pre-conditioning event;</a:t>
            </a:r>
          </a:p>
          <a:p>
            <a:pPr lvl="2" eaLnBrk="1" hangingPunct="1">
              <a:spcBef>
                <a:spcPct val="10000"/>
              </a:spcBef>
              <a:buFontTx/>
              <a:buChar char="•"/>
              <a:defRPr/>
            </a:pPr>
            <a:r>
              <a:rPr lang="en-US" i="0">
                <a:effectLst>
                  <a:outerShdw blurRad="38100" dist="38100" dir="2700000" algn="tl">
                    <a:srgbClr val="FFFFFF"/>
                  </a:outerShdw>
                </a:effectLst>
              </a:rPr>
              <a:t> They describe an exhaustive and mutually-exclusive set of possible outcomes for the mortgage, i.e.,:</a:t>
            </a:r>
          </a:p>
          <a:p>
            <a:pPr lvl="2" eaLnBrk="1" hangingPunct="1">
              <a:spcBef>
                <a:spcPct val="10000"/>
              </a:spcBef>
              <a:buFontTx/>
              <a:buChar char="•"/>
              <a:defRPr/>
            </a:pPr>
            <a:r>
              <a:rPr lang="en-US" i="0">
                <a:effectLst>
                  <a:outerShdw blurRad="38100" dist="38100" dir="2700000" algn="tl">
                    <a:srgbClr val="FFFFFF"/>
                  </a:outerShdw>
                </a:effectLst>
              </a:rPr>
              <a:t> The probabilities sum to 100% across all the eventualities.</a:t>
            </a:r>
          </a:p>
        </p:txBody>
      </p:sp>
      <p:sp>
        <p:nvSpPr>
          <p:cNvPr id="3" name="Slide Number Placeholder 2"/>
          <p:cNvSpPr>
            <a:spLocks noGrp="1"/>
          </p:cNvSpPr>
          <p:nvPr>
            <p:ph type="sldNum" sz="quarter" idx="12"/>
          </p:nvPr>
        </p:nvSpPr>
        <p:spPr/>
        <p:txBody>
          <a:bodyPr/>
          <a:lstStyle/>
          <a:p>
            <a:fld id="{247ED4F4-2E89-4993-986F-91E560E9CC71}" type="slidenum">
              <a:rPr lang="en-US" smtClean="0"/>
              <a:pPr/>
              <a:t>12</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228600" y="304800"/>
            <a:ext cx="8610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18.1.2  Hazard Functions and the Timing of Default…</a:t>
            </a:r>
          </a:p>
        </p:txBody>
      </p:sp>
      <p:sp>
        <p:nvSpPr>
          <p:cNvPr id="11269" name="Text Box 5"/>
          <p:cNvSpPr txBox="1">
            <a:spLocks noChangeArrowheads="1"/>
          </p:cNvSpPr>
          <p:nvPr/>
        </p:nvSpPr>
        <p:spPr bwMode="auto">
          <a:xfrm>
            <a:off x="381000" y="762000"/>
            <a:ext cx="8382000"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More realistic and detailed analysis of mortgage (or bond) default probability (and the resulting impact of credit losses on expected returns) usually works with </a:t>
            </a:r>
            <a:r>
              <a:rPr lang="en-US">
                <a:solidFill>
                  <a:srgbClr val="0066FF"/>
                </a:solidFill>
                <a:effectLst>
                  <a:outerShdw blurRad="38100" dist="38100" dir="2700000" algn="tl">
                    <a:srgbClr val="000000"/>
                  </a:outerShdw>
                </a:effectLst>
              </a:rPr>
              <a:t>conditional</a:t>
            </a:r>
            <a:r>
              <a:rPr lang="en-US">
                <a:effectLst>
                  <a:outerShdw blurRad="38100" dist="38100" dir="2700000" algn="tl">
                    <a:srgbClr val="FFFFFF"/>
                  </a:outerShdw>
                </a:effectLst>
              </a:rPr>
              <a:t> probabilities</a:t>
            </a:r>
            <a:r>
              <a:rPr lang="en-US" i="0">
                <a:effectLst>
                  <a:outerShdw blurRad="38100" dist="38100" dir="2700000" algn="tl">
                    <a:srgbClr val="FFFFFF"/>
                  </a:outerShdw>
                </a:effectLst>
              </a:rPr>
              <a:t> of default, what is known as a:</a:t>
            </a:r>
          </a:p>
        </p:txBody>
      </p:sp>
      <p:sp>
        <p:nvSpPr>
          <p:cNvPr id="11270" name="Text Box 6"/>
          <p:cNvSpPr txBox="1">
            <a:spLocks noChangeArrowheads="1"/>
          </p:cNvSpPr>
          <p:nvPr/>
        </p:nvSpPr>
        <p:spPr bwMode="auto">
          <a:xfrm>
            <a:off x="1524000" y="1828800"/>
            <a:ext cx="5943600" cy="466725"/>
          </a:xfrm>
          <a:prstGeom prst="rect">
            <a:avLst/>
          </a:prstGeom>
          <a:solidFill>
            <a:srgbClr val="FFFFCC"/>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a:solidFill>
                  <a:srgbClr val="FF0000"/>
                </a:solidFill>
                <a:effectLst>
                  <a:outerShdw blurRad="38100" dist="38100" dir="2700000" algn="tl">
                    <a:srgbClr val="000000"/>
                  </a:outerShdw>
                </a:effectLst>
              </a:rPr>
              <a:t>Hazard Function</a:t>
            </a:r>
          </a:p>
        </p:txBody>
      </p:sp>
      <p:sp>
        <p:nvSpPr>
          <p:cNvPr id="11271" name="Text Box 7"/>
          <p:cNvSpPr txBox="1">
            <a:spLocks noChangeArrowheads="1"/>
          </p:cNvSpPr>
          <p:nvPr/>
        </p:nvSpPr>
        <p:spPr bwMode="auto">
          <a:xfrm>
            <a:off x="304800" y="2438400"/>
            <a:ext cx="83820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The hazard function tells the </a:t>
            </a:r>
            <a:r>
              <a:rPr lang="en-US">
                <a:effectLst>
                  <a:outerShdw blurRad="38100" dist="38100" dir="2700000" algn="tl">
                    <a:srgbClr val="FFFFFF"/>
                  </a:outerShdw>
                </a:effectLst>
              </a:rPr>
              <a:t>conditional probability</a:t>
            </a:r>
            <a:r>
              <a:rPr lang="en-US" i="0">
                <a:effectLst>
                  <a:outerShdw blurRad="38100" dist="38100" dir="2700000" algn="tl">
                    <a:srgbClr val="FFFFFF"/>
                  </a:outerShdw>
                </a:effectLst>
              </a:rPr>
              <a:t> of default at each point in time </a:t>
            </a:r>
            <a:r>
              <a:rPr lang="en-US">
                <a:effectLst>
                  <a:outerShdw blurRad="38100" dist="38100" dir="2700000" algn="tl">
                    <a:srgbClr val="FFFFFF"/>
                  </a:outerShdw>
                </a:effectLst>
              </a:rPr>
              <a:t>given that</a:t>
            </a:r>
            <a:r>
              <a:rPr lang="en-US" i="0">
                <a:effectLst>
                  <a:outerShdw blurRad="38100" dist="38100" dir="2700000" algn="tl">
                    <a:srgbClr val="FFFFFF"/>
                  </a:outerShdw>
                </a:effectLst>
              </a:rPr>
              <a:t> default has not already occurred before then.</a:t>
            </a:r>
          </a:p>
        </p:txBody>
      </p:sp>
      <p:grpSp>
        <p:nvGrpSpPr>
          <p:cNvPr id="11319" name="Group 55"/>
          <p:cNvGrpSpPr>
            <a:grpSpLocks/>
          </p:cNvGrpSpPr>
          <p:nvPr/>
        </p:nvGrpSpPr>
        <p:grpSpPr bwMode="auto">
          <a:xfrm>
            <a:off x="228600" y="3200400"/>
            <a:ext cx="8763000" cy="2752725"/>
            <a:chOff x="144" y="2016"/>
            <a:chExt cx="5520" cy="1734"/>
          </a:xfrm>
        </p:grpSpPr>
        <p:sp>
          <p:nvSpPr>
            <p:cNvPr id="18439" name="Rectangle 9"/>
            <p:cNvSpPr>
              <a:spLocks noChangeArrowheads="1"/>
            </p:cNvSpPr>
            <p:nvPr/>
          </p:nvSpPr>
          <p:spPr bwMode="auto">
            <a:xfrm>
              <a:off x="2208" y="2256"/>
              <a:ext cx="1200" cy="725"/>
            </a:xfrm>
            <a:prstGeom prst="rect">
              <a:avLst/>
            </a:prstGeom>
            <a:solidFill>
              <a:srgbClr val="FFFFCC"/>
            </a:solidFill>
            <a:ln w="9525">
              <a:solidFill>
                <a:schemeClr val="tx1"/>
              </a:solidFill>
              <a:miter lim="800000"/>
              <a:headEnd/>
              <a:tailEnd/>
            </a:ln>
            <a:effectLst/>
          </p:spPr>
          <p:txBody>
            <a:bodyPr>
              <a:spAutoFit/>
            </a:bodyPr>
            <a:lstStyle/>
            <a:p>
              <a:pPr eaLnBrk="1" hangingPunct="1">
                <a:spcBef>
                  <a:spcPct val="10000"/>
                </a:spcBef>
              </a:pPr>
              <a:r>
                <a:rPr lang="en-US" sz="1600" b="0" i="0"/>
                <a:t>Year:	Hazard:</a:t>
              </a:r>
            </a:p>
            <a:p>
              <a:pPr eaLnBrk="1" hangingPunct="1">
                <a:spcBef>
                  <a:spcPct val="10000"/>
                </a:spcBef>
              </a:pPr>
              <a:r>
                <a:rPr lang="en-US" sz="1600" b="0" i="0"/>
                <a:t>   1	   1%</a:t>
              </a:r>
            </a:p>
            <a:p>
              <a:pPr eaLnBrk="1" hangingPunct="1">
                <a:spcBef>
                  <a:spcPct val="10000"/>
                </a:spcBef>
              </a:pPr>
              <a:r>
                <a:rPr lang="en-US" sz="1600" b="0" i="0"/>
                <a:t>   2	   2%</a:t>
              </a:r>
            </a:p>
            <a:p>
              <a:pPr eaLnBrk="1" hangingPunct="1">
                <a:spcBef>
                  <a:spcPct val="10000"/>
                </a:spcBef>
              </a:pPr>
              <a:r>
                <a:rPr lang="en-US" sz="1600" b="0" i="0"/>
                <a:t>   3	   3%</a:t>
              </a:r>
            </a:p>
          </p:txBody>
        </p:sp>
        <p:sp>
          <p:nvSpPr>
            <p:cNvPr id="11274" name="Text Box 10"/>
            <p:cNvSpPr txBox="1">
              <a:spLocks noChangeArrowheads="1"/>
            </p:cNvSpPr>
            <p:nvPr/>
          </p:nvSpPr>
          <p:spPr bwMode="auto">
            <a:xfrm>
              <a:off x="192" y="2016"/>
              <a:ext cx="5136" cy="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Example: Suppose this is the </a:t>
              </a:r>
              <a:r>
                <a:rPr lang="en-US">
                  <a:effectLst>
                    <a:outerShdw blurRad="38100" dist="38100" dir="2700000" algn="tl">
                      <a:srgbClr val="FFFFFF"/>
                    </a:outerShdw>
                  </a:effectLst>
                </a:rPr>
                <a:t>hazard function</a:t>
              </a:r>
              <a:r>
                <a:rPr lang="en-US" i="0">
                  <a:effectLst>
                    <a:outerShdw blurRad="38100" dist="38100" dir="2700000" algn="tl">
                      <a:srgbClr val="FFFFFF"/>
                    </a:outerShdw>
                  </a:effectLst>
                </a:rPr>
                <a:t> for the previous 3-yr loan:</a:t>
              </a:r>
            </a:p>
          </p:txBody>
        </p:sp>
        <p:sp>
          <p:nvSpPr>
            <p:cNvPr id="11317" name="Text Box 53"/>
            <p:cNvSpPr txBox="1">
              <a:spLocks noChangeArrowheads="1"/>
            </p:cNvSpPr>
            <p:nvPr/>
          </p:nvSpPr>
          <p:spPr bwMode="auto">
            <a:xfrm>
              <a:off x="144" y="2928"/>
              <a:ext cx="5520" cy="8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i="0">
                  <a:effectLst>
                    <a:outerShdw blurRad="38100" dist="38100" dir="2700000" algn="tl">
                      <a:srgbClr val="FFFFFF"/>
                    </a:outerShdw>
                  </a:effectLst>
                </a:rPr>
                <a:t>i.e., There is:</a:t>
              </a:r>
            </a:p>
            <a:p>
              <a:pPr eaLnBrk="1" hangingPunct="1">
                <a:spcBef>
                  <a:spcPct val="10000"/>
                </a:spcBef>
                <a:buFontTx/>
                <a:buChar char="•"/>
                <a:defRPr/>
              </a:pPr>
              <a:r>
                <a:rPr lang="en-US" sz="1800" i="0">
                  <a:effectLst>
                    <a:outerShdw blurRad="38100" dist="38100" dir="2700000" algn="tl">
                      <a:srgbClr val="FFFFFF"/>
                    </a:outerShdw>
                  </a:effectLst>
                </a:rPr>
                <a:t> 1% chance loan will default in the 1</a:t>
              </a:r>
              <a:r>
                <a:rPr lang="en-US" sz="1800" i="0" baseline="30000">
                  <a:effectLst>
                    <a:outerShdw blurRad="38100" dist="38100" dir="2700000" algn="tl">
                      <a:srgbClr val="FFFFFF"/>
                    </a:outerShdw>
                  </a:effectLst>
                </a:rPr>
                <a:t>st</a:t>
              </a:r>
              <a:r>
                <a:rPr lang="en-US" sz="1800" i="0">
                  <a:effectLst>
                    <a:outerShdw blurRad="38100" dist="38100" dir="2700000" algn="tl">
                      <a:srgbClr val="FFFFFF"/>
                    </a:outerShdw>
                  </a:effectLst>
                </a:rPr>
                <a:t> year (i.e., at the time of the first payment);</a:t>
              </a:r>
            </a:p>
            <a:p>
              <a:pPr eaLnBrk="1" hangingPunct="1">
                <a:spcBef>
                  <a:spcPct val="10000"/>
                </a:spcBef>
                <a:buFontTx/>
                <a:buChar char="•"/>
                <a:defRPr/>
              </a:pPr>
              <a:r>
                <a:rPr lang="en-US" sz="1800" i="0">
                  <a:effectLst>
                    <a:outerShdw blurRad="38100" dist="38100" dir="2700000" algn="tl">
                      <a:srgbClr val="FFFFFF"/>
                    </a:outerShdw>
                  </a:effectLst>
                </a:rPr>
                <a:t> 2% chance loan will default in 2</a:t>
              </a:r>
              <a:r>
                <a:rPr lang="en-US" sz="1800" i="0" baseline="30000">
                  <a:effectLst>
                    <a:outerShdw blurRad="38100" dist="38100" dir="2700000" algn="tl">
                      <a:srgbClr val="FFFFFF"/>
                    </a:outerShdw>
                  </a:effectLst>
                </a:rPr>
                <a:t>nd</a:t>
              </a:r>
              <a:r>
                <a:rPr lang="en-US" sz="1800" i="0">
                  <a:effectLst>
                    <a:outerShdw blurRad="38100" dist="38100" dir="2700000" algn="tl">
                      <a:srgbClr val="FFFFFF"/>
                    </a:outerShdw>
                  </a:effectLst>
                </a:rPr>
                <a:t> year </a:t>
              </a:r>
              <a:r>
                <a:rPr lang="en-US" sz="1800" u="sng">
                  <a:effectLst>
                    <a:outerShdw blurRad="38100" dist="38100" dir="2700000" algn="tl">
                      <a:srgbClr val="FFFFFF"/>
                    </a:outerShdw>
                  </a:effectLst>
                </a:rPr>
                <a:t>if it has not already defaulted in the 1</a:t>
              </a:r>
              <a:r>
                <a:rPr lang="en-US" sz="1800" u="sng" baseline="30000">
                  <a:effectLst>
                    <a:outerShdw blurRad="38100" dist="38100" dir="2700000" algn="tl">
                      <a:srgbClr val="FFFFFF"/>
                    </a:outerShdw>
                  </a:effectLst>
                </a:rPr>
                <a:t>st</a:t>
              </a:r>
              <a:r>
                <a:rPr lang="en-US" sz="1800" u="sng">
                  <a:effectLst>
                    <a:outerShdw blurRad="38100" dist="38100" dir="2700000" algn="tl">
                      <a:srgbClr val="FFFFFF"/>
                    </a:outerShdw>
                  </a:effectLst>
                </a:rPr>
                <a:t> year</a:t>
              </a:r>
              <a:r>
                <a:rPr lang="en-US" sz="1800" i="0">
                  <a:effectLst>
                    <a:outerShdw blurRad="38100" dist="38100" dir="2700000" algn="tl">
                      <a:srgbClr val="FFFFFF"/>
                    </a:outerShdw>
                  </a:effectLst>
                </a:rPr>
                <a:t>; &amp;</a:t>
              </a:r>
            </a:p>
            <a:p>
              <a:pPr eaLnBrk="1" hangingPunct="1">
                <a:spcBef>
                  <a:spcPct val="10000"/>
                </a:spcBef>
                <a:buFontTx/>
                <a:buChar char="•"/>
                <a:defRPr/>
              </a:pPr>
              <a:r>
                <a:rPr lang="en-US" sz="1800" i="0">
                  <a:effectLst>
                    <a:outerShdw blurRad="38100" dist="38100" dir="2700000" algn="tl">
                      <a:srgbClr val="FFFFFF"/>
                    </a:outerShdw>
                  </a:effectLst>
                </a:rPr>
                <a:t> 3% chance loan will default in 3</a:t>
              </a:r>
              <a:r>
                <a:rPr lang="en-US" sz="1800" i="0" baseline="30000">
                  <a:effectLst>
                    <a:outerShdw blurRad="38100" dist="38100" dir="2700000" algn="tl">
                      <a:srgbClr val="FFFFFF"/>
                    </a:outerShdw>
                  </a:effectLst>
                </a:rPr>
                <a:t>rd</a:t>
              </a:r>
              <a:r>
                <a:rPr lang="en-US" sz="1800" i="0">
                  <a:effectLst>
                    <a:outerShdw blurRad="38100" dist="38100" dir="2700000" algn="tl">
                      <a:srgbClr val="FFFFFF"/>
                    </a:outerShdw>
                  </a:effectLst>
                </a:rPr>
                <a:t> year </a:t>
              </a:r>
              <a:r>
                <a:rPr lang="en-US" sz="1800" u="sng">
                  <a:effectLst>
                    <a:outerShdw blurRad="38100" dist="38100" dir="2700000" algn="tl">
                      <a:srgbClr val="FFFFFF"/>
                    </a:outerShdw>
                  </a:effectLst>
                </a:rPr>
                <a:t>given that it has not already defaulted by then</a:t>
              </a:r>
              <a:r>
                <a:rPr lang="en-US" sz="1800" i="0">
                  <a:effectLst>
                    <a:outerShdw blurRad="38100" dist="38100" dir="2700000" algn="tl">
                      <a:srgbClr val="FFFFFF"/>
                    </a:outerShdw>
                  </a:effectLst>
                </a:rPr>
                <a:t>.</a:t>
              </a:r>
              <a:r>
                <a:rPr lang="en-US" i="0">
                  <a:effectLst>
                    <a:outerShdw blurRad="38100" dist="38100" dir="2700000" algn="tl">
                      <a:srgbClr val="FFFFFF"/>
                    </a:outerShdw>
                  </a:effectLst>
                </a:rPr>
                <a:t> </a:t>
              </a:r>
            </a:p>
          </p:txBody>
        </p:sp>
      </p:grpSp>
      <p:sp>
        <p:nvSpPr>
          <p:cNvPr id="10" name="Slide Number Placeholder 9"/>
          <p:cNvSpPr>
            <a:spLocks noGrp="1"/>
          </p:cNvSpPr>
          <p:nvPr>
            <p:ph type="sldNum" sz="quarter" idx="12"/>
          </p:nvPr>
        </p:nvSpPr>
        <p:spPr/>
        <p:txBody>
          <a:bodyPr/>
          <a:lstStyle/>
          <a:p>
            <a:fld id="{247ED4F4-2E89-4993-986F-91E560E9CC71}" type="slidenum">
              <a:rPr lang="en-US" smtClean="0"/>
              <a:pPr/>
              <a:t>13</a:t>
            </a:fld>
            <a:endParaRPr lang="en-US"/>
          </a:p>
        </p:txBody>
      </p:sp>
      <p:sp>
        <p:nvSpPr>
          <p:cNvPr id="11" name="Footer Placeholder 1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319"/>
                                        </p:tgtEl>
                                        <p:attrNameLst>
                                          <p:attrName>style.visibility</p:attrName>
                                        </p:attrNameLst>
                                      </p:cBhvr>
                                      <p:to>
                                        <p:strVal val="visible"/>
                                      </p:to>
                                    </p:set>
                                    <p:anim calcmode="lin" valueType="num">
                                      <p:cBhvr additive="base">
                                        <p:cTn id="7" dur="500" fill="hold"/>
                                        <p:tgtEl>
                                          <p:spTgt spid="11319"/>
                                        </p:tgtEl>
                                        <p:attrNameLst>
                                          <p:attrName>ppt_x</p:attrName>
                                        </p:attrNameLst>
                                      </p:cBhvr>
                                      <p:tavLst>
                                        <p:tav tm="0">
                                          <p:val>
                                            <p:strVal val="#ppt_x"/>
                                          </p:val>
                                        </p:tav>
                                        <p:tav tm="100000">
                                          <p:val>
                                            <p:strVal val="#ppt_x"/>
                                          </p:val>
                                        </p:tav>
                                      </p:tavLst>
                                    </p:anim>
                                    <p:anim calcmode="lin" valueType="num">
                                      <p:cBhvr additive="base">
                                        <p:cTn id="8" dur="500" fill="hold"/>
                                        <p:tgtEl>
                                          <p:spTgt spid="113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5"/>
          <p:cNvPicPr>
            <a:picLocks noChangeAspect="1" noChangeArrowheads="1"/>
          </p:cNvPicPr>
          <p:nvPr/>
        </p:nvPicPr>
        <p:blipFill>
          <a:blip r:embed="rId2" cstate="print"/>
          <a:srcRect/>
          <a:stretch>
            <a:fillRect/>
          </a:stretch>
        </p:blipFill>
        <p:spPr bwMode="auto">
          <a:xfrm>
            <a:off x="457200" y="2819400"/>
            <a:ext cx="8229600" cy="1247775"/>
          </a:xfrm>
          <a:prstGeom prst="rect">
            <a:avLst/>
          </a:prstGeom>
          <a:solidFill>
            <a:srgbClr val="FFFFCC"/>
          </a:solidFill>
          <a:ln w="9525">
            <a:noFill/>
            <a:miter lim="800000"/>
            <a:headEnd/>
            <a:tailEnd/>
          </a:ln>
          <a:effectLst/>
        </p:spPr>
      </p:pic>
      <p:sp>
        <p:nvSpPr>
          <p:cNvPr id="12294" name="Text Box 6"/>
          <p:cNvSpPr txBox="1">
            <a:spLocks noChangeArrowheads="1"/>
          </p:cNvSpPr>
          <p:nvPr/>
        </p:nvSpPr>
        <p:spPr bwMode="auto">
          <a:xfrm>
            <a:off x="304800" y="685800"/>
            <a:ext cx="8229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Example: Suppose this is the </a:t>
            </a:r>
            <a:r>
              <a:rPr lang="en-US">
                <a:effectLst>
                  <a:outerShdw blurRad="38100" dist="38100" dir="2700000" algn="tl">
                    <a:srgbClr val="FFFFFF"/>
                  </a:outerShdw>
                </a:effectLst>
              </a:rPr>
              <a:t>hazard function</a:t>
            </a:r>
            <a:r>
              <a:rPr lang="en-US" i="0">
                <a:effectLst>
                  <a:outerShdw blurRad="38100" dist="38100" dir="2700000" algn="tl">
                    <a:srgbClr val="FFFFFF"/>
                  </a:outerShdw>
                </a:effectLst>
              </a:rPr>
              <a:t> for the previous 3-yr loan:</a:t>
            </a:r>
          </a:p>
        </p:txBody>
      </p:sp>
      <p:sp>
        <p:nvSpPr>
          <p:cNvPr id="19460" name="Rectangle 7"/>
          <p:cNvSpPr>
            <a:spLocks noChangeArrowheads="1"/>
          </p:cNvSpPr>
          <p:nvPr/>
        </p:nvSpPr>
        <p:spPr bwMode="auto">
          <a:xfrm>
            <a:off x="3505200" y="1066800"/>
            <a:ext cx="1905000" cy="1014413"/>
          </a:xfrm>
          <a:prstGeom prst="rect">
            <a:avLst/>
          </a:prstGeom>
          <a:solidFill>
            <a:srgbClr val="FFFFCC"/>
          </a:solidFill>
          <a:ln w="9525">
            <a:solidFill>
              <a:schemeClr val="tx1"/>
            </a:solidFill>
            <a:miter lim="800000"/>
            <a:headEnd/>
            <a:tailEnd/>
          </a:ln>
          <a:effectLst/>
        </p:spPr>
        <p:txBody>
          <a:bodyPr>
            <a:spAutoFit/>
          </a:bodyPr>
          <a:lstStyle/>
          <a:p>
            <a:pPr eaLnBrk="1" hangingPunct="1">
              <a:spcBef>
                <a:spcPct val="10000"/>
              </a:spcBef>
            </a:pPr>
            <a:r>
              <a:rPr lang="en-US" sz="1400" b="0" i="0"/>
              <a:t>Year:	Hazard:</a:t>
            </a:r>
          </a:p>
          <a:p>
            <a:pPr eaLnBrk="1" hangingPunct="1">
              <a:spcBef>
                <a:spcPct val="10000"/>
              </a:spcBef>
            </a:pPr>
            <a:r>
              <a:rPr lang="en-US" sz="1400" b="0" i="0"/>
              <a:t>   1	   1%</a:t>
            </a:r>
          </a:p>
          <a:p>
            <a:pPr eaLnBrk="1" hangingPunct="1">
              <a:spcBef>
                <a:spcPct val="10000"/>
              </a:spcBef>
            </a:pPr>
            <a:r>
              <a:rPr lang="en-US" sz="1400" b="0" i="0"/>
              <a:t>   2	   2%</a:t>
            </a:r>
          </a:p>
          <a:p>
            <a:pPr eaLnBrk="1" hangingPunct="1">
              <a:spcBef>
                <a:spcPct val="10000"/>
              </a:spcBef>
            </a:pPr>
            <a:r>
              <a:rPr lang="en-US" sz="1400" b="0" i="0"/>
              <a:t>   3	   3%</a:t>
            </a:r>
          </a:p>
        </p:txBody>
      </p:sp>
      <p:sp>
        <p:nvSpPr>
          <p:cNvPr id="12296" name="Text Box 8"/>
          <p:cNvSpPr txBox="1">
            <a:spLocks noChangeArrowheads="1"/>
          </p:cNvSpPr>
          <p:nvPr/>
        </p:nvSpPr>
        <p:spPr bwMode="auto">
          <a:xfrm>
            <a:off x="304800" y="0"/>
            <a:ext cx="86106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Given the hazard function for a mortgage, we can compute the cumulative and unconditional default and survival probabilities.</a:t>
            </a:r>
          </a:p>
        </p:txBody>
      </p:sp>
      <p:sp>
        <p:nvSpPr>
          <p:cNvPr id="12297" name="Text Box 9"/>
          <p:cNvSpPr txBox="1">
            <a:spLocks noChangeArrowheads="1"/>
          </p:cNvSpPr>
          <p:nvPr/>
        </p:nvSpPr>
        <p:spPr bwMode="auto">
          <a:xfrm>
            <a:off x="381000" y="2133600"/>
            <a:ext cx="85344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Then the table below computes the unconditional and cumulative default probabilities for this loan:</a:t>
            </a:r>
          </a:p>
        </p:txBody>
      </p:sp>
      <p:sp>
        <p:nvSpPr>
          <p:cNvPr id="19463" name="Text Box 11"/>
          <p:cNvSpPr txBox="1">
            <a:spLocks noChangeArrowheads="1"/>
          </p:cNvSpPr>
          <p:nvPr/>
        </p:nvSpPr>
        <p:spPr bwMode="auto">
          <a:xfrm>
            <a:off x="381000" y="3962400"/>
            <a:ext cx="8458200" cy="1874838"/>
          </a:xfrm>
          <a:prstGeom prst="rect">
            <a:avLst/>
          </a:prstGeom>
          <a:noFill/>
          <a:ln w="9525">
            <a:noFill/>
            <a:miter lim="800000"/>
            <a:headEnd/>
            <a:tailEnd/>
          </a:ln>
          <a:effectLst/>
        </p:spPr>
        <p:txBody>
          <a:bodyPr>
            <a:spAutoFit/>
          </a:bodyPr>
          <a:lstStyle/>
          <a:p>
            <a:pPr marL="228600" indent="-228600" eaLnBrk="1" hangingPunct="1">
              <a:spcBef>
                <a:spcPct val="50000"/>
              </a:spcBef>
              <a:buFontTx/>
              <a:buChar char="•"/>
            </a:pPr>
            <a:r>
              <a:rPr lang="en-US" sz="1600" b="0" dirty="0" smtClean="0"/>
              <a:t>“</a:t>
            </a:r>
            <a:r>
              <a:rPr lang="en-US" sz="1600" b="0" dirty="0"/>
              <a:t>Conditional Survival Probability”</a:t>
            </a:r>
            <a:r>
              <a:rPr lang="en-US" sz="1600" b="0" i="0" dirty="0"/>
              <a:t> (for year t) = 1 – </a:t>
            </a:r>
            <a:r>
              <a:rPr lang="en-US" sz="1600" b="0" dirty="0"/>
              <a:t>Hazard</a:t>
            </a:r>
            <a:r>
              <a:rPr lang="en-US" sz="1600" b="0" i="0" dirty="0"/>
              <a:t> for year t.</a:t>
            </a:r>
          </a:p>
          <a:p>
            <a:pPr marL="228600" indent="-228600" eaLnBrk="1" hangingPunct="1">
              <a:spcBef>
                <a:spcPct val="10000"/>
              </a:spcBef>
              <a:buFontTx/>
              <a:buChar char="•"/>
            </a:pPr>
            <a:r>
              <a:rPr lang="en-US" sz="1600" b="0" dirty="0" smtClean="0"/>
              <a:t>“Cumulative </a:t>
            </a:r>
            <a:r>
              <a:rPr lang="en-US" sz="1600" b="0" dirty="0"/>
              <a:t>Survival Prob.”</a:t>
            </a:r>
            <a:r>
              <a:rPr lang="en-US" sz="1600" b="0" i="0" dirty="0"/>
              <a:t> (for year t) = Probability loan survives through that yr.</a:t>
            </a:r>
          </a:p>
          <a:p>
            <a:pPr marL="228600" indent="-228600" eaLnBrk="1" hangingPunct="1">
              <a:spcBef>
                <a:spcPct val="10000"/>
              </a:spcBef>
              <a:buFontTx/>
              <a:buChar char="•"/>
            </a:pPr>
            <a:r>
              <a:rPr lang="en-US" sz="1600" b="0" dirty="0" smtClean="0"/>
              <a:t>“</a:t>
            </a:r>
            <a:r>
              <a:rPr lang="en-US" sz="1600" b="0" dirty="0"/>
              <a:t>Unconditional Default Prob.” </a:t>
            </a:r>
            <a:r>
              <a:rPr lang="en-US" sz="1600" b="0" i="0" dirty="0"/>
              <a:t>(for year t) = Prob.(as of time of loan origination) that loan will default in the given year (t) = </a:t>
            </a:r>
            <a:r>
              <a:rPr lang="en-US" sz="1600" b="0" dirty="0"/>
              <a:t>Hazard</a:t>
            </a:r>
            <a:r>
              <a:rPr lang="en-US" sz="1600" b="0" i="0" dirty="0"/>
              <a:t> * </a:t>
            </a:r>
            <a:r>
              <a:rPr lang="en-US" sz="1600" b="0" dirty="0"/>
              <a:t>Cumulative Survival (t-1)</a:t>
            </a:r>
            <a:r>
              <a:rPr lang="en-US" sz="1600" b="0" i="0" dirty="0"/>
              <a:t> = </a:t>
            </a:r>
            <a:r>
              <a:rPr lang="en-US" sz="1600" b="0" dirty="0"/>
              <a:t>Cumulative Survival (t) – Cumulative Survival (t-1)</a:t>
            </a:r>
            <a:r>
              <a:rPr lang="en-US" sz="1600" b="0" i="0" dirty="0"/>
              <a:t>.</a:t>
            </a:r>
          </a:p>
          <a:p>
            <a:pPr marL="228600" indent="-228600" eaLnBrk="1" hangingPunct="1">
              <a:spcBef>
                <a:spcPct val="10000"/>
              </a:spcBef>
              <a:buFontTx/>
              <a:buChar char="•"/>
            </a:pPr>
            <a:r>
              <a:rPr lang="en-US" sz="1600" b="0" dirty="0" smtClean="0"/>
              <a:t>“</a:t>
            </a:r>
            <a:r>
              <a:rPr lang="en-US" sz="1600" b="0" dirty="0"/>
              <a:t>Cumulative Default Prob.” </a:t>
            </a:r>
            <a:r>
              <a:rPr lang="en-US" sz="1600" b="0" i="0" dirty="0"/>
              <a:t>(</a:t>
            </a:r>
            <a:r>
              <a:rPr lang="en-US" sz="1600" b="0" i="0" dirty="0" err="1"/>
              <a:t>yr.t</a:t>
            </a:r>
            <a:r>
              <a:rPr lang="en-US" sz="1600" b="0" i="0" dirty="0"/>
              <a:t>) = Prob.(as of time of loan origination) that loan will default any time up through year t.</a:t>
            </a:r>
            <a:endParaRPr lang="en-US" sz="1600" b="0" dirty="0"/>
          </a:p>
        </p:txBody>
      </p:sp>
      <p:sp>
        <p:nvSpPr>
          <p:cNvPr id="12300" name="Text Box 12"/>
          <p:cNvSpPr txBox="1">
            <a:spLocks noChangeArrowheads="1"/>
          </p:cNvSpPr>
          <p:nvPr/>
        </p:nvSpPr>
        <p:spPr bwMode="auto">
          <a:xfrm>
            <a:off x="457200" y="5867400"/>
            <a:ext cx="8382000" cy="650875"/>
          </a:xfrm>
          <a:prstGeom prst="rect">
            <a:avLst/>
          </a:prstGeom>
          <a:solidFill>
            <a:srgbClr val="FFFFCC"/>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i="0">
                <a:effectLst>
                  <a:outerShdw blurRad="38100" dist="38100" dir="2700000" algn="tl">
                    <a:srgbClr val="FFFFFF"/>
                  </a:outerShdw>
                </a:effectLst>
              </a:rPr>
              <a:t>In this case: </a:t>
            </a:r>
            <a:r>
              <a:rPr lang="en-US" sz="1800" i="0">
                <a:solidFill>
                  <a:srgbClr val="FF0000"/>
                </a:solidFill>
                <a:effectLst>
                  <a:outerShdw blurRad="38100" dist="38100" dir="2700000" algn="tl">
                    <a:srgbClr val="000000"/>
                  </a:outerShdw>
                </a:effectLst>
              </a:rPr>
              <a:t>5.89% unconditional probability</a:t>
            </a:r>
            <a:r>
              <a:rPr lang="en-US" sz="1800" i="0">
                <a:effectLst>
                  <a:outerShdw blurRad="38100" dist="38100" dir="2700000" algn="tl">
                    <a:srgbClr val="FFFFFF"/>
                  </a:outerShdw>
                </a:effectLst>
              </a:rPr>
              <a:t> (as of time of origination) that this loan will default (at some point in its life). </a:t>
            </a:r>
            <a:r>
              <a:rPr lang="en-US" sz="1600" b="0" i="0"/>
              <a:t> 5.89% = 1.00% + 1.98% + 2.91% = 1 – 0.9411.</a:t>
            </a:r>
            <a:endParaRPr lang="en-US" sz="1800" i="0">
              <a:effectLst>
                <a:outerShdw blurRad="38100" dist="38100" dir="2700000" algn="tl">
                  <a:srgbClr val="FFFFFF"/>
                </a:outerShdw>
              </a:effectLst>
            </a:endParaRPr>
          </a:p>
        </p:txBody>
      </p:sp>
      <p:sp>
        <p:nvSpPr>
          <p:cNvPr id="9" name="Slide Number Placeholder 8"/>
          <p:cNvSpPr>
            <a:spLocks noGrp="1"/>
          </p:cNvSpPr>
          <p:nvPr>
            <p:ph type="sldNum" sz="quarter" idx="12"/>
          </p:nvPr>
        </p:nvSpPr>
        <p:spPr/>
        <p:txBody>
          <a:bodyPr/>
          <a:lstStyle/>
          <a:p>
            <a:fld id="{247ED4F4-2E89-4993-986F-91E560E9CC71}" type="slidenum">
              <a:rPr lang="en-US" smtClean="0"/>
              <a:pPr/>
              <a:t>14</a:t>
            </a:fld>
            <a:endParaRPr lang="en-US"/>
          </a:p>
        </p:txBody>
      </p:sp>
      <p:sp>
        <p:nvSpPr>
          <p:cNvPr id="10" name="Footer Placeholder 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Object 4"/>
          <p:cNvGraphicFramePr>
            <a:graphicFrameLocks noChangeAspect="1"/>
          </p:cNvGraphicFramePr>
          <p:nvPr/>
        </p:nvGraphicFramePr>
        <p:xfrm>
          <a:off x="2286000" y="5410200"/>
          <a:ext cx="4648200" cy="785813"/>
        </p:xfrm>
        <a:graphic>
          <a:graphicData uri="http://schemas.openxmlformats.org/presentationml/2006/ole">
            <p:oleObj spid="_x0000_s20482" name="Equation" r:id="rId4" imgW="2541322" imgH="430635" progId="Equation.3">
              <p:embed/>
            </p:oleObj>
          </a:graphicData>
        </a:graphic>
      </p:graphicFrame>
      <p:sp>
        <p:nvSpPr>
          <p:cNvPr id="13317" name="Text Box 5"/>
          <p:cNvSpPr txBox="1">
            <a:spLocks noChangeArrowheads="1"/>
          </p:cNvSpPr>
          <p:nvPr/>
        </p:nvSpPr>
        <p:spPr bwMode="auto">
          <a:xfrm>
            <a:off x="381000" y="228600"/>
            <a:ext cx="8458200" cy="5207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a:effectLst>
                  <a:outerShdw blurRad="38100" dist="38100" dir="2700000" algn="tl">
                    <a:srgbClr val="FFFFFF"/>
                  </a:outerShdw>
                </a:effectLst>
              </a:rPr>
              <a:t>For each year in the life of the loan, a conditional yield degradation can be computed, conditional on default occurring in that year, and given an assumption about the conditional recovery rate in that year. </a:t>
            </a:r>
          </a:p>
          <a:p>
            <a:pPr eaLnBrk="1" hangingPunct="1">
              <a:spcBef>
                <a:spcPct val="50000"/>
              </a:spcBef>
              <a:defRPr/>
            </a:pPr>
            <a:r>
              <a:rPr lang="en-US" sz="1800">
                <a:effectLst>
                  <a:outerShdw blurRad="38100" dist="38100" dir="2700000" algn="tl">
                    <a:srgbClr val="FFFFFF"/>
                  </a:outerShdw>
                </a:effectLst>
              </a:rPr>
              <a:t>For example, we saw that with previous 3-yr loan the conditional yield degradation was 11.12% if default occurs in year 3, and 17.11% if default occurred in year 2, in both cases assuming a 70% recovery rate. </a:t>
            </a:r>
          </a:p>
          <a:p>
            <a:pPr eaLnBrk="1" hangingPunct="1">
              <a:spcBef>
                <a:spcPct val="50000"/>
              </a:spcBef>
              <a:defRPr/>
            </a:pPr>
            <a:r>
              <a:rPr lang="en-US" sz="1800">
                <a:effectLst>
                  <a:outerShdw blurRad="38100" dist="38100" dir="2700000" algn="tl">
                    <a:srgbClr val="FFFFFF"/>
                  </a:outerShdw>
                </a:effectLst>
              </a:rPr>
              <a:t>Similar calculations reveal that the conditional yield degradation would be 22.00% if default occurs in year 1 with an 80% recovery rate.* </a:t>
            </a:r>
          </a:p>
          <a:p>
            <a:pPr eaLnBrk="1" hangingPunct="1">
              <a:spcBef>
                <a:spcPct val="50000"/>
              </a:spcBef>
              <a:defRPr/>
            </a:pPr>
            <a:r>
              <a:rPr lang="en-US" sz="1800">
                <a:effectLst>
                  <a:outerShdw blurRad="38100" dist="38100" dir="2700000" algn="tl">
                    <a:srgbClr val="FFFFFF"/>
                  </a:outerShdw>
                </a:effectLst>
              </a:rPr>
              <a:t>Defaults in each year of a loan’s life and no default at all in the life of the loan represent mutually-exclusive events that together exhaust all of the possible default timing occurrences for any loan. </a:t>
            </a:r>
          </a:p>
          <a:p>
            <a:pPr eaLnBrk="1" hangingPunct="1">
              <a:spcBef>
                <a:spcPct val="50000"/>
              </a:spcBef>
              <a:defRPr/>
            </a:pPr>
            <a:r>
              <a:rPr lang="en-US" sz="1800">
                <a:effectLst>
                  <a:outerShdw blurRad="38100" dist="38100" dir="2700000" algn="tl">
                    <a:srgbClr val="FFFFFF"/>
                  </a:outerShdw>
                </a:effectLst>
              </a:rPr>
              <a:t>For example, with the three-year loan, Borrower will either default in year 1, year 2, year 3, or never. </a:t>
            </a:r>
          </a:p>
          <a:p>
            <a:pPr eaLnBrk="1" hangingPunct="1">
              <a:spcBef>
                <a:spcPct val="50000"/>
              </a:spcBef>
              <a:defRPr/>
            </a:pPr>
            <a:r>
              <a:rPr lang="en-US" sz="1800">
                <a:effectLst>
                  <a:outerShdw blurRad="38100" dist="38100" dir="2700000" algn="tl">
                    <a:srgbClr val="FFFFFF"/>
                  </a:outerShdw>
                </a:effectLst>
              </a:rPr>
              <a:t>Thus, the expected return on the loan can be computed as the contractual yield minus the sum across all the years of the products of the </a:t>
            </a:r>
            <a:r>
              <a:rPr lang="en-US" sz="1800" u="sng">
                <a:effectLst>
                  <a:outerShdw blurRad="38100" dist="38100" dir="2700000" algn="tl">
                    <a:srgbClr val="FFFFFF"/>
                  </a:outerShdw>
                </a:effectLst>
              </a:rPr>
              <a:t>unconditional</a:t>
            </a:r>
            <a:r>
              <a:rPr lang="en-US" sz="1800">
                <a:effectLst>
                  <a:outerShdw blurRad="38100" dist="38100" dir="2700000" algn="tl">
                    <a:srgbClr val="FFFFFF"/>
                  </a:outerShdw>
                </a:effectLst>
              </a:rPr>
              <a:t> default probabilities times the conditional yield degradations.</a:t>
            </a:r>
            <a:r>
              <a:rPr lang="en-US">
                <a:effectLst>
                  <a:outerShdw blurRad="38100" dist="38100" dir="2700000" algn="tl">
                    <a:srgbClr val="FFFFFF"/>
                  </a:outerShdw>
                </a:effectLst>
              </a:rPr>
              <a:t> </a:t>
            </a:r>
          </a:p>
        </p:txBody>
      </p:sp>
      <p:sp>
        <p:nvSpPr>
          <p:cNvPr id="4" name="Slide Number Placeholder 3"/>
          <p:cNvSpPr>
            <a:spLocks noGrp="1"/>
          </p:cNvSpPr>
          <p:nvPr>
            <p:ph type="sldNum" sz="quarter" idx="12"/>
          </p:nvPr>
        </p:nvSpPr>
        <p:spPr/>
        <p:txBody>
          <a:bodyPr/>
          <a:lstStyle/>
          <a:p>
            <a:fld id="{247ED4F4-2E89-4993-986F-91E560E9CC71}" type="slidenum">
              <a:rPr lang="en-US" smtClean="0"/>
              <a:pPr/>
              <a:t>15</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304800" y="304800"/>
            <a:ext cx="8610600" cy="5273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Example:</a:t>
            </a:r>
          </a:p>
          <a:p>
            <a:pPr eaLnBrk="1" hangingPunct="1">
              <a:spcBef>
                <a:spcPct val="50000"/>
              </a:spcBef>
              <a:buFontTx/>
              <a:buChar char="•"/>
              <a:defRPr/>
            </a:pPr>
            <a:r>
              <a:rPr lang="en-US" i="0">
                <a:effectLst>
                  <a:outerShdw blurRad="38100" dist="38100" dir="2700000" algn="tl">
                    <a:srgbClr val="FFFFFF"/>
                  </a:outerShdw>
                </a:effectLst>
              </a:rPr>
              <a:t>  Given previous hazard function (1%, 2%, and 3% for the successive years);</a:t>
            </a:r>
          </a:p>
          <a:p>
            <a:pPr eaLnBrk="1" hangingPunct="1">
              <a:spcBef>
                <a:spcPct val="50000"/>
              </a:spcBef>
              <a:buFontTx/>
              <a:buChar char="•"/>
              <a:defRPr/>
            </a:pPr>
            <a:r>
              <a:rPr lang="en-US" i="0">
                <a:effectLst>
                  <a:outerShdw blurRad="38100" dist="38100" dir="2700000" algn="tl">
                    <a:srgbClr val="FFFFFF"/>
                  </a:outerShdw>
                </a:effectLst>
              </a:rPr>
              <a:t>  Given conditional recovery rates (80%, 70%, and 70% for the successive years);</a:t>
            </a:r>
          </a:p>
          <a:p>
            <a:pPr eaLnBrk="1" hangingPunct="1">
              <a:spcBef>
                <a:spcPct val="50000"/>
              </a:spcBef>
              <a:buFontTx/>
              <a:buChar char="•"/>
              <a:defRPr/>
            </a:pPr>
            <a:r>
              <a:rPr lang="en-US" i="0">
                <a:effectLst>
                  <a:outerShdw blurRad="38100" dist="38100" dir="2700000" algn="tl">
                    <a:srgbClr val="FFFFFF"/>
                  </a:outerShdw>
                </a:effectLst>
              </a:rPr>
              <a:t>  Expected return on the 3-yr 10% mortgage at the time it is issued would be:</a:t>
            </a:r>
          </a:p>
          <a:p>
            <a:pPr eaLnBrk="1" hangingPunct="1">
              <a:spcBef>
                <a:spcPct val="50000"/>
              </a:spcBef>
              <a:defRPr/>
            </a:pPr>
            <a:r>
              <a:rPr lang="en-US" i="0">
                <a:effectLst>
                  <a:outerShdw blurRad="38100" dist="38100" dir="2700000" algn="tl">
                    <a:srgbClr val="FFFFFF"/>
                  </a:outerShdw>
                </a:effectLst>
              </a:rPr>
              <a:t>    E[r]	=10.00%-((.0100)(22.00%)+(.0198)(17.11%)+(.0291)(11.12%))</a:t>
            </a:r>
          </a:p>
          <a:p>
            <a:pPr eaLnBrk="1" hangingPunct="1">
              <a:spcBef>
                <a:spcPct val="50000"/>
              </a:spcBef>
              <a:defRPr/>
            </a:pPr>
            <a:r>
              <a:rPr lang="en-US" i="0">
                <a:effectLst>
                  <a:outerShdw blurRad="38100" dist="38100" dir="2700000" algn="tl">
                    <a:srgbClr val="FFFFFF"/>
                  </a:outerShdw>
                </a:effectLst>
              </a:rPr>
              <a:t>	=10.00% - 0.88% </a:t>
            </a:r>
          </a:p>
          <a:p>
            <a:pPr eaLnBrk="1" hangingPunct="1">
              <a:spcBef>
                <a:spcPct val="50000"/>
              </a:spcBef>
              <a:defRPr/>
            </a:pPr>
            <a:r>
              <a:rPr lang="en-US" i="0">
                <a:effectLst>
                  <a:outerShdw blurRad="38100" dist="38100" dir="2700000" algn="tl">
                    <a:srgbClr val="FFFFFF"/>
                  </a:outerShdw>
                </a:effectLst>
              </a:rPr>
              <a:t>	= 9.12%.</a:t>
            </a:r>
          </a:p>
          <a:p>
            <a:pPr eaLnBrk="1" hangingPunct="1">
              <a:defRPr/>
            </a:pPr>
            <a:endParaRPr lang="en-US" i="0">
              <a:effectLst>
                <a:outerShdw blurRad="38100" dist="38100" dir="2700000" algn="tl">
                  <a:srgbClr val="FFFFFF"/>
                </a:outerShdw>
              </a:effectLst>
            </a:endParaRPr>
          </a:p>
          <a:p>
            <a:pPr eaLnBrk="1" hangingPunct="1">
              <a:defRPr/>
            </a:pPr>
            <a:r>
              <a:rPr lang="en-US" i="0">
                <a:effectLst>
                  <a:outerShdw blurRad="38100" dist="38100" dir="2700000" algn="tl">
                    <a:srgbClr val="FFFFFF"/>
                  </a:outerShdw>
                </a:effectLst>
              </a:rPr>
              <a:t>The 88 basis-point shortfall of the expected return below the contractual yield is the “</a:t>
            </a:r>
            <a:r>
              <a:rPr lang="en-US" i="0" u="sng">
                <a:effectLst>
                  <a:outerShdw blurRad="38100" dist="38100" dir="2700000" algn="tl">
                    <a:srgbClr val="FFFFFF"/>
                  </a:outerShdw>
                </a:effectLst>
              </a:rPr>
              <a:t>ex ante yield degradation</a:t>
            </a:r>
            <a:r>
              <a:rPr lang="en-US" i="0">
                <a:effectLst>
                  <a:outerShdw blurRad="38100" dist="38100" dir="2700000" algn="tl">
                    <a:srgbClr val="FFFFFF"/>
                  </a:outerShdw>
                </a:effectLst>
              </a:rPr>
              <a:t>” (aka: “</a:t>
            </a:r>
            <a:r>
              <a:rPr lang="en-US" i="0" u="sng">
                <a:effectLst>
                  <a:outerShdw blurRad="38100" dist="38100" dir="2700000" algn="tl">
                    <a:srgbClr val="FFFFFF"/>
                  </a:outerShdw>
                </a:effectLst>
              </a:rPr>
              <a:t>unconditional yield degradation</a:t>
            </a:r>
            <a:r>
              <a:rPr lang="en-US" i="0">
                <a:effectLst>
                  <a:outerShdw blurRad="38100" dist="38100" dir="2700000" algn="tl">
                    <a:srgbClr val="FFFFFF"/>
                  </a:outerShdw>
                </a:effectLst>
              </a:rPr>
              <a:t>”).</a:t>
            </a:r>
          </a:p>
          <a:p>
            <a:pPr eaLnBrk="1" hangingPunct="1">
              <a:defRPr/>
            </a:pPr>
            <a:endParaRPr lang="en-US" i="0">
              <a:effectLst>
                <a:outerShdw blurRad="38100" dist="38100" dir="2700000" algn="tl">
                  <a:srgbClr val="FFFFFF"/>
                </a:outerShdw>
              </a:effectLst>
            </a:endParaRPr>
          </a:p>
          <a:p>
            <a:pPr eaLnBrk="1" hangingPunct="1">
              <a:defRPr/>
            </a:pPr>
            <a:r>
              <a:rPr lang="en-US" i="0">
                <a:effectLst>
                  <a:outerShdw blurRad="38100" dist="38100" dir="2700000" algn="tl">
                    <a:srgbClr val="FFFFFF"/>
                  </a:outerShdw>
                </a:effectLst>
              </a:rPr>
              <a:t>It reflects the ex ante credit loss expectation in the mortgage as of the time of its issuance.</a:t>
            </a:r>
          </a:p>
        </p:txBody>
      </p:sp>
      <p:sp>
        <p:nvSpPr>
          <p:cNvPr id="3" name="Slide Number Placeholder 2"/>
          <p:cNvSpPr>
            <a:spLocks noGrp="1"/>
          </p:cNvSpPr>
          <p:nvPr>
            <p:ph type="sldNum" sz="quarter" idx="12"/>
          </p:nvPr>
        </p:nvSpPr>
        <p:spPr/>
        <p:txBody>
          <a:bodyPr/>
          <a:lstStyle/>
          <a:p>
            <a:fld id="{247ED4F4-2E89-4993-986F-91E560E9CC71}" type="slidenum">
              <a:rPr lang="en-US" smtClean="0"/>
              <a:pPr/>
              <a:t>16</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4"/>
          <p:cNvGraphicFramePr>
            <a:graphicFrameLocks noChangeAspect="1"/>
          </p:cNvGraphicFramePr>
          <p:nvPr/>
        </p:nvGraphicFramePr>
        <p:xfrm>
          <a:off x="2209800" y="1371600"/>
          <a:ext cx="5486400" cy="2682875"/>
        </p:xfrm>
        <a:graphic>
          <a:graphicData uri="http://schemas.openxmlformats.org/presentationml/2006/ole">
            <p:oleObj spid="_x0000_s23554" name="Equation" r:id="rId4" imgW="3632200" imgH="1778000" progId="Equation.3">
              <p:embed/>
            </p:oleObj>
          </a:graphicData>
        </a:graphic>
      </p:graphicFrame>
      <p:graphicFrame>
        <p:nvGraphicFramePr>
          <p:cNvPr id="23555" name="Object 5"/>
          <p:cNvGraphicFramePr>
            <a:graphicFrameLocks noChangeAspect="1"/>
          </p:cNvGraphicFramePr>
          <p:nvPr/>
        </p:nvGraphicFramePr>
        <p:xfrm>
          <a:off x="4953000" y="5105400"/>
          <a:ext cx="3200400" cy="719138"/>
        </p:xfrm>
        <a:graphic>
          <a:graphicData uri="http://schemas.openxmlformats.org/presentationml/2006/ole">
            <p:oleObj spid="_x0000_s23555" name="Equation" r:id="rId5" imgW="2032000" imgH="457200" progId="Equation.3">
              <p:embed/>
            </p:oleObj>
          </a:graphicData>
        </a:graphic>
      </p:graphicFrame>
      <p:sp>
        <p:nvSpPr>
          <p:cNvPr id="26630" name="Text Box 6"/>
          <p:cNvSpPr txBox="1">
            <a:spLocks noChangeArrowheads="1"/>
          </p:cNvSpPr>
          <p:nvPr/>
        </p:nvSpPr>
        <p:spPr bwMode="auto">
          <a:xfrm>
            <a:off x="381000" y="228600"/>
            <a:ext cx="8153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a:effectLst>
                  <a:outerShdw blurRad="38100" dist="38100" dir="2700000" algn="tl">
                    <a:srgbClr val="FFFFFF"/>
                  </a:outerShdw>
                </a:effectLst>
              </a:rPr>
              <a:t>Two alternative ways to compute the </a:t>
            </a:r>
            <a:r>
              <a:rPr lang="en-US" sz="2400">
                <a:effectLst>
                  <a:outerShdw blurRad="38100" dist="38100" dir="2700000" algn="tl">
                    <a:srgbClr val="FFFFFF"/>
                  </a:outerShdw>
                </a:effectLst>
              </a:rPr>
              <a:t>expected return</a:t>
            </a:r>
            <a:r>
              <a:rPr lang="en-US" sz="2400" i="0">
                <a:effectLst>
                  <a:outerShdw blurRad="38100" dist="38100" dir="2700000" algn="tl">
                    <a:srgbClr val="FFFFFF"/>
                  </a:outerShdw>
                </a:effectLst>
              </a:rPr>
              <a:t> . . .</a:t>
            </a:r>
          </a:p>
        </p:txBody>
      </p:sp>
      <p:sp>
        <p:nvSpPr>
          <p:cNvPr id="26631" name="Text Box 7"/>
          <p:cNvSpPr txBox="1">
            <a:spLocks noChangeArrowheads="1"/>
          </p:cNvSpPr>
          <p:nvPr/>
        </p:nvSpPr>
        <p:spPr bwMode="auto">
          <a:xfrm>
            <a:off x="685800" y="685800"/>
            <a:ext cx="8077200" cy="6969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a:effectLst>
                  <a:outerShdw blurRad="38100" dist="38100" dir="2700000" algn="tl">
                    <a:srgbClr val="FFFFFF"/>
                  </a:outerShdw>
                </a:effectLst>
              </a:rPr>
              <a:t>“</a:t>
            </a:r>
            <a:r>
              <a:rPr lang="en-US" sz="1800">
                <a:solidFill>
                  <a:srgbClr val="0066FF"/>
                </a:solidFill>
                <a:effectLst>
                  <a:outerShdw blurRad="38100" dist="38100" dir="2700000" algn="tl">
                    <a:srgbClr val="000000"/>
                  </a:outerShdw>
                </a:effectLst>
              </a:rPr>
              <a:t>Method 1</a:t>
            </a:r>
            <a:r>
              <a:rPr lang="en-US" sz="1800">
                <a:effectLst>
                  <a:outerShdw blurRad="38100" dist="38100" dir="2700000" algn="tl">
                    <a:srgbClr val="FFFFFF"/>
                  </a:outerShdw>
                </a:effectLst>
              </a:rPr>
              <a:t>”</a:t>
            </a:r>
            <a:r>
              <a:rPr lang="en-US" sz="1800" i="0">
                <a:effectLst>
                  <a:outerShdw blurRad="38100" dist="38100" dir="2700000" algn="tl">
                    <a:srgbClr val="FFFFFF"/>
                  </a:outerShdw>
                </a:effectLst>
              </a:rPr>
              <a:t>  “Return-based” (as previously described) </a:t>
            </a:r>
            <a:r>
              <a:rPr lang="en-US" sz="1800">
                <a:effectLst>
                  <a:outerShdw blurRad="38100" dist="38100" dir="2700000" algn="tl">
                    <a:srgbClr val="FFFFFF"/>
                  </a:outerShdw>
                </a:effectLst>
              </a:rPr>
              <a:t>E</a:t>
            </a:r>
            <a:r>
              <a:rPr lang="en-US" sz="1800" i="0">
                <a:effectLst>
                  <a:outerShdw blurRad="38100" dist="38100" dir="2700000" algn="tl">
                    <a:srgbClr val="FFFFFF"/>
                  </a:outerShdw>
                </a:effectLst>
              </a:rPr>
              <a:t>[</a:t>
            </a:r>
            <a:r>
              <a:rPr lang="en-US" sz="1800">
                <a:effectLst>
                  <a:outerShdw blurRad="38100" dist="38100" dir="2700000" algn="tl">
                    <a:srgbClr val="FFFFFF"/>
                  </a:outerShdw>
                </a:effectLst>
              </a:rPr>
              <a:t>IRR(CF)</a:t>
            </a:r>
            <a:r>
              <a:rPr lang="en-US" sz="1800" i="0">
                <a:effectLst>
                  <a:outerShdw blurRad="38100" dist="38100" dir="2700000" algn="tl">
                    <a:srgbClr val="FFFFFF"/>
                  </a:outerShdw>
                </a:effectLst>
              </a:rPr>
              <a:t>] : </a:t>
            </a:r>
          </a:p>
          <a:p>
            <a:pPr eaLnBrk="1" hangingPunct="1">
              <a:spcBef>
                <a:spcPct val="20000"/>
              </a:spcBef>
              <a:defRPr/>
            </a:pPr>
            <a:r>
              <a:rPr lang="en-US" sz="1800" i="0">
                <a:effectLst>
                  <a:outerShdw blurRad="38100" dist="38100" dir="2700000" algn="tl">
                    <a:srgbClr val="FFFFFF"/>
                  </a:outerShdw>
                </a:effectLst>
              </a:rPr>
              <a:t>Take the expectation over the conditional returns…</a:t>
            </a:r>
          </a:p>
        </p:txBody>
      </p:sp>
      <p:sp>
        <p:nvSpPr>
          <p:cNvPr id="26632" name="Text Box 8"/>
          <p:cNvSpPr txBox="1">
            <a:spLocks noChangeArrowheads="1"/>
          </p:cNvSpPr>
          <p:nvPr/>
        </p:nvSpPr>
        <p:spPr bwMode="auto">
          <a:xfrm>
            <a:off x="914400" y="4038600"/>
            <a:ext cx="7315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i="0">
                <a:effectLst>
                  <a:outerShdw blurRad="38100" dist="38100" dir="2700000" algn="tl">
                    <a:srgbClr val="FFFFFF"/>
                  </a:outerShdw>
                </a:effectLst>
              </a:rPr>
              <a:t>Makes sense if investor preferences are based on the return achieved.</a:t>
            </a:r>
          </a:p>
        </p:txBody>
      </p:sp>
      <p:sp>
        <p:nvSpPr>
          <p:cNvPr id="26633" name="Text Box 9"/>
          <p:cNvSpPr txBox="1">
            <a:spLocks noChangeArrowheads="1"/>
          </p:cNvSpPr>
          <p:nvPr/>
        </p:nvSpPr>
        <p:spPr bwMode="auto">
          <a:xfrm>
            <a:off x="838200" y="4495800"/>
            <a:ext cx="8077200" cy="971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a:effectLst>
                  <a:outerShdw blurRad="38100" dist="38100" dir="2700000" algn="tl">
                    <a:srgbClr val="FFFFFF"/>
                  </a:outerShdw>
                </a:effectLst>
              </a:rPr>
              <a:t>“</a:t>
            </a:r>
            <a:r>
              <a:rPr lang="en-US" sz="1800">
                <a:solidFill>
                  <a:srgbClr val="0066FF"/>
                </a:solidFill>
                <a:effectLst>
                  <a:outerShdw blurRad="38100" dist="38100" dir="2700000" algn="tl">
                    <a:srgbClr val="000000"/>
                  </a:outerShdw>
                </a:effectLst>
              </a:rPr>
              <a:t>Method 2</a:t>
            </a:r>
            <a:r>
              <a:rPr lang="en-US" sz="1800">
                <a:effectLst>
                  <a:outerShdw blurRad="38100" dist="38100" dir="2700000" algn="tl">
                    <a:srgbClr val="FFFFFF"/>
                  </a:outerShdw>
                </a:effectLst>
              </a:rPr>
              <a:t>”</a:t>
            </a:r>
            <a:r>
              <a:rPr lang="en-US" sz="1800" i="0">
                <a:effectLst>
                  <a:outerShdw blurRad="38100" dist="38100" dir="2700000" algn="tl">
                    <a:srgbClr val="FFFFFF"/>
                  </a:outerShdw>
                </a:effectLst>
              </a:rPr>
              <a:t> “Expected CF-based”, or “Pooled CF-based”, </a:t>
            </a:r>
            <a:r>
              <a:rPr lang="en-US" sz="1800">
                <a:effectLst>
                  <a:outerShdw blurRad="38100" dist="38100" dir="2700000" algn="tl">
                    <a:srgbClr val="FFFFFF"/>
                  </a:outerShdw>
                </a:effectLst>
              </a:rPr>
              <a:t>IRR(E</a:t>
            </a:r>
            <a:r>
              <a:rPr lang="en-US" sz="1800" i="0">
                <a:effectLst>
                  <a:outerShdw blurRad="38100" dist="38100" dir="2700000" algn="tl">
                    <a:srgbClr val="FFFFFF"/>
                  </a:outerShdw>
                </a:effectLst>
              </a:rPr>
              <a:t>[</a:t>
            </a:r>
            <a:r>
              <a:rPr lang="en-US" sz="1800">
                <a:effectLst>
                  <a:outerShdw blurRad="38100" dist="38100" dir="2700000" algn="tl">
                    <a:srgbClr val="FFFFFF"/>
                  </a:outerShdw>
                </a:effectLst>
              </a:rPr>
              <a:t>CF</a:t>
            </a:r>
            <a:r>
              <a:rPr lang="en-US" sz="1800" i="0">
                <a:effectLst>
                  <a:outerShdw blurRad="38100" dist="38100" dir="2700000" algn="tl">
                    <a:srgbClr val="FFFFFF"/>
                  </a:outerShdw>
                </a:effectLst>
              </a:rPr>
              <a:t>]</a:t>
            </a:r>
            <a:r>
              <a:rPr lang="en-US" sz="1800">
                <a:effectLst>
                  <a:outerShdw blurRad="38100" dist="38100" dir="2700000" algn="tl">
                    <a:srgbClr val="FFFFFF"/>
                  </a:outerShdw>
                </a:effectLst>
              </a:rPr>
              <a:t>)</a:t>
            </a:r>
            <a:r>
              <a:rPr lang="en-US" sz="1800" i="0">
                <a:effectLst>
                  <a:outerShdw blurRad="38100" dist="38100" dir="2700000" algn="tl">
                    <a:srgbClr val="FFFFFF"/>
                  </a:outerShdw>
                </a:effectLst>
              </a:rPr>
              <a:t> : </a:t>
            </a:r>
          </a:p>
          <a:p>
            <a:pPr eaLnBrk="1" hangingPunct="1">
              <a:spcBef>
                <a:spcPct val="20000"/>
              </a:spcBef>
              <a:defRPr/>
            </a:pPr>
            <a:r>
              <a:rPr lang="en-US" sz="1800" i="0">
                <a:effectLst>
                  <a:outerShdw blurRad="38100" dist="38100" dir="2700000" algn="tl">
                    <a:srgbClr val="FFFFFF"/>
                  </a:outerShdw>
                </a:effectLst>
              </a:rPr>
              <a:t>Take the expectation over the conditional cash flows and then compute the return on the expected cash flow stream:</a:t>
            </a:r>
          </a:p>
        </p:txBody>
      </p:sp>
      <p:sp>
        <p:nvSpPr>
          <p:cNvPr id="26634" name="Text Box 10"/>
          <p:cNvSpPr txBox="1">
            <a:spLocks noChangeArrowheads="1"/>
          </p:cNvSpPr>
          <p:nvPr/>
        </p:nvSpPr>
        <p:spPr bwMode="auto">
          <a:xfrm>
            <a:off x="914400" y="5791200"/>
            <a:ext cx="7315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i="0">
                <a:effectLst>
                  <a:outerShdw blurRad="38100" dist="38100" dir="2700000" algn="tl">
                    <a:srgbClr val="FFFFFF"/>
                  </a:outerShdw>
                </a:effectLst>
              </a:rPr>
              <a:t>Makes sense if investor preferences are based on the cash flows achieved.</a:t>
            </a:r>
          </a:p>
        </p:txBody>
      </p:sp>
      <p:grpSp>
        <p:nvGrpSpPr>
          <p:cNvPr id="26638" name="Group 14"/>
          <p:cNvGrpSpPr>
            <a:grpSpLocks/>
          </p:cNvGrpSpPr>
          <p:nvPr/>
        </p:nvGrpSpPr>
        <p:grpSpPr bwMode="auto">
          <a:xfrm>
            <a:off x="6096000" y="1066800"/>
            <a:ext cx="2743200" cy="346075"/>
            <a:chOff x="3744" y="480"/>
            <a:chExt cx="1728" cy="218"/>
          </a:xfrm>
        </p:grpSpPr>
        <p:sp>
          <p:nvSpPr>
            <p:cNvPr id="23562" name="Text Box 11"/>
            <p:cNvSpPr txBox="1">
              <a:spLocks noChangeArrowheads="1"/>
            </p:cNvSpPr>
            <p:nvPr/>
          </p:nvSpPr>
          <p:spPr bwMode="auto">
            <a:xfrm>
              <a:off x="4128" y="480"/>
              <a:ext cx="1344" cy="218"/>
            </a:xfrm>
            <a:prstGeom prst="rect">
              <a:avLst/>
            </a:prstGeom>
            <a:noFill/>
            <a:ln w="9525">
              <a:solidFill>
                <a:srgbClr val="FF0000"/>
              </a:solidFill>
              <a:miter lim="800000"/>
              <a:headEnd/>
              <a:tailEnd/>
            </a:ln>
            <a:effectLst/>
          </p:spPr>
          <p:txBody>
            <a:bodyPr>
              <a:spAutoFit/>
            </a:bodyPr>
            <a:lstStyle/>
            <a:p>
              <a:pPr eaLnBrk="1" hangingPunct="1">
                <a:spcBef>
                  <a:spcPct val="50000"/>
                </a:spcBef>
              </a:pPr>
              <a:r>
                <a:rPr lang="en-US" sz="1600" b="0" i="0">
                  <a:solidFill>
                    <a:srgbClr val="FF0000"/>
                  </a:solidFill>
                </a:rPr>
                <a:t>Most commonly used.</a:t>
              </a:r>
            </a:p>
          </p:txBody>
        </p:sp>
        <p:sp>
          <p:nvSpPr>
            <p:cNvPr id="26636" name="Line 12"/>
            <p:cNvSpPr>
              <a:spLocks noChangeShapeType="1"/>
            </p:cNvSpPr>
            <p:nvPr/>
          </p:nvSpPr>
          <p:spPr bwMode="auto">
            <a:xfrm flipH="1">
              <a:off x="3744" y="576"/>
              <a:ext cx="384"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grpSp>
      <p:sp>
        <p:nvSpPr>
          <p:cNvPr id="12" name="Slide Number Placeholder 11"/>
          <p:cNvSpPr>
            <a:spLocks noGrp="1"/>
          </p:cNvSpPr>
          <p:nvPr>
            <p:ph type="sldNum" sz="quarter" idx="12"/>
          </p:nvPr>
        </p:nvSpPr>
        <p:spPr/>
        <p:txBody>
          <a:bodyPr/>
          <a:lstStyle/>
          <a:p>
            <a:fld id="{247ED4F4-2E89-4993-986F-91E560E9CC71}" type="slidenum">
              <a:rPr lang="en-US" smtClean="0"/>
              <a:pPr/>
              <a:t>17</a:t>
            </a:fld>
            <a:endParaRPr lang="en-US"/>
          </a:p>
        </p:txBody>
      </p:sp>
      <p:sp>
        <p:nvSpPr>
          <p:cNvPr id="13" name="Footer Placeholder 12"/>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6638"/>
                                        </p:tgtEl>
                                        <p:attrNameLst>
                                          <p:attrName>style.visibility</p:attrName>
                                        </p:attrNameLst>
                                      </p:cBhvr>
                                      <p:to>
                                        <p:strVal val="visible"/>
                                      </p:to>
                                    </p:set>
                                    <p:anim calcmode="lin" valueType="num">
                                      <p:cBhvr additive="base">
                                        <p:cTn id="7" dur="500" fill="hold"/>
                                        <p:tgtEl>
                                          <p:spTgt spid="26638"/>
                                        </p:tgtEl>
                                        <p:attrNameLst>
                                          <p:attrName>ppt_x</p:attrName>
                                        </p:attrNameLst>
                                      </p:cBhvr>
                                      <p:tavLst>
                                        <p:tav tm="0">
                                          <p:val>
                                            <p:strVal val="1+#ppt_w/2"/>
                                          </p:val>
                                        </p:tav>
                                        <p:tav tm="100000">
                                          <p:val>
                                            <p:strVal val="#ppt_x"/>
                                          </p:val>
                                        </p:tav>
                                      </p:tavLst>
                                    </p:anim>
                                    <p:anim calcmode="lin" valueType="num">
                                      <p:cBhvr additive="base">
                                        <p:cTn id="8" dur="500" fill="hold"/>
                                        <p:tgtEl>
                                          <p:spTgt spid="266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228600" y="304800"/>
            <a:ext cx="8610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18.1.3 Yield Degradation in Typical Commercial Mortgages…</a:t>
            </a:r>
          </a:p>
        </p:txBody>
      </p:sp>
      <p:sp>
        <p:nvSpPr>
          <p:cNvPr id="17413" name="Text Box 5"/>
          <p:cNvSpPr txBox="1">
            <a:spLocks noChangeArrowheads="1"/>
          </p:cNvSpPr>
          <p:nvPr/>
        </p:nvSpPr>
        <p:spPr bwMode="auto">
          <a:xfrm>
            <a:off x="228600" y="762000"/>
            <a:ext cx="8305800"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The most widely used empirical evidence on commercial mortgage hazard rates in the U.S. is that of </a:t>
            </a:r>
            <a:r>
              <a:rPr lang="en-US" i="0" dirty="0" err="1">
                <a:effectLst>
                  <a:outerShdw blurRad="38100" dist="38100" dir="2700000" algn="tl">
                    <a:srgbClr val="FFFFFF"/>
                  </a:outerShdw>
                </a:effectLst>
              </a:rPr>
              <a:t>Snyderman</a:t>
            </a:r>
            <a:r>
              <a:rPr lang="en-US" i="0" dirty="0">
                <a:effectLst>
                  <a:outerShdw blurRad="38100" dist="38100" dir="2700000" algn="tl">
                    <a:srgbClr val="FFFFFF"/>
                  </a:outerShdw>
                </a:effectLst>
              </a:rPr>
              <a:t> and subsequent studies at Morgan-Stanley.*</a:t>
            </a:r>
          </a:p>
        </p:txBody>
      </p:sp>
      <p:sp>
        <p:nvSpPr>
          <p:cNvPr id="5" name="Slide Number Placeholder 4"/>
          <p:cNvSpPr>
            <a:spLocks noGrp="1"/>
          </p:cNvSpPr>
          <p:nvPr>
            <p:ph type="sldNum" sz="quarter" idx="12"/>
          </p:nvPr>
        </p:nvSpPr>
        <p:spPr/>
        <p:txBody>
          <a:bodyPr/>
          <a:lstStyle/>
          <a:p>
            <a:fld id="{247ED4F4-2E89-4993-986F-91E560E9CC71}" type="slidenum">
              <a:rPr lang="en-US" smtClean="0"/>
              <a:pPr/>
              <a:t>18</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grpSp>
        <p:nvGrpSpPr>
          <p:cNvPr id="11" name="Group 10"/>
          <p:cNvGrpSpPr/>
          <p:nvPr/>
        </p:nvGrpSpPr>
        <p:grpSpPr>
          <a:xfrm>
            <a:off x="1295400" y="1752600"/>
            <a:ext cx="6553200" cy="4800600"/>
            <a:chOff x="1295400" y="1752600"/>
            <a:chExt cx="6553200" cy="4800600"/>
          </a:xfrm>
        </p:grpSpPr>
        <p:grpSp>
          <p:nvGrpSpPr>
            <p:cNvPr id="10" name="Group 9"/>
            <p:cNvGrpSpPr/>
            <p:nvPr/>
          </p:nvGrpSpPr>
          <p:grpSpPr>
            <a:xfrm>
              <a:off x="1295400" y="1752600"/>
              <a:ext cx="6553200" cy="4267200"/>
              <a:chOff x="1295400" y="1752600"/>
              <a:chExt cx="6553200" cy="4267200"/>
            </a:xfrm>
          </p:grpSpPr>
          <p:sp>
            <p:nvSpPr>
              <p:cNvPr id="9" name="Rectangle 8"/>
              <p:cNvSpPr/>
              <p:nvPr/>
            </p:nvSpPr>
            <p:spPr bwMode="auto">
              <a:xfrm>
                <a:off x="1295400" y="1752600"/>
                <a:ext cx="6553200" cy="4267200"/>
              </a:xfrm>
              <a:prstGeom prst="rect">
                <a:avLst/>
              </a:prstGeom>
              <a:solidFill>
                <a:schemeClr val="bg1"/>
              </a:solidFill>
              <a:ln w="9525" cap="flat" cmpd="sng" algn="ctr">
                <a:solidFill>
                  <a:schemeClr val="accent6"/>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endParaRPr>
              </a:p>
            </p:txBody>
          </p:sp>
          <p:pic>
            <p:nvPicPr>
              <p:cNvPr id="62465" name="Picture 1"/>
              <p:cNvPicPr>
                <a:picLocks noChangeAspect="1" noChangeArrowheads="1"/>
              </p:cNvPicPr>
              <p:nvPr/>
            </p:nvPicPr>
            <p:blipFill>
              <a:blip r:embed="rId3" cstate="print"/>
              <a:srcRect/>
              <a:stretch>
                <a:fillRect/>
              </a:stretch>
            </p:blipFill>
            <p:spPr bwMode="auto">
              <a:xfrm>
                <a:off x="1439205" y="1828800"/>
                <a:ext cx="6265591" cy="4114800"/>
              </a:xfrm>
              <a:prstGeom prst="rect">
                <a:avLst/>
              </a:prstGeom>
              <a:noFill/>
              <a:ln w="9525">
                <a:noFill/>
                <a:miter lim="800000"/>
                <a:headEnd/>
                <a:tailEnd/>
              </a:ln>
            </p:spPr>
          </p:pic>
        </p:grpSp>
        <p:sp>
          <p:nvSpPr>
            <p:cNvPr id="8" name="Rectangle 7"/>
            <p:cNvSpPr/>
            <p:nvPr/>
          </p:nvSpPr>
          <p:spPr>
            <a:xfrm>
              <a:off x="1295400" y="6029980"/>
              <a:ext cx="6248400" cy="523220"/>
            </a:xfrm>
            <a:prstGeom prst="rect">
              <a:avLst/>
            </a:prstGeom>
          </p:spPr>
          <p:txBody>
            <a:bodyPr wrap="square">
              <a:spAutoFit/>
            </a:bodyPr>
            <a:lstStyle/>
            <a:p>
              <a:r>
                <a:rPr lang="en-US" sz="1400" i="0" dirty="0" smtClean="0">
                  <a:solidFill>
                    <a:srgbClr val="00B0F0"/>
                  </a:solidFill>
                  <a:latin typeface="Calibri" pitchFamily="34" charset="0"/>
                </a:rPr>
                <a:t>EXHIBIT 18-1 </a:t>
              </a:r>
              <a:r>
                <a:rPr lang="en-US" sz="1400" b="0" i="0" dirty="0" smtClean="0">
                  <a:latin typeface="Calibri" pitchFamily="34" charset="0"/>
                </a:rPr>
                <a:t>Typical Commercial Mortgage Hazard </a:t>
              </a:r>
              <a:r>
                <a:rPr lang="en-US" sz="1400" b="0" i="0" dirty="0" smtClean="0">
                  <a:latin typeface="Calibri" pitchFamily="34" charset="0"/>
                </a:rPr>
                <a:t>Rates</a:t>
              </a:r>
            </a:p>
            <a:p>
              <a:r>
                <a:rPr lang="en-US" sz="1400" b="0" i="0" dirty="0" smtClean="0">
                  <a:latin typeface="Calibri" pitchFamily="34" charset="0"/>
                </a:rPr>
                <a:t>Source: Based on data </a:t>
              </a:r>
              <a:r>
                <a:rPr lang="en-US" sz="1400" b="0" i="0" dirty="0" smtClean="0">
                  <a:latin typeface="Calibri" pitchFamily="34" charset="0"/>
                </a:rPr>
                <a:t>from Esaki </a:t>
              </a:r>
              <a:r>
                <a:rPr lang="en-US" sz="1400" b="0" i="0" dirty="0" smtClean="0">
                  <a:latin typeface="Calibri" pitchFamily="34" charset="0"/>
                </a:rPr>
                <a:t>et al. 2002.</a:t>
              </a:r>
              <a:endParaRPr lang="en-US" sz="1400" b="0" i="0" dirty="0">
                <a:latin typeface="Calibri" pitchFamily="34" charset="0"/>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Text Box 5"/>
          <p:cNvSpPr txBox="1">
            <a:spLocks noChangeArrowheads="1"/>
          </p:cNvSpPr>
          <p:nvPr/>
        </p:nvSpPr>
        <p:spPr bwMode="auto">
          <a:xfrm>
            <a:off x="457200" y="304800"/>
            <a:ext cx="83820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dirty="0">
                <a:effectLst>
                  <a:outerShdw blurRad="38100" dist="38100" dir="2700000" algn="tl">
                    <a:srgbClr val="FFFFFF"/>
                  </a:outerShdw>
                </a:effectLst>
              </a:rPr>
              <a:t>The implied survival function and cumulative default probability is shown here:</a:t>
            </a:r>
          </a:p>
        </p:txBody>
      </p:sp>
      <p:sp>
        <p:nvSpPr>
          <p:cNvPr id="19462" name="Text Box 6"/>
          <p:cNvSpPr txBox="1">
            <a:spLocks noChangeArrowheads="1"/>
          </p:cNvSpPr>
          <p:nvPr/>
        </p:nvSpPr>
        <p:spPr bwMode="auto">
          <a:xfrm>
            <a:off x="533400" y="5257800"/>
            <a:ext cx="8077200" cy="1158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i="0">
                <a:effectLst>
                  <a:outerShdw blurRad="38100" dist="38100" dir="2700000" algn="tl">
                    <a:srgbClr val="FFFFFF"/>
                  </a:outerShdw>
                </a:effectLst>
              </a:rPr>
              <a:t>Overall Average Default Probability = 16%.</a:t>
            </a:r>
          </a:p>
          <a:p>
            <a:pPr algn="ctr" eaLnBrk="1" hangingPunct="1">
              <a:spcBef>
                <a:spcPct val="50000"/>
              </a:spcBef>
              <a:defRPr/>
            </a:pPr>
            <a:r>
              <a:rPr lang="en-US" i="0">
                <a:effectLst>
                  <a:outerShdw blurRad="38100" dist="38100" dir="2700000" algn="tl">
                    <a:srgbClr val="FFFFFF"/>
                  </a:outerShdw>
                </a:effectLst>
              </a:rPr>
              <a:t>1 out of 6 commercial mortgages in the U.S. default at some point  in their lives.</a:t>
            </a:r>
          </a:p>
        </p:txBody>
      </p:sp>
      <p:sp>
        <p:nvSpPr>
          <p:cNvPr id="5" name="Slide Number Placeholder 4"/>
          <p:cNvSpPr>
            <a:spLocks noGrp="1"/>
          </p:cNvSpPr>
          <p:nvPr>
            <p:ph type="sldNum" sz="quarter" idx="12"/>
          </p:nvPr>
        </p:nvSpPr>
        <p:spPr/>
        <p:txBody>
          <a:bodyPr/>
          <a:lstStyle/>
          <a:p>
            <a:fld id="{247ED4F4-2E89-4993-986F-91E560E9CC71}" type="slidenum">
              <a:rPr lang="en-US" smtClean="0"/>
              <a:pPr/>
              <a:t>19</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grpSp>
        <p:nvGrpSpPr>
          <p:cNvPr id="9" name="Group 8"/>
          <p:cNvGrpSpPr/>
          <p:nvPr/>
        </p:nvGrpSpPr>
        <p:grpSpPr>
          <a:xfrm>
            <a:off x="1219200" y="1066800"/>
            <a:ext cx="6858000" cy="4180820"/>
            <a:chOff x="1219200" y="1066800"/>
            <a:chExt cx="6858000" cy="4180820"/>
          </a:xfrm>
        </p:grpSpPr>
        <p:pic>
          <p:nvPicPr>
            <p:cNvPr id="60417" name="Picture 1"/>
            <p:cNvPicPr>
              <a:picLocks noChangeAspect="1" noChangeArrowheads="1"/>
            </p:cNvPicPr>
            <p:nvPr/>
          </p:nvPicPr>
          <p:blipFill>
            <a:blip r:embed="rId2" cstate="print"/>
            <a:srcRect/>
            <a:stretch>
              <a:fillRect/>
            </a:stretch>
          </p:blipFill>
          <p:spPr bwMode="auto">
            <a:xfrm>
              <a:off x="1219203" y="1066800"/>
              <a:ext cx="6475303" cy="3657600"/>
            </a:xfrm>
            <a:prstGeom prst="rect">
              <a:avLst/>
            </a:prstGeom>
            <a:noFill/>
            <a:ln w="9525">
              <a:solidFill>
                <a:schemeClr val="accent6"/>
              </a:solidFill>
              <a:miter lim="800000"/>
              <a:headEnd/>
              <a:tailEnd/>
            </a:ln>
          </p:spPr>
        </p:pic>
        <p:sp>
          <p:nvSpPr>
            <p:cNvPr id="8" name="TextBox 7"/>
            <p:cNvSpPr txBox="1"/>
            <p:nvPr/>
          </p:nvSpPr>
          <p:spPr>
            <a:xfrm>
              <a:off x="1219200" y="4724400"/>
              <a:ext cx="6858000" cy="523220"/>
            </a:xfrm>
            <a:prstGeom prst="rect">
              <a:avLst/>
            </a:prstGeom>
            <a:noFill/>
          </p:spPr>
          <p:txBody>
            <a:bodyPr wrap="square" rtlCol="0">
              <a:spAutoFit/>
            </a:bodyPr>
            <a:lstStyle/>
            <a:p>
              <a:r>
                <a:rPr lang="en-US" sz="1400" i="0" dirty="0" smtClean="0">
                  <a:solidFill>
                    <a:srgbClr val="00B0F0"/>
                  </a:solidFill>
                  <a:latin typeface="Calibri" pitchFamily="34" charset="0"/>
                </a:rPr>
                <a:t>EXHIBIT 18-2 </a:t>
              </a:r>
              <a:r>
                <a:rPr lang="en-US" sz="1400" b="0" i="0" dirty="0" smtClean="0">
                  <a:latin typeface="Calibri" pitchFamily="34" charset="0"/>
                </a:rPr>
                <a:t>Typical Commercial Mortgage Survival </a:t>
              </a:r>
              <a:r>
                <a:rPr lang="en-US" sz="1400" b="0" i="0" dirty="0" smtClean="0">
                  <a:latin typeface="Calibri" pitchFamily="34" charset="0"/>
                </a:rPr>
                <a:t>Rates</a:t>
              </a:r>
            </a:p>
            <a:p>
              <a:r>
                <a:rPr lang="en-US" sz="1400" b="0" i="0" dirty="0" smtClean="0">
                  <a:latin typeface="Calibri" pitchFamily="34" charset="0"/>
                </a:rPr>
                <a:t>Source: Based on data </a:t>
              </a:r>
              <a:r>
                <a:rPr lang="en-US" sz="1400" b="0" i="0" dirty="0" smtClean="0">
                  <a:latin typeface="Calibri" pitchFamily="34" charset="0"/>
                </a:rPr>
                <a:t>from Esaki </a:t>
              </a:r>
              <a:r>
                <a:rPr lang="en-US" sz="1400" b="0" i="0" dirty="0" smtClean="0">
                  <a:latin typeface="Calibri" pitchFamily="34" charset="0"/>
                </a:rPr>
                <a:t>et al. 2002.</a:t>
              </a:r>
              <a:endParaRPr lang="en-US" sz="1400" b="0" i="0" dirty="0">
                <a:latin typeface="Calibri" pitchFamily="34" charset="0"/>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457200" y="838200"/>
            <a:ext cx="8153400" cy="1552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i="0">
                <a:effectLst>
                  <a:outerShdw blurRad="38100" dist="38100" dir="2700000" algn="tl">
                    <a:srgbClr val="FFFFFF"/>
                  </a:outerShdw>
                </a:effectLst>
              </a:rPr>
              <a:t>Section 18.1:</a:t>
            </a:r>
          </a:p>
          <a:p>
            <a:pPr algn="ctr" eaLnBrk="1" hangingPunct="1">
              <a:spcBef>
                <a:spcPct val="50000"/>
              </a:spcBef>
              <a:defRPr/>
            </a:pPr>
            <a:r>
              <a:rPr lang="en-US" sz="2400" i="0">
                <a:effectLst>
                  <a:outerShdw blurRad="38100" dist="38100" dir="2700000" algn="tl">
                    <a:srgbClr val="FFFFFF"/>
                  </a:outerShdw>
                </a:effectLst>
              </a:rPr>
              <a:t>Expected Returns vs Stated Yields</a:t>
            </a:r>
          </a:p>
          <a:p>
            <a:pPr algn="ctr" eaLnBrk="1" hangingPunct="1">
              <a:spcBef>
                <a:spcPct val="50000"/>
              </a:spcBef>
              <a:defRPr/>
            </a:pPr>
            <a:r>
              <a:rPr lang="en-US" sz="2400">
                <a:effectLst>
                  <a:outerShdw blurRad="38100" dist="38100" dir="2700000" algn="tl">
                    <a:srgbClr val="FFFFFF"/>
                  </a:outerShdw>
                </a:effectLst>
              </a:rPr>
              <a:t>Measuring the Impact of Default Risk</a:t>
            </a:r>
          </a:p>
        </p:txBody>
      </p:sp>
      <p:sp>
        <p:nvSpPr>
          <p:cNvPr id="3" name="Slide Number Placeholder 2"/>
          <p:cNvSpPr>
            <a:spLocks noGrp="1"/>
          </p:cNvSpPr>
          <p:nvPr>
            <p:ph type="sldNum" sz="quarter" idx="12"/>
          </p:nvPr>
        </p:nvSpPr>
        <p:spPr/>
        <p:txBody>
          <a:bodyPr/>
          <a:lstStyle/>
          <a:p>
            <a:fld id="{247ED4F4-2E89-4993-986F-91E560E9CC71}" type="slidenum">
              <a:rPr lang="en-US" smtClean="0"/>
              <a:pPr/>
              <a:t>2</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
          <p:cNvPicPr>
            <a:picLocks noChangeAspect="1"/>
          </p:cNvPicPr>
          <p:nvPr/>
        </p:nvPicPr>
        <p:blipFill>
          <a:blip r:embed="rId2" cstate="print"/>
          <a:srcRect/>
          <a:stretch>
            <a:fillRect/>
          </a:stretch>
        </p:blipFill>
        <p:spPr bwMode="auto">
          <a:xfrm>
            <a:off x="782638" y="914400"/>
            <a:ext cx="7599362" cy="5043488"/>
          </a:xfrm>
          <a:prstGeom prst="rect">
            <a:avLst/>
          </a:prstGeom>
          <a:noFill/>
          <a:ln w="9525">
            <a:noFill/>
            <a:miter lim="800000"/>
            <a:headEnd/>
            <a:tailEnd/>
          </a:ln>
        </p:spPr>
      </p:pic>
      <p:sp>
        <p:nvSpPr>
          <p:cNvPr id="3" name="Text Box 5"/>
          <p:cNvSpPr txBox="1">
            <a:spLocks noChangeArrowheads="1"/>
          </p:cNvSpPr>
          <p:nvPr/>
        </p:nvSpPr>
        <p:spPr bwMode="auto">
          <a:xfrm>
            <a:off x="152400" y="304800"/>
            <a:ext cx="8839200" cy="400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i="0" dirty="0">
                <a:effectLst>
                  <a:outerShdw blurRad="38100" dist="38100" dir="2700000" algn="tl">
                    <a:srgbClr val="FFFFFF"/>
                  </a:outerShdw>
                </a:effectLst>
              </a:rPr>
              <a:t>Exhibit 18-4: Default Rate in Outstanding Loans, by Lender Type, 1990-2010.</a:t>
            </a:r>
          </a:p>
        </p:txBody>
      </p:sp>
      <p:sp>
        <p:nvSpPr>
          <p:cNvPr id="4" name="Slide Number Placeholder 3"/>
          <p:cNvSpPr>
            <a:spLocks noGrp="1"/>
          </p:cNvSpPr>
          <p:nvPr>
            <p:ph type="sldNum" sz="quarter" idx="12"/>
          </p:nvPr>
        </p:nvSpPr>
        <p:spPr/>
        <p:txBody>
          <a:bodyPr/>
          <a:lstStyle/>
          <a:p>
            <a:fld id="{247ED4F4-2E89-4993-986F-91E560E9CC71}" type="slidenum">
              <a:rPr lang="en-US" smtClean="0"/>
              <a:pPr/>
              <a:t>20</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4"/>
          <p:cNvSpPr txBox="1">
            <a:spLocks noChangeArrowheads="1"/>
          </p:cNvSpPr>
          <p:nvPr/>
        </p:nvSpPr>
        <p:spPr bwMode="auto">
          <a:xfrm>
            <a:off x="457200" y="381000"/>
            <a:ext cx="8305800"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Loan lifetime default probabilities are strongly influenced by the time (phase of the real estate market cycle) at which the loan was originated:</a:t>
            </a:r>
          </a:p>
        </p:txBody>
      </p:sp>
      <p:sp>
        <p:nvSpPr>
          <p:cNvPr id="20486" name="Text Box 6"/>
          <p:cNvSpPr txBox="1">
            <a:spLocks noChangeArrowheads="1"/>
          </p:cNvSpPr>
          <p:nvPr/>
        </p:nvSpPr>
        <p:spPr bwMode="auto">
          <a:xfrm>
            <a:off x="533400" y="5867400"/>
            <a:ext cx="8077200"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dirty="0">
                <a:effectLst>
                  <a:outerShdw blurRad="38100" dist="38100" dir="2700000" algn="tl">
                    <a:srgbClr val="FFFFFF"/>
                  </a:outerShdw>
                </a:effectLst>
              </a:rPr>
              <a:t>Why do you suppose this is so?</a:t>
            </a:r>
          </a:p>
          <a:p>
            <a:pPr algn="ctr" eaLnBrk="1" hangingPunct="1">
              <a:spcBef>
                <a:spcPct val="20000"/>
              </a:spcBef>
              <a:defRPr/>
            </a:pPr>
            <a:r>
              <a:rPr lang="en-US" dirty="0">
                <a:effectLst>
                  <a:outerShdw blurRad="38100" dist="38100" dir="2700000" algn="tl">
                    <a:srgbClr val="FFFFFF"/>
                  </a:outerShdw>
                </a:effectLst>
              </a:rPr>
              <a:t>And  what do you think about it?</a:t>
            </a:r>
          </a:p>
        </p:txBody>
      </p:sp>
      <p:sp>
        <p:nvSpPr>
          <p:cNvPr id="5" name="Slide Number Placeholder 4"/>
          <p:cNvSpPr>
            <a:spLocks noGrp="1"/>
          </p:cNvSpPr>
          <p:nvPr>
            <p:ph type="sldNum" sz="quarter" idx="12"/>
          </p:nvPr>
        </p:nvSpPr>
        <p:spPr/>
        <p:txBody>
          <a:bodyPr/>
          <a:lstStyle/>
          <a:p>
            <a:fld id="{247ED4F4-2E89-4993-986F-91E560E9CC71}" type="slidenum">
              <a:rPr lang="en-US" smtClean="0"/>
              <a:pPr/>
              <a:t>21</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grpSp>
        <p:nvGrpSpPr>
          <p:cNvPr id="9" name="Group 8"/>
          <p:cNvGrpSpPr/>
          <p:nvPr/>
        </p:nvGrpSpPr>
        <p:grpSpPr>
          <a:xfrm>
            <a:off x="914400" y="1190626"/>
            <a:ext cx="7467600" cy="4514194"/>
            <a:chOff x="914400" y="1190626"/>
            <a:chExt cx="7467600" cy="4514194"/>
          </a:xfrm>
        </p:grpSpPr>
        <p:pic>
          <p:nvPicPr>
            <p:cNvPr id="58369" name="Picture 1"/>
            <p:cNvPicPr>
              <a:picLocks noChangeAspect="1" noChangeArrowheads="1"/>
            </p:cNvPicPr>
            <p:nvPr/>
          </p:nvPicPr>
          <p:blipFill>
            <a:blip r:embed="rId2" cstate="print"/>
            <a:srcRect/>
            <a:stretch>
              <a:fillRect/>
            </a:stretch>
          </p:blipFill>
          <p:spPr bwMode="auto">
            <a:xfrm>
              <a:off x="914400" y="1190626"/>
              <a:ext cx="7315200" cy="3994745"/>
            </a:xfrm>
            <a:prstGeom prst="rect">
              <a:avLst/>
            </a:prstGeom>
            <a:noFill/>
            <a:ln w="9525">
              <a:solidFill>
                <a:schemeClr val="accent6"/>
              </a:solidFill>
              <a:miter lim="800000"/>
              <a:headEnd/>
              <a:tailEnd/>
            </a:ln>
          </p:spPr>
        </p:pic>
        <p:sp>
          <p:nvSpPr>
            <p:cNvPr id="8" name="Rectangle 7"/>
            <p:cNvSpPr/>
            <p:nvPr/>
          </p:nvSpPr>
          <p:spPr>
            <a:xfrm>
              <a:off x="914400" y="5181600"/>
              <a:ext cx="7467600" cy="523220"/>
            </a:xfrm>
            <a:prstGeom prst="rect">
              <a:avLst/>
            </a:prstGeom>
          </p:spPr>
          <p:txBody>
            <a:bodyPr wrap="square">
              <a:spAutoFit/>
            </a:bodyPr>
            <a:lstStyle/>
            <a:p>
              <a:r>
                <a:rPr lang="en-US" sz="1400" i="0" dirty="0" smtClean="0">
                  <a:solidFill>
                    <a:srgbClr val="00B0F0"/>
                  </a:solidFill>
                  <a:latin typeface="Calibri" pitchFamily="34" charset="0"/>
                </a:rPr>
                <a:t>EXHIBIT 18-3 </a:t>
              </a:r>
              <a:r>
                <a:rPr lang="en-US" sz="1400" b="0" i="0" dirty="0" smtClean="0">
                  <a:latin typeface="Calibri" pitchFamily="34" charset="0"/>
                </a:rPr>
                <a:t>Lifetime Default Rates and Property Values</a:t>
              </a:r>
            </a:p>
            <a:p>
              <a:r>
                <a:rPr lang="en-US" sz="1400" b="0" i="0" dirty="0" smtClean="0">
                  <a:latin typeface="Calibri" pitchFamily="34" charset="0"/>
                </a:rPr>
                <a:t>Sources: Based on data from Esaki, et al. 2002 and </a:t>
              </a:r>
              <a:r>
                <a:rPr lang="en-US" sz="1400" b="0" i="0" dirty="0" err="1" smtClean="0">
                  <a:latin typeface="Calibri" pitchFamily="34" charset="0"/>
                </a:rPr>
                <a:t>NCREIF</a:t>
              </a:r>
              <a:r>
                <a:rPr lang="en-US" sz="1400" b="0" i="0" dirty="0" smtClean="0">
                  <a:latin typeface="Calibri" pitchFamily="34" charset="0"/>
                </a:rPr>
                <a:t> Index.</a:t>
              </a:r>
              <a:endParaRPr lang="en-US" sz="1400" b="0" i="0" dirty="0">
                <a:latin typeface="Calibri" pitchFamily="34" charset="0"/>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5"/>
          <p:cNvSpPr txBox="1">
            <a:spLocks noChangeArrowheads="1"/>
          </p:cNvSpPr>
          <p:nvPr/>
        </p:nvSpPr>
        <p:spPr bwMode="auto">
          <a:xfrm>
            <a:off x="304800" y="228600"/>
            <a:ext cx="8534400"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Combining empirical data on conditional recovery rates (typically assumed to be between 60% and 70%), we can estimate the typical ex ante yield degradation in U.S. commercial mortgages…</a:t>
            </a:r>
          </a:p>
        </p:txBody>
      </p:sp>
      <p:sp>
        <p:nvSpPr>
          <p:cNvPr id="21510" name="Text Box 6"/>
          <p:cNvSpPr txBox="1">
            <a:spLocks noChangeArrowheads="1"/>
          </p:cNvSpPr>
          <p:nvPr/>
        </p:nvSpPr>
        <p:spPr bwMode="auto">
          <a:xfrm>
            <a:off x="1524000" y="1295400"/>
            <a:ext cx="5791200" cy="803275"/>
          </a:xfrm>
          <a:prstGeom prst="rect">
            <a:avLst/>
          </a:prstGeom>
          <a:solidFill>
            <a:srgbClr val="FFFFCC"/>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spcBef>
                <a:spcPct val="50000"/>
              </a:spcBef>
              <a:buFont typeface="Wingdings" panose="05000000000000000000" pitchFamily="2" charset="2"/>
              <a:buChar char="è"/>
              <a:defRPr/>
            </a:pPr>
            <a:r>
              <a:rPr lang="en-US" i="0">
                <a:effectLst>
                  <a:outerShdw blurRad="38100" dist="38100" dir="2700000" algn="tl">
                    <a:srgbClr val="FFFFFF"/>
                  </a:outerShdw>
                </a:effectLst>
                <a:sym typeface="Wingdings" panose="05000000000000000000" pitchFamily="2" charset="2"/>
              </a:rPr>
              <a:t>Typical Yield Degradation:</a:t>
            </a:r>
          </a:p>
          <a:p>
            <a:pPr algn="ctr" eaLnBrk="1" hangingPunct="1">
              <a:spcBef>
                <a:spcPct val="30000"/>
              </a:spcBef>
              <a:buFont typeface="Wingdings" panose="05000000000000000000" pitchFamily="2" charset="2"/>
              <a:buNone/>
              <a:defRPr/>
            </a:pPr>
            <a:r>
              <a:rPr lang="en-US">
                <a:solidFill>
                  <a:srgbClr val="FF0000"/>
                </a:solidFill>
                <a:effectLst>
                  <a:outerShdw blurRad="38100" dist="38100" dir="2700000" algn="tl">
                    <a:srgbClr val="000000"/>
                  </a:outerShdw>
                </a:effectLst>
              </a:rPr>
              <a:t>60 to 120 basis points.</a:t>
            </a:r>
          </a:p>
        </p:txBody>
      </p:sp>
      <p:sp>
        <p:nvSpPr>
          <p:cNvPr id="21511" name="Text Box 7"/>
          <p:cNvSpPr txBox="1">
            <a:spLocks noChangeArrowheads="1"/>
          </p:cNvSpPr>
          <p:nvPr/>
        </p:nvSpPr>
        <p:spPr bwMode="auto">
          <a:xfrm>
            <a:off x="381000" y="2133600"/>
            <a:ext cx="8458200" cy="10064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20000"/>
              </a:spcBef>
              <a:defRPr/>
            </a:pPr>
            <a:r>
              <a:rPr lang="en-US" i="0">
                <a:effectLst>
                  <a:outerShdw blurRad="38100" dist="38100" dir="2700000" algn="tl">
                    <a:srgbClr val="FFFFFF"/>
                  </a:outerShdw>
                </a:effectLst>
              </a:rPr>
              <a:t>Similar results are observed in the </a:t>
            </a:r>
            <a:r>
              <a:rPr lang="en-US">
                <a:effectLst>
                  <a:outerShdw blurRad="38100" dist="38100" dir="2700000" algn="tl">
                    <a:srgbClr val="FFFFFF"/>
                  </a:outerShdw>
                </a:effectLst>
              </a:rPr>
              <a:t>Giliberto-Levy Commercial Mortgage Index (GLCMI)</a:t>
            </a:r>
            <a:r>
              <a:rPr lang="en-US" i="0">
                <a:effectLst>
                  <a:outerShdw blurRad="38100" dist="38100" dir="2700000" algn="tl">
                    <a:srgbClr val="FFFFFF"/>
                  </a:outerShdw>
                </a:effectLst>
              </a:rPr>
              <a:t>, the major index of commercial mortgage (“whole loan”) periodic ex post returns (HPRs).</a:t>
            </a:r>
          </a:p>
        </p:txBody>
      </p:sp>
      <p:sp>
        <p:nvSpPr>
          <p:cNvPr id="21513" name="Text Box 9"/>
          <p:cNvSpPr txBox="1">
            <a:spLocks noChangeArrowheads="1"/>
          </p:cNvSpPr>
          <p:nvPr/>
        </p:nvSpPr>
        <p:spPr bwMode="auto">
          <a:xfrm>
            <a:off x="6934200" y="4191000"/>
            <a:ext cx="1905000" cy="833438"/>
          </a:xfrm>
          <a:prstGeom prst="rect">
            <a:avLst/>
          </a:prstGeom>
          <a:noFill/>
          <a:ln w="9525">
            <a:solidFill>
              <a:srgbClr val="FF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1800">
                <a:effectLst>
                  <a:outerShdw blurRad="38100" dist="38100" dir="2700000" algn="tl">
                    <a:srgbClr val="FFFFFF"/>
                  </a:outerShdw>
                </a:effectLst>
              </a:rPr>
              <a:t>1972-2004 Avg =</a:t>
            </a:r>
          </a:p>
          <a:p>
            <a:pPr eaLnBrk="1" hangingPunct="1">
              <a:spcBef>
                <a:spcPct val="50000"/>
              </a:spcBef>
              <a:defRPr/>
            </a:pPr>
            <a:r>
              <a:rPr lang="en-US">
                <a:solidFill>
                  <a:srgbClr val="FF0000"/>
                </a:solidFill>
                <a:effectLst>
                  <a:outerShdw blurRad="38100" dist="38100" dir="2700000" algn="tl">
                    <a:srgbClr val="000000"/>
                  </a:outerShdw>
                </a:effectLst>
              </a:rPr>
              <a:t>62 basis points*</a:t>
            </a:r>
          </a:p>
        </p:txBody>
      </p:sp>
      <p:sp>
        <p:nvSpPr>
          <p:cNvPr id="21514" name="Line 10"/>
          <p:cNvSpPr>
            <a:spLocks noChangeShapeType="1"/>
          </p:cNvSpPr>
          <p:nvPr/>
        </p:nvSpPr>
        <p:spPr bwMode="auto">
          <a:xfrm flipH="1">
            <a:off x="6477000" y="4572000"/>
            <a:ext cx="457200" cy="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8" name="Slide Number Placeholder 7"/>
          <p:cNvSpPr>
            <a:spLocks noGrp="1"/>
          </p:cNvSpPr>
          <p:nvPr>
            <p:ph type="sldNum" sz="quarter" idx="12"/>
          </p:nvPr>
        </p:nvSpPr>
        <p:spPr/>
        <p:txBody>
          <a:bodyPr/>
          <a:lstStyle/>
          <a:p>
            <a:fld id="{247ED4F4-2E89-4993-986F-91E560E9CC71}" type="slidenum">
              <a:rPr lang="en-US" smtClean="0"/>
              <a:pPr/>
              <a:t>22</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grpSp>
        <p:nvGrpSpPr>
          <p:cNvPr id="12" name="Group 11"/>
          <p:cNvGrpSpPr/>
          <p:nvPr/>
        </p:nvGrpSpPr>
        <p:grpSpPr>
          <a:xfrm>
            <a:off x="1524000" y="3200400"/>
            <a:ext cx="6705600" cy="3190446"/>
            <a:chOff x="1524000" y="3200400"/>
            <a:chExt cx="6705600" cy="3190446"/>
          </a:xfrm>
        </p:grpSpPr>
        <p:pic>
          <p:nvPicPr>
            <p:cNvPr id="57345" name="Picture 1"/>
            <p:cNvPicPr>
              <a:picLocks noChangeAspect="1" noChangeArrowheads="1"/>
            </p:cNvPicPr>
            <p:nvPr/>
          </p:nvPicPr>
          <p:blipFill>
            <a:blip r:embed="rId3" cstate="print"/>
            <a:srcRect/>
            <a:stretch>
              <a:fillRect/>
            </a:stretch>
          </p:blipFill>
          <p:spPr bwMode="auto">
            <a:xfrm>
              <a:off x="1524000" y="3200400"/>
              <a:ext cx="4953000" cy="3190446"/>
            </a:xfrm>
            <a:prstGeom prst="rect">
              <a:avLst/>
            </a:prstGeom>
            <a:noFill/>
            <a:ln w="9525">
              <a:solidFill>
                <a:schemeClr val="accent6"/>
              </a:solidFill>
              <a:miter lim="800000"/>
              <a:headEnd/>
              <a:tailEnd/>
            </a:ln>
          </p:spPr>
        </p:pic>
        <p:sp>
          <p:nvSpPr>
            <p:cNvPr id="11" name="Rectangle 10"/>
            <p:cNvSpPr/>
            <p:nvPr/>
          </p:nvSpPr>
          <p:spPr>
            <a:xfrm>
              <a:off x="6477000" y="5638800"/>
              <a:ext cx="1752600" cy="738664"/>
            </a:xfrm>
            <a:prstGeom prst="rect">
              <a:avLst/>
            </a:prstGeom>
          </p:spPr>
          <p:txBody>
            <a:bodyPr wrap="square">
              <a:spAutoFit/>
            </a:bodyPr>
            <a:lstStyle/>
            <a:p>
              <a:r>
                <a:rPr lang="en-US" sz="1400" b="0" i="0" dirty="0" smtClean="0">
                  <a:latin typeface="Calibri" pitchFamily="34" charset="0"/>
                </a:rPr>
                <a:t>Source: Based on data from </a:t>
              </a:r>
              <a:r>
                <a:rPr lang="en-US" sz="1400" b="0" i="0" dirty="0" err="1" smtClean="0">
                  <a:latin typeface="Calibri" pitchFamily="34" charset="0"/>
                </a:rPr>
                <a:t>GLCMPI</a:t>
              </a:r>
              <a:r>
                <a:rPr lang="en-US" sz="1400" b="0" i="0" dirty="0" smtClean="0">
                  <a:latin typeface="Calibri" pitchFamily="34" charset="0"/>
                </a:rPr>
                <a:t>—John B. Levy &amp; Co.</a:t>
              </a:r>
              <a:endParaRPr lang="en-US" sz="1400" b="0" i="0" dirty="0">
                <a:latin typeface="Calibri" pitchFamily="34" charset="0"/>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415FCA14-BA3B-4B76-8524-403BB1B01282}" type="slidenum">
              <a:rPr lang="en-US"/>
              <a:pPr/>
              <a:t>23</a:t>
            </a:fld>
            <a:endParaRPr lang="en-US"/>
          </a:p>
        </p:txBody>
      </p:sp>
      <p:sp>
        <p:nvSpPr>
          <p:cNvPr id="805890" name="Text Box 2"/>
          <p:cNvSpPr txBox="1">
            <a:spLocks noChangeArrowheads="1"/>
          </p:cNvSpPr>
          <p:nvPr/>
        </p:nvSpPr>
        <p:spPr bwMode="auto">
          <a:xfrm>
            <a:off x="381000" y="914400"/>
            <a:ext cx="83058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dirty="0">
                <a:effectLst>
                  <a:outerShdw blurRad="38100" dist="38100" dir="2700000" algn="tl">
                    <a:srgbClr val="FFFFFF"/>
                  </a:outerShdw>
                </a:effectLst>
              </a:rPr>
              <a:t>U.S. bank loan delinquency (currently in default) rates, 2006-10 (FRB):</a:t>
            </a:r>
          </a:p>
        </p:txBody>
      </p:sp>
      <p:pic>
        <p:nvPicPr>
          <p:cNvPr id="32772" name="Picture 3"/>
          <p:cNvPicPr>
            <a:picLocks noChangeAspect="1" noChangeArrowheads="1"/>
          </p:cNvPicPr>
          <p:nvPr/>
        </p:nvPicPr>
        <p:blipFill>
          <a:blip r:embed="rId2" cstate="print"/>
          <a:srcRect/>
          <a:stretch>
            <a:fillRect/>
          </a:stretch>
        </p:blipFill>
        <p:spPr bwMode="auto">
          <a:xfrm>
            <a:off x="152400" y="1295400"/>
            <a:ext cx="8856663" cy="4876800"/>
          </a:xfrm>
          <a:prstGeom prst="rect">
            <a:avLst/>
          </a:prstGeom>
          <a:solidFill>
            <a:schemeClr val="bg1"/>
          </a:solidFill>
          <a:ln w="9525">
            <a:noFill/>
            <a:miter lim="800000"/>
            <a:headEnd/>
            <a:tailEnd/>
          </a:ln>
        </p:spPr>
      </p:pic>
      <p:sp>
        <p:nvSpPr>
          <p:cNvPr id="32773" name="TextBox 8"/>
          <p:cNvSpPr txBox="1">
            <a:spLocks noChangeArrowheads="1"/>
          </p:cNvSpPr>
          <p:nvPr/>
        </p:nvSpPr>
        <p:spPr bwMode="auto">
          <a:xfrm>
            <a:off x="685800" y="6119813"/>
            <a:ext cx="7848600" cy="738187"/>
          </a:xfrm>
          <a:prstGeom prst="rect">
            <a:avLst/>
          </a:prstGeom>
          <a:noFill/>
          <a:ln w="9525">
            <a:noFill/>
            <a:miter lim="800000"/>
            <a:headEnd/>
            <a:tailEnd/>
          </a:ln>
        </p:spPr>
        <p:txBody>
          <a:bodyPr>
            <a:spAutoFit/>
          </a:bodyPr>
          <a:lstStyle/>
          <a:p>
            <a:pPr eaLnBrk="1" hangingPunct="1"/>
            <a:r>
              <a:rPr lang="en-US" sz="1400" b="0" i="0"/>
              <a:t>Note: Bank CRE loans tend to be dominated by construction loans and smaller (“mom &amp; pop” or local user-occupied property &amp; related business) loans. This experience may differ from that of larger “institutional” CRE loans including life insurance and pension sourced loans and CMBS conduit loans.</a:t>
            </a:r>
          </a:p>
        </p:txBody>
      </p:sp>
      <p:sp>
        <p:nvSpPr>
          <p:cNvPr id="7" name="Text Box 2"/>
          <p:cNvSpPr txBox="1">
            <a:spLocks noChangeArrowheads="1"/>
          </p:cNvSpPr>
          <p:nvPr/>
        </p:nvSpPr>
        <p:spPr bwMode="auto">
          <a:xfrm>
            <a:off x="0" y="0"/>
            <a:ext cx="9144000" cy="923925"/>
          </a:xfrm>
          <a:prstGeom prst="rect">
            <a:avLst/>
          </a:prstGeom>
          <a:noFill/>
          <a:ln w="9525">
            <a:noFill/>
            <a:miter lim="800000"/>
            <a:headEnd/>
            <a:tailEnd/>
          </a:ln>
          <a:effectLst/>
        </p:spPr>
        <p:txBody>
          <a:bodyPr>
            <a:spAutoFit/>
          </a:bodyPr>
          <a:lstStyle/>
          <a:p>
            <a:pPr eaLnBrk="1" hangingPunct="1">
              <a:spcBef>
                <a:spcPct val="50000"/>
              </a:spcBef>
              <a:defRPr/>
            </a:pPr>
            <a:r>
              <a:rPr lang="en-US" sz="1800" b="0" i="0" dirty="0">
                <a:latin typeface="+mj-lt"/>
              </a:rPr>
              <a:t>Much focus on current “delinquency rates” (% of loans currently non-paying). Not the same as lifetime default rate or yield degradation, but strongly related &amp; very common current indicator. Most loans currently delinquent will default, others also will.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685800" y="838200"/>
            <a:ext cx="7772400" cy="1143000"/>
          </a:xfrm>
        </p:spPr>
        <p:txBody>
          <a:bodyPr anchor="ctr"/>
          <a:lstStyle/>
          <a:p>
            <a:pPr eaLnBrk="1" hangingPunct="1"/>
            <a:r>
              <a:rPr lang="en-US" sz="3600" smtClean="0"/>
              <a:t>Section 18.2:</a:t>
            </a:r>
            <a:br>
              <a:rPr lang="en-US" sz="3600" smtClean="0"/>
            </a:br>
            <a:endParaRPr lang="en-US" sz="2800" smtClean="0"/>
          </a:p>
        </p:txBody>
      </p:sp>
      <p:sp>
        <p:nvSpPr>
          <p:cNvPr id="56323" name="Rectangle 3"/>
          <p:cNvSpPr>
            <a:spLocks noGrp="1" noChangeArrowheads="1"/>
          </p:cNvSpPr>
          <p:nvPr>
            <p:ph type="subTitle" idx="1"/>
          </p:nvPr>
        </p:nvSpPr>
        <p:spPr>
          <a:xfrm>
            <a:off x="990600" y="2743200"/>
            <a:ext cx="7315200" cy="1752600"/>
          </a:xfrm>
        </p:spPr>
        <p:txBody>
          <a:bodyPr/>
          <a:lstStyle/>
          <a:p>
            <a:pPr eaLnBrk="1" hangingPunct="1">
              <a:defRPr/>
            </a:pPr>
            <a:r>
              <a:rPr lang="en-US" sz="3200" b="1" smtClean="0">
                <a:effectLst>
                  <a:outerShdw blurRad="38100" dist="38100" dir="2700000" algn="tl">
                    <a:srgbClr val="FFFFFF"/>
                  </a:outerShdw>
                </a:effectLst>
              </a:rPr>
              <a:t>Commercial Mortgage Underwriting</a:t>
            </a:r>
          </a:p>
          <a:p>
            <a:pPr eaLnBrk="1" hangingPunct="1">
              <a:defRPr/>
            </a:pPr>
            <a:endParaRPr lang="en-US" sz="3200" smtClean="0"/>
          </a:p>
        </p:txBody>
      </p:sp>
      <p:sp>
        <p:nvSpPr>
          <p:cNvPr id="4" name="Slide Number Placeholder 3"/>
          <p:cNvSpPr>
            <a:spLocks noGrp="1"/>
          </p:cNvSpPr>
          <p:nvPr>
            <p:ph type="sldNum" sz="quarter" idx="12"/>
          </p:nvPr>
        </p:nvSpPr>
        <p:spPr/>
        <p:txBody>
          <a:bodyPr/>
          <a:lstStyle/>
          <a:p>
            <a:fld id="{52E896FE-1DC3-457A-A41C-A92ADBEB46A7}" type="slidenum">
              <a:rPr lang="en-US" smtClean="0"/>
              <a:pPr/>
              <a:t>24</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304800"/>
            <a:ext cx="7772400" cy="838200"/>
          </a:xfrm>
        </p:spPr>
        <p:txBody>
          <a:bodyPr/>
          <a:lstStyle/>
          <a:p>
            <a:pPr eaLnBrk="1" hangingPunct="1"/>
            <a:r>
              <a:rPr lang="en-US" sz="3200" b="1" smtClean="0">
                <a:solidFill>
                  <a:srgbClr val="33CC33"/>
                </a:solidFill>
                <a:latin typeface="Times New Roman" pitchFamily="18" charset="0"/>
              </a:rPr>
              <a:t>“Underwriting”</a:t>
            </a:r>
            <a:r>
              <a:rPr lang="en-US" smtClean="0">
                <a:latin typeface="Times New Roman" pitchFamily="18" charset="0"/>
              </a:rPr>
              <a:t> </a:t>
            </a:r>
          </a:p>
        </p:txBody>
      </p:sp>
      <p:sp>
        <p:nvSpPr>
          <p:cNvPr id="30723" name="Rectangle 3"/>
          <p:cNvSpPr>
            <a:spLocks noGrp="1" noChangeArrowheads="1"/>
          </p:cNvSpPr>
          <p:nvPr>
            <p:ph type="body" idx="1"/>
          </p:nvPr>
        </p:nvSpPr>
        <p:spPr>
          <a:xfrm>
            <a:off x="381000" y="1219200"/>
            <a:ext cx="8382000" cy="5029200"/>
          </a:xfrm>
        </p:spPr>
        <p:txBody>
          <a:bodyPr/>
          <a:lstStyle/>
          <a:p>
            <a:pPr eaLnBrk="1" hangingPunct="1">
              <a:lnSpc>
                <a:spcPct val="90000"/>
              </a:lnSpc>
              <a:buFontTx/>
              <a:buNone/>
              <a:defRPr/>
            </a:pPr>
            <a:r>
              <a:rPr lang="en-US" sz="2800" b="1" dirty="0" smtClean="0">
                <a:solidFill>
                  <a:srgbClr val="33CC33"/>
                </a:solidFill>
                <a:effectLst>
                  <a:outerShdw blurRad="38100" dist="38100" dir="2700000" algn="tl">
                    <a:srgbClr val="000000"/>
                  </a:outerShdw>
                </a:effectLst>
              </a:rPr>
              <a:t>= Process lenders go through to decide to issue a commercial mortgage, and the terms of the loan:</a:t>
            </a:r>
          </a:p>
          <a:p>
            <a:pPr eaLnBrk="1" hangingPunct="1">
              <a:lnSpc>
                <a:spcPct val="90000"/>
              </a:lnSpc>
              <a:buFontTx/>
              <a:buNone/>
              <a:defRPr/>
            </a:pPr>
            <a:r>
              <a:rPr lang="en-US" sz="2800" b="1" i="1" dirty="0" smtClean="0">
                <a:solidFill>
                  <a:srgbClr val="33CC33"/>
                </a:solidFill>
                <a:effectLst>
                  <a:outerShdw blurRad="38100" dist="38100" dir="2700000" algn="tl">
                    <a:srgbClr val="000000"/>
                  </a:outerShdw>
                </a:effectLst>
              </a:rPr>
              <a:t>Loan Origination (“primary” market)</a:t>
            </a:r>
            <a:r>
              <a:rPr lang="en-US" sz="2800" b="1" dirty="0" smtClean="0">
                <a:solidFill>
                  <a:srgbClr val="33CC33"/>
                </a:solidFill>
                <a:effectLst>
                  <a:outerShdw blurRad="38100" dist="38100" dir="2700000" algn="tl">
                    <a:srgbClr val="000000"/>
                  </a:outerShdw>
                </a:effectLst>
              </a:rPr>
              <a:t>.</a:t>
            </a:r>
          </a:p>
          <a:p>
            <a:pPr eaLnBrk="1" hangingPunct="1">
              <a:lnSpc>
                <a:spcPct val="90000"/>
              </a:lnSpc>
              <a:buFontTx/>
              <a:buNone/>
              <a:defRPr/>
            </a:pPr>
            <a:endParaRPr lang="en-US" sz="2800" b="1" dirty="0" smtClean="0">
              <a:solidFill>
                <a:srgbClr val="33CC33"/>
              </a:solidFill>
              <a:effectLst>
                <a:outerShdw blurRad="38100" dist="38100" dir="2700000" algn="tl">
                  <a:srgbClr val="000000"/>
                </a:outerShdw>
              </a:effectLst>
            </a:endParaRPr>
          </a:p>
          <a:p>
            <a:pPr eaLnBrk="1" hangingPunct="1">
              <a:lnSpc>
                <a:spcPct val="90000"/>
              </a:lnSpc>
              <a:defRPr/>
            </a:pPr>
            <a:r>
              <a:rPr lang="en-US" sz="2800" b="1" dirty="0" smtClean="0">
                <a:cs typeface="Times New Roman" panose="02020603050405020304" pitchFamily="18" charset="0"/>
              </a:rPr>
              <a:t>Often a </a:t>
            </a:r>
            <a:r>
              <a:rPr lang="en-US" sz="2800" b="1" i="1" u="sng" dirty="0" smtClean="0">
                <a:cs typeface="Times New Roman" panose="02020603050405020304" pitchFamily="18" charset="0"/>
              </a:rPr>
              <a:t>negotiation</a:t>
            </a:r>
            <a:r>
              <a:rPr lang="en-US" sz="2800" b="1" dirty="0" smtClean="0">
                <a:cs typeface="Times New Roman" panose="02020603050405020304" pitchFamily="18" charset="0"/>
              </a:rPr>
              <a:t> type process (esp. for large loans): Commercial Mortgage business is a “custom” shop.</a:t>
            </a:r>
            <a:endParaRPr lang="en-US" sz="2800" dirty="0" smtClean="0">
              <a:latin typeface="Courier New" panose="02070309020205020404" pitchFamily="49" charset="0"/>
              <a:cs typeface="Times New Roman" panose="02020603050405020304" pitchFamily="18" charset="0"/>
            </a:endParaRPr>
          </a:p>
          <a:p>
            <a:pPr eaLnBrk="1" hangingPunct="1">
              <a:lnSpc>
                <a:spcPct val="90000"/>
              </a:lnSpc>
              <a:defRPr/>
            </a:pPr>
            <a:r>
              <a:rPr lang="en-US" sz="2800" b="1" i="1" u="sng" dirty="0" smtClean="0">
                <a:cs typeface="Times New Roman" panose="02020603050405020304" pitchFamily="18" charset="0"/>
              </a:rPr>
              <a:t>Standard </a:t>
            </a:r>
            <a:r>
              <a:rPr lang="en-US" sz="2800" b="1" i="1" u="sng" dirty="0" smtClean="0">
                <a:cs typeface="Times New Roman" panose="02020603050405020304" pitchFamily="18" charset="0"/>
              </a:rPr>
              <a:t>criteria</a:t>
            </a:r>
            <a:r>
              <a:rPr lang="en-US" sz="2800" b="1" dirty="0" smtClean="0">
                <a:cs typeface="Times New Roman" panose="02020603050405020304" pitchFamily="18" charset="0"/>
              </a:rPr>
              <a:t> may sometimes be “bent” (esp. for large borrowers, or when the market is “hot”), but provide the basic guidelines.</a:t>
            </a:r>
            <a:endParaRPr lang="en-US" sz="2800" dirty="0" smtClean="0">
              <a:latin typeface="Courier New" panose="02070309020205020404" pitchFamily="49" charset="0"/>
            </a:endParaRPr>
          </a:p>
        </p:txBody>
      </p:sp>
      <p:sp>
        <p:nvSpPr>
          <p:cNvPr id="4" name="Slide Number Placeholder 3"/>
          <p:cNvSpPr>
            <a:spLocks noGrp="1"/>
          </p:cNvSpPr>
          <p:nvPr>
            <p:ph type="sldNum" sz="quarter" idx="12"/>
          </p:nvPr>
        </p:nvSpPr>
        <p:spPr/>
        <p:txBody>
          <a:bodyPr/>
          <a:lstStyle/>
          <a:p>
            <a:fld id="{62BADE9E-A3F0-44EF-85FF-0034FD02320D}" type="slidenum">
              <a:rPr lang="en-US" smtClean="0"/>
              <a:pPr/>
              <a:t>25</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04800" y="381000"/>
            <a:ext cx="7772400" cy="762000"/>
          </a:xfrm>
        </p:spPr>
        <p:txBody>
          <a:bodyPr/>
          <a:lstStyle/>
          <a:p>
            <a:pPr algn="l" eaLnBrk="1" hangingPunct="1"/>
            <a:r>
              <a:rPr lang="en-US" sz="3200" b="1" u="sng" smtClean="0">
                <a:latin typeface="Times New Roman" pitchFamily="18" charset="0"/>
                <a:cs typeface="Times New Roman" pitchFamily="18" charset="0"/>
                <a:sym typeface="Wingdings" pitchFamily="2" charset="2"/>
              </a:rPr>
              <a:t>Basic Purpose of Underwriting</a:t>
            </a:r>
            <a:r>
              <a:rPr lang="en-US" sz="3200" b="1" smtClean="0">
                <a:latin typeface="Times New Roman" pitchFamily="18" charset="0"/>
                <a:cs typeface="Times New Roman" pitchFamily="18" charset="0"/>
                <a:sym typeface="Wingdings" pitchFamily="2" charset="2"/>
              </a:rPr>
              <a:t>:</a:t>
            </a:r>
            <a:endParaRPr lang="en-US" sz="3200" smtClean="0">
              <a:latin typeface="Courier New" pitchFamily="49" charset="0"/>
              <a:cs typeface="Times New Roman" pitchFamily="18" charset="0"/>
              <a:sym typeface="Wingdings" pitchFamily="2" charset="2"/>
            </a:endParaRPr>
          </a:p>
        </p:txBody>
      </p:sp>
      <p:sp>
        <p:nvSpPr>
          <p:cNvPr id="39939" name="Rectangle 3"/>
          <p:cNvSpPr>
            <a:spLocks noGrp="1" noChangeArrowheads="1"/>
          </p:cNvSpPr>
          <p:nvPr>
            <p:ph type="body" idx="1"/>
          </p:nvPr>
        </p:nvSpPr>
        <p:spPr>
          <a:xfrm>
            <a:off x="609600" y="1219200"/>
            <a:ext cx="7772400" cy="990600"/>
          </a:xfrm>
        </p:spPr>
        <p:txBody>
          <a:bodyPr/>
          <a:lstStyle/>
          <a:p>
            <a:pPr eaLnBrk="1" hangingPunct="1">
              <a:buFontTx/>
              <a:buNone/>
            </a:pPr>
            <a:r>
              <a:rPr lang="en-US" b="1" smtClean="0">
                <a:cs typeface="Times New Roman" pitchFamily="18" charset="0"/>
                <a:sym typeface="Wingdings" pitchFamily="2" charset="2"/>
              </a:rPr>
              <a:t>	 To make </a:t>
            </a:r>
            <a:r>
              <a:rPr lang="en-US" b="1" i="1" smtClean="0">
                <a:cs typeface="Times New Roman" pitchFamily="18" charset="0"/>
                <a:sym typeface="Wingdings" pitchFamily="2" charset="2"/>
              </a:rPr>
              <a:t>default</a:t>
            </a:r>
            <a:r>
              <a:rPr lang="en-US" b="1" smtClean="0">
                <a:cs typeface="Times New Roman" pitchFamily="18" charset="0"/>
                <a:sym typeface="Wingdings" pitchFamily="2" charset="2"/>
              </a:rPr>
              <a:t> a </a:t>
            </a:r>
            <a:r>
              <a:rPr lang="en-US" b="1" i="1" smtClean="0">
                <a:cs typeface="Times New Roman" pitchFamily="18" charset="0"/>
                <a:sym typeface="Wingdings" pitchFamily="2" charset="2"/>
              </a:rPr>
              <a:t>rare event</a:t>
            </a:r>
            <a:r>
              <a:rPr lang="en-US" b="1" smtClean="0">
                <a:cs typeface="Times New Roman" pitchFamily="18" charset="0"/>
                <a:sym typeface="Wingdings" pitchFamily="2" charset="2"/>
              </a:rPr>
              <a:t>.</a:t>
            </a:r>
            <a:endParaRPr lang="en-US" b="1" i="1" smtClean="0">
              <a:cs typeface="Times New Roman" pitchFamily="18" charset="0"/>
              <a:sym typeface="Wingdings" pitchFamily="2" charset="2"/>
            </a:endParaRPr>
          </a:p>
        </p:txBody>
      </p:sp>
      <p:sp>
        <p:nvSpPr>
          <p:cNvPr id="31748" name="Text Box 4"/>
          <p:cNvSpPr txBox="1">
            <a:spLocks noChangeArrowheads="1"/>
          </p:cNvSpPr>
          <p:nvPr/>
        </p:nvSpPr>
        <p:spPr bwMode="auto">
          <a:xfrm>
            <a:off x="457200" y="1905000"/>
            <a:ext cx="81534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20000"/>
              </a:spcBef>
              <a:buClr>
                <a:schemeClr val="accent2"/>
              </a:buClr>
              <a:buSzPct val="80000"/>
              <a:buFont typeface="Wingdings" panose="05000000000000000000" pitchFamily="2" charset="2"/>
              <a:buNone/>
              <a:defRPr/>
            </a:pPr>
            <a:r>
              <a:rPr lang="en-US" sz="3200">
                <a:solidFill>
                  <a:srgbClr val="FF0000"/>
                </a:solidFill>
                <a:effectLst>
                  <a:outerShdw blurRad="38100" dist="38100" dir="2700000" algn="tl">
                    <a:srgbClr val="000000"/>
                  </a:outerShdw>
                </a:effectLst>
                <a:sym typeface="Wingdings" panose="05000000000000000000" pitchFamily="2" charset="2"/>
              </a:rPr>
              <a:t>But no one can operate “outside the market”…</a:t>
            </a:r>
            <a:endParaRPr lang="en-US" sz="3200" b="0" i="0">
              <a:solidFill>
                <a:srgbClr val="FF0000"/>
              </a:solidFill>
              <a:effectLst>
                <a:outerShdw blurRad="38100" dist="38100" dir="2700000" algn="tl">
                  <a:srgbClr val="000000"/>
                </a:outerShdw>
              </a:effectLst>
            </a:endParaRPr>
          </a:p>
        </p:txBody>
      </p:sp>
      <p:sp>
        <p:nvSpPr>
          <p:cNvPr id="31749" name="Text Box 5"/>
          <p:cNvSpPr txBox="1">
            <a:spLocks noChangeArrowheads="1"/>
          </p:cNvSpPr>
          <p:nvPr/>
        </p:nvSpPr>
        <p:spPr bwMode="auto">
          <a:xfrm>
            <a:off x="457200" y="2667000"/>
            <a:ext cx="8305800" cy="329320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defRPr/>
            </a:pPr>
            <a:r>
              <a:rPr lang="en-US" sz="2800" i="0" dirty="0">
                <a:solidFill>
                  <a:srgbClr val="33CC33"/>
                </a:solidFill>
                <a:effectLst>
                  <a:outerShdw blurRad="38100" dist="38100" dir="2700000" algn="tl">
                    <a:srgbClr val="000000"/>
                  </a:outerShdw>
                </a:effectLst>
                <a:sym typeface="Wingdings" panose="05000000000000000000" pitchFamily="2" charset="2"/>
              </a:rPr>
              <a:t>Supply &amp; Demand:</a:t>
            </a:r>
            <a:endParaRPr lang="en-US" sz="2800" b="0" i="0" dirty="0">
              <a:solidFill>
                <a:srgbClr val="33CC33"/>
              </a:solidFill>
              <a:sym typeface="Wingdings" panose="05000000000000000000" pitchFamily="2" charset="2"/>
            </a:endParaRPr>
          </a:p>
          <a:p>
            <a:pPr marL="228600" indent="-228600" eaLnBrk="1" hangingPunct="1">
              <a:spcBef>
                <a:spcPct val="50000"/>
              </a:spcBef>
              <a:buFontTx/>
              <a:buChar char="•"/>
              <a:defRPr/>
            </a:pPr>
            <a:r>
              <a:rPr lang="en-US" sz="2400" i="0" dirty="0" smtClean="0">
                <a:sym typeface="Wingdings" panose="05000000000000000000" pitchFamily="2" charset="2"/>
              </a:rPr>
              <a:t>Most </a:t>
            </a:r>
            <a:r>
              <a:rPr lang="en-US" sz="2400" i="0" dirty="0">
                <a:sym typeface="Wingdings" panose="05000000000000000000" pitchFamily="2" charset="2"/>
              </a:rPr>
              <a:t>borrowers cannot (or do not want to) conform to underwriting standards so tight as to eliminate default risk (even if that would get them T-Bond interest rates).</a:t>
            </a:r>
          </a:p>
          <a:p>
            <a:pPr eaLnBrk="1" hangingPunct="1">
              <a:defRPr/>
            </a:pPr>
            <a:endParaRPr lang="en-US" sz="2400" i="0" dirty="0">
              <a:sym typeface="Wingdings" panose="05000000000000000000" pitchFamily="2" charset="2"/>
            </a:endParaRPr>
          </a:p>
          <a:p>
            <a:pPr marL="228600" indent="-228600" eaLnBrk="1" hangingPunct="1">
              <a:buFontTx/>
              <a:buChar char="•"/>
              <a:defRPr/>
            </a:pPr>
            <a:r>
              <a:rPr lang="en-US" sz="2400" i="0" dirty="0" smtClean="0">
                <a:sym typeface="Wingdings" panose="05000000000000000000" pitchFamily="2" charset="2"/>
              </a:rPr>
              <a:t>Lenders </a:t>
            </a:r>
            <a:r>
              <a:rPr lang="en-US" sz="2400" i="0" dirty="0">
                <a:sym typeface="Wingdings" panose="05000000000000000000" pitchFamily="2" charset="2"/>
              </a:rPr>
              <a:t>must conform to the market in order to “play the game”: Modify loan terms so that E[r] is sufficient to compensate for default risk.</a:t>
            </a:r>
          </a:p>
        </p:txBody>
      </p:sp>
      <p:sp>
        <p:nvSpPr>
          <p:cNvPr id="6" name="Slide Number Placeholder 5"/>
          <p:cNvSpPr>
            <a:spLocks noGrp="1"/>
          </p:cNvSpPr>
          <p:nvPr>
            <p:ph type="sldNum" sz="quarter" idx="12"/>
          </p:nvPr>
        </p:nvSpPr>
        <p:spPr/>
        <p:txBody>
          <a:bodyPr/>
          <a:lstStyle/>
          <a:p>
            <a:fld id="{62BADE9E-A3F0-44EF-85FF-0034FD02320D}" type="slidenum">
              <a:rPr lang="en-US" smtClean="0"/>
              <a:pPr/>
              <a:t>26</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 calcmode="lin" valueType="num">
                                      <p:cBhvr additive="base">
                                        <p:cTn id="7" dur="500" fill="hold"/>
                                        <p:tgtEl>
                                          <p:spTgt spid="31748"/>
                                        </p:tgtEl>
                                        <p:attrNameLst>
                                          <p:attrName>ppt_x</p:attrName>
                                        </p:attrNameLst>
                                      </p:cBhvr>
                                      <p:tavLst>
                                        <p:tav tm="0">
                                          <p:val>
                                            <p:strVal val="1+#ppt_w/2"/>
                                          </p:val>
                                        </p:tav>
                                        <p:tav tm="100000">
                                          <p:val>
                                            <p:strVal val="#ppt_x"/>
                                          </p:val>
                                        </p:tav>
                                      </p:tavLst>
                                    </p:anim>
                                    <p:anim calcmode="lin" valueType="num">
                                      <p:cBhvr additive="base">
                                        <p:cTn id="8" dur="500" fill="hold"/>
                                        <p:tgtEl>
                                          <p:spTgt spid="3174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749"/>
                                        </p:tgtEl>
                                        <p:attrNameLst>
                                          <p:attrName>style.visibility</p:attrName>
                                        </p:attrNameLst>
                                      </p:cBhvr>
                                      <p:to>
                                        <p:strVal val="visible"/>
                                      </p:to>
                                    </p:set>
                                    <p:anim calcmode="lin" valueType="num">
                                      <p:cBhvr additive="base">
                                        <p:cTn id="13" dur="500" fill="hold"/>
                                        <p:tgtEl>
                                          <p:spTgt spid="31749"/>
                                        </p:tgtEl>
                                        <p:attrNameLst>
                                          <p:attrName>ppt_x</p:attrName>
                                        </p:attrNameLst>
                                      </p:cBhvr>
                                      <p:tavLst>
                                        <p:tav tm="0">
                                          <p:val>
                                            <p:strVal val="#ppt_x"/>
                                          </p:val>
                                        </p:tav>
                                        <p:tav tm="100000">
                                          <p:val>
                                            <p:strVal val="#ppt_x"/>
                                          </p:val>
                                        </p:tav>
                                      </p:tavLst>
                                    </p:anim>
                                    <p:anim calcmode="lin" valueType="num">
                                      <p:cBhvr additive="base">
                                        <p:cTn id="14" dur="500" fill="hold"/>
                                        <p:tgtEl>
                                          <p:spTgt spid="317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p:bldP spid="3174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09600" y="228600"/>
            <a:ext cx="7848600" cy="914400"/>
          </a:xfrm>
        </p:spPr>
        <p:txBody>
          <a:bodyPr/>
          <a:lstStyle/>
          <a:p>
            <a:pPr eaLnBrk="1" hangingPunct="1"/>
            <a:r>
              <a:rPr lang="en-US" sz="2800" b="1" smtClean="0">
                <a:latin typeface="Times New Roman" pitchFamily="18" charset="0"/>
                <a:sym typeface="Wingdings" pitchFamily="2" charset="2"/>
              </a:rPr>
              <a:t>Two Foci of Underwriting:</a:t>
            </a:r>
            <a:br>
              <a:rPr lang="en-US" sz="2800" b="1" smtClean="0">
                <a:latin typeface="Times New Roman" pitchFamily="18" charset="0"/>
                <a:sym typeface="Wingdings" pitchFamily="2" charset="2"/>
              </a:rPr>
            </a:br>
            <a:r>
              <a:rPr lang="en-US" sz="2800" b="1" smtClean="0">
                <a:solidFill>
                  <a:srgbClr val="33CC33"/>
                </a:solidFill>
                <a:latin typeface="Times New Roman" pitchFamily="18" charset="0"/>
                <a:sym typeface="Wingdings" pitchFamily="2" charset="2"/>
              </a:rPr>
              <a:t>Borrower </a:t>
            </a:r>
            <a:r>
              <a:rPr lang="en-US" sz="2800" b="1" smtClean="0">
                <a:solidFill>
                  <a:schemeClr val="tx1"/>
                </a:solidFill>
                <a:latin typeface="Times New Roman" pitchFamily="18" charset="0"/>
                <a:sym typeface="Wingdings" pitchFamily="2" charset="2"/>
              </a:rPr>
              <a:t>&amp;</a:t>
            </a:r>
            <a:r>
              <a:rPr lang="en-US" sz="2800" b="1" smtClean="0">
                <a:solidFill>
                  <a:srgbClr val="33CC33"/>
                </a:solidFill>
                <a:latin typeface="Times New Roman" pitchFamily="18" charset="0"/>
                <a:sym typeface="Wingdings" pitchFamily="2" charset="2"/>
              </a:rPr>
              <a:t> </a:t>
            </a:r>
            <a:r>
              <a:rPr lang="en-US" sz="2800" b="1" smtClean="0">
                <a:solidFill>
                  <a:srgbClr val="0000FF"/>
                </a:solidFill>
                <a:latin typeface="Times New Roman" pitchFamily="18" charset="0"/>
                <a:sym typeface="Wingdings" pitchFamily="2" charset="2"/>
              </a:rPr>
              <a:t>Property</a:t>
            </a:r>
            <a:endParaRPr lang="en-US" sz="2800" smtClean="0">
              <a:solidFill>
                <a:srgbClr val="0000FF"/>
              </a:solidFill>
              <a:latin typeface="Times New Roman" pitchFamily="18" charset="0"/>
              <a:sym typeface="Wingdings" pitchFamily="2" charset="2"/>
            </a:endParaRPr>
          </a:p>
        </p:txBody>
      </p:sp>
      <p:sp>
        <p:nvSpPr>
          <p:cNvPr id="32771" name="Rectangle 3"/>
          <p:cNvSpPr>
            <a:spLocks noGrp="1" noChangeArrowheads="1"/>
          </p:cNvSpPr>
          <p:nvPr>
            <p:ph type="body" idx="1"/>
          </p:nvPr>
        </p:nvSpPr>
        <p:spPr>
          <a:xfrm>
            <a:off x="762000" y="1371600"/>
            <a:ext cx="7696200" cy="5181600"/>
          </a:xfrm>
        </p:spPr>
        <p:txBody>
          <a:bodyPr/>
          <a:lstStyle/>
          <a:p>
            <a:pPr marL="609600" indent="-609600" eaLnBrk="1" hangingPunct="1">
              <a:lnSpc>
                <a:spcPct val="90000"/>
              </a:lnSpc>
              <a:buFontTx/>
              <a:buNone/>
              <a:defRPr/>
            </a:pPr>
            <a:r>
              <a:rPr lang="en-US" sz="2800" b="1" smtClean="0">
                <a:solidFill>
                  <a:srgbClr val="33CC33"/>
                </a:solidFill>
                <a:effectLst>
                  <a:outerShdw blurRad="38100" dist="38100" dir="2700000" algn="tl">
                    <a:srgbClr val="000000"/>
                  </a:outerShdw>
                </a:effectLst>
                <a:cs typeface="Times New Roman" panose="02020603050405020304" pitchFamily="18" charset="0"/>
                <a:sym typeface="Wingdings" panose="05000000000000000000" pitchFamily="2" charset="2"/>
              </a:rPr>
              <a:t>1) Borrower:</a:t>
            </a:r>
          </a:p>
          <a:p>
            <a:pPr marL="609600" indent="-609600" eaLnBrk="1" hangingPunct="1">
              <a:lnSpc>
                <a:spcPct val="90000"/>
              </a:lnSpc>
              <a:buFontTx/>
              <a:buNone/>
              <a:defRPr/>
            </a:pPr>
            <a:endParaRPr lang="en-US" sz="2800" smtClean="0">
              <a:solidFill>
                <a:srgbClr val="33CC33"/>
              </a:solidFill>
              <a:effectLst>
                <a:outerShdw blurRad="38100" dist="38100" dir="2700000" algn="tl">
                  <a:srgbClr val="000000"/>
                </a:outerShdw>
              </a:effectLst>
              <a:latin typeface="Courier New" panose="02070309020205020404" pitchFamily="49" charset="0"/>
              <a:cs typeface="Times New Roman" panose="02020603050405020304" pitchFamily="18" charset="0"/>
              <a:sym typeface="Wingdings" panose="05000000000000000000" pitchFamily="2" charset="2"/>
            </a:endParaRPr>
          </a:p>
          <a:p>
            <a:pPr marL="990600" lvl="1" indent="-533400" eaLnBrk="1" hangingPunct="1">
              <a:lnSpc>
                <a:spcPct val="90000"/>
              </a:lnSpc>
              <a:buFont typeface="Wingdings" panose="05000000000000000000" pitchFamily="2" charset="2"/>
              <a:buNone/>
              <a:defRPr/>
            </a:pPr>
            <a:r>
              <a:rPr lang="en-US" sz="2400" b="1" smtClean="0">
                <a:cs typeface="Times New Roman" panose="02020603050405020304" pitchFamily="18" charset="0"/>
                <a:sym typeface="Wingdings" panose="05000000000000000000" pitchFamily="2" charset="2"/>
              </a:rPr>
              <a:t>On the </a:t>
            </a:r>
            <a:r>
              <a:rPr lang="en-US" sz="2400" b="1" i="1" smtClean="0">
                <a:cs typeface="Times New Roman" panose="02020603050405020304" pitchFamily="18" charset="0"/>
                <a:sym typeface="Wingdings" panose="05000000000000000000" pitchFamily="2" charset="2"/>
              </a:rPr>
              <a:t>downside:</a:t>
            </a:r>
            <a:endParaRPr lang="en-US" sz="2400" smtClean="0">
              <a:latin typeface="Courier New" panose="02070309020205020404" pitchFamily="49" charset="0"/>
              <a:cs typeface="Times New Roman" panose="02020603050405020304" pitchFamily="18" charset="0"/>
              <a:sym typeface="Wingdings" panose="05000000000000000000" pitchFamily="2" charset="2"/>
            </a:endParaRPr>
          </a:p>
          <a:p>
            <a:pPr marL="1371600" lvl="2" indent="-457200" eaLnBrk="1" hangingPunct="1">
              <a:lnSpc>
                <a:spcPct val="90000"/>
              </a:lnSpc>
              <a:buFontTx/>
              <a:buNone/>
              <a:defRPr/>
            </a:pPr>
            <a:r>
              <a:rPr lang="en-US" sz="2000" b="1" smtClean="0">
                <a:cs typeface="Times New Roman" panose="02020603050405020304" pitchFamily="18" charset="0"/>
                <a:sym typeface="Wingdings" panose="05000000000000000000" pitchFamily="2" charset="2"/>
              </a:rPr>
              <a:t>i)     Can “bleed” healthy property as “cash cow”.</a:t>
            </a:r>
            <a:endParaRPr lang="en-US" sz="2000" smtClean="0">
              <a:latin typeface="Courier New" panose="02070309020205020404" pitchFamily="49" charset="0"/>
              <a:cs typeface="Times New Roman" panose="02020603050405020304" pitchFamily="18" charset="0"/>
              <a:sym typeface="Wingdings" panose="05000000000000000000" pitchFamily="2" charset="2"/>
            </a:endParaRPr>
          </a:p>
          <a:p>
            <a:pPr marL="1371600" lvl="2" indent="-457200" eaLnBrk="1" hangingPunct="1">
              <a:lnSpc>
                <a:spcPct val="90000"/>
              </a:lnSpc>
              <a:buFontTx/>
              <a:buNone/>
              <a:defRPr/>
            </a:pPr>
            <a:r>
              <a:rPr lang="en-US" sz="2000" b="1" smtClean="0">
                <a:cs typeface="Times New Roman" panose="02020603050405020304" pitchFamily="18" charset="0"/>
                <a:sym typeface="Wingdings" panose="05000000000000000000" pitchFamily="2" charset="2"/>
              </a:rPr>
              <a:t>ii)    Can use Ch.11 if they get in trouble (“cramdown”).</a:t>
            </a:r>
            <a:endParaRPr lang="en-US" sz="2000" smtClean="0">
              <a:latin typeface="Courier New" panose="02070309020205020404" pitchFamily="49" charset="0"/>
              <a:cs typeface="Times New Roman" panose="02020603050405020304" pitchFamily="18" charset="0"/>
              <a:sym typeface="Wingdings" panose="05000000000000000000" pitchFamily="2" charset="2"/>
            </a:endParaRPr>
          </a:p>
          <a:p>
            <a:pPr marL="1371600" lvl="2" indent="-457200" eaLnBrk="1" hangingPunct="1">
              <a:lnSpc>
                <a:spcPct val="90000"/>
              </a:lnSpc>
              <a:buFontTx/>
              <a:buNone/>
              <a:defRPr/>
            </a:pPr>
            <a:r>
              <a:rPr lang="en-US" sz="2000" b="1" smtClean="0">
                <a:cs typeface="Times New Roman" panose="02020603050405020304" pitchFamily="18" charset="0"/>
                <a:sym typeface="Wingdings" panose="05000000000000000000" pitchFamily="2" charset="2"/>
              </a:rPr>
              <a:t>iii)   Financial health of borrower is important.</a:t>
            </a:r>
            <a:endParaRPr lang="en-US" sz="2000" smtClean="0">
              <a:latin typeface="Courier New" panose="02070309020205020404" pitchFamily="49" charset="0"/>
              <a:cs typeface="Times New Roman" panose="02020603050405020304" pitchFamily="18" charset="0"/>
              <a:sym typeface="Wingdings" panose="05000000000000000000" pitchFamily="2" charset="2"/>
            </a:endParaRPr>
          </a:p>
          <a:p>
            <a:pPr marL="1371600" lvl="2" indent="-457200" eaLnBrk="1" hangingPunct="1">
              <a:lnSpc>
                <a:spcPct val="90000"/>
              </a:lnSpc>
              <a:buFontTx/>
              <a:buNone/>
              <a:defRPr/>
            </a:pPr>
            <a:r>
              <a:rPr lang="en-US" sz="2000" b="1" smtClean="0">
                <a:cs typeface="Times New Roman" panose="02020603050405020304" pitchFamily="18" charset="0"/>
                <a:sym typeface="Wingdings" panose="05000000000000000000" pitchFamily="2" charset="2"/>
              </a:rPr>
              <a:t>iv)   Check “parent” company.</a:t>
            </a:r>
          </a:p>
          <a:p>
            <a:pPr marL="1371600" lvl="2" indent="-457200" eaLnBrk="1" hangingPunct="1">
              <a:lnSpc>
                <a:spcPct val="90000"/>
              </a:lnSpc>
              <a:buFontTx/>
              <a:buNone/>
              <a:defRPr/>
            </a:pPr>
            <a:endParaRPr lang="en-US" sz="2000" smtClean="0">
              <a:latin typeface="Courier New" panose="02070309020205020404" pitchFamily="49" charset="0"/>
              <a:cs typeface="Times New Roman" panose="02020603050405020304" pitchFamily="18" charset="0"/>
              <a:sym typeface="Wingdings" panose="05000000000000000000" pitchFamily="2" charset="2"/>
            </a:endParaRPr>
          </a:p>
          <a:p>
            <a:pPr marL="990600" lvl="1" indent="-533400" eaLnBrk="1" hangingPunct="1">
              <a:lnSpc>
                <a:spcPct val="90000"/>
              </a:lnSpc>
              <a:buFont typeface="Wingdings" panose="05000000000000000000" pitchFamily="2" charset="2"/>
              <a:buNone/>
              <a:defRPr/>
            </a:pPr>
            <a:r>
              <a:rPr lang="en-US" sz="2400" b="1" smtClean="0">
                <a:cs typeface="Times New Roman" panose="02020603050405020304" pitchFamily="18" charset="0"/>
                <a:sym typeface="Wingdings" panose="05000000000000000000" pitchFamily="2" charset="2"/>
              </a:rPr>
              <a:t>On the </a:t>
            </a:r>
            <a:r>
              <a:rPr lang="en-US" sz="2400" b="1" i="1" smtClean="0">
                <a:cs typeface="Times New Roman" panose="02020603050405020304" pitchFamily="18" charset="0"/>
                <a:sym typeface="Wingdings" panose="05000000000000000000" pitchFamily="2" charset="2"/>
              </a:rPr>
              <a:t>upside</a:t>
            </a:r>
            <a:r>
              <a:rPr lang="en-US" sz="2400" b="1" smtClean="0">
                <a:cs typeface="Times New Roman" panose="02020603050405020304" pitchFamily="18" charset="0"/>
                <a:sym typeface="Wingdings" panose="05000000000000000000" pitchFamily="2" charset="2"/>
              </a:rPr>
              <a:t>:</a:t>
            </a:r>
            <a:endParaRPr lang="en-US" sz="2400" smtClean="0">
              <a:latin typeface="Courier New" panose="02070309020205020404" pitchFamily="49" charset="0"/>
              <a:cs typeface="Times New Roman" panose="02020603050405020304" pitchFamily="18" charset="0"/>
              <a:sym typeface="Wingdings" panose="05000000000000000000" pitchFamily="2" charset="2"/>
            </a:endParaRPr>
          </a:p>
          <a:p>
            <a:pPr marL="1371600" lvl="2" indent="-457200" eaLnBrk="1" hangingPunct="1">
              <a:lnSpc>
                <a:spcPct val="90000"/>
              </a:lnSpc>
              <a:buFontTx/>
              <a:buNone/>
              <a:defRPr/>
            </a:pPr>
            <a:r>
              <a:rPr lang="en-US" sz="2000" b="1" smtClean="0">
                <a:cs typeface="Times New Roman" panose="02020603050405020304" pitchFamily="18" charset="0"/>
                <a:sym typeface="Wingdings" panose="05000000000000000000" pitchFamily="2" charset="2"/>
              </a:rPr>
              <a:t>i)    Potential “repeat customer”.</a:t>
            </a:r>
            <a:endParaRPr lang="en-US" sz="2000" smtClean="0">
              <a:latin typeface="Courier New" panose="02070309020205020404" pitchFamily="49" charset="0"/>
              <a:cs typeface="Times New Roman" panose="02020603050405020304" pitchFamily="18" charset="0"/>
              <a:sym typeface="Wingdings" panose="05000000000000000000" pitchFamily="2" charset="2"/>
            </a:endParaRPr>
          </a:p>
          <a:p>
            <a:pPr marL="1371600" lvl="2" indent="-457200" eaLnBrk="1" hangingPunct="1">
              <a:lnSpc>
                <a:spcPct val="90000"/>
              </a:lnSpc>
              <a:buFontTx/>
              <a:buNone/>
              <a:defRPr/>
            </a:pPr>
            <a:r>
              <a:rPr lang="en-US" sz="2000" b="1" smtClean="0">
                <a:cs typeface="Times New Roman" panose="02020603050405020304" pitchFamily="18" charset="0"/>
                <a:sym typeface="Wingdings" panose="05000000000000000000" pitchFamily="2" charset="2"/>
              </a:rPr>
              <a:t>ii)   Consider size, track record, future potential.</a:t>
            </a:r>
            <a:endParaRPr lang="en-US" sz="2000" smtClean="0">
              <a:latin typeface="Courier New" panose="02070309020205020404" pitchFamily="49" charset="0"/>
              <a:cs typeface="Times New Roman" panose="02020603050405020304" pitchFamily="18" charset="0"/>
              <a:sym typeface="Wingdings" panose="05000000000000000000" pitchFamily="2" charset="2"/>
            </a:endParaRPr>
          </a:p>
        </p:txBody>
      </p:sp>
      <p:sp>
        <p:nvSpPr>
          <p:cNvPr id="4" name="Slide Number Placeholder 3"/>
          <p:cNvSpPr>
            <a:spLocks noGrp="1"/>
          </p:cNvSpPr>
          <p:nvPr>
            <p:ph type="sldNum" sz="quarter" idx="12"/>
          </p:nvPr>
        </p:nvSpPr>
        <p:spPr/>
        <p:txBody>
          <a:bodyPr/>
          <a:lstStyle/>
          <a:p>
            <a:fld id="{62BADE9E-A3F0-44EF-85FF-0034FD02320D}" type="slidenum">
              <a:rPr lang="en-US" smtClean="0"/>
              <a:pPr/>
              <a:t>27</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2771">
                                            <p:txEl>
                                              <p:pRg st="2" end="2"/>
                                            </p:txEl>
                                          </p:spTgt>
                                        </p:tgtEl>
                                        <p:attrNameLst>
                                          <p:attrName>style.visibility</p:attrName>
                                        </p:attrNameLst>
                                      </p:cBhvr>
                                      <p:to>
                                        <p:strVal val="visible"/>
                                      </p:to>
                                    </p:set>
                                    <p:anim calcmode="lin" valueType="num">
                                      <p:cBhvr additive="base">
                                        <p:cTn id="7" dur="500" fill="hold"/>
                                        <p:tgtEl>
                                          <p:spTgt spid="32771">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277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2771">
                                            <p:txEl>
                                              <p:pRg st="3" end="3"/>
                                            </p:txEl>
                                          </p:spTgt>
                                        </p:tgtEl>
                                        <p:attrNameLst>
                                          <p:attrName>style.visibility</p:attrName>
                                        </p:attrNameLst>
                                      </p:cBhvr>
                                      <p:to>
                                        <p:strVal val="visible"/>
                                      </p:to>
                                    </p:set>
                                    <p:anim calcmode="lin" valueType="num">
                                      <p:cBhvr additive="base">
                                        <p:cTn id="11" dur="500" fill="hold"/>
                                        <p:tgtEl>
                                          <p:spTgt spid="32771">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2771">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2771">
                                            <p:txEl>
                                              <p:pRg st="4" end="4"/>
                                            </p:txEl>
                                          </p:spTgt>
                                        </p:tgtEl>
                                        <p:attrNameLst>
                                          <p:attrName>style.visibility</p:attrName>
                                        </p:attrNameLst>
                                      </p:cBhvr>
                                      <p:to>
                                        <p:strVal val="visible"/>
                                      </p:to>
                                    </p:set>
                                    <p:anim calcmode="lin" valueType="num">
                                      <p:cBhvr additive="base">
                                        <p:cTn id="15" dur="500" fill="hold"/>
                                        <p:tgtEl>
                                          <p:spTgt spid="32771">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2771">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32771">
                                            <p:txEl>
                                              <p:pRg st="5" end="5"/>
                                            </p:txEl>
                                          </p:spTgt>
                                        </p:tgtEl>
                                        <p:attrNameLst>
                                          <p:attrName>style.visibility</p:attrName>
                                        </p:attrNameLst>
                                      </p:cBhvr>
                                      <p:to>
                                        <p:strVal val="visible"/>
                                      </p:to>
                                    </p:set>
                                    <p:anim calcmode="lin" valueType="num">
                                      <p:cBhvr additive="base">
                                        <p:cTn id="19" dur="500" fill="hold"/>
                                        <p:tgtEl>
                                          <p:spTgt spid="32771">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2771">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32771">
                                            <p:txEl>
                                              <p:pRg st="6" end="6"/>
                                            </p:txEl>
                                          </p:spTgt>
                                        </p:tgtEl>
                                        <p:attrNameLst>
                                          <p:attrName>style.visibility</p:attrName>
                                        </p:attrNameLst>
                                      </p:cBhvr>
                                      <p:to>
                                        <p:strVal val="visible"/>
                                      </p:to>
                                    </p:set>
                                    <p:anim calcmode="lin" valueType="num">
                                      <p:cBhvr additive="base">
                                        <p:cTn id="23" dur="500" fill="hold"/>
                                        <p:tgtEl>
                                          <p:spTgt spid="32771">
                                            <p:txEl>
                                              <p:pRg st="6" end="6"/>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27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nodeType="clickEffect">
                                  <p:stCondLst>
                                    <p:cond delay="0"/>
                                  </p:stCondLst>
                                  <p:childTnLst>
                                    <p:set>
                                      <p:cBhvr>
                                        <p:cTn id="28" dur="1" fill="hold">
                                          <p:stCondLst>
                                            <p:cond delay="0"/>
                                          </p:stCondLst>
                                        </p:cTn>
                                        <p:tgtEl>
                                          <p:spTgt spid="32771">
                                            <p:txEl>
                                              <p:pRg st="8" end="8"/>
                                            </p:txEl>
                                          </p:spTgt>
                                        </p:tgtEl>
                                        <p:attrNameLst>
                                          <p:attrName>style.visibility</p:attrName>
                                        </p:attrNameLst>
                                      </p:cBhvr>
                                      <p:to>
                                        <p:strVal val="visible"/>
                                      </p:to>
                                    </p:set>
                                    <p:anim calcmode="lin" valueType="num">
                                      <p:cBhvr additive="base">
                                        <p:cTn id="29" dur="500" fill="hold"/>
                                        <p:tgtEl>
                                          <p:spTgt spid="32771">
                                            <p:txEl>
                                              <p:pRg st="8" end="8"/>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2771">
                                            <p:txEl>
                                              <p:pRg st="8" end="8"/>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32771">
                                            <p:txEl>
                                              <p:pRg st="9" end="9"/>
                                            </p:txEl>
                                          </p:spTgt>
                                        </p:tgtEl>
                                        <p:attrNameLst>
                                          <p:attrName>style.visibility</p:attrName>
                                        </p:attrNameLst>
                                      </p:cBhvr>
                                      <p:to>
                                        <p:strVal val="visible"/>
                                      </p:to>
                                    </p:set>
                                    <p:anim calcmode="lin" valueType="num">
                                      <p:cBhvr additive="base">
                                        <p:cTn id="33" dur="500" fill="hold"/>
                                        <p:tgtEl>
                                          <p:spTgt spid="32771">
                                            <p:txEl>
                                              <p:pRg st="9" end="9"/>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2771">
                                            <p:txEl>
                                              <p:pRg st="9" end="9"/>
                                            </p:txEl>
                                          </p:spTgt>
                                        </p:tgtEl>
                                        <p:attrNameLst>
                                          <p:attrName>ppt_y</p:attrName>
                                        </p:attrNameLst>
                                      </p:cBhvr>
                                      <p:tavLst>
                                        <p:tav tm="0">
                                          <p:val>
                                            <p:strVal val="#ppt_y"/>
                                          </p:val>
                                        </p:tav>
                                        <p:tav tm="100000">
                                          <p:val>
                                            <p:strVal val="#ppt_y"/>
                                          </p:val>
                                        </p:tav>
                                      </p:tavLst>
                                    </p:anim>
                                  </p:childTnLst>
                                </p:cTn>
                              </p:par>
                              <p:par>
                                <p:cTn id="35" presetID="2" presetClass="entr" presetSubtype="2" fill="hold" nodeType="withEffect">
                                  <p:stCondLst>
                                    <p:cond delay="0"/>
                                  </p:stCondLst>
                                  <p:childTnLst>
                                    <p:set>
                                      <p:cBhvr>
                                        <p:cTn id="36" dur="1" fill="hold">
                                          <p:stCondLst>
                                            <p:cond delay="0"/>
                                          </p:stCondLst>
                                        </p:cTn>
                                        <p:tgtEl>
                                          <p:spTgt spid="32771">
                                            <p:txEl>
                                              <p:pRg st="10" end="10"/>
                                            </p:txEl>
                                          </p:spTgt>
                                        </p:tgtEl>
                                        <p:attrNameLst>
                                          <p:attrName>style.visibility</p:attrName>
                                        </p:attrNameLst>
                                      </p:cBhvr>
                                      <p:to>
                                        <p:strVal val="visible"/>
                                      </p:to>
                                    </p:set>
                                    <p:anim calcmode="lin" valueType="num">
                                      <p:cBhvr additive="base">
                                        <p:cTn id="37" dur="500" fill="hold"/>
                                        <p:tgtEl>
                                          <p:spTgt spid="32771">
                                            <p:txEl>
                                              <p:pRg st="10" end="1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2771">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762000" y="1295400"/>
            <a:ext cx="7620000" cy="4356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90204" pitchFamily="34" charset="0"/>
              </a:defRPr>
            </a:lvl1pPr>
            <a:lvl2pPr marL="914400" indent="-457200">
              <a:defRPr>
                <a:solidFill>
                  <a:schemeClr val="tx1"/>
                </a:solidFill>
                <a:latin typeface="Arial" panose="020B0604020202090204" pitchFamily="34" charset="0"/>
              </a:defRPr>
            </a:lvl2pPr>
            <a:lvl3pPr marL="1371600" indent="-457200">
              <a:defRPr>
                <a:solidFill>
                  <a:schemeClr val="tx1"/>
                </a:solidFill>
                <a:latin typeface="Arial" panose="020B0604020202090204" pitchFamily="34" charset="0"/>
              </a:defRPr>
            </a:lvl3pPr>
            <a:lvl4pPr marL="1828800" indent="-457200">
              <a:defRPr>
                <a:solidFill>
                  <a:schemeClr val="tx1"/>
                </a:solidFill>
                <a:latin typeface="Arial" panose="020B0604020202090204" pitchFamily="34" charset="0"/>
              </a:defRPr>
            </a:lvl4pPr>
            <a:lvl5pPr marL="2286000" indent="-457200">
              <a:defRPr>
                <a:solidFill>
                  <a:schemeClr val="tx1"/>
                </a:solidFill>
                <a:latin typeface="Arial" panose="020B0604020202090204" pitchFamily="34" charset="0"/>
              </a:defRPr>
            </a:lvl5pPr>
            <a:lvl6pPr marL="2743200" indent="-457200" fontAlgn="base">
              <a:spcBef>
                <a:spcPct val="0"/>
              </a:spcBef>
              <a:spcAft>
                <a:spcPct val="0"/>
              </a:spcAft>
              <a:defRPr>
                <a:solidFill>
                  <a:schemeClr val="tx1"/>
                </a:solidFill>
                <a:latin typeface="Arial" panose="020B0604020202090204" pitchFamily="34" charset="0"/>
              </a:defRPr>
            </a:lvl6pPr>
            <a:lvl7pPr marL="3200400" indent="-457200" fontAlgn="base">
              <a:spcBef>
                <a:spcPct val="0"/>
              </a:spcBef>
              <a:spcAft>
                <a:spcPct val="0"/>
              </a:spcAft>
              <a:defRPr>
                <a:solidFill>
                  <a:schemeClr val="tx1"/>
                </a:solidFill>
                <a:latin typeface="Arial" panose="020B0604020202090204" pitchFamily="34" charset="0"/>
              </a:defRPr>
            </a:lvl7pPr>
            <a:lvl8pPr marL="3657600" indent="-457200" fontAlgn="base">
              <a:spcBef>
                <a:spcPct val="0"/>
              </a:spcBef>
              <a:spcAft>
                <a:spcPct val="0"/>
              </a:spcAft>
              <a:defRPr>
                <a:solidFill>
                  <a:schemeClr val="tx1"/>
                </a:solidFill>
                <a:latin typeface="Arial" panose="020B0604020202090204" pitchFamily="34" charset="0"/>
              </a:defRPr>
            </a:lvl8pPr>
            <a:lvl9pPr marL="4114800" indent="-457200" fontAlgn="base">
              <a:spcBef>
                <a:spcPct val="0"/>
              </a:spcBef>
              <a:spcAft>
                <a:spcPct val="0"/>
              </a:spcAft>
              <a:defRPr>
                <a:solidFill>
                  <a:schemeClr val="tx1"/>
                </a:solidFill>
                <a:latin typeface="Arial" panose="020B0604020202090204" pitchFamily="34" charset="0"/>
              </a:defRPr>
            </a:lvl9pPr>
          </a:lstStyle>
          <a:p>
            <a:pPr eaLnBrk="1" hangingPunct="1">
              <a:defRPr/>
            </a:pPr>
            <a:r>
              <a:rPr lang="en-US" sz="2800" i="0" smtClean="0">
                <a:solidFill>
                  <a:srgbClr val="0000FF"/>
                </a:solidFill>
                <a:effectLst>
                  <a:outerShdw blurRad="38100" dist="38100" dir="2700000" algn="tl">
                    <a:srgbClr val="000000"/>
                  </a:outerShdw>
                </a:effectLst>
                <a:latin typeface="Times New Roman" panose="02020603050405020304" pitchFamily="18" charset="0"/>
                <a:sym typeface="Wingdings" panose="05000000000000000000" pitchFamily="2" charset="2"/>
              </a:rPr>
              <a:t>2) Property:</a:t>
            </a:r>
          </a:p>
          <a:p>
            <a:pPr eaLnBrk="1" hangingPunct="1">
              <a:defRPr/>
            </a:pPr>
            <a:endParaRPr lang="en-US" sz="2800" b="0" i="0" smtClean="0">
              <a:solidFill>
                <a:srgbClr val="0000FF"/>
              </a:solidFill>
              <a:effectLst>
                <a:outerShdw blurRad="38100" dist="38100" dir="2700000" algn="tl">
                  <a:srgbClr val="000000"/>
                </a:outerShdw>
              </a:effectLst>
              <a:latin typeface="Times New Roman" panose="02020603050405020304" pitchFamily="18" charset="0"/>
              <a:sym typeface="Wingdings" panose="05000000000000000000" pitchFamily="2" charset="2"/>
            </a:endParaRPr>
          </a:p>
          <a:p>
            <a:pPr lvl="1" eaLnBrk="1" hangingPunct="1">
              <a:defRPr/>
            </a:pPr>
            <a:r>
              <a:rPr lang="en-US" sz="2800" smtClean="0">
                <a:effectLst>
                  <a:outerShdw blurRad="38100" dist="38100" dir="2700000" algn="tl">
                    <a:srgbClr val="FFFFFF"/>
                  </a:outerShdw>
                </a:effectLst>
                <a:latin typeface="Times New Roman" panose="02020603050405020304" pitchFamily="18" charset="0"/>
                <a:sym typeface="Wingdings" panose="05000000000000000000" pitchFamily="2" charset="2"/>
              </a:rPr>
              <a:t>Generally more important than borrower:</a:t>
            </a:r>
          </a:p>
          <a:p>
            <a:pPr lvl="1" eaLnBrk="1" hangingPunct="1">
              <a:defRPr/>
            </a:pPr>
            <a:r>
              <a:rPr lang="en-US" sz="2400" i="0" smtClean="0">
                <a:latin typeface="Times New Roman" panose="02020603050405020304" pitchFamily="18" charset="0"/>
                <a:sym typeface="Wingdings" panose="05000000000000000000" pitchFamily="2" charset="2"/>
              </a:rPr>
              <a:t>	i)    Main source of CF to service loan.</a:t>
            </a:r>
            <a:endParaRPr lang="en-US" sz="2400" b="0" i="0" smtClean="0">
              <a:latin typeface="Times New Roman" panose="02020603050405020304" pitchFamily="18" charset="0"/>
              <a:sym typeface="Wingdings" panose="05000000000000000000" pitchFamily="2" charset="2"/>
            </a:endParaRPr>
          </a:p>
          <a:p>
            <a:pPr lvl="2" eaLnBrk="1" hangingPunct="1">
              <a:defRPr/>
            </a:pPr>
            <a:r>
              <a:rPr lang="en-US" sz="2400" i="0" smtClean="0">
                <a:latin typeface="Times New Roman" panose="02020603050405020304" pitchFamily="18" charset="0"/>
                <a:sym typeface="Wingdings" panose="05000000000000000000" pitchFamily="2" charset="2"/>
              </a:rPr>
              <a:t>ii)   Comm.Mtgs effectively “non-recourse”.</a:t>
            </a:r>
            <a:endParaRPr lang="en-US" sz="2400" b="0" i="0" smtClean="0">
              <a:latin typeface="Times New Roman" panose="02020603050405020304" pitchFamily="18" charset="0"/>
              <a:sym typeface="Wingdings" panose="05000000000000000000" pitchFamily="2" charset="2"/>
            </a:endParaRPr>
          </a:p>
          <a:p>
            <a:pPr lvl="2" eaLnBrk="1" hangingPunct="1">
              <a:defRPr/>
            </a:pPr>
            <a:r>
              <a:rPr lang="en-US" sz="2400" i="0" smtClean="0">
                <a:latin typeface="Times New Roman" panose="02020603050405020304" pitchFamily="18" charset="0"/>
                <a:sym typeface="Wingdings" panose="05000000000000000000" pitchFamily="2" charset="2"/>
              </a:rPr>
              <a:t>iii)  Careful lender w well-crafted loan: strong property counts more than strong borrower.</a:t>
            </a:r>
          </a:p>
          <a:p>
            <a:pPr lvl="2" eaLnBrk="1" hangingPunct="1">
              <a:defRPr/>
            </a:pPr>
            <a:endParaRPr lang="en-US" sz="2400" b="0" i="0" smtClean="0">
              <a:latin typeface="Times New Roman" panose="02020603050405020304" pitchFamily="18" charset="0"/>
              <a:sym typeface="Wingdings" panose="05000000000000000000" pitchFamily="2" charset="2"/>
            </a:endParaRPr>
          </a:p>
          <a:p>
            <a:pPr lvl="1" eaLnBrk="1" hangingPunct="1">
              <a:defRPr/>
            </a:pPr>
            <a:r>
              <a:rPr lang="en-US" sz="2800" smtClean="0">
                <a:effectLst>
                  <a:outerShdw blurRad="38100" dist="38100" dir="2700000" algn="tl">
                    <a:srgbClr val="FFFFFF"/>
                  </a:outerShdw>
                </a:effectLst>
                <a:latin typeface="Times New Roman" panose="02020603050405020304" pitchFamily="18" charset="0"/>
                <a:sym typeface="Wingdings" panose="05000000000000000000" pitchFamily="2" charset="2"/>
              </a:rPr>
              <a:t>Standard Property-level Underwriting Criteria:</a:t>
            </a:r>
            <a:endParaRPr lang="en-US" sz="2800" b="0" smtClean="0">
              <a:effectLst>
                <a:outerShdw blurRad="38100" dist="38100" dir="2700000" algn="tl">
                  <a:srgbClr val="FFFFFF"/>
                </a:outerShdw>
              </a:effectLst>
              <a:latin typeface="Times New Roman" panose="02020603050405020304" pitchFamily="18" charset="0"/>
              <a:sym typeface="Wingdings" panose="05000000000000000000" pitchFamily="2" charset="2"/>
            </a:endParaRPr>
          </a:p>
          <a:p>
            <a:pPr lvl="2" eaLnBrk="1" hangingPunct="1">
              <a:defRPr/>
            </a:pPr>
            <a:r>
              <a:rPr lang="en-US" sz="2400" i="0" smtClean="0">
                <a:latin typeface="Times New Roman" panose="02020603050405020304" pitchFamily="18" charset="0"/>
                <a:sym typeface="Wingdings" panose="05000000000000000000" pitchFamily="2" charset="2"/>
              </a:rPr>
              <a:t>i)    Asset value criteria...</a:t>
            </a:r>
            <a:endParaRPr lang="en-US" sz="2400" b="0" i="0" smtClean="0">
              <a:latin typeface="Times New Roman" panose="02020603050405020304" pitchFamily="18" charset="0"/>
              <a:sym typeface="Wingdings" panose="05000000000000000000" pitchFamily="2" charset="2"/>
            </a:endParaRPr>
          </a:p>
          <a:p>
            <a:pPr lvl="2" eaLnBrk="1" hangingPunct="1">
              <a:defRPr/>
            </a:pPr>
            <a:r>
              <a:rPr lang="en-US" sz="2400" i="0" smtClean="0">
                <a:latin typeface="Times New Roman" panose="02020603050405020304" pitchFamily="18" charset="0"/>
                <a:sym typeface="Wingdings" panose="05000000000000000000" pitchFamily="2" charset="2"/>
              </a:rPr>
              <a:t>ii)   Property income criteria...</a:t>
            </a:r>
            <a:endParaRPr lang="en-US" sz="2400" b="0" i="0" smtClean="0">
              <a:latin typeface="Times New Roman" panose="02020603050405020304" pitchFamily="18" charset="0"/>
            </a:endParaRPr>
          </a:p>
        </p:txBody>
      </p:sp>
      <p:sp>
        <p:nvSpPr>
          <p:cNvPr id="41987" name="Rectangle 3"/>
          <p:cNvSpPr>
            <a:spLocks noChangeArrowheads="1"/>
          </p:cNvSpPr>
          <p:nvPr/>
        </p:nvSpPr>
        <p:spPr bwMode="auto">
          <a:xfrm>
            <a:off x="609600" y="228600"/>
            <a:ext cx="7848600" cy="914400"/>
          </a:xfrm>
          <a:prstGeom prst="rect">
            <a:avLst/>
          </a:prstGeom>
          <a:noFill/>
          <a:ln w="9525">
            <a:noFill/>
            <a:miter lim="800000"/>
            <a:headEnd/>
            <a:tailEnd/>
          </a:ln>
          <a:effectLst/>
        </p:spPr>
        <p:txBody>
          <a:bodyPr lIns="92075" tIns="46038" rIns="92075" bIns="46038" anchor="ctr"/>
          <a:lstStyle/>
          <a:p>
            <a:pPr algn="ctr" eaLnBrk="1" hangingPunct="1"/>
            <a:r>
              <a:rPr lang="en-US" sz="2800" i="0">
                <a:solidFill>
                  <a:schemeClr val="tx2"/>
                </a:solidFill>
                <a:sym typeface="Wingdings" pitchFamily="2" charset="2"/>
              </a:rPr>
              <a:t>Two Foci of Underwriting:</a:t>
            </a:r>
            <a:br>
              <a:rPr lang="en-US" sz="2800" i="0">
                <a:solidFill>
                  <a:schemeClr val="tx2"/>
                </a:solidFill>
                <a:sym typeface="Wingdings" pitchFamily="2" charset="2"/>
              </a:rPr>
            </a:br>
            <a:r>
              <a:rPr lang="en-US" sz="2800" i="0">
                <a:solidFill>
                  <a:srgbClr val="33CC33"/>
                </a:solidFill>
                <a:sym typeface="Wingdings" pitchFamily="2" charset="2"/>
              </a:rPr>
              <a:t>Borrower </a:t>
            </a:r>
            <a:r>
              <a:rPr lang="en-US" sz="2800" i="0">
                <a:sym typeface="Wingdings" pitchFamily="2" charset="2"/>
              </a:rPr>
              <a:t>&amp;</a:t>
            </a:r>
            <a:r>
              <a:rPr lang="en-US" sz="2800" i="0">
                <a:solidFill>
                  <a:srgbClr val="33CC33"/>
                </a:solidFill>
                <a:sym typeface="Wingdings" pitchFamily="2" charset="2"/>
              </a:rPr>
              <a:t> </a:t>
            </a:r>
            <a:r>
              <a:rPr lang="en-US" sz="2800" i="0">
                <a:solidFill>
                  <a:srgbClr val="0000FF"/>
                </a:solidFill>
                <a:sym typeface="Wingdings" pitchFamily="2" charset="2"/>
              </a:rPr>
              <a:t>Property</a:t>
            </a:r>
            <a:endParaRPr lang="en-US" sz="2800" b="0" i="0">
              <a:solidFill>
                <a:srgbClr val="0000FF"/>
              </a:solidFill>
              <a:sym typeface="Wingdings" pitchFamily="2" charset="2"/>
            </a:endParaRPr>
          </a:p>
        </p:txBody>
      </p:sp>
      <p:sp>
        <p:nvSpPr>
          <p:cNvPr id="4" name="Slide Number Placeholder 3"/>
          <p:cNvSpPr>
            <a:spLocks noGrp="1"/>
          </p:cNvSpPr>
          <p:nvPr>
            <p:ph type="sldNum" sz="quarter" idx="12"/>
          </p:nvPr>
        </p:nvSpPr>
        <p:spPr/>
        <p:txBody>
          <a:bodyPr/>
          <a:lstStyle/>
          <a:p>
            <a:fld id="{247ED4F4-2E89-4993-986F-91E560E9CC71}" type="slidenum">
              <a:rPr lang="en-US" smtClean="0"/>
              <a:pPr/>
              <a:t>28</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3794">
                                            <p:txEl>
                                              <p:pRg st="2" end="2"/>
                                            </p:txEl>
                                          </p:spTgt>
                                        </p:tgtEl>
                                        <p:attrNameLst>
                                          <p:attrName>style.visibility</p:attrName>
                                        </p:attrNameLst>
                                      </p:cBhvr>
                                      <p:to>
                                        <p:strVal val="visible"/>
                                      </p:to>
                                    </p:set>
                                    <p:anim calcmode="lin" valueType="num">
                                      <p:cBhvr additive="base">
                                        <p:cTn id="7" dur="500" fill="hold"/>
                                        <p:tgtEl>
                                          <p:spTgt spid="33794">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3794">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33794">
                                            <p:txEl>
                                              <p:pRg st="3" end="3"/>
                                            </p:txEl>
                                          </p:spTgt>
                                        </p:tgtEl>
                                        <p:attrNameLst>
                                          <p:attrName>style.visibility</p:attrName>
                                        </p:attrNameLst>
                                      </p:cBhvr>
                                      <p:to>
                                        <p:strVal val="visible"/>
                                      </p:to>
                                    </p:set>
                                    <p:anim calcmode="lin" valueType="num">
                                      <p:cBhvr additive="base">
                                        <p:cTn id="11" dur="500" fill="hold"/>
                                        <p:tgtEl>
                                          <p:spTgt spid="33794">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3794">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33794">
                                            <p:txEl>
                                              <p:pRg st="4" end="4"/>
                                            </p:txEl>
                                          </p:spTgt>
                                        </p:tgtEl>
                                        <p:attrNameLst>
                                          <p:attrName>style.visibility</p:attrName>
                                        </p:attrNameLst>
                                      </p:cBhvr>
                                      <p:to>
                                        <p:strVal val="visible"/>
                                      </p:to>
                                    </p:set>
                                    <p:anim calcmode="lin" valueType="num">
                                      <p:cBhvr additive="base">
                                        <p:cTn id="15" dur="500" fill="hold"/>
                                        <p:tgtEl>
                                          <p:spTgt spid="33794">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3794">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33794">
                                            <p:txEl>
                                              <p:pRg st="5" end="5"/>
                                            </p:txEl>
                                          </p:spTgt>
                                        </p:tgtEl>
                                        <p:attrNameLst>
                                          <p:attrName>style.visibility</p:attrName>
                                        </p:attrNameLst>
                                      </p:cBhvr>
                                      <p:to>
                                        <p:strVal val="visible"/>
                                      </p:to>
                                    </p:set>
                                    <p:anim calcmode="lin" valueType="num">
                                      <p:cBhvr additive="base">
                                        <p:cTn id="19" dur="500" fill="hold"/>
                                        <p:tgtEl>
                                          <p:spTgt spid="33794">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379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33794">
                                            <p:txEl>
                                              <p:pRg st="7" end="7"/>
                                            </p:txEl>
                                          </p:spTgt>
                                        </p:tgtEl>
                                        <p:attrNameLst>
                                          <p:attrName>style.visibility</p:attrName>
                                        </p:attrNameLst>
                                      </p:cBhvr>
                                      <p:to>
                                        <p:strVal val="visible"/>
                                      </p:to>
                                    </p:set>
                                    <p:anim calcmode="lin" valueType="num">
                                      <p:cBhvr additive="base">
                                        <p:cTn id="25" dur="500" fill="hold"/>
                                        <p:tgtEl>
                                          <p:spTgt spid="33794">
                                            <p:txEl>
                                              <p:pRg st="7" end="7"/>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3794">
                                            <p:txEl>
                                              <p:pRg st="7" end="7"/>
                                            </p:txEl>
                                          </p:spTgt>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0"/>
                                  </p:stCondLst>
                                  <p:childTnLst>
                                    <p:set>
                                      <p:cBhvr>
                                        <p:cTn id="28" dur="1" fill="hold">
                                          <p:stCondLst>
                                            <p:cond delay="0"/>
                                          </p:stCondLst>
                                        </p:cTn>
                                        <p:tgtEl>
                                          <p:spTgt spid="33794">
                                            <p:txEl>
                                              <p:pRg st="8" end="8"/>
                                            </p:txEl>
                                          </p:spTgt>
                                        </p:tgtEl>
                                        <p:attrNameLst>
                                          <p:attrName>style.visibility</p:attrName>
                                        </p:attrNameLst>
                                      </p:cBhvr>
                                      <p:to>
                                        <p:strVal val="visible"/>
                                      </p:to>
                                    </p:set>
                                    <p:anim calcmode="lin" valueType="num">
                                      <p:cBhvr additive="base">
                                        <p:cTn id="29" dur="500" fill="hold"/>
                                        <p:tgtEl>
                                          <p:spTgt spid="33794">
                                            <p:txEl>
                                              <p:pRg st="8" end="8"/>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3794">
                                            <p:txEl>
                                              <p:pRg st="8" end="8"/>
                                            </p:txEl>
                                          </p:spTgt>
                                        </p:tgtEl>
                                        <p:attrNameLst>
                                          <p:attrName>ppt_y</p:attrName>
                                        </p:attrNameLst>
                                      </p:cBhvr>
                                      <p:tavLst>
                                        <p:tav tm="0">
                                          <p:val>
                                            <p:strVal val="#ppt_y"/>
                                          </p:val>
                                        </p:tav>
                                        <p:tav tm="100000">
                                          <p:val>
                                            <p:strVal val="#ppt_y"/>
                                          </p:val>
                                        </p:tav>
                                      </p:tavLst>
                                    </p:anim>
                                  </p:childTnLst>
                                </p:cTn>
                              </p:par>
                              <p:par>
                                <p:cTn id="31" presetID="2" presetClass="entr" presetSubtype="2" fill="hold" nodeType="withEffect">
                                  <p:stCondLst>
                                    <p:cond delay="0"/>
                                  </p:stCondLst>
                                  <p:childTnLst>
                                    <p:set>
                                      <p:cBhvr>
                                        <p:cTn id="32" dur="1" fill="hold">
                                          <p:stCondLst>
                                            <p:cond delay="0"/>
                                          </p:stCondLst>
                                        </p:cTn>
                                        <p:tgtEl>
                                          <p:spTgt spid="33794">
                                            <p:txEl>
                                              <p:pRg st="9" end="9"/>
                                            </p:txEl>
                                          </p:spTgt>
                                        </p:tgtEl>
                                        <p:attrNameLst>
                                          <p:attrName>style.visibility</p:attrName>
                                        </p:attrNameLst>
                                      </p:cBhvr>
                                      <p:to>
                                        <p:strVal val="visible"/>
                                      </p:to>
                                    </p:set>
                                    <p:anim calcmode="lin" valueType="num">
                                      <p:cBhvr additive="base">
                                        <p:cTn id="33" dur="500" fill="hold"/>
                                        <p:tgtEl>
                                          <p:spTgt spid="33794">
                                            <p:txEl>
                                              <p:pRg st="9" end="9"/>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3794">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152400"/>
            <a:ext cx="7772400" cy="990600"/>
          </a:xfrm>
        </p:spPr>
        <p:txBody>
          <a:bodyPr/>
          <a:lstStyle/>
          <a:p>
            <a:pPr eaLnBrk="1" hangingPunct="1"/>
            <a:r>
              <a:rPr lang="en-US" sz="2800" b="1" smtClean="0">
                <a:latin typeface="Times New Roman" pitchFamily="18" charset="0"/>
                <a:cs typeface="Times New Roman" pitchFamily="18" charset="0"/>
              </a:rPr>
              <a:t>Asset Value Criterion:</a:t>
            </a:r>
            <a:br>
              <a:rPr lang="en-US" sz="2800" b="1" smtClean="0">
                <a:latin typeface="Times New Roman" pitchFamily="18" charset="0"/>
                <a:cs typeface="Times New Roman" pitchFamily="18" charset="0"/>
              </a:rPr>
            </a:br>
            <a:r>
              <a:rPr lang="en-US" sz="2800" b="1" smtClean="0">
                <a:latin typeface="Times New Roman" pitchFamily="18" charset="0"/>
                <a:cs typeface="Times New Roman" pitchFamily="18" charset="0"/>
              </a:rPr>
              <a:t>Initial Loan-to-Value Ratio (LTV)</a:t>
            </a:r>
            <a:endParaRPr lang="en-US" sz="2800" smtClean="0">
              <a:latin typeface="Courier New" pitchFamily="49" charset="0"/>
              <a:cs typeface="Courier New" pitchFamily="49" charset="0"/>
            </a:endParaRPr>
          </a:p>
        </p:txBody>
      </p:sp>
      <p:sp>
        <p:nvSpPr>
          <p:cNvPr id="43011" name="Rectangle 3"/>
          <p:cNvSpPr>
            <a:spLocks noGrp="1" noChangeArrowheads="1"/>
          </p:cNvSpPr>
          <p:nvPr>
            <p:ph type="body" idx="1"/>
          </p:nvPr>
        </p:nvSpPr>
        <p:spPr>
          <a:xfrm>
            <a:off x="685800" y="1143000"/>
            <a:ext cx="7772400" cy="1066800"/>
          </a:xfrm>
        </p:spPr>
        <p:txBody>
          <a:bodyPr/>
          <a:lstStyle/>
          <a:p>
            <a:pPr algn="ctr" eaLnBrk="1" hangingPunct="1">
              <a:buFontTx/>
              <a:buNone/>
            </a:pPr>
            <a:r>
              <a:rPr lang="en-US" sz="2400" b="1" i="1" smtClean="0">
                <a:cs typeface="Times New Roman" pitchFamily="18" charset="0"/>
              </a:rPr>
              <a:t>LTV = L/V</a:t>
            </a:r>
            <a:br>
              <a:rPr lang="en-US" sz="2400" b="1" i="1" smtClean="0">
                <a:cs typeface="Times New Roman" pitchFamily="18" charset="0"/>
              </a:rPr>
            </a:br>
            <a:r>
              <a:rPr lang="en-US" sz="1600" b="1" smtClean="0">
                <a:cs typeface="Courier New" pitchFamily="49" charset="0"/>
              </a:rPr>
              <a:t>Exh. 18-5: Typical relationship between initial LTV ratio and the ex ante lifetime default probability on a commercial property mortgage:</a:t>
            </a:r>
          </a:p>
        </p:txBody>
      </p:sp>
      <p:grpSp>
        <p:nvGrpSpPr>
          <p:cNvPr id="43012" name="Group 4"/>
          <p:cNvGrpSpPr>
            <a:grpSpLocks/>
          </p:cNvGrpSpPr>
          <p:nvPr/>
        </p:nvGrpSpPr>
        <p:grpSpPr bwMode="auto">
          <a:xfrm>
            <a:off x="1752600" y="2286000"/>
            <a:ext cx="5867400" cy="3886200"/>
            <a:chOff x="1296" y="1200"/>
            <a:chExt cx="3274" cy="2016"/>
          </a:xfrm>
        </p:grpSpPr>
        <p:sp>
          <p:nvSpPr>
            <p:cNvPr id="34821" name="Rectangle 5"/>
            <p:cNvSpPr>
              <a:spLocks noChangeArrowheads="1"/>
            </p:cNvSpPr>
            <p:nvPr/>
          </p:nvSpPr>
          <p:spPr bwMode="auto">
            <a:xfrm>
              <a:off x="1296" y="1200"/>
              <a:ext cx="3264" cy="2016"/>
            </a:xfrm>
            <a:prstGeom prst="rect">
              <a:avLst/>
            </a:prstGeom>
            <a:solidFill>
              <a:schemeClr val="bg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grpSp>
          <p:nvGrpSpPr>
            <p:cNvPr id="43014" name="Group 6"/>
            <p:cNvGrpSpPr>
              <a:grpSpLocks/>
            </p:cNvGrpSpPr>
            <p:nvPr/>
          </p:nvGrpSpPr>
          <p:grpSpPr bwMode="auto">
            <a:xfrm>
              <a:off x="1344" y="1248"/>
              <a:ext cx="3226" cy="1901"/>
              <a:chOff x="2016" y="3600"/>
              <a:chExt cx="8064" cy="4752"/>
            </a:xfrm>
          </p:grpSpPr>
          <p:sp>
            <p:nvSpPr>
              <p:cNvPr id="34823" name="Line 7"/>
              <p:cNvSpPr>
                <a:spLocks noChangeShapeType="1"/>
              </p:cNvSpPr>
              <p:nvPr/>
            </p:nvSpPr>
            <p:spPr bwMode="auto">
              <a:xfrm>
                <a:off x="3023" y="4176"/>
                <a:ext cx="0" cy="3601"/>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4824" name="Line 8"/>
              <p:cNvSpPr>
                <a:spLocks noChangeShapeType="1"/>
              </p:cNvSpPr>
              <p:nvPr/>
            </p:nvSpPr>
            <p:spPr bwMode="auto">
              <a:xfrm>
                <a:off x="3023" y="7776"/>
                <a:ext cx="7057" cy="0"/>
              </a:xfrm>
              <a:prstGeom prst="line">
                <a:avLst/>
              </a:prstGeom>
              <a:noFill/>
              <a:ln w="9525">
                <a:solidFill>
                  <a:srgbClr val="000000"/>
                </a:solidFill>
                <a:round/>
                <a:headEnd/>
                <a:tailEnd/>
              </a:ln>
              <a:extLst>
                <a:ext uri="{909E8E84-426E-40DD-AFC4-6F175D3DCCD1}">
                  <a14:hiddenFill xmlns="" xmlns:a14="http://schemas.microsoft.com/office/drawing/2010/main">
                    <a:no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4825" name="Arc 9"/>
              <p:cNvSpPr>
                <a:spLocks/>
              </p:cNvSpPr>
              <p:nvPr/>
            </p:nvSpPr>
            <p:spPr bwMode="auto">
              <a:xfrm flipV="1">
                <a:off x="3311" y="7488"/>
                <a:ext cx="489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34826" name="Arc 10"/>
              <p:cNvSpPr>
                <a:spLocks/>
              </p:cNvSpPr>
              <p:nvPr/>
            </p:nvSpPr>
            <p:spPr bwMode="auto">
              <a:xfrm flipV="1">
                <a:off x="8065" y="5617"/>
                <a:ext cx="1295" cy="1867"/>
              </a:xfrm>
              <a:custGeom>
                <a:avLst/>
                <a:gdLst>
                  <a:gd name="G0" fmla="+- 0 0 0"/>
                  <a:gd name="G1" fmla="+- 21556 0 0"/>
                  <a:gd name="G2" fmla="+- 21600 0 0"/>
                  <a:gd name="T0" fmla="*/ 1370 w 21600"/>
                  <a:gd name="T1" fmla="*/ 0 h 21556"/>
                  <a:gd name="T2" fmla="*/ 21600 w 21600"/>
                  <a:gd name="T3" fmla="*/ 21556 h 21556"/>
                  <a:gd name="T4" fmla="*/ 0 w 21600"/>
                  <a:gd name="T5" fmla="*/ 21556 h 21556"/>
                </a:gdLst>
                <a:ahLst/>
                <a:cxnLst>
                  <a:cxn ang="0">
                    <a:pos x="T0" y="T1"/>
                  </a:cxn>
                  <a:cxn ang="0">
                    <a:pos x="T2" y="T3"/>
                  </a:cxn>
                  <a:cxn ang="0">
                    <a:pos x="T4" y="T5"/>
                  </a:cxn>
                </a:cxnLst>
                <a:rect l="0" t="0" r="r" b="b"/>
                <a:pathLst>
                  <a:path w="21600" h="21556" fill="none" extrusionOk="0">
                    <a:moveTo>
                      <a:pt x="1370" y="-1"/>
                    </a:moveTo>
                    <a:cubicBezTo>
                      <a:pt x="12744" y="722"/>
                      <a:pt x="21600" y="10158"/>
                      <a:pt x="21600" y="21556"/>
                    </a:cubicBezTo>
                  </a:path>
                  <a:path w="21600" h="21556" stroke="0" extrusionOk="0">
                    <a:moveTo>
                      <a:pt x="1370" y="-1"/>
                    </a:moveTo>
                    <a:cubicBezTo>
                      <a:pt x="12744" y="722"/>
                      <a:pt x="21600" y="10158"/>
                      <a:pt x="21600" y="21556"/>
                    </a:cubicBezTo>
                    <a:lnTo>
                      <a:pt x="0" y="21556"/>
                    </a:lnTo>
                    <a:close/>
                  </a:path>
                </a:pathLst>
              </a:custGeom>
              <a:noFill/>
              <a:ln w="19050">
                <a:solidFill>
                  <a:srgbClr val="000000"/>
                </a:solidFill>
                <a:round/>
                <a:headEnd/>
                <a:tailEnd/>
              </a:ln>
              <a:extLst>
                <a:ext uri="{909E8E84-426E-40DD-AFC4-6F175D3DCCD1}">
                  <a14:hiddenFill xmlns="" xmlns:a14="http://schemas.microsoft.com/office/drawing/2010/main">
                    <a:solidFill>
                      <a:srgbClr val="FFFFFF"/>
                    </a:solidFill>
                  </a14:hiddenFill>
                </a:ext>
              </a:extLst>
            </p:spPr>
            <p:txBody>
              <a:bodyPr/>
              <a:lstStyle/>
              <a:p>
                <a:pPr eaLnBrk="1" hangingPunct="1">
                  <a:defRPr/>
                </a:pPr>
                <a:endParaRPr lang="en-US">
                  <a:effectLst>
                    <a:outerShdw blurRad="38100" dist="38100" dir="2700000" algn="tl">
                      <a:srgbClr val="000000">
                        <a:alpha val="43137"/>
                      </a:srgbClr>
                    </a:outerShdw>
                  </a:effectLst>
                </a:endParaRPr>
              </a:p>
            </p:txBody>
          </p:sp>
          <p:sp>
            <p:nvSpPr>
              <p:cNvPr id="43019" name="Text Box 11"/>
              <p:cNvSpPr txBox="1">
                <a:spLocks noChangeArrowheads="1"/>
              </p:cNvSpPr>
              <p:nvPr/>
            </p:nvSpPr>
            <p:spPr bwMode="auto">
              <a:xfrm>
                <a:off x="7920" y="7920"/>
                <a:ext cx="1872" cy="432"/>
              </a:xfrm>
              <a:prstGeom prst="rect">
                <a:avLst/>
              </a:prstGeom>
              <a:noFill/>
              <a:ln w="9525">
                <a:noFill/>
                <a:miter lim="800000"/>
                <a:headEnd/>
                <a:tailEnd/>
              </a:ln>
            </p:spPr>
            <p:txBody>
              <a:bodyPr/>
              <a:lstStyle/>
              <a:p>
                <a:r>
                  <a:rPr lang="en-US" sz="1200" b="0" i="0"/>
                  <a:t>LTV Ratio</a:t>
                </a:r>
              </a:p>
            </p:txBody>
          </p:sp>
          <p:sp>
            <p:nvSpPr>
              <p:cNvPr id="43020" name="Text Box 12"/>
              <p:cNvSpPr txBox="1">
                <a:spLocks noChangeArrowheads="1"/>
              </p:cNvSpPr>
              <p:nvPr/>
            </p:nvSpPr>
            <p:spPr bwMode="auto">
              <a:xfrm>
                <a:off x="2016" y="3600"/>
                <a:ext cx="2448" cy="432"/>
              </a:xfrm>
              <a:prstGeom prst="rect">
                <a:avLst/>
              </a:prstGeom>
              <a:noFill/>
              <a:ln w="9525">
                <a:noFill/>
                <a:miter lim="800000"/>
                <a:headEnd/>
                <a:tailEnd/>
              </a:ln>
            </p:spPr>
            <p:txBody>
              <a:bodyPr/>
              <a:lstStyle/>
              <a:p>
                <a:r>
                  <a:rPr lang="en-US" sz="1200" b="0" i="0"/>
                  <a:t>Default Prob.</a:t>
                </a:r>
              </a:p>
            </p:txBody>
          </p:sp>
        </p:grpSp>
      </p:grpSp>
      <p:sp>
        <p:nvSpPr>
          <p:cNvPr id="13" name="Slide Number Placeholder 12"/>
          <p:cNvSpPr>
            <a:spLocks noGrp="1"/>
          </p:cNvSpPr>
          <p:nvPr>
            <p:ph type="sldNum" sz="quarter" idx="12"/>
          </p:nvPr>
        </p:nvSpPr>
        <p:spPr/>
        <p:txBody>
          <a:bodyPr/>
          <a:lstStyle/>
          <a:p>
            <a:fld id="{62BADE9E-A3F0-44EF-85FF-0034FD02320D}" type="slidenum">
              <a:rPr lang="en-US" smtClean="0"/>
              <a:pPr/>
              <a:t>29</a:t>
            </a:fld>
            <a:endParaRPr lang="en-US"/>
          </a:p>
        </p:txBody>
      </p:sp>
      <p:sp>
        <p:nvSpPr>
          <p:cNvPr id="14" name="Footer Placeholder 1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2C67D455-B0B9-4586-A73E-66B7613B5431}" type="slidenum">
              <a:rPr lang="en-US"/>
              <a:pPr/>
              <a:t>3</a:t>
            </a:fld>
            <a:endParaRPr lang="en-US"/>
          </a:p>
        </p:txBody>
      </p:sp>
      <p:sp>
        <p:nvSpPr>
          <p:cNvPr id="3" name="Text Box 2"/>
          <p:cNvSpPr txBox="1">
            <a:spLocks noChangeArrowheads="1"/>
          </p:cNvSpPr>
          <p:nvPr/>
        </p:nvSpPr>
        <p:spPr bwMode="auto">
          <a:xfrm>
            <a:off x="0" y="0"/>
            <a:ext cx="9144000" cy="1077913"/>
          </a:xfrm>
          <a:prstGeom prst="rect">
            <a:avLst/>
          </a:prstGeom>
          <a:noFill/>
          <a:ln w="9525">
            <a:noFill/>
            <a:miter lim="800000"/>
            <a:headEnd/>
            <a:tailEnd/>
          </a:ln>
          <a:effectLst/>
        </p:spPr>
        <p:txBody>
          <a:bodyPr>
            <a:spAutoFit/>
          </a:bodyPr>
          <a:lstStyle/>
          <a:p>
            <a:pPr eaLnBrk="1" hangingPunct="1">
              <a:spcBef>
                <a:spcPct val="50000"/>
              </a:spcBef>
              <a:defRPr/>
            </a:pPr>
            <a:r>
              <a:rPr lang="en-US" sz="2400" dirty="0">
                <a:effectLst>
                  <a:outerShdw blurRad="38100" dist="38100" dir="2700000" algn="tl">
                    <a:srgbClr val="000000">
                      <a:alpha val="43137"/>
                    </a:srgbClr>
                  </a:outerShdw>
                </a:effectLst>
                <a:latin typeface="+mj-lt"/>
              </a:rPr>
              <a:t>Mortgage expected returns (</a:t>
            </a:r>
            <a:r>
              <a:rPr lang="en-US" sz="2800" dirty="0">
                <a:effectLst>
                  <a:outerShdw blurRad="38100" dist="38100" dir="2700000" algn="tl">
                    <a:srgbClr val="000000">
                      <a:alpha val="43137"/>
                    </a:srgbClr>
                  </a:outerShdw>
                </a:effectLst>
                <a:latin typeface="+mj-lt"/>
              </a:rPr>
              <a:t>≠</a:t>
            </a:r>
            <a:r>
              <a:rPr lang="en-US" sz="2400" dirty="0">
                <a:effectLst>
                  <a:outerShdw blurRad="38100" dist="38100" dir="2700000" algn="tl">
                    <a:srgbClr val="000000">
                      <a:alpha val="43137"/>
                    </a:srgbClr>
                  </a:outerShdw>
                </a:effectLst>
                <a:latin typeface="+mj-lt"/>
              </a:rPr>
              <a:t> “interest rate” aka “coupon”…)</a:t>
            </a:r>
          </a:p>
          <a:p>
            <a:pPr eaLnBrk="1" hangingPunct="1">
              <a:spcBef>
                <a:spcPct val="50000"/>
              </a:spcBef>
              <a:defRPr/>
            </a:pPr>
            <a:r>
              <a:rPr lang="en-US" sz="2400" dirty="0">
                <a:effectLst>
                  <a:outerShdw blurRad="38100" dist="38100" dir="2700000" algn="tl">
                    <a:srgbClr val="000000">
                      <a:alpha val="43137"/>
                    </a:srgbClr>
                  </a:outerShdw>
                </a:effectLst>
                <a:latin typeface="+mj-lt"/>
              </a:rPr>
              <a:t>Terminology: “</a:t>
            </a:r>
            <a:r>
              <a:rPr lang="en-US" sz="2400" dirty="0" err="1">
                <a:solidFill>
                  <a:srgbClr val="FF0000"/>
                </a:solidFill>
                <a:effectLst>
                  <a:outerShdw blurRad="38100" dist="38100" dir="2700000" algn="tl">
                    <a:srgbClr val="000000">
                      <a:alpha val="43137"/>
                    </a:srgbClr>
                  </a:outerShdw>
                </a:effectLst>
                <a:latin typeface="+mj-lt"/>
              </a:rPr>
              <a:t>Int</a:t>
            </a:r>
            <a:r>
              <a:rPr lang="en-US" sz="2400" dirty="0">
                <a:solidFill>
                  <a:srgbClr val="FF0000"/>
                </a:solidFill>
                <a:effectLst>
                  <a:outerShdw blurRad="38100" dist="38100" dir="2700000" algn="tl">
                    <a:srgbClr val="000000">
                      <a:alpha val="43137"/>
                    </a:srgbClr>
                  </a:outerShdw>
                </a:effectLst>
                <a:latin typeface="+mj-lt"/>
              </a:rPr>
              <a:t> rate</a:t>
            </a:r>
            <a:r>
              <a:rPr lang="en-US" sz="2400" dirty="0">
                <a:effectLst>
                  <a:outerShdw blurRad="38100" dist="38100" dir="2700000" algn="tl">
                    <a:srgbClr val="000000">
                      <a:alpha val="43137"/>
                    </a:srgbClr>
                  </a:outerShdw>
                </a:effectLst>
                <a:latin typeface="+mj-lt"/>
              </a:rPr>
              <a:t>”, “</a:t>
            </a:r>
            <a:r>
              <a:rPr lang="en-US" sz="2400" dirty="0">
                <a:solidFill>
                  <a:srgbClr val="FF0000"/>
                </a:solidFill>
                <a:effectLst>
                  <a:outerShdw blurRad="38100" dist="38100" dir="2700000" algn="tl">
                    <a:srgbClr val="000000">
                      <a:alpha val="43137"/>
                    </a:srgbClr>
                  </a:outerShdw>
                </a:effectLst>
                <a:latin typeface="+mj-lt"/>
              </a:rPr>
              <a:t>Coupon</a:t>
            </a:r>
            <a:r>
              <a:rPr lang="en-US" sz="2400" dirty="0">
                <a:effectLst>
                  <a:outerShdw blurRad="38100" dist="38100" dir="2700000" algn="tl">
                    <a:srgbClr val="000000">
                      <a:alpha val="43137"/>
                    </a:srgbClr>
                  </a:outerShdw>
                </a:effectLst>
                <a:latin typeface="+mj-lt"/>
              </a:rPr>
              <a:t>”, “</a:t>
            </a:r>
            <a:r>
              <a:rPr lang="en-US" sz="2400" dirty="0">
                <a:solidFill>
                  <a:srgbClr val="FF0000"/>
                </a:solidFill>
                <a:effectLst>
                  <a:outerShdw blurRad="38100" dist="38100" dir="2700000" algn="tl">
                    <a:srgbClr val="000000">
                      <a:alpha val="43137"/>
                    </a:srgbClr>
                  </a:outerShdw>
                </a:effectLst>
                <a:latin typeface="+mj-lt"/>
              </a:rPr>
              <a:t>Yield</a:t>
            </a:r>
            <a:r>
              <a:rPr lang="en-US" sz="2400" dirty="0">
                <a:effectLst>
                  <a:outerShdw blurRad="38100" dist="38100" dir="2700000" algn="tl">
                    <a:srgbClr val="000000">
                      <a:alpha val="43137"/>
                    </a:srgbClr>
                  </a:outerShdw>
                </a:effectLst>
                <a:latin typeface="+mj-lt"/>
              </a:rPr>
              <a:t>”, “</a:t>
            </a:r>
            <a:r>
              <a:rPr lang="en-US" sz="2400" dirty="0">
                <a:solidFill>
                  <a:srgbClr val="FF0000"/>
                </a:solidFill>
                <a:effectLst>
                  <a:outerShdw blurRad="38100" dist="38100" dir="2700000" algn="tl">
                    <a:srgbClr val="000000">
                      <a:alpha val="43137"/>
                    </a:srgbClr>
                  </a:outerShdw>
                </a:effectLst>
                <a:latin typeface="+mj-lt"/>
              </a:rPr>
              <a:t>Expected return</a:t>
            </a:r>
            <a:r>
              <a:rPr lang="en-US" sz="2400" dirty="0">
                <a:effectLst>
                  <a:outerShdw blurRad="38100" dist="38100" dir="2700000" algn="tl">
                    <a:srgbClr val="000000">
                      <a:alpha val="43137"/>
                    </a:srgbClr>
                  </a:outerShdw>
                </a:effectLst>
                <a:latin typeface="+mj-lt"/>
              </a:rPr>
              <a:t>”…</a:t>
            </a:r>
          </a:p>
        </p:txBody>
      </p:sp>
      <p:sp>
        <p:nvSpPr>
          <p:cNvPr id="4" name="Text Box 2"/>
          <p:cNvSpPr txBox="1">
            <a:spLocks noChangeArrowheads="1"/>
          </p:cNvSpPr>
          <p:nvPr/>
        </p:nvSpPr>
        <p:spPr bwMode="auto">
          <a:xfrm>
            <a:off x="457200" y="1295400"/>
            <a:ext cx="8382000" cy="1016000"/>
          </a:xfrm>
          <a:prstGeom prst="rect">
            <a:avLst/>
          </a:prstGeom>
          <a:noFill/>
          <a:ln w="9525">
            <a:noFill/>
            <a:miter lim="800000"/>
            <a:headEnd/>
            <a:tailEnd/>
          </a:ln>
          <a:effectLst/>
        </p:spPr>
        <p:txBody>
          <a:bodyPr>
            <a:spAutoFit/>
          </a:bodyPr>
          <a:lstStyle/>
          <a:p>
            <a:pPr eaLnBrk="1" hangingPunct="1">
              <a:spcBef>
                <a:spcPct val="50000"/>
              </a:spcBef>
              <a:defRPr/>
            </a:pPr>
            <a:r>
              <a:rPr lang="en-US" sz="2400" dirty="0">
                <a:effectLst>
                  <a:outerShdw blurRad="38100" dist="38100" dir="2700000" algn="tl">
                    <a:srgbClr val="000000">
                      <a:alpha val="43137"/>
                    </a:srgbClr>
                  </a:outerShdw>
                </a:effectLst>
                <a:latin typeface="+mj-lt"/>
              </a:rPr>
              <a:t>Example: 6%, $100, 3-yr, interest-only mortgage.</a:t>
            </a:r>
          </a:p>
          <a:p>
            <a:pPr eaLnBrk="1" hangingPunct="1">
              <a:spcBef>
                <a:spcPct val="50000"/>
              </a:spcBef>
              <a:defRPr/>
            </a:pPr>
            <a:r>
              <a:rPr lang="en-US" sz="2400" dirty="0">
                <a:effectLst>
                  <a:outerShdw blurRad="38100" dist="38100" dir="2700000" algn="tl">
                    <a:srgbClr val="000000">
                      <a:alpha val="43137"/>
                    </a:srgbClr>
                  </a:outerShdw>
                </a:effectLst>
                <a:latin typeface="+mj-lt"/>
              </a:rPr>
              <a:t>Originated “at </a:t>
            </a:r>
            <a:r>
              <a:rPr lang="en-US" sz="2400" dirty="0">
                <a:solidFill>
                  <a:srgbClr val="FF0000"/>
                </a:solidFill>
                <a:effectLst>
                  <a:outerShdw blurRad="38100" dist="38100" dir="2700000" algn="tl">
                    <a:srgbClr val="000000">
                      <a:alpha val="43137"/>
                    </a:srgbClr>
                  </a:outerShdw>
                </a:effectLst>
                <a:latin typeface="+mj-lt"/>
              </a:rPr>
              <a:t>par</a:t>
            </a:r>
            <a:r>
              <a:rPr lang="en-US" sz="2400" dirty="0">
                <a:effectLst>
                  <a:outerShdw blurRad="38100" dist="38100" dir="2700000" algn="tl">
                    <a:srgbClr val="000000">
                      <a:alpha val="43137"/>
                    </a:srgbClr>
                  </a:outerShdw>
                </a:effectLst>
                <a:latin typeface="+mj-lt"/>
              </a:rPr>
              <a:t>”: </a:t>
            </a:r>
            <a:r>
              <a:rPr lang="en-US" sz="2400" dirty="0">
                <a:solidFill>
                  <a:srgbClr val="FF0000"/>
                </a:solidFill>
                <a:effectLst>
                  <a:outerShdw blurRad="38100" dist="38100" dir="2700000" algn="tl">
                    <a:srgbClr val="000000">
                      <a:alpha val="43137"/>
                    </a:srgbClr>
                  </a:outerShdw>
                </a:effectLst>
                <a:latin typeface="+mj-lt"/>
              </a:rPr>
              <a:t>YTM</a:t>
            </a:r>
            <a:r>
              <a:rPr lang="en-US" sz="2400" dirty="0">
                <a:effectLst>
                  <a:outerShdw blurRad="38100" dist="38100" dir="2700000" algn="tl">
                    <a:srgbClr val="000000">
                      <a:alpha val="43137"/>
                    </a:srgbClr>
                  </a:outerShdw>
                </a:effectLst>
                <a:latin typeface="+mj-lt"/>
              </a:rPr>
              <a:t> (=IRR to maturity) = 6% = Coupon:</a:t>
            </a:r>
          </a:p>
        </p:txBody>
      </p:sp>
      <p:graphicFrame>
        <p:nvGraphicFramePr>
          <p:cNvPr id="6149" name="Object 4"/>
          <p:cNvGraphicFramePr>
            <a:graphicFrameLocks noChangeAspect="1"/>
          </p:cNvGraphicFramePr>
          <p:nvPr/>
        </p:nvGraphicFramePr>
        <p:xfrm>
          <a:off x="2667000" y="2362200"/>
          <a:ext cx="3676650" cy="838200"/>
        </p:xfrm>
        <a:graphic>
          <a:graphicData uri="http://schemas.openxmlformats.org/presentationml/2006/ole">
            <p:oleObj spid="_x0000_s6149" name="Equation" r:id="rId3" imgW="1726451" imgH="393529" progId="Equation.3">
              <p:embed/>
            </p:oleObj>
          </a:graphicData>
        </a:graphic>
      </p:graphicFrame>
      <p:graphicFrame>
        <p:nvGraphicFramePr>
          <p:cNvPr id="6150" name="Object 5"/>
          <p:cNvGraphicFramePr>
            <a:graphicFrameLocks noChangeAspect="1"/>
          </p:cNvGraphicFramePr>
          <p:nvPr/>
        </p:nvGraphicFramePr>
        <p:xfrm>
          <a:off x="4514850" y="3321050"/>
          <a:ext cx="114300" cy="215900"/>
        </p:xfrm>
        <a:graphic>
          <a:graphicData uri="http://schemas.openxmlformats.org/presentationml/2006/ole">
            <p:oleObj spid="_x0000_s6150" name="Equation" r:id="rId4" imgW="114151" imgH="215619" progId="Equation.3">
              <p:embed/>
            </p:oleObj>
          </a:graphicData>
        </a:graphic>
      </p:graphicFrame>
      <p:sp>
        <p:nvSpPr>
          <p:cNvPr id="7" name="Text Box 2"/>
          <p:cNvSpPr txBox="1">
            <a:spLocks noChangeArrowheads="1"/>
          </p:cNvSpPr>
          <p:nvPr/>
        </p:nvSpPr>
        <p:spPr bwMode="auto">
          <a:xfrm>
            <a:off x="457200" y="3429000"/>
            <a:ext cx="7848600" cy="1200150"/>
          </a:xfrm>
          <a:prstGeom prst="rect">
            <a:avLst/>
          </a:prstGeom>
          <a:noFill/>
          <a:ln w="9525">
            <a:noFill/>
            <a:miter lim="800000"/>
            <a:headEnd/>
            <a:tailEnd/>
          </a:ln>
          <a:effectLst/>
        </p:spPr>
        <p:txBody>
          <a:bodyPr>
            <a:spAutoFit/>
          </a:bodyPr>
          <a:lstStyle/>
          <a:p>
            <a:pPr eaLnBrk="1" hangingPunct="1">
              <a:spcBef>
                <a:spcPct val="50000"/>
              </a:spcBef>
              <a:defRPr/>
            </a:pPr>
            <a:r>
              <a:rPr lang="en-US" sz="2400" dirty="0">
                <a:effectLst>
                  <a:outerShdw blurRad="38100" dist="38100" dir="2700000" algn="tl">
                    <a:srgbClr val="000000">
                      <a:alpha val="43137"/>
                    </a:srgbClr>
                  </a:outerShdw>
                </a:effectLst>
                <a:latin typeface="+mj-lt"/>
              </a:rPr>
              <a:t>1 day later the “market interest rate” (actually, “</a:t>
            </a:r>
            <a:r>
              <a:rPr lang="en-US" sz="2400" dirty="0" err="1">
                <a:effectLst>
                  <a:outerShdw blurRad="38100" dist="38100" dir="2700000" algn="tl">
                    <a:srgbClr val="000000">
                      <a:alpha val="43137"/>
                    </a:srgbClr>
                  </a:outerShdw>
                </a:effectLst>
                <a:latin typeface="+mj-lt"/>
              </a:rPr>
              <a:t>mkt</a:t>
            </a:r>
            <a:r>
              <a:rPr lang="en-US" sz="2400" dirty="0">
                <a:effectLst>
                  <a:outerShdw blurRad="38100" dist="38100" dir="2700000" algn="tl">
                    <a:srgbClr val="000000">
                      <a:alpha val="43137"/>
                    </a:srgbClr>
                  </a:outerShdw>
                </a:effectLst>
                <a:latin typeface="+mj-lt"/>
              </a:rPr>
              <a:t> </a:t>
            </a:r>
            <a:r>
              <a:rPr lang="en-US" sz="2400" dirty="0" err="1">
                <a:effectLst>
                  <a:outerShdw blurRad="38100" dist="38100" dir="2700000" algn="tl">
                    <a:srgbClr val="000000">
                      <a:alpha val="43137"/>
                    </a:srgbClr>
                  </a:outerShdw>
                </a:effectLst>
                <a:latin typeface="+mj-lt"/>
              </a:rPr>
              <a:t>yld</a:t>
            </a:r>
            <a:r>
              <a:rPr lang="en-US" sz="2400" dirty="0">
                <a:effectLst>
                  <a:outerShdw blurRad="38100" dist="38100" dir="2700000" algn="tl">
                    <a:srgbClr val="000000">
                      <a:alpha val="43137"/>
                    </a:srgbClr>
                  </a:outerShdw>
                </a:effectLst>
                <a:latin typeface="+mj-lt"/>
              </a:rPr>
              <a:t>”, which is YTM) drops to 5%. Par = </a:t>
            </a:r>
            <a:r>
              <a:rPr lang="en-US" sz="2400" dirty="0">
                <a:solidFill>
                  <a:srgbClr val="FF0000"/>
                </a:solidFill>
                <a:effectLst>
                  <a:outerShdw blurRad="38100" dist="38100" dir="2700000" algn="tl">
                    <a:srgbClr val="000000">
                      <a:alpha val="43137"/>
                    </a:srgbClr>
                  </a:outerShdw>
                </a:effectLst>
                <a:latin typeface="+mj-lt"/>
              </a:rPr>
              <a:t>OLB</a:t>
            </a:r>
            <a:r>
              <a:rPr lang="en-US" sz="2400" dirty="0">
                <a:effectLst>
                  <a:outerShdw blurRad="38100" dist="38100" dir="2700000" algn="tl">
                    <a:srgbClr val="000000">
                      <a:alpha val="43137"/>
                    </a:srgbClr>
                  </a:outerShdw>
                </a:effectLst>
                <a:latin typeface="+mj-lt"/>
              </a:rPr>
              <a:t> still $100, coupon still 6%, but now PV (</a:t>
            </a:r>
            <a:r>
              <a:rPr lang="en-US" sz="2400" dirty="0" err="1">
                <a:effectLst>
                  <a:outerShdw blurRad="38100" dist="38100" dir="2700000" algn="tl">
                    <a:srgbClr val="000000">
                      <a:alpha val="43137"/>
                    </a:srgbClr>
                  </a:outerShdw>
                </a:effectLst>
                <a:latin typeface="+mj-lt"/>
              </a:rPr>
              <a:t>mkt</a:t>
            </a:r>
            <a:r>
              <a:rPr lang="en-US" sz="2400" dirty="0">
                <a:effectLst>
                  <a:outerShdw blurRad="38100" dist="38100" dir="2700000" algn="tl">
                    <a:srgbClr val="000000">
                      <a:alpha val="43137"/>
                    </a:srgbClr>
                  </a:outerShdw>
                </a:effectLst>
                <a:latin typeface="+mj-lt"/>
              </a:rPr>
              <a:t> </a:t>
            </a:r>
            <a:r>
              <a:rPr lang="en-US" sz="2400" dirty="0" err="1">
                <a:effectLst>
                  <a:outerShdw blurRad="38100" dist="38100" dir="2700000" algn="tl">
                    <a:srgbClr val="000000">
                      <a:alpha val="43137"/>
                    </a:srgbClr>
                  </a:outerShdw>
                </a:effectLst>
                <a:latin typeface="+mj-lt"/>
              </a:rPr>
              <a:t>val</a:t>
            </a:r>
            <a:r>
              <a:rPr lang="en-US" sz="2400" dirty="0">
                <a:effectLst>
                  <a:outerShdw blurRad="38100" dist="38100" dir="2700000" algn="tl">
                    <a:srgbClr val="000000">
                      <a:alpha val="43137"/>
                    </a:srgbClr>
                  </a:outerShdw>
                </a:effectLst>
                <a:latin typeface="+mj-lt"/>
              </a:rPr>
              <a:t> price) of </a:t>
            </a:r>
            <a:r>
              <a:rPr lang="en-US" sz="2400" dirty="0" err="1">
                <a:effectLst>
                  <a:outerShdw blurRad="38100" dist="38100" dir="2700000" algn="tl">
                    <a:srgbClr val="000000">
                      <a:alpha val="43137"/>
                    </a:srgbClr>
                  </a:outerShdw>
                </a:effectLst>
                <a:latin typeface="+mj-lt"/>
              </a:rPr>
              <a:t>mortg</a:t>
            </a:r>
            <a:r>
              <a:rPr lang="en-US" sz="2400" dirty="0">
                <a:effectLst>
                  <a:outerShdw blurRad="38100" dist="38100" dir="2700000" algn="tl">
                    <a:srgbClr val="000000">
                      <a:alpha val="43137"/>
                    </a:srgbClr>
                  </a:outerShdw>
                </a:effectLst>
                <a:latin typeface="+mj-lt"/>
              </a:rPr>
              <a:t> is:</a:t>
            </a:r>
          </a:p>
        </p:txBody>
      </p:sp>
      <p:graphicFrame>
        <p:nvGraphicFramePr>
          <p:cNvPr id="6152" name="Object 4"/>
          <p:cNvGraphicFramePr>
            <a:graphicFrameLocks noChangeAspect="1"/>
          </p:cNvGraphicFramePr>
          <p:nvPr/>
        </p:nvGraphicFramePr>
        <p:xfrm>
          <a:off x="2514600" y="4648200"/>
          <a:ext cx="4054475" cy="838200"/>
        </p:xfrm>
        <a:graphic>
          <a:graphicData uri="http://schemas.openxmlformats.org/presentationml/2006/ole">
            <p:oleObj spid="_x0000_s6152" name="Equation" r:id="rId5" imgW="1905000" imgH="393700" progId="Equation.3">
              <p:embed/>
            </p:oleObj>
          </a:graphicData>
        </a:graphic>
      </p:graphicFrame>
      <p:sp>
        <p:nvSpPr>
          <p:cNvPr id="9" name="Text Box 2"/>
          <p:cNvSpPr txBox="1">
            <a:spLocks noChangeArrowheads="1"/>
          </p:cNvSpPr>
          <p:nvPr/>
        </p:nvSpPr>
        <p:spPr bwMode="auto">
          <a:xfrm>
            <a:off x="457200" y="5638800"/>
            <a:ext cx="7924800" cy="830263"/>
          </a:xfrm>
          <a:prstGeom prst="rect">
            <a:avLst/>
          </a:prstGeom>
          <a:noFill/>
          <a:ln w="9525">
            <a:noFill/>
            <a:miter lim="800000"/>
            <a:headEnd/>
            <a:tailEnd/>
          </a:ln>
          <a:effectLst/>
        </p:spPr>
        <p:txBody>
          <a:bodyPr>
            <a:spAutoFit/>
          </a:bodyPr>
          <a:lstStyle/>
          <a:p>
            <a:pPr eaLnBrk="1" hangingPunct="1">
              <a:spcBef>
                <a:spcPct val="50000"/>
              </a:spcBef>
              <a:defRPr/>
            </a:pPr>
            <a:r>
              <a:rPr lang="en-US" sz="2400" dirty="0">
                <a:effectLst>
                  <a:outerShdw blurRad="38100" dist="38100" dir="2700000" algn="tl">
                    <a:srgbClr val="000000">
                      <a:alpha val="43137"/>
                    </a:srgbClr>
                  </a:outerShdw>
                </a:effectLst>
                <a:latin typeface="+mj-lt"/>
              </a:rPr>
              <a:t>But the </a:t>
            </a:r>
            <a:r>
              <a:rPr lang="en-US" sz="2400" u="sng" dirty="0">
                <a:effectLst>
                  <a:outerShdw blurRad="38100" dist="38100" dir="2700000" algn="tl">
                    <a:srgbClr val="000000">
                      <a:alpha val="43137"/>
                    </a:srgbClr>
                  </a:outerShdw>
                </a:effectLst>
                <a:latin typeface="+mj-lt"/>
              </a:rPr>
              <a:t>expected return</a:t>
            </a:r>
            <a:r>
              <a:rPr lang="en-US" sz="2400" dirty="0">
                <a:effectLst>
                  <a:outerShdw blurRad="38100" dist="38100" dir="2700000" algn="tl">
                    <a:srgbClr val="000000">
                      <a:alpha val="43137"/>
                    </a:srgbClr>
                  </a:outerShdw>
                </a:effectLst>
                <a:latin typeface="+mj-lt"/>
              </a:rPr>
              <a:t> </a:t>
            </a:r>
            <a:r>
              <a:rPr lang="en-US" sz="2400" dirty="0">
                <a:solidFill>
                  <a:srgbClr val="FF0000"/>
                </a:solidFill>
                <a:effectLst>
                  <a:outerShdw blurRad="38100" dist="38100" dir="2700000" algn="tl">
                    <a:srgbClr val="000000">
                      <a:alpha val="43137"/>
                    </a:srgbClr>
                  </a:outerShdw>
                </a:effectLst>
                <a:latin typeface="+mj-lt"/>
              </a:rPr>
              <a:t>E[r]</a:t>
            </a:r>
            <a:r>
              <a:rPr lang="en-US" sz="2400" dirty="0">
                <a:effectLst>
                  <a:outerShdw blurRad="38100" dist="38100" dir="2700000" algn="tl">
                    <a:srgbClr val="000000">
                      <a:alpha val="43137"/>
                    </a:srgbClr>
                  </a:outerShdw>
                </a:effectLst>
                <a:latin typeface="+mj-lt"/>
              </a:rPr>
              <a:t> (probabilistic </a:t>
            </a:r>
            <a:r>
              <a:rPr lang="en-US" sz="2400" dirty="0" err="1">
                <a:effectLst>
                  <a:outerShdw blurRad="38100" dist="38100" dir="2700000" algn="tl">
                    <a:srgbClr val="000000">
                      <a:alpha val="43137"/>
                    </a:srgbClr>
                  </a:outerShdw>
                </a:effectLst>
                <a:latin typeface="+mj-lt"/>
              </a:rPr>
              <a:t>expectn</a:t>
            </a:r>
            <a:r>
              <a:rPr lang="en-US" sz="2400" dirty="0">
                <a:effectLst>
                  <a:outerShdw blurRad="38100" dist="38100" dir="2700000" algn="tl">
                    <a:srgbClr val="000000">
                      <a:alpha val="43137"/>
                    </a:srgbClr>
                  </a:outerShdw>
                </a:effectLst>
                <a:latin typeface="+mj-lt"/>
              </a:rPr>
              <a:t>) is neither 6% nor 5%, not at origination nor later…</a:t>
            </a:r>
          </a:p>
        </p:txBody>
      </p:sp>
      <p:sp>
        <p:nvSpPr>
          <p:cNvPr id="10" name="Text Box 2"/>
          <p:cNvSpPr txBox="1">
            <a:spLocks noChangeArrowheads="1"/>
          </p:cNvSpPr>
          <p:nvPr/>
        </p:nvSpPr>
        <p:spPr bwMode="auto">
          <a:xfrm>
            <a:off x="609600" y="6457950"/>
            <a:ext cx="75438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dirty="0">
                <a:solidFill>
                  <a:srgbClr val="FF0000"/>
                </a:solidFill>
                <a:effectLst>
                  <a:outerShdw blurRad="38100" dist="38100" dir="2700000" algn="tl">
                    <a:srgbClr val="000000">
                      <a:alpha val="43137"/>
                    </a:srgbClr>
                  </a:outerShdw>
                </a:effectLst>
                <a:latin typeface="+mj-lt"/>
              </a:rPr>
              <a:t>See Ch.17 (sect. 17.2 pp.419-425) re terminology.</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457200" y="838200"/>
            <a:ext cx="4343400" cy="15525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a:solidFill>
                  <a:schemeClr val="tx1"/>
                </a:solidFill>
                <a:latin typeface="Arial" panose="020B0604020202090204" pitchFamily="34" charset="0"/>
              </a:defRPr>
            </a:lvl1pPr>
            <a:lvl2pPr marL="914400" indent="-457200">
              <a:defRPr>
                <a:solidFill>
                  <a:schemeClr val="tx1"/>
                </a:solidFill>
                <a:latin typeface="Arial" panose="020B0604020202090204" pitchFamily="34" charset="0"/>
              </a:defRPr>
            </a:lvl2pPr>
            <a:lvl3pPr marL="1371600" indent="-457200">
              <a:defRPr>
                <a:solidFill>
                  <a:schemeClr val="tx1"/>
                </a:solidFill>
                <a:latin typeface="Arial" panose="020B0604020202090204" pitchFamily="34" charset="0"/>
              </a:defRPr>
            </a:lvl3pPr>
            <a:lvl4pPr marL="1828800" indent="-457200">
              <a:defRPr>
                <a:solidFill>
                  <a:schemeClr val="tx1"/>
                </a:solidFill>
                <a:latin typeface="Arial" panose="020B0604020202090204" pitchFamily="34" charset="0"/>
              </a:defRPr>
            </a:lvl4pPr>
            <a:lvl5pPr marL="2286000" indent="-457200">
              <a:defRPr>
                <a:solidFill>
                  <a:schemeClr val="tx1"/>
                </a:solidFill>
                <a:latin typeface="Arial" panose="020B0604020202090204" pitchFamily="34" charset="0"/>
              </a:defRPr>
            </a:lvl5pPr>
            <a:lvl6pPr marL="2743200" indent="-457200" fontAlgn="base">
              <a:spcBef>
                <a:spcPct val="0"/>
              </a:spcBef>
              <a:spcAft>
                <a:spcPct val="0"/>
              </a:spcAft>
              <a:defRPr>
                <a:solidFill>
                  <a:schemeClr val="tx1"/>
                </a:solidFill>
                <a:latin typeface="Arial" panose="020B0604020202090204" pitchFamily="34" charset="0"/>
              </a:defRPr>
            </a:lvl6pPr>
            <a:lvl7pPr marL="3200400" indent="-457200" fontAlgn="base">
              <a:spcBef>
                <a:spcPct val="0"/>
              </a:spcBef>
              <a:spcAft>
                <a:spcPct val="0"/>
              </a:spcAft>
              <a:defRPr>
                <a:solidFill>
                  <a:schemeClr val="tx1"/>
                </a:solidFill>
                <a:latin typeface="Arial" panose="020B0604020202090204" pitchFamily="34" charset="0"/>
              </a:defRPr>
            </a:lvl7pPr>
            <a:lvl8pPr marL="3657600" indent="-457200" fontAlgn="base">
              <a:spcBef>
                <a:spcPct val="0"/>
              </a:spcBef>
              <a:spcAft>
                <a:spcPct val="0"/>
              </a:spcAft>
              <a:defRPr>
                <a:solidFill>
                  <a:schemeClr val="tx1"/>
                </a:solidFill>
                <a:latin typeface="Arial" panose="020B0604020202090204" pitchFamily="34" charset="0"/>
              </a:defRPr>
            </a:lvl8pPr>
            <a:lvl9pPr marL="4114800" indent="-457200" fontAlgn="base">
              <a:spcBef>
                <a:spcPct val="0"/>
              </a:spcBef>
              <a:spcAft>
                <a:spcPct val="0"/>
              </a:spcAft>
              <a:defRPr>
                <a:solidFill>
                  <a:schemeClr val="tx1"/>
                </a:solidFill>
                <a:latin typeface="Arial" panose="020B0604020202090204" pitchFamily="34" charset="0"/>
              </a:defRPr>
            </a:lvl9pPr>
          </a:lstStyle>
          <a:p>
            <a:pPr eaLnBrk="1" hangingPunct="1">
              <a:spcBef>
                <a:spcPct val="50000"/>
              </a:spcBef>
              <a:defRPr/>
            </a:pPr>
            <a:r>
              <a:rPr lang="en-US" sz="2400" i="0" smtClean="0">
                <a:effectLst>
                  <a:outerShdw blurRad="38100" dist="38100" dir="2700000" algn="tl">
                    <a:srgbClr val="FFFFFF"/>
                  </a:outerShdw>
                </a:effectLst>
                <a:latin typeface="Times New Roman" panose="02020603050405020304" pitchFamily="18" charset="0"/>
              </a:rPr>
              <a:t>Consider relation between:</a:t>
            </a:r>
          </a:p>
          <a:p>
            <a:pPr eaLnBrk="1" hangingPunct="1">
              <a:buFontTx/>
              <a:buChar char="•"/>
              <a:defRPr/>
            </a:pPr>
            <a:r>
              <a:rPr lang="en-US" sz="2400" i="0" smtClean="0">
                <a:effectLst>
                  <a:outerShdw blurRad="38100" dist="38100" dir="2700000" algn="tl">
                    <a:srgbClr val="FFFFFF"/>
                  </a:outerShdw>
                </a:effectLst>
                <a:latin typeface="Times New Roman" panose="02020603050405020304" pitchFamily="18" charset="0"/>
              </a:rPr>
              <a:t>LTV,</a:t>
            </a:r>
          </a:p>
          <a:p>
            <a:pPr eaLnBrk="1" hangingPunct="1">
              <a:buFontTx/>
              <a:buChar char="•"/>
              <a:defRPr/>
            </a:pPr>
            <a:r>
              <a:rPr lang="en-US" sz="2400" i="0" smtClean="0">
                <a:effectLst>
                  <a:outerShdw blurRad="38100" dist="38100" dir="2700000" algn="tl">
                    <a:srgbClr val="FFFFFF"/>
                  </a:outerShdw>
                </a:effectLst>
                <a:latin typeface="Times New Roman" panose="02020603050405020304" pitchFamily="18" charset="0"/>
              </a:rPr>
              <a:t>Property Risk (volatility), </a:t>
            </a:r>
          </a:p>
          <a:p>
            <a:pPr eaLnBrk="1" hangingPunct="1">
              <a:buFontTx/>
              <a:buChar char="•"/>
              <a:defRPr/>
            </a:pPr>
            <a:r>
              <a:rPr lang="en-US" sz="2400" i="0" smtClean="0">
                <a:effectLst>
                  <a:outerShdw blurRad="38100" dist="38100" dir="2700000" algn="tl">
                    <a:srgbClr val="FFFFFF"/>
                  </a:outerShdw>
                </a:effectLst>
                <a:latin typeface="Times New Roman" panose="02020603050405020304" pitchFamily="18" charset="0"/>
              </a:rPr>
              <a:t>Loan Default Probability.</a:t>
            </a:r>
          </a:p>
        </p:txBody>
      </p:sp>
      <p:grpSp>
        <p:nvGrpSpPr>
          <p:cNvPr id="23555" name="Group 3"/>
          <p:cNvGrpSpPr>
            <a:grpSpLocks/>
          </p:cNvGrpSpPr>
          <p:nvPr/>
        </p:nvGrpSpPr>
        <p:grpSpPr bwMode="auto">
          <a:xfrm>
            <a:off x="914400" y="838200"/>
            <a:ext cx="8001000" cy="5629275"/>
            <a:chOff x="528" y="192"/>
            <a:chExt cx="5040" cy="3546"/>
          </a:xfrm>
        </p:grpSpPr>
        <p:sp>
          <p:nvSpPr>
            <p:cNvPr id="23556" name="Text Box 4"/>
            <p:cNvSpPr txBox="1">
              <a:spLocks noChangeArrowheads="1"/>
            </p:cNvSpPr>
            <p:nvPr/>
          </p:nvSpPr>
          <p:spPr bwMode="auto">
            <a:xfrm>
              <a:off x="2832" y="192"/>
              <a:ext cx="2352" cy="5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800">
                  <a:effectLst>
                    <a:outerShdw blurRad="38100" dist="38100" dir="2700000" algn="tl">
                      <a:srgbClr val="FFFFFF"/>
                    </a:outerShdw>
                  </a:effectLst>
                </a:rPr>
                <a:t>A simplified example…</a:t>
              </a:r>
            </a:p>
            <a:p>
              <a:pPr eaLnBrk="1" hangingPunct="1">
                <a:spcBef>
                  <a:spcPct val="50000"/>
                </a:spcBef>
                <a:defRPr/>
              </a:pPr>
              <a:r>
                <a:rPr lang="en-US" sz="1800" b="0" i="0"/>
                <a:t>   (Text box p. 447)</a:t>
              </a:r>
            </a:p>
          </p:txBody>
        </p:sp>
        <p:sp>
          <p:nvSpPr>
            <p:cNvPr id="23557" name="Text Box 5"/>
            <p:cNvSpPr txBox="1">
              <a:spLocks noChangeArrowheads="1"/>
            </p:cNvSpPr>
            <p:nvPr/>
          </p:nvSpPr>
          <p:spPr bwMode="auto">
            <a:xfrm>
              <a:off x="528" y="1296"/>
              <a:ext cx="5040" cy="23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800" u="sng">
                  <a:effectLst>
                    <a:outerShdw blurRad="38100" dist="38100" dir="2700000" algn="tl">
                      <a:srgbClr val="FFFFFF"/>
                    </a:outerShdw>
                  </a:effectLst>
                </a:rPr>
                <a:t>Suppose…</a:t>
              </a:r>
            </a:p>
            <a:p>
              <a:pPr eaLnBrk="1" hangingPunct="1">
                <a:spcBef>
                  <a:spcPct val="50000"/>
                </a:spcBef>
                <a:buFontTx/>
                <a:buChar char="•"/>
                <a:defRPr/>
              </a:pPr>
              <a:r>
                <a:rPr lang="en-US" sz="2400" i="0">
                  <a:effectLst>
                    <a:outerShdw blurRad="38100" dist="38100" dir="2700000" algn="tl">
                      <a:srgbClr val="FFFFFF"/>
                    </a:outerShdw>
                  </a:effectLst>
                </a:rPr>
                <a:t> Initial Prop. Val = $100, E[g] = 2%/yr.</a:t>
              </a:r>
            </a:p>
            <a:p>
              <a:pPr eaLnBrk="1" hangingPunct="1">
                <a:spcBef>
                  <a:spcPct val="50000"/>
                </a:spcBef>
                <a:buFontTx/>
                <a:buChar char="•"/>
                <a:defRPr/>
              </a:pPr>
              <a:r>
                <a:rPr lang="en-US" sz="2400" i="0">
                  <a:effectLst>
                    <a:outerShdw blurRad="38100" dist="38100" dir="2700000" algn="tl">
                      <a:srgbClr val="FFFFFF"/>
                    </a:outerShdw>
                  </a:effectLst>
                </a:rPr>
                <a:t> 75% LTV (No amort </a:t>
              </a:r>
              <a:r>
                <a:rPr lang="en-US" sz="2400" i="0">
                  <a:effectLst>
                    <a:outerShdw blurRad="38100" dist="38100" dir="2700000" algn="tl">
                      <a:srgbClr val="FFFFFF"/>
                    </a:outerShdw>
                  </a:effectLst>
                  <a:sym typeface="Wingdings" panose="05000000000000000000" pitchFamily="2" charset="2"/>
                </a:rPr>
                <a:t> </a:t>
              </a:r>
              <a:r>
                <a:rPr lang="en-US" sz="2400" i="0">
                  <a:effectLst>
                    <a:outerShdw blurRad="38100" dist="38100" dir="2700000" algn="tl">
                      <a:srgbClr val="FFFFFF"/>
                    </a:outerShdw>
                  </a:effectLst>
                </a:rPr>
                <a:t>OLB = $75 constant).</a:t>
              </a:r>
            </a:p>
            <a:p>
              <a:pPr eaLnBrk="1" hangingPunct="1">
                <a:spcBef>
                  <a:spcPct val="50000"/>
                </a:spcBef>
                <a:buFontTx/>
                <a:buChar char="•"/>
                <a:defRPr/>
              </a:pPr>
              <a:r>
                <a:rPr lang="en-US" sz="2400" i="0"/>
                <a:t>Average loan default occurs in year 7 of loan life </a:t>
              </a:r>
              <a:r>
                <a:rPr lang="en-US" b="0"/>
                <a:t>(Esaki)</a:t>
              </a:r>
              <a:r>
                <a:rPr lang="en-US" sz="2400" i="0"/>
                <a:t>.</a:t>
              </a:r>
            </a:p>
            <a:p>
              <a:pPr eaLnBrk="1" hangingPunct="1">
                <a:spcBef>
                  <a:spcPct val="50000"/>
                </a:spcBef>
                <a:buFontTx/>
                <a:buChar char="•"/>
                <a:defRPr/>
              </a:pPr>
              <a:r>
                <a:rPr lang="en-US" sz="2400" i="0"/>
                <a:t> </a:t>
              </a:r>
              <a:r>
                <a:rPr lang="en-US" sz="2400" u="sng"/>
                <a:t>Individ.</a:t>
              </a:r>
              <a:r>
                <a:rPr lang="en-US" sz="2400" i="0"/>
                <a:t> Prop. Ann. Volatility (Std.Dev[g]) = 15%.</a:t>
              </a:r>
            </a:p>
            <a:p>
              <a:pPr eaLnBrk="1" hangingPunct="1">
                <a:spcBef>
                  <a:spcPct val="50000"/>
                </a:spcBef>
                <a:buFontTx/>
                <a:buChar char="•"/>
                <a:defRPr/>
              </a:pPr>
              <a:r>
                <a:rPr lang="en-US" sz="2400" i="0"/>
                <a:t> Prop. Val follows </a:t>
              </a:r>
              <a:r>
                <a:rPr lang="en-US" sz="2400"/>
                <a:t>random walk</a:t>
              </a:r>
              <a:r>
                <a:rPr lang="en-US" sz="2400" i="0"/>
                <a:t> (effic. mkt.).</a:t>
              </a:r>
            </a:p>
            <a:p>
              <a:pPr eaLnBrk="1" hangingPunct="1">
                <a:spcBef>
                  <a:spcPct val="50000"/>
                </a:spcBef>
                <a:buFontTx/>
                <a:buChar char="•"/>
                <a:defRPr/>
              </a:pPr>
              <a:r>
                <a:rPr lang="en-US" sz="2400" i="0"/>
                <a:t> </a:t>
              </a:r>
              <a:r>
                <a:rPr lang="en-US" sz="2400" i="0">
                  <a:sym typeface="Wingdings" panose="05000000000000000000" pitchFamily="2" charset="2"/>
                </a:rPr>
                <a:t> </a:t>
              </a:r>
              <a:endParaRPr lang="en-US" sz="2400" i="0">
                <a:effectLst>
                  <a:outerShdw blurRad="38100" dist="38100" dir="2700000" algn="tl">
                    <a:srgbClr val="FFFFFF"/>
                  </a:outerShdw>
                </a:effectLst>
              </a:endParaRPr>
            </a:p>
          </p:txBody>
        </p:sp>
        <p:graphicFrame>
          <p:nvGraphicFramePr>
            <p:cNvPr id="44039" name="Object 6"/>
            <p:cNvGraphicFramePr>
              <a:graphicFrameLocks noChangeAspect="1"/>
            </p:cNvGraphicFramePr>
            <p:nvPr/>
          </p:nvGraphicFramePr>
          <p:xfrm>
            <a:off x="1008" y="3360"/>
            <a:ext cx="3476" cy="378"/>
          </p:xfrm>
          <a:graphic>
            <a:graphicData uri="http://schemas.openxmlformats.org/presentationml/2006/ole">
              <p:oleObj spid="_x0000_s44039" name="Equation" r:id="rId4" imgW="2222500" imgH="241300" progId="Equation.3">
                <p:embed/>
              </p:oleObj>
            </a:graphicData>
          </a:graphic>
        </p:graphicFrame>
      </p:grpSp>
      <p:sp>
        <p:nvSpPr>
          <p:cNvPr id="23559" name="Text Box 7"/>
          <p:cNvSpPr txBox="1">
            <a:spLocks noChangeArrowheads="1"/>
          </p:cNvSpPr>
          <p:nvPr/>
        </p:nvSpPr>
        <p:spPr bwMode="auto">
          <a:xfrm>
            <a:off x="457200" y="304800"/>
            <a:ext cx="8305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a:solidFill>
                  <a:srgbClr val="0066FF"/>
                </a:solidFill>
                <a:effectLst>
                  <a:outerShdw blurRad="38100" dist="38100" dir="2700000" algn="tl">
                    <a:srgbClr val="000000"/>
                  </a:outerShdw>
                </a:effectLst>
              </a:rPr>
              <a:t>Is 16% avg lifetime default probability surprisingly high? . . .</a:t>
            </a:r>
          </a:p>
        </p:txBody>
      </p:sp>
      <p:sp>
        <p:nvSpPr>
          <p:cNvPr id="8" name="Slide Number Placeholder 7"/>
          <p:cNvSpPr>
            <a:spLocks noGrp="1"/>
          </p:cNvSpPr>
          <p:nvPr>
            <p:ph type="sldNum" sz="quarter" idx="12"/>
          </p:nvPr>
        </p:nvSpPr>
        <p:spPr/>
        <p:txBody>
          <a:bodyPr/>
          <a:lstStyle/>
          <a:p>
            <a:fld id="{247ED4F4-2E89-4993-986F-91E560E9CC71}" type="slidenum">
              <a:rPr lang="en-US" smtClean="0"/>
              <a:pPr/>
              <a:t>30</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3555"/>
                                        </p:tgtEl>
                                        <p:attrNameLst>
                                          <p:attrName>style.visibility</p:attrName>
                                        </p:attrNameLst>
                                      </p:cBhvr>
                                      <p:to>
                                        <p:strVal val="visible"/>
                                      </p:to>
                                    </p:set>
                                    <p:anim calcmode="lin" valueType="num">
                                      <p:cBhvr additive="base">
                                        <p:cTn id="7" dur="500" fill="hold"/>
                                        <p:tgtEl>
                                          <p:spTgt spid="23555"/>
                                        </p:tgtEl>
                                        <p:attrNameLst>
                                          <p:attrName>ppt_x</p:attrName>
                                        </p:attrNameLst>
                                      </p:cBhvr>
                                      <p:tavLst>
                                        <p:tav tm="0">
                                          <p:val>
                                            <p:strVal val="1+#ppt_w/2"/>
                                          </p:val>
                                        </p:tav>
                                        <p:tav tm="100000">
                                          <p:val>
                                            <p:strVal val="#ppt_x"/>
                                          </p:val>
                                        </p:tav>
                                      </p:tavLst>
                                    </p:anim>
                                    <p:anim calcmode="lin" valueType="num">
                                      <p:cBhvr additive="base">
                                        <p:cTn id="8" dur="500" fill="hold"/>
                                        <p:tgtEl>
                                          <p:spTgt spid="235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 Box 3"/>
          <p:cNvSpPr txBox="1">
            <a:spLocks noChangeArrowheads="1"/>
          </p:cNvSpPr>
          <p:nvPr/>
        </p:nvSpPr>
        <p:spPr bwMode="auto">
          <a:xfrm>
            <a:off x="3886200" y="0"/>
            <a:ext cx="4953000" cy="830263"/>
          </a:xfrm>
          <a:prstGeom prst="rect">
            <a:avLst/>
          </a:prstGeom>
          <a:noFill/>
          <a:ln w="9525">
            <a:noFill/>
            <a:miter lim="800000"/>
            <a:headEnd/>
            <a:tailEnd/>
          </a:ln>
          <a:effectLst/>
        </p:spPr>
        <p:txBody>
          <a:bodyPr>
            <a:spAutoFit/>
          </a:bodyPr>
          <a:lstStyle/>
          <a:p>
            <a:pPr algn="ctr" eaLnBrk="1" hangingPunct="1">
              <a:spcBef>
                <a:spcPts val="0"/>
              </a:spcBef>
              <a:defRPr/>
            </a:pPr>
            <a:r>
              <a:rPr lang="en-US" dirty="0">
                <a:effectLst>
                  <a:outerShdw blurRad="38100" dist="38100" dir="2700000" algn="tl">
                    <a:srgbClr val="FFFFFF"/>
                  </a:outerShdw>
                </a:effectLst>
              </a:rPr>
              <a:t>LTV </a:t>
            </a:r>
            <a:r>
              <a:rPr lang="en-US" dirty="0" err="1">
                <a:effectLst>
                  <a:outerShdw blurRad="38100" dist="38100" dir="2700000" algn="tl">
                    <a:srgbClr val="FFFFFF"/>
                  </a:outerShdw>
                </a:effectLst>
              </a:rPr>
              <a:t>tradl</a:t>
            </a:r>
            <a:r>
              <a:rPr lang="en-US" dirty="0">
                <a:effectLst>
                  <a:outerShdw blurRad="38100" dist="38100" dir="2700000" algn="tl">
                    <a:srgbClr val="FFFFFF"/>
                  </a:outerShdw>
                </a:effectLst>
              </a:rPr>
              <a:t> underwriting limit 75%:</a:t>
            </a:r>
          </a:p>
          <a:p>
            <a:pPr algn="ctr" eaLnBrk="1" hangingPunct="1">
              <a:spcBef>
                <a:spcPts val="0"/>
              </a:spcBef>
              <a:defRPr/>
            </a:pPr>
            <a:r>
              <a:rPr lang="en-US" dirty="0">
                <a:effectLst>
                  <a:outerShdw blurRad="38100" dist="38100" dir="2700000" algn="tl">
                    <a:srgbClr val="FFFFFF"/>
                  </a:outerShdw>
                </a:effectLst>
              </a:rPr>
              <a:t>A simplified example (Ch18 p447)…</a:t>
            </a:r>
          </a:p>
        </p:txBody>
      </p:sp>
      <p:sp>
        <p:nvSpPr>
          <p:cNvPr id="37893" name="Text Box 5"/>
          <p:cNvSpPr txBox="1">
            <a:spLocks noChangeArrowheads="1"/>
          </p:cNvSpPr>
          <p:nvPr/>
        </p:nvSpPr>
        <p:spPr bwMode="auto">
          <a:xfrm>
            <a:off x="304800" y="1752600"/>
            <a:ext cx="8534400" cy="4862513"/>
          </a:xfrm>
          <a:prstGeom prst="rect">
            <a:avLst/>
          </a:prstGeom>
          <a:noFill/>
          <a:ln w="9525">
            <a:noFill/>
            <a:miter lim="800000"/>
            <a:headEnd/>
            <a:tailEnd/>
          </a:ln>
          <a:effectLst/>
        </p:spPr>
        <p:txBody>
          <a:bodyPr>
            <a:spAutoFit/>
          </a:bodyPr>
          <a:lstStyle/>
          <a:p>
            <a:pPr eaLnBrk="1" hangingPunct="1">
              <a:spcBef>
                <a:spcPct val="50000"/>
              </a:spcBef>
              <a:defRPr/>
            </a:pPr>
            <a:r>
              <a:rPr lang="en-US" u="sng" dirty="0" err="1">
                <a:effectLst>
                  <a:outerShdw blurRad="38100" dist="38100" dir="2700000" algn="tl">
                    <a:srgbClr val="000000">
                      <a:alpha val="43137"/>
                    </a:srgbClr>
                  </a:outerShdw>
                </a:effectLst>
              </a:rPr>
              <a:t>Avg</a:t>
            </a:r>
            <a:r>
              <a:rPr lang="en-US" u="sng" dirty="0">
                <a:effectLst>
                  <a:outerShdw blurRad="38100" dist="38100" dir="2700000" algn="tl">
                    <a:srgbClr val="000000">
                      <a:alpha val="43137"/>
                    </a:srgbClr>
                  </a:outerShdw>
                </a:effectLst>
              </a:rPr>
              <a:t> default in Yr 7 of </a:t>
            </a:r>
            <a:r>
              <a:rPr lang="en-US" u="sng" dirty="0" err="1">
                <a:effectLst>
                  <a:outerShdw blurRad="38100" dist="38100" dir="2700000" algn="tl">
                    <a:srgbClr val="000000">
                      <a:alpha val="43137"/>
                    </a:srgbClr>
                  </a:outerShdw>
                </a:effectLst>
              </a:rPr>
              <a:t>mortg</a:t>
            </a:r>
            <a:r>
              <a:rPr lang="en-US" u="sng" dirty="0">
                <a:effectLst>
                  <a:outerShdw blurRad="38100" dist="38100" dir="2700000" algn="tl">
                    <a:srgbClr val="000000">
                      <a:alpha val="43137"/>
                    </a:srgbClr>
                  </a:outerShdw>
                </a:effectLst>
              </a:rPr>
              <a:t> life</a:t>
            </a:r>
          </a:p>
          <a:p>
            <a:pPr eaLnBrk="1" hangingPunct="1">
              <a:spcBef>
                <a:spcPct val="50000"/>
              </a:spcBef>
              <a:defRPr/>
            </a:pPr>
            <a:r>
              <a:rPr lang="en-US" u="sng" dirty="0" err="1"/>
              <a:t>Avg</a:t>
            </a:r>
            <a:r>
              <a:rPr lang="en-US" u="sng" dirty="0"/>
              <a:t> property </a:t>
            </a:r>
            <a:r>
              <a:rPr lang="en-US" u="sng" dirty="0" err="1"/>
              <a:t>ann</a:t>
            </a:r>
            <a:r>
              <a:rPr lang="en-US" u="sng" dirty="0"/>
              <a:t> volatility 15%</a:t>
            </a:r>
          </a:p>
          <a:p>
            <a:pPr eaLnBrk="1" hangingPunct="1">
              <a:spcBef>
                <a:spcPct val="50000"/>
              </a:spcBef>
              <a:defRPr/>
            </a:pPr>
            <a:r>
              <a:rPr lang="en-US" u="sng" dirty="0">
                <a:solidFill>
                  <a:srgbClr val="FF0000"/>
                </a:solidFill>
              </a:rPr>
              <a:t>Thus, After 7 years:</a:t>
            </a:r>
            <a:endParaRPr lang="en-US" i="0" dirty="0">
              <a:solidFill>
                <a:srgbClr val="FF0000"/>
              </a:solidFill>
            </a:endParaRPr>
          </a:p>
          <a:p>
            <a:pPr eaLnBrk="1" hangingPunct="1">
              <a:spcBef>
                <a:spcPct val="50000"/>
              </a:spcBef>
              <a:buFontTx/>
              <a:buChar char="•"/>
              <a:defRPr/>
            </a:pPr>
            <a:r>
              <a:rPr lang="en-US" i="0" dirty="0"/>
              <a:t> E[Val] = 1.02</a:t>
            </a:r>
            <a:r>
              <a:rPr lang="en-US" i="0" baseline="30000" dirty="0"/>
              <a:t>7</a:t>
            </a:r>
            <a:r>
              <a:rPr lang="en-US" i="0" dirty="0"/>
              <a:t>(100) = 115</a:t>
            </a:r>
          </a:p>
          <a:p>
            <a:pPr eaLnBrk="1" hangingPunct="1">
              <a:spcBef>
                <a:spcPct val="50000"/>
              </a:spcBef>
              <a:buFontTx/>
              <a:buChar char="•"/>
              <a:defRPr/>
            </a:pPr>
            <a:r>
              <a:rPr lang="en-US" i="0" dirty="0"/>
              <a:t> </a:t>
            </a:r>
            <a:r>
              <a:rPr lang="en-US" i="0" dirty="0" err="1"/>
              <a:t>Std.Dev</a:t>
            </a:r>
            <a:r>
              <a:rPr lang="en-US" i="0" dirty="0"/>
              <a:t>[Val] = </a:t>
            </a:r>
          </a:p>
          <a:p>
            <a:pPr eaLnBrk="1" hangingPunct="1">
              <a:spcBef>
                <a:spcPct val="50000"/>
              </a:spcBef>
              <a:defRPr/>
            </a:pPr>
            <a:endParaRPr lang="en-US" i="0" dirty="0"/>
          </a:p>
          <a:p>
            <a:pPr eaLnBrk="1" hangingPunct="1">
              <a:spcBef>
                <a:spcPct val="50000"/>
              </a:spcBef>
              <a:defRPr/>
            </a:pPr>
            <a:endParaRPr lang="en-US" i="0" dirty="0"/>
          </a:p>
          <a:p>
            <a:pPr eaLnBrk="1" hangingPunct="1">
              <a:spcBef>
                <a:spcPct val="50000"/>
              </a:spcBef>
              <a:defRPr/>
            </a:pPr>
            <a:endParaRPr lang="en-US" i="0" dirty="0"/>
          </a:p>
          <a:p>
            <a:pPr eaLnBrk="1" hangingPunct="1">
              <a:spcBef>
                <a:spcPct val="50000"/>
              </a:spcBef>
              <a:buFontTx/>
              <a:buChar char="•"/>
              <a:defRPr/>
            </a:pPr>
            <a:r>
              <a:rPr lang="en-US" i="0" dirty="0"/>
              <a:t> 1 </a:t>
            </a:r>
            <a:r>
              <a:rPr lang="en-US" i="0" dirty="0" err="1"/>
              <a:t>Std.Dev</a:t>
            </a:r>
            <a:r>
              <a:rPr lang="en-US" i="0" dirty="0"/>
              <a:t> below E[Val] = $115 - $40 = $75.</a:t>
            </a:r>
          </a:p>
          <a:p>
            <a:pPr eaLnBrk="1" hangingPunct="1">
              <a:spcBef>
                <a:spcPct val="50000"/>
              </a:spcBef>
              <a:buFontTx/>
              <a:buChar char="•"/>
              <a:defRPr/>
            </a:pPr>
            <a:r>
              <a:rPr lang="en-US" i="0" dirty="0"/>
              <a:t> If </a:t>
            </a:r>
            <a:r>
              <a:rPr lang="en-US" i="0" dirty="0" err="1"/>
              <a:t>Prob</a:t>
            </a:r>
            <a:r>
              <a:rPr lang="en-US" i="0" dirty="0"/>
              <a:t>[Val] ~ </a:t>
            </a:r>
            <a:r>
              <a:rPr lang="en-US" dirty="0"/>
              <a:t>Normal</a:t>
            </a:r>
            <a:r>
              <a:rPr lang="en-US" i="0" dirty="0"/>
              <a:t>, </a:t>
            </a:r>
            <a:r>
              <a:rPr lang="en-US" i="0" dirty="0">
                <a:sym typeface="Wingdings" pitchFamily="2" charset="2"/>
              </a:rPr>
              <a:t> 1/6 chance Val &lt; OLB,  Loan </a:t>
            </a:r>
            <a:r>
              <a:rPr lang="en-US" dirty="0">
                <a:sym typeface="Wingdings" pitchFamily="2" charset="2"/>
              </a:rPr>
              <a:t>“under water”</a:t>
            </a:r>
            <a:r>
              <a:rPr lang="en-US" i="0" dirty="0">
                <a:sym typeface="Wingdings" pitchFamily="2" charset="2"/>
              </a:rPr>
              <a:t> (large chance of default in that case). </a:t>
            </a:r>
            <a:r>
              <a:rPr lang="en-US" i="0" u="sng" dirty="0">
                <a:solidFill>
                  <a:srgbClr val="FF0000"/>
                </a:solidFill>
                <a:sym typeface="Wingdings" pitchFamily="2" charset="2"/>
              </a:rPr>
              <a:t>In fact about 1/6 US </a:t>
            </a:r>
            <a:r>
              <a:rPr lang="en-US" i="0" u="sng" dirty="0" err="1">
                <a:solidFill>
                  <a:srgbClr val="FF0000"/>
                </a:solidFill>
                <a:sym typeface="Wingdings" pitchFamily="2" charset="2"/>
              </a:rPr>
              <a:t>comm</a:t>
            </a:r>
            <a:r>
              <a:rPr lang="en-US" i="0" u="sng" dirty="0">
                <a:solidFill>
                  <a:srgbClr val="FF0000"/>
                </a:solidFill>
                <a:sym typeface="Wingdings" pitchFamily="2" charset="2"/>
              </a:rPr>
              <a:t> </a:t>
            </a:r>
            <a:r>
              <a:rPr lang="en-US" i="0" u="sng" dirty="0" err="1">
                <a:solidFill>
                  <a:srgbClr val="FF0000"/>
                </a:solidFill>
                <a:sym typeface="Wingdings" pitchFamily="2" charset="2"/>
              </a:rPr>
              <a:t>mortgs</a:t>
            </a:r>
            <a:r>
              <a:rPr lang="en-US" i="0" u="sng" dirty="0">
                <a:solidFill>
                  <a:srgbClr val="FF0000"/>
                </a:solidFill>
                <a:sym typeface="Wingdings" pitchFamily="2" charset="2"/>
              </a:rPr>
              <a:t> default.</a:t>
            </a:r>
            <a:endParaRPr lang="en-US" i="0" dirty="0"/>
          </a:p>
        </p:txBody>
      </p:sp>
      <p:graphicFrame>
        <p:nvGraphicFramePr>
          <p:cNvPr id="46085" name="Object 6"/>
          <p:cNvGraphicFramePr>
            <a:graphicFrameLocks noChangeAspect="1"/>
          </p:cNvGraphicFramePr>
          <p:nvPr/>
        </p:nvGraphicFramePr>
        <p:xfrm>
          <a:off x="1066800" y="3962400"/>
          <a:ext cx="2454275" cy="1366838"/>
        </p:xfrm>
        <a:graphic>
          <a:graphicData uri="http://schemas.openxmlformats.org/presentationml/2006/ole">
            <p:oleObj spid="_x0000_s46085" name="Equation" r:id="rId3" imgW="1257300" imgH="698500" progId="Equation.3">
              <p:embed/>
            </p:oleObj>
          </a:graphicData>
        </a:graphic>
      </p:graphicFrame>
      <p:sp>
        <p:nvSpPr>
          <p:cNvPr id="7" name="Text Box 2"/>
          <p:cNvSpPr txBox="1">
            <a:spLocks noChangeArrowheads="1"/>
          </p:cNvSpPr>
          <p:nvPr/>
        </p:nvSpPr>
        <p:spPr bwMode="auto">
          <a:xfrm>
            <a:off x="228600" y="152400"/>
            <a:ext cx="4343400" cy="1614488"/>
          </a:xfrm>
          <a:prstGeom prst="rect">
            <a:avLst/>
          </a:prstGeom>
          <a:noFill/>
          <a:ln w="9525">
            <a:noFill/>
            <a:miter lim="800000"/>
            <a:headEnd/>
            <a:tailEnd/>
          </a:ln>
          <a:effectLst/>
        </p:spPr>
        <p:txBody>
          <a:bodyPr>
            <a:spAutoFit/>
          </a:bodyPr>
          <a:lstStyle/>
          <a:p>
            <a:pPr marL="457200" indent="-457200" eaLnBrk="1" hangingPunct="1">
              <a:spcBef>
                <a:spcPct val="50000"/>
              </a:spcBef>
              <a:defRPr/>
            </a:pPr>
            <a:r>
              <a:rPr lang="en-US" sz="2800" i="0" dirty="0">
                <a:effectLst>
                  <a:outerShdw blurRad="38100" dist="38100" dir="2700000" algn="tl">
                    <a:srgbClr val="FFFFFF"/>
                  </a:outerShdw>
                </a:effectLst>
              </a:rPr>
              <a:t>Relation between:</a:t>
            </a:r>
            <a:endParaRPr lang="en-US" sz="2400" i="0" dirty="0">
              <a:effectLst>
                <a:outerShdw blurRad="38100" dist="38100" dir="2700000" algn="tl">
                  <a:srgbClr val="FFFFFF"/>
                </a:outerShdw>
              </a:effectLst>
            </a:endParaRPr>
          </a:p>
          <a:p>
            <a:pPr marL="457200" indent="-457200" eaLnBrk="1" hangingPunct="1">
              <a:buFontTx/>
              <a:buChar char="•"/>
              <a:defRPr/>
            </a:pPr>
            <a:r>
              <a:rPr lang="en-US" sz="2400" i="0" dirty="0">
                <a:effectLst>
                  <a:outerShdw blurRad="38100" dist="38100" dir="2700000" algn="tl">
                    <a:srgbClr val="FFFFFF"/>
                  </a:outerShdw>
                </a:effectLst>
              </a:rPr>
              <a:t>LTV,</a:t>
            </a:r>
          </a:p>
          <a:p>
            <a:pPr marL="457200" indent="-457200" eaLnBrk="1" hangingPunct="1">
              <a:buFontTx/>
              <a:buChar char="•"/>
              <a:defRPr/>
            </a:pPr>
            <a:r>
              <a:rPr lang="en-US" sz="2400" i="0" dirty="0">
                <a:effectLst>
                  <a:outerShdw blurRad="38100" dist="38100" dir="2700000" algn="tl">
                    <a:srgbClr val="FFFFFF"/>
                  </a:outerShdw>
                </a:effectLst>
              </a:rPr>
              <a:t>Property Volatility, &amp; </a:t>
            </a:r>
          </a:p>
          <a:p>
            <a:pPr marL="457200" indent="-457200" eaLnBrk="1" hangingPunct="1">
              <a:buFontTx/>
              <a:buChar char="•"/>
              <a:defRPr/>
            </a:pPr>
            <a:r>
              <a:rPr lang="en-US" sz="2400" i="0" dirty="0">
                <a:effectLst>
                  <a:outerShdw blurRad="38100" dist="38100" dir="2700000" algn="tl">
                    <a:srgbClr val="FFFFFF"/>
                  </a:outerShdw>
                </a:effectLst>
              </a:rPr>
              <a:t>Loan Default Probability.</a:t>
            </a:r>
          </a:p>
        </p:txBody>
      </p:sp>
      <p:sp>
        <p:nvSpPr>
          <p:cNvPr id="8" name="Slide Number Placeholder 7"/>
          <p:cNvSpPr>
            <a:spLocks noGrp="1"/>
          </p:cNvSpPr>
          <p:nvPr>
            <p:ph type="sldNum" sz="quarter" idx="12"/>
          </p:nvPr>
        </p:nvSpPr>
        <p:spPr/>
        <p:txBody>
          <a:bodyPr/>
          <a:lstStyle/>
          <a:p>
            <a:fld id="{247ED4F4-2E89-4993-986F-91E560E9CC71}" type="slidenum">
              <a:rPr lang="en-US" smtClean="0"/>
              <a:pPr/>
              <a:t>31</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pic>
        <p:nvPicPr>
          <p:cNvPr id="46086" name="Picture 6"/>
          <p:cNvPicPr>
            <a:picLocks noChangeAspect="1" noChangeArrowheads="1"/>
          </p:cNvPicPr>
          <p:nvPr/>
        </p:nvPicPr>
        <p:blipFill>
          <a:blip r:embed="rId4" cstate="print"/>
          <a:srcRect/>
          <a:stretch>
            <a:fillRect/>
          </a:stretch>
        </p:blipFill>
        <p:spPr bwMode="auto">
          <a:xfrm>
            <a:off x="4343400" y="990600"/>
            <a:ext cx="4572000" cy="33448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3B1AA458-F2B9-462D-A29E-AED9DB1149A5}" type="slidenum">
              <a:rPr lang="en-US"/>
              <a:pPr/>
              <a:t>32</a:t>
            </a:fld>
            <a:endParaRPr lang="en-US"/>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pic>
        <p:nvPicPr>
          <p:cNvPr id="66562" name="Picture 2"/>
          <p:cNvPicPr>
            <a:picLocks noChangeAspect="1" noChangeArrowheads="1"/>
          </p:cNvPicPr>
          <p:nvPr/>
        </p:nvPicPr>
        <p:blipFill>
          <a:blip r:embed="rId2" cstate="print"/>
          <a:srcRect/>
          <a:stretch>
            <a:fillRect/>
          </a:stretch>
        </p:blipFill>
        <p:spPr bwMode="auto">
          <a:xfrm>
            <a:off x="904875" y="746125"/>
            <a:ext cx="7334250" cy="536575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609600" y="1066800"/>
            <a:ext cx="7772400" cy="2438400"/>
          </a:xfrm>
        </p:spPr>
        <p:txBody>
          <a:bodyPr/>
          <a:lstStyle/>
          <a:p>
            <a:pPr eaLnBrk="1" hangingPunct="1">
              <a:lnSpc>
                <a:spcPct val="90000"/>
              </a:lnSpc>
              <a:buFontTx/>
              <a:buNone/>
              <a:defRPr/>
            </a:pPr>
            <a:r>
              <a:rPr lang="en-US" sz="2800" b="1" smtClean="0">
                <a:effectLst>
                  <a:outerShdw blurRad="38100" dist="38100" dir="2700000" algn="tl">
                    <a:srgbClr val="FFFFFF"/>
                  </a:outerShdw>
                </a:effectLst>
                <a:cs typeface="Times New Roman" panose="02020603050405020304" pitchFamily="18" charset="0"/>
              </a:rPr>
              <a:t>Greater Property Volatility (Risk) </a:t>
            </a:r>
          </a:p>
          <a:p>
            <a:pPr eaLnBrk="1" hangingPunct="1">
              <a:lnSpc>
                <a:spcPct val="90000"/>
              </a:lnSpc>
              <a:buFont typeface="Wingdings" panose="05000000000000000000" pitchFamily="2" charset="2"/>
              <a:buChar char="è"/>
              <a:defRPr/>
            </a:pPr>
            <a:r>
              <a:rPr lang="en-US" sz="2800" b="1" smtClean="0">
                <a:effectLst>
                  <a:outerShdw blurRad="38100" dist="38100" dir="2700000" algn="tl">
                    <a:srgbClr val="FFFFFF"/>
                  </a:outerShdw>
                </a:effectLst>
                <a:cs typeface="Times New Roman" panose="02020603050405020304" pitchFamily="18" charset="0"/>
              </a:rPr>
              <a:t>Lower LTV corresponds to a given lifetime default probability.</a:t>
            </a:r>
          </a:p>
          <a:p>
            <a:pPr eaLnBrk="1" hangingPunct="1">
              <a:lnSpc>
                <a:spcPct val="90000"/>
              </a:lnSpc>
              <a:buFont typeface="Wingdings" panose="05000000000000000000" pitchFamily="2" charset="2"/>
              <a:buChar char="è"/>
              <a:defRPr/>
            </a:pPr>
            <a:r>
              <a:rPr lang="en-US" sz="2800" b="1" smtClean="0">
                <a:effectLst>
                  <a:outerShdw blurRad="38100" dist="38100" dir="2700000" algn="tl">
                    <a:srgbClr val="FFFFFF"/>
                  </a:outerShdw>
                </a:effectLst>
                <a:cs typeface="Times New Roman" panose="02020603050405020304" pitchFamily="18" charset="0"/>
              </a:rPr>
              <a:t>Lower Max LTV Limit in underwriting criteria.</a:t>
            </a:r>
            <a:endParaRPr lang="en-US" sz="2800" smtClean="0">
              <a:latin typeface="Courier New" panose="02070309020205020404" pitchFamily="49" charset="0"/>
              <a:cs typeface="Courier New" panose="02070309020205020404" pitchFamily="49" charset="0"/>
            </a:endParaRPr>
          </a:p>
        </p:txBody>
      </p:sp>
      <p:sp>
        <p:nvSpPr>
          <p:cNvPr id="48131" name="Text Box 3"/>
          <p:cNvSpPr txBox="1">
            <a:spLocks noChangeArrowheads="1"/>
          </p:cNvSpPr>
          <p:nvPr/>
        </p:nvSpPr>
        <p:spPr bwMode="auto">
          <a:xfrm>
            <a:off x="762000" y="304800"/>
            <a:ext cx="7696200" cy="457200"/>
          </a:xfrm>
          <a:prstGeom prst="rect">
            <a:avLst/>
          </a:prstGeom>
          <a:noFill/>
          <a:ln w="9525">
            <a:noFill/>
            <a:miter lim="800000"/>
            <a:headEnd/>
            <a:tailEnd/>
          </a:ln>
          <a:effectLst/>
        </p:spPr>
        <p:txBody>
          <a:bodyPr>
            <a:spAutoFit/>
          </a:bodyPr>
          <a:lstStyle/>
          <a:p>
            <a:pPr eaLnBrk="1" hangingPunct="1">
              <a:spcBef>
                <a:spcPct val="50000"/>
              </a:spcBef>
            </a:pPr>
            <a:endParaRPr lang="en-US" sz="2400" b="0" i="0"/>
          </a:p>
        </p:txBody>
      </p:sp>
      <p:sp>
        <p:nvSpPr>
          <p:cNvPr id="48132" name="Rectangle 4"/>
          <p:cNvSpPr>
            <a:spLocks noGrp="1" noChangeArrowheads="1"/>
          </p:cNvSpPr>
          <p:nvPr>
            <p:ph type="title"/>
          </p:nvPr>
        </p:nvSpPr>
        <p:spPr>
          <a:xfrm>
            <a:off x="304800" y="152400"/>
            <a:ext cx="7772400" cy="838200"/>
          </a:xfrm>
          <a:noFill/>
        </p:spPr>
        <p:txBody>
          <a:bodyPr lIns="92075" tIns="46038" rIns="92075" bIns="46038"/>
          <a:lstStyle/>
          <a:p>
            <a:pPr algn="l" eaLnBrk="1" hangingPunct="1"/>
            <a:r>
              <a:rPr lang="en-US" sz="3200" b="1" i="1" smtClean="0">
                <a:latin typeface="Times New Roman" pitchFamily="18" charset="0"/>
              </a:rPr>
              <a:t>The point is . . .</a:t>
            </a:r>
          </a:p>
        </p:txBody>
      </p:sp>
      <p:grpSp>
        <p:nvGrpSpPr>
          <p:cNvPr id="38917" name="Group 5"/>
          <p:cNvGrpSpPr>
            <a:grpSpLocks/>
          </p:cNvGrpSpPr>
          <p:nvPr/>
        </p:nvGrpSpPr>
        <p:grpSpPr bwMode="auto">
          <a:xfrm>
            <a:off x="533400" y="3429001"/>
            <a:ext cx="8001000" cy="2636838"/>
            <a:chOff x="336" y="2160"/>
            <a:chExt cx="5040" cy="1661"/>
          </a:xfrm>
        </p:grpSpPr>
        <p:sp>
          <p:nvSpPr>
            <p:cNvPr id="38918" name="Text Box 6"/>
            <p:cNvSpPr txBox="1">
              <a:spLocks noChangeArrowheads="1"/>
            </p:cNvSpPr>
            <p:nvPr/>
          </p:nvSpPr>
          <p:spPr bwMode="auto">
            <a:xfrm>
              <a:off x="336" y="2160"/>
              <a:ext cx="5040" cy="548"/>
            </a:xfrm>
            <a:prstGeom prst="rect">
              <a:avLst/>
            </a:prstGeom>
            <a:solidFill>
              <a:schemeClr val="bg1">
                <a:lumMod val="85000"/>
              </a:schemeClr>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90000"/>
                </a:lnSpc>
                <a:spcBef>
                  <a:spcPct val="20000"/>
                </a:spcBef>
                <a:buClr>
                  <a:schemeClr val="accent2"/>
                </a:buClr>
                <a:buSzPct val="80000"/>
                <a:buFont typeface="Wingdings" panose="05000000000000000000" pitchFamily="2" charset="2"/>
                <a:buNone/>
                <a:defRPr/>
              </a:pPr>
              <a:r>
                <a:rPr lang="en-US" sz="2800" i="0"/>
                <a:t>Typical </a:t>
              </a:r>
              <a:r>
                <a:rPr lang="en-US" sz="2800" i="0">
                  <a:solidFill>
                    <a:srgbClr val="FF0000"/>
                  </a:solidFill>
                  <a:effectLst>
                    <a:outerShdw blurRad="38100" dist="38100" dir="2700000" algn="tl">
                      <a:srgbClr val="000000"/>
                    </a:outerShdw>
                  </a:effectLst>
                </a:rPr>
                <a:t>LTV</a:t>
              </a:r>
              <a:r>
                <a:rPr lang="en-US" sz="2800" i="0"/>
                <a:t> limit in commercial mortgages on good quality stabilized properties is </a:t>
              </a:r>
              <a:r>
                <a:rPr lang="en-US" sz="2800" i="0">
                  <a:solidFill>
                    <a:srgbClr val="FF0000"/>
                  </a:solidFill>
                  <a:effectLst>
                    <a:outerShdw blurRad="38100" dist="38100" dir="2700000" algn="tl">
                      <a:srgbClr val="000000"/>
                    </a:outerShdw>
                  </a:effectLst>
                </a:rPr>
                <a:t>75%</a:t>
              </a:r>
              <a:r>
                <a:rPr lang="en-US" sz="2800" i="0"/>
                <a:t>.</a:t>
              </a:r>
              <a:endParaRPr lang="en-US" sz="2800" b="0" i="0"/>
            </a:p>
          </p:txBody>
        </p:sp>
        <p:sp>
          <p:nvSpPr>
            <p:cNvPr id="48135" name="Text Box 7"/>
            <p:cNvSpPr txBox="1">
              <a:spLocks noChangeArrowheads="1"/>
            </p:cNvSpPr>
            <p:nvPr/>
          </p:nvSpPr>
          <p:spPr bwMode="auto">
            <a:xfrm>
              <a:off x="384" y="2832"/>
              <a:ext cx="4896" cy="989"/>
            </a:xfrm>
            <a:prstGeom prst="rect">
              <a:avLst/>
            </a:prstGeom>
            <a:noFill/>
            <a:ln w="9525">
              <a:noFill/>
              <a:miter lim="800000"/>
              <a:headEnd/>
              <a:tailEnd/>
            </a:ln>
            <a:effectLst/>
          </p:spPr>
          <p:txBody>
            <a:bodyPr>
              <a:spAutoFit/>
            </a:bodyPr>
            <a:lstStyle/>
            <a:p>
              <a:pPr eaLnBrk="1" hangingPunct="1">
                <a:lnSpc>
                  <a:spcPct val="90000"/>
                </a:lnSpc>
                <a:spcBef>
                  <a:spcPct val="20000"/>
                </a:spcBef>
                <a:buClr>
                  <a:schemeClr val="accent2"/>
                </a:buClr>
                <a:buSzPct val="80000"/>
                <a:buFontTx/>
                <a:buChar char="•"/>
              </a:pPr>
              <a:r>
                <a:rPr lang="en-US" sz="2400" i="0" dirty="0"/>
                <a:t> Based on lower of appraisal or purchase price.</a:t>
              </a:r>
            </a:p>
            <a:p>
              <a:pPr eaLnBrk="1" hangingPunct="1">
                <a:lnSpc>
                  <a:spcPct val="90000"/>
                </a:lnSpc>
                <a:spcBef>
                  <a:spcPct val="20000"/>
                </a:spcBef>
                <a:buClr>
                  <a:schemeClr val="accent2"/>
                </a:buClr>
                <a:buSzPct val="80000"/>
                <a:buFontTx/>
                <a:buChar char="•"/>
              </a:pPr>
              <a:r>
                <a:rPr lang="en-US" sz="2400" i="0" dirty="0"/>
                <a:t> Based on lower of </a:t>
              </a:r>
              <a:r>
                <a:rPr lang="en-US" sz="2400" i="0" dirty="0" err="1"/>
                <a:t>DCF</a:t>
              </a:r>
              <a:r>
                <a:rPr lang="en-US" sz="2400" i="0" dirty="0"/>
                <a:t> or Direct Cap.</a:t>
              </a:r>
            </a:p>
            <a:p>
              <a:pPr marL="228600" indent="-228600" eaLnBrk="1" hangingPunct="1">
                <a:lnSpc>
                  <a:spcPct val="90000"/>
                </a:lnSpc>
                <a:spcBef>
                  <a:spcPct val="20000"/>
                </a:spcBef>
                <a:buClr>
                  <a:schemeClr val="accent2"/>
                </a:buClr>
                <a:buSzPct val="80000"/>
                <a:buFontTx/>
                <a:buChar char="•"/>
              </a:pPr>
              <a:r>
                <a:rPr lang="en-US" sz="2400" i="0" dirty="0" smtClean="0"/>
                <a:t>Sometimes </a:t>
              </a:r>
              <a:r>
                <a:rPr lang="en-US" sz="2400" i="0" dirty="0"/>
                <a:t>“bent”, or fudged in appraisal, due to market pressure.</a:t>
              </a:r>
            </a:p>
          </p:txBody>
        </p:sp>
      </p:grpSp>
      <p:sp>
        <p:nvSpPr>
          <p:cNvPr id="8" name="Slide Number Placeholder 7"/>
          <p:cNvSpPr>
            <a:spLocks noGrp="1"/>
          </p:cNvSpPr>
          <p:nvPr>
            <p:ph type="sldNum" sz="quarter" idx="12"/>
          </p:nvPr>
        </p:nvSpPr>
        <p:spPr/>
        <p:txBody>
          <a:bodyPr/>
          <a:lstStyle/>
          <a:p>
            <a:fld id="{62BADE9E-A3F0-44EF-85FF-0034FD02320D}" type="slidenum">
              <a:rPr lang="en-US" smtClean="0"/>
              <a:pPr/>
              <a:t>33</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8917"/>
                                        </p:tgtEl>
                                        <p:attrNameLst>
                                          <p:attrName>style.visibility</p:attrName>
                                        </p:attrNameLst>
                                      </p:cBhvr>
                                      <p:to>
                                        <p:strVal val="visible"/>
                                      </p:to>
                                    </p:set>
                                    <p:anim calcmode="lin" valueType="num">
                                      <p:cBhvr additive="base">
                                        <p:cTn id="7" dur="500" fill="hold"/>
                                        <p:tgtEl>
                                          <p:spTgt spid="38917"/>
                                        </p:tgtEl>
                                        <p:attrNameLst>
                                          <p:attrName>ppt_x</p:attrName>
                                        </p:attrNameLst>
                                      </p:cBhvr>
                                      <p:tavLst>
                                        <p:tav tm="0">
                                          <p:val>
                                            <p:strVal val="#ppt_x"/>
                                          </p:val>
                                        </p:tav>
                                        <p:tav tm="100000">
                                          <p:val>
                                            <p:strVal val="#ppt_x"/>
                                          </p:val>
                                        </p:tav>
                                      </p:tavLst>
                                    </p:anim>
                                    <p:anim calcmode="lin" valueType="num">
                                      <p:cBhvr additive="base">
                                        <p:cTn id="8" dur="500" fill="hold"/>
                                        <p:tgtEl>
                                          <p:spTgt spid="389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b="1" smtClean="0">
                <a:latin typeface="Times New Roman" pitchFamily="18" charset="0"/>
                <a:cs typeface="Times New Roman" pitchFamily="18" charset="0"/>
              </a:rPr>
              <a:t>Property Income Criteria…</a:t>
            </a:r>
            <a:endParaRPr lang="en-US" smtClean="0">
              <a:latin typeface="Courier New" pitchFamily="49" charset="0"/>
              <a:cs typeface="Times New Roman" pitchFamily="18" charset="0"/>
            </a:endParaRPr>
          </a:p>
        </p:txBody>
      </p:sp>
      <p:sp>
        <p:nvSpPr>
          <p:cNvPr id="39939" name="Rectangle 3"/>
          <p:cNvSpPr>
            <a:spLocks noGrp="1" noChangeArrowheads="1"/>
          </p:cNvSpPr>
          <p:nvPr>
            <p:ph type="body" idx="1"/>
          </p:nvPr>
        </p:nvSpPr>
        <p:spPr/>
        <p:txBody>
          <a:bodyPr/>
          <a:lstStyle/>
          <a:p>
            <a:pPr eaLnBrk="1" hangingPunct="1">
              <a:buFontTx/>
              <a:buNone/>
              <a:defRPr/>
            </a:pPr>
            <a:r>
              <a:rPr lang="en-US" b="1" smtClean="0">
                <a:effectLst>
                  <a:outerShdw blurRad="38100" dist="38100" dir="2700000" algn="tl">
                    <a:srgbClr val="FFFFFF"/>
                  </a:outerShdw>
                </a:effectLst>
                <a:cs typeface="Times New Roman" panose="02020603050405020304" pitchFamily="18" charset="0"/>
              </a:rPr>
              <a:t>1) </a:t>
            </a:r>
            <a:r>
              <a:rPr lang="en-US" b="1" u="sng" smtClean="0">
                <a:effectLst>
                  <a:outerShdw blurRad="38100" dist="38100" dir="2700000" algn="tl">
                    <a:srgbClr val="FFFFFF"/>
                  </a:outerShdw>
                </a:effectLst>
                <a:cs typeface="Times New Roman" panose="02020603050405020304" pitchFamily="18" charset="0"/>
              </a:rPr>
              <a:t>Debt Service Coverage Ratio (DCR):</a:t>
            </a:r>
            <a:r>
              <a:rPr lang="en-US" smtClean="0">
                <a:latin typeface="Courier New" panose="02070309020205020404" pitchFamily="49" charset="0"/>
                <a:cs typeface="Times New Roman" panose="02020603050405020304" pitchFamily="18" charset="0"/>
              </a:rPr>
              <a:t/>
            </a:r>
            <a:br>
              <a:rPr lang="en-US" smtClean="0">
                <a:latin typeface="Courier New" panose="02070309020205020404" pitchFamily="49" charset="0"/>
                <a:cs typeface="Times New Roman" panose="02020603050405020304" pitchFamily="18" charset="0"/>
              </a:rPr>
            </a:br>
            <a:r>
              <a:rPr lang="en-US" b="1" smtClean="0">
                <a:cs typeface="Times New Roman" panose="02020603050405020304" pitchFamily="18" charset="0"/>
              </a:rPr>
              <a:t> </a:t>
            </a:r>
            <a:r>
              <a:rPr lang="en-US" smtClean="0">
                <a:latin typeface="Courier New" panose="02070309020205020404" pitchFamily="49" charset="0"/>
                <a:cs typeface="Times New Roman" panose="02020603050405020304" pitchFamily="18" charset="0"/>
              </a:rPr>
              <a:t/>
            </a:r>
            <a:br>
              <a:rPr lang="en-US" smtClean="0">
                <a:latin typeface="Courier New" panose="02070309020205020404" pitchFamily="49" charset="0"/>
                <a:cs typeface="Times New Roman" panose="02020603050405020304" pitchFamily="18" charset="0"/>
              </a:rPr>
            </a:br>
            <a:r>
              <a:rPr lang="en-US" b="1" i="1" smtClean="0">
                <a:cs typeface="Times New Roman" panose="02020603050405020304" pitchFamily="18" charset="0"/>
              </a:rPr>
              <a:t>DCR = NOI / DS</a:t>
            </a:r>
            <a:br>
              <a:rPr lang="en-US" b="1" i="1" smtClean="0">
                <a:cs typeface="Times New Roman" panose="02020603050405020304" pitchFamily="18" charset="0"/>
              </a:rPr>
            </a:br>
            <a:r>
              <a:rPr lang="en-US" i="1" smtClean="0">
                <a:cs typeface="Times New Roman" panose="02020603050405020304" pitchFamily="18" charset="0"/>
              </a:rPr>
              <a:t> </a:t>
            </a:r>
            <a:r>
              <a:rPr lang="en-US" smtClean="0">
                <a:latin typeface="Courier New" panose="02070309020205020404" pitchFamily="49" charset="0"/>
                <a:cs typeface="Times New Roman" panose="02020603050405020304" pitchFamily="18" charset="0"/>
              </a:rPr>
              <a:t/>
            </a:r>
            <a:br>
              <a:rPr lang="en-US" smtClean="0">
                <a:latin typeface="Courier New" panose="02070309020205020404" pitchFamily="49" charset="0"/>
                <a:cs typeface="Times New Roman" panose="02020603050405020304" pitchFamily="18" charset="0"/>
              </a:rPr>
            </a:br>
            <a:r>
              <a:rPr lang="en-US" b="1" i="1" smtClean="0">
                <a:cs typeface="Times New Roman" panose="02020603050405020304" pitchFamily="18" charset="0"/>
              </a:rPr>
              <a:t>Typical: DCR &gt;= 120%</a:t>
            </a:r>
          </a:p>
        </p:txBody>
      </p:sp>
      <p:sp>
        <p:nvSpPr>
          <p:cNvPr id="4" name="Slide Number Placeholder 3"/>
          <p:cNvSpPr>
            <a:spLocks noGrp="1"/>
          </p:cNvSpPr>
          <p:nvPr>
            <p:ph type="sldNum" sz="quarter" idx="12"/>
          </p:nvPr>
        </p:nvSpPr>
        <p:spPr/>
        <p:txBody>
          <a:bodyPr/>
          <a:lstStyle/>
          <a:p>
            <a:fld id="{62BADE9E-A3F0-44EF-85FF-0034FD02320D}" type="slidenum">
              <a:rPr lang="en-US" smtClean="0"/>
              <a:pPr/>
              <a:t>34</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l" eaLnBrk="1" hangingPunct="1"/>
            <a:r>
              <a:rPr lang="en-US" sz="3200" b="1" smtClean="0">
                <a:latin typeface="Times New Roman" pitchFamily="18" charset="0"/>
                <a:cs typeface="Times New Roman" pitchFamily="18" charset="0"/>
              </a:rPr>
              <a:t>2) </a:t>
            </a:r>
            <a:r>
              <a:rPr lang="en-US" sz="3200" b="1" u="sng" smtClean="0">
                <a:latin typeface="Times New Roman" pitchFamily="18" charset="0"/>
                <a:cs typeface="Times New Roman" pitchFamily="18" charset="0"/>
              </a:rPr>
              <a:t>Break-even Ratio (BER):</a:t>
            </a:r>
            <a:r>
              <a:rPr lang="en-US" b="1" smtClean="0">
                <a:latin typeface="Times New Roman" pitchFamily="18" charset="0"/>
                <a:cs typeface="Times New Roman" pitchFamily="18" charset="0"/>
              </a:rPr>
              <a:t> </a:t>
            </a:r>
            <a:endParaRPr lang="en-US" smtClean="0">
              <a:latin typeface="Courier New" pitchFamily="49" charset="0"/>
              <a:cs typeface="Times New Roman" pitchFamily="18" charset="0"/>
            </a:endParaRPr>
          </a:p>
        </p:txBody>
      </p:sp>
      <p:sp>
        <p:nvSpPr>
          <p:cNvPr id="40963" name="Rectangle 3"/>
          <p:cNvSpPr>
            <a:spLocks noGrp="1" noChangeArrowheads="1"/>
          </p:cNvSpPr>
          <p:nvPr>
            <p:ph type="body" idx="1"/>
          </p:nvPr>
        </p:nvSpPr>
        <p:spPr/>
        <p:txBody>
          <a:bodyPr/>
          <a:lstStyle/>
          <a:p>
            <a:pPr eaLnBrk="1" hangingPunct="1">
              <a:buFontTx/>
              <a:buNone/>
              <a:defRPr/>
            </a:pPr>
            <a:r>
              <a:rPr lang="en-US" b="1" smtClean="0">
                <a:cs typeface="Times New Roman" panose="02020603050405020304" pitchFamily="18" charset="0"/>
              </a:rPr>
              <a:t>BER = (DS+OE) / PGI</a:t>
            </a:r>
            <a:br>
              <a:rPr lang="en-US" b="1" smtClean="0">
                <a:cs typeface="Times New Roman" panose="02020603050405020304" pitchFamily="18" charset="0"/>
              </a:rPr>
            </a:br>
            <a:r>
              <a:rPr lang="en-US" sz="2400" b="1" smtClean="0">
                <a:effectLst>
                  <a:outerShdw blurRad="38100" dist="38100" dir="2700000" algn="tl">
                    <a:srgbClr val="FFFFFF"/>
                  </a:outerShdw>
                </a:effectLst>
                <a:cs typeface="Times New Roman" panose="02020603050405020304" pitchFamily="18" charset="0"/>
              </a:rPr>
              <a:t> </a:t>
            </a:r>
            <a:r>
              <a:rPr lang="en-US" sz="2400" smtClean="0">
                <a:effectLst>
                  <a:outerShdw blurRad="38100" dist="38100" dir="2700000" algn="tl">
                    <a:srgbClr val="FFFFFF"/>
                  </a:outerShdw>
                </a:effectLst>
                <a:latin typeface="Courier New" panose="02070309020205020404" pitchFamily="49" charset="0"/>
                <a:cs typeface="Times New Roman" panose="02020603050405020304" pitchFamily="18" charset="0"/>
              </a:rPr>
              <a:t/>
            </a:r>
            <a:br>
              <a:rPr lang="en-US" sz="2400" smtClean="0">
                <a:effectLst>
                  <a:outerShdw blurRad="38100" dist="38100" dir="2700000" algn="tl">
                    <a:srgbClr val="FFFFFF"/>
                  </a:outerShdw>
                </a:effectLst>
                <a:latin typeface="Courier New" panose="02070309020205020404" pitchFamily="49" charset="0"/>
                <a:cs typeface="Times New Roman" panose="02020603050405020304" pitchFamily="18" charset="0"/>
              </a:rPr>
            </a:br>
            <a:r>
              <a:rPr lang="en-US" sz="2400" b="1" smtClean="0">
                <a:effectLst>
                  <a:outerShdw blurRad="38100" dist="38100" dir="2700000" algn="tl">
                    <a:srgbClr val="FFFFFF"/>
                  </a:outerShdw>
                </a:effectLst>
                <a:cs typeface="Times New Roman" panose="02020603050405020304" pitchFamily="18" charset="0"/>
                <a:sym typeface="Wingdings" panose="05000000000000000000" pitchFamily="2" charset="2"/>
              </a:rPr>
              <a:t></a:t>
            </a:r>
            <a:r>
              <a:rPr lang="en-US" sz="2400" b="1" smtClean="0">
                <a:effectLst>
                  <a:outerShdw blurRad="38100" dist="38100" dir="2700000" algn="tl">
                    <a:srgbClr val="FFFFFF"/>
                  </a:outerShdw>
                </a:effectLst>
                <a:cs typeface="Times New Roman" panose="02020603050405020304" pitchFamily="18" charset="0"/>
              </a:rPr>
              <a:t> Occupancy ratio required for EBTCF &gt; 0 (exclu CI)</a:t>
            </a:r>
            <a:r>
              <a:rPr lang="en-US" sz="2400" smtClean="0">
                <a:effectLst>
                  <a:outerShdw blurRad="38100" dist="38100" dir="2700000" algn="tl">
                    <a:srgbClr val="FFFFFF"/>
                  </a:outerShdw>
                </a:effectLst>
                <a:latin typeface="Courier New" panose="02070309020205020404" pitchFamily="49" charset="0"/>
                <a:cs typeface="Times New Roman" panose="02020603050405020304" pitchFamily="18" charset="0"/>
              </a:rPr>
              <a:t/>
            </a:r>
            <a:br>
              <a:rPr lang="en-US" sz="2400" smtClean="0">
                <a:effectLst>
                  <a:outerShdw blurRad="38100" dist="38100" dir="2700000" algn="tl">
                    <a:srgbClr val="FFFFFF"/>
                  </a:outerShdw>
                </a:effectLst>
                <a:latin typeface="Courier New" panose="02070309020205020404" pitchFamily="49" charset="0"/>
                <a:cs typeface="Times New Roman" panose="02020603050405020304" pitchFamily="18" charset="0"/>
              </a:rPr>
            </a:br>
            <a:r>
              <a:rPr lang="en-US" sz="2400" b="1" smtClean="0">
                <a:effectLst>
                  <a:outerShdw blurRad="38100" dist="38100" dir="2700000" algn="tl">
                    <a:srgbClr val="FFFFFF"/>
                  </a:outerShdw>
                </a:effectLst>
                <a:cs typeface="Times New Roman" panose="02020603050405020304" pitchFamily="18" charset="0"/>
              </a:rPr>
              <a:t> </a:t>
            </a:r>
            <a:r>
              <a:rPr lang="en-US" sz="2400" smtClean="0">
                <a:effectLst>
                  <a:outerShdw blurRad="38100" dist="38100" dir="2700000" algn="tl">
                    <a:srgbClr val="FFFFFF"/>
                  </a:outerShdw>
                </a:effectLst>
                <a:latin typeface="Courier New" panose="02070309020205020404" pitchFamily="49" charset="0"/>
                <a:cs typeface="Times New Roman" panose="02020603050405020304" pitchFamily="18" charset="0"/>
              </a:rPr>
              <a:t/>
            </a:r>
            <a:br>
              <a:rPr lang="en-US" sz="2400" smtClean="0">
                <a:effectLst>
                  <a:outerShdw blurRad="38100" dist="38100" dir="2700000" algn="tl">
                    <a:srgbClr val="FFFFFF"/>
                  </a:outerShdw>
                </a:effectLst>
                <a:latin typeface="Courier New" panose="02070309020205020404" pitchFamily="49" charset="0"/>
                <a:cs typeface="Times New Roman" panose="02020603050405020304" pitchFamily="18" charset="0"/>
              </a:rPr>
            </a:br>
            <a:r>
              <a:rPr lang="en-US" sz="2400" b="1" smtClean="0">
                <a:effectLst>
                  <a:outerShdw blurRad="38100" dist="38100" dir="2700000" algn="tl">
                    <a:srgbClr val="FFFFFF"/>
                  </a:outerShdw>
                </a:effectLst>
                <a:cs typeface="Times New Roman" panose="02020603050405020304" pitchFamily="18" charset="0"/>
                <a:sym typeface="Wingdings" panose="05000000000000000000" pitchFamily="2" charset="2"/>
              </a:rPr>
              <a:t></a:t>
            </a:r>
            <a:r>
              <a:rPr lang="en-US" sz="2400" b="1" smtClean="0">
                <a:effectLst>
                  <a:outerShdw blurRad="38100" dist="38100" dir="2700000" algn="tl">
                    <a:srgbClr val="FFFFFF"/>
                  </a:outerShdw>
                </a:effectLst>
                <a:cs typeface="Times New Roman" panose="02020603050405020304" pitchFamily="18" charset="0"/>
              </a:rPr>
              <a:t> Lender usually requires BER &lt; (100% - Mkt Vac)</a:t>
            </a:r>
            <a:r>
              <a:rPr lang="en-US" sz="2400" smtClean="0">
                <a:effectLst>
                  <a:outerShdw blurRad="38100" dist="38100" dir="2700000" algn="tl">
                    <a:srgbClr val="FFFFFF"/>
                  </a:outerShdw>
                </a:effectLst>
                <a:latin typeface="Courier New" panose="02070309020205020404" pitchFamily="49" charset="0"/>
                <a:cs typeface="Times New Roman" panose="02020603050405020304" pitchFamily="18" charset="0"/>
              </a:rPr>
              <a:t/>
            </a:r>
            <a:br>
              <a:rPr lang="en-US" sz="2400" smtClean="0">
                <a:effectLst>
                  <a:outerShdw blurRad="38100" dist="38100" dir="2700000" algn="tl">
                    <a:srgbClr val="FFFFFF"/>
                  </a:outerShdw>
                </a:effectLst>
                <a:latin typeface="Courier New" panose="02070309020205020404" pitchFamily="49" charset="0"/>
                <a:cs typeface="Times New Roman" panose="02020603050405020304" pitchFamily="18" charset="0"/>
              </a:rPr>
            </a:br>
            <a:r>
              <a:rPr lang="en-US" sz="2400" b="1" smtClean="0">
                <a:effectLst>
                  <a:outerShdw blurRad="38100" dist="38100" dir="2700000" algn="tl">
                    <a:srgbClr val="FFFFFF"/>
                  </a:outerShdw>
                </a:effectLst>
                <a:cs typeface="Times New Roman" panose="02020603050405020304" pitchFamily="18" charset="0"/>
              </a:rPr>
              <a:t> </a:t>
            </a:r>
            <a:r>
              <a:rPr lang="en-US" sz="2400" smtClean="0">
                <a:effectLst>
                  <a:outerShdw blurRad="38100" dist="38100" dir="2700000" algn="tl">
                    <a:srgbClr val="FFFFFF"/>
                  </a:outerShdw>
                </a:effectLst>
                <a:latin typeface="Courier New" panose="02070309020205020404" pitchFamily="49" charset="0"/>
                <a:cs typeface="Times New Roman" panose="02020603050405020304" pitchFamily="18" charset="0"/>
              </a:rPr>
              <a:t/>
            </a:r>
            <a:br>
              <a:rPr lang="en-US" sz="2400" smtClean="0">
                <a:effectLst>
                  <a:outerShdw blurRad="38100" dist="38100" dir="2700000" algn="tl">
                    <a:srgbClr val="FFFFFF"/>
                  </a:outerShdw>
                </a:effectLst>
                <a:latin typeface="Courier New" panose="02070309020205020404" pitchFamily="49" charset="0"/>
                <a:cs typeface="Times New Roman" panose="02020603050405020304" pitchFamily="18" charset="0"/>
              </a:rPr>
            </a:br>
            <a:r>
              <a:rPr lang="en-US" sz="2400" b="1" i="1" smtClean="0">
                <a:effectLst>
                  <a:outerShdw blurRad="38100" dist="38100" dir="2700000" algn="tl">
                    <a:srgbClr val="FFFFFF"/>
                  </a:outerShdw>
                </a:effectLst>
                <a:cs typeface="Times New Roman" panose="02020603050405020304" pitchFamily="18" charset="0"/>
              </a:rPr>
              <a:t>Typical: BER &lt;= 85%, or less than mkt avg occupance minus some buffer (typically 5%).</a:t>
            </a:r>
          </a:p>
        </p:txBody>
      </p:sp>
      <p:sp>
        <p:nvSpPr>
          <p:cNvPr id="4" name="Slide Number Placeholder 3"/>
          <p:cNvSpPr>
            <a:spLocks noGrp="1"/>
          </p:cNvSpPr>
          <p:nvPr>
            <p:ph type="sldNum" sz="quarter" idx="12"/>
          </p:nvPr>
        </p:nvSpPr>
        <p:spPr/>
        <p:txBody>
          <a:bodyPr/>
          <a:lstStyle/>
          <a:p>
            <a:fld id="{62BADE9E-A3F0-44EF-85FF-0034FD02320D}" type="slidenum">
              <a:rPr lang="en-US" smtClean="0"/>
              <a:pPr/>
              <a:t>35</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l" eaLnBrk="1" hangingPunct="1"/>
            <a:r>
              <a:rPr lang="en-US" sz="3200" b="1" smtClean="0">
                <a:latin typeface="Times New Roman" pitchFamily="18" charset="0"/>
                <a:cs typeface="Times New Roman" pitchFamily="18" charset="0"/>
              </a:rPr>
              <a:t>3) </a:t>
            </a:r>
            <a:r>
              <a:rPr lang="en-US" sz="3200" b="1" u="sng" smtClean="0">
                <a:latin typeface="Times New Roman" pitchFamily="18" charset="0"/>
                <a:cs typeface="Times New Roman" pitchFamily="18" charset="0"/>
              </a:rPr>
              <a:t>Equity Before-Tax Cash Flow (EBTCF):</a:t>
            </a:r>
            <a:endParaRPr lang="en-US" sz="3200" smtClean="0">
              <a:latin typeface="Courier New" pitchFamily="49" charset="0"/>
              <a:cs typeface="Times New Roman" pitchFamily="18" charset="0"/>
            </a:endParaRPr>
          </a:p>
        </p:txBody>
      </p:sp>
      <p:sp>
        <p:nvSpPr>
          <p:cNvPr id="51203" name="Rectangle 3"/>
          <p:cNvSpPr>
            <a:spLocks noGrp="1" noChangeArrowheads="1"/>
          </p:cNvSpPr>
          <p:nvPr>
            <p:ph type="body" idx="1"/>
          </p:nvPr>
        </p:nvSpPr>
        <p:spPr/>
        <p:txBody>
          <a:bodyPr/>
          <a:lstStyle/>
          <a:p>
            <a:pPr eaLnBrk="1" hangingPunct="1">
              <a:buFontTx/>
              <a:buNone/>
            </a:pPr>
            <a:r>
              <a:rPr lang="en-US" sz="2800" b="1" smtClean="0">
                <a:cs typeface="Times New Roman" pitchFamily="18" charset="0"/>
              </a:rPr>
              <a:t>EBTCF = NOI – DS  – CI</a:t>
            </a:r>
            <a:br>
              <a:rPr lang="en-US" sz="2800" b="1" smtClean="0">
                <a:cs typeface="Times New Roman" pitchFamily="18" charset="0"/>
              </a:rPr>
            </a:br>
            <a:r>
              <a:rPr lang="en-US" sz="2800" b="1" smtClean="0">
                <a:cs typeface="Times New Roman" pitchFamily="18" charset="0"/>
              </a:rPr>
              <a:t>Similar to DCR, only includes effect of CI.</a:t>
            </a:r>
            <a:r>
              <a:rPr lang="en-US" sz="2800" smtClean="0">
                <a:latin typeface="Courier New" pitchFamily="49" charset="0"/>
                <a:cs typeface="Times New Roman" pitchFamily="18" charset="0"/>
              </a:rPr>
              <a:t/>
            </a:r>
            <a:br>
              <a:rPr lang="en-US" sz="2800" smtClean="0">
                <a:latin typeface="Courier New" pitchFamily="49" charset="0"/>
                <a:cs typeface="Times New Roman" pitchFamily="18" charset="0"/>
              </a:rPr>
            </a:br>
            <a:r>
              <a:rPr lang="en-US" sz="2800" b="1" smtClean="0">
                <a:cs typeface="Times New Roman" pitchFamily="18" charset="0"/>
              </a:rPr>
              <a:t> </a:t>
            </a:r>
            <a:r>
              <a:rPr lang="en-US" sz="2800" smtClean="0">
                <a:latin typeface="Courier New" pitchFamily="49" charset="0"/>
                <a:cs typeface="Times New Roman" pitchFamily="18" charset="0"/>
              </a:rPr>
              <a:t/>
            </a:r>
            <a:br>
              <a:rPr lang="en-US" sz="2800" smtClean="0">
                <a:latin typeface="Courier New" pitchFamily="49" charset="0"/>
                <a:cs typeface="Times New Roman" pitchFamily="18" charset="0"/>
              </a:rPr>
            </a:br>
            <a:r>
              <a:rPr lang="en-US" sz="2800" b="1" smtClean="0">
                <a:cs typeface="Times New Roman" pitchFamily="18" charset="0"/>
              </a:rPr>
              <a:t>Projection of </a:t>
            </a:r>
            <a:r>
              <a:rPr lang="en-US" sz="2800" b="1" smtClean="0">
                <a:solidFill>
                  <a:srgbClr val="FF0000"/>
                </a:solidFill>
                <a:cs typeface="Times New Roman" pitchFamily="18" charset="0"/>
              </a:rPr>
              <a:t>EBTCF &lt; 0</a:t>
            </a:r>
            <a:r>
              <a:rPr lang="en-US" sz="2800" b="1" smtClean="0">
                <a:cs typeface="Times New Roman" pitchFamily="18" charset="0"/>
              </a:rPr>
              <a:t> any year of loan </a:t>
            </a:r>
          </a:p>
          <a:p>
            <a:pPr eaLnBrk="1" hangingPunct="1">
              <a:buFontTx/>
              <a:buNone/>
            </a:pPr>
            <a:r>
              <a:rPr lang="en-US" sz="2800" b="1" smtClean="0">
                <a:cs typeface="Times New Roman" pitchFamily="18" charset="0"/>
              </a:rPr>
              <a:t>	</a:t>
            </a:r>
            <a:r>
              <a:rPr lang="en-US" sz="2800" b="1" smtClean="0">
                <a:cs typeface="Times New Roman" pitchFamily="18" charset="0"/>
                <a:sym typeface="Wingdings" pitchFamily="2" charset="2"/>
              </a:rPr>
              <a:t></a:t>
            </a:r>
            <a:r>
              <a:rPr lang="en-US" sz="2800" b="1" smtClean="0">
                <a:cs typeface="Times New Roman" pitchFamily="18" charset="0"/>
              </a:rPr>
              <a:t> </a:t>
            </a:r>
            <a:r>
              <a:rPr lang="en-US" sz="2800" b="1" smtClean="0">
                <a:solidFill>
                  <a:srgbClr val="FF0000"/>
                </a:solidFill>
                <a:cs typeface="Times New Roman" pitchFamily="18" charset="0"/>
              </a:rPr>
              <a:t>“Red Flag”</a:t>
            </a:r>
            <a:r>
              <a:rPr lang="en-US" sz="2800" b="1" smtClean="0">
                <a:cs typeface="Times New Roman" pitchFamily="18" charset="0"/>
              </a:rPr>
              <a:t>.</a:t>
            </a:r>
            <a:endParaRPr lang="en-US" sz="2800" smtClean="0">
              <a:latin typeface="Courier New" pitchFamily="49" charset="0"/>
              <a:cs typeface="Times New Roman" pitchFamily="18" charset="0"/>
            </a:endParaRPr>
          </a:p>
        </p:txBody>
      </p:sp>
      <p:sp>
        <p:nvSpPr>
          <p:cNvPr id="4" name="Slide Number Placeholder 3"/>
          <p:cNvSpPr>
            <a:spLocks noGrp="1"/>
          </p:cNvSpPr>
          <p:nvPr>
            <p:ph type="sldNum" sz="quarter" idx="12"/>
          </p:nvPr>
        </p:nvSpPr>
        <p:spPr/>
        <p:txBody>
          <a:bodyPr/>
          <a:lstStyle/>
          <a:p>
            <a:fld id="{62BADE9E-A3F0-44EF-85FF-0034FD02320D}" type="slidenum">
              <a:rPr lang="en-US" smtClean="0"/>
              <a:pPr/>
              <a:t>36</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l" eaLnBrk="1" hangingPunct="1"/>
            <a:r>
              <a:rPr lang="en-US" sz="3200" b="1" smtClean="0">
                <a:latin typeface="Times New Roman" pitchFamily="18" charset="0"/>
                <a:cs typeface="Times New Roman" pitchFamily="18" charset="0"/>
              </a:rPr>
              <a:t>4) </a:t>
            </a:r>
            <a:r>
              <a:rPr lang="en-US" sz="3200" b="1" u="sng" smtClean="0">
                <a:latin typeface="Times New Roman" pitchFamily="18" charset="0"/>
                <a:cs typeface="Times New Roman" pitchFamily="18" charset="0"/>
              </a:rPr>
              <a:t>Multi-year Pro-Forma Projection:</a:t>
            </a:r>
            <a:endParaRPr lang="en-US" sz="3200" smtClean="0">
              <a:latin typeface="Courier New" pitchFamily="49" charset="0"/>
              <a:cs typeface="Times New Roman" pitchFamily="18" charset="0"/>
            </a:endParaRPr>
          </a:p>
        </p:txBody>
      </p:sp>
      <p:sp>
        <p:nvSpPr>
          <p:cNvPr id="52227" name="Rectangle 3"/>
          <p:cNvSpPr>
            <a:spLocks noGrp="1" noChangeArrowheads="1"/>
          </p:cNvSpPr>
          <p:nvPr>
            <p:ph type="body" idx="1"/>
          </p:nvPr>
        </p:nvSpPr>
        <p:spPr/>
        <p:txBody>
          <a:bodyPr/>
          <a:lstStyle/>
          <a:p>
            <a:pPr eaLnBrk="1" hangingPunct="1">
              <a:buFontTx/>
              <a:buNone/>
            </a:pPr>
            <a:r>
              <a:rPr lang="en-US" b="1" smtClean="0">
                <a:cs typeface="Times New Roman" pitchFamily="18" charset="0"/>
              </a:rPr>
              <a:t>In principle, lenders project income ratios for all years of loan life.</a:t>
            </a:r>
            <a:endParaRPr lang="en-US" smtClean="0">
              <a:latin typeface="Courier New" pitchFamily="49" charset="0"/>
              <a:cs typeface="Times New Roman" pitchFamily="18" charset="0"/>
            </a:endParaRPr>
          </a:p>
        </p:txBody>
      </p:sp>
      <p:sp>
        <p:nvSpPr>
          <p:cNvPr id="4" name="Slide Number Placeholder 3"/>
          <p:cNvSpPr>
            <a:spLocks noGrp="1"/>
          </p:cNvSpPr>
          <p:nvPr>
            <p:ph type="sldNum" sz="quarter" idx="12"/>
          </p:nvPr>
        </p:nvSpPr>
        <p:spPr/>
        <p:txBody>
          <a:bodyPr/>
          <a:lstStyle/>
          <a:p>
            <a:fld id="{62BADE9E-A3F0-44EF-85FF-0034FD02320D}" type="slidenum">
              <a:rPr lang="en-US" smtClean="0"/>
              <a:pPr/>
              <a:t>37</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152400"/>
            <a:ext cx="7772400" cy="838200"/>
          </a:xfrm>
        </p:spPr>
        <p:txBody>
          <a:bodyPr/>
          <a:lstStyle/>
          <a:p>
            <a:pPr algn="l" eaLnBrk="1" hangingPunct="1"/>
            <a:r>
              <a:rPr lang="en-US" sz="2800" b="1" smtClean="0">
                <a:latin typeface="Times New Roman" pitchFamily="18" charset="0"/>
                <a:cs typeface="Times New Roman" pitchFamily="18" charset="0"/>
              </a:rPr>
              <a:t>Variables and loan terms to negotiate:</a:t>
            </a:r>
            <a:r>
              <a:rPr lang="en-US" smtClean="0">
                <a:latin typeface="Times New Roman" pitchFamily="18" charset="0"/>
                <a:cs typeface="Times New Roman" pitchFamily="18" charset="0"/>
              </a:rPr>
              <a:t>	</a:t>
            </a:r>
            <a:endParaRPr lang="en-US" smtClean="0">
              <a:latin typeface="Courier New" pitchFamily="49" charset="0"/>
              <a:cs typeface="Times New Roman" pitchFamily="18" charset="0"/>
            </a:endParaRPr>
          </a:p>
        </p:txBody>
      </p:sp>
      <p:sp>
        <p:nvSpPr>
          <p:cNvPr id="44035" name="Rectangle 3"/>
          <p:cNvSpPr>
            <a:spLocks noGrp="1" noChangeArrowheads="1"/>
          </p:cNvSpPr>
          <p:nvPr>
            <p:ph type="body" idx="1"/>
          </p:nvPr>
        </p:nvSpPr>
        <p:spPr>
          <a:xfrm>
            <a:off x="1143000" y="1066800"/>
            <a:ext cx="7086600" cy="4572000"/>
          </a:xfrm>
        </p:spPr>
        <p:txBody>
          <a:bodyPr/>
          <a:lstStyle/>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Loan Amount</a:t>
            </a: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Loan Term (maturity)</a:t>
            </a: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Contract Interest Rate</a:t>
            </a: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Amortization rate</a:t>
            </a: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Up-front fees and points</a:t>
            </a: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Prepayment option and back-end penalties</a:t>
            </a: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Recourse vs. Non-recourse debt</a:t>
            </a: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Collateral (e.g., cross-collateralization)</a:t>
            </a: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Lender participation in property equity</a:t>
            </a: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Cramdown insurance </a:t>
            </a: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a:p>
            <a:pPr eaLnBrk="1" hangingPunct="1">
              <a:lnSpc>
                <a:spcPct val="90000"/>
              </a:lnSpc>
              <a:buFontTx/>
              <a:buNone/>
              <a:defRPr/>
            </a:pPr>
            <a:r>
              <a:rPr lang="en-US" sz="2400" b="1" smtClean="0">
                <a:effectLst>
                  <a:outerShdw blurRad="38100" dist="38100" dir="2700000" algn="tl">
                    <a:srgbClr val="FFFFFF"/>
                  </a:outerShdw>
                </a:effectLst>
                <a:latin typeface="Symbol" panose="05050102010706020507" pitchFamily="18" charset="2"/>
                <a:cs typeface="Times New Roman" panose="02020603050405020304" pitchFamily="18" charset="0"/>
              </a:rPr>
              <a:t>·</a:t>
            </a:r>
            <a:r>
              <a:rPr lang="en-US" sz="2400" b="1" smtClean="0">
                <a:effectLst>
                  <a:outerShdw blurRad="38100" dist="38100" dir="2700000" algn="tl">
                    <a:srgbClr val="FFFFFF"/>
                  </a:outerShdw>
                </a:effectLst>
                <a:cs typeface="Times New Roman" panose="02020603050405020304" pitchFamily="18" charset="0"/>
              </a:rPr>
              <a:t>     Etc. . . .</a:t>
            </a:r>
            <a:r>
              <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rPr>
              <a:t/>
            </a:r>
            <a:br>
              <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rPr>
            </a:br>
            <a:endParaRPr lang="en-US" sz="2400" b="1" smtClean="0">
              <a:effectLst>
                <a:outerShdw blurRad="38100" dist="38100" dir="2700000" algn="tl">
                  <a:srgbClr val="FFFFFF"/>
                </a:outerShdw>
              </a:effectLst>
              <a:latin typeface="Courier New" panose="02070309020205020404" pitchFamily="49"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2BADE9E-A3F0-44EF-85FF-0034FD02320D}" type="slidenum">
              <a:rPr lang="en-US" smtClean="0"/>
              <a:pPr/>
              <a:t>38</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28600" y="152400"/>
            <a:ext cx="3352800" cy="609600"/>
          </a:xfrm>
        </p:spPr>
        <p:txBody>
          <a:bodyPr/>
          <a:lstStyle/>
          <a:p>
            <a:pPr algn="l" eaLnBrk="1" hangingPunct="1"/>
            <a:r>
              <a:rPr lang="en-US" sz="2400" b="1" i="1" smtClean="0">
                <a:latin typeface="Times New Roman" pitchFamily="18" charset="0"/>
                <a:cs typeface="Arial" charset="0"/>
              </a:rPr>
              <a:t>Underwriting Example</a:t>
            </a:r>
            <a:endParaRPr lang="en-US" sz="2400" i="1" smtClean="0">
              <a:latin typeface="Times New Roman" pitchFamily="18" charset="0"/>
              <a:cs typeface="Times New Roman" pitchFamily="18" charset="0"/>
            </a:endParaRPr>
          </a:p>
        </p:txBody>
      </p:sp>
      <p:sp>
        <p:nvSpPr>
          <p:cNvPr id="45059" name="Rectangle 3"/>
          <p:cNvSpPr>
            <a:spLocks noGrp="1" noChangeArrowheads="1"/>
          </p:cNvSpPr>
          <p:nvPr>
            <p:ph type="body" idx="1"/>
          </p:nvPr>
        </p:nvSpPr>
        <p:spPr>
          <a:xfrm>
            <a:off x="304800" y="914400"/>
            <a:ext cx="8382000" cy="4114800"/>
          </a:xfrm>
        </p:spPr>
        <p:txBody>
          <a:bodyPr/>
          <a:lstStyle/>
          <a:p>
            <a:pPr eaLnBrk="1" hangingPunct="1">
              <a:buFontTx/>
              <a:buNone/>
              <a:defRPr/>
            </a:pPr>
            <a:r>
              <a:rPr lang="en-US" sz="2800" b="1" i="1" smtClean="0">
                <a:solidFill>
                  <a:srgbClr val="0000FF"/>
                </a:solidFill>
                <a:effectLst>
                  <a:outerShdw blurRad="38100" dist="38100" dir="2700000" algn="tl">
                    <a:srgbClr val="000000"/>
                  </a:outerShdw>
                </a:effectLst>
                <a:cs typeface="Arial" panose="020B0604020202090204" pitchFamily="34" charset="0"/>
              </a:rPr>
              <a:t>The Problem:</a:t>
            </a:r>
            <a:r>
              <a:rPr lang="en-US" smtClean="0">
                <a:effectLst>
                  <a:outerShdw blurRad="38100" dist="38100" dir="2700000" algn="tl">
                    <a:srgbClr val="FFFFFF"/>
                  </a:outerShdw>
                </a:effectLst>
                <a:latin typeface="Courier New" panose="02070309020205020404" pitchFamily="49" charset="0"/>
                <a:cs typeface="Times New Roman" panose="02020603050405020304" pitchFamily="18" charset="0"/>
              </a:rPr>
              <a:t/>
            </a:r>
            <a:br>
              <a:rPr lang="en-US" smtClean="0">
                <a:effectLst>
                  <a:outerShdw blurRad="38100" dist="38100" dir="2700000" algn="tl">
                    <a:srgbClr val="FFFFFF"/>
                  </a:outerShdw>
                </a:effectLst>
                <a:latin typeface="Courier New" panose="02070309020205020404" pitchFamily="49" charset="0"/>
                <a:cs typeface="Times New Roman" panose="02020603050405020304" pitchFamily="18" charset="0"/>
              </a:rPr>
            </a:br>
            <a:r>
              <a:rPr lang="en-US" sz="2400" smtClean="0">
                <a:latin typeface="Symbol" panose="05050102010706020507" pitchFamily="18" charset="2"/>
                <a:cs typeface="Times New Roman" panose="02020603050405020304" pitchFamily="18" charset="0"/>
              </a:rPr>
              <a:t>·</a:t>
            </a:r>
            <a:r>
              <a:rPr lang="en-US" sz="2400" smtClean="0">
                <a:cs typeface="Times New Roman" panose="02020603050405020304" pitchFamily="18" charset="0"/>
              </a:rPr>
              <a:t>  </a:t>
            </a:r>
            <a:r>
              <a:rPr lang="en-US" sz="2400" smtClean="0">
                <a:cs typeface="Arial" panose="020B0604020202090204" pitchFamily="34" charset="0"/>
              </a:rPr>
              <a:t>Buyer (borrower) &amp; seller claim property worth $12,222,000;</a:t>
            </a:r>
            <a:r>
              <a:rPr lang="en-US" sz="2400" smtClean="0">
                <a:latin typeface="Courier New" panose="02070309020205020404" pitchFamily="49" charset="0"/>
                <a:cs typeface="Times New Roman" panose="02020603050405020304" pitchFamily="18" charset="0"/>
              </a:rPr>
              <a:t/>
            </a:r>
            <a:br>
              <a:rPr lang="en-US" sz="2400" smtClean="0">
                <a:latin typeface="Courier New" panose="02070309020205020404" pitchFamily="49" charset="0"/>
                <a:cs typeface="Times New Roman" panose="02020603050405020304" pitchFamily="18" charset="0"/>
              </a:rPr>
            </a:br>
            <a:r>
              <a:rPr lang="en-US" sz="2400" smtClean="0">
                <a:latin typeface="Symbol" panose="05050102010706020507" pitchFamily="18" charset="2"/>
                <a:cs typeface="Times New Roman" panose="02020603050405020304" pitchFamily="18" charset="0"/>
              </a:rPr>
              <a:t>·</a:t>
            </a:r>
            <a:r>
              <a:rPr lang="en-US" sz="2400" smtClean="0">
                <a:cs typeface="Times New Roman" panose="02020603050405020304" pitchFamily="18" charset="0"/>
              </a:rPr>
              <a:t>  </a:t>
            </a:r>
            <a:r>
              <a:rPr lang="en-US" sz="2400" smtClean="0">
                <a:cs typeface="Arial" panose="020B0604020202090204" pitchFamily="34" charset="0"/>
              </a:rPr>
              <a:t>Buyer wants to borrow 75% ($9.167 Million, or $91.67/SF) from you (mortgage lender), for purchase-money 1st mortgage;</a:t>
            </a:r>
            <a:r>
              <a:rPr lang="en-US" sz="2400" smtClean="0">
                <a:latin typeface="Courier New" panose="02070309020205020404" pitchFamily="49" charset="0"/>
                <a:cs typeface="Times New Roman" panose="02020603050405020304" pitchFamily="18" charset="0"/>
              </a:rPr>
              <a:t/>
            </a:r>
            <a:br>
              <a:rPr lang="en-US" sz="2400" smtClean="0">
                <a:latin typeface="Courier New" panose="02070309020205020404" pitchFamily="49" charset="0"/>
                <a:cs typeface="Times New Roman" panose="02020603050405020304" pitchFamily="18" charset="0"/>
              </a:rPr>
            </a:br>
            <a:r>
              <a:rPr lang="en-US" sz="2400" smtClean="0">
                <a:latin typeface="Symbol" panose="05050102010706020507" pitchFamily="18" charset="2"/>
                <a:cs typeface="Times New Roman" panose="02020603050405020304" pitchFamily="18" charset="0"/>
              </a:rPr>
              <a:t>·</a:t>
            </a:r>
            <a:r>
              <a:rPr lang="en-US" sz="2400" smtClean="0">
                <a:cs typeface="Times New Roman" panose="02020603050405020304" pitchFamily="18" charset="0"/>
              </a:rPr>
              <a:t>  </a:t>
            </a:r>
            <a:r>
              <a:rPr lang="en-US" sz="2400" smtClean="0">
                <a:cs typeface="Arial" panose="020B0604020202090204" pitchFamily="34" charset="0"/>
              </a:rPr>
              <a:t>Wants non-recourse, 10-yr interest-only loan, monthly pmts;</a:t>
            </a:r>
            <a:r>
              <a:rPr lang="en-US" sz="2400" smtClean="0">
                <a:latin typeface="Courier New" panose="02070309020205020404" pitchFamily="49" charset="0"/>
                <a:cs typeface="Times New Roman" panose="02020603050405020304" pitchFamily="18" charset="0"/>
              </a:rPr>
              <a:t/>
            </a:r>
            <a:br>
              <a:rPr lang="en-US" sz="2400" smtClean="0">
                <a:latin typeface="Courier New" panose="02070309020205020404" pitchFamily="49" charset="0"/>
                <a:cs typeface="Times New Roman" panose="02020603050405020304" pitchFamily="18" charset="0"/>
              </a:rPr>
            </a:br>
            <a:r>
              <a:rPr lang="en-US" sz="2400" smtClean="0">
                <a:latin typeface="Symbol" panose="05050102010706020507" pitchFamily="18" charset="2"/>
                <a:cs typeface="Times New Roman" panose="02020603050405020304" pitchFamily="18" charset="0"/>
              </a:rPr>
              <a:t>·</a:t>
            </a:r>
            <a:r>
              <a:rPr lang="en-US" sz="2400" smtClean="0">
                <a:cs typeface="Times New Roman" panose="02020603050405020304" pitchFamily="18" charset="0"/>
              </a:rPr>
              <a:t>  </a:t>
            </a:r>
            <a:r>
              <a:rPr lang="en-US" sz="2400" smtClean="0">
                <a:cs typeface="Arial" panose="020B0604020202090204" pitchFamily="34" charset="0"/>
              </a:rPr>
              <a:t>Willing to accept “lock-out”.</a:t>
            </a:r>
            <a:r>
              <a:rPr lang="en-US" sz="2400" smtClean="0">
                <a:latin typeface="Courier New" panose="02070309020205020404" pitchFamily="49" charset="0"/>
                <a:cs typeface="Times New Roman" panose="02020603050405020304" pitchFamily="18" charset="0"/>
              </a:rPr>
              <a:t/>
            </a:r>
            <a:br>
              <a:rPr lang="en-US" sz="2400" smtClean="0">
                <a:latin typeface="Courier New" panose="02070309020205020404" pitchFamily="49" charset="0"/>
                <a:cs typeface="Times New Roman" panose="02020603050405020304" pitchFamily="18" charset="0"/>
              </a:rPr>
            </a:br>
            <a:r>
              <a:rPr lang="en-US" sz="2400" b="1" i="1" smtClean="0">
                <a:solidFill>
                  <a:srgbClr val="0000FF"/>
                </a:solidFill>
                <a:effectLst>
                  <a:outerShdw blurRad="38100" dist="38100" dir="2700000" algn="tl">
                    <a:srgbClr val="000000"/>
                  </a:outerShdw>
                </a:effectLst>
                <a:latin typeface="Symbol" panose="05050102010706020507" pitchFamily="18" charset="2"/>
                <a:cs typeface="Times New Roman" panose="02020603050405020304" pitchFamily="18" charset="0"/>
              </a:rPr>
              <a:t>·</a:t>
            </a:r>
            <a:r>
              <a:rPr lang="en-US" sz="2400" b="1" i="1" smtClean="0">
                <a:solidFill>
                  <a:srgbClr val="0000FF"/>
                </a:solidFill>
                <a:effectLst>
                  <a:outerShdw blurRad="38100" dist="38100" dir="2700000" algn="tl">
                    <a:srgbClr val="000000"/>
                  </a:outerShdw>
                </a:effectLst>
                <a:cs typeface="Times New Roman" panose="02020603050405020304" pitchFamily="18" charset="0"/>
              </a:rPr>
              <a:t>   </a:t>
            </a:r>
            <a:r>
              <a:rPr lang="en-US" sz="2400" b="1" i="1" smtClean="0">
                <a:solidFill>
                  <a:srgbClr val="0000FF"/>
                </a:solidFill>
                <a:effectLst>
                  <a:outerShdw blurRad="38100" dist="38100" dir="2700000" algn="tl">
                    <a:srgbClr val="000000"/>
                  </a:outerShdw>
                </a:effectLst>
                <a:cs typeface="Arial" panose="020B0604020202090204" pitchFamily="34" charset="0"/>
              </a:rPr>
              <a:t>Should you do the deal?</a:t>
            </a:r>
          </a:p>
        </p:txBody>
      </p:sp>
      <p:sp>
        <p:nvSpPr>
          <p:cNvPr id="4" name="Slide Number Placeholder 3"/>
          <p:cNvSpPr>
            <a:spLocks noGrp="1"/>
          </p:cNvSpPr>
          <p:nvPr>
            <p:ph type="sldNum" sz="quarter" idx="12"/>
          </p:nvPr>
        </p:nvSpPr>
        <p:spPr/>
        <p:txBody>
          <a:bodyPr/>
          <a:lstStyle/>
          <a:p>
            <a:fld id="{62BADE9E-A3F0-44EF-85FF-0034FD02320D}" type="slidenum">
              <a:rPr lang="en-US" smtClean="0"/>
              <a:pPr/>
              <a:t>39</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DAF2DEF6-344C-4DCD-958C-53027E101706}" type="slidenum">
              <a:rPr lang="en-US"/>
              <a:pPr/>
              <a:t>4</a:t>
            </a:fld>
            <a:endParaRPr lang="en-US"/>
          </a:p>
        </p:txBody>
      </p:sp>
      <p:sp>
        <p:nvSpPr>
          <p:cNvPr id="3" name="Text Box 2"/>
          <p:cNvSpPr txBox="1">
            <a:spLocks noChangeArrowheads="1"/>
          </p:cNvSpPr>
          <p:nvPr/>
        </p:nvSpPr>
        <p:spPr bwMode="auto">
          <a:xfrm>
            <a:off x="0" y="0"/>
            <a:ext cx="9144000" cy="1077913"/>
          </a:xfrm>
          <a:prstGeom prst="rect">
            <a:avLst/>
          </a:prstGeom>
          <a:noFill/>
          <a:ln w="9525">
            <a:noFill/>
            <a:miter lim="800000"/>
            <a:headEnd/>
            <a:tailEnd/>
          </a:ln>
          <a:effectLst/>
        </p:spPr>
        <p:txBody>
          <a:bodyPr>
            <a:spAutoFit/>
          </a:bodyPr>
          <a:lstStyle/>
          <a:p>
            <a:pPr eaLnBrk="1" hangingPunct="1">
              <a:spcBef>
                <a:spcPct val="50000"/>
              </a:spcBef>
              <a:defRPr/>
            </a:pPr>
            <a:r>
              <a:rPr lang="en-US" sz="2400" dirty="0">
                <a:effectLst>
                  <a:outerShdw blurRad="38100" dist="38100" dir="2700000" algn="tl">
                    <a:srgbClr val="000000">
                      <a:alpha val="43137"/>
                    </a:srgbClr>
                  </a:outerShdw>
                </a:effectLst>
                <a:latin typeface="+mj-lt"/>
              </a:rPr>
              <a:t>Mortgage expected returns (</a:t>
            </a:r>
            <a:r>
              <a:rPr lang="en-US" sz="2800" dirty="0">
                <a:effectLst>
                  <a:outerShdw blurRad="38100" dist="38100" dir="2700000" algn="tl">
                    <a:srgbClr val="000000">
                      <a:alpha val="43137"/>
                    </a:srgbClr>
                  </a:outerShdw>
                </a:effectLst>
                <a:latin typeface="+mj-lt"/>
              </a:rPr>
              <a:t>≠</a:t>
            </a:r>
            <a:r>
              <a:rPr lang="en-US" sz="2400" dirty="0">
                <a:effectLst>
                  <a:outerShdw blurRad="38100" dist="38100" dir="2700000" algn="tl">
                    <a:srgbClr val="000000">
                      <a:alpha val="43137"/>
                    </a:srgbClr>
                  </a:outerShdw>
                </a:effectLst>
                <a:latin typeface="+mj-lt"/>
              </a:rPr>
              <a:t> “interest rate” aka “coupon”…)</a:t>
            </a:r>
          </a:p>
          <a:p>
            <a:pPr eaLnBrk="1" hangingPunct="1">
              <a:spcBef>
                <a:spcPct val="50000"/>
              </a:spcBef>
              <a:defRPr/>
            </a:pPr>
            <a:r>
              <a:rPr lang="en-US" sz="2400" dirty="0">
                <a:effectLst>
                  <a:outerShdw blurRad="38100" dist="38100" dir="2700000" algn="tl">
                    <a:srgbClr val="000000">
                      <a:alpha val="43137"/>
                    </a:srgbClr>
                  </a:outerShdw>
                </a:effectLst>
                <a:latin typeface="+mj-lt"/>
              </a:rPr>
              <a:t>Terminology: “</a:t>
            </a:r>
            <a:r>
              <a:rPr lang="en-US" sz="2400" dirty="0" err="1">
                <a:solidFill>
                  <a:srgbClr val="FF0000"/>
                </a:solidFill>
                <a:effectLst>
                  <a:outerShdw blurRad="38100" dist="38100" dir="2700000" algn="tl">
                    <a:srgbClr val="000000">
                      <a:alpha val="43137"/>
                    </a:srgbClr>
                  </a:outerShdw>
                </a:effectLst>
                <a:latin typeface="+mj-lt"/>
              </a:rPr>
              <a:t>Int</a:t>
            </a:r>
            <a:r>
              <a:rPr lang="en-US" sz="2400" dirty="0">
                <a:solidFill>
                  <a:srgbClr val="FF0000"/>
                </a:solidFill>
                <a:effectLst>
                  <a:outerShdw blurRad="38100" dist="38100" dir="2700000" algn="tl">
                    <a:srgbClr val="000000">
                      <a:alpha val="43137"/>
                    </a:srgbClr>
                  </a:outerShdw>
                </a:effectLst>
                <a:latin typeface="+mj-lt"/>
              </a:rPr>
              <a:t> rate</a:t>
            </a:r>
            <a:r>
              <a:rPr lang="en-US" sz="2400" dirty="0">
                <a:effectLst>
                  <a:outerShdw blurRad="38100" dist="38100" dir="2700000" algn="tl">
                    <a:srgbClr val="000000">
                      <a:alpha val="43137"/>
                    </a:srgbClr>
                  </a:outerShdw>
                </a:effectLst>
                <a:latin typeface="+mj-lt"/>
              </a:rPr>
              <a:t>”, “</a:t>
            </a:r>
            <a:r>
              <a:rPr lang="en-US" sz="2400" dirty="0">
                <a:solidFill>
                  <a:srgbClr val="FF0000"/>
                </a:solidFill>
                <a:effectLst>
                  <a:outerShdw blurRad="38100" dist="38100" dir="2700000" algn="tl">
                    <a:srgbClr val="000000">
                      <a:alpha val="43137"/>
                    </a:srgbClr>
                  </a:outerShdw>
                </a:effectLst>
                <a:latin typeface="+mj-lt"/>
              </a:rPr>
              <a:t>Coupon</a:t>
            </a:r>
            <a:r>
              <a:rPr lang="en-US" sz="2400" dirty="0">
                <a:effectLst>
                  <a:outerShdw blurRad="38100" dist="38100" dir="2700000" algn="tl">
                    <a:srgbClr val="000000">
                      <a:alpha val="43137"/>
                    </a:srgbClr>
                  </a:outerShdw>
                </a:effectLst>
                <a:latin typeface="+mj-lt"/>
              </a:rPr>
              <a:t>”, “</a:t>
            </a:r>
            <a:r>
              <a:rPr lang="en-US" sz="2400" dirty="0">
                <a:solidFill>
                  <a:srgbClr val="FF0000"/>
                </a:solidFill>
                <a:effectLst>
                  <a:outerShdw blurRad="38100" dist="38100" dir="2700000" algn="tl">
                    <a:srgbClr val="000000">
                      <a:alpha val="43137"/>
                    </a:srgbClr>
                  </a:outerShdw>
                </a:effectLst>
                <a:latin typeface="+mj-lt"/>
              </a:rPr>
              <a:t>Yield</a:t>
            </a:r>
            <a:r>
              <a:rPr lang="en-US" sz="2400" dirty="0">
                <a:effectLst>
                  <a:outerShdw blurRad="38100" dist="38100" dir="2700000" algn="tl">
                    <a:srgbClr val="000000">
                      <a:alpha val="43137"/>
                    </a:srgbClr>
                  </a:outerShdw>
                </a:effectLst>
                <a:latin typeface="+mj-lt"/>
              </a:rPr>
              <a:t>”, “</a:t>
            </a:r>
            <a:r>
              <a:rPr lang="en-US" sz="2400" dirty="0">
                <a:solidFill>
                  <a:srgbClr val="FF0000"/>
                </a:solidFill>
                <a:effectLst>
                  <a:outerShdw blurRad="38100" dist="38100" dir="2700000" algn="tl">
                    <a:srgbClr val="000000">
                      <a:alpha val="43137"/>
                    </a:srgbClr>
                  </a:outerShdw>
                </a:effectLst>
                <a:latin typeface="+mj-lt"/>
              </a:rPr>
              <a:t>Expected return</a:t>
            </a:r>
            <a:r>
              <a:rPr lang="en-US" sz="2400" dirty="0">
                <a:effectLst>
                  <a:outerShdw blurRad="38100" dist="38100" dir="2700000" algn="tl">
                    <a:srgbClr val="000000">
                      <a:alpha val="43137"/>
                    </a:srgbClr>
                  </a:outerShdw>
                </a:effectLst>
                <a:latin typeface="+mj-lt"/>
              </a:rPr>
              <a:t>”…</a:t>
            </a:r>
          </a:p>
        </p:txBody>
      </p:sp>
      <p:sp>
        <p:nvSpPr>
          <p:cNvPr id="4" name="Text Box 2"/>
          <p:cNvSpPr txBox="1">
            <a:spLocks noChangeArrowheads="1"/>
          </p:cNvSpPr>
          <p:nvPr/>
        </p:nvSpPr>
        <p:spPr bwMode="auto">
          <a:xfrm>
            <a:off x="457200" y="1295400"/>
            <a:ext cx="8382000" cy="830263"/>
          </a:xfrm>
          <a:prstGeom prst="rect">
            <a:avLst/>
          </a:prstGeom>
          <a:noFill/>
          <a:ln w="9525">
            <a:noFill/>
            <a:miter lim="800000"/>
            <a:headEnd/>
            <a:tailEnd/>
          </a:ln>
          <a:effectLst/>
        </p:spPr>
        <p:txBody>
          <a:bodyPr>
            <a:spAutoFit/>
          </a:bodyPr>
          <a:lstStyle/>
          <a:p>
            <a:pPr eaLnBrk="1" hangingPunct="1">
              <a:spcBef>
                <a:spcPct val="50000"/>
              </a:spcBef>
              <a:defRPr/>
            </a:pPr>
            <a:r>
              <a:rPr lang="en-US" sz="2400" dirty="0">
                <a:effectLst>
                  <a:outerShdw blurRad="38100" dist="38100" dir="2700000" algn="tl">
                    <a:srgbClr val="000000">
                      <a:alpha val="43137"/>
                    </a:srgbClr>
                  </a:outerShdw>
                </a:effectLst>
                <a:latin typeface="+mj-lt"/>
              </a:rPr>
              <a:t>Suppose ex ante 90% chance contract will be fulfilled (no default), then ex post yield (IRR) will indeed be 6%.</a:t>
            </a:r>
          </a:p>
        </p:txBody>
      </p:sp>
      <p:graphicFrame>
        <p:nvGraphicFramePr>
          <p:cNvPr id="7173" name="Object 4"/>
          <p:cNvGraphicFramePr>
            <a:graphicFrameLocks noChangeAspect="1"/>
          </p:cNvGraphicFramePr>
          <p:nvPr/>
        </p:nvGraphicFramePr>
        <p:xfrm>
          <a:off x="2667000" y="2362200"/>
          <a:ext cx="3676650" cy="838200"/>
        </p:xfrm>
        <a:graphic>
          <a:graphicData uri="http://schemas.openxmlformats.org/presentationml/2006/ole">
            <p:oleObj spid="_x0000_s7173" name="Equation" r:id="rId3" imgW="1726451" imgH="393529" progId="Equation.3">
              <p:embed/>
            </p:oleObj>
          </a:graphicData>
        </a:graphic>
      </p:graphicFrame>
      <p:graphicFrame>
        <p:nvGraphicFramePr>
          <p:cNvPr id="7174" name="Object 5"/>
          <p:cNvGraphicFramePr>
            <a:graphicFrameLocks noChangeAspect="1"/>
          </p:cNvGraphicFramePr>
          <p:nvPr/>
        </p:nvGraphicFramePr>
        <p:xfrm>
          <a:off x="4514850" y="3321050"/>
          <a:ext cx="114300" cy="215900"/>
        </p:xfrm>
        <a:graphic>
          <a:graphicData uri="http://schemas.openxmlformats.org/presentationml/2006/ole">
            <p:oleObj spid="_x0000_s7174" name="Equation" r:id="rId4" imgW="114151" imgH="215619" progId="Equation.3">
              <p:embed/>
            </p:oleObj>
          </a:graphicData>
        </a:graphic>
      </p:graphicFrame>
      <p:sp>
        <p:nvSpPr>
          <p:cNvPr id="7" name="Text Box 2"/>
          <p:cNvSpPr txBox="1">
            <a:spLocks noChangeArrowheads="1"/>
          </p:cNvSpPr>
          <p:nvPr/>
        </p:nvSpPr>
        <p:spPr bwMode="auto">
          <a:xfrm>
            <a:off x="457200" y="3429000"/>
            <a:ext cx="7848600" cy="1200150"/>
          </a:xfrm>
          <a:prstGeom prst="rect">
            <a:avLst/>
          </a:prstGeom>
          <a:noFill/>
          <a:ln w="9525">
            <a:noFill/>
            <a:miter lim="800000"/>
            <a:headEnd/>
            <a:tailEnd/>
          </a:ln>
          <a:effectLst/>
        </p:spPr>
        <p:txBody>
          <a:bodyPr>
            <a:spAutoFit/>
          </a:bodyPr>
          <a:lstStyle/>
          <a:p>
            <a:pPr eaLnBrk="1" hangingPunct="1">
              <a:spcBef>
                <a:spcPct val="50000"/>
              </a:spcBef>
              <a:defRPr/>
            </a:pPr>
            <a:r>
              <a:rPr lang="en-US" sz="2400" dirty="0">
                <a:effectLst>
                  <a:outerShdw blurRad="38100" dist="38100" dir="2700000" algn="tl">
                    <a:srgbClr val="000000">
                      <a:alpha val="43137"/>
                    </a:srgbClr>
                  </a:outerShdw>
                </a:effectLst>
                <a:latin typeface="+mj-lt"/>
              </a:rPr>
              <a:t>But ex ante 10% chance loan will default in last year &amp; lender recovers only 70% in foreclosure. Then these will be cash flows and ex post yield (IRR) will be -5.17%: </a:t>
            </a:r>
          </a:p>
        </p:txBody>
      </p:sp>
      <p:graphicFrame>
        <p:nvGraphicFramePr>
          <p:cNvPr id="7176" name="Object 4"/>
          <p:cNvGraphicFramePr>
            <a:graphicFrameLocks noChangeAspect="1"/>
          </p:cNvGraphicFramePr>
          <p:nvPr/>
        </p:nvGraphicFramePr>
        <p:xfrm>
          <a:off x="2190750" y="4648200"/>
          <a:ext cx="4702175" cy="838200"/>
        </p:xfrm>
        <a:graphic>
          <a:graphicData uri="http://schemas.openxmlformats.org/presentationml/2006/ole">
            <p:oleObj spid="_x0000_s7176" name="Equation" r:id="rId5" imgW="2209800" imgH="393700" progId="Equation.3">
              <p:embed/>
            </p:oleObj>
          </a:graphicData>
        </a:graphic>
      </p:graphicFrame>
      <p:sp>
        <p:nvSpPr>
          <p:cNvPr id="9" name="Text Box 2"/>
          <p:cNvSpPr txBox="1">
            <a:spLocks noChangeArrowheads="1"/>
          </p:cNvSpPr>
          <p:nvPr/>
        </p:nvSpPr>
        <p:spPr bwMode="auto">
          <a:xfrm>
            <a:off x="457200" y="5638800"/>
            <a:ext cx="7924800" cy="1200150"/>
          </a:xfrm>
          <a:prstGeom prst="rect">
            <a:avLst/>
          </a:prstGeom>
          <a:noFill/>
          <a:ln w="9525">
            <a:noFill/>
            <a:miter lim="800000"/>
            <a:headEnd/>
            <a:tailEnd/>
          </a:ln>
          <a:effectLst/>
        </p:spPr>
        <p:txBody>
          <a:bodyPr>
            <a:spAutoFit/>
          </a:bodyPr>
          <a:lstStyle/>
          <a:p>
            <a:pPr eaLnBrk="1" hangingPunct="1">
              <a:spcBef>
                <a:spcPts val="0"/>
              </a:spcBef>
              <a:defRPr/>
            </a:pPr>
            <a:r>
              <a:rPr lang="en-US" sz="2400" u="sng" dirty="0">
                <a:effectLst>
                  <a:outerShdw blurRad="38100" dist="38100" dir="2700000" algn="tl">
                    <a:srgbClr val="000000">
                      <a:alpha val="43137"/>
                    </a:srgbClr>
                  </a:outerShdw>
                </a:effectLst>
                <a:latin typeface="+mj-lt"/>
              </a:rPr>
              <a:t>Expected return</a:t>
            </a:r>
            <a:r>
              <a:rPr lang="en-US" sz="2400" dirty="0">
                <a:effectLst>
                  <a:outerShdw blurRad="38100" dist="38100" dir="2700000" algn="tl">
                    <a:srgbClr val="000000">
                      <a:alpha val="43137"/>
                    </a:srgbClr>
                  </a:outerShdw>
                </a:effectLst>
                <a:latin typeface="+mj-lt"/>
              </a:rPr>
              <a:t> </a:t>
            </a:r>
            <a:r>
              <a:rPr lang="en-US" sz="2400" dirty="0">
                <a:solidFill>
                  <a:srgbClr val="FF0000"/>
                </a:solidFill>
                <a:effectLst>
                  <a:outerShdw blurRad="38100" dist="38100" dir="2700000" algn="tl">
                    <a:srgbClr val="000000">
                      <a:alpha val="43137"/>
                    </a:srgbClr>
                  </a:outerShdw>
                </a:effectLst>
                <a:latin typeface="+mj-lt"/>
              </a:rPr>
              <a:t>E[r]</a:t>
            </a:r>
            <a:r>
              <a:rPr lang="en-US" sz="2400" dirty="0">
                <a:effectLst>
                  <a:outerShdw blurRad="38100" dist="38100" dir="2700000" algn="tl">
                    <a:srgbClr val="000000">
                      <a:alpha val="43137"/>
                    </a:srgbClr>
                  </a:outerShdw>
                </a:effectLst>
                <a:latin typeface="+mj-lt"/>
              </a:rPr>
              <a:t> (probabilistic </a:t>
            </a:r>
            <a:r>
              <a:rPr lang="en-US" sz="2400" dirty="0" err="1">
                <a:effectLst>
                  <a:outerShdw blurRad="38100" dist="38100" dir="2700000" algn="tl">
                    <a:srgbClr val="000000">
                      <a:alpha val="43137"/>
                    </a:srgbClr>
                  </a:outerShdw>
                </a:effectLst>
                <a:latin typeface="+mj-lt"/>
              </a:rPr>
              <a:t>expectn</a:t>
            </a:r>
            <a:r>
              <a:rPr lang="en-US" sz="2400" dirty="0">
                <a:effectLst>
                  <a:outerShdw blurRad="38100" dist="38100" dir="2700000" algn="tl">
                    <a:srgbClr val="000000">
                      <a:alpha val="43137"/>
                    </a:srgbClr>
                  </a:outerShdw>
                </a:effectLst>
                <a:latin typeface="+mj-lt"/>
              </a:rPr>
              <a:t>) is:</a:t>
            </a:r>
          </a:p>
          <a:p>
            <a:pPr algn="ctr" eaLnBrk="1" hangingPunct="1">
              <a:spcBef>
                <a:spcPts val="0"/>
              </a:spcBef>
              <a:defRPr/>
            </a:pPr>
            <a:r>
              <a:rPr lang="en-US" sz="2400" dirty="0">
                <a:effectLst>
                  <a:outerShdw blurRad="38100" dist="38100" dir="2700000" algn="tl">
                    <a:srgbClr val="000000">
                      <a:alpha val="43137"/>
                    </a:srgbClr>
                  </a:outerShdw>
                </a:effectLst>
                <a:latin typeface="+mj-lt"/>
              </a:rPr>
              <a:t>.9*(6.00%) + .1*(-5.17%) = </a:t>
            </a:r>
            <a:r>
              <a:rPr lang="en-US" sz="2400" dirty="0">
                <a:solidFill>
                  <a:srgbClr val="FF0000"/>
                </a:solidFill>
                <a:effectLst>
                  <a:outerShdw blurRad="38100" dist="38100" dir="2700000" algn="tl">
                    <a:srgbClr val="000000">
                      <a:alpha val="43137"/>
                    </a:srgbClr>
                  </a:outerShdw>
                </a:effectLst>
                <a:latin typeface="+mj-lt"/>
              </a:rPr>
              <a:t>4.88%</a:t>
            </a:r>
            <a:r>
              <a:rPr lang="en-US" sz="2400" dirty="0">
                <a:effectLst>
                  <a:outerShdw blurRad="38100" dist="38100" dir="2700000" algn="tl">
                    <a:srgbClr val="000000">
                      <a:alpha val="43137"/>
                    </a:srgbClr>
                  </a:outerShdw>
                </a:effectLst>
                <a:latin typeface="+mj-lt"/>
              </a:rPr>
              <a:t>.</a:t>
            </a:r>
          </a:p>
          <a:p>
            <a:pPr algn="ctr" eaLnBrk="1" hangingPunct="1">
              <a:spcBef>
                <a:spcPts val="0"/>
              </a:spcBef>
              <a:defRPr/>
            </a:pPr>
            <a:r>
              <a:rPr lang="en-US" sz="2400" dirty="0">
                <a:effectLst>
                  <a:outerShdw blurRad="38100" dist="38100" dir="2700000" algn="tl">
                    <a:srgbClr val="000000">
                      <a:alpha val="43137"/>
                    </a:srgbClr>
                  </a:outerShdw>
                </a:effectLst>
                <a:latin typeface="+mj-lt"/>
                <a:sym typeface="Wingdings" pitchFamily="2" charset="2"/>
              </a:rPr>
              <a:t> 112 bps expected “credit losses” in yield (ex ante).</a:t>
            </a:r>
            <a:endParaRPr lang="en-US" sz="2400" dirty="0">
              <a:effectLst>
                <a:outerShdw blurRad="38100" dist="38100" dir="2700000" algn="tl">
                  <a:srgbClr val="000000">
                    <a:alpha val="43137"/>
                  </a:srgbClr>
                </a:outerShdw>
              </a:effectLst>
              <a:latin typeface="+mj-lt"/>
            </a:endParaRP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609600" y="990600"/>
            <a:ext cx="7772400" cy="4114800"/>
          </a:xfrm>
        </p:spPr>
        <p:txBody>
          <a:bodyPr/>
          <a:lstStyle/>
          <a:p>
            <a:pPr eaLnBrk="1" hangingPunct="1">
              <a:buFontTx/>
              <a:buNone/>
              <a:defRPr/>
            </a:pPr>
            <a:r>
              <a:rPr lang="en-US" sz="2800" b="1" i="1" smtClean="0">
                <a:solidFill>
                  <a:srgbClr val="0000FF"/>
                </a:solidFill>
                <a:effectLst>
                  <a:outerShdw blurRad="38100" dist="38100" dir="2700000" algn="tl">
                    <a:srgbClr val="000000"/>
                  </a:outerShdw>
                </a:effectLst>
                <a:cs typeface="Arial" panose="020B0604020202090204" pitchFamily="34" charset="0"/>
              </a:rPr>
              <a:t>Current Capital Market Information:</a:t>
            </a:r>
          </a:p>
          <a:p>
            <a:pPr eaLnBrk="1" hangingPunct="1">
              <a:defRPr/>
            </a:pPr>
            <a:r>
              <a:rPr lang="en-US" sz="2400" smtClean="0">
                <a:cs typeface="Arial" panose="020B0604020202090204" pitchFamily="34" charset="0"/>
              </a:rPr>
              <a:t>In Bond Mkt: 10-yr US Govt Bonds yielding 6.00%.</a:t>
            </a:r>
          </a:p>
          <a:p>
            <a:pPr eaLnBrk="1" hangingPunct="1">
              <a:defRPr/>
            </a:pPr>
            <a:r>
              <a:rPr lang="en-US" sz="2400" smtClean="0">
                <a:cs typeface="Arial" panose="020B0604020202090204" pitchFamily="34" charset="0"/>
              </a:rPr>
              <a:t>In Mortg Mkt: 10-yr balloon lock-out commercial mortgages require risk premium in contract total yield typically 200bp (CEY) spread over TBonds for good properties, non-recourse.</a:t>
            </a:r>
          </a:p>
          <a:p>
            <a:pPr eaLnBrk="1" hangingPunct="1">
              <a:defRPr/>
            </a:pPr>
            <a:r>
              <a:rPr lang="en-US" sz="2400" smtClean="0">
                <a:cs typeface="Times New Roman" panose="02020603050405020304" pitchFamily="18" charset="0"/>
                <a:sym typeface="Wingdings" panose="05000000000000000000" pitchFamily="2" charset="2"/>
              </a:rPr>
              <a:t></a:t>
            </a:r>
            <a:r>
              <a:rPr lang="en-US" sz="2400" smtClean="0">
                <a:cs typeface="Arial" panose="020B0604020202090204" pitchFamily="34" charset="0"/>
              </a:rPr>
              <a:t> Loan YTM = 6% + 2% = 8% CEY,</a:t>
            </a:r>
          </a:p>
          <a:p>
            <a:pPr eaLnBrk="1" hangingPunct="1">
              <a:defRPr/>
            </a:pPr>
            <a:r>
              <a:rPr lang="en-US" sz="2400" smtClean="0">
                <a:cs typeface="Arial" panose="020B0604020202090204" pitchFamily="34" charset="0"/>
                <a:sym typeface="Wingdings" panose="05000000000000000000" pitchFamily="2" charset="2"/>
              </a:rPr>
              <a:t> </a:t>
            </a:r>
            <a:r>
              <a:rPr lang="en-US" sz="2400" i="1" smtClean="0">
                <a:cs typeface="Arial" panose="020B0604020202090204" pitchFamily="34" charset="0"/>
                <a:sym typeface="Wingdings" panose="05000000000000000000" pitchFamily="2" charset="2"/>
              </a:rPr>
              <a:t>What EAY &amp; MAY?</a:t>
            </a:r>
            <a:endParaRPr lang="en-US" sz="2400" smtClean="0">
              <a:cs typeface="Arial" panose="020B0604020202090204" pitchFamily="34" charset="0"/>
            </a:endParaRPr>
          </a:p>
          <a:p>
            <a:pPr eaLnBrk="1" hangingPunct="1">
              <a:defRPr/>
            </a:pPr>
            <a:r>
              <a:rPr lang="en-US" sz="2400" smtClean="0">
                <a:cs typeface="Times New Roman" panose="02020603050405020304" pitchFamily="18" charset="0"/>
                <a:sym typeface="Wingdings" panose="05000000000000000000" pitchFamily="2" charset="2"/>
              </a:rPr>
              <a:t></a:t>
            </a:r>
            <a:r>
              <a:rPr lang="en-US" sz="2400" smtClean="0">
                <a:cs typeface="Arial" panose="020B0604020202090204" pitchFamily="34" charset="0"/>
              </a:rPr>
              <a:t> EAY = 8.16%, </a:t>
            </a:r>
            <a:r>
              <a:rPr lang="en-US" sz="2400" b="1" smtClean="0">
                <a:solidFill>
                  <a:srgbClr val="0000FF"/>
                </a:solidFill>
                <a:effectLst>
                  <a:outerShdw blurRad="38100" dist="38100" dir="2700000" algn="tl">
                    <a:srgbClr val="000000"/>
                  </a:outerShdw>
                </a:effectLst>
                <a:cs typeface="Times New Roman" panose="02020603050405020304" pitchFamily="18" charset="0"/>
                <a:sym typeface="Wingdings" panose="05000000000000000000" pitchFamily="2" charset="2"/>
              </a:rPr>
              <a:t></a:t>
            </a:r>
            <a:r>
              <a:rPr lang="en-US" sz="2400" b="1" smtClean="0">
                <a:solidFill>
                  <a:srgbClr val="0000FF"/>
                </a:solidFill>
                <a:effectLst>
                  <a:outerShdw blurRad="38100" dist="38100" dir="2700000" algn="tl">
                    <a:srgbClr val="000000"/>
                  </a:outerShdw>
                </a:effectLst>
                <a:cs typeface="Arial" panose="020B0604020202090204" pitchFamily="34" charset="0"/>
              </a:rPr>
              <a:t> 7.87% MEY required YTM</a:t>
            </a:r>
            <a:r>
              <a:rPr lang="en-US" sz="2400" smtClean="0">
                <a:cs typeface="Arial" panose="020B0604020202090204" pitchFamily="34" charset="0"/>
              </a:rPr>
              <a:t>.</a:t>
            </a:r>
          </a:p>
        </p:txBody>
      </p:sp>
      <p:sp>
        <p:nvSpPr>
          <p:cNvPr id="55299" name="Rectangle 3"/>
          <p:cNvSpPr>
            <a:spLocks noGrp="1" noChangeArrowheads="1"/>
          </p:cNvSpPr>
          <p:nvPr>
            <p:ph type="title"/>
          </p:nvPr>
        </p:nvSpPr>
        <p:spPr>
          <a:xfrm>
            <a:off x="228600" y="152400"/>
            <a:ext cx="4191000" cy="609600"/>
          </a:xfrm>
          <a:noFill/>
        </p:spPr>
        <p:txBody>
          <a:bodyPr lIns="92075" tIns="46038" rIns="92075" bIns="46038"/>
          <a:lstStyle/>
          <a:p>
            <a:pPr algn="l" eaLnBrk="1" hangingPunct="1"/>
            <a:r>
              <a:rPr lang="en-US" sz="2400" b="1" i="1" smtClean="0">
                <a:latin typeface="Times New Roman" pitchFamily="18" charset="0"/>
              </a:rPr>
              <a:t>Underwriting Example (cont.)</a:t>
            </a:r>
          </a:p>
        </p:txBody>
      </p:sp>
      <p:sp>
        <p:nvSpPr>
          <p:cNvPr id="4" name="Slide Number Placeholder 3"/>
          <p:cNvSpPr>
            <a:spLocks noGrp="1"/>
          </p:cNvSpPr>
          <p:nvPr>
            <p:ph type="sldNum" sz="quarter" idx="12"/>
          </p:nvPr>
        </p:nvSpPr>
        <p:spPr/>
        <p:txBody>
          <a:bodyPr/>
          <a:lstStyle/>
          <a:p>
            <a:fld id="{62BADE9E-A3F0-44EF-85FF-0034FD02320D}" type="slidenum">
              <a:rPr lang="en-US" smtClean="0"/>
              <a:pPr/>
              <a:t>40</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46082">
                                            <p:txEl>
                                              <p:pRg st="5" end="5"/>
                                            </p:txEl>
                                          </p:spTgt>
                                        </p:tgtEl>
                                        <p:attrNameLst>
                                          <p:attrName>style.visibility</p:attrName>
                                        </p:attrNameLst>
                                      </p:cBhvr>
                                      <p:to>
                                        <p:strVal val="visible"/>
                                      </p:to>
                                    </p:set>
                                    <p:anim calcmode="lin" valueType="num">
                                      <p:cBhvr additive="base">
                                        <p:cTn id="7" dur="500" fill="hold"/>
                                        <p:tgtEl>
                                          <p:spTgt spid="46082">
                                            <p:txEl>
                                              <p:pRg st="5" end="5"/>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608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a:xfrm>
            <a:off x="533400" y="838200"/>
            <a:ext cx="7772400" cy="4114800"/>
          </a:xfrm>
        </p:spPr>
        <p:txBody>
          <a:bodyPr/>
          <a:lstStyle/>
          <a:p>
            <a:pPr marL="533400" indent="-533400" eaLnBrk="1" hangingPunct="1">
              <a:lnSpc>
                <a:spcPct val="80000"/>
              </a:lnSpc>
              <a:buFontTx/>
              <a:buNone/>
              <a:defRPr/>
            </a:pPr>
            <a:r>
              <a:rPr lang="en-US" sz="2800" b="1" i="1" smtClean="0">
                <a:solidFill>
                  <a:srgbClr val="0000FF"/>
                </a:solidFill>
                <a:effectLst>
                  <a:outerShdw blurRad="38100" dist="38100" dir="2700000" algn="tl">
                    <a:srgbClr val="000000"/>
                  </a:outerShdw>
                </a:effectLst>
                <a:cs typeface="Arial" panose="020B0604020202090204" pitchFamily="34" charset="0"/>
              </a:rPr>
              <a:t>Underwriting Criteria (from capital provider):</a:t>
            </a:r>
            <a:endParaRPr lang="en-US" sz="2800" i="1" smtClean="0">
              <a:solidFill>
                <a:srgbClr val="0000FF"/>
              </a:solidFill>
              <a:effectLst>
                <a:outerShdw blurRad="38100" dist="38100" dir="2700000" algn="tl">
                  <a:srgbClr val="000000"/>
                </a:outerShdw>
              </a:effectLst>
              <a:cs typeface="Arial" panose="020B0604020202090204" pitchFamily="34" charset="0"/>
            </a:endParaRPr>
          </a:p>
          <a:p>
            <a:pPr marL="533400" indent="-533400" eaLnBrk="1" hangingPunct="1">
              <a:lnSpc>
                <a:spcPct val="80000"/>
              </a:lnSpc>
              <a:buFont typeface="Wingdings" panose="05000000000000000000" pitchFamily="2" charset="2"/>
              <a:buAutoNum type="arabicPeriod"/>
              <a:defRPr/>
            </a:pPr>
            <a:r>
              <a:rPr lang="en-US" sz="2400" b="1" smtClean="0">
                <a:cs typeface="Arial" panose="020B0604020202090204" pitchFamily="34" charset="0"/>
              </a:rPr>
              <a:t>Max Initial LTV = 75%.</a:t>
            </a:r>
          </a:p>
          <a:p>
            <a:pPr marL="533400" indent="-533400" eaLnBrk="1" hangingPunct="1">
              <a:lnSpc>
                <a:spcPct val="80000"/>
              </a:lnSpc>
              <a:buFont typeface="Wingdings" panose="05000000000000000000" pitchFamily="2" charset="2"/>
              <a:buAutoNum type="arabicPeriod"/>
              <a:defRPr/>
            </a:pPr>
            <a:r>
              <a:rPr lang="en-US" sz="2400" b="1" smtClean="0">
                <a:cs typeface="Arial" panose="020B0604020202090204" pitchFamily="34" charset="0"/>
              </a:rPr>
              <a:t>Max projected terminal LTV = 65%.</a:t>
            </a:r>
          </a:p>
          <a:p>
            <a:pPr marL="533400" indent="-533400" eaLnBrk="1" hangingPunct="1">
              <a:lnSpc>
                <a:spcPct val="80000"/>
              </a:lnSpc>
              <a:buFont typeface="Wingdings" panose="05000000000000000000" pitchFamily="2" charset="2"/>
              <a:buAutoNum type="arabicPeriod"/>
              <a:defRPr/>
            </a:pPr>
            <a:r>
              <a:rPr lang="en-US" sz="2400" b="1" smtClean="0">
                <a:cs typeface="Arial" panose="020B0604020202090204" pitchFamily="34" charset="0"/>
              </a:rPr>
              <a:t>In computing LTV, normally: (i) Apply direct capitalization with going-in cap rate </a:t>
            </a:r>
            <a:r>
              <a:rPr lang="en-US" sz="2400" b="1" smtClean="0">
                <a:cs typeface="Arial" panose="020B0604020202090204" pitchFamily="34" charset="0"/>
                <a:sym typeface="Symbol" panose="05050102010706020507" pitchFamily="18" charset="2"/>
              </a:rPr>
              <a:t></a:t>
            </a:r>
            <a:r>
              <a:rPr lang="en-US" sz="2400" b="1" smtClean="0">
                <a:cs typeface="Arial" panose="020B0604020202090204" pitchFamily="34" charset="0"/>
              </a:rPr>
              <a:t> 9%, terminal cap rate </a:t>
            </a:r>
            <a:r>
              <a:rPr lang="en-US" sz="2400" b="1" smtClean="0">
                <a:cs typeface="Arial" panose="020B0604020202090204" pitchFamily="34" charset="0"/>
                <a:sym typeface="Symbol" panose="05050102010706020507" pitchFamily="18" charset="2"/>
              </a:rPr>
              <a:t></a:t>
            </a:r>
            <a:r>
              <a:rPr lang="en-US" sz="2400" b="1" smtClean="0">
                <a:cs typeface="Arial" panose="020B0604020202090204" pitchFamily="34" charset="0"/>
              </a:rPr>
              <a:t> 10%; (ii) Apply multi-yr DCF with Disc. Rate </a:t>
            </a:r>
            <a:r>
              <a:rPr lang="en-US" sz="2400" b="1" smtClean="0">
                <a:cs typeface="Arial" panose="020B0604020202090204" pitchFamily="34" charset="0"/>
                <a:sym typeface="Symbol" panose="05050102010706020507" pitchFamily="18" charset="2"/>
              </a:rPr>
              <a:t></a:t>
            </a:r>
            <a:r>
              <a:rPr lang="en-US" sz="2400" b="1" smtClean="0">
                <a:cs typeface="Arial" panose="020B0604020202090204" pitchFamily="34" charset="0"/>
              </a:rPr>
              <a:t> 10%; (iii) Use lower of (i) &amp; (ii) to compute Initial LTV.</a:t>
            </a:r>
          </a:p>
          <a:p>
            <a:pPr marL="533400" indent="-533400" eaLnBrk="1" hangingPunct="1">
              <a:lnSpc>
                <a:spcPct val="80000"/>
              </a:lnSpc>
              <a:buFont typeface="Wingdings" panose="05000000000000000000" pitchFamily="2" charset="2"/>
              <a:buAutoNum type="arabicPeriod"/>
              <a:defRPr/>
            </a:pPr>
            <a:r>
              <a:rPr lang="en-US" sz="2400" b="1" smtClean="0">
                <a:cs typeface="Arial" panose="020B0604020202090204" pitchFamily="34" charset="0"/>
              </a:rPr>
              <a:t>Min DCR = 120%.</a:t>
            </a:r>
          </a:p>
          <a:p>
            <a:pPr marL="533400" indent="-533400" eaLnBrk="1" hangingPunct="1">
              <a:lnSpc>
                <a:spcPct val="80000"/>
              </a:lnSpc>
              <a:buFont typeface="Wingdings" panose="05000000000000000000" pitchFamily="2" charset="2"/>
              <a:buAutoNum type="arabicPeriod"/>
              <a:defRPr/>
            </a:pPr>
            <a:r>
              <a:rPr lang="en-US" sz="2400" b="1" smtClean="0">
                <a:cs typeface="Arial" panose="020B0604020202090204" pitchFamily="34" charset="0"/>
              </a:rPr>
              <a:t>Max BER = 85%, or 5% less than mkt vac (whichever is less).</a:t>
            </a:r>
          </a:p>
          <a:p>
            <a:pPr marL="533400" indent="-533400" eaLnBrk="1" hangingPunct="1">
              <a:lnSpc>
                <a:spcPct val="80000"/>
              </a:lnSpc>
              <a:buFont typeface="Wingdings" panose="05000000000000000000" pitchFamily="2" charset="2"/>
              <a:buAutoNum type="arabicPeriod"/>
              <a:defRPr/>
            </a:pPr>
            <a:r>
              <a:rPr lang="en-US" sz="2400" b="1" smtClean="0">
                <a:cs typeface="Arial" panose="020B0604020202090204" pitchFamily="34" charset="0"/>
              </a:rPr>
              <a:t>Consider need for CI, and avoid EBTCF &lt; 0.</a:t>
            </a:r>
          </a:p>
        </p:txBody>
      </p:sp>
      <p:sp>
        <p:nvSpPr>
          <p:cNvPr id="56323" name="Rectangle 3"/>
          <p:cNvSpPr>
            <a:spLocks noGrp="1" noChangeArrowheads="1"/>
          </p:cNvSpPr>
          <p:nvPr>
            <p:ph type="title"/>
          </p:nvPr>
        </p:nvSpPr>
        <p:spPr>
          <a:xfrm>
            <a:off x="228600" y="152400"/>
            <a:ext cx="4191000" cy="609600"/>
          </a:xfrm>
          <a:noFill/>
        </p:spPr>
        <p:txBody>
          <a:bodyPr lIns="92075" tIns="46038" rIns="92075" bIns="46038"/>
          <a:lstStyle/>
          <a:p>
            <a:pPr algn="l" eaLnBrk="1" hangingPunct="1"/>
            <a:r>
              <a:rPr lang="en-US" sz="2400" b="1" i="1" smtClean="0">
                <a:latin typeface="Times New Roman" pitchFamily="18" charset="0"/>
              </a:rPr>
              <a:t>Underwriting Example (cont.)</a:t>
            </a:r>
          </a:p>
        </p:txBody>
      </p:sp>
      <p:sp>
        <p:nvSpPr>
          <p:cNvPr id="47108" name="Text Box 4"/>
          <p:cNvSpPr txBox="1">
            <a:spLocks noChangeArrowheads="1"/>
          </p:cNvSpPr>
          <p:nvPr/>
        </p:nvSpPr>
        <p:spPr bwMode="auto">
          <a:xfrm>
            <a:off x="533400" y="5105400"/>
            <a:ext cx="8077200" cy="1196975"/>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a:solidFill>
                  <a:srgbClr val="0000FF"/>
                </a:solidFill>
                <a:effectLst>
                  <a:outerShdw blurRad="38100" dist="38100" dir="2700000" algn="tl">
                    <a:srgbClr val="000000"/>
                  </a:outerShdw>
                </a:effectLst>
              </a:rPr>
              <a:t>Loan must conform to these criteria,  given capital market (yield requirement) and property markets (space &amp; asset mkts </a:t>
            </a:r>
            <a:r>
              <a:rPr lang="en-US" sz="2400" i="0">
                <a:solidFill>
                  <a:srgbClr val="0000FF"/>
                </a:solidFill>
                <a:effectLst>
                  <a:outerShdw blurRad="38100" dist="38100" dir="2700000" algn="tl">
                    <a:srgbClr val="000000"/>
                  </a:outerShdw>
                </a:effectLst>
                <a:sym typeface="Wingdings" panose="05000000000000000000" pitchFamily="2" charset="2"/>
              </a:rPr>
              <a:t> value &amp; income criteria).</a:t>
            </a:r>
            <a:endParaRPr lang="en-US" sz="2400" i="0">
              <a:solidFill>
                <a:srgbClr val="0000FF"/>
              </a:solidFill>
              <a:effectLst>
                <a:outerShdw blurRad="38100" dist="38100" dir="2700000" algn="tl">
                  <a:srgbClr val="000000"/>
                </a:outerShdw>
              </a:effectLst>
            </a:endParaRPr>
          </a:p>
        </p:txBody>
      </p:sp>
      <p:sp>
        <p:nvSpPr>
          <p:cNvPr id="5" name="Slide Number Placeholder 4"/>
          <p:cNvSpPr>
            <a:spLocks noGrp="1"/>
          </p:cNvSpPr>
          <p:nvPr>
            <p:ph type="sldNum" sz="quarter" idx="12"/>
          </p:nvPr>
        </p:nvSpPr>
        <p:spPr/>
        <p:txBody>
          <a:bodyPr/>
          <a:lstStyle/>
          <a:p>
            <a:fld id="{62BADE9E-A3F0-44EF-85FF-0034FD02320D}" type="slidenum">
              <a:rPr lang="en-US" smtClean="0"/>
              <a:pPr/>
              <a:t>41</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xfrm>
            <a:off x="533400" y="1143000"/>
            <a:ext cx="8229600" cy="4114800"/>
          </a:xfrm>
        </p:spPr>
        <p:txBody>
          <a:bodyPr/>
          <a:lstStyle/>
          <a:p>
            <a:pPr eaLnBrk="1" hangingPunct="1">
              <a:buFontTx/>
              <a:buNone/>
              <a:defRPr/>
            </a:pPr>
            <a:r>
              <a:rPr lang="en-US" sz="2800" b="1" i="1" smtClean="0">
                <a:solidFill>
                  <a:srgbClr val="0000FF"/>
                </a:solidFill>
                <a:effectLst>
                  <a:outerShdw blurRad="38100" dist="38100" dir="2700000" algn="tl">
                    <a:srgbClr val="000000"/>
                  </a:outerShdw>
                </a:effectLst>
                <a:cs typeface="Arial" panose="020B0604020202090204" pitchFamily="34" charset="0"/>
              </a:rPr>
              <a:t>Property &amp; R.E. Market Information (from broker):</a:t>
            </a:r>
            <a:endParaRPr lang="en-US" sz="2800" i="1" smtClean="0">
              <a:solidFill>
                <a:srgbClr val="0000FF"/>
              </a:solidFill>
              <a:effectLst>
                <a:outerShdw blurRad="38100" dist="38100" dir="2700000" algn="tl">
                  <a:srgbClr val="000000"/>
                </a:outerShdw>
              </a:effectLst>
              <a:cs typeface="Arial" panose="020B0604020202090204" pitchFamily="34" charset="0"/>
            </a:endParaRPr>
          </a:p>
          <a:p>
            <a:pPr eaLnBrk="1" hangingPunct="1">
              <a:defRPr/>
            </a:pPr>
            <a:r>
              <a:rPr lang="en-US" sz="2400" b="1" smtClean="0">
                <a:cs typeface="Arial" panose="020B0604020202090204" pitchFamily="34" charset="0"/>
              </a:rPr>
              <a:t>100,000SF, fully occupied, single-tenant, off.bldg.</a:t>
            </a:r>
          </a:p>
          <a:p>
            <a:pPr eaLnBrk="1" hangingPunct="1">
              <a:defRPr/>
            </a:pPr>
            <a:r>
              <a:rPr lang="en-US" sz="2400" b="1" smtClean="0">
                <a:cs typeface="Arial" panose="020B0604020202090204" pitchFamily="34" charset="0"/>
              </a:rPr>
              <a:t>10-yr lease signed 3 yrs ago.</a:t>
            </a:r>
          </a:p>
          <a:p>
            <a:pPr eaLnBrk="1" hangingPunct="1">
              <a:defRPr/>
            </a:pPr>
            <a:r>
              <a:rPr lang="en-US" sz="2400" b="1" smtClean="0">
                <a:cs typeface="Arial" panose="020B0604020202090204" pitchFamily="34" charset="0"/>
              </a:rPr>
              <a:t>$11/SF net (suppose EOY ann. pmts).</a:t>
            </a:r>
          </a:p>
          <a:p>
            <a:pPr eaLnBrk="1" hangingPunct="1">
              <a:defRPr/>
            </a:pPr>
            <a:r>
              <a:rPr lang="en-US" sz="2400" b="1" smtClean="0">
                <a:cs typeface="Arial" panose="020B0604020202090204" pitchFamily="34" charset="0"/>
              </a:rPr>
              <a:t>"Step-ups" of $0.50 in lease yr.5 &amp; 8 (yrs 2 &amp; 5).</a:t>
            </a:r>
          </a:p>
          <a:p>
            <a:pPr eaLnBrk="1" hangingPunct="1">
              <a:defRPr/>
            </a:pPr>
            <a:r>
              <a:rPr lang="en-US" sz="2400" b="1" smtClean="0">
                <a:cs typeface="Arial" panose="020B0604020202090204" pitchFamily="34" charset="0"/>
              </a:rPr>
              <a:t>Current mkt rents on new 10-yr leases are $12/SF net.</a:t>
            </a:r>
          </a:p>
          <a:p>
            <a:pPr eaLnBrk="1" hangingPunct="1">
              <a:defRPr/>
            </a:pPr>
            <a:r>
              <a:rPr lang="en-US" sz="2400" b="1" smtClean="0">
                <a:cs typeface="Arial" panose="020B0604020202090204" pitchFamily="34" charset="0"/>
              </a:rPr>
              <a:t>Expect mkt rents to grow @ 3%/yr. (same age).</a:t>
            </a:r>
            <a:endParaRPr lang="en-US" sz="2400" b="1" smtClean="0">
              <a:latin typeface="Courier New" panose="02070309020205020404" pitchFamily="49" charset="0"/>
              <a:cs typeface="Times New Roman" panose="02020603050405020304" pitchFamily="18" charset="0"/>
            </a:endParaRPr>
          </a:p>
        </p:txBody>
      </p:sp>
      <p:sp>
        <p:nvSpPr>
          <p:cNvPr id="57347" name="Rectangle 3"/>
          <p:cNvSpPr>
            <a:spLocks noGrp="1" noChangeArrowheads="1"/>
          </p:cNvSpPr>
          <p:nvPr>
            <p:ph type="title"/>
          </p:nvPr>
        </p:nvSpPr>
        <p:spPr>
          <a:xfrm>
            <a:off x="228600" y="152400"/>
            <a:ext cx="4191000" cy="609600"/>
          </a:xfrm>
          <a:noFill/>
        </p:spPr>
        <p:txBody>
          <a:bodyPr lIns="92075" tIns="46038" rIns="92075" bIns="46038"/>
          <a:lstStyle/>
          <a:p>
            <a:pPr algn="l" eaLnBrk="1" hangingPunct="1"/>
            <a:r>
              <a:rPr lang="en-US" sz="2400" b="1" i="1" smtClean="0">
                <a:latin typeface="Times New Roman" pitchFamily="18" charset="0"/>
              </a:rPr>
              <a:t>Underwriting Example (cont.)</a:t>
            </a:r>
          </a:p>
        </p:txBody>
      </p:sp>
      <p:sp>
        <p:nvSpPr>
          <p:cNvPr id="4" name="Slide Number Placeholder 3"/>
          <p:cNvSpPr>
            <a:spLocks noGrp="1"/>
          </p:cNvSpPr>
          <p:nvPr>
            <p:ph type="sldNum" sz="quarter" idx="12"/>
          </p:nvPr>
        </p:nvSpPr>
        <p:spPr/>
        <p:txBody>
          <a:bodyPr/>
          <a:lstStyle/>
          <a:p>
            <a:fld id="{62BADE9E-A3F0-44EF-85FF-0034FD02320D}" type="slidenum">
              <a:rPr lang="en-US" smtClean="0"/>
              <a:pPr/>
              <a:t>42</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228600" y="152400"/>
            <a:ext cx="4419600" cy="609600"/>
          </a:xfrm>
          <a:prstGeom prst="rect">
            <a:avLst/>
          </a:prstGeom>
          <a:noFill/>
          <a:ln w="9525">
            <a:noFill/>
            <a:miter lim="800000"/>
            <a:headEnd/>
            <a:tailEnd/>
          </a:ln>
          <a:effectLst/>
        </p:spPr>
        <p:txBody>
          <a:bodyPr lIns="92075" tIns="46038" rIns="92075" bIns="46038" anchor="ctr"/>
          <a:lstStyle/>
          <a:p>
            <a:pPr eaLnBrk="1" hangingPunct="1"/>
            <a:r>
              <a:rPr lang="en-US" sz="2400">
                <a:solidFill>
                  <a:schemeClr val="tx2"/>
                </a:solidFill>
              </a:rPr>
              <a:t>Solution, General Procedure . . .</a:t>
            </a:r>
          </a:p>
        </p:txBody>
      </p:sp>
      <p:pic>
        <p:nvPicPr>
          <p:cNvPr id="58371" name="Picture 3"/>
          <p:cNvPicPr>
            <a:picLocks noChangeAspect="1" noChangeArrowheads="1"/>
          </p:cNvPicPr>
          <p:nvPr/>
        </p:nvPicPr>
        <p:blipFill>
          <a:blip r:embed="rId2" cstate="print"/>
          <a:srcRect/>
          <a:stretch>
            <a:fillRect/>
          </a:stretch>
        </p:blipFill>
        <p:spPr bwMode="auto">
          <a:xfrm>
            <a:off x="152400" y="1066800"/>
            <a:ext cx="8778875" cy="4030663"/>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247ED4F4-2E89-4993-986F-91E560E9CC71}" type="slidenum">
              <a:rPr lang="en-US" smtClean="0"/>
              <a:pPr/>
              <a:t>43</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228600" y="152400"/>
            <a:ext cx="4191000" cy="609600"/>
          </a:xfrm>
          <a:prstGeom prst="rect">
            <a:avLst/>
          </a:prstGeom>
          <a:noFill/>
          <a:ln w="9525">
            <a:noFill/>
            <a:miter lim="800000"/>
            <a:headEnd/>
            <a:tailEnd/>
          </a:ln>
          <a:effectLst/>
        </p:spPr>
        <p:txBody>
          <a:bodyPr lIns="92075" tIns="46038" rIns="92075" bIns="46038" anchor="ctr"/>
          <a:lstStyle/>
          <a:p>
            <a:pPr eaLnBrk="1" hangingPunct="1"/>
            <a:r>
              <a:rPr lang="en-US" sz="2400">
                <a:solidFill>
                  <a:schemeClr val="tx2"/>
                </a:solidFill>
              </a:rPr>
              <a:t>Underwriting Example (cont.)</a:t>
            </a:r>
          </a:p>
        </p:txBody>
      </p:sp>
      <p:pic>
        <p:nvPicPr>
          <p:cNvPr id="59395" name="Picture 3"/>
          <p:cNvPicPr>
            <a:picLocks noChangeAspect="1" noChangeArrowheads="1"/>
          </p:cNvPicPr>
          <p:nvPr/>
        </p:nvPicPr>
        <p:blipFill>
          <a:blip r:embed="rId2" cstate="print"/>
          <a:srcRect/>
          <a:stretch>
            <a:fillRect/>
          </a:stretch>
        </p:blipFill>
        <p:spPr bwMode="auto">
          <a:xfrm>
            <a:off x="228600" y="762000"/>
            <a:ext cx="8778875" cy="1460500"/>
          </a:xfrm>
          <a:prstGeom prst="rect">
            <a:avLst/>
          </a:prstGeom>
          <a:noFill/>
          <a:ln w="9525">
            <a:noFill/>
            <a:miter lim="800000"/>
            <a:headEnd/>
            <a:tailEnd/>
          </a:ln>
          <a:effectLst/>
        </p:spPr>
      </p:pic>
      <p:pic>
        <p:nvPicPr>
          <p:cNvPr id="59396" name="Picture 4"/>
          <p:cNvPicPr>
            <a:picLocks noChangeAspect="1" noChangeArrowheads="1"/>
          </p:cNvPicPr>
          <p:nvPr/>
        </p:nvPicPr>
        <p:blipFill>
          <a:blip r:embed="rId3" cstate="print"/>
          <a:srcRect/>
          <a:stretch>
            <a:fillRect/>
          </a:stretch>
        </p:blipFill>
        <p:spPr bwMode="auto">
          <a:xfrm>
            <a:off x="381000" y="2362200"/>
            <a:ext cx="8382000" cy="1174750"/>
          </a:xfrm>
          <a:prstGeom prst="rect">
            <a:avLst/>
          </a:prstGeom>
          <a:solidFill>
            <a:srgbClr val="FFCCCC"/>
          </a:solidFill>
          <a:ln w="9525">
            <a:noFill/>
            <a:miter lim="800000"/>
            <a:headEnd/>
            <a:tailEnd/>
          </a:ln>
          <a:effectLst/>
        </p:spPr>
      </p:pic>
      <p:sp>
        <p:nvSpPr>
          <p:cNvPr id="50182" name="Text Box 6"/>
          <p:cNvSpPr txBox="1">
            <a:spLocks noChangeArrowheads="1"/>
          </p:cNvSpPr>
          <p:nvPr/>
        </p:nvSpPr>
        <p:spPr bwMode="auto">
          <a:xfrm>
            <a:off x="381000" y="3581400"/>
            <a:ext cx="47244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So, you need to deal with the usual . . .</a:t>
            </a:r>
          </a:p>
        </p:txBody>
      </p:sp>
      <p:sp>
        <p:nvSpPr>
          <p:cNvPr id="50183" name="Text Box 7"/>
          <p:cNvSpPr txBox="1">
            <a:spLocks noChangeArrowheads="1"/>
          </p:cNvSpPr>
          <p:nvPr/>
        </p:nvSpPr>
        <p:spPr bwMode="auto">
          <a:xfrm>
            <a:off x="609600" y="3962400"/>
            <a:ext cx="4953000" cy="26606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10000"/>
              </a:spcBef>
              <a:defRPr/>
            </a:pPr>
            <a:r>
              <a:rPr lang="en-US" i="0">
                <a:effectLst>
                  <a:outerShdw blurRad="38100" dist="38100" dir="2700000" algn="tl">
                    <a:srgbClr val="FFFFFF"/>
                  </a:outerShdw>
                </a:effectLst>
              </a:rPr>
              <a:t>You make following modified assumptions:</a:t>
            </a:r>
          </a:p>
          <a:p>
            <a:pPr eaLnBrk="1" hangingPunct="1">
              <a:spcBef>
                <a:spcPct val="10000"/>
              </a:spcBef>
              <a:buFontTx/>
              <a:buChar char="•"/>
              <a:defRPr/>
            </a:pPr>
            <a:r>
              <a:rPr lang="en-US"/>
              <a:t> 1% Market rental growth for </a:t>
            </a:r>
            <a:r>
              <a:rPr lang="en-US" u="sng"/>
              <a:t>existing</a:t>
            </a:r>
            <a:r>
              <a:rPr lang="en-US"/>
              <a:t> bldg (3%-2%depr).</a:t>
            </a:r>
          </a:p>
          <a:p>
            <a:pPr eaLnBrk="1" hangingPunct="1">
              <a:spcBef>
                <a:spcPct val="10000"/>
              </a:spcBef>
              <a:buFontTx/>
              <a:buChar char="•"/>
              <a:defRPr/>
            </a:pPr>
            <a:r>
              <a:rPr lang="en-US"/>
              <a:t> Yr.8 Leasing expenses: $2/SF if renew, $5/SF not renew.</a:t>
            </a:r>
          </a:p>
          <a:p>
            <a:pPr eaLnBrk="1" hangingPunct="1">
              <a:spcBef>
                <a:spcPct val="10000"/>
              </a:spcBef>
              <a:buFontTx/>
              <a:buChar char="•"/>
              <a:defRPr/>
            </a:pPr>
            <a:r>
              <a:rPr lang="en-US"/>
              <a:t> Yr.8 TI: $10/SF if renew, $20/SF if not renew.</a:t>
            </a:r>
          </a:p>
          <a:p>
            <a:pPr eaLnBrk="1" hangingPunct="1">
              <a:spcBef>
                <a:spcPct val="10000"/>
              </a:spcBef>
              <a:buFontTx/>
              <a:buChar char="•"/>
              <a:defRPr/>
            </a:pPr>
            <a:r>
              <a:rPr lang="en-US"/>
              <a:t> Yr.10 cap rate = 10%.</a:t>
            </a:r>
          </a:p>
        </p:txBody>
      </p:sp>
      <p:sp>
        <p:nvSpPr>
          <p:cNvPr id="8" name="Slide Number Placeholder 7"/>
          <p:cNvSpPr>
            <a:spLocks noGrp="1"/>
          </p:cNvSpPr>
          <p:nvPr>
            <p:ph type="sldNum" sz="quarter" idx="12"/>
          </p:nvPr>
        </p:nvSpPr>
        <p:spPr/>
        <p:txBody>
          <a:bodyPr/>
          <a:lstStyle/>
          <a:p>
            <a:fld id="{247ED4F4-2E89-4993-986F-91E560E9CC71}" type="slidenum">
              <a:rPr lang="en-US" smtClean="0"/>
              <a:pPr/>
              <a:t>44</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0182">
                                            <p:txEl>
                                              <p:pRg st="0" end="0"/>
                                            </p:txEl>
                                          </p:spTgt>
                                        </p:tgtEl>
                                        <p:attrNameLst>
                                          <p:attrName>style.visibility</p:attrName>
                                        </p:attrNameLst>
                                      </p:cBhvr>
                                      <p:to>
                                        <p:strVal val="visible"/>
                                      </p:to>
                                    </p:set>
                                    <p:anim calcmode="lin" valueType="num">
                                      <p:cBhvr additive="base">
                                        <p:cTn id="7" dur="500" fill="hold"/>
                                        <p:tgtEl>
                                          <p:spTgt spid="5018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018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0183"/>
                                        </p:tgtEl>
                                        <p:attrNameLst>
                                          <p:attrName>style.visibility</p:attrName>
                                        </p:attrNameLst>
                                      </p:cBhvr>
                                      <p:to>
                                        <p:strVal val="visible"/>
                                      </p:to>
                                    </p:set>
                                    <p:anim calcmode="lin" valueType="num">
                                      <p:cBhvr additive="base">
                                        <p:cTn id="13" dur="500" fill="hold"/>
                                        <p:tgtEl>
                                          <p:spTgt spid="50183"/>
                                        </p:tgtEl>
                                        <p:attrNameLst>
                                          <p:attrName>ppt_x</p:attrName>
                                        </p:attrNameLst>
                                      </p:cBhvr>
                                      <p:tavLst>
                                        <p:tav tm="0">
                                          <p:val>
                                            <p:strVal val="#ppt_x"/>
                                          </p:val>
                                        </p:tav>
                                        <p:tav tm="100000">
                                          <p:val>
                                            <p:strVal val="#ppt_x"/>
                                          </p:val>
                                        </p:tav>
                                      </p:tavLst>
                                    </p:anim>
                                    <p:anim calcmode="lin" valueType="num">
                                      <p:cBhvr additive="base">
                                        <p:cTn id="14" dur="500" fill="hold"/>
                                        <p:tgtEl>
                                          <p:spTgt spid="501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p:cNvPicPr>
            <a:picLocks noChangeAspect="1" noChangeArrowheads="1"/>
          </p:cNvPicPr>
          <p:nvPr/>
        </p:nvPicPr>
        <p:blipFill>
          <a:blip r:embed="rId2" cstate="print"/>
          <a:srcRect/>
          <a:stretch>
            <a:fillRect/>
          </a:stretch>
        </p:blipFill>
        <p:spPr bwMode="auto">
          <a:xfrm>
            <a:off x="152400" y="762000"/>
            <a:ext cx="8778875" cy="1460500"/>
          </a:xfrm>
          <a:prstGeom prst="rect">
            <a:avLst/>
          </a:prstGeom>
          <a:noFill/>
          <a:ln w="9525">
            <a:noFill/>
            <a:miter lim="800000"/>
            <a:headEnd/>
            <a:tailEnd/>
          </a:ln>
          <a:effectLst/>
        </p:spPr>
      </p:pic>
      <p:sp>
        <p:nvSpPr>
          <p:cNvPr id="60419" name="Rectangle 3"/>
          <p:cNvSpPr>
            <a:spLocks noChangeArrowheads="1"/>
          </p:cNvSpPr>
          <p:nvPr/>
        </p:nvSpPr>
        <p:spPr bwMode="auto">
          <a:xfrm>
            <a:off x="228600" y="152400"/>
            <a:ext cx="4191000" cy="609600"/>
          </a:xfrm>
          <a:prstGeom prst="rect">
            <a:avLst/>
          </a:prstGeom>
          <a:noFill/>
          <a:ln w="9525">
            <a:noFill/>
            <a:miter lim="800000"/>
            <a:headEnd/>
            <a:tailEnd/>
          </a:ln>
          <a:effectLst/>
        </p:spPr>
        <p:txBody>
          <a:bodyPr lIns="92075" tIns="46038" rIns="92075" bIns="46038" anchor="ctr"/>
          <a:lstStyle/>
          <a:p>
            <a:pPr eaLnBrk="1" hangingPunct="1"/>
            <a:r>
              <a:rPr lang="en-US" sz="2400">
                <a:solidFill>
                  <a:schemeClr val="tx2"/>
                </a:solidFill>
              </a:rPr>
              <a:t>Underwriting Example (cont.)</a:t>
            </a:r>
          </a:p>
        </p:txBody>
      </p:sp>
      <p:pic>
        <p:nvPicPr>
          <p:cNvPr id="60420" name="Picture 4"/>
          <p:cNvPicPr>
            <a:picLocks noChangeAspect="1" noChangeArrowheads="1"/>
          </p:cNvPicPr>
          <p:nvPr/>
        </p:nvPicPr>
        <p:blipFill>
          <a:blip r:embed="rId3" cstate="print"/>
          <a:srcRect/>
          <a:stretch>
            <a:fillRect/>
          </a:stretch>
        </p:blipFill>
        <p:spPr bwMode="auto">
          <a:xfrm>
            <a:off x="365125" y="5029200"/>
            <a:ext cx="8778875" cy="876300"/>
          </a:xfrm>
          <a:prstGeom prst="rect">
            <a:avLst/>
          </a:prstGeom>
          <a:noFill/>
          <a:ln w="9525">
            <a:noFill/>
            <a:miter lim="800000"/>
            <a:headEnd/>
            <a:tailEnd/>
          </a:ln>
          <a:effectLst/>
        </p:spPr>
      </p:pic>
      <p:pic>
        <p:nvPicPr>
          <p:cNvPr id="60421" name="Picture 5"/>
          <p:cNvPicPr>
            <a:picLocks noChangeAspect="1" noChangeArrowheads="1"/>
          </p:cNvPicPr>
          <p:nvPr/>
        </p:nvPicPr>
        <p:blipFill>
          <a:blip r:embed="rId4" cstate="print"/>
          <a:srcRect/>
          <a:stretch>
            <a:fillRect/>
          </a:stretch>
        </p:blipFill>
        <p:spPr bwMode="auto">
          <a:xfrm>
            <a:off x="381000" y="2286000"/>
            <a:ext cx="8382000" cy="2487613"/>
          </a:xfrm>
          <a:prstGeom prst="rect">
            <a:avLst/>
          </a:prstGeom>
          <a:solidFill>
            <a:schemeClr val="bg1"/>
          </a:solidFill>
          <a:ln w="9525">
            <a:noFill/>
            <a:miter lim="800000"/>
            <a:headEnd/>
            <a:tailEnd/>
          </a:ln>
        </p:spPr>
      </p:pic>
      <p:sp>
        <p:nvSpPr>
          <p:cNvPr id="6" name="Slide Number Placeholder 5"/>
          <p:cNvSpPr>
            <a:spLocks noGrp="1"/>
          </p:cNvSpPr>
          <p:nvPr>
            <p:ph type="sldNum" sz="quarter" idx="12"/>
          </p:nvPr>
        </p:nvSpPr>
        <p:spPr/>
        <p:txBody>
          <a:bodyPr/>
          <a:lstStyle/>
          <a:p>
            <a:fld id="{247ED4F4-2E89-4993-986F-91E560E9CC71}" type="slidenum">
              <a:rPr lang="en-US" smtClean="0"/>
              <a:pPr/>
              <a:t>45</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228600" y="152400"/>
            <a:ext cx="4191000" cy="609600"/>
          </a:xfrm>
          <a:prstGeom prst="rect">
            <a:avLst/>
          </a:prstGeom>
          <a:noFill/>
          <a:ln w="9525">
            <a:noFill/>
            <a:miter lim="800000"/>
            <a:headEnd/>
            <a:tailEnd/>
          </a:ln>
          <a:effectLst/>
        </p:spPr>
        <p:txBody>
          <a:bodyPr lIns="92075" tIns="46038" rIns="92075" bIns="46038" anchor="ctr"/>
          <a:lstStyle/>
          <a:p>
            <a:pPr eaLnBrk="1" hangingPunct="1"/>
            <a:r>
              <a:rPr lang="en-US" sz="2400">
                <a:solidFill>
                  <a:schemeClr val="tx2"/>
                </a:solidFill>
              </a:rPr>
              <a:t>Underwriting Example (cont.)</a:t>
            </a:r>
          </a:p>
        </p:txBody>
      </p:sp>
      <p:sp>
        <p:nvSpPr>
          <p:cNvPr id="61443" name="Text Box 3"/>
          <p:cNvSpPr txBox="1">
            <a:spLocks noChangeArrowheads="1"/>
          </p:cNvSpPr>
          <p:nvPr/>
        </p:nvSpPr>
        <p:spPr bwMode="auto">
          <a:xfrm>
            <a:off x="457200" y="3276600"/>
            <a:ext cx="8229600" cy="1919288"/>
          </a:xfrm>
          <a:prstGeom prst="rect">
            <a:avLst/>
          </a:prstGeom>
          <a:noFill/>
          <a:ln w="9525">
            <a:noFill/>
            <a:miter lim="800000"/>
            <a:headEnd/>
            <a:tailEnd/>
          </a:ln>
          <a:effectLst/>
        </p:spPr>
        <p:txBody>
          <a:bodyPr>
            <a:spAutoFit/>
          </a:bodyPr>
          <a:lstStyle/>
          <a:p>
            <a:pPr eaLnBrk="1" hangingPunct="1">
              <a:spcBef>
                <a:spcPct val="50000"/>
              </a:spcBef>
            </a:pPr>
            <a:r>
              <a:rPr lang="en-US" sz="2400" i="0"/>
              <a:t>DCR (Yr.1) = NOI / DS = $1,100,000 / $721,443 = 1.52</a:t>
            </a:r>
          </a:p>
          <a:p>
            <a:pPr eaLnBrk="1" hangingPunct="1">
              <a:spcBef>
                <a:spcPct val="50000"/>
              </a:spcBef>
            </a:pPr>
            <a:r>
              <a:rPr lang="en-US" sz="2400" i="0"/>
              <a:t>BER (Yr.1) = (OE + DS) / PGI = ($0 + $7.214) / $12.12 = 0.60</a:t>
            </a:r>
          </a:p>
          <a:p>
            <a:pPr eaLnBrk="1" hangingPunct="1">
              <a:spcBef>
                <a:spcPct val="50000"/>
              </a:spcBef>
            </a:pPr>
            <a:r>
              <a:rPr lang="en-US"/>
              <a:t>(Note use of current mkt rent in BER: Consistent with intent of that ratio.)</a:t>
            </a:r>
          </a:p>
          <a:p>
            <a:pPr eaLnBrk="1" hangingPunct="1">
              <a:spcBef>
                <a:spcPct val="50000"/>
              </a:spcBef>
            </a:pPr>
            <a:r>
              <a:rPr lang="en-US"/>
              <a:t>DS from: $9,167,000 X 7.87% = $721,443, in Interest-Only Loan.</a:t>
            </a:r>
          </a:p>
        </p:txBody>
      </p:sp>
      <p:sp>
        <p:nvSpPr>
          <p:cNvPr id="52228" name="Text Box 4"/>
          <p:cNvSpPr txBox="1">
            <a:spLocks noChangeArrowheads="1"/>
          </p:cNvSpPr>
          <p:nvPr/>
        </p:nvSpPr>
        <p:spPr bwMode="auto">
          <a:xfrm>
            <a:off x="457200" y="5257800"/>
            <a:ext cx="8077200" cy="946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800">
                <a:solidFill>
                  <a:srgbClr val="FF0000"/>
                </a:solidFill>
                <a:effectLst>
                  <a:outerShdw blurRad="38100" dist="38100" dir="2700000" algn="tl">
                    <a:srgbClr val="000000"/>
                  </a:outerShdw>
                </a:effectLst>
              </a:rPr>
              <a:t>Although standard income ratios look good, this loan does have some problems. </a:t>
            </a:r>
            <a:endParaRPr lang="en-US" sz="2800">
              <a:solidFill>
                <a:srgbClr val="0000FF"/>
              </a:solidFill>
              <a:effectLst>
                <a:outerShdw blurRad="38100" dist="38100" dir="2700000" algn="tl">
                  <a:srgbClr val="000000"/>
                </a:outerShdw>
              </a:effectLst>
            </a:endParaRPr>
          </a:p>
        </p:txBody>
      </p:sp>
      <p:pic>
        <p:nvPicPr>
          <p:cNvPr id="61445" name="Picture 5"/>
          <p:cNvPicPr>
            <a:picLocks noChangeAspect="1" noChangeArrowheads="1"/>
          </p:cNvPicPr>
          <p:nvPr/>
        </p:nvPicPr>
        <p:blipFill>
          <a:blip r:embed="rId2" cstate="print"/>
          <a:srcRect/>
          <a:stretch>
            <a:fillRect/>
          </a:stretch>
        </p:blipFill>
        <p:spPr bwMode="auto">
          <a:xfrm>
            <a:off x="381000" y="685800"/>
            <a:ext cx="8382000" cy="2487613"/>
          </a:xfrm>
          <a:prstGeom prst="rect">
            <a:avLst/>
          </a:prstGeom>
          <a:solidFill>
            <a:schemeClr val="bg1"/>
          </a:solidFill>
          <a:ln w="9525">
            <a:noFill/>
            <a:miter lim="800000"/>
            <a:headEnd/>
            <a:tailEnd/>
          </a:ln>
        </p:spPr>
      </p:pic>
      <p:sp>
        <p:nvSpPr>
          <p:cNvPr id="6" name="Slide Number Placeholder 5"/>
          <p:cNvSpPr>
            <a:spLocks noGrp="1"/>
          </p:cNvSpPr>
          <p:nvPr>
            <p:ph type="sldNum" sz="quarter" idx="12"/>
          </p:nvPr>
        </p:nvSpPr>
        <p:spPr/>
        <p:txBody>
          <a:bodyPr/>
          <a:lstStyle/>
          <a:p>
            <a:fld id="{247ED4F4-2E89-4993-986F-91E560E9CC71}" type="slidenum">
              <a:rPr lang="en-US" smtClean="0"/>
              <a:pPr/>
              <a:t>46</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2228"/>
                                        </p:tgtEl>
                                        <p:attrNameLst>
                                          <p:attrName>style.visibility</p:attrName>
                                        </p:attrNameLst>
                                      </p:cBhvr>
                                      <p:to>
                                        <p:strVal val="visible"/>
                                      </p:to>
                                    </p:set>
                                    <p:anim calcmode="lin" valueType="num">
                                      <p:cBhvr additive="base">
                                        <p:cTn id="7" dur="500" fill="hold"/>
                                        <p:tgtEl>
                                          <p:spTgt spid="52228"/>
                                        </p:tgtEl>
                                        <p:attrNameLst>
                                          <p:attrName>ppt_x</p:attrName>
                                        </p:attrNameLst>
                                      </p:cBhvr>
                                      <p:tavLst>
                                        <p:tav tm="0">
                                          <p:val>
                                            <p:strVal val="1+#ppt_w/2"/>
                                          </p:val>
                                        </p:tav>
                                        <p:tav tm="100000">
                                          <p:val>
                                            <p:strVal val="#ppt_x"/>
                                          </p:val>
                                        </p:tav>
                                      </p:tavLst>
                                    </p:anim>
                                    <p:anim calcmode="lin" valueType="num">
                                      <p:cBhvr additive="base">
                                        <p:cTn id="8" dur="500" fill="hold"/>
                                        <p:tgtEl>
                                          <p:spTgt spid="522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228600" y="152400"/>
            <a:ext cx="8458200" cy="609600"/>
          </a:xfrm>
          <a:prstGeom prst="rect">
            <a:avLst/>
          </a:prstGeom>
          <a:noFill/>
          <a:ln w="9525">
            <a:noFill/>
            <a:miter lim="800000"/>
            <a:headEnd/>
            <a:tailEnd/>
          </a:ln>
          <a:effectLst/>
        </p:spPr>
        <p:txBody>
          <a:bodyPr lIns="92075" tIns="46038" rIns="92075" bIns="46038" anchor="ctr"/>
          <a:lstStyle/>
          <a:p>
            <a:pPr eaLnBrk="1" hangingPunct="1"/>
            <a:r>
              <a:rPr lang="en-US" sz="2400">
                <a:solidFill>
                  <a:srgbClr val="FF0000"/>
                </a:solidFill>
              </a:rPr>
              <a:t>One problem is in the income criteria. Can you spot it in the proforma?...</a:t>
            </a:r>
          </a:p>
        </p:txBody>
      </p:sp>
      <p:sp>
        <p:nvSpPr>
          <p:cNvPr id="53251" name="Text Box 3"/>
          <p:cNvSpPr txBox="1">
            <a:spLocks noChangeArrowheads="1"/>
          </p:cNvSpPr>
          <p:nvPr/>
        </p:nvSpPr>
        <p:spPr bwMode="auto">
          <a:xfrm>
            <a:off x="381000" y="3886200"/>
            <a:ext cx="8077200" cy="20399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a:effectLst>
                  <a:outerShdw blurRad="38100" dist="38100" dir="2700000" algn="tl">
                    <a:srgbClr val="FFFFFF"/>
                  </a:outerShdw>
                </a:effectLst>
              </a:rPr>
              <a:t>Another problem is in the initial LTV:</a:t>
            </a:r>
          </a:p>
          <a:p>
            <a:pPr lvl="1" eaLnBrk="1" hangingPunct="1">
              <a:spcBef>
                <a:spcPct val="10000"/>
              </a:spcBef>
              <a:buFontTx/>
              <a:buChar char="•"/>
              <a:defRPr/>
            </a:pPr>
            <a:r>
              <a:rPr lang="en-US" sz="2400" i="0">
                <a:effectLst>
                  <a:outerShdw blurRad="38100" dist="38100" dir="2700000" algn="tl">
                    <a:srgbClr val="FFFFFF"/>
                  </a:outerShdw>
                </a:effectLst>
              </a:rPr>
              <a:t> Based on direct capitalization, loan passes OK:</a:t>
            </a:r>
          </a:p>
          <a:p>
            <a:pPr lvl="2" eaLnBrk="1" hangingPunct="1">
              <a:spcBef>
                <a:spcPct val="10000"/>
              </a:spcBef>
              <a:buFontTx/>
              <a:buChar char="•"/>
              <a:defRPr/>
            </a:pPr>
            <a:r>
              <a:rPr lang="en-US" i="0">
                <a:effectLst>
                  <a:outerShdw blurRad="38100" dist="38100" dir="2700000" algn="tl">
                    <a:srgbClr val="FFFFFF"/>
                  </a:outerShdw>
                </a:effectLst>
              </a:rPr>
              <a:t> </a:t>
            </a:r>
            <a:r>
              <a:rPr lang="en-US" i="0">
                <a:effectLst>
                  <a:outerShdw blurRad="38100" dist="38100" dir="2700000" algn="tl">
                    <a:srgbClr val="FFFFFF"/>
                  </a:outerShdw>
                </a:effectLst>
                <a:sym typeface="Wingdings" panose="05000000000000000000" pitchFamily="2" charset="2"/>
              </a:rPr>
              <a:t>$1,100,000 / 9% = $12.22 M,  LTV = 9.167 / 12.22 = 75%.</a:t>
            </a:r>
          </a:p>
          <a:p>
            <a:pPr lvl="1" eaLnBrk="1" hangingPunct="1">
              <a:spcBef>
                <a:spcPct val="40000"/>
              </a:spcBef>
              <a:buFontTx/>
              <a:buChar char="•"/>
              <a:defRPr/>
            </a:pPr>
            <a:r>
              <a:rPr lang="en-US" sz="2400" i="0">
                <a:effectLst>
                  <a:outerShdw blurRad="38100" dist="38100" dir="2700000" algn="tl">
                    <a:srgbClr val="FFFFFF"/>
                  </a:outerShdw>
                </a:effectLst>
              </a:rPr>
              <a:t> But the DCF @ 10% gives PV(PBTCF) = $11,557,000.</a:t>
            </a:r>
          </a:p>
          <a:p>
            <a:pPr lvl="2" eaLnBrk="1" hangingPunct="1">
              <a:spcBef>
                <a:spcPct val="10000"/>
              </a:spcBef>
              <a:buFontTx/>
              <a:buChar char="•"/>
              <a:defRPr/>
            </a:pPr>
            <a:r>
              <a:rPr lang="en-US" i="0">
                <a:solidFill>
                  <a:srgbClr val="FF0000"/>
                </a:solidFill>
                <a:effectLst>
                  <a:outerShdw blurRad="38100" dist="38100" dir="2700000" algn="tl">
                    <a:srgbClr val="000000"/>
                  </a:outerShdw>
                </a:effectLst>
              </a:rPr>
              <a:t> </a:t>
            </a:r>
            <a:r>
              <a:rPr lang="en-US" i="0">
                <a:solidFill>
                  <a:srgbClr val="FF0000"/>
                </a:solidFill>
                <a:effectLst>
                  <a:outerShdw blurRad="38100" dist="38100" dir="2700000" algn="tl">
                    <a:srgbClr val="000000"/>
                  </a:outerShdw>
                </a:effectLst>
                <a:sym typeface="Wingdings" panose="05000000000000000000" pitchFamily="2" charset="2"/>
              </a:rPr>
              <a:t> 9.167 / 11.557 = 79%.</a:t>
            </a:r>
            <a:endParaRPr lang="en-US" i="0">
              <a:solidFill>
                <a:srgbClr val="FF0000"/>
              </a:solidFill>
              <a:effectLst>
                <a:outerShdw blurRad="38100" dist="38100" dir="2700000" algn="tl">
                  <a:srgbClr val="000000"/>
                </a:outerShdw>
              </a:effectLst>
            </a:endParaRPr>
          </a:p>
        </p:txBody>
      </p:sp>
      <p:sp>
        <p:nvSpPr>
          <p:cNvPr id="53259" name="Text Box 11"/>
          <p:cNvSpPr txBox="1">
            <a:spLocks noChangeArrowheads="1"/>
          </p:cNvSpPr>
          <p:nvPr/>
        </p:nvSpPr>
        <p:spPr bwMode="auto">
          <a:xfrm>
            <a:off x="457200" y="5867400"/>
            <a:ext cx="8534400" cy="7921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dirty="0">
                <a:effectLst>
                  <a:outerShdw blurRad="38100" dist="38100" dir="2700000" algn="tl">
                    <a:srgbClr val="FFFFFF"/>
                  </a:outerShdw>
                </a:effectLst>
              </a:rPr>
              <a:t>A similar problem is in the Terminal LTV:</a:t>
            </a:r>
          </a:p>
          <a:p>
            <a:pPr lvl="4" eaLnBrk="1" hangingPunct="1">
              <a:spcBef>
                <a:spcPct val="10000"/>
              </a:spcBef>
              <a:buFontTx/>
              <a:buChar char="•"/>
              <a:defRPr/>
            </a:pPr>
            <a:r>
              <a:rPr lang="en-US" i="0" dirty="0">
                <a:effectLst>
                  <a:outerShdw blurRad="38100" dist="38100" dir="2700000" algn="tl">
                    <a:srgbClr val="FFFFFF"/>
                  </a:outerShdw>
                </a:effectLst>
              </a:rPr>
              <a:t> $9,167,000 / $12,994,280 = 71%, which is &gt; the 65% limit.</a:t>
            </a:r>
          </a:p>
        </p:txBody>
      </p:sp>
      <p:pic>
        <p:nvPicPr>
          <p:cNvPr id="62469" name="Picture 5"/>
          <p:cNvPicPr>
            <a:picLocks noChangeAspect="1" noChangeArrowheads="1"/>
          </p:cNvPicPr>
          <p:nvPr/>
        </p:nvPicPr>
        <p:blipFill>
          <a:blip r:embed="rId2" cstate="print"/>
          <a:srcRect/>
          <a:stretch>
            <a:fillRect/>
          </a:stretch>
        </p:blipFill>
        <p:spPr bwMode="auto">
          <a:xfrm>
            <a:off x="425450" y="922338"/>
            <a:ext cx="8382000" cy="2487612"/>
          </a:xfrm>
          <a:prstGeom prst="rect">
            <a:avLst/>
          </a:prstGeom>
          <a:solidFill>
            <a:schemeClr val="bg1"/>
          </a:solidFill>
          <a:ln w="9525">
            <a:noFill/>
            <a:miter lim="800000"/>
            <a:headEnd/>
            <a:tailEnd/>
          </a:ln>
        </p:spPr>
      </p:pic>
      <p:sp>
        <p:nvSpPr>
          <p:cNvPr id="17" name="Oval 6"/>
          <p:cNvSpPr>
            <a:spLocks noChangeArrowheads="1"/>
          </p:cNvSpPr>
          <p:nvPr/>
        </p:nvSpPr>
        <p:spPr bwMode="auto">
          <a:xfrm>
            <a:off x="5943600" y="2895600"/>
            <a:ext cx="838200" cy="228600"/>
          </a:xfrm>
          <a:prstGeom prst="ellipse">
            <a:avLst/>
          </a:prstGeom>
          <a:noFill/>
          <a:ln w="28575">
            <a:solidFill>
              <a:srgbClr val="FF00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grpSp>
        <p:nvGrpSpPr>
          <p:cNvPr id="62471" name="Group 7"/>
          <p:cNvGrpSpPr>
            <a:grpSpLocks/>
          </p:cNvGrpSpPr>
          <p:nvPr/>
        </p:nvGrpSpPr>
        <p:grpSpPr bwMode="auto">
          <a:xfrm>
            <a:off x="5486400" y="3200400"/>
            <a:ext cx="3276600" cy="854075"/>
            <a:chOff x="3456" y="2016"/>
            <a:chExt cx="2064" cy="538"/>
          </a:xfrm>
        </p:grpSpPr>
        <p:sp>
          <p:nvSpPr>
            <p:cNvPr id="62474" name="Text Box 8"/>
            <p:cNvSpPr txBox="1">
              <a:spLocks noChangeArrowheads="1"/>
            </p:cNvSpPr>
            <p:nvPr/>
          </p:nvSpPr>
          <p:spPr bwMode="auto">
            <a:xfrm>
              <a:off x="3456" y="2304"/>
              <a:ext cx="2064" cy="250"/>
            </a:xfrm>
            <a:prstGeom prst="rect">
              <a:avLst/>
            </a:prstGeom>
            <a:noFill/>
            <a:ln w="9525">
              <a:noFill/>
              <a:miter lim="800000"/>
              <a:headEnd/>
              <a:tailEnd/>
            </a:ln>
            <a:effectLst/>
          </p:spPr>
          <p:txBody>
            <a:bodyPr>
              <a:spAutoFit/>
            </a:bodyPr>
            <a:lstStyle/>
            <a:p>
              <a:pPr eaLnBrk="1" hangingPunct="1">
                <a:spcBef>
                  <a:spcPct val="50000"/>
                </a:spcBef>
              </a:pPr>
              <a:r>
                <a:rPr lang="en-US" i="0">
                  <a:solidFill>
                    <a:srgbClr val="FF0000"/>
                  </a:solidFill>
                </a:rPr>
                <a:t>Negative EBTCF in Yr. 8</a:t>
              </a:r>
            </a:p>
          </p:txBody>
        </p:sp>
        <p:sp>
          <p:nvSpPr>
            <p:cNvPr id="20" name="Line 9"/>
            <p:cNvSpPr>
              <a:spLocks noChangeShapeType="1"/>
            </p:cNvSpPr>
            <p:nvPr/>
          </p:nvSpPr>
          <p:spPr bwMode="auto">
            <a:xfrm flipV="1">
              <a:off x="3696" y="2016"/>
              <a:ext cx="240" cy="336"/>
            </a:xfrm>
            <a:prstGeom prst="line">
              <a:avLst/>
            </a:prstGeom>
            <a:noFill/>
            <a:ln w="19050">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eaLnBrk="1" hangingPunct="1">
                <a:defRPr/>
              </a:pPr>
              <a:endParaRPr lang="en-US">
                <a:effectLst>
                  <a:outerShdw blurRad="38100" dist="38100" dir="2700000" algn="tl">
                    <a:srgbClr val="000000">
                      <a:alpha val="43137"/>
                    </a:srgbClr>
                  </a:outerShdw>
                </a:effectLst>
              </a:endParaRPr>
            </a:p>
          </p:txBody>
        </p:sp>
      </p:grpSp>
      <p:sp>
        <p:nvSpPr>
          <p:cNvPr id="21" name="Line 12"/>
          <p:cNvSpPr>
            <a:spLocks noChangeShapeType="1"/>
          </p:cNvSpPr>
          <p:nvPr/>
        </p:nvSpPr>
        <p:spPr bwMode="auto">
          <a:xfrm flipH="1" flipV="1">
            <a:off x="7772400" y="2514600"/>
            <a:ext cx="762000" cy="37338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pPr eaLnBrk="1" hangingPunct="1">
              <a:defRPr/>
            </a:pPr>
            <a:endParaRPr lang="en-US">
              <a:effectLst>
                <a:outerShdw blurRad="38100" dist="38100" dir="2700000" algn="tl">
                  <a:srgbClr val="000000">
                    <a:alpha val="43137"/>
                  </a:srgbClr>
                </a:outerShdw>
              </a:effectLst>
            </a:endParaRPr>
          </a:p>
        </p:txBody>
      </p:sp>
      <p:sp>
        <p:nvSpPr>
          <p:cNvPr id="22" name="Oval 13"/>
          <p:cNvSpPr>
            <a:spLocks noChangeArrowheads="1"/>
          </p:cNvSpPr>
          <p:nvPr/>
        </p:nvSpPr>
        <p:spPr bwMode="auto">
          <a:xfrm>
            <a:off x="7315200" y="2209800"/>
            <a:ext cx="838200" cy="228600"/>
          </a:xfrm>
          <a:prstGeom prst="ellipse">
            <a:avLst/>
          </a:prstGeom>
          <a:noFill/>
          <a:ln w="28575">
            <a:solidFill>
              <a:srgbClr val="FF0000"/>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12" name="Slide Number Placeholder 11"/>
          <p:cNvSpPr>
            <a:spLocks noGrp="1"/>
          </p:cNvSpPr>
          <p:nvPr>
            <p:ph type="sldNum" sz="quarter" idx="12"/>
          </p:nvPr>
        </p:nvSpPr>
        <p:spPr/>
        <p:txBody>
          <a:bodyPr/>
          <a:lstStyle/>
          <a:p>
            <a:fld id="{247ED4F4-2E89-4993-986F-91E560E9CC71}" type="slidenum">
              <a:rPr lang="en-US" smtClean="0"/>
              <a:pPr/>
              <a:t>47</a:t>
            </a:fld>
            <a:endParaRPr lang="en-US"/>
          </a:p>
        </p:txBody>
      </p:sp>
      <p:sp>
        <p:nvSpPr>
          <p:cNvPr id="13" name="Footer Placeholder 12"/>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1"/>
                                        </p:tgtEl>
                                        <p:attrNameLst>
                                          <p:attrName>style.visibility</p:attrName>
                                        </p:attrNameLst>
                                      </p:cBhvr>
                                      <p:to>
                                        <p:strVal val="visible"/>
                                      </p:to>
                                    </p:set>
                                    <p:anim calcmode="lin" valueType="num">
                                      <p:cBhvr additive="base">
                                        <p:cTn id="7" dur="500" fill="hold"/>
                                        <p:tgtEl>
                                          <p:spTgt spid="53251"/>
                                        </p:tgtEl>
                                        <p:attrNameLst>
                                          <p:attrName>ppt_x</p:attrName>
                                        </p:attrNameLst>
                                      </p:cBhvr>
                                      <p:tavLst>
                                        <p:tav tm="0">
                                          <p:val>
                                            <p:strVal val="0-#ppt_w/2"/>
                                          </p:val>
                                        </p:tav>
                                        <p:tav tm="100000">
                                          <p:val>
                                            <p:strVal val="#ppt_x"/>
                                          </p:val>
                                        </p:tav>
                                      </p:tavLst>
                                    </p:anim>
                                    <p:anim calcmode="lin" valueType="num">
                                      <p:cBhvr additive="base">
                                        <p:cTn id="8" dur="500" fill="hold"/>
                                        <p:tgtEl>
                                          <p:spTgt spid="532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p:cNvPicPr>
            <a:picLocks noChangeAspect="1" noChangeArrowheads="1"/>
          </p:cNvPicPr>
          <p:nvPr/>
        </p:nvPicPr>
        <p:blipFill>
          <a:blip r:embed="rId2" cstate="print"/>
          <a:srcRect/>
          <a:stretch>
            <a:fillRect/>
          </a:stretch>
        </p:blipFill>
        <p:spPr bwMode="auto">
          <a:xfrm>
            <a:off x="228600" y="685800"/>
            <a:ext cx="8778875" cy="4381500"/>
          </a:xfrm>
          <a:prstGeom prst="rect">
            <a:avLst/>
          </a:prstGeom>
          <a:noFill/>
          <a:ln w="9525">
            <a:noFill/>
            <a:miter lim="800000"/>
            <a:headEnd/>
            <a:tailEnd/>
          </a:ln>
          <a:effectLst/>
        </p:spPr>
      </p:pic>
      <p:sp>
        <p:nvSpPr>
          <p:cNvPr id="63491" name="Rectangle 3"/>
          <p:cNvSpPr>
            <a:spLocks noChangeArrowheads="1"/>
          </p:cNvSpPr>
          <p:nvPr/>
        </p:nvSpPr>
        <p:spPr bwMode="auto">
          <a:xfrm>
            <a:off x="228600" y="152400"/>
            <a:ext cx="4191000" cy="609600"/>
          </a:xfrm>
          <a:prstGeom prst="rect">
            <a:avLst/>
          </a:prstGeom>
          <a:noFill/>
          <a:ln w="9525">
            <a:noFill/>
            <a:miter lim="800000"/>
            <a:headEnd/>
            <a:tailEnd/>
          </a:ln>
          <a:effectLst/>
        </p:spPr>
        <p:txBody>
          <a:bodyPr lIns="92075" tIns="46038" rIns="92075" bIns="46038" anchor="ctr"/>
          <a:lstStyle/>
          <a:p>
            <a:pPr eaLnBrk="1" hangingPunct="1"/>
            <a:r>
              <a:rPr lang="en-US" sz="2400">
                <a:solidFill>
                  <a:schemeClr val="tx2"/>
                </a:solidFill>
              </a:rPr>
              <a:t>Underwriting Example (cont.)</a:t>
            </a:r>
          </a:p>
        </p:txBody>
      </p:sp>
      <p:sp>
        <p:nvSpPr>
          <p:cNvPr id="54276" name="Text Box 4"/>
          <p:cNvSpPr txBox="1">
            <a:spLocks noChangeArrowheads="1"/>
          </p:cNvSpPr>
          <p:nvPr/>
        </p:nvSpPr>
        <p:spPr bwMode="auto">
          <a:xfrm>
            <a:off x="304800" y="5181600"/>
            <a:ext cx="8229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2400" b="0">
                <a:solidFill>
                  <a:srgbClr val="0000FF"/>
                </a:solidFill>
                <a:effectLst>
                  <a:outerShdw blurRad="38100" dist="38100" dir="2700000" algn="tl">
                    <a:srgbClr val="000000"/>
                  </a:outerShdw>
                </a:effectLst>
              </a:rPr>
              <a:t>How good a future potential “customer” is this borrower?</a:t>
            </a:r>
          </a:p>
        </p:txBody>
      </p:sp>
      <p:sp>
        <p:nvSpPr>
          <p:cNvPr id="54277" name="Text Box 5"/>
          <p:cNvSpPr txBox="1">
            <a:spLocks noChangeArrowheads="1"/>
          </p:cNvSpPr>
          <p:nvPr/>
        </p:nvSpPr>
        <p:spPr bwMode="auto">
          <a:xfrm>
            <a:off x="304800" y="5638800"/>
            <a:ext cx="85344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defRPr/>
            </a:pPr>
            <a:r>
              <a:rPr lang="en-US" sz="2400" b="0">
                <a:solidFill>
                  <a:srgbClr val="0000FF"/>
                </a:solidFill>
                <a:effectLst>
                  <a:outerShdw blurRad="38100" dist="38100" dir="2700000" algn="tl">
                    <a:srgbClr val="000000"/>
                  </a:outerShdw>
                </a:effectLst>
              </a:rPr>
              <a:t>How much pressure is there in the loan market?</a:t>
            </a:r>
          </a:p>
        </p:txBody>
      </p:sp>
      <p:sp>
        <p:nvSpPr>
          <p:cNvPr id="54278" name="Text Box 6"/>
          <p:cNvSpPr txBox="1">
            <a:spLocks noChangeArrowheads="1"/>
          </p:cNvSpPr>
          <p:nvPr/>
        </p:nvSpPr>
        <p:spPr bwMode="auto">
          <a:xfrm>
            <a:off x="3124200" y="6096000"/>
            <a:ext cx="54102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r" eaLnBrk="1" hangingPunct="1">
              <a:defRPr/>
            </a:pPr>
            <a:r>
              <a:rPr lang="en-US" sz="2400" b="0">
                <a:solidFill>
                  <a:srgbClr val="0000FF"/>
                </a:solidFill>
                <a:effectLst>
                  <a:outerShdw blurRad="38100" dist="38100" dir="2700000" algn="tl">
                    <a:srgbClr val="000000"/>
                  </a:outerShdw>
                </a:effectLst>
              </a:rPr>
              <a:t>Try to negotiate a similar loan? . .</a:t>
            </a:r>
            <a:r>
              <a:rPr lang="en-US" sz="2400" b="0" i="0">
                <a:solidFill>
                  <a:srgbClr val="0000FF"/>
                </a:solidFill>
                <a:effectLst>
                  <a:outerShdw blurRad="38100" dist="38100" dir="2700000" algn="tl">
                    <a:srgbClr val="000000"/>
                  </a:outerShdw>
                </a:effectLst>
              </a:rPr>
              <a:t> .</a:t>
            </a:r>
            <a:endParaRPr lang="en-US" sz="2400" b="0" i="0"/>
          </a:p>
        </p:txBody>
      </p:sp>
      <p:sp>
        <p:nvSpPr>
          <p:cNvPr id="7" name="Slide Number Placeholder 6"/>
          <p:cNvSpPr>
            <a:spLocks noGrp="1"/>
          </p:cNvSpPr>
          <p:nvPr>
            <p:ph type="sldNum" sz="quarter" idx="12"/>
          </p:nvPr>
        </p:nvSpPr>
        <p:spPr/>
        <p:txBody>
          <a:bodyPr/>
          <a:lstStyle/>
          <a:p>
            <a:fld id="{247ED4F4-2E89-4993-986F-91E560E9CC71}" type="slidenum">
              <a:rPr lang="en-US" smtClean="0"/>
              <a:pPr/>
              <a:t>48</a:t>
            </a:fld>
            <a:endParaRPr lang="en-US"/>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4276"/>
                                        </p:tgtEl>
                                        <p:attrNameLst>
                                          <p:attrName>style.visibility</p:attrName>
                                        </p:attrNameLst>
                                      </p:cBhvr>
                                      <p:to>
                                        <p:strVal val="visible"/>
                                      </p:to>
                                    </p:set>
                                    <p:anim calcmode="lin" valueType="num">
                                      <p:cBhvr additive="base">
                                        <p:cTn id="7" dur="500" fill="hold"/>
                                        <p:tgtEl>
                                          <p:spTgt spid="54276"/>
                                        </p:tgtEl>
                                        <p:attrNameLst>
                                          <p:attrName>ppt_x</p:attrName>
                                        </p:attrNameLst>
                                      </p:cBhvr>
                                      <p:tavLst>
                                        <p:tav tm="0">
                                          <p:val>
                                            <p:strVal val="1+#ppt_w/2"/>
                                          </p:val>
                                        </p:tav>
                                        <p:tav tm="100000">
                                          <p:val>
                                            <p:strVal val="#ppt_x"/>
                                          </p:val>
                                        </p:tav>
                                      </p:tavLst>
                                    </p:anim>
                                    <p:anim calcmode="lin" valueType="num">
                                      <p:cBhvr additive="base">
                                        <p:cTn id="8" dur="500" fill="hold"/>
                                        <p:tgtEl>
                                          <p:spTgt spid="5427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4277"/>
                                        </p:tgtEl>
                                        <p:attrNameLst>
                                          <p:attrName>style.visibility</p:attrName>
                                        </p:attrNameLst>
                                      </p:cBhvr>
                                      <p:to>
                                        <p:strVal val="visible"/>
                                      </p:to>
                                    </p:set>
                                    <p:anim calcmode="lin" valueType="num">
                                      <p:cBhvr additive="base">
                                        <p:cTn id="13" dur="500" fill="hold"/>
                                        <p:tgtEl>
                                          <p:spTgt spid="54277"/>
                                        </p:tgtEl>
                                        <p:attrNameLst>
                                          <p:attrName>ppt_x</p:attrName>
                                        </p:attrNameLst>
                                      </p:cBhvr>
                                      <p:tavLst>
                                        <p:tav tm="0">
                                          <p:val>
                                            <p:strVal val="1+#ppt_w/2"/>
                                          </p:val>
                                        </p:tav>
                                        <p:tav tm="100000">
                                          <p:val>
                                            <p:strVal val="#ppt_x"/>
                                          </p:val>
                                        </p:tav>
                                      </p:tavLst>
                                    </p:anim>
                                    <p:anim calcmode="lin" valueType="num">
                                      <p:cBhvr additive="base">
                                        <p:cTn id="14" dur="500" fill="hold"/>
                                        <p:tgtEl>
                                          <p:spTgt spid="5427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4278"/>
                                        </p:tgtEl>
                                        <p:attrNameLst>
                                          <p:attrName>style.visibility</p:attrName>
                                        </p:attrNameLst>
                                      </p:cBhvr>
                                      <p:to>
                                        <p:strVal val="visible"/>
                                      </p:to>
                                    </p:set>
                                    <p:anim calcmode="lin" valueType="num">
                                      <p:cBhvr additive="base">
                                        <p:cTn id="19" dur="500" fill="hold"/>
                                        <p:tgtEl>
                                          <p:spTgt spid="54278"/>
                                        </p:tgtEl>
                                        <p:attrNameLst>
                                          <p:attrName>ppt_x</p:attrName>
                                        </p:attrNameLst>
                                      </p:cBhvr>
                                      <p:tavLst>
                                        <p:tav tm="0">
                                          <p:val>
                                            <p:strVal val="1+#ppt_w/2"/>
                                          </p:val>
                                        </p:tav>
                                        <p:tav tm="100000">
                                          <p:val>
                                            <p:strVal val="#ppt_x"/>
                                          </p:val>
                                        </p:tav>
                                      </p:tavLst>
                                    </p:anim>
                                    <p:anim calcmode="lin" valueType="num">
                                      <p:cBhvr additive="base">
                                        <p:cTn id="20" dur="500" fill="hold"/>
                                        <p:tgtEl>
                                          <p:spTgt spid="542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p:bldP spid="54277" grpId="0"/>
      <p:bldP spid="5427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228600" y="762000"/>
            <a:ext cx="8534400" cy="822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defRPr/>
            </a:pPr>
            <a:r>
              <a:rPr lang="en-US" sz="2400" i="0">
                <a:solidFill>
                  <a:srgbClr val="0000FF"/>
                </a:solidFill>
                <a:effectLst>
                  <a:outerShdw blurRad="38100" dist="38100" dir="2700000" algn="tl">
                    <a:srgbClr val="000000"/>
                  </a:outerShdw>
                </a:effectLst>
              </a:rPr>
              <a:t>Consider a $8,700,000 loan with 40-yr Amort. 10-yr balloon (instead of $9,167,000, Interest-Only):</a:t>
            </a:r>
            <a:r>
              <a:rPr lang="en-US" sz="2400" i="0">
                <a:effectLst>
                  <a:outerShdw blurRad="38100" dist="38100" dir="2700000" algn="tl">
                    <a:srgbClr val="FFFFFF"/>
                  </a:outerShdw>
                </a:effectLst>
              </a:rPr>
              <a:t> </a:t>
            </a:r>
          </a:p>
        </p:txBody>
      </p:sp>
      <p:sp>
        <p:nvSpPr>
          <p:cNvPr id="64515" name="Rectangle 3"/>
          <p:cNvSpPr>
            <a:spLocks noChangeArrowheads="1"/>
          </p:cNvSpPr>
          <p:nvPr/>
        </p:nvSpPr>
        <p:spPr bwMode="auto">
          <a:xfrm>
            <a:off x="228600" y="152400"/>
            <a:ext cx="4191000" cy="609600"/>
          </a:xfrm>
          <a:prstGeom prst="rect">
            <a:avLst/>
          </a:prstGeom>
          <a:noFill/>
          <a:ln w="9525">
            <a:noFill/>
            <a:miter lim="800000"/>
            <a:headEnd/>
            <a:tailEnd/>
          </a:ln>
          <a:effectLst/>
        </p:spPr>
        <p:txBody>
          <a:bodyPr lIns="92075" tIns="46038" rIns="92075" bIns="46038" anchor="ctr"/>
          <a:lstStyle/>
          <a:p>
            <a:pPr eaLnBrk="1" hangingPunct="1"/>
            <a:r>
              <a:rPr lang="en-US" sz="2400">
                <a:solidFill>
                  <a:schemeClr val="tx2"/>
                </a:solidFill>
              </a:rPr>
              <a:t>Underwriting Example (cont.)</a:t>
            </a:r>
          </a:p>
        </p:txBody>
      </p:sp>
      <p:pic>
        <p:nvPicPr>
          <p:cNvPr id="64516" name="Picture 4"/>
          <p:cNvPicPr>
            <a:picLocks noChangeAspect="1" noChangeArrowheads="1"/>
          </p:cNvPicPr>
          <p:nvPr/>
        </p:nvPicPr>
        <p:blipFill>
          <a:blip r:embed="rId2" cstate="print"/>
          <a:srcRect/>
          <a:stretch>
            <a:fillRect/>
          </a:stretch>
        </p:blipFill>
        <p:spPr bwMode="auto">
          <a:xfrm>
            <a:off x="365125" y="1676400"/>
            <a:ext cx="8778875" cy="35052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247ED4F4-2E89-4993-986F-91E560E9CC71}" type="slidenum">
              <a:rPr lang="en-US" smtClean="0"/>
              <a:pPr/>
              <a:t>49</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fld id="{E04EE1B1-7F3C-4682-B5F9-E19324293DD2}" type="slidenum">
              <a:rPr lang="en-US"/>
              <a:pPr/>
              <a:t>5</a:t>
            </a:fld>
            <a:endParaRPr lang="en-US"/>
          </a:p>
        </p:txBody>
      </p:sp>
      <p:sp>
        <p:nvSpPr>
          <p:cNvPr id="785410" name="Text Box 2"/>
          <p:cNvSpPr txBox="1">
            <a:spLocks noChangeArrowheads="1"/>
          </p:cNvSpPr>
          <p:nvPr/>
        </p:nvSpPr>
        <p:spPr bwMode="auto">
          <a:xfrm>
            <a:off x="533400" y="457200"/>
            <a:ext cx="8077200" cy="396875"/>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FFFFFF"/>
                  </a:outerShdw>
                </a:effectLst>
              </a:rPr>
              <a:t>“Expected Returns” versus “Stated Yields” . . .</a:t>
            </a:r>
          </a:p>
        </p:txBody>
      </p:sp>
      <p:sp>
        <p:nvSpPr>
          <p:cNvPr id="785411" name="Text Box 3"/>
          <p:cNvSpPr txBox="1">
            <a:spLocks noChangeArrowheads="1"/>
          </p:cNvSpPr>
          <p:nvPr/>
        </p:nvSpPr>
        <p:spPr bwMode="auto">
          <a:xfrm>
            <a:off x="762000" y="762000"/>
            <a:ext cx="7620000" cy="396875"/>
          </a:xfrm>
          <a:prstGeom prst="rect">
            <a:avLst/>
          </a:prstGeom>
          <a:noFill/>
          <a:ln w="9525">
            <a:noFill/>
            <a:miter lim="800000"/>
            <a:headEnd/>
            <a:tailEnd/>
          </a:ln>
          <a:effectLst/>
        </p:spPr>
        <p:txBody>
          <a:bodyPr>
            <a:spAutoFit/>
          </a:bodyPr>
          <a:lstStyle/>
          <a:p>
            <a:pPr eaLnBrk="1" hangingPunct="1">
              <a:spcBef>
                <a:spcPct val="50000"/>
              </a:spcBef>
              <a:defRPr/>
            </a:pPr>
            <a:r>
              <a:rPr lang="en-US" dirty="0">
                <a:effectLst>
                  <a:outerShdw blurRad="38100" dist="38100" dir="2700000" algn="tl">
                    <a:srgbClr val="FFFFFF"/>
                  </a:outerShdw>
                </a:effectLst>
              </a:rPr>
              <a:t>In a bond or mortgage (capital asset with contractual cash flows):</a:t>
            </a:r>
          </a:p>
        </p:txBody>
      </p:sp>
      <p:sp>
        <p:nvSpPr>
          <p:cNvPr id="785412" name="Text Box 4"/>
          <p:cNvSpPr txBox="1">
            <a:spLocks noChangeArrowheads="1"/>
          </p:cNvSpPr>
          <p:nvPr/>
        </p:nvSpPr>
        <p:spPr bwMode="auto">
          <a:xfrm>
            <a:off x="914400" y="1219200"/>
            <a:ext cx="6934200" cy="1016000"/>
          </a:xfrm>
          <a:prstGeom prst="rect">
            <a:avLst/>
          </a:prstGeom>
          <a:solidFill>
            <a:schemeClr val="accent1"/>
          </a:solidFill>
          <a:ln w="9525">
            <a:solidFill>
              <a:schemeClr val="tx1"/>
            </a:solidFill>
            <a:miter lim="800000"/>
            <a:headEnd/>
            <a:tailEnd/>
          </a:ln>
          <a:effectLst/>
        </p:spPr>
        <p:txBody>
          <a:bodyPr>
            <a:spAutoFit/>
          </a:bodyPr>
          <a:lstStyle/>
          <a:p>
            <a:pPr eaLnBrk="1" hangingPunct="1">
              <a:spcBef>
                <a:spcPct val="50000"/>
              </a:spcBef>
              <a:defRPr/>
            </a:pPr>
            <a:r>
              <a:rPr lang="en-US" dirty="0">
                <a:solidFill>
                  <a:srgbClr val="FF0000"/>
                </a:solidFill>
                <a:effectLst>
                  <a:outerShdw blurRad="38100" dist="38100" dir="2700000" algn="tl">
                    <a:srgbClr val="000000">
                      <a:alpha val="43137"/>
                    </a:srgbClr>
                  </a:outerShdw>
                </a:effectLst>
              </a:rPr>
              <a:t>Stated Yield</a:t>
            </a:r>
            <a:r>
              <a:rPr lang="en-US" dirty="0">
                <a:effectLst>
                  <a:outerShdw blurRad="38100" dist="38100" dir="2700000" algn="tl">
                    <a:srgbClr val="000000">
                      <a:alpha val="43137"/>
                    </a:srgbClr>
                  </a:outerShdw>
                </a:effectLst>
              </a:rPr>
              <a:t> (aka “Contractual Yield”) = YTM based on contractual obligation. </a:t>
            </a:r>
            <a:r>
              <a:rPr lang="en-US" dirty="0">
                <a:solidFill>
                  <a:schemeClr val="bg1"/>
                </a:solidFill>
                <a:effectLst>
                  <a:outerShdw blurRad="38100" dist="38100" dir="2700000" algn="tl">
                    <a:srgbClr val="000000">
                      <a:alpha val="43137"/>
                    </a:srgbClr>
                  </a:outerShdw>
                </a:effectLst>
              </a:rPr>
              <a:t>(in </a:t>
            </a:r>
            <a:r>
              <a:rPr lang="en-US" dirty="0" err="1">
                <a:solidFill>
                  <a:schemeClr val="bg1"/>
                </a:solidFill>
                <a:effectLst>
                  <a:outerShdw blurRad="38100" dist="38100" dir="2700000" algn="tl">
                    <a:srgbClr val="000000">
                      <a:alpha val="43137"/>
                    </a:srgbClr>
                  </a:outerShdw>
                </a:effectLst>
              </a:rPr>
              <a:t>mortg</a:t>
            </a:r>
            <a:r>
              <a:rPr lang="en-US" dirty="0">
                <a:solidFill>
                  <a:schemeClr val="bg1"/>
                </a:solidFill>
                <a:effectLst>
                  <a:outerShdw blurRad="38100" dist="38100" dir="2700000" algn="tl">
                    <a:srgbClr val="000000">
                      <a:alpha val="43137"/>
                    </a:srgbClr>
                  </a:outerShdw>
                </a:effectLst>
              </a:rPr>
              <a:t> &amp; bond world, “yield” usually refers to an IRR over maturity.)</a:t>
            </a:r>
          </a:p>
        </p:txBody>
      </p:sp>
      <p:sp>
        <p:nvSpPr>
          <p:cNvPr id="785413" name="Text Box 5"/>
          <p:cNvSpPr txBox="1">
            <a:spLocks noChangeArrowheads="1"/>
          </p:cNvSpPr>
          <p:nvPr/>
        </p:nvSpPr>
        <p:spPr bwMode="auto">
          <a:xfrm>
            <a:off x="914400" y="2362200"/>
            <a:ext cx="6934200" cy="1323975"/>
          </a:xfrm>
          <a:prstGeom prst="rect">
            <a:avLst/>
          </a:prstGeom>
          <a:solidFill>
            <a:schemeClr val="accent1"/>
          </a:solidFill>
          <a:ln w="9525">
            <a:solidFill>
              <a:schemeClr val="tx1"/>
            </a:solidFill>
            <a:miter lim="800000"/>
            <a:headEnd/>
            <a:tailEnd/>
          </a:ln>
          <a:effectLst/>
        </p:spPr>
        <p:txBody>
          <a:bodyPr>
            <a:spAutoFit/>
          </a:bodyPr>
          <a:lstStyle/>
          <a:p>
            <a:pPr eaLnBrk="1" hangingPunct="1">
              <a:spcBef>
                <a:spcPct val="50000"/>
              </a:spcBef>
              <a:defRPr/>
            </a:pPr>
            <a:r>
              <a:rPr lang="en-US" dirty="0">
                <a:solidFill>
                  <a:srgbClr val="FF0000"/>
                </a:solidFill>
                <a:effectLst>
                  <a:outerShdw blurRad="38100" dist="38100" dir="2700000" algn="tl">
                    <a:srgbClr val="000000">
                      <a:alpha val="43137"/>
                    </a:srgbClr>
                  </a:outerShdw>
                </a:effectLst>
              </a:rPr>
              <a:t>Expected Return</a:t>
            </a:r>
            <a:r>
              <a:rPr lang="en-US" dirty="0">
                <a:effectLst>
                  <a:outerShdw blurRad="38100" dist="38100" dir="2700000" algn="tl">
                    <a:srgbClr val="000000">
                      <a:alpha val="43137"/>
                    </a:srgbClr>
                  </a:outerShdw>
                </a:effectLst>
              </a:rPr>
              <a:t> (aka “Expected Yield” or “Ex Ante Yield”) = E[r] = Mean of probability </a:t>
            </a:r>
            <a:r>
              <a:rPr lang="en-US" dirty="0" err="1">
                <a:effectLst>
                  <a:outerShdw blurRad="38100" dist="38100" dir="2700000" algn="tl">
                    <a:srgbClr val="000000">
                      <a:alpha val="43137"/>
                    </a:srgbClr>
                  </a:outerShdw>
                </a:effectLst>
              </a:rPr>
              <a:t>distrn</a:t>
            </a:r>
            <a:r>
              <a:rPr lang="en-US" dirty="0">
                <a:effectLst>
                  <a:outerShdw blurRad="38100" dist="38100" dir="2700000" algn="tl">
                    <a:srgbClr val="000000">
                      <a:alpha val="43137"/>
                    </a:srgbClr>
                  </a:outerShdw>
                </a:effectLst>
              </a:rPr>
              <a:t> of future total return on the bond or </a:t>
            </a:r>
            <a:r>
              <a:rPr lang="en-US" dirty="0" err="1">
                <a:effectLst>
                  <a:outerShdw blurRad="38100" dist="38100" dir="2700000" algn="tl">
                    <a:srgbClr val="000000">
                      <a:alpha val="43137"/>
                    </a:srgbClr>
                  </a:outerShdw>
                </a:effectLst>
              </a:rPr>
              <a:t>mortg</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investmt</a:t>
            </a:r>
            <a:r>
              <a:rPr lang="en-US" dirty="0">
                <a:effectLst>
                  <a:outerShdw blurRad="38100" dist="38100" dir="2700000" algn="tl">
                    <a:srgbClr val="000000">
                      <a:alpha val="43137"/>
                    </a:srgbClr>
                  </a:outerShdw>
                </a:effectLst>
              </a:rPr>
              <a:t>. </a:t>
            </a:r>
            <a:r>
              <a:rPr lang="en-US" dirty="0">
                <a:solidFill>
                  <a:schemeClr val="bg1"/>
                </a:solidFill>
                <a:effectLst>
                  <a:outerShdw blurRad="38100" dist="38100" dir="2700000" algn="tl">
                    <a:srgbClr val="000000">
                      <a:alpha val="43137"/>
                    </a:srgbClr>
                  </a:outerShdw>
                </a:effectLst>
              </a:rPr>
              <a:t>(also usually IRR, not </a:t>
            </a:r>
            <a:r>
              <a:rPr lang="en-US" dirty="0" err="1">
                <a:solidFill>
                  <a:schemeClr val="bg1"/>
                </a:solidFill>
                <a:effectLst>
                  <a:outerShdw blurRad="38100" dist="38100" dir="2700000" algn="tl">
                    <a:srgbClr val="000000">
                      <a:alpha val="43137"/>
                    </a:srgbClr>
                  </a:outerShdw>
                </a:effectLst>
              </a:rPr>
              <a:t>nec</a:t>
            </a:r>
            <a:r>
              <a:rPr lang="en-US" dirty="0">
                <a:solidFill>
                  <a:schemeClr val="bg1"/>
                </a:solidFill>
                <a:effectLst>
                  <a:outerShdw blurRad="38100" dist="38100" dir="2700000" algn="tl">
                    <a:srgbClr val="000000">
                      <a:alpha val="43137"/>
                    </a:srgbClr>
                  </a:outerShdw>
                </a:effectLst>
              </a:rPr>
              <a:t> over maturity: over </a:t>
            </a:r>
            <a:r>
              <a:rPr lang="en-US" dirty="0" err="1">
                <a:solidFill>
                  <a:schemeClr val="bg1"/>
                </a:solidFill>
                <a:effectLst>
                  <a:outerShdw blurRad="38100" dist="38100" dir="2700000" algn="tl">
                    <a:srgbClr val="000000">
                      <a:alpha val="43137"/>
                    </a:srgbClr>
                  </a:outerShdw>
                </a:effectLst>
              </a:rPr>
              <a:t>expctd</a:t>
            </a:r>
            <a:r>
              <a:rPr lang="en-US" dirty="0">
                <a:solidFill>
                  <a:schemeClr val="bg1"/>
                </a:solidFill>
                <a:effectLst>
                  <a:outerShdw blurRad="38100" dist="38100" dir="2700000" algn="tl">
                    <a:srgbClr val="000000">
                      <a:alpha val="43137"/>
                    </a:srgbClr>
                  </a:outerShdw>
                </a:effectLst>
              </a:rPr>
              <a:t> hold)</a:t>
            </a:r>
            <a:endParaRPr lang="en-US" dirty="0">
              <a:effectLst>
                <a:outerShdw blurRad="38100" dist="38100" dir="2700000" algn="tl">
                  <a:srgbClr val="000000">
                    <a:alpha val="43137"/>
                  </a:srgbClr>
                </a:outerShdw>
              </a:effectLst>
            </a:endParaRPr>
          </a:p>
        </p:txBody>
      </p:sp>
      <p:grpSp>
        <p:nvGrpSpPr>
          <p:cNvPr id="8199" name="Group 6"/>
          <p:cNvGrpSpPr>
            <a:grpSpLocks/>
          </p:cNvGrpSpPr>
          <p:nvPr/>
        </p:nvGrpSpPr>
        <p:grpSpPr bwMode="auto">
          <a:xfrm>
            <a:off x="228600" y="914400"/>
            <a:ext cx="4114800" cy="4475163"/>
            <a:chOff x="144" y="1104"/>
            <a:chExt cx="2592" cy="2819"/>
          </a:xfrm>
        </p:grpSpPr>
        <p:sp>
          <p:nvSpPr>
            <p:cNvPr id="785415" name="Text Box 7"/>
            <p:cNvSpPr txBox="1">
              <a:spLocks noChangeArrowheads="1"/>
            </p:cNvSpPr>
            <p:nvPr/>
          </p:nvSpPr>
          <p:spPr bwMode="auto">
            <a:xfrm>
              <a:off x="576" y="2880"/>
              <a:ext cx="2160" cy="1043"/>
            </a:xfrm>
            <a:prstGeom prst="rect">
              <a:avLst/>
            </a:prstGeom>
            <a:solidFill>
              <a:srgbClr val="FFFFCC"/>
            </a:solidFill>
            <a:ln w="9525">
              <a:solidFill>
                <a:schemeClr val="tx1"/>
              </a:solidFill>
              <a:miter lim="800000"/>
              <a:headEnd/>
              <a:tailEnd/>
            </a:ln>
            <a:effectLst/>
          </p:spPr>
          <p:txBody>
            <a:bodyPr>
              <a:spAutoFit/>
            </a:bodyPr>
            <a:lstStyle/>
            <a:p>
              <a:pPr eaLnBrk="1" hangingPunct="1">
                <a:spcBef>
                  <a:spcPct val="10000"/>
                </a:spcBef>
                <a:buFontTx/>
                <a:buChar char="•"/>
                <a:defRPr/>
              </a:pPr>
              <a:r>
                <a:rPr lang="en-US" dirty="0">
                  <a:effectLst>
                    <a:outerShdw blurRad="38100" dist="38100" dir="2700000" algn="tl">
                      <a:srgbClr val="FFFFFF"/>
                    </a:outerShdw>
                  </a:effectLst>
                </a:rPr>
                <a:t>Quoted yields are always stated yields.</a:t>
              </a:r>
            </a:p>
            <a:p>
              <a:pPr eaLnBrk="1" hangingPunct="1">
                <a:spcBef>
                  <a:spcPct val="10000"/>
                </a:spcBef>
                <a:buFontTx/>
                <a:buChar char="•"/>
                <a:defRPr/>
              </a:pPr>
              <a:r>
                <a:rPr lang="en-US" dirty="0">
                  <a:effectLst>
                    <a:outerShdw blurRad="38100" dist="38100" dir="2700000" algn="tl">
                      <a:srgbClr val="FFFFFF"/>
                    </a:outerShdw>
                  </a:effectLst>
                </a:rPr>
                <a:t>Contract yields are used in mortgage design and evaluation (price quotes).</a:t>
              </a:r>
            </a:p>
          </p:txBody>
        </p:sp>
        <p:sp>
          <p:nvSpPr>
            <p:cNvPr id="785416" name="AutoShape 8"/>
            <p:cNvSpPr>
              <a:spLocks noChangeArrowheads="1"/>
            </p:cNvSpPr>
            <p:nvPr/>
          </p:nvSpPr>
          <p:spPr bwMode="auto">
            <a:xfrm rot="10800000">
              <a:off x="144" y="1104"/>
              <a:ext cx="384" cy="2496"/>
            </a:xfrm>
            <a:prstGeom prst="curvedLeftArrow">
              <a:avLst>
                <a:gd name="adj1" fmla="val 130000"/>
                <a:gd name="adj2" fmla="val 260000"/>
                <a:gd name="adj3" fmla="val 33333"/>
              </a:avLst>
            </a:prstGeom>
            <a:solidFill>
              <a:srgbClr val="FFFFCC"/>
            </a:solid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grpSp>
      <p:grpSp>
        <p:nvGrpSpPr>
          <p:cNvPr id="8200" name="Group 9"/>
          <p:cNvGrpSpPr>
            <a:grpSpLocks/>
          </p:cNvGrpSpPr>
          <p:nvPr/>
        </p:nvGrpSpPr>
        <p:grpSpPr bwMode="auto">
          <a:xfrm>
            <a:off x="4572000" y="2362200"/>
            <a:ext cx="4138613" cy="3028950"/>
            <a:chOff x="2880" y="2015"/>
            <a:chExt cx="2607" cy="1908"/>
          </a:xfrm>
        </p:grpSpPr>
        <p:sp>
          <p:nvSpPr>
            <p:cNvPr id="785418" name="AutoShape 10"/>
            <p:cNvSpPr>
              <a:spLocks noChangeArrowheads="1"/>
            </p:cNvSpPr>
            <p:nvPr/>
          </p:nvSpPr>
          <p:spPr bwMode="auto">
            <a:xfrm rot="10678171">
              <a:off x="5103" y="2015"/>
              <a:ext cx="384" cy="1536"/>
            </a:xfrm>
            <a:prstGeom prst="curvedRightArrow">
              <a:avLst>
                <a:gd name="adj1" fmla="val 80000"/>
                <a:gd name="adj2" fmla="val 160000"/>
                <a:gd name="adj3" fmla="val 33333"/>
              </a:avLst>
            </a:prstGeom>
            <a:solidFill>
              <a:srgbClr val="FFFFCC"/>
            </a:solidFill>
            <a:ln w="9525">
              <a:solidFill>
                <a:srgbClr val="FF0000"/>
              </a:solidFill>
              <a:miter lim="800000"/>
              <a:headEnd/>
              <a:tailEnd/>
            </a:ln>
            <a:effectLst/>
          </p:spPr>
          <p:txBody>
            <a:bodyPr wrap="none" anchor="ctr"/>
            <a:lstStyle/>
            <a:p>
              <a:pPr eaLnBrk="1" hangingPunct="1">
                <a:defRPr/>
              </a:pPr>
              <a:endParaRPr lang="en-US">
                <a:effectLst>
                  <a:outerShdw blurRad="38100" dist="38100" dir="2700000" algn="tl">
                    <a:srgbClr val="000000">
                      <a:alpha val="43137"/>
                    </a:srgbClr>
                  </a:outerShdw>
                </a:effectLst>
              </a:endParaRPr>
            </a:p>
          </p:txBody>
        </p:sp>
        <p:sp>
          <p:nvSpPr>
            <p:cNvPr id="785419" name="Text Box 11"/>
            <p:cNvSpPr txBox="1">
              <a:spLocks noChangeArrowheads="1"/>
            </p:cNvSpPr>
            <p:nvPr/>
          </p:nvSpPr>
          <p:spPr bwMode="auto">
            <a:xfrm>
              <a:off x="2880" y="2880"/>
              <a:ext cx="2064" cy="1043"/>
            </a:xfrm>
            <a:prstGeom prst="rect">
              <a:avLst/>
            </a:prstGeom>
            <a:solidFill>
              <a:srgbClr val="FFFFCC"/>
            </a:solidFill>
            <a:ln w="9525">
              <a:solidFill>
                <a:schemeClr val="tx1"/>
              </a:solidFill>
              <a:miter lim="800000"/>
              <a:headEnd/>
              <a:tailEnd/>
            </a:ln>
            <a:effectLst/>
          </p:spPr>
          <p:txBody>
            <a:bodyPr>
              <a:spAutoFit/>
            </a:bodyPr>
            <a:lstStyle/>
            <a:p>
              <a:pPr eaLnBrk="1" hangingPunct="1">
                <a:spcBef>
                  <a:spcPct val="10000"/>
                </a:spcBef>
                <a:buFontTx/>
                <a:buChar char="•"/>
                <a:defRPr/>
              </a:pPr>
              <a:r>
                <a:rPr lang="en-US" dirty="0">
                  <a:effectLst>
                    <a:outerShdw blurRad="38100" dist="38100" dir="2700000" algn="tl">
                      <a:srgbClr val="FFFFFF"/>
                    </a:outerShdw>
                  </a:effectLst>
                </a:rPr>
                <a:t>Expected return is more fundamental measure for mortgage investors,</a:t>
              </a:r>
            </a:p>
            <a:p>
              <a:pPr eaLnBrk="1" hangingPunct="1">
                <a:spcBef>
                  <a:spcPct val="10000"/>
                </a:spcBef>
                <a:buFontTx/>
                <a:buChar char="•"/>
                <a:defRPr/>
              </a:pPr>
              <a:r>
                <a:rPr lang="en-US" dirty="0">
                  <a:effectLst>
                    <a:outerShdw blurRad="38100" dist="38100" dir="2700000" algn="tl">
                      <a:srgbClr val="FFFFFF"/>
                    </a:outerShdw>
                  </a:effectLst>
                </a:rPr>
                <a:t> For making investment decisions.</a:t>
              </a:r>
            </a:p>
          </p:txBody>
        </p:sp>
      </p:grpSp>
      <p:sp>
        <p:nvSpPr>
          <p:cNvPr id="785420" name="Text Box 12"/>
          <p:cNvSpPr txBox="1">
            <a:spLocks noChangeArrowheads="1"/>
          </p:cNvSpPr>
          <p:nvPr/>
        </p:nvSpPr>
        <p:spPr bwMode="auto">
          <a:xfrm>
            <a:off x="609600" y="5410200"/>
            <a:ext cx="7772400" cy="1311275"/>
          </a:xfrm>
          <a:prstGeom prst="rect">
            <a:avLst/>
          </a:prstGeom>
          <a:noFill/>
          <a:ln w="9525">
            <a:noFill/>
            <a:miter lim="800000"/>
            <a:headEnd/>
            <a:tailEnd/>
          </a:ln>
          <a:effectLst/>
        </p:spPr>
        <p:txBody>
          <a:bodyPr>
            <a:spAutoFit/>
          </a:bodyPr>
          <a:lstStyle/>
          <a:p>
            <a:pPr algn="ctr" eaLnBrk="1" hangingPunct="1">
              <a:defRPr/>
            </a:pPr>
            <a:r>
              <a:rPr lang="en-US" dirty="0">
                <a:effectLst>
                  <a:outerShdw blurRad="38100" dist="38100" dir="2700000" algn="tl">
                    <a:srgbClr val="000000">
                      <a:alpha val="43137"/>
                    </a:srgbClr>
                  </a:outerShdw>
                </a:effectLst>
              </a:rPr>
              <a:t>Difference: </a:t>
            </a:r>
          </a:p>
          <a:p>
            <a:pPr algn="ctr" eaLnBrk="1" hangingPunct="1">
              <a:defRPr/>
            </a:pPr>
            <a:r>
              <a:rPr lang="en-US" dirty="0">
                <a:effectLst>
                  <a:outerShdw blurRad="38100" dist="38100" dir="2700000" algn="tl">
                    <a:srgbClr val="000000">
                      <a:alpha val="43137"/>
                    </a:srgbClr>
                  </a:outerShdw>
                </a:effectLst>
              </a:rPr>
              <a:t>Stated Yield – Expected Return </a:t>
            </a:r>
          </a:p>
          <a:p>
            <a:pPr algn="ctr" eaLnBrk="1" hangingPunct="1">
              <a:defRPr/>
            </a:pPr>
            <a:r>
              <a:rPr lang="en-US" dirty="0">
                <a:effectLst>
                  <a:outerShdw blurRad="38100" dist="38100" dir="2700000" algn="tl">
                    <a:srgbClr val="000000">
                      <a:alpha val="43137"/>
                    </a:srgbClr>
                  </a:outerShdw>
                </a:effectLst>
                <a:sym typeface="Wingdings" pitchFamily="2" charset="2"/>
              </a:rPr>
              <a:t>is impact of </a:t>
            </a:r>
            <a:r>
              <a:rPr lang="en-US" dirty="0">
                <a:solidFill>
                  <a:srgbClr val="FF0000"/>
                </a:solidFill>
                <a:effectLst>
                  <a:outerShdw blurRad="38100" dist="38100" dir="2700000" algn="tl">
                    <a:srgbClr val="000000">
                      <a:alpha val="43137"/>
                    </a:srgbClr>
                  </a:outerShdw>
                </a:effectLst>
                <a:sym typeface="Wingdings" pitchFamily="2" charset="2"/>
              </a:rPr>
              <a:t>Default Risk</a:t>
            </a:r>
            <a:r>
              <a:rPr lang="en-US" dirty="0">
                <a:effectLst>
                  <a:outerShdw blurRad="38100" dist="38100" dir="2700000" algn="tl">
                    <a:srgbClr val="000000">
                      <a:alpha val="43137"/>
                    </a:srgbClr>
                  </a:outerShdw>
                </a:effectLst>
                <a:sym typeface="Wingdings" pitchFamily="2" charset="2"/>
              </a:rPr>
              <a:t> (possibility of </a:t>
            </a:r>
            <a:r>
              <a:rPr lang="en-US" dirty="0">
                <a:solidFill>
                  <a:srgbClr val="FF0000"/>
                </a:solidFill>
                <a:effectLst>
                  <a:outerShdw blurRad="38100" dist="38100" dir="2700000" algn="tl">
                    <a:srgbClr val="000000">
                      <a:alpha val="43137"/>
                    </a:srgbClr>
                  </a:outerShdw>
                </a:effectLst>
                <a:sym typeface="Wingdings" pitchFamily="2" charset="2"/>
              </a:rPr>
              <a:t>“Credit Losses”</a:t>
            </a:r>
            <a:r>
              <a:rPr lang="en-US" dirty="0">
                <a:effectLst>
                  <a:outerShdw blurRad="38100" dist="38100" dir="2700000" algn="tl">
                    <a:srgbClr val="000000">
                      <a:alpha val="43137"/>
                    </a:srgbClr>
                  </a:outerShdw>
                </a:effectLst>
                <a:sym typeface="Wingdings" pitchFamily="2" charset="2"/>
              </a:rPr>
              <a:t> ) in ex ante return investor cares about.</a:t>
            </a:r>
            <a:endParaRPr lang="en-US" dirty="0">
              <a:effectLst>
                <a:outerShdw blurRad="38100" dist="38100" dir="2700000" algn="tl">
                  <a:srgbClr val="000000">
                    <a:alpha val="43137"/>
                  </a:srgbClr>
                </a:outerShdw>
              </a:effectLst>
            </a:endParaRPr>
          </a:p>
        </p:txBody>
      </p:sp>
      <p:sp>
        <p:nvSpPr>
          <p:cNvPr id="15" name="Text Box 2"/>
          <p:cNvSpPr txBox="1">
            <a:spLocks noChangeArrowheads="1"/>
          </p:cNvSpPr>
          <p:nvPr/>
        </p:nvSpPr>
        <p:spPr bwMode="auto">
          <a:xfrm>
            <a:off x="0" y="0"/>
            <a:ext cx="9144000" cy="523875"/>
          </a:xfrm>
          <a:prstGeom prst="rect">
            <a:avLst/>
          </a:prstGeom>
          <a:noFill/>
          <a:ln w="9525">
            <a:noFill/>
            <a:miter lim="800000"/>
            <a:headEnd/>
            <a:tailEnd/>
          </a:ln>
          <a:effectLst/>
        </p:spPr>
        <p:txBody>
          <a:bodyPr>
            <a:spAutoFit/>
          </a:bodyPr>
          <a:lstStyle/>
          <a:p>
            <a:pPr eaLnBrk="1" hangingPunct="1">
              <a:spcBef>
                <a:spcPct val="50000"/>
              </a:spcBef>
              <a:defRPr/>
            </a:pPr>
            <a:r>
              <a:rPr lang="en-US" sz="2400" dirty="0">
                <a:effectLst>
                  <a:outerShdw blurRad="38100" dist="38100" dir="2700000" algn="tl">
                    <a:srgbClr val="000000">
                      <a:alpha val="43137"/>
                    </a:srgbClr>
                  </a:outerShdw>
                </a:effectLst>
                <a:latin typeface="+mj-lt"/>
              </a:rPr>
              <a:t>Mortgage expected returns (</a:t>
            </a:r>
            <a:r>
              <a:rPr lang="en-US" sz="2800" dirty="0">
                <a:effectLst>
                  <a:outerShdw blurRad="38100" dist="38100" dir="2700000" algn="tl">
                    <a:srgbClr val="000000">
                      <a:alpha val="43137"/>
                    </a:srgbClr>
                  </a:outerShdw>
                </a:effectLst>
                <a:latin typeface="+mj-lt"/>
              </a:rPr>
              <a:t>≠</a:t>
            </a:r>
            <a:r>
              <a:rPr lang="en-US" sz="2400" dirty="0">
                <a:effectLst>
                  <a:outerShdw blurRad="38100" dist="38100" dir="2700000" algn="tl">
                    <a:srgbClr val="000000">
                      <a:alpha val="43137"/>
                    </a:srgbClr>
                  </a:outerShdw>
                </a:effectLst>
                <a:latin typeface="+mj-lt"/>
              </a:rPr>
              <a:t> “interest rate” aka “coupon”…)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228600" y="304800"/>
            <a:ext cx="8610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18.1.1 Yield Degradation &amp; Conditional Cash Flows…</a:t>
            </a:r>
          </a:p>
        </p:txBody>
      </p:sp>
      <p:sp>
        <p:nvSpPr>
          <p:cNvPr id="5125" name="Text Box 5"/>
          <p:cNvSpPr txBox="1">
            <a:spLocks noChangeArrowheads="1"/>
          </p:cNvSpPr>
          <p:nvPr/>
        </p:nvSpPr>
        <p:spPr bwMode="auto">
          <a:xfrm>
            <a:off x="381000" y="914400"/>
            <a:ext cx="8229600" cy="2225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effectLst>
                  <a:outerShdw blurRad="38100" dist="38100" dir="2700000" algn="tl">
                    <a:srgbClr val="FFFFFF"/>
                  </a:outerShdw>
                </a:effectLst>
              </a:rPr>
              <a:t>“Credit Losses”</a:t>
            </a:r>
            <a:r>
              <a:rPr lang="en-US" i="0">
                <a:effectLst>
                  <a:outerShdw blurRad="38100" dist="38100" dir="2700000" algn="tl">
                    <a:srgbClr val="FFFFFF"/>
                  </a:outerShdw>
                </a:effectLst>
              </a:rPr>
              <a:t> = Shortfalls to the lender (mortgage investor) as a result of </a:t>
            </a:r>
            <a:r>
              <a:rPr lang="en-US">
                <a:effectLst>
                  <a:outerShdw blurRad="38100" dist="38100" dir="2700000" algn="tl">
                    <a:srgbClr val="FFFFFF"/>
                  </a:outerShdw>
                </a:effectLst>
              </a:rPr>
              <a:t>default</a:t>
            </a:r>
            <a:r>
              <a:rPr lang="en-US" i="0">
                <a:effectLst>
                  <a:outerShdw blurRad="38100" dist="38100" dir="2700000" algn="tl">
                    <a:srgbClr val="FFFFFF"/>
                  </a:outerShdw>
                </a:effectLst>
              </a:rPr>
              <a:t> and </a:t>
            </a:r>
            <a:r>
              <a:rPr lang="en-US">
                <a:effectLst>
                  <a:outerShdw blurRad="38100" dist="38100" dir="2700000" algn="tl">
                    <a:srgbClr val="FFFFFF"/>
                  </a:outerShdw>
                </a:effectLst>
              </a:rPr>
              <a:t>foreclosure</a:t>
            </a:r>
            <a:r>
              <a:rPr lang="en-US" i="0">
                <a:effectLst>
                  <a:outerShdw blurRad="38100" dist="38100" dir="2700000" algn="tl">
                    <a:srgbClr val="FFFFFF"/>
                  </a:outerShdw>
                </a:effectLst>
              </a:rPr>
              <a:t>.</a:t>
            </a:r>
          </a:p>
          <a:p>
            <a:pPr eaLnBrk="1" hangingPunct="1">
              <a:spcBef>
                <a:spcPct val="50000"/>
              </a:spcBef>
              <a:defRPr/>
            </a:pPr>
            <a:r>
              <a:rPr lang="en-US">
                <a:effectLst>
                  <a:outerShdw blurRad="38100" dist="38100" dir="2700000" algn="tl">
                    <a:srgbClr val="FFFFFF"/>
                  </a:outerShdw>
                </a:effectLst>
              </a:rPr>
              <a:t>“Realized Yield”</a:t>
            </a:r>
            <a:r>
              <a:rPr lang="en-US" i="0">
                <a:effectLst>
                  <a:outerShdw blurRad="38100" dist="38100" dir="2700000" algn="tl">
                    <a:srgbClr val="FFFFFF"/>
                  </a:outerShdw>
                </a:effectLst>
              </a:rPr>
              <a:t> = What the lender (investor) actually receives (as an IRR).</a:t>
            </a:r>
          </a:p>
          <a:p>
            <a:pPr eaLnBrk="1" hangingPunct="1">
              <a:spcBef>
                <a:spcPct val="50000"/>
              </a:spcBef>
              <a:defRPr/>
            </a:pPr>
            <a:r>
              <a:rPr lang="en-US">
                <a:effectLst>
                  <a:outerShdw blurRad="38100" dist="38100" dir="2700000" algn="tl">
                    <a:srgbClr val="FFFFFF"/>
                  </a:outerShdw>
                </a:effectLst>
              </a:rPr>
              <a:t>“Yield Degradation”</a:t>
            </a:r>
            <a:r>
              <a:rPr lang="en-US" i="0">
                <a:effectLst>
                  <a:outerShdw blurRad="38100" dist="38100" dir="2700000" algn="tl">
                    <a:srgbClr val="FFFFFF"/>
                  </a:outerShdw>
                </a:effectLst>
              </a:rPr>
              <a:t> = Impact of </a:t>
            </a:r>
            <a:r>
              <a:rPr lang="en-US">
                <a:effectLst>
                  <a:outerShdw blurRad="38100" dist="38100" dir="2700000" algn="tl">
                    <a:srgbClr val="FFFFFF"/>
                  </a:outerShdw>
                </a:effectLst>
              </a:rPr>
              <a:t>credit losses</a:t>
            </a:r>
            <a:r>
              <a:rPr lang="en-US" i="0">
                <a:effectLst>
                  <a:outerShdw blurRad="38100" dist="38100" dir="2700000" algn="tl">
                    <a:srgbClr val="FFFFFF"/>
                  </a:outerShdw>
                </a:effectLst>
              </a:rPr>
              <a:t> on the lender’s realized yield as compared to the contractual yield (expressed in IRR units).</a:t>
            </a:r>
            <a:endParaRPr lang="en-US">
              <a:effectLst>
                <a:outerShdw blurRad="38100" dist="38100" dir="2700000" algn="tl">
                  <a:srgbClr val="FFFFFF"/>
                </a:outerShdw>
              </a:effectLst>
            </a:endParaRPr>
          </a:p>
        </p:txBody>
      </p:sp>
      <p:sp>
        <p:nvSpPr>
          <p:cNvPr id="5126" name="Text Box 6"/>
          <p:cNvSpPr txBox="1">
            <a:spLocks noChangeArrowheads="1"/>
          </p:cNvSpPr>
          <p:nvPr/>
        </p:nvSpPr>
        <p:spPr bwMode="auto">
          <a:xfrm>
            <a:off x="2057400" y="3352800"/>
            <a:ext cx="5105400" cy="1778000"/>
          </a:xfrm>
          <a:prstGeom prst="rect">
            <a:avLst/>
          </a:prstGeom>
          <a:solidFill>
            <a:srgbClr val="FFFFCC"/>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Contractual  Yield</a:t>
            </a:r>
          </a:p>
          <a:p>
            <a:pPr eaLnBrk="1" hangingPunct="1">
              <a:spcBef>
                <a:spcPct val="50000"/>
              </a:spcBef>
              <a:defRPr/>
            </a:pPr>
            <a:r>
              <a:rPr lang="en-US" i="0">
                <a:effectLst>
                  <a:outerShdw blurRad="38100" dist="38100" dir="2700000" algn="tl">
                    <a:srgbClr val="FFFFFF"/>
                  </a:outerShdw>
                </a:effectLst>
              </a:rPr>
              <a:t>- Yield Degradation </a:t>
            </a:r>
            <a:r>
              <a:rPr lang="en-US" i="0">
                <a:effectLst>
                  <a:outerShdw blurRad="38100" dist="38100" dir="2700000" algn="tl">
                    <a:srgbClr val="FFFFFF"/>
                  </a:outerShdw>
                </a:effectLst>
                <a:sym typeface="Wingdings" panose="05000000000000000000" pitchFamily="2" charset="2"/>
              </a:rPr>
              <a:t> Due to </a:t>
            </a:r>
            <a:r>
              <a:rPr lang="en-US">
                <a:effectLst>
                  <a:outerShdw blurRad="38100" dist="38100" dir="2700000" algn="tl">
                    <a:srgbClr val="FFFFFF"/>
                  </a:outerShdw>
                </a:effectLst>
                <a:sym typeface="Wingdings" panose="05000000000000000000" pitchFamily="2" charset="2"/>
              </a:rPr>
              <a:t>Credit Losses</a:t>
            </a:r>
            <a:r>
              <a:rPr lang="en-US" i="0">
                <a:effectLst>
                  <a:outerShdw blurRad="38100" dist="38100" dir="2700000" algn="tl">
                    <a:srgbClr val="FFFFFF"/>
                  </a:outerShdw>
                </a:effectLst>
              </a:rPr>
              <a:t> </a:t>
            </a:r>
          </a:p>
          <a:p>
            <a:pPr eaLnBrk="1" hangingPunct="1">
              <a:spcBef>
                <a:spcPct val="50000"/>
              </a:spcBef>
              <a:defRPr/>
            </a:pPr>
            <a:r>
              <a:rPr lang="en-US" i="0">
                <a:effectLst>
                  <a:outerShdw blurRad="38100" dist="38100" dir="2700000" algn="tl">
                    <a:srgbClr val="FFFFFF"/>
                  </a:outerShdw>
                </a:effectLst>
              </a:rPr>
              <a:t>--------------------------</a:t>
            </a:r>
          </a:p>
          <a:p>
            <a:pPr eaLnBrk="1" hangingPunct="1">
              <a:spcBef>
                <a:spcPct val="50000"/>
              </a:spcBef>
              <a:defRPr/>
            </a:pPr>
            <a:r>
              <a:rPr lang="en-US" i="0">
                <a:effectLst>
                  <a:outerShdw blurRad="38100" dist="38100" dir="2700000" algn="tl">
                    <a:srgbClr val="FFFFFF"/>
                  </a:outerShdw>
                </a:effectLst>
              </a:rPr>
              <a:t>= Realized Yield</a:t>
            </a:r>
          </a:p>
        </p:txBody>
      </p:sp>
      <p:sp>
        <p:nvSpPr>
          <p:cNvPr id="5127" name="Text Box 7"/>
          <p:cNvSpPr txBox="1">
            <a:spLocks noChangeArrowheads="1"/>
          </p:cNvSpPr>
          <p:nvPr/>
        </p:nvSpPr>
        <p:spPr bwMode="auto">
          <a:xfrm>
            <a:off x="609600" y="5486400"/>
            <a:ext cx="8001000" cy="71120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a:effectLst>
                  <a:outerShdw blurRad="38100" dist="38100" dir="2700000" algn="tl">
                    <a:srgbClr val="FFFFFF"/>
                  </a:outerShdw>
                </a:effectLst>
              </a:rPr>
              <a:t>Yield Degradation</a:t>
            </a:r>
            <a:r>
              <a:rPr lang="en-US" i="0">
                <a:effectLst>
                  <a:outerShdw blurRad="38100" dist="38100" dir="2700000" algn="tl">
                    <a:srgbClr val="FFFFFF"/>
                  </a:outerShdw>
                </a:effectLst>
              </a:rPr>
              <a:t> (</a:t>
            </a:r>
            <a:r>
              <a:rPr lang="en-US">
                <a:effectLst>
                  <a:outerShdw blurRad="38100" dist="38100" dir="2700000" algn="tl">
                    <a:srgbClr val="FFFFFF"/>
                  </a:outerShdw>
                </a:effectLst>
              </a:rPr>
              <a:t>“YDEGR”</a:t>
            </a:r>
            <a:r>
              <a:rPr lang="en-US" i="0">
                <a:effectLst>
                  <a:outerShdw blurRad="38100" dist="38100" dir="2700000" algn="tl">
                    <a:srgbClr val="FFFFFF"/>
                  </a:outerShdw>
                </a:effectLst>
              </a:rPr>
              <a:t>) = Lender’s losses measured as a multi-period lifetime return on the original investment (IRR impact).</a:t>
            </a:r>
            <a:endParaRPr lang="en-US">
              <a:effectLst>
                <a:outerShdw blurRad="38100" dist="38100" dir="2700000" algn="tl">
                  <a:srgbClr val="FFFFFF"/>
                </a:outerShdw>
              </a:effectLst>
            </a:endParaRPr>
          </a:p>
        </p:txBody>
      </p:sp>
      <p:sp>
        <p:nvSpPr>
          <p:cNvPr id="6" name="Slide Number Placeholder 5"/>
          <p:cNvSpPr>
            <a:spLocks noGrp="1"/>
          </p:cNvSpPr>
          <p:nvPr>
            <p:ph type="sldNum" sz="quarter" idx="12"/>
          </p:nvPr>
        </p:nvSpPr>
        <p:spPr/>
        <p:txBody>
          <a:bodyPr/>
          <a:lstStyle/>
          <a:p>
            <a:fld id="{247ED4F4-2E89-4993-986F-91E560E9CC71}" type="slidenum">
              <a:rPr lang="en-US" smtClean="0"/>
              <a:pPr/>
              <a:t>6</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457200" y="228600"/>
            <a:ext cx="81534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Numerical example of </a:t>
            </a:r>
            <a:r>
              <a:rPr lang="en-US">
                <a:effectLst>
                  <a:outerShdw blurRad="38100" dist="38100" dir="2700000" algn="tl">
                    <a:srgbClr val="FFFFFF"/>
                  </a:outerShdw>
                </a:effectLst>
              </a:rPr>
              <a:t>Yield Degradation</a:t>
            </a:r>
            <a:r>
              <a:rPr lang="en-US" i="0">
                <a:effectLst>
                  <a:outerShdw blurRad="38100" dist="38100" dir="2700000" algn="tl">
                    <a:srgbClr val="FFFFFF"/>
                  </a:outerShdw>
                </a:effectLst>
              </a:rPr>
              <a:t>:</a:t>
            </a:r>
          </a:p>
        </p:txBody>
      </p:sp>
      <p:sp>
        <p:nvSpPr>
          <p:cNvPr id="6149" name="Text Box 5"/>
          <p:cNvSpPr txBox="1">
            <a:spLocks noChangeArrowheads="1"/>
          </p:cNvSpPr>
          <p:nvPr/>
        </p:nvSpPr>
        <p:spPr bwMode="auto">
          <a:xfrm>
            <a:off x="2286000" y="685800"/>
            <a:ext cx="4495800" cy="1401763"/>
          </a:xfrm>
          <a:prstGeom prst="rect">
            <a:avLst/>
          </a:prstGeom>
          <a:solidFill>
            <a:srgbClr val="FFFFCC"/>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10000"/>
              </a:spcBef>
              <a:buFontTx/>
              <a:buChar char="•"/>
              <a:defRPr/>
            </a:pPr>
            <a:r>
              <a:rPr lang="en-US" i="0">
                <a:effectLst>
                  <a:outerShdw blurRad="38100" dist="38100" dir="2700000" algn="tl">
                    <a:srgbClr val="FFFFFF"/>
                  </a:outerShdw>
                </a:effectLst>
              </a:rPr>
              <a:t> $100 loan.</a:t>
            </a:r>
          </a:p>
          <a:p>
            <a:pPr eaLnBrk="1" hangingPunct="1">
              <a:spcBef>
                <a:spcPct val="10000"/>
              </a:spcBef>
              <a:buFontTx/>
              <a:buChar char="•"/>
              <a:defRPr/>
            </a:pPr>
            <a:r>
              <a:rPr lang="en-US" i="0">
                <a:effectLst>
                  <a:outerShdw blurRad="38100" dist="38100" dir="2700000" algn="tl">
                    <a:srgbClr val="FFFFFF"/>
                  </a:outerShdw>
                </a:effectLst>
              </a:rPr>
              <a:t> 3 years, annual payments in arrears.</a:t>
            </a:r>
          </a:p>
          <a:p>
            <a:pPr eaLnBrk="1" hangingPunct="1">
              <a:spcBef>
                <a:spcPct val="10000"/>
              </a:spcBef>
              <a:buFontTx/>
              <a:buChar char="•"/>
              <a:defRPr/>
            </a:pPr>
            <a:r>
              <a:rPr lang="en-US" i="0">
                <a:effectLst>
                  <a:outerShdw blurRad="38100" dist="38100" dir="2700000" algn="tl">
                    <a:srgbClr val="FFFFFF"/>
                  </a:outerShdw>
                </a:effectLst>
              </a:rPr>
              <a:t> 10% interest rate.</a:t>
            </a:r>
          </a:p>
          <a:p>
            <a:pPr eaLnBrk="1" hangingPunct="1">
              <a:spcBef>
                <a:spcPct val="10000"/>
              </a:spcBef>
              <a:buFontTx/>
              <a:buChar char="•"/>
              <a:defRPr/>
            </a:pPr>
            <a:r>
              <a:rPr lang="en-US" i="0">
                <a:effectLst>
                  <a:outerShdw blurRad="38100" dist="38100" dir="2700000" algn="tl">
                    <a:srgbClr val="FFFFFF"/>
                  </a:outerShdw>
                </a:effectLst>
              </a:rPr>
              <a:t> Interest-only loan.</a:t>
            </a:r>
          </a:p>
        </p:txBody>
      </p:sp>
      <p:sp>
        <p:nvSpPr>
          <p:cNvPr id="6150" name="Text Box 6"/>
          <p:cNvSpPr txBox="1">
            <a:spLocks noChangeArrowheads="1"/>
          </p:cNvSpPr>
          <p:nvPr/>
        </p:nvSpPr>
        <p:spPr bwMode="auto">
          <a:xfrm>
            <a:off x="533400" y="2133600"/>
            <a:ext cx="80772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Here are the </a:t>
            </a:r>
            <a:r>
              <a:rPr lang="en-US">
                <a:solidFill>
                  <a:srgbClr val="FF0000"/>
                </a:solidFill>
                <a:effectLst>
                  <a:outerShdw blurRad="38100" dist="38100" dir="2700000" algn="tl">
                    <a:srgbClr val="000000"/>
                  </a:outerShdw>
                </a:effectLst>
              </a:rPr>
              <a:t>contractual </a:t>
            </a:r>
            <a:r>
              <a:rPr lang="en-US" i="0">
                <a:effectLst>
                  <a:outerShdw blurRad="38100" dist="38100" dir="2700000" algn="tl">
                    <a:srgbClr val="FFFFFF"/>
                  </a:outerShdw>
                </a:effectLst>
              </a:rPr>
              <a:t>terms of the loan as an NPV equation:</a:t>
            </a:r>
          </a:p>
        </p:txBody>
      </p:sp>
      <p:graphicFrame>
        <p:nvGraphicFramePr>
          <p:cNvPr id="11269" name="Object 8"/>
          <p:cNvGraphicFramePr>
            <a:graphicFrameLocks noChangeAspect="1"/>
          </p:cNvGraphicFramePr>
          <p:nvPr/>
        </p:nvGraphicFramePr>
        <p:xfrm>
          <a:off x="2209800" y="2514600"/>
          <a:ext cx="4675188" cy="649288"/>
        </p:xfrm>
        <a:graphic>
          <a:graphicData uri="http://schemas.openxmlformats.org/presentationml/2006/ole">
            <p:oleObj spid="_x0000_s11269" name="Equation" r:id="rId3" imgW="3111500" imgH="431800" progId="Equation.3">
              <p:embed/>
            </p:oleObj>
          </a:graphicData>
        </a:graphic>
      </p:graphicFrame>
      <p:sp>
        <p:nvSpPr>
          <p:cNvPr id="11270" name="Text Box 9"/>
          <p:cNvSpPr txBox="1">
            <a:spLocks noChangeArrowheads="1"/>
          </p:cNvSpPr>
          <p:nvPr/>
        </p:nvSpPr>
        <p:spPr bwMode="auto">
          <a:xfrm>
            <a:off x="2133600" y="3124200"/>
            <a:ext cx="4953000" cy="336550"/>
          </a:xfrm>
          <a:prstGeom prst="rect">
            <a:avLst/>
          </a:prstGeom>
          <a:noFill/>
          <a:ln w="9525">
            <a:noFill/>
            <a:miter lim="800000"/>
            <a:headEnd/>
            <a:tailEnd/>
          </a:ln>
          <a:effectLst/>
        </p:spPr>
        <p:txBody>
          <a:bodyPr>
            <a:spAutoFit/>
          </a:bodyPr>
          <a:lstStyle/>
          <a:p>
            <a:pPr algn="ctr" eaLnBrk="1" hangingPunct="1">
              <a:spcBef>
                <a:spcPct val="50000"/>
              </a:spcBef>
            </a:pPr>
            <a:r>
              <a:rPr lang="en-US" sz="1600" b="0" i="0"/>
              <a:t>Contractual YTM = 10.00%.</a:t>
            </a:r>
          </a:p>
        </p:txBody>
      </p:sp>
      <p:sp>
        <p:nvSpPr>
          <p:cNvPr id="6154" name="Text Box 10"/>
          <p:cNvSpPr txBox="1">
            <a:spLocks noChangeArrowheads="1"/>
          </p:cNvSpPr>
          <p:nvPr/>
        </p:nvSpPr>
        <p:spPr bwMode="auto">
          <a:xfrm>
            <a:off x="609600" y="3276600"/>
            <a:ext cx="7772400" cy="1311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Suppose:</a:t>
            </a:r>
          </a:p>
          <a:p>
            <a:pPr lvl="1" eaLnBrk="1" hangingPunct="1">
              <a:buFontTx/>
              <a:buChar char="•"/>
              <a:defRPr/>
            </a:pPr>
            <a:r>
              <a:rPr lang="en-US" i="0">
                <a:effectLst>
                  <a:outerShdw blurRad="38100" dist="38100" dir="2700000" algn="tl">
                    <a:srgbClr val="FFFFFF"/>
                  </a:outerShdw>
                </a:effectLst>
              </a:rPr>
              <a:t> Loan defaults in 3</a:t>
            </a:r>
            <a:r>
              <a:rPr lang="en-US" i="0" baseline="30000">
                <a:effectLst>
                  <a:outerShdw blurRad="38100" dist="38100" dir="2700000" algn="tl">
                    <a:srgbClr val="FFFFFF"/>
                  </a:outerShdw>
                </a:effectLst>
              </a:rPr>
              <a:t>rd</a:t>
            </a:r>
            <a:r>
              <a:rPr lang="en-US" i="0">
                <a:effectLst>
                  <a:outerShdw blurRad="38100" dist="38100" dir="2700000" algn="tl">
                    <a:srgbClr val="FFFFFF"/>
                  </a:outerShdw>
                </a:effectLst>
              </a:rPr>
              <a:t> year.</a:t>
            </a:r>
          </a:p>
          <a:p>
            <a:pPr lvl="1" eaLnBrk="1" hangingPunct="1">
              <a:buFontTx/>
              <a:buChar char="•"/>
              <a:defRPr/>
            </a:pPr>
            <a:r>
              <a:rPr lang="en-US" i="0">
                <a:effectLst>
                  <a:outerShdw blurRad="38100" dist="38100" dir="2700000" algn="tl">
                    <a:srgbClr val="FFFFFF"/>
                  </a:outerShdw>
                </a:effectLst>
              </a:rPr>
              <a:t> Bank takes property &amp; sells in foreclosure, but</a:t>
            </a:r>
          </a:p>
          <a:p>
            <a:pPr lvl="1" eaLnBrk="1" hangingPunct="1">
              <a:buFontTx/>
              <a:buChar char="•"/>
              <a:defRPr/>
            </a:pPr>
            <a:r>
              <a:rPr lang="en-US" i="0">
                <a:effectLst>
                  <a:outerShdw blurRad="38100" dist="38100" dir="2700000" algn="tl">
                    <a:srgbClr val="FFFFFF"/>
                  </a:outerShdw>
                </a:effectLst>
              </a:rPr>
              <a:t> Bank only gets 70% of OLB: $77.</a:t>
            </a:r>
          </a:p>
        </p:txBody>
      </p:sp>
      <p:grpSp>
        <p:nvGrpSpPr>
          <p:cNvPr id="6157" name="Group 13"/>
          <p:cNvGrpSpPr>
            <a:grpSpLocks/>
          </p:cNvGrpSpPr>
          <p:nvPr/>
        </p:nvGrpSpPr>
        <p:grpSpPr bwMode="auto">
          <a:xfrm>
            <a:off x="609600" y="4572000"/>
            <a:ext cx="8077200" cy="2060575"/>
            <a:chOff x="384" y="2880"/>
            <a:chExt cx="5088" cy="1298"/>
          </a:xfrm>
        </p:grpSpPr>
        <p:graphicFrame>
          <p:nvGraphicFramePr>
            <p:cNvPr id="11276" name="Object 7"/>
            <p:cNvGraphicFramePr>
              <a:graphicFrameLocks noChangeAspect="1"/>
            </p:cNvGraphicFramePr>
            <p:nvPr/>
          </p:nvGraphicFramePr>
          <p:xfrm>
            <a:off x="960" y="3120"/>
            <a:ext cx="3552" cy="403"/>
          </p:xfrm>
          <a:graphic>
            <a:graphicData uri="http://schemas.openxmlformats.org/presentationml/2006/ole">
              <p:oleObj spid="_x0000_s11276" name="Equation" r:id="rId4" imgW="3904905" imgH="443576" progId="Equation.3">
                <p:embed/>
              </p:oleObj>
            </a:graphicData>
          </a:graphic>
        </p:graphicFrame>
        <p:sp>
          <p:nvSpPr>
            <p:cNvPr id="6155" name="Text Box 11"/>
            <p:cNvSpPr txBox="1">
              <a:spLocks noChangeArrowheads="1"/>
            </p:cNvSpPr>
            <p:nvPr/>
          </p:nvSpPr>
          <p:spPr bwMode="auto">
            <a:xfrm>
              <a:off x="384" y="2880"/>
              <a:ext cx="5088" cy="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Here are the </a:t>
              </a:r>
              <a:r>
                <a:rPr lang="en-US">
                  <a:solidFill>
                    <a:srgbClr val="FF0000"/>
                  </a:solidFill>
                  <a:effectLst>
                    <a:outerShdw blurRad="38100" dist="38100" dir="2700000" algn="tl">
                      <a:srgbClr val="000000"/>
                    </a:outerShdw>
                  </a:effectLst>
                </a:rPr>
                <a:t>realized</a:t>
              </a:r>
              <a:r>
                <a:rPr lang="en-US" i="0">
                  <a:effectLst>
                    <a:outerShdw blurRad="38100" dist="38100" dir="2700000" algn="tl">
                      <a:srgbClr val="FFFFFF"/>
                    </a:outerShdw>
                  </a:effectLst>
                </a:rPr>
                <a:t> cash flows of the loan as an NPV equation:</a:t>
              </a:r>
            </a:p>
          </p:txBody>
        </p:sp>
        <p:sp>
          <p:nvSpPr>
            <p:cNvPr id="11278" name="Text Box 12"/>
            <p:cNvSpPr txBox="1">
              <a:spLocks noChangeArrowheads="1"/>
            </p:cNvSpPr>
            <p:nvPr/>
          </p:nvSpPr>
          <p:spPr bwMode="auto">
            <a:xfrm>
              <a:off x="1296" y="3504"/>
              <a:ext cx="3120" cy="674"/>
            </a:xfrm>
            <a:prstGeom prst="rect">
              <a:avLst/>
            </a:prstGeom>
            <a:noFill/>
            <a:ln w="9525">
              <a:noFill/>
              <a:miter lim="800000"/>
              <a:headEnd/>
              <a:tailEnd/>
            </a:ln>
            <a:effectLst/>
          </p:spPr>
          <p:txBody>
            <a:bodyPr>
              <a:spAutoFit/>
            </a:bodyPr>
            <a:lstStyle/>
            <a:p>
              <a:pPr algn="ctr" eaLnBrk="1" hangingPunct="1"/>
              <a:r>
                <a:rPr lang="en-US" sz="1600" b="0" i="0"/>
                <a:t>Realized IRR = -1.12% </a:t>
              </a:r>
            </a:p>
            <a:p>
              <a:pPr algn="ctr" eaLnBrk="1" hangingPunct="1"/>
              <a:r>
                <a:rPr lang="en-US" sz="1600" b="0" i="0"/>
                <a:t>Yield Degradation = 11.12%:</a:t>
              </a:r>
            </a:p>
            <a:p>
              <a:pPr algn="ctr" eaLnBrk="1" hangingPunct="1"/>
              <a:r>
                <a:rPr lang="en-US" sz="1600" b="0" i="0"/>
                <a:t>Contract.YTM – Yld Degrad = Realized Yld:</a:t>
              </a:r>
            </a:p>
            <a:p>
              <a:pPr algn="ctr" eaLnBrk="1" hangingPunct="1"/>
              <a:r>
                <a:rPr lang="en-US" sz="1600" b="0" i="0"/>
                <a:t>10.00%. – 11.12% = -1.12%.</a:t>
              </a:r>
            </a:p>
          </p:txBody>
        </p:sp>
      </p:grpSp>
      <p:grpSp>
        <p:nvGrpSpPr>
          <p:cNvPr id="6160" name="Group 16"/>
          <p:cNvGrpSpPr>
            <a:grpSpLocks/>
          </p:cNvGrpSpPr>
          <p:nvPr/>
        </p:nvGrpSpPr>
        <p:grpSpPr bwMode="auto">
          <a:xfrm>
            <a:off x="5029200" y="3810000"/>
            <a:ext cx="3886200" cy="838200"/>
            <a:chOff x="3168" y="2400"/>
            <a:chExt cx="2448" cy="528"/>
          </a:xfrm>
        </p:grpSpPr>
        <p:sp>
          <p:nvSpPr>
            <p:cNvPr id="11274" name="Text Box 14"/>
            <p:cNvSpPr txBox="1">
              <a:spLocks noChangeArrowheads="1"/>
            </p:cNvSpPr>
            <p:nvPr/>
          </p:nvSpPr>
          <p:spPr bwMode="auto">
            <a:xfrm>
              <a:off x="4080" y="2400"/>
              <a:ext cx="1536" cy="528"/>
            </a:xfrm>
            <a:prstGeom prst="rect">
              <a:avLst/>
            </a:prstGeom>
            <a:noFill/>
            <a:ln w="12700">
              <a:solidFill>
                <a:srgbClr val="FF0000"/>
              </a:solidFill>
              <a:miter lim="800000"/>
              <a:headEnd/>
              <a:tailEnd/>
            </a:ln>
            <a:effectLst/>
          </p:spPr>
          <p:txBody>
            <a:bodyPr>
              <a:spAutoFit/>
            </a:bodyPr>
            <a:lstStyle/>
            <a:p>
              <a:pPr eaLnBrk="1" hangingPunct="1">
                <a:buFontTx/>
                <a:buChar char="•"/>
              </a:pPr>
              <a:r>
                <a:rPr lang="en-US" sz="1600" b="0" i="0">
                  <a:solidFill>
                    <a:srgbClr val="FF0000"/>
                  </a:solidFill>
                </a:rPr>
                <a:t> $33 = “Credit Losses”.</a:t>
              </a:r>
            </a:p>
            <a:p>
              <a:pPr eaLnBrk="1" hangingPunct="1">
                <a:buFontTx/>
                <a:buChar char="•"/>
              </a:pPr>
              <a:r>
                <a:rPr lang="en-US" sz="1600" b="0" i="0">
                  <a:solidFill>
                    <a:srgbClr val="FF0000"/>
                  </a:solidFill>
                </a:rPr>
                <a:t> 70% = “Recovery Rate”.</a:t>
              </a:r>
            </a:p>
            <a:p>
              <a:pPr eaLnBrk="1" hangingPunct="1">
                <a:buFontTx/>
                <a:buChar char="•"/>
              </a:pPr>
              <a:r>
                <a:rPr lang="en-US" sz="1600" b="0" i="0">
                  <a:solidFill>
                    <a:srgbClr val="FF0000"/>
                  </a:solidFill>
                </a:rPr>
                <a:t> 30% = “Loss Severity”.</a:t>
              </a:r>
            </a:p>
          </p:txBody>
        </p:sp>
        <p:sp>
          <p:nvSpPr>
            <p:cNvPr id="6159" name="Line 15"/>
            <p:cNvSpPr>
              <a:spLocks noChangeShapeType="1"/>
            </p:cNvSpPr>
            <p:nvPr/>
          </p:nvSpPr>
          <p:spPr bwMode="auto">
            <a:xfrm flipH="1">
              <a:off x="3168" y="2784"/>
              <a:ext cx="912" cy="0"/>
            </a:xfrm>
            <a:prstGeom prst="line">
              <a:avLst/>
            </a:prstGeom>
            <a:noFill/>
            <a:ln w="12700">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en-US">
                <a:effectLst>
                  <a:outerShdw blurRad="38100" dist="38100" dir="2700000" algn="tl">
                    <a:srgbClr val="000000">
                      <a:alpha val="43137"/>
                    </a:srgbClr>
                  </a:outerShdw>
                </a:effectLst>
              </a:endParaRPr>
            </a:p>
          </p:txBody>
        </p:sp>
      </p:grpSp>
      <p:sp>
        <p:nvSpPr>
          <p:cNvPr id="15" name="Slide Number Placeholder 14"/>
          <p:cNvSpPr>
            <a:spLocks noGrp="1"/>
          </p:cNvSpPr>
          <p:nvPr>
            <p:ph type="sldNum" sz="quarter" idx="12"/>
          </p:nvPr>
        </p:nvSpPr>
        <p:spPr/>
        <p:txBody>
          <a:bodyPr/>
          <a:lstStyle/>
          <a:p>
            <a:fld id="{247ED4F4-2E89-4993-986F-91E560E9CC71}" type="slidenum">
              <a:rPr lang="en-US" smtClean="0"/>
              <a:pPr/>
              <a:t>7</a:t>
            </a:fld>
            <a:endParaRPr lang="en-US"/>
          </a:p>
        </p:txBody>
      </p:sp>
      <p:sp>
        <p:nvSpPr>
          <p:cNvPr id="16" name="Footer Placeholder 1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157"/>
                                        </p:tgtEl>
                                        <p:attrNameLst>
                                          <p:attrName>style.visibility</p:attrName>
                                        </p:attrNameLst>
                                      </p:cBhvr>
                                      <p:to>
                                        <p:strVal val="visible"/>
                                      </p:to>
                                    </p:set>
                                    <p:anim calcmode="lin" valueType="num">
                                      <p:cBhvr additive="base">
                                        <p:cTn id="7" dur="500" fill="hold"/>
                                        <p:tgtEl>
                                          <p:spTgt spid="6157"/>
                                        </p:tgtEl>
                                        <p:attrNameLst>
                                          <p:attrName>ppt_x</p:attrName>
                                        </p:attrNameLst>
                                      </p:cBhvr>
                                      <p:tavLst>
                                        <p:tav tm="0">
                                          <p:val>
                                            <p:strVal val="#ppt_x"/>
                                          </p:val>
                                        </p:tav>
                                        <p:tav tm="100000">
                                          <p:val>
                                            <p:strVal val="#ppt_x"/>
                                          </p:val>
                                        </p:tav>
                                      </p:tavLst>
                                    </p:anim>
                                    <p:anim calcmode="lin" valueType="num">
                                      <p:cBhvr additive="base">
                                        <p:cTn id="8" dur="500" fill="hold"/>
                                        <p:tgtEl>
                                          <p:spTgt spid="615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6160"/>
                                        </p:tgtEl>
                                        <p:attrNameLst>
                                          <p:attrName>style.visibility</p:attrName>
                                        </p:attrNameLst>
                                      </p:cBhvr>
                                      <p:to>
                                        <p:strVal val="visible"/>
                                      </p:to>
                                    </p:set>
                                    <p:anim calcmode="lin" valueType="num">
                                      <p:cBhvr additive="base">
                                        <p:cTn id="13" dur="500" fill="hold"/>
                                        <p:tgtEl>
                                          <p:spTgt spid="6160"/>
                                        </p:tgtEl>
                                        <p:attrNameLst>
                                          <p:attrName>ppt_x</p:attrName>
                                        </p:attrNameLst>
                                      </p:cBhvr>
                                      <p:tavLst>
                                        <p:tav tm="0">
                                          <p:val>
                                            <p:strVal val="1+#ppt_w/2"/>
                                          </p:val>
                                        </p:tav>
                                        <p:tav tm="100000">
                                          <p:val>
                                            <p:strVal val="#ppt_x"/>
                                          </p:val>
                                        </p:tav>
                                      </p:tavLst>
                                    </p:anim>
                                    <p:anim calcmode="lin" valueType="num">
                                      <p:cBhvr additive="base">
                                        <p:cTn id="14" dur="500" fill="hold"/>
                                        <p:tgtEl>
                                          <p:spTgt spid="61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381000" y="457200"/>
            <a:ext cx="8305800" cy="1920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From an </a:t>
            </a:r>
            <a:r>
              <a:rPr lang="en-US">
                <a:effectLst>
                  <a:outerShdw blurRad="38100" dist="38100" dir="2700000" algn="tl">
                    <a:srgbClr val="FFFFFF"/>
                  </a:outerShdw>
                </a:effectLst>
              </a:rPr>
              <a:t>ex ante</a:t>
            </a:r>
            <a:r>
              <a:rPr lang="en-US" i="0">
                <a:effectLst>
                  <a:outerShdw blurRad="38100" dist="38100" dir="2700000" algn="tl">
                    <a:srgbClr val="FFFFFF"/>
                  </a:outerShdw>
                </a:effectLst>
              </a:rPr>
              <a:t> perspective, this 11.12% yield degradation is a </a:t>
            </a:r>
            <a:r>
              <a:rPr lang="en-US" i="0">
                <a:solidFill>
                  <a:srgbClr val="0066FF"/>
                </a:solidFill>
                <a:effectLst>
                  <a:outerShdw blurRad="38100" dist="38100" dir="2700000" algn="tl">
                    <a:srgbClr val="000000"/>
                  </a:outerShdw>
                </a:effectLst>
              </a:rPr>
              <a:t>“</a:t>
            </a:r>
            <a:r>
              <a:rPr lang="en-US" i="0" u="sng">
                <a:solidFill>
                  <a:srgbClr val="0066FF"/>
                </a:solidFill>
                <a:effectLst>
                  <a:outerShdw blurRad="38100" dist="38100" dir="2700000" algn="tl">
                    <a:srgbClr val="000000"/>
                  </a:outerShdw>
                </a:effectLst>
              </a:rPr>
              <a:t>conditional</a:t>
            </a:r>
            <a:r>
              <a:rPr lang="en-US" i="0">
                <a:solidFill>
                  <a:srgbClr val="0066FF"/>
                </a:solidFill>
                <a:effectLst>
                  <a:outerShdw blurRad="38100" dist="38100" dir="2700000" algn="tl">
                    <a:srgbClr val="000000"/>
                  </a:outerShdw>
                </a:effectLst>
              </a:rPr>
              <a:t>” yield degradation</a:t>
            </a:r>
            <a:r>
              <a:rPr lang="en-US" i="0">
                <a:effectLst>
                  <a:outerShdw blurRad="38100" dist="38100" dir="2700000" algn="tl">
                    <a:srgbClr val="FFFFFF"/>
                  </a:outerShdw>
                </a:effectLst>
              </a:rPr>
              <a:t>. </a:t>
            </a:r>
          </a:p>
          <a:p>
            <a:pPr eaLnBrk="1" hangingPunct="1">
              <a:spcBef>
                <a:spcPct val="50000"/>
              </a:spcBef>
              <a:defRPr/>
            </a:pPr>
            <a:r>
              <a:rPr lang="en-US" i="0">
                <a:effectLst>
                  <a:outerShdw blurRad="38100" dist="38100" dir="2700000" algn="tl">
                    <a:srgbClr val="FFFFFF"/>
                  </a:outerShdw>
                </a:effectLst>
              </a:rPr>
              <a:t>It is the yield degradation that will occur </a:t>
            </a:r>
            <a:r>
              <a:rPr lang="en-US" u="sng">
                <a:solidFill>
                  <a:srgbClr val="0066FF"/>
                </a:solidFill>
                <a:effectLst>
                  <a:outerShdw blurRad="38100" dist="38100" dir="2700000" algn="tl">
                    <a:srgbClr val="000000"/>
                  </a:outerShdw>
                </a:effectLst>
              </a:rPr>
              <a:t>if</a:t>
            </a:r>
            <a:r>
              <a:rPr lang="en-US" i="0">
                <a:effectLst>
                  <a:outerShdw blurRad="38100" dist="38100" dir="2700000" algn="tl">
                    <a:srgbClr val="FFFFFF"/>
                  </a:outerShdw>
                </a:effectLst>
              </a:rPr>
              <a:t> the loan defaults in the third year, and </a:t>
            </a:r>
            <a:r>
              <a:rPr lang="en-US" u="sng">
                <a:solidFill>
                  <a:srgbClr val="0066FF"/>
                </a:solidFill>
                <a:effectLst>
                  <a:outerShdw blurRad="38100" dist="38100" dir="2700000" algn="tl">
                    <a:srgbClr val="000000"/>
                  </a:outerShdw>
                </a:effectLst>
              </a:rPr>
              <a:t>if</a:t>
            </a:r>
            <a:r>
              <a:rPr lang="en-US" i="0">
                <a:effectLst>
                  <a:outerShdw blurRad="38100" dist="38100" dir="2700000" algn="tl">
                    <a:srgbClr val="FFFFFF"/>
                  </a:outerShdw>
                </a:effectLst>
              </a:rPr>
              <a:t> the lender gets 70% of the OLB at that time. </a:t>
            </a:r>
          </a:p>
          <a:p>
            <a:pPr eaLnBrk="1" hangingPunct="1">
              <a:spcBef>
                <a:spcPct val="50000"/>
              </a:spcBef>
              <a:defRPr/>
            </a:pPr>
            <a:r>
              <a:rPr lang="en-US" i="0">
                <a:effectLst>
                  <a:outerShdw blurRad="38100" dist="38100" dir="2700000" algn="tl">
                    <a:srgbClr val="FFFFFF"/>
                  </a:outerShdw>
                </a:effectLst>
              </a:rPr>
              <a:t>(Also, 70% is a </a:t>
            </a:r>
            <a:r>
              <a:rPr lang="en-US" i="0" u="sng">
                <a:effectLst>
                  <a:outerShdw blurRad="38100" dist="38100" dir="2700000" algn="tl">
                    <a:srgbClr val="FFFFFF"/>
                  </a:outerShdw>
                </a:effectLst>
              </a:rPr>
              <a:t>conditional</a:t>
            </a:r>
            <a:r>
              <a:rPr lang="en-US" i="0">
                <a:effectLst>
                  <a:outerShdw blurRad="38100" dist="38100" dir="2700000" algn="tl">
                    <a:srgbClr val="FFFFFF"/>
                  </a:outerShdw>
                </a:effectLst>
              </a:rPr>
              <a:t> recovery rate.)</a:t>
            </a:r>
          </a:p>
        </p:txBody>
      </p:sp>
      <p:graphicFrame>
        <p:nvGraphicFramePr>
          <p:cNvPr id="12291" name="Object 6"/>
          <p:cNvGraphicFramePr>
            <a:graphicFrameLocks noChangeAspect="1"/>
          </p:cNvGraphicFramePr>
          <p:nvPr/>
        </p:nvGraphicFramePr>
        <p:xfrm>
          <a:off x="2209800" y="2895600"/>
          <a:ext cx="4191000" cy="676275"/>
        </p:xfrm>
        <a:graphic>
          <a:graphicData uri="http://schemas.openxmlformats.org/presentationml/2006/ole">
            <p:oleObj spid="_x0000_s12291" name="Equation" r:id="rId3" imgW="2744815" imgH="443576" progId="Equation.3">
              <p:embed/>
            </p:oleObj>
          </a:graphicData>
        </a:graphic>
      </p:graphicFrame>
      <p:sp>
        <p:nvSpPr>
          <p:cNvPr id="7175" name="Text Box 7"/>
          <p:cNvSpPr txBox="1">
            <a:spLocks noChangeArrowheads="1"/>
          </p:cNvSpPr>
          <p:nvPr/>
        </p:nvSpPr>
        <p:spPr bwMode="auto">
          <a:xfrm>
            <a:off x="381000" y="2514600"/>
            <a:ext cx="8229600"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Suppose the default occurred in the 2</a:t>
            </a:r>
            <a:r>
              <a:rPr lang="en-US" i="0" baseline="30000">
                <a:effectLst>
                  <a:outerShdw blurRad="38100" dist="38100" dir="2700000" algn="tl">
                    <a:srgbClr val="FFFFFF"/>
                  </a:outerShdw>
                </a:effectLst>
              </a:rPr>
              <a:t>nd</a:t>
            </a:r>
            <a:r>
              <a:rPr lang="en-US" i="0">
                <a:effectLst>
                  <a:outerShdw blurRad="38100" dist="38100" dir="2700000" algn="tl">
                    <a:srgbClr val="FFFFFF"/>
                  </a:outerShdw>
                </a:effectLst>
              </a:rPr>
              <a:t> year instead of the 3</a:t>
            </a:r>
            <a:r>
              <a:rPr lang="en-US" i="0" baseline="30000">
                <a:effectLst>
                  <a:outerShdw blurRad="38100" dist="38100" dir="2700000" algn="tl">
                    <a:srgbClr val="FFFFFF"/>
                  </a:outerShdw>
                </a:effectLst>
              </a:rPr>
              <a:t>rd</a:t>
            </a:r>
            <a:r>
              <a:rPr lang="en-US" i="0">
                <a:effectLst>
                  <a:outerShdw blurRad="38100" dist="38100" dir="2700000" algn="tl">
                    <a:srgbClr val="FFFFFF"/>
                  </a:outerShdw>
                </a:effectLst>
              </a:rPr>
              <a:t>:</a:t>
            </a:r>
          </a:p>
        </p:txBody>
      </p:sp>
      <p:sp>
        <p:nvSpPr>
          <p:cNvPr id="12293" name="Text Box 8"/>
          <p:cNvSpPr txBox="1">
            <a:spLocks noChangeArrowheads="1"/>
          </p:cNvSpPr>
          <p:nvPr/>
        </p:nvSpPr>
        <p:spPr bwMode="auto">
          <a:xfrm>
            <a:off x="1828800" y="3505200"/>
            <a:ext cx="4953000" cy="336550"/>
          </a:xfrm>
          <a:prstGeom prst="rect">
            <a:avLst/>
          </a:prstGeom>
          <a:noFill/>
          <a:ln w="9525">
            <a:noFill/>
            <a:miter lim="800000"/>
            <a:headEnd/>
            <a:tailEnd/>
          </a:ln>
          <a:effectLst/>
        </p:spPr>
        <p:txBody>
          <a:bodyPr>
            <a:spAutoFit/>
          </a:bodyPr>
          <a:lstStyle/>
          <a:p>
            <a:pPr algn="ctr" eaLnBrk="1" hangingPunct="1">
              <a:spcBef>
                <a:spcPct val="50000"/>
              </a:spcBef>
            </a:pPr>
            <a:r>
              <a:rPr lang="en-US" sz="1600" b="0" i="0"/>
              <a:t>Yield Degradation = -17.11%.</a:t>
            </a:r>
          </a:p>
        </p:txBody>
      </p:sp>
      <p:grpSp>
        <p:nvGrpSpPr>
          <p:cNvPr id="7179" name="Group 11"/>
          <p:cNvGrpSpPr>
            <a:grpSpLocks/>
          </p:cNvGrpSpPr>
          <p:nvPr/>
        </p:nvGrpSpPr>
        <p:grpSpPr bwMode="auto">
          <a:xfrm>
            <a:off x="457200" y="3962400"/>
            <a:ext cx="8458200" cy="1997075"/>
            <a:chOff x="288" y="2496"/>
            <a:chExt cx="5328" cy="1258"/>
          </a:xfrm>
        </p:grpSpPr>
        <p:sp>
          <p:nvSpPr>
            <p:cNvPr id="7177" name="Text Box 9"/>
            <p:cNvSpPr txBox="1">
              <a:spLocks noChangeArrowheads="1"/>
            </p:cNvSpPr>
            <p:nvPr/>
          </p:nvSpPr>
          <p:spPr bwMode="auto">
            <a:xfrm>
              <a:off x="528" y="2496"/>
              <a:ext cx="4608" cy="640"/>
            </a:xfrm>
            <a:prstGeom prst="rect">
              <a:avLst/>
            </a:prstGeom>
            <a:solidFill>
              <a:srgbClr val="FFFFCC"/>
            </a:solidFill>
            <a:ln w="9525">
              <a:solidFill>
                <a:srgbClr val="0066FF"/>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Other things being equal (in particular, the conditional recovery rate), </a:t>
              </a:r>
              <a:r>
                <a:rPr lang="en-US">
                  <a:solidFill>
                    <a:srgbClr val="0066FF"/>
                  </a:solidFill>
                  <a:effectLst>
                    <a:outerShdw blurRad="38100" dist="38100" dir="2700000" algn="tl">
                      <a:srgbClr val="000000"/>
                    </a:outerShdw>
                  </a:effectLst>
                </a:rPr>
                <a:t>the conditional yield degradation is greater, the earlier the default occurs in the loan life</a:t>
              </a:r>
              <a:r>
                <a:rPr lang="en-US" i="0">
                  <a:effectLst>
                    <a:outerShdw blurRad="38100" dist="38100" dir="2700000" algn="tl">
                      <a:srgbClr val="FFFFFF"/>
                    </a:outerShdw>
                  </a:effectLst>
                </a:rPr>
                <a:t>. </a:t>
              </a:r>
            </a:p>
          </p:txBody>
        </p:sp>
        <p:sp>
          <p:nvSpPr>
            <p:cNvPr id="7178" name="Text Box 10"/>
            <p:cNvSpPr txBox="1">
              <a:spLocks noChangeArrowheads="1"/>
            </p:cNvSpPr>
            <p:nvPr/>
          </p:nvSpPr>
          <p:spPr bwMode="auto">
            <a:xfrm>
              <a:off x="288" y="3312"/>
              <a:ext cx="5328" cy="44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i="0">
                  <a:effectLst>
                    <a:outerShdw blurRad="38100" dist="38100" dir="2700000" algn="tl">
                      <a:srgbClr val="FFFFFF"/>
                    </a:outerShdw>
                  </a:effectLst>
                </a:rPr>
                <a:t>From a loan lifetime performance perspective, lenders are hit worse when default occurs early in the life of a mortgage.</a:t>
              </a:r>
            </a:p>
          </p:txBody>
        </p:sp>
      </p:grpSp>
      <p:sp>
        <p:nvSpPr>
          <p:cNvPr id="11" name="Text Box 2"/>
          <p:cNvSpPr txBox="1">
            <a:spLocks noChangeArrowheads="1"/>
          </p:cNvSpPr>
          <p:nvPr/>
        </p:nvSpPr>
        <p:spPr bwMode="auto">
          <a:xfrm>
            <a:off x="685800" y="6172200"/>
            <a:ext cx="7543800" cy="400050"/>
          </a:xfrm>
          <a:prstGeom prst="rect">
            <a:avLst/>
          </a:prstGeom>
          <a:noFill/>
          <a:ln w="9525">
            <a:noFill/>
            <a:miter lim="800000"/>
            <a:headEnd/>
            <a:tailEnd/>
          </a:ln>
          <a:effectLst/>
        </p:spPr>
        <p:txBody>
          <a:bodyPr>
            <a:spAutoFit/>
          </a:bodyPr>
          <a:lstStyle/>
          <a:p>
            <a:pPr algn="ctr" eaLnBrk="1" hangingPunct="1">
              <a:spcBef>
                <a:spcPct val="50000"/>
              </a:spcBef>
              <a:defRPr/>
            </a:pPr>
            <a:r>
              <a:rPr lang="en-US" dirty="0">
                <a:solidFill>
                  <a:srgbClr val="FF0000"/>
                </a:solidFill>
                <a:effectLst>
                  <a:outerShdw blurRad="38100" dist="38100" dir="2700000" algn="tl">
                    <a:srgbClr val="000000">
                      <a:alpha val="43137"/>
                    </a:srgbClr>
                  </a:outerShdw>
                </a:effectLst>
                <a:latin typeface="+mj-lt"/>
              </a:rPr>
              <a:t>Implications for </a:t>
            </a:r>
            <a:r>
              <a:rPr lang="en-US" u="sng" dirty="0">
                <a:solidFill>
                  <a:srgbClr val="FF0000"/>
                </a:solidFill>
                <a:effectLst>
                  <a:outerShdw blurRad="38100" dist="38100" dir="2700000" algn="tl">
                    <a:srgbClr val="000000">
                      <a:alpha val="43137"/>
                    </a:srgbClr>
                  </a:outerShdw>
                </a:effectLst>
                <a:latin typeface="+mj-lt"/>
              </a:rPr>
              <a:t>construction</a:t>
            </a:r>
            <a:r>
              <a:rPr lang="en-US" dirty="0">
                <a:solidFill>
                  <a:srgbClr val="FF0000"/>
                </a:solidFill>
                <a:effectLst>
                  <a:outerShdw blurRad="38100" dist="38100" dir="2700000" algn="tl">
                    <a:srgbClr val="000000">
                      <a:alpha val="43137"/>
                    </a:srgbClr>
                  </a:outerShdw>
                </a:effectLst>
                <a:latin typeface="+mj-lt"/>
              </a:rPr>
              <a:t> loans?...</a:t>
            </a:r>
          </a:p>
        </p:txBody>
      </p:sp>
      <p:sp>
        <p:nvSpPr>
          <p:cNvPr id="10" name="Slide Number Placeholder 9"/>
          <p:cNvSpPr>
            <a:spLocks noGrp="1"/>
          </p:cNvSpPr>
          <p:nvPr>
            <p:ph type="sldNum" sz="quarter" idx="12"/>
          </p:nvPr>
        </p:nvSpPr>
        <p:spPr/>
        <p:txBody>
          <a:bodyPr/>
          <a:lstStyle/>
          <a:p>
            <a:fld id="{247ED4F4-2E89-4993-986F-91E560E9CC71}" type="slidenum">
              <a:rPr lang="en-US" smtClean="0"/>
              <a:pPr/>
              <a:t>8</a:t>
            </a:fld>
            <a:endParaRPr lang="en-US"/>
          </a:p>
        </p:txBody>
      </p:sp>
      <p:sp>
        <p:nvSpPr>
          <p:cNvPr id="12" name="Footer Placeholder 11"/>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79"/>
                                        </p:tgtEl>
                                        <p:attrNameLst>
                                          <p:attrName>style.visibility</p:attrName>
                                        </p:attrNameLst>
                                      </p:cBhvr>
                                      <p:to>
                                        <p:strVal val="visible"/>
                                      </p:to>
                                    </p:set>
                                    <p:anim calcmode="lin" valueType="num">
                                      <p:cBhvr additive="base">
                                        <p:cTn id="7" dur="500" fill="hold"/>
                                        <p:tgtEl>
                                          <p:spTgt spid="7179"/>
                                        </p:tgtEl>
                                        <p:attrNameLst>
                                          <p:attrName>ppt_x</p:attrName>
                                        </p:attrNameLst>
                                      </p:cBhvr>
                                      <p:tavLst>
                                        <p:tav tm="0">
                                          <p:val>
                                            <p:strVal val="#ppt_x"/>
                                          </p:val>
                                        </p:tav>
                                        <p:tav tm="100000">
                                          <p:val>
                                            <p:strVal val="#ppt_x"/>
                                          </p:val>
                                        </p:tav>
                                      </p:tavLst>
                                    </p:anim>
                                    <p:anim calcmode="lin" valueType="num">
                                      <p:cBhvr additive="base">
                                        <p:cTn id="8" dur="500" fill="hold"/>
                                        <p:tgtEl>
                                          <p:spTgt spid="71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81000" y="304800"/>
            <a:ext cx="8458200" cy="252992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dirty="0">
                <a:effectLst>
                  <a:outerShdw blurRad="38100" dist="38100" dir="2700000" algn="tl">
                    <a:srgbClr val="FFFFFF"/>
                  </a:outerShdw>
                </a:effectLst>
              </a:rPr>
              <a:t>Note: “</a:t>
            </a:r>
            <a:r>
              <a:rPr lang="en-US" sz="2400" i="0" dirty="0" err="1">
                <a:effectLst>
                  <a:outerShdw blurRad="38100" dist="38100" dir="2700000" algn="tl">
                    <a:srgbClr val="FFFFFF"/>
                  </a:outerShdw>
                </a:effectLst>
              </a:rPr>
              <a:t>YDEGR</a:t>
            </a:r>
            <a:r>
              <a:rPr lang="en-US" sz="2400" i="0" dirty="0">
                <a:effectLst>
                  <a:outerShdw blurRad="38100" dist="38100" dir="2700000" algn="tl">
                    <a:srgbClr val="FFFFFF"/>
                  </a:outerShdw>
                </a:effectLst>
              </a:rPr>
              <a:t>” as defined in the previous example was:</a:t>
            </a:r>
          </a:p>
          <a:p>
            <a:pPr marL="685800" lvl="1" indent="-228600" eaLnBrk="1" hangingPunct="1">
              <a:spcBef>
                <a:spcPct val="20000"/>
              </a:spcBef>
              <a:buFontTx/>
              <a:buChar char="•"/>
              <a:defRPr/>
            </a:pPr>
            <a:r>
              <a:rPr lang="en-US" sz="2400" i="0" dirty="0" smtClean="0">
                <a:effectLst>
                  <a:outerShdw blurRad="38100" dist="38100" dir="2700000" algn="tl">
                    <a:srgbClr val="FFFFFF"/>
                  </a:outerShdw>
                </a:effectLst>
              </a:rPr>
              <a:t>The </a:t>
            </a:r>
            <a:r>
              <a:rPr lang="en-US" sz="2400" i="0" dirty="0">
                <a:effectLst>
                  <a:outerShdw blurRad="38100" dist="38100" dir="2700000" algn="tl">
                    <a:srgbClr val="FFFFFF"/>
                  </a:outerShdw>
                </a:effectLst>
              </a:rPr>
              <a:t>reduction in the </a:t>
            </a:r>
            <a:r>
              <a:rPr lang="en-US" sz="2400" i="0" dirty="0" err="1">
                <a:effectLst>
                  <a:outerShdw blurRad="38100" dist="38100" dir="2700000" algn="tl">
                    <a:srgbClr val="FFFFFF"/>
                  </a:outerShdw>
                </a:effectLst>
              </a:rPr>
              <a:t>IRR</a:t>
            </a:r>
            <a:r>
              <a:rPr lang="en-US" sz="2400" i="0" dirty="0">
                <a:effectLst>
                  <a:outerShdw blurRad="38100" dist="38100" dir="2700000" algn="tl">
                    <a:srgbClr val="FFFFFF"/>
                  </a:outerShdw>
                </a:effectLst>
              </a:rPr>
              <a:t> (yield to maturity) below the contract rate, </a:t>
            </a:r>
          </a:p>
          <a:p>
            <a:pPr marL="685800" lvl="1" indent="-228600" eaLnBrk="1" hangingPunct="1">
              <a:spcBef>
                <a:spcPct val="20000"/>
              </a:spcBef>
              <a:buFontTx/>
              <a:buChar char="•"/>
              <a:defRPr/>
            </a:pPr>
            <a:r>
              <a:rPr lang="en-US" sz="2400" dirty="0" smtClean="0">
                <a:effectLst>
                  <a:outerShdw blurRad="38100" dist="38100" dir="2700000" algn="tl">
                    <a:srgbClr val="FFFFFF"/>
                  </a:outerShdw>
                </a:effectLst>
              </a:rPr>
              <a:t>Conditional</a:t>
            </a:r>
            <a:r>
              <a:rPr lang="en-US" sz="2400" i="0" dirty="0" smtClean="0">
                <a:effectLst>
                  <a:outerShdw blurRad="38100" dist="38100" dir="2700000" algn="tl">
                    <a:srgbClr val="FFFFFF"/>
                  </a:outerShdw>
                </a:effectLst>
              </a:rPr>
              <a:t> </a:t>
            </a:r>
            <a:r>
              <a:rPr lang="en-US" sz="2400" i="0" dirty="0">
                <a:effectLst>
                  <a:outerShdw blurRad="38100" dist="38100" dir="2700000" algn="tl">
                    <a:srgbClr val="FFFFFF"/>
                  </a:outerShdw>
                </a:effectLst>
              </a:rPr>
              <a:t>on default occurring (in the 3</a:t>
            </a:r>
            <a:r>
              <a:rPr lang="en-US" sz="2400" i="0" baseline="30000" dirty="0">
                <a:effectLst>
                  <a:outerShdw blurRad="38100" dist="38100" dir="2700000" algn="tl">
                    <a:srgbClr val="FFFFFF"/>
                  </a:outerShdw>
                </a:effectLst>
              </a:rPr>
              <a:t>rd</a:t>
            </a:r>
            <a:r>
              <a:rPr lang="en-US" sz="2400" i="0" dirty="0">
                <a:effectLst>
                  <a:outerShdw blurRad="38100" dist="38100" dir="2700000" algn="tl">
                    <a:srgbClr val="FFFFFF"/>
                  </a:outerShdw>
                </a:effectLst>
              </a:rPr>
              <a:t> year), and </a:t>
            </a:r>
          </a:p>
          <a:p>
            <a:pPr marL="685800" lvl="1" indent="-228600" eaLnBrk="1" hangingPunct="1">
              <a:spcBef>
                <a:spcPct val="20000"/>
              </a:spcBef>
              <a:buFontTx/>
              <a:buChar char="•"/>
              <a:defRPr/>
            </a:pPr>
            <a:r>
              <a:rPr lang="en-US" sz="2400" i="0" dirty="0" smtClean="0">
                <a:effectLst>
                  <a:outerShdw blurRad="38100" dist="38100" dir="2700000" algn="tl">
                    <a:srgbClr val="FFFFFF"/>
                  </a:outerShdw>
                </a:effectLst>
              </a:rPr>
              <a:t>Based </a:t>
            </a:r>
            <a:r>
              <a:rPr lang="en-US" sz="2400" i="0" dirty="0">
                <a:effectLst>
                  <a:outerShdw blurRad="38100" dist="38100" dir="2700000" algn="tl">
                    <a:srgbClr val="FFFFFF"/>
                  </a:outerShdw>
                </a:effectLst>
              </a:rPr>
              <a:t>on a specified conditional </a:t>
            </a:r>
            <a:r>
              <a:rPr lang="en-US" sz="2400" dirty="0">
                <a:effectLst>
                  <a:outerShdw blurRad="38100" dist="38100" dir="2700000" algn="tl">
                    <a:srgbClr val="FFFFFF"/>
                  </a:outerShdw>
                </a:effectLst>
              </a:rPr>
              <a:t>recovery rate</a:t>
            </a:r>
            <a:r>
              <a:rPr lang="en-US" sz="2400" i="0" dirty="0">
                <a:effectLst>
                  <a:outerShdw blurRad="38100" dist="38100" dir="2700000" algn="tl">
                    <a:srgbClr val="FFFFFF"/>
                  </a:outerShdw>
                </a:effectLst>
              </a:rPr>
              <a:t> (or </a:t>
            </a:r>
            <a:r>
              <a:rPr lang="en-US" sz="2400" dirty="0">
                <a:effectLst>
                  <a:outerShdw blurRad="38100" dist="38100" dir="2700000" algn="tl">
                    <a:srgbClr val="FFFFFF"/>
                  </a:outerShdw>
                </a:effectLst>
              </a:rPr>
              <a:t>loss severity</a:t>
            </a:r>
            <a:r>
              <a:rPr lang="en-US" sz="2400" i="0" dirty="0">
                <a:effectLst>
                  <a:outerShdw blurRad="38100" dist="38100" dir="2700000" algn="tl">
                    <a:srgbClr val="FFFFFF"/>
                  </a:outerShdw>
                </a:effectLst>
              </a:rPr>
              <a:t>) in the event that default occurs.</a:t>
            </a:r>
            <a:endParaRPr lang="en-US" i="0" dirty="0">
              <a:effectLst>
                <a:outerShdw blurRad="38100" dist="38100" dir="2700000" algn="tl">
                  <a:srgbClr val="FFFFFF"/>
                </a:outerShdw>
              </a:effectLst>
            </a:endParaRPr>
          </a:p>
        </p:txBody>
      </p:sp>
      <p:graphicFrame>
        <p:nvGraphicFramePr>
          <p:cNvPr id="13315" name="Object 3"/>
          <p:cNvGraphicFramePr>
            <a:graphicFrameLocks noChangeAspect="1"/>
          </p:cNvGraphicFramePr>
          <p:nvPr/>
        </p:nvGraphicFramePr>
        <p:xfrm>
          <a:off x="533400" y="2895600"/>
          <a:ext cx="8072438" cy="471488"/>
        </p:xfrm>
        <a:graphic>
          <a:graphicData uri="http://schemas.openxmlformats.org/presentationml/2006/ole">
            <p:oleObj spid="_x0000_s13315" name="Equation" r:id="rId3" imgW="4330700" imgH="254000" progId="Equation.3">
              <p:embed/>
            </p:oleObj>
          </a:graphicData>
        </a:graphic>
      </p:graphicFrame>
      <p:graphicFrame>
        <p:nvGraphicFramePr>
          <p:cNvPr id="13316" name="Object 4"/>
          <p:cNvGraphicFramePr>
            <a:graphicFrameLocks noChangeAspect="1"/>
          </p:cNvGraphicFramePr>
          <p:nvPr/>
        </p:nvGraphicFramePr>
        <p:xfrm>
          <a:off x="1790700" y="4572000"/>
          <a:ext cx="5600700" cy="677863"/>
        </p:xfrm>
        <a:graphic>
          <a:graphicData uri="http://schemas.openxmlformats.org/presentationml/2006/ole">
            <p:oleObj spid="_x0000_s13316" name="Equation" r:id="rId4" imgW="3568700" imgH="431800" progId="Equation.3">
              <p:embed/>
            </p:oleObj>
          </a:graphicData>
        </a:graphic>
      </p:graphicFrame>
      <p:sp>
        <p:nvSpPr>
          <p:cNvPr id="13317" name="Text Box 5"/>
          <p:cNvSpPr txBox="1">
            <a:spLocks noChangeArrowheads="1"/>
          </p:cNvSpPr>
          <p:nvPr/>
        </p:nvSpPr>
        <p:spPr bwMode="auto">
          <a:xfrm>
            <a:off x="1371600" y="5334000"/>
            <a:ext cx="6400800" cy="366713"/>
          </a:xfrm>
          <a:prstGeom prst="rect">
            <a:avLst/>
          </a:prstGeom>
          <a:noFill/>
          <a:ln w="9525">
            <a:noFill/>
            <a:miter lim="800000"/>
            <a:headEnd/>
            <a:tailEnd/>
          </a:ln>
          <a:effectLst/>
        </p:spPr>
        <p:txBody>
          <a:bodyPr>
            <a:spAutoFit/>
          </a:bodyPr>
          <a:lstStyle/>
          <a:p>
            <a:pPr algn="ctr" eaLnBrk="1" hangingPunct="1">
              <a:spcBef>
                <a:spcPct val="50000"/>
              </a:spcBef>
            </a:pPr>
            <a:r>
              <a:rPr lang="en-US" sz="1800" b="0" i="0"/>
              <a:t>YDEGR</a:t>
            </a:r>
            <a:r>
              <a:rPr lang="en-US" sz="1800" b="0" i="0" baseline="-25000"/>
              <a:t>3</a:t>
            </a:r>
            <a:r>
              <a:rPr lang="en-US" sz="1800" b="0" i="0"/>
              <a:t> = 10% - 2.87% = 7.13%.</a:t>
            </a:r>
          </a:p>
        </p:txBody>
      </p:sp>
      <p:sp>
        <p:nvSpPr>
          <p:cNvPr id="29702" name="Text Box 6"/>
          <p:cNvSpPr txBox="1">
            <a:spLocks noChangeArrowheads="1"/>
          </p:cNvSpPr>
          <p:nvPr/>
        </p:nvSpPr>
        <p:spPr bwMode="auto">
          <a:xfrm>
            <a:off x="457200" y="3429000"/>
            <a:ext cx="8001000" cy="1187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2400" i="0">
                <a:effectLst>
                  <a:outerShdw blurRad="38100" dist="38100" dir="2700000" algn="tl">
                    <a:srgbClr val="FFFFFF"/>
                  </a:outerShdw>
                </a:effectLst>
              </a:rPr>
              <a:t>For example, if the loss severity were 20% instead of 30%, then the conditional yield degradation would be 7.13% instead of 11.12%:</a:t>
            </a:r>
          </a:p>
        </p:txBody>
      </p:sp>
      <p:sp>
        <p:nvSpPr>
          <p:cNvPr id="7" name="Slide Number Placeholder 6"/>
          <p:cNvSpPr>
            <a:spLocks noGrp="1"/>
          </p:cNvSpPr>
          <p:nvPr>
            <p:ph type="sldNum" sz="quarter" idx="12"/>
          </p:nvPr>
        </p:nvSpPr>
        <p:spPr/>
        <p:txBody>
          <a:bodyPr/>
          <a:lstStyle/>
          <a:p>
            <a:fld id="{247ED4F4-2E89-4993-986F-91E560E9CC71}" type="slidenum">
              <a:rPr lang="en-US" smtClean="0"/>
              <a:pPr/>
              <a:t>9</a:t>
            </a:fld>
            <a:endParaRPr lang="en-US"/>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1"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904</TotalTime>
  <Words>5043</Words>
  <Application>Microsoft Office PowerPoint</Application>
  <PresentationFormat>On-screen Show (4:3)</PresentationFormat>
  <Paragraphs>457</Paragraphs>
  <Slides>49</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Default Design</vt:lpstr>
      <vt:lpstr>Equation</vt:lpstr>
      <vt:lpstr>Chapter 18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Section 18.2: </vt:lpstr>
      <vt:lpstr>“Underwriting” </vt:lpstr>
      <vt:lpstr>Basic Purpose of Underwriting:</vt:lpstr>
      <vt:lpstr>Two Foci of Underwriting: Borrower &amp; Property</vt:lpstr>
      <vt:lpstr>Slide 28</vt:lpstr>
      <vt:lpstr>Asset Value Criterion: Initial Loan-to-Value Ratio (LTV)</vt:lpstr>
      <vt:lpstr>Slide 30</vt:lpstr>
      <vt:lpstr>Slide 31</vt:lpstr>
      <vt:lpstr>Slide 32</vt:lpstr>
      <vt:lpstr>The point is . . .</vt:lpstr>
      <vt:lpstr>Property Income Criteria…</vt:lpstr>
      <vt:lpstr>2) Break-even Ratio (BER): </vt:lpstr>
      <vt:lpstr>3) Equity Before-Tax Cash Flow (EBTCF):</vt:lpstr>
      <vt:lpstr>4) Multi-year Pro-Forma Projection:</vt:lpstr>
      <vt:lpstr>Variables and loan terms to negotiate: </vt:lpstr>
      <vt:lpstr>Underwriting Example</vt:lpstr>
      <vt:lpstr>Underwriting Example (cont.)</vt:lpstr>
      <vt:lpstr>Underwriting Example (cont.)</vt:lpstr>
      <vt:lpstr>Underwriting Example (cont.)</vt:lpstr>
      <vt:lpstr>Slide 43</vt:lpstr>
      <vt:lpstr>Slide 44</vt:lpstr>
      <vt:lpstr>Slide 45</vt:lpstr>
      <vt:lpstr>Slide 46</vt:lpstr>
      <vt:lpstr>Slide 47</vt:lpstr>
      <vt:lpstr>Slide 48</vt:lpstr>
      <vt:lpstr>Slide 49</vt:lpstr>
    </vt:vector>
  </TitlesOfParts>
  <Company>Center for Real Estate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Massachusetts Institute of Technology</dc:creator>
  <cp:lastModifiedBy>McLaughlin</cp:lastModifiedBy>
  <cp:revision>79</cp:revision>
  <dcterms:created xsi:type="dcterms:W3CDTF">2003-02-21T16:28:05Z</dcterms:created>
  <dcterms:modified xsi:type="dcterms:W3CDTF">2013-02-16T00:09:37Z</dcterms:modified>
</cp:coreProperties>
</file>