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5"/>
  </p:notesMasterIdLst>
  <p:sldIdLst>
    <p:sldId id="256" r:id="rId2"/>
    <p:sldId id="325" r:id="rId3"/>
    <p:sldId id="326" r:id="rId4"/>
    <p:sldId id="327" r:id="rId5"/>
    <p:sldId id="269" r:id="rId6"/>
    <p:sldId id="328" r:id="rId7"/>
    <p:sldId id="329" r:id="rId8"/>
    <p:sldId id="330" r:id="rId9"/>
    <p:sldId id="331" r:id="rId10"/>
    <p:sldId id="332" r:id="rId11"/>
    <p:sldId id="333" r:id="rId12"/>
    <p:sldId id="334" r:id="rId13"/>
    <p:sldId id="276" r:id="rId14"/>
    <p:sldId id="335" r:id="rId15"/>
    <p:sldId id="279" r:id="rId16"/>
    <p:sldId id="280" r:id="rId17"/>
    <p:sldId id="278" r:id="rId18"/>
    <p:sldId id="340" r:id="rId19"/>
    <p:sldId id="337" r:id="rId20"/>
    <p:sldId id="336" r:id="rId21"/>
    <p:sldId id="281" r:id="rId22"/>
    <p:sldId id="338" r:id="rId23"/>
    <p:sldId id="339" r:id="rId24"/>
    <p:sldId id="341" r:id="rId25"/>
    <p:sldId id="342" r:id="rId26"/>
    <p:sldId id="343" r:id="rId27"/>
    <p:sldId id="344" r:id="rId28"/>
    <p:sldId id="345" r:id="rId29"/>
    <p:sldId id="346" r:id="rId30"/>
    <p:sldId id="347"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55" r:id="rId46"/>
    <p:sldId id="315" r:id="rId47"/>
    <p:sldId id="317" r:id="rId48"/>
    <p:sldId id="318" r:id="rId49"/>
    <p:sldId id="319" r:id="rId50"/>
    <p:sldId id="320" r:id="rId51"/>
    <p:sldId id="356" r:id="rId52"/>
    <p:sldId id="357" r:id="rId53"/>
    <p:sldId id="358" r:id="rId54"/>
    <p:sldId id="359" r:id="rId55"/>
    <p:sldId id="360" r:id="rId56"/>
    <p:sldId id="361" r:id="rId57"/>
    <p:sldId id="362" r:id="rId58"/>
    <p:sldId id="364" r:id="rId59"/>
    <p:sldId id="363" r:id="rId60"/>
    <p:sldId id="365" r:id="rId61"/>
    <p:sldId id="366" r:id="rId62"/>
    <p:sldId id="367" r:id="rId63"/>
    <p:sldId id="368" r:id="rId64"/>
    <p:sldId id="369" r:id="rId65"/>
    <p:sldId id="370" r:id="rId66"/>
    <p:sldId id="371" r:id="rId67"/>
    <p:sldId id="372" r:id="rId68"/>
    <p:sldId id="349" r:id="rId69"/>
    <p:sldId id="350" r:id="rId70"/>
    <p:sldId id="351" r:id="rId71"/>
    <p:sldId id="352" r:id="rId72"/>
    <p:sldId id="353" r:id="rId73"/>
    <p:sldId id="354" r:id="rId7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CC"/>
    <a:srgbClr val="FF99CC"/>
    <a:srgbClr val="00CC00"/>
    <a:srgbClr val="33CC33"/>
    <a:srgbClr val="FF0000"/>
    <a:srgbClr val="0000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4686" autoAdjust="0"/>
  </p:normalViewPr>
  <p:slideViewPr>
    <p:cSldViewPr>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0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84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84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6E7E92B-0716-459A-859D-6BA209940E5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miter lim="800000"/>
            <a:headEnd/>
            <a:tailEnd/>
          </a:ln>
        </p:spPr>
        <p:txBody>
          <a:bodyPr/>
          <a:lstStyle/>
          <a:p>
            <a:fld id="{71AF2373-88BC-4EF7-B00C-971F66C4536E}" type="slidenum">
              <a:rPr lang="en-US"/>
              <a:pPr/>
              <a:t>11</a:t>
            </a:fld>
            <a:endParaRPr 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smtClean="0"/>
              <a:t>Got thru here 1</a:t>
            </a:r>
            <a:r>
              <a:rPr lang="en-US" baseline="30000" smtClean="0"/>
              <a:t>st</a:t>
            </a:r>
            <a:r>
              <a:rPr lang="en-US" smtClean="0"/>
              <a:t> day (11/21/02), but at least 30 min was spent on prior Ch.30 material.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8F54F402-E64B-48AB-BAA4-866524A734B4}" type="slidenum">
              <a:rPr lang="en-US"/>
              <a:pPr/>
              <a:t>36</a:t>
            </a:fld>
            <a:endParaRPr 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smtClean="0"/>
              <a:t>They do it because the HAVE TO: It’s the market price (MV) of the loan.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FE9E5664-02EA-4D5B-AD66-C54C36E10EF7}" type="slidenum">
              <a:rPr lang="en-US"/>
              <a:pPr/>
              <a:t>52</a:t>
            </a:fld>
            <a:endParaRPr 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t>*By the “Distributive Property” of multiplication and addition [ a(x+y) = ax + ay ], PV(CF</a:t>
            </a:r>
            <a:r>
              <a:rPr lang="en-US" baseline="30000" smtClean="0"/>
              <a:t>OLD</a:t>
            </a:r>
            <a:r>
              <a:rPr lang="en-US" smtClean="0"/>
              <a:t> – CF</a:t>
            </a:r>
            <a:r>
              <a:rPr lang="en-US" baseline="30000" smtClean="0"/>
              <a:t>NEW</a:t>
            </a:r>
            <a:r>
              <a:rPr lang="en-US" smtClean="0"/>
              <a:t>) = PV(CF</a:t>
            </a:r>
            <a:r>
              <a:rPr lang="en-US" baseline="30000" smtClean="0"/>
              <a:t>OLD</a:t>
            </a:r>
            <a:r>
              <a:rPr lang="en-US" smtClean="0"/>
              <a:t>) – PV(CF</a:t>
            </a:r>
            <a:r>
              <a:rPr lang="en-US" baseline="30000" smtClean="0"/>
              <a:t>NEW</a:t>
            </a:r>
            <a:r>
              <a:rPr lang="en-US" smtClean="0"/>
              <a:t>) when and only when the discount rate (OCC) is the same.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B0BBA516-3497-4E2D-B7C4-0934100EC375}" type="slidenum">
              <a:rPr lang="en-US"/>
              <a:pPr/>
              <a:t>53</a:t>
            </a:fld>
            <a:endParaRPr lang="en-US"/>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smtClean="0"/>
              <a:t>The OLB(old) amount needs to include any prepayment penalty on the old loan. (It should equal the actual cash the borrower must come up with to pay off the old loan.)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miter lim="800000"/>
            <a:headEnd/>
            <a:tailEnd/>
          </a:ln>
        </p:spPr>
        <p:txBody>
          <a:bodyPr/>
          <a:lstStyle/>
          <a:p>
            <a:fld id="{D1EFF75E-C67B-4A49-814D-883E5BED0016}" type="slidenum">
              <a:rPr lang="en-US"/>
              <a:pPr/>
              <a:t>56</a:t>
            </a:fld>
            <a:endParaRPr 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smtClean="0"/>
              <a:t>You save steps on a calculator by computing the OCC first.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miter lim="800000"/>
            <a:headEnd/>
            <a:tailEnd/>
          </a:ln>
        </p:spPr>
        <p:txBody>
          <a:bodyPr/>
          <a:lstStyle/>
          <a:p>
            <a:fld id="{1B660D1B-2025-42B7-B5E6-8FA7F49A4FF9}" type="slidenum">
              <a:rPr lang="en-US"/>
              <a:pPr/>
              <a:t>59</a:t>
            </a:fld>
            <a:endParaRPr lang="en-US"/>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smtClean="0"/>
              <a:t>360=N,9=I,1=PV,0=FV;</a:t>
            </a:r>
            <a:r>
              <a:rPr lang="en-US" smtClean="0">
                <a:sym typeface="Wingdings" pitchFamily="2" charset="2"/>
              </a:rPr>
              <a:t> PMT=.008046.</a:t>
            </a:r>
          </a:p>
          <a:p>
            <a:pPr eaLnBrk="1" hangingPunct="1"/>
            <a:r>
              <a:rPr lang="en-US" smtClean="0">
                <a:sym typeface="Wingdings" pitchFamily="2" charset="2"/>
              </a:rPr>
              <a:t>60=N; FV=.9588.</a:t>
            </a:r>
          </a:p>
          <a:p>
            <a:pPr eaLnBrk="1" hangingPunct="1"/>
            <a:r>
              <a:rPr lang="en-US" smtClean="0">
                <a:sym typeface="Wingdings" pitchFamily="2" charset="2"/>
              </a:rPr>
              <a:t>.99=PV; i=9.255. mem</a:t>
            </a:r>
          </a:p>
          <a:p>
            <a:pPr eaLnBrk="1" hangingPunct="1"/>
            <a:r>
              <a:rPr lang="en-US" smtClean="0">
                <a:sym typeface="Wingdings" pitchFamily="2" charset="2"/>
              </a:rPr>
              <a:t>360=N,8=I,1000000=PV,0=FV; PMT=7337.65.</a:t>
            </a:r>
          </a:p>
          <a:p>
            <a:pPr eaLnBrk="1" hangingPunct="1"/>
            <a:r>
              <a:rPr lang="en-US" smtClean="0">
                <a:sym typeface="Wingdings" pitchFamily="2" charset="2"/>
              </a:rPr>
              <a:t>120=N; FV=877247.</a:t>
            </a:r>
          </a:p>
          <a:p>
            <a:pPr eaLnBrk="1" hangingPunct="1"/>
            <a:r>
              <a:rPr lang="en-US" smtClean="0">
                <a:sym typeface="Wingdings" pitchFamily="2" charset="2"/>
              </a:rPr>
              <a:t>60=N, RCL mem (9.255%)=I; PV=904634.</a:t>
            </a:r>
          </a:p>
          <a:p>
            <a:pPr eaLnBrk="1" hangingPunct="1"/>
            <a:r>
              <a:rPr lang="en-US" smtClean="0">
                <a:sym typeface="Wingdings" pitchFamily="2" charset="2"/>
              </a:rPr>
              <a:t>904634 – 969713 – 10000 = -75079.</a:t>
            </a: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D414FBCC-674A-4B24-9F06-83EC90C819A8}" type="slidenum">
              <a:rPr lang="en-US"/>
              <a:pPr/>
              <a:t>62</a:t>
            </a:fld>
            <a:endParaRPr lang="en-US"/>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smtClean="0"/>
              <a:t>See also study question 17.32 (ans p.871), only note typo error in question: wrap should have 5-yr balloon. In loans with balloons, wrap loan must have same maturity date (balloon date) as 1</a:t>
            </a:r>
            <a:r>
              <a:rPr lang="en-US" baseline="30000" smtClean="0"/>
              <a:t>st</a:t>
            </a:r>
            <a:r>
              <a:rPr lang="en-US" smtClean="0"/>
              <a:t> mortgage, or it won’t be a true “wraparound” loan, in that the wrap lender will not be able to completely cover the 1</a:t>
            </a:r>
            <a:r>
              <a:rPr lang="en-US" baseline="30000" smtClean="0"/>
              <a:t>st</a:t>
            </a:r>
            <a:r>
              <a:rPr lang="en-US" smtClean="0"/>
              <a:t> mortgage cash requirements from the wrap loan payments.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21" name="Rectangle 5"/>
          <p:cNvSpPr>
            <a:spLocks noGrp="1" noChangeArrowheads="1"/>
          </p:cNvSpPr>
          <p:nvPr>
            <p:ph type="ctrTitle" sz="quarter"/>
          </p:nvPr>
        </p:nvSpPr>
        <p:spPr>
          <a:xfrm>
            <a:off x="1828799" y="762000"/>
            <a:ext cx="5486401" cy="1752600"/>
          </a:xfrm>
        </p:spPr>
        <p:txBody>
          <a:bodyPr anchor="b"/>
          <a:lstStyle>
            <a:lvl1pPr>
              <a:defRPr/>
            </a:lvl1pPr>
          </a:lstStyle>
          <a:p>
            <a:pPr lvl="0"/>
            <a:r>
              <a:rPr lang="en-US" noProof="0" dirty="0" smtClean="0"/>
              <a:t>Click to edit Master title style</a:t>
            </a:r>
          </a:p>
        </p:txBody>
      </p:sp>
      <p:sp>
        <p:nvSpPr>
          <p:cNvPr id="9222" name="Rectangle 6"/>
          <p:cNvSpPr>
            <a:spLocks noGrp="1" noChangeArrowheads="1"/>
          </p:cNvSpPr>
          <p:nvPr>
            <p:ph type="subTitle" sz="quarter" idx="1"/>
          </p:nvPr>
        </p:nvSpPr>
        <p:spPr>
          <a:xfrm>
            <a:off x="1828800" y="2971800"/>
            <a:ext cx="5410200" cy="22098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7" name="Rectangle 7"/>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smtClean="0"/>
              <a:t>© 2014 OnCourse Learning. All Rights Reserved.</a:t>
            </a:r>
            <a:endParaRPr lang="en-US"/>
          </a:p>
        </p:txBody>
      </p:sp>
      <p:sp>
        <p:nvSpPr>
          <p:cNvPr id="9" name="Rectangle 9"/>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4094887D-6271-46BE-AA1C-2B0B0F75818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7F3FF202-0F4A-48AF-9EA5-87DC251E82C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B88B4A41-E34A-4DF9-A786-82DECB474C7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7210D1F3-F53A-4B1E-A082-C6F6066AAA8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8"/>
          <p:cNvSpPr>
            <a:spLocks noGrp="1" noChangeArrowheads="1"/>
          </p:cNvSpPr>
          <p:nvPr>
            <p:ph type="sldNum" sz="quarter" idx="12"/>
          </p:nvPr>
        </p:nvSpPr>
        <p:spPr>
          <a:ln/>
        </p:spPr>
        <p:txBody>
          <a:bodyPr/>
          <a:lstStyle>
            <a:lvl1pPr>
              <a:defRPr/>
            </a:lvl1pPr>
          </a:lstStyle>
          <a:p>
            <a:fld id="{6CA4C2C5-5D88-4A73-80DC-7F5BD5B8F7D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B454739E-B941-4556-BF58-7398D3CAE5D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1FD76C72-E95F-4381-8416-D3A528D01F1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C190FCA3-7C75-44B3-9AA9-D54EA79C82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8"/>
          <p:cNvSpPr>
            <a:spLocks noGrp="1" noChangeArrowheads="1"/>
          </p:cNvSpPr>
          <p:nvPr>
            <p:ph type="sldNum" sz="quarter" idx="12"/>
          </p:nvPr>
        </p:nvSpPr>
        <p:spPr>
          <a:ln/>
        </p:spPr>
        <p:txBody>
          <a:bodyPr/>
          <a:lstStyle>
            <a:lvl1pPr>
              <a:defRPr/>
            </a:lvl1pPr>
          </a:lstStyle>
          <a:p>
            <a:fld id="{F5C6636A-95F7-471E-A43D-DDD24035267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8"/>
          <p:cNvSpPr>
            <a:spLocks noGrp="1" noChangeArrowheads="1"/>
          </p:cNvSpPr>
          <p:nvPr>
            <p:ph type="sldNum" sz="quarter" idx="12"/>
          </p:nvPr>
        </p:nvSpPr>
        <p:spPr>
          <a:ln/>
        </p:spPr>
        <p:txBody>
          <a:bodyPr/>
          <a:lstStyle>
            <a:lvl1pPr>
              <a:defRPr/>
            </a:lvl1pPr>
          </a:lstStyle>
          <a:p>
            <a:fld id="{A3F52B4B-3A3E-4CB1-9696-44F80FB038B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8"/>
          <p:cNvSpPr>
            <a:spLocks noGrp="1" noChangeArrowheads="1"/>
          </p:cNvSpPr>
          <p:nvPr>
            <p:ph type="sldNum" sz="quarter" idx="12"/>
          </p:nvPr>
        </p:nvSpPr>
        <p:spPr>
          <a:ln/>
        </p:spPr>
        <p:txBody>
          <a:bodyPr/>
          <a:lstStyle>
            <a:lvl1pPr>
              <a:defRPr/>
            </a:lvl1pPr>
          </a:lstStyle>
          <a:p>
            <a:fld id="{9A7DB79F-5B30-43E3-A70F-CF4E7246333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C9FCC3F6-2F4F-4363-BB76-789AFA9C539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87B8FBB6-40F5-438C-81FF-5B4DBC3DFC4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8197"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8198"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900" smtClean="0">
                <a:latin typeface="Calibri" pitchFamily="34" charset="0"/>
              </a:defRPr>
            </a:lvl1pPr>
          </a:lstStyle>
          <a:p>
            <a:pPr>
              <a:defRPr/>
            </a:pPr>
            <a:endParaRPr lang="en-US" dirty="0"/>
          </a:p>
        </p:txBody>
      </p:sp>
      <p:sp>
        <p:nvSpPr>
          <p:cNvPr id="8199" name="Rectangle 7"/>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eaLnBrk="1" hangingPunct="1">
              <a:defRPr sz="900" smtClean="0">
                <a:latin typeface="Calibri" pitchFamily="34" charset="0"/>
              </a:defRPr>
            </a:lvl1pPr>
          </a:lstStyle>
          <a:p>
            <a:pPr>
              <a:defRPr/>
            </a:pPr>
            <a:r>
              <a:rPr lang="en-US" smtClean="0"/>
              <a:t>© 2014 OnCourse Learning. All Rights Reserved.</a:t>
            </a:r>
            <a:endParaRPr lang="en-US" dirty="0"/>
          </a:p>
        </p:txBody>
      </p:sp>
      <p:sp>
        <p:nvSpPr>
          <p:cNvPr id="8200" name="Rectangle 8"/>
          <p:cNvSpPr>
            <a:spLocks noGrp="1" noChangeArrowheads="1"/>
          </p:cNvSpPr>
          <p:nvPr>
            <p:ph type="sldNum" sz="quarter" idx="4"/>
          </p:nvPr>
        </p:nvSpPr>
        <p:spPr bwMode="auto">
          <a:xfrm>
            <a:off x="72390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900">
                <a:latin typeface="Calibri" pitchFamily="34" charset="0"/>
              </a:defRPr>
            </a:lvl1pPr>
          </a:lstStyle>
          <a:p>
            <a:fld id="{517CC675-602B-4E74-B2E9-CFE3E91FB78C}" type="slidenum">
              <a:rPr lang="en-US" smtClean="0"/>
              <a:pPr/>
              <a:t>‹#›</a:t>
            </a:fld>
            <a:endParaRPr lang="en-US"/>
          </a:p>
        </p:txBody>
      </p:sp>
      <p:sp>
        <p:nvSpPr>
          <p:cNvPr id="1031"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4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2.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3.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15.bin"/></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8382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b="1" smtClean="0"/>
              <a:t>CHAPTER 17: </a:t>
            </a:r>
          </a:p>
        </p:txBody>
      </p:sp>
      <p:sp>
        <p:nvSpPr>
          <p:cNvPr id="4099" name="Rectangle 3"/>
          <p:cNvSpPr>
            <a:spLocks noGrp="1" noChangeArrowheads="1"/>
          </p:cNvSpPr>
          <p:nvPr>
            <p:ph type="subTitle" idx="1"/>
          </p:nvPr>
        </p:nvSpPr>
        <p:spPr>
          <a:xfrm>
            <a:off x="1371600" y="2362200"/>
            <a:ext cx="6400800" cy="1752600"/>
          </a:xfrm>
        </p:spPr>
        <p:txBody>
          <a:bodyPr/>
          <a:lstStyle/>
          <a:p>
            <a:pPr eaLnBrk="1" hangingPunct="1"/>
            <a:r>
              <a:rPr lang="en-US" b="1" smtClean="0">
                <a:latin typeface="Arial" pitchFamily="34" charset="0"/>
              </a:rPr>
              <a:t>MORTGAGE BASICS II:</a:t>
            </a:r>
          </a:p>
          <a:p>
            <a:pPr eaLnBrk="1" hangingPunct="1"/>
            <a:r>
              <a:rPr lang="en-US" b="1" smtClean="0">
                <a:latin typeface="Arial" pitchFamily="34" charset="0"/>
              </a:rPr>
              <a:t>Payments, Yields, &amp; Values</a:t>
            </a:r>
          </a:p>
          <a:p>
            <a:pPr eaLnBrk="1" hangingPunct="1"/>
            <a:r>
              <a:rPr lang="en-US" b="1" i="1" smtClean="0">
                <a:latin typeface="Arial" pitchFamily="34" charset="0"/>
                <a:cs typeface="Arial" pitchFamily="34" charset="0"/>
              </a:rPr>
              <a:t> </a:t>
            </a:r>
            <a:endParaRPr lang="en-US" b="1" smtClean="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4094887D-6271-46BE-AA1C-2B0B0F758186}" type="slidenum">
              <a:rPr lang="en-US" smtClean="0"/>
              <a:pPr/>
              <a:t>1</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304800" y="304800"/>
            <a:ext cx="8458200" cy="2381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b="1" i="1" dirty="0">
                <a:effectLst>
                  <a:outerShdw blurRad="38100" dist="38100" dir="2700000" algn="tl">
                    <a:srgbClr val="FFFFFF"/>
                  </a:outerShdw>
                </a:effectLst>
              </a:rPr>
              <a:t>The trade-off in the </a:t>
            </a:r>
            <a:r>
              <a:rPr lang="en-US" sz="2800" b="1" i="1" dirty="0" err="1">
                <a:effectLst>
                  <a:outerShdw blurRad="38100" dist="38100" dir="2700000" algn="tl">
                    <a:srgbClr val="FFFFFF"/>
                  </a:outerShdw>
                </a:effectLst>
              </a:rPr>
              <a:t>CPM</a:t>
            </a:r>
            <a:r>
              <a:rPr lang="en-US" sz="2800" b="1" i="1" dirty="0">
                <a:effectLst>
                  <a:outerShdw blurRad="38100" dist="38100" dir="2700000" algn="tl">
                    <a:srgbClr val="FFFFFF"/>
                  </a:outerShdw>
                </a:effectLst>
              </a:rPr>
              <a:t> among:</a:t>
            </a:r>
          </a:p>
          <a:p>
            <a:pPr lvl="1" eaLnBrk="1" hangingPunct="1">
              <a:spcBef>
                <a:spcPct val="20000"/>
              </a:spcBef>
              <a:buFontTx/>
              <a:buChar char="•"/>
              <a:defRPr/>
            </a:pPr>
            <a:r>
              <a:rPr lang="en-US" b="1" dirty="0">
                <a:effectLst>
                  <a:outerShdw blurRad="38100" dist="38100" dir="2700000" algn="tl">
                    <a:srgbClr val="FFFFFF"/>
                  </a:outerShdw>
                </a:effectLst>
              </a:rPr>
              <a:t> Regular payment level,</a:t>
            </a:r>
          </a:p>
          <a:p>
            <a:pPr lvl="1" eaLnBrk="1" hangingPunct="1">
              <a:spcBef>
                <a:spcPct val="20000"/>
              </a:spcBef>
              <a:buFontTx/>
              <a:buChar char="•"/>
              <a:defRPr/>
            </a:pPr>
            <a:r>
              <a:rPr lang="en-US" b="1" dirty="0">
                <a:effectLst>
                  <a:outerShdw blurRad="38100" dist="38100" dir="2700000" algn="tl">
                    <a:srgbClr val="FFFFFF"/>
                  </a:outerShdw>
                </a:effectLst>
              </a:rPr>
              <a:t> Amortization term (how fast the principal is paid down),</a:t>
            </a:r>
          </a:p>
          <a:p>
            <a:pPr lvl="1" eaLnBrk="1" hangingPunct="1">
              <a:spcBef>
                <a:spcPct val="20000"/>
              </a:spcBef>
              <a:buFontTx/>
              <a:buChar char="•"/>
              <a:defRPr/>
            </a:pPr>
            <a:r>
              <a:rPr lang="en-US" b="1" dirty="0">
                <a:effectLst>
                  <a:outerShdw blurRad="38100" dist="38100" dir="2700000" algn="tl">
                    <a:srgbClr val="FFFFFF"/>
                  </a:outerShdw>
                </a:effectLst>
              </a:rPr>
              <a:t> Maturity &amp; size of balloon payment…</a:t>
            </a:r>
          </a:p>
          <a:p>
            <a:pPr eaLnBrk="1" hangingPunct="1">
              <a:spcBef>
                <a:spcPct val="50000"/>
              </a:spcBef>
              <a:defRPr/>
            </a:pPr>
            <a:r>
              <a:rPr lang="en-US" b="1" dirty="0">
                <a:effectLst>
                  <a:outerShdw blurRad="38100" dist="38100" dir="2700000" algn="tl">
                    <a:srgbClr val="FFFFFF"/>
                  </a:outerShdw>
                </a:effectLst>
              </a:rPr>
              <a:t>Example: Consider 12% $1,000,000 monthly-pmt loan:</a:t>
            </a:r>
          </a:p>
        </p:txBody>
      </p:sp>
      <p:sp>
        <p:nvSpPr>
          <p:cNvPr id="145414" name="Text Box 6"/>
          <p:cNvSpPr txBox="1">
            <a:spLocks noChangeArrowheads="1"/>
          </p:cNvSpPr>
          <p:nvPr/>
        </p:nvSpPr>
        <p:spPr bwMode="auto">
          <a:xfrm>
            <a:off x="304800" y="2743200"/>
            <a:ext cx="8305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dirty="0">
                <a:effectLst>
                  <a:outerShdw blurRad="38100" dist="38100" dir="2700000" algn="tl">
                    <a:srgbClr val="FFFFFF"/>
                  </a:outerShdw>
                </a:effectLst>
              </a:rPr>
              <a:t>What is pmt for 30-yr amortization?</a:t>
            </a:r>
          </a:p>
        </p:txBody>
      </p:sp>
      <p:sp>
        <p:nvSpPr>
          <p:cNvPr id="145415" name="Text Box 7"/>
          <p:cNvSpPr txBox="1">
            <a:spLocks noChangeArrowheads="1"/>
          </p:cNvSpPr>
          <p:nvPr/>
        </p:nvSpPr>
        <p:spPr bwMode="auto">
          <a:xfrm>
            <a:off x="838200" y="3124200"/>
            <a:ext cx="7696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dirty="0">
                <a:effectLst>
                  <a:outerShdw blurRad="38100" dist="38100" dir="2700000" algn="tl">
                    <a:srgbClr val="FFFFFF"/>
                  </a:outerShdw>
                </a:effectLst>
              </a:rPr>
              <a:t>Answer: $10,286.13  </a:t>
            </a:r>
            <a:r>
              <a:rPr lang="en-US" sz="1400" dirty="0"/>
              <a:t>(END, 12 P/YR; N=360, I/YR=12, PV=1000000, FV=0, </a:t>
            </a:r>
            <a:r>
              <a:rPr lang="en-US" sz="1400" b="1" dirty="0" err="1">
                <a:solidFill>
                  <a:srgbClr val="FF0000"/>
                </a:solidFill>
              </a:rPr>
              <a:t>CPT</a:t>
            </a:r>
            <a:r>
              <a:rPr lang="en-US" sz="1400" b="1" dirty="0">
                <a:solidFill>
                  <a:srgbClr val="FF0000"/>
                </a:solidFill>
              </a:rPr>
              <a:t> PMT</a:t>
            </a:r>
            <a:r>
              <a:rPr lang="en-US" sz="1400" dirty="0">
                <a:solidFill>
                  <a:srgbClr val="FF0000"/>
                </a:solidFill>
              </a:rPr>
              <a:t>=</a:t>
            </a:r>
            <a:r>
              <a:rPr lang="en-US" sz="1400" dirty="0"/>
              <a:t> )</a:t>
            </a:r>
          </a:p>
        </p:txBody>
      </p:sp>
      <p:sp>
        <p:nvSpPr>
          <p:cNvPr id="145416" name="Text Box 8"/>
          <p:cNvSpPr txBox="1">
            <a:spLocks noChangeArrowheads="1"/>
          </p:cNvSpPr>
          <p:nvPr/>
        </p:nvSpPr>
        <p:spPr bwMode="auto">
          <a:xfrm>
            <a:off x="304800" y="3581400"/>
            <a:ext cx="8305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What is balloon for 10-yr maturity?</a:t>
            </a:r>
          </a:p>
        </p:txBody>
      </p:sp>
      <p:sp>
        <p:nvSpPr>
          <p:cNvPr id="145417" name="Text Box 9"/>
          <p:cNvSpPr txBox="1">
            <a:spLocks noChangeArrowheads="1"/>
          </p:cNvSpPr>
          <p:nvPr/>
        </p:nvSpPr>
        <p:spPr bwMode="auto">
          <a:xfrm>
            <a:off x="838200" y="3886200"/>
            <a:ext cx="7696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Answer: $934,180  </a:t>
            </a:r>
            <a:r>
              <a:rPr lang="en-US" sz="1400"/>
              <a:t>(N=120, </a:t>
            </a:r>
            <a:r>
              <a:rPr lang="en-US" sz="1400" b="1">
                <a:solidFill>
                  <a:srgbClr val="FF0000"/>
                </a:solidFill>
              </a:rPr>
              <a:t>CPT FV=</a:t>
            </a:r>
            <a:r>
              <a:rPr lang="en-US" sz="1400"/>
              <a:t> )</a:t>
            </a:r>
          </a:p>
        </p:txBody>
      </p:sp>
      <p:sp>
        <p:nvSpPr>
          <p:cNvPr id="145418" name="Text Box 10"/>
          <p:cNvSpPr txBox="1">
            <a:spLocks noChangeArrowheads="1"/>
          </p:cNvSpPr>
          <p:nvPr/>
        </p:nvSpPr>
        <p:spPr bwMode="auto">
          <a:xfrm>
            <a:off x="304800" y="4419600"/>
            <a:ext cx="8305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What is pmt for 10-yr amortization (to eliminate balloon)?</a:t>
            </a:r>
          </a:p>
        </p:txBody>
      </p:sp>
      <p:sp>
        <p:nvSpPr>
          <p:cNvPr id="145419" name="Text Box 11"/>
          <p:cNvSpPr txBox="1">
            <a:spLocks noChangeArrowheads="1"/>
          </p:cNvSpPr>
          <p:nvPr/>
        </p:nvSpPr>
        <p:spPr bwMode="auto">
          <a:xfrm>
            <a:off x="838200" y="4724400"/>
            <a:ext cx="7696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Answer: $14,347.09  </a:t>
            </a:r>
            <a:r>
              <a:rPr lang="en-US" sz="1400"/>
              <a:t>(FV=0, </a:t>
            </a:r>
            <a:r>
              <a:rPr lang="en-US" sz="1400" b="1">
                <a:solidFill>
                  <a:srgbClr val="FF0000"/>
                </a:solidFill>
              </a:rPr>
              <a:t>CPT PMT=</a:t>
            </a:r>
            <a:r>
              <a:rPr lang="en-US" sz="1400"/>
              <a:t> )</a:t>
            </a:r>
          </a:p>
        </p:txBody>
      </p:sp>
      <p:sp>
        <p:nvSpPr>
          <p:cNvPr id="145420" name="Text Box 12"/>
          <p:cNvSpPr txBox="1">
            <a:spLocks noChangeArrowheads="1"/>
          </p:cNvSpPr>
          <p:nvPr/>
        </p:nvSpPr>
        <p:spPr bwMode="auto">
          <a:xfrm>
            <a:off x="304800" y="5181600"/>
            <a:ext cx="83058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Go back to 30-yr amortization, what is 15-yr maturity balloon (to reduce 10-yr balloon while retaining low pmts)?</a:t>
            </a:r>
          </a:p>
        </p:txBody>
      </p:sp>
      <p:sp>
        <p:nvSpPr>
          <p:cNvPr id="145421" name="Text Box 13"/>
          <p:cNvSpPr txBox="1">
            <a:spLocks noChangeArrowheads="1"/>
          </p:cNvSpPr>
          <p:nvPr/>
        </p:nvSpPr>
        <p:spPr bwMode="auto">
          <a:xfrm>
            <a:off x="838200" y="5867400"/>
            <a:ext cx="7696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Answer: $857,057  </a:t>
            </a:r>
            <a:r>
              <a:rPr lang="en-US" sz="1400"/>
              <a:t>(N=360, FV=0, CPT PMT=10286.13, N=180, </a:t>
            </a:r>
            <a:r>
              <a:rPr lang="en-US" sz="1400" b="1">
                <a:solidFill>
                  <a:srgbClr val="FF0000"/>
                </a:solidFill>
              </a:rPr>
              <a:t>CPT FV=</a:t>
            </a:r>
            <a:r>
              <a:rPr lang="en-US" sz="1400"/>
              <a:t> )</a:t>
            </a:r>
          </a:p>
        </p:txBody>
      </p:sp>
      <p:sp>
        <p:nvSpPr>
          <p:cNvPr id="11" name="Slide Number Placeholder 10"/>
          <p:cNvSpPr>
            <a:spLocks noGrp="1"/>
          </p:cNvSpPr>
          <p:nvPr>
            <p:ph type="sldNum" sz="quarter" idx="12"/>
          </p:nvPr>
        </p:nvSpPr>
        <p:spPr/>
        <p:txBody>
          <a:bodyPr/>
          <a:lstStyle/>
          <a:p>
            <a:fld id="{9A7DB79F-5B30-43E3-A70F-CF4E72463336}" type="slidenum">
              <a:rPr lang="en-US" smtClean="0"/>
              <a:pPr/>
              <a:t>10</a:t>
            </a:fld>
            <a:endParaRPr lang="en-US"/>
          </a:p>
        </p:txBody>
      </p:sp>
      <p:sp>
        <p:nvSpPr>
          <p:cNvPr id="12" name="Footer Placeholder 1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5414"/>
                                        </p:tgtEl>
                                        <p:attrNameLst>
                                          <p:attrName>style.visibility</p:attrName>
                                        </p:attrNameLst>
                                      </p:cBhvr>
                                      <p:to>
                                        <p:strVal val="visible"/>
                                      </p:to>
                                    </p:set>
                                    <p:anim calcmode="lin" valueType="num">
                                      <p:cBhvr additive="base">
                                        <p:cTn id="7" dur="500" fill="hold"/>
                                        <p:tgtEl>
                                          <p:spTgt spid="145414"/>
                                        </p:tgtEl>
                                        <p:attrNameLst>
                                          <p:attrName>ppt_x</p:attrName>
                                        </p:attrNameLst>
                                      </p:cBhvr>
                                      <p:tavLst>
                                        <p:tav tm="0">
                                          <p:val>
                                            <p:strVal val="#ppt_x"/>
                                          </p:val>
                                        </p:tav>
                                        <p:tav tm="100000">
                                          <p:val>
                                            <p:strVal val="#ppt_x"/>
                                          </p:val>
                                        </p:tav>
                                      </p:tavLst>
                                    </p:anim>
                                    <p:anim calcmode="lin" valueType="num">
                                      <p:cBhvr additive="base">
                                        <p:cTn id="8" dur="500" fill="hold"/>
                                        <p:tgtEl>
                                          <p:spTgt spid="1454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5415"/>
                                        </p:tgtEl>
                                        <p:attrNameLst>
                                          <p:attrName>style.visibility</p:attrName>
                                        </p:attrNameLst>
                                      </p:cBhvr>
                                      <p:to>
                                        <p:strVal val="visible"/>
                                      </p:to>
                                    </p:set>
                                    <p:anim calcmode="lin" valueType="num">
                                      <p:cBhvr additive="base">
                                        <p:cTn id="13" dur="500" fill="hold"/>
                                        <p:tgtEl>
                                          <p:spTgt spid="145415"/>
                                        </p:tgtEl>
                                        <p:attrNameLst>
                                          <p:attrName>ppt_x</p:attrName>
                                        </p:attrNameLst>
                                      </p:cBhvr>
                                      <p:tavLst>
                                        <p:tav tm="0">
                                          <p:val>
                                            <p:strVal val="#ppt_x"/>
                                          </p:val>
                                        </p:tav>
                                        <p:tav tm="100000">
                                          <p:val>
                                            <p:strVal val="#ppt_x"/>
                                          </p:val>
                                        </p:tav>
                                      </p:tavLst>
                                    </p:anim>
                                    <p:anim calcmode="lin" valueType="num">
                                      <p:cBhvr additive="base">
                                        <p:cTn id="14" dur="500" fill="hold"/>
                                        <p:tgtEl>
                                          <p:spTgt spid="1454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5416"/>
                                        </p:tgtEl>
                                        <p:attrNameLst>
                                          <p:attrName>style.visibility</p:attrName>
                                        </p:attrNameLst>
                                      </p:cBhvr>
                                      <p:to>
                                        <p:strVal val="visible"/>
                                      </p:to>
                                    </p:set>
                                    <p:anim calcmode="lin" valueType="num">
                                      <p:cBhvr additive="base">
                                        <p:cTn id="19" dur="500" fill="hold"/>
                                        <p:tgtEl>
                                          <p:spTgt spid="145416"/>
                                        </p:tgtEl>
                                        <p:attrNameLst>
                                          <p:attrName>ppt_x</p:attrName>
                                        </p:attrNameLst>
                                      </p:cBhvr>
                                      <p:tavLst>
                                        <p:tav tm="0">
                                          <p:val>
                                            <p:strVal val="#ppt_x"/>
                                          </p:val>
                                        </p:tav>
                                        <p:tav tm="100000">
                                          <p:val>
                                            <p:strVal val="#ppt_x"/>
                                          </p:val>
                                        </p:tav>
                                      </p:tavLst>
                                    </p:anim>
                                    <p:anim calcmode="lin" valueType="num">
                                      <p:cBhvr additive="base">
                                        <p:cTn id="20" dur="500" fill="hold"/>
                                        <p:tgtEl>
                                          <p:spTgt spid="14541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5417"/>
                                        </p:tgtEl>
                                        <p:attrNameLst>
                                          <p:attrName>style.visibility</p:attrName>
                                        </p:attrNameLst>
                                      </p:cBhvr>
                                      <p:to>
                                        <p:strVal val="visible"/>
                                      </p:to>
                                    </p:set>
                                    <p:anim calcmode="lin" valueType="num">
                                      <p:cBhvr additive="base">
                                        <p:cTn id="25" dur="500" fill="hold"/>
                                        <p:tgtEl>
                                          <p:spTgt spid="145417"/>
                                        </p:tgtEl>
                                        <p:attrNameLst>
                                          <p:attrName>ppt_x</p:attrName>
                                        </p:attrNameLst>
                                      </p:cBhvr>
                                      <p:tavLst>
                                        <p:tav tm="0">
                                          <p:val>
                                            <p:strVal val="#ppt_x"/>
                                          </p:val>
                                        </p:tav>
                                        <p:tav tm="100000">
                                          <p:val>
                                            <p:strVal val="#ppt_x"/>
                                          </p:val>
                                        </p:tav>
                                      </p:tavLst>
                                    </p:anim>
                                    <p:anim calcmode="lin" valueType="num">
                                      <p:cBhvr additive="base">
                                        <p:cTn id="26" dur="500" fill="hold"/>
                                        <p:tgtEl>
                                          <p:spTgt spid="14541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5418"/>
                                        </p:tgtEl>
                                        <p:attrNameLst>
                                          <p:attrName>style.visibility</p:attrName>
                                        </p:attrNameLst>
                                      </p:cBhvr>
                                      <p:to>
                                        <p:strVal val="visible"/>
                                      </p:to>
                                    </p:set>
                                    <p:anim calcmode="lin" valueType="num">
                                      <p:cBhvr additive="base">
                                        <p:cTn id="31" dur="500" fill="hold"/>
                                        <p:tgtEl>
                                          <p:spTgt spid="145418"/>
                                        </p:tgtEl>
                                        <p:attrNameLst>
                                          <p:attrName>ppt_x</p:attrName>
                                        </p:attrNameLst>
                                      </p:cBhvr>
                                      <p:tavLst>
                                        <p:tav tm="0">
                                          <p:val>
                                            <p:strVal val="#ppt_x"/>
                                          </p:val>
                                        </p:tav>
                                        <p:tav tm="100000">
                                          <p:val>
                                            <p:strVal val="#ppt_x"/>
                                          </p:val>
                                        </p:tav>
                                      </p:tavLst>
                                    </p:anim>
                                    <p:anim calcmode="lin" valueType="num">
                                      <p:cBhvr additive="base">
                                        <p:cTn id="32" dur="500" fill="hold"/>
                                        <p:tgtEl>
                                          <p:spTgt spid="14541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5419"/>
                                        </p:tgtEl>
                                        <p:attrNameLst>
                                          <p:attrName>style.visibility</p:attrName>
                                        </p:attrNameLst>
                                      </p:cBhvr>
                                      <p:to>
                                        <p:strVal val="visible"/>
                                      </p:to>
                                    </p:set>
                                    <p:anim calcmode="lin" valueType="num">
                                      <p:cBhvr additive="base">
                                        <p:cTn id="37" dur="500" fill="hold"/>
                                        <p:tgtEl>
                                          <p:spTgt spid="145419"/>
                                        </p:tgtEl>
                                        <p:attrNameLst>
                                          <p:attrName>ppt_x</p:attrName>
                                        </p:attrNameLst>
                                      </p:cBhvr>
                                      <p:tavLst>
                                        <p:tav tm="0">
                                          <p:val>
                                            <p:strVal val="#ppt_x"/>
                                          </p:val>
                                        </p:tav>
                                        <p:tav tm="100000">
                                          <p:val>
                                            <p:strVal val="#ppt_x"/>
                                          </p:val>
                                        </p:tav>
                                      </p:tavLst>
                                    </p:anim>
                                    <p:anim calcmode="lin" valueType="num">
                                      <p:cBhvr additive="base">
                                        <p:cTn id="38" dur="500" fill="hold"/>
                                        <p:tgtEl>
                                          <p:spTgt spid="14541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5420"/>
                                        </p:tgtEl>
                                        <p:attrNameLst>
                                          <p:attrName>style.visibility</p:attrName>
                                        </p:attrNameLst>
                                      </p:cBhvr>
                                      <p:to>
                                        <p:strVal val="visible"/>
                                      </p:to>
                                    </p:set>
                                    <p:anim calcmode="lin" valueType="num">
                                      <p:cBhvr additive="base">
                                        <p:cTn id="43" dur="500" fill="hold"/>
                                        <p:tgtEl>
                                          <p:spTgt spid="145420"/>
                                        </p:tgtEl>
                                        <p:attrNameLst>
                                          <p:attrName>ppt_x</p:attrName>
                                        </p:attrNameLst>
                                      </p:cBhvr>
                                      <p:tavLst>
                                        <p:tav tm="0">
                                          <p:val>
                                            <p:strVal val="#ppt_x"/>
                                          </p:val>
                                        </p:tav>
                                        <p:tav tm="100000">
                                          <p:val>
                                            <p:strVal val="#ppt_x"/>
                                          </p:val>
                                        </p:tav>
                                      </p:tavLst>
                                    </p:anim>
                                    <p:anim calcmode="lin" valueType="num">
                                      <p:cBhvr additive="base">
                                        <p:cTn id="44" dur="500" fill="hold"/>
                                        <p:tgtEl>
                                          <p:spTgt spid="14542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5421"/>
                                        </p:tgtEl>
                                        <p:attrNameLst>
                                          <p:attrName>style.visibility</p:attrName>
                                        </p:attrNameLst>
                                      </p:cBhvr>
                                      <p:to>
                                        <p:strVal val="visible"/>
                                      </p:to>
                                    </p:set>
                                    <p:anim calcmode="lin" valueType="num">
                                      <p:cBhvr additive="base">
                                        <p:cTn id="49" dur="500" fill="hold"/>
                                        <p:tgtEl>
                                          <p:spTgt spid="145421"/>
                                        </p:tgtEl>
                                        <p:attrNameLst>
                                          <p:attrName>ppt_x</p:attrName>
                                        </p:attrNameLst>
                                      </p:cBhvr>
                                      <p:tavLst>
                                        <p:tav tm="0">
                                          <p:val>
                                            <p:strVal val="#ppt_x"/>
                                          </p:val>
                                        </p:tav>
                                        <p:tav tm="100000">
                                          <p:val>
                                            <p:strVal val="#ppt_x"/>
                                          </p:val>
                                        </p:tav>
                                      </p:tavLst>
                                    </p:anim>
                                    <p:anim calcmode="lin" valueType="num">
                                      <p:cBhvr additive="base">
                                        <p:cTn id="50" dur="500" fill="hold"/>
                                        <p:tgtEl>
                                          <p:spTgt spid="1454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4" grpId="0"/>
      <p:bldP spid="145415" grpId="0"/>
      <p:bldP spid="145416" grpId="0"/>
      <p:bldP spid="145417" grpId="0"/>
      <p:bldP spid="145418" grpId="0"/>
      <p:bldP spid="145419" grpId="0"/>
      <p:bldP spid="145420" grpId="0"/>
      <p:bldP spid="145421"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srcRect/>
          <a:stretch>
            <a:fillRect/>
          </a:stretch>
        </p:blipFill>
        <p:spPr bwMode="auto">
          <a:xfrm>
            <a:off x="1219200" y="152400"/>
            <a:ext cx="6719888" cy="6505575"/>
          </a:xfrm>
          <a:prstGeom prst="rect">
            <a:avLst/>
          </a:prstGeom>
          <a:noFill/>
          <a:ln w="9525">
            <a:noFill/>
            <a:miter lim="800000"/>
            <a:headEnd/>
            <a:tailEnd/>
          </a:ln>
          <a:effectLst/>
        </p:spPr>
      </p:pic>
      <p:sp>
        <p:nvSpPr>
          <p:cNvPr id="146439" name="Text Box 7"/>
          <p:cNvSpPr txBox="1">
            <a:spLocks noChangeArrowheads="1"/>
          </p:cNvSpPr>
          <p:nvPr/>
        </p:nvSpPr>
        <p:spPr bwMode="auto">
          <a:xfrm>
            <a:off x="7086600" y="1752600"/>
            <a:ext cx="1828800" cy="254635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a:effectLst>
                  <a:outerShdw blurRad="38100" dist="38100" dir="2700000" algn="tl">
                    <a:srgbClr val="FFFFFF"/>
                  </a:outerShdw>
                </a:effectLst>
              </a:rPr>
              <a:t>10-yr maturity:</a:t>
            </a:r>
          </a:p>
          <a:p>
            <a:pPr eaLnBrk="1" hangingPunct="1">
              <a:spcBef>
                <a:spcPct val="50000"/>
              </a:spcBef>
              <a:defRPr/>
            </a:pPr>
            <a:r>
              <a:rPr lang="en-US" sz="1600" b="1">
                <a:solidFill>
                  <a:srgbClr val="0000FF"/>
                </a:solidFill>
                <a:effectLst>
                  <a:outerShdw blurRad="38100" dist="38100" dir="2700000" algn="tl">
                    <a:srgbClr val="000000"/>
                  </a:outerShdw>
                </a:effectLst>
              </a:rPr>
              <a:t>30-yr amort </a:t>
            </a:r>
            <a:r>
              <a:rPr lang="en-US" sz="1600" b="1">
                <a:solidFill>
                  <a:srgbClr val="0000FF"/>
                </a:solidFill>
                <a:effectLst>
                  <a:outerShdw blurRad="38100" dist="38100" dir="2700000" algn="tl">
                    <a:srgbClr val="000000"/>
                  </a:outerShdw>
                </a:effectLst>
                <a:sym typeface="Wingdings" panose="05000000000000000000" pitchFamily="2" charset="2"/>
              </a:rPr>
              <a:t></a:t>
            </a:r>
          </a:p>
          <a:p>
            <a:pPr eaLnBrk="1" hangingPunct="1">
              <a:spcBef>
                <a:spcPct val="50000"/>
              </a:spcBef>
              <a:defRPr/>
            </a:pPr>
            <a:r>
              <a:rPr lang="en-US" sz="1600" b="1">
                <a:solidFill>
                  <a:srgbClr val="0000FF"/>
                </a:solidFill>
                <a:effectLst>
                  <a:outerShdw blurRad="38100" dist="38100" dir="2700000" algn="tl">
                    <a:srgbClr val="000000"/>
                  </a:outerShdw>
                </a:effectLst>
                <a:sym typeface="Wingdings" panose="05000000000000000000" pitchFamily="2" charset="2"/>
              </a:rPr>
              <a:t>10286 pmt, </a:t>
            </a:r>
          </a:p>
          <a:p>
            <a:pPr eaLnBrk="1" hangingPunct="1">
              <a:spcBef>
                <a:spcPct val="50000"/>
              </a:spcBef>
              <a:defRPr/>
            </a:pPr>
            <a:r>
              <a:rPr lang="en-US" sz="1600" b="1">
                <a:solidFill>
                  <a:srgbClr val="0000FF"/>
                </a:solidFill>
                <a:effectLst>
                  <a:outerShdw blurRad="38100" dist="38100" dir="2700000" algn="tl">
                    <a:srgbClr val="000000"/>
                  </a:outerShdw>
                </a:effectLst>
                <a:sym typeface="Wingdings" panose="05000000000000000000" pitchFamily="2" charset="2"/>
              </a:rPr>
              <a:t>934000 balloon</a:t>
            </a:r>
          </a:p>
          <a:p>
            <a:pPr eaLnBrk="1" hangingPunct="1">
              <a:spcBef>
                <a:spcPct val="50000"/>
              </a:spcBef>
              <a:defRPr/>
            </a:pPr>
            <a:r>
              <a:rPr lang="en-US" sz="1600" b="1">
                <a:solidFill>
                  <a:srgbClr val="FF0000"/>
                </a:solidFill>
                <a:effectLst>
                  <a:outerShdw blurRad="38100" dist="38100" dir="2700000" algn="tl">
                    <a:srgbClr val="000000"/>
                  </a:outerShdw>
                </a:effectLst>
                <a:sym typeface="Wingdings" panose="05000000000000000000" pitchFamily="2" charset="2"/>
              </a:rPr>
              <a:t>20-yr amort </a:t>
            </a:r>
          </a:p>
          <a:p>
            <a:pPr eaLnBrk="1" hangingPunct="1">
              <a:spcBef>
                <a:spcPct val="50000"/>
              </a:spcBef>
              <a:defRPr/>
            </a:pPr>
            <a:r>
              <a:rPr lang="en-US" sz="1600" b="1">
                <a:solidFill>
                  <a:srgbClr val="FF0000"/>
                </a:solidFill>
                <a:effectLst>
                  <a:outerShdw blurRad="38100" dist="38100" dir="2700000" algn="tl">
                    <a:srgbClr val="000000"/>
                  </a:outerShdw>
                </a:effectLst>
                <a:sym typeface="Wingdings" panose="05000000000000000000" pitchFamily="2" charset="2"/>
              </a:rPr>
              <a:t>11010 pmt,</a:t>
            </a:r>
          </a:p>
          <a:p>
            <a:pPr eaLnBrk="1" hangingPunct="1">
              <a:spcBef>
                <a:spcPct val="50000"/>
              </a:spcBef>
              <a:defRPr/>
            </a:pPr>
            <a:r>
              <a:rPr lang="en-US" sz="1600" b="1">
                <a:solidFill>
                  <a:srgbClr val="FF0000"/>
                </a:solidFill>
                <a:effectLst>
                  <a:outerShdw blurRad="38100" dist="38100" dir="2700000" algn="tl">
                    <a:srgbClr val="000000"/>
                  </a:outerShdw>
                </a:effectLst>
                <a:sym typeface="Wingdings" panose="05000000000000000000" pitchFamily="2" charset="2"/>
              </a:rPr>
              <a:t>770000 balloon.</a:t>
            </a:r>
          </a:p>
        </p:txBody>
      </p:sp>
      <p:sp>
        <p:nvSpPr>
          <p:cNvPr id="14340" name="Line 8"/>
          <p:cNvSpPr>
            <a:spLocks noChangeShapeType="1"/>
          </p:cNvSpPr>
          <p:nvPr/>
        </p:nvSpPr>
        <p:spPr bwMode="auto">
          <a:xfrm flipH="1">
            <a:off x="4191000" y="1905000"/>
            <a:ext cx="2895600" cy="0"/>
          </a:xfrm>
          <a:prstGeom prst="line">
            <a:avLst/>
          </a:prstGeom>
          <a:noFill/>
          <a:ln w="9525">
            <a:solidFill>
              <a:srgbClr val="0000FF"/>
            </a:solidFill>
            <a:round/>
            <a:headEnd/>
            <a:tailEnd type="triangle" w="med" len="med"/>
          </a:ln>
          <a:effectLst/>
        </p:spPr>
        <p:txBody>
          <a:bodyPr wrap="none"/>
          <a:lstStyle/>
          <a:p>
            <a:endParaRPr lang="en-US"/>
          </a:p>
        </p:txBody>
      </p:sp>
      <p:sp>
        <p:nvSpPr>
          <p:cNvPr id="14341" name="Line 23"/>
          <p:cNvSpPr>
            <a:spLocks noChangeShapeType="1"/>
          </p:cNvSpPr>
          <p:nvPr/>
        </p:nvSpPr>
        <p:spPr bwMode="auto">
          <a:xfrm flipV="1">
            <a:off x="3810000" y="1905000"/>
            <a:ext cx="0" cy="2362200"/>
          </a:xfrm>
          <a:prstGeom prst="line">
            <a:avLst/>
          </a:prstGeom>
          <a:noFill/>
          <a:ln w="38100">
            <a:solidFill>
              <a:srgbClr val="0000FF"/>
            </a:solidFill>
            <a:round/>
            <a:headEnd/>
            <a:tailEnd/>
          </a:ln>
          <a:effectLst/>
        </p:spPr>
        <p:txBody>
          <a:bodyPr wrap="none"/>
          <a:lstStyle/>
          <a:p>
            <a:endParaRPr lang="en-US"/>
          </a:p>
        </p:txBody>
      </p:sp>
      <p:sp>
        <p:nvSpPr>
          <p:cNvPr id="14342" name="Text Box 24"/>
          <p:cNvSpPr txBox="1">
            <a:spLocks noChangeArrowheads="1"/>
          </p:cNvSpPr>
          <p:nvPr/>
        </p:nvSpPr>
        <p:spPr bwMode="auto">
          <a:xfrm>
            <a:off x="3810000" y="1752600"/>
            <a:ext cx="685800" cy="304800"/>
          </a:xfrm>
          <a:prstGeom prst="rect">
            <a:avLst/>
          </a:prstGeom>
          <a:noFill/>
          <a:ln w="9525">
            <a:noFill/>
            <a:miter lim="800000"/>
            <a:headEnd/>
            <a:tailEnd/>
          </a:ln>
          <a:effectLst/>
        </p:spPr>
        <p:txBody>
          <a:bodyPr>
            <a:spAutoFit/>
          </a:bodyPr>
          <a:lstStyle/>
          <a:p>
            <a:pPr eaLnBrk="1" hangingPunct="1">
              <a:spcBef>
                <a:spcPct val="50000"/>
              </a:spcBef>
            </a:pPr>
            <a:r>
              <a:rPr lang="en-US" sz="1400" b="1">
                <a:solidFill>
                  <a:srgbClr val="0000FF"/>
                </a:solidFill>
              </a:rPr>
              <a:t>934</a:t>
            </a:r>
          </a:p>
        </p:txBody>
      </p:sp>
      <p:sp>
        <p:nvSpPr>
          <p:cNvPr id="14343" name="Line 25"/>
          <p:cNvSpPr>
            <a:spLocks noChangeShapeType="1"/>
          </p:cNvSpPr>
          <p:nvPr/>
        </p:nvSpPr>
        <p:spPr bwMode="auto">
          <a:xfrm>
            <a:off x="2895600" y="2362200"/>
            <a:ext cx="914400" cy="0"/>
          </a:xfrm>
          <a:prstGeom prst="line">
            <a:avLst/>
          </a:prstGeom>
          <a:noFill/>
          <a:ln w="38100">
            <a:solidFill>
              <a:srgbClr val="FF0000"/>
            </a:solidFill>
            <a:round/>
            <a:headEnd/>
            <a:tailEnd/>
          </a:ln>
          <a:effectLst/>
        </p:spPr>
        <p:txBody>
          <a:bodyPr wrap="none"/>
          <a:lstStyle/>
          <a:p>
            <a:endParaRPr lang="en-US"/>
          </a:p>
        </p:txBody>
      </p:sp>
      <p:sp>
        <p:nvSpPr>
          <p:cNvPr id="14344" name="Line 26"/>
          <p:cNvSpPr>
            <a:spLocks noChangeShapeType="1"/>
          </p:cNvSpPr>
          <p:nvPr/>
        </p:nvSpPr>
        <p:spPr bwMode="auto">
          <a:xfrm>
            <a:off x="2895600" y="2514600"/>
            <a:ext cx="2971800" cy="0"/>
          </a:xfrm>
          <a:prstGeom prst="line">
            <a:avLst/>
          </a:prstGeom>
          <a:noFill/>
          <a:ln w="57150">
            <a:solidFill>
              <a:srgbClr val="0000FF"/>
            </a:solidFill>
            <a:round/>
            <a:headEnd/>
            <a:tailEnd/>
          </a:ln>
          <a:effectLst/>
        </p:spPr>
        <p:txBody>
          <a:bodyPr wrap="none"/>
          <a:lstStyle/>
          <a:p>
            <a:endParaRPr lang="en-US"/>
          </a:p>
        </p:txBody>
      </p:sp>
      <p:sp>
        <p:nvSpPr>
          <p:cNvPr id="14345" name="Line 27"/>
          <p:cNvSpPr>
            <a:spLocks noChangeShapeType="1"/>
          </p:cNvSpPr>
          <p:nvPr/>
        </p:nvSpPr>
        <p:spPr bwMode="auto">
          <a:xfrm>
            <a:off x="3810000" y="2209800"/>
            <a:ext cx="0" cy="2133600"/>
          </a:xfrm>
          <a:prstGeom prst="line">
            <a:avLst/>
          </a:prstGeom>
          <a:noFill/>
          <a:ln w="57150">
            <a:solidFill>
              <a:srgbClr val="FF0000"/>
            </a:solidFill>
            <a:round/>
            <a:headEnd/>
            <a:tailEnd/>
          </a:ln>
          <a:effectLst/>
        </p:spPr>
        <p:txBody>
          <a:bodyPr wrap="none"/>
          <a:lstStyle/>
          <a:p>
            <a:endParaRPr lang="en-US"/>
          </a:p>
        </p:txBody>
      </p:sp>
      <p:sp>
        <p:nvSpPr>
          <p:cNvPr id="14346" name="Text Box 28"/>
          <p:cNvSpPr txBox="1">
            <a:spLocks noChangeArrowheads="1"/>
          </p:cNvSpPr>
          <p:nvPr/>
        </p:nvSpPr>
        <p:spPr bwMode="auto">
          <a:xfrm>
            <a:off x="1371600" y="2362200"/>
            <a:ext cx="685800" cy="304800"/>
          </a:xfrm>
          <a:prstGeom prst="rect">
            <a:avLst/>
          </a:prstGeom>
          <a:noFill/>
          <a:ln w="9525">
            <a:noFill/>
            <a:miter lim="800000"/>
            <a:headEnd/>
            <a:tailEnd/>
          </a:ln>
          <a:effectLst/>
        </p:spPr>
        <p:txBody>
          <a:bodyPr>
            <a:spAutoFit/>
          </a:bodyPr>
          <a:lstStyle/>
          <a:p>
            <a:pPr eaLnBrk="1" hangingPunct="1">
              <a:spcBef>
                <a:spcPct val="50000"/>
              </a:spcBef>
            </a:pPr>
            <a:r>
              <a:rPr lang="en-US" sz="1400" b="1">
                <a:solidFill>
                  <a:srgbClr val="0000FF"/>
                </a:solidFill>
              </a:rPr>
              <a:t>10286</a:t>
            </a:r>
          </a:p>
        </p:txBody>
      </p:sp>
      <p:sp>
        <p:nvSpPr>
          <p:cNvPr id="14347" name="Text Box 29"/>
          <p:cNvSpPr txBox="1">
            <a:spLocks noChangeArrowheads="1"/>
          </p:cNvSpPr>
          <p:nvPr/>
        </p:nvSpPr>
        <p:spPr bwMode="auto">
          <a:xfrm>
            <a:off x="1371600" y="2133600"/>
            <a:ext cx="685800" cy="304800"/>
          </a:xfrm>
          <a:prstGeom prst="rect">
            <a:avLst/>
          </a:prstGeom>
          <a:noFill/>
          <a:ln w="9525">
            <a:noFill/>
            <a:miter lim="800000"/>
            <a:headEnd/>
            <a:tailEnd/>
          </a:ln>
          <a:effectLst/>
        </p:spPr>
        <p:txBody>
          <a:bodyPr>
            <a:spAutoFit/>
          </a:bodyPr>
          <a:lstStyle/>
          <a:p>
            <a:pPr eaLnBrk="1" hangingPunct="1">
              <a:spcBef>
                <a:spcPct val="50000"/>
              </a:spcBef>
            </a:pPr>
            <a:r>
              <a:rPr lang="en-US" sz="1400" b="1">
                <a:solidFill>
                  <a:srgbClr val="FF0000"/>
                </a:solidFill>
              </a:rPr>
              <a:t>11010</a:t>
            </a:r>
          </a:p>
        </p:txBody>
      </p:sp>
      <p:sp>
        <p:nvSpPr>
          <p:cNvPr id="14348" name="Text Box 30"/>
          <p:cNvSpPr txBox="1">
            <a:spLocks noChangeArrowheads="1"/>
          </p:cNvSpPr>
          <p:nvPr/>
        </p:nvSpPr>
        <p:spPr bwMode="auto">
          <a:xfrm>
            <a:off x="3810000" y="2057400"/>
            <a:ext cx="685800" cy="304800"/>
          </a:xfrm>
          <a:prstGeom prst="rect">
            <a:avLst/>
          </a:prstGeom>
          <a:noFill/>
          <a:ln w="9525">
            <a:noFill/>
            <a:miter lim="800000"/>
            <a:headEnd/>
            <a:tailEnd/>
          </a:ln>
          <a:effectLst/>
        </p:spPr>
        <p:txBody>
          <a:bodyPr>
            <a:spAutoFit/>
          </a:bodyPr>
          <a:lstStyle/>
          <a:p>
            <a:pPr eaLnBrk="1" hangingPunct="1">
              <a:spcBef>
                <a:spcPct val="50000"/>
              </a:spcBef>
            </a:pPr>
            <a:r>
              <a:rPr lang="en-US" sz="1400" b="1">
                <a:solidFill>
                  <a:srgbClr val="FF0000"/>
                </a:solidFill>
              </a:rPr>
              <a:t>770</a:t>
            </a:r>
          </a:p>
        </p:txBody>
      </p:sp>
      <p:sp>
        <p:nvSpPr>
          <p:cNvPr id="14349" name="Line 31"/>
          <p:cNvSpPr>
            <a:spLocks noChangeShapeType="1"/>
          </p:cNvSpPr>
          <p:nvPr/>
        </p:nvSpPr>
        <p:spPr bwMode="auto">
          <a:xfrm flipH="1" flipV="1">
            <a:off x="4191000" y="2286000"/>
            <a:ext cx="2895600" cy="1524000"/>
          </a:xfrm>
          <a:prstGeom prst="line">
            <a:avLst/>
          </a:prstGeom>
          <a:noFill/>
          <a:ln w="9525">
            <a:solidFill>
              <a:srgbClr val="FF0000"/>
            </a:solidFill>
            <a:round/>
            <a:headEnd/>
            <a:tailEnd type="triangle" w="med" len="med"/>
          </a:ln>
          <a:effectLst/>
        </p:spPr>
        <p:txBody>
          <a:bodyPr wrap="none"/>
          <a:lstStyle/>
          <a:p>
            <a:endParaRPr lang="en-US"/>
          </a:p>
        </p:txBody>
      </p:sp>
      <p:sp>
        <p:nvSpPr>
          <p:cNvPr id="14" name="Slide Number Placeholder 13"/>
          <p:cNvSpPr>
            <a:spLocks noGrp="1"/>
          </p:cNvSpPr>
          <p:nvPr>
            <p:ph type="sldNum" sz="quarter" idx="12"/>
          </p:nvPr>
        </p:nvSpPr>
        <p:spPr/>
        <p:txBody>
          <a:bodyPr/>
          <a:lstStyle/>
          <a:p>
            <a:fld id="{9A7DB79F-5B30-43E3-A70F-CF4E72463336}" type="slidenum">
              <a:rPr lang="en-US" smtClean="0"/>
              <a:pPr/>
              <a:t>11</a:t>
            </a:fld>
            <a:endParaRPr lang="en-US"/>
          </a:p>
        </p:txBody>
      </p:sp>
      <p:sp>
        <p:nvSpPr>
          <p:cNvPr id="15" name="Footer Placeholder 1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4"/>
          <p:cNvPicPr>
            <a:picLocks noChangeAspect="1" noChangeArrowheads="1"/>
          </p:cNvPicPr>
          <p:nvPr/>
        </p:nvPicPr>
        <p:blipFill>
          <a:blip r:embed="rId2" cstate="print"/>
          <a:srcRect/>
          <a:stretch>
            <a:fillRect/>
          </a:stretch>
        </p:blipFill>
        <p:spPr bwMode="auto">
          <a:xfrm>
            <a:off x="2109788" y="228600"/>
            <a:ext cx="4864100" cy="6324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9A7DB79F-5B30-43E3-A70F-CF4E72463336}" type="slidenum">
              <a:rPr lang="en-US" smtClean="0"/>
              <a:pPr/>
              <a:t>12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type="body" sz="half" idx="1"/>
          </p:nvPr>
        </p:nvSpPr>
        <p:spPr>
          <a:xfrm>
            <a:off x="685800" y="685800"/>
            <a:ext cx="7848600" cy="1295400"/>
          </a:xfrm>
        </p:spPr>
        <p:txBody>
          <a:bodyPr/>
          <a:lstStyle/>
          <a:p>
            <a:pPr algn="ctr" eaLnBrk="1" hangingPunct="1">
              <a:lnSpc>
                <a:spcPct val="80000"/>
              </a:lnSpc>
              <a:buFont typeface="Wingdings" pitchFamily="2" charset="2"/>
              <a:buNone/>
            </a:pPr>
            <a:r>
              <a:rPr lang="en-US" sz="1600" smtClean="0">
                <a:solidFill>
                  <a:srgbClr val="000000"/>
                </a:solidFill>
                <a:cs typeface="Times New Roman" pitchFamily="18" charset="0"/>
                <a:sym typeface="Wingdings" pitchFamily="2" charset="2"/>
              </a:rPr>
              <a:t>(PMT</a:t>
            </a:r>
            <a:r>
              <a:rPr lang="en-US" sz="1600" baseline="-30000" smtClean="0">
                <a:solidFill>
                  <a:srgbClr val="000000"/>
                </a:solidFill>
                <a:cs typeface="Times New Roman" pitchFamily="18" charset="0"/>
                <a:sym typeface="Wingdings" pitchFamily="2" charset="2"/>
              </a:rPr>
              <a:t>t+s</a:t>
            </a:r>
            <a:r>
              <a:rPr lang="en-US" sz="1600" smtClean="0">
                <a:solidFill>
                  <a:srgbClr val="000000"/>
                </a:solidFill>
                <a:cs typeface="Times New Roman" pitchFamily="18" charset="0"/>
                <a:sym typeface="Wingdings" pitchFamily="2" charset="2"/>
              </a:rPr>
              <a:t> &gt; PMT</a:t>
            </a:r>
            <a:r>
              <a:rPr lang="en-US" sz="1600" baseline="-30000" smtClean="0">
                <a:solidFill>
                  <a:srgbClr val="000000"/>
                </a:solidFill>
                <a:cs typeface="Times New Roman" pitchFamily="18" charset="0"/>
                <a:sym typeface="Wingdings" pitchFamily="2" charset="2"/>
              </a:rPr>
              <a:t>t</a:t>
            </a:r>
            <a:r>
              <a:rPr lang="en-US" sz="1600" smtClean="0">
                <a:solidFill>
                  <a:srgbClr val="000000"/>
                </a:solidFill>
                <a:cs typeface="Times New Roman" pitchFamily="18" charset="0"/>
                <a:sym typeface="Wingdings" pitchFamily="2" charset="2"/>
              </a:rPr>
              <a:t>, for some positive value of s and t.)</a:t>
            </a:r>
            <a:r>
              <a:rPr lang="en-US" sz="1600" smtClean="0">
                <a:solidFill>
                  <a:srgbClr val="000000"/>
                </a:solidFill>
                <a:latin typeface="Courier New" pitchFamily="49" charset="0"/>
                <a:cs typeface="Times New Roman" pitchFamily="18" charset="0"/>
                <a:sym typeface="Wingdings" pitchFamily="2" charset="2"/>
              </a:rPr>
              <a:t/>
            </a:r>
            <a:br>
              <a:rPr lang="en-US" sz="1600" smtClean="0">
                <a:solidFill>
                  <a:srgbClr val="000000"/>
                </a:solidFill>
                <a:latin typeface="Courier New" pitchFamily="49" charset="0"/>
                <a:cs typeface="Times New Roman" pitchFamily="18" charset="0"/>
                <a:sym typeface="Wingdings" pitchFamily="2" charset="2"/>
              </a:rPr>
            </a:br>
            <a:r>
              <a:rPr lang="en-US" sz="1600" smtClean="0">
                <a:solidFill>
                  <a:srgbClr val="000000"/>
                </a:solidFill>
                <a:latin typeface="Courier New" pitchFamily="49" charset="0"/>
                <a:cs typeface="Times New Roman" pitchFamily="18" charset="0"/>
                <a:sym typeface="Wingdings" pitchFamily="2" charset="2"/>
              </a:rPr>
              <a:t> </a:t>
            </a:r>
            <a:r>
              <a:rPr lang="en-US" sz="1600" b="1" i="1" smtClean="0">
                <a:solidFill>
                  <a:srgbClr val="000000"/>
                </a:solidFill>
                <a:cs typeface="Times New Roman" pitchFamily="18" charset="0"/>
                <a:sym typeface="Wingdings" pitchFamily="2" charset="2"/>
              </a:rPr>
              <a:t>Allows initial payments to be </a:t>
            </a:r>
            <a:r>
              <a:rPr lang="en-US" sz="1600" b="1" i="1" u="sng" smtClean="0">
                <a:solidFill>
                  <a:srgbClr val="000000"/>
                </a:solidFill>
                <a:cs typeface="Times New Roman" pitchFamily="18" charset="0"/>
                <a:sym typeface="Wingdings" pitchFamily="2" charset="2"/>
              </a:rPr>
              <a:t>lower</a:t>
            </a:r>
            <a:r>
              <a:rPr lang="en-US" sz="1600" b="1" smtClean="0">
                <a:solidFill>
                  <a:srgbClr val="000000"/>
                </a:solidFill>
                <a:cs typeface="Times New Roman" pitchFamily="18" charset="0"/>
                <a:sym typeface="Wingdings" pitchFamily="2" charset="2"/>
              </a:rPr>
              <a:t> than they otherwise could be...</a:t>
            </a:r>
            <a:r>
              <a:rPr lang="en-US" sz="1600" smtClean="0">
                <a:solidFill>
                  <a:srgbClr val="000000"/>
                </a:solidFill>
                <a:latin typeface="Courier New" pitchFamily="49" charset="0"/>
                <a:cs typeface="Times New Roman" pitchFamily="18" charset="0"/>
                <a:sym typeface="Wingdings" pitchFamily="2" charset="2"/>
              </a:rPr>
              <a:t/>
            </a:r>
            <a:br>
              <a:rPr lang="en-US" sz="1600" smtClean="0">
                <a:solidFill>
                  <a:srgbClr val="000000"/>
                </a:solidFill>
                <a:latin typeface="Courier New" pitchFamily="49" charset="0"/>
                <a:cs typeface="Times New Roman" pitchFamily="18" charset="0"/>
                <a:sym typeface="Wingdings" pitchFamily="2" charset="2"/>
              </a:rPr>
            </a:br>
            <a:r>
              <a:rPr lang="en-US" sz="2800" smtClean="0">
                <a:solidFill>
                  <a:srgbClr val="000000"/>
                </a:solidFill>
                <a:latin typeface="Courier New" pitchFamily="49" charset="0"/>
                <a:cs typeface="Times New Roman" pitchFamily="18" charset="0"/>
                <a:sym typeface="Wingdings" pitchFamily="2" charset="2"/>
              </a:rPr>
              <a:t> </a:t>
            </a:r>
            <a:r>
              <a:rPr lang="en-US" sz="1600" smtClean="0">
                <a:solidFill>
                  <a:srgbClr val="000000"/>
                </a:solidFill>
                <a:cs typeface="Times New Roman" pitchFamily="18" charset="0"/>
                <a:sym typeface="Wingdings" pitchFamily="2" charset="2"/>
              </a:rPr>
              <a:t>Exhibit 17-4: Graduated Payment Mortgage (GPM) Payments &amp; Interest Component: $1,000,000, 12%, 30-year, monthly payments; 4 Annual 7.5% steps.</a:t>
            </a:r>
            <a:endParaRPr lang="en-US" sz="2800" smtClean="0">
              <a:solidFill>
                <a:srgbClr val="000000"/>
              </a:solidFill>
              <a:cs typeface="Times New Roman" pitchFamily="18" charset="0"/>
              <a:sym typeface="Wingdings" pitchFamily="2" charset="2"/>
            </a:endParaRPr>
          </a:p>
        </p:txBody>
      </p:sp>
      <p:pic>
        <p:nvPicPr>
          <p:cNvPr id="17411" name="Picture 5"/>
          <p:cNvPicPr>
            <a:picLocks noChangeAspect="1" noChangeArrowheads="1"/>
          </p:cNvPicPr>
          <p:nvPr>
            <p:ph sz="half" idx="2"/>
          </p:nvPr>
        </p:nvPicPr>
        <p:blipFill>
          <a:blip r:embed="rId2" cstate="print"/>
          <a:srcRect/>
          <a:stretch>
            <a:fillRect/>
          </a:stretch>
        </p:blipFill>
        <p:spPr>
          <a:xfrm>
            <a:off x="1524000" y="1828800"/>
            <a:ext cx="6324600" cy="4475163"/>
          </a:xfrm>
          <a:noFill/>
        </p:spPr>
      </p:pic>
      <p:sp>
        <p:nvSpPr>
          <p:cNvPr id="43015" name="Text Box 7"/>
          <p:cNvSpPr txBox="1">
            <a:spLocks noChangeArrowheads="1"/>
          </p:cNvSpPr>
          <p:nvPr/>
        </p:nvSpPr>
        <p:spPr bwMode="auto">
          <a:xfrm>
            <a:off x="381000" y="228600"/>
            <a:ext cx="762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u="sng">
                <a:solidFill>
                  <a:srgbClr val="000000"/>
                </a:solidFill>
                <a:effectLst>
                  <a:outerShdw blurRad="38100" dist="38100" dir="2700000" algn="tl">
                    <a:srgbClr val="FFFFFF"/>
                  </a:outerShdw>
                </a:effectLst>
                <a:sym typeface="Wingdings" panose="05000000000000000000" pitchFamily="2" charset="2"/>
              </a:rPr>
              <a:t>Graduated Payment Mortgage (GPM):</a:t>
            </a:r>
          </a:p>
        </p:txBody>
      </p:sp>
      <p:sp>
        <p:nvSpPr>
          <p:cNvPr id="5" name="Slide Number Placeholder 4"/>
          <p:cNvSpPr>
            <a:spLocks noGrp="1"/>
          </p:cNvSpPr>
          <p:nvPr>
            <p:ph type="sldNum" sz="quarter" idx="12"/>
          </p:nvPr>
        </p:nvSpPr>
        <p:spPr/>
        <p:txBody>
          <a:bodyPr/>
          <a:lstStyle/>
          <a:p>
            <a:fld id="{7210D1F3-F53A-4B1E-A082-C6F6066AAA8F}" type="slidenum">
              <a:rPr lang="en-US" smtClean="0"/>
              <a:pPr/>
              <a:t>13</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434" name="Picture 4"/>
          <p:cNvPicPr>
            <a:picLocks noChangeAspect="1" noChangeArrowheads="1"/>
          </p:cNvPicPr>
          <p:nvPr/>
        </p:nvPicPr>
        <p:blipFill>
          <a:blip r:embed="rId2" cstate="print"/>
          <a:srcRect/>
          <a:stretch>
            <a:fillRect/>
          </a:stretch>
        </p:blipFill>
        <p:spPr bwMode="auto">
          <a:xfrm>
            <a:off x="381000" y="1828800"/>
            <a:ext cx="8077200" cy="4738688"/>
          </a:xfrm>
          <a:prstGeom prst="rect">
            <a:avLst/>
          </a:prstGeom>
          <a:noFill/>
          <a:ln w="9525">
            <a:noFill/>
            <a:miter lim="800000"/>
            <a:headEnd/>
            <a:tailEnd/>
          </a:ln>
          <a:effectLst/>
        </p:spPr>
      </p:pic>
      <p:sp>
        <p:nvSpPr>
          <p:cNvPr id="18435" name="Rectangle 5"/>
          <p:cNvSpPr>
            <a:spLocks noChangeArrowheads="1"/>
          </p:cNvSpPr>
          <p:nvPr/>
        </p:nvSpPr>
        <p:spPr bwMode="auto">
          <a:xfrm>
            <a:off x="685800" y="838200"/>
            <a:ext cx="7848600" cy="1143000"/>
          </a:xfrm>
          <a:prstGeom prst="rect">
            <a:avLst/>
          </a:prstGeom>
          <a:noFill/>
          <a:ln w="9525">
            <a:noFill/>
            <a:miter lim="800000"/>
            <a:headEnd/>
            <a:tailEnd/>
          </a:ln>
          <a:effectLst/>
        </p:spPr>
        <p:txBody>
          <a:bodyPr/>
          <a:lstStyle/>
          <a:p>
            <a:pPr marL="342900" indent="-342900" algn="ctr" eaLnBrk="1" hangingPunct="1">
              <a:lnSpc>
                <a:spcPct val="70000"/>
              </a:lnSpc>
              <a:buClr>
                <a:schemeClr val="accent2"/>
              </a:buClr>
              <a:buSzPct val="80000"/>
              <a:buFont typeface="Wingdings" pitchFamily="2" charset="2"/>
              <a:buNone/>
            </a:pPr>
            <a:r>
              <a:rPr lang="en-US" sz="1600">
                <a:solidFill>
                  <a:srgbClr val="000000"/>
                </a:solidFill>
                <a:cs typeface="Times New Roman" pitchFamily="18" charset="0"/>
                <a:sym typeface="Wingdings" pitchFamily="2" charset="2"/>
              </a:rPr>
              <a:t>(PMT</a:t>
            </a:r>
            <a:r>
              <a:rPr lang="en-US" sz="1600" baseline="-30000">
                <a:solidFill>
                  <a:srgbClr val="000000"/>
                </a:solidFill>
                <a:cs typeface="Times New Roman" pitchFamily="18" charset="0"/>
                <a:sym typeface="Wingdings" pitchFamily="2" charset="2"/>
              </a:rPr>
              <a:t>t+s</a:t>
            </a:r>
            <a:r>
              <a:rPr lang="en-US" sz="1600">
                <a:solidFill>
                  <a:srgbClr val="000000"/>
                </a:solidFill>
                <a:cs typeface="Times New Roman" pitchFamily="18" charset="0"/>
                <a:sym typeface="Wingdings" pitchFamily="2" charset="2"/>
              </a:rPr>
              <a:t> &gt; PMT</a:t>
            </a:r>
            <a:r>
              <a:rPr lang="en-US" sz="1600" baseline="-30000">
                <a:solidFill>
                  <a:srgbClr val="000000"/>
                </a:solidFill>
                <a:cs typeface="Times New Roman" pitchFamily="18" charset="0"/>
                <a:sym typeface="Wingdings" pitchFamily="2" charset="2"/>
              </a:rPr>
              <a:t>t</a:t>
            </a:r>
            <a:r>
              <a:rPr lang="en-US" sz="1600">
                <a:solidFill>
                  <a:srgbClr val="000000"/>
                </a:solidFill>
                <a:cs typeface="Times New Roman" pitchFamily="18" charset="0"/>
                <a:sym typeface="Wingdings" pitchFamily="2" charset="2"/>
              </a:rPr>
              <a:t>, for some positive value of s and t.)</a:t>
            </a:r>
            <a:r>
              <a:rPr lang="en-US" sz="1600">
                <a:solidFill>
                  <a:srgbClr val="000000"/>
                </a:solidFill>
                <a:latin typeface="Courier New" pitchFamily="49" charset="0"/>
                <a:cs typeface="Times New Roman" pitchFamily="18" charset="0"/>
                <a:sym typeface="Wingdings" pitchFamily="2" charset="2"/>
              </a:rPr>
              <a:t/>
            </a:r>
            <a:br>
              <a:rPr lang="en-US" sz="1600">
                <a:solidFill>
                  <a:srgbClr val="000000"/>
                </a:solidFill>
                <a:latin typeface="Courier New" pitchFamily="49" charset="0"/>
                <a:cs typeface="Times New Roman" pitchFamily="18" charset="0"/>
                <a:sym typeface="Wingdings" pitchFamily="2" charset="2"/>
              </a:rPr>
            </a:br>
            <a:r>
              <a:rPr lang="en-US" sz="1600">
                <a:solidFill>
                  <a:srgbClr val="000000"/>
                </a:solidFill>
                <a:latin typeface="Courier New" pitchFamily="49" charset="0"/>
                <a:cs typeface="Times New Roman" pitchFamily="18" charset="0"/>
                <a:sym typeface="Wingdings" pitchFamily="2" charset="2"/>
              </a:rPr>
              <a:t> </a:t>
            </a:r>
            <a:r>
              <a:rPr lang="en-US" sz="1600" b="1" i="1">
                <a:solidFill>
                  <a:srgbClr val="000000"/>
                </a:solidFill>
                <a:cs typeface="Times New Roman" pitchFamily="18" charset="0"/>
                <a:sym typeface="Wingdings" pitchFamily="2" charset="2"/>
              </a:rPr>
              <a:t>Allows initial payments to be </a:t>
            </a:r>
            <a:r>
              <a:rPr lang="en-US" sz="1600" b="1" i="1" u="sng">
                <a:solidFill>
                  <a:srgbClr val="000000"/>
                </a:solidFill>
                <a:cs typeface="Times New Roman" pitchFamily="18" charset="0"/>
                <a:sym typeface="Wingdings" pitchFamily="2" charset="2"/>
              </a:rPr>
              <a:t>lower</a:t>
            </a:r>
            <a:r>
              <a:rPr lang="en-US" sz="1600" b="1">
                <a:solidFill>
                  <a:srgbClr val="000000"/>
                </a:solidFill>
                <a:cs typeface="Times New Roman" pitchFamily="18" charset="0"/>
                <a:sym typeface="Wingdings" pitchFamily="2" charset="2"/>
              </a:rPr>
              <a:t> than they otherwise could be...</a:t>
            </a:r>
            <a:r>
              <a:rPr lang="en-US" sz="1600">
                <a:solidFill>
                  <a:srgbClr val="000000"/>
                </a:solidFill>
                <a:latin typeface="Courier New" pitchFamily="49" charset="0"/>
                <a:cs typeface="Times New Roman" pitchFamily="18" charset="0"/>
                <a:sym typeface="Wingdings" pitchFamily="2" charset="2"/>
              </a:rPr>
              <a:t/>
            </a:r>
            <a:br>
              <a:rPr lang="en-US" sz="1600">
                <a:solidFill>
                  <a:srgbClr val="000000"/>
                </a:solidFill>
                <a:latin typeface="Courier New" pitchFamily="49" charset="0"/>
                <a:cs typeface="Times New Roman" pitchFamily="18" charset="0"/>
                <a:sym typeface="Wingdings" pitchFamily="2" charset="2"/>
              </a:rPr>
            </a:br>
            <a:r>
              <a:rPr lang="en-US" sz="2800">
                <a:solidFill>
                  <a:srgbClr val="000000"/>
                </a:solidFill>
                <a:latin typeface="Courier New" pitchFamily="49" charset="0"/>
                <a:cs typeface="Times New Roman" pitchFamily="18" charset="0"/>
                <a:sym typeface="Wingdings" pitchFamily="2" charset="2"/>
              </a:rPr>
              <a:t> </a:t>
            </a:r>
            <a:r>
              <a:rPr lang="en-US" sz="1600">
                <a:solidFill>
                  <a:srgbClr val="000000"/>
                </a:solidFill>
                <a:cs typeface="Times New Roman" pitchFamily="18" charset="0"/>
                <a:sym typeface="Wingdings" pitchFamily="2" charset="2"/>
              </a:rPr>
              <a:t>Exhibit 17-4: Graduated Payment Mortgage (GPM) Payments &amp; Interest Component: $1,000,000, 12%, 30-year, monthly payments; </a:t>
            </a:r>
            <a:r>
              <a:rPr lang="en-US" sz="1600" b="1">
                <a:solidFill>
                  <a:srgbClr val="0000FF"/>
                </a:solidFill>
                <a:cs typeface="Times New Roman" pitchFamily="18" charset="0"/>
                <a:sym typeface="Wingdings" pitchFamily="2" charset="2"/>
              </a:rPr>
              <a:t>4 Annual 7.5% steps</a:t>
            </a:r>
            <a:r>
              <a:rPr lang="en-US" sz="1600">
                <a:solidFill>
                  <a:srgbClr val="000000"/>
                </a:solidFill>
                <a:cs typeface="Times New Roman" pitchFamily="18" charset="0"/>
                <a:sym typeface="Wingdings" pitchFamily="2" charset="2"/>
              </a:rPr>
              <a:t>.</a:t>
            </a:r>
            <a:endParaRPr lang="en-US" sz="2800">
              <a:solidFill>
                <a:srgbClr val="000000"/>
              </a:solidFill>
              <a:cs typeface="Times New Roman" pitchFamily="18" charset="0"/>
              <a:sym typeface="Wingdings" pitchFamily="2" charset="2"/>
            </a:endParaRPr>
          </a:p>
        </p:txBody>
      </p:sp>
      <p:sp>
        <p:nvSpPr>
          <p:cNvPr id="150534" name="Text Box 6"/>
          <p:cNvSpPr txBox="1">
            <a:spLocks noChangeArrowheads="1"/>
          </p:cNvSpPr>
          <p:nvPr/>
        </p:nvSpPr>
        <p:spPr bwMode="auto">
          <a:xfrm>
            <a:off x="381000" y="228600"/>
            <a:ext cx="762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u="sng">
                <a:solidFill>
                  <a:srgbClr val="000000"/>
                </a:solidFill>
                <a:effectLst>
                  <a:outerShdw blurRad="38100" dist="38100" dir="2700000" algn="tl">
                    <a:srgbClr val="FFFFFF"/>
                  </a:outerShdw>
                </a:effectLst>
                <a:sym typeface="Wingdings" panose="05000000000000000000" pitchFamily="2" charset="2"/>
              </a:rPr>
              <a:t>Graduated Payment Mortgage (GPM):</a:t>
            </a:r>
          </a:p>
        </p:txBody>
      </p:sp>
      <p:sp>
        <p:nvSpPr>
          <p:cNvPr id="150536" name="Text Box 8"/>
          <p:cNvSpPr txBox="1">
            <a:spLocks noChangeArrowheads="1"/>
          </p:cNvSpPr>
          <p:nvPr/>
        </p:nvSpPr>
        <p:spPr bwMode="auto">
          <a:xfrm>
            <a:off x="5715000" y="2438400"/>
            <a:ext cx="3048000" cy="2840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1" u="sng">
                <a:solidFill>
                  <a:srgbClr val="0000FF"/>
                </a:solidFill>
                <a:effectLst>
                  <a:outerShdw blurRad="38100" dist="38100" dir="2700000" algn="tl">
                    <a:srgbClr val="000000"/>
                  </a:outerShdw>
                </a:effectLst>
              </a:rPr>
              <a:t>Graduation characteristics</a:t>
            </a:r>
            <a:r>
              <a:rPr lang="en-US" sz="1800" b="1">
                <a:solidFill>
                  <a:srgbClr val="0000FF"/>
                </a:solidFill>
                <a:effectLst>
                  <a:outerShdw blurRad="38100" dist="38100" dir="2700000" algn="tl">
                    <a:srgbClr val="000000"/>
                  </a:outerShdw>
                </a:effectLst>
              </a:rPr>
              <a:t> of loan used to derive PMTs based on Annuity Formula.</a:t>
            </a:r>
          </a:p>
          <a:p>
            <a:pPr eaLnBrk="1" hangingPunct="1">
              <a:spcBef>
                <a:spcPct val="50000"/>
              </a:spcBef>
              <a:defRPr/>
            </a:pPr>
            <a:r>
              <a:rPr lang="en-US" sz="1800" b="1">
                <a:solidFill>
                  <a:srgbClr val="0000FF"/>
                </a:solidFill>
                <a:effectLst>
                  <a:outerShdw blurRad="38100" dist="38100" dir="2700000" algn="tl">
                    <a:srgbClr val="000000"/>
                  </a:outerShdw>
                </a:effectLst>
              </a:rPr>
              <a:t>Then rest of table is derived by applying the “Four Rules” as before.</a:t>
            </a:r>
          </a:p>
          <a:p>
            <a:pPr eaLnBrk="1" hangingPunct="1">
              <a:spcBef>
                <a:spcPct val="50000"/>
              </a:spcBef>
              <a:defRPr/>
            </a:pPr>
            <a:r>
              <a:rPr lang="en-US" sz="1800" b="1">
                <a:solidFill>
                  <a:srgbClr val="0000FF"/>
                </a:solidFill>
                <a:effectLst>
                  <a:outerShdw blurRad="38100" dist="38100" dir="2700000" algn="tl">
                    <a:srgbClr val="000000"/>
                  </a:outerShdw>
                </a:effectLst>
              </a:rPr>
              <a:t>Once you know what the initial PMT is, everything else follows. . .</a:t>
            </a:r>
          </a:p>
        </p:txBody>
      </p:sp>
      <p:sp>
        <p:nvSpPr>
          <p:cNvPr id="18438" name="AutoShape 9"/>
          <p:cNvSpPr>
            <a:spLocks/>
          </p:cNvSpPr>
          <p:nvPr/>
        </p:nvSpPr>
        <p:spPr bwMode="auto">
          <a:xfrm rot="-5400000">
            <a:off x="6591300" y="800100"/>
            <a:ext cx="228600" cy="1981200"/>
          </a:xfrm>
          <a:prstGeom prst="leftBrace">
            <a:avLst>
              <a:gd name="adj1" fmla="val 72222"/>
              <a:gd name="adj2" fmla="val 50782"/>
            </a:avLst>
          </a:prstGeom>
          <a:noFill/>
          <a:ln w="19050">
            <a:solidFill>
              <a:srgbClr val="0000FF"/>
            </a:solidFill>
            <a:round/>
            <a:headEnd/>
            <a:tailEnd/>
          </a:ln>
          <a:effectLst/>
        </p:spPr>
        <p:txBody>
          <a:bodyPr wrap="none" anchor="ctr"/>
          <a:lstStyle/>
          <a:p>
            <a:pPr eaLnBrk="1" hangingPunct="1"/>
            <a:endParaRPr lang="en-US"/>
          </a:p>
        </p:txBody>
      </p:sp>
      <p:sp>
        <p:nvSpPr>
          <p:cNvPr id="18439" name="Rectangle 10"/>
          <p:cNvSpPr>
            <a:spLocks noChangeArrowheads="1"/>
          </p:cNvSpPr>
          <p:nvPr/>
        </p:nvSpPr>
        <p:spPr bwMode="auto">
          <a:xfrm>
            <a:off x="2057400" y="1905000"/>
            <a:ext cx="762000" cy="449580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18440" name="Line 12"/>
          <p:cNvSpPr>
            <a:spLocks noChangeShapeType="1"/>
          </p:cNvSpPr>
          <p:nvPr/>
        </p:nvSpPr>
        <p:spPr bwMode="auto">
          <a:xfrm flipV="1">
            <a:off x="6705600" y="1981200"/>
            <a:ext cx="0" cy="457200"/>
          </a:xfrm>
          <a:prstGeom prst="line">
            <a:avLst/>
          </a:prstGeom>
          <a:noFill/>
          <a:ln w="9525">
            <a:solidFill>
              <a:srgbClr val="0000FF"/>
            </a:solidFill>
            <a:round/>
            <a:headEnd/>
            <a:tailEnd type="triangle" w="med" len="med"/>
          </a:ln>
          <a:effectLst/>
        </p:spPr>
        <p:txBody>
          <a:bodyPr wrap="none"/>
          <a:lstStyle/>
          <a:p>
            <a:endParaRPr lang="en-US"/>
          </a:p>
        </p:txBody>
      </p:sp>
      <p:sp>
        <p:nvSpPr>
          <p:cNvPr id="18441" name="Line 13"/>
          <p:cNvSpPr>
            <a:spLocks noChangeShapeType="1"/>
          </p:cNvSpPr>
          <p:nvPr/>
        </p:nvSpPr>
        <p:spPr bwMode="auto">
          <a:xfrm flipH="1">
            <a:off x="2895600" y="2667000"/>
            <a:ext cx="2743200" cy="0"/>
          </a:xfrm>
          <a:prstGeom prst="line">
            <a:avLst/>
          </a:prstGeom>
          <a:noFill/>
          <a:ln w="9525">
            <a:solidFill>
              <a:srgbClr val="0000FF"/>
            </a:solidFill>
            <a:round/>
            <a:headEnd/>
            <a:tailEnd type="triangle" w="med" len="med"/>
          </a:ln>
          <a:effectLst/>
        </p:spPr>
        <p:txBody>
          <a:bodyPr wrap="none"/>
          <a:lstStyle/>
          <a:p>
            <a:endParaRPr lang="en-US"/>
          </a:p>
        </p:txBody>
      </p:sp>
      <p:sp>
        <p:nvSpPr>
          <p:cNvPr id="10" name="Slide Number Placeholder 9"/>
          <p:cNvSpPr>
            <a:spLocks noGrp="1"/>
          </p:cNvSpPr>
          <p:nvPr>
            <p:ph type="sldNum" sz="quarter" idx="12"/>
          </p:nvPr>
        </p:nvSpPr>
        <p:spPr/>
        <p:txBody>
          <a:bodyPr/>
          <a:lstStyle/>
          <a:p>
            <a:fld id="{9A7DB79F-5B30-43E3-A70F-CF4E72463336}" type="slidenum">
              <a:rPr lang="en-US" smtClean="0"/>
              <a:pPr/>
              <a:t>14</a:t>
            </a:fld>
            <a:endParaRPr lang="en-US"/>
          </a:p>
        </p:txBody>
      </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304800"/>
            <a:ext cx="8534400" cy="838200"/>
          </a:xfrm>
        </p:spPr>
        <p:txBody>
          <a:bodyPr/>
          <a:lstStyle/>
          <a:p>
            <a:pPr eaLnBrk="1" hangingPunct="1">
              <a:defRPr/>
            </a:pPr>
            <a: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Mechanics: </a:t>
            </a:r>
            <a:b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br>
            <a: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How to calculate the first payment in a GPM...</a:t>
            </a:r>
            <a:endParaRPr lang="en-US" sz="2800" smtClean="0">
              <a:solidFill>
                <a:srgbClr val="000000"/>
              </a:solidFill>
              <a:latin typeface="Courier New" panose="02070309020205020404" pitchFamily="49" charset="0"/>
              <a:cs typeface="Courier New" panose="02070309020205020404" pitchFamily="49" charset="0"/>
              <a:sym typeface="Wingdings" panose="05000000000000000000" pitchFamily="2" charset="2"/>
            </a:endParaRPr>
          </a:p>
        </p:txBody>
      </p:sp>
      <p:sp>
        <p:nvSpPr>
          <p:cNvPr id="19459" name="Rectangle 3"/>
          <p:cNvSpPr>
            <a:spLocks noGrp="1" noChangeArrowheads="1"/>
          </p:cNvSpPr>
          <p:nvPr>
            <p:ph type="body" idx="1"/>
          </p:nvPr>
        </p:nvSpPr>
        <p:spPr>
          <a:xfrm>
            <a:off x="533400" y="1524000"/>
            <a:ext cx="7772400" cy="3657600"/>
          </a:xfrm>
        </p:spPr>
        <p:txBody>
          <a:bodyPr/>
          <a:lstStyle/>
          <a:p>
            <a:pPr eaLnBrk="1" hangingPunct="1">
              <a:lnSpc>
                <a:spcPct val="90000"/>
              </a:lnSpc>
              <a:buFont typeface="Wingdings" pitchFamily="2" charset="2"/>
              <a:buNone/>
            </a:pPr>
            <a:r>
              <a:rPr lang="en-US" i="1" smtClean="0">
                <a:solidFill>
                  <a:srgbClr val="000000"/>
                </a:solidFill>
                <a:cs typeface="Times New Roman" pitchFamily="18" charset="0"/>
                <a:sym typeface="Wingdings" pitchFamily="2" charset="2"/>
              </a:rPr>
              <a:t>In principle, we could use the constant-growth annuity formula:</a:t>
            </a:r>
            <a:r>
              <a:rPr lang="en-US" smtClean="0">
                <a:solidFill>
                  <a:srgbClr val="000000"/>
                </a:solidFill>
                <a:latin typeface="Courier New" pitchFamily="49" charset="0"/>
                <a:cs typeface="Courier New" pitchFamily="49" charset="0"/>
                <a:sym typeface="Wingdings" pitchFamily="2" charset="2"/>
              </a:rPr>
              <a:t/>
            </a:r>
            <a:br>
              <a:rPr lang="en-US" smtClean="0">
                <a:solidFill>
                  <a:srgbClr val="000000"/>
                </a:solidFill>
                <a:latin typeface="Courier New" pitchFamily="49" charset="0"/>
                <a:cs typeface="Courier New" pitchFamily="49" charset="0"/>
                <a:sym typeface="Wingdings" pitchFamily="2" charset="2"/>
              </a:rPr>
            </a:br>
            <a:r>
              <a:rPr lang="en-US" smtClean="0">
                <a:solidFill>
                  <a:srgbClr val="000000"/>
                </a:solidFill>
                <a:latin typeface="Courier New" pitchFamily="49" charset="0"/>
                <a:cs typeface="Courier New" pitchFamily="49" charset="0"/>
                <a:sym typeface="Wingdings" pitchFamily="2" charset="2"/>
              </a:rPr>
              <a:t> </a:t>
            </a:r>
            <a:br>
              <a:rPr lang="en-US" smtClean="0">
                <a:solidFill>
                  <a:srgbClr val="000000"/>
                </a:solidFill>
                <a:latin typeface="Courier New" pitchFamily="49" charset="0"/>
                <a:cs typeface="Courier New" pitchFamily="49" charset="0"/>
                <a:sym typeface="Wingdings" pitchFamily="2" charset="2"/>
              </a:rPr>
            </a:br>
            <a:endParaRPr lang="en-US" smtClean="0">
              <a:solidFill>
                <a:srgbClr val="000000"/>
              </a:solidFill>
              <a:latin typeface="Courier New" pitchFamily="49" charset="0"/>
              <a:cs typeface="Courier New" pitchFamily="49" charset="0"/>
              <a:sym typeface="Wingdings" pitchFamily="2" charset="2"/>
            </a:endParaRPr>
          </a:p>
          <a:p>
            <a:pPr eaLnBrk="1" hangingPunct="1">
              <a:lnSpc>
                <a:spcPct val="90000"/>
              </a:lnSpc>
              <a:buFont typeface="Wingdings" pitchFamily="2" charset="2"/>
              <a:buNone/>
            </a:pPr>
            <a:endParaRPr lang="en-US" i="1" smtClean="0">
              <a:solidFill>
                <a:srgbClr val="000000"/>
              </a:solidFill>
              <a:cs typeface="Times New Roman" pitchFamily="18" charset="0"/>
              <a:sym typeface="Wingdings" pitchFamily="2" charset="2"/>
            </a:endParaRPr>
          </a:p>
          <a:p>
            <a:pPr eaLnBrk="1" hangingPunct="1">
              <a:lnSpc>
                <a:spcPct val="90000"/>
              </a:lnSpc>
              <a:buFont typeface="Wingdings" pitchFamily="2" charset="2"/>
              <a:buNone/>
            </a:pPr>
            <a:r>
              <a:rPr lang="en-US" i="1" smtClean="0">
                <a:solidFill>
                  <a:srgbClr val="000000"/>
                </a:solidFill>
                <a:cs typeface="Times New Roman" pitchFamily="18" charset="0"/>
                <a:sym typeface="Wingdings" pitchFamily="2" charset="2"/>
              </a:rPr>
              <a:t>But in practice, only a few (usually annual) “step ups” are made...</a:t>
            </a:r>
          </a:p>
        </p:txBody>
      </p:sp>
      <p:sp>
        <p:nvSpPr>
          <p:cNvPr id="19460" name="Rectangle 5"/>
          <p:cNvSpPr>
            <a:spLocks noChangeArrowheads="1"/>
          </p:cNvSpPr>
          <p:nvPr/>
        </p:nvSpPr>
        <p:spPr bwMode="auto">
          <a:xfrm>
            <a:off x="3524250" y="3176588"/>
            <a:ext cx="9144000" cy="0"/>
          </a:xfrm>
          <a:prstGeom prst="rect">
            <a:avLst/>
          </a:prstGeom>
          <a:noFill/>
          <a:ln w="9525">
            <a:noFill/>
            <a:miter lim="800000"/>
            <a:headEnd/>
            <a:tailEnd/>
          </a:ln>
          <a:effectLst/>
        </p:spPr>
        <p:txBody>
          <a:bodyPr>
            <a:spAutoFit/>
          </a:bodyPr>
          <a:lstStyle/>
          <a:p>
            <a:pPr eaLnBrk="1" hangingPunct="1"/>
            <a:endParaRPr lang="en-US"/>
          </a:p>
        </p:txBody>
      </p:sp>
      <p:graphicFrame>
        <p:nvGraphicFramePr>
          <p:cNvPr id="19461" name="Object 4"/>
          <p:cNvGraphicFramePr>
            <a:graphicFrameLocks noChangeAspect="1"/>
          </p:cNvGraphicFramePr>
          <p:nvPr/>
        </p:nvGraphicFramePr>
        <p:xfrm>
          <a:off x="2057400" y="2590800"/>
          <a:ext cx="4876800" cy="1174750"/>
        </p:xfrm>
        <a:graphic>
          <a:graphicData uri="http://schemas.openxmlformats.org/presentationml/2006/ole">
            <p:oleObj spid="_x0000_s19461" r:id="rId3" imgW="2095500" imgH="508000" progId="Equation.3">
              <p:embed/>
            </p:oleObj>
          </a:graphicData>
        </a:graphic>
      </p:graphicFrame>
      <p:sp>
        <p:nvSpPr>
          <p:cNvPr id="6" name="Slide Number Placeholder 5"/>
          <p:cNvSpPr>
            <a:spLocks noGrp="1"/>
          </p:cNvSpPr>
          <p:nvPr>
            <p:ph type="sldNum" sz="quarter" idx="12"/>
          </p:nvPr>
        </p:nvSpPr>
        <p:spPr/>
        <p:txBody>
          <a:bodyPr/>
          <a:lstStyle/>
          <a:p>
            <a:fld id="{B454739E-B941-4556-BF58-7398D3CAE5DB}" type="slidenum">
              <a:rPr lang="en-US" smtClean="0"/>
              <a:pPr/>
              <a:t>15</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381000"/>
            <a:ext cx="7772400" cy="762000"/>
          </a:xfrm>
        </p:spPr>
        <p:txBody>
          <a:bodyPr/>
          <a:lstStyle/>
          <a:p>
            <a:pPr algn="l" eaLnBrk="1" hangingPunct="1">
              <a:defRPr/>
            </a:pPr>
            <a: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For example,</a:t>
            </a:r>
          </a:p>
        </p:txBody>
      </p:sp>
      <p:sp>
        <p:nvSpPr>
          <p:cNvPr id="50179" name="Rectangle 3"/>
          <p:cNvSpPr>
            <a:spLocks noGrp="1" noChangeArrowheads="1"/>
          </p:cNvSpPr>
          <p:nvPr>
            <p:ph type="body" idx="1"/>
          </p:nvPr>
        </p:nvSpPr>
        <p:spPr>
          <a:xfrm>
            <a:off x="609600" y="1219200"/>
            <a:ext cx="7772400" cy="4572000"/>
          </a:xfrm>
        </p:spPr>
        <p:txBody>
          <a:bodyPr/>
          <a:lstStyle/>
          <a:p>
            <a:pPr eaLnBrk="1" hangingPunct="1">
              <a:lnSpc>
                <a:spcPct val="90000"/>
              </a:lnSpc>
              <a:buFont typeface="Wingdings" pitchFamily="2" charset="2"/>
              <a:buNone/>
              <a:defRPr/>
            </a:pPr>
            <a:r>
              <a:rPr lang="en-US" sz="2800" b="1" i="1" dirty="0" smtClean="0">
                <a:solidFill>
                  <a:srgbClr val="000000"/>
                </a:solidFill>
                <a:cs typeface="Times New Roman" panose="02020603050405020304" pitchFamily="18" charset="0"/>
                <a:sym typeface="Wingdings" panose="05000000000000000000" pitchFamily="2" charset="2"/>
              </a:rPr>
              <a:t>12%, monthly-pmt, 30-yr </a:t>
            </a:r>
            <a:r>
              <a:rPr lang="en-US" sz="2800" b="1" i="1" dirty="0" err="1" smtClean="0">
                <a:solidFill>
                  <a:srgbClr val="000000"/>
                </a:solidFill>
                <a:cs typeface="Times New Roman" panose="02020603050405020304" pitchFamily="18" charset="0"/>
                <a:sym typeface="Wingdings" panose="05000000000000000000" pitchFamily="2" charset="2"/>
              </a:rPr>
              <a:t>GPM</a:t>
            </a:r>
            <a:r>
              <a:rPr lang="en-US" sz="2800" b="1" i="1" dirty="0" smtClean="0">
                <a:solidFill>
                  <a:srgbClr val="000000"/>
                </a:solidFill>
                <a:cs typeface="Times New Roman" panose="02020603050405020304" pitchFamily="18" charset="0"/>
                <a:sym typeface="Wingdings" panose="05000000000000000000" pitchFamily="2" charset="2"/>
              </a:rPr>
              <a:t> with 4 annual step-ups of 7.5% each, then constant after year 4:</a:t>
            </a:r>
            <a:r>
              <a:rPr lang="en-US" sz="2800" b="1" dirty="0" smtClean="0">
                <a:solidFill>
                  <a:srgbClr val="000000"/>
                </a:solidFill>
                <a:latin typeface="Courier New" panose="02070309020205020404" pitchFamily="49" charset="0"/>
                <a:cs typeface="Courier New" panose="02070309020205020404" pitchFamily="49" charset="0"/>
                <a:sym typeface="Wingdings" panose="05000000000000000000" pitchFamily="2" charset="2"/>
              </a:rPr>
              <a:t/>
            </a:r>
            <a:br>
              <a:rPr lang="en-US" sz="2800" b="1" dirty="0" smtClean="0">
                <a:solidFill>
                  <a:srgbClr val="000000"/>
                </a:solidFill>
                <a:latin typeface="Courier New" panose="02070309020205020404" pitchFamily="49" charset="0"/>
                <a:cs typeface="Courier New" panose="02070309020205020404" pitchFamily="49" charset="0"/>
                <a:sym typeface="Wingdings" panose="05000000000000000000" pitchFamily="2" charset="2"/>
              </a:rPr>
            </a:br>
            <a:r>
              <a:rPr lang="en-US" sz="2800" dirty="0" smtClean="0">
                <a:solidFill>
                  <a:srgbClr val="0000FF"/>
                </a:solidFill>
                <a:latin typeface="Courier New" panose="02070309020205020404" pitchFamily="49" charset="0"/>
                <a:cs typeface="Courier New" panose="02070309020205020404" pitchFamily="49" charset="0"/>
                <a:sym typeface="Wingdings" panose="05000000000000000000" pitchFamily="2" charset="2"/>
              </a:rPr>
              <a:t> </a:t>
            </a:r>
            <a:br>
              <a:rPr lang="en-US" sz="2800" dirty="0" smtClean="0">
                <a:solidFill>
                  <a:srgbClr val="0000FF"/>
                </a:solidFill>
                <a:latin typeface="Courier New" panose="02070309020205020404" pitchFamily="49" charset="0"/>
                <a:cs typeface="Courier New" panose="02070309020205020404" pitchFamily="49" charset="0"/>
                <a:sym typeface="Wingdings" panose="05000000000000000000" pitchFamily="2" charset="2"/>
              </a:rPr>
            </a:b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L =	PMT</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1</a:t>
            </a:r>
            <a:r>
              <a:rPr lang="en-US" sz="2800" b="1" dirty="0" smtClean="0">
                <a:solidFill>
                  <a:srgbClr val="33CC33"/>
                </a:solidFill>
                <a:effectLst>
                  <a:outerShdw blurRad="38100" dist="38100" dir="2700000" algn="tl">
                    <a:srgbClr val="000000"/>
                  </a:outerShdw>
                </a:effectLst>
                <a:cs typeface="Courier New" panose="02070309020205020404" pitchFamily="49" charset="0"/>
                <a:sym typeface="Wingdings" panose="05000000000000000000" pitchFamily="2" charset="2"/>
              </a:rPr>
              <a:t>(</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PV(0.01,12,1)</a:t>
            </a:r>
            <a:b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b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	+ (1.075/1.01</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12</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)(PV(0.01,12,1)</a:t>
            </a:r>
            <a:b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b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	+ (1.075</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2</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/1.01</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24</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)(PV(0.01,12,1)</a:t>
            </a:r>
            <a:b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b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	+ (1.075</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3</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/1.01</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36</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)(PV(0.01,12,1)</a:t>
            </a:r>
            <a:b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b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	+ (1.075</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4</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/1.01</a:t>
            </a:r>
            <a:r>
              <a:rPr lang="en-US" sz="2800" b="1" baseline="30000"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48</a:t>
            </a:r>
            <a:r>
              <a:rPr lang="en-US" sz="2800" b="1" dirty="0" smtClean="0">
                <a:solidFill>
                  <a:srgbClr val="0000FF"/>
                </a:solidFill>
                <a:effectLst>
                  <a:outerShdw blurRad="38100" dist="38100" dir="2700000" algn="tl">
                    <a:srgbClr val="000000"/>
                  </a:outerShdw>
                </a:effectLst>
                <a:cs typeface="Courier New" panose="02070309020205020404" pitchFamily="49" charset="0"/>
                <a:sym typeface="Wingdings" panose="05000000000000000000" pitchFamily="2" charset="2"/>
              </a:rPr>
              <a:t>)(PV(0.01,312,1)</a:t>
            </a:r>
            <a:r>
              <a:rPr lang="en-US" sz="2800" b="1" dirty="0" smtClean="0">
                <a:solidFill>
                  <a:srgbClr val="33CC33"/>
                </a:solidFill>
                <a:effectLst>
                  <a:outerShdw blurRad="38100" dist="38100" dir="2700000" algn="tl">
                    <a:srgbClr val="000000"/>
                  </a:outerShdw>
                </a:effectLst>
                <a:cs typeface="Courier New" panose="02070309020205020404" pitchFamily="49" charset="0"/>
                <a:sym typeface="Wingdings" panose="05000000000000000000" pitchFamily="2" charset="2"/>
              </a:rPr>
              <a:t>)</a:t>
            </a:r>
            <a:r>
              <a:rPr lang="en-US" sz="2800" dirty="0" smtClean="0">
                <a:solidFill>
                  <a:srgbClr val="0000FF"/>
                </a:solidFill>
                <a:latin typeface="Courier New" panose="02070309020205020404" pitchFamily="49" charset="0"/>
                <a:cs typeface="Courier New" panose="02070309020205020404" pitchFamily="49" charset="0"/>
                <a:sym typeface="Wingdings" panose="05000000000000000000" pitchFamily="2" charset="2"/>
              </a:rPr>
              <a:t/>
            </a:r>
            <a:br>
              <a:rPr lang="en-US" sz="2800" dirty="0" smtClean="0">
                <a:solidFill>
                  <a:srgbClr val="0000FF"/>
                </a:solidFill>
                <a:latin typeface="Courier New" panose="02070309020205020404" pitchFamily="49" charset="0"/>
                <a:cs typeface="Courier New" panose="02070309020205020404" pitchFamily="49" charset="0"/>
                <a:sym typeface="Wingdings" panose="05000000000000000000" pitchFamily="2" charset="2"/>
              </a:rPr>
            </a:br>
            <a:r>
              <a:rPr lang="en-US" sz="2800" b="1" dirty="0" smtClean="0">
                <a:solidFill>
                  <a:srgbClr val="000000"/>
                </a:solidFill>
                <a:effectLst>
                  <a:outerShdw blurRad="38100" dist="38100" dir="2700000" algn="tl">
                    <a:srgbClr val="FFFFFF"/>
                  </a:outerShdw>
                </a:effectLst>
                <a:cs typeface="Courier New" panose="02070309020205020404" pitchFamily="49" charset="0"/>
                <a:sym typeface="Wingdings" panose="05000000000000000000" pitchFamily="2" charset="2"/>
              </a:rPr>
              <a:t> </a:t>
            </a:r>
            <a:br>
              <a:rPr lang="en-US" sz="2800" b="1" dirty="0" smtClean="0">
                <a:solidFill>
                  <a:srgbClr val="000000"/>
                </a:solidFill>
                <a:effectLst>
                  <a:outerShdw blurRad="38100" dist="38100" dir="2700000" algn="tl">
                    <a:srgbClr val="FFFFFF"/>
                  </a:outerShdw>
                </a:effectLst>
                <a:cs typeface="Courier New" panose="02070309020205020404" pitchFamily="49" charset="0"/>
                <a:sym typeface="Wingdings" panose="05000000000000000000" pitchFamily="2" charset="2"/>
              </a:rPr>
            </a:br>
            <a:r>
              <a:rPr lang="en-US" sz="2800" b="1" dirty="0" smtClean="0">
                <a:solidFill>
                  <a:srgbClr val="000000"/>
                </a:solidFill>
                <a:effectLst>
                  <a:outerShdw blurRad="38100" dist="38100" dir="2700000" algn="tl">
                    <a:srgbClr val="FFFFFF"/>
                  </a:outerShdw>
                </a:effectLst>
                <a:cs typeface="Courier New" panose="02070309020205020404" pitchFamily="49" charset="0"/>
                <a:sym typeface="Wingdings" panose="05000000000000000000" pitchFamily="2" charset="2"/>
              </a:rPr>
              <a:t>Just invert this formula to solve for “PMT</a:t>
            </a:r>
            <a:r>
              <a:rPr lang="en-US" sz="2800" b="1" baseline="-30000" dirty="0" smtClean="0">
                <a:solidFill>
                  <a:srgbClr val="000000"/>
                </a:solidFill>
                <a:effectLst>
                  <a:outerShdw blurRad="38100" dist="38100" dir="2700000" algn="tl">
                    <a:srgbClr val="FFFFFF"/>
                  </a:outerShdw>
                </a:effectLst>
                <a:cs typeface="Courier New" panose="02070309020205020404" pitchFamily="49" charset="0"/>
                <a:sym typeface="Wingdings" panose="05000000000000000000" pitchFamily="2" charset="2"/>
              </a:rPr>
              <a:t>1</a:t>
            </a:r>
            <a:r>
              <a:rPr lang="en-US" sz="2800" b="1" dirty="0" smtClean="0">
                <a:solidFill>
                  <a:srgbClr val="000000"/>
                </a:solidFill>
                <a:effectLst>
                  <a:outerShdw blurRad="38100" dist="38100" dir="2700000" algn="tl">
                    <a:srgbClr val="FFFFFF"/>
                  </a:outerShdw>
                </a:effectLst>
                <a:cs typeface="Courier New" panose="02070309020205020404" pitchFamily="49" charset="0"/>
                <a:sym typeface="Wingdings" panose="05000000000000000000" pitchFamily="2" charset="2"/>
              </a:rPr>
              <a:t>”.</a:t>
            </a:r>
          </a:p>
        </p:txBody>
      </p:sp>
      <p:sp>
        <p:nvSpPr>
          <p:cNvPr id="4" name="Slide Number Placeholder 3"/>
          <p:cNvSpPr>
            <a:spLocks noGrp="1"/>
          </p:cNvSpPr>
          <p:nvPr>
            <p:ph type="sldNum" sz="quarter" idx="12"/>
          </p:nvPr>
        </p:nvSpPr>
        <p:spPr/>
        <p:txBody>
          <a:bodyPr/>
          <a:lstStyle/>
          <a:p>
            <a:fld id="{B454739E-B941-4556-BF58-7398D3CAE5DB}" type="slidenum">
              <a:rPr lang="en-US" smtClean="0"/>
              <a:pPr/>
              <a:t>16</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228600"/>
            <a:ext cx="7772400" cy="762000"/>
          </a:xfrm>
        </p:spPr>
        <p:txBody>
          <a:bodyPr/>
          <a:lstStyle/>
          <a:p>
            <a:pPr algn="l" eaLnBrk="1" hangingPunct="1">
              <a:defRPr/>
            </a:pPr>
            <a: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 potential problem with GPMs:</a:t>
            </a:r>
            <a:endParaRPr lang="en-US" sz="2800" smtClean="0">
              <a:solidFill>
                <a:srgbClr val="000000"/>
              </a:solidFill>
              <a:latin typeface="Courier New" panose="02070309020205020404" pitchFamily="49" charset="0"/>
              <a:cs typeface="Courier New" panose="02070309020205020404" pitchFamily="49" charset="0"/>
              <a:sym typeface="Wingdings" panose="05000000000000000000" pitchFamily="2" charset="2"/>
            </a:endParaRPr>
          </a:p>
        </p:txBody>
      </p:sp>
      <p:sp>
        <p:nvSpPr>
          <p:cNvPr id="21507" name="Rectangle 3"/>
          <p:cNvSpPr>
            <a:spLocks noGrp="1" noChangeArrowheads="1"/>
          </p:cNvSpPr>
          <p:nvPr>
            <p:ph type="body" sz="half" idx="1"/>
          </p:nvPr>
        </p:nvSpPr>
        <p:spPr>
          <a:xfrm>
            <a:off x="685800" y="990600"/>
            <a:ext cx="7848600" cy="1143000"/>
          </a:xfrm>
        </p:spPr>
        <p:txBody>
          <a:bodyPr/>
          <a:lstStyle/>
          <a:p>
            <a:pPr eaLnBrk="1" hangingPunct="1">
              <a:lnSpc>
                <a:spcPct val="95000"/>
              </a:lnSpc>
              <a:buFont typeface="Wingdings" pitchFamily="2" charset="2"/>
              <a:buNone/>
            </a:pPr>
            <a:r>
              <a:rPr lang="en-US" sz="2400" b="1" smtClean="0">
                <a:solidFill>
                  <a:srgbClr val="000000"/>
                </a:solidFill>
                <a:cs typeface="Times New Roman" pitchFamily="18" charset="0"/>
                <a:sym typeface="Wingdings" pitchFamily="2" charset="2"/>
              </a:rPr>
              <a:t>“</a:t>
            </a:r>
            <a:r>
              <a:rPr lang="en-US" sz="2400" b="1" u="sng" smtClean="0">
                <a:solidFill>
                  <a:srgbClr val="000000"/>
                </a:solidFill>
                <a:cs typeface="Times New Roman" pitchFamily="18" charset="0"/>
                <a:sym typeface="Wingdings" pitchFamily="2" charset="2"/>
              </a:rPr>
              <a:t>Negative Amortization</a:t>
            </a:r>
            <a:r>
              <a:rPr lang="en-US" sz="2400" b="1" smtClean="0">
                <a:solidFill>
                  <a:srgbClr val="000000"/>
                </a:solidFill>
                <a:cs typeface="Times New Roman" pitchFamily="18" charset="0"/>
                <a:sym typeface="Wingdings" pitchFamily="2" charset="2"/>
              </a:rPr>
              <a:t>”. . .</a:t>
            </a:r>
            <a:r>
              <a:rPr lang="en-US" sz="2400" smtClean="0">
                <a:solidFill>
                  <a:srgbClr val="000000"/>
                </a:solidFill>
                <a:latin typeface="Courier New" pitchFamily="49" charset="0"/>
                <a:cs typeface="Courier New" pitchFamily="49" charset="0"/>
                <a:sym typeface="Wingdings" pitchFamily="2" charset="2"/>
              </a:rPr>
              <a:t/>
            </a:r>
            <a:br>
              <a:rPr lang="en-US" sz="2400" smtClean="0">
                <a:solidFill>
                  <a:srgbClr val="000000"/>
                </a:solidFill>
                <a:latin typeface="Courier New" pitchFamily="49" charset="0"/>
                <a:cs typeface="Courier New" pitchFamily="49" charset="0"/>
                <a:sym typeface="Wingdings" pitchFamily="2" charset="2"/>
              </a:rPr>
            </a:br>
            <a:r>
              <a:rPr lang="en-US" sz="2400" b="1" smtClean="0">
                <a:solidFill>
                  <a:srgbClr val="000000"/>
                </a:solidFill>
                <a:cs typeface="Times New Roman" pitchFamily="18" charset="0"/>
                <a:sym typeface="Wingdings" pitchFamily="2" charset="2"/>
              </a:rPr>
              <a:t> 			</a:t>
            </a:r>
            <a:r>
              <a:rPr lang="en-US" sz="2400" smtClean="0">
                <a:solidFill>
                  <a:srgbClr val="000000"/>
                </a:solidFill>
                <a:cs typeface="Times New Roman" pitchFamily="18" charset="0"/>
                <a:sym typeface="Wingdings" pitchFamily="2" charset="2"/>
              </a:rPr>
              <a:t>Whenever PMT</a:t>
            </a:r>
            <a:r>
              <a:rPr lang="en-US" sz="2400" baseline="-30000" smtClean="0">
                <a:solidFill>
                  <a:srgbClr val="000000"/>
                </a:solidFill>
                <a:cs typeface="Times New Roman" pitchFamily="18" charset="0"/>
                <a:sym typeface="Wingdings" pitchFamily="2" charset="2"/>
              </a:rPr>
              <a:t>t</a:t>
            </a:r>
            <a:r>
              <a:rPr lang="en-US" sz="2400" smtClean="0">
                <a:solidFill>
                  <a:srgbClr val="000000"/>
                </a:solidFill>
                <a:cs typeface="Times New Roman" pitchFamily="18" charset="0"/>
                <a:sym typeface="Wingdings" pitchFamily="2" charset="2"/>
              </a:rPr>
              <a:t> &lt; INT</a:t>
            </a:r>
            <a:r>
              <a:rPr lang="en-US" sz="2400" baseline="-30000" smtClean="0">
                <a:solidFill>
                  <a:srgbClr val="000000"/>
                </a:solidFill>
                <a:cs typeface="Times New Roman" pitchFamily="18" charset="0"/>
                <a:sym typeface="Wingdings" pitchFamily="2" charset="2"/>
              </a:rPr>
              <a:t>t</a:t>
            </a:r>
            <a:r>
              <a:rPr lang="en-US" sz="2400" smtClean="0">
                <a:solidFill>
                  <a:srgbClr val="000000"/>
                </a:solidFill>
                <a:cs typeface="Times New Roman" pitchFamily="18" charset="0"/>
                <a:sym typeface="Wingdings" pitchFamily="2" charset="2"/>
              </a:rPr>
              <a:t>, </a:t>
            </a:r>
            <a:r>
              <a:rPr lang="en-US" sz="2400" smtClean="0">
                <a:solidFill>
                  <a:srgbClr val="000000"/>
                </a:solidFill>
                <a:latin typeface="Courier New" pitchFamily="49" charset="0"/>
                <a:cs typeface="Courier New" pitchFamily="49" charset="0"/>
                <a:sym typeface="Wingdings" pitchFamily="2" charset="2"/>
              </a:rPr>
              <a:t/>
            </a:r>
            <a:br>
              <a:rPr lang="en-US" sz="2400" smtClean="0">
                <a:solidFill>
                  <a:srgbClr val="000000"/>
                </a:solidFill>
                <a:latin typeface="Courier New" pitchFamily="49" charset="0"/>
                <a:cs typeface="Courier New" pitchFamily="49" charset="0"/>
                <a:sym typeface="Wingdings" pitchFamily="2" charset="2"/>
              </a:rPr>
            </a:br>
            <a:r>
              <a:rPr lang="en-US" sz="2400" smtClean="0">
                <a:solidFill>
                  <a:srgbClr val="000000"/>
                </a:solidFill>
                <a:cs typeface="Times New Roman" pitchFamily="18" charset="0"/>
                <a:sym typeface="Wingdings" pitchFamily="2" charset="2"/>
              </a:rPr>
              <a:t> 			AMORT</a:t>
            </a:r>
            <a:r>
              <a:rPr lang="en-US" sz="2400" baseline="-30000" smtClean="0">
                <a:solidFill>
                  <a:srgbClr val="000000"/>
                </a:solidFill>
                <a:cs typeface="Times New Roman" pitchFamily="18" charset="0"/>
                <a:sym typeface="Wingdings" pitchFamily="2" charset="2"/>
              </a:rPr>
              <a:t>t</a:t>
            </a:r>
            <a:r>
              <a:rPr lang="en-US" sz="2400" smtClean="0">
                <a:solidFill>
                  <a:srgbClr val="000000"/>
                </a:solidFill>
                <a:cs typeface="Times New Roman" pitchFamily="18" charset="0"/>
                <a:sym typeface="Wingdings" pitchFamily="2" charset="2"/>
              </a:rPr>
              <a:t> = PMT</a:t>
            </a:r>
            <a:r>
              <a:rPr lang="en-US" sz="2400" baseline="-30000" smtClean="0">
                <a:solidFill>
                  <a:srgbClr val="000000"/>
                </a:solidFill>
                <a:cs typeface="Times New Roman" pitchFamily="18" charset="0"/>
                <a:sym typeface="Wingdings" pitchFamily="2" charset="2"/>
              </a:rPr>
              <a:t>t</a:t>
            </a:r>
            <a:r>
              <a:rPr lang="en-US" sz="2400" smtClean="0">
                <a:solidFill>
                  <a:srgbClr val="000000"/>
                </a:solidFill>
                <a:cs typeface="Times New Roman" pitchFamily="18" charset="0"/>
                <a:sym typeface="Wingdings" pitchFamily="2" charset="2"/>
              </a:rPr>
              <a:t> – INT</a:t>
            </a:r>
            <a:r>
              <a:rPr lang="en-US" sz="2400" baseline="-30000" smtClean="0">
                <a:solidFill>
                  <a:srgbClr val="000000"/>
                </a:solidFill>
                <a:cs typeface="Times New Roman" pitchFamily="18" charset="0"/>
                <a:sym typeface="Wingdings" pitchFamily="2" charset="2"/>
              </a:rPr>
              <a:t>t</a:t>
            </a:r>
            <a:r>
              <a:rPr lang="en-US" sz="2400" smtClean="0">
                <a:solidFill>
                  <a:srgbClr val="000000"/>
                </a:solidFill>
                <a:cs typeface="Times New Roman" pitchFamily="18" charset="0"/>
                <a:sym typeface="Wingdings" pitchFamily="2" charset="2"/>
              </a:rPr>
              <a:t> &lt; 0</a:t>
            </a:r>
            <a:endParaRPr lang="en-US" sz="2400" smtClean="0">
              <a:solidFill>
                <a:srgbClr val="000000"/>
              </a:solidFill>
              <a:latin typeface="Courier New" pitchFamily="49" charset="0"/>
              <a:cs typeface="Courier New" pitchFamily="49" charset="0"/>
              <a:sym typeface="Wingdings" pitchFamily="2" charset="2"/>
            </a:endParaRPr>
          </a:p>
        </p:txBody>
      </p:sp>
      <p:grpSp>
        <p:nvGrpSpPr>
          <p:cNvPr id="46091" name="Group 11"/>
          <p:cNvGrpSpPr>
            <a:grpSpLocks/>
          </p:cNvGrpSpPr>
          <p:nvPr/>
        </p:nvGrpSpPr>
        <p:grpSpPr bwMode="auto">
          <a:xfrm>
            <a:off x="228600" y="2286000"/>
            <a:ext cx="8305800" cy="3989388"/>
            <a:chOff x="144" y="1440"/>
            <a:chExt cx="5232" cy="2513"/>
          </a:xfrm>
        </p:grpSpPr>
        <p:pic>
          <p:nvPicPr>
            <p:cNvPr id="21509" name="Picture 6"/>
            <p:cNvPicPr>
              <a:picLocks noChangeAspect="1" noChangeArrowheads="1"/>
            </p:cNvPicPr>
            <p:nvPr/>
          </p:nvPicPr>
          <p:blipFill>
            <a:blip r:embed="rId2" cstate="print"/>
            <a:srcRect/>
            <a:stretch>
              <a:fillRect/>
            </a:stretch>
          </p:blipFill>
          <p:spPr bwMode="auto">
            <a:xfrm>
              <a:off x="1824" y="1440"/>
              <a:ext cx="3552" cy="2513"/>
            </a:xfrm>
            <a:prstGeom prst="rect">
              <a:avLst/>
            </a:prstGeom>
            <a:noFill/>
            <a:ln w="9525">
              <a:noFill/>
              <a:miter lim="800000"/>
              <a:headEnd/>
              <a:tailEnd/>
            </a:ln>
            <a:effectLst/>
          </p:spPr>
        </p:pic>
        <p:sp>
          <p:nvSpPr>
            <p:cNvPr id="21510" name="Line 8"/>
            <p:cNvSpPr>
              <a:spLocks noChangeShapeType="1"/>
            </p:cNvSpPr>
            <p:nvPr/>
          </p:nvSpPr>
          <p:spPr bwMode="auto">
            <a:xfrm>
              <a:off x="1776" y="1872"/>
              <a:ext cx="864" cy="432"/>
            </a:xfrm>
            <a:prstGeom prst="line">
              <a:avLst/>
            </a:prstGeom>
            <a:noFill/>
            <a:ln w="9525">
              <a:solidFill>
                <a:srgbClr val="FF0000"/>
              </a:solidFill>
              <a:round/>
              <a:headEnd/>
              <a:tailEnd type="triangle" w="med" len="med"/>
            </a:ln>
            <a:effectLst/>
          </p:spPr>
          <p:txBody>
            <a:bodyPr wrap="none"/>
            <a:lstStyle/>
            <a:p>
              <a:endParaRPr lang="en-US"/>
            </a:p>
          </p:txBody>
        </p:sp>
        <p:sp>
          <p:nvSpPr>
            <p:cNvPr id="46089" name="Text Box 9"/>
            <p:cNvSpPr txBox="1">
              <a:spLocks noChangeArrowheads="1"/>
            </p:cNvSpPr>
            <p:nvPr/>
          </p:nvSpPr>
          <p:spPr bwMode="auto">
            <a:xfrm>
              <a:off x="144" y="1728"/>
              <a:ext cx="1632" cy="87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en-US" sz="2000" b="1">
                  <a:solidFill>
                    <a:srgbClr val="FF0000"/>
                  </a:solidFill>
                  <a:effectLst>
                    <a:outerShdw blurRad="38100" dist="38100" dir="2700000" algn="tl">
                      <a:srgbClr val="000000"/>
                    </a:outerShdw>
                  </a:effectLst>
                </a:rPr>
                <a:t>e.g., OLB peaks here at $1053086 </a:t>
              </a:r>
            </a:p>
            <a:p>
              <a:pPr algn="r" eaLnBrk="1" hangingPunct="1">
                <a:spcBef>
                  <a:spcPct val="20000"/>
                </a:spcBef>
                <a:defRPr/>
              </a:pPr>
              <a:r>
                <a:rPr lang="en-US" sz="2000" b="1">
                  <a:solidFill>
                    <a:srgbClr val="FF0000"/>
                  </a:solidFill>
                  <a:effectLst>
                    <a:outerShdw blurRad="38100" dist="38100" dir="2700000" algn="tl">
                      <a:srgbClr val="000000"/>
                    </a:outerShdw>
                  </a:effectLst>
                </a:rPr>
                <a:t>5.3% above original principal amt.</a:t>
              </a:r>
            </a:p>
          </p:txBody>
        </p:sp>
      </p:grpSp>
      <p:sp>
        <p:nvSpPr>
          <p:cNvPr id="8" name="Slide Number Placeholder 7"/>
          <p:cNvSpPr>
            <a:spLocks noGrp="1"/>
          </p:cNvSpPr>
          <p:nvPr>
            <p:ph type="sldNum" sz="quarter" idx="12"/>
          </p:nvPr>
        </p:nvSpPr>
        <p:spPr/>
        <p:txBody>
          <a:bodyPr/>
          <a:lstStyle/>
          <a:p>
            <a:fld id="{7210D1F3-F53A-4B1E-A082-C6F6066AAA8F}" type="slidenum">
              <a:rPr lang="en-US" smtClean="0"/>
              <a:pPr/>
              <a:t>17</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91"/>
                                        </p:tgtEl>
                                        <p:attrNameLst>
                                          <p:attrName>style.visibility</p:attrName>
                                        </p:attrNameLst>
                                      </p:cBhvr>
                                      <p:to>
                                        <p:strVal val="visible"/>
                                      </p:to>
                                    </p:set>
                                    <p:anim calcmode="lin" valueType="num">
                                      <p:cBhvr additive="base">
                                        <p:cTn id="7" dur="500" fill="hold"/>
                                        <p:tgtEl>
                                          <p:spTgt spid="46091"/>
                                        </p:tgtEl>
                                        <p:attrNameLst>
                                          <p:attrName>ppt_x</p:attrName>
                                        </p:attrNameLst>
                                      </p:cBhvr>
                                      <p:tavLst>
                                        <p:tav tm="0">
                                          <p:val>
                                            <p:strVal val="#ppt_x"/>
                                          </p:val>
                                        </p:tav>
                                        <p:tav tm="100000">
                                          <p:val>
                                            <p:strVal val="#ppt_x"/>
                                          </p:val>
                                        </p:tav>
                                      </p:tavLst>
                                    </p:anim>
                                    <p:anim calcmode="lin" valueType="num">
                                      <p:cBhvr additive="base">
                                        <p:cTn id="8" dur="500" fill="hold"/>
                                        <p:tgtEl>
                                          <p:spTgt spid="460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Text Box 2"/>
          <p:cNvSpPr txBox="1">
            <a:spLocks noChangeArrowheads="1"/>
          </p:cNvSpPr>
          <p:nvPr/>
        </p:nvSpPr>
        <p:spPr bwMode="auto">
          <a:xfrm>
            <a:off x="228600" y="2286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GPM</a:t>
            </a:r>
            <a:r>
              <a:rPr lang="en-US" b="1" i="1">
                <a:effectLst>
                  <a:outerShdw blurRad="38100" dist="38100" dir="2700000" algn="tl">
                    <a:srgbClr val="FFFFFF"/>
                  </a:outerShdw>
                </a:effectLst>
              </a:rPr>
              <a:t>?...</a:t>
            </a:r>
          </a:p>
        </p:txBody>
      </p:sp>
      <p:sp>
        <p:nvSpPr>
          <p:cNvPr id="159747" name="Text Box 3"/>
          <p:cNvSpPr txBox="1">
            <a:spLocks noChangeArrowheads="1"/>
          </p:cNvSpPr>
          <p:nvPr/>
        </p:nvSpPr>
        <p:spPr bwMode="auto">
          <a:xfrm>
            <a:off x="609600" y="685800"/>
            <a:ext cx="8001000"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Lower </a:t>
            </a:r>
            <a:r>
              <a:rPr lang="en-US" sz="2000" b="1" dirty="0">
                <a:effectLst>
                  <a:outerShdw blurRad="38100" dist="38100" dir="2700000" algn="tl">
                    <a:srgbClr val="FFFFFF"/>
                  </a:outerShdw>
                </a:effectLst>
              </a:rPr>
              <a:t>initial payments.</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Payment </a:t>
            </a:r>
            <a:r>
              <a:rPr lang="en-US" sz="2000" b="1" dirty="0">
                <a:effectLst>
                  <a:outerShdw blurRad="38100" dist="38100" dir="2700000" algn="tl">
                    <a:srgbClr val="FFFFFF"/>
                  </a:outerShdw>
                </a:effectLst>
              </a:rPr>
              <a:t>pattern that may better match that of income servicing the debt (for turnaround properties, start-up tenants, 1</a:t>
            </a:r>
            <a:r>
              <a:rPr lang="en-US" sz="2000" b="1" baseline="30000" dirty="0">
                <a:effectLst>
                  <a:outerShdw blurRad="38100" dist="38100" dir="2700000" algn="tl">
                    <a:srgbClr val="FFFFFF"/>
                  </a:outerShdw>
                </a:effectLst>
              </a:rPr>
              <a:t>st</a:t>
            </a:r>
            <a:r>
              <a:rPr lang="en-US" sz="2000" b="1" dirty="0">
                <a:effectLst>
                  <a:outerShdw blurRad="38100" dist="38100" dir="2700000" algn="tl">
                    <a:srgbClr val="FFFFFF"/>
                  </a:outerShdw>
                </a:effectLst>
              </a:rPr>
              <a:t>-time homebuyers, inflationary times).</a:t>
            </a:r>
          </a:p>
          <a:p>
            <a:pPr marL="228600" indent="-228600" eaLnBrk="1" hangingPunct="1">
              <a:spcBef>
                <a:spcPct val="20000"/>
              </a:spcBef>
              <a:buFontTx/>
              <a:buChar char="•"/>
              <a:defRPr/>
            </a:pPr>
            <a:r>
              <a:rPr lang="en-US" sz="2000" b="1" i="1" dirty="0" smtClean="0">
                <a:effectLst>
                  <a:outerShdw blurRad="38100" dist="38100" dir="2700000" algn="tl">
                    <a:srgbClr val="FFFFFF"/>
                  </a:outerShdw>
                </a:effectLst>
              </a:rPr>
              <a:t>(</a:t>
            </a:r>
            <a:r>
              <a:rPr lang="en-US" sz="2000" b="1" i="1" dirty="0">
                <a:effectLst>
                  <a:outerShdw blurRad="38100" dist="38100" dir="2700000" algn="tl">
                    <a:srgbClr val="FFFFFF"/>
                  </a:outerShdw>
                </a:effectLst>
              </a:rPr>
              <a:t>Note: An alternative for inflationary times is the “</a:t>
            </a:r>
            <a:r>
              <a:rPr lang="en-US" sz="2000" b="1" i="1" dirty="0" err="1">
                <a:effectLst>
                  <a:outerShdw blurRad="38100" dist="38100" dir="2700000" algn="tl">
                    <a:srgbClr val="FFFFFF"/>
                  </a:outerShdw>
                </a:effectLst>
              </a:rPr>
              <a:t>PLAM</a:t>
            </a:r>
            <a:r>
              <a:rPr lang="en-US" sz="2000" b="1" i="1" dirty="0">
                <a:effectLst>
                  <a:outerShdw blurRad="38100" dist="38100" dir="2700000" algn="tl">
                    <a:srgbClr val="FFFFFF"/>
                  </a:outerShdw>
                </a:effectLst>
              </a:rPr>
              <a:t>” – Price Level Adjusted Mortgage, where </a:t>
            </a:r>
            <a:r>
              <a:rPr lang="en-US" sz="2000" b="1" i="1" dirty="0" err="1">
                <a:effectLst>
                  <a:outerShdw blurRad="38100" dist="38100" dir="2700000" algn="tl">
                    <a:srgbClr val="FFFFFF"/>
                  </a:outerShdw>
                </a:effectLst>
              </a:rPr>
              <a:t>OLB</a:t>
            </a:r>
            <a:r>
              <a:rPr lang="en-US" sz="2000" b="1" i="1" dirty="0">
                <a:effectLst>
                  <a:outerShdw blurRad="38100" dist="38100" dir="2700000" algn="tl">
                    <a:srgbClr val="FFFFFF"/>
                  </a:outerShdw>
                </a:effectLst>
              </a:rPr>
              <a:t> is periodically adjusted to reflect inflation, allows loan interest rate to include less “inflation premium”, more like a “real interest rate”.)</a:t>
            </a:r>
            <a:endParaRPr lang="en-US" sz="2000" b="1" dirty="0">
              <a:effectLst>
                <a:outerShdw blurRad="38100" dist="38100" dir="2700000" algn="tl">
                  <a:srgbClr val="FFFFFF"/>
                </a:outerShdw>
              </a:effectLst>
            </a:endParaRPr>
          </a:p>
        </p:txBody>
      </p:sp>
      <p:sp>
        <p:nvSpPr>
          <p:cNvPr id="159748" name="Text Box 4"/>
          <p:cNvSpPr txBox="1">
            <a:spLocks noChangeArrowheads="1"/>
          </p:cNvSpPr>
          <p:nvPr/>
        </p:nvSpPr>
        <p:spPr bwMode="auto">
          <a:xfrm>
            <a:off x="228600" y="35814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disadvantages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GPM</a:t>
            </a:r>
            <a:r>
              <a:rPr lang="en-US" b="1" i="1">
                <a:effectLst>
                  <a:outerShdw blurRad="38100" dist="38100" dir="2700000" algn="tl">
                    <a:srgbClr val="FFFFFF"/>
                  </a:outerShdw>
                </a:effectLst>
              </a:rPr>
              <a:t>?...</a:t>
            </a:r>
          </a:p>
        </p:txBody>
      </p:sp>
      <p:sp>
        <p:nvSpPr>
          <p:cNvPr id="159749" name="Text Box 5"/>
          <p:cNvSpPr txBox="1">
            <a:spLocks noChangeArrowheads="1"/>
          </p:cNvSpPr>
          <p:nvPr/>
        </p:nvSpPr>
        <p:spPr bwMode="auto">
          <a:xfrm>
            <a:off x="609600" y="4114800"/>
            <a:ext cx="80010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Non-constant </a:t>
            </a:r>
            <a:r>
              <a:rPr lang="en-US" sz="2000" b="1" dirty="0">
                <a:effectLst>
                  <a:outerShdw blurRad="38100" dist="38100" dir="2700000" algn="tl">
                    <a:srgbClr val="FFFFFF"/>
                  </a:outerShdw>
                </a:effectLst>
              </a:rPr>
              <a:t>payments difficult to budget and administer.</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Increased </a:t>
            </a:r>
            <a:r>
              <a:rPr lang="en-US" sz="2000" b="1" i="1" u="sng" dirty="0">
                <a:effectLst>
                  <a:outerShdw blurRad="38100" dist="38100" dir="2700000" algn="tl">
                    <a:srgbClr val="FFFFFF"/>
                  </a:outerShdw>
                </a:effectLst>
              </a:rPr>
              <a:t>default risk</a:t>
            </a:r>
            <a:r>
              <a:rPr lang="en-US" sz="2000" b="1" dirty="0">
                <a:effectLst>
                  <a:outerShdw blurRad="38100" dist="38100" dir="2700000" algn="tl">
                    <a:srgbClr val="FFFFFF"/>
                  </a:outerShdw>
                </a:effectLst>
              </a:rPr>
              <a:t> due to </a:t>
            </a:r>
            <a:r>
              <a:rPr lang="en-US" sz="2000" b="1" i="1" u="sng" dirty="0">
                <a:effectLst>
                  <a:outerShdw blurRad="38100" dist="38100" dir="2700000" algn="tl">
                    <a:srgbClr val="FFFFFF"/>
                  </a:outerShdw>
                </a:effectLst>
              </a:rPr>
              <a:t>negative amortization</a:t>
            </a:r>
            <a:r>
              <a:rPr lang="en-US" sz="2000" b="1" dirty="0">
                <a:effectLst>
                  <a:outerShdw blurRad="38100" dist="38100" dir="2700000" algn="tl">
                    <a:srgbClr val="FFFFFF"/>
                  </a:outerShdw>
                </a:effectLst>
              </a:rPr>
              <a:t> and </a:t>
            </a:r>
            <a:r>
              <a:rPr lang="en-US" sz="2000" b="1" i="1" u="sng" dirty="0">
                <a:effectLst>
                  <a:outerShdw blurRad="38100" dist="38100" dir="2700000" algn="tl">
                    <a:srgbClr val="FFFFFF"/>
                  </a:outerShdw>
                </a:effectLst>
              </a:rPr>
              <a:t>growing debt service</a:t>
            </a:r>
            <a:r>
              <a:rPr lang="en-US" sz="2000" b="1" dirty="0">
                <a:effectLst>
                  <a:outerShdw blurRad="38100" dist="38100" dir="2700000" algn="tl">
                    <a:srgbClr val="FFFFFF"/>
                  </a:outerShdw>
                </a:effectLst>
              </a:rPr>
              <a:t>.</a:t>
            </a:r>
          </a:p>
        </p:txBody>
      </p:sp>
      <p:sp>
        <p:nvSpPr>
          <p:cNvPr id="6" name="Slide Number Placeholder 5"/>
          <p:cNvSpPr>
            <a:spLocks noGrp="1"/>
          </p:cNvSpPr>
          <p:nvPr>
            <p:ph type="sldNum" sz="quarter" idx="12"/>
          </p:nvPr>
        </p:nvSpPr>
        <p:spPr/>
        <p:txBody>
          <a:bodyPr/>
          <a:lstStyle/>
          <a:p>
            <a:fld id="{B454739E-B941-4556-BF58-7398D3CAE5DB}" type="slidenum">
              <a:rPr lang="en-US" smtClean="0"/>
              <a:pPr/>
              <a:t>18</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9747"/>
                                        </p:tgtEl>
                                        <p:attrNameLst>
                                          <p:attrName>style.visibility</p:attrName>
                                        </p:attrNameLst>
                                      </p:cBhvr>
                                      <p:to>
                                        <p:strVal val="visible"/>
                                      </p:to>
                                    </p:set>
                                    <p:anim calcmode="lin" valueType="num">
                                      <p:cBhvr additive="base">
                                        <p:cTn id="7" dur="500" fill="hold"/>
                                        <p:tgtEl>
                                          <p:spTgt spid="159747"/>
                                        </p:tgtEl>
                                        <p:attrNameLst>
                                          <p:attrName>ppt_x</p:attrName>
                                        </p:attrNameLst>
                                      </p:cBhvr>
                                      <p:tavLst>
                                        <p:tav tm="0">
                                          <p:val>
                                            <p:strVal val="1+#ppt_w/2"/>
                                          </p:val>
                                        </p:tav>
                                        <p:tav tm="100000">
                                          <p:val>
                                            <p:strVal val="#ppt_x"/>
                                          </p:val>
                                        </p:tav>
                                      </p:tavLst>
                                    </p:anim>
                                    <p:anim calcmode="lin" valueType="num">
                                      <p:cBhvr additive="base">
                                        <p:cTn id="8" dur="500" fill="hold"/>
                                        <p:tgtEl>
                                          <p:spTgt spid="1597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9749"/>
                                        </p:tgtEl>
                                        <p:attrNameLst>
                                          <p:attrName>style.visibility</p:attrName>
                                        </p:attrNameLst>
                                      </p:cBhvr>
                                      <p:to>
                                        <p:strVal val="visible"/>
                                      </p:to>
                                    </p:set>
                                    <p:anim calcmode="lin" valueType="num">
                                      <p:cBhvr additive="base">
                                        <p:cTn id="13" dur="500" fill="hold"/>
                                        <p:tgtEl>
                                          <p:spTgt spid="159749"/>
                                        </p:tgtEl>
                                        <p:attrNameLst>
                                          <p:attrName>ppt_x</p:attrName>
                                        </p:attrNameLst>
                                      </p:cBhvr>
                                      <p:tavLst>
                                        <p:tav tm="0">
                                          <p:val>
                                            <p:strVal val="1+#ppt_w/2"/>
                                          </p:val>
                                        </p:tav>
                                        <p:tav tm="100000">
                                          <p:val>
                                            <p:strVal val="#ppt_x"/>
                                          </p:val>
                                        </p:tav>
                                      </p:tavLst>
                                    </p:anim>
                                    <p:anim calcmode="lin" valueType="num">
                                      <p:cBhvr additive="base">
                                        <p:cTn id="14" dur="500" fill="hold"/>
                                        <p:tgtEl>
                                          <p:spTgt spid="1597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p:bldP spid="15974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21"/>
          <p:cNvPicPr>
            <a:picLocks noChangeAspect="1" noChangeArrowheads="1"/>
          </p:cNvPicPr>
          <p:nvPr/>
        </p:nvPicPr>
        <p:blipFill>
          <a:blip r:embed="rId2" cstate="print"/>
          <a:srcRect/>
          <a:stretch>
            <a:fillRect/>
          </a:stretch>
        </p:blipFill>
        <p:spPr bwMode="auto">
          <a:xfrm>
            <a:off x="1219200" y="152400"/>
            <a:ext cx="5476875" cy="6553200"/>
          </a:xfrm>
          <a:prstGeom prst="rect">
            <a:avLst/>
          </a:prstGeom>
          <a:noFill/>
          <a:ln w="9525">
            <a:noFill/>
            <a:miter lim="800000"/>
            <a:headEnd/>
            <a:tailEnd/>
          </a:ln>
          <a:effectLst/>
        </p:spPr>
      </p:pic>
      <p:grpSp>
        <p:nvGrpSpPr>
          <p:cNvPr id="154651" name="Group 27"/>
          <p:cNvGrpSpPr>
            <a:grpSpLocks/>
          </p:cNvGrpSpPr>
          <p:nvPr/>
        </p:nvGrpSpPr>
        <p:grpSpPr bwMode="auto">
          <a:xfrm>
            <a:off x="2590800" y="2286000"/>
            <a:ext cx="5638800" cy="4343400"/>
            <a:chOff x="1632" y="1440"/>
            <a:chExt cx="3552" cy="2736"/>
          </a:xfrm>
        </p:grpSpPr>
        <p:sp>
          <p:nvSpPr>
            <p:cNvPr id="154647" name="Text Box 23"/>
            <p:cNvSpPr txBox="1">
              <a:spLocks noChangeArrowheads="1"/>
            </p:cNvSpPr>
            <p:nvPr/>
          </p:nvSpPr>
          <p:spPr bwMode="auto">
            <a:xfrm>
              <a:off x="3552" y="3024"/>
              <a:ext cx="1632" cy="583"/>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1">
                  <a:solidFill>
                    <a:srgbClr val="0000FF"/>
                  </a:solidFill>
                  <a:effectLst>
                    <a:outerShdw blurRad="38100" dist="38100" dir="2700000" algn="tl">
                      <a:srgbClr val="000000"/>
                    </a:outerShdw>
                  </a:effectLst>
                </a:rPr>
                <a:t>PMT varies over time because market interest rates vary.</a:t>
              </a:r>
            </a:p>
          </p:txBody>
        </p:sp>
        <p:sp>
          <p:nvSpPr>
            <p:cNvPr id="23557" name="Rectangle 24"/>
            <p:cNvSpPr>
              <a:spLocks noChangeArrowheads="1"/>
            </p:cNvSpPr>
            <p:nvPr/>
          </p:nvSpPr>
          <p:spPr bwMode="auto">
            <a:xfrm>
              <a:off x="1632" y="2976"/>
              <a:ext cx="288" cy="120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23558" name="Line 25"/>
            <p:cNvSpPr>
              <a:spLocks noChangeShapeType="1"/>
            </p:cNvSpPr>
            <p:nvPr/>
          </p:nvSpPr>
          <p:spPr bwMode="auto">
            <a:xfrm flipH="1">
              <a:off x="1920" y="3264"/>
              <a:ext cx="1632" cy="0"/>
            </a:xfrm>
            <a:prstGeom prst="line">
              <a:avLst/>
            </a:prstGeom>
            <a:noFill/>
            <a:ln w="9525">
              <a:solidFill>
                <a:srgbClr val="0000FF"/>
              </a:solidFill>
              <a:round/>
              <a:headEnd/>
              <a:tailEnd type="triangle" w="med" len="med"/>
            </a:ln>
            <a:effectLst/>
          </p:spPr>
          <p:txBody>
            <a:bodyPr wrap="none"/>
            <a:lstStyle/>
            <a:p>
              <a:endParaRPr lang="en-US"/>
            </a:p>
          </p:txBody>
        </p:sp>
        <p:sp>
          <p:nvSpPr>
            <p:cNvPr id="23559" name="Line 26"/>
            <p:cNvSpPr>
              <a:spLocks noChangeShapeType="1"/>
            </p:cNvSpPr>
            <p:nvPr/>
          </p:nvSpPr>
          <p:spPr bwMode="auto">
            <a:xfrm flipH="1" flipV="1">
              <a:off x="2736" y="1440"/>
              <a:ext cx="816" cy="1680"/>
            </a:xfrm>
            <a:prstGeom prst="line">
              <a:avLst/>
            </a:prstGeom>
            <a:noFill/>
            <a:ln w="9525">
              <a:solidFill>
                <a:srgbClr val="0000FF"/>
              </a:solidFill>
              <a:round/>
              <a:headEnd/>
              <a:tailEnd type="triangle" w="med" len="med"/>
            </a:ln>
            <a:effectLst/>
          </p:spPr>
          <p:txBody>
            <a:bodyPr wrap="none"/>
            <a:lstStyle/>
            <a:p>
              <a:endParaRPr lang="en-US"/>
            </a:p>
          </p:txBody>
        </p:sp>
      </p:grpSp>
      <p:sp>
        <p:nvSpPr>
          <p:cNvPr id="8" name="Slide Number Placeholder 7"/>
          <p:cNvSpPr>
            <a:spLocks noGrp="1"/>
          </p:cNvSpPr>
          <p:nvPr>
            <p:ph type="sldNum" sz="quarter" idx="12"/>
          </p:nvPr>
        </p:nvSpPr>
        <p:spPr/>
        <p:txBody>
          <a:bodyPr/>
          <a:lstStyle/>
          <a:p>
            <a:fld id="{9A7DB79F-5B30-43E3-A70F-CF4E72463336}" type="slidenum">
              <a:rPr lang="en-US" smtClean="0"/>
              <a:pPr/>
              <a:t>19</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54651"/>
                                        </p:tgtEl>
                                        <p:attrNameLst>
                                          <p:attrName>style.visibility</p:attrName>
                                        </p:attrNameLst>
                                      </p:cBhvr>
                                      <p:to>
                                        <p:strVal val="visible"/>
                                      </p:to>
                                    </p:set>
                                    <p:anim calcmode="lin" valueType="num">
                                      <p:cBhvr additive="base">
                                        <p:cTn id="7" dur="500" fill="hold"/>
                                        <p:tgtEl>
                                          <p:spTgt spid="154651"/>
                                        </p:tgtEl>
                                        <p:attrNameLst>
                                          <p:attrName>ppt_x</p:attrName>
                                        </p:attrNameLst>
                                      </p:cBhvr>
                                      <p:tavLst>
                                        <p:tav tm="0">
                                          <p:val>
                                            <p:strVal val="1+#ppt_w/2"/>
                                          </p:val>
                                        </p:tav>
                                        <p:tav tm="100000">
                                          <p:val>
                                            <p:strVal val="#ppt_x"/>
                                          </p:val>
                                        </p:tav>
                                      </p:tavLst>
                                    </p:anim>
                                    <p:anim calcmode="lin" valueType="num">
                                      <p:cBhvr additive="base">
                                        <p:cTn id="8" dur="500" fill="hold"/>
                                        <p:tgtEl>
                                          <p:spTgt spid="1546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5"/>
          <p:cNvPicPr>
            <a:picLocks noChangeAspect="1" noChangeArrowheads="1"/>
          </p:cNvPicPr>
          <p:nvPr/>
        </p:nvPicPr>
        <p:blipFill>
          <a:blip r:embed="rId2" cstate="print"/>
          <a:srcRect/>
          <a:stretch>
            <a:fillRect/>
          </a:stretch>
        </p:blipFill>
        <p:spPr bwMode="auto">
          <a:xfrm>
            <a:off x="1233488" y="228600"/>
            <a:ext cx="6675437" cy="6324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9A7DB79F-5B30-43E3-A70F-CF4E72463336}" type="slidenum">
              <a:rPr lang="en-US" smtClean="0"/>
              <a:pPr/>
              <a:t>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4"/>
          <p:cNvPicPr>
            <a:picLocks noChangeAspect="1" noChangeArrowheads="1"/>
          </p:cNvPicPr>
          <p:nvPr/>
        </p:nvPicPr>
        <p:blipFill>
          <a:blip r:embed="rId2" cstate="print"/>
          <a:srcRect/>
          <a:stretch>
            <a:fillRect/>
          </a:stretch>
        </p:blipFill>
        <p:spPr bwMode="auto">
          <a:xfrm>
            <a:off x="1752600" y="1984375"/>
            <a:ext cx="5943600" cy="4292600"/>
          </a:xfrm>
          <a:prstGeom prst="rect">
            <a:avLst/>
          </a:prstGeom>
          <a:noFill/>
          <a:ln w="9525">
            <a:noFill/>
            <a:miter lim="800000"/>
            <a:headEnd/>
            <a:tailEnd/>
          </a:ln>
          <a:effectLst/>
        </p:spPr>
      </p:pic>
      <p:sp>
        <p:nvSpPr>
          <p:cNvPr id="153605" name="Text Box 5"/>
          <p:cNvSpPr txBox="1">
            <a:spLocks noChangeArrowheads="1"/>
          </p:cNvSpPr>
          <p:nvPr/>
        </p:nvSpPr>
        <p:spPr bwMode="auto">
          <a:xfrm>
            <a:off x="381000" y="228600"/>
            <a:ext cx="762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u="sng">
                <a:solidFill>
                  <a:srgbClr val="000000"/>
                </a:solidFill>
                <a:effectLst>
                  <a:outerShdw blurRad="38100" dist="38100" dir="2700000" algn="tl">
                    <a:srgbClr val="FFFFFF"/>
                  </a:outerShdw>
                </a:effectLst>
                <a:sym typeface="Wingdings" panose="05000000000000000000" pitchFamily="2" charset="2"/>
              </a:rPr>
              <a:t>Adjustable Rate Mortgage (ARM):</a:t>
            </a:r>
          </a:p>
        </p:txBody>
      </p:sp>
      <p:sp>
        <p:nvSpPr>
          <p:cNvPr id="24580" name="Text Box 6"/>
          <p:cNvSpPr txBox="1">
            <a:spLocks noChangeArrowheads="1"/>
          </p:cNvSpPr>
          <p:nvPr/>
        </p:nvSpPr>
        <p:spPr bwMode="auto">
          <a:xfrm>
            <a:off x="685800" y="609600"/>
            <a:ext cx="8077200" cy="1281113"/>
          </a:xfrm>
          <a:prstGeom prst="rect">
            <a:avLst/>
          </a:prstGeom>
          <a:noFill/>
          <a:ln w="9525">
            <a:noFill/>
            <a:miter lim="800000"/>
            <a:headEnd/>
            <a:tailEnd/>
          </a:ln>
          <a:effectLst/>
        </p:spPr>
        <p:txBody>
          <a:bodyPr>
            <a:spAutoFit/>
          </a:bodyPr>
          <a:lstStyle/>
          <a:p>
            <a:pPr algn="ctr" eaLnBrk="1" hangingPunct="1">
              <a:spcBef>
                <a:spcPct val="50000"/>
              </a:spcBef>
            </a:pPr>
            <a:r>
              <a:rPr lang="en-US" b="1">
                <a:solidFill>
                  <a:srgbClr val="000000"/>
                </a:solidFill>
                <a:sym typeface="Wingdings" pitchFamily="2" charset="2"/>
              </a:rPr>
              <a:t>r</a:t>
            </a:r>
            <a:r>
              <a:rPr lang="en-US" b="1" baseline="-25000">
                <a:solidFill>
                  <a:srgbClr val="000000"/>
                </a:solidFill>
                <a:sym typeface="Wingdings" pitchFamily="2" charset="2"/>
              </a:rPr>
              <a:t>t</a:t>
            </a:r>
            <a:r>
              <a:rPr lang="en-US" b="1">
                <a:solidFill>
                  <a:srgbClr val="000000"/>
                </a:solidFill>
                <a:sym typeface="Wingdings" pitchFamily="2" charset="2"/>
              </a:rPr>
              <a:t> </a:t>
            </a:r>
            <a:r>
              <a:rPr lang="en-US" b="1">
                <a:solidFill>
                  <a:srgbClr val="000000"/>
                </a:solidFill>
                <a:sym typeface="Symbol" pitchFamily="18" charset="2"/>
              </a:rPr>
              <a:t></a:t>
            </a:r>
            <a:r>
              <a:rPr lang="en-US" b="1">
                <a:solidFill>
                  <a:srgbClr val="000000"/>
                </a:solidFill>
                <a:sym typeface="Wingdings" pitchFamily="2" charset="2"/>
              </a:rPr>
              <a:t> r</a:t>
            </a:r>
            <a:r>
              <a:rPr lang="en-US" b="1" baseline="-25000">
                <a:solidFill>
                  <a:srgbClr val="000000"/>
                </a:solidFill>
                <a:sym typeface="Wingdings" pitchFamily="2" charset="2"/>
              </a:rPr>
              <a:t>t+s</a:t>
            </a:r>
            <a:r>
              <a:rPr lang="en-US" b="1">
                <a:solidFill>
                  <a:srgbClr val="000000"/>
                </a:solidFill>
                <a:sym typeface="Wingdings" pitchFamily="2" charset="2"/>
              </a:rPr>
              <a:t> for some s and t.</a:t>
            </a:r>
            <a:r>
              <a:rPr lang="en-US" sz="2800" b="1">
                <a:solidFill>
                  <a:srgbClr val="000000"/>
                </a:solidFill>
                <a:sym typeface="Wingdings" pitchFamily="2" charset="2"/>
              </a:rPr>
              <a:t/>
            </a:r>
            <a:br>
              <a:rPr lang="en-US" sz="2800" b="1">
                <a:solidFill>
                  <a:srgbClr val="000000"/>
                </a:solidFill>
                <a:sym typeface="Wingdings" pitchFamily="2" charset="2"/>
              </a:rPr>
            </a:br>
            <a:r>
              <a:rPr lang="en-US" sz="1800">
                <a:solidFill>
                  <a:srgbClr val="000000"/>
                </a:solidFill>
                <a:sym typeface="Wingdings" pitchFamily="2" charset="2"/>
              </a:rPr>
              <a:t>Exhibit 17-5: Adjustable Rate Mortgage (ARM) Payments &amp; Interest Component: $1,000,000, 9% Initial Interest, 30-year, monthly payments; 1-year Adjustment interval, </a:t>
            </a:r>
            <a:r>
              <a:rPr lang="en-US" sz="1800">
                <a:solidFill>
                  <a:srgbClr val="0000FF"/>
                </a:solidFill>
                <a:sym typeface="Wingdings" pitchFamily="2" charset="2"/>
              </a:rPr>
              <a:t>possible hypothetical history</a:t>
            </a:r>
            <a:r>
              <a:rPr lang="en-US" sz="1800">
                <a:solidFill>
                  <a:srgbClr val="000000"/>
                </a:solidFill>
                <a:sym typeface="Wingdings" pitchFamily="2" charset="2"/>
              </a:rPr>
              <a:t>.</a:t>
            </a:r>
          </a:p>
        </p:txBody>
      </p:sp>
      <p:sp>
        <p:nvSpPr>
          <p:cNvPr id="5" name="Slide Number Placeholder 4"/>
          <p:cNvSpPr>
            <a:spLocks noGrp="1"/>
          </p:cNvSpPr>
          <p:nvPr>
            <p:ph type="sldNum" sz="quarter" idx="12"/>
          </p:nvPr>
        </p:nvSpPr>
        <p:spPr/>
        <p:txBody>
          <a:bodyPr/>
          <a:lstStyle/>
          <a:p>
            <a:fld id="{9A7DB79F-5B30-43E3-A70F-CF4E72463336}" type="slidenum">
              <a:rPr lang="en-US" smtClean="0"/>
              <a:pPr/>
              <a:t>20</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12"/>
          <p:cNvPicPr>
            <a:picLocks noChangeAspect="1" noChangeArrowheads="1"/>
          </p:cNvPicPr>
          <p:nvPr>
            <p:ph sz="half" idx="1"/>
          </p:nvPr>
        </p:nvPicPr>
        <p:blipFill>
          <a:blip r:embed="rId2" cstate="print"/>
          <a:srcRect/>
          <a:stretch>
            <a:fillRect/>
          </a:stretch>
        </p:blipFill>
        <p:spPr>
          <a:xfrm>
            <a:off x="304800" y="304800"/>
            <a:ext cx="5867400" cy="2459038"/>
          </a:xfrm>
          <a:noFill/>
        </p:spPr>
      </p:pic>
      <p:sp>
        <p:nvSpPr>
          <p:cNvPr id="52240" name="Text Box 16"/>
          <p:cNvSpPr txBox="1">
            <a:spLocks noChangeArrowheads="1"/>
          </p:cNvSpPr>
          <p:nvPr/>
        </p:nvSpPr>
        <p:spPr bwMode="auto">
          <a:xfrm>
            <a:off x="4572000" y="2133600"/>
            <a:ext cx="4114800" cy="4379913"/>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sz="1600" b="1" u="sng" smtClean="0">
                <a:effectLst>
                  <a:outerShdw blurRad="38100" dist="38100" dir="2700000" algn="tl">
                    <a:srgbClr val="FFFFFF"/>
                  </a:outerShdw>
                </a:effectLst>
              </a:rPr>
              <a:t>Calculating ARM payments &amp; balances:</a:t>
            </a:r>
          </a:p>
          <a:p>
            <a:pPr eaLnBrk="1" hangingPunct="1">
              <a:spcBef>
                <a:spcPct val="50000"/>
              </a:spcBef>
              <a:buFontTx/>
              <a:buAutoNum type="arabicPeriod"/>
              <a:defRPr/>
            </a:pPr>
            <a:r>
              <a:rPr lang="en-US" sz="1600" b="1" smtClean="0">
                <a:effectLst>
                  <a:outerShdw blurRad="38100" dist="38100" dir="2700000" algn="tl">
                    <a:srgbClr val="FFFFFF"/>
                  </a:outerShdw>
                </a:effectLst>
              </a:rPr>
              <a:t>Determine the current applicable contract interest rate for each period or adjustment interval (r</a:t>
            </a:r>
            <a:r>
              <a:rPr lang="en-US" sz="1600" b="1" baseline="-25000" smtClean="0">
                <a:effectLst>
                  <a:outerShdw blurRad="38100" dist="38100" dir="2700000" algn="tl">
                    <a:srgbClr val="FFFFFF"/>
                  </a:outerShdw>
                </a:effectLst>
              </a:rPr>
              <a:t>t</a:t>
            </a:r>
            <a:r>
              <a:rPr lang="en-US" sz="1600" b="1" smtClean="0">
                <a:effectLst>
                  <a:outerShdw blurRad="38100" dist="38100" dir="2700000" algn="tl">
                    <a:srgbClr val="FFFFFF"/>
                  </a:outerShdw>
                </a:effectLst>
              </a:rPr>
              <a:t>), based on </a:t>
            </a:r>
            <a:r>
              <a:rPr lang="en-US" sz="1600" b="1" i="1" u="sng" smtClean="0">
                <a:effectLst>
                  <a:outerShdw blurRad="38100" dist="38100" dir="2700000" algn="tl">
                    <a:srgbClr val="FFFFFF"/>
                  </a:outerShdw>
                </a:effectLst>
              </a:rPr>
              <a:t>current market interest rates</a:t>
            </a:r>
            <a:r>
              <a:rPr lang="en-US" sz="1600" b="1" smtClean="0">
                <a:effectLst>
                  <a:outerShdw blurRad="38100" dist="38100" dir="2700000" algn="tl">
                    <a:srgbClr val="FFFFFF"/>
                  </a:outerShdw>
                </a:effectLst>
              </a:rPr>
              <a:t>.</a:t>
            </a:r>
          </a:p>
          <a:p>
            <a:pPr eaLnBrk="1" hangingPunct="1">
              <a:spcBef>
                <a:spcPct val="50000"/>
              </a:spcBef>
              <a:buFontTx/>
              <a:buAutoNum type="arabicPeriod"/>
              <a:defRPr/>
            </a:pPr>
            <a:r>
              <a:rPr lang="en-US" sz="1600" b="1" smtClean="0">
                <a:effectLst>
                  <a:outerShdw blurRad="38100" dist="38100" dir="2700000" algn="tl">
                    <a:srgbClr val="FFFFFF"/>
                  </a:outerShdw>
                </a:effectLst>
              </a:rPr>
              <a:t>Determine the periodic payment for that period or adjustment interval based on the OLB at the beginning of the period or adjustment interval, the number of periods remaining in the amortization term of the loan as of that time, and the current applicable interest rate (r</a:t>
            </a:r>
            <a:r>
              <a:rPr lang="en-US" sz="1600" b="1" baseline="-25000" smtClean="0">
                <a:effectLst>
                  <a:outerShdw blurRad="38100" dist="38100" dir="2700000" algn="tl">
                    <a:srgbClr val="FFFFFF"/>
                  </a:outerShdw>
                </a:effectLst>
              </a:rPr>
              <a:t>t</a:t>
            </a:r>
            <a:r>
              <a:rPr lang="en-US" sz="1600" b="1" smtClean="0">
                <a:effectLst>
                  <a:outerShdw blurRad="38100" dist="38100" dir="2700000" algn="tl">
                    <a:srgbClr val="FFFFFF"/>
                  </a:outerShdw>
                </a:effectLst>
              </a:rPr>
              <a:t>).</a:t>
            </a:r>
          </a:p>
          <a:p>
            <a:pPr eaLnBrk="1" hangingPunct="1">
              <a:spcBef>
                <a:spcPct val="50000"/>
              </a:spcBef>
              <a:buFontTx/>
              <a:buAutoNum type="arabicPeriod"/>
              <a:defRPr/>
            </a:pPr>
            <a:r>
              <a:rPr lang="en-US" sz="1600" b="1" smtClean="0">
                <a:effectLst>
                  <a:outerShdw blurRad="38100" dist="38100" dir="2700000" algn="tl">
                    <a:srgbClr val="FFFFFF"/>
                  </a:outerShdw>
                </a:effectLst>
              </a:rPr>
              <a:t>Apply the “Four Rules” of mortgage payment &amp; balance determination as always.</a:t>
            </a:r>
          </a:p>
        </p:txBody>
      </p:sp>
      <p:sp>
        <p:nvSpPr>
          <p:cNvPr id="52241" name="Text Box 17"/>
          <p:cNvSpPr txBox="1">
            <a:spLocks noChangeArrowheads="1"/>
          </p:cNvSpPr>
          <p:nvPr/>
        </p:nvSpPr>
        <p:spPr bwMode="auto">
          <a:xfrm>
            <a:off x="4800600" y="304800"/>
            <a:ext cx="3886200" cy="15557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1">
                <a:effectLst>
                  <a:outerShdw blurRad="38100" dist="38100" dir="2700000" algn="tl">
                    <a:srgbClr val="FFFFFF"/>
                  </a:outerShdw>
                </a:effectLst>
              </a:rPr>
              <a:t>30-year fully-amortizing ARM with:</a:t>
            </a:r>
          </a:p>
          <a:p>
            <a:pPr eaLnBrk="1" hangingPunct="1">
              <a:spcBef>
                <a:spcPct val="10000"/>
              </a:spcBef>
              <a:buFontTx/>
              <a:buChar char="•"/>
              <a:defRPr/>
            </a:pPr>
            <a:r>
              <a:rPr lang="en-US" sz="1800" b="1">
                <a:effectLst>
                  <a:outerShdw blurRad="38100" dist="38100" dir="2700000" algn="tl">
                    <a:srgbClr val="FFFFFF"/>
                  </a:outerShdw>
                </a:effectLst>
              </a:rPr>
              <a:t> 1-year adjustment interval, </a:t>
            </a:r>
          </a:p>
          <a:p>
            <a:pPr eaLnBrk="1" hangingPunct="1">
              <a:spcBef>
                <a:spcPct val="10000"/>
              </a:spcBef>
              <a:buFontTx/>
              <a:buChar char="•"/>
              <a:defRPr/>
            </a:pPr>
            <a:r>
              <a:rPr lang="en-US" sz="1800" b="1">
                <a:effectLst>
                  <a:outerShdw blurRad="38100" dist="38100" dir="2700000" algn="tl">
                    <a:srgbClr val="FFFFFF"/>
                  </a:outerShdw>
                </a:effectLst>
              </a:rPr>
              <a:t> 9% initial interest rate,</a:t>
            </a:r>
          </a:p>
          <a:p>
            <a:pPr eaLnBrk="1" hangingPunct="1">
              <a:spcBef>
                <a:spcPct val="10000"/>
              </a:spcBef>
              <a:buFontTx/>
              <a:buChar char="•"/>
              <a:defRPr/>
            </a:pPr>
            <a:r>
              <a:rPr lang="en-US" sz="1800" b="1">
                <a:effectLst>
                  <a:outerShdw blurRad="38100" dist="38100" dir="2700000" algn="tl">
                    <a:srgbClr val="FFFFFF"/>
                  </a:outerShdw>
                </a:effectLst>
              </a:rPr>
              <a:t> $1,000,000 initial principal loan amount.</a:t>
            </a:r>
          </a:p>
        </p:txBody>
      </p:sp>
      <p:sp>
        <p:nvSpPr>
          <p:cNvPr id="25605" name="Line 18"/>
          <p:cNvSpPr>
            <a:spLocks noChangeShapeType="1"/>
          </p:cNvSpPr>
          <p:nvPr/>
        </p:nvSpPr>
        <p:spPr bwMode="auto">
          <a:xfrm flipH="1">
            <a:off x="4343400" y="1066800"/>
            <a:ext cx="457200" cy="0"/>
          </a:xfrm>
          <a:prstGeom prst="line">
            <a:avLst/>
          </a:prstGeom>
          <a:noFill/>
          <a:ln w="9525">
            <a:solidFill>
              <a:schemeClr val="tx1"/>
            </a:solidFill>
            <a:round/>
            <a:headEnd/>
            <a:tailEnd type="triangle" w="med" len="med"/>
          </a:ln>
          <a:effectLst/>
        </p:spPr>
        <p:txBody>
          <a:bodyPr wrap="none"/>
          <a:lstStyle/>
          <a:p>
            <a:endParaRPr lang="en-US"/>
          </a:p>
        </p:txBody>
      </p:sp>
      <p:grpSp>
        <p:nvGrpSpPr>
          <p:cNvPr id="52253" name="Group 29"/>
          <p:cNvGrpSpPr>
            <a:grpSpLocks/>
          </p:cNvGrpSpPr>
          <p:nvPr/>
        </p:nvGrpSpPr>
        <p:grpSpPr bwMode="auto">
          <a:xfrm>
            <a:off x="228600" y="609600"/>
            <a:ext cx="4191000" cy="3986213"/>
            <a:chOff x="144" y="384"/>
            <a:chExt cx="2640" cy="2511"/>
          </a:xfrm>
        </p:grpSpPr>
        <p:grpSp>
          <p:nvGrpSpPr>
            <p:cNvPr id="25615" name="Group 28"/>
            <p:cNvGrpSpPr>
              <a:grpSpLocks/>
            </p:cNvGrpSpPr>
            <p:nvPr/>
          </p:nvGrpSpPr>
          <p:grpSpPr bwMode="auto">
            <a:xfrm>
              <a:off x="144" y="384"/>
              <a:ext cx="2640" cy="2511"/>
              <a:chOff x="144" y="384"/>
              <a:chExt cx="2640" cy="2511"/>
            </a:xfrm>
          </p:grpSpPr>
          <p:sp>
            <p:nvSpPr>
              <p:cNvPr id="52243" name="Text Box 19"/>
              <p:cNvSpPr txBox="1">
                <a:spLocks noChangeArrowheads="1"/>
              </p:cNvSpPr>
              <p:nvPr/>
            </p:nvSpPr>
            <p:spPr bwMode="auto">
              <a:xfrm>
                <a:off x="192" y="2016"/>
                <a:ext cx="2592" cy="879"/>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a:solidFill>
                      <a:srgbClr val="0000FF"/>
                    </a:solidFill>
                    <a:effectLst>
                      <a:outerShdw blurRad="38100" dist="38100" dir="2700000" algn="tl">
                        <a:srgbClr val="000000"/>
                      </a:outerShdw>
                    </a:effectLst>
                  </a:rPr>
                  <a:t>PMTs 1-12:</a:t>
                </a:r>
              </a:p>
              <a:p>
                <a:pPr eaLnBrk="1" hangingPunct="1">
                  <a:spcBef>
                    <a:spcPct val="10000"/>
                  </a:spcBef>
                  <a:defRPr/>
                </a:pPr>
                <a:r>
                  <a:rPr lang="en-US" sz="1600" b="1">
                    <a:solidFill>
                      <a:srgbClr val="0000FF"/>
                    </a:solidFill>
                    <a:effectLst>
                      <a:outerShdw blurRad="38100" dist="38100" dir="2700000" algn="tl">
                        <a:srgbClr val="000000"/>
                      </a:outerShdw>
                    </a:effectLst>
                  </a:rPr>
                  <a:t>360 = N, 9 = I/yr, 1000000 = PV, 0 = FV, </a:t>
                </a:r>
                <a:r>
                  <a:rPr lang="en-US" sz="1600" b="1" i="1">
                    <a:solidFill>
                      <a:srgbClr val="0000FF"/>
                    </a:solidFill>
                    <a:effectLst>
                      <a:outerShdw blurRad="38100" dist="38100" dir="2700000" algn="tl">
                        <a:srgbClr val="000000"/>
                      </a:outerShdw>
                    </a:effectLst>
                  </a:rPr>
                  <a:t>CPT </a:t>
                </a:r>
                <a:r>
                  <a:rPr lang="en-US" sz="1600" b="1" i="1">
                    <a:solidFill>
                      <a:srgbClr val="FF0000"/>
                    </a:solidFill>
                    <a:effectLst>
                      <a:outerShdw blurRad="38100" dist="38100" dir="2700000" algn="tl">
                        <a:srgbClr val="000000"/>
                      </a:outerShdw>
                    </a:effectLst>
                  </a:rPr>
                  <a:t>PMT = -8046.23</a:t>
                </a:r>
                <a:r>
                  <a:rPr lang="en-US" sz="1600" b="1">
                    <a:solidFill>
                      <a:srgbClr val="0000FF"/>
                    </a:solidFill>
                    <a:effectLst>
                      <a:outerShdw blurRad="38100" dist="38100" dir="2700000" algn="tl">
                        <a:srgbClr val="000000"/>
                      </a:outerShdw>
                    </a:effectLst>
                  </a:rPr>
                  <a:t>.</a:t>
                </a:r>
              </a:p>
              <a:p>
                <a:pPr eaLnBrk="1" hangingPunct="1">
                  <a:spcBef>
                    <a:spcPct val="10000"/>
                  </a:spcBef>
                  <a:defRPr/>
                </a:pPr>
                <a:r>
                  <a:rPr lang="en-US" sz="1600" b="1">
                    <a:solidFill>
                      <a:srgbClr val="0000FF"/>
                    </a:solidFill>
                    <a:effectLst>
                      <a:outerShdw blurRad="38100" dist="38100" dir="2700000" algn="tl">
                        <a:srgbClr val="000000"/>
                      </a:outerShdw>
                    </a:effectLst>
                  </a:rPr>
                  <a:t>OLB</a:t>
                </a:r>
                <a:r>
                  <a:rPr lang="en-US" sz="1600" b="1" baseline="-25000">
                    <a:solidFill>
                      <a:srgbClr val="0000FF"/>
                    </a:solidFill>
                    <a:effectLst>
                      <a:outerShdw blurRad="38100" dist="38100" dir="2700000" algn="tl">
                        <a:srgbClr val="000000"/>
                      </a:outerShdw>
                    </a:effectLst>
                  </a:rPr>
                  <a:t>12</a:t>
                </a:r>
                <a:r>
                  <a:rPr lang="en-US" sz="1600" b="1">
                    <a:solidFill>
                      <a:srgbClr val="0000FF"/>
                    </a:solidFill>
                    <a:effectLst>
                      <a:outerShdw blurRad="38100" dist="38100" dir="2700000" algn="tl">
                        <a:srgbClr val="000000"/>
                      </a:outerShdw>
                    </a:effectLst>
                  </a:rPr>
                  <a:t>:</a:t>
                </a:r>
              </a:p>
              <a:p>
                <a:pPr eaLnBrk="1" hangingPunct="1">
                  <a:spcBef>
                    <a:spcPct val="10000"/>
                  </a:spcBef>
                  <a:defRPr/>
                </a:pPr>
                <a:r>
                  <a:rPr lang="en-US" sz="1600" b="1">
                    <a:solidFill>
                      <a:srgbClr val="0000FF"/>
                    </a:solidFill>
                    <a:effectLst>
                      <a:outerShdw blurRad="38100" dist="38100" dir="2700000" algn="tl">
                        <a:srgbClr val="000000"/>
                      </a:outerShdw>
                    </a:effectLst>
                  </a:rPr>
                  <a:t>348 = N, </a:t>
                </a:r>
                <a:r>
                  <a:rPr lang="en-US" sz="1600" b="1" i="1">
                    <a:solidFill>
                      <a:srgbClr val="FF0000"/>
                    </a:solidFill>
                    <a:effectLst>
                      <a:outerShdw blurRad="38100" dist="38100" dir="2700000" algn="tl">
                        <a:srgbClr val="000000"/>
                      </a:outerShdw>
                    </a:effectLst>
                  </a:rPr>
                  <a:t>CPT PV = 993168</a:t>
                </a:r>
                <a:r>
                  <a:rPr lang="en-US" sz="1600" b="1">
                    <a:solidFill>
                      <a:srgbClr val="0000FF"/>
                    </a:solidFill>
                    <a:effectLst>
                      <a:outerShdw blurRad="38100" dist="38100" dir="2700000" algn="tl">
                        <a:srgbClr val="000000"/>
                      </a:outerShdw>
                    </a:effectLst>
                  </a:rPr>
                  <a:t>.</a:t>
                </a:r>
              </a:p>
            </p:txBody>
          </p:sp>
          <p:sp>
            <p:nvSpPr>
              <p:cNvPr id="52244" name="Text Box 20"/>
              <p:cNvSpPr txBox="1">
                <a:spLocks noChangeArrowheads="1"/>
              </p:cNvSpPr>
              <p:nvPr/>
            </p:nvSpPr>
            <p:spPr bwMode="auto">
              <a:xfrm>
                <a:off x="144" y="1728"/>
                <a:ext cx="153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i="1">
                    <a:effectLst>
                      <a:outerShdw blurRad="38100" dist="38100" dir="2700000" algn="tl">
                        <a:srgbClr val="FFFFFF"/>
                      </a:outerShdw>
                    </a:effectLst>
                  </a:rPr>
                  <a:t>Example:</a:t>
                </a:r>
              </a:p>
            </p:txBody>
          </p:sp>
          <p:sp>
            <p:nvSpPr>
              <p:cNvPr id="25619" name="Rectangle 21"/>
              <p:cNvSpPr>
                <a:spLocks noChangeArrowheads="1"/>
              </p:cNvSpPr>
              <p:nvPr/>
            </p:nvSpPr>
            <p:spPr bwMode="auto">
              <a:xfrm>
                <a:off x="1056" y="384"/>
                <a:ext cx="288" cy="432"/>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25620" name="Rectangle 22"/>
              <p:cNvSpPr>
                <a:spLocks noChangeArrowheads="1"/>
              </p:cNvSpPr>
              <p:nvPr/>
            </p:nvSpPr>
            <p:spPr bwMode="auto">
              <a:xfrm>
                <a:off x="624" y="816"/>
                <a:ext cx="288" cy="96"/>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25621" name="Line 23"/>
              <p:cNvSpPr>
                <a:spLocks noChangeShapeType="1"/>
              </p:cNvSpPr>
              <p:nvPr/>
            </p:nvSpPr>
            <p:spPr bwMode="auto">
              <a:xfrm flipV="1">
                <a:off x="912" y="864"/>
                <a:ext cx="144" cy="1152"/>
              </a:xfrm>
              <a:prstGeom prst="line">
                <a:avLst/>
              </a:prstGeom>
              <a:noFill/>
              <a:ln w="9525">
                <a:solidFill>
                  <a:srgbClr val="0000FF"/>
                </a:solidFill>
                <a:round/>
                <a:headEnd/>
                <a:tailEnd type="triangle" w="med" len="med"/>
              </a:ln>
              <a:effectLst/>
            </p:spPr>
            <p:txBody>
              <a:bodyPr wrap="none"/>
              <a:lstStyle/>
              <a:p>
                <a:endParaRPr lang="en-US"/>
              </a:p>
            </p:txBody>
          </p:sp>
          <p:sp>
            <p:nvSpPr>
              <p:cNvPr id="25622" name="Line 24"/>
              <p:cNvSpPr>
                <a:spLocks noChangeShapeType="1"/>
              </p:cNvSpPr>
              <p:nvPr/>
            </p:nvSpPr>
            <p:spPr bwMode="auto">
              <a:xfrm flipV="1">
                <a:off x="912" y="912"/>
                <a:ext cx="0" cy="1104"/>
              </a:xfrm>
              <a:prstGeom prst="line">
                <a:avLst/>
              </a:prstGeom>
              <a:noFill/>
              <a:ln w="9525">
                <a:solidFill>
                  <a:srgbClr val="0000FF"/>
                </a:solidFill>
                <a:round/>
                <a:headEnd/>
                <a:tailEnd type="triangle" w="med" len="med"/>
              </a:ln>
              <a:effectLst/>
            </p:spPr>
            <p:txBody>
              <a:bodyPr wrap="none"/>
              <a:lstStyle/>
              <a:p>
                <a:endParaRPr lang="en-US"/>
              </a:p>
            </p:txBody>
          </p:sp>
        </p:grpSp>
        <p:sp>
          <p:nvSpPr>
            <p:cNvPr id="25616" name="Rectangle 27"/>
            <p:cNvSpPr>
              <a:spLocks noChangeArrowheads="1"/>
            </p:cNvSpPr>
            <p:nvPr/>
          </p:nvSpPr>
          <p:spPr bwMode="auto">
            <a:xfrm>
              <a:off x="2496" y="384"/>
              <a:ext cx="240" cy="432"/>
            </a:xfrm>
            <a:prstGeom prst="rect">
              <a:avLst/>
            </a:prstGeom>
            <a:noFill/>
            <a:ln w="9525">
              <a:solidFill>
                <a:srgbClr val="0000FF"/>
              </a:solidFill>
              <a:miter lim="800000"/>
              <a:headEnd/>
              <a:tailEnd/>
            </a:ln>
            <a:effectLst/>
          </p:spPr>
          <p:txBody>
            <a:bodyPr wrap="none" anchor="ctr"/>
            <a:lstStyle/>
            <a:p>
              <a:pPr eaLnBrk="1" hangingPunct="1"/>
              <a:endParaRPr lang="en-US"/>
            </a:p>
          </p:txBody>
        </p:sp>
      </p:grpSp>
      <p:grpSp>
        <p:nvGrpSpPr>
          <p:cNvPr id="52260" name="Group 36"/>
          <p:cNvGrpSpPr>
            <a:grpSpLocks/>
          </p:cNvGrpSpPr>
          <p:nvPr/>
        </p:nvGrpSpPr>
        <p:grpSpPr bwMode="auto">
          <a:xfrm>
            <a:off x="304800" y="1295400"/>
            <a:ext cx="4114800" cy="5337175"/>
            <a:chOff x="192" y="816"/>
            <a:chExt cx="2592" cy="3362"/>
          </a:xfrm>
        </p:grpSpPr>
        <p:sp>
          <p:nvSpPr>
            <p:cNvPr id="52250" name="Text Box 26"/>
            <p:cNvSpPr txBox="1">
              <a:spLocks noChangeArrowheads="1"/>
            </p:cNvSpPr>
            <p:nvPr/>
          </p:nvSpPr>
          <p:spPr bwMode="auto">
            <a:xfrm>
              <a:off x="192" y="2976"/>
              <a:ext cx="2592" cy="1202"/>
            </a:xfrm>
            <a:prstGeom prst="rect">
              <a:avLst/>
            </a:prstGeom>
            <a:noFill/>
            <a:ln w="9525">
              <a:solidFill>
                <a:srgbClr val="00CC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a:solidFill>
                    <a:srgbClr val="00CC00"/>
                  </a:solidFill>
                  <a:effectLst>
                    <a:outerShdw blurRad="38100" dist="38100" dir="2700000" algn="tl">
                      <a:srgbClr val="000000"/>
                    </a:outerShdw>
                  </a:effectLst>
                </a:rPr>
                <a:t>PMTs 13-24:</a:t>
              </a:r>
            </a:p>
            <a:p>
              <a:pPr eaLnBrk="1" hangingPunct="1">
                <a:spcBef>
                  <a:spcPct val="10000"/>
                </a:spcBef>
                <a:defRPr/>
              </a:pPr>
              <a:r>
                <a:rPr lang="en-US" sz="1600" b="1">
                  <a:solidFill>
                    <a:srgbClr val="00CC00"/>
                  </a:solidFill>
                  <a:effectLst>
                    <a:outerShdw blurRad="38100" dist="38100" dir="2700000" algn="tl">
                      <a:srgbClr val="000000"/>
                    </a:outerShdw>
                  </a:effectLst>
                </a:rPr>
                <a:t>Suppose applicable int. rate changes to 10.99%.</a:t>
              </a:r>
            </a:p>
            <a:p>
              <a:pPr eaLnBrk="1" hangingPunct="1">
                <a:spcBef>
                  <a:spcPct val="10000"/>
                </a:spcBef>
                <a:defRPr/>
              </a:pPr>
              <a:r>
                <a:rPr lang="en-US" sz="1600" b="1">
                  <a:solidFill>
                    <a:srgbClr val="00CC00"/>
                  </a:solidFill>
                  <a:effectLst>
                    <a:outerShdw blurRad="38100" dist="38100" dir="2700000" algn="tl">
                      <a:srgbClr val="000000"/>
                    </a:outerShdw>
                  </a:effectLst>
                </a:rPr>
                <a:t>(with N = 348, PV = 993168, FV = 0, as already):</a:t>
              </a:r>
            </a:p>
            <a:p>
              <a:pPr eaLnBrk="1" hangingPunct="1">
                <a:spcBef>
                  <a:spcPct val="10000"/>
                </a:spcBef>
                <a:defRPr/>
              </a:pPr>
              <a:r>
                <a:rPr lang="en-US" sz="1600" b="1">
                  <a:solidFill>
                    <a:srgbClr val="00CC00"/>
                  </a:solidFill>
                  <a:effectLst>
                    <a:outerShdw blurRad="38100" dist="38100" dir="2700000" algn="tl">
                      <a:srgbClr val="000000"/>
                    </a:outerShdw>
                  </a:effectLst>
                </a:rPr>
                <a:t>10.99 = I/yr, </a:t>
              </a:r>
              <a:r>
                <a:rPr lang="en-US" sz="1600" b="1" i="1">
                  <a:solidFill>
                    <a:srgbClr val="FF0000"/>
                  </a:solidFill>
                  <a:effectLst>
                    <a:outerShdw blurRad="38100" dist="38100" dir="2700000" algn="tl">
                      <a:srgbClr val="000000"/>
                    </a:outerShdw>
                  </a:effectLst>
                </a:rPr>
                <a:t>CPT PMT = 9493.49</a:t>
              </a:r>
              <a:r>
                <a:rPr lang="en-US" sz="1600" b="1">
                  <a:solidFill>
                    <a:srgbClr val="00CC00"/>
                  </a:solidFill>
                  <a:effectLst>
                    <a:outerShdw blurRad="38100" dist="38100" dir="2700000" algn="tl">
                      <a:srgbClr val="000000"/>
                    </a:outerShdw>
                  </a:effectLst>
                </a:rPr>
                <a:t>.</a:t>
              </a:r>
            </a:p>
            <a:p>
              <a:pPr eaLnBrk="1" hangingPunct="1">
                <a:spcBef>
                  <a:spcPct val="10000"/>
                </a:spcBef>
                <a:defRPr/>
              </a:pPr>
              <a:r>
                <a:rPr lang="en-US" sz="1600" b="1">
                  <a:solidFill>
                    <a:srgbClr val="00CC00"/>
                  </a:solidFill>
                  <a:effectLst>
                    <a:outerShdw blurRad="38100" dist="38100" dir="2700000" algn="tl">
                      <a:srgbClr val="000000"/>
                    </a:outerShdw>
                  </a:effectLst>
                </a:rPr>
                <a:t>OLB</a:t>
              </a:r>
              <a:r>
                <a:rPr lang="en-US" sz="1600" b="1" baseline="-25000">
                  <a:solidFill>
                    <a:srgbClr val="00CC00"/>
                  </a:solidFill>
                  <a:effectLst>
                    <a:outerShdw blurRad="38100" dist="38100" dir="2700000" algn="tl">
                      <a:srgbClr val="000000"/>
                    </a:outerShdw>
                  </a:effectLst>
                </a:rPr>
                <a:t>24</a:t>
              </a:r>
              <a:r>
                <a:rPr lang="en-US" sz="1600" b="1">
                  <a:solidFill>
                    <a:srgbClr val="00CC00"/>
                  </a:solidFill>
                  <a:effectLst>
                    <a:outerShdw blurRad="38100" dist="38100" dir="2700000" algn="tl">
                      <a:srgbClr val="000000"/>
                    </a:outerShdw>
                  </a:effectLst>
                </a:rPr>
                <a:t>: 336 = N, </a:t>
              </a:r>
              <a:r>
                <a:rPr lang="en-US" sz="1600" b="1" i="1">
                  <a:solidFill>
                    <a:srgbClr val="FF0000"/>
                  </a:solidFill>
                  <a:effectLst>
                    <a:outerShdw blurRad="38100" dist="38100" dir="2700000" algn="tl">
                      <a:srgbClr val="000000"/>
                    </a:outerShdw>
                  </a:effectLst>
                </a:rPr>
                <a:t>CPT PV = 988147</a:t>
              </a:r>
              <a:r>
                <a:rPr lang="en-US" sz="1600" b="1">
                  <a:solidFill>
                    <a:srgbClr val="00CC00"/>
                  </a:solidFill>
                  <a:effectLst>
                    <a:outerShdw blurRad="38100" dist="38100" dir="2700000" algn="tl">
                      <a:srgbClr val="000000"/>
                    </a:outerShdw>
                  </a:effectLst>
                </a:rPr>
                <a:t>.</a:t>
              </a:r>
            </a:p>
          </p:txBody>
        </p:sp>
        <p:sp>
          <p:nvSpPr>
            <p:cNvPr id="25609" name="Rectangle 30"/>
            <p:cNvSpPr>
              <a:spLocks noChangeArrowheads="1"/>
            </p:cNvSpPr>
            <p:nvPr/>
          </p:nvSpPr>
          <p:spPr bwMode="auto">
            <a:xfrm>
              <a:off x="2496" y="816"/>
              <a:ext cx="240" cy="336"/>
            </a:xfrm>
            <a:prstGeom prst="rect">
              <a:avLst/>
            </a:prstGeom>
            <a:noFill/>
            <a:ln w="9525">
              <a:solidFill>
                <a:srgbClr val="00CC00"/>
              </a:solidFill>
              <a:miter lim="800000"/>
              <a:headEnd/>
              <a:tailEnd/>
            </a:ln>
            <a:effectLst/>
          </p:spPr>
          <p:txBody>
            <a:bodyPr wrap="none" anchor="ctr"/>
            <a:lstStyle/>
            <a:p>
              <a:pPr eaLnBrk="1" hangingPunct="1"/>
              <a:endParaRPr lang="en-US"/>
            </a:p>
          </p:txBody>
        </p:sp>
        <p:sp>
          <p:nvSpPr>
            <p:cNvPr id="25610" name="Rectangle 31"/>
            <p:cNvSpPr>
              <a:spLocks noChangeArrowheads="1"/>
            </p:cNvSpPr>
            <p:nvPr/>
          </p:nvSpPr>
          <p:spPr bwMode="auto">
            <a:xfrm>
              <a:off x="1056" y="816"/>
              <a:ext cx="288" cy="336"/>
            </a:xfrm>
            <a:prstGeom prst="rect">
              <a:avLst/>
            </a:prstGeom>
            <a:noFill/>
            <a:ln w="9525">
              <a:solidFill>
                <a:srgbClr val="00CC00"/>
              </a:solidFill>
              <a:miter lim="800000"/>
              <a:headEnd/>
              <a:tailEnd/>
            </a:ln>
            <a:effectLst/>
          </p:spPr>
          <p:txBody>
            <a:bodyPr wrap="none" anchor="ctr"/>
            <a:lstStyle/>
            <a:p>
              <a:pPr eaLnBrk="1" hangingPunct="1"/>
              <a:endParaRPr lang="en-US"/>
            </a:p>
          </p:txBody>
        </p:sp>
        <p:sp>
          <p:nvSpPr>
            <p:cNvPr id="25611" name="Rectangle 32"/>
            <p:cNvSpPr>
              <a:spLocks noChangeArrowheads="1"/>
            </p:cNvSpPr>
            <p:nvPr/>
          </p:nvSpPr>
          <p:spPr bwMode="auto">
            <a:xfrm>
              <a:off x="624" y="1152"/>
              <a:ext cx="288" cy="96"/>
            </a:xfrm>
            <a:prstGeom prst="rect">
              <a:avLst/>
            </a:prstGeom>
            <a:noFill/>
            <a:ln w="9525">
              <a:solidFill>
                <a:srgbClr val="00CC00"/>
              </a:solidFill>
              <a:miter lim="800000"/>
              <a:headEnd/>
              <a:tailEnd/>
            </a:ln>
            <a:effectLst/>
          </p:spPr>
          <p:txBody>
            <a:bodyPr wrap="none" anchor="ctr"/>
            <a:lstStyle/>
            <a:p>
              <a:pPr eaLnBrk="1" hangingPunct="1"/>
              <a:endParaRPr lang="en-US"/>
            </a:p>
          </p:txBody>
        </p:sp>
        <p:sp>
          <p:nvSpPr>
            <p:cNvPr id="25612" name="Line 33"/>
            <p:cNvSpPr>
              <a:spLocks noChangeShapeType="1"/>
            </p:cNvSpPr>
            <p:nvPr/>
          </p:nvSpPr>
          <p:spPr bwMode="auto">
            <a:xfrm flipV="1">
              <a:off x="2448" y="1152"/>
              <a:ext cx="48" cy="1824"/>
            </a:xfrm>
            <a:prstGeom prst="line">
              <a:avLst/>
            </a:prstGeom>
            <a:noFill/>
            <a:ln w="9525">
              <a:solidFill>
                <a:srgbClr val="00CC00"/>
              </a:solidFill>
              <a:round/>
              <a:headEnd/>
              <a:tailEnd type="triangle" w="med" len="med"/>
            </a:ln>
            <a:effectLst/>
          </p:spPr>
          <p:txBody>
            <a:bodyPr wrap="none"/>
            <a:lstStyle/>
            <a:p>
              <a:endParaRPr lang="en-US"/>
            </a:p>
          </p:txBody>
        </p:sp>
        <p:sp>
          <p:nvSpPr>
            <p:cNvPr id="25613" name="Line 34"/>
            <p:cNvSpPr>
              <a:spLocks noChangeShapeType="1"/>
            </p:cNvSpPr>
            <p:nvPr/>
          </p:nvSpPr>
          <p:spPr bwMode="auto">
            <a:xfrm flipH="1" flipV="1">
              <a:off x="1344" y="1152"/>
              <a:ext cx="1104" cy="1824"/>
            </a:xfrm>
            <a:prstGeom prst="line">
              <a:avLst/>
            </a:prstGeom>
            <a:noFill/>
            <a:ln w="9525">
              <a:solidFill>
                <a:srgbClr val="00CC00"/>
              </a:solidFill>
              <a:round/>
              <a:headEnd/>
              <a:tailEnd type="triangle" w="med" len="med"/>
            </a:ln>
            <a:effectLst/>
          </p:spPr>
          <p:txBody>
            <a:bodyPr wrap="none"/>
            <a:lstStyle/>
            <a:p>
              <a:endParaRPr lang="en-US"/>
            </a:p>
          </p:txBody>
        </p:sp>
        <p:sp>
          <p:nvSpPr>
            <p:cNvPr id="25614" name="Line 35"/>
            <p:cNvSpPr>
              <a:spLocks noChangeShapeType="1"/>
            </p:cNvSpPr>
            <p:nvPr/>
          </p:nvSpPr>
          <p:spPr bwMode="auto">
            <a:xfrm flipH="1" flipV="1">
              <a:off x="864" y="1248"/>
              <a:ext cx="1584" cy="1728"/>
            </a:xfrm>
            <a:prstGeom prst="line">
              <a:avLst/>
            </a:prstGeom>
            <a:noFill/>
            <a:ln w="9525">
              <a:solidFill>
                <a:srgbClr val="00CC00"/>
              </a:solidFill>
              <a:round/>
              <a:headEnd/>
              <a:tailEnd type="triangle" w="med" len="med"/>
            </a:ln>
            <a:effectLst/>
          </p:spPr>
          <p:txBody>
            <a:bodyPr wrap="none"/>
            <a:lstStyle/>
            <a:p>
              <a:endParaRPr lang="en-US"/>
            </a:p>
          </p:txBody>
        </p:sp>
      </p:grpSp>
      <p:sp>
        <p:nvSpPr>
          <p:cNvPr id="23" name="Slide Number Placeholder 22"/>
          <p:cNvSpPr>
            <a:spLocks noGrp="1"/>
          </p:cNvSpPr>
          <p:nvPr>
            <p:ph type="sldNum" sz="quarter" idx="12"/>
          </p:nvPr>
        </p:nvSpPr>
        <p:spPr/>
        <p:txBody>
          <a:bodyPr/>
          <a:lstStyle/>
          <a:p>
            <a:fld id="{C190FCA3-7C75-44B3-9AA9-D54EA79C82F0}" type="slidenum">
              <a:rPr lang="en-US" smtClean="0"/>
              <a:pPr/>
              <a:t>21</a:t>
            </a:fld>
            <a:endParaRPr lang="en-US"/>
          </a:p>
        </p:txBody>
      </p:sp>
      <p:sp>
        <p:nvSpPr>
          <p:cNvPr id="24" name="Footer Placeholder 2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2240"/>
                                        </p:tgtEl>
                                        <p:attrNameLst>
                                          <p:attrName>style.visibility</p:attrName>
                                        </p:attrNameLst>
                                      </p:cBhvr>
                                      <p:to>
                                        <p:strVal val="visible"/>
                                      </p:to>
                                    </p:set>
                                    <p:anim calcmode="lin" valueType="num">
                                      <p:cBhvr additive="base">
                                        <p:cTn id="7" dur="500" fill="hold"/>
                                        <p:tgtEl>
                                          <p:spTgt spid="52240"/>
                                        </p:tgtEl>
                                        <p:attrNameLst>
                                          <p:attrName>ppt_x</p:attrName>
                                        </p:attrNameLst>
                                      </p:cBhvr>
                                      <p:tavLst>
                                        <p:tav tm="0">
                                          <p:val>
                                            <p:strVal val="1+#ppt_w/2"/>
                                          </p:val>
                                        </p:tav>
                                        <p:tav tm="100000">
                                          <p:val>
                                            <p:strVal val="#ppt_x"/>
                                          </p:val>
                                        </p:tav>
                                      </p:tavLst>
                                    </p:anim>
                                    <p:anim calcmode="lin" valueType="num">
                                      <p:cBhvr additive="base">
                                        <p:cTn id="8" dur="500" fill="hold"/>
                                        <p:tgtEl>
                                          <p:spTgt spid="522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2253"/>
                                        </p:tgtEl>
                                        <p:attrNameLst>
                                          <p:attrName>style.visibility</p:attrName>
                                        </p:attrNameLst>
                                      </p:cBhvr>
                                      <p:to>
                                        <p:strVal val="visible"/>
                                      </p:to>
                                    </p:set>
                                    <p:anim calcmode="lin" valueType="num">
                                      <p:cBhvr additive="base">
                                        <p:cTn id="13" dur="500" fill="hold"/>
                                        <p:tgtEl>
                                          <p:spTgt spid="52253"/>
                                        </p:tgtEl>
                                        <p:attrNameLst>
                                          <p:attrName>ppt_x</p:attrName>
                                        </p:attrNameLst>
                                      </p:cBhvr>
                                      <p:tavLst>
                                        <p:tav tm="0">
                                          <p:val>
                                            <p:strVal val="0-#ppt_w/2"/>
                                          </p:val>
                                        </p:tav>
                                        <p:tav tm="100000">
                                          <p:val>
                                            <p:strVal val="#ppt_x"/>
                                          </p:val>
                                        </p:tav>
                                      </p:tavLst>
                                    </p:anim>
                                    <p:anim calcmode="lin" valueType="num">
                                      <p:cBhvr additive="base">
                                        <p:cTn id="14" dur="500" fill="hold"/>
                                        <p:tgtEl>
                                          <p:spTgt spid="5225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2260"/>
                                        </p:tgtEl>
                                        <p:attrNameLst>
                                          <p:attrName>style.visibility</p:attrName>
                                        </p:attrNameLst>
                                      </p:cBhvr>
                                      <p:to>
                                        <p:strVal val="visible"/>
                                      </p:to>
                                    </p:set>
                                    <p:anim calcmode="lin" valueType="num">
                                      <p:cBhvr additive="base">
                                        <p:cTn id="19" dur="500" fill="hold"/>
                                        <p:tgtEl>
                                          <p:spTgt spid="52260"/>
                                        </p:tgtEl>
                                        <p:attrNameLst>
                                          <p:attrName>ppt_x</p:attrName>
                                        </p:attrNameLst>
                                      </p:cBhvr>
                                      <p:tavLst>
                                        <p:tav tm="0">
                                          <p:val>
                                            <p:strVal val="0-#ppt_w/2"/>
                                          </p:val>
                                        </p:tav>
                                        <p:tav tm="100000">
                                          <p:val>
                                            <p:strVal val="#ppt_x"/>
                                          </p:val>
                                        </p:tav>
                                      </p:tavLst>
                                    </p:anim>
                                    <p:anim calcmode="lin" valueType="num">
                                      <p:cBhvr additive="base">
                                        <p:cTn id="20" dur="500" fill="hold"/>
                                        <p:tgtEl>
                                          <p:spTgt spid="522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4"/>
          <p:cNvPicPr>
            <a:picLocks noChangeAspect="1" noChangeArrowheads="1"/>
          </p:cNvPicPr>
          <p:nvPr/>
        </p:nvPicPr>
        <p:blipFill>
          <a:blip r:embed="rId2" cstate="print"/>
          <a:srcRect/>
          <a:stretch>
            <a:fillRect/>
          </a:stretch>
        </p:blipFill>
        <p:spPr bwMode="auto">
          <a:xfrm>
            <a:off x="1371600" y="152400"/>
            <a:ext cx="7223125" cy="5815013"/>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9A7DB79F-5B30-43E3-A70F-CF4E72463336}" type="slidenum">
              <a:rPr lang="en-US" smtClean="0"/>
              <a:pPr/>
              <a:t>22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4" name="Text Box 4"/>
          <p:cNvSpPr txBox="1">
            <a:spLocks noChangeArrowheads="1"/>
          </p:cNvSpPr>
          <p:nvPr/>
        </p:nvSpPr>
        <p:spPr bwMode="auto">
          <a:xfrm>
            <a:off x="533400" y="381000"/>
            <a:ext cx="8001000" cy="13795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Because of </a:t>
            </a:r>
            <a:r>
              <a:rPr lang="en-US" b="1" i="1">
                <a:effectLst>
                  <a:outerShdw blurRad="38100" dist="38100" dir="2700000" algn="tl">
                    <a:srgbClr val="FFFFFF"/>
                  </a:outerShdw>
                </a:effectLst>
              </a:rPr>
              <a:t>caps</a:t>
            </a:r>
            <a:r>
              <a:rPr lang="en-US" b="1">
                <a:effectLst>
                  <a:outerShdw blurRad="38100" dist="38100" dir="2700000" algn="tl">
                    <a:srgbClr val="FFFFFF"/>
                  </a:outerShdw>
                </a:effectLst>
              </a:rPr>
              <a:t>, the applicable ARM interest rate will generally be:</a:t>
            </a:r>
          </a:p>
          <a:p>
            <a:pPr eaLnBrk="1" hangingPunct="1">
              <a:spcBef>
                <a:spcPct val="50000"/>
              </a:spcBef>
              <a:defRPr/>
            </a:pPr>
            <a:r>
              <a:rPr lang="en-US" b="1">
                <a:effectLst>
                  <a:outerShdw blurRad="38100" dist="38100" dir="2700000" algn="tl">
                    <a:srgbClr val="FFFFFF"/>
                  </a:outerShdw>
                </a:effectLst>
              </a:rPr>
              <a:t>r</a:t>
            </a:r>
            <a:r>
              <a:rPr lang="en-US" b="1" baseline="-25000">
                <a:effectLst>
                  <a:outerShdw blurRad="38100" dist="38100" dir="2700000" algn="tl">
                    <a:srgbClr val="FFFFFF"/>
                  </a:outerShdw>
                </a:effectLst>
              </a:rPr>
              <a:t>t</a:t>
            </a:r>
            <a:r>
              <a:rPr lang="en-US" b="1">
                <a:effectLst>
                  <a:outerShdw blurRad="38100" dist="38100" dir="2700000" algn="tl">
                    <a:srgbClr val="FFFFFF"/>
                  </a:outerShdw>
                </a:effectLst>
              </a:rPr>
              <a:t> = </a:t>
            </a:r>
            <a:r>
              <a:rPr lang="en-US" b="1" i="1">
                <a:solidFill>
                  <a:srgbClr val="0000FF"/>
                </a:solidFill>
                <a:effectLst>
                  <a:outerShdw blurRad="38100" dist="38100" dir="2700000" algn="tl">
                    <a:srgbClr val="000000"/>
                  </a:outerShdw>
                </a:effectLst>
              </a:rPr>
              <a:t>MIN</a:t>
            </a:r>
            <a:r>
              <a:rPr lang="en-US" b="1">
                <a:solidFill>
                  <a:srgbClr val="0000FF"/>
                </a:solidFill>
                <a:effectLst>
                  <a:outerShdw blurRad="38100" dist="38100" dir="2700000" algn="tl">
                    <a:srgbClr val="000000"/>
                  </a:outerShdw>
                </a:effectLst>
              </a:rPr>
              <a:t>(</a:t>
            </a:r>
            <a:r>
              <a:rPr lang="en-US" b="1">
                <a:effectLst>
                  <a:outerShdw blurRad="38100" dist="38100" dir="2700000" algn="tl">
                    <a:srgbClr val="FFFFFF"/>
                  </a:outerShdw>
                </a:effectLst>
              </a:rPr>
              <a:t> Lifetime Cap, Interval Cap, Index+Margin </a:t>
            </a:r>
            <a:r>
              <a:rPr lang="en-US" b="1">
                <a:solidFill>
                  <a:srgbClr val="0000FF"/>
                </a:solidFill>
                <a:effectLst>
                  <a:outerShdw blurRad="38100" dist="38100" dir="2700000" algn="tl">
                    <a:srgbClr val="000000"/>
                  </a:outerShdw>
                </a:effectLst>
              </a:rPr>
              <a:t>)</a:t>
            </a:r>
          </a:p>
        </p:txBody>
      </p:sp>
      <p:sp>
        <p:nvSpPr>
          <p:cNvPr id="158725" name="Text Box 5"/>
          <p:cNvSpPr txBox="1">
            <a:spLocks noChangeArrowheads="1"/>
          </p:cNvSpPr>
          <p:nvPr/>
        </p:nvSpPr>
        <p:spPr bwMode="auto">
          <a:xfrm>
            <a:off x="533400" y="2133600"/>
            <a:ext cx="8077200" cy="2611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Example of </a:t>
            </a:r>
            <a:r>
              <a:rPr lang="en-US" b="1" i="1">
                <a:effectLst>
                  <a:outerShdw blurRad="38100" dist="38100" dir="2700000" algn="tl">
                    <a:srgbClr val="FFFFFF"/>
                  </a:outerShdw>
                </a:effectLst>
              </a:rPr>
              <a:t>“teaser rate”</a:t>
            </a:r>
            <a:r>
              <a:rPr lang="en-US" b="1">
                <a:effectLst>
                  <a:outerShdw blurRad="38100" dist="38100" dir="2700000" algn="tl">
                    <a:srgbClr val="FFFFFF"/>
                  </a:outerShdw>
                </a:effectLst>
              </a:rPr>
              <a:t>:</a:t>
            </a:r>
          </a:p>
          <a:p>
            <a:pPr eaLnBrk="1" hangingPunct="1">
              <a:spcBef>
                <a:spcPct val="10000"/>
              </a:spcBef>
              <a:defRPr/>
            </a:pPr>
            <a:r>
              <a:rPr lang="en-US" b="1">
                <a:effectLst>
                  <a:outerShdw blurRad="38100" dist="38100" dir="2700000" algn="tl">
                    <a:srgbClr val="FFFFFF"/>
                  </a:outerShdw>
                </a:effectLst>
              </a:rPr>
              <a:t>Suppose:</a:t>
            </a:r>
          </a:p>
          <a:p>
            <a:pPr eaLnBrk="1" hangingPunct="1">
              <a:spcBef>
                <a:spcPct val="10000"/>
              </a:spcBef>
              <a:buFontTx/>
              <a:buChar char="•"/>
              <a:defRPr/>
            </a:pPr>
            <a:r>
              <a:rPr lang="en-US" b="1">
                <a:effectLst>
                  <a:outerShdw blurRad="38100" dist="38100" dir="2700000" algn="tl">
                    <a:srgbClr val="FFFFFF"/>
                  </a:outerShdw>
                </a:effectLst>
              </a:rPr>
              <a:t> Index = 8% (e.g., current 1-yr LIBOR)</a:t>
            </a:r>
          </a:p>
          <a:p>
            <a:pPr eaLnBrk="1" hangingPunct="1">
              <a:spcBef>
                <a:spcPct val="10000"/>
              </a:spcBef>
              <a:buFontTx/>
              <a:buChar char="•"/>
              <a:defRPr/>
            </a:pPr>
            <a:r>
              <a:rPr lang="en-US" b="1">
                <a:effectLst>
                  <a:outerShdw blurRad="38100" dist="38100" dir="2700000" algn="tl">
                    <a:srgbClr val="FFFFFF"/>
                  </a:outerShdw>
                </a:effectLst>
              </a:rPr>
              <a:t> Margin = 200 bps</a:t>
            </a:r>
          </a:p>
          <a:p>
            <a:pPr eaLnBrk="1" hangingPunct="1">
              <a:spcBef>
                <a:spcPct val="10000"/>
              </a:spcBef>
              <a:buFontTx/>
              <a:buChar char="•"/>
              <a:defRPr/>
            </a:pPr>
            <a:r>
              <a:rPr lang="en-US" b="1">
                <a:effectLst>
                  <a:outerShdw blurRad="38100" dist="38100" dir="2700000" algn="tl">
                    <a:srgbClr val="FFFFFF"/>
                  </a:outerShdw>
                </a:effectLst>
              </a:rPr>
              <a:t> Initial interest rate = 9%.</a:t>
            </a:r>
          </a:p>
          <a:p>
            <a:pPr eaLnBrk="1" hangingPunct="1">
              <a:spcBef>
                <a:spcPct val="50000"/>
              </a:spcBef>
              <a:defRPr/>
            </a:pPr>
            <a:r>
              <a:rPr lang="en-US" b="1" i="1"/>
              <a:t>What is the amount of the “teaser”?</a:t>
            </a:r>
            <a:endParaRPr lang="en-US" b="1">
              <a:effectLst>
                <a:outerShdw blurRad="38100" dist="38100" dir="2700000" algn="tl">
                  <a:srgbClr val="FFFFFF"/>
                </a:outerShdw>
              </a:effectLst>
            </a:endParaRPr>
          </a:p>
        </p:txBody>
      </p:sp>
      <p:sp>
        <p:nvSpPr>
          <p:cNvPr id="27652" name="Text Box 6"/>
          <p:cNvSpPr txBox="1">
            <a:spLocks noChangeArrowheads="1"/>
          </p:cNvSpPr>
          <p:nvPr/>
        </p:nvSpPr>
        <p:spPr bwMode="auto">
          <a:xfrm>
            <a:off x="5486400" y="4724400"/>
            <a:ext cx="1828800" cy="457200"/>
          </a:xfrm>
          <a:prstGeom prst="rect">
            <a:avLst/>
          </a:prstGeom>
          <a:noFill/>
          <a:ln w="9525">
            <a:noFill/>
            <a:miter lim="800000"/>
            <a:headEnd/>
            <a:tailEnd/>
          </a:ln>
          <a:effectLst/>
        </p:spPr>
        <p:txBody>
          <a:bodyPr>
            <a:spAutoFit/>
          </a:bodyPr>
          <a:lstStyle/>
          <a:p>
            <a:pPr eaLnBrk="1" hangingPunct="1">
              <a:spcBef>
                <a:spcPct val="50000"/>
              </a:spcBef>
            </a:pPr>
            <a:endParaRPr lang="en-US"/>
          </a:p>
        </p:txBody>
      </p:sp>
      <p:sp>
        <p:nvSpPr>
          <p:cNvPr id="158727" name="Text Box 7"/>
          <p:cNvSpPr txBox="1">
            <a:spLocks noChangeArrowheads="1"/>
          </p:cNvSpPr>
          <p:nvPr/>
        </p:nvSpPr>
        <p:spPr bwMode="auto">
          <a:xfrm>
            <a:off x="5410200" y="4343400"/>
            <a:ext cx="2971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i="1">
                <a:solidFill>
                  <a:srgbClr val="0000FF"/>
                </a:solidFill>
                <a:effectLst>
                  <a:outerShdw blurRad="38100" dist="38100" dir="2700000" algn="tl">
                    <a:srgbClr val="000000"/>
                  </a:outerShdw>
                </a:effectLst>
              </a:rPr>
              <a:t>100 bps = (8%+2%) – 9%.</a:t>
            </a:r>
          </a:p>
        </p:txBody>
      </p:sp>
      <p:sp>
        <p:nvSpPr>
          <p:cNvPr id="158728" name="Text Box 8"/>
          <p:cNvSpPr txBox="1">
            <a:spLocks noChangeArrowheads="1"/>
          </p:cNvSpPr>
          <p:nvPr/>
        </p:nvSpPr>
        <p:spPr bwMode="auto">
          <a:xfrm>
            <a:off x="609600" y="4876800"/>
            <a:ext cx="769620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will the applicable interest rate be on the loan during the 2</a:t>
            </a:r>
            <a:r>
              <a:rPr lang="en-US" b="1" i="1" baseline="30000">
                <a:effectLst>
                  <a:outerShdw blurRad="38100" dist="38100" dir="2700000" algn="tl">
                    <a:srgbClr val="FFFFFF"/>
                  </a:outerShdw>
                </a:effectLst>
              </a:rPr>
              <a:t>nd</a:t>
            </a:r>
            <a:r>
              <a:rPr lang="en-US" b="1" i="1">
                <a:effectLst>
                  <a:outerShdw blurRad="38100" dist="38100" dir="2700000" algn="tl">
                    <a:srgbClr val="FFFFFF"/>
                  </a:outerShdw>
                </a:effectLst>
              </a:rPr>
              <a:t> year if market interest rates </a:t>
            </a:r>
            <a:r>
              <a:rPr lang="en-US" b="1" i="1" u="sng">
                <a:effectLst>
                  <a:outerShdw blurRad="38100" dist="38100" dir="2700000" algn="tl">
                    <a:srgbClr val="FFFFFF"/>
                  </a:outerShdw>
                </a:effectLst>
              </a:rPr>
              <a:t>remain the same</a:t>
            </a:r>
            <a:r>
              <a:rPr lang="en-US" b="1" i="1">
                <a:effectLst>
                  <a:outerShdw blurRad="38100" dist="38100" dir="2700000" algn="tl">
                    <a:srgbClr val="FFFFFF"/>
                  </a:outerShdw>
                </a:effectLst>
              </a:rPr>
              <a:t> (1-yr LIBOR still 8%)?...</a:t>
            </a:r>
          </a:p>
        </p:txBody>
      </p:sp>
      <p:sp>
        <p:nvSpPr>
          <p:cNvPr id="158729" name="Text Box 9"/>
          <p:cNvSpPr txBox="1">
            <a:spLocks noChangeArrowheads="1"/>
          </p:cNvSpPr>
          <p:nvPr/>
        </p:nvSpPr>
        <p:spPr bwMode="auto">
          <a:xfrm>
            <a:off x="3352800" y="5715000"/>
            <a:ext cx="43434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i="1">
                <a:solidFill>
                  <a:srgbClr val="0000FF"/>
                </a:solidFill>
                <a:effectLst>
                  <a:outerShdw blurRad="38100" dist="38100" dir="2700000" algn="tl">
                    <a:srgbClr val="000000"/>
                  </a:outerShdw>
                </a:effectLst>
              </a:rPr>
              <a:t>10%  = Index + Margin = 8% + 2%,</a:t>
            </a:r>
          </a:p>
          <a:p>
            <a:pPr eaLnBrk="1" hangingPunct="1">
              <a:defRPr/>
            </a:pPr>
            <a:r>
              <a:rPr lang="en-US" sz="2000" b="1" i="1">
                <a:solidFill>
                  <a:srgbClr val="0000FF"/>
                </a:solidFill>
                <a:effectLst>
                  <a:outerShdw blurRad="38100" dist="38100" dir="2700000" algn="tl">
                    <a:srgbClr val="000000"/>
                  </a:outerShdw>
                </a:effectLst>
              </a:rPr>
              <a:t>A 100 bp jump from initial 9% rate.</a:t>
            </a:r>
          </a:p>
        </p:txBody>
      </p:sp>
      <p:sp>
        <p:nvSpPr>
          <p:cNvPr id="8" name="Slide Number Placeholder 7"/>
          <p:cNvSpPr>
            <a:spLocks noGrp="1"/>
          </p:cNvSpPr>
          <p:nvPr>
            <p:ph type="sldNum" sz="quarter" idx="12"/>
          </p:nvPr>
        </p:nvSpPr>
        <p:spPr/>
        <p:txBody>
          <a:bodyPr/>
          <a:lstStyle/>
          <a:p>
            <a:fld id="{9A7DB79F-5B30-43E3-A70F-CF4E72463336}" type="slidenum">
              <a:rPr lang="en-US" smtClean="0"/>
              <a:pPr/>
              <a:t>23</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8727"/>
                                        </p:tgtEl>
                                        <p:attrNameLst>
                                          <p:attrName>style.visibility</p:attrName>
                                        </p:attrNameLst>
                                      </p:cBhvr>
                                      <p:to>
                                        <p:strVal val="visible"/>
                                      </p:to>
                                    </p:set>
                                    <p:anim calcmode="lin" valueType="num">
                                      <p:cBhvr additive="base">
                                        <p:cTn id="7" dur="500" fill="hold"/>
                                        <p:tgtEl>
                                          <p:spTgt spid="158727"/>
                                        </p:tgtEl>
                                        <p:attrNameLst>
                                          <p:attrName>ppt_x</p:attrName>
                                        </p:attrNameLst>
                                      </p:cBhvr>
                                      <p:tavLst>
                                        <p:tav tm="0">
                                          <p:val>
                                            <p:strVal val="1+#ppt_w/2"/>
                                          </p:val>
                                        </p:tav>
                                        <p:tav tm="100000">
                                          <p:val>
                                            <p:strVal val="#ppt_x"/>
                                          </p:val>
                                        </p:tav>
                                      </p:tavLst>
                                    </p:anim>
                                    <p:anim calcmode="lin" valueType="num">
                                      <p:cBhvr additive="base">
                                        <p:cTn id="8" dur="500" fill="hold"/>
                                        <p:tgtEl>
                                          <p:spTgt spid="1587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8728"/>
                                        </p:tgtEl>
                                        <p:attrNameLst>
                                          <p:attrName>style.visibility</p:attrName>
                                        </p:attrNameLst>
                                      </p:cBhvr>
                                      <p:to>
                                        <p:strVal val="visible"/>
                                      </p:to>
                                    </p:set>
                                    <p:anim calcmode="lin" valueType="num">
                                      <p:cBhvr additive="base">
                                        <p:cTn id="13" dur="500" fill="hold"/>
                                        <p:tgtEl>
                                          <p:spTgt spid="158728"/>
                                        </p:tgtEl>
                                        <p:attrNameLst>
                                          <p:attrName>ppt_x</p:attrName>
                                        </p:attrNameLst>
                                      </p:cBhvr>
                                      <p:tavLst>
                                        <p:tav tm="0">
                                          <p:val>
                                            <p:strVal val="#ppt_x"/>
                                          </p:val>
                                        </p:tav>
                                        <p:tav tm="100000">
                                          <p:val>
                                            <p:strVal val="#ppt_x"/>
                                          </p:val>
                                        </p:tav>
                                      </p:tavLst>
                                    </p:anim>
                                    <p:anim calcmode="lin" valueType="num">
                                      <p:cBhvr additive="base">
                                        <p:cTn id="14" dur="500" fill="hold"/>
                                        <p:tgtEl>
                                          <p:spTgt spid="15872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8729"/>
                                        </p:tgtEl>
                                        <p:attrNameLst>
                                          <p:attrName>style.visibility</p:attrName>
                                        </p:attrNameLst>
                                      </p:cBhvr>
                                      <p:to>
                                        <p:strVal val="visible"/>
                                      </p:to>
                                    </p:set>
                                    <p:anim calcmode="lin" valueType="num">
                                      <p:cBhvr additive="base">
                                        <p:cTn id="19" dur="500" fill="hold"/>
                                        <p:tgtEl>
                                          <p:spTgt spid="158729"/>
                                        </p:tgtEl>
                                        <p:attrNameLst>
                                          <p:attrName>ppt_x</p:attrName>
                                        </p:attrNameLst>
                                      </p:cBhvr>
                                      <p:tavLst>
                                        <p:tav tm="0">
                                          <p:val>
                                            <p:strVal val="1+#ppt_w/2"/>
                                          </p:val>
                                        </p:tav>
                                        <p:tav tm="100000">
                                          <p:val>
                                            <p:strVal val="#ppt_x"/>
                                          </p:val>
                                        </p:tav>
                                      </p:tavLst>
                                    </p:anim>
                                    <p:anim calcmode="lin" valueType="num">
                                      <p:cBhvr additive="base">
                                        <p:cTn id="20" dur="500" fill="hold"/>
                                        <p:tgtEl>
                                          <p:spTgt spid="1587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7" grpId="0"/>
      <p:bldP spid="158728" grpId="0"/>
      <p:bldP spid="158729"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Text Box 2"/>
          <p:cNvSpPr txBox="1">
            <a:spLocks noChangeArrowheads="1"/>
          </p:cNvSpPr>
          <p:nvPr/>
        </p:nvSpPr>
        <p:spPr bwMode="auto">
          <a:xfrm>
            <a:off x="152400" y="762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ARM</a:t>
            </a:r>
            <a:r>
              <a:rPr lang="en-US" b="1" i="1">
                <a:effectLst>
                  <a:outerShdw blurRad="38100" dist="38100" dir="2700000" algn="tl">
                    <a:srgbClr val="FFFFFF"/>
                  </a:outerShdw>
                </a:effectLst>
              </a:rPr>
              <a:t>?...</a:t>
            </a:r>
          </a:p>
        </p:txBody>
      </p:sp>
      <p:sp>
        <p:nvSpPr>
          <p:cNvPr id="160771" name="Text Box 3"/>
          <p:cNvSpPr txBox="1">
            <a:spLocks noChangeArrowheads="1"/>
          </p:cNvSpPr>
          <p:nvPr/>
        </p:nvSpPr>
        <p:spPr bwMode="auto">
          <a:xfrm>
            <a:off x="838200" y="457200"/>
            <a:ext cx="8001000" cy="33547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Lower </a:t>
            </a:r>
            <a:r>
              <a:rPr lang="en-US" sz="2000" b="1" i="1" u="sng" dirty="0">
                <a:effectLst>
                  <a:outerShdw blurRad="38100" dist="38100" dir="2700000" algn="tl">
                    <a:srgbClr val="FFFFFF"/>
                  </a:outerShdw>
                </a:effectLst>
              </a:rPr>
              <a:t>initial</a:t>
            </a:r>
            <a:r>
              <a:rPr lang="en-US" sz="2000" b="1" dirty="0">
                <a:effectLst>
                  <a:outerShdw blurRad="38100" dist="38100" dir="2700000" algn="tl">
                    <a:srgbClr val="FFFFFF"/>
                  </a:outerShdw>
                </a:effectLst>
              </a:rPr>
              <a:t> interest rate and payments (due to teaser).</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Probably </a:t>
            </a:r>
            <a:r>
              <a:rPr lang="en-US" sz="2000" b="1" i="1" u="sng" dirty="0">
                <a:effectLst>
                  <a:outerShdw blurRad="38100" dist="38100" dir="2700000" algn="tl">
                    <a:srgbClr val="FFFFFF"/>
                  </a:outerShdw>
                </a:effectLst>
              </a:rPr>
              <a:t>slightly</a:t>
            </a:r>
            <a:r>
              <a:rPr lang="en-US" sz="2000" b="1" dirty="0">
                <a:effectLst>
                  <a:outerShdw blurRad="38100" dist="38100" dir="2700000" algn="tl">
                    <a:srgbClr val="FFFFFF"/>
                  </a:outerShdw>
                </a:effectLst>
              </a:rPr>
              <a:t> lower </a:t>
            </a:r>
            <a:r>
              <a:rPr lang="en-US" sz="2000" b="1" dirty="0">
                <a:solidFill>
                  <a:srgbClr val="0000FF"/>
                </a:solidFill>
                <a:effectLst>
                  <a:outerShdw blurRad="38100" dist="38100" dir="2700000" algn="tl">
                    <a:srgbClr val="000000"/>
                  </a:outerShdw>
                </a:effectLst>
              </a:rPr>
              <a:t>average</a:t>
            </a:r>
            <a:r>
              <a:rPr lang="en-US" sz="2000" b="1" dirty="0">
                <a:effectLst>
                  <a:outerShdw blurRad="38100" dist="38100" dir="2700000" algn="tl">
                    <a:srgbClr val="FFFFFF"/>
                  </a:outerShdw>
                </a:effectLst>
              </a:rPr>
              <a:t> interest rate and payments over the life of the loan, due to typical slight upward slope of bond mkt </a:t>
            </a:r>
            <a:r>
              <a:rPr lang="en-US" sz="2000" b="1" i="1" u="sng" dirty="0">
                <a:effectLst>
                  <a:outerShdw blurRad="38100" dist="38100" dir="2700000" algn="tl">
                    <a:srgbClr val="FFFFFF"/>
                  </a:outerShdw>
                </a:effectLst>
              </a:rPr>
              <a:t>yield curve</a:t>
            </a:r>
            <a:r>
              <a:rPr lang="en-US" sz="2000" b="1" dirty="0">
                <a:effectLst>
                  <a:outerShdw blurRad="38100" dist="38100" dir="2700000" algn="tl">
                    <a:srgbClr val="FFFFFF"/>
                  </a:outerShdw>
                </a:effectLst>
              </a:rPr>
              <a:t> (which reflects </a:t>
            </a:r>
            <a:r>
              <a:rPr lang="en-US" sz="2000" b="1" i="1" dirty="0">
                <a:effectLst>
                  <a:outerShdw blurRad="38100" dist="38100" dir="2700000" algn="tl">
                    <a:srgbClr val="FFFFFF"/>
                  </a:outerShdw>
                </a:effectLst>
              </a:rPr>
              <a:t>“preferred habitat”</a:t>
            </a:r>
            <a:r>
              <a:rPr lang="en-US" sz="2000" b="1" dirty="0">
                <a:effectLst>
                  <a:outerShdw blurRad="38100" dist="38100" dir="2700000" algn="tl">
                    <a:srgbClr val="FFFFFF"/>
                  </a:outerShdw>
                </a:effectLst>
              </a:rPr>
              <a:t> &amp; </a:t>
            </a:r>
            <a:r>
              <a:rPr lang="en-US" sz="2000" b="1" i="1" dirty="0">
                <a:effectLst>
                  <a:outerShdw blurRad="38100" dist="38100" dir="2700000" algn="tl">
                    <a:srgbClr val="FFFFFF"/>
                  </a:outerShdw>
                </a:effectLst>
              </a:rPr>
              <a:t>“interest rate risk”</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Reduced </a:t>
            </a:r>
            <a:r>
              <a:rPr lang="en-US" sz="2000" b="1" dirty="0">
                <a:effectLst>
                  <a:outerShdw blurRad="38100" dist="38100" dir="2700000" algn="tl">
                    <a:srgbClr val="FFFFFF"/>
                  </a:outerShdw>
                </a:effectLst>
              </a:rPr>
              <a:t>interest rate risk for lender (reduces effective “duration”, allows pricing off the short end of the yield curve).</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Some </a:t>
            </a:r>
            <a:r>
              <a:rPr lang="en-US" sz="2000" b="1" i="1" dirty="0">
                <a:effectLst>
                  <a:outerShdw blurRad="38100" dist="38100" dir="2700000" algn="tl">
                    <a:srgbClr val="FFFFFF"/>
                  </a:outerShdw>
                </a:effectLst>
              </a:rPr>
              <a:t>hedging</a:t>
            </a:r>
            <a:r>
              <a:rPr lang="en-US" sz="2000" b="1" dirty="0">
                <a:effectLst>
                  <a:outerShdw blurRad="38100" dist="38100" dir="2700000" algn="tl">
                    <a:srgbClr val="FFFFFF"/>
                  </a:outerShdw>
                </a:effectLst>
              </a:rPr>
              <a:t> for borrower?... Interest rates tend to rise during “good times”, fall during “bad times” (even inflation can be relatively “good” for real estate), so bad news about your interest rate is likely to be somewhat offset by good news about your property or income.</a:t>
            </a:r>
          </a:p>
        </p:txBody>
      </p:sp>
      <p:sp>
        <p:nvSpPr>
          <p:cNvPr id="160772" name="Text Box 4"/>
          <p:cNvSpPr txBox="1">
            <a:spLocks noChangeArrowheads="1"/>
          </p:cNvSpPr>
          <p:nvPr/>
        </p:nvSpPr>
        <p:spPr bwMode="auto">
          <a:xfrm>
            <a:off x="228600" y="37338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disadvantages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ARM</a:t>
            </a:r>
            <a:r>
              <a:rPr lang="en-US" b="1" i="1">
                <a:effectLst>
                  <a:outerShdw blurRad="38100" dist="38100" dir="2700000" algn="tl">
                    <a:srgbClr val="FFFFFF"/>
                  </a:outerShdw>
                </a:effectLst>
              </a:rPr>
              <a:t>?...</a:t>
            </a:r>
          </a:p>
        </p:txBody>
      </p:sp>
      <p:sp>
        <p:nvSpPr>
          <p:cNvPr id="160773" name="Text Box 5"/>
          <p:cNvSpPr txBox="1">
            <a:spLocks noChangeArrowheads="1"/>
          </p:cNvSpPr>
          <p:nvPr/>
        </p:nvSpPr>
        <p:spPr bwMode="auto">
          <a:xfrm>
            <a:off x="838200" y="4114800"/>
            <a:ext cx="8001000" cy="2554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Non-constant </a:t>
            </a:r>
            <a:r>
              <a:rPr lang="en-US" sz="2000" b="1" dirty="0">
                <a:effectLst>
                  <a:outerShdw blurRad="38100" dist="38100" dir="2700000" algn="tl">
                    <a:srgbClr val="FFFFFF"/>
                  </a:outerShdw>
                </a:effectLst>
              </a:rPr>
              <a:t>payments difficult to budget and administer.</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Increased </a:t>
            </a:r>
            <a:r>
              <a:rPr lang="en-US" sz="2000" b="1" i="1" u="sng" dirty="0">
                <a:effectLst>
                  <a:outerShdw blurRad="38100" dist="38100" dir="2700000" algn="tl">
                    <a:srgbClr val="FFFFFF"/>
                  </a:outerShdw>
                </a:effectLst>
              </a:rPr>
              <a:t>interest rate risk</a:t>
            </a:r>
            <a:r>
              <a:rPr lang="en-US" sz="2000" b="1" dirty="0">
                <a:effectLst>
                  <a:outerShdw blurRad="38100" dist="38100" dir="2700000" algn="tl">
                    <a:srgbClr val="FFFFFF"/>
                  </a:outerShdw>
                </a:effectLst>
              </a:rPr>
              <a:t> for </a:t>
            </a:r>
            <a:r>
              <a:rPr lang="en-US" sz="2000" b="1" i="1" u="sng" dirty="0">
                <a:effectLst>
                  <a:outerShdw blurRad="38100" dist="38100" dir="2700000" algn="tl">
                    <a:srgbClr val="FFFFFF"/>
                  </a:outerShdw>
                </a:effectLst>
              </a:rPr>
              <a:t>borrower</a:t>
            </a:r>
            <a:r>
              <a:rPr lang="en-US" sz="2000" b="1" dirty="0">
                <a:effectLst>
                  <a:outerShdw blurRad="38100" dist="38100" dir="2700000" algn="tl">
                    <a:srgbClr val="FFFFFF"/>
                  </a:outerShdw>
                </a:effectLst>
              </a:rPr>
              <a:t> (interest rate risk is transferred from lender to borrower).</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As </a:t>
            </a:r>
            <a:r>
              <a:rPr lang="en-US" sz="2000" b="1" dirty="0">
                <a:effectLst>
                  <a:outerShdw blurRad="38100" dist="38100" dir="2700000" algn="tl">
                    <a:srgbClr val="FFFFFF"/>
                  </a:outerShdw>
                </a:effectLst>
              </a:rPr>
              <a:t>a result of the above, possibly slightly greater </a:t>
            </a:r>
            <a:r>
              <a:rPr lang="en-US" sz="2000" b="1" i="1" u="sng" dirty="0">
                <a:effectLst>
                  <a:outerShdw blurRad="38100" dist="38100" dir="2700000" algn="tl">
                    <a:srgbClr val="FFFFFF"/>
                  </a:outerShdw>
                </a:effectLst>
              </a:rPr>
              <a:t>default risk</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All </a:t>
            </a:r>
            <a:r>
              <a:rPr lang="en-US" sz="2000" b="1" dirty="0">
                <a:effectLst>
                  <a:outerShdw blurRad="38100" dist="38100" dir="2700000" algn="tl">
                    <a:srgbClr val="FFFFFF"/>
                  </a:outerShdw>
                </a:effectLst>
              </a:rPr>
              <a:t>of the above are mitigated by use of:</a:t>
            </a:r>
          </a:p>
          <a:p>
            <a:pPr lvl="1" eaLnBrk="1" hangingPunct="1">
              <a:spcBef>
                <a:spcPct val="20000"/>
              </a:spcBef>
              <a:buFontTx/>
              <a:buChar char="•"/>
              <a:defRPr/>
            </a:pPr>
            <a:r>
              <a:rPr lang="en-US" sz="2000" b="1" dirty="0">
                <a:effectLst>
                  <a:outerShdw blurRad="38100" dist="38100" dir="2700000" algn="tl">
                    <a:srgbClr val="FFFFFF"/>
                  </a:outerShdw>
                </a:effectLst>
              </a:rPr>
              <a:t> Adjustment intervals (longer intervals, less problems);</a:t>
            </a:r>
          </a:p>
          <a:p>
            <a:pPr lvl="1" eaLnBrk="1" hangingPunct="1">
              <a:spcBef>
                <a:spcPct val="20000"/>
              </a:spcBef>
              <a:buFontTx/>
              <a:buChar char="•"/>
              <a:defRPr/>
            </a:pPr>
            <a:r>
              <a:rPr lang="en-US" sz="2000" b="1" dirty="0">
                <a:effectLst>
                  <a:outerShdw blurRad="38100" dist="38100" dir="2700000" algn="tl">
                    <a:srgbClr val="FFFFFF"/>
                  </a:outerShdw>
                </a:effectLst>
              </a:rPr>
              <a:t> Interest rate (or payment) </a:t>
            </a:r>
            <a:r>
              <a:rPr lang="en-US" sz="2000" b="1" i="1" dirty="0">
                <a:effectLst>
                  <a:outerShdw blurRad="38100" dist="38100" dir="2700000" algn="tl">
                    <a:srgbClr val="FFFFFF"/>
                  </a:outerShdw>
                </a:effectLst>
              </a:rPr>
              <a:t>caps</a:t>
            </a:r>
            <a:r>
              <a:rPr lang="en-US" sz="2000" b="1" dirty="0">
                <a:effectLst>
                  <a:outerShdw blurRad="38100" dist="38100" dir="2700000" algn="tl">
                    <a:srgbClr val="FFFFFF"/>
                  </a:outerShdw>
                </a:effectLst>
              </a:rPr>
              <a:t>.</a:t>
            </a:r>
          </a:p>
        </p:txBody>
      </p:sp>
      <p:sp>
        <p:nvSpPr>
          <p:cNvPr id="6" name="Slide Number Placeholder 5"/>
          <p:cNvSpPr>
            <a:spLocks noGrp="1"/>
          </p:cNvSpPr>
          <p:nvPr>
            <p:ph type="sldNum" sz="quarter" idx="12"/>
          </p:nvPr>
        </p:nvSpPr>
        <p:spPr/>
        <p:txBody>
          <a:bodyPr/>
          <a:lstStyle/>
          <a:p>
            <a:fld id="{B454739E-B941-4556-BF58-7398D3CAE5DB}" type="slidenum">
              <a:rPr lang="en-US" smtClean="0"/>
              <a:pPr/>
              <a:t>24</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0771"/>
                                        </p:tgtEl>
                                        <p:attrNameLst>
                                          <p:attrName>style.visibility</p:attrName>
                                        </p:attrNameLst>
                                      </p:cBhvr>
                                      <p:to>
                                        <p:strVal val="visible"/>
                                      </p:to>
                                    </p:set>
                                    <p:anim calcmode="lin" valueType="num">
                                      <p:cBhvr additive="base">
                                        <p:cTn id="7" dur="500" fill="hold"/>
                                        <p:tgtEl>
                                          <p:spTgt spid="160771"/>
                                        </p:tgtEl>
                                        <p:attrNameLst>
                                          <p:attrName>ppt_x</p:attrName>
                                        </p:attrNameLst>
                                      </p:cBhvr>
                                      <p:tavLst>
                                        <p:tav tm="0">
                                          <p:val>
                                            <p:strVal val="1+#ppt_w/2"/>
                                          </p:val>
                                        </p:tav>
                                        <p:tav tm="100000">
                                          <p:val>
                                            <p:strVal val="#ppt_x"/>
                                          </p:val>
                                        </p:tav>
                                      </p:tavLst>
                                    </p:anim>
                                    <p:anim calcmode="lin" valueType="num">
                                      <p:cBhvr additive="base">
                                        <p:cTn id="8" dur="500" fill="hold"/>
                                        <p:tgtEl>
                                          <p:spTgt spid="1607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0773"/>
                                        </p:tgtEl>
                                        <p:attrNameLst>
                                          <p:attrName>style.visibility</p:attrName>
                                        </p:attrNameLst>
                                      </p:cBhvr>
                                      <p:to>
                                        <p:strVal val="visible"/>
                                      </p:to>
                                    </p:set>
                                    <p:anim calcmode="lin" valueType="num">
                                      <p:cBhvr additive="base">
                                        <p:cTn id="13" dur="500" fill="hold"/>
                                        <p:tgtEl>
                                          <p:spTgt spid="160773"/>
                                        </p:tgtEl>
                                        <p:attrNameLst>
                                          <p:attrName>ppt_x</p:attrName>
                                        </p:attrNameLst>
                                      </p:cBhvr>
                                      <p:tavLst>
                                        <p:tav tm="0">
                                          <p:val>
                                            <p:strVal val="1+#ppt_w/2"/>
                                          </p:val>
                                        </p:tav>
                                        <p:tav tm="100000">
                                          <p:val>
                                            <p:strVal val="#ppt_x"/>
                                          </p:val>
                                        </p:tav>
                                      </p:tavLst>
                                    </p:anim>
                                    <p:anim calcmode="lin" valueType="num">
                                      <p:cBhvr additive="base">
                                        <p:cTn id="14" dur="500" fill="hold"/>
                                        <p:tgtEl>
                                          <p:spTgt spid="1607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p:bldP spid="16077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cstate="print"/>
          <a:srcRect/>
          <a:stretch>
            <a:fillRect/>
          </a:stretch>
        </p:blipFill>
        <p:spPr bwMode="auto">
          <a:xfrm>
            <a:off x="1752600" y="1371600"/>
            <a:ext cx="6019800" cy="4359275"/>
          </a:xfrm>
          <a:prstGeom prst="rect">
            <a:avLst/>
          </a:prstGeom>
          <a:noFill/>
          <a:ln w="9525">
            <a:noFill/>
            <a:miter lim="800000"/>
            <a:headEnd/>
            <a:tailEnd/>
          </a:ln>
          <a:effectLst/>
        </p:spPr>
      </p:pic>
      <p:sp>
        <p:nvSpPr>
          <p:cNvPr id="161797" name="Text Box 5"/>
          <p:cNvSpPr txBox="1">
            <a:spLocks noChangeArrowheads="1"/>
          </p:cNvSpPr>
          <p:nvPr/>
        </p:nvSpPr>
        <p:spPr bwMode="auto">
          <a:xfrm>
            <a:off x="381000" y="152400"/>
            <a:ext cx="8305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Some economics behind ARMs</a:t>
            </a:r>
            <a:r>
              <a:rPr lang="en-US" sz="2000" b="1">
                <a:effectLst>
                  <a:outerShdw blurRad="38100" dist="38100" dir="2700000" algn="tl">
                    <a:srgbClr val="FFFFFF"/>
                  </a:outerShdw>
                </a:effectLst>
              </a:rPr>
              <a:t> </a:t>
            </a:r>
            <a:r>
              <a:rPr lang="en-US" sz="1800"/>
              <a:t>(See Chapter 19)</a:t>
            </a:r>
            <a:endParaRPr lang="en-US" sz="2000" b="1">
              <a:effectLst>
                <a:outerShdw blurRad="38100" dist="38100" dir="2700000" algn="tl">
                  <a:srgbClr val="FFFFFF"/>
                </a:outerShdw>
              </a:effectLst>
            </a:endParaRPr>
          </a:p>
        </p:txBody>
      </p:sp>
      <p:sp>
        <p:nvSpPr>
          <p:cNvPr id="161798" name="Text Box 6"/>
          <p:cNvSpPr txBox="1">
            <a:spLocks noChangeArrowheads="1"/>
          </p:cNvSpPr>
          <p:nvPr/>
        </p:nvSpPr>
        <p:spPr bwMode="auto">
          <a:xfrm>
            <a:off x="838200" y="609600"/>
            <a:ext cx="77724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Interest rates are variable, not fully predictable, ST rates more variable than LT rates, more volatility in recent decades . . .</a:t>
            </a:r>
          </a:p>
        </p:txBody>
      </p:sp>
      <p:sp>
        <p:nvSpPr>
          <p:cNvPr id="161799" name="Text Box 7"/>
          <p:cNvSpPr txBox="1">
            <a:spLocks noChangeArrowheads="1"/>
          </p:cNvSpPr>
          <p:nvPr/>
        </p:nvSpPr>
        <p:spPr bwMode="auto">
          <a:xfrm>
            <a:off x="1143000" y="5715000"/>
            <a:ext cx="7772400" cy="731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ST rates </a:t>
            </a:r>
            <a:r>
              <a:rPr lang="en-US" sz="2000" b="1" i="1">
                <a:effectLst>
                  <a:outerShdw blurRad="38100" dist="38100" dir="2700000" algn="tl">
                    <a:srgbClr val="FFFFFF"/>
                  </a:outerShdw>
                </a:effectLst>
              </a:rPr>
              <a:t>usually</a:t>
            </a:r>
            <a:r>
              <a:rPr lang="en-US" sz="2000" b="1">
                <a:effectLst>
                  <a:outerShdw blurRad="38100" dist="38100" dir="2700000" algn="tl">
                    <a:srgbClr val="FFFFFF"/>
                  </a:outerShdw>
                </a:effectLst>
              </a:rPr>
              <a:t> (but not always) lower than LT rates:</a:t>
            </a:r>
          </a:p>
          <a:p>
            <a:pPr lvl="2" eaLnBrk="1" hangingPunct="1">
              <a:spcBef>
                <a:spcPct val="10000"/>
              </a:spcBef>
              <a:buFontTx/>
              <a:buChar char="•"/>
              <a:defRPr/>
            </a:pPr>
            <a:r>
              <a:rPr lang="en-US" sz="2000" b="1">
                <a:solidFill>
                  <a:srgbClr val="0000FF"/>
                </a:solidFill>
                <a:effectLst>
                  <a:outerShdw blurRad="38100" dist="38100" dir="2700000" algn="tl">
                    <a:srgbClr val="000000"/>
                  </a:outerShdw>
                </a:effectLst>
              </a:rPr>
              <a:t> </a:t>
            </a:r>
            <a:r>
              <a:rPr lang="en-US" sz="2000" b="1" i="1">
                <a:solidFill>
                  <a:srgbClr val="0000FF"/>
                </a:solidFill>
                <a:effectLst>
                  <a:outerShdw blurRad="38100" dist="38100" dir="2700000" algn="tl">
                    <a:srgbClr val="000000"/>
                  </a:outerShdw>
                </a:effectLst>
              </a:rPr>
              <a:t>Upward-sloping “Yield Curve” (avg 100-200 bps).</a:t>
            </a:r>
            <a:endParaRPr lang="en-US" sz="2000" b="1">
              <a:solidFill>
                <a:srgbClr val="0000FF"/>
              </a:solidFill>
              <a:effectLst>
                <a:outerShdw blurRad="38100" dist="38100" dir="2700000" algn="tl">
                  <a:srgbClr val="000000"/>
                </a:outerShdw>
              </a:effectLst>
            </a:endParaRPr>
          </a:p>
        </p:txBody>
      </p:sp>
      <p:sp>
        <p:nvSpPr>
          <p:cNvPr id="6" name="Slide Number Placeholder 5"/>
          <p:cNvSpPr>
            <a:spLocks noGrp="1"/>
          </p:cNvSpPr>
          <p:nvPr>
            <p:ph type="sldNum" sz="quarter" idx="12"/>
          </p:nvPr>
        </p:nvSpPr>
        <p:spPr/>
        <p:txBody>
          <a:bodyPr/>
          <a:lstStyle/>
          <a:p>
            <a:fld id="{9A7DB79F-5B30-43E3-A70F-CF4E72463336}" type="slidenum">
              <a:rPr lang="en-US" smtClean="0"/>
              <a:pPr/>
              <a:t>25</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20" name="Text Box 4"/>
          <p:cNvSpPr txBox="1">
            <a:spLocks noChangeArrowheads="1"/>
          </p:cNvSpPr>
          <p:nvPr/>
        </p:nvSpPr>
        <p:spPr bwMode="auto">
          <a:xfrm>
            <a:off x="381000" y="381000"/>
            <a:ext cx="8382000" cy="3595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Average (“typical”) yield curve is </a:t>
            </a:r>
            <a:r>
              <a:rPr lang="en-US" sz="2000" b="1" i="1">
                <a:effectLst>
                  <a:outerShdw blurRad="38100" dist="38100" dir="2700000" algn="tl">
                    <a:srgbClr val="FFFFFF"/>
                  </a:outerShdw>
                </a:effectLst>
              </a:rPr>
              <a:t>“slightly upward sloping”</a:t>
            </a:r>
            <a:r>
              <a:rPr lang="en-US" sz="2000" b="1">
                <a:effectLst>
                  <a:outerShdw blurRad="38100" dist="38100" dir="2700000" algn="tl">
                    <a:srgbClr val="FFFFFF"/>
                  </a:outerShdw>
                </a:effectLst>
              </a:rPr>
              <a:t> (100-200 bps) because:</a:t>
            </a:r>
          </a:p>
          <a:p>
            <a:pPr lvl="1" eaLnBrk="1" hangingPunct="1">
              <a:spcBef>
                <a:spcPct val="30000"/>
              </a:spcBef>
              <a:buFontTx/>
              <a:buChar char="•"/>
              <a:defRPr/>
            </a:pPr>
            <a:r>
              <a:rPr lang="en-US" sz="2000" b="1">
                <a:effectLst>
                  <a:outerShdw blurRad="38100" dist="38100" dir="2700000" algn="tl">
                    <a:srgbClr val="FFFFFF"/>
                  </a:outerShdw>
                </a:effectLst>
              </a:rPr>
              <a:t> Interest Rate Risk:</a:t>
            </a:r>
          </a:p>
          <a:p>
            <a:pPr lvl="3" eaLnBrk="1" hangingPunct="1">
              <a:spcBef>
                <a:spcPct val="20000"/>
              </a:spcBef>
              <a:buFontTx/>
              <a:buChar char="•"/>
              <a:defRPr/>
            </a:pPr>
            <a:r>
              <a:rPr lang="en-US" sz="2000" b="1">
                <a:effectLst>
                  <a:outerShdw blurRad="38100" dist="38100" dir="2700000" algn="tl">
                    <a:srgbClr val="FFFFFF"/>
                  </a:outerShdw>
                </a:effectLst>
              </a:rPr>
              <a:t> Greater volatility in LT bond values and periodic returns (simple HPRs) than in ST bond values and returns:</a:t>
            </a:r>
          </a:p>
          <a:p>
            <a:pPr lvl="3" eaLnBrk="1" hangingPunct="1">
              <a:spcBef>
                <a:spcPct val="20000"/>
              </a:spcBef>
              <a:buFontTx/>
              <a:buChar char="•"/>
              <a:defRPr/>
            </a:pPr>
            <a:r>
              <a:rPr lang="en-US" sz="2000" b="1">
                <a:effectLst>
                  <a:outerShdw blurRad="38100" dist="38100" dir="2700000" algn="tl">
                    <a:srgbClr val="FFFFFF"/>
                  </a:outerShdw>
                </a:effectLst>
              </a:rPr>
              <a:t> </a:t>
            </a:r>
            <a:r>
              <a:rPr lang="en-US" sz="2000" b="1">
                <a:effectLst>
                  <a:outerShdw blurRad="38100" dist="38100" dir="2700000" algn="tl">
                    <a:srgbClr val="FFFFFF"/>
                  </a:outerShdw>
                </a:effectLst>
                <a:sym typeface="Wingdings" panose="05000000000000000000" pitchFamily="2" charset="2"/>
              </a:rPr>
              <a:t> LT bonds require greater ex ante risk premium (E[RP]).</a:t>
            </a:r>
          </a:p>
          <a:p>
            <a:pPr lvl="1" eaLnBrk="1" hangingPunct="1">
              <a:spcBef>
                <a:spcPct val="50000"/>
              </a:spcBef>
              <a:buFontTx/>
              <a:buChar char="•"/>
              <a:defRPr/>
            </a:pPr>
            <a:r>
              <a:rPr lang="en-US" sz="2000" b="1">
                <a:effectLst>
                  <a:outerShdw blurRad="38100" dist="38100" dir="2700000" algn="tl">
                    <a:srgbClr val="FFFFFF"/>
                  </a:outerShdw>
                </a:effectLst>
              </a:rPr>
              <a:t> “Preferred Habitat”:</a:t>
            </a:r>
          </a:p>
          <a:p>
            <a:pPr lvl="3" eaLnBrk="1" hangingPunct="1">
              <a:spcBef>
                <a:spcPct val="10000"/>
              </a:spcBef>
              <a:buFontTx/>
              <a:buChar char="•"/>
              <a:defRPr/>
            </a:pPr>
            <a:r>
              <a:rPr lang="en-US" sz="2000" b="1">
                <a:effectLst>
                  <a:outerShdw blurRad="38100" dist="38100" dir="2700000" algn="tl">
                    <a:srgbClr val="FFFFFF"/>
                  </a:outerShdw>
                </a:effectLst>
              </a:rPr>
              <a:t> More borrowers would rather have LT debt,</a:t>
            </a:r>
          </a:p>
          <a:p>
            <a:pPr lvl="3" eaLnBrk="1" hangingPunct="1">
              <a:spcBef>
                <a:spcPct val="10000"/>
              </a:spcBef>
              <a:buFontTx/>
              <a:buChar char="•"/>
              <a:defRPr/>
            </a:pPr>
            <a:r>
              <a:rPr lang="en-US" sz="2000" b="1">
                <a:effectLst>
                  <a:outerShdw blurRad="38100" dist="38100" dir="2700000" algn="tl">
                    <a:srgbClr val="FFFFFF"/>
                  </a:outerShdw>
                </a:effectLst>
              </a:rPr>
              <a:t> More lenders would rather make ST loans:</a:t>
            </a:r>
          </a:p>
          <a:p>
            <a:pPr lvl="3" eaLnBrk="1" hangingPunct="1">
              <a:spcBef>
                <a:spcPct val="10000"/>
              </a:spcBef>
              <a:buFontTx/>
              <a:buChar char="•"/>
              <a:defRPr/>
            </a:pPr>
            <a:r>
              <a:rPr lang="en-US" sz="2000" b="1">
                <a:effectLst>
                  <a:outerShdw blurRad="38100" dist="38100" dir="2700000" algn="tl">
                    <a:srgbClr val="FFFFFF"/>
                  </a:outerShdw>
                </a:effectLst>
              </a:rPr>
              <a:t> </a:t>
            </a:r>
            <a:r>
              <a:rPr lang="en-US" sz="2000" b="1">
                <a:effectLst>
                  <a:outerShdw blurRad="38100" dist="38100" dir="2700000" algn="tl">
                    <a:srgbClr val="FFFFFF"/>
                  </a:outerShdw>
                </a:effectLst>
                <a:sym typeface="Wingdings" panose="05000000000000000000" pitchFamily="2" charset="2"/>
              </a:rPr>
              <a:t> </a:t>
            </a:r>
            <a:r>
              <a:rPr lang="en-US" sz="2000" b="1">
                <a:effectLst>
                  <a:outerShdw blurRad="38100" dist="38100" dir="2700000" algn="tl">
                    <a:srgbClr val="FFFFFF"/>
                  </a:outerShdw>
                </a:effectLst>
              </a:rPr>
              <a:t>Equilibrium requires higher interest rates for LT debt.</a:t>
            </a:r>
          </a:p>
        </p:txBody>
      </p:sp>
      <p:sp>
        <p:nvSpPr>
          <p:cNvPr id="162821" name="Text Box 5"/>
          <p:cNvSpPr txBox="1">
            <a:spLocks noChangeArrowheads="1"/>
          </p:cNvSpPr>
          <p:nvPr/>
        </p:nvSpPr>
        <p:spPr bwMode="auto">
          <a:xfrm>
            <a:off x="609600" y="4267200"/>
            <a:ext cx="8077200" cy="19304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This is the main fundamental reason why ARMs tend to have slightly lower </a:t>
            </a:r>
            <a:r>
              <a:rPr lang="en-US" sz="2000" b="1" i="1" u="sng">
                <a:effectLst>
                  <a:outerShdw blurRad="38100" dist="38100" dir="2700000" algn="tl">
                    <a:srgbClr val="FFFFFF"/>
                  </a:outerShdw>
                </a:effectLst>
              </a:rPr>
              <a:t>lifetime average</a:t>
            </a:r>
            <a:r>
              <a:rPr lang="en-US" sz="2000" b="1">
                <a:effectLst>
                  <a:outerShdw blurRad="38100" dist="38100" dir="2700000" algn="tl">
                    <a:srgbClr val="FFFFFF"/>
                  </a:outerShdw>
                </a:effectLst>
              </a:rPr>
              <a:t> interest rates than otherwise similar FRMs, yet not every borrower wants an ARM. Compared to similar FRM:</a:t>
            </a:r>
          </a:p>
          <a:p>
            <a:pPr lvl="2" eaLnBrk="1" hangingPunct="1">
              <a:spcBef>
                <a:spcPct val="50000"/>
              </a:spcBef>
              <a:buFontTx/>
              <a:buChar char="•"/>
              <a:defRPr/>
            </a:pPr>
            <a:r>
              <a:rPr lang="en-US" sz="2000" b="1">
                <a:solidFill>
                  <a:srgbClr val="FF0000"/>
                </a:solidFill>
                <a:effectLst>
                  <a:outerShdw blurRad="38100" dist="38100" dir="2700000" algn="tl">
                    <a:srgbClr val="000000"/>
                  </a:outerShdw>
                </a:effectLst>
              </a:rPr>
              <a:t> </a:t>
            </a:r>
            <a:r>
              <a:rPr lang="en-US" sz="2000" b="1" i="1">
                <a:solidFill>
                  <a:srgbClr val="FF0000"/>
                </a:solidFill>
                <a:effectLst>
                  <a:outerShdw blurRad="38100" dist="38100" dir="2700000" algn="tl">
                    <a:srgbClr val="000000"/>
                  </a:outerShdw>
                </a:effectLst>
              </a:rPr>
              <a:t>ARM borrower takes on more interest rate risk, </a:t>
            </a:r>
          </a:p>
          <a:p>
            <a:pPr lvl="2" eaLnBrk="1" hangingPunct="1">
              <a:spcBef>
                <a:spcPct val="50000"/>
              </a:spcBef>
              <a:buFontTx/>
              <a:buChar char="•"/>
              <a:defRPr/>
            </a:pPr>
            <a:r>
              <a:rPr lang="en-US" sz="2000" b="1" i="1">
                <a:solidFill>
                  <a:srgbClr val="FF0000"/>
                </a:solidFill>
                <a:effectLst>
                  <a:outerShdw blurRad="38100" dist="38100" dir="2700000" algn="tl">
                    <a:srgbClr val="000000"/>
                  </a:outerShdw>
                </a:effectLst>
              </a:rPr>
              <a:t> ARM lender takes on less interest rate risk.</a:t>
            </a:r>
            <a:endParaRPr lang="en-US" sz="2000" b="1">
              <a:solidFill>
                <a:srgbClr val="FF0000"/>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9A7DB79F-5B30-43E3-A70F-CF4E72463336}" type="slidenum">
              <a:rPr lang="en-US" smtClean="0"/>
              <a:pPr/>
              <a:t>26</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2821"/>
                                        </p:tgtEl>
                                        <p:attrNameLst>
                                          <p:attrName>style.visibility</p:attrName>
                                        </p:attrNameLst>
                                      </p:cBhvr>
                                      <p:to>
                                        <p:strVal val="visible"/>
                                      </p:to>
                                    </p:set>
                                    <p:anim calcmode="lin" valueType="num">
                                      <p:cBhvr additive="base">
                                        <p:cTn id="7" dur="500" fill="hold"/>
                                        <p:tgtEl>
                                          <p:spTgt spid="162821"/>
                                        </p:tgtEl>
                                        <p:attrNameLst>
                                          <p:attrName>ppt_x</p:attrName>
                                        </p:attrNameLst>
                                      </p:cBhvr>
                                      <p:tavLst>
                                        <p:tav tm="0">
                                          <p:val>
                                            <p:strVal val="#ppt_x"/>
                                          </p:val>
                                        </p:tav>
                                        <p:tav tm="100000">
                                          <p:val>
                                            <p:strVal val="#ppt_x"/>
                                          </p:val>
                                        </p:tav>
                                      </p:tavLst>
                                    </p:anim>
                                    <p:anim calcmode="lin" valueType="num">
                                      <p:cBhvr additive="base">
                                        <p:cTn id="8" dur="500" fill="hold"/>
                                        <p:tgtEl>
                                          <p:spTgt spid="1628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1"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4" name="Text Box 4"/>
          <p:cNvSpPr txBox="1">
            <a:spLocks noChangeArrowheads="1"/>
          </p:cNvSpPr>
          <p:nvPr/>
        </p:nvSpPr>
        <p:spPr bwMode="auto">
          <a:xfrm>
            <a:off x="381000" y="381000"/>
            <a:ext cx="83820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The yield curve is </a:t>
            </a:r>
            <a:r>
              <a:rPr lang="en-US" sz="2000" b="1" i="1">
                <a:effectLst>
                  <a:outerShdw blurRad="38100" dist="38100" dir="2700000" algn="tl">
                    <a:srgbClr val="FFFFFF"/>
                  </a:outerShdw>
                </a:effectLst>
              </a:rPr>
              <a:t>not always</a:t>
            </a:r>
            <a:r>
              <a:rPr lang="en-US" sz="2000" b="1">
                <a:effectLst>
                  <a:outerShdw blurRad="38100" dist="38100" dir="2700000" algn="tl">
                    <a:srgbClr val="FFFFFF"/>
                  </a:outerShdw>
                </a:effectLst>
              </a:rPr>
              <a:t> slightly upward-sloping . . .</a:t>
            </a:r>
          </a:p>
        </p:txBody>
      </p:sp>
      <p:pic>
        <p:nvPicPr>
          <p:cNvPr id="31747" name="Picture 5"/>
          <p:cNvPicPr>
            <a:picLocks noChangeAspect="1" noChangeArrowheads="1"/>
          </p:cNvPicPr>
          <p:nvPr/>
        </p:nvPicPr>
        <p:blipFill>
          <a:blip r:embed="rId2" cstate="print"/>
          <a:srcRect/>
          <a:stretch>
            <a:fillRect/>
          </a:stretch>
        </p:blipFill>
        <p:spPr bwMode="auto">
          <a:xfrm>
            <a:off x="1219200" y="990600"/>
            <a:ext cx="7467600" cy="54832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9A7DB79F-5B30-43E3-A70F-CF4E72463336}" type="slidenum">
              <a:rPr lang="en-US" smtClean="0"/>
              <a:pPr/>
              <a:t>27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8" name="Text Box 4"/>
          <p:cNvSpPr txBox="1">
            <a:spLocks noChangeArrowheads="1"/>
          </p:cNvSpPr>
          <p:nvPr/>
        </p:nvSpPr>
        <p:spPr bwMode="auto">
          <a:xfrm>
            <a:off x="381000" y="381000"/>
            <a:ext cx="83820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The yield curve is </a:t>
            </a:r>
            <a:r>
              <a:rPr lang="en-US" sz="2000" b="1" i="1">
                <a:effectLst>
                  <a:outerShdw blurRad="38100" dist="38100" dir="2700000" algn="tl">
                    <a:srgbClr val="FFFFFF"/>
                  </a:outerShdw>
                </a:effectLst>
              </a:rPr>
              <a:t>not always</a:t>
            </a:r>
            <a:r>
              <a:rPr lang="en-US" sz="2000" b="1">
                <a:effectLst>
                  <a:outerShdw blurRad="38100" dist="38100" dir="2700000" algn="tl">
                    <a:srgbClr val="FFFFFF"/>
                  </a:outerShdw>
                </a:effectLst>
              </a:rPr>
              <a:t> slightly upward-sloping . . .</a:t>
            </a:r>
          </a:p>
        </p:txBody>
      </p:sp>
      <p:pic>
        <p:nvPicPr>
          <p:cNvPr id="32771" name="Picture 5"/>
          <p:cNvPicPr>
            <a:picLocks noChangeAspect="1" noChangeArrowheads="1"/>
          </p:cNvPicPr>
          <p:nvPr/>
        </p:nvPicPr>
        <p:blipFill>
          <a:blip r:embed="rId2" cstate="print"/>
          <a:srcRect/>
          <a:stretch>
            <a:fillRect/>
          </a:stretch>
        </p:blipFill>
        <p:spPr bwMode="auto">
          <a:xfrm>
            <a:off x="1752600" y="1447800"/>
            <a:ext cx="6019800" cy="4827588"/>
          </a:xfrm>
          <a:prstGeom prst="rect">
            <a:avLst/>
          </a:prstGeom>
          <a:noFill/>
          <a:ln w="9525">
            <a:noFill/>
            <a:miter lim="800000"/>
            <a:headEnd/>
            <a:tailEnd/>
          </a:ln>
          <a:effectLst/>
        </p:spPr>
      </p:pic>
      <p:sp>
        <p:nvSpPr>
          <p:cNvPr id="164870" name="Text Box 6"/>
          <p:cNvSpPr txBox="1">
            <a:spLocks noChangeArrowheads="1"/>
          </p:cNvSpPr>
          <p:nvPr/>
        </p:nvSpPr>
        <p:spPr bwMode="auto">
          <a:xfrm>
            <a:off x="914400" y="838200"/>
            <a:ext cx="7772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The yield curve changes frequently:</a:t>
            </a:r>
          </a:p>
        </p:txBody>
      </p:sp>
      <p:sp>
        <p:nvSpPr>
          <p:cNvPr id="5" name="Slide Number Placeholder 4"/>
          <p:cNvSpPr>
            <a:spLocks noGrp="1"/>
          </p:cNvSpPr>
          <p:nvPr>
            <p:ph type="sldNum" sz="quarter" idx="12"/>
          </p:nvPr>
        </p:nvSpPr>
        <p:spPr/>
        <p:txBody>
          <a:bodyPr/>
          <a:lstStyle/>
          <a:p>
            <a:fld id="{9A7DB79F-5B30-43E3-A70F-CF4E72463336}" type="slidenum">
              <a:rPr lang="en-US" smtClean="0"/>
              <a:pPr/>
              <a:t>28</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2" name="Text Box 4"/>
          <p:cNvSpPr txBox="1">
            <a:spLocks noChangeArrowheads="1"/>
          </p:cNvSpPr>
          <p:nvPr/>
        </p:nvSpPr>
        <p:spPr bwMode="auto">
          <a:xfrm>
            <a:off x="381000" y="381000"/>
            <a:ext cx="83820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The yield curve is </a:t>
            </a:r>
            <a:r>
              <a:rPr lang="en-US" sz="2000" b="1" i="1">
                <a:effectLst>
                  <a:outerShdw blurRad="38100" dist="38100" dir="2700000" algn="tl">
                    <a:srgbClr val="FFFFFF"/>
                  </a:outerShdw>
                </a:effectLst>
              </a:rPr>
              <a:t>not always</a:t>
            </a:r>
            <a:r>
              <a:rPr lang="en-US" sz="2000" b="1">
                <a:effectLst>
                  <a:outerShdw blurRad="38100" dist="38100" dir="2700000" algn="tl">
                    <a:srgbClr val="FFFFFF"/>
                  </a:outerShdw>
                </a:effectLst>
              </a:rPr>
              <a:t> slightly upward-sloping . . .</a:t>
            </a:r>
          </a:p>
        </p:txBody>
      </p:sp>
      <p:sp>
        <p:nvSpPr>
          <p:cNvPr id="165893" name="Text Box 5"/>
          <p:cNvSpPr txBox="1">
            <a:spLocks noChangeArrowheads="1"/>
          </p:cNvSpPr>
          <p:nvPr/>
        </p:nvSpPr>
        <p:spPr bwMode="auto">
          <a:xfrm>
            <a:off x="914400" y="838200"/>
            <a:ext cx="7772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Here is a more recent example:</a:t>
            </a:r>
          </a:p>
        </p:txBody>
      </p:sp>
      <p:pic>
        <p:nvPicPr>
          <p:cNvPr id="33796" name="Picture 6"/>
          <p:cNvPicPr>
            <a:picLocks noChangeAspect="1" noChangeArrowheads="1"/>
          </p:cNvPicPr>
          <p:nvPr/>
        </p:nvPicPr>
        <p:blipFill>
          <a:blip r:embed="rId2" cstate="print"/>
          <a:srcRect/>
          <a:stretch>
            <a:fillRect/>
          </a:stretch>
        </p:blipFill>
        <p:spPr bwMode="auto">
          <a:xfrm>
            <a:off x="914400" y="1371600"/>
            <a:ext cx="7391400" cy="3881438"/>
          </a:xfrm>
          <a:prstGeom prst="rect">
            <a:avLst/>
          </a:prstGeom>
          <a:noFill/>
          <a:ln w="9525">
            <a:noFill/>
            <a:miter lim="800000"/>
            <a:headEnd/>
            <a:tailEnd/>
          </a:ln>
          <a:effectLst/>
        </p:spPr>
      </p:pic>
      <p:sp>
        <p:nvSpPr>
          <p:cNvPr id="165895" name="Text Box 7"/>
          <p:cNvSpPr txBox="1">
            <a:spLocks noChangeArrowheads="1"/>
          </p:cNvSpPr>
          <p:nvPr/>
        </p:nvSpPr>
        <p:spPr bwMode="auto">
          <a:xfrm>
            <a:off x="990600" y="5334000"/>
            <a:ext cx="7696200" cy="809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Check out </a:t>
            </a:r>
            <a:r>
              <a:rPr lang="en-US" sz="2000" b="1" i="1">
                <a:effectLst>
                  <a:outerShdw blurRad="38100" dist="38100" dir="2700000" algn="tl">
                    <a:srgbClr val="FFFFFF"/>
                  </a:outerShdw>
                </a:effectLst>
              </a:rPr>
              <a:t>“The Living Yield Curve”</a:t>
            </a:r>
            <a:r>
              <a:rPr lang="en-US" sz="2000" b="1">
                <a:effectLst>
                  <a:outerShdw blurRad="38100" dist="38100" dir="2700000" algn="tl">
                    <a:srgbClr val="FFFFFF"/>
                  </a:outerShdw>
                </a:effectLst>
              </a:rPr>
              <a:t> at:</a:t>
            </a:r>
          </a:p>
          <a:p>
            <a:pPr eaLnBrk="1" hangingPunct="1">
              <a:spcBef>
                <a:spcPct val="50000"/>
              </a:spcBef>
              <a:defRPr/>
            </a:pPr>
            <a:r>
              <a:rPr lang="en-US" sz="1800" b="1">
                <a:solidFill>
                  <a:srgbClr val="FF0000"/>
                </a:solidFill>
                <a:effectLst>
                  <a:outerShdw blurRad="38100" dist="38100" dir="2700000" algn="tl">
                    <a:srgbClr val="000000"/>
                  </a:outerShdw>
                </a:effectLst>
              </a:rPr>
              <a:t>http://www.smartmoney.com/onebond/index.cfm?story=yieldcurve</a:t>
            </a:r>
          </a:p>
        </p:txBody>
      </p:sp>
      <p:sp>
        <p:nvSpPr>
          <p:cNvPr id="6" name="Slide Number Placeholder 5"/>
          <p:cNvSpPr>
            <a:spLocks noGrp="1"/>
          </p:cNvSpPr>
          <p:nvPr>
            <p:ph type="sldNum" sz="quarter" idx="12"/>
          </p:nvPr>
        </p:nvSpPr>
        <p:spPr/>
        <p:txBody>
          <a:bodyPr/>
          <a:lstStyle/>
          <a:p>
            <a:fld id="{9A7DB79F-5B30-43E3-A70F-CF4E72463336}" type="slidenum">
              <a:rPr lang="en-US" smtClean="0"/>
              <a:pPr/>
              <a:t>29</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6" name="Picture 6"/>
          <p:cNvPicPr>
            <a:picLocks noChangeAspect="1" noChangeArrowheads="1"/>
          </p:cNvPicPr>
          <p:nvPr/>
        </p:nvPicPr>
        <p:blipFill>
          <a:blip r:embed="rId2" cstate="print"/>
          <a:srcRect/>
          <a:stretch>
            <a:fillRect/>
          </a:stretch>
        </p:blipFill>
        <p:spPr bwMode="auto">
          <a:xfrm>
            <a:off x="1211263" y="276225"/>
            <a:ext cx="6719887" cy="6310313"/>
          </a:xfrm>
          <a:prstGeom prst="rect">
            <a:avLst/>
          </a:prstGeom>
          <a:noFill/>
          <a:ln w="9525">
            <a:noFill/>
            <a:miter lim="800000"/>
            <a:headEnd/>
            <a:tailEnd/>
          </a:ln>
          <a:effectLst/>
        </p:spPr>
      </p:pic>
      <p:sp>
        <p:nvSpPr>
          <p:cNvPr id="6147" name="Line 8"/>
          <p:cNvSpPr>
            <a:spLocks noChangeShapeType="1"/>
          </p:cNvSpPr>
          <p:nvPr/>
        </p:nvSpPr>
        <p:spPr bwMode="auto">
          <a:xfrm>
            <a:off x="5867400" y="1676400"/>
            <a:ext cx="0" cy="838200"/>
          </a:xfrm>
          <a:prstGeom prst="line">
            <a:avLst/>
          </a:prstGeom>
          <a:noFill/>
          <a:ln w="38100">
            <a:solidFill>
              <a:schemeClr val="tx1"/>
            </a:solidFill>
            <a:round/>
            <a:headEnd/>
            <a:tailEnd/>
          </a:ln>
          <a:effectLst/>
        </p:spPr>
        <p:txBody>
          <a:bodyPr wrap="none"/>
          <a:lstStyle/>
          <a:p>
            <a:endParaRPr lang="en-US"/>
          </a:p>
        </p:txBody>
      </p:sp>
      <p:sp>
        <p:nvSpPr>
          <p:cNvPr id="4" name="Slide Number Placeholder 3"/>
          <p:cNvSpPr>
            <a:spLocks noGrp="1"/>
          </p:cNvSpPr>
          <p:nvPr>
            <p:ph type="sldNum" sz="quarter" idx="12"/>
          </p:nvPr>
        </p:nvSpPr>
        <p:spPr/>
        <p:txBody>
          <a:bodyPr/>
          <a:lstStyle/>
          <a:p>
            <a:fld id="{9A7DB79F-5B30-43E3-A70F-CF4E72463336}" type="slidenum">
              <a:rPr lang="en-US" smtClean="0"/>
              <a:pPr/>
              <a:t>3</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6" name="Text Box 4"/>
          <p:cNvSpPr txBox="1">
            <a:spLocks noChangeArrowheads="1"/>
          </p:cNvSpPr>
          <p:nvPr/>
        </p:nvSpPr>
        <p:spPr bwMode="auto">
          <a:xfrm>
            <a:off x="533400" y="304800"/>
            <a:ext cx="8229600" cy="146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When the yield curve is </a:t>
            </a:r>
            <a:r>
              <a:rPr lang="en-US" sz="2000" b="1" i="1">
                <a:solidFill>
                  <a:srgbClr val="FF0000"/>
                </a:solidFill>
                <a:effectLst>
                  <a:outerShdw blurRad="38100" dist="38100" dir="2700000" algn="tl">
                    <a:srgbClr val="000000"/>
                  </a:outerShdw>
                </a:effectLst>
              </a:rPr>
              <a:t>steeply rising</a:t>
            </a:r>
            <a:r>
              <a:rPr lang="en-US" sz="2000" b="1">
                <a:effectLst>
                  <a:outerShdw blurRad="38100" dist="38100" dir="2700000" algn="tl">
                    <a:srgbClr val="FFFFFF"/>
                  </a:outerShdw>
                </a:effectLst>
              </a:rPr>
              <a:t> (e.g., 200-400 bps from ST to LT yields), ARM rates may appear </a:t>
            </a:r>
            <a:r>
              <a:rPr lang="en-US" sz="2000" b="1" i="1">
                <a:effectLst>
                  <a:outerShdw blurRad="38100" dist="38100" dir="2700000" algn="tl">
                    <a:srgbClr val="FFFFFF"/>
                  </a:outerShdw>
                </a:effectLst>
              </a:rPr>
              <a:t>particularly favorable</a:t>
            </a:r>
            <a:r>
              <a:rPr lang="en-US" sz="2000" b="1">
                <a:effectLst>
                  <a:outerShdw blurRad="38100" dist="38100" dir="2700000" algn="tl">
                    <a:srgbClr val="FFFFFF"/>
                  </a:outerShdw>
                </a:effectLst>
              </a:rPr>
              <a:t> (for borrowers) relative to FRM rates.</a:t>
            </a:r>
          </a:p>
          <a:p>
            <a:pPr eaLnBrk="1" hangingPunct="1">
              <a:spcBef>
                <a:spcPct val="50000"/>
              </a:spcBef>
              <a:defRPr/>
            </a:pPr>
            <a:r>
              <a:rPr lang="en-US" sz="2000" b="1">
                <a:effectLst>
                  <a:outerShdw blurRad="38100" dist="38100" dir="2700000" algn="tl">
                    <a:srgbClr val="FFFFFF"/>
                  </a:outerShdw>
                </a:effectLst>
              </a:rPr>
              <a:t>But what do borrowers need to watch out for during such times? . . .</a:t>
            </a:r>
          </a:p>
        </p:txBody>
      </p:sp>
      <p:sp>
        <p:nvSpPr>
          <p:cNvPr id="166917" name="Text Box 5"/>
          <p:cNvSpPr txBox="1">
            <a:spLocks noChangeArrowheads="1"/>
          </p:cNvSpPr>
          <p:nvPr/>
        </p:nvSpPr>
        <p:spPr bwMode="auto">
          <a:xfrm>
            <a:off x="609600" y="1981200"/>
            <a:ext cx="8153400" cy="26924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For a long-term borrower, the FRM-ARM differential may be somewhat misleading (ex ante) during such times:</a:t>
            </a:r>
          </a:p>
          <a:p>
            <a:pPr eaLnBrk="1" hangingPunct="1">
              <a:spcBef>
                <a:spcPct val="50000"/>
              </a:spcBef>
              <a:defRPr/>
            </a:pPr>
            <a:r>
              <a:rPr lang="en-US" sz="2000" b="1">
                <a:effectLst>
                  <a:outerShdw blurRad="38100" dist="38100" dir="2700000" algn="tl">
                    <a:srgbClr val="FFFFFF"/>
                  </a:outerShdw>
                </a:effectLst>
              </a:rPr>
              <a:t>The steeply rising yield curve reflects the </a:t>
            </a:r>
            <a:r>
              <a:rPr lang="en-US" sz="2000" b="1" i="1">
                <a:solidFill>
                  <a:srgbClr val="0000FF"/>
                </a:solidFill>
                <a:effectLst>
                  <a:outerShdw blurRad="38100" dist="38100" dir="2700000" algn="tl">
                    <a:srgbClr val="000000"/>
                  </a:outerShdw>
                </a:effectLst>
              </a:rPr>
              <a:t>“Expectations Theory”</a:t>
            </a:r>
            <a:r>
              <a:rPr lang="en-US" sz="2000" b="1">
                <a:effectLst>
                  <a:outerShdw blurRad="38100" dist="38100" dir="2700000" algn="tl">
                    <a:srgbClr val="FFFFFF"/>
                  </a:outerShdw>
                </a:effectLst>
              </a:rPr>
              <a:t> of the determination of the yield curve:</a:t>
            </a:r>
          </a:p>
          <a:p>
            <a:pPr lvl="1" eaLnBrk="1" hangingPunct="1">
              <a:spcBef>
                <a:spcPct val="50000"/>
              </a:spcBef>
              <a:buFontTx/>
              <a:buChar char="•"/>
              <a:defRPr/>
            </a:pPr>
            <a:r>
              <a:rPr lang="en-US" sz="2000" b="1">
                <a:effectLst>
                  <a:outerShdw blurRad="38100" dist="38100" dir="2700000" algn="tl">
                    <a:srgbClr val="FFFFFF"/>
                  </a:outerShdw>
                </a:effectLst>
              </a:rPr>
              <a:t> LT yields reflect current </a:t>
            </a:r>
            <a:r>
              <a:rPr lang="en-US" sz="2000" b="1" i="1">
                <a:effectLst>
                  <a:outerShdw blurRad="38100" dist="38100" dir="2700000" algn="tl">
                    <a:srgbClr val="FFFFFF"/>
                  </a:outerShdw>
                </a:effectLst>
              </a:rPr>
              <a:t>expectations</a:t>
            </a:r>
            <a:r>
              <a:rPr lang="en-US" sz="2000" b="1">
                <a:effectLst>
                  <a:outerShdw blurRad="38100" dist="38100" dir="2700000" algn="tl">
                    <a:srgbClr val="FFFFFF"/>
                  </a:outerShdw>
                </a:effectLst>
              </a:rPr>
              <a:t> about </a:t>
            </a:r>
            <a:r>
              <a:rPr lang="en-US" sz="2000" b="1" i="1">
                <a:effectLst>
                  <a:outerShdw blurRad="38100" dist="38100" dir="2700000" algn="tl">
                    <a:srgbClr val="FFFFFF"/>
                  </a:outerShdw>
                </a:effectLst>
              </a:rPr>
              <a:t>future short-term yields</a:t>
            </a:r>
            <a:r>
              <a:rPr lang="en-US" sz="2000" b="1">
                <a:effectLst>
                  <a:outerShdw blurRad="38100" dist="38100" dir="2700000" algn="tl">
                    <a:srgbClr val="FFFFFF"/>
                  </a:outerShdw>
                </a:effectLst>
              </a:rPr>
              <a:t>.</a:t>
            </a:r>
          </a:p>
          <a:p>
            <a:pPr eaLnBrk="1" hangingPunct="1">
              <a:spcBef>
                <a:spcPct val="50000"/>
              </a:spcBef>
              <a:defRPr/>
            </a:pPr>
            <a:r>
              <a:rPr lang="en-US" sz="2000" b="1">
                <a:effectLst>
                  <a:outerShdw blurRad="38100" dist="38100" dir="2700000" algn="tl">
                    <a:srgbClr val="FFFFFF"/>
                  </a:outerShdw>
                </a:effectLst>
              </a:rPr>
              <a:t>Thus, ARM borrowers in such circumstances face greater than average risk that their rates will go up in the future. </a:t>
            </a:r>
          </a:p>
        </p:txBody>
      </p:sp>
      <p:sp>
        <p:nvSpPr>
          <p:cNvPr id="4" name="Slide Number Placeholder 3"/>
          <p:cNvSpPr>
            <a:spLocks noGrp="1"/>
          </p:cNvSpPr>
          <p:nvPr>
            <p:ph type="sldNum" sz="quarter" idx="12"/>
          </p:nvPr>
        </p:nvSpPr>
        <p:spPr/>
        <p:txBody>
          <a:bodyPr/>
          <a:lstStyle/>
          <a:p>
            <a:fld id="{9A7DB79F-5B30-43E3-A70F-CF4E72463336}" type="slidenum">
              <a:rPr lang="en-US" smtClean="0"/>
              <a:pPr/>
              <a:t>30</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6917"/>
                                        </p:tgtEl>
                                        <p:attrNameLst>
                                          <p:attrName>style.visibility</p:attrName>
                                        </p:attrNameLst>
                                      </p:cBhvr>
                                      <p:to>
                                        <p:strVal val="visible"/>
                                      </p:to>
                                    </p:set>
                                    <p:anim calcmode="lin" valueType="num">
                                      <p:cBhvr additive="base">
                                        <p:cTn id="7" dur="500" fill="hold"/>
                                        <p:tgtEl>
                                          <p:spTgt spid="166917"/>
                                        </p:tgtEl>
                                        <p:attrNameLst>
                                          <p:attrName>ppt_x</p:attrName>
                                        </p:attrNameLst>
                                      </p:cBhvr>
                                      <p:tavLst>
                                        <p:tav tm="0">
                                          <p:val>
                                            <p:strVal val="1+#ppt_w/2"/>
                                          </p:val>
                                        </p:tav>
                                        <p:tav tm="100000">
                                          <p:val>
                                            <p:strVal val="#ppt_x"/>
                                          </p:val>
                                        </p:tav>
                                      </p:tavLst>
                                    </p:anim>
                                    <p:anim calcmode="lin" valueType="num">
                                      <p:cBhvr additive="base">
                                        <p:cTn id="8" dur="500" fill="hold"/>
                                        <p:tgtEl>
                                          <p:spTgt spid="1669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7"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81000" y="304800"/>
            <a:ext cx="7772400" cy="609600"/>
          </a:xfrm>
        </p:spPr>
        <p:txBody>
          <a:bodyPr/>
          <a:lstStyle/>
          <a:p>
            <a:pPr algn="l" eaLnBrk="1" hangingPunct="1">
              <a:defRPr/>
            </a:pPr>
            <a:r>
              <a:rPr lang="en-US" sz="2400" b="1" u="sng"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Design your own custom loan</a:t>
            </a:r>
            <a:r>
              <a:rPr lang="en-US" sz="24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 . . .</a:t>
            </a:r>
            <a:endParaRPr lang="en-US" sz="240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3" name="Slide Number Placeholder 2"/>
          <p:cNvSpPr>
            <a:spLocks noGrp="1"/>
          </p:cNvSpPr>
          <p:nvPr>
            <p:ph type="sldNum" sz="quarter" idx="12"/>
          </p:nvPr>
        </p:nvSpPr>
        <p:spPr/>
        <p:txBody>
          <a:bodyPr/>
          <a:lstStyle/>
          <a:p>
            <a:fld id="{B454739E-B941-4556-BF58-7398D3CAE5DB}" type="slidenum">
              <a:rPr lang="en-US" smtClean="0"/>
              <a:pPr/>
              <a:t>31</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04800" y="304800"/>
            <a:ext cx="7772400" cy="533400"/>
          </a:xfrm>
        </p:spPr>
        <p:txBody>
          <a:bodyPr/>
          <a:lstStyle/>
          <a:p>
            <a:pPr algn="l" eaLnBrk="1" hangingPunct="1">
              <a:defRPr/>
            </a:pPr>
            <a:r>
              <a:rPr lang="en-US" sz="24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Section 17.2.1: Computing Mortgage Yields. . .</a:t>
            </a:r>
            <a:endParaRPr lang="en-US" sz="240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77827" name="Rectangle 3"/>
          <p:cNvSpPr>
            <a:spLocks noGrp="1" noChangeArrowheads="1"/>
          </p:cNvSpPr>
          <p:nvPr>
            <p:ph type="body" idx="1"/>
          </p:nvPr>
        </p:nvSpPr>
        <p:spPr>
          <a:xfrm>
            <a:off x="609600" y="1143000"/>
            <a:ext cx="7772400" cy="4114800"/>
          </a:xfrm>
        </p:spPr>
        <p:txBody>
          <a:bodyPr/>
          <a:lstStyle/>
          <a:p>
            <a:pPr eaLnBrk="1" hangingPunct="1">
              <a:buFont typeface="Wingdings" pitchFamily="2" charset="2"/>
              <a:buNone/>
              <a:defRPr/>
            </a:pPr>
            <a:r>
              <a:rPr lang="en-US"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“Yield” = IRR of the loan.</a:t>
            </a:r>
            <a:r>
              <a:rPr lang="en-US"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Most commonly, it is computed as the “Yield to Maturity” (YTM), the IRR over the full contractual life of the loan...</a:t>
            </a:r>
            <a:endParaRPr lang="en-US"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B454739E-B941-4556-BF58-7398D3CAE5DB}" type="slidenum">
              <a:rPr lang="en-US" smtClean="0"/>
              <a:pPr/>
              <a:t>32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04800" y="152400"/>
            <a:ext cx="7772400" cy="609600"/>
          </a:xfrm>
        </p:spPr>
        <p:txBody>
          <a:bodyPr/>
          <a:lstStyle/>
          <a:p>
            <a:pPr algn="l" eaLnBrk="1" hangingPunct="1">
              <a:defRPr/>
            </a:pPr>
            <a:r>
              <a:rPr lang="en-US" sz="2800" b="1" i="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Example:</a:t>
            </a:r>
            <a:endParaRPr lang="en-US" sz="2800" b="1"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79875" name="Rectangle 3"/>
          <p:cNvSpPr>
            <a:spLocks noGrp="1" noChangeArrowheads="1"/>
          </p:cNvSpPr>
          <p:nvPr>
            <p:ph type="body" sz="half" idx="1"/>
          </p:nvPr>
        </p:nvSpPr>
        <p:spPr>
          <a:xfrm>
            <a:off x="304800" y="762000"/>
            <a:ext cx="8686800" cy="2057400"/>
          </a:xfrm>
        </p:spPr>
        <p:txBody>
          <a:bodyPr/>
          <a:lstStyle/>
          <a:p>
            <a:pPr eaLnBrk="1" hangingPunct="1">
              <a:spcBef>
                <a:spcPct val="50000"/>
              </a:spcBef>
              <a:buFont typeface="Wingdings" pitchFamily="2" charset="2"/>
              <a:buNone/>
              <a:defRPr/>
            </a:pPr>
            <a:r>
              <a:rPr lang="en-US" sz="2000"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L = $1,000,000; Fully-amortizing 30-yr monthly-pmt CPM; </a:t>
            </a:r>
            <a:r>
              <a:rPr lang="en-US" sz="2000" b="1" smtClean="0">
                <a:solidFill>
                  <a:srgbClr val="FF0000"/>
                </a:solidFill>
                <a:effectLst>
                  <a:outerShdw blurRad="38100" dist="38100" dir="2700000" algn="tl">
                    <a:srgbClr val="000000"/>
                  </a:outerShdw>
                </a:effectLst>
                <a:cs typeface="Times New Roman" panose="02020603050405020304" pitchFamily="18" charset="0"/>
                <a:sym typeface="Wingdings" panose="05000000000000000000" pitchFamily="2" charset="2"/>
              </a:rPr>
              <a:t>8%=interest rate</a:t>
            </a:r>
            <a:r>
              <a:rPr lang="en-US" sz="2000"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br>
              <a:rPr lang="en-US" sz="2000"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br>
            <a:r>
              <a:rPr lang="en-US" sz="2000"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(with calculator set for: P/YR=12, END of period CFs...)</a:t>
            </a:r>
            <a:r>
              <a:rPr lang="en-US" sz="2000"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000" b="1"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000" b="1" smtClean="0">
                <a:solidFill>
                  <a:srgbClr val="0000FF"/>
                </a:solidFill>
                <a:effectLst>
                  <a:outerShdw blurRad="38100" dist="38100" dir="2700000" algn="tl">
                    <a:srgbClr val="000000"/>
                  </a:outerShdw>
                </a:effectLst>
                <a:cs typeface="Times New Roman" panose="02020603050405020304" pitchFamily="18" charset="0"/>
                <a:sym typeface="Wingdings" panose="05000000000000000000" pitchFamily="2" charset="2"/>
              </a:rPr>
              <a:t>360=N, 8%=I/YR, 1000000=PV, 0=FV, Compute: PMT=7337.65</a:t>
            </a:r>
            <a:r>
              <a:rPr lang="en-US" sz="2000" b="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a:t>
            </a:r>
          </a:p>
          <a:p>
            <a:pPr eaLnBrk="1" hangingPunct="1">
              <a:buFont typeface="Wingdings" pitchFamily="2" charset="2"/>
              <a:buNone/>
              <a:defRPr/>
            </a:pPr>
            <a:endParaRPr lang="en-US" sz="2000" b="1" i="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endParaRPr>
          </a:p>
          <a:p>
            <a:pPr eaLnBrk="1" hangingPunct="1">
              <a:buFont typeface="Wingdings" pitchFamily="2" charset="2"/>
              <a:buNone/>
              <a:defRPr/>
            </a:pPr>
            <a:r>
              <a:rPr lang="en-US" sz="2400" b="1" i="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Solve for “r” :</a:t>
            </a:r>
          </a:p>
        </p:txBody>
      </p:sp>
      <p:graphicFrame>
        <p:nvGraphicFramePr>
          <p:cNvPr id="37892" name="Object 4"/>
          <p:cNvGraphicFramePr>
            <a:graphicFrameLocks noChangeAspect="1"/>
          </p:cNvGraphicFramePr>
          <p:nvPr>
            <p:ph sz="half" idx="2"/>
          </p:nvPr>
        </p:nvGraphicFramePr>
        <p:xfrm>
          <a:off x="2514600" y="2590800"/>
          <a:ext cx="4641850" cy="1047750"/>
        </p:xfrm>
        <a:graphic>
          <a:graphicData uri="http://schemas.openxmlformats.org/presentationml/2006/ole">
            <p:oleObj spid="_x0000_s37892" name="Equation" r:id="rId3" imgW="1968500" imgH="444500" progId="Equation.3">
              <p:embed/>
            </p:oleObj>
          </a:graphicData>
        </a:graphic>
      </p:graphicFrame>
      <p:sp>
        <p:nvSpPr>
          <p:cNvPr id="79878" name="Text Box 6"/>
          <p:cNvSpPr txBox="1">
            <a:spLocks noChangeArrowheads="1"/>
          </p:cNvSpPr>
          <p:nvPr/>
        </p:nvSpPr>
        <p:spPr bwMode="auto">
          <a:xfrm>
            <a:off x="228600" y="3810000"/>
            <a:ext cx="8763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000000"/>
                </a:solidFill>
                <a:effectLst>
                  <a:outerShdw blurRad="38100" dist="38100" dir="2700000" algn="tl">
                    <a:srgbClr val="FFFFFF"/>
                  </a:outerShdw>
                </a:effectLst>
                <a:sym typeface="Wingdings" panose="05000000000000000000" pitchFamily="2" charset="2"/>
              </a:rPr>
              <a:t>Obviously: r = 0.667%,  i = r*m = (0.667%)*12 = </a:t>
            </a:r>
            <a:r>
              <a:rPr lang="en-US" b="1" i="1">
                <a:solidFill>
                  <a:srgbClr val="FF0000"/>
                </a:solidFill>
                <a:effectLst>
                  <a:outerShdw blurRad="38100" dist="38100" dir="2700000" algn="tl">
                    <a:srgbClr val="000000"/>
                  </a:outerShdw>
                </a:effectLst>
                <a:sym typeface="Wingdings" panose="05000000000000000000" pitchFamily="2" charset="2"/>
              </a:rPr>
              <a:t>8.00% = YTM</a:t>
            </a:r>
            <a:r>
              <a:rPr lang="en-US" b="1" i="1">
                <a:solidFill>
                  <a:srgbClr val="000000"/>
                </a:solidFill>
                <a:effectLst>
                  <a:outerShdw blurRad="38100" dist="38100" dir="2700000" algn="tl">
                    <a:srgbClr val="FFFFFF"/>
                  </a:outerShdw>
                </a:effectLst>
                <a:sym typeface="Wingdings" panose="05000000000000000000" pitchFamily="2" charset="2"/>
              </a:rPr>
              <a:t>.</a:t>
            </a:r>
          </a:p>
        </p:txBody>
      </p:sp>
      <p:sp>
        <p:nvSpPr>
          <p:cNvPr id="79879" name="Text Box 7"/>
          <p:cNvSpPr txBox="1">
            <a:spLocks noChangeArrowheads="1"/>
          </p:cNvSpPr>
          <p:nvPr/>
        </p:nvSpPr>
        <p:spPr bwMode="auto">
          <a:xfrm>
            <a:off x="381000" y="4495800"/>
            <a:ext cx="8229600" cy="1004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a:solidFill>
                  <a:srgbClr val="FF0000"/>
                </a:solidFill>
                <a:effectLst>
                  <a:outerShdw blurRad="38100" dist="38100" dir="2700000" algn="tl">
                    <a:srgbClr val="000000"/>
                  </a:outerShdw>
                </a:effectLst>
                <a:sym typeface="Wingdings" panose="05000000000000000000" pitchFamily="2" charset="2"/>
              </a:rPr>
              <a:t>Here, YTM = “</a:t>
            </a:r>
            <a:r>
              <a:rPr lang="en-US" b="1" u="sng">
                <a:solidFill>
                  <a:srgbClr val="FF0000"/>
                </a:solidFill>
                <a:effectLst>
                  <a:outerShdw blurRad="38100" dist="38100" dir="2700000" algn="tl">
                    <a:srgbClr val="000000"/>
                  </a:outerShdw>
                </a:effectLst>
                <a:sym typeface="Wingdings" panose="05000000000000000000" pitchFamily="2" charset="2"/>
              </a:rPr>
              <a:t>contract interest rate</a:t>
            </a:r>
            <a:r>
              <a:rPr lang="en-US" b="1">
                <a:solidFill>
                  <a:srgbClr val="FF0000"/>
                </a:solidFill>
                <a:effectLst>
                  <a:outerShdw blurRad="38100" dist="38100" dir="2700000" algn="tl">
                    <a:srgbClr val="000000"/>
                  </a:outerShdw>
                </a:effectLst>
                <a:sym typeface="Wingdings" panose="05000000000000000000" pitchFamily="2" charset="2"/>
              </a:rPr>
              <a:t>”.</a:t>
            </a:r>
          </a:p>
          <a:p>
            <a:pPr algn="ctr" eaLnBrk="1" hangingPunct="1">
              <a:spcBef>
                <a:spcPct val="50000"/>
              </a:spcBef>
              <a:defRPr/>
            </a:pPr>
            <a:r>
              <a:rPr lang="en-US" b="1">
                <a:solidFill>
                  <a:srgbClr val="FF0000"/>
                </a:solidFill>
                <a:effectLst>
                  <a:outerShdw blurRad="38100" dist="38100" dir="2700000" algn="tl">
                    <a:srgbClr val="000000"/>
                  </a:outerShdw>
                </a:effectLst>
                <a:sym typeface="Wingdings" panose="05000000000000000000" pitchFamily="2" charset="2"/>
              </a:rPr>
              <a:t>This will not always be the case . . .</a:t>
            </a:r>
          </a:p>
        </p:txBody>
      </p:sp>
      <p:sp>
        <p:nvSpPr>
          <p:cNvPr id="7" name="Slide Number Placeholder 6"/>
          <p:cNvSpPr>
            <a:spLocks noGrp="1"/>
          </p:cNvSpPr>
          <p:nvPr>
            <p:ph type="sldNum" sz="quarter" idx="12"/>
          </p:nvPr>
        </p:nvSpPr>
        <p:spPr/>
        <p:txBody>
          <a:bodyPr/>
          <a:lstStyle/>
          <a:p>
            <a:fld id="{7210D1F3-F53A-4B1E-A082-C6F6066AAA8F}" type="slidenum">
              <a:rPr lang="en-US" smtClean="0"/>
              <a:pPr/>
              <a:t>33</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9879"/>
                                        </p:tgtEl>
                                        <p:attrNameLst>
                                          <p:attrName>style.visibility</p:attrName>
                                        </p:attrNameLst>
                                      </p:cBhvr>
                                      <p:to>
                                        <p:strVal val="visible"/>
                                      </p:to>
                                    </p:set>
                                    <p:anim calcmode="lin" valueType="num">
                                      <p:cBhvr additive="base">
                                        <p:cTn id="7" dur="500" fill="hold"/>
                                        <p:tgtEl>
                                          <p:spTgt spid="79879"/>
                                        </p:tgtEl>
                                        <p:attrNameLst>
                                          <p:attrName>ppt_x</p:attrName>
                                        </p:attrNameLst>
                                      </p:cBhvr>
                                      <p:tavLst>
                                        <p:tav tm="0">
                                          <p:val>
                                            <p:strVal val="1+#ppt_w/2"/>
                                          </p:val>
                                        </p:tav>
                                        <p:tav tm="100000">
                                          <p:val>
                                            <p:strVal val="#ppt_x"/>
                                          </p:val>
                                        </p:tav>
                                      </p:tavLst>
                                    </p:anim>
                                    <p:anim calcmode="lin" valueType="num">
                                      <p:cBhvr additive="base">
                                        <p:cTn id="8" dur="500" fill="hold"/>
                                        <p:tgtEl>
                                          <p:spTgt spid="798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9"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3152775" y="3109913"/>
            <a:ext cx="9144000" cy="0"/>
          </a:xfrm>
          <a:prstGeom prst="rect">
            <a:avLst/>
          </a:prstGeom>
          <a:noFill/>
          <a:ln w="9525">
            <a:noFill/>
            <a:miter lim="800000"/>
            <a:headEnd/>
            <a:tailEnd/>
          </a:ln>
          <a:effectLst/>
        </p:spPr>
        <p:txBody>
          <a:bodyPr>
            <a:spAutoFit/>
          </a:bodyPr>
          <a:lstStyle/>
          <a:p>
            <a:pPr eaLnBrk="1" hangingPunct="1"/>
            <a:endParaRPr lang="en-US"/>
          </a:p>
        </p:txBody>
      </p:sp>
      <p:sp>
        <p:nvSpPr>
          <p:cNvPr id="81927" name="Text Box 7"/>
          <p:cNvSpPr txBox="1">
            <a:spLocks noChangeArrowheads="1"/>
          </p:cNvSpPr>
          <p:nvPr/>
        </p:nvSpPr>
        <p:spPr bwMode="auto">
          <a:xfrm>
            <a:off x="304800" y="228600"/>
            <a:ext cx="8382000" cy="295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Suppose loan had </a:t>
            </a:r>
            <a:r>
              <a:rPr lang="en-US" b="1">
                <a:solidFill>
                  <a:srgbClr val="0000FF"/>
                </a:solidFill>
                <a:effectLst>
                  <a:outerShdw blurRad="38100" dist="38100" dir="2700000" algn="tl">
                    <a:srgbClr val="000000"/>
                  </a:outerShdw>
                </a:effectLst>
                <a:sym typeface="Wingdings" panose="05000000000000000000" pitchFamily="2" charset="2"/>
              </a:rPr>
              <a:t>1%</a:t>
            </a:r>
            <a:r>
              <a:rPr lang="en-US" b="1">
                <a:solidFill>
                  <a:srgbClr val="000000"/>
                </a:solidFill>
                <a:effectLst>
                  <a:outerShdw blurRad="38100" dist="38100" dir="2700000" algn="tl">
                    <a:srgbClr val="FFFFFF"/>
                  </a:outerShdw>
                </a:effectLst>
                <a:sym typeface="Wingdings" panose="05000000000000000000" pitchFamily="2" charset="2"/>
              </a:rPr>
              <a:t> (</a:t>
            </a:r>
            <a:r>
              <a:rPr lang="en-US" b="1">
                <a:solidFill>
                  <a:srgbClr val="0000FF"/>
                </a:solidFill>
                <a:effectLst>
                  <a:outerShdw blurRad="38100" dist="38100" dir="2700000" algn="tl">
                    <a:srgbClr val="000000"/>
                  </a:outerShdw>
                </a:effectLst>
                <a:sym typeface="Wingdings" panose="05000000000000000000" pitchFamily="2" charset="2"/>
              </a:rPr>
              <a:t>one “point”</a:t>
            </a:r>
            <a:r>
              <a:rPr lang="en-US" b="1">
                <a:solidFill>
                  <a:srgbClr val="000000"/>
                </a:solidFill>
                <a:effectLst>
                  <a:outerShdw blurRad="38100" dist="38100" dir="2700000" algn="tl">
                    <a:srgbClr val="FFFFFF"/>
                  </a:outerShdw>
                </a:effectLst>
                <a:sym typeface="Wingdings" panose="05000000000000000000" pitchFamily="2" charset="2"/>
              </a:rPr>
              <a:t>) </a:t>
            </a:r>
            <a:r>
              <a:rPr lang="en-US" b="1" u="sng">
                <a:solidFill>
                  <a:srgbClr val="000000"/>
                </a:solidFill>
                <a:effectLst>
                  <a:outerShdw blurRad="38100" dist="38100" dir="2700000" algn="tl">
                    <a:srgbClr val="FFFFFF"/>
                  </a:outerShdw>
                </a:effectLst>
                <a:sym typeface="Wingdings" panose="05000000000000000000" pitchFamily="2" charset="2"/>
              </a:rPr>
              <a:t>origination fee</a:t>
            </a:r>
            <a:r>
              <a:rPr lang="en-US" b="1">
                <a:solidFill>
                  <a:srgbClr val="000000"/>
                </a:solidFill>
                <a:effectLst>
                  <a:outerShdw blurRad="38100" dist="38100" dir="2700000" algn="tl">
                    <a:srgbClr val="FFFFFF"/>
                  </a:outerShdw>
                </a:effectLst>
                <a:sym typeface="Wingdings" panose="05000000000000000000" pitchFamily="2" charset="2"/>
              </a:rPr>
              <a:t> </a:t>
            </a:r>
            <a:br>
              <a:rPr lang="en-US" b="1">
                <a:solidFill>
                  <a:srgbClr val="000000"/>
                </a:solidFill>
                <a:effectLst>
                  <a:outerShdw blurRad="38100" dist="38100" dir="2700000" algn="tl">
                    <a:srgbClr val="FFFFFF"/>
                  </a:outerShdw>
                </a:effectLst>
                <a:sym typeface="Wingdings" panose="05000000000000000000" pitchFamily="2" charset="2"/>
              </a:rPr>
            </a:br>
            <a:r>
              <a:rPr lang="en-US" b="1">
                <a:solidFill>
                  <a:srgbClr val="000000"/>
                </a:solidFill>
                <a:effectLst>
                  <a:outerShdw blurRad="38100" dist="38100" dir="2700000" algn="tl">
                    <a:srgbClr val="FFFFFF"/>
                  </a:outerShdw>
                </a:effectLst>
                <a:sym typeface="Wingdings" panose="05000000000000000000" pitchFamily="2" charset="2"/>
              </a:rPr>
              <a:t>(aka “</a:t>
            </a:r>
            <a:r>
              <a:rPr lang="en-US" b="1">
                <a:solidFill>
                  <a:srgbClr val="0000FF"/>
                </a:solidFill>
                <a:effectLst>
                  <a:outerShdw blurRad="38100" dist="38100" dir="2700000" algn="tl">
                    <a:srgbClr val="000000"/>
                  </a:outerShdw>
                </a:effectLst>
                <a:sym typeface="Wingdings" panose="05000000000000000000" pitchFamily="2" charset="2"/>
              </a:rPr>
              <a:t>prepaid interest</a:t>
            </a:r>
            <a:r>
              <a:rPr lang="en-US" b="1">
                <a:solidFill>
                  <a:srgbClr val="000000"/>
                </a:solidFill>
                <a:effectLst>
                  <a:outerShdw blurRad="38100" dist="38100" dir="2700000" algn="tl">
                    <a:srgbClr val="FFFFFF"/>
                  </a:outerShdw>
                </a:effectLst>
                <a:sym typeface="Wingdings" panose="05000000000000000000" pitchFamily="2" charset="2"/>
              </a:rPr>
              <a:t>”, “</a:t>
            </a:r>
            <a:r>
              <a:rPr lang="en-US" b="1">
                <a:solidFill>
                  <a:srgbClr val="0000FF"/>
                </a:solidFill>
                <a:effectLst>
                  <a:outerShdw blurRad="38100" dist="38100" dir="2700000" algn="tl">
                    <a:srgbClr val="000000"/>
                  </a:outerShdw>
                </a:effectLst>
                <a:sym typeface="Wingdings" panose="05000000000000000000" pitchFamily="2" charset="2"/>
              </a:rPr>
              <a:t>discount points</a:t>
            </a:r>
            <a:r>
              <a:rPr lang="en-US" b="1">
                <a:solidFill>
                  <a:srgbClr val="000000"/>
                </a:solidFill>
                <a:effectLst>
                  <a:outerShdw blurRad="38100" dist="38100" dir="2700000" algn="tl">
                    <a:srgbClr val="FFFFFF"/>
                  </a:outerShdw>
                </a:effectLst>
                <a:sym typeface="Wingdings" panose="05000000000000000000" pitchFamily="2" charset="2"/>
              </a:rPr>
              <a:t>”, “</a:t>
            </a:r>
            <a:r>
              <a:rPr lang="en-US" b="1">
                <a:solidFill>
                  <a:srgbClr val="0000FF"/>
                </a:solidFill>
                <a:effectLst>
                  <a:outerShdw blurRad="38100" dist="38100" dir="2700000" algn="tl">
                    <a:srgbClr val="000000"/>
                  </a:outerShdw>
                </a:effectLst>
                <a:sym typeface="Wingdings" panose="05000000000000000000" pitchFamily="2" charset="2"/>
              </a:rPr>
              <a:t>disbursement discount</a:t>
            </a:r>
            <a:r>
              <a:rPr lang="en-US" b="1">
                <a:solidFill>
                  <a:srgbClr val="000000"/>
                </a:solidFill>
                <a:effectLst>
                  <a:outerShdw blurRad="38100" dist="38100" dir="2700000" algn="tl">
                    <a:srgbClr val="FFFFFF"/>
                  </a:outerShdw>
                </a:effectLst>
                <a:sym typeface="Wingdings" panose="05000000000000000000" pitchFamily="2" charset="2"/>
              </a:rPr>
              <a:t>” )...</a:t>
            </a:r>
            <a:br>
              <a:rPr lang="en-US" b="1">
                <a:solidFill>
                  <a:srgbClr val="000000"/>
                </a:solidFill>
                <a:effectLst>
                  <a:outerShdw blurRad="38100" dist="38100" dir="2700000" algn="tl">
                    <a:srgbClr val="FFFFFF"/>
                  </a:outerShdw>
                </a:effectLst>
                <a:sym typeface="Wingdings" panose="05000000000000000000" pitchFamily="2" charset="2"/>
              </a:rPr>
            </a:br>
            <a:r>
              <a:rPr lang="en-US" sz="2000" b="1">
                <a:solidFill>
                  <a:srgbClr val="000000"/>
                </a:solidFill>
                <a:effectLst>
                  <a:outerShdw blurRad="38100" dist="38100" dir="2700000" algn="tl">
                    <a:srgbClr val="FFFFFF"/>
                  </a:outerShdw>
                </a:effectLst>
                <a:sym typeface="Wingdings" panose="05000000000000000000" pitchFamily="2" charset="2"/>
              </a:rPr>
              <a:t> </a:t>
            </a:r>
            <a:br>
              <a:rPr lang="en-US" sz="2000" b="1">
                <a:solidFill>
                  <a:srgbClr val="000000"/>
                </a:solidFill>
                <a:effectLst>
                  <a:outerShdw blurRad="38100" dist="38100" dir="2700000" algn="tl">
                    <a:srgbClr val="FFFFFF"/>
                  </a:outerShdw>
                </a:effectLst>
                <a:sym typeface="Wingdings" panose="05000000000000000000" pitchFamily="2" charset="2"/>
              </a:rPr>
            </a:br>
            <a:r>
              <a:rPr lang="en-US" b="1">
                <a:solidFill>
                  <a:srgbClr val="000000"/>
                </a:solidFill>
                <a:effectLst>
                  <a:outerShdw blurRad="38100" dist="38100" dir="2700000" algn="tl">
                    <a:srgbClr val="FFFFFF"/>
                  </a:outerShdw>
                </a:effectLst>
                <a:sym typeface="Wingdings" panose="05000000000000000000" pitchFamily="2" charset="2"/>
              </a:rPr>
              <a:t>Then PV </a:t>
            </a:r>
            <a:r>
              <a:rPr lang="en-US" b="1">
                <a:solidFill>
                  <a:srgbClr val="000000"/>
                </a:solidFill>
                <a:effectLst>
                  <a:outerShdw blurRad="38100" dist="38100" dir="2700000" algn="tl">
                    <a:srgbClr val="FFFFFF"/>
                  </a:outerShdw>
                </a:effectLst>
                <a:sym typeface="Symbol" panose="05050102010706020507" pitchFamily="18" charset="2"/>
              </a:rPr>
              <a:t></a:t>
            </a:r>
            <a:r>
              <a:rPr lang="en-US" b="1">
                <a:solidFill>
                  <a:srgbClr val="000000"/>
                </a:solidFill>
                <a:effectLst>
                  <a:outerShdw blurRad="38100" dist="38100" dir="2700000" algn="tl">
                    <a:srgbClr val="FFFFFF"/>
                  </a:outerShdw>
                </a:effectLst>
                <a:sym typeface="Wingdings" panose="05000000000000000000" pitchFamily="2" charset="2"/>
              </a:rPr>
              <a:t> L: </a:t>
            </a:r>
          </a:p>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Borrower only gets (lender only disburses) $990,000.</a:t>
            </a:r>
          </a:p>
          <a:p>
            <a:pPr eaLnBrk="1" hangingPunct="1">
              <a:spcBef>
                <a:spcPct val="50000"/>
              </a:spcBef>
              <a:defRPr/>
            </a:pPr>
            <a:r>
              <a:rPr lang="en-US" b="1" i="1">
                <a:solidFill>
                  <a:srgbClr val="000000"/>
                </a:solidFill>
                <a:effectLst>
                  <a:outerShdw blurRad="38100" dist="38100" dir="2700000" algn="tl">
                    <a:srgbClr val="FFFFFF"/>
                  </a:outerShdw>
                </a:effectLst>
                <a:sym typeface="Wingdings" panose="05000000000000000000" pitchFamily="2" charset="2"/>
              </a:rPr>
              <a:t>Solve for “r” in:</a:t>
            </a:r>
          </a:p>
        </p:txBody>
      </p:sp>
      <p:graphicFrame>
        <p:nvGraphicFramePr>
          <p:cNvPr id="38916" name="Object 9"/>
          <p:cNvGraphicFramePr>
            <a:graphicFrameLocks noChangeAspect="1"/>
          </p:cNvGraphicFramePr>
          <p:nvPr>
            <p:ph/>
          </p:nvPr>
        </p:nvGraphicFramePr>
        <p:xfrm>
          <a:off x="2743200" y="2743200"/>
          <a:ext cx="4724400" cy="1111250"/>
        </p:xfrm>
        <a:graphic>
          <a:graphicData uri="http://schemas.openxmlformats.org/presentationml/2006/ole">
            <p:oleObj spid="_x0000_s38916" r:id="rId3" imgW="1892300" imgH="444500" progId="Equation.3">
              <p:embed/>
            </p:oleObj>
          </a:graphicData>
        </a:graphic>
      </p:graphicFrame>
      <p:grpSp>
        <p:nvGrpSpPr>
          <p:cNvPr id="81934" name="Group 14"/>
          <p:cNvGrpSpPr>
            <a:grpSpLocks/>
          </p:cNvGrpSpPr>
          <p:nvPr/>
        </p:nvGrpSpPr>
        <p:grpSpPr bwMode="auto">
          <a:xfrm>
            <a:off x="228600" y="3962400"/>
            <a:ext cx="8763000" cy="1997075"/>
            <a:chOff x="144" y="2736"/>
            <a:chExt cx="5520" cy="1258"/>
          </a:xfrm>
        </p:grpSpPr>
        <p:sp>
          <p:nvSpPr>
            <p:cNvPr id="81931" name="Text Box 11"/>
            <p:cNvSpPr txBox="1">
              <a:spLocks noChangeArrowheads="1"/>
            </p:cNvSpPr>
            <p:nvPr/>
          </p:nvSpPr>
          <p:spPr bwMode="auto">
            <a:xfrm>
              <a:off x="144" y="2736"/>
              <a:ext cx="552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000000"/>
                  </a:solidFill>
                  <a:effectLst>
                    <a:outerShdw blurRad="38100" dist="38100" dir="2700000" algn="tl">
                      <a:srgbClr val="FFFFFF"/>
                    </a:outerShdw>
                  </a:effectLst>
                  <a:sym typeface="Wingdings" panose="05000000000000000000" pitchFamily="2" charset="2"/>
                </a:rPr>
                <a:t>Thus: r = 0.6755%,  i = r*m = (0.6755%)*12 = </a:t>
              </a:r>
              <a:r>
                <a:rPr lang="en-US" b="1" i="1">
                  <a:solidFill>
                    <a:srgbClr val="FF0000"/>
                  </a:solidFill>
                  <a:effectLst>
                    <a:outerShdw blurRad="38100" dist="38100" dir="2700000" algn="tl">
                      <a:srgbClr val="000000"/>
                    </a:outerShdw>
                  </a:effectLst>
                  <a:sym typeface="Wingdings" panose="05000000000000000000" pitchFamily="2" charset="2"/>
                </a:rPr>
                <a:t>8.11% = YTM</a:t>
              </a:r>
              <a:r>
                <a:rPr lang="en-US" b="1" i="1">
                  <a:solidFill>
                    <a:srgbClr val="000000"/>
                  </a:solidFill>
                  <a:effectLst>
                    <a:outerShdw blurRad="38100" dist="38100" dir="2700000" algn="tl">
                      <a:srgbClr val="FFFFFF"/>
                    </a:outerShdw>
                  </a:effectLst>
                  <a:sym typeface="Wingdings" panose="05000000000000000000" pitchFamily="2" charset="2"/>
                </a:rPr>
                <a:t>.</a:t>
              </a:r>
            </a:p>
          </p:txBody>
        </p:sp>
        <p:sp>
          <p:nvSpPr>
            <p:cNvPr id="38919" name="Text Box 12"/>
            <p:cNvSpPr txBox="1">
              <a:spLocks noChangeArrowheads="1"/>
            </p:cNvSpPr>
            <p:nvPr/>
          </p:nvSpPr>
          <p:spPr bwMode="auto">
            <a:xfrm>
              <a:off x="528" y="3744"/>
              <a:ext cx="4608" cy="250"/>
            </a:xfrm>
            <a:prstGeom prst="rect">
              <a:avLst/>
            </a:prstGeom>
            <a:noFill/>
            <a:ln w="9525">
              <a:noFill/>
              <a:miter lim="800000"/>
              <a:headEnd/>
              <a:tailEnd/>
            </a:ln>
            <a:effectLst/>
          </p:spPr>
          <p:txBody>
            <a:bodyPr>
              <a:spAutoFit/>
            </a:bodyPr>
            <a:lstStyle/>
            <a:p>
              <a:pPr algn="ctr" eaLnBrk="1" hangingPunct="1">
                <a:spcBef>
                  <a:spcPct val="50000"/>
                </a:spcBef>
              </a:pPr>
              <a:r>
                <a:rPr lang="en-US" sz="2000" b="1">
                  <a:solidFill>
                    <a:srgbClr val="000000"/>
                  </a:solidFill>
                  <a:sym typeface="Wingdings" pitchFamily="2" charset="2"/>
                </a:rPr>
                <a:t>(Always quote yields to nearest “basis-point” = 1/100th percent.)</a:t>
              </a:r>
            </a:p>
          </p:txBody>
        </p:sp>
        <p:sp>
          <p:nvSpPr>
            <p:cNvPr id="81933" name="Text Box 13"/>
            <p:cNvSpPr txBox="1">
              <a:spLocks noChangeArrowheads="1"/>
            </p:cNvSpPr>
            <p:nvPr/>
          </p:nvSpPr>
          <p:spPr bwMode="auto">
            <a:xfrm>
              <a:off x="432" y="3120"/>
              <a:ext cx="4560" cy="509"/>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sym typeface="Wingdings" panose="05000000000000000000" pitchFamily="2" charset="2"/>
                </a:rPr>
                <a:t>360=N, 8%=I/YR, 1000000=PV, 0=FV, Compute: PMT=7337.65;</a:t>
              </a:r>
            </a:p>
            <a:p>
              <a:pPr algn="ctr" eaLnBrk="1" hangingPunct="1">
                <a:spcBef>
                  <a:spcPct val="10000"/>
                </a:spcBef>
                <a:defRPr/>
              </a:pPr>
              <a:r>
                <a:rPr lang="en-US" sz="2000" b="1" i="1">
                  <a:effectLst>
                    <a:outerShdw blurRad="38100" dist="38100" dir="2700000" algn="tl">
                      <a:srgbClr val="FFFFFF"/>
                    </a:outerShdw>
                  </a:effectLst>
                  <a:sym typeface="Wingdings" panose="05000000000000000000" pitchFamily="2" charset="2"/>
                </a:rPr>
                <a:t>Then enter</a:t>
              </a:r>
              <a:r>
                <a:rPr lang="en-US"/>
                <a:t> </a:t>
              </a:r>
              <a:r>
                <a:rPr lang="en-US" sz="2000" b="1">
                  <a:effectLst>
                    <a:outerShdw blurRad="38100" dist="38100" dir="2700000" algn="tl">
                      <a:srgbClr val="FFFFFF"/>
                    </a:outerShdw>
                  </a:effectLst>
                </a:rPr>
                <a:t>990000 = PV, </a:t>
              </a:r>
              <a:r>
                <a:rPr lang="en-US" sz="2000" b="1" i="1">
                  <a:effectLst>
                    <a:outerShdw blurRad="38100" dist="38100" dir="2700000" algn="tl">
                      <a:srgbClr val="FFFFFF"/>
                    </a:outerShdw>
                  </a:effectLst>
                </a:rPr>
                <a:t>Then CPT I/yr = 8.11%</a:t>
              </a:r>
            </a:p>
          </p:txBody>
        </p:sp>
      </p:grpSp>
      <p:sp>
        <p:nvSpPr>
          <p:cNvPr id="9" name="Slide Number Placeholder 8"/>
          <p:cNvSpPr>
            <a:spLocks noGrp="1"/>
          </p:cNvSpPr>
          <p:nvPr>
            <p:ph type="sldNum" sz="quarter" idx="12"/>
          </p:nvPr>
        </p:nvSpPr>
        <p:spPr/>
        <p:txBody>
          <a:bodyPr/>
          <a:lstStyle/>
          <a:p>
            <a:fld id="{6CA4C2C5-5D88-4A73-80DC-7F5BD5B8F7D0}" type="slidenum">
              <a:rPr lang="en-US" smtClean="0"/>
              <a:pPr/>
              <a:t>34</a:t>
            </a:fld>
            <a:endParaRPr lang="en-US"/>
          </a:p>
        </p:txBody>
      </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81934"/>
                                        </p:tgtEl>
                                        <p:attrNameLst>
                                          <p:attrName>style.visibility</p:attrName>
                                        </p:attrNameLst>
                                      </p:cBhvr>
                                      <p:to>
                                        <p:strVal val="visible"/>
                                      </p:to>
                                    </p:set>
                                    <p:anim calcmode="lin" valueType="num">
                                      <p:cBhvr additive="base">
                                        <p:cTn id="7" dur="500" fill="hold"/>
                                        <p:tgtEl>
                                          <p:spTgt spid="81934"/>
                                        </p:tgtEl>
                                        <p:attrNameLst>
                                          <p:attrName>ppt_x</p:attrName>
                                        </p:attrNameLst>
                                      </p:cBhvr>
                                      <p:tavLst>
                                        <p:tav tm="0">
                                          <p:val>
                                            <p:strVal val="1+#ppt_w/2"/>
                                          </p:val>
                                        </p:tav>
                                        <p:tav tm="100000">
                                          <p:val>
                                            <p:strVal val="#ppt_x"/>
                                          </p:val>
                                        </p:tav>
                                      </p:tavLst>
                                    </p:anim>
                                    <p:anim calcmode="lin" valueType="num">
                                      <p:cBhvr additive="base">
                                        <p:cTn id="8" dur="500" fill="hold"/>
                                        <p:tgtEl>
                                          <p:spTgt spid="819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p:txBody>
          <a:bodyPr/>
          <a:lstStyle/>
          <a:p>
            <a:pPr eaLnBrk="1" hangingPunct="1">
              <a:buFont typeface="Wingdings" pitchFamily="2" charset="2"/>
              <a:buNone/>
            </a:pPr>
            <a:r>
              <a:rPr lang="en-US" smtClean="0">
                <a:solidFill>
                  <a:srgbClr val="000000"/>
                </a:solidFill>
                <a:latin typeface="Courier New" pitchFamily="49" charset="0"/>
                <a:cs typeface="Times New Roman" pitchFamily="18" charset="0"/>
                <a:sym typeface="Wingdings" pitchFamily="2" charset="2"/>
              </a:rPr>
              <a:t/>
            </a:r>
            <a:br>
              <a:rPr lang="en-US" smtClean="0">
                <a:solidFill>
                  <a:srgbClr val="000000"/>
                </a:solidFill>
                <a:latin typeface="Courier New" pitchFamily="49" charset="0"/>
                <a:cs typeface="Times New Roman" pitchFamily="18" charset="0"/>
                <a:sym typeface="Wingdings" pitchFamily="2" charset="2"/>
              </a:rPr>
            </a:br>
            <a:endParaRPr lang="en-US" smtClean="0">
              <a:solidFill>
                <a:srgbClr val="000000"/>
              </a:solidFill>
              <a:latin typeface="Courier New" pitchFamily="49" charset="0"/>
              <a:cs typeface="Times New Roman" pitchFamily="18" charset="0"/>
              <a:sym typeface="Wingdings" pitchFamily="2" charset="2"/>
            </a:endParaRPr>
          </a:p>
        </p:txBody>
      </p:sp>
      <p:sp>
        <p:nvSpPr>
          <p:cNvPr id="83972" name="Text Box 4"/>
          <p:cNvSpPr txBox="1">
            <a:spLocks noChangeArrowheads="1"/>
          </p:cNvSpPr>
          <p:nvPr/>
        </p:nvSpPr>
        <p:spPr bwMode="auto">
          <a:xfrm>
            <a:off x="304800" y="3810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Sources of Differences betw YTM vs Contract Interest Rate. . .</a:t>
            </a:r>
          </a:p>
        </p:txBody>
      </p:sp>
      <p:sp>
        <p:nvSpPr>
          <p:cNvPr id="83973" name="Text Box 5"/>
          <p:cNvSpPr txBox="1">
            <a:spLocks noChangeArrowheads="1"/>
          </p:cNvSpPr>
          <p:nvPr/>
        </p:nvSpPr>
        <p:spPr bwMode="auto">
          <a:xfrm>
            <a:off x="457200" y="990600"/>
            <a:ext cx="8153400" cy="2867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10000"/>
              </a:spcBef>
              <a:buClr>
                <a:schemeClr val="accent2"/>
              </a:buClr>
              <a:buSzPct val="80000"/>
              <a:buFont typeface="Wingdings" panose="05000000000000000000" pitchFamily="2" charset="2"/>
              <a:buAutoNum type="arabicPeriod"/>
              <a:defRPr/>
            </a:pPr>
            <a:r>
              <a:rPr lang="en-US" b="1" smtClean="0">
                <a:solidFill>
                  <a:srgbClr val="0000FF"/>
                </a:solidFill>
                <a:effectLst>
                  <a:outerShdw blurRad="38100" dist="38100" dir="2700000" algn="tl">
                    <a:srgbClr val="000000"/>
                  </a:outerShdw>
                </a:effectLst>
                <a:sym typeface="Wingdings" panose="05000000000000000000" pitchFamily="2" charset="2"/>
              </a:rPr>
              <a:t>“Points” (as above)</a:t>
            </a:r>
          </a:p>
          <a:p>
            <a:pPr eaLnBrk="1" hangingPunct="1">
              <a:lnSpc>
                <a:spcPct val="90000"/>
              </a:lnSpc>
              <a:spcBef>
                <a:spcPct val="40000"/>
              </a:spcBef>
              <a:buClr>
                <a:schemeClr val="accent2"/>
              </a:buClr>
              <a:buSzPct val="80000"/>
              <a:buFont typeface="Wingdings" panose="05000000000000000000" pitchFamily="2" charset="2"/>
              <a:buAutoNum type="arabicPeriod"/>
              <a:defRPr/>
            </a:pPr>
            <a:r>
              <a:rPr lang="en-US" b="1" smtClean="0">
                <a:solidFill>
                  <a:srgbClr val="0000FF"/>
                </a:solidFill>
                <a:effectLst>
                  <a:outerShdw blurRad="38100" dist="38100" dir="2700000" algn="tl">
                    <a:srgbClr val="000000"/>
                  </a:outerShdw>
                </a:effectLst>
                <a:sym typeface="Wingdings" panose="05000000000000000000" pitchFamily="2" charset="2"/>
              </a:rPr>
              <a:t>Mortgage Market Valuation Changes over Time...</a:t>
            </a:r>
            <a:r>
              <a:rPr lang="en-US" b="1" smtClean="0">
                <a:solidFill>
                  <a:srgbClr val="000000"/>
                </a:solidFill>
                <a:effectLst>
                  <a:outerShdw blurRad="38100" dist="38100" dir="2700000" algn="tl">
                    <a:srgbClr val="FFFFFF"/>
                  </a:outerShdw>
                </a:effectLst>
                <a:sym typeface="Wingdings" panose="05000000000000000000" pitchFamily="2" charset="2"/>
              </a:rPr>
              <a:t/>
            </a:r>
            <a:br>
              <a:rPr lang="en-US" b="1" smtClean="0">
                <a:solidFill>
                  <a:srgbClr val="000000"/>
                </a:solidFill>
                <a:effectLst>
                  <a:outerShdw blurRad="38100" dist="38100" dir="2700000" algn="tl">
                    <a:srgbClr val="FFFFFF"/>
                  </a:outerShdw>
                </a:effectLst>
                <a:sym typeface="Wingdings" panose="05000000000000000000" pitchFamily="2" charset="2"/>
              </a:rPr>
            </a:br>
            <a:r>
              <a:rPr lang="en-US" b="1" smtClean="0">
                <a:solidFill>
                  <a:srgbClr val="000000"/>
                </a:solidFill>
                <a:effectLst>
                  <a:outerShdw blurRad="38100" dist="38100" dir="2700000" algn="tl">
                    <a:srgbClr val="FFFFFF"/>
                  </a:outerShdw>
                </a:effectLst>
                <a:sym typeface="Wingdings" panose="05000000000000000000" pitchFamily="2" charset="2"/>
              </a:rPr>
              <a:t>As interest rates change (or default risk in loan changes), the “</a:t>
            </a:r>
            <a:r>
              <a:rPr lang="en-US" b="1" u="sng" smtClean="0">
                <a:solidFill>
                  <a:srgbClr val="000000"/>
                </a:solidFill>
                <a:effectLst>
                  <a:outerShdw blurRad="38100" dist="38100" dir="2700000" algn="tl">
                    <a:srgbClr val="FFFFFF"/>
                  </a:outerShdw>
                </a:effectLst>
                <a:sym typeface="Wingdings" panose="05000000000000000000" pitchFamily="2" charset="2"/>
              </a:rPr>
              <a:t>secondary</a:t>
            </a:r>
            <a:r>
              <a:rPr lang="en-US" b="1" smtClean="0">
                <a:solidFill>
                  <a:srgbClr val="000000"/>
                </a:solidFill>
                <a:effectLst>
                  <a:outerShdw blurRad="38100" dist="38100" dir="2700000" algn="tl">
                    <a:srgbClr val="FFFFFF"/>
                  </a:outerShdw>
                </a:effectLst>
                <a:sym typeface="Wingdings" panose="05000000000000000000" pitchFamily="2" charset="2"/>
              </a:rPr>
              <a:t> market” for loans will place different values on the loan, reflecting the need of investors to earn a different “going-in IRR” when they invest in the loan. The market’s </a:t>
            </a:r>
            <a:r>
              <a:rPr lang="en-US" b="1" smtClean="0">
                <a:solidFill>
                  <a:srgbClr val="0000FF"/>
                </a:solidFill>
                <a:effectLst>
                  <a:outerShdw blurRad="38100" dist="38100" dir="2700000" algn="tl">
                    <a:srgbClr val="000000"/>
                  </a:outerShdw>
                </a:effectLst>
                <a:sym typeface="Wingdings" panose="05000000000000000000" pitchFamily="2" charset="2"/>
              </a:rPr>
              <a:t>YTM</a:t>
            </a:r>
            <a:r>
              <a:rPr lang="en-US" b="1" smtClean="0">
                <a:solidFill>
                  <a:srgbClr val="000000"/>
                </a:solidFill>
                <a:effectLst>
                  <a:outerShdw blurRad="38100" dist="38100" dir="2700000" algn="tl">
                    <a:srgbClr val="FFFFFF"/>
                  </a:outerShdw>
                </a:effectLst>
                <a:sym typeface="Wingdings" panose="05000000000000000000" pitchFamily="2" charset="2"/>
              </a:rPr>
              <a:t> for the loan is similar to the market’s required </a:t>
            </a:r>
            <a:r>
              <a:rPr lang="en-US" b="1" smtClean="0">
                <a:solidFill>
                  <a:srgbClr val="0000FF"/>
                </a:solidFill>
                <a:effectLst>
                  <a:outerShdw blurRad="38100" dist="38100" dir="2700000" algn="tl">
                    <a:srgbClr val="000000"/>
                  </a:outerShdw>
                </a:effectLst>
                <a:sym typeface="Wingdings" panose="05000000000000000000" pitchFamily="2" charset="2"/>
              </a:rPr>
              <a:t>“going-in IRR”</a:t>
            </a:r>
            <a:r>
              <a:rPr lang="en-US" b="1" smtClean="0">
                <a:solidFill>
                  <a:srgbClr val="000000"/>
                </a:solidFill>
                <a:effectLst>
                  <a:outerShdw blurRad="38100" dist="38100" dir="2700000" algn="tl">
                    <a:srgbClr val="FFFFFF"/>
                  </a:outerShdw>
                </a:effectLst>
                <a:sym typeface="Wingdings" panose="05000000000000000000" pitchFamily="2" charset="2"/>
              </a:rPr>
              <a:t> for investing in the loan.</a:t>
            </a:r>
          </a:p>
        </p:txBody>
      </p:sp>
      <p:sp>
        <p:nvSpPr>
          <p:cNvPr id="5" name="Slide Number Placeholder 4"/>
          <p:cNvSpPr>
            <a:spLocks noGrp="1"/>
          </p:cNvSpPr>
          <p:nvPr>
            <p:ph type="sldNum" sz="quarter" idx="12"/>
          </p:nvPr>
        </p:nvSpPr>
        <p:spPr/>
        <p:txBody>
          <a:bodyPr/>
          <a:lstStyle/>
          <a:p>
            <a:fld id="{B454739E-B941-4556-BF58-7398D3CAE5DB}" type="slidenum">
              <a:rPr lang="en-US" smtClean="0"/>
              <a:pPr/>
              <a:t>35</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5"/>
          <p:cNvSpPr>
            <a:spLocks noChangeArrowheads="1"/>
          </p:cNvSpPr>
          <p:nvPr/>
        </p:nvSpPr>
        <p:spPr bwMode="auto">
          <a:xfrm>
            <a:off x="3043238" y="3067050"/>
            <a:ext cx="9144000" cy="0"/>
          </a:xfrm>
          <a:prstGeom prst="rect">
            <a:avLst/>
          </a:prstGeom>
          <a:noFill/>
          <a:ln w="9525">
            <a:noFill/>
            <a:miter lim="800000"/>
            <a:headEnd/>
            <a:tailEnd/>
          </a:ln>
          <a:effectLst/>
        </p:spPr>
        <p:txBody>
          <a:bodyPr>
            <a:spAutoFit/>
          </a:bodyPr>
          <a:lstStyle/>
          <a:p>
            <a:pPr eaLnBrk="1" hangingPunct="1"/>
            <a:endParaRPr lang="en-US"/>
          </a:p>
        </p:txBody>
      </p:sp>
      <p:sp>
        <p:nvSpPr>
          <p:cNvPr id="86024" name="Text Box 8"/>
          <p:cNvSpPr txBox="1">
            <a:spLocks noChangeArrowheads="1"/>
          </p:cNvSpPr>
          <p:nvPr/>
        </p:nvSpPr>
        <p:spPr bwMode="auto">
          <a:xfrm>
            <a:off x="304800" y="304800"/>
            <a:ext cx="8382000" cy="2471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Example:</a:t>
            </a:r>
          </a:p>
          <a:p>
            <a:pPr eaLnBrk="1" hangingPunct="1">
              <a:lnSpc>
                <a:spcPct val="90000"/>
              </a:lnSpc>
              <a:spcBef>
                <a:spcPct val="40000"/>
              </a:spcBef>
              <a:buClr>
                <a:schemeClr val="accent2"/>
              </a:buClr>
              <a:buSzPct val="80000"/>
              <a:buFont typeface="Wingdings" panose="05000000000000000000" pitchFamily="2" charset="2"/>
              <a:buNone/>
              <a:defRPr/>
            </a:pPr>
            <a:r>
              <a:rPr lang="en-US" sz="2000" b="1">
                <a:solidFill>
                  <a:srgbClr val="000000"/>
                </a:solidFill>
                <a:effectLst>
                  <a:outerShdw blurRad="38100" dist="38100" dir="2700000" algn="tl">
                    <a:srgbClr val="FFFFFF"/>
                  </a:outerShdw>
                </a:effectLst>
                <a:sym typeface="Wingdings" panose="05000000000000000000" pitchFamily="2" charset="2"/>
              </a:rPr>
              <a:t>Suppose interest rates fall, so that the </a:t>
            </a:r>
            <a:r>
              <a:rPr lang="en-US" sz="2000" b="1" u="sng">
                <a:solidFill>
                  <a:srgbClr val="000000"/>
                </a:solidFill>
                <a:effectLst>
                  <a:outerShdw blurRad="38100" dist="38100" dir="2700000" algn="tl">
                    <a:srgbClr val="FFFFFF"/>
                  </a:outerShdw>
                </a:effectLst>
                <a:sym typeface="Wingdings" panose="05000000000000000000" pitchFamily="2" charset="2"/>
              </a:rPr>
              <a:t>originator</a:t>
            </a:r>
            <a:r>
              <a:rPr lang="en-US" sz="2000" b="1">
                <a:solidFill>
                  <a:srgbClr val="000000"/>
                </a:solidFill>
                <a:effectLst>
                  <a:outerShdw blurRad="38100" dist="38100" dir="2700000" algn="tl">
                    <a:srgbClr val="FFFFFF"/>
                  </a:outerShdw>
                </a:effectLst>
                <a:sym typeface="Wingdings" panose="05000000000000000000" pitchFamily="2" charset="2"/>
              </a:rPr>
              <a:t> of the previous $1,000,000, </a:t>
            </a:r>
            <a:r>
              <a:rPr lang="en-US" sz="2000" b="1">
                <a:solidFill>
                  <a:srgbClr val="FF0000"/>
                </a:solidFill>
                <a:effectLst>
                  <a:outerShdw blurRad="38100" dist="38100" dir="2700000" algn="tl">
                    <a:srgbClr val="000000"/>
                  </a:outerShdw>
                </a:effectLst>
                <a:sym typeface="Wingdings" panose="05000000000000000000" pitchFamily="2" charset="2"/>
              </a:rPr>
              <a:t>8%</a:t>
            </a:r>
            <a:r>
              <a:rPr lang="en-US" sz="2000" b="1">
                <a:solidFill>
                  <a:srgbClr val="000000"/>
                </a:solidFill>
                <a:effectLst>
                  <a:outerShdw blurRad="38100" dist="38100" dir="2700000" algn="tl">
                    <a:srgbClr val="FFFFFF"/>
                  </a:outerShdw>
                </a:effectLst>
                <a:sym typeface="Wingdings" panose="05000000000000000000" pitchFamily="2" charset="2"/>
              </a:rPr>
              <a:t> loan (in the “</a:t>
            </a:r>
            <a:r>
              <a:rPr lang="en-US" sz="2000" b="1" u="sng">
                <a:solidFill>
                  <a:srgbClr val="000000"/>
                </a:solidFill>
                <a:effectLst>
                  <a:outerShdw blurRad="38100" dist="38100" dir="2700000" algn="tl">
                    <a:srgbClr val="FFFFFF"/>
                  </a:outerShdw>
                </a:effectLst>
                <a:sym typeface="Wingdings" panose="05000000000000000000" pitchFamily="2" charset="2"/>
              </a:rPr>
              <a:t>primary</a:t>
            </a:r>
            <a:r>
              <a:rPr lang="en-US" sz="2000" b="1">
                <a:solidFill>
                  <a:srgbClr val="000000"/>
                </a:solidFill>
                <a:effectLst>
                  <a:outerShdw blurRad="38100" dist="38100" dir="2700000" algn="tl">
                    <a:srgbClr val="FFFFFF"/>
                  </a:outerShdw>
                </a:effectLst>
                <a:sym typeface="Wingdings" panose="05000000000000000000" pitchFamily="2" charset="2"/>
              </a:rPr>
              <a:t> market”) can immediately sell the loan in the secondary market for $1,025,000. </a:t>
            </a:r>
          </a:p>
          <a:p>
            <a:pPr eaLnBrk="1" hangingPunct="1">
              <a:lnSpc>
                <a:spcPct val="90000"/>
              </a:lnSpc>
              <a:spcBef>
                <a:spcPct val="40000"/>
              </a:spcBef>
              <a:buClr>
                <a:schemeClr val="accent2"/>
              </a:buClr>
              <a:buSzPct val="80000"/>
              <a:buFont typeface="Wingdings" panose="05000000000000000000" pitchFamily="2" charset="2"/>
              <a:buNone/>
              <a:defRPr/>
            </a:pPr>
            <a:r>
              <a:rPr lang="en-US" sz="2000" b="1">
                <a:solidFill>
                  <a:srgbClr val="000000"/>
                </a:solidFill>
                <a:effectLst>
                  <a:outerShdw blurRad="38100" dist="38100" dir="2700000" algn="tl">
                    <a:srgbClr val="FFFFFF"/>
                  </a:outerShdw>
                </a:effectLst>
                <a:sym typeface="Wingdings" panose="05000000000000000000" pitchFamily="2" charset="2"/>
              </a:rPr>
              <a:t>i.e., Buyers in the secondary market are willing to pay a “</a:t>
            </a:r>
            <a:r>
              <a:rPr lang="en-US" sz="2000" b="1" u="sng">
                <a:solidFill>
                  <a:srgbClr val="000000"/>
                </a:solidFill>
                <a:effectLst>
                  <a:outerShdw blurRad="38100" dist="38100" dir="2700000" algn="tl">
                    <a:srgbClr val="FFFFFF"/>
                  </a:outerShdw>
                </a:effectLst>
                <a:sym typeface="Wingdings" panose="05000000000000000000" pitchFamily="2" charset="2"/>
              </a:rPr>
              <a:t>premium</a:t>
            </a:r>
            <a:r>
              <a:rPr lang="en-US" sz="2000" b="1">
                <a:solidFill>
                  <a:srgbClr val="000000"/>
                </a:solidFill>
                <a:effectLst>
                  <a:outerShdw blurRad="38100" dist="38100" dir="2700000" algn="tl">
                    <a:srgbClr val="FFFFFF"/>
                  </a:outerShdw>
                </a:effectLst>
                <a:sym typeface="Wingdings" panose="05000000000000000000" pitchFamily="2" charset="2"/>
              </a:rPr>
              <a:t>” (of $25,000) over the loan’s “</a:t>
            </a:r>
            <a:r>
              <a:rPr lang="en-US" sz="2000" b="1" u="sng">
                <a:solidFill>
                  <a:srgbClr val="000000"/>
                </a:solidFill>
                <a:effectLst>
                  <a:outerShdw blurRad="38100" dist="38100" dir="2700000" algn="tl">
                    <a:srgbClr val="FFFFFF"/>
                  </a:outerShdw>
                </a:effectLst>
                <a:sym typeface="Wingdings" panose="05000000000000000000" pitchFamily="2" charset="2"/>
              </a:rPr>
              <a:t>par</a:t>
            </a:r>
            <a:r>
              <a:rPr lang="en-US" sz="2000" b="1">
                <a:solidFill>
                  <a:srgbClr val="000000"/>
                </a:solidFill>
                <a:effectLst>
                  <a:outerShdw blurRad="38100" dist="38100" dir="2700000" algn="tl">
                    <a:srgbClr val="FFFFFF"/>
                  </a:outerShdw>
                </a:effectLst>
                <a:sym typeface="Wingdings" panose="05000000000000000000" pitchFamily="2" charset="2"/>
              </a:rPr>
              <a:t> value” (“contractual OLB”).</a:t>
            </a:r>
          </a:p>
          <a:p>
            <a:pPr eaLnBrk="1" hangingPunct="1">
              <a:lnSpc>
                <a:spcPct val="90000"/>
              </a:lnSpc>
              <a:spcBef>
                <a:spcPct val="40000"/>
              </a:spcBef>
              <a:buClr>
                <a:schemeClr val="accent2"/>
              </a:buClr>
              <a:buSzPct val="80000"/>
              <a:buFont typeface="Wingdings" panose="05000000000000000000" pitchFamily="2" charset="2"/>
              <a:buNone/>
              <a:defRPr/>
            </a:pPr>
            <a:r>
              <a:rPr lang="en-US" sz="2000" b="1" i="1">
                <a:solidFill>
                  <a:srgbClr val="0000FF"/>
                </a:solidFill>
                <a:effectLst>
                  <a:outerShdw blurRad="38100" dist="38100" dir="2700000" algn="tl">
                    <a:srgbClr val="000000"/>
                  </a:outerShdw>
                </a:effectLst>
                <a:sym typeface="Wingdings" panose="05000000000000000000" pitchFamily="2" charset="2"/>
              </a:rPr>
              <a:t>Why would they do this? . . .</a:t>
            </a:r>
          </a:p>
        </p:txBody>
      </p:sp>
      <p:grpSp>
        <p:nvGrpSpPr>
          <p:cNvPr id="86030" name="Group 14"/>
          <p:cNvGrpSpPr>
            <a:grpSpLocks/>
          </p:cNvGrpSpPr>
          <p:nvPr/>
        </p:nvGrpSpPr>
        <p:grpSpPr bwMode="auto">
          <a:xfrm>
            <a:off x="457200" y="2819400"/>
            <a:ext cx="8458200" cy="3689350"/>
            <a:chOff x="288" y="1776"/>
            <a:chExt cx="5328" cy="2324"/>
          </a:xfrm>
        </p:grpSpPr>
        <p:sp>
          <p:nvSpPr>
            <p:cNvPr id="86025" name="Text Box 9"/>
            <p:cNvSpPr txBox="1">
              <a:spLocks noChangeArrowheads="1"/>
            </p:cNvSpPr>
            <p:nvPr/>
          </p:nvSpPr>
          <p:spPr bwMode="auto">
            <a:xfrm>
              <a:off x="288" y="1776"/>
              <a:ext cx="523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Mortgage market requires a YTM of 7.74%  for this loan:</a:t>
              </a:r>
            </a:p>
          </p:txBody>
        </p:sp>
        <p:graphicFrame>
          <p:nvGraphicFramePr>
            <p:cNvPr id="40966" name="Object 10"/>
            <p:cNvGraphicFramePr>
              <a:graphicFrameLocks noChangeAspect="1"/>
            </p:cNvGraphicFramePr>
            <p:nvPr/>
          </p:nvGraphicFramePr>
          <p:xfrm>
            <a:off x="1296" y="2064"/>
            <a:ext cx="2928" cy="657"/>
          </p:xfrm>
          <a:graphic>
            <a:graphicData uri="http://schemas.openxmlformats.org/presentationml/2006/ole">
              <p:oleObj spid="_x0000_s40966" r:id="rId4" imgW="1981200" imgH="444500" progId="Equation.3">
                <p:embed/>
              </p:oleObj>
            </a:graphicData>
          </a:graphic>
        </p:graphicFrame>
        <p:sp>
          <p:nvSpPr>
            <p:cNvPr id="86028" name="Text Box 12"/>
            <p:cNvSpPr txBox="1">
              <a:spLocks noChangeArrowheads="1"/>
            </p:cNvSpPr>
            <p:nvPr/>
          </p:nvSpPr>
          <p:spPr bwMode="auto">
            <a:xfrm>
              <a:off x="336" y="2736"/>
              <a:ext cx="5280" cy="8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buClr>
                  <a:schemeClr val="accent2"/>
                </a:buClr>
                <a:buSzPct val="80000"/>
                <a:buFont typeface="Wingdings" panose="05000000000000000000" pitchFamily="2" charset="2"/>
                <a:buNone/>
                <a:defRPr/>
              </a:pPr>
              <a:r>
                <a:rPr lang="en-US" sz="2000" b="1">
                  <a:solidFill>
                    <a:srgbClr val="000000"/>
                  </a:solidFill>
                  <a:effectLst>
                    <a:outerShdw blurRad="38100" dist="38100" dir="2700000" algn="tl">
                      <a:srgbClr val="FFFFFF"/>
                    </a:outerShdw>
                  </a:effectLst>
                  <a:sym typeface="Wingdings" panose="05000000000000000000" pitchFamily="2" charset="2"/>
                </a:rPr>
                <a:t>r = 0.6452%  i = 0.6452%*12 = 7.74%.</a:t>
              </a:r>
              <a:br>
                <a:rPr lang="en-US" sz="2000" b="1">
                  <a:solidFill>
                    <a:srgbClr val="000000"/>
                  </a:solidFill>
                  <a:effectLst>
                    <a:outerShdw blurRad="38100" dist="38100" dir="2700000" algn="tl">
                      <a:srgbClr val="FFFFFF"/>
                    </a:outerShdw>
                  </a:effectLst>
                  <a:sym typeface="Wingdings" panose="05000000000000000000" pitchFamily="2" charset="2"/>
                </a:rPr>
              </a:br>
              <a:r>
                <a:rPr lang="en-US" sz="2000" b="1">
                  <a:solidFill>
                    <a:srgbClr val="000000"/>
                  </a:solidFill>
                  <a:effectLst>
                    <a:outerShdw blurRad="38100" dist="38100" dir="2700000" algn="tl">
                      <a:srgbClr val="FFFFFF"/>
                    </a:outerShdw>
                  </a:effectLst>
                  <a:sym typeface="Wingdings" panose="05000000000000000000" pitchFamily="2" charset="2"/>
                </a:rPr>
                <a:t> </a:t>
              </a:r>
              <a:br>
                <a:rPr lang="en-US" sz="2000" b="1">
                  <a:solidFill>
                    <a:srgbClr val="000000"/>
                  </a:solidFill>
                  <a:effectLst>
                    <a:outerShdw blurRad="38100" dist="38100" dir="2700000" algn="tl">
                      <a:srgbClr val="FFFFFF"/>
                    </a:outerShdw>
                  </a:effectLst>
                  <a:sym typeface="Wingdings" panose="05000000000000000000" pitchFamily="2" charset="2"/>
                </a:rPr>
              </a:br>
              <a:r>
                <a:rPr lang="en-US" sz="2000" b="1">
                  <a:solidFill>
                    <a:srgbClr val="0000FF"/>
                  </a:solidFill>
                  <a:effectLst>
                    <a:outerShdw blurRad="38100" dist="38100" dir="2700000" algn="tl">
                      <a:srgbClr val="000000"/>
                    </a:outerShdw>
                  </a:effectLst>
                  <a:sym typeface="Wingdings" panose="05000000000000000000" pitchFamily="2" charset="2"/>
                </a:rPr>
                <a:t>360=N, 1025000=PV, 7337.65=PMT, 0=FV; </a:t>
              </a:r>
            </a:p>
            <a:p>
              <a:pPr algn="ctr" eaLnBrk="1" hangingPunct="1">
                <a:spcBef>
                  <a:spcPct val="20000"/>
                </a:spcBef>
                <a:buClr>
                  <a:schemeClr val="accent2"/>
                </a:buClr>
                <a:buSzPct val="80000"/>
                <a:buFont typeface="Wingdings" panose="05000000000000000000" pitchFamily="2" charset="2"/>
                <a:buNone/>
                <a:defRPr/>
              </a:pPr>
              <a:r>
                <a:rPr lang="en-US" sz="2000" b="1">
                  <a:solidFill>
                    <a:srgbClr val="0000FF"/>
                  </a:solidFill>
                  <a:effectLst>
                    <a:outerShdw blurRad="38100" dist="38100" dir="2700000" algn="tl">
                      <a:srgbClr val="000000"/>
                    </a:outerShdw>
                  </a:effectLst>
                  <a:sym typeface="Wingdings" panose="05000000000000000000" pitchFamily="2" charset="2"/>
                </a:rPr>
                <a:t>Compute:</a:t>
              </a:r>
              <a:r>
                <a:rPr lang="en-US" sz="2000" b="1">
                  <a:solidFill>
                    <a:srgbClr val="000000"/>
                  </a:solidFill>
                  <a:effectLst>
                    <a:outerShdw blurRad="38100" dist="38100" dir="2700000" algn="tl">
                      <a:srgbClr val="FFFFFF"/>
                    </a:outerShdw>
                  </a:effectLst>
                  <a:sym typeface="Wingdings" panose="05000000000000000000" pitchFamily="2" charset="2"/>
                </a:rPr>
                <a:t> </a:t>
              </a:r>
              <a:r>
                <a:rPr lang="en-US" sz="2000" b="1">
                  <a:solidFill>
                    <a:srgbClr val="FF0000"/>
                  </a:solidFill>
                  <a:effectLst>
                    <a:outerShdw blurRad="38100" dist="38100" dir="2700000" algn="tl">
                      <a:srgbClr val="000000"/>
                    </a:outerShdw>
                  </a:effectLst>
                  <a:sym typeface="Wingdings" panose="05000000000000000000" pitchFamily="2" charset="2"/>
                </a:rPr>
                <a:t>I/YR=7.74%</a:t>
              </a:r>
              <a:r>
                <a:rPr lang="en-US" sz="2000" b="1">
                  <a:solidFill>
                    <a:srgbClr val="000000"/>
                  </a:solidFill>
                  <a:effectLst>
                    <a:outerShdw blurRad="38100" dist="38100" dir="2700000" algn="tl">
                      <a:srgbClr val="FFFFFF"/>
                    </a:outerShdw>
                  </a:effectLst>
                  <a:sym typeface="Wingdings" panose="05000000000000000000" pitchFamily="2" charset="2"/>
                </a:rPr>
                <a:t>.</a:t>
              </a:r>
              <a:endParaRPr lang="en-US" sz="2000"/>
            </a:p>
          </p:txBody>
        </p:sp>
        <p:sp>
          <p:nvSpPr>
            <p:cNvPr id="86029" name="Text Box 13"/>
            <p:cNvSpPr txBox="1">
              <a:spLocks noChangeArrowheads="1"/>
            </p:cNvSpPr>
            <p:nvPr/>
          </p:nvSpPr>
          <p:spPr bwMode="auto">
            <a:xfrm>
              <a:off x="432" y="3648"/>
              <a:ext cx="5040" cy="4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This loan has an </a:t>
              </a:r>
              <a:r>
                <a:rPr lang="en-US" sz="2000" b="1">
                  <a:solidFill>
                    <a:srgbClr val="FF0000"/>
                  </a:solidFill>
                  <a:effectLst>
                    <a:outerShdw blurRad="38100" dist="38100" dir="2700000" algn="tl">
                      <a:srgbClr val="000000"/>
                    </a:outerShdw>
                  </a:effectLst>
                </a:rPr>
                <a:t>8% contract interest</a:t>
              </a:r>
              <a:r>
                <a:rPr lang="en-US" sz="2000" b="1">
                  <a:effectLst>
                    <a:outerShdw blurRad="38100" dist="38100" dir="2700000" algn="tl">
                      <a:srgbClr val="FFFFFF"/>
                    </a:outerShdw>
                  </a:effectLst>
                </a:rPr>
                <a:t> rate, but a </a:t>
              </a:r>
              <a:r>
                <a:rPr lang="en-US" sz="2000" b="1">
                  <a:solidFill>
                    <a:srgbClr val="FF0000"/>
                  </a:solidFill>
                  <a:effectLst>
                    <a:outerShdw blurRad="38100" dist="38100" dir="2700000" algn="tl">
                      <a:srgbClr val="000000"/>
                    </a:outerShdw>
                  </a:effectLst>
                </a:rPr>
                <a:t>7.74% market YTM</a:t>
              </a:r>
              <a:r>
                <a:rPr lang="en-US" sz="2000" b="1">
                  <a:effectLst>
                    <a:outerShdw blurRad="38100" dist="38100" dir="2700000" algn="tl">
                      <a:srgbClr val="FFFFFF"/>
                    </a:outerShdw>
                  </a:effectLst>
                </a:rPr>
                <a:t>.</a:t>
              </a:r>
            </a:p>
            <a:p>
              <a:pPr algn="ctr" eaLnBrk="1" hangingPunct="1">
                <a:spcBef>
                  <a:spcPct val="5000"/>
                </a:spcBef>
                <a:defRPr/>
              </a:pPr>
              <a:r>
                <a:rPr lang="en-US" sz="2000" b="1">
                  <a:solidFill>
                    <a:srgbClr val="0000FF"/>
                  </a:solidFill>
                  <a:effectLst>
                    <a:outerShdw blurRad="38100" dist="38100" dir="2700000" algn="tl">
                      <a:srgbClr val="000000"/>
                    </a:outerShdw>
                  </a:effectLst>
                </a:rPr>
                <a:t>i.e., buyers pay 1025000 because they </a:t>
              </a:r>
              <a:r>
                <a:rPr lang="en-US" sz="2000" b="1" i="1" u="sng">
                  <a:solidFill>
                    <a:srgbClr val="0000FF"/>
                  </a:solidFill>
                  <a:effectLst>
                    <a:outerShdw blurRad="38100" dist="38100" dir="2700000" algn="tl">
                      <a:srgbClr val="000000"/>
                    </a:outerShdw>
                  </a:effectLst>
                </a:rPr>
                <a:t>must</a:t>
              </a:r>
              <a:r>
                <a:rPr lang="en-US" sz="2000" b="1">
                  <a:solidFill>
                    <a:srgbClr val="0000FF"/>
                  </a:solidFill>
                  <a:effectLst>
                    <a:outerShdw blurRad="38100" dist="38100" dir="2700000" algn="tl">
                      <a:srgbClr val="000000"/>
                    </a:outerShdw>
                  </a:effectLst>
                </a:rPr>
                <a:t>: “it’s the market”.</a:t>
              </a:r>
            </a:p>
          </p:txBody>
        </p:sp>
      </p:grpSp>
      <p:sp>
        <p:nvSpPr>
          <p:cNvPr id="9" name="Slide Number Placeholder 8"/>
          <p:cNvSpPr>
            <a:spLocks noGrp="1"/>
          </p:cNvSpPr>
          <p:nvPr>
            <p:ph type="sldNum" sz="quarter" idx="12"/>
          </p:nvPr>
        </p:nvSpPr>
        <p:spPr/>
        <p:txBody>
          <a:bodyPr/>
          <a:lstStyle/>
          <a:p>
            <a:fld id="{6CA4C2C5-5D88-4A73-80DC-7F5BD5B8F7D0}" type="slidenum">
              <a:rPr lang="en-US" smtClean="0"/>
              <a:pPr/>
              <a:t>36</a:t>
            </a:fld>
            <a:endParaRPr lang="en-US"/>
          </a:p>
        </p:txBody>
      </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6030"/>
                                        </p:tgtEl>
                                        <p:attrNameLst>
                                          <p:attrName>style.visibility</p:attrName>
                                        </p:attrNameLst>
                                      </p:cBhvr>
                                      <p:to>
                                        <p:strVal val="visible"/>
                                      </p:to>
                                    </p:set>
                                    <p:anim calcmode="lin" valueType="num">
                                      <p:cBhvr additive="base">
                                        <p:cTn id="7" dur="500" fill="hold"/>
                                        <p:tgtEl>
                                          <p:spTgt spid="86030"/>
                                        </p:tgtEl>
                                        <p:attrNameLst>
                                          <p:attrName>ppt_x</p:attrName>
                                        </p:attrNameLst>
                                      </p:cBhvr>
                                      <p:tavLst>
                                        <p:tav tm="0">
                                          <p:val>
                                            <p:strVal val="#ppt_x"/>
                                          </p:val>
                                        </p:tav>
                                        <p:tav tm="100000">
                                          <p:val>
                                            <p:strVal val="#ppt_x"/>
                                          </p:val>
                                        </p:tav>
                                      </p:tavLst>
                                    </p:anim>
                                    <p:anim calcmode="lin" valueType="num">
                                      <p:cBhvr additive="base">
                                        <p:cTn id="8" dur="500" fill="hold"/>
                                        <p:tgtEl>
                                          <p:spTgt spid="86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3" name="Text Box 5"/>
          <p:cNvSpPr txBox="1">
            <a:spLocks noChangeArrowheads="1"/>
          </p:cNvSpPr>
          <p:nvPr/>
        </p:nvSpPr>
        <p:spPr bwMode="auto">
          <a:xfrm>
            <a:off x="533400" y="1219200"/>
            <a:ext cx="8077200" cy="3560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Contract interest rate </a:t>
            </a:r>
            <a:r>
              <a:rPr lang="en-US" b="1" i="1">
                <a:effectLst>
                  <a:outerShdw blurRad="38100" dist="38100" dir="2700000" algn="tl">
                    <a:srgbClr val="FFFFFF"/>
                  </a:outerShdw>
                </a:effectLst>
              </a:rPr>
              <a:t>differs</a:t>
            </a:r>
            <a:r>
              <a:rPr lang="en-US" b="1">
                <a:effectLst>
                  <a:outerShdw blurRad="38100" dist="38100" dir="2700000" algn="tl">
                    <a:srgbClr val="FFFFFF"/>
                  </a:outerShdw>
                </a:effectLst>
              </a:rPr>
              <a:t> from YTM </a:t>
            </a:r>
            <a:r>
              <a:rPr lang="en-US" b="1" i="1">
                <a:effectLst>
                  <a:outerShdw blurRad="38100" dist="38100" dir="2700000" algn="tl">
                    <a:srgbClr val="FFFFFF"/>
                  </a:outerShdw>
                </a:effectLst>
              </a:rPr>
              <a:t>whenever</a:t>
            </a:r>
            <a:r>
              <a:rPr lang="en-US" b="1">
                <a:effectLst>
                  <a:outerShdw blurRad="38100" dist="38100" dir="2700000" algn="tl">
                    <a:srgbClr val="FFFFFF"/>
                  </a:outerShdw>
                </a:effectLst>
              </a:rPr>
              <a:t>:</a:t>
            </a:r>
          </a:p>
          <a:p>
            <a:pPr lvl="1" eaLnBrk="1" hangingPunct="1">
              <a:spcBef>
                <a:spcPct val="50000"/>
              </a:spcBef>
              <a:buFontTx/>
              <a:buChar char="•"/>
              <a:defRPr/>
            </a:pPr>
            <a:r>
              <a:rPr lang="en-US" b="1">
                <a:effectLst>
                  <a:outerShdw blurRad="38100" dist="38100" dir="2700000" algn="tl">
                    <a:srgbClr val="FFFFFF"/>
                  </a:outerShdw>
                </a:effectLst>
              </a:rPr>
              <a:t> Current actual CF associated with acquisition of the loan differs from current OLB (or </a:t>
            </a:r>
            <a:r>
              <a:rPr lang="en-US" b="1" i="1">
                <a:effectLst>
                  <a:outerShdw blurRad="38100" dist="38100" dir="2700000" algn="tl">
                    <a:srgbClr val="FFFFFF"/>
                  </a:outerShdw>
                </a:effectLst>
              </a:rPr>
              <a:t>par value</a:t>
            </a:r>
            <a:r>
              <a:rPr lang="en-US" b="1">
                <a:effectLst>
                  <a:outerShdw blurRad="38100" dist="38100" dir="2700000" algn="tl">
                    <a:srgbClr val="FFFFFF"/>
                  </a:outerShdw>
                </a:effectLst>
              </a:rPr>
              <a:t>) of loan.</a:t>
            </a:r>
          </a:p>
          <a:p>
            <a:pPr eaLnBrk="1" hangingPunct="1">
              <a:spcBef>
                <a:spcPct val="50000"/>
              </a:spcBef>
              <a:defRPr/>
            </a:pPr>
            <a:r>
              <a:rPr lang="en-US" b="1">
                <a:effectLst>
                  <a:outerShdw blurRad="38100" dist="38100" dir="2700000" algn="tl">
                    <a:srgbClr val="FFFFFF"/>
                  </a:outerShdw>
                </a:effectLst>
              </a:rPr>
              <a:t>At time of loan origination (</a:t>
            </a:r>
            <a:r>
              <a:rPr lang="en-US" b="1" i="1">
                <a:effectLst>
                  <a:outerShdw blurRad="38100" dist="38100" dir="2700000" algn="tl">
                    <a:srgbClr val="FFFFFF"/>
                  </a:outerShdw>
                </a:effectLst>
              </a:rPr>
              <a:t>primary</a:t>
            </a:r>
            <a:r>
              <a:rPr lang="en-US" b="1">
                <a:effectLst>
                  <a:outerShdw blurRad="38100" dist="38100" dir="2700000" algn="tl">
                    <a:srgbClr val="FFFFFF"/>
                  </a:outerShdw>
                </a:effectLst>
              </a:rPr>
              <a:t> market), this results from discounts taken from loan disbursement.</a:t>
            </a:r>
          </a:p>
          <a:p>
            <a:pPr eaLnBrk="1" hangingPunct="1">
              <a:spcBef>
                <a:spcPct val="50000"/>
              </a:spcBef>
              <a:defRPr/>
            </a:pPr>
            <a:r>
              <a:rPr lang="en-US" b="1">
                <a:effectLst>
                  <a:outerShdw blurRad="38100" dist="38100" dir="2700000" algn="tl">
                    <a:srgbClr val="FFFFFF"/>
                  </a:outerShdw>
                </a:effectLst>
              </a:rPr>
              <a:t>At resale of loan (</a:t>
            </a:r>
            <a:r>
              <a:rPr lang="en-US" b="1" i="1">
                <a:effectLst>
                  <a:outerShdw blurRad="38100" dist="38100" dir="2700000" algn="tl">
                    <a:srgbClr val="FFFFFF"/>
                  </a:outerShdw>
                </a:effectLst>
              </a:rPr>
              <a:t>secondary</a:t>
            </a:r>
            <a:r>
              <a:rPr lang="en-US" b="1">
                <a:effectLst>
                  <a:outerShdw blurRad="38100" dist="38100" dir="2700000" algn="tl">
                    <a:srgbClr val="FFFFFF"/>
                  </a:outerShdw>
                </a:effectLst>
              </a:rPr>
              <a:t> market), YTM reflects market value of loan regardless of par value or contractual interest rate on the loan.</a:t>
            </a:r>
          </a:p>
        </p:txBody>
      </p:sp>
      <p:sp>
        <p:nvSpPr>
          <p:cNvPr id="89094" name="Text Box 6"/>
          <p:cNvSpPr txBox="1">
            <a:spLocks noChangeArrowheads="1"/>
          </p:cNvSpPr>
          <p:nvPr/>
        </p:nvSpPr>
        <p:spPr bwMode="auto">
          <a:xfrm>
            <a:off x="381000" y="304800"/>
            <a:ext cx="83058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b="1" i="1">
                <a:effectLst>
                  <a:outerShdw blurRad="38100" dist="38100" dir="2700000" algn="tl">
                    <a:srgbClr val="FFFFFF"/>
                  </a:outerShdw>
                </a:effectLst>
              </a:rPr>
              <a:t>Contract Interest Rates vs YTMs . . .</a:t>
            </a:r>
          </a:p>
        </p:txBody>
      </p:sp>
      <p:sp>
        <p:nvSpPr>
          <p:cNvPr id="4" name="Slide Number Placeholder 3"/>
          <p:cNvSpPr>
            <a:spLocks noGrp="1"/>
          </p:cNvSpPr>
          <p:nvPr>
            <p:ph type="sldNum" sz="quarter" idx="12"/>
          </p:nvPr>
        </p:nvSpPr>
        <p:spPr/>
        <p:txBody>
          <a:bodyPr/>
          <a:lstStyle/>
          <a:p>
            <a:fld id="{B454739E-B941-4556-BF58-7398D3CAE5DB}" type="slidenum">
              <a:rPr lang="en-US" smtClean="0"/>
              <a:pPr/>
              <a:t>37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41" name="Text Box 5"/>
          <p:cNvSpPr txBox="1">
            <a:spLocks noChangeArrowheads="1"/>
          </p:cNvSpPr>
          <p:nvPr/>
        </p:nvSpPr>
        <p:spPr bwMode="auto">
          <a:xfrm>
            <a:off x="304800" y="228600"/>
            <a:ext cx="8458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APRs &amp; “Effective Interest Rates”. . .</a:t>
            </a:r>
          </a:p>
        </p:txBody>
      </p:sp>
      <p:sp>
        <p:nvSpPr>
          <p:cNvPr id="91142" name="Text Box 6"/>
          <p:cNvSpPr txBox="1">
            <a:spLocks noChangeArrowheads="1"/>
          </p:cNvSpPr>
          <p:nvPr/>
        </p:nvSpPr>
        <p:spPr bwMode="auto">
          <a:xfrm>
            <a:off x="228600" y="838200"/>
            <a:ext cx="8610600" cy="199072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solidFill>
                  <a:srgbClr val="000000"/>
                </a:solidFill>
                <a:effectLst>
                  <a:outerShdw blurRad="38100" dist="38100" dir="2700000" algn="tl">
                    <a:srgbClr val="FFFFFF"/>
                  </a:outerShdw>
                </a:effectLst>
                <a:sym typeface="Wingdings" panose="05000000000000000000" pitchFamily="2" charset="2"/>
              </a:rPr>
              <a:t>“APR” (</a:t>
            </a:r>
            <a:r>
              <a:rPr lang="en-US" sz="2000" b="1" i="1">
                <a:solidFill>
                  <a:srgbClr val="000000"/>
                </a:solidFill>
                <a:effectLst>
                  <a:outerShdw blurRad="38100" dist="38100" dir="2700000" algn="tl">
                    <a:srgbClr val="FFFFFF"/>
                  </a:outerShdw>
                </a:effectLst>
                <a:sym typeface="Wingdings" panose="05000000000000000000" pitchFamily="2" charset="2"/>
              </a:rPr>
              <a:t>“Annual Percentage Rate”</a:t>
            </a:r>
            <a:r>
              <a:rPr lang="en-US" sz="2000" b="1">
                <a:solidFill>
                  <a:srgbClr val="000000"/>
                </a:solidFill>
                <a:effectLst>
                  <a:outerShdw blurRad="38100" dist="38100" dir="2700000" algn="tl">
                    <a:srgbClr val="FFFFFF"/>
                  </a:outerShdw>
                </a:effectLst>
                <a:sym typeface="Wingdings" panose="05000000000000000000" pitchFamily="2" charset="2"/>
              </a:rPr>
              <a:t>) = YTM from </a:t>
            </a:r>
            <a:r>
              <a:rPr lang="en-US" sz="2000" b="1" i="1" u="sng">
                <a:solidFill>
                  <a:srgbClr val="FF0000"/>
                </a:solidFill>
                <a:effectLst>
                  <a:outerShdw blurRad="38100" dist="38100" dir="2700000" algn="tl">
                    <a:srgbClr val="000000"/>
                  </a:outerShdw>
                </a:effectLst>
                <a:sym typeface="Wingdings" panose="05000000000000000000" pitchFamily="2" charset="2"/>
              </a:rPr>
              <a:t>lender’s</a:t>
            </a:r>
            <a:r>
              <a:rPr lang="en-US" sz="2000" b="1">
                <a:solidFill>
                  <a:srgbClr val="000000"/>
                </a:solidFill>
                <a:effectLst>
                  <a:outerShdw blurRad="38100" dist="38100" dir="2700000" algn="tl">
                    <a:srgbClr val="FFFFFF"/>
                  </a:outerShdw>
                </a:effectLst>
                <a:sym typeface="Wingdings" panose="05000000000000000000" pitchFamily="2" charset="2"/>
              </a:rPr>
              <a:t> perspective, at time of loan origination.</a:t>
            </a:r>
            <a:br>
              <a:rPr lang="en-US" sz="2000" b="1">
                <a:solidFill>
                  <a:srgbClr val="000000"/>
                </a:solidFill>
                <a:effectLst>
                  <a:outerShdw blurRad="38100" dist="38100" dir="2700000" algn="tl">
                    <a:srgbClr val="FFFFFF"/>
                  </a:outerShdw>
                </a:effectLst>
                <a:sym typeface="Wingdings" panose="05000000000000000000" pitchFamily="2" charset="2"/>
              </a:rPr>
            </a:br>
            <a:endParaRPr lang="en-US" sz="2000" b="1">
              <a:solidFill>
                <a:srgbClr val="000000"/>
              </a:solidFill>
              <a:effectLst>
                <a:outerShdw blurRad="38100" dist="38100" dir="2700000" algn="tl">
                  <a:srgbClr val="FFFFFF"/>
                </a:outerShdw>
              </a:effectLst>
              <a:sym typeface="Wingdings" panose="05000000000000000000" pitchFamily="2" charset="2"/>
            </a:endParaRPr>
          </a:p>
          <a:p>
            <a:pPr eaLnBrk="1" hangingPunct="1">
              <a:spcBef>
                <a:spcPct val="10000"/>
              </a:spcBef>
              <a:defRPr/>
            </a:pPr>
            <a:r>
              <a:rPr lang="en-US" sz="2000" b="1">
                <a:solidFill>
                  <a:srgbClr val="000000"/>
                </a:solidFill>
                <a:effectLst>
                  <a:outerShdw blurRad="38100" dist="38100" dir="2700000" algn="tl">
                    <a:srgbClr val="FFFFFF"/>
                  </a:outerShdw>
                </a:effectLst>
                <a:sym typeface="Wingdings" panose="05000000000000000000" pitchFamily="2" charset="2"/>
              </a:rPr>
              <a:t> (“Truth in Lending Act”: Residential mortgages &amp; consumer loans.)</a:t>
            </a:r>
            <a:br>
              <a:rPr lang="en-US" sz="2000" b="1">
                <a:solidFill>
                  <a:srgbClr val="000000"/>
                </a:solidFill>
                <a:effectLst>
                  <a:outerShdw blurRad="38100" dist="38100" dir="2700000" algn="tl">
                    <a:srgbClr val="FFFFFF"/>
                  </a:outerShdw>
                </a:effectLst>
                <a:sym typeface="Wingdings" panose="05000000000000000000" pitchFamily="2" charset="2"/>
              </a:rPr>
            </a:br>
            <a:endParaRPr lang="en-US" sz="2000" b="1">
              <a:solidFill>
                <a:srgbClr val="000000"/>
              </a:solidFill>
              <a:effectLst>
                <a:outerShdw blurRad="38100" dist="38100" dir="2700000" algn="tl">
                  <a:srgbClr val="FFFFFF"/>
                </a:outerShdw>
              </a:effectLst>
              <a:sym typeface="Wingdings" panose="05000000000000000000" pitchFamily="2" charset="2"/>
            </a:endParaRPr>
          </a:p>
          <a:p>
            <a:pPr eaLnBrk="1" hangingPunct="1">
              <a:spcBef>
                <a:spcPct val="10000"/>
              </a:spcBef>
              <a:defRPr/>
            </a:pPr>
            <a:r>
              <a:rPr lang="en-US" sz="2000" b="1">
                <a:solidFill>
                  <a:srgbClr val="000000"/>
                </a:solidFill>
                <a:effectLst>
                  <a:outerShdw blurRad="38100" dist="38100" dir="2700000" algn="tl">
                    <a:srgbClr val="FFFFFF"/>
                  </a:outerShdw>
                </a:effectLst>
                <a:sym typeface="Wingdings" panose="05000000000000000000" pitchFamily="2" charset="2"/>
              </a:rPr>
              <a:t> Sometimes referred to as “effective interest rate”.</a:t>
            </a:r>
          </a:p>
        </p:txBody>
      </p:sp>
      <p:sp>
        <p:nvSpPr>
          <p:cNvPr id="91143" name="Text Box 7"/>
          <p:cNvSpPr txBox="1">
            <a:spLocks noChangeArrowheads="1"/>
          </p:cNvSpPr>
          <p:nvPr/>
        </p:nvSpPr>
        <p:spPr bwMode="auto">
          <a:xfrm>
            <a:off x="457200" y="2971800"/>
            <a:ext cx="8458200" cy="3232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FF0000"/>
                </a:solidFill>
                <a:effectLst>
                  <a:outerShdw blurRad="38100" dist="38100" dir="2700000" algn="tl">
                    <a:srgbClr val="000000"/>
                  </a:outerShdw>
                </a:effectLst>
                <a:sym typeface="Wingdings" panose="05000000000000000000" pitchFamily="2" charset="2"/>
              </a:rPr>
              <a:t>CAVEAT (from borrower’s perspective):</a:t>
            </a:r>
          </a:p>
          <a:p>
            <a:pPr lvl="1" eaLnBrk="1" hangingPunct="1">
              <a:spcBef>
                <a:spcPct val="20000"/>
              </a:spcBef>
              <a:buFontTx/>
              <a:buChar char="•"/>
              <a:defRPr/>
            </a:pPr>
            <a:r>
              <a:rPr lang="en-US" b="1">
                <a:solidFill>
                  <a:srgbClr val="000000"/>
                </a:solidFill>
                <a:effectLst>
                  <a:outerShdw blurRad="38100" dist="38100" dir="2700000" algn="tl">
                    <a:srgbClr val="FFFFFF"/>
                  </a:outerShdw>
                </a:effectLst>
                <a:sym typeface="Wingdings" panose="05000000000000000000" pitchFamily="2" charset="2"/>
              </a:rPr>
              <a:t> APR is defined from lender’s perspective.</a:t>
            </a:r>
          </a:p>
          <a:p>
            <a:pPr lvl="1" eaLnBrk="1" hangingPunct="1">
              <a:spcBef>
                <a:spcPct val="20000"/>
              </a:spcBef>
              <a:buFontTx/>
              <a:buChar char="•"/>
              <a:defRPr/>
            </a:pPr>
            <a:r>
              <a:rPr lang="en-US" b="1">
                <a:solidFill>
                  <a:srgbClr val="000000"/>
                </a:solidFill>
                <a:effectLst>
                  <a:outerShdw blurRad="38100" dist="38100" dir="2700000" algn="tl">
                    <a:srgbClr val="FFFFFF"/>
                  </a:outerShdw>
                </a:effectLst>
                <a:sym typeface="Wingdings" panose="05000000000000000000" pitchFamily="2" charset="2"/>
              </a:rPr>
              <a:t> Does not include effect of costs of some items required by lender but paid by borrower to 3rd parties (e.g., title insurance, appraisal fee).</a:t>
            </a:r>
          </a:p>
          <a:p>
            <a:pPr lvl="1" eaLnBrk="1" hangingPunct="1">
              <a:spcBef>
                <a:spcPct val="20000"/>
              </a:spcBef>
              <a:buFontTx/>
              <a:buChar char="•"/>
              <a:defRPr/>
            </a:pPr>
            <a:r>
              <a:rPr lang="en-US" b="1">
                <a:solidFill>
                  <a:srgbClr val="000000"/>
                </a:solidFill>
                <a:effectLst>
                  <a:outerShdw blurRad="38100" dist="38100" dir="2700000" algn="tl">
                    <a:srgbClr val="FFFFFF"/>
                  </a:outerShdw>
                </a:effectLst>
                <a:sym typeface="Wingdings" panose="05000000000000000000" pitchFamily="2" charset="2"/>
              </a:rPr>
              <a:t> These costs may differ across lenders. So lowest effective cost to borrower may not be from lender with lowest official APR.</a:t>
            </a:r>
          </a:p>
        </p:txBody>
      </p:sp>
      <p:sp>
        <p:nvSpPr>
          <p:cNvPr id="5" name="Slide Number Placeholder 4"/>
          <p:cNvSpPr>
            <a:spLocks noGrp="1"/>
          </p:cNvSpPr>
          <p:nvPr>
            <p:ph type="sldNum" sz="quarter" idx="12"/>
          </p:nvPr>
        </p:nvSpPr>
        <p:spPr/>
        <p:txBody>
          <a:bodyPr/>
          <a:lstStyle/>
          <a:p>
            <a:fld id="{B454739E-B941-4556-BF58-7398D3CAE5DB}" type="slidenum">
              <a:rPr lang="en-US" smtClean="0"/>
              <a:pPr/>
              <a:t>38</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1143"/>
                                        </p:tgtEl>
                                        <p:attrNameLst>
                                          <p:attrName>style.visibility</p:attrName>
                                        </p:attrNameLst>
                                      </p:cBhvr>
                                      <p:to>
                                        <p:strVal val="visible"/>
                                      </p:to>
                                    </p:set>
                                    <p:anim calcmode="lin" valueType="num">
                                      <p:cBhvr additive="base">
                                        <p:cTn id="7" dur="500" fill="hold"/>
                                        <p:tgtEl>
                                          <p:spTgt spid="91143"/>
                                        </p:tgtEl>
                                        <p:attrNameLst>
                                          <p:attrName>ppt_x</p:attrName>
                                        </p:attrNameLst>
                                      </p:cBhvr>
                                      <p:tavLst>
                                        <p:tav tm="0">
                                          <p:val>
                                            <p:strVal val="1+#ppt_w/2"/>
                                          </p:val>
                                        </p:tav>
                                        <p:tav tm="100000">
                                          <p:val>
                                            <p:strVal val="#ppt_x"/>
                                          </p:val>
                                        </p:tav>
                                      </p:tavLst>
                                    </p:anim>
                                    <p:anim calcmode="lin" valueType="num">
                                      <p:cBhvr additive="base">
                                        <p:cTn id="8"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3"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5"/>
          <p:cNvSpPr>
            <a:spLocks noChangeArrowheads="1"/>
          </p:cNvSpPr>
          <p:nvPr/>
        </p:nvSpPr>
        <p:spPr bwMode="auto">
          <a:xfrm>
            <a:off x="3200400" y="3119438"/>
            <a:ext cx="9144000" cy="0"/>
          </a:xfrm>
          <a:prstGeom prst="rect">
            <a:avLst/>
          </a:prstGeom>
          <a:noFill/>
          <a:ln w="9525">
            <a:noFill/>
            <a:miter lim="800000"/>
            <a:headEnd/>
            <a:tailEnd/>
          </a:ln>
          <a:effectLst/>
        </p:spPr>
        <p:txBody>
          <a:bodyPr>
            <a:spAutoFit/>
          </a:bodyPr>
          <a:lstStyle/>
          <a:p>
            <a:pPr eaLnBrk="1" hangingPunct="1"/>
            <a:endParaRPr lang="en-US"/>
          </a:p>
        </p:txBody>
      </p:sp>
      <p:sp>
        <p:nvSpPr>
          <p:cNvPr id="93192" name="Text Box 8"/>
          <p:cNvSpPr txBox="1">
            <a:spLocks noChangeArrowheads="1"/>
          </p:cNvSpPr>
          <p:nvPr/>
        </p:nvSpPr>
        <p:spPr bwMode="auto">
          <a:xfrm>
            <a:off x="304800" y="152400"/>
            <a:ext cx="838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Reported APRs for ARMs . . .</a:t>
            </a:r>
          </a:p>
        </p:txBody>
      </p:sp>
      <p:sp>
        <p:nvSpPr>
          <p:cNvPr id="93193" name="Text Box 9"/>
          <p:cNvSpPr txBox="1">
            <a:spLocks noChangeArrowheads="1"/>
          </p:cNvSpPr>
          <p:nvPr/>
        </p:nvSpPr>
        <p:spPr bwMode="auto">
          <a:xfrm>
            <a:off x="609600" y="685800"/>
            <a:ext cx="8077200" cy="5730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The official APR is an </a:t>
            </a:r>
            <a:r>
              <a:rPr lang="en-US" sz="2000" b="1" i="1">
                <a:effectLst>
                  <a:outerShdw blurRad="38100" dist="38100" dir="2700000" algn="tl">
                    <a:srgbClr val="FFFFFF"/>
                  </a:outerShdw>
                </a:effectLst>
              </a:rPr>
              <a:t>expected yield</a:t>
            </a:r>
            <a:r>
              <a:rPr lang="en-US" sz="2000" b="1">
                <a:effectLst>
                  <a:outerShdw blurRad="38100" dist="38100" dir="2700000" algn="tl">
                    <a:srgbClr val="FFFFFF"/>
                  </a:outerShdw>
                </a:effectLst>
              </a:rPr>
              <a:t> (ex ante) at the time of loan origination, based on the </a:t>
            </a:r>
            <a:r>
              <a:rPr lang="en-US" sz="2000" b="1" i="1">
                <a:effectLst>
                  <a:outerShdw blurRad="38100" dist="38100" dir="2700000" algn="tl">
                    <a:srgbClr val="FFFFFF"/>
                  </a:outerShdw>
                </a:effectLst>
              </a:rPr>
              <a:t>contractual terms</a:t>
            </a:r>
            <a:r>
              <a:rPr lang="en-US" sz="2000" b="1">
                <a:effectLst>
                  <a:outerShdw blurRad="38100" dist="38100" dir="2700000" algn="tl">
                    <a:srgbClr val="FFFFFF"/>
                  </a:outerShdw>
                </a:effectLst>
              </a:rPr>
              <a:t> of the loan.</a:t>
            </a:r>
          </a:p>
          <a:p>
            <a:pPr eaLnBrk="1" hangingPunct="1">
              <a:spcBef>
                <a:spcPct val="50000"/>
              </a:spcBef>
              <a:defRPr/>
            </a:pPr>
            <a:r>
              <a:rPr lang="en-US" sz="2000" b="1">
                <a:effectLst>
                  <a:outerShdw blurRad="38100" dist="38100" dir="2700000" algn="tl">
                    <a:srgbClr val="FFFFFF"/>
                  </a:outerShdw>
                </a:effectLst>
              </a:rPr>
              <a:t>For an ARM, the contract does not pre-determine the future interest rate in the loan. Hence:</a:t>
            </a:r>
          </a:p>
          <a:p>
            <a:pPr eaLnBrk="1" hangingPunct="1">
              <a:spcBef>
                <a:spcPct val="50000"/>
              </a:spcBef>
              <a:defRPr/>
            </a:pPr>
            <a:r>
              <a:rPr lang="en-US" sz="2000" b="1">
                <a:effectLst>
                  <a:outerShdw blurRad="38100" dist="38100" dir="2700000" algn="tl">
                    <a:srgbClr val="FFFFFF"/>
                  </a:outerShdw>
                </a:effectLst>
              </a:rPr>
              <a:t>The APR of an ARM must be based on a </a:t>
            </a:r>
            <a:r>
              <a:rPr lang="en-US" sz="2000" b="1" i="1">
                <a:effectLst>
                  <a:outerShdw blurRad="38100" dist="38100" dir="2700000" algn="tl">
                    <a:srgbClr val="FFFFFF"/>
                  </a:outerShdw>
                </a:effectLst>
              </a:rPr>
              <a:t>forecast</a:t>
            </a:r>
            <a:r>
              <a:rPr lang="en-US" sz="2000" b="1">
                <a:effectLst>
                  <a:outerShdw blurRad="38100" dist="38100" dir="2700000" algn="tl">
                    <a:srgbClr val="FFFFFF"/>
                  </a:outerShdw>
                </a:effectLst>
              </a:rPr>
              <a:t> of future market interest rates (the </a:t>
            </a:r>
            <a:r>
              <a:rPr lang="en-US" sz="2000" b="1" i="1">
                <a:effectLst>
                  <a:outerShdw blurRad="38100" dist="38100" dir="2700000" algn="tl">
                    <a:srgbClr val="FFFFFF"/>
                  </a:outerShdw>
                </a:effectLst>
              </a:rPr>
              <a:t>“index”</a:t>
            </a:r>
            <a:r>
              <a:rPr lang="en-US" sz="2000" b="1">
                <a:effectLst>
                  <a:outerShdw blurRad="38100" dist="38100" dir="2700000" algn="tl">
                    <a:srgbClr val="FFFFFF"/>
                  </a:outerShdw>
                </a:effectLst>
              </a:rPr>
              <a:t> governing the ARM’s applicable rate).</a:t>
            </a:r>
          </a:p>
          <a:p>
            <a:pPr eaLnBrk="1" hangingPunct="1">
              <a:spcBef>
                <a:spcPct val="50000"/>
              </a:spcBef>
              <a:defRPr/>
            </a:pPr>
            <a:r>
              <a:rPr lang="en-US" sz="2000" b="1">
                <a:effectLst>
                  <a:outerShdw blurRad="38100" dist="38100" dir="2700000" algn="tl">
                    <a:srgbClr val="FFFFFF"/>
                  </a:outerShdw>
                </a:effectLst>
              </a:rPr>
              <a:t>Government regulations require that the “official” APR reported for ARMs be based on a </a:t>
            </a:r>
            <a:r>
              <a:rPr lang="en-US" sz="2000" b="1" i="1">
                <a:effectLst>
                  <a:outerShdw blurRad="38100" dist="38100" dir="2700000" algn="tl">
                    <a:srgbClr val="FFFFFF"/>
                  </a:outerShdw>
                </a:effectLst>
              </a:rPr>
              <a:t>flat forecast</a:t>
            </a:r>
            <a:r>
              <a:rPr lang="en-US" sz="2000" b="1">
                <a:effectLst>
                  <a:outerShdw blurRad="38100" dist="38100" dir="2700000" algn="tl">
                    <a:srgbClr val="FFFFFF"/>
                  </a:outerShdw>
                </a:effectLst>
              </a:rPr>
              <a:t> of market interest rates (i.e., the APR is calculated assuming the index rate remains constant at its current level for the life of the loan).</a:t>
            </a:r>
          </a:p>
          <a:p>
            <a:pPr eaLnBrk="1" hangingPunct="1">
              <a:spcBef>
                <a:spcPct val="50000"/>
              </a:spcBef>
              <a:defRPr/>
            </a:pPr>
            <a:r>
              <a:rPr lang="en-US" sz="2000" b="1">
                <a:effectLst>
                  <a:outerShdw blurRad="38100" dist="38100" dir="2700000" algn="tl">
                    <a:srgbClr val="FFFFFF"/>
                  </a:outerShdw>
                </a:effectLst>
              </a:rPr>
              <a:t>This is a reasonable assumption when the yield curve has its “normal” slightly upward-sloping shape (i.e., when the shape is due purely to interest rate risk and preferred habitat).</a:t>
            </a:r>
          </a:p>
          <a:p>
            <a:pPr eaLnBrk="1" hangingPunct="1">
              <a:spcBef>
                <a:spcPct val="50000"/>
              </a:spcBef>
              <a:defRPr/>
            </a:pPr>
            <a:r>
              <a:rPr lang="en-US" sz="2000" b="1">
                <a:effectLst>
                  <a:outerShdw blurRad="38100" dist="38100" dir="2700000" algn="tl">
                    <a:srgbClr val="FFFFFF"/>
                  </a:outerShdw>
                </a:effectLst>
              </a:rPr>
              <a:t>It is a poor assumption for other shapes of the yield curve (i.e., when bond market </a:t>
            </a:r>
            <a:r>
              <a:rPr lang="en-US" sz="2000" b="1" i="1">
                <a:effectLst>
                  <a:outerShdw blurRad="38100" dist="38100" dir="2700000" algn="tl">
                    <a:srgbClr val="FFFFFF"/>
                  </a:outerShdw>
                </a:effectLst>
              </a:rPr>
              <a:t>expectations</a:t>
            </a:r>
            <a:r>
              <a:rPr lang="en-US" sz="2000" b="1">
                <a:effectLst>
                  <a:outerShdw blurRad="38100" dist="38100" dir="2700000" algn="tl">
                    <a:srgbClr val="FFFFFF"/>
                  </a:outerShdw>
                </a:effectLst>
              </a:rPr>
              <a:t> imply that future short-term rates are likely to differ from current short-term rates).</a:t>
            </a:r>
          </a:p>
        </p:txBody>
      </p:sp>
      <p:sp>
        <p:nvSpPr>
          <p:cNvPr id="5" name="Slide Number Placeholder 4"/>
          <p:cNvSpPr>
            <a:spLocks noGrp="1"/>
          </p:cNvSpPr>
          <p:nvPr>
            <p:ph type="sldNum" sz="quarter" idx="12"/>
          </p:nvPr>
        </p:nvSpPr>
        <p:spPr/>
        <p:txBody>
          <a:bodyPr/>
          <a:lstStyle/>
          <a:p>
            <a:fld id="{B454739E-B941-4556-BF58-7398D3CAE5DB}" type="slidenum">
              <a:rPr lang="en-US" smtClean="0"/>
              <a:pPr/>
              <a:t>39</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4" name="Rectangle 6"/>
          <p:cNvSpPr>
            <a:spLocks noChangeArrowheads="1"/>
          </p:cNvSpPr>
          <p:nvPr/>
        </p:nvSpPr>
        <p:spPr bwMode="auto">
          <a:xfrm>
            <a:off x="381000" y="63414"/>
            <a:ext cx="8382000" cy="65771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ctr" eaLnBrk="1" hangingPunct="1">
              <a:defRPr/>
            </a:pPr>
            <a:r>
              <a:rPr lang="en-US" sz="2000" b="1" i="1" dirty="0">
                <a:solidFill>
                  <a:schemeClr val="accent1"/>
                </a:solidFill>
                <a:effectLst>
                  <a:outerShdw blurRad="38100" dist="38100" dir="2700000" algn="tl">
                    <a:srgbClr val="000000"/>
                  </a:outerShdw>
                </a:effectLst>
              </a:rPr>
              <a:t>How do you construct the pmt &amp; balance schedule in </a:t>
            </a:r>
            <a:r>
              <a:rPr lang="en-US" sz="2000" b="1" i="1" u="sng" dirty="0">
                <a:solidFill>
                  <a:schemeClr val="accent1"/>
                </a:solidFill>
                <a:effectLst>
                  <a:outerShdw blurRad="38100" dist="38100" dir="2700000" algn="tl">
                    <a:srgbClr val="000000"/>
                  </a:outerShdw>
                </a:effectLst>
              </a:rPr>
              <a:t>Excel</a:t>
            </a:r>
            <a:r>
              <a:rPr lang="en-US" sz="2000" b="1" i="1" dirty="0">
                <a:solidFill>
                  <a:schemeClr val="accent1"/>
                </a:solidFill>
                <a:effectLst>
                  <a:outerShdw blurRad="38100" dist="38100" dir="2700000" algn="tl">
                    <a:srgbClr val="000000"/>
                  </a:outerShdw>
                </a:effectLst>
              </a:rPr>
              <a:t>?...</a:t>
            </a:r>
          </a:p>
          <a:p>
            <a:pPr eaLnBrk="1" hangingPunct="1">
              <a:spcBef>
                <a:spcPct val="30000"/>
              </a:spcBef>
              <a:defRPr/>
            </a:pPr>
            <a:r>
              <a:rPr lang="en-US" sz="1800" b="1" dirty="0">
                <a:effectLst>
                  <a:outerShdw blurRad="38100" dist="38100" dir="2700000" algn="tl">
                    <a:srgbClr val="FFFFFF"/>
                  </a:outerShdw>
                </a:effectLst>
              </a:rPr>
              <a:t>Four columns are necessary:</a:t>
            </a:r>
          </a:p>
          <a:p>
            <a:pPr marL="685800" lvl="1" indent="-228600" eaLnBrk="1" hangingPunct="1">
              <a:buFontTx/>
              <a:buChar char="•"/>
              <a:defRPr/>
            </a:pPr>
            <a:r>
              <a:rPr lang="en-US" sz="1800" b="1" dirty="0">
                <a:effectLst>
                  <a:outerShdw blurRad="38100" dist="38100" dir="2700000" algn="tl">
                    <a:srgbClr val="FFFFFF"/>
                  </a:outerShdw>
                </a:effectLst>
              </a:rPr>
              <a:t> </a:t>
            </a:r>
            <a:r>
              <a:rPr lang="en-US" sz="1800" b="1" dirty="0" err="1">
                <a:effectLst>
                  <a:outerShdw blurRad="38100" dist="38100" dir="2700000" algn="tl">
                    <a:srgbClr val="FFFFFF"/>
                  </a:outerShdw>
                </a:effectLst>
              </a:rPr>
              <a:t>OLB</a:t>
            </a:r>
            <a:r>
              <a:rPr lang="en-US" sz="1800" b="1" dirty="0">
                <a:effectLst>
                  <a:outerShdw blurRad="38100" dist="38100" dir="2700000" algn="tl">
                    <a:srgbClr val="FFFFFF"/>
                  </a:outerShdw>
                </a:effectLst>
              </a:rPr>
              <a:t>, PMT, INT, </a:t>
            </a:r>
            <a:r>
              <a:rPr lang="en-US" sz="1800" b="1" dirty="0" err="1">
                <a:effectLst>
                  <a:outerShdw blurRad="38100" dist="38100" dir="2700000" algn="tl">
                    <a:srgbClr val="FFFFFF"/>
                  </a:outerShdw>
                </a:effectLst>
              </a:rPr>
              <a:t>AMORT</a:t>
            </a:r>
            <a:r>
              <a:rPr lang="en-US" sz="1800" b="1" dirty="0">
                <a:effectLst>
                  <a:outerShdw blurRad="38100" dist="38100" dir="2700000" algn="tl">
                    <a:srgbClr val="FFFFFF"/>
                  </a:outerShdw>
                </a:effectLst>
              </a:rPr>
              <a:t>.</a:t>
            </a:r>
          </a:p>
          <a:p>
            <a:pPr marL="685800" lvl="1" indent="-228600" eaLnBrk="1" hangingPunct="1">
              <a:buFontTx/>
              <a:buChar char="•"/>
              <a:defRPr/>
            </a:pPr>
            <a:r>
              <a:rPr lang="en-US" sz="1800" b="1" dirty="0">
                <a:effectLst>
                  <a:outerShdw blurRad="38100" dist="38100" dir="2700000" algn="tl">
                    <a:srgbClr val="FFFFFF"/>
                  </a:outerShdw>
                </a:effectLst>
              </a:rPr>
              <a:t> (</a:t>
            </a:r>
            <a:r>
              <a:rPr lang="en-US" sz="1800" b="1" dirty="0" err="1">
                <a:effectLst>
                  <a:outerShdw blurRad="38100" dist="38100" dir="2700000" algn="tl">
                    <a:srgbClr val="FFFFFF"/>
                  </a:outerShdw>
                </a:effectLst>
              </a:rPr>
              <a:t>OLB</a:t>
            </a:r>
            <a:r>
              <a:rPr lang="en-US" sz="1800" b="1" dirty="0">
                <a:effectLst>
                  <a:outerShdw blurRad="38100" dist="38100" dir="2700000" algn="tl">
                    <a:srgbClr val="FFFFFF"/>
                  </a:outerShdw>
                </a:effectLst>
              </a:rPr>
              <a:t> may be repeated at Beg &amp; End of each pmt period to add a 5</a:t>
            </a:r>
            <a:r>
              <a:rPr lang="en-US" sz="1800" b="1" baseline="30000" dirty="0">
                <a:effectLst>
                  <a:outerShdw blurRad="38100" dist="38100" dir="2700000" algn="tl">
                    <a:srgbClr val="FFFFFF"/>
                  </a:outerShdw>
                </a:effectLst>
              </a:rPr>
              <a:t>th</a:t>
            </a:r>
            <a:r>
              <a:rPr lang="en-US" sz="1800" b="1" dirty="0">
                <a:effectLst>
                  <a:outerShdw blurRad="38100" dist="38100" dir="2700000" algn="tl">
                    <a:srgbClr val="FFFFFF"/>
                  </a:outerShdw>
                </a:effectLst>
              </a:rPr>
              <a:t> col.;)</a:t>
            </a:r>
          </a:p>
          <a:p>
            <a:pPr marL="228600" indent="-228600" eaLnBrk="1" hangingPunct="1">
              <a:buFontTx/>
              <a:buChar char="•"/>
              <a:defRPr/>
            </a:pPr>
            <a:r>
              <a:rPr lang="en-US" sz="1800" b="1" dirty="0" smtClean="0">
                <a:effectLst>
                  <a:outerShdw blurRad="38100" dist="38100" dir="2700000" algn="tl">
                    <a:srgbClr val="FFFFFF"/>
                  </a:outerShdw>
                </a:effectLst>
              </a:rPr>
              <a:t>First</a:t>
            </a:r>
            <a:r>
              <a:rPr lang="en-US" sz="1800" b="1" dirty="0">
                <a:effectLst>
                  <a:outerShdw blurRad="38100" dist="38100" dir="2700000" algn="tl">
                    <a:srgbClr val="FFFFFF"/>
                  </a:outerShdw>
                </a:effectLst>
              </a:rPr>
              <a:t>, “Rule 4” is applied to the 1st row of the </a:t>
            </a:r>
            <a:r>
              <a:rPr lang="en-US" sz="1800" b="1" dirty="0" err="1">
                <a:effectLst>
                  <a:outerShdw blurRad="38100" dist="38100" dir="2700000" algn="tl">
                    <a:srgbClr val="FFFFFF"/>
                  </a:outerShdw>
                </a:effectLst>
              </a:rPr>
              <a:t>OLB</a:t>
            </a:r>
            <a:r>
              <a:rPr lang="en-US" sz="1800" b="1" dirty="0">
                <a:effectLst>
                  <a:outerShdw blurRad="38100" dist="38100" dir="2700000" algn="tl">
                    <a:srgbClr val="FFFFFF"/>
                  </a:outerShdw>
                </a:effectLst>
              </a:rPr>
              <a:t> column to set initial OLB</a:t>
            </a:r>
            <a:r>
              <a:rPr lang="en-US" sz="1800" b="1" baseline="-25000" dirty="0">
                <a:effectLst>
                  <a:outerShdw blurRad="38100" dist="38100" dir="2700000" algn="tl">
                    <a:srgbClr val="FFFFFF"/>
                  </a:outerShdw>
                </a:effectLst>
              </a:rPr>
              <a:t>0</a:t>
            </a:r>
            <a:r>
              <a:rPr lang="en-US" sz="1800" b="1" dirty="0">
                <a:effectLst>
                  <a:outerShdw blurRad="38100" dist="38100" dir="2700000" algn="tl">
                    <a:srgbClr val="FFFFFF"/>
                  </a:outerShdw>
                </a:effectLst>
              </a:rPr>
              <a:t> = L = Initial principal owed;</a:t>
            </a:r>
          </a:p>
          <a:p>
            <a:pPr marL="228600" indent="-228600" eaLnBrk="1" hangingPunct="1">
              <a:buFontTx/>
              <a:buChar char="•"/>
              <a:defRPr/>
            </a:pPr>
            <a:r>
              <a:rPr lang="en-US" sz="1800" b="1" dirty="0" smtClean="0">
                <a:effectLst>
                  <a:outerShdw blurRad="38100" dist="38100" dir="2700000" algn="tl">
                    <a:srgbClr val="FFFFFF"/>
                  </a:outerShdw>
                </a:effectLst>
              </a:rPr>
              <a:t>Then</a:t>
            </a:r>
            <a:r>
              <a:rPr lang="en-US" sz="1800" b="1" dirty="0">
                <a:effectLst>
                  <a:outerShdw blurRad="38100" dist="38100" dir="2700000" algn="tl">
                    <a:srgbClr val="FFFFFF"/>
                  </a:outerShdw>
                </a:effectLst>
              </a:rPr>
              <a:t>, the remaining rows and columns are filled in by copy/pasting formulas representing “Rule 1”, Rule 2”, and “Rule 3”, </a:t>
            </a:r>
          </a:p>
          <a:p>
            <a:pPr marL="228600" indent="-228600" eaLnBrk="1" hangingPunct="1">
              <a:buFontTx/>
              <a:buChar char="•"/>
              <a:defRPr/>
            </a:pPr>
            <a:r>
              <a:rPr lang="en-US" sz="1800" b="1" dirty="0" smtClean="0">
                <a:effectLst>
                  <a:outerShdw blurRad="38100" dist="38100" dir="2700000" algn="tl">
                    <a:srgbClr val="FFFFFF"/>
                  </a:outerShdw>
                </a:effectLst>
              </a:rPr>
              <a:t>Applying </a:t>
            </a:r>
            <a:r>
              <a:rPr lang="en-US" sz="1800" b="1" dirty="0">
                <a:effectLst>
                  <a:outerShdw blurRad="38100" dist="38100" dir="2700000" algn="tl">
                    <a:srgbClr val="FFFFFF"/>
                  </a:outerShdw>
                </a:effectLst>
              </a:rPr>
              <a:t>one of these rules to each of three of the four necessary columns.</a:t>
            </a:r>
          </a:p>
          <a:p>
            <a:pPr marL="228600" indent="-228600" eaLnBrk="1" hangingPunct="1">
              <a:buFontTx/>
              <a:buChar char="•"/>
              <a:defRPr/>
            </a:pPr>
            <a:r>
              <a:rPr lang="en-US" sz="1800" b="1" dirty="0" smtClean="0">
                <a:effectLst>
                  <a:outerShdw blurRad="38100" dist="38100" dir="2700000" algn="tl">
                    <a:srgbClr val="FFFFFF"/>
                  </a:outerShdw>
                </a:effectLst>
              </a:rPr>
              <a:t>“</a:t>
            </a:r>
            <a:r>
              <a:rPr lang="en-US" sz="1800" b="1" dirty="0">
                <a:effectLst>
                  <a:outerShdw blurRad="38100" dist="38100" dir="2700000" algn="tl">
                    <a:srgbClr val="FFFFFF"/>
                  </a:outerShdw>
                </a:effectLst>
              </a:rPr>
              <a:t>Circularity” in the Excel formulas is avoided by placing in the remaining column (the 4</a:t>
            </a:r>
            <a:r>
              <a:rPr lang="en-US" sz="1800" b="1" baseline="30000" dirty="0">
                <a:effectLst>
                  <a:outerShdw blurRad="38100" dist="38100" dir="2700000" algn="tl">
                    <a:srgbClr val="FFFFFF"/>
                  </a:outerShdw>
                </a:effectLst>
              </a:rPr>
              <a:t>th</a:t>
            </a:r>
            <a:r>
              <a:rPr lang="en-US" sz="1800" b="1" dirty="0">
                <a:effectLst>
                  <a:outerShdw blurRad="38100" dist="38100" dir="2700000" algn="tl">
                    <a:srgbClr val="FFFFFF"/>
                  </a:outerShdw>
                </a:effectLst>
              </a:rPr>
              <a:t> column) a formula which reflects the definition of the type of loan:</a:t>
            </a:r>
          </a:p>
          <a:p>
            <a:pPr marL="685800" lvl="1" indent="-228600" eaLnBrk="1" hangingPunct="1">
              <a:buFontTx/>
              <a:buChar char="•"/>
              <a:defRPr/>
            </a:pPr>
            <a:r>
              <a:rPr lang="en-US" sz="1800" b="1" dirty="0" smtClean="0">
                <a:effectLst>
                  <a:outerShdw blurRad="38100" dist="38100" dir="2700000" algn="tl">
                    <a:srgbClr val="FFFFFF"/>
                  </a:outerShdw>
                </a:effectLst>
              </a:rPr>
              <a:t>e.g</a:t>
            </a:r>
            <a:r>
              <a:rPr lang="en-US" sz="1800" b="1" dirty="0">
                <a:effectLst>
                  <a:outerShdw blurRad="38100" dist="38100" dir="2700000" algn="tl">
                    <a:srgbClr val="FFFFFF"/>
                  </a:outerShdw>
                </a:effectLst>
              </a:rPr>
              <a:t>., For the interest-only loan we could use the </a:t>
            </a:r>
            <a:r>
              <a:rPr lang="en-US" sz="1800" b="1" dirty="0" err="1">
                <a:effectLst>
                  <a:outerShdw blurRad="38100" dist="38100" dir="2700000" algn="tl">
                    <a:srgbClr val="FFFFFF"/>
                  </a:outerShdw>
                </a:effectLst>
              </a:rPr>
              <a:t>PMT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a:t>
            </a:r>
            <a:r>
              <a:rPr lang="en-US" sz="1800" b="1" dirty="0" err="1">
                <a:effectLst>
                  <a:outerShdw blurRad="38100" dist="38100" dir="2700000" algn="tl">
                    <a:srgbClr val="FFFFFF"/>
                  </a:outerShdw>
                </a:effectLst>
              </a:rPr>
              <a:t>INT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characteristic of the interest-only mortgage to define the PMT column.</a:t>
            </a:r>
          </a:p>
          <a:p>
            <a:pPr marL="685800" lvl="1" indent="-228600" eaLnBrk="1" hangingPunct="1">
              <a:buFontTx/>
              <a:buChar char="•"/>
              <a:defRPr/>
            </a:pPr>
            <a:r>
              <a:rPr lang="en-US" sz="1800" b="1" dirty="0" smtClean="0">
                <a:effectLst>
                  <a:outerShdw blurRad="38100" dist="38100" dir="2700000" algn="tl">
                    <a:srgbClr val="FFFFFF"/>
                  </a:outerShdw>
                </a:effectLst>
              </a:rPr>
              <a:t>Then</a:t>
            </a:r>
            <a:r>
              <a:rPr lang="en-US" sz="1800" b="1" dirty="0">
                <a:effectLst>
                  <a:outerShdw blurRad="38100" dist="38100" dir="2700000" algn="tl">
                    <a:srgbClr val="FFFFFF"/>
                  </a:outerShdw>
                </a:effectLst>
              </a:rPr>
              <a:t>:</a:t>
            </a:r>
          </a:p>
          <a:p>
            <a:pPr marL="1143000" lvl="2" indent="-228600" eaLnBrk="1" hangingPunct="1">
              <a:buFontTx/>
              <a:buChar char="•"/>
              <a:defRPr/>
            </a:pPr>
            <a:r>
              <a:rPr lang="en-US" sz="1800" b="1" dirty="0" smtClean="0">
                <a:effectLst>
                  <a:outerShdw blurRad="38100" dist="38100" dir="2700000" algn="tl">
                    <a:srgbClr val="FFFFFF"/>
                  </a:outerShdw>
                </a:effectLst>
              </a:rPr>
              <a:t>“</a:t>
            </a:r>
            <a:r>
              <a:rPr lang="en-US" sz="1800" b="1" dirty="0">
                <a:effectLst>
                  <a:outerShdw blurRad="38100" dist="38100" dir="2700000" algn="tl">
                    <a:srgbClr val="FFFFFF"/>
                  </a:outerShdw>
                </a:effectLst>
              </a:rPr>
              <a:t>Rule 1” is employed in the INT column to derive the interest from the beginning </a:t>
            </a:r>
            <a:r>
              <a:rPr lang="en-US" sz="1800" b="1" dirty="0" err="1">
                <a:effectLst>
                  <a:outerShdw blurRad="38100" dist="38100" dir="2700000" algn="tl">
                    <a:srgbClr val="FFFFFF"/>
                  </a:outerShdw>
                </a:effectLst>
              </a:rPr>
              <a:t>OLB</a:t>
            </a:r>
            <a:r>
              <a:rPr lang="en-US" sz="1800" b="1" dirty="0">
                <a:effectLst>
                  <a:outerShdw blurRad="38100" dist="38100" dir="2700000" algn="tl">
                    <a:srgbClr val="FFFFFF"/>
                  </a:outerShdw>
                </a:effectLst>
              </a:rPr>
              <a:t> as: </a:t>
            </a:r>
            <a:r>
              <a:rPr lang="en-US" sz="1800" b="1" dirty="0" err="1">
                <a:effectLst>
                  <a:outerShdw blurRad="38100" dist="38100" dir="2700000" algn="tl">
                    <a:srgbClr val="FFFFFF"/>
                  </a:outerShdw>
                </a:effectLst>
              </a:rPr>
              <a:t>INT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 OLB</a:t>
            </a:r>
            <a:r>
              <a:rPr lang="en-US" sz="1800" b="1" baseline="-25000" dirty="0">
                <a:effectLst>
                  <a:outerShdw blurRad="38100" dist="38100" dir="2700000" algn="tl">
                    <a:srgbClr val="FFFFFF"/>
                  </a:outerShdw>
                </a:effectLst>
              </a:rPr>
              <a:t>t-1</a:t>
            </a:r>
            <a:r>
              <a:rPr lang="en-US" sz="1800" b="1" dirty="0">
                <a:effectLst>
                  <a:outerShdw blurRad="38100" dist="38100" dir="2700000" algn="tl">
                    <a:srgbClr val="FFFFFF"/>
                  </a:outerShdw>
                </a:effectLst>
              </a:rPr>
              <a:t> * </a:t>
            </a:r>
            <a:r>
              <a:rPr lang="en-US" sz="1800" b="1" dirty="0" err="1">
                <a:effectLst>
                  <a:outerShdw blurRad="38100" dist="38100" dir="2700000" algn="tl">
                    <a:srgbClr val="FFFFFF"/>
                  </a:outerShdw>
                </a:effectLst>
              </a:rPr>
              <a:t>r</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a:t>
            </a:r>
          </a:p>
          <a:p>
            <a:pPr marL="1143000" lvl="2" indent="-228600" eaLnBrk="1" hangingPunct="1">
              <a:buFontTx/>
              <a:buChar char="•"/>
              <a:defRPr/>
            </a:pPr>
            <a:r>
              <a:rPr lang="en-US" sz="1800" b="1" dirty="0" smtClean="0">
                <a:effectLst>
                  <a:outerShdw blurRad="38100" dist="38100" dir="2700000" algn="tl">
                    <a:srgbClr val="FFFFFF"/>
                  </a:outerShdw>
                </a:effectLst>
              </a:rPr>
              <a:t>“</a:t>
            </a:r>
            <a:r>
              <a:rPr lang="en-US" sz="1800" b="1" dirty="0">
                <a:effectLst>
                  <a:outerShdw blurRad="38100" dist="38100" dir="2700000" algn="tl">
                    <a:srgbClr val="FFFFFF"/>
                  </a:outerShdw>
                </a:effectLst>
              </a:rPr>
              <a:t>Rule 2” in the </a:t>
            </a:r>
            <a:r>
              <a:rPr lang="en-US" sz="1800" b="1" dirty="0" err="1">
                <a:effectLst>
                  <a:outerShdw blurRad="38100" dist="38100" dir="2700000" algn="tl">
                    <a:srgbClr val="FFFFFF"/>
                  </a:outerShdw>
                </a:effectLst>
              </a:rPr>
              <a:t>AMORT</a:t>
            </a:r>
            <a:r>
              <a:rPr lang="en-US" sz="1800" b="1" dirty="0">
                <a:effectLst>
                  <a:outerShdw blurRad="38100" dist="38100" dir="2700000" algn="tl">
                    <a:srgbClr val="FFFFFF"/>
                  </a:outerShdw>
                </a:effectLst>
              </a:rPr>
              <a:t> column to derive </a:t>
            </a:r>
            <a:r>
              <a:rPr lang="en-US" sz="1800" b="1" dirty="0" err="1">
                <a:effectLst>
                  <a:outerShdw blurRad="38100" dist="38100" dir="2700000" algn="tl">
                    <a:srgbClr val="FFFFFF"/>
                  </a:outerShdw>
                </a:effectLst>
              </a:rPr>
              <a:t>AMORT</a:t>
            </a:r>
            <a:r>
              <a:rPr lang="en-US" sz="1800" b="1" baseline="-25000" dirty="0" err="1">
                <a:effectLst>
                  <a:outerShdw blurRad="38100" dist="38100" dir="2700000" algn="tl">
                    <a:srgbClr val="FFFFFF"/>
                  </a:outerShdw>
                </a:effectLst>
              </a:rPr>
              <a:t>t</a:t>
            </a:r>
            <a:r>
              <a:rPr lang="en-US" sz="1800" b="1" baseline="-25000" dirty="0">
                <a:effectLst>
                  <a:outerShdw blurRad="38100" dist="38100" dir="2700000" algn="tl">
                    <a:srgbClr val="FFFFFF"/>
                  </a:outerShdw>
                </a:effectLst>
              </a:rPr>
              <a:t> </a:t>
            </a:r>
            <a:r>
              <a:rPr lang="en-US" sz="1800" b="1" dirty="0">
                <a:effectLst>
                  <a:outerShdw blurRad="38100" dist="38100" dir="2700000" algn="tl">
                    <a:srgbClr val="FFFFFF"/>
                  </a:outerShdw>
                </a:effectLst>
              </a:rPr>
              <a:t>= </a:t>
            </a:r>
            <a:r>
              <a:rPr lang="en-US" sz="1800" b="1" dirty="0" err="1">
                <a:effectLst>
                  <a:outerShdw blurRad="38100" dist="38100" dir="2700000" algn="tl">
                    <a:srgbClr val="FFFFFF"/>
                  </a:outerShdw>
                </a:effectLst>
              </a:rPr>
              <a:t>PMT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 </a:t>
            </a:r>
            <a:r>
              <a:rPr lang="en-US" sz="1800" b="1" dirty="0" err="1">
                <a:effectLst>
                  <a:outerShdw blurRad="38100" dist="38100" dir="2700000" algn="tl">
                    <a:srgbClr val="FFFFFF"/>
                  </a:outerShdw>
                </a:effectLst>
              </a:rPr>
              <a:t>INT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 </a:t>
            </a:r>
          </a:p>
          <a:p>
            <a:pPr marL="1143000" lvl="2" indent="-228600" eaLnBrk="1" hangingPunct="1">
              <a:buFontTx/>
              <a:buChar char="•"/>
              <a:defRPr/>
            </a:pPr>
            <a:r>
              <a:rPr lang="en-US" sz="1800" b="1" dirty="0" smtClean="0">
                <a:effectLst>
                  <a:outerShdw blurRad="38100" dist="38100" dir="2700000" algn="tl">
                    <a:srgbClr val="FFFFFF"/>
                  </a:outerShdw>
                </a:effectLst>
              </a:rPr>
              <a:t>“</a:t>
            </a:r>
            <a:r>
              <a:rPr lang="en-US" sz="1800" b="1" dirty="0">
                <a:effectLst>
                  <a:outerShdw blurRad="38100" dist="38100" dir="2700000" algn="tl">
                    <a:srgbClr val="FFFFFF"/>
                  </a:outerShdw>
                </a:effectLst>
              </a:rPr>
              <a:t>Rule 3” in the remainder of the </a:t>
            </a:r>
            <a:r>
              <a:rPr lang="en-US" sz="1800" b="1" dirty="0" err="1">
                <a:effectLst>
                  <a:outerShdw blurRad="38100" dist="38100" dir="2700000" algn="tl">
                    <a:srgbClr val="FFFFFF"/>
                  </a:outerShdw>
                </a:effectLst>
              </a:rPr>
              <a:t>OLB</a:t>
            </a:r>
            <a:r>
              <a:rPr lang="en-US" sz="1800" b="1" dirty="0">
                <a:effectLst>
                  <a:outerShdw blurRad="38100" dist="38100" dir="2700000" algn="tl">
                    <a:srgbClr val="FFFFFF"/>
                  </a:outerShdw>
                </a:effectLst>
              </a:rPr>
              <a:t> column (t &gt; 0) to derive </a:t>
            </a:r>
            <a:r>
              <a:rPr lang="en-US" sz="1800" b="1" dirty="0" err="1">
                <a:effectLst>
                  <a:outerShdw blurRad="38100" dist="38100" dir="2700000" algn="tl">
                    <a:srgbClr val="FFFFFF"/>
                  </a:outerShdw>
                </a:effectLst>
              </a:rPr>
              <a:t>OLB</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=OLB</a:t>
            </a:r>
            <a:r>
              <a:rPr lang="en-US" sz="1800" b="1" baseline="-25000" dirty="0">
                <a:effectLst>
                  <a:outerShdw blurRad="38100" dist="38100" dir="2700000" algn="tl">
                    <a:srgbClr val="FFFFFF"/>
                  </a:outerShdw>
                </a:effectLst>
              </a:rPr>
              <a:t>t-1</a:t>
            </a:r>
            <a:r>
              <a:rPr lang="en-US" sz="1800" b="1" dirty="0">
                <a:effectLst>
                  <a:outerShdw blurRad="38100" dist="38100" dir="2700000" algn="tl">
                    <a:srgbClr val="FFFFFF"/>
                  </a:outerShdw>
                </a:effectLst>
              </a:rPr>
              <a:t> – </a:t>
            </a:r>
            <a:r>
              <a:rPr lang="en-US" sz="1800" b="1" dirty="0" err="1">
                <a:effectLst>
                  <a:outerShdw blurRad="38100" dist="38100" dir="2700000" algn="tl">
                    <a:srgbClr val="FFFFFF"/>
                  </a:outerShdw>
                </a:effectLst>
              </a:rPr>
              <a:t>AMORT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 ;</a:t>
            </a:r>
          </a:p>
          <a:p>
            <a:pPr marL="685800" lvl="1" indent="-228600" eaLnBrk="1" hangingPunct="1">
              <a:buFontTx/>
              <a:buChar char="•"/>
              <a:defRPr/>
            </a:pPr>
            <a:r>
              <a:rPr lang="en-US" sz="1800" b="1" dirty="0" smtClean="0">
                <a:effectLst>
                  <a:outerShdw blurRad="38100" dist="38100" dir="2700000" algn="tl">
                    <a:srgbClr val="FFFFFF"/>
                  </a:outerShdw>
                </a:effectLst>
              </a:rPr>
              <a:t>(</a:t>
            </a:r>
            <a:r>
              <a:rPr lang="en-US" sz="1800" b="1" dirty="0">
                <a:effectLst>
                  <a:outerShdw blurRad="38100" dist="38100" dir="2700000" algn="tl">
                    <a:srgbClr val="FFFFFF"/>
                  </a:outerShdw>
                </a:effectLst>
              </a:rPr>
              <a:t>Alternatively, we could have used the </a:t>
            </a:r>
            <a:r>
              <a:rPr lang="en-US" sz="1800" b="1" dirty="0" err="1">
                <a:effectLst>
                  <a:outerShdw blurRad="38100" dist="38100" dir="2700000" algn="tl">
                    <a:srgbClr val="FFFFFF"/>
                  </a:outerShdw>
                </a:effectLst>
              </a:rPr>
              <a:t>AMORT</a:t>
            </a:r>
            <a:r>
              <a:rPr lang="en-US" sz="1800" b="1" baseline="-25000" dirty="0" err="1">
                <a:effectLst>
                  <a:outerShdw blurRad="38100" dist="38100" dir="2700000" algn="tl">
                    <a:srgbClr val="FFFFFF"/>
                  </a:outerShdw>
                </a:effectLst>
              </a:rPr>
              <a:t>t</a:t>
            </a:r>
            <a:r>
              <a:rPr lang="en-US" sz="1800" b="1" dirty="0">
                <a:effectLst>
                  <a:outerShdw blurRad="38100" dist="38100" dir="2700000" algn="tl">
                    <a:srgbClr val="FFFFFF"/>
                  </a:outerShdw>
                </a:effectLst>
              </a:rPr>
              <a:t>=0 loan characteristic to define the </a:t>
            </a:r>
            <a:r>
              <a:rPr lang="en-US" sz="1800" b="1" dirty="0" err="1">
                <a:effectLst>
                  <a:outerShdw blurRad="38100" dist="38100" dir="2700000" algn="tl">
                    <a:srgbClr val="FFFFFF"/>
                  </a:outerShdw>
                </a:effectLst>
              </a:rPr>
              <a:t>AMORT</a:t>
            </a:r>
            <a:r>
              <a:rPr lang="en-US" sz="1800" b="1" dirty="0">
                <a:effectLst>
                  <a:outerShdw blurRad="38100" dist="38100" dir="2700000" algn="tl">
                    <a:srgbClr val="FFFFFF"/>
                  </a:outerShdw>
                </a:effectLst>
              </a:rPr>
              <a:t> column and then applied “Rule 2” to derive the PMT column instead of the </a:t>
            </a:r>
            <a:r>
              <a:rPr lang="en-US" sz="1800" b="1" dirty="0" err="1">
                <a:effectLst>
                  <a:outerShdw blurRad="38100" dist="38100" dir="2700000" algn="tl">
                    <a:srgbClr val="FFFFFF"/>
                  </a:outerShdw>
                </a:effectLst>
              </a:rPr>
              <a:t>AMORT</a:t>
            </a:r>
            <a:r>
              <a:rPr lang="en-US" sz="1800" b="1" dirty="0">
                <a:effectLst>
                  <a:outerShdw blurRad="38100" dist="38100" dir="2700000" algn="tl">
                    <a:srgbClr val="FFFFFF"/>
                  </a:outerShdw>
                </a:effectLst>
              </a:rPr>
              <a:t> column.)</a:t>
            </a:r>
          </a:p>
        </p:txBody>
      </p:sp>
      <p:sp>
        <p:nvSpPr>
          <p:cNvPr id="3" name="Slide Number Placeholder 2"/>
          <p:cNvSpPr>
            <a:spLocks noGrp="1"/>
          </p:cNvSpPr>
          <p:nvPr>
            <p:ph type="sldNum" sz="quarter" idx="12"/>
          </p:nvPr>
        </p:nvSpPr>
        <p:spPr/>
        <p:txBody>
          <a:bodyPr/>
          <a:lstStyle/>
          <a:p>
            <a:fld id="{9A7DB79F-5B30-43E3-A70F-CF4E72463336}" type="slidenum">
              <a:rPr lang="en-US" smtClean="0"/>
              <a:pPr/>
              <a:t>4</a:t>
            </a:fld>
            <a:endParaRPr lang="en-US"/>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6" name="Text Box 4"/>
          <p:cNvSpPr txBox="1">
            <a:spLocks noChangeArrowheads="1"/>
          </p:cNvSpPr>
          <p:nvPr/>
        </p:nvSpPr>
        <p:spPr bwMode="auto">
          <a:xfrm>
            <a:off x="228600" y="304800"/>
            <a:ext cx="8610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YTMs vs “expected returns”. . .</a:t>
            </a:r>
          </a:p>
        </p:txBody>
      </p:sp>
      <p:sp>
        <p:nvSpPr>
          <p:cNvPr id="95237" name="Text Box 5"/>
          <p:cNvSpPr txBox="1">
            <a:spLocks noChangeArrowheads="1"/>
          </p:cNvSpPr>
          <p:nvPr/>
        </p:nvSpPr>
        <p:spPr bwMode="auto">
          <a:xfrm>
            <a:off x="609600" y="838200"/>
            <a:ext cx="8077200" cy="1614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800" b="1">
                <a:solidFill>
                  <a:srgbClr val="0000FF"/>
                </a:solidFill>
                <a:effectLst>
                  <a:outerShdw blurRad="38100" dist="38100" dir="2700000" algn="tl">
                    <a:srgbClr val="000000"/>
                  </a:outerShdw>
                </a:effectLst>
                <a:sym typeface="Wingdings" panose="05000000000000000000" pitchFamily="2" charset="2"/>
              </a:rPr>
              <a:t>“Expected return”</a:t>
            </a:r>
            <a:r>
              <a:rPr lang="en-US" b="1">
                <a:solidFill>
                  <a:srgbClr val="000000"/>
                </a:solidFill>
                <a:effectLst>
                  <a:outerShdw blurRad="38100" dist="38100" dir="2700000" algn="tl">
                    <a:srgbClr val="FFFFFF"/>
                  </a:outerShdw>
                </a:effectLst>
                <a:sym typeface="Wingdings" panose="05000000000000000000" pitchFamily="2" charset="2"/>
              </a:rPr>
              <a:t>	</a:t>
            </a:r>
          </a:p>
          <a:p>
            <a:pPr lvl="1" eaLnBrk="1" hangingPunct="1">
              <a:defRPr/>
            </a:pPr>
            <a:r>
              <a:rPr lang="en-US" b="1">
                <a:solidFill>
                  <a:srgbClr val="0000FF"/>
                </a:solidFill>
                <a:effectLst>
                  <a:outerShdw blurRad="38100" dist="38100" dir="2700000" algn="tl">
                    <a:srgbClr val="000000"/>
                  </a:outerShdw>
                </a:effectLst>
                <a:sym typeface="Wingdings" panose="05000000000000000000" pitchFamily="2" charset="2"/>
              </a:rPr>
              <a:t>= Mortgage investor’s expected total return (going-in IRR for mortgage investor), </a:t>
            </a:r>
          </a:p>
          <a:p>
            <a:pPr lvl="1" eaLnBrk="1" hangingPunct="1">
              <a:defRPr/>
            </a:pPr>
            <a:r>
              <a:rPr lang="en-US" b="1">
                <a:solidFill>
                  <a:srgbClr val="0000FF"/>
                </a:solidFill>
                <a:effectLst>
                  <a:outerShdw blurRad="38100" dist="38100" dir="2700000" algn="tl">
                    <a:srgbClr val="000000"/>
                  </a:outerShdw>
                </a:effectLst>
                <a:sym typeface="Wingdings" panose="05000000000000000000" pitchFamily="2" charset="2"/>
              </a:rPr>
              <a:t>= Borrower’s “cost of capital”, </a:t>
            </a:r>
            <a:r>
              <a:rPr lang="en-US" b="1" i="1">
                <a:solidFill>
                  <a:srgbClr val="0000FF"/>
                </a:solidFill>
                <a:effectLst>
                  <a:outerShdw blurRad="38100" dist="38100" dir="2700000" algn="tl">
                    <a:srgbClr val="000000"/>
                  </a:outerShdw>
                </a:effectLst>
                <a:sym typeface="Wingdings" panose="05000000000000000000" pitchFamily="2" charset="2"/>
              </a:rPr>
              <a:t> E[r]</a:t>
            </a:r>
            <a:r>
              <a:rPr lang="en-US" b="1">
                <a:solidFill>
                  <a:srgbClr val="0000FF"/>
                </a:solidFill>
                <a:effectLst>
                  <a:outerShdw blurRad="38100" dist="38100" dir="2700000" algn="tl">
                    <a:srgbClr val="000000"/>
                  </a:outerShdw>
                </a:effectLst>
                <a:sym typeface="Wingdings" panose="05000000000000000000" pitchFamily="2" charset="2"/>
              </a:rPr>
              <a:t>.</a:t>
            </a:r>
          </a:p>
        </p:txBody>
      </p:sp>
      <p:sp>
        <p:nvSpPr>
          <p:cNvPr id="95238" name="Text Box 6"/>
          <p:cNvSpPr txBox="1">
            <a:spLocks noChangeArrowheads="1"/>
          </p:cNvSpPr>
          <p:nvPr/>
        </p:nvSpPr>
        <p:spPr bwMode="auto">
          <a:xfrm>
            <a:off x="533400" y="2590800"/>
            <a:ext cx="8229600" cy="191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YTM </a:t>
            </a:r>
            <a:r>
              <a:rPr lang="en-US" b="1">
                <a:solidFill>
                  <a:srgbClr val="000000"/>
                </a:solidFill>
                <a:effectLst>
                  <a:outerShdw blurRad="38100" dist="38100" dir="2700000" algn="tl">
                    <a:srgbClr val="FFFFFF"/>
                  </a:outerShdw>
                </a:effectLst>
                <a:sym typeface="Symbol" panose="05050102010706020507" pitchFamily="18" charset="2"/>
              </a:rPr>
              <a:t></a:t>
            </a:r>
            <a:r>
              <a:rPr lang="en-US" b="1">
                <a:solidFill>
                  <a:srgbClr val="000000"/>
                </a:solidFill>
                <a:effectLst>
                  <a:outerShdw blurRad="38100" dist="38100" dir="2700000" algn="tl">
                    <a:srgbClr val="FFFFFF"/>
                  </a:outerShdw>
                </a:effectLst>
                <a:sym typeface="Wingdings" panose="05000000000000000000" pitchFamily="2" charset="2"/>
              </a:rPr>
              <a:t> E[r], for two reasons:</a:t>
            </a:r>
          </a:p>
          <a:p>
            <a:pPr lvl="1"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1)   YTM based on </a:t>
            </a:r>
            <a:r>
              <a:rPr lang="en-US" b="1" u="sng">
                <a:solidFill>
                  <a:srgbClr val="000000"/>
                </a:solidFill>
                <a:effectLst>
                  <a:outerShdw blurRad="38100" dist="38100" dir="2700000" algn="tl">
                    <a:srgbClr val="FFFFFF"/>
                  </a:outerShdw>
                </a:effectLst>
                <a:sym typeface="Wingdings" panose="05000000000000000000" pitchFamily="2" charset="2"/>
              </a:rPr>
              <a:t>contractual</a:t>
            </a:r>
            <a:r>
              <a:rPr lang="en-US" b="1">
                <a:solidFill>
                  <a:srgbClr val="000000"/>
                </a:solidFill>
                <a:effectLst>
                  <a:outerShdw blurRad="38100" dist="38100" dir="2700000" algn="tl">
                    <a:srgbClr val="FFFFFF"/>
                  </a:outerShdw>
                </a:effectLst>
                <a:sym typeface="Wingdings" panose="05000000000000000000" pitchFamily="2" charset="2"/>
              </a:rPr>
              <a:t> cash flows, ignoring probability of default. </a:t>
            </a:r>
            <a:r>
              <a:rPr lang="en-US" b="1" i="1">
                <a:solidFill>
                  <a:srgbClr val="000000"/>
                </a:solidFill>
                <a:effectLst>
                  <a:outerShdw blurRad="38100" dist="38100" dir="2700000" algn="tl">
                    <a:srgbClr val="FFFFFF"/>
                  </a:outerShdw>
                </a:effectLst>
                <a:sym typeface="Wingdings" panose="05000000000000000000" pitchFamily="2" charset="2"/>
              </a:rPr>
              <a:t>(Ignore this for now.)</a:t>
            </a:r>
            <a:endParaRPr lang="en-US" b="1">
              <a:solidFill>
                <a:srgbClr val="000000"/>
              </a:solidFill>
              <a:effectLst>
                <a:outerShdw blurRad="38100" dist="38100" dir="2700000" algn="tl">
                  <a:srgbClr val="FFFFFF"/>
                </a:outerShdw>
              </a:effectLst>
              <a:sym typeface="Wingdings" panose="05000000000000000000" pitchFamily="2" charset="2"/>
            </a:endParaRPr>
          </a:p>
          <a:p>
            <a:pPr lvl="1"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2)   YTM assumes loan remains to </a:t>
            </a:r>
            <a:r>
              <a:rPr lang="en-US" b="1" u="sng">
                <a:solidFill>
                  <a:srgbClr val="000000"/>
                </a:solidFill>
                <a:effectLst>
                  <a:outerShdw blurRad="38100" dist="38100" dir="2700000" algn="tl">
                    <a:srgbClr val="FFFFFF"/>
                  </a:outerShdw>
                </a:effectLst>
                <a:sym typeface="Wingdings" panose="05000000000000000000" pitchFamily="2" charset="2"/>
              </a:rPr>
              <a:t>maturity</a:t>
            </a:r>
            <a:r>
              <a:rPr lang="en-US" b="1">
                <a:solidFill>
                  <a:srgbClr val="000000"/>
                </a:solidFill>
                <a:effectLst>
                  <a:outerShdw blurRad="38100" dist="38100" dir="2700000" algn="tl">
                    <a:srgbClr val="FFFFFF"/>
                  </a:outerShdw>
                </a:effectLst>
                <a:sym typeface="Wingdings" panose="05000000000000000000" pitchFamily="2" charset="2"/>
              </a:rPr>
              <a:t>, even if loan has prepayment clause...</a:t>
            </a:r>
          </a:p>
        </p:txBody>
      </p:sp>
      <p:sp>
        <p:nvSpPr>
          <p:cNvPr id="5" name="Slide Number Placeholder 4"/>
          <p:cNvSpPr>
            <a:spLocks noGrp="1"/>
          </p:cNvSpPr>
          <p:nvPr>
            <p:ph type="sldNum" sz="quarter" idx="12"/>
          </p:nvPr>
        </p:nvSpPr>
        <p:spPr/>
        <p:txBody>
          <a:bodyPr/>
          <a:lstStyle/>
          <a:p>
            <a:fld id="{B454739E-B941-4556-BF58-7398D3CAE5DB}" type="slidenum">
              <a:rPr lang="en-US" smtClean="0"/>
              <a:pPr/>
              <a:t>40</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4" name="Text Box 4"/>
          <p:cNvSpPr txBox="1">
            <a:spLocks noChangeArrowheads="1"/>
          </p:cNvSpPr>
          <p:nvPr/>
        </p:nvSpPr>
        <p:spPr bwMode="auto">
          <a:xfrm>
            <a:off x="304800" y="228600"/>
            <a:ext cx="8153400"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00"/>
                </a:solidFill>
                <a:effectLst>
                  <a:outerShdw blurRad="38100" dist="38100" dir="2700000" algn="tl">
                    <a:srgbClr val="FFFFFF"/>
                  </a:outerShdw>
                </a:effectLst>
                <a:sym typeface="Wingdings" panose="05000000000000000000" pitchFamily="2" charset="2"/>
              </a:rPr>
              <a:t>Suppose previous 30-yr </a:t>
            </a:r>
            <a:r>
              <a:rPr lang="en-US" b="1">
                <a:solidFill>
                  <a:srgbClr val="FF0000"/>
                </a:solidFill>
                <a:effectLst>
                  <a:outerShdw blurRad="38100" dist="38100" dir="2700000" algn="tl">
                    <a:srgbClr val="000000"/>
                  </a:outerShdw>
                </a:effectLst>
                <a:sym typeface="Wingdings" panose="05000000000000000000" pitchFamily="2" charset="2"/>
              </a:rPr>
              <a:t>8%</a:t>
            </a:r>
            <a:r>
              <a:rPr lang="en-US" b="1">
                <a:solidFill>
                  <a:srgbClr val="000000"/>
                </a:solidFill>
                <a:effectLst>
                  <a:outerShdw blurRad="38100" dist="38100" dir="2700000" algn="tl">
                    <a:srgbClr val="FFFFFF"/>
                  </a:outerShdw>
                </a:effectLst>
                <a:sym typeface="Wingdings" panose="05000000000000000000" pitchFamily="2" charset="2"/>
              </a:rPr>
              <a:t>, 1-point (</a:t>
            </a:r>
            <a:r>
              <a:rPr lang="en-US" b="1">
                <a:solidFill>
                  <a:srgbClr val="FF0000"/>
                </a:solidFill>
                <a:effectLst>
                  <a:outerShdw blurRad="38100" dist="38100" dir="2700000" algn="tl">
                    <a:srgbClr val="000000"/>
                  </a:outerShdw>
                </a:effectLst>
                <a:sym typeface="Wingdings" panose="05000000000000000000" pitchFamily="2" charset="2"/>
              </a:rPr>
              <a:t>8.11% YTM</a:t>
            </a:r>
            <a:r>
              <a:rPr lang="en-US" b="1">
                <a:solidFill>
                  <a:srgbClr val="000000"/>
                </a:solidFill>
                <a:effectLst>
                  <a:outerShdw blurRad="38100" dist="38100" dir="2700000" algn="tl">
                    <a:srgbClr val="FFFFFF"/>
                  </a:outerShdw>
                </a:effectLst>
                <a:sym typeface="Wingdings" panose="05000000000000000000" pitchFamily="2" charset="2"/>
              </a:rPr>
              <a:t>) loan is expected to be </a:t>
            </a:r>
            <a:r>
              <a:rPr lang="en-US" b="1">
                <a:solidFill>
                  <a:srgbClr val="0000FF"/>
                </a:solidFill>
                <a:effectLst>
                  <a:outerShdw blurRad="38100" dist="38100" dir="2700000" algn="tl">
                    <a:srgbClr val="000000"/>
                  </a:outerShdw>
                </a:effectLst>
                <a:sym typeface="Wingdings" panose="05000000000000000000" pitchFamily="2" charset="2"/>
              </a:rPr>
              <a:t>prepaid</a:t>
            </a:r>
            <a:r>
              <a:rPr lang="en-US" b="1">
                <a:solidFill>
                  <a:srgbClr val="000000"/>
                </a:solidFill>
                <a:effectLst>
                  <a:outerShdw blurRad="38100" dist="38100" dir="2700000" algn="tl">
                    <a:srgbClr val="FFFFFF"/>
                  </a:outerShdw>
                </a:effectLst>
                <a:sym typeface="Wingdings" panose="05000000000000000000" pitchFamily="2" charset="2"/>
              </a:rPr>
              <a:t> after 10 years...</a:t>
            </a:r>
          </a:p>
        </p:txBody>
      </p:sp>
      <p:graphicFrame>
        <p:nvGraphicFramePr>
          <p:cNvPr id="47107" name="Object 5"/>
          <p:cNvGraphicFramePr>
            <a:graphicFrameLocks noChangeAspect="1"/>
          </p:cNvGraphicFramePr>
          <p:nvPr>
            <p:ph/>
          </p:nvPr>
        </p:nvGraphicFramePr>
        <p:xfrm>
          <a:off x="914400" y="1371600"/>
          <a:ext cx="6629400" cy="1120775"/>
        </p:xfrm>
        <a:graphic>
          <a:graphicData uri="http://schemas.openxmlformats.org/presentationml/2006/ole">
            <p:oleObj spid="_x0000_s47107" r:id="rId3" imgW="2628900" imgH="444500" progId="Equation.3">
              <p:embed/>
            </p:oleObj>
          </a:graphicData>
        </a:graphic>
      </p:graphicFrame>
      <p:sp>
        <p:nvSpPr>
          <p:cNvPr id="97287" name="Text Box 7"/>
          <p:cNvSpPr txBox="1">
            <a:spLocks noChangeArrowheads="1"/>
          </p:cNvSpPr>
          <p:nvPr/>
        </p:nvSpPr>
        <p:spPr bwMode="auto">
          <a:xfrm>
            <a:off x="533400" y="2743200"/>
            <a:ext cx="8153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rgbClr val="0000FF"/>
                </a:solidFill>
                <a:effectLst>
                  <a:outerShdw blurRad="38100" dist="38100" dir="2700000" algn="tl">
                    <a:srgbClr val="000000"/>
                  </a:outerShdw>
                </a:effectLst>
                <a:sym typeface="Wingdings" panose="05000000000000000000" pitchFamily="2" charset="2"/>
              </a:rPr>
              <a:t>Solve for r = 0.6795%,  </a:t>
            </a:r>
            <a:r>
              <a:rPr lang="en-US" b="1">
                <a:solidFill>
                  <a:srgbClr val="FF0000"/>
                </a:solidFill>
                <a:effectLst>
                  <a:outerShdw blurRad="38100" dist="38100" dir="2700000" algn="tl">
                    <a:srgbClr val="000000"/>
                  </a:outerShdw>
                </a:effectLst>
                <a:sym typeface="Wingdings" panose="05000000000000000000" pitchFamily="2" charset="2"/>
              </a:rPr>
              <a:t>E[r]/yr</a:t>
            </a:r>
            <a:r>
              <a:rPr lang="en-US" b="1">
                <a:solidFill>
                  <a:srgbClr val="0000FF"/>
                </a:solidFill>
                <a:effectLst>
                  <a:outerShdw blurRad="38100" dist="38100" dir="2700000" algn="tl">
                    <a:srgbClr val="000000"/>
                  </a:outerShdw>
                </a:effectLst>
                <a:sym typeface="Wingdings" panose="05000000000000000000" pitchFamily="2" charset="2"/>
              </a:rPr>
              <a:t> = (0.6795%)*12 = </a:t>
            </a:r>
            <a:r>
              <a:rPr lang="en-US" b="1">
                <a:solidFill>
                  <a:srgbClr val="FF0000"/>
                </a:solidFill>
                <a:effectLst>
                  <a:outerShdw blurRad="38100" dist="38100" dir="2700000" algn="tl">
                    <a:srgbClr val="000000"/>
                  </a:outerShdw>
                </a:effectLst>
                <a:sym typeface="Wingdings" panose="05000000000000000000" pitchFamily="2" charset="2"/>
              </a:rPr>
              <a:t>8.15%</a:t>
            </a:r>
            <a:r>
              <a:rPr lang="en-US" b="1">
                <a:solidFill>
                  <a:srgbClr val="0000FF"/>
                </a:solidFill>
                <a:effectLst>
                  <a:outerShdw blurRad="38100" dist="38100" dir="2700000" algn="tl">
                    <a:srgbClr val="000000"/>
                  </a:outerShdw>
                </a:effectLst>
                <a:sym typeface="Wingdings" panose="05000000000000000000" pitchFamily="2" charset="2"/>
              </a:rPr>
              <a:t>.</a:t>
            </a:r>
          </a:p>
        </p:txBody>
      </p:sp>
      <p:sp>
        <p:nvSpPr>
          <p:cNvPr id="97288" name="Text Box 8"/>
          <p:cNvSpPr txBox="1">
            <a:spLocks noChangeArrowheads="1"/>
          </p:cNvSpPr>
          <p:nvPr/>
        </p:nvSpPr>
        <p:spPr bwMode="auto">
          <a:xfrm>
            <a:off x="685800" y="3352800"/>
            <a:ext cx="7772400" cy="16256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defRPr/>
            </a:pPr>
            <a:r>
              <a:rPr lang="en-US" sz="2000" b="1">
                <a:solidFill>
                  <a:srgbClr val="000000"/>
                </a:solidFill>
                <a:effectLst>
                  <a:outerShdw blurRad="38100" dist="38100" dir="2700000" algn="tl">
                    <a:srgbClr val="FFFFFF"/>
                  </a:outerShdw>
                </a:effectLst>
                <a:sym typeface="Wingdings" panose="05000000000000000000" pitchFamily="2" charset="2"/>
              </a:rPr>
              <a:t>360=N, 8=I/YR, 1000000=PV, 0=FV; </a:t>
            </a:r>
          </a:p>
          <a:p>
            <a:pPr algn="ctr" eaLnBrk="1" hangingPunct="1">
              <a:defRPr/>
            </a:pPr>
            <a:r>
              <a:rPr lang="en-US" sz="2000" b="1">
                <a:solidFill>
                  <a:srgbClr val="000000"/>
                </a:solidFill>
                <a:effectLst>
                  <a:outerShdw blurRad="38100" dist="38100" dir="2700000" algn="tl">
                    <a:srgbClr val="FFFFFF"/>
                  </a:outerShdw>
                </a:effectLst>
                <a:sym typeface="Wingdings" panose="05000000000000000000" pitchFamily="2" charset="2"/>
              </a:rPr>
              <a:t>Compute: PMT= -7337.65. </a:t>
            </a:r>
          </a:p>
          <a:p>
            <a:pPr algn="ctr" eaLnBrk="1" hangingPunct="1">
              <a:defRPr/>
            </a:pPr>
            <a:r>
              <a:rPr lang="en-US" sz="2000" b="1">
                <a:solidFill>
                  <a:srgbClr val="000000"/>
                </a:solidFill>
                <a:effectLst>
                  <a:outerShdw blurRad="38100" dist="38100" dir="2700000" algn="tl">
                    <a:srgbClr val="FFFFFF"/>
                  </a:outerShdw>
                </a:effectLst>
                <a:sym typeface="Wingdings" panose="05000000000000000000" pitchFamily="2" charset="2"/>
              </a:rPr>
              <a:t>Then:</a:t>
            </a:r>
            <a:br>
              <a:rPr lang="en-US" sz="2000" b="1">
                <a:solidFill>
                  <a:srgbClr val="000000"/>
                </a:solidFill>
                <a:effectLst>
                  <a:outerShdw blurRad="38100" dist="38100" dir="2700000" algn="tl">
                    <a:srgbClr val="FFFFFF"/>
                  </a:outerShdw>
                </a:effectLst>
                <a:sym typeface="Wingdings" panose="05000000000000000000" pitchFamily="2" charset="2"/>
              </a:rPr>
            </a:br>
            <a:r>
              <a:rPr lang="en-US" sz="2000" b="1">
                <a:solidFill>
                  <a:srgbClr val="000000"/>
                </a:solidFill>
                <a:effectLst>
                  <a:outerShdw blurRad="38100" dist="38100" dir="2700000" algn="tl">
                    <a:srgbClr val="FFFFFF"/>
                  </a:outerShdw>
                </a:effectLst>
                <a:sym typeface="Wingdings" panose="05000000000000000000" pitchFamily="2" charset="2"/>
              </a:rPr>
              <a:t>120=N; Compute FV= -877247; </a:t>
            </a:r>
            <a:r>
              <a:rPr lang="en-US" sz="2000" b="1" i="1" u="sng">
                <a:solidFill>
                  <a:srgbClr val="000000"/>
                </a:solidFill>
                <a:effectLst>
                  <a:outerShdw blurRad="38100" dist="38100" dir="2700000" algn="tl">
                    <a:srgbClr val="FFFFFF"/>
                  </a:outerShdw>
                </a:effectLst>
                <a:sym typeface="Wingdings" panose="05000000000000000000" pitchFamily="2" charset="2"/>
              </a:rPr>
              <a:t>then</a:t>
            </a:r>
            <a:r>
              <a:rPr lang="en-US" sz="2000" b="1">
                <a:solidFill>
                  <a:srgbClr val="000000"/>
                </a:solidFill>
                <a:effectLst>
                  <a:outerShdw blurRad="38100" dist="38100" dir="2700000" algn="tl">
                    <a:srgbClr val="FFFFFF"/>
                  </a:outerShdw>
                </a:effectLst>
                <a:sym typeface="Wingdings" panose="05000000000000000000" pitchFamily="2" charset="2"/>
              </a:rPr>
              <a:t> 990000=PV; Compute: I/YR=8.15%.</a:t>
            </a:r>
          </a:p>
        </p:txBody>
      </p:sp>
      <p:sp>
        <p:nvSpPr>
          <p:cNvPr id="6" name="Slide Number Placeholder 5"/>
          <p:cNvSpPr>
            <a:spLocks noGrp="1"/>
          </p:cNvSpPr>
          <p:nvPr>
            <p:ph type="sldNum" sz="quarter" idx="12"/>
          </p:nvPr>
        </p:nvSpPr>
        <p:spPr/>
        <p:txBody>
          <a:bodyPr/>
          <a:lstStyle/>
          <a:p>
            <a:fld id="{6CA4C2C5-5D88-4A73-80DC-7F5BD5B8F7D0}" type="slidenum">
              <a:rPr lang="en-US" smtClean="0"/>
              <a:pPr/>
              <a:t>41</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2" name="Text Box 4"/>
          <p:cNvSpPr txBox="1">
            <a:spLocks noChangeArrowheads="1"/>
          </p:cNvSpPr>
          <p:nvPr/>
        </p:nvSpPr>
        <p:spPr bwMode="auto">
          <a:xfrm>
            <a:off x="457200" y="228600"/>
            <a:ext cx="815340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0000FF"/>
                </a:solidFill>
                <a:effectLst>
                  <a:outerShdw blurRad="38100" dist="38100" dir="2700000" algn="tl">
                    <a:srgbClr val="000000"/>
                  </a:outerShdw>
                </a:effectLst>
                <a:sym typeface="Wingdings" panose="05000000000000000000" pitchFamily="2" charset="2"/>
              </a:rPr>
              <a:t>The shorter the prepayment horizon, the greater the effect of any disbursement discount on the realistic yield (expected return) on the mortgage...</a:t>
            </a:r>
          </a:p>
        </p:txBody>
      </p:sp>
      <p:sp>
        <p:nvSpPr>
          <p:cNvPr id="48131" name="Text Box 5"/>
          <p:cNvSpPr txBox="1">
            <a:spLocks noChangeArrowheads="1"/>
          </p:cNvSpPr>
          <p:nvPr/>
        </p:nvSpPr>
        <p:spPr bwMode="auto">
          <a:xfrm>
            <a:off x="609600" y="1524000"/>
            <a:ext cx="8001000" cy="396875"/>
          </a:xfrm>
          <a:prstGeom prst="rect">
            <a:avLst/>
          </a:prstGeom>
          <a:noFill/>
          <a:ln w="9525">
            <a:noFill/>
            <a:miter lim="800000"/>
            <a:headEnd/>
            <a:tailEnd/>
          </a:ln>
          <a:effectLst/>
        </p:spPr>
        <p:txBody>
          <a:bodyPr>
            <a:spAutoFit/>
          </a:bodyPr>
          <a:lstStyle/>
          <a:p>
            <a:pPr algn="ctr" eaLnBrk="1" hangingPunct="1">
              <a:spcBef>
                <a:spcPct val="50000"/>
              </a:spcBef>
            </a:pPr>
            <a:r>
              <a:rPr lang="en-US" sz="2000">
                <a:solidFill>
                  <a:srgbClr val="000000"/>
                </a:solidFill>
                <a:sym typeface="Wingdings" pitchFamily="2" charset="2"/>
              </a:rPr>
              <a:t>Similar (slightly smaller) effect is caused by </a:t>
            </a:r>
            <a:r>
              <a:rPr lang="en-US" sz="2000" u="sng">
                <a:solidFill>
                  <a:srgbClr val="000000"/>
                </a:solidFill>
                <a:sym typeface="Wingdings" pitchFamily="2" charset="2"/>
              </a:rPr>
              <a:t>prepayment penalties</a:t>
            </a:r>
            <a:r>
              <a:rPr lang="en-US" sz="2000">
                <a:solidFill>
                  <a:srgbClr val="000000"/>
                </a:solidFill>
                <a:sym typeface="Wingdings" pitchFamily="2" charset="2"/>
              </a:rPr>
              <a:t>.</a:t>
            </a:r>
          </a:p>
        </p:txBody>
      </p:sp>
      <p:pic>
        <p:nvPicPr>
          <p:cNvPr id="48132" name="Picture 6"/>
          <p:cNvPicPr>
            <a:picLocks noChangeAspect="1" noChangeArrowheads="1"/>
          </p:cNvPicPr>
          <p:nvPr>
            <p:ph/>
          </p:nvPr>
        </p:nvPicPr>
        <p:blipFill>
          <a:blip r:embed="rId2" cstate="print"/>
          <a:srcRect/>
          <a:stretch>
            <a:fillRect/>
          </a:stretch>
        </p:blipFill>
        <p:spPr>
          <a:xfrm>
            <a:off x="1524000" y="2122488"/>
            <a:ext cx="6172200" cy="3889375"/>
          </a:xfrm>
          <a:noFill/>
        </p:spPr>
      </p:pic>
      <p:sp>
        <p:nvSpPr>
          <p:cNvPr id="5" name="Slide Number Placeholder 4"/>
          <p:cNvSpPr>
            <a:spLocks noGrp="1"/>
          </p:cNvSpPr>
          <p:nvPr>
            <p:ph type="sldNum" sz="quarter" idx="12"/>
          </p:nvPr>
        </p:nvSpPr>
        <p:spPr/>
        <p:txBody>
          <a:bodyPr/>
          <a:lstStyle/>
          <a:p>
            <a:fld id="{6CA4C2C5-5D88-4A73-80DC-7F5BD5B8F7D0}" type="slidenum">
              <a:rPr lang="en-US" smtClean="0"/>
              <a:pPr/>
              <a:t>42</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9154" name="Picture 4"/>
          <p:cNvPicPr>
            <a:picLocks noChangeAspect="1" noChangeArrowheads="1"/>
          </p:cNvPicPr>
          <p:nvPr>
            <p:ph sz="half" idx="1"/>
          </p:nvPr>
        </p:nvPicPr>
        <p:blipFill>
          <a:blip r:embed="rId2" cstate="print"/>
          <a:srcRect/>
          <a:stretch>
            <a:fillRect/>
          </a:stretch>
        </p:blipFill>
        <p:spPr>
          <a:xfrm>
            <a:off x="1828800" y="762000"/>
            <a:ext cx="5486400" cy="3457575"/>
          </a:xfrm>
          <a:noFill/>
        </p:spPr>
      </p:pic>
      <p:sp>
        <p:nvSpPr>
          <p:cNvPr id="101382" name="Text Box 6"/>
          <p:cNvSpPr txBox="1">
            <a:spLocks noChangeArrowheads="1"/>
          </p:cNvSpPr>
          <p:nvPr/>
        </p:nvSpPr>
        <p:spPr bwMode="auto">
          <a:xfrm>
            <a:off x="304800" y="228600"/>
            <a:ext cx="8153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Prepayment horizon &amp; Expected Return (OCC):</a:t>
            </a:r>
          </a:p>
        </p:txBody>
      </p:sp>
      <p:pic>
        <p:nvPicPr>
          <p:cNvPr id="49156" name="Picture 7"/>
          <p:cNvPicPr>
            <a:picLocks noChangeAspect="1" noChangeArrowheads="1"/>
          </p:cNvPicPr>
          <p:nvPr>
            <p:ph sz="half" idx="2"/>
          </p:nvPr>
        </p:nvPicPr>
        <p:blipFill>
          <a:blip r:embed="rId3" cstate="print"/>
          <a:srcRect/>
          <a:stretch>
            <a:fillRect/>
          </a:stretch>
        </p:blipFill>
        <p:spPr>
          <a:xfrm>
            <a:off x="457200" y="4343400"/>
            <a:ext cx="8458200" cy="1703388"/>
          </a:xfrm>
          <a:noFill/>
        </p:spPr>
      </p:pic>
      <p:sp>
        <p:nvSpPr>
          <p:cNvPr id="5" name="Slide Number Placeholder 4"/>
          <p:cNvSpPr>
            <a:spLocks noGrp="1"/>
          </p:cNvSpPr>
          <p:nvPr>
            <p:ph type="sldNum" sz="quarter" idx="12"/>
          </p:nvPr>
        </p:nvSpPr>
        <p:spPr/>
        <p:txBody>
          <a:bodyPr/>
          <a:lstStyle/>
          <a:p>
            <a:fld id="{C190FCA3-7C75-44B3-9AA9-D54EA79C82F0}" type="slidenum">
              <a:rPr lang="en-US" smtClean="0"/>
              <a:pPr/>
              <a:t>43</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5"/>
          <p:cNvSpPr>
            <a:spLocks noChangeArrowheads="1"/>
          </p:cNvSpPr>
          <p:nvPr/>
        </p:nvSpPr>
        <p:spPr bwMode="auto">
          <a:xfrm>
            <a:off x="2747963" y="3119438"/>
            <a:ext cx="9144000" cy="0"/>
          </a:xfrm>
          <a:prstGeom prst="rect">
            <a:avLst/>
          </a:prstGeom>
          <a:noFill/>
          <a:ln w="9525">
            <a:noFill/>
            <a:miter lim="800000"/>
            <a:headEnd/>
            <a:tailEnd/>
          </a:ln>
          <a:effectLst/>
        </p:spPr>
        <p:txBody>
          <a:bodyPr>
            <a:spAutoFit/>
          </a:bodyPr>
          <a:lstStyle/>
          <a:p>
            <a:pPr eaLnBrk="1" hangingPunct="1"/>
            <a:endParaRPr lang="en-US"/>
          </a:p>
        </p:txBody>
      </p:sp>
      <p:pic>
        <p:nvPicPr>
          <p:cNvPr id="50179" name="Picture 10"/>
          <p:cNvPicPr>
            <a:picLocks noChangeAspect="1" noChangeArrowheads="1"/>
          </p:cNvPicPr>
          <p:nvPr>
            <p:ph/>
          </p:nvPr>
        </p:nvPicPr>
        <p:blipFill>
          <a:blip r:embed="rId2" cstate="print"/>
          <a:srcRect/>
          <a:stretch>
            <a:fillRect/>
          </a:stretch>
        </p:blipFill>
        <p:spPr>
          <a:xfrm>
            <a:off x="1620838" y="228600"/>
            <a:ext cx="5902325" cy="6248400"/>
          </a:xfrm>
          <a:noFill/>
        </p:spPr>
      </p:pic>
      <p:sp>
        <p:nvSpPr>
          <p:cNvPr id="4" name="Slide Number Placeholder 3"/>
          <p:cNvSpPr>
            <a:spLocks noGrp="1"/>
          </p:cNvSpPr>
          <p:nvPr>
            <p:ph type="sldNum" sz="quarter" idx="12"/>
          </p:nvPr>
        </p:nvSpPr>
        <p:spPr/>
        <p:txBody>
          <a:bodyPr/>
          <a:lstStyle/>
          <a:p>
            <a:fld id="{6CA4C2C5-5D88-4A73-80DC-7F5BD5B8F7D0}" type="slidenum">
              <a:rPr lang="en-US" smtClean="0"/>
              <a:pPr/>
              <a:t>44</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6" name="Text Box 4"/>
          <p:cNvSpPr txBox="1">
            <a:spLocks noChangeArrowheads="1"/>
          </p:cNvSpPr>
          <p:nvPr/>
        </p:nvSpPr>
        <p:spPr bwMode="auto">
          <a:xfrm>
            <a:off x="304800" y="304800"/>
            <a:ext cx="8458200" cy="6121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b="1" i="1" smtClean="0">
                <a:effectLst>
                  <a:outerShdw blurRad="38100" dist="38100" dir="2700000" algn="tl">
                    <a:srgbClr val="FFFFFF"/>
                  </a:outerShdw>
                </a:effectLst>
              </a:rPr>
              <a:t>Example:</a:t>
            </a:r>
          </a:p>
          <a:p>
            <a:pPr eaLnBrk="1" hangingPunct="1">
              <a:spcBef>
                <a:spcPct val="25000"/>
              </a:spcBef>
              <a:defRPr/>
            </a:pPr>
            <a:r>
              <a:rPr lang="en-US" b="1" smtClean="0">
                <a:effectLst>
                  <a:outerShdw blurRad="38100" dist="38100" dir="2700000" algn="tl">
                    <a:srgbClr val="FFFFFF"/>
                  </a:outerShdw>
                </a:effectLst>
              </a:rPr>
              <a:t>Computation of 10-yr yield on 8%, 30-yr, CP-FRM with </a:t>
            </a:r>
            <a:r>
              <a:rPr lang="en-US" b="1" smtClean="0">
                <a:solidFill>
                  <a:srgbClr val="0000FF"/>
                </a:solidFill>
                <a:effectLst>
                  <a:outerShdw blurRad="38100" dist="38100" dir="2700000" algn="tl">
                    <a:srgbClr val="000000"/>
                  </a:outerShdw>
                </a:effectLst>
              </a:rPr>
              <a:t>1 point discount &amp; 1 point prepayment penalty</a:t>
            </a:r>
            <a:r>
              <a:rPr lang="en-US" b="1" smtClean="0">
                <a:effectLst>
                  <a:outerShdw blurRad="38100" dist="38100" dir="2700000" algn="tl">
                    <a:srgbClr val="FFFFFF"/>
                  </a:outerShdw>
                </a:effectLst>
              </a:rPr>
              <a:t>:</a:t>
            </a:r>
          </a:p>
          <a:p>
            <a:pPr eaLnBrk="1" hangingPunct="1">
              <a:spcBef>
                <a:spcPct val="25000"/>
              </a:spcBef>
              <a:buFontTx/>
              <a:buAutoNum type="arabicPeriod"/>
              <a:defRPr/>
            </a:pPr>
            <a:r>
              <a:rPr lang="en-US" b="1" smtClean="0">
                <a:effectLst>
                  <a:outerShdw blurRad="38100" dist="38100" dir="2700000" algn="tl">
                    <a:srgbClr val="FFFFFF"/>
                  </a:outerShdw>
                </a:effectLst>
              </a:rPr>
              <a:t>First, enter loan initial contractual terms to compute </a:t>
            </a:r>
            <a:r>
              <a:rPr lang="en-US" b="1" smtClean="0">
                <a:solidFill>
                  <a:srgbClr val="0000FF"/>
                </a:solidFill>
                <a:effectLst>
                  <a:outerShdw blurRad="38100" dist="38100" dir="2700000" algn="tl">
                    <a:srgbClr val="000000"/>
                  </a:outerShdw>
                </a:effectLst>
              </a:rPr>
              <a:t>pmt</a:t>
            </a:r>
            <a:r>
              <a:rPr lang="en-US" b="1" smtClean="0">
                <a:effectLst>
                  <a:outerShdw blurRad="38100" dist="38100" dir="2700000" algn="tl">
                    <a:srgbClr val="FFFFFF"/>
                  </a:outerShdw>
                </a:effectLst>
              </a:rPr>
              <a:t>: 360 </a:t>
            </a:r>
            <a:r>
              <a:rPr lang="en-US" b="1" smtClean="0">
                <a:effectLst>
                  <a:outerShdw blurRad="38100" dist="38100" dir="2700000" algn="tl">
                    <a:srgbClr val="FFFFFF"/>
                  </a:outerShdw>
                </a:effectLst>
                <a:sym typeface="Wingdings" panose="05000000000000000000" pitchFamily="2" charset="2"/>
              </a:rPr>
              <a:t> N, 8  I/yr, 1  PV, 0  FV: </a:t>
            </a:r>
            <a:r>
              <a:rPr lang="en-US" b="1" i="1" smtClean="0">
                <a:effectLst>
                  <a:outerShdw blurRad="38100" dist="38100" dir="2700000" algn="tl">
                    <a:srgbClr val="FFFFFF"/>
                  </a:outerShdw>
                </a:effectLst>
                <a:sym typeface="Wingdings" panose="05000000000000000000" pitchFamily="2" charset="2"/>
              </a:rPr>
              <a:t>CPT</a:t>
            </a:r>
            <a:r>
              <a:rPr lang="en-US" b="1" smtClean="0">
                <a:effectLst>
                  <a:outerShdw blurRad="38100" dist="38100" dir="2700000" algn="tl">
                    <a:srgbClr val="FFFFFF"/>
                  </a:outerShdw>
                </a:effectLst>
                <a:sym typeface="Wingdings" panose="05000000000000000000" pitchFamily="2" charset="2"/>
              </a:rPr>
              <a:t> </a:t>
            </a:r>
            <a:r>
              <a:rPr lang="en-US" b="1" smtClean="0">
                <a:solidFill>
                  <a:srgbClr val="0000FF"/>
                </a:solidFill>
                <a:effectLst>
                  <a:outerShdw blurRad="38100" dist="38100" dir="2700000" algn="tl">
                    <a:srgbClr val="000000"/>
                  </a:outerShdw>
                </a:effectLst>
                <a:sym typeface="Wingdings" panose="05000000000000000000" pitchFamily="2" charset="2"/>
              </a:rPr>
              <a:t>PMT = -.00734</a:t>
            </a:r>
            <a:r>
              <a:rPr lang="en-US" b="1" smtClean="0">
                <a:effectLst>
                  <a:outerShdw blurRad="38100" dist="38100" dir="2700000" algn="tl">
                    <a:srgbClr val="FFFFFF"/>
                  </a:outerShdw>
                </a:effectLst>
                <a:sym typeface="Wingdings" panose="05000000000000000000" pitchFamily="2" charset="2"/>
              </a:rPr>
              <a:t>.</a:t>
            </a:r>
          </a:p>
          <a:p>
            <a:pPr eaLnBrk="1" hangingPunct="1">
              <a:spcBef>
                <a:spcPct val="25000"/>
              </a:spcBef>
              <a:buFontTx/>
              <a:buAutoNum type="arabicPeriod"/>
              <a:defRPr/>
            </a:pPr>
            <a:r>
              <a:rPr lang="en-US" b="1" smtClean="0">
                <a:effectLst>
                  <a:outerShdw blurRad="38100" dist="38100" dir="2700000" algn="tl">
                    <a:srgbClr val="FFFFFF"/>
                  </a:outerShdw>
                </a:effectLst>
                <a:sym typeface="Wingdings" panose="05000000000000000000" pitchFamily="2" charset="2"/>
              </a:rPr>
              <a:t>Next, change N to reflect actual expected holding period to compute OLB at end: 120  N, </a:t>
            </a:r>
            <a:r>
              <a:rPr lang="en-US" b="1" i="1" smtClean="0">
                <a:effectLst>
                  <a:outerShdw blurRad="38100" dist="38100" dir="2700000" algn="tl">
                    <a:srgbClr val="FFFFFF"/>
                  </a:outerShdw>
                </a:effectLst>
                <a:sym typeface="Wingdings" panose="05000000000000000000" pitchFamily="2" charset="2"/>
              </a:rPr>
              <a:t>CPT</a:t>
            </a:r>
            <a:r>
              <a:rPr lang="en-US" b="1" smtClean="0">
                <a:effectLst>
                  <a:outerShdw blurRad="38100" dist="38100" dir="2700000" algn="tl">
                    <a:srgbClr val="FFFFFF"/>
                  </a:outerShdw>
                </a:effectLst>
                <a:sym typeface="Wingdings" panose="05000000000000000000" pitchFamily="2" charset="2"/>
              </a:rPr>
              <a:t> </a:t>
            </a:r>
            <a:r>
              <a:rPr lang="en-US" b="1" smtClean="0">
                <a:solidFill>
                  <a:srgbClr val="0000FF"/>
                </a:solidFill>
                <a:effectLst>
                  <a:outerShdw blurRad="38100" dist="38100" dir="2700000" algn="tl">
                    <a:srgbClr val="000000"/>
                  </a:outerShdw>
                </a:effectLst>
                <a:sym typeface="Wingdings" panose="05000000000000000000" pitchFamily="2" charset="2"/>
              </a:rPr>
              <a:t>FV = -.87725</a:t>
            </a:r>
            <a:r>
              <a:rPr lang="en-US" b="1" smtClean="0">
                <a:effectLst>
                  <a:outerShdw blurRad="38100" dist="38100" dir="2700000" algn="tl">
                    <a:srgbClr val="FFFFFF"/>
                  </a:outerShdw>
                </a:effectLst>
                <a:sym typeface="Wingdings" panose="05000000000000000000" pitchFamily="2" charset="2"/>
              </a:rPr>
              <a:t>.</a:t>
            </a:r>
          </a:p>
          <a:p>
            <a:pPr eaLnBrk="1" hangingPunct="1">
              <a:spcBef>
                <a:spcPct val="25000"/>
              </a:spcBef>
              <a:buFontTx/>
              <a:buAutoNum type="arabicPeriod"/>
              <a:defRPr/>
            </a:pPr>
            <a:r>
              <a:rPr lang="en-US" b="1" smtClean="0">
                <a:effectLst>
                  <a:outerShdw blurRad="38100" dist="38100" dir="2700000" algn="tl">
                    <a:srgbClr val="FFFFFF"/>
                  </a:outerShdw>
                </a:effectLst>
                <a:sym typeface="Wingdings" panose="05000000000000000000" pitchFamily="2" charset="2"/>
              </a:rPr>
              <a:t>Third step: Add prepayment penalty to OLB to reflect actual cash flow at that time, and enter that amount into FV register: </a:t>
            </a:r>
            <a:r>
              <a:rPr lang="en-US" b="1" smtClean="0">
                <a:solidFill>
                  <a:srgbClr val="0000FF"/>
                </a:solidFill>
                <a:effectLst>
                  <a:outerShdw blurRad="38100" dist="38100" dir="2700000" algn="tl">
                    <a:srgbClr val="000000"/>
                  </a:outerShdw>
                </a:effectLst>
                <a:sym typeface="Wingdings" panose="05000000000000000000" pitchFamily="2" charset="2"/>
              </a:rPr>
              <a:t>-.87725 X 1.01 = -.88602  FV</a:t>
            </a:r>
            <a:r>
              <a:rPr lang="en-US" b="1" smtClean="0">
                <a:effectLst>
                  <a:outerShdw blurRad="38100" dist="38100" dir="2700000" algn="tl">
                    <a:srgbClr val="FFFFFF"/>
                  </a:outerShdw>
                </a:effectLst>
                <a:sym typeface="Wingdings" panose="05000000000000000000" pitchFamily="2" charset="2"/>
              </a:rPr>
              <a:t>.</a:t>
            </a:r>
          </a:p>
          <a:p>
            <a:pPr eaLnBrk="1" hangingPunct="1">
              <a:spcBef>
                <a:spcPct val="25000"/>
              </a:spcBef>
              <a:buFontTx/>
              <a:buAutoNum type="arabicPeriod"/>
              <a:defRPr/>
            </a:pPr>
            <a:r>
              <a:rPr lang="en-US" b="1" smtClean="0">
                <a:effectLst>
                  <a:outerShdw blurRad="38100" dist="38100" dir="2700000" algn="tl">
                    <a:srgbClr val="FFFFFF"/>
                  </a:outerShdw>
                </a:effectLst>
                <a:sym typeface="Wingdings" panose="05000000000000000000" pitchFamily="2" charset="2"/>
              </a:rPr>
              <a:t>Fourth step: Remove discount points from amt in PV register to reflect actual CF</a:t>
            </a:r>
            <a:r>
              <a:rPr lang="en-US" b="1" baseline="-25000" smtClean="0">
                <a:effectLst>
                  <a:outerShdw blurRad="38100" dist="38100" dir="2700000" algn="tl">
                    <a:srgbClr val="FFFFFF"/>
                  </a:outerShdw>
                </a:effectLst>
                <a:sym typeface="Wingdings" panose="05000000000000000000" pitchFamily="2" charset="2"/>
              </a:rPr>
              <a:t>0</a:t>
            </a:r>
            <a:r>
              <a:rPr lang="en-US" b="1" smtClean="0">
                <a:effectLst>
                  <a:outerShdw blurRad="38100" dist="38100" dir="2700000" algn="tl">
                    <a:srgbClr val="FFFFFF"/>
                  </a:outerShdw>
                </a:effectLst>
                <a:sym typeface="Wingdings" panose="05000000000000000000" pitchFamily="2" charset="2"/>
              </a:rPr>
              <a:t>: RCL PV 1 </a:t>
            </a:r>
            <a:r>
              <a:rPr lang="en-US" b="1" smtClean="0">
                <a:solidFill>
                  <a:srgbClr val="0000FF"/>
                </a:solidFill>
                <a:effectLst>
                  <a:outerShdw blurRad="38100" dist="38100" dir="2700000" algn="tl">
                    <a:srgbClr val="000000"/>
                  </a:outerShdw>
                </a:effectLst>
                <a:sym typeface="Wingdings" panose="05000000000000000000" pitchFamily="2" charset="2"/>
              </a:rPr>
              <a:t>X .99 = .99  PV</a:t>
            </a:r>
            <a:r>
              <a:rPr lang="en-US" b="1" smtClean="0">
                <a:effectLst>
                  <a:outerShdw blurRad="38100" dist="38100" dir="2700000" algn="tl">
                    <a:srgbClr val="FFFFFF"/>
                  </a:outerShdw>
                </a:effectLst>
                <a:sym typeface="Wingdings" panose="05000000000000000000" pitchFamily="2" charset="2"/>
              </a:rPr>
              <a:t>.</a:t>
            </a:r>
          </a:p>
          <a:p>
            <a:pPr eaLnBrk="1" hangingPunct="1">
              <a:spcBef>
                <a:spcPct val="25000"/>
              </a:spcBef>
              <a:buFontTx/>
              <a:buAutoNum type="arabicPeriod"/>
              <a:defRPr/>
            </a:pPr>
            <a:r>
              <a:rPr lang="en-US" b="1" smtClean="0">
                <a:effectLst>
                  <a:outerShdw blurRad="38100" dist="38100" dir="2700000" algn="tl">
                    <a:srgbClr val="FFFFFF"/>
                  </a:outerShdw>
                </a:effectLst>
                <a:sym typeface="Wingdings" panose="05000000000000000000" pitchFamily="2" charset="2"/>
              </a:rPr>
              <a:t>Last: Compute interest (yield) of the actual loan cash flows for the 10-yr hold now reflected in registers: </a:t>
            </a:r>
            <a:r>
              <a:rPr lang="en-US" b="1" i="1" smtClean="0">
                <a:effectLst>
                  <a:outerShdw blurRad="38100" dist="38100" dir="2700000" algn="tl">
                    <a:srgbClr val="FFFFFF"/>
                  </a:outerShdw>
                </a:effectLst>
                <a:sym typeface="Wingdings" panose="05000000000000000000" pitchFamily="2" charset="2"/>
              </a:rPr>
              <a:t>CPT</a:t>
            </a:r>
            <a:r>
              <a:rPr lang="en-US" b="1" smtClean="0">
                <a:effectLst>
                  <a:outerShdw blurRad="38100" dist="38100" dir="2700000" algn="tl">
                    <a:srgbClr val="FFFFFF"/>
                  </a:outerShdw>
                </a:effectLst>
                <a:sym typeface="Wingdings" panose="05000000000000000000" pitchFamily="2" charset="2"/>
              </a:rPr>
              <a:t> </a:t>
            </a:r>
            <a:r>
              <a:rPr lang="en-US" b="1" smtClean="0">
                <a:solidFill>
                  <a:srgbClr val="FF0000"/>
                </a:solidFill>
                <a:effectLst>
                  <a:outerShdw blurRad="38100" dist="38100" dir="2700000" algn="tl">
                    <a:srgbClr val="000000"/>
                  </a:outerShdw>
                </a:effectLst>
                <a:sym typeface="Wingdings" panose="05000000000000000000" pitchFamily="2" charset="2"/>
              </a:rPr>
              <a:t>I/yr = 8.21%</a:t>
            </a:r>
            <a:r>
              <a:rPr lang="en-US" b="1" smtClean="0">
                <a:effectLst>
                  <a:outerShdw blurRad="38100" dist="38100" dir="2700000" algn="tl">
                    <a:srgbClr val="FFFFFF"/>
                  </a:outerShdw>
                </a:effectLst>
                <a:sym typeface="Wingdings" panose="05000000000000000000" pitchFamily="2" charset="2"/>
              </a:rPr>
              <a:t>.</a:t>
            </a:r>
            <a:r>
              <a:rPr lang="en-US" b="1" smtClean="0">
                <a:solidFill>
                  <a:srgbClr val="FF0000"/>
                </a:solidFill>
                <a:effectLst>
                  <a:outerShdw blurRad="38100" dist="38100" dir="2700000" algn="tl">
                    <a:srgbClr val="000000"/>
                  </a:outerShdw>
                </a:effectLst>
                <a:sym typeface="Wingdings" panose="05000000000000000000" pitchFamily="2" charset="2"/>
              </a:rPr>
              <a:t> </a:t>
            </a:r>
            <a:endParaRPr lang="en-US" b="1" smtClean="0">
              <a:effectLst>
                <a:outerShdw blurRad="38100" dist="38100" dir="2700000" algn="tl">
                  <a:srgbClr val="FFFFFF"/>
                </a:outerShdw>
              </a:effectLst>
            </a:endParaRPr>
          </a:p>
        </p:txBody>
      </p:sp>
      <p:sp>
        <p:nvSpPr>
          <p:cNvPr id="3" name="Slide Number Placeholder 2"/>
          <p:cNvSpPr>
            <a:spLocks noGrp="1"/>
          </p:cNvSpPr>
          <p:nvPr>
            <p:ph type="sldNum" sz="quarter" idx="12"/>
          </p:nvPr>
        </p:nvSpPr>
        <p:spPr/>
        <p:txBody>
          <a:bodyPr/>
          <a:lstStyle/>
          <a:p>
            <a:fld id="{9A7DB79F-5B30-43E3-A70F-CF4E72463336}" type="slidenum">
              <a:rPr lang="en-US" smtClean="0"/>
              <a:pPr/>
              <a:t>45</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04800" y="228600"/>
            <a:ext cx="7772400" cy="457200"/>
          </a:xfrm>
        </p:spPr>
        <p:txBody>
          <a:bodyPr/>
          <a:lstStyle/>
          <a:p>
            <a:pPr algn="l" eaLnBrk="1" hangingPunct="1">
              <a:defRPr/>
            </a:pPr>
            <a:r>
              <a:rPr lang="en-US" sz="24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17.2.2 Why do points &amp; fees exist?. . .</a:t>
            </a:r>
            <a:endParaRPr lang="en-US" sz="240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117763" name="Rectangle 3"/>
          <p:cNvSpPr>
            <a:spLocks noGrp="1" noChangeArrowheads="1"/>
          </p:cNvSpPr>
          <p:nvPr>
            <p:ph type="body" sz="half" idx="1"/>
          </p:nvPr>
        </p:nvSpPr>
        <p:spPr>
          <a:xfrm>
            <a:off x="685800" y="685800"/>
            <a:ext cx="7696200" cy="3429000"/>
          </a:xfrm>
        </p:spPr>
        <p:txBody>
          <a:bodyPr/>
          <a:lstStyle/>
          <a:p>
            <a:pPr eaLnBrk="1" hangingPunct="1">
              <a:buFont typeface="Wingdings" pitchFamily="2" charset="2"/>
              <a:buNone/>
              <a:defRPr/>
            </a:pP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1.  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Compensate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brokers who find &amp; filter applications for the lender.</a:t>
            </a:r>
            <a:endPar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a:p>
            <a:pPr eaLnBrk="1" hangingPunct="1">
              <a:buFont typeface="Wingdings" pitchFamily="2" charset="2"/>
              <a:buNone/>
              <a:defRPr/>
            </a:pP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2.  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Pay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back originators for overhead &amp; administrative costs that occur up-front in the “origination” process.</a:t>
            </a:r>
            <a:r>
              <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Above reasons apply to small points and fees.</a:t>
            </a:r>
            <a:endParaRPr lang="en-US" sz="20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a:p>
            <a:pPr eaLnBrk="1" hangingPunct="1">
              <a:buFont typeface="Wingdings" pitchFamily="2" charset="2"/>
              <a:buNone/>
              <a:defRPr/>
            </a:pP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3.  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To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develop a “</a:t>
            </a:r>
            <a:r>
              <a:rPr lang="en-US" sz="2000" b="1" u="sng"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mortgage </a:t>
            </a:r>
            <a:r>
              <a:rPr lang="en-US" sz="2000" b="1" u="sng"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menu,</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trading off up-front payment </a:t>
            </a:r>
            <a:r>
              <a:rPr lang="en-US" sz="20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vs</a:t>
            </a: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on-going monthly payment. (Match borrower’s payment preferences.) </a:t>
            </a:r>
          </a:p>
          <a:p>
            <a:pPr eaLnBrk="1" hangingPunct="1">
              <a:buFont typeface="Wingdings" pitchFamily="2" charset="2"/>
              <a:buNone/>
              <a:defRPr/>
            </a:pPr>
            <a:r>
              <a:rPr lang="en-US" sz="20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e.g., All of the following 30-yr loans provide an 8.15% 10-year yield:</a:t>
            </a:r>
          </a:p>
        </p:txBody>
      </p:sp>
      <p:pic>
        <p:nvPicPr>
          <p:cNvPr id="52228" name="Picture 4"/>
          <p:cNvPicPr>
            <a:picLocks noChangeAspect="1" noChangeArrowheads="1"/>
          </p:cNvPicPr>
          <p:nvPr>
            <p:ph sz="half" idx="2"/>
          </p:nvPr>
        </p:nvPicPr>
        <p:blipFill>
          <a:blip r:embed="rId2" cstate="print"/>
          <a:srcRect/>
          <a:stretch>
            <a:fillRect/>
          </a:stretch>
        </p:blipFill>
        <p:spPr>
          <a:xfrm>
            <a:off x="990600" y="4114800"/>
            <a:ext cx="7848600" cy="1882775"/>
          </a:xfrm>
          <a:noFill/>
        </p:spPr>
      </p:pic>
      <p:sp>
        <p:nvSpPr>
          <p:cNvPr id="5" name="Slide Number Placeholder 4"/>
          <p:cNvSpPr>
            <a:spLocks noGrp="1"/>
          </p:cNvSpPr>
          <p:nvPr>
            <p:ph type="sldNum" sz="quarter" idx="12"/>
          </p:nvPr>
        </p:nvSpPr>
        <p:spPr/>
        <p:txBody>
          <a:bodyPr/>
          <a:lstStyle/>
          <a:p>
            <a:fld id="{7210D1F3-F53A-4B1E-A082-C6F6066AAA8F}" type="slidenum">
              <a:rPr lang="en-US" smtClean="0"/>
              <a:pPr/>
              <a:t>46</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304800" y="228600"/>
            <a:ext cx="7772400" cy="685800"/>
          </a:xfrm>
        </p:spPr>
        <p:txBody>
          <a:bodyPr/>
          <a:lstStyle/>
          <a:p>
            <a:pPr algn="l" eaLnBrk="1" hangingPunct="1">
              <a:defRPr/>
            </a:pPr>
            <a:r>
              <a:rPr lang="en-US" sz="24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17.2.3 Using Yields to Value Mortgages. . .</a:t>
            </a:r>
            <a:endParaRPr lang="en-US" sz="240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120835" name="Rectangle 3"/>
          <p:cNvSpPr>
            <a:spLocks noGrp="1" noChangeArrowheads="1"/>
          </p:cNvSpPr>
          <p:nvPr>
            <p:ph type="body" idx="1"/>
          </p:nvPr>
        </p:nvSpPr>
        <p:spPr>
          <a:xfrm>
            <a:off x="609600" y="1143000"/>
            <a:ext cx="7772400" cy="4114800"/>
          </a:xfrm>
        </p:spPr>
        <p:txBody>
          <a:bodyPr/>
          <a:lstStyle/>
          <a:p>
            <a:pPr marL="0" indent="0" eaLnBrk="1" hangingPunct="1">
              <a:buFont typeface="Wingdings" pitchFamily="2" charset="2"/>
              <a:buNone/>
              <a:defRPr/>
            </a:pP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The Market Yield is (similar to) the </a:t>
            </a:r>
            <a:r>
              <a:rPr lang="en-US" sz="2400" b="1" i="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Expected Return</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(going-in) required by </a:t>
            </a:r>
            <a:r>
              <a:rPr lang="en-US" sz="2400" b="1" i="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Investors</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in the </a:t>
            </a:r>
            <a:r>
              <a:rPr lang="en-US" sz="2400" b="1" i="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Mortgage Market</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a:t>
            </a:r>
            <a: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Mkt </a:t>
            </a:r>
            <a:r>
              <a:rPr lang="en-US" sz="24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YTM</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 “OCC” = Discount Rate (applied to contractual CFs)</a:t>
            </a:r>
            <a: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Thus, Mkt Yields are used to </a:t>
            </a:r>
            <a:r>
              <a:rPr lang="en-US" sz="2400" b="1" i="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Value</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mortgages (in either the primary or secondary market).</a:t>
            </a:r>
            <a:endPar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B454739E-B941-4556-BF58-7398D3CAE5DB}" type="slidenum">
              <a:rPr lang="en-US" smtClean="0"/>
              <a:pPr/>
              <a:t>47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381000" y="304800"/>
            <a:ext cx="7772400" cy="457200"/>
          </a:xfrm>
        </p:spPr>
        <p:txBody>
          <a:bodyPr/>
          <a:lstStyle/>
          <a:p>
            <a:pPr algn="l" eaLnBrk="1" hangingPunct="1">
              <a:defRPr/>
            </a:pPr>
            <a:r>
              <a:rPr lang="en-US" sz="24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Example:</a:t>
            </a:r>
          </a:p>
        </p:txBody>
      </p:sp>
      <p:sp>
        <p:nvSpPr>
          <p:cNvPr id="122883" name="Rectangle 3"/>
          <p:cNvSpPr>
            <a:spLocks noGrp="1" noChangeArrowheads="1"/>
          </p:cNvSpPr>
          <p:nvPr>
            <p:ph type="body" idx="1"/>
          </p:nvPr>
        </p:nvSpPr>
        <p:spPr>
          <a:xfrm>
            <a:off x="685800" y="914400"/>
            <a:ext cx="7772400" cy="1752600"/>
          </a:xfrm>
        </p:spPr>
        <p:txBody>
          <a:bodyPr/>
          <a:lstStyle/>
          <a:p>
            <a:pPr eaLnBrk="1" hangingPunct="1">
              <a:lnSpc>
                <a:spcPct val="90000"/>
              </a:lnSpc>
              <a:buFont typeface="Wingdings" pitchFamily="2" charset="2"/>
              <a:buNone/>
              <a:defRPr/>
            </a:pP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$1,000,000, 8%, 30-yr-amort, 10-yr-balloon loan again.</a:t>
            </a:r>
            <a:endPar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a:p>
            <a:pPr marL="0" indent="0" eaLnBrk="1" hangingPunct="1">
              <a:lnSpc>
                <a:spcPct val="90000"/>
              </a:lnSpc>
              <a:buFont typeface="Wingdings" pitchFamily="2" charset="2"/>
              <a:buNone/>
              <a:defRPr/>
            </a:pP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How much is this loan worth if the Market Yield is currently 7.5% (= 7.5/12 = 0.625%/mo) </a:t>
            </a:r>
            <a:r>
              <a:rPr lang="en-US" sz="24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MEY</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(i.e., 7.62% </a:t>
            </a:r>
            <a:r>
              <a:rPr lang="en-US" sz="24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CEY</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r>
              <a:rPr lang="en-US" sz="24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yld</a:t>
            </a:r>
            <a:r>
              <a:rPr lang="en-US" sz="24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in bond mkt)?…</a:t>
            </a:r>
            <a: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4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800" b="1" dirty="0" smtClean="0">
                <a:solidFill>
                  <a:srgbClr val="000000"/>
                </a:solidFill>
                <a:cs typeface="Times New Roman" panose="02020603050405020304" pitchFamily="18" charset="0"/>
                <a:sym typeface="Wingdings" panose="05000000000000000000" pitchFamily="2" charset="2"/>
              </a:rPr>
              <a:t> </a:t>
            </a:r>
            <a:r>
              <a:rPr lang="en-US" sz="2800" dirty="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rPr>
              <a:t/>
            </a:r>
            <a:br>
              <a:rPr lang="en-US" sz="2800" dirty="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rPr>
            </a:br>
            <a:r>
              <a:rPr lang="en-US" sz="2800" dirty="0" smtClean="0">
                <a:solidFill>
                  <a:srgbClr val="000000"/>
                </a:solidFill>
                <a:cs typeface="Times New Roman" panose="02020603050405020304" pitchFamily="18" charset="0"/>
                <a:sym typeface="Wingdings" panose="05000000000000000000" pitchFamily="2" charset="2"/>
              </a:rPr>
              <a:t> </a:t>
            </a:r>
            <a:r>
              <a:rPr lang="en-US" sz="2800" dirty="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rPr>
              <a:t/>
            </a:r>
            <a:br>
              <a:rPr lang="en-US" sz="2800" dirty="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rPr>
            </a:br>
            <a:endParaRPr lang="en-US" sz="2800" dirty="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54276" name="Rectangle 5"/>
          <p:cNvSpPr>
            <a:spLocks noChangeArrowheads="1"/>
          </p:cNvSpPr>
          <p:nvPr/>
        </p:nvSpPr>
        <p:spPr bwMode="auto">
          <a:xfrm>
            <a:off x="2609850" y="3090863"/>
            <a:ext cx="9144000" cy="0"/>
          </a:xfrm>
          <a:prstGeom prst="rect">
            <a:avLst/>
          </a:prstGeom>
          <a:noFill/>
          <a:ln w="9525">
            <a:noFill/>
            <a:miter lim="800000"/>
            <a:headEnd/>
            <a:tailEnd/>
          </a:ln>
          <a:effectLst/>
        </p:spPr>
        <p:txBody>
          <a:bodyPr>
            <a:spAutoFit/>
          </a:bodyPr>
          <a:lstStyle/>
          <a:p>
            <a:pPr eaLnBrk="1" hangingPunct="1"/>
            <a:endParaRPr lang="en-US"/>
          </a:p>
        </p:txBody>
      </p:sp>
      <p:grpSp>
        <p:nvGrpSpPr>
          <p:cNvPr id="122893" name="Group 13"/>
          <p:cNvGrpSpPr>
            <a:grpSpLocks/>
          </p:cNvGrpSpPr>
          <p:nvPr/>
        </p:nvGrpSpPr>
        <p:grpSpPr bwMode="auto">
          <a:xfrm>
            <a:off x="304800" y="2438400"/>
            <a:ext cx="8610600" cy="3911600"/>
            <a:chOff x="192" y="1536"/>
            <a:chExt cx="5424" cy="2464"/>
          </a:xfrm>
        </p:grpSpPr>
        <p:sp>
          <p:nvSpPr>
            <p:cNvPr id="54278" name="Text Box 6"/>
            <p:cNvSpPr txBox="1">
              <a:spLocks noChangeArrowheads="1"/>
            </p:cNvSpPr>
            <p:nvPr/>
          </p:nvSpPr>
          <p:spPr bwMode="auto">
            <a:xfrm>
              <a:off x="192" y="2784"/>
              <a:ext cx="5376" cy="288"/>
            </a:xfrm>
            <a:prstGeom prst="rect">
              <a:avLst/>
            </a:prstGeom>
            <a:noFill/>
            <a:ln w="9525">
              <a:noFill/>
              <a:miter lim="800000"/>
              <a:headEnd/>
              <a:tailEnd/>
            </a:ln>
            <a:effectLst/>
          </p:spPr>
          <p:txBody>
            <a:bodyPr>
              <a:spAutoFit/>
            </a:bodyPr>
            <a:lstStyle/>
            <a:p>
              <a:pPr algn="ctr" eaLnBrk="1" hangingPunct="1">
                <a:spcBef>
                  <a:spcPct val="50000"/>
                </a:spcBef>
              </a:pPr>
              <a:r>
                <a:rPr lang="en-US">
                  <a:solidFill>
                    <a:srgbClr val="000000"/>
                  </a:solidFill>
                  <a:sym typeface="Wingdings" pitchFamily="2" charset="2"/>
                </a:rPr>
                <a:t>(Just the “inverse” of the previous yield computation problem.)</a:t>
              </a:r>
            </a:p>
          </p:txBody>
        </p:sp>
        <p:graphicFrame>
          <p:nvGraphicFramePr>
            <p:cNvPr id="54279" name="Object 4"/>
            <p:cNvGraphicFramePr>
              <a:graphicFrameLocks noChangeAspect="1"/>
            </p:cNvGraphicFramePr>
            <p:nvPr/>
          </p:nvGraphicFramePr>
          <p:xfrm>
            <a:off x="624" y="1872"/>
            <a:ext cx="4704" cy="812"/>
          </p:xfrm>
          <a:graphic>
            <a:graphicData uri="http://schemas.openxmlformats.org/presentationml/2006/ole">
              <p:oleObj spid="_x0000_s54279" r:id="rId3" imgW="2590800" imgH="444500" progId="Equation.3">
                <p:embed/>
              </p:oleObj>
            </a:graphicData>
          </a:graphic>
        </p:graphicFrame>
        <p:sp>
          <p:nvSpPr>
            <p:cNvPr id="122887" name="Text Box 7"/>
            <p:cNvSpPr txBox="1">
              <a:spLocks noChangeArrowheads="1"/>
            </p:cNvSpPr>
            <p:nvPr/>
          </p:nvSpPr>
          <p:spPr bwMode="auto">
            <a:xfrm>
              <a:off x="576" y="1536"/>
              <a:ext cx="39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dirty="0">
                  <a:effectLst>
                    <a:outerShdw blurRad="38100" dist="38100" dir="2700000" algn="tl">
                      <a:srgbClr val="FFFFFF"/>
                    </a:outerShdw>
                  </a:effectLst>
                </a:rPr>
                <a:t>Answer: $1,033,509:</a:t>
              </a:r>
            </a:p>
          </p:txBody>
        </p:sp>
        <p:sp>
          <p:nvSpPr>
            <p:cNvPr id="54281" name="Text Box 11"/>
            <p:cNvSpPr txBox="1">
              <a:spLocks noChangeArrowheads="1"/>
            </p:cNvSpPr>
            <p:nvPr/>
          </p:nvSpPr>
          <p:spPr bwMode="auto">
            <a:xfrm>
              <a:off x="288" y="3168"/>
              <a:ext cx="5328" cy="832"/>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2000">
                  <a:solidFill>
                    <a:srgbClr val="0000FF"/>
                  </a:solidFill>
                </a:rPr>
                <a:t>N = 360, I/yr = 8, PV = 1000000, FV = 0, </a:t>
              </a:r>
              <a:r>
                <a:rPr lang="en-US" sz="2000" i="1">
                  <a:solidFill>
                    <a:srgbClr val="0000FF"/>
                  </a:solidFill>
                </a:rPr>
                <a:t>CPT PMT = -7337.65</a:t>
              </a:r>
              <a:r>
                <a:rPr lang="en-US" sz="2000">
                  <a:solidFill>
                    <a:srgbClr val="0000FF"/>
                  </a:solidFill>
                </a:rPr>
                <a:t>; THEN:</a:t>
              </a:r>
            </a:p>
            <a:p>
              <a:pPr algn="ctr" eaLnBrk="1" hangingPunct="1">
                <a:spcBef>
                  <a:spcPct val="50000"/>
                </a:spcBef>
              </a:pPr>
              <a:r>
                <a:rPr lang="en-US" sz="2000">
                  <a:solidFill>
                    <a:srgbClr val="0000FF"/>
                  </a:solidFill>
                </a:rPr>
                <a:t>N = 120, </a:t>
              </a:r>
              <a:r>
                <a:rPr lang="en-US" sz="2000" i="1">
                  <a:solidFill>
                    <a:srgbClr val="0000FF"/>
                  </a:solidFill>
                </a:rPr>
                <a:t>CPT FV = -877247</a:t>
              </a:r>
              <a:r>
                <a:rPr lang="en-US" sz="2000">
                  <a:solidFill>
                    <a:srgbClr val="0000FF"/>
                  </a:solidFill>
                </a:rPr>
                <a:t>; THEN:</a:t>
              </a:r>
            </a:p>
            <a:p>
              <a:pPr algn="ctr" eaLnBrk="1" hangingPunct="1">
                <a:spcBef>
                  <a:spcPct val="50000"/>
                </a:spcBef>
              </a:pPr>
              <a:r>
                <a:rPr lang="en-US" sz="2000">
                  <a:solidFill>
                    <a:srgbClr val="0000FF"/>
                  </a:solidFill>
                </a:rPr>
                <a:t>I/yr = 7.5, </a:t>
              </a:r>
              <a:r>
                <a:rPr lang="en-US" sz="2000" i="1">
                  <a:solidFill>
                    <a:srgbClr val="FF0000"/>
                  </a:solidFill>
                </a:rPr>
                <a:t>CPT PV = 1033509</a:t>
              </a:r>
              <a:r>
                <a:rPr lang="en-US" sz="2000" i="1">
                  <a:solidFill>
                    <a:srgbClr val="0000FF"/>
                  </a:solidFill>
                </a:rPr>
                <a:t>.</a:t>
              </a:r>
              <a:endParaRPr lang="en-US" sz="2000">
                <a:solidFill>
                  <a:srgbClr val="0000FF"/>
                </a:solidFill>
              </a:endParaRPr>
            </a:p>
          </p:txBody>
        </p:sp>
      </p:grpSp>
      <p:sp>
        <p:nvSpPr>
          <p:cNvPr id="10" name="Slide Number Placeholder 9"/>
          <p:cNvSpPr>
            <a:spLocks noGrp="1"/>
          </p:cNvSpPr>
          <p:nvPr>
            <p:ph type="sldNum" sz="quarter" idx="12"/>
          </p:nvPr>
        </p:nvSpPr>
        <p:spPr/>
        <p:txBody>
          <a:bodyPr/>
          <a:lstStyle/>
          <a:p>
            <a:fld id="{B454739E-B941-4556-BF58-7398D3CAE5DB}" type="slidenum">
              <a:rPr lang="en-US" smtClean="0"/>
              <a:pPr/>
              <a:t>48</a:t>
            </a:fld>
            <a:endParaRPr lang="en-US"/>
          </a:p>
        </p:txBody>
      </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893"/>
                                        </p:tgtEl>
                                        <p:attrNameLst>
                                          <p:attrName>style.visibility</p:attrName>
                                        </p:attrNameLst>
                                      </p:cBhvr>
                                      <p:to>
                                        <p:strVal val="visible"/>
                                      </p:to>
                                    </p:set>
                                    <p:anim calcmode="lin" valueType="num">
                                      <p:cBhvr additive="base">
                                        <p:cTn id="7" dur="500" fill="hold"/>
                                        <p:tgtEl>
                                          <p:spTgt spid="122893"/>
                                        </p:tgtEl>
                                        <p:attrNameLst>
                                          <p:attrName>ppt_x</p:attrName>
                                        </p:attrNameLst>
                                      </p:cBhvr>
                                      <p:tavLst>
                                        <p:tav tm="0">
                                          <p:val>
                                            <p:strVal val="#ppt_x"/>
                                          </p:val>
                                        </p:tav>
                                        <p:tav tm="100000">
                                          <p:val>
                                            <p:strVal val="#ppt_x"/>
                                          </p:val>
                                        </p:tav>
                                      </p:tavLst>
                                    </p:anim>
                                    <p:anim calcmode="lin" valueType="num">
                                      <p:cBhvr additive="base">
                                        <p:cTn id="8" dur="500" fill="hold"/>
                                        <p:tgtEl>
                                          <p:spTgt spid="1228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81000" y="304800"/>
            <a:ext cx="7772400" cy="609600"/>
          </a:xfrm>
        </p:spPr>
        <p:txBody>
          <a:bodyPr/>
          <a:lstStyle/>
          <a:p>
            <a:pPr algn="l" eaLnBrk="1" hangingPunct="1">
              <a:defRPr/>
            </a:pPr>
            <a:r>
              <a:rPr lang="en-US" sz="2800" b="1" smtClean="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If you know:</a:t>
            </a:r>
            <a:endParaRPr lang="en-US" sz="2800" smtClean="0">
              <a:solidFill>
                <a:srgbClr val="000000"/>
              </a:solidFill>
              <a:latin typeface="Courier New" panose="02070309020205020404" pitchFamily="49" charset="0"/>
              <a:cs typeface="Times New Roman" panose="02020603050405020304" pitchFamily="18" charset="0"/>
              <a:sym typeface="Wingdings" panose="05000000000000000000" pitchFamily="2" charset="2"/>
            </a:endParaRPr>
          </a:p>
        </p:txBody>
      </p:sp>
      <p:sp>
        <p:nvSpPr>
          <p:cNvPr id="124931" name="Rectangle 3"/>
          <p:cNvSpPr>
            <a:spLocks noGrp="1" noChangeArrowheads="1"/>
          </p:cNvSpPr>
          <p:nvPr>
            <p:ph type="body" idx="1"/>
          </p:nvPr>
        </p:nvSpPr>
        <p:spPr>
          <a:xfrm>
            <a:off x="609600" y="1066800"/>
            <a:ext cx="7772400" cy="4114800"/>
          </a:xfrm>
        </p:spPr>
        <p:txBody>
          <a:bodyPr/>
          <a:lstStyle/>
          <a:p>
            <a:pPr marL="533400" indent="-533400" eaLnBrk="1" hangingPunct="1">
              <a:spcBef>
                <a:spcPct val="0"/>
              </a:spcBef>
              <a:buFont typeface="Wingdings" pitchFamily="2" charset="2"/>
              <a:buAutoNum type="arabicParenR"/>
              <a:defRPr/>
            </a:pPr>
            <a:r>
              <a:rPr lang="en-US" sz="28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Required loan amount (from borrower)</a:t>
            </a:r>
            <a:endParaRPr lang="en-US" sz="28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a:p>
            <a:pPr marL="533400" indent="-533400" eaLnBrk="1" hangingPunct="1">
              <a:spcBef>
                <a:spcPct val="0"/>
              </a:spcBef>
              <a:buFont typeface="Wingdings" pitchFamily="2" charset="2"/>
              <a:buAutoNum type="arabicParenR"/>
              <a:defRPr/>
            </a:pPr>
            <a:r>
              <a:rPr lang="en-US" sz="28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Required yield (from mortgage market)</a:t>
            </a:r>
            <a:r>
              <a:rPr lang="en-US" sz="28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t/>
            </a:r>
            <a:br>
              <a:rPr lang="en-US" sz="28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rPr>
            </a:br>
            <a:r>
              <a:rPr lang="en-US" sz="28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a:t>
            </a:r>
            <a:endParaRPr lang="en-US" sz="28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a:p>
            <a:pPr marL="0" indent="0" eaLnBrk="1" hangingPunct="1">
              <a:spcBef>
                <a:spcPct val="0"/>
              </a:spcBef>
              <a:buFont typeface="Wingdings" pitchFamily="2" charset="2"/>
              <a:buNone/>
              <a:defRPr/>
            </a:pPr>
            <a:r>
              <a:rPr lang="en-US" sz="28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Then you can compute required </a:t>
            </a:r>
            <a:r>
              <a:rPr lang="en-US" sz="2800" b="1" dirty="0" err="1"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PMTs</a:t>
            </a:r>
            <a:r>
              <a:rPr lang="en-US" sz="2800" b="1" dirty="0" smtClean="0">
                <a:solidFill>
                  <a:srgbClr val="000000"/>
                </a:solidFill>
                <a:effectLst>
                  <a:outerShdw blurRad="38100" dist="38100" dir="2700000" algn="tl">
                    <a:srgbClr val="FFFFFF"/>
                  </a:outerShdw>
                </a:effectLst>
                <a:cs typeface="Times New Roman" panose="02020603050405020304" pitchFamily="18" charset="0"/>
                <a:sym typeface="Wingdings" panose="05000000000000000000" pitchFamily="2" charset="2"/>
              </a:rPr>
              <a:t>, hence, required contract INT &amp; Points . . .</a:t>
            </a:r>
            <a:endParaRPr lang="en-US" sz="2800" b="1" dirty="0" smtClean="0">
              <a:solidFill>
                <a:srgbClr val="000000"/>
              </a:solidFill>
              <a:effectLst>
                <a:outerShdw blurRad="38100" dist="38100" dir="2700000" algn="tl">
                  <a:srgbClr val="FFFFFF"/>
                </a:outerShdw>
              </a:effectLst>
              <a:latin typeface="Courier New" panose="02070309020205020404" pitchFamily="49" charset="0"/>
              <a:cs typeface="Times New Roman" panose="02020603050405020304" pitchFamily="18" charset="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B454739E-B941-4556-BF58-7398D3CAE5DB}" type="slidenum">
              <a:rPr lang="en-US" smtClean="0"/>
              <a:pPr/>
              <a:t>49</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7" name="Text Box 7"/>
          <p:cNvSpPr txBox="1">
            <a:spLocks noChangeArrowheads="1"/>
          </p:cNvSpPr>
          <p:nvPr/>
        </p:nvSpPr>
        <p:spPr bwMode="auto">
          <a:xfrm>
            <a:off x="228600" y="2286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interest-only loan</a:t>
            </a:r>
            <a:r>
              <a:rPr lang="en-US" b="1" i="1">
                <a:effectLst>
                  <a:outerShdw blurRad="38100" dist="38100" dir="2700000" algn="tl">
                    <a:srgbClr val="FFFFFF"/>
                  </a:outerShdw>
                </a:effectLst>
              </a:rPr>
              <a:t>?...</a:t>
            </a:r>
          </a:p>
        </p:txBody>
      </p:sp>
      <p:sp>
        <p:nvSpPr>
          <p:cNvPr id="30728" name="Text Box 8"/>
          <p:cNvSpPr txBox="1">
            <a:spLocks noChangeArrowheads="1"/>
          </p:cNvSpPr>
          <p:nvPr/>
        </p:nvSpPr>
        <p:spPr bwMode="auto">
          <a:xfrm>
            <a:off x="685800" y="685800"/>
            <a:ext cx="8001000" cy="2185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Low </a:t>
            </a:r>
            <a:r>
              <a:rPr lang="en-US" sz="2000" b="1" dirty="0">
                <a:effectLst>
                  <a:outerShdw blurRad="38100" dist="38100" dir="2700000" algn="tl">
                    <a:srgbClr val="FFFFFF"/>
                  </a:outerShdw>
                </a:effectLst>
              </a:rPr>
              <a:t>payments.</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Payments </a:t>
            </a:r>
            <a:r>
              <a:rPr lang="en-US" sz="2000" b="1" dirty="0">
                <a:effectLst>
                  <a:outerShdw blurRad="38100" dist="38100" dir="2700000" algn="tl">
                    <a:srgbClr val="FFFFFF"/>
                  </a:outerShdw>
                </a:effectLst>
              </a:rPr>
              <a:t>entirely tax-deductible </a:t>
            </a:r>
            <a:r>
              <a:rPr lang="en-US" sz="2000" i="1" dirty="0"/>
              <a:t>(only marginally valuable for high tax-bracket borrowers)</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If </a:t>
            </a:r>
            <a:r>
              <a:rPr lang="en-US" sz="2000" b="1" dirty="0" err="1">
                <a:effectLst>
                  <a:outerShdw blurRad="38100" dist="38100" dir="2700000" algn="tl">
                    <a:srgbClr val="FFFFFF"/>
                  </a:outerShdw>
                </a:effectLst>
              </a:rPr>
              <a:t>FRM</a:t>
            </a:r>
            <a:r>
              <a:rPr lang="en-US" sz="2000" b="1" dirty="0">
                <a:effectLst>
                  <a:outerShdw blurRad="38100" dist="38100" dir="2700000" algn="tl">
                    <a:srgbClr val="FFFFFF"/>
                  </a:outerShdw>
                </a:effectLst>
              </a:rPr>
              <a:t>, payments always the same (easy budgeting).</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Payments </a:t>
            </a:r>
            <a:r>
              <a:rPr lang="en-US" sz="2000" b="1" dirty="0">
                <a:effectLst>
                  <a:outerShdw blurRad="38100" dist="38100" dir="2700000" algn="tl">
                    <a:srgbClr val="FFFFFF"/>
                  </a:outerShdw>
                </a:effectLst>
              </a:rPr>
              <a:t>invariant with maturity.</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Very </a:t>
            </a:r>
            <a:r>
              <a:rPr lang="en-US" sz="2000" b="1" dirty="0">
                <a:effectLst>
                  <a:outerShdw blurRad="38100" dist="38100" dir="2700000" algn="tl">
                    <a:srgbClr val="FFFFFF"/>
                  </a:outerShdw>
                </a:effectLst>
              </a:rPr>
              <a:t>simple, easy to understand loan.</a:t>
            </a:r>
          </a:p>
        </p:txBody>
      </p:sp>
      <p:sp>
        <p:nvSpPr>
          <p:cNvPr id="30729" name="Text Box 9"/>
          <p:cNvSpPr txBox="1">
            <a:spLocks noChangeArrowheads="1"/>
          </p:cNvSpPr>
          <p:nvPr/>
        </p:nvSpPr>
        <p:spPr bwMode="auto">
          <a:xfrm>
            <a:off x="228600" y="32004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disadvantages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interest-only loan</a:t>
            </a:r>
            <a:r>
              <a:rPr lang="en-US" b="1" i="1">
                <a:effectLst>
                  <a:outerShdw blurRad="38100" dist="38100" dir="2700000" algn="tl">
                    <a:srgbClr val="FFFFFF"/>
                  </a:outerShdw>
                </a:effectLst>
              </a:rPr>
              <a:t>?...</a:t>
            </a:r>
          </a:p>
        </p:txBody>
      </p:sp>
      <p:sp>
        <p:nvSpPr>
          <p:cNvPr id="30730" name="Text Box 10"/>
          <p:cNvSpPr txBox="1">
            <a:spLocks noChangeArrowheads="1"/>
          </p:cNvSpPr>
          <p:nvPr/>
        </p:nvSpPr>
        <p:spPr bwMode="auto">
          <a:xfrm>
            <a:off x="685800" y="3657600"/>
            <a:ext cx="8001000" cy="2739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Big </a:t>
            </a:r>
            <a:r>
              <a:rPr lang="en-US" sz="2000" b="1" dirty="0">
                <a:effectLst>
                  <a:outerShdw blurRad="38100" dist="38100" dir="2700000" algn="tl">
                    <a:srgbClr val="FFFFFF"/>
                  </a:outerShdw>
                </a:effectLst>
              </a:rPr>
              <a:t>“balloon” payment due at end </a:t>
            </a:r>
            <a:r>
              <a:rPr lang="en-US" sz="2000" b="1" i="1" dirty="0">
                <a:effectLst>
                  <a:outerShdw blurRad="38100" dist="38100" dir="2700000" algn="tl">
                    <a:srgbClr val="FFFFFF"/>
                  </a:outerShdw>
                </a:effectLst>
              </a:rPr>
              <a:t>(maximizes refinancing stress)</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Maximizes </a:t>
            </a:r>
            <a:r>
              <a:rPr lang="en-US" sz="2000" b="1" dirty="0">
                <a:effectLst>
                  <a:outerShdw blurRad="38100" dist="38100" dir="2700000" algn="tl">
                    <a:srgbClr val="FFFFFF"/>
                  </a:outerShdw>
                </a:effectLst>
              </a:rPr>
              <a:t>total interest payments </a:t>
            </a:r>
            <a:r>
              <a:rPr lang="en-US" sz="2000" b="1" i="1" dirty="0">
                <a:effectLst>
                  <a:outerShdw blurRad="38100" dist="38100" dir="2700000" algn="tl">
                    <a:srgbClr val="FFFFFF"/>
                  </a:outerShdw>
                </a:effectLst>
              </a:rPr>
              <a:t>(but this is not really a cost or disadvantage from an NPV or OCC perspective)</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Has </a:t>
            </a:r>
            <a:r>
              <a:rPr lang="en-US" sz="2000" b="1" dirty="0">
                <a:effectLst>
                  <a:outerShdw blurRad="38100" dist="38100" dir="2700000" algn="tl">
                    <a:srgbClr val="FFFFFF"/>
                  </a:outerShdw>
                </a:effectLst>
              </a:rPr>
              <a:t>slightly higher </a:t>
            </a:r>
            <a:r>
              <a:rPr lang="en-US" sz="2000" b="1" i="1" dirty="0">
                <a:effectLst>
                  <a:outerShdw blurRad="38100" dist="38100" dir="2700000" algn="tl">
                    <a:srgbClr val="FFFFFF"/>
                  </a:outerShdw>
                </a:effectLst>
              </a:rPr>
              <a:t>“duration”</a:t>
            </a:r>
            <a:r>
              <a:rPr lang="en-US" sz="2000" b="1" dirty="0">
                <a:effectLst>
                  <a:outerShdw blurRad="38100" dist="38100" dir="2700000" algn="tl">
                    <a:srgbClr val="FFFFFF"/>
                  </a:outerShdw>
                </a:effectLst>
              </a:rPr>
              <a:t> than amortizing loan of same maturity </a:t>
            </a:r>
            <a:r>
              <a:rPr lang="en-US" sz="2000" b="1" i="1" dirty="0">
                <a:effectLst>
                  <a:outerShdw blurRad="38100" dist="38100" dir="2700000" algn="tl">
                    <a:srgbClr val="FFFFFF"/>
                  </a:outerShdw>
                </a:effectLst>
              </a:rPr>
              <a:t>(</a:t>
            </a:r>
            <a:r>
              <a:rPr lang="en-US" sz="2000" b="1" i="1" dirty="0">
                <a:effectLst>
                  <a:outerShdw blurRad="38100" dist="38100" dir="2700000" algn="tl">
                    <a:srgbClr val="FFFFFF"/>
                  </a:outerShdw>
                </a:effectLst>
                <a:sym typeface="Wingdings" panose="05000000000000000000" pitchFamily="2" charset="2"/>
              </a:rPr>
              <a:t> greater interest rate risk for lender, possibly slightly higher interest rate when yield curve has normal positive slope)</a:t>
            </a:r>
            <a:r>
              <a:rPr lang="en-US" sz="2000" b="1" dirty="0">
                <a:effectLst>
                  <a:outerShdw blurRad="38100" dist="38100" dir="2700000" algn="tl">
                    <a:srgbClr val="FFFFFF"/>
                  </a:outerShdw>
                </a:effectLst>
                <a:sym typeface="Wingdings" panose="05000000000000000000" pitchFamily="2" charset="2"/>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sym typeface="Wingdings" panose="05000000000000000000" pitchFamily="2" charset="2"/>
              </a:rPr>
              <a:t>Lack </a:t>
            </a:r>
            <a:r>
              <a:rPr lang="en-US" sz="2000" b="1" dirty="0">
                <a:effectLst>
                  <a:outerShdw blurRad="38100" dist="38100" dir="2700000" algn="tl">
                    <a:srgbClr val="FFFFFF"/>
                  </a:outerShdw>
                </a:effectLst>
                <a:sym typeface="Wingdings" panose="05000000000000000000" pitchFamily="2" charset="2"/>
              </a:rPr>
              <a:t>of </a:t>
            </a:r>
            <a:r>
              <a:rPr lang="en-US" sz="2000" b="1" dirty="0" err="1">
                <a:effectLst>
                  <a:outerShdw blurRad="38100" dist="38100" dir="2700000" algn="tl">
                    <a:srgbClr val="FFFFFF"/>
                  </a:outerShdw>
                </a:effectLst>
                <a:sym typeface="Wingdings" panose="05000000000000000000" pitchFamily="2" charset="2"/>
              </a:rPr>
              <a:t>paydown</a:t>
            </a:r>
            <a:r>
              <a:rPr lang="en-US" sz="2000" b="1" dirty="0">
                <a:effectLst>
                  <a:outerShdw blurRad="38100" dist="38100" dir="2700000" algn="tl">
                    <a:srgbClr val="FFFFFF"/>
                  </a:outerShdw>
                </a:effectLst>
                <a:sym typeface="Wingdings" panose="05000000000000000000" pitchFamily="2" charset="2"/>
              </a:rPr>
              <a:t> of principle may increase default risk if property value may decline in nominal terms.</a:t>
            </a:r>
            <a:endParaRPr lang="en-US" sz="2000" b="1" dirty="0">
              <a:effectLst>
                <a:outerShdw blurRad="38100" dist="38100" dir="2700000" algn="tl">
                  <a:srgbClr val="FFFFFF"/>
                </a:outerShdw>
              </a:effectLst>
            </a:endParaRPr>
          </a:p>
        </p:txBody>
      </p:sp>
      <p:sp>
        <p:nvSpPr>
          <p:cNvPr id="6" name="Slide Number Placeholder 5"/>
          <p:cNvSpPr>
            <a:spLocks noGrp="1"/>
          </p:cNvSpPr>
          <p:nvPr>
            <p:ph type="sldNum" sz="quarter" idx="12"/>
          </p:nvPr>
        </p:nvSpPr>
        <p:spPr/>
        <p:txBody>
          <a:bodyPr/>
          <a:lstStyle/>
          <a:p>
            <a:fld id="{B454739E-B941-4556-BF58-7398D3CAE5DB}" type="slidenum">
              <a:rPr lang="en-US" smtClean="0"/>
              <a:pPr/>
              <a:t>5</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28"/>
                                        </p:tgtEl>
                                        <p:attrNameLst>
                                          <p:attrName>style.visibility</p:attrName>
                                        </p:attrNameLst>
                                      </p:cBhvr>
                                      <p:to>
                                        <p:strVal val="visible"/>
                                      </p:to>
                                    </p:set>
                                    <p:anim calcmode="lin" valueType="num">
                                      <p:cBhvr additive="base">
                                        <p:cTn id="7" dur="500" fill="hold"/>
                                        <p:tgtEl>
                                          <p:spTgt spid="30728"/>
                                        </p:tgtEl>
                                        <p:attrNameLst>
                                          <p:attrName>ppt_x</p:attrName>
                                        </p:attrNameLst>
                                      </p:cBhvr>
                                      <p:tavLst>
                                        <p:tav tm="0">
                                          <p:val>
                                            <p:strVal val="1+#ppt_w/2"/>
                                          </p:val>
                                        </p:tav>
                                        <p:tav tm="100000">
                                          <p:val>
                                            <p:strVal val="#ppt_x"/>
                                          </p:val>
                                        </p:tav>
                                      </p:tavLst>
                                    </p:anim>
                                    <p:anim calcmode="lin" valueType="num">
                                      <p:cBhvr additive="base">
                                        <p:cTn id="8" dur="500" fill="hold"/>
                                        <p:tgtEl>
                                          <p:spTgt spid="307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30"/>
                                        </p:tgtEl>
                                        <p:attrNameLst>
                                          <p:attrName>style.visibility</p:attrName>
                                        </p:attrNameLst>
                                      </p:cBhvr>
                                      <p:to>
                                        <p:strVal val="visible"/>
                                      </p:to>
                                    </p:set>
                                    <p:anim calcmode="lin" valueType="num">
                                      <p:cBhvr additive="base">
                                        <p:cTn id="13" dur="500" fill="hold"/>
                                        <p:tgtEl>
                                          <p:spTgt spid="30730"/>
                                        </p:tgtEl>
                                        <p:attrNameLst>
                                          <p:attrName>ppt_x</p:attrName>
                                        </p:attrNameLst>
                                      </p:cBhvr>
                                      <p:tavLst>
                                        <p:tav tm="0">
                                          <p:val>
                                            <p:strVal val="1+#ppt_w/2"/>
                                          </p:val>
                                        </p:tav>
                                        <p:tav tm="100000">
                                          <p:val>
                                            <p:strVal val="#ppt_x"/>
                                          </p:val>
                                        </p:tav>
                                      </p:tavLst>
                                    </p:anim>
                                    <p:anim calcmode="lin" valueType="num">
                                      <p:cBhvr additive="base">
                                        <p:cTn id="14" dur="500" fill="hold"/>
                                        <p:tgtEl>
                                          <p:spTgt spid="307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p:bldP spid="30730" grpId="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5"/>
          <p:cNvSpPr>
            <a:spLocks noChangeArrowheads="1"/>
          </p:cNvSpPr>
          <p:nvPr/>
        </p:nvSpPr>
        <p:spPr bwMode="auto">
          <a:xfrm>
            <a:off x="2495550" y="3100388"/>
            <a:ext cx="9144000" cy="0"/>
          </a:xfrm>
          <a:prstGeom prst="rect">
            <a:avLst/>
          </a:prstGeom>
          <a:noFill/>
          <a:ln w="9525">
            <a:noFill/>
            <a:miter lim="800000"/>
            <a:headEnd/>
            <a:tailEnd/>
          </a:ln>
          <a:effectLst/>
        </p:spPr>
        <p:txBody>
          <a:bodyPr>
            <a:spAutoFit/>
          </a:bodyPr>
          <a:lstStyle/>
          <a:p>
            <a:pPr eaLnBrk="1" hangingPunct="1"/>
            <a:endParaRPr lang="en-US"/>
          </a:p>
        </p:txBody>
      </p:sp>
      <p:graphicFrame>
        <p:nvGraphicFramePr>
          <p:cNvPr id="56323" name="Object 4"/>
          <p:cNvGraphicFramePr>
            <a:graphicFrameLocks noChangeAspect="1"/>
          </p:cNvGraphicFramePr>
          <p:nvPr/>
        </p:nvGraphicFramePr>
        <p:xfrm>
          <a:off x="1295400" y="2362200"/>
          <a:ext cx="6629400" cy="1049338"/>
        </p:xfrm>
        <a:graphic>
          <a:graphicData uri="http://schemas.openxmlformats.org/presentationml/2006/ole">
            <p:oleObj spid="_x0000_s56323" r:id="rId3" imgW="2794000" imgH="444500" progId="Equation.3">
              <p:embed/>
            </p:oleObj>
          </a:graphicData>
        </a:graphic>
      </p:graphicFrame>
      <p:sp>
        <p:nvSpPr>
          <p:cNvPr id="126982" name="Text Box 6"/>
          <p:cNvSpPr txBox="1">
            <a:spLocks noChangeArrowheads="1"/>
          </p:cNvSpPr>
          <p:nvPr/>
        </p:nvSpPr>
        <p:spPr bwMode="auto">
          <a:xfrm>
            <a:off x="174625" y="296863"/>
            <a:ext cx="8435975" cy="191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Above example (8%, 30-yr, 10-yr prepayment), suppose mkt yield is 8.5% (instead of 7.5%).</a:t>
            </a:r>
          </a:p>
          <a:p>
            <a:pPr eaLnBrk="1" hangingPunct="1">
              <a:defRPr/>
            </a:pPr>
            <a:endParaRPr lang="en-US" b="1">
              <a:solidFill>
                <a:srgbClr val="000000"/>
              </a:solidFill>
              <a:effectLst>
                <a:outerShdw blurRad="38100" dist="38100" dir="2700000" algn="tl">
                  <a:srgbClr val="FFFFFF"/>
                </a:outerShdw>
              </a:effectLst>
              <a:sym typeface="Wingdings" panose="05000000000000000000" pitchFamily="2" charset="2"/>
            </a:endParaRP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How many POINTs must lender charge on 8% loan (to avoid NPV &lt; 0)?</a:t>
            </a:r>
            <a:endParaRPr lang="en-US"/>
          </a:p>
        </p:txBody>
      </p:sp>
      <p:sp>
        <p:nvSpPr>
          <p:cNvPr id="126984" name="Text Box 8"/>
          <p:cNvSpPr txBox="1">
            <a:spLocks noChangeArrowheads="1"/>
          </p:cNvSpPr>
          <p:nvPr/>
        </p:nvSpPr>
        <p:spPr bwMode="auto">
          <a:xfrm>
            <a:off x="457200" y="4114800"/>
            <a:ext cx="8077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20000"/>
              </a:spcBef>
              <a:buClr>
                <a:schemeClr val="accent2"/>
              </a:buClr>
              <a:buSzPct val="80000"/>
              <a:buFont typeface="Wingdings" panose="05000000000000000000" pitchFamily="2" charset="2"/>
              <a:buNone/>
              <a:defRPr/>
            </a:pPr>
            <a:r>
              <a:rPr lang="en-US" b="1">
                <a:solidFill>
                  <a:srgbClr val="000000"/>
                </a:solidFill>
                <a:effectLst>
                  <a:outerShdw blurRad="38100" dist="38100" dir="2700000" algn="tl">
                    <a:srgbClr val="FFFFFF"/>
                  </a:outerShdw>
                </a:effectLst>
                <a:sym typeface="Wingdings" panose="05000000000000000000" pitchFamily="2" charset="2"/>
              </a:rPr>
              <a:t>Answer: (1000000 – 967888)/1000000 = 3.2% = 3.2 Points.</a:t>
            </a:r>
            <a:endParaRPr lang="en-US"/>
          </a:p>
        </p:txBody>
      </p:sp>
      <p:sp>
        <p:nvSpPr>
          <p:cNvPr id="56326" name="AutoShape 9"/>
          <p:cNvSpPr>
            <a:spLocks/>
          </p:cNvSpPr>
          <p:nvPr/>
        </p:nvSpPr>
        <p:spPr bwMode="auto">
          <a:xfrm rot="-5400000">
            <a:off x="4381500" y="2857500"/>
            <a:ext cx="152400" cy="1143000"/>
          </a:xfrm>
          <a:prstGeom prst="leftBrace">
            <a:avLst>
              <a:gd name="adj1" fmla="val 62500"/>
              <a:gd name="adj2" fmla="val 50000"/>
            </a:avLst>
          </a:prstGeom>
          <a:noFill/>
          <a:ln w="12700">
            <a:solidFill>
              <a:srgbClr val="0000FF"/>
            </a:solidFill>
            <a:round/>
            <a:headEnd/>
            <a:tailEnd/>
          </a:ln>
          <a:effectLst/>
        </p:spPr>
        <p:txBody>
          <a:bodyPr wrap="none" anchor="ctr"/>
          <a:lstStyle/>
          <a:p>
            <a:pPr eaLnBrk="1" hangingPunct="1"/>
            <a:endParaRPr lang="en-US"/>
          </a:p>
        </p:txBody>
      </p:sp>
      <p:sp>
        <p:nvSpPr>
          <p:cNvPr id="56327" name="Text Box 10"/>
          <p:cNvSpPr txBox="1">
            <a:spLocks noChangeArrowheads="1"/>
          </p:cNvSpPr>
          <p:nvPr/>
        </p:nvSpPr>
        <p:spPr bwMode="auto">
          <a:xfrm>
            <a:off x="4267200" y="3505200"/>
            <a:ext cx="1524000" cy="366713"/>
          </a:xfrm>
          <a:prstGeom prst="rect">
            <a:avLst/>
          </a:prstGeom>
          <a:noFill/>
          <a:ln w="9525">
            <a:noFill/>
            <a:miter lim="800000"/>
            <a:headEnd/>
            <a:tailEnd/>
          </a:ln>
          <a:effectLst/>
        </p:spPr>
        <p:txBody>
          <a:bodyPr>
            <a:spAutoFit/>
          </a:bodyPr>
          <a:lstStyle/>
          <a:p>
            <a:pPr eaLnBrk="1" hangingPunct="1">
              <a:spcBef>
                <a:spcPct val="50000"/>
              </a:spcBef>
            </a:pPr>
            <a:r>
              <a:rPr lang="en-US" sz="1800" b="1">
                <a:solidFill>
                  <a:srgbClr val="0000FF"/>
                </a:solidFill>
              </a:rPr>
              <a:t>= 8.5% / yr</a:t>
            </a:r>
          </a:p>
        </p:txBody>
      </p:sp>
      <p:sp>
        <p:nvSpPr>
          <p:cNvPr id="56328" name="Text Box 11"/>
          <p:cNvSpPr txBox="1">
            <a:spLocks noChangeArrowheads="1"/>
          </p:cNvSpPr>
          <p:nvPr/>
        </p:nvSpPr>
        <p:spPr bwMode="auto">
          <a:xfrm>
            <a:off x="457200" y="4800600"/>
            <a:ext cx="8458200" cy="132080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2000">
                <a:solidFill>
                  <a:srgbClr val="0000FF"/>
                </a:solidFill>
              </a:rPr>
              <a:t>N = 360, I/yr = 8, PV = 1000000, FV = 0, </a:t>
            </a:r>
            <a:r>
              <a:rPr lang="en-US" sz="2000" i="1">
                <a:solidFill>
                  <a:srgbClr val="0000FF"/>
                </a:solidFill>
              </a:rPr>
              <a:t>CPT PMT = -7337.65</a:t>
            </a:r>
            <a:r>
              <a:rPr lang="en-US" sz="2000">
                <a:solidFill>
                  <a:srgbClr val="0000FF"/>
                </a:solidFill>
              </a:rPr>
              <a:t>; THEN:</a:t>
            </a:r>
          </a:p>
          <a:p>
            <a:pPr algn="ctr" eaLnBrk="1" hangingPunct="1">
              <a:spcBef>
                <a:spcPct val="50000"/>
              </a:spcBef>
            </a:pPr>
            <a:r>
              <a:rPr lang="en-US" sz="2000">
                <a:solidFill>
                  <a:srgbClr val="0000FF"/>
                </a:solidFill>
              </a:rPr>
              <a:t>N = 120, </a:t>
            </a:r>
            <a:r>
              <a:rPr lang="en-US" sz="2000" i="1">
                <a:solidFill>
                  <a:srgbClr val="0000FF"/>
                </a:solidFill>
              </a:rPr>
              <a:t>CPT FV = -877247</a:t>
            </a:r>
            <a:r>
              <a:rPr lang="en-US" sz="2000">
                <a:solidFill>
                  <a:srgbClr val="0000FF"/>
                </a:solidFill>
              </a:rPr>
              <a:t>; THEN:</a:t>
            </a:r>
          </a:p>
          <a:p>
            <a:pPr algn="ctr" eaLnBrk="1" hangingPunct="1">
              <a:spcBef>
                <a:spcPct val="50000"/>
              </a:spcBef>
            </a:pPr>
            <a:r>
              <a:rPr lang="en-US" sz="2000">
                <a:solidFill>
                  <a:srgbClr val="0000FF"/>
                </a:solidFill>
              </a:rPr>
              <a:t>I/yr = 8.5, </a:t>
            </a:r>
            <a:r>
              <a:rPr lang="en-US" sz="2000" i="1">
                <a:solidFill>
                  <a:srgbClr val="FF0000"/>
                </a:solidFill>
              </a:rPr>
              <a:t>CPT PV = 967888</a:t>
            </a:r>
            <a:r>
              <a:rPr lang="en-US" sz="2000" i="1">
                <a:solidFill>
                  <a:srgbClr val="0000FF"/>
                </a:solidFill>
              </a:rPr>
              <a:t>.</a:t>
            </a:r>
            <a:endParaRPr lang="en-US" sz="2000">
              <a:solidFill>
                <a:srgbClr val="0000FF"/>
              </a:solidFill>
            </a:endParaRPr>
          </a:p>
        </p:txBody>
      </p:sp>
      <p:sp>
        <p:nvSpPr>
          <p:cNvPr id="9" name="Slide Number Placeholder 8"/>
          <p:cNvSpPr>
            <a:spLocks noGrp="1"/>
          </p:cNvSpPr>
          <p:nvPr>
            <p:ph type="sldNum" sz="quarter" idx="12"/>
          </p:nvPr>
        </p:nvSpPr>
        <p:spPr/>
        <p:txBody>
          <a:bodyPr/>
          <a:lstStyle/>
          <a:p>
            <a:fld id="{B454739E-B941-4556-BF58-7398D3CAE5DB}" type="slidenum">
              <a:rPr lang="en-US" smtClean="0"/>
              <a:pPr/>
              <a:t>50</a:t>
            </a:fld>
            <a:endParaRPr lang="en-US"/>
          </a:p>
        </p:txBody>
      </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20" name="Text Box 4"/>
          <p:cNvSpPr txBox="1">
            <a:spLocks noChangeArrowheads="1"/>
          </p:cNvSpPr>
          <p:nvPr/>
        </p:nvSpPr>
        <p:spPr bwMode="auto">
          <a:xfrm>
            <a:off x="533400" y="228600"/>
            <a:ext cx="678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17.3 Refinancing Decision</a:t>
            </a:r>
          </a:p>
        </p:txBody>
      </p:sp>
      <p:sp>
        <p:nvSpPr>
          <p:cNvPr id="188421" name="Text Box 5"/>
          <p:cNvSpPr txBox="1">
            <a:spLocks noChangeArrowheads="1"/>
          </p:cNvSpPr>
          <p:nvPr/>
        </p:nvSpPr>
        <p:spPr bwMode="auto">
          <a:xfrm>
            <a:off x="762000" y="762000"/>
            <a:ext cx="7467600" cy="52085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t>If loan has  </a:t>
            </a:r>
            <a:r>
              <a:rPr lang="en-US" b="1" i="1">
                <a:effectLst>
                  <a:outerShdw blurRad="38100" dist="38100" dir="2700000" algn="tl">
                    <a:srgbClr val="FFFFFF"/>
                  </a:outerShdw>
                </a:effectLst>
              </a:rPr>
              <a:t>prepayment option</a:t>
            </a:r>
            <a:r>
              <a:rPr lang="en-US"/>
              <a:t>, borrower can choose to pay off early.</a:t>
            </a:r>
          </a:p>
          <a:p>
            <a:pPr lvl="1" eaLnBrk="1" hangingPunct="1">
              <a:spcBef>
                <a:spcPct val="25000"/>
              </a:spcBef>
              <a:buFontTx/>
              <a:buChar char="•"/>
              <a:defRPr/>
            </a:pPr>
            <a:r>
              <a:rPr lang="en-US" i="1"/>
              <a:t> Why would she do this?...</a:t>
            </a:r>
            <a:endParaRPr lang="en-US"/>
          </a:p>
          <a:p>
            <a:pPr eaLnBrk="1" hangingPunct="1">
              <a:spcBef>
                <a:spcPct val="70000"/>
              </a:spcBef>
              <a:defRPr/>
            </a:pPr>
            <a:r>
              <a:rPr lang="en-US" b="1">
                <a:effectLst>
                  <a:outerShdw blurRad="38100" dist="38100" dir="2700000" algn="tl">
                    <a:srgbClr val="FFFFFF"/>
                  </a:outerShdw>
                </a:effectLst>
              </a:rPr>
              <a:t>How to evaluate this decision?...</a:t>
            </a:r>
            <a:endParaRPr lang="en-US"/>
          </a:p>
          <a:p>
            <a:pPr eaLnBrk="1" hangingPunct="1">
              <a:spcBef>
                <a:spcPct val="50000"/>
              </a:spcBef>
              <a:buFont typeface="Wingdings" panose="05000000000000000000" pitchFamily="2" charset="2"/>
              <a:buChar char="è"/>
              <a:defRPr/>
            </a:pPr>
            <a:r>
              <a:rPr lang="en-US">
                <a:sym typeface="Wingdings" panose="05000000000000000000" pitchFamily="2" charset="2"/>
              </a:rPr>
              <a:t>C</a:t>
            </a:r>
            <a:r>
              <a:rPr lang="en-US"/>
              <a:t>ompare two loans: existing (“old”) loan vs “new” loan that would replace it. </a:t>
            </a:r>
          </a:p>
          <a:p>
            <a:pPr eaLnBrk="1" hangingPunct="1">
              <a:spcBef>
                <a:spcPct val="50000"/>
              </a:spcBef>
              <a:buFont typeface="Wingdings" panose="05000000000000000000" pitchFamily="2" charset="2"/>
              <a:buNone/>
              <a:defRPr/>
            </a:pPr>
            <a:r>
              <a:rPr lang="en-US"/>
              <a:t>Traditionally, make this comparison using DCF (&amp; NPV) methodology you are familiar with.</a:t>
            </a:r>
          </a:p>
          <a:p>
            <a:pPr eaLnBrk="1" hangingPunct="1">
              <a:spcBef>
                <a:spcPct val="50000"/>
              </a:spcBef>
              <a:buFont typeface="Wingdings" panose="05000000000000000000" pitchFamily="2" charset="2"/>
              <a:buNone/>
              <a:defRPr/>
            </a:pPr>
            <a:r>
              <a:rPr lang="en-US"/>
              <a:t>In this section we will:</a:t>
            </a:r>
            <a:endParaRPr lang="en-US" sz="1800"/>
          </a:p>
          <a:p>
            <a:pPr lvl="1" eaLnBrk="1" hangingPunct="1">
              <a:spcBef>
                <a:spcPct val="20000"/>
              </a:spcBef>
              <a:buFontTx/>
              <a:buChar char="•"/>
              <a:defRPr/>
            </a:pPr>
            <a:r>
              <a:rPr lang="en-US" sz="1800"/>
              <a:t>  Present this traditional approach, then </a:t>
            </a:r>
          </a:p>
          <a:p>
            <a:pPr lvl="1" eaLnBrk="1" hangingPunct="1">
              <a:spcBef>
                <a:spcPct val="20000"/>
              </a:spcBef>
              <a:buFontTx/>
              <a:buChar char="•"/>
              <a:defRPr/>
            </a:pPr>
            <a:r>
              <a:rPr lang="en-US" sz="1800"/>
              <a:t>   Explore something important that is left out of the traditional picture: </a:t>
            </a:r>
            <a:r>
              <a:rPr lang="en-US" sz="1800">
                <a:sym typeface="Wingdings" panose="05000000000000000000" pitchFamily="2" charset="2"/>
              </a:rPr>
              <a:t> </a:t>
            </a:r>
            <a:r>
              <a:rPr lang="en-US" sz="1800"/>
              <a:t>the prepayment option value in the old loan.</a:t>
            </a:r>
          </a:p>
        </p:txBody>
      </p:sp>
      <p:sp>
        <p:nvSpPr>
          <p:cNvPr id="4" name="Slide Number Placeholder 3"/>
          <p:cNvSpPr>
            <a:spLocks noGrp="1"/>
          </p:cNvSpPr>
          <p:nvPr>
            <p:ph type="sldNum" sz="quarter" idx="12"/>
          </p:nvPr>
        </p:nvSpPr>
        <p:spPr/>
        <p:txBody>
          <a:bodyPr/>
          <a:lstStyle/>
          <a:p>
            <a:fld id="{9A7DB79F-5B30-43E3-A70F-CF4E72463336}" type="slidenum">
              <a:rPr lang="en-US" smtClean="0"/>
              <a:pPr/>
              <a:t>51</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4" name="Text Box 4"/>
          <p:cNvSpPr txBox="1">
            <a:spLocks noChangeArrowheads="1"/>
          </p:cNvSpPr>
          <p:nvPr/>
        </p:nvSpPr>
        <p:spPr bwMode="auto">
          <a:xfrm>
            <a:off x="533400" y="304800"/>
            <a:ext cx="8153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17.3.1 The traditional refinancing calculation</a:t>
            </a:r>
            <a:r>
              <a:rPr lang="en-US"/>
              <a:t> </a:t>
            </a:r>
          </a:p>
        </p:txBody>
      </p:sp>
      <p:sp>
        <p:nvSpPr>
          <p:cNvPr id="58371" name="Text Box 5"/>
          <p:cNvSpPr txBox="1">
            <a:spLocks noChangeArrowheads="1"/>
          </p:cNvSpPr>
          <p:nvPr/>
        </p:nvSpPr>
        <p:spPr bwMode="auto">
          <a:xfrm>
            <a:off x="533400" y="762000"/>
            <a:ext cx="8153400" cy="5632311"/>
          </a:xfrm>
          <a:prstGeom prst="rect">
            <a:avLst/>
          </a:prstGeom>
          <a:noFill/>
          <a:ln w="9525">
            <a:noFill/>
            <a:miter lim="800000"/>
            <a:headEnd/>
            <a:tailEnd/>
          </a:ln>
          <a:effectLst/>
        </p:spPr>
        <p:txBody>
          <a:bodyPr>
            <a:spAutoFit/>
          </a:bodyPr>
          <a:lstStyle/>
          <a:p>
            <a:pPr eaLnBrk="1" hangingPunct="1">
              <a:spcBef>
                <a:spcPct val="50000"/>
              </a:spcBef>
            </a:pPr>
            <a:r>
              <a:rPr lang="en-US" dirty="0"/>
              <a:t>NPV (</a:t>
            </a:r>
            <a:r>
              <a:rPr lang="en-US" dirty="0" err="1"/>
              <a:t>refin</a:t>
            </a:r>
            <a:r>
              <a:rPr lang="en-US" dirty="0"/>
              <a:t>) 	=   PV(Benefit) – PV(Cost) </a:t>
            </a:r>
          </a:p>
          <a:p>
            <a:pPr eaLnBrk="1" hangingPunct="1">
              <a:spcBef>
                <a:spcPct val="20000"/>
              </a:spcBef>
            </a:pPr>
            <a:r>
              <a:rPr lang="en-US" dirty="0"/>
              <a:t>		=   PV(outflows saved) – PV(new outflows) – X</a:t>
            </a:r>
          </a:p>
          <a:p>
            <a:pPr eaLnBrk="1" hangingPunct="1">
              <a:spcBef>
                <a:spcPct val="20000"/>
              </a:spcBef>
            </a:pPr>
            <a:r>
              <a:rPr lang="en-US" dirty="0"/>
              <a:t>		=   PV(</a:t>
            </a:r>
            <a:r>
              <a:rPr lang="en-US" dirty="0" err="1"/>
              <a:t>CF</a:t>
            </a:r>
            <a:r>
              <a:rPr lang="en-US" baseline="30000" dirty="0" err="1"/>
              <a:t>OLD</a:t>
            </a:r>
            <a:r>
              <a:rPr lang="en-US" dirty="0"/>
              <a:t>) – PV(</a:t>
            </a:r>
            <a:r>
              <a:rPr lang="en-US" dirty="0" err="1"/>
              <a:t>CF</a:t>
            </a:r>
            <a:r>
              <a:rPr lang="en-US" baseline="30000" dirty="0" err="1"/>
              <a:t>NEW</a:t>
            </a:r>
            <a:r>
              <a:rPr lang="en-US" dirty="0"/>
              <a:t>) – X </a:t>
            </a:r>
          </a:p>
          <a:p>
            <a:pPr eaLnBrk="1" hangingPunct="1">
              <a:spcBef>
                <a:spcPct val="20000"/>
              </a:spcBef>
            </a:pPr>
            <a:r>
              <a:rPr lang="en-US" dirty="0"/>
              <a:t>		=   PV(</a:t>
            </a:r>
            <a:r>
              <a:rPr lang="en-US" dirty="0" err="1"/>
              <a:t>CF</a:t>
            </a:r>
            <a:r>
              <a:rPr lang="en-US" baseline="30000" dirty="0" err="1"/>
              <a:t>OLD</a:t>
            </a:r>
            <a:r>
              <a:rPr lang="en-US" baseline="30000" dirty="0"/>
              <a:t> </a:t>
            </a:r>
            <a:r>
              <a:rPr lang="en-US" dirty="0"/>
              <a:t> - </a:t>
            </a:r>
            <a:r>
              <a:rPr lang="en-US" dirty="0" err="1"/>
              <a:t>CF</a:t>
            </a:r>
            <a:r>
              <a:rPr lang="en-US" baseline="30000" dirty="0" err="1"/>
              <a:t>NEW</a:t>
            </a:r>
            <a:r>
              <a:rPr lang="en-US" dirty="0"/>
              <a:t>) – X,</a:t>
            </a:r>
          </a:p>
          <a:p>
            <a:pPr eaLnBrk="1" hangingPunct="1"/>
            <a:r>
              <a:rPr lang="en-US" sz="2000" i="1" dirty="0"/>
              <a:t>Where:</a:t>
            </a:r>
            <a:r>
              <a:rPr lang="en-US" sz="2000" dirty="0"/>
              <a:t> </a:t>
            </a:r>
          </a:p>
          <a:p>
            <a:pPr marL="1143000" lvl="2" indent="-228600" eaLnBrk="1" hangingPunct="1">
              <a:spcBef>
                <a:spcPct val="20000"/>
              </a:spcBef>
              <a:buFontTx/>
              <a:buChar char="•"/>
            </a:pPr>
            <a:r>
              <a:rPr lang="en-US" sz="2000" dirty="0"/>
              <a:t> </a:t>
            </a:r>
            <a:r>
              <a:rPr lang="en-US" sz="2000" dirty="0" err="1" smtClean="0"/>
              <a:t>CF</a:t>
            </a:r>
            <a:r>
              <a:rPr lang="en-US" sz="2000" baseline="30000" dirty="0" err="1" smtClean="0"/>
              <a:t>OLD</a:t>
            </a:r>
            <a:r>
              <a:rPr lang="en-US" sz="2000" baseline="30000" dirty="0" smtClean="0"/>
              <a:t> </a:t>
            </a:r>
            <a:r>
              <a:rPr lang="en-US" sz="2000" dirty="0" smtClean="0"/>
              <a:t> </a:t>
            </a:r>
            <a:r>
              <a:rPr lang="en-US" sz="2000" dirty="0"/>
              <a:t>= </a:t>
            </a:r>
            <a:r>
              <a:rPr lang="en-US" sz="2000" b="1" i="1" dirty="0"/>
              <a:t>Remaining</a:t>
            </a:r>
            <a:r>
              <a:rPr lang="en-US" sz="2000" dirty="0"/>
              <a:t> CFs on old loan;</a:t>
            </a:r>
          </a:p>
          <a:p>
            <a:pPr marL="1143000" lvl="2" indent="-228600" eaLnBrk="1" hangingPunct="1">
              <a:spcBef>
                <a:spcPct val="10000"/>
              </a:spcBef>
              <a:buFontTx/>
              <a:buChar char="•"/>
            </a:pPr>
            <a:r>
              <a:rPr lang="en-US" sz="2000" dirty="0"/>
              <a:t> </a:t>
            </a:r>
            <a:r>
              <a:rPr lang="en-US" sz="2000" dirty="0" err="1" smtClean="0"/>
              <a:t>CF</a:t>
            </a:r>
            <a:r>
              <a:rPr lang="en-US" sz="2000" baseline="30000" dirty="0" err="1" smtClean="0"/>
              <a:t>NEW</a:t>
            </a:r>
            <a:r>
              <a:rPr lang="en-US" sz="2000" dirty="0" smtClean="0"/>
              <a:t> </a:t>
            </a:r>
            <a:r>
              <a:rPr lang="en-US" sz="2000" dirty="0"/>
              <a:t>= New loan CFs;</a:t>
            </a:r>
          </a:p>
          <a:p>
            <a:pPr marL="1143000" lvl="2" indent="-228600" eaLnBrk="1" hangingPunct="1">
              <a:spcBef>
                <a:spcPct val="10000"/>
              </a:spcBef>
              <a:buFontTx/>
              <a:buChar char="•"/>
            </a:pPr>
            <a:r>
              <a:rPr lang="en-US" sz="2000" dirty="0"/>
              <a:t> </a:t>
            </a:r>
            <a:r>
              <a:rPr lang="en-US" sz="2000" dirty="0" smtClean="0"/>
              <a:t>X </a:t>
            </a:r>
            <a:r>
              <a:rPr lang="en-US" sz="2000" dirty="0"/>
              <a:t>= Transaction costs of refinancing;</a:t>
            </a:r>
          </a:p>
          <a:p>
            <a:pPr marL="1143000" lvl="2" indent="-228600" eaLnBrk="1" hangingPunct="1">
              <a:spcBef>
                <a:spcPct val="10000"/>
              </a:spcBef>
              <a:buFontTx/>
              <a:buChar char="•"/>
            </a:pPr>
            <a:r>
              <a:rPr lang="en-US" sz="2000" dirty="0"/>
              <a:t> </a:t>
            </a:r>
            <a:r>
              <a:rPr lang="en-US" sz="2000" dirty="0" smtClean="0"/>
              <a:t>Both </a:t>
            </a:r>
            <a:r>
              <a:rPr lang="en-US" sz="2000" dirty="0"/>
              <a:t>loans evaluated over the same time horizon (likely </a:t>
            </a:r>
            <a:r>
              <a:rPr lang="en-US" sz="2000" dirty="0" err="1"/>
              <a:t>prepmt</a:t>
            </a:r>
            <a:r>
              <a:rPr lang="en-US" sz="2000" dirty="0"/>
              <a:t> time), for the same loan amount = (old </a:t>
            </a:r>
            <a:r>
              <a:rPr lang="en-US" sz="2000" dirty="0" err="1"/>
              <a:t>ln</a:t>
            </a:r>
            <a:r>
              <a:rPr lang="en-US" sz="2000" dirty="0"/>
              <a:t> </a:t>
            </a:r>
            <a:r>
              <a:rPr lang="en-US" sz="2000" dirty="0" err="1"/>
              <a:t>OLB</a:t>
            </a:r>
            <a:r>
              <a:rPr lang="en-US" sz="2000" dirty="0"/>
              <a:t> + </a:t>
            </a:r>
            <a:r>
              <a:rPr lang="en-US" sz="2000" dirty="0" err="1"/>
              <a:t>PrePmt</a:t>
            </a:r>
            <a:r>
              <a:rPr lang="en-US" sz="2000" dirty="0"/>
              <a:t> Penalty)/(1-New </a:t>
            </a:r>
            <a:r>
              <a:rPr lang="en-US" sz="2000" dirty="0" err="1"/>
              <a:t>ln</a:t>
            </a:r>
            <a:r>
              <a:rPr lang="en-US" sz="2000" dirty="0"/>
              <a:t> Pts) </a:t>
            </a:r>
            <a:r>
              <a:rPr lang="en-US" sz="2000" dirty="0">
                <a:sym typeface="Wingdings" pitchFamily="2" charset="2"/>
              </a:rPr>
              <a:t> </a:t>
            </a:r>
            <a:r>
              <a:rPr lang="en-US" sz="2000" dirty="0" err="1">
                <a:sym typeface="Wingdings" pitchFamily="2" charset="2"/>
              </a:rPr>
              <a:t>Refin</a:t>
            </a:r>
            <a:r>
              <a:rPr lang="en-US" sz="2000" dirty="0">
                <a:sym typeface="Wingdings" pitchFamily="2" charset="2"/>
              </a:rPr>
              <a:t> is zero net CF at time 0</a:t>
            </a:r>
            <a:r>
              <a:rPr lang="en-US" sz="2000" dirty="0"/>
              <a:t>:</a:t>
            </a:r>
          </a:p>
          <a:p>
            <a:pPr marL="2057400" lvl="4" indent="-228600" eaLnBrk="1" hangingPunct="1">
              <a:spcBef>
                <a:spcPct val="10000"/>
              </a:spcBef>
              <a:buFont typeface="Wingdings" pitchFamily="2" charset="2"/>
              <a:buChar char="ü"/>
            </a:pPr>
            <a:r>
              <a:rPr lang="en-US" sz="1800" dirty="0"/>
              <a:t> </a:t>
            </a:r>
            <a:r>
              <a:rPr lang="en-US" sz="1800" dirty="0" smtClean="0"/>
              <a:t>Apples </a:t>
            </a:r>
            <a:r>
              <a:rPr lang="en-US" sz="1800" dirty="0" err="1"/>
              <a:t>vs</a:t>
            </a:r>
            <a:r>
              <a:rPr lang="en-US" sz="1800" dirty="0"/>
              <a:t> apples, </a:t>
            </a:r>
          </a:p>
          <a:p>
            <a:pPr marL="2057400" lvl="4" indent="-228600" eaLnBrk="1" hangingPunct="1">
              <a:spcBef>
                <a:spcPct val="10000"/>
              </a:spcBef>
              <a:buFont typeface="Wingdings" pitchFamily="2" charset="2"/>
              <a:buChar char="ü"/>
            </a:pPr>
            <a:r>
              <a:rPr lang="en-US" sz="1800" dirty="0"/>
              <a:t> </a:t>
            </a:r>
            <a:r>
              <a:rPr lang="en-US" sz="1800" dirty="0" smtClean="0"/>
              <a:t>Don’t </a:t>
            </a:r>
            <a:r>
              <a:rPr lang="en-US" sz="1800" dirty="0"/>
              <a:t>confuse refinance question with capital structure (leverage) decision.</a:t>
            </a:r>
          </a:p>
          <a:p>
            <a:pPr marL="1143000" lvl="2" indent="-228600" eaLnBrk="1" hangingPunct="1">
              <a:spcBef>
                <a:spcPct val="10000"/>
              </a:spcBef>
              <a:buFontTx/>
              <a:buChar char="•"/>
            </a:pPr>
            <a:r>
              <a:rPr lang="en-US" sz="2000" dirty="0" smtClean="0"/>
              <a:t>OCC </a:t>
            </a:r>
            <a:r>
              <a:rPr lang="en-US" sz="2000" dirty="0"/>
              <a:t>(disc rate) in PV() operation = New </a:t>
            </a:r>
            <a:r>
              <a:rPr lang="en-US" sz="2000" dirty="0" err="1"/>
              <a:t>Ln</a:t>
            </a:r>
            <a:r>
              <a:rPr lang="en-US" sz="2000" dirty="0"/>
              <a:t> </a:t>
            </a:r>
            <a:r>
              <a:rPr lang="en-US" sz="2000" dirty="0" err="1"/>
              <a:t>Yld</a:t>
            </a:r>
            <a:r>
              <a:rPr lang="en-US" sz="2000" dirty="0"/>
              <a:t> (over common time horizon).</a:t>
            </a:r>
          </a:p>
        </p:txBody>
      </p:sp>
      <p:grpSp>
        <p:nvGrpSpPr>
          <p:cNvPr id="189448" name="Group 8"/>
          <p:cNvGrpSpPr>
            <a:grpSpLocks/>
          </p:cNvGrpSpPr>
          <p:nvPr/>
        </p:nvGrpSpPr>
        <p:grpSpPr bwMode="auto">
          <a:xfrm>
            <a:off x="6019800" y="2133600"/>
            <a:ext cx="2667000" cy="835025"/>
            <a:chOff x="3408" y="1584"/>
            <a:chExt cx="2064" cy="526"/>
          </a:xfrm>
        </p:grpSpPr>
        <p:sp>
          <p:nvSpPr>
            <p:cNvPr id="58374" name="Text Box 6"/>
            <p:cNvSpPr txBox="1">
              <a:spLocks noChangeArrowheads="1"/>
            </p:cNvSpPr>
            <p:nvPr/>
          </p:nvSpPr>
          <p:spPr bwMode="auto">
            <a:xfrm>
              <a:off x="3552" y="1584"/>
              <a:ext cx="1920" cy="526"/>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600">
                  <a:solidFill>
                    <a:srgbClr val="0000FF"/>
                  </a:solidFill>
                </a:rPr>
                <a:t>Because discount rate</a:t>
              </a:r>
            </a:p>
            <a:p>
              <a:pPr eaLnBrk="1" hangingPunct="1"/>
              <a:r>
                <a:rPr lang="en-US" sz="1600">
                  <a:solidFill>
                    <a:srgbClr val="0000FF"/>
                  </a:solidFill>
                </a:rPr>
                <a:t> = Current OCC, same for both.*</a:t>
              </a:r>
            </a:p>
          </p:txBody>
        </p:sp>
        <p:sp>
          <p:nvSpPr>
            <p:cNvPr id="58375" name="Line 7"/>
            <p:cNvSpPr>
              <a:spLocks noChangeShapeType="1"/>
            </p:cNvSpPr>
            <p:nvPr/>
          </p:nvSpPr>
          <p:spPr bwMode="auto">
            <a:xfrm flipH="1">
              <a:off x="3408" y="1776"/>
              <a:ext cx="144" cy="0"/>
            </a:xfrm>
            <a:prstGeom prst="line">
              <a:avLst/>
            </a:prstGeom>
            <a:noFill/>
            <a:ln w="9525">
              <a:solidFill>
                <a:srgbClr val="0000FF"/>
              </a:solidFill>
              <a:round/>
              <a:headEnd/>
              <a:tailEnd type="triangle" w="med" len="med"/>
            </a:ln>
            <a:effectLst/>
          </p:spPr>
          <p:txBody>
            <a:bodyPr wrap="none"/>
            <a:lstStyle/>
            <a:p>
              <a:endParaRPr lang="en-US"/>
            </a:p>
          </p:txBody>
        </p:sp>
      </p:grpSp>
      <p:pic>
        <p:nvPicPr>
          <p:cNvPr id="58373" name="Picture 9"/>
          <p:cNvPicPr>
            <a:picLocks noChangeAspect="1" noChangeArrowheads="1"/>
          </p:cNvPicPr>
          <p:nvPr/>
        </p:nvPicPr>
        <p:blipFill>
          <a:blip r:embed="rId3" cstate="print"/>
          <a:srcRect/>
          <a:stretch>
            <a:fillRect/>
          </a:stretch>
        </p:blipFill>
        <p:spPr bwMode="auto">
          <a:xfrm>
            <a:off x="4495800" y="3352800"/>
            <a:ext cx="152400" cy="152400"/>
          </a:xfrm>
          <a:prstGeom prst="rect">
            <a:avLst/>
          </a:prstGeom>
          <a:noFill/>
          <a:ln w="9525">
            <a:noFill/>
            <a:miter lim="800000"/>
            <a:headEnd/>
            <a:tailEnd/>
          </a:ln>
          <a:effectLst/>
        </p:spPr>
      </p:pic>
      <p:sp>
        <p:nvSpPr>
          <p:cNvPr id="8" name="Slide Number Placeholder 7"/>
          <p:cNvSpPr>
            <a:spLocks noGrp="1"/>
          </p:cNvSpPr>
          <p:nvPr>
            <p:ph type="sldNum" sz="quarter" idx="12"/>
          </p:nvPr>
        </p:nvSpPr>
        <p:spPr/>
        <p:txBody>
          <a:bodyPr/>
          <a:lstStyle/>
          <a:p>
            <a:fld id="{9A7DB79F-5B30-43E3-A70F-CF4E72463336}" type="slidenum">
              <a:rPr lang="en-US" smtClean="0"/>
              <a:pPr/>
              <a:t>52</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500" fill="hold"/>
                                        <p:tgtEl>
                                          <p:spTgt spid="189448"/>
                                        </p:tgtEl>
                                        <p:attrNameLst>
                                          <p:attrName>ppt_x</p:attrName>
                                        </p:attrNameLst>
                                      </p:cBhvr>
                                      <p:tavLst>
                                        <p:tav tm="0">
                                          <p:val>
                                            <p:strVal val="1+#ppt_w/2"/>
                                          </p:val>
                                        </p:tav>
                                        <p:tav tm="100000">
                                          <p:val>
                                            <p:strVal val="#ppt_x"/>
                                          </p:val>
                                        </p:tav>
                                      </p:tavLst>
                                    </p:anim>
                                    <p:anim calcmode="lin" valueType="num">
                                      <p:cBhvr additive="base">
                                        <p:cTn id="8" dur="500" fill="hold"/>
                                        <p:tgtEl>
                                          <p:spTgt spid="1894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8" name="Text Box 4"/>
          <p:cNvSpPr txBox="1">
            <a:spLocks noChangeArrowheads="1"/>
          </p:cNvSpPr>
          <p:nvPr/>
        </p:nvSpPr>
        <p:spPr bwMode="auto">
          <a:xfrm>
            <a:off x="2667000" y="304800"/>
            <a:ext cx="3505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Shortcut Procedure</a:t>
            </a:r>
          </a:p>
        </p:txBody>
      </p:sp>
      <p:sp>
        <p:nvSpPr>
          <p:cNvPr id="190470" name="Text Box 6"/>
          <p:cNvSpPr txBox="1">
            <a:spLocks noChangeArrowheads="1"/>
          </p:cNvSpPr>
          <p:nvPr/>
        </p:nvSpPr>
        <p:spPr bwMode="auto">
          <a:xfrm>
            <a:off x="609600" y="685800"/>
            <a:ext cx="8001000" cy="56784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30000"/>
              </a:spcBef>
              <a:defRPr/>
            </a:pPr>
            <a:r>
              <a:rPr lang="en-US" dirty="0"/>
              <a:t>You don’t need to compute the loan amount for the new loan:</a:t>
            </a:r>
          </a:p>
          <a:p>
            <a:pPr marL="457200" indent="-457200" eaLnBrk="1" hangingPunct="1">
              <a:spcBef>
                <a:spcPct val="40000"/>
              </a:spcBef>
              <a:defRPr/>
            </a:pPr>
            <a:r>
              <a:rPr lang="en-US" dirty="0"/>
              <a:t>1) </a:t>
            </a:r>
            <a:r>
              <a:rPr lang="en-US" dirty="0" smtClean="0"/>
              <a:t>	Common </a:t>
            </a:r>
            <a:r>
              <a:rPr lang="en-US" dirty="0"/>
              <a:t>OCC (= new loan yield) </a:t>
            </a:r>
            <a:r>
              <a:rPr lang="en-US" dirty="0">
                <a:sym typeface="Wingdings" panose="05000000000000000000" pitchFamily="2" charset="2"/>
              </a:rPr>
              <a:t></a:t>
            </a:r>
            <a:endParaRPr lang="en-US" dirty="0"/>
          </a:p>
          <a:p>
            <a:pPr eaLnBrk="1" hangingPunct="1">
              <a:spcBef>
                <a:spcPct val="20000"/>
              </a:spcBef>
              <a:defRPr/>
            </a:pPr>
            <a:r>
              <a:rPr lang="en-US" dirty="0"/>
              <a:t>	PV(</a:t>
            </a:r>
            <a:r>
              <a:rPr lang="en-US" dirty="0" err="1"/>
              <a:t>CF</a:t>
            </a:r>
            <a:r>
              <a:rPr lang="en-US" baseline="30000" dirty="0" err="1"/>
              <a:t>OLD</a:t>
            </a:r>
            <a:r>
              <a:rPr lang="en-US" baseline="30000" dirty="0"/>
              <a:t> </a:t>
            </a:r>
            <a:r>
              <a:rPr lang="en-US" dirty="0"/>
              <a:t> - </a:t>
            </a:r>
            <a:r>
              <a:rPr lang="en-US" dirty="0" err="1"/>
              <a:t>CF</a:t>
            </a:r>
            <a:r>
              <a:rPr lang="en-US" baseline="30000" dirty="0" err="1"/>
              <a:t>NEW</a:t>
            </a:r>
            <a:r>
              <a:rPr lang="en-US" dirty="0"/>
              <a:t>) = PV(</a:t>
            </a:r>
            <a:r>
              <a:rPr lang="en-US" dirty="0" err="1"/>
              <a:t>CF</a:t>
            </a:r>
            <a:r>
              <a:rPr lang="en-US" baseline="30000" dirty="0" err="1"/>
              <a:t>OLD</a:t>
            </a:r>
            <a:r>
              <a:rPr lang="en-US" dirty="0"/>
              <a:t>) – PV(</a:t>
            </a:r>
            <a:r>
              <a:rPr lang="en-US" dirty="0" err="1"/>
              <a:t>CF</a:t>
            </a:r>
            <a:r>
              <a:rPr lang="en-US" baseline="30000" dirty="0" err="1"/>
              <a:t>NEW</a:t>
            </a:r>
            <a:r>
              <a:rPr lang="en-US" dirty="0"/>
              <a:t>) </a:t>
            </a:r>
          </a:p>
          <a:p>
            <a:pPr marL="457200" indent="-457200" eaLnBrk="1" hangingPunct="1">
              <a:spcBef>
                <a:spcPct val="40000"/>
              </a:spcBef>
              <a:defRPr/>
            </a:pPr>
            <a:r>
              <a:rPr lang="en-US" dirty="0"/>
              <a:t>2) </a:t>
            </a:r>
            <a:r>
              <a:rPr lang="en-US" dirty="0" smtClean="0"/>
              <a:t>	Capital </a:t>
            </a:r>
            <a:r>
              <a:rPr lang="en-US" dirty="0"/>
              <a:t>structure neutrality (new loan amt such that </a:t>
            </a:r>
            <a:r>
              <a:rPr lang="en-US" dirty="0" err="1"/>
              <a:t>Refin</a:t>
            </a:r>
            <a:r>
              <a:rPr lang="en-US" dirty="0"/>
              <a:t> is CF neutral at time zero) </a:t>
            </a:r>
            <a:r>
              <a:rPr lang="en-US" dirty="0">
                <a:sym typeface="Wingdings" panose="05000000000000000000" pitchFamily="2" charset="2"/>
              </a:rPr>
              <a:t></a:t>
            </a:r>
          </a:p>
          <a:p>
            <a:pPr eaLnBrk="1" hangingPunct="1">
              <a:spcBef>
                <a:spcPct val="20000"/>
              </a:spcBef>
              <a:defRPr/>
            </a:pPr>
            <a:r>
              <a:rPr lang="en-US" dirty="0">
                <a:sym typeface="Wingdings" panose="05000000000000000000" pitchFamily="2" charset="2"/>
              </a:rPr>
              <a:t>	</a:t>
            </a:r>
            <a:r>
              <a:rPr lang="en-US" dirty="0"/>
              <a:t>	PV(</a:t>
            </a:r>
            <a:r>
              <a:rPr lang="en-US" dirty="0" err="1"/>
              <a:t>CF</a:t>
            </a:r>
            <a:r>
              <a:rPr lang="en-US" baseline="30000" dirty="0" err="1"/>
              <a:t>NEW</a:t>
            </a:r>
            <a:r>
              <a:rPr lang="en-US" dirty="0"/>
              <a:t>) = </a:t>
            </a:r>
            <a:r>
              <a:rPr lang="en-US" dirty="0" err="1"/>
              <a:t>OLB</a:t>
            </a:r>
            <a:r>
              <a:rPr lang="en-US" baseline="30000" dirty="0" err="1"/>
              <a:t>OLD</a:t>
            </a:r>
            <a:endParaRPr lang="en-US" dirty="0"/>
          </a:p>
          <a:p>
            <a:pPr marL="457200" indent="-457200" eaLnBrk="1" hangingPunct="1">
              <a:spcBef>
                <a:spcPct val="40000"/>
              </a:spcBef>
              <a:defRPr/>
            </a:pPr>
            <a:r>
              <a:rPr lang="en-US" dirty="0"/>
              <a:t>3) </a:t>
            </a:r>
            <a:r>
              <a:rPr lang="en-US" dirty="0" smtClean="0"/>
              <a:t>	Preceding </a:t>
            </a:r>
            <a:r>
              <a:rPr lang="en-US" dirty="0"/>
              <a:t>(1) &amp; (2) together </a:t>
            </a:r>
            <a:r>
              <a:rPr lang="en-US" dirty="0">
                <a:sym typeface="Wingdings" panose="05000000000000000000" pitchFamily="2" charset="2"/>
              </a:rPr>
              <a:t></a:t>
            </a:r>
            <a:endParaRPr lang="en-US" dirty="0"/>
          </a:p>
          <a:p>
            <a:pPr eaLnBrk="1" hangingPunct="1">
              <a:spcBef>
                <a:spcPct val="20000"/>
              </a:spcBef>
              <a:defRPr/>
            </a:pPr>
            <a:r>
              <a:rPr lang="en-US" dirty="0"/>
              <a:t>	 PV(</a:t>
            </a:r>
            <a:r>
              <a:rPr lang="en-US" dirty="0" err="1"/>
              <a:t>CF</a:t>
            </a:r>
            <a:r>
              <a:rPr lang="en-US" baseline="30000" dirty="0" err="1"/>
              <a:t>OLD</a:t>
            </a:r>
            <a:r>
              <a:rPr lang="en-US" baseline="30000" dirty="0"/>
              <a:t> </a:t>
            </a:r>
            <a:r>
              <a:rPr lang="en-US" dirty="0"/>
              <a:t> - </a:t>
            </a:r>
            <a:r>
              <a:rPr lang="en-US" dirty="0" err="1"/>
              <a:t>CF</a:t>
            </a:r>
            <a:r>
              <a:rPr lang="en-US" baseline="30000" dirty="0" err="1"/>
              <a:t>NEW</a:t>
            </a:r>
            <a:r>
              <a:rPr lang="en-US" dirty="0"/>
              <a:t>) = PV(</a:t>
            </a:r>
            <a:r>
              <a:rPr lang="en-US" dirty="0" err="1"/>
              <a:t>CF</a:t>
            </a:r>
            <a:r>
              <a:rPr lang="en-US" baseline="30000" dirty="0" err="1"/>
              <a:t>OLD</a:t>
            </a:r>
            <a:r>
              <a:rPr lang="en-US" dirty="0"/>
              <a:t>) – </a:t>
            </a:r>
            <a:r>
              <a:rPr lang="en-US" dirty="0" err="1"/>
              <a:t>OLB</a:t>
            </a:r>
            <a:r>
              <a:rPr lang="en-US" baseline="30000" dirty="0" err="1"/>
              <a:t>OLD</a:t>
            </a:r>
            <a:endParaRPr lang="en-US" dirty="0"/>
          </a:p>
          <a:p>
            <a:pPr eaLnBrk="1" hangingPunct="1">
              <a:spcBef>
                <a:spcPct val="40000"/>
              </a:spcBef>
              <a:defRPr/>
            </a:pPr>
            <a:r>
              <a:rPr lang="en-US" dirty="0"/>
              <a:t>Therefore:</a:t>
            </a:r>
          </a:p>
          <a:p>
            <a:pPr eaLnBrk="1" hangingPunct="1">
              <a:spcBef>
                <a:spcPct val="10000"/>
              </a:spcBef>
              <a:defRPr/>
            </a:pPr>
            <a:r>
              <a:rPr lang="en-US" b="1" i="1" dirty="0">
                <a:effectLst>
                  <a:outerShdw blurRad="38100" dist="38100" dir="2700000" algn="tl">
                    <a:srgbClr val="FFFFFF"/>
                  </a:outerShdw>
                </a:effectLst>
              </a:rPr>
              <a:t>Just subtract old loan balance (plus </a:t>
            </a:r>
            <a:r>
              <a:rPr lang="en-US" b="1" i="1" dirty="0" err="1">
                <a:effectLst>
                  <a:outerShdw blurRad="38100" dist="38100" dir="2700000" algn="tl">
                    <a:srgbClr val="FFFFFF"/>
                  </a:outerShdw>
                </a:effectLst>
              </a:rPr>
              <a:t>prepmt</a:t>
            </a:r>
            <a:r>
              <a:rPr lang="en-US" b="1" i="1" dirty="0">
                <a:effectLst>
                  <a:outerShdw blurRad="38100" dist="38100" dir="2700000" algn="tl">
                    <a:srgbClr val="FFFFFF"/>
                  </a:outerShdw>
                </a:effectLst>
              </a:rPr>
              <a:t> penalty) from old loan PV (based on old loan remaining CFs) computed with new loan yield as the discount rate.*</a:t>
            </a:r>
          </a:p>
          <a:p>
            <a:pPr eaLnBrk="1" hangingPunct="1">
              <a:spcBef>
                <a:spcPct val="10000"/>
              </a:spcBef>
              <a:defRPr/>
            </a:pPr>
            <a:r>
              <a:rPr lang="en-US" sz="1800" b="1" dirty="0">
                <a:effectLst>
                  <a:outerShdw blurRad="38100" dist="38100" dir="2700000" algn="tl">
                    <a:srgbClr val="FFFFFF"/>
                  </a:outerShdw>
                </a:effectLst>
              </a:rPr>
              <a:t>* New loan yield can be computed without knowing loan amt (set PV=1 in calc).</a:t>
            </a:r>
          </a:p>
        </p:txBody>
      </p:sp>
      <p:sp>
        <p:nvSpPr>
          <p:cNvPr id="4" name="Slide Number Placeholder 3"/>
          <p:cNvSpPr>
            <a:spLocks noGrp="1"/>
          </p:cNvSpPr>
          <p:nvPr>
            <p:ph type="sldNum" sz="quarter" idx="12"/>
          </p:nvPr>
        </p:nvSpPr>
        <p:spPr/>
        <p:txBody>
          <a:bodyPr/>
          <a:lstStyle/>
          <a:p>
            <a:fld id="{9A7DB79F-5B30-43E3-A70F-CF4E72463336}" type="slidenum">
              <a:rPr lang="en-US" smtClean="0"/>
              <a:pPr/>
              <a:t>53</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6" name="Text Box 4"/>
          <p:cNvSpPr txBox="1">
            <a:spLocks noChangeArrowheads="1"/>
          </p:cNvSpPr>
          <p:nvPr/>
        </p:nvSpPr>
        <p:spPr bwMode="auto">
          <a:xfrm>
            <a:off x="762000" y="381000"/>
            <a:ext cx="79248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Shortcut procedure is not only methodologically convenient,</a:t>
            </a:r>
          </a:p>
          <a:p>
            <a:pPr eaLnBrk="1" hangingPunct="1">
              <a:spcBef>
                <a:spcPct val="50000"/>
              </a:spcBef>
              <a:defRPr/>
            </a:pPr>
            <a:r>
              <a:rPr lang="en-US" sz="2000" b="1">
                <a:effectLst>
                  <a:outerShdw blurRad="38100" dist="38100" dir="2700000" algn="tl">
                    <a:srgbClr val="FFFFFF"/>
                  </a:outerShdw>
                </a:effectLst>
              </a:rPr>
              <a:t>It raises an important substantive economic point:</a:t>
            </a:r>
          </a:p>
        </p:txBody>
      </p:sp>
      <p:sp>
        <p:nvSpPr>
          <p:cNvPr id="192517" name="Text Box 5"/>
          <p:cNvSpPr txBox="1">
            <a:spLocks noChangeArrowheads="1"/>
          </p:cNvSpPr>
          <p:nvPr/>
        </p:nvSpPr>
        <p:spPr bwMode="auto">
          <a:xfrm>
            <a:off x="1143000" y="1447800"/>
            <a:ext cx="7086600" cy="2301875"/>
          </a:xfrm>
          <a:prstGeom prst="rect">
            <a:avLst/>
          </a:prstGeom>
          <a:solidFill>
            <a:srgbClr val="FFFFCC"/>
          </a:solidFill>
          <a:ln w="19050">
            <a:solidFill>
              <a:srgbClr val="0000FF"/>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i="1">
                <a:effectLst>
                  <a:outerShdw blurRad="38100" dist="38100" dir="2700000" algn="tl">
                    <a:srgbClr val="FFFFFF"/>
                  </a:outerShdw>
                </a:effectLst>
              </a:rPr>
              <a:t>Refinancing decision is not </a:t>
            </a:r>
            <a:r>
              <a:rPr lang="en-US" b="1" i="1" u="sng">
                <a:effectLst>
                  <a:outerShdw blurRad="38100" dist="38100" dir="2700000" algn="tl">
                    <a:srgbClr val="FFFFFF"/>
                  </a:outerShdw>
                </a:effectLst>
              </a:rPr>
              <a:t>really</a:t>
            </a:r>
            <a:r>
              <a:rPr lang="en-US" b="1" i="1">
                <a:effectLst>
                  <a:outerShdw blurRad="38100" dist="38100" dir="2700000" algn="tl">
                    <a:srgbClr val="FFFFFF"/>
                  </a:outerShdw>
                </a:effectLst>
              </a:rPr>
              <a:t> a comparison between two loans:</a:t>
            </a:r>
          </a:p>
          <a:p>
            <a:pPr algn="ctr" eaLnBrk="1" hangingPunct="1">
              <a:spcBef>
                <a:spcPct val="50000"/>
              </a:spcBef>
              <a:defRPr/>
            </a:pPr>
            <a:r>
              <a:rPr lang="en-US" b="1" i="1">
                <a:effectLst>
                  <a:outerShdw blurRad="38100" dist="38100" dir="2700000" algn="tl">
                    <a:srgbClr val="FFFFFF"/>
                  </a:outerShdw>
                </a:effectLst>
              </a:rPr>
              <a:t>Rather, it is a decision simply regarding the old loan:</a:t>
            </a:r>
          </a:p>
          <a:p>
            <a:pPr algn="ctr" eaLnBrk="1" hangingPunct="1">
              <a:spcBef>
                <a:spcPct val="50000"/>
              </a:spcBef>
              <a:defRPr/>
            </a:pPr>
            <a:r>
              <a:rPr lang="en-US" b="1" i="1">
                <a:solidFill>
                  <a:srgbClr val="0000FF"/>
                </a:solidFill>
                <a:effectLst>
                  <a:outerShdw blurRad="38100" dist="38100" dir="2700000" algn="tl">
                    <a:srgbClr val="000000"/>
                  </a:outerShdw>
                </a:effectLst>
              </a:rPr>
              <a:t>“Does it make sense to exercise the Old Loan’s </a:t>
            </a:r>
            <a:r>
              <a:rPr lang="en-US" b="1" i="1" u="sng">
                <a:solidFill>
                  <a:srgbClr val="0000FF"/>
                </a:solidFill>
                <a:effectLst>
                  <a:outerShdw blurRad="38100" dist="38100" dir="2700000" algn="tl">
                    <a:srgbClr val="000000"/>
                  </a:outerShdw>
                </a:effectLst>
              </a:rPr>
              <a:t>Prepayment Option?”</a:t>
            </a:r>
            <a:r>
              <a:rPr lang="en-US" b="1">
                <a:solidFill>
                  <a:srgbClr val="0000FF"/>
                </a:solidFill>
                <a:effectLst>
                  <a:outerShdw blurRad="38100" dist="38100" dir="2700000" algn="tl">
                    <a:srgbClr val="000000"/>
                  </a:outerShdw>
                </a:effectLst>
              </a:rPr>
              <a:t> *</a:t>
            </a:r>
            <a:endParaRPr lang="en-US" b="1" i="1">
              <a:solidFill>
                <a:srgbClr val="0000FF"/>
              </a:solidFill>
              <a:effectLst>
                <a:outerShdw blurRad="38100" dist="38100" dir="2700000" algn="tl">
                  <a:srgbClr val="000000"/>
                </a:outerShdw>
              </a:effectLst>
            </a:endParaRPr>
          </a:p>
        </p:txBody>
      </p:sp>
      <p:sp>
        <p:nvSpPr>
          <p:cNvPr id="192518" name="Text Box 6"/>
          <p:cNvSpPr txBox="1">
            <a:spLocks noChangeArrowheads="1"/>
          </p:cNvSpPr>
          <p:nvPr/>
        </p:nvSpPr>
        <p:spPr bwMode="auto">
          <a:xfrm>
            <a:off x="838200" y="3962400"/>
            <a:ext cx="7848600" cy="204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sz="2000" b="1">
                <a:effectLst>
                  <a:outerShdw blurRad="38100" dist="38100" dir="2700000" algn="tl">
                    <a:srgbClr val="FFFFFF"/>
                  </a:outerShdw>
                </a:effectLst>
              </a:rPr>
              <a:t>* It does not matter whether the old loan would be paid off with capital obtained from:</a:t>
            </a:r>
          </a:p>
          <a:p>
            <a:pPr lvl="3" eaLnBrk="1" hangingPunct="1">
              <a:spcBef>
                <a:spcPct val="10000"/>
              </a:spcBef>
              <a:buFontTx/>
              <a:buChar char="•"/>
              <a:defRPr/>
            </a:pPr>
            <a:r>
              <a:rPr lang="en-US" sz="2000" b="1">
                <a:effectLst>
                  <a:outerShdw blurRad="38100" dist="38100" dir="2700000" algn="tl">
                    <a:srgbClr val="FFFFFF"/>
                  </a:outerShdw>
                </a:effectLst>
              </a:rPr>
              <a:t> A new loan,</a:t>
            </a:r>
          </a:p>
          <a:p>
            <a:pPr lvl="3" eaLnBrk="1" hangingPunct="1">
              <a:spcBef>
                <a:spcPct val="10000"/>
              </a:spcBef>
              <a:buFontTx/>
              <a:buChar char="•"/>
              <a:defRPr/>
            </a:pPr>
            <a:r>
              <a:rPr lang="en-US" sz="2000" b="1">
                <a:effectLst>
                  <a:outerShdw blurRad="38100" dist="38100" dir="2700000" algn="tl">
                    <a:srgbClr val="FFFFFF"/>
                  </a:outerShdw>
                </a:effectLst>
              </a:rPr>
              <a:t> Additional equity,</a:t>
            </a:r>
          </a:p>
          <a:p>
            <a:pPr lvl="3" eaLnBrk="1" hangingPunct="1">
              <a:spcBef>
                <a:spcPct val="10000"/>
              </a:spcBef>
              <a:buFontTx/>
              <a:buChar char="•"/>
              <a:defRPr/>
            </a:pPr>
            <a:r>
              <a:rPr lang="en-US" sz="2000" b="1">
                <a:effectLst>
                  <a:outerShdw blurRad="38100" dist="38100" dir="2700000" algn="tl">
                    <a:srgbClr val="FFFFFF"/>
                  </a:outerShdw>
                </a:effectLst>
              </a:rPr>
              <a:t> Some combination</a:t>
            </a:r>
          </a:p>
          <a:p>
            <a:pPr eaLnBrk="1" hangingPunct="1">
              <a:spcBef>
                <a:spcPct val="10000"/>
              </a:spcBef>
              <a:defRPr/>
            </a:pPr>
            <a:r>
              <a:rPr lang="en-US" sz="2000" b="1" i="1">
                <a:effectLst>
                  <a:outerShdw blurRad="38100" dist="38100" dir="2700000" algn="tl">
                    <a:srgbClr val="FFFFFF"/>
                  </a:outerShdw>
                </a:effectLst>
              </a:rPr>
              <a:t>(Capital structure decision is separate from refinancing decision.)</a:t>
            </a:r>
          </a:p>
        </p:txBody>
      </p:sp>
      <p:sp>
        <p:nvSpPr>
          <p:cNvPr id="5" name="Slide Number Placeholder 4"/>
          <p:cNvSpPr>
            <a:spLocks noGrp="1"/>
          </p:cNvSpPr>
          <p:nvPr>
            <p:ph type="sldNum" sz="quarter" idx="12"/>
          </p:nvPr>
        </p:nvSpPr>
        <p:spPr/>
        <p:txBody>
          <a:bodyPr/>
          <a:lstStyle/>
          <a:p>
            <a:fld id="{9A7DB79F-5B30-43E3-A70F-CF4E72463336}" type="slidenum">
              <a:rPr lang="en-US" smtClean="0"/>
              <a:pPr/>
              <a:t>54</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40" name="Text Box 4"/>
          <p:cNvSpPr txBox="1">
            <a:spLocks noChangeArrowheads="1"/>
          </p:cNvSpPr>
          <p:nvPr/>
        </p:nvSpPr>
        <p:spPr bwMode="auto">
          <a:xfrm>
            <a:off x="685800" y="762000"/>
            <a:ext cx="8153400" cy="1552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CC0000"/>
                </a:solidFill>
                <a:effectLst>
                  <a:outerShdw blurRad="38100" dist="38100" dir="2700000" algn="tl">
                    <a:srgbClr val="000000"/>
                  </a:outerShdw>
                </a:effectLst>
                <a:sym typeface="Wingdings" panose="05000000000000000000" pitchFamily="2" charset="2"/>
              </a:rPr>
              <a:t>Old Loan:</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Previous $1,000,000, 30-yr amort, </a:t>
            </a:r>
            <a:r>
              <a:rPr lang="en-US" b="1">
                <a:effectLst>
                  <a:outerShdw blurRad="38100" dist="38100" dir="2700000" algn="tl">
                    <a:srgbClr val="FFFFFF"/>
                  </a:outerShdw>
                </a:effectLst>
                <a:sym typeface="Wingdings" panose="05000000000000000000" pitchFamily="2" charset="2"/>
              </a:rPr>
              <a:t>8%, 10-yr maturity</a:t>
            </a:r>
            <a:r>
              <a:rPr lang="en-US" b="1">
                <a:solidFill>
                  <a:srgbClr val="000000"/>
                </a:solidFill>
                <a:effectLst>
                  <a:outerShdw blurRad="38100" dist="38100" dir="2700000" algn="tl">
                    <a:srgbClr val="FFFFFF"/>
                  </a:outerShdw>
                </a:effectLst>
                <a:sym typeface="Wingdings" panose="05000000000000000000" pitchFamily="2" charset="2"/>
              </a:rPr>
              <a:t> loan.</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Taken out 4 years ago, </a:t>
            </a:r>
            <a:r>
              <a:rPr lang="en-US" b="1">
                <a:solidFill>
                  <a:srgbClr val="0000FF"/>
                </a:solidFill>
                <a:effectLst>
                  <a:outerShdw blurRad="38100" dist="38100" dir="2700000" algn="tl">
                    <a:srgbClr val="000000"/>
                  </a:outerShdw>
                </a:effectLst>
                <a:sym typeface="Wingdings" panose="05000000000000000000" pitchFamily="2" charset="2"/>
              </a:rPr>
              <a:t>2 pts prepayment penalty</a:t>
            </a:r>
            <a:r>
              <a:rPr lang="en-US" b="1">
                <a:solidFill>
                  <a:srgbClr val="000000"/>
                </a:solidFill>
                <a:effectLst>
                  <a:outerShdw blurRad="38100" dist="38100" dir="2700000" algn="tl">
                    <a:srgbClr val="FFFFFF"/>
                  </a:outerShdw>
                </a:effectLst>
                <a:sym typeface="Wingdings" panose="05000000000000000000" pitchFamily="2" charset="2"/>
              </a:rPr>
              <a:t>.</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Expected to be </a:t>
            </a:r>
            <a:r>
              <a:rPr lang="en-US" b="1">
                <a:effectLst>
                  <a:outerShdw blurRad="38100" dist="38100" dir="2700000" algn="tl">
                    <a:srgbClr val="FFFFFF"/>
                  </a:outerShdw>
                </a:effectLst>
                <a:sym typeface="Wingdings" panose="05000000000000000000" pitchFamily="2" charset="2"/>
              </a:rPr>
              <a:t>prepaid </a:t>
            </a:r>
            <a:r>
              <a:rPr lang="en-US" b="1">
                <a:solidFill>
                  <a:srgbClr val="000000"/>
                </a:solidFill>
                <a:effectLst>
                  <a:outerShdw blurRad="38100" dist="38100" dir="2700000" algn="tl">
                    <a:srgbClr val="FFFFFF"/>
                  </a:outerShdw>
                </a:effectLst>
                <a:sym typeface="Wingdings" panose="05000000000000000000" pitchFamily="2" charset="2"/>
              </a:rPr>
              <a:t>after another 6 yrs (at maturity):</a:t>
            </a:r>
          </a:p>
        </p:txBody>
      </p:sp>
      <p:sp>
        <p:nvSpPr>
          <p:cNvPr id="193541" name="Text Box 5"/>
          <p:cNvSpPr txBox="1">
            <a:spLocks noChangeArrowheads="1"/>
          </p:cNvSpPr>
          <p:nvPr/>
        </p:nvSpPr>
        <p:spPr bwMode="auto">
          <a:xfrm>
            <a:off x="2514600" y="152400"/>
            <a:ext cx="4114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Numerical Example</a:t>
            </a:r>
          </a:p>
        </p:txBody>
      </p:sp>
      <p:graphicFrame>
        <p:nvGraphicFramePr>
          <p:cNvPr id="63492" name="Object 6"/>
          <p:cNvGraphicFramePr>
            <a:graphicFrameLocks noChangeAspect="1"/>
          </p:cNvGraphicFramePr>
          <p:nvPr/>
        </p:nvGraphicFramePr>
        <p:xfrm>
          <a:off x="1371600" y="2362200"/>
          <a:ext cx="6477000" cy="933450"/>
        </p:xfrm>
        <a:graphic>
          <a:graphicData uri="http://schemas.openxmlformats.org/presentationml/2006/ole">
            <p:oleObj spid="_x0000_s63492" name="Equation" r:id="rId3" imgW="3086100" imgH="444500" progId="Equation.3">
              <p:embed/>
            </p:oleObj>
          </a:graphicData>
        </a:graphic>
      </p:graphicFrame>
      <p:sp>
        <p:nvSpPr>
          <p:cNvPr id="193543" name="Text Box 7"/>
          <p:cNvSpPr txBox="1">
            <a:spLocks noChangeArrowheads="1"/>
          </p:cNvSpPr>
          <p:nvPr/>
        </p:nvSpPr>
        <p:spPr bwMode="auto">
          <a:xfrm>
            <a:off x="685800" y="3657600"/>
            <a:ext cx="769620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CC0000"/>
                </a:solidFill>
                <a:effectLst>
                  <a:outerShdw blurRad="38100" dist="38100" dir="2700000" algn="tl">
                    <a:srgbClr val="000000"/>
                  </a:outerShdw>
                </a:effectLst>
              </a:rPr>
              <a:t>New Loan:</a:t>
            </a:r>
          </a:p>
          <a:p>
            <a:pPr eaLnBrk="1" hangingPunct="1">
              <a:defRPr/>
            </a:pPr>
            <a:r>
              <a:rPr lang="en-US" b="1">
                <a:effectLst>
                  <a:outerShdw blurRad="38100" dist="38100" dir="2700000" algn="tl">
                    <a:srgbClr val="FFFFFF"/>
                  </a:outerShdw>
                </a:effectLst>
              </a:rPr>
              <a:t>Available @ 7% interest, 6-yr maturity, 30-yr amort, </a:t>
            </a:r>
            <a:r>
              <a:rPr lang="en-US" b="1">
                <a:solidFill>
                  <a:srgbClr val="0000FF"/>
                </a:solidFill>
                <a:effectLst>
                  <a:outerShdw blurRad="38100" dist="38100" dir="2700000" algn="tl">
                    <a:srgbClr val="000000"/>
                  </a:outerShdw>
                </a:effectLst>
              </a:rPr>
              <a:t>1 pt fee upfront</a:t>
            </a:r>
            <a:r>
              <a:rPr lang="en-US" b="1">
                <a:effectLst>
                  <a:outerShdw blurRad="38100" dist="38100" dir="2700000" algn="tl">
                    <a:srgbClr val="FFFFFF"/>
                  </a:outerShdw>
                </a:effectLst>
              </a:rPr>
              <a:t>.</a:t>
            </a:r>
          </a:p>
        </p:txBody>
      </p:sp>
      <p:sp>
        <p:nvSpPr>
          <p:cNvPr id="193544" name="Text Box 8"/>
          <p:cNvSpPr txBox="1">
            <a:spLocks noChangeArrowheads="1"/>
          </p:cNvSpPr>
          <p:nvPr/>
        </p:nvSpPr>
        <p:spPr bwMode="auto">
          <a:xfrm>
            <a:off x="1447800" y="5029200"/>
            <a:ext cx="6096000" cy="858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i="1">
                <a:solidFill>
                  <a:srgbClr val="CC0000"/>
                </a:solidFill>
                <a:effectLst>
                  <a:outerShdw blurRad="38100" dist="38100" dir="2700000" algn="tl">
                    <a:srgbClr val="000000"/>
                  </a:outerShdw>
                </a:effectLst>
              </a:rPr>
              <a:t>What is NPV of Refinancing?</a:t>
            </a:r>
          </a:p>
          <a:p>
            <a:pPr algn="ctr" eaLnBrk="1" hangingPunct="1">
              <a:spcBef>
                <a:spcPct val="10000"/>
              </a:spcBef>
              <a:defRPr/>
            </a:pPr>
            <a:r>
              <a:rPr lang="en-US" b="1" i="1">
                <a:solidFill>
                  <a:srgbClr val="CC0000"/>
                </a:solidFill>
                <a:effectLst>
                  <a:outerShdw blurRad="38100" dist="38100" dir="2700000" algn="tl">
                    <a:srgbClr val="000000"/>
                  </a:outerShdw>
                </a:effectLst>
              </a:rPr>
              <a:t>(Ignore transaction cost &amp; option value.)</a:t>
            </a:r>
          </a:p>
        </p:txBody>
      </p:sp>
      <p:sp>
        <p:nvSpPr>
          <p:cNvPr id="7" name="Slide Number Placeholder 6"/>
          <p:cNvSpPr>
            <a:spLocks noGrp="1"/>
          </p:cNvSpPr>
          <p:nvPr>
            <p:ph type="sldNum" sz="quarter" idx="12"/>
          </p:nvPr>
        </p:nvSpPr>
        <p:spPr/>
        <p:txBody>
          <a:bodyPr/>
          <a:lstStyle/>
          <a:p>
            <a:fld id="{9A7DB79F-5B30-43E3-A70F-CF4E72463336}" type="slidenum">
              <a:rPr lang="en-US" smtClean="0"/>
              <a:pPr/>
              <a:t>55</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94564" name="Object 4"/>
          <p:cNvGraphicFramePr>
            <a:graphicFrameLocks noChangeAspect="1"/>
          </p:cNvGraphicFramePr>
          <p:nvPr/>
        </p:nvGraphicFramePr>
        <p:xfrm>
          <a:off x="1828800" y="5181600"/>
          <a:ext cx="4738688" cy="801688"/>
        </p:xfrm>
        <a:graphic>
          <a:graphicData uri="http://schemas.openxmlformats.org/presentationml/2006/ole">
            <p:oleObj spid="_x0000_s64514" name="Equation" r:id="rId4" imgW="2628900" imgH="444500" progId="Equation.3">
              <p:embed/>
            </p:oleObj>
          </a:graphicData>
        </a:graphic>
      </p:graphicFrame>
      <p:sp>
        <p:nvSpPr>
          <p:cNvPr id="194565" name="Text Box 5"/>
          <p:cNvSpPr txBox="1">
            <a:spLocks noChangeArrowheads="1"/>
          </p:cNvSpPr>
          <p:nvPr/>
        </p:nvSpPr>
        <p:spPr bwMode="auto">
          <a:xfrm>
            <a:off x="533400" y="4038600"/>
            <a:ext cx="7696200" cy="1006475"/>
          </a:xfrm>
          <a:prstGeom prst="rect">
            <a:avLst/>
          </a:prstGeom>
          <a:noFill/>
          <a:ln w="9525">
            <a:noFill/>
            <a:miter lim="800000"/>
            <a:headEnd/>
            <a:tailEnd/>
          </a:ln>
          <a:effectLst/>
        </p:spPr>
        <p:txBody>
          <a:bodyPr>
            <a:spAutoFit/>
          </a:bodyPr>
          <a:lstStyle/>
          <a:p>
            <a:pPr marL="457200" indent="-457200" eaLnBrk="1" hangingPunct="1">
              <a:spcBef>
                <a:spcPct val="50000"/>
              </a:spcBef>
            </a:pPr>
            <a:r>
              <a:rPr lang="en-US" sz="2000"/>
              <a:t>2) Step Two:</a:t>
            </a:r>
          </a:p>
          <a:p>
            <a:pPr marL="457200" indent="-457200" eaLnBrk="1" hangingPunct="1"/>
            <a:r>
              <a:rPr lang="en-US" sz="2000"/>
              <a:t>Compute Old Loan Liquidating Payment (= OLB + PPMT Penalty):</a:t>
            </a:r>
          </a:p>
          <a:p>
            <a:pPr marL="457200" indent="-457200" eaLnBrk="1" hangingPunct="1"/>
            <a:r>
              <a:rPr lang="en-US" sz="2000">
                <a:sym typeface="Wingdings" pitchFamily="2" charset="2"/>
              </a:rPr>
              <a:t> = $981,434 = 1.02 X $962,190, where:</a:t>
            </a:r>
            <a:endParaRPr lang="en-US" sz="2000"/>
          </a:p>
        </p:txBody>
      </p:sp>
      <p:sp>
        <p:nvSpPr>
          <p:cNvPr id="64516" name="Text Box 6"/>
          <p:cNvSpPr txBox="1">
            <a:spLocks noChangeArrowheads="1"/>
          </p:cNvSpPr>
          <p:nvPr/>
        </p:nvSpPr>
        <p:spPr bwMode="auto">
          <a:xfrm>
            <a:off x="457200" y="762000"/>
            <a:ext cx="7696200" cy="1006475"/>
          </a:xfrm>
          <a:prstGeom prst="rect">
            <a:avLst/>
          </a:prstGeom>
          <a:noFill/>
          <a:ln w="9525">
            <a:noFill/>
            <a:miter lim="800000"/>
            <a:headEnd/>
            <a:tailEnd/>
          </a:ln>
          <a:effectLst/>
        </p:spPr>
        <p:txBody>
          <a:bodyPr>
            <a:spAutoFit/>
          </a:bodyPr>
          <a:lstStyle/>
          <a:p>
            <a:pPr marL="457200" indent="-457200" eaLnBrk="1" hangingPunct="1"/>
            <a:r>
              <a:rPr lang="en-US" sz="2000"/>
              <a:t>1) Step One: Compute Current OCC (based on new loan terms).</a:t>
            </a:r>
          </a:p>
          <a:p>
            <a:pPr marL="457200" indent="-457200" eaLnBrk="1" hangingPunct="1"/>
            <a:r>
              <a:rPr lang="en-US" sz="2000">
                <a:sym typeface="Wingdings" pitchFamily="2" charset="2"/>
              </a:rPr>
              <a:t> = 7.21%, as new 30-yr amort, 6-yr mat., 7%, 1-pt loan per $ of loan amt, gives IRR = 7.21%:</a:t>
            </a:r>
            <a:endParaRPr lang="en-US" sz="2000"/>
          </a:p>
        </p:txBody>
      </p:sp>
      <p:graphicFrame>
        <p:nvGraphicFramePr>
          <p:cNvPr id="64517" name="Object 7"/>
          <p:cNvGraphicFramePr>
            <a:graphicFrameLocks noChangeAspect="1"/>
          </p:cNvGraphicFramePr>
          <p:nvPr/>
        </p:nvGraphicFramePr>
        <p:xfrm>
          <a:off x="762000" y="1905000"/>
          <a:ext cx="7207250" cy="1468438"/>
        </p:xfrm>
        <a:graphic>
          <a:graphicData uri="http://schemas.openxmlformats.org/presentationml/2006/ole">
            <p:oleObj spid="_x0000_s64517" name="Equation" r:id="rId5" imgW="4356100" imgH="889000" progId="Equation.3">
              <p:embed/>
            </p:oleObj>
          </a:graphicData>
        </a:graphic>
      </p:graphicFrame>
      <p:sp>
        <p:nvSpPr>
          <p:cNvPr id="194568" name="Text Box 8"/>
          <p:cNvSpPr txBox="1">
            <a:spLocks noChangeArrowheads="1"/>
          </p:cNvSpPr>
          <p:nvPr/>
        </p:nvSpPr>
        <p:spPr bwMode="auto">
          <a:xfrm>
            <a:off x="2514600" y="152400"/>
            <a:ext cx="4114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Numerical Example (cont.)</a:t>
            </a:r>
          </a:p>
        </p:txBody>
      </p:sp>
      <p:grpSp>
        <p:nvGrpSpPr>
          <p:cNvPr id="194576" name="Group 16"/>
          <p:cNvGrpSpPr>
            <a:grpSpLocks/>
          </p:cNvGrpSpPr>
          <p:nvPr/>
        </p:nvGrpSpPr>
        <p:grpSpPr bwMode="auto">
          <a:xfrm>
            <a:off x="1600200" y="1524000"/>
            <a:ext cx="4343400" cy="2403475"/>
            <a:chOff x="1056" y="2208"/>
            <a:chExt cx="2736" cy="1514"/>
          </a:xfrm>
        </p:grpSpPr>
        <p:sp>
          <p:nvSpPr>
            <p:cNvPr id="64520" name="Text Box 9"/>
            <p:cNvSpPr txBox="1">
              <a:spLocks noChangeArrowheads="1"/>
            </p:cNvSpPr>
            <p:nvPr/>
          </p:nvSpPr>
          <p:spPr bwMode="auto">
            <a:xfrm>
              <a:off x="2544" y="2208"/>
              <a:ext cx="1248" cy="218"/>
            </a:xfrm>
            <a:prstGeom prst="rect">
              <a:avLst/>
            </a:prstGeom>
            <a:noFill/>
            <a:ln w="9525">
              <a:solidFill>
                <a:srgbClr val="CC0000"/>
              </a:solidFill>
              <a:miter lim="800000"/>
              <a:headEnd/>
              <a:tailEnd/>
            </a:ln>
            <a:effectLst/>
          </p:spPr>
          <p:txBody>
            <a:bodyPr>
              <a:spAutoFit/>
            </a:bodyPr>
            <a:lstStyle/>
            <a:p>
              <a:pPr eaLnBrk="1" hangingPunct="1">
                <a:spcBef>
                  <a:spcPct val="50000"/>
                </a:spcBef>
              </a:pPr>
              <a:r>
                <a:rPr lang="en-US" sz="1600" b="1">
                  <a:solidFill>
                    <a:srgbClr val="CC0000"/>
                  </a:solidFill>
                </a:rPr>
                <a:t>Per $ of Loan Amt.</a:t>
              </a:r>
            </a:p>
          </p:txBody>
        </p:sp>
        <p:sp>
          <p:nvSpPr>
            <p:cNvPr id="64521" name="Oval 11"/>
            <p:cNvSpPr>
              <a:spLocks noChangeArrowheads="1"/>
            </p:cNvSpPr>
            <p:nvPr/>
          </p:nvSpPr>
          <p:spPr bwMode="auto">
            <a:xfrm>
              <a:off x="1968" y="2400"/>
              <a:ext cx="192" cy="288"/>
            </a:xfrm>
            <a:prstGeom prst="ellipse">
              <a:avLst/>
            </a:prstGeom>
            <a:noFill/>
            <a:ln w="9525">
              <a:solidFill>
                <a:srgbClr val="CC0000"/>
              </a:solidFill>
              <a:round/>
              <a:headEnd/>
              <a:tailEnd/>
            </a:ln>
            <a:effectLst/>
          </p:spPr>
          <p:txBody>
            <a:bodyPr wrap="none" anchor="ctr"/>
            <a:lstStyle/>
            <a:p>
              <a:pPr eaLnBrk="1" hangingPunct="1"/>
              <a:endParaRPr lang="en-US"/>
            </a:p>
          </p:txBody>
        </p:sp>
        <p:sp>
          <p:nvSpPr>
            <p:cNvPr id="64522" name="Line 12"/>
            <p:cNvSpPr>
              <a:spLocks noChangeShapeType="1"/>
            </p:cNvSpPr>
            <p:nvPr/>
          </p:nvSpPr>
          <p:spPr bwMode="auto">
            <a:xfrm flipH="1">
              <a:off x="2160" y="2304"/>
              <a:ext cx="384" cy="144"/>
            </a:xfrm>
            <a:prstGeom prst="line">
              <a:avLst/>
            </a:prstGeom>
            <a:noFill/>
            <a:ln w="9525">
              <a:solidFill>
                <a:srgbClr val="CC0000"/>
              </a:solidFill>
              <a:round/>
              <a:headEnd/>
              <a:tailEnd type="triangle" w="med" len="med"/>
            </a:ln>
            <a:effectLst/>
          </p:spPr>
          <p:txBody>
            <a:bodyPr wrap="none"/>
            <a:lstStyle/>
            <a:p>
              <a:endParaRPr lang="en-US"/>
            </a:p>
          </p:txBody>
        </p:sp>
        <p:sp>
          <p:nvSpPr>
            <p:cNvPr id="64523" name="Oval 13"/>
            <p:cNvSpPr>
              <a:spLocks noChangeArrowheads="1"/>
            </p:cNvSpPr>
            <p:nvPr/>
          </p:nvSpPr>
          <p:spPr bwMode="auto">
            <a:xfrm>
              <a:off x="1056" y="2976"/>
              <a:ext cx="240" cy="288"/>
            </a:xfrm>
            <a:prstGeom prst="ellipse">
              <a:avLst/>
            </a:prstGeom>
            <a:noFill/>
            <a:ln w="9525">
              <a:solidFill>
                <a:srgbClr val="CC0000"/>
              </a:solidFill>
              <a:round/>
              <a:headEnd/>
              <a:tailEnd/>
            </a:ln>
            <a:effectLst/>
          </p:spPr>
          <p:txBody>
            <a:bodyPr wrap="none" anchor="ctr"/>
            <a:lstStyle/>
            <a:p>
              <a:pPr eaLnBrk="1" hangingPunct="1"/>
              <a:endParaRPr lang="en-US"/>
            </a:p>
          </p:txBody>
        </p:sp>
        <p:sp>
          <p:nvSpPr>
            <p:cNvPr id="64524" name="Text Box 14"/>
            <p:cNvSpPr txBox="1">
              <a:spLocks noChangeArrowheads="1"/>
            </p:cNvSpPr>
            <p:nvPr/>
          </p:nvSpPr>
          <p:spPr bwMode="auto">
            <a:xfrm>
              <a:off x="1152" y="3504"/>
              <a:ext cx="1248" cy="218"/>
            </a:xfrm>
            <a:prstGeom prst="rect">
              <a:avLst/>
            </a:prstGeom>
            <a:noFill/>
            <a:ln w="9525">
              <a:solidFill>
                <a:srgbClr val="CC0000"/>
              </a:solidFill>
              <a:miter lim="800000"/>
              <a:headEnd/>
              <a:tailEnd/>
            </a:ln>
            <a:effectLst/>
          </p:spPr>
          <p:txBody>
            <a:bodyPr>
              <a:spAutoFit/>
            </a:bodyPr>
            <a:lstStyle/>
            <a:p>
              <a:pPr eaLnBrk="1" hangingPunct="1">
                <a:spcBef>
                  <a:spcPct val="50000"/>
                </a:spcBef>
              </a:pPr>
              <a:r>
                <a:rPr lang="en-US" sz="1600" b="1">
                  <a:solidFill>
                    <a:srgbClr val="CC0000"/>
                  </a:solidFill>
                </a:rPr>
                <a:t>1 Pt Fee Upfront.</a:t>
              </a:r>
            </a:p>
          </p:txBody>
        </p:sp>
        <p:sp>
          <p:nvSpPr>
            <p:cNvPr id="64525" name="Line 15"/>
            <p:cNvSpPr>
              <a:spLocks noChangeShapeType="1"/>
            </p:cNvSpPr>
            <p:nvPr/>
          </p:nvSpPr>
          <p:spPr bwMode="auto">
            <a:xfrm flipH="1" flipV="1">
              <a:off x="1200" y="3264"/>
              <a:ext cx="144" cy="240"/>
            </a:xfrm>
            <a:prstGeom prst="line">
              <a:avLst/>
            </a:prstGeom>
            <a:noFill/>
            <a:ln w="9525">
              <a:solidFill>
                <a:srgbClr val="CC0000"/>
              </a:solidFill>
              <a:round/>
              <a:headEnd/>
              <a:tailEnd type="triangle" w="med" len="med"/>
            </a:ln>
            <a:effectLst/>
          </p:spPr>
          <p:txBody>
            <a:bodyPr wrap="none"/>
            <a:lstStyle/>
            <a:p>
              <a:endParaRPr lang="en-US"/>
            </a:p>
          </p:txBody>
        </p:sp>
      </p:grpSp>
      <p:sp>
        <p:nvSpPr>
          <p:cNvPr id="14" name="Slide Number Placeholder 13"/>
          <p:cNvSpPr>
            <a:spLocks noGrp="1"/>
          </p:cNvSpPr>
          <p:nvPr>
            <p:ph type="sldNum" sz="quarter" idx="12"/>
          </p:nvPr>
        </p:nvSpPr>
        <p:spPr/>
        <p:txBody>
          <a:bodyPr/>
          <a:lstStyle/>
          <a:p>
            <a:fld id="{9A7DB79F-5B30-43E3-A70F-CF4E72463336}" type="slidenum">
              <a:rPr lang="en-US" smtClean="0"/>
              <a:pPr/>
              <a:t>56</a:t>
            </a:fld>
            <a:endParaRPr lang="en-US"/>
          </a:p>
        </p:txBody>
      </p:sp>
      <p:sp>
        <p:nvSpPr>
          <p:cNvPr id="15" name="Footer Placeholder 1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94576"/>
                                        </p:tgtEl>
                                        <p:attrNameLst>
                                          <p:attrName>style.visibility</p:attrName>
                                        </p:attrNameLst>
                                      </p:cBhvr>
                                      <p:to>
                                        <p:strVal val="visible"/>
                                      </p:to>
                                    </p:set>
                                    <p:anim calcmode="lin" valueType="num">
                                      <p:cBhvr additive="base">
                                        <p:cTn id="7" dur="500" fill="hold"/>
                                        <p:tgtEl>
                                          <p:spTgt spid="194576"/>
                                        </p:tgtEl>
                                        <p:attrNameLst>
                                          <p:attrName>ppt_x</p:attrName>
                                        </p:attrNameLst>
                                      </p:cBhvr>
                                      <p:tavLst>
                                        <p:tav tm="0">
                                          <p:val>
                                            <p:strVal val="1+#ppt_w/2"/>
                                          </p:val>
                                        </p:tav>
                                        <p:tav tm="100000">
                                          <p:val>
                                            <p:strVal val="#ppt_x"/>
                                          </p:val>
                                        </p:tav>
                                      </p:tavLst>
                                    </p:anim>
                                    <p:anim calcmode="lin" valueType="num">
                                      <p:cBhvr additive="base">
                                        <p:cTn id="8" dur="500" fill="hold"/>
                                        <p:tgtEl>
                                          <p:spTgt spid="19457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65"/>
                                        </p:tgtEl>
                                        <p:attrNameLst>
                                          <p:attrName>style.visibility</p:attrName>
                                        </p:attrNameLst>
                                      </p:cBhvr>
                                      <p:to>
                                        <p:strVal val="visible"/>
                                      </p:to>
                                    </p:set>
                                    <p:anim calcmode="lin" valueType="num">
                                      <p:cBhvr additive="base">
                                        <p:cTn id="13" dur="500" fill="hold"/>
                                        <p:tgtEl>
                                          <p:spTgt spid="194565"/>
                                        </p:tgtEl>
                                        <p:attrNameLst>
                                          <p:attrName>ppt_x</p:attrName>
                                        </p:attrNameLst>
                                      </p:cBhvr>
                                      <p:tavLst>
                                        <p:tav tm="0">
                                          <p:val>
                                            <p:strVal val="#ppt_x"/>
                                          </p:val>
                                        </p:tav>
                                        <p:tav tm="100000">
                                          <p:val>
                                            <p:strVal val="#ppt_x"/>
                                          </p:val>
                                        </p:tav>
                                      </p:tavLst>
                                    </p:anim>
                                    <p:anim calcmode="lin" valueType="num">
                                      <p:cBhvr additive="base">
                                        <p:cTn id="14" dur="500" fill="hold"/>
                                        <p:tgtEl>
                                          <p:spTgt spid="194565"/>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94564"/>
                                        </p:tgtEl>
                                        <p:attrNameLst>
                                          <p:attrName>style.visibility</p:attrName>
                                        </p:attrNameLst>
                                      </p:cBhvr>
                                      <p:to>
                                        <p:strVal val="visible"/>
                                      </p:to>
                                    </p:set>
                                    <p:anim calcmode="lin" valueType="num">
                                      <p:cBhvr additive="base">
                                        <p:cTn id="17" dur="500" fill="hold"/>
                                        <p:tgtEl>
                                          <p:spTgt spid="194564"/>
                                        </p:tgtEl>
                                        <p:attrNameLst>
                                          <p:attrName>ppt_x</p:attrName>
                                        </p:attrNameLst>
                                      </p:cBhvr>
                                      <p:tavLst>
                                        <p:tav tm="0">
                                          <p:val>
                                            <p:strVal val="#ppt_x"/>
                                          </p:val>
                                        </p:tav>
                                        <p:tav tm="100000">
                                          <p:val>
                                            <p:strVal val="#ppt_x"/>
                                          </p:val>
                                        </p:tav>
                                      </p:tavLst>
                                    </p:anim>
                                    <p:anim calcmode="lin" valueType="num">
                                      <p:cBhvr additive="base">
                                        <p:cTn id="18" dur="500" fill="hold"/>
                                        <p:tgtEl>
                                          <p:spTgt spid="1945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5" grpId="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8" name="Text Box 4"/>
          <p:cNvSpPr txBox="1">
            <a:spLocks noChangeArrowheads="1"/>
          </p:cNvSpPr>
          <p:nvPr/>
        </p:nvSpPr>
        <p:spPr bwMode="auto">
          <a:xfrm>
            <a:off x="2514600" y="152400"/>
            <a:ext cx="4114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Numerical Example (cont.)</a:t>
            </a:r>
          </a:p>
        </p:txBody>
      </p:sp>
      <p:sp>
        <p:nvSpPr>
          <p:cNvPr id="66563" name="Text Box 5"/>
          <p:cNvSpPr txBox="1">
            <a:spLocks noChangeArrowheads="1"/>
          </p:cNvSpPr>
          <p:nvPr/>
        </p:nvSpPr>
        <p:spPr bwMode="auto">
          <a:xfrm>
            <a:off x="609600" y="533400"/>
            <a:ext cx="7696200" cy="1006475"/>
          </a:xfrm>
          <a:prstGeom prst="rect">
            <a:avLst/>
          </a:prstGeom>
          <a:noFill/>
          <a:ln w="9525">
            <a:noFill/>
            <a:miter lim="800000"/>
            <a:headEnd/>
            <a:tailEnd/>
          </a:ln>
          <a:effectLst/>
        </p:spPr>
        <p:txBody>
          <a:bodyPr>
            <a:spAutoFit/>
          </a:bodyPr>
          <a:lstStyle/>
          <a:p>
            <a:pPr marL="457200" indent="-457200" eaLnBrk="1" hangingPunct="1"/>
            <a:r>
              <a:rPr lang="en-US" sz="2000"/>
              <a:t>3) Step Three:</a:t>
            </a:r>
          </a:p>
          <a:p>
            <a:pPr marL="457200" indent="-457200" eaLnBrk="1" hangingPunct="1"/>
            <a:r>
              <a:rPr lang="en-US" sz="2000"/>
              <a:t>Compute Present Value of Old Loan Liability.</a:t>
            </a:r>
          </a:p>
          <a:p>
            <a:pPr marL="457200" indent="-457200" eaLnBrk="1" hangingPunct="1"/>
            <a:r>
              <a:rPr lang="en-US" sz="2000"/>
              <a:t>= $997,654, as:</a:t>
            </a:r>
          </a:p>
        </p:txBody>
      </p:sp>
      <p:graphicFrame>
        <p:nvGraphicFramePr>
          <p:cNvPr id="66564" name="Object 6"/>
          <p:cNvGraphicFramePr>
            <a:graphicFrameLocks noChangeAspect="1"/>
          </p:cNvGraphicFramePr>
          <p:nvPr/>
        </p:nvGraphicFramePr>
        <p:xfrm>
          <a:off x="2362200" y="1371600"/>
          <a:ext cx="5287963" cy="801688"/>
        </p:xfrm>
        <a:graphic>
          <a:graphicData uri="http://schemas.openxmlformats.org/presentationml/2006/ole">
            <p:oleObj spid="_x0000_s66564" name="Equation" r:id="rId3" imgW="2933700" imgH="444500" progId="Equation.3">
              <p:embed/>
            </p:oleObj>
          </a:graphicData>
        </a:graphic>
      </p:graphicFrame>
      <p:sp>
        <p:nvSpPr>
          <p:cNvPr id="195591" name="Text Box 7"/>
          <p:cNvSpPr txBox="1">
            <a:spLocks noChangeArrowheads="1"/>
          </p:cNvSpPr>
          <p:nvPr/>
        </p:nvSpPr>
        <p:spPr bwMode="auto">
          <a:xfrm>
            <a:off x="685800" y="2286000"/>
            <a:ext cx="7696200" cy="1082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sz="2000" smtClean="0"/>
              <a:t>4) Step Four:</a:t>
            </a:r>
          </a:p>
          <a:p>
            <a:pPr eaLnBrk="1" hangingPunct="1">
              <a:defRPr/>
            </a:pPr>
            <a:r>
              <a:rPr lang="en-US" sz="2000" smtClean="0"/>
              <a:t>Compute the NPV of Refinancing:</a:t>
            </a:r>
          </a:p>
          <a:p>
            <a:pPr algn="ctr" eaLnBrk="1" hangingPunct="1">
              <a:spcBef>
                <a:spcPct val="25000"/>
              </a:spcBef>
              <a:defRPr/>
            </a:pPr>
            <a:r>
              <a:rPr lang="en-US" sz="2000" b="1" smtClean="0">
                <a:effectLst>
                  <a:outerShdw blurRad="38100" dist="38100" dir="2700000" algn="tl">
                    <a:srgbClr val="FFFFFF"/>
                  </a:outerShdw>
                </a:effectLst>
                <a:sym typeface="Wingdings" panose="05000000000000000000" pitchFamily="2" charset="2"/>
              </a:rPr>
              <a:t>NPV = $997,654 - $981,434 = +$16,220.</a:t>
            </a:r>
            <a:endParaRPr lang="en-US" sz="2000" b="1" smtClean="0">
              <a:effectLst>
                <a:outerShdw blurRad="38100" dist="38100" dir="2700000" algn="tl">
                  <a:srgbClr val="FFFFFF"/>
                </a:outerShdw>
              </a:effectLst>
            </a:endParaRPr>
          </a:p>
        </p:txBody>
      </p:sp>
      <p:sp>
        <p:nvSpPr>
          <p:cNvPr id="195592" name="Text Box 8"/>
          <p:cNvSpPr txBox="1">
            <a:spLocks noChangeArrowheads="1"/>
          </p:cNvSpPr>
          <p:nvPr/>
        </p:nvSpPr>
        <p:spPr bwMode="auto">
          <a:xfrm>
            <a:off x="533400" y="3505200"/>
            <a:ext cx="8229600" cy="2822575"/>
          </a:xfrm>
          <a:prstGeom prst="rect">
            <a:avLst/>
          </a:prstGeom>
          <a:solidFill>
            <a:srgbClr val="FFFFCC"/>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The Long Route (Specifying New Loan Amt.):</a:t>
            </a:r>
          </a:p>
          <a:p>
            <a:pPr eaLnBrk="1" hangingPunct="1">
              <a:spcBef>
                <a:spcPct val="10000"/>
              </a:spcBef>
              <a:buFontTx/>
              <a:buChar char="•"/>
              <a:defRPr/>
            </a:pPr>
            <a:r>
              <a:rPr lang="en-US" sz="1800"/>
              <a:t> (1.02) 962190 = $981,434 = Old Loan Liquidating Pmt Amt (inclu penalty).</a:t>
            </a:r>
          </a:p>
          <a:p>
            <a:pPr eaLnBrk="1" hangingPunct="1">
              <a:spcBef>
                <a:spcPct val="10000"/>
              </a:spcBef>
              <a:buFontTx/>
              <a:buChar char="•"/>
              <a:defRPr/>
            </a:pPr>
            <a:r>
              <a:rPr lang="en-US" sz="1800"/>
              <a:t> 981434 / 0.99 = $991,348 = New Loan Amt.</a:t>
            </a:r>
          </a:p>
          <a:p>
            <a:pPr eaLnBrk="1" hangingPunct="1">
              <a:spcBef>
                <a:spcPct val="10000"/>
              </a:spcBef>
              <a:buFontTx/>
              <a:buChar char="•"/>
              <a:defRPr/>
            </a:pPr>
            <a:r>
              <a:rPr lang="en-US" sz="1800"/>
              <a:t> </a:t>
            </a:r>
            <a:r>
              <a:rPr lang="en-US" sz="1800">
                <a:sym typeface="Wingdings" panose="05000000000000000000" pitchFamily="2" charset="2"/>
              </a:rPr>
              <a:t> PMT [ .07/12, 30*12, 991348 ] = $6,595.46 / mo.</a:t>
            </a:r>
          </a:p>
          <a:p>
            <a:pPr eaLnBrk="1" hangingPunct="1">
              <a:spcBef>
                <a:spcPct val="10000"/>
              </a:spcBef>
              <a:buFontTx/>
              <a:buChar char="•"/>
              <a:defRPr/>
            </a:pPr>
            <a:r>
              <a:rPr lang="en-US" sz="1800">
                <a:sym typeface="Wingdings" panose="05000000000000000000" pitchFamily="2" charset="2"/>
              </a:rPr>
              <a:t>  PV [ .07/12, 24*12, 6595.46 ] = FV [.07/12, 6*12, 6595.46 ] = $918,896 balloon.</a:t>
            </a:r>
          </a:p>
          <a:p>
            <a:pPr eaLnBrk="1" hangingPunct="1">
              <a:spcBef>
                <a:spcPct val="10000"/>
              </a:spcBef>
              <a:defRPr/>
            </a:pPr>
            <a:endParaRPr lang="en-US" sz="1800">
              <a:sym typeface="Wingdings" panose="05000000000000000000" pitchFamily="2" charset="2"/>
            </a:endParaRPr>
          </a:p>
          <a:p>
            <a:pPr eaLnBrk="1" hangingPunct="1">
              <a:spcBef>
                <a:spcPct val="10000"/>
              </a:spcBef>
              <a:defRPr/>
            </a:pPr>
            <a:endParaRPr lang="en-US" sz="1800">
              <a:sym typeface="Wingdings" panose="05000000000000000000" pitchFamily="2" charset="2"/>
            </a:endParaRPr>
          </a:p>
          <a:p>
            <a:pPr eaLnBrk="1" hangingPunct="1">
              <a:spcBef>
                <a:spcPct val="10000"/>
              </a:spcBef>
              <a:defRPr/>
            </a:pPr>
            <a:endParaRPr lang="en-US" sz="1800">
              <a:sym typeface="Wingdings" panose="05000000000000000000" pitchFamily="2" charset="2"/>
            </a:endParaRPr>
          </a:p>
          <a:p>
            <a:pPr eaLnBrk="1" hangingPunct="1">
              <a:spcBef>
                <a:spcPct val="10000"/>
              </a:spcBef>
              <a:defRPr/>
            </a:pPr>
            <a:endParaRPr lang="en-US" sz="1800">
              <a:sym typeface="Wingdings" panose="05000000000000000000" pitchFamily="2" charset="2"/>
            </a:endParaRPr>
          </a:p>
        </p:txBody>
      </p:sp>
      <p:graphicFrame>
        <p:nvGraphicFramePr>
          <p:cNvPr id="66567" name="Object 9"/>
          <p:cNvGraphicFramePr>
            <a:graphicFrameLocks noChangeAspect="1"/>
          </p:cNvGraphicFramePr>
          <p:nvPr/>
        </p:nvGraphicFramePr>
        <p:xfrm>
          <a:off x="2514600" y="5181600"/>
          <a:ext cx="3794125" cy="857250"/>
        </p:xfrm>
        <a:graphic>
          <a:graphicData uri="http://schemas.openxmlformats.org/presentationml/2006/ole">
            <p:oleObj spid="_x0000_s66567" name="Equation" r:id="rId4" imgW="2921000" imgH="660400" progId="Equation.3">
              <p:embed/>
            </p:oleObj>
          </a:graphicData>
        </a:graphic>
      </p:graphicFrame>
      <p:sp>
        <p:nvSpPr>
          <p:cNvPr id="66568" name="Oval 10"/>
          <p:cNvSpPr>
            <a:spLocks noChangeArrowheads="1"/>
          </p:cNvSpPr>
          <p:nvPr/>
        </p:nvSpPr>
        <p:spPr bwMode="auto">
          <a:xfrm>
            <a:off x="3962400" y="5486400"/>
            <a:ext cx="533400" cy="228600"/>
          </a:xfrm>
          <a:prstGeom prst="ellipse">
            <a:avLst/>
          </a:prstGeom>
          <a:noFill/>
          <a:ln w="9525">
            <a:solidFill>
              <a:srgbClr val="CC0000"/>
            </a:solidFill>
            <a:round/>
            <a:headEnd/>
            <a:tailEnd/>
          </a:ln>
          <a:effectLst/>
        </p:spPr>
        <p:txBody>
          <a:bodyPr wrap="none" anchor="ctr"/>
          <a:lstStyle/>
          <a:p>
            <a:pPr eaLnBrk="1" hangingPunct="1"/>
            <a:endParaRPr lang="en-US"/>
          </a:p>
        </p:txBody>
      </p:sp>
      <p:sp>
        <p:nvSpPr>
          <p:cNvPr id="66569" name="Oval 11"/>
          <p:cNvSpPr>
            <a:spLocks noChangeArrowheads="1"/>
          </p:cNvSpPr>
          <p:nvPr/>
        </p:nvSpPr>
        <p:spPr bwMode="auto">
          <a:xfrm>
            <a:off x="5334000" y="5486400"/>
            <a:ext cx="533400" cy="228600"/>
          </a:xfrm>
          <a:prstGeom prst="ellipse">
            <a:avLst/>
          </a:prstGeom>
          <a:noFill/>
          <a:ln w="9525">
            <a:solidFill>
              <a:srgbClr val="CC0000"/>
            </a:solidFill>
            <a:round/>
            <a:headEnd/>
            <a:tailEnd/>
          </a:ln>
          <a:effectLst/>
        </p:spPr>
        <p:txBody>
          <a:bodyPr wrap="none" anchor="ctr"/>
          <a:lstStyle/>
          <a:p>
            <a:pPr eaLnBrk="1" hangingPunct="1"/>
            <a:endParaRPr lang="en-US"/>
          </a:p>
        </p:txBody>
      </p:sp>
      <p:sp>
        <p:nvSpPr>
          <p:cNvPr id="66570" name="Text Box 12"/>
          <p:cNvSpPr txBox="1">
            <a:spLocks noChangeArrowheads="1"/>
          </p:cNvSpPr>
          <p:nvPr/>
        </p:nvSpPr>
        <p:spPr bwMode="auto">
          <a:xfrm>
            <a:off x="6172200" y="5638800"/>
            <a:ext cx="2438400" cy="346075"/>
          </a:xfrm>
          <a:prstGeom prst="rect">
            <a:avLst/>
          </a:prstGeom>
          <a:noFill/>
          <a:ln w="9525">
            <a:solidFill>
              <a:srgbClr val="CC0000"/>
            </a:solidFill>
            <a:miter lim="800000"/>
            <a:headEnd/>
            <a:tailEnd/>
          </a:ln>
          <a:effectLst/>
        </p:spPr>
        <p:txBody>
          <a:bodyPr>
            <a:spAutoFit/>
          </a:bodyPr>
          <a:lstStyle/>
          <a:p>
            <a:pPr eaLnBrk="1" hangingPunct="1">
              <a:spcBef>
                <a:spcPct val="50000"/>
              </a:spcBef>
            </a:pPr>
            <a:r>
              <a:rPr lang="en-US" sz="1600" b="1">
                <a:solidFill>
                  <a:srgbClr val="CC0000"/>
                </a:solidFill>
              </a:rPr>
              <a:t>From Previous Step (2)</a:t>
            </a:r>
          </a:p>
        </p:txBody>
      </p:sp>
      <p:sp>
        <p:nvSpPr>
          <p:cNvPr id="66571" name="Line 13"/>
          <p:cNvSpPr>
            <a:spLocks noChangeShapeType="1"/>
          </p:cNvSpPr>
          <p:nvPr/>
        </p:nvSpPr>
        <p:spPr bwMode="auto">
          <a:xfrm flipH="1" flipV="1">
            <a:off x="5715000" y="5715000"/>
            <a:ext cx="457200" cy="76200"/>
          </a:xfrm>
          <a:prstGeom prst="line">
            <a:avLst/>
          </a:prstGeom>
          <a:noFill/>
          <a:ln w="9525">
            <a:solidFill>
              <a:srgbClr val="CC0000"/>
            </a:solidFill>
            <a:round/>
            <a:headEnd/>
            <a:tailEnd type="triangle" w="med" len="med"/>
          </a:ln>
          <a:effectLst/>
        </p:spPr>
        <p:txBody>
          <a:bodyPr wrap="none"/>
          <a:lstStyle/>
          <a:p>
            <a:endParaRPr lang="en-US"/>
          </a:p>
        </p:txBody>
      </p:sp>
      <p:sp>
        <p:nvSpPr>
          <p:cNvPr id="66572" name="Line 14"/>
          <p:cNvSpPr>
            <a:spLocks noChangeShapeType="1"/>
          </p:cNvSpPr>
          <p:nvPr/>
        </p:nvSpPr>
        <p:spPr bwMode="auto">
          <a:xfrm flipH="1" flipV="1">
            <a:off x="4419600" y="5715000"/>
            <a:ext cx="1752600" cy="152400"/>
          </a:xfrm>
          <a:prstGeom prst="line">
            <a:avLst/>
          </a:prstGeom>
          <a:noFill/>
          <a:ln w="9525">
            <a:solidFill>
              <a:srgbClr val="CC0000"/>
            </a:solidFill>
            <a:round/>
            <a:headEnd/>
            <a:tailEnd type="triangle" w="med" len="med"/>
          </a:ln>
          <a:effectLst/>
        </p:spPr>
        <p:txBody>
          <a:bodyPr wrap="none"/>
          <a:lstStyle/>
          <a:p>
            <a:endParaRPr lang="en-US"/>
          </a:p>
        </p:txBody>
      </p:sp>
      <p:sp>
        <p:nvSpPr>
          <p:cNvPr id="66573" name="Oval 15"/>
          <p:cNvSpPr>
            <a:spLocks noChangeArrowheads="1"/>
          </p:cNvSpPr>
          <p:nvPr/>
        </p:nvSpPr>
        <p:spPr bwMode="auto">
          <a:xfrm>
            <a:off x="3048000" y="5791200"/>
            <a:ext cx="990600" cy="22860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66574" name="Text Box 16"/>
          <p:cNvSpPr txBox="1">
            <a:spLocks noChangeArrowheads="1"/>
          </p:cNvSpPr>
          <p:nvPr/>
        </p:nvSpPr>
        <p:spPr bwMode="auto">
          <a:xfrm>
            <a:off x="762000" y="5943600"/>
            <a:ext cx="2438400" cy="346075"/>
          </a:xfrm>
          <a:prstGeom prst="rect">
            <a:avLst/>
          </a:prstGeom>
          <a:noFill/>
          <a:ln w="9525">
            <a:solidFill>
              <a:srgbClr val="0000FF"/>
            </a:solidFill>
            <a:miter lim="800000"/>
            <a:headEnd/>
            <a:tailEnd/>
          </a:ln>
          <a:effectLst/>
        </p:spPr>
        <p:txBody>
          <a:bodyPr>
            <a:spAutoFit/>
          </a:bodyPr>
          <a:lstStyle/>
          <a:p>
            <a:pPr algn="r" eaLnBrk="1" hangingPunct="1">
              <a:spcBef>
                <a:spcPct val="50000"/>
              </a:spcBef>
            </a:pPr>
            <a:r>
              <a:rPr lang="en-US" sz="1600" b="1">
                <a:solidFill>
                  <a:srgbClr val="0000FF"/>
                </a:solidFill>
              </a:rPr>
              <a:t>From Previous Step (3)</a:t>
            </a:r>
          </a:p>
        </p:txBody>
      </p:sp>
      <p:sp>
        <p:nvSpPr>
          <p:cNvPr id="15" name="Slide Number Placeholder 14"/>
          <p:cNvSpPr>
            <a:spLocks noGrp="1"/>
          </p:cNvSpPr>
          <p:nvPr>
            <p:ph type="sldNum" sz="quarter" idx="12"/>
          </p:nvPr>
        </p:nvSpPr>
        <p:spPr/>
        <p:txBody>
          <a:bodyPr/>
          <a:lstStyle/>
          <a:p>
            <a:fld id="{9A7DB79F-5B30-43E3-A70F-CF4E72463336}" type="slidenum">
              <a:rPr lang="en-US" smtClean="0"/>
              <a:pPr/>
              <a:t>57</a:t>
            </a:fld>
            <a:endParaRPr lang="en-US"/>
          </a:p>
        </p:txBody>
      </p:sp>
      <p:sp>
        <p:nvSpPr>
          <p:cNvPr id="16" name="Footer Placeholder 1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6" name="Text Box 4"/>
          <p:cNvSpPr txBox="1">
            <a:spLocks noChangeArrowheads="1"/>
          </p:cNvSpPr>
          <p:nvPr/>
        </p:nvSpPr>
        <p:spPr bwMode="auto">
          <a:xfrm>
            <a:off x="533400" y="304800"/>
            <a:ext cx="8153400" cy="877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17.3.2 What is Left Out of The traditional Calculation</a:t>
            </a:r>
            <a:r>
              <a:rPr lang="en-US"/>
              <a:t>:</a:t>
            </a:r>
          </a:p>
          <a:p>
            <a:pPr algn="ctr" eaLnBrk="1" hangingPunct="1">
              <a:spcBef>
                <a:spcPct val="15000"/>
              </a:spcBef>
              <a:defRPr/>
            </a:pPr>
            <a:r>
              <a:rPr lang="en-US" b="1" i="1">
                <a:solidFill>
                  <a:srgbClr val="CC0000"/>
                </a:solidFill>
                <a:effectLst>
                  <a:outerShdw blurRad="38100" dist="38100" dir="2700000" algn="tl">
                    <a:srgbClr val="000000"/>
                  </a:outerShdw>
                </a:effectLst>
              </a:rPr>
              <a:t>Prepayment Option Value</a:t>
            </a:r>
          </a:p>
        </p:txBody>
      </p:sp>
      <p:sp>
        <p:nvSpPr>
          <p:cNvPr id="197637" name="Text Box 5"/>
          <p:cNvSpPr txBox="1">
            <a:spLocks noChangeArrowheads="1"/>
          </p:cNvSpPr>
          <p:nvPr/>
        </p:nvSpPr>
        <p:spPr bwMode="auto">
          <a:xfrm>
            <a:off x="609600" y="1371600"/>
            <a:ext cx="7924800" cy="1881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30000"/>
              </a:spcBef>
              <a:defRPr/>
            </a:pPr>
            <a:r>
              <a:rPr lang="en-US" b="1">
                <a:effectLst>
                  <a:outerShdw blurRad="38100" dist="38100" dir="2700000" algn="tl">
                    <a:srgbClr val="FFFFFF"/>
                  </a:outerShdw>
                </a:effectLst>
              </a:rPr>
              <a:t>Suppose refinancing transaction cost: X = $10,000.</a:t>
            </a:r>
          </a:p>
          <a:p>
            <a:pPr eaLnBrk="1" hangingPunct="1">
              <a:spcBef>
                <a:spcPct val="30000"/>
              </a:spcBef>
              <a:defRPr/>
            </a:pPr>
            <a:r>
              <a:rPr lang="en-US" b="1">
                <a:effectLst>
                  <a:outerShdw blurRad="38100" dist="38100" dir="2700000" algn="tl">
                    <a:srgbClr val="FFFFFF"/>
                  </a:outerShdw>
                </a:effectLst>
              </a:rPr>
              <a:t>Then according to traditional DCF calculation:</a:t>
            </a:r>
          </a:p>
          <a:p>
            <a:pPr algn="ctr" eaLnBrk="1" hangingPunct="1">
              <a:spcBef>
                <a:spcPct val="30000"/>
              </a:spcBef>
              <a:defRPr/>
            </a:pPr>
            <a:r>
              <a:rPr lang="en-US" b="1">
                <a:effectLst>
                  <a:outerShdw blurRad="38100" dist="38100" dir="2700000" algn="tl">
                    <a:srgbClr val="FFFFFF"/>
                  </a:outerShdw>
                </a:effectLst>
              </a:rPr>
              <a:t>NPV = $16,220 - $10,000 = +$6,220</a:t>
            </a:r>
          </a:p>
          <a:p>
            <a:pPr algn="ctr" eaLnBrk="1" hangingPunct="1">
              <a:spcBef>
                <a:spcPct val="30000"/>
              </a:spcBef>
              <a:defRPr/>
            </a:pPr>
            <a:r>
              <a:rPr lang="en-US" b="1" i="1">
                <a:solidFill>
                  <a:srgbClr val="CC0000"/>
                </a:solidFill>
                <a:effectLst>
                  <a:outerShdw blurRad="38100" dist="38100" dir="2700000" algn="tl">
                    <a:srgbClr val="000000"/>
                  </a:outerShdw>
                </a:effectLst>
                <a:sym typeface="Wingdings" panose="05000000000000000000" pitchFamily="2" charset="2"/>
              </a:rPr>
              <a:t> Should Refinance.</a:t>
            </a:r>
            <a:endParaRPr lang="en-US" b="1" i="1">
              <a:solidFill>
                <a:srgbClr val="CC0000"/>
              </a:solidFill>
              <a:effectLst>
                <a:outerShdw blurRad="38100" dist="38100" dir="2700000" algn="tl">
                  <a:srgbClr val="000000"/>
                </a:outerShdw>
              </a:effectLst>
            </a:endParaRPr>
          </a:p>
        </p:txBody>
      </p:sp>
      <p:sp>
        <p:nvSpPr>
          <p:cNvPr id="197638" name="Text Box 6"/>
          <p:cNvSpPr txBox="1">
            <a:spLocks noChangeArrowheads="1"/>
          </p:cNvSpPr>
          <p:nvPr/>
        </p:nvSpPr>
        <p:spPr bwMode="auto">
          <a:xfrm>
            <a:off x="762000" y="3352800"/>
            <a:ext cx="7772400" cy="32067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But something important has been left out:</a:t>
            </a:r>
          </a:p>
          <a:p>
            <a:pPr lvl="1" eaLnBrk="1" hangingPunct="1">
              <a:spcBef>
                <a:spcPct val="20000"/>
              </a:spcBef>
              <a:buFontTx/>
              <a:buChar char="•"/>
              <a:defRPr/>
            </a:pPr>
            <a:r>
              <a:rPr lang="en-US" sz="2000" b="1">
                <a:effectLst>
                  <a:outerShdw blurRad="38100" dist="38100" dir="2700000" algn="tl">
                    <a:srgbClr val="FFFFFF"/>
                  </a:outerShdw>
                </a:effectLst>
              </a:rPr>
              <a:t> Old Loan includes prepayment option.</a:t>
            </a:r>
          </a:p>
          <a:p>
            <a:pPr lvl="1" eaLnBrk="1" hangingPunct="1">
              <a:spcBef>
                <a:spcPct val="20000"/>
              </a:spcBef>
              <a:buFontTx/>
              <a:buChar char="•"/>
              <a:defRPr/>
            </a:pPr>
            <a:r>
              <a:rPr lang="en-US" sz="2000" b="1">
                <a:effectLst>
                  <a:outerShdw blurRad="38100" dist="38100" dir="2700000" algn="tl">
                    <a:srgbClr val="FFFFFF"/>
                  </a:outerShdw>
                </a:effectLst>
              </a:rPr>
              <a:t> This option has value to borrower.</a:t>
            </a:r>
          </a:p>
          <a:p>
            <a:pPr lvl="1" eaLnBrk="1" hangingPunct="1">
              <a:spcBef>
                <a:spcPct val="20000"/>
              </a:spcBef>
              <a:buFontTx/>
              <a:buChar char="•"/>
              <a:defRPr/>
            </a:pPr>
            <a:r>
              <a:rPr lang="en-US" sz="2000" b="1">
                <a:effectLst>
                  <a:outerShdw blurRad="38100" dist="38100" dir="2700000" algn="tl">
                    <a:srgbClr val="FFFFFF"/>
                  </a:outerShdw>
                </a:effectLst>
              </a:rPr>
              <a:t> Borrower gives up (loses) the option when she exercises it (prepays the old loan).</a:t>
            </a:r>
          </a:p>
          <a:p>
            <a:pPr lvl="1" eaLnBrk="1" hangingPunct="1">
              <a:spcBef>
                <a:spcPct val="20000"/>
              </a:spcBef>
              <a:buFontTx/>
              <a:buChar char="•"/>
              <a:defRPr/>
            </a:pPr>
            <a:r>
              <a:rPr lang="en-US" sz="2000" b="1">
                <a:effectLst>
                  <a:outerShdw blurRad="38100" dist="38100" dir="2700000" algn="tl">
                    <a:srgbClr val="FFFFFF"/>
                  </a:outerShdw>
                </a:effectLst>
              </a:rPr>
              <a:t> Hence, Loss of the value of this option is an </a:t>
            </a:r>
            <a:r>
              <a:rPr lang="en-US" sz="2000" b="1" i="1">
                <a:effectLst>
                  <a:outerShdw blurRad="38100" dist="38100" dir="2700000" algn="tl">
                    <a:srgbClr val="FFFFFF"/>
                  </a:outerShdw>
                </a:effectLst>
              </a:rPr>
              <a:t>opportunity cost</a:t>
            </a:r>
            <a:r>
              <a:rPr lang="en-US" sz="2000" b="1">
                <a:effectLst>
                  <a:outerShdw blurRad="38100" dist="38100" dir="2700000" algn="tl">
                    <a:srgbClr val="FFFFFF"/>
                  </a:outerShdw>
                </a:effectLst>
              </a:rPr>
              <a:t> of refinancing, for the borrower.</a:t>
            </a:r>
          </a:p>
          <a:p>
            <a:pPr lvl="1" eaLnBrk="1" hangingPunct="1">
              <a:spcBef>
                <a:spcPct val="20000"/>
              </a:spcBef>
              <a:buFontTx/>
              <a:buChar char="•"/>
              <a:defRPr/>
            </a:pPr>
            <a:r>
              <a:rPr lang="en-US" sz="2000" b="1">
                <a:effectLst>
                  <a:outerShdw blurRad="38100" dist="38100" dir="2700000" algn="tl">
                    <a:srgbClr val="FFFFFF"/>
                  </a:outerShdw>
                </a:effectLst>
              </a:rPr>
              <a:t> i.e., Instead of refinancing today, the borrower could wait and refinance next month, or next year, . . .  This might be better.</a:t>
            </a:r>
          </a:p>
        </p:txBody>
      </p:sp>
      <p:sp>
        <p:nvSpPr>
          <p:cNvPr id="5" name="Slide Number Placeholder 4"/>
          <p:cNvSpPr>
            <a:spLocks noGrp="1"/>
          </p:cNvSpPr>
          <p:nvPr>
            <p:ph type="sldNum" sz="quarter" idx="12"/>
          </p:nvPr>
        </p:nvSpPr>
        <p:spPr/>
        <p:txBody>
          <a:bodyPr/>
          <a:lstStyle/>
          <a:p>
            <a:fld id="{9A7DB79F-5B30-43E3-A70F-CF4E72463336}" type="slidenum">
              <a:rPr lang="en-US" smtClean="0"/>
              <a:pPr/>
              <a:t>58</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2" name="Text Box 4"/>
          <p:cNvSpPr txBox="1">
            <a:spLocks noChangeArrowheads="1"/>
          </p:cNvSpPr>
          <p:nvPr/>
        </p:nvSpPr>
        <p:spPr bwMode="auto">
          <a:xfrm>
            <a:off x="2514600" y="152400"/>
            <a:ext cx="4114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effectLst>
                  <a:outerShdw blurRad="38100" dist="38100" dir="2700000" algn="tl">
                    <a:srgbClr val="FFFFFF"/>
                  </a:outerShdw>
                </a:effectLst>
              </a:rPr>
              <a:t>Numerical Example (cont.)</a:t>
            </a:r>
          </a:p>
        </p:txBody>
      </p:sp>
      <p:sp>
        <p:nvSpPr>
          <p:cNvPr id="196613" name="Text Box 5"/>
          <p:cNvSpPr txBox="1">
            <a:spLocks noChangeArrowheads="1"/>
          </p:cNvSpPr>
          <p:nvPr/>
        </p:nvSpPr>
        <p:spPr bwMode="auto">
          <a:xfrm>
            <a:off x="685800" y="533400"/>
            <a:ext cx="7848600" cy="146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25000"/>
              </a:spcBef>
              <a:defRPr/>
            </a:pPr>
            <a:r>
              <a:rPr lang="en-US" sz="2000" b="1">
                <a:effectLst>
                  <a:outerShdw blurRad="38100" dist="38100" dir="2700000" algn="tl">
                    <a:srgbClr val="FFFFFF"/>
                  </a:outerShdw>
                </a:effectLst>
              </a:rPr>
              <a:t>In previous example current int. rate = 7%.</a:t>
            </a:r>
          </a:p>
          <a:p>
            <a:pPr eaLnBrk="1" hangingPunct="1">
              <a:spcBef>
                <a:spcPct val="25000"/>
              </a:spcBef>
              <a:defRPr/>
            </a:pPr>
            <a:r>
              <a:rPr lang="en-US" sz="2000" b="1">
                <a:effectLst>
                  <a:outerShdw blurRad="38100" dist="38100" dir="2700000" algn="tl">
                    <a:srgbClr val="FFFFFF"/>
                  </a:outerShdw>
                </a:effectLst>
              </a:rPr>
              <a:t>Suppose int. rate next yr could be either 5% (50% prob) or 9% (50% prob).</a:t>
            </a:r>
          </a:p>
          <a:p>
            <a:pPr eaLnBrk="1" hangingPunct="1">
              <a:spcBef>
                <a:spcPct val="25000"/>
              </a:spcBef>
              <a:defRPr/>
            </a:pPr>
            <a:r>
              <a:rPr lang="en-US" sz="2000" b="1">
                <a:effectLst>
                  <a:outerShdw blurRad="38100" dist="38100" dir="2700000" algn="tl">
                    <a:srgbClr val="FFFFFF"/>
                  </a:outerShdw>
                </a:effectLst>
              </a:rPr>
              <a:t>Can either refinance today or wait  1 year.</a:t>
            </a:r>
          </a:p>
        </p:txBody>
      </p:sp>
      <p:sp>
        <p:nvSpPr>
          <p:cNvPr id="196614" name="Text Box 6"/>
          <p:cNvSpPr txBox="1">
            <a:spLocks noChangeArrowheads="1"/>
          </p:cNvSpPr>
          <p:nvPr/>
        </p:nvSpPr>
        <p:spPr bwMode="auto">
          <a:xfrm>
            <a:off x="762000" y="1981200"/>
            <a:ext cx="7848600" cy="444817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a:sym typeface="Wingdings" panose="05000000000000000000" pitchFamily="2" charset="2"/>
              </a:rPr>
              <a:t>With 5% int. rate New Loan (30 yr amort, 5-yr balloon)  5.24% yld.</a:t>
            </a:r>
            <a:endParaRPr lang="en-US" sz="1800"/>
          </a:p>
          <a:p>
            <a:pPr eaLnBrk="1" hangingPunct="1">
              <a:spcBef>
                <a:spcPct val="50000"/>
              </a:spcBef>
              <a:defRPr/>
            </a:pPr>
            <a:r>
              <a:rPr lang="en-US" sz="1800"/>
              <a:t>1 yr from now Old Loan will have 5 yrs left (60 month horizon), and OLB</a:t>
            </a:r>
            <a:r>
              <a:rPr lang="en-US" sz="1800" baseline="30000"/>
              <a:t>OLD</a:t>
            </a:r>
            <a:r>
              <a:rPr lang="en-US" sz="1800"/>
              <a:t> = $950,699, </a:t>
            </a:r>
            <a:r>
              <a:rPr lang="en-US" sz="1800">
                <a:sym typeface="Wingdings" panose="05000000000000000000" pitchFamily="2" charset="2"/>
              </a:rPr>
              <a:t> X1.02 = $969,713 Liq.Pmt.</a:t>
            </a:r>
          </a:p>
          <a:p>
            <a:pPr eaLnBrk="1" hangingPunct="1">
              <a:spcBef>
                <a:spcPct val="50000"/>
              </a:spcBef>
              <a:buFont typeface="Wingdings" panose="05000000000000000000" pitchFamily="2" charset="2"/>
              <a:buChar char="è"/>
              <a:defRPr/>
            </a:pPr>
            <a:r>
              <a:rPr lang="en-US" sz="1800">
                <a:sym typeface="Wingdings" panose="05000000000000000000" pitchFamily="2" charset="2"/>
              </a:rPr>
              <a:t> PV(CF</a:t>
            </a:r>
            <a:r>
              <a:rPr lang="en-US" sz="1800" baseline="30000">
                <a:sym typeface="Wingdings" panose="05000000000000000000" pitchFamily="2" charset="2"/>
              </a:rPr>
              <a:t>OLD</a:t>
            </a:r>
            <a:r>
              <a:rPr lang="en-US" sz="1800">
                <a:sym typeface="Wingdings" panose="05000000000000000000" pitchFamily="2" charset="2"/>
              </a:rPr>
              <a:t>) = $1,062,160.</a:t>
            </a:r>
          </a:p>
          <a:p>
            <a:pPr eaLnBrk="1" hangingPunct="1">
              <a:spcBef>
                <a:spcPct val="20000"/>
              </a:spcBef>
              <a:buFont typeface="Wingdings" panose="05000000000000000000" pitchFamily="2" charset="2"/>
              <a:buChar char="è"/>
              <a:defRPr/>
            </a:pPr>
            <a:r>
              <a:rPr lang="en-US" sz="1800">
                <a:sym typeface="Wingdings" panose="05000000000000000000" pitchFamily="2" charset="2"/>
              </a:rPr>
              <a:t> NPV (next yr, @5%) = 1062160 – 969713 – 10000 = +$82,448.</a:t>
            </a:r>
          </a:p>
          <a:p>
            <a:pPr eaLnBrk="1" hangingPunct="1">
              <a:spcBef>
                <a:spcPct val="20000"/>
              </a:spcBef>
              <a:buFont typeface="Wingdings" panose="05000000000000000000" pitchFamily="2" charset="2"/>
              <a:buNone/>
              <a:defRPr/>
            </a:pPr>
            <a:r>
              <a:rPr lang="en-US" sz="1800">
                <a:sym typeface="Wingdings" panose="05000000000000000000" pitchFamily="2" charset="2"/>
              </a:rPr>
              <a:t>Similarly, if int. rate next yr is 9%:</a:t>
            </a:r>
          </a:p>
          <a:p>
            <a:pPr eaLnBrk="1" hangingPunct="1">
              <a:spcBef>
                <a:spcPct val="20000"/>
              </a:spcBef>
              <a:buFont typeface="Wingdings" panose="05000000000000000000" pitchFamily="2" charset="2"/>
              <a:buChar char="è"/>
              <a:defRPr/>
            </a:pPr>
            <a:r>
              <a:rPr lang="en-US" sz="1800">
                <a:sym typeface="Wingdings" panose="05000000000000000000" pitchFamily="2" charset="2"/>
              </a:rPr>
              <a:t>NPV (next yr, @9%) = -$75,079. Thus, would not prepay:  NPV = 0.</a:t>
            </a:r>
          </a:p>
          <a:p>
            <a:pPr eaLnBrk="1" hangingPunct="1">
              <a:spcBef>
                <a:spcPct val="20000"/>
              </a:spcBef>
              <a:buFont typeface="Wingdings" panose="05000000000000000000" pitchFamily="2" charset="2"/>
              <a:buChar char="è"/>
              <a:defRPr/>
            </a:pPr>
            <a:r>
              <a:rPr lang="en-US" sz="1800">
                <a:sym typeface="Wingdings" panose="05000000000000000000" pitchFamily="2" charset="2"/>
              </a:rPr>
              <a:t> Exptd Val (as of today) of Prepayment Option next year:</a:t>
            </a:r>
          </a:p>
          <a:p>
            <a:pPr eaLnBrk="1" hangingPunct="1">
              <a:spcBef>
                <a:spcPct val="20000"/>
              </a:spcBef>
              <a:buFont typeface="Wingdings" panose="05000000000000000000" pitchFamily="2" charset="2"/>
              <a:buNone/>
              <a:defRPr/>
            </a:pPr>
            <a:r>
              <a:rPr lang="en-US" sz="1800">
                <a:sym typeface="Wingdings" panose="05000000000000000000" pitchFamily="2" charset="2"/>
              </a:rPr>
              <a:t>		= (50%)$82448 + (50%)0 = $41,224.</a:t>
            </a:r>
          </a:p>
          <a:p>
            <a:pPr eaLnBrk="1" hangingPunct="1">
              <a:spcBef>
                <a:spcPct val="20000"/>
              </a:spcBef>
              <a:buFont typeface="Wingdings" panose="05000000000000000000" pitchFamily="2" charset="2"/>
              <a:buNone/>
              <a:defRPr/>
            </a:pPr>
            <a:r>
              <a:rPr lang="en-US" sz="1800">
                <a:sym typeface="Wingdings" panose="05000000000000000000" pitchFamily="2" charset="2"/>
              </a:rPr>
              <a:t>This option may be quite risky. Suppose it requires an OCC = 30%, then:</a:t>
            </a:r>
          </a:p>
          <a:p>
            <a:pPr eaLnBrk="1" hangingPunct="1">
              <a:spcBef>
                <a:spcPct val="20000"/>
              </a:spcBef>
              <a:buFont typeface="Wingdings" panose="05000000000000000000" pitchFamily="2" charset="2"/>
              <a:buChar char="è"/>
              <a:defRPr/>
            </a:pPr>
            <a:r>
              <a:rPr lang="en-US" sz="1800">
                <a:sym typeface="Wingdings" panose="05000000000000000000" pitchFamily="2" charset="2"/>
              </a:rPr>
              <a:t> PV(today) of Prepayment Option = 41224/1.30 = $31,711.</a:t>
            </a:r>
          </a:p>
          <a:p>
            <a:pPr eaLnBrk="1" hangingPunct="1">
              <a:spcBef>
                <a:spcPct val="20000"/>
              </a:spcBef>
              <a:buFont typeface="Wingdings" panose="05000000000000000000" pitchFamily="2" charset="2"/>
              <a:buChar char="è"/>
              <a:defRPr/>
            </a:pPr>
            <a:r>
              <a:rPr lang="en-US" sz="1800">
                <a:sym typeface="Wingdings" panose="05000000000000000000" pitchFamily="2" charset="2"/>
              </a:rPr>
              <a:t> NPV (Refin today, inclu oppty cost of option) = +$6,220 - $31,711 &lt; 0:</a:t>
            </a:r>
          </a:p>
          <a:p>
            <a:pPr eaLnBrk="1" hangingPunct="1">
              <a:spcBef>
                <a:spcPct val="20000"/>
              </a:spcBef>
              <a:buFont typeface="Wingdings" panose="05000000000000000000" pitchFamily="2" charset="2"/>
              <a:buChar char="è"/>
              <a:defRPr/>
            </a:pPr>
            <a:r>
              <a:rPr lang="en-US" sz="1800">
                <a:sym typeface="Wingdings" panose="05000000000000000000" pitchFamily="2" charset="2"/>
              </a:rPr>
              <a:t> </a:t>
            </a:r>
            <a:r>
              <a:rPr lang="en-US" sz="1800" b="1" i="1">
                <a:effectLst>
                  <a:outerShdw blurRad="38100" dist="38100" dir="2700000" algn="tl">
                    <a:srgbClr val="FFFFFF"/>
                  </a:outerShdw>
                </a:effectLst>
                <a:sym typeface="Wingdings" panose="05000000000000000000" pitchFamily="2" charset="2"/>
              </a:rPr>
              <a:t>Don’t Refinance today.</a:t>
            </a:r>
          </a:p>
        </p:txBody>
      </p:sp>
      <p:sp>
        <p:nvSpPr>
          <p:cNvPr id="5" name="Slide Number Placeholder 4"/>
          <p:cNvSpPr>
            <a:spLocks noGrp="1"/>
          </p:cNvSpPr>
          <p:nvPr>
            <p:ph type="sldNum" sz="quarter" idx="12"/>
          </p:nvPr>
        </p:nvSpPr>
        <p:spPr/>
        <p:txBody>
          <a:bodyPr/>
          <a:lstStyle/>
          <a:p>
            <a:fld id="{9A7DB79F-5B30-43E3-A70F-CF4E72463336}" type="slidenum">
              <a:rPr lang="en-US" smtClean="0"/>
              <a:pPr/>
              <a:t>59</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5"/>
          <p:cNvPicPr>
            <a:picLocks noChangeAspect="1" noChangeArrowheads="1"/>
          </p:cNvPicPr>
          <p:nvPr/>
        </p:nvPicPr>
        <p:blipFill>
          <a:blip r:embed="rId2" cstate="print"/>
          <a:srcRect/>
          <a:stretch>
            <a:fillRect/>
          </a:stretch>
        </p:blipFill>
        <p:spPr bwMode="auto">
          <a:xfrm>
            <a:off x="1211263" y="219075"/>
            <a:ext cx="6719887" cy="6419850"/>
          </a:xfrm>
          <a:prstGeom prst="rect">
            <a:avLst/>
          </a:prstGeom>
          <a:noFill/>
          <a:ln w="9525">
            <a:noFill/>
            <a:miter lim="800000"/>
            <a:headEnd/>
            <a:tailEnd/>
          </a:ln>
          <a:effectLst/>
        </p:spPr>
      </p:pic>
      <p:grpSp>
        <p:nvGrpSpPr>
          <p:cNvPr id="9219" name="Group 9"/>
          <p:cNvGrpSpPr>
            <a:grpSpLocks/>
          </p:cNvGrpSpPr>
          <p:nvPr/>
        </p:nvGrpSpPr>
        <p:grpSpPr bwMode="auto">
          <a:xfrm>
            <a:off x="4724400" y="4953000"/>
            <a:ext cx="3962400" cy="695325"/>
            <a:chOff x="2976" y="3120"/>
            <a:chExt cx="2496" cy="438"/>
          </a:xfrm>
        </p:grpSpPr>
        <p:sp>
          <p:nvSpPr>
            <p:cNvPr id="9234" name="Text Box 6"/>
            <p:cNvSpPr txBox="1">
              <a:spLocks noChangeArrowheads="1"/>
            </p:cNvSpPr>
            <p:nvPr/>
          </p:nvSpPr>
          <p:spPr bwMode="auto">
            <a:xfrm>
              <a:off x="4032" y="3360"/>
              <a:ext cx="1440" cy="198"/>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400" b="1">
                  <a:solidFill>
                    <a:srgbClr val="0000FF"/>
                  </a:solidFill>
                </a:rPr>
                <a:t>AMORT = 1000000 / 360</a:t>
              </a:r>
            </a:p>
          </p:txBody>
        </p:sp>
        <p:sp>
          <p:nvSpPr>
            <p:cNvPr id="9235" name="Line 7"/>
            <p:cNvSpPr>
              <a:spLocks noChangeShapeType="1"/>
            </p:cNvSpPr>
            <p:nvPr/>
          </p:nvSpPr>
          <p:spPr bwMode="auto">
            <a:xfrm flipH="1">
              <a:off x="2976" y="3456"/>
              <a:ext cx="1008" cy="0"/>
            </a:xfrm>
            <a:prstGeom prst="line">
              <a:avLst/>
            </a:prstGeom>
            <a:noFill/>
            <a:ln w="9525">
              <a:solidFill>
                <a:srgbClr val="0000FF"/>
              </a:solidFill>
              <a:round/>
              <a:headEnd/>
              <a:tailEnd type="triangle" w="med" len="med"/>
            </a:ln>
            <a:effectLst/>
          </p:spPr>
          <p:txBody>
            <a:bodyPr wrap="none"/>
            <a:lstStyle/>
            <a:p>
              <a:endParaRPr lang="en-US"/>
            </a:p>
          </p:txBody>
        </p:sp>
        <p:sp>
          <p:nvSpPr>
            <p:cNvPr id="141320" name="Text Box 8"/>
            <p:cNvSpPr txBox="1">
              <a:spLocks noChangeArrowheads="1"/>
            </p:cNvSpPr>
            <p:nvPr/>
          </p:nvSpPr>
          <p:spPr bwMode="auto">
            <a:xfrm>
              <a:off x="3792" y="3120"/>
              <a:ext cx="1200"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i="1">
                  <a:solidFill>
                    <a:srgbClr val="0000FF"/>
                  </a:solidFill>
                  <a:effectLst>
                    <a:outerShdw blurRad="38100" dist="38100" dir="2700000" algn="tl">
                      <a:srgbClr val="000000"/>
                    </a:outerShdw>
                  </a:effectLst>
                </a:rPr>
                <a:t>In Excel, set:</a:t>
              </a:r>
            </a:p>
          </p:txBody>
        </p:sp>
      </p:grpSp>
      <p:grpSp>
        <p:nvGrpSpPr>
          <p:cNvPr id="141336" name="Group 24"/>
          <p:cNvGrpSpPr>
            <a:grpSpLocks/>
          </p:cNvGrpSpPr>
          <p:nvPr/>
        </p:nvGrpSpPr>
        <p:grpSpPr bwMode="auto">
          <a:xfrm>
            <a:off x="1981200" y="4953000"/>
            <a:ext cx="6400800" cy="1676400"/>
            <a:chOff x="1248" y="3120"/>
            <a:chExt cx="4032" cy="1056"/>
          </a:xfrm>
        </p:grpSpPr>
        <p:grpSp>
          <p:nvGrpSpPr>
            <p:cNvPr id="9221" name="Group 20"/>
            <p:cNvGrpSpPr>
              <a:grpSpLocks/>
            </p:cNvGrpSpPr>
            <p:nvPr/>
          </p:nvGrpSpPr>
          <p:grpSpPr bwMode="auto">
            <a:xfrm>
              <a:off x="1248" y="3120"/>
              <a:ext cx="4032" cy="1056"/>
              <a:chOff x="1248" y="3120"/>
              <a:chExt cx="4032" cy="1056"/>
            </a:xfrm>
          </p:grpSpPr>
          <p:sp>
            <p:nvSpPr>
              <p:cNvPr id="9224" name="Rectangle 11"/>
              <p:cNvSpPr>
                <a:spLocks noChangeArrowheads="1"/>
              </p:cNvSpPr>
              <p:nvPr/>
            </p:nvSpPr>
            <p:spPr bwMode="auto">
              <a:xfrm>
                <a:off x="1248" y="3120"/>
                <a:ext cx="480"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9225" name="Rectangle 12"/>
              <p:cNvSpPr>
                <a:spLocks noChangeArrowheads="1"/>
              </p:cNvSpPr>
              <p:nvPr/>
            </p:nvSpPr>
            <p:spPr bwMode="auto">
              <a:xfrm>
                <a:off x="1776" y="3120"/>
                <a:ext cx="384"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9226" name="Rectangle 13"/>
              <p:cNvSpPr>
                <a:spLocks noChangeArrowheads="1"/>
              </p:cNvSpPr>
              <p:nvPr/>
            </p:nvSpPr>
            <p:spPr bwMode="auto">
              <a:xfrm>
                <a:off x="2208" y="3120"/>
                <a:ext cx="384" cy="960"/>
              </a:xfrm>
              <a:prstGeom prst="rect">
                <a:avLst/>
              </a:prstGeom>
              <a:noFill/>
              <a:ln w="9525">
                <a:solidFill>
                  <a:srgbClr val="0000FF"/>
                </a:solidFill>
                <a:miter lim="800000"/>
                <a:headEnd/>
                <a:tailEnd/>
              </a:ln>
              <a:effectLst/>
            </p:spPr>
            <p:txBody>
              <a:bodyPr wrap="none" anchor="ctr"/>
              <a:lstStyle/>
              <a:p>
                <a:pPr eaLnBrk="1" hangingPunct="1"/>
                <a:endParaRPr lang="en-US"/>
              </a:p>
            </p:txBody>
          </p:sp>
          <p:grpSp>
            <p:nvGrpSpPr>
              <p:cNvPr id="9227" name="Group 19"/>
              <p:cNvGrpSpPr>
                <a:grpSpLocks/>
              </p:cNvGrpSpPr>
              <p:nvPr/>
            </p:nvGrpSpPr>
            <p:grpSpPr bwMode="auto">
              <a:xfrm>
                <a:off x="1536" y="3648"/>
                <a:ext cx="3744" cy="528"/>
                <a:chOff x="1536" y="3648"/>
                <a:chExt cx="3744" cy="528"/>
              </a:xfrm>
            </p:grpSpPr>
            <p:sp>
              <p:nvSpPr>
                <p:cNvPr id="141322" name="Text Box 10"/>
                <p:cNvSpPr txBox="1">
                  <a:spLocks noChangeArrowheads="1"/>
                </p:cNvSpPr>
                <p:nvPr/>
              </p:nvSpPr>
              <p:spPr bwMode="auto">
                <a:xfrm>
                  <a:off x="3792" y="3648"/>
                  <a:ext cx="1488" cy="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400" b="1" i="1">
                      <a:solidFill>
                        <a:srgbClr val="0000FF"/>
                      </a:solidFill>
                      <a:effectLst>
                        <a:outerShdw blurRad="38100" dist="38100" dir="2700000" algn="tl">
                          <a:srgbClr val="000000"/>
                        </a:outerShdw>
                      </a:effectLst>
                    </a:rPr>
                    <a:t>Then use “Rules” to derive other columns.</a:t>
                  </a:r>
                </a:p>
              </p:txBody>
            </p:sp>
            <p:sp>
              <p:nvSpPr>
                <p:cNvPr id="9229" name="Line 14"/>
                <p:cNvSpPr>
                  <a:spLocks noChangeShapeType="1"/>
                </p:cNvSpPr>
                <p:nvPr/>
              </p:nvSpPr>
              <p:spPr bwMode="auto">
                <a:xfrm>
                  <a:off x="4032" y="3984"/>
                  <a:ext cx="0" cy="192"/>
                </a:xfrm>
                <a:prstGeom prst="line">
                  <a:avLst/>
                </a:prstGeom>
                <a:noFill/>
                <a:ln w="9525">
                  <a:solidFill>
                    <a:srgbClr val="0000FF"/>
                  </a:solidFill>
                  <a:round/>
                  <a:headEnd/>
                  <a:tailEnd/>
                </a:ln>
                <a:effectLst/>
              </p:spPr>
              <p:txBody>
                <a:bodyPr wrap="none"/>
                <a:lstStyle/>
                <a:p>
                  <a:endParaRPr lang="en-US"/>
                </a:p>
              </p:txBody>
            </p:sp>
            <p:sp>
              <p:nvSpPr>
                <p:cNvPr id="9230" name="Line 15"/>
                <p:cNvSpPr>
                  <a:spLocks noChangeShapeType="1"/>
                </p:cNvSpPr>
                <p:nvPr/>
              </p:nvSpPr>
              <p:spPr bwMode="auto">
                <a:xfrm flipH="1" flipV="1">
                  <a:off x="1536" y="4176"/>
                  <a:ext cx="2496" cy="0"/>
                </a:xfrm>
                <a:prstGeom prst="line">
                  <a:avLst/>
                </a:prstGeom>
                <a:noFill/>
                <a:ln w="9525">
                  <a:solidFill>
                    <a:srgbClr val="0000FF"/>
                  </a:solidFill>
                  <a:round/>
                  <a:headEnd/>
                  <a:tailEnd/>
                </a:ln>
                <a:effectLst/>
              </p:spPr>
              <p:txBody>
                <a:bodyPr wrap="none"/>
                <a:lstStyle/>
                <a:p>
                  <a:endParaRPr lang="en-US"/>
                </a:p>
              </p:txBody>
            </p:sp>
            <p:sp>
              <p:nvSpPr>
                <p:cNvPr id="9231" name="Line 16"/>
                <p:cNvSpPr>
                  <a:spLocks noChangeShapeType="1"/>
                </p:cNvSpPr>
                <p:nvPr/>
              </p:nvSpPr>
              <p:spPr bwMode="auto">
                <a:xfrm flipV="1">
                  <a:off x="1536" y="4080"/>
                  <a:ext cx="0" cy="96"/>
                </a:xfrm>
                <a:prstGeom prst="line">
                  <a:avLst/>
                </a:prstGeom>
                <a:noFill/>
                <a:ln w="9525">
                  <a:solidFill>
                    <a:srgbClr val="0000FF"/>
                  </a:solidFill>
                  <a:round/>
                  <a:headEnd/>
                  <a:tailEnd type="triangle" w="med" len="med"/>
                </a:ln>
                <a:effectLst/>
              </p:spPr>
              <p:txBody>
                <a:bodyPr wrap="none"/>
                <a:lstStyle/>
                <a:p>
                  <a:endParaRPr lang="en-US"/>
                </a:p>
              </p:txBody>
            </p:sp>
            <p:sp>
              <p:nvSpPr>
                <p:cNvPr id="9232" name="Line 17"/>
                <p:cNvSpPr>
                  <a:spLocks noChangeShapeType="1"/>
                </p:cNvSpPr>
                <p:nvPr/>
              </p:nvSpPr>
              <p:spPr bwMode="auto">
                <a:xfrm flipV="1">
                  <a:off x="1968" y="4080"/>
                  <a:ext cx="0" cy="96"/>
                </a:xfrm>
                <a:prstGeom prst="line">
                  <a:avLst/>
                </a:prstGeom>
                <a:noFill/>
                <a:ln w="9525">
                  <a:solidFill>
                    <a:srgbClr val="0000FF"/>
                  </a:solidFill>
                  <a:round/>
                  <a:headEnd/>
                  <a:tailEnd type="triangle" w="med" len="med"/>
                </a:ln>
                <a:effectLst/>
              </p:spPr>
              <p:txBody>
                <a:bodyPr wrap="none"/>
                <a:lstStyle/>
                <a:p>
                  <a:endParaRPr lang="en-US"/>
                </a:p>
              </p:txBody>
            </p:sp>
            <p:sp>
              <p:nvSpPr>
                <p:cNvPr id="9233" name="Line 18"/>
                <p:cNvSpPr>
                  <a:spLocks noChangeShapeType="1"/>
                </p:cNvSpPr>
                <p:nvPr/>
              </p:nvSpPr>
              <p:spPr bwMode="auto">
                <a:xfrm flipV="1">
                  <a:off x="2400" y="4080"/>
                  <a:ext cx="0" cy="96"/>
                </a:xfrm>
                <a:prstGeom prst="line">
                  <a:avLst/>
                </a:prstGeom>
                <a:noFill/>
                <a:ln w="9525">
                  <a:solidFill>
                    <a:srgbClr val="0000FF"/>
                  </a:solidFill>
                  <a:round/>
                  <a:headEnd/>
                  <a:tailEnd type="triangle" w="med" len="med"/>
                </a:ln>
                <a:effectLst/>
              </p:spPr>
              <p:txBody>
                <a:bodyPr wrap="none"/>
                <a:lstStyle/>
                <a:p>
                  <a:endParaRPr lang="en-US"/>
                </a:p>
              </p:txBody>
            </p:sp>
          </p:grpSp>
        </p:grpSp>
        <p:sp>
          <p:nvSpPr>
            <p:cNvPr id="9222" name="Rectangle 21"/>
            <p:cNvSpPr>
              <a:spLocks noChangeArrowheads="1"/>
            </p:cNvSpPr>
            <p:nvPr/>
          </p:nvSpPr>
          <p:spPr bwMode="auto">
            <a:xfrm>
              <a:off x="3072" y="3120"/>
              <a:ext cx="432"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9223" name="Line 22"/>
            <p:cNvSpPr>
              <a:spLocks noChangeShapeType="1"/>
            </p:cNvSpPr>
            <p:nvPr/>
          </p:nvSpPr>
          <p:spPr bwMode="auto">
            <a:xfrm flipV="1">
              <a:off x="3264" y="4080"/>
              <a:ext cx="0" cy="96"/>
            </a:xfrm>
            <a:prstGeom prst="line">
              <a:avLst/>
            </a:prstGeom>
            <a:noFill/>
            <a:ln w="9525">
              <a:solidFill>
                <a:srgbClr val="0000FF"/>
              </a:solidFill>
              <a:round/>
              <a:headEnd/>
              <a:tailEnd type="triangle" w="med" len="med"/>
            </a:ln>
            <a:effectLst/>
          </p:spPr>
          <p:txBody>
            <a:bodyPr wrap="none"/>
            <a:lstStyle/>
            <a:p>
              <a:endParaRPr lang="en-US"/>
            </a:p>
          </p:txBody>
        </p:sp>
      </p:grpSp>
      <p:sp>
        <p:nvSpPr>
          <p:cNvPr id="21" name="Slide Number Placeholder 20"/>
          <p:cNvSpPr>
            <a:spLocks noGrp="1"/>
          </p:cNvSpPr>
          <p:nvPr>
            <p:ph type="sldNum" sz="quarter" idx="12"/>
          </p:nvPr>
        </p:nvSpPr>
        <p:spPr/>
        <p:txBody>
          <a:bodyPr/>
          <a:lstStyle/>
          <a:p>
            <a:fld id="{9A7DB79F-5B30-43E3-A70F-CF4E72463336}" type="slidenum">
              <a:rPr lang="en-US" smtClean="0"/>
              <a:pPr/>
              <a:t>6</a:t>
            </a:fld>
            <a:endParaRPr lang="en-US"/>
          </a:p>
        </p:txBody>
      </p:sp>
      <p:sp>
        <p:nvSpPr>
          <p:cNvPr id="22" name="Footer Placeholder 2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41336"/>
                                        </p:tgtEl>
                                        <p:attrNameLst>
                                          <p:attrName>style.visibility</p:attrName>
                                        </p:attrNameLst>
                                      </p:cBhvr>
                                      <p:to>
                                        <p:strVal val="visible"/>
                                      </p:to>
                                    </p:set>
                                    <p:anim calcmode="lin" valueType="num">
                                      <p:cBhvr additive="base">
                                        <p:cTn id="7" dur="500" fill="hold"/>
                                        <p:tgtEl>
                                          <p:spTgt spid="141336"/>
                                        </p:tgtEl>
                                        <p:attrNameLst>
                                          <p:attrName>ppt_x</p:attrName>
                                        </p:attrNameLst>
                                      </p:cBhvr>
                                      <p:tavLst>
                                        <p:tav tm="0">
                                          <p:val>
                                            <p:strVal val="1+#ppt_w/2"/>
                                          </p:val>
                                        </p:tav>
                                        <p:tav tm="100000">
                                          <p:val>
                                            <p:strVal val="#ppt_x"/>
                                          </p:val>
                                        </p:tav>
                                      </p:tavLst>
                                    </p:anim>
                                    <p:anim calcmode="lin" valueType="num">
                                      <p:cBhvr additive="base">
                                        <p:cTn id="8" dur="500" fill="hold"/>
                                        <p:tgtEl>
                                          <p:spTgt spid="1413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4" name="Text Box 4"/>
          <p:cNvSpPr txBox="1">
            <a:spLocks noChangeArrowheads="1"/>
          </p:cNvSpPr>
          <p:nvPr/>
        </p:nvSpPr>
        <p:spPr bwMode="auto">
          <a:xfrm>
            <a:off x="533400" y="304800"/>
            <a:ext cx="8153400" cy="877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17.3.2 What is Left Out of The traditional Calculation</a:t>
            </a:r>
            <a:r>
              <a:rPr lang="en-US"/>
              <a:t>:</a:t>
            </a:r>
          </a:p>
          <a:p>
            <a:pPr algn="ctr" eaLnBrk="1" hangingPunct="1">
              <a:spcBef>
                <a:spcPct val="15000"/>
              </a:spcBef>
              <a:defRPr/>
            </a:pPr>
            <a:r>
              <a:rPr lang="en-US" b="1" i="1">
                <a:solidFill>
                  <a:srgbClr val="CC0000"/>
                </a:solidFill>
                <a:effectLst>
                  <a:outerShdw blurRad="38100" dist="38100" dir="2700000" algn="tl">
                    <a:srgbClr val="000000"/>
                  </a:outerShdw>
                </a:effectLst>
              </a:rPr>
              <a:t>Prepayment Option Value</a:t>
            </a:r>
          </a:p>
        </p:txBody>
      </p:sp>
      <p:sp>
        <p:nvSpPr>
          <p:cNvPr id="199685" name="Text Box 5"/>
          <p:cNvSpPr txBox="1">
            <a:spLocks noChangeArrowheads="1"/>
          </p:cNvSpPr>
          <p:nvPr/>
        </p:nvSpPr>
        <p:spPr bwMode="auto">
          <a:xfrm>
            <a:off x="685800" y="1295400"/>
            <a:ext cx="7696200" cy="3925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Prepayment option value is included in </a:t>
            </a:r>
            <a:r>
              <a:rPr lang="en-US" b="1" i="1" u="sng">
                <a:effectLst>
                  <a:outerShdw blurRad="38100" dist="38100" dir="2700000" algn="tl">
                    <a:srgbClr val="FFFFFF"/>
                  </a:outerShdw>
                </a:effectLst>
              </a:rPr>
              <a:t>Market Value</a:t>
            </a:r>
            <a:r>
              <a:rPr lang="en-US" b="1">
                <a:effectLst>
                  <a:outerShdw blurRad="38100" dist="38100" dir="2700000" algn="tl">
                    <a:srgbClr val="FFFFFF"/>
                  </a:outerShdw>
                </a:effectLst>
              </a:rPr>
              <a:t> of the Old Loan.</a:t>
            </a:r>
          </a:p>
          <a:p>
            <a:pPr eaLnBrk="1" hangingPunct="1">
              <a:spcBef>
                <a:spcPct val="50000"/>
              </a:spcBef>
              <a:defRPr/>
            </a:pPr>
            <a:r>
              <a:rPr lang="en-US" b="1">
                <a:effectLst>
                  <a:outerShdw blurRad="38100" dist="38100" dir="2700000" algn="tl">
                    <a:srgbClr val="FFFFFF"/>
                  </a:outerShdw>
                </a:effectLst>
              </a:rPr>
              <a:t>Let “D(Old)” = Mkt Val. of Old Loan;</a:t>
            </a:r>
          </a:p>
          <a:p>
            <a:pPr eaLnBrk="1" hangingPunct="1">
              <a:spcBef>
                <a:spcPct val="50000"/>
              </a:spcBef>
              <a:defRPr/>
            </a:pPr>
            <a:r>
              <a:rPr lang="en-US" b="1">
                <a:effectLst>
                  <a:outerShdw blurRad="38100" dist="38100" dir="2700000" algn="tl">
                    <a:srgbClr val="FFFFFF"/>
                  </a:outerShdw>
                </a:effectLst>
              </a:rPr>
              <a:t>“C(Prepay)” = Mkt Val of Prepayment Option:</a:t>
            </a:r>
          </a:p>
          <a:p>
            <a:pPr algn="ctr" eaLnBrk="1" hangingPunct="1">
              <a:spcBef>
                <a:spcPct val="50000"/>
              </a:spcBef>
              <a:defRPr/>
            </a:pPr>
            <a:r>
              <a:rPr lang="en-US" b="1" i="1">
                <a:solidFill>
                  <a:srgbClr val="CC0000"/>
                </a:solidFill>
                <a:effectLst>
                  <a:outerShdw blurRad="38100" dist="38100" dir="2700000" algn="tl">
                    <a:srgbClr val="000000"/>
                  </a:outerShdw>
                </a:effectLst>
              </a:rPr>
              <a:t>D(Old) = PV(CF</a:t>
            </a:r>
            <a:r>
              <a:rPr lang="en-US" b="1" i="1" baseline="30000">
                <a:solidFill>
                  <a:srgbClr val="CC0000"/>
                </a:solidFill>
                <a:effectLst>
                  <a:outerShdw blurRad="38100" dist="38100" dir="2700000" algn="tl">
                    <a:srgbClr val="000000"/>
                  </a:outerShdw>
                </a:effectLst>
              </a:rPr>
              <a:t>OLD</a:t>
            </a:r>
            <a:r>
              <a:rPr lang="en-US" b="1" i="1">
                <a:solidFill>
                  <a:srgbClr val="CC0000"/>
                </a:solidFill>
                <a:effectLst>
                  <a:outerShdw blurRad="38100" dist="38100" dir="2700000" algn="tl">
                    <a:srgbClr val="000000"/>
                  </a:outerShdw>
                </a:effectLst>
              </a:rPr>
              <a:t>) – C(Prepay)</a:t>
            </a:r>
          </a:p>
          <a:p>
            <a:pPr eaLnBrk="1" hangingPunct="1">
              <a:spcBef>
                <a:spcPct val="50000"/>
              </a:spcBef>
              <a:defRPr/>
            </a:pPr>
            <a:r>
              <a:rPr lang="en-US" b="1">
                <a:effectLst>
                  <a:outerShdw blurRad="38100" dist="38100" dir="2700000" algn="tl">
                    <a:srgbClr val="FFFFFF"/>
                  </a:outerShdw>
                </a:effectLst>
              </a:rPr>
              <a:t>Thus, if we can observe the Mkt Val of Old Loan, then we can compute correct NPV of Refinancing as:</a:t>
            </a:r>
          </a:p>
          <a:p>
            <a:pPr algn="ctr" eaLnBrk="1" hangingPunct="1">
              <a:spcBef>
                <a:spcPct val="50000"/>
              </a:spcBef>
              <a:defRPr/>
            </a:pPr>
            <a:r>
              <a:rPr lang="en-US" b="1">
                <a:solidFill>
                  <a:srgbClr val="CC0000"/>
                </a:solidFill>
                <a:effectLst>
                  <a:outerShdw blurRad="38100" dist="38100" dir="2700000" algn="tl">
                    <a:srgbClr val="000000"/>
                  </a:outerShdw>
                </a:effectLst>
              </a:rPr>
              <a:t>NPV(Prepay) = D(Old) – OLB</a:t>
            </a:r>
            <a:r>
              <a:rPr lang="en-US" b="1" baseline="30000">
                <a:solidFill>
                  <a:srgbClr val="CC0000"/>
                </a:solidFill>
                <a:effectLst>
                  <a:outerShdw blurRad="38100" dist="38100" dir="2700000" algn="tl">
                    <a:srgbClr val="000000"/>
                  </a:outerShdw>
                </a:effectLst>
              </a:rPr>
              <a:t>OLD</a:t>
            </a:r>
            <a:r>
              <a:rPr lang="en-US" b="1">
                <a:solidFill>
                  <a:srgbClr val="CC0000"/>
                </a:solidFill>
                <a:effectLst>
                  <a:outerShdw blurRad="38100" dist="38100" dir="2700000" algn="tl">
                    <a:srgbClr val="000000"/>
                  </a:outerShdw>
                </a:effectLst>
              </a:rPr>
              <a:t> – X</a:t>
            </a:r>
            <a:r>
              <a:rPr lang="en-US" b="1">
                <a:effectLst>
                  <a:outerShdw blurRad="38100" dist="38100" dir="2700000" algn="tl">
                    <a:srgbClr val="FFFFFF"/>
                  </a:outerShdw>
                </a:effectLst>
              </a:rPr>
              <a:t>  </a:t>
            </a:r>
          </a:p>
        </p:txBody>
      </p:sp>
      <p:sp>
        <p:nvSpPr>
          <p:cNvPr id="4" name="Slide Number Placeholder 3"/>
          <p:cNvSpPr>
            <a:spLocks noGrp="1"/>
          </p:cNvSpPr>
          <p:nvPr>
            <p:ph type="sldNum" sz="quarter" idx="12"/>
          </p:nvPr>
        </p:nvSpPr>
        <p:spPr/>
        <p:txBody>
          <a:bodyPr/>
          <a:lstStyle/>
          <a:p>
            <a:fld id="{9A7DB79F-5B30-43E3-A70F-CF4E72463336}" type="slidenum">
              <a:rPr lang="en-US" smtClean="0"/>
              <a:pPr/>
              <a:t>60</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8" name="Text Box 4"/>
          <p:cNvSpPr txBox="1">
            <a:spLocks noChangeArrowheads="1"/>
          </p:cNvSpPr>
          <p:nvPr/>
        </p:nvSpPr>
        <p:spPr bwMode="auto">
          <a:xfrm>
            <a:off x="838200" y="457200"/>
            <a:ext cx="7467600" cy="4656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Real estate loans are often illiquid: Difficult to observe their mkt val.</a:t>
            </a:r>
          </a:p>
          <a:p>
            <a:pPr eaLnBrk="1" hangingPunct="1">
              <a:spcBef>
                <a:spcPct val="50000"/>
              </a:spcBef>
              <a:defRPr/>
            </a:pPr>
            <a:r>
              <a:rPr lang="en-US" b="1">
                <a:effectLst>
                  <a:outerShdw blurRad="38100" dist="38100" dir="2700000" algn="tl">
                    <a:srgbClr val="FFFFFF"/>
                  </a:outerShdw>
                </a:effectLst>
              </a:rPr>
              <a:t>Old rule-of-thumb used to be for residential loans, wait until current int. rate is about 200 bps below old loan contract rate.</a:t>
            </a:r>
          </a:p>
          <a:p>
            <a:pPr eaLnBrk="1" hangingPunct="1">
              <a:spcBef>
                <a:spcPct val="50000"/>
              </a:spcBef>
              <a:defRPr/>
            </a:pPr>
            <a:r>
              <a:rPr lang="en-US" b="1">
                <a:effectLst>
                  <a:outerShdw blurRad="38100" dist="38100" dir="2700000" algn="tl">
                    <a:srgbClr val="FFFFFF"/>
                  </a:outerShdw>
                </a:effectLst>
              </a:rPr>
              <a:t>Now transaction costs (X) are lower, the threshold may be lower, but…</a:t>
            </a:r>
          </a:p>
          <a:p>
            <a:pPr eaLnBrk="1" hangingPunct="1">
              <a:spcBef>
                <a:spcPct val="50000"/>
              </a:spcBef>
              <a:defRPr/>
            </a:pPr>
            <a:r>
              <a:rPr lang="en-US" b="1">
                <a:effectLst>
                  <a:outerShdw blurRad="38100" dist="38100" dir="2700000" algn="tl">
                    <a:srgbClr val="FFFFFF"/>
                  </a:outerShdw>
                </a:effectLst>
              </a:rPr>
              <a:t>Many borrowers also may not be accounting for the option cost, &amp;/or the effect of a possibly short holding horizon for the old loan due to possibility of a house move. </a:t>
            </a:r>
            <a:r>
              <a:rPr lang="en-US" b="1">
                <a:effectLst>
                  <a:outerShdw blurRad="38100" dist="38100" dir="2700000" algn="tl">
                    <a:srgbClr val="FFFFFF"/>
                  </a:outerShdw>
                </a:effectLst>
                <a:sym typeface="Wingdings" panose="05000000000000000000" pitchFamily="2" charset="2"/>
              </a:rPr>
              <a:t> Too much residential refinancing?</a:t>
            </a:r>
            <a:endParaRPr lang="en-US" b="1">
              <a:effectLst>
                <a:outerShdw blurRad="38100" dist="38100" dir="2700000" algn="tl">
                  <a:srgbClr val="FFFFFF"/>
                </a:outerShdw>
              </a:effectLst>
            </a:endParaRPr>
          </a:p>
        </p:txBody>
      </p:sp>
      <p:sp>
        <p:nvSpPr>
          <p:cNvPr id="3" name="Slide Number Placeholder 2"/>
          <p:cNvSpPr>
            <a:spLocks noGrp="1"/>
          </p:cNvSpPr>
          <p:nvPr>
            <p:ph type="sldNum" sz="quarter" idx="12"/>
          </p:nvPr>
        </p:nvSpPr>
        <p:spPr/>
        <p:txBody>
          <a:bodyPr/>
          <a:lstStyle/>
          <a:p>
            <a:fld id="{9A7DB79F-5B30-43E3-A70F-CF4E72463336}" type="slidenum">
              <a:rPr lang="en-US" smtClean="0"/>
              <a:pPr/>
              <a:t>61</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Text Box 2"/>
          <p:cNvSpPr txBox="1">
            <a:spLocks noChangeArrowheads="1"/>
          </p:cNvSpPr>
          <p:nvPr/>
        </p:nvSpPr>
        <p:spPr bwMode="auto">
          <a:xfrm>
            <a:off x="685800" y="762000"/>
            <a:ext cx="8153400" cy="1552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CC0000"/>
                </a:solidFill>
                <a:effectLst>
                  <a:outerShdw blurRad="38100" dist="38100" dir="2700000" algn="tl">
                    <a:srgbClr val="000000"/>
                  </a:outerShdw>
                </a:effectLst>
                <a:sym typeface="Wingdings" panose="05000000000000000000" pitchFamily="2" charset="2"/>
              </a:rPr>
              <a:t>Consider again our previous example Old Loan:</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Previous $1,000,000, 30-yr amort, </a:t>
            </a:r>
            <a:r>
              <a:rPr lang="en-US" b="1">
                <a:effectLst>
                  <a:outerShdw blurRad="38100" dist="38100" dir="2700000" algn="tl">
                    <a:srgbClr val="FFFFFF"/>
                  </a:outerShdw>
                </a:effectLst>
                <a:sym typeface="Wingdings" panose="05000000000000000000" pitchFamily="2" charset="2"/>
              </a:rPr>
              <a:t>8%, 10-yr maturity</a:t>
            </a:r>
            <a:r>
              <a:rPr lang="en-US" b="1">
                <a:solidFill>
                  <a:srgbClr val="000000"/>
                </a:solidFill>
                <a:effectLst>
                  <a:outerShdw blurRad="38100" dist="38100" dir="2700000" algn="tl">
                    <a:srgbClr val="FFFFFF"/>
                  </a:outerShdw>
                </a:effectLst>
                <a:sym typeface="Wingdings" panose="05000000000000000000" pitchFamily="2" charset="2"/>
              </a:rPr>
              <a:t> loan.</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Taken out 4 years ago.</a:t>
            </a:r>
          </a:p>
          <a:p>
            <a:pPr eaLnBrk="1" hangingPunct="1">
              <a:defRPr/>
            </a:pPr>
            <a:r>
              <a:rPr lang="en-US" b="1">
                <a:solidFill>
                  <a:srgbClr val="000000"/>
                </a:solidFill>
                <a:effectLst>
                  <a:outerShdw blurRad="38100" dist="38100" dir="2700000" algn="tl">
                    <a:srgbClr val="FFFFFF"/>
                  </a:outerShdw>
                </a:effectLst>
                <a:sym typeface="Wingdings" panose="05000000000000000000" pitchFamily="2" charset="2"/>
              </a:rPr>
              <a:t>Expected to be </a:t>
            </a:r>
            <a:r>
              <a:rPr lang="en-US" b="1">
                <a:effectLst>
                  <a:outerShdw blurRad="38100" dist="38100" dir="2700000" algn="tl">
                    <a:srgbClr val="FFFFFF"/>
                  </a:outerShdw>
                </a:effectLst>
                <a:sym typeface="Wingdings" panose="05000000000000000000" pitchFamily="2" charset="2"/>
              </a:rPr>
              <a:t>prepaid </a:t>
            </a:r>
            <a:r>
              <a:rPr lang="en-US" b="1">
                <a:solidFill>
                  <a:srgbClr val="000000"/>
                </a:solidFill>
                <a:effectLst>
                  <a:outerShdw blurRad="38100" dist="38100" dir="2700000" algn="tl">
                    <a:srgbClr val="FFFFFF"/>
                  </a:outerShdw>
                </a:effectLst>
                <a:sym typeface="Wingdings" panose="05000000000000000000" pitchFamily="2" charset="2"/>
              </a:rPr>
              <a:t>after another 6 yrs (at maturity):</a:t>
            </a:r>
          </a:p>
        </p:txBody>
      </p:sp>
      <p:sp>
        <p:nvSpPr>
          <p:cNvPr id="201731" name="Text Box 3"/>
          <p:cNvSpPr txBox="1">
            <a:spLocks noChangeArrowheads="1"/>
          </p:cNvSpPr>
          <p:nvPr/>
        </p:nvSpPr>
        <p:spPr bwMode="auto">
          <a:xfrm>
            <a:off x="2514600" y="152400"/>
            <a:ext cx="4114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i="1">
                <a:effectLst>
                  <a:outerShdw blurRad="38100" dist="38100" dir="2700000" algn="tl">
                    <a:srgbClr val="FFFFFF"/>
                  </a:outerShdw>
                </a:effectLst>
              </a:rPr>
              <a:t>“Wraparound”</a:t>
            </a:r>
            <a:r>
              <a:rPr lang="en-US" sz="2000" b="1">
                <a:effectLst>
                  <a:outerShdw blurRad="38100" dist="38100" dir="2700000" algn="tl">
                    <a:srgbClr val="FFFFFF"/>
                  </a:outerShdw>
                </a:effectLst>
              </a:rPr>
              <a:t> Mortgage</a:t>
            </a:r>
            <a:endParaRPr lang="en-US" sz="2000" b="1" i="1">
              <a:effectLst>
                <a:outerShdw blurRad="38100" dist="38100" dir="2700000" algn="tl">
                  <a:srgbClr val="FFFFFF"/>
                </a:outerShdw>
              </a:effectLst>
            </a:endParaRPr>
          </a:p>
        </p:txBody>
      </p:sp>
      <p:graphicFrame>
        <p:nvGraphicFramePr>
          <p:cNvPr id="72708" name="Object 4"/>
          <p:cNvGraphicFramePr>
            <a:graphicFrameLocks noChangeAspect="1"/>
          </p:cNvGraphicFramePr>
          <p:nvPr/>
        </p:nvGraphicFramePr>
        <p:xfrm>
          <a:off x="1371600" y="2362200"/>
          <a:ext cx="6477000" cy="933450"/>
        </p:xfrm>
        <a:graphic>
          <a:graphicData uri="http://schemas.openxmlformats.org/presentationml/2006/ole">
            <p:oleObj spid="_x0000_s72708" name="Equation" r:id="rId4" imgW="3086100" imgH="444500" progId="Equation.3">
              <p:embed/>
            </p:oleObj>
          </a:graphicData>
        </a:graphic>
      </p:graphicFrame>
      <p:sp>
        <p:nvSpPr>
          <p:cNvPr id="201733" name="Text Box 5"/>
          <p:cNvSpPr txBox="1">
            <a:spLocks noChangeArrowheads="1"/>
          </p:cNvSpPr>
          <p:nvPr/>
        </p:nvSpPr>
        <p:spPr bwMode="auto">
          <a:xfrm>
            <a:off x="685800" y="3276600"/>
            <a:ext cx="769620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rgbClr val="CC0000"/>
                </a:solidFill>
                <a:effectLst>
                  <a:outerShdw blurRad="38100" dist="38100" dir="2700000" algn="tl">
                    <a:srgbClr val="000000"/>
                  </a:outerShdw>
                </a:effectLst>
              </a:rPr>
              <a:t>Now suppose interest rates have gone </a:t>
            </a:r>
            <a:r>
              <a:rPr lang="en-US" b="1" i="1" u="sng">
                <a:solidFill>
                  <a:srgbClr val="CC0000"/>
                </a:solidFill>
                <a:effectLst>
                  <a:outerShdw blurRad="38100" dist="38100" dir="2700000" algn="tl">
                    <a:srgbClr val="000000"/>
                  </a:outerShdw>
                </a:effectLst>
              </a:rPr>
              <a:t>up</a:t>
            </a:r>
            <a:r>
              <a:rPr lang="en-US" b="1" i="1">
                <a:solidFill>
                  <a:srgbClr val="CC0000"/>
                </a:solidFill>
                <a:effectLst>
                  <a:outerShdw blurRad="38100" dist="38100" dir="2700000" algn="tl">
                    <a:srgbClr val="000000"/>
                  </a:outerShdw>
                </a:effectLst>
              </a:rPr>
              <a:t> instead of down, such that a new 6 yr 1</a:t>
            </a:r>
            <a:r>
              <a:rPr lang="en-US" b="1" i="1" baseline="30000">
                <a:solidFill>
                  <a:srgbClr val="CC0000"/>
                </a:solidFill>
                <a:effectLst>
                  <a:outerShdw blurRad="38100" dist="38100" dir="2700000" algn="tl">
                    <a:srgbClr val="000000"/>
                  </a:outerShdw>
                </a:effectLst>
              </a:rPr>
              <a:t>st</a:t>
            </a:r>
            <a:r>
              <a:rPr lang="en-US" b="1" i="1">
                <a:solidFill>
                  <a:srgbClr val="CC0000"/>
                </a:solidFill>
                <a:effectLst>
                  <a:outerShdw blurRad="38100" dist="38100" dir="2700000" algn="tl">
                    <a:srgbClr val="000000"/>
                  </a:outerShdw>
                </a:effectLst>
              </a:rPr>
              <a:t> mortgage would be:</a:t>
            </a:r>
          </a:p>
          <a:p>
            <a:pPr eaLnBrk="1" hangingPunct="1">
              <a:defRPr/>
            </a:pPr>
            <a:r>
              <a:rPr lang="en-US" b="1">
                <a:effectLst>
                  <a:outerShdw blurRad="38100" dist="38100" dir="2700000" algn="tl">
                    <a:srgbClr val="FFFFFF"/>
                  </a:outerShdw>
                </a:effectLst>
              </a:rPr>
              <a:t>Available @ 10% interest, 6-yr maturity, 30-yr amort.</a:t>
            </a:r>
          </a:p>
        </p:txBody>
      </p:sp>
      <p:sp>
        <p:nvSpPr>
          <p:cNvPr id="201734" name="Text Box 6"/>
          <p:cNvSpPr txBox="1">
            <a:spLocks noChangeArrowheads="1"/>
          </p:cNvSpPr>
          <p:nvPr/>
        </p:nvSpPr>
        <p:spPr bwMode="auto">
          <a:xfrm>
            <a:off x="838200" y="4572000"/>
            <a:ext cx="7315200" cy="15621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i="1">
                <a:solidFill>
                  <a:srgbClr val="CC0000"/>
                </a:solidFill>
                <a:effectLst>
                  <a:outerShdw blurRad="38100" dist="38100" dir="2700000" algn="tl">
                    <a:srgbClr val="000000"/>
                  </a:outerShdw>
                </a:effectLst>
              </a:rPr>
              <a:t>Suppose the original borrower now wants to sell the property, but they hate to lose the value of the below-mkt-interest old loan, and suppose the old loan is not “assumable” but has no “due on sale” clause…</a:t>
            </a:r>
          </a:p>
        </p:txBody>
      </p:sp>
      <p:sp>
        <p:nvSpPr>
          <p:cNvPr id="7" name="Slide Number Placeholder 6"/>
          <p:cNvSpPr>
            <a:spLocks noGrp="1"/>
          </p:cNvSpPr>
          <p:nvPr>
            <p:ph type="sldNum" sz="quarter" idx="12"/>
          </p:nvPr>
        </p:nvSpPr>
        <p:spPr/>
        <p:txBody>
          <a:bodyPr/>
          <a:lstStyle/>
          <a:p>
            <a:fld id="{9A7DB79F-5B30-43E3-A70F-CF4E72463336}" type="slidenum">
              <a:rPr lang="en-US" smtClean="0"/>
              <a:pPr/>
              <a:t>62</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6" name="Text Box 4"/>
          <p:cNvSpPr txBox="1">
            <a:spLocks noChangeArrowheads="1"/>
          </p:cNvSpPr>
          <p:nvPr/>
        </p:nvSpPr>
        <p:spPr bwMode="auto">
          <a:xfrm>
            <a:off x="685800" y="228600"/>
            <a:ext cx="7543800" cy="210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30000"/>
              </a:spcBef>
              <a:defRPr/>
            </a:pPr>
            <a:r>
              <a:rPr lang="en-US" sz="2000" b="1">
                <a:effectLst>
                  <a:outerShdw blurRad="38100" dist="38100" dir="2700000" algn="tl">
                    <a:srgbClr val="FFFFFF"/>
                  </a:outerShdw>
                </a:effectLst>
              </a:rPr>
              <a:t>Seller (original borrower) could offer buyer a </a:t>
            </a:r>
            <a:r>
              <a:rPr lang="en-US" sz="2000" b="1" i="1">
                <a:effectLst>
                  <a:outerShdw blurRad="38100" dist="38100" dir="2700000" algn="tl">
                    <a:srgbClr val="FFFFFF"/>
                  </a:outerShdw>
                </a:effectLst>
              </a:rPr>
              <a:t>“wraparound”</a:t>
            </a:r>
            <a:r>
              <a:rPr lang="en-US" sz="2000" b="1">
                <a:effectLst>
                  <a:outerShdw blurRad="38100" dist="38100" dir="2700000" algn="tl">
                    <a:srgbClr val="FFFFFF"/>
                  </a:outerShdw>
                </a:effectLst>
              </a:rPr>
              <a:t> second mortgage at, say, 9.5% (below market rate), and use this to cash out her value in the below-mkt-rate old loan, and help sell the property.</a:t>
            </a:r>
          </a:p>
          <a:p>
            <a:pPr eaLnBrk="1" hangingPunct="1">
              <a:spcBef>
                <a:spcPct val="30000"/>
              </a:spcBef>
              <a:defRPr/>
            </a:pPr>
            <a:r>
              <a:rPr lang="en-US" sz="2000" b="1">
                <a:effectLst>
                  <a:outerShdw blurRad="38100" dist="38100" dir="2700000" algn="tl">
                    <a:srgbClr val="FFFFFF"/>
                  </a:outerShdw>
                </a:effectLst>
              </a:rPr>
              <a:t>Suppose value of the building is now $1,500,000, and buyer would want to finance purchase with an $1,100,000 mortgage.</a:t>
            </a:r>
          </a:p>
          <a:p>
            <a:pPr eaLnBrk="1" hangingPunct="1">
              <a:spcBef>
                <a:spcPct val="30000"/>
              </a:spcBef>
              <a:defRPr/>
            </a:pPr>
            <a:r>
              <a:rPr lang="en-US" sz="2000" b="1">
                <a:effectLst>
                  <a:outerShdw blurRad="38100" dist="38100" dir="2700000" algn="tl">
                    <a:srgbClr val="FFFFFF"/>
                  </a:outerShdw>
                </a:effectLst>
              </a:rPr>
              <a:t>Suppose wrap has 30-yr amort, 6-yr balloon.</a:t>
            </a:r>
          </a:p>
        </p:txBody>
      </p:sp>
      <p:sp>
        <p:nvSpPr>
          <p:cNvPr id="74755" name="Line 5"/>
          <p:cNvSpPr>
            <a:spLocks noChangeShapeType="1"/>
          </p:cNvSpPr>
          <p:nvPr/>
        </p:nvSpPr>
        <p:spPr bwMode="auto">
          <a:xfrm>
            <a:off x="1600200" y="2438400"/>
            <a:ext cx="0" cy="3429000"/>
          </a:xfrm>
          <a:prstGeom prst="line">
            <a:avLst/>
          </a:prstGeom>
          <a:noFill/>
          <a:ln w="9525">
            <a:solidFill>
              <a:schemeClr val="tx1"/>
            </a:solidFill>
            <a:round/>
            <a:headEnd/>
            <a:tailEnd/>
          </a:ln>
          <a:effectLst/>
        </p:spPr>
        <p:txBody>
          <a:bodyPr wrap="none"/>
          <a:lstStyle/>
          <a:p>
            <a:endParaRPr lang="en-US"/>
          </a:p>
        </p:txBody>
      </p:sp>
      <p:sp>
        <p:nvSpPr>
          <p:cNvPr id="74756" name="Line 6"/>
          <p:cNvSpPr>
            <a:spLocks noChangeShapeType="1"/>
          </p:cNvSpPr>
          <p:nvPr/>
        </p:nvSpPr>
        <p:spPr bwMode="auto">
          <a:xfrm>
            <a:off x="1600200" y="5867400"/>
            <a:ext cx="6324600" cy="0"/>
          </a:xfrm>
          <a:prstGeom prst="line">
            <a:avLst/>
          </a:prstGeom>
          <a:noFill/>
          <a:ln w="9525">
            <a:solidFill>
              <a:schemeClr val="tx1"/>
            </a:solidFill>
            <a:round/>
            <a:headEnd/>
            <a:tailEnd/>
          </a:ln>
          <a:effectLst/>
        </p:spPr>
        <p:txBody>
          <a:bodyPr wrap="none"/>
          <a:lstStyle/>
          <a:p>
            <a:endParaRPr lang="en-US"/>
          </a:p>
        </p:txBody>
      </p:sp>
      <p:sp>
        <p:nvSpPr>
          <p:cNvPr id="74757" name="Line 7"/>
          <p:cNvSpPr>
            <a:spLocks noChangeShapeType="1"/>
          </p:cNvSpPr>
          <p:nvPr/>
        </p:nvSpPr>
        <p:spPr bwMode="auto">
          <a:xfrm>
            <a:off x="1600200" y="3810000"/>
            <a:ext cx="4876800" cy="0"/>
          </a:xfrm>
          <a:prstGeom prst="line">
            <a:avLst/>
          </a:prstGeom>
          <a:noFill/>
          <a:ln w="9525">
            <a:solidFill>
              <a:schemeClr val="tx1"/>
            </a:solidFill>
            <a:round/>
            <a:headEnd/>
            <a:tailEnd/>
          </a:ln>
          <a:effectLst/>
        </p:spPr>
        <p:txBody>
          <a:bodyPr wrap="none"/>
          <a:lstStyle/>
          <a:p>
            <a:endParaRPr lang="en-US"/>
          </a:p>
        </p:txBody>
      </p:sp>
      <p:sp>
        <p:nvSpPr>
          <p:cNvPr id="74758" name="Line 8"/>
          <p:cNvSpPr>
            <a:spLocks noChangeShapeType="1"/>
          </p:cNvSpPr>
          <p:nvPr/>
        </p:nvSpPr>
        <p:spPr bwMode="auto">
          <a:xfrm>
            <a:off x="6477000" y="3810000"/>
            <a:ext cx="0" cy="2057400"/>
          </a:xfrm>
          <a:prstGeom prst="line">
            <a:avLst/>
          </a:prstGeom>
          <a:noFill/>
          <a:ln w="9525">
            <a:solidFill>
              <a:schemeClr val="tx1"/>
            </a:solidFill>
            <a:round/>
            <a:headEnd/>
            <a:tailEnd/>
          </a:ln>
          <a:effectLst/>
        </p:spPr>
        <p:txBody>
          <a:bodyPr wrap="none"/>
          <a:lstStyle/>
          <a:p>
            <a:endParaRPr lang="en-US"/>
          </a:p>
        </p:txBody>
      </p:sp>
      <p:sp>
        <p:nvSpPr>
          <p:cNvPr id="74759" name="Text Box 9"/>
          <p:cNvSpPr txBox="1">
            <a:spLocks noChangeArrowheads="1"/>
          </p:cNvSpPr>
          <p:nvPr/>
        </p:nvSpPr>
        <p:spPr bwMode="auto">
          <a:xfrm>
            <a:off x="2133600" y="3886200"/>
            <a:ext cx="3352800" cy="336550"/>
          </a:xfrm>
          <a:prstGeom prst="rect">
            <a:avLst/>
          </a:prstGeom>
          <a:noFill/>
          <a:ln w="9525">
            <a:noFill/>
            <a:miter lim="800000"/>
            <a:headEnd/>
            <a:tailEnd/>
          </a:ln>
          <a:effectLst/>
        </p:spPr>
        <p:txBody>
          <a:bodyPr>
            <a:spAutoFit/>
          </a:bodyPr>
          <a:lstStyle/>
          <a:p>
            <a:pPr eaLnBrk="1" hangingPunct="1">
              <a:spcBef>
                <a:spcPct val="50000"/>
              </a:spcBef>
            </a:pPr>
            <a:r>
              <a:rPr lang="en-US" sz="1600"/>
              <a:t>$7337.65 Old Loan (1</a:t>
            </a:r>
            <a:r>
              <a:rPr lang="en-US" sz="1600" baseline="30000"/>
              <a:t>st</a:t>
            </a:r>
            <a:r>
              <a:rPr lang="en-US" sz="1600"/>
              <a:t> Mortg) pmt</a:t>
            </a:r>
          </a:p>
        </p:txBody>
      </p:sp>
      <p:sp>
        <p:nvSpPr>
          <p:cNvPr id="74760" name="Line 10"/>
          <p:cNvSpPr>
            <a:spLocks noChangeShapeType="1"/>
          </p:cNvSpPr>
          <p:nvPr/>
        </p:nvSpPr>
        <p:spPr bwMode="auto">
          <a:xfrm>
            <a:off x="1600200" y="2971800"/>
            <a:ext cx="4876800" cy="0"/>
          </a:xfrm>
          <a:prstGeom prst="line">
            <a:avLst/>
          </a:prstGeom>
          <a:noFill/>
          <a:ln w="9525">
            <a:solidFill>
              <a:srgbClr val="0000FF"/>
            </a:solidFill>
            <a:round/>
            <a:headEnd/>
            <a:tailEnd/>
          </a:ln>
          <a:effectLst/>
        </p:spPr>
        <p:txBody>
          <a:bodyPr wrap="none"/>
          <a:lstStyle/>
          <a:p>
            <a:endParaRPr lang="en-US"/>
          </a:p>
        </p:txBody>
      </p:sp>
      <p:sp>
        <p:nvSpPr>
          <p:cNvPr id="74761" name="Line 11"/>
          <p:cNvSpPr>
            <a:spLocks noChangeShapeType="1"/>
          </p:cNvSpPr>
          <p:nvPr/>
        </p:nvSpPr>
        <p:spPr bwMode="auto">
          <a:xfrm>
            <a:off x="6477000" y="2971800"/>
            <a:ext cx="0" cy="838200"/>
          </a:xfrm>
          <a:prstGeom prst="line">
            <a:avLst/>
          </a:prstGeom>
          <a:noFill/>
          <a:ln w="9525">
            <a:solidFill>
              <a:schemeClr val="tx1"/>
            </a:solidFill>
            <a:round/>
            <a:headEnd/>
            <a:tailEnd/>
          </a:ln>
          <a:effectLst/>
        </p:spPr>
        <p:txBody>
          <a:bodyPr wrap="none"/>
          <a:lstStyle/>
          <a:p>
            <a:endParaRPr lang="en-US"/>
          </a:p>
        </p:txBody>
      </p:sp>
      <p:sp>
        <p:nvSpPr>
          <p:cNvPr id="74762" name="Text Box 12"/>
          <p:cNvSpPr txBox="1">
            <a:spLocks noChangeArrowheads="1"/>
          </p:cNvSpPr>
          <p:nvPr/>
        </p:nvSpPr>
        <p:spPr bwMode="auto">
          <a:xfrm>
            <a:off x="2133600" y="2667000"/>
            <a:ext cx="3352800" cy="336550"/>
          </a:xfrm>
          <a:prstGeom prst="rect">
            <a:avLst/>
          </a:prstGeom>
          <a:noFill/>
          <a:ln w="9525">
            <a:noFill/>
            <a:miter lim="800000"/>
            <a:headEnd/>
            <a:tailEnd/>
          </a:ln>
          <a:effectLst/>
        </p:spPr>
        <p:txBody>
          <a:bodyPr>
            <a:spAutoFit/>
          </a:bodyPr>
          <a:lstStyle/>
          <a:p>
            <a:pPr eaLnBrk="1" hangingPunct="1">
              <a:spcBef>
                <a:spcPct val="50000"/>
              </a:spcBef>
            </a:pPr>
            <a:r>
              <a:rPr lang="en-US" sz="1600">
                <a:solidFill>
                  <a:srgbClr val="0000FF"/>
                </a:solidFill>
              </a:rPr>
              <a:t>$9249.40 Wrap Loan (2</a:t>
            </a:r>
            <a:r>
              <a:rPr lang="en-US" sz="1600" baseline="30000">
                <a:solidFill>
                  <a:srgbClr val="0000FF"/>
                </a:solidFill>
              </a:rPr>
              <a:t>nd</a:t>
            </a:r>
            <a:r>
              <a:rPr lang="en-US" sz="1600">
                <a:solidFill>
                  <a:srgbClr val="0000FF"/>
                </a:solidFill>
              </a:rPr>
              <a:t> Mortg) pmt</a:t>
            </a:r>
          </a:p>
        </p:txBody>
      </p:sp>
      <p:sp>
        <p:nvSpPr>
          <p:cNvPr id="74763" name="Line 13"/>
          <p:cNvSpPr>
            <a:spLocks noChangeShapeType="1"/>
          </p:cNvSpPr>
          <p:nvPr/>
        </p:nvSpPr>
        <p:spPr bwMode="auto">
          <a:xfrm>
            <a:off x="6477000" y="2743200"/>
            <a:ext cx="0" cy="3124200"/>
          </a:xfrm>
          <a:prstGeom prst="line">
            <a:avLst/>
          </a:prstGeom>
          <a:noFill/>
          <a:ln w="38100">
            <a:solidFill>
              <a:schemeClr val="tx1"/>
            </a:solidFill>
            <a:round/>
            <a:headEnd/>
            <a:tailEnd/>
          </a:ln>
          <a:effectLst/>
        </p:spPr>
        <p:txBody>
          <a:bodyPr wrap="none"/>
          <a:lstStyle/>
          <a:p>
            <a:endParaRPr lang="en-US"/>
          </a:p>
        </p:txBody>
      </p:sp>
      <p:sp>
        <p:nvSpPr>
          <p:cNvPr id="74764" name="Text Box 14"/>
          <p:cNvSpPr txBox="1">
            <a:spLocks noChangeArrowheads="1"/>
          </p:cNvSpPr>
          <p:nvPr/>
        </p:nvSpPr>
        <p:spPr bwMode="auto">
          <a:xfrm>
            <a:off x="6248400" y="5867400"/>
            <a:ext cx="533400" cy="336550"/>
          </a:xfrm>
          <a:prstGeom prst="rect">
            <a:avLst/>
          </a:prstGeom>
          <a:noFill/>
          <a:ln w="9525">
            <a:noFill/>
            <a:miter lim="800000"/>
            <a:headEnd/>
            <a:tailEnd/>
          </a:ln>
          <a:effectLst/>
        </p:spPr>
        <p:txBody>
          <a:bodyPr>
            <a:spAutoFit/>
          </a:bodyPr>
          <a:lstStyle/>
          <a:p>
            <a:pPr algn="ctr" eaLnBrk="1" hangingPunct="1">
              <a:spcBef>
                <a:spcPct val="50000"/>
              </a:spcBef>
            </a:pPr>
            <a:r>
              <a:rPr lang="en-US" sz="1600"/>
              <a:t>72</a:t>
            </a:r>
          </a:p>
        </p:txBody>
      </p:sp>
      <p:sp>
        <p:nvSpPr>
          <p:cNvPr id="74765" name="Text Box 15"/>
          <p:cNvSpPr txBox="1">
            <a:spLocks noChangeArrowheads="1"/>
          </p:cNvSpPr>
          <p:nvPr/>
        </p:nvSpPr>
        <p:spPr bwMode="auto">
          <a:xfrm>
            <a:off x="6477000" y="2590800"/>
            <a:ext cx="2209800" cy="336550"/>
          </a:xfrm>
          <a:prstGeom prst="rect">
            <a:avLst/>
          </a:prstGeom>
          <a:noFill/>
          <a:ln w="9525">
            <a:noFill/>
            <a:miter lim="800000"/>
            <a:headEnd/>
            <a:tailEnd/>
          </a:ln>
          <a:effectLst/>
        </p:spPr>
        <p:txBody>
          <a:bodyPr>
            <a:spAutoFit/>
          </a:bodyPr>
          <a:lstStyle/>
          <a:p>
            <a:pPr eaLnBrk="1" hangingPunct="1">
              <a:spcBef>
                <a:spcPct val="50000"/>
              </a:spcBef>
            </a:pPr>
            <a:r>
              <a:rPr lang="en-US" sz="1600"/>
              <a:t>$877,247 Old Balloon</a:t>
            </a:r>
          </a:p>
        </p:txBody>
      </p:sp>
      <p:sp>
        <p:nvSpPr>
          <p:cNvPr id="74766" name="Text Box 16"/>
          <p:cNvSpPr txBox="1">
            <a:spLocks noChangeArrowheads="1"/>
          </p:cNvSpPr>
          <p:nvPr/>
        </p:nvSpPr>
        <p:spPr bwMode="auto">
          <a:xfrm>
            <a:off x="6172200" y="2057400"/>
            <a:ext cx="2590800" cy="336550"/>
          </a:xfrm>
          <a:prstGeom prst="rect">
            <a:avLst/>
          </a:prstGeom>
          <a:noFill/>
          <a:ln w="9525">
            <a:noFill/>
            <a:miter lim="800000"/>
            <a:headEnd/>
            <a:tailEnd/>
          </a:ln>
          <a:effectLst/>
        </p:spPr>
        <p:txBody>
          <a:bodyPr>
            <a:spAutoFit/>
          </a:bodyPr>
          <a:lstStyle/>
          <a:p>
            <a:pPr eaLnBrk="1" hangingPunct="1">
              <a:spcBef>
                <a:spcPct val="50000"/>
              </a:spcBef>
            </a:pPr>
            <a:r>
              <a:rPr lang="en-US" sz="1600">
                <a:solidFill>
                  <a:srgbClr val="0000FF"/>
                </a:solidFill>
              </a:rPr>
              <a:t>$1,047,764 Wrap Balloon</a:t>
            </a:r>
          </a:p>
        </p:txBody>
      </p:sp>
      <p:sp>
        <p:nvSpPr>
          <p:cNvPr id="74767" name="Line 17"/>
          <p:cNvSpPr>
            <a:spLocks noChangeShapeType="1"/>
          </p:cNvSpPr>
          <p:nvPr/>
        </p:nvSpPr>
        <p:spPr bwMode="auto">
          <a:xfrm>
            <a:off x="6477000" y="2362200"/>
            <a:ext cx="0" cy="381000"/>
          </a:xfrm>
          <a:prstGeom prst="line">
            <a:avLst/>
          </a:prstGeom>
          <a:noFill/>
          <a:ln w="38100">
            <a:solidFill>
              <a:srgbClr val="0000FF"/>
            </a:solidFill>
            <a:round/>
            <a:headEnd/>
            <a:tailEnd/>
          </a:ln>
          <a:effectLst/>
        </p:spPr>
        <p:txBody>
          <a:bodyPr wrap="none"/>
          <a:lstStyle/>
          <a:p>
            <a:endParaRPr lang="en-US"/>
          </a:p>
        </p:txBody>
      </p:sp>
      <p:sp>
        <p:nvSpPr>
          <p:cNvPr id="74768" name="AutoShape 18"/>
          <p:cNvSpPr>
            <a:spLocks/>
          </p:cNvSpPr>
          <p:nvPr/>
        </p:nvSpPr>
        <p:spPr bwMode="auto">
          <a:xfrm>
            <a:off x="1600200" y="2971800"/>
            <a:ext cx="228600" cy="838200"/>
          </a:xfrm>
          <a:prstGeom prst="rightBrace">
            <a:avLst>
              <a:gd name="adj1" fmla="val 30556"/>
              <a:gd name="adj2" fmla="val 50000"/>
            </a:avLst>
          </a:prstGeom>
          <a:noFill/>
          <a:ln w="9525">
            <a:solidFill>
              <a:srgbClr val="FF0000"/>
            </a:solidFill>
            <a:round/>
            <a:headEnd/>
            <a:tailEnd/>
          </a:ln>
          <a:effectLst/>
        </p:spPr>
        <p:txBody>
          <a:bodyPr wrap="none" anchor="ctr"/>
          <a:lstStyle/>
          <a:p>
            <a:pPr eaLnBrk="1" hangingPunct="1"/>
            <a:endParaRPr lang="en-US"/>
          </a:p>
        </p:txBody>
      </p:sp>
      <p:sp>
        <p:nvSpPr>
          <p:cNvPr id="74769" name="Text Box 19"/>
          <p:cNvSpPr txBox="1">
            <a:spLocks noChangeArrowheads="1"/>
          </p:cNvSpPr>
          <p:nvPr/>
        </p:nvSpPr>
        <p:spPr bwMode="auto">
          <a:xfrm>
            <a:off x="1905000" y="3200400"/>
            <a:ext cx="3352800" cy="336550"/>
          </a:xfrm>
          <a:prstGeom prst="rect">
            <a:avLst/>
          </a:prstGeom>
          <a:noFill/>
          <a:ln w="9525">
            <a:noFill/>
            <a:miter lim="800000"/>
            <a:headEnd/>
            <a:tailEnd/>
          </a:ln>
          <a:effectLst/>
        </p:spPr>
        <p:txBody>
          <a:bodyPr>
            <a:spAutoFit/>
          </a:bodyPr>
          <a:lstStyle/>
          <a:p>
            <a:pPr eaLnBrk="1" hangingPunct="1">
              <a:spcBef>
                <a:spcPct val="50000"/>
              </a:spcBef>
            </a:pPr>
            <a:r>
              <a:rPr lang="en-US" sz="1600">
                <a:solidFill>
                  <a:srgbClr val="FF0000"/>
                </a:solidFill>
              </a:rPr>
              <a:t>$1911.75 = incremental pmt</a:t>
            </a:r>
          </a:p>
        </p:txBody>
      </p:sp>
      <p:sp>
        <p:nvSpPr>
          <p:cNvPr id="74770" name="Line 20"/>
          <p:cNvSpPr>
            <a:spLocks noChangeShapeType="1"/>
          </p:cNvSpPr>
          <p:nvPr/>
        </p:nvSpPr>
        <p:spPr bwMode="auto">
          <a:xfrm>
            <a:off x="6629400" y="3124200"/>
            <a:ext cx="1752600" cy="0"/>
          </a:xfrm>
          <a:prstGeom prst="line">
            <a:avLst/>
          </a:prstGeom>
          <a:noFill/>
          <a:ln w="9525">
            <a:solidFill>
              <a:srgbClr val="FF0000"/>
            </a:solidFill>
            <a:round/>
            <a:headEnd/>
            <a:tailEnd/>
          </a:ln>
          <a:effectLst/>
        </p:spPr>
        <p:txBody>
          <a:bodyPr wrap="none"/>
          <a:lstStyle/>
          <a:p>
            <a:endParaRPr lang="en-US"/>
          </a:p>
        </p:txBody>
      </p:sp>
      <p:sp>
        <p:nvSpPr>
          <p:cNvPr id="74771" name="Text Box 21"/>
          <p:cNvSpPr txBox="1">
            <a:spLocks noChangeArrowheads="1"/>
          </p:cNvSpPr>
          <p:nvPr/>
        </p:nvSpPr>
        <p:spPr bwMode="auto">
          <a:xfrm>
            <a:off x="6477000" y="3200400"/>
            <a:ext cx="2209800" cy="336550"/>
          </a:xfrm>
          <a:prstGeom prst="rect">
            <a:avLst/>
          </a:prstGeom>
          <a:noFill/>
          <a:ln w="9525">
            <a:noFill/>
            <a:miter lim="800000"/>
            <a:headEnd/>
            <a:tailEnd/>
          </a:ln>
          <a:effectLst/>
        </p:spPr>
        <p:txBody>
          <a:bodyPr>
            <a:spAutoFit/>
          </a:bodyPr>
          <a:lstStyle/>
          <a:p>
            <a:pPr eaLnBrk="1" hangingPunct="1">
              <a:spcBef>
                <a:spcPct val="50000"/>
              </a:spcBef>
            </a:pPr>
            <a:r>
              <a:rPr lang="en-US" sz="1600">
                <a:solidFill>
                  <a:srgbClr val="FF0000"/>
                </a:solidFill>
              </a:rPr>
              <a:t>$170,517 = Incr Balloon</a:t>
            </a:r>
          </a:p>
        </p:txBody>
      </p:sp>
      <p:sp>
        <p:nvSpPr>
          <p:cNvPr id="74772" name="Text Box 22"/>
          <p:cNvSpPr txBox="1">
            <a:spLocks noChangeArrowheads="1"/>
          </p:cNvSpPr>
          <p:nvPr/>
        </p:nvSpPr>
        <p:spPr bwMode="auto">
          <a:xfrm>
            <a:off x="1600200" y="4876800"/>
            <a:ext cx="4724400" cy="703263"/>
          </a:xfrm>
          <a:prstGeom prst="rect">
            <a:avLst/>
          </a:prstGeom>
          <a:noFill/>
          <a:ln w="9525">
            <a:noFill/>
            <a:miter lim="800000"/>
            <a:headEnd/>
            <a:tailEnd/>
          </a:ln>
          <a:effectLst/>
        </p:spPr>
        <p:txBody>
          <a:bodyPr>
            <a:spAutoFit/>
          </a:bodyPr>
          <a:lstStyle/>
          <a:p>
            <a:pPr eaLnBrk="1" hangingPunct="1">
              <a:spcBef>
                <a:spcPct val="50000"/>
              </a:spcBef>
            </a:pPr>
            <a:r>
              <a:rPr lang="en-US" sz="1600"/>
              <a:t>Old Loan Bal =  PV(8%/12, 48, 7337.65) = $962,190.</a:t>
            </a:r>
          </a:p>
          <a:p>
            <a:pPr eaLnBrk="1" hangingPunct="1">
              <a:spcBef>
                <a:spcPct val="50000"/>
              </a:spcBef>
            </a:pPr>
            <a:r>
              <a:rPr lang="en-US" sz="1600">
                <a:solidFill>
                  <a:srgbClr val="FF0000"/>
                </a:solidFill>
              </a:rPr>
              <a:t>“New Money” = $1,100,000 - $962,190 = $137,810.</a:t>
            </a:r>
          </a:p>
        </p:txBody>
      </p:sp>
      <p:sp>
        <p:nvSpPr>
          <p:cNvPr id="74773" name="Text Box 23"/>
          <p:cNvSpPr txBox="1">
            <a:spLocks noChangeArrowheads="1"/>
          </p:cNvSpPr>
          <p:nvPr/>
        </p:nvSpPr>
        <p:spPr bwMode="auto">
          <a:xfrm>
            <a:off x="685800" y="6096000"/>
            <a:ext cx="7848600" cy="457200"/>
          </a:xfrm>
          <a:prstGeom prst="rect">
            <a:avLst/>
          </a:prstGeom>
          <a:noFill/>
          <a:ln w="9525">
            <a:noFill/>
            <a:miter lim="800000"/>
            <a:headEnd/>
            <a:tailEnd/>
          </a:ln>
          <a:effectLst/>
        </p:spPr>
        <p:txBody>
          <a:bodyPr>
            <a:spAutoFit/>
          </a:bodyPr>
          <a:lstStyle/>
          <a:p>
            <a:pPr algn="ctr" eaLnBrk="1" hangingPunct="1">
              <a:spcBef>
                <a:spcPct val="50000"/>
              </a:spcBef>
            </a:pPr>
            <a:r>
              <a:rPr lang="en-US">
                <a:solidFill>
                  <a:srgbClr val="FF0000"/>
                </a:solidFill>
              </a:rPr>
              <a:t>Wrap yld = Rate(72, 1911.75, -137810, 170517) = 18.81% !</a:t>
            </a:r>
          </a:p>
        </p:txBody>
      </p:sp>
      <p:sp>
        <p:nvSpPr>
          <p:cNvPr id="22" name="Slide Number Placeholder 21"/>
          <p:cNvSpPr>
            <a:spLocks noGrp="1"/>
          </p:cNvSpPr>
          <p:nvPr>
            <p:ph type="sldNum" sz="quarter" idx="12"/>
          </p:nvPr>
        </p:nvSpPr>
        <p:spPr/>
        <p:txBody>
          <a:bodyPr/>
          <a:lstStyle/>
          <a:p>
            <a:fld id="{9A7DB79F-5B30-43E3-A70F-CF4E72463336}" type="slidenum">
              <a:rPr lang="en-US" smtClean="0"/>
              <a:pPr/>
              <a:t>63</a:t>
            </a:fld>
            <a:endParaRPr lang="en-US"/>
          </a:p>
        </p:txBody>
      </p:sp>
      <p:sp>
        <p:nvSpPr>
          <p:cNvPr id="23" name="Footer Placeholder 2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Text Box 4"/>
          <p:cNvSpPr txBox="1">
            <a:spLocks noChangeArrowheads="1"/>
          </p:cNvSpPr>
          <p:nvPr/>
        </p:nvSpPr>
        <p:spPr bwMode="auto">
          <a:xfrm>
            <a:off x="685800" y="533400"/>
            <a:ext cx="7696200" cy="1552575"/>
          </a:xfrm>
          <a:prstGeom prst="rect">
            <a:avLst/>
          </a:prstGeom>
          <a:noFill/>
          <a:ln w="9525">
            <a:noFill/>
            <a:miter lim="800000"/>
            <a:headEnd/>
            <a:tailEnd/>
          </a:ln>
          <a:effectLst/>
        </p:spPr>
        <p:txBody>
          <a:bodyPr>
            <a:spAutoFit/>
          </a:bodyPr>
          <a:lstStyle/>
          <a:p>
            <a:pPr eaLnBrk="1" hangingPunct="1">
              <a:spcBef>
                <a:spcPct val="50000"/>
              </a:spcBef>
            </a:pPr>
            <a:r>
              <a:rPr lang="en-US"/>
              <a:t>The 18.8% wrap yield is a “super-normal” yield (above the OCC of the new money investment), reflecting the positive NPV of the old loan’s below-mkt interest rate, realized by the old loan borrower via the wrap transaction.</a:t>
            </a:r>
          </a:p>
        </p:txBody>
      </p:sp>
      <p:sp>
        <p:nvSpPr>
          <p:cNvPr id="3" name="Slide Number Placeholder 2"/>
          <p:cNvSpPr>
            <a:spLocks noGrp="1"/>
          </p:cNvSpPr>
          <p:nvPr>
            <p:ph type="sldNum" sz="quarter" idx="12"/>
          </p:nvPr>
        </p:nvSpPr>
        <p:spPr/>
        <p:txBody>
          <a:bodyPr/>
          <a:lstStyle/>
          <a:p>
            <a:fld id="{9A7DB79F-5B30-43E3-A70F-CF4E72463336}" type="slidenum">
              <a:rPr lang="en-US" smtClean="0"/>
              <a:pPr/>
              <a:t>64</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76802" name="Group 16"/>
          <p:cNvGrpSpPr>
            <a:grpSpLocks/>
          </p:cNvGrpSpPr>
          <p:nvPr/>
        </p:nvGrpSpPr>
        <p:grpSpPr bwMode="auto">
          <a:xfrm>
            <a:off x="2362200" y="1600200"/>
            <a:ext cx="5105400" cy="4176713"/>
            <a:chOff x="1200" y="1152"/>
            <a:chExt cx="3216" cy="2631"/>
          </a:xfrm>
        </p:grpSpPr>
        <p:sp>
          <p:nvSpPr>
            <p:cNvPr id="76814" name="Line 4"/>
            <p:cNvSpPr>
              <a:spLocks noChangeShapeType="1"/>
            </p:cNvSpPr>
            <p:nvPr/>
          </p:nvSpPr>
          <p:spPr bwMode="auto">
            <a:xfrm>
              <a:off x="1632" y="1392"/>
              <a:ext cx="0" cy="2160"/>
            </a:xfrm>
            <a:prstGeom prst="line">
              <a:avLst/>
            </a:prstGeom>
            <a:noFill/>
            <a:ln w="9525">
              <a:solidFill>
                <a:schemeClr val="tx1"/>
              </a:solidFill>
              <a:round/>
              <a:headEnd/>
              <a:tailEnd/>
            </a:ln>
            <a:effectLst/>
          </p:spPr>
          <p:txBody>
            <a:bodyPr wrap="none"/>
            <a:lstStyle/>
            <a:p>
              <a:endParaRPr lang="en-US"/>
            </a:p>
          </p:txBody>
        </p:sp>
        <p:sp>
          <p:nvSpPr>
            <p:cNvPr id="76815" name="Line 5"/>
            <p:cNvSpPr>
              <a:spLocks noChangeShapeType="1"/>
            </p:cNvSpPr>
            <p:nvPr/>
          </p:nvSpPr>
          <p:spPr bwMode="auto">
            <a:xfrm>
              <a:off x="1632" y="3552"/>
              <a:ext cx="2784" cy="0"/>
            </a:xfrm>
            <a:prstGeom prst="line">
              <a:avLst/>
            </a:prstGeom>
            <a:noFill/>
            <a:ln w="9525">
              <a:solidFill>
                <a:schemeClr val="tx1"/>
              </a:solidFill>
              <a:round/>
              <a:headEnd/>
              <a:tailEnd/>
            </a:ln>
            <a:effectLst/>
          </p:spPr>
          <p:txBody>
            <a:bodyPr wrap="none"/>
            <a:lstStyle/>
            <a:p>
              <a:endParaRPr lang="en-US"/>
            </a:p>
          </p:txBody>
        </p:sp>
        <p:sp>
          <p:nvSpPr>
            <p:cNvPr id="76816" name="Line 6"/>
            <p:cNvSpPr>
              <a:spLocks noChangeShapeType="1"/>
            </p:cNvSpPr>
            <p:nvPr/>
          </p:nvSpPr>
          <p:spPr bwMode="auto">
            <a:xfrm>
              <a:off x="1632" y="1728"/>
              <a:ext cx="2448" cy="0"/>
            </a:xfrm>
            <a:prstGeom prst="line">
              <a:avLst/>
            </a:prstGeom>
            <a:noFill/>
            <a:ln w="9525">
              <a:solidFill>
                <a:schemeClr val="tx1"/>
              </a:solidFill>
              <a:round/>
              <a:headEnd/>
              <a:tailEnd/>
            </a:ln>
            <a:effectLst/>
          </p:spPr>
          <p:txBody>
            <a:bodyPr wrap="none"/>
            <a:lstStyle/>
            <a:p>
              <a:endParaRPr lang="en-US"/>
            </a:p>
          </p:txBody>
        </p:sp>
        <p:sp>
          <p:nvSpPr>
            <p:cNvPr id="76817" name="Line 7"/>
            <p:cNvSpPr>
              <a:spLocks noChangeShapeType="1"/>
            </p:cNvSpPr>
            <p:nvPr/>
          </p:nvSpPr>
          <p:spPr bwMode="auto">
            <a:xfrm flipH="1">
              <a:off x="4080" y="1728"/>
              <a:ext cx="0" cy="1824"/>
            </a:xfrm>
            <a:prstGeom prst="line">
              <a:avLst/>
            </a:prstGeom>
            <a:noFill/>
            <a:ln w="9525">
              <a:solidFill>
                <a:schemeClr val="tx1"/>
              </a:solidFill>
              <a:round/>
              <a:headEnd/>
              <a:tailEnd/>
            </a:ln>
            <a:effectLst/>
          </p:spPr>
          <p:txBody>
            <a:bodyPr wrap="none"/>
            <a:lstStyle/>
            <a:p>
              <a:endParaRPr lang="en-US"/>
            </a:p>
          </p:txBody>
        </p:sp>
        <p:sp>
          <p:nvSpPr>
            <p:cNvPr id="76818" name="Line 8"/>
            <p:cNvSpPr>
              <a:spLocks noChangeShapeType="1"/>
            </p:cNvSpPr>
            <p:nvPr/>
          </p:nvSpPr>
          <p:spPr bwMode="auto">
            <a:xfrm>
              <a:off x="1632" y="2304"/>
              <a:ext cx="1632" cy="0"/>
            </a:xfrm>
            <a:prstGeom prst="line">
              <a:avLst/>
            </a:prstGeom>
            <a:noFill/>
            <a:ln w="9525">
              <a:solidFill>
                <a:schemeClr val="tx1"/>
              </a:solidFill>
              <a:round/>
              <a:headEnd/>
              <a:tailEnd/>
            </a:ln>
            <a:effectLst/>
          </p:spPr>
          <p:txBody>
            <a:bodyPr wrap="none"/>
            <a:lstStyle/>
            <a:p>
              <a:endParaRPr lang="en-US"/>
            </a:p>
          </p:txBody>
        </p:sp>
        <p:sp>
          <p:nvSpPr>
            <p:cNvPr id="76819" name="Line 9"/>
            <p:cNvSpPr>
              <a:spLocks noChangeShapeType="1"/>
            </p:cNvSpPr>
            <p:nvPr/>
          </p:nvSpPr>
          <p:spPr bwMode="auto">
            <a:xfrm>
              <a:off x="3264" y="2304"/>
              <a:ext cx="0" cy="1248"/>
            </a:xfrm>
            <a:prstGeom prst="line">
              <a:avLst/>
            </a:prstGeom>
            <a:noFill/>
            <a:ln w="9525">
              <a:solidFill>
                <a:schemeClr val="tx1"/>
              </a:solidFill>
              <a:round/>
              <a:headEnd/>
              <a:tailEnd/>
            </a:ln>
            <a:effectLst/>
          </p:spPr>
          <p:txBody>
            <a:bodyPr wrap="none"/>
            <a:lstStyle/>
            <a:p>
              <a:endParaRPr lang="en-US"/>
            </a:p>
          </p:txBody>
        </p:sp>
        <p:sp>
          <p:nvSpPr>
            <p:cNvPr id="76820" name="Text Box 10"/>
            <p:cNvSpPr txBox="1">
              <a:spLocks noChangeArrowheads="1"/>
            </p:cNvSpPr>
            <p:nvPr/>
          </p:nvSpPr>
          <p:spPr bwMode="auto">
            <a:xfrm>
              <a:off x="1200" y="1584"/>
              <a:ext cx="432" cy="231"/>
            </a:xfrm>
            <a:prstGeom prst="rect">
              <a:avLst/>
            </a:prstGeom>
            <a:noFill/>
            <a:ln w="9525">
              <a:noFill/>
              <a:miter lim="800000"/>
              <a:headEnd/>
              <a:tailEnd/>
            </a:ln>
            <a:effectLst/>
          </p:spPr>
          <p:txBody>
            <a:bodyPr>
              <a:spAutoFit/>
            </a:bodyPr>
            <a:lstStyle/>
            <a:p>
              <a:pPr algn="r" eaLnBrk="1" hangingPunct="1">
                <a:spcBef>
                  <a:spcPct val="50000"/>
                </a:spcBef>
              </a:pPr>
              <a:r>
                <a:rPr lang="en-US" sz="1800"/>
                <a:t>p</a:t>
              </a:r>
              <a:r>
                <a:rPr lang="en-US" sz="1800" baseline="-25000"/>
                <a:t>N</a:t>
              </a:r>
              <a:endParaRPr lang="en-US" sz="1800"/>
            </a:p>
          </p:txBody>
        </p:sp>
        <p:sp>
          <p:nvSpPr>
            <p:cNvPr id="76821" name="Text Box 11"/>
            <p:cNvSpPr txBox="1">
              <a:spLocks noChangeArrowheads="1"/>
            </p:cNvSpPr>
            <p:nvPr/>
          </p:nvSpPr>
          <p:spPr bwMode="auto">
            <a:xfrm>
              <a:off x="1200" y="2208"/>
              <a:ext cx="432" cy="231"/>
            </a:xfrm>
            <a:prstGeom prst="rect">
              <a:avLst/>
            </a:prstGeom>
            <a:noFill/>
            <a:ln w="9525">
              <a:noFill/>
              <a:miter lim="800000"/>
              <a:headEnd/>
              <a:tailEnd/>
            </a:ln>
            <a:effectLst/>
          </p:spPr>
          <p:txBody>
            <a:bodyPr>
              <a:spAutoFit/>
            </a:bodyPr>
            <a:lstStyle/>
            <a:p>
              <a:pPr algn="r" eaLnBrk="1" hangingPunct="1">
                <a:spcBef>
                  <a:spcPct val="50000"/>
                </a:spcBef>
              </a:pPr>
              <a:r>
                <a:rPr lang="en-US" sz="1800"/>
                <a:t>p</a:t>
              </a:r>
              <a:r>
                <a:rPr lang="en-US" sz="1800" baseline="-25000"/>
                <a:t>O</a:t>
              </a:r>
              <a:endParaRPr lang="en-US" sz="1800"/>
            </a:p>
          </p:txBody>
        </p:sp>
        <p:sp>
          <p:nvSpPr>
            <p:cNvPr id="76822" name="Text Box 12"/>
            <p:cNvSpPr txBox="1">
              <a:spLocks noChangeArrowheads="1"/>
            </p:cNvSpPr>
            <p:nvPr/>
          </p:nvSpPr>
          <p:spPr bwMode="auto">
            <a:xfrm>
              <a:off x="1344" y="1152"/>
              <a:ext cx="480" cy="231"/>
            </a:xfrm>
            <a:prstGeom prst="rect">
              <a:avLst/>
            </a:prstGeom>
            <a:noFill/>
            <a:ln w="9525">
              <a:noFill/>
              <a:miter lim="800000"/>
              <a:headEnd/>
              <a:tailEnd/>
            </a:ln>
            <a:effectLst/>
          </p:spPr>
          <p:txBody>
            <a:bodyPr>
              <a:spAutoFit/>
            </a:bodyPr>
            <a:lstStyle/>
            <a:p>
              <a:pPr algn="ctr" eaLnBrk="1" hangingPunct="1">
                <a:spcBef>
                  <a:spcPct val="50000"/>
                </a:spcBef>
              </a:pPr>
              <a:r>
                <a:rPr lang="en-US" sz="1800"/>
                <a:t>pmt</a:t>
              </a:r>
            </a:p>
          </p:txBody>
        </p:sp>
        <p:sp>
          <p:nvSpPr>
            <p:cNvPr id="76823" name="Text Box 13"/>
            <p:cNvSpPr txBox="1">
              <a:spLocks noChangeArrowheads="1"/>
            </p:cNvSpPr>
            <p:nvPr/>
          </p:nvSpPr>
          <p:spPr bwMode="auto">
            <a:xfrm>
              <a:off x="3072" y="3552"/>
              <a:ext cx="432" cy="231"/>
            </a:xfrm>
            <a:prstGeom prst="rect">
              <a:avLst/>
            </a:prstGeom>
            <a:noFill/>
            <a:ln w="9525">
              <a:noFill/>
              <a:miter lim="800000"/>
              <a:headEnd/>
              <a:tailEnd/>
            </a:ln>
            <a:effectLst/>
          </p:spPr>
          <p:txBody>
            <a:bodyPr>
              <a:spAutoFit/>
            </a:bodyPr>
            <a:lstStyle/>
            <a:p>
              <a:pPr algn="ctr" eaLnBrk="1" hangingPunct="1">
                <a:spcBef>
                  <a:spcPct val="50000"/>
                </a:spcBef>
              </a:pPr>
              <a:r>
                <a:rPr lang="en-US" sz="1800"/>
                <a:t>N</a:t>
              </a:r>
              <a:r>
                <a:rPr lang="en-US" sz="1800" baseline="-25000"/>
                <a:t>O</a:t>
              </a:r>
              <a:endParaRPr lang="en-US" sz="1800"/>
            </a:p>
          </p:txBody>
        </p:sp>
        <p:sp>
          <p:nvSpPr>
            <p:cNvPr id="76824" name="Text Box 14"/>
            <p:cNvSpPr txBox="1">
              <a:spLocks noChangeArrowheads="1"/>
            </p:cNvSpPr>
            <p:nvPr/>
          </p:nvSpPr>
          <p:spPr bwMode="auto">
            <a:xfrm>
              <a:off x="3840" y="3552"/>
              <a:ext cx="432" cy="231"/>
            </a:xfrm>
            <a:prstGeom prst="rect">
              <a:avLst/>
            </a:prstGeom>
            <a:noFill/>
            <a:ln w="9525">
              <a:noFill/>
              <a:miter lim="800000"/>
              <a:headEnd/>
              <a:tailEnd/>
            </a:ln>
            <a:effectLst/>
          </p:spPr>
          <p:txBody>
            <a:bodyPr>
              <a:spAutoFit/>
            </a:bodyPr>
            <a:lstStyle/>
            <a:p>
              <a:pPr algn="ctr" eaLnBrk="1" hangingPunct="1">
                <a:spcBef>
                  <a:spcPct val="50000"/>
                </a:spcBef>
              </a:pPr>
              <a:r>
                <a:rPr lang="en-US" sz="1800"/>
                <a:t>N</a:t>
              </a:r>
              <a:r>
                <a:rPr lang="en-US" sz="1800" baseline="-25000"/>
                <a:t>N</a:t>
              </a:r>
              <a:endParaRPr lang="en-US" sz="1800"/>
            </a:p>
          </p:txBody>
        </p:sp>
      </p:grpSp>
      <p:sp>
        <p:nvSpPr>
          <p:cNvPr id="211983" name="Text Box 15"/>
          <p:cNvSpPr txBox="1">
            <a:spLocks noChangeArrowheads="1"/>
          </p:cNvSpPr>
          <p:nvPr/>
        </p:nvSpPr>
        <p:spPr bwMode="auto">
          <a:xfrm>
            <a:off x="838200" y="228600"/>
            <a:ext cx="77724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General wrap loan mechanics:</a:t>
            </a:r>
          </a:p>
          <a:p>
            <a:pPr eaLnBrk="1" hangingPunct="1">
              <a:spcBef>
                <a:spcPct val="20000"/>
              </a:spcBef>
              <a:defRPr/>
            </a:pPr>
            <a:r>
              <a:rPr lang="en-US" sz="2000"/>
              <a:t>L</a:t>
            </a:r>
            <a:r>
              <a:rPr lang="en-US" sz="2000" baseline="-25000"/>
              <a:t>O</a:t>
            </a:r>
            <a:r>
              <a:rPr lang="en-US" sz="2000"/>
              <a:t> = OLB on old loan; L</a:t>
            </a:r>
            <a:r>
              <a:rPr lang="en-US" sz="2000" baseline="-25000"/>
              <a:t>N</a:t>
            </a:r>
            <a:r>
              <a:rPr lang="en-US" sz="2000"/>
              <a:t> = Contractual initial principal on wrap loan;   p</a:t>
            </a:r>
            <a:r>
              <a:rPr lang="en-US" sz="2000" baseline="-25000"/>
              <a:t>O</a:t>
            </a:r>
            <a:r>
              <a:rPr lang="en-US" sz="2000"/>
              <a:t> = Pmt on old loan; p</a:t>
            </a:r>
            <a:r>
              <a:rPr lang="en-US" sz="2000" baseline="-25000"/>
              <a:t>N</a:t>
            </a:r>
            <a:r>
              <a:rPr lang="en-US" sz="2000"/>
              <a:t> = Pmt on wrap loan; N</a:t>
            </a:r>
            <a:r>
              <a:rPr lang="en-US" sz="2000" baseline="-25000"/>
              <a:t>O</a:t>
            </a:r>
            <a:r>
              <a:rPr lang="en-US" sz="2000"/>
              <a:t> = Periods left on old loan; N</a:t>
            </a:r>
            <a:r>
              <a:rPr lang="en-US" sz="2000" baseline="-25000"/>
              <a:t>N</a:t>
            </a:r>
            <a:r>
              <a:rPr lang="en-US" sz="2000"/>
              <a:t> = Periods in wrap loan; r</a:t>
            </a:r>
            <a:r>
              <a:rPr lang="en-US" sz="2000" baseline="-25000"/>
              <a:t>N</a:t>
            </a:r>
            <a:r>
              <a:rPr lang="en-US" sz="2000"/>
              <a:t> = IRR of wrap loan to wrap lender…</a:t>
            </a:r>
          </a:p>
        </p:txBody>
      </p:sp>
      <p:sp>
        <p:nvSpPr>
          <p:cNvPr id="211987" name="Text Box 19"/>
          <p:cNvSpPr txBox="1">
            <a:spLocks noChangeArrowheads="1"/>
          </p:cNvSpPr>
          <p:nvPr/>
        </p:nvSpPr>
        <p:spPr bwMode="auto">
          <a:xfrm>
            <a:off x="1600200" y="5715000"/>
            <a:ext cx="3200400" cy="396875"/>
          </a:xfrm>
          <a:prstGeom prst="rect">
            <a:avLst/>
          </a:prstGeom>
          <a:noFill/>
          <a:ln w="9525">
            <a:noFill/>
            <a:miter lim="800000"/>
            <a:headEnd/>
            <a:tailEnd/>
          </a:ln>
          <a:effectLst/>
        </p:spPr>
        <p:txBody>
          <a:bodyPr>
            <a:spAutoFit/>
          </a:bodyPr>
          <a:lstStyle/>
          <a:p>
            <a:pPr eaLnBrk="1" hangingPunct="1">
              <a:spcBef>
                <a:spcPct val="50000"/>
              </a:spcBef>
            </a:pPr>
            <a:r>
              <a:rPr lang="en-US" sz="2000"/>
              <a:t>“New Money” = L</a:t>
            </a:r>
            <a:r>
              <a:rPr lang="en-US" sz="2000" baseline="-25000"/>
              <a:t>N</a:t>
            </a:r>
            <a:r>
              <a:rPr lang="en-US" sz="2000"/>
              <a:t> – L</a:t>
            </a:r>
            <a:r>
              <a:rPr lang="en-US" sz="2000" baseline="-25000"/>
              <a:t>O</a:t>
            </a:r>
            <a:r>
              <a:rPr lang="en-US" sz="2000"/>
              <a:t> =</a:t>
            </a:r>
          </a:p>
        </p:txBody>
      </p:sp>
      <p:grpSp>
        <p:nvGrpSpPr>
          <p:cNvPr id="211992" name="Group 24"/>
          <p:cNvGrpSpPr>
            <a:grpSpLocks/>
          </p:cNvGrpSpPr>
          <p:nvPr/>
        </p:nvGrpSpPr>
        <p:grpSpPr bwMode="auto">
          <a:xfrm>
            <a:off x="3048000" y="2514600"/>
            <a:ext cx="3429000" cy="4054475"/>
            <a:chOff x="1440" y="1584"/>
            <a:chExt cx="2160" cy="2554"/>
          </a:xfrm>
        </p:grpSpPr>
        <p:sp>
          <p:nvSpPr>
            <p:cNvPr id="76811" name="Rectangle 17"/>
            <p:cNvSpPr>
              <a:spLocks noChangeArrowheads="1"/>
            </p:cNvSpPr>
            <p:nvPr/>
          </p:nvSpPr>
          <p:spPr bwMode="auto">
            <a:xfrm>
              <a:off x="1440" y="1584"/>
              <a:ext cx="1632" cy="576"/>
            </a:xfrm>
            <a:prstGeom prst="rect">
              <a:avLst/>
            </a:prstGeom>
            <a:solidFill>
              <a:schemeClr val="accent1"/>
            </a:solidFill>
            <a:ln w="9525">
              <a:solidFill>
                <a:schemeClr val="tx1"/>
              </a:solidFill>
              <a:miter lim="800000"/>
              <a:headEnd/>
              <a:tailEnd/>
            </a:ln>
            <a:effectLst/>
          </p:spPr>
          <p:txBody>
            <a:bodyPr wrap="none" anchor="ctr"/>
            <a:lstStyle/>
            <a:p>
              <a:pPr eaLnBrk="1" hangingPunct="1"/>
              <a:endParaRPr lang="en-US"/>
            </a:p>
          </p:txBody>
        </p:sp>
        <p:sp>
          <p:nvSpPr>
            <p:cNvPr id="211988" name="Text Box 20"/>
            <p:cNvSpPr txBox="1">
              <a:spLocks noChangeArrowheads="1"/>
            </p:cNvSpPr>
            <p:nvPr/>
          </p:nvSpPr>
          <p:spPr bwMode="auto">
            <a:xfrm>
              <a:off x="2352" y="3600"/>
              <a:ext cx="1248" cy="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a:t>PV(</a:t>
              </a:r>
              <a:r>
                <a:rPr lang="en-US" sz="2000" b="1">
                  <a:solidFill>
                    <a:schemeClr val="accent1"/>
                  </a:solidFill>
                  <a:effectLst>
                    <a:outerShdw blurRad="38100" dist="38100" dir="2700000" algn="tl">
                      <a:srgbClr val="000000"/>
                    </a:outerShdw>
                  </a:effectLst>
                </a:rPr>
                <a:t>A</a:t>
              </a:r>
              <a:r>
                <a:rPr lang="en-US" sz="2000" b="1">
                  <a:effectLst>
                    <a:outerShdw blurRad="38100" dist="38100" dir="2700000" algn="tl">
                      <a:srgbClr val="FFFFFF"/>
                    </a:outerShdw>
                  </a:effectLst>
                </a:rPr>
                <a:t> </a:t>
              </a:r>
              <a:r>
                <a:rPr lang="en-US" sz="2000"/>
                <a:t>@ r</a:t>
              </a:r>
              <a:r>
                <a:rPr lang="en-US" sz="2000" baseline="-25000"/>
                <a:t>N</a:t>
              </a:r>
              <a:r>
                <a:rPr lang="en-US" sz="2000"/>
                <a:t> ) +</a:t>
              </a:r>
            </a:p>
            <a:p>
              <a:pPr eaLnBrk="1" hangingPunct="1">
                <a:spcBef>
                  <a:spcPct val="50000"/>
                </a:spcBef>
                <a:defRPr/>
              </a:pPr>
              <a:endParaRPr lang="en-US" sz="2000"/>
            </a:p>
          </p:txBody>
        </p:sp>
        <p:sp>
          <p:nvSpPr>
            <p:cNvPr id="211989" name="Text Box 21"/>
            <p:cNvSpPr txBox="1">
              <a:spLocks noChangeArrowheads="1"/>
            </p:cNvSpPr>
            <p:nvPr/>
          </p:nvSpPr>
          <p:spPr bwMode="auto">
            <a:xfrm>
              <a:off x="2016" y="1728"/>
              <a:ext cx="43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a:effectLst>
                    <a:outerShdw blurRad="38100" dist="38100" dir="2700000" algn="tl">
                      <a:srgbClr val="FFFFFF"/>
                    </a:outerShdw>
                  </a:effectLst>
                </a:rPr>
                <a:t>A</a:t>
              </a:r>
            </a:p>
          </p:txBody>
        </p:sp>
      </p:grpSp>
      <p:grpSp>
        <p:nvGrpSpPr>
          <p:cNvPr id="211993" name="Group 25"/>
          <p:cNvGrpSpPr>
            <a:grpSpLocks/>
          </p:cNvGrpSpPr>
          <p:nvPr/>
        </p:nvGrpSpPr>
        <p:grpSpPr bwMode="auto">
          <a:xfrm>
            <a:off x="5638800" y="2514600"/>
            <a:ext cx="2438400" cy="4054475"/>
            <a:chOff x="3072" y="1584"/>
            <a:chExt cx="1536" cy="2554"/>
          </a:xfrm>
        </p:grpSpPr>
        <p:sp>
          <p:nvSpPr>
            <p:cNvPr id="76808" name="Rectangle 18"/>
            <p:cNvSpPr>
              <a:spLocks noChangeArrowheads="1"/>
            </p:cNvSpPr>
            <p:nvPr/>
          </p:nvSpPr>
          <p:spPr bwMode="auto">
            <a:xfrm>
              <a:off x="3072" y="1584"/>
              <a:ext cx="816" cy="1824"/>
            </a:xfrm>
            <a:prstGeom prst="rect">
              <a:avLst/>
            </a:prstGeom>
            <a:solidFill>
              <a:srgbClr val="FF0000"/>
            </a:solidFill>
            <a:ln w="9525">
              <a:solidFill>
                <a:schemeClr val="tx1"/>
              </a:solidFill>
              <a:miter lim="800000"/>
              <a:headEnd/>
              <a:tailEnd/>
            </a:ln>
            <a:effectLst/>
          </p:spPr>
          <p:txBody>
            <a:bodyPr wrap="none" anchor="ctr"/>
            <a:lstStyle/>
            <a:p>
              <a:pPr eaLnBrk="1" hangingPunct="1"/>
              <a:endParaRPr lang="en-US"/>
            </a:p>
          </p:txBody>
        </p:sp>
        <p:sp>
          <p:nvSpPr>
            <p:cNvPr id="211990" name="Text Box 22"/>
            <p:cNvSpPr txBox="1">
              <a:spLocks noChangeArrowheads="1"/>
            </p:cNvSpPr>
            <p:nvPr/>
          </p:nvSpPr>
          <p:spPr bwMode="auto">
            <a:xfrm>
              <a:off x="3264" y="2304"/>
              <a:ext cx="43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a:effectLst>
                    <a:outerShdw blurRad="38100" dist="38100" dir="2700000" algn="tl">
                      <a:srgbClr val="FFFFFF"/>
                    </a:outerShdw>
                  </a:effectLst>
                </a:rPr>
                <a:t>B</a:t>
              </a:r>
            </a:p>
          </p:txBody>
        </p:sp>
        <p:sp>
          <p:nvSpPr>
            <p:cNvPr id="211991" name="Text Box 23"/>
            <p:cNvSpPr txBox="1">
              <a:spLocks noChangeArrowheads="1"/>
            </p:cNvSpPr>
            <p:nvPr/>
          </p:nvSpPr>
          <p:spPr bwMode="auto">
            <a:xfrm>
              <a:off x="3360" y="3600"/>
              <a:ext cx="1248" cy="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a:t>PV(</a:t>
              </a:r>
              <a:r>
                <a:rPr lang="en-US" sz="2000" b="1">
                  <a:solidFill>
                    <a:srgbClr val="FF0000"/>
                  </a:solidFill>
                  <a:effectLst>
                    <a:outerShdw blurRad="38100" dist="38100" dir="2700000" algn="tl">
                      <a:srgbClr val="000000"/>
                    </a:outerShdw>
                  </a:effectLst>
                </a:rPr>
                <a:t>B</a:t>
              </a:r>
              <a:r>
                <a:rPr lang="en-US" sz="2000" b="1">
                  <a:effectLst>
                    <a:outerShdw blurRad="38100" dist="38100" dir="2700000" algn="tl">
                      <a:srgbClr val="FFFFFF"/>
                    </a:outerShdw>
                  </a:effectLst>
                </a:rPr>
                <a:t> </a:t>
              </a:r>
              <a:r>
                <a:rPr lang="en-US" sz="2000"/>
                <a:t>@ r</a:t>
              </a:r>
              <a:r>
                <a:rPr lang="en-US" sz="2000" baseline="-25000"/>
                <a:t>N</a:t>
              </a:r>
              <a:r>
                <a:rPr lang="en-US" sz="2000"/>
                <a:t> )</a:t>
              </a:r>
            </a:p>
            <a:p>
              <a:pPr eaLnBrk="1" hangingPunct="1">
                <a:spcBef>
                  <a:spcPct val="50000"/>
                </a:spcBef>
                <a:defRPr/>
              </a:pPr>
              <a:endParaRPr lang="en-US" sz="2000"/>
            </a:p>
          </p:txBody>
        </p:sp>
      </p:grpSp>
      <p:sp>
        <p:nvSpPr>
          <p:cNvPr id="76807" name="Text Box 26"/>
          <p:cNvSpPr txBox="1">
            <a:spLocks noChangeArrowheads="1"/>
          </p:cNvSpPr>
          <p:nvPr/>
        </p:nvSpPr>
        <p:spPr bwMode="auto">
          <a:xfrm>
            <a:off x="3733800" y="4114800"/>
            <a:ext cx="1066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t>Old Loan</a:t>
            </a:r>
          </a:p>
        </p:txBody>
      </p:sp>
      <p:sp>
        <p:nvSpPr>
          <p:cNvPr id="25" name="Slide Number Placeholder 24"/>
          <p:cNvSpPr>
            <a:spLocks noGrp="1"/>
          </p:cNvSpPr>
          <p:nvPr>
            <p:ph type="sldNum" sz="quarter" idx="12"/>
          </p:nvPr>
        </p:nvSpPr>
        <p:spPr/>
        <p:txBody>
          <a:bodyPr/>
          <a:lstStyle/>
          <a:p>
            <a:fld id="{9A7DB79F-5B30-43E3-A70F-CF4E72463336}" type="slidenum">
              <a:rPr lang="en-US" smtClean="0"/>
              <a:pPr/>
              <a:t>65</a:t>
            </a:fld>
            <a:endParaRPr lang="en-US"/>
          </a:p>
        </p:txBody>
      </p:sp>
      <p:sp>
        <p:nvSpPr>
          <p:cNvPr id="26" name="Footer Placeholder 2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1987"/>
                                        </p:tgtEl>
                                        <p:attrNameLst>
                                          <p:attrName>style.visibility</p:attrName>
                                        </p:attrNameLst>
                                      </p:cBhvr>
                                      <p:to>
                                        <p:strVal val="visible"/>
                                      </p:to>
                                    </p:set>
                                    <p:anim calcmode="lin" valueType="num">
                                      <p:cBhvr additive="base">
                                        <p:cTn id="7" dur="500" fill="hold"/>
                                        <p:tgtEl>
                                          <p:spTgt spid="211987"/>
                                        </p:tgtEl>
                                        <p:attrNameLst>
                                          <p:attrName>ppt_x</p:attrName>
                                        </p:attrNameLst>
                                      </p:cBhvr>
                                      <p:tavLst>
                                        <p:tav tm="0">
                                          <p:val>
                                            <p:strVal val="1+#ppt_w/2"/>
                                          </p:val>
                                        </p:tav>
                                        <p:tav tm="100000">
                                          <p:val>
                                            <p:strVal val="#ppt_x"/>
                                          </p:val>
                                        </p:tav>
                                      </p:tavLst>
                                    </p:anim>
                                    <p:anim calcmode="lin" valueType="num">
                                      <p:cBhvr additive="base">
                                        <p:cTn id="8" dur="500" fill="hold"/>
                                        <p:tgtEl>
                                          <p:spTgt spid="2119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11992"/>
                                        </p:tgtEl>
                                        <p:attrNameLst>
                                          <p:attrName>style.visibility</p:attrName>
                                        </p:attrNameLst>
                                      </p:cBhvr>
                                      <p:to>
                                        <p:strVal val="visible"/>
                                      </p:to>
                                    </p:set>
                                    <p:anim calcmode="lin" valueType="num">
                                      <p:cBhvr additive="base">
                                        <p:cTn id="13" dur="500" fill="hold"/>
                                        <p:tgtEl>
                                          <p:spTgt spid="211992"/>
                                        </p:tgtEl>
                                        <p:attrNameLst>
                                          <p:attrName>ppt_x</p:attrName>
                                        </p:attrNameLst>
                                      </p:cBhvr>
                                      <p:tavLst>
                                        <p:tav tm="0">
                                          <p:val>
                                            <p:strVal val="1+#ppt_w/2"/>
                                          </p:val>
                                        </p:tav>
                                        <p:tav tm="100000">
                                          <p:val>
                                            <p:strVal val="#ppt_x"/>
                                          </p:val>
                                        </p:tav>
                                      </p:tavLst>
                                    </p:anim>
                                    <p:anim calcmode="lin" valueType="num">
                                      <p:cBhvr additive="base">
                                        <p:cTn id="14" dur="500" fill="hold"/>
                                        <p:tgtEl>
                                          <p:spTgt spid="21199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11993"/>
                                        </p:tgtEl>
                                        <p:attrNameLst>
                                          <p:attrName>style.visibility</p:attrName>
                                        </p:attrNameLst>
                                      </p:cBhvr>
                                      <p:to>
                                        <p:strVal val="visible"/>
                                      </p:to>
                                    </p:set>
                                    <p:anim calcmode="lin" valueType="num">
                                      <p:cBhvr additive="base">
                                        <p:cTn id="19" dur="500" fill="hold"/>
                                        <p:tgtEl>
                                          <p:spTgt spid="211993"/>
                                        </p:tgtEl>
                                        <p:attrNameLst>
                                          <p:attrName>ppt_x</p:attrName>
                                        </p:attrNameLst>
                                      </p:cBhvr>
                                      <p:tavLst>
                                        <p:tav tm="0">
                                          <p:val>
                                            <p:strVal val="1+#ppt_w/2"/>
                                          </p:val>
                                        </p:tav>
                                        <p:tav tm="100000">
                                          <p:val>
                                            <p:strVal val="#ppt_x"/>
                                          </p:val>
                                        </p:tav>
                                      </p:tavLst>
                                    </p:anim>
                                    <p:anim calcmode="lin" valueType="num">
                                      <p:cBhvr additive="base">
                                        <p:cTn id="20" dur="500" fill="hold"/>
                                        <p:tgtEl>
                                          <p:spTgt spid="2119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87" grpId="0"/>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77826" name="Group 13"/>
          <p:cNvGrpSpPr>
            <a:grpSpLocks/>
          </p:cNvGrpSpPr>
          <p:nvPr/>
        </p:nvGrpSpPr>
        <p:grpSpPr bwMode="auto">
          <a:xfrm>
            <a:off x="1219200" y="457200"/>
            <a:ext cx="6553200" cy="854075"/>
            <a:chOff x="480" y="3600"/>
            <a:chExt cx="4128" cy="538"/>
          </a:xfrm>
        </p:grpSpPr>
        <p:sp>
          <p:nvSpPr>
            <p:cNvPr id="77833" name="Text Box 4"/>
            <p:cNvSpPr txBox="1">
              <a:spLocks noChangeArrowheads="1"/>
            </p:cNvSpPr>
            <p:nvPr/>
          </p:nvSpPr>
          <p:spPr bwMode="auto">
            <a:xfrm>
              <a:off x="480" y="3600"/>
              <a:ext cx="2016" cy="250"/>
            </a:xfrm>
            <a:prstGeom prst="rect">
              <a:avLst/>
            </a:prstGeom>
            <a:noFill/>
            <a:ln w="9525">
              <a:noFill/>
              <a:miter lim="800000"/>
              <a:headEnd/>
              <a:tailEnd/>
            </a:ln>
            <a:effectLst/>
          </p:spPr>
          <p:txBody>
            <a:bodyPr>
              <a:spAutoFit/>
            </a:bodyPr>
            <a:lstStyle/>
            <a:p>
              <a:pPr eaLnBrk="1" hangingPunct="1">
                <a:spcBef>
                  <a:spcPct val="50000"/>
                </a:spcBef>
              </a:pPr>
              <a:r>
                <a:rPr lang="en-US" sz="2000"/>
                <a:t>“New Money” = L</a:t>
              </a:r>
              <a:r>
                <a:rPr lang="en-US" sz="2000" baseline="-25000"/>
                <a:t>N</a:t>
              </a:r>
              <a:r>
                <a:rPr lang="en-US" sz="2000"/>
                <a:t> – L</a:t>
              </a:r>
              <a:r>
                <a:rPr lang="en-US" sz="2000" baseline="-25000"/>
                <a:t>O</a:t>
              </a:r>
              <a:r>
                <a:rPr lang="en-US" sz="2000"/>
                <a:t> =</a:t>
              </a:r>
            </a:p>
          </p:txBody>
        </p:sp>
        <p:sp>
          <p:nvSpPr>
            <p:cNvPr id="212999" name="Text Box 7"/>
            <p:cNvSpPr txBox="1">
              <a:spLocks noChangeArrowheads="1"/>
            </p:cNvSpPr>
            <p:nvPr/>
          </p:nvSpPr>
          <p:spPr bwMode="auto">
            <a:xfrm>
              <a:off x="2352" y="3600"/>
              <a:ext cx="1248" cy="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a:t>PV(</a:t>
              </a:r>
              <a:r>
                <a:rPr lang="en-US" sz="2000" b="1">
                  <a:solidFill>
                    <a:schemeClr val="accent1"/>
                  </a:solidFill>
                  <a:effectLst>
                    <a:outerShdw blurRad="38100" dist="38100" dir="2700000" algn="tl">
                      <a:srgbClr val="000000"/>
                    </a:outerShdw>
                  </a:effectLst>
                </a:rPr>
                <a:t>A</a:t>
              </a:r>
              <a:r>
                <a:rPr lang="en-US" sz="2000" b="1">
                  <a:effectLst>
                    <a:outerShdw blurRad="38100" dist="38100" dir="2700000" algn="tl">
                      <a:srgbClr val="FFFFFF"/>
                    </a:outerShdw>
                  </a:effectLst>
                </a:rPr>
                <a:t> </a:t>
              </a:r>
              <a:r>
                <a:rPr lang="en-US" sz="2000"/>
                <a:t>@ r</a:t>
              </a:r>
              <a:r>
                <a:rPr lang="en-US" sz="2000" baseline="-25000"/>
                <a:t>N</a:t>
              </a:r>
              <a:r>
                <a:rPr lang="en-US" sz="2000"/>
                <a:t> ) +</a:t>
              </a:r>
            </a:p>
            <a:p>
              <a:pPr eaLnBrk="1" hangingPunct="1">
                <a:spcBef>
                  <a:spcPct val="50000"/>
                </a:spcBef>
                <a:defRPr/>
              </a:pPr>
              <a:endParaRPr lang="en-US" sz="2000"/>
            </a:p>
          </p:txBody>
        </p:sp>
        <p:sp>
          <p:nvSpPr>
            <p:cNvPr id="213004" name="Text Box 12"/>
            <p:cNvSpPr txBox="1">
              <a:spLocks noChangeArrowheads="1"/>
            </p:cNvSpPr>
            <p:nvPr/>
          </p:nvSpPr>
          <p:spPr bwMode="auto">
            <a:xfrm>
              <a:off x="3360" y="3600"/>
              <a:ext cx="1248" cy="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a:t>PV(</a:t>
              </a:r>
              <a:r>
                <a:rPr lang="en-US" sz="2000" b="1">
                  <a:solidFill>
                    <a:srgbClr val="FF0000"/>
                  </a:solidFill>
                  <a:effectLst>
                    <a:outerShdw blurRad="38100" dist="38100" dir="2700000" algn="tl">
                      <a:srgbClr val="000000"/>
                    </a:outerShdw>
                  </a:effectLst>
                </a:rPr>
                <a:t>B</a:t>
              </a:r>
              <a:r>
                <a:rPr lang="en-US" sz="2000" b="1">
                  <a:effectLst>
                    <a:outerShdw blurRad="38100" dist="38100" dir="2700000" algn="tl">
                      <a:srgbClr val="FFFFFF"/>
                    </a:outerShdw>
                  </a:effectLst>
                </a:rPr>
                <a:t> </a:t>
              </a:r>
              <a:r>
                <a:rPr lang="en-US" sz="2000"/>
                <a:t>@ r</a:t>
              </a:r>
              <a:r>
                <a:rPr lang="en-US" sz="2000" baseline="-25000"/>
                <a:t>N</a:t>
              </a:r>
              <a:r>
                <a:rPr lang="en-US" sz="2000"/>
                <a:t> )</a:t>
              </a:r>
            </a:p>
            <a:p>
              <a:pPr eaLnBrk="1" hangingPunct="1">
                <a:spcBef>
                  <a:spcPct val="50000"/>
                </a:spcBef>
                <a:defRPr/>
              </a:pPr>
              <a:endParaRPr lang="en-US" sz="2000"/>
            </a:p>
          </p:txBody>
        </p:sp>
      </p:grpSp>
      <p:graphicFrame>
        <p:nvGraphicFramePr>
          <p:cNvPr id="77827" name="Object 14"/>
          <p:cNvGraphicFramePr>
            <a:graphicFrameLocks noChangeAspect="1"/>
          </p:cNvGraphicFramePr>
          <p:nvPr/>
        </p:nvGraphicFramePr>
        <p:xfrm>
          <a:off x="1003300" y="1143000"/>
          <a:ext cx="7135813" cy="800100"/>
        </p:xfrm>
        <a:graphic>
          <a:graphicData uri="http://schemas.openxmlformats.org/presentationml/2006/ole">
            <p:oleObj spid="_x0000_s77827" name="Equation" r:id="rId3" imgW="4533900" imgH="508000" progId="Equation.3">
              <p:embed/>
            </p:oleObj>
          </a:graphicData>
        </a:graphic>
      </p:graphicFrame>
      <p:sp>
        <p:nvSpPr>
          <p:cNvPr id="77828" name="Text Box 15"/>
          <p:cNvSpPr txBox="1">
            <a:spLocks noChangeArrowheads="1"/>
          </p:cNvSpPr>
          <p:nvPr/>
        </p:nvSpPr>
        <p:spPr bwMode="auto">
          <a:xfrm>
            <a:off x="1066800" y="2667000"/>
            <a:ext cx="7086600" cy="1006475"/>
          </a:xfrm>
          <a:prstGeom prst="rect">
            <a:avLst/>
          </a:prstGeom>
          <a:noFill/>
          <a:ln w="9525">
            <a:noFill/>
            <a:miter lim="800000"/>
            <a:headEnd/>
            <a:tailEnd/>
          </a:ln>
          <a:effectLst/>
        </p:spPr>
        <p:txBody>
          <a:bodyPr>
            <a:spAutoFit/>
          </a:bodyPr>
          <a:lstStyle/>
          <a:p>
            <a:pPr eaLnBrk="1" hangingPunct="1">
              <a:spcBef>
                <a:spcPct val="50000"/>
              </a:spcBef>
            </a:pPr>
            <a:r>
              <a:rPr lang="en-US" sz="2000"/>
              <a:t>Solve this equation algebraically for L</a:t>
            </a:r>
            <a:r>
              <a:rPr lang="en-US" sz="2000" baseline="-25000"/>
              <a:t>N</a:t>
            </a:r>
            <a:r>
              <a:rPr lang="en-US" sz="2000"/>
              <a:t> or p</a:t>
            </a:r>
            <a:r>
              <a:rPr lang="en-US" sz="2000" baseline="-25000"/>
              <a:t>N</a:t>
            </a:r>
            <a:r>
              <a:rPr lang="en-US" sz="2000"/>
              <a:t> , given the other variables, or solve it numerically (in calculator or spreadsheet) for r</a:t>
            </a:r>
            <a:r>
              <a:rPr lang="en-US" sz="2000" baseline="-25000"/>
              <a:t>N</a:t>
            </a:r>
            <a:r>
              <a:rPr lang="en-US" sz="2000"/>
              <a:t> given the other variables.</a:t>
            </a:r>
            <a:endParaRPr lang="en-US" sz="2000" baseline="-25000"/>
          </a:p>
        </p:txBody>
      </p:sp>
      <p:sp>
        <p:nvSpPr>
          <p:cNvPr id="77829" name="AutoShape 16"/>
          <p:cNvSpPr>
            <a:spLocks/>
          </p:cNvSpPr>
          <p:nvPr/>
        </p:nvSpPr>
        <p:spPr bwMode="auto">
          <a:xfrm rot="-5400000">
            <a:off x="3124200" y="762000"/>
            <a:ext cx="228600" cy="2667000"/>
          </a:xfrm>
          <a:prstGeom prst="leftBrace">
            <a:avLst>
              <a:gd name="adj1" fmla="val 97222"/>
              <a:gd name="adj2" fmla="val 50000"/>
            </a:avLst>
          </a:prstGeom>
          <a:noFill/>
          <a:ln w="9525">
            <a:solidFill>
              <a:schemeClr val="accent1"/>
            </a:solidFill>
            <a:round/>
            <a:headEnd/>
            <a:tailEnd/>
          </a:ln>
          <a:effectLst/>
        </p:spPr>
        <p:txBody>
          <a:bodyPr wrap="none" anchor="ctr"/>
          <a:lstStyle/>
          <a:p>
            <a:pPr eaLnBrk="1" hangingPunct="1"/>
            <a:endParaRPr lang="en-US"/>
          </a:p>
        </p:txBody>
      </p:sp>
      <p:sp>
        <p:nvSpPr>
          <p:cNvPr id="77830" name="AutoShape 17"/>
          <p:cNvSpPr>
            <a:spLocks/>
          </p:cNvSpPr>
          <p:nvPr/>
        </p:nvSpPr>
        <p:spPr bwMode="auto">
          <a:xfrm rot="-5400000">
            <a:off x="6362700" y="342900"/>
            <a:ext cx="228600" cy="3505200"/>
          </a:xfrm>
          <a:prstGeom prst="leftBrace">
            <a:avLst>
              <a:gd name="adj1" fmla="val 127778"/>
              <a:gd name="adj2" fmla="val 50000"/>
            </a:avLst>
          </a:prstGeom>
          <a:noFill/>
          <a:ln w="9525">
            <a:solidFill>
              <a:srgbClr val="FF0000"/>
            </a:solidFill>
            <a:round/>
            <a:headEnd/>
            <a:tailEnd/>
          </a:ln>
          <a:effectLst/>
        </p:spPr>
        <p:txBody>
          <a:bodyPr wrap="none" anchor="ctr"/>
          <a:lstStyle/>
          <a:p>
            <a:pPr eaLnBrk="1" hangingPunct="1"/>
            <a:endParaRPr lang="en-US"/>
          </a:p>
        </p:txBody>
      </p:sp>
      <p:sp>
        <p:nvSpPr>
          <p:cNvPr id="77831" name="Text Box 19"/>
          <p:cNvSpPr txBox="1">
            <a:spLocks noChangeArrowheads="1"/>
          </p:cNvSpPr>
          <p:nvPr/>
        </p:nvSpPr>
        <p:spPr bwMode="auto">
          <a:xfrm>
            <a:off x="1295400" y="4876800"/>
            <a:ext cx="1524000" cy="366713"/>
          </a:xfrm>
          <a:prstGeom prst="rect">
            <a:avLst/>
          </a:prstGeom>
          <a:noFill/>
          <a:ln w="9525">
            <a:noFill/>
            <a:miter lim="800000"/>
            <a:headEnd/>
            <a:tailEnd/>
          </a:ln>
          <a:effectLst/>
        </p:spPr>
        <p:txBody>
          <a:bodyPr>
            <a:spAutoFit/>
          </a:bodyPr>
          <a:lstStyle/>
          <a:p>
            <a:pPr eaLnBrk="1" hangingPunct="1">
              <a:spcBef>
                <a:spcPct val="50000"/>
              </a:spcBef>
            </a:pPr>
            <a:r>
              <a:rPr lang="en-US" sz="1800"/>
              <a:t>Recall that:</a:t>
            </a:r>
          </a:p>
        </p:txBody>
      </p:sp>
      <p:graphicFrame>
        <p:nvGraphicFramePr>
          <p:cNvPr id="77832" name="Object 20"/>
          <p:cNvGraphicFramePr>
            <a:graphicFrameLocks noChangeAspect="1"/>
          </p:cNvGraphicFramePr>
          <p:nvPr/>
        </p:nvGraphicFramePr>
        <p:xfrm>
          <a:off x="2667000" y="4648200"/>
          <a:ext cx="4953000" cy="842963"/>
        </p:xfrm>
        <a:graphic>
          <a:graphicData uri="http://schemas.openxmlformats.org/presentationml/2006/ole">
            <p:oleObj spid="_x0000_s77832" name="Equation" r:id="rId4" imgW="2984500" imgH="508000" progId="Equation.3">
              <p:embed/>
            </p:oleObj>
          </a:graphicData>
        </a:graphic>
      </p:graphicFrame>
      <p:sp>
        <p:nvSpPr>
          <p:cNvPr id="12" name="Slide Number Placeholder 11"/>
          <p:cNvSpPr>
            <a:spLocks noGrp="1"/>
          </p:cNvSpPr>
          <p:nvPr>
            <p:ph type="sldNum" sz="quarter" idx="12"/>
          </p:nvPr>
        </p:nvSpPr>
        <p:spPr/>
        <p:txBody>
          <a:bodyPr/>
          <a:lstStyle/>
          <a:p>
            <a:fld id="{9A7DB79F-5B30-43E3-A70F-CF4E72463336}" type="slidenum">
              <a:rPr lang="en-US" smtClean="0"/>
              <a:pPr/>
              <a:t>66</a:t>
            </a:fld>
            <a:endParaRPr lang="en-US"/>
          </a:p>
        </p:txBody>
      </p:sp>
      <p:sp>
        <p:nvSpPr>
          <p:cNvPr id="13" name="Footer Placeholder 1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20" name="Text Box 4"/>
          <p:cNvSpPr txBox="1">
            <a:spLocks noChangeArrowheads="1"/>
          </p:cNvSpPr>
          <p:nvPr/>
        </p:nvSpPr>
        <p:spPr bwMode="auto">
          <a:xfrm>
            <a:off x="914400" y="381000"/>
            <a:ext cx="7239000" cy="193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effectLst>
                  <a:outerShdw blurRad="38100" dist="38100" dir="2700000" algn="tl">
                    <a:srgbClr val="FFFFFF"/>
                  </a:outerShdw>
                </a:effectLst>
              </a:rPr>
              <a:t>Example:</a:t>
            </a:r>
          </a:p>
          <a:p>
            <a:pPr eaLnBrk="1" hangingPunct="1">
              <a:spcBef>
                <a:spcPct val="20000"/>
              </a:spcBef>
              <a:defRPr/>
            </a:pPr>
            <a:r>
              <a:rPr lang="en-US" sz="1800"/>
              <a:t>Old loan was originally $1,000,000 for 20 yrs (amortizing) @ 6%, taken out 15 yrs ago, with current OLB = L</a:t>
            </a:r>
            <a:r>
              <a:rPr lang="en-US" sz="1800" baseline="-25000"/>
              <a:t>O</a:t>
            </a:r>
            <a:r>
              <a:rPr lang="en-US" sz="1800"/>
              <a:t> = $370,578; pmt = p</a:t>
            </a:r>
            <a:r>
              <a:rPr lang="en-US" sz="1800" baseline="-25000"/>
              <a:t>O</a:t>
            </a:r>
            <a:r>
              <a:rPr lang="en-US" sz="1800"/>
              <a:t> = $7164.31/mo.</a:t>
            </a:r>
          </a:p>
          <a:p>
            <a:pPr eaLnBrk="1" hangingPunct="1">
              <a:spcBef>
                <a:spcPct val="20000"/>
              </a:spcBef>
              <a:defRPr/>
            </a:pPr>
            <a:r>
              <a:rPr lang="en-US" sz="1800"/>
              <a:t>New (wrap) loan would be for $1,000,000 with 20-yr amort and 10-yr balloon, @ 8%.</a:t>
            </a:r>
          </a:p>
          <a:p>
            <a:pPr eaLnBrk="1" hangingPunct="1">
              <a:spcBef>
                <a:spcPct val="20000"/>
              </a:spcBef>
              <a:defRPr/>
            </a:pPr>
            <a:r>
              <a:rPr lang="en-US" sz="1800"/>
              <a:t>What is the yield (IRR) on the new money? . . .</a:t>
            </a:r>
          </a:p>
        </p:txBody>
      </p:sp>
      <p:sp>
        <p:nvSpPr>
          <p:cNvPr id="78851" name="Text Box 5"/>
          <p:cNvSpPr txBox="1">
            <a:spLocks noChangeArrowheads="1"/>
          </p:cNvSpPr>
          <p:nvPr/>
        </p:nvSpPr>
        <p:spPr bwMode="auto">
          <a:xfrm>
            <a:off x="1066800" y="2514600"/>
            <a:ext cx="7162800" cy="3255963"/>
          </a:xfrm>
          <a:prstGeom prst="rect">
            <a:avLst/>
          </a:prstGeom>
          <a:noFill/>
          <a:ln w="9525">
            <a:noFill/>
            <a:miter lim="800000"/>
            <a:headEnd/>
            <a:tailEnd/>
          </a:ln>
          <a:effectLst/>
        </p:spPr>
        <p:txBody>
          <a:bodyPr>
            <a:spAutoFit/>
          </a:bodyPr>
          <a:lstStyle/>
          <a:p>
            <a:pPr eaLnBrk="1" hangingPunct="1">
              <a:spcBef>
                <a:spcPct val="50000"/>
              </a:spcBef>
            </a:pPr>
            <a:r>
              <a:rPr lang="en-US" sz="1800"/>
              <a:t>240 = N, 8=I, 1000000 = PV, 0=FV; </a:t>
            </a:r>
            <a:r>
              <a:rPr lang="en-US" sz="1800">
                <a:sym typeface="Wingdings" pitchFamily="2" charset="2"/>
              </a:rPr>
              <a:t> pmt = $8364.40 = p</a:t>
            </a:r>
            <a:r>
              <a:rPr lang="en-US" sz="1800" baseline="-25000">
                <a:sym typeface="Wingdings" pitchFamily="2" charset="2"/>
              </a:rPr>
              <a:t>N</a:t>
            </a:r>
            <a:r>
              <a:rPr lang="en-US" sz="1800">
                <a:sym typeface="Wingdings" pitchFamily="2" charset="2"/>
              </a:rPr>
              <a:t> .</a:t>
            </a:r>
          </a:p>
          <a:p>
            <a:pPr eaLnBrk="1" hangingPunct="1">
              <a:spcBef>
                <a:spcPct val="50000"/>
              </a:spcBef>
              <a:buFont typeface="Wingdings" pitchFamily="2" charset="2"/>
              <a:buChar char="è"/>
            </a:pPr>
            <a:r>
              <a:rPr lang="en-US" sz="1800"/>
              <a:t> p</a:t>
            </a:r>
            <a:r>
              <a:rPr lang="en-US" sz="1800" baseline="-25000"/>
              <a:t>N</a:t>
            </a:r>
            <a:r>
              <a:rPr lang="en-US" sz="1800"/>
              <a:t> – p</a:t>
            </a:r>
            <a:r>
              <a:rPr lang="en-US" sz="1800" baseline="-25000"/>
              <a:t>O</a:t>
            </a:r>
            <a:r>
              <a:rPr lang="en-US" sz="1800"/>
              <a:t> = 8364.40 – 7164.31 = $1200.09/mo; N</a:t>
            </a:r>
            <a:r>
              <a:rPr lang="en-US" sz="1800" baseline="-25000"/>
              <a:t>O</a:t>
            </a:r>
            <a:r>
              <a:rPr lang="en-US" sz="1800"/>
              <a:t> = 240-180 = 60;</a:t>
            </a:r>
          </a:p>
          <a:p>
            <a:pPr eaLnBrk="1" hangingPunct="1">
              <a:spcBef>
                <a:spcPct val="50000"/>
              </a:spcBef>
              <a:buFont typeface="Wingdings" pitchFamily="2" charset="2"/>
              <a:buNone/>
            </a:pPr>
            <a:r>
              <a:rPr lang="en-US" sz="1800"/>
              <a:t>120=N; </a:t>
            </a:r>
            <a:r>
              <a:rPr lang="en-US" sz="1800">
                <a:sym typeface="Wingdings" pitchFamily="2" charset="2"/>
              </a:rPr>
              <a:t> FV = $689,406 = new loan balloon month 120 = N</a:t>
            </a:r>
            <a:r>
              <a:rPr lang="en-US" sz="1800" baseline="-25000">
                <a:sym typeface="Wingdings" pitchFamily="2" charset="2"/>
              </a:rPr>
              <a:t>N</a:t>
            </a:r>
            <a:r>
              <a:rPr lang="en-US" sz="1800">
                <a:sym typeface="Wingdings" pitchFamily="2" charset="2"/>
              </a:rPr>
              <a:t>.</a:t>
            </a:r>
          </a:p>
          <a:p>
            <a:pPr eaLnBrk="1" hangingPunct="1">
              <a:spcBef>
                <a:spcPct val="50000"/>
              </a:spcBef>
              <a:buFont typeface="Wingdings" pitchFamily="2" charset="2"/>
              <a:buNone/>
            </a:pPr>
            <a:r>
              <a:rPr lang="en-US" sz="1800">
                <a:sym typeface="Wingdings" pitchFamily="2" charset="2"/>
              </a:rPr>
              <a:t>689406 + 8364.40 = $697,770 = last month’s CF (month 120).</a:t>
            </a:r>
            <a:endParaRPr lang="en-US" sz="1800"/>
          </a:p>
          <a:p>
            <a:pPr eaLnBrk="1" hangingPunct="1">
              <a:spcBef>
                <a:spcPct val="50000"/>
              </a:spcBef>
            </a:pPr>
            <a:r>
              <a:rPr lang="en-US" sz="1800"/>
              <a:t>New Money = $1,000,000 - $370,578 = $629,422 = L</a:t>
            </a:r>
            <a:r>
              <a:rPr lang="en-US" sz="1800" baseline="-25000"/>
              <a:t>N</a:t>
            </a:r>
            <a:r>
              <a:rPr lang="en-US" sz="1800"/>
              <a:t> – L</a:t>
            </a:r>
            <a:r>
              <a:rPr lang="en-US" sz="1800" baseline="-25000"/>
              <a:t>O</a:t>
            </a:r>
            <a:r>
              <a:rPr lang="en-US" sz="1800"/>
              <a:t> .</a:t>
            </a:r>
          </a:p>
          <a:p>
            <a:pPr eaLnBrk="1" hangingPunct="1">
              <a:spcBef>
                <a:spcPct val="50000"/>
              </a:spcBef>
            </a:pPr>
            <a:r>
              <a:rPr lang="en-US" sz="1800"/>
              <a:t>Now go to CF keys of calculator…</a:t>
            </a:r>
          </a:p>
          <a:p>
            <a:pPr eaLnBrk="1" hangingPunct="1">
              <a:spcBef>
                <a:spcPct val="50000"/>
              </a:spcBef>
            </a:pPr>
            <a:r>
              <a:rPr lang="en-US" sz="1800"/>
              <a:t>-629422=CF0, 1200.09=CF1, 60=N1, 8364.4=CF2, 59=N2, 697770=CF3;</a:t>
            </a:r>
          </a:p>
          <a:p>
            <a:pPr eaLnBrk="1" hangingPunct="1">
              <a:spcBef>
                <a:spcPct val="50000"/>
              </a:spcBef>
            </a:pPr>
            <a:r>
              <a:rPr lang="en-US" sz="1800">
                <a:sym typeface="Wingdings" pitchFamily="2" charset="2"/>
              </a:rPr>
              <a:t> IRR = 8.33% = y</a:t>
            </a:r>
            <a:r>
              <a:rPr lang="en-US" sz="1800" baseline="-25000">
                <a:sym typeface="Wingdings" pitchFamily="2" charset="2"/>
              </a:rPr>
              <a:t>N</a:t>
            </a:r>
            <a:r>
              <a:rPr lang="en-US" sz="1800">
                <a:sym typeface="Wingdings" pitchFamily="2" charset="2"/>
              </a:rPr>
              <a:t> .</a:t>
            </a:r>
            <a:endParaRPr lang="en-US" sz="1800"/>
          </a:p>
        </p:txBody>
      </p:sp>
      <p:sp>
        <p:nvSpPr>
          <p:cNvPr id="4" name="Slide Number Placeholder 3"/>
          <p:cNvSpPr>
            <a:spLocks noGrp="1"/>
          </p:cNvSpPr>
          <p:nvPr>
            <p:ph type="sldNum" sz="quarter" idx="12"/>
          </p:nvPr>
        </p:nvSpPr>
        <p:spPr/>
        <p:txBody>
          <a:bodyPr/>
          <a:lstStyle/>
          <a:p>
            <a:fld id="{9A7DB79F-5B30-43E3-A70F-CF4E72463336}" type="slidenum">
              <a:rPr lang="en-US" smtClean="0"/>
              <a:pPr/>
              <a:t>67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685800" y="304800"/>
            <a:ext cx="7772400" cy="1143000"/>
          </a:xfrm>
        </p:spPr>
        <p:txBody>
          <a:bodyPr/>
          <a:lstStyle/>
          <a:p>
            <a:pPr eaLnBrk="1" hangingPunct="1">
              <a:defRPr/>
            </a:pPr>
            <a:r>
              <a:rPr lang="en-US" sz="3200" b="1" smtClean="0">
                <a:cs typeface="Times New Roman" panose="02020603050405020304" pitchFamily="18" charset="0"/>
              </a:rPr>
              <a:t>“Bond-Equivalent” &amp; “Mortgage-Equivalent” Rates…</a:t>
            </a:r>
            <a:endParaRPr lang="en-US" sz="3200" smtClean="0">
              <a:cs typeface="Times New Roman" panose="02020603050405020304" pitchFamily="18" charset="0"/>
            </a:endParaRPr>
          </a:p>
        </p:txBody>
      </p:sp>
      <p:sp>
        <p:nvSpPr>
          <p:cNvPr id="79875" name="Rectangle 3"/>
          <p:cNvSpPr>
            <a:spLocks noGrp="1" noChangeArrowheads="1"/>
          </p:cNvSpPr>
          <p:nvPr>
            <p:ph type="body" idx="1"/>
          </p:nvPr>
        </p:nvSpPr>
        <p:spPr>
          <a:xfrm>
            <a:off x="685800" y="1524000"/>
            <a:ext cx="7772400" cy="4114800"/>
          </a:xfrm>
        </p:spPr>
        <p:txBody>
          <a:bodyPr/>
          <a:lstStyle/>
          <a:p>
            <a:pPr eaLnBrk="1" hangingPunct="1">
              <a:lnSpc>
                <a:spcPct val="90000"/>
              </a:lnSpc>
            </a:pPr>
            <a:r>
              <a:rPr lang="en-US" smtClean="0">
                <a:cs typeface="Times New Roman" pitchFamily="18" charset="0"/>
              </a:rPr>
              <a:t>Traditionally, bonds pay interest </a:t>
            </a:r>
            <a:r>
              <a:rPr lang="en-US" i="1" smtClean="0">
                <a:cs typeface="Times New Roman" pitchFamily="18" charset="0"/>
              </a:rPr>
              <a:t>semi-annually</a:t>
            </a:r>
            <a:r>
              <a:rPr lang="en-US" smtClean="0">
                <a:cs typeface="Times New Roman" pitchFamily="18" charset="0"/>
              </a:rPr>
              <a:t> (twice per year).</a:t>
            </a:r>
          </a:p>
          <a:p>
            <a:pPr eaLnBrk="1" hangingPunct="1">
              <a:lnSpc>
                <a:spcPct val="90000"/>
              </a:lnSpc>
            </a:pPr>
            <a:r>
              <a:rPr lang="en-US" smtClean="0">
                <a:cs typeface="Times New Roman" pitchFamily="18" charset="0"/>
              </a:rPr>
              <a:t>Bond interest rates (and yields) are quoted in nominal annual terms (ENAR) assuming semi-annual compounding (m = 2).</a:t>
            </a:r>
          </a:p>
          <a:p>
            <a:pPr eaLnBrk="1" hangingPunct="1">
              <a:lnSpc>
                <a:spcPct val="90000"/>
              </a:lnSpc>
            </a:pPr>
            <a:r>
              <a:rPr lang="en-US" smtClean="0">
                <a:cs typeface="Times New Roman" pitchFamily="18" charset="0"/>
              </a:rPr>
              <a:t>This is often called “bond-equivalent yield” (BEY), or “coupon-equivalent yield” (CEY). Thus:</a:t>
            </a:r>
          </a:p>
        </p:txBody>
      </p:sp>
      <p:graphicFrame>
        <p:nvGraphicFramePr>
          <p:cNvPr id="79876" name="Object 4"/>
          <p:cNvGraphicFramePr>
            <a:graphicFrameLocks noChangeAspect="1"/>
          </p:cNvGraphicFramePr>
          <p:nvPr/>
        </p:nvGraphicFramePr>
        <p:xfrm>
          <a:off x="1066800" y="5334000"/>
          <a:ext cx="6858000" cy="1085850"/>
        </p:xfrm>
        <a:graphic>
          <a:graphicData uri="http://schemas.openxmlformats.org/presentationml/2006/ole">
            <p:oleObj spid="_x0000_s79876" name="Equation" r:id="rId3" imgW="1524000" imgH="241300" progId="Equation.3">
              <p:embed/>
            </p:oleObj>
          </a:graphicData>
        </a:graphic>
      </p:graphicFrame>
      <p:sp>
        <p:nvSpPr>
          <p:cNvPr id="79877" name="Text Box 5"/>
          <p:cNvSpPr txBox="1">
            <a:spLocks noChangeArrowheads="1"/>
          </p:cNvSpPr>
          <p:nvPr/>
        </p:nvSpPr>
        <p:spPr bwMode="auto">
          <a:xfrm>
            <a:off x="304800" y="76200"/>
            <a:ext cx="1981200" cy="274638"/>
          </a:xfrm>
          <a:prstGeom prst="rect">
            <a:avLst/>
          </a:prstGeom>
          <a:noFill/>
          <a:ln w="9525">
            <a:noFill/>
            <a:miter lim="800000"/>
            <a:headEnd/>
            <a:tailEnd/>
          </a:ln>
          <a:effectLst/>
        </p:spPr>
        <p:txBody>
          <a:bodyPr>
            <a:spAutoFit/>
          </a:bodyPr>
          <a:lstStyle/>
          <a:p>
            <a:pPr eaLnBrk="1" hangingPunct="1">
              <a:spcBef>
                <a:spcPct val="50000"/>
              </a:spcBef>
            </a:pPr>
            <a:r>
              <a:rPr lang="en-US" sz="1200"/>
              <a:t>Recall from Chapter 8 . . .</a:t>
            </a:r>
          </a:p>
        </p:txBody>
      </p:sp>
      <p:sp>
        <p:nvSpPr>
          <p:cNvPr id="6" name="Slide Number Placeholder 5"/>
          <p:cNvSpPr>
            <a:spLocks noGrp="1"/>
          </p:cNvSpPr>
          <p:nvPr>
            <p:ph type="sldNum" sz="quarter" idx="12"/>
          </p:nvPr>
        </p:nvSpPr>
        <p:spPr/>
        <p:txBody>
          <a:bodyPr/>
          <a:lstStyle/>
          <a:p>
            <a:fld id="{B454739E-B941-4556-BF58-7398D3CAE5DB}" type="slidenum">
              <a:rPr lang="en-US" smtClean="0"/>
              <a:pPr/>
              <a:t>68</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609600" y="381000"/>
            <a:ext cx="7772400" cy="1143000"/>
          </a:xfrm>
        </p:spPr>
        <p:txBody>
          <a:bodyPr/>
          <a:lstStyle/>
          <a:p>
            <a:pPr eaLnBrk="1" hangingPunct="1">
              <a:defRPr/>
            </a:pPr>
            <a:r>
              <a:rPr lang="en-US" sz="3200" b="1" smtClean="0">
                <a:cs typeface="Times New Roman" panose="02020603050405020304" pitchFamily="18" charset="0"/>
              </a:rPr>
              <a:t>“Bond-Equivalent” &amp; “Mortgage-Equivalent” Rates</a:t>
            </a:r>
            <a:endParaRPr lang="en-US" sz="3200" smtClean="0"/>
          </a:p>
        </p:txBody>
      </p:sp>
      <p:sp>
        <p:nvSpPr>
          <p:cNvPr id="80899" name="Rectangle 3"/>
          <p:cNvSpPr>
            <a:spLocks noGrp="1" noChangeArrowheads="1"/>
          </p:cNvSpPr>
          <p:nvPr>
            <p:ph type="body" idx="1"/>
          </p:nvPr>
        </p:nvSpPr>
        <p:spPr>
          <a:xfrm>
            <a:off x="685800" y="1676400"/>
            <a:ext cx="7772400" cy="4114800"/>
          </a:xfrm>
        </p:spPr>
        <p:txBody>
          <a:bodyPr/>
          <a:lstStyle/>
          <a:p>
            <a:pPr eaLnBrk="1" hangingPunct="1"/>
            <a:r>
              <a:rPr lang="en-US" smtClean="0">
                <a:cs typeface="Times New Roman" pitchFamily="18" charset="0"/>
              </a:rPr>
              <a:t>Traditionally, mortgages pay interest </a:t>
            </a:r>
            <a:r>
              <a:rPr lang="en-US" i="1" smtClean="0">
                <a:cs typeface="Times New Roman" pitchFamily="18" charset="0"/>
              </a:rPr>
              <a:t>monthly</a:t>
            </a:r>
            <a:r>
              <a:rPr lang="en-US" smtClean="0">
                <a:cs typeface="Times New Roman" pitchFamily="18" charset="0"/>
              </a:rPr>
              <a:t>.</a:t>
            </a:r>
          </a:p>
          <a:p>
            <a:pPr eaLnBrk="1" hangingPunct="1"/>
            <a:r>
              <a:rPr lang="en-US" smtClean="0">
                <a:cs typeface="Times New Roman" pitchFamily="18" charset="0"/>
              </a:rPr>
              <a:t>Mortgage interest rates (and yields) are quoted in nominal annual terms (ENAR) assuming monthly compounding (m = 12).</a:t>
            </a:r>
          </a:p>
          <a:p>
            <a:pPr eaLnBrk="1" hangingPunct="1"/>
            <a:r>
              <a:rPr lang="en-US" smtClean="0">
                <a:cs typeface="Times New Roman" pitchFamily="18" charset="0"/>
              </a:rPr>
              <a:t>This is often called “mortgage-equivalent yield” (MEY) Thus:</a:t>
            </a:r>
          </a:p>
        </p:txBody>
      </p:sp>
      <p:graphicFrame>
        <p:nvGraphicFramePr>
          <p:cNvPr id="80900" name="Object 4"/>
          <p:cNvGraphicFramePr>
            <a:graphicFrameLocks noChangeAspect="1"/>
          </p:cNvGraphicFramePr>
          <p:nvPr/>
        </p:nvGraphicFramePr>
        <p:xfrm>
          <a:off x="1219200" y="5486400"/>
          <a:ext cx="6705600" cy="981075"/>
        </p:xfrm>
        <a:graphic>
          <a:graphicData uri="http://schemas.openxmlformats.org/presentationml/2006/ole">
            <p:oleObj spid="_x0000_s80900" name="Equation" r:id="rId3" imgW="1651000" imgH="241300" progId="Equation.3">
              <p:embed/>
            </p:oleObj>
          </a:graphicData>
        </a:graphic>
      </p:graphicFrame>
      <p:sp>
        <p:nvSpPr>
          <p:cNvPr id="5" name="Slide Number Placeholder 4"/>
          <p:cNvSpPr>
            <a:spLocks noGrp="1"/>
          </p:cNvSpPr>
          <p:nvPr>
            <p:ph type="sldNum" sz="quarter" idx="12"/>
          </p:nvPr>
        </p:nvSpPr>
        <p:spPr/>
        <p:txBody>
          <a:bodyPr/>
          <a:lstStyle/>
          <a:p>
            <a:fld id="{B454739E-B941-4556-BF58-7398D3CAE5DB}" type="slidenum">
              <a:rPr lang="en-US" smtClean="0"/>
              <a:pPr/>
              <a:t>69</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228600" y="2286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CAM</a:t>
            </a:r>
            <a:r>
              <a:rPr lang="en-US" b="1" i="1">
                <a:effectLst>
                  <a:outerShdw blurRad="38100" dist="38100" dir="2700000" algn="tl">
                    <a:srgbClr val="FFFFFF"/>
                  </a:outerShdw>
                </a:effectLst>
              </a:rPr>
              <a:t>?...</a:t>
            </a:r>
          </a:p>
        </p:txBody>
      </p:sp>
      <p:sp>
        <p:nvSpPr>
          <p:cNvPr id="142339" name="Text Box 3"/>
          <p:cNvSpPr txBox="1">
            <a:spLocks noChangeArrowheads="1"/>
          </p:cNvSpPr>
          <p:nvPr/>
        </p:nvSpPr>
        <p:spPr bwMode="auto">
          <a:xfrm>
            <a:off x="685800" y="685800"/>
            <a:ext cx="8001000"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No </a:t>
            </a:r>
            <a:r>
              <a:rPr lang="en-US" sz="2000" b="1" dirty="0">
                <a:effectLst>
                  <a:outerShdw blurRad="38100" dist="38100" dir="2700000" algn="tl">
                    <a:srgbClr val="FFFFFF"/>
                  </a:outerShdw>
                </a:effectLst>
              </a:rPr>
              <a:t>balloon </a:t>
            </a:r>
            <a:r>
              <a:rPr lang="en-US" sz="2000" b="1" i="1" dirty="0">
                <a:effectLst>
                  <a:outerShdw blurRad="38100" dist="38100" dir="2700000" algn="tl">
                    <a:srgbClr val="FFFFFF"/>
                  </a:outerShdw>
                </a:effectLst>
              </a:rPr>
              <a:t>(no refinancing stress)</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Declining </a:t>
            </a:r>
            <a:r>
              <a:rPr lang="en-US" sz="2000" b="1" dirty="0">
                <a:effectLst>
                  <a:outerShdw blurRad="38100" dist="38100" dir="2700000" algn="tl">
                    <a:srgbClr val="FFFFFF"/>
                  </a:outerShdw>
                </a:effectLst>
              </a:rPr>
              <a:t>payments may be appropriate to match a declining asset, or a </a:t>
            </a:r>
            <a:r>
              <a:rPr lang="en-US" sz="2000" b="1" i="1" dirty="0">
                <a:effectLst>
                  <a:outerShdw blurRad="38100" dist="38100" dir="2700000" algn="tl">
                    <a:srgbClr val="FFFFFF"/>
                  </a:outerShdw>
                </a:effectLst>
              </a:rPr>
              <a:t>deflationary</a:t>
            </a:r>
            <a:r>
              <a:rPr lang="en-US" sz="2000" b="1" dirty="0">
                <a:effectLst>
                  <a:outerShdw blurRad="38100" dist="38100" dir="2700000" algn="tl">
                    <a:srgbClr val="FFFFFF"/>
                  </a:outerShdw>
                </a:effectLst>
              </a:rPr>
              <a:t> environment (e.g., 1930s).</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Popular </a:t>
            </a:r>
            <a:r>
              <a:rPr lang="en-US" sz="2000" b="1" dirty="0">
                <a:effectLst>
                  <a:outerShdw blurRad="38100" dist="38100" dir="2700000" algn="tl">
                    <a:srgbClr val="FFFFFF"/>
                  </a:outerShdw>
                </a:effectLst>
              </a:rPr>
              <a:t>for consumer debt (installment loans) on short-lived assets, but not common in real estate.</a:t>
            </a:r>
          </a:p>
        </p:txBody>
      </p:sp>
      <p:sp>
        <p:nvSpPr>
          <p:cNvPr id="142340" name="Text Box 4"/>
          <p:cNvSpPr txBox="1">
            <a:spLocks noChangeArrowheads="1"/>
          </p:cNvSpPr>
          <p:nvPr/>
        </p:nvSpPr>
        <p:spPr bwMode="auto">
          <a:xfrm>
            <a:off x="152400" y="26670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disadvantages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CAM</a:t>
            </a:r>
            <a:r>
              <a:rPr lang="en-US" b="1" i="1">
                <a:effectLst>
                  <a:outerShdw blurRad="38100" dist="38100" dir="2700000" algn="tl">
                    <a:srgbClr val="FFFFFF"/>
                  </a:outerShdw>
                </a:effectLst>
              </a:rPr>
              <a:t>?...</a:t>
            </a:r>
          </a:p>
        </p:txBody>
      </p:sp>
      <p:sp>
        <p:nvSpPr>
          <p:cNvPr id="142341" name="Text Box 5"/>
          <p:cNvSpPr txBox="1">
            <a:spLocks noChangeArrowheads="1"/>
          </p:cNvSpPr>
          <p:nvPr/>
        </p:nvSpPr>
        <p:spPr bwMode="auto">
          <a:xfrm>
            <a:off x="685800" y="3200400"/>
            <a:ext cx="8001000" cy="3108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High </a:t>
            </a:r>
            <a:r>
              <a:rPr lang="en-US" sz="2000" b="1" dirty="0">
                <a:effectLst>
                  <a:outerShdw blurRad="38100" dist="38100" dir="2700000" algn="tl">
                    <a:srgbClr val="FFFFFF"/>
                  </a:outerShdw>
                </a:effectLst>
              </a:rPr>
              <a:t>initial payments.</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Declining </a:t>
            </a:r>
            <a:r>
              <a:rPr lang="en-US" sz="2000" b="1" dirty="0">
                <a:effectLst>
                  <a:outerShdw blurRad="38100" dist="38100" dir="2700000" algn="tl">
                    <a:srgbClr val="FFFFFF"/>
                  </a:outerShdw>
                </a:effectLst>
              </a:rPr>
              <a:t>payment pattern doesn’t usually match property income available to service debt. </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Rapidly </a:t>
            </a:r>
            <a:r>
              <a:rPr lang="en-US" sz="2000" b="1" dirty="0">
                <a:effectLst>
                  <a:outerShdw blurRad="38100" dist="38100" dir="2700000" algn="tl">
                    <a:srgbClr val="FFFFFF"/>
                  </a:outerShdw>
                </a:effectLst>
              </a:rPr>
              <a:t>declining interest component of payments reduces PV of interest tax shield for high tax-bracket investors.</a:t>
            </a:r>
            <a:endParaRPr lang="en-US" sz="2000" b="1" dirty="0">
              <a:effectLst>
                <a:outerShdw blurRad="38100" dist="38100" dir="2700000" algn="tl">
                  <a:srgbClr val="FFFFFF"/>
                </a:outerShdw>
              </a:effectLst>
              <a:sym typeface="Wingdings" panose="05000000000000000000" pitchFamily="2" charset="2"/>
            </a:endParaRPr>
          </a:p>
          <a:p>
            <a:pPr marL="228600" indent="-228600" eaLnBrk="1" hangingPunct="1">
              <a:spcBef>
                <a:spcPct val="20000"/>
              </a:spcBef>
              <a:buFontTx/>
              <a:buChar char="•"/>
              <a:defRPr/>
            </a:pPr>
            <a:r>
              <a:rPr lang="en-US" sz="2000" b="1" dirty="0" smtClean="0">
                <a:effectLst>
                  <a:outerShdw blurRad="38100" dist="38100" dir="2700000" algn="tl">
                    <a:srgbClr val="FFFFFF"/>
                  </a:outerShdw>
                </a:effectLst>
                <a:sym typeface="Wingdings" panose="05000000000000000000" pitchFamily="2" charset="2"/>
              </a:rPr>
              <a:t>Rapid </a:t>
            </a:r>
            <a:r>
              <a:rPr lang="en-US" sz="2000" b="1" dirty="0" err="1">
                <a:effectLst>
                  <a:outerShdw blurRad="38100" dist="38100" dir="2700000" algn="tl">
                    <a:srgbClr val="FFFFFF"/>
                  </a:outerShdw>
                </a:effectLst>
                <a:sym typeface="Wingdings" panose="05000000000000000000" pitchFamily="2" charset="2"/>
              </a:rPr>
              <a:t>paydown</a:t>
            </a:r>
            <a:r>
              <a:rPr lang="en-US" sz="2000" b="1" dirty="0">
                <a:effectLst>
                  <a:outerShdw blurRad="38100" dist="38100" dir="2700000" algn="tl">
                    <a:srgbClr val="FFFFFF"/>
                  </a:outerShdw>
                </a:effectLst>
                <a:sym typeface="Wingdings" panose="05000000000000000000" pitchFamily="2" charset="2"/>
              </a:rPr>
              <a:t> of principal reduces leverage faster than many borrowers would like.</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sym typeface="Wingdings" panose="05000000000000000000" pitchFamily="2" charset="2"/>
              </a:rPr>
              <a:t>Constantly </a:t>
            </a:r>
            <a:r>
              <a:rPr lang="en-US" sz="2000" b="1" dirty="0">
                <a:effectLst>
                  <a:outerShdw blurRad="38100" dist="38100" dir="2700000" algn="tl">
                    <a:srgbClr val="FFFFFF"/>
                  </a:outerShdw>
                </a:effectLst>
                <a:sym typeface="Wingdings" panose="05000000000000000000" pitchFamily="2" charset="2"/>
              </a:rPr>
              <a:t>changing payment obligations are difficult to administer and budget for.</a:t>
            </a:r>
            <a:endParaRPr lang="en-US" sz="2000" b="1" dirty="0">
              <a:effectLst>
                <a:outerShdw blurRad="38100" dist="38100" dir="2700000" algn="tl">
                  <a:srgbClr val="FFFFFF"/>
                </a:outerShdw>
              </a:effectLst>
            </a:endParaRPr>
          </a:p>
        </p:txBody>
      </p:sp>
      <p:sp>
        <p:nvSpPr>
          <p:cNvPr id="6" name="Slide Number Placeholder 5"/>
          <p:cNvSpPr>
            <a:spLocks noGrp="1"/>
          </p:cNvSpPr>
          <p:nvPr>
            <p:ph type="sldNum" sz="quarter" idx="12"/>
          </p:nvPr>
        </p:nvSpPr>
        <p:spPr/>
        <p:txBody>
          <a:bodyPr/>
          <a:lstStyle/>
          <a:p>
            <a:fld id="{B454739E-B941-4556-BF58-7398D3CAE5DB}" type="slidenum">
              <a:rPr lang="en-US" smtClean="0"/>
              <a:pPr/>
              <a:t>7</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2339"/>
                                        </p:tgtEl>
                                        <p:attrNameLst>
                                          <p:attrName>style.visibility</p:attrName>
                                        </p:attrNameLst>
                                      </p:cBhvr>
                                      <p:to>
                                        <p:strVal val="visible"/>
                                      </p:to>
                                    </p:set>
                                    <p:anim calcmode="lin" valueType="num">
                                      <p:cBhvr additive="base">
                                        <p:cTn id="7" dur="500" fill="hold"/>
                                        <p:tgtEl>
                                          <p:spTgt spid="142339"/>
                                        </p:tgtEl>
                                        <p:attrNameLst>
                                          <p:attrName>ppt_x</p:attrName>
                                        </p:attrNameLst>
                                      </p:cBhvr>
                                      <p:tavLst>
                                        <p:tav tm="0">
                                          <p:val>
                                            <p:strVal val="1+#ppt_w/2"/>
                                          </p:val>
                                        </p:tav>
                                        <p:tav tm="100000">
                                          <p:val>
                                            <p:strVal val="#ppt_x"/>
                                          </p:val>
                                        </p:tav>
                                      </p:tavLst>
                                    </p:anim>
                                    <p:anim calcmode="lin" valueType="num">
                                      <p:cBhvr additive="base">
                                        <p:cTn id="8" dur="500" fill="hold"/>
                                        <p:tgtEl>
                                          <p:spTgt spid="1423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2341"/>
                                        </p:tgtEl>
                                        <p:attrNameLst>
                                          <p:attrName>style.visibility</p:attrName>
                                        </p:attrNameLst>
                                      </p:cBhvr>
                                      <p:to>
                                        <p:strVal val="visible"/>
                                      </p:to>
                                    </p:set>
                                    <p:anim calcmode="lin" valueType="num">
                                      <p:cBhvr additive="base">
                                        <p:cTn id="13" dur="500" fill="hold"/>
                                        <p:tgtEl>
                                          <p:spTgt spid="142341"/>
                                        </p:tgtEl>
                                        <p:attrNameLst>
                                          <p:attrName>ppt_x</p:attrName>
                                        </p:attrNameLst>
                                      </p:cBhvr>
                                      <p:tavLst>
                                        <p:tav tm="0">
                                          <p:val>
                                            <p:strVal val="1+#ppt_w/2"/>
                                          </p:val>
                                        </p:tav>
                                        <p:tav tm="100000">
                                          <p:val>
                                            <p:strVal val="#ppt_x"/>
                                          </p:val>
                                        </p:tav>
                                      </p:tavLst>
                                    </p:anim>
                                    <p:anim calcmode="lin" valueType="num">
                                      <p:cBhvr additive="base">
                                        <p:cTn id="14" dur="500" fill="hold"/>
                                        <p:tgtEl>
                                          <p:spTgt spid="1423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p:bldP spid="142341" grpId="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85800" y="304800"/>
            <a:ext cx="7772400" cy="762000"/>
          </a:xfrm>
        </p:spPr>
        <p:txBody>
          <a:bodyPr/>
          <a:lstStyle/>
          <a:p>
            <a:pPr eaLnBrk="1" hangingPunct="1">
              <a:defRPr/>
            </a:pPr>
            <a:r>
              <a:rPr lang="en-US" sz="3200" b="1" smtClean="0"/>
              <a:t>Example:</a:t>
            </a:r>
          </a:p>
        </p:txBody>
      </p:sp>
      <p:sp>
        <p:nvSpPr>
          <p:cNvPr id="81923" name="Rectangle 3"/>
          <p:cNvSpPr>
            <a:spLocks noGrp="1" noChangeArrowheads="1"/>
          </p:cNvSpPr>
          <p:nvPr>
            <p:ph type="body" idx="1"/>
          </p:nvPr>
        </p:nvSpPr>
        <p:spPr>
          <a:xfrm>
            <a:off x="685800" y="1295400"/>
            <a:ext cx="7772400" cy="4114800"/>
          </a:xfrm>
        </p:spPr>
        <p:txBody>
          <a:bodyPr/>
          <a:lstStyle/>
          <a:p>
            <a:pPr marL="0" indent="0" eaLnBrk="1" hangingPunct="1">
              <a:buFont typeface="Wingdings" pitchFamily="2" charset="2"/>
              <a:buNone/>
            </a:pPr>
            <a:r>
              <a:rPr lang="en-US" dirty="0" smtClean="0">
                <a:cs typeface="Times New Roman" pitchFamily="18" charset="0"/>
              </a:rPr>
              <a:t>Yields in the bond market are currently 8% (</a:t>
            </a:r>
            <a:r>
              <a:rPr lang="en-US" dirty="0" err="1" smtClean="0">
                <a:cs typeface="Times New Roman" pitchFamily="18" charset="0"/>
              </a:rPr>
              <a:t>CEY</a:t>
            </a:r>
            <a:r>
              <a:rPr lang="en-US" dirty="0" smtClean="0">
                <a:cs typeface="Times New Roman" pitchFamily="18" charset="0"/>
              </a:rPr>
              <a:t>). What interest rate must you charge on a mortgage (</a:t>
            </a:r>
            <a:r>
              <a:rPr lang="en-US" dirty="0" err="1" smtClean="0">
                <a:cs typeface="Times New Roman" pitchFamily="18" charset="0"/>
              </a:rPr>
              <a:t>MEY</a:t>
            </a:r>
            <a:r>
              <a:rPr lang="en-US" dirty="0" smtClean="0">
                <a:cs typeface="Times New Roman" pitchFamily="18" charset="0"/>
              </a:rPr>
              <a:t>) if you want to sell it at par value in the bond market?</a:t>
            </a:r>
          </a:p>
        </p:txBody>
      </p:sp>
      <p:sp>
        <p:nvSpPr>
          <p:cNvPr id="4" name="Slide Number Placeholder 3"/>
          <p:cNvSpPr>
            <a:spLocks noGrp="1"/>
          </p:cNvSpPr>
          <p:nvPr>
            <p:ph type="sldNum" sz="quarter" idx="12"/>
          </p:nvPr>
        </p:nvSpPr>
        <p:spPr/>
        <p:txBody>
          <a:bodyPr/>
          <a:lstStyle/>
          <a:p>
            <a:fld id="{B454739E-B941-4556-BF58-7398D3CAE5DB}" type="slidenum">
              <a:rPr lang="en-US" smtClean="0"/>
              <a:pPr/>
              <a:t>70</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85800" y="0"/>
            <a:ext cx="7772400" cy="838200"/>
          </a:xfrm>
        </p:spPr>
        <p:txBody>
          <a:bodyPr/>
          <a:lstStyle/>
          <a:p>
            <a:pPr eaLnBrk="1" hangingPunct="1">
              <a:defRPr/>
            </a:pPr>
            <a:r>
              <a:rPr lang="en-US" sz="3200" smtClean="0">
                <a:cs typeface="Times New Roman" panose="02020603050405020304" pitchFamily="18" charset="0"/>
              </a:rPr>
              <a:t>Answer:</a:t>
            </a:r>
            <a:r>
              <a:rPr lang="en-US" smtClean="0">
                <a:cs typeface="Times New Roman" panose="02020603050405020304" pitchFamily="18" charset="0"/>
              </a:rPr>
              <a:t> </a:t>
            </a:r>
          </a:p>
        </p:txBody>
      </p:sp>
      <p:sp>
        <p:nvSpPr>
          <p:cNvPr id="82947" name="Rectangle 3"/>
          <p:cNvSpPr>
            <a:spLocks noGrp="1" noChangeArrowheads="1"/>
          </p:cNvSpPr>
          <p:nvPr>
            <p:ph type="body" idx="1"/>
          </p:nvPr>
        </p:nvSpPr>
        <p:spPr>
          <a:xfrm>
            <a:off x="685800" y="685800"/>
            <a:ext cx="7772400" cy="5257800"/>
          </a:xfrm>
        </p:spPr>
        <p:txBody>
          <a:bodyPr/>
          <a:lstStyle/>
          <a:p>
            <a:pPr eaLnBrk="1" hangingPunct="1">
              <a:buFont typeface="Wingdings" pitchFamily="2" charset="2"/>
              <a:buNone/>
            </a:pPr>
            <a:r>
              <a:rPr lang="en-US" smtClean="0">
                <a:cs typeface="Times New Roman" pitchFamily="18" charset="0"/>
              </a:rPr>
              <a:t>7.8698%.</a:t>
            </a:r>
            <a:br>
              <a:rPr lang="en-US" smtClean="0">
                <a:cs typeface="Times New Roman" pitchFamily="18" charset="0"/>
              </a:rPr>
            </a:br>
            <a:r>
              <a:rPr lang="en-US" smtClean="0">
                <a:cs typeface="Times New Roman" pitchFamily="18" charset="0"/>
              </a:rPr>
              <a:t> </a:t>
            </a:r>
            <a:br>
              <a:rPr lang="en-US" smtClean="0">
                <a:cs typeface="Times New Roman" pitchFamily="18" charset="0"/>
              </a:rPr>
            </a:br>
            <a:endParaRPr lang="en-US" smtClean="0">
              <a:cs typeface="Times New Roman" pitchFamily="18" charset="0"/>
            </a:endParaRPr>
          </a:p>
        </p:txBody>
      </p:sp>
      <p:graphicFrame>
        <p:nvGraphicFramePr>
          <p:cNvPr id="82948" name="Object 4"/>
          <p:cNvGraphicFramePr>
            <a:graphicFrameLocks noChangeAspect="1"/>
          </p:cNvGraphicFramePr>
          <p:nvPr/>
        </p:nvGraphicFramePr>
        <p:xfrm>
          <a:off x="762000" y="1295400"/>
          <a:ext cx="7543800" cy="989013"/>
        </p:xfrm>
        <a:graphic>
          <a:graphicData uri="http://schemas.openxmlformats.org/presentationml/2006/ole">
            <p:oleObj spid="_x0000_s82948" name="Equation" r:id="rId3" imgW="3873500" imgH="508000" progId="Equation.3">
              <p:embed/>
            </p:oleObj>
          </a:graphicData>
        </a:graphic>
      </p:graphicFrame>
      <p:grpSp>
        <p:nvGrpSpPr>
          <p:cNvPr id="82949" name="Group 5"/>
          <p:cNvGrpSpPr>
            <a:grpSpLocks/>
          </p:cNvGrpSpPr>
          <p:nvPr/>
        </p:nvGrpSpPr>
        <p:grpSpPr bwMode="auto">
          <a:xfrm>
            <a:off x="1143000" y="2590800"/>
            <a:ext cx="7010400" cy="4038600"/>
            <a:chOff x="-3" y="-3"/>
            <a:chExt cx="4880" cy="2960"/>
          </a:xfrm>
        </p:grpSpPr>
        <p:grpSp>
          <p:nvGrpSpPr>
            <p:cNvPr id="82950" name="Group 6"/>
            <p:cNvGrpSpPr>
              <a:grpSpLocks/>
            </p:cNvGrpSpPr>
            <p:nvPr/>
          </p:nvGrpSpPr>
          <p:grpSpPr bwMode="auto">
            <a:xfrm>
              <a:off x="0" y="0"/>
              <a:ext cx="4874" cy="2954"/>
              <a:chOff x="0" y="0"/>
              <a:chExt cx="4874" cy="2954"/>
            </a:xfrm>
          </p:grpSpPr>
          <p:grpSp>
            <p:nvGrpSpPr>
              <p:cNvPr id="82952" name="Group 7"/>
              <p:cNvGrpSpPr>
                <a:grpSpLocks/>
              </p:cNvGrpSpPr>
              <p:nvPr/>
            </p:nvGrpSpPr>
            <p:grpSpPr bwMode="auto">
              <a:xfrm>
                <a:off x="0" y="0"/>
                <a:ext cx="2437" cy="422"/>
                <a:chOff x="0" y="0"/>
                <a:chExt cx="2437" cy="422"/>
              </a:xfrm>
            </p:grpSpPr>
            <p:sp>
              <p:nvSpPr>
                <p:cNvPr id="82992" name="Rectangle 8"/>
                <p:cNvSpPr>
                  <a:spLocks noChangeArrowheads="1"/>
                </p:cNvSpPr>
                <p:nvPr/>
              </p:nvSpPr>
              <p:spPr bwMode="auto">
                <a:xfrm>
                  <a:off x="43" y="0"/>
                  <a:ext cx="2351" cy="422"/>
                </a:xfrm>
                <a:prstGeom prst="rect">
                  <a:avLst/>
                </a:prstGeom>
                <a:noFill/>
                <a:ln w="9525">
                  <a:noFill/>
                  <a:miter lim="800000"/>
                  <a:headEnd/>
                  <a:tailEnd/>
                </a:ln>
                <a:effectLst/>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82993" name="Rectangle 9"/>
                <p:cNvSpPr>
                  <a:spLocks noChangeArrowheads="1"/>
                </p:cNvSpPr>
                <p:nvPr/>
              </p:nvSpPr>
              <p:spPr bwMode="auto">
                <a:xfrm>
                  <a:off x="0" y="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3" name="Group 10"/>
              <p:cNvGrpSpPr>
                <a:grpSpLocks/>
              </p:cNvGrpSpPr>
              <p:nvPr/>
            </p:nvGrpSpPr>
            <p:grpSpPr bwMode="auto">
              <a:xfrm>
                <a:off x="2437" y="0"/>
                <a:ext cx="2437" cy="422"/>
                <a:chOff x="2437" y="0"/>
                <a:chExt cx="2437" cy="422"/>
              </a:xfrm>
            </p:grpSpPr>
            <p:sp>
              <p:nvSpPr>
                <p:cNvPr id="82990" name="Rectangle 11"/>
                <p:cNvSpPr>
                  <a:spLocks noChangeArrowheads="1"/>
                </p:cNvSpPr>
                <p:nvPr/>
              </p:nvSpPr>
              <p:spPr bwMode="auto">
                <a:xfrm>
                  <a:off x="2480" y="0"/>
                  <a:ext cx="2351" cy="422"/>
                </a:xfrm>
                <a:prstGeom prst="rect">
                  <a:avLst/>
                </a:prstGeom>
                <a:noFill/>
                <a:ln w="9525">
                  <a:noFill/>
                  <a:miter lim="800000"/>
                  <a:headEnd/>
                  <a:tailEnd/>
                </a:ln>
                <a:effectLst/>
              </p:spPr>
              <p:txBody>
                <a:bodyPr/>
                <a:lstStyle/>
                <a:p>
                  <a:pPr eaLnBrk="1" hangingPunct="1">
                    <a:tabLst>
                      <a:tab pos="-457200" algn="l"/>
                    </a:tabLst>
                  </a:pPr>
                  <a:r>
                    <a:rPr lang="en-US" sz="1400" b="1">
                      <a:cs typeface="Times New Roman" pitchFamily="18" charset="0"/>
                    </a:rPr>
                    <a:t>TI-BAII PLUS</a:t>
                  </a:r>
                  <a:endParaRPr lang="en-US" sz="1000">
                    <a:cs typeface="Times New Roman" pitchFamily="18" charset="0"/>
                  </a:endParaRPr>
                </a:p>
                <a:p>
                  <a:pPr>
                    <a:tabLst>
                      <a:tab pos="-457200" algn="l"/>
                    </a:tabLst>
                  </a:pPr>
                  <a:endParaRPr lang="en-US"/>
                </a:p>
              </p:txBody>
            </p:sp>
            <p:sp>
              <p:nvSpPr>
                <p:cNvPr id="82991" name="Rectangle 12"/>
                <p:cNvSpPr>
                  <a:spLocks noChangeArrowheads="1"/>
                </p:cNvSpPr>
                <p:nvPr/>
              </p:nvSpPr>
              <p:spPr bwMode="auto">
                <a:xfrm>
                  <a:off x="2437" y="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4" name="Group 13"/>
              <p:cNvGrpSpPr>
                <a:grpSpLocks/>
              </p:cNvGrpSpPr>
              <p:nvPr/>
            </p:nvGrpSpPr>
            <p:grpSpPr bwMode="auto">
              <a:xfrm>
                <a:off x="0" y="422"/>
                <a:ext cx="2437" cy="422"/>
                <a:chOff x="0" y="422"/>
                <a:chExt cx="2437" cy="422"/>
              </a:xfrm>
            </p:grpSpPr>
            <p:sp>
              <p:nvSpPr>
                <p:cNvPr id="82988" name="Rectangle 14"/>
                <p:cNvSpPr>
                  <a:spLocks noChangeArrowheads="1"/>
                </p:cNvSpPr>
                <p:nvPr/>
              </p:nvSpPr>
              <p:spPr bwMode="auto">
                <a:xfrm>
                  <a:off x="43" y="422"/>
                  <a:ext cx="2351" cy="422"/>
                </a:xfrm>
                <a:prstGeom prst="rect">
                  <a:avLst/>
                </a:prstGeom>
                <a:noFill/>
                <a:ln w="9525">
                  <a:noFill/>
                  <a:miter lim="800000"/>
                  <a:headEnd/>
                  <a:tailEnd/>
                </a:ln>
                <a:effectLst/>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82989" name="Rectangle 15"/>
                <p:cNvSpPr>
                  <a:spLocks noChangeArrowheads="1"/>
                </p:cNvSpPr>
                <p:nvPr/>
              </p:nvSpPr>
              <p:spPr bwMode="auto">
                <a:xfrm>
                  <a:off x="0" y="42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5" name="Group 16"/>
              <p:cNvGrpSpPr>
                <a:grpSpLocks/>
              </p:cNvGrpSpPr>
              <p:nvPr/>
            </p:nvGrpSpPr>
            <p:grpSpPr bwMode="auto">
              <a:xfrm>
                <a:off x="2437" y="422"/>
                <a:ext cx="2437" cy="422"/>
                <a:chOff x="2437" y="422"/>
                <a:chExt cx="2437" cy="422"/>
              </a:xfrm>
            </p:grpSpPr>
            <p:sp>
              <p:nvSpPr>
                <p:cNvPr id="82986" name="Rectangle 17"/>
                <p:cNvSpPr>
                  <a:spLocks noChangeArrowheads="1"/>
                </p:cNvSpPr>
                <p:nvPr/>
              </p:nvSpPr>
              <p:spPr bwMode="auto">
                <a:xfrm>
                  <a:off x="2480" y="42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I Conv</a:t>
                  </a:r>
                  <a:endParaRPr lang="en-US" sz="1000">
                    <a:cs typeface="Times New Roman" pitchFamily="18" charset="0"/>
                  </a:endParaRPr>
                </a:p>
                <a:p>
                  <a:endParaRPr lang="en-US"/>
                </a:p>
              </p:txBody>
            </p:sp>
            <p:sp>
              <p:nvSpPr>
                <p:cNvPr id="82987" name="Rectangle 18"/>
                <p:cNvSpPr>
                  <a:spLocks noChangeArrowheads="1"/>
                </p:cNvSpPr>
                <p:nvPr/>
              </p:nvSpPr>
              <p:spPr bwMode="auto">
                <a:xfrm>
                  <a:off x="2437" y="42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6" name="Group 19"/>
              <p:cNvGrpSpPr>
                <a:grpSpLocks/>
              </p:cNvGrpSpPr>
              <p:nvPr/>
            </p:nvGrpSpPr>
            <p:grpSpPr bwMode="auto">
              <a:xfrm>
                <a:off x="0" y="844"/>
                <a:ext cx="2437" cy="422"/>
                <a:chOff x="0" y="844"/>
                <a:chExt cx="2437" cy="422"/>
              </a:xfrm>
            </p:grpSpPr>
            <p:sp>
              <p:nvSpPr>
                <p:cNvPr id="82984" name="Rectangle 20"/>
                <p:cNvSpPr>
                  <a:spLocks noChangeArrowheads="1"/>
                </p:cNvSpPr>
                <p:nvPr/>
              </p:nvSpPr>
              <p:spPr bwMode="auto">
                <a:xfrm>
                  <a:off x="43" y="844"/>
                  <a:ext cx="2351" cy="422"/>
                </a:xfrm>
                <a:prstGeom prst="rect">
                  <a:avLst/>
                </a:prstGeom>
                <a:noFill/>
                <a:ln w="9525">
                  <a:noFill/>
                  <a:miter lim="800000"/>
                  <a:headEnd/>
                  <a:tailEnd/>
                </a:ln>
                <a:effectLst/>
              </p:spPr>
              <p:txBody>
                <a:bodyPr/>
                <a:lstStyle/>
                <a:p>
                  <a:pPr eaLnBrk="1" hangingPunct="1">
                    <a:tabLst>
                      <a:tab pos="-457200" algn="l"/>
                    </a:tabLst>
                  </a:pPr>
                  <a:r>
                    <a:rPr lang="en-US" sz="1400">
                      <a:cs typeface="Times New Roman" pitchFamily="18" charset="0"/>
                    </a:rPr>
                    <a:t>2  P/YR</a:t>
                  </a:r>
                  <a:endParaRPr lang="en-US" sz="1000">
                    <a:cs typeface="Times New Roman" pitchFamily="18" charset="0"/>
                  </a:endParaRPr>
                </a:p>
                <a:p>
                  <a:pPr>
                    <a:tabLst>
                      <a:tab pos="-457200" algn="l"/>
                    </a:tabLst>
                  </a:pPr>
                  <a:endParaRPr lang="en-US"/>
                </a:p>
              </p:txBody>
            </p:sp>
            <p:sp>
              <p:nvSpPr>
                <p:cNvPr id="82985" name="Rectangle 21"/>
                <p:cNvSpPr>
                  <a:spLocks noChangeArrowheads="1"/>
                </p:cNvSpPr>
                <p:nvPr/>
              </p:nvSpPr>
              <p:spPr bwMode="auto">
                <a:xfrm>
                  <a:off x="0" y="844"/>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7" name="Group 22"/>
              <p:cNvGrpSpPr>
                <a:grpSpLocks/>
              </p:cNvGrpSpPr>
              <p:nvPr/>
            </p:nvGrpSpPr>
            <p:grpSpPr bwMode="auto">
              <a:xfrm>
                <a:off x="2437" y="844"/>
                <a:ext cx="2437" cy="422"/>
                <a:chOff x="2437" y="844"/>
                <a:chExt cx="2437" cy="422"/>
              </a:xfrm>
            </p:grpSpPr>
            <p:sp>
              <p:nvSpPr>
                <p:cNvPr id="82982" name="Rectangle 23"/>
                <p:cNvSpPr>
                  <a:spLocks noChangeArrowheads="1"/>
                </p:cNvSpPr>
                <p:nvPr/>
              </p:nvSpPr>
              <p:spPr bwMode="auto">
                <a:xfrm>
                  <a:off x="2480" y="844"/>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NOM = 8 ENTER </a:t>
                  </a:r>
                  <a:r>
                    <a:rPr lang="en-US" sz="1400">
                      <a:cs typeface="Times New Roman" pitchFamily="18" charset="0"/>
                      <a:sym typeface="Symbol" pitchFamily="18" charset="2"/>
                    </a:rPr>
                    <a:t></a:t>
                  </a:r>
                  <a:r>
                    <a:rPr lang="en-US" sz="1400">
                      <a:cs typeface="Times New Roman" pitchFamily="18" charset="0"/>
                    </a:rPr>
                    <a:t>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82983" name="Rectangle 24"/>
                <p:cNvSpPr>
                  <a:spLocks noChangeArrowheads="1"/>
                </p:cNvSpPr>
                <p:nvPr/>
              </p:nvSpPr>
              <p:spPr bwMode="auto">
                <a:xfrm>
                  <a:off x="2437" y="844"/>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8" name="Group 25"/>
              <p:cNvGrpSpPr>
                <a:grpSpLocks/>
              </p:cNvGrpSpPr>
              <p:nvPr/>
            </p:nvGrpSpPr>
            <p:grpSpPr bwMode="auto">
              <a:xfrm>
                <a:off x="0" y="1266"/>
                <a:ext cx="2437" cy="422"/>
                <a:chOff x="0" y="1266"/>
                <a:chExt cx="2437" cy="422"/>
              </a:xfrm>
            </p:grpSpPr>
            <p:sp>
              <p:nvSpPr>
                <p:cNvPr id="82980" name="Rectangle 26"/>
                <p:cNvSpPr>
                  <a:spLocks noChangeArrowheads="1"/>
                </p:cNvSpPr>
                <p:nvPr/>
              </p:nvSpPr>
              <p:spPr bwMode="auto">
                <a:xfrm>
                  <a:off x="43" y="1266"/>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8 I/YR</a:t>
                  </a:r>
                  <a:endParaRPr lang="en-US" sz="1000">
                    <a:cs typeface="Times New Roman" pitchFamily="18" charset="0"/>
                  </a:endParaRPr>
                </a:p>
                <a:p>
                  <a:endParaRPr lang="en-US"/>
                </a:p>
              </p:txBody>
            </p:sp>
            <p:sp>
              <p:nvSpPr>
                <p:cNvPr id="82981" name="Rectangle 27"/>
                <p:cNvSpPr>
                  <a:spLocks noChangeArrowheads="1"/>
                </p:cNvSpPr>
                <p:nvPr/>
              </p:nvSpPr>
              <p:spPr bwMode="auto">
                <a:xfrm>
                  <a:off x="0" y="1266"/>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59" name="Group 28"/>
              <p:cNvGrpSpPr>
                <a:grpSpLocks/>
              </p:cNvGrpSpPr>
              <p:nvPr/>
            </p:nvGrpSpPr>
            <p:grpSpPr bwMode="auto">
              <a:xfrm>
                <a:off x="2437" y="1266"/>
                <a:ext cx="2437" cy="422"/>
                <a:chOff x="2437" y="1266"/>
                <a:chExt cx="2437" cy="422"/>
              </a:xfrm>
            </p:grpSpPr>
            <p:sp>
              <p:nvSpPr>
                <p:cNvPr id="82978" name="Rectangle 29"/>
                <p:cNvSpPr>
                  <a:spLocks noChangeArrowheads="1"/>
                </p:cNvSpPr>
                <p:nvPr/>
              </p:nvSpPr>
              <p:spPr bwMode="auto">
                <a:xfrm>
                  <a:off x="2480" y="1266"/>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C/Y = 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2979" name="Rectangle 30"/>
                <p:cNvSpPr>
                  <a:spLocks noChangeArrowheads="1"/>
                </p:cNvSpPr>
                <p:nvPr/>
              </p:nvSpPr>
              <p:spPr bwMode="auto">
                <a:xfrm>
                  <a:off x="2437" y="1266"/>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0" name="Group 31"/>
              <p:cNvGrpSpPr>
                <a:grpSpLocks/>
              </p:cNvGrpSpPr>
              <p:nvPr/>
            </p:nvGrpSpPr>
            <p:grpSpPr bwMode="auto">
              <a:xfrm>
                <a:off x="0" y="1688"/>
                <a:ext cx="2437" cy="422"/>
                <a:chOff x="0" y="1688"/>
                <a:chExt cx="2437" cy="422"/>
              </a:xfrm>
            </p:grpSpPr>
            <p:sp>
              <p:nvSpPr>
                <p:cNvPr id="82976" name="Rectangle 32"/>
                <p:cNvSpPr>
                  <a:spLocks noChangeArrowheads="1"/>
                </p:cNvSpPr>
                <p:nvPr/>
              </p:nvSpPr>
              <p:spPr bwMode="auto">
                <a:xfrm>
                  <a:off x="43" y="1688"/>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EFF% gives 8.16</a:t>
                  </a:r>
                  <a:endParaRPr lang="en-US" sz="1000">
                    <a:cs typeface="Times New Roman" pitchFamily="18" charset="0"/>
                  </a:endParaRPr>
                </a:p>
                <a:p>
                  <a:endParaRPr lang="en-US"/>
                </a:p>
              </p:txBody>
            </p:sp>
            <p:sp>
              <p:nvSpPr>
                <p:cNvPr id="82977" name="Rectangle 33"/>
                <p:cNvSpPr>
                  <a:spLocks noChangeArrowheads="1"/>
                </p:cNvSpPr>
                <p:nvPr/>
              </p:nvSpPr>
              <p:spPr bwMode="auto">
                <a:xfrm>
                  <a:off x="0" y="1688"/>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1" name="Group 34"/>
              <p:cNvGrpSpPr>
                <a:grpSpLocks/>
              </p:cNvGrpSpPr>
              <p:nvPr/>
            </p:nvGrpSpPr>
            <p:grpSpPr bwMode="auto">
              <a:xfrm>
                <a:off x="2437" y="1688"/>
                <a:ext cx="2437" cy="422"/>
                <a:chOff x="2437" y="1688"/>
                <a:chExt cx="2437" cy="422"/>
              </a:xfrm>
            </p:grpSpPr>
            <p:sp>
              <p:nvSpPr>
                <p:cNvPr id="82974" name="Rectangle 35"/>
                <p:cNvSpPr>
                  <a:spLocks noChangeArrowheads="1"/>
                </p:cNvSpPr>
                <p:nvPr/>
              </p:nvSpPr>
              <p:spPr bwMode="auto">
                <a:xfrm>
                  <a:off x="2480" y="1688"/>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CPT EFF = 8.16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2975" name="Rectangle 36"/>
                <p:cNvSpPr>
                  <a:spLocks noChangeArrowheads="1"/>
                </p:cNvSpPr>
                <p:nvPr/>
              </p:nvSpPr>
              <p:spPr bwMode="auto">
                <a:xfrm>
                  <a:off x="2437" y="1688"/>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2" name="Group 37"/>
              <p:cNvGrpSpPr>
                <a:grpSpLocks/>
              </p:cNvGrpSpPr>
              <p:nvPr/>
            </p:nvGrpSpPr>
            <p:grpSpPr bwMode="auto">
              <a:xfrm>
                <a:off x="0" y="2110"/>
                <a:ext cx="2437" cy="422"/>
                <a:chOff x="0" y="2110"/>
                <a:chExt cx="2437" cy="422"/>
              </a:xfrm>
            </p:grpSpPr>
            <p:sp>
              <p:nvSpPr>
                <p:cNvPr id="82972" name="Rectangle 38"/>
                <p:cNvSpPr>
                  <a:spLocks noChangeArrowheads="1"/>
                </p:cNvSpPr>
                <p:nvPr/>
              </p:nvSpPr>
              <p:spPr bwMode="auto">
                <a:xfrm>
                  <a:off x="43" y="2110"/>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12 P/YR</a:t>
                  </a:r>
                  <a:endParaRPr lang="en-US" sz="1000">
                    <a:cs typeface="Times New Roman" pitchFamily="18" charset="0"/>
                  </a:endParaRPr>
                </a:p>
                <a:p>
                  <a:endParaRPr lang="en-US"/>
                </a:p>
              </p:txBody>
            </p:sp>
            <p:sp>
              <p:nvSpPr>
                <p:cNvPr id="82973" name="Rectangle 39"/>
                <p:cNvSpPr>
                  <a:spLocks noChangeArrowheads="1"/>
                </p:cNvSpPr>
                <p:nvPr/>
              </p:nvSpPr>
              <p:spPr bwMode="auto">
                <a:xfrm>
                  <a:off x="0" y="211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3" name="Group 40"/>
              <p:cNvGrpSpPr>
                <a:grpSpLocks/>
              </p:cNvGrpSpPr>
              <p:nvPr/>
            </p:nvGrpSpPr>
            <p:grpSpPr bwMode="auto">
              <a:xfrm>
                <a:off x="2437" y="2110"/>
                <a:ext cx="2437" cy="422"/>
                <a:chOff x="2437" y="2110"/>
                <a:chExt cx="2437" cy="422"/>
              </a:xfrm>
            </p:grpSpPr>
            <p:sp>
              <p:nvSpPr>
                <p:cNvPr id="82970" name="Rectangle 41"/>
                <p:cNvSpPr>
                  <a:spLocks noChangeArrowheads="1"/>
                </p:cNvSpPr>
                <p:nvPr/>
              </p:nvSpPr>
              <p:spPr bwMode="auto">
                <a:xfrm>
                  <a:off x="2480" y="2110"/>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C/Y = 12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2971" name="Rectangle 42"/>
                <p:cNvSpPr>
                  <a:spLocks noChangeArrowheads="1"/>
                </p:cNvSpPr>
                <p:nvPr/>
              </p:nvSpPr>
              <p:spPr bwMode="auto">
                <a:xfrm>
                  <a:off x="2437" y="211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4" name="Group 43"/>
              <p:cNvGrpSpPr>
                <a:grpSpLocks/>
              </p:cNvGrpSpPr>
              <p:nvPr/>
            </p:nvGrpSpPr>
            <p:grpSpPr bwMode="auto">
              <a:xfrm>
                <a:off x="0" y="2532"/>
                <a:ext cx="2437" cy="422"/>
                <a:chOff x="0" y="2532"/>
                <a:chExt cx="2437" cy="422"/>
              </a:xfrm>
            </p:grpSpPr>
            <p:sp>
              <p:nvSpPr>
                <p:cNvPr id="82968" name="Rectangle 44"/>
                <p:cNvSpPr>
                  <a:spLocks noChangeArrowheads="1"/>
                </p:cNvSpPr>
                <p:nvPr/>
              </p:nvSpPr>
              <p:spPr bwMode="auto">
                <a:xfrm>
                  <a:off x="43" y="253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NOM% gives 7.8698</a:t>
                  </a:r>
                  <a:endParaRPr lang="en-US" sz="1000">
                    <a:cs typeface="Times New Roman" pitchFamily="18" charset="0"/>
                  </a:endParaRPr>
                </a:p>
                <a:p>
                  <a:endParaRPr lang="en-US"/>
                </a:p>
              </p:txBody>
            </p:sp>
            <p:sp>
              <p:nvSpPr>
                <p:cNvPr id="82969" name="Rectangle 45"/>
                <p:cNvSpPr>
                  <a:spLocks noChangeArrowheads="1"/>
                </p:cNvSpPr>
                <p:nvPr/>
              </p:nvSpPr>
              <p:spPr bwMode="auto">
                <a:xfrm>
                  <a:off x="0" y="253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2965" name="Group 46"/>
              <p:cNvGrpSpPr>
                <a:grpSpLocks/>
              </p:cNvGrpSpPr>
              <p:nvPr/>
            </p:nvGrpSpPr>
            <p:grpSpPr bwMode="auto">
              <a:xfrm>
                <a:off x="2437" y="2532"/>
                <a:ext cx="2437" cy="422"/>
                <a:chOff x="2437" y="2532"/>
                <a:chExt cx="2437" cy="422"/>
              </a:xfrm>
            </p:grpSpPr>
            <p:sp>
              <p:nvSpPr>
                <p:cNvPr id="82966" name="Rectangle 47"/>
                <p:cNvSpPr>
                  <a:spLocks noChangeArrowheads="1"/>
                </p:cNvSpPr>
                <p:nvPr/>
              </p:nvSpPr>
              <p:spPr bwMode="auto">
                <a:xfrm>
                  <a:off x="2480" y="253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CPT NOM = 7.8698</a:t>
                  </a:r>
                  <a:endParaRPr lang="en-US" sz="1000">
                    <a:cs typeface="Times New Roman" pitchFamily="18" charset="0"/>
                  </a:endParaRPr>
                </a:p>
                <a:p>
                  <a:endParaRPr lang="en-US"/>
                </a:p>
              </p:txBody>
            </p:sp>
            <p:sp>
              <p:nvSpPr>
                <p:cNvPr id="82967" name="Rectangle 48"/>
                <p:cNvSpPr>
                  <a:spLocks noChangeArrowheads="1"/>
                </p:cNvSpPr>
                <p:nvPr/>
              </p:nvSpPr>
              <p:spPr bwMode="auto">
                <a:xfrm>
                  <a:off x="2437" y="253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sp>
          <p:nvSpPr>
            <p:cNvPr id="82951" name="Rectangle 49"/>
            <p:cNvSpPr>
              <a:spLocks noChangeArrowheads="1"/>
            </p:cNvSpPr>
            <p:nvPr/>
          </p:nvSpPr>
          <p:spPr bwMode="auto">
            <a:xfrm>
              <a:off x="-3" y="-3"/>
              <a:ext cx="4880" cy="2960"/>
            </a:xfrm>
            <a:prstGeom prst="rect">
              <a:avLst/>
            </a:prstGeom>
            <a:noFill/>
            <a:ln w="11112">
              <a:solidFill>
                <a:srgbClr val="A0A0A0"/>
              </a:solidFill>
              <a:miter lim="800000"/>
              <a:headEnd/>
              <a:tailEnd/>
            </a:ln>
            <a:effectLst/>
          </p:spPr>
          <p:txBody>
            <a:bodyPr wrap="none"/>
            <a:lstStyle/>
            <a:p>
              <a:pPr eaLnBrk="1" hangingPunct="1"/>
              <a:endParaRPr lang="en-US"/>
            </a:p>
          </p:txBody>
        </p:sp>
      </p:grpSp>
      <p:sp>
        <p:nvSpPr>
          <p:cNvPr id="50" name="Slide Number Placeholder 49"/>
          <p:cNvSpPr>
            <a:spLocks noGrp="1"/>
          </p:cNvSpPr>
          <p:nvPr>
            <p:ph type="sldNum" sz="quarter" idx="12"/>
          </p:nvPr>
        </p:nvSpPr>
        <p:spPr/>
        <p:txBody>
          <a:bodyPr/>
          <a:lstStyle/>
          <a:p>
            <a:fld id="{B454739E-B941-4556-BF58-7398D3CAE5DB}" type="slidenum">
              <a:rPr lang="en-US" smtClean="0"/>
              <a:pPr/>
              <a:t>71</a:t>
            </a:fld>
            <a:endParaRPr lang="en-US"/>
          </a:p>
        </p:txBody>
      </p:sp>
      <p:sp>
        <p:nvSpPr>
          <p:cNvPr id="51" name="Footer Placeholder 5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85800" y="304800"/>
            <a:ext cx="7772400" cy="990600"/>
          </a:xfrm>
        </p:spPr>
        <p:txBody>
          <a:bodyPr/>
          <a:lstStyle/>
          <a:p>
            <a:pPr eaLnBrk="1" hangingPunct="1">
              <a:defRPr/>
            </a:pPr>
            <a:r>
              <a:rPr lang="en-US" sz="3200" b="1" smtClean="0"/>
              <a:t>Example:</a:t>
            </a:r>
          </a:p>
        </p:txBody>
      </p:sp>
      <p:sp>
        <p:nvSpPr>
          <p:cNvPr id="83971" name="Rectangle 3"/>
          <p:cNvSpPr>
            <a:spLocks noGrp="1" noChangeArrowheads="1"/>
          </p:cNvSpPr>
          <p:nvPr>
            <p:ph type="body" idx="1"/>
          </p:nvPr>
        </p:nvSpPr>
        <p:spPr>
          <a:xfrm>
            <a:off x="685800" y="1371600"/>
            <a:ext cx="7772400" cy="4114800"/>
          </a:xfrm>
        </p:spPr>
        <p:txBody>
          <a:bodyPr/>
          <a:lstStyle/>
          <a:p>
            <a:pPr marL="0" indent="0" eaLnBrk="1" hangingPunct="1">
              <a:buFont typeface="Wingdings" pitchFamily="2" charset="2"/>
              <a:buNone/>
            </a:pPr>
            <a:r>
              <a:rPr lang="en-US" dirty="0" smtClean="0">
                <a:cs typeface="Times New Roman" pitchFamily="18" charset="0"/>
              </a:rPr>
              <a:t>You have just issued a mortgage with a 10% contract interest rate (</a:t>
            </a:r>
            <a:r>
              <a:rPr lang="en-US" dirty="0" err="1" smtClean="0">
                <a:cs typeface="Times New Roman" pitchFamily="18" charset="0"/>
              </a:rPr>
              <a:t>MEY</a:t>
            </a:r>
            <a:r>
              <a:rPr lang="en-US" dirty="0" smtClean="0">
                <a:cs typeface="Times New Roman" pitchFamily="18" charset="0"/>
              </a:rPr>
              <a:t>). How high can yields be in the bond market (</a:t>
            </a:r>
            <a:r>
              <a:rPr lang="en-US" dirty="0" err="1" smtClean="0">
                <a:cs typeface="Times New Roman" pitchFamily="18" charset="0"/>
              </a:rPr>
              <a:t>BEY</a:t>
            </a:r>
            <a:r>
              <a:rPr lang="en-US" dirty="0" smtClean="0">
                <a:cs typeface="Times New Roman" pitchFamily="18" charset="0"/>
              </a:rPr>
              <a:t>) such that you can still sell this mortgage at par value in the bond market?</a:t>
            </a:r>
          </a:p>
        </p:txBody>
      </p:sp>
      <p:sp>
        <p:nvSpPr>
          <p:cNvPr id="4" name="Slide Number Placeholder 3"/>
          <p:cNvSpPr>
            <a:spLocks noGrp="1"/>
          </p:cNvSpPr>
          <p:nvPr>
            <p:ph type="sldNum" sz="quarter" idx="12"/>
          </p:nvPr>
        </p:nvSpPr>
        <p:spPr/>
        <p:txBody>
          <a:bodyPr/>
          <a:lstStyle/>
          <a:p>
            <a:fld id="{B454739E-B941-4556-BF58-7398D3CAE5DB}" type="slidenum">
              <a:rPr lang="en-US" smtClean="0"/>
              <a:pPr/>
              <a:t>72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bg>
      <p:bgPr>
        <a:solidFill>
          <a:srgbClr val="FF99CC"/>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5800" y="0"/>
            <a:ext cx="7772400" cy="914400"/>
          </a:xfrm>
        </p:spPr>
        <p:txBody>
          <a:bodyPr/>
          <a:lstStyle/>
          <a:p>
            <a:pPr eaLnBrk="1" hangingPunct="1">
              <a:defRPr/>
            </a:pPr>
            <a:r>
              <a:rPr lang="en-US" sz="3200" smtClean="0">
                <a:cs typeface="Times New Roman" panose="02020603050405020304" pitchFamily="18" charset="0"/>
              </a:rPr>
              <a:t>Answer:</a:t>
            </a:r>
          </a:p>
        </p:txBody>
      </p:sp>
      <p:sp>
        <p:nvSpPr>
          <p:cNvPr id="84995" name="Rectangle 3"/>
          <p:cNvSpPr>
            <a:spLocks noGrp="1" noChangeArrowheads="1"/>
          </p:cNvSpPr>
          <p:nvPr>
            <p:ph type="body" idx="1"/>
          </p:nvPr>
        </p:nvSpPr>
        <p:spPr>
          <a:xfrm>
            <a:off x="762000" y="685800"/>
            <a:ext cx="7772400" cy="5257800"/>
          </a:xfrm>
        </p:spPr>
        <p:txBody>
          <a:bodyPr/>
          <a:lstStyle/>
          <a:p>
            <a:pPr eaLnBrk="1" hangingPunct="1">
              <a:buFont typeface="Wingdings" pitchFamily="2" charset="2"/>
              <a:buNone/>
            </a:pPr>
            <a:r>
              <a:rPr lang="en-US" smtClean="0">
                <a:cs typeface="Times New Roman" pitchFamily="18" charset="0"/>
              </a:rPr>
              <a:t>10.21%.</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r>
              <a:rPr lang="en-US" smtClean="0">
                <a:cs typeface="Times New Roman" pitchFamily="18" charset="0"/>
              </a:rPr>
              <a:t> </a:t>
            </a:r>
            <a:br>
              <a:rPr lang="en-US" smtClean="0">
                <a:cs typeface="Times New Roman" pitchFamily="18" charset="0"/>
              </a:rPr>
            </a:br>
            <a:endParaRPr lang="en-US" smtClean="0"/>
          </a:p>
        </p:txBody>
      </p:sp>
      <p:graphicFrame>
        <p:nvGraphicFramePr>
          <p:cNvPr id="84996" name="Object 4"/>
          <p:cNvGraphicFramePr>
            <a:graphicFrameLocks noChangeAspect="1"/>
          </p:cNvGraphicFramePr>
          <p:nvPr/>
        </p:nvGraphicFramePr>
        <p:xfrm>
          <a:off x="838200" y="1219200"/>
          <a:ext cx="7391400" cy="1077913"/>
        </p:xfrm>
        <a:graphic>
          <a:graphicData uri="http://schemas.openxmlformats.org/presentationml/2006/ole">
            <p:oleObj spid="_x0000_s84996" name="Equation" r:id="rId3" imgW="3479800" imgH="508000" progId="Equation.3">
              <p:embed/>
            </p:oleObj>
          </a:graphicData>
        </a:graphic>
      </p:graphicFrame>
      <p:grpSp>
        <p:nvGrpSpPr>
          <p:cNvPr id="84997" name="Group 5"/>
          <p:cNvGrpSpPr>
            <a:grpSpLocks/>
          </p:cNvGrpSpPr>
          <p:nvPr/>
        </p:nvGrpSpPr>
        <p:grpSpPr bwMode="auto">
          <a:xfrm>
            <a:off x="914400" y="2362200"/>
            <a:ext cx="7239000" cy="4191000"/>
            <a:chOff x="-3" y="-3"/>
            <a:chExt cx="4880" cy="2960"/>
          </a:xfrm>
        </p:grpSpPr>
        <p:grpSp>
          <p:nvGrpSpPr>
            <p:cNvPr id="84998" name="Group 6"/>
            <p:cNvGrpSpPr>
              <a:grpSpLocks/>
            </p:cNvGrpSpPr>
            <p:nvPr/>
          </p:nvGrpSpPr>
          <p:grpSpPr bwMode="auto">
            <a:xfrm>
              <a:off x="0" y="0"/>
              <a:ext cx="4874" cy="2954"/>
              <a:chOff x="0" y="0"/>
              <a:chExt cx="4874" cy="2954"/>
            </a:xfrm>
          </p:grpSpPr>
          <p:grpSp>
            <p:nvGrpSpPr>
              <p:cNvPr id="85000" name="Group 7"/>
              <p:cNvGrpSpPr>
                <a:grpSpLocks/>
              </p:cNvGrpSpPr>
              <p:nvPr/>
            </p:nvGrpSpPr>
            <p:grpSpPr bwMode="auto">
              <a:xfrm>
                <a:off x="0" y="0"/>
                <a:ext cx="2437" cy="422"/>
                <a:chOff x="0" y="0"/>
                <a:chExt cx="2437" cy="422"/>
              </a:xfrm>
            </p:grpSpPr>
            <p:sp>
              <p:nvSpPr>
                <p:cNvPr id="85040" name="Rectangle 8"/>
                <p:cNvSpPr>
                  <a:spLocks noChangeArrowheads="1"/>
                </p:cNvSpPr>
                <p:nvPr/>
              </p:nvSpPr>
              <p:spPr bwMode="auto">
                <a:xfrm>
                  <a:off x="43" y="0"/>
                  <a:ext cx="2351" cy="422"/>
                </a:xfrm>
                <a:prstGeom prst="rect">
                  <a:avLst/>
                </a:prstGeom>
                <a:noFill/>
                <a:ln w="9525">
                  <a:noFill/>
                  <a:miter lim="800000"/>
                  <a:headEnd/>
                  <a:tailEnd/>
                </a:ln>
                <a:effectLst/>
              </p:spPr>
              <p:txBody>
                <a:bodyPr/>
                <a:lstStyle/>
                <a:p>
                  <a:pPr eaLnBrk="1" hangingPunct="1">
                    <a:tabLst>
                      <a:tab pos="-457200" algn="l"/>
                    </a:tabLst>
                  </a:pPr>
                  <a:r>
                    <a:rPr lang="en-US" sz="1400" b="1">
                      <a:cs typeface="Times New Roman" pitchFamily="18" charset="0"/>
                    </a:rPr>
                    <a:t>HP-10B</a:t>
                  </a:r>
                  <a:endParaRPr lang="en-US" sz="1000">
                    <a:cs typeface="Times New Roman" pitchFamily="18" charset="0"/>
                  </a:endParaRPr>
                </a:p>
                <a:p>
                  <a:pPr>
                    <a:tabLst>
                      <a:tab pos="-457200" algn="l"/>
                    </a:tabLst>
                  </a:pPr>
                  <a:endParaRPr lang="en-US"/>
                </a:p>
              </p:txBody>
            </p:sp>
            <p:sp>
              <p:nvSpPr>
                <p:cNvPr id="85041" name="Rectangle 9"/>
                <p:cNvSpPr>
                  <a:spLocks noChangeArrowheads="1"/>
                </p:cNvSpPr>
                <p:nvPr/>
              </p:nvSpPr>
              <p:spPr bwMode="auto">
                <a:xfrm>
                  <a:off x="0" y="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1" name="Group 10"/>
              <p:cNvGrpSpPr>
                <a:grpSpLocks/>
              </p:cNvGrpSpPr>
              <p:nvPr/>
            </p:nvGrpSpPr>
            <p:grpSpPr bwMode="auto">
              <a:xfrm>
                <a:off x="2437" y="0"/>
                <a:ext cx="2437" cy="422"/>
                <a:chOff x="2437" y="0"/>
                <a:chExt cx="2437" cy="422"/>
              </a:xfrm>
            </p:grpSpPr>
            <p:sp>
              <p:nvSpPr>
                <p:cNvPr id="85038" name="Rectangle 11"/>
                <p:cNvSpPr>
                  <a:spLocks noChangeArrowheads="1"/>
                </p:cNvSpPr>
                <p:nvPr/>
              </p:nvSpPr>
              <p:spPr bwMode="auto">
                <a:xfrm>
                  <a:off x="2480" y="0"/>
                  <a:ext cx="2351" cy="422"/>
                </a:xfrm>
                <a:prstGeom prst="rect">
                  <a:avLst/>
                </a:prstGeom>
                <a:noFill/>
                <a:ln w="9525">
                  <a:noFill/>
                  <a:miter lim="800000"/>
                  <a:headEnd/>
                  <a:tailEnd/>
                </a:ln>
                <a:effectLst/>
              </p:spPr>
              <p:txBody>
                <a:bodyPr/>
                <a:lstStyle/>
                <a:p>
                  <a:pPr eaLnBrk="1" hangingPunct="1">
                    <a:tabLst>
                      <a:tab pos="-457200" algn="l"/>
                    </a:tabLst>
                  </a:pPr>
                  <a:r>
                    <a:rPr lang="en-US" sz="1400" b="1">
                      <a:cs typeface="Times New Roman" pitchFamily="18" charset="0"/>
                    </a:rPr>
                    <a:t>TI-BAII PLUS</a:t>
                  </a:r>
                  <a:endParaRPr lang="en-US" sz="1000">
                    <a:cs typeface="Times New Roman" pitchFamily="18" charset="0"/>
                  </a:endParaRPr>
                </a:p>
                <a:p>
                  <a:pPr>
                    <a:tabLst>
                      <a:tab pos="-457200" algn="l"/>
                    </a:tabLst>
                  </a:pPr>
                  <a:endParaRPr lang="en-US"/>
                </a:p>
              </p:txBody>
            </p:sp>
            <p:sp>
              <p:nvSpPr>
                <p:cNvPr id="85039" name="Rectangle 12"/>
                <p:cNvSpPr>
                  <a:spLocks noChangeArrowheads="1"/>
                </p:cNvSpPr>
                <p:nvPr/>
              </p:nvSpPr>
              <p:spPr bwMode="auto">
                <a:xfrm>
                  <a:off x="2437" y="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2" name="Group 13"/>
              <p:cNvGrpSpPr>
                <a:grpSpLocks/>
              </p:cNvGrpSpPr>
              <p:nvPr/>
            </p:nvGrpSpPr>
            <p:grpSpPr bwMode="auto">
              <a:xfrm>
                <a:off x="0" y="422"/>
                <a:ext cx="2437" cy="422"/>
                <a:chOff x="0" y="422"/>
                <a:chExt cx="2437" cy="422"/>
              </a:xfrm>
            </p:grpSpPr>
            <p:sp>
              <p:nvSpPr>
                <p:cNvPr id="85036" name="Rectangle 14"/>
                <p:cNvSpPr>
                  <a:spLocks noChangeArrowheads="1"/>
                </p:cNvSpPr>
                <p:nvPr/>
              </p:nvSpPr>
              <p:spPr bwMode="auto">
                <a:xfrm>
                  <a:off x="43" y="422"/>
                  <a:ext cx="2351" cy="422"/>
                </a:xfrm>
                <a:prstGeom prst="rect">
                  <a:avLst/>
                </a:prstGeom>
                <a:noFill/>
                <a:ln w="9525">
                  <a:noFill/>
                  <a:miter lim="800000"/>
                  <a:headEnd/>
                  <a:tailEnd/>
                </a:ln>
                <a:effectLst/>
              </p:spPr>
              <p:txBody>
                <a:bodyPr/>
                <a:lstStyle/>
                <a:p>
                  <a:pPr eaLnBrk="1" hangingPunct="1">
                    <a:tabLst>
                      <a:tab pos="-457200" algn="l"/>
                    </a:tabLst>
                  </a:pPr>
                  <a:r>
                    <a:rPr lang="en-US" sz="1400">
                      <a:cs typeface="Times New Roman" pitchFamily="18" charset="0"/>
                    </a:rPr>
                    <a:t>CLEAR ALL</a:t>
                  </a:r>
                  <a:endParaRPr lang="en-US" sz="1000">
                    <a:cs typeface="Times New Roman" pitchFamily="18" charset="0"/>
                  </a:endParaRPr>
                </a:p>
                <a:p>
                  <a:pPr>
                    <a:tabLst>
                      <a:tab pos="-457200" algn="l"/>
                    </a:tabLst>
                  </a:pPr>
                  <a:endParaRPr lang="en-US"/>
                </a:p>
              </p:txBody>
            </p:sp>
            <p:sp>
              <p:nvSpPr>
                <p:cNvPr id="85037" name="Rectangle 15"/>
                <p:cNvSpPr>
                  <a:spLocks noChangeArrowheads="1"/>
                </p:cNvSpPr>
                <p:nvPr/>
              </p:nvSpPr>
              <p:spPr bwMode="auto">
                <a:xfrm>
                  <a:off x="0" y="42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3" name="Group 16"/>
              <p:cNvGrpSpPr>
                <a:grpSpLocks/>
              </p:cNvGrpSpPr>
              <p:nvPr/>
            </p:nvGrpSpPr>
            <p:grpSpPr bwMode="auto">
              <a:xfrm>
                <a:off x="2437" y="422"/>
                <a:ext cx="2437" cy="422"/>
                <a:chOff x="2437" y="422"/>
                <a:chExt cx="2437" cy="422"/>
              </a:xfrm>
            </p:grpSpPr>
            <p:sp>
              <p:nvSpPr>
                <p:cNvPr id="85034" name="Rectangle 17"/>
                <p:cNvSpPr>
                  <a:spLocks noChangeArrowheads="1"/>
                </p:cNvSpPr>
                <p:nvPr/>
              </p:nvSpPr>
              <p:spPr bwMode="auto">
                <a:xfrm>
                  <a:off x="2480" y="42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I Conv</a:t>
                  </a:r>
                  <a:endParaRPr lang="en-US" sz="1000">
                    <a:cs typeface="Times New Roman" pitchFamily="18" charset="0"/>
                  </a:endParaRPr>
                </a:p>
                <a:p>
                  <a:endParaRPr lang="en-US"/>
                </a:p>
              </p:txBody>
            </p:sp>
            <p:sp>
              <p:nvSpPr>
                <p:cNvPr id="85035" name="Rectangle 18"/>
                <p:cNvSpPr>
                  <a:spLocks noChangeArrowheads="1"/>
                </p:cNvSpPr>
                <p:nvPr/>
              </p:nvSpPr>
              <p:spPr bwMode="auto">
                <a:xfrm>
                  <a:off x="2437" y="42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4" name="Group 19"/>
              <p:cNvGrpSpPr>
                <a:grpSpLocks/>
              </p:cNvGrpSpPr>
              <p:nvPr/>
            </p:nvGrpSpPr>
            <p:grpSpPr bwMode="auto">
              <a:xfrm>
                <a:off x="0" y="844"/>
                <a:ext cx="2437" cy="422"/>
                <a:chOff x="0" y="844"/>
                <a:chExt cx="2437" cy="422"/>
              </a:xfrm>
            </p:grpSpPr>
            <p:sp>
              <p:nvSpPr>
                <p:cNvPr id="85032" name="Rectangle 20"/>
                <p:cNvSpPr>
                  <a:spLocks noChangeArrowheads="1"/>
                </p:cNvSpPr>
                <p:nvPr/>
              </p:nvSpPr>
              <p:spPr bwMode="auto">
                <a:xfrm>
                  <a:off x="43" y="844"/>
                  <a:ext cx="2351" cy="422"/>
                </a:xfrm>
                <a:prstGeom prst="rect">
                  <a:avLst/>
                </a:prstGeom>
                <a:noFill/>
                <a:ln w="9525">
                  <a:noFill/>
                  <a:miter lim="800000"/>
                  <a:headEnd/>
                  <a:tailEnd/>
                </a:ln>
                <a:effectLst/>
              </p:spPr>
              <p:txBody>
                <a:bodyPr/>
                <a:lstStyle/>
                <a:p>
                  <a:pPr eaLnBrk="1" hangingPunct="1">
                    <a:tabLst>
                      <a:tab pos="-457200" algn="l"/>
                    </a:tabLst>
                  </a:pPr>
                  <a:r>
                    <a:rPr lang="en-US" sz="1400">
                      <a:cs typeface="Times New Roman" pitchFamily="18" charset="0"/>
                    </a:rPr>
                    <a:t>12  P/YR</a:t>
                  </a:r>
                  <a:endParaRPr lang="en-US" sz="1000">
                    <a:cs typeface="Times New Roman" pitchFamily="18" charset="0"/>
                  </a:endParaRPr>
                </a:p>
                <a:p>
                  <a:pPr>
                    <a:tabLst>
                      <a:tab pos="-457200" algn="l"/>
                    </a:tabLst>
                  </a:pPr>
                  <a:endParaRPr lang="en-US"/>
                </a:p>
              </p:txBody>
            </p:sp>
            <p:sp>
              <p:nvSpPr>
                <p:cNvPr id="85033" name="Rectangle 21"/>
                <p:cNvSpPr>
                  <a:spLocks noChangeArrowheads="1"/>
                </p:cNvSpPr>
                <p:nvPr/>
              </p:nvSpPr>
              <p:spPr bwMode="auto">
                <a:xfrm>
                  <a:off x="0" y="844"/>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5" name="Group 22"/>
              <p:cNvGrpSpPr>
                <a:grpSpLocks/>
              </p:cNvGrpSpPr>
              <p:nvPr/>
            </p:nvGrpSpPr>
            <p:grpSpPr bwMode="auto">
              <a:xfrm>
                <a:off x="2437" y="844"/>
                <a:ext cx="2437" cy="422"/>
                <a:chOff x="2437" y="844"/>
                <a:chExt cx="2437" cy="422"/>
              </a:xfrm>
            </p:grpSpPr>
            <p:sp>
              <p:nvSpPr>
                <p:cNvPr id="85030" name="Rectangle 23"/>
                <p:cNvSpPr>
                  <a:spLocks noChangeArrowheads="1"/>
                </p:cNvSpPr>
                <p:nvPr/>
              </p:nvSpPr>
              <p:spPr bwMode="auto">
                <a:xfrm>
                  <a:off x="2480" y="844"/>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NOM = 10 ENTER </a:t>
                  </a:r>
                  <a:r>
                    <a:rPr lang="en-US" sz="1400">
                      <a:cs typeface="Times New Roman" pitchFamily="18" charset="0"/>
                      <a:sym typeface="Symbol" pitchFamily="18" charset="2"/>
                    </a:rPr>
                    <a:t></a:t>
                  </a:r>
                  <a:r>
                    <a:rPr lang="en-US" sz="1400">
                      <a:cs typeface="Times New Roman" pitchFamily="18" charset="0"/>
                    </a:rPr>
                    <a:t> </a:t>
                  </a:r>
                  <a:r>
                    <a:rPr lang="en-US" sz="1400">
                      <a:cs typeface="Times New Roman" pitchFamily="18" charset="0"/>
                      <a:sym typeface="Symbol" pitchFamily="18" charset="2"/>
                    </a:rPr>
                    <a:t></a:t>
                  </a:r>
                  <a:r>
                    <a:rPr lang="en-US" sz="1400">
                      <a:cs typeface="Times New Roman" pitchFamily="18" charset="0"/>
                    </a:rPr>
                    <a:t> </a:t>
                  </a:r>
                  <a:endParaRPr lang="en-US" sz="1000">
                    <a:cs typeface="Times New Roman" pitchFamily="18" charset="0"/>
                    <a:sym typeface="Symbol" pitchFamily="18" charset="2"/>
                  </a:endParaRPr>
                </a:p>
                <a:p>
                  <a:endParaRPr lang="en-US" sz="1400">
                    <a:cs typeface="Times New Roman" pitchFamily="18" charset="0"/>
                    <a:sym typeface="Symbol" pitchFamily="18" charset="2"/>
                  </a:endParaRPr>
                </a:p>
              </p:txBody>
            </p:sp>
            <p:sp>
              <p:nvSpPr>
                <p:cNvPr id="85031" name="Rectangle 24"/>
                <p:cNvSpPr>
                  <a:spLocks noChangeArrowheads="1"/>
                </p:cNvSpPr>
                <p:nvPr/>
              </p:nvSpPr>
              <p:spPr bwMode="auto">
                <a:xfrm>
                  <a:off x="2437" y="844"/>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6" name="Group 25"/>
              <p:cNvGrpSpPr>
                <a:grpSpLocks/>
              </p:cNvGrpSpPr>
              <p:nvPr/>
            </p:nvGrpSpPr>
            <p:grpSpPr bwMode="auto">
              <a:xfrm>
                <a:off x="0" y="1266"/>
                <a:ext cx="2437" cy="422"/>
                <a:chOff x="0" y="1266"/>
                <a:chExt cx="2437" cy="422"/>
              </a:xfrm>
            </p:grpSpPr>
            <p:sp>
              <p:nvSpPr>
                <p:cNvPr id="85028" name="Rectangle 26"/>
                <p:cNvSpPr>
                  <a:spLocks noChangeArrowheads="1"/>
                </p:cNvSpPr>
                <p:nvPr/>
              </p:nvSpPr>
              <p:spPr bwMode="auto">
                <a:xfrm>
                  <a:off x="43" y="1266"/>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10 I/YR</a:t>
                  </a:r>
                  <a:endParaRPr lang="en-US" sz="1000">
                    <a:cs typeface="Times New Roman" pitchFamily="18" charset="0"/>
                  </a:endParaRPr>
                </a:p>
                <a:p>
                  <a:endParaRPr lang="en-US"/>
                </a:p>
              </p:txBody>
            </p:sp>
            <p:sp>
              <p:nvSpPr>
                <p:cNvPr id="85029" name="Rectangle 27"/>
                <p:cNvSpPr>
                  <a:spLocks noChangeArrowheads="1"/>
                </p:cNvSpPr>
                <p:nvPr/>
              </p:nvSpPr>
              <p:spPr bwMode="auto">
                <a:xfrm>
                  <a:off x="0" y="1266"/>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7" name="Group 28"/>
              <p:cNvGrpSpPr>
                <a:grpSpLocks/>
              </p:cNvGrpSpPr>
              <p:nvPr/>
            </p:nvGrpSpPr>
            <p:grpSpPr bwMode="auto">
              <a:xfrm>
                <a:off x="2437" y="1266"/>
                <a:ext cx="2437" cy="422"/>
                <a:chOff x="2437" y="1266"/>
                <a:chExt cx="2437" cy="422"/>
              </a:xfrm>
            </p:grpSpPr>
            <p:sp>
              <p:nvSpPr>
                <p:cNvPr id="85026" name="Rectangle 29"/>
                <p:cNvSpPr>
                  <a:spLocks noChangeArrowheads="1"/>
                </p:cNvSpPr>
                <p:nvPr/>
              </p:nvSpPr>
              <p:spPr bwMode="auto">
                <a:xfrm>
                  <a:off x="2480" y="1266"/>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C/Y = 12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5027" name="Rectangle 30"/>
                <p:cNvSpPr>
                  <a:spLocks noChangeArrowheads="1"/>
                </p:cNvSpPr>
                <p:nvPr/>
              </p:nvSpPr>
              <p:spPr bwMode="auto">
                <a:xfrm>
                  <a:off x="2437" y="1266"/>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8" name="Group 31"/>
              <p:cNvGrpSpPr>
                <a:grpSpLocks/>
              </p:cNvGrpSpPr>
              <p:nvPr/>
            </p:nvGrpSpPr>
            <p:grpSpPr bwMode="auto">
              <a:xfrm>
                <a:off x="0" y="1688"/>
                <a:ext cx="2437" cy="422"/>
                <a:chOff x="0" y="1688"/>
                <a:chExt cx="2437" cy="422"/>
              </a:xfrm>
            </p:grpSpPr>
            <p:sp>
              <p:nvSpPr>
                <p:cNvPr id="85024" name="Rectangle 32"/>
                <p:cNvSpPr>
                  <a:spLocks noChangeArrowheads="1"/>
                </p:cNvSpPr>
                <p:nvPr/>
              </p:nvSpPr>
              <p:spPr bwMode="auto">
                <a:xfrm>
                  <a:off x="43" y="1688"/>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EFF% gives 10.47</a:t>
                  </a:r>
                  <a:endParaRPr lang="en-US" sz="1000">
                    <a:cs typeface="Times New Roman" pitchFamily="18" charset="0"/>
                  </a:endParaRPr>
                </a:p>
                <a:p>
                  <a:endParaRPr lang="en-US"/>
                </a:p>
              </p:txBody>
            </p:sp>
            <p:sp>
              <p:nvSpPr>
                <p:cNvPr id="85025" name="Rectangle 33"/>
                <p:cNvSpPr>
                  <a:spLocks noChangeArrowheads="1"/>
                </p:cNvSpPr>
                <p:nvPr/>
              </p:nvSpPr>
              <p:spPr bwMode="auto">
                <a:xfrm>
                  <a:off x="0" y="1688"/>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09" name="Group 34"/>
              <p:cNvGrpSpPr>
                <a:grpSpLocks/>
              </p:cNvGrpSpPr>
              <p:nvPr/>
            </p:nvGrpSpPr>
            <p:grpSpPr bwMode="auto">
              <a:xfrm>
                <a:off x="2437" y="1688"/>
                <a:ext cx="2437" cy="422"/>
                <a:chOff x="2437" y="1688"/>
                <a:chExt cx="2437" cy="422"/>
              </a:xfrm>
            </p:grpSpPr>
            <p:sp>
              <p:nvSpPr>
                <p:cNvPr id="85022" name="Rectangle 35"/>
                <p:cNvSpPr>
                  <a:spLocks noChangeArrowheads="1"/>
                </p:cNvSpPr>
                <p:nvPr/>
              </p:nvSpPr>
              <p:spPr bwMode="auto">
                <a:xfrm>
                  <a:off x="2480" y="1688"/>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CPT EFF = 10.47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5023" name="Rectangle 36"/>
                <p:cNvSpPr>
                  <a:spLocks noChangeArrowheads="1"/>
                </p:cNvSpPr>
                <p:nvPr/>
              </p:nvSpPr>
              <p:spPr bwMode="auto">
                <a:xfrm>
                  <a:off x="2437" y="1688"/>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10" name="Group 37"/>
              <p:cNvGrpSpPr>
                <a:grpSpLocks/>
              </p:cNvGrpSpPr>
              <p:nvPr/>
            </p:nvGrpSpPr>
            <p:grpSpPr bwMode="auto">
              <a:xfrm>
                <a:off x="0" y="2110"/>
                <a:ext cx="2437" cy="422"/>
                <a:chOff x="0" y="2110"/>
                <a:chExt cx="2437" cy="422"/>
              </a:xfrm>
            </p:grpSpPr>
            <p:sp>
              <p:nvSpPr>
                <p:cNvPr id="85020" name="Rectangle 38"/>
                <p:cNvSpPr>
                  <a:spLocks noChangeArrowheads="1"/>
                </p:cNvSpPr>
                <p:nvPr/>
              </p:nvSpPr>
              <p:spPr bwMode="auto">
                <a:xfrm>
                  <a:off x="43" y="2110"/>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2 P/YR</a:t>
                  </a:r>
                  <a:endParaRPr lang="en-US" sz="1000">
                    <a:cs typeface="Times New Roman" pitchFamily="18" charset="0"/>
                  </a:endParaRPr>
                </a:p>
                <a:p>
                  <a:endParaRPr lang="en-US"/>
                </a:p>
              </p:txBody>
            </p:sp>
            <p:sp>
              <p:nvSpPr>
                <p:cNvPr id="85021" name="Rectangle 39"/>
                <p:cNvSpPr>
                  <a:spLocks noChangeArrowheads="1"/>
                </p:cNvSpPr>
                <p:nvPr/>
              </p:nvSpPr>
              <p:spPr bwMode="auto">
                <a:xfrm>
                  <a:off x="0" y="211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11" name="Group 40"/>
              <p:cNvGrpSpPr>
                <a:grpSpLocks/>
              </p:cNvGrpSpPr>
              <p:nvPr/>
            </p:nvGrpSpPr>
            <p:grpSpPr bwMode="auto">
              <a:xfrm>
                <a:off x="2437" y="2110"/>
                <a:ext cx="2437" cy="422"/>
                <a:chOff x="2437" y="2110"/>
                <a:chExt cx="2437" cy="422"/>
              </a:xfrm>
            </p:grpSpPr>
            <p:sp>
              <p:nvSpPr>
                <p:cNvPr id="85018" name="Rectangle 41"/>
                <p:cNvSpPr>
                  <a:spLocks noChangeArrowheads="1"/>
                </p:cNvSpPr>
                <p:nvPr/>
              </p:nvSpPr>
              <p:spPr bwMode="auto">
                <a:xfrm>
                  <a:off x="2480" y="2110"/>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C/Y = 2 ENTER </a:t>
                  </a:r>
                  <a:r>
                    <a:rPr lang="en-US" sz="1400">
                      <a:cs typeface="Times New Roman" pitchFamily="18" charset="0"/>
                      <a:sym typeface="Symbol" pitchFamily="18" charset="2"/>
                    </a:rPr>
                    <a:t></a:t>
                  </a:r>
                  <a:endParaRPr lang="en-US" sz="1000">
                    <a:cs typeface="Times New Roman" pitchFamily="18" charset="0"/>
                  </a:endParaRPr>
                </a:p>
                <a:p>
                  <a:endParaRPr lang="en-US" sz="1400">
                    <a:cs typeface="Times New Roman" pitchFamily="18" charset="0"/>
                    <a:sym typeface="Symbol" pitchFamily="18" charset="2"/>
                  </a:endParaRPr>
                </a:p>
              </p:txBody>
            </p:sp>
            <p:sp>
              <p:nvSpPr>
                <p:cNvPr id="85019" name="Rectangle 42"/>
                <p:cNvSpPr>
                  <a:spLocks noChangeArrowheads="1"/>
                </p:cNvSpPr>
                <p:nvPr/>
              </p:nvSpPr>
              <p:spPr bwMode="auto">
                <a:xfrm>
                  <a:off x="2437" y="2110"/>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12" name="Group 43"/>
              <p:cNvGrpSpPr>
                <a:grpSpLocks/>
              </p:cNvGrpSpPr>
              <p:nvPr/>
            </p:nvGrpSpPr>
            <p:grpSpPr bwMode="auto">
              <a:xfrm>
                <a:off x="0" y="2532"/>
                <a:ext cx="2437" cy="422"/>
                <a:chOff x="0" y="2532"/>
                <a:chExt cx="2437" cy="422"/>
              </a:xfrm>
            </p:grpSpPr>
            <p:sp>
              <p:nvSpPr>
                <p:cNvPr id="85016" name="Rectangle 44"/>
                <p:cNvSpPr>
                  <a:spLocks noChangeArrowheads="1"/>
                </p:cNvSpPr>
                <p:nvPr/>
              </p:nvSpPr>
              <p:spPr bwMode="auto">
                <a:xfrm>
                  <a:off x="43" y="253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NOM% gives 10.21</a:t>
                  </a:r>
                  <a:endParaRPr lang="en-US" sz="1000">
                    <a:cs typeface="Times New Roman" pitchFamily="18" charset="0"/>
                  </a:endParaRPr>
                </a:p>
                <a:p>
                  <a:endParaRPr lang="en-US"/>
                </a:p>
              </p:txBody>
            </p:sp>
            <p:sp>
              <p:nvSpPr>
                <p:cNvPr id="85017" name="Rectangle 45"/>
                <p:cNvSpPr>
                  <a:spLocks noChangeArrowheads="1"/>
                </p:cNvSpPr>
                <p:nvPr/>
              </p:nvSpPr>
              <p:spPr bwMode="auto">
                <a:xfrm>
                  <a:off x="0" y="253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nvGrpSpPr>
              <p:cNvPr id="85013" name="Group 46"/>
              <p:cNvGrpSpPr>
                <a:grpSpLocks/>
              </p:cNvGrpSpPr>
              <p:nvPr/>
            </p:nvGrpSpPr>
            <p:grpSpPr bwMode="auto">
              <a:xfrm>
                <a:off x="2437" y="2532"/>
                <a:ext cx="2437" cy="422"/>
                <a:chOff x="2437" y="2532"/>
                <a:chExt cx="2437" cy="422"/>
              </a:xfrm>
            </p:grpSpPr>
            <p:sp>
              <p:nvSpPr>
                <p:cNvPr id="85014" name="Rectangle 47"/>
                <p:cNvSpPr>
                  <a:spLocks noChangeArrowheads="1"/>
                </p:cNvSpPr>
                <p:nvPr/>
              </p:nvSpPr>
              <p:spPr bwMode="auto">
                <a:xfrm>
                  <a:off x="2480" y="2532"/>
                  <a:ext cx="2351" cy="422"/>
                </a:xfrm>
                <a:prstGeom prst="rect">
                  <a:avLst/>
                </a:prstGeom>
                <a:noFill/>
                <a:ln w="9525">
                  <a:noFill/>
                  <a:miter lim="800000"/>
                  <a:headEnd/>
                  <a:tailEnd/>
                </a:ln>
                <a:effectLst/>
              </p:spPr>
              <p:txBody>
                <a:bodyPr/>
                <a:lstStyle/>
                <a:p>
                  <a:pPr eaLnBrk="1" hangingPunct="1"/>
                  <a:r>
                    <a:rPr lang="en-US" sz="1400">
                      <a:cs typeface="Times New Roman" pitchFamily="18" charset="0"/>
                    </a:rPr>
                    <a:t>CPT NOM = 10.21</a:t>
                  </a:r>
                  <a:endParaRPr lang="en-US" sz="1000">
                    <a:cs typeface="Times New Roman" pitchFamily="18" charset="0"/>
                  </a:endParaRPr>
                </a:p>
                <a:p>
                  <a:endParaRPr lang="en-US"/>
                </a:p>
              </p:txBody>
            </p:sp>
            <p:sp>
              <p:nvSpPr>
                <p:cNvPr id="85015" name="Rectangle 48"/>
                <p:cNvSpPr>
                  <a:spLocks noChangeArrowheads="1"/>
                </p:cNvSpPr>
                <p:nvPr/>
              </p:nvSpPr>
              <p:spPr bwMode="auto">
                <a:xfrm>
                  <a:off x="2437" y="2532"/>
                  <a:ext cx="2437" cy="422"/>
                </a:xfrm>
                <a:prstGeom prst="rect">
                  <a:avLst/>
                </a:prstGeom>
                <a:noFill/>
                <a:ln w="7">
                  <a:solidFill>
                    <a:srgbClr val="A0A0A0"/>
                  </a:solidFill>
                  <a:miter lim="800000"/>
                  <a:headEnd/>
                  <a:tailEnd/>
                </a:ln>
                <a:effectLst/>
              </p:spPr>
              <p:txBody>
                <a:bodyPr wrap="none"/>
                <a:lstStyle/>
                <a:p>
                  <a:pPr eaLnBrk="1" hangingPunct="1"/>
                  <a:endParaRPr lang="en-US"/>
                </a:p>
              </p:txBody>
            </p:sp>
          </p:grpSp>
        </p:grpSp>
        <p:sp>
          <p:nvSpPr>
            <p:cNvPr id="84999" name="Rectangle 49"/>
            <p:cNvSpPr>
              <a:spLocks noChangeArrowheads="1"/>
            </p:cNvSpPr>
            <p:nvPr/>
          </p:nvSpPr>
          <p:spPr bwMode="auto">
            <a:xfrm>
              <a:off x="-3" y="-3"/>
              <a:ext cx="4880" cy="2960"/>
            </a:xfrm>
            <a:prstGeom prst="rect">
              <a:avLst/>
            </a:prstGeom>
            <a:noFill/>
            <a:ln w="11112">
              <a:solidFill>
                <a:srgbClr val="A0A0A0"/>
              </a:solidFill>
              <a:miter lim="800000"/>
              <a:headEnd/>
              <a:tailEnd/>
            </a:ln>
            <a:effectLst/>
          </p:spPr>
          <p:txBody>
            <a:bodyPr wrap="none"/>
            <a:lstStyle/>
            <a:p>
              <a:pPr eaLnBrk="1" hangingPunct="1"/>
              <a:endParaRPr lang="en-US"/>
            </a:p>
          </p:txBody>
        </p:sp>
      </p:grpSp>
      <p:sp>
        <p:nvSpPr>
          <p:cNvPr id="50" name="Slide Number Placeholder 49"/>
          <p:cNvSpPr>
            <a:spLocks noGrp="1"/>
          </p:cNvSpPr>
          <p:nvPr>
            <p:ph type="sldNum" sz="quarter" idx="12"/>
          </p:nvPr>
        </p:nvSpPr>
        <p:spPr/>
        <p:txBody>
          <a:bodyPr/>
          <a:lstStyle/>
          <a:p>
            <a:fld id="{B454739E-B941-4556-BF58-7398D3CAE5DB}" type="slidenum">
              <a:rPr lang="en-US" smtClean="0"/>
              <a:pPr/>
              <a:t>73</a:t>
            </a:fld>
            <a:endParaRPr lang="en-US"/>
          </a:p>
        </p:txBody>
      </p:sp>
      <p:sp>
        <p:nvSpPr>
          <p:cNvPr id="51" name="Footer Placeholder 5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4"/>
          <p:cNvPicPr>
            <a:picLocks noChangeAspect="1" noChangeArrowheads="1"/>
          </p:cNvPicPr>
          <p:nvPr/>
        </p:nvPicPr>
        <p:blipFill>
          <a:blip r:embed="rId2" cstate="print"/>
          <a:srcRect/>
          <a:stretch>
            <a:fillRect/>
          </a:stretch>
        </p:blipFill>
        <p:spPr bwMode="auto">
          <a:xfrm>
            <a:off x="1211263" y="176213"/>
            <a:ext cx="6719887" cy="6505575"/>
          </a:xfrm>
          <a:prstGeom prst="rect">
            <a:avLst/>
          </a:prstGeom>
          <a:noFill/>
          <a:ln w="9525">
            <a:noFill/>
            <a:miter lim="800000"/>
            <a:headEnd/>
            <a:tailEnd/>
          </a:ln>
          <a:effectLst/>
        </p:spPr>
      </p:pic>
      <p:grpSp>
        <p:nvGrpSpPr>
          <p:cNvPr id="143788" name="Group 428"/>
          <p:cNvGrpSpPr>
            <a:grpSpLocks/>
          </p:cNvGrpSpPr>
          <p:nvPr/>
        </p:nvGrpSpPr>
        <p:grpSpPr bwMode="auto">
          <a:xfrm>
            <a:off x="1981200" y="4953000"/>
            <a:ext cx="6400800" cy="1676400"/>
            <a:chOff x="1248" y="3120"/>
            <a:chExt cx="4032" cy="1056"/>
          </a:xfrm>
        </p:grpSpPr>
        <p:sp>
          <p:nvSpPr>
            <p:cNvPr id="11277" name="Rectangle 414"/>
            <p:cNvSpPr>
              <a:spLocks noChangeArrowheads="1"/>
            </p:cNvSpPr>
            <p:nvPr/>
          </p:nvSpPr>
          <p:spPr bwMode="auto">
            <a:xfrm>
              <a:off x="1248" y="3120"/>
              <a:ext cx="480"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11278" name="Rectangle 415"/>
            <p:cNvSpPr>
              <a:spLocks noChangeArrowheads="1"/>
            </p:cNvSpPr>
            <p:nvPr/>
          </p:nvSpPr>
          <p:spPr bwMode="auto">
            <a:xfrm>
              <a:off x="2640" y="3120"/>
              <a:ext cx="384"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11279" name="Rectangle 416"/>
            <p:cNvSpPr>
              <a:spLocks noChangeArrowheads="1"/>
            </p:cNvSpPr>
            <p:nvPr/>
          </p:nvSpPr>
          <p:spPr bwMode="auto">
            <a:xfrm>
              <a:off x="2208" y="3120"/>
              <a:ext cx="384" cy="960"/>
            </a:xfrm>
            <a:prstGeom prst="rect">
              <a:avLst/>
            </a:prstGeom>
            <a:noFill/>
            <a:ln w="9525">
              <a:solidFill>
                <a:srgbClr val="0000FF"/>
              </a:solidFill>
              <a:miter lim="800000"/>
              <a:headEnd/>
              <a:tailEnd/>
            </a:ln>
            <a:effectLst/>
          </p:spPr>
          <p:txBody>
            <a:bodyPr wrap="none" anchor="ctr"/>
            <a:lstStyle/>
            <a:p>
              <a:pPr eaLnBrk="1" hangingPunct="1"/>
              <a:endParaRPr lang="en-US"/>
            </a:p>
          </p:txBody>
        </p:sp>
        <p:grpSp>
          <p:nvGrpSpPr>
            <p:cNvPr id="11280" name="Group 427"/>
            <p:cNvGrpSpPr>
              <a:grpSpLocks/>
            </p:cNvGrpSpPr>
            <p:nvPr/>
          </p:nvGrpSpPr>
          <p:grpSpPr bwMode="auto">
            <a:xfrm>
              <a:off x="1536" y="3120"/>
              <a:ext cx="3744" cy="1056"/>
              <a:chOff x="1536" y="3120"/>
              <a:chExt cx="3744" cy="1056"/>
            </a:xfrm>
          </p:grpSpPr>
          <p:grpSp>
            <p:nvGrpSpPr>
              <p:cNvPr id="11281" name="Group 417"/>
              <p:cNvGrpSpPr>
                <a:grpSpLocks/>
              </p:cNvGrpSpPr>
              <p:nvPr/>
            </p:nvGrpSpPr>
            <p:grpSpPr bwMode="auto">
              <a:xfrm>
                <a:off x="1536" y="3648"/>
                <a:ext cx="3744" cy="528"/>
                <a:chOff x="1536" y="3648"/>
                <a:chExt cx="3744" cy="528"/>
              </a:xfrm>
            </p:grpSpPr>
            <p:sp>
              <p:nvSpPr>
                <p:cNvPr id="143778" name="Text Box 418"/>
                <p:cNvSpPr txBox="1">
                  <a:spLocks noChangeArrowheads="1"/>
                </p:cNvSpPr>
                <p:nvPr/>
              </p:nvSpPr>
              <p:spPr bwMode="auto">
                <a:xfrm>
                  <a:off x="3792" y="3648"/>
                  <a:ext cx="1488" cy="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400" b="1" i="1">
                      <a:solidFill>
                        <a:srgbClr val="0000FF"/>
                      </a:solidFill>
                      <a:effectLst>
                        <a:outerShdw blurRad="38100" dist="38100" dir="2700000" algn="tl">
                          <a:srgbClr val="000000"/>
                        </a:outerShdw>
                      </a:effectLst>
                    </a:rPr>
                    <a:t>Then use “Rules” to derive other columns.</a:t>
                  </a:r>
                </a:p>
              </p:txBody>
            </p:sp>
            <p:sp>
              <p:nvSpPr>
                <p:cNvPr id="11285" name="Line 419"/>
                <p:cNvSpPr>
                  <a:spLocks noChangeShapeType="1"/>
                </p:cNvSpPr>
                <p:nvPr/>
              </p:nvSpPr>
              <p:spPr bwMode="auto">
                <a:xfrm>
                  <a:off x="4032" y="3984"/>
                  <a:ext cx="0" cy="192"/>
                </a:xfrm>
                <a:prstGeom prst="line">
                  <a:avLst/>
                </a:prstGeom>
                <a:noFill/>
                <a:ln w="9525">
                  <a:solidFill>
                    <a:srgbClr val="0000FF"/>
                  </a:solidFill>
                  <a:round/>
                  <a:headEnd/>
                  <a:tailEnd/>
                </a:ln>
                <a:effectLst/>
              </p:spPr>
              <p:txBody>
                <a:bodyPr wrap="none"/>
                <a:lstStyle/>
                <a:p>
                  <a:endParaRPr lang="en-US"/>
                </a:p>
              </p:txBody>
            </p:sp>
            <p:sp>
              <p:nvSpPr>
                <p:cNvPr id="11286" name="Line 420"/>
                <p:cNvSpPr>
                  <a:spLocks noChangeShapeType="1"/>
                </p:cNvSpPr>
                <p:nvPr/>
              </p:nvSpPr>
              <p:spPr bwMode="auto">
                <a:xfrm flipH="1" flipV="1">
                  <a:off x="1536" y="4176"/>
                  <a:ext cx="2496" cy="0"/>
                </a:xfrm>
                <a:prstGeom prst="line">
                  <a:avLst/>
                </a:prstGeom>
                <a:noFill/>
                <a:ln w="9525">
                  <a:solidFill>
                    <a:srgbClr val="0000FF"/>
                  </a:solidFill>
                  <a:round/>
                  <a:headEnd/>
                  <a:tailEnd/>
                </a:ln>
                <a:effectLst/>
              </p:spPr>
              <p:txBody>
                <a:bodyPr wrap="none"/>
                <a:lstStyle/>
                <a:p>
                  <a:endParaRPr lang="en-US"/>
                </a:p>
              </p:txBody>
            </p:sp>
            <p:sp>
              <p:nvSpPr>
                <p:cNvPr id="11287" name="Line 421"/>
                <p:cNvSpPr>
                  <a:spLocks noChangeShapeType="1"/>
                </p:cNvSpPr>
                <p:nvPr/>
              </p:nvSpPr>
              <p:spPr bwMode="auto">
                <a:xfrm flipV="1">
                  <a:off x="1536" y="4080"/>
                  <a:ext cx="0" cy="96"/>
                </a:xfrm>
                <a:prstGeom prst="line">
                  <a:avLst/>
                </a:prstGeom>
                <a:noFill/>
                <a:ln w="9525">
                  <a:solidFill>
                    <a:srgbClr val="0000FF"/>
                  </a:solidFill>
                  <a:round/>
                  <a:headEnd/>
                  <a:tailEnd type="triangle" w="med" len="med"/>
                </a:ln>
                <a:effectLst/>
              </p:spPr>
              <p:txBody>
                <a:bodyPr wrap="none"/>
                <a:lstStyle/>
                <a:p>
                  <a:endParaRPr lang="en-US"/>
                </a:p>
              </p:txBody>
            </p:sp>
            <p:sp>
              <p:nvSpPr>
                <p:cNvPr id="11288" name="Line 422"/>
                <p:cNvSpPr>
                  <a:spLocks noChangeShapeType="1"/>
                </p:cNvSpPr>
                <p:nvPr/>
              </p:nvSpPr>
              <p:spPr bwMode="auto">
                <a:xfrm flipV="1">
                  <a:off x="1968" y="4080"/>
                  <a:ext cx="0" cy="96"/>
                </a:xfrm>
                <a:prstGeom prst="line">
                  <a:avLst/>
                </a:prstGeom>
                <a:noFill/>
                <a:ln w="9525">
                  <a:solidFill>
                    <a:srgbClr val="0000FF"/>
                  </a:solidFill>
                  <a:round/>
                  <a:headEnd/>
                  <a:tailEnd type="triangle" w="med" len="med"/>
                </a:ln>
                <a:effectLst/>
              </p:spPr>
              <p:txBody>
                <a:bodyPr wrap="none"/>
                <a:lstStyle/>
                <a:p>
                  <a:endParaRPr lang="en-US"/>
                </a:p>
              </p:txBody>
            </p:sp>
            <p:sp>
              <p:nvSpPr>
                <p:cNvPr id="11289" name="Line 423"/>
                <p:cNvSpPr>
                  <a:spLocks noChangeShapeType="1"/>
                </p:cNvSpPr>
                <p:nvPr/>
              </p:nvSpPr>
              <p:spPr bwMode="auto">
                <a:xfrm flipV="1">
                  <a:off x="2400" y="4080"/>
                  <a:ext cx="0" cy="96"/>
                </a:xfrm>
                <a:prstGeom prst="line">
                  <a:avLst/>
                </a:prstGeom>
                <a:noFill/>
                <a:ln w="9525">
                  <a:solidFill>
                    <a:srgbClr val="0000FF"/>
                  </a:solidFill>
                  <a:round/>
                  <a:headEnd/>
                  <a:tailEnd type="triangle" w="med" len="med"/>
                </a:ln>
                <a:effectLst/>
              </p:spPr>
              <p:txBody>
                <a:bodyPr wrap="none"/>
                <a:lstStyle/>
                <a:p>
                  <a:endParaRPr lang="en-US"/>
                </a:p>
              </p:txBody>
            </p:sp>
          </p:grpSp>
          <p:sp>
            <p:nvSpPr>
              <p:cNvPr id="11282" name="Rectangle 424"/>
              <p:cNvSpPr>
                <a:spLocks noChangeArrowheads="1"/>
              </p:cNvSpPr>
              <p:nvPr/>
            </p:nvSpPr>
            <p:spPr bwMode="auto">
              <a:xfrm>
                <a:off x="3072" y="3120"/>
                <a:ext cx="432" cy="960"/>
              </a:xfrm>
              <a:prstGeom prst="rect">
                <a:avLst/>
              </a:prstGeom>
              <a:noFill/>
              <a:ln w="9525">
                <a:solidFill>
                  <a:srgbClr val="0000FF"/>
                </a:solidFill>
                <a:miter lim="800000"/>
                <a:headEnd/>
                <a:tailEnd/>
              </a:ln>
              <a:effectLst/>
            </p:spPr>
            <p:txBody>
              <a:bodyPr wrap="none" anchor="ctr"/>
              <a:lstStyle/>
              <a:p>
                <a:pPr eaLnBrk="1" hangingPunct="1"/>
                <a:endParaRPr lang="en-US"/>
              </a:p>
            </p:txBody>
          </p:sp>
          <p:sp>
            <p:nvSpPr>
              <p:cNvPr id="11283" name="Line 425"/>
              <p:cNvSpPr>
                <a:spLocks noChangeShapeType="1"/>
              </p:cNvSpPr>
              <p:nvPr/>
            </p:nvSpPr>
            <p:spPr bwMode="auto">
              <a:xfrm flipV="1">
                <a:off x="3312" y="4080"/>
                <a:ext cx="0" cy="96"/>
              </a:xfrm>
              <a:prstGeom prst="line">
                <a:avLst/>
              </a:prstGeom>
              <a:noFill/>
              <a:ln w="9525">
                <a:solidFill>
                  <a:srgbClr val="0000FF"/>
                </a:solidFill>
                <a:round/>
                <a:headEnd/>
                <a:tailEnd type="triangle" w="med" len="med"/>
              </a:ln>
              <a:effectLst/>
            </p:spPr>
            <p:txBody>
              <a:bodyPr wrap="none"/>
              <a:lstStyle/>
              <a:p>
                <a:endParaRPr lang="en-US"/>
              </a:p>
            </p:txBody>
          </p:sp>
        </p:grpSp>
      </p:grpSp>
      <p:grpSp>
        <p:nvGrpSpPr>
          <p:cNvPr id="143792" name="Group 432"/>
          <p:cNvGrpSpPr>
            <a:grpSpLocks/>
          </p:cNvGrpSpPr>
          <p:nvPr/>
        </p:nvGrpSpPr>
        <p:grpSpPr bwMode="auto">
          <a:xfrm>
            <a:off x="3352800" y="1600200"/>
            <a:ext cx="5562600" cy="4124325"/>
            <a:chOff x="2112" y="1008"/>
            <a:chExt cx="3504" cy="2598"/>
          </a:xfrm>
        </p:grpSpPr>
        <p:grpSp>
          <p:nvGrpSpPr>
            <p:cNvPr id="11270" name="Group 431"/>
            <p:cNvGrpSpPr>
              <a:grpSpLocks/>
            </p:cNvGrpSpPr>
            <p:nvPr/>
          </p:nvGrpSpPr>
          <p:grpSpPr bwMode="auto">
            <a:xfrm>
              <a:off x="2112" y="1008"/>
              <a:ext cx="3408" cy="2598"/>
              <a:chOff x="2112" y="1008"/>
              <a:chExt cx="3408" cy="2598"/>
            </a:xfrm>
          </p:grpSpPr>
          <p:sp>
            <p:nvSpPr>
              <p:cNvPr id="11272" name="Text Box 404"/>
              <p:cNvSpPr txBox="1">
                <a:spLocks noChangeArrowheads="1"/>
              </p:cNvSpPr>
              <p:nvPr/>
            </p:nvSpPr>
            <p:spPr bwMode="auto">
              <a:xfrm>
                <a:off x="3696" y="3408"/>
                <a:ext cx="1344" cy="198"/>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400" b="1">
                    <a:solidFill>
                      <a:srgbClr val="0000FF"/>
                    </a:solidFill>
                  </a:rPr>
                  <a:t>=PMT(.01,360,1000000)</a:t>
                </a:r>
              </a:p>
            </p:txBody>
          </p:sp>
          <p:sp>
            <p:nvSpPr>
              <p:cNvPr id="11273" name="Line 405"/>
              <p:cNvSpPr>
                <a:spLocks noChangeShapeType="1"/>
              </p:cNvSpPr>
              <p:nvPr/>
            </p:nvSpPr>
            <p:spPr bwMode="auto">
              <a:xfrm flipH="1">
                <a:off x="2112" y="3504"/>
                <a:ext cx="1536" cy="0"/>
              </a:xfrm>
              <a:prstGeom prst="line">
                <a:avLst/>
              </a:prstGeom>
              <a:noFill/>
              <a:ln w="9525">
                <a:solidFill>
                  <a:srgbClr val="0000FF"/>
                </a:solidFill>
                <a:round/>
                <a:headEnd/>
                <a:tailEnd type="triangle" w="med" len="med"/>
              </a:ln>
              <a:effectLst/>
            </p:spPr>
            <p:txBody>
              <a:bodyPr wrap="none"/>
              <a:lstStyle/>
              <a:p>
                <a:endParaRPr lang="en-US"/>
              </a:p>
            </p:txBody>
          </p:sp>
          <p:sp>
            <p:nvSpPr>
              <p:cNvPr id="143766" name="Text Box 406"/>
              <p:cNvSpPr txBox="1">
                <a:spLocks noChangeArrowheads="1"/>
              </p:cNvSpPr>
              <p:nvPr/>
            </p:nvSpPr>
            <p:spPr bwMode="auto">
              <a:xfrm>
                <a:off x="3792" y="3120"/>
                <a:ext cx="1200"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i="1">
                    <a:solidFill>
                      <a:srgbClr val="0000FF"/>
                    </a:solidFill>
                    <a:effectLst>
                      <a:outerShdw blurRad="38100" dist="38100" dir="2700000" algn="tl">
                        <a:srgbClr val="000000"/>
                      </a:outerShdw>
                    </a:effectLst>
                  </a:rPr>
                  <a:t>In Excel, set:</a:t>
                </a:r>
              </a:p>
            </p:txBody>
          </p:sp>
          <p:sp>
            <p:nvSpPr>
              <p:cNvPr id="143767" name="Text Box 407"/>
              <p:cNvSpPr txBox="1">
                <a:spLocks noChangeArrowheads="1"/>
              </p:cNvSpPr>
              <p:nvPr/>
            </p:nvSpPr>
            <p:spPr bwMode="auto">
              <a:xfrm>
                <a:off x="4608" y="1008"/>
                <a:ext cx="912" cy="68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a:solidFill>
                      <a:srgbClr val="0000FF"/>
                    </a:solidFill>
                    <a:effectLst>
                      <a:outerShdw blurRad="38100" dist="38100" dir="2700000" algn="tl">
                        <a:srgbClr val="000000"/>
                      </a:outerShdw>
                    </a:effectLst>
                  </a:rPr>
                  <a:t>Use Annuity Formula to determine constant PMT</a:t>
                </a:r>
              </a:p>
            </p:txBody>
          </p:sp>
          <p:sp>
            <p:nvSpPr>
              <p:cNvPr id="11276" name="Line 408"/>
              <p:cNvSpPr>
                <a:spLocks noChangeShapeType="1"/>
              </p:cNvSpPr>
              <p:nvPr/>
            </p:nvSpPr>
            <p:spPr bwMode="auto">
              <a:xfrm flipH="1">
                <a:off x="3408" y="1152"/>
                <a:ext cx="1200" cy="384"/>
              </a:xfrm>
              <a:prstGeom prst="line">
                <a:avLst/>
              </a:prstGeom>
              <a:noFill/>
              <a:ln w="9525">
                <a:solidFill>
                  <a:srgbClr val="0000FF"/>
                </a:solidFill>
                <a:round/>
                <a:headEnd/>
                <a:tailEnd type="triangle" w="med" len="med"/>
              </a:ln>
              <a:effectLst/>
            </p:spPr>
            <p:txBody>
              <a:bodyPr wrap="none"/>
              <a:lstStyle/>
              <a:p>
                <a:endParaRPr lang="en-US"/>
              </a:p>
            </p:txBody>
          </p:sp>
        </p:grpSp>
        <p:sp>
          <p:nvSpPr>
            <p:cNvPr id="143789" name="Text Box 429"/>
            <p:cNvSpPr txBox="1">
              <a:spLocks noChangeArrowheads="1"/>
            </p:cNvSpPr>
            <p:nvPr/>
          </p:nvSpPr>
          <p:spPr bwMode="auto">
            <a:xfrm>
              <a:off x="4464" y="1776"/>
              <a:ext cx="1152" cy="10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1">
                  <a:solidFill>
                    <a:srgbClr val="0000FF"/>
                  </a:solidFill>
                  <a:effectLst>
                    <a:outerShdw blurRad="38100" dist="38100" dir="2700000" algn="tl">
                      <a:srgbClr val="000000"/>
                    </a:outerShdw>
                  </a:effectLst>
                </a:rPr>
                <a:t>Calculator:</a:t>
              </a:r>
            </a:p>
            <a:p>
              <a:pPr eaLnBrk="1" hangingPunct="1">
                <a:spcBef>
                  <a:spcPct val="5000"/>
                </a:spcBef>
                <a:defRPr/>
              </a:pPr>
              <a:r>
                <a:rPr lang="en-US" sz="1600" b="1">
                  <a:solidFill>
                    <a:srgbClr val="0000FF"/>
                  </a:solidFill>
                </a:rPr>
                <a:t>360 = N</a:t>
              </a:r>
            </a:p>
            <a:p>
              <a:pPr eaLnBrk="1" hangingPunct="1">
                <a:spcBef>
                  <a:spcPct val="5000"/>
                </a:spcBef>
                <a:defRPr/>
              </a:pPr>
              <a:r>
                <a:rPr lang="en-US" sz="1600" b="1">
                  <a:solidFill>
                    <a:srgbClr val="0000FF"/>
                  </a:solidFill>
                </a:rPr>
                <a:t>12 = I/yr</a:t>
              </a:r>
            </a:p>
            <a:p>
              <a:pPr eaLnBrk="1" hangingPunct="1">
                <a:spcBef>
                  <a:spcPct val="5000"/>
                </a:spcBef>
                <a:defRPr/>
              </a:pPr>
              <a:r>
                <a:rPr lang="en-US" sz="1600" b="1">
                  <a:solidFill>
                    <a:srgbClr val="0000FF"/>
                  </a:solidFill>
                </a:rPr>
                <a:t>1000000 = PV</a:t>
              </a:r>
            </a:p>
            <a:p>
              <a:pPr eaLnBrk="1" hangingPunct="1">
                <a:spcBef>
                  <a:spcPct val="5000"/>
                </a:spcBef>
                <a:defRPr/>
              </a:pPr>
              <a:r>
                <a:rPr lang="en-US" sz="1600" b="1">
                  <a:solidFill>
                    <a:srgbClr val="0000FF"/>
                  </a:solidFill>
                </a:rPr>
                <a:t>0 = FV</a:t>
              </a:r>
            </a:p>
            <a:p>
              <a:pPr eaLnBrk="1" hangingPunct="1">
                <a:spcBef>
                  <a:spcPct val="5000"/>
                </a:spcBef>
                <a:defRPr/>
              </a:pPr>
              <a:r>
                <a:rPr lang="en-US" sz="1600" b="1">
                  <a:solidFill>
                    <a:srgbClr val="0000FF"/>
                  </a:solidFill>
                </a:rPr>
                <a:t>Cpt PMT = 10,286</a:t>
              </a:r>
            </a:p>
          </p:txBody>
        </p:sp>
      </p:grpSp>
      <p:sp>
        <p:nvSpPr>
          <p:cNvPr id="143793" name="Text Box 433"/>
          <p:cNvSpPr txBox="1">
            <a:spLocks noChangeArrowheads="1"/>
          </p:cNvSpPr>
          <p:nvPr/>
        </p:nvSpPr>
        <p:spPr bwMode="auto">
          <a:xfrm>
            <a:off x="4800600" y="0"/>
            <a:ext cx="2209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i="1">
                <a:solidFill>
                  <a:srgbClr val="FF0000"/>
                </a:solidFill>
                <a:effectLst>
                  <a:outerShdw blurRad="38100" dist="38100" dir="2700000" algn="tl">
                    <a:srgbClr val="000000"/>
                  </a:outerShdw>
                </a:effectLst>
              </a:rPr>
              <a:t>“The Classic”!</a:t>
            </a:r>
          </a:p>
        </p:txBody>
      </p:sp>
      <p:sp>
        <p:nvSpPr>
          <p:cNvPr id="26" name="Slide Number Placeholder 25"/>
          <p:cNvSpPr>
            <a:spLocks noGrp="1"/>
          </p:cNvSpPr>
          <p:nvPr>
            <p:ph type="sldNum" sz="quarter" idx="12"/>
          </p:nvPr>
        </p:nvSpPr>
        <p:spPr/>
        <p:txBody>
          <a:bodyPr/>
          <a:lstStyle/>
          <a:p>
            <a:fld id="{9A7DB79F-5B30-43E3-A70F-CF4E72463336}" type="slidenum">
              <a:rPr lang="en-US" smtClean="0"/>
              <a:pPr/>
              <a:t>8</a:t>
            </a:fld>
            <a:endParaRPr lang="en-US"/>
          </a:p>
        </p:txBody>
      </p:sp>
      <p:sp>
        <p:nvSpPr>
          <p:cNvPr id="27" name="Footer Placeholder 2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43792"/>
                                        </p:tgtEl>
                                        <p:attrNameLst>
                                          <p:attrName>style.visibility</p:attrName>
                                        </p:attrNameLst>
                                      </p:cBhvr>
                                      <p:to>
                                        <p:strVal val="visible"/>
                                      </p:to>
                                    </p:set>
                                    <p:anim calcmode="lin" valueType="num">
                                      <p:cBhvr additive="base">
                                        <p:cTn id="7" dur="500" fill="hold"/>
                                        <p:tgtEl>
                                          <p:spTgt spid="143792"/>
                                        </p:tgtEl>
                                        <p:attrNameLst>
                                          <p:attrName>ppt_x</p:attrName>
                                        </p:attrNameLst>
                                      </p:cBhvr>
                                      <p:tavLst>
                                        <p:tav tm="0">
                                          <p:val>
                                            <p:strVal val="1+#ppt_w/2"/>
                                          </p:val>
                                        </p:tav>
                                        <p:tav tm="100000">
                                          <p:val>
                                            <p:strVal val="#ppt_x"/>
                                          </p:val>
                                        </p:tav>
                                      </p:tavLst>
                                    </p:anim>
                                    <p:anim calcmode="lin" valueType="num">
                                      <p:cBhvr additive="base">
                                        <p:cTn id="8" dur="500" fill="hold"/>
                                        <p:tgtEl>
                                          <p:spTgt spid="1437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43788"/>
                                        </p:tgtEl>
                                        <p:attrNameLst>
                                          <p:attrName>style.visibility</p:attrName>
                                        </p:attrNameLst>
                                      </p:cBhvr>
                                      <p:to>
                                        <p:strVal val="visible"/>
                                      </p:to>
                                    </p:set>
                                    <p:anim calcmode="lin" valueType="num">
                                      <p:cBhvr additive="base">
                                        <p:cTn id="13" dur="500" fill="hold"/>
                                        <p:tgtEl>
                                          <p:spTgt spid="143788"/>
                                        </p:tgtEl>
                                        <p:attrNameLst>
                                          <p:attrName>ppt_x</p:attrName>
                                        </p:attrNameLst>
                                      </p:cBhvr>
                                      <p:tavLst>
                                        <p:tav tm="0">
                                          <p:val>
                                            <p:strVal val="1+#ppt_w/2"/>
                                          </p:val>
                                        </p:tav>
                                        <p:tav tm="100000">
                                          <p:val>
                                            <p:strVal val="#ppt_x"/>
                                          </p:val>
                                        </p:tav>
                                      </p:tavLst>
                                    </p:anim>
                                    <p:anim calcmode="lin" valueType="num">
                                      <p:cBhvr additive="base">
                                        <p:cTn id="14" dur="500" fill="hold"/>
                                        <p:tgtEl>
                                          <p:spTgt spid="1437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228600" y="2286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CPM</a:t>
            </a:r>
            <a:r>
              <a:rPr lang="en-US" b="1" i="1">
                <a:effectLst>
                  <a:outerShdw blurRad="38100" dist="38100" dir="2700000" algn="tl">
                    <a:srgbClr val="FFFFFF"/>
                  </a:outerShdw>
                </a:effectLst>
              </a:rPr>
              <a:t>?...</a:t>
            </a:r>
          </a:p>
        </p:txBody>
      </p:sp>
      <p:sp>
        <p:nvSpPr>
          <p:cNvPr id="144387" name="Text Box 3"/>
          <p:cNvSpPr txBox="1">
            <a:spLocks noChangeArrowheads="1"/>
          </p:cNvSpPr>
          <p:nvPr/>
        </p:nvSpPr>
        <p:spPr bwMode="auto">
          <a:xfrm>
            <a:off x="609600" y="685800"/>
            <a:ext cx="8001000" cy="28007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No </a:t>
            </a:r>
            <a:r>
              <a:rPr lang="en-US" sz="2000" b="1" dirty="0">
                <a:effectLst>
                  <a:outerShdw blurRad="38100" dist="38100" dir="2700000" algn="tl">
                    <a:srgbClr val="FFFFFF"/>
                  </a:outerShdw>
                </a:effectLst>
              </a:rPr>
              <a:t>balloon </a:t>
            </a:r>
            <a:r>
              <a:rPr lang="en-US" sz="2000" b="1" i="1" dirty="0">
                <a:effectLst>
                  <a:outerShdw blurRad="38100" dist="38100" dir="2700000" algn="tl">
                    <a:srgbClr val="FFFFFF"/>
                  </a:outerShdw>
                </a:effectLst>
              </a:rPr>
              <a:t>(no refinancing stress) </a:t>
            </a:r>
            <a:r>
              <a:rPr lang="en-US" sz="2000" b="1" dirty="0">
                <a:effectLst>
                  <a:outerShdw blurRad="38100" dist="38100" dir="2700000" algn="tl">
                    <a:srgbClr val="FFFFFF"/>
                  </a:outerShdw>
                </a:effectLst>
              </a:rPr>
              <a:t>if fully amortizing.</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Low </a:t>
            </a:r>
            <a:r>
              <a:rPr lang="en-US" sz="2000" b="1" dirty="0">
                <a:effectLst>
                  <a:outerShdw blurRad="38100" dist="38100" dir="2700000" algn="tl">
                    <a:srgbClr val="FFFFFF"/>
                  </a:outerShdw>
                </a:effectLst>
              </a:rPr>
              <a:t>payments possible with long amortization </a:t>
            </a:r>
            <a:r>
              <a:rPr lang="en-US" sz="2000" b="1" i="1" dirty="0">
                <a:effectLst>
                  <a:outerShdw blurRad="38100" dist="38100" dir="2700000" algn="tl">
                    <a:srgbClr val="FFFFFF"/>
                  </a:outerShdw>
                </a:effectLst>
              </a:rPr>
              <a:t>(e.g., $10286 in 30-yr </a:t>
            </a:r>
            <a:r>
              <a:rPr lang="en-US" sz="2000" b="1" i="1" dirty="0" err="1">
                <a:effectLst>
                  <a:outerShdw blurRad="38100" dist="38100" dir="2700000" algn="tl">
                    <a:srgbClr val="FFFFFF"/>
                  </a:outerShdw>
                </a:effectLst>
              </a:rPr>
              <a:t>CPM</a:t>
            </a:r>
            <a:r>
              <a:rPr lang="en-US" sz="2000" b="1" i="1" dirty="0">
                <a:effectLst>
                  <a:outerShdw blurRad="38100" dist="38100" dir="2700000" algn="tl">
                    <a:srgbClr val="FFFFFF"/>
                  </a:outerShdw>
                </a:effectLst>
              </a:rPr>
              <a:t> </a:t>
            </a:r>
            <a:r>
              <a:rPr lang="en-US" sz="2000" b="1" i="1" dirty="0" err="1">
                <a:effectLst>
                  <a:outerShdw blurRad="38100" dist="38100" dir="2700000" algn="tl">
                    <a:srgbClr val="FFFFFF"/>
                  </a:outerShdw>
                </a:effectLst>
              </a:rPr>
              <a:t>vs</a:t>
            </a:r>
            <a:r>
              <a:rPr lang="en-US" sz="2000" b="1" i="1" dirty="0">
                <a:effectLst>
                  <a:outerShdw blurRad="38100" dist="38100" dir="2700000" algn="tl">
                    <a:srgbClr val="FFFFFF"/>
                  </a:outerShdw>
                </a:effectLst>
              </a:rPr>
              <a:t> $10000 in interest-only)</a:t>
            </a:r>
            <a:r>
              <a:rPr lang="en-US" sz="2000" b="1" dirty="0">
                <a:effectLst>
                  <a:outerShdw blurRad="38100" dist="38100" dir="2700000" algn="tl">
                    <a:srgbClr val="FFFFFF"/>
                  </a:outerShdw>
                </a:effectLst>
              </a:rPr>
              <a:t>.</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If </a:t>
            </a:r>
            <a:r>
              <a:rPr lang="en-US" sz="2000" b="1" dirty="0" err="1">
                <a:effectLst>
                  <a:outerShdw blurRad="38100" dist="38100" dir="2700000" algn="tl">
                    <a:srgbClr val="FFFFFF"/>
                  </a:outerShdw>
                </a:effectLst>
              </a:rPr>
              <a:t>FRM</a:t>
            </a:r>
            <a:r>
              <a:rPr lang="en-US" sz="2000" b="1" dirty="0">
                <a:effectLst>
                  <a:outerShdw blurRad="38100" dist="38100" dir="2700000" algn="tl">
                    <a:srgbClr val="FFFFFF"/>
                  </a:outerShdw>
                </a:effectLst>
              </a:rPr>
              <a:t>, constant flat payments easy to budget and administer.</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Large </a:t>
            </a:r>
            <a:r>
              <a:rPr lang="en-US" sz="2000" b="1" dirty="0">
                <a:effectLst>
                  <a:outerShdw blurRad="38100" dist="38100" dir="2700000" algn="tl">
                    <a:srgbClr val="FFFFFF"/>
                  </a:outerShdw>
                </a:effectLst>
              </a:rPr>
              <a:t>initial interest portion in pmts improves PV of interest tax shields (compared to CAM) for high tax borrowers.</a:t>
            </a:r>
          </a:p>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Flexibly </a:t>
            </a:r>
            <a:r>
              <a:rPr lang="en-US" sz="2000" b="1" dirty="0">
                <a:effectLst>
                  <a:outerShdw blurRad="38100" dist="38100" dir="2700000" algn="tl">
                    <a:srgbClr val="FFFFFF"/>
                  </a:outerShdw>
                </a:effectLst>
              </a:rPr>
              <a:t>allows </a:t>
            </a:r>
            <a:r>
              <a:rPr lang="en-US" sz="2000" b="1" i="1" u="sng" dirty="0">
                <a:effectLst>
                  <a:outerShdw blurRad="38100" dist="38100" dir="2700000" algn="tl">
                    <a:srgbClr val="FFFFFF"/>
                  </a:outerShdw>
                </a:effectLst>
              </a:rPr>
              <a:t>trade-off</a:t>
            </a:r>
            <a:r>
              <a:rPr lang="en-US" sz="2000" b="1" dirty="0">
                <a:effectLst>
                  <a:outerShdw blurRad="38100" dist="38100" dir="2700000" algn="tl">
                    <a:srgbClr val="FFFFFF"/>
                  </a:outerShdw>
                </a:effectLst>
              </a:rPr>
              <a:t> between pmts, amortization term, maturity, and balloon size.</a:t>
            </a:r>
          </a:p>
        </p:txBody>
      </p:sp>
      <p:sp>
        <p:nvSpPr>
          <p:cNvPr id="144388" name="Text Box 4"/>
          <p:cNvSpPr txBox="1">
            <a:spLocks noChangeArrowheads="1"/>
          </p:cNvSpPr>
          <p:nvPr/>
        </p:nvSpPr>
        <p:spPr bwMode="auto">
          <a:xfrm>
            <a:off x="228600" y="35814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effectLst>
                  <a:outerShdw blurRad="38100" dist="38100" dir="2700000" algn="tl">
                    <a:srgbClr val="FFFFFF"/>
                  </a:outerShdw>
                </a:effectLst>
              </a:rPr>
              <a:t>What are some </a:t>
            </a:r>
            <a:r>
              <a:rPr lang="en-US" b="1" i="1" u="sng">
                <a:effectLst>
                  <a:outerShdw blurRad="38100" dist="38100" dir="2700000" algn="tl">
                    <a:srgbClr val="FFFFFF"/>
                  </a:outerShdw>
                </a:effectLst>
              </a:rPr>
              <a:t>disadvantages</a:t>
            </a:r>
            <a:r>
              <a:rPr lang="en-US" b="1" i="1">
                <a:effectLst>
                  <a:outerShdw blurRad="38100" dist="38100" dir="2700000" algn="tl">
                    <a:srgbClr val="FFFFFF"/>
                  </a:outerShdw>
                </a:effectLst>
              </a:rPr>
              <a:t> of the </a:t>
            </a:r>
            <a:r>
              <a:rPr lang="en-US" b="1" i="1" u="sng">
                <a:effectLst>
                  <a:outerShdw blurRad="38100" dist="38100" dir="2700000" algn="tl">
                    <a:srgbClr val="FFFFFF"/>
                  </a:outerShdw>
                </a:effectLst>
              </a:rPr>
              <a:t>CPM</a:t>
            </a:r>
            <a:r>
              <a:rPr lang="en-US" b="1" i="1">
                <a:effectLst>
                  <a:outerShdw blurRad="38100" dist="38100" dir="2700000" algn="tl">
                    <a:srgbClr val="FFFFFF"/>
                  </a:outerShdw>
                </a:effectLst>
              </a:rPr>
              <a:t>?...</a:t>
            </a:r>
          </a:p>
        </p:txBody>
      </p:sp>
      <p:sp>
        <p:nvSpPr>
          <p:cNvPr id="144389" name="Text Box 5"/>
          <p:cNvSpPr txBox="1">
            <a:spLocks noChangeArrowheads="1"/>
          </p:cNvSpPr>
          <p:nvPr/>
        </p:nvSpPr>
        <p:spPr bwMode="auto">
          <a:xfrm>
            <a:off x="609600" y="4114800"/>
            <a:ext cx="80010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228600" indent="-228600" eaLnBrk="1" hangingPunct="1">
              <a:spcBef>
                <a:spcPct val="20000"/>
              </a:spcBef>
              <a:buFontTx/>
              <a:buChar char="•"/>
              <a:defRPr/>
            </a:pPr>
            <a:r>
              <a:rPr lang="en-US" sz="2000" b="1" dirty="0" smtClean="0">
                <a:effectLst>
                  <a:outerShdw blurRad="38100" dist="38100" dir="2700000" algn="tl">
                    <a:srgbClr val="FFFFFF"/>
                  </a:outerShdw>
                </a:effectLst>
              </a:rPr>
              <a:t>Flat </a:t>
            </a:r>
            <a:r>
              <a:rPr lang="en-US" sz="2000" b="1" dirty="0">
                <a:effectLst>
                  <a:outerShdw blurRad="38100" dist="38100" dir="2700000" algn="tl">
                    <a:srgbClr val="FFFFFF"/>
                  </a:outerShdw>
                </a:effectLst>
              </a:rPr>
              <a:t>payment pattern may not conform to income pattern in some properties or for some borrowers (e.g., in high growth or inflationary situations):</a:t>
            </a:r>
          </a:p>
          <a:p>
            <a:pPr lvl="1" eaLnBrk="1" hangingPunct="1">
              <a:spcBef>
                <a:spcPct val="20000"/>
              </a:spcBef>
              <a:buFontTx/>
              <a:buChar char="•"/>
              <a:defRPr/>
            </a:pPr>
            <a:r>
              <a:rPr lang="en-US" sz="2000" b="1" dirty="0">
                <a:effectLst>
                  <a:outerShdw blurRad="38100" dist="38100" dir="2700000" algn="tl">
                    <a:srgbClr val="FFFFFF"/>
                  </a:outerShdw>
                </a:effectLst>
              </a:rPr>
              <a:t> 1</a:t>
            </a:r>
            <a:r>
              <a:rPr lang="en-US" sz="2000" b="1" baseline="30000" dirty="0">
                <a:effectLst>
                  <a:outerShdw blurRad="38100" dist="38100" dir="2700000" algn="tl">
                    <a:srgbClr val="FFFFFF"/>
                  </a:outerShdw>
                </a:effectLst>
              </a:rPr>
              <a:t>st</a:t>
            </a:r>
            <a:r>
              <a:rPr lang="en-US" sz="2000" b="1" dirty="0">
                <a:effectLst>
                  <a:outerShdw blurRad="38100" dist="38100" dir="2700000" algn="tl">
                    <a:srgbClr val="FFFFFF"/>
                  </a:outerShdw>
                </a:effectLst>
              </a:rPr>
              <a:t>-time homebuyers (especially in high inflation time).</a:t>
            </a:r>
          </a:p>
          <a:p>
            <a:pPr lvl="1" eaLnBrk="1" hangingPunct="1">
              <a:spcBef>
                <a:spcPct val="20000"/>
              </a:spcBef>
              <a:buFontTx/>
              <a:buChar char="•"/>
              <a:defRPr/>
            </a:pPr>
            <a:r>
              <a:rPr lang="en-US" sz="2000" b="1" dirty="0">
                <a:effectLst>
                  <a:outerShdw blurRad="38100" dist="38100" dir="2700000" algn="tl">
                    <a:srgbClr val="FFFFFF"/>
                  </a:outerShdw>
                </a:effectLst>
              </a:rPr>
              <a:t> Turnaround property (needing lease-up phase).</a:t>
            </a:r>
          </a:p>
          <a:p>
            <a:pPr lvl="1" eaLnBrk="1" hangingPunct="1">
              <a:spcBef>
                <a:spcPct val="20000"/>
              </a:spcBef>
              <a:buFontTx/>
              <a:buChar char="•"/>
              <a:defRPr/>
            </a:pPr>
            <a:r>
              <a:rPr lang="en-US" sz="2000" b="1" dirty="0">
                <a:effectLst>
                  <a:outerShdw blurRad="38100" dist="38100" dir="2700000" algn="tl">
                    <a:srgbClr val="FFFFFF"/>
                  </a:outerShdw>
                </a:effectLst>
              </a:rPr>
              <a:t> Income property in general in high inflation time.</a:t>
            </a:r>
          </a:p>
        </p:txBody>
      </p:sp>
      <p:sp>
        <p:nvSpPr>
          <p:cNvPr id="6" name="Slide Number Placeholder 5"/>
          <p:cNvSpPr>
            <a:spLocks noGrp="1"/>
          </p:cNvSpPr>
          <p:nvPr>
            <p:ph type="sldNum" sz="quarter" idx="12"/>
          </p:nvPr>
        </p:nvSpPr>
        <p:spPr/>
        <p:txBody>
          <a:bodyPr/>
          <a:lstStyle/>
          <a:p>
            <a:fld id="{B454739E-B941-4556-BF58-7398D3CAE5DB}" type="slidenum">
              <a:rPr lang="en-US" smtClean="0"/>
              <a:pPr/>
              <a:t>9</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4387"/>
                                        </p:tgtEl>
                                        <p:attrNameLst>
                                          <p:attrName>style.visibility</p:attrName>
                                        </p:attrNameLst>
                                      </p:cBhvr>
                                      <p:to>
                                        <p:strVal val="visible"/>
                                      </p:to>
                                    </p:set>
                                    <p:anim calcmode="lin" valueType="num">
                                      <p:cBhvr additive="base">
                                        <p:cTn id="7" dur="500" fill="hold"/>
                                        <p:tgtEl>
                                          <p:spTgt spid="144387"/>
                                        </p:tgtEl>
                                        <p:attrNameLst>
                                          <p:attrName>ppt_x</p:attrName>
                                        </p:attrNameLst>
                                      </p:cBhvr>
                                      <p:tavLst>
                                        <p:tav tm="0">
                                          <p:val>
                                            <p:strVal val="1+#ppt_w/2"/>
                                          </p:val>
                                        </p:tav>
                                        <p:tav tm="100000">
                                          <p:val>
                                            <p:strVal val="#ppt_x"/>
                                          </p:val>
                                        </p:tav>
                                      </p:tavLst>
                                    </p:anim>
                                    <p:anim calcmode="lin" valueType="num">
                                      <p:cBhvr additive="base">
                                        <p:cTn id="8" dur="500" fill="hold"/>
                                        <p:tgtEl>
                                          <p:spTgt spid="1443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4389"/>
                                        </p:tgtEl>
                                        <p:attrNameLst>
                                          <p:attrName>style.visibility</p:attrName>
                                        </p:attrNameLst>
                                      </p:cBhvr>
                                      <p:to>
                                        <p:strVal val="visible"/>
                                      </p:to>
                                    </p:set>
                                    <p:anim calcmode="lin" valueType="num">
                                      <p:cBhvr additive="base">
                                        <p:cTn id="13" dur="500" fill="hold"/>
                                        <p:tgtEl>
                                          <p:spTgt spid="144389"/>
                                        </p:tgtEl>
                                        <p:attrNameLst>
                                          <p:attrName>ppt_x</p:attrName>
                                        </p:attrNameLst>
                                      </p:cBhvr>
                                      <p:tavLst>
                                        <p:tav tm="0">
                                          <p:val>
                                            <p:strVal val="1+#ppt_w/2"/>
                                          </p:val>
                                        </p:tav>
                                        <p:tav tm="100000">
                                          <p:val>
                                            <p:strVal val="#ppt_x"/>
                                          </p:val>
                                        </p:tav>
                                      </p:tavLst>
                                    </p:anim>
                                    <p:anim calcmode="lin" valueType="num">
                                      <p:cBhvr additive="base">
                                        <p:cTn id="14" dur="500" fill="hold"/>
                                        <p:tgtEl>
                                          <p:spTgt spid="1443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p:bldP spid="144389" grpId="0"/>
    </p:bldLst>
  </p:timing>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2747</TotalTime>
  <Words>6390</Words>
  <Application>Microsoft Office PowerPoint</Application>
  <PresentationFormat>On-screen Show (4:3)</PresentationFormat>
  <Paragraphs>665</Paragraphs>
  <Slides>73</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73</vt:i4>
      </vt:variant>
    </vt:vector>
  </HeadingPairs>
  <TitlesOfParts>
    <vt:vector size="81" baseType="lpstr">
      <vt:lpstr>Times New Roman</vt:lpstr>
      <vt:lpstr>Arial</vt:lpstr>
      <vt:lpstr>Wingdings</vt:lpstr>
      <vt:lpstr>Courier New</vt:lpstr>
      <vt:lpstr>Symbol</vt:lpstr>
      <vt:lpstr>Soaring</vt:lpstr>
      <vt:lpstr>Equation.3</vt:lpstr>
      <vt:lpstr>Microsoft Equation 3.0</vt:lpstr>
      <vt:lpstr>CHAPTER 17: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Mechanics:  How to calculate the first payment in a GPM...</vt:lpstr>
      <vt:lpstr>For example,</vt:lpstr>
      <vt:lpstr>A potential problem with GPMs:</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Design your own custom loan . . .</vt:lpstr>
      <vt:lpstr>Section 17.2.1: Computing Mortgage Yields. . .</vt:lpstr>
      <vt:lpstr>Example:</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17.2.2 Why do points &amp; fees exist?. . .</vt:lpstr>
      <vt:lpstr>17.2.3 Using Yields to Value Mortgages. . .</vt:lpstr>
      <vt:lpstr>Example:</vt:lpstr>
      <vt:lpstr>If you know:</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“Bond-Equivalent” &amp; “Mortgage-Equivalent” Rates…</vt:lpstr>
      <vt:lpstr>“Bond-Equivalent” &amp; “Mortgage-Equivalent” Rates</vt:lpstr>
      <vt:lpstr>Example:</vt:lpstr>
      <vt:lpstr>Answer: </vt:lpstr>
      <vt:lpstr>Example:</vt:lpstr>
      <vt:lpstr>Answer:</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LECTURE:</dc:title>
  <dc:creator>Stephanie Yates</dc:creator>
  <cp:lastModifiedBy>McLaughlin</cp:lastModifiedBy>
  <cp:revision>124</cp:revision>
  <dcterms:created xsi:type="dcterms:W3CDTF">2001-05-08T23:53:13Z</dcterms:created>
  <dcterms:modified xsi:type="dcterms:W3CDTF">2013-02-15T21:37:23Z</dcterms:modified>
</cp:coreProperties>
</file>