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8"/>
  </p:notesMasterIdLst>
  <p:sldIdLst>
    <p:sldId id="256" r:id="rId2"/>
    <p:sldId id="334" r:id="rId3"/>
    <p:sldId id="335" r:id="rId4"/>
    <p:sldId id="336" r:id="rId5"/>
    <p:sldId id="258" r:id="rId6"/>
    <p:sldId id="277" r:id="rId7"/>
    <p:sldId id="299" r:id="rId8"/>
    <p:sldId id="300" r:id="rId9"/>
    <p:sldId id="301" r:id="rId10"/>
    <p:sldId id="302" r:id="rId11"/>
    <p:sldId id="303" r:id="rId12"/>
    <p:sldId id="304" r:id="rId13"/>
    <p:sldId id="305" r:id="rId14"/>
    <p:sldId id="306" r:id="rId15"/>
    <p:sldId id="310" r:id="rId16"/>
    <p:sldId id="312" r:id="rId17"/>
    <p:sldId id="315" r:id="rId18"/>
    <p:sldId id="317" r:id="rId19"/>
    <p:sldId id="319" r:id="rId20"/>
    <p:sldId id="321" r:id="rId21"/>
    <p:sldId id="323" r:id="rId22"/>
    <p:sldId id="325" r:id="rId23"/>
    <p:sldId id="327" r:id="rId24"/>
    <p:sldId id="329" r:id="rId25"/>
    <p:sldId id="331" r:id="rId26"/>
    <p:sldId id="333" r:id="rId2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a:srgbClr val="333399"/>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606" autoAdjust="0"/>
    <p:restoredTop sz="90929"/>
  </p:normalViewPr>
  <p:slideViewPr>
    <p:cSldViewPr>
      <p:cViewPr varScale="1">
        <p:scale>
          <a:sx n="85" d="100"/>
          <a:sy n="85" d="100"/>
        </p:scale>
        <p:origin x="-2021"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6FEE43-BA38-4813-B297-BDF45405C2D9}" type="datetimeFigureOut">
              <a:rPr lang="en-US" smtClean="0"/>
              <a:t>2/15/2013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90E3CA-4222-4C83-A6CF-F1CA688F692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4000" b="1">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
        <p:nvSpPr>
          <p:cNvPr id="6" name="Slide Number Placeholder 5"/>
          <p:cNvSpPr>
            <a:spLocks noGrp="1"/>
          </p:cNvSpPr>
          <p:nvPr>
            <p:ph type="sldNum" sz="quarter" idx="12"/>
          </p:nvPr>
        </p:nvSpPr>
        <p:spPr/>
        <p:txBody>
          <a:bodyPr/>
          <a:lstStyle/>
          <a:p>
            <a:fld id="{A2486438-7963-4545-99D2-944849BB757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
        <p:nvSpPr>
          <p:cNvPr id="6" name="Slide Number Placeholder 5"/>
          <p:cNvSpPr>
            <a:spLocks noGrp="1"/>
          </p:cNvSpPr>
          <p:nvPr>
            <p:ph type="sldNum" sz="quarter" idx="12"/>
          </p:nvPr>
        </p:nvSpPr>
        <p:spPr/>
        <p:txBody>
          <a:bodyPr/>
          <a:lstStyle/>
          <a:p>
            <a:fld id="{C6D21EFB-73F6-4518-9CBC-E059A005A4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
        <p:nvSpPr>
          <p:cNvPr id="6" name="Slide Number Placeholder 5"/>
          <p:cNvSpPr>
            <a:spLocks noGrp="1"/>
          </p:cNvSpPr>
          <p:nvPr>
            <p:ph type="sldNum" sz="quarter" idx="12"/>
          </p:nvPr>
        </p:nvSpPr>
        <p:spPr/>
        <p:txBody>
          <a:bodyPr/>
          <a:lstStyle/>
          <a:p>
            <a:fld id="{3B633BFB-6ED3-47BE-B8ED-6629A01465B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
        <p:nvSpPr>
          <p:cNvPr id="6" name="Slide Number Placeholder 5"/>
          <p:cNvSpPr>
            <a:spLocks noGrp="1"/>
          </p:cNvSpPr>
          <p:nvPr>
            <p:ph type="sldNum" sz="quarter" idx="12"/>
          </p:nvPr>
        </p:nvSpPr>
        <p:spPr/>
        <p:txBody>
          <a:bodyPr/>
          <a:lstStyle/>
          <a:p>
            <a:fld id="{8376552F-79CB-4CFB-B9C8-FB5B9251EC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
        <p:nvSpPr>
          <p:cNvPr id="6" name="Slide Number Placeholder 5"/>
          <p:cNvSpPr>
            <a:spLocks noGrp="1"/>
          </p:cNvSpPr>
          <p:nvPr>
            <p:ph type="sldNum" sz="quarter" idx="12"/>
          </p:nvPr>
        </p:nvSpPr>
        <p:spPr/>
        <p:txBody>
          <a:bodyPr/>
          <a:lstStyle/>
          <a:p>
            <a:fld id="{1784855F-DAE6-462B-A51B-F3F5BF2D410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
        <p:nvSpPr>
          <p:cNvPr id="7" name="Slide Number Placeholder 6"/>
          <p:cNvSpPr>
            <a:spLocks noGrp="1"/>
          </p:cNvSpPr>
          <p:nvPr>
            <p:ph type="sldNum" sz="quarter" idx="12"/>
          </p:nvPr>
        </p:nvSpPr>
        <p:spPr/>
        <p:txBody>
          <a:bodyPr/>
          <a:lstStyle/>
          <a:p>
            <a:fld id="{796EEA12-E7F7-410A-8BF2-0DC3EFBD4CB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r>
              <a:rPr lang="en-US" smtClean="0"/>
              <a:t>© 2014 OnCourse Learning. All Rights Reserved.</a:t>
            </a:r>
            <a:endParaRPr lang="en-US"/>
          </a:p>
        </p:txBody>
      </p:sp>
      <p:sp>
        <p:nvSpPr>
          <p:cNvPr id="9" name="Slide Number Placeholder 8"/>
          <p:cNvSpPr>
            <a:spLocks noGrp="1"/>
          </p:cNvSpPr>
          <p:nvPr>
            <p:ph type="sldNum" sz="quarter" idx="12"/>
          </p:nvPr>
        </p:nvSpPr>
        <p:spPr/>
        <p:txBody>
          <a:bodyPr/>
          <a:lstStyle/>
          <a:p>
            <a:fld id="{F68B04B0-B129-4724-BA4E-9977D020E38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
        <p:nvSpPr>
          <p:cNvPr id="5" name="Slide Number Placeholder 4"/>
          <p:cNvSpPr>
            <a:spLocks noGrp="1"/>
          </p:cNvSpPr>
          <p:nvPr>
            <p:ph type="sldNum" sz="quarter" idx="12"/>
          </p:nvPr>
        </p:nvSpPr>
        <p:spPr/>
        <p:txBody>
          <a:bodyPr/>
          <a:lstStyle/>
          <a:p>
            <a:fld id="{3DD412AC-54F7-401D-B400-CD5EF8EB05E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p>
            <a:fld id="{19122836-0A7B-497F-82AA-D00B4908C22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
        <p:nvSpPr>
          <p:cNvPr id="7" name="Slide Number Placeholder 6"/>
          <p:cNvSpPr>
            <a:spLocks noGrp="1"/>
          </p:cNvSpPr>
          <p:nvPr>
            <p:ph type="sldNum" sz="quarter" idx="12"/>
          </p:nvPr>
        </p:nvSpPr>
        <p:spPr/>
        <p:txBody>
          <a:bodyPr/>
          <a:lstStyle/>
          <a:p>
            <a:fld id="{71B517F3-B1A8-42B9-ACC6-92D7CB8149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
        <p:nvSpPr>
          <p:cNvPr id="7" name="Slide Number Placeholder 6"/>
          <p:cNvSpPr>
            <a:spLocks noGrp="1"/>
          </p:cNvSpPr>
          <p:nvPr>
            <p:ph type="sldNum" sz="quarter" idx="12"/>
          </p:nvPr>
        </p:nvSpPr>
        <p:spPr/>
        <p:txBody>
          <a:bodyPr/>
          <a:lstStyle/>
          <a:p>
            <a:fld id="{94015B1A-9D8F-4BB0-A531-0E4D88586FE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92875"/>
            <a:ext cx="2133600" cy="365125"/>
          </a:xfrm>
          <a:prstGeom prst="rect">
            <a:avLst/>
          </a:prstGeom>
        </p:spPr>
        <p:txBody>
          <a:bodyPr vert="horz" lIns="91440" tIns="45720" rIns="91440" bIns="45720" rtlCol="0" anchor="b"/>
          <a:lstStyle>
            <a:lvl1pPr algn="l">
              <a:defRPr sz="1200">
                <a:solidFill>
                  <a:srgbClr val="000000"/>
                </a:solidFill>
                <a:latin typeface="+mn-lt"/>
                <a:cs typeface="Raavi" pitchFamily="34" charset="0"/>
              </a:defRPr>
            </a:lvl1pPr>
          </a:lstStyle>
          <a:p>
            <a:pPr>
              <a:defRPr/>
            </a:pPr>
            <a:endParaRPr lang="en-US"/>
          </a:p>
        </p:txBody>
      </p:sp>
      <p:sp>
        <p:nvSpPr>
          <p:cNvPr id="5" name="Footer Placeholder 4"/>
          <p:cNvSpPr>
            <a:spLocks noGrp="1"/>
          </p:cNvSpPr>
          <p:nvPr>
            <p:ph type="ftr" sz="quarter" idx="3"/>
          </p:nvPr>
        </p:nvSpPr>
        <p:spPr>
          <a:xfrm>
            <a:off x="2743200" y="6492875"/>
            <a:ext cx="3657600" cy="365125"/>
          </a:xfrm>
          <a:prstGeom prst="rect">
            <a:avLst/>
          </a:prstGeom>
        </p:spPr>
        <p:txBody>
          <a:bodyPr vert="horz" lIns="91440" tIns="45720" rIns="91440" bIns="45720" rtlCol="0" anchor="b"/>
          <a:lstStyle>
            <a:lvl1pPr algn="ctr">
              <a:defRPr sz="1200">
                <a:solidFill>
                  <a:srgbClr val="000000"/>
                </a:solidFill>
                <a:latin typeface="+mn-lt"/>
                <a:cs typeface="Raavi" pitchFamily="34" charset="0"/>
              </a:defRPr>
            </a:lvl1pPr>
          </a:lstStyle>
          <a:p>
            <a:pPr>
              <a:defRPr/>
            </a:pPr>
            <a:r>
              <a:rPr lang="en-US" smtClean="0"/>
              <a:t>© 2014 OnCourse Learning. All Rights Reserved.</a:t>
            </a:r>
            <a:endParaRPr lang="en-US" dirty="0"/>
          </a:p>
        </p:txBody>
      </p:sp>
      <p:sp>
        <p:nvSpPr>
          <p:cNvPr id="6" name="Slide Number Placeholder 5"/>
          <p:cNvSpPr>
            <a:spLocks noGrp="1"/>
          </p:cNvSpPr>
          <p:nvPr>
            <p:ph type="sldNum" sz="quarter" idx="4"/>
          </p:nvPr>
        </p:nvSpPr>
        <p:spPr>
          <a:xfrm>
            <a:off x="6553200" y="6492875"/>
            <a:ext cx="2133600" cy="365125"/>
          </a:xfrm>
          <a:prstGeom prst="rect">
            <a:avLst/>
          </a:prstGeom>
        </p:spPr>
        <p:txBody>
          <a:bodyPr vert="horz" lIns="91440" tIns="45720" rIns="91440" bIns="45720" rtlCol="0" anchor="b"/>
          <a:lstStyle>
            <a:lvl1pPr algn="r">
              <a:defRPr sz="1200">
                <a:solidFill>
                  <a:srgbClr val="000000"/>
                </a:solidFill>
                <a:latin typeface="+mn-lt"/>
                <a:cs typeface="Raavi" pitchFamily="34" charset="0"/>
              </a:defRPr>
            </a:lvl1pPr>
          </a:lstStyle>
          <a:p>
            <a:fld id="{856AFB39-6DC5-45D1-9D3D-A129D79887C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dt="0"/>
  <p:txStyles>
    <p:titleStyle>
      <a:lvl1pPr algn="ctr" defTabSz="914400" rtl="0" eaLnBrk="1" latinLnBrk="0" hangingPunct="1">
        <a:spcBef>
          <a:spcPct val="0"/>
        </a:spcBef>
        <a:buNone/>
        <a:defRPr sz="4400" kern="1200">
          <a:solidFill>
            <a:srgbClr val="333399"/>
          </a:solidFill>
          <a:latin typeface="+mj-lt"/>
          <a:ea typeface="+mj-ea"/>
          <a:cs typeface="+mj-cs"/>
        </a:defRPr>
      </a:lvl1pPr>
    </p:titleStyle>
    <p:bodyStyle>
      <a:lvl1pPr marL="342900" indent="-342900" algn="l" defTabSz="914400" rtl="0" eaLnBrk="1" latinLnBrk="0" hangingPunct="1">
        <a:spcBef>
          <a:spcPct val="20000"/>
        </a:spcBef>
        <a:buClr>
          <a:schemeClr val="tx2"/>
        </a:buClr>
        <a:buFont typeface="Wingdings" pitchFamily="2" charset="2"/>
        <a:buChar char="l"/>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accent5">
            <a:lumMod val="75000"/>
          </a:schemeClr>
        </a:buClr>
        <a:buSzPct val="80000"/>
        <a:buFont typeface="Wingdings" pitchFamily="2" charset="2"/>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accent3">
            <a:lumMod val="50000"/>
          </a:schemeClr>
        </a:buClr>
        <a:buSzPct val="80000"/>
        <a:buFont typeface="Wingdings" pitchFamily="2" charset="2"/>
        <a:buChar char="l"/>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smtClean="0"/>
              <a:t>CHAPTER 16</a:t>
            </a:r>
            <a:endParaRPr lang="en-US" dirty="0" smtClean="0"/>
          </a:p>
        </p:txBody>
      </p:sp>
      <p:sp>
        <p:nvSpPr>
          <p:cNvPr id="3075" name="Rectangle 3"/>
          <p:cNvSpPr>
            <a:spLocks noGrp="1" noChangeArrowheads="1"/>
          </p:cNvSpPr>
          <p:nvPr>
            <p:ph type="subTitle" idx="1"/>
          </p:nvPr>
        </p:nvSpPr>
        <p:spPr/>
        <p:txBody>
          <a:bodyPr/>
          <a:lstStyle/>
          <a:p>
            <a:r>
              <a:rPr lang="en-US" dirty="0" smtClean="0"/>
              <a:t>MORTGAGE BASICS </a:t>
            </a:r>
            <a:br>
              <a:rPr lang="en-US" dirty="0" smtClean="0"/>
            </a:br>
            <a:r>
              <a:rPr lang="en-US" dirty="0" smtClean="0"/>
              <a:t>(CH.16, sects 16.1, 16.2 only)</a:t>
            </a:r>
            <a:endParaRPr lang="en-US" dirty="0" smtClean="0"/>
          </a:p>
        </p:txBody>
      </p:sp>
      <p:sp>
        <p:nvSpPr>
          <p:cNvPr id="5" name="Footer Placeholder 4"/>
          <p:cNvSpPr>
            <a:spLocks noGrp="1"/>
          </p:cNvSpPr>
          <p:nvPr>
            <p:ph type="ftr" sz="quarter" idx="11"/>
          </p:nvPr>
        </p:nvSpPr>
        <p:spPr/>
        <p:txBody>
          <a:bodyPr/>
          <a:lstStyle/>
          <a:p>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p>
            <a:fld id="{A2486438-7963-4545-99D2-944849BB7578}"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pPr eaLnBrk="1" hangingPunct="1">
              <a:defRPr/>
            </a:pPr>
            <a:r>
              <a:rPr lang="en-US" b="1" dirty="0" smtClean="0">
                <a:cs typeface="Arial" panose="020B0604020202090204" pitchFamily="34" charset="0"/>
              </a:rPr>
              <a:t>Two legal bases of mortgages:</a:t>
            </a:r>
            <a:endParaRPr lang="en-US" b="1" dirty="0" smtClean="0">
              <a:latin typeface="Courier" charset="0"/>
              <a:cs typeface="Times New Roman" panose="02020603050405020304" pitchFamily="18" charset="0"/>
            </a:endParaRPr>
          </a:p>
        </p:txBody>
      </p:sp>
      <p:sp>
        <p:nvSpPr>
          <p:cNvPr id="12291" name="Rectangle 3"/>
          <p:cNvSpPr>
            <a:spLocks noGrp="1" noChangeArrowheads="1"/>
          </p:cNvSpPr>
          <p:nvPr>
            <p:ph idx="1"/>
          </p:nvPr>
        </p:nvSpPr>
        <p:spPr/>
        <p:txBody>
          <a:bodyPr/>
          <a:lstStyle/>
          <a:p>
            <a:pPr marL="0" indent="0" eaLnBrk="1" hangingPunct="1">
              <a:buFont typeface="Wingdings" pitchFamily="2" charset="2"/>
              <a:buNone/>
            </a:pPr>
            <a:r>
              <a:rPr lang="en-US" b="1" dirty="0" smtClean="0">
                <a:cs typeface="Arial" pitchFamily="34" charset="0"/>
              </a:rPr>
              <a:t>“Lien Theory” </a:t>
            </a:r>
            <a:r>
              <a:rPr lang="en-US" b="1" dirty="0" smtClean="0">
                <a:cs typeface="Arial" pitchFamily="34" charset="0"/>
              </a:rPr>
              <a:t>(most states): borrower holds title, lender gets lien.</a:t>
            </a:r>
          </a:p>
          <a:p>
            <a:pPr eaLnBrk="1" hangingPunct="1">
              <a:buFont typeface="Wingdings" pitchFamily="2" charset="2"/>
              <a:buNone/>
            </a:pPr>
            <a:r>
              <a:rPr lang="en-US" b="1" dirty="0" smtClean="0">
                <a:cs typeface="Arial" pitchFamily="34" charset="0"/>
              </a:rPr>
              <a:t>“Title Theory” </a:t>
            </a:r>
            <a:r>
              <a:rPr lang="en-US" b="1" dirty="0" smtClean="0">
                <a:cs typeface="Arial" pitchFamily="34" charset="0"/>
              </a:rPr>
              <a:t>(a few states): Lender holds title.</a:t>
            </a:r>
            <a:endParaRPr lang="en-US" b="1" dirty="0" smtClean="0">
              <a:latin typeface="Courier"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
        <p:nvSpPr>
          <p:cNvPr id="4" name="Slide Number Placeholder 3"/>
          <p:cNvSpPr>
            <a:spLocks noGrp="1"/>
          </p:cNvSpPr>
          <p:nvPr>
            <p:ph type="sldNum" sz="quarter" idx="12"/>
          </p:nvPr>
        </p:nvSpPr>
        <p:spPr/>
        <p:txBody>
          <a:bodyPr/>
          <a:lstStyle/>
          <a:p>
            <a:fld id="{8376552F-79CB-4CFB-B9C8-FB5B9251ECDE}"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normAutofit fontScale="90000"/>
          </a:bodyPr>
          <a:lstStyle/>
          <a:p>
            <a:pPr eaLnBrk="1" hangingPunct="1">
              <a:defRPr/>
            </a:pPr>
            <a:r>
              <a:rPr lang="en-US" b="1" dirty="0" smtClean="0">
                <a:cs typeface="Arial" panose="020B0604020202090204" pitchFamily="34" charset="0"/>
              </a:rPr>
              <a:t>16.2.2 Priority of Claims in Foreclosure</a:t>
            </a:r>
            <a:endParaRPr lang="en-US" b="1" dirty="0" smtClean="0">
              <a:latin typeface="Courier" charset="0"/>
              <a:cs typeface="Times New Roman" panose="02020603050405020304" pitchFamily="18" charset="0"/>
            </a:endParaRPr>
          </a:p>
        </p:txBody>
      </p:sp>
      <p:sp>
        <p:nvSpPr>
          <p:cNvPr id="13315" name="Rectangle 3"/>
          <p:cNvSpPr>
            <a:spLocks noGrp="1" noChangeArrowheads="1"/>
          </p:cNvSpPr>
          <p:nvPr>
            <p:ph idx="1"/>
          </p:nvPr>
        </p:nvSpPr>
        <p:spPr/>
        <p:txBody>
          <a:bodyPr/>
          <a:lstStyle/>
          <a:p>
            <a:pPr eaLnBrk="1" hangingPunct="1">
              <a:lnSpc>
                <a:spcPct val="90000"/>
              </a:lnSpc>
              <a:buFont typeface="Wingdings" pitchFamily="2" charset="2"/>
              <a:buNone/>
            </a:pPr>
            <a:r>
              <a:rPr lang="en-US" sz="2800" b="1" dirty="0" smtClean="0">
                <a:cs typeface="Arial" pitchFamily="34" charset="0"/>
              </a:rPr>
              <a:t>Lien Priority established by </a:t>
            </a:r>
            <a:r>
              <a:rPr lang="en-US" sz="2800" b="1" u="sng" dirty="0" smtClean="0">
                <a:cs typeface="Arial" pitchFamily="34" charset="0"/>
              </a:rPr>
              <a:t>Date</a:t>
            </a:r>
            <a:r>
              <a:rPr lang="en-US" sz="2800" b="1" dirty="0" smtClean="0">
                <a:cs typeface="Arial" pitchFamily="34" charset="0"/>
              </a:rPr>
              <a:t> of </a:t>
            </a:r>
            <a:r>
              <a:rPr lang="en-US" sz="2800" b="1" u="sng" dirty="0" smtClean="0">
                <a:cs typeface="Arial" pitchFamily="34" charset="0"/>
              </a:rPr>
              <a:t>Recording</a:t>
            </a:r>
            <a:r>
              <a:rPr lang="en-US" sz="2800" b="1" dirty="0" smtClean="0">
                <a:cs typeface="Arial" pitchFamily="34" charset="0"/>
              </a:rPr>
              <a:t>, except:</a:t>
            </a:r>
            <a:endParaRPr lang="en-US" sz="2800" b="1" dirty="0" smtClean="0">
              <a:latin typeface="Courier" charset="0"/>
              <a:cs typeface="Times New Roman" pitchFamily="18" charset="0"/>
            </a:endParaRPr>
          </a:p>
          <a:p>
            <a:pPr eaLnBrk="1" hangingPunct="1">
              <a:lnSpc>
                <a:spcPct val="90000"/>
              </a:lnSpc>
              <a:buFontTx/>
              <a:buChar char="-"/>
            </a:pPr>
            <a:r>
              <a:rPr lang="en-US" sz="2800" b="1" dirty="0" smtClean="0">
                <a:cs typeface="Arial" pitchFamily="34" charset="0"/>
              </a:rPr>
              <a:t>Property Tax Lien comes first</a:t>
            </a:r>
            <a:endParaRPr lang="en-US" sz="2800" b="1" dirty="0" smtClean="0">
              <a:latin typeface="Courier" charset="0"/>
              <a:cs typeface="Times New Roman" pitchFamily="18" charset="0"/>
            </a:endParaRPr>
          </a:p>
          <a:p>
            <a:pPr eaLnBrk="1" hangingPunct="1">
              <a:lnSpc>
                <a:spcPct val="90000"/>
              </a:lnSpc>
              <a:buFontTx/>
              <a:buChar char="-"/>
            </a:pPr>
            <a:r>
              <a:rPr lang="en-US" sz="2800" b="1" dirty="0" smtClean="0">
                <a:cs typeface="Arial" pitchFamily="34" charset="0"/>
              </a:rPr>
              <a:t>Sometimes Mechanics Liens</a:t>
            </a:r>
            <a:endParaRPr lang="en-US" sz="2800" b="1" dirty="0" smtClean="0">
              <a:latin typeface="Courier" charset="0"/>
              <a:cs typeface="Times New Roman" pitchFamily="18" charset="0"/>
            </a:endParaRPr>
          </a:p>
          <a:p>
            <a:pPr eaLnBrk="1" hangingPunct="1">
              <a:lnSpc>
                <a:spcPct val="90000"/>
              </a:lnSpc>
              <a:buFontTx/>
              <a:buChar char="-"/>
            </a:pPr>
            <a:r>
              <a:rPr lang="en-US" sz="2800" b="1" dirty="0" smtClean="0">
                <a:cs typeface="Arial" pitchFamily="34" charset="0"/>
              </a:rPr>
              <a:t>Explicit Subordination Claus</a:t>
            </a:r>
          </a:p>
          <a:p>
            <a:pPr eaLnBrk="1" hangingPunct="1">
              <a:lnSpc>
                <a:spcPct val="90000"/>
              </a:lnSpc>
              <a:buFontTx/>
              <a:buChar char="-"/>
            </a:pPr>
            <a:r>
              <a:rPr lang="en-US" sz="2800" b="1" dirty="0" smtClean="0">
                <a:cs typeface="Arial" pitchFamily="34" charset="0"/>
              </a:rPr>
              <a:t>Bankruptcy Proceedings may modify </a:t>
            </a:r>
            <a:r>
              <a:rPr lang="en-US" sz="2800" b="1" dirty="0" err="1" smtClean="0">
                <a:cs typeface="Arial" pitchFamily="34" charset="0"/>
              </a:rPr>
              <a:t>debtholder</a:t>
            </a:r>
            <a:r>
              <a:rPr lang="en-US" sz="2800" b="1" dirty="0" smtClean="0">
                <a:cs typeface="Arial" pitchFamily="34" charset="0"/>
              </a:rPr>
              <a:t> rights</a:t>
            </a:r>
            <a:endParaRPr lang="en-US" sz="2800" b="1" dirty="0" smtClean="0">
              <a:latin typeface="Courier" charset="0"/>
              <a:cs typeface="Times New Roman" pitchFamily="18" charset="0"/>
            </a:endParaRPr>
          </a:p>
          <a:p>
            <a:pPr eaLnBrk="1" hangingPunct="1">
              <a:lnSpc>
                <a:spcPct val="90000"/>
              </a:lnSpc>
              <a:buFontTx/>
              <a:buNone/>
            </a:pPr>
            <a:r>
              <a:rPr lang="en-US" sz="2800" b="1" dirty="0" smtClean="0">
                <a:cs typeface="Arial" pitchFamily="34" charset="0"/>
              </a:rPr>
              <a:t>“First Mortgage” </a:t>
            </a:r>
            <a:r>
              <a:rPr lang="en-US" sz="2800" b="1" dirty="0" smtClean="0">
                <a:cs typeface="Arial" pitchFamily="34" charset="0"/>
              </a:rPr>
              <a:t>(earlier recording) = </a:t>
            </a:r>
            <a:r>
              <a:rPr lang="en-US" sz="2800" b="1" dirty="0" smtClean="0">
                <a:cs typeface="Arial" pitchFamily="34" charset="0"/>
              </a:rPr>
              <a:t>“Senior Debt”</a:t>
            </a:r>
            <a:endParaRPr lang="en-US" sz="2800" b="1" dirty="0" smtClean="0">
              <a:latin typeface="Courier" charset="0"/>
              <a:cs typeface="Times New Roman" pitchFamily="18" charset="0"/>
            </a:endParaRPr>
          </a:p>
          <a:p>
            <a:pPr eaLnBrk="1" hangingPunct="1">
              <a:lnSpc>
                <a:spcPct val="90000"/>
              </a:lnSpc>
              <a:buFontTx/>
              <a:buNone/>
            </a:pPr>
            <a:r>
              <a:rPr lang="en-US" sz="2800" b="1" dirty="0" smtClean="0">
                <a:cs typeface="Arial" pitchFamily="34" charset="0"/>
              </a:rPr>
              <a:t>“2nd </a:t>
            </a:r>
            <a:r>
              <a:rPr lang="en-US" sz="2800" b="1" dirty="0" smtClean="0">
                <a:cs typeface="Arial" pitchFamily="34" charset="0"/>
              </a:rPr>
              <a:t>(etc) </a:t>
            </a:r>
            <a:r>
              <a:rPr lang="en-US" sz="2800" b="1" dirty="0" smtClean="0">
                <a:cs typeface="Arial" pitchFamily="34" charset="0"/>
              </a:rPr>
              <a:t>Mortgage” </a:t>
            </a:r>
            <a:r>
              <a:rPr lang="en-US" sz="2800" b="1" dirty="0" smtClean="0">
                <a:cs typeface="Arial" pitchFamily="34" charset="0"/>
              </a:rPr>
              <a:t>= </a:t>
            </a:r>
            <a:r>
              <a:rPr lang="en-US" sz="2800" b="1" dirty="0" smtClean="0">
                <a:cs typeface="Arial" pitchFamily="34" charset="0"/>
              </a:rPr>
              <a:t>“Junior Debt”</a:t>
            </a:r>
            <a:endParaRPr lang="en-US" sz="2800" b="1" dirty="0" smtClean="0">
              <a:latin typeface="Courier"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
        <p:nvSpPr>
          <p:cNvPr id="4" name="Slide Number Placeholder 3"/>
          <p:cNvSpPr>
            <a:spLocks noGrp="1"/>
          </p:cNvSpPr>
          <p:nvPr>
            <p:ph type="sldNum" sz="quarter" idx="12"/>
          </p:nvPr>
        </p:nvSpPr>
        <p:spPr/>
        <p:txBody>
          <a:bodyPr/>
          <a:lstStyle/>
          <a:p>
            <a:fld id="{8376552F-79CB-4CFB-B9C8-FB5B9251ECDE}"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defRPr/>
            </a:pPr>
            <a:r>
              <a:rPr lang="en-US" b="1" smtClean="0">
                <a:cs typeface="Arial" panose="020B0604020202090204" pitchFamily="34" charset="0"/>
              </a:rPr>
              <a:t>Example:	</a:t>
            </a:r>
          </a:p>
        </p:txBody>
      </p:sp>
      <p:sp>
        <p:nvSpPr>
          <p:cNvPr id="14339" name="Rectangle 3"/>
          <p:cNvSpPr>
            <a:spLocks noGrp="1" noChangeArrowheads="1"/>
          </p:cNvSpPr>
          <p:nvPr>
            <p:ph idx="1"/>
          </p:nvPr>
        </p:nvSpPr>
        <p:spPr/>
        <p:txBody>
          <a:bodyPr/>
          <a:lstStyle/>
          <a:p>
            <a:pPr eaLnBrk="1" hangingPunct="1">
              <a:buFontTx/>
              <a:buNone/>
            </a:pPr>
            <a:r>
              <a:rPr lang="en-US" b="1" smtClean="0">
                <a:cs typeface="Arial" pitchFamily="34" charset="0"/>
              </a:rPr>
              <a:t>1st Mortg = $90,000</a:t>
            </a:r>
            <a:endParaRPr lang="en-US" b="1" smtClean="0">
              <a:latin typeface="Courier" charset="0"/>
              <a:cs typeface="Times New Roman" pitchFamily="18" charset="0"/>
            </a:endParaRPr>
          </a:p>
          <a:p>
            <a:pPr eaLnBrk="1" hangingPunct="1">
              <a:buFontTx/>
              <a:buNone/>
            </a:pPr>
            <a:r>
              <a:rPr lang="en-US" b="1" smtClean="0">
                <a:cs typeface="Arial" pitchFamily="34" charset="0"/>
              </a:rPr>
              <a:t>2nd Mortg= $20,000</a:t>
            </a:r>
            <a:endParaRPr lang="en-US" b="1" smtClean="0">
              <a:latin typeface="Courier" charset="0"/>
              <a:cs typeface="Times New Roman" pitchFamily="18" charset="0"/>
            </a:endParaRPr>
          </a:p>
          <a:p>
            <a:pPr eaLnBrk="1" hangingPunct="1">
              <a:buFontTx/>
              <a:buNone/>
            </a:pPr>
            <a:r>
              <a:rPr lang="en-US" b="1" smtClean="0">
                <a:cs typeface="Arial" pitchFamily="34" charset="0"/>
              </a:rPr>
              <a:t>3rd Mortg = $10,000</a:t>
            </a:r>
            <a:endParaRPr lang="en-US" b="1" smtClean="0">
              <a:latin typeface="Courier" charset="0"/>
              <a:cs typeface="Times New Roman" pitchFamily="18" charset="0"/>
            </a:endParaRPr>
          </a:p>
          <a:p>
            <a:pPr eaLnBrk="1" hangingPunct="1">
              <a:buFontTx/>
              <a:buNone/>
            </a:pPr>
            <a:r>
              <a:rPr lang="en-US" b="1" smtClean="0">
                <a:cs typeface="Arial" pitchFamily="34" charset="0"/>
              </a:rPr>
              <a:t>Property sells in foreclosure for $100,000:</a:t>
            </a:r>
            <a:endParaRPr lang="en-US" b="1" smtClean="0">
              <a:latin typeface="Courier" charset="0"/>
              <a:cs typeface="Times New Roman" pitchFamily="18" charset="0"/>
            </a:endParaRPr>
          </a:p>
          <a:p>
            <a:pPr eaLnBrk="1" hangingPunct="1">
              <a:buFontTx/>
              <a:buNone/>
            </a:pPr>
            <a:r>
              <a:rPr lang="en-US" b="1" smtClean="0">
                <a:cs typeface="Arial" pitchFamily="34" charset="0"/>
              </a:rPr>
              <a:t>1st Mortgagee gets $90,000</a:t>
            </a:r>
            <a:endParaRPr lang="en-US" b="1" smtClean="0">
              <a:latin typeface="Courier" charset="0"/>
              <a:cs typeface="Times New Roman" pitchFamily="18" charset="0"/>
            </a:endParaRPr>
          </a:p>
          <a:p>
            <a:pPr eaLnBrk="1" hangingPunct="1">
              <a:buFontTx/>
              <a:buNone/>
            </a:pPr>
            <a:r>
              <a:rPr lang="en-US" b="1" smtClean="0">
                <a:cs typeface="Arial" pitchFamily="34" charset="0"/>
              </a:rPr>
              <a:t>2nd Mortgagee gets $10,000</a:t>
            </a:r>
            <a:endParaRPr lang="en-US" b="1" smtClean="0">
              <a:latin typeface="Courier" charset="0"/>
              <a:cs typeface="Times New Roman" pitchFamily="18" charset="0"/>
            </a:endParaRPr>
          </a:p>
          <a:p>
            <a:pPr eaLnBrk="1" hangingPunct="1">
              <a:buFontTx/>
              <a:buNone/>
            </a:pPr>
            <a:r>
              <a:rPr lang="en-US" b="1" smtClean="0">
                <a:cs typeface="Arial" pitchFamily="34" charset="0"/>
              </a:rPr>
              <a:t>3rd Mortgagee gets 0.</a:t>
            </a:r>
            <a:endParaRPr lang="en-US" b="1" smtClean="0">
              <a:latin typeface="Courier"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
        <p:nvSpPr>
          <p:cNvPr id="4" name="Slide Number Placeholder 3"/>
          <p:cNvSpPr>
            <a:spLocks noGrp="1"/>
          </p:cNvSpPr>
          <p:nvPr>
            <p:ph type="sldNum" sz="quarter" idx="12"/>
          </p:nvPr>
        </p:nvSpPr>
        <p:spPr/>
        <p:txBody>
          <a:bodyPr/>
          <a:lstStyle/>
          <a:p>
            <a:fld id="{8376552F-79CB-4CFB-B9C8-FB5B9251ECDE}"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defRPr/>
            </a:pPr>
            <a:r>
              <a:rPr lang="en-US" b="1" dirty="0" smtClean="0">
                <a:cs typeface="Arial" panose="020B0604020202090204" pitchFamily="34" charset="0"/>
              </a:rPr>
              <a:t>“Redeem </a:t>
            </a:r>
            <a:r>
              <a:rPr lang="en-US" b="1" dirty="0" smtClean="0">
                <a:cs typeface="Arial" panose="020B0604020202090204" pitchFamily="34" charset="0"/>
              </a:rPr>
              <a:t>up, Foreclose </a:t>
            </a:r>
            <a:r>
              <a:rPr lang="en-US" b="1" dirty="0" smtClean="0">
                <a:cs typeface="Arial" panose="020B0604020202090204" pitchFamily="34" charset="0"/>
              </a:rPr>
              <a:t>down”</a:t>
            </a:r>
            <a:endParaRPr lang="en-US" b="1" dirty="0" smtClean="0">
              <a:latin typeface="Courier" charset="0"/>
              <a:cs typeface="Times New Roman" panose="02020603050405020304" pitchFamily="18" charset="0"/>
            </a:endParaRPr>
          </a:p>
        </p:txBody>
      </p:sp>
      <p:sp>
        <p:nvSpPr>
          <p:cNvPr id="15363" name="Rectangle 3"/>
          <p:cNvSpPr>
            <a:spLocks noGrp="1" noChangeArrowheads="1"/>
          </p:cNvSpPr>
          <p:nvPr>
            <p:ph idx="1"/>
          </p:nvPr>
        </p:nvSpPr>
        <p:spPr/>
        <p:txBody>
          <a:bodyPr/>
          <a:lstStyle/>
          <a:p>
            <a:pPr eaLnBrk="1" hangingPunct="1">
              <a:lnSpc>
                <a:spcPct val="90000"/>
              </a:lnSpc>
              <a:buFont typeface="Wingdings" pitchFamily="2" charset="2"/>
              <a:buChar char="è"/>
            </a:pPr>
            <a:r>
              <a:rPr lang="en-US" sz="2800" b="1" dirty="0" smtClean="0">
                <a:cs typeface="Arial" pitchFamily="34" charset="0"/>
              </a:rPr>
              <a:t>Senior Lien Holders </a:t>
            </a:r>
            <a:r>
              <a:rPr lang="en-US" sz="2800" dirty="0" smtClean="0">
                <a:cs typeface="Arial" pitchFamily="34" charset="0"/>
              </a:rPr>
              <a:t>obtain their claim (to the extent foreclosure sale proceeds and their priority allows), even if they did not bring the suit.</a:t>
            </a:r>
          </a:p>
          <a:p>
            <a:pPr eaLnBrk="1" hangingPunct="1">
              <a:lnSpc>
                <a:spcPct val="90000"/>
              </a:lnSpc>
              <a:buFont typeface="Wingdings" pitchFamily="2" charset="2"/>
              <a:buChar char="è"/>
            </a:pPr>
            <a:r>
              <a:rPr lang="en-US" sz="2800" b="1" dirty="0" smtClean="0">
                <a:cs typeface="Arial" pitchFamily="34" charset="0"/>
              </a:rPr>
              <a:t>Junior Lien Holders </a:t>
            </a:r>
            <a:r>
              <a:rPr lang="en-US" sz="2800" dirty="0" smtClean="0">
                <a:cs typeface="Arial" pitchFamily="34" charset="0"/>
              </a:rPr>
              <a:t>lose claims after foreclosure, </a:t>
            </a:r>
            <a:r>
              <a:rPr lang="en-US" sz="2800" i="1" dirty="0" smtClean="0">
                <a:cs typeface="Arial" pitchFamily="34" charset="0"/>
              </a:rPr>
              <a:t>provided</a:t>
            </a:r>
            <a:r>
              <a:rPr lang="en-US" sz="2800" dirty="0" smtClean="0">
                <a:cs typeface="Arial" pitchFamily="34" charset="0"/>
              </a:rPr>
              <a:t> they are included in the foreclosure suit.</a:t>
            </a:r>
            <a:r>
              <a:rPr lang="en-US" sz="2800" dirty="0" smtClean="0">
                <a:latin typeface="Courier" charset="0"/>
                <a:cs typeface="Times New Roman" pitchFamily="18" charset="0"/>
              </a:rPr>
              <a:t/>
            </a:r>
            <a:br>
              <a:rPr lang="en-US" sz="2800" dirty="0" smtClean="0">
                <a:latin typeface="Courier" charset="0"/>
                <a:cs typeface="Times New Roman" pitchFamily="18" charset="0"/>
              </a:rPr>
            </a:br>
            <a:r>
              <a:rPr lang="en-US" sz="2800" dirty="0" smtClean="0">
                <a:cs typeface="Arial" pitchFamily="34" charset="0"/>
              </a:rPr>
              <a:t>Lien Holder bringing foreclosure suit normally buys the property in the foreclosure sale, for amount sufficient to cover its claim.</a:t>
            </a:r>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
        <p:nvSpPr>
          <p:cNvPr id="4" name="Slide Number Placeholder 3"/>
          <p:cNvSpPr>
            <a:spLocks noGrp="1"/>
          </p:cNvSpPr>
          <p:nvPr>
            <p:ph type="sldNum" sz="quarter" idx="12"/>
          </p:nvPr>
        </p:nvSpPr>
        <p:spPr/>
        <p:txBody>
          <a:bodyPr/>
          <a:lstStyle/>
          <a:p>
            <a:fld id="{8376552F-79CB-4CFB-B9C8-FB5B9251ECDE}"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normAutofit/>
          </a:bodyPr>
          <a:lstStyle/>
          <a:p>
            <a:pPr eaLnBrk="1" hangingPunct="1">
              <a:buFont typeface="Wingdings" panose="05000000000000000000" pitchFamily="2" charset="2"/>
              <a:buNone/>
              <a:defRPr/>
            </a:pPr>
            <a:r>
              <a:rPr lang="en-US" b="1" dirty="0" smtClean="0">
                <a:cs typeface="Arial" panose="020B0604020202090204" pitchFamily="34" charset="0"/>
              </a:rPr>
              <a:t>TYPICAL </a:t>
            </a:r>
            <a:r>
              <a:rPr lang="en-US" b="1" dirty="0" smtClean="0">
                <a:cs typeface="Arial" panose="020B0604020202090204" pitchFamily="34" charset="0"/>
              </a:rPr>
              <a:t>COVENANTS &amp; CLAUSES</a:t>
            </a:r>
            <a:endParaRPr lang="en-US" b="1" dirty="0" smtClean="0">
              <a:latin typeface="Courier" charset="0"/>
              <a:cs typeface="Times New Roman" panose="02020603050405020304" pitchFamily="18" charset="0"/>
            </a:endParaRPr>
          </a:p>
        </p:txBody>
      </p:sp>
      <p:sp>
        <p:nvSpPr>
          <p:cNvPr id="16387" name="Rectangle 3"/>
          <p:cNvSpPr>
            <a:spLocks noGrp="1" noChangeArrowheads="1"/>
          </p:cNvSpPr>
          <p:nvPr>
            <p:ph idx="1"/>
          </p:nvPr>
        </p:nvSpPr>
        <p:spPr>
          <a:xfrm>
            <a:off x="457200" y="1600199"/>
            <a:ext cx="8229600" cy="4572000"/>
          </a:xfrm>
        </p:spPr>
        <p:txBody>
          <a:bodyPr>
            <a:noAutofit/>
          </a:bodyPr>
          <a:lstStyle/>
          <a:p>
            <a:pPr marL="576263" indent="-576263" eaLnBrk="1" hangingPunct="1">
              <a:lnSpc>
                <a:spcPct val="90000"/>
              </a:lnSpc>
              <a:buFont typeface="Wingdings" pitchFamily="2" charset="2"/>
              <a:buAutoNum type="arabicParenR"/>
            </a:pPr>
            <a:r>
              <a:rPr lang="en-US" sz="2800" b="1" i="1" dirty="0" smtClean="0">
                <a:cs typeface="Arial" pitchFamily="34" charset="0"/>
              </a:rPr>
              <a:t>Promise to Pay</a:t>
            </a:r>
          </a:p>
          <a:p>
            <a:pPr marL="576263" lvl="1" indent="-576263" eaLnBrk="1" hangingPunct="1">
              <a:lnSpc>
                <a:spcPct val="90000"/>
              </a:lnSpc>
              <a:buFont typeface="Wingdings" pitchFamily="2" charset="2"/>
              <a:buNone/>
            </a:pPr>
            <a:r>
              <a:rPr lang="en-US" sz="2400" dirty="0" smtClean="0">
                <a:cs typeface="Arial" pitchFamily="34" charset="0"/>
              </a:rPr>
              <a:t>	Specifies </a:t>
            </a:r>
            <a:r>
              <a:rPr lang="en-US" sz="2400" dirty="0" smtClean="0">
                <a:cs typeface="Arial" pitchFamily="34" charset="0"/>
              </a:rPr>
              <a:t>principal, interest, penalties, etc., along with date, names, etc.</a:t>
            </a:r>
            <a:endParaRPr lang="en-US" sz="2400" dirty="0" smtClean="0">
              <a:latin typeface="Courier" charset="0"/>
              <a:cs typeface="Times New Roman" pitchFamily="18" charset="0"/>
            </a:endParaRPr>
          </a:p>
          <a:p>
            <a:pPr marL="576263" indent="-576263" eaLnBrk="1" hangingPunct="1">
              <a:lnSpc>
                <a:spcPct val="90000"/>
              </a:lnSpc>
              <a:buFont typeface="Wingdings" pitchFamily="2" charset="2"/>
              <a:buAutoNum type="arabicParenR"/>
            </a:pPr>
            <a:r>
              <a:rPr lang="en-US" sz="2800" b="1" i="1" dirty="0" smtClean="0">
                <a:cs typeface="Arial" pitchFamily="34" charset="0"/>
              </a:rPr>
              <a:t>Covenant to Avoid Liens w Priority over the Mortgage</a:t>
            </a:r>
          </a:p>
          <a:p>
            <a:pPr marL="576263" lvl="1" indent="-576263" eaLnBrk="1" hangingPunct="1">
              <a:lnSpc>
                <a:spcPct val="90000"/>
              </a:lnSpc>
              <a:buFont typeface="Wingdings" pitchFamily="2" charset="2"/>
              <a:buNone/>
            </a:pPr>
            <a:r>
              <a:rPr lang="en-US" sz="2400" dirty="0" smtClean="0">
                <a:cs typeface="Arial" pitchFamily="34" charset="0"/>
              </a:rPr>
              <a:t>	For </a:t>
            </a:r>
            <a:r>
              <a:rPr lang="en-US" sz="2400" dirty="0" smtClean="0">
                <a:cs typeface="Arial" pitchFamily="34" charset="0"/>
              </a:rPr>
              <a:t>example, if borrower fails to pay property tax, she is in default of mortgage too, because property tax lien has priority over mortgage lien.</a:t>
            </a:r>
          </a:p>
          <a:p>
            <a:pPr marL="576263" indent="-576263" eaLnBrk="1" hangingPunct="1">
              <a:lnSpc>
                <a:spcPct val="90000"/>
              </a:lnSpc>
              <a:buFont typeface="Wingdings" pitchFamily="2" charset="2"/>
              <a:buAutoNum type="arabicParenR" startAt="3"/>
            </a:pPr>
            <a:r>
              <a:rPr lang="en-US" sz="2800" b="1" i="1" dirty="0" smtClean="0">
                <a:cs typeface="Arial" pitchFamily="34" charset="0"/>
              </a:rPr>
              <a:t>Hazard Insurance</a:t>
            </a:r>
            <a:r>
              <a:rPr lang="en-US" sz="2800" b="1" dirty="0" smtClean="0">
                <a:latin typeface="Courier" charset="0"/>
                <a:cs typeface="Times New Roman" pitchFamily="18" charset="0"/>
              </a:rPr>
              <a:t/>
            </a:r>
            <a:br>
              <a:rPr lang="en-US" sz="2800" b="1" dirty="0" smtClean="0">
                <a:latin typeface="Courier" charset="0"/>
                <a:cs typeface="Times New Roman" pitchFamily="18" charset="0"/>
              </a:rPr>
            </a:br>
            <a:r>
              <a:rPr lang="en-US" sz="2400" dirty="0" smtClean="0">
                <a:cs typeface="Arial" pitchFamily="34" charset="0"/>
              </a:rPr>
              <a:t>Borrower must insure value of the property (at least up to mortgage amount) against fire, storm, etc</a:t>
            </a:r>
            <a:r>
              <a:rPr lang="en-US" sz="2400" dirty="0" smtClean="0">
                <a:cs typeface="Arial" pitchFamily="34" charset="0"/>
              </a:rPr>
              <a:t>.</a:t>
            </a:r>
            <a:endParaRPr lang="en-US" sz="2400" dirty="0" smtClean="0">
              <a:latin typeface="Courier"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
        <p:nvSpPr>
          <p:cNvPr id="4" name="Slide Number Placeholder 3"/>
          <p:cNvSpPr>
            <a:spLocks noGrp="1"/>
          </p:cNvSpPr>
          <p:nvPr>
            <p:ph type="sldNum" sz="quarter" idx="12"/>
          </p:nvPr>
        </p:nvSpPr>
        <p:spPr/>
        <p:txBody>
          <a:bodyPr/>
          <a:lstStyle/>
          <a:p>
            <a:fld id="{8376552F-79CB-4CFB-B9C8-FB5B9251ECDE}"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normAutofit/>
          </a:bodyPr>
          <a:lstStyle/>
          <a:p>
            <a:pPr eaLnBrk="1" hangingPunct="1">
              <a:defRPr/>
            </a:pPr>
            <a:r>
              <a:rPr lang="en-US" b="1" dirty="0" smtClean="0">
                <a:cs typeface="Arial" panose="020B0604020202090204" pitchFamily="34" charset="0"/>
              </a:rPr>
              <a:t>TYPICAL COVENANTS &amp; </a:t>
            </a:r>
            <a:r>
              <a:rPr lang="en-US" b="1" dirty="0" smtClean="0">
                <a:cs typeface="Arial" panose="020B0604020202090204" pitchFamily="34" charset="0"/>
              </a:rPr>
              <a:t>CLAUSES</a:t>
            </a:r>
            <a:endParaRPr lang="en-US" b="1" dirty="0" smtClean="0">
              <a:cs typeface="Arial" panose="020B0604020202090204" pitchFamily="34" charset="0"/>
            </a:endParaRPr>
          </a:p>
        </p:txBody>
      </p:sp>
      <p:sp>
        <p:nvSpPr>
          <p:cNvPr id="17411" name="Rectangle 3"/>
          <p:cNvSpPr>
            <a:spLocks noGrp="1" noChangeArrowheads="1"/>
          </p:cNvSpPr>
          <p:nvPr>
            <p:ph idx="1"/>
          </p:nvPr>
        </p:nvSpPr>
        <p:spPr>
          <a:xfrm>
            <a:off x="457200" y="1600199"/>
            <a:ext cx="8229600" cy="4572000"/>
          </a:xfrm>
        </p:spPr>
        <p:txBody>
          <a:bodyPr>
            <a:noAutofit/>
          </a:bodyPr>
          <a:lstStyle/>
          <a:p>
            <a:pPr marL="576263" indent="-576263" eaLnBrk="1" hangingPunct="1">
              <a:lnSpc>
                <a:spcPct val="90000"/>
              </a:lnSpc>
              <a:buFont typeface="Wingdings" pitchFamily="2" charset="2"/>
              <a:buAutoNum type="arabicParenR" startAt="4"/>
            </a:pPr>
            <a:r>
              <a:rPr lang="en-US" sz="2800" b="1" i="1" dirty="0" smtClean="0">
                <a:cs typeface="Arial" pitchFamily="34" charset="0"/>
              </a:rPr>
              <a:t>Mortgage Insurance</a:t>
            </a:r>
            <a:r>
              <a:rPr lang="en-US" sz="2800" b="1" dirty="0" smtClean="0">
                <a:latin typeface="Courier" charset="0"/>
                <a:cs typeface="Times New Roman" pitchFamily="18" charset="0"/>
              </a:rPr>
              <a:t/>
            </a:r>
            <a:br>
              <a:rPr lang="en-US" sz="2800" b="1" dirty="0" smtClean="0">
                <a:latin typeface="Courier" charset="0"/>
                <a:cs typeface="Times New Roman" pitchFamily="18" charset="0"/>
              </a:rPr>
            </a:br>
            <a:r>
              <a:rPr lang="en-US" sz="2400" dirty="0" smtClean="0">
                <a:cs typeface="Arial" pitchFamily="34" charset="0"/>
              </a:rPr>
              <a:t>Borrower must hold mortgage insurance (usually only if loan is not </a:t>
            </a:r>
            <a:r>
              <a:rPr lang="en-US" sz="2400" dirty="0" err="1" smtClean="0">
                <a:cs typeface="Arial" pitchFamily="34" charset="0"/>
              </a:rPr>
              <a:t>Govt</a:t>
            </a:r>
            <a:r>
              <a:rPr lang="en-US" sz="2400" dirty="0" smtClean="0">
                <a:cs typeface="Arial" pitchFamily="34" charset="0"/>
              </a:rPr>
              <a:t> insured and Loan/Value ratio &gt; 80%.</a:t>
            </a:r>
            <a:endParaRPr lang="en-US" sz="2400" dirty="0" smtClean="0"/>
          </a:p>
          <a:p>
            <a:pPr marL="576263" indent="-576263" eaLnBrk="1" hangingPunct="1">
              <a:lnSpc>
                <a:spcPct val="90000"/>
              </a:lnSpc>
              <a:buFont typeface="Wingdings" pitchFamily="2" charset="2"/>
              <a:buAutoNum type="arabicParenR" startAt="5"/>
            </a:pPr>
            <a:r>
              <a:rPr lang="en-US" sz="2800" b="1" i="1" dirty="0" smtClean="0">
                <a:cs typeface="Arial" pitchFamily="34" charset="0"/>
              </a:rPr>
              <a:t>Escrow</a:t>
            </a:r>
            <a:r>
              <a:rPr lang="en-US" sz="2800" b="1" dirty="0" smtClean="0">
                <a:latin typeface="Courier" charset="0"/>
                <a:cs typeface="Times New Roman" pitchFamily="18" charset="0"/>
              </a:rPr>
              <a:t/>
            </a:r>
            <a:br>
              <a:rPr lang="en-US" sz="2800" b="1" dirty="0" smtClean="0">
                <a:latin typeface="Courier" charset="0"/>
                <a:cs typeface="Times New Roman" pitchFamily="18" charset="0"/>
              </a:rPr>
            </a:br>
            <a:r>
              <a:rPr lang="en-US" sz="2400" dirty="0" smtClean="0">
                <a:cs typeface="Arial" pitchFamily="34" charset="0"/>
              </a:rPr>
              <a:t>Borrower required to pay insurance and property tax installments to lender in advance, who holds funds in escrow until due to insurer and property tax authority, when lender pays these bills for the borrower.</a:t>
            </a:r>
            <a:endParaRPr lang="en-US" sz="2400" dirty="0" smtClean="0">
              <a:latin typeface="Courier" charset="0"/>
              <a:cs typeface="Times New Roman" pitchFamily="18" charset="0"/>
            </a:endParaRPr>
          </a:p>
          <a:p>
            <a:pPr marL="576263" indent="-576263" eaLnBrk="1" hangingPunct="1">
              <a:lnSpc>
                <a:spcPct val="90000"/>
              </a:lnSpc>
              <a:buFont typeface="Wingdings" pitchFamily="2" charset="2"/>
              <a:buAutoNum type="arabicParenR" startAt="5"/>
            </a:pPr>
            <a:r>
              <a:rPr lang="en-US" sz="2800" b="1" i="1" dirty="0" smtClean="0">
                <a:cs typeface="Arial" pitchFamily="34" charset="0"/>
              </a:rPr>
              <a:t>Order of Application of Payments</a:t>
            </a:r>
            <a:r>
              <a:rPr lang="en-US" sz="2800" b="1" dirty="0" smtClean="0">
                <a:latin typeface="Courier" charset="0"/>
                <a:cs typeface="Times New Roman" pitchFamily="18" charset="0"/>
              </a:rPr>
              <a:t/>
            </a:r>
            <a:br>
              <a:rPr lang="en-US" sz="2800" b="1" dirty="0" smtClean="0">
                <a:latin typeface="Courier" charset="0"/>
                <a:cs typeface="Times New Roman" pitchFamily="18" charset="0"/>
              </a:rPr>
            </a:br>
            <a:r>
              <a:rPr lang="en-US" sz="2400" dirty="0" smtClean="0">
                <a:cs typeface="Arial" pitchFamily="34" charset="0"/>
              </a:rPr>
              <a:t>First to penalties and expenses, then to interest, then to principal balance. (This implements the </a:t>
            </a:r>
            <a:r>
              <a:rPr lang="en-US" sz="2400" i="1" dirty="0" smtClean="0">
                <a:cs typeface="Arial" pitchFamily="34" charset="0"/>
              </a:rPr>
              <a:t>4 Rules</a:t>
            </a:r>
            <a:r>
              <a:rPr lang="en-US" sz="2400" dirty="0" smtClean="0">
                <a:cs typeface="Arial" pitchFamily="34" charset="0"/>
              </a:rPr>
              <a:t>.)</a:t>
            </a:r>
            <a:endParaRPr lang="en-US" sz="2400" dirty="0" smtClean="0">
              <a:cs typeface="Arial" pitchFamily="34" charset="0"/>
            </a:endParaRPr>
          </a:p>
          <a:p>
            <a:pPr marL="576263" indent="-576263" eaLnBrk="1" hangingPunct="1">
              <a:lnSpc>
                <a:spcPct val="90000"/>
              </a:lnSpc>
              <a:buFont typeface="Wingdings" pitchFamily="2" charset="2"/>
              <a:buAutoNum type="arabicParenR" startAt="5"/>
            </a:pPr>
            <a:r>
              <a:rPr lang="en-US" sz="2800" b="1" i="1" dirty="0" smtClean="0">
                <a:cs typeface="Arial" pitchFamily="34" charset="0"/>
              </a:rPr>
              <a:t>Good Repair Clause</a:t>
            </a:r>
            <a:r>
              <a:rPr lang="en-US" sz="2800" b="1" dirty="0" smtClean="0">
                <a:latin typeface="Courier" charset="0"/>
                <a:cs typeface="Times New Roman" pitchFamily="18" charset="0"/>
              </a:rPr>
              <a:t/>
            </a:r>
            <a:br>
              <a:rPr lang="en-US" sz="2800" b="1" dirty="0" smtClean="0">
                <a:latin typeface="Courier" charset="0"/>
                <a:cs typeface="Times New Roman" pitchFamily="18" charset="0"/>
              </a:rPr>
            </a:br>
            <a:r>
              <a:rPr lang="en-US" sz="2400" dirty="0" smtClean="0">
                <a:cs typeface="Arial" pitchFamily="34" charset="0"/>
              </a:rPr>
              <a:t>Borrower must maintain property in good repair.</a:t>
            </a:r>
            <a:endParaRPr lang="en-US" sz="2400" dirty="0" smtClean="0">
              <a:latin typeface="Courier"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p>
            <a:fld id="{8376552F-79CB-4CFB-B9C8-FB5B9251ECDE}" type="slidenum">
              <a:rPr lang="en-US" smtClean="0"/>
              <a:pPr/>
              <a:t>15</a:t>
            </a:fld>
            <a:endParaRPr lang="en-US"/>
          </a:p>
        </p:txBody>
      </p:sp>
      <p:sp>
        <p:nvSpPr>
          <p:cNvPr id="6" name="TextBox 5"/>
          <p:cNvSpPr txBox="1"/>
          <p:nvPr/>
        </p:nvSpPr>
        <p:spPr>
          <a:xfrm>
            <a:off x="6768314" y="1066800"/>
            <a:ext cx="1689886" cy="461665"/>
          </a:xfrm>
          <a:prstGeom prst="rect">
            <a:avLst/>
          </a:prstGeom>
          <a:noFill/>
        </p:spPr>
        <p:txBody>
          <a:bodyPr wrap="none" rtlCol="0">
            <a:spAutoFit/>
          </a:bodyPr>
          <a:lstStyle/>
          <a:p>
            <a:r>
              <a:rPr lang="en-US" b="1" i="1" dirty="0" smtClean="0">
                <a:latin typeface="+mn-lt"/>
                <a:cs typeface="Arial" panose="020B0604020202090204" pitchFamily="34" charset="0"/>
              </a:rPr>
              <a:t>(continued)</a:t>
            </a:r>
            <a:endParaRPr lang="en-US" i="1" dirty="0">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normAutofit/>
          </a:bodyPr>
          <a:lstStyle/>
          <a:p>
            <a:pPr eaLnBrk="1" hangingPunct="1">
              <a:defRPr/>
            </a:pPr>
            <a:r>
              <a:rPr lang="en-US" b="1" dirty="0" smtClean="0">
                <a:cs typeface="Arial" panose="020B0604020202090204" pitchFamily="34" charset="0"/>
              </a:rPr>
              <a:t>TYPICAL COVENANTS &amp; </a:t>
            </a:r>
            <a:r>
              <a:rPr lang="en-US" b="1" dirty="0" smtClean="0">
                <a:cs typeface="Arial" panose="020B0604020202090204" pitchFamily="34" charset="0"/>
              </a:rPr>
              <a:t>CLAUSES</a:t>
            </a:r>
            <a:endParaRPr lang="en-US" dirty="0" smtClean="0"/>
          </a:p>
        </p:txBody>
      </p:sp>
      <p:sp>
        <p:nvSpPr>
          <p:cNvPr id="18435" name="Rectangle 3"/>
          <p:cNvSpPr>
            <a:spLocks noGrp="1" noChangeArrowheads="1"/>
          </p:cNvSpPr>
          <p:nvPr>
            <p:ph idx="1"/>
          </p:nvPr>
        </p:nvSpPr>
        <p:spPr>
          <a:xfrm>
            <a:off x="457200" y="1600199"/>
            <a:ext cx="8229600" cy="4572000"/>
          </a:xfrm>
        </p:spPr>
        <p:txBody>
          <a:bodyPr>
            <a:noAutofit/>
          </a:bodyPr>
          <a:lstStyle/>
          <a:p>
            <a:pPr marL="576263" indent="-576263" eaLnBrk="1" hangingPunct="1">
              <a:lnSpc>
                <a:spcPct val="90000"/>
              </a:lnSpc>
              <a:buFont typeface="Wingdings" pitchFamily="2" charset="2"/>
              <a:buAutoNum type="arabicParenR" startAt="8"/>
            </a:pPr>
            <a:r>
              <a:rPr lang="en-US" sz="2800" b="1" i="1" dirty="0" smtClean="0">
                <a:cs typeface="Arial" pitchFamily="34" charset="0"/>
              </a:rPr>
              <a:t>Lender's Right to Inspect</a:t>
            </a:r>
            <a:r>
              <a:rPr lang="en-US" sz="2800" b="1" dirty="0" smtClean="0">
                <a:latin typeface="Courier" charset="0"/>
                <a:cs typeface="Times New Roman" pitchFamily="18" charset="0"/>
              </a:rPr>
              <a:t/>
            </a:r>
            <a:br>
              <a:rPr lang="en-US" sz="2800" b="1" dirty="0" smtClean="0">
                <a:latin typeface="Courier" charset="0"/>
                <a:cs typeface="Times New Roman" pitchFamily="18" charset="0"/>
              </a:rPr>
            </a:br>
            <a:r>
              <a:rPr lang="en-US" sz="2400" dirty="0" smtClean="0">
                <a:cs typeface="Arial" pitchFamily="34" charset="0"/>
              </a:rPr>
              <a:t>Lender has right to enter property, with prior notice and at the owner’s convenience, to verify that borrower is keeping property in good repair.</a:t>
            </a:r>
            <a:endParaRPr lang="en-US" sz="2400" dirty="0" smtClean="0">
              <a:latin typeface="Courier" charset="0"/>
              <a:cs typeface="Times New Roman" pitchFamily="18" charset="0"/>
            </a:endParaRPr>
          </a:p>
          <a:p>
            <a:pPr marL="576263" indent="-576263" eaLnBrk="1" hangingPunct="1">
              <a:lnSpc>
                <a:spcPct val="90000"/>
              </a:lnSpc>
              <a:buFont typeface="Wingdings" pitchFamily="2" charset="2"/>
              <a:buAutoNum type="arabicParenR" startAt="8"/>
            </a:pPr>
            <a:r>
              <a:rPr lang="en-US" sz="2800" b="1" i="1" dirty="0" smtClean="0">
                <a:cs typeface="Arial" pitchFamily="34" charset="0"/>
              </a:rPr>
              <a:t>Joint &amp; Several Liability</a:t>
            </a:r>
            <a:r>
              <a:rPr lang="en-US" sz="2800" b="1" dirty="0" smtClean="0">
                <a:latin typeface="Courier" charset="0"/>
                <a:cs typeface="Times New Roman" pitchFamily="18" charset="0"/>
              </a:rPr>
              <a:t/>
            </a:r>
            <a:br>
              <a:rPr lang="en-US" sz="2800" b="1" dirty="0" smtClean="0">
                <a:latin typeface="Courier" charset="0"/>
                <a:cs typeface="Times New Roman" pitchFamily="18" charset="0"/>
              </a:rPr>
            </a:br>
            <a:r>
              <a:rPr lang="en-US" sz="2400" dirty="0" smtClean="0">
                <a:cs typeface="Times New Roman" pitchFamily="18" charset="0"/>
              </a:rPr>
              <a:t>Each party signing the mortgage is individually completely liable for the entire mortgage debt.</a:t>
            </a:r>
            <a:r>
              <a:rPr lang="en-US" sz="2400" b="1" dirty="0" smtClean="0">
                <a:cs typeface="Times New Roman" pitchFamily="18" charset="0"/>
              </a:rPr>
              <a:t>	</a:t>
            </a:r>
          </a:p>
          <a:p>
            <a:pPr marL="576263" indent="-576263" eaLnBrk="1" hangingPunct="1">
              <a:lnSpc>
                <a:spcPct val="90000"/>
              </a:lnSpc>
              <a:buFont typeface="Wingdings" pitchFamily="2" charset="2"/>
              <a:buAutoNum type="arabicParenR" startAt="8"/>
            </a:pPr>
            <a:r>
              <a:rPr lang="en-US" sz="2800" b="1" i="1" dirty="0" smtClean="0">
                <a:cs typeface="Arial" pitchFamily="34" charset="0"/>
              </a:rPr>
              <a:t>Acceleration Clauses</a:t>
            </a:r>
            <a:r>
              <a:rPr lang="en-US" sz="2800" b="1" dirty="0" smtClean="0">
                <a:latin typeface="Courier" charset="0"/>
                <a:cs typeface="Times New Roman" pitchFamily="18" charset="0"/>
              </a:rPr>
              <a:t/>
            </a:r>
            <a:br>
              <a:rPr lang="en-US" sz="2800" b="1" dirty="0" smtClean="0">
                <a:latin typeface="Courier" charset="0"/>
                <a:cs typeface="Times New Roman" pitchFamily="18" charset="0"/>
              </a:rPr>
            </a:br>
            <a:r>
              <a:rPr lang="en-US" sz="2400" dirty="0" smtClean="0">
                <a:cs typeface="Arial" pitchFamily="34" charset="0"/>
              </a:rPr>
              <a:t>Allow lender to make the entire outstanding loan balance due immediately under certain conditions. Normally applied to default (to enable lender to sue for entire loan balance in foreclosure) and to implement a </a:t>
            </a:r>
            <a:r>
              <a:rPr lang="en-US" sz="2400" dirty="0" smtClean="0">
                <a:cs typeface="Arial" pitchFamily="34" charset="0"/>
              </a:rPr>
              <a:t>“due-on-sale” </a:t>
            </a:r>
            <a:r>
              <a:rPr lang="en-US" sz="2400" dirty="0" smtClean="0">
                <a:cs typeface="Arial" pitchFamily="34" charset="0"/>
              </a:rPr>
              <a:t>clause.</a:t>
            </a:r>
            <a:endParaRPr lang="en-US" sz="2400" dirty="0" smtClean="0">
              <a:latin typeface="Courier"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p>
            <a:fld id="{8376552F-79CB-4CFB-B9C8-FB5B9251ECDE}" type="slidenum">
              <a:rPr lang="en-US" smtClean="0"/>
              <a:pPr/>
              <a:t>16</a:t>
            </a:fld>
            <a:endParaRPr lang="en-US"/>
          </a:p>
        </p:txBody>
      </p:sp>
      <p:sp>
        <p:nvSpPr>
          <p:cNvPr id="6" name="TextBox 5"/>
          <p:cNvSpPr txBox="1"/>
          <p:nvPr/>
        </p:nvSpPr>
        <p:spPr>
          <a:xfrm>
            <a:off x="6768314" y="1066800"/>
            <a:ext cx="1689886" cy="461665"/>
          </a:xfrm>
          <a:prstGeom prst="rect">
            <a:avLst/>
          </a:prstGeom>
          <a:noFill/>
        </p:spPr>
        <p:txBody>
          <a:bodyPr wrap="none" rtlCol="0">
            <a:spAutoFit/>
          </a:bodyPr>
          <a:lstStyle/>
          <a:p>
            <a:r>
              <a:rPr lang="en-US" b="1" i="1" dirty="0" smtClean="0">
                <a:latin typeface="+mn-lt"/>
                <a:cs typeface="Arial" panose="020B0604020202090204" pitchFamily="34" charset="0"/>
              </a:rPr>
              <a:t>(continued)</a:t>
            </a:r>
            <a:endParaRPr lang="en-US" i="1" dirty="0">
              <a:latin typeface="+mn-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normAutofit/>
          </a:bodyPr>
          <a:lstStyle/>
          <a:p>
            <a:pPr eaLnBrk="1" hangingPunct="1">
              <a:defRPr/>
            </a:pPr>
            <a:r>
              <a:rPr lang="en-US" b="1" dirty="0" smtClean="0">
                <a:cs typeface="Arial" panose="020B0604020202090204" pitchFamily="34" charset="0"/>
              </a:rPr>
              <a:t>TYPICAL COVENANTS &amp; </a:t>
            </a:r>
            <a:r>
              <a:rPr lang="en-US" b="1" dirty="0" smtClean="0">
                <a:cs typeface="Arial" panose="020B0604020202090204" pitchFamily="34" charset="0"/>
              </a:rPr>
              <a:t>CLAUSES</a:t>
            </a:r>
            <a:endParaRPr lang="en-US" dirty="0" smtClean="0"/>
          </a:p>
        </p:txBody>
      </p:sp>
      <p:sp>
        <p:nvSpPr>
          <p:cNvPr id="19459" name="Rectangle 3"/>
          <p:cNvSpPr>
            <a:spLocks noGrp="1" noChangeArrowheads="1"/>
          </p:cNvSpPr>
          <p:nvPr>
            <p:ph idx="1"/>
          </p:nvPr>
        </p:nvSpPr>
        <p:spPr>
          <a:xfrm>
            <a:off x="457200" y="1600199"/>
            <a:ext cx="8229600" cy="4572000"/>
          </a:xfrm>
        </p:spPr>
        <p:txBody>
          <a:bodyPr>
            <a:noAutofit/>
          </a:bodyPr>
          <a:lstStyle/>
          <a:p>
            <a:pPr marL="576263" indent="-576263" eaLnBrk="1" hangingPunct="1">
              <a:buFont typeface="Wingdings" pitchFamily="2" charset="2"/>
              <a:buAutoNum type="arabicParenR" startAt="11"/>
            </a:pPr>
            <a:r>
              <a:rPr lang="en-US" sz="2800" b="1" i="1" dirty="0" smtClean="0">
                <a:cs typeface="Arial" pitchFamily="34" charset="0"/>
              </a:rPr>
              <a:t>“Due-on-Sale” </a:t>
            </a:r>
            <a:r>
              <a:rPr lang="en-US" sz="2800" b="1" i="1" dirty="0" smtClean="0">
                <a:cs typeface="Arial" pitchFamily="34" charset="0"/>
              </a:rPr>
              <a:t>Clause</a:t>
            </a:r>
            <a:r>
              <a:rPr lang="en-US" sz="2800" b="1" dirty="0" smtClean="0">
                <a:latin typeface="Courier" charset="0"/>
                <a:cs typeface="Times New Roman" pitchFamily="18" charset="0"/>
              </a:rPr>
              <a:t/>
            </a:r>
            <a:br>
              <a:rPr lang="en-US" sz="2800" b="1" dirty="0" smtClean="0">
                <a:latin typeface="Courier" charset="0"/>
                <a:cs typeface="Times New Roman" pitchFamily="18" charset="0"/>
              </a:rPr>
            </a:br>
            <a:r>
              <a:rPr lang="en-US" sz="2400" dirty="0" smtClean="0">
                <a:cs typeface="Arial" pitchFamily="34" charset="0"/>
              </a:rPr>
              <a:t>Lender may accelerate loan when/if borrower transfers a substantial beneficial interest in the property to another party. This normally prevents mortgage from being </a:t>
            </a:r>
            <a:r>
              <a:rPr lang="en-US" sz="2400" dirty="0" smtClean="0">
                <a:cs typeface="Arial" pitchFamily="34" charset="0"/>
              </a:rPr>
              <a:t>“assumed” </a:t>
            </a:r>
            <a:r>
              <a:rPr lang="en-US" sz="2400" dirty="0" smtClean="0">
                <a:cs typeface="Arial" pitchFamily="34" charset="0"/>
              </a:rPr>
              <a:t>by a buyer of the property. Government insured loans (FHA, VA) usually do not have this clause, but most conventional residential mortgages do. Results in </a:t>
            </a:r>
            <a:r>
              <a:rPr lang="en-US" sz="2400" dirty="0" smtClean="0">
                <a:cs typeface="Arial" pitchFamily="34" charset="0"/>
              </a:rPr>
              <a:t>“demographic prepayment” </a:t>
            </a:r>
            <a:r>
              <a:rPr lang="en-US" sz="2400" dirty="0" smtClean="0">
                <a:cs typeface="Arial" pitchFamily="34" charset="0"/>
              </a:rPr>
              <a:t>(as distinguished from </a:t>
            </a:r>
            <a:r>
              <a:rPr lang="en-US" sz="2400" dirty="0" smtClean="0">
                <a:cs typeface="Arial" pitchFamily="34" charset="0"/>
              </a:rPr>
              <a:t>“financial prepayment”) </a:t>
            </a:r>
            <a:r>
              <a:rPr lang="en-US" sz="2400" dirty="0" smtClean="0">
                <a:cs typeface="Arial" pitchFamily="34" charset="0"/>
              </a:rPr>
              <a:t>of residential mortgages.</a:t>
            </a:r>
            <a:endParaRPr lang="en-US" sz="2400" dirty="0" smtClean="0">
              <a:latin typeface="Courier"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p>
            <a:fld id="{8376552F-79CB-4CFB-B9C8-FB5B9251ECDE}" type="slidenum">
              <a:rPr lang="en-US" smtClean="0"/>
              <a:pPr/>
              <a:t>17</a:t>
            </a:fld>
            <a:endParaRPr lang="en-US"/>
          </a:p>
        </p:txBody>
      </p:sp>
      <p:sp>
        <p:nvSpPr>
          <p:cNvPr id="6" name="TextBox 5"/>
          <p:cNvSpPr txBox="1"/>
          <p:nvPr/>
        </p:nvSpPr>
        <p:spPr>
          <a:xfrm>
            <a:off x="6768314" y="1066800"/>
            <a:ext cx="1689886" cy="461665"/>
          </a:xfrm>
          <a:prstGeom prst="rect">
            <a:avLst/>
          </a:prstGeom>
          <a:noFill/>
        </p:spPr>
        <p:txBody>
          <a:bodyPr wrap="none" rtlCol="0">
            <a:spAutoFit/>
          </a:bodyPr>
          <a:lstStyle/>
          <a:p>
            <a:r>
              <a:rPr lang="en-US" b="1" i="1" dirty="0" smtClean="0">
                <a:latin typeface="+mn-lt"/>
                <a:cs typeface="Arial" panose="020B0604020202090204" pitchFamily="34" charset="0"/>
              </a:rPr>
              <a:t>(continued)</a:t>
            </a:r>
            <a:endParaRPr lang="en-US" i="1" dirty="0">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normAutofit/>
          </a:bodyPr>
          <a:lstStyle/>
          <a:p>
            <a:pPr eaLnBrk="1" hangingPunct="1">
              <a:defRPr/>
            </a:pPr>
            <a:r>
              <a:rPr lang="en-US" b="1" dirty="0" smtClean="0">
                <a:cs typeface="Arial" panose="020B0604020202090204" pitchFamily="34" charset="0"/>
              </a:rPr>
              <a:t>TYPICAL COVENANTS &amp; </a:t>
            </a:r>
            <a:r>
              <a:rPr lang="en-US" b="1" dirty="0" smtClean="0">
                <a:cs typeface="Arial" panose="020B0604020202090204" pitchFamily="34" charset="0"/>
              </a:rPr>
              <a:t>CLAUSES</a:t>
            </a:r>
            <a:endParaRPr lang="en-US" dirty="0" smtClean="0"/>
          </a:p>
        </p:txBody>
      </p:sp>
      <p:sp>
        <p:nvSpPr>
          <p:cNvPr id="20483" name="Rectangle 3"/>
          <p:cNvSpPr>
            <a:spLocks noGrp="1" noChangeArrowheads="1"/>
          </p:cNvSpPr>
          <p:nvPr>
            <p:ph idx="1"/>
          </p:nvPr>
        </p:nvSpPr>
        <p:spPr>
          <a:xfrm>
            <a:off x="457200" y="1600200"/>
            <a:ext cx="8229600" cy="4572000"/>
          </a:xfrm>
        </p:spPr>
        <p:txBody>
          <a:bodyPr>
            <a:noAutofit/>
          </a:bodyPr>
          <a:lstStyle/>
          <a:p>
            <a:pPr marL="576263" indent="-576263" eaLnBrk="1" hangingPunct="1">
              <a:buFont typeface="Wingdings" pitchFamily="2" charset="2"/>
              <a:buAutoNum type="arabicParenR" startAt="12"/>
            </a:pPr>
            <a:r>
              <a:rPr lang="en-US" sz="2800" b="1" i="1" dirty="0" smtClean="0">
                <a:cs typeface="Arial" pitchFamily="34" charset="0"/>
              </a:rPr>
              <a:t>Borrower's Right to Reinstate</a:t>
            </a:r>
            <a:r>
              <a:rPr lang="en-US" sz="2800" b="1" dirty="0" smtClean="0">
                <a:latin typeface="Courier" charset="0"/>
                <a:cs typeface="Times New Roman" pitchFamily="18" charset="0"/>
              </a:rPr>
              <a:t/>
            </a:r>
            <a:br>
              <a:rPr lang="en-US" sz="2800" b="1" dirty="0" smtClean="0">
                <a:latin typeface="Courier" charset="0"/>
                <a:cs typeface="Times New Roman" pitchFamily="18" charset="0"/>
              </a:rPr>
            </a:br>
            <a:r>
              <a:rPr lang="en-US" sz="2400" dirty="0" smtClean="0">
                <a:cs typeface="Arial" pitchFamily="34" charset="0"/>
              </a:rPr>
              <a:t>Allows borrower to stop the </a:t>
            </a:r>
            <a:r>
              <a:rPr lang="en-US" sz="2400" dirty="0" smtClean="0">
                <a:cs typeface="Arial" pitchFamily="34" charset="0"/>
              </a:rPr>
              <a:t>“acceleration” </a:t>
            </a:r>
            <a:r>
              <a:rPr lang="en-US" sz="2400" dirty="0" smtClean="0">
                <a:cs typeface="Arial" pitchFamily="34" charset="0"/>
              </a:rPr>
              <a:t>of the loan under default, up to time of court decree, upon curing of the default (payment of all back payments and penalties and expenses required under the loan terms).</a:t>
            </a:r>
            <a:endParaRPr lang="en-US" sz="2400" dirty="0" smtClean="0">
              <a:latin typeface="Courier" charset="0"/>
              <a:cs typeface="Times New Roman" pitchFamily="18" charset="0"/>
            </a:endParaRPr>
          </a:p>
          <a:p>
            <a:pPr marL="576263" indent="-576263" eaLnBrk="1" hangingPunct="1">
              <a:buFont typeface="Wingdings" pitchFamily="2" charset="2"/>
              <a:buAutoNum type="arabicParenR" startAt="12"/>
            </a:pPr>
            <a:r>
              <a:rPr lang="en-US" sz="2800" b="1" i="1" dirty="0" smtClean="0">
                <a:cs typeface="Arial" pitchFamily="34" charset="0"/>
              </a:rPr>
              <a:t>Lender in Possession</a:t>
            </a:r>
            <a:r>
              <a:rPr lang="en-US" sz="2800" b="1" dirty="0" smtClean="0">
                <a:latin typeface="Courier" charset="0"/>
                <a:cs typeface="Times New Roman" pitchFamily="18" charset="0"/>
              </a:rPr>
              <a:t/>
            </a:r>
            <a:br>
              <a:rPr lang="en-US" sz="2800" b="1" dirty="0" smtClean="0">
                <a:latin typeface="Courier" charset="0"/>
                <a:cs typeface="Times New Roman" pitchFamily="18" charset="0"/>
              </a:rPr>
            </a:br>
            <a:r>
              <a:rPr lang="en-US" sz="2400" dirty="0" smtClean="0">
                <a:cs typeface="Arial" pitchFamily="34" charset="0"/>
              </a:rPr>
              <a:t>Provision giving lender automatic right of possession of the property in the event of default on the loan. Enables lender to control leasing and care &amp; maintenance of the building prior to completion of the foreclosure process.</a:t>
            </a:r>
            <a:endParaRPr lang="en-US" sz="2400" dirty="0" smtClean="0">
              <a:latin typeface="Courier"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p>
            <a:fld id="{8376552F-79CB-4CFB-B9C8-FB5B9251ECDE}" type="slidenum">
              <a:rPr lang="en-US" smtClean="0"/>
              <a:pPr/>
              <a:t>18</a:t>
            </a:fld>
            <a:endParaRPr lang="en-US"/>
          </a:p>
        </p:txBody>
      </p:sp>
      <p:sp>
        <p:nvSpPr>
          <p:cNvPr id="6" name="TextBox 5"/>
          <p:cNvSpPr txBox="1"/>
          <p:nvPr/>
        </p:nvSpPr>
        <p:spPr>
          <a:xfrm>
            <a:off x="6768314" y="1066800"/>
            <a:ext cx="1689886" cy="461665"/>
          </a:xfrm>
          <a:prstGeom prst="rect">
            <a:avLst/>
          </a:prstGeom>
          <a:noFill/>
        </p:spPr>
        <p:txBody>
          <a:bodyPr wrap="none" rtlCol="0">
            <a:spAutoFit/>
          </a:bodyPr>
          <a:lstStyle/>
          <a:p>
            <a:r>
              <a:rPr lang="en-US" b="1" i="1" dirty="0" smtClean="0">
                <a:latin typeface="+mn-lt"/>
                <a:cs typeface="Arial" panose="020B0604020202090204" pitchFamily="34" charset="0"/>
              </a:rPr>
              <a:t>(continued)</a:t>
            </a:r>
            <a:endParaRPr lang="en-US" i="1" dirty="0">
              <a:latin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normAutofit/>
          </a:bodyPr>
          <a:lstStyle/>
          <a:p>
            <a:pPr eaLnBrk="1" hangingPunct="1">
              <a:defRPr/>
            </a:pPr>
            <a:r>
              <a:rPr lang="en-US" b="1" dirty="0" smtClean="0">
                <a:cs typeface="Arial" panose="020B0604020202090204" pitchFamily="34" charset="0"/>
              </a:rPr>
              <a:t>TYPICAL COVENANTS &amp; </a:t>
            </a:r>
            <a:r>
              <a:rPr lang="en-US" b="1" dirty="0" smtClean="0">
                <a:cs typeface="Arial" panose="020B0604020202090204" pitchFamily="34" charset="0"/>
              </a:rPr>
              <a:t>CLAUSES</a:t>
            </a:r>
            <a:endParaRPr lang="en-US" dirty="0" smtClean="0"/>
          </a:p>
        </p:txBody>
      </p:sp>
      <p:sp>
        <p:nvSpPr>
          <p:cNvPr id="21507" name="Rectangle 3"/>
          <p:cNvSpPr>
            <a:spLocks noGrp="1" noChangeArrowheads="1"/>
          </p:cNvSpPr>
          <p:nvPr>
            <p:ph idx="1"/>
          </p:nvPr>
        </p:nvSpPr>
        <p:spPr>
          <a:xfrm>
            <a:off x="457200" y="1600199"/>
            <a:ext cx="8229600" cy="4572000"/>
          </a:xfrm>
        </p:spPr>
        <p:txBody>
          <a:bodyPr>
            <a:noAutofit/>
          </a:bodyPr>
          <a:lstStyle/>
          <a:p>
            <a:pPr marL="576263" indent="-576263" eaLnBrk="1" hangingPunct="1">
              <a:buFont typeface="Wingdings" pitchFamily="2" charset="2"/>
              <a:buAutoNum type="arabicParenR" startAt="14"/>
            </a:pPr>
            <a:r>
              <a:rPr lang="en-US" sz="2800" b="1" i="1" dirty="0" smtClean="0">
                <a:cs typeface="Arial" pitchFamily="34" charset="0"/>
              </a:rPr>
              <a:t>Release Clauses</a:t>
            </a:r>
            <a:r>
              <a:rPr lang="en-US" b="1" dirty="0" smtClean="0">
                <a:latin typeface="Courier" charset="0"/>
                <a:cs typeface="Times New Roman" pitchFamily="18" charset="0"/>
              </a:rPr>
              <a:t/>
            </a:r>
            <a:br>
              <a:rPr lang="en-US" b="1" dirty="0" smtClean="0">
                <a:latin typeface="Courier" charset="0"/>
                <a:cs typeface="Times New Roman" pitchFamily="18" charset="0"/>
              </a:rPr>
            </a:br>
            <a:r>
              <a:rPr lang="en-US" sz="2400" dirty="0" smtClean="0">
                <a:cs typeface="Arial" pitchFamily="34" charset="0"/>
              </a:rPr>
              <a:t>States the conditions for freeing the real property collateral from the loan security (e.g., when debt is paid off the lender must release the property by returning the mortgage deed and extinguishing the lien or returning the title to the borrower). More complicated release provisions are involved in loans in which the collateral will be sold of gradually in parts or parcels.</a:t>
            </a:r>
            <a:endParaRPr lang="en-US" sz="2400" dirty="0" smtClean="0">
              <a:latin typeface="Courier"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p>
            <a:fld id="{8376552F-79CB-4CFB-B9C8-FB5B9251ECDE}" type="slidenum">
              <a:rPr lang="en-US" smtClean="0"/>
              <a:pPr/>
              <a:t>19</a:t>
            </a:fld>
            <a:endParaRPr lang="en-US"/>
          </a:p>
        </p:txBody>
      </p:sp>
      <p:sp>
        <p:nvSpPr>
          <p:cNvPr id="6" name="TextBox 5"/>
          <p:cNvSpPr txBox="1"/>
          <p:nvPr/>
        </p:nvSpPr>
        <p:spPr>
          <a:xfrm>
            <a:off x="6768314" y="1066800"/>
            <a:ext cx="1689886" cy="461665"/>
          </a:xfrm>
          <a:prstGeom prst="rect">
            <a:avLst/>
          </a:prstGeom>
          <a:noFill/>
        </p:spPr>
        <p:txBody>
          <a:bodyPr wrap="none" rtlCol="0">
            <a:spAutoFit/>
          </a:bodyPr>
          <a:lstStyle/>
          <a:p>
            <a:r>
              <a:rPr lang="en-US" b="1" i="1" dirty="0" smtClean="0">
                <a:latin typeface="+mn-lt"/>
                <a:cs typeface="Arial" panose="020B0604020202090204" pitchFamily="34" charset="0"/>
              </a:rPr>
              <a:t>(continued)</a:t>
            </a:r>
            <a:endParaRPr lang="en-US" i="1" dirty="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4099" name="TextBox 4"/>
          <p:cNvSpPr txBox="1">
            <a:spLocks noChangeArrowheads="1"/>
          </p:cNvSpPr>
          <p:nvPr/>
        </p:nvSpPr>
        <p:spPr bwMode="auto">
          <a:xfrm>
            <a:off x="990600" y="76200"/>
            <a:ext cx="6934200" cy="369888"/>
          </a:xfrm>
          <a:prstGeom prst="rect">
            <a:avLst/>
          </a:prstGeom>
          <a:noFill/>
          <a:ln w="9525">
            <a:noFill/>
            <a:miter lim="800000"/>
            <a:headEnd/>
            <a:tailEnd/>
          </a:ln>
        </p:spPr>
        <p:txBody>
          <a:bodyPr>
            <a:spAutoFit/>
          </a:bodyPr>
          <a:lstStyle/>
          <a:p>
            <a:pPr algn="ctr" eaLnBrk="1" hangingPunct="1"/>
            <a:r>
              <a:rPr lang="en-US" sz="1800"/>
              <a:t>Exhibit 16-1: Overview of U.S. Mortgage Debt Outstanding as of 2011.</a:t>
            </a: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p>
            <a:fld id="{19122836-0A7B-497F-82AA-D00B4908C223}" type="slidenum">
              <a:rPr lang="en-US" smtClean="0"/>
              <a:pPr/>
              <a:t>2</a:t>
            </a:fld>
            <a:endParaRPr lang="en-US"/>
          </a:p>
        </p:txBody>
      </p:sp>
      <p:grpSp>
        <p:nvGrpSpPr>
          <p:cNvPr id="15" name="Group 14"/>
          <p:cNvGrpSpPr/>
          <p:nvPr/>
        </p:nvGrpSpPr>
        <p:grpSpPr>
          <a:xfrm>
            <a:off x="0" y="685800"/>
            <a:ext cx="9144001" cy="5486400"/>
            <a:chOff x="0" y="685800"/>
            <a:chExt cx="9144001" cy="5486400"/>
          </a:xfrm>
        </p:grpSpPr>
        <p:sp>
          <p:nvSpPr>
            <p:cNvPr id="14" name="Rectangle 13"/>
            <p:cNvSpPr/>
            <p:nvPr/>
          </p:nvSpPr>
          <p:spPr>
            <a:xfrm>
              <a:off x="0" y="685800"/>
              <a:ext cx="9144000" cy="5486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0" y="762000"/>
              <a:ext cx="9144001" cy="5184577"/>
              <a:chOff x="0" y="1219200"/>
              <a:chExt cx="9144001" cy="5184577"/>
            </a:xfrm>
            <a:solidFill>
              <a:srgbClr val="FFFFFF"/>
            </a:solidFill>
          </p:grpSpPr>
          <p:pic>
            <p:nvPicPr>
              <p:cNvPr id="7" name="Picture 2"/>
              <p:cNvPicPr>
                <a:picLocks noChangeAspect="1" noChangeArrowheads="1"/>
              </p:cNvPicPr>
              <p:nvPr/>
            </p:nvPicPr>
            <p:blipFill>
              <a:blip r:embed="rId2" cstate="print"/>
              <a:srcRect/>
              <a:stretch>
                <a:fillRect/>
              </a:stretch>
            </p:blipFill>
            <p:spPr bwMode="auto">
              <a:xfrm>
                <a:off x="0" y="1809955"/>
                <a:ext cx="2787015" cy="2627757"/>
              </a:xfrm>
              <a:prstGeom prst="rect">
                <a:avLst/>
              </a:prstGeom>
              <a:grpFill/>
              <a:ln w="9525">
                <a:noFill/>
                <a:miter lim="800000"/>
                <a:headEnd/>
                <a:tailEnd/>
              </a:ln>
            </p:spPr>
          </p:pic>
          <p:pic>
            <p:nvPicPr>
              <p:cNvPr id="8" name="Picture 4"/>
              <p:cNvPicPr>
                <a:picLocks noChangeAspect="1" noChangeArrowheads="1"/>
              </p:cNvPicPr>
              <p:nvPr/>
            </p:nvPicPr>
            <p:blipFill>
              <a:blip r:embed="rId3" cstate="print"/>
              <a:srcRect/>
              <a:stretch>
                <a:fillRect/>
              </a:stretch>
            </p:blipFill>
            <p:spPr bwMode="auto">
              <a:xfrm>
                <a:off x="5486401" y="1219200"/>
                <a:ext cx="3657600" cy="3788488"/>
              </a:xfrm>
              <a:prstGeom prst="rect">
                <a:avLst/>
              </a:prstGeom>
              <a:grpFill/>
              <a:ln w="9525">
                <a:noFill/>
                <a:miter lim="800000"/>
                <a:headEnd/>
                <a:tailEnd/>
              </a:ln>
            </p:spPr>
          </p:pic>
          <p:pic>
            <p:nvPicPr>
              <p:cNvPr id="9" name="Picture 3"/>
              <p:cNvPicPr>
                <a:picLocks noChangeAspect="1" noChangeArrowheads="1"/>
              </p:cNvPicPr>
              <p:nvPr/>
            </p:nvPicPr>
            <p:blipFill>
              <a:blip r:embed="rId4" cstate="print"/>
              <a:srcRect/>
              <a:stretch>
                <a:fillRect/>
              </a:stretch>
            </p:blipFill>
            <p:spPr bwMode="auto">
              <a:xfrm>
                <a:off x="2667000" y="1847518"/>
                <a:ext cx="3148965" cy="2540889"/>
              </a:xfrm>
              <a:prstGeom prst="rect">
                <a:avLst/>
              </a:prstGeom>
              <a:grpFill/>
              <a:ln w="9525">
                <a:noFill/>
                <a:miter lim="800000"/>
                <a:headEnd/>
                <a:tailEnd/>
              </a:ln>
            </p:spPr>
          </p:pic>
          <p:sp>
            <p:nvSpPr>
              <p:cNvPr id="10" name="Rectangle 9"/>
              <p:cNvSpPr/>
              <p:nvPr/>
            </p:nvSpPr>
            <p:spPr>
              <a:xfrm>
                <a:off x="106680" y="6096000"/>
                <a:ext cx="3276600" cy="307777"/>
              </a:xfrm>
              <a:prstGeom prst="rect">
                <a:avLst/>
              </a:prstGeom>
              <a:grpFill/>
            </p:spPr>
            <p:txBody>
              <a:bodyPr wrap="square">
                <a:spAutoFit/>
              </a:bodyPr>
              <a:lstStyle/>
              <a:p>
                <a:r>
                  <a:rPr lang="en-US" sz="1400" dirty="0" smtClean="0"/>
                  <a:t>Sources: FRB, </a:t>
                </a:r>
                <a:r>
                  <a:rPr lang="en-US" sz="1400" dirty="0" err="1" smtClean="0"/>
                  <a:t>CoStar</a:t>
                </a:r>
                <a:r>
                  <a:rPr lang="en-US" sz="1400" dirty="0" smtClean="0"/>
                  <a:t> Group Inc.</a:t>
                </a:r>
              </a:p>
            </p:txBody>
          </p:sp>
          <p:sp>
            <p:nvSpPr>
              <p:cNvPr id="11" name="Rectangle 10"/>
              <p:cNvSpPr/>
              <p:nvPr/>
            </p:nvSpPr>
            <p:spPr>
              <a:xfrm>
                <a:off x="106680" y="4974515"/>
                <a:ext cx="2560320" cy="923330"/>
              </a:xfrm>
              <a:prstGeom prst="rect">
                <a:avLst/>
              </a:prstGeom>
              <a:grpFill/>
            </p:spPr>
            <p:txBody>
              <a:bodyPr wrap="square">
                <a:spAutoFit/>
              </a:bodyPr>
              <a:lstStyle/>
              <a:p>
                <a:r>
                  <a:rPr lang="en-US" sz="1800" b="1" dirty="0" smtClean="0">
                    <a:solidFill>
                      <a:schemeClr val="accent1"/>
                    </a:solidFill>
                    <a:latin typeface="+mn-lt"/>
                  </a:rPr>
                  <a:t>Panel A  </a:t>
                </a:r>
                <a:r>
                  <a:rPr lang="en-US" sz="1800" dirty="0" smtClean="0">
                    <a:latin typeface="+mn-lt"/>
                  </a:rPr>
                  <a:t>U.S. Mortgages Outstanding, 2011 $13.5 trillion</a:t>
                </a:r>
              </a:p>
            </p:txBody>
          </p:sp>
          <p:sp>
            <p:nvSpPr>
              <p:cNvPr id="12" name="Rectangle 11"/>
              <p:cNvSpPr/>
              <p:nvPr/>
            </p:nvSpPr>
            <p:spPr>
              <a:xfrm>
                <a:off x="3276600" y="4974515"/>
                <a:ext cx="2560320" cy="1200329"/>
              </a:xfrm>
              <a:prstGeom prst="rect">
                <a:avLst/>
              </a:prstGeom>
              <a:grpFill/>
            </p:spPr>
            <p:txBody>
              <a:bodyPr wrap="square">
                <a:spAutoFit/>
              </a:bodyPr>
              <a:lstStyle/>
              <a:p>
                <a:r>
                  <a:rPr lang="en-US" sz="1800" b="1" dirty="0" smtClean="0">
                    <a:solidFill>
                      <a:schemeClr val="accent1"/>
                    </a:solidFill>
                    <a:latin typeface="+mn-lt"/>
                  </a:rPr>
                  <a:t>Panel B </a:t>
                </a:r>
                <a:r>
                  <a:rPr lang="en-US" sz="1800" dirty="0" smtClean="0">
                    <a:latin typeface="+mn-lt"/>
                  </a:rPr>
                  <a:t>U.S. Institutional Commercial Real Estate Capital Structure, 2011 $4.1 trillion</a:t>
                </a:r>
              </a:p>
            </p:txBody>
          </p:sp>
          <p:sp>
            <p:nvSpPr>
              <p:cNvPr id="13" name="Rectangle 12"/>
              <p:cNvSpPr/>
              <p:nvPr/>
            </p:nvSpPr>
            <p:spPr>
              <a:xfrm>
                <a:off x="6361176" y="4974515"/>
                <a:ext cx="2560320" cy="923330"/>
              </a:xfrm>
              <a:prstGeom prst="rect">
                <a:avLst/>
              </a:prstGeom>
              <a:grpFill/>
            </p:spPr>
            <p:txBody>
              <a:bodyPr wrap="square">
                <a:spAutoFit/>
              </a:bodyPr>
              <a:lstStyle/>
              <a:p>
                <a:r>
                  <a:rPr lang="en-US" sz="1800" b="1" dirty="0" smtClean="0">
                    <a:solidFill>
                      <a:schemeClr val="accent1"/>
                    </a:solidFill>
                    <a:latin typeface="+mn-lt"/>
                  </a:rPr>
                  <a:t>Panel C </a:t>
                </a:r>
                <a:r>
                  <a:rPr lang="en-US" sz="1800" dirty="0" smtClean="0">
                    <a:latin typeface="+mn-lt"/>
                  </a:rPr>
                  <a:t>U.S. Commercial Mortgages Sources, 2011 $3 trillion outstanding</a:t>
                </a:r>
              </a:p>
            </p:txBody>
          </p:sp>
        </p:gr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normAutofit/>
          </a:bodyPr>
          <a:lstStyle/>
          <a:p>
            <a:pPr eaLnBrk="1" hangingPunct="1">
              <a:defRPr/>
            </a:pPr>
            <a:r>
              <a:rPr lang="en-US" b="1" dirty="0" smtClean="0">
                <a:cs typeface="Arial" panose="020B0604020202090204" pitchFamily="34" charset="0"/>
              </a:rPr>
              <a:t>TYPICAL COVENANTS &amp; </a:t>
            </a:r>
            <a:r>
              <a:rPr lang="en-US" b="1" dirty="0" smtClean="0">
                <a:cs typeface="Arial" panose="020B0604020202090204" pitchFamily="34" charset="0"/>
              </a:rPr>
              <a:t>CLAUSES</a:t>
            </a:r>
            <a:endParaRPr lang="en-US" dirty="0" smtClean="0"/>
          </a:p>
        </p:txBody>
      </p:sp>
      <p:sp>
        <p:nvSpPr>
          <p:cNvPr id="22531" name="Rectangle 3"/>
          <p:cNvSpPr>
            <a:spLocks noGrp="1" noChangeArrowheads="1"/>
          </p:cNvSpPr>
          <p:nvPr>
            <p:ph idx="1"/>
          </p:nvPr>
        </p:nvSpPr>
        <p:spPr>
          <a:xfrm>
            <a:off x="457200" y="1600199"/>
            <a:ext cx="8229600" cy="4572000"/>
          </a:xfrm>
        </p:spPr>
        <p:txBody>
          <a:bodyPr>
            <a:noAutofit/>
          </a:bodyPr>
          <a:lstStyle/>
          <a:p>
            <a:pPr marL="576263" indent="-576263" eaLnBrk="1" hangingPunct="1">
              <a:buFont typeface="Wingdings" pitchFamily="2" charset="2"/>
              <a:buAutoNum type="arabicParenR" startAt="15"/>
            </a:pPr>
            <a:r>
              <a:rPr lang="en-US" sz="2800" b="1" i="1" dirty="0" err="1" smtClean="0">
                <a:cs typeface="Arial" pitchFamily="34" charset="0"/>
              </a:rPr>
              <a:t>Estoppel</a:t>
            </a:r>
            <a:r>
              <a:rPr lang="en-US" sz="2800" b="1" i="1" dirty="0" smtClean="0">
                <a:cs typeface="Arial" pitchFamily="34" charset="0"/>
              </a:rPr>
              <a:t> Clause</a:t>
            </a:r>
            <a:r>
              <a:rPr lang="en-US" b="1" dirty="0" smtClean="0">
                <a:latin typeface="Courier" charset="0"/>
                <a:cs typeface="Times New Roman" pitchFamily="18" charset="0"/>
              </a:rPr>
              <a:t/>
            </a:r>
            <a:br>
              <a:rPr lang="en-US" b="1" dirty="0" smtClean="0">
                <a:latin typeface="Courier" charset="0"/>
                <a:cs typeface="Times New Roman" pitchFamily="18" charset="0"/>
              </a:rPr>
            </a:br>
            <a:r>
              <a:rPr lang="en-US" sz="2400" dirty="0" smtClean="0">
                <a:cs typeface="Arial" pitchFamily="34" charset="0"/>
              </a:rPr>
              <a:t>Requires borrower to provide lender with a statement of the remaining outstanding balance on the loan. This provision is necessary to enable loan to be sold in the secondary market, as the identity of the </a:t>
            </a:r>
            <a:r>
              <a:rPr lang="en-US" sz="2400" dirty="0" smtClean="0">
                <a:cs typeface="Arial" pitchFamily="34" charset="0"/>
              </a:rPr>
              <a:t>“lender” </a:t>
            </a:r>
            <a:r>
              <a:rPr lang="en-US" sz="2400" dirty="0" smtClean="0">
                <a:cs typeface="Arial" pitchFamily="34" charset="0"/>
              </a:rPr>
              <a:t>(that is, the current owner or holder of the mortgage asset) will change as the mortgage is sold in the secondary market.</a:t>
            </a:r>
            <a:endParaRPr lang="en-US" sz="2400" dirty="0" smtClean="0">
              <a:latin typeface="Courier"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p>
            <a:fld id="{8376552F-79CB-4CFB-B9C8-FB5B9251ECDE}" type="slidenum">
              <a:rPr lang="en-US" smtClean="0"/>
              <a:pPr/>
              <a:t>20</a:t>
            </a:fld>
            <a:endParaRPr lang="en-US"/>
          </a:p>
        </p:txBody>
      </p:sp>
      <p:sp>
        <p:nvSpPr>
          <p:cNvPr id="6" name="TextBox 5"/>
          <p:cNvSpPr txBox="1"/>
          <p:nvPr/>
        </p:nvSpPr>
        <p:spPr>
          <a:xfrm>
            <a:off x="6768314" y="1066800"/>
            <a:ext cx="1689886" cy="461665"/>
          </a:xfrm>
          <a:prstGeom prst="rect">
            <a:avLst/>
          </a:prstGeom>
          <a:noFill/>
        </p:spPr>
        <p:txBody>
          <a:bodyPr wrap="none" rtlCol="0">
            <a:spAutoFit/>
          </a:bodyPr>
          <a:lstStyle/>
          <a:p>
            <a:r>
              <a:rPr lang="en-US" b="1" i="1" dirty="0" smtClean="0">
                <a:latin typeface="+mn-lt"/>
                <a:cs typeface="Arial" panose="020B0604020202090204" pitchFamily="34" charset="0"/>
              </a:rPr>
              <a:t>(continued)</a:t>
            </a:r>
            <a:endParaRPr lang="en-US" i="1" dirty="0">
              <a:latin typeface="+mn-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b="1" dirty="0" smtClean="0"/>
              <a:t>TYPICAL COVENANTS &amp; CLAUSES</a:t>
            </a:r>
            <a:endParaRPr lang="en-US" b="1" dirty="0" smtClean="0"/>
          </a:p>
        </p:txBody>
      </p:sp>
      <p:sp>
        <p:nvSpPr>
          <p:cNvPr id="23555" name="Rectangle 3"/>
          <p:cNvSpPr>
            <a:spLocks noGrp="1" noChangeArrowheads="1"/>
          </p:cNvSpPr>
          <p:nvPr>
            <p:ph idx="1"/>
          </p:nvPr>
        </p:nvSpPr>
        <p:spPr/>
        <p:txBody>
          <a:bodyPr>
            <a:noAutofit/>
          </a:bodyPr>
          <a:lstStyle/>
          <a:p>
            <a:pPr marL="576263" indent="-576263">
              <a:buFont typeface="+mj-lt"/>
              <a:buAutoNum type="arabicParenR" startAt="16"/>
            </a:pPr>
            <a:r>
              <a:rPr lang="en-US" sz="2800" b="1" i="1" dirty="0" smtClean="0">
                <a:cs typeface="Arial" pitchFamily="34" charset="0"/>
              </a:rPr>
              <a:t>Prepayment </a:t>
            </a:r>
            <a:r>
              <a:rPr lang="en-US" sz="2800" b="1" i="1" dirty="0">
                <a:cs typeface="Arial" pitchFamily="34" charset="0"/>
              </a:rPr>
              <a:t>Clause</a:t>
            </a:r>
            <a:r>
              <a:rPr lang="en-US" dirty="0" smtClean="0"/>
              <a:t/>
            </a:r>
            <a:br>
              <a:rPr lang="en-US" dirty="0" smtClean="0"/>
            </a:br>
            <a:r>
              <a:rPr lang="en-US" sz="2400" dirty="0" smtClean="0"/>
              <a:t>Provision giving the borrower the right (without obligation) to pay the loan off prior to maturity, like “callable” bonds. This effectively gives the borrower a call option on a bond, where the bond has cash flows equivalent to the remaining cash flows on the mortgage, and the exercise price of the option is the outstanding loan balance (plus prepayment penalties) on the mortgage (i.e., what one would have to pay to retire the debt).</a:t>
            </a:r>
            <a:endParaRPr lang="en-US" sz="2400" dirty="0" smtClean="0"/>
          </a:p>
        </p:txBody>
      </p:sp>
      <p:sp>
        <p:nvSpPr>
          <p:cNvPr id="5" name="Footer Placeholder 4"/>
          <p:cNvSpPr>
            <a:spLocks noGrp="1"/>
          </p:cNvSpPr>
          <p:nvPr>
            <p:ph type="ftr" sz="quarter" idx="11"/>
          </p:nvPr>
        </p:nvSpPr>
        <p:spPr/>
        <p:txBody>
          <a:bodyPr/>
          <a:lstStyle/>
          <a:p>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p>
            <a:fld id="{8376552F-79CB-4CFB-B9C8-FB5B9251ECDE}" type="slidenum">
              <a:rPr lang="en-US" smtClean="0"/>
              <a:pPr/>
              <a:t>21</a:t>
            </a:fld>
            <a:endParaRPr lang="en-US"/>
          </a:p>
        </p:txBody>
      </p:sp>
      <p:sp>
        <p:nvSpPr>
          <p:cNvPr id="10" name="TextBox 9"/>
          <p:cNvSpPr txBox="1"/>
          <p:nvPr/>
        </p:nvSpPr>
        <p:spPr>
          <a:xfrm>
            <a:off x="6768314" y="1066800"/>
            <a:ext cx="1689886" cy="461665"/>
          </a:xfrm>
          <a:prstGeom prst="rect">
            <a:avLst/>
          </a:prstGeom>
          <a:noFill/>
        </p:spPr>
        <p:txBody>
          <a:bodyPr wrap="none" rtlCol="0">
            <a:spAutoFit/>
          </a:bodyPr>
          <a:lstStyle/>
          <a:p>
            <a:r>
              <a:rPr lang="en-US" b="1" i="1" dirty="0" smtClean="0">
                <a:latin typeface="+mn-lt"/>
                <a:cs typeface="Arial" panose="020B0604020202090204" pitchFamily="34" charset="0"/>
              </a:rPr>
              <a:t>(continued)</a:t>
            </a:r>
            <a:endParaRPr lang="en-US" i="1" dirty="0">
              <a:latin typeface="+mn-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normAutofit/>
          </a:bodyPr>
          <a:lstStyle/>
          <a:p>
            <a:pPr eaLnBrk="1" hangingPunct="1">
              <a:defRPr/>
            </a:pPr>
            <a:r>
              <a:rPr lang="en-US" b="1" dirty="0" smtClean="0">
                <a:cs typeface="Arial" panose="020B0604020202090204" pitchFamily="34" charset="0"/>
              </a:rPr>
              <a:t>TYPICAL COVENANTS &amp; </a:t>
            </a:r>
            <a:r>
              <a:rPr lang="en-US" b="1" dirty="0" smtClean="0">
                <a:cs typeface="Arial" panose="020B0604020202090204" pitchFamily="34" charset="0"/>
              </a:rPr>
              <a:t>CLAUSES</a:t>
            </a:r>
            <a:endParaRPr lang="en-US" dirty="0" smtClean="0"/>
          </a:p>
        </p:txBody>
      </p:sp>
      <p:sp>
        <p:nvSpPr>
          <p:cNvPr id="24579" name="Rectangle 3"/>
          <p:cNvSpPr>
            <a:spLocks noGrp="1" noChangeArrowheads="1"/>
          </p:cNvSpPr>
          <p:nvPr>
            <p:ph idx="1"/>
          </p:nvPr>
        </p:nvSpPr>
        <p:spPr>
          <a:xfrm>
            <a:off x="457200" y="1600199"/>
            <a:ext cx="8229600" cy="4572000"/>
          </a:xfrm>
        </p:spPr>
        <p:txBody>
          <a:bodyPr>
            <a:noAutofit/>
          </a:bodyPr>
          <a:lstStyle/>
          <a:p>
            <a:pPr marL="533400" indent="-533400" eaLnBrk="1" hangingPunct="1">
              <a:buFont typeface="Wingdings" pitchFamily="2" charset="2"/>
              <a:buAutoNum type="arabicParenR" startAt="17"/>
            </a:pPr>
            <a:r>
              <a:rPr lang="en-US" sz="2800" b="1" i="1" dirty="0" smtClean="0">
                <a:cs typeface="Arial" pitchFamily="34" charset="0"/>
              </a:rPr>
              <a:t>Lender's Right to Notice (</a:t>
            </a:r>
            <a:r>
              <a:rPr lang="en-US" sz="2800" b="1" i="1" dirty="0" err="1" smtClean="0">
                <a:cs typeface="Arial" pitchFamily="34" charset="0"/>
              </a:rPr>
              <a:t>Jr</a:t>
            </a:r>
            <a:r>
              <a:rPr lang="en-US" sz="2800" b="1" i="1" dirty="0" smtClean="0">
                <a:cs typeface="Arial" pitchFamily="34" charset="0"/>
              </a:rPr>
              <a:t> Loans)</a:t>
            </a:r>
            <a:r>
              <a:rPr lang="en-US" b="1" dirty="0" smtClean="0">
                <a:latin typeface="Courier" charset="0"/>
                <a:cs typeface="Times New Roman" pitchFamily="18" charset="0"/>
              </a:rPr>
              <a:t/>
            </a:r>
            <a:br>
              <a:rPr lang="en-US" b="1" dirty="0" smtClean="0">
                <a:latin typeface="Courier" charset="0"/>
                <a:cs typeface="Times New Roman" pitchFamily="18" charset="0"/>
              </a:rPr>
            </a:br>
            <a:r>
              <a:rPr lang="en-US" sz="2400" dirty="0" smtClean="0">
                <a:cs typeface="Arial" pitchFamily="34" charset="0"/>
              </a:rPr>
              <a:t>A provision in junior loans requiring the borrower to notify the lender if a foreclosure action is being brought against the borrower by any other lien-holder. Junior lien-holders may wish to help to cure the default or help work out a solution short of foreclosure, because junior lien-holders will stand to lose much more in the foreclosure process than the senior lien-holder.</a:t>
            </a:r>
            <a:endParaRPr lang="en-US" sz="2400" dirty="0" smtClean="0">
              <a:latin typeface="Courier"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p>
            <a:fld id="{8376552F-79CB-4CFB-B9C8-FB5B9251ECDE}" type="slidenum">
              <a:rPr lang="en-US" smtClean="0"/>
              <a:pPr/>
              <a:t>22</a:t>
            </a:fld>
            <a:endParaRPr lang="en-US"/>
          </a:p>
        </p:txBody>
      </p:sp>
      <p:sp>
        <p:nvSpPr>
          <p:cNvPr id="6" name="TextBox 5"/>
          <p:cNvSpPr txBox="1"/>
          <p:nvPr/>
        </p:nvSpPr>
        <p:spPr>
          <a:xfrm>
            <a:off x="6768314" y="1066800"/>
            <a:ext cx="1689886" cy="461665"/>
          </a:xfrm>
          <a:prstGeom prst="rect">
            <a:avLst/>
          </a:prstGeom>
          <a:noFill/>
        </p:spPr>
        <p:txBody>
          <a:bodyPr wrap="none" rtlCol="0">
            <a:spAutoFit/>
          </a:bodyPr>
          <a:lstStyle/>
          <a:p>
            <a:r>
              <a:rPr lang="en-US" b="1" i="1" dirty="0" smtClean="0">
                <a:latin typeface="+mn-lt"/>
                <a:cs typeface="Arial" panose="020B0604020202090204" pitchFamily="34" charset="0"/>
              </a:rPr>
              <a:t>(continued)</a:t>
            </a:r>
            <a:endParaRPr lang="en-US" i="1" dirty="0">
              <a:latin typeface="+mn-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a:bodyPr>
          <a:lstStyle/>
          <a:p>
            <a:pPr eaLnBrk="1" hangingPunct="1">
              <a:defRPr/>
            </a:pPr>
            <a:r>
              <a:rPr lang="en-US" b="1" dirty="0" smtClean="0">
                <a:cs typeface="Arial" panose="020B0604020202090204" pitchFamily="34" charset="0"/>
              </a:rPr>
              <a:t>TYPICAL COVENANTS &amp; </a:t>
            </a:r>
            <a:r>
              <a:rPr lang="en-US" b="1" dirty="0" smtClean="0">
                <a:cs typeface="Arial" panose="020B0604020202090204" pitchFamily="34" charset="0"/>
              </a:rPr>
              <a:t>CLAUSES</a:t>
            </a:r>
            <a:endParaRPr lang="en-US" dirty="0" smtClean="0"/>
          </a:p>
        </p:txBody>
      </p:sp>
      <p:sp>
        <p:nvSpPr>
          <p:cNvPr id="25603" name="Rectangle 3"/>
          <p:cNvSpPr>
            <a:spLocks noGrp="1" noChangeArrowheads="1"/>
          </p:cNvSpPr>
          <p:nvPr>
            <p:ph idx="1"/>
          </p:nvPr>
        </p:nvSpPr>
        <p:spPr>
          <a:xfrm>
            <a:off x="457200" y="1600200"/>
            <a:ext cx="8229600" cy="4572000"/>
          </a:xfrm>
        </p:spPr>
        <p:txBody>
          <a:bodyPr>
            <a:noAutofit/>
          </a:bodyPr>
          <a:lstStyle/>
          <a:p>
            <a:pPr marL="533400" indent="-533400" eaLnBrk="1" hangingPunct="1">
              <a:buFont typeface="Wingdings" pitchFamily="2" charset="2"/>
              <a:buAutoNum type="arabicParenR" startAt="18"/>
            </a:pPr>
            <a:r>
              <a:rPr lang="en-US" sz="2800" b="1" i="1" dirty="0" smtClean="0">
                <a:cs typeface="Arial" pitchFamily="34" charset="0"/>
              </a:rPr>
              <a:t>Subordination Clause</a:t>
            </a:r>
            <a:r>
              <a:rPr lang="en-US" b="1" dirty="0" smtClean="0">
                <a:latin typeface="Courier" charset="0"/>
                <a:cs typeface="Times New Roman" pitchFamily="18" charset="0"/>
              </a:rPr>
              <a:t/>
            </a:r>
            <a:br>
              <a:rPr lang="en-US" b="1" dirty="0" smtClean="0">
                <a:latin typeface="Courier" charset="0"/>
                <a:cs typeface="Times New Roman" pitchFamily="18" charset="0"/>
              </a:rPr>
            </a:br>
            <a:r>
              <a:rPr lang="en-US" sz="2400" dirty="0" smtClean="0">
                <a:cs typeface="Arial" pitchFamily="34" charset="0"/>
              </a:rPr>
              <a:t>A provision making the loan subordinate to (that is, lower in claim priority in the event of foreclosure than) other loans which the borrower obtains subsequent to the loan in question. Often used in seller loans and subsidized financing, to enable the recipient of such financing to still obtain a regular first mortgage from normal commercial sources.</a:t>
            </a: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p>
            <a:fld id="{8376552F-79CB-4CFB-B9C8-FB5B9251ECDE}" type="slidenum">
              <a:rPr lang="en-US" smtClean="0"/>
              <a:pPr/>
              <a:t>23</a:t>
            </a:fld>
            <a:endParaRPr lang="en-US"/>
          </a:p>
        </p:txBody>
      </p:sp>
      <p:sp>
        <p:nvSpPr>
          <p:cNvPr id="6" name="TextBox 5"/>
          <p:cNvSpPr txBox="1"/>
          <p:nvPr/>
        </p:nvSpPr>
        <p:spPr>
          <a:xfrm>
            <a:off x="6768314" y="1066800"/>
            <a:ext cx="1689886" cy="461665"/>
          </a:xfrm>
          <a:prstGeom prst="rect">
            <a:avLst/>
          </a:prstGeom>
          <a:noFill/>
        </p:spPr>
        <p:txBody>
          <a:bodyPr wrap="none" rtlCol="0">
            <a:spAutoFit/>
          </a:bodyPr>
          <a:lstStyle/>
          <a:p>
            <a:r>
              <a:rPr lang="en-US" b="1" i="1" dirty="0" smtClean="0">
                <a:latin typeface="+mn-lt"/>
                <a:cs typeface="Arial" panose="020B0604020202090204" pitchFamily="34" charset="0"/>
              </a:rPr>
              <a:t>(continued)</a:t>
            </a:r>
            <a:endParaRPr lang="en-US" i="1" dirty="0">
              <a:latin typeface="+mn-l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457200" y="274320"/>
            <a:ext cx="8229600" cy="1143000"/>
          </a:xfrm>
        </p:spPr>
        <p:txBody>
          <a:bodyPr>
            <a:normAutofit/>
          </a:bodyPr>
          <a:lstStyle/>
          <a:p>
            <a:pPr eaLnBrk="1" hangingPunct="1">
              <a:defRPr/>
            </a:pPr>
            <a:r>
              <a:rPr lang="en-US" b="1" dirty="0" smtClean="0">
                <a:cs typeface="Arial" panose="020B0604020202090204" pitchFamily="34" charset="0"/>
              </a:rPr>
              <a:t>TYPICAL COVENANTS &amp; </a:t>
            </a:r>
            <a:r>
              <a:rPr lang="en-US" b="1" dirty="0" smtClean="0">
                <a:cs typeface="Arial" panose="020B0604020202090204" pitchFamily="34" charset="0"/>
              </a:rPr>
              <a:t>CLAUSES</a:t>
            </a:r>
            <a:endParaRPr lang="en-US" dirty="0" smtClean="0"/>
          </a:p>
        </p:txBody>
      </p:sp>
      <p:sp>
        <p:nvSpPr>
          <p:cNvPr id="26627" name="Rectangle 3"/>
          <p:cNvSpPr>
            <a:spLocks noGrp="1" noChangeArrowheads="1"/>
          </p:cNvSpPr>
          <p:nvPr>
            <p:ph idx="1"/>
          </p:nvPr>
        </p:nvSpPr>
        <p:spPr>
          <a:xfrm>
            <a:off x="457200" y="1600200"/>
            <a:ext cx="8229600" cy="4572000"/>
          </a:xfrm>
        </p:spPr>
        <p:txBody>
          <a:bodyPr>
            <a:noAutofit/>
          </a:bodyPr>
          <a:lstStyle/>
          <a:p>
            <a:pPr marL="576263" indent="-576263" eaLnBrk="1" hangingPunct="1">
              <a:buFont typeface="Wingdings" pitchFamily="2" charset="2"/>
              <a:buAutoNum type="arabicParenR" startAt="19"/>
            </a:pPr>
            <a:r>
              <a:rPr lang="en-US" sz="2800" b="1" i="1" dirty="0" smtClean="0">
                <a:cs typeface="Arial" pitchFamily="34" charset="0"/>
              </a:rPr>
              <a:t>Future Advances</a:t>
            </a:r>
            <a:endParaRPr lang="en-US" sz="2800" b="1" i="1" dirty="0" smtClean="0">
              <a:cs typeface="Times New Roman" pitchFamily="18" charset="0"/>
            </a:endParaRPr>
          </a:p>
          <a:p>
            <a:pPr marL="576263" lvl="1" indent="-576263" eaLnBrk="1" hangingPunct="1">
              <a:buFont typeface="Wingdings" pitchFamily="2" charset="2"/>
              <a:buNone/>
            </a:pPr>
            <a:r>
              <a:rPr lang="en-US" sz="2400" dirty="0" smtClean="0">
                <a:cs typeface="Arial" pitchFamily="34" charset="0"/>
              </a:rPr>
              <a:t>	Provision </a:t>
            </a:r>
            <a:r>
              <a:rPr lang="en-US" sz="2400" dirty="0" smtClean="0">
                <a:cs typeface="Arial" pitchFamily="34" charset="0"/>
              </a:rPr>
              <a:t>for some or all of the contracted principal of the loan to be disbursed to the borrower at future points in time subsequent to the establishment (and recording) of the loan. This is common in construction loans, where the cash is disbursed as the project is built.</a:t>
            </a:r>
            <a:endParaRPr lang="en-US" sz="2400" dirty="0" smtClean="0">
              <a:cs typeface="Times New Roman" pitchFamily="18" charset="0"/>
            </a:endParaRPr>
          </a:p>
          <a:p>
            <a:pPr marL="576263" indent="-576263" eaLnBrk="1" hangingPunct="1">
              <a:buFont typeface="Wingdings" pitchFamily="2" charset="2"/>
              <a:buAutoNum type="arabicParenR" startAt="19"/>
            </a:pPr>
            <a:r>
              <a:rPr lang="en-US" sz="2800" b="1" i="1" dirty="0" smtClean="0">
                <a:cs typeface="Arial" pitchFamily="34" charset="0"/>
              </a:rPr>
              <a:t>Covenant against Removal</a:t>
            </a:r>
            <a:endParaRPr lang="en-US" sz="2800" b="1" i="1" dirty="0" smtClean="0">
              <a:cs typeface="Times New Roman" pitchFamily="18" charset="0"/>
            </a:endParaRPr>
          </a:p>
          <a:p>
            <a:pPr marL="576263" lvl="1" indent="-576263" eaLnBrk="1" hangingPunct="1">
              <a:buFont typeface="Wingdings" pitchFamily="2" charset="2"/>
              <a:buNone/>
            </a:pPr>
            <a:r>
              <a:rPr lang="en-US" sz="2400" dirty="0" smtClean="0">
                <a:cs typeface="Arial" pitchFamily="34" charset="0"/>
              </a:rPr>
              <a:t>	Borrower </a:t>
            </a:r>
            <a:r>
              <a:rPr lang="en-US" sz="2400" dirty="0" smtClean="0">
                <a:cs typeface="Arial" pitchFamily="34" charset="0"/>
              </a:rPr>
              <a:t>(property owner) is not permitted to remove from the property any part of the collateral, such as fixtures attached to the building.</a:t>
            </a:r>
            <a:endParaRPr lang="en-US" sz="2400" dirty="0" smtClean="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p>
            <a:fld id="{8376552F-79CB-4CFB-B9C8-FB5B9251ECDE}" type="slidenum">
              <a:rPr lang="en-US" smtClean="0"/>
              <a:pPr/>
              <a:t>24</a:t>
            </a:fld>
            <a:endParaRPr lang="en-US"/>
          </a:p>
        </p:txBody>
      </p:sp>
      <p:sp>
        <p:nvSpPr>
          <p:cNvPr id="6" name="TextBox 5"/>
          <p:cNvSpPr txBox="1"/>
          <p:nvPr/>
        </p:nvSpPr>
        <p:spPr>
          <a:xfrm>
            <a:off x="6768314" y="1066800"/>
            <a:ext cx="1689886" cy="461665"/>
          </a:xfrm>
          <a:prstGeom prst="rect">
            <a:avLst/>
          </a:prstGeom>
          <a:noFill/>
        </p:spPr>
        <p:txBody>
          <a:bodyPr wrap="none" rtlCol="0">
            <a:spAutoFit/>
          </a:bodyPr>
          <a:lstStyle/>
          <a:p>
            <a:r>
              <a:rPr lang="en-US" b="1" i="1" dirty="0" smtClean="0">
                <a:latin typeface="+mn-lt"/>
                <a:cs typeface="Arial" panose="020B0604020202090204" pitchFamily="34" charset="0"/>
              </a:rPr>
              <a:t>(continued)</a:t>
            </a:r>
            <a:endParaRPr lang="en-US" i="1" dirty="0">
              <a:latin typeface="+mn-l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normAutofit/>
          </a:bodyPr>
          <a:lstStyle/>
          <a:p>
            <a:pPr eaLnBrk="1" hangingPunct="1">
              <a:defRPr/>
            </a:pPr>
            <a:r>
              <a:rPr lang="en-US" b="1" dirty="0" smtClean="0">
                <a:cs typeface="Arial" panose="020B0604020202090204" pitchFamily="34" charset="0"/>
              </a:rPr>
              <a:t>TYPICAL COVENANTS &amp; </a:t>
            </a:r>
            <a:r>
              <a:rPr lang="en-US" b="1" dirty="0" smtClean="0">
                <a:cs typeface="Arial" panose="020B0604020202090204" pitchFamily="34" charset="0"/>
              </a:rPr>
              <a:t>CLAUSES</a:t>
            </a:r>
            <a:endParaRPr lang="en-US" dirty="0" smtClean="0"/>
          </a:p>
        </p:txBody>
      </p:sp>
      <p:sp>
        <p:nvSpPr>
          <p:cNvPr id="27651" name="Rectangle 3"/>
          <p:cNvSpPr>
            <a:spLocks noGrp="1" noChangeArrowheads="1"/>
          </p:cNvSpPr>
          <p:nvPr>
            <p:ph idx="1"/>
          </p:nvPr>
        </p:nvSpPr>
        <p:spPr>
          <a:xfrm>
            <a:off x="457200" y="1600200"/>
            <a:ext cx="8229600" cy="4572000"/>
          </a:xfrm>
        </p:spPr>
        <p:txBody>
          <a:bodyPr>
            <a:noAutofit/>
          </a:bodyPr>
          <a:lstStyle/>
          <a:p>
            <a:pPr marL="576263" indent="-576263" eaLnBrk="1" hangingPunct="1">
              <a:buFont typeface="Wingdings" pitchFamily="2" charset="2"/>
              <a:buAutoNum type="arabicParenR" startAt="21"/>
            </a:pPr>
            <a:r>
              <a:rPr lang="en-US" sz="2800" b="1" i="1" dirty="0" smtClean="0">
                <a:cs typeface="Arial" pitchFamily="34" charset="0"/>
              </a:rPr>
              <a:t>Personal Property Clauses</a:t>
            </a:r>
            <a:endParaRPr lang="en-US" sz="2800" b="1" i="1" dirty="0" smtClean="0">
              <a:cs typeface="Times New Roman" pitchFamily="18" charset="0"/>
            </a:endParaRPr>
          </a:p>
          <a:p>
            <a:pPr marL="576263" lvl="1" indent="-576263" eaLnBrk="1" hangingPunct="1">
              <a:buFont typeface="Wingdings" pitchFamily="2" charset="2"/>
              <a:buNone/>
            </a:pPr>
            <a:r>
              <a:rPr lang="en-US" sz="2400" dirty="0" smtClean="0">
                <a:cs typeface="Arial" pitchFamily="34" charset="0"/>
              </a:rPr>
              <a:t>	Provisions </a:t>
            </a:r>
            <a:r>
              <a:rPr lang="en-US" sz="2400" dirty="0" smtClean="0">
                <a:cs typeface="Arial" pitchFamily="34" charset="0"/>
              </a:rPr>
              <a:t>including in the collateral specified items of personal property (as opposed to the real property that is automatically included in the mortgage deed). </a:t>
            </a:r>
            <a:r>
              <a:rPr lang="en-US" sz="2400" dirty="0" smtClean="0">
                <a:cs typeface="Arial" pitchFamily="34" charset="0"/>
              </a:rPr>
              <a:t>“Real property” </a:t>
            </a:r>
            <a:r>
              <a:rPr lang="en-US" sz="2400" dirty="0" smtClean="0">
                <a:cs typeface="Arial" pitchFamily="34" charset="0"/>
              </a:rPr>
              <a:t>includes land and any structures and fixtures attached to the land. </a:t>
            </a:r>
            <a:r>
              <a:rPr lang="en-US" sz="2400" dirty="0" smtClean="0">
                <a:cs typeface="Arial" pitchFamily="34" charset="0"/>
              </a:rPr>
              <a:t>“Personal property” </a:t>
            </a:r>
            <a:r>
              <a:rPr lang="en-US" sz="2400" dirty="0" smtClean="0">
                <a:cs typeface="Arial" pitchFamily="34" charset="0"/>
              </a:rPr>
              <a:t>includes movable, non-fixed items such as furniture, most appliances, cars, boats, etc.</a:t>
            </a:r>
            <a:endParaRPr lang="en-US" sz="2400" dirty="0" smtClean="0">
              <a:cs typeface="Times New Roman" pitchFamily="18" charset="0"/>
            </a:endParaRPr>
          </a:p>
          <a:p>
            <a:pPr marL="576263" indent="-576263" eaLnBrk="1" hangingPunct="1">
              <a:buFont typeface="Wingdings" pitchFamily="2" charset="2"/>
              <a:buAutoNum type="arabicParenR" startAt="21"/>
            </a:pPr>
            <a:r>
              <a:rPr lang="en-US" sz="2800" b="1" i="1" dirty="0" smtClean="0">
                <a:cs typeface="Arial" pitchFamily="34" charset="0"/>
              </a:rPr>
              <a:t>Owner Occupancy Clause</a:t>
            </a:r>
            <a:endParaRPr lang="en-US" sz="2800" b="1" i="1" dirty="0" smtClean="0">
              <a:cs typeface="Times New Roman" pitchFamily="18" charset="0"/>
            </a:endParaRPr>
          </a:p>
          <a:p>
            <a:pPr marL="576263" lvl="1" indent="-576263" eaLnBrk="1" hangingPunct="1">
              <a:buFont typeface="Wingdings" pitchFamily="2" charset="2"/>
              <a:buNone/>
            </a:pPr>
            <a:r>
              <a:rPr lang="en-US" sz="2400" dirty="0" smtClean="0">
                <a:cs typeface="Arial" pitchFamily="34" charset="0"/>
              </a:rPr>
              <a:t>	Requires </a:t>
            </a:r>
            <a:r>
              <a:rPr lang="en-US" sz="2400" dirty="0" smtClean="0">
                <a:cs typeface="Arial" pitchFamily="34" charset="0"/>
              </a:rPr>
              <a:t>borrower to live in the house.</a:t>
            </a:r>
            <a:endParaRPr lang="en-US" sz="2400" dirty="0" smtClean="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p>
            <a:fld id="{8376552F-79CB-4CFB-B9C8-FB5B9251ECDE}" type="slidenum">
              <a:rPr lang="en-US" smtClean="0"/>
              <a:pPr/>
              <a:t>25</a:t>
            </a:fld>
            <a:endParaRPr lang="en-US"/>
          </a:p>
        </p:txBody>
      </p:sp>
      <p:sp>
        <p:nvSpPr>
          <p:cNvPr id="6" name="TextBox 5"/>
          <p:cNvSpPr txBox="1"/>
          <p:nvPr/>
        </p:nvSpPr>
        <p:spPr>
          <a:xfrm>
            <a:off x="6768314" y="1066800"/>
            <a:ext cx="1689886" cy="461665"/>
          </a:xfrm>
          <a:prstGeom prst="rect">
            <a:avLst/>
          </a:prstGeom>
          <a:noFill/>
        </p:spPr>
        <p:txBody>
          <a:bodyPr wrap="none" rtlCol="0">
            <a:spAutoFit/>
          </a:bodyPr>
          <a:lstStyle/>
          <a:p>
            <a:r>
              <a:rPr lang="en-US" b="1" i="1" dirty="0" smtClean="0">
                <a:latin typeface="+mn-lt"/>
                <a:cs typeface="Arial" panose="020B0604020202090204" pitchFamily="34" charset="0"/>
              </a:rPr>
              <a:t>(continued)</a:t>
            </a:r>
            <a:endParaRPr lang="en-US" i="1" dirty="0">
              <a:latin typeface="+mn-l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normAutofit/>
          </a:bodyPr>
          <a:lstStyle/>
          <a:p>
            <a:pPr eaLnBrk="1" hangingPunct="1">
              <a:defRPr/>
            </a:pPr>
            <a:r>
              <a:rPr lang="en-US" b="1" dirty="0" smtClean="0">
                <a:cs typeface="Arial" panose="020B0604020202090204" pitchFamily="34" charset="0"/>
              </a:rPr>
              <a:t>TYPICAL COVENANTS &amp; </a:t>
            </a:r>
            <a:r>
              <a:rPr lang="en-US" b="1" dirty="0" smtClean="0">
                <a:cs typeface="Arial" panose="020B0604020202090204" pitchFamily="34" charset="0"/>
              </a:rPr>
              <a:t>CLAUSES</a:t>
            </a:r>
            <a:endParaRPr lang="en-US" dirty="0" smtClean="0"/>
          </a:p>
        </p:txBody>
      </p:sp>
      <p:sp>
        <p:nvSpPr>
          <p:cNvPr id="28675" name="Rectangle 3"/>
          <p:cNvSpPr>
            <a:spLocks noGrp="1" noChangeArrowheads="1"/>
          </p:cNvSpPr>
          <p:nvPr>
            <p:ph idx="1"/>
          </p:nvPr>
        </p:nvSpPr>
        <p:spPr>
          <a:xfrm>
            <a:off x="457200" y="1600199"/>
            <a:ext cx="8229600" cy="4572000"/>
          </a:xfrm>
        </p:spPr>
        <p:txBody>
          <a:bodyPr>
            <a:noAutofit/>
          </a:bodyPr>
          <a:lstStyle/>
          <a:p>
            <a:pPr marL="576263" indent="-576263" eaLnBrk="1" hangingPunct="1">
              <a:lnSpc>
                <a:spcPct val="90000"/>
              </a:lnSpc>
              <a:buFont typeface="Wingdings" pitchFamily="2" charset="2"/>
              <a:buAutoNum type="arabicParenR" startAt="23"/>
            </a:pPr>
            <a:r>
              <a:rPr lang="en-US" sz="2800" b="1" i="1" dirty="0" smtClean="0">
                <a:cs typeface="Arial" pitchFamily="34" charset="0"/>
              </a:rPr>
              <a:t>Sale in One Parcel Clause</a:t>
            </a:r>
            <a:endParaRPr lang="en-US" sz="2800" b="1" i="1" dirty="0" smtClean="0">
              <a:cs typeface="Times New Roman" pitchFamily="18" charset="0"/>
            </a:endParaRPr>
          </a:p>
          <a:p>
            <a:pPr marL="576263" lvl="1" indent="-576263" eaLnBrk="1" hangingPunct="1">
              <a:lnSpc>
                <a:spcPct val="90000"/>
              </a:lnSpc>
              <a:buFont typeface="Wingdings" pitchFamily="2" charset="2"/>
              <a:buNone/>
            </a:pPr>
            <a:r>
              <a:rPr lang="en-US" sz="2400" dirty="0" smtClean="0">
                <a:cs typeface="Arial" pitchFamily="34" charset="0"/>
              </a:rPr>
              <a:t>	Prevents </a:t>
            </a:r>
            <a:r>
              <a:rPr lang="en-US" sz="2400" dirty="0" smtClean="0">
                <a:cs typeface="Arial" pitchFamily="34" charset="0"/>
              </a:rPr>
              <a:t>the collateral property from being broken up into parcels sold separately.</a:t>
            </a:r>
            <a:endParaRPr lang="en-US" sz="2400" dirty="0" smtClean="0">
              <a:cs typeface="Times New Roman" pitchFamily="18" charset="0"/>
            </a:endParaRPr>
          </a:p>
          <a:p>
            <a:pPr marL="576263" indent="-576263" eaLnBrk="1" hangingPunct="1">
              <a:lnSpc>
                <a:spcPct val="90000"/>
              </a:lnSpc>
              <a:buFont typeface="Wingdings" pitchFamily="2" charset="2"/>
              <a:buAutoNum type="arabicParenR" startAt="23"/>
            </a:pPr>
            <a:r>
              <a:rPr lang="en-US" sz="2800" b="1" i="1" dirty="0" smtClean="0">
                <a:cs typeface="Arial" pitchFamily="34" charset="0"/>
              </a:rPr>
              <a:t>Exculpatory Clause</a:t>
            </a:r>
            <a:endParaRPr lang="en-US" sz="2800" b="1" i="1" dirty="0" smtClean="0">
              <a:cs typeface="Times New Roman" pitchFamily="18" charset="0"/>
            </a:endParaRPr>
          </a:p>
          <a:p>
            <a:pPr marL="576263" lvl="1" indent="-576263" eaLnBrk="1" hangingPunct="1">
              <a:lnSpc>
                <a:spcPct val="90000"/>
              </a:lnSpc>
              <a:buFont typeface="Wingdings" pitchFamily="2" charset="2"/>
              <a:buNone/>
            </a:pPr>
            <a:r>
              <a:rPr lang="en-US" sz="2400" dirty="0" smtClean="0">
                <a:cs typeface="Arial" pitchFamily="34" charset="0"/>
              </a:rPr>
              <a:t>	Removes </a:t>
            </a:r>
            <a:r>
              <a:rPr lang="en-US" sz="2400" dirty="0" smtClean="0">
                <a:cs typeface="Arial" pitchFamily="34" charset="0"/>
              </a:rPr>
              <a:t>the borrower from responsibility for the debt, giving the lender </a:t>
            </a:r>
            <a:r>
              <a:rPr lang="en-US" sz="2400" dirty="0" smtClean="0">
                <a:cs typeface="Arial" pitchFamily="34" charset="0"/>
              </a:rPr>
              <a:t>“no recourse” </a:t>
            </a:r>
            <a:r>
              <a:rPr lang="en-US" sz="2400" dirty="0" smtClean="0">
                <a:cs typeface="Arial" pitchFamily="34" charset="0"/>
              </a:rPr>
              <a:t>beyond taking possession of the collateral which secures the loan. Without an exculpatory clause, the lender can obtain a </a:t>
            </a:r>
            <a:r>
              <a:rPr lang="en-US" sz="2400" dirty="0" smtClean="0">
                <a:cs typeface="Arial" pitchFamily="34" charset="0"/>
              </a:rPr>
              <a:t>“deficiency judgment” </a:t>
            </a:r>
            <a:r>
              <a:rPr lang="en-US" sz="2400" dirty="0" smtClean="0">
                <a:cs typeface="Arial" pitchFamily="34" charset="0"/>
              </a:rPr>
              <a:t>and sue the borrower for any remaining debt owed after the foreclosure sale.</a:t>
            </a:r>
            <a:endParaRPr lang="en-US" sz="2400" dirty="0" smtClean="0">
              <a:cs typeface="Times New Roman" pitchFamily="18" charset="0"/>
            </a:endParaRPr>
          </a:p>
          <a:p>
            <a:pPr marL="0" indent="0" eaLnBrk="1" hangingPunct="1">
              <a:lnSpc>
                <a:spcPct val="90000"/>
              </a:lnSpc>
              <a:buFont typeface="Wingdings" pitchFamily="2" charset="2"/>
              <a:buNone/>
            </a:pPr>
            <a:r>
              <a:rPr lang="en-US" sz="2800" b="1" dirty="0" smtClean="0">
                <a:cs typeface="Arial" pitchFamily="34" charset="0"/>
              </a:rPr>
              <a:t>etc., etc. . . .Anything the borrower and lender mutually agree on to include in the contract.</a:t>
            </a:r>
            <a:endParaRPr lang="en-US" sz="2800" b="1" dirty="0" smtClean="0">
              <a:cs typeface="Times New Roman" pitchFamily="18" charset="0"/>
            </a:endParaRPr>
          </a:p>
          <a:p>
            <a:pPr marL="533400" indent="-533400" eaLnBrk="1" hangingPunct="1">
              <a:lnSpc>
                <a:spcPct val="90000"/>
              </a:lnSpc>
              <a:buFont typeface="Wingdings" pitchFamily="2" charset="2"/>
              <a:buAutoNum type="arabicParenR" startAt="23"/>
            </a:pPr>
            <a:endParaRPr lang="en-US" sz="2800" b="1" dirty="0" smtClean="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p>
            <a:fld id="{8376552F-79CB-4CFB-B9C8-FB5B9251ECDE}" type="slidenum">
              <a:rPr lang="en-US" smtClean="0"/>
              <a:pPr/>
              <a:t>26</a:t>
            </a:fld>
            <a:endParaRPr lang="en-US"/>
          </a:p>
        </p:txBody>
      </p:sp>
      <p:sp>
        <p:nvSpPr>
          <p:cNvPr id="6" name="TextBox 5"/>
          <p:cNvSpPr txBox="1"/>
          <p:nvPr/>
        </p:nvSpPr>
        <p:spPr>
          <a:xfrm>
            <a:off x="6768314" y="1066800"/>
            <a:ext cx="1689886" cy="461665"/>
          </a:xfrm>
          <a:prstGeom prst="rect">
            <a:avLst/>
          </a:prstGeom>
          <a:noFill/>
        </p:spPr>
        <p:txBody>
          <a:bodyPr wrap="none" rtlCol="0">
            <a:spAutoFit/>
          </a:bodyPr>
          <a:lstStyle/>
          <a:p>
            <a:r>
              <a:rPr lang="en-US" b="1" i="1" dirty="0" smtClean="0">
                <a:latin typeface="+mn-lt"/>
                <a:cs typeface="Arial" panose="020B0604020202090204" pitchFamily="34" charset="0"/>
              </a:rPr>
              <a:t>(continued)</a:t>
            </a:r>
            <a:endParaRPr lang="en-US" i="1" dirty="0">
              <a:latin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pic>
        <p:nvPicPr>
          <p:cNvPr id="5122" name="Picture 1"/>
          <p:cNvPicPr>
            <a:picLocks noChangeAspect="1"/>
          </p:cNvPicPr>
          <p:nvPr/>
        </p:nvPicPr>
        <p:blipFill>
          <a:blip r:embed="rId2" cstate="print"/>
          <a:srcRect/>
          <a:stretch>
            <a:fillRect/>
          </a:stretch>
        </p:blipFill>
        <p:spPr bwMode="auto">
          <a:xfrm>
            <a:off x="293688" y="762000"/>
            <a:ext cx="8434387" cy="5257800"/>
          </a:xfrm>
          <a:prstGeom prst="rect">
            <a:avLst/>
          </a:prstGeom>
          <a:noFill/>
          <a:ln w="9525">
            <a:noFill/>
            <a:miter lim="800000"/>
            <a:headEnd/>
            <a:tailEnd/>
          </a:ln>
        </p:spPr>
      </p:pic>
      <p:sp>
        <p:nvSpPr>
          <p:cNvPr id="5123" name="TextBox 2"/>
          <p:cNvSpPr txBox="1">
            <a:spLocks noChangeArrowheads="1"/>
          </p:cNvSpPr>
          <p:nvPr/>
        </p:nvSpPr>
        <p:spPr bwMode="auto">
          <a:xfrm>
            <a:off x="990600" y="76200"/>
            <a:ext cx="6934200" cy="646113"/>
          </a:xfrm>
          <a:prstGeom prst="rect">
            <a:avLst/>
          </a:prstGeom>
          <a:noFill/>
          <a:ln w="9525">
            <a:noFill/>
            <a:miter lim="800000"/>
            <a:headEnd/>
            <a:tailEnd/>
          </a:ln>
        </p:spPr>
        <p:txBody>
          <a:bodyPr>
            <a:spAutoFit/>
          </a:bodyPr>
          <a:lstStyle/>
          <a:p>
            <a:pPr algn="ctr" eaLnBrk="1" hangingPunct="1"/>
            <a:r>
              <a:rPr lang="en-US" sz="1800"/>
              <a:t>Exhibit 16-2: U.S. Commercial &amp; Multi-family Mortgages Share of Outstanding Balance Held by Various Capital Sources: 1978-2011.</a:t>
            </a: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p>
            <a:fld id="{19122836-0A7B-497F-82AA-D00B4908C223}"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6146" name="TextBox 2"/>
          <p:cNvSpPr txBox="1">
            <a:spLocks noChangeArrowheads="1"/>
          </p:cNvSpPr>
          <p:nvPr/>
        </p:nvSpPr>
        <p:spPr bwMode="auto">
          <a:xfrm>
            <a:off x="990600" y="76200"/>
            <a:ext cx="6934200" cy="646113"/>
          </a:xfrm>
          <a:prstGeom prst="rect">
            <a:avLst/>
          </a:prstGeom>
          <a:noFill/>
          <a:ln w="9525">
            <a:noFill/>
            <a:miter lim="800000"/>
            <a:headEnd/>
            <a:tailEnd/>
          </a:ln>
        </p:spPr>
        <p:txBody>
          <a:bodyPr>
            <a:spAutoFit/>
          </a:bodyPr>
          <a:lstStyle/>
          <a:p>
            <a:pPr algn="ctr" eaLnBrk="1" hangingPunct="1"/>
            <a:r>
              <a:rPr lang="en-US" sz="1800"/>
              <a:t>Exhibit 16-3: U.S. Commercial &amp; Multi-family Quarterly Mortgage Flows: 1978-2011 (Change in Balance Outstanding)</a:t>
            </a:r>
          </a:p>
        </p:txBody>
      </p:sp>
      <p:pic>
        <p:nvPicPr>
          <p:cNvPr id="6147" name="Picture 3"/>
          <p:cNvPicPr>
            <a:picLocks noChangeAspect="1"/>
          </p:cNvPicPr>
          <p:nvPr/>
        </p:nvPicPr>
        <p:blipFill>
          <a:blip r:embed="rId2" cstate="print"/>
          <a:srcRect/>
          <a:stretch>
            <a:fillRect/>
          </a:stretch>
        </p:blipFill>
        <p:spPr bwMode="auto">
          <a:xfrm>
            <a:off x="806778" y="914400"/>
            <a:ext cx="7530445" cy="5029200"/>
          </a:xfrm>
          <a:prstGeom prst="rect">
            <a:avLst/>
          </a:prstGeom>
          <a:noFill/>
          <a:ln w="9525">
            <a:noFill/>
            <a:miter lim="800000"/>
            <a:headEnd/>
            <a:tailEnd/>
          </a:ln>
        </p:spPr>
      </p:pic>
      <p:cxnSp>
        <p:nvCxnSpPr>
          <p:cNvPr id="6148" name="Straight Connector 5"/>
          <p:cNvCxnSpPr>
            <a:cxnSpLocks noChangeShapeType="1"/>
          </p:cNvCxnSpPr>
          <p:nvPr/>
        </p:nvCxnSpPr>
        <p:spPr bwMode="auto">
          <a:xfrm>
            <a:off x="1924425" y="3437965"/>
            <a:ext cx="6400800" cy="12700"/>
          </a:xfrm>
          <a:prstGeom prst="line">
            <a:avLst/>
          </a:prstGeom>
          <a:noFill/>
          <a:ln w="9525" algn="ctr">
            <a:solidFill>
              <a:srgbClr val="FF0000"/>
            </a:solidFill>
            <a:round/>
            <a:headEnd/>
            <a:tailEnd/>
          </a:ln>
          <a:effectLst/>
        </p:spPr>
      </p:cxnSp>
      <p:sp>
        <p:nvSpPr>
          <p:cNvPr id="6149" name="TextBox 8"/>
          <p:cNvSpPr txBox="1">
            <a:spLocks noChangeArrowheads="1"/>
          </p:cNvSpPr>
          <p:nvPr/>
        </p:nvSpPr>
        <p:spPr bwMode="auto">
          <a:xfrm>
            <a:off x="1295400" y="5936783"/>
            <a:ext cx="6934200" cy="369887"/>
          </a:xfrm>
          <a:prstGeom prst="rect">
            <a:avLst/>
          </a:prstGeom>
          <a:noFill/>
          <a:ln w="9525">
            <a:noFill/>
            <a:miter lim="800000"/>
            <a:headEnd/>
            <a:tailEnd/>
          </a:ln>
        </p:spPr>
        <p:txBody>
          <a:bodyPr>
            <a:spAutoFit/>
          </a:bodyPr>
          <a:lstStyle/>
          <a:p>
            <a:pPr algn="ctr" eaLnBrk="1" hangingPunct="1"/>
            <a:r>
              <a:rPr lang="en-US" sz="1800" dirty="0"/>
              <a:t>Note periods of capital outflow: 1990-94, 2008-10.</a:t>
            </a:r>
          </a:p>
        </p:txBody>
      </p:sp>
      <p:sp>
        <p:nvSpPr>
          <p:cNvPr id="7" name="Footer Placeholder 6"/>
          <p:cNvSpPr>
            <a:spLocks noGrp="1"/>
          </p:cNvSpPr>
          <p:nvPr>
            <p:ph type="ftr" sz="quarter" idx="11"/>
          </p:nvPr>
        </p:nvSpPr>
        <p:spPr/>
        <p:txBody>
          <a:bodyPr/>
          <a:lstStyle/>
          <a:p>
            <a:pPr>
              <a:defRPr/>
            </a:pPr>
            <a:r>
              <a:rPr lang="en-US" dirty="0" smtClean="0"/>
              <a:t>© 2014 OnCourse Learning. All Rights Reserved.</a:t>
            </a:r>
            <a:endParaRPr lang="en-US" dirty="0"/>
          </a:p>
        </p:txBody>
      </p:sp>
      <p:sp>
        <p:nvSpPr>
          <p:cNvPr id="6" name="Slide Number Placeholder 5"/>
          <p:cNvSpPr>
            <a:spLocks noGrp="1"/>
          </p:cNvSpPr>
          <p:nvPr>
            <p:ph type="sldNum" sz="quarter" idx="12"/>
          </p:nvPr>
        </p:nvSpPr>
        <p:spPr/>
        <p:txBody>
          <a:bodyPr/>
          <a:lstStyle/>
          <a:p>
            <a:fld id="{19122836-0A7B-497F-82AA-D00B4908C223}"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Autofit/>
          </a:bodyPr>
          <a:lstStyle/>
          <a:p>
            <a:r>
              <a:rPr lang="en-US" sz="3600" dirty="0" smtClean="0"/>
              <a:t>16.1 </a:t>
            </a:r>
            <a:r>
              <a:rPr lang="en-US" sz="3600" dirty="0"/>
              <a:t>Basic Typology of Mortgages and </a:t>
            </a:r>
            <a:r>
              <a:rPr lang="en-US" sz="3600" dirty="0" smtClean="0"/>
              <a:t>Overview of </a:t>
            </a:r>
            <a:r>
              <a:rPr lang="en-US" sz="3600" dirty="0"/>
              <a:t>the U.S. </a:t>
            </a:r>
            <a:r>
              <a:rPr lang="en-US" sz="3600" dirty="0" smtClean="0"/>
              <a:t>Mortgage Industry</a:t>
            </a:r>
            <a:endParaRPr lang="en-US" sz="3600" b="1" dirty="0" smtClean="0"/>
          </a:p>
        </p:txBody>
      </p:sp>
      <p:sp>
        <p:nvSpPr>
          <p:cNvPr id="17" name="Footer Placeholder 16"/>
          <p:cNvSpPr>
            <a:spLocks noGrp="1"/>
          </p:cNvSpPr>
          <p:nvPr>
            <p:ph type="ftr" sz="quarter" idx="11"/>
          </p:nvPr>
        </p:nvSpPr>
        <p:spPr/>
        <p:txBody>
          <a:bodyPr/>
          <a:lstStyle/>
          <a:p>
            <a:pPr>
              <a:defRPr/>
            </a:pPr>
            <a:r>
              <a:rPr lang="en-US" smtClean="0"/>
              <a:t>© 2014 OnCourse Learning. All Rights Reserved.</a:t>
            </a:r>
            <a:endParaRPr lang="en-US"/>
          </a:p>
        </p:txBody>
      </p:sp>
      <p:sp>
        <p:nvSpPr>
          <p:cNvPr id="16" name="Slide Number Placeholder 15"/>
          <p:cNvSpPr>
            <a:spLocks noGrp="1"/>
          </p:cNvSpPr>
          <p:nvPr>
            <p:ph type="sldNum" sz="quarter" idx="12"/>
          </p:nvPr>
        </p:nvSpPr>
        <p:spPr/>
        <p:txBody>
          <a:bodyPr/>
          <a:lstStyle/>
          <a:p>
            <a:fld id="{8376552F-79CB-4CFB-B9C8-FB5B9251ECDE}" type="slidenum">
              <a:rPr lang="en-US" smtClean="0"/>
              <a:pPr/>
              <a:t>5</a:t>
            </a:fld>
            <a:endParaRPr lang="en-US"/>
          </a:p>
        </p:txBody>
      </p:sp>
      <p:pic>
        <p:nvPicPr>
          <p:cNvPr id="7184" name="Picture 16"/>
          <p:cNvPicPr>
            <a:picLocks noChangeAspect="1" noChangeArrowheads="1"/>
          </p:cNvPicPr>
          <p:nvPr/>
        </p:nvPicPr>
        <p:blipFill>
          <a:blip r:embed="rId2" cstate="print"/>
          <a:srcRect l="1057" r="1057"/>
          <a:stretch>
            <a:fillRect/>
          </a:stretch>
        </p:blipFill>
        <p:spPr bwMode="auto">
          <a:xfrm>
            <a:off x="914400" y="1600199"/>
            <a:ext cx="7315200" cy="3687229"/>
          </a:xfrm>
          <a:prstGeom prst="rect">
            <a:avLst/>
          </a:prstGeom>
          <a:noFill/>
          <a:ln w="9525">
            <a:solidFill>
              <a:schemeClr val="tx2"/>
            </a:solidFill>
            <a:miter lim="800000"/>
            <a:headEnd/>
            <a:tailEnd/>
          </a:ln>
        </p:spPr>
      </p:pic>
      <p:sp>
        <p:nvSpPr>
          <p:cNvPr id="19" name="Rectangle 18"/>
          <p:cNvSpPr/>
          <p:nvPr/>
        </p:nvSpPr>
        <p:spPr>
          <a:xfrm>
            <a:off x="914400" y="5334000"/>
            <a:ext cx="7315200" cy="461665"/>
          </a:xfrm>
          <a:prstGeom prst="rect">
            <a:avLst/>
          </a:prstGeom>
        </p:spPr>
        <p:txBody>
          <a:bodyPr wrap="square">
            <a:spAutoFit/>
          </a:bodyPr>
          <a:lstStyle/>
          <a:p>
            <a:r>
              <a:rPr lang="en-US" b="1" dirty="0">
                <a:latin typeface="+mn-lt"/>
              </a:rPr>
              <a:t>EXHIBIT 16-4 </a:t>
            </a:r>
            <a:r>
              <a:rPr lang="en-US" dirty="0">
                <a:latin typeface="+mn-lt"/>
              </a:rPr>
              <a:t>Typology of U.S</a:t>
            </a:r>
            <a:r>
              <a:rPr lang="en-US" dirty="0" smtClean="0">
                <a:latin typeface="+mn-lt"/>
              </a:rPr>
              <a:t>. Mortgages</a:t>
            </a:r>
            <a:endParaRPr lang="en-US" dirty="0">
              <a:latin typeface="+mn-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Types of Mortgages</a:t>
            </a:r>
            <a:endParaRPr lang="en-US" dirty="0" smtClean="0"/>
          </a:p>
        </p:txBody>
      </p:sp>
      <p:sp>
        <p:nvSpPr>
          <p:cNvPr id="8195" name="Rectangle 3"/>
          <p:cNvSpPr>
            <a:spLocks noGrp="1" noChangeArrowheads="1"/>
          </p:cNvSpPr>
          <p:nvPr>
            <p:ph idx="1"/>
          </p:nvPr>
        </p:nvSpPr>
        <p:spPr/>
        <p:txBody>
          <a:bodyPr>
            <a:normAutofit/>
          </a:bodyPr>
          <a:lstStyle/>
          <a:p>
            <a:pPr marL="457200" indent="-457200">
              <a:buFont typeface="+mj-lt"/>
              <a:buAutoNum type="romanUcPeriod"/>
            </a:pPr>
            <a:r>
              <a:rPr lang="en-US" sz="3600" dirty="0" smtClean="0"/>
              <a:t>Type of Collateral:</a:t>
            </a:r>
          </a:p>
          <a:p>
            <a:pPr lvl="1"/>
            <a:r>
              <a:rPr lang="en-US" sz="3200" dirty="0" smtClean="0"/>
              <a:t>Residential</a:t>
            </a:r>
          </a:p>
          <a:p>
            <a:pPr lvl="1"/>
            <a:r>
              <a:rPr lang="en-US" sz="3200" dirty="0" smtClean="0"/>
              <a:t>Commercial</a:t>
            </a:r>
          </a:p>
          <a:p>
            <a:pPr marL="1262063" lvl="2" indent="-347663"/>
            <a:r>
              <a:rPr lang="en-US" sz="2800" dirty="0" smtClean="0"/>
              <a:t>Permanent vs. Construction</a:t>
            </a:r>
          </a:p>
          <a:p>
            <a:pPr marL="457200" indent="-457200">
              <a:buFont typeface="+mj-lt"/>
              <a:buAutoNum type="romanUcPeriod"/>
            </a:pPr>
            <a:r>
              <a:rPr lang="en-US" sz="3600" dirty="0" smtClean="0"/>
              <a:t>Government Involvement:</a:t>
            </a:r>
          </a:p>
          <a:p>
            <a:pPr lvl="1"/>
            <a:r>
              <a:rPr lang="en-US" sz="3200" dirty="0" smtClean="0"/>
              <a:t>Government-Insured (FHA, VA)</a:t>
            </a:r>
          </a:p>
          <a:p>
            <a:pPr lvl="1"/>
            <a:r>
              <a:rPr lang="en-US" sz="3200" dirty="0" smtClean="0"/>
              <a:t>Conventional</a:t>
            </a:r>
            <a:endParaRPr lang="en-US" sz="3200" dirty="0" smtClean="0"/>
          </a:p>
        </p:txBody>
      </p:sp>
      <p:sp>
        <p:nvSpPr>
          <p:cNvPr id="5" name="Footer Placeholder 4"/>
          <p:cNvSpPr>
            <a:spLocks noGrp="1"/>
          </p:cNvSpPr>
          <p:nvPr>
            <p:ph type="ftr" sz="quarter" idx="11"/>
          </p:nvPr>
        </p:nvSpPr>
        <p:spPr/>
        <p:txBody>
          <a:bodyPr/>
          <a:lstStyle/>
          <a:p>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p>
            <a:fld id="{8376552F-79CB-4CFB-B9C8-FB5B9251ECDE}"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fontScale="90000"/>
          </a:bodyPr>
          <a:lstStyle/>
          <a:p>
            <a:pPr eaLnBrk="1" hangingPunct="1">
              <a:defRPr/>
            </a:pPr>
            <a:r>
              <a:rPr lang="en-US" b="1" dirty="0" smtClean="0">
                <a:cs typeface="Times New Roman" panose="02020603050405020304" pitchFamily="18" charset="0"/>
              </a:rPr>
              <a:t>16.2. Basic legal concepts </a:t>
            </a:r>
            <a:r>
              <a:rPr lang="en-US" b="1" dirty="0" smtClean="0">
                <a:cs typeface="Times New Roman" panose="02020603050405020304" pitchFamily="18" charset="0"/>
              </a:rPr>
              <a:t>and terminology</a:t>
            </a:r>
            <a:endParaRPr lang="en-US" b="1" dirty="0" smtClean="0">
              <a:cs typeface="Times New Roman" panose="02020603050405020304" pitchFamily="18" charset="0"/>
            </a:endParaRPr>
          </a:p>
        </p:txBody>
      </p:sp>
      <p:sp>
        <p:nvSpPr>
          <p:cNvPr id="9219" name="Rectangle 3"/>
          <p:cNvSpPr>
            <a:spLocks noGrp="1" noChangeArrowheads="1"/>
          </p:cNvSpPr>
          <p:nvPr>
            <p:ph idx="1"/>
          </p:nvPr>
        </p:nvSpPr>
        <p:spPr/>
        <p:txBody>
          <a:bodyPr/>
          <a:lstStyle/>
          <a:p>
            <a:pPr eaLnBrk="1" hangingPunct="1">
              <a:spcBef>
                <a:spcPts val="1800"/>
              </a:spcBef>
              <a:buNone/>
            </a:pPr>
            <a:r>
              <a:rPr lang="en-US" dirty="0" smtClean="0">
                <a:cs typeface="Arial" pitchFamily="34" charset="0"/>
              </a:rPr>
              <a:t>Terminology . . </a:t>
            </a:r>
            <a:r>
              <a:rPr lang="en-US" dirty="0" smtClean="0">
                <a:cs typeface="Arial" pitchFamily="34" charset="0"/>
              </a:rPr>
              <a:t>.</a:t>
            </a:r>
          </a:p>
          <a:p>
            <a:pPr>
              <a:spcBef>
                <a:spcPts val="1800"/>
              </a:spcBef>
            </a:pPr>
            <a:r>
              <a:rPr lang="en-US" sz="2800" b="1" i="1" dirty="0" smtClean="0">
                <a:cs typeface="Arial" pitchFamily="34" charset="0"/>
              </a:rPr>
              <a:t>Owner</a:t>
            </a:r>
            <a:r>
              <a:rPr lang="en-US" sz="2800" b="1" dirty="0" smtClean="0">
                <a:cs typeface="Arial" pitchFamily="34" charset="0"/>
              </a:rPr>
              <a:t> </a:t>
            </a:r>
            <a:r>
              <a:rPr lang="en-US" sz="2800" dirty="0" smtClean="0">
                <a:cs typeface="Arial" pitchFamily="34" charset="0"/>
              </a:rPr>
              <a:t>begins with “O.” So “...or”  ===&gt; owner</a:t>
            </a:r>
          </a:p>
          <a:p>
            <a:pPr>
              <a:spcBef>
                <a:spcPts val="1800"/>
              </a:spcBef>
            </a:pPr>
            <a:r>
              <a:rPr lang="en-US" sz="2800" b="1" i="1" dirty="0" err="1" smtClean="0">
                <a:cs typeface="Arial" pitchFamily="34" charset="0"/>
              </a:rPr>
              <a:t>Lessor</a:t>
            </a:r>
            <a:r>
              <a:rPr lang="en-US" sz="2800" dirty="0" smtClean="0">
                <a:cs typeface="Arial" pitchFamily="34" charset="0"/>
              </a:rPr>
              <a:t> is owner (landlord), </a:t>
            </a:r>
            <a:r>
              <a:rPr lang="en-US" sz="2800" b="1" i="1" dirty="0" smtClean="0">
                <a:cs typeface="Arial" pitchFamily="34" charset="0"/>
              </a:rPr>
              <a:t>lessee</a:t>
            </a:r>
            <a:r>
              <a:rPr lang="en-US" sz="2800" dirty="0" smtClean="0">
                <a:cs typeface="Arial" pitchFamily="34" charset="0"/>
              </a:rPr>
              <a:t> is renter.</a:t>
            </a:r>
          </a:p>
          <a:p>
            <a:pPr>
              <a:spcBef>
                <a:spcPts val="1800"/>
              </a:spcBef>
            </a:pPr>
            <a:r>
              <a:rPr lang="en-US" sz="2800" b="1" i="1" dirty="0" smtClean="0">
                <a:cs typeface="Arial" pitchFamily="34" charset="0"/>
              </a:rPr>
              <a:t>Mortgagor</a:t>
            </a:r>
            <a:r>
              <a:rPr lang="en-US" sz="2800" dirty="0" smtClean="0">
                <a:cs typeface="Arial" pitchFamily="34" charset="0"/>
              </a:rPr>
              <a:t> is owner (borrower), </a:t>
            </a:r>
            <a:r>
              <a:rPr lang="en-US" sz="2800" b="1" i="1" dirty="0" smtClean="0">
                <a:cs typeface="Arial" pitchFamily="34" charset="0"/>
              </a:rPr>
              <a:t>mortgagee</a:t>
            </a:r>
            <a:r>
              <a:rPr lang="en-US" sz="2800" dirty="0" smtClean="0">
                <a:cs typeface="Arial" pitchFamily="34" charset="0"/>
              </a:rPr>
              <a:t> is lender.</a:t>
            </a:r>
            <a:endParaRPr lang="en-US" sz="2800" dirty="0" smtClean="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p>
            <a:fld id="{8376552F-79CB-4CFB-B9C8-FB5B9251ECDE}"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fontScale="90000"/>
          </a:bodyPr>
          <a:lstStyle/>
          <a:p>
            <a:pPr eaLnBrk="1" hangingPunct="1">
              <a:defRPr/>
            </a:pPr>
            <a:r>
              <a:rPr lang="en-US" b="1" dirty="0" smtClean="0">
                <a:cs typeface="Arial" panose="020B0604020202090204" pitchFamily="34" charset="0"/>
              </a:rPr>
              <a:t>16.2.1 Legal Structure of Mortgages</a:t>
            </a:r>
            <a:r>
              <a:rPr lang="en-US" b="1" dirty="0" smtClean="0">
                <a:cs typeface="Arial" panose="020B0604020202090204" pitchFamily="34" charset="0"/>
              </a:rPr>
              <a:t>...</a:t>
            </a:r>
            <a:br>
              <a:rPr lang="en-US" b="1" dirty="0" smtClean="0">
                <a:cs typeface="Arial" panose="020B0604020202090204" pitchFamily="34" charset="0"/>
              </a:rPr>
            </a:br>
            <a:endParaRPr lang="en-US" b="1" dirty="0" smtClean="0">
              <a:latin typeface="Courier" charset="0"/>
              <a:cs typeface="Times New Roman" panose="02020603050405020304" pitchFamily="18" charset="0"/>
            </a:endParaRPr>
          </a:p>
        </p:txBody>
      </p:sp>
      <p:sp>
        <p:nvSpPr>
          <p:cNvPr id="10243" name="Rectangle 3"/>
          <p:cNvSpPr>
            <a:spLocks noGrp="1" noChangeArrowheads="1"/>
          </p:cNvSpPr>
          <p:nvPr>
            <p:ph idx="1"/>
          </p:nvPr>
        </p:nvSpPr>
        <p:spPr>
          <a:xfrm>
            <a:off x="457200" y="914400"/>
            <a:ext cx="8229600" cy="5211763"/>
          </a:xfrm>
        </p:spPr>
        <p:txBody>
          <a:bodyPr/>
          <a:lstStyle/>
          <a:p>
            <a:pPr eaLnBrk="1" hangingPunct="1">
              <a:buFont typeface="Wingdings" pitchFamily="2" charset="2"/>
              <a:buNone/>
            </a:pPr>
            <a:r>
              <a:rPr lang="en-US" b="1" i="1" dirty="0" smtClean="0">
                <a:cs typeface="Arial" pitchFamily="34" charset="0"/>
              </a:rPr>
              <a:t>Exhibit 16-2: Mortgage deed relationships:</a:t>
            </a:r>
            <a:endParaRPr lang="en-US" b="1" dirty="0" smtClean="0">
              <a:latin typeface="Courier" charset="0"/>
              <a:cs typeface="Times New Roman" pitchFamily="18" charset="0"/>
            </a:endParaRPr>
          </a:p>
        </p:txBody>
      </p:sp>
      <p:sp>
        <p:nvSpPr>
          <p:cNvPr id="16" name="Footer Placeholder 15"/>
          <p:cNvSpPr>
            <a:spLocks noGrp="1"/>
          </p:cNvSpPr>
          <p:nvPr>
            <p:ph type="ftr" sz="quarter" idx="11"/>
          </p:nvPr>
        </p:nvSpPr>
        <p:spPr/>
        <p:txBody>
          <a:bodyPr/>
          <a:lstStyle/>
          <a:p>
            <a:pPr>
              <a:defRPr/>
            </a:pPr>
            <a:r>
              <a:rPr lang="en-US" smtClean="0"/>
              <a:t>© 2014 OnCourse Learning. All Rights Reserved.</a:t>
            </a:r>
            <a:endParaRPr lang="en-US"/>
          </a:p>
        </p:txBody>
      </p:sp>
      <p:sp>
        <p:nvSpPr>
          <p:cNvPr id="15" name="Slide Number Placeholder 14"/>
          <p:cNvSpPr>
            <a:spLocks noGrp="1"/>
          </p:cNvSpPr>
          <p:nvPr>
            <p:ph type="sldNum" sz="quarter" idx="12"/>
          </p:nvPr>
        </p:nvSpPr>
        <p:spPr/>
        <p:txBody>
          <a:bodyPr/>
          <a:lstStyle/>
          <a:p>
            <a:fld id="{8376552F-79CB-4CFB-B9C8-FB5B9251ECDE}" type="slidenum">
              <a:rPr lang="en-US" smtClean="0"/>
              <a:pPr/>
              <a:t>8</a:t>
            </a:fld>
            <a:endParaRPr lang="en-US"/>
          </a:p>
        </p:txBody>
      </p:sp>
      <p:pic>
        <p:nvPicPr>
          <p:cNvPr id="10255" name="Picture 15"/>
          <p:cNvPicPr>
            <a:picLocks noChangeAspect="1" noChangeArrowheads="1"/>
          </p:cNvPicPr>
          <p:nvPr/>
        </p:nvPicPr>
        <p:blipFill>
          <a:blip r:embed="rId2" cstate="print"/>
          <a:srcRect/>
          <a:stretch>
            <a:fillRect/>
          </a:stretch>
        </p:blipFill>
        <p:spPr bwMode="auto">
          <a:xfrm>
            <a:off x="914400" y="1600200"/>
            <a:ext cx="7315200" cy="4717905"/>
          </a:xfrm>
          <a:prstGeom prst="rect">
            <a:avLst/>
          </a:prstGeom>
          <a:noFill/>
          <a:ln w="9525">
            <a:solidFill>
              <a:schemeClr val="tx2"/>
            </a:solid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FFFFCC"/>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fontScale="90000"/>
          </a:bodyPr>
          <a:lstStyle/>
          <a:p>
            <a:pPr eaLnBrk="1" hangingPunct="1">
              <a:defRPr/>
            </a:pPr>
            <a:r>
              <a:rPr lang="en-US" b="1" smtClean="0">
                <a:cs typeface="Arial" panose="020B0604020202090204" pitchFamily="34" charset="0"/>
              </a:rPr>
              <a:t>Mortgages have 2 parts (documents):</a:t>
            </a:r>
            <a:endParaRPr lang="en-US" b="1" smtClean="0">
              <a:latin typeface="Courier" charset="0"/>
              <a:cs typeface="Times New Roman" panose="02020603050405020304" pitchFamily="18" charset="0"/>
            </a:endParaRPr>
          </a:p>
        </p:txBody>
      </p:sp>
      <p:sp>
        <p:nvSpPr>
          <p:cNvPr id="11267" name="Rectangle 3"/>
          <p:cNvSpPr>
            <a:spLocks noGrp="1" noChangeArrowheads="1"/>
          </p:cNvSpPr>
          <p:nvPr>
            <p:ph idx="1"/>
          </p:nvPr>
        </p:nvSpPr>
        <p:spPr/>
        <p:txBody>
          <a:bodyPr/>
          <a:lstStyle/>
          <a:p>
            <a:pPr eaLnBrk="1" hangingPunct="1">
              <a:buFont typeface="Wingdings" pitchFamily="2" charset="2"/>
              <a:buNone/>
            </a:pPr>
            <a:r>
              <a:rPr lang="en-US" b="1" dirty="0" smtClean="0">
                <a:cs typeface="Arial" pitchFamily="34" charset="0"/>
              </a:rPr>
              <a:t>Promissory Note: </a:t>
            </a:r>
            <a:r>
              <a:rPr lang="en-US" dirty="0" smtClean="0">
                <a:cs typeface="Arial" pitchFamily="34" charset="0"/>
              </a:rPr>
              <a:t>Contract establishing debt.</a:t>
            </a:r>
            <a:endParaRPr lang="en-US" dirty="0" smtClean="0">
              <a:latin typeface="Courier" charset="0"/>
              <a:cs typeface="Times New Roman" pitchFamily="18" charset="0"/>
            </a:endParaRPr>
          </a:p>
          <a:p>
            <a:pPr marL="0" indent="0" eaLnBrk="1" hangingPunct="1">
              <a:buFont typeface="Wingdings" pitchFamily="2" charset="2"/>
              <a:buNone/>
            </a:pPr>
            <a:r>
              <a:rPr lang="en-US" b="1" dirty="0" smtClean="0">
                <a:cs typeface="Arial" pitchFamily="34" charset="0"/>
              </a:rPr>
              <a:t>Mortgage Deed: </a:t>
            </a:r>
            <a:r>
              <a:rPr lang="en-US" dirty="0" smtClean="0">
                <a:cs typeface="Arial" pitchFamily="34" charset="0"/>
              </a:rPr>
              <a:t>Secures debt with real property collateral (potentially conveys title).</a:t>
            </a: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p>
            <a:fld id="{8376552F-79CB-4CFB-B9C8-FB5B9251ECDE}"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519</TotalTime>
  <Words>817</Words>
  <Application>Microsoft Office PowerPoint</Application>
  <PresentationFormat>On-screen Show (4:3)</PresentationFormat>
  <Paragraphs>162</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Times New Roman</vt:lpstr>
      <vt:lpstr>Arial</vt:lpstr>
      <vt:lpstr>Wingdings</vt:lpstr>
      <vt:lpstr>Calibri</vt:lpstr>
      <vt:lpstr>Courier New</vt:lpstr>
      <vt:lpstr>Courier</vt:lpstr>
      <vt:lpstr>Office Theme</vt:lpstr>
      <vt:lpstr>CHAPTER 16</vt:lpstr>
      <vt:lpstr>Slide 2</vt:lpstr>
      <vt:lpstr>Slide 3</vt:lpstr>
      <vt:lpstr>Slide 4</vt:lpstr>
      <vt:lpstr>16.1 Basic Typology of Mortgages and Overview of the U.S. Mortgage Industry</vt:lpstr>
      <vt:lpstr>Types of Mortgages</vt:lpstr>
      <vt:lpstr>16.2. Basic legal concepts and terminology</vt:lpstr>
      <vt:lpstr>16.2.1 Legal Structure of Mortgages... </vt:lpstr>
      <vt:lpstr>Mortgages have 2 parts (documents):</vt:lpstr>
      <vt:lpstr>Two legal bases of mortgages:</vt:lpstr>
      <vt:lpstr>16.2.2 Priority of Claims in Foreclosure</vt:lpstr>
      <vt:lpstr>Example: </vt:lpstr>
      <vt:lpstr>“Redeem up, Foreclose down”</vt:lpstr>
      <vt:lpstr>TYPICAL COVENANTS &amp; CLAUSES</vt:lpstr>
      <vt:lpstr>TYPICAL COVENANTS &amp; CLAUSES</vt:lpstr>
      <vt:lpstr>TYPICAL COVENANTS &amp; CLAUSES</vt:lpstr>
      <vt:lpstr>TYPICAL COVENANTS &amp; CLAUSES</vt:lpstr>
      <vt:lpstr>TYPICAL COVENANTS &amp; CLAUSES</vt:lpstr>
      <vt:lpstr>TYPICAL COVENANTS &amp; CLAUSES</vt:lpstr>
      <vt:lpstr>TYPICAL COVENANTS &amp; CLAUSES</vt:lpstr>
      <vt:lpstr>TYPICAL COVENANTS &amp; CLAUSES</vt:lpstr>
      <vt:lpstr>TYPICAL COVENANTS &amp; CLAUSES</vt:lpstr>
      <vt:lpstr>TYPICAL COVENANTS &amp; CLAUSES</vt:lpstr>
      <vt:lpstr>TYPICAL COVENANTS &amp; CLAUSES</vt:lpstr>
      <vt:lpstr>TYPICAL COVENANTS &amp; CLAUSES</vt:lpstr>
      <vt:lpstr>TYPICAL COVENANTS &amp; CLAUSES</vt:lpstr>
    </vt:vector>
  </TitlesOfParts>
  <Company>University of Cincinnati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16 LECTURE:</dc:title>
  <dc:creator>Andreas Rauterkus</dc:creator>
  <cp:lastModifiedBy>McLaughlin</cp:lastModifiedBy>
  <cp:revision>18</cp:revision>
  <dcterms:created xsi:type="dcterms:W3CDTF">2001-04-28T01:49:31Z</dcterms:created>
  <dcterms:modified xsi:type="dcterms:W3CDTF">2013-02-15T20:54:22Z</dcterms:modified>
</cp:coreProperties>
</file>