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7"/>
  </p:notesMasterIdLst>
  <p:sldIdLst>
    <p:sldId id="312" r:id="rId3"/>
    <p:sldId id="314" r:id="rId4"/>
    <p:sldId id="313" r:id="rId5"/>
    <p:sldId id="257" r:id="rId6"/>
    <p:sldId id="258" r:id="rId7"/>
    <p:sldId id="259" r:id="rId8"/>
    <p:sldId id="260" r:id="rId9"/>
    <p:sldId id="261" r:id="rId10"/>
    <p:sldId id="262" r:id="rId11"/>
    <p:sldId id="263" r:id="rId12"/>
    <p:sldId id="265" r:id="rId13"/>
    <p:sldId id="267" r:id="rId14"/>
    <p:sldId id="268" r:id="rId15"/>
    <p:sldId id="285" r:id="rId16"/>
    <p:sldId id="286" r:id="rId17"/>
    <p:sldId id="288" r:id="rId18"/>
    <p:sldId id="289" r:id="rId19"/>
    <p:sldId id="290" r:id="rId20"/>
    <p:sldId id="291" r:id="rId21"/>
    <p:sldId id="292" r:id="rId22"/>
    <p:sldId id="293" r:id="rId23"/>
    <p:sldId id="306" r:id="rId24"/>
    <p:sldId id="307" r:id="rId25"/>
    <p:sldId id="294" r:id="rId26"/>
    <p:sldId id="295" r:id="rId27"/>
    <p:sldId id="296" r:id="rId28"/>
    <p:sldId id="305" r:id="rId29"/>
    <p:sldId id="308" r:id="rId30"/>
    <p:sldId id="309" r:id="rId31"/>
    <p:sldId id="310" r:id="rId32"/>
    <p:sldId id="301" r:id="rId33"/>
    <p:sldId id="302" r:id="rId34"/>
    <p:sldId id="311" r:id="rId35"/>
    <p:sldId id="304"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CCFF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1434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D8D1DAAD-F103-4322-805B-924F732A7A2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9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34131722-68FC-41DC-A835-32022AAB371A}" type="slidenum">
              <a:rPr lang="en-US"/>
              <a:pPr/>
              <a:t>12</a:t>
            </a:fld>
            <a:endParaRPr 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en-US" smtClean="0"/>
              <a:t>Debt can actually make the levered equity a positive speculation on inflation.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C179C5A0-451A-451C-89AF-C2998D6C6A5C}" type="slidenum">
              <a:rPr lang="en-US"/>
              <a:pPr/>
              <a:t>13</a:t>
            </a:fld>
            <a:endParaRPr lang="en-US"/>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en-US" smtClean="0"/>
              <a:t>Note that the real return to the levered equity actually increases with ex post realizations of inflation (above the ex ante expectation), and vice versa.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C4B73A00-6D49-4B31-BF00-014073CC621B}" type="slidenum">
              <a:rPr lang="en-US"/>
              <a:pPr/>
              <a:t>26</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r>
              <a:rPr lang="en-US" smtClean="0"/>
              <a:t>The arrangement described here does </a:t>
            </a:r>
            <a:r>
              <a:rPr lang="en-US" i="1" u="sng" smtClean="0"/>
              <a:t>not</a:t>
            </a:r>
            <a:r>
              <a:rPr lang="en-US" smtClean="0"/>
              <a:t> provide for a </a:t>
            </a:r>
            <a:r>
              <a:rPr lang="en-US" i="1" smtClean="0"/>
              <a:t>pro rata pari passu</a:t>
            </a:r>
            <a:r>
              <a:rPr lang="en-US" smtClean="0"/>
              <a:t> split of residual cash flow prior to the earning of the 6% return for the money partner. Thus, this is more of a senior/subordinate preferred return arrangement than a classical return hurdle-with-promote arrangement, with consequences for the entrepreneurial partner that we shall see shortly. While the structure described here could well exist in particular circumstances in the real world, we are using it here more for pedagogical purposes, in order to make a point about fairness of splits arrangements, and in order to demonstrate capital accounting for senior portions of the capital structure.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8244C623-066B-4D6E-8FAA-32B05508FA73}"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1C831352-63B6-4A88-B41A-247BE1A8243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1DA6052D-0426-4EC3-86BA-8C7E1751087C}"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5" name="Footer Placeholder 4"/>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atin typeface="Arial" pitchFamily="34" charset="0"/>
              </a:defRPr>
            </a:lvl1pPr>
          </a:lstStyle>
          <a:p>
            <a:fld id="{24DB63A9-0C86-4CC3-BF2D-1589473E0167}"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5" name="Footer Placeholder 4"/>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atin typeface="Arial" pitchFamily="34" charset="0"/>
              </a:defRPr>
            </a:lvl1pPr>
          </a:lstStyle>
          <a:p>
            <a:fld id="{C522FB5B-2F51-4447-B00A-C650816AB33A}" type="slidenum">
              <a:rPr lang="en-US"/>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5" name="Footer Placeholder 4"/>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atin typeface="Arial" pitchFamily="34" charset="0"/>
              </a:defRPr>
            </a:lvl1pPr>
          </a:lstStyle>
          <a:p>
            <a:fld id="{21A9AF0F-207E-438E-A4F4-917ED34D28CB}" type="slidenum">
              <a:rPr lang="en-US"/>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6" name="Footer Placeholder 5"/>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lvl1pPr>
              <a:defRPr>
                <a:latin typeface="Arial" pitchFamily="34" charset="0"/>
              </a:defRPr>
            </a:lvl1pPr>
          </a:lstStyle>
          <a:p>
            <a:fld id="{FC025368-31C0-417C-93C5-530793BA8971}" type="slidenum">
              <a:rPr lang="en-US"/>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8" name="Footer Placeholder 7"/>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9" name="Slide Number Placeholder 8"/>
          <p:cNvSpPr>
            <a:spLocks noGrp="1"/>
          </p:cNvSpPr>
          <p:nvPr>
            <p:ph type="sldNum" sz="quarter" idx="12"/>
          </p:nvPr>
        </p:nvSpPr>
        <p:spPr/>
        <p:txBody>
          <a:bodyPr/>
          <a:lstStyle>
            <a:lvl1pPr>
              <a:defRPr>
                <a:latin typeface="Arial" pitchFamily="34" charset="0"/>
              </a:defRPr>
            </a:lvl1pPr>
          </a:lstStyle>
          <a:p>
            <a:fld id="{B92359AB-6A7E-4242-861C-F755C7FA6E1D}" type="slidenum">
              <a:rPr lang="en-US"/>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4" name="Footer Placeholder 3"/>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5" name="Slide Number Placeholder 4"/>
          <p:cNvSpPr>
            <a:spLocks noGrp="1"/>
          </p:cNvSpPr>
          <p:nvPr>
            <p:ph type="sldNum" sz="quarter" idx="12"/>
          </p:nvPr>
        </p:nvSpPr>
        <p:spPr/>
        <p:txBody>
          <a:bodyPr/>
          <a:lstStyle>
            <a:lvl1pPr>
              <a:defRPr>
                <a:latin typeface="Arial" pitchFamily="34" charset="0"/>
              </a:defRPr>
            </a:lvl1pPr>
          </a:lstStyle>
          <a:p>
            <a:fld id="{93C008F1-5347-4910-A263-A6961FBE9840}" type="slidenum">
              <a:rPr lang="en-US"/>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828800" y="6400800"/>
            <a:ext cx="5486400" cy="457200"/>
          </a:xfrm>
        </p:spPr>
        <p:txBody>
          <a:bodyPr anchor="b"/>
          <a:lstStyle>
            <a:lvl1pPr>
              <a:defRPr sz="1200">
                <a:latin typeface="Calibri" pitchFamily="34" charset="0"/>
              </a:defRPr>
            </a:lvl1pPr>
          </a:lstStyle>
          <a:p>
            <a:pPr>
              <a:defRPr/>
            </a:pPr>
            <a:r>
              <a:rPr lang="en-US" smtClean="0"/>
              <a:t>© 2014 OnCourse Learning. All Rights Reserved.</a:t>
            </a:r>
            <a:endParaRPr lang="en-US" dirty="0"/>
          </a:p>
        </p:txBody>
      </p:sp>
      <p:sp>
        <p:nvSpPr>
          <p:cNvPr id="4" name="Slide Number Placeholder 3"/>
          <p:cNvSpPr>
            <a:spLocks noGrp="1"/>
          </p:cNvSpPr>
          <p:nvPr>
            <p:ph type="sldNum" sz="quarter" idx="12"/>
          </p:nvPr>
        </p:nvSpPr>
        <p:spPr>
          <a:xfrm>
            <a:off x="7239000" y="6477000"/>
            <a:ext cx="1905000" cy="381000"/>
          </a:xfrm>
        </p:spPr>
        <p:txBody>
          <a:bodyPr anchor="b"/>
          <a:lstStyle>
            <a:lvl1pPr>
              <a:defRPr>
                <a:latin typeface="Calibri" pitchFamily="34" charset="0"/>
              </a:defRPr>
            </a:lvl1pPr>
          </a:lstStyle>
          <a:p>
            <a:fld id="{803E5F63-EDD2-48EA-B415-1A484A1862D5}" type="slidenum">
              <a:rPr lang="en-US" smtClean="0"/>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6" name="Footer Placeholder 5"/>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lvl1pPr>
              <a:defRPr>
                <a:latin typeface="Arial" pitchFamily="34" charset="0"/>
              </a:defRPr>
            </a:lvl1pPr>
          </a:lstStyle>
          <a:p>
            <a:fld id="{27C3A13E-FD9E-4108-A398-A2CC3F26D1EB}" type="slidenum">
              <a:rPr lang="en-US"/>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465323D3-2E00-4580-8188-76C0D59CE44B}"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6" name="Footer Placeholder 5"/>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7" name="Slide Number Placeholder 6"/>
          <p:cNvSpPr>
            <a:spLocks noGrp="1"/>
          </p:cNvSpPr>
          <p:nvPr>
            <p:ph type="sldNum" sz="quarter" idx="12"/>
          </p:nvPr>
        </p:nvSpPr>
        <p:spPr/>
        <p:txBody>
          <a:bodyPr/>
          <a:lstStyle>
            <a:lvl1pPr>
              <a:defRPr>
                <a:latin typeface="Arial" pitchFamily="34" charset="0"/>
              </a:defRPr>
            </a:lvl1pPr>
          </a:lstStyle>
          <a:p>
            <a:fld id="{1290B0FE-2116-400E-B215-9E011E7104A5}" type="slidenum">
              <a:rPr lang="en-US"/>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5" name="Footer Placeholder 4"/>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atin typeface="Arial" pitchFamily="34" charset="0"/>
              </a:defRPr>
            </a:lvl1pPr>
          </a:lstStyle>
          <a:p>
            <a:fld id="{5A2A4D5B-F57E-4FA3-9E71-3D53DF2E56C0}" type="slidenum">
              <a:rPr lang="en-US"/>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z="1800">
                <a:latin typeface="Arial" panose="020B0604020202090204" pitchFamily="34" charset="0"/>
              </a:defRPr>
            </a:lvl1pPr>
          </a:lstStyle>
          <a:p>
            <a:pPr>
              <a:defRPr/>
            </a:pPr>
            <a:endParaRPr lang="en-US"/>
          </a:p>
        </p:txBody>
      </p:sp>
      <p:sp>
        <p:nvSpPr>
          <p:cNvPr id="5" name="Footer Placeholder 4"/>
          <p:cNvSpPr>
            <a:spLocks noGrp="1"/>
          </p:cNvSpPr>
          <p:nvPr>
            <p:ph type="ftr" sz="quarter" idx="11"/>
          </p:nvPr>
        </p:nvSpPr>
        <p:spPr/>
        <p:txBody>
          <a:bodyPr/>
          <a:lstStyle>
            <a:lvl1pPr>
              <a:defRPr sz="1800">
                <a:latin typeface="Arial" panose="020B0604020202090204" pitchFamily="34" charset="0"/>
              </a:defRPr>
            </a:lvl1pPr>
          </a:lstStyle>
          <a:p>
            <a:pPr>
              <a:defRPr/>
            </a:pPr>
            <a:r>
              <a:rPr lang="en-US" smtClean="0"/>
              <a:t>© 2014 OnCourse Learning. All Rights Reserved.</a:t>
            </a:r>
            <a:endParaRPr lang="en-US"/>
          </a:p>
        </p:txBody>
      </p:sp>
      <p:sp>
        <p:nvSpPr>
          <p:cNvPr id="6" name="Slide Number Placeholder 5"/>
          <p:cNvSpPr>
            <a:spLocks noGrp="1"/>
          </p:cNvSpPr>
          <p:nvPr>
            <p:ph type="sldNum" sz="quarter" idx="12"/>
          </p:nvPr>
        </p:nvSpPr>
        <p:spPr/>
        <p:txBody>
          <a:bodyPr/>
          <a:lstStyle>
            <a:lvl1pPr>
              <a:defRPr>
                <a:latin typeface="Arial" pitchFamily="34" charset="0"/>
              </a:defRPr>
            </a:lvl1pPr>
          </a:lstStyle>
          <a:p>
            <a:fld id="{816F0BB8-4067-40E0-A44A-F67B5EF16012}"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6" name="Rectangle 6"/>
          <p:cNvSpPr>
            <a:spLocks noGrp="1" noChangeArrowheads="1"/>
          </p:cNvSpPr>
          <p:nvPr>
            <p:ph type="sldNum" sz="quarter" idx="12"/>
          </p:nvPr>
        </p:nvSpPr>
        <p:spPr>
          <a:ln/>
        </p:spPr>
        <p:txBody>
          <a:bodyPr/>
          <a:lstStyle>
            <a:lvl1pPr>
              <a:defRPr/>
            </a:lvl1pPr>
          </a:lstStyle>
          <a:p>
            <a:fld id="{A05B0813-CD35-4BD7-8A23-1DE53074821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40F3A4D1-9423-4D4C-BE1C-AEDFC38FCF3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9" name="Rectangle 6"/>
          <p:cNvSpPr>
            <a:spLocks noGrp="1" noChangeArrowheads="1"/>
          </p:cNvSpPr>
          <p:nvPr>
            <p:ph type="sldNum" sz="quarter" idx="12"/>
          </p:nvPr>
        </p:nvSpPr>
        <p:spPr>
          <a:ln/>
        </p:spPr>
        <p:txBody>
          <a:bodyPr/>
          <a:lstStyle>
            <a:lvl1pPr>
              <a:defRPr/>
            </a:lvl1pPr>
          </a:lstStyle>
          <a:p>
            <a:fld id="{9377A39B-4AA5-4666-AECE-E6AF582CE9F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5" name="Rectangle 6"/>
          <p:cNvSpPr>
            <a:spLocks noGrp="1" noChangeArrowheads="1"/>
          </p:cNvSpPr>
          <p:nvPr>
            <p:ph type="sldNum" sz="quarter" idx="12"/>
          </p:nvPr>
        </p:nvSpPr>
        <p:spPr>
          <a:ln/>
        </p:spPr>
        <p:txBody>
          <a:bodyPr/>
          <a:lstStyle>
            <a:lvl1pPr>
              <a:defRPr/>
            </a:lvl1pPr>
          </a:lstStyle>
          <a:p>
            <a:fld id="{F43856B0-8579-44D8-A71E-B7514818BF6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4" name="Rectangle 6"/>
          <p:cNvSpPr>
            <a:spLocks noGrp="1" noChangeArrowheads="1"/>
          </p:cNvSpPr>
          <p:nvPr>
            <p:ph type="sldNum" sz="quarter" idx="12"/>
          </p:nvPr>
        </p:nvSpPr>
        <p:spPr>
          <a:ln/>
        </p:spPr>
        <p:txBody>
          <a:bodyPr/>
          <a:lstStyle>
            <a:lvl1pPr>
              <a:defRPr/>
            </a:lvl1pPr>
          </a:lstStyle>
          <a:p>
            <a:fld id="{B65C6E5B-2ACD-4A10-97EA-A5536A760AD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9166B7F1-6F4A-46A5-BBD9-0325CD8544E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 2014 OnCourse Learning. All Rights Reserved.</a:t>
            </a:r>
            <a:endParaRPr lang="en-US"/>
          </a:p>
        </p:txBody>
      </p:sp>
      <p:sp>
        <p:nvSpPr>
          <p:cNvPr id="7" name="Rectangle 6"/>
          <p:cNvSpPr>
            <a:spLocks noGrp="1" noChangeArrowheads="1"/>
          </p:cNvSpPr>
          <p:nvPr>
            <p:ph type="sldNum" sz="quarter" idx="12"/>
          </p:nvPr>
        </p:nvSpPr>
        <p:spPr>
          <a:ln/>
        </p:spPr>
        <p:txBody>
          <a:bodyPr/>
          <a:lstStyle>
            <a:lvl1pPr>
              <a:defRPr/>
            </a:lvl1pPr>
          </a:lstStyle>
          <a:p>
            <a:fld id="{3711F309-34A7-4F0F-9170-FE713C2EF51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rot="16200000">
            <a:off x="5705475" y="2962275"/>
            <a:ext cx="640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lvl1pPr>
          </a:lstStyle>
          <a:p>
            <a:pPr>
              <a:defRPr/>
            </a:pPr>
            <a:r>
              <a:rPr lang="en-US" dirty="0" smtClean="0"/>
              <a:t>© 2014 OnCourse Learning. All Rights Reserved.</a:t>
            </a:r>
            <a:endParaRPr lang="en-US" dirty="0"/>
          </a:p>
        </p:txBody>
      </p:sp>
      <p:sp>
        <p:nvSpPr>
          <p:cNvPr id="1030" name="Rectangle 6"/>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5D4B8099-4CB4-4DB1-A984-312180F972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90204" pitchFamily="34" charset="0"/>
        </a:defRPr>
      </a:lvl2pPr>
      <a:lvl3pPr algn="ctr" rtl="0" eaLnBrk="0" fontAlgn="base" hangingPunct="0">
        <a:spcBef>
          <a:spcPct val="0"/>
        </a:spcBef>
        <a:spcAft>
          <a:spcPct val="0"/>
        </a:spcAft>
        <a:defRPr sz="4400">
          <a:solidFill>
            <a:schemeClr val="tx2"/>
          </a:solidFill>
          <a:latin typeface="Arial" panose="020B0604020202090204" pitchFamily="34" charset="0"/>
        </a:defRPr>
      </a:lvl3pPr>
      <a:lvl4pPr algn="ctr" rtl="0" eaLnBrk="0" fontAlgn="base" hangingPunct="0">
        <a:spcBef>
          <a:spcPct val="0"/>
        </a:spcBef>
        <a:spcAft>
          <a:spcPct val="0"/>
        </a:spcAft>
        <a:defRPr sz="4400">
          <a:solidFill>
            <a:schemeClr val="tx2"/>
          </a:solidFill>
          <a:latin typeface="Arial" panose="020B0604020202090204" pitchFamily="34" charset="0"/>
        </a:defRPr>
      </a:lvl4pPr>
      <a:lvl5pPr algn="ctr" rtl="0" eaLnBrk="0" fontAlgn="base" hangingPunct="0">
        <a:spcBef>
          <a:spcPct val="0"/>
        </a:spcBef>
        <a:spcAft>
          <a:spcPct val="0"/>
        </a:spcAft>
        <a:defRPr sz="4400">
          <a:solidFill>
            <a:schemeClr val="tx2"/>
          </a:solidFill>
          <a:latin typeface="Arial" panose="020B0604020202090204" pitchFamily="34" charset="0"/>
        </a:defRPr>
      </a:lvl5pPr>
      <a:lvl6pPr marL="457200" algn="ctr" rtl="0" fontAlgn="base">
        <a:spcBef>
          <a:spcPct val="0"/>
        </a:spcBef>
        <a:spcAft>
          <a:spcPct val="0"/>
        </a:spcAft>
        <a:defRPr sz="4400">
          <a:solidFill>
            <a:schemeClr val="tx2"/>
          </a:solidFill>
          <a:latin typeface="Arial" panose="020B0604020202090204" pitchFamily="34" charset="0"/>
        </a:defRPr>
      </a:lvl6pPr>
      <a:lvl7pPr marL="914400" algn="ctr" rtl="0" fontAlgn="base">
        <a:spcBef>
          <a:spcPct val="0"/>
        </a:spcBef>
        <a:spcAft>
          <a:spcPct val="0"/>
        </a:spcAft>
        <a:defRPr sz="4400">
          <a:solidFill>
            <a:schemeClr val="tx2"/>
          </a:solidFill>
          <a:latin typeface="Arial" panose="020B0604020202090204" pitchFamily="34" charset="0"/>
        </a:defRPr>
      </a:lvl7pPr>
      <a:lvl8pPr marL="1371600" algn="ctr" rtl="0" fontAlgn="base">
        <a:spcBef>
          <a:spcPct val="0"/>
        </a:spcBef>
        <a:spcAft>
          <a:spcPct val="0"/>
        </a:spcAft>
        <a:defRPr sz="4400">
          <a:solidFill>
            <a:schemeClr val="tx2"/>
          </a:solidFill>
          <a:latin typeface="Arial" panose="020B0604020202090204" pitchFamily="34" charset="0"/>
        </a:defRPr>
      </a:lvl8pPr>
      <a:lvl9pPr marL="1828800" algn="ctr" rtl="0" fontAlgn="base">
        <a:spcBef>
          <a:spcPct val="0"/>
        </a:spcBef>
        <a:spcAft>
          <a:spcPct val="0"/>
        </a:spcAft>
        <a:defRPr sz="4400">
          <a:solidFill>
            <a:schemeClr val="tx2"/>
          </a:solidFill>
          <a:latin typeface="Arial" panose="020B060402020209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15717"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15718" name="Rectangle 6"/>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eaLnBrk="1" hangingPunct="1">
              <a:defRPr sz="1400">
                <a:solidFill>
                  <a:srgbClr val="000000"/>
                </a:solidFill>
                <a:latin typeface="Times New Roman" pitchFamily="18" charset="0"/>
              </a:defRPr>
            </a:lvl1pPr>
          </a:lstStyle>
          <a:p>
            <a:pPr>
              <a:defRPr/>
            </a:pPr>
            <a:endParaRPr lang="en-US"/>
          </a:p>
        </p:txBody>
      </p:sp>
      <p:sp>
        <p:nvSpPr>
          <p:cNvPr id="115719" name="Rectangle 7"/>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defRPr sz="1400">
                <a:solidFill>
                  <a:srgbClr val="000000"/>
                </a:solidFill>
                <a:latin typeface="Times New Roman" pitchFamily="18" charset="0"/>
              </a:defRPr>
            </a:lvl1pPr>
          </a:lstStyle>
          <a:p>
            <a:pPr>
              <a:defRPr/>
            </a:pPr>
            <a:r>
              <a:rPr lang="en-US" smtClean="0"/>
              <a:t>© 2014 OnCourse Learning. All Rights Reserved.</a:t>
            </a:r>
            <a:endParaRPr lang="en-US"/>
          </a:p>
        </p:txBody>
      </p:sp>
      <p:sp>
        <p:nvSpPr>
          <p:cNvPr id="2053"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5720" name="Rectangle 8"/>
          <p:cNvSpPr>
            <a:spLocks noGrp="1" noChangeArrowheads="1"/>
          </p:cNvSpPr>
          <p:nvPr>
            <p:ph type="sldNum" sz="quarter" idx="4"/>
          </p:nvPr>
        </p:nvSpPr>
        <p:spPr bwMode="auto">
          <a:xfrm>
            <a:off x="7086600" y="6324600"/>
            <a:ext cx="1905000" cy="381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eaLnBrk="1" hangingPunct="1">
              <a:defRPr sz="1200">
                <a:solidFill>
                  <a:srgbClr val="000000"/>
                </a:solidFill>
                <a:latin typeface="Times New Roman" pitchFamily="18" charset="0"/>
              </a:defRPr>
            </a:lvl1pPr>
          </a:lstStyle>
          <a:p>
            <a:fld id="{91E4312B-93BA-4188-B45D-EC3B7C74DF1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ransition/>
  <p:hf hdr="0" dt="0"/>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Chapter 15</a:t>
            </a:r>
            <a:endParaRPr lang="en-US" dirty="0"/>
          </a:p>
        </p:txBody>
      </p:sp>
      <p:sp>
        <p:nvSpPr>
          <p:cNvPr id="6" name="Subtitle 5"/>
          <p:cNvSpPr>
            <a:spLocks noGrp="1"/>
          </p:cNvSpPr>
          <p:nvPr>
            <p:ph type="subTitle" idx="1"/>
          </p:nvPr>
        </p:nvSpPr>
        <p:spPr/>
        <p:txBody>
          <a:bodyPr/>
          <a:lstStyle/>
          <a:p>
            <a:r>
              <a:rPr lang="en-US" sz="3200" dirty="0" smtClean="0"/>
              <a:t>REAL ESTATE INVESTMENT</a:t>
            </a:r>
          </a:p>
          <a:p>
            <a:r>
              <a:rPr lang="en-US" sz="3200" dirty="0" smtClean="0"/>
              <a:t>CAPITAL STRUCTURE</a:t>
            </a:r>
          </a:p>
          <a:p>
            <a:endParaRPr lang="en-US" sz="3200" dirty="0"/>
          </a:p>
        </p:txBody>
      </p:sp>
      <p:sp>
        <p:nvSpPr>
          <p:cNvPr id="2" name="Footer Placeholder 1"/>
          <p:cNvSpPr>
            <a:spLocks noGrp="1"/>
          </p:cNvSpPr>
          <p:nvPr>
            <p:ph type="ftr" sz="quarter" idx="11"/>
          </p:nvPr>
        </p:nvSpPr>
        <p:spPr/>
        <p:txBody>
          <a:bodyPr/>
          <a:lstStyle/>
          <a:p>
            <a:pPr>
              <a:defRPr/>
            </a:pPr>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B65C6E5B-2ACD-4A10-97EA-A5536A760AD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685800" y="304800"/>
            <a:ext cx="7924800" cy="1004888"/>
          </a:xfrm>
          <a:prstGeom prst="rect">
            <a:avLst/>
          </a:prstGeom>
          <a:noFill/>
          <a:ln w="9525">
            <a:noFill/>
            <a:miter lim="800000"/>
            <a:headEnd/>
            <a:tailEnd/>
          </a:ln>
          <a:effectLst/>
        </p:spPr>
        <p:txBody>
          <a:bodyPr>
            <a:spAutoFit/>
          </a:bodyPr>
          <a:lstStyle/>
          <a:p>
            <a:pPr algn="ctr" eaLnBrk="1" hangingPunct="1">
              <a:spcBef>
                <a:spcPct val="50000"/>
              </a:spcBef>
            </a:pPr>
            <a:r>
              <a:rPr lang="en-US" sz="2400"/>
              <a:t>15.2.3</a:t>
            </a:r>
          </a:p>
          <a:p>
            <a:pPr algn="ctr" eaLnBrk="1" hangingPunct="1">
              <a:spcBef>
                <a:spcPct val="50000"/>
              </a:spcBef>
            </a:pPr>
            <a:r>
              <a:rPr lang="en-US" sz="2400"/>
              <a:t>Cost of Financial Distress</a:t>
            </a:r>
          </a:p>
        </p:txBody>
      </p:sp>
      <p:grpSp>
        <p:nvGrpSpPr>
          <p:cNvPr id="22531" name="Group 1"/>
          <p:cNvGrpSpPr>
            <a:grpSpLocks/>
          </p:cNvGrpSpPr>
          <p:nvPr/>
        </p:nvGrpSpPr>
        <p:grpSpPr bwMode="auto">
          <a:xfrm>
            <a:off x="533400" y="1676400"/>
            <a:ext cx="8077200" cy="4587875"/>
            <a:chOff x="533400" y="1676400"/>
            <a:chExt cx="8077200" cy="4587875"/>
          </a:xfrm>
        </p:grpSpPr>
        <p:pic>
          <p:nvPicPr>
            <p:cNvPr id="22532" name="Picture 2"/>
            <p:cNvPicPr>
              <a:picLocks noChangeAspect="1" noChangeArrowheads="1"/>
            </p:cNvPicPr>
            <p:nvPr/>
          </p:nvPicPr>
          <p:blipFill>
            <a:blip r:embed="rId2" cstate="print"/>
            <a:srcRect/>
            <a:stretch>
              <a:fillRect/>
            </a:stretch>
          </p:blipFill>
          <p:spPr bwMode="auto">
            <a:xfrm>
              <a:off x="533400" y="1676400"/>
              <a:ext cx="8077200" cy="4587875"/>
            </a:xfrm>
            <a:prstGeom prst="rect">
              <a:avLst/>
            </a:prstGeom>
            <a:noFill/>
            <a:ln w="9525">
              <a:noFill/>
              <a:miter lim="800000"/>
              <a:headEnd/>
              <a:tailEnd/>
            </a:ln>
            <a:effectLst/>
          </p:spPr>
        </p:pic>
        <p:sp>
          <p:nvSpPr>
            <p:cNvPr id="6" name="Rectangle 5"/>
            <p:cNvSpPr/>
            <p:nvPr/>
          </p:nvSpPr>
          <p:spPr>
            <a:xfrm>
              <a:off x="533400" y="1712913"/>
              <a:ext cx="228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7" name="Slide Number Placeholder 6"/>
          <p:cNvSpPr>
            <a:spLocks noGrp="1"/>
          </p:cNvSpPr>
          <p:nvPr>
            <p:ph type="sldNum" sz="quarter" idx="12"/>
          </p:nvPr>
        </p:nvSpPr>
        <p:spPr/>
        <p:txBody>
          <a:bodyPr/>
          <a:lstStyle/>
          <a:p>
            <a:fld id="{B65C6E5B-2ACD-4A10-97EA-A5536A760ADF}" type="slidenum">
              <a:rPr lang="en-US" smtClean="0"/>
              <a:pPr/>
              <a:t>10</a:t>
            </a:fld>
            <a:endParaRPr lang="en-US"/>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2400" dirty="0" smtClean="0"/>
              <a:t>Exhibit 15-1: </a:t>
            </a:r>
            <a:br>
              <a:rPr lang="en-US" sz="2400" dirty="0" smtClean="0"/>
            </a:br>
            <a:r>
              <a:rPr lang="en-US" sz="2400" dirty="0" smtClean="0"/>
              <a:t>Cost of Financial Distress</a:t>
            </a:r>
            <a:endParaRPr lang="en-US" sz="2400" dirty="0"/>
          </a:p>
        </p:txBody>
      </p:sp>
      <p:pic>
        <p:nvPicPr>
          <p:cNvPr id="23557" name="Picture 5"/>
          <p:cNvPicPr>
            <a:picLocks noChangeAspect="1" noChangeArrowheads="1"/>
          </p:cNvPicPr>
          <p:nvPr/>
        </p:nvPicPr>
        <p:blipFill>
          <a:blip r:embed="rId2" cstate="print"/>
          <a:srcRect/>
          <a:stretch>
            <a:fillRect/>
          </a:stretch>
        </p:blipFill>
        <p:spPr bwMode="auto">
          <a:xfrm>
            <a:off x="457200" y="2260695"/>
            <a:ext cx="8229600" cy="3911505"/>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
        <p:nvSpPr>
          <p:cNvPr id="4" name="Slide Number Placeholder 3"/>
          <p:cNvSpPr>
            <a:spLocks noGrp="1"/>
          </p:cNvSpPr>
          <p:nvPr>
            <p:ph type="sldNum" sz="quarter" idx="12"/>
          </p:nvPr>
        </p:nvSpPr>
        <p:spPr/>
        <p:txBody>
          <a:bodyPr/>
          <a:lstStyle/>
          <a:p>
            <a:fld id="{B65C6E5B-2ACD-4A10-97EA-A5536A760AD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3"/>
          <p:cNvPicPr>
            <a:picLocks noChangeAspect="1" noChangeArrowheads="1"/>
          </p:cNvPicPr>
          <p:nvPr/>
        </p:nvPicPr>
        <p:blipFill>
          <a:blip r:embed="rId3" cstate="print"/>
          <a:srcRect/>
          <a:stretch>
            <a:fillRect/>
          </a:stretch>
        </p:blipFill>
        <p:spPr bwMode="auto">
          <a:xfrm>
            <a:off x="533400" y="1447800"/>
            <a:ext cx="8001000" cy="3975100"/>
          </a:xfrm>
          <a:prstGeom prst="rect">
            <a:avLst/>
          </a:prstGeom>
          <a:noFill/>
          <a:ln w="9525">
            <a:noFill/>
            <a:miter lim="800000"/>
            <a:headEnd/>
            <a:tailEnd/>
          </a:ln>
          <a:effectLst/>
        </p:spPr>
      </p:pic>
      <p:sp>
        <p:nvSpPr>
          <p:cNvPr id="24579" name="Text Box 4"/>
          <p:cNvSpPr txBox="1">
            <a:spLocks noChangeArrowheads="1"/>
          </p:cNvSpPr>
          <p:nvPr/>
        </p:nvSpPr>
        <p:spPr bwMode="auto">
          <a:xfrm>
            <a:off x="685800" y="304800"/>
            <a:ext cx="7924800" cy="1004888"/>
          </a:xfrm>
          <a:prstGeom prst="rect">
            <a:avLst/>
          </a:prstGeom>
          <a:noFill/>
          <a:ln w="9525">
            <a:noFill/>
            <a:miter lim="800000"/>
            <a:headEnd/>
            <a:tailEnd/>
          </a:ln>
          <a:effectLst/>
        </p:spPr>
        <p:txBody>
          <a:bodyPr>
            <a:spAutoFit/>
          </a:bodyPr>
          <a:lstStyle/>
          <a:p>
            <a:pPr algn="ctr" eaLnBrk="1" hangingPunct="1">
              <a:spcBef>
                <a:spcPct val="50000"/>
              </a:spcBef>
            </a:pPr>
            <a:r>
              <a:rPr lang="en-US" sz="2400"/>
              <a:t>15.2.4</a:t>
            </a:r>
          </a:p>
          <a:p>
            <a:pPr algn="ctr" eaLnBrk="1" hangingPunct="1">
              <a:spcBef>
                <a:spcPct val="50000"/>
              </a:spcBef>
            </a:pPr>
            <a:r>
              <a:rPr lang="en-US" sz="2400"/>
              <a:t>Debt and Inflation</a:t>
            </a:r>
          </a:p>
        </p:txBody>
      </p:sp>
      <p:sp>
        <p:nvSpPr>
          <p:cNvPr id="4" name="Slide Number Placeholder 3"/>
          <p:cNvSpPr>
            <a:spLocks noGrp="1"/>
          </p:cNvSpPr>
          <p:nvPr>
            <p:ph type="sldNum" sz="quarter" idx="12"/>
          </p:nvPr>
        </p:nvSpPr>
        <p:spPr/>
        <p:txBody>
          <a:bodyPr/>
          <a:lstStyle/>
          <a:p>
            <a:fld id="{B65C6E5B-2ACD-4A10-97EA-A5536A760ADF}" type="slidenum">
              <a:rPr lang="en-US" smtClean="0"/>
              <a:pPr/>
              <a:t>12</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609600" y="228600"/>
            <a:ext cx="7924800" cy="762000"/>
          </a:xfrm>
          <a:prstGeom prst="rect">
            <a:avLst/>
          </a:prstGeom>
          <a:noFill/>
          <a:ln w="9525">
            <a:noFill/>
            <a:miter lim="800000"/>
            <a:headEnd/>
            <a:tailEnd/>
          </a:ln>
          <a:effectLst/>
        </p:spPr>
        <p:txBody>
          <a:bodyPr>
            <a:spAutoFit/>
          </a:bodyPr>
          <a:lstStyle/>
          <a:p>
            <a:pPr eaLnBrk="1" hangingPunct="1">
              <a:spcBef>
                <a:spcPct val="30000"/>
              </a:spcBef>
            </a:pPr>
            <a:r>
              <a:rPr lang="en-US" sz="2000"/>
              <a:t>Exhibit 15-2: Example of effect of inflation on ex-post levered equity appreciation returns with 1-year loan...</a:t>
            </a:r>
            <a:r>
              <a:rPr lang="en-US" sz="2400"/>
              <a:t> </a:t>
            </a:r>
          </a:p>
        </p:txBody>
      </p:sp>
      <p:pic>
        <p:nvPicPr>
          <p:cNvPr id="26627" name="Picture 3"/>
          <p:cNvPicPr>
            <a:picLocks noChangeAspect="1" noChangeArrowheads="1"/>
          </p:cNvPicPr>
          <p:nvPr/>
        </p:nvPicPr>
        <p:blipFill>
          <a:blip r:embed="rId3" cstate="print"/>
          <a:srcRect/>
          <a:stretch>
            <a:fillRect/>
          </a:stretch>
        </p:blipFill>
        <p:spPr bwMode="auto">
          <a:xfrm>
            <a:off x="2667000" y="1066800"/>
            <a:ext cx="4608513" cy="53340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65C6E5B-2ACD-4A10-97EA-A5536A760ADF}" type="slidenum">
              <a:rPr lang="en-US" smtClean="0"/>
              <a:pPr/>
              <a:t>13</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a:noFill/>
          <a:ln>
            <a:miter lim="800000"/>
            <a:headEnd/>
            <a:tailEnd/>
          </a:ln>
        </p:spPr>
        <p:txBody>
          <a:bodyPr/>
          <a:lstStyle/>
          <a:p>
            <a:fld id="{C40D2C8C-0246-4AD2-9D00-5324916F4B73}" type="slidenum">
              <a:rPr lang="en-US"/>
              <a:pPr/>
              <a:t>14</a:t>
            </a:fld>
            <a:endParaRPr lang="en-US"/>
          </a:p>
        </p:txBody>
      </p:sp>
      <p:sp>
        <p:nvSpPr>
          <p:cNvPr id="28675" name="Text Box 2"/>
          <p:cNvSpPr txBox="1">
            <a:spLocks noChangeArrowheads="1"/>
          </p:cNvSpPr>
          <p:nvPr/>
        </p:nvSpPr>
        <p:spPr bwMode="auto">
          <a:xfrm>
            <a:off x="685800" y="304800"/>
            <a:ext cx="7924800" cy="1004888"/>
          </a:xfrm>
          <a:prstGeom prst="rect">
            <a:avLst/>
          </a:prstGeom>
          <a:noFill/>
          <a:ln w="9525">
            <a:noFill/>
            <a:miter lim="800000"/>
            <a:headEnd/>
            <a:tailEnd/>
          </a:ln>
        </p:spPr>
        <p:txBody>
          <a:bodyPr>
            <a:spAutoFit/>
          </a:bodyPr>
          <a:lstStyle/>
          <a:p>
            <a:pPr algn="ctr" eaLnBrk="1" hangingPunct="1">
              <a:spcBef>
                <a:spcPct val="50000"/>
              </a:spcBef>
            </a:pPr>
            <a:r>
              <a:rPr lang="en-US" sz="2400"/>
              <a:t>15.3</a:t>
            </a:r>
          </a:p>
          <a:p>
            <a:pPr algn="ctr" eaLnBrk="1" hangingPunct="1">
              <a:spcBef>
                <a:spcPct val="50000"/>
              </a:spcBef>
            </a:pPr>
            <a:r>
              <a:rPr lang="en-US" sz="2400"/>
              <a:t>Project Level Capital Structure in Real Estate</a:t>
            </a:r>
          </a:p>
        </p:txBody>
      </p:sp>
      <p:sp>
        <p:nvSpPr>
          <p:cNvPr id="28676" name="Text Box 3"/>
          <p:cNvSpPr txBox="1">
            <a:spLocks noChangeArrowheads="1"/>
          </p:cNvSpPr>
          <p:nvPr/>
        </p:nvSpPr>
        <p:spPr bwMode="auto">
          <a:xfrm>
            <a:off x="381000" y="1676400"/>
            <a:ext cx="8382000" cy="4491038"/>
          </a:xfrm>
          <a:prstGeom prst="rect">
            <a:avLst/>
          </a:prstGeom>
          <a:noFill/>
          <a:ln w="9525">
            <a:noFill/>
            <a:miter lim="800000"/>
            <a:headEnd/>
            <a:tailEnd/>
          </a:ln>
        </p:spPr>
        <p:txBody>
          <a:bodyPr>
            <a:spAutoFit/>
          </a:bodyPr>
          <a:lstStyle/>
          <a:p>
            <a:pPr eaLnBrk="1" hangingPunct="1">
              <a:spcBef>
                <a:spcPct val="50000"/>
              </a:spcBef>
            </a:pPr>
            <a:r>
              <a:rPr lang="en-US">
                <a:solidFill>
                  <a:srgbClr val="000000"/>
                </a:solidFill>
              </a:rPr>
              <a:t>Much real estate finance occurs at the micro-level of individual investments in properties, projects, or “deals ." </a:t>
            </a:r>
          </a:p>
          <a:p>
            <a:pPr eaLnBrk="1" hangingPunct="1">
              <a:spcBef>
                <a:spcPct val="50000"/>
              </a:spcBef>
            </a:pPr>
            <a:r>
              <a:rPr lang="en-US">
                <a:solidFill>
                  <a:srgbClr val="000000"/>
                </a:solidFill>
              </a:rPr>
              <a:t>Hence, much “capital structure” in real estate occurs at this micro-level. </a:t>
            </a:r>
          </a:p>
          <a:p>
            <a:pPr eaLnBrk="1" hangingPunct="1">
              <a:spcBef>
                <a:spcPct val="50000"/>
              </a:spcBef>
            </a:pPr>
            <a:r>
              <a:rPr lang="en-US">
                <a:solidFill>
                  <a:srgbClr val="000000"/>
                </a:solidFill>
              </a:rPr>
              <a:t>Why?...</a:t>
            </a:r>
          </a:p>
          <a:p>
            <a:pPr lvl="1" eaLnBrk="1" hangingPunct="1">
              <a:spcBef>
                <a:spcPct val="50000"/>
              </a:spcBef>
              <a:buFontTx/>
              <a:buChar char="•"/>
            </a:pPr>
            <a:r>
              <a:rPr lang="en-US">
                <a:solidFill>
                  <a:srgbClr val="000000"/>
                </a:solidFill>
              </a:rPr>
              <a:t> Much real estate investment is still done directly by individuals or small entrepreneurial firms. </a:t>
            </a:r>
          </a:p>
          <a:p>
            <a:pPr lvl="1" eaLnBrk="1" hangingPunct="1">
              <a:spcBef>
                <a:spcPct val="50000"/>
              </a:spcBef>
              <a:buFontTx/>
              <a:buChar char="•"/>
            </a:pPr>
            <a:r>
              <a:rPr lang="en-US">
                <a:solidFill>
                  <a:srgbClr val="000000"/>
                </a:solidFill>
              </a:rPr>
              <a:t> Also real estate assets are relatively simple, tangible and “transparent”: Makes them ideal candidates for secured debt and other types of project-level financing</a:t>
            </a:r>
          </a:p>
          <a:p>
            <a:pPr lvl="1" eaLnBrk="1" hangingPunct="1">
              <a:spcBef>
                <a:spcPct val="50000"/>
              </a:spcBef>
              <a:buFontTx/>
              <a:buChar char="•"/>
            </a:pPr>
            <a:r>
              <a:rPr lang="en-US">
                <a:solidFill>
                  <a:srgbClr val="000000"/>
                </a:solidFill>
              </a:rPr>
              <a:t> (External investors need to feel confident that they know what is going on in the investment even if they don’t have direct management control or highly specialized expertise.)</a:t>
            </a:r>
          </a:p>
          <a:p>
            <a:pPr lvl="1" eaLnBrk="1" hangingPunct="1">
              <a:spcBef>
                <a:spcPct val="50000"/>
              </a:spcBef>
              <a:buFontTx/>
              <a:buChar char="•"/>
            </a:pPr>
            <a:r>
              <a:rPr lang="en-US">
                <a:solidFill>
                  <a:srgbClr val="000000"/>
                </a:solidFill>
              </a:rPr>
              <a:t> Also, the law governing real property rights facilitates this type of finance.</a:t>
            </a:r>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a:noFill/>
          <a:ln>
            <a:miter lim="800000"/>
            <a:headEnd/>
            <a:tailEnd/>
          </a:ln>
        </p:spPr>
        <p:txBody>
          <a:bodyPr/>
          <a:lstStyle/>
          <a:p>
            <a:fld id="{9DCF3271-12A1-43F5-A3CE-543B1D623C60}" type="slidenum">
              <a:rPr lang="en-US"/>
              <a:pPr/>
              <a:t>15</a:t>
            </a:fld>
            <a:endParaRPr lang="en-US"/>
          </a:p>
        </p:txBody>
      </p:sp>
      <p:sp>
        <p:nvSpPr>
          <p:cNvPr id="29699" name="Text Box 2"/>
          <p:cNvSpPr txBox="1">
            <a:spLocks noChangeArrowheads="1"/>
          </p:cNvSpPr>
          <p:nvPr/>
        </p:nvSpPr>
        <p:spPr bwMode="auto">
          <a:xfrm>
            <a:off x="685800" y="762000"/>
            <a:ext cx="7848600" cy="3692525"/>
          </a:xfrm>
          <a:prstGeom prst="rect">
            <a:avLst/>
          </a:prstGeom>
          <a:noFill/>
          <a:ln w="9525">
            <a:noFill/>
            <a:miter lim="800000"/>
            <a:headEnd/>
            <a:tailEnd/>
          </a:ln>
        </p:spPr>
        <p:txBody>
          <a:bodyPr>
            <a:spAutoFit/>
          </a:bodyPr>
          <a:lstStyle/>
          <a:p>
            <a:pPr eaLnBrk="1" hangingPunct="1">
              <a:spcBef>
                <a:spcPct val="50000"/>
              </a:spcBef>
            </a:pPr>
            <a:r>
              <a:rPr lang="en-US">
                <a:solidFill>
                  <a:srgbClr val="000000"/>
                </a:solidFill>
              </a:rPr>
              <a:t>Just because finance is at the project (asset) level does not alter the basic principles and considerations presented in Chs 13-15. </a:t>
            </a:r>
          </a:p>
          <a:p>
            <a:pPr eaLnBrk="1" hangingPunct="1">
              <a:spcBef>
                <a:spcPct val="50000"/>
              </a:spcBef>
            </a:pPr>
            <a:r>
              <a:rPr lang="en-US" b="1">
                <a:solidFill>
                  <a:srgbClr val="000000"/>
                </a:solidFill>
              </a:rPr>
              <a:t>Classical</a:t>
            </a:r>
            <a:r>
              <a:rPr lang="en-US">
                <a:solidFill>
                  <a:srgbClr val="000000"/>
                </a:solidFill>
              </a:rPr>
              <a:t> micro-level real estate finance consists of  </a:t>
            </a:r>
            <a:r>
              <a:rPr lang="en-US" b="1">
                <a:solidFill>
                  <a:srgbClr val="000000"/>
                </a:solidFill>
              </a:rPr>
              <a:t>equity</a:t>
            </a:r>
            <a:r>
              <a:rPr lang="en-US">
                <a:solidFill>
                  <a:srgbClr val="000000"/>
                </a:solidFill>
              </a:rPr>
              <a:t> and </a:t>
            </a:r>
            <a:r>
              <a:rPr lang="en-US" b="1">
                <a:solidFill>
                  <a:srgbClr val="000000"/>
                </a:solidFill>
              </a:rPr>
              <a:t>debt</a:t>
            </a:r>
            <a:r>
              <a:rPr lang="en-US">
                <a:solidFill>
                  <a:srgbClr val="000000"/>
                </a:solidFill>
              </a:rPr>
              <a:t> (mortgage):</a:t>
            </a:r>
          </a:p>
          <a:p>
            <a:pPr lvl="3" eaLnBrk="1" hangingPunct="1">
              <a:spcBef>
                <a:spcPct val="10000"/>
              </a:spcBef>
              <a:buFontTx/>
              <a:buChar char="•"/>
            </a:pPr>
            <a:r>
              <a:rPr lang="en-US" b="1" i="1">
                <a:solidFill>
                  <a:srgbClr val="000000"/>
                </a:solidFill>
              </a:rPr>
              <a:t> Chs 13 &amp; 14, &amp; Sects 15.1 &amp; 15.2 apply.</a:t>
            </a:r>
          </a:p>
          <a:p>
            <a:pPr eaLnBrk="1" hangingPunct="1">
              <a:spcBef>
                <a:spcPct val="50000"/>
              </a:spcBef>
            </a:pPr>
            <a:r>
              <a:rPr lang="en-US">
                <a:solidFill>
                  <a:srgbClr val="000000"/>
                </a:solidFill>
              </a:rPr>
              <a:t>In recent years, capital markets have become more sophisticated.</a:t>
            </a:r>
          </a:p>
          <a:p>
            <a:pPr eaLnBrk="1" hangingPunct="1">
              <a:spcBef>
                <a:spcPct val="50000"/>
              </a:spcBef>
            </a:pPr>
            <a:r>
              <a:rPr lang="en-US">
                <a:solidFill>
                  <a:srgbClr val="000000"/>
                </a:solidFill>
              </a:rPr>
              <a:t>More types of investment vehicles tailored to a more diverse range of investors. Result is growth in more complex capital structures at the micro-level. (Ways &amp; means to get </a:t>
            </a:r>
            <a:r>
              <a:rPr lang="en-US" i="1" u="sng">
                <a:solidFill>
                  <a:srgbClr val="000000"/>
                </a:solidFill>
              </a:rPr>
              <a:t>more leverage</a:t>
            </a:r>
            <a:r>
              <a:rPr lang="en-US" i="1">
                <a:solidFill>
                  <a:srgbClr val="000000"/>
                </a:solidFill>
              </a:rPr>
              <a:t>!</a:t>
            </a:r>
            <a:r>
              <a:rPr lang="en-US">
                <a:solidFill>
                  <a:srgbClr val="000000"/>
                </a:solidFill>
              </a:rPr>
              <a:t> Hence: </a:t>
            </a:r>
            <a:r>
              <a:rPr lang="en-US" i="1" u="sng">
                <a:solidFill>
                  <a:srgbClr val="000000"/>
                </a:solidFill>
              </a:rPr>
              <a:t>Watch out</a:t>
            </a:r>
            <a:r>
              <a:rPr lang="en-US" i="1">
                <a:solidFill>
                  <a:srgbClr val="000000"/>
                </a:solidFill>
              </a:rPr>
              <a:t>!</a:t>
            </a:r>
            <a:r>
              <a:rPr lang="en-US">
                <a:solidFill>
                  <a:srgbClr val="000000"/>
                </a:solidFill>
              </a:rPr>
              <a:t>)</a:t>
            </a:r>
          </a:p>
          <a:p>
            <a:pPr eaLnBrk="1" hangingPunct="1">
              <a:spcBef>
                <a:spcPct val="50000"/>
              </a:spcBef>
            </a:pPr>
            <a:r>
              <a:rPr lang="en-US">
                <a:solidFill>
                  <a:srgbClr val="000000"/>
                </a:solidFill>
              </a:rPr>
              <a:t>Consider some of the </a:t>
            </a:r>
            <a:r>
              <a:rPr lang="en-US" b="1">
                <a:solidFill>
                  <a:srgbClr val="000000"/>
                </a:solidFill>
              </a:rPr>
              <a:t>new, additional</a:t>
            </a:r>
            <a:r>
              <a:rPr lang="en-US">
                <a:solidFill>
                  <a:srgbClr val="000000"/>
                </a:solidFill>
              </a:rPr>
              <a:t> types of financing and capital structures being used for real estate investments in the U.S. today . . .</a:t>
            </a:r>
          </a:p>
        </p:txBody>
      </p:sp>
      <p:sp>
        <p:nvSpPr>
          <p:cNvPr id="29700" name="Text Box 3"/>
          <p:cNvSpPr txBox="1">
            <a:spLocks noChangeArrowheads="1"/>
          </p:cNvSpPr>
          <p:nvPr/>
        </p:nvSpPr>
        <p:spPr bwMode="auto">
          <a:xfrm>
            <a:off x="685800" y="228600"/>
            <a:ext cx="7924800" cy="396875"/>
          </a:xfrm>
          <a:prstGeom prst="rect">
            <a:avLst/>
          </a:prstGeom>
          <a:noFill/>
          <a:ln w="9525">
            <a:noFill/>
            <a:miter lim="800000"/>
            <a:headEnd/>
            <a:tailEnd/>
          </a:ln>
        </p:spPr>
        <p:txBody>
          <a:bodyPr>
            <a:spAutoFit/>
          </a:bodyPr>
          <a:lstStyle/>
          <a:p>
            <a:pPr eaLnBrk="1" hangingPunct="1">
              <a:spcBef>
                <a:spcPct val="50000"/>
              </a:spcBef>
            </a:pPr>
            <a:r>
              <a:rPr lang="en-US" sz="2000"/>
              <a:t>General points:</a:t>
            </a:r>
          </a:p>
        </p:txBody>
      </p:sp>
      <p:sp>
        <p:nvSpPr>
          <p:cNvPr id="29701" name="Text Box 5"/>
          <p:cNvSpPr txBox="1">
            <a:spLocks noChangeArrowheads="1"/>
          </p:cNvSpPr>
          <p:nvPr/>
        </p:nvSpPr>
        <p:spPr bwMode="auto">
          <a:xfrm>
            <a:off x="609600" y="4648200"/>
            <a:ext cx="7848600" cy="2025650"/>
          </a:xfrm>
          <a:prstGeom prst="rect">
            <a:avLst/>
          </a:prstGeom>
          <a:noFill/>
          <a:ln w="9525">
            <a:solidFill>
              <a:schemeClr val="tx1"/>
            </a:solidFill>
            <a:miter lim="800000"/>
            <a:headEnd/>
            <a:tailEnd/>
          </a:ln>
        </p:spPr>
        <p:txBody>
          <a:bodyPr>
            <a:spAutoFit/>
          </a:bodyPr>
          <a:lstStyle/>
          <a:p>
            <a:pPr marL="457200" indent="-457200" eaLnBrk="1" hangingPunct="1">
              <a:spcBef>
                <a:spcPct val="50000"/>
              </a:spcBef>
            </a:pPr>
            <a:r>
              <a:rPr lang="en-US" b="1">
                <a:solidFill>
                  <a:srgbClr val="000000"/>
                </a:solidFill>
              </a:rPr>
              <a:t>Two major purposes of these “fancier” structures (same as traditional):</a:t>
            </a:r>
          </a:p>
          <a:p>
            <a:pPr marL="914400" lvl="1" indent="-457200" eaLnBrk="1" hangingPunct="1">
              <a:spcBef>
                <a:spcPct val="50000"/>
              </a:spcBef>
              <a:buFontTx/>
              <a:buAutoNum type="arabicPeriod"/>
            </a:pPr>
            <a:r>
              <a:rPr lang="en-US" b="1">
                <a:solidFill>
                  <a:srgbClr val="000000"/>
                </a:solidFill>
              </a:rPr>
              <a:t>Match risk &amp; return (&amp; CF timing &amp; liquidity) preferences to heterogeneous investors</a:t>
            </a:r>
          </a:p>
          <a:p>
            <a:pPr marL="914400" lvl="1" indent="-457200" eaLnBrk="1" hangingPunct="1">
              <a:spcBef>
                <a:spcPct val="50000"/>
              </a:spcBef>
              <a:buFontTx/>
              <a:buAutoNum type="arabicPeriod"/>
            </a:pPr>
            <a:r>
              <a:rPr lang="en-US" b="1">
                <a:solidFill>
                  <a:srgbClr val="000000"/>
                </a:solidFill>
              </a:rPr>
              <a:t>Provide appropriate performance incentives to parties controlling the underlying physical capital (the real estate). </a:t>
            </a:r>
          </a:p>
        </p:txBody>
      </p:sp>
      <p:sp>
        <p:nvSpPr>
          <p:cNvPr id="29702" name="TextBox 6"/>
          <p:cNvSpPr txBox="1">
            <a:spLocks noChangeArrowheads="1"/>
          </p:cNvSpPr>
          <p:nvPr/>
        </p:nvSpPr>
        <p:spPr bwMode="auto">
          <a:xfrm>
            <a:off x="4876800" y="5638800"/>
            <a:ext cx="3124200" cy="307975"/>
          </a:xfrm>
          <a:prstGeom prst="rect">
            <a:avLst/>
          </a:prstGeom>
          <a:noFill/>
          <a:ln w="9525">
            <a:solidFill>
              <a:srgbClr val="0000FF"/>
            </a:solidFill>
            <a:miter lim="800000"/>
            <a:headEnd/>
            <a:tailEnd/>
          </a:ln>
        </p:spPr>
        <p:txBody>
          <a:bodyPr>
            <a:spAutoFit/>
          </a:bodyPr>
          <a:lstStyle/>
          <a:p>
            <a:pPr eaLnBrk="1" hangingPunct="1"/>
            <a:r>
              <a:rPr lang="en-US" sz="1400">
                <a:solidFill>
                  <a:srgbClr val="0000FF"/>
                </a:solidFill>
              </a:rPr>
              <a:t>Esp for multi-layer project finance.</a:t>
            </a:r>
          </a:p>
        </p:txBody>
      </p:sp>
      <p:cxnSp>
        <p:nvCxnSpPr>
          <p:cNvPr id="29703" name="Straight Arrow Connector 8"/>
          <p:cNvCxnSpPr>
            <a:cxnSpLocks noChangeShapeType="1"/>
            <a:stCxn id="29702" idx="1"/>
          </p:cNvCxnSpPr>
          <p:nvPr/>
        </p:nvCxnSpPr>
        <p:spPr bwMode="auto">
          <a:xfrm flipH="1" flipV="1">
            <a:off x="4419600" y="5791200"/>
            <a:ext cx="457200" cy="1588"/>
          </a:xfrm>
          <a:prstGeom prst="straightConnector1">
            <a:avLst/>
          </a:prstGeom>
          <a:noFill/>
          <a:ln w="9525" algn="ctr">
            <a:solidFill>
              <a:srgbClr val="0000FF"/>
            </a:solidFill>
            <a:round/>
            <a:headEnd/>
            <a:tailEnd type="arrow" w="med" len="med"/>
          </a:ln>
        </p:spPr>
      </p:cxnSp>
      <p:sp>
        <p:nvSpPr>
          <p:cNvPr id="29704" name="TextBox 9"/>
          <p:cNvSpPr txBox="1">
            <a:spLocks noChangeArrowheads="1"/>
          </p:cNvSpPr>
          <p:nvPr/>
        </p:nvSpPr>
        <p:spPr bwMode="auto">
          <a:xfrm>
            <a:off x="8001000" y="5867400"/>
            <a:ext cx="990600" cy="523875"/>
          </a:xfrm>
          <a:prstGeom prst="rect">
            <a:avLst/>
          </a:prstGeom>
          <a:solidFill>
            <a:schemeClr val="bg1"/>
          </a:solidFill>
          <a:ln w="9525">
            <a:solidFill>
              <a:srgbClr val="C00000"/>
            </a:solidFill>
            <a:miter lim="800000"/>
            <a:headEnd/>
            <a:tailEnd/>
          </a:ln>
        </p:spPr>
        <p:txBody>
          <a:bodyPr>
            <a:spAutoFit/>
          </a:bodyPr>
          <a:lstStyle/>
          <a:p>
            <a:pPr eaLnBrk="1" hangingPunct="1"/>
            <a:r>
              <a:rPr lang="en-US" sz="1400">
                <a:solidFill>
                  <a:srgbClr val="C00000"/>
                </a:solidFill>
              </a:rPr>
              <a:t>Esp for JV splits.</a:t>
            </a:r>
          </a:p>
        </p:txBody>
      </p:sp>
      <p:cxnSp>
        <p:nvCxnSpPr>
          <p:cNvPr id="29705" name="Straight Arrow Connector 10"/>
          <p:cNvCxnSpPr>
            <a:cxnSpLocks noChangeShapeType="1"/>
            <a:stCxn id="29704" idx="1"/>
          </p:cNvCxnSpPr>
          <p:nvPr/>
        </p:nvCxnSpPr>
        <p:spPr bwMode="auto">
          <a:xfrm flipH="1">
            <a:off x="7543800" y="6129338"/>
            <a:ext cx="457200" cy="115887"/>
          </a:xfrm>
          <a:prstGeom prst="straightConnector1">
            <a:avLst/>
          </a:prstGeom>
          <a:noFill/>
          <a:ln w="9525" algn="ctr">
            <a:solidFill>
              <a:srgbClr val="C00000"/>
            </a:solidFill>
            <a:round/>
            <a:headEnd/>
            <a:tailEnd type="arrow" w="med" len="med"/>
          </a:ln>
        </p:spPr>
      </p:cxnSp>
      <p:sp>
        <p:nvSpPr>
          <p:cNvPr id="10" name="Footer Placeholder 9"/>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2"/>
          </p:nvPr>
        </p:nvSpPr>
        <p:spPr>
          <a:noFill/>
          <a:ln>
            <a:miter lim="800000"/>
            <a:headEnd/>
            <a:tailEnd/>
          </a:ln>
        </p:spPr>
        <p:txBody>
          <a:bodyPr/>
          <a:lstStyle/>
          <a:p>
            <a:fld id="{CF94C589-9A6A-410F-BF22-9D4446984650}" type="slidenum">
              <a:rPr lang="en-US"/>
              <a:pPr/>
              <a:t>16</a:t>
            </a:fld>
            <a:endParaRPr lang="en-US"/>
          </a:p>
        </p:txBody>
      </p:sp>
      <p:sp>
        <p:nvSpPr>
          <p:cNvPr id="30723" name="Text Box 2"/>
          <p:cNvSpPr txBox="1">
            <a:spLocks noChangeArrowheads="1"/>
          </p:cNvSpPr>
          <p:nvPr/>
        </p:nvSpPr>
        <p:spPr bwMode="auto">
          <a:xfrm>
            <a:off x="838200" y="914400"/>
            <a:ext cx="7772400" cy="5786438"/>
          </a:xfrm>
          <a:prstGeom prst="rect">
            <a:avLst/>
          </a:prstGeom>
          <a:noFill/>
          <a:ln w="9525">
            <a:solidFill>
              <a:schemeClr val="tx1"/>
            </a:solidFill>
            <a:miter lim="800000"/>
            <a:headEnd/>
            <a:tailEnd/>
          </a:ln>
        </p:spPr>
        <p:txBody>
          <a:bodyPr>
            <a:spAutoFit/>
          </a:bodyPr>
          <a:lstStyle/>
          <a:p>
            <a:pPr eaLnBrk="1" hangingPunct="1">
              <a:spcBef>
                <a:spcPct val="50000"/>
              </a:spcBef>
            </a:pPr>
            <a:r>
              <a:rPr lang="en-US" sz="2000"/>
              <a:t>1</a:t>
            </a:r>
            <a:r>
              <a:rPr lang="en-US" sz="2000" baseline="30000"/>
              <a:t>st</a:t>
            </a:r>
            <a:r>
              <a:rPr lang="en-US" sz="2000"/>
              <a:t>-lien mortgage (senior debt investment) is split into two or more separate notes. Allows separate investors or owners of the same mortgage. </a:t>
            </a:r>
          </a:p>
          <a:p>
            <a:pPr eaLnBrk="1" hangingPunct="1">
              <a:spcBef>
                <a:spcPct val="50000"/>
              </a:spcBef>
            </a:pPr>
            <a:r>
              <a:rPr lang="en-US" sz="2000"/>
              <a:t>Splitting may be done either “horizontally” or “vertically” (or both). With horizontal splitting the two notes are identical in terms of seniority and interest (</a:t>
            </a:r>
            <a:r>
              <a:rPr lang="en-US" sz="2000" i="1"/>
              <a:t>“pari passu”</a:t>
            </a:r>
            <a:r>
              <a:rPr lang="en-US" sz="2000"/>
              <a:t>). Sometimes one note will be securitized and the other held privately, or the two notes will both be securitized but into different CMBS pools (as the entire loan might be too large for any one pool). </a:t>
            </a:r>
          </a:p>
          <a:p>
            <a:pPr eaLnBrk="1" hangingPunct="1">
              <a:spcBef>
                <a:spcPct val="50000"/>
              </a:spcBef>
            </a:pPr>
            <a:r>
              <a:rPr lang="en-US" sz="2000"/>
              <a:t>With vertical splitting there may be an “A” note and a “B” note, with “A” having senior claim to cash flow or collateral. In effect, the B-note becomes much like a “second mortgage” or subordinate debt, though it is structured as a note on a single underlying mortgage. Sometimes the A-note will be securitized and the B-note held privately.</a:t>
            </a:r>
          </a:p>
          <a:p>
            <a:pPr eaLnBrk="1" hangingPunct="1">
              <a:spcBef>
                <a:spcPct val="50000"/>
              </a:spcBef>
            </a:pPr>
            <a:r>
              <a:rPr lang="en-US" sz="2000"/>
              <a:t>From equity investors’ perspective, the whole thing is just like one senior debt obligation.</a:t>
            </a:r>
          </a:p>
        </p:txBody>
      </p:sp>
      <p:sp>
        <p:nvSpPr>
          <p:cNvPr id="30724" name="Text Box 3"/>
          <p:cNvSpPr txBox="1">
            <a:spLocks noChangeArrowheads="1"/>
          </p:cNvSpPr>
          <p:nvPr/>
        </p:nvSpPr>
        <p:spPr bwMode="auto">
          <a:xfrm>
            <a:off x="2133600" y="304800"/>
            <a:ext cx="4800600" cy="457200"/>
          </a:xfrm>
          <a:prstGeom prst="rect">
            <a:avLst/>
          </a:prstGeom>
          <a:noFill/>
          <a:ln w="9525">
            <a:noFill/>
            <a:miter lim="800000"/>
            <a:headEnd/>
            <a:tailEnd/>
          </a:ln>
        </p:spPr>
        <p:txBody>
          <a:bodyPr>
            <a:spAutoFit/>
          </a:bodyPr>
          <a:lstStyle/>
          <a:p>
            <a:pPr algn="ctr" eaLnBrk="1" hangingPunct="1">
              <a:spcBef>
                <a:spcPct val="50000"/>
              </a:spcBef>
            </a:pPr>
            <a:r>
              <a:rPr lang="en-US" sz="2400" b="1"/>
              <a:t>Multiple-Note 1</a:t>
            </a:r>
            <a:r>
              <a:rPr lang="en-US" sz="2400" b="1" baseline="30000"/>
              <a:t>st</a:t>
            </a:r>
            <a:r>
              <a:rPr lang="en-US" sz="2400" b="1"/>
              <a:t>-lien Mortgage</a:t>
            </a:r>
          </a:p>
        </p:txBody>
      </p:sp>
      <p:sp>
        <p:nvSpPr>
          <p:cNvPr id="6" name="TextBox 5"/>
          <p:cNvSpPr txBox="1"/>
          <p:nvPr/>
        </p:nvSpPr>
        <p:spPr>
          <a:xfrm>
            <a:off x="0" y="0"/>
            <a:ext cx="3810000" cy="369888"/>
          </a:xfrm>
          <a:prstGeom prst="rect">
            <a:avLst/>
          </a:prstGeom>
          <a:noFill/>
        </p:spPr>
        <p:txBody>
          <a:bodyPr>
            <a:spAutoFit/>
          </a:bodyPr>
          <a:lstStyle/>
          <a:p>
            <a:pPr eaLnBrk="1" hangingPunct="1">
              <a:defRPr/>
            </a:pPr>
            <a:r>
              <a:rPr lang="en-US" dirty="0">
                <a:solidFill>
                  <a:srgbClr val="0000FF"/>
                </a:solidFill>
                <a:latin typeface="+mj-lt"/>
              </a:rPr>
              <a:t>Multi-layer project finance…</a:t>
            </a:r>
            <a:endParaRPr lang="en-US" dirty="0">
              <a:solidFill>
                <a:srgbClr val="0000FF"/>
              </a:solidFill>
              <a:latin typeface="+mj-lt"/>
            </a:endParaRP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2"/>
          </p:nvPr>
        </p:nvSpPr>
        <p:spPr>
          <a:noFill/>
          <a:ln>
            <a:miter lim="800000"/>
            <a:headEnd/>
            <a:tailEnd/>
          </a:ln>
        </p:spPr>
        <p:txBody>
          <a:bodyPr/>
          <a:lstStyle/>
          <a:p>
            <a:fld id="{C24DE509-1304-4F03-AB60-0598BE18E0D6}" type="slidenum">
              <a:rPr lang="en-US"/>
              <a:pPr/>
              <a:t>17</a:t>
            </a:fld>
            <a:endParaRPr lang="en-US"/>
          </a:p>
        </p:txBody>
      </p:sp>
      <p:sp>
        <p:nvSpPr>
          <p:cNvPr id="31747" name="Text Box 2"/>
          <p:cNvSpPr txBox="1">
            <a:spLocks noChangeArrowheads="1"/>
          </p:cNvSpPr>
          <p:nvPr/>
        </p:nvSpPr>
        <p:spPr bwMode="auto">
          <a:xfrm>
            <a:off x="838200" y="838200"/>
            <a:ext cx="7772400" cy="5632450"/>
          </a:xfrm>
          <a:prstGeom prst="rect">
            <a:avLst/>
          </a:prstGeom>
          <a:noFill/>
          <a:ln w="9525">
            <a:solidFill>
              <a:schemeClr val="tx1"/>
            </a:solidFill>
            <a:miter lim="800000"/>
            <a:headEnd/>
            <a:tailEnd/>
          </a:ln>
        </p:spPr>
        <p:txBody>
          <a:bodyPr>
            <a:spAutoFit/>
          </a:bodyPr>
          <a:lstStyle/>
          <a:p>
            <a:pPr eaLnBrk="1" hangingPunct="1">
              <a:spcBef>
                <a:spcPct val="50000"/>
              </a:spcBef>
            </a:pPr>
            <a:r>
              <a:rPr lang="en-US" sz="2000"/>
              <a:t>So-called “mez debt” is an investment vehicle structured as a loan, may include a “lien” on the underlying property, but often unsecured to operating entity, in any case subordinated to other specified senior investment vehicles (such as 1</a:t>
            </a:r>
            <a:r>
              <a:rPr lang="en-US" sz="2000" baseline="30000"/>
              <a:t>st</a:t>
            </a:r>
            <a:r>
              <a:rPr lang="en-US" sz="2000"/>
              <a:t>-lien mortg), but mez is senior to equity. </a:t>
            </a:r>
          </a:p>
          <a:p>
            <a:pPr eaLnBrk="1" hangingPunct="1">
              <a:spcBef>
                <a:spcPct val="50000"/>
              </a:spcBef>
            </a:pPr>
            <a:r>
              <a:rPr lang="en-US" sz="2000"/>
              <a:t>Mez debt investors typically don’t receive return on or of their investment until after senior debt holders are fully compensated for what is owed them. </a:t>
            </a:r>
          </a:p>
          <a:p>
            <a:pPr eaLnBrk="1" hangingPunct="1">
              <a:spcBef>
                <a:spcPct val="50000"/>
              </a:spcBef>
            </a:pPr>
            <a:r>
              <a:rPr lang="en-US" sz="2000"/>
              <a:t>Mez debt capital is typically “drawn” or placed into the investment </a:t>
            </a:r>
            <a:r>
              <a:rPr lang="en-US" sz="2000" i="1"/>
              <a:t>before</a:t>
            </a:r>
            <a:r>
              <a:rPr lang="en-US" sz="2000"/>
              <a:t> the senior debt capital. </a:t>
            </a:r>
          </a:p>
          <a:p>
            <a:pPr eaLnBrk="1" hangingPunct="1">
              <a:spcBef>
                <a:spcPct val="50000"/>
              </a:spcBef>
            </a:pPr>
            <a:r>
              <a:rPr lang="en-US" sz="2000"/>
              <a:t>Mez debt thus provides a buffer of capital exposure helping to protect the senior debt investors. </a:t>
            </a:r>
          </a:p>
          <a:p>
            <a:pPr eaLnBrk="1" hangingPunct="1">
              <a:spcBef>
                <a:spcPct val="50000"/>
              </a:spcBef>
            </a:pPr>
            <a:r>
              <a:rPr lang="en-US" sz="2000"/>
              <a:t>Mez debt typically carries interest rates considerably above those of first mortgages. Similar to CMBS “B piece” only not based on diversified pool of mortgages but rather on single property asset collateral.</a:t>
            </a:r>
          </a:p>
        </p:txBody>
      </p:sp>
      <p:sp>
        <p:nvSpPr>
          <p:cNvPr id="31748" name="Text Box 3"/>
          <p:cNvSpPr txBox="1">
            <a:spLocks noChangeArrowheads="1"/>
          </p:cNvSpPr>
          <p:nvPr/>
        </p:nvSpPr>
        <p:spPr bwMode="auto">
          <a:xfrm>
            <a:off x="2133600" y="304800"/>
            <a:ext cx="4800600" cy="457200"/>
          </a:xfrm>
          <a:prstGeom prst="rect">
            <a:avLst/>
          </a:prstGeom>
          <a:noFill/>
          <a:ln w="9525">
            <a:noFill/>
            <a:miter lim="800000"/>
            <a:headEnd/>
            <a:tailEnd/>
          </a:ln>
        </p:spPr>
        <p:txBody>
          <a:bodyPr>
            <a:spAutoFit/>
          </a:bodyPr>
          <a:lstStyle/>
          <a:p>
            <a:pPr algn="ctr" eaLnBrk="1" hangingPunct="1">
              <a:spcBef>
                <a:spcPct val="50000"/>
              </a:spcBef>
            </a:pPr>
            <a:r>
              <a:rPr lang="en-US" sz="2400" b="1"/>
              <a:t>Mezzanine Debt</a:t>
            </a:r>
          </a:p>
        </p:txBody>
      </p:sp>
      <p:sp>
        <p:nvSpPr>
          <p:cNvPr id="6" name="TextBox 5"/>
          <p:cNvSpPr txBox="1"/>
          <p:nvPr/>
        </p:nvSpPr>
        <p:spPr>
          <a:xfrm>
            <a:off x="0" y="0"/>
            <a:ext cx="3810000" cy="369888"/>
          </a:xfrm>
          <a:prstGeom prst="rect">
            <a:avLst/>
          </a:prstGeom>
          <a:noFill/>
        </p:spPr>
        <p:txBody>
          <a:bodyPr>
            <a:spAutoFit/>
          </a:bodyPr>
          <a:lstStyle/>
          <a:p>
            <a:pPr eaLnBrk="1" hangingPunct="1">
              <a:defRPr/>
            </a:pPr>
            <a:r>
              <a:rPr lang="en-US" dirty="0">
                <a:solidFill>
                  <a:srgbClr val="0000FF"/>
                </a:solidFill>
                <a:latin typeface="+mj-lt"/>
              </a:rPr>
              <a:t>Multi-layer project finance…</a:t>
            </a:r>
            <a:endParaRPr lang="en-US" dirty="0">
              <a:solidFill>
                <a:srgbClr val="0000FF"/>
              </a:solidFill>
              <a:latin typeface="+mj-lt"/>
            </a:endParaRP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a:noFill/>
          <a:ln>
            <a:miter lim="800000"/>
            <a:headEnd/>
            <a:tailEnd/>
          </a:ln>
        </p:spPr>
        <p:txBody>
          <a:bodyPr/>
          <a:lstStyle/>
          <a:p>
            <a:fld id="{5CEA4A01-3C94-4639-B4A6-585167F272B4}" type="slidenum">
              <a:rPr lang="en-US"/>
              <a:pPr/>
              <a:t>18</a:t>
            </a:fld>
            <a:endParaRPr lang="en-US"/>
          </a:p>
        </p:txBody>
      </p:sp>
      <p:sp>
        <p:nvSpPr>
          <p:cNvPr id="32771" name="Text Box 2"/>
          <p:cNvSpPr txBox="1">
            <a:spLocks noChangeArrowheads="1"/>
          </p:cNvSpPr>
          <p:nvPr/>
        </p:nvSpPr>
        <p:spPr bwMode="auto">
          <a:xfrm>
            <a:off x="609600" y="762000"/>
            <a:ext cx="7848600" cy="5632450"/>
          </a:xfrm>
          <a:prstGeom prst="rect">
            <a:avLst/>
          </a:prstGeom>
          <a:noFill/>
          <a:ln w="9525">
            <a:solidFill>
              <a:schemeClr val="tx1"/>
            </a:solidFill>
            <a:miter lim="800000"/>
            <a:headEnd/>
            <a:tailEnd/>
          </a:ln>
        </p:spPr>
        <p:txBody>
          <a:bodyPr>
            <a:spAutoFit/>
          </a:bodyPr>
          <a:lstStyle/>
          <a:p>
            <a:pPr eaLnBrk="1" hangingPunct="1">
              <a:spcBef>
                <a:spcPct val="50000"/>
              </a:spcBef>
            </a:pPr>
            <a:r>
              <a:rPr lang="en-US" sz="2000"/>
              <a:t>Similar to mez debt (provides a contractually-stated dividend or yield payment in the form of a “guaranteed” return). </a:t>
            </a:r>
          </a:p>
          <a:p>
            <a:pPr eaLnBrk="1" hangingPunct="1">
              <a:spcBef>
                <a:spcPct val="50000"/>
              </a:spcBef>
            </a:pPr>
            <a:r>
              <a:rPr lang="en-US" sz="2000"/>
              <a:t>But normally subordinated to any secured debt on the property and any mez debt to the operating entity. May be a 3</a:t>
            </a:r>
            <a:r>
              <a:rPr lang="en-US" sz="2000" baseline="30000"/>
              <a:t>rd</a:t>
            </a:r>
            <a:r>
              <a:rPr lang="en-US" sz="2000"/>
              <a:t> layer (out of 4).</a:t>
            </a:r>
          </a:p>
          <a:p>
            <a:pPr eaLnBrk="1" hangingPunct="1">
              <a:spcBef>
                <a:spcPct val="50000"/>
              </a:spcBef>
            </a:pPr>
            <a:r>
              <a:rPr lang="en-US" sz="2000"/>
              <a:t>Generally does not include formal collateral or lien on the underlying real estate. </a:t>
            </a:r>
          </a:p>
          <a:p>
            <a:pPr eaLnBrk="1" hangingPunct="1">
              <a:spcBef>
                <a:spcPct val="50000"/>
              </a:spcBef>
            </a:pPr>
            <a:r>
              <a:rPr lang="en-US" sz="2000"/>
              <a:t>Preferred equity senior to common equity in priority of claims. </a:t>
            </a:r>
          </a:p>
          <a:p>
            <a:pPr eaLnBrk="1" hangingPunct="1">
              <a:spcBef>
                <a:spcPct val="50000"/>
              </a:spcBef>
            </a:pPr>
            <a:r>
              <a:rPr lang="en-US" sz="2000"/>
              <a:t>Preferred equity obtains its returns usually purely in the form of a preferred dividend (no appreciation of principle or capital paid in).</a:t>
            </a:r>
          </a:p>
          <a:p>
            <a:pPr eaLnBrk="1" hangingPunct="1">
              <a:spcBef>
                <a:spcPct val="50000"/>
              </a:spcBef>
            </a:pPr>
            <a:r>
              <a:rPr lang="en-US" sz="2000"/>
              <a:t>Sometimes the preferred return not paid out currently accumulates with (or without) compounding. </a:t>
            </a:r>
          </a:p>
          <a:p>
            <a:pPr eaLnBrk="1" hangingPunct="1">
              <a:spcBef>
                <a:spcPct val="50000"/>
              </a:spcBef>
            </a:pPr>
            <a:r>
              <a:rPr lang="en-US" sz="2000"/>
              <a:t>In capital structures where there is both mez debt and preferred equity, usually the preferred equity goes in before, and comes out after, the mez debt capital, and the preferred equity return may be higher than the mez debt return.</a:t>
            </a:r>
          </a:p>
        </p:txBody>
      </p:sp>
      <p:sp>
        <p:nvSpPr>
          <p:cNvPr id="32772" name="Text Box 3"/>
          <p:cNvSpPr txBox="1">
            <a:spLocks noChangeArrowheads="1"/>
          </p:cNvSpPr>
          <p:nvPr/>
        </p:nvSpPr>
        <p:spPr bwMode="auto">
          <a:xfrm>
            <a:off x="2133600" y="304800"/>
            <a:ext cx="4800600" cy="457200"/>
          </a:xfrm>
          <a:prstGeom prst="rect">
            <a:avLst/>
          </a:prstGeom>
          <a:noFill/>
          <a:ln w="9525">
            <a:noFill/>
            <a:miter lim="800000"/>
            <a:headEnd/>
            <a:tailEnd/>
          </a:ln>
        </p:spPr>
        <p:txBody>
          <a:bodyPr>
            <a:spAutoFit/>
          </a:bodyPr>
          <a:lstStyle/>
          <a:p>
            <a:pPr algn="ctr" eaLnBrk="1" hangingPunct="1">
              <a:spcBef>
                <a:spcPct val="50000"/>
              </a:spcBef>
            </a:pPr>
            <a:r>
              <a:rPr lang="en-US" sz="2400" b="1"/>
              <a:t>Preferred Equity</a:t>
            </a:r>
          </a:p>
        </p:txBody>
      </p:sp>
      <p:sp>
        <p:nvSpPr>
          <p:cNvPr id="6" name="TextBox 5"/>
          <p:cNvSpPr txBox="1"/>
          <p:nvPr/>
        </p:nvSpPr>
        <p:spPr>
          <a:xfrm>
            <a:off x="0" y="0"/>
            <a:ext cx="3810000" cy="369888"/>
          </a:xfrm>
          <a:prstGeom prst="rect">
            <a:avLst/>
          </a:prstGeom>
          <a:noFill/>
        </p:spPr>
        <p:txBody>
          <a:bodyPr>
            <a:spAutoFit/>
          </a:bodyPr>
          <a:lstStyle/>
          <a:p>
            <a:pPr eaLnBrk="1" hangingPunct="1">
              <a:defRPr/>
            </a:pPr>
            <a:r>
              <a:rPr lang="en-US" dirty="0">
                <a:solidFill>
                  <a:srgbClr val="0000FF"/>
                </a:solidFill>
                <a:latin typeface="+mj-lt"/>
              </a:rPr>
              <a:t>Multi-layer project finance…</a:t>
            </a:r>
            <a:endParaRPr lang="en-US" dirty="0">
              <a:solidFill>
                <a:srgbClr val="0000FF"/>
              </a:solidFill>
              <a:latin typeface="+mj-lt"/>
            </a:endParaRP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2"/>
          </p:nvPr>
        </p:nvSpPr>
        <p:spPr>
          <a:noFill/>
          <a:ln>
            <a:miter lim="800000"/>
            <a:headEnd/>
            <a:tailEnd/>
          </a:ln>
        </p:spPr>
        <p:txBody>
          <a:bodyPr/>
          <a:lstStyle/>
          <a:p>
            <a:fld id="{B05C8816-FF8C-442A-B782-B281C7303B81}" type="slidenum">
              <a:rPr lang="en-US"/>
              <a:pPr/>
              <a:t>19</a:t>
            </a:fld>
            <a:endParaRPr lang="en-US"/>
          </a:p>
        </p:txBody>
      </p:sp>
      <p:sp>
        <p:nvSpPr>
          <p:cNvPr id="33795" name="Text Box 2"/>
          <p:cNvSpPr txBox="1">
            <a:spLocks noChangeArrowheads="1"/>
          </p:cNvSpPr>
          <p:nvPr/>
        </p:nvSpPr>
        <p:spPr bwMode="auto">
          <a:xfrm>
            <a:off x="685800" y="1295400"/>
            <a:ext cx="7848600" cy="3149600"/>
          </a:xfrm>
          <a:prstGeom prst="rect">
            <a:avLst/>
          </a:prstGeom>
          <a:noFill/>
          <a:ln w="9525">
            <a:solidFill>
              <a:schemeClr val="tx1"/>
            </a:solidFill>
            <a:miter lim="800000"/>
            <a:headEnd/>
            <a:tailEnd/>
          </a:ln>
        </p:spPr>
        <p:txBody>
          <a:bodyPr>
            <a:spAutoFit/>
          </a:bodyPr>
          <a:lstStyle/>
          <a:p>
            <a:pPr eaLnBrk="1" hangingPunct="1">
              <a:spcBef>
                <a:spcPct val="50000"/>
              </a:spcBef>
            </a:pPr>
            <a:r>
              <a:rPr lang="en-US" sz="2000"/>
              <a:t>This is normally the property ownership entity that has the operational management responsibility and primary governing control of the project. This may itself be a multiple-party JV entity.</a:t>
            </a:r>
          </a:p>
          <a:p>
            <a:pPr eaLnBrk="1" hangingPunct="1">
              <a:spcBef>
                <a:spcPct val="50000"/>
              </a:spcBef>
            </a:pPr>
            <a:r>
              <a:rPr lang="en-US" sz="2000"/>
              <a:t>Common equity has no guaranteed or contractual return and receives only the residual cash flow after the other senior investment vehicles have been paid their preferred returns. </a:t>
            </a:r>
          </a:p>
          <a:p>
            <a:pPr eaLnBrk="1" hangingPunct="1">
              <a:spcBef>
                <a:spcPct val="50000"/>
              </a:spcBef>
            </a:pPr>
            <a:r>
              <a:rPr lang="en-US" sz="2000"/>
              <a:t>(However, common equity is sometimes entitled to return of its paid-in capital with zero return prior to preferred equity being paid its preferred return.)</a:t>
            </a:r>
          </a:p>
        </p:txBody>
      </p:sp>
      <p:sp>
        <p:nvSpPr>
          <p:cNvPr id="33796" name="Text Box 3"/>
          <p:cNvSpPr txBox="1">
            <a:spLocks noChangeArrowheads="1"/>
          </p:cNvSpPr>
          <p:nvPr/>
        </p:nvSpPr>
        <p:spPr bwMode="auto">
          <a:xfrm>
            <a:off x="2133600" y="304800"/>
            <a:ext cx="4800600" cy="457200"/>
          </a:xfrm>
          <a:prstGeom prst="rect">
            <a:avLst/>
          </a:prstGeom>
          <a:noFill/>
          <a:ln w="9525">
            <a:noFill/>
            <a:miter lim="800000"/>
            <a:headEnd/>
            <a:tailEnd/>
          </a:ln>
        </p:spPr>
        <p:txBody>
          <a:bodyPr>
            <a:spAutoFit/>
          </a:bodyPr>
          <a:lstStyle/>
          <a:p>
            <a:pPr algn="ctr" eaLnBrk="1" hangingPunct="1">
              <a:spcBef>
                <a:spcPct val="50000"/>
              </a:spcBef>
            </a:pPr>
            <a:r>
              <a:rPr lang="en-US" sz="2400" b="1" dirty="0"/>
              <a:t>Common (or Residual) Equity</a:t>
            </a:r>
          </a:p>
        </p:txBody>
      </p:sp>
      <p:sp>
        <p:nvSpPr>
          <p:cNvPr id="6" name="TextBox 5"/>
          <p:cNvSpPr txBox="1"/>
          <p:nvPr/>
        </p:nvSpPr>
        <p:spPr>
          <a:xfrm>
            <a:off x="0" y="0"/>
            <a:ext cx="3810000" cy="369888"/>
          </a:xfrm>
          <a:prstGeom prst="rect">
            <a:avLst/>
          </a:prstGeom>
          <a:noFill/>
        </p:spPr>
        <p:txBody>
          <a:bodyPr>
            <a:spAutoFit/>
          </a:bodyPr>
          <a:lstStyle/>
          <a:p>
            <a:pPr eaLnBrk="1" hangingPunct="1">
              <a:defRPr/>
            </a:pPr>
            <a:r>
              <a:rPr lang="en-US" dirty="0">
                <a:solidFill>
                  <a:srgbClr val="0000FF"/>
                </a:solidFill>
                <a:latin typeface="+mj-lt"/>
              </a:rPr>
              <a:t>Multi-layer project finance…</a:t>
            </a:r>
            <a:endParaRPr lang="en-US" dirty="0">
              <a:solidFill>
                <a:srgbClr val="0000FF"/>
              </a:solidFill>
              <a:latin typeface="+mj-lt"/>
            </a:endParaRP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lstStyle/>
          <a:p>
            <a:r>
              <a:rPr lang="en-US" dirty="0" smtClean="0"/>
              <a:t>CHAPTER OUTLINE</a:t>
            </a:r>
            <a:endParaRPr lang="en-US" dirty="0"/>
          </a:p>
        </p:txBody>
      </p:sp>
      <p:sp>
        <p:nvSpPr>
          <p:cNvPr id="5" name="Content Placeholder 4"/>
          <p:cNvSpPr>
            <a:spLocks noGrp="1"/>
          </p:cNvSpPr>
          <p:nvPr>
            <p:ph idx="1"/>
          </p:nvPr>
        </p:nvSpPr>
        <p:spPr>
          <a:xfrm>
            <a:off x="457200" y="1143000"/>
            <a:ext cx="8229600" cy="4983163"/>
          </a:xfrm>
        </p:spPr>
        <p:txBody>
          <a:bodyPr/>
          <a:lstStyle/>
          <a:p>
            <a:pPr marL="571500" indent="-571500">
              <a:buNone/>
            </a:pPr>
            <a:r>
              <a:rPr lang="en-US" sz="2000" b="1" dirty="0" smtClean="0">
                <a:solidFill>
                  <a:schemeClr val="accent6"/>
                </a:solidFill>
              </a:rPr>
              <a:t>15.1</a:t>
            </a:r>
            <a:r>
              <a:rPr lang="en-US" sz="2000" b="1" dirty="0" smtClean="0">
                <a:solidFill>
                  <a:schemeClr val="accent6"/>
                </a:solidFill>
                <a:effectLst>
                  <a:outerShdw blurRad="38100" dist="38100" dir="2700000" algn="tl">
                    <a:srgbClr val="000000">
                      <a:alpha val="43137"/>
                    </a:srgbClr>
                  </a:outerShdw>
                </a:effectLst>
              </a:rPr>
              <a:t> </a:t>
            </a:r>
            <a:r>
              <a:rPr lang="en-US" sz="2000" dirty="0" smtClean="0"/>
              <a:t>	Debt When There Is an Equity Capital Constraint</a:t>
            </a:r>
          </a:p>
          <a:p>
            <a:pPr marL="1257300" lvl="1" indent="-685800">
              <a:buNone/>
            </a:pPr>
            <a:r>
              <a:rPr lang="en-US" sz="1600" b="1" dirty="0" smtClean="0">
                <a:solidFill>
                  <a:schemeClr val="accent6"/>
                </a:solidFill>
              </a:rPr>
              <a:t>15.1.1 </a:t>
            </a:r>
            <a:r>
              <a:rPr lang="en-US" sz="1600" dirty="0" smtClean="0"/>
              <a:t>	Debt to Obtain Positive Equity NPV</a:t>
            </a:r>
          </a:p>
          <a:p>
            <a:pPr marL="1257300" lvl="1" indent="-685800">
              <a:buNone/>
            </a:pPr>
            <a:r>
              <a:rPr lang="en-US" sz="1600" b="1" dirty="0" smtClean="0">
                <a:solidFill>
                  <a:schemeClr val="accent6"/>
                </a:solidFill>
              </a:rPr>
              <a:t>15.1.2</a:t>
            </a:r>
            <a:r>
              <a:rPr lang="en-US" sz="1600" dirty="0" smtClean="0"/>
              <a:t> 	Debt and Diversification</a:t>
            </a:r>
          </a:p>
          <a:p>
            <a:pPr marL="1257300" lvl="1" indent="-685800">
              <a:buNone/>
            </a:pPr>
            <a:r>
              <a:rPr lang="en-US" sz="1600" b="1" dirty="0" smtClean="0">
                <a:solidFill>
                  <a:schemeClr val="accent6"/>
                </a:solidFill>
              </a:rPr>
              <a:t>15.1.3</a:t>
            </a:r>
            <a:r>
              <a:rPr lang="en-US" sz="1600" dirty="0" smtClean="0"/>
              <a:t> 	Limitations on the Equity Constraint Argument for the Use of Debt</a:t>
            </a:r>
          </a:p>
          <a:p>
            <a:pPr marL="571500" indent="-571500">
              <a:buNone/>
            </a:pPr>
            <a:r>
              <a:rPr lang="en-US" sz="2000" b="1" dirty="0" smtClean="0">
                <a:solidFill>
                  <a:schemeClr val="accent6"/>
                </a:solidFill>
              </a:rPr>
              <a:t>15.2</a:t>
            </a:r>
            <a:r>
              <a:rPr lang="en-US" sz="2000" dirty="0" smtClean="0"/>
              <a:t> 	Other Considerations Regarding the Role of Debt in Real Estate Investments</a:t>
            </a:r>
          </a:p>
          <a:p>
            <a:pPr marL="1257300" lvl="1" indent="-685800">
              <a:buNone/>
            </a:pPr>
            <a:r>
              <a:rPr lang="en-US" sz="1600" b="1" dirty="0" smtClean="0">
                <a:solidFill>
                  <a:schemeClr val="accent6"/>
                </a:solidFill>
              </a:rPr>
              <a:t>15.2.1</a:t>
            </a:r>
            <a:r>
              <a:rPr lang="en-US" sz="1600" dirty="0" smtClean="0"/>
              <a:t> 	Debt as an Incentive and Disciplinary Tool for Management</a:t>
            </a:r>
          </a:p>
          <a:p>
            <a:pPr marL="1257300" lvl="1" indent="-685800">
              <a:buNone/>
            </a:pPr>
            <a:r>
              <a:rPr lang="en-US" sz="1600" b="1" dirty="0" smtClean="0">
                <a:solidFill>
                  <a:schemeClr val="accent6"/>
                </a:solidFill>
              </a:rPr>
              <a:t>15.2.2</a:t>
            </a:r>
            <a:r>
              <a:rPr lang="en-US" sz="1600" dirty="0" smtClean="0"/>
              <a:t> 	Debt and Liquidity</a:t>
            </a:r>
          </a:p>
          <a:p>
            <a:pPr marL="1257300" lvl="1" indent="-685800">
              <a:buNone/>
            </a:pPr>
            <a:r>
              <a:rPr lang="en-US" sz="1600" b="1" dirty="0" smtClean="0">
                <a:solidFill>
                  <a:schemeClr val="accent6"/>
                </a:solidFill>
              </a:rPr>
              <a:t>15.2.3</a:t>
            </a:r>
            <a:r>
              <a:rPr lang="en-US" sz="1600" dirty="0" smtClean="0"/>
              <a:t> 	Cost of Financial Distress</a:t>
            </a:r>
          </a:p>
          <a:p>
            <a:pPr marL="1257300" lvl="1" indent="-685800">
              <a:buNone/>
            </a:pPr>
            <a:r>
              <a:rPr lang="en-US" sz="1600" b="1" dirty="0" smtClean="0">
                <a:solidFill>
                  <a:schemeClr val="accent6"/>
                </a:solidFill>
              </a:rPr>
              <a:t>15.2.4</a:t>
            </a:r>
            <a:r>
              <a:rPr lang="en-US" sz="1600" dirty="0" smtClean="0"/>
              <a:t> 	Debt and Inflation</a:t>
            </a:r>
          </a:p>
          <a:p>
            <a:pPr marL="571500" indent="-571500">
              <a:buNone/>
            </a:pPr>
            <a:r>
              <a:rPr lang="en-US" sz="2000" b="1" dirty="0" smtClean="0">
                <a:solidFill>
                  <a:schemeClr val="accent6"/>
                </a:solidFill>
              </a:rPr>
              <a:t>15.3</a:t>
            </a:r>
            <a:r>
              <a:rPr lang="en-US" sz="2000" dirty="0" smtClean="0"/>
              <a:t> 	Project-Level Capital Structure in Real Estate</a:t>
            </a:r>
          </a:p>
          <a:p>
            <a:pPr marL="1257300" lvl="1" indent="-685800">
              <a:buNone/>
            </a:pPr>
            <a:r>
              <a:rPr lang="en-US" sz="1600" b="1" dirty="0" smtClean="0">
                <a:solidFill>
                  <a:schemeClr val="accent6"/>
                </a:solidFill>
              </a:rPr>
              <a:t>15.3.1</a:t>
            </a:r>
            <a:r>
              <a:rPr lang="en-US" sz="1600" dirty="0" smtClean="0"/>
              <a:t> 	Enriching the Traditional Capital Structure Plate</a:t>
            </a:r>
          </a:p>
          <a:p>
            <a:pPr marL="1257300" lvl="1" indent="-685800">
              <a:buNone/>
            </a:pPr>
            <a:r>
              <a:rPr lang="en-US" sz="1600" b="1" dirty="0" smtClean="0">
                <a:solidFill>
                  <a:schemeClr val="accent6"/>
                </a:solidFill>
              </a:rPr>
              <a:t>15.3.2</a:t>
            </a:r>
            <a:r>
              <a:rPr lang="en-US" sz="1600" dirty="0" smtClean="0"/>
              <a:t> 	Numerical Example of Multi-Tiered Project Capital Structure</a:t>
            </a:r>
          </a:p>
          <a:p>
            <a:pPr marL="1257300" lvl="1" indent="-685800">
              <a:buNone/>
            </a:pPr>
            <a:r>
              <a:rPr lang="en-US" sz="1600" b="1" dirty="0" smtClean="0">
                <a:solidFill>
                  <a:schemeClr val="accent6"/>
                </a:solidFill>
              </a:rPr>
              <a:t>15.3.3</a:t>
            </a:r>
            <a:r>
              <a:rPr lang="en-US" sz="1600" dirty="0" smtClean="0"/>
              <a:t> 	Analyzing Project-Level Capital Structure: An Example Application of Sensitivity Analysis</a:t>
            </a:r>
          </a:p>
          <a:p>
            <a:pPr marL="571500" indent="-571500">
              <a:buNone/>
            </a:pPr>
            <a:r>
              <a:rPr lang="en-US" sz="2000" b="1" dirty="0" smtClean="0">
                <a:solidFill>
                  <a:schemeClr val="accent6"/>
                </a:solidFill>
              </a:rPr>
              <a:t>15.4</a:t>
            </a:r>
            <a:r>
              <a:rPr lang="en-US" sz="2000" dirty="0" smtClean="0"/>
              <a:t> 	Chapter Summary</a:t>
            </a:r>
          </a:p>
          <a:p>
            <a:pPr>
              <a:buNone/>
            </a:pPr>
            <a:endParaRPr lang="en-US" sz="2000" dirty="0"/>
          </a:p>
        </p:txBody>
      </p:sp>
      <p:sp>
        <p:nvSpPr>
          <p:cNvPr id="2" name="Footer Placeholder 1"/>
          <p:cNvSpPr>
            <a:spLocks noGrp="1"/>
          </p:cNvSpPr>
          <p:nvPr>
            <p:ph type="ftr" sz="quarter" idx="11"/>
          </p:nvPr>
        </p:nvSpPr>
        <p:spPr/>
        <p:txBody>
          <a:bodyPr/>
          <a:lstStyle/>
          <a:p>
            <a:pPr>
              <a:defRPr/>
            </a:pPr>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B65C6E5B-2ACD-4A10-97EA-A5536A760ADF}"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2"/>
          </p:nvPr>
        </p:nvSpPr>
        <p:spPr>
          <a:noFill/>
          <a:ln>
            <a:miter lim="800000"/>
            <a:headEnd/>
            <a:tailEnd/>
          </a:ln>
        </p:spPr>
        <p:txBody>
          <a:bodyPr/>
          <a:lstStyle/>
          <a:p>
            <a:fld id="{BF770159-9A7B-446F-A2AE-C6AA0F3B0430}" type="slidenum">
              <a:rPr lang="en-US"/>
              <a:pPr/>
              <a:t>20</a:t>
            </a:fld>
            <a:endParaRPr lang="en-US"/>
          </a:p>
        </p:txBody>
      </p:sp>
      <p:sp>
        <p:nvSpPr>
          <p:cNvPr id="34819" name="Text Box 2"/>
          <p:cNvSpPr txBox="1">
            <a:spLocks noChangeArrowheads="1"/>
          </p:cNvSpPr>
          <p:nvPr/>
        </p:nvSpPr>
        <p:spPr bwMode="auto">
          <a:xfrm>
            <a:off x="457200" y="762000"/>
            <a:ext cx="8382000" cy="5908675"/>
          </a:xfrm>
          <a:prstGeom prst="rect">
            <a:avLst/>
          </a:prstGeom>
          <a:noFill/>
          <a:ln w="9525">
            <a:noFill/>
            <a:miter lim="800000"/>
            <a:headEnd/>
            <a:tailEnd/>
          </a:ln>
        </p:spPr>
        <p:txBody>
          <a:bodyPr>
            <a:spAutoFit/>
          </a:bodyPr>
          <a:lstStyle/>
          <a:p>
            <a:pPr eaLnBrk="1" hangingPunct="1">
              <a:spcBef>
                <a:spcPct val="50000"/>
              </a:spcBef>
            </a:pPr>
            <a:r>
              <a:rPr lang="en-US"/>
              <a:t>Differentiate investors according to what they bring into the deal and what they want to get out of it. Typical joint venture (JV) profit &amp; capital contribution agreement.</a:t>
            </a:r>
          </a:p>
          <a:p>
            <a:pPr eaLnBrk="1" hangingPunct="1">
              <a:spcBef>
                <a:spcPct val="50000"/>
              </a:spcBef>
            </a:pPr>
            <a:r>
              <a:rPr lang="en-US"/>
              <a:t>Entrepreneurial (mgt) investor may essentially bring operational management ability and the deal itself (e.g., in a development, the land with entitlements and permits, as well as the project design).</a:t>
            </a:r>
          </a:p>
          <a:p>
            <a:pPr eaLnBrk="1" hangingPunct="1">
              <a:spcBef>
                <a:spcPct val="50000"/>
              </a:spcBef>
            </a:pPr>
            <a:r>
              <a:rPr lang="en-US"/>
              <a:t>Money partner brings most of the required equity cash but lacks the ability or desire to manage the operation of the project or property at the more detailed level. </a:t>
            </a:r>
          </a:p>
          <a:p>
            <a:pPr eaLnBrk="1" hangingPunct="1">
              <a:spcBef>
                <a:spcPct val="50000"/>
              </a:spcBef>
            </a:pPr>
            <a:r>
              <a:rPr lang="en-US"/>
              <a:t>Define different “classes” of partners or stockholders in the ownership equity entity, e.g.:</a:t>
            </a:r>
          </a:p>
          <a:p>
            <a:pPr eaLnBrk="1" hangingPunct="1">
              <a:spcBef>
                <a:spcPct val="50000"/>
              </a:spcBef>
            </a:pPr>
            <a:r>
              <a:rPr lang="en-US"/>
              <a:t>Entrepreneurial partner has operational control.</a:t>
            </a:r>
          </a:p>
          <a:p>
            <a:pPr eaLnBrk="1" hangingPunct="1">
              <a:spcBef>
                <a:spcPct val="50000"/>
              </a:spcBef>
            </a:pPr>
            <a:r>
              <a:rPr lang="en-US"/>
              <a:t>Money partner has control over major capital decisions (financing and asset buy/sell decisions, maybe major leasing decisions, maybe ultimately over project mgt). </a:t>
            </a:r>
          </a:p>
          <a:p>
            <a:pPr eaLnBrk="1" hangingPunct="1">
              <a:spcBef>
                <a:spcPct val="50000"/>
              </a:spcBef>
            </a:pPr>
            <a:r>
              <a:rPr lang="en-US"/>
              <a:t>Entrepreneurial partner may or may not subordinate some of its equity claim to that of the money partner (though the entrepreneurial partner may also take a fee for service, and a “promoted interest” – greater than </a:t>
            </a:r>
            <a:r>
              <a:rPr lang="en-US" i="1"/>
              <a:t>pro rata</a:t>
            </a:r>
            <a:r>
              <a:rPr lang="en-US"/>
              <a:t>). </a:t>
            </a:r>
          </a:p>
        </p:txBody>
      </p:sp>
      <p:sp>
        <p:nvSpPr>
          <p:cNvPr id="34820" name="Text Box 3"/>
          <p:cNvSpPr txBox="1">
            <a:spLocks noChangeArrowheads="1"/>
          </p:cNvSpPr>
          <p:nvPr/>
        </p:nvSpPr>
        <p:spPr bwMode="auto">
          <a:xfrm>
            <a:off x="1447800" y="304800"/>
            <a:ext cx="6248400" cy="457200"/>
          </a:xfrm>
          <a:prstGeom prst="rect">
            <a:avLst/>
          </a:prstGeom>
          <a:noFill/>
          <a:ln w="9525">
            <a:noFill/>
            <a:miter lim="800000"/>
            <a:headEnd/>
            <a:tailEnd/>
          </a:ln>
        </p:spPr>
        <p:txBody>
          <a:bodyPr>
            <a:spAutoFit/>
          </a:bodyPr>
          <a:lstStyle/>
          <a:p>
            <a:pPr algn="ctr" eaLnBrk="1" hangingPunct="1">
              <a:spcBef>
                <a:spcPct val="50000"/>
              </a:spcBef>
            </a:pPr>
            <a:r>
              <a:rPr lang="en-US" sz="2400" b="1"/>
              <a:t>Differentiated Equity Partners (Classes)</a:t>
            </a:r>
          </a:p>
        </p:txBody>
      </p:sp>
      <p:sp>
        <p:nvSpPr>
          <p:cNvPr id="6" name="TextBox 5"/>
          <p:cNvSpPr txBox="1"/>
          <p:nvPr/>
        </p:nvSpPr>
        <p:spPr>
          <a:xfrm>
            <a:off x="0" y="0"/>
            <a:ext cx="3810000" cy="369888"/>
          </a:xfrm>
          <a:prstGeom prst="rect">
            <a:avLst/>
          </a:prstGeom>
          <a:noFill/>
        </p:spPr>
        <p:txBody>
          <a:bodyPr>
            <a:spAutoFit/>
          </a:bodyPr>
          <a:lstStyle/>
          <a:p>
            <a:pPr eaLnBrk="1" hangingPunct="1">
              <a:defRPr/>
            </a:pPr>
            <a:r>
              <a:rPr lang="en-US" dirty="0">
                <a:solidFill>
                  <a:srgbClr val="C00000"/>
                </a:solidFill>
                <a:latin typeface="+mj-lt"/>
              </a:rPr>
              <a:t>JV profits splits…</a:t>
            </a:r>
            <a:endParaRPr lang="en-US" dirty="0">
              <a:solidFill>
                <a:srgbClr val="C00000"/>
              </a:solidFill>
              <a:latin typeface="+mj-lt"/>
            </a:endParaRP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2"/>
          </p:nvPr>
        </p:nvSpPr>
        <p:spPr>
          <a:noFill/>
          <a:ln>
            <a:miter lim="800000"/>
            <a:headEnd/>
            <a:tailEnd/>
          </a:ln>
        </p:spPr>
        <p:txBody>
          <a:bodyPr/>
          <a:lstStyle/>
          <a:p>
            <a:fld id="{41C3284B-0FC4-4EF4-8635-B7C34A235D9C}" type="slidenum">
              <a:rPr lang="en-US"/>
              <a:pPr/>
              <a:t>21</a:t>
            </a:fld>
            <a:endParaRPr lang="en-US"/>
          </a:p>
        </p:txBody>
      </p:sp>
      <p:sp>
        <p:nvSpPr>
          <p:cNvPr id="35843" name="Text Box 2"/>
          <p:cNvSpPr txBox="1">
            <a:spLocks noChangeArrowheads="1"/>
          </p:cNvSpPr>
          <p:nvPr/>
        </p:nvSpPr>
        <p:spPr bwMode="auto">
          <a:xfrm>
            <a:off x="762000" y="1447800"/>
            <a:ext cx="7696200" cy="4902200"/>
          </a:xfrm>
          <a:prstGeom prst="rect">
            <a:avLst/>
          </a:prstGeom>
          <a:noFill/>
          <a:ln w="9525">
            <a:noFill/>
            <a:miter lim="800000"/>
            <a:headEnd/>
            <a:tailEnd/>
          </a:ln>
        </p:spPr>
        <p:txBody>
          <a:bodyPr>
            <a:spAutoFit/>
          </a:bodyPr>
          <a:lstStyle/>
          <a:p>
            <a:pPr eaLnBrk="1" hangingPunct="1">
              <a:spcBef>
                <a:spcPct val="50000"/>
              </a:spcBef>
            </a:pPr>
            <a:r>
              <a:rPr lang="en-US"/>
              <a:t>Common arrangement splits the equity entity’s overall cash flow among the partners on a </a:t>
            </a:r>
            <a:r>
              <a:rPr lang="en-US" b="1" i="1"/>
              <a:t>“pro rata pari passu”</a:t>
            </a:r>
            <a:r>
              <a:rPr lang="en-US"/>
              <a:t> basis (proportionately relative to their capital contributions, equal seniority)… </a:t>
            </a:r>
          </a:p>
          <a:p>
            <a:pPr eaLnBrk="1" hangingPunct="1">
              <a:spcBef>
                <a:spcPct val="50000"/>
              </a:spcBef>
            </a:pPr>
            <a:r>
              <a:rPr lang="en-US"/>
              <a:t>Until the equity entity achieves a certain “hurdle” return (specified either on a cumulative current or a look-back IRR basis, or both); </a:t>
            </a:r>
          </a:p>
          <a:p>
            <a:pPr eaLnBrk="1" hangingPunct="1">
              <a:spcBef>
                <a:spcPct val="50000"/>
              </a:spcBef>
            </a:pPr>
            <a:r>
              <a:rPr lang="en-US"/>
              <a:t>Beyond that hurdle return the cash flow split is differentiated to provide entrepreneurial partner with a proportion greater than its capital contribution (either on a current or back-end basis). </a:t>
            </a:r>
          </a:p>
          <a:p>
            <a:pPr eaLnBrk="1" hangingPunct="1">
              <a:spcBef>
                <a:spcPct val="50000"/>
              </a:spcBef>
            </a:pPr>
            <a:r>
              <a:rPr lang="en-US"/>
              <a:t>This is called a “</a:t>
            </a:r>
            <a:r>
              <a:rPr lang="en-US" b="1"/>
              <a:t>promote</a:t>
            </a:r>
            <a:r>
              <a:rPr lang="en-US"/>
              <a:t>," and surpassing the return hurdle is referred to as “earning the promote." </a:t>
            </a:r>
          </a:p>
          <a:p>
            <a:pPr eaLnBrk="1" hangingPunct="1">
              <a:spcBef>
                <a:spcPct val="50000"/>
              </a:spcBef>
            </a:pPr>
            <a:r>
              <a:rPr lang="en-US"/>
              <a:t>Provides partner charged with operational management more incentive to make the project a success. (Such success benefits all investors in the project.) </a:t>
            </a:r>
          </a:p>
          <a:p>
            <a:pPr eaLnBrk="1" hangingPunct="1">
              <a:spcBef>
                <a:spcPct val="50000"/>
              </a:spcBef>
            </a:pPr>
            <a:r>
              <a:rPr lang="en-US"/>
              <a:t>(The promote structure may also provide some degree of “reward” for putting the deal together in the first place.)</a:t>
            </a:r>
          </a:p>
        </p:txBody>
      </p:sp>
      <p:sp>
        <p:nvSpPr>
          <p:cNvPr id="35844" name="Text Box 3"/>
          <p:cNvSpPr txBox="1">
            <a:spLocks noChangeArrowheads="1"/>
          </p:cNvSpPr>
          <p:nvPr/>
        </p:nvSpPr>
        <p:spPr bwMode="auto">
          <a:xfrm>
            <a:off x="990600" y="304800"/>
            <a:ext cx="7315200" cy="1004888"/>
          </a:xfrm>
          <a:prstGeom prst="rect">
            <a:avLst/>
          </a:prstGeom>
          <a:noFill/>
          <a:ln w="9525">
            <a:noFill/>
            <a:miter lim="800000"/>
            <a:headEnd/>
            <a:tailEnd/>
          </a:ln>
        </p:spPr>
        <p:txBody>
          <a:bodyPr>
            <a:spAutoFit/>
          </a:bodyPr>
          <a:lstStyle/>
          <a:p>
            <a:pPr algn="ctr" eaLnBrk="1" hangingPunct="1">
              <a:spcBef>
                <a:spcPct val="50000"/>
              </a:spcBef>
            </a:pPr>
            <a:r>
              <a:rPr lang="en-US" sz="2400" b="1"/>
              <a:t>Differentiated Equity Partners (Classes), cont.:</a:t>
            </a:r>
          </a:p>
          <a:p>
            <a:pPr algn="ctr" eaLnBrk="1" hangingPunct="1">
              <a:spcBef>
                <a:spcPct val="50000"/>
              </a:spcBef>
            </a:pPr>
            <a:r>
              <a:rPr lang="en-US" sz="2400" b="1" i="1"/>
              <a:t>“Splits” . . .</a:t>
            </a:r>
          </a:p>
        </p:txBody>
      </p:sp>
      <p:sp>
        <p:nvSpPr>
          <p:cNvPr id="6" name="TextBox 5"/>
          <p:cNvSpPr txBox="1"/>
          <p:nvPr/>
        </p:nvSpPr>
        <p:spPr>
          <a:xfrm>
            <a:off x="0" y="0"/>
            <a:ext cx="3810000" cy="369888"/>
          </a:xfrm>
          <a:prstGeom prst="rect">
            <a:avLst/>
          </a:prstGeom>
          <a:noFill/>
        </p:spPr>
        <p:txBody>
          <a:bodyPr>
            <a:spAutoFit/>
          </a:bodyPr>
          <a:lstStyle/>
          <a:p>
            <a:pPr eaLnBrk="1" hangingPunct="1">
              <a:defRPr/>
            </a:pPr>
            <a:r>
              <a:rPr lang="en-US" dirty="0">
                <a:solidFill>
                  <a:srgbClr val="C00000"/>
                </a:solidFill>
                <a:latin typeface="+mj-lt"/>
              </a:rPr>
              <a:t>JV profits splits…</a:t>
            </a:r>
            <a:endParaRPr lang="en-US" dirty="0">
              <a:solidFill>
                <a:srgbClr val="C00000"/>
              </a:solidFill>
              <a:latin typeface="+mj-lt"/>
            </a:endParaRP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6866" name="Straight Connector 5"/>
          <p:cNvCxnSpPr>
            <a:cxnSpLocks noChangeShapeType="1"/>
          </p:cNvCxnSpPr>
          <p:nvPr/>
        </p:nvCxnSpPr>
        <p:spPr bwMode="auto">
          <a:xfrm>
            <a:off x="4648200" y="533400"/>
            <a:ext cx="0" cy="5486400"/>
          </a:xfrm>
          <a:prstGeom prst="line">
            <a:avLst/>
          </a:prstGeom>
          <a:noFill/>
          <a:ln w="15875" algn="ctr">
            <a:solidFill>
              <a:schemeClr val="tx1"/>
            </a:solidFill>
            <a:round/>
            <a:headEnd/>
            <a:tailEnd/>
          </a:ln>
        </p:spPr>
      </p:cxnSp>
      <p:sp>
        <p:nvSpPr>
          <p:cNvPr id="36867" name="TextBox 8"/>
          <p:cNvSpPr txBox="1">
            <a:spLocks noChangeArrowheads="1"/>
          </p:cNvSpPr>
          <p:nvPr/>
        </p:nvSpPr>
        <p:spPr bwMode="auto">
          <a:xfrm>
            <a:off x="381000" y="304800"/>
            <a:ext cx="3962400" cy="369888"/>
          </a:xfrm>
          <a:prstGeom prst="rect">
            <a:avLst/>
          </a:prstGeom>
          <a:noFill/>
          <a:ln w="9525">
            <a:noFill/>
            <a:miter lim="800000"/>
            <a:headEnd/>
            <a:tailEnd/>
          </a:ln>
        </p:spPr>
        <p:txBody>
          <a:bodyPr>
            <a:spAutoFit/>
          </a:bodyPr>
          <a:lstStyle/>
          <a:p>
            <a:pPr algn="ctr" eaLnBrk="1" hangingPunct="1"/>
            <a:r>
              <a:rPr lang="en-US" b="1">
                <a:solidFill>
                  <a:srgbClr val="0D5DFF"/>
                </a:solidFill>
                <a:latin typeface="Times New Roman" pitchFamily="18" charset="0"/>
              </a:rPr>
              <a:t>Operating Cash Flows: </a:t>
            </a:r>
            <a:r>
              <a:rPr lang="en-US" b="1" i="1">
                <a:solidFill>
                  <a:srgbClr val="0D5DFF"/>
                </a:solidFill>
                <a:latin typeface="Times New Roman" pitchFamily="18" charset="0"/>
              </a:rPr>
              <a:t>“Return On”</a:t>
            </a:r>
            <a:endParaRPr lang="en-US" b="1">
              <a:solidFill>
                <a:srgbClr val="0D5DFF"/>
              </a:solidFill>
              <a:latin typeface="Times New Roman" pitchFamily="18" charset="0"/>
            </a:endParaRPr>
          </a:p>
        </p:txBody>
      </p:sp>
      <p:sp>
        <p:nvSpPr>
          <p:cNvPr id="36868" name="TextBox 11"/>
          <p:cNvSpPr txBox="1">
            <a:spLocks noChangeArrowheads="1"/>
          </p:cNvSpPr>
          <p:nvPr/>
        </p:nvSpPr>
        <p:spPr bwMode="auto">
          <a:xfrm>
            <a:off x="0" y="0"/>
            <a:ext cx="9144000" cy="400050"/>
          </a:xfrm>
          <a:prstGeom prst="rect">
            <a:avLst/>
          </a:prstGeom>
          <a:noFill/>
          <a:ln w="9525">
            <a:noFill/>
            <a:miter lim="800000"/>
            <a:headEnd/>
            <a:tailEnd/>
          </a:ln>
        </p:spPr>
        <p:txBody>
          <a:bodyPr>
            <a:spAutoFit/>
          </a:bodyPr>
          <a:lstStyle/>
          <a:p>
            <a:pPr algn="ctr" eaLnBrk="1" hangingPunct="1"/>
            <a:r>
              <a:rPr lang="en-US" sz="2000">
                <a:solidFill>
                  <a:srgbClr val="000000"/>
                </a:solidFill>
                <a:latin typeface="Times New Roman" pitchFamily="18" charset="0"/>
              </a:rPr>
              <a:t>Types of Cash Flow “Waterfall” Splits: Vertical, Horizontal, Differ Oper/Reversion…</a:t>
            </a:r>
          </a:p>
        </p:txBody>
      </p:sp>
      <p:cxnSp>
        <p:nvCxnSpPr>
          <p:cNvPr id="36869" name="Straight Connector 32"/>
          <p:cNvCxnSpPr>
            <a:cxnSpLocks noChangeShapeType="1"/>
          </p:cNvCxnSpPr>
          <p:nvPr/>
        </p:nvCxnSpPr>
        <p:spPr bwMode="auto">
          <a:xfrm>
            <a:off x="914400" y="4648200"/>
            <a:ext cx="838200" cy="0"/>
          </a:xfrm>
          <a:prstGeom prst="line">
            <a:avLst/>
          </a:prstGeom>
          <a:noFill/>
          <a:ln w="9525" algn="ctr">
            <a:solidFill>
              <a:schemeClr val="tx1"/>
            </a:solidFill>
            <a:round/>
            <a:headEnd/>
            <a:tailEnd/>
          </a:ln>
        </p:spPr>
      </p:cxnSp>
      <p:grpSp>
        <p:nvGrpSpPr>
          <p:cNvPr id="36870" name="Group 35"/>
          <p:cNvGrpSpPr>
            <a:grpSpLocks/>
          </p:cNvGrpSpPr>
          <p:nvPr/>
        </p:nvGrpSpPr>
        <p:grpSpPr bwMode="auto">
          <a:xfrm>
            <a:off x="1066800" y="4724400"/>
            <a:ext cx="2667000" cy="1905000"/>
            <a:chOff x="1371600" y="3581400"/>
            <a:chExt cx="2667000" cy="1905000"/>
          </a:xfrm>
        </p:grpSpPr>
        <p:sp>
          <p:nvSpPr>
            <p:cNvPr id="36921" name="TextBox 24"/>
            <p:cNvSpPr txBox="1">
              <a:spLocks noChangeArrowheads="1"/>
            </p:cNvSpPr>
            <p:nvPr/>
          </p:nvSpPr>
          <p:spPr bwMode="auto">
            <a:xfrm>
              <a:off x="1371600" y="4419600"/>
              <a:ext cx="2667000" cy="1015663"/>
            </a:xfrm>
            <a:prstGeom prst="rect">
              <a:avLst/>
            </a:prstGeom>
            <a:noFill/>
            <a:ln w="9525">
              <a:noFill/>
              <a:miter lim="800000"/>
              <a:headEnd/>
              <a:tailEnd/>
            </a:ln>
          </p:spPr>
          <p:txBody>
            <a:bodyPr>
              <a:spAutoFit/>
            </a:bodyPr>
            <a:lstStyle/>
            <a:p>
              <a:pPr algn="ctr" eaLnBrk="1" hangingPunct="1"/>
              <a:r>
                <a:rPr lang="en-US" sz="2000">
                  <a:solidFill>
                    <a:srgbClr val="7030A0"/>
                  </a:solidFill>
                  <a:latin typeface="Times New Roman" pitchFamily="18" charset="0"/>
                </a:rPr>
                <a:t>First claim until coupon or 1</a:t>
              </a:r>
              <a:r>
                <a:rPr lang="en-US" sz="2000" baseline="30000">
                  <a:solidFill>
                    <a:srgbClr val="7030A0"/>
                  </a:solidFill>
                  <a:latin typeface="Times New Roman" pitchFamily="18" charset="0"/>
                </a:rPr>
                <a:t>st</a:t>
              </a:r>
              <a:r>
                <a:rPr lang="en-US" sz="2000">
                  <a:solidFill>
                    <a:srgbClr val="7030A0"/>
                  </a:solidFill>
                  <a:latin typeface="Times New Roman" pitchFamily="18" charset="0"/>
                </a:rPr>
                <a:t> hurdle return obtained</a:t>
              </a:r>
            </a:p>
          </p:txBody>
        </p:sp>
        <p:sp>
          <p:nvSpPr>
            <p:cNvPr id="36922" name="TextBox 26"/>
            <p:cNvSpPr txBox="1">
              <a:spLocks noChangeArrowheads="1"/>
            </p:cNvSpPr>
            <p:nvPr/>
          </p:nvSpPr>
          <p:spPr bwMode="auto">
            <a:xfrm>
              <a:off x="1371600" y="3581400"/>
              <a:ext cx="2667000" cy="800219"/>
            </a:xfrm>
            <a:prstGeom prst="rect">
              <a:avLst/>
            </a:prstGeom>
            <a:noFill/>
            <a:ln w="9525">
              <a:noFill/>
              <a:miter lim="800000"/>
              <a:headEnd/>
              <a:tailEnd/>
            </a:ln>
          </p:spPr>
          <p:txBody>
            <a:bodyPr>
              <a:spAutoFit/>
            </a:bodyPr>
            <a:lstStyle/>
            <a:p>
              <a:pPr algn="ctr" eaLnBrk="1" hangingPunct="1"/>
              <a:r>
                <a:rPr lang="en-US" sz="1400">
                  <a:solidFill>
                    <a:srgbClr val="7030A0"/>
                  </a:solidFill>
                  <a:latin typeface="Times New Roman" pitchFamily="18" charset="0"/>
                </a:rPr>
                <a:t>Senior Claim</a:t>
              </a:r>
            </a:p>
            <a:p>
              <a:pPr algn="ctr" eaLnBrk="1" hangingPunct="1"/>
              <a:r>
                <a:rPr lang="en-US" sz="1400">
                  <a:solidFill>
                    <a:srgbClr val="7030A0"/>
                  </a:solidFill>
                  <a:latin typeface="Times New Roman" pitchFamily="18" charset="0"/>
                </a:rPr>
                <a:t>(e.g., debt, or money ptnr)</a:t>
              </a:r>
            </a:p>
            <a:p>
              <a:pPr algn="ctr" eaLnBrk="1" hangingPunct="1"/>
              <a:r>
                <a:rPr lang="en-US" i="1">
                  <a:solidFill>
                    <a:srgbClr val="7030A0"/>
                  </a:solidFill>
                  <a:latin typeface="Times New Roman" pitchFamily="18" charset="0"/>
                </a:rPr>
                <a:t>“seniority”</a:t>
              </a:r>
            </a:p>
          </p:txBody>
        </p:sp>
        <p:sp>
          <p:nvSpPr>
            <p:cNvPr id="36923" name="Rectangle 33"/>
            <p:cNvSpPr>
              <a:spLocks noChangeArrowheads="1"/>
            </p:cNvSpPr>
            <p:nvPr/>
          </p:nvSpPr>
          <p:spPr bwMode="auto">
            <a:xfrm>
              <a:off x="1371600" y="3581400"/>
              <a:ext cx="2667000" cy="1905000"/>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sp>
        <p:nvSpPr>
          <p:cNvPr id="36871" name="TextBox 23"/>
          <p:cNvSpPr txBox="1">
            <a:spLocks noChangeArrowheads="1"/>
          </p:cNvSpPr>
          <p:nvPr/>
        </p:nvSpPr>
        <p:spPr bwMode="auto">
          <a:xfrm>
            <a:off x="4800600" y="304800"/>
            <a:ext cx="4343400" cy="369888"/>
          </a:xfrm>
          <a:prstGeom prst="rect">
            <a:avLst/>
          </a:prstGeom>
          <a:noFill/>
          <a:ln w="9525">
            <a:noFill/>
            <a:miter lim="800000"/>
            <a:headEnd/>
            <a:tailEnd/>
          </a:ln>
        </p:spPr>
        <p:txBody>
          <a:bodyPr>
            <a:spAutoFit/>
          </a:bodyPr>
          <a:lstStyle/>
          <a:p>
            <a:pPr algn="ctr" eaLnBrk="1" hangingPunct="1"/>
            <a:r>
              <a:rPr lang="en-US" b="1">
                <a:solidFill>
                  <a:srgbClr val="0D5DFF"/>
                </a:solidFill>
                <a:latin typeface="Times New Roman" pitchFamily="18" charset="0"/>
              </a:rPr>
              <a:t>Reversion Cash Flows: </a:t>
            </a:r>
            <a:r>
              <a:rPr lang="en-US" b="1" i="1">
                <a:solidFill>
                  <a:srgbClr val="0D5DFF"/>
                </a:solidFill>
                <a:latin typeface="Times New Roman" pitchFamily="18" charset="0"/>
              </a:rPr>
              <a:t>“Return Of &amp; On”</a:t>
            </a:r>
            <a:endParaRPr lang="en-US" b="1">
              <a:solidFill>
                <a:srgbClr val="0D5DFF"/>
              </a:solidFill>
              <a:latin typeface="Times New Roman" pitchFamily="18" charset="0"/>
            </a:endParaRPr>
          </a:p>
        </p:txBody>
      </p:sp>
      <p:grpSp>
        <p:nvGrpSpPr>
          <p:cNvPr id="36872" name="Group 41"/>
          <p:cNvGrpSpPr>
            <a:grpSpLocks/>
          </p:cNvGrpSpPr>
          <p:nvPr/>
        </p:nvGrpSpPr>
        <p:grpSpPr bwMode="auto">
          <a:xfrm>
            <a:off x="1066800" y="762000"/>
            <a:ext cx="1066800" cy="1600200"/>
            <a:chOff x="4419600" y="4267200"/>
            <a:chExt cx="1295400" cy="1600200"/>
          </a:xfrm>
        </p:grpSpPr>
        <p:sp>
          <p:nvSpPr>
            <p:cNvPr id="36918" name="TextBox 38"/>
            <p:cNvSpPr txBox="1">
              <a:spLocks noChangeArrowheads="1"/>
            </p:cNvSpPr>
            <p:nvPr/>
          </p:nvSpPr>
          <p:spPr bwMode="auto">
            <a:xfrm>
              <a:off x="4419600" y="5105400"/>
              <a:ext cx="1295400" cy="646331"/>
            </a:xfrm>
            <a:prstGeom prst="rect">
              <a:avLst/>
            </a:prstGeom>
            <a:noFill/>
            <a:ln w="9525">
              <a:noFill/>
              <a:miter lim="800000"/>
              <a:headEnd/>
              <a:tailEnd/>
            </a:ln>
          </p:spPr>
          <p:txBody>
            <a:bodyPr>
              <a:spAutoFit/>
            </a:bodyPr>
            <a:lstStyle/>
            <a:p>
              <a:pPr algn="ctr" eaLnBrk="1" hangingPunct="1"/>
              <a:r>
                <a:rPr lang="en-US" sz="1200">
                  <a:solidFill>
                    <a:srgbClr val="7030A0"/>
                  </a:solidFill>
                  <a:latin typeface="Times New Roman" pitchFamily="18" charset="0"/>
                </a:rPr>
                <a:t>Less than proportionate share</a:t>
              </a:r>
            </a:p>
          </p:txBody>
        </p:sp>
        <p:sp>
          <p:nvSpPr>
            <p:cNvPr id="36919" name="TextBox 39"/>
            <p:cNvSpPr txBox="1">
              <a:spLocks noChangeArrowheads="1"/>
            </p:cNvSpPr>
            <p:nvPr/>
          </p:nvSpPr>
          <p:spPr bwMode="auto">
            <a:xfrm>
              <a:off x="4419600" y="4267200"/>
              <a:ext cx="1295400" cy="830997"/>
            </a:xfrm>
            <a:prstGeom prst="rect">
              <a:avLst/>
            </a:prstGeom>
            <a:noFill/>
            <a:ln w="9525">
              <a:noFill/>
              <a:miter lim="800000"/>
              <a:headEnd/>
              <a:tailEnd/>
            </a:ln>
          </p:spPr>
          <p:txBody>
            <a:bodyPr>
              <a:spAutoFit/>
            </a:bodyPr>
            <a:lstStyle/>
            <a:p>
              <a:pPr algn="ctr" eaLnBrk="1" hangingPunct="1"/>
              <a:r>
                <a:rPr lang="en-US" sz="1200">
                  <a:solidFill>
                    <a:srgbClr val="7030A0"/>
                  </a:solidFill>
                  <a:latin typeface="Times New Roman" pitchFamily="18" charset="0"/>
                </a:rPr>
                <a:t>Money Ptnr:</a:t>
              </a:r>
            </a:p>
            <a:p>
              <a:pPr algn="ctr" eaLnBrk="1" hangingPunct="1"/>
              <a:r>
                <a:rPr lang="en-US" sz="1200" i="1">
                  <a:solidFill>
                    <a:srgbClr val="7030A0"/>
                  </a:solidFill>
                  <a:latin typeface="Times New Roman" pitchFamily="18" charset="0"/>
                </a:rPr>
                <a:t>“pari passu” </a:t>
              </a:r>
              <a:r>
                <a:rPr lang="en-US" sz="1200">
                  <a:solidFill>
                    <a:srgbClr val="7030A0"/>
                  </a:solidFill>
                  <a:latin typeface="Times New Roman" pitchFamily="18" charset="0"/>
                </a:rPr>
                <a:t>but not </a:t>
              </a:r>
              <a:r>
                <a:rPr lang="en-US" sz="1200" i="1">
                  <a:solidFill>
                    <a:srgbClr val="7030A0"/>
                  </a:solidFill>
                  <a:latin typeface="Times New Roman" pitchFamily="18" charset="0"/>
                </a:rPr>
                <a:t>“pro rata”</a:t>
              </a:r>
            </a:p>
          </p:txBody>
        </p:sp>
        <p:sp>
          <p:nvSpPr>
            <p:cNvPr id="36920" name="Rectangle 40"/>
            <p:cNvSpPr>
              <a:spLocks noChangeArrowheads="1"/>
            </p:cNvSpPr>
            <p:nvPr/>
          </p:nvSpPr>
          <p:spPr bwMode="auto">
            <a:xfrm>
              <a:off x="4419600" y="4267200"/>
              <a:ext cx="1295400" cy="1600200"/>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sp>
        <p:nvSpPr>
          <p:cNvPr id="36873" name="TextBox 44"/>
          <p:cNvSpPr txBox="1">
            <a:spLocks noChangeArrowheads="1"/>
          </p:cNvSpPr>
          <p:nvPr/>
        </p:nvSpPr>
        <p:spPr bwMode="auto">
          <a:xfrm>
            <a:off x="0" y="4343400"/>
            <a:ext cx="1676400" cy="369888"/>
          </a:xfrm>
          <a:prstGeom prst="rect">
            <a:avLst/>
          </a:prstGeom>
          <a:noFill/>
          <a:ln w="9525">
            <a:noFill/>
            <a:miter lim="800000"/>
            <a:headEnd/>
            <a:tailEnd/>
          </a:ln>
        </p:spPr>
        <p:txBody>
          <a:bodyPr>
            <a:spAutoFit/>
          </a:bodyPr>
          <a:lstStyle/>
          <a:p>
            <a:pPr algn="r" eaLnBrk="1" hangingPunct="1"/>
            <a:r>
              <a:rPr lang="en-US">
                <a:solidFill>
                  <a:srgbClr val="0D5DFF"/>
                </a:solidFill>
                <a:latin typeface="Times New Roman" pitchFamily="18" charset="0"/>
              </a:rPr>
              <a:t>1</a:t>
            </a:r>
            <a:r>
              <a:rPr lang="en-US" baseline="30000">
                <a:solidFill>
                  <a:srgbClr val="0D5DFF"/>
                </a:solidFill>
                <a:latin typeface="Times New Roman" pitchFamily="18" charset="0"/>
              </a:rPr>
              <a:t>st</a:t>
            </a:r>
            <a:r>
              <a:rPr lang="en-US">
                <a:solidFill>
                  <a:srgbClr val="0D5DFF"/>
                </a:solidFill>
                <a:latin typeface="Times New Roman" pitchFamily="18" charset="0"/>
              </a:rPr>
              <a:t> Hurdle</a:t>
            </a:r>
          </a:p>
        </p:txBody>
      </p:sp>
      <p:grpSp>
        <p:nvGrpSpPr>
          <p:cNvPr id="36874" name="Group 45"/>
          <p:cNvGrpSpPr>
            <a:grpSpLocks/>
          </p:cNvGrpSpPr>
          <p:nvPr/>
        </p:nvGrpSpPr>
        <p:grpSpPr bwMode="auto">
          <a:xfrm>
            <a:off x="2209800" y="762000"/>
            <a:ext cx="1524000" cy="1668463"/>
            <a:chOff x="4419600" y="4267200"/>
            <a:chExt cx="1295400" cy="1669197"/>
          </a:xfrm>
        </p:grpSpPr>
        <p:sp>
          <p:nvSpPr>
            <p:cNvPr id="36915" name="TextBox 46"/>
            <p:cNvSpPr txBox="1">
              <a:spLocks noChangeArrowheads="1"/>
            </p:cNvSpPr>
            <p:nvPr/>
          </p:nvSpPr>
          <p:spPr bwMode="auto">
            <a:xfrm>
              <a:off x="4419600" y="5105400"/>
              <a:ext cx="1295400" cy="830997"/>
            </a:xfrm>
            <a:prstGeom prst="rect">
              <a:avLst/>
            </a:prstGeom>
            <a:noFill/>
            <a:ln w="9525">
              <a:noFill/>
              <a:miter lim="800000"/>
              <a:headEnd/>
              <a:tailEnd/>
            </a:ln>
          </p:spPr>
          <p:txBody>
            <a:bodyPr>
              <a:spAutoFit/>
            </a:bodyPr>
            <a:lstStyle/>
            <a:p>
              <a:pPr algn="ctr" eaLnBrk="1" hangingPunct="1"/>
              <a:r>
                <a:rPr lang="en-US" sz="1600">
                  <a:solidFill>
                    <a:srgbClr val="7030A0"/>
                  </a:solidFill>
                  <a:latin typeface="Times New Roman" pitchFamily="18" charset="0"/>
                </a:rPr>
                <a:t>More than proportionate share</a:t>
              </a:r>
            </a:p>
          </p:txBody>
        </p:sp>
        <p:sp>
          <p:nvSpPr>
            <p:cNvPr id="36916" name="TextBox 47"/>
            <p:cNvSpPr txBox="1">
              <a:spLocks noChangeArrowheads="1"/>
            </p:cNvSpPr>
            <p:nvPr/>
          </p:nvSpPr>
          <p:spPr bwMode="auto">
            <a:xfrm>
              <a:off x="4419600" y="4267200"/>
              <a:ext cx="1295400" cy="1169551"/>
            </a:xfrm>
            <a:prstGeom prst="rect">
              <a:avLst/>
            </a:prstGeom>
            <a:noFill/>
            <a:ln w="9525">
              <a:noFill/>
              <a:miter lim="800000"/>
              <a:headEnd/>
              <a:tailEnd/>
            </a:ln>
          </p:spPr>
          <p:txBody>
            <a:bodyPr>
              <a:spAutoFit/>
            </a:bodyPr>
            <a:lstStyle/>
            <a:p>
              <a:pPr algn="ctr" eaLnBrk="1" hangingPunct="1"/>
              <a:r>
                <a:rPr lang="en-US" sz="1400">
                  <a:solidFill>
                    <a:srgbClr val="7030A0"/>
                  </a:solidFill>
                  <a:latin typeface="Times New Roman" pitchFamily="18" charset="0"/>
                </a:rPr>
                <a:t>Mgr Ptnr:</a:t>
              </a:r>
            </a:p>
            <a:p>
              <a:pPr algn="ctr" eaLnBrk="1" hangingPunct="1"/>
              <a:r>
                <a:rPr lang="en-US" sz="1400" i="1">
                  <a:solidFill>
                    <a:srgbClr val="7030A0"/>
                  </a:solidFill>
                  <a:latin typeface="Times New Roman" pitchFamily="18" charset="0"/>
                </a:rPr>
                <a:t>“pari passu” </a:t>
              </a:r>
              <a:r>
                <a:rPr lang="en-US" sz="1400">
                  <a:solidFill>
                    <a:srgbClr val="7030A0"/>
                  </a:solidFill>
                  <a:latin typeface="Times New Roman" pitchFamily="18" charset="0"/>
                </a:rPr>
                <a:t>but not </a:t>
              </a:r>
              <a:r>
                <a:rPr lang="en-US" sz="1400" i="1">
                  <a:solidFill>
                    <a:srgbClr val="7030A0"/>
                  </a:solidFill>
                  <a:latin typeface="Times New Roman" pitchFamily="18" charset="0"/>
                </a:rPr>
                <a:t>“pro rata”:</a:t>
              </a:r>
            </a:p>
            <a:p>
              <a:pPr algn="ctr" eaLnBrk="1" hangingPunct="1"/>
              <a:r>
                <a:rPr lang="en-US" sz="1400">
                  <a:solidFill>
                    <a:srgbClr val="FF0000"/>
                  </a:solidFill>
                  <a:latin typeface="Times New Roman" pitchFamily="18" charset="0"/>
                </a:rPr>
                <a:t>“Promote”</a:t>
              </a:r>
            </a:p>
            <a:p>
              <a:pPr algn="ctr" eaLnBrk="1" hangingPunct="1"/>
              <a:endParaRPr lang="en-US" sz="1400">
                <a:solidFill>
                  <a:srgbClr val="7030A0"/>
                </a:solidFill>
                <a:latin typeface="Times New Roman" pitchFamily="18" charset="0"/>
              </a:endParaRPr>
            </a:p>
          </p:txBody>
        </p:sp>
        <p:sp>
          <p:nvSpPr>
            <p:cNvPr id="36917" name="Rectangle 48"/>
            <p:cNvSpPr>
              <a:spLocks noChangeArrowheads="1"/>
            </p:cNvSpPr>
            <p:nvPr/>
          </p:nvSpPr>
          <p:spPr bwMode="auto">
            <a:xfrm>
              <a:off x="4419600" y="4267200"/>
              <a:ext cx="1295400" cy="1600200"/>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grpSp>
        <p:nvGrpSpPr>
          <p:cNvPr id="36875" name="Group 70"/>
          <p:cNvGrpSpPr>
            <a:grpSpLocks/>
          </p:cNvGrpSpPr>
          <p:nvPr/>
        </p:nvGrpSpPr>
        <p:grpSpPr bwMode="auto">
          <a:xfrm>
            <a:off x="4876800" y="1752600"/>
            <a:ext cx="457200" cy="3657600"/>
            <a:chOff x="4876800" y="1752600"/>
            <a:chExt cx="457200" cy="3657600"/>
          </a:xfrm>
        </p:grpSpPr>
        <p:sp>
          <p:nvSpPr>
            <p:cNvPr id="36913" name="Down Arrow 64"/>
            <p:cNvSpPr>
              <a:spLocks noChangeArrowheads="1"/>
            </p:cNvSpPr>
            <p:nvPr/>
          </p:nvSpPr>
          <p:spPr bwMode="auto">
            <a:xfrm rot="10800000">
              <a:off x="4876800" y="1752600"/>
              <a:ext cx="457200" cy="3657600"/>
            </a:xfrm>
            <a:prstGeom prst="downArrow">
              <a:avLst>
                <a:gd name="adj1" fmla="val 50000"/>
                <a:gd name="adj2" fmla="val 50000"/>
              </a:avLst>
            </a:prstGeom>
            <a:solidFill>
              <a:schemeClr val="accent1"/>
            </a:solid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sp>
          <p:nvSpPr>
            <p:cNvPr id="36914" name="TextBox 67"/>
            <p:cNvSpPr txBox="1">
              <a:spLocks noChangeArrowheads="1"/>
            </p:cNvSpPr>
            <p:nvPr/>
          </p:nvSpPr>
          <p:spPr bwMode="auto">
            <a:xfrm rot="-5400000">
              <a:off x="4040089" y="3351311"/>
              <a:ext cx="2133600" cy="307777"/>
            </a:xfrm>
            <a:prstGeom prst="rect">
              <a:avLst/>
            </a:prstGeom>
            <a:noFill/>
            <a:ln w="9525">
              <a:noFill/>
              <a:miter lim="800000"/>
              <a:headEnd/>
              <a:tailEnd/>
            </a:ln>
          </p:spPr>
          <p:txBody>
            <a:bodyPr>
              <a:spAutoFit/>
            </a:bodyPr>
            <a:lstStyle/>
            <a:p>
              <a:pPr algn="ctr" eaLnBrk="1" hangingPunct="1"/>
              <a:r>
                <a:rPr lang="en-US" sz="1400" b="1">
                  <a:solidFill>
                    <a:srgbClr val="000000"/>
                  </a:solidFill>
                  <a:latin typeface="Times New Roman" pitchFamily="18" charset="0"/>
                </a:rPr>
                <a:t>Cash flow order</a:t>
              </a:r>
            </a:p>
          </p:txBody>
        </p:sp>
      </p:grpSp>
      <p:grpSp>
        <p:nvGrpSpPr>
          <p:cNvPr id="36876" name="Group 70"/>
          <p:cNvGrpSpPr>
            <a:grpSpLocks/>
          </p:cNvGrpSpPr>
          <p:nvPr/>
        </p:nvGrpSpPr>
        <p:grpSpPr bwMode="auto">
          <a:xfrm>
            <a:off x="4038600" y="1752600"/>
            <a:ext cx="457200" cy="3657600"/>
            <a:chOff x="4876800" y="1752600"/>
            <a:chExt cx="457200" cy="3657600"/>
          </a:xfrm>
        </p:grpSpPr>
        <p:sp>
          <p:nvSpPr>
            <p:cNvPr id="36911" name="Down Arrow 45"/>
            <p:cNvSpPr>
              <a:spLocks noChangeArrowheads="1"/>
            </p:cNvSpPr>
            <p:nvPr/>
          </p:nvSpPr>
          <p:spPr bwMode="auto">
            <a:xfrm rot="10800000">
              <a:off x="4876800" y="1752600"/>
              <a:ext cx="457200" cy="3657600"/>
            </a:xfrm>
            <a:prstGeom prst="downArrow">
              <a:avLst>
                <a:gd name="adj1" fmla="val 50000"/>
                <a:gd name="adj2" fmla="val 50000"/>
              </a:avLst>
            </a:prstGeom>
            <a:solidFill>
              <a:schemeClr val="accent1"/>
            </a:solid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sp>
          <p:nvSpPr>
            <p:cNvPr id="36912" name="TextBox 50"/>
            <p:cNvSpPr txBox="1">
              <a:spLocks noChangeArrowheads="1"/>
            </p:cNvSpPr>
            <p:nvPr/>
          </p:nvSpPr>
          <p:spPr bwMode="auto">
            <a:xfrm rot="-5400000">
              <a:off x="4040089" y="3351311"/>
              <a:ext cx="2133600" cy="307777"/>
            </a:xfrm>
            <a:prstGeom prst="rect">
              <a:avLst/>
            </a:prstGeom>
            <a:noFill/>
            <a:ln w="9525">
              <a:noFill/>
              <a:miter lim="800000"/>
              <a:headEnd/>
              <a:tailEnd/>
            </a:ln>
          </p:spPr>
          <p:txBody>
            <a:bodyPr>
              <a:spAutoFit/>
            </a:bodyPr>
            <a:lstStyle/>
            <a:p>
              <a:pPr algn="ctr" eaLnBrk="1" hangingPunct="1"/>
              <a:r>
                <a:rPr lang="en-US" sz="1400" b="1">
                  <a:solidFill>
                    <a:srgbClr val="000000"/>
                  </a:solidFill>
                  <a:latin typeface="Times New Roman" pitchFamily="18" charset="0"/>
                </a:rPr>
                <a:t>Cash flow order</a:t>
              </a:r>
            </a:p>
          </p:txBody>
        </p:sp>
      </p:grpSp>
      <p:grpSp>
        <p:nvGrpSpPr>
          <p:cNvPr id="36877" name="Group 41"/>
          <p:cNvGrpSpPr>
            <a:grpSpLocks/>
          </p:cNvGrpSpPr>
          <p:nvPr/>
        </p:nvGrpSpPr>
        <p:grpSpPr bwMode="auto">
          <a:xfrm>
            <a:off x="1066800" y="2819400"/>
            <a:ext cx="1295400" cy="1524000"/>
            <a:chOff x="4419600" y="4267199"/>
            <a:chExt cx="1295400" cy="1778000"/>
          </a:xfrm>
        </p:grpSpPr>
        <p:sp>
          <p:nvSpPr>
            <p:cNvPr id="36908" name="TextBox 59"/>
            <p:cNvSpPr txBox="1">
              <a:spLocks noChangeArrowheads="1"/>
            </p:cNvSpPr>
            <p:nvPr/>
          </p:nvSpPr>
          <p:spPr bwMode="auto">
            <a:xfrm>
              <a:off x="4419600" y="5067299"/>
              <a:ext cx="1295400" cy="969496"/>
            </a:xfrm>
            <a:prstGeom prst="rect">
              <a:avLst/>
            </a:prstGeom>
            <a:noFill/>
            <a:ln w="9525">
              <a:noFill/>
              <a:miter lim="800000"/>
              <a:headEnd/>
              <a:tailEnd/>
            </a:ln>
          </p:spPr>
          <p:txBody>
            <a:bodyPr>
              <a:spAutoFit/>
            </a:bodyPr>
            <a:lstStyle/>
            <a:p>
              <a:pPr algn="ctr" eaLnBrk="1" hangingPunct="1"/>
              <a:r>
                <a:rPr lang="en-US" sz="1600">
                  <a:solidFill>
                    <a:srgbClr val="7030A0"/>
                  </a:solidFill>
                  <a:latin typeface="Times New Roman" pitchFamily="18" charset="0"/>
                </a:rPr>
                <a:t>share in proportion to contribn</a:t>
              </a:r>
            </a:p>
          </p:txBody>
        </p:sp>
        <p:sp>
          <p:nvSpPr>
            <p:cNvPr id="36909" name="TextBox 65"/>
            <p:cNvSpPr txBox="1">
              <a:spLocks noChangeArrowheads="1"/>
            </p:cNvSpPr>
            <p:nvPr/>
          </p:nvSpPr>
          <p:spPr bwMode="auto">
            <a:xfrm>
              <a:off x="4419600" y="4267200"/>
              <a:ext cx="1295400" cy="861775"/>
            </a:xfrm>
            <a:prstGeom prst="rect">
              <a:avLst/>
            </a:prstGeom>
            <a:noFill/>
            <a:ln w="9525">
              <a:noFill/>
              <a:miter lim="800000"/>
              <a:headEnd/>
              <a:tailEnd/>
            </a:ln>
          </p:spPr>
          <p:txBody>
            <a:bodyPr>
              <a:spAutoFit/>
            </a:bodyPr>
            <a:lstStyle/>
            <a:p>
              <a:pPr algn="ctr" eaLnBrk="1" hangingPunct="1"/>
              <a:r>
                <a:rPr lang="en-US" sz="1400">
                  <a:solidFill>
                    <a:srgbClr val="7030A0"/>
                  </a:solidFill>
                  <a:latin typeface="Times New Roman" pitchFamily="18" charset="0"/>
                </a:rPr>
                <a:t>Money Ptnr:</a:t>
              </a:r>
            </a:p>
            <a:p>
              <a:pPr algn="ctr" eaLnBrk="1" hangingPunct="1"/>
              <a:r>
                <a:rPr lang="en-US" sz="1400" i="1">
                  <a:solidFill>
                    <a:srgbClr val="7030A0"/>
                  </a:solidFill>
                  <a:latin typeface="Times New Roman" pitchFamily="18" charset="0"/>
                </a:rPr>
                <a:t>“pro rata pari passu”</a:t>
              </a:r>
            </a:p>
          </p:txBody>
        </p:sp>
        <p:sp>
          <p:nvSpPr>
            <p:cNvPr id="36910" name="Rectangle 68"/>
            <p:cNvSpPr>
              <a:spLocks noChangeArrowheads="1"/>
            </p:cNvSpPr>
            <p:nvPr/>
          </p:nvSpPr>
          <p:spPr bwMode="auto">
            <a:xfrm>
              <a:off x="4419600" y="4267199"/>
              <a:ext cx="1295400" cy="1778000"/>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grpSp>
        <p:nvGrpSpPr>
          <p:cNvPr id="36878" name="Group 45"/>
          <p:cNvGrpSpPr>
            <a:grpSpLocks/>
          </p:cNvGrpSpPr>
          <p:nvPr/>
        </p:nvGrpSpPr>
        <p:grpSpPr bwMode="auto">
          <a:xfrm>
            <a:off x="2438400" y="2819400"/>
            <a:ext cx="1295400" cy="1549400"/>
            <a:chOff x="4419600" y="4267199"/>
            <a:chExt cx="1295400" cy="1807695"/>
          </a:xfrm>
        </p:grpSpPr>
        <p:sp>
          <p:nvSpPr>
            <p:cNvPr id="36905" name="TextBox 70"/>
            <p:cNvSpPr txBox="1">
              <a:spLocks noChangeArrowheads="1"/>
            </p:cNvSpPr>
            <p:nvPr/>
          </p:nvSpPr>
          <p:spPr bwMode="auto">
            <a:xfrm>
              <a:off x="4419600" y="5105398"/>
              <a:ext cx="1295400" cy="969496"/>
            </a:xfrm>
            <a:prstGeom prst="rect">
              <a:avLst/>
            </a:prstGeom>
            <a:noFill/>
            <a:ln w="9525">
              <a:noFill/>
              <a:miter lim="800000"/>
              <a:headEnd/>
              <a:tailEnd/>
            </a:ln>
          </p:spPr>
          <p:txBody>
            <a:bodyPr>
              <a:spAutoFit/>
            </a:bodyPr>
            <a:lstStyle/>
            <a:p>
              <a:pPr algn="ctr" eaLnBrk="1" hangingPunct="1"/>
              <a:r>
                <a:rPr lang="en-US" sz="1600">
                  <a:solidFill>
                    <a:srgbClr val="7030A0"/>
                  </a:solidFill>
                  <a:latin typeface="Times New Roman" pitchFamily="18" charset="0"/>
                </a:rPr>
                <a:t>share in proportion to contribn</a:t>
              </a:r>
            </a:p>
          </p:txBody>
        </p:sp>
        <p:sp>
          <p:nvSpPr>
            <p:cNvPr id="36906" name="TextBox 71"/>
            <p:cNvSpPr txBox="1">
              <a:spLocks noChangeArrowheads="1"/>
            </p:cNvSpPr>
            <p:nvPr/>
          </p:nvSpPr>
          <p:spPr bwMode="auto">
            <a:xfrm>
              <a:off x="4419600" y="4267199"/>
              <a:ext cx="1295400" cy="861774"/>
            </a:xfrm>
            <a:prstGeom prst="rect">
              <a:avLst/>
            </a:prstGeom>
            <a:noFill/>
            <a:ln w="9525">
              <a:noFill/>
              <a:miter lim="800000"/>
              <a:headEnd/>
              <a:tailEnd/>
            </a:ln>
          </p:spPr>
          <p:txBody>
            <a:bodyPr>
              <a:spAutoFit/>
            </a:bodyPr>
            <a:lstStyle/>
            <a:p>
              <a:pPr algn="ctr" eaLnBrk="1" hangingPunct="1"/>
              <a:r>
                <a:rPr lang="en-US" sz="1400">
                  <a:solidFill>
                    <a:srgbClr val="7030A0"/>
                  </a:solidFill>
                  <a:latin typeface="Times New Roman" pitchFamily="18" charset="0"/>
                </a:rPr>
                <a:t>Mgr Ptnr:</a:t>
              </a:r>
            </a:p>
            <a:p>
              <a:pPr algn="ctr" eaLnBrk="1" hangingPunct="1"/>
              <a:r>
                <a:rPr lang="en-US" sz="1400" i="1">
                  <a:solidFill>
                    <a:srgbClr val="7030A0"/>
                  </a:solidFill>
                  <a:latin typeface="Times New Roman" pitchFamily="18" charset="0"/>
                </a:rPr>
                <a:t>“pro rata pari passu”</a:t>
              </a:r>
            </a:p>
          </p:txBody>
        </p:sp>
        <p:sp>
          <p:nvSpPr>
            <p:cNvPr id="36907" name="Rectangle 72"/>
            <p:cNvSpPr>
              <a:spLocks noChangeArrowheads="1"/>
            </p:cNvSpPr>
            <p:nvPr/>
          </p:nvSpPr>
          <p:spPr bwMode="auto">
            <a:xfrm>
              <a:off x="4419600" y="4267199"/>
              <a:ext cx="1295400" cy="1777999"/>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cxnSp>
        <p:nvCxnSpPr>
          <p:cNvPr id="36879" name="Straight Connector 73"/>
          <p:cNvCxnSpPr>
            <a:cxnSpLocks noChangeShapeType="1"/>
          </p:cNvCxnSpPr>
          <p:nvPr/>
        </p:nvCxnSpPr>
        <p:spPr bwMode="auto">
          <a:xfrm>
            <a:off x="914400" y="2743200"/>
            <a:ext cx="838200" cy="0"/>
          </a:xfrm>
          <a:prstGeom prst="line">
            <a:avLst/>
          </a:prstGeom>
          <a:noFill/>
          <a:ln w="9525" algn="ctr">
            <a:solidFill>
              <a:schemeClr val="tx1"/>
            </a:solidFill>
            <a:round/>
            <a:headEnd/>
            <a:tailEnd/>
          </a:ln>
        </p:spPr>
      </p:cxnSp>
      <p:sp>
        <p:nvSpPr>
          <p:cNvPr id="36880" name="TextBox 74"/>
          <p:cNvSpPr txBox="1">
            <a:spLocks noChangeArrowheads="1"/>
          </p:cNvSpPr>
          <p:nvPr/>
        </p:nvSpPr>
        <p:spPr bwMode="auto">
          <a:xfrm>
            <a:off x="0" y="2438400"/>
            <a:ext cx="1676400" cy="369888"/>
          </a:xfrm>
          <a:prstGeom prst="rect">
            <a:avLst/>
          </a:prstGeom>
          <a:noFill/>
          <a:ln w="9525">
            <a:noFill/>
            <a:miter lim="800000"/>
            <a:headEnd/>
            <a:tailEnd/>
          </a:ln>
        </p:spPr>
        <p:txBody>
          <a:bodyPr>
            <a:spAutoFit/>
          </a:bodyPr>
          <a:lstStyle/>
          <a:p>
            <a:pPr algn="r" eaLnBrk="1" hangingPunct="1"/>
            <a:r>
              <a:rPr lang="en-US">
                <a:solidFill>
                  <a:srgbClr val="0D5DFF"/>
                </a:solidFill>
                <a:latin typeface="Times New Roman" pitchFamily="18" charset="0"/>
              </a:rPr>
              <a:t>2</a:t>
            </a:r>
            <a:r>
              <a:rPr lang="en-US" baseline="30000">
                <a:solidFill>
                  <a:srgbClr val="0D5DFF"/>
                </a:solidFill>
                <a:latin typeface="Times New Roman" pitchFamily="18" charset="0"/>
              </a:rPr>
              <a:t>nd</a:t>
            </a:r>
            <a:r>
              <a:rPr lang="en-US">
                <a:solidFill>
                  <a:srgbClr val="0D5DFF"/>
                </a:solidFill>
                <a:latin typeface="Times New Roman" pitchFamily="18" charset="0"/>
              </a:rPr>
              <a:t> Hurdle</a:t>
            </a:r>
          </a:p>
        </p:txBody>
      </p:sp>
      <p:grpSp>
        <p:nvGrpSpPr>
          <p:cNvPr id="36881" name="Group 41"/>
          <p:cNvGrpSpPr>
            <a:grpSpLocks/>
          </p:cNvGrpSpPr>
          <p:nvPr/>
        </p:nvGrpSpPr>
        <p:grpSpPr bwMode="auto">
          <a:xfrm>
            <a:off x="5638800" y="838200"/>
            <a:ext cx="1066800" cy="1600200"/>
            <a:chOff x="4419600" y="4267200"/>
            <a:chExt cx="1295400" cy="1600200"/>
          </a:xfrm>
        </p:grpSpPr>
        <p:sp>
          <p:nvSpPr>
            <p:cNvPr id="36902" name="TextBox 76"/>
            <p:cNvSpPr txBox="1">
              <a:spLocks noChangeArrowheads="1"/>
            </p:cNvSpPr>
            <p:nvPr/>
          </p:nvSpPr>
          <p:spPr bwMode="auto">
            <a:xfrm>
              <a:off x="4419600" y="5105400"/>
              <a:ext cx="1295400" cy="646331"/>
            </a:xfrm>
            <a:prstGeom prst="rect">
              <a:avLst/>
            </a:prstGeom>
            <a:noFill/>
            <a:ln w="9525">
              <a:noFill/>
              <a:miter lim="800000"/>
              <a:headEnd/>
              <a:tailEnd/>
            </a:ln>
          </p:spPr>
          <p:txBody>
            <a:bodyPr>
              <a:spAutoFit/>
            </a:bodyPr>
            <a:lstStyle/>
            <a:p>
              <a:pPr algn="ctr" eaLnBrk="1" hangingPunct="1"/>
              <a:r>
                <a:rPr lang="en-US" sz="1200">
                  <a:solidFill>
                    <a:srgbClr val="7030A0"/>
                  </a:solidFill>
                  <a:latin typeface="Times New Roman" pitchFamily="18" charset="0"/>
                </a:rPr>
                <a:t>Less than proportionate share</a:t>
              </a:r>
            </a:p>
          </p:txBody>
        </p:sp>
        <p:sp>
          <p:nvSpPr>
            <p:cNvPr id="36903" name="TextBox 77"/>
            <p:cNvSpPr txBox="1">
              <a:spLocks noChangeArrowheads="1"/>
            </p:cNvSpPr>
            <p:nvPr/>
          </p:nvSpPr>
          <p:spPr bwMode="auto">
            <a:xfrm>
              <a:off x="4419600" y="4267200"/>
              <a:ext cx="1295400" cy="830997"/>
            </a:xfrm>
            <a:prstGeom prst="rect">
              <a:avLst/>
            </a:prstGeom>
            <a:noFill/>
            <a:ln w="9525">
              <a:noFill/>
              <a:miter lim="800000"/>
              <a:headEnd/>
              <a:tailEnd/>
            </a:ln>
          </p:spPr>
          <p:txBody>
            <a:bodyPr>
              <a:spAutoFit/>
            </a:bodyPr>
            <a:lstStyle/>
            <a:p>
              <a:pPr algn="ctr" eaLnBrk="1" hangingPunct="1"/>
              <a:r>
                <a:rPr lang="en-US" sz="1200">
                  <a:solidFill>
                    <a:srgbClr val="7030A0"/>
                  </a:solidFill>
                  <a:latin typeface="Times New Roman" pitchFamily="18" charset="0"/>
                </a:rPr>
                <a:t>Money Ptnr:</a:t>
              </a:r>
            </a:p>
            <a:p>
              <a:pPr algn="ctr" eaLnBrk="1" hangingPunct="1"/>
              <a:r>
                <a:rPr lang="en-US" sz="1200" i="1">
                  <a:solidFill>
                    <a:srgbClr val="7030A0"/>
                  </a:solidFill>
                  <a:latin typeface="Times New Roman" pitchFamily="18" charset="0"/>
                </a:rPr>
                <a:t>“pari passu” </a:t>
              </a:r>
              <a:r>
                <a:rPr lang="en-US" sz="1200">
                  <a:solidFill>
                    <a:srgbClr val="7030A0"/>
                  </a:solidFill>
                  <a:latin typeface="Times New Roman" pitchFamily="18" charset="0"/>
                </a:rPr>
                <a:t>but not </a:t>
              </a:r>
              <a:r>
                <a:rPr lang="en-US" sz="1200" i="1">
                  <a:solidFill>
                    <a:srgbClr val="7030A0"/>
                  </a:solidFill>
                  <a:latin typeface="Times New Roman" pitchFamily="18" charset="0"/>
                </a:rPr>
                <a:t>“pro rata”</a:t>
              </a:r>
            </a:p>
          </p:txBody>
        </p:sp>
        <p:sp>
          <p:nvSpPr>
            <p:cNvPr id="36904" name="Rectangle 78"/>
            <p:cNvSpPr>
              <a:spLocks noChangeArrowheads="1"/>
            </p:cNvSpPr>
            <p:nvPr/>
          </p:nvSpPr>
          <p:spPr bwMode="auto">
            <a:xfrm>
              <a:off x="4419600" y="4267200"/>
              <a:ext cx="1295400" cy="1600200"/>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grpSp>
        <p:nvGrpSpPr>
          <p:cNvPr id="36882" name="Group 45"/>
          <p:cNvGrpSpPr>
            <a:grpSpLocks/>
          </p:cNvGrpSpPr>
          <p:nvPr/>
        </p:nvGrpSpPr>
        <p:grpSpPr bwMode="auto">
          <a:xfrm>
            <a:off x="6781800" y="838200"/>
            <a:ext cx="1524000" cy="1668463"/>
            <a:chOff x="4419600" y="4267200"/>
            <a:chExt cx="1295400" cy="1669197"/>
          </a:xfrm>
        </p:grpSpPr>
        <p:sp>
          <p:nvSpPr>
            <p:cNvPr id="36899" name="TextBox 80"/>
            <p:cNvSpPr txBox="1">
              <a:spLocks noChangeArrowheads="1"/>
            </p:cNvSpPr>
            <p:nvPr/>
          </p:nvSpPr>
          <p:spPr bwMode="auto">
            <a:xfrm>
              <a:off x="4419600" y="5105400"/>
              <a:ext cx="1295400" cy="830997"/>
            </a:xfrm>
            <a:prstGeom prst="rect">
              <a:avLst/>
            </a:prstGeom>
            <a:noFill/>
            <a:ln w="9525">
              <a:noFill/>
              <a:miter lim="800000"/>
              <a:headEnd/>
              <a:tailEnd/>
            </a:ln>
          </p:spPr>
          <p:txBody>
            <a:bodyPr>
              <a:spAutoFit/>
            </a:bodyPr>
            <a:lstStyle/>
            <a:p>
              <a:pPr algn="ctr" eaLnBrk="1" hangingPunct="1"/>
              <a:r>
                <a:rPr lang="en-US" sz="1600">
                  <a:solidFill>
                    <a:srgbClr val="7030A0"/>
                  </a:solidFill>
                  <a:latin typeface="Times New Roman" pitchFamily="18" charset="0"/>
                </a:rPr>
                <a:t>More than proportionate share</a:t>
              </a:r>
            </a:p>
          </p:txBody>
        </p:sp>
        <p:sp>
          <p:nvSpPr>
            <p:cNvPr id="36900" name="TextBox 81"/>
            <p:cNvSpPr txBox="1">
              <a:spLocks noChangeArrowheads="1"/>
            </p:cNvSpPr>
            <p:nvPr/>
          </p:nvSpPr>
          <p:spPr bwMode="auto">
            <a:xfrm>
              <a:off x="4419600" y="4267200"/>
              <a:ext cx="1295400" cy="1169551"/>
            </a:xfrm>
            <a:prstGeom prst="rect">
              <a:avLst/>
            </a:prstGeom>
            <a:noFill/>
            <a:ln w="9525">
              <a:noFill/>
              <a:miter lim="800000"/>
              <a:headEnd/>
              <a:tailEnd/>
            </a:ln>
          </p:spPr>
          <p:txBody>
            <a:bodyPr>
              <a:spAutoFit/>
            </a:bodyPr>
            <a:lstStyle/>
            <a:p>
              <a:pPr algn="ctr" eaLnBrk="1" hangingPunct="1"/>
              <a:r>
                <a:rPr lang="en-US" sz="1400">
                  <a:solidFill>
                    <a:srgbClr val="7030A0"/>
                  </a:solidFill>
                  <a:latin typeface="Times New Roman" pitchFamily="18" charset="0"/>
                </a:rPr>
                <a:t>Mgr Ptnr:</a:t>
              </a:r>
            </a:p>
            <a:p>
              <a:pPr algn="ctr" eaLnBrk="1" hangingPunct="1"/>
              <a:r>
                <a:rPr lang="en-US" sz="1400" i="1">
                  <a:solidFill>
                    <a:srgbClr val="7030A0"/>
                  </a:solidFill>
                  <a:latin typeface="Times New Roman" pitchFamily="18" charset="0"/>
                </a:rPr>
                <a:t>“pari passu” </a:t>
              </a:r>
              <a:r>
                <a:rPr lang="en-US" sz="1400">
                  <a:solidFill>
                    <a:srgbClr val="7030A0"/>
                  </a:solidFill>
                  <a:latin typeface="Times New Roman" pitchFamily="18" charset="0"/>
                </a:rPr>
                <a:t>but not </a:t>
              </a:r>
              <a:r>
                <a:rPr lang="en-US" sz="1400" i="1">
                  <a:solidFill>
                    <a:srgbClr val="7030A0"/>
                  </a:solidFill>
                  <a:latin typeface="Times New Roman" pitchFamily="18" charset="0"/>
                </a:rPr>
                <a:t>“pro rata”</a:t>
              </a:r>
            </a:p>
            <a:p>
              <a:pPr algn="ctr" eaLnBrk="1" hangingPunct="1"/>
              <a:r>
                <a:rPr lang="en-US" sz="1400">
                  <a:solidFill>
                    <a:srgbClr val="FF0000"/>
                  </a:solidFill>
                  <a:latin typeface="Times New Roman" pitchFamily="18" charset="0"/>
                </a:rPr>
                <a:t>“Promote”</a:t>
              </a:r>
            </a:p>
            <a:p>
              <a:pPr algn="ctr" eaLnBrk="1" hangingPunct="1"/>
              <a:endParaRPr lang="en-US" sz="1400">
                <a:solidFill>
                  <a:srgbClr val="7030A0"/>
                </a:solidFill>
                <a:latin typeface="Times New Roman" pitchFamily="18" charset="0"/>
              </a:endParaRPr>
            </a:p>
          </p:txBody>
        </p:sp>
        <p:sp>
          <p:nvSpPr>
            <p:cNvPr id="36901" name="Rectangle 82"/>
            <p:cNvSpPr>
              <a:spLocks noChangeArrowheads="1"/>
            </p:cNvSpPr>
            <p:nvPr/>
          </p:nvSpPr>
          <p:spPr bwMode="auto">
            <a:xfrm>
              <a:off x="4419600" y="4267200"/>
              <a:ext cx="1295400" cy="1600200"/>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cxnSp>
        <p:nvCxnSpPr>
          <p:cNvPr id="36883" name="Straight Connector 83"/>
          <p:cNvCxnSpPr>
            <a:cxnSpLocks noChangeShapeType="1"/>
          </p:cNvCxnSpPr>
          <p:nvPr/>
        </p:nvCxnSpPr>
        <p:spPr bwMode="auto">
          <a:xfrm>
            <a:off x="7772400" y="2743200"/>
            <a:ext cx="838200" cy="0"/>
          </a:xfrm>
          <a:prstGeom prst="line">
            <a:avLst/>
          </a:prstGeom>
          <a:noFill/>
          <a:ln w="9525" algn="ctr">
            <a:solidFill>
              <a:schemeClr val="tx1"/>
            </a:solidFill>
            <a:round/>
            <a:headEnd/>
            <a:tailEnd/>
          </a:ln>
        </p:spPr>
      </p:cxnSp>
      <p:sp>
        <p:nvSpPr>
          <p:cNvPr id="36884" name="TextBox 85"/>
          <p:cNvSpPr txBox="1">
            <a:spLocks noChangeArrowheads="1"/>
          </p:cNvSpPr>
          <p:nvPr/>
        </p:nvSpPr>
        <p:spPr bwMode="auto">
          <a:xfrm>
            <a:off x="7696200" y="2438400"/>
            <a:ext cx="1295400" cy="369888"/>
          </a:xfrm>
          <a:prstGeom prst="rect">
            <a:avLst/>
          </a:prstGeom>
          <a:noFill/>
          <a:ln w="9525">
            <a:noFill/>
            <a:miter lim="800000"/>
            <a:headEnd/>
            <a:tailEnd/>
          </a:ln>
        </p:spPr>
        <p:txBody>
          <a:bodyPr>
            <a:spAutoFit/>
          </a:bodyPr>
          <a:lstStyle/>
          <a:p>
            <a:pPr algn="r" eaLnBrk="1" hangingPunct="1"/>
            <a:r>
              <a:rPr lang="en-US">
                <a:solidFill>
                  <a:srgbClr val="0D5DFF"/>
                </a:solidFill>
                <a:latin typeface="Times New Roman" pitchFamily="18" charset="0"/>
              </a:rPr>
              <a:t>2</a:t>
            </a:r>
            <a:r>
              <a:rPr lang="en-US" baseline="30000">
                <a:solidFill>
                  <a:srgbClr val="0D5DFF"/>
                </a:solidFill>
                <a:latin typeface="Times New Roman" pitchFamily="18" charset="0"/>
              </a:rPr>
              <a:t>nd</a:t>
            </a:r>
            <a:r>
              <a:rPr lang="en-US">
                <a:solidFill>
                  <a:srgbClr val="0D5DFF"/>
                </a:solidFill>
                <a:latin typeface="Times New Roman" pitchFamily="18" charset="0"/>
              </a:rPr>
              <a:t> Hurdle</a:t>
            </a:r>
          </a:p>
        </p:txBody>
      </p:sp>
      <p:cxnSp>
        <p:nvCxnSpPr>
          <p:cNvPr id="36885" name="Straight Connector 86"/>
          <p:cNvCxnSpPr>
            <a:cxnSpLocks noChangeShapeType="1"/>
          </p:cNvCxnSpPr>
          <p:nvPr/>
        </p:nvCxnSpPr>
        <p:spPr bwMode="auto">
          <a:xfrm>
            <a:off x="7848600" y="4648200"/>
            <a:ext cx="838200" cy="0"/>
          </a:xfrm>
          <a:prstGeom prst="line">
            <a:avLst/>
          </a:prstGeom>
          <a:noFill/>
          <a:ln w="9525" algn="ctr">
            <a:solidFill>
              <a:schemeClr val="tx1"/>
            </a:solidFill>
            <a:round/>
            <a:headEnd/>
            <a:tailEnd/>
          </a:ln>
        </p:spPr>
      </p:cxnSp>
      <p:sp>
        <p:nvSpPr>
          <p:cNvPr id="36886" name="TextBox 87"/>
          <p:cNvSpPr txBox="1">
            <a:spLocks noChangeArrowheads="1"/>
          </p:cNvSpPr>
          <p:nvPr/>
        </p:nvSpPr>
        <p:spPr bwMode="auto">
          <a:xfrm>
            <a:off x="7696200" y="4343400"/>
            <a:ext cx="1219200" cy="369888"/>
          </a:xfrm>
          <a:prstGeom prst="rect">
            <a:avLst/>
          </a:prstGeom>
          <a:noFill/>
          <a:ln w="9525">
            <a:noFill/>
            <a:miter lim="800000"/>
            <a:headEnd/>
            <a:tailEnd/>
          </a:ln>
        </p:spPr>
        <p:txBody>
          <a:bodyPr>
            <a:spAutoFit/>
          </a:bodyPr>
          <a:lstStyle/>
          <a:p>
            <a:pPr algn="r" eaLnBrk="1" hangingPunct="1"/>
            <a:r>
              <a:rPr lang="en-US">
                <a:solidFill>
                  <a:srgbClr val="0D5DFF"/>
                </a:solidFill>
                <a:latin typeface="Times New Roman" pitchFamily="18" charset="0"/>
              </a:rPr>
              <a:t>1</a:t>
            </a:r>
            <a:r>
              <a:rPr lang="en-US" baseline="30000">
                <a:solidFill>
                  <a:srgbClr val="0D5DFF"/>
                </a:solidFill>
                <a:latin typeface="Times New Roman" pitchFamily="18" charset="0"/>
              </a:rPr>
              <a:t>st</a:t>
            </a:r>
            <a:r>
              <a:rPr lang="en-US">
                <a:solidFill>
                  <a:srgbClr val="0D5DFF"/>
                </a:solidFill>
                <a:latin typeface="Times New Roman" pitchFamily="18" charset="0"/>
              </a:rPr>
              <a:t> Hurdle</a:t>
            </a:r>
          </a:p>
        </p:txBody>
      </p:sp>
      <p:grpSp>
        <p:nvGrpSpPr>
          <p:cNvPr id="36887" name="Group 41"/>
          <p:cNvGrpSpPr>
            <a:grpSpLocks/>
          </p:cNvGrpSpPr>
          <p:nvPr/>
        </p:nvGrpSpPr>
        <p:grpSpPr bwMode="auto">
          <a:xfrm>
            <a:off x="5638800" y="2819400"/>
            <a:ext cx="1295400" cy="1524000"/>
            <a:chOff x="4419600" y="4267199"/>
            <a:chExt cx="1295400" cy="1778000"/>
          </a:xfrm>
        </p:grpSpPr>
        <p:sp>
          <p:nvSpPr>
            <p:cNvPr id="36896" name="TextBox 89"/>
            <p:cNvSpPr txBox="1">
              <a:spLocks noChangeArrowheads="1"/>
            </p:cNvSpPr>
            <p:nvPr/>
          </p:nvSpPr>
          <p:spPr bwMode="auto">
            <a:xfrm>
              <a:off x="4419600" y="5067299"/>
              <a:ext cx="1295400" cy="969496"/>
            </a:xfrm>
            <a:prstGeom prst="rect">
              <a:avLst/>
            </a:prstGeom>
            <a:noFill/>
            <a:ln w="9525">
              <a:noFill/>
              <a:miter lim="800000"/>
              <a:headEnd/>
              <a:tailEnd/>
            </a:ln>
          </p:spPr>
          <p:txBody>
            <a:bodyPr>
              <a:spAutoFit/>
            </a:bodyPr>
            <a:lstStyle/>
            <a:p>
              <a:pPr algn="ctr" eaLnBrk="1" hangingPunct="1"/>
              <a:r>
                <a:rPr lang="en-US" sz="1600">
                  <a:solidFill>
                    <a:srgbClr val="7030A0"/>
                  </a:solidFill>
                  <a:latin typeface="Times New Roman" pitchFamily="18" charset="0"/>
                </a:rPr>
                <a:t>share in proportion to contribn</a:t>
              </a:r>
            </a:p>
          </p:txBody>
        </p:sp>
        <p:sp>
          <p:nvSpPr>
            <p:cNvPr id="36897" name="TextBox 90"/>
            <p:cNvSpPr txBox="1">
              <a:spLocks noChangeArrowheads="1"/>
            </p:cNvSpPr>
            <p:nvPr/>
          </p:nvSpPr>
          <p:spPr bwMode="auto">
            <a:xfrm>
              <a:off x="4419600" y="4267200"/>
              <a:ext cx="1295400" cy="861775"/>
            </a:xfrm>
            <a:prstGeom prst="rect">
              <a:avLst/>
            </a:prstGeom>
            <a:noFill/>
            <a:ln w="9525">
              <a:noFill/>
              <a:miter lim="800000"/>
              <a:headEnd/>
              <a:tailEnd/>
            </a:ln>
          </p:spPr>
          <p:txBody>
            <a:bodyPr>
              <a:spAutoFit/>
            </a:bodyPr>
            <a:lstStyle/>
            <a:p>
              <a:pPr algn="ctr" eaLnBrk="1" hangingPunct="1"/>
              <a:r>
                <a:rPr lang="en-US" sz="1400">
                  <a:solidFill>
                    <a:srgbClr val="7030A0"/>
                  </a:solidFill>
                  <a:latin typeface="Times New Roman" pitchFamily="18" charset="0"/>
                </a:rPr>
                <a:t>Money Ptnr:</a:t>
              </a:r>
            </a:p>
            <a:p>
              <a:pPr algn="ctr" eaLnBrk="1" hangingPunct="1"/>
              <a:r>
                <a:rPr lang="en-US" sz="1400" i="1">
                  <a:solidFill>
                    <a:srgbClr val="7030A0"/>
                  </a:solidFill>
                  <a:latin typeface="Times New Roman" pitchFamily="18" charset="0"/>
                </a:rPr>
                <a:t>“pro rata pari passu”</a:t>
              </a:r>
            </a:p>
          </p:txBody>
        </p:sp>
        <p:sp>
          <p:nvSpPr>
            <p:cNvPr id="36898" name="Rectangle 91"/>
            <p:cNvSpPr>
              <a:spLocks noChangeArrowheads="1"/>
            </p:cNvSpPr>
            <p:nvPr/>
          </p:nvSpPr>
          <p:spPr bwMode="auto">
            <a:xfrm>
              <a:off x="4419600" y="4267199"/>
              <a:ext cx="1295400" cy="1778000"/>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grpSp>
        <p:nvGrpSpPr>
          <p:cNvPr id="36888" name="Group 45"/>
          <p:cNvGrpSpPr>
            <a:grpSpLocks/>
          </p:cNvGrpSpPr>
          <p:nvPr/>
        </p:nvGrpSpPr>
        <p:grpSpPr bwMode="auto">
          <a:xfrm>
            <a:off x="7010400" y="2819400"/>
            <a:ext cx="1295400" cy="1549400"/>
            <a:chOff x="4419600" y="4267199"/>
            <a:chExt cx="1295400" cy="1807695"/>
          </a:xfrm>
        </p:grpSpPr>
        <p:sp>
          <p:nvSpPr>
            <p:cNvPr id="36893" name="TextBox 93"/>
            <p:cNvSpPr txBox="1">
              <a:spLocks noChangeArrowheads="1"/>
            </p:cNvSpPr>
            <p:nvPr/>
          </p:nvSpPr>
          <p:spPr bwMode="auto">
            <a:xfrm>
              <a:off x="4419600" y="5105398"/>
              <a:ext cx="1295400" cy="969496"/>
            </a:xfrm>
            <a:prstGeom prst="rect">
              <a:avLst/>
            </a:prstGeom>
            <a:noFill/>
            <a:ln w="9525">
              <a:noFill/>
              <a:miter lim="800000"/>
              <a:headEnd/>
              <a:tailEnd/>
            </a:ln>
          </p:spPr>
          <p:txBody>
            <a:bodyPr>
              <a:spAutoFit/>
            </a:bodyPr>
            <a:lstStyle/>
            <a:p>
              <a:pPr algn="ctr" eaLnBrk="1" hangingPunct="1"/>
              <a:r>
                <a:rPr lang="en-US" sz="1600">
                  <a:solidFill>
                    <a:srgbClr val="7030A0"/>
                  </a:solidFill>
                  <a:latin typeface="Times New Roman" pitchFamily="18" charset="0"/>
                </a:rPr>
                <a:t>share in proportion to contribn</a:t>
              </a:r>
            </a:p>
          </p:txBody>
        </p:sp>
        <p:sp>
          <p:nvSpPr>
            <p:cNvPr id="36894" name="TextBox 94"/>
            <p:cNvSpPr txBox="1">
              <a:spLocks noChangeArrowheads="1"/>
            </p:cNvSpPr>
            <p:nvPr/>
          </p:nvSpPr>
          <p:spPr bwMode="auto">
            <a:xfrm>
              <a:off x="4419600" y="4267199"/>
              <a:ext cx="1295400" cy="861774"/>
            </a:xfrm>
            <a:prstGeom prst="rect">
              <a:avLst/>
            </a:prstGeom>
            <a:noFill/>
            <a:ln w="9525">
              <a:noFill/>
              <a:miter lim="800000"/>
              <a:headEnd/>
              <a:tailEnd/>
            </a:ln>
          </p:spPr>
          <p:txBody>
            <a:bodyPr>
              <a:spAutoFit/>
            </a:bodyPr>
            <a:lstStyle/>
            <a:p>
              <a:pPr algn="ctr" eaLnBrk="1" hangingPunct="1"/>
              <a:r>
                <a:rPr lang="en-US" sz="1400">
                  <a:solidFill>
                    <a:srgbClr val="7030A0"/>
                  </a:solidFill>
                  <a:latin typeface="Times New Roman" pitchFamily="18" charset="0"/>
                </a:rPr>
                <a:t>Mgr Ptnr:</a:t>
              </a:r>
            </a:p>
            <a:p>
              <a:pPr algn="ctr" eaLnBrk="1" hangingPunct="1"/>
              <a:r>
                <a:rPr lang="en-US" sz="1400" i="1">
                  <a:solidFill>
                    <a:srgbClr val="7030A0"/>
                  </a:solidFill>
                  <a:latin typeface="Times New Roman" pitchFamily="18" charset="0"/>
                </a:rPr>
                <a:t>“pro rata pari passu”</a:t>
              </a:r>
            </a:p>
          </p:txBody>
        </p:sp>
        <p:sp>
          <p:nvSpPr>
            <p:cNvPr id="36895" name="Rectangle 95"/>
            <p:cNvSpPr>
              <a:spLocks noChangeArrowheads="1"/>
            </p:cNvSpPr>
            <p:nvPr/>
          </p:nvSpPr>
          <p:spPr bwMode="auto">
            <a:xfrm>
              <a:off x="4419600" y="4267199"/>
              <a:ext cx="1295400" cy="1777999"/>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grpSp>
        <p:nvGrpSpPr>
          <p:cNvPr id="36889" name="Group 35"/>
          <p:cNvGrpSpPr>
            <a:grpSpLocks/>
          </p:cNvGrpSpPr>
          <p:nvPr/>
        </p:nvGrpSpPr>
        <p:grpSpPr bwMode="auto">
          <a:xfrm>
            <a:off x="5638800" y="4724400"/>
            <a:ext cx="2667000" cy="1905000"/>
            <a:chOff x="1371600" y="3581400"/>
            <a:chExt cx="2667000" cy="1905000"/>
          </a:xfrm>
        </p:grpSpPr>
        <p:sp>
          <p:nvSpPr>
            <p:cNvPr id="36890" name="TextBox 97"/>
            <p:cNvSpPr txBox="1">
              <a:spLocks noChangeArrowheads="1"/>
            </p:cNvSpPr>
            <p:nvPr/>
          </p:nvSpPr>
          <p:spPr bwMode="auto">
            <a:xfrm>
              <a:off x="1371600" y="4419600"/>
              <a:ext cx="2667000" cy="1015663"/>
            </a:xfrm>
            <a:prstGeom prst="rect">
              <a:avLst/>
            </a:prstGeom>
            <a:noFill/>
            <a:ln w="9525">
              <a:noFill/>
              <a:miter lim="800000"/>
              <a:headEnd/>
              <a:tailEnd/>
            </a:ln>
          </p:spPr>
          <p:txBody>
            <a:bodyPr>
              <a:spAutoFit/>
            </a:bodyPr>
            <a:lstStyle/>
            <a:p>
              <a:pPr algn="ctr" eaLnBrk="1" hangingPunct="1"/>
              <a:r>
                <a:rPr lang="en-US" sz="2000">
                  <a:solidFill>
                    <a:srgbClr val="7030A0"/>
                  </a:solidFill>
                  <a:latin typeface="Times New Roman" pitchFamily="18" charset="0"/>
                </a:rPr>
                <a:t>First claim </a:t>
              </a:r>
              <a:r>
                <a:rPr lang="en-US" sz="2000" i="1" u="sng">
                  <a:solidFill>
                    <a:srgbClr val="7030A0"/>
                  </a:solidFill>
                  <a:latin typeface="Times New Roman" pitchFamily="18" charset="0"/>
                </a:rPr>
                <a:t>of</a:t>
              </a:r>
              <a:r>
                <a:rPr lang="en-US" sz="2000">
                  <a:solidFill>
                    <a:srgbClr val="7030A0"/>
                  </a:solidFill>
                  <a:latin typeface="Times New Roman" pitchFamily="18" charset="0"/>
                </a:rPr>
                <a:t> , then 1</a:t>
              </a:r>
              <a:r>
                <a:rPr lang="en-US" sz="2000" baseline="30000">
                  <a:solidFill>
                    <a:srgbClr val="7030A0"/>
                  </a:solidFill>
                  <a:latin typeface="Times New Roman" pitchFamily="18" charset="0"/>
                </a:rPr>
                <a:t>st</a:t>
              </a:r>
              <a:r>
                <a:rPr lang="en-US" sz="2000">
                  <a:solidFill>
                    <a:srgbClr val="7030A0"/>
                  </a:solidFill>
                  <a:latin typeface="Times New Roman" pitchFamily="18" charset="0"/>
                </a:rPr>
                <a:t> claim </a:t>
              </a:r>
              <a:r>
                <a:rPr lang="en-US" sz="2000" i="1" u="sng">
                  <a:solidFill>
                    <a:srgbClr val="7030A0"/>
                  </a:solidFill>
                  <a:latin typeface="Times New Roman" pitchFamily="18" charset="0"/>
                </a:rPr>
                <a:t>on</a:t>
              </a:r>
              <a:r>
                <a:rPr lang="en-US" sz="2000">
                  <a:solidFill>
                    <a:srgbClr val="7030A0"/>
                  </a:solidFill>
                  <a:latin typeface="Times New Roman" pitchFamily="18" charset="0"/>
                </a:rPr>
                <a:t> (or possibly 1</a:t>
              </a:r>
              <a:r>
                <a:rPr lang="en-US" sz="2000" baseline="30000">
                  <a:solidFill>
                    <a:srgbClr val="7030A0"/>
                  </a:solidFill>
                  <a:latin typeface="Times New Roman" pitchFamily="18" charset="0"/>
                </a:rPr>
                <a:t>st</a:t>
              </a:r>
              <a:r>
                <a:rPr lang="en-US" sz="2000">
                  <a:solidFill>
                    <a:srgbClr val="7030A0"/>
                  </a:solidFill>
                  <a:latin typeface="Times New Roman" pitchFamily="18" charset="0"/>
                </a:rPr>
                <a:t> on both)</a:t>
              </a:r>
            </a:p>
          </p:txBody>
        </p:sp>
        <p:sp>
          <p:nvSpPr>
            <p:cNvPr id="36891" name="TextBox 98"/>
            <p:cNvSpPr txBox="1">
              <a:spLocks noChangeArrowheads="1"/>
            </p:cNvSpPr>
            <p:nvPr/>
          </p:nvSpPr>
          <p:spPr bwMode="auto">
            <a:xfrm>
              <a:off x="1371600" y="3581400"/>
              <a:ext cx="2667000" cy="800219"/>
            </a:xfrm>
            <a:prstGeom prst="rect">
              <a:avLst/>
            </a:prstGeom>
            <a:noFill/>
            <a:ln w="9525">
              <a:noFill/>
              <a:miter lim="800000"/>
              <a:headEnd/>
              <a:tailEnd/>
            </a:ln>
          </p:spPr>
          <p:txBody>
            <a:bodyPr>
              <a:spAutoFit/>
            </a:bodyPr>
            <a:lstStyle/>
            <a:p>
              <a:pPr algn="ctr" eaLnBrk="1" hangingPunct="1"/>
              <a:r>
                <a:rPr lang="en-US" sz="1400">
                  <a:solidFill>
                    <a:srgbClr val="7030A0"/>
                  </a:solidFill>
                  <a:latin typeface="Times New Roman" pitchFamily="18" charset="0"/>
                </a:rPr>
                <a:t>Senior Claim</a:t>
              </a:r>
            </a:p>
            <a:p>
              <a:pPr algn="ctr" eaLnBrk="1" hangingPunct="1"/>
              <a:r>
                <a:rPr lang="en-US" sz="1400">
                  <a:solidFill>
                    <a:srgbClr val="7030A0"/>
                  </a:solidFill>
                  <a:latin typeface="Times New Roman" pitchFamily="18" charset="0"/>
                </a:rPr>
                <a:t>(e.g., debt, or money ptnr)</a:t>
              </a:r>
            </a:p>
            <a:p>
              <a:pPr algn="ctr" eaLnBrk="1" hangingPunct="1"/>
              <a:r>
                <a:rPr lang="en-US" i="1">
                  <a:solidFill>
                    <a:srgbClr val="7030A0"/>
                  </a:solidFill>
                  <a:latin typeface="Times New Roman" pitchFamily="18" charset="0"/>
                </a:rPr>
                <a:t>“seniority”</a:t>
              </a:r>
            </a:p>
          </p:txBody>
        </p:sp>
        <p:sp>
          <p:nvSpPr>
            <p:cNvPr id="36892" name="Rectangle 99"/>
            <p:cNvSpPr>
              <a:spLocks noChangeArrowheads="1"/>
            </p:cNvSpPr>
            <p:nvPr/>
          </p:nvSpPr>
          <p:spPr bwMode="auto">
            <a:xfrm>
              <a:off x="1371600" y="3581400"/>
              <a:ext cx="2667000" cy="1905000"/>
            </a:xfrm>
            <a:prstGeom prst="rect">
              <a:avLst/>
            </a:prstGeom>
            <a:noFill/>
            <a:ln w="9525" algn="ctr">
              <a:solidFill>
                <a:schemeClr val="tx1"/>
              </a:solidFill>
              <a:round/>
              <a:headEnd/>
              <a:tailEnd/>
            </a:ln>
          </p:spPr>
          <p:txBody>
            <a:bodyPr wrap="none"/>
            <a:lstStyle/>
            <a:p>
              <a:pPr eaLnBrk="1" hangingPunct="1"/>
              <a:endParaRPr lang="en-US" sz="2400">
                <a:solidFill>
                  <a:srgbClr val="000000"/>
                </a:solidFill>
                <a:latin typeface="Times New Roman" pitchFamily="18" charset="0"/>
              </a:endParaRPr>
            </a:p>
          </p:txBody>
        </p:sp>
      </p:grpSp>
      <p:sp>
        <p:nvSpPr>
          <p:cNvPr id="60" name="Slide Number Placeholder 59"/>
          <p:cNvSpPr>
            <a:spLocks noGrp="1"/>
          </p:cNvSpPr>
          <p:nvPr>
            <p:ph type="sldNum" sz="quarter" idx="12"/>
          </p:nvPr>
        </p:nvSpPr>
        <p:spPr/>
        <p:txBody>
          <a:bodyPr/>
          <a:lstStyle/>
          <a:p>
            <a:fld id="{803E5F63-EDD2-48EA-B415-1A484A1862D5}" type="slidenum">
              <a:rPr lang="en-US" smtClean="0"/>
              <a:pPr/>
              <a:t>22</a:t>
            </a:fld>
            <a:endParaRPr lang="en-US"/>
          </a:p>
        </p:txBody>
      </p:sp>
      <p:sp>
        <p:nvSpPr>
          <p:cNvPr id="61" name="Footer Placeholder 60"/>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ooter Placeholder 6"/>
          <p:cNvSpPr>
            <a:spLocks noGrp="1"/>
          </p:cNvSpPr>
          <p:nvPr>
            <p:ph type="ftr" sz="quarter" idx="11"/>
          </p:nvPr>
        </p:nvSpPr>
        <p:spPr/>
        <p:txBody>
          <a:bodyPr/>
          <a:lstStyle/>
          <a:p>
            <a:pPr>
              <a:defRPr/>
            </a:pPr>
            <a:r>
              <a:rPr lang="en-US" dirty="0" smtClean="0"/>
              <a:t>© 2014 OnCourse Learning. All Rights Reserved.</a:t>
            </a:r>
            <a:endParaRPr lang="en-US" dirty="0"/>
          </a:p>
        </p:txBody>
      </p:sp>
      <p:sp>
        <p:nvSpPr>
          <p:cNvPr id="37890" name="Slide Number Placeholder 3"/>
          <p:cNvSpPr>
            <a:spLocks noGrp="1"/>
          </p:cNvSpPr>
          <p:nvPr>
            <p:ph type="sldNum" sz="quarter" idx="12"/>
          </p:nvPr>
        </p:nvSpPr>
        <p:spPr>
          <a:noFill/>
        </p:spPr>
        <p:txBody>
          <a:bodyPr/>
          <a:lstStyle/>
          <a:p>
            <a:fld id="{5947F4E9-5A95-4517-BA98-38C79BEBC5F6}" type="slidenum">
              <a:rPr lang="en-US">
                <a:solidFill>
                  <a:schemeClr val="tx1"/>
                </a:solidFill>
              </a:rPr>
              <a:pPr/>
              <a:t>23</a:t>
            </a:fld>
            <a:endParaRPr lang="en-US">
              <a:solidFill>
                <a:schemeClr val="tx1"/>
              </a:solidFill>
            </a:endParaRPr>
          </a:p>
        </p:txBody>
      </p:sp>
      <p:sp>
        <p:nvSpPr>
          <p:cNvPr id="919554" name="Text Box 2"/>
          <p:cNvSpPr txBox="1">
            <a:spLocks noChangeArrowheads="1"/>
          </p:cNvSpPr>
          <p:nvPr/>
        </p:nvSpPr>
        <p:spPr bwMode="auto">
          <a:xfrm>
            <a:off x="762000" y="1447800"/>
            <a:ext cx="7696200" cy="5170488"/>
          </a:xfrm>
          <a:prstGeom prst="rect">
            <a:avLst/>
          </a:prstGeom>
          <a:noFill/>
          <a:ln w="9525">
            <a:noFill/>
            <a:miter lim="800000"/>
            <a:headEnd/>
            <a:tailEnd/>
          </a:ln>
          <a:effectLst/>
        </p:spPr>
        <p:txBody>
          <a:bodyPr>
            <a:spAutoFit/>
          </a:bodyPr>
          <a:lstStyle/>
          <a:p>
            <a:pPr eaLnBrk="1" hangingPunct="1">
              <a:spcBef>
                <a:spcPct val="50000"/>
              </a:spcBef>
              <a:defRPr/>
            </a:pPr>
            <a:r>
              <a:rPr lang="en-US" sz="2000" dirty="0">
                <a:latin typeface="Arial" charset="0"/>
              </a:rPr>
              <a:t>Focus here (in Part V) is on micro-level, hence, on single-deal JVs. However…</a:t>
            </a:r>
          </a:p>
          <a:p>
            <a:pPr eaLnBrk="1" hangingPunct="1">
              <a:spcBef>
                <a:spcPct val="50000"/>
              </a:spcBef>
              <a:defRPr/>
            </a:pPr>
            <a:r>
              <a:rPr lang="en-US" sz="2000" dirty="0">
                <a:latin typeface="Arial" charset="0"/>
              </a:rPr>
              <a:t>Similar procedures and practices and terminology also typically apply to:</a:t>
            </a:r>
          </a:p>
          <a:p>
            <a:pPr marL="342900" indent="-342900" eaLnBrk="1" hangingPunct="1">
              <a:spcBef>
                <a:spcPct val="50000"/>
              </a:spcBef>
              <a:buFontTx/>
              <a:buAutoNum type="arabicParenR"/>
              <a:defRPr/>
            </a:pPr>
            <a:r>
              <a:rPr lang="en-US" sz="2000" dirty="0">
                <a:latin typeface="Arial" charset="0"/>
              </a:rPr>
              <a:t>On-going joint ventures (multiple deals, sourced over time, often open-ended relationship between money partner &amp; managing/entrepreneurial partner.</a:t>
            </a:r>
          </a:p>
          <a:p>
            <a:pPr marL="342900" indent="-342900" eaLnBrk="1" hangingPunct="1">
              <a:spcBef>
                <a:spcPct val="50000"/>
              </a:spcBef>
              <a:buFontTx/>
              <a:buAutoNum type="arabicParenR"/>
              <a:defRPr/>
            </a:pPr>
            <a:r>
              <a:rPr lang="en-US" sz="2000" dirty="0">
                <a:latin typeface="Arial" charset="0"/>
              </a:rPr>
              <a:t>Private equity funds: Co-mingled investment funds (especially for closed-end, finite-lived, typically for “value-added” or “opportunistic” investment “styles”: See Chapter 26 for more about macro-level investment management). For example, the “promote” structure described here provides fund managers with what is termed their “carried interest” source of compensation (which under 2003 law was taxed as capital gains, at 15%).</a:t>
            </a:r>
          </a:p>
        </p:txBody>
      </p:sp>
      <p:sp>
        <p:nvSpPr>
          <p:cNvPr id="37892" name="Text Box 3"/>
          <p:cNvSpPr txBox="1">
            <a:spLocks noChangeArrowheads="1"/>
          </p:cNvSpPr>
          <p:nvPr/>
        </p:nvSpPr>
        <p:spPr bwMode="auto">
          <a:xfrm>
            <a:off x="990600" y="304800"/>
            <a:ext cx="7315200" cy="1004888"/>
          </a:xfrm>
          <a:prstGeom prst="rect">
            <a:avLst/>
          </a:prstGeom>
          <a:noFill/>
          <a:ln w="9525">
            <a:noFill/>
            <a:miter lim="800000"/>
            <a:headEnd/>
            <a:tailEnd/>
          </a:ln>
        </p:spPr>
        <p:txBody>
          <a:bodyPr>
            <a:spAutoFit/>
          </a:bodyPr>
          <a:lstStyle/>
          <a:p>
            <a:pPr algn="ctr" eaLnBrk="1" hangingPunct="1">
              <a:spcBef>
                <a:spcPct val="50000"/>
              </a:spcBef>
            </a:pPr>
            <a:r>
              <a:rPr lang="en-US" sz="2400" b="1"/>
              <a:t>Differentiated Equity Partners (Classes), cont.:</a:t>
            </a:r>
          </a:p>
          <a:p>
            <a:pPr algn="ctr" eaLnBrk="1" hangingPunct="1">
              <a:spcBef>
                <a:spcPct val="50000"/>
              </a:spcBef>
            </a:pPr>
            <a:r>
              <a:rPr lang="en-US" sz="2400" b="1" i="1"/>
              <a:t>“Splits” . . .</a:t>
            </a:r>
          </a:p>
        </p:txBody>
      </p:sp>
      <p:sp>
        <p:nvSpPr>
          <p:cNvPr id="6" name="TextBox 5"/>
          <p:cNvSpPr txBox="1"/>
          <p:nvPr/>
        </p:nvSpPr>
        <p:spPr>
          <a:xfrm>
            <a:off x="0" y="0"/>
            <a:ext cx="3810000" cy="369888"/>
          </a:xfrm>
          <a:prstGeom prst="rect">
            <a:avLst/>
          </a:prstGeom>
          <a:noFill/>
        </p:spPr>
        <p:txBody>
          <a:bodyPr>
            <a:spAutoFit/>
          </a:bodyPr>
          <a:lstStyle/>
          <a:p>
            <a:pPr eaLnBrk="1" hangingPunct="1">
              <a:defRPr/>
            </a:pPr>
            <a:r>
              <a:rPr lang="en-US" dirty="0">
                <a:solidFill>
                  <a:srgbClr val="C00000"/>
                </a:solidFill>
                <a:latin typeface="+mj-lt"/>
              </a:rPr>
              <a:t>JV profits splits…</a:t>
            </a:r>
            <a:endParaRPr lang="en-US" dirty="0">
              <a:solidFill>
                <a:srgbClr val="C00000"/>
              </a:solidFill>
              <a:latin typeface="+mj-lt"/>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a:noFill/>
          <a:ln>
            <a:miter lim="800000"/>
            <a:headEnd/>
            <a:tailEnd/>
          </a:ln>
        </p:spPr>
        <p:txBody>
          <a:bodyPr/>
          <a:lstStyle/>
          <a:p>
            <a:fld id="{219216EA-8401-42BC-AFCF-04F1FF8C5265}" type="slidenum">
              <a:rPr lang="en-US"/>
              <a:pPr/>
              <a:t>24</a:t>
            </a:fld>
            <a:endParaRPr lang="en-US"/>
          </a:p>
        </p:txBody>
      </p:sp>
      <p:sp>
        <p:nvSpPr>
          <p:cNvPr id="38915" name="Text Box 2"/>
          <p:cNvSpPr txBox="1">
            <a:spLocks noChangeArrowheads="1"/>
          </p:cNvSpPr>
          <p:nvPr/>
        </p:nvSpPr>
        <p:spPr bwMode="auto">
          <a:xfrm>
            <a:off x="457200" y="304800"/>
            <a:ext cx="8153400" cy="396875"/>
          </a:xfrm>
          <a:prstGeom prst="rect">
            <a:avLst/>
          </a:prstGeom>
          <a:noFill/>
          <a:ln w="9525">
            <a:noFill/>
            <a:miter lim="800000"/>
            <a:headEnd/>
            <a:tailEnd/>
          </a:ln>
        </p:spPr>
        <p:txBody>
          <a:bodyPr>
            <a:spAutoFit/>
          </a:bodyPr>
          <a:lstStyle/>
          <a:p>
            <a:pPr algn="ctr" eaLnBrk="1" hangingPunct="1">
              <a:spcBef>
                <a:spcPct val="50000"/>
              </a:spcBef>
            </a:pPr>
            <a:r>
              <a:rPr lang="en-US" sz="2000"/>
              <a:t>15.3.2: Numerical Example of Multi-tiered Project Capital Structure</a:t>
            </a:r>
          </a:p>
        </p:txBody>
      </p:sp>
      <p:sp>
        <p:nvSpPr>
          <p:cNvPr id="38916" name="Text Box 3"/>
          <p:cNvSpPr txBox="1">
            <a:spLocks noChangeArrowheads="1"/>
          </p:cNvSpPr>
          <p:nvPr/>
        </p:nvSpPr>
        <p:spPr bwMode="auto">
          <a:xfrm>
            <a:off x="533400" y="838200"/>
            <a:ext cx="8153400" cy="4354513"/>
          </a:xfrm>
          <a:prstGeom prst="rect">
            <a:avLst/>
          </a:prstGeom>
          <a:noFill/>
          <a:ln w="9525">
            <a:noFill/>
            <a:miter lim="800000"/>
            <a:headEnd/>
            <a:tailEnd/>
          </a:ln>
        </p:spPr>
        <p:txBody>
          <a:bodyPr>
            <a:spAutoFit/>
          </a:bodyPr>
          <a:lstStyle/>
          <a:p>
            <a:pPr eaLnBrk="1" hangingPunct="1">
              <a:spcBef>
                <a:spcPct val="50000"/>
              </a:spcBef>
            </a:pPr>
            <a:r>
              <a:rPr lang="en-US"/>
              <a:t>Consider the $1,000,000 apartment property investment example of Ch.14.</a:t>
            </a:r>
          </a:p>
          <a:p>
            <a:pPr eaLnBrk="1" hangingPunct="1">
              <a:spcBef>
                <a:spcPct val="50000"/>
              </a:spcBef>
            </a:pPr>
            <a:r>
              <a:rPr lang="en-US"/>
              <a:t>Only now let’s assume it is a development project:</a:t>
            </a:r>
          </a:p>
          <a:p>
            <a:pPr lvl="1" eaLnBrk="1" hangingPunct="1">
              <a:spcBef>
                <a:spcPct val="50000"/>
              </a:spcBef>
              <a:buFontTx/>
              <a:buChar char="•"/>
            </a:pPr>
            <a:r>
              <a:rPr lang="en-US"/>
              <a:t> Time-to-build: 1 year (projected value on completion = $1,000,000).</a:t>
            </a:r>
          </a:p>
          <a:p>
            <a:pPr lvl="1" eaLnBrk="1" hangingPunct="1">
              <a:spcBef>
                <a:spcPct val="50000"/>
              </a:spcBef>
              <a:buFontTx/>
              <a:buChar char="•"/>
            </a:pPr>
            <a:r>
              <a:rPr lang="en-US"/>
              <a:t> Up-front land cost: $200,000.</a:t>
            </a:r>
          </a:p>
          <a:p>
            <a:pPr lvl="1" eaLnBrk="1" hangingPunct="1">
              <a:spcBef>
                <a:spcPct val="50000"/>
              </a:spcBef>
              <a:buFontTx/>
              <a:buChar char="•"/>
            </a:pPr>
            <a:r>
              <a:rPr lang="en-US"/>
              <a:t> Construction cost: $750,000 payable on completion (including interest), financed by 1</a:t>
            </a:r>
            <a:r>
              <a:rPr lang="en-US" baseline="30000"/>
              <a:t>st</a:t>
            </a:r>
            <a:r>
              <a:rPr lang="en-US"/>
              <a:t>-lien construction loan.</a:t>
            </a:r>
          </a:p>
          <a:p>
            <a:pPr lvl="1" eaLnBrk="1" hangingPunct="1">
              <a:spcBef>
                <a:spcPct val="50000"/>
              </a:spcBef>
              <a:buFontTx/>
              <a:buChar char="•"/>
            </a:pPr>
            <a:r>
              <a:rPr lang="en-US"/>
              <a:t> Hence: $950,000 total devlpt cost ($50,000 projected “entrepreneurial profit”).</a:t>
            </a:r>
          </a:p>
          <a:p>
            <a:pPr lvl="1" eaLnBrk="1" hangingPunct="1">
              <a:spcBef>
                <a:spcPct val="50000"/>
              </a:spcBef>
              <a:buFontTx/>
              <a:buChar char="•"/>
            </a:pPr>
            <a:r>
              <a:rPr lang="en-US"/>
              <a:t> Take out construction loan on completion with $750,000 permanent mortgage (1</a:t>
            </a:r>
            <a:r>
              <a:rPr lang="en-US" baseline="30000"/>
              <a:t>st</a:t>
            </a:r>
            <a:r>
              <a:rPr lang="en-US"/>
              <a:t> -lien).</a:t>
            </a:r>
          </a:p>
          <a:p>
            <a:pPr lvl="1" eaLnBrk="1" hangingPunct="1">
              <a:spcBef>
                <a:spcPct val="50000"/>
              </a:spcBef>
              <a:buFontTx/>
              <a:buChar char="•"/>
            </a:pPr>
            <a:r>
              <a:rPr lang="en-US"/>
              <a:t> Equity ownership entity is a “</a:t>
            </a:r>
            <a:r>
              <a:rPr lang="en-US" b="1"/>
              <a:t>joint venture</a:t>
            </a:r>
            <a:r>
              <a:rPr lang="en-US"/>
              <a:t>” with </a:t>
            </a:r>
            <a:r>
              <a:rPr lang="en-US" b="1"/>
              <a:t>2 partners: “entrepreneurial” (residual) and “money” (senior)</a:t>
            </a:r>
            <a:r>
              <a:rPr lang="en-US"/>
              <a:t>, as follows:</a:t>
            </a:r>
          </a:p>
        </p:txBody>
      </p:sp>
      <p:pic>
        <p:nvPicPr>
          <p:cNvPr id="38917" name="Picture 4"/>
          <p:cNvPicPr>
            <a:picLocks noChangeAspect="1" noChangeArrowheads="1"/>
          </p:cNvPicPr>
          <p:nvPr/>
        </p:nvPicPr>
        <p:blipFill>
          <a:blip r:embed="rId2" cstate="print"/>
          <a:srcRect/>
          <a:stretch>
            <a:fillRect/>
          </a:stretch>
        </p:blipFill>
        <p:spPr bwMode="auto">
          <a:xfrm>
            <a:off x="1981200" y="5410200"/>
            <a:ext cx="5156200" cy="936625"/>
          </a:xfrm>
          <a:prstGeom prst="rect">
            <a:avLst/>
          </a:prstGeom>
          <a:noFill/>
          <a:ln w="9525">
            <a:solidFill>
              <a:schemeClr val="tx1"/>
            </a:solidFill>
            <a:miter lim="800000"/>
            <a:headEnd/>
            <a:tailEnd/>
          </a:ln>
        </p:spPr>
      </p:pic>
      <p:sp>
        <p:nvSpPr>
          <p:cNvPr id="38918" name="Text Box 5"/>
          <p:cNvSpPr txBox="1">
            <a:spLocks noChangeArrowheads="1"/>
          </p:cNvSpPr>
          <p:nvPr/>
        </p:nvSpPr>
        <p:spPr bwMode="auto">
          <a:xfrm>
            <a:off x="7086600" y="5410200"/>
            <a:ext cx="1676400" cy="274638"/>
          </a:xfrm>
          <a:prstGeom prst="rect">
            <a:avLst/>
          </a:prstGeom>
          <a:noFill/>
          <a:ln w="9525">
            <a:noFill/>
            <a:miter lim="800000"/>
            <a:headEnd/>
            <a:tailEnd/>
          </a:ln>
        </p:spPr>
        <p:txBody>
          <a:bodyPr>
            <a:spAutoFit/>
          </a:bodyPr>
          <a:lstStyle/>
          <a:p>
            <a:pPr eaLnBrk="1" hangingPunct="1">
              <a:spcBef>
                <a:spcPct val="50000"/>
              </a:spcBef>
            </a:pPr>
            <a:r>
              <a:rPr lang="en-US" sz="1200">
                <a:sym typeface="Wingdings" pitchFamily="2" charset="2"/>
              </a:rPr>
              <a:t> </a:t>
            </a:r>
            <a:r>
              <a:rPr lang="en-US" sz="1200"/>
              <a:t>Amort $2000/yr.</a:t>
            </a:r>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a:ln>
            <a:miter lim="800000"/>
            <a:headEnd/>
            <a:tailEnd/>
          </a:ln>
        </p:spPr>
        <p:txBody>
          <a:bodyPr/>
          <a:lstStyle/>
          <a:p>
            <a:fld id="{411E4462-6790-4CC9-BA4A-690BFAFC83AB}" type="slidenum">
              <a:rPr lang="en-US"/>
              <a:pPr/>
              <a:t>25</a:t>
            </a:fld>
            <a:endParaRPr lang="en-US"/>
          </a:p>
        </p:txBody>
      </p:sp>
      <p:pic>
        <p:nvPicPr>
          <p:cNvPr id="39939" name="Picture 2"/>
          <p:cNvPicPr>
            <a:picLocks noChangeAspect="1" noChangeArrowheads="1"/>
          </p:cNvPicPr>
          <p:nvPr/>
        </p:nvPicPr>
        <p:blipFill>
          <a:blip r:embed="rId2" cstate="print"/>
          <a:srcRect/>
          <a:stretch>
            <a:fillRect/>
          </a:stretch>
        </p:blipFill>
        <p:spPr bwMode="auto">
          <a:xfrm>
            <a:off x="0" y="1295400"/>
            <a:ext cx="9144000" cy="4953000"/>
          </a:xfrm>
          <a:prstGeom prst="rect">
            <a:avLst/>
          </a:prstGeom>
          <a:noFill/>
          <a:ln w="9525">
            <a:noFill/>
            <a:miter lim="800000"/>
            <a:headEnd/>
            <a:tailEnd/>
          </a:ln>
        </p:spPr>
      </p:pic>
      <p:sp>
        <p:nvSpPr>
          <p:cNvPr id="39940" name="Text Box 3"/>
          <p:cNvSpPr txBox="1">
            <a:spLocks noChangeArrowheads="1"/>
          </p:cNvSpPr>
          <p:nvPr/>
        </p:nvSpPr>
        <p:spPr bwMode="auto">
          <a:xfrm>
            <a:off x="990600" y="228600"/>
            <a:ext cx="7315200" cy="396875"/>
          </a:xfrm>
          <a:prstGeom prst="rect">
            <a:avLst/>
          </a:prstGeom>
          <a:noFill/>
          <a:ln w="9525">
            <a:noFill/>
            <a:miter lim="800000"/>
            <a:headEnd/>
            <a:tailEnd/>
          </a:ln>
        </p:spPr>
        <p:txBody>
          <a:bodyPr>
            <a:spAutoFit/>
          </a:bodyPr>
          <a:lstStyle/>
          <a:p>
            <a:pPr eaLnBrk="1" hangingPunct="1">
              <a:spcBef>
                <a:spcPct val="50000"/>
              </a:spcBef>
            </a:pPr>
            <a:r>
              <a:rPr lang="en-US" sz="2000"/>
              <a:t>Recall the apartment investment example of Chapter 14 . . .</a:t>
            </a:r>
          </a:p>
        </p:txBody>
      </p:sp>
      <p:pic>
        <p:nvPicPr>
          <p:cNvPr id="39941" name="Picture 4"/>
          <p:cNvPicPr>
            <a:picLocks noChangeAspect="1" noChangeArrowheads="1"/>
          </p:cNvPicPr>
          <p:nvPr/>
        </p:nvPicPr>
        <p:blipFill>
          <a:blip r:embed="rId3" cstate="print"/>
          <a:srcRect/>
          <a:stretch>
            <a:fillRect/>
          </a:stretch>
        </p:blipFill>
        <p:spPr bwMode="auto">
          <a:xfrm>
            <a:off x="4953000" y="1143000"/>
            <a:ext cx="3962400" cy="720725"/>
          </a:xfrm>
          <a:prstGeom prst="rect">
            <a:avLst/>
          </a:prstGeom>
          <a:noFill/>
          <a:ln w="9525">
            <a:solidFill>
              <a:schemeClr val="tx1"/>
            </a:solidFill>
            <a:miter lim="800000"/>
            <a:headEnd/>
            <a:tailEnd/>
          </a:ln>
        </p:spPr>
      </p:pic>
      <p:sp>
        <p:nvSpPr>
          <p:cNvPr id="6" name="Footer Placeholder 5"/>
          <p:cNvSpPr>
            <a:spLocks noGrp="1"/>
          </p:cNvSpPr>
          <p:nvPr>
            <p:ph type="ftr" sz="quarter" idx="11"/>
          </p:nvPr>
        </p:nvSpPr>
        <p:spPr>
          <a:xfrm>
            <a:off x="1828800" y="6381750"/>
            <a:ext cx="5486400" cy="476250"/>
          </a:xfrm>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2"/>
          </p:nvPr>
        </p:nvSpPr>
        <p:spPr>
          <a:noFill/>
          <a:ln>
            <a:miter lim="800000"/>
            <a:headEnd/>
            <a:tailEnd/>
          </a:ln>
        </p:spPr>
        <p:txBody>
          <a:bodyPr/>
          <a:lstStyle/>
          <a:p>
            <a:fld id="{2F979587-C9FA-478F-9C98-6E9BA529212A}" type="slidenum">
              <a:rPr lang="en-US"/>
              <a:pPr/>
              <a:t>26</a:t>
            </a:fld>
            <a:endParaRPr lang="en-US"/>
          </a:p>
        </p:txBody>
      </p:sp>
      <p:sp>
        <p:nvSpPr>
          <p:cNvPr id="40963" name="Text Box 2"/>
          <p:cNvSpPr txBox="1">
            <a:spLocks noChangeArrowheads="1"/>
          </p:cNvSpPr>
          <p:nvPr/>
        </p:nvSpPr>
        <p:spPr bwMode="auto">
          <a:xfrm>
            <a:off x="1143000" y="914400"/>
            <a:ext cx="7086600" cy="366713"/>
          </a:xfrm>
          <a:prstGeom prst="rect">
            <a:avLst/>
          </a:prstGeom>
          <a:noFill/>
          <a:ln w="9525">
            <a:noFill/>
            <a:miter lim="800000"/>
            <a:headEnd/>
            <a:tailEnd/>
          </a:ln>
        </p:spPr>
        <p:txBody>
          <a:bodyPr>
            <a:spAutoFit/>
          </a:bodyPr>
          <a:lstStyle/>
          <a:p>
            <a:pPr eaLnBrk="1" hangingPunct="1">
              <a:spcBef>
                <a:spcPct val="50000"/>
              </a:spcBef>
            </a:pPr>
            <a:endParaRPr lang="en-US"/>
          </a:p>
        </p:txBody>
      </p:sp>
      <p:sp>
        <p:nvSpPr>
          <p:cNvPr id="40964" name="Text Box 3"/>
          <p:cNvSpPr txBox="1">
            <a:spLocks noChangeArrowheads="1"/>
          </p:cNvSpPr>
          <p:nvPr/>
        </p:nvSpPr>
        <p:spPr bwMode="auto">
          <a:xfrm>
            <a:off x="457200" y="396875"/>
            <a:ext cx="8229600" cy="6324600"/>
          </a:xfrm>
          <a:prstGeom prst="rect">
            <a:avLst/>
          </a:prstGeom>
          <a:noFill/>
          <a:ln w="9525">
            <a:noFill/>
            <a:miter lim="800000"/>
            <a:headEnd/>
            <a:tailEnd/>
          </a:ln>
        </p:spPr>
        <p:txBody>
          <a:bodyPr>
            <a:spAutoFit/>
          </a:bodyPr>
          <a:lstStyle/>
          <a:p>
            <a:pPr eaLnBrk="1" hangingPunct="1">
              <a:spcBef>
                <a:spcPct val="50000"/>
              </a:spcBef>
            </a:pPr>
            <a:r>
              <a:rPr lang="en-US"/>
              <a:t>Money partner contributes 90% of the equity cash requirement (that is, $180,000 of the $200,000 land price at Year 0).</a:t>
            </a:r>
          </a:p>
          <a:p>
            <a:pPr eaLnBrk="1" hangingPunct="1">
              <a:spcBef>
                <a:spcPct val="50000"/>
              </a:spcBef>
            </a:pPr>
            <a:r>
              <a:rPr lang="en-US"/>
              <a:t>Entrepreneurial partner contribute the rest of the cash, has operational management control. </a:t>
            </a:r>
          </a:p>
          <a:p>
            <a:pPr eaLnBrk="1" hangingPunct="1">
              <a:spcBef>
                <a:spcPct val="50000"/>
              </a:spcBef>
            </a:pPr>
            <a:r>
              <a:rPr lang="en-US"/>
              <a:t>Money partner receives annual preferred return of 6% (any unpaid current return accumulates forward with annual compounding). </a:t>
            </a:r>
          </a:p>
          <a:p>
            <a:pPr eaLnBrk="1" hangingPunct="1">
              <a:spcBef>
                <a:spcPct val="50000"/>
              </a:spcBef>
            </a:pPr>
            <a:r>
              <a:rPr lang="en-US"/>
              <a:t>Any positive net operating cash flow from the property (after the debt service has been paid) will go:</a:t>
            </a:r>
          </a:p>
          <a:p>
            <a:pPr lvl="1" eaLnBrk="1" hangingPunct="1">
              <a:spcBef>
                <a:spcPct val="50000"/>
              </a:spcBef>
            </a:pPr>
            <a:r>
              <a:rPr lang="en-US"/>
              <a:t>1</a:t>
            </a:r>
            <a:r>
              <a:rPr lang="en-US" baseline="30000"/>
              <a:t>st</a:t>
            </a:r>
            <a:r>
              <a:rPr lang="en-US"/>
              <a:t>) To provide money partner with preferred 6% return (as current as possible), then </a:t>
            </a:r>
          </a:p>
          <a:p>
            <a:pPr lvl="1" eaLnBrk="1" hangingPunct="1">
              <a:spcBef>
                <a:spcPct val="50000"/>
              </a:spcBef>
            </a:pPr>
            <a:r>
              <a:rPr lang="en-US"/>
              <a:t>2</a:t>
            </a:r>
            <a:r>
              <a:rPr lang="en-US" baseline="30000"/>
              <a:t>nd</a:t>
            </a:r>
            <a:r>
              <a:rPr lang="en-US"/>
              <a:t>) Split 50/50 between the two partners (even though the money partner contributes 90% of the equity capital). </a:t>
            </a:r>
          </a:p>
          <a:p>
            <a:pPr eaLnBrk="1" hangingPunct="1">
              <a:spcBef>
                <a:spcPct val="50000"/>
              </a:spcBef>
            </a:pPr>
            <a:r>
              <a:rPr lang="en-US"/>
              <a:t>Reversion cash flow from net resale proceeds (after debt repayment) will go first to provide the money partner with her preferred 6% return (look-back). </a:t>
            </a:r>
          </a:p>
          <a:p>
            <a:pPr eaLnBrk="1" hangingPunct="1">
              <a:spcBef>
                <a:spcPct val="50000"/>
              </a:spcBef>
            </a:pPr>
            <a:r>
              <a:rPr lang="en-US"/>
              <a:t>Any remaining cash available upon termination will go:</a:t>
            </a:r>
          </a:p>
          <a:p>
            <a:pPr lvl="1" eaLnBrk="1" hangingPunct="1">
              <a:spcBef>
                <a:spcPct val="50000"/>
              </a:spcBef>
            </a:pPr>
            <a:r>
              <a:rPr lang="en-US"/>
              <a:t>1</a:t>
            </a:r>
            <a:r>
              <a:rPr lang="en-US" baseline="30000"/>
              <a:t>st</a:t>
            </a:r>
            <a:r>
              <a:rPr lang="en-US"/>
              <a:t>) To pay back the entrepreneurial partner for his capital contribution (with zero return) and next</a:t>
            </a:r>
          </a:p>
          <a:p>
            <a:pPr lvl="1" eaLnBrk="1" hangingPunct="1">
              <a:spcBef>
                <a:spcPct val="50000"/>
              </a:spcBef>
            </a:pPr>
            <a:r>
              <a:rPr lang="en-US"/>
              <a:t>2</a:t>
            </a:r>
            <a:r>
              <a:rPr lang="en-US" baseline="30000"/>
              <a:t>nd</a:t>
            </a:r>
            <a:r>
              <a:rPr lang="en-US"/>
              <a:t>) Split 50/50 between the two partners.</a:t>
            </a:r>
          </a:p>
        </p:txBody>
      </p:sp>
      <p:sp>
        <p:nvSpPr>
          <p:cNvPr id="40965" name="Text Box 4"/>
          <p:cNvSpPr txBox="1">
            <a:spLocks noChangeArrowheads="1"/>
          </p:cNvSpPr>
          <p:nvPr/>
        </p:nvSpPr>
        <p:spPr bwMode="auto">
          <a:xfrm>
            <a:off x="2590800" y="0"/>
            <a:ext cx="3886200" cy="396875"/>
          </a:xfrm>
          <a:prstGeom prst="rect">
            <a:avLst/>
          </a:prstGeom>
          <a:noFill/>
          <a:ln w="9525">
            <a:noFill/>
            <a:miter lim="800000"/>
            <a:headEnd/>
            <a:tailEnd/>
          </a:ln>
        </p:spPr>
        <p:txBody>
          <a:bodyPr>
            <a:spAutoFit/>
          </a:bodyPr>
          <a:lstStyle/>
          <a:p>
            <a:pPr algn="ctr" eaLnBrk="1" hangingPunct="1">
              <a:spcBef>
                <a:spcPct val="50000"/>
              </a:spcBef>
            </a:pPr>
            <a:r>
              <a:rPr lang="en-US" sz="2000"/>
              <a:t>The deal structure . . .</a:t>
            </a: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TextBox 2"/>
          <p:cNvSpPr txBox="1">
            <a:spLocks noChangeArrowheads="1"/>
          </p:cNvSpPr>
          <p:nvPr/>
        </p:nvSpPr>
        <p:spPr bwMode="auto">
          <a:xfrm>
            <a:off x="0" y="0"/>
            <a:ext cx="9144000" cy="461963"/>
          </a:xfrm>
          <a:prstGeom prst="rect">
            <a:avLst/>
          </a:prstGeom>
          <a:noFill/>
          <a:ln w="9525">
            <a:noFill/>
            <a:miter lim="800000"/>
            <a:headEnd/>
            <a:tailEnd/>
          </a:ln>
        </p:spPr>
        <p:txBody>
          <a:bodyPr>
            <a:spAutoFit/>
          </a:bodyPr>
          <a:lstStyle/>
          <a:p>
            <a:pPr eaLnBrk="1" hangingPunct="1"/>
            <a:r>
              <a:rPr lang="en-US"/>
              <a:t>Exhibit 15-3: Apartment Example Waterfall Illustration</a:t>
            </a:r>
          </a:p>
        </p:txBody>
      </p:sp>
      <p:sp>
        <p:nvSpPr>
          <p:cNvPr id="4" name="Slide Number Placeholder 3"/>
          <p:cNvSpPr>
            <a:spLocks noGrp="1"/>
          </p:cNvSpPr>
          <p:nvPr>
            <p:ph type="sldNum" sz="quarter" idx="12"/>
          </p:nvPr>
        </p:nvSpPr>
        <p:spPr/>
        <p:txBody>
          <a:bodyPr/>
          <a:lstStyle/>
          <a:p>
            <a:fld id="{B65C6E5B-2ACD-4A10-97EA-A5536A760ADF}" type="slidenum">
              <a:rPr lang="en-US" smtClean="0"/>
              <a:pPr/>
              <a:t>27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pic>
        <p:nvPicPr>
          <p:cNvPr id="43012" name="Picture 4"/>
          <p:cNvPicPr>
            <a:picLocks noChangeAspect="1" noChangeArrowheads="1"/>
          </p:cNvPicPr>
          <p:nvPr/>
        </p:nvPicPr>
        <p:blipFill>
          <a:blip r:embed="rId2" cstate="print"/>
          <a:srcRect/>
          <a:stretch>
            <a:fillRect/>
          </a:stretch>
        </p:blipFill>
        <p:spPr bwMode="auto">
          <a:xfrm>
            <a:off x="406400" y="1181100"/>
            <a:ext cx="8331200" cy="449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1"/>
          <p:cNvPicPr>
            <a:picLocks noChangeAspect="1"/>
          </p:cNvPicPr>
          <p:nvPr/>
        </p:nvPicPr>
        <p:blipFill>
          <a:blip r:embed="rId2" cstate="print"/>
          <a:srcRect/>
          <a:stretch>
            <a:fillRect/>
          </a:stretch>
        </p:blipFill>
        <p:spPr bwMode="auto">
          <a:xfrm>
            <a:off x="471488" y="63500"/>
            <a:ext cx="7997825" cy="6718300"/>
          </a:xfrm>
          <a:prstGeom prst="rect">
            <a:avLst/>
          </a:prstGeom>
          <a:noFill/>
          <a:ln w="9525">
            <a:noFill/>
            <a:miter lim="800000"/>
            <a:headEnd/>
            <a:tailEnd/>
          </a:ln>
        </p:spPr>
      </p:pic>
      <p:pic>
        <p:nvPicPr>
          <p:cNvPr id="44035" name="Picture 3"/>
          <p:cNvPicPr>
            <a:picLocks noChangeAspect="1" noChangeArrowheads="1"/>
          </p:cNvPicPr>
          <p:nvPr/>
        </p:nvPicPr>
        <p:blipFill>
          <a:blip r:embed="rId3" cstate="print"/>
          <a:srcRect/>
          <a:stretch>
            <a:fillRect/>
          </a:stretch>
        </p:blipFill>
        <p:spPr bwMode="auto">
          <a:xfrm>
            <a:off x="4724400" y="304800"/>
            <a:ext cx="3962400" cy="720725"/>
          </a:xfrm>
          <a:prstGeom prst="rect">
            <a:avLst/>
          </a:prstGeom>
          <a:noFill/>
          <a:ln w="9525">
            <a:solidFill>
              <a:schemeClr val="tx1"/>
            </a:solidFill>
            <a:miter lim="800000"/>
            <a:headEnd/>
            <a:tailEnd/>
          </a:ln>
        </p:spPr>
      </p:pic>
      <p:sp>
        <p:nvSpPr>
          <p:cNvPr id="44036" name="TextBox 3"/>
          <p:cNvSpPr txBox="1">
            <a:spLocks noChangeArrowheads="1"/>
          </p:cNvSpPr>
          <p:nvPr/>
        </p:nvSpPr>
        <p:spPr bwMode="auto">
          <a:xfrm rot="-5400000">
            <a:off x="-469899" y="617537"/>
            <a:ext cx="1447800" cy="339725"/>
          </a:xfrm>
          <a:prstGeom prst="rect">
            <a:avLst/>
          </a:prstGeom>
          <a:noFill/>
          <a:ln w="9525">
            <a:noFill/>
            <a:miter lim="800000"/>
            <a:headEnd/>
            <a:tailEnd/>
          </a:ln>
        </p:spPr>
        <p:txBody>
          <a:bodyPr>
            <a:spAutoFit/>
          </a:bodyPr>
          <a:lstStyle/>
          <a:p>
            <a:pPr eaLnBrk="1" hangingPunct="1"/>
            <a:r>
              <a:rPr lang="en-US" sz="1600"/>
              <a:t>Exhibit 15-4</a:t>
            </a:r>
          </a:p>
        </p:txBody>
      </p:sp>
      <p:sp>
        <p:nvSpPr>
          <p:cNvPr id="5" name="Slide Number Placeholder 4"/>
          <p:cNvSpPr>
            <a:spLocks noGrp="1"/>
          </p:cNvSpPr>
          <p:nvPr>
            <p:ph type="sldNum" sz="quarter" idx="12"/>
          </p:nvPr>
        </p:nvSpPr>
        <p:spPr/>
        <p:txBody>
          <a:bodyPr/>
          <a:lstStyle/>
          <a:p>
            <a:fld id="{B65C6E5B-2ACD-4A10-97EA-A5536A760ADF}" type="slidenum">
              <a:rPr lang="en-US" smtClean="0"/>
              <a:pPr/>
              <a:t>28</a:t>
            </a:fld>
            <a:endParaRPr lang="en-US"/>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p:cNvPicPr>
            <a:picLocks noChangeAspect="1"/>
          </p:cNvPicPr>
          <p:nvPr/>
        </p:nvPicPr>
        <p:blipFill>
          <a:blip r:embed="rId2" cstate="print"/>
          <a:srcRect/>
          <a:stretch>
            <a:fillRect/>
          </a:stretch>
        </p:blipFill>
        <p:spPr bwMode="auto">
          <a:xfrm>
            <a:off x="609600" y="396875"/>
            <a:ext cx="7021513" cy="5908675"/>
          </a:xfrm>
          <a:prstGeom prst="rect">
            <a:avLst/>
          </a:prstGeom>
          <a:solidFill>
            <a:schemeClr val="bg1"/>
          </a:solidFill>
          <a:ln w="9525">
            <a:noFill/>
            <a:miter lim="800000"/>
            <a:headEnd/>
            <a:tailEnd/>
          </a:ln>
        </p:spPr>
      </p:pic>
      <p:sp>
        <p:nvSpPr>
          <p:cNvPr id="45059" name="Text Box 3"/>
          <p:cNvSpPr txBox="1">
            <a:spLocks noChangeArrowheads="1"/>
          </p:cNvSpPr>
          <p:nvPr/>
        </p:nvSpPr>
        <p:spPr bwMode="auto">
          <a:xfrm>
            <a:off x="849313" y="-15875"/>
            <a:ext cx="6781800" cy="396875"/>
          </a:xfrm>
          <a:prstGeom prst="rect">
            <a:avLst/>
          </a:prstGeom>
          <a:noFill/>
          <a:ln w="9525">
            <a:noFill/>
            <a:miter lim="800000"/>
            <a:headEnd/>
            <a:tailEnd/>
          </a:ln>
        </p:spPr>
        <p:txBody>
          <a:bodyPr>
            <a:spAutoFit/>
          </a:bodyPr>
          <a:lstStyle/>
          <a:p>
            <a:pPr algn="ctr" eaLnBrk="1" hangingPunct="1">
              <a:spcBef>
                <a:spcPct val="50000"/>
              </a:spcBef>
            </a:pPr>
            <a:r>
              <a:rPr lang="en-US" sz="2000"/>
              <a:t>Preferred equity capital account: First two years…</a:t>
            </a:r>
          </a:p>
        </p:txBody>
      </p:sp>
      <p:sp>
        <p:nvSpPr>
          <p:cNvPr id="45060" name="Text Box 4"/>
          <p:cNvSpPr txBox="1">
            <a:spLocks noChangeArrowheads="1"/>
          </p:cNvSpPr>
          <p:nvPr/>
        </p:nvSpPr>
        <p:spPr bwMode="auto">
          <a:xfrm>
            <a:off x="7478713" y="5403850"/>
            <a:ext cx="1371600" cy="274638"/>
          </a:xfrm>
          <a:prstGeom prst="rect">
            <a:avLst/>
          </a:prstGeom>
          <a:noFill/>
          <a:ln w="9525">
            <a:noFill/>
            <a:miter lim="800000"/>
            <a:headEnd/>
            <a:tailEnd/>
          </a:ln>
        </p:spPr>
        <p:txBody>
          <a:bodyPr>
            <a:spAutoFit/>
          </a:bodyPr>
          <a:lstStyle/>
          <a:p>
            <a:pPr eaLnBrk="1" hangingPunct="1">
              <a:spcBef>
                <a:spcPct val="50000"/>
              </a:spcBef>
            </a:pPr>
            <a:r>
              <a:rPr lang="en-US" sz="1200">
                <a:solidFill>
                  <a:srgbClr val="FF0000"/>
                </a:solidFill>
                <a:sym typeface="Wingdings" pitchFamily="2" charset="2"/>
              </a:rPr>
              <a:t> Return “on”</a:t>
            </a:r>
            <a:endParaRPr lang="en-US" sz="1200">
              <a:solidFill>
                <a:srgbClr val="FF0000"/>
              </a:solidFill>
            </a:endParaRPr>
          </a:p>
        </p:txBody>
      </p:sp>
      <p:sp>
        <p:nvSpPr>
          <p:cNvPr id="45061" name="Text Box 5"/>
          <p:cNvSpPr txBox="1">
            <a:spLocks noChangeArrowheads="1"/>
          </p:cNvSpPr>
          <p:nvPr/>
        </p:nvSpPr>
        <p:spPr bwMode="auto">
          <a:xfrm>
            <a:off x="7478713" y="6062663"/>
            <a:ext cx="1371600" cy="639762"/>
          </a:xfrm>
          <a:prstGeom prst="rect">
            <a:avLst/>
          </a:prstGeom>
          <a:noFill/>
          <a:ln w="9525">
            <a:noFill/>
            <a:miter lim="800000"/>
            <a:headEnd/>
            <a:tailEnd/>
          </a:ln>
        </p:spPr>
        <p:txBody>
          <a:bodyPr>
            <a:spAutoFit/>
          </a:bodyPr>
          <a:lstStyle/>
          <a:p>
            <a:pPr eaLnBrk="1" hangingPunct="1">
              <a:spcBef>
                <a:spcPct val="50000"/>
              </a:spcBef>
              <a:buFont typeface="Wingdings" pitchFamily="2" charset="2"/>
              <a:buChar char="ç"/>
            </a:pPr>
            <a:r>
              <a:rPr lang="en-US" sz="1200">
                <a:solidFill>
                  <a:srgbClr val="FF0000"/>
                </a:solidFill>
                <a:sym typeface="Wingdings" pitchFamily="2" charset="2"/>
              </a:rPr>
              <a:t>But not yet </a:t>
            </a:r>
          </a:p>
          <a:p>
            <a:pPr algn="r" eaLnBrk="1" hangingPunct="1">
              <a:buFont typeface="Wingdings" pitchFamily="2" charset="2"/>
              <a:buNone/>
            </a:pPr>
            <a:r>
              <a:rPr lang="en-US" sz="1200">
                <a:solidFill>
                  <a:srgbClr val="FF0000"/>
                </a:solidFill>
                <a:sym typeface="Wingdings" pitchFamily="2" charset="2"/>
              </a:rPr>
              <a:t>return “of”</a:t>
            </a:r>
          </a:p>
          <a:p>
            <a:pPr algn="ctr" eaLnBrk="1" hangingPunct="1">
              <a:buFont typeface="Wingdings" pitchFamily="2" charset="2"/>
              <a:buNone/>
            </a:pPr>
            <a:r>
              <a:rPr lang="en-US" sz="1200">
                <a:solidFill>
                  <a:srgbClr val="FF0000"/>
                </a:solidFill>
              </a:rPr>
              <a:t>(current only)</a:t>
            </a:r>
          </a:p>
        </p:txBody>
      </p:sp>
      <p:sp>
        <p:nvSpPr>
          <p:cNvPr id="45062" name="Text Box 4"/>
          <p:cNvSpPr txBox="1">
            <a:spLocks noChangeArrowheads="1"/>
          </p:cNvSpPr>
          <p:nvPr/>
        </p:nvSpPr>
        <p:spPr bwMode="auto">
          <a:xfrm>
            <a:off x="7478713" y="5640388"/>
            <a:ext cx="1371600" cy="461962"/>
          </a:xfrm>
          <a:prstGeom prst="rect">
            <a:avLst/>
          </a:prstGeom>
          <a:noFill/>
          <a:ln w="9525">
            <a:noFill/>
            <a:miter lim="800000"/>
            <a:headEnd/>
            <a:tailEnd/>
          </a:ln>
        </p:spPr>
        <p:txBody>
          <a:bodyPr>
            <a:spAutoFit/>
          </a:bodyPr>
          <a:lstStyle/>
          <a:p>
            <a:pPr indent="-457200" eaLnBrk="1" hangingPunct="1">
              <a:spcBef>
                <a:spcPct val="50000"/>
              </a:spcBef>
            </a:pPr>
            <a:r>
              <a:rPr lang="en-US" sz="1200">
                <a:solidFill>
                  <a:srgbClr val="FF0000"/>
                </a:solidFill>
                <a:sym typeface="Wingdings" pitchFamily="2" charset="2"/>
              </a:rPr>
              <a:t> As current as     possible*</a:t>
            </a:r>
            <a:endParaRPr lang="en-US" sz="1200">
              <a:solidFill>
                <a:srgbClr val="FF0000"/>
              </a:solidFill>
            </a:endParaRPr>
          </a:p>
        </p:txBody>
      </p:sp>
      <p:sp>
        <p:nvSpPr>
          <p:cNvPr id="45063" name="TextBox 7"/>
          <p:cNvSpPr txBox="1">
            <a:spLocks noChangeArrowheads="1"/>
          </p:cNvSpPr>
          <p:nvPr/>
        </p:nvSpPr>
        <p:spPr bwMode="auto">
          <a:xfrm>
            <a:off x="228600" y="6321425"/>
            <a:ext cx="7391400" cy="461963"/>
          </a:xfrm>
          <a:prstGeom prst="rect">
            <a:avLst/>
          </a:prstGeom>
          <a:noFill/>
          <a:ln w="9525">
            <a:solidFill>
              <a:srgbClr val="FF0000"/>
            </a:solidFill>
            <a:miter lim="800000"/>
            <a:headEnd/>
            <a:tailEnd/>
          </a:ln>
        </p:spPr>
        <p:txBody>
          <a:bodyPr>
            <a:spAutoFit/>
          </a:bodyPr>
          <a:lstStyle/>
          <a:p>
            <a:pPr eaLnBrk="1" hangingPunct="1"/>
            <a:r>
              <a:rPr lang="pt-BR" sz="1200" dirty="0">
                <a:solidFill>
                  <a:srgbClr val="FF0000"/>
                </a:solidFill>
              </a:rPr>
              <a:t>*5302 = MIN(MAX((16750-11448),0),(190800-180000)) = Whatever is available from current Oper EBTCF to pay back-owed earned but not yet paid pref return on (not of) cumulative pref equity capital paid in.</a:t>
            </a:r>
            <a:endParaRPr lang="en-US" sz="1200" dirty="0">
              <a:solidFill>
                <a:srgbClr val="FF0000"/>
              </a:solidFill>
            </a:endParaRPr>
          </a:p>
        </p:txBody>
      </p:sp>
      <p:sp>
        <p:nvSpPr>
          <p:cNvPr id="8" name="Slide Number Placeholder 7"/>
          <p:cNvSpPr>
            <a:spLocks noGrp="1"/>
          </p:cNvSpPr>
          <p:nvPr>
            <p:ph type="sldNum" sz="quarter" idx="12"/>
          </p:nvPr>
        </p:nvSpPr>
        <p:spPr/>
        <p:txBody>
          <a:bodyPr/>
          <a:lstStyle/>
          <a:p>
            <a:fld id="{B65C6E5B-2ACD-4A10-97EA-A5536A760ADF}" type="slidenum">
              <a:rPr lang="en-US" smtClean="0"/>
              <a:pPr/>
              <a:t>29</a:t>
            </a:fld>
            <a:endParaRPr lang="en-US"/>
          </a:p>
        </p:txBody>
      </p:sp>
      <p:sp>
        <p:nvSpPr>
          <p:cNvPr id="9" name="Footer Placeholder 8"/>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LEARNING OBJECTIVES</a:t>
            </a:r>
            <a:endParaRPr lang="en-US" dirty="0"/>
          </a:p>
        </p:txBody>
      </p:sp>
      <p:sp>
        <p:nvSpPr>
          <p:cNvPr id="5" name="Content Placeholder 4"/>
          <p:cNvSpPr>
            <a:spLocks noGrp="1"/>
          </p:cNvSpPr>
          <p:nvPr>
            <p:ph idx="1"/>
          </p:nvPr>
        </p:nvSpPr>
        <p:spPr/>
        <p:txBody>
          <a:bodyPr/>
          <a:lstStyle/>
          <a:p>
            <a:pPr>
              <a:buNone/>
            </a:pPr>
            <a:r>
              <a:rPr lang="en-US" sz="2000" dirty="0" smtClean="0"/>
              <a:t>After reading this chapter, you should understand:</a:t>
            </a:r>
          </a:p>
          <a:p>
            <a:pPr marL="457200" indent="-457200">
              <a:buNone/>
            </a:pPr>
            <a:r>
              <a:rPr lang="en-US" sz="2000" dirty="0" smtClean="0"/>
              <a:t>➲ 	What is meant by capital structure and the major pros and cons for the use of debt financing of real estate equity investments for different types of investors.</a:t>
            </a:r>
          </a:p>
          <a:p>
            <a:pPr marL="457200" indent="-457200">
              <a:buNone/>
            </a:pPr>
            <a:r>
              <a:rPr lang="en-US" sz="2000" dirty="0" smtClean="0"/>
              <a:t>➲ 	What is meant by an equity capital constraint and how this can affect the value of debt financing.</a:t>
            </a:r>
          </a:p>
          <a:p>
            <a:pPr marL="457200" indent="-457200">
              <a:buNone/>
            </a:pPr>
            <a:r>
              <a:rPr lang="en-US" sz="2000" dirty="0" smtClean="0"/>
              <a:t>➲ 	The relationship between the use of debt financing and such considerations as management incentives, investor liquidity, and inflation.</a:t>
            </a:r>
          </a:p>
          <a:p>
            <a:pPr marL="457200" indent="-457200">
              <a:buNone/>
            </a:pPr>
            <a:r>
              <a:rPr lang="en-US" sz="2000" dirty="0" smtClean="0"/>
              <a:t>➲ 	The costs of financial distress and how these are affected by the use of debt.</a:t>
            </a:r>
          </a:p>
          <a:p>
            <a:pPr marL="457200" indent="-457200">
              <a:buNone/>
            </a:pPr>
            <a:r>
              <a:rPr lang="en-US" sz="2000" dirty="0" smtClean="0"/>
              <a:t>➲ 	Typical capital structures used in micro-level real estate investment (project-level financing).</a:t>
            </a:r>
          </a:p>
          <a:p>
            <a:endParaRPr lang="en-US" sz="2000" dirty="0"/>
          </a:p>
        </p:txBody>
      </p:sp>
      <p:sp>
        <p:nvSpPr>
          <p:cNvPr id="2" name="Footer Placeholder 1"/>
          <p:cNvSpPr>
            <a:spLocks noGrp="1"/>
          </p:cNvSpPr>
          <p:nvPr>
            <p:ph type="ftr" sz="quarter" idx="11"/>
          </p:nvPr>
        </p:nvSpPr>
        <p:spPr/>
        <p:txBody>
          <a:bodyPr/>
          <a:lstStyle/>
          <a:p>
            <a:pPr>
              <a:defRPr/>
            </a:pPr>
            <a:r>
              <a:rPr lang="en-US" smtClean="0"/>
              <a:t>© 2014 OnCourse Learning. All Rights Reserved.</a:t>
            </a:r>
            <a:endParaRPr lang="en-US"/>
          </a:p>
        </p:txBody>
      </p:sp>
      <p:sp>
        <p:nvSpPr>
          <p:cNvPr id="3" name="Slide Number Placeholder 2"/>
          <p:cNvSpPr>
            <a:spLocks noGrp="1"/>
          </p:cNvSpPr>
          <p:nvPr>
            <p:ph type="sldNum" sz="quarter" idx="12"/>
          </p:nvPr>
        </p:nvSpPr>
        <p:spPr/>
        <p:txBody>
          <a:bodyPr/>
          <a:lstStyle/>
          <a:p>
            <a:fld id="{B65C6E5B-2ACD-4A10-97EA-A5536A760ADF}"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1"/>
          <p:cNvPicPr>
            <a:picLocks noChangeAspect="1"/>
          </p:cNvPicPr>
          <p:nvPr/>
        </p:nvPicPr>
        <p:blipFill>
          <a:blip r:embed="rId2" cstate="print"/>
          <a:srcRect/>
          <a:stretch>
            <a:fillRect/>
          </a:stretch>
        </p:blipFill>
        <p:spPr bwMode="auto">
          <a:xfrm>
            <a:off x="1646238" y="74613"/>
            <a:ext cx="3794125" cy="6629400"/>
          </a:xfrm>
          <a:prstGeom prst="rect">
            <a:avLst/>
          </a:prstGeom>
          <a:solidFill>
            <a:schemeClr val="bg1"/>
          </a:solidFill>
          <a:ln w="9525">
            <a:noFill/>
            <a:miter lim="800000"/>
            <a:headEnd/>
            <a:tailEnd/>
          </a:ln>
        </p:spPr>
      </p:pic>
      <p:sp>
        <p:nvSpPr>
          <p:cNvPr id="46083" name="Text Box 2"/>
          <p:cNvSpPr txBox="1">
            <a:spLocks noChangeArrowheads="1"/>
          </p:cNvSpPr>
          <p:nvPr/>
        </p:nvSpPr>
        <p:spPr bwMode="auto">
          <a:xfrm>
            <a:off x="0" y="1371600"/>
            <a:ext cx="1676400" cy="2843213"/>
          </a:xfrm>
          <a:prstGeom prst="rect">
            <a:avLst/>
          </a:prstGeom>
          <a:noFill/>
          <a:ln w="9525">
            <a:noFill/>
            <a:miter lim="800000"/>
            <a:headEnd/>
            <a:tailEnd/>
          </a:ln>
        </p:spPr>
        <p:txBody>
          <a:bodyPr wrap="square">
            <a:spAutoFit/>
          </a:bodyPr>
          <a:lstStyle/>
          <a:p>
            <a:pPr algn="ctr" eaLnBrk="1" hangingPunct="1">
              <a:spcBef>
                <a:spcPct val="50000"/>
              </a:spcBef>
            </a:pPr>
            <a:r>
              <a:rPr lang="en-US" dirty="0">
                <a:solidFill>
                  <a:srgbClr val="FF0000"/>
                </a:solidFill>
              </a:rPr>
              <a:t>Terminal </a:t>
            </a:r>
          </a:p>
          <a:p>
            <a:pPr algn="ctr" eaLnBrk="1" hangingPunct="1">
              <a:spcBef>
                <a:spcPct val="50000"/>
              </a:spcBef>
            </a:pPr>
            <a:r>
              <a:rPr lang="en-US" dirty="0">
                <a:solidFill>
                  <a:srgbClr val="FF0000"/>
                </a:solidFill>
              </a:rPr>
              <a:t>year </a:t>
            </a:r>
          </a:p>
          <a:p>
            <a:pPr algn="ctr" eaLnBrk="1" hangingPunct="1">
              <a:spcBef>
                <a:spcPct val="50000"/>
              </a:spcBef>
            </a:pPr>
            <a:r>
              <a:rPr lang="en-US" dirty="0">
                <a:solidFill>
                  <a:srgbClr val="FF0000"/>
                </a:solidFill>
              </a:rPr>
              <a:t>(yr.11) </a:t>
            </a:r>
          </a:p>
          <a:p>
            <a:pPr algn="ctr" eaLnBrk="1" hangingPunct="1">
              <a:spcBef>
                <a:spcPct val="50000"/>
              </a:spcBef>
            </a:pPr>
            <a:r>
              <a:rPr lang="en-US" dirty="0">
                <a:solidFill>
                  <a:srgbClr val="FF0000"/>
                </a:solidFill>
              </a:rPr>
              <a:t>Cash </a:t>
            </a:r>
          </a:p>
          <a:p>
            <a:pPr algn="ctr" eaLnBrk="1" hangingPunct="1">
              <a:spcBef>
                <a:spcPct val="50000"/>
              </a:spcBef>
            </a:pPr>
            <a:r>
              <a:rPr lang="en-US" dirty="0">
                <a:solidFill>
                  <a:srgbClr val="FF0000"/>
                </a:solidFill>
              </a:rPr>
              <a:t>Flows </a:t>
            </a:r>
          </a:p>
          <a:p>
            <a:pPr algn="ctr" eaLnBrk="1" hangingPunct="1">
              <a:spcBef>
                <a:spcPct val="50000"/>
              </a:spcBef>
            </a:pPr>
            <a:r>
              <a:rPr lang="en-US" dirty="0">
                <a:solidFill>
                  <a:srgbClr val="FF0000"/>
                </a:solidFill>
              </a:rPr>
              <a:t>and </a:t>
            </a:r>
          </a:p>
          <a:p>
            <a:pPr algn="ctr" eaLnBrk="1" hangingPunct="1">
              <a:spcBef>
                <a:spcPct val="50000"/>
              </a:spcBef>
            </a:pPr>
            <a:r>
              <a:rPr lang="en-US" dirty="0">
                <a:solidFill>
                  <a:srgbClr val="FF0000"/>
                </a:solidFill>
              </a:rPr>
              <a:t>Splits</a:t>
            </a:r>
          </a:p>
        </p:txBody>
      </p:sp>
      <p:grpSp>
        <p:nvGrpSpPr>
          <p:cNvPr id="46084" name="Group 3"/>
          <p:cNvGrpSpPr>
            <a:grpSpLocks/>
          </p:cNvGrpSpPr>
          <p:nvPr/>
        </p:nvGrpSpPr>
        <p:grpSpPr bwMode="auto">
          <a:xfrm>
            <a:off x="5410200" y="1936750"/>
            <a:ext cx="2667000" cy="1014413"/>
            <a:chOff x="3600" y="1152"/>
            <a:chExt cx="1680" cy="639"/>
          </a:xfrm>
        </p:grpSpPr>
        <p:sp>
          <p:nvSpPr>
            <p:cNvPr id="46100" name="Text Box 4"/>
            <p:cNvSpPr txBox="1">
              <a:spLocks noChangeArrowheads="1"/>
            </p:cNvSpPr>
            <p:nvPr/>
          </p:nvSpPr>
          <p:spPr bwMode="auto">
            <a:xfrm>
              <a:off x="3840" y="1152"/>
              <a:ext cx="1440" cy="639"/>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1200">
                  <a:solidFill>
                    <a:srgbClr val="FF0000"/>
                  </a:solidFill>
                </a:rPr>
                <a:t>Reflects cumulated unpaid current preferred returns, plus additional capital paid in to finance capital improvement expenditures</a:t>
              </a:r>
            </a:p>
          </p:txBody>
        </p:sp>
        <p:sp>
          <p:nvSpPr>
            <p:cNvPr id="46101" name="Line 5"/>
            <p:cNvSpPr>
              <a:spLocks noChangeShapeType="1"/>
            </p:cNvSpPr>
            <p:nvPr/>
          </p:nvSpPr>
          <p:spPr bwMode="auto">
            <a:xfrm flipH="1">
              <a:off x="3600" y="1776"/>
              <a:ext cx="240" cy="0"/>
            </a:xfrm>
            <a:prstGeom prst="line">
              <a:avLst/>
            </a:prstGeom>
            <a:noFill/>
            <a:ln w="9525">
              <a:solidFill>
                <a:srgbClr val="FF0000"/>
              </a:solidFill>
              <a:round/>
              <a:headEnd/>
              <a:tailEnd type="triangle" w="med" len="med"/>
            </a:ln>
          </p:spPr>
          <p:txBody>
            <a:bodyPr/>
            <a:lstStyle/>
            <a:p>
              <a:endParaRPr lang="en-US"/>
            </a:p>
          </p:txBody>
        </p:sp>
      </p:grpSp>
      <p:sp>
        <p:nvSpPr>
          <p:cNvPr id="46085" name="Text Box 7"/>
          <p:cNvSpPr txBox="1">
            <a:spLocks noChangeArrowheads="1"/>
          </p:cNvSpPr>
          <p:nvPr/>
        </p:nvSpPr>
        <p:spPr bwMode="auto">
          <a:xfrm>
            <a:off x="5791200" y="3057525"/>
            <a:ext cx="2286000" cy="466725"/>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1200">
                <a:solidFill>
                  <a:srgbClr val="FF0000"/>
                </a:solidFill>
              </a:rPr>
              <a:t>Entrepreneurial partner investment (0 return)</a:t>
            </a:r>
          </a:p>
        </p:txBody>
      </p:sp>
      <p:sp>
        <p:nvSpPr>
          <p:cNvPr id="46086" name="Line 8"/>
          <p:cNvSpPr>
            <a:spLocks noChangeShapeType="1"/>
          </p:cNvSpPr>
          <p:nvPr/>
        </p:nvSpPr>
        <p:spPr bwMode="auto">
          <a:xfrm flipH="1">
            <a:off x="5410200" y="3362325"/>
            <a:ext cx="381000" cy="0"/>
          </a:xfrm>
          <a:prstGeom prst="line">
            <a:avLst/>
          </a:prstGeom>
          <a:noFill/>
          <a:ln w="9525">
            <a:solidFill>
              <a:srgbClr val="FF0000"/>
            </a:solidFill>
            <a:round/>
            <a:headEnd/>
            <a:tailEnd type="triangle" w="med" len="med"/>
          </a:ln>
        </p:spPr>
        <p:txBody>
          <a:bodyPr/>
          <a:lstStyle/>
          <a:p>
            <a:endParaRPr lang="en-US"/>
          </a:p>
        </p:txBody>
      </p:sp>
      <p:sp>
        <p:nvSpPr>
          <p:cNvPr id="46087" name="Text Box 9"/>
          <p:cNvSpPr txBox="1">
            <a:spLocks noChangeArrowheads="1"/>
          </p:cNvSpPr>
          <p:nvPr/>
        </p:nvSpPr>
        <p:spPr bwMode="auto">
          <a:xfrm>
            <a:off x="3048000" y="3829050"/>
            <a:ext cx="1219200" cy="274638"/>
          </a:xfrm>
          <a:prstGeom prst="rect">
            <a:avLst/>
          </a:prstGeom>
          <a:noFill/>
          <a:ln w="9525">
            <a:noFill/>
            <a:miter lim="800000"/>
            <a:headEnd/>
            <a:tailEnd/>
          </a:ln>
        </p:spPr>
        <p:txBody>
          <a:bodyPr>
            <a:spAutoFit/>
          </a:bodyPr>
          <a:lstStyle/>
          <a:p>
            <a:pPr eaLnBrk="1" hangingPunct="1">
              <a:spcBef>
                <a:spcPct val="50000"/>
              </a:spcBef>
            </a:pPr>
            <a:r>
              <a:rPr lang="en-US" sz="1200">
                <a:solidFill>
                  <a:srgbClr val="FF0000"/>
                </a:solidFill>
                <a:sym typeface="Wingdings" pitchFamily="2" charset="2"/>
              </a:rPr>
              <a:t> Asset level</a:t>
            </a:r>
            <a:endParaRPr lang="en-US" sz="1200">
              <a:solidFill>
                <a:srgbClr val="FF0000"/>
              </a:solidFill>
            </a:endParaRPr>
          </a:p>
        </p:txBody>
      </p:sp>
      <p:sp>
        <p:nvSpPr>
          <p:cNvPr id="46088" name="Text Box 10"/>
          <p:cNvSpPr txBox="1">
            <a:spLocks noChangeArrowheads="1"/>
          </p:cNvSpPr>
          <p:nvPr/>
        </p:nvSpPr>
        <p:spPr bwMode="auto">
          <a:xfrm>
            <a:off x="5791200" y="4016375"/>
            <a:ext cx="2286000" cy="284163"/>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1200">
                <a:solidFill>
                  <a:srgbClr val="FF0000"/>
                </a:solidFill>
              </a:rPr>
              <a:t>Net sale proceeds of property</a:t>
            </a:r>
          </a:p>
        </p:txBody>
      </p:sp>
      <p:sp>
        <p:nvSpPr>
          <p:cNvPr id="46089" name="Text Box 12"/>
          <p:cNvSpPr txBox="1">
            <a:spLocks noChangeArrowheads="1"/>
          </p:cNvSpPr>
          <p:nvPr/>
        </p:nvSpPr>
        <p:spPr bwMode="auto">
          <a:xfrm>
            <a:off x="5791200" y="4473575"/>
            <a:ext cx="2286000" cy="284163"/>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1200">
                <a:solidFill>
                  <a:srgbClr val="FF0000"/>
                </a:solidFill>
              </a:rPr>
              <a:t>OLB on permanent mortgage</a:t>
            </a:r>
          </a:p>
        </p:txBody>
      </p:sp>
      <p:sp>
        <p:nvSpPr>
          <p:cNvPr id="46090" name="Line 13"/>
          <p:cNvSpPr>
            <a:spLocks noChangeShapeType="1"/>
          </p:cNvSpPr>
          <p:nvPr/>
        </p:nvSpPr>
        <p:spPr bwMode="auto">
          <a:xfrm flipH="1">
            <a:off x="5410200" y="4702175"/>
            <a:ext cx="381000" cy="0"/>
          </a:xfrm>
          <a:prstGeom prst="line">
            <a:avLst/>
          </a:prstGeom>
          <a:noFill/>
          <a:ln w="9525">
            <a:solidFill>
              <a:srgbClr val="FF0000"/>
            </a:solidFill>
            <a:round/>
            <a:headEnd/>
            <a:tailEnd type="triangle" w="med" len="med"/>
          </a:ln>
        </p:spPr>
        <p:txBody>
          <a:bodyPr/>
          <a:lstStyle/>
          <a:p>
            <a:endParaRPr lang="en-US"/>
          </a:p>
        </p:txBody>
      </p:sp>
      <p:sp>
        <p:nvSpPr>
          <p:cNvPr id="46091" name="Text Box 14"/>
          <p:cNvSpPr txBox="1">
            <a:spLocks noChangeArrowheads="1"/>
          </p:cNvSpPr>
          <p:nvPr/>
        </p:nvSpPr>
        <p:spPr bwMode="auto">
          <a:xfrm>
            <a:off x="5791200" y="5065713"/>
            <a:ext cx="2286000" cy="284162"/>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1200">
                <a:solidFill>
                  <a:srgbClr val="FF0000"/>
                </a:solidFill>
              </a:rPr>
              <a:t>Remainder</a:t>
            </a:r>
          </a:p>
        </p:txBody>
      </p:sp>
      <p:sp>
        <p:nvSpPr>
          <p:cNvPr id="46092" name="Line 15"/>
          <p:cNvSpPr>
            <a:spLocks noChangeShapeType="1"/>
          </p:cNvSpPr>
          <p:nvPr/>
        </p:nvSpPr>
        <p:spPr bwMode="auto">
          <a:xfrm flipH="1">
            <a:off x="5410200" y="5294313"/>
            <a:ext cx="381000" cy="0"/>
          </a:xfrm>
          <a:prstGeom prst="line">
            <a:avLst/>
          </a:prstGeom>
          <a:noFill/>
          <a:ln w="9525">
            <a:solidFill>
              <a:srgbClr val="FF0000"/>
            </a:solidFill>
            <a:round/>
            <a:headEnd/>
            <a:tailEnd type="triangle" w="med" len="med"/>
          </a:ln>
        </p:spPr>
        <p:txBody>
          <a:bodyPr/>
          <a:lstStyle/>
          <a:p>
            <a:endParaRPr lang="en-US"/>
          </a:p>
        </p:txBody>
      </p:sp>
      <p:sp>
        <p:nvSpPr>
          <p:cNvPr id="46093" name="Text Box 16"/>
          <p:cNvSpPr txBox="1">
            <a:spLocks noChangeArrowheads="1"/>
          </p:cNvSpPr>
          <p:nvPr/>
        </p:nvSpPr>
        <p:spPr bwMode="auto">
          <a:xfrm>
            <a:off x="5638800" y="5491163"/>
            <a:ext cx="3200400" cy="1200150"/>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1200">
                <a:solidFill>
                  <a:srgbClr val="FF0000"/>
                </a:solidFill>
              </a:rPr>
              <a:t>Includes from yr.11 operations: 21195 = 6% of 238685 + 4707backOwedCurrent + 0.5*(23361-19028) = 14321 + 4707 + 2167.</a:t>
            </a:r>
          </a:p>
          <a:p>
            <a:pPr eaLnBrk="1" hangingPunct="1"/>
            <a:r>
              <a:rPr lang="en-US" sz="1200">
                <a:solidFill>
                  <a:srgbClr val="FF0000"/>
                </a:solidFill>
              </a:rPr>
              <a:t>From reversion: 291301 = 233978 + 0.5*(374622-233978-25998).</a:t>
            </a:r>
          </a:p>
          <a:p>
            <a:pPr eaLnBrk="1" hangingPunct="1"/>
            <a:r>
              <a:rPr lang="en-US" sz="1200">
                <a:solidFill>
                  <a:srgbClr val="FF0000"/>
                </a:solidFill>
              </a:rPr>
              <a:t>Total: 21195 + 291301 = 312496.</a:t>
            </a:r>
          </a:p>
        </p:txBody>
      </p:sp>
      <p:sp>
        <p:nvSpPr>
          <p:cNvPr id="46094" name="Line 17"/>
          <p:cNvSpPr>
            <a:spLocks noChangeShapeType="1"/>
          </p:cNvSpPr>
          <p:nvPr/>
        </p:nvSpPr>
        <p:spPr bwMode="auto">
          <a:xfrm flipH="1">
            <a:off x="5410200" y="6027738"/>
            <a:ext cx="228600" cy="4762"/>
          </a:xfrm>
          <a:prstGeom prst="line">
            <a:avLst/>
          </a:prstGeom>
          <a:noFill/>
          <a:ln w="9525">
            <a:solidFill>
              <a:srgbClr val="FF0000"/>
            </a:solidFill>
            <a:round/>
            <a:headEnd/>
            <a:tailEnd type="triangle" w="med" len="med"/>
          </a:ln>
        </p:spPr>
        <p:txBody>
          <a:bodyPr/>
          <a:lstStyle/>
          <a:p>
            <a:endParaRPr lang="en-US"/>
          </a:p>
        </p:txBody>
      </p:sp>
      <p:sp>
        <p:nvSpPr>
          <p:cNvPr id="46095" name="Text Box 18"/>
          <p:cNvSpPr txBox="1">
            <a:spLocks noChangeArrowheads="1"/>
          </p:cNvSpPr>
          <p:nvPr/>
        </p:nvSpPr>
        <p:spPr bwMode="auto">
          <a:xfrm>
            <a:off x="5791200" y="1257300"/>
            <a:ext cx="2286000" cy="284163"/>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1200">
                <a:solidFill>
                  <a:srgbClr val="FF0000"/>
                </a:solidFill>
              </a:rPr>
              <a:t>Entity level reversion.</a:t>
            </a:r>
          </a:p>
        </p:txBody>
      </p:sp>
      <p:sp>
        <p:nvSpPr>
          <p:cNvPr id="46096" name="Line 19"/>
          <p:cNvSpPr>
            <a:spLocks noChangeShapeType="1"/>
          </p:cNvSpPr>
          <p:nvPr/>
        </p:nvSpPr>
        <p:spPr bwMode="auto">
          <a:xfrm flipH="1">
            <a:off x="5410200" y="1333500"/>
            <a:ext cx="381000" cy="0"/>
          </a:xfrm>
          <a:prstGeom prst="line">
            <a:avLst/>
          </a:prstGeom>
          <a:noFill/>
          <a:ln w="9525">
            <a:solidFill>
              <a:srgbClr val="FF0000"/>
            </a:solidFill>
            <a:round/>
            <a:headEnd/>
            <a:tailEnd type="triangle" w="med" len="med"/>
          </a:ln>
        </p:spPr>
        <p:txBody>
          <a:bodyPr/>
          <a:lstStyle/>
          <a:p>
            <a:endParaRPr lang="en-US"/>
          </a:p>
        </p:txBody>
      </p:sp>
      <p:sp>
        <p:nvSpPr>
          <p:cNvPr id="46097" name="Text Box 20"/>
          <p:cNvSpPr txBox="1">
            <a:spLocks noChangeArrowheads="1"/>
          </p:cNvSpPr>
          <p:nvPr/>
        </p:nvSpPr>
        <p:spPr bwMode="auto">
          <a:xfrm>
            <a:off x="5791200" y="952500"/>
            <a:ext cx="2286000" cy="284163"/>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1200">
                <a:solidFill>
                  <a:srgbClr val="FF0000"/>
                </a:solidFill>
              </a:rPr>
              <a:t>Entity level oper.CF yr.11.</a:t>
            </a:r>
          </a:p>
        </p:txBody>
      </p:sp>
      <p:sp>
        <p:nvSpPr>
          <p:cNvPr id="46098" name="Line 21"/>
          <p:cNvSpPr>
            <a:spLocks noChangeShapeType="1"/>
          </p:cNvSpPr>
          <p:nvPr/>
        </p:nvSpPr>
        <p:spPr bwMode="auto">
          <a:xfrm flipH="1">
            <a:off x="5410200" y="1181100"/>
            <a:ext cx="381000" cy="0"/>
          </a:xfrm>
          <a:prstGeom prst="line">
            <a:avLst/>
          </a:prstGeom>
          <a:noFill/>
          <a:ln w="9525">
            <a:solidFill>
              <a:srgbClr val="FF0000"/>
            </a:solidFill>
            <a:round/>
            <a:headEnd/>
            <a:tailEnd type="triangle" w="med" len="med"/>
          </a:ln>
        </p:spPr>
        <p:txBody>
          <a:bodyPr/>
          <a:lstStyle/>
          <a:p>
            <a:endParaRPr lang="en-US"/>
          </a:p>
        </p:txBody>
      </p:sp>
      <p:sp>
        <p:nvSpPr>
          <p:cNvPr id="46099" name="Line 11"/>
          <p:cNvSpPr>
            <a:spLocks noChangeShapeType="1"/>
          </p:cNvSpPr>
          <p:nvPr/>
        </p:nvSpPr>
        <p:spPr bwMode="auto">
          <a:xfrm flipH="1">
            <a:off x="5410200" y="4244975"/>
            <a:ext cx="381000" cy="0"/>
          </a:xfrm>
          <a:prstGeom prst="line">
            <a:avLst/>
          </a:prstGeom>
          <a:noFill/>
          <a:ln w="9525">
            <a:solidFill>
              <a:srgbClr val="FF0000"/>
            </a:solidFill>
            <a:round/>
            <a:headEnd/>
            <a:tailEnd type="triangle" w="med" len="med"/>
          </a:ln>
        </p:spPr>
        <p:txBody>
          <a:bodyPr/>
          <a:lstStyle/>
          <a:p>
            <a:endParaRPr lang="en-US"/>
          </a:p>
        </p:txBody>
      </p:sp>
      <p:sp>
        <p:nvSpPr>
          <p:cNvPr id="22" name="Slide Number Placeholder 21"/>
          <p:cNvSpPr>
            <a:spLocks noGrp="1"/>
          </p:cNvSpPr>
          <p:nvPr>
            <p:ph type="sldNum" sz="quarter" idx="12"/>
          </p:nvPr>
        </p:nvSpPr>
        <p:spPr>
          <a:xfrm>
            <a:off x="7010400" y="6381750"/>
            <a:ext cx="2133600" cy="476250"/>
          </a:xfrm>
        </p:spPr>
        <p:txBody>
          <a:bodyPr/>
          <a:lstStyle/>
          <a:p>
            <a:fld id="{B65C6E5B-2ACD-4A10-97EA-A5536A760ADF}" type="slidenum">
              <a:rPr lang="en-US" smtClean="0"/>
              <a:pPr/>
              <a:t>30</a:t>
            </a:fld>
            <a:endParaRPr lang="en-US"/>
          </a:p>
        </p:txBody>
      </p:sp>
      <p:sp>
        <p:nvSpPr>
          <p:cNvPr id="23" name="Footer Placeholder 22"/>
          <p:cNvSpPr>
            <a:spLocks noGrp="1"/>
          </p:cNvSpPr>
          <p:nvPr>
            <p:ph type="ftr" sz="quarter" idx="11"/>
          </p:nvPr>
        </p:nvSpPr>
        <p:spPr>
          <a:xfrm rot="16200000">
            <a:off x="5705475" y="2962275"/>
            <a:ext cx="6400800" cy="476250"/>
          </a:xfrm>
        </p:spPr>
        <p:txBody>
          <a:bodyPr/>
          <a:lstStyle/>
          <a:p>
            <a:pPr>
              <a:defRPr/>
            </a:pPr>
            <a:r>
              <a:rPr lang="en-US" dirty="0" smtClean="0"/>
              <a:t>© 2014 OnCourse Learning. All Rights Reserved.</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10" name="Picture 6"/>
          <p:cNvPicPr>
            <a:picLocks noChangeAspect="1" noChangeArrowheads="1"/>
          </p:cNvPicPr>
          <p:nvPr/>
        </p:nvPicPr>
        <p:blipFill>
          <a:blip r:embed="rId2" cstate="print"/>
          <a:srcRect/>
          <a:stretch>
            <a:fillRect/>
          </a:stretch>
        </p:blipFill>
        <p:spPr bwMode="auto">
          <a:xfrm>
            <a:off x="457200" y="2133600"/>
            <a:ext cx="8229600" cy="1978440"/>
          </a:xfrm>
          <a:prstGeom prst="rect">
            <a:avLst/>
          </a:prstGeom>
          <a:noFill/>
          <a:ln w="9525">
            <a:noFill/>
            <a:miter lim="800000"/>
            <a:headEnd/>
            <a:tailEnd/>
          </a:ln>
        </p:spPr>
      </p:pic>
      <p:sp>
        <p:nvSpPr>
          <p:cNvPr id="47106" name="Slide Number Placeholder 3"/>
          <p:cNvSpPr>
            <a:spLocks noGrp="1"/>
          </p:cNvSpPr>
          <p:nvPr>
            <p:ph type="sldNum" sz="quarter" idx="12"/>
          </p:nvPr>
        </p:nvSpPr>
        <p:spPr>
          <a:noFill/>
          <a:ln>
            <a:miter lim="800000"/>
            <a:headEnd/>
            <a:tailEnd/>
          </a:ln>
        </p:spPr>
        <p:txBody>
          <a:bodyPr/>
          <a:lstStyle/>
          <a:p>
            <a:fld id="{A6BA91DC-60D0-4F62-A79B-A7E2F78915A1}" type="slidenum">
              <a:rPr lang="en-US"/>
              <a:pPr/>
              <a:t>31</a:t>
            </a:fld>
            <a:endParaRPr lang="en-US"/>
          </a:p>
        </p:txBody>
      </p:sp>
      <p:sp>
        <p:nvSpPr>
          <p:cNvPr id="47107" name="Text Box 3"/>
          <p:cNvSpPr txBox="1">
            <a:spLocks noChangeArrowheads="1"/>
          </p:cNvSpPr>
          <p:nvPr/>
        </p:nvSpPr>
        <p:spPr bwMode="auto">
          <a:xfrm>
            <a:off x="1219200" y="609600"/>
            <a:ext cx="6172200" cy="457200"/>
          </a:xfrm>
          <a:prstGeom prst="rect">
            <a:avLst/>
          </a:prstGeom>
          <a:noFill/>
          <a:ln w="9525">
            <a:noFill/>
            <a:miter lim="800000"/>
            <a:headEnd/>
            <a:tailEnd/>
          </a:ln>
        </p:spPr>
        <p:txBody>
          <a:bodyPr>
            <a:spAutoFit/>
          </a:bodyPr>
          <a:lstStyle/>
          <a:p>
            <a:pPr algn="ctr" eaLnBrk="1" hangingPunct="1">
              <a:spcBef>
                <a:spcPct val="50000"/>
              </a:spcBef>
            </a:pPr>
            <a:r>
              <a:rPr lang="en-US" sz="2400" dirty="0"/>
              <a:t>Resulting expected returns (</a:t>
            </a:r>
            <a:r>
              <a:rPr lang="en-US" sz="2400" i="1" dirty="0"/>
              <a:t>ex ante</a:t>
            </a:r>
            <a:r>
              <a:rPr lang="en-US" sz="2400" dirty="0"/>
              <a:t>):</a:t>
            </a:r>
          </a:p>
        </p:txBody>
      </p:sp>
      <p:sp>
        <p:nvSpPr>
          <p:cNvPr id="47108" name="Text Box 4"/>
          <p:cNvSpPr txBox="1">
            <a:spLocks noChangeArrowheads="1"/>
          </p:cNvSpPr>
          <p:nvPr/>
        </p:nvSpPr>
        <p:spPr bwMode="auto">
          <a:xfrm>
            <a:off x="1295400" y="4343400"/>
            <a:ext cx="6858000" cy="396875"/>
          </a:xfrm>
          <a:prstGeom prst="rect">
            <a:avLst/>
          </a:prstGeom>
          <a:noFill/>
          <a:ln w="9525">
            <a:noFill/>
            <a:miter lim="800000"/>
            <a:headEnd/>
            <a:tailEnd/>
          </a:ln>
        </p:spPr>
        <p:txBody>
          <a:bodyPr>
            <a:spAutoFit/>
          </a:bodyPr>
          <a:lstStyle/>
          <a:p>
            <a:pPr algn="ctr" eaLnBrk="1" hangingPunct="1">
              <a:spcBef>
                <a:spcPct val="50000"/>
              </a:spcBef>
            </a:pPr>
            <a:r>
              <a:rPr lang="en-US" sz="2000" i="1">
                <a:solidFill>
                  <a:srgbClr val="FF0000"/>
                </a:solidFill>
              </a:rPr>
              <a:t>Are these “ fair ” </a:t>
            </a:r>
            <a:r>
              <a:rPr lang="en-US" sz="2000">
                <a:solidFill>
                  <a:srgbClr val="FF0000"/>
                </a:solidFill>
              </a:rPr>
              <a:t>? . . .</a:t>
            </a:r>
            <a:endParaRPr lang="en-US" sz="2000" i="1">
              <a:solidFill>
                <a:srgbClr val="FF0000"/>
              </a:solidFill>
            </a:endParaRPr>
          </a:p>
        </p:txBody>
      </p:sp>
      <p:sp>
        <p:nvSpPr>
          <p:cNvPr id="6" name="Footer Placeholder 5"/>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2"/>
          </p:nvPr>
        </p:nvSpPr>
        <p:spPr>
          <a:noFill/>
          <a:ln>
            <a:miter lim="800000"/>
            <a:headEnd/>
            <a:tailEnd/>
          </a:ln>
        </p:spPr>
        <p:txBody>
          <a:bodyPr/>
          <a:lstStyle/>
          <a:p>
            <a:fld id="{ABFB3F26-2D62-4E5E-B310-72BC35F433CA}" type="slidenum">
              <a:rPr lang="en-US"/>
              <a:pPr/>
              <a:t>32</a:t>
            </a:fld>
            <a:endParaRPr lang="en-US"/>
          </a:p>
        </p:txBody>
      </p:sp>
      <p:sp>
        <p:nvSpPr>
          <p:cNvPr id="48131" name="Text Box 2"/>
          <p:cNvSpPr txBox="1">
            <a:spLocks noChangeArrowheads="1"/>
          </p:cNvSpPr>
          <p:nvPr/>
        </p:nvSpPr>
        <p:spPr bwMode="auto">
          <a:xfrm>
            <a:off x="609600" y="609600"/>
            <a:ext cx="7924800" cy="4595813"/>
          </a:xfrm>
          <a:prstGeom prst="rect">
            <a:avLst/>
          </a:prstGeom>
          <a:noFill/>
          <a:ln w="9525">
            <a:noFill/>
            <a:miter lim="800000"/>
            <a:headEnd/>
            <a:tailEnd/>
          </a:ln>
        </p:spPr>
        <p:txBody>
          <a:bodyPr>
            <a:spAutoFit/>
          </a:bodyPr>
          <a:lstStyle/>
          <a:p>
            <a:pPr eaLnBrk="1" hangingPunct="1">
              <a:spcBef>
                <a:spcPct val="50000"/>
              </a:spcBef>
            </a:pPr>
            <a:r>
              <a:rPr lang="en-US" sz="2000"/>
              <a:t>One way to approach this is to conduct sensitivity analysis . . .</a:t>
            </a:r>
          </a:p>
          <a:p>
            <a:pPr eaLnBrk="1" hangingPunct="1">
              <a:spcBef>
                <a:spcPct val="50000"/>
              </a:spcBef>
            </a:pPr>
            <a:r>
              <a:rPr lang="en-US"/>
              <a:t>e.g., Construct “Optimistic” and “Pessimistic” outcome scenarios, as follows:</a:t>
            </a:r>
          </a:p>
          <a:p>
            <a:pPr eaLnBrk="1" hangingPunct="1">
              <a:spcBef>
                <a:spcPct val="50000"/>
              </a:spcBef>
              <a:buFontTx/>
              <a:buChar char="•"/>
            </a:pPr>
            <a:r>
              <a:rPr lang="en-US"/>
              <a:t> Initial rents such that Year 2 NOI is either $63,000 or $57,000 instead of the proforma (expected) assumption of $60,000. (This results in Year 1 completed building values either $1,050,000 or $950,000, instead of the $1,000,000 base case assumption.)</a:t>
            </a:r>
          </a:p>
          <a:p>
            <a:pPr eaLnBrk="1" hangingPunct="1">
              <a:spcBef>
                <a:spcPct val="50000"/>
              </a:spcBef>
              <a:buFontTx/>
              <a:buChar char="•"/>
            </a:pPr>
            <a:r>
              <a:rPr lang="en-US"/>
              <a:t> Annual NOI growth rate beyond Year 2 either up to 2% or down to 0% instead of the base-case assumption of 1%.</a:t>
            </a:r>
          </a:p>
          <a:p>
            <a:pPr eaLnBrk="1" hangingPunct="1">
              <a:spcBef>
                <a:spcPct val="50000"/>
              </a:spcBef>
              <a:buFontTx/>
              <a:buChar char="•"/>
            </a:pPr>
            <a:r>
              <a:rPr lang="en-US"/>
              <a:t> Year-11 terminal yield (going-out resale cap rate) either down to 4.5% or up to 7.5% from the base case assumption of 6.0%.</a:t>
            </a:r>
          </a:p>
          <a:p>
            <a:pPr eaLnBrk="1" hangingPunct="1">
              <a:spcBef>
                <a:spcPct val="50000"/>
              </a:spcBef>
            </a:pPr>
            <a:endParaRPr lang="en-US"/>
          </a:p>
          <a:p>
            <a:pPr eaLnBrk="1" hangingPunct="1">
              <a:spcBef>
                <a:spcPct val="50000"/>
              </a:spcBef>
            </a:pPr>
            <a:r>
              <a:rPr lang="en-US" sz="2000"/>
              <a:t>Then see if </a:t>
            </a:r>
            <a:r>
              <a:rPr lang="en-US" sz="2000" i="1"/>
              <a:t>ex ante</a:t>
            </a:r>
            <a:r>
              <a:rPr lang="en-US" sz="2000"/>
              <a:t> (going-in expected) return risk premia are proportional to risk as defined by the spread in the IRR outcomes…</a:t>
            </a:r>
          </a:p>
        </p:txBody>
      </p:sp>
      <p:sp>
        <p:nvSpPr>
          <p:cNvPr id="4" name="Footer Placeholder 3"/>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2"/>
          <p:cNvPicPr>
            <a:picLocks noChangeAspect="1"/>
          </p:cNvPicPr>
          <p:nvPr/>
        </p:nvPicPr>
        <p:blipFill>
          <a:blip r:embed="rId2" cstate="print"/>
          <a:srcRect/>
          <a:stretch>
            <a:fillRect/>
          </a:stretch>
        </p:blipFill>
        <p:spPr bwMode="auto">
          <a:xfrm>
            <a:off x="76200" y="763588"/>
            <a:ext cx="8686800" cy="3884612"/>
          </a:xfrm>
          <a:prstGeom prst="rect">
            <a:avLst/>
          </a:prstGeom>
          <a:solidFill>
            <a:schemeClr val="bg1"/>
          </a:solidFill>
          <a:ln w="9525">
            <a:noFill/>
            <a:miter lim="800000"/>
            <a:headEnd/>
            <a:tailEnd/>
          </a:ln>
        </p:spPr>
      </p:pic>
      <p:sp>
        <p:nvSpPr>
          <p:cNvPr id="49155" name="Text Box 3"/>
          <p:cNvSpPr txBox="1">
            <a:spLocks noChangeArrowheads="1"/>
          </p:cNvSpPr>
          <p:nvPr/>
        </p:nvSpPr>
        <p:spPr bwMode="auto">
          <a:xfrm>
            <a:off x="1371600" y="228600"/>
            <a:ext cx="6553200" cy="396875"/>
          </a:xfrm>
          <a:prstGeom prst="rect">
            <a:avLst/>
          </a:prstGeom>
          <a:noFill/>
          <a:ln w="9525">
            <a:noFill/>
            <a:miter lim="800000"/>
            <a:headEnd/>
            <a:tailEnd/>
          </a:ln>
        </p:spPr>
        <p:txBody>
          <a:bodyPr>
            <a:spAutoFit/>
          </a:bodyPr>
          <a:lstStyle/>
          <a:p>
            <a:pPr algn="ctr" eaLnBrk="1" hangingPunct="1">
              <a:spcBef>
                <a:spcPct val="50000"/>
              </a:spcBef>
            </a:pPr>
            <a:r>
              <a:rPr lang="en-US" sz="2000"/>
              <a:t>Risk &amp; Return Analysis: Partner Breakout…</a:t>
            </a:r>
          </a:p>
        </p:txBody>
      </p:sp>
      <p:sp>
        <p:nvSpPr>
          <p:cNvPr id="49156" name="Oval 4"/>
          <p:cNvSpPr>
            <a:spLocks noChangeArrowheads="1"/>
          </p:cNvSpPr>
          <p:nvPr/>
        </p:nvSpPr>
        <p:spPr bwMode="auto">
          <a:xfrm>
            <a:off x="6346825" y="3505200"/>
            <a:ext cx="565150" cy="533400"/>
          </a:xfrm>
          <a:prstGeom prst="ellipse">
            <a:avLst/>
          </a:prstGeom>
          <a:noFill/>
          <a:ln w="9525">
            <a:solidFill>
              <a:srgbClr val="FF0000"/>
            </a:solidFill>
            <a:round/>
            <a:headEnd/>
            <a:tailEnd/>
          </a:ln>
        </p:spPr>
        <p:txBody>
          <a:bodyPr wrap="none" anchor="ctr"/>
          <a:lstStyle/>
          <a:p>
            <a:pPr eaLnBrk="1" hangingPunct="1"/>
            <a:endParaRPr lang="en-US"/>
          </a:p>
        </p:txBody>
      </p:sp>
      <p:sp>
        <p:nvSpPr>
          <p:cNvPr id="49157" name="Oval 5"/>
          <p:cNvSpPr>
            <a:spLocks noChangeArrowheads="1"/>
          </p:cNvSpPr>
          <p:nvPr/>
        </p:nvSpPr>
        <p:spPr bwMode="auto">
          <a:xfrm>
            <a:off x="7718425" y="3511550"/>
            <a:ext cx="457200" cy="533400"/>
          </a:xfrm>
          <a:prstGeom prst="ellipse">
            <a:avLst/>
          </a:prstGeom>
          <a:noFill/>
          <a:ln w="9525">
            <a:solidFill>
              <a:srgbClr val="FF0000"/>
            </a:solidFill>
            <a:round/>
            <a:headEnd/>
            <a:tailEnd/>
          </a:ln>
        </p:spPr>
        <p:txBody>
          <a:bodyPr wrap="none" anchor="ctr"/>
          <a:lstStyle/>
          <a:p>
            <a:pPr eaLnBrk="1" hangingPunct="1"/>
            <a:endParaRPr lang="en-US"/>
          </a:p>
        </p:txBody>
      </p:sp>
      <p:sp>
        <p:nvSpPr>
          <p:cNvPr id="49158" name="Oval 6"/>
          <p:cNvSpPr>
            <a:spLocks noChangeArrowheads="1"/>
          </p:cNvSpPr>
          <p:nvPr/>
        </p:nvSpPr>
        <p:spPr bwMode="auto">
          <a:xfrm>
            <a:off x="6346825" y="4165600"/>
            <a:ext cx="565150" cy="533400"/>
          </a:xfrm>
          <a:prstGeom prst="ellipse">
            <a:avLst/>
          </a:prstGeom>
          <a:noFill/>
          <a:ln w="9525">
            <a:solidFill>
              <a:srgbClr val="FF0000"/>
            </a:solidFill>
            <a:round/>
            <a:headEnd/>
            <a:tailEnd/>
          </a:ln>
        </p:spPr>
        <p:txBody>
          <a:bodyPr wrap="none" anchor="ctr"/>
          <a:lstStyle/>
          <a:p>
            <a:pPr eaLnBrk="1" hangingPunct="1"/>
            <a:endParaRPr lang="en-US"/>
          </a:p>
        </p:txBody>
      </p:sp>
      <p:sp>
        <p:nvSpPr>
          <p:cNvPr id="49159" name="Oval 7"/>
          <p:cNvSpPr>
            <a:spLocks noChangeArrowheads="1"/>
          </p:cNvSpPr>
          <p:nvPr/>
        </p:nvSpPr>
        <p:spPr bwMode="auto">
          <a:xfrm>
            <a:off x="7745413" y="4165600"/>
            <a:ext cx="457200" cy="533400"/>
          </a:xfrm>
          <a:prstGeom prst="ellipse">
            <a:avLst/>
          </a:prstGeom>
          <a:noFill/>
          <a:ln w="9525">
            <a:solidFill>
              <a:srgbClr val="FF0000"/>
            </a:solidFill>
            <a:round/>
            <a:headEnd/>
            <a:tailEnd/>
          </a:ln>
        </p:spPr>
        <p:txBody>
          <a:bodyPr wrap="none" anchor="ctr"/>
          <a:lstStyle/>
          <a:p>
            <a:pPr eaLnBrk="1" hangingPunct="1"/>
            <a:endParaRPr lang="en-US"/>
          </a:p>
        </p:txBody>
      </p:sp>
      <p:sp>
        <p:nvSpPr>
          <p:cNvPr id="49160" name="Text Box 8"/>
          <p:cNvSpPr txBox="1">
            <a:spLocks noChangeArrowheads="1"/>
          </p:cNvSpPr>
          <p:nvPr/>
        </p:nvSpPr>
        <p:spPr bwMode="auto">
          <a:xfrm>
            <a:off x="1752600" y="5181600"/>
            <a:ext cx="6477000" cy="1016000"/>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2000">
                <a:solidFill>
                  <a:srgbClr val="FF0000"/>
                </a:solidFill>
              </a:rPr>
              <a:t>Subordinated (entrepreneurial) partner in this deal is getting </a:t>
            </a:r>
            <a:r>
              <a:rPr lang="en-US" sz="2000" i="1" u="sng">
                <a:solidFill>
                  <a:srgbClr val="FF0000"/>
                </a:solidFill>
              </a:rPr>
              <a:t>less</a:t>
            </a:r>
            <a:r>
              <a:rPr lang="en-US" sz="2000">
                <a:solidFill>
                  <a:srgbClr val="FF0000"/>
                </a:solidFill>
              </a:rPr>
              <a:t> expected return risk-premium </a:t>
            </a:r>
            <a:r>
              <a:rPr lang="en-US" sz="2000" i="1" u="sng">
                <a:solidFill>
                  <a:srgbClr val="FF0000"/>
                </a:solidFill>
              </a:rPr>
              <a:t>per unit of risk</a:t>
            </a:r>
            <a:r>
              <a:rPr lang="en-US" sz="2000">
                <a:solidFill>
                  <a:srgbClr val="FF0000"/>
                </a:solidFill>
              </a:rPr>
              <a:t> than the Senior (money) partner…</a:t>
            </a:r>
          </a:p>
        </p:txBody>
      </p:sp>
      <p:sp>
        <p:nvSpPr>
          <p:cNvPr id="49161" name="Line 9"/>
          <p:cNvSpPr>
            <a:spLocks noChangeShapeType="1"/>
          </p:cNvSpPr>
          <p:nvPr/>
        </p:nvSpPr>
        <p:spPr bwMode="auto">
          <a:xfrm flipV="1">
            <a:off x="5661025" y="3886200"/>
            <a:ext cx="762000" cy="1295400"/>
          </a:xfrm>
          <a:prstGeom prst="line">
            <a:avLst/>
          </a:prstGeom>
          <a:noFill/>
          <a:ln w="9525">
            <a:solidFill>
              <a:srgbClr val="FF0000"/>
            </a:solidFill>
            <a:round/>
            <a:headEnd/>
            <a:tailEnd type="triangle" w="med" len="med"/>
          </a:ln>
        </p:spPr>
        <p:txBody>
          <a:bodyPr/>
          <a:lstStyle/>
          <a:p>
            <a:endParaRPr lang="en-US"/>
          </a:p>
        </p:txBody>
      </p:sp>
      <p:sp>
        <p:nvSpPr>
          <p:cNvPr id="49162" name="Line 10"/>
          <p:cNvSpPr>
            <a:spLocks noChangeShapeType="1"/>
          </p:cNvSpPr>
          <p:nvPr/>
        </p:nvSpPr>
        <p:spPr bwMode="auto">
          <a:xfrm flipV="1">
            <a:off x="5661025" y="4572000"/>
            <a:ext cx="762000" cy="609600"/>
          </a:xfrm>
          <a:prstGeom prst="line">
            <a:avLst/>
          </a:prstGeom>
          <a:noFill/>
          <a:ln w="9525">
            <a:solidFill>
              <a:srgbClr val="FF0000"/>
            </a:solidFill>
            <a:round/>
            <a:headEnd/>
            <a:tailEnd type="triangle" w="med" len="med"/>
          </a:ln>
        </p:spPr>
        <p:txBody>
          <a:bodyPr/>
          <a:lstStyle/>
          <a:p>
            <a:endParaRPr lang="en-US"/>
          </a:p>
        </p:txBody>
      </p:sp>
      <p:sp>
        <p:nvSpPr>
          <p:cNvPr id="49163" name="Line 11"/>
          <p:cNvSpPr>
            <a:spLocks noChangeShapeType="1"/>
          </p:cNvSpPr>
          <p:nvPr/>
        </p:nvSpPr>
        <p:spPr bwMode="auto">
          <a:xfrm flipV="1">
            <a:off x="7086600" y="3962400"/>
            <a:ext cx="762000" cy="1219200"/>
          </a:xfrm>
          <a:prstGeom prst="line">
            <a:avLst/>
          </a:prstGeom>
          <a:noFill/>
          <a:ln w="9525">
            <a:solidFill>
              <a:srgbClr val="FF0000"/>
            </a:solidFill>
            <a:round/>
            <a:headEnd/>
            <a:tailEnd type="triangle" w="med" len="med"/>
          </a:ln>
        </p:spPr>
        <p:txBody>
          <a:bodyPr/>
          <a:lstStyle/>
          <a:p>
            <a:endParaRPr lang="en-US"/>
          </a:p>
        </p:txBody>
      </p:sp>
      <p:sp>
        <p:nvSpPr>
          <p:cNvPr id="49164" name="Line 12"/>
          <p:cNvSpPr>
            <a:spLocks noChangeShapeType="1"/>
          </p:cNvSpPr>
          <p:nvPr/>
        </p:nvSpPr>
        <p:spPr bwMode="auto">
          <a:xfrm flipV="1">
            <a:off x="7086600" y="4648200"/>
            <a:ext cx="685800" cy="533400"/>
          </a:xfrm>
          <a:prstGeom prst="line">
            <a:avLst/>
          </a:prstGeom>
          <a:noFill/>
          <a:ln w="9525">
            <a:solidFill>
              <a:srgbClr val="FF0000"/>
            </a:solidFill>
            <a:round/>
            <a:headEnd/>
            <a:tailEnd type="triangle" w="med" len="med"/>
          </a:ln>
        </p:spPr>
        <p:txBody>
          <a:bodyPr/>
          <a:lstStyle/>
          <a:p>
            <a:endParaRPr lang="en-US"/>
          </a:p>
        </p:txBody>
      </p:sp>
      <p:sp>
        <p:nvSpPr>
          <p:cNvPr id="13" name="Slide Number Placeholder 12"/>
          <p:cNvSpPr>
            <a:spLocks noGrp="1"/>
          </p:cNvSpPr>
          <p:nvPr>
            <p:ph type="sldNum" sz="quarter" idx="12"/>
          </p:nvPr>
        </p:nvSpPr>
        <p:spPr>
          <a:xfrm>
            <a:off x="7010400" y="6381750"/>
            <a:ext cx="2133600" cy="476250"/>
          </a:xfrm>
        </p:spPr>
        <p:txBody>
          <a:bodyPr/>
          <a:lstStyle/>
          <a:p>
            <a:fld id="{B65C6E5B-2ACD-4A10-97EA-A5536A760ADF}" type="slidenum">
              <a:rPr lang="en-US" smtClean="0"/>
              <a:pPr/>
              <a:t>33</a:t>
            </a:fld>
            <a:endParaRPr lang="en-US" dirty="0"/>
          </a:p>
        </p:txBody>
      </p:sp>
      <p:sp>
        <p:nvSpPr>
          <p:cNvPr id="14" name="Footer Placeholder 13"/>
          <p:cNvSpPr>
            <a:spLocks noGrp="1"/>
          </p:cNvSpPr>
          <p:nvPr>
            <p:ph type="ftr" sz="quarter" idx="11"/>
          </p:nvPr>
        </p:nvSpPr>
        <p:spPr>
          <a:xfrm rot="16200000">
            <a:off x="5705475" y="2962275"/>
            <a:ext cx="6400800" cy="476250"/>
          </a:xfrm>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89" name="Picture 13"/>
          <p:cNvPicPr>
            <a:picLocks noChangeAspect="1" noChangeArrowheads="1"/>
          </p:cNvPicPr>
          <p:nvPr/>
        </p:nvPicPr>
        <p:blipFill>
          <a:blip r:embed="rId2" cstate="print"/>
          <a:srcRect/>
          <a:stretch>
            <a:fillRect/>
          </a:stretch>
        </p:blipFill>
        <p:spPr bwMode="auto">
          <a:xfrm>
            <a:off x="2057400" y="1524000"/>
            <a:ext cx="6508750" cy="3784600"/>
          </a:xfrm>
          <a:prstGeom prst="rect">
            <a:avLst/>
          </a:prstGeom>
          <a:noFill/>
          <a:ln w="9525">
            <a:noFill/>
            <a:miter lim="800000"/>
            <a:headEnd/>
            <a:tailEnd/>
          </a:ln>
        </p:spPr>
      </p:pic>
      <p:sp>
        <p:nvSpPr>
          <p:cNvPr id="50178" name="Slide Number Placeholder 3"/>
          <p:cNvSpPr>
            <a:spLocks noGrp="1"/>
          </p:cNvSpPr>
          <p:nvPr>
            <p:ph type="sldNum" sz="quarter" idx="12"/>
          </p:nvPr>
        </p:nvSpPr>
        <p:spPr>
          <a:noFill/>
          <a:ln>
            <a:miter lim="800000"/>
            <a:headEnd/>
            <a:tailEnd/>
          </a:ln>
        </p:spPr>
        <p:txBody>
          <a:bodyPr/>
          <a:lstStyle/>
          <a:p>
            <a:fld id="{892C60D0-8D61-40AF-A768-9DC77B6F952E}" type="slidenum">
              <a:rPr lang="en-US"/>
              <a:pPr/>
              <a:t>34</a:t>
            </a:fld>
            <a:endParaRPr lang="en-US"/>
          </a:p>
        </p:txBody>
      </p:sp>
      <p:sp>
        <p:nvSpPr>
          <p:cNvPr id="50179" name="Text Box 3"/>
          <p:cNvSpPr txBox="1">
            <a:spLocks noChangeArrowheads="1"/>
          </p:cNvSpPr>
          <p:nvPr/>
        </p:nvSpPr>
        <p:spPr bwMode="auto">
          <a:xfrm>
            <a:off x="457200" y="457200"/>
            <a:ext cx="8382000" cy="400110"/>
          </a:xfrm>
          <a:prstGeom prst="rect">
            <a:avLst/>
          </a:prstGeom>
          <a:noFill/>
          <a:ln w="9525">
            <a:noFill/>
            <a:miter lim="800000"/>
            <a:headEnd/>
            <a:tailEnd/>
          </a:ln>
        </p:spPr>
        <p:txBody>
          <a:bodyPr wrap="square">
            <a:spAutoFit/>
          </a:bodyPr>
          <a:lstStyle/>
          <a:p>
            <a:pPr algn="ctr" eaLnBrk="1" hangingPunct="1">
              <a:spcBef>
                <a:spcPct val="50000"/>
              </a:spcBef>
            </a:pPr>
            <a:r>
              <a:rPr lang="en-US" sz="2000" dirty="0">
                <a:solidFill>
                  <a:srgbClr val="FF0000"/>
                </a:solidFill>
              </a:rPr>
              <a:t>This suggests perhaps a modification of the deal structure is in order…</a:t>
            </a:r>
          </a:p>
        </p:txBody>
      </p:sp>
      <p:sp>
        <p:nvSpPr>
          <p:cNvPr id="50180" name="Text Box 4"/>
          <p:cNvSpPr txBox="1">
            <a:spLocks noChangeArrowheads="1"/>
          </p:cNvSpPr>
          <p:nvPr/>
        </p:nvSpPr>
        <p:spPr bwMode="auto">
          <a:xfrm>
            <a:off x="2057400" y="5257800"/>
            <a:ext cx="6781800" cy="646331"/>
          </a:xfrm>
          <a:prstGeom prst="rect">
            <a:avLst/>
          </a:prstGeom>
          <a:noFill/>
          <a:ln w="9525">
            <a:noFill/>
            <a:miter lim="800000"/>
            <a:headEnd/>
            <a:tailEnd/>
          </a:ln>
        </p:spPr>
        <p:txBody>
          <a:bodyPr wrap="square">
            <a:spAutoFit/>
          </a:bodyPr>
          <a:lstStyle/>
          <a:p>
            <a:pPr eaLnBrk="1" hangingPunct="1">
              <a:spcBef>
                <a:spcPct val="50000"/>
              </a:spcBef>
            </a:pPr>
            <a:r>
              <a:rPr lang="en-US" dirty="0"/>
              <a:t>(e.g., this deal structure did not include a </a:t>
            </a:r>
            <a:r>
              <a:rPr lang="en-US" i="1" dirty="0"/>
              <a:t>pro rata </a:t>
            </a:r>
            <a:r>
              <a:rPr lang="en-US" i="1" dirty="0" err="1"/>
              <a:t>pari</a:t>
            </a:r>
            <a:r>
              <a:rPr lang="en-US" i="1" dirty="0"/>
              <a:t> </a:t>
            </a:r>
            <a:r>
              <a:rPr lang="en-US" i="1" dirty="0" err="1"/>
              <a:t>passu</a:t>
            </a:r>
            <a:r>
              <a:rPr lang="en-US" dirty="0"/>
              <a:t> component.)</a:t>
            </a:r>
          </a:p>
        </p:txBody>
      </p:sp>
      <p:sp>
        <p:nvSpPr>
          <p:cNvPr id="13" name="Footer Placeholder 12"/>
          <p:cNvSpPr>
            <a:spLocks noGrp="1"/>
          </p:cNvSpPr>
          <p:nvPr>
            <p:ph type="ftr" sz="quarter" idx="11"/>
          </p:nvPr>
        </p:nvSpPr>
        <p:spPr/>
        <p:txBody>
          <a:bodyPr/>
          <a:lstStyle/>
          <a:p>
            <a:pPr>
              <a:defRPr/>
            </a:pPr>
            <a:r>
              <a:rPr lang="en-US" smtClean="0"/>
              <a:t>© 2014 OnCourse Learning. All Rights Reserved.</a:t>
            </a:r>
            <a:endParaRPr lang="en-US"/>
          </a:p>
        </p:txBody>
      </p:sp>
      <p:sp>
        <p:nvSpPr>
          <p:cNvPr id="15" name="TextBox 14"/>
          <p:cNvSpPr txBox="1"/>
          <p:nvPr/>
        </p:nvSpPr>
        <p:spPr>
          <a:xfrm>
            <a:off x="457200" y="1143000"/>
            <a:ext cx="8077200" cy="369332"/>
          </a:xfrm>
          <a:prstGeom prst="rect">
            <a:avLst/>
          </a:prstGeom>
          <a:noFill/>
        </p:spPr>
        <p:txBody>
          <a:bodyPr wrap="square" rtlCol="0">
            <a:spAutoFit/>
          </a:bodyPr>
          <a:lstStyle/>
          <a:p>
            <a:r>
              <a:rPr lang="en-US" b="1" dirty="0">
                <a:solidFill>
                  <a:schemeClr val="accent6"/>
                </a:solidFill>
              </a:rPr>
              <a:t>EXHIBIT 15-6 </a:t>
            </a:r>
            <a:r>
              <a:rPr lang="en-US" dirty="0" smtClean="0"/>
              <a:t>Framework for </a:t>
            </a:r>
            <a:r>
              <a:rPr lang="en-US" dirty="0"/>
              <a:t>Evaluating Fairness </a:t>
            </a:r>
            <a:r>
              <a:rPr lang="en-US" dirty="0" smtClean="0"/>
              <a:t>of Capital </a:t>
            </a:r>
            <a:r>
              <a:rPr lang="en-US" dirty="0"/>
              <a:t>Structure Terms</a:t>
            </a:r>
          </a:p>
        </p:txBody>
      </p:sp>
      <p:grpSp>
        <p:nvGrpSpPr>
          <p:cNvPr id="16" name="Group 15"/>
          <p:cNvGrpSpPr/>
          <p:nvPr/>
        </p:nvGrpSpPr>
        <p:grpSpPr>
          <a:xfrm>
            <a:off x="228600" y="2730500"/>
            <a:ext cx="4495800" cy="1169551"/>
            <a:chOff x="228600" y="2730500"/>
            <a:chExt cx="4495800" cy="1169551"/>
          </a:xfrm>
        </p:grpSpPr>
        <p:cxnSp>
          <p:nvCxnSpPr>
            <p:cNvPr id="50183" name="Straight Arrow Connector 17"/>
            <p:cNvCxnSpPr>
              <a:cxnSpLocks noChangeShapeType="1"/>
            </p:cNvCxnSpPr>
            <p:nvPr/>
          </p:nvCxnSpPr>
          <p:spPr bwMode="auto">
            <a:xfrm>
              <a:off x="2209800" y="3027363"/>
              <a:ext cx="2514600" cy="0"/>
            </a:xfrm>
            <a:prstGeom prst="straightConnector1">
              <a:avLst/>
            </a:prstGeom>
            <a:noFill/>
            <a:ln w="9525" algn="ctr">
              <a:solidFill>
                <a:srgbClr val="333399"/>
              </a:solidFill>
              <a:round/>
              <a:headEnd/>
              <a:tailEnd type="arrow" w="med" len="med"/>
            </a:ln>
          </p:spPr>
        </p:cxnSp>
        <p:sp>
          <p:nvSpPr>
            <p:cNvPr id="50182" name="Text Box 4"/>
            <p:cNvSpPr txBox="1">
              <a:spLocks noChangeArrowheads="1"/>
            </p:cNvSpPr>
            <p:nvPr/>
          </p:nvSpPr>
          <p:spPr bwMode="auto">
            <a:xfrm>
              <a:off x="228600" y="2730500"/>
              <a:ext cx="2362200" cy="1169551"/>
            </a:xfrm>
            <a:prstGeom prst="rect">
              <a:avLst/>
            </a:prstGeom>
            <a:solidFill>
              <a:srgbClr val="CCFFFF"/>
            </a:solidFill>
            <a:ln w="9525">
              <a:solidFill>
                <a:srgbClr val="0000FF"/>
              </a:solidFill>
              <a:miter lim="800000"/>
              <a:headEnd/>
              <a:tailEnd/>
            </a:ln>
          </p:spPr>
          <p:txBody>
            <a:bodyPr wrap="square">
              <a:spAutoFit/>
            </a:bodyPr>
            <a:lstStyle/>
            <a:p>
              <a:pPr algn="ctr" eaLnBrk="1" hangingPunct="1">
                <a:spcBef>
                  <a:spcPct val="50000"/>
                </a:spcBef>
              </a:pPr>
              <a:r>
                <a:rPr lang="en-US" sz="1400" dirty="0">
                  <a:solidFill>
                    <a:srgbClr val="333399"/>
                  </a:solidFill>
                </a:rPr>
                <a:t>Note: If diagonal line based on underlying property &amp; debt, then it is only </a:t>
              </a:r>
              <a:r>
                <a:rPr lang="en-US" sz="1400" dirty="0" err="1">
                  <a:solidFill>
                    <a:srgbClr val="333399"/>
                  </a:solidFill>
                </a:rPr>
                <a:t>SML</a:t>
              </a:r>
              <a:r>
                <a:rPr lang="en-US" sz="1400" dirty="0">
                  <a:solidFill>
                    <a:srgbClr val="333399"/>
                  </a:solidFill>
                </a:rPr>
                <a:t> if investment is @ MV. (NPV=0 based on MV).</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62000" y="228600"/>
            <a:ext cx="7772400" cy="1979613"/>
          </a:xfrm>
          <a:prstGeom prst="rect">
            <a:avLst/>
          </a:prstGeom>
          <a:noFill/>
          <a:ln w="9525">
            <a:noFill/>
            <a:miter lim="800000"/>
            <a:headEnd/>
            <a:tailEnd/>
          </a:ln>
          <a:effectLst/>
        </p:spPr>
        <p:txBody>
          <a:bodyPr>
            <a:spAutoFit/>
          </a:bodyPr>
          <a:lstStyle/>
          <a:p>
            <a:pPr eaLnBrk="1" hangingPunct="1">
              <a:spcBef>
                <a:spcPct val="50000"/>
              </a:spcBef>
            </a:pPr>
            <a:r>
              <a:rPr lang="en-US" sz="2800"/>
              <a:t>“Capital Structure”</a:t>
            </a:r>
          </a:p>
          <a:p>
            <a:pPr eaLnBrk="1" hangingPunct="1">
              <a:spcBef>
                <a:spcPct val="50000"/>
              </a:spcBef>
            </a:pPr>
            <a:r>
              <a:rPr lang="en-US" sz="2400"/>
              <a:t>= </a:t>
            </a:r>
            <a:r>
              <a:rPr lang="en-US" sz="2400" i="1"/>
              <a:t>How investment (asset ownership) is </a:t>
            </a:r>
            <a:r>
              <a:rPr lang="en-US" sz="2400" i="1" u="sng"/>
              <a:t>financed</a:t>
            </a:r>
            <a:r>
              <a:rPr lang="en-US" sz="2400"/>
              <a:t> . . .</a:t>
            </a:r>
          </a:p>
          <a:p>
            <a:pPr eaLnBrk="1" hangingPunct="1">
              <a:spcBef>
                <a:spcPct val="50000"/>
              </a:spcBef>
            </a:pPr>
            <a:r>
              <a:rPr lang="en-US" sz="2400"/>
              <a:t>= Use of </a:t>
            </a:r>
            <a:r>
              <a:rPr lang="en-US" sz="2400" i="1" u="sng"/>
              <a:t>debt</a:t>
            </a:r>
            <a:r>
              <a:rPr lang="en-US" sz="2400"/>
              <a:t> vs </a:t>
            </a:r>
            <a:r>
              <a:rPr lang="en-US" sz="2400" i="1" u="sng"/>
              <a:t>equity</a:t>
            </a:r>
            <a:r>
              <a:rPr lang="en-US" sz="2400"/>
              <a:t> (how much of each) as sources of financial capital.</a:t>
            </a:r>
          </a:p>
        </p:txBody>
      </p:sp>
      <p:sp>
        <p:nvSpPr>
          <p:cNvPr id="16387" name="Text Box 5"/>
          <p:cNvSpPr txBox="1">
            <a:spLocks noChangeArrowheads="1"/>
          </p:cNvSpPr>
          <p:nvPr/>
        </p:nvSpPr>
        <p:spPr bwMode="auto">
          <a:xfrm>
            <a:off x="685800" y="2590800"/>
            <a:ext cx="7772400" cy="3560763"/>
          </a:xfrm>
          <a:prstGeom prst="rect">
            <a:avLst/>
          </a:prstGeom>
          <a:noFill/>
          <a:ln w="9525">
            <a:noFill/>
            <a:miter lim="800000"/>
            <a:headEnd/>
            <a:tailEnd/>
          </a:ln>
          <a:effectLst/>
        </p:spPr>
        <p:txBody>
          <a:bodyPr>
            <a:spAutoFit/>
          </a:bodyPr>
          <a:lstStyle/>
          <a:p>
            <a:pPr eaLnBrk="1" hangingPunct="1">
              <a:spcBef>
                <a:spcPct val="50000"/>
              </a:spcBef>
            </a:pPr>
            <a:r>
              <a:rPr lang="en-US" sz="2400" dirty="0"/>
              <a:t>Traditionally this question has focused on publicly-traded corporations, but…</a:t>
            </a:r>
          </a:p>
          <a:p>
            <a:pPr eaLnBrk="1" hangingPunct="1">
              <a:spcBef>
                <a:spcPct val="50000"/>
              </a:spcBef>
              <a:buFontTx/>
              <a:buChar char="•"/>
            </a:pPr>
            <a:r>
              <a:rPr lang="en-US" sz="2400" dirty="0"/>
              <a:t> Much real estate investment is made more directly, not  through publicly-traded companies.</a:t>
            </a:r>
          </a:p>
          <a:p>
            <a:pPr eaLnBrk="1" hangingPunct="1">
              <a:spcBef>
                <a:spcPct val="50000"/>
              </a:spcBef>
              <a:buFontTx/>
              <a:buChar char="•"/>
            </a:pPr>
            <a:r>
              <a:rPr lang="en-US" sz="2400" dirty="0"/>
              <a:t> Much real estate investment is financed at the </a:t>
            </a:r>
            <a:r>
              <a:rPr lang="en-US" sz="2400" i="1" u="sng" dirty="0"/>
              <a:t>project level</a:t>
            </a:r>
            <a:r>
              <a:rPr lang="en-US" sz="2400" dirty="0"/>
              <a:t> (individual assets are financed directly).</a:t>
            </a:r>
          </a:p>
          <a:p>
            <a:pPr eaLnBrk="1" hangingPunct="1">
              <a:spcBef>
                <a:spcPct val="50000"/>
              </a:spcBef>
              <a:buFontTx/>
              <a:buChar char="•"/>
            </a:pPr>
            <a:r>
              <a:rPr lang="en-US" sz="2400" dirty="0"/>
              <a:t> Real estate assets trade directly, and are relatively simple, transparent cash generators.</a:t>
            </a:r>
          </a:p>
        </p:txBody>
      </p:sp>
      <p:sp>
        <p:nvSpPr>
          <p:cNvPr id="4" name="Slide Number Placeholder 3"/>
          <p:cNvSpPr>
            <a:spLocks noGrp="1"/>
          </p:cNvSpPr>
          <p:nvPr>
            <p:ph type="sldNum" sz="quarter" idx="12"/>
          </p:nvPr>
        </p:nvSpPr>
        <p:spPr/>
        <p:txBody>
          <a:bodyPr/>
          <a:lstStyle/>
          <a:p>
            <a:fld id="{B65C6E5B-2ACD-4A10-97EA-A5536A760ADF}" type="slidenum">
              <a:rPr lang="en-US" smtClean="0"/>
              <a:pPr/>
              <a:t>4</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457200" y="381000"/>
            <a:ext cx="8153400" cy="457200"/>
          </a:xfrm>
          <a:prstGeom prst="rect">
            <a:avLst/>
          </a:prstGeom>
          <a:noFill/>
          <a:ln w="9525">
            <a:noFill/>
            <a:miter lim="800000"/>
            <a:headEnd/>
            <a:tailEnd/>
          </a:ln>
          <a:effectLst/>
        </p:spPr>
        <p:txBody>
          <a:bodyPr>
            <a:spAutoFit/>
          </a:bodyPr>
          <a:lstStyle/>
          <a:p>
            <a:pPr algn="ctr" eaLnBrk="1" hangingPunct="1">
              <a:spcBef>
                <a:spcPct val="50000"/>
              </a:spcBef>
            </a:pPr>
            <a:r>
              <a:rPr lang="en-US" sz="2400" dirty="0"/>
              <a:t>15.1 Debt When There is an Equity Capital Constraint</a:t>
            </a:r>
          </a:p>
        </p:txBody>
      </p:sp>
      <p:sp>
        <p:nvSpPr>
          <p:cNvPr id="17411" name="Text Box 5"/>
          <p:cNvSpPr txBox="1">
            <a:spLocks noChangeArrowheads="1"/>
          </p:cNvSpPr>
          <p:nvPr/>
        </p:nvSpPr>
        <p:spPr bwMode="auto">
          <a:xfrm>
            <a:off x="685800" y="1295400"/>
            <a:ext cx="7848600" cy="5121275"/>
          </a:xfrm>
          <a:prstGeom prst="rect">
            <a:avLst/>
          </a:prstGeom>
          <a:noFill/>
          <a:ln w="9525">
            <a:noFill/>
            <a:miter lim="800000"/>
            <a:headEnd/>
            <a:tailEnd/>
          </a:ln>
          <a:effectLst/>
        </p:spPr>
        <p:txBody>
          <a:bodyPr>
            <a:spAutoFit/>
          </a:bodyPr>
          <a:lstStyle/>
          <a:p>
            <a:pPr marL="342900" indent="-342900" eaLnBrk="1" hangingPunct="1">
              <a:spcBef>
                <a:spcPct val="50000"/>
              </a:spcBef>
            </a:pPr>
            <a:r>
              <a:rPr lang="en-US" sz="2000"/>
              <a:t>In theory, publicly-traded corporations never face an equity capital constraint (if the stock market is efficient). Whenever they face a positive-NPV investment opportunity, they can simply issue new stock to obtain equity financing.</a:t>
            </a:r>
          </a:p>
          <a:p>
            <a:pPr marL="342900" indent="-342900" eaLnBrk="1" hangingPunct="1">
              <a:spcBef>
                <a:spcPct val="50000"/>
              </a:spcBef>
            </a:pPr>
            <a:r>
              <a:rPr lang="en-US" sz="2000"/>
              <a:t>This is not the case for private companies or individuals.</a:t>
            </a:r>
          </a:p>
          <a:p>
            <a:pPr marL="342900" indent="-342900" eaLnBrk="1" hangingPunct="1">
              <a:spcBef>
                <a:spcPct val="50000"/>
              </a:spcBef>
            </a:pPr>
            <a:r>
              <a:rPr lang="en-US" sz="2000"/>
              <a:t>Nor for tax-exempt institutions such as pension funds.</a:t>
            </a:r>
          </a:p>
          <a:p>
            <a:pPr marL="342900" indent="-342900" eaLnBrk="1" hangingPunct="1">
              <a:spcBef>
                <a:spcPct val="50000"/>
              </a:spcBef>
            </a:pPr>
            <a:r>
              <a:rPr lang="en-US" sz="2000"/>
              <a:t>In real estate investment, debt finance can be useful simply as a NECESSARY source of capital if you face an equity constraint, and:</a:t>
            </a:r>
          </a:p>
          <a:p>
            <a:pPr marL="342900" indent="-342900" eaLnBrk="1" hangingPunct="1">
              <a:spcBef>
                <a:spcPct val="50000"/>
              </a:spcBef>
              <a:buFontTx/>
              <a:buAutoNum type="arabicPeriod"/>
            </a:pPr>
            <a:r>
              <a:rPr lang="en-US" sz="2000"/>
              <a:t> You face a positive (or at least non-negative) NPV opportunity (at least from </a:t>
            </a:r>
            <a:r>
              <a:rPr lang="en-US" sz="2000" i="1"/>
              <a:t>IV</a:t>
            </a:r>
            <a:r>
              <a:rPr lang="en-US" sz="2000"/>
              <a:t> perspective), or</a:t>
            </a:r>
          </a:p>
          <a:p>
            <a:pPr marL="342900" indent="-342900" eaLnBrk="1" hangingPunct="1">
              <a:spcBef>
                <a:spcPct val="50000"/>
              </a:spcBef>
              <a:buFontTx/>
              <a:buAutoNum type="arabicPeriod"/>
            </a:pPr>
            <a:r>
              <a:rPr lang="en-US" sz="2000"/>
              <a:t> You seek more diversification across properties than your equity alone can allow, given the size of properties and the amount of your equity.</a:t>
            </a:r>
          </a:p>
        </p:txBody>
      </p:sp>
      <p:sp>
        <p:nvSpPr>
          <p:cNvPr id="4" name="Slide Number Placeholder 3"/>
          <p:cNvSpPr>
            <a:spLocks noGrp="1"/>
          </p:cNvSpPr>
          <p:nvPr>
            <p:ph type="sldNum" sz="quarter" idx="12"/>
          </p:nvPr>
        </p:nvSpPr>
        <p:spPr/>
        <p:txBody>
          <a:bodyPr/>
          <a:lstStyle/>
          <a:p>
            <a:fld id="{B65C6E5B-2ACD-4A10-97EA-A5536A760ADF}" type="slidenum">
              <a:rPr lang="en-US" smtClean="0"/>
              <a:pPr/>
              <a:t>5</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533400" y="533400"/>
            <a:ext cx="8153400" cy="4521200"/>
          </a:xfrm>
          <a:prstGeom prst="rect">
            <a:avLst/>
          </a:prstGeom>
          <a:noFill/>
          <a:ln w="9525">
            <a:solidFill>
              <a:schemeClr val="tx1"/>
            </a:solidFill>
            <a:miter lim="800000"/>
            <a:headEnd/>
            <a:tailEnd/>
          </a:ln>
          <a:effectLst/>
        </p:spPr>
        <p:txBody>
          <a:bodyPr>
            <a:spAutoFit/>
          </a:bodyPr>
          <a:lstStyle/>
          <a:p>
            <a:pPr eaLnBrk="1" hangingPunct="1">
              <a:spcBef>
                <a:spcPct val="50000"/>
              </a:spcBef>
            </a:pPr>
            <a:r>
              <a:rPr lang="en-US" sz="2000" dirty="0"/>
              <a:t>A particular point for small-scale individual entrepreneurs:</a:t>
            </a:r>
          </a:p>
          <a:p>
            <a:pPr eaLnBrk="1" hangingPunct="1">
              <a:spcBef>
                <a:spcPct val="50000"/>
              </a:spcBef>
            </a:pPr>
            <a:r>
              <a:rPr lang="en-US" sz="2000" dirty="0"/>
              <a:t>Use debt financing to leverage your </a:t>
            </a:r>
            <a:r>
              <a:rPr lang="en-US" sz="2000" i="1" dirty="0"/>
              <a:t>“human capital”</a:t>
            </a:r>
            <a:r>
              <a:rPr lang="en-US" sz="2000" dirty="0"/>
              <a:t> (as well as your financial capital:</a:t>
            </a:r>
          </a:p>
          <a:p>
            <a:pPr lvl="1" eaLnBrk="1" hangingPunct="1">
              <a:spcBef>
                <a:spcPct val="50000"/>
              </a:spcBef>
              <a:buFontTx/>
              <a:buChar char="•"/>
            </a:pPr>
            <a:r>
              <a:rPr lang="en-US" sz="2000" dirty="0"/>
              <a:t> Your skill and talent and knowledge enable you to successfully manage income property.</a:t>
            </a:r>
          </a:p>
          <a:p>
            <a:pPr lvl="1" eaLnBrk="1" hangingPunct="1">
              <a:spcBef>
                <a:spcPct val="50000"/>
              </a:spcBef>
              <a:buFontTx/>
              <a:buChar char="•"/>
            </a:pPr>
            <a:r>
              <a:rPr lang="en-US" sz="2000" dirty="0"/>
              <a:t> This enables you to earn “wages” or “profits” effectively as a “property manager” or “asset manager”.</a:t>
            </a:r>
          </a:p>
          <a:p>
            <a:pPr lvl="1" eaLnBrk="1" hangingPunct="1">
              <a:spcBef>
                <a:spcPct val="50000"/>
              </a:spcBef>
              <a:buFontTx/>
              <a:buChar char="•"/>
            </a:pPr>
            <a:r>
              <a:rPr lang="en-US" sz="2000" dirty="0"/>
              <a:t> The more properties you own, the more you can guarantee yourself a job managing, hence, the more earnings you can make on your managerial human capital.</a:t>
            </a:r>
          </a:p>
          <a:p>
            <a:pPr lvl="1" eaLnBrk="1" hangingPunct="1">
              <a:spcBef>
                <a:spcPct val="50000"/>
              </a:spcBef>
              <a:buFontTx/>
              <a:buChar char="•"/>
            </a:pPr>
            <a:r>
              <a:rPr lang="en-US" sz="2000" dirty="0"/>
              <a:t> Use of debt allows you to own more properties, to extend your human capital earnings.</a:t>
            </a:r>
          </a:p>
        </p:txBody>
      </p:sp>
      <p:sp>
        <p:nvSpPr>
          <p:cNvPr id="18435" name="Text Box 5"/>
          <p:cNvSpPr txBox="1">
            <a:spLocks noChangeArrowheads="1"/>
          </p:cNvSpPr>
          <p:nvPr/>
        </p:nvSpPr>
        <p:spPr bwMode="auto">
          <a:xfrm>
            <a:off x="457200" y="5486400"/>
            <a:ext cx="8382000" cy="641350"/>
          </a:xfrm>
          <a:prstGeom prst="rect">
            <a:avLst/>
          </a:prstGeom>
          <a:noFill/>
          <a:ln w="9525">
            <a:noFill/>
            <a:miter lim="800000"/>
            <a:headEnd/>
            <a:tailEnd/>
          </a:ln>
          <a:effectLst/>
        </p:spPr>
        <p:txBody>
          <a:bodyPr>
            <a:spAutoFit/>
          </a:bodyPr>
          <a:lstStyle/>
          <a:p>
            <a:pPr eaLnBrk="1" hangingPunct="1">
              <a:spcBef>
                <a:spcPct val="50000"/>
              </a:spcBef>
            </a:pPr>
            <a:r>
              <a:rPr lang="en-US" i="1"/>
              <a:t>(How else could you possibly cash in on such human capital without taking on the financial investment role as well?...)</a:t>
            </a:r>
            <a:endParaRPr lang="en-US"/>
          </a:p>
        </p:txBody>
      </p:sp>
      <p:sp>
        <p:nvSpPr>
          <p:cNvPr id="4" name="Slide Number Placeholder 3"/>
          <p:cNvSpPr>
            <a:spLocks noGrp="1"/>
          </p:cNvSpPr>
          <p:nvPr>
            <p:ph type="sldNum" sz="quarter" idx="12"/>
          </p:nvPr>
        </p:nvSpPr>
        <p:spPr/>
        <p:txBody>
          <a:bodyPr/>
          <a:lstStyle/>
          <a:p>
            <a:fld id="{B65C6E5B-2ACD-4A10-97EA-A5536A760ADF}" type="slidenum">
              <a:rPr lang="en-US" smtClean="0"/>
              <a:pPr/>
              <a:t>6</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533400" y="457200"/>
            <a:ext cx="8153400" cy="5273675"/>
          </a:xfrm>
          <a:prstGeom prst="rect">
            <a:avLst/>
          </a:prstGeom>
          <a:noFill/>
          <a:ln w="9525">
            <a:noFill/>
            <a:miter lim="800000"/>
            <a:headEnd/>
            <a:tailEnd/>
          </a:ln>
          <a:effectLst/>
        </p:spPr>
        <p:txBody>
          <a:bodyPr>
            <a:spAutoFit/>
          </a:bodyPr>
          <a:lstStyle/>
          <a:p>
            <a:pPr eaLnBrk="1" hangingPunct="1">
              <a:spcBef>
                <a:spcPct val="50000"/>
              </a:spcBef>
            </a:pPr>
            <a:r>
              <a:rPr lang="en-US" sz="2000">
                <a:solidFill>
                  <a:srgbClr val="000000"/>
                </a:solidFill>
                <a:latin typeface="GaramondThree" charset="0"/>
              </a:rPr>
              <a:t>How would the leveraging of human capital show up in the quantitative DCF and NPV mechanics we described in previous chapters? . . .</a:t>
            </a:r>
          </a:p>
          <a:p>
            <a:pPr lvl="1" eaLnBrk="1" hangingPunct="1">
              <a:spcBef>
                <a:spcPct val="50000"/>
              </a:spcBef>
              <a:buFontTx/>
              <a:buChar char="•"/>
            </a:pPr>
            <a:r>
              <a:rPr lang="en-US" sz="2000">
                <a:solidFill>
                  <a:srgbClr val="000000"/>
                </a:solidFill>
                <a:latin typeface="GaramondThree" charset="0"/>
              </a:rPr>
              <a:t> Define multiple “profit centers” for the firm, some of which derive from operations as distinct from passive investment. </a:t>
            </a:r>
          </a:p>
          <a:p>
            <a:pPr lvl="1" eaLnBrk="1" hangingPunct="1">
              <a:spcBef>
                <a:spcPct val="50000"/>
              </a:spcBef>
              <a:buFontTx/>
              <a:buChar char="•"/>
            </a:pPr>
            <a:r>
              <a:rPr lang="en-US" sz="2000">
                <a:solidFill>
                  <a:srgbClr val="000000"/>
                </a:solidFill>
                <a:latin typeface="GaramondThree" charset="0"/>
              </a:rPr>
              <a:t> “Operating expenses” that are pure cash outflows from the investment perspective, may contain an element of profit from the operational perspective. </a:t>
            </a:r>
          </a:p>
          <a:p>
            <a:pPr eaLnBrk="1" hangingPunct="1">
              <a:spcBef>
                <a:spcPct val="50000"/>
              </a:spcBef>
            </a:pPr>
            <a:r>
              <a:rPr lang="en-US" sz="2000">
                <a:solidFill>
                  <a:srgbClr val="000000"/>
                </a:solidFill>
                <a:latin typeface="GaramondThree" charset="0"/>
              </a:rPr>
              <a:t>Thus, a deal contains more than one source of value:</a:t>
            </a:r>
          </a:p>
          <a:p>
            <a:pPr lvl="1" eaLnBrk="1" hangingPunct="1">
              <a:spcBef>
                <a:spcPct val="50000"/>
              </a:spcBef>
              <a:buFontTx/>
              <a:buChar char="•"/>
            </a:pPr>
            <a:r>
              <a:rPr lang="en-US" sz="2000">
                <a:solidFill>
                  <a:srgbClr val="000000"/>
                </a:solidFill>
                <a:latin typeface="GaramondThree" charset="0"/>
              </a:rPr>
              <a:t> NPV from the pure investment perspective (return on financial capital).</a:t>
            </a:r>
          </a:p>
          <a:p>
            <a:pPr lvl="1" eaLnBrk="1" hangingPunct="1">
              <a:spcBef>
                <a:spcPct val="50000"/>
              </a:spcBef>
              <a:buFontTx/>
              <a:buChar char="•"/>
            </a:pPr>
            <a:r>
              <a:rPr lang="en-US" sz="2000">
                <a:solidFill>
                  <a:srgbClr val="000000"/>
                </a:solidFill>
                <a:latin typeface="GaramondThree" charset="0"/>
              </a:rPr>
              <a:t> NPV from operational profit centers (return on human capital).</a:t>
            </a:r>
          </a:p>
          <a:p>
            <a:pPr lvl="1" eaLnBrk="1" hangingPunct="1">
              <a:spcBef>
                <a:spcPct val="50000"/>
              </a:spcBef>
              <a:buFontTx/>
              <a:buChar char="•"/>
            </a:pPr>
            <a:r>
              <a:rPr lang="en-US" sz="2000">
                <a:solidFill>
                  <a:srgbClr val="000000"/>
                </a:solidFill>
                <a:latin typeface="GaramondThree" charset="0"/>
              </a:rPr>
              <a:t> Together the two (or more) NPVs above equal the total NPV of the deal from the firm’s (or individual’s) particular </a:t>
            </a:r>
            <a:r>
              <a:rPr lang="en-US" sz="2000" i="1">
                <a:solidFill>
                  <a:srgbClr val="000000"/>
                </a:solidFill>
                <a:latin typeface="GaramondThree" charset="0"/>
              </a:rPr>
              <a:t>IV</a:t>
            </a:r>
            <a:r>
              <a:rPr lang="en-US" sz="2000">
                <a:solidFill>
                  <a:srgbClr val="000000"/>
                </a:solidFill>
                <a:latin typeface="GaramondThree" charset="0"/>
              </a:rPr>
              <a:t> (“investment value”) perspective (see Ch.12).</a:t>
            </a:r>
          </a:p>
        </p:txBody>
      </p:sp>
      <p:sp>
        <p:nvSpPr>
          <p:cNvPr id="19459" name="Text Box 5"/>
          <p:cNvSpPr txBox="1">
            <a:spLocks noChangeArrowheads="1"/>
          </p:cNvSpPr>
          <p:nvPr/>
        </p:nvSpPr>
        <p:spPr bwMode="auto">
          <a:xfrm>
            <a:off x="457200" y="6019800"/>
            <a:ext cx="8382000" cy="590550"/>
          </a:xfrm>
          <a:prstGeom prst="rect">
            <a:avLst/>
          </a:prstGeom>
          <a:noFill/>
          <a:ln w="9525">
            <a:solidFill>
              <a:schemeClr val="tx1"/>
            </a:solidFill>
            <a:miter lim="800000"/>
            <a:headEnd/>
            <a:tailEnd/>
          </a:ln>
          <a:effectLst/>
        </p:spPr>
        <p:txBody>
          <a:bodyPr>
            <a:spAutoFit/>
          </a:bodyPr>
          <a:lstStyle/>
          <a:p>
            <a:pPr eaLnBrk="1" hangingPunct="1">
              <a:spcBef>
                <a:spcPct val="50000"/>
              </a:spcBef>
            </a:pPr>
            <a:r>
              <a:rPr lang="en-US" sz="1600"/>
              <a:t>15.1.3: Beware: constraints on equity capital availability may not be as great or as binding as you first might think. There are lots of ways to “joint venture” in real estate deals.</a:t>
            </a:r>
          </a:p>
        </p:txBody>
      </p:sp>
      <p:sp>
        <p:nvSpPr>
          <p:cNvPr id="4" name="Slide Number Placeholder 3"/>
          <p:cNvSpPr>
            <a:spLocks noGrp="1"/>
          </p:cNvSpPr>
          <p:nvPr>
            <p:ph type="sldNum" sz="quarter" idx="12"/>
          </p:nvPr>
        </p:nvSpPr>
        <p:spPr/>
        <p:txBody>
          <a:bodyPr/>
          <a:lstStyle/>
          <a:p>
            <a:fld id="{B65C6E5B-2ACD-4A10-97EA-A5536A760ADF}" type="slidenum">
              <a:rPr lang="en-US" smtClean="0"/>
              <a:pPr/>
              <a:t>7</a:t>
            </a:fld>
            <a:endParaRPr lang="en-US"/>
          </a:p>
        </p:txBody>
      </p:sp>
      <p:sp>
        <p:nvSpPr>
          <p:cNvPr id="5" name="Footer Placeholder 4"/>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5"/>
          <p:cNvSpPr txBox="1">
            <a:spLocks noChangeArrowheads="1"/>
          </p:cNvSpPr>
          <p:nvPr/>
        </p:nvSpPr>
        <p:spPr bwMode="auto">
          <a:xfrm>
            <a:off x="685800" y="304800"/>
            <a:ext cx="7924800" cy="1370013"/>
          </a:xfrm>
          <a:prstGeom prst="rect">
            <a:avLst/>
          </a:prstGeom>
          <a:noFill/>
          <a:ln w="9525">
            <a:noFill/>
            <a:miter lim="800000"/>
            <a:headEnd/>
            <a:tailEnd/>
          </a:ln>
          <a:effectLst/>
        </p:spPr>
        <p:txBody>
          <a:bodyPr>
            <a:spAutoFit/>
          </a:bodyPr>
          <a:lstStyle/>
          <a:p>
            <a:pPr algn="ctr" eaLnBrk="1" hangingPunct="1">
              <a:spcBef>
                <a:spcPct val="50000"/>
              </a:spcBef>
            </a:pPr>
            <a:r>
              <a:rPr lang="en-US" sz="2400"/>
              <a:t>15.2.1</a:t>
            </a:r>
          </a:p>
          <a:p>
            <a:pPr algn="ctr" eaLnBrk="1" hangingPunct="1">
              <a:spcBef>
                <a:spcPct val="50000"/>
              </a:spcBef>
            </a:pPr>
            <a:r>
              <a:rPr lang="en-US" sz="2400"/>
              <a:t>Debt as an Incentive and Disciplinary Tool for Management</a:t>
            </a:r>
          </a:p>
        </p:txBody>
      </p:sp>
      <p:grpSp>
        <p:nvGrpSpPr>
          <p:cNvPr id="20483" name="Group 2"/>
          <p:cNvGrpSpPr>
            <a:grpSpLocks/>
          </p:cNvGrpSpPr>
          <p:nvPr/>
        </p:nvGrpSpPr>
        <p:grpSpPr bwMode="auto">
          <a:xfrm>
            <a:off x="304800" y="2057400"/>
            <a:ext cx="8382000" cy="4165600"/>
            <a:chOff x="304800" y="2057400"/>
            <a:chExt cx="8382000" cy="4165600"/>
          </a:xfrm>
        </p:grpSpPr>
        <p:pic>
          <p:nvPicPr>
            <p:cNvPr id="20484" name="Picture 4"/>
            <p:cNvPicPr>
              <a:picLocks noChangeAspect="1" noChangeArrowheads="1"/>
            </p:cNvPicPr>
            <p:nvPr/>
          </p:nvPicPr>
          <p:blipFill>
            <a:blip r:embed="rId2" cstate="print"/>
            <a:srcRect/>
            <a:stretch>
              <a:fillRect/>
            </a:stretch>
          </p:blipFill>
          <p:spPr bwMode="auto">
            <a:xfrm>
              <a:off x="304800" y="2057400"/>
              <a:ext cx="8382000" cy="4165600"/>
            </a:xfrm>
            <a:prstGeom prst="rect">
              <a:avLst/>
            </a:prstGeom>
            <a:noFill/>
            <a:ln w="9525">
              <a:noFill/>
              <a:miter lim="800000"/>
              <a:headEnd/>
              <a:tailEnd/>
            </a:ln>
            <a:effectLst/>
          </p:spPr>
        </p:pic>
        <p:sp>
          <p:nvSpPr>
            <p:cNvPr id="2" name="Rectangle 1"/>
            <p:cNvSpPr/>
            <p:nvPr/>
          </p:nvSpPr>
          <p:spPr>
            <a:xfrm>
              <a:off x="304800" y="2057400"/>
              <a:ext cx="228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6" name="Slide Number Placeholder 5"/>
          <p:cNvSpPr>
            <a:spLocks noGrp="1"/>
          </p:cNvSpPr>
          <p:nvPr>
            <p:ph type="sldNum" sz="quarter" idx="12"/>
          </p:nvPr>
        </p:nvSpPr>
        <p:spPr/>
        <p:txBody>
          <a:bodyPr/>
          <a:lstStyle/>
          <a:p>
            <a:fld id="{B65C6E5B-2ACD-4A10-97EA-A5536A760ADF}" type="slidenum">
              <a:rPr lang="en-US" smtClean="0"/>
              <a:pPr/>
              <a:t>8</a:t>
            </a:fld>
            <a:endParaRPr lang="en-US"/>
          </a:p>
        </p:txBody>
      </p:sp>
      <p:sp>
        <p:nvSpPr>
          <p:cNvPr id="7" name="Footer Placeholder 6"/>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685800" y="304800"/>
            <a:ext cx="7924800" cy="1004888"/>
          </a:xfrm>
          <a:prstGeom prst="rect">
            <a:avLst/>
          </a:prstGeom>
          <a:noFill/>
          <a:ln w="9525">
            <a:noFill/>
            <a:miter lim="800000"/>
            <a:headEnd/>
            <a:tailEnd/>
          </a:ln>
          <a:effectLst/>
        </p:spPr>
        <p:txBody>
          <a:bodyPr>
            <a:spAutoFit/>
          </a:bodyPr>
          <a:lstStyle/>
          <a:p>
            <a:pPr algn="ctr" eaLnBrk="1" hangingPunct="1">
              <a:spcBef>
                <a:spcPct val="50000"/>
              </a:spcBef>
            </a:pPr>
            <a:r>
              <a:rPr lang="en-US" sz="2400"/>
              <a:t>15.2.2</a:t>
            </a:r>
          </a:p>
          <a:p>
            <a:pPr algn="ctr" eaLnBrk="1" hangingPunct="1">
              <a:spcBef>
                <a:spcPct val="50000"/>
              </a:spcBef>
            </a:pPr>
            <a:r>
              <a:rPr lang="en-US" sz="2400"/>
              <a:t>Debt and Liquidity</a:t>
            </a:r>
          </a:p>
        </p:txBody>
      </p:sp>
      <p:grpSp>
        <p:nvGrpSpPr>
          <p:cNvPr id="21507" name="Group 1"/>
          <p:cNvGrpSpPr>
            <a:grpSpLocks/>
          </p:cNvGrpSpPr>
          <p:nvPr/>
        </p:nvGrpSpPr>
        <p:grpSpPr bwMode="auto">
          <a:xfrm>
            <a:off x="381000" y="1600200"/>
            <a:ext cx="8382000" cy="3568700"/>
            <a:chOff x="381000" y="1600200"/>
            <a:chExt cx="8382000" cy="3568700"/>
          </a:xfrm>
        </p:grpSpPr>
        <p:pic>
          <p:nvPicPr>
            <p:cNvPr id="21508" name="Picture 5"/>
            <p:cNvPicPr>
              <a:picLocks noChangeAspect="1" noChangeArrowheads="1"/>
            </p:cNvPicPr>
            <p:nvPr/>
          </p:nvPicPr>
          <p:blipFill>
            <a:blip r:embed="rId2" cstate="print"/>
            <a:srcRect/>
            <a:stretch>
              <a:fillRect/>
            </a:stretch>
          </p:blipFill>
          <p:spPr bwMode="auto">
            <a:xfrm>
              <a:off x="381000" y="1600200"/>
              <a:ext cx="8382000" cy="3568700"/>
            </a:xfrm>
            <a:prstGeom prst="rect">
              <a:avLst/>
            </a:prstGeom>
            <a:noFill/>
            <a:ln w="9525">
              <a:noFill/>
              <a:miter lim="800000"/>
              <a:headEnd/>
              <a:tailEnd/>
            </a:ln>
            <a:effectLst/>
          </p:spPr>
        </p:pic>
        <p:sp>
          <p:nvSpPr>
            <p:cNvPr id="6" name="Rectangle 5"/>
            <p:cNvSpPr/>
            <p:nvPr/>
          </p:nvSpPr>
          <p:spPr>
            <a:xfrm>
              <a:off x="381000" y="1600200"/>
              <a:ext cx="2286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grpSp>
      <p:sp>
        <p:nvSpPr>
          <p:cNvPr id="7" name="Slide Number Placeholder 6"/>
          <p:cNvSpPr>
            <a:spLocks noGrp="1"/>
          </p:cNvSpPr>
          <p:nvPr>
            <p:ph type="sldNum" sz="quarter" idx="12"/>
          </p:nvPr>
        </p:nvSpPr>
        <p:spPr/>
        <p:txBody>
          <a:bodyPr/>
          <a:lstStyle/>
          <a:p>
            <a:fld id="{B65C6E5B-2ACD-4A10-97EA-A5536A760ADF}" type="slidenum">
              <a:rPr lang="en-US" smtClean="0"/>
              <a:pPr/>
              <a:t>9</a:t>
            </a:fld>
            <a:endParaRPr lang="en-US"/>
          </a:p>
        </p:txBody>
      </p:sp>
      <p:sp>
        <p:nvSpPr>
          <p:cNvPr id="8" name="Footer Placeholder 7"/>
          <p:cNvSpPr>
            <a:spLocks noGrp="1"/>
          </p:cNvSpPr>
          <p:nvPr>
            <p:ph type="ftr" sz="quarter" idx="11"/>
          </p:nvPr>
        </p:nvSpPr>
        <p:spPr/>
        <p:txBody>
          <a:bodyPr/>
          <a:lstStyle/>
          <a:p>
            <a:pPr>
              <a:defRPr/>
            </a:pPr>
            <a:r>
              <a:rPr lang="en-US" smtClean="0"/>
              <a:t>© 2014 OnCourse Learning. All Rights Reserved.</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665</TotalTime>
  <Words>3610</Words>
  <Application>Microsoft Office PowerPoint</Application>
  <PresentationFormat>On-screen Show (4:3)</PresentationFormat>
  <Paragraphs>318</Paragraphs>
  <Slides>34</Slides>
  <Notes>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34</vt:i4>
      </vt:variant>
    </vt:vector>
  </HeadingPairs>
  <TitlesOfParts>
    <vt:vector size="41" baseType="lpstr">
      <vt:lpstr>Arial</vt:lpstr>
      <vt:lpstr>Times New Roman</vt:lpstr>
      <vt:lpstr>Wingdings</vt:lpstr>
      <vt:lpstr>GaramondThree</vt:lpstr>
      <vt:lpstr>Arial Narrow</vt:lpstr>
      <vt:lpstr>Default Design</vt:lpstr>
      <vt:lpstr>Soaring</vt:lpstr>
      <vt:lpstr>Chapter 15</vt:lpstr>
      <vt:lpstr>CHAPTER OUTLINE</vt:lpstr>
      <vt:lpstr>LEARNING OBJECTIVES</vt:lpstr>
      <vt:lpstr>Slide 4</vt:lpstr>
      <vt:lpstr>Slide 5</vt:lpstr>
      <vt:lpstr>Slide 6</vt:lpstr>
      <vt:lpstr>Slide 7</vt:lpstr>
      <vt:lpstr>Slide 8</vt:lpstr>
      <vt:lpstr>Slide 9</vt:lpstr>
      <vt:lpstr>Slide 10</vt:lpstr>
      <vt:lpstr>Exhibit 15-1:  Cost of Financial Distress</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MIT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CRE</dc:creator>
  <cp:lastModifiedBy>McLaughlin</cp:lastModifiedBy>
  <cp:revision>82</cp:revision>
  <dcterms:created xsi:type="dcterms:W3CDTF">2006-08-23T17:07:54Z</dcterms:created>
  <dcterms:modified xsi:type="dcterms:W3CDTF">2013-02-15T18:46:49Z</dcterms:modified>
</cp:coreProperties>
</file>