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94"/>
  </p:notesMasterIdLst>
  <p:handoutMasterIdLst>
    <p:handoutMasterId r:id="rId95"/>
  </p:handoutMasterIdLst>
  <p:sldIdLst>
    <p:sldId id="256" r:id="rId3"/>
    <p:sldId id="530" r:id="rId4"/>
    <p:sldId id="531" r:id="rId5"/>
    <p:sldId id="532" r:id="rId6"/>
    <p:sldId id="533" r:id="rId7"/>
    <p:sldId id="534" r:id="rId8"/>
    <p:sldId id="535" r:id="rId9"/>
    <p:sldId id="536" r:id="rId10"/>
    <p:sldId id="537" r:id="rId11"/>
    <p:sldId id="538" r:id="rId12"/>
    <p:sldId id="539" r:id="rId13"/>
    <p:sldId id="541" r:id="rId14"/>
    <p:sldId id="542" r:id="rId15"/>
    <p:sldId id="543" r:id="rId16"/>
    <p:sldId id="544" r:id="rId17"/>
    <p:sldId id="589" r:id="rId18"/>
    <p:sldId id="545" r:id="rId19"/>
    <p:sldId id="546" r:id="rId20"/>
    <p:sldId id="547" r:id="rId21"/>
    <p:sldId id="548" r:id="rId22"/>
    <p:sldId id="588" r:id="rId23"/>
    <p:sldId id="550" r:id="rId24"/>
    <p:sldId id="551" r:id="rId25"/>
    <p:sldId id="553" r:id="rId26"/>
    <p:sldId id="554" r:id="rId27"/>
    <p:sldId id="555" r:id="rId28"/>
    <p:sldId id="556" r:id="rId29"/>
    <p:sldId id="557" r:id="rId30"/>
    <p:sldId id="558" r:id="rId31"/>
    <p:sldId id="559" r:id="rId32"/>
    <p:sldId id="560" r:id="rId33"/>
    <p:sldId id="561" r:id="rId34"/>
    <p:sldId id="562" r:id="rId35"/>
    <p:sldId id="563" r:id="rId36"/>
    <p:sldId id="564" r:id="rId37"/>
    <p:sldId id="565" r:id="rId38"/>
    <p:sldId id="566" r:id="rId39"/>
    <p:sldId id="567" r:id="rId40"/>
    <p:sldId id="568" r:id="rId41"/>
    <p:sldId id="569" r:id="rId42"/>
    <p:sldId id="570" r:id="rId43"/>
    <p:sldId id="571" r:id="rId44"/>
    <p:sldId id="572" r:id="rId45"/>
    <p:sldId id="573" r:id="rId46"/>
    <p:sldId id="574" r:id="rId47"/>
    <p:sldId id="575" r:id="rId48"/>
    <p:sldId id="576" r:id="rId49"/>
    <p:sldId id="577" r:id="rId50"/>
    <p:sldId id="578" r:id="rId51"/>
    <p:sldId id="579" r:id="rId52"/>
    <p:sldId id="580" r:id="rId53"/>
    <p:sldId id="581" r:id="rId54"/>
    <p:sldId id="582" r:id="rId55"/>
    <p:sldId id="583" r:id="rId56"/>
    <p:sldId id="584" r:id="rId57"/>
    <p:sldId id="585" r:id="rId58"/>
    <p:sldId id="473" r:id="rId59"/>
    <p:sldId id="586" r:id="rId60"/>
    <p:sldId id="587" r:id="rId61"/>
    <p:sldId id="498" r:id="rId62"/>
    <p:sldId id="499" r:id="rId63"/>
    <p:sldId id="500" r:id="rId64"/>
    <p:sldId id="524" r:id="rId65"/>
    <p:sldId id="525" r:id="rId66"/>
    <p:sldId id="526" r:id="rId67"/>
    <p:sldId id="527" r:id="rId68"/>
    <p:sldId id="528" r:id="rId69"/>
    <p:sldId id="529" r:id="rId70"/>
    <p:sldId id="501" r:id="rId71"/>
    <p:sldId id="502" r:id="rId72"/>
    <p:sldId id="503" r:id="rId73"/>
    <p:sldId id="504" r:id="rId74"/>
    <p:sldId id="505" r:id="rId75"/>
    <p:sldId id="506" r:id="rId76"/>
    <p:sldId id="507" r:id="rId77"/>
    <p:sldId id="508" r:id="rId78"/>
    <p:sldId id="509" r:id="rId79"/>
    <p:sldId id="510" r:id="rId80"/>
    <p:sldId id="511" r:id="rId81"/>
    <p:sldId id="512" r:id="rId82"/>
    <p:sldId id="513" r:id="rId83"/>
    <p:sldId id="514" r:id="rId84"/>
    <p:sldId id="515" r:id="rId85"/>
    <p:sldId id="516" r:id="rId86"/>
    <p:sldId id="517" r:id="rId87"/>
    <p:sldId id="518" r:id="rId88"/>
    <p:sldId id="519" r:id="rId89"/>
    <p:sldId id="520" r:id="rId90"/>
    <p:sldId id="521" r:id="rId91"/>
    <p:sldId id="522" r:id="rId92"/>
    <p:sldId id="523" r:id="rId9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00"/>
    <a:srgbClr val="FFFFFF"/>
    <a:srgbClr val="008000"/>
    <a:srgbClr val="009900"/>
    <a:srgbClr val="CC0099"/>
    <a:srgbClr val="CC3300"/>
    <a:srgbClr val="FF0000"/>
    <a:srgbClr val="FFCC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0806" autoAdjust="0"/>
    <p:restoredTop sz="92432" autoAdjust="0"/>
  </p:normalViewPr>
  <p:slideViewPr>
    <p:cSldViewPr>
      <p:cViewPr varScale="1">
        <p:scale>
          <a:sx n="86" d="100"/>
          <a:sy n="86" d="100"/>
        </p:scale>
        <p:origin x="-14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2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handoutMaster" Target="handoutMasters/handout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7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effectLst/>
              </a:defRPr>
            </a:lvl1pPr>
          </a:lstStyle>
          <a:p>
            <a:pPr>
              <a:defRPr/>
            </a:pPr>
            <a:endParaRPr lang="en-US"/>
          </a:p>
        </p:txBody>
      </p:sp>
      <p:sp>
        <p:nvSpPr>
          <p:cNvPr id="397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effectLst/>
              </a:defRPr>
            </a:lvl1pPr>
          </a:lstStyle>
          <a:p>
            <a:pPr>
              <a:defRPr/>
            </a:pPr>
            <a:endParaRPr lang="en-US"/>
          </a:p>
        </p:txBody>
      </p:sp>
      <p:sp>
        <p:nvSpPr>
          <p:cNvPr id="397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effectLst/>
              </a:defRPr>
            </a:lvl1pPr>
          </a:lstStyle>
          <a:p>
            <a:pPr>
              <a:defRPr/>
            </a:pPr>
            <a:endParaRPr lang="en-US"/>
          </a:p>
        </p:txBody>
      </p:sp>
      <p:sp>
        <p:nvSpPr>
          <p:cNvPr id="397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38B40028-5804-4C52-810D-84D92E4815D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91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effectLst/>
              </a:defRPr>
            </a:lvl1pPr>
          </a:lstStyle>
          <a:p>
            <a:pPr>
              <a:defRPr/>
            </a:pPr>
            <a:endParaRPr lang="en-US"/>
          </a:p>
        </p:txBody>
      </p:sp>
      <p:sp>
        <p:nvSpPr>
          <p:cNvPr id="2191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effectLst/>
              </a:defRPr>
            </a:lvl1pPr>
          </a:lstStyle>
          <a:p>
            <a:pPr>
              <a:defRPr/>
            </a:pPr>
            <a:endParaRPr lang="en-U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191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91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effectLst/>
              </a:defRPr>
            </a:lvl1pPr>
          </a:lstStyle>
          <a:p>
            <a:pPr>
              <a:defRPr/>
            </a:pPr>
            <a:endParaRPr lang="en-US"/>
          </a:p>
        </p:txBody>
      </p:sp>
      <p:sp>
        <p:nvSpPr>
          <p:cNvPr id="2191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CDA7C25-B63B-423F-BC73-99CA9222464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fld id="{909A5710-15D1-4972-B5E6-6C849F5089D6}" type="slidenum">
              <a:rPr lang="en-US"/>
              <a:pPr/>
              <a:t>17</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US" smtClean="0"/>
              <a:t>Thru here 11/07/02</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miter lim="800000"/>
            <a:headEnd/>
            <a:tailEnd/>
          </a:ln>
        </p:spPr>
        <p:txBody>
          <a:bodyPr/>
          <a:lstStyle/>
          <a:p>
            <a:fld id="{245927F2-8505-465B-A704-E1E077985D65}" type="slidenum">
              <a:rPr lang="en-US"/>
              <a:pPr/>
              <a:t>35</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smtClean="0"/>
              <a:t>Note that the NPV of borrowing (selling a bond) is just the negative of the NPV of lending (buying a bond).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miter lim="800000"/>
            <a:headEnd/>
            <a:tailEnd/>
          </a:ln>
        </p:spPr>
        <p:txBody>
          <a:bodyPr/>
          <a:lstStyle/>
          <a:p>
            <a:fld id="{E18B4410-5D18-4346-9BD8-6D7FC536AECB}" type="slidenum">
              <a:rPr lang="en-US"/>
              <a:pPr/>
              <a:t>38</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smtClean="0"/>
              <a:t>Note that the NPV of borrowing (selling a bond) is just the negative of the NPV of lending (buying a bond).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miter lim="800000"/>
            <a:headEnd/>
            <a:tailEnd/>
          </a:ln>
        </p:spPr>
        <p:txBody>
          <a:bodyPr/>
          <a:lstStyle/>
          <a:p>
            <a:fld id="{2CB30FF8-0D31-441B-A4E9-7B06517BAB84}" type="slidenum">
              <a:rPr lang="en-US"/>
              <a:pPr/>
              <a:t>42</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smtClean="0"/>
              <a:t>Normally, the first procedure is used, the before-tax analysis, because it is much easier to accurately observe the relevant numbers: the loan before-tax cash flows are inherent in the asset, you don’t need to know anything about anyone’s tax rate; and the before-tax market yield is observable via the market prices at which such loans are trading in the debt market.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miter lim="800000"/>
            <a:headEnd/>
            <a:tailEnd/>
          </a:ln>
        </p:spPr>
        <p:txBody>
          <a:bodyPr/>
          <a:lstStyle/>
          <a:p>
            <a:fld id="{D939FF8F-9E02-4C4F-9B47-2BD5759CF8A5}" type="slidenum">
              <a:rPr lang="en-US"/>
              <a:pPr/>
              <a:t>47</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r>
              <a:rPr lang="en-US" smtClean="0"/>
              <a:t>Note: NPV(fin) here is the NPV of the loan transaction </a:t>
            </a:r>
            <a:r>
              <a:rPr lang="en-US" b="1" i="1" smtClean="0"/>
              <a:t>for the borrower</a:t>
            </a:r>
            <a:r>
              <a:rPr lang="en-US" smtClean="0"/>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miter lim="800000"/>
            <a:headEnd/>
            <a:tailEnd/>
          </a:ln>
        </p:spPr>
        <p:txBody>
          <a:bodyPr/>
          <a:lstStyle/>
          <a:p>
            <a:fld id="{4EE2C596-8152-4EE6-AD1D-CC5C02AEC1FE}" type="slidenum">
              <a:rPr lang="en-US"/>
              <a:pPr/>
              <a:t>51</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r>
              <a:rPr lang="en-US" smtClean="0"/>
              <a:t>The equation in this slide refers to the NPV components </a:t>
            </a:r>
            <a:r>
              <a:rPr lang="en-US" b="1" i="1" smtClean="0"/>
              <a:t>with respect to the equity investor</a:t>
            </a:r>
            <a:r>
              <a:rPr lang="en-US" smtClean="0"/>
              <a:t>. Thus, for example, NPV(debt) refers to the NPV to the borrower (equity investor) of the borrowing transaction; NPV(preferred) refers to the NPV to the (subordinated) equity investor of the transaction of issuing the preferred claims; NPV(tax credits) refers to the NPV to the equity investor of the issuance or acquisition of the tax credits.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miter lim="800000"/>
            <a:headEnd/>
            <a:tailEnd/>
          </a:ln>
        </p:spPr>
        <p:txBody>
          <a:bodyPr/>
          <a:lstStyle/>
          <a:p>
            <a:fld id="{78C894B7-EF37-43D9-9B46-FB5BD44B308A}" type="slidenum">
              <a:rPr lang="en-US"/>
              <a:pPr/>
              <a:t>52</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r>
              <a:rPr lang="en-US" smtClean="0"/>
              <a:t>This and the next slides circle back to our previous anatomy of the apartment property market, only now treating the marginal property investor as intra-marginal in the debt market. This is probably slightly more accurate for a typical U.S. commercial property market, but it makes little difference…</a:t>
            </a:r>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miter lim="800000"/>
            <a:headEnd/>
            <a:tailEnd/>
          </a:ln>
        </p:spPr>
        <p:txBody>
          <a:bodyPr/>
          <a:lstStyle/>
          <a:p>
            <a:fld id="{3AEE9C2D-F81B-498C-B190-1270D8E3C210}" type="slidenum">
              <a:rPr lang="en-US"/>
              <a:pPr/>
              <a:t>53</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r>
              <a:rPr lang="en-US" smtClean="0"/>
              <a:t>This and the next slides circle back to our previous anatomy of the apartment property market, only now treating the marginal property investor as intra-marginal in the debt market. This is probably slightly more accurate for a typical U.S. commercial property market, but it makes little difference…</a:t>
            </a:r>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miter lim="800000"/>
            <a:headEnd/>
            <a:tailEnd/>
          </a:ln>
        </p:spPr>
        <p:txBody>
          <a:bodyPr/>
          <a:lstStyle/>
          <a:p>
            <a:fld id="{F3FED314-3172-4D7B-9A14-AF4BC5CD2B6F}" type="slidenum">
              <a:rPr lang="en-US"/>
              <a:pPr/>
              <a:t>54</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r>
              <a:rPr lang="en-US" smtClean="0"/>
              <a:t>This and the next slides circle back to our previous anatomy of the apartment property market, only now treating the marginal property investor as intra-marginal in the debt market. This is probably slightly more accurate for a typical U.S. commercial property market, but it makes little difference…</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miter lim="800000"/>
            <a:headEnd/>
            <a:tailEnd/>
          </a:ln>
        </p:spPr>
        <p:txBody>
          <a:bodyPr/>
          <a:lstStyle/>
          <a:p>
            <a:fld id="{027A85F0-DD74-4F94-B5F9-6D8AAD5686E3}" type="slidenum">
              <a:rPr lang="en-US">
                <a:solidFill>
                  <a:srgbClr val="000000"/>
                </a:solidFill>
              </a:rPr>
              <a:pPr/>
              <a:t>69</a:t>
            </a:fld>
            <a:endParaRPr lang="en-US">
              <a:solidFill>
                <a:srgbClr val="000000"/>
              </a:solidFill>
            </a:endParaRPr>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r>
              <a:rPr lang="en-US" smtClean="0">
                <a:solidFill>
                  <a:schemeClr val="bg2"/>
                </a:solidFill>
              </a:rPr>
              <a:t>The lecture presented in the following slides, and the accompanying Excel spreadsheet example, relate to Geltner-Miller 2ne Ed., Appendix 14 on the CD accompanying Chapter 14. The major corporate real estate investment decision is the “buy vs lease” decision, which is addressed in this lecture and the accompanying spreadsheet in a manner consistent with the text. A coherent analysis based on the objective of maximizing the corporation’s pre-existing shareholder equity value (maximizing its stock price) requires consideration of tax effects at all levels (personal as well as corporate) and a simultaneous consideration of equilibrium asset pricing in all three asset markets relevant to the decision: (i) The property market; (ii) The debt market (or market for “debtlike” cash flows such as leases) as exemplified by the bond market; and (iii) The market for the corporation’s equity as represented by the stock market. The general result (noted in Chapter 15) is that it typically makes more sense for profitable, taxed corporations that are not in the real estate business to lease rather than own the real estate they use, due to the double-taxation faced by corporate investors. However, there may be exceptions in particular circumstances, as well as additional considerations beyond the easily-quantified tax-based analysis, that make corporate ownership rational in some cases (as noted at the end of the following lecture).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AD35ACD8-F0F7-4C73-A264-388379FEAE85}" type="slidenum">
              <a:rPr lang="en-US"/>
              <a:pPr/>
              <a:t>18</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B3239080-33A2-4B3C-8433-5BD850862129}" type="slidenum">
              <a:rPr lang="en-US"/>
              <a:pPr/>
              <a:t>19</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A9BB2105-D58A-4283-B780-FFB53A592F3C}" type="slidenum">
              <a:rPr lang="en-US"/>
              <a:pPr/>
              <a:t>22</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72FFCB87-0BF1-430C-B884-D02F82202796}" type="slidenum">
              <a:rPr lang="en-US"/>
              <a:pPr/>
              <a:t>25</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miter lim="800000"/>
            <a:headEnd/>
            <a:tailEnd/>
          </a:ln>
        </p:spPr>
        <p:txBody>
          <a:bodyPr/>
          <a:lstStyle/>
          <a:p>
            <a:fld id="{70A6CB79-7F66-48F3-B499-9C62AB0C0C24}" type="slidenum">
              <a:rPr lang="en-US"/>
              <a:pPr/>
              <a:t>26</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smtClean="0"/>
              <a:t>This slide and the previous give you the fundamental causal order in which things happen:</a:t>
            </a:r>
          </a:p>
          <a:p>
            <a:pPr eaLnBrk="1" hangingPunct="1"/>
            <a:r>
              <a:rPr lang="en-US" smtClean="0"/>
              <a:t>1</a:t>
            </a:r>
            <a:r>
              <a:rPr lang="en-US" baseline="30000" smtClean="0"/>
              <a:t>st</a:t>
            </a:r>
            <a:r>
              <a:rPr lang="en-US" smtClean="0"/>
              <a:t>) There are investors, who face the after-tax cash flows that they can earn from investments, and who face after-tax opportunity costs for their investment derived from the market of other alternative investments comparable to the subject investment. Put these two together and you get the investors’ IVs, based on the investors’ after-tax return expectations.</a:t>
            </a:r>
          </a:p>
          <a:p>
            <a:pPr eaLnBrk="1" hangingPunct="1"/>
            <a:r>
              <a:rPr lang="en-US" smtClean="0"/>
              <a:t>2</a:t>
            </a:r>
            <a:r>
              <a:rPr lang="en-US" baseline="30000" smtClean="0"/>
              <a:t>nd</a:t>
            </a:r>
            <a:r>
              <a:rPr lang="en-US" smtClean="0"/>
              <a:t>) In the trading of the subject investment there is a market, and there are some investors who are “on the margin” in that market, just indifferent between buying or selling. Who are the marginal investors is determined by the equilibrium (balance betw supply &amp; demand) in the market. But whoever they are, their IV determines and underlies the MV of the asset, the market price at which it trades.</a:t>
            </a:r>
          </a:p>
          <a:p>
            <a:pPr eaLnBrk="1" hangingPunct="1"/>
            <a:r>
              <a:rPr lang="en-US" smtClean="0"/>
              <a:t>3</a:t>
            </a:r>
            <a:r>
              <a:rPr lang="en-US" baseline="30000" smtClean="0"/>
              <a:t>rd</a:t>
            </a:r>
            <a:r>
              <a:rPr lang="en-US" smtClean="0"/>
              <a:t>) Those market prices reflect a before-tax expected return that can be calculated by determining the IRR implied by the (more readily observable) before-tax cash flows of the asset and the market price (MV) of the asset.</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miter lim="800000"/>
            <a:headEnd/>
            <a:tailEnd/>
          </a:ln>
        </p:spPr>
        <p:txBody>
          <a:bodyPr/>
          <a:lstStyle/>
          <a:p>
            <a:fld id="{CB560B23-A12A-4B96-ABC5-9756C832266C}" type="slidenum">
              <a:rPr lang="en-US"/>
              <a:pPr/>
              <a:t>28</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smtClean="0"/>
              <a:t>Note: This is an empirical device, not a causal model.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F16E3C85-1AEA-4482-90AE-C50DE399B685}" type="slidenum">
              <a:rPr lang="en-US"/>
              <a:pPr/>
              <a:t>31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smtClean="0"/>
              <a:t>Note that if we used as the discount rate Abner’s personal OCC of the rate he could earn after-tax on similar investments, the discount rate would be (1-.20)4% = 3.2%, and we would get that Abner’s IV = $100, the same as Mary’s, and the same as the MV of the asset. This couldn’t be right, as Abner is tax-advantaged compared to Mary, and so the asset should be worth more to him (not in terms of market value, but in terms of IV, which should reflect Abner’s tax advantage).</a:t>
            </a:r>
          </a:p>
          <a:p>
            <a:pPr eaLnBrk="1" hangingPunct="1"/>
            <a:r>
              <a:rPr lang="en-US" smtClean="0"/>
              <a:t>When Abner borrows, the Govt gains some tax revenue (becaues lender pays 25% of interest in taxes, while borrower Abner deducts only 20% of interest from his taxes). Thus, money is removed net from the private sector, hence there must be some loss of value in the private sector. This is reflected in the net -$7 NPV of the borrowing transaction for Abner. Abner’s wealth declines by the $7 negative NPV resulting from his borrowing. His loss is the Govt’s gain. (The marginal lender in the debt market remains neutral, by definition.)</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fld id="{83D24FF4-5F3E-4357-9B34-E5C1C108F1B2}" type="slidenum">
              <a:rPr lang="en-US"/>
              <a:pPr/>
              <a:t>32</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r>
              <a:rPr lang="en-US" smtClean="0"/>
              <a:t>Note that if we used as the discount rate Clarencs’s personal OCC of the rate he could earn after-tax on similar investments, the discount rate would be (1-.30)4% = 2.8%, and we would get that Clarence’s IV = $100, the same as Mary’s, and the same as the MV of the asset. This couldn’t be right, as Clarence is tax-disadvantaged compared to Mary, and so the asset should be worth less to him (not in terms of market value, but in terms of IV, which should reflect Clarence’s tax disadvantage).</a:t>
            </a:r>
          </a:p>
          <a:p>
            <a:pPr eaLnBrk="1" hangingPunct="1"/>
            <a:r>
              <a:rPr lang="en-US" smtClean="0"/>
              <a:t>When Clarence borrows, the Govt loses some tax revenue (becaues lender pays 25% of interest in taxes, while borrower Clarence deducts 30% of interest from his taxes). Thus, money is added net to the private sector, hence there must be some increase in value in the private sector. This is reflected in the net +$7 NPV of the borrowing transaction for Clarence. His wealth increases by the $7 positive NPV resulting from his borrowing. His gain is the Govt’s loss. (The marginal lender in the debt market remains neutral, by definition.)</a:t>
            </a:r>
          </a:p>
          <a:p>
            <a:pPr eaLnBrk="1" hangingPunct="1"/>
            <a:endParaRPr lang="en-US" smtClean="0"/>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3669"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113670"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496DC408-96AC-4CD1-8BF2-1D61026D89E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05ED4B55-60E3-4963-BF54-B6FFAE2FAD2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639F48AD-2E3F-4CE5-AA5E-292AD83170D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8"/>
          <p:cNvSpPr>
            <a:spLocks noGrp="1" noChangeArrowheads="1"/>
          </p:cNvSpPr>
          <p:nvPr>
            <p:ph type="sldNum" sz="quarter" idx="12"/>
          </p:nvPr>
        </p:nvSpPr>
        <p:spPr>
          <a:ln/>
        </p:spPr>
        <p:txBody>
          <a:bodyPr/>
          <a:lstStyle>
            <a:lvl1pPr>
              <a:defRPr/>
            </a:lvl1pPr>
          </a:lstStyle>
          <a:p>
            <a:fld id="{17612190-8951-406E-8E7B-388BA1BE627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C8D92B42-70C0-4239-9513-F5E39356CCB0}"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C525D2FD-0B54-429C-8574-11873B4495B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5B4BE9D7-6DB1-4FC4-B52E-304570B41172}"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C80F3C61-7972-48F5-835D-4E254C8D19FD}"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8" name="Footer Placeholder 7"/>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9" name="Slide Number Placeholder 8"/>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50DE7F96-A7EB-4155-AA09-75073A6448F0}"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4" name="Footer Placeholder 3"/>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5" name="Slide Number Placeholder 4"/>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EB33E896-9152-4105-9110-2C1C7A6693C0}"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3" name="Footer Placeholder 2"/>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37D3E89B-D2D6-4A75-A11F-700FA02561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76BF7462-7441-4B89-A577-55C87B06ECA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98B959F8-4214-44ED-B761-03D7994AE8F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CBD744B1-6A46-464E-9813-A13E77DD343D}"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DD70DC82-4BF5-46B4-B72E-FAB2D825675C}"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smtClean="0"/>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1" hangingPunct="1">
              <a:defRPr/>
            </a:lvl1pPr>
          </a:lstStyle>
          <a:p>
            <a:fld id="{23908781-54E1-4AB2-A336-FF4368D69D4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D08B587C-A334-4E18-A4EB-65B710D5E43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7BA649BE-D15F-41AB-8369-B4C68B6167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9" name="Rectangle 8"/>
          <p:cNvSpPr>
            <a:spLocks noGrp="1" noChangeArrowheads="1"/>
          </p:cNvSpPr>
          <p:nvPr>
            <p:ph type="sldNum" sz="quarter" idx="12"/>
          </p:nvPr>
        </p:nvSpPr>
        <p:spPr>
          <a:ln/>
        </p:spPr>
        <p:txBody>
          <a:bodyPr/>
          <a:lstStyle>
            <a:lvl1pPr>
              <a:defRPr/>
            </a:lvl1pPr>
          </a:lstStyle>
          <a:p>
            <a:fld id="{B211EACD-C5FF-49A4-9A32-5B9C9AE47C3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8"/>
          <p:cNvSpPr>
            <a:spLocks noGrp="1" noChangeArrowheads="1"/>
          </p:cNvSpPr>
          <p:nvPr>
            <p:ph type="sldNum" sz="quarter" idx="12"/>
          </p:nvPr>
        </p:nvSpPr>
        <p:spPr>
          <a:ln/>
        </p:spPr>
        <p:txBody>
          <a:bodyPr/>
          <a:lstStyle>
            <a:lvl1pPr>
              <a:defRPr/>
            </a:lvl1pPr>
          </a:lstStyle>
          <a:p>
            <a:fld id="{57261DC2-D13D-49B6-B873-4FE48D3EA12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4" name="Rectangle 8"/>
          <p:cNvSpPr>
            <a:spLocks noGrp="1" noChangeArrowheads="1"/>
          </p:cNvSpPr>
          <p:nvPr>
            <p:ph type="sldNum" sz="quarter" idx="12"/>
          </p:nvPr>
        </p:nvSpPr>
        <p:spPr>
          <a:ln/>
        </p:spPr>
        <p:txBody>
          <a:bodyPr/>
          <a:lstStyle>
            <a:lvl1pPr>
              <a:defRPr/>
            </a:lvl1pPr>
          </a:lstStyle>
          <a:p>
            <a:fld id="{4B028404-4899-487F-9D61-2CA50B53855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DD8E05CE-BFD5-4642-BFC9-AE04229C040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76209A88-8F5D-4C86-A3CD-0A4A7A0A913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12645"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12646" name="Rectangle 6"/>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eaLnBrk="1" hangingPunct="1">
              <a:defRPr sz="1200" smtClean="0">
                <a:effectLst/>
                <a:latin typeface="Calibri" pitchFamily="34" charset="0"/>
              </a:defRPr>
            </a:lvl1pPr>
          </a:lstStyle>
          <a:p>
            <a:pPr>
              <a:defRPr/>
            </a:pPr>
            <a:endParaRPr lang="en-US" dirty="0"/>
          </a:p>
        </p:txBody>
      </p:sp>
      <p:sp>
        <p:nvSpPr>
          <p:cNvPr id="112647" name="Rectangle 7"/>
          <p:cNvSpPr>
            <a:spLocks noGrp="1" noChangeArrowheads="1"/>
          </p:cNvSpPr>
          <p:nvPr>
            <p:ph type="ftr" sz="quarter" idx="3"/>
          </p:nvPr>
        </p:nvSpPr>
        <p:spPr bwMode="auto">
          <a:xfrm>
            <a:off x="2743200" y="6400800"/>
            <a:ext cx="3657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eaLnBrk="1" hangingPunct="1">
              <a:defRPr sz="1200" smtClean="0">
                <a:effectLst/>
                <a:latin typeface="Calibri" pitchFamily="34" charset="0"/>
              </a:defRPr>
            </a:lvl1pPr>
          </a:lstStyle>
          <a:p>
            <a:pPr>
              <a:defRPr/>
            </a:pPr>
            <a:r>
              <a:rPr lang="en-US" dirty="0" smtClean="0"/>
              <a:t>© 2014 OnCourse Learning. All Rights Reserved.</a:t>
            </a:r>
            <a:endParaRPr lang="en-US" dirty="0"/>
          </a:p>
        </p:txBody>
      </p:sp>
      <p:sp>
        <p:nvSpPr>
          <p:cNvPr id="112648"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eaLnBrk="1" hangingPunct="1">
              <a:defRPr sz="1200">
                <a:latin typeface="Calibri" pitchFamily="34" charset="0"/>
              </a:defRPr>
            </a:lvl1pPr>
          </a:lstStyle>
          <a:p>
            <a:fld id="{D6362ED7-88D3-4F87-89A8-E0A4E27678F5}" type="slidenum">
              <a:rPr lang="en-US" smtClean="0"/>
              <a:pPr/>
              <a:t>‹#›</a:t>
            </a:fld>
            <a:endParaRPr lang="en-US"/>
          </a:p>
        </p:txBody>
      </p:sp>
      <p:sp>
        <p:nvSpPr>
          <p:cNvPr id="1030"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lumMod val="50000"/>
          </a:schemeClr>
        </a:buClr>
        <a:buSzPct val="110000"/>
        <a:buFont typeface="Wingdings"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8000"/>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006600"/>
            </a:gs>
            <a:gs pos="100000">
              <a:srgbClr val="002F00"/>
            </a:gs>
          </a:gsLst>
          <a:path path="shape">
            <a:fillToRect l="50000" t="50000" r="50000" b="50000"/>
          </a:path>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smtClean="0">
                <a:solidFill>
                  <a:srgbClr val="FFFFFF"/>
                </a:solidFill>
                <a:effectLst/>
                <a:latin typeface="Calibri" pitchFamily="34" charset="0"/>
              </a:defRPr>
            </a:lvl1pPr>
          </a:lstStyle>
          <a:p>
            <a:pPr>
              <a:defRPr/>
            </a:pPr>
            <a:endParaRPr lang="en-US" dirty="0"/>
          </a:p>
        </p:txBody>
      </p:sp>
      <p:sp>
        <p:nvSpPr>
          <p:cNvPr id="1029" name="Rectangle 5"/>
          <p:cNvSpPr>
            <a:spLocks noGrp="1" noChangeArrowheads="1"/>
          </p:cNvSpPr>
          <p:nvPr>
            <p:ph type="ftr" sz="quarter" idx="3"/>
          </p:nvPr>
        </p:nvSpPr>
        <p:spPr bwMode="auto">
          <a:xfrm>
            <a:off x="2743200" y="6400800"/>
            <a:ext cx="3657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b="0" smtClean="0">
                <a:solidFill>
                  <a:srgbClr val="FFFFFF"/>
                </a:solidFill>
                <a:effectLst/>
                <a:latin typeface="Calibri" pitchFamily="34" charset="0"/>
              </a:defRPr>
            </a:lvl1pPr>
          </a:lstStyle>
          <a:p>
            <a:pPr>
              <a:defRPr/>
            </a:pPr>
            <a:r>
              <a:rPr lang="en-US" smtClean="0"/>
              <a:t>© 2014 OnCourse Learning. All Rights Reserved.</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FFFFFF"/>
                </a:solidFill>
                <a:latin typeface="Calibri" pitchFamily="34" charset="0"/>
              </a:defRPr>
            </a:lvl1pPr>
          </a:lstStyle>
          <a:p>
            <a:fld id="{6B1CB351-F0A2-4C67-B60F-5EE1214FF1D5}"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image" Target="../media/image27.emf"/><Relationship Id="rId7" Type="http://schemas.openxmlformats.org/officeDocument/2006/relationships/image" Target="../media/image31.emf"/><Relationship Id="rId2" Type="http://schemas.openxmlformats.org/officeDocument/2006/relationships/image" Target="../media/image26.emf"/><Relationship Id="rId1" Type="http://schemas.openxmlformats.org/officeDocument/2006/relationships/slideLayout" Target="../slideLayouts/slideLayout7.xml"/><Relationship Id="rId6" Type="http://schemas.openxmlformats.org/officeDocument/2006/relationships/image" Target="../media/image30.emf"/><Relationship Id="rId5" Type="http://schemas.openxmlformats.org/officeDocument/2006/relationships/image" Target="../media/image29.emf"/><Relationship Id="rId4" Type="http://schemas.openxmlformats.org/officeDocument/2006/relationships/image" Target="../media/image28.emf"/></Relationships>
</file>

<file path=ppt/slides/_rels/slide57.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9.xml"/><Relationship Id="rId1" Type="http://schemas.openxmlformats.org/officeDocument/2006/relationships/vmlDrawing" Target="../drawings/vmlDrawing12.vml"/></Relationships>
</file>

<file path=ppt/slides/_rels/slide74.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19.xml"/><Relationship Id="rId1" Type="http://schemas.openxmlformats.org/officeDocument/2006/relationships/vmlDrawing" Target="../drawings/vmlDrawing13.v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19.xml"/><Relationship Id="rId1" Type="http://schemas.openxmlformats.org/officeDocument/2006/relationships/vmlDrawing" Target="../drawings/vmlDrawing14.v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Grp="1" noChangeArrowheads="1"/>
          </p:cNvSpPr>
          <p:nvPr>
            <p:ph type="sldNum" sz="quarter" idx="12"/>
          </p:nvPr>
        </p:nvSpPr>
        <p:spPr>
          <a:noFill/>
          <a:ln>
            <a:miter lim="800000"/>
            <a:headEnd/>
            <a:tailEnd/>
          </a:ln>
        </p:spPr>
        <p:txBody>
          <a:bodyPr/>
          <a:lstStyle/>
          <a:p>
            <a:fld id="{C3D4F07D-236C-4FFE-A4CE-8FE2C16C3691}" type="slidenum">
              <a:rPr lang="en-US"/>
              <a:pPr/>
              <a:t>1</a:t>
            </a:fld>
            <a:endParaRPr lang="en-US"/>
          </a:p>
        </p:txBody>
      </p:sp>
      <p:sp>
        <p:nvSpPr>
          <p:cNvPr id="2050" name="Rectangle 2"/>
          <p:cNvSpPr>
            <a:spLocks noGrp="1" noChangeArrowheads="1"/>
          </p:cNvSpPr>
          <p:nvPr>
            <p:ph type="ctrTitle"/>
          </p:nvPr>
        </p:nvSpPr>
        <p:spPr>
          <a:xfrm>
            <a:off x="762000" y="914400"/>
            <a:ext cx="7772400" cy="3200400"/>
          </a:xfrm>
        </p:spPr>
        <p:txBody>
          <a:bodyPr/>
          <a:lstStyle/>
          <a:p>
            <a:pPr eaLnBrk="1" hangingPunct="1">
              <a:defRPr/>
            </a:pPr>
            <a:r>
              <a:rPr lang="en-US" sz="3600" b="1" dirty="0" smtClean="0">
                <a:latin typeface="Times New Roman" panose="02020603050405020304" pitchFamily="18" charset="0"/>
              </a:rPr>
              <a:t>Chapter 14:</a:t>
            </a:r>
            <a:br>
              <a:rPr lang="en-US" sz="3600" b="1" dirty="0" smtClean="0">
                <a:latin typeface="Times New Roman" panose="02020603050405020304" pitchFamily="18" charset="0"/>
              </a:rPr>
            </a:br>
            <a:r>
              <a:rPr lang="en-US" sz="3600" b="1" dirty="0" smtClean="0">
                <a:latin typeface="Times New Roman" panose="02020603050405020304" pitchFamily="18" charset="0"/>
              </a:rPr>
              <a:t/>
            </a:r>
            <a:br>
              <a:rPr lang="en-US" sz="3600" b="1" dirty="0" smtClean="0">
                <a:latin typeface="Times New Roman" panose="02020603050405020304" pitchFamily="18" charset="0"/>
              </a:rPr>
            </a:br>
            <a:r>
              <a:rPr lang="en-US" sz="3600" b="1" dirty="0" smtClean="0">
                <a:latin typeface="Times New Roman" panose="02020603050405020304" pitchFamily="18" charset="0"/>
              </a:rPr>
              <a:t/>
            </a:r>
            <a:br>
              <a:rPr lang="en-US" sz="3600" b="1" dirty="0" smtClean="0">
                <a:latin typeface="Times New Roman" panose="02020603050405020304" pitchFamily="18" charset="0"/>
              </a:rPr>
            </a:br>
            <a:r>
              <a:rPr lang="en-US" sz="3600" b="1" dirty="0" smtClean="0">
                <a:latin typeface="Times New Roman" panose="02020603050405020304" pitchFamily="18" charset="0"/>
              </a:rPr>
              <a:t>After-Tax Investment Analysis </a:t>
            </a:r>
            <a:br>
              <a:rPr lang="en-US" sz="3600" b="1" dirty="0" smtClean="0">
                <a:latin typeface="Times New Roman" panose="02020603050405020304" pitchFamily="18" charset="0"/>
              </a:rPr>
            </a:br>
            <a:r>
              <a:rPr lang="en-US" sz="3600" b="1" dirty="0" smtClean="0">
                <a:latin typeface="Times New Roman" panose="02020603050405020304" pitchFamily="18" charset="0"/>
              </a:rPr>
              <a:t>&amp; </a:t>
            </a:r>
            <a:br>
              <a:rPr lang="en-US" sz="3600" b="1" dirty="0" smtClean="0">
                <a:latin typeface="Times New Roman" panose="02020603050405020304" pitchFamily="18" charset="0"/>
              </a:rPr>
            </a:br>
            <a:r>
              <a:rPr lang="en-US" sz="3600" b="1" dirty="0" smtClean="0">
                <a:latin typeface="Times New Roman" panose="02020603050405020304" pitchFamily="18" charset="0"/>
              </a:rPr>
              <a:t>Corporate Real Estate (Own </a:t>
            </a:r>
            <a:r>
              <a:rPr lang="en-US" sz="3600" b="1" dirty="0" err="1" smtClean="0">
                <a:latin typeface="Times New Roman" panose="02020603050405020304" pitchFamily="18" charset="0"/>
              </a:rPr>
              <a:t>vs</a:t>
            </a:r>
            <a:r>
              <a:rPr lang="en-US" sz="3600" b="1" dirty="0" smtClean="0">
                <a:latin typeface="Times New Roman" panose="02020603050405020304" pitchFamily="18" charset="0"/>
              </a:rPr>
              <a:t> Rent)</a:t>
            </a:r>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miter lim="800000"/>
            <a:headEnd/>
            <a:tailEnd/>
          </a:ln>
        </p:spPr>
        <p:txBody>
          <a:bodyPr/>
          <a:lstStyle/>
          <a:p>
            <a:fld id="{5FA41B51-3873-4304-833D-9D5C1E626ACB}" type="slidenum">
              <a:rPr lang="en-US"/>
              <a:pPr/>
              <a:t>10</a:t>
            </a:fld>
            <a:endParaRPr lang="en-US"/>
          </a:p>
        </p:txBody>
      </p:sp>
      <p:grpSp>
        <p:nvGrpSpPr>
          <p:cNvPr id="25603" name="Group 2"/>
          <p:cNvGrpSpPr>
            <a:grpSpLocks/>
          </p:cNvGrpSpPr>
          <p:nvPr/>
        </p:nvGrpSpPr>
        <p:grpSpPr bwMode="auto">
          <a:xfrm>
            <a:off x="768350" y="992188"/>
            <a:ext cx="2638425" cy="347662"/>
            <a:chOff x="0" y="0"/>
            <a:chExt cx="1332" cy="557"/>
          </a:xfrm>
        </p:grpSpPr>
        <p:sp>
          <p:nvSpPr>
            <p:cNvPr id="470019" name="Rectangle 3"/>
            <p:cNvSpPr>
              <a:spLocks noChangeArrowheads="1"/>
            </p:cNvSpPr>
            <p:nvPr/>
          </p:nvSpPr>
          <p:spPr bwMode="auto">
            <a:xfrm>
              <a:off x="12" y="0"/>
              <a:ext cx="1308" cy="557"/>
            </a:xfrm>
            <a:prstGeom prst="rect">
              <a:avLst/>
            </a:prstGeom>
            <a:noFill/>
            <a:ln w="9525">
              <a:noFill/>
              <a:miter lim="800000"/>
              <a:headEnd/>
              <a:tailEnd/>
            </a:ln>
            <a:effectLst/>
          </p:spPr>
          <p:txBody>
            <a:bodyPr lIns="0" tIns="0" rIns="0" bIns="0"/>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NOI</a:t>
              </a:r>
              <a:endParaRPr lang="en-US" sz="800" b="1">
                <a:solidFill>
                  <a:srgbClr val="000000"/>
                </a:solidFill>
                <a:effectLst>
                  <a:outerShdw blurRad="38100" dist="38100" dir="2700000" algn="tl">
                    <a:srgbClr val="000000">
                      <a:alpha val="43137"/>
                    </a:srgbClr>
                  </a:outerShdw>
                </a:effectLst>
                <a:latin typeface="Arial" charset="0"/>
                <a:cs typeface="Arial" charset="0"/>
              </a:endParaRPr>
            </a:p>
            <a:p>
              <a:pPr>
                <a:defRPr/>
              </a:pPr>
              <a:endParaRPr lang="en-US">
                <a:effectLst>
                  <a:outerShdw blurRad="38100" dist="38100" dir="2700000" algn="tl">
                    <a:srgbClr val="000000">
                      <a:alpha val="43137"/>
                    </a:srgbClr>
                  </a:outerShdw>
                </a:effectLst>
              </a:endParaRPr>
            </a:p>
          </p:txBody>
        </p:sp>
        <p:sp>
          <p:nvSpPr>
            <p:cNvPr id="470020" name="Rectangle 4"/>
            <p:cNvSpPr>
              <a:spLocks noChangeArrowheads="1"/>
            </p:cNvSpPr>
            <p:nvPr/>
          </p:nvSpPr>
          <p:spPr bwMode="auto">
            <a:xfrm>
              <a:off x="0" y="0"/>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04" name="Group 5"/>
          <p:cNvGrpSpPr>
            <a:grpSpLocks/>
          </p:cNvGrpSpPr>
          <p:nvPr/>
        </p:nvGrpSpPr>
        <p:grpSpPr bwMode="auto">
          <a:xfrm>
            <a:off x="3406775" y="992188"/>
            <a:ext cx="4968875" cy="347662"/>
            <a:chOff x="1332" y="0"/>
            <a:chExt cx="2508" cy="557"/>
          </a:xfrm>
        </p:grpSpPr>
        <p:sp>
          <p:nvSpPr>
            <p:cNvPr id="470022" name="Rectangle 6"/>
            <p:cNvSpPr>
              <a:spLocks noChangeArrowheads="1"/>
            </p:cNvSpPr>
            <p:nvPr/>
          </p:nvSpPr>
          <p:spPr bwMode="auto">
            <a:xfrm>
              <a:off x="1344" y="0"/>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$60,000,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yr.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23" name="Rectangle 7"/>
            <p:cNvSpPr>
              <a:spLocks noChangeArrowheads="1"/>
            </p:cNvSpPr>
            <p:nvPr/>
          </p:nvSpPr>
          <p:spPr bwMode="auto">
            <a:xfrm>
              <a:off x="1332" y="0"/>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05" name="Group 8"/>
          <p:cNvGrpSpPr>
            <a:grpSpLocks/>
          </p:cNvGrpSpPr>
          <p:nvPr/>
        </p:nvGrpSpPr>
        <p:grpSpPr bwMode="auto">
          <a:xfrm>
            <a:off x="768350" y="1339850"/>
            <a:ext cx="2638425" cy="347663"/>
            <a:chOff x="0" y="557"/>
            <a:chExt cx="1332" cy="557"/>
          </a:xfrm>
        </p:grpSpPr>
        <p:sp>
          <p:nvSpPr>
            <p:cNvPr id="470025" name="Rectangle 9"/>
            <p:cNvSpPr>
              <a:spLocks noChangeArrowheads="1"/>
            </p:cNvSpPr>
            <p:nvPr/>
          </p:nvSpPr>
          <p:spPr bwMode="auto">
            <a:xfrm>
              <a:off x="12" y="557"/>
              <a:ext cx="1308" cy="557"/>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 Depr.Exp.</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26" name="Rectangle 10"/>
            <p:cNvSpPr>
              <a:spLocks noChangeArrowheads="1"/>
            </p:cNvSpPr>
            <p:nvPr/>
          </p:nvSpPr>
          <p:spPr bwMode="auto">
            <a:xfrm>
              <a:off x="0" y="557"/>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06" name="Group 11"/>
          <p:cNvGrpSpPr>
            <a:grpSpLocks/>
          </p:cNvGrpSpPr>
          <p:nvPr/>
        </p:nvGrpSpPr>
        <p:grpSpPr bwMode="auto">
          <a:xfrm>
            <a:off x="3406775" y="1339850"/>
            <a:ext cx="4968875" cy="347663"/>
            <a:chOff x="1332" y="557"/>
            <a:chExt cx="2508" cy="557"/>
          </a:xfrm>
        </p:grpSpPr>
        <p:sp>
          <p:nvSpPr>
            <p:cNvPr id="470028" name="Rectangle 12"/>
            <p:cNvSpPr>
              <a:spLocks noChangeArrowheads="1"/>
            </p:cNvSpPr>
            <p:nvPr/>
          </p:nvSpPr>
          <p:spPr bwMode="auto">
            <a:xfrm>
              <a:off x="1344" y="557"/>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$800,000/27.5 = $29,091, ea.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29" name="Rectangle 13"/>
            <p:cNvSpPr>
              <a:spLocks noChangeArrowheads="1"/>
            </p:cNvSpPr>
            <p:nvPr/>
          </p:nvSpPr>
          <p:spPr bwMode="auto">
            <a:xfrm>
              <a:off x="1332" y="557"/>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07" name="Group 14"/>
          <p:cNvGrpSpPr>
            <a:grpSpLocks/>
          </p:cNvGrpSpPr>
          <p:nvPr/>
        </p:nvGrpSpPr>
        <p:grpSpPr bwMode="auto">
          <a:xfrm>
            <a:off x="768350" y="1687513"/>
            <a:ext cx="2638425" cy="346075"/>
            <a:chOff x="0" y="1114"/>
            <a:chExt cx="1332" cy="557"/>
          </a:xfrm>
        </p:grpSpPr>
        <p:sp>
          <p:nvSpPr>
            <p:cNvPr id="470031" name="Rectangle 15"/>
            <p:cNvSpPr>
              <a:spLocks noChangeArrowheads="1"/>
            </p:cNvSpPr>
            <p:nvPr/>
          </p:nvSpPr>
          <p:spPr bwMode="auto">
            <a:xfrm>
              <a:off x="12" y="1114"/>
              <a:ext cx="1308" cy="557"/>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 Int.Exp.</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32" name="Rectangle 16"/>
            <p:cNvSpPr>
              <a:spLocks noChangeArrowheads="1"/>
            </p:cNvSpPr>
            <p:nvPr/>
          </p:nvSpPr>
          <p:spPr bwMode="auto">
            <a:xfrm>
              <a:off x="0" y="1114"/>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08" name="Group 17"/>
          <p:cNvGrpSpPr>
            <a:grpSpLocks/>
          </p:cNvGrpSpPr>
          <p:nvPr/>
        </p:nvGrpSpPr>
        <p:grpSpPr bwMode="auto">
          <a:xfrm>
            <a:off x="3406775" y="1687513"/>
            <a:ext cx="4968875" cy="346075"/>
            <a:chOff x="1332" y="1114"/>
            <a:chExt cx="2508" cy="557"/>
          </a:xfrm>
        </p:grpSpPr>
        <p:sp>
          <p:nvSpPr>
            <p:cNvPr id="470034" name="Rectangle 18"/>
            <p:cNvSpPr>
              <a:spLocks noChangeArrowheads="1"/>
            </p:cNvSpPr>
            <p:nvPr/>
          </p:nvSpPr>
          <p:spPr bwMode="auto">
            <a:xfrm>
              <a:off x="1344" y="1114"/>
              <a:ext cx="2484" cy="557"/>
            </a:xfrm>
            <a:prstGeom prst="rect">
              <a:avLst/>
            </a:prstGeom>
            <a:noFill/>
            <a:ln w="9525">
              <a:noFill/>
              <a:miter lim="800000"/>
              <a:headEnd/>
              <a:tailEnd/>
            </a:ln>
            <a:effectLst/>
          </p:spPr>
          <p:txBody>
            <a:bodyPr/>
            <a:lstStyle/>
            <a:p>
              <a:pPr eaLnBrk="1" hangingPunct="1">
                <a:defRPr/>
              </a:pPr>
              <a:r>
                <a:rPr lang="en-US" sz="1600" u="sng">
                  <a:solidFill>
                    <a:srgbClr val="000000"/>
                  </a:solidFill>
                  <a:effectLst>
                    <a:outerShdw blurRad="38100" dist="38100" dir="2700000" algn="tl">
                      <a:srgbClr val="000000">
                        <a:alpha val="43137"/>
                      </a:srgbClr>
                    </a:outerShdw>
                  </a:effectLst>
                  <a:latin typeface="Arial" charset="0"/>
                  <a:cs typeface="Arial" charset="0"/>
                </a:rPr>
                <a:t>= $750,000*5.5%</a:t>
              </a:r>
              <a:r>
                <a:rPr lang="en-US" sz="1600">
                  <a:solidFill>
                    <a:srgbClr val="000000"/>
                  </a:solidFill>
                  <a:effectLst>
                    <a:outerShdw blurRad="38100" dist="38100" dir="2700000" algn="tl">
                      <a:srgbClr val="000000">
                        <a:alpha val="43137"/>
                      </a:srgbClr>
                    </a:outerShdw>
                  </a:effectLst>
                  <a:latin typeface="Arial" charset="0"/>
                  <a:cs typeface="Arial" charset="0"/>
                </a:rPr>
                <a:t> = $41,250,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35" name="Rectangle 19"/>
            <p:cNvSpPr>
              <a:spLocks noChangeArrowheads="1"/>
            </p:cNvSpPr>
            <p:nvPr/>
          </p:nvSpPr>
          <p:spPr bwMode="auto">
            <a:xfrm>
              <a:off x="1332" y="1114"/>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09" name="Group 20"/>
          <p:cNvGrpSpPr>
            <a:grpSpLocks/>
          </p:cNvGrpSpPr>
          <p:nvPr/>
        </p:nvGrpSpPr>
        <p:grpSpPr bwMode="auto">
          <a:xfrm>
            <a:off x="768350" y="2033588"/>
            <a:ext cx="2638425" cy="347662"/>
            <a:chOff x="0" y="1671"/>
            <a:chExt cx="1332" cy="557"/>
          </a:xfrm>
        </p:grpSpPr>
        <p:sp>
          <p:nvSpPr>
            <p:cNvPr id="470037" name="Rectangle 21"/>
            <p:cNvSpPr>
              <a:spLocks noChangeArrowheads="1"/>
            </p:cNvSpPr>
            <p:nvPr/>
          </p:nvSpPr>
          <p:spPr bwMode="auto">
            <a:xfrm>
              <a:off x="12" y="1671"/>
              <a:ext cx="1308" cy="557"/>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=Net Income (BT)</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38" name="Rectangle 22"/>
            <p:cNvSpPr>
              <a:spLocks noChangeArrowheads="1"/>
            </p:cNvSpPr>
            <p:nvPr/>
          </p:nvSpPr>
          <p:spPr bwMode="auto">
            <a:xfrm>
              <a:off x="0" y="1671"/>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0" name="Group 23"/>
          <p:cNvGrpSpPr>
            <a:grpSpLocks/>
          </p:cNvGrpSpPr>
          <p:nvPr/>
        </p:nvGrpSpPr>
        <p:grpSpPr bwMode="auto">
          <a:xfrm>
            <a:off x="3406775" y="2033588"/>
            <a:ext cx="4968875" cy="347662"/>
            <a:chOff x="1332" y="1671"/>
            <a:chExt cx="2508" cy="557"/>
          </a:xfrm>
        </p:grpSpPr>
        <p:sp>
          <p:nvSpPr>
            <p:cNvPr id="470040" name="Rectangle 24"/>
            <p:cNvSpPr>
              <a:spLocks noChangeArrowheads="1"/>
            </p:cNvSpPr>
            <p:nvPr/>
          </p:nvSpPr>
          <p:spPr bwMode="auto">
            <a:xfrm>
              <a:off x="1344" y="1671"/>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60000 - 29091- 41250 = -$10,341.</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41" name="Rectangle 25"/>
            <p:cNvSpPr>
              <a:spLocks noChangeArrowheads="1"/>
            </p:cNvSpPr>
            <p:nvPr/>
          </p:nvSpPr>
          <p:spPr bwMode="auto">
            <a:xfrm>
              <a:off x="1332" y="1671"/>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1" name="Group 26"/>
          <p:cNvGrpSpPr>
            <a:grpSpLocks/>
          </p:cNvGrpSpPr>
          <p:nvPr/>
        </p:nvGrpSpPr>
        <p:grpSpPr bwMode="auto">
          <a:xfrm>
            <a:off x="768350" y="2381250"/>
            <a:ext cx="2638425" cy="347663"/>
            <a:chOff x="0" y="2228"/>
            <a:chExt cx="1332" cy="557"/>
          </a:xfrm>
        </p:grpSpPr>
        <p:sp>
          <p:nvSpPr>
            <p:cNvPr id="470043" name="Rectangle 27"/>
            <p:cNvSpPr>
              <a:spLocks noChangeArrowheads="1"/>
            </p:cNvSpPr>
            <p:nvPr/>
          </p:nvSpPr>
          <p:spPr bwMode="auto">
            <a:xfrm>
              <a:off x="12" y="2228"/>
              <a:ext cx="1308" cy="557"/>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 IncTax</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44" name="Rectangle 28"/>
            <p:cNvSpPr>
              <a:spLocks noChangeArrowheads="1"/>
            </p:cNvSpPr>
            <p:nvPr/>
          </p:nvSpPr>
          <p:spPr bwMode="auto">
            <a:xfrm>
              <a:off x="0" y="2228"/>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2" name="Group 29"/>
          <p:cNvGrpSpPr>
            <a:grpSpLocks/>
          </p:cNvGrpSpPr>
          <p:nvPr/>
        </p:nvGrpSpPr>
        <p:grpSpPr bwMode="auto">
          <a:xfrm>
            <a:off x="3406775" y="2381250"/>
            <a:ext cx="4968875" cy="347663"/>
            <a:chOff x="1332" y="2228"/>
            <a:chExt cx="2508" cy="557"/>
          </a:xfrm>
        </p:grpSpPr>
        <p:sp>
          <p:nvSpPr>
            <p:cNvPr id="470046" name="Rectangle 30"/>
            <p:cNvSpPr>
              <a:spLocks noChangeArrowheads="1"/>
            </p:cNvSpPr>
            <p:nvPr/>
          </p:nvSpPr>
          <p:spPr bwMode="auto">
            <a:xfrm>
              <a:off x="1344" y="2228"/>
              <a:ext cx="2484" cy="557"/>
            </a:xfrm>
            <a:prstGeom prst="rect">
              <a:avLst/>
            </a:prstGeom>
            <a:noFill/>
            <a:ln w="9525">
              <a:noFill/>
              <a:miter lim="800000"/>
              <a:headEnd/>
              <a:tailEnd/>
            </a:ln>
            <a:effectLst/>
          </p:spPr>
          <p:txBody>
            <a:bodyPr/>
            <a:lstStyle/>
            <a:p>
              <a:pPr eaLnBrk="1" hangingPunct="1">
                <a:defRPr/>
              </a:pPr>
              <a:r>
                <a:rPr lang="en-US" sz="1600" u="sng">
                  <a:solidFill>
                    <a:srgbClr val="000000"/>
                  </a:solidFill>
                  <a:effectLst>
                    <a:outerShdw blurRad="38100" dist="38100" dir="2700000" algn="tl">
                      <a:srgbClr val="000000">
                        <a:alpha val="43137"/>
                      </a:srgbClr>
                    </a:outerShdw>
                  </a:effectLst>
                  <a:latin typeface="Arial" charset="0"/>
                  <a:cs typeface="Arial" charset="0"/>
                </a:rPr>
                <a:t>= (.35)(-10341)</a:t>
              </a:r>
              <a:r>
                <a:rPr lang="en-US" sz="1600">
                  <a:solidFill>
                    <a:srgbClr val="000000"/>
                  </a:solidFill>
                  <a:effectLst>
                    <a:outerShdw blurRad="38100" dist="38100" dir="2700000" algn="tl">
                      <a:srgbClr val="000000">
                        <a:alpha val="43137"/>
                      </a:srgbClr>
                    </a:outerShdw>
                  </a:effectLst>
                  <a:latin typeface="Arial" charset="0"/>
                  <a:cs typeface="Arial" charset="0"/>
                </a:rPr>
                <a:t> = - $3,619,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47" name="Rectangle 31"/>
            <p:cNvSpPr>
              <a:spLocks noChangeArrowheads="1"/>
            </p:cNvSpPr>
            <p:nvPr/>
          </p:nvSpPr>
          <p:spPr bwMode="auto">
            <a:xfrm>
              <a:off x="1332" y="2228"/>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3" name="Group 32"/>
          <p:cNvGrpSpPr>
            <a:grpSpLocks/>
          </p:cNvGrpSpPr>
          <p:nvPr/>
        </p:nvGrpSpPr>
        <p:grpSpPr bwMode="auto">
          <a:xfrm>
            <a:off x="768350" y="2728913"/>
            <a:ext cx="2638425" cy="347662"/>
            <a:chOff x="0" y="2785"/>
            <a:chExt cx="1332" cy="557"/>
          </a:xfrm>
        </p:grpSpPr>
        <p:sp>
          <p:nvSpPr>
            <p:cNvPr id="470049" name="Rectangle 33"/>
            <p:cNvSpPr>
              <a:spLocks noChangeArrowheads="1"/>
            </p:cNvSpPr>
            <p:nvPr/>
          </p:nvSpPr>
          <p:spPr bwMode="auto">
            <a:xfrm>
              <a:off x="12" y="2785"/>
              <a:ext cx="1308" cy="557"/>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=Net Income (AT)</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50" name="Rectangle 34"/>
            <p:cNvSpPr>
              <a:spLocks noChangeArrowheads="1"/>
            </p:cNvSpPr>
            <p:nvPr/>
          </p:nvSpPr>
          <p:spPr bwMode="auto">
            <a:xfrm>
              <a:off x="0" y="2785"/>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4" name="Group 35"/>
          <p:cNvGrpSpPr>
            <a:grpSpLocks/>
          </p:cNvGrpSpPr>
          <p:nvPr/>
        </p:nvGrpSpPr>
        <p:grpSpPr bwMode="auto">
          <a:xfrm>
            <a:off x="3406775" y="2728913"/>
            <a:ext cx="4968875" cy="347662"/>
            <a:chOff x="1332" y="2785"/>
            <a:chExt cx="2508" cy="557"/>
          </a:xfrm>
        </p:grpSpPr>
        <p:sp>
          <p:nvSpPr>
            <p:cNvPr id="470052" name="Rectangle 36"/>
            <p:cNvSpPr>
              <a:spLocks noChangeArrowheads="1"/>
            </p:cNvSpPr>
            <p:nvPr/>
          </p:nvSpPr>
          <p:spPr bwMode="auto">
            <a:xfrm>
              <a:off x="1344" y="2785"/>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-10341 - (-3619) = - $6,722,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53" name="Rectangle 37"/>
            <p:cNvSpPr>
              <a:spLocks noChangeArrowheads="1"/>
            </p:cNvSpPr>
            <p:nvPr/>
          </p:nvSpPr>
          <p:spPr bwMode="auto">
            <a:xfrm>
              <a:off x="1332" y="2785"/>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5" name="Group 38"/>
          <p:cNvGrpSpPr>
            <a:grpSpLocks/>
          </p:cNvGrpSpPr>
          <p:nvPr/>
        </p:nvGrpSpPr>
        <p:grpSpPr bwMode="auto">
          <a:xfrm>
            <a:off x="768350" y="3076575"/>
            <a:ext cx="7607300" cy="274638"/>
            <a:chOff x="0" y="3342"/>
            <a:chExt cx="3840" cy="442"/>
          </a:xfrm>
        </p:grpSpPr>
        <p:sp>
          <p:nvSpPr>
            <p:cNvPr id="470055" name="Rectangle 39"/>
            <p:cNvSpPr>
              <a:spLocks noChangeArrowheads="1"/>
            </p:cNvSpPr>
            <p:nvPr/>
          </p:nvSpPr>
          <p:spPr bwMode="auto">
            <a:xfrm>
              <a:off x="12" y="3342"/>
              <a:ext cx="3816" cy="442"/>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Adjusting Accrual to Reflect Cash Flow:</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56" name="Rectangle 40"/>
            <p:cNvSpPr>
              <a:spLocks noChangeArrowheads="1"/>
            </p:cNvSpPr>
            <p:nvPr/>
          </p:nvSpPr>
          <p:spPr bwMode="auto">
            <a:xfrm>
              <a:off x="0" y="3342"/>
              <a:ext cx="3840" cy="442"/>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6" name="Group 41"/>
          <p:cNvGrpSpPr>
            <a:grpSpLocks/>
          </p:cNvGrpSpPr>
          <p:nvPr/>
        </p:nvGrpSpPr>
        <p:grpSpPr bwMode="auto">
          <a:xfrm>
            <a:off x="768350" y="3351213"/>
            <a:ext cx="2638425" cy="373062"/>
            <a:chOff x="0" y="3784"/>
            <a:chExt cx="1332" cy="596"/>
          </a:xfrm>
        </p:grpSpPr>
        <p:sp>
          <p:nvSpPr>
            <p:cNvPr id="470058" name="Rectangle 42"/>
            <p:cNvSpPr>
              <a:spLocks noChangeArrowheads="1"/>
            </p:cNvSpPr>
            <p:nvPr/>
          </p:nvSpPr>
          <p:spPr bwMode="auto">
            <a:xfrm>
              <a:off x="12" y="3784"/>
              <a:ext cx="1308" cy="596"/>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 Cap. Imprv. Expdtr.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59" name="Rectangle 43"/>
            <p:cNvSpPr>
              <a:spLocks noChangeArrowheads="1"/>
            </p:cNvSpPr>
            <p:nvPr/>
          </p:nvSpPr>
          <p:spPr bwMode="auto">
            <a:xfrm>
              <a:off x="0" y="3784"/>
              <a:ext cx="1332" cy="596"/>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7" name="Group 44"/>
          <p:cNvGrpSpPr>
            <a:grpSpLocks/>
          </p:cNvGrpSpPr>
          <p:nvPr/>
        </p:nvGrpSpPr>
        <p:grpSpPr bwMode="auto">
          <a:xfrm>
            <a:off x="3406775" y="3351213"/>
            <a:ext cx="4968875" cy="373062"/>
            <a:chOff x="1332" y="3784"/>
            <a:chExt cx="2508" cy="596"/>
          </a:xfrm>
        </p:grpSpPr>
        <p:sp>
          <p:nvSpPr>
            <p:cNvPr id="470061" name="Rectangle 45"/>
            <p:cNvSpPr>
              <a:spLocks noChangeArrowheads="1"/>
            </p:cNvSpPr>
            <p:nvPr/>
          </p:nvSpPr>
          <p:spPr bwMode="auto">
            <a:xfrm>
              <a:off x="1344" y="3784"/>
              <a:ext cx="2484" cy="596"/>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 $0,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62" name="Rectangle 46"/>
            <p:cNvSpPr>
              <a:spLocks noChangeArrowheads="1"/>
            </p:cNvSpPr>
            <p:nvPr/>
          </p:nvSpPr>
          <p:spPr bwMode="auto">
            <a:xfrm>
              <a:off x="1332" y="3784"/>
              <a:ext cx="2508" cy="596"/>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8" name="Group 47"/>
          <p:cNvGrpSpPr>
            <a:grpSpLocks/>
          </p:cNvGrpSpPr>
          <p:nvPr/>
        </p:nvGrpSpPr>
        <p:grpSpPr bwMode="auto">
          <a:xfrm>
            <a:off x="768350" y="3724275"/>
            <a:ext cx="2638425" cy="346075"/>
            <a:chOff x="0" y="4380"/>
            <a:chExt cx="1332" cy="557"/>
          </a:xfrm>
        </p:grpSpPr>
        <p:sp>
          <p:nvSpPr>
            <p:cNvPr id="470064" name="Rectangle 48"/>
            <p:cNvSpPr>
              <a:spLocks noChangeArrowheads="1"/>
            </p:cNvSpPr>
            <p:nvPr/>
          </p:nvSpPr>
          <p:spPr bwMode="auto">
            <a:xfrm>
              <a:off x="12" y="4380"/>
              <a:ext cx="1308" cy="557"/>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 Depr.Exp.</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65" name="Rectangle 49"/>
            <p:cNvSpPr>
              <a:spLocks noChangeArrowheads="1"/>
            </p:cNvSpPr>
            <p:nvPr/>
          </p:nvSpPr>
          <p:spPr bwMode="auto">
            <a:xfrm>
              <a:off x="0" y="4380"/>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19" name="Group 50"/>
          <p:cNvGrpSpPr>
            <a:grpSpLocks/>
          </p:cNvGrpSpPr>
          <p:nvPr/>
        </p:nvGrpSpPr>
        <p:grpSpPr bwMode="auto">
          <a:xfrm>
            <a:off x="3406775" y="3724275"/>
            <a:ext cx="4968875" cy="346075"/>
            <a:chOff x="1332" y="4380"/>
            <a:chExt cx="2508" cy="557"/>
          </a:xfrm>
        </p:grpSpPr>
        <p:sp>
          <p:nvSpPr>
            <p:cNvPr id="470067" name="Rectangle 51"/>
            <p:cNvSpPr>
              <a:spLocks noChangeArrowheads="1"/>
            </p:cNvSpPr>
            <p:nvPr/>
          </p:nvSpPr>
          <p:spPr bwMode="auto">
            <a:xfrm>
              <a:off x="1344" y="4380"/>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 $29,091, ea.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68" name="Rectangle 52"/>
            <p:cNvSpPr>
              <a:spLocks noChangeArrowheads="1"/>
            </p:cNvSpPr>
            <p:nvPr/>
          </p:nvSpPr>
          <p:spPr bwMode="auto">
            <a:xfrm>
              <a:off x="1332" y="4380"/>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0" name="Group 53"/>
          <p:cNvGrpSpPr>
            <a:grpSpLocks/>
          </p:cNvGrpSpPr>
          <p:nvPr/>
        </p:nvGrpSpPr>
        <p:grpSpPr bwMode="auto">
          <a:xfrm>
            <a:off x="768350" y="4070350"/>
            <a:ext cx="2638425" cy="347663"/>
            <a:chOff x="0" y="4937"/>
            <a:chExt cx="1332" cy="557"/>
          </a:xfrm>
        </p:grpSpPr>
        <p:sp>
          <p:nvSpPr>
            <p:cNvPr id="470070" name="Rectangle 54"/>
            <p:cNvSpPr>
              <a:spLocks noChangeArrowheads="1"/>
            </p:cNvSpPr>
            <p:nvPr/>
          </p:nvSpPr>
          <p:spPr bwMode="auto">
            <a:xfrm>
              <a:off x="12" y="4937"/>
              <a:ext cx="1308" cy="557"/>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-DebtAmort</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71" name="Rectangle 55"/>
            <p:cNvSpPr>
              <a:spLocks noChangeArrowheads="1"/>
            </p:cNvSpPr>
            <p:nvPr/>
          </p:nvSpPr>
          <p:spPr bwMode="auto">
            <a:xfrm>
              <a:off x="0" y="4937"/>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1" name="Group 56"/>
          <p:cNvGrpSpPr>
            <a:grpSpLocks/>
          </p:cNvGrpSpPr>
          <p:nvPr/>
        </p:nvGrpSpPr>
        <p:grpSpPr bwMode="auto">
          <a:xfrm>
            <a:off x="3406775" y="4070350"/>
            <a:ext cx="4968875" cy="347663"/>
            <a:chOff x="1332" y="4937"/>
            <a:chExt cx="2508" cy="557"/>
          </a:xfrm>
        </p:grpSpPr>
        <p:sp>
          <p:nvSpPr>
            <p:cNvPr id="470073" name="Rectangle 57"/>
            <p:cNvSpPr>
              <a:spLocks noChangeArrowheads="1"/>
            </p:cNvSpPr>
            <p:nvPr/>
          </p:nvSpPr>
          <p:spPr bwMode="auto">
            <a:xfrm>
              <a:off x="1344" y="4937"/>
              <a:ext cx="2484" cy="557"/>
            </a:xfrm>
            <a:prstGeom prst="rect">
              <a:avLst/>
            </a:prstGeom>
            <a:noFill/>
            <a:ln w="9525">
              <a:noFill/>
              <a:miter lim="800000"/>
              <a:headEnd/>
              <a:tailEnd/>
            </a:ln>
            <a:effectLst/>
          </p:spPr>
          <p:txBody>
            <a:bodyPr/>
            <a:lstStyle/>
            <a:p>
              <a:pPr eaLnBrk="1" hangingPunct="1">
                <a:defRPr/>
              </a:pPr>
              <a:r>
                <a:rPr lang="en-US" sz="1600" u="sng">
                  <a:solidFill>
                    <a:srgbClr val="000000"/>
                  </a:solidFill>
                  <a:effectLst>
                    <a:outerShdw blurRad="38100" dist="38100" dir="2700000" algn="tl">
                      <a:srgbClr val="000000">
                        <a:alpha val="43137"/>
                      </a:srgbClr>
                    </a:outerShdw>
                  </a:effectLst>
                  <a:latin typeface="Arial" charset="0"/>
                  <a:cs typeface="Arial" charset="0"/>
                </a:rPr>
                <a:t>= - $2,000</a:t>
              </a:r>
              <a:r>
                <a:rPr lang="en-US" sz="1600">
                  <a:solidFill>
                    <a:srgbClr val="000000"/>
                  </a:solidFill>
                  <a:effectLst>
                    <a:outerShdw blurRad="38100" dist="38100" dir="2700000" algn="tl">
                      <a:srgbClr val="000000">
                        <a:alpha val="43137"/>
                      </a:srgbClr>
                    </a:outerShdw>
                  </a:effectLst>
                  <a:latin typeface="Arial" charset="0"/>
                  <a:cs typeface="Arial" charset="0"/>
                </a:rPr>
                <a:t>, ea. yr (this loan).</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74" name="Rectangle 58"/>
            <p:cNvSpPr>
              <a:spLocks noChangeArrowheads="1"/>
            </p:cNvSpPr>
            <p:nvPr/>
          </p:nvSpPr>
          <p:spPr bwMode="auto">
            <a:xfrm>
              <a:off x="1332" y="4937"/>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2" name="Group 59"/>
          <p:cNvGrpSpPr>
            <a:grpSpLocks/>
          </p:cNvGrpSpPr>
          <p:nvPr/>
        </p:nvGrpSpPr>
        <p:grpSpPr bwMode="auto">
          <a:xfrm>
            <a:off x="768350" y="4418013"/>
            <a:ext cx="2638425" cy="444500"/>
            <a:chOff x="0" y="5494"/>
            <a:chExt cx="1332" cy="711"/>
          </a:xfrm>
        </p:grpSpPr>
        <p:sp>
          <p:nvSpPr>
            <p:cNvPr id="470076" name="Rectangle 60"/>
            <p:cNvSpPr>
              <a:spLocks noChangeArrowheads="1"/>
            </p:cNvSpPr>
            <p:nvPr/>
          </p:nvSpPr>
          <p:spPr bwMode="auto">
            <a:xfrm>
              <a:off x="12" y="5494"/>
              <a:ext cx="1308" cy="711"/>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=EATCF</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77" name="Rectangle 61"/>
            <p:cNvSpPr>
              <a:spLocks noChangeArrowheads="1"/>
            </p:cNvSpPr>
            <p:nvPr/>
          </p:nvSpPr>
          <p:spPr bwMode="auto">
            <a:xfrm>
              <a:off x="0" y="5494"/>
              <a:ext cx="1332" cy="71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3" name="Group 62"/>
          <p:cNvGrpSpPr>
            <a:grpSpLocks/>
          </p:cNvGrpSpPr>
          <p:nvPr/>
        </p:nvGrpSpPr>
        <p:grpSpPr bwMode="auto">
          <a:xfrm>
            <a:off x="3406775" y="4418013"/>
            <a:ext cx="4968875" cy="444500"/>
            <a:chOff x="1332" y="5494"/>
            <a:chExt cx="2508" cy="711"/>
          </a:xfrm>
        </p:grpSpPr>
        <p:sp>
          <p:nvSpPr>
            <p:cNvPr id="470079" name="Rectangle 63"/>
            <p:cNvSpPr>
              <a:spLocks noChangeArrowheads="1"/>
            </p:cNvSpPr>
            <p:nvPr/>
          </p:nvSpPr>
          <p:spPr bwMode="auto">
            <a:xfrm>
              <a:off x="1344" y="5494"/>
              <a:ext cx="2484" cy="711"/>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(-6722-0+29091-2000) = $20,369,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80" name="Rectangle 64"/>
            <p:cNvSpPr>
              <a:spLocks noChangeArrowheads="1"/>
            </p:cNvSpPr>
            <p:nvPr/>
          </p:nvSpPr>
          <p:spPr bwMode="auto">
            <a:xfrm>
              <a:off x="1332" y="5494"/>
              <a:ext cx="2508" cy="71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4" name="Group 65"/>
          <p:cNvGrpSpPr>
            <a:grpSpLocks/>
          </p:cNvGrpSpPr>
          <p:nvPr/>
        </p:nvGrpSpPr>
        <p:grpSpPr bwMode="auto">
          <a:xfrm>
            <a:off x="768350" y="4862513"/>
            <a:ext cx="2638425" cy="346075"/>
            <a:chOff x="0" y="6205"/>
            <a:chExt cx="1332" cy="557"/>
          </a:xfrm>
        </p:grpSpPr>
        <p:sp>
          <p:nvSpPr>
            <p:cNvPr id="470082" name="Rectangle 66"/>
            <p:cNvSpPr>
              <a:spLocks noChangeArrowheads="1"/>
            </p:cNvSpPr>
            <p:nvPr/>
          </p:nvSpPr>
          <p:spPr bwMode="auto">
            <a:xfrm>
              <a:off x="12" y="6205"/>
              <a:ext cx="1308" cy="557"/>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 IncTax</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83" name="Rectangle 67"/>
            <p:cNvSpPr>
              <a:spLocks noChangeArrowheads="1"/>
            </p:cNvSpPr>
            <p:nvPr/>
          </p:nvSpPr>
          <p:spPr bwMode="auto">
            <a:xfrm>
              <a:off x="0" y="6205"/>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5" name="Group 68"/>
          <p:cNvGrpSpPr>
            <a:grpSpLocks/>
          </p:cNvGrpSpPr>
          <p:nvPr/>
        </p:nvGrpSpPr>
        <p:grpSpPr bwMode="auto">
          <a:xfrm>
            <a:off x="3406775" y="4862513"/>
            <a:ext cx="4968875" cy="346075"/>
            <a:chOff x="1332" y="6205"/>
            <a:chExt cx="2508" cy="557"/>
          </a:xfrm>
        </p:grpSpPr>
        <p:sp>
          <p:nvSpPr>
            <p:cNvPr id="470085" name="Rectangle 69"/>
            <p:cNvSpPr>
              <a:spLocks noChangeArrowheads="1"/>
            </p:cNvSpPr>
            <p:nvPr/>
          </p:nvSpPr>
          <p:spPr bwMode="auto">
            <a:xfrm>
              <a:off x="1344" y="6205"/>
              <a:ext cx="2484" cy="557"/>
            </a:xfrm>
            <a:prstGeom prst="rect">
              <a:avLst/>
            </a:prstGeom>
            <a:noFill/>
            <a:ln w="9525">
              <a:noFill/>
              <a:miter lim="800000"/>
              <a:headEnd/>
              <a:tailEnd/>
            </a:ln>
            <a:effectLst/>
          </p:spPr>
          <p:txBody>
            <a:bodyPr/>
            <a:lstStyle/>
            <a:p>
              <a:pPr eaLnBrk="1" hangingPunct="1">
                <a:defRPr/>
              </a:pPr>
              <a:r>
                <a:rPr lang="en-US" sz="1600" u="sng">
                  <a:solidFill>
                    <a:srgbClr val="000000"/>
                  </a:solidFill>
                  <a:effectLst>
                    <a:outerShdw blurRad="38100" dist="38100" dir="2700000" algn="tl">
                      <a:srgbClr val="000000">
                        <a:alpha val="43137"/>
                      </a:srgbClr>
                    </a:outerShdw>
                  </a:effectLst>
                  <a:latin typeface="Arial" charset="0"/>
                  <a:cs typeface="Arial" charset="0"/>
                </a:rPr>
                <a:t>= +(-$3,619)</a:t>
              </a:r>
              <a:r>
                <a:rPr lang="en-US" sz="1600">
                  <a:solidFill>
                    <a:srgbClr val="000000"/>
                  </a:solidFill>
                  <a:effectLst>
                    <a:outerShdw blurRad="38100" dist="38100" dir="2700000" algn="tl">
                      <a:srgbClr val="000000">
                        <a:alpha val="43137"/>
                      </a:srgbClr>
                    </a:outerShdw>
                  </a:effectLst>
                  <a:latin typeface="Arial" charset="0"/>
                  <a:cs typeface="Arial" charset="0"/>
                </a:rPr>
                <a:t> = -$3,619,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 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0086" name="Rectangle 70"/>
            <p:cNvSpPr>
              <a:spLocks noChangeArrowheads="1"/>
            </p:cNvSpPr>
            <p:nvPr/>
          </p:nvSpPr>
          <p:spPr bwMode="auto">
            <a:xfrm>
              <a:off x="1332" y="6205"/>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6" name="Group 71"/>
          <p:cNvGrpSpPr>
            <a:grpSpLocks/>
          </p:cNvGrpSpPr>
          <p:nvPr/>
        </p:nvGrpSpPr>
        <p:grpSpPr bwMode="auto">
          <a:xfrm>
            <a:off x="768350" y="5208588"/>
            <a:ext cx="2638425" cy="276225"/>
            <a:chOff x="0" y="6762"/>
            <a:chExt cx="1332" cy="442"/>
          </a:xfrm>
        </p:grpSpPr>
        <p:sp>
          <p:nvSpPr>
            <p:cNvPr id="470088" name="Rectangle 72"/>
            <p:cNvSpPr>
              <a:spLocks noChangeArrowheads="1"/>
            </p:cNvSpPr>
            <p:nvPr/>
          </p:nvSpPr>
          <p:spPr bwMode="auto">
            <a:xfrm>
              <a:off x="12" y="6762"/>
              <a:ext cx="1308" cy="442"/>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=EBTCF</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89" name="Rectangle 73"/>
            <p:cNvSpPr>
              <a:spLocks noChangeArrowheads="1"/>
            </p:cNvSpPr>
            <p:nvPr/>
          </p:nvSpPr>
          <p:spPr bwMode="auto">
            <a:xfrm>
              <a:off x="0" y="6762"/>
              <a:ext cx="1332" cy="442"/>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5627" name="Group 74"/>
          <p:cNvGrpSpPr>
            <a:grpSpLocks/>
          </p:cNvGrpSpPr>
          <p:nvPr/>
        </p:nvGrpSpPr>
        <p:grpSpPr bwMode="auto">
          <a:xfrm>
            <a:off x="3406775" y="5208588"/>
            <a:ext cx="4968875" cy="276225"/>
            <a:chOff x="1332" y="6762"/>
            <a:chExt cx="2508" cy="442"/>
          </a:xfrm>
        </p:grpSpPr>
        <p:sp>
          <p:nvSpPr>
            <p:cNvPr id="470091" name="Rectangle 75"/>
            <p:cNvSpPr>
              <a:spLocks noChangeArrowheads="1"/>
            </p:cNvSpPr>
            <p:nvPr/>
          </p:nvSpPr>
          <p:spPr bwMode="auto">
            <a:xfrm>
              <a:off x="1344" y="6762"/>
              <a:ext cx="2484" cy="442"/>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20369 - 3619 = $16,750, 1</a:t>
              </a:r>
              <a:r>
                <a:rPr lang="en-US" sz="1600" baseline="30000">
                  <a:solidFill>
                    <a:srgbClr val="000000"/>
                  </a:solidFill>
                  <a:effectLst>
                    <a:outerShdw blurRad="38100" dist="38100" dir="2700000" algn="tl">
                      <a:srgbClr val="000000">
                        <a:alpha val="43137"/>
                      </a:srgbClr>
                    </a:outerShdw>
                  </a:effectLst>
                  <a:latin typeface="Arial" charset="0"/>
                  <a:cs typeface="Arial" charset="0"/>
                </a:rPr>
                <a:t>st</a:t>
              </a:r>
              <a:r>
                <a:rPr lang="en-US" sz="1600">
                  <a:solidFill>
                    <a:srgbClr val="000000"/>
                  </a:solidFill>
                  <a:effectLst>
                    <a:outerShdw blurRad="38100" dist="38100" dir="2700000" algn="tl">
                      <a:srgbClr val="000000">
                        <a:alpha val="43137"/>
                      </a:srgbClr>
                    </a:outerShdw>
                  </a:effectLst>
                  <a:latin typeface="Arial" charset="0"/>
                  <a:cs typeface="Arial" charset="0"/>
                </a:rPr>
                <a:t> yr.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0092" name="Rectangle 76"/>
            <p:cNvSpPr>
              <a:spLocks noChangeArrowheads="1"/>
            </p:cNvSpPr>
            <p:nvPr/>
          </p:nvSpPr>
          <p:spPr bwMode="auto">
            <a:xfrm>
              <a:off x="1332" y="6762"/>
              <a:ext cx="2508" cy="442"/>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sp>
        <p:nvSpPr>
          <p:cNvPr id="470093" name="Rectangle 77"/>
          <p:cNvSpPr>
            <a:spLocks noChangeArrowheads="1"/>
          </p:cNvSpPr>
          <p:nvPr/>
        </p:nvSpPr>
        <p:spPr bwMode="auto">
          <a:xfrm>
            <a:off x="762000" y="990600"/>
            <a:ext cx="7620000" cy="4495800"/>
          </a:xfrm>
          <a:prstGeom prst="rect">
            <a:avLst/>
          </a:prstGeom>
          <a:noFill/>
          <a:ln w="11112">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470094" name="Text Box 78"/>
          <p:cNvSpPr txBox="1">
            <a:spLocks noChangeArrowheads="1"/>
          </p:cNvSpPr>
          <p:nvPr/>
        </p:nvSpPr>
        <p:spPr bwMode="auto">
          <a:xfrm>
            <a:off x="533400" y="304800"/>
            <a:ext cx="8153400" cy="457200"/>
          </a:xfrm>
          <a:prstGeom prst="rect">
            <a:avLst/>
          </a:prstGeom>
          <a:noFill/>
          <a:ln w="9525">
            <a:noFill/>
            <a:miter lim="800000"/>
            <a:headEnd/>
            <a:tailEnd/>
          </a:ln>
          <a:effectLst/>
        </p:spPr>
        <p:txBody>
          <a:bodyPr>
            <a:spAutoFit/>
          </a:bodyPr>
          <a:lstStyle/>
          <a:p>
            <a:pPr eaLnBrk="1" hangingPunct="1">
              <a:spcBef>
                <a:spcPct val="50000"/>
              </a:spcBef>
              <a:defRPr/>
            </a:pPr>
            <a:r>
              <a:rPr lang="en-US" b="1">
                <a:effectLst>
                  <a:outerShdw blurRad="38100" dist="38100" dir="2700000" algn="tl">
                    <a:srgbClr val="FFFFFF"/>
                  </a:outerShdw>
                </a:effectLst>
              </a:rPr>
              <a:t>Year 1 projection, Operating Cash Flow (details):</a:t>
            </a:r>
          </a:p>
        </p:txBody>
      </p:sp>
      <p:sp>
        <p:nvSpPr>
          <p:cNvPr id="80" name="Footer Placeholder 7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miter lim="800000"/>
            <a:headEnd/>
            <a:tailEnd/>
          </a:ln>
        </p:spPr>
        <p:txBody>
          <a:bodyPr/>
          <a:lstStyle/>
          <a:p>
            <a:fld id="{676A7F2D-22A3-41EA-9073-C6B4B32DD3EC}" type="slidenum">
              <a:rPr lang="en-US"/>
              <a:pPr/>
              <a:t>11</a:t>
            </a:fld>
            <a:endParaRPr lang="en-US"/>
          </a:p>
        </p:txBody>
      </p:sp>
      <p:grpSp>
        <p:nvGrpSpPr>
          <p:cNvPr id="26627" name="Group 2"/>
          <p:cNvGrpSpPr>
            <a:grpSpLocks/>
          </p:cNvGrpSpPr>
          <p:nvPr/>
        </p:nvGrpSpPr>
        <p:grpSpPr bwMode="auto">
          <a:xfrm>
            <a:off x="692150" y="765175"/>
            <a:ext cx="2824163" cy="655638"/>
            <a:chOff x="0" y="0"/>
            <a:chExt cx="1332" cy="710"/>
          </a:xfrm>
        </p:grpSpPr>
        <p:sp>
          <p:nvSpPr>
            <p:cNvPr id="471043" name="Rectangle 3"/>
            <p:cNvSpPr>
              <a:spLocks noChangeArrowheads="1"/>
            </p:cNvSpPr>
            <p:nvPr/>
          </p:nvSpPr>
          <p:spPr bwMode="auto">
            <a:xfrm>
              <a:off x="12" y="0"/>
              <a:ext cx="1308" cy="710"/>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Sale Price</a:t>
              </a:r>
              <a:endParaRPr lang="en-US" sz="800" b="1">
                <a:solidFill>
                  <a:srgbClr val="000000"/>
                </a:solidFill>
                <a:effectLst>
                  <a:outerShdw blurRad="38100" dist="38100" dir="2700000" algn="tl">
                    <a:srgbClr val="000000">
                      <a:alpha val="43137"/>
                    </a:srgbClr>
                  </a:outerShdw>
                </a:effectLst>
                <a:latin typeface="Arial" charset="0"/>
                <a:cs typeface="Arial" charset="0"/>
              </a:endParaRPr>
            </a:p>
            <a:p>
              <a:pPr>
                <a:defRPr/>
              </a:pPr>
              <a:endParaRPr lang="en-US">
                <a:effectLst>
                  <a:outerShdw blurRad="38100" dist="38100" dir="2700000" algn="tl">
                    <a:srgbClr val="000000">
                      <a:alpha val="43137"/>
                    </a:srgbClr>
                  </a:outerShdw>
                </a:effectLst>
              </a:endParaRPr>
            </a:p>
          </p:txBody>
        </p:sp>
        <p:sp>
          <p:nvSpPr>
            <p:cNvPr id="471044" name="Rectangle 4"/>
            <p:cNvSpPr>
              <a:spLocks noChangeArrowheads="1"/>
            </p:cNvSpPr>
            <p:nvPr/>
          </p:nvSpPr>
          <p:spPr bwMode="auto">
            <a:xfrm>
              <a:off x="0" y="0"/>
              <a:ext cx="1332" cy="710"/>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28" name="Group 5"/>
          <p:cNvGrpSpPr>
            <a:grpSpLocks/>
          </p:cNvGrpSpPr>
          <p:nvPr/>
        </p:nvGrpSpPr>
        <p:grpSpPr bwMode="auto">
          <a:xfrm>
            <a:off x="3516313" y="765175"/>
            <a:ext cx="5316537" cy="655638"/>
            <a:chOff x="1332" y="0"/>
            <a:chExt cx="2508" cy="710"/>
          </a:xfrm>
        </p:grpSpPr>
        <p:sp>
          <p:nvSpPr>
            <p:cNvPr id="471046" name="Rectangle 6"/>
            <p:cNvSpPr>
              <a:spLocks noChangeArrowheads="1"/>
            </p:cNvSpPr>
            <p:nvPr/>
          </p:nvSpPr>
          <p:spPr bwMode="auto">
            <a:xfrm>
              <a:off x="1344" y="0"/>
              <a:ext cx="2484" cy="710"/>
            </a:xfrm>
            <a:prstGeom prst="rect">
              <a:avLst/>
            </a:prstGeom>
            <a:noFill/>
            <a:ln w="9525">
              <a:noFill/>
              <a:miter lim="800000"/>
              <a:headEnd/>
              <a:tailEnd/>
            </a:ln>
            <a:effectLst/>
          </p:spPr>
          <p:txBody>
            <a:bodyPr/>
            <a:lstStyle/>
            <a:p>
              <a:pPr eaLnBrk="1" hangingPunct="1">
                <a:defRPr/>
              </a:pPr>
              <a:r>
                <a:rPr lang="en-US" sz="1400" b="1">
                  <a:effectLst>
                    <a:outerShdw blurRad="38100" dist="38100" dir="2700000" algn="tl">
                      <a:srgbClr val="000000">
                        <a:alpha val="43137"/>
                      </a:srgbClr>
                    </a:outerShdw>
                  </a:effectLst>
                  <a:latin typeface="Arial" charset="0"/>
                  <a:cs typeface="Arial" charset="0"/>
                </a:rPr>
                <a:t>=</a:t>
              </a:r>
              <a:r>
                <a:rPr lang="en-US" sz="1400">
                  <a:effectLst>
                    <a:outerShdw blurRad="38100" dist="38100" dir="2700000" algn="tl">
                      <a:srgbClr val="000000">
                        <a:alpha val="43137"/>
                      </a:srgbClr>
                    </a:outerShdw>
                  </a:effectLst>
                  <a:latin typeface="Arial" charset="0"/>
                  <a:cs typeface="Arial" charset="0"/>
                </a:rPr>
                <a:t> </a:t>
              </a:r>
              <a:r>
                <a:rPr lang="en-US" sz="1400" b="1">
                  <a:effectLst>
                    <a:outerShdw blurRad="38100" dist="38100" dir="2700000" algn="tl">
                      <a:srgbClr val="000000">
                        <a:alpha val="43137"/>
                      </a:srgbClr>
                    </a:outerShdw>
                  </a:effectLst>
                  <a:latin typeface="Arial" charset="0"/>
                  <a:cs typeface="Arial" charset="0"/>
                </a:rPr>
                <a:t>V</a:t>
              </a:r>
              <a:r>
                <a:rPr lang="en-US" sz="1400" b="1" baseline="-30000">
                  <a:effectLst>
                    <a:outerShdw blurRad="38100" dist="38100" dir="2700000" algn="tl">
                      <a:srgbClr val="000000">
                        <a:alpha val="43137"/>
                      </a:srgbClr>
                    </a:outerShdw>
                  </a:effectLst>
                  <a:latin typeface="Arial" charset="0"/>
                  <a:cs typeface="Arial" charset="0"/>
                </a:rPr>
                <a:t>T</a:t>
              </a:r>
              <a:r>
                <a:rPr lang="en-US" sz="1400" b="1">
                  <a:effectLst>
                    <a:outerShdw blurRad="38100" dist="38100" dir="2700000" algn="tl">
                      <a:srgbClr val="000000">
                        <a:alpha val="43137"/>
                      </a:srgbClr>
                    </a:outerShdw>
                  </a:effectLst>
                  <a:latin typeface="Arial" charset="0"/>
                  <a:cs typeface="Arial" charset="0"/>
                </a:rPr>
                <a:t> - SE</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400">
                  <a:effectLst>
                    <a:outerShdw blurRad="38100" dist="38100" dir="2700000" algn="tl">
                      <a:srgbClr val="000000">
                        <a:alpha val="43137"/>
                      </a:srgbClr>
                    </a:outerShdw>
                  </a:effectLst>
                  <a:latin typeface="Arial" charset="0"/>
                  <a:cs typeface="Arial" charset="0"/>
                </a:rPr>
                <a:t>= NOI</a:t>
              </a:r>
              <a:r>
                <a:rPr lang="en-US" sz="1400" baseline="-30000">
                  <a:effectLst>
                    <a:outerShdw blurRad="38100" dist="38100" dir="2700000" algn="tl">
                      <a:srgbClr val="000000">
                        <a:alpha val="43137"/>
                      </a:srgbClr>
                    </a:outerShdw>
                  </a:effectLst>
                  <a:latin typeface="Arial" charset="0"/>
                  <a:cs typeface="Arial" charset="0"/>
                </a:rPr>
                <a:t>11</a:t>
              </a:r>
              <a:r>
                <a:rPr lang="en-US" sz="1400">
                  <a:effectLst>
                    <a:outerShdw blurRad="38100" dist="38100" dir="2700000" algn="tl">
                      <a:srgbClr val="000000">
                        <a:alpha val="43137"/>
                      </a:srgbClr>
                    </a:outerShdw>
                  </a:effectLst>
                  <a:latin typeface="Arial" charset="0"/>
                  <a:cs typeface="Arial" charset="0"/>
                </a:rPr>
                <a:t>/.06 - SE = 1.01*$65,621/0.06 – 0 = </a:t>
              </a:r>
              <a:r>
                <a:rPr lang="en-US" sz="1600">
                  <a:solidFill>
                    <a:srgbClr val="000000"/>
                  </a:solidFill>
                  <a:effectLst>
                    <a:outerShdw blurRad="38100" dist="38100" dir="2700000" algn="tl">
                      <a:srgbClr val="000000">
                        <a:alpha val="43137"/>
                      </a:srgbClr>
                    </a:outerShdw>
                  </a:effectLst>
                  <a:latin typeface="Arial" charset="0"/>
                  <a:cs typeface="Arial" charset="0"/>
                </a:rPr>
                <a:t>$1,104,620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47" name="Rectangle 7"/>
            <p:cNvSpPr>
              <a:spLocks noChangeArrowheads="1"/>
            </p:cNvSpPr>
            <p:nvPr/>
          </p:nvSpPr>
          <p:spPr bwMode="auto">
            <a:xfrm>
              <a:off x="1332" y="0"/>
              <a:ext cx="2508" cy="710"/>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29" name="Group 8"/>
          <p:cNvGrpSpPr>
            <a:grpSpLocks/>
          </p:cNvGrpSpPr>
          <p:nvPr/>
        </p:nvGrpSpPr>
        <p:grpSpPr bwMode="auto">
          <a:xfrm>
            <a:off x="692150" y="1420813"/>
            <a:ext cx="2824163" cy="674687"/>
            <a:chOff x="0" y="710"/>
            <a:chExt cx="1332" cy="730"/>
          </a:xfrm>
        </p:grpSpPr>
        <p:sp>
          <p:nvSpPr>
            <p:cNvPr id="471049" name="Rectangle 9"/>
            <p:cNvSpPr>
              <a:spLocks noChangeArrowheads="1"/>
            </p:cNvSpPr>
            <p:nvPr/>
          </p:nvSpPr>
          <p:spPr bwMode="auto">
            <a:xfrm>
              <a:off x="12" y="710"/>
              <a:ext cx="1308" cy="730"/>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 Book Val</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50" name="Rectangle 10"/>
            <p:cNvSpPr>
              <a:spLocks noChangeArrowheads="1"/>
            </p:cNvSpPr>
            <p:nvPr/>
          </p:nvSpPr>
          <p:spPr bwMode="auto">
            <a:xfrm>
              <a:off x="0" y="710"/>
              <a:ext cx="1332" cy="730"/>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0" name="Group 11"/>
          <p:cNvGrpSpPr>
            <a:grpSpLocks/>
          </p:cNvGrpSpPr>
          <p:nvPr/>
        </p:nvGrpSpPr>
        <p:grpSpPr bwMode="auto">
          <a:xfrm>
            <a:off x="3516313" y="1420813"/>
            <a:ext cx="5316537" cy="674687"/>
            <a:chOff x="1332" y="710"/>
            <a:chExt cx="2508" cy="730"/>
          </a:xfrm>
        </p:grpSpPr>
        <p:sp>
          <p:nvSpPr>
            <p:cNvPr id="471052" name="Rectangle 12"/>
            <p:cNvSpPr>
              <a:spLocks noChangeArrowheads="1"/>
            </p:cNvSpPr>
            <p:nvPr/>
          </p:nvSpPr>
          <p:spPr bwMode="auto">
            <a:xfrm>
              <a:off x="1344" y="710"/>
              <a:ext cx="2484" cy="730"/>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a:t>
              </a:r>
              <a:r>
                <a:rPr lang="en-US" sz="1600">
                  <a:solidFill>
                    <a:srgbClr val="000000"/>
                  </a:solidFill>
                  <a:effectLst>
                    <a:outerShdw blurRad="38100" dist="38100" dir="2700000" algn="tl">
                      <a:srgbClr val="000000">
                        <a:alpha val="43137"/>
                      </a:srgbClr>
                    </a:outerShdw>
                  </a:effectLst>
                  <a:latin typeface="Arial" charset="0"/>
                  <a:cs typeface="Arial" charset="0"/>
                </a:rPr>
                <a:t> </a:t>
              </a:r>
              <a:r>
                <a:rPr lang="en-US" sz="1400" b="1">
                  <a:effectLst>
                    <a:outerShdw blurRad="38100" dist="38100" dir="2700000" algn="tl">
                      <a:srgbClr val="000000">
                        <a:alpha val="43137"/>
                      </a:srgbClr>
                    </a:outerShdw>
                  </a:effectLst>
                  <a:latin typeface="Arial" charset="0"/>
                  <a:cs typeface="Arial" charset="0"/>
                </a:rPr>
                <a:t>- (V</a:t>
              </a:r>
              <a:r>
                <a:rPr lang="en-US" sz="1400" b="1" baseline="-25000">
                  <a:effectLst>
                    <a:outerShdw blurRad="38100" dist="38100" dir="2700000" algn="tl">
                      <a:srgbClr val="000000">
                        <a:alpha val="43137"/>
                      </a:srgbClr>
                    </a:outerShdw>
                  </a:effectLst>
                  <a:latin typeface="Arial" charset="0"/>
                  <a:cs typeface="Arial" charset="0"/>
                </a:rPr>
                <a:t>0</a:t>
              </a:r>
              <a:r>
                <a:rPr lang="en-US" sz="1400" b="1">
                  <a:effectLst>
                    <a:outerShdw blurRad="38100" dist="38100" dir="2700000" algn="tl">
                      <a:srgbClr val="000000">
                        <a:alpha val="43137"/>
                      </a:srgbClr>
                    </a:outerShdw>
                  </a:effectLst>
                  <a:latin typeface="Arial" charset="0"/>
                  <a:cs typeface="Arial" charset="0"/>
                </a:rPr>
                <a:t> + AccCI - AccDE)</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400">
                  <a:effectLst>
                    <a:outerShdw blurRad="38100" dist="38100" dir="2700000" algn="tl">
                      <a:srgbClr val="000000">
                        <a:alpha val="43137"/>
                      </a:srgbClr>
                    </a:outerShdw>
                  </a:effectLst>
                  <a:latin typeface="Arial" charset="0"/>
                  <a:cs typeface="Arial" charset="0"/>
                </a:rPr>
                <a:t>= - (1000000 + 100000 – 290910) = - </a:t>
              </a:r>
              <a:r>
                <a:rPr lang="en-US" sz="1600">
                  <a:solidFill>
                    <a:srgbClr val="000000"/>
                  </a:solidFill>
                  <a:effectLst>
                    <a:outerShdw blurRad="38100" dist="38100" dir="2700000" algn="tl">
                      <a:srgbClr val="000000">
                        <a:alpha val="43137"/>
                      </a:srgbClr>
                    </a:outerShdw>
                  </a:effectLst>
                  <a:latin typeface="Arial" charset="0"/>
                  <a:cs typeface="Arial" charset="0"/>
                </a:rPr>
                <a:t>$809,091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53" name="Rectangle 13"/>
            <p:cNvSpPr>
              <a:spLocks noChangeArrowheads="1"/>
            </p:cNvSpPr>
            <p:nvPr/>
          </p:nvSpPr>
          <p:spPr bwMode="auto">
            <a:xfrm>
              <a:off x="1332" y="710"/>
              <a:ext cx="2508" cy="730"/>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1" name="Group 14"/>
          <p:cNvGrpSpPr>
            <a:grpSpLocks/>
          </p:cNvGrpSpPr>
          <p:nvPr/>
        </p:nvGrpSpPr>
        <p:grpSpPr bwMode="auto">
          <a:xfrm>
            <a:off x="692150" y="2095500"/>
            <a:ext cx="2824163" cy="514350"/>
            <a:chOff x="0" y="1440"/>
            <a:chExt cx="1332" cy="557"/>
          </a:xfrm>
        </p:grpSpPr>
        <p:sp>
          <p:nvSpPr>
            <p:cNvPr id="471055" name="Rectangle 15"/>
            <p:cNvSpPr>
              <a:spLocks noChangeArrowheads="1"/>
            </p:cNvSpPr>
            <p:nvPr/>
          </p:nvSpPr>
          <p:spPr bwMode="auto">
            <a:xfrm>
              <a:off x="12" y="1440"/>
              <a:ext cx="1308" cy="557"/>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=Book Gain</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56" name="Rectangle 16"/>
            <p:cNvSpPr>
              <a:spLocks noChangeArrowheads="1"/>
            </p:cNvSpPr>
            <p:nvPr/>
          </p:nvSpPr>
          <p:spPr bwMode="auto">
            <a:xfrm>
              <a:off x="0" y="1440"/>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2" name="Group 17"/>
          <p:cNvGrpSpPr>
            <a:grpSpLocks/>
          </p:cNvGrpSpPr>
          <p:nvPr/>
        </p:nvGrpSpPr>
        <p:grpSpPr bwMode="auto">
          <a:xfrm>
            <a:off x="3516313" y="2095500"/>
            <a:ext cx="5316537" cy="514350"/>
            <a:chOff x="1332" y="1440"/>
            <a:chExt cx="2508" cy="557"/>
          </a:xfrm>
        </p:grpSpPr>
        <p:sp>
          <p:nvSpPr>
            <p:cNvPr id="471058" name="Rectangle 18"/>
            <p:cNvSpPr>
              <a:spLocks noChangeArrowheads="1"/>
            </p:cNvSpPr>
            <p:nvPr/>
          </p:nvSpPr>
          <p:spPr bwMode="auto">
            <a:xfrm>
              <a:off x="1344" y="1440"/>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1104620 – 809091 = $295,531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b="1">
                  <a:effectLst>
                    <a:outerShdw blurRad="38100" dist="38100" dir="2700000" algn="tl">
                      <a:srgbClr val="000000">
                        <a:alpha val="43137"/>
                      </a:srgbClr>
                    </a:outerShdw>
                  </a:effectLst>
                  <a:cs typeface="Courier New" pitchFamily="49" charset="0"/>
                </a:rPr>
                <a:t>Inclu 1104620 – (1000000+100000) = 4620 Gain, + 290910 Recapture</a:t>
              </a: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1059" name="Rectangle 19"/>
            <p:cNvSpPr>
              <a:spLocks noChangeArrowheads="1"/>
            </p:cNvSpPr>
            <p:nvPr/>
          </p:nvSpPr>
          <p:spPr bwMode="auto">
            <a:xfrm>
              <a:off x="1332" y="1440"/>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3" name="Group 20"/>
          <p:cNvGrpSpPr>
            <a:grpSpLocks/>
          </p:cNvGrpSpPr>
          <p:nvPr/>
        </p:nvGrpSpPr>
        <p:grpSpPr bwMode="auto">
          <a:xfrm>
            <a:off x="692150" y="2609850"/>
            <a:ext cx="2824163" cy="514350"/>
            <a:chOff x="0" y="1997"/>
            <a:chExt cx="1332" cy="557"/>
          </a:xfrm>
        </p:grpSpPr>
        <p:sp>
          <p:nvSpPr>
            <p:cNvPr id="471061" name="Rectangle 21"/>
            <p:cNvSpPr>
              <a:spLocks noChangeArrowheads="1"/>
            </p:cNvSpPr>
            <p:nvPr/>
          </p:nvSpPr>
          <p:spPr bwMode="auto">
            <a:xfrm>
              <a:off x="12" y="1997"/>
              <a:ext cx="1308" cy="557"/>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 CGT</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62" name="Rectangle 22"/>
            <p:cNvSpPr>
              <a:spLocks noChangeArrowheads="1"/>
            </p:cNvSpPr>
            <p:nvPr/>
          </p:nvSpPr>
          <p:spPr bwMode="auto">
            <a:xfrm>
              <a:off x="0" y="1997"/>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4" name="Group 23"/>
          <p:cNvGrpSpPr>
            <a:grpSpLocks/>
          </p:cNvGrpSpPr>
          <p:nvPr/>
        </p:nvGrpSpPr>
        <p:grpSpPr bwMode="auto">
          <a:xfrm>
            <a:off x="3516313" y="2609850"/>
            <a:ext cx="5316537" cy="514350"/>
            <a:chOff x="1332" y="1997"/>
            <a:chExt cx="2508" cy="557"/>
          </a:xfrm>
        </p:grpSpPr>
        <p:sp>
          <p:nvSpPr>
            <p:cNvPr id="471064" name="Rectangle 24"/>
            <p:cNvSpPr>
              <a:spLocks noChangeArrowheads="1"/>
            </p:cNvSpPr>
            <p:nvPr/>
          </p:nvSpPr>
          <p:spPr bwMode="auto">
            <a:xfrm>
              <a:off x="1344" y="1997"/>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(.15)(4620) + (.25)(290910) = -$73,421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1065" name="Rectangle 25"/>
            <p:cNvSpPr>
              <a:spLocks noChangeArrowheads="1"/>
            </p:cNvSpPr>
            <p:nvPr/>
          </p:nvSpPr>
          <p:spPr bwMode="auto">
            <a:xfrm>
              <a:off x="1332" y="1997"/>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5" name="Group 26"/>
          <p:cNvGrpSpPr>
            <a:grpSpLocks/>
          </p:cNvGrpSpPr>
          <p:nvPr/>
        </p:nvGrpSpPr>
        <p:grpSpPr bwMode="auto">
          <a:xfrm>
            <a:off x="692150" y="3124200"/>
            <a:ext cx="2824163" cy="514350"/>
            <a:chOff x="0" y="2554"/>
            <a:chExt cx="1332" cy="557"/>
          </a:xfrm>
        </p:grpSpPr>
        <p:sp>
          <p:nvSpPr>
            <p:cNvPr id="471067" name="Rectangle 27"/>
            <p:cNvSpPr>
              <a:spLocks noChangeArrowheads="1"/>
            </p:cNvSpPr>
            <p:nvPr/>
          </p:nvSpPr>
          <p:spPr bwMode="auto">
            <a:xfrm>
              <a:off x="12" y="2554"/>
              <a:ext cx="1308" cy="557"/>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=Gain (AT)</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68" name="Rectangle 28"/>
            <p:cNvSpPr>
              <a:spLocks noChangeArrowheads="1"/>
            </p:cNvSpPr>
            <p:nvPr/>
          </p:nvSpPr>
          <p:spPr bwMode="auto">
            <a:xfrm>
              <a:off x="0" y="2554"/>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6" name="Group 29"/>
          <p:cNvGrpSpPr>
            <a:grpSpLocks/>
          </p:cNvGrpSpPr>
          <p:nvPr/>
        </p:nvGrpSpPr>
        <p:grpSpPr bwMode="auto">
          <a:xfrm>
            <a:off x="3516313" y="3124200"/>
            <a:ext cx="5316537" cy="514350"/>
            <a:chOff x="1332" y="2554"/>
            <a:chExt cx="2508" cy="557"/>
          </a:xfrm>
        </p:grpSpPr>
        <p:sp>
          <p:nvSpPr>
            <p:cNvPr id="471070" name="Rectangle 30"/>
            <p:cNvSpPr>
              <a:spLocks noChangeArrowheads="1"/>
            </p:cNvSpPr>
            <p:nvPr/>
          </p:nvSpPr>
          <p:spPr bwMode="auto">
            <a:xfrm>
              <a:off x="1344" y="2554"/>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295531 – 73421 = $222,111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1071" name="Rectangle 31"/>
            <p:cNvSpPr>
              <a:spLocks noChangeArrowheads="1"/>
            </p:cNvSpPr>
            <p:nvPr/>
          </p:nvSpPr>
          <p:spPr bwMode="auto">
            <a:xfrm>
              <a:off x="1332" y="2554"/>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7" name="Group 32"/>
          <p:cNvGrpSpPr>
            <a:grpSpLocks/>
          </p:cNvGrpSpPr>
          <p:nvPr/>
        </p:nvGrpSpPr>
        <p:grpSpPr bwMode="auto">
          <a:xfrm>
            <a:off x="692150" y="3638550"/>
            <a:ext cx="8140700" cy="409575"/>
            <a:chOff x="0" y="3111"/>
            <a:chExt cx="3840" cy="442"/>
          </a:xfrm>
        </p:grpSpPr>
        <p:sp>
          <p:nvSpPr>
            <p:cNvPr id="471073" name="Rectangle 33"/>
            <p:cNvSpPr>
              <a:spLocks noChangeArrowheads="1"/>
            </p:cNvSpPr>
            <p:nvPr/>
          </p:nvSpPr>
          <p:spPr bwMode="auto">
            <a:xfrm>
              <a:off x="12" y="3111"/>
              <a:ext cx="3816" cy="442"/>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Adjusting Accrual to Reflect Cash Flow:</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74" name="Rectangle 34"/>
            <p:cNvSpPr>
              <a:spLocks noChangeArrowheads="1"/>
            </p:cNvSpPr>
            <p:nvPr/>
          </p:nvSpPr>
          <p:spPr bwMode="auto">
            <a:xfrm>
              <a:off x="0" y="3111"/>
              <a:ext cx="3840" cy="442"/>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8" name="Group 35"/>
          <p:cNvGrpSpPr>
            <a:grpSpLocks/>
          </p:cNvGrpSpPr>
          <p:nvPr/>
        </p:nvGrpSpPr>
        <p:grpSpPr bwMode="auto">
          <a:xfrm>
            <a:off x="692150" y="4048125"/>
            <a:ext cx="2824163" cy="514350"/>
            <a:chOff x="0" y="3553"/>
            <a:chExt cx="1332" cy="557"/>
          </a:xfrm>
        </p:grpSpPr>
        <p:sp>
          <p:nvSpPr>
            <p:cNvPr id="471076" name="Rectangle 36"/>
            <p:cNvSpPr>
              <a:spLocks noChangeArrowheads="1"/>
            </p:cNvSpPr>
            <p:nvPr/>
          </p:nvSpPr>
          <p:spPr bwMode="auto">
            <a:xfrm>
              <a:off x="12" y="3553"/>
              <a:ext cx="1308" cy="557"/>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 Book Val</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77" name="Rectangle 37"/>
            <p:cNvSpPr>
              <a:spLocks noChangeArrowheads="1"/>
            </p:cNvSpPr>
            <p:nvPr/>
          </p:nvSpPr>
          <p:spPr bwMode="auto">
            <a:xfrm>
              <a:off x="0" y="3553"/>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39" name="Group 38"/>
          <p:cNvGrpSpPr>
            <a:grpSpLocks/>
          </p:cNvGrpSpPr>
          <p:nvPr/>
        </p:nvGrpSpPr>
        <p:grpSpPr bwMode="auto">
          <a:xfrm>
            <a:off x="3516313" y="4048125"/>
            <a:ext cx="5316537" cy="514350"/>
            <a:chOff x="1332" y="3553"/>
            <a:chExt cx="2508" cy="557"/>
          </a:xfrm>
        </p:grpSpPr>
        <p:sp>
          <p:nvSpPr>
            <p:cNvPr id="471079" name="Rectangle 39"/>
            <p:cNvSpPr>
              <a:spLocks noChangeArrowheads="1"/>
            </p:cNvSpPr>
            <p:nvPr/>
          </p:nvSpPr>
          <p:spPr bwMode="auto">
            <a:xfrm>
              <a:off x="1344" y="3553"/>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 $809,091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1080" name="Rectangle 40"/>
            <p:cNvSpPr>
              <a:spLocks noChangeArrowheads="1"/>
            </p:cNvSpPr>
            <p:nvPr/>
          </p:nvSpPr>
          <p:spPr bwMode="auto">
            <a:xfrm>
              <a:off x="1332" y="3553"/>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0" name="Group 41"/>
          <p:cNvGrpSpPr>
            <a:grpSpLocks/>
          </p:cNvGrpSpPr>
          <p:nvPr/>
        </p:nvGrpSpPr>
        <p:grpSpPr bwMode="auto">
          <a:xfrm>
            <a:off x="692150" y="4562475"/>
            <a:ext cx="2824163" cy="514350"/>
            <a:chOff x="0" y="4110"/>
            <a:chExt cx="1332" cy="557"/>
          </a:xfrm>
        </p:grpSpPr>
        <p:sp>
          <p:nvSpPr>
            <p:cNvPr id="471082" name="Rectangle 42"/>
            <p:cNvSpPr>
              <a:spLocks noChangeArrowheads="1"/>
            </p:cNvSpPr>
            <p:nvPr/>
          </p:nvSpPr>
          <p:spPr bwMode="auto">
            <a:xfrm>
              <a:off x="12" y="4110"/>
              <a:ext cx="1308" cy="557"/>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-LoanBal</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83" name="Rectangle 43"/>
            <p:cNvSpPr>
              <a:spLocks noChangeArrowheads="1"/>
            </p:cNvSpPr>
            <p:nvPr/>
          </p:nvSpPr>
          <p:spPr bwMode="auto">
            <a:xfrm>
              <a:off x="0" y="4110"/>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1" name="Group 44"/>
          <p:cNvGrpSpPr>
            <a:grpSpLocks/>
          </p:cNvGrpSpPr>
          <p:nvPr/>
        </p:nvGrpSpPr>
        <p:grpSpPr bwMode="auto">
          <a:xfrm>
            <a:off x="3516313" y="4562475"/>
            <a:ext cx="5316537" cy="514350"/>
            <a:chOff x="1332" y="4110"/>
            <a:chExt cx="2508" cy="557"/>
          </a:xfrm>
        </p:grpSpPr>
        <p:sp>
          <p:nvSpPr>
            <p:cNvPr id="471085" name="Rectangle 45"/>
            <p:cNvSpPr>
              <a:spLocks noChangeArrowheads="1"/>
            </p:cNvSpPr>
            <p:nvPr/>
          </p:nvSpPr>
          <p:spPr bwMode="auto">
            <a:xfrm>
              <a:off x="1344" y="4110"/>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 (750000 – 10*2000) = -$730,000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1086" name="Rectangle 46"/>
            <p:cNvSpPr>
              <a:spLocks noChangeArrowheads="1"/>
            </p:cNvSpPr>
            <p:nvPr/>
          </p:nvSpPr>
          <p:spPr bwMode="auto">
            <a:xfrm>
              <a:off x="1332" y="4110"/>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2" name="Group 47"/>
          <p:cNvGrpSpPr>
            <a:grpSpLocks/>
          </p:cNvGrpSpPr>
          <p:nvPr/>
        </p:nvGrpSpPr>
        <p:grpSpPr bwMode="auto">
          <a:xfrm>
            <a:off x="692150" y="5076825"/>
            <a:ext cx="2824163" cy="550863"/>
            <a:chOff x="0" y="4667"/>
            <a:chExt cx="1332" cy="596"/>
          </a:xfrm>
        </p:grpSpPr>
        <p:sp>
          <p:nvSpPr>
            <p:cNvPr id="471088" name="Rectangle 48"/>
            <p:cNvSpPr>
              <a:spLocks noChangeArrowheads="1"/>
            </p:cNvSpPr>
            <p:nvPr/>
          </p:nvSpPr>
          <p:spPr bwMode="auto">
            <a:xfrm>
              <a:off x="12" y="4667"/>
              <a:ext cx="1308" cy="596"/>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=EATCF</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89" name="Rectangle 49"/>
            <p:cNvSpPr>
              <a:spLocks noChangeArrowheads="1"/>
            </p:cNvSpPr>
            <p:nvPr/>
          </p:nvSpPr>
          <p:spPr bwMode="auto">
            <a:xfrm>
              <a:off x="0" y="4667"/>
              <a:ext cx="1332" cy="596"/>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3" name="Group 50"/>
          <p:cNvGrpSpPr>
            <a:grpSpLocks/>
          </p:cNvGrpSpPr>
          <p:nvPr/>
        </p:nvGrpSpPr>
        <p:grpSpPr bwMode="auto">
          <a:xfrm>
            <a:off x="3516313" y="5076825"/>
            <a:ext cx="5316537" cy="550863"/>
            <a:chOff x="1332" y="4667"/>
            <a:chExt cx="2508" cy="596"/>
          </a:xfrm>
        </p:grpSpPr>
        <p:sp>
          <p:nvSpPr>
            <p:cNvPr id="471091" name="Rectangle 51"/>
            <p:cNvSpPr>
              <a:spLocks noChangeArrowheads="1"/>
            </p:cNvSpPr>
            <p:nvPr/>
          </p:nvSpPr>
          <p:spPr bwMode="auto">
            <a:xfrm>
              <a:off x="1344" y="4667"/>
              <a:ext cx="2484" cy="596"/>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222111 + 809091 – 730000 = $301,202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92" name="Rectangle 52"/>
            <p:cNvSpPr>
              <a:spLocks noChangeArrowheads="1"/>
            </p:cNvSpPr>
            <p:nvPr/>
          </p:nvSpPr>
          <p:spPr bwMode="auto">
            <a:xfrm>
              <a:off x="1332" y="4667"/>
              <a:ext cx="2508" cy="596"/>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4" name="Group 53"/>
          <p:cNvGrpSpPr>
            <a:grpSpLocks/>
          </p:cNvGrpSpPr>
          <p:nvPr/>
        </p:nvGrpSpPr>
        <p:grpSpPr bwMode="auto">
          <a:xfrm>
            <a:off x="692150" y="5627688"/>
            <a:ext cx="2824163" cy="514350"/>
            <a:chOff x="0" y="5263"/>
            <a:chExt cx="1332" cy="557"/>
          </a:xfrm>
        </p:grpSpPr>
        <p:sp>
          <p:nvSpPr>
            <p:cNvPr id="471094" name="Rectangle 54"/>
            <p:cNvSpPr>
              <a:spLocks noChangeArrowheads="1"/>
            </p:cNvSpPr>
            <p:nvPr/>
          </p:nvSpPr>
          <p:spPr bwMode="auto">
            <a:xfrm>
              <a:off x="12" y="5263"/>
              <a:ext cx="1308" cy="557"/>
            </a:xfrm>
            <a:prstGeom prst="rect">
              <a:avLst/>
            </a:prstGeom>
            <a:noFill/>
            <a:ln w="9525">
              <a:noFill/>
              <a:miter lim="800000"/>
              <a:headEnd/>
              <a:tailEnd/>
            </a:ln>
            <a:effectLst/>
          </p:spPr>
          <p:txBody>
            <a:bodyPr/>
            <a:lstStyle/>
            <a:p>
              <a:pPr eaLnBrk="1" hangingPunct="1">
                <a:defRPr/>
              </a:pPr>
              <a:r>
                <a:rPr lang="en-US" sz="1600" b="1" u="sng">
                  <a:solidFill>
                    <a:srgbClr val="000000"/>
                  </a:solidFill>
                  <a:effectLst>
                    <a:outerShdw blurRad="38100" dist="38100" dir="2700000" algn="tl">
                      <a:srgbClr val="000000">
                        <a:alpha val="43137"/>
                      </a:srgbClr>
                    </a:outerShdw>
                  </a:effectLst>
                  <a:latin typeface="Arial" charset="0"/>
                  <a:cs typeface="Arial" charset="0"/>
                </a:rPr>
                <a:t>+ CGT</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095" name="Rectangle 55"/>
            <p:cNvSpPr>
              <a:spLocks noChangeArrowheads="1"/>
            </p:cNvSpPr>
            <p:nvPr/>
          </p:nvSpPr>
          <p:spPr bwMode="auto">
            <a:xfrm>
              <a:off x="0" y="5263"/>
              <a:ext cx="1332"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5" name="Group 56"/>
          <p:cNvGrpSpPr>
            <a:grpSpLocks/>
          </p:cNvGrpSpPr>
          <p:nvPr/>
        </p:nvGrpSpPr>
        <p:grpSpPr bwMode="auto">
          <a:xfrm>
            <a:off x="3516313" y="5627688"/>
            <a:ext cx="5316537" cy="514350"/>
            <a:chOff x="1332" y="5263"/>
            <a:chExt cx="2508" cy="557"/>
          </a:xfrm>
        </p:grpSpPr>
        <p:sp>
          <p:nvSpPr>
            <p:cNvPr id="471097" name="Rectangle 57"/>
            <p:cNvSpPr>
              <a:spLocks noChangeArrowheads="1"/>
            </p:cNvSpPr>
            <p:nvPr/>
          </p:nvSpPr>
          <p:spPr bwMode="auto">
            <a:xfrm>
              <a:off x="1344" y="5263"/>
              <a:ext cx="2484" cy="557"/>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 $73,421</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defRPr/>
              </a:pPr>
              <a:endParaRPr lang="en-US">
                <a:effectLst>
                  <a:outerShdw blurRad="38100" dist="38100" dir="2700000" algn="tl">
                    <a:srgbClr val="000000">
                      <a:alpha val="43137"/>
                    </a:srgbClr>
                  </a:outerShdw>
                </a:effectLst>
              </a:endParaRPr>
            </a:p>
          </p:txBody>
        </p:sp>
        <p:sp>
          <p:nvSpPr>
            <p:cNvPr id="471098" name="Rectangle 58"/>
            <p:cNvSpPr>
              <a:spLocks noChangeArrowheads="1"/>
            </p:cNvSpPr>
            <p:nvPr/>
          </p:nvSpPr>
          <p:spPr bwMode="auto">
            <a:xfrm>
              <a:off x="1332" y="5263"/>
              <a:ext cx="2508" cy="557"/>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6" name="Group 59"/>
          <p:cNvGrpSpPr>
            <a:grpSpLocks/>
          </p:cNvGrpSpPr>
          <p:nvPr/>
        </p:nvGrpSpPr>
        <p:grpSpPr bwMode="auto">
          <a:xfrm>
            <a:off x="692150" y="6142038"/>
            <a:ext cx="2824163" cy="407987"/>
            <a:chOff x="0" y="5820"/>
            <a:chExt cx="1332" cy="442"/>
          </a:xfrm>
        </p:grpSpPr>
        <p:sp>
          <p:nvSpPr>
            <p:cNvPr id="471100" name="Rectangle 60"/>
            <p:cNvSpPr>
              <a:spLocks noChangeArrowheads="1"/>
            </p:cNvSpPr>
            <p:nvPr/>
          </p:nvSpPr>
          <p:spPr bwMode="auto">
            <a:xfrm>
              <a:off x="12" y="5820"/>
              <a:ext cx="1308" cy="442"/>
            </a:xfrm>
            <a:prstGeom prst="rect">
              <a:avLst/>
            </a:prstGeom>
            <a:noFill/>
            <a:ln w="9525">
              <a:noFill/>
              <a:miter lim="800000"/>
              <a:headEnd/>
              <a:tailEnd/>
            </a:ln>
            <a:effectLst/>
          </p:spPr>
          <p:txBody>
            <a:bodyPr/>
            <a:lstStyle/>
            <a:p>
              <a:pPr eaLnBrk="1" hangingPunct="1">
                <a:defRPr/>
              </a:pPr>
              <a:r>
                <a:rPr lang="en-US" sz="1600" b="1">
                  <a:solidFill>
                    <a:srgbClr val="000000"/>
                  </a:solidFill>
                  <a:effectLst>
                    <a:outerShdw blurRad="38100" dist="38100" dir="2700000" algn="tl">
                      <a:srgbClr val="000000">
                        <a:alpha val="43137"/>
                      </a:srgbClr>
                    </a:outerShdw>
                  </a:effectLst>
                  <a:latin typeface="Arial" charset="0"/>
                  <a:cs typeface="Arial" charset="0"/>
                </a:rPr>
                <a:t>=EBTCF</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101" name="Rectangle 61"/>
            <p:cNvSpPr>
              <a:spLocks noChangeArrowheads="1"/>
            </p:cNvSpPr>
            <p:nvPr/>
          </p:nvSpPr>
          <p:spPr bwMode="auto">
            <a:xfrm>
              <a:off x="0" y="5820"/>
              <a:ext cx="1332" cy="442"/>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26647" name="Group 62"/>
          <p:cNvGrpSpPr>
            <a:grpSpLocks/>
          </p:cNvGrpSpPr>
          <p:nvPr/>
        </p:nvGrpSpPr>
        <p:grpSpPr bwMode="auto">
          <a:xfrm>
            <a:off x="3516313" y="6142038"/>
            <a:ext cx="5316537" cy="407987"/>
            <a:chOff x="1332" y="5820"/>
            <a:chExt cx="2508" cy="442"/>
          </a:xfrm>
        </p:grpSpPr>
        <p:sp>
          <p:nvSpPr>
            <p:cNvPr id="471103" name="Rectangle 63"/>
            <p:cNvSpPr>
              <a:spLocks noChangeArrowheads="1"/>
            </p:cNvSpPr>
            <p:nvPr/>
          </p:nvSpPr>
          <p:spPr bwMode="auto">
            <a:xfrm>
              <a:off x="1344" y="5820"/>
              <a:ext cx="2484" cy="442"/>
            </a:xfrm>
            <a:prstGeom prst="rect">
              <a:avLst/>
            </a:prstGeom>
            <a:noFill/>
            <a:ln w="9525">
              <a:noFill/>
              <a:miter lim="800000"/>
              <a:headEnd/>
              <a:tailEnd/>
            </a:ln>
            <a:effectLst/>
          </p:spPr>
          <p:txBody>
            <a:bodyPr/>
            <a:lstStyle/>
            <a:p>
              <a:pPr eaLnBrk="1" hangingPunct="1">
                <a:defRPr/>
              </a:pPr>
              <a:r>
                <a:rPr lang="en-US" sz="1600">
                  <a:solidFill>
                    <a:srgbClr val="000000"/>
                  </a:solidFill>
                  <a:effectLst>
                    <a:outerShdw blurRad="38100" dist="38100" dir="2700000" algn="tl">
                      <a:srgbClr val="000000">
                        <a:alpha val="43137"/>
                      </a:srgbClr>
                    </a:outerShdw>
                  </a:effectLst>
                  <a:latin typeface="Arial" charset="0"/>
                  <a:cs typeface="Arial" charset="0"/>
                </a:rPr>
                <a:t>= 301202 + 73421 = $374,622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defRPr/>
              </a:pPr>
              <a:endParaRPr lang="en-US">
                <a:effectLst>
                  <a:outerShdw blurRad="38100" dist="38100" dir="2700000" algn="tl">
                    <a:srgbClr val="000000">
                      <a:alpha val="43137"/>
                    </a:srgbClr>
                  </a:outerShdw>
                </a:effectLst>
              </a:endParaRPr>
            </a:p>
          </p:txBody>
        </p:sp>
        <p:sp>
          <p:nvSpPr>
            <p:cNvPr id="471104" name="Rectangle 64"/>
            <p:cNvSpPr>
              <a:spLocks noChangeArrowheads="1"/>
            </p:cNvSpPr>
            <p:nvPr/>
          </p:nvSpPr>
          <p:spPr bwMode="auto">
            <a:xfrm>
              <a:off x="1332" y="5820"/>
              <a:ext cx="2508" cy="442"/>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sp>
        <p:nvSpPr>
          <p:cNvPr id="471105" name="Rectangle 65"/>
          <p:cNvSpPr>
            <a:spLocks noChangeArrowheads="1"/>
          </p:cNvSpPr>
          <p:nvPr/>
        </p:nvSpPr>
        <p:spPr bwMode="auto">
          <a:xfrm>
            <a:off x="685800" y="762000"/>
            <a:ext cx="8153400" cy="5791200"/>
          </a:xfrm>
          <a:prstGeom prst="rect">
            <a:avLst/>
          </a:prstGeom>
          <a:noFill/>
          <a:ln w="11112">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471106" name="Text Box 66"/>
          <p:cNvSpPr txBox="1">
            <a:spLocks noChangeArrowheads="1"/>
          </p:cNvSpPr>
          <p:nvPr/>
        </p:nvSpPr>
        <p:spPr bwMode="auto">
          <a:xfrm>
            <a:off x="533400" y="304800"/>
            <a:ext cx="8153400" cy="457200"/>
          </a:xfrm>
          <a:prstGeom prst="rect">
            <a:avLst/>
          </a:prstGeom>
          <a:noFill/>
          <a:ln w="9525">
            <a:noFill/>
            <a:miter lim="800000"/>
            <a:headEnd/>
            <a:tailEnd/>
          </a:ln>
          <a:effectLst/>
        </p:spPr>
        <p:txBody>
          <a:bodyPr>
            <a:spAutoFit/>
          </a:bodyPr>
          <a:lstStyle/>
          <a:p>
            <a:pPr eaLnBrk="1" hangingPunct="1">
              <a:spcBef>
                <a:spcPct val="50000"/>
              </a:spcBef>
              <a:defRPr/>
            </a:pPr>
            <a:r>
              <a:rPr lang="en-US" b="1">
                <a:effectLst>
                  <a:outerShdw blurRad="38100" dist="38100" dir="2700000" algn="tl">
                    <a:srgbClr val="FFFFFF"/>
                  </a:outerShdw>
                </a:effectLst>
              </a:rPr>
              <a:t>Reversion Cash Flow, Year 10 (details):</a:t>
            </a:r>
          </a:p>
        </p:txBody>
      </p:sp>
      <p:sp>
        <p:nvSpPr>
          <p:cNvPr id="68" name="Footer Placeholder 6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2"/>
          </p:nvPr>
        </p:nvSpPr>
        <p:spPr>
          <a:noFill/>
          <a:ln>
            <a:miter lim="800000"/>
            <a:headEnd/>
            <a:tailEnd/>
          </a:ln>
        </p:spPr>
        <p:txBody>
          <a:bodyPr/>
          <a:lstStyle/>
          <a:p>
            <a:fld id="{FF5884F9-02A5-40D2-BDA1-38B3C6F4E7D6}" type="slidenum">
              <a:rPr lang="en-US"/>
              <a:pPr/>
              <a:t>12</a:t>
            </a:fld>
            <a:endParaRPr lang="en-US"/>
          </a:p>
        </p:txBody>
      </p:sp>
      <p:pic>
        <p:nvPicPr>
          <p:cNvPr id="27651" name="Picture 2"/>
          <p:cNvPicPr>
            <a:picLocks noChangeAspect="1" noChangeArrowheads="1"/>
          </p:cNvPicPr>
          <p:nvPr/>
        </p:nvPicPr>
        <p:blipFill>
          <a:blip r:embed="rId2" cstate="print"/>
          <a:srcRect/>
          <a:stretch>
            <a:fillRect/>
          </a:stretch>
        </p:blipFill>
        <p:spPr bwMode="auto">
          <a:xfrm>
            <a:off x="381000" y="914400"/>
            <a:ext cx="7467600" cy="5106988"/>
          </a:xfrm>
          <a:prstGeom prst="rect">
            <a:avLst/>
          </a:prstGeom>
          <a:noFill/>
          <a:ln w="9525">
            <a:noFill/>
            <a:miter lim="800000"/>
            <a:headEnd/>
            <a:tailEnd/>
          </a:ln>
        </p:spPr>
      </p:pic>
      <p:sp>
        <p:nvSpPr>
          <p:cNvPr id="466947" name="Text Box 3"/>
          <p:cNvSpPr txBox="1">
            <a:spLocks noChangeArrowheads="1"/>
          </p:cNvSpPr>
          <p:nvPr/>
        </p:nvSpPr>
        <p:spPr bwMode="auto">
          <a:xfrm>
            <a:off x="685800" y="1524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b="1" i="1" dirty="0">
                <a:effectLst>
                  <a:outerShdw blurRad="38100" dist="38100" dir="2700000" algn="tl">
                    <a:srgbClr val="FFFFFF"/>
                  </a:outerShdw>
                </a:effectLst>
              </a:rPr>
              <a:t>Another perspective: </a:t>
            </a:r>
            <a:r>
              <a:rPr lang="en-US" b="1" i="1" dirty="0">
                <a:effectLst>
                  <a:outerShdw blurRad="38100" dist="38100" dir="2700000" algn="tl">
                    <a:srgbClr val="FFFFFF"/>
                  </a:outerShdw>
                </a:effectLst>
              </a:rPr>
              <a:t> </a:t>
            </a:r>
            <a:r>
              <a:rPr lang="en-US" dirty="0">
                <a:effectLst>
                  <a:outerShdw blurRad="38100" dist="38100" dir="2700000" algn="tl">
                    <a:srgbClr val="000000">
                      <a:alpha val="43137"/>
                    </a:srgbClr>
                  </a:outerShdw>
                </a:effectLst>
              </a:rPr>
              <a:t>(“</a:t>
            </a:r>
            <a:r>
              <a:rPr lang="en-US" dirty="0">
                <a:solidFill>
                  <a:srgbClr val="0000FF"/>
                </a:solidFill>
                <a:effectLst>
                  <a:outerShdw blurRad="38100" dist="38100" dir="2700000" algn="tl">
                    <a:srgbClr val="000000">
                      <a:alpha val="43137"/>
                    </a:srgbClr>
                  </a:outerShdw>
                </a:effectLst>
              </a:rPr>
              <a:t>Cash Flow Components</a:t>
            </a:r>
            <a:r>
              <a:rPr lang="en-US" dirty="0">
                <a:effectLst>
                  <a:outerShdw blurRad="38100" dist="38100" dir="2700000" algn="tl">
                    <a:srgbClr val="000000">
                      <a:alpha val="43137"/>
                    </a:srgbClr>
                  </a:outerShdw>
                </a:effectLst>
              </a:rPr>
              <a:t>”…)</a:t>
            </a:r>
            <a:endParaRPr lang="en-US" b="1" i="1" dirty="0">
              <a:effectLst>
                <a:outerShdw blurRad="38100" dist="38100" dir="2700000" algn="tl">
                  <a:srgbClr val="FFFFFF"/>
                </a:outerShdw>
              </a:effectLst>
            </a:endParaRPr>
          </a:p>
        </p:txBody>
      </p:sp>
      <p:sp>
        <p:nvSpPr>
          <p:cNvPr id="466948" name="AutoShape 4"/>
          <p:cNvSpPr>
            <a:spLocks/>
          </p:cNvSpPr>
          <p:nvPr/>
        </p:nvSpPr>
        <p:spPr bwMode="auto">
          <a:xfrm>
            <a:off x="3276600" y="1828800"/>
            <a:ext cx="228600" cy="762000"/>
          </a:xfrm>
          <a:prstGeom prst="leftBrace">
            <a:avLst>
              <a:gd name="adj1" fmla="val 27778"/>
              <a:gd name="adj2" fmla="val 50000"/>
            </a:avLst>
          </a:prstGeom>
          <a:noFill/>
          <a:ln w="2857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66949" name="AutoShape 5"/>
          <p:cNvSpPr>
            <a:spLocks/>
          </p:cNvSpPr>
          <p:nvPr/>
        </p:nvSpPr>
        <p:spPr bwMode="auto">
          <a:xfrm>
            <a:off x="3200400" y="2895600"/>
            <a:ext cx="228600" cy="762000"/>
          </a:xfrm>
          <a:prstGeom prst="leftBrace">
            <a:avLst>
              <a:gd name="adj1" fmla="val 27778"/>
              <a:gd name="adj2" fmla="val 50000"/>
            </a:avLst>
          </a:prstGeom>
          <a:noFill/>
          <a:ln w="2857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8" name="TextBox 7"/>
          <p:cNvSpPr txBox="1"/>
          <p:nvPr/>
        </p:nvSpPr>
        <p:spPr>
          <a:xfrm>
            <a:off x="4038600" y="838200"/>
            <a:ext cx="4648200" cy="1384300"/>
          </a:xfrm>
          <a:prstGeom prst="rect">
            <a:avLst/>
          </a:prstGeom>
          <a:noFill/>
        </p:spPr>
        <p:txBody>
          <a:bodyPr>
            <a:spAutoFit/>
          </a:bodyPr>
          <a:lstStyle/>
          <a:p>
            <a:pPr eaLnBrk="1" hangingPunct="1">
              <a:defRPr/>
            </a:pPr>
            <a:r>
              <a:rPr lang="en-US" sz="1400" dirty="0">
                <a:solidFill>
                  <a:srgbClr val="0000FF"/>
                </a:solidFill>
                <a:effectLst>
                  <a:outerShdw blurRad="38100" dist="38100" dir="2700000" algn="tl">
                    <a:srgbClr val="000000">
                      <a:alpha val="43137"/>
                    </a:srgbClr>
                  </a:outerShdw>
                </a:effectLst>
              </a:rPr>
              <a:t>PBTCF = NOI – CI = 60,000 – 0 = 60,000.</a:t>
            </a:r>
          </a:p>
          <a:p>
            <a:pPr eaLnBrk="1" hangingPunct="1">
              <a:defRPr/>
            </a:pPr>
            <a:r>
              <a:rPr lang="en-US" sz="1400" dirty="0">
                <a:solidFill>
                  <a:srgbClr val="0000FF"/>
                </a:solidFill>
                <a:effectLst>
                  <a:outerShdw blurRad="38100" dist="38100" dir="2700000" algn="tl">
                    <a:srgbClr val="000000">
                      <a:alpha val="43137"/>
                    </a:srgbClr>
                  </a:outerShdw>
                </a:effectLst>
              </a:rPr>
              <a:t>IE = OLB*</a:t>
            </a:r>
            <a:r>
              <a:rPr lang="en-US" sz="1400" dirty="0" err="1">
                <a:solidFill>
                  <a:srgbClr val="0000FF"/>
                </a:solidFill>
                <a:effectLst>
                  <a:outerShdw blurRad="38100" dist="38100" dir="2700000" algn="tl">
                    <a:srgbClr val="000000">
                      <a:alpha val="43137"/>
                    </a:srgbClr>
                  </a:outerShdw>
                </a:effectLst>
              </a:rPr>
              <a:t>int</a:t>
            </a:r>
            <a:r>
              <a:rPr lang="en-US" sz="1400" dirty="0">
                <a:solidFill>
                  <a:srgbClr val="0000FF"/>
                </a:solidFill>
                <a:effectLst>
                  <a:outerShdw blurRad="38100" dist="38100" dir="2700000" algn="tl">
                    <a:srgbClr val="000000">
                      <a:alpha val="43137"/>
                    </a:srgbClr>
                  </a:outerShdw>
                </a:effectLst>
              </a:rPr>
              <a:t> = 750,000*.055 = 41,250.</a:t>
            </a:r>
          </a:p>
          <a:p>
            <a:pPr eaLnBrk="1" hangingPunct="1">
              <a:defRPr/>
            </a:pPr>
            <a:r>
              <a:rPr lang="en-US" sz="1400" dirty="0">
                <a:solidFill>
                  <a:srgbClr val="0000FF"/>
                </a:solidFill>
                <a:effectLst>
                  <a:outerShdw blurRad="38100" dist="38100" dir="2700000" algn="tl">
                    <a:srgbClr val="000000">
                      <a:alpha val="43137"/>
                    </a:srgbClr>
                  </a:outerShdw>
                </a:effectLst>
              </a:rPr>
              <a:t>PP = </a:t>
            </a:r>
            <a:r>
              <a:rPr lang="en-US" sz="1400" dirty="0" err="1">
                <a:solidFill>
                  <a:srgbClr val="0000FF"/>
                </a:solidFill>
                <a:effectLst>
                  <a:outerShdw blurRad="38100" dist="38100" dir="2700000" algn="tl">
                    <a:srgbClr val="000000">
                      <a:alpha val="43137"/>
                    </a:srgbClr>
                  </a:outerShdw>
                </a:effectLst>
              </a:rPr>
              <a:t>amort</a:t>
            </a:r>
            <a:r>
              <a:rPr lang="en-US" sz="1400" dirty="0">
                <a:solidFill>
                  <a:srgbClr val="0000FF"/>
                </a:solidFill>
                <a:effectLst>
                  <a:outerShdw blurRad="38100" dist="38100" dir="2700000" algn="tl">
                    <a:srgbClr val="000000">
                      <a:alpha val="43137"/>
                    </a:srgbClr>
                  </a:outerShdw>
                </a:effectLst>
              </a:rPr>
              <a:t> = 2,000 (given exogenous).</a:t>
            </a:r>
          </a:p>
          <a:p>
            <a:pPr eaLnBrk="1" hangingPunct="1">
              <a:defRPr/>
            </a:pPr>
            <a:r>
              <a:rPr lang="en-US" sz="1400" dirty="0">
                <a:solidFill>
                  <a:srgbClr val="0000FF"/>
                </a:solidFill>
                <a:effectLst>
                  <a:outerShdw blurRad="38100" dist="38100" dir="2700000" algn="tl">
                    <a:srgbClr val="000000">
                      <a:alpha val="43137"/>
                    </a:srgbClr>
                  </a:outerShdw>
                </a:effectLst>
              </a:rPr>
              <a:t>DS = IE + PP = 41,250 + 2,000 = 43,250.</a:t>
            </a:r>
          </a:p>
          <a:p>
            <a:pPr eaLnBrk="1" hangingPunct="1">
              <a:defRPr/>
            </a:pPr>
            <a:r>
              <a:rPr lang="en-US" sz="1400" dirty="0">
                <a:solidFill>
                  <a:srgbClr val="0000FF"/>
                </a:solidFill>
                <a:effectLst>
                  <a:outerShdw blurRad="38100" dist="38100" dir="2700000" algn="tl">
                    <a:srgbClr val="000000">
                      <a:alpha val="43137"/>
                    </a:srgbClr>
                  </a:outerShdw>
                </a:effectLst>
              </a:rPr>
              <a:t>----------------------------------------------------</a:t>
            </a:r>
          </a:p>
          <a:p>
            <a:pPr eaLnBrk="1" hangingPunct="1">
              <a:defRPr/>
            </a:pPr>
            <a:r>
              <a:rPr lang="en-US" sz="1400" dirty="0">
                <a:solidFill>
                  <a:srgbClr val="0000FF"/>
                </a:solidFill>
                <a:effectLst>
                  <a:outerShdw blurRad="38100" dist="38100" dir="2700000" algn="tl">
                    <a:srgbClr val="000000">
                      <a:alpha val="43137"/>
                    </a:srgbClr>
                  </a:outerShdw>
                </a:effectLst>
              </a:rPr>
              <a:t>EBTCF = PBTCF – DS = 60,000 – 43,250 = 16,750.</a:t>
            </a:r>
            <a:endParaRPr lang="en-US" sz="1400" dirty="0">
              <a:solidFill>
                <a:srgbClr val="0000FF"/>
              </a:solidFill>
              <a:effectLst>
                <a:outerShdw blurRad="38100" dist="38100" dir="2700000" algn="tl">
                  <a:srgbClr val="000000">
                    <a:alpha val="43137"/>
                  </a:srgbClr>
                </a:outerShdw>
              </a:effectLst>
            </a:endParaRPr>
          </a:p>
        </p:txBody>
      </p:sp>
      <p:sp>
        <p:nvSpPr>
          <p:cNvPr id="9" name="TextBox 8"/>
          <p:cNvSpPr txBox="1"/>
          <p:nvPr/>
        </p:nvSpPr>
        <p:spPr>
          <a:xfrm>
            <a:off x="4800600" y="2590800"/>
            <a:ext cx="3352800" cy="523875"/>
          </a:xfrm>
          <a:prstGeom prst="rect">
            <a:avLst/>
          </a:prstGeom>
          <a:noFill/>
        </p:spPr>
        <p:txBody>
          <a:bodyPr>
            <a:spAutoFit/>
          </a:bodyPr>
          <a:lstStyle/>
          <a:p>
            <a:pPr eaLnBrk="1" hangingPunct="1">
              <a:defRPr/>
            </a:pPr>
            <a:r>
              <a:rPr lang="en-US" sz="1400" dirty="0" err="1">
                <a:solidFill>
                  <a:srgbClr val="0000FF"/>
                </a:solidFill>
                <a:effectLst>
                  <a:outerShdw blurRad="38100" dist="38100" dir="2700000" algn="tl">
                    <a:srgbClr val="000000">
                      <a:alpha val="43137"/>
                    </a:srgbClr>
                  </a:outerShdw>
                </a:effectLst>
              </a:rPr>
              <a:t>TaxRate</a:t>
            </a:r>
            <a:r>
              <a:rPr lang="en-US" sz="1400" dirty="0">
                <a:solidFill>
                  <a:srgbClr val="0000FF"/>
                </a:solidFill>
                <a:effectLst>
                  <a:outerShdw blurRad="38100" dist="38100" dir="2700000" algn="tl">
                    <a:srgbClr val="000000">
                      <a:alpha val="43137"/>
                    </a:srgbClr>
                  </a:outerShdw>
                </a:effectLst>
              </a:rPr>
              <a:t>*NOI = .35*60000 = 21,000.</a:t>
            </a:r>
          </a:p>
          <a:p>
            <a:pPr eaLnBrk="1" hangingPunct="1">
              <a:defRPr/>
            </a:pPr>
            <a:r>
              <a:rPr lang="en-US" sz="1400" dirty="0">
                <a:solidFill>
                  <a:srgbClr val="0000FF"/>
                </a:solidFill>
                <a:effectLst>
                  <a:outerShdw blurRad="38100" dist="38100" dir="2700000" algn="tl">
                    <a:srgbClr val="000000">
                      <a:alpha val="43137"/>
                    </a:srgbClr>
                  </a:outerShdw>
                </a:effectLst>
              </a:rPr>
              <a:t>DTS = .35*800000/27.5 = 10,182.</a:t>
            </a:r>
            <a:endParaRPr lang="en-US" sz="1400" dirty="0">
              <a:solidFill>
                <a:srgbClr val="0000FF"/>
              </a:solidFill>
              <a:effectLst>
                <a:outerShdw blurRad="38100" dist="38100" dir="2700000" algn="tl">
                  <a:srgbClr val="000000">
                    <a:alpha val="43137"/>
                  </a:srgbClr>
                </a:outerShdw>
              </a:effectLst>
            </a:endParaRPr>
          </a:p>
        </p:txBody>
      </p:sp>
      <p:sp>
        <p:nvSpPr>
          <p:cNvPr id="10" name="TextBox 9"/>
          <p:cNvSpPr txBox="1"/>
          <p:nvPr/>
        </p:nvSpPr>
        <p:spPr>
          <a:xfrm>
            <a:off x="4800600" y="3810000"/>
            <a:ext cx="4191000" cy="1384300"/>
          </a:xfrm>
          <a:prstGeom prst="rect">
            <a:avLst/>
          </a:prstGeom>
          <a:noFill/>
        </p:spPr>
        <p:txBody>
          <a:bodyPr>
            <a:spAutoFit/>
          </a:bodyPr>
          <a:lstStyle/>
          <a:p>
            <a:pPr eaLnBrk="1" hangingPunct="1">
              <a:defRPr/>
            </a:pPr>
            <a:r>
              <a:rPr lang="en-US" sz="1400" dirty="0">
                <a:solidFill>
                  <a:srgbClr val="0000FF"/>
                </a:solidFill>
                <a:effectLst>
                  <a:outerShdw blurRad="38100" dist="38100" dir="2700000" algn="tl">
                    <a:srgbClr val="000000">
                      <a:alpha val="43137"/>
                    </a:srgbClr>
                  </a:outerShdw>
                </a:effectLst>
              </a:rPr>
              <a:t>ITS = </a:t>
            </a:r>
            <a:r>
              <a:rPr lang="en-US" sz="1400" dirty="0" err="1">
                <a:solidFill>
                  <a:srgbClr val="0000FF"/>
                </a:solidFill>
                <a:effectLst>
                  <a:outerShdw blurRad="38100" dist="38100" dir="2700000" algn="tl">
                    <a:srgbClr val="000000">
                      <a:alpha val="43137"/>
                    </a:srgbClr>
                  </a:outerShdw>
                </a:effectLst>
              </a:rPr>
              <a:t>TaxRate</a:t>
            </a:r>
            <a:r>
              <a:rPr lang="en-US" sz="1400" dirty="0">
                <a:solidFill>
                  <a:srgbClr val="0000FF"/>
                </a:solidFill>
                <a:effectLst>
                  <a:outerShdw blurRad="38100" dist="38100" dir="2700000" algn="tl">
                    <a:srgbClr val="000000">
                      <a:alpha val="43137"/>
                    </a:srgbClr>
                  </a:outerShdw>
                </a:effectLst>
              </a:rPr>
              <a:t>*IE = .35*41250 = 14,438.</a:t>
            </a:r>
          </a:p>
          <a:p>
            <a:pPr eaLnBrk="1" hangingPunct="1">
              <a:defRPr/>
            </a:pPr>
            <a:r>
              <a:rPr lang="en-US" sz="1400" dirty="0">
                <a:solidFill>
                  <a:srgbClr val="0000FF"/>
                </a:solidFill>
                <a:effectLst>
                  <a:outerShdw blurRad="38100" dist="38100" dir="2700000" algn="tl">
                    <a:srgbClr val="000000">
                      <a:alpha val="43137"/>
                    </a:srgbClr>
                  </a:outerShdw>
                </a:effectLst>
              </a:rPr>
              <a:t>----------------------</a:t>
            </a:r>
          </a:p>
          <a:p>
            <a:pPr eaLnBrk="1" hangingPunct="1">
              <a:defRPr/>
            </a:pPr>
            <a:r>
              <a:rPr lang="en-US" sz="1400" dirty="0">
                <a:solidFill>
                  <a:srgbClr val="0000FF"/>
                </a:solidFill>
                <a:effectLst>
                  <a:outerShdw blurRad="38100" dist="38100" dir="2700000" algn="tl">
                    <a:srgbClr val="000000">
                      <a:alpha val="43137"/>
                    </a:srgbClr>
                  </a:outerShdw>
                </a:effectLst>
              </a:rPr>
              <a:t>EATCF = EBTCF –  tax  </a:t>
            </a:r>
          </a:p>
          <a:p>
            <a:pPr eaLnBrk="1" hangingPunct="1">
              <a:defRPr/>
            </a:pPr>
            <a:r>
              <a:rPr lang="en-US" sz="1400" dirty="0">
                <a:solidFill>
                  <a:srgbClr val="0000FF"/>
                </a:solidFill>
                <a:effectLst>
                  <a:outerShdw blurRad="38100" dist="38100" dir="2700000" algn="tl">
                    <a:srgbClr val="000000">
                      <a:alpha val="43137"/>
                    </a:srgbClr>
                  </a:outerShdw>
                </a:effectLst>
              </a:rPr>
              <a:t>   =  16,750 – (21000 –  10182 –  14,438) </a:t>
            </a:r>
          </a:p>
          <a:p>
            <a:pPr eaLnBrk="1" hangingPunct="1">
              <a:defRPr/>
            </a:pPr>
            <a:r>
              <a:rPr lang="en-US" sz="1400" dirty="0">
                <a:solidFill>
                  <a:srgbClr val="0000FF"/>
                </a:solidFill>
                <a:effectLst>
                  <a:outerShdw blurRad="38100" dist="38100" dir="2700000" algn="tl">
                    <a:srgbClr val="000000">
                      <a:alpha val="43137"/>
                    </a:srgbClr>
                  </a:outerShdw>
                </a:effectLst>
              </a:rPr>
              <a:t>   = 16750 – (21000 – 24619) </a:t>
            </a:r>
          </a:p>
          <a:p>
            <a:pPr eaLnBrk="1" hangingPunct="1">
              <a:defRPr/>
            </a:pPr>
            <a:r>
              <a:rPr lang="en-US" sz="1400" dirty="0">
                <a:solidFill>
                  <a:srgbClr val="0000FF"/>
                </a:solidFill>
                <a:effectLst>
                  <a:outerShdw blurRad="38100" dist="38100" dir="2700000" algn="tl">
                    <a:srgbClr val="000000">
                      <a:alpha val="43137"/>
                    </a:srgbClr>
                  </a:outerShdw>
                </a:effectLst>
              </a:rPr>
              <a:t>   = 16750 – (-3619) = 20,369 = EATCF Yr 1 operating.</a:t>
            </a:r>
            <a:endParaRPr lang="en-US" sz="1400" dirty="0">
              <a:solidFill>
                <a:srgbClr val="0000FF"/>
              </a:solidFill>
              <a:effectLst>
                <a:outerShdw blurRad="38100" dist="38100" dir="2700000" algn="tl">
                  <a:srgbClr val="000000">
                    <a:alpha val="43137"/>
                  </a:srgbClr>
                </a:outerShdw>
              </a:effectLst>
            </a:endParaRPr>
          </a:p>
        </p:txBody>
      </p:sp>
      <p:sp>
        <p:nvSpPr>
          <p:cNvPr id="11" name="TextBox 10"/>
          <p:cNvSpPr txBox="1"/>
          <p:nvPr/>
        </p:nvSpPr>
        <p:spPr>
          <a:xfrm>
            <a:off x="2895600" y="4114800"/>
            <a:ext cx="1828800" cy="954088"/>
          </a:xfrm>
          <a:prstGeom prst="rect">
            <a:avLst/>
          </a:prstGeom>
          <a:noFill/>
          <a:ln>
            <a:solidFill>
              <a:srgbClr val="7030A0"/>
            </a:solidFill>
          </a:ln>
        </p:spPr>
        <p:txBody>
          <a:bodyPr>
            <a:spAutoFit/>
          </a:bodyPr>
          <a:lstStyle/>
          <a:p>
            <a:pPr eaLnBrk="1" hangingPunct="1">
              <a:defRPr/>
            </a:pPr>
            <a:r>
              <a:rPr lang="en-US" sz="1400" dirty="0">
                <a:solidFill>
                  <a:srgbClr val="7030A0"/>
                </a:solidFill>
                <a:effectLst>
                  <a:outerShdw blurRad="38100" dist="38100" dir="2700000" algn="tl">
                    <a:srgbClr val="000000">
                      <a:alpha val="43137"/>
                    </a:srgbClr>
                  </a:outerShdw>
                </a:effectLst>
              </a:rPr>
              <a:t>Reversion EBTCF: </a:t>
            </a:r>
          </a:p>
          <a:p>
            <a:pPr eaLnBrk="1" hangingPunct="1">
              <a:defRPr/>
            </a:pPr>
            <a:r>
              <a:rPr lang="en-US" sz="1400" dirty="0">
                <a:solidFill>
                  <a:srgbClr val="7030A0"/>
                </a:solidFill>
                <a:effectLst>
                  <a:outerShdw blurRad="38100" dist="38100" dir="2700000" algn="tl">
                    <a:srgbClr val="000000">
                      <a:alpha val="43137"/>
                    </a:srgbClr>
                  </a:outerShdw>
                </a:effectLst>
              </a:rPr>
              <a:t>= </a:t>
            </a:r>
            <a:r>
              <a:rPr lang="en-US" sz="1400" dirty="0" err="1">
                <a:solidFill>
                  <a:srgbClr val="7030A0"/>
                </a:solidFill>
                <a:effectLst>
                  <a:outerShdw blurRad="38100" dist="38100" dir="2700000" algn="tl">
                    <a:srgbClr val="000000">
                      <a:alpha val="43137"/>
                    </a:srgbClr>
                  </a:outerShdw>
                </a:effectLst>
              </a:rPr>
              <a:t>SaleProceeds</a:t>
            </a:r>
            <a:r>
              <a:rPr lang="en-US" sz="1400" dirty="0">
                <a:solidFill>
                  <a:srgbClr val="7030A0"/>
                </a:solidFill>
                <a:effectLst>
                  <a:outerShdw blurRad="38100" dist="38100" dir="2700000" algn="tl">
                    <a:srgbClr val="000000">
                      <a:alpha val="43137"/>
                    </a:srgbClr>
                  </a:outerShdw>
                </a:effectLst>
              </a:rPr>
              <a:t> – OLB</a:t>
            </a:r>
          </a:p>
          <a:p>
            <a:pPr eaLnBrk="1" hangingPunct="1">
              <a:defRPr/>
            </a:pPr>
            <a:r>
              <a:rPr lang="en-US" sz="1400" dirty="0">
                <a:solidFill>
                  <a:srgbClr val="7030A0"/>
                </a:solidFill>
                <a:effectLst>
                  <a:outerShdw blurRad="38100" dist="38100" dir="2700000" algn="tl">
                    <a:srgbClr val="000000">
                      <a:alpha val="43137"/>
                    </a:srgbClr>
                  </a:outerShdw>
                </a:effectLst>
              </a:rPr>
              <a:t>= 1,104,620 – 730,000 </a:t>
            </a:r>
          </a:p>
          <a:p>
            <a:pPr eaLnBrk="1" hangingPunct="1">
              <a:defRPr/>
            </a:pPr>
            <a:r>
              <a:rPr lang="en-US" sz="1400" dirty="0">
                <a:solidFill>
                  <a:srgbClr val="7030A0"/>
                </a:solidFill>
                <a:effectLst>
                  <a:outerShdw blurRad="38100" dist="38100" dir="2700000" algn="tl">
                    <a:srgbClr val="000000">
                      <a:alpha val="43137"/>
                    </a:srgbClr>
                  </a:outerShdw>
                </a:effectLst>
              </a:rPr>
              <a:t>= 374,622 = EBTCF.</a:t>
            </a:r>
            <a:endParaRPr lang="en-US" sz="1400" dirty="0">
              <a:solidFill>
                <a:srgbClr val="7030A0"/>
              </a:solidFill>
              <a:effectLst>
                <a:outerShdw blurRad="38100" dist="38100" dir="2700000" algn="tl">
                  <a:srgbClr val="000000">
                    <a:alpha val="43137"/>
                  </a:srgbClr>
                </a:outerShdw>
              </a:effectLst>
            </a:endParaRPr>
          </a:p>
        </p:txBody>
      </p:sp>
      <p:sp>
        <p:nvSpPr>
          <p:cNvPr id="12" name="TextBox 11"/>
          <p:cNvSpPr txBox="1"/>
          <p:nvPr/>
        </p:nvSpPr>
        <p:spPr>
          <a:xfrm>
            <a:off x="2971800" y="5638800"/>
            <a:ext cx="5486400" cy="523875"/>
          </a:xfrm>
          <a:prstGeom prst="rect">
            <a:avLst/>
          </a:prstGeom>
          <a:noFill/>
          <a:ln>
            <a:solidFill>
              <a:srgbClr val="7030A0"/>
            </a:solidFill>
          </a:ln>
        </p:spPr>
        <p:txBody>
          <a:bodyPr>
            <a:spAutoFit/>
          </a:bodyPr>
          <a:lstStyle/>
          <a:p>
            <a:pPr eaLnBrk="1" hangingPunct="1">
              <a:defRPr/>
            </a:pPr>
            <a:r>
              <a:rPr lang="en-US" sz="1400" dirty="0">
                <a:solidFill>
                  <a:srgbClr val="7030A0"/>
                </a:solidFill>
                <a:effectLst>
                  <a:outerShdw blurRad="38100" dist="38100" dir="2700000" algn="tl">
                    <a:srgbClr val="000000">
                      <a:alpha val="43137"/>
                    </a:srgbClr>
                  </a:outerShdw>
                </a:effectLst>
              </a:rPr>
              <a:t>CGT = .15*[1104622 – 0 – (1000000+100000)] + .25*(10*800000/27.5)</a:t>
            </a:r>
          </a:p>
          <a:p>
            <a:pPr eaLnBrk="1" hangingPunct="1">
              <a:defRPr/>
            </a:pPr>
            <a:r>
              <a:rPr lang="en-US" sz="1400" dirty="0">
                <a:solidFill>
                  <a:srgbClr val="7030A0"/>
                </a:solidFill>
                <a:effectLst>
                  <a:outerShdw blurRad="38100" dist="38100" dir="2700000" algn="tl">
                    <a:srgbClr val="000000">
                      <a:alpha val="43137"/>
                    </a:srgbClr>
                  </a:outerShdw>
                </a:effectLst>
              </a:rPr>
              <a:t>  = .15*4622 + .25*290909 = 693 + 72727 = 73,421 = CGT.</a:t>
            </a:r>
            <a:endParaRPr lang="en-US" sz="1400" dirty="0">
              <a:solidFill>
                <a:srgbClr val="7030A0"/>
              </a:solidFill>
              <a:effectLst>
                <a:outerShdw blurRad="38100" dist="38100" dir="2700000" algn="tl">
                  <a:srgbClr val="000000">
                    <a:alpha val="43137"/>
                  </a:srgbClr>
                </a:outerShdw>
              </a:effectLst>
            </a:endParaRPr>
          </a:p>
        </p:txBody>
      </p:sp>
      <p:sp>
        <p:nvSpPr>
          <p:cNvPr id="13" name="TextBox 12"/>
          <p:cNvSpPr txBox="1"/>
          <p:nvPr/>
        </p:nvSpPr>
        <p:spPr>
          <a:xfrm>
            <a:off x="381000" y="6248400"/>
            <a:ext cx="5943600" cy="307975"/>
          </a:xfrm>
          <a:prstGeom prst="rect">
            <a:avLst/>
          </a:prstGeom>
          <a:noFill/>
          <a:ln>
            <a:solidFill>
              <a:srgbClr val="7030A0"/>
            </a:solidFill>
          </a:ln>
        </p:spPr>
        <p:txBody>
          <a:bodyPr>
            <a:spAutoFit/>
          </a:bodyPr>
          <a:lstStyle/>
          <a:p>
            <a:pPr algn="ctr" eaLnBrk="1" hangingPunct="1">
              <a:defRPr/>
            </a:pPr>
            <a:r>
              <a:rPr lang="en-US" sz="1400" dirty="0">
                <a:solidFill>
                  <a:srgbClr val="7030A0"/>
                </a:solidFill>
                <a:effectLst>
                  <a:outerShdw blurRad="38100" dist="38100" dir="2700000" algn="tl">
                    <a:srgbClr val="000000">
                      <a:alpha val="43137"/>
                    </a:srgbClr>
                  </a:outerShdw>
                </a:effectLst>
              </a:rPr>
              <a:t>Reversion EATCF = EBTCF –  CGT = 374622 – 73421 = 301,202 = EATCF. </a:t>
            </a:r>
            <a:endParaRPr lang="en-US" sz="1400" dirty="0">
              <a:solidFill>
                <a:srgbClr val="7030A0"/>
              </a:solidFill>
              <a:effectLst>
                <a:outerShdw blurRad="38100" dist="38100" dir="2700000" algn="tl">
                  <a:srgbClr val="000000">
                    <a:alpha val="43137"/>
                  </a:srgbClr>
                </a:outerShdw>
              </a:effectLst>
            </a:endParaRPr>
          </a:p>
        </p:txBody>
      </p:sp>
      <p:sp>
        <p:nvSpPr>
          <p:cNvPr id="14" name="Footer Placeholder 1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a:noFill/>
          <a:ln>
            <a:miter lim="800000"/>
            <a:headEnd/>
            <a:tailEnd/>
          </a:ln>
        </p:spPr>
        <p:txBody>
          <a:bodyPr/>
          <a:lstStyle/>
          <a:p>
            <a:fld id="{EFCE0C29-09CF-4A41-98FB-24805FE9FF37}" type="slidenum">
              <a:rPr lang="en-US"/>
              <a:pPr/>
              <a:t>13</a:t>
            </a:fld>
            <a:endParaRPr lang="en-US"/>
          </a:p>
        </p:txBody>
      </p:sp>
      <p:pic>
        <p:nvPicPr>
          <p:cNvPr id="28675" name="Picture 2"/>
          <p:cNvPicPr>
            <a:picLocks noChangeAspect="1" noChangeArrowheads="1"/>
          </p:cNvPicPr>
          <p:nvPr/>
        </p:nvPicPr>
        <p:blipFill>
          <a:blip r:embed="rId2" cstate="print"/>
          <a:srcRect/>
          <a:stretch>
            <a:fillRect/>
          </a:stretch>
        </p:blipFill>
        <p:spPr bwMode="auto">
          <a:xfrm>
            <a:off x="304800" y="855663"/>
            <a:ext cx="8534400" cy="5146675"/>
          </a:xfrm>
          <a:prstGeom prst="rect">
            <a:avLst/>
          </a:prstGeom>
          <a:noFill/>
          <a:ln w="9525">
            <a:noFill/>
            <a:miter lim="800000"/>
            <a:headEnd/>
            <a:tailEnd/>
          </a:ln>
        </p:spPr>
      </p:pic>
      <p:sp>
        <p:nvSpPr>
          <p:cNvPr id="473091" name="Text Box 3"/>
          <p:cNvSpPr txBox="1">
            <a:spLocks noChangeArrowheads="1"/>
          </p:cNvSpPr>
          <p:nvPr/>
        </p:nvSpPr>
        <p:spPr bwMode="auto">
          <a:xfrm>
            <a:off x="381000" y="228600"/>
            <a:ext cx="4495800" cy="304800"/>
          </a:xfrm>
          <a:prstGeom prst="rect">
            <a:avLst/>
          </a:prstGeom>
          <a:noFill/>
          <a:ln w="9525">
            <a:noFill/>
            <a:miter lim="800000"/>
            <a:headEnd/>
            <a:tailEnd/>
          </a:ln>
          <a:effectLst/>
        </p:spPr>
        <p:txBody>
          <a:bodyPr>
            <a:spAutoFit/>
          </a:bodyPr>
          <a:lstStyle/>
          <a:p>
            <a:pPr eaLnBrk="1" hangingPunct="1">
              <a:spcBef>
                <a:spcPct val="50000"/>
              </a:spcBef>
              <a:defRPr/>
            </a:pPr>
            <a:r>
              <a:rPr lang="en-US" sz="1400" i="1">
                <a:effectLst>
                  <a:outerShdw blurRad="38100" dist="38100" dir="2700000" algn="tl">
                    <a:srgbClr val="000000">
                      <a:alpha val="43137"/>
                    </a:srgbClr>
                  </a:outerShdw>
                </a:effectLst>
              </a:rPr>
              <a:t>Exhibit 14-2</a:t>
            </a:r>
          </a:p>
        </p:txBody>
      </p:sp>
      <p:sp>
        <p:nvSpPr>
          <p:cNvPr id="473092" name="Text Box 4"/>
          <p:cNvSpPr txBox="1">
            <a:spLocks noChangeArrowheads="1"/>
          </p:cNvSpPr>
          <p:nvPr/>
        </p:nvSpPr>
        <p:spPr bwMode="auto">
          <a:xfrm>
            <a:off x="5029200" y="228600"/>
            <a:ext cx="3886200" cy="1066800"/>
          </a:xfrm>
          <a:prstGeom prst="rect">
            <a:avLst/>
          </a:prstGeom>
          <a:noFill/>
          <a:ln w="9525">
            <a:noFill/>
            <a:miter lim="800000"/>
            <a:headEnd/>
            <a:tailEnd/>
          </a:ln>
          <a:effectLst/>
        </p:spPr>
        <p:txBody>
          <a:bodyPr>
            <a:spAutoFit/>
          </a:bodyPr>
          <a:lstStyle/>
          <a:p>
            <a:pPr eaLnBrk="1" hangingPunct="1">
              <a:spcBef>
                <a:spcPct val="20000"/>
              </a:spcBef>
              <a:defRPr/>
            </a:pPr>
            <a:r>
              <a:rPr lang="en-US" sz="2000" b="1" dirty="0">
                <a:solidFill>
                  <a:srgbClr val="0000FF"/>
                </a:solidFill>
                <a:effectLst>
                  <a:outerShdw blurRad="38100" dist="38100" dir="2700000" algn="tl">
                    <a:srgbClr val="000000">
                      <a:alpha val="43137"/>
                    </a:srgbClr>
                  </a:outerShdw>
                </a:effectLst>
              </a:rPr>
              <a:t>14.2.5: Cash Flow Components:</a:t>
            </a:r>
          </a:p>
          <a:p>
            <a:pPr eaLnBrk="1" hangingPunct="1">
              <a:spcBef>
                <a:spcPct val="20000"/>
              </a:spcBef>
              <a:defRPr/>
            </a:pPr>
            <a:r>
              <a:rPr lang="en-US" sz="2000" b="1" dirty="0">
                <a:solidFill>
                  <a:srgbClr val="0000FF"/>
                </a:solidFill>
                <a:effectLst>
                  <a:outerShdw blurRad="38100" dist="38100" dir="2700000" algn="tl">
                    <a:srgbClr val="000000">
                      <a:alpha val="43137"/>
                    </a:srgbClr>
                  </a:outerShdw>
                </a:effectLst>
              </a:rPr>
              <a:t>Recall our previous apt property investment…</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2"/>
          </p:nvPr>
        </p:nvSpPr>
        <p:spPr>
          <a:noFill/>
          <a:ln>
            <a:miter lim="800000"/>
            <a:headEnd/>
            <a:tailEnd/>
          </a:ln>
        </p:spPr>
        <p:txBody>
          <a:bodyPr/>
          <a:lstStyle/>
          <a:p>
            <a:fld id="{6914F855-2815-4794-AEC3-2B69D9F21433}" type="slidenum">
              <a:rPr lang="en-US"/>
              <a:pPr/>
              <a:t>14</a:t>
            </a:fld>
            <a:endParaRPr lang="en-US"/>
          </a:p>
        </p:txBody>
      </p:sp>
      <p:pic>
        <p:nvPicPr>
          <p:cNvPr id="29699" name="Picture 2"/>
          <p:cNvPicPr>
            <a:picLocks noChangeAspect="1" noChangeArrowheads="1"/>
          </p:cNvPicPr>
          <p:nvPr/>
        </p:nvPicPr>
        <p:blipFill>
          <a:blip r:embed="rId2" cstate="print"/>
          <a:srcRect/>
          <a:stretch>
            <a:fillRect/>
          </a:stretch>
        </p:blipFill>
        <p:spPr bwMode="auto">
          <a:xfrm>
            <a:off x="228600" y="1676400"/>
            <a:ext cx="8686800" cy="2525713"/>
          </a:xfrm>
          <a:prstGeom prst="rect">
            <a:avLst/>
          </a:prstGeom>
          <a:noFill/>
          <a:ln w="9525">
            <a:noFill/>
            <a:miter lim="800000"/>
            <a:headEnd/>
            <a:tailEnd/>
          </a:ln>
        </p:spPr>
      </p:pic>
      <p:sp>
        <p:nvSpPr>
          <p:cNvPr id="474115" name="Text Box 3"/>
          <p:cNvSpPr txBox="1">
            <a:spLocks noChangeArrowheads="1"/>
          </p:cNvSpPr>
          <p:nvPr/>
        </p:nvSpPr>
        <p:spPr bwMode="auto">
          <a:xfrm>
            <a:off x="457200" y="228600"/>
            <a:ext cx="8229600" cy="854075"/>
          </a:xfrm>
          <a:prstGeom prst="rect">
            <a:avLst/>
          </a:prstGeom>
          <a:noFill/>
          <a:ln w="9525">
            <a:noFill/>
            <a:miter lim="800000"/>
            <a:headEnd/>
            <a:tailEnd/>
          </a:ln>
          <a:effectLst/>
        </p:spPr>
        <p:txBody>
          <a:bodyPr>
            <a:spAutoFit/>
          </a:bodyPr>
          <a:lstStyle/>
          <a:p>
            <a:pPr eaLnBrk="1" hangingPunct="1">
              <a:spcBef>
                <a:spcPct val="50000"/>
              </a:spcBef>
              <a:defRPr/>
            </a:pPr>
            <a:r>
              <a:rPr lang="en-US" sz="2000">
                <a:effectLst>
                  <a:outerShdw blurRad="38100" dist="38100" dir="2700000" algn="tl">
                    <a:srgbClr val="000000">
                      <a:alpha val="43137"/>
                    </a:srgbClr>
                  </a:outerShdw>
                </a:effectLst>
              </a:rPr>
              <a:t>Here are the example property’s cash flows by component…</a:t>
            </a:r>
          </a:p>
          <a:p>
            <a:pPr eaLnBrk="1" hangingPunct="1">
              <a:spcBef>
                <a:spcPct val="50000"/>
              </a:spcBef>
              <a:defRPr/>
            </a:pPr>
            <a:r>
              <a:rPr lang="en-US" sz="2000" i="1">
                <a:effectLst>
                  <a:outerShdw blurRad="38100" dist="38100" dir="2700000" algn="tl">
                    <a:srgbClr val="000000">
                      <a:alpha val="43137"/>
                    </a:srgbClr>
                  </a:outerShdw>
                </a:effectLst>
              </a:rPr>
              <a:t>Exhibit 14-3:</a:t>
            </a:r>
          </a:p>
        </p:txBody>
      </p:sp>
      <p:grpSp>
        <p:nvGrpSpPr>
          <p:cNvPr id="474116" name="Group 4"/>
          <p:cNvGrpSpPr>
            <a:grpSpLocks/>
          </p:cNvGrpSpPr>
          <p:nvPr/>
        </p:nvGrpSpPr>
        <p:grpSpPr bwMode="auto">
          <a:xfrm>
            <a:off x="3048000" y="2133600"/>
            <a:ext cx="5410200" cy="3551238"/>
            <a:chOff x="1920" y="1344"/>
            <a:chExt cx="3408" cy="2237"/>
          </a:xfrm>
        </p:grpSpPr>
        <p:sp>
          <p:nvSpPr>
            <p:cNvPr id="474117" name="Rectangle 5"/>
            <p:cNvSpPr>
              <a:spLocks noChangeArrowheads="1"/>
            </p:cNvSpPr>
            <p:nvPr/>
          </p:nvSpPr>
          <p:spPr bwMode="auto">
            <a:xfrm>
              <a:off x="1920" y="1344"/>
              <a:ext cx="720" cy="1440"/>
            </a:xfrm>
            <a:prstGeom prst="rect">
              <a:avLst/>
            </a:prstGeom>
            <a:noFill/>
            <a:ln w="9525">
              <a:solidFill>
                <a:srgbClr val="0000FF"/>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4118" name="Rectangle 6"/>
            <p:cNvSpPr>
              <a:spLocks noChangeArrowheads="1"/>
            </p:cNvSpPr>
            <p:nvPr/>
          </p:nvSpPr>
          <p:spPr bwMode="auto">
            <a:xfrm>
              <a:off x="2688" y="1344"/>
              <a:ext cx="336" cy="144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4119" name="Rectangle 7"/>
            <p:cNvSpPr>
              <a:spLocks noChangeArrowheads="1"/>
            </p:cNvSpPr>
            <p:nvPr/>
          </p:nvSpPr>
          <p:spPr bwMode="auto">
            <a:xfrm>
              <a:off x="3696" y="1344"/>
              <a:ext cx="768" cy="144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4120" name="Text Box 8"/>
            <p:cNvSpPr txBox="1">
              <a:spLocks noChangeArrowheads="1"/>
            </p:cNvSpPr>
            <p:nvPr/>
          </p:nvSpPr>
          <p:spPr bwMode="auto">
            <a:xfrm>
              <a:off x="1968" y="3216"/>
              <a:ext cx="576" cy="294"/>
            </a:xfrm>
            <a:prstGeom prst="rect">
              <a:avLst/>
            </a:prstGeom>
            <a:noFill/>
            <a:ln w="9525">
              <a:solidFill>
                <a:srgbClr val="0000FF"/>
              </a:solidFill>
              <a:miter lim="800000"/>
              <a:headEnd/>
              <a:tailEnd/>
            </a:ln>
            <a:effectLst/>
          </p:spPr>
          <p:txBody>
            <a:bodyPr>
              <a:spAutoFit/>
            </a:bodyPr>
            <a:lstStyle/>
            <a:p>
              <a:pPr algn="ctr" eaLnBrk="1" hangingPunct="1">
                <a:spcBef>
                  <a:spcPct val="50000"/>
                </a:spcBef>
                <a:defRPr/>
              </a:pPr>
              <a:r>
                <a:rPr lang="en-US">
                  <a:solidFill>
                    <a:srgbClr val="0000FF"/>
                  </a:solidFill>
                  <a:effectLst>
                    <a:outerShdw blurRad="38100" dist="38100" dir="2700000" algn="tl">
                      <a:srgbClr val="000000">
                        <a:alpha val="43137"/>
                      </a:srgbClr>
                    </a:outerShdw>
                  </a:effectLst>
                </a:rPr>
                <a:t>Risky</a:t>
              </a:r>
            </a:p>
          </p:txBody>
        </p:sp>
        <p:sp>
          <p:nvSpPr>
            <p:cNvPr id="474121" name="Text Box 9"/>
            <p:cNvSpPr txBox="1">
              <a:spLocks noChangeArrowheads="1"/>
            </p:cNvSpPr>
            <p:nvPr/>
          </p:nvSpPr>
          <p:spPr bwMode="auto">
            <a:xfrm>
              <a:off x="3072" y="3216"/>
              <a:ext cx="864" cy="294"/>
            </a:xfrm>
            <a:prstGeom prst="rect">
              <a:avLst/>
            </a:prstGeom>
            <a:noFill/>
            <a:ln w="9525">
              <a:solidFill>
                <a:srgbClr val="FF0000"/>
              </a:solidFill>
              <a:miter lim="800000"/>
              <a:headEnd/>
              <a:tailEnd/>
            </a:ln>
            <a:effectLst/>
          </p:spPr>
          <p:txBody>
            <a:bodyPr>
              <a:spAutoFit/>
            </a:bodyPr>
            <a:lstStyle/>
            <a:p>
              <a:pPr algn="ctr" eaLnBrk="1" hangingPunct="1">
                <a:spcBef>
                  <a:spcPct val="50000"/>
                </a:spcBef>
                <a:defRPr/>
              </a:pPr>
              <a:r>
                <a:rPr lang="en-US">
                  <a:solidFill>
                    <a:srgbClr val="FF0000"/>
                  </a:solidFill>
                  <a:effectLst>
                    <a:outerShdw blurRad="38100" dist="38100" dir="2700000" algn="tl">
                      <a:srgbClr val="000000">
                        <a:alpha val="43137"/>
                      </a:srgbClr>
                    </a:outerShdw>
                  </a:effectLst>
                </a:rPr>
                <a:t>Riskless</a:t>
              </a:r>
            </a:p>
          </p:txBody>
        </p:sp>
        <p:sp>
          <p:nvSpPr>
            <p:cNvPr id="474122" name="Line 10"/>
            <p:cNvSpPr>
              <a:spLocks noChangeShapeType="1"/>
            </p:cNvSpPr>
            <p:nvPr/>
          </p:nvSpPr>
          <p:spPr bwMode="auto">
            <a:xfrm flipH="1" flipV="1">
              <a:off x="2880" y="2784"/>
              <a:ext cx="624" cy="432"/>
            </a:xfrm>
            <a:prstGeom prst="line">
              <a:avLst/>
            </a:prstGeom>
            <a:noFill/>
            <a:ln w="9525">
              <a:solidFill>
                <a:srgbClr val="FF0000"/>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474123" name="Line 11"/>
            <p:cNvSpPr>
              <a:spLocks noChangeShapeType="1"/>
            </p:cNvSpPr>
            <p:nvPr/>
          </p:nvSpPr>
          <p:spPr bwMode="auto">
            <a:xfrm flipV="1">
              <a:off x="3504" y="2784"/>
              <a:ext cx="528" cy="432"/>
            </a:xfrm>
            <a:prstGeom prst="line">
              <a:avLst/>
            </a:prstGeom>
            <a:noFill/>
            <a:ln w="9525">
              <a:solidFill>
                <a:srgbClr val="FF0000"/>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474124" name="Line 12"/>
            <p:cNvSpPr>
              <a:spLocks noChangeShapeType="1"/>
            </p:cNvSpPr>
            <p:nvPr/>
          </p:nvSpPr>
          <p:spPr bwMode="auto">
            <a:xfrm flipV="1">
              <a:off x="2256" y="2784"/>
              <a:ext cx="0" cy="432"/>
            </a:xfrm>
            <a:prstGeom prst="line">
              <a:avLst/>
            </a:prstGeom>
            <a:noFill/>
            <a:ln w="9525">
              <a:solidFill>
                <a:srgbClr val="0000FF"/>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474125" name="Rectangle 13"/>
            <p:cNvSpPr>
              <a:spLocks noChangeArrowheads="1"/>
            </p:cNvSpPr>
            <p:nvPr/>
          </p:nvSpPr>
          <p:spPr bwMode="auto">
            <a:xfrm>
              <a:off x="4800" y="1344"/>
              <a:ext cx="432" cy="1440"/>
            </a:xfrm>
            <a:prstGeom prst="rect">
              <a:avLst/>
            </a:prstGeom>
            <a:noFill/>
            <a:ln w="9525">
              <a:solidFill>
                <a:srgbClr val="CC0099"/>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4126" name="Text Box 14"/>
            <p:cNvSpPr txBox="1">
              <a:spLocks noChangeArrowheads="1"/>
            </p:cNvSpPr>
            <p:nvPr/>
          </p:nvSpPr>
          <p:spPr bwMode="auto">
            <a:xfrm>
              <a:off x="4752" y="3216"/>
              <a:ext cx="576" cy="294"/>
            </a:xfrm>
            <a:prstGeom prst="rect">
              <a:avLst/>
            </a:prstGeom>
            <a:noFill/>
            <a:ln w="9525">
              <a:solidFill>
                <a:srgbClr val="CC0099"/>
              </a:solidFill>
              <a:miter lim="800000"/>
              <a:headEnd/>
              <a:tailEnd/>
            </a:ln>
            <a:effectLst/>
          </p:spPr>
          <p:txBody>
            <a:bodyPr>
              <a:spAutoFit/>
            </a:bodyPr>
            <a:lstStyle/>
            <a:p>
              <a:pPr algn="ctr" eaLnBrk="1" hangingPunct="1">
                <a:spcBef>
                  <a:spcPct val="50000"/>
                </a:spcBef>
                <a:defRPr/>
              </a:pPr>
              <a:r>
                <a:rPr lang="en-US">
                  <a:solidFill>
                    <a:srgbClr val="CC0099"/>
                  </a:solidFill>
                  <a:effectLst>
                    <a:outerShdw blurRad="38100" dist="38100" dir="2700000" algn="tl">
                      <a:srgbClr val="000000">
                        <a:alpha val="43137"/>
                      </a:srgbClr>
                    </a:outerShdw>
                  </a:effectLst>
                </a:rPr>
                <a:t>Net</a:t>
              </a:r>
            </a:p>
          </p:txBody>
        </p:sp>
        <p:sp>
          <p:nvSpPr>
            <p:cNvPr id="474127" name="Line 15"/>
            <p:cNvSpPr>
              <a:spLocks noChangeShapeType="1"/>
            </p:cNvSpPr>
            <p:nvPr/>
          </p:nvSpPr>
          <p:spPr bwMode="auto">
            <a:xfrm flipV="1">
              <a:off x="5040" y="2784"/>
              <a:ext cx="0" cy="432"/>
            </a:xfrm>
            <a:prstGeom prst="line">
              <a:avLst/>
            </a:prstGeom>
            <a:noFill/>
            <a:ln w="9525">
              <a:solidFill>
                <a:srgbClr val="CC0099"/>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474128" name="Text Box 16"/>
            <p:cNvSpPr txBox="1">
              <a:spLocks noChangeArrowheads="1"/>
            </p:cNvSpPr>
            <p:nvPr/>
          </p:nvSpPr>
          <p:spPr bwMode="auto">
            <a:xfrm>
              <a:off x="2592" y="3216"/>
              <a:ext cx="336" cy="365"/>
            </a:xfrm>
            <a:prstGeom prst="rect">
              <a:avLst/>
            </a:prstGeom>
            <a:noFill/>
            <a:ln w="9525">
              <a:noFill/>
              <a:miter lim="800000"/>
              <a:headEnd/>
              <a:tailEnd/>
            </a:ln>
            <a:effectLst/>
          </p:spPr>
          <p:txBody>
            <a:bodyPr>
              <a:spAutoFit/>
            </a:bodyPr>
            <a:lstStyle/>
            <a:p>
              <a:pPr algn="ctr" eaLnBrk="1" hangingPunct="1">
                <a:spcBef>
                  <a:spcPct val="50000"/>
                </a:spcBef>
                <a:defRPr/>
              </a:pPr>
              <a:r>
                <a:rPr lang="en-US" sz="3200" b="1">
                  <a:effectLst>
                    <a:outerShdw blurRad="38100" dist="38100" dir="2700000" algn="tl">
                      <a:srgbClr val="FFFFFF"/>
                    </a:outerShdw>
                  </a:effectLst>
                </a:rPr>
                <a:t>+</a:t>
              </a:r>
            </a:p>
          </p:txBody>
        </p:sp>
        <p:sp>
          <p:nvSpPr>
            <p:cNvPr id="474129" name="AutoShape 17"/>
            <p:cNvSpPr>
              <a:spLocks noChangeArrowheads="1"/>
            </p:cNvSpPr>
            <p:nvPr/>
          </p:nvSpPr>
          <p:spPr bwMode="auto">
            <a:xfrm>
              <a:off x="4128" y="3264"/>
              <a:ext cx="432" cy="192"/>
            </a:xfrm>
            <a:prstGeom prst="rightArrow">
              <a:avLst>
                <a:gd name="adj1" fmla="val 50000"/>
                <a:gd name="adj2" fmla="val 56250"/>
              </a:avLst>
            </a:prstGeom>
            <a:noFill/>
            <a:ln w="9525">
              <a:solidFill>
                <a:schemeClr val="tx1"/>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sp>
        <p:nvSpPr>
          <p:cNvPr id="19" name="Footer Placeholder 1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74116"/>
                                        </p:tgtEl>
                                        <p:attrNameLst>
                                          <p:attrName>style.visibility</p:attrName>
                                        </p:attrNameLst>
                                      </p:cBhvr>
                                      <p:to>
                                        <p:strVal val="visible"/>
                                      </p:to>
                                    </p:set>
                                    <p:anim calcmode="lin" valueType="num">
                                      <p:cBhvr additive="base">
                                        <p:cTn id="7" dur="500" fill="hold"/>
                                        <p:tgtEl>
                                          <p:spTgt spid="474116"/>
                                        </p:tgtEl>
                                        <p:attrNameLst>
                                          <p:attrName>ppt_x</p:attrName>
                                        </p:attrNameLst>
                                      </p:cBhvr>
                                      <p:tavLst>
                                        <p:tav tm="0">
                                          <p:val>
                                            <p:strVal val="0-#ppt_w/2"/>
                                          </p:val>
                                        </p:tav>
                                        <p:tav tm="100000">
                                          <p:val>
                                            <p:strVal val="#ppt_x"/>
                                          </p:val>
                                        </p:tav>
                                      </p:tavLst>
                                    </p:anim>
                                    <p:anim calcmode="lin" valueType="num">
                                      <p:cBhvr additive="base">
                                        <p:cTn id="8" dur="500" fill="hold"/>
                                        <p:tgtEl>
                                          <p:spTgt spid="4741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miter lim="800000"/>
            <a:headEnd/>
            <a:tailEnd/>
          </a:ln>
        </p:spPr>
        <p:txBody>
          <a:bodyPr/>
          <a:lstStyle/>
          <a:p>
            <a:fld id="{6B20959C-8040-4409-A0A1-8FA806C35AA8}" type="slidenum">
              <a:rPr lang="en-US"/>
              <a:pPr/>
              <a:t>15</a:t>
            </a:fld>
            <a:endParaRPr lang="en-US"/>
          </a:p>
        </p:txBody>
      </p:sp>
      <p:grpSp>
        <p:nvGrpSpPr>
          <p:cNvPr id="30723" name="Group 2"/>
          <p:cNvGrpSpPr>
            <a:grpSpLocks/>
          </p:cNvGrpSpPr>
          <p:nvPr/>
        </p:nvGrpSpPr>
        <p:grpSpPr bwMode="auto">
          <a:xfrm>
            <a:off x="533400" y="1295400"/>
            <a:ext cx="8001000" cy="3810000"/>
            <a:chOff x="-3" y="-3"/>
            <a:chExt cx="6111" cy="2945"/>
          </a:xfrm>
        </p:grpSpPr>
        <p:grpSp>
          <p:nvGrpSpPr>
            <p:cNvPr id="30725" name="Group 3"/>
            <p:cNvGrpSpPr>
              <a:grpSpLocks/>
            </p:cNvGrpSpPr>
            <p:nvPr/>
          </p:nvGrpSpPr>
          <p:grpSpPr bwMode="auto">
            <a:xfrm>
              <a:off x="0" y="0"/>
              <a:ext cx="6105" cy="2939"/>
              <a:chOff x="0" y="0"/>
              <a:chExt cx="6105" cy="2939"/>
            </a:xfrm>
          </p:grpSpPr>
          <p:grpSp>
            <p:nvGrpSpPr>
              <p:cNvPr id="30727" name="Group 4"/>
              <p:cNvGrpSpPr>
                <a:grpSpLocks/>
              </p:cNvGrpSpPr>
              <p:nvPr/>
            </p:nvGrpSpPr>
            <p:grpSpPr bwMode="auto">
              <a:xfrm>
                <a:off x="0" y="0"/>
                <a:ext cx="6105" cy="461"/>
                <a:chOff x="0" y="0"/>
                <a:chExt cx="6105" cy="461"/>
              </a:xfrm>
            </p:grpSpPr>
            <p:sp>
              <p:nvSpPr>
                <p:cNvPr id="475141" name="Rectangle 5"/>
                <p:cNvSpPr>
                  <a:spLocks noChangeArrowheads="1"/>
                </p:cNvSpPr>
                <p:nvPr/>
              </p:nvSpPr>
              <p:spPr bwMode="auto">
                <a:xfrm>
                  <a:off x="42" y="-1"/>
                  <a:ext cx="6021" cy="461"/>
                </a:xfrm>
                <a:prstGeom prst="rect">
                  <a:avLst/>
                </a:prstGeom>
                <a:noFill/>
                <a:ln w="9525">
                  <a:noFill/>
                  <a:miter lim="800000"/>
                  <a:headEnd/>
                  <a:tailEnd/>
                </a:ln>
                <a:effectLst/>
              </p:spPr>
              <p:txBody>
                <a:bodyPr/>
                <a:lstStyle/>
                <a:p>
                  <a:pP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10-yr Going-in IRR:</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tabLst>
                      <a:tab pos="0" algn="l"/>
                    </a:tabLst>
                    <a:defRPr/>
                  </a:pPr>
                  <a:endParaRPr lang="en-US">
                    <a:effectLst>
                      <a:outerShdw blurRad="38100" dist="38100" dir="2700000" algn="tl">
                        <a:srgbClr val="000000">
                          <a:alpha val="43137"/>
                        </a:srgbClr>
                      </a:outerShdw>
                    </a:effectLst>
                  </a:endParaRPr>
                </a:p>
              </p:txBody>
            </p:sp>
            <p:sp>
              <p:nvSpPr>
                <p:cNvPr id="475142" name="Rectangle 6"/>
                <p:cNvSpPr>
                  <a:spLocks noChangeArrowheads="1"/>
                </p:cNvSpPr>
                <p:nvPr/>
              </p:nvSpPr>
              <p:spPr bwMode="auto">
                <a:xfrm>
                  <a:off x="-1" y="-1"/>
                  <a:ext cx="6106"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28" name="Group 7"/>
              <p:cNvGrpSpPr>
                <a:grpSpLocks/>
              </p:cNvGrpSpPr>
              <p:nvPr/>
            </p:nvGrpSpPr>
            <p:grpSpPr bwMode="auto">
              <a:xfrm>
                <a:off x="0" y="461"/>
                <a:ext cx="2035" cy="461"/>
                <a:chOff x="0" y="461"/>
                <a:chExt cx="2035" cy="461"/>
              </a:xfrm>
            </p:grpSpPr>
            <p:sp>
              <p:nvSpPr>
                <p:cNvPr id="475144" name="Rectangle 8"/>
                <p:cNvSpPr>
                  <a:spLocks noChangeArrowheads="1"/>
                </p:cNvSpPr>
                <p:nvPr/>
              </p:nvSpPr>
              <p:spPr bwMode="auto">
                <a:xfrm>
                  <a:off x="42" y="461"/>
                  <a:ext cx="1951" cy="461"/>
                </a:xfrm>
                <a:prstGeom prst="rect">
                  <a:avLst/>
                </a:prstGeom>
                <a:noFill/>
                <a:ln w="9525">
                  <a:noFill/>
                  <a:miter lim="800000"/>
                  <a:headEnd/>
                  <a:tailEnd/>
                </a:ln>
                <a:effectLst/>
              </p:spPr>
              <p:txBody>
                <a:bodyPr/>
                <a:lstStyle/>
                <a:p>
                  <a:pPr eaLnBrk="1" hangingPunct="1">
                    <a:tabLst>
                      <a:tab pos="0" algn="l"/>
                    </a:tabLst>
                    <a:defRPr/>
                  </a:pPr>
                  <a:r>
                    <a:rPr lang="en-US" sz="1200">
                      <a:effectLst>
                        <a:outerShdw blurRad="38100" dist="38100" dir="2700000" algn="tl">
                          <a:srgbClr val="000000">
                            <a:alpha val="43137"/>
                          </a:srgbClr>
                        </a:outerShdw>
                      </a:effectLst>
                      <a:latin typeface="Courier New" pitchFamily="49" charset="0"/>
                      <a:cs typeface="Courier New" pitchFamily="49" charset="0"/>
                    </a:rPr>
                    <a:t> </a:t>
                  </a:r>
                </a:p>
                <a:p>
                  <a:pPr>
                    <a:tabLst>
                      <a:tab pos="0" algn="l"/>
                    </a:tabLst>
                    <a:defRPr/>
                  </a:pPr>
                  <a:endParaRPr lang="en-US">
                    <a:effectLst>
                      <a:outerShdw blurRad="38100" dist="38100" dir="2700000" algn="tl">
                        <a:srgbClr val="000000">
                          <a:alpha val="43137"/>
                        </a:srgbClr>
                      </a:outerShdw>
                    </a:effectLst>
                  </a:endParaRPr>
                </a:p>
              </p:txBody>
            </p:sp>
            <p:sp>
              <p:nvSpPr>
                <p:cNvPr id="475145" name="Rectangle 9"/>
                <p:cNvSpPr>
                  <a:spLocks noChangeArrowheads="1"/>
                </p:cNvSpPr>
                <p:nvPr/>
              </p:nvSpPr>
              <p:spPr bwMode="auto">
                <a:xfrm>
                  <a:off x="-1" y="461"/>
                  <a:ext cx="2036"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29" name="Group 10"/>
              <p:cNvGrpSpPr>
                <a:grpSpLocks/>
              </p:cNvGrpSpPr>
              <p:nvPr/>
            </p:nvGrpSpPr>
            <p:grpSpPr bwMode="auto">
              <a:xfrm>
                <a:off x="2035" y="461"/>
                <a:ext cx="2035" cy="461"/>
                <a:chOff x="2035" y="461"/>
                <a:chExt cx="2035" cy="461"/>
              </a:xfrm>
            </p:grpSpPr>
            <p:sp>
              <p:nvSpPr>
                <p:cNvPr id="475147" name="Rectangle 11"/>
                <p:cNvSpPr>
                  <a:spLocks noChangeArrowheads="1"/>
                </p:cNvSpPr>
                <p:nvPr/>
              </p:nvSpPr>
              <p:spPr bwMode="auto">
                <a:xfrm>
                  <a:off x="2078" y="461"/>
                  <a:ext cx="1950" cy="461"/>
                </a:xfrm>
                <a:prstGeom prst="rect">
                  <a:avLst/>
                </a:prstGeom>
                <a:noFill/>
                <a:ln w="9525">
                  <a:noFill/>
                  <a:miter lim="800000"/>
                  <a:headEnd/>
                  <a:tailEnd/>
                </a:ln>
                <a:effectLst/>
              </p:spPr>
              <p:txBody>
                <a:bodyPr/>
                <a:lstStyle/>
                <a:p>
                  <a:pPr algn="r" eaLnBrk="1" hangingPunct="1">
                    <a:tabLst>
                      <a:tab pos="0" algn="l"/>
                    </a:tabLst>
                    <a:defRPr/>
                  </a:pPr>
                  <a:r>
                    <a:rPr lang="en-US" sz="1800" b="1">
                      <a:effectLst>
                        <a:outerShdw blurRad="38100" dist="38100" dir="2700000" algn="tl">
                          <a:srgbClr val="000000">
                            <a:alpha val="43137"/>
                          </a:srgbClr>
                        </a:outerShdw>
                      </a:effectLst>
                      <a:latin typeface="Arial" charset="0"/>
                      <a:cs typeface="Arial" charset="0"/>
                    </a:rPr>
                    <a:t>Property (Unlvd)</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48" name="Rectangle 12"/>
                <p:cNvSpPr>
                  <a:spLocks noChangeArrowheads="1"/>
                </p:cNvSpPr>
                <p:nvPr/>
              </p:nvSpPr>
              <p:spPr bwMode="auto">
                <a:xfrm>
                  <a:off x="2035" y="461"/>
                  <a:ext cx="2035"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0" name="Group 13"/>
              <p:cNvGrpSpPr>
                <a:grpSpLocks/>
              </p:cNvGrpSpPr>
              <p:nvPr/>
            </p:nvGrpSpPr>
            <p:grpSpPr bwMode="auto">
              <a:xfrm>
                <a:off x="4070" y="461"/>
                <a:ext cx="2035" cy="461"/>
                <a:chOff x="4070" y="461"/>
                <a:chExt cx="2035" cy="461"/>
              </a:xfrm>
            </p:grpSpPr>
            <p:sp>
              <p:nvSpPr>
                <p:cNvPr id="475150" name="Rectangle 14"/>
                <p:cNvSpPr>
                  <a:spLocks noChangeArrowheads="1"/>
                </p:cNvSpPr>
                <p:nvPr/>
              </p:nvSpPr>
              <p:spPr bwMode="auto">
                <a:xfrm>
                  <a:off x="4112" y="461"/>
                  <a:ext cx="1951" cy="461"/>
                </a:xfrm>
                <a:prstGeom prst="rect">
                  <a:avLst/>
                </a:prstGeom>
                <a:noFill/>
                <a:ln w="9525">
                  <a:noFill/>
                  <a:miter lim="800000"/>
                  <a:headEnd/>
                  <a:tailEnd/>
                </a:ln>
                <a:effectLst/>
              </p:spPr>
              <p:txBody>
                <a:bodyPr/>
                <a:lstStyle/>
                <a:p>
                  <a:pPr algn="r" eaLnBrk="1" hangingPunct="1">
                    <a:tabLst>
                      <a:tab pos="0" algn="l"/>
                    </a:tabLst>
                    <a:defRPr/>
                  </a:pPr>
                  <a:r>
                    <a:rPr lang="en-US" sz="1800" b="1">
                      <a:effectLst>
                        <a:outerShdw blurRad="38100" dist="38100" dir="2700000" algn="tl">
                          <a:srgbClr val="000000">
                            <a:alpha val="43137"/>
                          </a:srgbClr>
                        </a:outerShdw>
                      </a:effectLst>
                      <a:latin typeface="Arial" charset="0"/>
                      <a:cs typeface="Arial" charset="0"/>
                    </a:rPr>
                    <a:t>Equity (Levd)</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51" name="Rectangle 15"/>
                <p:cNvSpPr>
                  <a:spLocks noChangeArrowheads="1"/>
                </p:cNvSpPr>
                <p:nvPr/>
              </p:nvSpPr>
              <p:spPr bwMode="auto">
                <a:xfrm>
                  <a:off x="4070" y="461"/>
                  <a:ext cx="2036"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1" name="Group 16"/>
              <p:cNvGrpSpPr>
                <a:grpSpLocks/>
              </p:cNvGrpSpPr>
              <p:nvPr/>
            </p:nvGrpSpPr>
            <p:grpSpPr bwMode="auto">
              <a:xfrm>
                <a:off x="0" y="922"/>
                <a:ext cx="2035" cy="461"/>
                <a:chOff x="0" y="922"/>
                <a:chExt cx="2035" cy="461"/>
              </a:xfrm>
            </p:grpSpPr>
            <p:sp>
              <p:nvSpPr>
                <p:cNvPr id="475153" name="Rectangle 17"/>
                <p:cNvSpPr>
                  <a:spLocks noChangeArrowheads="1"/>
                </p:cNvSpPr>
                <p:nvPr/>
              </p:nvSpPr>
              <p:spPr bwMode="auto">
                <a:xfrm>
                  <a:off x="42" y="922"/>
                  <a:ext cx="1951" cy="460"/>
                </a:xfrm>
                <a:prstGeom prst="rect">
                  <a:avLst/>
                </a:prstGeom>
                <a:noFill/>
                <a:ln w="9525">
                  <a:noFill/>
                  <a:miter lim="800000"/>
                  <a:headEnd/>
                  <a:tailEnd/>
                </a:ln>
                <a:effectLst/>
              </p:spPr>
              <p:txBody>
                <a:bodyPr/>
                <a:lstStyle/>
                <a:p>
                  <a:pPr eaLnBrk="1" hangingPunct="1">
                    <a:tabLst>
                      <a:tab pos="0" algn="l"/>
                    </a:tabLst>
                    <a:defRPr/>
                  </a:pPr>
                  <a:r>
                    <a:rPr lang="en-US" sz="1800" b="1">
                      <a:effectLst>
                        <a:outerShdw blurRad="38100" dist="38100" dir="2700000" algn="tl">
                          <a:srgbClr val="000000">
                            <a:alpha val="43137"/>
                          </a:srgbClr>
                        </a:outerShdw>
                      </a:effectLst>
                      <a:latin typeface="Arial" charset="0"/>
                      <a:cs typeface="Arial" charset="0"/>
                    </a:rPr>
                    <a:t>Before-tax</a:t>
                  </a:r>
                </a:p>
                <a:p>
                  <a:pPr>
                    <a:tabLst>
                      <a:tab pos="0" algn="l"/>
                    </a:tabLst>
                    <a:defRPr/>
                  </a:pPr>
                  <a:endParaRPr lang="en-US">
                    <a:effectLst>
                      <a:outerShdw blurRad="38100" dist="38100" dir="2700000" algn="tl">
                        <a:srgbClr val="000000">
                          <a:alpha val="43137"/>
                        </a:srgbClr>
                      </a:outerShdw>
                    </a:effectLst>
                  </a:endParaRPr>
                </a:p>
              </p:txBody>
            </p:sp>
            <p:sp>
              <p:nvSpPr>
                <p:cNvPr id="475154" name="Rectangle 18"/>
                <p:cNvSpPr>
                  <a:spLocks noChangeArrowheads="1"/>
                </p:cNvSpPr>
                <p:nvPr/>
              </p:nvSpPr>
              <p:spPr bwMode="auto">
                <a:xfrm>
                  <a:off x="-1" y="922"/>
                  <a:ext cx="2036" cy="460"/>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2" name="Group 19"/>
              <p:cNvGrpSpPr>
                <a:grpSpLocks/>
              </p:cNvGrpSpPr>
              <p:nvPr/>
            </p:nvGrpSpPr>
            <p:grpSpPr bwMode="auto">
              <a:xfrm>
                <a:off x="2035" y="922"/>
                <a:ext cx="2035" cy="461"/>
                <a:chOff x="2035" y="922"/>
                <a:chExt cx="2035" cy="461"/>
              </a:xfrm>
            </p:grpSpPr>
            <p:sp>
              <p:nvSpPr>
                <p:cNvPr id="475156" name="Rectangle 20"/>
                <p:cNvSpPr>
                  <a:spLocks noChangeArrowheads="1"/>
                </p:cNvSpPr>
                <p:nvPr/>
              </p:nvSpPr>
              <p:spPr bwMode="auto">
                <a:xfrm>
                  <a:off x="2078" y="922"/>
                  <a:ext cx="1950" cy="460"/>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6.04%</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57" name="Rectangle 21"/>
                <p:cNvSpPr>
                  <a:spLocks noChangeArrowheads="1"/>
                </p:cNvSpPr>
                <p:nvPr/>
              </p:nvSpPr>
              <p:spPr bwMode="auto">
                <a:xfrm>
                  <a:off x="2035" y="922"/>
                  <a:ext cx="2035" cy="460"/>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3" name="Group 22"/>
              <p:cNvGrpSpPr>
                <a:grpSpLocks/>
              </p:cNvGrpSpPr>
              <p:nvPr/>
            </p:nvGrpSpPr>
            <p:grpSpPr bwMode="auto">
              <a:xfrm>
                <a:off x="4070" y="922"/>
                <a:ext cx="2035" cy="461"/>
                <a:chOff x="4070" y="922"/>
                <a:chExt cx="2035" cy="461"/>
              </a:xfrm>
            </p:grpSpPr>
            <p:sp>
              <p:nvSpPr>
                <p:cNvPr id="475159" name="Rectangle 23"/>
                <p:cNvSpPr>
                  <a:spLocks noChangeArrowheads="1"/>
                </p:cNvSpPr>
                <p:nvPr/>
              </p:nvSpPr>
              <p:spPr bwMode="auto">
                <a:xfrm>
                  <a:off x="4112" y="922"/>
                  <a:ext cx="1951" cy="460"/>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7.40%</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60" name="Rectangle 24"/>
                <p:cNvSpPr>
                  <a:spLocks noChangeArrowheads="1"/>
                </p:cNvSpPr>
                <p:nvPr/>
              </p:nvSpPr>
              <p:spPr bwMode="auto">
                <a:xfrm>
                  <a:off x="4070" y="922"/>
                  <a:ext cx="2036" cy="460"/>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4" name="Group 25"/>
              <p:cNvGrpSpPr>
                <a:grpSpLocks/>
              </p:cNvGrpSpPr>
              <p:nvPr/>
            </p:nvGrpSpPr>
            <p:grpSpPr bwMode="auto">
              <a:xfrm>
                <a:off x="0" y="1383"/>
                <a:ext cx="2035" cy="461"/>
                <a:chOff x="0" y="1383"/>
                <a:chExt cx="2035" cy="461"/>
              </a:xfrm>
            </p:grpSpPr>
            <p:sp>
              <p:nvSpPr>
                <p:cNvPr id="475162" name="Rectangle 26"/>
                <p:cNvSpPr>
                  <a:spLocks noChangeArrowheads="1"/>
                </p:cNvSpPr>
                <p:nvPr/>
              </p:nvSpPr>
              <p:spPr bwMode="auto">
                <a:xfrm>
                  <a:off x="42" y="1382"/>
                  <a:ext cx="1951" cy="461"/>
                </a:xfrm>
                <a:prstGeom prst="rect">
                  <a:avLst/>
                </a:prstGeom>
                <a:noFill/>
                <a:ln w="9525">
                  <a:noFill/>
                  <a:miter lim="800000"/>
                  <a:headEnd/>
                  <a:tailEnd/>
                </a:ln>
                <a:effectLst/>
              </p:spPr>
              <p:txBody>
                <a:bodyPr/>
                <a:lstStyle/>
                <a:p>
                  <a:pPr eaLnBrk="1" hangingPunct="1">
                    <a:tabLst>
                      <a:tab pos="0" algn="l"/>
                    </a:tabLst>
                    <a:defRPr/>
                  </a:pPr>
                  <a:r>
                    <a:rPr lang="en-US" sz="1800" b="1">
                      <a:effectLst>
                        <a:outerShdw blurRad="38100" dist="38100" dir="2700000" algn="tl">
                          <a:srgbClr val="000000">
                            <a:alpha val="43137"/>
                          </a:srgbClr>
                        </a:outerShdw>
                      </a:effectLst>
                      <a:latin typeface="Arial" charset="0"/>
                      <a:cs typeface="Arial" charset="0"/>
                    </a:rPr>
                    <a:t>After-tax</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tabLst>
                      <a:tab pos="0" algn="l"/>
                    </a:tabLst>
                    <a:defRPr/>
                  </a:pPr>
                  <a:endParaRPr lang="en-US">
                    <a:effectLst>
                      <a:outerShdw blurRad="38100" dist="38100" dir="2700000" algn="tl">
                        <a:srgbClr val="000000">
                          <a:alpha val="43137"/>
                        </a:srgbClr>
                      </a:outerShdw>
                    </a:effectLst>
                  </a:endParaRPr>
                </a:p>
              </p:txBody>
            </p:sp>
            <p:sp>
              <p:nvSpPr>
                <p:cNvPr id="475163" name="Rectangle 27"/>
                <p:cNvSpPr>
                  <a:spLocks noChangeArrowheads="1"/>
                </p:cNvSpPr>
                <p:nvPr/>
              </p:nvSpPr>
              <p:spPr bwMode="auto">
                <a:xfrm>
                  <a:off x="-1" y="1382"/>
                  <a:ext cx="2036"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5" name="Group 28"/>
              <p:cNvGrpSpPr>
                <a:grpSpLocks/>
              </p:cNvGrpSpPr>
              <p:nvPr/>
            </p:nvGrpSpPr>
            <p:grpSpPr bwMode="auto">
              <a:xfrm>
                <a:off x="2035" y="1383"/>
                <a:ext cx="2035" cy="461"/>
                <a:chOff x="2035" y="1383"/>
                <a:chExt cx="2035" cy="461"/>
              </a:xfrm>
            </p:grpSpPr>
            <p:sp>
              <p:nvSpPr>
                <p:cNvPr id="475165" name="Rectangle 29"/>
                <p:cNvSpPr>
                  <a:spLocks noChangeArrowheads="1"/>
                </p:cNvSpPr>
                <p:nvPr/>
              </p:nvSpPr>
              <p:spPr bwMode="auto">
                <a:xfrm>
                  <a:off x="2078" y="1382"/>
                  <a:ext cx="1950" cy="461"/>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4.34%</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66" name="Rectangle 30"/>
                <p:cNvSpPr>
                  <a:spLocks noChangeArrowheads="1"/>
                </p:cNvSpPr>
                <p:nvPr/>
              </p:nvSpPr>
              <p:spPr bwMode="auto">
                <a:xfrm>
                  <a:off x="2035" y="1382"/>
                  <a:ext cx="2035"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6" name="Group 31"/>
              <p:cNvGrpSpPr>
                <a:grpSpLocks/>
              </p:cNvGrpSpPr>
              <p:nvPr/>
            </p:nvGrpSpPr>
            <p:grpSpPr bwMode="auto">
              <a:xfrm>
                <a:off x="4070" y="1383"/>
                <a:ext cx="2035" cy="461"/>
                <a:chOff x="4070" y="1383"/>
                <a:chExt cx="2035" cy="461"/>
              </a:xfrm>
            </p:grpSpPr>
            <p:sp>
              <p:nvSpPr>
                <p:cNvPr id="475168" name="Rectangle 32"/>
                <p:cNvSpPr>
                  <a:spLocks noChangeArrowheads="1"/>
                </p:cNvSpPr>
                <p:nvPr/>
              </p:nvSpPr>
              <p:spPr bwMode="auto">
                <a:xfrm>
                  <a:off x="4112" y="1382"/>
                  <a:ext cx="1951" cy="461"/>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6.44%</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69" name="Rectangle 33"/>
                <p:cNvSpPr>
                  <a:spLocks noChangeArrowheads="1"/>
                </p:cNvSpPr>
                <p:nvPr/>
              </p:nvSpPr>
              <p:spPr bwMode="auto">
                <a:xfrm>
                  <a:off x="4070" y="1382"/>
                  <a:ext cx="2036"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7" name="Group 34"/>
              <p:cNvGrpSpPr>
                <a:grpSpLocks/>
              </p:cNvGrpSpPr>
              <p:nvPr/>
            </p:nvGrpSpPr>
            <p:grpSpPr bwMode="auto">
              <a:xfrm>
                <a:off x="0" y="1844"/>
                <a:ext cx="2035" cy="461"/>
                <a:chOff x="0" y="1844"/>
                <a:chExt cx="2035" cy="461"/>
              </a:xfrm>
            </p:grpSpPr>
            <p:sp>
              <p:nvSpPr>
                <p:cNvPr id="475171" name="Rectangle 35"/>
                <p:cNvSpPr>
                  <a:spLocks noChangeArrowheads="1"/>
                </p:cNvSpPr>
                <p:nvPr/>
              </p:nvSpPr>
              <p:spPr bwMode="auto">
                <a:xfrm>
                  <a:off x="42" y="1844"/>
                  <a:ext cx="1951" cy="461"/>
                </a:xfrm>
                <a:prstGeom prst="rect">
                  <a:avLst/>
                </a:prstGeom>
                <a:noFill/>
                <a:ln w="9525">
                  <a:noFill/>
                  <a:miter lim="800000"/>
                  <a:headEnd/>
                  <a:tailEnd/>
                </a:ln>
                <a:effectLst/>
              </p:spPr>
              <p:txBody>
                <a:bodyPr/>
                <a:lstStyle/>
                <a:p>
                  <a:pP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AT/BT</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tabLst>
                      <a:tab pos="0" algn="l"/>
                    </a:tabLst>
                    <a:defRPr/>
                  </a:pPr>
                  <a:endParaRPr lang="en-US">
                    <a:effectLst>
                      <a:outerShdw blurRad="38100" dist="38100" dir="2700000" algn="tl">
                        <a:srgbClr val="000000">
                          <a:alpha val="43137"/>
                        </a:srgbClr>
                      </a:outerShdw>
                    </a:effectLst>
                  </a:endParaRPr>
                </a:p>
              </p:txBody>
            </p:sp>
            <p:sp>
              <p:nvSpPr>
                <p:cNvPr id="475172" name="Rectangle 36"/>
                <p:cNvSpPr>
                  <a:spLocks noChangeArrowheads="1"/>
                </p:cNvSpPr>
                <p:nvPr/>
              </p:nvSpPr>
              <p:spPr bwMode="auto">
                <a:xfrm>
                  <a:off x="-1" y="1844"/>
                  <a:ext cx="2036"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8" name="Group 37"/>
              <p:cNvGrpSpPr>
                <a:grpSpLocks/>
              </p:cNvGrpSpPr>
              <p:nvPr/>
            </p:nvGrpSpPr>
            <p:grpSpPr bwMode="auto">
              <a:xfrm>
                <a:off x="2035" y="1844"/>
                <a:ext cx="2035" cy="461"/>
                <a:chOff x="2035" y="1844"/>
                <a:chExt cx="2035" cy="461"/>
              </a:xfrm>
            </p:grpSpPr>
            <p:sp>
              <p:nvSpPr>
                <p:cNvPr id="475174" name="Rectangle 38"/>
                <p:cNvSpPr>
                  <a:spLocks noChangeArrowheads="1"/>
                </p:cNvSpPr>
                <p:nvPr/>
              </p:nvSpPr>
              <p:spPr bwMode="auto">
                <a:xfrm>
                  <a:off x="2078" y="1844"/>
                  <a:ext cx="1950" cy="461"/>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434/604 = 72%</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75" name="Rectangle 39"/>
                <p:cNvSpPr>
                  <a:spLocks noChangeArrowheads="1"/>
                </p:cNvSpPr>
                <p:nvPr/>
              </p:nvSpPr>
              <p:spPr bwMode="auto">
                <a:xfrm>
                  <a:off x="2035" y="1844"/>
                  <a:ext cx="2035"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39" name="Group 40"/>
              <p:cNvGrpSpPr>
                <a:grpSpLocks/>
              </p:cNvGrpSpPr>
              <p:nvPr/>
            </p:nvGrpSpPr>
            <p:grpSpPr bwMode="auto">
              <a:xfrm>
                <a:off x="4070" y="1844"/>
                <a:ext cx="2035" cy="461"/>
                <a:chOff x="4070" y="1844"/>
                <a:chExt cx="2035" cy="461"/>
              </a:xfrm>
            </p:grpSpPr>
            <p:sp>
              <p:nvSpPr>
                <p:cNvPr id="475177" name="Rectangle 41"/>
                <p:cNvSpPr>
                  <a:spLocks noChangeArrowheads="1"/>
                </p:cNvSpPr>
                <p:nvPr/>
              </p:nvSpPr>
              <p:spPr bwMode="auto">
                <a:xfrm>
                  <a:off x="4112" y="1844"/>
                  <a:ext cx="1951" cy="461"/>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644/740 = 87%</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78" name="Rectangle 42"/>
                <p:cNvSpPr>
                  <a:spLocks noChangeArrowheads="1"/>
                </p:cNvSpPr>
                <p:nvPr/>
              </p:nvSpPr>
              <p:spPr bwMode="auto">
                <a:xfrm>
                  <a:off x="4070" y="1844"/>
                  <a:ext cx="2036" cy="461"/>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40" name="Group 43"/>
              <p:cNvGrpSpPr>
                <a:grpSpLocks/>
              </p:cNvGrpSpPr>
              <p:nvPr/>
            </p:nvGrpSpPr>
            <p:grpSpPr bwMode="auto">
              <a:xfrm>
                <a:off x="0" y="2305"/>
                <a:ext cx="2035" cy="634"/>
                <a:chOff x="0" y="2305"/>
                <a:chExt cx="2035" cy="634"/>
              </a:xfrm>
            </p:grpSpPr>
            <p:sp>
              <p:nvSpPr>
                <p:cNvPr id="475180" name="Rectangle 44"/>
                <p:cNvSpPr>
                  <a:spLocks noChangeArrowheads="1"/>
                </p:cNvSpPr>
                <p:nvPr/>
              </p:nvSpPr>
              <p:spPr bwMode="auto">
                <a:xfrm>
                  <a:off x="42" y="2305"/>
                  <a:ext cx="1951" cy="634"/>
                </a:xfrm>
                <a:prstGeom prst="rect">
                  <a:avLst/>
                </a:prstGeom>
                <a:noFill/>
                <a:ln w="9525">
                  <a:noFill/>
                  <a:miter lim="800000"/>
                  <a:headEnd/>
                  <a:tailEnd/>
                </a:ln>
                <a:effectLst/>
              </p:spPr>
              <p:txBody>
                <a:bodyPr/>
                <a:lstStyle/>
                <a:p>
                  <a:pPr eaLnBrk="1" hangingPunct="1">
                    <a:tabLst>
                      <a:tab pos="0" algn="l"/>
                    </a:tabLst>
                    <a:defRPr/>
                  </a:pPr>
                  <a:r>
                    <a:rPr lang="en-US" sz="1600" b="1">
                      <a:effectLst>
                        <a:outerShdw blurRad="38100" dist="38100" dir="2700000" algn="tl">
                          <a:srgbClr val="000000">
                            <a:alpha val="43137"/>
                          </a:srgbClr>
                        </a:outerShdw>
                      </a:effectLst>
                      <a:cs typeface="Courier New" pitchFamily="49" charset="0"/>
                      <a:sym typeface="Wingdings" pitchFamily="2" charset="2"/>
                    </a:rPr>
                    <a:t></a:t>
                  </a:r>
                  <a:r>
                    <a:rPr lang="en-US" sz="1600" b="1">
                      <a:effectLst>
                        <a:outerShdw blurRad="38100" dist="38100" dir="2700000" algn="tl">
                          <a:srgbClr val="000000">
                            <a:alpha val="43137"/>
                          </a:srgbClr>
                        </a:outerShdw>
                      </a:effectLst>
                      <a:cs typeface="Arial" charset="0"/>
                    </a:rPr>
                    <a:t> Effective Tax Rate</a:t>
                  </a:r>
                  <a:endParaRPr lang="en-US" sz="1600" b="1">
                    <a:effectLst>
                      <a:outerShdw blurRad="38100" dist="38100" dir="2700000" algn="tl">
                        <a:srgbClr val="000000">
                          <a:alpha val="43137"/>
                        </a:srgbClr>
                      </a:outerShdw>
                    </a:effectLst>
                    <a:cs typeface="Courier New" pitchFamily="49" charset="0"/>
                    <a:sym typeface="Wingdings" pitchFamily="2" charset="2"/>
                  </a:endParaRPr>
                </a:p>
                <a:p>
                  <a:pPr>
                    <a:tabLst>
                      <a:tab pos="0" algn="l"/>
                    </a:tabLst>
                    <a:defRPr/>
                  </a:pPr>
                  <a:r>
                    <a:rPr lang="en-US" sz="1600" b="1">
                      <a:effectLst>
                        <a:outerShdw blurRad="38100" dist="38100" dir="2700000" algn="tl">
                          <a:srgbClr val="000000">
                            <a:alpha val="43137"/>
                          </a:srgbClr>
                        </a:outerShdw>
                      </a:effectLst>
                      <a:cs typeface="Arial" charset="0"/>
                      <a:sym typeface="Wingdings" pitchFamily="2" charset="2"/>
                    </a:rPr>
                    <a:t>With ord inc=35%, CGT=15%, Recapt=25%.</a:t>
                  </a:r>
                  <a:endParaRPr lang="en-US" sz="1600" b="1">
                    <a:effectLst>
                      <a:outerShdw blurRad="38100" dist="38100" dir="2700000" algn="tl">
                        <a:srgbClr val="000000">
                          <a:alpha val="43137"/>
                        </a:srgbClr>
                      </a:outerShdw>
                    </a:effectLst>
                    <a:cs typeface="Courier New" pitchFamily="49" charset="0"/>
                    <a:sym typeface="Wingdings" pitchFamily="2" charset="2"/>
                  </a:endParaRPr>
                </a:p>
                <a:p>
                  <a:pPr>
                    <a:tabLst>
                      <a:tab pos="0" algn="l"/>
                    </a:tabLst>
                    <a:defRPr/>
                  </a:pPr>
                  <a:endParaRPr lang="en-US" sz="1600" b="1">
                    <a:effectLst>
                      <a:outerShdw blurRad="38100" dist="38100" dir="2700000" algn="tl">
                        <a:srgbClr val="000000">
                          <a:alpha val="43137"/>
                        </a:srgbClr>
                      </a:outerShdw>
                    </a:effectLst>
                    <a:cs typeface="Courier New" pitchFamily="49" charset="0"/>
                    <a:sym typeface="Wingdings" pitchFamily="2" charset="2"/>
                  </a:endParaRPr>
                </a:p>
              </p:txBody>
            </p:sp>
            <p:sp>
              <p:nvSpPr>
                <p:cNvPr id="475181" name="Rectangle 45"/>
                <p:cNvSpPr>
                  <a:spLocks noChangeArrowheads="1"/>
                </p:cNvSpPr>
                <p:nvPr/>
              </p:nvSpPr>
              <p:spPr bwMode="auto">
                <a:xfrm>
                  <a:off x="-1" y="2305"/>
                  <a:ext cx="2036" cy="634"/>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41" name="Group 46"/>
              <p:cNvGrpSpPr>
                <a:grpSpLocks/>
              </p:cNvGrpSpPr>
              <p:nvPr/>
            </p:nvGrpSpPr>
            <p:grpSpPr bwMode="auto">
              <a:xfrm>
                <a:off x="2035" y="2305"/>
                <a:ext cx="2035" cy="634"/>
                <a:chOff x="2035" y="2305"/>
                <a:chExt cx="2035" cy="634"/>
              </a:xfrm>
            </p:grpSpPr>
            <p:sp>
              <p:nvSpPr>
                <p:cNvPr id="475183" name="Rectangle 47"/>
                <p:cNvSpPr>
                  <a:spLocks noChangeArrowheads="1"/>
                </p:cNvSpPr>
                <p:nvPr/>
              </p:nvSpPr>
              <p:spPr bwMode="auto">
                <a:xfrm>
                  <a:off x="2078" y="2305"/>
                  <a:ext cx="1950" cy="634"/>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r>
                    <a:rPr lang="en-US" sz="1800" b="1">
                      <a:effectLst>
                        <a:outerShdw blurRad="38100" dist="38100" dir="2700000" algn="tl">
                          <a:srgbClr val="000000">
                            <a:alpha val="43137"/>
                          </a:srgbClr>
                        </a:outerShdw>
                      </a:effectLst>
                      <a:cs typeface="Arial" charset="0"/>
                    </a:rPr>
                    <a:t>100% – 72% = 28%</a:t>
                  </a:r>
                  <a:endParaRPr lang="en-US" sz="1200" b="1">
                    <a:effectLst>
                      <a:outerShdw blurRad="38100" dist="38100" dir="2700000" algn="tl">
                        <a:srgbClr val="000000">
                          <a:alpha val="43137"/>
                        </a:srgbClr>
                      </a:outerShdw>
                    </a:effectLst>
                    <a:cs typeface="Courier New" pitchFamily="49" charset="0"/>
                  </a:endParaRPr>
                </a:p>
                <a:p>
                  <a:pPr algn="r">
                    <a:tabLst>
                      <a:tab pos="0" algn="l"/>
                    </a:tabLst>
                    <a:defRPr/>
                  </a:pPr>
                  <a:endParaRPr lang="en-US">
                    <a:effectLst>
                      <a:outerShdw blurRad="38100" dist="38100" dir="2700000" algn="tl">
                        <a:srgbClr val="000000">
                          <a:alpha val="43137"/>
                        </a:srgbClr>
                      </a:outerShdw>
                    </a:effectLst>
                  </a:endParaRPr>
                </a:p>
              </p:txBody>
            </p:sp>
            <p:sp>
              <p:nvSpPr>
                <p:cNvPr id="475184" name="Rectangle 48"/>
                <p:cNvSpPr>
                  <a:spLocks noChangeArrowheads="1"/>
                </p:cNvSpPr>
                <p:nvPr/>
              </p:nvSpPr>
              <p:spPr bwMode="auto">
                <a:xfrm>
                  <a:off x="2035" y="2305"/>
                  <a:ext cx="2035" cy="634"/>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30742" name="Group 49"/>
              <p:cNvGrpSpPr>
                <a:grpSpLocks/>
              </p:cNvGrpSpPr>
              <p:nvPr/>
            </p:nvGrpSpPr>
            <p:grpSpPr bwMode="auto">
              <a:xfrm>
                <a:off x="4070" y="2305"/>
                <a:ext cx="2035" cy="634"/>
                <a:chOff x="4070" y="2305"/>
                <a:chExt cx="2035" cy="634"/>
              </a:xfrm>
            </p:grpSpPr>
            <p:sp>
              <p:nvSpPr>
                <p:cNvPr id="475186" name="Rectangle 50"/>
                <p:cNvSpPr>
                  <a:spLocks noChangeArrowheads="1"/>
                </p:cNvSpPr>
                <p:nvPr/>
              </p:nvSpPr>
              <p:spPr bwMode="auto">
                <a:xfrm>
                  <a:off x="4112" y="2305"/>
                  <a:ext cx="1951" cy="634"/>
                </a:xfrm>
                <a:prstGeom prst="rect">
                  <a:avLst/>
                </a:prstGeom>
                <a:noFill/>
                <a:ln w="9525">
                  <a:noFill/>
                  <a:miter lim="800000"/>
                  <a:headEnd/>
                  <a:tailEnd/>
                </a:ln>
                <a:effectLst/>
              </p:spPr>
              <p:txBody>
                <a:bodyPr/>
                <a:lstStyle/>
                <a:p>
                  <a:pPr algn="r" eaLnBrk="1" hangingPunct="1">
                    <a:tabLst>
                      <a:tab pos="0" algn="l"/>
                    </a:tabLst>
                    <a:defRPr/>
                  </a:pPr>
                  <a:r>
                    <a:rPr lang="en-US" sz="1800">
                      <a:effectLst>
                        <a:outerShdw blurRad="38100" dist="38100" dir="2700000" algn="tl">
                          <a:srgbClr val="000000">
                            <a:alpha val="43137"/>
                          </a:srgbClr>
                        </a:outerShdw>
                      </a:effectLst>
                      <a:latin typeface="Arial" charset="0"/>
                      <a:cs typeface="Arial" charset="0"/>
                    </a:rPr>
                    <a:t> </a:t>
                  </a:r>
                  <a:endParaRPr lang="en-US" sz="1200">
                    <a:effectLst>
                      <a:outerShdw blurRad="38100" dist="38100" dir="2700000" algn="tl">
                        <a:srgbClr val="000000">
                          <a:alpha val="43137"/>
                        </a:srgbClr>
                      </a:outerShdw>
                    </a:effectLst>
                    <a:latin typeface="Courier New" pitchFamily="49" charset="0"/>
                    <a:cs typeface="Courier New" pitchFamily="49" charset="0"/>
                  </a:endParaRPr>
                </a:p>
                <a:p>
                  <a:pPr algn="r">
                    <a:tabLst>
                      <a:tab pos="0" algn="l"/>
                    </a:tabLst>
                    <a:defRPr/>
                  </a:pPr>
                  <a:r>
                    <a:rPr lang="en-US" sz="1800" b="1">
                      <a:effectLst>
                        <a:outerShdw blurRad="38100" dist="38100" dir="2700000" algn="tl">
                          <a:srgbClr val="000000">
                            <a:alpha val="43137"/>
                          </a:srgbClr>
                        </a:outerShdw>
                      </a:effectLst>
                      <a:cs typeface="Arial" charset="0"/>
                    </a:rPr>
                    <a:t>100% - 87% = 13%</a:t>
                  </a:r>
                  <a:endParaRPr lang="en-US" sz="1800" b="1">
                    <a:effectLst>
                      <a:outerShdw blurRad="38100" dist="38100" dir="2700000" algn="tl">
                        <a:srgbClr val="000000">
                          <a:alpha val="43137"/>
                        </a:srgbClr>
                      </a:outerShdw>
                    </a:effectLst>
                    <a:cs typeface="Courier New" pitchFamily="49" charset="0"/>
                  </a:endParaRPr>
                </a:p>
                <a:p>
                  <a:pPr algn="r">
                    <a:tabLst>
                      <a:tab pos="0" algn="l"/>
                    </a:tabLst>
                    <a:defRPr/>
                  </a:pPr>
                  <a:endParaRPr lang="en-US" sz="1800" b="1">
                    <a:effectLst>
                      <a:outerShdw blurRad="38100" dist="38100" dir="2700000" algn="tl">
                        <a:srgbClr val="000000">
                          <a:alpha val="43137"/>
                        </a:srgbClr>
                      </a:outerShdw>
                    </a:effectLst>
                  </a:endParaRPr>
                </a:p>
              </p:txBody>
            </p:sp>
            <p:sp>
              <p:nvSpPr>
                <p:cNvPr id="475187" name="Rectangle 51"/>
                <p:cNvSpPr>
                  <a:spLocks noChangeArrowheads="1"/>
                </p:cNvSpPr>
                <p:nvPr/>
              </p:nvSpPr>
              <p:spPr bwMode="auto">
                <a:xfrm>
                  <a:off x="4070" y="2305"/>
                  <a:ext cx="2036" cy="634"/>
                </a:xfrm>
                <a:prstGeom prst="rect">
                  <a:avLst/>
                </a:prstGeom>
                <a:noFill/>
                <a:ln w="7">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sp>
          <p:nvSpPr>
            <p:cNvPr id="475188" name="Rectangle 52"/>
            <p:cNvSpPr>
              <a:spLocks noChangeArrowheads="1"/>
            </p:cNvSpPr>
            <p:nvPr/>
          </p:nvSpPr>
          <p:spPr bwMode="auto">
            <a:xfrm>
              <a:off x="-3" y="-3"/>
              <a:ext cx="6111" cy="2945"/>
            </a:xfrm>
            <a:prstGeom prst="rect">
              <a:avLst/>
            </a:prstGeom>
            <a:noFill/>
            <a:ln w="11112">
              <a:solidFill>
                <a:srgbClr val="A0A0A0"/>
              </a:solidFill>
              <a:miter lim="800000"/>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sp>
        <p:nvSpPr>
          <p:cNvPr id="475189" name="Text Box 53"/>
          <p:cNvSpPr txBox="1">
            <a:spLocks noChangeArrowheads="1"/>
          </p:cNvSpPr>
          <p:nvPr/>
        </p:nvSpPr>
        <p:spPr bwMode="auto">
          <a:xfrm>
            <a:off x="533400" y="304800"/>
            <a:ext cx="8077200" cy="822325"/>
          </a:xfrm>
          <a:prstGeom prst="rect">
            <a:avLst/>
          </a:prstGeom>
          <a:noFill/>
          <a:ln w="9525">
            <a:noFill/>
            <a:miter lim="800000"/>
            <a:headEnd/>
            <a:tailEnd/>
          </a:ln>
          <a:effectLst/>
        </p:spPr>
        <p:txBody>
          <a:bodyPr>
            <a:spAutoFit/>
          </a:bodyPr>
          <a:lstStyle/>
          <a:p>
            <a:pPr eaLnBrk="1" hangingPunct="1">
              <a:spcBef>
                <a:spcPct val="50000"/>
              </a:spcBef>
              <a:defRPr/>
            </a:pPr>
            <a:r>
              <a:rPr lang="en-US" b="1">
                <a:effectLst>
                  <a:outerShdw blurRad="38100" dist="38100" dir="2700000" algn="tl">
                    <a:srgbClr val="FFFFFF"/>
                  </a:outerShdw>
                </a:effectLst>
              </a:rPr>
              <a:t>Projected Total Return Calculations:</a:t>
            </a:r>
          </a:p>
          <a:p>
            <a:pPr eaLnBrk="1" hangingPunct="1">
              <a:spcBef>
                <a:spcPct val="20000"/>
              </a:spcBef>
              <a:defRPr/>
            </a:pPr>
            <a:r>
              <a:rPr lang="en-US" sz="2000">
                <a:effectLst>
                  <a:outerShdw blurRad="38100" dist="38100" dir="2700000" algn="tl">
                    <a:srgbClr val="000000">
                      <a:alpha val="43137"/>
                    </a:srgbClr>
                  </a:outerShdw>
                </a:effectLst>
              </a:rPr>
              <a:t>(Based on $1,000,000 price…)</a:t>
            </a:r>
          </a:p>
        </p:txBody>
      </p:sp>
      <p:sp>
        <p:nvSpPr>
          <p:cNvPr id="55" name="Footer Placeholder 5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ln>
            <a:miter lim="800000"/>
            <a:headEnd/>
            <a:tailEnd/>
          </a:ln>
        </p:spPr>
        <p:txBody>
          <a:bodyPr/>
          <a:lstStyle/>
          <a:p>
            <a:fld id="{F5E6AC12-7D8C-497B-BF18-D8FDF698A2AB}" type="slidenum">
              <a:rPr lang="en-US"/>
              <a:pPr/>
              <a:t>16</a:t>
            </a:fld>
            <a:endParaRPr lang="en-US"/>
          </a:p>
        </p:txBody>
      </p:sp>
      <p:sp>
        <p:nvSpPr>
          <p:cNvPr id="410626" name="Text Box 2"/>
          <p:cNvSpPr txBox="1">
            <a:spLocks noChangeArrowheads="1"/>
          </p:cNvSpPr>
          <p:nvPr/>
        </p:nvSpPr>
        <p:spPr bwMode="auto">
          <a:xfrm>
            <a:off x="381000" y="304800"/>
            <a:ext cx="8382000"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chemeClr val="tx2"/>
                </a:solidFill>
                <a:effectLst>
                  <a:outerShdw blurRad="38100" dist="38100" dir="2700000" algn="tl">
                    <a:srgbClr val="FFFFFF"/>
                  </a:outerShdw>
                </a:effectLst>
              </a:rPr>
              <a:t>Does the lower effective tax rate on levered equity imply that borrowing is profitable (in the sense of  NPV&gt;0)?</a:t>
            </a:r>
          </a:p>
        </p:txBody>
      </p:sp>
      <p:sp>
        <p:nvSpPr>
          <p:cNvPr id="410627" name="Text Box 3"/>
          <p:cNvSpPr txBox="1">
            <a:spLocks noChangeArrowheads="1"/>
          </p:cNvSpPr>
          <p:nvPr/>
        </p:nvSpPr>
        <p:spPr bwMode="auto">
          <a:xfrm>
            <a:off x="457200" y="2057400"/>
            <a:ext cx="8077200" cy="44831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effectLst>
                  <a:outerShdw blurRad="38100" dist="38100" dir="2700000" algn="tl">
                    <a:srgbClr val="FFFFFF"/>
                  </a:outerShdw>
                </a:effectLst>
              </a:rPr>
              <a:t>Recall from Chapter 13:</a:t>
            </a:r>
          </a:p>
          <a:p>
            <a:pPr eaLnBrk="1" hangingPunct="1">
              <a:spcBef>
                <a:spcPct val="50000"/>
              </a:spcBef>
              <a:buFontTx/>
              <a:buChar char="•"/>
              <a:defRPr/>
            </a:pPr>
            <a:r>
              <a:rPr lang="en-US" b="1">
                <a:effectLst>
                  <a:outerShdw blurRad="38100" dist="38100" dir="2700000" algn="tl">
                    <a:srgbClr val="FFFFFF"/>
                  </a:outerShdw>
                </a:effectLst>
              </a:rPr>
              <a:t> Leverage increases expected total return,</a:t>
            </a:r>
          </a:p>
          <a:p>
            <a:pPr eaLnBrk="1" hangingPunct="1">
              <a:spcBef>
                <a:spcPct val="50000"/>
              </a:spcBef>
              <a:buFontTx/>
              <a:buChar char="•"/>
              <a:defRPr/>
            </a:pPr>
            <a:r>
              <a:rPr lang="en-US" b="1">
                <a:effectLst>
                  <a:outerShdw blurRad="38100" dist="38100" dir="2700000" algn="tl">
                    <a:srgbClr val="FFFFFF"/>
                  </a:outerShdw>
                </a:effectLst>
              </a:rPr>
              <a:t> But it also increases risk.</a:t>
            </a:r>
          </a:p>
          <a:p>
            <a:pPr eaLnBrk="1" hangingPunct="1">
              <a:spcBef>
                <a:spcPct val="50000"/>
              </a:spcBef>
              <a:buFontTx/>
              <a:buChar char="•"/>
              <a:defRPr/>
            </a:pPr>
            <a:r>
              <a:rPr lang="en-US" b="1">
                <a:effectLst>
                  <a:outerShdw blurRad="38100" dist="38100" dir="2700000" algn="tl">
                    <a:srgbClr val="FFFFFF"/>
                  </a:outerShdw>
                </a:effectLst>
              </a:rPr>
              <a:t> Risk increases proportionately to </a:t>
            </a:r>
            <a:r>
              <a:rPr lang="en-US" b="1" i="1">
                <a:effectLst>
                  <a:outerShdw blurRad="38100" dist="38100" dir="2700000" algn="tl">
                    <a:srgbClr val="FFFFFF"/>
                  </a:outerShdw>
                </a:effectLst>
              </a:rPr>
              <a:t>risk premium</a:t>
            </a:r>
            <a:r>
              <a:rPr lang="en-US" b="1">
                <a:effectLst>
                  <a:outerShdw blurRad="38100" dist="38100" dir="2700000" algn="tl">
                    <a:srgbClr val="FFFFFF"/>
                  </a:outerShdw>
                </a:effectLst>
              </a:rPr>
              <a:t> in E[r].</a:t>
            </a:r>
          </a:p>
          <a:p>
            <a:pPr eaLnBrk="1" hangingPunct="1">
              <a:spcBef>
                <a:spcPct val="50000"/>
              </a:spcBef>
              <a:buFontTx/>
              <a:buChar char="•"/>
              <a:defRPr/>
            </a:pPr>
            <a:r>
              <a:rPr lang="en-US" b="1">
                <a:effectLst>
                  <a:outerShdw blurRad="38100" dist="38100" dir="2700000" algn="tl">
                    <a:srgbClr val="FFFFFF"/>
                  </a:outerShdw>
                </a:effectLst>
              </a:rPr>
              <a:t> Hence E[RP] / Unit of Risk remains constant.</a:t>
            </a:r>
          </a:p>
          <a:p>
            <a:pPr eaLnBrk="1" hangingPunct="1">
              <a:spcBef>
                <a:spcPct val="50000"/>
              </a:spcBef>
              <a:buFontTx/>
              <a:buChar char="•"/>
              <a:defRPr/>
            </a:pPr>
            <a:r>
              <a:rPr lang="en-US" b="1">
                <a:effectLst>
                  <a:outerShdw blurRad="38100" dist="38100" dir="2700000" algn="tl">
                    <a:srgbClr val="FFFFFF"/>
                  </a:outerShdw>
                </a:effectLst>
              </a:rPr>
              <a:t> Hence, NPV(borrowing)=0 (</a:t>
            </a:r>
            <a:r>
              <a:rPr lang="en-US" b="1" i="1">
                <a:effectLst>
                  <a:outerShdw blurRad="38100" dist="38100" dir="2700000" algn="tl">
                    <a:srgbClr val="FFFFFF"/>
                  </a:outerShdw>
                </a:effectLst>
              </a:rPr>
              <a:t>No “free lunch</a:t>
            </a:r>
            <a:r>
              <a:rPr lang="en-US" b="1">
                <a:effectLst>
                  <a:outerShdw blurRad="38100" dist="38100" dir="2700000" algn="tl">
                    <a:srgbClr val="FFFFFF"/>
                  </a:outerShdw>
                </a:effectLst>
              </a:rPr>
              <a:t>”).</a:t>
            </a:r>
          </a:p>
          <a:p>
            <a:pPr eaLnBrk="1" hangingPunct="1">
              <a:spcBef>
                <a:spcPct val="50000"/>
              </a:spcBef>
              <a:buFontTx/>
              <a:buChar char="•"/>
              <a:defRPr/>
            </a:pPr>
            <a:r>
              <a:rPr lang="en-US" b="1">
                <a:effectLst>
                  <a:outerShdw blurRad="38100" dist="38100" dir="2700000" algn="tl">
                    <a:srgbClr val="FFFFFF"/>
                  </a:outerShdw>
                </a:effectLst>
              </a:rPr>
              <a:t> This holds true after-tax as well as before-tax (at least for marginal investors – those with tax rates typical of marginal investors in the debt market).</a:t>
            </a:r>
          </a:p>
        </p:txBody>
      </p:sp>
      <p:sp>
        <p:nvSpPr>
          <p:cNvPr id="410628" name="Text Box 4"/>
          <p:cNvSpPr txBox="1">
            <a:spLocks noChangeArrowheads="1"/>
          </p:cNvSpPr>
          <p:nvPr/>
        </p:nvSpPr>
        <p:spPr bwMode="auto">
          <a:xfrm>
            <a:off x="381000" y="1295400"/>
            <a:ext cx="7239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i="1">
                <a:solidFill>
                  <a:schemeClr val="tx2"/>
                </a:solidFill>
                <a:effectLst>
                  <a:outerShdw blurRad="38100" dist="38100" dir="2700000" algn="tl">
                    <a:srgbClr val="FFFFFF"/>
                  </a:outerShdw>
                </a:effectLst>
              </a:rPr>
              <a:t>(Do you believe in a “free lunch”?...)</a:t>
            </a:r>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a:noFill/>
          <a:ln>
            <a:miter lim="800000"/>
            <a:headEnd/>
            <a:tailEnd/>
          </a:ln>
        </p:spPr>
        <p:txBody>
          <a:bodyPr/>
          <a:lstStyle/>
          <a:p>
            <a:fld id="{1B3EE410-17AB-4A8D-85DD-C36CA5CCE5E9}" type="slidenum">
              <a:rPr lang="en-US"/>
              <a:pPr/>
              <a:t>17</a:t>
            </a:fld>
            <a:endParaRPr lang="en-US"/>
          </a:p>
        </p:txBody>
      </p:sp>
      <p:sp>
        <p:nvSpPr>
          <p:cNvPr id="476162" name="Text Box 2"/>
          <p:cNvSpPr txBox="1">
            <a:spLocks noChangeArrowheads="1"/>
          </p:cNvSpPr>
          <p:nvPr/>
        </p:nvSpPr>
        <p:spPr bwMode="auto">
          <a:xfrm>
            <a:off x="304800" y="1524000"/>
            <a:ext cx="1828800" cy="3890963"/>
          </a:xfrm>
          <a:prstGeom prst="rect">
            <a:avLst/>
          </a:prstGeom>
          <a:noFill/>
          <a:ln w="9525">
            <a:noFill/>
            <a:miter lim="800000"/>
            <a:headEnd/>
            <a:tailEnd/>
          </a:ln>
          <a:effectLst/>
        </p:spPr>
        <p:txBody>
          <a:bodyPr>
            <a:spAutoFit/>
          </a:bodyPr>
          <a:lstStyle/>
          <a:p>
            <a:pPr eaLnBrk="1" hangingPunct="1">
              <a:spcBef>
                <a:spcPct val="50000"/>
              </a:spcBef>
              <a:defRPr/>
            </a:pPr>
            <a:r>
              <a:rPr lang="en-US" sz="1800" b="1">
                <a:effectLst>
                  <a:outerShdw blurRad="38100" dist="38100" dir="2700000" algn="tl">
                    <a:srgbClr val="FFFFFF"/>
                  </a:outerShdw>
                </a:effectLst>
              </a:rPr>
              <a:t>In equilibrium,</a:t>
            </a:r>
          </a:p>
          <a:p>
            <a:pPr eaLnBrk="1" hangingPunct="1">
              <a:spcBef>
                <a:spcPct val="50000"/>
              </a:spcBef>
              <a:defRPr/>
            </a:pPr>
            <a:r>
              <a:rPr lang="en-US" sz="1800" b="1">
                <a:effectLst>
                  <a:outerShdw blurRad="38100" dist="38100" dir="2700000" algn="tl">
                    <a:srgbClr val="FFFFFF"/>
                  </a:outerShdw>
                </a:effectLst>
              </a:rPr>
              <a:t>the linear relationship (RP proportional to risk)</a:t>
            </a:r>
          </a:p>
          <a:p>
            <a:pPr algn="r" eaLnBrk="1" hangingPunct="1">
              <a:spcBef>
                <a:spcPct val="50000"/>
              </a:spcBef>
              <a:defRPr/>
            </a:pPr>
            <a:r>
              <a:rPr lang="en-US" sz="2000" b="1">
                <a:effectLst>
                  <a:outerShdw blurRad="38100" dist="38100" dir="2700000" algn="tl">
                    <a:srgbClr val="FFFFFF"/>
                  </a:outerShdw>
                </a:effectLst>
                <a:sym typeface="Wingdings" pitchFamily="2" charset="2"/>
              </a:rPr>
              <a:t></a:t>
            </a:r>
          </a:p>
          <a:p>
            <a:pPr eaLnBrk="1" hangingPunct="1">
              <a:spcBef>
                <a:spcPct val="50000"/>
              </a:spcBef>
              <a:defRPr/>
            </a:pPr>
            <a:r>
              <a:rPr lang="en-US" sz="1800" b="1">
                <a:effectLst>
                  <a:outerShdw blurRad="38100" dist="38100" dir="2700000" algn="tl">
                    <a:srgbClr val="FFFFFF"/>
                  </a:outerShdw>
                </a:effectLst>
              </a:rPr>
              <a:t>must hold </a:t>
            </a:r>
            <a:r>
              <a:rPr lang="en-US" sz="1800" b="1" i="1" u="sng">
                <a:effectLst>
                  <a:outerShdw blurRad="38100" dist="38100" dir="2700000" algn="tl">
                    <a:srgbClr val="FFFFFF"/>
                  </a:outerShdw>
                </a:effectLst>
              </a:rPr>
              <a:t>after-tax</a:t>
            </a:r>
            <a:r>
              <a:rPr lang="en-US" sz="1800" b="1">
                <a:effectLst>
                  <a:outerShdw blurRad="38100" dist="38100" dir="2700000" algn="tl">
                    <a:srgbClr val="FFFFFF"/>
                  </a:outerShdw>
                </a:effectLst>
              </a:rPr>
              <a:t> for </a:t>
            </a:r>
            <a:r>
              <a:rPr lang="en-US" sz="1800" b="1" i="1" u="sng">
                <a:effectLst>
                  <a:outerShdw blurRad="38100" dist="38100" dir="2700000" algn="tl">
                    <a:srgbClr val="FFFFFF"/>
                  </a:outerShdw>
                </a:effectLst>
              </a:rPr>
              <a:t>marginal</a:t>
            </a:r>
            <a:r>
              <a:rPr lang="en-US" sz="1800" b="1">
                <a:effectLst>
                  <a:outerShdw blurRad="38100" dist="38100" dir="2700000" algn="tl">
                    <a:srgbClr val="FFFFFF"/>
                  </a:outerShdw>
                </a:effectLst>
              </a:rPr>
              <a:t> investors in the relevant asset market.</a:t>
            </a:r>
          </a:p>
          <a:p>
            <a:pPr eaLnBrk="1" hangingPunct="1">
              <a:spcBef>
                <a:spcPct val="50000"/>
              </a:spcBef>
              <a:defRPr/>
            </a:pPr>
            <a:r>
              <a:rPr lang="en-US" sz="1400">
                <a:effectLst>
                  <a:outerShdw blurRad="38100" dist="38100" dir="2700000" algn="tl">
                    <a:srgbClr val="000000">
                      <a:alpha val="43137"/>
                    </a:srgbClr>
                  </a:outerShdw>
                </a:effectLst>
              </a:rPr>
              <a:t>(See Ch.12, sect.12.1.)</a:t>
            </a:r>
          </a:p>
        </p:txBody>
      </p:sp>
      <p:sp>
        <p:nvSpPr>
          <p:cNvPr id="476163" name="Text Box 3"/>
          <p:cNvSpPr txBox="1">
            <a:spLocks noChangeArrowheads="1"/>
          </p:cNvSpPr>
          <p:nvPr/>
        </p:nvSpPr>
        <p:spPr bwMode="auto">
          <a:xfrm>
            <a:off x="609600" y="304800"/>
            <a:ext cx="7772400" cy="822325"/>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FFFFFF"/>
                  </a:outerShdw>
                </a:effectLst>
              </a:rPr>
              <a:t>Lower effective tax rate on levered equity does not imply any “free lunch” . . .</a:t>
            </a:r>
          </a:p>
        </p:txBody>
      </p:sp>
      <p:pic>
        <p:nvPicPr>
          <p:cNvPr id="32773" name="Picture 4"/>
          <p:cNvPicPr>
            <a:picLocks noChangeAspect="1" noChangeArrowheads="1"/>
          </p:cNvPicPr>
          <p:nvPr/>
        </p:nvPicPr>
        <p:blipFill>
          <a:blip r:embed="rId3" cstate="print"/>
          <a:srcRect/>
          <a:stretch>
            <a:fillRect/>
          </a:stretch>
        </p:blipFill>
        <p:spPr bwMode="auto">
          <a:xfrm>
            <a:off x="2133600" y="914400"/>
            <a:ext cx="6858000" cy="5718175"/>
          </a:xfrm>
          <a:prstGeom prst="rect">
            <a:avLst/>
          </a:prstGeom>
          <a:noFill/>
          <a:ln w="9525">
            <a:noFill/>
            <a:miter lim="800000"/>
            <a:headEnd/>
            <a:tailEnd/>
          </a:ln>
        </p:spPr>
      </p:pic>
      <p:grpSp>
        <p:nvGrpSpPr>
          <p:cNvPr id="32774" name="Group 5"/>
          <p:cNvGrpSpPr>
            <a:grpSpLocks/>
          </p:cNvGrpSpPr>
          <p:nvPr/>
        </p:nvGrpSpPr>
        <p:grpSpPr bwMode="auto">
          <a:xfrm>
            <a:off x="2819400" y="2895600"/>
            <a:ext cx="5562600" cy="2089150"/>
            <a:chOff x="1776" y="1536"/>
            <a:chExt cx="3504" cy="1316"/>
          </a:xfrm>
        </p:grpSpPr>
        <p:sp>
          <p:nvSpPr>
            <p:cNvPr id="476166" name="AutoShape 6"/>
            <p:cNvSpPr>
              <a:spLocks/>
            </p:cNvSpPr>
            <p:nvPr/>
          </p:nvSpPr>
          <p:spPr bwMode="auto">
            <a:xfrm>
              <a:off x="4608" y="1536"/>
              <a:ext cx="240" cy="1104"/>
            </a:xfrm>
            <a:prstGeom prst="rightBrace">
              <a:avLst>
                <a:gd name="adj1" fmla="val 38333"/>
                <a:gd name="adj2" fmla="val 50000"/>
              </a:avLst>
            </a:prstGeom>
            <a:noFill/>
            <a:ln w="952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6167" name="Text Box 7"/>
            <p:cNvSpPr txBox="1">
              <a:spLocks noChangeArrowheads="1"/>
            </p:cNvSpPr>
            <p:nvPr/>
          </p:nvSpPr>
          <p:spPr bwMode="auto">
            <a:xfrm>
              <a:off x="1776" y="2640"/>
              <a:ext cx="288" cy="212"/>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FF0000"/>
                  </a:solidFill>
                  <a:effectLst>
                    <a:outerShdw blurRad="38100" dist="38100" dir="2700000" algn="tl">
                      <a:srgbClr val="000000">
                        <a:alpha val="43137"/>
                      </a:srgbClr>
                    </a:outerShdw>
                  </a:effectLst>
                </a:rPr>
                <a:t>r</a:t>
              </a:r>
              <a:r>
                <a:rPr lang="en-US" sz="1600" b="1" baseline="-25000">
                  <a:solidFill>
                    <a:srgbClr val="FF0000"/>
                  </a:solidFill>
                  <a:effectLst>
                    <a:outerShdw blurRad="38100" dist="38100" dir="2700000" algn="tl">
                      <a:srgbClr val="000000">
                        <a:alpha val="43137"/>
                      </a:srgbClr>
                    </a:outerShdw>
                  </a:effectLst>
                </a:rPr>
                <a:t>f</a:t>
              </a:r>
              <a:endParaRPr lang="en-US" sz="1600" b="1">
                <a:solidFill>
                  <a:srgbClr val="FF0000"/>
                </a:solidFill>
                <a:effectLst>
                  <a:outerShdw blurRad="38100" dist="38100" dir="2700000" algn="tl">
                    <a:srgbClr val="000000">
                      <a:alpha val="43137"/>
                    </a:srgbClr>
                  </a:outerShdw>
                </a:effectLst>
              </a:endParaRPr>
            </a:p>
          </p:txBody>
        </p:sp>
        <p:sp>
          <p:nvSpPr>
            <p:cNvPr id="476168" name="Text Box 8"/>
            <p:cNvSpPr txBox="1">
              <a:spLocks noChangeArrowheads="1"/>
            </p:cNvSpPr>
            <p:nvPr/>
          </p:nvSpPr>
          <p:spPr bwMode="auto">
            <a:xfrm>
              <a:off x="4848" y="1968"/>
              <a:ext cx="288" cy="212"/>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FF0000"/>
                  </a:solidFill>
                  <a:effectLst>
                    <a:outerShdw blurRad="38100" dist="38100" dir="2700000" algn="tl">
                      <a:srgbClr val="000000">
                        <a:alpha val="43137"/>
                      </a:srgbClr>
                    </a:outerShdw>
                  </a:effectLst>
                </a:rPr>
                <a:t>RP</a:t>
              </a:r>
            </a:p>
          </p:txBody>
        </p:sp>
        <p:sp>
          <p:nvSpPr>
            <p:cNvPr id="476169" name="Line 9"/>
            <p:cNvSpPr>
              <a:spLocks noChangeShapeType="1"/>
            </p:cNvSpPr>
            <p:nvPr/>
          </p:nvSpPr>
          <p:spPr bwMode="auto">
            <a:xfrm>
              <a:off x="1920" y="2688"/>
              <a:ext cx="3360" cy="0"/>
            </a:xfrm>
            <a:prstGeom prst="line">
              <a:avLst/>
            </a:prstGeom>
            <a:noFill/>
            <a:ln w="9525">
              <a:solidFill>
                <a:schemeClr val="tx1"/>
              </a:solidFill>
              <a:prstDash val="sysDot"/>
              <a:round/>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sp>
        <p:nvSpPr>
          <p:cNvPr id="11" name="Footer Placeholder 1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228600" y="6019800"/>
            <a:ext cx="8763000" cy="830263"/>
          </a:xfrm>
          <a:prstGeom prst="rect">
            <a:avLst/>
          </a:prstGeom>
          <a:noFill/>
        </p:spPr>
        <p:txBody>
          <a:bodyPr>
            <a:spAutoFit/>
          </a:bodyPr>
          <a:lstStyle/>
          <a:p>
            <a:pPr eaLnBrk="1" hangingPunct="1">
              <a:defRPr/>
            </a:pPr>
            <a:r>
              <a:rPr lang="en-US" sz="1200" dirty="0">
                <a:effectLst>
                  <a:outerShdw blurRad="38100" dist="38100" dir="2700000" algn="tl">
                    <a:srgbClr val="000000">
                      <a:alpha val="43137"/>
                    </a:srgbClr>
                  </a:outerShdw>
                </a:effectLst>
              </a:rPr>
              <a:t>Technically, the line in this graph is not a “Security Market Line” (SML), because an SML reflects the </a:t>
            </a:r>
            <a:r>
              <a:rPr lang="en-US" sz="1200" u="sng" dirty="0">
                <a:effectLst>
                  <a:outerShdw blurRad="38100" dist="38100" dir="2700000" algn="tl">
                    <a:srgbClr val="000000">
                      <a:alpha val="43137"/>
                    </a:srgbClr>
                  </a:outerShdw>
                </a:effectLst>
              </a:rPr>
              <a:t>market</a:t>
            </a:r>
            <a:r>
              <a:rPr lang="en-US" sz="1200" dirty="0">
                <a:effectLst>
                  <a:outerShdw blurRad="38100" dist="38100" dir="2700000" algn="tl">
                    <a:srgbClr val="000000">
                      <a:alpha val="43137"/>
                    </a:srgbClr>
                  </a:outerShdw>
                </a:effectLst>
              </a:rPr>
              <a:t> equilibrium, and after-tax returns are based on Investment Value (IV) not Market Value (MV). There isn’t really a market as such for after-tax returns per se (directly), as these are individually based and not necessarily tradable. Although IV=MV on the margin, the same investors may not be “marginal” at different leverage ratios.</a:t>
            </a:r>
            <a:endParaRPr lang="en-US" sz="1200" dirty="0">
              <a:effectLst>
                <a:outerShdw blurRad="38100" dist="38100" dir="2700000" algn="tl">
                  <a:srgbClr val="000000">
                    <a:alpha val="43137"/>
                  </a:srgbClr>
                </a:outerShdw>
              </a:effectLst>
            </a:endParaRPr>
          </a:p>
        </p:txBody>
      </p:sp>
      <p:sp>
        <p:nvSpPr>
          <p:cNvPr id="34818" name="Slide Number Placeholder 3"/>
          <p:cNvSpPr>
            <a:spLocks noGrp="1"/>
          </p:cNvSpPr>
          <p:nvPr>
            <p:ph type="sldNum" sz="quarter" idx="12"/>
          </p:nvPr>
        </p:nvSpPr>
        <p:spPr>
          <a:xfrm>
            <a:off x="6553200" y="6400800"/>
            <a:ext cx="2590800" cy="457200"/>
          </a:xfrm>
          <a:noFill/>
          <a:ln>
            <a:miter lim="800000"/>
            <a:headEnd/>
            <a:tailEnd/>
          </a:ln>
        </p:spPr>
        <p:txBody>
          <a:bodyPr/>
          <a:lstStyle/>
          <a:p>
            <a:fld id="{EACF0AFD-3AFE-4AD3-85E0-4BD2E38C3C17}" type="slidenum">
              <a:rPr lang="en-US" sz="1000"/>
              <a:pPr/>
              <a:t>18</a:t>
            </a:fld>
            <a:endParaRPr lang="en-US" sz="1000"/>
          </a:p>
        </p:txBody>
      </p:sp>
      <p:sp>
        <p:nvSpPr>
          <p:cNvPr id="478210" name="Text Box 2"/>
          <p:cNvSpPr txBox="1">
            <a:spLocks noChangeArrowheads="1"/>
          </p:cNvSpPr>
          <p:nvPr/>
        </p:nvSpPr>
        <p:spPr bwMode="auto">
          <a:xfrm>
            <a:off x="304800" y="228600"/>
            <a:ext cx="1676400" cy="5356225"/>
          </a:xfrm>
          <a:prstGeom prst="rect">
            <a:avLst/>
          </a:prstGeom>
          <a:noFill/>
          <a:ln w="9525">
            <a:noFill/>
            <a:miter lim="800000"/>
            <a:headEnd/>
            <a:tailEnd/>
          </a:ln>
          <a:effectLst/>
        </p:spPr>
        <p:txBody>
          <a:bodyPr>
            <a:spAutoFit/>
          </a:bodyPr>
          <a:lstStyle/>
          <a:p>
            <a:pPr eaLnBrk="1" hangingPunct="1">
              <a:spcBef>
                <a:spcPct val="50000"/>
              </a:spcBef>
              <a:defRPr/>
            </a:pPr>
            <a:r>
              <a:rPr lang="en-US" sz="1800" b="1">
                <a:effectLst>
                  <a:outerShdw blurRad="38100" dist="38100" dir="2700000" algn="tl">
                    <a:srgbClr val="FFFFFF"/>
                  </a:outerShdw>
                </a:effectLst>
              </a:rPr>
              <a:t>Using these returns from our apartment bldg example, we could have this linear relationship</a:t>
            </a:r>
          </a:p>
          <a:p>
            <a:pPr algn="r" eaLnBrk="1" hangingPunct="1">
              <a:spcBef>
                <a:spcPct val="50000"/>
              </a:spcBef>
              <a:defRPr/>
            </a:pPr>
            <a:r>
              <a:rPr lang="en-US" sz="2000" b="1">
                <a:effectLst>
                  <a:outerShdw blurRad="38100" dist="38100" dir="2700000" algn="tl">
                    <a:srgbClr val="FFFFFF"/>
                  </a:outerShdw>
                </a:effectLst>
                <a:sym typeface="Wingdings" pitchFamily="2" charset="2"/>
              </a:rPr>
              <a:t></a:t>
            </a:r>
          </a:p>
          <a:p>
            <a:pPr eaLnBrk="1" hangingPunct="1">
              <a:spcBef>
                <a:spcPct val="50000"/>
              </a:spcBef>
              <a:defRPr/>
            </a:pPr>
            <a:r>
              <a:rPr lang="en-US" sz="1800" b="1">
                <a:effectLst>
                  <a:outerShdw blurRad="38100" dist="38100" dir="2700000" algn="tl">
                    <a:srgbClr val="FFFFFF"/>
                  </a:outerShdw>
                </a:effectLst>
              </a:rPr>
              <a:t>Lower effective tax rate in levered return does not imply that risk premium per unit of risk is greater with leverage than without.</a:t>
            </a:r>
          </a:p>
        </p:txBody>
      </p:sp>
      <p:grpSp>
        <p:nvGrpSpPr>
          <p:cNvPr id="34820" name="Group 3"/>
          <p:cNvGrpSpPr>
            <a:grpSpLocks/>
          </p:cNvGrpSpPr>
          <p:nvPr/>
        </p:nvGrpSpPr>
        <p:grpSpPr bwMode="auto">
          <a:xfrm>
            <a:off x="1981200" y="304800"/>
            <a:ext cx="6938963" cy="5638800"/>
            <a:chOff x="-1296" y="0"/>
            <a:chExt cx="4371" cy="3552"/>
          </a:xfrm>
        </p:grpSpPr>
        <p:pic>
          <p:nvPicPr>
            <p:cNvPr id="34826" name="Picture 4"/>
            <p:cNvPicPr>
              <a:picLocks noChangeAspect="1" noChangeArrowheads="1"/>
            </p:cNvPicPr>
            <p:nvPr/>
          </p:nvPicPr>
          <p:blipFill>
            <a:blip r:embed="rId3" cstate="print"/>
            <a:srcRect/>
            <a:stretch>
              <a:fillRect/>
            </a:stretch>
          </p:blipFill>
          <p:spPr bwMode="auto">
            <a:xfrm>
              <a:off x="-1296" y="0"/>
              <a:ext cx="4371" cy="3552"/>
            </a:xfrm>
            <a:prstGeom prst="rect">
              <a:avLst/>
            </a:prstGeom>
            <a:noFill/>
            <a:ln w="9525">
              <a:noFill/>
              <a:miter lim="800000"/>
              <a:headEnd/>
              <a:tailEnd/>
            </a:ln>
          </p:spPr>
        </p:pic>
        <p:sp>
          <p:nvSpPr>
            <p:cNvPr id="478213" name="Oval 5"/>
            <p:cNvSpPr>
              <a:spLocks noChangeArrowheads="1"/>
            </p:cNvSpPr>
            <p:nvPr/>
          </p:nvSpPr>
          <p:spPr bwMode="auto">
            <a:xfrm>
              <a:off x="2832" y="768"/>
              <a:ext cx="96" cy="96"/>
            </a:xfrm>
            <a:prstGeom prst="ellipse">
              <a:avLst/>
            </a:prstGeom>
            <a:solidFill>
              <a:srgbClr val="FF0000"/>
            </a:solidFill>
            <a:ln w="952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8214" name="Text Box 6"/>
            <p:cNvSpPr txBox="1">
              <a:spLocks noChangeArrowheads="1"/>
            </p:cNvSpPr>
            <p:nvPr/>
          </p:nvSpPr>
          <p:spPr bwMode="auto">
            <a:xfrm>
              <a:off x="2304" y="960"/>
              <a:ext cx="672" cy="366"/>
            </a:xfrm>
            <a:prstGeom prst="rect">
              <a:avLst/>
            </a:prstGeom>
            <a:noFill/>
            <a:ln w="9525">
              <a:noFill/>
              <a:miter lim="800000"/>
              <a:headEnd/>
              <a:tailEnd/>
            </a:ln>
            <a:effectLst/>
          </p:spPr>
          <p:txBody>
            <a:bodyPr>
              <a:spAutoFit/>
            </a:bodyPr>
            <a:lstStyle/>
            <a:p>
              <a:pPr algn="r" eaLnBrk="1" hangingPunct="1">
                <a:spcBef>
                  <a:spcPct val="50000"/>
                </a:spcBef>
                <a:defRPr/>
              </a:pPr>
              <a:r>
                <a:rPr lang="en-US" sz="1600" b="1">
                  <a:solidFill>
                    <a:srgbClr val="FF0000"/>
                  </a:solidFill>
                  <a:effectLst>
                    <a:outerShdw blurRad="38100" dist="38100" dir="2700000" algn="tl">
                      <a:srgbClr val="000000">
                        <a:alpha val="43137"/>
                      </a:srgbClr>
                    </a:outerShdw>
                  </a:effectLst>
                </a:rPr>
                <a:t>6.4%</a:t>
              </a:r>
            </a:p>
            <a:p>
              <a:pPr algn="r" eaLnBrk="1" hangingPunct="1">
                <a:defRPr/>
              </a:pPr>
              <a:r>
                <a:rPr lang="en-US" sz="1600" b="1">
                  <a:solidFill>
                    <a:srgbClr val="FF0000"/>
                  </a:solidFill>
                  <a:effectLst>
                    <a:outerShdw blurRad="38100" dist="38100" dir="2700000" algn="tl">
                      <a:srgbClr val="000000">
                        <a:alpha val="43137"/>
                      </a:srgbClr>
                    </a:outerShdw>
                  </a:effectLst>
                </a:rPr>
                <a:t>= r</a:t>
              </a:r>
              <a:r>
                <a:rPr lang="en-US" sz="1600" b="1" baseline="-25000">
                  <a:solidFill>
                    <a:srgbClr val="FF0000"/>
                  </a:solidFill>
                  <a:effectLst>
                    <a:outerShdw blurRad="38100" dist="38100" dir="2700000" algn="tl">
                      <a:srgbClr val="000000">
                        <a:alpha val="43137"/>
                      </a:srgbClr>
                    </a:outerShdw>
                  </a:effectLst>
                </a:rPr>
                <a:t>L</a:t>
              </a:r>
              <a:r>
                <a:rPr lang="en-US" sz="1600" b="1">
                  <a:solidFill>
                    <a:srgbClr val="FF0000"/>
                  </a:solidFill>
                  <a:effectLst>
                    <a:outerShdw blurRad="38100" dist="38100" dir="2700000" algn="tl">
                      <a:srgbClr val="000000">
                        <a:alpha val="43137"/>
                      </a:srgbClr>
                    </a:outerShdw>
                  </a:effectLst>
                </a:rPr>
                <a:t> AT</a:t>
              </a:r>
            </a:p>
          </p:txBody>
        </p:sp>
        <p:sp>
          <p:nvSpPr>
            <p:cNvPr id="478215" name="Text Box 7"/>
            <p:cNvSpPr txBox="1">
              <a:spLocks noChangeArrowheads="1"/>
            </p:cNvSpPr>
            <p:nvPr/>
          </p:nvSpPr>
          <p:spPr bwMode="auto">
            <a:xfrm>
              <a:off x="768" y="1776"/>
              <a:ext cx="960" cy="212"/>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FF0000"/>
                  </a:solidFill>
                  <a:effectLst>
                    <a:outerShdw blurRad="38100" dist="38100" dir="2700000" algn="tl">
                      <a:srgbClr val="000000">
                        <a:alpha val="43137"/>
                      </a:srgbClr>
                    </a:outerShdw>
                  </a:effectLst>
                </a:rPr>
                <a:t>4.3% = r</a:t>
              </a:r>
              <a:r>
                <a:rPr lang="en-US" sz="1600" b="1" baseline="-25000">
                  <a:solidFill>
                    <a:srgbClr val="FF0000"/>
                  </a:solidFill>
                  <a:effectLst>
                    <a:outerShdw blurRad="38100" dist="38100" dir="2700000" algn="tl">
                      <a:srgbClr val="000000">
                        <a:alpha val="43137"/>
                      </a:srgbClr>
                    </a:outerShdw>
                  </a:effectLst>
                </a:rPr>
                <a:t>U</a:t>
              </a:r>
              <a:r>
                <a:rPr lang="en-US" sz="1600" b="1">
                  <a:solidFill>
                    <a:srgbClr val="FF0000"/>
                  </a:solidFill>
                  <a:effectLst>
                    <a:outerShdw blurRad="38100" dist="38100" dir="2700000" algn="tl">
                      <a:srgbClr val="000000">
                        <a:alpha val="43137"/>
                      </a:srgbClr>
                    </a:outerShdw>
                  </a:effectLst>
                </a:rPr>
                <a:t> AT</a:t>
              </a:r>
            </a:p>
          </p:txBody>
        </p:sp>
        <p:sp>
          <p:nvSpPr>
            <p:cNvPr id="478216" name="Oval 8"/>
            <p:cNvSpPr>
              <a:spLocks noChangeArrowheads="1"/>
            </p:cNvSpPr>
            <p:nvPr/>
          </p:nvSpPr>
          <p:spPr bwMode="auto">
            <a:xfrm>
              <a:off x="912" y="1632"/>
              <a:ext cx="96" cy="96"/>
            </a:xfrm>
            <a:prstGeom prst="ellipse">
              <a:avLst/>
            </a:prstGeom>
            <a:solidFill>
              <a:srgbClr val="FF0000"/>
            </a:solidFill>
            <a:ln w="952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8217" name="Text Box 9"/>
            <p:cNvSpPr txBox="1">
              <a:spLocks noChangeArrowheads="1"/>
            </p:cNvSpPr>
            <p:nvPr/>
          </p:nvSpPr>
          <p:spPr bwMode="auto">
            <a:xfrm>
              <a:off x="-720" y="2448"/>
              <a:ext cx="816" cy="212"/>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FF0000"/>
                  </a:solidFill>
                  <a:effectLst>
                    <a:outerShdw blurRad="38100" dist="38100" dir="2700000" algn="tl">
                      <a:srgbClr val="000000">
                        <a:alpha val="43137"/>
                      </a:srgbClr>
                    </a:outerShdw>
                  </a:effectLst>
                </a:rPr>
                <a:t>2% = r</a:t>
              </a:r>
              <a:r>
                <a:rPr lang="en-US" sz="1600" b="1" baseline="-25000">
                  <a:solidFill>
                    <a:srgbClr val="FF0000"/>
                  </a:solidFill>
                  <a:effectLst>
                    <a:outerShdw blurRad="38100" dist="38100" dir="2700000" algn="tl">
                      <a:srgbClr val="000000">
                        <a:alpha val="43137"/>
                      </a:srgbClr>
                    </a:outerShdw>
                  </a:effectLst>
                </a:rPr>
                <a:t>f</a:t>
              </a:r>
              <a:r>
                <a:rPr lang="en-US" sz="1600" b="1">
                  <a:solidFill>
                    <a:srgbClr val="FF0000"/>
                  </a:solidFill>
                  <a:effectLst>
                    <a:outerShdw blurRad="38100" dist="38100" dir="2700000" algn="tl">
                      <a:srgbClr val="000000">
                        <a:alpha val="43137"/>
                      </a:srgbClr>
                    </a:outerShdw>
                  </a:effectLst>
                </a:rPr>
                <a:t> AT</a:t>
              </a:r>
            </a:p>
          </p:txBody>
        </p:sp>
        <p:sp>
          <p:nvSpPr>
            <p:cNvPr id="478218" name="Oval 10"/>
            <p:cNvSpPr>
              <a:spLocks noChangeArrowheads="1"/>
            </p:cNvSpPr>
            <p:nvPr/>
          </p:nvSpPr>
          <p:spPr bwMode="auto">
            <a:xfrm>
              <a:off x="-672" y="2304"/>
              <a:ext cx="96" cy="96"/>
            </a:xfrm>
            <a:prstGeom prst="ellipse">
              <a:avLst/>
            </a:prstGeom>
            <a:solidFill>
              <a:srgbClr val="FF0000"/>
            </a:solidFill>
            <a:ln w="952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grpSp>
        <p:nvGrpSpPr>
          <p:cNvPr id="34821" name="Group 11"/>
          <p:cNvGrpSpPr>
            <a:grpSpLocks/>
          </p:cNvGrpSpPr>
          <p:nvPr/>
        </p:nvGrpSpPr>
        <p:grpSpPr bwMode="auto">
          <a:xfrm>
            <a:off x="2971800" y="2667000"/>
            <a:ext cx="5638800" cy="1752600"/>
            <a:chOff x="1872" y="1632"/>
            <a:chExt cx="3552" cy="1104"/>
          </a:xfrm>
        </p:grpSpPr>
        <p:sp>
          <p:nvSpPr>
            <p:cNvPr id="478220" name="Line 12"/>
            <p:cNvSpPr>
              <a:spLocks noChangeShapeType="1"/>
            </p:cNvSpPr>
            <p:nvPr/>
          </p:nvSpPr>
          <p:spPr bwMode="auto">
            <a:xfrm>
              <a:off x="1872" y="2736"/>
              <a:ext cx="3552" cy="0"/>
            </a:xfrm>
            <a:prstGeom prst="line">
              <a:avLst/>
            </a:prstGeom>
            <a:noFill/>
            <a:ln w="9525">
              <a:solidFill>
                <a:schemeClr val="tx1"/>
              </a:solidFill>
              <a:prstDash val="sysDot"/>
              <a:round/>
              <a:headEnd/>
              <a:tailEn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478221" name="AutoShape 13"/>
            <p:cNvSpPr>
              <a:spLocks/>
            </p:cNvSpPr>
            <p:nvPr/>
          </p:nvSpPr>
          <p:spPr bwMode="auto">
            <a:xfrm>
              <a:off x="4560" y="1632"/>
              <a:ext cx="192" cy="1056"/>
            </a:xfrm>
            <a:prstGeom prst="rightBrace">
              <a:avLst>
                <a:gd name="adj1" fmla="val 45833"/>
                <a:gd name="adj2" fmla="val 50000"/>
              </a:avLst>
            </a:prstGeom>
            <a:noFill/>
            <a:ln w="952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78222" name="Text Box 14"/>
            <p:cNvSpPr txBox="1">
              <a:spLocks noChangeArrowheads="1"/>
            </p:cNvSpPr>
            <p:nvPr/>
          </p:nvSpPr>
          <p:spPr bwMode="auto">
            <a:xfrm>
              <a:off x="4752" y="2064"/>
              <a:ext cx="288" cy="212"/>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FF0000"/>
                  </a:solidFill>
                  <a:effectLst>
                    <a:outerShdw blurRad="38100" dist="38100" dir="2700000" algn="tl">
                      <a:srgbClr val="000000">
                        <a:alpha val="43137"/>
                      </a:srgbClr>
                    </a:outerShdw>
                  </a:effectLst>
                </a:rPr>
                <a:t>RP</a:t>
              </a:r>
            </a:p>
          </p:txBody>
        </p:sp>
      </p:grpSp>
      <p:sp>
        <p:nvSpPr>
          <p:cNvPr id="18" name="Footer Placeholder 17"/>
          <p:cNvSpPr>
            <a:spLocks noGrp="1"/>
          </p:cNvSpPr>
          <p:nvPr>
            <p:ph type="ftr" sz="quarter" idx="11"/>
          </p:nvPr>
        </p:nvSpPr>
        <p:spPr>
          <a:xfrm rot="16200000">
            <a:off x="5486400" y="3200400"/>
            <a:ext cx="6858000" cy="457200"/>
          </a:xfrm>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a:noFill/>
          <a:ln>
            <a:miter lim="800000"/>
            <a:headEnd/>
            <a:tailEnd/>
          </a:ln>
        </p:spPr>
        <p:txBody>
          <a:bodyPr/>
          <a:lstStyle/>
          <a:p>
            <a:fld id="{EAD644E2-1620-4583-9F27-1297D691D082}" type="slidenum">
              <a:rPr lang="en-US"/>
              <a:pPr/>
              <a:t>19</a:t>
            </a:fld>
            <a:endParaRPr lang="en-US"/>
          </a:p>
        </p:txBody>
      </p:sp>
      <p:sp>
        <p:nvSpPr>
          <p:cNvPr id="519170" name="Text Box 2"/>
          <p:cNvSpPr txBox="1">
            <a:spLocks noChangeArrowheads="1"/>
          </p:cNvSpPr>
          <p:nvPr/>
        </p:nvSpPr>
        <p:spPr bwMode="auto">
          <a:xfrm>
            <a:off x="457200" y="762000"/>
            <a:ext cx="8382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14.3 After-Tax Equity Valuation &amp; Capital Budgeting</a:t>
            </a:r>
          </a:p>
        </p:txBody>
      </p:sp>
      <p:sp>
        <p:nvSpPr>
          <p:cNvPr id="519171" name="Text Box 3"/>
          <p:cNvSpPr txBox="1">
            <a:spLocks noChangeArrowheads="1"/>
          </p:cNvSpPr>
          <p:nvPr/>
        </p:nvSpPr>
        <p:spPr bwMode="auto">
          <a:xfrm>
            <a:off x="457200" y="2133600"/>
            <a:ext cx="8229600" cy="4419600"/>
          </a:xfrm>
          <a:prstGeom prst="rect">
            <a:avLst/>
          </a:prstGeom>
          <a:noFill/>
          <a:ln w="9525">
            <a:noFill/>
            <a:miter lim="800000"/>
            <a:headEnd/>
            <a:tailEnd/>
          </a:ln>
          <a:effectLst/>
        </p:spPr>
        <p:txBody>
          <a:bodyPr>
            <a:spAutoFit/>
          </a:bodyPr>
          <a:lstStyle/>
          <a:p>
            <a:pPr eaLnBrk="1" hangingPunct="1">
              <a:spcBef>
                <a:spcPct val="50000"/>
              </a:spcBef>
              <a:defRPr/>
            </a:pPr>
            <a:r>
              <a:rPr lang="en-US" b="1" dirty="0">
                <a:solidFill>
                  <a:srgbClr val="0000FF"/>
                </a:solidFill>
                <a:effectLst>
                  <a:outerShdw blurRad="38100" dist="38100" dir="2700000" algn="tl">
                    <a:srgbClr val="000000">
                      <a:alpha val="43137"/>
                    </a:srgbClr>
                  </a:outerShdw>
                </a:effectLst>
              </a:rPr>
              <a:t>14.3.1 After-Tax DCF in General:</a:t>
            </a:r>
          </a:p>
          <a:p>
            <a:pPr eaLnBrk="1" hangingPunct="1">
              <a:spcBef>
                <a:spcPct val="50000"/>
              </a:spcBef>
              <a:buFontTx/>
              <a:buChar char="•"/>
              <a:defRPr/>
            </a:pPr>
            <a:r>
              <a:rPr lang="en-US" sz="2000" b="1" dirty="0">
                <a:effectLst>
                  <a:outerShdw blurRad="38100" dist="38100" dir="2700000" algn="tl">
                    <a:srgbClr val="FFFFFF"/>
                  </a:outerShdw>
                </a:effectLst>
              </a:rPr>
              <a:t> Discount Equity After-Tax Cash Flows (EATCF),</a:t>
            </a:r>
          </a:p>
          <a:p>
            <a:pPr eaLnBrk="1" hangingPunct="1">
              <a:spcBef>
                <a:spcPct val="50000"/>
              </a:spcBef>
              <a:buFontTx/>
              <a:buChar char="•"/>
              <a:defRPr/>
            </a:pPr>
            <a:r>
              <a:rPr lang="en-US" sz="2000" b="1" dirty="0">
                <a:effectLst>
                  <a:outerShdw blurRad="38100" dist="38100" dir="2700000" algn="tl">
                    <a:srgbClr val="FFFFFF"/>
                  </a:outerShdw>
                </a:effectLst>
              </a:rPr>
              <a:t> At Equity After-Tax Discount Rate (Levered),</a:t>
            </a:r>
          </a:p>
          <a:p>
            <a:pPr eaLnBrk="1" hangingPunct="1">
              <a:spcBef>
                <a:spcPct val="50000"/>
              </a:spcBef>
              <a:buFontTx/>
              <a:buChar char="•"/>
              <a:defRPr/>
            </a:pPr>
            <a:r>
              <a:rPr lang="en-US" sz="2000" b="1" dirty="0">
                <a:effectLst>
                  <a:outerShdw blurRad="38100" dist="38100" dir="2700000" algn="tl">
                    <a:srgbClr val="FFFFFF"/>
                  </a:outerShdw>
                </a:effectLst>
              </a:rPr>
              <a:t> To arrive at PV of Equity.</a:t>
            </a:r>
          </a:p>
          <a:p>
            <a:pPr eaLnBrk="1" hangingPunct="1">
              <a:spcBef>
                <a:spcPct val="50000"/>
              </a:spcBef>
              <a:buFontTx/>
              <a:buChar char="•"/>
              <a:defRPr/>
            </a:pPr>
            <a:r>
              <a:rPr lang="en-US" sz="2000" b="1" dirty="0">
                <a:effectLst>
                  <a:outerShdw blurRad="38100" dist="38100" dir="2700000" algn="tl">
                    <a:srgbClr val="FFFFFF"/>
                  </a:outerShdw>
                </a:effectLst>
              </a:rPr>
              <a:t> Add PV of Loan (cash borrower obtains),</a:t>
            </a:r>
          </a:p>
          <a:p>
            <a:pPr eaLnBrk="1" hangingPunct="1">
              <a:spcBef>
                <a:spcPct val="50000"/>
              </a:spcBef>
              <a:buFontTx/>
              <a:buChar char="•"/>
              <a:defRPr/>
            </a:pPr>
            <a:r>
              <a:rPr lang="en-US" sz="2000" b="1" dirty="0">
                <a:effectLst>
                  <a:outerShdw blurRad="38100" dist="38100" dir="2700000" algn="tl">
                    <a:srgbClr val="FFFFFF"/>
                  </a:outerShdw>
                </a:effectLst>
              </a:rPr>
              <a:t> To arrive at Investment Value (IV) of property:</a:t>
            </a:r>
          </a:p>
          <a:p>
            <a:pPr lvl="2" eaLnBrk="1" hangingPunct="1">
              <a:spcBef>
                <a:spcPct val="50000"/>
              </a:spcBef>
              <a:buFontTx/>
              <a:buChar char="•"/>
              <a:defRPr/>
            </a:pPr>
            <a:r>
              <a:rPr lang="en-US" sz="2000" b="1" dirty="0">
                <a:effectLst>
                  <a:outerShdw blurRad="38100" dist="38100" dir="2700000" algn="tl">
                    <a:srgbClr val="FFFFFF"/>
                  </a:outerShdw>
                </a:effectLst>
              </a:rPr>
              <a:t> </a:t>
            </a:r>
            <a:r>
              <a:rPr lang="en-US" sz="2000" b="1" dirty="0">
                <a:effectLst>
                  <a:outerShdw blurRad="38100" dist="38100" dir="2700000" algn="tl">
                    <a:srgbClr val="FFFFFF"/>
                  </a:outerShdw>
                </a:effectLst>
              </a:rPr>
              <a:t> That’s the maximum </a:t>
            </a:r>
            <a:r>
              <a:rPr lang="en-US" sz="2000" b="1" dirty="0">
                <a:effectLst>
                  <a:outerShdw blurRad="38100" dist="38100" dir="2700000" algn="tl">
                    <a:srgbClr val="FFFFFF"/>
                  </a:outerShdw>
                </a:effectLst>
              </a:rPr>
              <a:t>price investor should pay (if they must):</a:t>
            </a:r>
          </a:p>
          <a:p>
            <a:pPr lvl="4" eaLnBrk="1" hangingPunct="1">
              <a:spcBef>
                <a:spcPct val="50000"/>
              </a:spcBef>
              <a:buFontTx/>
              <a:buChar char="•"/>
              <a:defRPr/>
            </a:pPr>
            <a:r>
              <a:rPr lang="en-US" sz="2000" b="1" dirty="0">
                <a:effectLst>
                  <a:outerShdw blurRad="38100" dist="38100" dir="2700000" algn="tl">
                    <a:srgbClr val="FFFFFF"/>
                  </a:outerShdw>
                </a:effectLst>
              </a:rPr>
              <a:t> Don’t forget caution against paying more than MV (Recall sect 12.1.2 re joint use of IV &amp; MV):</a:t>
            </a:r>
          </a:p>
          <a:p>
            <a:pPr lvl="4" eaLnBrk="1" hangingPunct="1">
              <a:spcBef>
                <a:spcPct val="50000"/>
              </a:spcBef>
              <a:defRPr/>
            </a:pPr>
            <a:r>
              <a:rPr lang="en-US" sz="2000" b="1" dirty="0">
                <a:effectLst>
                  <a:outerShdw blurRad="38100" dist="38100" dir="2700000" algn="tl">
                    <a:srgbClr val="FFFFFF"/>
                  </a:outerShdw>
                </a:effectLst>
                <a:sym typeface="Wingdings" pitchFamily="2" charset="2"/>
              </a:rPr>
              <a:t> </a:t>
            </a:r>
            <a:r>
              <a:rPr lang="en-US" sz="2000" b="1" i="1" dirty="0">
                <a:effectLst>
                  <a:outerShdw blurRad="38100" dist="38100" dir="2700000" algn="tl">
                    <a:srgbClr val="FFFFFF"/>
                  </a:outerShdw>
                </a:effectLst>
                <a:sym typeface="Wingdings" pitchFamily="2" charset="2"/>
              </a:rPr>
              <a:t>Always consider MV, not just IV.</a:t>
            </a:r>
            <a:endParaRPr lang="en-US" sz="2000" b="1" dirty="0">
              <a:effectLst>
                <a:outerShdw blurRad="38100" dist="38100" dir="2700000" algn="tl">
                  <a:srgbClr val="FFFFFF"/>
                </a:outerShdw>
              </a:effectLst>
            </a:endParaRPr>
          </a:p>
        </p:txBody>
      </p:sp>
      <p:sp>
        <p:nvSpPr>
          <p:cNvPr id="519172" name="Text Box 4"/>
          <p:cNvSpPr txBox="1">
            <a:spLocks noChangeArrowheads="1"/>
          </p:cNvSpPr>
          <p:nvPr/>
        </p:nvSpPr>
        <p:spPr bwMode="auto">
          <a:xfrm>
            <a:off x="457200" y="1295400"/>
            <a:ext cx="8229600" cy="711200"/>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sz="2000" b="1">
                <a:effectLst>
                  <a:outerShdw blurRad="38100" dist="38100" dir="2700000" algn="tl">
                    <a:srgbClr val="FFFFFF"/>
                  </a:outerShdw>
                </a:effectLst>
              </a:rPr>
              <a:t>After-Tax (AT) analysis generally applies to “Investment Value” (IV), while before-tax (BT) analysis applies to “Market Value” (MV).</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miter lim="800000"/>
            <a:headEnd/>
            <a:tailEnd/>
          </a:ln>
        </p:spPr>
        <p:txBody>
          <a:bodyPr/>
          <a:lstStyle/>
          <a:p>
            <a:fld id="{37D67BCA-1A8C-4CAC-A195-BB647793F631}" type="slidenum">
              <a:rPr lang="en-US"/>
              <a:pPr/>
              <a:t>2</a:t>
            </a:fld>
            <a:endParaRPr lang="en-US"/>
          </a:p>
        </p:txBody>
      </p:sp>
      <p:sp>
        <p:nvSpPr>
          <p:cNvPr id="462850" name="Rectangle 2"/>
          <p:cNvSpPr>
            <a:spLocks noGrp="1" noChangeArrowheads="1"/>
          </p:cNvSpPr>
          <p:nvPr>
            <p:ph type="body" idx="1"/>
          </p:nvPr>
        </p:nvSpPr>
        <p:spPr>
          <a:xfrm>
            <a:off x="533400" y="457200"/>
            <a:ext cx="8229600" cy="1066800"/>
          </a:xfrm>
        </p:spPr>
        <p:txBody>
          <a:bodyPr/>
          <a:lstStyle/>
          <a:p>
            <a:pPr eaLnBrk="1" hangingPunct="1">
              <a:buFont typeface="Wingdings" pitchFamily="2" charset="2"/>
              <a:buNone/>
              <a:defRPr/>
            </a:pPr>
            <a:r>
              <a:rPr lang="en-US" sz="2400" b="1" i="1">
                <a:solidFill>
                  <a:srgbClr val="0000FF"/>
                </a:solidFill>
                <a:effectLst>
                  <a:outerShdw blurRad="38100" dist="38100" dir="2700000" algn="tl">
                    <a:srgbClr val="000000"/>
                  </a:outerShdw>
                </a:effectLst>
              </a:rPr>
              <a:t>Going from the “</a:t>
            </a:r>
            <a:r>
              <a:rPr lang="en-US" sz="2400" b="1" i="1" u="sng">
                <a:solidFill>
                  <a:srgbClr val="0000FF"/>
                </a:solidFill>
                <a:effectLst>
                  <a:outerShdw blurRad="38100" dist="38100" dir="2700000" algn="tl">
                    <a:srgbClr val="000000"/>
                  </a:outerShdw>
                </a:effectLst>
              </a:rPr>
              <a:t>property before-tax </a:t>
            </a:r>
            <a:r>
              <a:rPr lang="en-US" sz="2400" b="1" i="1">
                <a:solidFill>
                  <a:srgbClr val="0000FF"/>
                </a:solidFill>
                <a:effectLst>
                  <a:outerShdw blurRad="38100" dist="38100" dir="2700000" algn="tl">
                    <a:srgbClr val="000000"/>
                  </a:outerShdw>
                </a:effectLst>
              </a:rPr>
              <a:t>cash flows” (PBTCF), </a:t>
            </a:r>
          </a:p>
          <a:p>
            <a:pPr eaLnBrk="1" hangingPunct="1">
              <a:buFont typeface="Wingdings" pitchFamily="2" charset="2"/>
              <a:buNone/>
              <a:defRPr/>
            </a:pPr>
            <a:r>
              <a:rPr lang="en-US" sz="2400" b="1" i="1">
                <a:solidFill>
                  <a:srgbClr val="0000FF"/>
                </a:solidFill>
                <a:effectLst>
                  <a:outerShdw blurRad="38100" dist="38100" dir="2700000" algn="tl">
                    <a:srgbClr val="000000"/>
                  </a:outerShdw>
                </a:effectLst>
              </a:rPr>
              <a:t>to the “</a:t>
            </a:r>
            <a:r>
              <a:rPr lang="en-US" sz="2400" b="1" i="1" u="sng">
                <a:solidFill>
                  <a:srgbClr val="0000FF"/>
                </a:solidFill>
                <a:effectLst>
                  <a:outerShdw blurRad="38100" dist="38100" dir="2700000" algn="tl">
                    <a:srgbClr val="000000"/>
                  </a:outerShdw>
                </a:effectLst>
              </a:rPr>
              <a:t>equity after-tax</a:t>
            </a:r>
            <a:r>
              <a:rPr lang="en-US" sz="2400" b="1" i="1">
                <a:solidFill>
                  <a:srgbClr val="0000FF"/>
                </a:solidFill>
                <a:effectLst>
                  <a:outerShdw blurRad="38100" dist="38100" dir="2700000" algn="tl">
                    <a:srgbClr val="000000"/>
                  </a:outerShdw>
                </a:effectLst>
              </a:rPr>
              <a:t> cash flows” (EATCF). . .</a:t>
            </a:r>
            <a:endParaRPr lang="en-US" sz="2400" b="1">
              <a:solidFill>
                <a:srgbClr val="0000FF"/>
              </a:solidFill>
              <a:effectLst>
                <a:outerShdw blurRad="38100" dist="38100" dir="2700000" algn="tl">
                  <a:srgbClr val="000000"/>
                </a:outerShdw>
              </a:effectLst>
            </a:endParaRPr>
          </a:p>
        </p:txBody>
      </p:sp>
      <p:sp>
        <p:nvSpPr>
          <p:cNvPr id="462851" name="Text Box 3"/>
          <p:cNvSpPr txBox="1">
            <a:spLocks noChangeArrowheads="1"/>
          </p:cNvSpPr>
          <p:nvPr/>
        </p:nvSpPr>
        <p:spPr bwMode="auto">
          <a:xfrm>
            <a:off x="609600" y="1524000"/>
            <a:ext cx="8153400" cy="4791075"/>
          </a:xfrm>
          <a:prstGeom prst="rect">
            <a:avLst/>
          </a:prstGeom>
          <a:noFill/>
          <a:ln w="9525">
            <a:noFill/>
            <a:miter lim="800000"/>
            <a:headEnd/>
            <a:tailEnd/>
          </a:ln>
          <a:effectLst/>
        </p:spPr>
        <p:txBody>
          <a:bodyPr>
            <a:spAutoFit/>
          </a:bodyPr>
          <a:lstStyle/>
          <a:p>
            <a:pPr eaLnBrk="1" hangingPunct="1">
              <a:defRPr/>
            </a:pPr>
            <a:r>
              <a:rPr lang="en-US" b="1">
                <a:effectLst>
                  <a:outerShdw blurRad="38100" dist="38100" dir="2700000" algn="tl">
                    <a:srgbClr val="FFFFFF"/>
                  </a:outerShdw>
                </a:effectLst>
              </a:rPr>
              <a:t>1) Property level (PBTCF):</a:t>
            </a:r>
          </a:p>
          <a:p>
            <a:pPr eaLnBrk="1" hangingPunct="1">
              <a:spcBef>
                <a:spcPct val="20000"/>
              </a:spcBef>
              <a:buFontTx/>
              <a:buChar char="•"/>
              <a:defRPr/>
            </a:pPr>
            <a:r>
              <a:rPr lang="en-US" sz="2000" b="1">
                <a:effectLst>
                  <a:outerShdw blurRad="38100" dist="38100" dir="2700000" algn="tl">
                    <a:srgbClr val="FFFFFF"/>
                  </a:outerShdw>
                </a:effectLst>
              </a:rPr>
              <a:t> Net CF produced by property, before subtracting debt svc pmts (DS) and inc. taxes.</a:t>
            </a:r>
          </a:p>
          <a:p>
            <a:pPr eaLnBrk="1" hangingPunct="1">
              <a:spcBef>
                <a:spcPct val="20000"/>
              </a:spcBef>
              <a:buFontTx/>
              <a:buChar char="•"/>
              <a:defRPr/>
            </a:pPr>
            <a:r>
              <a:rPr lang="en-US" sz="2000" b="1">
                <a:effectLst>
                  <a:outerShdw blurRad="38100" dist="38100" dir="2700000" algn="tl">
                    <a:srgbClr val="FFFFFF"/>
                  </a:outerShdw>
                </a:effectLst>
              </a:rPr>
              <a:t> CFs to Govt, Debt investors (mortgagees), equity owners. </a:t>
            </a:r>
          </a:p>
          <a:p>
            <a:pPr eaLnBrk="1" hangingPunct="1">
              <a:spcBef>
                <a:spcPct val="20000"/>
              </a:spcBef>
              <a:buFontTx/>
              <a:buChar char="•"/>
              <a:defRPr/>
            </a:pPr>
            <a:r>
              <a:rPr lang="en-US" sz="2000" b="1">
                <a:effectLst>
                  <a:outerShdw blurRad="38100" dist="38100" dir="2700000" algn="tl">
                    <a:srgbClr val="FFFFFF"/>
                  </a:outerShdw>
                </a:effectLst>
              </a:rPr>
              <a:t> CFs due purely to underlying productive physical asset, not based on financing or income tax effects. </a:t>
            </a:r>
          </a:p>
          <a:p>
            <a:pPr eaLnBrk="1" hangingPunct="1">
              <a:spcBef>
                <a:spcPct val="20000"/>
              </a:spcBef>
              <a:buFontTx/>
              <a:buChar char="•"/>
              <a:defRPr/>
            </a:pPr>
            <a:r>
              <a:rPr lang="en-US" sz="2000" b="1">
                <a:effectLst>
                  <a:outerShdw blurRad="38100" dist="38100" dir="2700000" algn="tl">
                    <a:srgbClr val="FFFFFF"/>
                  </a:outerShdw>
                </a:effectLst>
              </a:rPr>
              <a:t> Relatively easy to observe empirically.</a:t>
            </a:r>
          </a:p>
          <a:p>
            <a:pPr eaLnBrk="1" hangingPunct="1">
              <a:spcBef>
                <a:spcPct val="20000"/>
              </a:spcBef>
              <a:defRPr/>
            </a:pPr>
            <a:endParaRPr lang="en-US" sz="2000" b="1">
              <a:effectLst>
                <a:outerShdw blurRad="38100" dist="38100" dir="2700000" algn="tl">
                  <a:srgbClr val="FFFFFF"/>
                </a:outerShdw>
              </a:effectLst>
            </a:endParaRPr>
          </a:p>
          <a:p>
            <a:pPr eaLnBrk="1" hangingPunct="1">
              <a:spcBef>
                <a:spcPct val="20000"/>
              </a:spcBef>
              <a:defRPr/>
            </a:pPr>
            <a:r>
              <a:rPr lang="en-US" b="1">
                <a:effectLst>
                  <a:outerShdw blurRad="38100" dist="38100" dir="2700000" algn="tl">
                    <a:srgbClr val="FFFFFF"/>
                  </a:outerShdw>
                </a:effectLst>
              </a:rPr>
              <a:t>2) Equity ownership after-tax level (EATCF):</a:t>
            </a:r>
          </a:p>
          <a:p>
            <a:pPr eaLnBrk="1" hangingPunct="1">
              <a:spcBef>
                <a:spcPct val="20000"/>
              </a:spcBef>
              <a:buFontTx/>
              <a:buChar char="•"/>
              <a:defRPr/>
            </a:pPr>
            <a:r>
              <a:rPr lang="en-US" sz="2000" b="1">
                <a:effectLst>
                  <a:outerShdw blurRad="38100" dist="38100" dir="2700000" algn="tl">
                    <a:srgbClr val="FFFFFF"/>
                  </a:outerShdw>
                </a:effectLst>
              </a:rPr>
              <a:t> Net CF avail. to equity owner after DS &amp; taxes.</a:t>
            </a:r>
          </a:p>
          <a:p>
            <a:pPr eaLnBrk="1" hangingPunct="1">
              <a:spcBef>
                <a:spcPct val="20000"/>
              </a:spcBef>
              <a:buFontTx/>
              <a:buChar char="•"/>
              <a:defRPr/>
            </a:pPr>
            <a:r>
              <a:rPr lang="en-US" sz="2000" b="1">
                <a:effectLst>
                  <a:outerShdw blurRad="38100" dist="38100" dir="2700000" algn="tl">
                    <a:srgbClr val="FFFFFF"/>
                  </a:outerShdw>
                </a:effectLst>
              </a:rPr>
              <a:t> Determines value of equity only (not value to lenders).</a:t>
            </a:r>
          </a:p>
          <a:p>
            <a:pPr eaLnBrk="1" hangingPunct="1">
              <a:spcBef>
                <a:spcPct val="20000"/>
              </a:spcBef>
              <a:buFontTx/>
              <a:buChar char="•"/>
              <a:defRPr/>
            </a:pPr>
            <a:r>
              <a:rPr lang="en-US" sz="2000" b="1">
                <a:effectLst>
                  <a:outerShdw blurRad="38100" dist="38100" dir="2700000" algn="tl">
                    <a:srgbClr val="FFFFFF"/>
                  </a:outerShdw>
                </a:effectLst>
              </a:rPr>
              <a:t> Sensitive to financing and income tax effects.</a:t>
            </a:r>
          </a:p>
          <a:p>
            <a:pPr eaLnBrk="1" hangingPunct="1">
              <a:spcBef>
                <a:spcPct val="20000"/>
              </a:spcBef>
              <a:buFontTx/>
              <a:buChar char="•"/>
              <a:defRPr/>
            </a:pPr>
            <a:r>
              <a:rPr lang="en-US" sz="2000" b="1">
                <a:effectLst>
                  <a:outerShdw blurRad="38100" dist="38100" dir="2700000" algn="tl">
                    <a:srgbClr val="FFFFFF"/>
                  </a:outerShdw>
                </a:effectLst>
              </a:rPr>
              <a:t> Usually difficult to observe empirically (differs across investors). </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a:noFill/>
          <a:ln>
            <a:miter lim="800000"/>
            <a:headEnd/>
            <a:tailEnd/>
          </a:ln>
        </p:spPr>
        <p:txBody>
          <a:bodyPr/>
          <a:lstStyle/>
          <a:p>
            <a:fld id="{EF03D3FB-76EC-4AEB-90CA-E279F509E41F}" type="slidenum">
              <a:rPr lang="en-US"/>
              <a:pPr/>
              <a:t>20</a:t>
            </a:fld>
            <a:endParaRPr lang="en-US"/>
          </a:p>
        </p:txBody>
      </p:sp>
      <p:sp>
        <p:nvSpPr>
          <p:cNvPr id="521218" name="Text Box 2"/>
          <p:cNvSpPr txBox="1">
            <a:spLocks noChangeArrowheads="1"/>
          </p:cNvSpPr>
          <p:nvPr/>
        </p:nvSpPr>
        <p:spPr bwMode="auto">
          <a:xfrm>
            <a:off x="381000" y="304800"/>
            <a:ext cx="8458200" cy="1187450"/>
          </a:xfrm>
          <a:prstGeom prst="rect">
            <a:avLst/>
          </a:prstGeom>
          <a:noFill/>
          <a:ln w="9525">
            <a:noFill/>
            <a:miter lim="800000"/>
            <a:headEnd/>
            <a:tailEnd/>
          </a:ln>
          <a:effectLst/>
        </p:spPr>
        <p:txBody>
          <a:bodyPr>
            <a:spAutoFit/>
          </a:bodyPr>
          <a:lstStyle/>
          <a:p>
            <a:pPr eaLnBrk="1" hangingPunct="1">
              <a:spcBef>
                <a:spcPct val="50000"/>
              </a:spcBef>
              <a:defRPr/>
            </a:pPr>
            <a:r>
              <a:rPr lang="en-US" b="1">
                <a:effectLst>
                  <a:outerShdw blurRad="38100" dist="38100" dir="2700000" algn="tl">
                    <a:srgbClr val="FFFFFF"/>
                  </a:outerShdw>
                </a:effectLst>
              </a:rPr>
              <a:t>Although it makes theoretical sense, there is a major practical problem  with the EATCF/EATOCC approach described above:</a:t>
            </a:r>
          </a:p>
        </p:txBody>
      </p:sp>
      <p:sp>
        <p:nvSpPr>
          <p:cNvPr id="521219" name="Text Box 3"/>
          <p:cNvSpPr txBox="1">
            <a:spLocks noChangeArrowheads="1"/>
          </p:cNvSpPr>
          <p:nvPr/>
        </p:nvSpPr>
        <p:spPr bwMode="auto">
          <a:xfrm>
            <a:off x="533400" y="1676400"/>
            <a:ext cx="8305800" cy="1196975"/>
          </a:xfrm>
          <a:prstGeom prst="rect">
            <a:avLst/>
          </a:prstGeom>
          <a:noFill/>
          <a:ln w="9525">
            <a:solidFill>
              <a:schemeClr val="tx1"/>
            </a:solidFill>
            <a:miter lim="800000"/>
            <a:headEnd/>
            <a:tailEnd/>
          </a:ln>
          <a:effectLst/>
        </p:spPr>
        <p:txBody>
          <a:bodyPr>
            <a:spAutoFit/>
          </a:bodyPr>
          <a:lstStyle/>
          <a:p>
            <a:pPr algn="ctr" eaLnBrk="1" hangingPunct="1">
              <a:spcBef>
                <a:spcPct val="50000"/>
              </a:spcBef>
              <a:defRPr/>
            </a:pPr>
            <a:r>
              <a:rPr lang="en-US" b="1">
                <a:solidFill>
                  <a:srgbClr val="0000FF"/>
                </a:solidFill>
                <a:effectLst>
                  <a:outerShdw blurRad="38100" dist="38100" dir="2700000" algn="tl">
                    <a:srgbClr val="000000"/>
                  </a:outerShdw>
                </a:effectLst>
              </a:rPr>
              <a:t>It is very difficult to empirically observe or to accurately estimate the appropriate levered equity after-tax opportunity cost of capital, E[r], the appropriate hurdle going-in IRR.</a:t>
            </a:r>
          </a:p>
        </p:txBody>
      </p:sp>
      <p:sp>
        <p:nvSpPr>
          <p:cNvPr id="521220" name="Text Box 4"/>
          <p:cNvSpPr txBox="1">
            <a:spLocks noChangeArrowheads="1"/>
          </p:cNvSpPr>
          <p:nvPr/>
        </p:nvSpPr>
        <p:spPr bwMode="auto">
          <a:xfrm>
            <a:off x="381000" y="3124200"/>
            <a:ext cx="8382000" cy="3324225"/>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sz="2000" b="1" dirty="0">
                <a:effectLst>
                  <a:outerShdw blurRad="38100" dist="38100" dir="2700000" algn="tl">
                    <a:srgbClr val="FFFFFF"/>
                  </a:outerShdw>
                </a:effectLst>
              </a:rPr>
              <a:t> Can observe market-based unlevered (property) going-in IRR, and adjust for leverage using </a:t>
            </a:r>
            <a:r>
              <a:rPr lang="en-US" sz="2000" b="1" dirty="0">
                <a:effectLst>
                  <a:outerShdw blurRad="38100" dist="38100" dir="2700000" algn="tl">
                    <a:srgbClr val="FFFFFF"/>
                  </a:outerShdw>
                </a:effectLst>
              </a:rPr>
              <a:t>WACC (as in Ch.13), </a:t>
            </a:r>
            <a:r>
              <a:rPr lang="en-US" sz="2000" b="1" dirty="0">
                <a:effectLst>
                  <a:outerShdw blurRad="38100" dist="38100" dir="2700000" algn="tl">
                    <a:srgbClr val="FFFFFF"/>
                  </a:outerShdw>
                </a:effectLst>
              </a:rPr>
              <a:t>but</a:t>
            </a:r>
          </a:p>
          <a:p>
            <a:pPr eaLnBrk="1" hangingPunct="1">
              <a:spcBef>
                <a:spcPct val="50000"/>
              </a:spcBef>
              <a:buFontTx/>
              <a:buChar char="•"/>
              <a:defRPr/>
            </a:pPr>
            <a:r>
              <a:rPr lang="en-US" sz="2000" b="1" dirty="0">
                <a:effectLst>
                  <a:outerShdw blurRad="38100" dist="38100" dir="2700000" algn="tl">
                    <a:srgbClr val="FFFFFF"/>
                  </a:outerShdw>
                </a:effectLst>
              </a:rPr>
              <a:t> WACC not accurate for long-term </a:t>
            </a:r>
            <a:r>
              <a:rPr lang="en-US" sz="2000" b="1" dirty="0">
                <a:effectLst>
                  <a:outerShdw blurRad="38100" dist="38100" dir="2700000" algn="tl">
                    <a:srgbClr val="FFFFFF"/>
                  </a:outerShdw>
                </a:effectLst>
              </a:rPr>
              <a:t>IRRs (Recall Ch.13: WACC exact for simple ratio return only),</a:t>
            </a:r>
            <a:endParaRPr lang="en-US" sz="2000" b="1" dirty="0">
              <a:effectLst>
                <a:outerShdw blurRad="38100" dist="38100" dir="2700000" algn="tl">
                  <a:srgbClr val="FFFFFF"/>
                </a:outerShdw>
              </a:effectLst>
            </a:endParaRPr>
          </a:p>
          <a:p>
            <a:pPr eaLnBrk="1" hangingPunct="1">
              <a:spcBef>
                <a:spcPct val="50000"/>
              </a:spcBef>
              <a:buFontTx/>
              <a:buChar char="•"/>
              <a:defRPr/>
            </a:pPr>
            <a:r>
              <a:rPr lang="en-US" sz="2000" b="1" dirty="0">
                <a:effectLst>
                  <a:outerShdw blurRad="38100" dist="38100" dir="2700000" algn="tl">
                    <a:srgbClr val="FFFFFF"/>
                  </a:outerShdw>
                </a:effectLst>
              </a:rPr>
              <a:t> And we still must account for the effective tax rate on the marginal investor </a:t>
            </a:r>
            <a:r>
              <a:rPr lang="en-US" sz="2000" b="1" dirty="0">
                <a:effectLst>
                  <a:outerShdw blurRad="38100" dist="38100" dir="2700000" algn="tl">
                    <a:srgbClr val="FFFFFF"/>
                  </a:outerShdw>
                </a:effectLst>
              </a:rPr>
              <a:t>(Recall Ch.12: Discount </a:t>
            </a:r>
            <a:r>
              <a:rPr lang="en-US" sz="2000" b="1" dirty="0">
                <a:effectLst>
                  <a:outerShdw blurRad="38100" dist="38100" dir="2700000" algn="tl">
                    <a:srgbClr val="FFFFFF"/>
                  </a:outerShdw>
                </a:effectLst>
              </a:rPr>
              <a:t>rate OCC even for investment value is market OCC, reflecting marginal investor’s after-tax OCC).</a:t>
            </a:r>
          </a:p>
          <a:p>
            <a:pPr eaLnBrk="1" hangingPunct="1">
              <a:spcBef>
                <a:spcPct val="50000"/>
              </a:spcBef>
              <a:buFontTx/>
              <a:buChar char="•"/>
              <a:defRPr/>
            </a:pPr>
            <a:r>
              <a:rPr lang="en-US" sz="2000" b="1" dirty="0">
                <a:effectLst>
                  <a:outerShdw blurRad="38100" dist="38100" dir="2700000" algn="tl">
                    <a:srgbClr val="FFFFFF"/>
                  </a:outerShdw>
                </a:effectLst>
              </a:rPr>
              <a:t> This is a function not only of tax rates, but holding period and degree of </a:t>
            </a:r>
            <a:r>
              <a:rPr lang="en-US" sz="2000" b="1" dirty="0">
                <a:effectLst>
                  <a:outerShdw blurRad="38100" dist="38100" dir="2700000" algn="tl">
                    <a:srgbClr val="FFFFFF"/>
                  </a:outerShdw>
                </a:effectLst>
              </a:rPr>
              <a:t>leverage (of marginal investors).</a:t>
            </a:r>
            <a:endParaRPr lang="en-US" sz="2000" b="1" dirty="0">
              <a:effectLst>
                <a:outerShdw blurRad="38100" dist="38100" dir="2700000" algn="tl">
                  <a:srgbClr val="FFFFFF"/>
                </a:outerShdw>
              </a:effectLst>
            </a:endParaRP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a:ln>
            <a:miter lim="800000"/>
            <a:headEnd/>
            <a:tailEnd/>
          </a:ln>
        </p:spPr>
        <p:txBody>
          <a:bodyPr/>
          <a:lstStyle/>
          <a:p>
            <a:fld id="{1B351B6A-E2BE-478B-89E3-6D6B3209E9F7}" type="slidenum">
              <a:rPr lang="en-US"/>
              <a:pPr/>
              <a:t>21</a:t>
            </a:fld>
            <a:endParaRPr lang="en-US"/>
          </a:p>
        </p:txBody>
      </p:sp>
      <p:sp>
        <p:nvSpPr>
          <p:cNvPr id="300034" name="Text Box 2"/>
          <p:cNvSpPr txBox="1">
            <a:spLocks noChangeArrowheads="1"/>
          </p:cNvSpPr>
          <p:nvPr/>
        </p:nvSpPr>
        <p:spPr bwMode="auto">
          <a:xfrm>
            <a:off x="381000" y="381000"/>
            <a:ext cx="8305800" cy="487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dirty="0">
                <a:effectLst>
                  <a:outerShdw blurRad="38100" dist="38100" dir="2700000" algn="tl">
                    <a:srgbClr val="FFFFFF"/>
                  </a:outerShdw>
                </a:effectLst>
              </a:rPr>
              <a:t>e.g., In Ch.14’s apartment building example, </a:t>
            </a:r>
          </a:p>
          <a:p>
            <a:pPr eaLnBrk="1" hangingPunct="1">
              <a:spcBef>
                <a:spcPct val="50000"/>
              </a:spcBef>
              <a:defRPr/>
            </a:pPr>
            <a:r>
              <a:rPr lang="en-US" sz="2000" b="1" dirty="0">
                <a:effectLst>
                  <a:outerShdw blurRad="38100" dist="38100" dir="2700000" algn="tl">
                    <a:srgbClr val="FFFFFF"/>
                  </a:outerShdw>
                </a:effectLst>
              </a:rPr>
              <a:t>If  we did not already (somehow) know that $1,000,000 was the market value of the property,</a:t>
            </a:r>
          </a:p>
          <a:p>
            <a:pPr eaLnBrk="1" hangingPunct="1">
              <a:spcBef>
                <a:spcPct val="50000"/>
              </a:spcBef>
              <a:defRPr/>
            </a:pPr>
            <a:r>
              <a:rPr lang="en-US" sz="2000" b="1" dirty="0">
                <a:effectLst>
                  <a:outerShdw blurRad="38100" dist="38100" dir="2700000" algn="tl">
                    <a:srgbClr val="FFFFFF"/>
                  </a:outerShdw>
                </a:effectLst>
              </a:rPr>
              <a:t>What would be the meaning of the 6.44% equity after-tax IRR expectation that we calculated?</a:t>
            </a:r>
          </a:p>
          <a:p>
            <a:pPr eaLnBrk="1" hangingPunct="1">
              <a:spcBef>
                <a:spcPct val="50000"/>
              </a:spcBef>
              <a:defRPr/>
            </a:pPr>
            <a:r>
              <a:rPr lang="en-US" sz="2000" b="1" dirty="0">
                <a:effectLst>
                  <a:outerShdw blurRad="38100" dist="38100" dir="2700000" algn="tl">
                    <a:srgbClr val="FFFFFF"/>
                  </a:outerShdw>
                </a:effectLst>
              </a:rPr>
              <a:t>But if we already know the property market value, then what does the 6.44% equity after-tax IRR tell us, that matters? . . .</a:t>
            </a:r>
          </a:p>
          <a:p>
            <a:pPr eaLnBrk="1" hangingPunct="1">
              <a:spcBef>
                <a:spcPct val="50000"/>
              </a:spcBef>
              <a:defRPr/>
            </a:pPr>
            <a:r>
              <a:rPr lang="en-US" sz="2000" b="1" dirty="0">
                <a:effectLst>
                  <a:outerShdw blurRad="38100" dist="38100" dir="2700000" algn="tl">
                    <a:srgbClr val="FFFFFF"/>
                  </a:outerShdw>
                </a:effectLst>
              </a:rPr>
              <a:t>How can we compare it to that offered by other alternative investments unless we know they are of the same risk (or we can quantify the risk difference in a way that can be meaningfully related to the required going-in IRR risk premium)?</a:t>
            </a:r>
          </a:p>
          <a:p>
            <a:pPr eaLnBrk="1" hangingPunct="1">
              <a:spcBef>
                <a:spcPct val="50000"/>
              </a:spcBef>
              <a:defRPr/>
            </a:pPr>
            <a:r>
              <a:rPr lang="en-US" sz="2000" b="1" dirty="0">
                <a:effectLst>
                  <a:outerShdw blurRad="38100" dist="38100" dir="2700000" algn="tl">
                    <a:srgbClr val="FFFFFF"/>
                  </a:outerShdw>
                </a:effectLst>
              </a:rPr>
              <a:t>Have we gone to a lot of trouble to calculate a number (the equity after-tax going-in IRR) that has no rigorous use in decision making? . . .</a:t>
            </a:r>
          </a:p>
        </p:txBody>
      </p:sp>
      <p:sp>
        <p:nvSpPr>
          <p:cNvPr id="39940" name="Text Box 3"/>
          <p:cNvSpPr txBox="1">
            <a:spLocks noChangeArrowheads="1"/>
          </p:cNvSpPr>
          <p:nvPr/>
        </p:nvSpPr>
        <p:spPr bwMode="auto">
          <a:xfrm>
            <a:off x="381000" y="5486400"/>
            <a:ext cx="8458200" cy="1031875"/>
          </a:xfrm>
          <a:prstGeom prst="rect">
            <a:avLst/>
          </a:prstGeom>
          <a:noFill/>
          <a:ln w="9525">
            <a:solidFill>
              <a:schemeClr val="tx1"/>
            </a:solidFill>
            <a:miter lim="800000"/>
            <a:headEnd/>
            <a:tailEnd/>
          </a:ln>
          <a:effectLst/>
        </p:spPr>
        <p:txBody>
          <a:bodyPr>
            <a:spAutoFit/>
          </a:bodyPr>
          <a:lstStyle/>
          <a:p>
            <a:pPr eaLnBrk="1" hangingPunct="1">
              <a:spcBef>
                <a:spcPct val="50000"/>
              </a:spcBef>
            </a:pPr>
            <a:r>
              <a:rPr lang="en-US" sz="2000" i="1"/>
              <a:t>Fasten your seatbelts…</a:t>
            </a:r>
          </a:p>
          <a:p>
            <a:pPr eaLnBrk="1" hangingPunct="1">
              <a:spcBef>
                <a:spcPct val="5000"/>
              </a:spcBef>
            </a:pPr>
            <a:r>
              <a:rPr lang="en-US" sz="2000" i="1"/>
              <a:t>The latter part of Chapter 14 is an attempt to bring some rigor into micro-level real estate investment valuation based on fundamental economic principles.</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2"/>
          </p:nvPr>
        </p:nvSpPr>
        <p:spPr>
          <a:noFill/>
          <a:ln>
            <a:miter lim="800000"/>
            <a:headEnd/>
            <a:tailEnd/>
          </a:ln>
        </p:spPr>
        <p:txBody>
          <a:bodyPr/>
          <a:lstStyle/>
          <a:p>
            <a:fld id="{BB51ACB1-2EE9-481C-89AF-B8C22A9B6F36}" type="slidenum">
              <a:rPr lang="en-US"/>
              <a:pPr/>
              <a:t>22</a:t>
            </a:fld>
            <a:endParaRPr lang="en-US"/>
          </a:p>
        </p:txBody>
      </p:sp>
      <p:sp>
        <p:nvSpPr>
          <p:cNvPr id="523266" name="Text Box 2"/>
          <p:cNvSpPr txBox="1">
            <a:spLocks noChangeArrowheads="1"/>
          </p:cNvSpPr>
          <p:nvPr/>
        </p:nvSpPr>
        <p:spPr bwMode="auto">
          <a:xfrm>
            <a:off x="457200" y="609600"/>
            <a:ext cx="8229600" cy="457200"/>
          </a:xfrm>
          <a:prstGeom prst="rect">
            <a:avLst/>
          </a:prstGeom>
          <a:noFill/>
          <a:ln w="9525">
            <a:noFill/>
            <a:miter lim="800000"/>
            <a:headEnd/>
            <a:tailEnd/>
          </a:ln>
          <a:effectLst/>
        </p:spPr>
        <p:txBody>
          <a:bodyPr>
            <a:spAutoFit/>
          </a:bodyPr>
          <a:lstStyle/>
          <a:p>
            <a:pPr eaLnBrk="1" hangingPunct="1">
              <a:spcBef>
                <a:spcPct val="50000"/>
              </a:spcBef>
              <a:defRPr/>
            </a:pPr>
            <a:r>
              <a:rPr lang="en-US" b="1" dirty="0">
                <a:effectLst>
                  <a:outerShdw blurRad="38100" dist="38100" dir="2700000" algn="tl">
                    <a:srgbClr val="FFFFFF"/>
                  </a:outerShdw>
                </a:effectLst>
              </a:rPr>
              <a:t>14.3.2 Shortcut for Marginal Investors (&amp; for Market Value):</a:t>
            </a:r>
          </a:p>
        </p:txBody>
      </p:sp>
      <p:sp>
        <p:nvSpPr>
          <p:cNvPr id="523267" name="Text Box 3"/>
          <p:cNvSpPr txBox="1">
            <a:spLocks noChangeArrowheads="1"/>
          </p:cNvSpPr>
          <p:nvPr/>
        </p:nvSpPr>
        <p:spPr bwMode="auto">
          <a:xfrm>
            <a:off x="457200" y="990600"/>
            <a:ext cx="8305800" cy="3600450"/>
          </a:xfrm>
          <a:prstGeom prst="rect">
            <a:avLst/>
          </a:prstGeom>
          <a:noFill/>
          <a:ln w="9525">
            <a:noFill/>
            <a:miter lim="800000"/>
            <a:headEnd/>
            <a:tailEnd/>
          </a:ln>
          <a:effectLst/>
        </p:spPr>
        <p:txBody>
          <a:bodyPr>
            <a:spAutoFit/>
          </a:bodyPr>
          <a:lstStyle/>
          <a:p>
            <a:pPr algn="ctr" eaLnBrk="1" hangingPunct="1">
              <a:spcBef>
                <a:spcPct val="50000"/>
              </a:spcBef>
              <a:defRPr/>
            </a:pPr>
            <a:r>
              <a:rPr lang="en-US" dirty="0">
                <a:solidFill>
                  <a:srgbClr val="0000FF"/>
                </a:solidFill>
                <a:effectLst>
                  <a:outerShdw blurRad="38100" dist="38100" dir="2700000" algn="tl">
                    <a:srgbClr val="000000">
                      <a:alpha val="43137"/>
                    </a:srgbClr>
                  </a:outerShdw>
                </a:effectLst>
                <a:latin typeface="Arial" charset="0"/>
              </a:rPr>
              <a:t>Ignore the equity after-tax level!</a:t>
            </a:r>
          </a:p>
          <a:p>
            <a:pPr eaLnBrk="1" hangingPunct="1">
              <a:spcBef>
                <a:spcPct val="50000"/>
              </a:spcBef>
              <a:defRPr/>
            </a:pPr>
            <a:r>
              <a:rPr lang="en-US" dirty="0">
                <a:solidFill>
                  <a:srgbClr val="0000FF"/>
                </a:solidFill>
                <a:effectLst>
                  <a:outerShdw blurRad="38100" dist="38100" dir="2700000" algn="tl">
                    <a:srgbClr val="000000">
                      <a:alpha val="43137"/>
                    </a:srgbClr>
                  </a:outerShdw>
                </a:effectLst>
                <a:latin typeface="Arial" charset="0"/>
              </a:rPr>
              <a:t>Work with the Property Before-Tax (PBT) level  cash flows and </a:t>
            </a:r>
            <a:r>
              <a:rPr lang="en-US" dirty="0">
                <a:solidFill>
                  <a:srgbClr val="0000FF"/>
                </a:solidFill>
                <a:effectLst>
                  <a:outerShdw blurRad="38100" dist="38100" dir="2700000" algn="tl">
                    <a:srgbClr val="000000">
                      <a:alpha val="43137"/>
                    </a:srgbClr>
                  </a:outerShdw>
                </a:effectLst>
                <a:latin typeface="Arial" charset="0"/>
              </a:rPr>
              <a:t>OCC (use only PBTCF &amp; PBTOCC, Module 2).</a:t>
            </a:r>
            <a:endParaRPr lang="en-US" dirty="0">
              <a:solidFill>
                <a:srgbClr val="0000FF"/>
              </a:solidFill>
              <a:effectLst>
                <a:outerShdw blurRad="38100" dist="38100" dir="2700000" algn="tl">
                  <a:srgbClr val="000000">
                    <a:alpha val="43137"/>
                  </a:srgbClr>
                </a:outerShdw>
              </a:effectLst>
              <a:latin typeface="Arial" charset="0"/>
            </a:endParaRPr>
          </a:p>
          <a:p>
            <a:pPr eaLnBrk="1" hangingPunct="1">
              <a:spcBef>
                <a:spcPct val="50000"/>
              </a:spcBef>
              <a:defRPr/>
            </a:pPr>
            <a:r>
              <a:rPr lang="en-US" dirty="0">
                <a:solidFill>
                  <a:srgbClr val="0000FF"/>
                </a:solidFill>
                <a:effectLst>
                  <a:outerShdw blurRad="38100" dist="38100" dir="2700000" algn="tl">
                    <a:srgbClr val="000000">
                      <a:alpha val="43137"/>
                    </a:srgbClr>
                  </a:outerShdw>
                </a:effectLst>
                <a:latin typeface="Arial" charset="0"/>
              </a:rPr>
              <a:t>This always works for Market Value (MV) analysis, </a:t>
            </a:r>
          </a:p>
          <a:p>
            <a:pPr eaLnBrk="1" hangingPunct="1">
              <a:spcBef>
                <a:spcPct val="50000"/>
              </a:spcBef>
              <a:defRPr/>
            </a:pPr>
            <a:r>
              <a:rPr lang="en-US" dirty="0">
                <a:solidFill>
                  <a:srgbClr val="0000FF"/>
                </a:solidFill>
                <a:effectLst>
                  <a:outerShdw blurRad="38100" dist="38100" dir="2700000" algn="tl">
                    <a:srgbClr val="000000">
                      <a:alpha val="43137"/>
                    </a:srgbClr>
                  </a:outerShdw>
                </a:effectLst>
                <a:latin typeface="Arial" charset="0"/>
              </a:rPr>
              <a:t>And also works for Investment Value (IV) analysis for </a:t>
            </a:r>
            <a:r>
              <a:rPr lang="en-US" u="sng" dirty="0">
                <a:solidFill>
                  <a:srgbClr val="0000FF"/>
                </a:solidFill>
                <a:effectLst>
                  <a:outerShdw blurRad="38100" dist="38100" dir="2700000" algn="tl">
                    <a:srgbClr val="000000">
                      <a:alpha val="43137"/>
                    </a:srgbClr>
                  </a:outerShdw>
                </a:effectLst>
                <a:latin typeface="Arial" charset="0"/>
              </a:rPr>
              <a:t>marginal</a:t>
            </a:r>
            <a:r>
              <a:rPr lang="en-US" dirty="0">
                <a:solidFill>
                  <a:srgbClr val="0000FF"/>
                </a:solidFill>
                <a:effectLst>
                  <a:outerShdw blurRad="38100" dist="38100" dir="2700000" algn="tl">
                    <a:srgbClr val="000000">
                      <a:alpha val="43137"/>
                    </a:srgbClr>
                  </a:outerShdw>
                </a:effectLst>
                <a:latin typeface="Arial" charset="0"/>
              </a:rPr>
              <a:t> investors (those who are typically about equally on both the buy and sell side of the relevant asset market – recall Ch.12).</a:t>
            </a:r>
          </a:p>
        </p:txBody>
      </p:sp>
      <p:sp>
        <p:nvSpPr>
          <p:cNvPr id="523268" name="Text Box 4"/>
          <p:cNvSpPr txBox="1">
            <a:spLocks noChangeArrowheads="1"/>
          </p:cNvSpPr>
          <p:nvPr/>
        </p:nvSpPr>
        <p:spPr bwMode="auto">
          <a:xfrm>
            <a:off x="381000" y="4572000"/>
            <a:ext cx="8534400" cy="1927225"/>
          </a:xfrm>
          <a:prstGeom prst="rect">
            <a:avLst/>
          </a:prstGeom>
          <a:solidFill>
            <a:srgbClr val="FFCCCC"/>
          </a:solidFill>
          <a:ln w="9525">
            <a:solidFill>
              <a:schemeClr val="tx1"/>
            </a:solidFill>
            <a:miter lim="800000"/>
            <a:headEnd/>
            <a:tailEnd/>
          </a:ln>
          <a:effectLst/>
        </p:spPr>
        <p:txBody>
          <a:bodyPr>
            <a:spAutoFit/>
          </a:bodyPr>
          <a:lstStyle/>
          <a:p>
            <a:pPr algn="ctr" eaLnBrk="1" hangingPunct="1">
              <a:spcBef>
                <a:spcPct val="50000"/>
              </a:spcBef>
              <a:defRPr/>
            </a:pPr>
            <a:r>
              <a:rPr lang="en-US" b="1">
                <a:effectLst>
                  <a:outerShdw blurRad="38100" dist="38100" dir="2700000" algn="tl">
                    <a:srgbClr val="FFFFFF"/>
                  </a:outerShdw>
                </a:effectLst>
              </a:rPr>
              <a:t>In the above circumstances, </a:t>
            </a:r>
          </a:p>
          <a:p>
            <a:pPr algn="ctr" eaLnBrk="1" hangingPunct="1">
              <a:spcBef>
                <a:spcPct val="50000"/>
              </a:spcBef>
              <a:defRPr/>
            </a:pPr>
            <a:r>
              <a:rPr lang="en-US" b="1">
                <a:effectLst>
                  <a:outerShdw blurRad="38100" dist="38100" dir="2700000" algn="tl">
                    <a:srgbClr val="FFFFFF"/>
                  </a:outerShdw>
                </a:effectLst>
              </a:rPr>
              <a:t>The PBT approach is not only simpler,</a:t>
            </a:r>
          </a:p>
          <a:p>
            <a:pPr algn="ctr" eaLnBrk="1" hangingPunct="1">
              <a:spcBef>
                <a:spcPct val="50000"/>
              </a:spcBef>
              <a:defRPr/>
            </a:pPr>
            <a:r>
              <a:rPr lang="en-US" b="1">
                <a:effectLst>
                  <a:outerShdw blurRad="38100" dist="38100" dir="2700000" algn="tl">
                    <a:srgbClr val="FFFFFF"/>
                  </a:outerShdw>
                </a:effectLst>
              </a:rPr>
              <a:t>It is more accurate (fewer parameters to be estimated </a:t>
            </a:r>
            <a:r>
              <a:rPr lang="en-US" b="1">
                <a:effectLst>
                  <a:outerShdw blurRad="38100" dist="38100" dir="2700000" algn="tl">
                    <a:srgbClr val="FFFFFF"/>
                  </a:outerShdw>
                </a:effectLst>
                <a:sym typeface="Wingdings" pitchFamily="2" charset="2"/>
              </a:rPr>
              <a:t> less chance of estimation error).</a:t>
            </a:r>
            <a:endParaRPr lang="en-US" b="1">
              <a:effectLst>
                <a:outerShdw blurRad="38100" dist="38100" dir="2700000" algn="tl">
                  <a:srgbClr val="FFFFFF"/>
                </a:outerShdw>
              </a:effectLst>
            </a:endParaRPr>
          </a:p>
        </p:txBody>
      </p:sp>
      <p:sp>
        <p:nvSpPr>
          <p:cNvPr id="7" name="TextBox 6"/>
          <p:cNvSpPr txBox="1"/>
          <p:nvPr/>
        </p:nvSpPr>
        <p:spPr>
          <a:xfrm>
            <a:off x="0" y="0"/>
            <a:ext cx="3505200" cy="461963"/>
          </a:xfrm>
          <a:prstGeom prst="rect">
            <a:avLst/>
          </a:prstGeom>
          <a:noFill/>
        </p:spPr>
        <p:txBody>
          <a:bodyPr>
            <a:spAutoFit/>
          </a:bodyPr>
          <a:lstStyle/>
          <a:p>
            <a:pPr eaLnBrk="1" hangingPunct="1">
              <a:defRPr/>
            </a:pPr>
            <a:r>
              <a:rPr lang="en-US" dirty="0">
                <a:solidFill>
                  <a:srgbClr val="FF0000"/>
                </a:solidFill>
                <a:effectLst>
                  <a:outerShdw blurRad="38100" dist="38100" dir="2700000" algn="tl">
                    <a:srgbClr val="000000">
                      <a:alpha val="43137"/>
                    </a:srgbClr>
                  </a:outerShdw>
                </a:effectLst>
              </a:rPr>
              <a:t>PBT Shortcut…</a:t>
            </a:r>
            <a:endParaRPr lang="en-US" dirty="0">
              <a:solidFill>
                <a:srgbClr val="FF0000"/>
              </a:solidFill>
              <a:effectLst>
                <a:outerShdw blurRad="38100" dist="38100" dir="2700000" algn="tl">
                  <a:srgbClr val="000000">
                    <a:alpha val="43137"/>
                  </a:srgbClr>
                </a:outerShdw>
              </a:effectLst>
            </a:endParaRPr>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miter lim="800000"/>
            <a:headEnd/>
            <a:tailEnd/>
          </a:ln>
        </p:spPr>
        <p:txBody>
          <a:bodyPr/>
          <a:lstStyle/>
          <a:p>
            <a:fld id="{748FE39B-3B18-4F2F-9D99-FCEC6CA46E36}" type="slidenum">
              <a:rPr lang="en-US"/>
              <a:pPr/>
              <a:t>23</a:t>
            </a:fld>
            <a:endParaRPr lang="en-US"/>
          </a:p>
        </p:txBody>
      </p:sp>
      <p:sp>
        <p:nvSpPr>
          <p:cNvPr id="416770" name="Rectangle 2"/>
          <p:cNvSpPr>
            <a:spLocks noGrp="1" noChangeArrowheads="1"/>
          </p:cNvSpPr>
          <p:nvPr>
            <p:ph type="title"/>
          </p:nvPr>
        </p:nvSpPr>
        <p:spPr>
          <a:xfrm>
            <a:off x="0" y="533400"/>
            <a:ext cx="7772400" cy="762000"/>
          </a:xfrm>
        </p:spPr>
        <p:txBody>
          <a:bodyPr/>
          <a:lstStyle/>
          <a:p>
            <a:pPr algn="l" eaLnBrk="1" hangingPunct="1">
              <a:defRPr/>
            </a:pPr>
            <a:r>
              <a:rPr lang="en-US" sz="1800" b="1" dirty="0">
                <a:latin typeface="Times New Roman" pitchFamily="18" charset="0"/>
                <a:cs typeface="Courier New" pitchFamily="49" charset="0"/>
                <a:sym typeface="Symbol" pitchFamily="18" charset="2"/>
              </a:rPr>
              <a:t>Exhibit 12-1: Relation between Investment Value (IV) and Market Value (MV) in a well-functioning asset market</a:t>
            </a:r>
            <a:endParaRPr lang="en-US" sz="1800" b="1" dirty="0">
              <a:latin typeface="Times New Roman" pitchFamily="18" charset="0"/>
              <a:cs typeface="Times New Roman" pitchFamily="18" charset="0"/>
              <a:sym typeface="Symbol" pitchFamily="18" charset="2"/>
            </a:endParaRPr>
          </a:p>
        </p:txBody>
      </p:sp>
      <p:sp>
        <p:nvSpPr>
          <p:cNvPr id="43012" name="Rectangle 3"/>
          <p:cNvSpPr>
            <a:spLocks noGrp="1" noChangeArrowheads="1"/>
          </p:cNvSpPr>
          <p:nvPr>
            <p:ph type="body" idx="1"/>
          </p:nvPr>
        </p:nvSpPr>
        <p:spPr>
          <a:xfrm>
            <a:off x="228600" y="4038600"/>
            <a:ext cx="8610600" cy="2514600"/>
          </a:xfrm>
        </p:spPr>
        <p:txBody>
          <a:bodyPr/>
          <a:lstStyle/>
          <a:p>
            <a:pPr eaLnBrk="1" hangingPunct="1">
              <a:lnSpc>
                <a:spcPct val="90000"/>
              </a:lnSpc>
              <a:buFont typeface="Wingdings" pitchFamily="2" charset="2"/>
              <a:buNone/>
            </a:pPr>
            <a:r>
              <a:rPr lang="en-US" sz="1400" b="1" smtClean="0">
                <a:cs typeface="Courier New" pitchFamily="49" charset="0"/>
                <a:sym typeface="Symbol" pitchFamily="18" charset="2"/>
              </a:rPr>
              <a:t>$ = Property prices (vertical axis).</a:t>
            </a:r>
            <a:endParaRPr lang="en-US" sz="1400" b="1" smtClean="0">
              <a:cs typeface="Times New Roman" pitchFamily="18" charset="0"/>
              <a:sym typeface="Symbol" pitchFamily="18" charset="2"/>
            </a:endParaRPr>
          </a:p>
          <a:p>
            <a:pPr eaLnBrk="1" hangingPunct="1">
              <a:lnSpc>
                <a:spcPct val="90000"/>
              </a:lnSpc>
              <a:buFont typeface="Wingdings" pitchFamily="2" charset="2"/>
              <a:buNone/>
            </a:pPr>
            <a:r>
              <a:rPr lang="en-US" sz="1400" b="1" smtClean="0">
                <a:cs typeface="Courier New" pitchFamily="49" charset="0"/>
                <a:sym typeface="Symbol" pitchFamily="18" charset="2"/>
              </a:rPr>
              <a:t>Q = Volume of investment transaction per unit of time.</a:t>
            </a:r>
            <a:endParaRPr lang="en-US" sz="1400" b="1" smtClean="0">
              <a:cs typeface="Times New Roman" pitchFamily="18" charset="0"/>
              <a:sym typeface="Symbol" pitchFamily="18" charset="2"/>
            </a:endParaRPr>
          </a:p>
          <a:p>
            <a:pPr eaLnBrk="1" hangingPunct="1">
              <a:lnSpc>
                <a:spcPct val="90000"/>
              </a:lnSpc>
              <a:spcBef>
                <a:spcPct val="50000"/>
              </a:spcBef>
              <a:buFont typeface="Wingdings" pitchFamily="2" charset="2"/>
              <a:buNone/>
            </a:pPr>
            <a:r>
              <a:rPr lang="en-US" sz="1400" b="1" smtClean="0">
                <a:cs typeface="Courier New" pitchFamily="49" charset="0"/>
                <a:sym typeface="Symbol" pitchFamily="18" charset="2"/>
              </a:rPr>
              <a:t>Q</a:t>
            </a:r>
            <a:r>
              <a:rPr lang="en-US" sz="1400" b="1" baseline="-30000" smtClean="0">
                <a:cs typeface="Courier New" pitchFamily="49" charset="0"/>
                <a:sym typeface="Symbol" pitchFamily="18" charset="2"/>
              </a:rPr>
              <a:t>0</a:t>
            </a:r>
            <a:r>
              <a:rPr lang="en-US" sz="1400" b="1" smtClean="0">
                <a:cs typeface="Courier New" pitchFamily="49" charset="0"/>
                <a:sym typeface="Symbol" pitchFamily="18" charset="2"/>
              </a:rPr>
              <a:t> = Volume of transactions by investors with more favorable circumstances, hence would enter market at less favorable prices (i.e., “intra-marginal” market participants, e.g., investors with different tax circumstances than marginal investors in the market).</a:t>
            </a:r>
            <a:endParaRPr lang="en-US" sz="1400" b="1" smtClean="0">
              <a:cs typeface="Times New Roman" pitchFamily="18" charset="0"/>
              <a:sym typeface="Symbol" pitchFamily="18" charset="2"/>
            </a:endParaRPr>
          </a:p>
          <a:p>
            <a:pPr eaLnBrk="1" hangingPunct="1">
              <a:lnSpc>
                <a:spcPct val="90000"/>
              </a:lnSpc>
              <a:spcBef>
                <a:spcPct val="50000"/>
              </a:spcBef>
              <a:buFont typeface="Wingdings" pitchFamily="2" charset="2"/>
              <a:buNone/>
            </a:pPr>
            <a:r>
              <a:rPr lang="en-US" sz="1400" b="1" smtClean="0">
                <a:cs typeface="Courier New" pitchFamily="49" charset="0"/>
                <a:sym typeface="Symbol" pitchFamily="18" charset="2"/>
              </a:rPr>
              <a:t>Q* = Total volume of property transactions, including marginal investment (investors on margin are indifferent between investing and not investing in property).</a:t>
            </a:r>
            <a:endParaRPr lang="en-US" sz="1400" b="1" smtClean="0">
              <a:cs typeface="Times New Roman" pitchFamily="18" charset="0"/>
              <a:sym typeface="Symbol" pitchFamily="18" charset="2"/>
            </a:endParaRPr>
          </a:p>
          <a:p>
            <a:pPr eaLnBrk="1" hangingPunct="1">
              <a:lnSpc>
                <a:spcPct val="90000"/>
              </a:lnSpc>
              <a:buFont typeface="Wingdings" pitchFamily="2" charset="2"/>
              <a:buNone/>
            </a:pPr>
            <a:endParaRPr lang="en-US" sz="1400" b="1" smtClean="0">
              <a:cs typeface="Courier New" pitchFamily="49" charset="0"/>
              <a:sym typeface="Symbol" pitchFamily="18" charset="2"/>
            </a:endParaRPr>
          </a:p>
          <a:p>
            <a:pPr eaLnBrk="1" hangingPunct="1">
              <a:lnSpc>
                <a:spcPct val="90000"/>
              </a:lnSpc>
              <a:buFont typeface="Wingdings" pitchFamily="2" charset="2"/>
              <a:buNone/>
            </a:pPr>
            <a:r>
              <a:rPr lang="en-US" sz="1400" b="1" smtClean="0">
                <a:cs typeface="Courier New" pitchFamily="49" charset="0"/>
                <a:sym typeface="Symbol" pitchFamily="18" charset="2"/>
              </a:rPr>
              <a:t>Note: Prices, and hence market values (MV) are determined by the IV of the marginal investors (the investors for whom NPV=0 on both an IV and MV basis).</a:t>
            </a:r>
            <a:endParaRPr lang="en-US" sz="1400" b="1" smtClean="0">
              <a:sym typeface="Symbol" pitchFamily="18" charset="2"/>
            </a:endParaRPr>
          </a:p>
        </p:txBody>
      </p:sp>
      <p:grpSp>
        <p:nvGrpSpPr>
          <p:cNvPr id="43013" name="Group 4"/>
          <p:cNvGrpSpPr>
            <a:grpSpLocks/>
          </p:cNvGrpSpPr>
          <p:nvPr/>
        </p:nvGrpSpPr>
        <p:grpSpPr bwMode="auto">
          <a:xfrm>
            <a:off x="1752600" y="990600"/>
            <a:ext cx="6019800" cy="3581400"/>
            <a:chOff x="1008" y="2186"/>
            <a:chExt cx="8496" cy="4320"/>
          </a:xfrm>
        </p:grpSpPr>
        <p:grpSp>
          <p:nvGrpSpPr>
            <p:cNvPr id="43017" name="Group 5"/>
            <p:cNvGrpSpPr>
              <a:grpSpLocks/>
            </p:cNvGrpSpPr>
            <p:nvPr/>
          </p:nvGrpSpPr>
          <p:grpSpPr bwMode="auto">
            <a:xfrm>
              <a:off x="1008" y="2186"/>
              <a:ext cx="8496" cy="4320"/>
              <a:chOff x="1008" y="2186"/>
              <a:chExt cx="8496" cy="4320"/>
            </a:xfrm>
          </p:grpSpPr>
          <p:grpSp>
            <p:nvGrpSpPr>
              <p:cNvPr id="43019" name="Group 6"/>
              <p:cNvGrpSpPr>
                <a:grpSpLocks/>
              </p:cNvGrpSpPr>
              <p:nvPr/>
            </p:nvGrpSpPr>
            <p:grpSpPr bwMode="auto">
              <a:xfrm>
                <a:off x="1008" y="2186"/>
                <a:ext cx="8496" cy="4320"/>
                <a:chOff x="1008" y="2186"/>
                <a:chExt cx="8496" cy="4320"/>
              </a:xfrm>
            </p:grpSpPr>
            <p:sp>
              <p:nvSpPr>
                <p:cNvPr id="416775" name="Line 7"/>
                <p:cNvSpPr>
                  <a:spLocks noChangeShapeType="1"/>
                </p:cNvSpPr>
                <p:nvPr/>
              </p:nvSpPr>
              <p:spPr bwMode="auto">
                <a:xfrm>
                  <a:off x="4608" y="2619"/>
                  <a:ext cx="0" cy="3454"/>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76" name="Line 8"/>
                <p:cNvSpPr>
                  <a:spLocks noChangeShapeType="1"/>
                </p:cNvSpPr>
                <p:nvPr/>
              </p:nvSpPr>
              <p:spPr bwMode="auto">
                <a:xfrm>
                  <a:off x="4608" y="6073"/>
                  <a:ext cx="4752" cy="2"/>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77" name="Line 9"/>
                <p:cNvSpPr>
                  <a:spLocks noChangeShapeType="1"/>
                </p:cNvSpPr>
                <p:nvPr/>
              </p:nvSpPr>
              <p:spPr bwMode="auto">
                <a:xfrm>
                  <a:off x="5041" y="2906"/>
                  <a:ext cx="3887" cy="2016"/>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78" name="Line 10"/>
                <p:cNvSpPr>
                  <a:spLocks noChangeShapeType="1"/>
                </p:cNvSpPr>
                <p:nvPr/>
              </p:nvSpPr>
              <p:spPr bwMode="auto">
                <a:xfrm flipV="1">
                  <a:off x="5617" y="2619"/>
                  <a:ext cx="3168" cy="2447"/>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79" name="Line 11"/>
                <p:cNvSpPr>
                  <a:spLocks noChangeShapeType="1"/>
                </p:cNvSpPr>
                <p:nvPr/>
              </p:nvSpPr>
              <p:spPr bwMode="auto">
                <a:xfrm>
                  <a:off x="6193" y="3482"/>
                  <a:ext cx="0" cy="2591"/>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80" name="Line 12"/>
                <p:cNvSpPr>
                  <a:spLocks noChangeShapeType="1"/>
                </p:cNvSpPr>
                <p:nvPr/>
              </p:nvSpPr>
              <p:spPr bwMode="auto">
                <a:xfrm flipH="1">
                  <a:off x="4608" y="3482"/>
                  <a:ext cx="1584" cy="0"/>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81" name="Line 13"/>
                <p:cNvSpPr>
                  <a:spLocks noChangeShapeType="1"/>
                </p:cNvSpPr>
                <p:nvPr/>
              </p:nvSpPr>
              <p:spPr bwMode="auto">
                <a:xfrm flipH="1">
                  <a:off x="4608" y="4633"/>
                  <a:ext cx="1584" cy="2"/>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82" name="Line 14"/>
                <p:cNvSpPr>
                  <a:spLocks noChangeShapeType="1"/>
                </p:cNvSpPr>
                <p:nvPr/>
              </p:nvSpPr>
              <p:spPr bwMode="auto">
                <a:xfrm flipH="1">
                  <a:off x="3457" y="3913"/>
                  <a:ext cx="3598" cy="2"/>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416783" name="Text Box 15"/>
                <p:cNvSpPr txBox="1">
                  <a:spLocks noChangeArrowheads="1"/>
                </p:cNvSpPr>
                <p:nvPr/>
              </p:nvSpPr>
              <p:spPr bwMode="auto">
                <a:xfrm>
                  <a:off x="3168" y="3193"/>
                  <a:ext cx="1584" cy="433"/>
                </a:xfrm>
                <a:prstGeom prst="rect">
                  <a:avLst/>
                </a:prstGeom>
                <a:noFill/>
                <a:ln w="9525">
                  <a:noFill/>
                  <a:miter lim="800000"/>
                  <a:headEnd/>
                  <a:tailEnd/>
                </a:ln>
              </p:spPr>
              <p:txBody>
                <a:bodyPr/>
                <a:lstStyle/>
                <a:p>
                  <a:pPr algn="ctr">
                    <a:defRPr/>
                  </a:pPr>
                  <a:r>
                    <a:rPr lang="en-US" sz="1200">
                      <a:effectLst>
                        <a:outerShdw blurRad="38100" dist="38100" dir="2700000" algn="tl">
                          <a:srgbClr val="000000">
                            <a:alpha val="43137"/>
                          </a:srgbClr>
                        </a:outerShdw>
                      </a:effectLst>
                      <a:latin typeface="Courier New" pitchFamily="49" charset="0"/>
                    </a:rPr>
                    <a:t>BUYER IV</a:t>
                  </a:r>
                </a:p>
              </p:txBody>
            </p:sp>
            <p:sp>
              <p:nvSpPr>
                <p:cNvPr id="416784" name="Text Box 16"/>
                <p:cNvSpPr txBox="1">
                  <a:spLocks noChangeArrowheads="1"/>
                </p:cNvSpPr>
                <p:nvPr/>
              </p:nvSpPr>
              <p:spPr bwMode="auto">
                <a:xfrm>
                  <a:off x="3024" y="4490"/>
                  <a:ext cx="1727" cy="433"/>
                </a:xfrm>
                <a:prstGeom prst="rect">
                  <a:avLst/>
                </a:prstGeom>
                <a:noFill/>
                <a:ln w="9525">
                  <a:noFill/>
                  <a:miter lim="800000"/>
                  <a:headEnd/>
                  <a:tailEnd/>
                </a:ln>
              </p:spPr>
              <p:txBody>
                <a:bodyPr/>
                <a:lstStyle/>
                <a:p>
                  <a:pPr algn="ctr">
                    <a:defRPr/>
                  </a:pPr>
                  <a:r>
                    <a:rPr lang="en-US" sz="1200">
                      <a:effectLst>
                        <a:outerShdw blurRad="38100" dist="38100" dir="2700000" algn="tl">
                          <a:srgbClr val="000000">
                            <a:alpha val="43137"/>
                          </a:srgbClr>
                        </a:outerShdw>
                      </a:effectLst>
                      <a:latin typeface="Courier New" pitchFamily="49" charset="0"/>
                    </a:rPr>
                    <a:t>SELLER IV</a:t>
                  </a:r>
                </a:p>
              </p:txBody>
            </p:sp>
            <p:sp>
              <p:nvSpPr>
                <p:cNvPr id="416785" name="Text Box 17"/>
                <p:cNvSpPr txBox="1">
                  <a:spLocks noChangeArrowheads="1"/>
                </p:cNvSpPr>
                <p:nvPr/>
              </p:nvSpPr>
              <p:spPr bwMode="auto">
                <a:xfrm>
                  <a:off x="1008" y="3626"/>
                  <a:ext cx="2736" cy="433"/>
                </a:xfrm>
                <a:prstGeom prst="rect">
                  <a:avLst/>
                </a:prstGeom>
                <a:noFill/>
                <a:ln w="9525">
                  <a:noFill/>
                  <a:miter lim="800000"/>
                  <a:headEnd/>
                  <a:tailEnd/>
                </a:ln>
              </p:spPr>
              <p:txBody>
                <a:bodyPr/>
                <a:lstStyle/>
                <a:p>
                  <a:pPr algn="ctr">
                    <a:defRPr/>
                  </a:pPr>
                  <a:r>
                    <a:rPr lang="en-US" sz="1200">
                      <a:effectLst>
                        <a:outerShdw blurRad="38100" dist="38100" dir="2700000" algn="tl">
                          <a:srgbClr val="000000">
                            <a:alpha val="43137"/>
                          </a:srgbClr>
                        </a:outerShdw>
                      </a:effectLst>
                      <a:latin typeface="Courier New" pitchFamily="49" charset="0"/>
                    </a:rPr>
                    <a:t>ASSET PRICE=MV</a:t>
                  </a:r>
                </a:p>
              </p:txBody>
            </p:sp>
            <p:sp>
              <p:nvSpPr>
                <p:cNvPr id="416786" name="Text Box 18"/>
                <p:cNvSpPr txBox="1">
                  <a:spLocks noChangeArrowheads="1"/>
                </p:cNvSpPr>
                <p:nvPr/>
              </p:nvSpPr>
              <p:spPr bwMode="auto">
                <a:xfrm>
                  <a:off x="8928" y="4779"/>
                  <a:ext cx="432" cy="431"/>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latin typeface="Courier New" pitchFamily="49" charset="0"/>
                    </a:rPr>
                    <a:t>D</a:t>
                  </a:r>
                </a:p>
              </p:txBody>
            </p:sp>
            <p:sp>
              <p:nvSpPr>
                <p:cNvPr id="416787" name="Text Box 19"/>
                <p:cNvSpPr txBox="1">
                  <a:spLocks noChangeArrowheads="1"/>
                </p:cNvSpPr>
                <p:nvPr/>
              </p:nvSpPr>
              <p:spPr bwMode="auto">
                <a:xfrm>
                  <a:off x="8785" y="2186"/>
                  <a:ext cx="430" cy="433"/>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latin typeface="Courier New" pitchFamily="49" charset="0"/>
                    </a:rPr>
                    <a:t>S</a:t>
                  </a:r>
                </a:p>
              </p:txBody>
            </p:sp>
            <p:sp>
              <p:nvSpPr>
                <p:cNvPr id="416788" name="Text Box 20"/>
                <p:cNvSpPr txBox="1">
                  <a:spLocks noChangeArrowheads="1"/>
                </p:cNvSpPr>
                <p:nvPr/>
              </p:nvSpPr>
              <p:spPr bwMode="auto">
                <a:xfrm>
                  <a:off x="8928" y="6073"/>
                  <a:ext cx="576" cy="433"/>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latin typeface="Courier New" pitchFamily="49" charset="0"/>
                    </a:rPr>
                    <a:t>Q</a:t>
                  </a:r>
                </a:p>
              </p:txBody>
            </p:sp>
            <p:sp>
              <p:nvSpPr>
                <p:cNvPr id="416789" name="Text Box 21"/>
                <p:cNvSpPr txBox="1">
                  <a:spLocks noChangeArrowheads="1"/>
                </p:cNvSpPr>
                <p:nvPr/>
              </p:nvSpPr>
              <p:spPr bwMode="auto">
                <a:xfrm>
                  <a:off x="4033" y="2186"/>
                  <a:ext cx="576" cy="576"/>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latin typeface="Courier New" pitchFamily="49" charset="0"/>
                    </a:rPr>
                    <a:t>$</a:t>
                  </a:r>
                </a:p>
              </p:txBody>
            </p:sp>
          </p:grpSp>
          <p:sp>
            <p:nvSpPr>
              <p:cNvPr id="416790" name="Text Box 22"/>
              <p:cNvSpPr txBox="1">
                <a:spLocks noChangeArrowheads="1"/>
              </p:cNvSpPr>
              <p:nvPr/>
            </p:nvSpPr>
            <p:spPr bwMode="auto">
              <a:xfrm>
                <a:off x="6768" y="6031"/>
                <a:ext cx="719" cy="433"/>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latin typeface="Courier New" pitchFamily="49" charset="0"/>
                  </a:rPr>
                  <a:t>Q*</a:t>
                </a:r>
              </a:p>
            </p:txBody>
          </p:sp>
          <p:sp>
            <p:nvSpPr>
              <p:cNvPr id="416791" name="Line 23"/>
              <p:cNvSpPr>
                <a:spLocks noChangeShapeType="1"/>
              </p:cNvSpPr>
              <p:nvPr/>
            </p:nvSpPr>
            <p:spPr bwMode="auto">
              <a:xfrm>
                <a:off x="7055" y="4017"/>
                <a:ext cx="2" cy="2014"/>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416792" name="Text Box 24"/>
            <p:cNvSpPr txBox="1">
              <a:spLocks noChangeArrowheads="1"/>
            </p:cNvSpPr>
            <p:nvPr/>
          </p:nvSpPr>
          <p:spPr bwMode="auto">
            <a:xfrm>
              <a:off x="5904" y="6031"/>
              <a:ext cx="576" cy="433"/>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latin typeface="Courier New" pitchFamily="49" charset="0"/>
                </a:rPr>
                <a:t>Q</a:t>
              </a:r>
              <a:r>
                <a:rPr lang="en-US" sz="1200" b="1" baseline="-25000">
                  <a:effectLst>
                    <a:outerShdw blurRad="38100" dist="38100" dir="2700000" algn="tl">
                      <a:srgbClr val="000000">
                        <a:alpha val="43137"/>
                      </a:srgbClr>
                    </a:outerShdw>
                  </a:effectLst>
                  <a:latin typeface="Courier New" pitchFamily="49" charset="0"/>
                </a:rPr>
                <a:t>0</a:t>
              </a:r>
              <a:endParaRPr lang="en-US" sz="1200" b="1">
                <a:effectLst>
                  <a:outerShdw blurRad="38100" dist="38100" dir="2700000" algn="tl">
                    <a:srgbClr val="000000">
                      <a:alpha val="43137"/>
                    </a:srgbClr>
                  </a:outerShdw>
                </a:effectLst>
                <a:latin typeface="Courier New" pitchFamily="49" charset="0"/>
              </a:endParaRPr>
            </a:p>
          </p:txBody>
        </p:sp>
      </p:grpSp>
      <p:sp>
        <p:nvSpPr>
          <p:cNvPr id="27" name="TextBox 26"/>
          <p:cNvSpPr txBox="1"/>
          <p:nvPr/>
        </p:nvSpPr>
        <p:spPr>
          <a:xfrm>
            <a:off x="0" y="0"/>
            <a:ext cx="7162800" cy="461963"/>
          </a:xfrm>
          <a:prstGeom prst="rect">
            <a:avLst/>
          </a:prstGeom>
          <a:noFill/>
        </p:spPr>
        <p:txBody>
          <a:bodyPr>
            <a:spAutoFit/>
          </a:bodyPr>
          <a:lstStyle/>
          <a:p>
            <a:pPr eaLnBrk="1" hangingPunct="1">
              <a:defRPr/>
            </a:pPr>
            <a:r>
              <a:rPr lang="en-US" dirty="0">
                <a:solidFill>
                  <a:srgbClr val="FF0000"/>
                </a:solidFill>
                <a:effectLst>
                  <a:outerShdw blurRad="38100" dist="38100" dir="2700000" algn="tl">
                    <a:srgbClr val="000000">
                      <a:alpha val="43137"/>
                    </a:srgbClr>
                  </a:outerShdw>
                </a:effectLst>
              </a:rPr>
              <a:t>Recall Ch.12: IV=MV for marginal investors…</a:t>
            </a:r>
            <a:endParaRPr lang="en-US" dirty="0">
              <a:solidFill>
                <a:srgbClr val="FF0000"/>
              </a:solidFill>
              <a:effectLst>
                <a:outerShdw blurRad="38100" dist="38100" dir="2700000" algn="tl">
                  <a:srgbClr val="000000">
                    <a:alpha val="43137"/>
                  </a:srgbClr>
                </a:outerShdw>
              </a:effectLst>
            </a:endParaRPr>
          </a:p>
        </p:txBody>
      </p:sp>
      <p:sp>
        <p:nvSpPr>
          <p:cNvPr id="43015" name="Oval 27"/>
          <p:cNvSpPr>
            <a:spLocks noChangeArrowheads="1"/>
          </p:cNvSpPr>
          <p:nvPr/>
        </p:nvSpPr>
        <p:spPr bwMode="auto">
          <a:xfrm>
            <a:off x="5791200" y="2209800"/>
            <a:ext cx="533400" cy="457200"/>
          </a:xfrm>
          <a:prstGeom prst="ellipse">
            <a:avLst/>
          </a:prstGeom>
          <a:noFill/>
          <a:ln w="19050" algn="ctr">
            <a:solidFill>
              <a:srgbClr val="FF0000"/>
            </a:solidFill>
            <a:round/>
            <a:headEnd/>
            <a:tailEnd/>
          </a:ln>
        </p:spPr>
        <p:txBody>
          <a:bodyPr wrap="none"/>
          <a:lstStyle/>
          <a:p>
            <a:pPr eaLnBrk="1" hangingPunct="1"/>
            <a:endParaRPr lang="en-US"/>
          </a:p>
        </p:txBody>
      </p:sp>
      <p:cxnSp>
        <p:nvCxnSpPr>
          <p:cNvPr id="43016" name="Straight Arrow Connector 29"/>
          <p:cNvCxnSpPr>
            <a:cxnSpLocks noChangeShapeType="1"/>
          </p:cNvCxnSpPr>
          <p:nvPr/>
        </p:nvCxnSpPr>
        <p:spPr bwMode="auto">
          <a:xfrm>
            <a:off x="4495800" y="381000"/>
            <a:ext cx="1447800" cy="1752600"/>
          </a:xfrm>
          <a:prstGeom prst="straightConnector1">
            <a:avLst/>
          </a:prstGeom>
          <a:noFill/>
          <a:ln w="9525" algn="ctr">
            <a:solidFill>
              <a:srgbClr val="FF0000"/>
            </a:solidFill>
            <a:round/>
            <a:headEnd/>
            <a:tailEnd type="arrow" w="med" len="med"/>
          </a:ln>
        </p:spPr>
      </p:cxnSp>
      <p:sp>
        <p:nvSpPr>
          <p:cNvPr id="29" name="Footer Placeholder 2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1"/>
          <p:cNvSpPr>
            <a:spLocks noGrp="1"/>
          </p:cNvSpPr>
          <p:nvPr>
            <p:ph type="sldNum" sz="quarter" idx="12"/>
          </p:nvPr>
        </p:nvSpPr>
        <p:spPr>
          <a:noFill/>
          <a:ln>
            <a:miter lim="800000"/>
            <a:headEnd/>
            <a:tailEnd/>
          </a:ln>
        </p:spPr>
        <p:txBody>
          <a:bodyPr/>
          <a:lstStyle/>
          <a:p>
            <a:fld id="{A9D34223-ADCF-4DD1-84A7-176210E7ACBB}" type="slidenum">
              <a:rPr lang="en-US"/>
              <a:pPr/>
              <a:t>24</a:t>
            </a:fld>
            <a:endParaRPr lang="en-US"/>
          </a:p>
        </p:txBody>
      </p:sp>
      <p:sp>
        <p:nvSpPr>
          <p:cNvPr id="4" name="TextBox 3"/>
          <p:cNvSpPr txBox="1"/>
          <p:nvPr/>
        </p:nvSpPr>
        <p:spPr>
          <a:xfrm>
            <a:off x="0" y="0"/>
            <a:ext cx="3505200" cy="461963"/>
          </a:xfrm>
          <a:prstGeom prst="rect">
            <a:avLst/>
          </a:prstGeom>
          <a:noFill/>
        </p:spPr>
        <p:txBody>
          <a:bodyPr>
            <a:spAutoFit/>
          </a:bodyPr>
          <a:lstStyle/>
          <a:p>
            <a:pPr eaLnBrk="1" hangingPunct="1">
              <a:defRPr/>
            </a:pPr>
            <a:r>
              <a:rPr lang="en-US" dirty="0">
                <a:solidFill>
                  <a:srgbClr val="FF0000"/>
                </a:solidFill>
                <a:effectLst>
                  <a:outerShdw blurRad="38100" dist="38100" dir="2700000" algn="tl">
                    <a:srgbClr val="000000">
                      <a:alpha val="43137"/>
                    </a:srgbClr>
                  </a:outerShdw>
                </a:effectLst>
              </a:rPr>
              <a:t>Transition…</a:t>
            </a:r>
            <a:endParaRPr lang="en-US" dirty="0">
              <a:solidFill>
                <a:srgbClr val="FF0000"/>
              </a:solidFill>
              <a:effectLst>
                <a:outerShdw blurRad="38100" dist="38100" dir="2700000" algn="tl">
                  <a:srgbClr val="000000">
                    <a:alpha val="43137"/>
                  </a:srgbClr>
                </a:outerShdw>
              </a:effectLst>
            </a:endParaRPr>
          </a:p>
        </p:txBody>
      </p:sp>
      <p:sp>
        <p:nvSpPr>
          <p:cNvPr id="5" name="Text Box 2"/>
          <p:cNvSpPr txBox="1">
            <a:spLocks noChangeArrowheads="1"/>
          </p:cNvSpPr>
          <p:nvPr/>
        </p:nvSpPr>
        <p:spPr bwMode="auto">
          <a:xfrm>
            <a:off x="304800" y="304800"/>
            <a:ext cx="8458200" cy="6515100"/>
          </a:xfrm>
          <a:prstGeom prst="rect">
            <a:avLst/>
          </a:prstGeom>
          <a:noFill/>
          <a:ln w="9525">
            <a:noFill/>
            <a:miter lim="800000"/>
            <a:headEnd/>
            <a:tailEnd/>
          </a:ln>
          <a:effectLst/>
        </p:spPr>
        <p:txBody>
          <a:bodyPr>
            <a:spAutoFit/>
          </a:bodyPr>
          <a:lstStyle/>
          <a:p>
            <a:pPr eaLnBrk="1" hangingPunct="1">
              <a:spcBef>
                <a:spcPts val="1000"/>
              </a:spcBef>
              <a:defRPr/>
            </a:pPr>
            <a:r>
              <a:rPr lang="en-US" dirty="0">
                <a:effectLst>
                  <a:outerShdw blurRad="38100" dist="38100" dir="2700000" algn="tl">
                    <a:srgbClr val="000000">
                      <a:alpha val="43137"/>
                    </a:srgbClr>
                  </a:outerShdw>
                </a:effectLst>
              </a:rPr>
              <a:t>Suppose you want to analyze investment value (IV) and you’re not marginal (e.g., PF or C-</a:t>
            </a:r>
            <a:r>
              <a:rPr lang="en-US" dirty="0" err="1">
                <a:effectLst>
                  <a:outerShdw blurRad="38100" dist="38100" dir="2700000" algn="tl">
                    <a:srgbClr val="000000">
                      <a:alpha val="43137"/>
                    </a:srgbClr>
                  </a:outerShdw>
                </a:effectLst>
              </a:rPr>
              <a:t>corp</a:t>
            </a:r>
            <a:r>
              <a:rPr lang="en-US" dirty="0">
                <a:effectLst>
                  <a:outerShdw blurRad="38100" dist="38100" dir="2700000" algn="tl">
                    <a:srgbClr val="000000">
                      <a:alpha val="43137"/>
                    </a:srgbClr>
                  </a:outerShdw>
                </a:effectLst>
              </a:rPr>
              <a:t>) or you don’t know whether you are or not, or you want to develop a deeper understanding of what is driving your IV…</a:t>
            </a:r>
          </a:p>
          <a:p>
            <a:pPr eaLnBrk="1" hangingPunct="1">
              <a:spcBef>
                <a:spcPts val="1000"/>
              </a:spcBef>
              <a:defRPr/>
            </a:pPr>
            <a:r>
              <a:rPr lang="en-US" dirty="0">
                <a:effectLst>
                  <a:outerShdw blurRad="38100" dist="38100" dir="2700000" algn="tl">
                    <a:srgbClr val="000000">
                      <a:alpha val="43137"/>
                    </a:srgbClr>
                  </a:outerShdw>
                </a:effectLst>
              </a:rPr>
              <a:t>Suppose you want to understand where the PBT shortcut comes from, why/how/when it is valid…</a:t>
            </a:r>
          </a:p>
          <a:p>
            <a:pPr eaLnBrk="1" hangingPunct="1">
              <a:spcBef>
                <a:spcPts val="1000"/>
              </a:spcBef>
              <a:defRPr/>
            </a:pPr>
            <a:r>
              <a:rPr lang="en-US" dirty="0">
                <a:effectLst>
                  <a:outerShdw blurRad="38100" dist="38100" dir="2700000" algn="tl">
                    <a:srgbClr val="000000">
                      <a:alpha val="43137"/>
                    </a:srgbClr>
                  </a:outerShdw>
                </a:effectLst>
              </a:rPr>
              <a:t>More generally, how can you get around the aforementioned problem of empirical difficulty quantifying the correct levered equity after-tax OCC (EATOCC, the correct “hurdle” for the investment, where the Angus Cartwright “12%” came from, or should have come from)?...</a:t>
            </a:r>
          </a:p>
          <a:p>
            <a:pPr eaLnBrk="1" hangingPunct="1">
              <a:spcBef>
                <a:spcPts val="1000"/>
              </a:spcBef>
              <a:defRPr/>
            </a:pPr>
            <a:r>
              <a:rPr lang="en-US" dirty="0">
                <a:effectLst>
                  <a:outerShdw blurRad="38100" dist="38100" dir="2700000" algn="tl">
                    <a:srgbClr val="000000">
                      <a:alpha val="43137"/>
                    </a:srgbClr>
                  </a:outerShdw>
                </a:effectLst>
              </a:rPr>
              <a:t>The simplest and theoretically most correct (and therefore most elegant) solution to this problem is to break the problem into two parts and analyze the property and the debt separately, and then put them back together: Value </a:t>
            </a:r>
            <a:r>
              <a:rPr lang="en-US" dirty="0" err="1">
                <a:effectLst>
                  <a:outerShdw blurRad="38100" dist="38100" dir="2700000" algn="tl">
                    <a:srgbClr val="000000">
                      <a:alpha val="43137"/>
                    </a:srgbClr>
                  </a:outerShdw>
                </a:effectLst>
              </a:rPr>
              <a:t>Additivity</a:t>
            </a:r>
            <a:r>
              <a:rPr lang="en-US" dirty="0">
                <a:effectLst>
                  <a:outerShdw blurRad="38100" dist="38100" dir="2700000" algn="tl">
                    <a:srgbClr val="000000">
                      <a:alpha val="43137"/>
                    </a:srgbClr>
                  </a:outerShdw>
                </a:effectLst>
              </a:rPr>
              <a:t> or APV. </a:t>
            </a:r>
          </a:p>
          <a:p>
            <a:pPr eaLnBrk="1" hangingPunct="1">
              <a:spcBef>
                <a:spcPts val="1000"/>
              </a:spcBef>
              <a:defRPr/>
            </a:pPr>
            <a:r>
              <a:rPr lang="en-US" dirty="0">
                <a:effectLst>
                  <a:outerShdw blurRad="38100" dist="38100" dir="2700000" algn="tl">
                    <a:srgbClr val="000000">
                      <a:alpha val="43137"/>
                    </a:srgbClr>
                  </a:outerShdw>
                </a:effectLst>
              </a:rPr>
              <a:t>This also allows </a:t>
            </a:r>
            <a:r>
              <a:rPr lang="en-US" u="sng" dirty="0">
                <a:effectLst>
                  <a:outerShdw blurRad="38100" dist="38100" dir="2700000" algn="tl">
                    <a:srgbClr val="000000">
                      <a:alpha val="43137"/>
                    </a:srgbClr>
                  </a:outerShdw>
                </a:effectLst>
              </a:rPr>
              <a:t>deeper analytical understanding</a:t>
            </a:r>
            <a:r>
              <a:rPr lang="en-US" dirty="0">
                <a:effectLst>
                  <a:outerShdw blurRad="38100" dist="38100" dir="2700000" algn="tl">
                    <a:srgbClr val="000000">
                      <a:alpha val="43137"/>
                    </a:srgbClr>
                  </a:outerShdw>
                </a:effectLst>
              </a:rPr>
              <a:t> of prop.mkt.</a:t>
            </a:r>
            <a:endParaRPr lang="en-US" dirty="0">
              <a:effectLst>
                <a:outerShdw blurRad="38100" dist="38100" dir="2700000" algn="tl">
                  <a:srgbClr val="000000">
                    <a:alpha val="43137"/>
                  </a:srgbClr>
                </a:outerShdw>
              </a:effectLst>
            </a:endParaRPr>
          </a:p>
        </p:txBody>
      </p:sp>
      <p:sp>
        <p:nvSpPr>
          <p:cNvPr id="6" name="Footer Placeholder 5"/>
          <p:cNvSpPr>
            <a:spLocks noGrp="1"/>
          </p:cNvSpPr>
          <p:nvPr>
            <p:ph type="ftr" sz="quarter" idx="11"/>
          </p:nvPr>
        </p:nvSpPr>
        <p:spPr>
          <a:xfrm rot="16200000">
            <a:off x="5486400" y="3200400"/>
            <a:ext cx="6858000" cy="457200"/>
          </a:xfrm>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a:noFill/>
          <a:ln>
            <a:miter lim="800000"/>
            <a:headEnd/>
            <a:tailEnd/>
          </a:ln>
        </p:spPr>
        <p:txBody>
          <a:bodyPr/>
          <a:lstStyle/>
          <a:p>
            <a:fld id="{70AB0668-ED6F-40EA-B99D-15D6C58EF6C0}" type="slidenum">
              <a:rPr lang="en-US"/>
              <a:pPr/>
              <a:t>25</a:t>
            </a:fld>
            <a:endParaRPr lang="en-US"/>
          </a:p>
        </p:txBody>
      </p:sp>
      <p:sp>
        <p:nvSpPr>
          <p:cNvPr id="548866" name="Text Box 2"/>
          <p:cNvSpPr txBox="1">
            <a:spLocks noChangeArrowheads="1"/>
          </p:cNvSpPr>
          <p:nvPr/>
        </p:nvSpPr>
        <p:spPr bwMode="auto">
          <a:xfrm>
            <a:off x="838200" y="1524000"/>
            <a:ext cx="7620000" cy="2282825"/>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Suppose a certain investor in bond mkt (call her Mary) faces effective income tax rate of 25% on her bond returns.</a:t>
            </a:r>
          </a:p>
          <a:p>
            <a:pPr eaLnBrk="1" hangingPunct="1">
              <a:spcBef>
                <a:spcPct val="50000"/>
              </a:spcBef>
              <a:defRPr/>
            </a:pPr>
            <a:r>
              <a:rPr lang="en-US">
                <a:effectLst>
                  <a:outerShdw blurRad="38100" dist="38100" dir="2700000" algn="tl">
                    <a:srgbClr val="000000">
                      <a:alpha val="43137"/>
                    </a:srgbClr>
                  </a:outerShdw>
                </a:effectLst>
              </a:rPr>
              <a:t>And faces an after-tax OCC (from the capital mkt) of 3%.</a:t>
            </a:r>
          </a:p>
          <a:p>
            <a:pPr eaLnBrk="1" hangingPunct="1">
              <a:spcBef>
                <a:spcPct val="50000"/>
              </a:spcBef>
              <a:defRPr/>
            </a:pPr>
            <a:r>
              <a:rPr lang="en-US">
                <a:effectLst>
                  <a:outerShdw blurRad="38100" dist="38100" dir="2700000" algn="tl">
                    <a:srgbClr val="000000">
                      <a:alpha val="43137"/>
                    </a:srgbClr>
                  </a:outerShdw>
                </a:effectLst>
              </a:rPr>
              <a:t>What will be the IV to this investor of a $100 (par) 4% perpetual bond (pays $4/yr forever)?</a:t>
            </a:r>
          </a:p>
        </p:txBody>
      </p:sp>
      <p:grpSp>
        <p:nvGrpSpPr>
          <p:cNvPr id="45060" name="Group 3"/>
          <p:cNvGrpSpPr>
            <a:grpSpLocks/>
          </p:cNvGrpSpPr>
          <p:nvPr/>
        </p:nvGrpSpPr>
        <p:grpSpPr bwMode="auto">
          <a:xfrm>
            <a:off x="914400" y="3962400"/>
            <a:ext cx="7620000" cy="2238375"/>
            <a:chOff x="576" y="1824"/>
            <a:chExt cx="4800" cy="1410"/>
          </a:xfrm>
        </p:grpSpPr>
        <p:sp>
          <p:nvSpPr>
            <p:cNvPr id="548868" name="Text Box 4"/>
            <p:cNvSpPr txBox="1">
              <a:spLocks noChangeArrowheads="1"/>
            </p:cNvSpPr>
            <p:nvPr/>
          </p:nvSpPr>
          <p:spPr bwMode="auto">
            <a:xfrm>
              <a:off x="576" y="1824"/>
              <a:ext cx="4800" cy="863"/>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Answer:</a:t>
              </a:r>
            </a:p>
            <a:p>
              <a:pPr eaLnBrk="1" hangingPunct="1">
                <a:spcBef>
                  <a:spcPct val="50000"/>
                </a:spcBef>
                <a:defRPr/>
              </a:pPr>
              <a:r>
                <a:rPr lang="en-US">
                  <a:effectLst>
                    <a:outerShdw blurRad="38100" dist="38100" dir="2700000" algn="tl">
                      <a:srgbClr val="000000">
                        <a:alpha val="43137"/>
                      </a:srgbClr>
                    </a:outerShdw>
                  </a:effectLst>
                </a:rPr>
                <a:t>Discount Mary’s after-tax cash flows, at the mkt-based after-tax OCC. . .</a:t>
              </a:r>
            </a:p>
          </p:txBody>
        </p:sp>
        <p:graphicFrame>
          <p:nvGraphicFramePr>
            <p:cNvPr id="45065" name="Object 5"/>
            <p:cNvGraphicFramePr>
              <a:graphicFrameLocks noChangeAspect="1"/>
            </p:cNvGraphicFramePr>
            <p:nvPr/>
          </p:nvGraphicFramePr>
          <p:xfrm>
            <a:off x="576" y="2784"/>
            <a:ext cx="4512" cy="450"/>
          </p:xfrm>
          <a:graphic>
            <a:graphicData uri="http://schemas.openxmlformats.org/presentationml/2006/ole">
              <p:oleObj spid="_x0000_s45065" name="Equation" r:id="rId4" imgW="2794000" imgH="279400" progId="Equation.3">
                <p:embed/>
              </p:oleObj>
            </a:graphicData>
          </a:graphic>
        </p:graphicFrame>
      </p:grpSp>
      <p:sp>
        <p:nvSpPr>
          <p:cNvPr id="548870" name="Text Box 6"/>
          <p:cNvSpPr txBox="1">
            <a:spLocks noChangeArrowheads="1"/>
          </p:cNvSpPr>
          <p:nvPr/>
        </p:nvSpPr>
        <p:spPr bwMode="auto">
          <a:xfrm>
            <a:off x="457200" y="914400"/>
            <a:ext cx="8305800" cy="366713"/>
          </a:xfrm>
          <a:prstGeom prst="rect">
            <a:avLst/>
          </a:prstGeom>
          <a:solidFill>
            <a:srgbClr val="FFFFCC"/>
          </a:solidFill>
          <a:ln w="9525">
            <a:noFill/>
            <a:miter lim="800000"/>
            <a:headEnd/>
            <a:tailEnd/>
          </a:ln>
          <a:effectLst/>
        </p:spPr>
        <p:txBody>
          <a:bodyPr>
            <a:spAutoFit/>
          </a:bodyPr>
          <a:lstStyle/>
          <a:p>
            <a:pPr eaLnBrk="1" hangingPunct="1">
              <a:spcBef>
                <a:spcPct val="50000"/>
              </a:spcBef>
              <a:defRPr/>
            </a:pPr>
            <a:r>
              <a:rPr lang="en-US" sz="1800" b="1" i="1">
                <a:effectLst>
                  <a:outerShdw blurRad="38100" dist="38100" dir="2700000" algn="tl">
                    <a:srgbClr val="FFFFFF"/>
                  </a:outerShdw>
                </a:effectLst>
              </a:rPr>
              <a:t>Let’s now delve into more depth in the valuation of the debt component of the deal…</a:t>
            </a:r>
          </a:p>
        </p:txBody>
      </p:sp>
      <p:sp>
        <p:nvSpPr>
          <p:cNvPr id="548871" name="Text Box 7"/>
          <p:cNvSpPr txBox="1">
            <a:spLocks noChangeArrowheads="1"/>
          </p:cNvSpPr>
          <p:nvPr/>
        </p:nvSpPr>
        <p:spPr bwMode="auto">
          <a:xfrm>
            <a:off x="533400" y="457200"/>
            <a:ext cx="7924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14.3.5 After-Tax Valuation of Debt Financing</a:t>
            </a:r>
          </a:p>
        </p:txBody>
      </p:sp>
      <p:sp>
        <p:nvSpPr>
          <p:cNvPr id="10" name="TextBox 9"/>
          <p:cNvSpPr txBox="1"/>
          <p:nvPr/>
        </p:nvSpPr>
        <p:spPr>
          <a:xfrm>
            <a:off x="0" y="0"/>
            <a:ext cx="9144000" cy="461963"/>
          </a:xfrm>
          <a:prstGeom prst="rect">
            <a:avLst/>
          </a:prstGeom>
          <a:noFill/>
        </p:spPr>
        <p:txBody>
          <a:bodyPr>
            <a:spAutoFit/>
          </a:bodyPr>
          <a:lstStyle/>
          <a:p>
            <a:pPr eaLnBrk="1" hangingPunct="1">
              <a:defRPr/>
            </a:pPr>
            <a:r>
              <a:rPr lang="en-US" sz="2000" i="1" dirty="0">
                <a:effectLst>
                  <a:outerShdw blurRad="38100" dist="38100" dir="2700000" algn="tl">
                    <a:srgbClr val="000000">
                      <a:alpha val="43137"/>
                    </a:srgbClr>
                  </a:outerShdw>
                </a:effectLst>
              </a:rPr>
              <a:t>First consider the debt part… </a:t>
            </a:r>
            <a:r>
              <a:rPr lang="en-US" dirty="0">
                <a:solidFill>
                  <a:srgbClr val="FF0000"/>
                </a:solidFill>
                <a:effectLst>
                  <a:outerShdw blurRad="38100" dist="38100" dir="2700000" algn="tl">
                    <a:srgbClr val="000000">
                      <a:alpha val="43137"/>
                    </a:srgbClr>
                  </a:outerShdw>
                </a:effectLst>
              </a:rPr>
              <a:t>After-tax valuation of debt:</a:t>
            </a:r>
            <a:endParaRPr lang="en-US" dirty="0">
              <a:solidFill>
                <a:srgbClr val="FF0000"/>
              </a:solidFill>
              <a:effectLst>
                <a:outerShdw blurRad="38100" dist="38100" dir="2700000" algn="tl">
                  <a:srgbClr val="000000">
                    <a:alpha val="43137"/>
                  </a:srgbClr>
                </a:outerShdw>
              </a:effectLst>
            </a:endParaRPr>
          </a:p>
        </p:txBody>
      </p:sp>
      <p:sp>
        <p:nvSpPr>
          <p:cNvPr id="11" name="Footer Placeholder 1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a:noFill/>
          <a:ln>
            <a:miter lim="800000"/>
            <a:headEnd/>
            <a:tailEnd/>
          </a:ln>
        </p:spPr>
        <p:txBody>
          <a:bodyPr/>
          <a:lstStyle/>
          <a:p>
            <a:fld id="{B7E6EA93-D9CE-4A80-BB47-1E0F054052D7}" type="slidenum">
              <a:rPr lang="en-US"/>
              <a:pPr/>
              <a:t>26</a:t>
            </a:fld>
            <a:endParaRPr lang="en-US"/>
          </a:p>
        </p:txBody>
      </p:sp>
      <p:sp>
        <p:nvSpPr>
          <p:cNvPr id="550914" name="Text Box 2"/>
          <p:cNvSpPr txBox="1">
            <a:spLocks noChangeArrowheads="1"/>
          </p:cNvSpPr>
          <p:nvPr/>
        </p:nvSpPr>
        <p:spPr bwMode="auto">
          <a:xfrm>
            <a:off x="838200" y="457200"/>
            <a:ext cx="7620000" cy="1370013"/>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Suppose Mary typifies the </a:t>
            </a:r>
            <a:r>
              <a:rPr lang="en-US" b="1" i="1">
                <a:effectLst>
                  <a:outerShdw blurRad="38100" dist="38100" dir="2700000" algn="tl">
                    <a:srgbClr val="000000">
                      <a:alpha val="43137"/>
                    </a:srgbClr>
                  </a:outerShdw>
                </a:effectLst>
              </a:rPr>
              <a:t>marginal</a:t>
            </a:r>
            <a:r>
              <a:rPr lang="en-US">
                <a:effectLst>
                  <a:outerShdw blurRad="38100" dist="38100" dir="2700000" algn="tl">
                    <a:srgbClr val="000000">
                      <a:alpha val="43137"/>
                    </a:srgbClr>
                  </a:outerShdw>
                </a:effectLst>
              </a:rPr>
              <a:t> investor in the bond mkt.</a:t>
            </a:r>
          </a:p>
          <a:p>
            <a:pPr eaLnBrk="1" hangingPunct="1">
              <a:spcBef>
                <a:spcPct val="50000"/>
              </a:spcBef>
              <a:defRPr/>
            </a:pPr>
            <a:r>
              <a:rPr lang="en-US">
                <a:effectLst>
                  <a:outerShdw blurRad="38100" dist="38100" dir="2700000" algn="tl">
                    <a:srgbClr val="000000">
                      <a:alpha val="43137"/>
                    </a:srgbClr>
                  </a:outerShdw>
                </a:effectLst>
              </a:rPr>
              <a:t>What will be the MV of this bond?</a:t>
            </a:r>
          </a:p>
        </p:txBody>
      </p:sp>
      <p:sp>
        <p:nvSpPr>
          <p:cNvPr id="550915" name="Text Box 3"/>
          <p:cNvSpPr txBox="1">
            <a:spLocks noChangeArrowheads="1"/>
          </p:cNvSpPr>
          <p:nvPr/>
        </p:nvSpPr>
        <p:spPr bwMode="auto">
          <a:xfrm>
            <a:off x="914400" y="2133600"/>
            <a:ext cx="7620000" cy="1004888"/>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Answer:</a:t>
            </a:r>
          </a:p>
          <a:p>
            <a:pPr eaLnBrk="1" hangingPunct="1">
              <a:spcBef>
                <a:spcPct val="50000"/>
              </a:spcBef>
              <a:defRPr/>
            </a:pPr>
            <a:r>
              <a:rPr lang="en-US">
                <a:effectLst>
                  <a:outerShdw blurRad="38100" dist="38100" dir="2700000" algn="tl">
                    <a:srgbClr val="000000">
                      <a:alpha val="43137"/>
                    </a:srgbClr>
                  </a:outerShdw>
                </a:effectLst>
              </a:rPr>
              <a:t>MV = IV (marginal investor) = IV</a:t>
            </a:r>
            <a:r>
              <a:rPr lang="en-US" baseline="-25000">
                <a:effectLst>
                  <a:outerShdw blurRad="38100" dist="38100" dir="2700000" algn="tl">
                    <a:srgbClr val="000000">
                      <a:alpha val="43137"/>
                    </a:srgbClr>
                  </a:outerShdw>
                </a:effectLst>
              </a:rPr>
              <a:t>M</a:t>
            </a:r>
            <a:r>
              <a:rPr lang="en-US">
                <a:effectLst>
                  <a:outerShdw blurRad="38100" dist="38100" dir="2700000" algn="tl">
                    <a:srgbClr val="000000">
                      <a:alpha val="43137"/>
                    </a:srgbClr>
                  </a:outerShdw>
                </a:effectLst>
              </a:rPr>
              <a:t> = $100.</a:t>
            </a:r>
          </a:p>
        </p:txBody>
      </p:sp>
      <p:sp>
        <p:nvSpPr>
          <p:cNvPr id="550916" name="Text Box 4"/>
          <p:cNvSpPr txBox="1">
            <a:spLocks noChangeArrowheads="1"/>
          </p:cNvSpPr>
          <p:nvPr/>
        </p:nvSpPr>
        <p:spPr bwMode="auto">
          <a:xfrm>
            <a:off x="914400" y="3352800"/>
            <a:ext cx="7620000" cy="457200"/>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What will be the observed “mkt yield” in the bond mkt?</a:t>
            </a:r>
          </a:p>
        </p:txBody>
      </p:sp>
      <p:sp>
        <p:nvSpPr>
          <p:cNvPr id="550917" name="Text Box 5"/>
          <p:cNvSpPr txBox="1">
            <a:spLocks noChangeArrowheads="1"/>
          </p:cNvSpPr>
          <p:nvPr/>
        </p:nvSpPr>
        <p:spPr bwMode="auto">
          <a:xfrm>
            <a:off x="914400" y="3886200"/>
            <a:ext cx="7620000" cy="2100263"/>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Answer:</a:t>
            </a:r>
          </a:p>
          <a:p>
            <a:pPr eaLnBrk="1" hangingPunct="1">
              <a:spcBef>
                <a:spcPct val="50000"/>
              </a:spcBef>
              <a:defRPr/>
            </a:pPr>
            <a:r>
              <a:rPr lang="en-US">
                <a:effectLst>
                  <a:outerShdw blurRad="38100" dist="38100" dir="2700000" algn="tl">
                    <a:srgbClr val="000000">
                      <a:alpha val="43137"/>
                    </a:srgbClr>
                  </a:outerShdw>
                </a:effectLst>
              </a:rPr>
              <a:t>Observable mkt returns are </a:t>
            </a:r>
            <a:r>
              <a:rPr lang="en-US" b="1" i="1">
                <a:effectLst>
                  <a:outerShdw blurRad="38100" dist="38100" dir="2700000" algn="tl">
                    <a:srgbClr val="000000">
                      <a:alpha val="43137"/>
                    </a:srgbClr>
                  </a:outerShdw>
                </a:effectLst>
              </a:rPr>
              <a:t>pre-tax</a:t>
            </a:r>
            <a:r>
              <a:rPr lang="en-US">
                <a:effectLst>
                  <a:outerShdw blurRad="38100" dist="38100" dir="2700000" algn="tl">
                    <a:srgbClr val="000000">
                      <a:alpha val="43137"/>
                    </a:srgbClr>
                  </a:outerShdw>
                </a:effectLst>
              </a:rPr>
              <a:t>, so: </a:t>
            </a:r>
          </a:p>
          <a:p>
            <a:pPr eaLnBrk="1" hangingPunct="1">
              <a:spcBef>
                <a:spcPct val="50000"/>
              </a:spcBef>
              <a:defRPr/>
            </a:pPr>
            <a:r>
              <a:rPr lang="en-US">
                <a:effectLst>
                  <a:outerShdw blurRad="38100" dist="38100" dir="2700000" algn="tl">
                    <a:srgbClr val="000000">
                      <a:alpha val="43137"/>
                    </a:srgbClr>
                  </a:outerShdw>
                </a:effectLst>
              </a:rPr>
              <a:t>Mkt yield = going-in IRR @ observed mkt price:</a:t>
            </a:r>
          </a:p>
          <a:p>
            <a:pPr eaLnBrk="1" hangingPunct="1">
              <a:spcBef>
                <a:spcPct val="50000"/>
              </a:spcBef>
              <a:defRPr/>
            </a:pPr>
            <a:r>
              <a:rPr lang="en-US">
                <a:effectLst>
                  <a:outerShdw blurRad="38100" dist="38100" dir="2700000" algn="tl">
                    <a:srgbClr val="000000">
                      <a:alpha val="43137"/>
                    </a:srgbClr>
                  </a:outerShdw>
                </a:effectLst>
              </a:rPr>
              <a:t>= IRR(-100, 4, 4, 4, . . .) = 4%.</a:t>
            </a: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2"/>
          </p:nvPr>
        </p:nvSpPr>
        <p:spPr>
          <a:noFill/>
          <a:ln>
            <a:miter lim="800000"/>
            <a:headEnd/>
            <a:tailEnd/>
          </a:ln>
        </p:spPr>
        <p:txBody>
          <a:bodyPr/>
          <a:lstStyle/>
          <a:p>
            <a:fld id="{88AE26B2-84F9-45C8-B6F0-17DBE02B94A3}" type="slidenum">
              <a:rPr lang="en-US"/>
              <a:pPr/>
              <a:t>27</a:t>
            </a:fld>
            <a:endParaRPr lang="en-US"/>
          </a:p>
        </p:txBody>
      </p:sp>
      <p:sp>
        <p:nvSpPr>
          <p:cNvPr id="552962" name="Line 2"/>
          <p:cNvSpPr>
            <a:spLocks noChangeShapeType="1"/>
          </p:cNvSpPr>
          <p:nvPr/>
        </p:nvSpPr>
        <p:spPr bwMode="auto">
          <a:xfrm>
            <a:off x="3870325" y="1874838"/>
            <a:ext cx="0" cy="3413125"/>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3" name="Line 3"/>
          <p:cNvSpPr>
            <a:spLocks noChangeShapeType="1"/>
          </p:cNvSpPr>
          <p:nvPr/>
        </p:nvSpPr>
        <p:spPr bwMode="auto">
          <a:xfrm>
            <a:off x="3870325" y="5287963"/>
            <a:ext cx="3713163" cy="1587"/>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4" name="Line 4"/>
          <p:cNvSpPr>
            <a:spLocks noChangeShapeType="1"/>
          </p:cNvSpPr>
          <p:nvPr/>
        </p:nvSpPr>
        <p:spPr bwMode="auto">
          <a:xfrm>
            <a:off x="4206875" y="1874838"/>
            <a:ext cx="3040063" cy="2986087"/>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5" name="Line 5"/>
          <p:cNvSpPr>
            <a:spLocks noChangeShapeType="1"/>
          </p:cNvSpPr>
          <p:nvPr/>
        </p:nvSpPr>
        <p:spPr bwMode="auto">
          <a:xfrm flipV="1">
            <a:off x="4659313" y="1874838"/>
            <a:ext cx="2474912" cy="2417762"/>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6" name="Line 6"/>
          <p:cNvSpPr>
            <a:spLocks noChangeShapeType="1"/>
          </p:cNvSpPr>
          <p:nvPr/>
        </p:nvSpPr>
        <p:spPr bwMode="auto">
          <a:xfrm flipH="1" flipV="1">
            <a:off x="3733800" y="3276600"/>
            <a:ext cx="1936750" cy="20638"/>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7" name="Text Box 7"/>
          <p:cNvSpPr txBox="1">
            <a:spLocks noChangeArrowheads="1"/>
          </p:cNvSpPr>
          <p:nvPr/>
        </p:nvSpPr>
        <p:spPr bwMode="auto">
          <a:xfrm>
            <a:off x="152400" y="3124200"/>
            <a:ext cx="3529013" cy="427038"/>
          </a:xfrm>
          <a:prstGeom prst="rect">
            <a:avLst/>
          </a:prstGeom>
          <a:noFill/>
          <a:ln w="9525">
            <a:noFill/>
            <a:miter lim="800000"/>
            <a:headEnd/>
            <a:tailEnd/>
          </a:ln>
        </p:spPr>
        <p:txBody>
          <a:bodyPr/>
          <a:lstStyle/>
          <a:p>
            <a:pPr algn="r">
              <a:defRPr/>
            </a:pPr>
            <a:r>
              <a:rPr lang="en-US" sz="1600" b="1" dirty="0">
                <a:effectLst>
                  <a:outerShdw blurRad="38100" dist="38100" dir="2700000" algn="tl">
                    <a:srgbClr val="000000">
                      <a:alpha val="43137"/>
                    </a:srgbClr>
                  </a:outerShdw>
                </a:effectLst>
              </a:rPr>
              <a:t>MV = $100 = $4/0.04 = $3/0.03  = IV</a:t>
            </a:r>
            <a:r>
              <a:rPr lang="en-US" sz="1600" b="1" baseline="-25000" dirty="0">
                <a:effectLst>
                  <a:outerShdw blurRad="38100" dist="38100" dir="2700000" algn="tl">
                    <a:srgbClr val="000000">
                      <a:alpha val="43137"/>
                    </a:srgbClr>
                  </a:outerShdw>
                </a:effectLst>
              </a:rPr>
              <a:t>M</a:t>
            </a:r>
            <a:endParaRPr lang="en-US" sz="1600" b="1" dirty="0">
              <a:effectLst>
                <a:outerShdw blurRad="38100" dist="38100" dir="2700000" algn="tl">
                  <a:srgbClr val="000000">
                    <a:alpha val="43137"/>
                  </a:srgbClr>
                </a:outerShdw>
              </a:effectLst>
            </a:endParaRPr>
          </a:p>
        </p:txBody>
      </p:sp>
      <p:sp>
        <p:nvSpPr>
          <p:cNvPr id="552968" name="Text Box 8"/>
          <p:cNvSpPr txBox="1">
            <a:spLocks noChangeArrowheads="1"/>
          </p:cNvSpPr>
          <p:nvPr/>
        </p:nvSpPr>
        <p:spPr bwMode="auto">
          <a:xfrm>
            <a:off x="7359650" y="4576763"/>
            <a:ext cx="336550" cy="427037"/>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D</a:t>
            </a:r>
          </a:p>
        </p:txBody>
      </p:sp>
      <p:sp>
        <p:nvSpPr>
          <p:cNvPr id="552969" name="Text Box 9"/>
          <p:cNvSpPr txBox="1">
            <a:spLocks noChangeArrowheads="1"/>
          </p:cNvSpPr>
          <p:nvPr/>
        </p:nvSpPr>
        <p:spPr bwMode="auto">
          <a:xfrm>
            <a:off x="7134225" y="1447800"/>
            <a:ext cx="336550" cy="427038"/>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S</a:t>
            </a:r>
          </a:p>
        </p:txBody>
      </p:sp>
      <p:sp>
        <p:nvSpPr>
          <p:cNvPr id="552970" name="Text Box 10"/>
          <p:cNvSpPr txBox="1">
            <a:spLocks noChangeArrowheads="1"/>
          </p:cNvSpPr>
          <p:nvPr/>
        </p:nvSpPr>
        <p:spPr bwMode="auto">
          <a:xfrm>
            <a:off x="7246938" y="5287963"/>
            <a:ext cx="449262" cy="427037"/>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p>
        </p:txBody>
      </p:sp>
      <p:sp>
        <p:nvSpPr>
          <p:cNvPr id="552971" name="Text Box 11"/>
          <p:cNvSpPr txBox="1">
            <a:spLocks noChangeArrowheads="1"/>
          </p:cNvSpPr>
          <p:nvPr/>
        </p:nvSpPr>
        <p:spPr bwMode="auto">
          <a:xfrm>
            <a:off x="3421063" y="1447800"/>
            <a:ext cx="449262" cy="568325"/>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L</a:t>
            </a:r>
          </a:p>
        </p:txBody>
      </p:sp>
      <p:sp>
        <p:nvSpPr>
          <p:cNvPr id="552972" name="Text Box 12"/>
          <p:cNvSpPr txBox="1">
            <a:spLocks noChangeArrowheads="1"/>
          </p:cNvSpPr>
          <p:nvPr/>
        </p:nvSpPr>
        <p:spPr bwMode="auto">
          <a:xfrm>
            <a:off x="5557838" y="5246688"/>
            <a:ext cx="563562" cy="427037"/>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p>
        </p:txBody>
      </p:sp>
      <p:sp>
        <p:nvSpPr>
          <p:cNvPr id="552973" name="Line 13"/>
          <p:cNvSpPr>
            <a:spLocks noChangeShapeType="1"/>
          </p:cNvSpPr>
          <p:nvPr/>
        </p:nvSpPr>
        <p:spPr bwMode="auto">
          <a:xfrm>
            <a:off x="5670550" y="3297238"/>
            <a:ext cx="1588" cy="1990725"/>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74" name="Text Box 14"/>
          <p:cNvSpPr txBox="1">
            <a:spLocks noChangeArrowheads="1"/>
          </p:cNvSpPr>
          <p:nvPr/>
        </p:nvSpPr>
        <p:spPr bwMode="auto">
          <a:xfrm>
            <a:off x="4114800" y="1447800"/>
            <a:ext cx="2606675" cy="630238"/>
          </a:xfrm>
          <a:prstGeom prst="rect">
            <a:avLst/>
          </a:prstGeom>
          <a:noFill/>
          <a:ln w="9525">
            <a:noFill/>
            <a:miter lim="800000"/>
            <a:headEnd/>
            <a:tailEnd/>
          </a:ln>
          <a:effectLst/>
        </p:spPr>
        <p:txBody>
          <a:bodyPr>
            <a:spAutoFit/>
          </a:bodyPr>
          <a:lstStyle/>
          <a:p>
            <a:pPr algn="ctr" eaLnBrk="1" hangingPunct="1">
              <a:spcBef>
                <a:spcPct val="50000"/>
              </a:spcBef>
              <a:defRPr/>
            </a:pPr>
            <a:r>
              <a:rPr lang="en-US" sz="1400" b="1" dirty="0">
                <a:effectLst>
                  <a:outerShdw blurRad="38100" dist="38100" dir="2700000" algn="tl">
                    <a:srgbClr val="000000">
                      <a:alpha val="43137"/>
                    </a:srgbClr>
                  </a:outerShdw>
                </a:effectLst>
              </a:rPr>
              <a:t>Market for Taxed Debt Assets:</a:t>
            </a:r>
          </a:p>
          <a:p>
            <a:pPr algn="ctr" eaLnBrk="1" hangingPunct="1">
              <a:spcBef>
                <a:spcPct val="50000"/>
              </a:spcBef>
              <a:defRPr/>
            </a:pPr>
            <a:r>
              <a:rPr lang="en-US" sz="1400" b="1" dirty="0" err="1">
                <a:effectLst>
                  <a:outerShdw blurRad="38100" dist="38100" dir="2700000" algn="tl">
                    <a:srgbClr val="000000">
                      <a:alpha val="43137"/>
                    </a:srgbClr>
                  </a:outerShdw>
                </a:effectLst>
              </a:rPr>
              <a:t>Mkt</a:t>
            </a:r>
            <a:r>
              <a:rPr lang="en-US" sz="1400" b="1" dirty="0">
                <a:effectLst>
                  <a:outerShdw blurRad="38100" dist="38100" dir="2700000" algn="tl">
                    <a:srgbClr val="000000">
                      <a:alpha val="43137"/>
                    </a:srgbClr>
                  </a:outerShdw>
                </a:effectLst>
              </a:rPr>
              <a:t> </a:t>
            </a:r>
            <a:r>
              <a:rPr lang="en-US" sz="1400" b="1" dirty="0" err="1">
                <a:effectLst>
                  <a:outerShdw blurRad="38100" dist="38100" dir="2700000" algn="tl">
                    <a:srgbClr val="000000">
                      <a:alpha val="43137"/>
                    </a:srgbClr>
                  </a:outerShdw>
                </a:effectLst>
              </a:rPr>
              <a:t>Int.Rate</a:t>
            </a:r>
            <a:r>
              <a:rPr lang="en-US" sz="1400" b="1" dirty="0">
                <a:effectLst>
                  <a:outerShdw blurRad="38100" dist="38100" dir="2700000" algn="tl">
                    <a:srgbClr val="000000">
                      <a:alpha val="43137"/>
                    </a:srgbClr>
                  </a:outerShdw>
                </a:effectLst>
              </a:rPr>
              <a:t> = 4%</a:t>
            </a:r>
          </a:p>
        </p:txBody>
      </p:sp>
      <p:sp>
        <p:nvSpPr>
          <p:cNvPr id="552975" name="Text Box 15"/>
          <p:cNvSpPr txBox="1">
            <a:spLocks noChangeArrowheads="1"/>
          </p:cNvSpPr>
          <p:nvPr/>
        </p:nvSpPr>
        <p:spPr bwMode="auto">
          <a:xfrm>
            <a:off x="838200" y="381000"/>
            <a:ext cx="7086600" cy="822325"/>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Here is a picture of what we have just discovered about the bond market . . .</a:t>
            </a:r>
          </a:p>
        </p:txBody>
      </p:sp>
      <p:sp>
        <p:nvSpPr>
          <p:cNvPr id="552976" name="Rectangle 16"/>
          <p:cNvSpPr>
            <a:spLocks noChangeArrowheads="1"/>
          </p:cNvSpPr>
          <p:nvPr/>
        </p:nvSpPr>
        <p:spPr bwMode="auto">
          <a:xfrm>
            <a:off x="304800" y="5791200"/>
            <a:ext cx="8610600" cy="457200"/>
          </a:xfrm>
          <a:prstGeom prst="rect">
            <a:avLst/>
          </a:prstGeom>
          <a:noFill/>
          <a:ln w="9525">
            <a:noFill/>
            <a:miter lim="800000"/>
            <a:headEnd/>
            <a:tailEnd/>
          </a:ln>
          <a:effectLst/>
        </p:spPr>
        <p:txBody>
          <a:bodyPr/>
          <a:lstStyle/>
          <a:p>
            <a:pPr marL="342900" indent="-342900" algn="ctr" eaLnBrk="1" hangingPunct="1">
              <a:spcBef>
                <a:spcPct val="20000"/>
              </a:spcBef>
              <a:buClr>
                <a:schemeClr val="accent2"/>
              </a:buClr>
              <a:buSzPct val="80000"/>
              <a:buFont typeface="Wingdings" pitchFamily="2" charset="2"/>
              <a:buNone/>
              <a:defRPr/>
            </a:pPr>
            <a:r>
              <a:rPr lang="en-US" sz="1600" b="1">
                <a:effectLst>
                  <a:outerShdw blurRad="38100" dist="38100" dir="2700000" algn="tl">
                    <a:srgbClr val="000000">
                      <a:alpha val="43137"/>
                    </a:srgbClr>
                  </a:outerShdw>
                </a:effectLst>
                <a:cs typeface="Courier New" pitchFamily="49" charset="0"/>
                <a:sym typeface="Symbol" pitchFamily="18" charset="2"/>
              </a:rPr>
              <a:t>L = PV of a Loan (Debt Asset).</a:t>
            </a:r>
            <a:endParaRPr lang="en-US" sz="1600" b="1">
              <a:effectLst>
                <a:outerShdw blurRad="38100" dist="38100" dir="2700000" algn="tl">
                  <a:srgbClr val="000000">
                    <a:alpha val="43137"/>
                  </a:srgbClr>
                </a:outerShdw>
              </a:effectLst>
              <a:cs typeface="Times New Roman" pitchFamily="18" charset="0"/>
              <a:sym typeface="Symbol" pitchFamily="18" charset="2"/>
            </a:endParaRPr>
          </a:p>
        </p:txBody>
      </p:sp>
      <p:sp>
        <p:nvSpPr>
          <p:cNvPr id="18" name="Footer Placeholder 1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2"/>
          </p:nvPr>
        </p:nvSpPr>
        <p:spPr>
          <a:noFill/>
          <a:ln>
            <a:miter lim="800000"/>
            <a:headEnd/>
            <a:tailEnd/>
          </a:ln>
        </p:spPr>
        <p:txBody>
          <a:bodyPr/>
          <a:lstStyle/>
          <a:p>
            <a:fld id="{2B39DC94-32FC-42FE-843A-EBCF33E93BBC}" type="slidenum">
              <a:rPr lang="en-US"/>
              <a:pPr/>
              <a:t>28</a:t>
            </a:fld>
            <a:endParaRPr lang="en-US"/>
          </a:p>
        </p:txBody>
      </p:sp>
      <p:sp>
        <p:nvSpPr>
          <p:cNvPr id="553986" name="Text Box 2"/>
          <p:cNvSpPr txBox="1">
            <a:spLocks noChangeArrowheads="1"/>
          </p:cNvSpPr>
          <p:nvPr/>
        </p:nvSpPr>
        <p:spPr bwMode="auto">
          <a:xfrm>
            <a:off x="838200" y="457200"/>
            <a:ext cx="7620000" cy="3232150"/>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Note: We started out with the assumption that Mary was the marginal </a:t>
            </a:r>
            <a:r>
              <a:rPr lang="en-US" dirty="0">
                <a:effectLst>
                  <a:outerShdw blurRad="38100" dist="38100" dir="2700000" algn="tl">
                    <a:srgbClr val="000000">
                      <a:alpha val="43137"/>
                    </a:srgbClr>
                  </a:outerShdw>
                </a:effectLst>
              </a:rPr>
              <a:t>investor (her after-tax 3% OCC was </a:t>
            </a:r>
            <a:r>
              <a:rPr lang="en-US" dirty="0" err="1">
                <a:effectLst>
                  <a:outerShdw blurRad="38100" dist="38100" dir="2700000" algn="tl">
                    <a:srgbClr val="000000">
                      <a:alpha val="43137"/>
                    </a:srgbClr>
                  </a:outerShdw>
                </a:effectLst>
              </a:rPr>
              <a:t>mkt</a:t>
            </a:r>
            <a:r>
              <a:rPr lang="en-US" dirty="0">
                <a:effectLst>
                  <a:outerShdw blurRad="38100" dist="38100" dir="2700000" algn="tl">
                    <a:srgbClr val="000000">
                      <a:alpha val="43137"/>
                    </a:srgbClr>
                  </a:outerShdw>
                </a:effectLst>
              </a:rPr>
              <a:t> OCC).</a:t>
            </a:r>
            <a:endParaRPr lang="en-US" dirty="0">
              <a:effectLst>
                <a:outerShdw blurRad="38100" dist="38100" dir="2700000" algn="tl">
                  <a:srgbClr val="000000">
                    <a:alpha val="43137"/>
                  </a:srgbClr>
                </a:outerShdw>
              </a:effectLst>
            </a:endParaRPr>
          </a:p>
          <a:p>
            <a:pPr eaLnBrk="1" hangingPunct="1">
              <a:spcBef>
                <a:spcPct val="50000"/>
              </a:spcBef>
              <a:defRPr/>
            </a:pPr>
            <a:r>
              <a:rPr lang="en-US" dirty="0">
                <a:effectLst>
                  <a:outerShdw blurRad="38100" dist="38100" dir="2700000" algn="tl">
                    <a:srgbClr val="000000">
                      <a:alpha val="43137"/>
                    </a:srgbClr>
                  </a:outerShdw>
                </a:effectLst>
              </a:rPr>
              <a:t>Suppose we didn’t know that she was the marginal investor.</a:t>
            </a:r>
          </a:p>
          <a:p>
            <a:pPr eaLnBrk="1" hangingPunct="1">
              <a:spcBef>
                <a:spcPct val="50000"/>
              </a:spcBef>
              <a:defRPr/>
            </a:pPr>
            <a:r>
              <a:rPr lang="en-US" dirty="0">
                <a:effectLst>
                  <a:outerShdw blurRad="38100" dist="38100" dir="2700000" algn="tl">
                    <a:srgbClr val="000000">
                      <a:alpha val="43137"/>
                    </a:srgbClr>
                  </a:outerShdw>
                </a:effectLst>
              </a:rPr>
              <a:t>Or suppose that we didn’t know that the marginal investor faced an effective tax rate of 25%.</a:t>
            </a:r>
          </a:p>
          <a:p>
            <a:pPr eaLnBrk="1" hangingPunct="1">
              <a:spcBef>
                <a:spcPct val="50000"/>
              </a:spcBef>
              <a:defRPr/>
            </a:pPr>
            <a:r>
              <a:rPr lang="en-US" dirty="0">
                <a:effectLst>
                  <a:outerShdw blurRad="38100" dist="38100" dir="2700000" algn="tl">
                    <a:srgbClr val="000000">
                      <a:alpha val="43137"/>
                    </a:srgbClr>
                  </a:outerShdw>
                </a:effectLst>
              </a:rPr>
              <a:t>How could we derive (from empirically observable data) that the market’s after-tax OCC is 3%?</a:t>
            </a:r>
          </a:p>
        </p:txBody>
      </p:sp>
      <p:sp>
        <p:nvSpPr>
          <p:cNvPr id="553987" name="Text Box 3"/>
          <p:cNvSpPr txBox="1">
            <a:spLocks noChangeArrowheads="1"/>
          </p:cNvSpPr>
          <p:nvPr/>
        </p:nvSpPr>
        <p:spPr bwMode="auto">
          <a:xfrm>
            <a:off x="838200" y="3733800"/>
            <a:ext cx="7620000" cy="2492375"/>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Answer:</a:t>
            </a:r>
          </a:p>
          <a:p>
            <a:pPr eaLnBrk="1" hangingPunct="1">
              <a:spcBef>
                <a:spcPct val="50000"/>
              </a:spcBef>
              <a:defRPr/>
            </a:pPr>
            <a:r>
              <a:rPr lang="en-US" dirty="0">
                <a:effectLst>
                  <a:outerShdw blurRad="38100" dist="38100" dir="2700000" algn="tl">
                    <a:srgbClr val="000000">
                      <a:alpha val="43137"/>
                    </a:srgbClr>
                  </a:outerShdw>
                </a:effectLst>
              </a:rPr>
              <a:t>If there is a simultaneous market for tax-exempt bonds, and investors can trade between the two markets, then we can directly observe </a:t>
            </a:r>
            <a:r>
              <a:rPr lang="en-US" dirty="0">
                <a:effectLst>
                  <a:outerShdw blurRad="38100" dist="38100" dir="2700000" algn="tl">
                    <a:srgbClr val="000000">
                      <a:alpha val="43137"/>
                    </a:srgbClr>
                  </a:outerShdw>
                </a:effectLst>
              </a:rPr>
              <a:t>market </a:t>
            </a:r>
            <a:r>
              <a:rPr lang="en-US" dirty="0">
                <a:effectLst>
                  <a:outerShdw blurRad="38100" dist="38100" dir="2700000" algn="tl">
                    <a:srgbClr val="000000">
                      <a:alpha val="43137"/>
                    </a:srgbClr>
                  </a:outerShdw>
                </a:effectLst>
              </a:rPr>
              <a:t>after-tax </a:t>
            </a:r>
            <a:r>
              <a:rPr lang="en-US" dirty="0">
                <a:effectLst>
                  <a:outerShdw blurRad="38100" dist="38100" dir="2700000" algn="tl">
                    <a:srgbClr val="000000">
                      <a:alpha val="43137"/>
                    </a:srgbClr>
                  </a:outerShdw>
                </a:effectLst>
              </a:rPr>
              <a:t>OCCs </a:t>
            </a:r>
            <a:r>
              <a:rPr lang="en-US" dirty="0">
                <a:effectLst>
                  <a:outerShdw blurRad="38100" dist="38100" dir="2700000" algn="tl">
                    <a:srgbClr val="000000">
                      <a:alpha val="43137"/>
                    </a:srgbClr>
                  </a:outerShdw>
                </a:effectLst>
              </a:rPr>
              <a:t>as </a:t>
            </a:r>
            <a:r>
              <a:rPr lang="en-US" dirty="0">
                <a:effectLst>
                  <a:outerShdw blurRad="38100" dist="38100" dir="2700000" algn="tl">
                    <a:srgbClr val="000000">
                      <a:alpha val="43137"/>
                    </a:srgbClr>
                  </a:outerShdw>
                </a:effectLst>
              </a:rPr>
              <a:t>yields </a:t>
            </a:r>
            <a:r>
              <a:rPr lang="en-US" dirty="0">
                <a:effectLst>
                  <a:outerShdw blurRad="38100" dist="38100" dir="2700000" algn="tl">
                    <a:srgbClr val="000000">
                      <a:alpha val="43137"/>
                    </a:srgbClr>
                  </a:outerShdw>
                </a:effectLst>
              </a:rPr>
              <a:t>on tax-exempt (municipal) bonds</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Find </a:t>
            </a:r>
            <a:r>
              <a:rPr lang="en-US" i="1" dirty="0" err="1">
                <a:effectLst>
                  <a:outerShdw blurRad="38100" dist="38100" dir="2700000" algn="tl">
                    <a:srgbClr val="000000">
                      <a:alpha val="43137"/>
                    </a:srgbClr>
                  </a:outerShdw>
                </a:effectLst>
              </a:rPr>
              <a:t>muni</a:t>
            </a:r>
            <a:r>
              <a:rPr lang="en-US" i="1" dirty="0">
                <a:effectLst>
                  <a:outerShdw blurRad="38100" dist="38100" dir="2700000" algn="tl">
                    <a:srgbClr val="000000">
                      <a:alpha val="43137"/>
                    </a:srgbClr>
                  </a:outerShdw>
                </a:effectLst>
              </a:rPr>
              <a:t> bonds of similar risk (duration &amp; default) to the mortgage we’re evaluating.</a:t>
            </a:r>
            <a:endParaRPr lang="en-US" i="1" dirty="0">
              <a:effectLst>
                <a:outerShdw blurRad="38100" dist="38100" dir="2700000" algn="tl">
                  <a:srgbClr val="000000">
                    <a:alpha val="43137"/>
                  </a:srgbClr>
                </a:outerShdw>
              </a:effectLst>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2"/>
          </p:nvPr>
        </p:nvSpPr>
        <p:spPr>
          <a:noFill/>
          <a:ln>
            <a:miter lim="800000"/>
            <a:headEnd/>
            <a:tailEnd/>
          </a:ln>
        </p:spPr>
        <p:txBody>
          <a:bodyPr/>
          <a:lstStyle/>
          <a:p>
            <a:fld id="{B23F3F79-986E-4421-AF0B-A89EFC965742}" type="slidenum">
              <a:rPr lang="en-US"/>
              <a:pPr/>
              <a:t>29</a:t>
            </a:fld>
            <a:endParaRPr lang="en-US"/>
          </a:p>
        </p:txBody>
      </p:sp>
      <p:sp>
        <p:nvSpPr>
          <p:cNvPr id="556034" name="Text Box 2"/>
          <p:cNvSpPr txBox="1">
            <a:spLocks noChangeArrowheads="1"/>
          </p:cNvSpPr>
          <p:nvPr/>
        </p:nvSpPr>
        <p:spPr bwMode="auto">
          <a:xfrm>
            <a:off x="838200" y="304800"/>
            <a:ext cx="7620000" cy="4154488"/>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A shortcut is to derive effective </a:t>
            </a:r>
            <a:r>
              <a:rPr lang="en-US" dirty="0" err="1">
                <a:effectLst>
                  <a:outerShdw blurRad="38100" dist="38100" dir="2700000" algn="tl">
                    <a:srgbClr val="000000">
                      <a:alpha val="43137"/>
                    </a:srgbClr>
                  </a:outerShdw>
                </a:effectLst>
              </a:rPr>
              <a:t>margl</a:t>
            </a:r>
            <a:r>
              <a:rPr lang="en-US" dirty="0">
                <a:effectLst>
                  <a:outerShdw blurRad="38100" dist="38100" dir="2700000" algn="tl">
                    <a:srgbClr val="000000">
                      <a:alpha val="43137"/>
                    </a:srgbClr>
                  </a:outerShdw>
                </a:effectLst>
              </a:rPr>
              <a:t> tax rate of </a:t>
            </a:r>
            <a:r>
              <a:rPr lang="en-US" dirty="0" err="1">
                <a:effectLst>
                  <a:outerShdw blurRad="38100" dist="38100" dir="2700000" algn="tl">
                    <a:srgbClr val="000000">
                      <a:alpha val="43137"/>
                    </a:srgbClr>
                  </a:outerShdw>
                </a:effectLst>
              </a:rPr>
              <a:t>margl</a:t>
            </a:r>
            <a:r>
              <a:rPr lang="en-US" dirty="0">
                <a:effectLst>
                  <a:outerShdw blurRad="38100" dist="38100" dir="2700000" algn="tl">
                    <a:srgbClr val="000000">
                      <a:alpha val="43137"/>
                    </a:srgbClr>
                  </a:outerShdw>
                </a:effectLst>
              </a:rPr>
              <a:t> investor in bond </a:t>
            </a:r>
            <a:r>
              <a:rPr lang="en-US" dirty="0" err="1">
                <a:effectLst>
                  <a:outerShdw blurRad="38100" dist="38100" dir="2700000" algn="tl">
                    <a:srgbClr val="000000">
                      <a:alpha val="43137"/>
                    </a:srgbClr>
                  </a:outerShdw>
                </a:effectLst>
              </a:rPr>
              <a:t>mkt</a:t>
            </a:r>
            <a:r>
              <a:rPr lang="en-US" dirty="0">
                <a:effectLst>
                  <a:outerShdw blurRad="38100" dist="38100" dir="2700000" algn="tl">
                    <a:srgbClr val="000000">
                      <a:alpha val="43137"/>
                    </a:srgbClr>
                  </a:outerShdw>
                </a:effectLst>
              </a:rPr>
              <a:t>, and assume this tax rate applies to all investors in debt or debt-like assets… </a:t>
            </a:r>
          </a:p>
          <a:p>
            <a:pPr eaLnBrk="1" hangingPunct="1">
              <a:spcBef>
                <a:spcPct val="50000"/>
              </a:spcBef>
              <a:defRPr/>
            </a:pPr>
            <a:r>
              <a:rPr lang="en-US" dirty="0">
                <a:effectLst>
                  <a:outerShdw blurRad="38100" dist="38100" dir="2700000" algn="tl">
                    <a:srgbClr val="000000">
                      <a:alpha val="43137"/>
                    </a:srgbClr>
                  </a:outerShdw>
                </a:effectLst>
              </a:rPr>
              <a:t>i.e., Compare yields </a:t>
            </a:r>
            <a:r>
              <a:rPr lang="en-US" dirty="0">
                <a:effectLst>
                  <a:outerShdw blurRad="38100" dist="38100" dir="2700000" algn="tl">
                    <a:srgbClr val="000000">
                      <a:alpha val="43137"/>
                    </a:srgbClr>
                  </a:outerShdw>
                </a:effectLst>
              </a:rPr>
              <a:t>across the two types of bond </a:t>
            </a:r>
            <a:r>
              <a:rPr lang="en-US" dirty="0" err="1">
                <a:effectLst>
                  <a:outerShdw blurRad="38100" dist="38100" dir="2700000" algn="tl">
                    <a:srgbClr val="000000">
                      <a:alpha val="43137"/>
                    </a:srgbClr>
                  </a:outerShdw>
                </a:effectLst>
              </a:rPr>
              <a:t>mkts</a:t>
            </a:r>
            <a:r>
              <a:rPr lang="en-US" dirty="0">
                <a:effectLst>
                  <a:outerShdw blurRad="38100" dist="38100" dir="2700000" algn="tl">
                    <a:srgbClr val="000000">
                      <a:alpha val="43137"/>
                    </a:srgbClr>
                  </a:outerShdw>
                </a:effectLst>
              </a:rPr>
              <a:t> (taxed &amp; tax-exempt</a:t>
            </a:r>
            <a:r>
              <a:rPr lang="en-US" dirty="0">
                <a:effectLst>
                  <a:outerShdw blurRad="38100" dist="38100" dir="2700000" algn="tl">
                    <a:srgbClr val="000000">
                      <a:alpha val="43137"/>
                    </a:srgbClr>
                  </a:outerShdw>
                </a:effectLst>
              </a:rPr>
              <a:t>), back out what </a:t>
            </a:r>
            <a:r>
              <a:rPr lang="en-US" dirty="0">
                <a:effectLst>
                  <a:outerShdw blurRad="38100" dist="38100" dir="2700000" algn="tl">
                    <a:srgbClr val="000000">
                      <a:alpha val="43137"/>
                    </a:srgbClr>
                  </a:outerShdw>
                </a:effectLst>
              </a:rPr>
              <a:t>must be the effective tax rate of the marginal investor.</a:t>
            </a:r>
          </a:p>
          <a:p>
            <a:pPr eaLnBrk="1" hangingPunct="1">
              <a:spcBef>
                <a:spcPct val="50000"/>
              </a:spcBef>
              <a:defRPr/>
            </a:pPr>
            <a:r>
              <a:rPr lang="en-US" dirty="0">
                <a:effectLst>
                  <a:outerShdw blurRad="38100" dist="38100" dir="2700000" algn="tl">
                    <a:srgbClr val="000000">
                      <a:alpha val="43137"/>
                    </a:srgbClr>
                  </a:outerShdw>
                </a:effectLst>
              </a:rPr>
              <a:t>In the previously described situation (4% yield in bond </a:t>
            </a:r>
            <a:r>
              <a:rPr lang="en-US" dirty="0" err="1">
                <a:effectLst>
                  <a:outerShdw blurRad="38100" dist="38100" dir="2700000" algn="tl">
                    <a:srgbClr val="000000">
                      <a:alpha val="43137"/>
                    </a:srgbClr>
                  </a:outerShdw>
                </a:effectLst>
              </a:rPr>
              <a:t>mkt</a:t>
            </a:r>
            <a:r>
              <a:rPr lang="en-US" dirty="0">
                <a:effectLst>
                  <a:outerShdw blurRad="38100" dist="38100" dir="2700000" algn="tl">
                    <a:srgbClr val="000000">
                      <a:alpha val="43137"/>
                    </a:srgbClr>
                  </a:outerShdw>
                </a:effectLst>
              </a:rPr>
              <a:t>, marginal investors face 25% tax rate), what will be the observed </a:t>
            </a:r>
            <a:r>
              <a:rPr lang="en-US" dirty="0" err="1">
                <a:effectLst>
                  <a:outerShdw blurRad="38100" dist="38100" dir="2700000" algn="tl">
                    <a:srgbClr val="000000">
                      <a:alpha val="43137"/>
                    </a:srgbClr>
                  </a:outerShdw>
                </a:effectLst>
              </a:rPr>
              <a:t>mkt</a:t>
            </a:r>
            <a:r>
              <a:rPr lang="en-US" dirty="0">
                <a:effectLst>
                  <a:outerShdw blurRad="38100" dist="38100" dir="2700000" algn="tl">
                    <a:srgbClr val="000000">
                      <a:alpha val="43137"/>
                    </a:srgbClr>
                  </a:outerShdw>
                </a:effectLst>
              </a:rPr>
              <a:t> yield in the </a:t>
            </a:r>
            <a:r>
              <a:rPr lang="en-US" b="1" i="1" dirty="0">
                <a:effectLst>
                  <a:outerShdw blurRad="38100" dist="38100" dir="2700000" algn="tl">
                    <a:srgbClr val="000000">
                      <a:alpha val="43137"/>
                    </a:srgbClr>
                  </a:outerShdw>
                </a:effectLst>
              </a:rPr>
              <a:t>municipal</a:t>
            </a:r>
            <a:r>
              <a:rPr lang="en-US" dirty="0">
                <a:effectLst>
                  <a:outerShdw blurRad="38100" dist="38100" dir="2700000" algn="tl">
                    <a:srgbClr val="000000">
                      <a:alpha val="43137"/>
                    </a:srgbClr>
                  </a:outerShdw>
                </a:effectLst>
              </a:rPr>
              <a:t> (tax-exempt) bond </a:t>
            </a:r>
            <a:r>
              <a:rPr lang="en-US" dirty="0" err="1">
                <a:effectLst>
                  <a:outerShdw blurRad="38100" dist="38100" dir="2700000" algn="tl">
                    <a:srgbClr val="000000">
                      <a:alpha val="43137"/>
                    </a:srgbClr>
                  </a:outerShdw>
                </a:effectLst>
              </a:rPr>
              <a:t>mkt</a:t>
            </a:r>
            <a:r>
              <a:rPr lang="en-US" dirty="0">
                <a:effectLst>
                  <a:outerShdw blurRad="38100" dist="38100" dir="2700000" algn="tl">
                    <a:srgbClr val="000000">
                      <a:alpha val="43137"/>
                    </a:srgbClr>
                  </a:outerShdw>
                </a:effectLst>
              </a:rPr>
              <a:t>?</a:t>
            </a:r>
          </a:p>
        </p:txBody>
      </p:sp>
      <p:sp>
        <p:nvSpPr>
          <p:cNvPr id="556035" name="Text Box 3"/>
          <p:cNvSpPr txBox="1">
            <a:spLocks noChangeArrowheads="1"/>
          </p:cNvSpPr>
          <p:nvPr/>
        </p:nvSpPr>
        <p:spPr bwMode="auto">
          <a:xfrm>
            <a:off x="838200" y="4495800"/>
            <a:ext cx="7620000" cy="1370013"/>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Answer: 3%, because 3% = (1-.25)4% = after-tax yield for marginal investors in bond mkt.</a:t>
            </a:r>
          </a:p>
          <a:p>
            <a:pPr eaLnBrk="1" hangingPunct="1">
              <a:spcBef>
                <a:spcPct val="50000"/>
              </a:spcBef>
              <a:defRPr/>
            </a:pPr>
            <a:r>
              <a:rPr lang="en-US" dirty="0">
                <a:effectLst>
                  <a:outerShdw blurRad="38100" dist="38100" dir="2700000" algn="tl">
                    <a:srgbClr val="000000">
                      <a:alpha val="43137"/>
                    </a:srgbClr>
                  </a:outerShdw>
                </a:effectLst>
              </a:rPr>
              <a:t>Otherwise, what?...</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miter lim="800000"/>
            <a:headEnd/>
            <a:tailEnd/>
          </a:ln>
        </p:spPr>
        <p:txBody>
          <a:bodyPr/>
          <a:lstStyle/>
          <a:p>
            <a:fld id="{AD364846-E0DD-4EA2-9F99-96C30AC9F138}" type="slidenum">
              <a:rPr lang="en-US"/>
              <a:pPr/>
              <a:t>3</a:t>
            </a:fld>
            <a:endParaRPr lang="en-US"/>
          </a:p>
        </p:txBody>
      </p:sp>
      <p:sp>
        <p:nvSpPr>
          <p:cNvPr id="463874" name="Rectangle 2"/>
          <p:cNvSpPr>
            <a:spLocks noGrp="1" noChangeArrowheads="1"/>
          </p:cNvSpPr>
          <p:nvPr>
            <p:ph type="title"/>
          </p:nvPr>
        </p:nvSpPr>
        <p:spPr>
          <a:xfrm>
            <a:off x="381000" y="304800"/>
            <a:ext cx="8534400" cy="609600"/>
          </a:xfrm>
        </p:spPr>
        <p:txBody>
          <a:bodyPr/>
          <a:lstStyle/>
          <a:p>
            <a:pPr eaLnBrk="1" hangingPunct="1">
              <a:defRPr/>
            </a:pPr>
            <a:r>
              <a:rPr lang="en-US" sz="2400" b="1">
                <a:solidFill>
                  <a:srgbClr val="0000FF"/>
                </a:solidFill>
                <a:effectLst>
                  <a:outerShdw blurRad="38100" dist="38100" dir="2700000" algn="tl">
                    <a:srgbClr val="000000"/>
                  </a:outerShdw>
                </a:effectLst>
                <a:latin typeface="Times New Roman" pitchFamily="18" charset="0"/>
              </a:rPr>
              <a:t>3 MAJOR DIFFERENCES between PBTCF &amp; EATCF levels:</a:t>
            </a:r>
            <a:endParaRPr lang="en-US" sz="2400">
              <a:solidFill>
                <a:srgbClr val="0000FF"/>
              </a:solidFill>
              <a:effectLst>
                <a:outerShdw blurRad="38100" dist="38100" dir="2700000" algn="tl">
                  <a:srgbClr val="000000"/>
                </a:outerShdw>
              </a:effectLst>
              <a:latin typeface="Times New Roman" pitchFamily="18" charset="0"/>
            </a:endParaRPr>
          </a:p>
        </p:txBody>
      </p:sp>
      <p:sp>
        <p:nvSpPr>
          <p:cNvPr id="18436" name="Rectangle 3"/>
          <p:cNvSpPr>
            <a:spLocks noGrp="1" noChangeArrowheads="1"/>
          </p:cNvSpPr>
          <p:nvPr>
            <p:ph type="body" idx="1"/>
          </p:nvPr>
        </p:nvSpPr>
        <p:spPr>
          <a:xfrm>
            <a:off x="685800" y="1066800"/>
            <a:ext cx="7772400" cy="5105400"/>
          </a:xfrm>
        </p:spPr>
        <p:txBody>
          <a:bodyPr/>
          <a:lstStyle/>
          <a:p>
            <a:pPr eaLnBrk="1" hangingPunct="1">
              <a:lnSpc>
                <a:spcPct val="90000"/>
              </a:lnSpc>
            </a:pPr>
            <a:r>
              <a:rPr lang="en-US" sz="2400" b="1" u="sng" smtClean="0">
                <a:latin typeface="Arial" pitchFamily="34" charset="0"/>
              </a:rPr>
              <a:t>Depreciation</a:t>
            </a:r>
            <a:r>
              <a:rPr lang="en-US" sz="2400" b="1" smtClean="0">
                <a:latin typeface="Arial" pitchFamily="34" charset="0"/>
              </a:rPr>
              <a:t>: An expense that reduces income tax cash outflows, but not itself a cash outflow at the before-tax level. (IRS income tax rules for property income based on </a:t>
            </a:r>
            <a:r>
              <a:rPr lang="en-US" sz="2400" b="1" u="sng" smtClean="0">
                <a:latin typeface="Arial" pitchFamily="34" charset="0"/>
              </a:rPr>
              <a:t>accrual</a:t>
            </a:r>
            <a:r>
              <a:rPr lang="en-US" sz="2400" b="1" smtClean="0">
                <a:latin typeface="Arial" pitchFamily="34" charset="0"/>
              </a:rPr>
              <a:t> accounting, not cash flow accounting.)</a:t>
            </a:r>
          </a:p>
          <a:p>
            <a:pPr eaLnBrk="1" hangingPunct="1">
              <a:lnSpc>
                <a:spcPct val="90000"/>
              </a:lnSpc>
              <a:buFont typeface="Wingdings" pitchFamily="2" charset="2"/>
              <a:buNone/>
            </a:pPr>
            <a:endParaRPr lang="en-US" sz="2400" smtClean="0">
              <a:latin typeface="Arial" pitchFamily="34" charset="0"/>
            </a:endParaRPr>
          </a:p>
          <a:p>
            <a:pPr eaLnBrk="1" hangingPunct="1">
              <a:lnSpc>
                <a:spcPct val="90000"/>
              </a:lnSpc>
            </a:pPr>
            <a:r>
              <a:rPr lang="en-US" sz="2400" b="1" u="sng" smtClean="0">
                <a:latin typeface="Arial" pitchFamily="34" charset="0"/>
              </a:rPr>
              <a:t>Capital expenditures</a:t>
            </a:r>
            <a:r>
              <a:rPr lang="en-US" sz="2400" b="1" smtClean="0">
                <a:latin typeface="Arial" pitchFamily="34" charset="0"/>
              </a:rPr>
              <a:t>: Not an accrual “expense” (because adds to asset value, “asset” </a:t>
            </a:r>
            <a:r>
              <a:rPr lang="en-US" sz="2400" b="1" smtClean="0">
                <a:latin typeface="Arial" pitchFamily="34" charset="0"/>
                <a:sym typeface="Wingdings" pitchFamily="2" charset="2"/>
              </a:rPr>
              <a:t> life &gt; 1 yr)</a:t>
            </a:r>
            <a:r>
              <a:rPr lang="en-US" sz="2400" b="1" smtClean="0">
                <a:latin typeface="Arial" pitchFamily="34" charset="0"/>
              </a:rPr>
              <a:t>, hence not deducted from taxable income, even though they are a cash outflow.</a:t>
            </a:r>
          </a:p>
          <a:p>
            <a:pPr eaLnBrk="1" hangingPunct="1">
              <a:lnSpc>
                <a:spcPct val="90000"/>
              </a:lnSpc>
              <a:buFont typeface="Wingdings" pitchFamily="2" charset="2"/>
              <a:buNone/>
            </a:pPr>
            <a:endParaRPr lang="en-US" sz="2400" smtClean="0">
              <a:latin typeface="Arial" pitchFamily="34" charset="0"/>
            </a:endParaRPr>
          </a:p>
          <a:p>
            <a:pPr eaLnBrk="1" hangingPunct="1">
              <a:lnSpc>
                <a:spcPct val="90000"/>
              </a:lnSpc>
            </a:pPr>
            <a:r>
              <a:rPr lang="en-US" sz="2400" b="1" u="sng" smtClean="0">
                <a:latin typeface="Arial" pitchFamily="34" charset="0"/>
              </a:rPr>
              <a:t>Debt principal amortization</a:t>
            </a:r>
            <a:r>
              <a:rPr lang="en-US" sz="2400" b="1" smtClean="0">
                <a:latin typeface="Arial" pitchFamily="34" charset="0"/>
              </a:rPr>
              <a:t>: Like capex, a cash outflow, but not deductible from taxable income.</a:t>
            </a:r>
            <a:endParaRPr lang="en-US" sz="2400" smtClean="0">
              <a:latin typeface="Arial" pitchFamily="34"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2"/>
          </p:nvPr>
        </p:nvSpPr>
        <p:spPr>
          <a:noFill/>
          <a:ln>
            <a:miter lim="800000"/>
            <a:headEnd/>
            <a:tailEnd/>
          </a:ln>
        </p:spPr>
        <p:txBody>
          <a:bodyPr/>
          <a:lstStyle/>
          <a:p>
            <a:fld id="{00A35843-7738-44D6-9CC3-0BF70DEDEEB2}" type="slidenum">
              <a:rPr lang="en-US"/>
              <a:pPr/>
              <a:t>30</a:t>
            </a:fld>
            <a:endParaRPr lang="en-US"/>
          </a:p>
        </p:txBody>
      </p:sp>
      <p:sp>
        <p:nvSpPr>
          <p:cNvPr id="557058" name="Text Box 2"/>
          <p:cNvSpPr txBox="1">
            <a:spLocks noChangeArrowheads="1"/>
          </p:cNvSpPr>
          <p:nvPr/>
        </p:nvSpPr>
        <p:spPr bwMode="auto">
          <a:xfrm>
            <a:off x="914400" y="609600"/>
            <a:ext cx="7620000" cy="3195638"/>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If muni yield were &gt; 3%, marginal investors in taxed (corp) bond mkt would sell corp bonds and buy munis, driving up muni price (driving down muni yield) until the 3/4 relationship in yields existed.</a:t>
            </a:r>
          </a:p>
          <a:p>
            <a:pPr eaLnBrk="1" hangingPunct="1">
              <a:spcBef>
                <a:spcPct val="50000"/>
              </a:spcBef>
              <a:defRPr/>
            </a:pPr>
            <a:r>
              <a:rPr lang="en-US">
                <a:effectLst>
                  <a:outerShdw blurRad="38100" dist="38100" dir="2700000" algn="tl">
                    <a:srgbClr val="000000">
                      <a:alpha val="43137"/>
                    </a:srgbClr>
                  </a:outerShdw>
                </a:effectLst>
              </a:rPr>
              <a:t>If muni yield were &lt; 3%, marginal investors in muni bond mkt would sell munis and buy corps, driving down muni price (driving up muni yield) until the 3/4 relationship in yields existed.</a:t>
            </a:r>
          </a:p>
        </p:txBody>
      </p:sp>
      <p:sp>
        <p:nvSpPr>
          <p:cNvPr id="557059" name="Text Box 3"/>
          <p:cNvSpPr txBox="1">
            <a:spLocks noChangeArrowheads="1"/>
          </p:cNvSpPr>
          <p:nvPr/>
        </p:nvSpPr>
        <p:spPr bwMode="auto">
          <a:xfrm>
            <a:off x="838200" y="3962400"/>
            <a:ext cx="7620000" cy="2678113"/>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Thus, ratio:</a:t>
            </a:r>
          </a:p>
          <a:p>
            <a:pPr eaLnBrk="1" hangingPunct="1">
              <a:spcBef>
                <a:spcPct val="50000"/>
              </a:spcBef>
              <a:defRPr/>
            </a:pPr>
            <a:r>
              <a:rPr lang="en-US" dirty="0">
                <a:effectLst>
                  <a:outerShdw blurRad="38100" dist="38100" dir="2700000" algn="tl">
                    <a:srgbClr val="000000">
                      <a:alpha val="43137"/>
                    </a:srgbClr>
                  </a:outerShdw>
                </a:effectLst>
              </a:rPr>
              <a:t>muni </a:t>
            </a:r>
            <a:r>
              <a:rPr lang="en-US" dirty="0" err="1">
                <a:effectLst>
                  <a:outerShdw blurRad="38100" dist="38100" dir="2700000" algn="tl">
                    <a:srgbClr val="000000">
                      <a:alpha val="43137"/>
                    </a:srgbClr>
                  </a:outerShdw>
                </a:effectLst>
              </a:rPr>
              <a:t>yld</a:t>
            </a:r>
            <a:r>
              <a:rPr lang="en-US" dirty="0">
                <a:effectLst>
                  <a:outerShdw blurRad="38100" dist="38100" dir="2700000" algn="tl">
                    <a:srgbClr val="000000">
                      <a:alpha val="43137"/>
                    </a:srgbClr>
                  </a:outerShdw>
                </a:effectLst>
              </a:rPr>
              <a:t> / taxable bond </a:t>
            </a:r>
            <a:r>
              <a:rPr lang="en-US" dirty="0" err="1">
                <a:effectLst>
                  <a:outerShdw blurRad="38100" dist="38100" dir="2700000" algn="tl">
                    <a:srgbClr val="000000">
                      <a:alpha val="43137"/>
                    </a:srgbClr>
                  </a:outerShdw>
                </a:effectLst>
              </a:rPr>
              <a:t>yld</a:t>
            </a:r>
            <a:endParaRPr lang="en-US" dirty="0">
              <a:effectLst>
                <a:outerShdw blurRad="38100" dist="38100" dir="2700000" algn="tl">
                  <a:srgbClr val="000000">
                    <a:alpha val="43137"/>
                  </a:srgbClr>
                </a:outerShdw>
              </a:effectLst>
            </a:endParaRPr>
          </a:p>
          <a:p>
            <a:pPr eaLnBrk="1" hangingPunct="1">
              <a:spcBef>
                <a:spcPct val="50000"/>
              </a:spcBef>
              <a:defRPr/>
            </a:pPr>
            <a:r>
              <a:rPr lang="en-US" dirty="0">
                <a:effectLst>
                  <a:outerShdw blurRad="38100" dist="38100" dir="2700000" algn="tl">
                    <a:srgbClr val="000000">
                      <a:alpha val="43137"/>
                    </a:srgbClr>
                  </a:outerShdw>
                </a:effectLst>
              </a:rPr>
              <a:t>= 1 – effective tax rate on </a:t>
            </a:r>
            <a:r>
              <a:rPr lang="en-US" dirty="0" err="1">
                <a:effectLst>
                  <a:outerShdw blurRad="38100" dist="38100" dir="2700000" algn="tl">
                    <a:srgbClr val="000000">
                      <a:alpha val="43137"/>
                    </a:srgbClr>
                  </a:outerShdw>
                </a:effectLst>
              </a:rPr>
              <a:t>margl</a:t>
            </a:r>
            <a:r>
              <a:rPr lang="en-US" dirty="0">
                <a:effectLst>
                  <a:outerShdw blurRad="38100" dist="38100" dir="2700000" algn="tl">
                    <a:srgbClr val="000000">
                      <a:alpha val="43137"/>
                    </a:srgbClr>
                  </a:outerShdw>
                </a:effectLst>
              </a:rPr>
              <a:t> investor in bond mkt.</a:t>
            </a:r>
          </a:p>
          <a:p>
            <a:pPr eaLnBrk="1" hangingPunct="1">
              <a:spcBef>
                <a:spcPct val="50000"/>
              </a:spcBef>
              <a:buFont typeface="Wingdings" pitchFamily="2" charset="2"/>
              <a:buChar char="è"/>
              <a:defRPr/>
            </a:pPr>
            <a:r>
              <a:rPr lang="en-US" dirty="0" err="1">
                <a:effectLst>
                  <a:outerShdw blurRad="38100" dist="38100" dir="2700000" algn="tl">
                    <a:srgbClr val="000000">
                      <a:alpha val="43137"/>
                    </a:srgbClr>
                  </a:outerShdw>
                </a:effectLst>
                <a:sym typeface="Wingdings" pitchFamily="2" charset="2"/>
              </a:rPr>
              <a:t>Margl</a:t>
            </a:r>
            <a:r>
              <a:rPr lang="en-US" dirty="0">
                <a:effectLst>
                  <a:outerShdw blurRad="38100" dist="38100" dir="2700000" algn="tl">
                    <a:srgbClr val="000000">
                      <a:alpha val="43137"/>
                    </a:srgbClr>
                  </a:outerShdw>
                </a:effectLst>
                <a:sym typeface="Wingdings" pitchFamily="2" charset="2"/>
              </a:rPr>
              <a:t> tax rate = 1 – </a:t>
            </a:r>
            <a:r>
              <a:rPr lang="en-US" dirty="0" err="1">
                <a:effectLst>
                  <a:outerShdw blurRad="38100" dist="38100" dir="2700000" algn="tl">
                    <a:srgbClr val="000000">
                      <a:alpha val="43137"/>
                    </a:srgbClr>
                  </a:outerShdw>
                </a:effectLst>
                <a:sym typeface="Wingdings" pitchFamily="2" charset="2"/>
              </a:rPr>
              <a:t>muniYld</a:t>
            </a:r>
            <a:r>
              <a:rPr lang="en-US" dirty="0">
                <a:effectLst>
                  <a:outerShdw blurRad="38100" dist="38100" dir="2700000" algn="tl">
                    <a:srgbClr val="000000">
                      <a:alpha val="43137"/>
                    </a:srgbClr>
                  </a:outerShdw>
                </a:effectLst>
                <a:sym typeface="Wingdings" pitchFamily="2" charset="2"/>
              </a:rPr>
              <a:t>/</a:t>
            </a:r>
            <a:r>
              <a:rPr lang="en-US" dirty="0" err="1">
                <a:effectLst>
                  <a:outerShdw blurRad="38100" dist="38100" dir="2700000" algn="tl">
                    <a:srgbClr val="000000">
                      <a:alpha val="43137"/>
                    </a:srgbClr>
                  </a:outerShdw>
                </a:effectLst>
                <a:sym typeface="Wingdings" pitchFamily="2" charset="2"/>
              </a:rPr>
              <a:t>corpYld</a:t>
            </a:r>
            <a:endParaRPr lang="en-US" dirty="0">
              <a:effectLst>
                <a:outerShdw blurRad="38100" dist="38100" dir="2700000" algn="tl">
                  <a:srgbClr val="000000">
                    <a:alpha val="43137"/>
                  </a:srgbClr>
                </a:outerShdw>
              </a:effectLst>
              <a:sym typeface="Wingdings" pitchFamily="2" charset="2"/>
            </a:endParaRPr>
          </a:p>
          <a:p>
            <a:pPr eaLnBrk="1" hangingPunct="1">
              <a:spcBef>
                <a:spcPct val="50000"/>
              </a:spcBef>
              <a:buFont typeface="Wingdings" pitchFamily="2" charset="2"/>
              <a:buNone/>
              <a:defRPr/>
            </a:pPr>
            <a:r>
              <a:rPr lang="en-US" dirty="0">
                <a:effectLst>
                  <a:outerShdw blurRad="38100" dist="38100" dir="2700000" algn="tl">
                    <a:srgbClr val="000000">
                      <a:alpha val="43137"/>
                    </a:srgbClr>
                  </a:outerShdw>
                </a:effectLst>
              </a:rPr>
              <a:t>(For otherwise similar muni &amp; </a:t>
            </a:r>
            <a:r>
              <a:rPr lang="en-US" dirty="0" err="1">
                <a:effectLst>
                  <a:outerShdw blurRad="38100" dist="38100" dir="2700000" algn="tl">
                    <a:srgbClr val="000000">
                      <a:alpha val="43137"/>
                    </a:srgbClr>
                  </a:outerShdw>
                </a:effectLst>
              </a:rPr>
              <a:t>corp</a:t>
            </a:r>
            <a:r>
              <a:rPr lang="en-US" dirty="0">
                <a:effectLst>
                  <a:outerShdw blurRad="38100" dist="38100" dir="2700000" algn="tl">
                    <a:srgbClr val="000000">
                      <a:alpha val="43137"/>
                    </a:srgbClr>
                  </a:outerShdw>
                </a:effectLst>
              </a:rPr>
              <a:t> bonds </a:t>
            </a:r>
            <a:r>
              <a:rPr lang="en-US" dirty="0">
                <a:effectLst>
                  <a:outerShdw blurRad="38100" dist="38100" dir="2700000" algn="tl">
                    <a:srgbClr val="000000">
                      <a:alpha val="43137"/>
                    </a:srgbClr>
                  </a:outerShdw>
                </a:effectLst>
              </a:rPr>
              <a:t>- LT </a:t>
            </a:r>
            <a:r>
              <a:rPr lang="en-US" dirty="0">
                <a:effectLst>
                  <a:outerShdw blurRad="38100" dist="38100" dir="2700000" algn="tl">
                    <a:srgbClr val="000000">
                      <a:alpha val="43137"/>
                    </a:srgbClr>
                  </a:outerShdw>
                </a:effectLst>
              </a:rPr>
              <a:t>like </a:t>
            </a:r>
            <a:r>
              <a:rPr lang="en-US" dirty="0" err="1">
                <a:effectLst>
                  <a:outerShdw blurRad="38100" dist="38100" dir="2700000" algn="tl">
                    <a:srgbClr val="000000">
                      <a:alpha val="43137"/>
                    </a:srgbClr>
                  </a:outerShdw>
                </a:effectLst>
              </a:rPr>
              <a:t>mortgs</a:t>
            </a:r>
            <a:r>
              <a:rPr lang="en-US" dirty="0">
                <a:effectLst>
                  <a:outerShdw blurRad="38100" dist="38100" dir="2700000" algn="tl">
                    <a:srgbClr val="000000">
                      <a:alpha val="43137"/>
                    </a:srgbClr>
                  </a:outerShdw>
                </a:effectLst>
              </a:rPr>
              <a:t>)</a:t>
            </a:r>
          </a:p>
        </p:txBody>
      </p:sp>
      <p:sp>
        <p:nvSpPr>
          <p:cNvPr id="5" name="Footer Placeholder 4"/>
          <p:cNvSpPr>
            <a:spLocks noGrp="1"/>
          </p:cNvSpPr>
          <p:nvPr>
            <p:ph type="ftr" sz="quarter" idx="11"/>
          </p:nvPr>
        </p:nvSpPr>
        <p:spPr>
          <a:xfrm rot="16200000">
            <a:off x="5486400" y="3200400"/>
            <a:ext cx="6858000" cy="457200"/>
          </a:xfrm>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2"/>
          </p:nvPr>
        </p:nvSpPr>
        <p:spPr>
          <a:noFill/>
          <a:ln>
            <a:miter lim="800000"/>
            <a:headEnd/>
            <a:tailEnd/>
          </a:ln>
        </p:spPr>
        <p:txBody>
          <a:bodyPr/>
          <a:lstStyle/>
          <a:p>
            <a:fld id="{2957792D-18D6-4460-8CD3-4472768296FB}" type="slidenum">
              <a:rPr lang="en-US"/>
              <a:pPr/>
              <a:t>31</a:t>
            </a:fld>
            <a:endParaRPr lang="en-US"/>
          </a:p>
        </p:txBody>
      </p:sp>
      <p:sp>
        <p:nvSpPr>
          <p:cNvPr id="558082" name="Text Box 2"/>
          <p:cNvSpPr txBox="1">
            <a:spLocks noChangeArrowheads="1"/>
          </p:cNvSpPr>
          <p:nvPr/>
        </p:nvSpPr>
        <p:spPr bwMode="auto">
          <a:xfrm>
            <a:off x="838200" y="304800"/>
            <a:ext cx="7620000" cy="1917700"/>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Suppose Abner is a tax-advantaged investor compared to the marginal investor (Mary).</a:t>
            </a:r>
          </a:p>
          <a:p>
            <a:pPr eaLnBrk="1" hangingPunct="1">
              <a:spcBef>
                <a:spcPct val="50000"/>
              </a:spcBef>
              <a:defRPr/>
            </a:pPr>
            <a:r>
              <a:rPr lang="en-US">
                <a:effectLst>
                  <a:outerShdw blurRad="38100" dist="38100" dir="2700000" algn="tl">
                    <a:srgbClr val="000000">
                      <a:alpha val="43137"/>
                    </a:srgbClr>
                  </a:outerShdw>
                </a:effectLst>
              </a:rPr>
              <a:t>Abner faces only 20% tax on bond returns.</a:t>
            </a:r>
          </a:p>
          <a:p>
            <a:pPr eaLnBrk="1" hangingPunct="1">
              <a:spcBef>
                <a:spcPct val="50000"/>
              </a:spcBef>
              <a:defRPr/>
            </a:pPr>
            <a:r>
              <a:rPr lang="en-US">
                <a:effectLst>
                  <a:outerShdw blurRad="38100" dist="38100" dir="2700000" algn="tl">
                    <a:srgbClr val="000000">
                      <a:alpha val="43137"/>
                    </a:srgbClr>
                  </a:outerShdw>
                </a:effectLst>
              </a:rPr>
              <a:t>What is the IV of the 4% perpetual bond to Abner?</a:t>
            </a:r>
          </a:p>
        </p:txBody>
      </p:sp>
      <p:grpSp>
        <p:nvGrpSpPr>
          <p:cNvPr id="54276" name="Group 3"/>
          <p:cNvGrpSpPr>
            <a:grpSpLocks/>
          </p:cNvGrpSpPr>
          <p:nvPr/>
        </p:nvGrpSpPr>
        <p:grpSpPr bwMode="auto">
          <a:xfrm>
            <a:off x="838200" y="2362200"/>
            <a:ext cx="7620000" cy="2238375"/>
            <a:chOff x="576" y="1824"/>
            <a:chExt cx="4800" cy="1410"/>
          </a:xfrm>
        </p:grpSpPr>
        <p:sp>
          <p:nvSpPr>
            <p:cNvPr id="558084" name="Text Box 4"/>
            <p:cNvSpPr txBox="1">
              <a:spLocks noChangeArrowheads="1"/>
            </p:cNvSpPr>
            <p:nvPr/>
          </p:nvSpPr>
          <p:spPr bwMode="auto">
            <a:xfrm>
              <a:off x="576" y="1824"/>
              <a:ext cx="4800" cy="863"/>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Answer:</a:t>
              </a:r>
            </a:p>
            <a:p>
              <a:pPr eaLnBrk="1" hangingPunct="1">
                <a:spcBef>
                  <a:spcPct val="50000"/>
                </a:spcBef>
                <a:defRPr/>
              </a:pPr>
              <a:r>
                <a:rPr lang="en-US">
                  <a:effectLst>
                    <a:outerShdw blurRad="38100" dist="38100" dir="2700000" algn="tl">
                      <a:srgbClr val="000000">
                        <a:alpha val="43137"/>
                      </a:srgbClr>
                    </a:outerShdw>
                  </a:effectLst>
                </a:rPr>
                <a:t>Discount Abner’s after-tax cash flows, at the mkt-based after-tax OCC. . .</a:t>
              </a:r>
            </a:p>
          </p:txBody>
        </p:sp>
        <p:graphicFrame>
          <p:nvGraphicFramePr>
            <p:cNvPr id="54279" name="Object 5"/>
            <p:cNvGraphicFramePr>
              <a:graphicFrameLocks noChangeAspect="1"/>
            </p:cNvGraphicFramePr>
            <p:nvPr/>
          </p:nvGraphicFramePr>
          <p:xfrm>
            <a:off x="597" y="2784"/>
            <a:ext cx="4471" cy="450"/>
          </p:xfrm>
          <a:graphic>
            <a:graphicData uri="http://schemas.openxmlformats.org/presentationml/2006/ole">
              <p:oleObj spid="_x0000_s54279" name="Equation" r:id="rId4" imgW="2768600" imgH="279400" progId="Equation.3">
                <p:embed/>
              </p:oleObj>
            </a:graphicData>
          </a:graphic>
        </p:graphicFrame>
      </p:grpSp>
      <p:sp>
        <p:nvSpPr>
          <p:cNvPr id="558086" name="Text Box 6"/>
          <p:cNvSpPr txBox="1">
            <a:spLocks noChangeArrowheads="1"/>
          </p:cNvSpPr>
          <p:nvPr/>
        </p:nvSpPr>
        <p:spPr bwMode="auto">
          <a:xfrm>
            <a:off x="838200" y="4724400"/>
            <a:ext cx="7315200" cy="1735138"/>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Thus:         IV</a:t>
            </a:r>
            <a:r>
              <a:rPr lang="en-US" baseline="-25000">
                <a:effectLst>
                  <a:outerShdw blurRad="38100" dist="38100" dir="2700000" algn="tl">
                    <a:srgbClr val="000000">
                      <a:alpha val="43137"/>
                    </a:srgbClr>
                  </a:outerShdw>
                </a:effectLst>
              </a:rPr>
              <a:t>A</a:t>
            </a:r>
            <a:r>
              <a:rPr lang="en-US">
                <a:effectLst>
                  <a:outerShdw blurRad="38100" dist="38100" dir="2700000" algn="tl">
                    <a:srgbClr val="000000">
                      <a:alpha val="43137"/>
                    </a:srgbClr>
                  </a:outerShdw>
                </a:effectLst>
              </a:rPr>
              <a:t> = $107   &gt;   $100 = MV = IV</a:t>
            </a:r>
            <a:r>
              <a:rPr lang="en-US" baseline="-25000">
                <a:effectLst>
                  <a:outerShdw blurRad="38100" dist="38100" dir="2700000" algn="tl">
                    <a:srgbClr val="000000">
                      <a:alpha val="43137"/>
                    </a:srgbClr>
                  </a:outerShdw>
                </a:effectLst>
              </a:rPr>
              <a:t>M</a:t>
            </a:r>
            <a:r>
              <a:rPr lang="en-US">
                <a:effectLst>
                  <a:outerShdw blurRad="38100" dist="38100" dir="2700000" algn="tl">
                    <a:srgbClr val="000000">
                      <a:alpha val="43137"/>
                    </a:srgbClr>
                  </a:outerShdw>
                </a:effectLst>
              </a:rPr>
              <a:t> .</a:t>
            </a:r>
            <a:endParaRPr lang="en-US" baseline="-25000">
              <a:effectLst>
                <a:outerShdw blurRad="38100" dist="38100" dir="2700000" algn="tl">
                  <a:srgbClr val="000000">
                    <a:alpha val="43137"/>
                  </a:srgbClr>
                </a:outerShdw>
              </a:effectLst>
            </a:endParaRPr>
          </a:p>
          <a:p>
            <a:pPr eaLnBrk="1" hangingPunct="1">
              <a:spcBef>
                <a:spcPct val="50000"/>
              </a:spcBef>
              <a:defRPr/>
            </a:pPr>
            <a:r>
              <a:rPr lang="en-US">
                <a:effectLst>
                  <a:outerShdw blurRad="38100" dist="38100" dir="2700000" algn="tl">
                    <a:srgbClr val="000000">
                      <a:alpha val="43137"/>
                    </a:srgbClr>
                  </a:outerShdw>
                </a:effectLst>
              </a:rPr>
              <a:t>Which makes sense, to reflect Abner’s tax advantage compared to the market’s marginal investor who determines the price in the mkt.</a:t>
            </a:r>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2"/>
          </p:nvPr>
        </p:nvSpPr>
        <p:spPr>
          <a:noFill/>
          <a:ln>
            <a:miter lim="800000"/>
            <a:headEnd/>
            <a:tailEnd/>
          </a:ln>
        </p:spPr>
        <p:txBody>
          <a:bodyPr/>
          <a:lstStyle/>
          <a:p>
            <a:fld id="{A40677F2-91E5-4F69-A418-D1A21B1148EF}" type="slidenum">
              <a:rPr lang="en-US"/>
              <a:pPr/>
              <a:t>32</a:t>
            </a:fld>
            <a:endParaRPr lang="en-US"/>
          </a:p>
        </p:txBody>
      </p:sp>
      <p:sp>
        <p:nvSpPr>
          <p:cNvPr id="560130" name="Text Box 2"/>
          <p:cNvSpPr txBox="1">
            <a:spLocks noChangeArrowheads="1"/>
          </p:cNvSpPr>
          <p:nvPr/>
        </p:nvSpPr>
        <p:spPr bwMode="auto">
          <a:xfrm>
            <a:off x="838200" y="304800"/>
            <a:ext cx="7620000" cy="1917700"/>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Suppose Clarence is a tax-disadvantaged investor compared to the marginal investor (Mary).</a:t>
            </a:r>
          </a:p>
          <a:p>
            <a:pPr eaLnBrk="1" hangingPunct="1">
              <a:spcBef>
                <a:spcPct val="50000"/>
              </a:spcBef>
              <a:defRPr/>
            </a:pPr>
            <a:r>
              <a:rPr lang="en-US">
                <a:effectLst>
                  <a:outerShdw blurRad="38100" dist="38100" dir="2700000" algn="tl">
                    <a:srgbClr val="000000">
                      <a:alpha val="43137"/>
                    </a:srgbClr>
                  </a:outerShdw>
                </a:effectLst>
              </a:rPr>
              <a:t>Clarence faces 30% tax on bond returns.</a:t>
            </a:r>
          </a:p>
          <a:p>
            <a:pPr eaLnBrk="1" hangingPunct="1">
              <a:spcBef>
                <a:spcPct val="50000"/>
              </a:spcBef>
              <a:defRPr/>
            </a:pPr>
            <a:r>
              <a:rPr lang="en-US">
                <a:effectLst>
                  <a:outerShdw blurRad="38100" dist="38100" dir="2700000" algn="tl">
                    <a:srgbClr val="000000">
                      <a:alpha val="43137"/>
                    </a:srgbClr>
                  </a:outerShdw>
                </a:effectLst>
              </a:rPr>
              <a:t>What is the IV of the 4% perpetual bond to Clarence?</a:t>
            </a:r>
          </a:p>
        </p:txBody>
      </p:sp>
      <p:grpSp>
        <p:nvGrpSpPr>
          <p:cNvPr id="56324" name="Group 3"/>
          <p:cNvGrpSpPr>
            <a:grpSpLocks/>
          </p:cNvGrpSpPr>
          <p:nvPr/>
        </p:nvGrpSpPr>
        <p:grpSpPr bwMode="auto">
          <a:xfrm>
            <a:off x="838200" y="2362200"/>
            <a:ext cx="7620000" cy="2238375"/>
            <a:chOff x="528" y="1488"/>
            <a:chExt cx="4800" cy="1410"/>
          </a:xfrm>
        </p:grpSpPr>
        <p:sp>
          <p:nvSpPr>
            <p:cNvPr id="560132" name="Text Box 4"/>
            <p:cNvSpPr txBox="1">
              <a:spLocks noChangeArrowheads="1"/>
            </p:cNvSpPr>
            <p:nvPr/>
          </p:nvSpPr>
          <p:spPr bwMode="auto">
            <a:xfrm>
              <a:off x="528" y="1488"/>
              <a:ext cx="4800" cy="863"/>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Answer:</a:t>
              </a:r>
            </a:p>
            <a:p>
              <a:pPr eaLnBrk="1" hangingPunct="1">
                <a:spcBef>
                  <a:spcPct val="50000"/>
                </a:spcBef>
                <a:defRPr/>
              </a:pPr>
              <a:r>
                <a:rPr lang="en-US">
                  <a:effectLst>
                    <a:outerShdw blurRad="38100" dist="38100" dir="2700000" algn="tl">
                      <a:srgbClr val="000000">
                        <a:alpha val="43137"/>
                      </a:srgbClr>
                    </a:outerShdw>
                  </a:effectLst>
                </a:rPr>
                <a:t>Discount Clarence’s after-tax cash flows, at the mkt-based after-tax OCC. . .</a:t>
              </a:r>
            </a:p>
          </p:txBody>
        </p:sp>
        <p:graphicFrame>
          <p:nvGraphicFramePr>
            <p:cNvPr id="56327" name="Object 5"/>
            <p:cNvGraphicFramePr>
              <a:graphicFrameLocks noChangeAspect="1"/>
            </p:cNvGraphicFramePr>
            <p:nvPr/>
          </p:nvGraphicFramePr>
          <p:xfrm>
            <a:off x="610" y="2448"/>
            <a:ext cx="4348" cy="450"/>
          </p:xfrm>
          <a:graphic>
            <a:graphicData uri="http://schemas.openxmlformats.org/presentationml/2006/ole">
              <p:oleObj spid="_x0000_s56327" name="Equation" r:id="rId4" imgW="2692400" imgH="279400" progId="Equation.3">
                <p:embed/>
              </p:oleObj>
            </a:graphicData>
          </a:graphic>
        </p:graphicFrame>
      </p:grpSp>
      <p:sp>
        <p:nvSpPr>
          <p:cNvPr id="560134" name="Text Box 6"/>
          <p:cNvSpPr txBox="1">
            <a:spLocks noChangeArrowheads="1"/>
          </p:cNvSpPr>
          <p:nvPr/>
        </p:nvSpPr>
        <p:spPr bwMode="auto">
          <a:xfrm>
            <a:off x="838200" y="4724400"/>
            <a:ext cx="7315200" cy="1735138"/>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Thus:         IV</a:t>
            </a:r>
            <a:r>
              <a:rPr lang="en-US" baseline="-25000">
                <a:effectLst>
                  <a:outerShdw blurRad="38100" dist="38100" dir="2700000" algn="tl">
                    <a:srgbClr val="000000">
                      <a:alpha val="43137"/>
                    </a:srgbClr>
                  </a:outerShdw>
                </a:effectLst>
              </a:rPr>
              <a:t>C</a:t>
            </a:r>
            <a:r>
              <a:rPr lang="en-US">
                <a:effectLst>
                  <a:outerShdw blurRad="38100" dist="38100" dir="2700000" algn="tl">
                    <a:srgbClr val="000000">
                      <a:alpha val="43137"/>
                    </a:srgbClr>
                  </a:outerShdw>
                </a:effectLst>
              </a:rPr>
              <a:t> = $93   &lt;  $100 = MV = IV</a:t>
            </a:r>
            <a:r>
              <a:rPr lang="en-US" baseline="-25000">
                <a:effectLst>
                  <a:outerShdw blurRad="38100" dist="38100" dir="2700000" algn="tl">
                    <a:srgbClr val="000000">
                      <a:alpha val="43137"/>
                    </a:srgbClr>
                  </a:outerShdw>
                </a:effectLst>
              </a:rPr>
              <a:t>M</a:t>
            </a:r>
            <a:r>
              <a:rPr lang="en-US">
                <a:effectLst>
                  <a:outerShdw blurRad="38100" dist="38100" dir="2700000" algn="tl">
                    <a:srgbClr val="000000">
                      <a:alpha val="43137"/>
                    </a:srgbClr>
                  </a:outerShdw>
                </a:effectLst>
              </a:rPr>
              <a:t> .</a:t>
            </a:r>
            <a:endParaRPr lang="en-US" baseline="-25000">
              <a:effectLst>
                <a:outerShdw blurRad="38100" dist="38100" dir="2700000" algn="tl">
                  <a:srgbClr val="000000">
                    <a:alpha val="43137"/>
                  </a:srgbClr>
                </a:outerShdw>
              </a:effectLst>
            </a:endParaRPr>
          </a:p>
          <a:p>
            <a:pPr eaLnBrk="1" hangingPunct="1">
              <a:spcBef>
                <a:spcPct val="50000"/>
              </a:spcBef>
              <a:defRPr/>
            </a:pPr>
            <a:r>
              <a:rPr lang="en-US">
                <a:effectLst>
                  <a:outerShdw blurRad="38100" dist="38100" dir="2700000" algn="tl">
                    <a:srgbClr val="000000">
                      <a:alpha val="43137"/>
                    </a:srgbClr>
                  </a:outerShdw>
                </a:effectLst>
              </a:rPr>
              <a:t>Which makes sense, to reflect Clarence’s tax disadvantage compared to the market’s marginal investor who determines the price in the mkt.</a:t>
            </a:r>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2"/>
          </p:nvPr>
        </p:nvSpPr>
        <p:spPr>
          <a:noFill/>
          <a:ln>
            <a:miter lim="800000"/>
            <a:headEnd/>
            <a:tailEnd/>
          </a:ln>
        </p:spPr>
        <p:txBody>
          <a:bodyPr/>
          <a:lstStyle/>
          <a:p>
            <a:fld id="{131EAA29-3B10-4347-B3B0-9BE6B0B612CF}" type="slidenum">
              <a:rPr lang="en-US"/>
              <a:pPr/>
              <a:t>33</a:t>
            </a:fld>
            <a:endParaRPr lang="en-US"/>
          </a:p>
        </p:txBody>
      </p:sp>
      <p:grpSp>
        <p:nvGrpSpPr>
          <p:cNvPr id="58371" name="Group 2"/>
          <p:cNvGrpSpPr>
            <a:grpSpLocks/>
          </p:cNvGrpSpPr>
          <p:nvPr/>
        </p:nvGrpSpPr>
        <p:grpSpPr bwMode="auto">
          <a:xfrm>
            <a:off x="304800" y="1752600"/>
            <a:ext cx="7391400" cy="4267200"/>
            <a:chOff x="192" y="528"/>
            <a:chExt cx="4656" cy="2688"/>
          </a:xfrm>
        </p:grpSpPr>
        <p:sp>
          <p:nvSpPr>
            <p:cNvPr id="562179" name="Line 3"/>
            <p:cNvSpPr>
              <a:spLocks noChangeShapeType="1"/>
            </p:cNvSpPr>
            <p:nvPr/>
          </p:nvSpPr>
          <p:spPr bwMode="auto">
            <a:xfrm>
              <a:off x="2438" y="797"/>
              <a:ext cx="0" cy="2150"/>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80" name="Line 4"/>
            <p:cNvSpPr>
              <a:spLocks noChangeShapeType="1"/>
            </p:cNvSpPr>
            <p:nvPr/>
          </p:nvSpPr>
          <p:spPr bwMode="auto">
            <a:xfrm>
              <a:off x="2438" y="2947"/>
              <a:ext cx="2339" cy="1"/>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81" name="Line 5"/>
            <p:cNvSpPr>
              <a:spLocks noChangeShapeType="1"/>
            </p:cNvSpPr>
            <p:nvPr/>
          </p:nvSpPr>
          <p:spPr bwMode="auto">
            <a:xfrm>
              <a:off x="2650" y="797"/>
              <a:ext cx="1915" cy="1881"/>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82" name="Line 6"/>
            <p:cNvSpPr>
              <a:spLocks noChangeShapeType="1"/>
            </p:cNvSpPr>
            <p:nvPr/>
          </p:nvSpPr>
          <p:spPr bwMode="auto">
            <a:xfrm flipV="1">
              <a:off x="2935" y="797"/>
              <a:ext cx="1559" cy="1523"/>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83" name="Line 7"/>
            <p:cNvSpPr>
              <a:spLocks noChangeShapeType="1"/>
            </p:cNvSpPr>
            <p:nvPr/>
          </p:nvSpPr>
          <p:spPr bwMode="auto">
            <a:xfrm>
              <a:off x="3218" y="1334"/>
              <a:ext cx="0" cy="1613"/>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84" name="Line 8"/>
            <p:cNvSpPr>
              <a:spLocks noChangeShapeType="1"/>
            </p:cNvSpPr>
            <p:nvPr/>
          </p:nvSpPr>
          <p:spPr bwMode="auto">
            <a:xfrm flipH="1">
              <a:off x="2438" y="1334"/>
              <a:ext cx="780" cy="2"/>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85" name="Line 9"/>
            <p:cNvSpPr>
              <a:spLocks noChangeShapeType="1"/>
            </p:cNvSpPr>
            <p:nvPr/>
          </p:nvSpPr>
          <p:spPr bwMode="auto">
            <a:xfrm flipH="1" flipV="1">
              <a:off x="2352" y="1680"/>
              <a:ext cx="1220" cy="13"/>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86" name="Text Box 10"/>
            <p:cNvSpPr txBox="1">
              <a:spLocks noChangeArrowheads="1"/>
            </p:cNvSpPr>
            <p:nvPr/>
          </p:nvSpPr>
          <p:spPr bwMode="auto">
            <a:xfrm>
              <a:off x="672" y="1248"/>
              <a:ext cx="1772" cy="269"/>
            </a:xfrm>
            <a:prstGeom prst="rect">
              <a:avLst/>
            </a:prstGeom>
            <a:noFill/>
            <a:ln w="9525">
              <a:noFill/>
              <a:miter lim="800000"/>
              <a:headEnd/>
              <a:tailEnd/>
            </a:ln>
          </p:spPr>
          <p:txBody>
            <a:bodyPr/>
            <a:lstStyle/>
            <a:p>
              <a:pPr algn="r">
                <a:defRPr/>
              </a:pPr>
              <a:r>
                <a:rPr lang="en-US" sz="1600" b="1" dirty="0">
                  <a:effectLst>
                    <a:outerShdw blurRad="38100" dist="38100" dir="2700000" algn="tl">
                      <a:srgbClr val="000000">
                        <a:alpha val="43137"/>
                      </a:srgbClr>
                    </a:outerShdw>
                  </a:effectLst>
                </a:rPr>
                <a:t>IV</a:t>
              </a:r>
              <a:r>
                <a:rPr lang="en-US" sz="1600" b="1" baseline="-25000" dirty="0">
                  <a:effectLst>
                    <a:outerShdw blurRad="38100" dist="38100" dir="2700000" algn="tl">
                      <a:srgbClr val="000000">
                        <a:alpha val="43137"/>
                      </a:srgbClr>
                    </a:outerShdw>
                  </a:effectLst>
                </a:rPr>
                <a:t>A </a:t>
              </a:r>
              <a:r>
                <a:rPr lang="en-US" sz="1600" b="1" dirty="0">
                  <a:effectLst>
                    <a:outerShdw blurRad="38100" dist="38100" dir="2700000" algn="tl">
                      <a:srgbClr val="000000">
                        <a:alpha val="43137"/>
                      </a:srgbClr>
                    </a:outerShdw>
                  </a:effectLst>
                </a:rPr>
                <a:t>= $107 = $3.20/0.03</a:t>
              </a:r>
            </a:p>
          </p:txBody>
        </p:sp>
        <p:sp>
          <p:nvSpPr>
            <p:cNvPr id="562187" name="Text Box 11"/>
            <p:cNvSpPr txBox="1">
              <a:spLocks noChangeArrowheads="1"/>
            </p:cNvSpPr>
            <p:nvPr/>
          </p:nvSpPr>
          <p:spPr bwMode="auto">
            <a:xfrm>
              <a:off x="192" y="1584"/>
              <a:ext cx="2127" cy="269"/>
            </a:xfrm>
            <a:prstGeom prst="rect">
              <a:avLst/>
            </a:prstGeom>
            <a:noFill/>
            <a:ln w="9525">
              <a:noFill/>
              <a:miter lim="800000"/>
              <a:headEnd/>
              <a:tailEnd/>
            </a:ln>
          </p:spPr>
          <p:txBody>
            <a:bodyPr/>
            <a:lstStyle/>
            <a:p>
              <a:pPr algn="r">
                <a:defRPr/>
              </a:pPr>
              <a:r>
                <a:rPr lang="en-US" sz="1400" b="1" dirty="0">
                  <a:effectLst>
                    <a:outerShdw blurRad="38100" dist="38100" dir="2700000" algn="tl">
                      <a:srgbClr val="000000">
                        <a:alpha val="43137"/>
                      </a:srgbClr>
                    </a:outerShdw>
                  </a:effectLst>
                </a:rPr>
                <a:t>MV = $100 = $4/0.04 = $3/0.03  = IV</a:t>
              </a:r>
              <a:r>
                <a:rPr lang="en-US" sz="1400" b="1" baseline="-25000" dirty="0">
                  <a:effectLst>
                    <a:outerShdw blurRad="38100" dist="38100" dir="2700000" algn="tl">
                      <a:srgbClr val="000000">
                        <a:alpha val="43137"/>
                      </a:srgbClr>
                    </a:outerShdw>
                  </a:effectLst>
                </a:rPr>
                <a:t>M</a:t>
              </a:r>
              <a:endParaRPr lang="en-US" sz="1400" b="1" dirty="0">
                <a:effectLst>
                  <a:outerShdw blurRad="38100" dist="38100" dir="2700000" algn="tl">
                    <a:srgbClr val="000000">
                      <a:alpha val="43137"/>
                    </a:srgbClr>
                  </a:outerShdw>
                </a:effectLst>
              </a:endParaRPr>
            </a:p>
          </p:txBody>
        </p:sp>
        <p:sp>
          <p:nvSpPr>
            <p:cNvPr id="562188" name="Text Box 12"/>
            <p:cNvSpPr txBox="1">
              <a:spLocks noChangeArrowheads="1"/>
            </p:cNvSpPr>
            <p:nvPr/>
          </p:nvSpPr>
          <p:spPr bwMode="auto">
            <a:xfrm>
              <a:off x="4636" y="2499"/>
              <a:ext cx="212"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D</a:t>
              </a:r>
            </a:p>
          </p:txBody>
        </p:sp>
        <p:sp>
          <p:nvSpPr>
            <p:cNvPr id="562189" name="Text Box 13"/>
            <p:cNvSpPr txBox="1">
              <a:spLocks noChangeArrowheads="1"/>
            </p:cNvSpPr>
            <p:nvPr/>
          </p:nvSpPr>
          <p:spPr bwMode="auto">
            <a:xfrm>
              <a:off x="4494" y="528"/>
              <a:ext cx="212"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S</a:t>
              </a:r>
            </a:p>
          </p:txBody>
        </p:sp>
        <p:sp>
          <p:nvSpPr>
            <p:cNvPr id="562190" name="Text Box 14"/>
            <p:cNvSpPr txBox="1">
              <a:spLocks noChangeArrowheads="1"/>
            </p:cNvSpPr>
            <p:nvPr/>
          </p:nvSpPr>
          <p:spPr bwMode="auto">
            <a:xfrm>
              <a:off x="4565" y="2947"/>
              <a:ext cx="283"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p>
          </p:txBody>
        </p:sp>
        <p:sp>
          <p:nvSpPr>
            <p:cNvPr id="562191" name="Text Box 15"/>
            <p:cNvSpPr txBox="1">
              <a:spLocks noChangeArrowheads="1"/>
            </p:cNvSpPr>
            <p:nvPr/>
          </p:nvSpPr>
          <p:spPr bwMode="auto">
            <a:xfrm>
              <a:off x="2155" y="528"/>
              <a:ext cx="283" cy="358"/>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L</a:t>
              </a:r>
            </a:p>
          </p:txBody>
        </p:sp>
        <p:sp>
          <p:nvSpPr>
            <p:cNvPr id="562192" name="Text Box 16"/>
            <p:cNvSpPr txBox="1">
              <a:spLocks noChangeArrowheads="1"/>
            </p:cNvSpPr>
            <p:nvPr/>
          </p:nvSpPr>
          <p:spPr bwMode="auto">
            <a:xfrm>
              <a:off x="3501" y="2921"/>
              <a:ext cx="355"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p>
          </p:txBody>
        </p:sp>
        <p:sp>
          <p:nvSpPr>
            <p:cNvPr id="562193" name="Line 17"/>
            <p:cNvSpPr>
              <a:spLocks noChangeShapeType="1"/>
            </p:cNvSpPr>
            <p:nvPr/>
          </p:nvSpPr>
          <p:spPr bwMode="auto">
            <a:xfrm>
              <a:off x="3572" y="1693"/>
              <a:ext cx="1" cy="1254"/>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94" name="Text Box 18"/>
            <p:cNvSpPr txBox="1">
              <a:spLocks noChangeArrowheads="1"/>
            </p:cNvSpPr>
            <p:nvPr/>
          </p:nvSpPr>
          <p:spPr bwMode="auto">
            <a:xfrm>
              <a:off x="3076" y="2921"/>
              <a:ext cx="283"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r>
                <a:rPr lang="en-US" sz="1200" b="1" baseline="-25000">
                  <a:effectLst>
                    <a:outerShdw blurRad="38100" dist="38100" dir="2700000" algn="tl">
                      <a:srgbClr val="000000">
                        <a:alpha val="43137"/>
                      </a:srgbClr>
                    </a:outerShdw>
                  </a:effectLst>
                </a:rPr>
                <a:t>0</a:t>
              </a:r>
              <a:endParaRPr lang="en-US" sz="1200" b="1">
                <a:effectLst>
                  <a:outerShdw blurRad="38100" dist="38100" dir="2700000" algn="tl">
                    <a:srgbClr val="000000">
                      <a:alpha val="43137"/>
                    </a:srgbClr>
                  </a:outerShdw>
                </a:effectLst>
              </a:endParaRPr>
            </a:p>
          </p:txBody>
        </p:sp>
        <p:sp>
          <p:nvSpPr>
            <p:cNvPr id="562195" name="Line 19"/>
            <p:cNvSpPr>
              <a:spLocks noChangeShapeType="1"/>
            </p:cNvSpPr>
            <p:nvPr/>
          </p:nvSpPr>
          <p:spPr bwMode="auto">
            <a:xfrm flipH="1">
              <a:off x="2438" y="2023"/>
              <a:ext cx="780" cy="0"/>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2196" name="Text Box 20"/>
            <p:cNvSpPr txBox="1">
              <a:spLocks noChangeArrowheads="1"/>
            </p:cNvSpPr>
            <p:nvPr/>
          </p:nvSpPr>
          <p:spPr bwMode="auto">
            <a:xfrm>
              <a:off x="672" y="1920"/>
              <a:ext cx="1772" cy="298"/>
            </a:xfrm>
            <a:prstGeom prst="rect">
              <a:avLst/>
            </a:prstGeom>
            <a:noFill/>
            <a:ln w="9525">
              <a:noFill/>
              <a:miter lim="800000"/>
              <a:headEnd/>
              <a:tailEnd/>
            </a:ln>
          </p:spPr>
          <p:txBody>
            <a:bodyPr/>
            <a:lstStyle/>
            <a:p>
              <a:pPr algn="r">
                <a:defRPr/>
              </a:pPr>
              <a:r>
                <a:rPr lang="en-US" sz="1600" b="1" dirty="0">
                  <a:effectLst>
                    <a:outerShdw blurRad="38100" dist="38100" dir="2700000" algn="tl">
                      <a:srgbClr val="000000">
                        <a:alpha val="43137"/>
                      </a:srgbClr>
                    </a:outerShdw>
                  </a:effectLst>
                </a:rPr>
                <a:t>IV</a:t>
              </a:r>
              <a:r>
                <a:rPr lang="en-US" sz="1600" b="1" baseline="-25000" dirty="0">
                  <a:effectLst>
                    <a:outerShdw blurRad="38100" dist="38100" dir="2700000" algn="tl">
                      <a:srgbClr val="000000">
                        <a:alpha val="43137"/>
                      </a:srgbClr>
                    </a:outerShdw>
                  </a:effectLst>
                </a:rPr>
                <a:t>C </a:t>
              </a:r>
              <a:r>
                <a:rPr lang="en-US" sz="1600" b="1" dirty="0">
                  <a:effectLst>
                    <a:outerShdw blurRad="38100" dist="38100" dir="2700000" algn="tl">
                      <a:srgbClr val="000000">
                        <a:alpha val="43137"/>
                      </a:srgbClr>
                    </a:outerShdw>
                  </a:effectLst>
                </a:rPr>
                <a:t>= $93 = $2.80/0.03</a:t>
              </a:r>
            </a:p>
          </p:txBody>
        </p:sp>
      </p:grpSp>
      <p:sp>
        <p:nvSpPr>
          <p:cNvPr id="562198" name="Text Box 22"/>
          <p:cNvSpPr txBox="1">
            <a:spLocks noChangeArrowheads="1"/>
          </p:cNvSpPr>
          <p:nvPr/>
        </p:nvSpPr>
        <p:spPr bwMode="auto">
          <a:xfrm>
            <a:off x="685800" y="228600"/>
            <a:ext cx="8001000" cy="1589088"/>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Abner &amp; Clarence are </a:t>
            </a:r>
            <a:r>
              <a:rPr lang="en-US" b="1" i="1">
                <a:effectLst>
                  <a:outerShdw blurRad="38100" dist="38100" dir="2700000" algn="tl">
                    <a:srgbClr val="000000">
                      <a:alpha val="43137"/>
                    </a:srgbClr>
                  </a:outerShdw>
                </a:effectLst>
              </a:rPr>
              <a:t>intra-marginal</a:t>
            </a:r>
            <a:r>
              <a:rPr lang="en-US">
                <a:effectLst>
                  <a:outerShdw blurRad="38100" dist="38100" dir="2700000" algn="tl">
                    <a:srgbClr val="000000">
                      <a:alpha val="43137"/>
                    </a:srgbClr>
                  </a:outerShdw>
                </a:effectLst>
              </a:rPr>
              <a:t> market participants in the bond mkt.</a:t>
            </a:r>
          </a:p>
          <a:p>
            <a:pPr eaLnBrk="1" hangingPunct="1">
              <a:spcBef>
                <a:spcPct val="10000"/>
              </a:spcBef>
              <a:defRPr/>
            </a:pPr>
            <a:r>
              <a:rPr lang="en-US">
                <a:effectLst>
                  <a:outerShdw blurRad="38100" dist="38100" dir="2700000" algn="tl">
                    <a:srgbClr val="000000">
                      <a:alpha val="43137"/>
                    </a:srgbClr>
                  </a:outerShdw>
                </a:effectLst>
              </a:rPr>
              <a:t>Abner is an intra-marginal buyer. Clarence is an intra-marginal seller.</a:t>
            </a:r>
          </a:p>
        </p:txBody>
      </p:sp>
      <p:sp>
        <p:nvSpPr>
          <p:cNvPr id="562199" name="Text Box 23"/>
          <p:cNvSpPr txBox="1">
            <a:spLocks noChangeArrowheads="1"/>
          </p:cNvSpPr>
          <p:nvPr/>
        </p:nvSpPr>
        <p:spPr bwMode="auto">
          <a:xfrm>
            <a:off x="1143000" y="1905000"/>
            <a:ext cx="2667000" cy="336550"/>
          </a:xfrm>
          <a:prstGeom prst="rect">
            <a:avLst/>
          </a:prstGeom>
          <a:noFill/>
          <a:ln w="9525">
            <a:noFill/>
            <a:miter lim="800000"/>
            <a:headEnd/>
            <a:tailEnd/>
          </a:ln>
          <a:effectLst/>
        </p:spPr>
        <p:txBody>
          <a:bodyPr>
            <a:spAutoFit/>
          </a:bodyPr>
          <a:lstStyle/>
          <a:p>
            <a:pPr algn="ctr" eaLnBrk="1" hangingPunct="1">
              <a:spcBef>
                <a:spcPct val="50000"/>
              </a:spcBef>
              <a:defRPr/>
            </a:pPr>
            <a:r>
              <a:rPr lang="en-US" sz="1600" i="1" dirty="0">
                <a:effectLst>
                  <a:outerShdw blurRad="38100" dist="38100" dir="2700000" algn="tl">
                    <a:srgbClr val="FFFFFF"/>
                  </a:outerShdw>
                </a:effectLst>
              </a:rPr>
              <a:t>Exhibit </a:t>
            </a:r>
            <a:r>
              <a:rPr lang="en-US" sz="1600" i="1" dirty="0">
                <a:effectLst>
                  <a:outerShdw blurRad="38100" dist="38100" dir="2700000" algn="tl">
                    <a:srgbClr val="FFFFFF"/>
                  </a:outerShdw>
                </a:effectLst>
              </a:rPr>
              <a:t>14-5:</a:t>
            </a:r>
            <a:endParaRPr lang="en-US" sz="1600" i="1" dirty="0">
              <a:effectLst>
                <a:outerShdw blurRad="38100" dist="38100" dir="2700000" algn="tl">
                  <a:srgbClr val="FFFFFF"/>
                </a:outerShdw>
              </a:effectLst>
            </a:endParaRPr>
          </a:p>
        </p:txBody>
      </p:sp>
      <p:sp>
        <p:nvSpPr>
          <p:cNvPr id="26" name="Text Box 21"/>
          <p:cNvSpPr txBox="1">
            <a:spLocks noChangeArrowheads="1"/>
          </p:cNvSpPr>
          <p:nvPr/>
        </p:nvSpPr>
        <p:spPr bwMode="auto">
          <a:xfrm>
            <a:off x="4191000" y="1905000"/>
            <a:ext cx="2606675" cy="630238"/>
          </a:xfrm>
          <a:prstGeom prst="rect">
            <a:avLst/>
          </a:prstGeom>
          <a:noFill/>
          <a:ln w="9525">
            <a:noFill/>
            <a:miter lim="800000"/>
            <a:headEnd/>
            <a:tailEnd/>
          </a:ln>
          <a:effectLst/>
        </p:spPr>
        <p:txBody>
          <a:bodyPr>
            <a:spAutoFit/>
          </a:bodyPr>
          <a:lstStyle/>
          <a:p>
            <a:pPr algn="ctr" eaLnBrk="1" hangingPunct="1">
              <a:spcBef>
                <a:spcPct val="50000"/>
              </a:spcBef>
              <a:defRPr/>
            </a:pPr>
            <a:r>
              <a:rPr lang="en-US" sz="1400" b="1" dirty="0">
                <a:effectLst>
                  <a:outerShdw blurRad="38100" dist="38100" dir="2700000" algn="tl">
                    <a:srgbClr val="000000">
                      <a:alpha val="43137"/>
                    </a:srgbClr>
                  </a:outerShdw>
                </a:effectLst>
              </a:rPr>
              <a:t>Market for Taxed Debt Assets:</a:t>
            </a:r>
          </a:p>
          <a:p>
            <a:pPr algn="ctr" eaLnBrk="1" hangingPunct="1">
              <a:spcBef>
                <a:spcPct val="50000"/>
              </a:spcBef>
              <a:defRPr/>
            </a:pPr>
            <a:r>
              <a:rPr lang="en-US" sz="1400" b="1" dirty="0" err="1">
                <a:effectLst>
                  <a:outerShdw blurRad="38100" dist="38100" dir="2700000" algn="tl">
                    <a:srgbClr val="000000">
                      <a:alpha val="43137"/>
                    </a:srgbClr>
                  </a:outerShdw>
                </a:effectLst>
              </a:rPr>
              <a:t>Mkt</a:t>
            </a:r>
            <a:r>
              <a:rPr lang="en-US" sz="1400" b="1" dirty="0">
                <a:effectLst>
                  <a:outerShdw blurRad="38100" dist="38100" dir="2700000" algn="tl">
                    <a:srgbClr val="000000">
                      <a:alpha val="43137"/>
                    </a:srgbClr>
                  </a:outerShdw>
                </a:effectLst>
              </a:rPr>
              <a:t> </a:t>
            </a:r>
            <a:r>
              <a:rPr lang="en-US" sz="1400" b="1" dirty="0" err="1">
                <a:effectLst>
                  <a:outerShdw blurRad="38100" dist="38100" dir="2700000" algn="tl">
                    <a:srgbClr val="000000">
                      <a:alpha val="43137"/>
                    </a:srgbClr>
                  </a:outerShdw>
                </a:effectLst>
              </a:rPr>
              <a:t>Int.Rate</a:t>
            </a:r>
            <a:r>
              <a:rPr lang="en-US" sz="1400" b="1" dirty="0">
                <a:effectLst>
                  <a:outerShdw blurRad="38100" dist="38100" dir="2700000" algn="tl">
                    <a:srgbClr val="000000">
                      <a:alpha val="43137"/>
                    </a:srgbClr>
                  </a:outerShdw>
                </a:effectLst>
              </a:rPr>
              <a:t> = 4%</a:t>
            </a:r>
          </a:p>
        </p:txBody>
      </p:sp>
      <p:sp>
        <p:nvSpPr>
          <p:cNvPr id="25" name="Footer Placeholder 2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2"/>
          </p:nvPr>
        </p:nvSpPr>
        <p:spPr>
          <a:noFill/>
          <a:ln>
            <a:miter lim="800000"/>
            <a:headEnd/>
            <a:tailEnd/>
          </a:ln>
        </p:spPr>
        <p:txBody>
          <a:bodyPr/>
          <a:lstStyle/>
          <a:p>
            <a:fld id="{DC2EBE9C-271A-44B5-B75F-1C5ECAA410F1}" type="slidenum">
              <a:rPr lang="en-US"/>
              <a:pPr/>
              <a:t>34</a:t>
            </a:fld>
            <a:endParaRPr lang="en-US"/>
          </a:p>
        </p:txBody>
      </p:sp>
      <p:grpSp>
        <p:nvGrpSpPr>
          <p:cNvPr id="59395" name="Group 2"/>
          <p:cNvGrpSpPr>
            <a:grpSpLocks/>
          </p:cNvGrpSpPr>
          <p:nvPr/>
        </p:nvGrpSpPr>
        <p:grpSpPr bwMode="auto">
          <a:xfrm>
            <a:off x="228600" y="1752600"/>
            <a:ext cx="7467600" cy="4267200"/>
            <a:chOff x="144" y="528"/>
            <a:chExt cx="4704" cy="2688"/>
          </a:xfrm>
        </p:grpSpPr>
        <p:sp>
          <p:nvSpPr>
            <p:cNvPr id="563203" name="Line 3"/>
            <p:cNvSpPr>
              <a:spLocks noChangeShapeType="1"/>
            </p:cNvSpPr>
            <p:nvPr/>
          </p:nvSpPr>
          <p:spPr bwMode="auto">
            <a:xfrm>
              <a:off x="2438" y="797"/>
              <a:ext cx="0" cy="2150"/>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04" name="Line 4"/>
            <p:cNvSpPr>
              <a:spLocks noChangeShapeType="1"/>
            </p:cNvSpPr>
            <p:nvPr/>
          </p:nvSpPr>
          <p:spPr bwMode="auto">
            <a:xfrm>
              <a:off x="2438" y="2947"/>
              <a:ext cx="2339" cy="1"/>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05" name="Line 5"/>
            <p:cNvSpPr>
              <a:spLocks noChangeShapeType="1"/>
            </p:cNvSpPr>
            <p:nvPr/>
          </p:nvSpPr>
          <p:spPr bwMode="auto">
            <a:xfrm>
              <a:off x="2650" y="797"/>
              <a:ext cx="1915" cy="1881"/>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06" name="Line 6"/>
            <p:cNvSpPr>
              <a:spLocks noChangeShapeType="1"/>
            </p:cNvSpPr>
            <p:nvPr/>
          </p:nvSpPr>
          <p:spPr bwMode="auto">
            <a:xfrm flipV="1">
              <a:off x="2935" y="797"/>
              <a:ext cx="1559" cy="1523"/>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07" name="Line 7"/>
            <p:cNvSpPr>
              <a:spLocks noChangeShapeType="1"/>
            </p:cNvSpPr>
            <p:nvPr/>
          </p:nvSpPr>
          <p:spPr bwMode="auto">
            <a:xfrm>
              <a:off x="3218" y="1334"/>
              <a:ext cx="0" cy="1613"/>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08" name="Line 8"/>
            <p:cNvSpPr>
              <a:spLocks noChangeShapeType="1"/>
            </p:cNvSpPr>
            <p:nvPr/>
          </p:nvSpPr>
          <p:spPr bwMode="auto">
            <a:xfrm flipH="1">
              <a:off x="2438" y="1334"/>
              <a:ext cx="780" cy="2"/>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09" name="Line 9"/>
            <p:cNvSpPr>
              <a:spLocks noChangeShapeType="1"/>
            </p:cNvSpPr>
            <p:nvPr/>
          </p:nvSpPr>
          <p:spPr bwMode="auto">
            <a:xfrm flipH="1" flipV="1">
              <a:off x="2352" y="1680"/>
              <a:ext cx="1220" cy="13"/>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10" name="Text Box 10"/>
            <p:cNvSpPr txBox="1">
              <a:spLocks noChangeArrowheads="1"/>
            </p:cNvSpPr>
            <p:nvPr/>
          </p:nvSpPr>
          <p:spPr bwMode="auto">
            <a:xfrm>
              <a:off x="672" y="1248"/>
              <a:ext cx="1772" cy="269"/>
            </a:xfrm>
            <a:prstGeom prst="rect">
              <a:avLst/>
            </a:prstGeom>
            <a:noFill/>
            <a:ln w="9525">
              <a:noFill/>
              <a:miter lim="800000"/>
              <a:headEnd/>
              <a:tailEnd/>
            </a:ln>
          </p:spPr>
          <p:txBody>
            <a:bodyPr/>
            <a:lstStyle/>
            <a:p>
              <a:pPr algn="r">
                <a:defRPr/>
              </a:pPr>
              <a:r>
                <a:rPr lang="en-US" sz="1600" b="1" dirty="0">
                  <a:effectLst>
                    <a:outerShdw blurRad="38100" dist="38100" dir="2700000" algn="tl">
                      <a:srgbClr val="000000">
                        <a:alpha val="43137"/>
                      </a:srgbClr>
                    </a:outerShdw>
                  </a:effectLst>
                </a:rPr>
                <a:t>IV</a:t>
              </a:r>
              <a:r>
                <a:rPr lang="en-US" sz="1600" b="1" baseline="-25000" dirty="0">
                  <a:effectLst>
                    <a:outerShdw blurRad="38100" dist="38100" dir="2700000" algn="tl">
                      <a:srgbClr val="000000">
                        <a:alpha val="43137"/>
                      </a:srgbClr>
                    </a:outerShdw>
                  </a:effectLst>
                </a:rPr>
                <a:t>A </a:t>
              </a:r>
              <a:r>
                <a:rPr lang="en-US" sz="1600" b="1" dirty="0">
                  <a:effectLst>
                    <a:outerShdw blurRad="38100" dist="38100" dir="2700000" algn="tl">
                      <a:srgbClr val="000000">
                        <a:alpha val="43137"/>
                      </a:srgbClr>
                    </a:outerShdw>
                  </a:effectLst>
                </a:rPr>
                <a:t>= $107 = $3.20/0.03</a:t>
              </a:r>
            </a:p>
          </p:txBody>
        </p:sp>
        <p:sp>
          <p:nvSpPr>
            <p:cNvPr id="563211" name="Text Box 11"/>
            <p:cNvSpPr txBox="1">
              <a:spLocks noChangeArrowheads="1"/>
            </p:cNvSpPr>
            <p:nvPr/>
          </p:nvSpPr>
          <p:spPr bwMode="auto">
            <a:xfrm>
              <a:off x="144" y="1584"/>
              <a:ext cx="2175" cy="269"/>
            </a:xfrm>
            <a:prstGeom prst="rect">
              <a:avLst/>
            </a:prstGeom>
            <a:noFill/>
            <a:ln w="9525">
              <a:noFill/>
              <a:miter lim="800000"/>
              <a:headEnd/>
              <a:tailEnd/>
            </a:ln>
          </p:spPr>
          <p:txBody>
            <a:bodyPr/>
            <a:lstStyle/>
            <a:p>
              <a:pPr algn="r">
                <a:defRPr/>
              </a:pPr>
              <a:r>
                <a:rPr lang="en-US" sz="1400" b="1" dirty="0">
                  <a:effectLst>
                    <a:outerShdw blurRad="38100" dist="38100" dir="2700000" algn="tl">
                      <a:srgbClr val="000000">
                        <a:alpha val="43137"/>
                      </a:srgbClr>
                    </a:outerShdw>
                  </a:effectLst>
                </a:rPr>
                <a:t>MV = $100 = $4/0.04 = $3/0.03  = IV</a:t>
              </a:r>
              <a:r>
                <a:rPr lang="en-US" sz="1400" b="1" baseline="-25000" dirty="0">
                  <a:effectLst>
                    <a:outerShdw blurRad="38100" dist="38100" dir="2700000" algn="tl">
                      <a:srgbClr val="000000">
                        <a:alpha val="43137"/>
                      </a:srgbClr>
                    </a:outerShdw>
                  </a:effectLst>
                </a:rPr>
                <a:t>M</a:t>
              </a:r>
              <a:endParaRPr lang="en-US" sz="1400" b="1" dirty="0">
                <a:effectLst>
                  <a:outerShdw blurRad="38100" dist="38100" dir="2700000" algn="tl">
                    <a:srgbClr val="000000">
                      <a:alpha val="43137"/>
                    </a:srgbClr>
                  </a:outerShdw>
                </a:effectLst>
              </a:endParaRPr>
            </a:p>
          </p:txBody>
        </p:sp>
        <p:sp>
          <p:nvSpPr>
            <p:cNvPr id="563212" name="Text Box 12"/>
            <p:cNvSpPr txBox="1">
              <a:spLocks noChangeArrowheads="1"/>
            </p:cNvSpPr>
            <p:nvPr/>
          </p:nvSpPr>
          <p:spPr bwMode="auto">
            <a:xfrm>
              <a:off x="4636" y="2499"/>
              <a:ext cx="212"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D</a:t>
              </a:r>
            </a:p>
          </p:txBody>
        </p:sp>
        <p:sp>
          <p:nvSpPr>
            <p:cNvPr id="563213" name="Text Box 13"/>
            <p:cNvSpPr txBox="1">
              <a:spLocks noChangeArrowheads="1"/>
            </p:cNvSpPr>
            <p:nvPr/>
          </p:nvSpPr>
          <p:spPr bwMode="auto">
            <a:xfrm>
              <a:off x="4494" y="528"/>
              <a:ext cx="212"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S</a:t>
              </a:r>
            </a:p>
          </p:txBody>
        </p:sp>
        <p:sp>
          <p:nvSpPr>
            <p:cNvPr id="563214" name="Text Box 14"/>
            <p:cNvSpPr txBox="1">
              <a:spLocks noChangeArrowheads="1"/>
            </p:cNvSpPr>
            <p:nvPr/>
          </p:nvSpPr>
          <p:spPr bwMode="auto">
            <a:xfrm>
              <a:off x="4565" y="2947"/>
              <a:ext cx="283"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p>
          </p:txBody>
        </p:sp>
        <p:sp>
          <p:nvSpPr>
            <p:cNvPr id="563215" name="Text Box 15"/>
            <p:cNvSpPr txBox="1">
              <a:spLocks noChangeArrowheads="1"/>
            </p:cNvSpPr>
            <p:nvPr/>
          </p:nvSpPr>
          <p:spPr bwMode="auto">
            <a:xfrm>
              <a:off x="2155" y="528"/>
              <a:ext cx="283" cy="358"/>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L</a:t>
              </a:r>
            </a:p>
          </p:txBody>
        </p:sp>
        <p:sp>
          <p:nvSpPr>
            <p:cNvPr id="563216" name="Text Box 16"/>
            <p:cNvSpPr txBox="1">
              <a:spLocks noChangeArrowheads="1"/>
            </p:cNvSpPr>
            <p:nvPr/>
          </p:nvSpPr>
          <p:spPr bwMode="auto">
            <a:xfrm>
              <a:off x="3501" y="2921"/>
              <a:ext cx="355"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p>
          </p:txBody>
        </p:sp>
        <p:sp>
          <p:nvSpPr>
            <p:cNvPr id="563217" name="Line 17"/>
            <p:cNvSpPr>
              <a:spLocks noChangeShapeType="1"/>
            </p:cNvSpPr>
            <p:nvPr/>
          </p:nvSpPr>
          <p:spPr bwMode="auto">
            <a:xfrm>
              <a:off x="3572" y="1693"/>
              <a:ext cx="1" cy="1254"/>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18" name="Text Box 18"/>
            <p:cNvSpPr txBox="1">
              <a:spLocks noChangeArrowheads="1"/>
            </p:cNvSpPr>
            <p:nvPr/>
          </p:nvSpPr>
          <p:spPr bwMode="auto">
            <a:xfrm>
              <a:off x="3076" y="2921"/>
              <a:ext cx="283" cy="269"/>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Q</a:t>
              </a:r>
              <a:r>
                <a:rPr lang="en-US" sz="1200" b="1" baseline="-25000">
                  <a:effectLst>
                    <a:outerShdw blurRad="38100" dist="38100" dir="2700000" algn="tl">
                      <a:srgbClr val="000000">
                        <a:alpha val="43137"/>
                      </a:srgbClr>
                    </a:outerShdw>
                  </a:effectLst>
                </a:rPr>
                <a:t>0</a:t>
              </a:r>
              <a:endParaRPr lang="en-US" sz="1200" b="1">
                <a:effectLst>
                  <a:outerShdw blurRad="38100" dist="38100" dir="2700000" algn="tl">
                    <a:srgbClr val="000000">
                      <a:alpha val="43137"/>
                    </a:srgbClr>
                  </a:outerShdw>
                </a:effectLst>
              </a:endParaRPr>
            </a:p>
          </p:txBody>
        </p:sp>
        <p:sp>
          <p:nvSpPr>
            <p:cNvPr id="563219" name="Line 19"/>
            <p:cNvSpPr>
              <a:spLocks noChangeShapeType="1"/>
            </p:cNvSpPr>
            <p:nvPr/>
          </p:nvSpPr>
          <p:spPr bwMode="auto">
            <a:xfrm flipH="1">
              <a:off x="2438" y="2023"/>
              <a:ext cx="780" cy="0"/>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63220" name="Text Box 20"/>
            <p:cNvSpPr txBox="1">
              <a:spLocks noChangeArrowheads="1"/>
            </p:cNvSpPr>
            <p:nvPr/>
          </p:nvSpPr>
          <p:spPr bwMode="auto">
            <a:xfrm>
              <a:off x="672" y="1920"/>
              <a:ext cx="1772" cy="298"/>
            </a:xfrm>
            <a:prstGeom prst="rect">
              <a:avLst/>
            </a:prstGeom>
            <a:noFill/>
            <a:ln w="9525">
              <a:noFill/>
              <a:miter lim="800000"/>
              <a:headEnd/>
              <a:tailEnd/>
            </a:ln>
          </p:spPr>
          <p:txBody>
            <a:bodyPr/>
            <a:lstStyle/>
            <a:p>
              <a:pPr algn="r">
                <a:defRPr/>
              </a:pPr>
              <a:r>
                <a:rPr lang="en-US" sz="1600" b="1" dirty="0">
                  <a:effectLst>
                    <a:outerShdw blurRad="38100" dist="38100" dir="2700000" algn="tl">
                      <a:srgbClr val="000000">
                        <a:alpha val="43137"/>
                      </a:srgbClr>
                    </a:outerShdw>
                  </a:effectLst>
                </a:rPr>
                <a:t>IV</a:t>
              </a:r>
              <a:r>
                <a:rPr lang="en-US" sz="1600" b="1" baseline="-25000" dirty="0">
                  <a:effectLst>
                    <a:outerShdw blurRad="38100" dist="38100" dir="2700000" algn="tl">
                      <a:srgbClr val="000000">
                        <a:alpha val="43137"/>
                      </a:srgbClr>
                    </a:outerShdw>
                  </a:effectLst>
                </a:rPr>
                <a:t>C </a:t>
              </a:r>
              <a:r>
                <a:rPr lang="en-US" sz="1600" b="1" dirty="0">
                  <a:effectLst>
                    <a:outerShdw blurRad="38100" dist="38100" dir="2700000" algn="tl">
                      <a:srgbClr val="000000">
                        <a:alpha val="43137"/>
                      </a:srgbClr>
                    </a:outerShdw>
                  </a:effectLst>
                </a:rPr>
                <a:t>= $93 = $2.80/0.03</a:t>
              </a:r>
            </a:p>
          </p:txBody>
        </p:sp>
        <p:sp>
          <p:nvSpPr>
            <p:cNvPr id="563221" name="Text Box 21"/>
            <p:cNvSpPr txBox="1">
              <a:spLocks noChangeArrowheads="1"/>
            </p:cNvSpPr>
            <p:nvPr/>
          </p:nvSpPr>
          <p:spPr bwMode="auto">
            <a:xfrm>
              <a:off x="2640" y="624"/>
              <a:ext cx="1642" cy="397"/>
            </a:xfrm>
            <a:prstGeom prst="rect">
              <a:avLst/>
            </a:prstGeom>
            <a:noFill/>
            <a:ln w="9525">
              <a:noFill/>
              <a:miter lim="800000"/>
              <a:headEnd/>
              <a:tailEnd/>
            </a:ln>
            <a:effectLst/>
          </p:spPr>
          <p:txBody>
            <a:bodyPr>
              <a:spAutoFit/>
            </a:bodyPr>
            <a:lstStyle/>
            <a:p>
              <a:pPr algn="ctr" eaLnBrk="1" hangingPunct="1">
                <a:spcBef>
                  <a:spcPct val="50000"/>
                </a:spcBef>
                <a:defRPr/>
              </a:pPr>
              <a:r>
                <a:rPr lang="en-US" sz="1400" b="1" dirty="0">
                  <a:effectLst>
                    <a:outerShdw blurRad="38100" dist="38100" dir="2700000" algn="tl">
                      <a:srgbClr val="000000">
                        <a:alpha val="43137"/>
                      </a:srgbClr>
                    </a:outerShdw>
                  </a:effectLst>
                </a:rPr>
                <a:t>Market for Taxed Debt Assets:</a:t>
              </a:r>
            </a:p>
            <a:p>
              <a:pPr algn="ctr" eaLnBrk="1" hangingPunct="1">
                <a:spcBef>
                  <a:spcPct val="50000"/>
                </a:spcBef>
                <a:defRPr/>
              </a:pPr>
              <a:r>
                <a:rPr lang="en-US" sz="1400" b="1" dirty="0" err="1">
                  <a:effectLst>
                    <a:outerShdw blurRad="38100" dist="38100" dir="2700000" algn="tl">
                      <a:srgbClr val="000000">
                        <a:alpha val="43137"/>
                      </a:srgbClr>
                    </a:outerShdw>
                  </a:effectLst>
                </a:rPr>
                <a:t>Mkt</a:t>
              </a:r>
              <a:r>
                <a:rPr lang="en-US" sz="1400" b="1" dirty="0">
                  <a:effectLst>
                    <a:outerShdw blurRad="38100" dist="38100" dir="2700000" algn="tl">
                      <a:srgbClr val="000000">
                        <a:alpha val="43137"/>
                      </a:srgbClr>
                    </a:outerShdw>
                  </a:effectLst>
                </a:rPr>
                <a:t> </a:t>
              </a:r>
              <a:r>
                <a:rPr lang="en-US" sz="1400" b="1" dirty="0" err="1">
                  <a:effectLst>
                    <a:outerShdw blurRad="38100" dist="38100" dir="2700000" algn="tl">
                      <a:srgbClr val="000000">
                        <a:alpha val="43137"/>
                      </a:srgbClr>
                    </a:outerShdw>
                  </a:effectLst>
                </a:rPr>
                <a:t>Int.Rate</a:t>
              </a:r>
              <a:r>
                <a:rPr lang="en-US" sz="1400" b="1" dirty="0">
                  <a:effectLst>
                    <a:outerShdw blurRad="38100" dist="38100" dir="2700000" algn="tl">
                      <a:srgbClr val="000000">
                        <a:alpha val="43137"/>
                      </a:srgbClr>
                    </a:outerShdw>
                  </a:effectLst>
                </a:rPr>
                <a:t> = 4%</a:t>
              </a:r>
            </a:p>
          </p:txBody>
        </p:sp>
      </p:grpSp>
      <p:sp>
        <p:nvSpPr>
          <p:cNvPr id="563222" name="Text Box 22"/>
          <p:cNvSpPr txBox="1">
            <a:spLocks noChangeArrowheads="1"/>
          </p:cNvSpPr>
          <p:nvPr/>
        </p:nvSpPr>
        <p:spPr bwMode="auto">
          <a:xfrm>
            <a:off x="685800" y="228600"/>
            <a:ext cx="8001000" cy="1552575"/>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Trading occurs at the mkt price of $100 (4% yield).</a:t>
            </a:r>
          </a:p>
          <a:p>
            <a:pPr eaLnBrk="1" hangingPunct="1">
              <a:spcBef>
                <a:spcPct val="50000"/>
              </a:spcBef>
              <a:defRPr/>
            </a:pPr>
            <a:r>
              <a:rPr lang="en-US">
                <a:effectLst>
                  <a:outerShdw blurRad="38100" dist="38100" dir="2700000" algn="tl">
                    <a:srgbClr val="000000">
                      <a:alpha val="43137"/>
                    </a:srgbClr>
                  </a:outerShdw>
                </a:effectLst>
              </a:rPr>
              <a:t>NPV(for Abner buying, based on his IV) = $107 - $100 = +$7.</a:t>
            </a:r>
          </a:p>
          <a:p>
            <a:pPr eaLnBrk="1" hangingPunct="1">
              <a:spcBef>
                <a:spcPct val="50000"/>
              </a:spcBef>
              <a:defRPr/>
            </a:pPr>
            <a:r>
              <a:rPr lang="en-US">
                <a:effectLst>
                  <a:outerShdw blurRad="38100" dist="38100" dir="2700000" algn="tl">
                    <a:srgbClr val="000000">
                      <a:alpha val="43137"/>
                    </a:srgbClr>
                  </a:outerShdw>
                </a:effectLst>
              </a:rPr>
              <a:t>NPV(for Clarence selling, based on his IV) = $100 - $93 = +$7.</a:t>
            </a:r>
          </a:p>
        </p:txBody>
      </p:sp>
      <p:sp>
        <p:nvSpPr>
          <p:cNvPr id="563223" name="Text Box 23"/>
          <p:cNvSpPr txBox="1">
            <a:spLocks noChangeArrowheads="1"/>
          </p:cNvSpPr>
          <p:nvPr/>
        </p:nvSpPr>
        <p:spPr bwMode="auto">
          <a:xfrm>
            <a:off x="1143000" y="1905000"/>
            <a:ext cx="2667000" cy="336550"/>
          </a:xfrm>
          <a:prstGeom prst="rect">
            <a:avLst/>
          </a:prstGeom>
          <a:noFill/>
          <a:ln w="9525">
            <a:noFill/>
            <a:miter lim="800000"/>
            <a:headEnd/>
            <a:tailEnd/>
          </a:ln>
          <a:effectLst/>
        </p:spPr>
        <p:txBody>
          <a:bodyPr>
            <a:spAutoFit/>
          </a:bodyPr>
          <a:lstStyle/>
          <a:p>
            <a:pPr algn="ctr" eaLnBrk="1" hangingPunct="1">
              <a:spcBef>
                <a:spcPct val="50000"/>
              </a:spcBef>
              <a:defRPr/>
            </a:pPr>
            <a:r>
              <a:rPr lang="en-US" sz="1600" i="1">
                <a:effectLst>
                  <a:outerShdw blurRad="38100" dist="38100" dir="2700000" algn="tl">
                    <a:srgbClr val="FFFFFF"/>
                  </a:outerShdw>
                </a:effectLst>
              </a:rPr>
              <a:t>Exhibit 14-7:</a:t>
            </a:r>
          </a:p>
        </p:txBody>
      </p:sp>
      <p:sp>
        <p:nvSpPr>
          <p:cNvPr id="25" name="Footer Placeholder 2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2"/>
          </p:nvPr>
        </p:nvSpPr>
        <p:spPr>
          <a:noFill/>
          <a:ln>
            <a:miter lim="800000"/>
            <a:headEnd/>
            <a:tailEnd/>
          </a:ln>
        </p:spPr>
        <p:txBody>
          <a:bodyPr/>
          <a:lstStyle/>
          <a:p>
            <a:fld id="{A62BD0CF-9143-4B9E-A4A9-DF3A7CE1D752}" type="slidenum">
              <a:rPr lang="en-US"/>
              <a:pPr/>
              <a:t>35</a:t>
            </a:fld>
            <a:endParaRPr lang="en-US"/>
          </a:p>
        </p:txBody>
      </p:sp>
      <p:sp>
        <p:nvSpPr>
          <p:cNvPr id="566274" name="Text Box 2"/>
          <p:cNvSpPr txBox="1">
            <a:spLocks noChangeArrowheads="1"/>
          </p:cNvSpPr>
          <p:nvPr/>
        </p:nvSpPr>
        <p:spPr bwMode="auto">
          <a:xfrm>
            <a:off x="838200" y="304800"/>
            <a:ext cx="6934200" cy="822325"/>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NPV</a:t>
            </a:r>
            <a:r>
              <a:rPr lang="en-US" baseline="-25000">
                <a:effectLst>
                  <a:outerShdw blurRad="38100" dist="38100" dir="2700000" algn="tl">
                    <a:srgbClr val="000000">
                      <a:alpha val="43137"/>
                    </a:srgbClr>
                  </a:outerShdw>
                </a:effectLst>
              </a:rPr>
              <a:t>IV</a:t>
            </a:r>
            <a:r>
              <a:rPr lang="en-US">
                <a:effectLst>
                  <a:outerShdw blurRad="38100" dist="38100" dir="2700000" algn="tl">
                    <a:srgbClr val="000000">
                      <a:alpha val="43137"/>
                    </a:srgbClr>
                  </a:outerShdw>
                </a:effectLst>
              </a:rPr>
              <a:t> of borrowing to finance real estate investment (@ mkt interest rate, no subsidy):</a:t>
            </a:r>
          </a:p>
        </p:txBody>
      </p:sp>
      <p:graphicFrame>
        <p:nvGraphicFramePr>
          <p:cNvPr id="60420" name="Object 3"/>
          <p:cNvGraphicFramePr>
            <a:graphicFrameLocks noChangeAspect="1"/>
          </p:cNvGraphicFramePr>
          <p:nvPr/>
        </p:nvGraphicFramePr>
        <p:xfrm>
          <a:off x="1066800" y="1295400"/>
          <a:ext cx="7239000" cy="1474788"/>
        </p:xfrm>
        <a:graphic>
          <a:graphicData uri="http://schemas.openxmlformats.org/presentationml/2006/ole">
            <p:oleObj spid="_x0000_s60420" name="Equation" r:id="rId4" imgW="4356100" imgH="889000" progId="Equation.3">
              <p:embed/>
            </p:oleObj>
          </a:graphicData>
        </a:graphic>
      </p:graphicFrame>
      <p:sp>
        <p:nvSpPr>
          <p:cNvPr id="566276" name="Text Box 4"/>
          <p:cNvSpPr txBox="1">
            <a:spLocks noChangeArrowheads="1"/>
          </p:cNvSpPr>
          <p:nvPr/>
        </p:nvSpPr>
        <p:spPr bwMode="auto">
          <a:xfrm>
            <a:off x="838200" y="2895600"/>
            <a:ext cx="7391400" cy="3444875"/>
          </a:xfrm>
          <a:prstGeom prst="rect">
            <a:avLst/>
          </a:prstGeom>
          <a:noFill/>
          <a:ln w="9525">
            <a:noFill/>
            <a:miter lim="800000"/>
            <a:headEnd/>
            <a:tailEnd/>
          </a:ln>
          <a:effectLst/>
        </p:spPr>
        <p:txBody>
          <a:bodyPr>
            <a:spAutoFit/>
          </a:bodyPr>
          <a:lstStyle/>
          <a:p>
            <a:pPr eaLnBrk="1" hangingPunct="1">
              <a:spcBef>
                <a:spcPct val="50000"/>
              </a:spcBef>
              <a:defRPr/>
            </a:pPr>
            <a:r>
              <a:rPr lang="en-US" sz="2000" b="1">
                <a:effectLst>
                  <a:outerShdw blurRad="38100" dist="38100" dir="2700000" algn="tl">
                    <a:srgbClr val="FFFFFF"/>
                  </a:outerShdw>
                </a:effectLst>
              </a:rPr>
              <a:t>Even though the ITS have substantial value to all three investors,</a:t>
            </a:r>
          </a:p>
          <a:p>
            <a:pPr eaLnBrk="1" hangingPunct="1">
              <a:spcBef>
                <a:spcPct val="50000"/>
              </a:spcBef>
              <a:defRPr/>
            </a:pPr>
            <a:r>
              <a:rPr lang="en-US" sz="2000" b="1">
                <a:effectLst>
                  <a:outerShdw blurRad="38100" dist="38100" dir="2700000" algn="tl">
                    <a:srgbClr val="FFFFFF"/>
                  </a:outerShdw>
                </a:effectLst>
              </a:rPr>
              <a:t>Borrowing is zero NPV for the marginal investor in bond mkt (Mary).</a:t>
            </a:r>
          </a:p>
          <a:p>
            <a:pPr eaLnBrk="1" hangingPunct="1">
              <a:spcBef>
                <a:spcPct val="50000"/>
              </a:spcBef>
              <a:defRPr/>
            </a:pPr>
            <a:r>
              <a:rPr lang="en-US" sz="2000" b="1">
                <a:effectLst>
                  <a:outerShdw blurRad="38100" dist="38100" dir="2700000" algn="tl">
                    <a:srgbClr val="FFFFFF"/>
                  </a:outerShdw>
                </a:effectLst>
              </a:rPr>
              <a:t>Borrowing is negative NPV for the tax-advantaged investor (Abner).</a:t>
            </a:r>
          </a:p>
          <a:p>
            <a:pPr eaLnBrk="1" hangingPunct="1">
              <a:spcBef>
                <a:spcPct val="50000"/>
              </a:spcBef>
              <a:defRPr/>
            </a:pPr>
            <a:r>
              <a:rPr lang="en-US" sz="2000" b="1">
                <a:effectLst>
                  <a:outerShdw blurRad="38100" dist="38100" dir="2700000" algn="tl">
                    <a:srgbClr val="FFFFFF"/>
                  </a:outerShdw>
                </a:effectLst>
              </a:rPr>
              <a:t>Borrowing is only positive NPV for the tax-disadvantaged investor (relative to the marginal investor in the bond mkt),</a:t>
            </a:r>
          </a:p>
          <a:p>
            <a:pPr eaLnBrk="1" hangingPunct="1">
              <a:spcBef>
                <a:spcPct val="50000"/>
              </a:spcBef>
              <a:defRPr/>
            </a:pPr>
            <a:r>
              <a:rPr lang="en-US" sz="2000" b="1">
                <a:effectLst>
                  <a:outerShdw blurRad="38100" dist="38100" dir="2700000" algn="tl">
                    <a:srgbClr val="FFFFFF"/>
                  </a:outerShdw>
                </a:effectLst>
              </a:rPr>
              <a:t>And even for him (Clarence) the NPV of borrowing is much smaller than the PV of his ITS ($7 vs $40).</a:t>
            </a:r>
          </a:p>
        </p:txBody>
      </p:sp>
      <p:sp>
        <p:nvSpPr>
          <p:cNvPr id="566277" name="Text Box 5"/>
          <p:cNvSpPr txBox="1">
            <a:spLocks noChangeArrowheads="1"/>
          </p:cNvSpPr>
          <p:nvPr/>
        </p:nvSpPr>
        <p:spPr bwMode="auto">
          <a:xfrm>
            <a:off x="1812925" y="5832475"/>
            <a:ext cx="5426075" cy="457200"/>
          </a:xfrm>
          <a:prstGeom prst="rect">
            <a:avLst/>
          </a:prstGeom>
          <a:noFill/>
          <a:ln w="9525">
            <a:noFill/>
            <a:miter lim="800000"/>
            <a:headEnd/>
            <a:tailEnd/>
          </a:ln>
          <a:effectLst/>
        </p:spPr>
        <p:txBody>
          <a:bodyPr>
            <a:spAutoFit/>
          </a:bodyPr>
          <a:lstStyle/>
          <a:p>
            <a:pPr eaLnBrk="1" hangingPunct="1">
              <a:defRPr/>
            </a:pPr>
            <a:endParaRPr lang="en-US">
              <a:effectLst>
                <a:outerShdw blurRad="38100" dist="38100" dir="2700000" algn="tl">
                  <a:srgbClr val="000000">
                    <a:alpha val="43137"/>
                  </a:srgbClr>
                </a:outerShdw>
              </a:effectLst>
            </a:endParaRPr>
          </a:p>
        </p:txBody>
      </p:sp>
      <p:sp>
        <p:nvSpPr>
          <p:cNvPr id="566278" name="Text Box 6"/>
          <p:cNvSpPr txBox="1">
            <a:spLocks noChangeArrowheads="1"/>
          </p:cNvSpPr>
          <p:nvPr/>
        </p:nvSpPr>
        <p:spPr bwMode="auto">
          <a:xfrm>
            <a:off x="228600" y="6324600"/>
            <a:ext cx="8534400" cy="338138"/>
          </a:xfrm>
          <a:prstGeom prst="rect">
            <a:avLst/>
          </a:prstGeom>
          <a:solidFill>
            <a:srgbClr val="FFFF99"/>
          </a:solidFill>
          <a:ln w="9525">
            <a:noFill/>
            <a:miter lim="800000"/>
            <a:headEnd/>
            <a:tailEnd/>
          </a:ln>
          <a:effectLst/>
        </p:spPr>
        <p:txBody>
          <a:bodyPr>
            <a:spAutoFit/>
          </a:bodyPr>
          <a:lstStyle/>
          <a:p>
            <a:pPr algn="ctr" eaLnBrk="1" hangingPunct="1">
              <a:spcBef>
                <a:spcPct val="50000"/>
              </a:spcBef>
              <a:defRPr/>
            </a:pPr>
            <a:r>
              <a:rPr lang="en-US" sz="1600" dirty="0">
                <a:effectLst>
                  <a:outerShdw blurRad="38100" dist="38100" dir="2700000" algn="tl">
                    <a:srgbClr val="000000">
                      <a:alpha val="43137"/>
                    </a:srgbClr>
                  </a:outerShdw>
                </a:effectLst>
              </a:rPr>
              <a:t>(Note: </a:t>
            </a:r>
            <a:r>
              <a:rPr lang="en-US" sz="1600" dirty="0">
                <a:effectLst>
                  <a:outerShdw blurRad="38100" dist="38100" dir="2700000" algn="tl">
                    <a:srgbClr val="000000">
                      <a:alpha val="43137"/>
                    </a:srgbClr>
                  </a:outerShdw>
                </a:effectLst>
              </a:rPr>
              <a:t> All this </a:t>
            </a:r>
            <a:r>
              <a:rPr lang="en-US" sz="1600" dirty="0">
                <a:effectLst>
                  <a:outerShdw blurRad="38100" dist="38100" dir="2700000" algn="tl">
                    <a:srgbClr val="000000">
                      <a:alpha val="43137"/>
                    </a:srgbClr>
                  </a:outerShdw>
                </a:effectLst>
              </a:rPr>
              <a:t>is NPV based on IV. NPV based on MV is zero by </a:t>
            </a:r>
            <a:r>
              <a:rPr lang="en-US" sz="1600" dirty="0" err="1">
                <a:effectLst>
                  <a:outerShdw blurRad="38100" dist="38100" dir="2700000" algn="tl">
                    <a:srgbClr val="000000">
                      <a:alpha val="43137"/>
                    </a:srgbClr>
                  </a:outerShdw>
                </a:effectLst>
              </a:rPr>
              <a:t>defn</a:t>
            </a:r>
            <a:r>
              <a:rPr lang="en-US" sz="1600" dirty="0">
                <a:effectLst>
                  <a:outerShdw blurRad="38100" dist="38100" dir="2700000" algn="tl">
                    <a:srgbClr val="000000">
                      <a:alpha val="43137"/>
                    </a:srgbClr>
                  </a:outerShdw>
                </a:effectLst>
              </a:rPr>
              <a:t> in non-subsidized loan.)</a:t>
            </a:r>
          </a:p>
        </p:txBody>
      </p:sp>
      <p:sp>
        <p:nvSpPr>
          <p:cNvPr id="8" name="Footer Placeholder 7"/>
          <p:cNvSpPr>
            <a:spLocks noGrp="1"/>
          </p:cNvSpPr>
          <p:nvPr>
            <p:ph type="ftr" sz="quarter" idx="11"/>
          </p:nvPr>
        </p:nvSpPr>
        <p:spPr>
          <a:xfrm rot="16200000">
            <a:off x="5486400" y="3200400"/>
            <a:ext cx="6858000" cy="457200"/>
          </a:xfrm>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2"/>
          </p:nvPr>
        </p:nvSpPr>
        <p:spPr>
          <a:noFill/>
          <a:ln>
            <a:miter lim="800000"/>
            <a:headEnd/>
            <a:tailEnd/>
          </a:ln>
        </p:spPr>
        <p:txBody>
          <a:bodyPr/>
          <a:lstStyle/>
          <a:p>
            <a:fld id="{B6A4EDB2-5448-4812-B79F-A09B90CC3267}" type="slidenum">
              <a:rPr lang="en-US"/>
              <a:pPr/>
              <a:t>36</a:t>
            </a:fld>
            <a:endParaRPr lang="en-US"/>
          </a:p>
        </p:txBody>
      </p:sp>
      <p:sp>
        <p:nvSpPr>
          <p:cNvPr id="568322" name="Text Box 2"/>
          <p:cNvSpPr txBox="1">
            <a:spLocks noChangeArrowheads="1"/>
          </p:cNvSpPr>
          <p:nvPr/>
        </p:nvSpPr>
        <p:spPr bwMode="auto">
          <a:xfrm>
            <a:off x="685800" y="228600"/>
            <a:ext cx="7772400" cy="830263"/>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Why might each of </a:t>
            </a:r>
            <a:r>
              <a:rPr lang="en-US" dirty="0">
                <a:effectLst>
                  <a:outerShdw blurRad="38100" dist="38100" dir="2700000" algn="tl">
                    <a:srgbClr val="000000">
                      <a:alpha val="43137"/>
                    </a:srgbClr>
                  </a:outerShdw>
                </a:effectLst>
              </a:rPr>
              <a:t>these investors </a:t>
            </a:r>
            <a:r>
              <a:rPr lang="en-US" dirty="0">
                <a:effectLst>
                  <a:outerShdw blurRad="38100" dist="38100" dir="2700000" algn="tl">
                    <a:srgbClr val="000000">
                      <a:alpha val="43137"/>
                    </a:srgbClr>
                  </a:outerShdw>
                </a:effectLst>
              </a:rPr>
              <a:t>(Clarence, Mary, </a:t>
            </a:r>
            <a:r>
              <a:rPr lang="en-US" dirty="0" err="1">
                <a:effectLst>
                  <a:outerShdw blurRad="38100" dist="38100" dir="2700000" algn="tl">
                    <a:srgbClr val="000000">
                      <a:alpha val="43137"/>
                    </a:srgbClr>
                  </a:outerShdw>
                </a:effectLst>
              </a:rPr>
              <a:t>Abner</a:t>
            </a:r>
            <a:r>
              <a:rPr lang="en-US" dirty="0">
                <a:effectLst>
                  <a:outerShdw blurRad="38100" dist="38100" dir="2700000" algn="tl">
                    <a:srgbClr val="000000">
                      <a:alpha val="43137"/>
                    </a:srgbClr>
                  </a:outerShdw>
                </a:effectLst>
              </a:rPr>
              <a:t>) borrow to finance their real estate investment?...</a:t>
            </a:r>
          </a:p>
        </p:txBody>
      </p:sp>
      <p:sp>
        <p:nvSpPr>
          <p:cNvPr id="568323" name="Text Box 3"/>
          <p:cNvSpPr txBox="1">
            <a:spLocks noChangeArrowheads="1"/>
          </p:cNvSpPr>
          <p:nvPr/>
        </p:nvSpPr>
        <p:spPr bwMode="auto">
          <a:xfrm>
            <a:off x="685800" y="1447800"/>
            <a:ext cx="8001000" cy="4708525"/>
          </a:xfrm>
          <a:prstGeom prst="rect">
            <a:avLst/>
          </a:prstGeom>
          <a:noFill/>
          <a:ln w="9525">
            <a:noFill/>
            <a:miter lim="800000"/>
            <a:headEnd/>
            <a:tailEnd/>
          </a:ln>
          <a:effectLst/>
        </p:spPr>
        <p:txBody>
          <a:bodyPr>
            <a:spAutoFit/>
          </a:bodyPr>
          <a:lstStyle/>
          <a:p>
            <a:pPr eaLnBrk="1" hangingPunct="1">
              <a:spcBef>
                <a:spcPct val="50000"/>
              </a:spcBef>
              <a:buFontTx/>
              <a:buChar char="•"/>
              <a:defRPr/>
            </a:pPr>
            <a:r>
              <a:rPr lang="en-US" sz="2000" dirty="0">
                <a:effectLst>
                  <a:outerShdw blurRad="38100" dist="38100" dir="2700000" algn="tl">
                    <a:srgbClr val="000000">
                      <a:alpha val="43137"/>
                    </a:srgbClr>
                  </a:outerShdw>
                </a:effectLst>
                <a:latin typeface="Arial" charset="0"/>
              </a:rPr>
              <a:t> Clarence (alone) can justify the loan purely for the positive NPV in its tax shelter (with the caveat that it is not a large positive NPV).</a:t>
            </a:r>
          </a:p>
          <a:p>
            <a:pPr eaLnBrk="1" hangingPunct="1">
              <a:spcBef>
                <a:spcPct val="50000"/>
              </a:spcBef>
              <a:buFontTx/>
              <a:buChar char="•"/>
              <a:defRPr/>
            </a:pPr>
            <a:r>
              <a:rPr lang="en-US" sz="2000" dirty="0">
                <a:effectLst>
                  <a:outerShdw blurRad="38100" dist="38100" dir="2700000" algn="tl">
                    <a:srgbClr val="000000">
                      <a:alpha val="43137"/>
                    </a:srgbClr>
                  </a:outerShdw>
                </a:effectLst>
                <a:latin typeface="Arial" charset="0"/>
              </a:rPr>
              <a:t> Clarence and Mary can justify the loan if they want leverage (to magnify risk &amp; return in their R.E. investment, </a:t>
            </a:r>
            <a:r>
              <a:rPr lang="en-US" sz="2000" dirty="0">
                <a:effectLst>
                  <a:outerShdw blurRad="38100" dist="38100" dir="2700000" algn="tl">
                    <a:srgbClr val="000000">
                      <a:alpha val="43137"/>
                    </a:srgbClr>
                  </a:outerShdw>
                </a:effectLst>
                <a:latin typeface="Arial" charset="0"/>
              </a:rPr>
              <a:t>move out on the SML to </a:t>
            </a:r>
            <a:r>
              <a:rPr lang="en-US" sz="2000" dirty="0">
                <a:effectLst>
                  <a:outerShdw blurRad="38100" dist="38100" dir="2700000" algn="tl">
                    <a:srgbClr val="000000">
                      <a:alpha val="43137"/>
                    </a:srgbClr>
                  </a:outerShdw>
                </a:effectLst>
                <a:latin typeface="Arial" charset="0"/>
              </a:rPr>
              <a:t>reach a “target return” for example – Ch 13 stuff), but </a:t>
            </a:r>
            <a:r>
              <a:rPr lang="en-US" sz="2000" dirty="0" err="1">
                <a:effectLst>
                  <a:outerShdw blurRad="38100" dist="38100" dir="2700000" algn="tl">
                    <a:srgbClr val="000000">
                      <a:alpha val="43137"/>
                    </a:srgbClr>
                  </a:outerShdw>
                </a:effectLst>
                <a:latin typeface="Arial" charset="0"/>
              </a:rPr>
              <a:t>Abner</a:t>
            </a:r>
            <a:r>
              <a:rPr lang="en-US" sz="2000" dirty="0">
                <a:effectLst>
                  <a:outerShdw blurRad="38100" dist="38100" dir="2700000" algn="tl">
                    <a:srgbClr val="000000">
                      <a:alpha val="43137"/>
                    </a:srgbClr>
                  </a:outerShdw>
                </a:effectLst>
                <a:latin typeface="Arial" charset="0"/>
              </a:rPr>
              <a:t> can’t use this justification due to his NPV&lt;0 (he should look for other ways to increase risk &amp; </a:t>
            </a:r>
            <a:r>
              <a:rPr lang="en-US" sz="2000" dirty="0">
                <a:effectLst>
                  <a:outerShdw blurRad="38100" dist="38100" dir="2700000" algn="tl">
                    <a:srgbClr val="000000">
                      <a:alpha val="43137"/>
                    </a:srgbClr>
                  </a:outerShdw>
                </a:effectLst>
                <a:latin typeface="Arial" charset="0"/>
              </a:rPr>
              <a:t>return if he really wants to, such as buy diversified risky underlying assets without leverage).</a:t>
            </a:r>
            <a:endParaRPr lang="en-US" sz="2000" dirty="0">
              <a:effectLst>
                <a:outerShdw blurRad="38100" dist="38100" dir="2700000" algn="tl">
                  <a:srgbClr val="000000">
                    <a:alpha val="43137"/>
                  </a:srgbClr>
                </a:outerShdw>
              </a:effectLst>
              <a:latin typeface="Arial" charset="0"/>
            </a:endParaRPr>
          </a:p>
          <a:p>
            <a:pPr eaLnBrk="1" hangingPunct="1">
              <a:spcBef>
                <a:spcPct val="50000"/>
              </a:spcBef>
              <a:buFontTx/>
              <a:buChar char="•"/>
              <a:defRPr/>
            </a:pPr>
            <a:r>
              <a:rPr lang="en-US" sz="2000" dirty="0">
                <a:effectLst>
                  <a:outerShdw blurRad="38100" dist="38100" dir="2700000" algn="tl">
                    <a:srgbClr val="000000">
                      <a:alpha val="43137"/>
                    </a:srgbClr>
                  </a:outerShdw>
                </a:effectLst>
                <a:latin typeface="Arial" charset="0"/>
              </a:rPr>
              <a:t> All three investors can justify the loan if they are capital constrained and the R.E. investment has a sufficient positive NPV. (For Clarence, the R.E. NPV can even be a bit negative.) For </a:t>
            </a:r>
            <a:r>
              <a:rPr lang="en-US" sz="2000" dirty="0" err="1">
                <a:effectLst>
                  <a:outerShdw blurRad="38100" dist="38100" dir="2700000" algn="tl">
                    <a:srgbClr val="000000">
                      <a:alpha val="43137"/>
                    </a:srgbClr>
                  </a:outerShdw>
                </a:effectLst>
                <a:latin typeface="Arial" charset="0"/>
              </a:rPr>
              <a:t>Abner</a:t>
            </a:r>
            <a:r>
              <a:rPr lang="en-US" sz="2000" dirty="0">
                <a:effectLst>
                  <a:outerShdw blurRad="38100" dist="38100" dir="2700000" algn="tl">
                    <a:srgbClr val="000000">
                      <a:alpha val="43137"/>
                    </a:srgbClr>
                  </a:outerShdw>
                </a:effectLst>
                <a:latin typeface="Arial" charset="0"/>
              </a:rPr>
              <a:t>, the positive R.E. NPV may result from his tax advantage (if he is also tax advantaged relative to the marginal investor in the R.E. asset </a:t>
            </a:r>
            <a:r>
              <a:rPr lang="en-US" sz="2000" dirty="0" err="1">
                <a:effectLst>
                  <a:outerShdw blurRad="38100" dist="38100" dir="2700000" algn="tl">
                    <a:srgbClr val="000000">
                      <a:alpha val="43137"/>
                    </a:srgbClr>
                  </a:outerShdw>
                </a:effectLst>
                <a:latin typeface="Arial" charset="0"/>
              </a:rPr>
              <a:t>mkt</a:t>
            </a:r>
            <a:r>
              <a:rPr lang="en-US" sz="2000" dirty="0">
                <a:effectLst>
                  <a:outerShdw blurRad="38100" dist="38100" dir="2700000" algn="tl">
                    <a:srgbClr val="000000">
                      <a:alpha val="43137"/>
                    </a:srgbClr>
                  </a:outerShdw>
                </a:effectLst>
                <a:latin typeface="Arial" charset="0"/>
              </a:rPr>
              <a:t>, not just relative to the marginal investor in the bond </a:t>
            </a:r>
            <a:r>
              <a:rPr lang="en-US" sz="2000" dirty="0" err="1">
                <a:effectLst>
                  <a:outerShdw blurRad="38100" dist="38100" dir="2700000" algn="tl">
                    <a:srgbClr val="000000">
                      <a:alpha val="43137"/>
                    </a:srgbClr>
                  </a:outerShdw>
                </a:effectLst>
                <a:latin typeface="Arial" charset="0"/>
              </a:rPr>
              <a:t>mkt</a:t>
            </a:r>
            <a:r>
              <a:rPr lang="en-US" sz="2000" dirty="0">
                <a:effectLst>
                  <a:outerShdw blurRad="38100" dist="38100" dir="2700000" algn="tl">
                    <a:srgbClr val="000000">
                      <a:alpha val="43137"/>
                    </a:srgbClr>
                  </a:outerShdw>
                </a:effectLst>
                <a:latin typeface="Arial" charset="0"/>
              </a:rPr>
              <a:t>).</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2"/>
          </p:nvPr>
        </p:nvSpPr>
        <p:spPr>
          <a:noFill/>
          <a:ln>
            <a:miter lim="800000"/>
            <a:headEnd/>
            <a:tailEnd/>
          </a:ln>
        </p:spPr>
        <p:txBody>
          <a:bodyPr/>
          <a:lstStyle/>
          <a:p>
            <a:fld id="{A275BB1D-11CC-4EAD-A347-BB8D95821C9F}" type="slidenum">
              <a:rPr lang="en-US"/>
              <a:pPr/>
              <a:t>37</a:t>
            </a:fld>
            <a:endParaRPr lang="en-US"/>
          </a:p>
        </p:txBody>
      </p:sp>
      <p:sp>
        <p:nvSpPr>
          <p:cNvPr id="565250" name="Text Box 2"/>
          <p:cNvSpPr txBox="1">
            <a:spLocks noChangeArrowheads="1"/>
          </p:cNvSpPr>
          <p:nvPr/>
        </p:nvSpPr>
        <p:spPr bwMode="auto">
          <a:xfrm>
            <a:off x="838200" y="304800"/>
            <a:ext cx="6934200" cy="1431925"/>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Value of the ITS:</a:t>
            </a:r>
          </a:p>
          <a:p>
            <a:pPr eaLnBrk="1" hangingPunct="1">
              <a:spcBef>
                <a:spcPct val="20000"/>
              </a:spcBef>
              <a:defRPr/>
            </a:pPr>
            <a:r>
              <a:rPr lang="en-US" sz="2000">
                <a:effectLst>
                  <a:outerShdw blurRad="38100" dist="38100" dir="2700000" algn="tl">
                    <a:srgbClr val="000000">
                      <a:alpha val="43137"/>
                    </a:srgbClr>
                  </a:outerShdw>
                </a:effectLst>
              </a:rPr>
              <a:t>The amount of the ITS each year equals the income tax savings that year: the investor’s tax rate times the interest expense. The PV is found by discounting at the OCC…</a:t>
            </a:r>
          </a:p>
        </p:txBody>
      </p:sp>
      <p:graphicFrame>
        <p:nvGraphicFramePr>
          <p:cNvPr id="63492" name="Object 3"/>
          <p:cNvGraphicFramePr>
            <a:graphicFrameLocks noChangeAspect="1"/>
          </p:cNvGraphicFramePr>
          <p:nvPr/>
        </p:nvGraphicFramePr>
        <p:xfrm>
          <a:off x="990600" y="1828800"/>
          <a:ext cx="6792913" cy="2044700"/>
        </p:xfrm>
        <a:graphic>
          <a:graphicData uri="http://schemas.openxmlformats.org/presentationml/2006/ole">
            <p:oleObj spid="_x0000_s63492" name="Equation" r:id="rId3" imgW="2946400" imgH="889000" progId="Equation.3">
              <p:embed/>
            </p:oleObj>
          </a:graphicData>
        </a:graphic>
      </p:graphicFrame>
      <p:sp>
        <p:nvSpPr>
          <p:cNvPr id="565252" name="Text Box 4"/>
          <p:cNvSpPr txBox="1">
            <a:spLocks noChangeArrowheads="1"/>
          </p:cNvSpPr>
          <p:nvPr/>
        </p:nvSpPr>
        <p:spPr bwMode="auto">
          <a:xfrm>
            <a:off x="914400" y="3962400"/>
            <a:ext cx="6934200" cy="2124075"/>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The ITS are worth more to the more heavily-taxed investor (Clarence), and for everyone they are worth a large fraction of the loan amount ($100).</a:t>
            </a:r>
          </a:p>
          <a:p>
            <a:pPr eaLnBrk="1" hangingPunct="1">
              <a:spcBef>
                <a:spcPct val="50000"/>
              </a:spcBef>
              <a:defRPr/>
            </a:pPr>
            <a:r>
              <a:rPr lang="en-US" dirty="0">
                <a:effectLst>
                  <a:outerShdw blurRad="38100" dist="38100" dir="2700000" algn="tl">
                    <a:srgbClr val="000000">
                      <a:alpha val="43137"/>
                    </a:srgbClr>
                  </a:outerShdw>
                </a:effectLst>
              </a:rPr>
              <a:t>But what is the </a:t>
            </a:r>
            <a:r>
              <a:rPr lang="en-US" u="sng" dirty="0">
                <a:effectLst>
                  <a:outerShdw blurRad="38100" dist="38100" dir="2700000" algn="tl">
                    <a:srgbClr val="000000">
                      <a:alpha val="43137"/>
                    </a:srgbClr>
                  </a:outerShdw>
                </a:effectLst>
              </a:rPr>
              <a:t>NPV of the borrowing transaction</a:t>
            </a:r>
            <a:r>
              <a:rPr lang="en-US" dirty="0">
                <a:effectLst>
                  <a:outerShdw blurRad="38100" dist="38100" dir="2700000" algn="tl">
                    <a:srgbClr val="000000">
                      <a:alpha val="43137"/>
                    </a:srgbClr>
                  </a:outerShdw>
                </a:effectLst>
              </a:rPr>
              <a:t>, to Mary, </a:t>
            </a:r>
            <a:r>
              <a:rPr lang="en-US" dirty="0" err="1">
                <a:effectLst>
                  <a:outerShdw blurRad="38100" dist="38100" dir="2700000" algn="tl">
                    <a:srgbClr val="000000">
                      <a:alpha val="43137"/>
                    </a:srgbClr>
                  </a:outerShdw>
                </a:effectLst>
              </a:rPr>
              <a:t>Abner</a:t>
            </a:r>
            <a:r>
              <a:rPr lang="en-US" dirty="0">
                <a:effectLst>
                  <a:outerShdw blurRad="38100" dist="38100" dir="2700000" algn="tl">
                    <a:srgbClr val="000000">
                      <a:alpha val="43137"/>
                    </a:srgbClr>
                  </a:outerShdw>
                </a:effectLst>
              </a:rPr>
              <a:t>, &amp; Clarence? . . .</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2"/>
          </p:nvPr>
        </p:nvSpPr>
        <p:spPr>
          <a:noFill/>
          <a:ln>
            <a:miter lim="800000"/>
            <a:headEnd/>
            <a:tailEnd/>
          </a:ln>
        </p:spPr>
        <p:txBody>
          <a:bodyPr/>
          <a:lstStyle/>
          <a:p>
            <a:fld id="{FDD5A7A7-5C82-4AE1-BF68-F4084A35B21C}" type="slidenum">
              <a:rPr lang="en-US"/>
              <a:pPr/>
              <a:t>38</a:t>
            </a:fld>
            <a:endParaRPr lang="en-US"/>
          </a:p>
        </p:txBody>
      </p:sp>
      <p:sp>
        <p:nvSpPr>
          <p:cNvPr id="566274" name="Text Box 2"/>
          <p:cNvSpPr txBox="1">
            <a:spLocks noChangeArrowheads="1"/>
          </p:cNvSpPr>
          <p:nvPr/>
        </p:nvSpPr>
        <p:spPr bwMode="auto">
          <a:xfrm>
            <a:off x="990600" y="152400"/>
            <a:ext cx="6934200" cy="830263"/>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ITS valuation must be combined with rest of loan (liability apart from shield) to get NPV(financing):</a:t>
            </a:r>
            <a:endParaRPr lang="en-US" dirty="0">
              <a:effectLst>
                <a:outerShdw blurRad="38100" dist="38100" dir="2700000" algn="tl">
                  <a:srgbClr val="000000">
                    <a:alpha val="43137"/>
                  </a:srgbClr>
                </a:outerShdw>
              </a:effectLst>
            </a:endParaRPr>
          </a:p>
        </p:txBody>
      </p:sp>
      <p:graphicFrame>
        <p:nvGraphicFramePr>
          <p:cNvPr id="64516" name="Object 3"/>
          <p:cNvGraphicFramePr>
            <a:graphicFrameLocks noChangeAspect="1"/>
          </p:cNvGraphicFramePr>
          <p:nvPr/>
        </p:nvGraphicFramePr>
        <p:xfrm>
          <a:off x="1524000" y="5029200"/>
          <a:ext cx="6256338" cy="1376363"/>
        </p:xfrm>
        <a:graphic>
          <a:graphicData uri="http://schemas.openxmlformats.org/presentationml/2006/ole">
            <p:oleObj spid="_x0000_s64516" name="Equation" r:id="rId4" imgW="3225800" imgH="711200" progId="Equation.3">
              <p:embed/>
            </p:oleObj>
          </a:graphicData>
        </a:graphic>
      </p:graphicFrame>
      <p:sp>
        <p:nvSpPr>
          <p:cNvPr id="566277" name="Text Box 5"/>
          <p:cNvSpPr txBox="1">
            <a:spLocks noChangeArrowheads="1"/>
          </p:cNvSpPr>
          <p:nvPr/>
        </p:nvSpPr>
        <p:spPr bwMode="auto">
          <a:xfrm>
            <a:off x="1812925" y="5832475"/>
            <a:ext cx="5426075" cy="457200"/>
          </a:xfrm>
          <a:prstGeom prst="rect">
            <a:avLst/>
          </a:prstGeom>
          <a:noFill/>
          <a:ln w="9525">
            <a:noFill/>
            <a:miter lim="800000"/>
            <a:headEnd/>
            <a:tailEnd/>
          </a:ln>
          <a:effectLst/>
        </p:spPr>
        <p:txBody>
          <a:bodyPr>
            <a:spAutoFit/>
          </a:bodyPr>
          <a:lstStyle/>
          <a:p>
            <a:pPr eaLnBrk="1" hangingPunct="1">
              <a:defRPr/>
            </a:pPr>
            <a:endParaRPr lang="en-US">
              <a:effectLst>
                <a:outerShdw blurRad="38100" dist="38100" dir="2700000" algn="tl">
                  <a:srgbClr val="000000">
                    <a:alpha val="43137"/>
                  </a:srgbClr>
                </a:outerShdw>
              </a:effectLst>
            </a:endParaRPr>
          </a:p>
        </p:txBody>
      </p:sp>
      <p:graphicFrame>
        <p:nvGraphicFramePr>
          <p:cNvPr id="64518" name="Object 3"/>
          <p:cNvGraphicFramePr>
            <a:graphicFrameLocks noChangeAspect="1"/>
          </p:cNvGraphicFramePr>
          <p:nvPr/>
        </p:nvGraphicFramePr>
        <p:xfrm>
          <a:off x="609600" y="1219200"/>
          <a:ext cx="7670800" cy="1563688"/>
        </p:xfrm>
        <a:graphic>
          <a:graphicData uri="http://schemas.openxmlformats.org/presentationml/2006/ole">
            <p:oleObj spid="_x0000_s64518" name="Equation" r:id="rId5" imgW="4038600" imgH="825500" progId="Equation.3">
              <p:embed/>
            </p:oleObj>
          </a:graphicData>
        </a:graphic>
      </p:graphicFrame>
      <p:graphicFrame>
        <p:nvGraphicFramePr>
          <p:cNvPr id="64519" name="Object 4"/>
          <p:cNvGraphicFramePr>
            <a:graphicFrameLocks noChangeAspect="1"/>
          </p:cNvGraphicFramePr>
          <p:nvPr/>
        </p:nvGraphicFramePr>
        <p:xfrm>
          <a:off x="1752600" y="3048000"/>
          <a:ext cx="5441950" cy="1638300"/>
        </p:xfrm>
        <a:graphic>
          <a:graphicData uri="http://schemas.openxmlformats.org/presentationml/2006/ole">
            <p:oleObj spid="_x0000_s64519" name="Equation" r:id="rId6" imgW="2946400" imgH="889000" progId="Equation.3">
              <p:embed/>
            </p:oleObj>
          </a:graphicData>
        </a:graphic>
      </p:graphicFrame>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2"/>
          </p:nvPr>
        </p:nvSpPr>
        <p:spPr>
          <a:noFill/>
          <a:ln>
            <a:miter lim="800000"/>
            <a:headEnd/>
            <a:tailEnd/>
          </a:ln>
        </p:spPr>
        <p:txBody>
          <a:bodyPr/>
          <a:lstStyle/>
          <a:p>
            <a:fld id="{14069009-3FE3-4B4B-A562-7434D3DA271A}" type="slidenum">
              <a:rPr lang="en-US"/>
              <a:pPr/>
              <a:t>39</a:t>
            </a:fld>
            <a:endParaRPr lang="en-US"/>
          </a:p>
        </p:txBody>
      </p:sp>
      <p:sp>
        <p:nvSpPr>
          <p:cNvPr id="565250" name="Text Box 2"/>
          <p:cNvSpPr txBox="1">
            <a:spLocks noChangeArrowheads="1"/>
          </p:cNvSpPr>
          <p:nvPr/>
        </p:nvSpPr>
        <p:spPr bwMode="auto">
          <a:xfrm>
            <a:off x="838200" y="304800"/>
            <a:ext cx="7696200" cy="1274763"/>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Alternative approach (intuitive but wrong…):</a:t>
            </a:r>
            <a:endParaRPr lang="en-US" dirty="0">
              <a:effectLst>
                <a:outerShdw blurRad="38100" dist="38100" dir="2700000" algn="tl">
                  <a:srgbClr val="000000">
                    <a:alpha val="43137"/>
                  </a:srgbClr>
                </a:outerShdw>
              </a:effectLst>
            </a:endParaRPr>
          </a:p>
          <a:p>
            <a:pPr eaLnBrk="1" hangingPunct="1">
              <a:spcBef>
                <a:spcPct val="20000"/>
              </a:spcBef>
              <a:defRPr/>
            </a:pPr>
            <a:r>
              <a:rPr lang="en-US" dirty="0">
                <a:effectLst>
                  <a:outerShdw blurRad="38100" dist="38100" dir="2700000" algn="tl">
                    <a:srgbClr val="000000">
                      <a:alpha val="43137"/>
                    </a:srgbClr>
                  </a:outerShdw>
                </a:effectLst>
              </a:rPr>
              <a:t>Use each investor’s “personalized” OCC (reflecting their </a:t>
            </a:r>
            <a:r>
              <a:rPr lang="en-US" i="1" u="sng" dirty="0">
                <a:effectLst>
                  <a:outerShdw blurRad="38100" dist="38100" dir="2700000" algn="tl">
                    <a:srgbClr val="000000">
                      <a:alpha val="43137"/>
                    </a:srgbClr>
                  </a:outerShdw>
                </a:effectLst>
              </a:rPr>
              <a:t>own</a:t>
            </a:r>
            <a:r>
              <a:rPr lang="en-US" dirty="0">
                <a:effectLst>
                  <a:outerShdw blurRad="38100" dist="38100" dir="2700000" algn="tl">
                    <a:srgbClr val="000000">
                      <a:alpha val="43137"/>
                    </a:srgbClr>
                  </a:outerShdw>
                </a:effectLst>
              </a:rPr>
              <a:t> tax rate) as the discount rate in the denominators …</a:t>
            </a:r>
            <a:endParaRPr lang="en-US" dirty="0">
              <a:effectLst>
                <a:outerShdw blurRad="38100" dist="38100" dir="2700000" algn="tl">
                  <a:srgbClr val="000000">
                    <a:alpha val="43137"/>
                  </a:srgbClr>
                </a:outerShdw>
              </a:effectLst>
            </a:endParaRPr>
          </a:p>
        </p:txBody>
      </p:sp>
      <p:sp>
        <p:nvSpPr>
          <p:cNvPr id="565252" name="Text Box 4"/>
          <p:cNvSpPr txBox="1">
            <a:spLocks noChangeArrowheads="1"/>
          </p:cNvSpPr>
          <p:nvPr/>
        </p:nvSpPr>
        <p:spPr bwMode="auto">
          <a:xfrm>
            <a:off x="838200" y="3429000"/>
            <a:ext cx="7772400" cy="3046413"/>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Gives loan valuation IV </a:t>
            </a:r>
            <a:r>
              <a:rPr lang="en-US" i="1" u="sng" dirty="0">
                <a:effectLst>
                  <a:outerShdw blurRad="38100" dist="38100" dir="2700000" algn="tl">
                    <a:srgbClr val="000000">
                      <a:alpha val="43137"/>
                    </a:srgbClr>
                  </a:outerShdw>
                </a:effectLst>
              </a:rPr>
              <a:t>identical by construction</a:t>
            </a:r>
            <a:r>
              <a:rPr lang="en-US" dirty="0">
                <a:effectLst>
                  <a:outerShdw blurRad="38100" dist="38100" dir="2700000" algn="tl">
                    <a:srgbClr val="000000">
                      <a:alpha val="43137"/>
                    </a:srgbClr>
                  </a:outerShdw>
                </a:effectLst>
              </a:rPr>
              <a:t> to loan valuation MV. (Negates concept of “IV” distinct from “MV”).</a:t>
            </a:r>
          </a:p>
          <a:p>
            <a:pPr eaLnBrk="1" hangingPunct="1">
              <a:spcBef>
                <a:spcPct val="50000"/>
              </a:spcBef>
              <a:defRPr/>
            </a:pPr>
            <a:r>
              <a:rPr lang="en-US" dirty="0">
                <a:effectLst>
                  <a:outerShdw blurRad="38100" dist="38100" dir="2700000" algn="tl">
                    <a:srgbClr val="000000">
                      <a:alpha val="43137"/>
                    </a:srgbClr>
                  </a:outerShdw>
                </a:effectLst>
              </a:rPr>
              <a:t>Results </a:t>
            </a:r>
            <a:r>
              <a:rPr lang="en-US" i="1" u="sng" dirty="0">
                <a:effectLst>
                  <a:outerShdw blurRad="38100" dist="38100" dir="2700000" algn="tl">
                    <a:srgbClr val="000000">
                      <a:alpha val="43137"/>
                    </a:srgbClr>
                  </a:outerShdw>
                </a:effectLst>
              </a:rPr>
              <a:t>by definition</a:t>
            </a:r>
            <a:r>
              <a:rPr lang="en-US" i="1"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 in NPV(financing) = 0 </a:t>
            </a:r>
            <a:r>
              <a:rPr lang="en-US" i="1" u="sng" dirty="0">
                <a:effectLst>
                  <a:outerShdw blurRad="38100" dist="38100" dir="2700000" algn="tl">
                    <a:srgbClr val="000000">
                      <a:alpha val="43137"/>
                    </a:srgbClr>
                  </a:outerShdw>
                </a:effectLst>
              </a:rPr>
              <a:t>always</a:t>
            </a:r>
            <a:r>
              <a:rPr lang="en-US" dirty="0">
                <a:effectLst>
                  <a:outerShdw blurRad="38100" dist="38100" dir="2700000" algn="tl">
                    <a:srgbClr val="000000">
                      <a:alpha val="43137"/>
                    </a:srgbClr>
                  </a:outerShdw>
                </a:effectLst>
              </a:rPr>
              <a:t>. (Doesn’t make sense for tax-advantaged or tax-disadvantaged intra-marginal investors’ IV-based NPVs.</a:t>
            </a:r>
          </a:p>
          <a:p>
            <a:pPr eaLnBrk="1" hangingPunct="1">
              <a:spcBef>
                <a:spcPct val="50000"/>
              </a:spcBef>
              <a:defRPr/>
            </a:pPr>
            <a:r>
              <a:rPr lang="en-US" dirty="0">
                <a:effectLst>
                  <a:outerShdw blurRad="38100" dist="38100" dir="2700000" algn="tl">
                    <a:srgbClr val="000000">
                      <a:alpha val="43137"/>
                    </a:srgbClr>
                  </a:outerShdw>
                </a:effectLst>
              </a:rPr>
              <a:t>Recall IV methodology “theory” proposed in Ch.12 (sect 12.1.1 p.266): </a:t>
            </a:r>
            <a:r>
              <a:rPr lang="en-US" b="1" i="1" dirty="0">
                <a:effectLst>
                  <a:outerShdw blurRad="38100" dist="38100" dir="2700000" algn="tl">
                    <a:srgbClr val="000000">
                      <a:alpha val="43137"/>
                    </a:srgbClr>
                  </a:outerShdw>
                </a:effectLst>
              </a:rPr>
              <a:t>get discount rate from capital mkt.</a:t>
            </a:r>
            <a:endParaRPr lang="en-US" b="1" i="1" dirty="0">
              <a:effectLst>
                <a:outerShdw blurRad="38100" dist="38100" dir="2700000" algn="tl">
                  <a:srgbClr val="000000">
                    <a:alpha val="43137"/>
                  </a:srgbClr>
                </a:outerShdw>
              </a:effectLst>
            </a:endParaRPr>
          </a:p>
        </p:txBody>
      </p:sp>
      <p:graphicFrame>
        <p:nvGraphicFramePr>
          <p:cNvPr id="66565" name="Object 3"/>
          <p:cNvGraphicFramePr>
            <a:graphicFrameLocks noChangeAspect="1"/>
          </p:cNvGraphicFramePr>
          <p:nvPr/>
        </p:nvGraphicFramePr>
        <p:xfrm>
          <a:off x="914400" y="1752600"/>
          <a:ext cx="7048500" cy="1474788"/>
        </p:xfrm>
        <a:graphic>
          <a:graphicData uri="http://schemas.openxmlformats.org/presentationml/2006/ole">
            <p:oleObj spid="_x0000_s66565" name="Equation" r:id="rId3" imgW="4241800" imgH="889000" progId="Equation.3">
              <p:embed/>
            </p:oleObj>
          </a:graphicData>
        </a:graphic>
      </p:graphicFrame>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1" name="Picture 5"/>
          <p:cNvPicPr>
            <a:picLocks noChangeAspect="1" noChangeArrowheads="1"/>
          </p:cNvPicPr>
          <p:nvPr/>
        </p:nvPicPr>
        <p:blipFill>
          <a:blip r:embed="rId2" cstate="print"/>
          <a:srcRect/>
          <a:stretch>
            <a:fillRect/>
          </a:stretch>
        </p:blipFill>
        <p:spPr bwMode="auto">
          <a:xfrm>
            <a:off x="212725" y="1466850"/>
            <a:ext cx="8718550" cy="5010150"/>
          </a:xfrm>
          <a:prstGeom prst="rect">
            <a:avLst/>
          </a:prstGeom>
          <a:noFill/>
          <a:ln w="9525">
            <a:noFill/>
            <a:miter lim="800000"/>
            <a:headEnd/>
            <a:tailEnd/>
          </a:ln>
        </p:spPr>
      </p:pic>
      <p:sp>
        <p:nvSpPr>
          <p:cNvPr id="7" name="Title 6"/>
          <p:cNvSpPr>
            <a:spLocks noGrp="1"/>
          </p:cNvSpPr>
          <p:nvPr>
            <p:ph type="title"/>
          </p:nvPr>
        </p:nvSpPr>
        <p:spPr>
          <a:xfrm>
            <a:off x="228600" y="0"/>
            <a:ext cx="8686800" cy="1600200"/>
          </a:xfrm>
        </p:spPr>
        <p:txBody>
          <a:bodyPr/>
          <a:lstStyle/>
          <a:p>
            <a:r>
              <a:rPr lang="en-US" sz="2800" dirty="0" smtClean="0"/>
              <a:t>EXHIBIT 14-1A </a:t>
            </a:r>
            <a:r>
              <a:rPr lang="en-US" sz="2800" dirty="0" smtClean="0"/>
              <a:t/>
            </a:r>
            <a:br>
              <a:rPr lang="en-US" sz="2800" dirty="0" smtClean="0"/>
            </a:br>
            <a:r>
              <a:rPr lang="en-US" sz="2800" b="1" dirty="0" smtClean="0"/>
              <a:t>Equity- After-Tax </a:t>
            </a:r>
            <a:r>
              <a:rPr lang="en-US" sz="2800" b="1" dirty="0" smtClean="0"/>
              <a:t>Cash Flows </a:t>
            </a:r>
            <a:r>
              <a:rPr lang="en-US" sz="2800" b="1" dirty="0" smtClean="0"/>
              <a:t>from Operations</a:t>
            </a:r>
            <a:endParaRPr lang="en-US" sz="2800" b="1" dirty="0"/>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
        <p:nvSpPr>
          <p:cNvPr id="19458" name="Slide Number Placeholder 3"/>
          <p:cNvSpPr>
            <a:spLocks noGrp="1"/>
          </p:cNvSpPr>
          <p:nvPr>
            <p:ph type="sldNum" sz="quarter" idx="12"/>
          </p:nvPr>
        </p:nvSpPr>
        <p:spPr>
          <a:noFill/>
          <a:ln>
            <a:miter lim="800000"/>
            <a:headEnd/>
            <a:tailEnd/>
          </a:ln>
        </p:spPr>
        <p:txBody>
          <a:bodyPr/>
          <a:lstStyle/>
          <a:p>
            <a:fld id="{2039717F-6976-426F-B317-902DD2D3C9EC}" type="slidenum">
              <a:rPr lang="en-US"/>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2"/>
          </p:nvPr>
        </p:nvSpPr>
        <p:spPr>
          <a:noFill/>
          <a:ln>
            <a:miter lim="800000"/>
            <a:headEnd/>
            <a:tailEnd/>
          </a:ln>
        </p:spPr>
        <p:txBody>
          <a:bodyPr/>
          <a:lstStyle/>
          <a:p>
            <a:fld id="{14330D0D-7A14-457B-AA29-F4A884C5C7E8}" type="slidenum">
              <a:rPr lang="en-US"/>
              <a:pPr/>
              <a:t>40</a:t>
            </a:fld>
            <a:endParaRPr lang="en-US"/>
          </a:p>
        </p:txBody>
      </p:sp>
      <p:sp>
        <p:nvSpPr>
          <p:cNvPr id="565250" name="Text Box 2"/>
          <p:cNvSpPr txBox="1">
            <a:spLocks noChangeArrowheads="1"/>
          </p:cNvSpPr>
          <p:nvPr/>
        </p:nvSpPr>
        <p:spPr bwMode="auto">
          <a:xfrm>
            <a:off x="811213" y="0"/>
            <a:ext cx="7696200" cy="1274763"/>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Alternative approach (employed by neophytes…):</a:t>
            </a:r>
            <a:endParaRPr lang="en-US" dirty="0">
              <a:effectLst>
                <a:outerShdw blurRad="38100" dist="38100" dir="2700000" algn="tl">
                  <a:srgbClr val="000000">
                    <a:alpha val="43137"/>
                  </a:srgbClr>
                </a:outerShdw>
              </a:effectLst>
            </a:endParaRPr>
          </a:p>
          <a:p>
            <a:pPr eaLnBrk="1" hangingPunct="1">
              <a:spcBef>
                <a:spcPct val="20000"/>
              </a:spcBef>
              <a:defRPr/>
            </a:pPr>
            <a:r>
              <a:rPr lang="en-US" dirty="0">
                <a:effectLst>
                  <a:outerShdw blurRad="38100" dist="38100" dir="2700000" algn="tl">
                    <a:srgbClr val="000000">
                      <a:alpha val="43137"/>
                    </a:srgbClr>
                  </a:outerShdw>
                </a:effectLst>
              </a:rPr>
              <a:t>Include consideration of the ITS in the numerators, but discount at the loan interest rate…</a:t>
            </a:r>
            <a:endParaRPr lang="en-US" dirty="0">
              <a:effectLst>
                <a:outerShdw blurRad="38100" dist="38100" dir="2700000" algn="tl">
                  <a:srgbClr val="000000">
                    <a:alpha val="43137"/>
                  </a:srgbClr>
                </a:outerShdw>
              </a:effectLst>
            </a:endParaRPr>
          </a:p>
        </p:txBody>
      </p:sp>
      <p:sp>
        <p:nvSpPr>
          <p:cNvPr id="565252" name="Text Box 4"/>
          <p:cNvSpPr txBox="1">
            <a:spLocks noChangeArrowheads="1"/>
          </p:cNvSpPr>
          <p:nvPr/>
        </p:nvSpPr>
        <p:spPr bwMode="auto">
          <a:xfrm>
            <a:off x="228600" y="2887663"/>
            <a:ext cx="8610600" cy="3687762"/>
          </a:xfrm>
          <a:prstGeom prst="rect">
            <a:avLst/>
          </a:prstGeom>
          <a:noFill/>
          <a:ln w="9525">
            <a:solidFill>
              <a:schemeClr val="tx1"/>
            </a:solidFill>
            <a:miter lim="800000"/>
            <a:headEnd/>
            <a:tailEnd/>
          </a:ln>
          <a:effectLst/>
        </p:spPr>
        <p:txBody>
          <a:bodyPr>
            <a:spAutoFit/>
          </a:bodyPr>
          <a:lstStyle/>
          <a:p>
            <a:pPr eaLnBrk="1" hangingPunct="1">
              <a:spcBef>
                <a:spcPts val="1000"/>
              </a:spcBef>
              <a:defRPr/>
            </a:pPr>
            <a:r>
              <a:rPr lang="en-US" dirty="0">
                <a:effectLst>
                  <a:outerShdw blurRad="38100" dist="38100" dir="2700000" algn="tl">
                    <a:srgbClr val="000000">
                      <a:alpha val="43137"/>
                    </a:srgbClr>
                  </a:outerShdw>
                </a:effectLst>
              </a:rPr>
              <a:t>Obviously </a:t>
            </a:r>
            <a:r>
              <a:rPr lang="en-US" b="1" dirty="0">
                <a:effectLst>
                  <a:outerShdw blurRad="38100" dist="38100" dir="2700000" algn="tl">
                    <a:srgbClr val="000000">
                      <a:alpha val="43137"/>
                    </a:srgbClr>
                  </a:outerShdw>
                </a:effectLst>
              </a:rPr>
              <a:t>wrong</a:t>
            </a:r>
            <a:r>
              <a:rPr lang="en-US" dirty="0">
                <a:effectLst>
                  <a:outerShdw blurRad="38100" dist="38100" dir="2700000" algn="tl">
                    <a:srgbClr val="000000">
                      <a:alpha val="43137"/>
                    </a:srgbClr>
                  </a:outerShdw>
                </a:effectLst>
              </a:rPr>
              <a:t>: Inconsistent to apply </a:t>
            </a:r>
            <a:r>
              <a:rPr lang="en-US" i="1" u="sng" dirty="0">
                <a:effectLst>
                  <a:outerShdw blurRad="38100" dist="38100" dir="2700000" algn="tl">
                    <a:srgbClr val="000000">
                      <a:alpha val="43137"/>
                    </a:srgbClr>
                  </a:outerShdw>
                </a:effectLst>
              </a:rPr>
              <a:t>before-tax</a:t>
            </a:r>
            <a:r>
              <a:rPr lang="en-US" dirty="0">
                <a:effectLst>
                  <a:outerShdw blurRad="38100" dist="38100" dir="2700000" algn="tl">
                    <a:srgbClr val="000000">
                      <a:alpha val="43137"/>
                    </a:srgbClr>
                  </a:outerShdw>
                </a:effectLst>
              </a:rPr>
              <a:t> discount rate (OCC) to </a:t>
            </a:r>
            <a:r>
              <a:rPr lang="en-US" i="1" u="sng" dirty="0">
                <a:effectLst>
                  <a:outerShdw blurRad="38100" dist="38100" dir="2700000" algn="tl">
                    <a:srgbClr val="000000">
                      <a:alpha val="43137"/>
                    </a:srgbClr>
                  </a:outerShdw>
                </a:effectLst>
              </a:rPr>
              <a:t>after-tax</a:t>
            </a:r>
            <a:r>
              <a:rPr lang="en-US" dirty="0">
                <a:effectLst>
                  <a:outerShdw blurRad="38100" dist="38100" dir="2700000" algn="tl">
                    <a:srgbClr val="000000">
                      <a:alpha val="43137"/>
                    </a:srgbClr>
                  </a:outerShdw>
                </a:effectLst>
              </a:rPr>
              <a:t> cash flows.</a:t>
            </a:r>
          </a:p>
          <a:p>
            <a:pPr eaLnBrk="1" hangingPunct="1">
              <a:spcBef>
                <a:spcPts val="1000"/>
              </a:spcBef>
              <a:defRPr/>
            </a:pPr>
            <a:r>
              <a:rPr lang="en-US" dirty="0">
                <a:effectLst>
                  <a:outerShdw blurRad="38100" dist="38100" dir="2700000" algn="tl">
                    <a:srgbClr val="000000">
                      <a:alpha val="43137"/>
                    </a:srgbClr>
                  </a:outerShdw>
                </a:effectLst>
              </a:rPr>
              <a:t>Gives impression ITS are </a:t>
            </a:r>
            <a:r>
              <a:rPr lang="en-US" i="1" u="sng" dirty="0">
                <a:effectLst>
                  <a:outerShdw blurRad="38100" dist="38100" dir="2700000" algn="tl">
                    <a:srgbClr val="000000">
                      <a:alpha val="43137"/>
                    </a:srgbClr>
                  </a:outerShdw>
                </a:effectLst>
              </a:rPr>
              <a:t>far </a:t>
            </a:r>
            <a:r>
              <a:rPr lang="en-US" dirty="0">
                <a:effectLst>
                  <a:outerShdw blurRad="38100" dist="38100" dir="2700000" algn="tl">
                    <a:srgbClr val="000000">
                      <a:alpha val="43137"/>
                    </a:srgbClr>
                  </a:outerShdw>
                </a:effectLst>
              </a:rPr>
              <a:t> more valuable than they actually are. (Hence </a:t>
            </a:r>
            <a:r>
              <a:rPr lang="en-US" dirty="0">
                <a:effectLst>
                  <a:outerShdw blurRad="38100" dist="38100" dir="2700000" algn="tl">
                    <a:srgbClr val="000000">
                      <a:alpha val="43137"/>
                    </a:srgbClr>
                  </a:outerShdw>
                </a:effectLst>
                <a:sym typeface="Wingdings" pitchFamily="2" charset="2"/>
              </a:rPr>
              <a:t> </a:t>
            </a:r>
            <a:r>
              <a:rPr lang="en-US" i="1" u="sng" dirty="0">
                <a:effectLst>
                  <a:outerShdw blurRad="38100" dist="38100" dir="2700000" algn="tl">
                    <a:srgbClr val="000000">
                      <a:alpha val="43137"/>
                    </a:srgbClr>
                  </a:outerShdw>
                </a:effectLst>
                <a:sym typeface="Wingdings" pitchFamily="2" charset="2"/>
              </a:rPr>
              <a:t>debt</a:t>
            </a:r>
            <a:r>
              <a:rPr lang="en-US" dirty="0">
                <a:effectLst>
                  <a:outerShdw blurRad="38100" dist="38100" dir="2700000" algn="tl">
                    <a:srgbClr val="000000">
                      <a:alpha val="43137"/>
                    </a:srgbClr>
                  </a:outerShdw>
                </a:effectLst>
                <a:sym typeface="Wingdings" pitchFamily="2" charset="2"/>
              </a:rPr>
              <a:t> more useful than it really is.)</a:t>
            </a:r>
            <a:endParaRPr lang="en-US" dirty="0">
              <a:effectLst>
                <a:outerShdw blurRad="38100" dist="38100" dir="2700000" algn="tl">
                  <a:srgbClr val="000000">
                    <a:alpha val="43137"/>
                  </a:srgbClr>
                </a:outerShdw>
              </a:effectLst>
            </a:endParaRPr>
          </a:p>
          <a:p>
            <a:pPr eaLnBrk="1" hangingPunct="1">
              <a:spcBef>
                <a:spcPts val="1000"/>
              </a:spcBef>
              <a:defRPr/>
            </a:pPr>
            <a:r>
              <a:rPr lang="en-US" dirty="0">
                <a:effectLst>
                  <a:outerShdw blurRad="38100" dist="38100" dir="2700000" algn="tl">
                    <a:srgbClr val="000000">
                      <a:alpha val="43137"/>
                    </a:srgbClr>
                  </a:outerShdw>
                </a:effectLst>
              </a:rPr>
              <a:t>Gives misleading impression ITS are valuable for low-tax investors.</a:t>
            </a:r>
          </a:p>
          <a:p>
            <a:pPr eaLnBrk="1" hangingPunct="1">
              <a:spcBef>
                <a:spcPts val="1000"/>
              </a:spcBef>
              <a:defRPr/>
            </a:pPr>
            <a:r>
              <a:rPr lang="en-US" dirty="0">
                <a:effectLst>
                  <a:outerShdw blurRad="38100" dist="38100" dir="2700000" algn="tl">
                    <a:srgbClr val="000000">
                      <a:alpha val="43137"/>
                    </a:srgbClr>
                  </a:outerShdw>
                </a:effectLst>
              </a:rPr>
              <a:t>Ignores what happens on the other side of the debt market.</a:t>
            </a:r>
          </a:p>
          <a:p>
            <a:pPr eaLnBrk="1" hangingPunct="1">
              <a:spcBef>
                <a:spcPts val="1000"/>
              </a:spcBef>
              <a:defRPr/>
            </a:pPr>
            <a:r>
              <a:rPr lang="en-US" dirty="0">
                <a:effectLst>
                  <a:outerShdw blurRad="38100" dist="38100" dir="2700000" algn="tl">
                    <a:srgbClr val="000000">
                      <a:alpha val="43137"/>
                    </a:srgbClr>
                  </a:outerShdw>
                </a:effectLst>
              </a:rPr>
              <a:t>Makes it look like it’s </a:t>
            </a:r>
            <a:r>
              <a:rPr lang="en-US" i="1" u="sng" dirty="0">
                <a:effectLst>
                  <a:outerShdw blurRad="38100" dist="38100" dir="2700000" algn="tl">
                    <a:srgbClr val="000000">
                      <a:alpha val="43137"/>
                    </a:srgbClr>
                  </a:outerShdw>
                </a:effectLst>
              </a:rPr>
              <a:t>always pos.NPV to borrow!</a:t>
            </a:r>
            <a:endParaRPr lang="en-US" dirty="0">
              <a:effectLst>
                <a:outerShdw blurRad="38100" dist="38100" dir="2700000" algn="tl">
                  <a:srgbClr val="000000">
                    <a:alpha val="43137"/>
                  </a:srgbClr>
                </a:outerShdw>
              </a:effectLst>
            </a:endParaRPr>
          </a:p>
          <a:p>
            <a:pPr eaLnBrk="1" hangingPunct="1">
              <a:spcBef>
                <a:spcPts val="1000"/>
              </a:spcBef>
              <a:defRPr/>
            </a:pPr>
            <a:r>
              <a:rPr lang="en-US" i="1" u="sng" dirty="0">
                <a:solidFill>
                  <a:srgbClr val="FF0000"/>
                </a:solidFill>
                <a:effectLst>
                  <a:outerShdw blurRad="38100" dist="38100" dir="2700000" algn="tl">
                    <a:srgbClr val="000000">
                      <a:alpha val="43137"/>
                    </a:srgbClr>
                  </a:outerShdw>
                </a:effectLst>
              </a:rPr>
              <a:t>All too common mistake in the real world!</a:t>
            </a:r>
            <a:endParaRPr lang="en-US" i="1" u="sng" dirty="0">
              <a:solidFill>
                <a:srgbClr val="FF0000"/>
              </a:solidFill>
              <a:effectLst>
                <a:outerShdw blurRad="38100" dist="38100" dir="2700000" algn="tl">
                  <a:srgbClr val="000000">
                    <a:alpha val="43137"/>
                  </a:srgbClr>
                </a:outerShdw>
              </a:effectLst>
            </a:endParaRPr>
          </a:p>
        </p:txBody>
      </p:sp>
      <p:graphicFrame>
        <p:nvGraphicFramePr>
          <p:cNvPr id="67589" name="Object 3"/>
          <p:cNvGraphicFramePr>
            <a:graphicFrameLocks noChangeAspect="1"/>
          </p:cNvGraphicFramePr>
          <p:nvPr/>
        </p:nvGraphicFramePr>
        <p:xfrm>
          <a:off x="762000" y="1447800"/>
          <a:ext cx="7300913" cy="1474788"/>
        </p:xfrm>
        <a:graphic>
          <a:graphicData uri="http://schemas.openxmlformats.org/presentationml/2006/ole">
            <p:oleObj spid="_x0000_s67589" name="Equation" r:id="rId3" imgW="4394200" imgH="889000" progId="Equation.3">
              <p:embed/>
            </p:oleObj>
          </a:graphicData>
        </a:graphic>
      </p:graphicFrame>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1"/>
          <p:cNvSpPr>
            <a:spLocks noGrp="1"/>
          </p:cNvSpPr>
          <p:nvPr>
            <p:ph type="sldNum" sz="quarter" idx="12"/>
          </p:nvPr>
        </p:nvSpPr>
        <p:spPr>
          <a:xfrm>
            <a:off x="6553200" y="6400800"/>
            <a:ext cx="2590800" cy="457200"/>
          </a:xfrm>
          <a:noFill/>
          <a:ln>
            <a:miter lim="800000"/>
            <a:headEnd/>
            <a:tailEnd/>
          </a:ln>
        </p:spPr>
        <p:txBody>
          <a:bodyPr/>
          <a:lstStyle/>
          <a:p>
            <a:fld id="{103516E3-B70E-4B13-9513-6A86CF389C9A}" type="slidenum">
              <a:rPr lang="en-US"/>
              <a:pPr/>
              <a:t>41</a:t>
            </a:fld>
            <a:endParaRPr lang="en-US" dirty="0"/>
          </a:p>
        </p:txBody>
      </p:sp>
      <p:sp>
        <p:nvSpPr>
          <p:cNvPr id="3" name="Text Box 4"/>
          <p:cNvSpPr txBox="1">
            <a:spLocks noChangeArrowheads="1"/>
          </p:cNvSpPr>
          <p:nvPr/>
        </p:nvSpPr>
        <p:spPr bwMode="auto">
          <a:xfrm>
            <a:off x="228600" y="685800"/>
            <a:ext cx="8610600" cy="6094413"/>
          </a:xfrm>
          <a:prstGeom prst="rect">
            <a:avLst/>
          </a:prstGeom>
          <a:noFill/>
          <a:ln w="9525">
            <a:solidFill>
              <a:schemeClr val="tx1"/>
            </a:solidFill>
            <a:miter lim="800000"/>
            <a:headEnd/>
            <a:tailEnd/>
          </a:ln>
          <a:effectLst/>
        </p:spPr>
        <p:txBody>
          <a:bodyPr>
            <a:spAutoFit/>
          </a:bodyPr>
          <a:lstStyle/>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You cannot ignore what happens on other side of the debt market. </a:t>
            </a:r>
          </a:p>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Taxes saved by borrower may be paid by lender.</a:t>
            </a:r>
          </a:p>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Value cannot be created from nothing: If no net value remains in private sector, then asset valuations in the private sector cannot reflect such non-existent value. </a:t>
            </a:r>
          </a:p>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Positive net values in property </a:t>
            </a:r>
            <a:r>
              <a:rPr lang="en-US" sz="2000" dirty="0" err="1">
                <a:effectLst>
                  <a:outerShdw blurRad="38100" dist="38100" dir="2700000" algn="tl">
                    <a:srgbClr val="000000">
                      <a:alpha val="43137"/>
                    </a:srgbClr>
                  </a:outerShdw>
                </a:effectLst>
              </a:rPr>
              <a:t>mkt</a:t>
            </a:r>
            <a:r>
              <a:rPr lang="en-US" sz="2000" dirty="0">
                <a:effectLst>
                  <a:outerShdw blurRad="38100" dist="38100" dir="2700000" algn="tl">
                    <a:srgbClr val="000000">
                      <a:alpha val="43137"/>
                    </a:srgbClr>
                  </a:outerShdw>
                </a:effectLst>
              </a:rPr>
              <a:t> would have to be offset by negative net values in debt market. </a:t>
            </a:r>
          </a:p>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But that would not be consistent with equilibrium across the two markets (property &amp; debt). </a:t>
            </a:r>
          </a:p>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Prices would be bid up in the property market, and bid down in the bond market, until zero net value (on margin) in both markets.</a:t>
            </a:r>
          </a:p>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Thus, effectively, lender “passes through” the taxes (of the </a:t>
            </a:r>
            <a:r>
              <a:rPr lang="en-US" sz="2000" i="1" u="sng" dirty="0">
                <a:effectLst>
                  <a:outerShdw blurRad="38100" dist="38100" dir="2700000" algn="tl">
                    <a:srgbClr val="000000">
                      <a:alpha val="43137"/>
                    </a:srgbClr>
                  </a:outerShdw>
                </a:effectLst>
              </a:rPr>
              <a:t>marginal</a:t>
            </a:r>
            <a:r>
              <a:rPr lang="en-US" sz="2000" dirty="0">
                <a:effectLst>
                  <a:outerShdw blurRad="38100" dist="38100" dir="2700000" algn="tl">
                    <a:srgbClr val="000000">
                      <a:alpha val="43137"/>
                    </a:srgbClr>
                  </a:outerShdw>
                </a:effectLst>
              </a:rPr>
              <a:t> investor in the </a:t>
            </a:r>
            <a:r>
              <a:rPr lang="en-US" sz="2000" i="1" u="sng" dirty="0">
                <a:effectLst>
                  <a:outerShdw blurRad="38100" dist="38100" dir="2700000" algn="tl">
                    <a:srgbClr val="000000">
                      <a:alpha val="43137"/>
                    </a:srgbClr>
                  </a:outerShdw>
                </a:effectLst>
              </a:rPr>
              <a:t>debt</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mkt</a:t>
            </a:r>
            <a:r>
              <a:rPr lang="en-US" sz="2000" dirty="0">
                <a:effectLst>
                  <a:outerShdw blurRad="38100" dist="38100" dir="2700000" algn="tl">
                    <a:srgbClr val="000000">
                      <a:alpha val="43137"/>
                    </a:srgbClr>
                  </a:outerShdw>
                </a:effectLst>
              </a:rPr>
              <a:t>) to the borrower.</a:t>
            </a:r>
          </a:p>
          <a:p>
            <a:pPr eaLnBrk="1" hangingPunct="1">
              <a:spcBef>
                <a:spcPct val="50000"/>
              </a:spcBef>
              <a:buFont typeface="Arial" pitchFamily="34" charset="0"/>
              <a:buChar char="•"/>
              <a:defRPr/>
            </a:pPr>
            <a:r>
              <a:rPr lang="en-US" sz="2000" dirty="0">
                <a:effectLst>
                  <a:outerShdw blurRad="38100" dist="38100" dir="2700000" algn="tl">
                    <a:srgbClr val="000000">
                      <a:alpha val="43137"/>
                    </a:srgbClr>
                  </a:outerShdw>
                </a:effectLst>
              </a:rPr>
              <a:t> Only the </a:t>
            </a:r>
            <a:r>
              <a:rPr lang="en-US" sz="2000" i="1" u="sng" dirty="0">
                <a:effectLst>
                  <a:outerShdw blurRad="38100" dist="38100" dir="2700000" algn="tl">
                    <a:srgbClr val="000000">
                      <a:alpha val="43137"/>
                    </a:srgbClr>
                  </a:outerShdw>
                </a:effectLst>
              </a:rPr>
              <a:t>net</a:t>
            </a:r>
            <a:r>
              <a:rPr lang="en-US" sz="2000" dirty="0">
                <a:effectLst>
                  <a:outerShdw blurRad="38100" dist="38100" dir="2700000" algn="tl">
                    <a:srgbClr val="000000">
                      <a:alpha val="43137"/>
                    </a:srgbClr>
                  </a:outerShdw>
                </a:effectLst>
              </a:rPr>
              <a:t> remains in the private sector. E.g., if Clarence borrows (effectively, indirectly) from lenders like Mary, hence Clarence saves $1.20 in taxes each year, but Mary pays $1.00 in taxes each year, as a result of the loan: (1.20–1.00)/.03 = +$7 = NPV borrowing (for Clarence).</a:t>
            </a:r>
            <a:endParaRPr lang="en-US" sz="2000" dirty="0">
              <a:effectLst>
                <a:outerShdw blurRad="38100" dist="38100" dir="2700000" algn="tl">
                  <a:srgbClr val="000000">
                    <a:alpha val="43137"/>
                  </a:srgbClr>
                </a:outerShdw>
              </a:effectLst>
            </a:endParaRPr>
          </a:p>
        </p:txBody>
      </p:sp>
      <p:sp>
        <p:nvSpPr>
          <p:cNvPr id="4" name="Text Box 2"/>
          <p:cNvSpPr txBox="1">
            <a:spLocks noChangeArrowheads="1"/>
          </p:cNvSpPr>
          <p:nvPr/>
        </p:nvSpPr>
        <p:spPr bwMode="auto">
          <a:xfrm>
            <a:off x="838200" y="152400"/>
            <a:ext cx="7696200" cy="584200"/>
          </a:xfrm>
          <a:prstGeom prst="rect">
            <a:avLst/>
          </a:prstGeom>
          <a:noFill/>
          <a:ln w="9525">
            <a:noFill/>
            <a:miter lim="800000"/>
            <a:headEnd/>
            <a:tailEnd/>
          </a:ln>
          <a:effectLst/>
        </p:spPr>
        <p:txBody>
          <a:bodyPr>
            <a:spAutoFit/>
          </a:bodyPr>
          <a:lstStyle/>
          <a:p>
            <a:pPr algn="ctr" eaLnBrk="1" hangingPunct="1">
              <a:spcBef>
                <a:spcPct val="50000"/>
              </a:spcBef>
              <a:defRPr/>
            </a:pPr>
            <a:r>
              <a:rPr lang="en-US" sz="3200" dirty="0">
                <a:effectLst>
                  <a:outerShdw blurRad="38100" dist="38100" dir="2700000" algn="tl">
                    <a:srgbClr val="000000">
                      <a:alpha val="43137"/>
                    </a:srgbClr>
                  </a:outerShdw>
                </a:effectLst>
              </a:rPr>
              <a:t>Problems with the “neophyte’s mistake”…</a:t>
            </a:r>
            <a:endParaRPr lang="en-US" sz="3200" dirty="0">
              <a:effectLst>
                <a:outerShdw blurRad="38100" dist="38100" dir="2700000" algn="tl">
                  <a:srgbClr val="000000">
                    <a:alpha val="43137"/>
                  </a:srgbClr>
                </a:outerShdw>
              </a:effectLst>
            </a:endParaRPr>
          </a:p>
        </p:txBody>
      </p:sp>
      <p:sp>
        <p:nvSpPr>
          <p:cNvPr id="6"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2"/>
          </p:nvPr>
        </p:nvSpPr>
        <p:spPr>
          <a:noFill/>
          <a:ln>
            <a:miter lim="800000"/>
            <a:headEnd/>
            <a:tailEnd/>
          </a:ln>
        </p:spPr>
        <p:txBody>
          <a:bodyPr/>
          <a:lstStyle/>
          <a:p>
            <a:fld id="{29C5AEE6-3E8F-4964-B9F8-33736A468F08}" type="slidenum">
              <a:rPr lang="en-US"/>
              <a:pPr/>
              <a:t>42</a:t>
            </a:fld>
            <a:endParaRPr lang="en-US"/>
          </a:p>
        </p:txBody>
      </p:sp>
      <p:sp>
        <p:nvSpPr>
          <p:cNvPr id="569346" name="Text Box 2"/>
          <p:cNvSpPr txBox="1">
            <a:spLocks noChangeArrowheads="1"/>
          </p:cNvSpPr>
          <p:nvPr/>
        </p:nvSpPr>
        <p:spPr bwMode="auto">
          <a:xfrm>
            <a:off x="685800" y="685800"/>
            <a:ext cx="7848600" cy="2032000"/>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Now suppose the seller of the real estate </a:t>
            </a:r>
            <a:r>
              <a:rPr lang="en-US" dirty="0">
                <a:effectLst>
                  <a:outerShdw blurRad="38100" dist="38100" dir="2700000" algn="tl">
                    <a:srgbClr val="000000">
                      <a:alpha val="43137"/>
                    </a:srgbClr>
                  </a:outerShdw>
                </a:effectLst>
              </a:rPr>
              <a:t>offers $100 </a:t>
            </a:r>
            <a:r>
              <a:rPr lang="en-US" i="1" dirty="0">
                <a:effectLst>
                  <a:outerShdw blurRad="38100" dist="38100" dir="2700000" algn="tl">
                    <a:srgbClr val="000000">
                      <a:alpha val="43137"/>
                    </a:srgbClr>
                  </a:outerShdw>
                </a:effectLst>
              </a:rPr>
              <a:t>below-market</a:t>
            </a:r>
            <a:r>
              <a:rPr lang="en-US" dirty="0">
                <a:effectLst>
                  <a:outerShdw blurRad="38100" dist="38100" dir="2700000" algn="tl">
                    <a:srgbClr val="000000">
                      <a:alpha val="43137"/>
                    </a:srgbClr>
                  </a:outerShdw>
                </a:effectLst>
              </a:rPr>
              <a:t> financing (</a:t>
            </a:r>
            <a:r>
              <a:rPr lang="en-US" b="1" dirty="0">
                <a:effectLst>
                  <a:outerShdw blurRad="38100" dist="38100" dir="2700000" algn="tl">
                    <a:srgbClr val="000000">
                      <a:alpha val="43137"/>
                    </a:srgbClr>
                  </a:outerShdw>
                </a:effectLst>
              </a:rPr>
              <a:t>subsidized loan</a:t>
            </a:r>
            <a:r>
              <a:rPr lang="en-US" dirty="0">
                <a:effectLst>
                  <a:outerShdw blurRad="38100" dist="38100" dir="2700000" algn="tl">
                    <a:srgbClr val="000000">
                      <a:alpha val="43137"/>
                    </a:srgbClr>
                  </a:outerShdw>
                </a:effectLst>
              </a:rPr>
              <a:t>), an interest rate of 3% instead of the </a:t>
            </a:r>
            <a:r>
              <a:rPr lang="en-US" dirty="0" err="1">
                <a:effectLst>
                  <a:outerShdw blurRad="38100" dist="38100" dir="2700000" algn="tl">
                    <a:srgbClr val="000000">
                      <a:alpha val="43137"/>
                    </a:srgbClr>
                  </a:outerShdw>
                </a:effectLst>
              </a:rPr>
              <a:t>mkt</a:t>
            </a:r>
            <a:r>
              <a:rPr lang="en-US" dirty="0">
                <a:effectLst>
                  <a:outerShdw blurRad="38100" dist="38100" dir="2700000" algn="tl">
                    <a:srgbClr val="000000">
                      <a:alpha val="43137"/>
                    </a:srgbClr>
                  </a:outerShdw>
                </a:effectLst>
              </a:rPr>
              <a:t> rate of 4%, on the same (perpetual) loan.</a:t>
            </a:r>
          </a:p>
          <a:p>
            <a:pPr eaLnBrk="1" hangingPunct="1">
              <a:spcBef>
                <a:spcPct val="25000"/>
              </a:spcBef>
              <a:defRPr/>
            </a:pPr>
            <a:r>
              <a:rPr lang="en-US" dirty="0">
                <a:effectLst>
                  <a:outerShdw blurRad="38100" dist="38100" dir="2700000" algn="tl">
                    <a:srgbClr val="000000">
                      <a:alpha val="43137"/>
                    </a:srgbClr>
                  </a:outerShdw>
                </a:effectLst>
              </a:rPr>
              <a:t>What would be the </a:t>
            </a:r>
            <a:r>
              <a:rPr lang="en-US" b="1" dirty="0">
                <a:effectLst>
                  <a:outerShdw blurRad="38100" dist="38100" dir="2700000" algn="tl">
                    <a:srgbClr val="000000">
                      <a:alpha val="43137"/>
                    </a:srgbClr>
                  </a:outerShdw>
                </a:effectLst>
              </a:rPr>
              <a:t>MV</a:t>
            </a:r>
            <a:r>
              <a:rPr lang="en-US" dirty="0">
                <a:effectLst>
                  <a:outerShdw blurRad="38100" dist="38100" dir="2700000" algn="tl">
                    <a:srgbClr val="000000">
                      <a:alpha val="43137"/>
                    </a:srgbClr>
                  </a:outerShdw>
                </a:effectLst>
              </a:rPr>
              <a:t> of this loan (if the seller sold it in the 2ndary </a:t>
            </a:r>
            <a:r>
              <a:rPr lang="en-US" dirty="0" err="1">
                <a:effectLst>
                  <a:outerShdw blurRad="38100" dist="38100" dir="2700000" algn="tl">
                    <a:srgbClr val="000000">
                      <a:alpha val="43137"/>
                    </a:srgbClr>
                  </a:outerShdw>
                </a:effectLst>
              </a:rPr>
              <a:t>mkt</a:t>
            </a:r>
            <a:r>
              <a:rPr lang="en-US" dirty="0">
                <a:effectLst>
                  <a:outerShdw blurRad="38100" dist="38100" dir="2700000" algn="tl">
                    <a:srgbClr val="000000">
                      <a:alpha val="43137"/>
                    </a:srgbClr>
                  </a:outerShdw>
                </a:effectLst>
              </a:rPr>
              <a:t>)?</a:t>
            </a:r>
          </a:p>
        </p:txBody>
      </p:sp>
      <p:grpSp>
        <p:nvGrpSpPr>
          <p:cNvPr id="69636" name="Group 3"/>
          <p:cNvGrpSpPr>
            <a:grpSpLocks/>
          </p:cNvGrpSpPr>
          <p:nvPr/>
        </p:nvGrpSpPr>
        <p:grpSpPr bwMode="auto">
          <a:xfrm>
            <a:off x="762000" y="4572000"/>
            <a:ext cx="8077200" cy="1931988"/>
            <a:chOff x="480" y="2640"/>
            <a:chExt cx="5088" cy="1217"/>
          </a:xfrm>
        </p:grpSpPr>
        <p:sp>
          <p:nvSpPr>
            <p:cNvPr id="569348" name="Text Box 4"/>
            <p:cNvSpPr txBox="1">
              <a:spLocks noChangeArrowheads="1"/>
            </p:cNvSpPr>
            <p:nvPr/>
          </p:nvSpPr>
          <p:spPr bwMode="auto">
            <a:xfrm>
              <a:off x="480" y="2640"/>
              <a:ext cx="5088" cy="748"/>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Or (more fundamentally), discount the loan’s </a:t>
              </a:r>
              <a:r>
                <a:rPr lang="en-US" b="1" i="1">
                  <a:effectLst>
                    <a:outerShdw blurRad="38100" dist="38100" dir="2700000" algn="tl">
                      <a:srgbClr val="000000">
                        <a:alpha val="43137"/>
                      </a:srgbClr>
                    </a:outerShdw>
                  </a:effectLst>
                </a:rPr>
                <a:t>after-tax</a:t>
              </a:r>
              <a:r>
                <a:rPr lang="en-US">
                  <a:effectLst>
                    <a:outerShdw blurRad="38100" dist="38100" dir="2700000" algn="tl">
                      <a:srgbClr val="000000">
                        <a:alpha val="43137"/>
                      </a:srgbClr>
                    </a:outerShdw>
                  </a:effectLst>
                </a:rPr>
                <a:t> cash flows to the marginal investor in the bond mkt (Mary), at the mkt-based </a:t>
              </a:r>
              <a:r>
                <a:rPr lang="en-US" b="1" i="1">
                  <a:effectLst>
                    <a:outerShdw blurRad="38100" dist="38100" dir="2700000" algn="tl">
                      <a:srgbClr val="000000">
                        <a:alpha val="43137"/>
                      </a:srgbClr>
                    </a:outerShdw>
                  </a:effectLst>
                </a:rPr>
                <a:t>after-tax</a:t>
              </a:r>
              <a:r>
                <a:rPr lang="en-US">
                  <a:effectLst>
                    <a:outerShdw blurRad="38100" dist="38100" dir="2700000" algn="tl">
                      <a:srgbClr val="000000">
                        <a:alpha val="43137"/>
                      </a:srgbClr>
                    </a:outerShdw>
                  </a:effectLst>
                </a:rPr>
                <a:t> OCC. . .</a:t>
              </a:r>
            </a:p>
          </p:txBody>
        </p:sp>
        <p:graphicFrame>
          <p:nvGraphicFramePr>
            <p:cNvPr id="69642" name="Object 5"/>
            <p:cNvGraphicFramePr>
              <a:graphicFrameLocks noChangeAspect="1"/>
            </p:cNvGraphicFramePr>
            <p:nvPr/>
          </p:nvGraphicFramePr>
          <p:xfrm>
            <a:off x="576" y="3456"/>
            <a:ext cx="4464" cy="401"/>
          </p:xfrm>
          <a:graphic>
            <a:graphicData uri="http://schemas.openxmlformats.org/presentationml/2006/ole">
              <p:oleObj spid="_x0000_s69642" name="Equation" r:id="rId4" imgW="3098800" imgH="279400" progId="Equation.3">
                <p:embed/>
              </p:oleObj>
            </a:graphicData>
          </a:graphic>
        </p:graphicFrame>
      </p:grpSp>
      <p:grpSp>
        <p:nvGrpSpPr>
          <p:cNvPr id="69637" name="Group 6"/>
          <p:cNvGrpSpPr>
            <a:grpSpLocks/>
          </p:cNvGrpSpPr>
          <p:nvPr/>
        </p:nvGrpSpPr>
        <p:grpSpPr bwMode="auto">
          <a:xfrm>
            <a:off x="685800" y="2667000"/>
            <a:ext cx="7620000" cy="1827213"/>
            <a:chOff x="432" y="1440"/>
            <a:chExt cx="4800" cy="1151"/>
          </a:xfrm>
        </p:grpSpPr>
        <p:graphicFrame>
          <p:nvGraphicFramePr>
            <p:cNvPr id="69639" name="Object 7"/>
            <p:cNvGraphicFramePr>
              <a:graphicFrameLocks noChangeAspect="1"/>
            </p:cNvGraphicFramePr>
            <p:nvPr/>
          </p:nvGraphicFramePr>
          <p:xfrm>
            <a:off x="1104" y="2208"/>
            <a:ext cx="3494" cy="383"/>
          </p:xfrm>
          <a:graphic>
            <a:graphicData uri="http://schemas.openxmlformats.org/presentationml/2006/ole">
              <p:oleObj spid="_x0000_s69639" name="Equation" r:id="rId5" imgW="2425700" imgH="266700" progId="Equation.3">
                <p:embed/>
              </p:oleObj>
            </a:graphicData>
          </a:graphic>
        </p:graphicFrame>
        <p:sp>
          <p:nvSpPr>
            <p:cNvPr id="569352" name="Text Box 8"/>
            <p:cNvSpPr txBox="1">
              <a:spLocks noChangeArrowheads="1"/>
            </p:cNvSpPr>
            <p:nvPr/>
          </p:nvSpPr>
          <p:spPr bwMode="auto">
            <a:xfrm>
              <a:off x="432" y="1440"/>
              <a:ext cx="4800" cy="771"/>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Answer:</a:t>
              </a:r>
            </a:p>
            <a:p>
              <a:pPr eaLnBrk="1" hangingPunct="1">
                <a:spcBef>
                  <a:spcPct val="10000"/>
                </a:spcBef>
                <a:defRPr/>
              </a:pPr>
              <a:r>
                <a:rPr lang="en-US" dirty="0">
                  <a:effectLst>
                    <a:outerShdw blurRad="38100" dist="38100" dir="2700000" algn="tl">
                      <a:srgbClr val="000000">
                        <a:alpha val="43137"/>
                      </a:srgbClr>
                    </a:outerShdw>
                  </a:effectLst>
                </a:rPr>
                <a:t>Discount the loan’s </a:t>
              </a:r>
              <a:r>
                <a:rPr lang="en-US" b="1" i="1" dirty="0">
                  <a:effectLst>
                    <a:outerShdw blurRad="38100" dist="38100" dir="2700000" algn="tl">
                      <a:srgbClr val="000000">
                        <a:alpha val="43137"/>
                      </a:srgbClr>
                    </a:outerShdw>
                  </a:effectLst>
                </a:rPr>
                <a:t>before-tax</a:t>
              </a:r>
              <a:r>
                <a:rPr lang="en-US" dirty="0">
                  <a:effectLst>
                    <a:outerShdw blurRad="38100" dist="38100" dir="2700000" algn="tl">
                      <a:srgbClr val="000000">
                        <a:alpha val="43137"/>
                      </a:srgbClr>
                    </a:outerShdw>
                  </a:effectLst>
                </a:rPr>
                <a:t> cash flows at the market interest rate . . .</a:t>
              </a:r>
            </a:p>
          </p:txBody>
        </p:sp>
      </p:grpSp>
      <p:sp>
        <p:nvSpPr>
          <p:cNvPr id="11" name="TextBox 10"/>
          <p:cNvSpPr txBox="1"/>
          <p:nvPr/>
        </p:nvSpPr>
        <p:spPr>
          <a:xfrm>
            <a:off x="1143000" y="0"/>
            <a:ext cx="6324600" cy="646113"/>
          </a:xfrm>
          <a:prstGeom prst="rect">
            <a:avLst/>
          </a:prstGeom>
          <a:noFill/>
        </p:spPr>
        <p:txBody>
          <a:bodyPr>
            <a:spAutoFit/>
          </a:bodyPr>
          <a:lstStyle/>
          <a:p>
            <a:pPr algn="ctr" eaLnBrk="1" hangingPunct="1">
              <a:defRPr/>
            </a:pPr>
            <a:r>
              <a:rPr lang="en-US" sz="3600" dirty="0">
                <a:effectLst>
                  <a:outerShdw blurRad="38100" dist="38100" dir="2700000" algn="tl">
                    <a:srgbClr val="000000">
                      <a:alpha val="43137"/>
                    </a:srgbClr>
                  </a:outerShdw>
                </a:effectLst>
              </a:rPr>
              <a:t>Valuing subsidized loans:</a:t>
            </a:r>
            <a:endParaRPr lang="en-US" sz="3600" dirty="0">
              <a:effectLst>
                <a:outerShdw blurRad="38100" dist="38100" dir="2700000" algn="tl">
                  <a:srgbClr val="000000">
                    <a:alpha val="43137"/>
                  </a:srgbClr>
                </a:outerShdw>
              </a:effectLst>
            </a:endParaRPr>
          </a:p>
        </p:txBody>
      </p:sp>
      <p:sp>
        <p:nvSpPr>
          <p:cNvPr id="12" name="Footer Placeholder 11"/>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2"/>
          </p:nvPr>
        </p:nvSpPr>
        <p:spPr>
          <a:noFill/>
          <a:ln>
            <a:miter lim="800000"/>
            <a:headEnd/>
            <a:tailEnd/>
          </a:ln>
        </p:spPr>
        <p:txBody>
          <a:bodyPr/>
          <a:lstStyle/>
          <a:p>
            <a:fld id="{10B0D82B-B0E1-4CEE-97E1-BC3BF593F85E}" type="slidenum">
              <a:rPr lang="en-US"/>
              <a:pPr/>
              <a:t>43</a:t>
            </a:fld>
            <a:endParaRPr lang="en-US"/>
          </a:p>
        </p:txBody>
      </p:sp>
      <p:sp>
        <p:nvSpPr>
          <p:cNvPr id="571394" name="Text Box 2"/>
          <p:cNvSpPr txBox="1">
            <a:spLocks noChangeArrowheads="1"/>
          </p:cNvSpPr>
          <p:nvPr/>
        </p:nvSpPr>
        <p:spPr bwMode="auto">
          <a:xfrm>
            <a:off x="533400" y="304800"/>
            <a:ext cx="7848600" cy="830263"/>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000000">
                      <a:alpha val="43137"/>
                    </a:srgbClr>
                  </a:outerShdw>
                </a:effectLst>
              </a:rPr>
              <a:t>What is the </a:t>
            </a:r>
            <a:r>
              <a:rPr lang="en-US" b="1" dirty="0">
                <a:effectLst>
                  <a:outerShdw blurRad="38100" dist="38100" dir="2700000" algn="tl">
                    <a:srgbClr val="000000">
                      <a:alpha val="43137"/>
                    </a:srgbClr>
                  </a:outerShdw>
                </a:effectLst>
              </a:rPr>
              <a:t>IV</a:t>
            </a:r>
            <a:r>
              <a:rPr lang="en-US" dirty="0">
                <a:effectLst>
                  <a:outerShdw blurRad="38100" dist="38100" dir="2700000" algn="tl">
                    <a:srgbClr val="000000">
                      <a:alpha val="43137"/>
                    </a:srgbClr>
                  </a:outerShdw>
                </a:effectLst>
              </a:rPr>
              <a:t> based NPV of the subsidized loan offer to each of our investors? . . .</a:t>
            </a:r>
          </a:p>
        </p:txBody>
      </p:sp>
      <p:graphicFrame>
        <p:nvGraphicFramePr>
          <p:cNvPr id="71684" name="Object 3"/>
          <p:cNvGraphicFramePr>
            <a:graphicFrameLocks noChangeAspect="1"/>
          </p:cNvGraphicFramePr>
          <p:nvPr/>
        </p:nvGraphicFramePr>
        <p:xfrm>
          <a:off x="914400" y="1219200"/>
          <a:ext cx="7162800" cy="1325563"/>
        </p:xfrm>
        <a:graphic>
          <a:graphicData uri="http://schemas.openxmlformats.org/presentationml/2006/ole">
            <p:oleObj spid="_x0000_s71684" name="Equation" r:id="rId3" imgW="4787900" imgH="889000" progId="Equation.3">
              <p:embed/>
            </p:oleObj>
          </a:graphicData>
        </a:graphic>
      </p:graphicFrame>
      <p:sp>
        <p:nvSpPr>
          <p:cNvPr id="571396" name="Text Box 4"/>
          <p:cNvSpPr txBox="1">
            <a:spLocks noChangeArrowheads="1"/>
          </p:cNvSpPr>
          <p:nvPr/>
        </p:nvSpPr>
        <p:spPr bwMode="auto">
          <a:xfrm>
            <a:off x="609600" y="2667000"/>
            <a:ext cx="7848600" cy="1187450"/>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How much more should each of the investors be willing to pay for the property (more than they think it is otherwise worth), as a result of the subsidized loan offer from the seller? . . .</a:t>
            </a:r>
          </a:p>
        </p:txBody>
      </p:sp>
      <p:sp>
        <p:nvSpPr>
          <p:cNvPr id="571397" name="Text Box 5"/>
          <p:cNvSpPr txBox="1">
            <a:spLocks noChangeArrowheads="1"/>
          </p:cNvSpPr>
          <p:nvPr/>
        </p:nvSpPr>
        <p:spPr bwMode="auto">
          <a:xfrm>
            <a:off x="838200" y="3886200"/>
            <a:ext cx="6858000" cy="1552575"/>
          </a:xfrm>
          <a:prstGeom prst="rect">
            <a:avLst/>
          </a:prstGeom>
          <a:noFill/>
          <a:ln w="9525">
            <a:noFill/>
            <a:miter lim="800000"/>
            <a:headEnd/>
            <a:tailEnd/>
          </a:ln>
          <a:effectLst/>
        </p:spPr>
        <p:txBody>
          <a:bodyPr>
            <a:spAutoFit/>
          </a:bodyPr>
          <a:lstStyle/>
          <a:p>
            <a:pPr lvl="4" eaLnBrk="1" hangingPunct="1">
              <a:spcBef>
                <a:spcPct val="50000"/>
              </a:spcBef>
              <a:defRPr/>
            </a:pPr>
            <a:r>
              <a:rPr lang="en-US">
                <a:effectLst>
                  <a:outerShdw blurRad="38100" dist="38100" dir="2700000" algn="tl">
                    <a:srgbClr val="000000">
                      <a:alpha val="43137"/>
                    </a:srgbClr>
                  </a:outerShdw>
                </a:effectLst>
              </a:rPr>
              <a:t>Mary </a:t>
            </a:r>
            <a:r>
              <a:rPr lang="en-US">
                <a:effectLst>
                  <a:outerShdw blurRad="38100" dist="38100" dir="2700000" algn="tl">
                    <a:srgbClr val="000000">
                      <a:alpha val="43137"/>
                    </a:srgbClr>
                  </a:outerShdw>
                </a:effectLst>
                <a:sym typeface="Wingdings" pitchFamily="2" charset="2"/>
              </a:rPr>
              <a:t> $25 more.</a:t>
            </a:r>
          </a:p>
          <a:p>
            <a:pPr lvl="4" eaLnBrk="1" hangingPunct="1">
              <a:spcBef>
                <a:spcPct val="50000"/>
              </a:spcBef>
              <a:defRPr/>
            </a:pPr>
            <a:r>
              <a:rPr lang="en-US">
                <a:effectLst>
                  <a:outerShdw blurRad="38100" dist="38100" dir="2700000" algn="tl">
                    <a:srgbClr val="000000">
                      <a:alpha val="43137"/>
                    </a:srgbClr>
                  </a:outerShdw>
                </a:effectLst>
                <a:sym typeface="Wingdings" pitchFamily="2" charset="2"/>
              </a:rPr>
              <a:t>Abner  $20 more.</a:t>
            </a:r>
          </a:p>
          <a:p>
            <a:pPr lvl="4" eaLnBrk="1" hangingPunct="1">
              <a:spcBef>
                <a:spcPct val="50000"/>
              </a:spcBef>
              <a:defRPr/>
            </a:pPr>
            <a:r>
              <a:rPr lang="en-US">
                <a:effectLst>
                  <a:outerShdw blurRad="38100" dist="38100" dir="2700000" algn="tl">
                    <a:srgbClr val="000000">
                      <a:alpha val="43137"/>
                    </a:srgbClr>
                  </a:outerShdw>
                </a:effectLst>
                <a:sym typeface="Wingdings" pitchFamily="2" charset="2"/>
              </a:rPr>
              <a:t>Clarence  $30 more.</a:t>
            </a:r>
            <a:endParaRPr lang="en-US">
              <a:effectLst>
                <a:outerShdw blurRad="38100" dist="38100" dir="2700000" algn="tl">
                  <a:srgbClr val="000000">
                    <a:alpha val="43137"/>
                  </a:srgbClr>
                </a:outerShdw>
              </a:effectLst>
            </a:endParaRPr>
          </a:p>
        </p:txBody>
      </p:sp>
      <p:sp>
        <p:nvSpPr>
          <p:cNvPr id="571398" name="Text Box 6"/>
          <p:cNvSpPr txBox="1">
            <a:spLocks noChangeArrowheads="1"/>
          </p:cNvSpPr>
          <p:nvPr/>
        </p:nvSpPr>
        <p:spPr bwMode="auto">
          <a:xfrm>
            <a:off x="762000" y="5562600"/>
            <a:ext cx="7543800" cy="822325"/>
          </a:xfrm>
          <a:prstGeom prst="rect">
            <a:avLst/>
          </a:prstGeom>
          <a:noFill/>
          <a:ln w="9525">
            <a:noFill/>
            <a:miter lim="800000"/>
            <a:headEnd/>
            <a:tailEnd/>
          </a:ln>
          <a:effectLst/>
        </p:spPr>
        <p:txBody>
          <a:bodyPr>
            <a:spAutoFit/>
          </a:bodyPr>
          <a:lstStyle/>
          <a:p>
            <a:pPr algn="ctr" eaLnBrk="1" hangingPunct="1">
              <a:spcBef>
                <a:spcPct val="50000"/>
              </a:spcBef>
              <a:defRPr/>
            </a:pPr>
            <a:r>
              <a:rPr lang="en-US">
                <a:effectLst>
                  <a:outerShdw blurRad="38100" dist="38100" dir="2700000" algn="tl">
                    <a:srgbClr val="000000">
                      <a:alpha val="43137"/>
                    </a:srgbClr>
                  </a:outerShdw>
                </a:effectLst>
              </a:rPr>
              <a:t>(Note: These IV-based NPV effects of loan rate subsidies are reduced the shorter the loan term.)</a:t>
            </a:r>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2"/>
          </p:nvPr>
        </p:nvSpPr>
        <p:spPr>
          <a:noFill/>
          <a:ln>
            <a:miter lim="800000"/>
            <a:headEnd/>
            <a:tailEnd/>
          </a:ln>
        </p:spPr>
        <p:txBody>
          <a:bodyPr/>
          <a:lstStyle/>
          <a:p>
            <a:fld id="{DDDED2B8-8CFB-4071-A4AF-C91861F9F748}" type="slidenum">
              <a:rPr lang="en-US"/>
              <a:pPr/>
              <a:t>44</a:t>
            </a:fld>
            <a:endParaRPr lang="en-US"/>
          </a:p>
        </p:txBody>
      </p:sp>
      <p:sp>
        <p:nvSpPr>
          <p:cNvPr id="572418" name="Text Box 2"/>
          <p:cNvSpPr txBox="1">
            <a:spLocks noChangeArrowheads="1"/>
          </p:cNvSpPr>
          <p:nvPr/>
        </p:nvSpPr>
        <p:spPr bwMode="auto">
          <a:xfrm>
            <a:off x="533400" y="228600"/>
            <a:ext cx="7848600" cy="1663700"/>
          </a:xfrm>
          <a:prstGeom prst="rect">
            <a:avLst/>
          </a:prstGeom>
          <a:noFill/>
          <a:ln w="9525">
            <a:noFill/>
            <a:miter lim="800000"/>
            <a:headEnd/>
            <a:tailEnd/>
          </a:ln>
          <a:effectLst/>
        </p:spPr>
        <p:txBody>
          <a:bodyPr>
            <a:spAutoFit/>
          </a:bodyPr>
          <a:lstStyle/>
          <a:p>
            <a:pPr eaLnBrk="1" hangingPunct="1">
              <a:spcBef>
                <a:spcPct val="50000"/>
              </a:spcBef>
              <a:defRPr/>
            </a:pPr>
            <a:r>
              <a:rPr lang="en-US">
                <a:solidFill>
                  <a:srgbClr val="0000FF"/>
                </a:solidFill>
                <a:effectLst>
                  <a:outerShdw blurRad="38100" dist="38100" dir="2700000" algn="tl">
                    <a:srgbClr val="000000">
                      <a:alpha val="43137"/>
                    </a:srgbClr>
                  </a:outerShdw>
                </a:effectLst>
              </a:rPr>
              <a:t>Preceding used perpetuity example. </a:t>
            </a:r>
          </a:p>
          <a:p>
            <a:pPr eaLnBrk="1" hangingPunct="1">
              <a:spcBef>
                <a:spcPct val="15000"/>
              </a:spcBef>
              <a:defRPr/>
            </a:pPr>
            <a:r>
              <a:rPr lang="en-US">
                <a:solidFill>
                  <a:srgbClr val="0000FF"/>
                </a:solidFill>
                <a:effectLst>
                  <a:outerShdw blurRad="38100" dist="38100" dir="2700000" algn="tl">
                    <a:srgbClr val="000000">
                      <a:alpha val="43137"/>
                    </a:srgbClr>
                  </a:outerShdw>
                </a:effectLst>
              </a:rPr>
              <a:t>Suppose finite loan (extreme case 1-period).</a:t>
            </a:r>
          </a:p>
          <a:p>
            <a:pPr eaLnBrk="1" hangingPunct="1">
              <a:spcBef>
                <a:spcPct val="15000"/>
              </a:spcBef>
              <a:defRPr/>
            </a:pPr>
            <a:r>
              <a:rPr lang="en-US">
                <a:solidFill>
                  <a:srgbClr val="0000FF"/>
                </a:solidFill>
                <a:effectLst>
                  <a:outerShdw blurRad="38100" dist="38100" dir="2700000" algn="tl">
                    <a:srgbClr val="000000">
                      <a:alpha val="43137"/>
                    </a:srgbClr>
                  </a:outerShdw>
                </a:effectLst>
              </a:rPr>
              <a:t>Compare for subsidized loan NPV(IV after-tax for margl investor: 25% tax rate) vs NPV(MV before-tax)…</a:t>
            </a:r>
          </a:p>
        </p:txBody>
      </p:sp>
      <p:sp>
        <p:nvSpPr>
          <p:cNvPr id="572419" name="Text Box 3"/>
          <p:cNvSpPr txBox="1">
            <a:spLocks noChangeArrowheads="1"/>
          </p:cNvSpPr>
          <p:nvPr/>
        </p:nvSpPr>
        <p:spPr bwMode="auto">
          <a:xfrm>
            <a:off x="533400" y="18288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Perpetuity: NPV(loan @ MV) =</a:t>
            </a:r>
          </a:p>
        </p:txBody>
      </p:sp>
      <p:graphicFrame>
        <p:nvGraphicFramePr>
          <p:cNvPr id="72709" name="Object 4"/>
          <p:cNvGraphicFramePr>
            <a:graphicFrameLocks noChangeAspect="1"/>
          </p:cNvGraphicFramePr>
          <p:nvPr/>
        </p:nvGraphicFramePr>
        <p:xfrm>
          <a:off x="1524000" y="2286000"/>
          <a:ext cx="6400800" cy="479425"/>
        </p:xfrm>
        <a:graphic>
          <a:graphicData uri="http://schemas.openxmlformats.org/presentationml/2006/ole">
            <p:oleObj spid="_x0000_s72709" name="Equation" r:id="rId3" imgW="3556000" imgH="266700" progId="Equation.3">
              <p:embed/>
            </p:oleObj>
          </a:graphicData>
        </a:graphic>
      </p:graphicFrame>
      <p:sp>
        <p:nvSpPr>
          <p:cNvPr id="572421" name="Text Box 5"/>
          <p:cNvSpPr txBox="1">
            <a:spLocks noChangeArrowheads="1"/>
          </p:cNvSpPr>
          <p:nvPr/>
        </p:nvSpPr>
        <p:spPr bwMode="auto">
          <a:xfrm>
            <a:off x="533400" y="26670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Perpetuity: NPV(loan @ IV</a:t>
            </a:r>
            <a:r>
              <a:rPr lang="en-US" baseline="-25000">
                <a:effectLst>
                  <a:outerShdw blurRad="38100" dist="38100" dir="2700000" algn="tl">
                    <a:srgbClr val="000000">
                      <a:alpha val="43137"/>
                    </a:srgbClr>
                  </a:outerShdw>
                </a:effectLst>
              </a:rPr>
              <a:t>M</a:t>
            </a:r>
            <a:r>
              <a:rPr lang="en-US">
                <a:effectLst>
                  <a:outerShdw blurRad="38100" dist="38100" dir="2700000" algn="tl">
                    <a:srgbClr val="000000">
                      <a:alpha val="43137"/>
                    </a:srgbClr>
                  </a:outerShdw>
                </a:effectLst>
              </a:rPr>
              <a:t>) =</a:t>
            </a:r>
          </a:p>
        </p:txBody>
      </p:sp>
      <p:graphicFrame>
        <p:nvGraphicFramePr>
          <p:cNvPr id="72711" name="Object 6"/>
          <p:cNvGraphicFramePr>
            <a:graphicFrameLocks noChangeAspect="1"/>
          </p:cNvGraphicFramePr>
          <p:nvPr/>
        </p:nvGraphicFramePr>
        <p:xfrm>
          <a:off x="1219200" y="3124200"/>
          <a:ext cx="6705600" cy="488950"/>
        </p:xfrm>
        <a:graphic>
          <a:graphicData uri="http://schemas.openxmlformats.org/presentationml/2006/ole">
            <p:oleObj spid="_x0000_s72711" name="Equation" r:id="rId4" imgW="3822700" imgH="279400" progId="Equation.3">
              <p:embed/>
            </p:oleObj>
          </a:graphicData>
        </a:graphic>
      </p:graphicFrame>
      <p:sp>
        <p:nvSpPr>
          <p:cNvPr id="572423" name="Text Box 7"/>
          <p:cNvSpPr txBox="1">
            <a:spLocks noChangeArrowheads="1"/>
          </p:cNvSpPr>
          <p:nvPr/>
        </p:nvSpPr>
        <p:spPr bwMode="auto">
          <a:xfrm>
            <a:off x="533400" y="35052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a:effectLst>
                  <a:outerShdw blurRad="38100" dist="38100" dir="2700000" algn="tl">
                    <a:srgbClr val="000000">
                      <a:alpha val="43137"/>
                    </a:srgbClr>
                  </a:outerShdw>
                </a:effectLst>
              </a:rPr>
              <a:t>It’s the same (as you would expect, for margl investor).</a:t>
            </a:r>
          </a:p>
        </p:txBody>
      </p:sp>
      <p:sp>
        <p:nvSpPr>
          <p:cNvPr id="572424" name="Text Box 8"/>
          <p:cNvSpPr txBox="1">
            <a:spLocks noChangeArrowheads="1"/>
          </p:cNvSpPr>
          <p:nvPr/>
        </p:nvSpPr>
        <p:spPr bwMode="auto">
          <a:xfrm>
            <a:off x="533400" y="39624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a:solidFill>
                  <a:srgbClr val="0000FF"/>
                </a:solidFill>
                <a:effectLst>
                  <a:outerShdw blurRad="38100" dist="38100" dir="2700000" algn="tl">
                    <a:srgbClr val="000000">
                      <a:alpha val="43137"/>
                    </a:srgbClr>
                  </a:outerShdw>
                </a:effectLst>
              </a:rPr>
              <a:t>1-period: NPV(loan @ MV) =</a:t>
            </a:r>
          </a:p>
        </p:txBody>
      </p:sp>
      <p:graphicFrame>
        <p:nvGraphicFramePr>
          <p:cNvPr id="72714" name="Object 9"/>
          <p:cNvGraphicFramePr>
            <a:graphicFrameLocks noChangeAspect="1"/>
          </p:cNvGraphicFramePr>
          <p:nvPr/>
        </p:nvGraphicFramePr>
        <p:xfrm>
          <a:off x="2057400" y="4343400"/>
          <a:ext cx="4953000" cy="409575"/>
        </p:xfrm>
        <a:graphic>
          <a:graphicData uri="http://schemas.openxmlformats.org/presentationml/2006/ole">
            <p:oleObj spid="_x0000_s72714" name="Equation" r:id="rId5" imgW="2755900" imgH="228600" progId="Equation.3">
              <p:embed/>
            </p:oleObj>
          </a:graphicData>
        </a:graphic>
      </p:graphicFrame>
      <p:sp>
        <p:nvSpPr>
          <p:cNvPr id="572426" name="Text Box 10"/>
          <p:cNvSpPr txBox="1">
            <a:spLocks noChangeArrowheads="1"/>
          </p:cNvSpPr>
          <p:nvPr/>
        </p:nvSpPr>
        <p:spPr bwMode="auto">
          <a:xfrm>
            <a:off x="533400" y="46482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a:solidFill>
                  <a:srgbClr val="0000FF"/>
                </a:solidFill>
                <a:effectLst>
                  <a:outerShdw blurRad="38100" dist="38100" dir="2700000" algn="tl">
                    <a:srgbClr val="000000">
                      <a:alpha val="43137"/>
                    </a:srgbClr>
                  </a:outerShdw>
                </a:effectLst>
              </a:rPr>
              <a:t>1-period: NPV(loan @ IV</a:t>
            </a:r>
            <a:r>
              <a:rPr lang="en-US" baseline="-25000">
                <a:solidFill>
                  <a:srgbClr val="0000FF"/>
                </a:solidFill>
                <a:effectLst>
                  <a:outerShdw blurRad="38100" dist="38100" dir="2700000" algn="tl">
                    <a:srgbClr val="000000">
                      <a:alpha val="43137"/>
                    </a:srgbClr>
                  </a:outerShdw>
                </a:effectLst>
              </a:rPr>
              <a:t>M</a:t>
            </a:r>
            <a:r>
              <a:rPr lang="en-US">
                <a:solidFill>
                  <a:srgbClr val="0000FF"/>
                </a:solidFill>
                <a:effectLst>
                  <a:outerShdw blurRad="38100" dist="38100" dir="2700000" algn="tl">
                    <a:srgbClr val="000000">
                      <a:alpha val="43137"/>
                    </a:srgbClr>
                  </a:outerShdw>
                </a:effectLst>
              </a:rPr>
              <a:t>) =</a:t>
            </a:r>
          </a:p>
        </p:txBody>
      </p:sp>
      <p:graphicFrame>
        <p:nvGraphicFramePr>
          <p:cNvPr id="72716" name="Object 11"/>
          <p:cNvGraphicFramePr>
            <a:graphicFrameLocks noChangeAspect="1"/>
          </p:cNvGraphicFramePr>
          <p:nvPr/>
        </p:nvGraphicFramePr>
        <p:xfrm>
          <a:off x="1828800" y="5105400"/>
          <a:ext cx="5486400" cy="422275"/>
        </p:xfrm>
        <a:graphic>
          <a:graphicData uri="http://schemas.openxmlformats.org/presentationml/2006/ole">
            <p:oleObj spid="_x0000_s72716" name="Equation" r:id="rId6" imgW="3124200" imgH="241300" progId="Equation.3">
              <p:embed/>
            </p:oleObj>
          </a:graphicData>
        </a:graphic>
      </p:graphicFrame>
      <p:sp>
        <p:nvSpPr>
          <p:cNvPr id="572428" name="Text Box 12"/>
          <p:cNvSpPr txBox="1">
            <a:spLocks noChangeArrowheads="1"/>
          </p:cNvSpPr>
          <p:nvPr/>
        </p:nvSpPr>
        <p:spPr bwMode="auto">
          <a:xfrm>
            <a:off x="533400" y="5410200"/>
            <a:ext cx="7848600" cy="792163"/>
          </a:xfrm>
          <a:prstGeom prst="rect">
            <a:avLst/>
          </a:prstGeom>
          <a:noFill/>
          <a:ln w="9525">
            <a:noFill/>
            <a:miter lim="800000"/>
            <a:headEnd/>
            <a:tailEnd/>
          </a:ln>
          <a:effectLst/>
        </p:spPr>
        <p:txBody>
          <a:bodyPr>
            <a:spAutoFit/>
          </a:bodyPr>
          <a:lstStyle/>
          <a:p>
            <a:pPr eaLnBrk="1" hangingPunct="1">
              <a:spcBef>
                <a:spcPct val="50000"/>
              </a:spcBef>
              <a:defRPr/>
            </a:pPr>
            <a:r>
              <a:rPr lang="en-US">
                <a:solidFill>
                  <a:srgbClr val="0000FF"/>
                </a:solidFill>
                <a:effectLst>
                  <a:outerShdw blurRad="38100" dist="38100" dir="2700000" algn="tl">
                    <a:srgbClr val="000000">
                      <a:alpha val="43137"/>
                    </a:srgbClr>
                  </a:outerShdw>
                </a:effectLst>
              </a:rPr>
              <a:t>It’s different! NPV(loan @ IV</a:t>
            </a:r>
            <a:r>
              <a:rPr lang="en-US" baseline="-25000">
                <a:solidFill>
                  <a:srgbClr val="0000FF"/>
                </a:solidFill>
                <a:effectLst>
                  <a:outerShdw blurRad="38100" dist="38100" dir="2700000" algn="tl">
                    <a:srgbClr val="000000">
                      <a:alpha val="43137"/>
                    </a:srgbClr>
                  </a:outerShdw>
                </a:effectLst>
              </a:rPr>
              <a:t>M</a:t>
            </a:r>
            <a:r>
              <a:rPr lang="en-US">
                <a:solidFill>
                  <a:srgbClr val="0000FF"/>
                </a:solidFill>
                <a:effectLst>
                  <a:outerShdw blurRad="38100" dist="38100" dir="2700000" algn="tl">
                    <a:srgbClr val="000000">
                      <a:alpha val="43137"/>
                    </a:srgbClr>
                  </a:outerShdw>
                </a:effectLst>
              </a:rPr>
              <a:t>) </a:t>
            </a:r>
            <a:r>
              <a:rPr lang="en-US">
                <a:solidFill>
                  <a:srgbClr val="0000FF"/>
                </a:solidFill>
                <a:effectLst>
                  <a:outerShdw blurRad="38100" dist="38100" dir="2700000" algn="tl">
                    <a:srgbClr val="000000">
                      <a:alpha val="43137"/>
                    </a:srgbClr>
                  </a:outerShdw>
                </a:effectLst>
                <a:cs typeface="Times New Roman" pitchFamily="18" charset="0"/>
              </a:rPr>
              <a:t>≈ (1 – T)NPV(loan @ MV):</a:t>
            </a:r>
          </a:p>
          <a:p>
            <a:pPr algn="ctr" eaLnBrk="1" hangingPunct="1">
              <a:spcBef>
                <a:spcPct val="10000"/>
              </a:spcBef>
              <a:defRPr/>
            </a:pPr>
            <a:r>
              <a:rPr lang="en-US" sz="2000">
                <a:effectLst>
                  <a:outerShdw blurRad="38100" dist="38100" dir="2700000" algn="tl">
                    <a:srgbClr val="000000">
                      <a:alpha val="43137"/>
                    </a:srgbClr>
                  </a:outerShdw>
                </a:effectLst>
                <a:cs typeface="Times New Roman" pitchFamily="18" charset="0"/>
              </a:rPr>
              <a:t>$0.73 ≈ (1 – 0.25)$0.96.</a:t>
            </a:r>
          </a:p>
        </p:txBody>
      </p:sp>
      <p:sp>
        <p:nvSpPr>
          <p:cNvPr id="572429" name="Text Box 13"/>
          <p:cNvSpPr txBox="1">
            <a:spLocks noChangeArrowheads="1"/>
          </p:cNvSpPr>
          <p:nvPr/>
        </p:nvSpPr>
        <p:spPr bwMode="auto">
          <a:xfrm>
            <a:off x="304800" y="6172200"/>
            <a:ext cx="8458200" cy="523875"/>
          </a:xfrm>
          <a:prstGeom prst="rect">
            <a:avLst/>
          </a:prstGeom>
          <a:noFill/>
          <a:ln w="9525">
            <a:noFill/>
            <a:miter lim="800000"/>
            <a:headEnd/>
            <a:tailEnd/>
          </a:ln>
          <a:effectLst/>
        </p:spPr>
        <p:txBody>
          <a:bodyPr>
            <a:spAutoFit/>
          </a:bodyPr>
          <a:lstStyle/>
          <a:p>
            <a:pPr algn="ctr" eaLnBrk="1" hangingPunct="1">
              <a:defRPr/>
            </a:pPr>
            <a:r>
              <a:rPr lang="en-US" sz="1400" dirty="0">
                <a:effectLst>
                  <a:outerShdw blurRad="38100" dist="38100" dir="2700000" algn="tl">
                    <a:srgbClr val="000000">
                      <a:alpha val="43137"/>
                    </a:srgbClr>
                  </a:outerShdw>
                </a:effectLst>
              </a:rPr>
              <a:t>Recall Ch.12 (sect.12.1) rules about what to do when NPV differs from MV and IV perspectives: </a:t>
            </a:r>
          </a:p>
          <a:p>
            <a:pPr algn="ctr" eaLnBrk="1" hangingPunct="1">
              <a:defRPr/>
            </a:pPr>
            <a:r>
              <a:rPr lang="en-US" sz="1400" dirty="0">
                <a:effectLst>
                  <a:outerShdw blurRad="38100" dist="38100" dir="2700000" algn="tl">
                    <a:srgbClr val="000000">
                      <a:alpha val="43137"/>
                    </a:srgbClr>
                  </a:outerShdw>
                </a:effectLst>
              </a:rPr>
              <a:t>Use common sense</a:t>
            </a:r>
            <a:r>
              <a:rPr lang="en-US" sz="1400" dirty="0">
                <a:effectLst>
                  <a:outerShdw blurRad="38100" dist="38100" dir="2700000" algn="tl">
                    <a:srgbClr val="000000">
                      <a:alpha val="43137"/>
                    </a:srgbClr>
                  </a:outerShdw>
                </a:effectLst>
              </a:rPr>
              <a:t>! (e.g., don’t pay more than +$0.73 unless could quickly sell for close to $0.96.)</a:t>
            </a:r>
            <a:endParaRPr lang="en-US" sz="1400" dirty="0">
              <a:effectLst>
                <a:outerShdw blurRad="38100" dist="38100" dir="2700000" algn="tl">
                  <a:srgbClr val="000000">
                    <a:alpha val="43137"/>
                  </a:srgbClr>
                </a:outerShdw>
              </a:effectLst>
            </a:endParaRPr>
          </a:p>
        </p:txBody>
      </p:sp>
      <p:sp>
        <p:nvSpPr>
          <p:cNvPr id="16"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3"/>
          <p:cNvSpPr>
            <a:spLocks noGrp="1"/>
          </p:cNvSpPr>
          <p:nvPr>
            <p:ph type="sldNum" sz="quarter" idx="12"/>
          </p:nvPr>
        </p:nvSpPr>
        <p:spPr>
          <a:noFill/>
          <a:ln>
            <a:miter lim="800000"/>
            <a:headEnd/>
            <a:tailEnd/>
          </a:ln>
        </p:spPr>
        <p:txBody>
          <a:bodyPr/>
          <a:lstStyle/>
          <a:p>
            <a:fld id="{177178D1-7113-4DB3-B31C-7C271C878635}" type="slidenum">
              <a:rPr lang="en-US"/>
              <a:pPr/>
              <a:t>45</a:t>
            </a:fld>
            <a:endParaRPr lang="en-US"/>
          </a:p>
        </p:txBody>
      </p:sp>
      <p:sp>
        <p:nvSpPr>
          <p:cNvPr id="573442" name="Text Box 2"/>
          <p:cNvSpPr txBox="1">
            <a:spLocks noChangeArrowheads="1"/>
          </p:cNvSpPr>
          <p:nvPr/>
        </p:nvSpPr>
        <p:spPr bwMode="auto">
          <a:xfrm>
            <a:off x="381000" y="152400"/>
            <a:ext cx="8458200" cy="5478463"/>
          </a:xfrm>
          <a:prstGeom prst="rect">
            <a:avLst/>
          </a:prstGeom>
          <a:solidFill>
            <a:srgbClr val="FFCCCC"/>
          </a:solidFill>
          <a:ln w="9525">
            <a:solidFill>
              <a:schemeClr val="tx1"/>
            </a:solidFill>
            <a:miter lim="800000"/>
            <a:headEnd/>
            <a:tailEnd/>
          </a:ln>
          <a:effectLst/>
        </p:spPr>
        <p:txBody>
          <a:bodyPr>
            <a:spAutoFit/>
          </a:bodyPr>
          <a:lstStyle/>
          <a:p>
            <a:pPr algn="ctr" eaLnBrk="1" hangingPunct="1">
              <a:spcBef>
                <a:spcPct val="50000"/>
              </a:spcBef>
              <a:defRPr/>
            </a:pPr>
            <a:r>
              <a:rPr lang="en-US" sz="2000" b="1" dirty="0">
                <a:effectLst>
                  <a:outerShdw blurRad="38100" dist="38100" dir="2700000" algn="tl">
                    <a:srgbClr val="FFFFFF"/>
                  </a:outerShdw>
                </a:effectLst>
              </a:rPr>
              <a:t>Summarizing NPV(loan) from borrower’s perspective:</a:t>
            </a:r>
          </a:p>
          <a:p>
            <a:pPr eaLnBrk="1" hangingPunct="1">
              <a:spcBef>
                <a:spcPts val="500"/>
              </a:spcBef>
              <a:buFontTx/>
              <a:buChar char="•"/>
              <a:defRPr/>
            </a:pPr>
            <a:r>
              <a:rPr lang="en-US" sz="1800" b="1" dirty="0">
                <a:effectLst>
                  <a:outerShdw blurRad="38100" dist="38100" dir="2700000" algn="tl">
                    <a:srgbClr val="FFFFFF"/>
                  </a:outerShdw>
                </a:effectLst>
              </a:rPr>
              <a:t> Unsubsidized (</a:t>
            </a:r>
            <a:r>
              <a:rPr lang="en-US" sz="1800" b="1" dirty="0" err="1">
                <a:effectLst>
                  <a:outerShdw blurRad="38100" dist="38100" dir="2700000" algn="tl">
                    <a:srgbClr val="FFFFFF"/>
                  </a:outerShdw>
                </a:effectLst>
              </a:rPr>
              <a:t>mkt</a:t>
            </a:r>
            <a:r>
              <a:rPr lang="en-US" sz="1800" b="1" dirty="0">
                <a:effectLst>
                  <a:outerShdw blurRad="38100" dist="38100" dir="2700000" algn="tl">
                    <a:srgbClr val="FFFFFF"/>
                  </a:outerShdw>
                </a:effectLst>
              </a:rPr>
              <a:t> rate) loans:</a:t>
            </a:r>
          </a:p>
          <a:p>
            <a:pPr lvl="1" eaLnBrk="1" hangingPunct="1">
              <a:spcBef>
                <a:spcPts val="0"/>
              </a:spcBef>
              <a:buFontTx/>
              <a:buChar char="•"/>
              <a:defRPr/>
            </a:pPr>
            <a:r>
              <a:rPr lang="en-US" sz="1800" b="1" dirty="0">
                <a:effectLst>
                  <a:outerShdw blurRad="38100" dist="38100" dir="2700000" algn="tl">
                    <a:srgbClr val="FFFFFF"/>
                  </a:outerShdw>
                </a:effectLst>
              </a:rPr>
              <a:t> NPV(loan) </a:t>
            </a:r>
            <a:r>
              <a:rPr lang="en-US" sz="1800" b="1" dirty="0">
                <a:solidFill>
                  <a:srgbClr val="FF0000"/>
                </a:solidFill>
                <a:effectLst>
                  <a:outerShdw blurRad="38100" dist="38100" dir="2700000" algn="tl">
                    <a:srgbClr val="000000"/>
                  </a:outerShdw>
                </a:effectLst>
              </a:rPr>
              <a:t>=</a:t>
            </a:r>
            <a:r>
              <a:rPr lang="en-US" sz="1800" b="1" dirty="0">
                <a:effectLst>
                  <a:outerShdw blurRad="38100" dist="38100" dir="2700000" algn="tl">
                    <a:srgbClr val="FFFFFF"/>
                  </a:outerShdw>
                </a:effectLst>
              </a:rPr>
              <a:t> 0 from </a:t>
            </a:r>
            <a:r>
              <a:rPr lang="en-US" sz="1800" b="1" dirty="0">
                <a:solidFill>
                  <a:srgbClr val="FF0000"/>
                </a:solidFill>
                <a:effectLst>
                  <a:outerShdw blurRad="38100" dist="38100" dir="2700000" algn="tl">
                    <a:srgbClr val="000000"/>
                  </a:outerShdw>
                </a:effectLst>
              </a:rPr>
              <a:t>MV</a:t>
            </a:r>
            <a:r>
              <a:rPr lang="en-US" sz="1800" b="1" dirty="0">
                <a:effectLst>
                  <a:outerShdw blurRad="38100" dist="38100" dir="2700000" algn="tl">
                    <a:srgbClr val="FFFFFF"/>
                  </a:outerShdw>
                </a:effectLst>
              </a:rPr>
              <a:t> (before-tax) perspective.</a:t>
            </a:r>
          </a:p>
          <a:p>
            <a:pPr lvl="1" eaLnBrk="1" hangingPunct="1">
              <a:spcBef>
                <a:spcPct val="20000"/>
              </a:spcBef>
              <a:buFontTx/>
              <a:buChar char="•"/>
              <a:defRPr/>
            </a:pPr>
            <a:r>
              <a:rPr lang="en-US" sz="1800" b="1" dirty="0">
                <a:effectLst>
                  <a:outerShdw blurRad="38100" dist="38100" dir="2700000" algn="tl">
                    <a:srgbClr val="FFFFFF"/>
                  </a:outerShdw>
                </a:effectLst>
              </a:rPr>
              <a:t> NPV(loan) </a:t>
            </a:r>
            <a:r>
              <a:rPr lang="en-US" sz="1800" b="1" dirty="0">
                <a:solidFill>
                  <a:srgbClr val="0000FF"/>
                </a:solidFill>
                <a:effectLst>
                  <a:outerShdw blurRad="38100" dist="38100" dir="2700000" algn="tl">
                    <a:srgbClr val="000000"/>
                  </a:outerShdw>
                </a:effectLst>
              </a:rPr>
              <a:t>&gt;</a:t>
            </a:r>
            <a:r>
              <a:rPr lang="en-US" sz="1800" b="1" dirty="0">
                <a:effectLst>
                  <a:outerShdw blurRad="38100" dist="38100" dir="2700000" algn="tl">
                    <a:srgbClr val="FFFFFF"/>
                  </a:outerShdw>
                </a:effectLst>
              </a:rPr>
              <a:t> 0 (but much less than PV(ITS)) for </a:t>
            </a:r>
            <a:r>
              <a:rPr lang="en-US" sz="1800" b="1" dirty="0">
                <a:solidFill>
                  <a:srgbClr val="0000FF"/>
                </a:solidFill>
                <a:effectLst>
                  <a:outerShdw blurRad="38100" dist="38100" dir="2700000" algn="tl">
                    <a:srgbClr val="000000"/>
                  </a:outerShdw>
                </a:effectLst>
              </a:rPr>
              <a:t>high</a:t>
            </a:r>
            <a:r>
              <a:rPr lang="en-US" sz="1800" b="1" dirty="0">
                <a:effectLst>
                  <a:outerShdw blurRad="38100" dist="38100" dir="2700000" algn="tl">
                    <a:srgbClr val="FFFFFF"/>
                  </a:outerShdw>
                </a:effectLst>
              </a:rPr>
              <a:t> tax-bracket taxable investors from </a:t>
            </a:r>
            <a:r>
              <a:rPr lang="en-US" sz="1800" b="1"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 perspective.</a:t>
            </a:r>
          </a:p>
          <a:p>
            <a:pPr lvl="1" eaLnBrk="1" hangingPunct="1">
              <a:spcBef>
                <a:spcPct val="20000"/>
              </a:spcBef>
              <a:buFontTx/>
              <a:buChar char="•"/>
              <a:defRPr/>
            </a:pPr>
            <a:r>
              <a:rPr lang="en-US" sz="1800" b="1" dirty="0">
                <a:effectLst>
                  <a:outerShdw blurRad="38100" dist="38100" dir="2700000" algn="tl">
                    <a:srgbClr val="FFFFFF"/>
                  </a:outerShdw>
                </a:effectLst>
              </a:rPr>
              <a:t> NPV(loan) </a:t>
            </a:r>
            <a:r>
              <a:rPr lang="en-US" sz="1800" b="1" dirty="0">
                <a:solidFill>
                  <a:srgbClr val="0000FF"/>
                </a:solidFill>
                <a:effectLst>
                  <a:outerShdw blurRad="38100" dist="38100" dir="2700000" algn="tl">
                    <a:srgbClr val="000000"/>
                  </a:outerShdw>
                </a:effectLst>
              </a:rPr>
              <a:t>&lt;</a:t>
            </a:r>
            <a:r>
              <a:rPr lang="en-US" sz="1800" b="1" dirty="0">
                <a:effectLst>
                  <a:outerShdw blurRad="38100" dist="38100" dir="2700000" algn="tl">
                    <a:srgbClr val="FFFFFF"/>
                  </a:outerShdw>
                </a:effectLst>
              </a:rPr>
              <a:t> 0 for </a:t>
            </a:r>
            <a:r>
              <a:rPr lang="en-US" sz="1800" b="1" dirty="0">
                <a:solidFill>
                  <a:srgbClr val="0000FF"/>
                </a:solidFill>
                <a:effectLst>
                  <a:outerShdw blurRad="38100" dist="38100" dir="2700000" algn="tl">
                    <a:srgbClr val="000000"/>
                  </a:outerShdw>
                </a:effectLst>
              </a:rPr>
              <a:t>low</a:t>
            </a:r>
            <a:r>
              <a:rPr lang="en-US" sz="1800" b="1" dirty="0">
                <a:effectLst>
                  <a:outerShdw blurRad="38100" dist="38100" dir="2700000" algn="tl">
                    <a:srgbClr val="FFFFFF"/>
                  </a:outerShdw>
                </a:effectLst>
              </a:rPr>
              <a:t> tax-bracket taxable investors from </a:t>
            </a:r>
            <a:r>
              <a:rPr lang="en-US" sz="1800" b="1"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 perspective.</a:t>
            </a:r>
          </a:p>
          <a:p>
            <a:pPr eaLnBrk="1" hangingPunct="1">
              <a:spcBef>
                <a:spcPct val="50000"/>
              </a:spcBef>
              <a:buFontTx/>
              <a:buChar char="•"/>
              <a:defRPr/>
            </a:pPr>
            <a:r>
              <a:rPr lang="en-US" sz="1800" b="1" dirty="0">
                <a:effectLst>
                  <a:outerShdw blurRad="38100" dist="38100" dir="2700000" algn="tl">
                    <a:srgbClr val="FFFFFF"/>
                  </a:outerShdw>
                </a:effectLst>
              </a:rPr>
              <a:t>Subsidized (below </a:t>
            </a:r>
            <a:r>
              <a:rPr lang="en-US" sz="1800" b="1" dirty="0" err="1">
                <a:effectLst>
                  <a:outerShdw blurRad="38100" dist="38100" dir="2700000" algn="tl">
                    <a:srgbClr val="FFFFFF"/>
                  </a:outerShdw>
                </a:effectLst>
              </a:rPr>
              <a:t>mkt</a:t>
            </a:r>
            <a:r>
              <a:rPr lang="en-US" sz="1800" b="1" dirty="0">
                <a:effectLst>
                  <a:outerShdw blurRad="38100" dist="38100" dir="2700000" algn="tl">
                    <a:srgbClr val="FFFFFF"/>
                  </a:outerShdw>
                </a:effectLst>
              </a:rPr>
              <a:t> rate) loans:</a:t>
            </a:r>
          </a:p>
          <a:p>
            <a:pPr lvl="1" eaLnBrk="1" hangingPunct="1">
              <a:spcBef>
                <a:spcPct val="20000"/>
              </a:spcBef>
              <a:buFontTx/>
              <a:buChar char="•"/>
              <a:defRPr/>
            </a:pPr>
            <a:r>
              <a:rPr lang="en-US" sz="1800" b="1" dirty="0">
                <a:effectLst>
                  <a:outerShdw blurRad="38100" dist="38100" dir="2700000" algn="tl">
                    <a:srgbClr val="FFFFFF"/>
                  </a:outerShdw>
                </a:effectLst>
              </a:rPr>
              <a:t> NPV(loan) </a:t>
            </a:r>
            <a:r>
              <a:rPr lang="en-US" sz="1800" b="1" dirty="0">
                <a:solidFill>
                  <a:srgbClr val="FF0000"/>
                </a:solidFill>
                <a:effectLst>
                  <a:outerShdw blurRad="38100" dist="38100" dir="2700000" algn="tl">
                    <a:srgbClr val="000000"/>
                  </a:outerShdw>
                </a:effectLst>
              </a:rPr>
              <a:t>&gt;</a:t>
            </a:r>
            <a:r>
              <a:rPr lang="en-US" sz="1800" b="1" dirty="0">
                <a:effectLst>
                  <a:outerShdw blurRad="38100" dist="38100" dir="2700000" algn="tl">
                    <a:srgbClr val="FFFFFF"/>
                  </a:outerShdw>
                </a:effectLst>
              </a:rPr>
              <a:t> 0 from </a:t>
            </a:r>
            <a:r>
              <a:rPr lang="en-US" sz="1800" b="1" dirty="0">
                <a:solidFill>
                  <a:srgbClr val="FF0000"/>
                </a:solidFill>
                <a:effectLst>
                  <a:outerShdw blurRad="38100" dist="38100" dir="2700000" algn="tl">
                    <a:srgbClr val="000000"/>
                  </a:outerShdw>
                </a:effectLst>
              </a:rPr>
              <a:t>MV</a:t>
            </a:r>
            <a:r>
              <a:rPr lang="en-US" sz="1800" b="1" dirty="0">
                <a:effectLst>
                  <a:outerShdw blurRad="38100" dist="38100" dir="2700000" algn="tl">
                    <a:srgbClr val="FFFFFF"/>
                  </a:outerShdw>
                </a:effectLst>
              </a:rPr>
              <a:t> perspective (by definition).</a:t>
            </a:r>
          </a:p>
          <a:p>
            <a:pPr lvl="1" eaLnBrk="1" hangingPunct="1">
              <a:spcBef>
                <a:spcPct val="20000"/>
              </a:spcBef>
              <a:buFontTx/>
              <a:buChar char="•"/>
              <a:defRPr/>
            </a:pPr>
            <a:r>
              <a:rPr lang="en-US" sz="1800" b="1" dirty="0">
                <a:effectLst>
                  <a:outerShdw blurRad="38100" dist="38100" dir="2700000" algn="tl">
                    <a:srgbClr val="FFFFFF"/>
                  </a:outerShdw>
                </a:effectLst>
              </a:rPr>
              <a:t> NPV(loan) </a:t>
            </a:r>
            <a:r>
              <a:rPr lang="en-US" sz="1800" b="1" dirty="0">
                <a:solidFill>
                  <a:srgbClr val="0000FF"/>
                </a:solidFill>
                <a:effectLst>
                  <a:outerShdw blurRad="38100" dist="38100" dir="2700000" algn="tl">
                    <a:srgbClr val="000000"/>
                  </a:outerShdw>
                </a:effectLst>
              </a:rPr>
              <a:t>&gt;</a:t>
            </a:r>
            <a:r>
              <a:rPr lang="en-US" sz="1800" b="1" dirty="0">
                <a:effectLst>
                  <a:outerShdw blurRad="38100" dist="38100" dir="2700000" algn="tl">
                    <a:srgbClr val="FFFFFF"/>
                  </a:outerShdw>
                </a:effectLst>
              </a:rPr>
              <a:t> 0 from </a:t>
            </a:r>
            <a:r>
              <a:rPr lang="en-US" sz="1800" b="1" dirty="0">
                <a:solidFill>
                  <a:srgbClr val="CC0099"/>
                </a:solidFill>
                <a:effectLst>
                  <a:outerShdw blurRad="38100" dist="38100" dir="2700000" algn="tl">
                    <a:srgbClr val="000000"/>
                  </a:outerShdw>
                </a:effectLst>
              </a:rPr>
              <a:t>IV</a:t>
            </a:r>
            <a:r>
              <a:rPr lang="en-US" sz="1800" b="1" dirty="0">
                <a:effectLst>
                  <a:outerShdw blurRad="38100" dist="38100" dir="2700000" algn="tl">
                    <a:srgbClr val="FFFFFF"/>
                  </a:outerShdw>
                </a:effectLst>
              </a:rPr>
              <a:t> perspective for </a:t>
            </a:r>
            <a:r>
              <a:rPr lang="en-US" sz="1800" b="1" dirty="0">
                <a:solidFill>
                  <a:srgbClr val="0000FF"/>
                </a:solidFill>
                <a:effectLst>
                  <a:outerShdw blurRad="38100" dist="38100" dir="2700000" algn="tl">
                    <a:srgbClr val="000000"/>
                  </a:outerShdw>
                </a:effectLst>
              </a:rPr>
              <a:t>high</a:t>
            </a:r>
            <a:r>
              <a:rPr lang="en-US" sz="1800" b="1" dirty="0">
                <a:effectLst>
                  <a:outerShdw blurRad="38100" dist="38100" dir="2700000" algn="tl">
                    <a:srgbClr val="FFFFFF"/>
                  </a:outerShdw>
                </a:effectLst>
              </a:rPr>
              <a:t> or </a:t>
            </a:r>
            <a:r>
              <a:rPr lang="en-US" sz="1800" b="1" dirty="0">
                <a:solidFill>
                  <a:srgbClr val="0000FF"/>
                </a:solidFill>
                <a:effectLst>
                  <a:outerShdw blurRad="38100" dist="38100" dir="2700000" algn="tl">
                    <a:srgbClr val="000000"/>
                  </a:outerShdw>
                </a:effectLst>
              </a:rPr>
              <a:t>average</a:t>
            </a:r>
            <a:r>
              <a:rPr lang="en-US" sz="1800" b="1" dirty="0">
                <a:effectLst>
                  <a:outerShdw blurRad="38100" dist="38100" dir="2700000" algn="tl">
                    <a:srgbClr val="FFFFFF"/>
                  </a:outerShdw>
                </a:effectLst>
              </a:rPr>
              <a:t> tax bracket investors, but</a:t>
            </a:r>
          </a:p>
          <a:p>
            <a:pPr lvl="1" eaLnBrk="1" hangingPunct="1">
              <a:spcBef>
                <a:spcPct val="20000"/>
              </a:spcBef>
              <a:buFontTx/>
              <a:buChar char="•"/>
              <a:defRPr/>
            </a:pPr>
            <a:r>
              <a:rPr lang="en-US" sz="1800" b="1" dirty="0">
                <a:effectLst>
                  <a:outerShdw blurRad="38100" dist="38100" dir="2700000" algn="tl">
                    <a:srgbClr val="FFFFFF"/>
                  </a:outerShdw>
                </a:effectLst>
              </a:rPr>
              <a:t> NPV(loan) IV (after-tax) </a:t>
            </a:r>
            <a:r>
              <a:rPr lang="en-US" sz="1800" b="1" dirty="0">
                <a:effectLst>
                  <a:outerShdw blurRad="38100" dist="38100" dir="2700000" algn="tl">
                    <a:srgbClr val="FFFFFF"/>
                  </a:outerShdw>
                </a:effectLst>
                <a:cs typeface="Times New Roman" pitchFamily="18" charset="0"/>
              </a:rPr>
              <a:t>≤</a:t>
            </a:r>
            <a:r>
              <a:rPr lang="en-US" sz="1800" b="1" dirty="0">
                <a:effectLst>
                  <a:outerShdw blurRad="38100" dist="38100" dir="2700000" algn="tl">
                    <a:srgbClr val="FFFFFF"/>
                  </a:outerShdw>
                </a:effectLst>
              </a:rPr>
              <a:t> NPV(loan) MV (before-tax):</a:t>
            </a:r>
          </a:p>
          <a:p>
            <a:pPr lvl="1" eaLnBrk="1" hangingPunct="1">
              <a:spcBef>
                <a:spcPct val="20000"/>
              </a:spcBef>
              <a:buFontTx/>
              <a:buChar char="•"/>
              <a:defRPr/>
            </a:pPr>
            <a:r>
              <a:rPr lang="en-US" sz="1800" b="1" dirty="0">
                <a:effectLst>
                  <a:outerShdw blurRad="38100" dist="38100" dir="2700000" algn="tl">
                    <a:srgbClr val="FFFFFF"/>
                  </a:outerShdw>
                </a:effectLst>
              </a:rPr>
              <a:t> </a:t>
            </a:r>
            <a:r>
              <a:rPr lang="en-US" sz="1800" b="1" dirty="0">
                <a:effectLst>
                  <a:outerShdw blurRad="38100" dist="38100" dir="2700000" algn="tl">
                    <a:srgbClr val="FFFFFF"/>
                  </a:outerShdw>
                </a:effectLst>
              </a:rPr>
              <a:t>For </a:t>
            </a:r>
            <a:r>
              <a:rPr lang="en-US" sz="1800" b="1" dirty="0" err="1">
                <a:effectLst>
                  <a:outerShdw blurRad="38100" dist="38100" dir="2700000" algn="tl">
                    <a:srgbClr val="FFFFFF"/>
                  </a:outerShdw>
                </a:effectLst>
              </a:rPr>
              <a:t>margl</a:t>
            </a:r>
            <a:r>
              <a:rPr lang="en-US" sz="1800" b="1" dirty="0">
                <a:effectLst>
                  <a:outerShdw blurRad="38100" dist="38100" dir="2700000" algn="tl">
                    <a:srgbClr val="FFFFFF"/>
                  </a:outerShdw>
                </a:effectLst>
              </a:rPr>
              <a:t> </a:t>
            </a:r>
            <a:r>
              <a:rPr lang="en-US" sz="1800" b="1" dirty="0" err="1">
                <a:effectLst>
                  <a:outerShdw blurRad="38100" dist="38100" dir="2700000" algn="tl">
                    <a:srgbClr val="FFFFFF"/>
                  </a:outerShdw>
                </a:effectLst>
              </a:rPr>
              <a:t>investr</a:t>
            </a:r>
            <a:r>
              <a:rPr lang="en-US" sz="1800" b="1" dirty="0">
                <a:effectLst>
                  <a:outerShdw blurRad="38100" dist="38100" dir="2700000" algn="tl">
                    <a:srgbClr val="FFFFFF"/>
                  </a:outerShdw>
                </a:effectLst>
              </a:rPr>
              <a:t> NPV(loan</a:t>
            </a:r>
            <a:r>
              <a:rPr lang="en-US" sz="1800" b="1" dirty="0">
                <a:effectLst>
                  <a:outerShdw blurRad="38100" dist="38100" dir="2700000" algn="tl">
                    <a:srgbClr val="FFFFFF"/>
                  </a:outerShdw>
                </a:effectLst>
              </a:rPr>
              <a:t>) IV (after-tax) converges to (1-T)NPV(loan) MV (before-tax) as loan-term approaches zero (where T is borrower’s tax rate);</a:t>
            </a:r>
          </a:p>
          <a:p>
            <a:pPr lvl="1" eaLnBrk="1" hangingPunct="1">
              <a:spcBef>
                <a:spcPct val="20000"/>
              </a:spcBef>
              <a:buFontTx/>
              <a:buChar char="•"/>
              <a:defRPr/>
            </a:pPr>
            <a:r>
              <a:rPr lang="en-US" sz="1800" b="1" dirty="0">
                <a:effectLst>
                  <a:outerShdw blurRad="38100" dist="38100" dir="2700000" algn="tl">
                    <a:srgbClr val="FFFFFF"/>
                  </a:outerShdw>
                </a:effectLst>
              </a:rPr>
              <a:t> </a:t>
            </a:r>
            <a:r>
              <a:rPr lang="en-US" sz="1800" b="1" dirty="0">
                <a:effectLst>
                  <a:outerShdw blurRad="38100" dist="38100" dir="2700000" algn="tl">
                    <a:srgbClr val="FFFFFF"/>
                  </a:outerShdw>
                </a:effectLst>
              </a:rPr>
              <a:t>For </a:t>
            </a:r>
            <a:r>
              <a:rPr lang="en-US" sz="1800" b="1" dirty="0" err="1">
                <a:effectLst>
                  <a:outerShdw blurRad="38100" dist="38100" dir="2700000" algn="tl">
                    <a:srgbClr val="FFFFFF"/>
                  </a:outerShdw>
                </a:effectLst>
              </a:rPr>
              <a:t>margl</a:t>
            </a:r>
            <a:r>
              <a:rPr lang="en-US" sz="1800" b="1" dirty="0">
                <a:effectLst>
                  <a:outerShdw blurRad="38100" dist="38100" dir="2700000" algn="tl">
                    <a:srgbClr val="FFFFFF"/>
                  </a:outerShdw>
                </a:effectLst>
              </a:rPr>
              <a:t> </a:t>
            </a:r>
            <a:r>
              <a:rPr lang="en-US" sz="1800" b="1" dirty="0" err="1">
                <a:effectLst>
                  <a:outerShdw blurRad="38100" dist="38100" dir="2700000" algn="tl">
                    <a:srgbClr val="FFFFFF"/>
                  </a:outerShdw>
                </a:effectLst>
              </a:rPr>
              <a:t>investr</a:t>
            </a:r>
            <a:r>
              <a:rPr lang="en-US" sz="1800" b="1" dirty="0">
                <a:effectLst>
                  <a:outerShdw blurRad="38100" dist="38100" dir="2700000" algn="tl">
                    <a:srgbClr val="FFFFFF"/>
                  </a:outerShdw>
                </a:effectLst>
              </a:rPr>
              <a:t> NPV(loan</a:t>
            </a:r>
            <a:r>
              <a:rPr lang="en-US" sz="1800" b="1" dirty="0">
                <a:effectLst>
                  <a:outerShdw blurRad="38100" dist="38100" dir="2700000" algn="tl">
                    <a:srgbClr val="FFFFFF"/>
                  </a:outerShdw>
                </a:effectLst>
              </a:rPr>
              <a:t>) IV (after-tax) converges to exactly equal NPV(loan) MV (before-tax) as loan-term approaches infinity (perpetual debt).</a:t>
            </a:r>
          </a:p>
          <a:p>
            <a:pPr lvl="1" eaLnBrk="1" hangingPunct="1">
              <a:spcBef>
                <a:spcPct val="20000"/>
              </a:spcBef>
              <a:buFontTx/>
              <a:buChar char="•"/>
              <a:defRPr/>
            </a:pPr>
            <a:r>
              <a:rPr lang="en-US" sz="1800" b="1" dirty="0">
                <a:effectLst>
                  <a:outerShdw blurRad="38100" dist="38100" dir="2700000" algn="tl">
                    <a:srgbClr val="FFFFFF"/>
                  </a:outerShdw>
                </a:effectLst>
              </a:rPr>
              <a:t> Recall Ch 12 discussion about what to do when IV </a:t>
            </a:r>
            <a:r>
              <a:rPr lang="en-US" sz="1800" b="1" dirty="0">
                <a:effectLst>
                  <a:outerShdw blurRad="38100" dist="38100" dir="2700000" algn="tl">
                    <a:srgbClr val="FFFFFF"/>
                  </a:outerShdw>
                </a:effectLst>
                <a:cs typeface="Times New Roman" pitchFamily="18" charset="0"/>
              </a:rPr>
              <a:t>≠ MV: </a:t>
            </a:r>
            <a:r>
              <a:rPr lang="en-US" sz="1800" b="1" i="1" dirty="0">
                <a:effectLst>
                  <a:outerShdw blurRad="38100" dist="38100" dir="2700000" algn="tl">
                    <a:srgbClr val="FFFFFF"/>
                  </a:outerShdw>
                </a:effectLst>
                <a:cs typeface="Times New Roman" pitchFamily="18" charset="0"/>
              </a:rPr>
              <a:t>Satisfy NPV≥0 both ways (</a:t>
            </a:r>
            <a:r>
              <a:rPr lang="en-US" sz="1800" b="1" i="1" dirty="0" err="1">
                <a:effectLst>
                  <a:outerShdw blurRad="38100" dist="38100" dir="2700000" algn="tl">
                    <a:srgbClr val="FFFFFF"/>
                  </a:outerShdw>
                </a:effectLst>
                <a:cs typeface="Times New Roman" pitchFamily="18" charset="0"/>
              </a:rPr>
              <a:t>conserv</a:t>
            </a:r>
            <a:r>
              <a:rPr lang="en-US" sz="1800" b="1" i="1" dirty="0">
                <a:effectLst>
                  <a:outerShdw blurRad="38100" dist="38100" dir="2700000" algn="tl">
                    <a:srgbClr val="FFFFFF"/>
                  </a:outerShdw>
                </a:effectLst>
                <a:cs typeface="Times New Roman" pitchFamily="18" charset="0"/>
              </a:rPr>
              <a:t>) or either way (liberal).</a:t>
            </a:r>
            <a:endParaRPr lang="en-US" sz="1800" b="1" dirty="0">
              <a:effectLst>
                <a:outerShdw blurRad="38100" dist="38100" dir="2700000" algn="tl">
                  <a:srgbClr val="FFFFFF"/>
                </a:outerShdw>
              </a:effectLst>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3"/>
          <p:cNvSpPr>
            <a:spLocks noGrp="1"/>
          </p:cNvSpPr>
          <p:nvPr>
            <p:ph type="sldNum" sz="quarter" idx="12"/>
          </p:nvPr>
        </p:nvSpPr>
        <p:spPr>
          <a:noFill/>
          <a:ln>
            <a:miter lim="800000"/>
            <a:headEnd/>
            <a:tailEnd/>
          </a:ln>
        </p:spPr>
        <p:txBody>
          <a:bodyPr/>
          <a:lstStyle/>
          <a:p>
            <a:fld id="{F3A457AE-7BE9-4BA2-BB49-EEF5A2D38218}" type="slidenum">
              <a:rPr lang="en-US"/>
              <a:pPr/>
              <a:t>46</a:t>
            </a:fld>
            <a:endParaRPr lang="en-US"/>
          </a:p>
        </p:txBody>
      </p:sp>
      <p:sp>
        <p:nvSpPr>
          <p:cNvPr id="541698" name="Text Box 2"/>
          <p:cNvSpPr txBox="1">
            <a:spLocks noChangeArrowheads="1"/>
          </p:cNvSpPr>
          <p:nvPr/>
        </p:nvSpPr>
        <p:spPr bwMode="auto">
          <a:xfrm>
            <a:off x="533400" y="685800"/>
            <a:ext cx="7924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14.3.4 Value </a:t>
            </a:r>
            <a:r>
              <a:rPr lang="en-US" b="1" dirty="0" err="1">
                <a:effectLst>
                  <a:outerShdw blurRad="38100" dist="38100" dir="2700000" algn="tl">
                    <a:srgbClr val="FFFFFF"/>
                  </a:outerShdw>
                </a:effectLst>
              </a:rPr>
              <a:t>Additivity</a:t>
            </a:r>
            <a:r>
              <a:rPr lang="en-US" b="1" dirty="0">
                <a:effectLst>
                  <a:outerShdw blurRad="38100" dist="38100" dir="2700000" algn="tl">
                    <a:srgbClr val="FFFFFF"/>
                  </a:outerShdw>
                </a:effectLst>
              </a:rPr>
              <a:t> &amp; the APV Decision Rule</a:t>
            </a:r>
          </a:p>
        </p:txBody>
      </p:sp>
      <p:sp>
        <p:nvSpPr>
          <p:cNvPr id="541699" name="Text Box 3"/>
          <p:cNvSpPr txBox="1">
            <a:spLocks noChangeArrowheads="1"/>
          </p:cNvSpPr>
          <p:nvPr/>
        </p:nvSpPr>
        <p:spPr bwMode="auto">
          <a:xfrm>
            <a:off x="228600" y="1143000"/>
            <a:ext cx="8763000" cy="396875"/>
          </a:xfrm>
          <a:prstGeom prst="rect">
            <a:avLst/>
          </a:prstGeom>
          <a:noFill/>
          <a:ln w="9525">
            <a:noFill/>
            <a:miter lim="800000"/>
            <a:headEnd/>
            <a:tailEnd/>
          </a:ln>
          <a:effectLst/>
        </p:spPr>
        <p:txBody>
          <a:bodyPr>
            <a:spAutoFit/>
          </a:bodyPr>
          <a:lstStyle/>
          <a:p>
            <a:pPr eaLnBrk="1" hangingPunct="1">
              <a:spcBef>
                <a:spcPct val="50000"/>
              </a:spcBef>
              <a:defRPr/>
            </a:pPr>
            <a:r>
              <a:rPr lang="en-US" sz="2000" b="1" dirty="0">
                <a:effectLst>
                  <a:outerShdw blurRad="38100" dist="38100" dir="2700000" algn="tl">
                    <a:srgbClr val="FFFFFF"/>
                  </a:outerShdw>
                </a:effectLst>
              </a:rPr>
              <a:t>The PBT approach is an example of use of the principle of “</a:t>
            </a:r>
            <a:r>
              <a:rPr lang="en-US" sz="2000" b="1" i="1" dirty="0">
                <a:effectLst>
                  <a:outerShdw blurRad="38100" dist="38100" dir="2700000" algn="tl">
                    <a:srgbClr val="FFFFFF"/>
                  </a:outerShdw>
                </a:effectLst>
              </a:rPr>
              <a:t>Value </a:t>
            </a:r>
            <a:r>
              <a:rPr lang="en-US" sz="2000" b="1" i="1" dirty="0" err="1">
                <a:effectLst>
                  <a:outerShdw blurRad="38100" dist="38100" dir="2700000" algn="tl">
                    <a:srgbClr val="FFFFFF"/>
                  </a:outerShdw>
                </a:effectLst>
              </a:rPr>
              <a:t>Additivity</a:t>
            </a:r>
            <a:r>
              <a:rPr lang="en-US" sz="2000" b="1" dirty="0">
                <a:effectLst>
                  <a:outerShdw blurRad="38100" dist="38100" dir="2700000" algn="tl">
                    <a:srgbClr val="FFFFFF"/>
                  </a:outerShdw>
                </a:effectLst>
              </a:rPr>
              <a:t>”:</a:t>
            </a:r>
          </a:p>
        </p:txBody>
      </p:sp>
      <p:sp>
        <p:nvSpPr>
          <p:cNvPr id="541700" name="Text Box 4"/>
          <p:cNvSpPr txBox="1">
            <a:spLocks noChangeArrowheads="1"/>
          </p:cNvSpPr>
          <p:nvPr/>
        </p:nvSpPr>
        <p:spPr bwMode="auto">
          <a:xfrm>
            <a:off x="381000" y="1600200"/>
            <a:ext cx="8382000" cy="1016000"/>
          </a:xfrm>
          <a:prstGeom prst="rect">
            <a:avLst/>
          </a:prstGeom>
          <a:solidFill>
            <a:srgbClr val="FFCCCC"/>
          </a:solidFill>
          <a:ln w="9525">
            <a:solidFill>
              <a:schemeClr val="tx1"/>
            </a:solidFill>
            <a:miter lim="800000"/>
            <a:headEnd/>
            <a:tailEnd/>
          </a:ln>
          <a:effectLst/>
        </p:spPr>
        <p:txBody>
          <a:bodyPr>
            <a:spAutoFit/>
          </a:bodyPr>
          <a:lstStyle/>
          <a:p>
            <a:pPr eaLnBrk="1" hangingPunct="1">
              <a:defRPr/>
            </a:pPr>
            <a:r>
              <a:rPr lang="en-US" sz="2000" b="1" dirty="0">
                <a:effectLst>
                  <a:outerShdw blurRad="38100" dist="38100" dir="2700000" algn="tl">
                    <a:srgbClr val="FFFFFF"/>
                  </a:outerShdw>
                </a:effectLst>
              </a:rPr>
              <a:t>Value </a:t>
            </a:r>
            <a:r>
              <a:rPr lang="en-US" sz="2000" b="1" dirty="0" err="1">
                <a:effectLst>
                  <a:outerShdw blurRad="38100" dist="38100" dir="2700000" algn="tl">
                    <a:srgbClr val="FFFFFF"/>
                  </a:outerShdw>
                </a:effectLst>
              </a:rPr>
              <a:t>Additivity</a:t>
            </a:r>
            <a:r>
              <a:rPr lang="en-US" sz="2000" b="1" dirty="0">
                <a:effectLst>
                  <a:outerShdw blurRad="38100" dist="38100" dir="2700000" algn="tl">
                    <a:srgbClr val="FFFFFF"/>
                  </a:outerShdw>
                </a:effectLst>
              </a:rPr>
              <a:t> </a:t>
            </a:r>
            <a:r>
              <a:rPr lang="en-US" sz="2000" b="1" dirty="0">
                <a:effectLst>
                  <a:outerShdw blurRad="38100" dist="38100" dir="2700000" algn="tl">
                    <a:srgbClr val="FFFFFF"/>
                  </a:outerShdw>
                </a:effectLst>
                <a:sym typeface="Wingdings" pitchFamily="2" charset="2"/>
              </a:rPr>
              <a:t></a:t>
            </a:r>
          </a:p>
          <a:p>
            <a:pPr eaLnBrk="1" hangingPunct="1">
              <a:defRPr/>
            </a:pPr>
            <a:r>
              <a:rPr lang="en-US" sz="2000" b="1" dirty="0">
                <a:effectLst>
                  <a:outerShdw blurRad="38100" dist="38100" dir="2700000" algn="tl">
                    <a:srgbClr val="FFFFFF"/>
                  </a:outerShdw>
                </a:effectLst>
                <a:sym typeface="Wingdings" pitchFamily="2" charset="2"/>
              </a:rPr>
              <a:t>“The value of the whole equals the sum of the values of the parts, i.e., the sum of the values of all the marketable (private sector) claims on the asset.”</a:t>
            </a:r>
          </a:p>
        </p:txBody>
      </p:sp>
      <p:pic>
        <p:nvPicPr>
          <p:cNvPr id="74758" name="Picture 5"/>
          <p:cNvPicPr>
            <a:picLocks noChangeAspect="1" noChangeArrowheads="1"/>
          </p:cNvPicPr>
          <p:nvPr/>
        </p:nvPicPr>
        <p:blipFill>
          <a:blip r:embed="rId2" cstate="print"/>
          <a:srcRect/>
          <a:stretch>
            <a:fillRect/>
          </a:stretch>
        </p:blipFill>
        <p:spPr bwMode="auto">
          <a:xfrm>
            <a:off x="1295400" y="2438400"/>
            <a:ext cx="6583363" cy="2424113"/>
          </a:xfrm>
          <a:prstGeom prst="rect">
            <a:avLst/>
          </a:prstGeom>
          <a:noFill/>
          <a:ln w="9525">
            <a:noFill/>
            <a:miter lim="800000"/>
            <a:headEnd/>
            <a:tailEnd/>
          </a:ln>
        </p:spPr>
      </p:pic>
      <p:sp>
        <p:nvSpPr>
          <p:cNvPr id="541702" name="Text Box 6"/>
          <p:cNvSpPr txBox="1">
            <a:spLocks noChangeArrowheads="1"/>
          </p:cNvSpPr>
          <p:nvPr/>
        </p:nvSpPr>
        <p:spPr bwMode="auto">
          <a:xfrm>
            <a:off x="533400" y="4648200"/>
            <a:ext cx="8382000" cy="1920875"/>
          </a:xfrm>
          <a:prstGeom prst="rect">
            <a:avLst/>
          </a:prstGeom>
          <a:noFill/>
          <a:ln w="9525">
            <a:noFill/>
            <a:miter lim="800000"/>
            <a:headEnd/>
            <a:tailEnd/>
          </a:ln>
          <a:effectLst/>
        </p:spPr>
        <p:txBody>
          <a:bodyPr>
            <a:spAutoFit/>
          </a:bodyPr>
          <a:lstStyle/>
          <a:p>
            <a:pPr eaLnBrk="1" hangingPunct="1">
              <a:spcBef>
                <a:spcPct val="50000"/>
              </a:spcBef>
              <a:defRPr/>
            </a:pPr>
            <a:r>
              <a:rPr lang="en-US" sz="2000" b="1" dirty="0">
                <a:effectLst>
                  <a:outerShdw blurRad="38100" dist="38100" dir="2700000" algn="tl">
                    <a:srgbClr val="FFFFFF"/>
                  </a:outerShdw>
                </a:effectLst>
              </a:rPr>
              <a:t>	Therefore:	   E = V – D </a:t>
            </a:r>
          </a:p>
          <a:p>
            <a:pPr eaLnBrk="1" hangingPunct="1">
              <a:spcBef>
                <a:spcPct val="50000"/>
              </a:spcBef>
              <a:defRPr/>
            </a:pPr>
            <a:r>
              <a:rPr lang="en-US" sz="2000" b="1" dirty="0">
                <a:effectLst>
                  <a:outerShdw blurRad="38100" dist="38100" dir="2700000" algn="tl">
                    <a:srgbClr val="FFFFFF"/>
                  </a:outerShdw>
                </a:effectLst>
              </a:rPr>
              <a:t>“D” is usually straightforward to compute (unless loan is subsidized, MV of loan equals loan amount).</a:t>
            </a:r>
          </a:p>
          <a:p>
            <a:pPr eaLnBrk="1" hangingPunct="1">
              <a:spcBef>
                <a:spcPct val="50000"/>
              </a:spcBef>
              <a:defRPr/>
            </a:pPr>
            <a:r>
              <a:rPr lang="en-US" sz="2000" b="1" dirty="0">
                <a:effectLst>
                  <a:outerShdw blurRad="38100" dist="38100" dir="2700000" algn="tl">
                    <a:srgbClr val="FFFFFF"/>
                  </a:outerShdw>
                </a:effectLst>
              </a:rPr>
              <a:t>So, use PBT to compute MV of “V”, then subtract MV of “D” to arrive at MV of “E”, rather than trying to estimate “E” directly.</a:t>
            </a:r>
          </a:p>
        </p:txBody>
      </p:sp>
      <p:sp>
        <p:nvSpPr>
          <p:cNvPr id="9" name="TextBox 8"/>
          <p:cNvSpPr txBox="1"/>
          <p:nvPr/>
        </p:nvSpPr>
        <p:spPr>
          <a:xfrm>
            <a:off x="0" y="0"/>
            <a:ext cx="9144000" cy="830263"/>
          </a:xfrm>
          <a:prstGeom prst="rect">
            <a:avLst/>
          </a:prstGeom>
          <a:noFill/>
        </p:spPr>
        <p:txBody>
          <a:bodyPr>
            <a:spAutoFit/>
          </a:bodyPr>
          <a:lstStyle/>
          <a:p>
            <a:pPr eaLnBrk="1" hangingPunct="1">
              <a:defRPr/>
            </a:pPr>
            <a:r>
              <a:rPr lang="en-US" dirty="0">
                <a:solidFill>
                  <a:srgbClr val="FF0000"/>
                </a:solidFill>
                <a:effectLst>
                  <a:outerShdw blurRad="38100" dist="38100" dir="2700000" algn="tl">
                    <a:srgbClr val="000000">
                      <a:alpha val="43137"/>
                    </a:srgbClr>
                  </a:outerShdw>
                </a:effectLst>
              </a:rPr>
              <a:t>Now synthesize debt valuation with property valuation:</a:t>
            </a:r>
          </a:p>
          <a:p>
            <a:pPr eaLnBrk="1" hangingPunct="1">
              <a:defRPr/>
            </a:pPr>
            <a:r>
              <a:rPr lang="en-US" b="1" dirty="0">
                <a:solidFill>
                  <a:srgbClr val="FF0000"/>
                </a:solidFill>
                <a:effectLst>
                  <a:outerShdw blurRad="38100" dist="38100" dir="2700000" algn="tl">
                    <a:srgbClr val="000000">
                      <a:alpha val="43137"/>
                    </a:srgbClr>
                  </a:outerShdw>
                </a:effectLst>
              </a:rPr>
              <a:t>APV (valuation by components)…</a:t>
            </a:r>
            <a:endParaRPr lang="en-US" b="1" dirty="0">
              <a:solidFill>
                <a:srgbClr val="FF0000"/>
              </a:solidFill>
              <a:effectLst>
                <a:outerShdw blurRad="38100" dist="38100" dir="2700000" algn="tl">
                  <a:srgbClr val="000000">
                    <a:alpha val="43137"/>
                  </a:srgbClr>
                </a:outerShdw>
              </a:effectLst>
            </a:endParaRPr>
          </a:p>
        </p:txBody>
      </p: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2"/>
          </p:nvPr>
        </p:nvSpPr>
        <p:spPr>
          <a:noFill/>
          <a:ln>
            <a:miter lim="800000"/>
            <a:headEnd/>
            <a:tailEnd/>
          </a:ln>
        </p:spPr>
        <p:txBody>
          <a:bodyPr/>
          <a:lstStyle/>
          <a:p>
            <a:fld id="{B1A85184-0D3A-4830-ACB7-20BEA7D93AF3}" type="slidenum">
              <a:rPr lang="en-US"/>
              <a:pPr/>
              <a:t>47</a:t>
            </a:fld>
            <a:endParaRPr lang="en-US"/>
          </a:p>
        </p:txBody>
      </p:sp>
      <p:sp>
        <p:nvSpPr>
          <p:cNvPr id="542722" name="Text Box 2"/>
          <p:cNvSpPr txBox="1">
            <a:spLocks noChangeArrowheads="1"/>
          </p:cNvSpPr>
          <p:nvPr/>
        </p:nvSpPr>
        <p:spPr bwMode="auto">
          <a:xfrm>
            <a:off x="381000" y="228600"/>
            <a:ext cx="8382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i="1">
                <a:effectLst>
                  <a:outerShdw blurRad="38100" dist="38100" dir="2700000" algn="tl">
                    <a:srgbClr val="FFFFFF"/>
                  </a:outerShdw>
                </a:effectLst>
              </a:rPr>
              <a:t>“Adjusted Present Value” (APV) Decision Rule…</a:t>
            </a:r>
          </a:p>
        </p:txBody>
      </p:sp>
      <p:sp>
        <p:nvSpPr>
          <p:cNvPr id="542723" name="Text Box 3"/>
          <p:cNvSpPr txBox="1">
            <a:spLocks noChangeArrowheads="1"/>
          </p:cNvSpPr>
          <p:nvPr/>
        </p:nvSpPr>
        <p:spPr bwMode="auto">
          <a:xfrm>
            <a:off x="381000" y="762000"/>
            <a:ext cx="8458200" cy="1311275"/>
          </a:xfrm>
          <a:prstGeom prst="rect">
            <a:avLst/>
          </a:prstGeom>
          <a:noFill/>
          <a:ln w="9525">
            <a:noFill/>
            <a:miter lim="800000"/>
            <a:headEnd/>
            <a:tailEnd/>
          </a:ln>
          <a:effectLst/>
        </p:spPr>
        <p:txBody>
          <a:bodyPr>
            <a:spAutoFit/>
          </a:bodyPr>
          <a:lstStyle/>
          <a:p>
            <a:pPr eaLnBrk="1" hangingPunct="1">
              <a:spcBef>
                <a:spcPct val="50000"/>
              </a:spcBef>
              <a:defRPr/>
            </a:pPr>
            <a:r>
              <a:rPr lang="en-US" sz="2000" b="1" dirty="0">
                <a:effectLst>
                  <a:outerShdw blurRad="38100" dist="38100" dir="2700000" algn="tl">
                    <a:srgbClr val="FFFFFF"/>
                  </a:outerShdw>
                </a:effectLst>
              </a:rPr>
              <a:t>Like NPV, only accounts for financing…</a:t>
            </a:r>
          </a:p>
          <a:p>
            <a:pPr eaLnBrk="1" hangingPunct="1">
              <a:spcBef>
                <a:spcPct val="50000"/>
              </a:spcBef>
              <a:defRPr/>
            </a:pPr>
            <a:r>
              <a:rPr lang="en-US" sz="2000" b="1" dirty="0">
                <a:effectLst>
                  <a:outerShdw blurRad="38100" dist="38100" dir="2700000" algn="tl">
                    <a:srgbClr val="FFFFFF"/>
                  </a:outerShdw>
                </a:effectLst>
              </a:rPr>
              <a:t>APV(equity) = NPV(property) + NPV(financing)</a:t>
            </a:r>
          </a:p>
          <a:p>
            <a:pPr eaLnBrk="1" hangingPunct="1">
              <a:spcBef>
                <a:spcPct val="50000"/>
              </a:spcBef>
              <a:defRPr/>
            </a:pPr>
            <a:r>
              <a:rPr lang="en-US" sz="2000" b="1" dirty="0">
                <a:effectLst>
                  <a:outerShdw blurRad="38100" dist="38100" dir="2700000" algn="tl">
                    <a:srgbClr val="FFFFFF"/>
                  </a:outerShdw>
                </a:effectLst>
              </a:rPr>
              <a:t>Based on the Value </a:t>
            </a:r>
            <a:r>
              <a:rPr lang="en-US" sz="2000" b="1" dirty="0" err="1">
                <a:effectLst>
                  <a:outerShdw blurRad="38100" dist="38100" dir="2700000" algn="tl">
                    <a:srgbClr val="FFFFFF"/>
                  </a:outerShdw>
                </a:effectLst>
              </a:rPr>
              <a:t>Additivity</a:t>
            </a:r>
            <a:r>
              <a:rPr lang="en-US" sz="2000" b="1" dirty="0">
                <a:effectLst>
                  <a:outerShdw blurRad="38100" dist="38100" dir="2700000" algn="tl">
                    <a:srgbClr val="FFFFFF"/>
                  </a:outerShdw>
                </a:effectLst>
              </a:rPr>
              <a:t> Principle:</a:t>
            </a:r>
          </a:p>
        </p:txBody>
      </p:sp>
      <p:sp>
        <p:nvSpPr>
          <p:cNvPr id="542724" name="Text Box 4"/>
          <p:cNvSpPr txBox="1">
            <a:spLocks noChangeArrowheads="1"/>
          </p:cNvSpPr>
          <p:nvPr/>
        </p:nvSpPr>
        <p:spPr bwMode="auto">
          <a:xfrm>
            <a:off x="457200" y="2057400"/>
            <a:ext cx="8229600" cy="4486275"/>
          </a:xfrm>
          <a:prstGeom prst="rect">
            <a:avLst/>
          </a:prstGeom>
          <a:solidFill>
            <a:srgbClr val="FFCCCC"/>
          </a:solidFill>
          <a:ln w="9525">
            <a:noFill/>
            <a:miter lim="800000"/>
            <a:headEnd/>
            <a:tailEnd/>
          </a:ln>
          <a:effectLst/>
        </p:spPr>
        <p:txBody>
          <a:bodyPr>
            <a:spAutoFit/>
          </a:bodyPr>
          <a:lstStyle/>
          <a:p>
            <a:pPr algn="ctr" eaLnBrk="1" hangingPunct="1">
              <a:defRPr/>
            </a:pPr>
            <a:r>
              <a:rPr lang="en-US" sz="1800" i="1">
                <a:effectLst>
                  <a:outerShdw blurRad="38100" dist="38100" dir="2700000" algn="tl">
                    <a:srgbClr val="000000">
                      <a:alpha val="43137"/>
                    </a:srgbClr>
                  </a:outerShdw>
                </a:effectLst>
              </a:rPr>
              <a:t>Prop.Val = Equity Val + Dbt Val</a:t>
            </a:r>
            <a:endParaRPr lang="en-US" sz="1800" b="1">
              <a:effectLst>
                <a:outerShdw blurRad="38100" dist="38100" dir="2700000" algn="tl">
                  <a:srgbClr val="000000">
                    <a:alpha val="43137"/>
                  </a:srgbClr>
                </a:outerShdw>
              </a:effectLst>
            </a:endParaRPr>
          </a:p>
          <a:p>
            <a:pPr algn="ctr" eaLnBrk="1" hangingPunct="1">
              <a:defRPr/>
            </a:pPr>
            <a:r>
              <a:rPr lang="en-US" sz="1800" b="1">
                <a:effectLst>
                  <a:outerShdw blurRad="38100" dist="38100" dir="2700000" algn="tl">
                    <a:srgbClr val="000000">
                      <a:alpha val="43137"/>
                    </a:srgbClr>
                  </a:outerShdw>
                </a:effectLst>
              </a:rPr>
              <a:t>	V = E + D		</a:t>
            </a:r>
          </a:p>
          <a:p>
            <a:pPr lvl="4" eaLnBrk="1" hangingPunct="1">
              <a:defRPr/>
            </a:pPr>
            <a:r>
              <a:rPr lang="en-US" sz="1800">
                <a:effectLst>
                  <a:outerShdw blurRad="38100" dist="38100" dir="2700000" algn="tl">
                    <a:srgbClr val="000000">
                      <a:alpha val="43137"/>
                    </a:srgbClr>
                  </a:outerShdw>
                </a:effectLst>
              </a:rPr>
              <a:t>Where:	V = Value of the property,</a:t>
            </a:r>
          </a:p>
          <a:p>
            <a:pPr lvl="4" eaLnBrk="1" hangingPunct="1">
              <a:defRPr/>
            </a:pPr>
            <a:r>
              <a:rPr lang="en-US" sz="1800">
                <a:effectLst>
                  <a:outerShdw blurRad="38100" dist="38100" dir="2700000" algn="tl">
                    <a:srgbClr val="000000">
                      <a:alpha val="43137"/>
                    </a:srgbClr>
                  </a:outerShdw>
                </a:effectLst>
              </a:rPr>
              <a:t>	E = Value of the equity, </a:t>
            </a:r>
          </a:p>
          <a:p>
            <a:pPr lvl="4" eaLnBrk="1" hangingPunct="1">
              <a:defRPr/>
            </a:pPr>
            <a:r>
              <a:rPr lang="en-US" sz="1800">
                <a:effectLst>
                  <a:outerShdw blurRad="38100" dist="38100" dir="2700000" algn="tl">
                    <a:srgbClr val="000000">
                      <a:alpha val="43137"/>
                    </a:srgbClr>
                  </a:outerShdw>
                </a:effectLst>
              </a:rPr>
              <a:t>	D = Value of the debt. </a:t>
            </a:r>
          </a:p>
          <a:p>
            <a:pPr lvl="4" eaLnBrk="1" hangingPunct="1">
              <a:defRPr/>
            </a:pPr>
            <a:r>
              <a:rPr lang="en-US" sz="1800">
                <a:effectLst>
                  <a:outerShdw blurRad="38100" dist="38100" dir="2700000" algn="tl">
                    <a:srgbClr val="000000">
                      <a:alpha val="43137"/>
                    </a:srgbClr>
                  </a:outerShdw>
                </a:effectLst>
              </a:rPr>
              <a:t>Define:	P = Price paid for the property, </a:t>
            </a:r>
          </a:p>
          <a:p>
            <a:pPr lvl="4" eaLnBrk="1" hangingPunct="1">
              <a:defRPr/>
            </a:pPr>
            <a:r>
              <a:rPr lang="en-US" sz="1800">
                <a:effectLst>
                  <a:outerShdw blurRad="38100" dist="38100" dir="2700000" algn="tl">
                    <a:srgbClr val="000000">
                      <a:alpha val="43137"/>
                    </a:srgbClr>
                  </a:outerShdw>
                </a:effectLst>
              </a:rPr>
              <a:t>	L = Amount of the loan…</a:t>
            </a:r>
            <a:endParaRPr lang="en-US" sz="1800" b="1">
              <a:effectLst>
                <a:outerShdw blurRad="38100" dist="38100" dir="2700000" algn="tl">
                  <a:srgbClr val="000000">
                    <a:alpha val="43137"/>
                  </a:srgbClr>
                </a:outerShdw>
              </a:effectLst>
            </a:endParaRPr>
          </a:p>
          <a:p>
            <a:pPr eaLnBrk="1" hangingPunct="1">
              <a:defRPr/>
            </a:pPr>
            <a:r>
              <a:rPr lang="en-US" sz="1800" b="1">
                <a:effectLst>
                  <a:outerShdw blurRad="38100" dist="38100" dir="2700000" algn="tl">
                    <a:srgbClr val="000000">
                      <a:alpha val="43137"/>
                    </a:srgbClr>
                  </a:outerShdw>
                </a:effectLst>
              </a:rPr>
              <a:t>			</a:t>
            </a:r>
            <a:r>
              <a:rPr lang="en-US" sz="1800">
                <a:effectLst>
                  <a:outerShdw blurRad="38100" dist="38100" dir="2700000" algn="tl">
                    <a:srgbClr val="000000">
                      <a:alpha val="43137"/>
                    </a:srgbClr>
                  </a:outerShdw>
                </a:effectLst>
              </a:rPr>
              <a:t>V-P	= E+D – P</a:t>
            </a:r>
            <a:endParaRPr lang="en-US" sz="1800" b="1">
              <a:effectLst>
                <a:outerShdw blurRad="38100" dist="38100" dir="2700000" algn="tl">
                  <a:srgbClr val="000000">
                    <a:alpha val="43137"/>
                  </a:srgbClr>
                </a:outerShdw>
              </a:effectLst>
            </a:endParaRPr>
          </a:p>
          <a:p>
            <a:pPr eaLnBrk="1" hangingPunct="1">
              <a:defRPr/>
            </a:pPr>
            <a:r>
              <a:rPr lang="en-US" sz="1800">
                <a:effectLst>
                  <a:outerShdw blurRad="38100" dist="38100" dir="2700000" algn="tl">
                    <a:srgbClr val="000000">
                      <a:alpha val="43137"/>
                    </a:srgbClr>
                  </a:outerShdw>
                </a:effectLst>
              </a:rPr>
              <a:t>				= E+D – ((P-L)+L)</a:t>
            </a:r>
          </a:p>
          <a:p>
            <a:pPr eaLnBrk="1" hangingPunct="1">
              <a:defRPr/>
            </a:pPr>
            <a:r>
              <a:rPr lang="en-US" sz="1800">
                <a:effectLst>
                  <a:outerShdw blurRad="38100" dist="38100" dir="2700000" algn="tl">
                    <a:srgbClr val="000000">
                      <a:alpha val="43137"/>
                    </a:srgbClr>
                  </a:outerShdw>
                </a:effectLst>
              </a:rPr>
              <a:t>				= E-(P-L) + D-L</a:t>
            </a:r>
          </a:p>
          <a:p>
            <a:pPr eaLnBrk="1" hangingPunct="1">
              <a:defRPr/>
            </a:pPr>
            <a:r>
              <a:rPr lang="en-US" sz="1800">
                <a:effectLst>
                  <a:outerShdw blurRad="38100" dist="38100" dir="2700000" algn="tl">
                    <a:srgbClr val="000000">
                      <a:alpha val="43137"/>
                    </a:srgbClr>
                  </a:outerShdw>
                </a:effectLst>
              </a:rPr>
              <a:t>				= E-(P-L) – (L-D)</a:t>
            </a:r>
          </a:p>
          <a:p>
            <a:pPr eaLnBrk="1" hangingPunct="1">
              <a:defRPr/>
            </a:pPr>
            <a:r>
              <a:rPr lang="en-US" sz="1800">
                <a:effectLst>
                  <a:outerShdw blurRad="38100" dist="38100" dir="2700000" algn="tl">
                    <a:srgbClr val="000000">
                      <a:alpha val="43137"/>
                    </a:srgbClr>
                  </a:outerShdw>
                </a:effectLst>
              </a:rPr>
              <a:t>		Thus:	E-(P-L)	= (V-P)	+ (L-D)</a:t>
            </a:r>
          </a:p>
          <a:p>
            <a:pPr eaLnBrk="1" hangingPunct="1">
              <a:defRPr/>
            </a:pPr>
            <a:r>
              <a:rPr lang="en-US" sz="1800">
                <a:effectLst>
                  <a:outerShdw blurRad="38100" dist="38100" dir="2700000" algn="tl">
                    <a:srgbClr val="000000">
                      <a:alpha val="43137"/>
                    </a:srgbClr>
                  </a:outerShdw>
                </a:effectLst>
              </a:rPr>
              <a:t>		Or:	APV(Equity) = NPV(Prop)+ NPV(Fin)</a:t>
            </a:r>
          </a:p>
          <a:p>
            <a:pPr eaLnBrk="1" hangingPunct="1">
              <a:defRPr/>
            </a:pPr>
            <a:endParaRPr lang="en-US" sz="1800" b="1">
              <a:effectLst>
                <a:outerShdw blurRad="38100" dist="38100" dir="2700000" algn="tl">
                  <a:srgbClr val="000000">
                    <a:alpha val="43137"/>
                  </a:srgbClr>
                </a:outerShdw>
              </a:effectLst>
            </a:endParaRPr>
          </a:p>
          <a:p>
            <a:pPr eaLnBrk="1" hangingPunct="1">
              <a:defRPr/>
            </a:pPr>
            <a:r>
              <a:rPr lang="en-US" sz="1800" b="1">
                <a:effectLst>
                  <a:outerShdw blurRad="38100" dist="38100" dir="2700000" algn="tl">
                    <a:srgbClr val="000000">
                      <a:alpha val="43137"/>
                    </a:srgbClr>
                  </a:outerShdw>
                </a:effectLst>
              </a:rPr>
              <a:t>Note: Arbitrage basis of Value Additivity applies to MV, but the common sense of Value Additivity can be applied to IV as well. </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a:spLocks noGrp="1"/>
          </p:cNvSpPr>
          <p:nvPr>
            <p:ph type="sldNum" sz="quarter" idx="12"/>
          </p:nvPr>
        </p:nvSpPr>
        <p:spPr>
          <a:noFill/>
          <a:ln>
            <a:miter lim="800000"/>
            <a:headEnd/>
            <a:tailEnd/>
          </a:ln>
        </p:spPr>
        <p:txBody>
          <a:bodyPr/>
          <a:lstStyle/>
          <a:p>
            <a:fld id="{09B69C4F-3449-498C-865B-E7263E088A49}" type="slidenum">
              <a:rPr lang="en-US"/>
              <a:pPr/>
              <a:t>48</a:t>
            </a:fld>
            <a:endParaRPr lang="en-US"/>
          </a:p>
        </p:txBody>
      </p:sp>
      <p:sp>
        <p:nvSpPr>
          <p:cNvPr id="544770" name="Text Box 2"/>
          <p:cNvSpPr txBox="1">
            <a:spLocks noChangeArrowheads="1"/>
          </p:cNvSpPr>
          <p:nvPr/>
        </p:nvSpPr>
        <p:spPr bwMode="auto">
          <a:xfrm>
            <a:off x="381000" y="228600"/>
            <a:ext cx="8382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i="1">
                <a:effectLst>
                  <a:outerShdw blurRad="38100" dist="38100" dir="2700000" algn="tl">
                    <a:srgbClr val="FFFFFF"/>
                  </a:outerShdw>
                </a:effectLst>
              </a:rPr>
              <a:t>“Adjusted Present Value” (APV)…</a:t>
            </a:r>
          </a:p>
        </p:txBody>
      </p:sp>
      <p:sp>
        <p:nvSpPr>
          <p:cNvPr id="544771" name="Text Box 3"/>
          <p:cNvSpPr txBox="1">
            <a:spLocks noChangeArrowheads="1"/>
          </p:cNvSpPr>
          <p:nvPr/>
        </p:nvSpPr>
        <p:spPr bwMode="auto">
          <a:xfrm>
            <a:off x="304800" y="990600"/>
            <a:ext cx="8610600" cy="1004888"/>
          </a:xfrm>
          <a:prstGeom prst="rect">
            <a:avLst/>
          </a:prstGeom>
          <a:noFill/>
          <a:ln w="9525">
            <a:noFill/>
            <a:miter lim="800000"/>
            <a:headEnd/>
            <a:tailEnd/>
          </a:ln>
          <a:effectLst/>
        </p:spPr>
        <p:txBody>
          <a:bodyPr>
            <a:spAutoFit/>
          </a:bodyPr>
          <a:lstStyle/>
          <a:p>
            <a:pPr eaLnBrk="1" hangingPunct="1">
              <a:spcBef>
                <a:spcPct val="50000"/>
              </a:spcBef>
              <a:defRPr/>
            </a:pPr>
            <a:r>
              <a:rPr lang="en-US" b="1">
                <a:effectLst>
                  <a:outerShdw blurRad="38100" dist="38100" dir="2700000" algn="tl">
                    <a:srgbClr val="FFFFFF"/>
                  </a:outerShdw>
                </a:effectLst>
              </a:rPr>
              <a:t>APV Investment Decision Rule:</a:t>
            </a:r>
          </a:p>
          <a:p>
            <a:pPr eaLnBrk="1" hangingPunct="1">
              <a:spcBef>
                <a:spcPct val="50000"/>
              </a:spcBef>
              <a:defRPr/>
            </a:pPr>
            <a:r>
              <a:rPr lang="en-US" b="1" i="1">
                <a:effectLst>
                  <a:outerShdw blurRad="38100" dist="38100" dir="2700000" algn="tl">
                    <a:srgbClr val="FFFFFF"/>
                  </a:outerShdw>
                </a:effectLst>
              </a:rPr>
              <a:t>Analogous to that of NPV…</a:t>
            </a:r>
          </a:p>
        </p:txBody>
      </p:sp>
      <p:sp>
        <p:nvSpPr>
          <p:cNvPr id="544772" name="Text Box 4"/>
          <p:cNvSpPr txBox="1">
            <a:spLocks noChangeArrowheads="1"/>
          </p:cNvSpPr>
          <p:nvPr/>
        </p:nvSpPr>
        <p:spPr bwMode="auto">
          <a:xfrm>
            <a:off x="381000" y="2209800"/>
            <a:ext cx="8382000" cy="1014413"/>
          </a:xfrm>
          <a:prstGeom prst="rect">
            <a:avLst/>
          </a:prstGeom>
          <a:solidFill>
            <a:srgbClr val="FFCCCC"/>
          </a:solidFill>
          <a:ln w="9525">
            <a:solidFill>
              <a:schemeClr val="tx1"/>
            </a:solidFill>
            <a:miter lim="800000"/>
            <a:headEnd/>
            <a:tailEnd/>
          </a:ln>
          <a:effectLst/>
        </p:spPr>
        <p:txBody>
          <a:bodyPr>
            <a:spAutoFit/>
          </a:bodyPr>
          <a:lstStyle/>
          <a:p>
            <a:pPr marL="457200" indent="-457200" eaLnBrk="1" hangingPunct="1">
              <a:spcBef>
                <a:spcPct val="50000"/>
              </a:spcBef>
              <a:buFontTx/>
              <a:buAutoNum type="arabicParenR"/>
              <a:defRPr/>
            </a:pPr>
            <a:r>
              <a:rPr lang="en-US" b="1">
                <a:effectLst>
                  <a:outerShdw blurRad="38100" dist="38100" dir="2700000" algn="tl">
                    <a:srgbClr val="FFFFFF"/>
                  </a:outerShdw>
                </a:effectLst>
              </a:rPr>
              <a:t>Maximize APV over mutually exclusive alternatives;</a:t>
            </a:r>
          </a:p>
          <a:p>
            <a:pPr marL="457200" indent="-457200" eaLnBrk="1" hangingPunct="1">
              <a:spcBef>
                <a:spcPct val="50000"/>
              </a:spcBef>
              <a:buFontTx/>
              <a:buAutoNum type="arabicParenR"/>
              <a:defRPr/>
            </a:pPr>
            <a:r>
              <a:rPr lang="en-US" b="1">
                <a:effectLst>
                  <a:outerShdw blurRad="38100" dist="38100" dir="2700000" algn="tl">
                    <a:srgbClr val="FFFFFF"/>
                  </a:outerShdw>
                </a:effectLst>
              </a:rPr>
              <a:t>Never do a deal with APV &lt; 0.</a:t>
            </a:r>
          </a:p>
        </p:txBody>
      </p:sp>
      <p:sp>
        <p:nvSpPr>
          <p:cNvPr id="544773" name="Text Box 5"/>
          <p:cNvSpPr txBox="1">
            <a:spLocks noChangeArrowheads="1"/>
          </p:cNvSpPr>
          <p:nvPr/>
        </p:nvSpPr>
        <p:spPr bwMode="auto">
          <a:xfrm>
            <a:off x="685800" y="3505200"/>
            <a:ext cx="73914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i="1">
                <a:effectLst>
                  <a:outerShdw blurRad="38100" dist="38100" dir="2700000" algn="tl">
                    <a:srgbClr val="FFFFFF"/>
                  </a:outerShdw>
                </a:effectLst>
              </a:rPr>
              <a:t>(APV = 0 is OK.)</a:t>
            </a:r>
          </a:p>
        </p:txBody>
      </p:sp>
      <p:sp>
        <p:nvSpPr>
          <p:cNvPr id="544774" name="Text Box 6"/>
          <p:cNvSpPr txBox="1">
            <a:spLocks noChangeArrowheads="1"/>
          </p:cNvSpPr>
          <p:nvPr/>
        </p:nvSpPr>
        <p:spPr bwMode="auto">
          <a:xfrm>
            <a:off x="762000" y="4267200"/>
            <a:ext cx="7391400" cy="1370013"/>
          </a:xfrm>
          <a:prstGeom prst="rect">
            <a:avLst/>
          </a:prstGeom>
          <a:noFill/>
          <a:ln w="9525">
            <a:noFill/>
            <a:miter lim="800000"/>
            <a:headEnd/>
            <a:tailEnd/>
          </a:ln>
          <a:effectLst/>
        </p:spPr>
        <p:txBody>
          <a:bodyPr>
            <a:spAutoFit/>
          </a:bodyPr>
          <a:lstStyle/>
          <a:p>
            <a:pPr algn="ctr" eaLnBrk="1" hangingPunct="1">
              <a:spcBef>
                <a:spcPct val="50000"/>
              </a:spcBef>
              <a:defRPr/>
            </a:pPr>
            <a:r>
              <a:rPr lang="en-US" b="1" i="1">
                <a:effectLst>
                  <a:outerShdw blurRad="38100" dist="38100" dir="2700000" algn="tl">
                    <a:srgbClr val="FFFFFF"/>
                  </a:outerShdw>
                </a:effectLst>
              </a:rPr>
              <a:t>(APV = 0 is normal from a MV perspective.)</a:t>
            </a:r>
          </a:p>
          <a:p>
            <a:pPr algn="ctr" eaLnBrk="1" hangingPunct="1">
              <a:spcBef>
                <a:spcPct val="50000"/>
              </a:spcBef>
              <a:defRPr/>
            </a:pPr>
            <a:r>
              <a:rPr lang="en-US" b="1" i="1">
                <a:effectLst>
                  <a:outerShdw blurRad="38100" dist="38100" dir="2700000" algn="tl">
                    <a:srgbClr val="FFFFFF"/>
                  </a:outerShdw>
                </a:effectLst>
              </a:rPr>
              <a:t>(APV = 0 from IV pespective by definition for marginal investors)</a:t>
            </a:r>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2"/>
          </p:nvPr>
        </p:nvSpPr>
        <p:spPr>
          <a:noFill/>
          <a:ln>
            <a:miter lim="800000"/>
            <a:headEnd/>
            <a:tailEnd/>
          </a:ln>
        </p:spPr>
        <p:txBody>
          <a:bodyPr/>
          <a:lstStyle/>
          <a:p>
            <a:fld id="{3970359E-B32C-4F66-960C-27128C156761}" type="slidenum">
              <a:rPr lang="en-US"/>
              <a:pPr/>
              <a:t>49</a:t>
            </a:fld>
            <a:endParaRPr lang="en-US"/>
          </a:p>
        </p:txBody>
      </p:sp>
      <p:sp>
        <p:nvSpPr>
          <p:cNvPr id="552962" name="Line 2"/>
          <p:cNvSpPr>
            <a:spLocks noChangeShapeType="1"/>
          </p:cNvSpPr>
          <p:nvPr/>
        </p:nvSpPr>
        <p:spPr bwMode="auto">
          <a:xfrm>
            <a:off x="3870325" y="1874838"/>
            <a:ext cx="0" cy="3413125"/>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3" name="Line 3"/>
          <p:cNvSpPr>
            <a:spLocks noChangeShapeType="1"/>
          </p:cNvSpPr>
          <p:nvPr/>
        </p:nvSpPr>
        <p:spPr bwMode="auto">
          <a:xfrm>
            <a:off x="3870325" y="5287963"/>
            <a:ext cx="3713163" cy="1587"/>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4" name="Line 4"/>
          <p:cNvSpPr>
            <a:spLocks noChangeShapeType="1"/>
          </p:cNvSpPr>
          <p:nvPr/>
        </p:nvSpPr>
        <p:spPr bwMode="auto">
          <a:xfrm>
            <a:off x="4206875" y="1874838"/>
            <a:ext cx="3040063" cy="2986087"/>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5" name="Line 5"/>
          <p:cNvSpPr>
            <a:spLocks noChangeShapeType="1"/>
          </p:cNvSpPr>
          <p:nvPr/>
        </p:nvSpPr>
        <p:spPr bwMode="auto">
          <a:xfrm flipV="1">
            <a:off x="4659313" y="1874838"/>
            <a:ext cx="2474912" cy="2417762"/>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6" name="Line 6"/>
          <p:cNvSpPr>
            <a:spLocks noChangeShapeType="1"/>
          </p:cNvSpPr>
          <p:nvPr/>
        </p:nvSpPr>
        <p:spPr bwMode="auto">
          <a:xfrm flipH="1" flipV="1">
            <a:off x="3733800" y="3276600"/>
            <a:ext cx="1936750" cy="20638"/>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67" name="Text Box 7"/>
          <p:cNvSpPr txBox="1">
            <a:spLocks noChangeArrowheads="1"/>
          </p:cNvSpPr>
          <p:nvPr/>
        </p:nvSpPr>
        <p:spPr bwMode="auto">
          <a:xfrm>
            <a:off x="533400" y="3124200"/>
            <a:ext cx="3148013" cy="427038"/>
          </a:xfrm>
          <a:prstGeom prst="rect">
            <a:avLst/>
          </a:prstGeom>
          <a:noFill/>
          <a:ln w="9525">
            <a:noFill/>
            <a:miter lim="800000"/>
            <a:headEnd/>
            <a:tailEnd/>
          </a:ln>
        </p:spPr>
        <p:txBody>
          <a:bodyPr/>
          <a:lstStyle/>
          <a:p>
            <a:pPr algn="r">
              <a:defRPr/>
            </a:pPr>
            <a:r>
              <a:rPr lang="en-US" sz="1800" b="1" dirty="0">
                <a:effectLst>
                  <a:outerShdw blurRad="38100" dist="38100" dir="2700000" algn="tl">
                    <a:srgbClr val="000000">
                      <a:alpha val="43137"/>
                    </a:srgbClr>
                  </a:outerShdw>
                </a:effectLst>
              </a:rPr>
              <a:t>MV </a:t>
            </a:r>
            <a:r>
              <a:rPr lang="en-US" sz="1800" b="1" dirty="0">
                <a:effectLst>
                  <a:outerShdw blurRad="38100" dist="38100" dir="2700000" algn="tl">
                    <a:srgbClr val="000000">
                      <a:alpha val="43137"/>
                    </a:srgbClr>
                  </a:outerShdw>
                </a:effectLst>
              </a:rPr>
              <a:t>= </a:t>
            </a:r>
            <a:r>
              <a:rPr lang="en-US" sz="1800" b="1" dirty="0">
                <a:effectLst>
                  <a:outerShdw blurRad="38100" dist="38100" dir="2700000" algn="tl">
                    <a:srgbClr val="000000">
                      <a:alpha val="43137"/>
                    </a:srgbClr>
                  </a:outerShdw>
                </a:effectLst>
              </a:rPr>
              <a:t>IV</a:t>
            </a:r>
            <a:r>
              <a:rPr lang="en-US" sz="1800" b="1" baseline="-25000" dirty="0">
                <a:effectLst>
                  <a:outerShdw blurRad="38100" dist="38100" dir="2700000" algn="tl">
                    <a:srgbClr val="000000">
                      <a:alpha val="43137"/>
                    </a:srgbClr>
                  </a:outerShdw>
                </a:effectLst>
              </a:rPr>
              <a:t>M</a:t>
            </a:r>
            <a:endParaRPr lang="en-US" sz="1800" b="1" dirty="0">
              <a:effectLst>
                <a:outerShdw blurRad="38100" dist="38100" dir="2700000" algn="tl">
                  <a:srgbClr val="000000">
                    <a:alpha val="43137"/>
                  </a:srgbClr>
                </a:outerShdw>
              </a:effectLst>
            </a:endParaRPr>
          </a:p>
        </p:txBody>
      </p:sp>
      <p:sp>
        <p:nvSpPr>
          <p:cNvPr id="552968" name="Text Box 8"/>
          <p:cNvSpPr txBox="1">
            <a:spLocks noChangeArrowheads="1"/>
          </p:cNvSpPr>
          <p:nvPr/>
        </p:nvSpPr>
        <p:spPr bwMode="auto">
          <a:xfrm>
            <a:off x="7359650" y="4576763"/>
            <a:ext cx="336550" cy="427037"/>
          </a:xfrm>
          <a:prstGeom prst="rect">
            <a:avLst/>
          </a:prstGeom>
          <a:noFill/>
          <a:ln w="9525">
            <a:noFill/>
            <a:miter lim="800000"/>
            <a:headEnd/>
            <a:tailEnd/>
          </a:ln>
        </p:spPr>
        <p:txBody>
          <a:bodyPr/>
          <a:lstStyle/>
          <a:p>
            <a:pPr algn="ctr">
              <a:defRPr/>
            </a:pPr>
            <a:r>
              <a:rPr lang="en-US" sz="1800" b="1" dirty="0">
                <a:effectLst>
                  <a:outerShdw blurRad="38100" dist="38100" dir="2700000" algn="tl">
                    <a:srgbClr val="000000">
                      <a:alpha val="43137"/>
                    </a:srgbClr>
                  </a:outerShdw>
                </a:effectLst>
              </a:rPr>
              <a:t>D</a:t>
            </a:r>
          </a:p>
        </p:txBody>
      </p:sp>
      <p:sp>
        <p:nvSpPr>
          <p:cNvPr id="552969" name="Text Box 9"/>
          <p:cNvSpPr txBox="1">
            <a:spLocks noChangeArrowheads="1"/>
          </p:cNvSpPr>
          <p:nvPr/>
        </p:nvSpPr>
        <p:spPr bwMode="auto">
          <a:xfrm>
            <a:off x="7134225" y="1447800"/>
            <a:ext cx="336550" cy="427038"/>
          </a:xfrm>
          <a:prstGeom prst="rect">
            <a:avLst/>
          </a:prstGeom>
          <a:noFill/>
          <a:ln w="9525">
            <a:noFill/>
            <a:miter lim="800000"/>
            <a:headEnd/>
            <a:tailEnd/>
          </a:ln>
        </p:spPr>
        <p:txBody>
          <a:bodyPr/>
          <a:lstStyle/>
          <a:p>
            <a:pPr algn="ctr">
              <a:defRPr/>
            </a:pPr>
            <a:r>
              <a:rPr lang="en-US" sz="1800" b="1" dirty="0">
                <a:effectLst>
                  <a:outerShdw blurRad="38100" dist="38100" dir="2700000" algn="tl">
                    <a:srgbClr val="000000">
                      <a:alpha val="43137"/>
                    </a:srgbClr>
                  </a:outerShdw>
                </a:effectLst>
              </a:rPr>
              <a:t>S</a:t>
            </a:r>
          </a:p>
        </p:txBody>
      </p:sp>
      <p:sp>
        <p:nvSpPr>
          <p:cNvPr id="552970" name="Text Box 10"/>
          <p:cNvSpPr txBox="1">
            <a:spLocks noChangeArrowheads="1"/>
          </p:cNvSpPr>
          <p:nvPr/>
        </p:nvSpPr>
        <p:spPr bwMode="auto">
          <a:xfrm>
            <a:off x="7246938" y="5287963"/>
            <a:ext cx="449262" cy="427037"/>
          </a:xfrm>
          <a:prstGeom prst="rect">
            <a:avLst/>
          </a:prstGeom>
          <a:noFill/>
          <a:ln w="9525">
            <a:noFill/>
            <a:miter lim="800000"/>
            <a:headEnd/>
            <a:tailEnd/>
          </a:ln>
        </p:spPr>
        <p:txBody>
          <a:bodyPr/>
          <a:lstStyle/>
          <a:p>
            <a:pPr algn="ctr">
              <a:defRPr/>
            </a:pPr>
            <a:r>
              <a:rPr lang="en-US" sz="1800" b="1" dirty="0">
                <a:effectLst>
                  <a:outerShdw blurRad="38100" dist="38100" dir="2700000" algn="tl">
                    <a:srgbClr val="000000">
                      <a:alpha val="43137"/>
                    </a:srgbClr>
                  </a:outerShdw>
                </a:effectLst>
              </a:rPr>
              <a:t>Q</a:t>
            </a:r>
          </a:p>
        </p:txBody>
      </p:sp>
      <p:sp>
        <p:nvSpPr>
          <p:cNvPr id="552971" name="Text Box 11"/>
          <p:cNvSpPr txBox="1">
            <a:spLocks noChangeArrowheads="1"/>
          </p:cNvSpPr>
          <p:nvPr/>
        </p:nvSpPr>
        <p:spPr bwMode="auto">
          <a:xfrm>
            <a:off x="3048000" y="1447800"/>
            <a:ext cx="822325" cy="568325"/>
          </a:xfrm>
          <a:prstGeom prst="rect">
            <a:avLst/>
          </a:prstGeom>
          <a:noFill/>
          <a:ln w="9525">
            <a:noFill/>
            <a:miter lim="800000"/>
            <a:headEnd/>
            <a:tailEnd/>
          </a:ln>
        </p:spPr>
        <p:txBody>
          <a:bodyPr/>
          <a:lstStyle/>
          <a:p>
            <a:pPr algn="ctr">
              <a:defRPr/>
            </a:pPr>
            <a:r>
              <a:rPr lang="en-US" sz="1800" b="1" dirty="0">
                <a:effectLst>
                  <a:outerShdw blurRad="38100" dist="38100" dir="2700000" algn="tl">
                    <a:srgbClr val="000000">
                      <a:alpha val="43137"/>
                    </a:srgbClr>
                  </a:outerShdw>
                </a:effectLst>
              </a:rPr>
              <a:t>Asset Value</a:t>
            </a:r>
            <a:endParaRPr lang="en-US" sz="1800" b="1" dirty="0">
              <a:effectLst>
                <a:outerShdw blurRad="38100" dist="38100" dir="2700000" algn="tl">
                  <a:srgbClr val="000000">
                    <a:alpha val="43137"/>
                  </a:srgbClr>
                </a:outerShdw>
              </a:effectLst>
            </a:endParaRPr>
          </a:p>
        </p:txBody>
      </p:sp>
      <p:sp>
        <p:nvSpPr>
          <p:cNvPr id="552972" name="Text Box 12"/>
          <p:cNvSpPr txBox="1">
            <a:spLocks noChangeArrowheads="1"/>
          </p:cNvSpPr>
          <p:nvPr/>
        </p:nvSpPr>
        <p:spPr bwMode="auto">
          <a:xfrm>
            <a:off x="5557838" y="5246688"/>
            <a:ext cx="563562" cy="427037"/>
          </a:xfrm>
          <a:prstGeom prst="rect">
            <a:avLst/>
          </a:prstGeom>
          <a:noFill/>
          <a:ln w="9525">
            <a:noFill/>
            <a:miter lim="800000"/>
            <a:headEnd/>
            <a:tailEnd/>
          </a:ln>
        </p:spPr>
        <p:txBody>
          <a:bodyPr/>
          <a:lstStyle/>
          <a:p>
            <a:pPr algn="ctr">
              <a:defRPr/>
            </a:pPr>
            <a:r>
              <a:rPr lang="en-US" sz="1800" b="1" dirty="0">
                <a:effectLst>
                  <a:outerShdw blurRad="38100" dist="38100" dir="2700000" algn="tl">
                    <a:srgbClr val="000000">
                      <a:alpha val="43137"/>
                    </a:srgbClr>
                  </a:outerShdw>
                </a:effectLst>
              </a:rPr>
              <a:t>Q*</a:t>
            </a:r>
          </a:p>
        </p:txBody>
      </p:sp>
      <p:sp>
        <p:nvSpPr>
          <p:cNvPr id="552973" name="Line 13"/>
          <p:cNvSpPr>
            <a:spLocks noChangeShapeType="1"/>
          </p:cNvSpPr>
          <p:nvPr/>
        </p:nvSpPr>
        <p:spPr bwMode="auto">
          <a:xfrm>
            <a:off x="5670550" y="3297238"/>
            <a:ext cx="1588" cy="1990725"/>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52974" name="Text Box 14"/>
          <p:cNvSpPr txBox="1">
            <a:spLocks noChangeArrowheads="1"/>
          </p:cNvSpPr>
          <p:nvPr/>
        </p:nvSpPr>
        <p:spPr bwMode="auto">
          <a:xfrm>
            <a:off x="3867150" y="1543050"/>
            <a:ext cx="2606675" cy="369888"/>
          </a:xfrm>
          <a:prstGeom prst="rect">
            <a:avLst/>
          </a:prstGeom>
          <a:noFill/>
          <a:ln w="9525">
            <a:noFill/>
            <a:miter lim="800000"/>
            <a:headEnd/>
            <a:tailEnd/>
          </a:ln>
          <a:effectLst/>
        </p:spPr>
        <p:txBody>
          <a:bodyPr>
            <a:spAutoFit/>
          </a:bodyPr>
          <a:lstStyle/>
          <a:p>
            <a:pPr algn="ctr" eaLnBrk="1" hangingPunct="1">
              <a:spcBef>
                <a:spcPct val="50000"/>
              </a:spcBef>
              <a:defRPr/>
            </a:pPr>
            <a:r>
              <a:rPr lang="en-US" sz="1800" b="1" dirty="0">
                <a:effectLst>
                  <a:outerShdw blurRad="38100" dist="38100" dir="2700000" algn="tl">
                    <a:srgbClr val="000000">
                      <a:alpha val="43137"/>
                    </a:srgbClr>
                  </a:outerShdw>
                </a:effectLst>
              </a:rPr>
              <a:t>Asset Market:</a:t>
            </a:r>
            <a:endParaRPr lang="en-US" sz="1800" b="1" dirty="0">
              <a:effectLst>
                <a:outerShdw blurRad="38100" dist="38100" dir="2700000" algn="tl">
                  <a:srgbClr val="000000">
                    <a:alpha val="43137"/>
                  </a:srgbClr>
                </a:outerShdw>
              </a:effectLst>
            </a:endParaRPr>
          </a:p>
        </p:txBody>
      </p:sp>
      <p:sp>
        <p:nvSpPr>
          <p:cNvPr id="552975" name="Text Box 15"/>
          <p:cNvSpPr txBox="1">
            <a:spLocks noChangeArrowheads="1"/>
          </p:cNvSpPr>
          <p:nvPr/>
        </p:nvSpPr>
        <p:spPr bwMode="auto">
          <a:xfrm>
            <a:off x="457200" y="381000"/>
            <a:ext cx="7924800" cy="954088"/>
          </a:xfrm>
          <a:prstGeom prst="rect">
            <a:avLst/>
          </a:prstGeom>
          <a:noFill/>
          <a:ln w="9525">
            <a:noFill/>
            <a:miter lim="800000"/>
            <a:headEnd/>
            <a:tailEnd/>
          </a:ln>
          <a:effectLst/>
        </p:spPr>
        <p:txBody>
          <a:bodyPr>
            <a:spAutoFit/>
          </a:bodyPr>
          <a:lstStyle/>
          <a:p>
            <a:pPr eaLnBrk="1" hangingPunct="1">
              <a:spcBef>
                <a:spcPct val="50000"/>
              </a:spcBef>
              <a:defRPr/>
            </a:pPr>
            <a:r>
              <a:rPr lang="en-US" sz="2800" dirty="0">
                <a:effectLst>
                  <a:outerShdw blurRad="38100" dist="38100" dir="2700000" algn="tl">
                    <a:srgbClr val="000000">
                      <a:alpha val="43137"/>
                    </a:srgbClr>
                  </a:outerShdw>
                </a:effectLst>
              </a:rPr>
              <a:t>Competition in the property asset market drives APV to zero for marginal investors in that market…</a:t>
            </a:r>
            <a:endParaRPr lang="en-US" sz="2800" dirty="0">
              <a:effectLst>
                <a:outerShdw blurRad="38100" dist="38100" dir="2700000" algn="tl">
                  <a:srgbClr val="000000">
                    <a:alpha val="43137"/>
                  </a:srgbClr>
                </a:outerShdw>
              </a:effectLst>
            </a:endParaRPr>
          </a:p>
        </p:txBody>
      </p:sp>
      <p:sp>
        <p:nvSpPr>
          <p:cNvPr id="552976" name="Rectangle 16"/>
          <p:cNvSpPr>
            <a:spLocks noChangeArrowheads="1"/>
          </p:cNvSpPr>
          <p:nvPr/>
        </p:nvSpPr>
        <p:spPr bwMode="auto">
          <a:xfrm>
            <a:off x="5715000" y="5638800"/>
            <a:ext cx="2971800" cy="457200"/>
          </a:xfrm>
          <a:prstGeom prst="rect">
            <a:avLst/>
          </a:prstGeom>
          <a:noFill/>
          <a:ln w="9525">
            <a:noFill/>
            <a:miter lim="800000"/>
            <a:headEnd/>
            <a:tailEnd/>
          </a:ln>
          <a:effectLst/>
        </p:spPr>
        <p:txBody>
          <a:bodyPr/>
          <a:lstStyle/>
          <a:p>
            <a:pPr marL="342900" indent="-342900" algn="r" eaLnBrk="1" hangingPunct="1">
              <a:spcBef>
                <a:spcPct val="20000"/>
              </a:spcBef>
              <a:buClr>
                <a:schemeClr val="accent2"/>
              </a:buClr>
              <a:buSzPct val="80000"/>
              <a:buFont typeface="Wingdings" pitchFamily="2" charset="2"/>
              <a:buNone/>
              <a:defRPr/>
            </a:pPr>
            <a:r>
              <a:rPr lang="en-US" sz="1600" b="1" dirty="0">
                <a:effectLst>
                  <a:outerShdw blurRad="38100" dist="38100" dir="2700000" algn="tl">
                    <a:srgbClr val="000000">
                      <a:alpha val="43137"/>
                    </a:srgbClr>
                  </a:outerShdw>
                </a:effectLst>
                <a:cs typeface="Courier New" pitchFamily="49" charset="0"/>
                <a:sym typeface="Symbol" pitchFamily="18" charset="2"/>
              </a:rPr>
              <a:t>Q = quantity of assets trading</a:t>
            </a:r>
            <a:endParaRPr lang="en-US" sz="1600" b="1" dirty="0">
              <a:effectLst>
                <a:outerShdw blurRad="38100" dist="38100" dir="2700000" algn="tl">
                  <a:srgbClr val="000000">
                    <a:alpha val="43137"/>
                  </a:srgbClr>
                </a:outerShdw>
              </a:effectLst>
              <a:cs typeface="Times New Roman" pitchFamily="18" charset="0"/>
              <a:sym typeface="Symbol" pitchFamily="18" charset="2"/>
            </a:endParaRPr>
          </a:p>
        </p:txBody>
      </p:sp>
      <p:sp>
        <p:nvSpPr>
          <p:cNvPr id="19" name="TextBox 18"/>
          <p:cNvSpPr txBox="1"/>
          <p:nvPr/>
        </p:nvSpPr>
        <p:spPr>
          <a:xfrm>
            <a:off x="6477000" y="2743200"/>
            <a:ext cx="1828800" cy="584200"/>
          </a:xfrm>
          <a:prstGeom prst="rect">
            <a:avLst/>
          </a:prstGeom>
          <a:noFill/>
        </p:spPr>
        <p:txBody>
          <a:bodyPr>
            <a:spAutoFit/>
          </a:bodyPr>
          <a:lstStyle/>
          <a:p>
            <a:pPr eaLnBrk="1" hangingPunct="1">
              <a:defRPr/>
            </a:pPr>
            <a:r>
              <a:rPr lang="en-US" sz="3200" dirty="0">
                <a:solidFill>
                  <a:srgbClr val="FF0000"/>
                </a:solidFill>
                <a:effectLst>
                  <a:outerShdw blurRad="38100" dist="38100" dir="2700000" algn="tl">
                    <a:srgbClr val="000000">
                      <a:alpha val="43137"/>
                    </a:srgbClr>
                  </a:outerShdw>
                </a:effectLst>
                <a:latin typeface="+mj-lt"/>
              </a:rPr>
              <a:t>APV = 0</a:t>
            </a:r>
            <a:endParaRPr lang="en-US" sz="3200" dirty="0">
              <a:solidFill>
                <a:srgbClr val="FF0000"/>
              </a:solidFill>
              <a:effectLst>
                <a:outerShdw blurRad="38100" dist="38100" dir="2700000" algn="tl">
                  <a:srgbClr val="000000">
                    <a:alpha val="43137"/>
                  </a:srgbClr>
                </a:outerShdw>
              </a:effectLst>
              <a:latin typeface="+mj-lt"/>
            </a:endParaRPr>
          </a:p>
        </p:txBody>
      </p:sp>
      <p:sp>
        <p:nvSpPr>
          <p:cNvPr id="78867" name="Oval 19"/>
          <p:cNvSpPr>
            <a:spLocks noChangeArrowheads="1"/>
          </p:cNvSpPr>
          <p:nvPr/>
        </p:nvSpPr>
        <p:spPr bwMode="auto">
          <a:xfrm>
            <a:off x="5257800" y="3048000"/>
            <a:ext cx="762000" cy="533400"/>
          </a:xfrm>
          <a:prstGeom prst="ellipse">
            <a:avLst/>
          </a:prstGeom>
          <a:noFill/>
          <a:ln w="15875" algn="ctr">
            <a:solidFill>
              <a:srgbClr val="FF0000"/>
            </a:solidFill>
            <a:round/>
            <a:headEnd/>
            <a:tailEnd/>
          </a:ln>
        </p:spPr>
        <p:txBody>
          <a:bodyPr wrap="none"/>
          <a:lstStyle/>
          <a:p>
            <a:pPr eaLnBrk="1" hangingPunct="1"/>
            <a:endParaRPr lang="en-US"/>
          </a:p>
        </p:txBody>
      </p:sp>
      <p:cxnSp>
        <p:nvCxnSpPr>
          <p:cNvPr id="78868" name="Straight Arrow Connector 21"/>
          <p:cNvCxnSpPr>
            <a:cxnSpLocks noChangeShapeType="1"/>
            <a:stCxn id="19" idx="1"/>
            <a:endCxn id="78867" idx="6"/>
          </p:cNvCxnSpPr>
          <p:nvPr/>
        </p:nvCxnSpPr>
        <p:spPr bwMode="auto">
          <a:xfrm rot="10800000" flipV="1">
            <a:off x="6019800" y="3035300"/>
            <a:ext cx="457200" cy="279400"/>
          </a:xfrm>
          <a:prstGeom prst="straightConnector1">
            <a:avLst/>
          </a:prstGeom>
          <a:noFill/>
          <a:ln w="9525" algn="ctr">
            <a:solidFill>
              <a:srgbClr val="FF0000"/>
            </a:solidFill>
            <a:round/>
            <a:headEnd/>
            <a:tailEnd type="arrow" w="med" len="med"/>
          </a:ln>
        </p:spPr>
      </p:cxnSp>
      <p:sp>
        <p:nvSpPr>
          <p:cNvPr id="23" name="Text Box 15"/>
          <p:cNvSpPr txBox="1">
            <a:spLocks noChangeArrowheads="1"/>
          </p:cNvSpPr>
          <p:nvPr/>
        </p:nvSpPr>
        <p:spPr bwMode="auto">
          <a:xfrm>
            <a:off x="381000" y="5562600"/>
            <a:ext cx="4724400" cy="954088"/>
          </a:xfrm>
          <a:prstGeom prst="rect">
            <a:avLst/>
          </a:prstGeom>
          <a:noFill/>
          <a:ln w="9525">
            <a:noFill/>
            <a:miter lim="800000"/>
            <a:headEnd/>
            <a:tailEnd/>
          </a:ln>
          <a:effectLst/>
        </p:spPr>
        <p:txBody>
          <a:bodyPr>
            <a:spAutoFit/>
          </a:bodyPr>
          <a:lstStyle/>
          <a:p>
            <a:pPr eaLnBrk="1" hangingPunct="1">
              <a:spcBef>
                <a:spcPct val="50000"/>
              </a:spcBef>
              <a:defRPr/>
            </a:pPr>
            <a:r>
              <a:rPr lang="en-US" sz="2800" dirty="0">
                <a:effectLst>
                  <a:outerShdw blurRad="38100" dist="38100" dir="2700000" algn="tl">
                    <a:srgbClr val="000000">
                      <a:alpha val="43137"/>
                    </a:srgbClr>
                  </a:outerShdw>
                </a:effectLst>
              </a:rPr>
              <a:t>We can use this condition for analytical purposes…</a:t>
            </a:r>
            <a:endParaRPr lang="en-US" sz="2800" dirty="0">
              <a:effectLst>
                <a:outerShdw blurRad="38100" dist="38100" dir="2700000" algn="tl">
                  <a:srgbClr val="000000">
                    <a:alpha val="43137"/>
                  </a:srgbClr>
                </a:outerShdw>
              </a:effectLst>
            </a:endParaRPr>
          </a:p>
        </p:txBody>
      </p:sp>
      <p:sp>
        <p:nvSpPr>
          <p:cNvPr id="22" name="Footer Placeholder 21"/>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0"/>
            <a:ext cx="8382000" cy="1600200"/>
          </a:xfrm>
        </p:spPr>
        <p:txBody>
          <a:bodyPr>
            <a:noAutofit/>
          </a:bodyPr>
          <a:lstStyle/>
          <a:p>
            <a:r>
              <a:rPr lang="en-US" sz="2800" dirty="0" smtClean="0"/>
              <a:t>EXHIBIT </a:t>
            </a:r>
            <a:r>
              <a:rPr lang="en-US" sz="2800" dirty="0" smtClean="0"/>
              <a:t>14-1B</a:t>
            </a:r>
            <a:br>
              <a:rPr lang="en-US" sz="2800" dirty="0" smtClean="0"/>
            </a:br>
            <a:r>
              <a:rPr lang="en-US" sz="2800" b="1" dirty="0" smtClean="0"/>
              <a:t>Computation </a:t>
            </a:r>
            <a:r>
              <a:rPr lang="en-US" sz="2800" b="1" dirty="0" smtClean="0"/>
              <a:t>of </a:t>
            </a:r>
            <a:r>
              <a:rPr lang="en-US" sz="2800" b="1" dirty="0" err="1" smtClean="0"/>
              <a:t>CGT</a:t>
            </a:r>
            <a:r>
              <a:rPr lang="en-US" sz="2800" b="1" dirty="0" smtClean="0"/>
              <a:t> </a:t>
            </a:r>
            <a:r>
              <a:rPr lang="en-US" sz="2800" b="1" dirty="0" smtClean="0"/>
              <a:t>in Reversion </a:t>
            </a:r>
            <a:r>
              <a:rPr lang="en-US" sz="2800" b="1" dirty="0" smtClean="0"/>
              <a:t>Cash Flow</a:t>
            </a:r>
            <a:endParaRPr lang="en-US" sz="2800" b="1" dirty="0"/>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
        <p:nvSpPr>
          <p:cNvPr id="20482" name="Slide Number Placeholder 3"/>
          <p:cNvSpPr>
            <a:spLocks noGrp="1"/>
          </p:cNvSpPr>
          <p:nvPr>
            <p:ph type="sldNum" sz="quarter" idx="12"/>
          </p:nvPr>
        </p:nvSpPr>
        <p:spPr>
          <a:noFill/>
          <a:ln>
            <a:miter lim="800000"/>
            <a:headEnd/>
            <a:tailEnd/>
          </a:ln>
        </p:spPr>
        <p:txBody>
          <a:bodyPr/>
          <a:lstStyle/>
          <a:p>
            <a:fld id="{29A87E74-D7C7-48BA-B59C-8B43BDE57D8B}" type="slidenum">
              <a:rPr lang="en-US"/>
              <a:pPr/>
              <a:t>5</a:t>
            </a:fld>
            <a:endParaRPr lang="en-US"/>
          </a:p>
        </p:txBody>
      </p:sp>
      <p:pic>
        <p:nvPicPr>
          <p:cNvPr id="20484" name="Picture 4"/>
          <p:cNvPicPr>
            <a:picLocks noChangeAspect="1" noChangeArrowheads="1"/>
          </p:cNvPicPr>
          <p:nvPr/>
        </p:nvPicPr>
        <p:blipFill>
          <a:blip r:embed="rId2" cstate="print"/>
          <a:srcRect/>
          <a:stretch>
            <a:fillRect/>
          </a:stretch>
        </p:blipFill>
        <p:spPr bwMode="auto">
          <a:xfrm>
            <a:off x="960039" y="1371600"/>
            <a:ext cx="7223922"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3"/>
          <p:cNvSpPr>
            <a:spLocks noGrp="1"/>
          </p:cNvSpPr>
          <p:nvPr>
            <p:ph type="sldNum" sz="quarter" idx="12"/>
          </p:nvPr>
        </p:nvSpPr>
        <p:spPr>
          <a:noFill/>
          <a:ln>
            <a:miter lim="800000"/>
            <a:headEnd/>
            <a:tailEnd/>
          </a:ln>
        </p:spPr>
        <p:txBody>
          <a:bodyPr/>
          <a:lstStyle/>
          <a:p>
            <a:fld id="{59E1059E-9FF5-4610-98C5-752F05E49104}" type="slidenum">
              <a:rPr lang="en-US"/>
              <a:pPr/>
              <a:t>50</a:t>
            </a:fld>
            <a:endParaRPr lang="en-US"/>
          </a:p>
        </p:txBody>
      </p:sp>
      <p:sp>
        <p:nvSpPr>
          <p:cNvPr id="547842" name="Text Box 2"/>
          <p:cNvSpPr txBox="1">
            <a:spLocks noChangeArrowheads="1"/>
          </p:cNvSpPr>
          <p:nvPr/>
        </p:nvSpPr>
        <p:spPr bwMode="auto">
          <a:xfrm>
            <a:off x="228600" y="152400"/>
            <a:ext cx="8610600" cy="6069013"/>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APV(equity) = NPV(property) + NPV(financing)</a:t>
            </a:r>
          </a:p>
          <a:p>
            <a:pPr eaLnBrk="1" hangingPunct="1">
              <a:spcBef>
                <a:spcPct val="40000"/>
              </a:spcBef>
              <a:defRPr/>
            </a:pPr>
            <a:r>
              <a:rPr lang="en-US" sz="2000" b="1" dirty="0">
                <a:effectLst>
                  <a:outerShdw blurRad="38100" dist="38100" dir="2700000" algn="tl">
                    <a:srgbClr val="FFFFFF"/>
                  </a:outerShdw>
                </a:effectLst>
              </a:rPr>
              <a:t>NPV(property) = NPV of unlevered (all equity) investment in the property (as if no debt).</a:t>
            </a:r>
          </a:p>
          <a:p>
            <a:pPr eaLnBrk="1" hangingPunct="1">
              <a:spcBef>
                <a:spcPct val="40000"/>
              </a:spcBef>
              <a:defRPr/>
            </a:pPr>
            <a:r>
              <a:rPr lang="en-US" sz="2000" b="1" dirty="0">
                <a:effectLst>
                  <a:outerShdw blurRad="38100" dist="38100" dir="2700000" algn="tl">
                    <a:srgbClr val="FFFFFF"/>
                  </a:outerShdw>
                </a:effectLst>
              </a:rPr>
              <a:t>For MV based NPV, this can (should) be computed using the PBT approach.</a:t>
            </a:r>
          </a:p>
          <a:p>
            <a:pPr eaLnBrk="1" hangingPunct="1">
              <a:spcBef>
                <a:spcPct val="40000"/>
              </a:spcBef>
              <a:defRPr/>
            </a:pPr>
            <a:r>
              <a:rPr lang="en-US" sz="2000" b="1" dirty="0">
                <a:effectLst>
                  <a:outerShdw blurRad="38100" dist="38100" dir="2700000" algn="tl">
                    <a:srgbClr val="FFFFFF"/>
                  </a:outerShdw>
                </a:effectLst>
              </a:rPr>
              <a:t>NPV(financing) = NPV of loan </a:t>
            </a:r>
            <a:r>
              <a:rPr lang="en-US" sz="2000" b="1" dirty="0">
                <a:effectLst>
                  <a:outerShdw blurRad="38100" dist="38100" dir="2700000" algn="tl">
                    <a:srgbClr val="FFFFFF"/>
                  </a:outerShdw>
                </a:effectLst>
              </a:rPr>
              <a:t>transaction (for the borrower).</a:t>
            </a:r>
            <a:endParaRPr lang="en-US" sz="2000" b="1" dirty="0">
              <a:effectLst>
                <a:outerShdw blurRad="38100" dist="38100" dir="2700000" algn="tl">
                  <a:srgbClr val="FFFFFF"/>
                </a:outerShdw>
              </a:effectLst>
            </a:endParaRPr>
          </a:p>
          <a:p>
            <a:pPr eaLnBrk="1" hangingPunct="1">
              <a:spcBef>
                <a:spcPct val="40000"/>
              </a:spcBef>
              <a:defRPr/>
            </a:pPr>
            <a:r>
              <a:rPr lang="en-US" sz="2000" b="1" dirty="0">
                <a:effectLst>
                  <a:outerShdw blurRad="38100" dist="38100" dir="2700000" algn="tl">
                    <a:srgbClr val="FFFFFF"/>
                  </a:outerShdw>
                </a:effectLst>
              </a:rPr>
              <a:t>Debt market is relatively efficient &amp; competitive (debt products are relatively homogeneous, often securitized in 2ndary </a:t>
            </a:r>
            <a:r>
              <a:rPr lang="en-US" sz="2000" b="1" dirty="0" err="1">
                <a:effectLst>
                  <a:outerShdw blurRad="38100" dist="38100" dir="2700000" algn="tl">
                    <a:srgbClr val="FFFFFF"/>
                  </a:outerShdw>
                </a:effectLst>
              </a:rPr>
              <a:t>mkt</a:t>
            </a:r>
            <a:r>
              <a:rPr lang="en-US" sz="2000" b="1" dirty="0">
                <a:effectLst>
                  <a:outerShdw blurRad="38100" dist="38100" dir="2700000" algn="tl">
                    <a:srgbClr val="FFFFFF"/>
                  </a:outerShdw>
                </a:effectLst>
              </a:rPr>
              <a:t>, relatively transparent and straightforward to evaluate).</a:t>
            </a:r>
          </a:p>
          <a:p>
            <a:pPr eaLnBrk="1" hangingPunct="1">
              <a:spcBef>
                <a:spcPct val="40000"/>
              </a:spcBef>
              <a:defRPr/>
            </a:pPr>
            <a:r>
              <a:rPr lang="en-US" sz="2000" b="1" dirty="0">
                <a:effectLst>
                  <a:outerShdw blurRad="38100" dist="38100" dir="2700000" algn="tl">
                    <a:srgbClr val="FFFFFF"/>
                  </a:outerShdw>
                </a:effectLst>
              </a:rPr>
              <a:t>Hence, in the absence of </a:t>
            </a:r>
            <a:r>
              <a:rPr lang="en-US" sz="2000" b="1" i="1" dirty="0">
                <a:effectLst>
                  <a:outerShdw blurRad="38100" dist="38100" dir="2700000" algn="tl">
                    <a:srgbClr val="FFFFFF"/>
                  </a:outerShdw>
                </a:effectLst>
              </a:rPr>
              <a:t>subsidized</a:t>
            </a:r>
            <a:r>
              <a:rPr lang="en-US" sz="2000" b="1" dirty="0">
                <a:effectLst>
                  <a:outerShdw blurRad="38100" dist="38100" dir="2700000" algn="tl">
                    <a:srgbClr val="FFFFFF"/>
                  </a:outerShdw>
                </a:effectLst>
              </a:rPr>
              <a:t> (below market interest rate) financing:</a:t>
            </a:r>
          </a:p>
          <a:p>
            <a:pPr eaLnBrk="1" hangingPunct="1">
              <a:spcBef>
                <a:spcPct val="40000"/>
              </a:spcBef>
              <a:defRPr/>
            </a:pPr>
            <a:r>
              <a:rPr lang="en-US" sz="2000" b="1" dirty="0">
                <a:effectLst>
                  <a:outerShdw blurRad="38100" dist="38100" dir="2700000" algn="tl">
                    <a:srgbClr val="FFFFFF"/>
                  </a:outerShdw>
                </a:effectLst>
              </a:rPr>
              <a:t>NPV(financing) = 0, normally (on an MV basis).</a:t>
            </a:r>
          </a:p>
          <a:p>
            <a:pPr eaLnBrk="1" hangingPunct="1">
              <a:spcBef>
                <a:spcPct val="40000"/>
              </a:spcBef>
              <a:defRPr/>
            </a:pPr>
            <a:r>
              <a:rPr lang="en-US" sz="2000" b="1" i="1" dirty="0">
                <a:effectLst>
                  <a:outerShdw blurRad="38100" dist="38100" dir="2700000" algn="tl">
                    <a:srgbClr val="FFFFFF"/>
                  </a:outerShdw>
                </a:effectLst>
              </a:rPr>
              <a:t>Recall: NPV</a:t>
            </a:r>
            <a:r>
              <a:rPr lang="en-US" sz="2000" b="1" i="1" baseline="-25000" dirty="0">
                <a:effectLst>
                  <a:outerShdw blurRad="38100" dist="38100" dir="2700000" algn="tl">
                    <a:srgbClr val="FFFFFF"/>
                  </a:outerShdw>
                </a:effectLst>
              </a:rPr>
              <a:t>MV</a:t>
            </a:r>
            <a:r>
              <a:rPr lang="en-US" sz="2000" b="1" i="1" dirty="0">
                <a:effectLst>
                  <a:outerShdw blurRad="38100" dist="38100" dir="2700000" algn="tl">
                    <a:srgbClr val="FFFFFF"/>
                  </a:outerShdw>
                </a:effectLst>
              </a:rPr>
              <a:t>(buyer) = -NPV</a:t>
            </a:r>
            <a:r>
              <a:rPr lang="en-US" sz="2000" b="1" i="1" baseline="-25000" dirty="0">
                <a:effectLst>
                  <a:outerShdw blurRad="38100" dist="38100" dir="2700000" algn="tl">
                    <a:srgbClr val="FFFFFF"/>
                  </a:outerShdw>
                </a:effectLst>
              </a:rPr>
              <a:t>MV</a:t>
            </a:r>
            <a:r>
              <a:rPr lang="en-US" sz="2000" b="1" i="1" dirty="0">
                <a:effectLst>
                  <a:outerShdw blurRad="38100" dist="38100" dir="2700000" algn="tl">
                    <a:srgbClr val="FFFFFF"/>
                  </a:outerShdw>
                </a:effectLst>
              </a:rPr>
              <a:t>(seller). </a:t>
            </a:r>
          </a:p>
          <a:p>
            <a:pPr eaLnBrk="1" hangingPunct="1">
              <a:spcBef>
                <a:spcPct val="40000"/>
              </a:spcBef>
              <a:defRPr/>
            </a:pPr>
            <a:r>
              <a:rPr lang="en-US" sz="2000" b="1" i="1" dirty="0">
                <a:effectLst>
                  <a:outerShdw blurRad="38100" dist="38100" dir="2700000" algn="tl">
                    <a:srgbClr val="FFFFFF"/>
                  </a:outerShdw>
                </a:effectLst>
              </a:rPr>
              <a:t>So, for the loan transaction: NPV</a:t>
            </a:r>
            <a:r>
              <a:rPr lang="en-US" sz="2000" b="1" i="1" baseline="-25000" dirty="0">
                <a:effectLst>
                  <a:outerShdw blurRad="38100" dist="38100" dir="2700000" algn="tl">
                    <a:srgbClr val="FFFFFF"/>
                  </a:outerShdw>
                </a:effectLst>
              </a:rPr>
              <a:t>MV</a:t>
            </a:r>
            <a:r>
              <a:rPr lang="en-US" sz="2000" b="1" i="1" dirty="0">
                <a:effectLst>
                  <a:outerShdw blurRad="38100" dist="38100" dir="2700000" algn="tl">
                    <a:srgbClr val="FFFFFF"/>
                  </a:outerShdw>
                </a:effectLst>
              </a:rPr>
              <a:t>(borrower) = -NPV</a:t>
            </a:r>
            <a:r>
              <a:rPr lang="en-US" sz="2000" b="1" i="1" baseline="-25000" dirty="0">
                <a:effectLst>
                  <a:outerShdw blurRad="38100" dist="38100" dir="2700000" algn="tl">
                    <a:srgbClr val="FFFFFF"/>
                  </a:outerShdw>
                </a:effectLst>
              </a:rPr>
              <a:t>MV</a:t>
            </a:r>
            <a:r>
              <a:rPr lang="en-US" sz="2000" b="1" i="1" dirty="0">
                <a:effectLst>
                  <a:outerShdw blurRad="38100" dist="38100" dir="2700000" algn="tl">
                    <a:srgbClr val="FFFFFF"/>
                  </a:outerShdw>
                </a:effectLst>
              </a:rPr>
              <a:t>(lender)</a:t>
            </a:r>
          </a:p>
          <a:p>
            <a:pPr eaLnBrk="1" hangingPunct="1">
              <a:spcBef>
                <a:spcPct val="40000"/>
              </a:spcBef>
              <a:defRPr/>
            </a:pPr>
            <a:r>
              <a:rPr lang="en-US" sz="2000" b="1" dirty="0">
                <a:effectLst>
                  <a:outerShdw blurRad="38100" dist="38100" dir="2700000" algn="tl">
                    <a:srgbClr val="FFFFFF"/>
                  </a:outerShdw>
                </a:effectLst>
              </a:rPr>
              <a:t>In this (normal) situation (from an MV perspective): </a:t>
            </a:r>
          </a:p>
          <a:p>
            <a:pPr eaLnBrk="1" hangingPunct="1">
              <a:spcBef>
                <a:spcPct val="40000"/>
              </a:spcBef>
              <a:defRPr/>
            </a:pPr>
            <a:r>
              <a:rPr lang="en-US" sz="2000" b="1" dirty="0">
                <a:effectLst>
                  <a:outerShdw blurRad="38100" dist="38100" dir="2700000" algn="tl">
                    <a:srgbClr val="FFFFFF"/>
                  </a:outerShdw>
                </a:effectLst>
              </a:rPr>
              <a:t>APV(equity) = NPV(property).</a:t>
            </a:r>
          </a:p>
          <a:p>
            <a:pPr eaLnBrk="1" hangingPunct="1">
              <a:spcBef>
                <a:spcPct val="40000"/>
              </a:spcBef>
              <a:defRPr/>
            </a:pPr>
            <a:r>
              <a:rPr lang="en-US" sz="2000" b="1" dirty="0">
                <a:effectLst>
                  <a:outerShdw blurRad="38100" dist="38100" dir="2700000" algn="tl">
                    <a:srgbClr val="FFFFFF"/>
                  </a:outerShdw>
                </a:effectLst>
              </a:rPr>
              <a:t>i.e., </a:t>
            </a:r>
            <a:r>
              <a:rPr lang="en-US" sz="2000" b="1" i="1" dirty="0">
                <a:effectLst>
                  <a:outerShdw blurRad="38100" dist="38100" dir="2700000" algn="tl">
                    <a:srgbClr val="FFFFFF"/>
                  </a:outerShdw>
                </a:effectLst>
              </a:rPr>
              <a:t>Evaluate the deal without the loan. (Use the PBT shortcut).</a:t>
            </a:r>
          </a:p>
        </p:txBody>
      </p:sp>
      <p:sp>
        <p:nvSpPr>
          <p:cNvPr id="547844" name="Text Box 4"/>
          <p:cNvSpPr txBox="1">
            <a:spLocks noChangeArrowheads="1"/>
          </p:cNvSpPr>
          <p:nvPr/>
        </p:nvSpPr>
        <p:spPr bwMode="auto">
          <a:xfrm>
            <a:off x="228600" y="6096000"/>
            <a:ext cx="7924800" cy="584200"/>
          </a:xfrm>
          <a:prstGeom prst="rect">
            <a:avLst/>
          </a:prstGeom>
          <a:noFill/>
          <a:ln w="9525">
            <a:noFill/>
            <a:miter lim="800000"/>
            <a:headEnd/>
            <a:tailEnd/>
          </a:ln>
          <a:effectLst/>
        </p:spPr>
        <p:txBody>
          <a:bodyPr>
            <a:spAutoFit/>
          </a:bodyPr>
          <a:lstStyle/>
          <a:p>
            <a:pPr eaLnBrk="1" hangingPunct="1">
              <a:spcBef>
                <a:spcPct val="50000"/>
              </a:spcBef>
              <a:defRPr/>
            </a:pPr>
            <a:r>
              <a:rPr lang="en-US" sz="1600" dirty="0">
                <a:effectLst>
                  <a:outerShdw blurRad="38100" dist="38100" dir="2700000" algn="tl">
                    <a:srgbClr val="000000">
                      <a:alpha val="43137"/>
                    </a:srgbClr>
                  </a:outerShdw>
                </a:effectLst>
                <a:latin typeface="Arial" charset="0"/>
              </a:rPr>
              <a:t>[ Thus, PBT shortcut comes from APV, which is based on Value </a:t>
            </a:r>
            <a:r>
              <a:rPr lang="en-US" sz="1600" dirty="0" err="1">
                <a:effectLst>
                  <a:outerShdw blurRad="38100" dist="38100" dir="2700000" algn="tl">
                    <a:srgbClr val="000000">
                      <a:alpha val="43137"/>
                    </a:srgbClr>
                  </a:outerShdw>
                </a:effectLst>
                <a:latin typeface="Arial" charset="0"/>
              </a:rPr>
              <a:t>Additivity</a:t>
            </a:r>
            <a:r>
              <a:rPr lang="en-US" sz="1600" dirty="0">
                <a:effectLst>
                  <a:outerShdw blurRad="38100" dist="38100" dir="2700000" algn="tl">
                    <a:srgbClr val="000000">
                      <a:alpha val="43137"/>
                    </a:srgbClr>
                  </a:outerShdw>
                </a:effectLst>
                <a:latin typeface="Arial" charset="0"/>
              </a:rPr>
              <a:t>. Works for MV </a:t>
            </a:r>
            <a:r>
              <a:rPr lang="en-US" sz="1600" dirty="0">
                <a:effectLst>
                  <a:outerShdw blurRad="38100" dist="38100" dir="2700000" algn="tl">
                    <a:srgbClr val="000000">
                      <a:alpha val="43137"/>
                    </a:srgbClr>
                  </a:outerShdw>
                </a:effectLst>
                <a:latin typeface="Arial" charset="0"/>
              </a:rPr>
              <a:t>&amp; for </a:t>
            </a:r>
            <a:r>
              <a:rPr lang="en-US" sz="1600" dirty="0">
                <a:effectLst>
                  <a:outerShdw blurRad="38100" dist="38100" dir="2700000" algn="tl">
                    <a:srgbClr val="000000">
                      <a:alpha val="43137"/>
                    </a:srgbClr>
                  </a:outerShdw>
                </a:effectLst>
                <a:latin typeface="Arial" charset="0"/>
              </a:rPr>
              <a:t>IV for </a:t>
            </a:r>
            <a:r>
              <a:rPr lang="en-US" sz="1600" dirty="0" err="1">
                <a:effectLst>
                  <a:outerShdw blurRad="38100" dist="38100" dir="2700000" algn="tl">
                    <a:srgbClr val="000000">
                      <a:alpha val="43137"/>
                    </a:srgbClr>
                  </a:outerShdw>
                </a:effectLst>
                <a:latin typeface="Arial" charset="0"/>
              </a:rPr>
              <a:t>margl</a:t>
            </a:r>
            <a:r>
              <a:rPr lang="en-US" sz="1600" dirty="0">
                <a:effectLst>
                  <a:outerShdw blurRad="38100" dist="38100" dir="2700000" algn="tl">
                    <a:srgbClr val="000000">
                      <a:alpha val="43137"/>
                    </a:srgbClr>
                  </a:outerShdw>
                </a:effectLst>
                <a:latin typeface="Arial" charset="0"/>
              </a:rPr>
              <a:t> </a:t>
            </a:r>
            <a:r>
              <a:rPr lang="en-US" sz="1600" dirty="0" err="1">
                <a:effectLst>
                  <a:outerShdw blurRad="38100" dist="38100" dir="2700000" algn="tl">
                    <a:srgbClr val="000000">
                      <a:alpha val="43137"/>
                    </a:srgbClr>
                  </a:outerShdw>
                </a:effectLst>
                <a:latin typeface="Arial" charset="0"/>
              </a:rPr>
              <a:t>investr</a:t>
            </a:r>
            <a:r>
              <a:rPr lang="en-US" sz="1600" dirty="0">
                <a:effectLst>
                  <a:outerShdw blurRad="38100" dist="38100" dir="2700000" algn="tl">
                    <a:srgbClr val="000000">
                      <a:alpha val="43137"/>
                    </a:srgbClr>
                  </a:outerShdw>
                </a:effectLst>
                <a:latin typeface="Arial" charset="0"/>
              </a:rPr>
              <a:t> in property mkt.]</a:t>
            </a:r>
            <a:endParaRPr lang="en-US" sz="1600" dirty="0">
              <a:effectLst>
                <a:outerShdw blurRad="38100" dist="38100" dir="2700000" algn="tl">
                  <a:srgbClr val="000000">
                    <a:alpha val="43137"/>
                  </a:srgbClr>
                </a:outerShdw>
              </a:effectLst>
              <a:latin typeface="Arial" charset="0"/>
            </a:endParaRPr>
          </a:p>
        </p:txBody>
      </p:sp>
      <p:sp>
        <p:nvSpPr>
          <p:cNvPr id="6"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2"/>
          </p:nvPr>
        </p:nvSpPr>
        <p:spPr>
          <a:noFill/>
          <a:ln>
            <a:miter lim="800000"/>
            <a:headEnd/>
            <a:tailEnd/>
          </a:ln>
        </p:spPr>
        <p:txBody>
          <a:bodyPr/>
          <a:lstStyle/>
          <a:p>
            <a:fld id="{B881DFB6-5978-4CA7-8377-7AF429BA2A14}" type="slidenum">
              <a:rPr lang="en-US"/>
              <a:pPr/>
              <a:t>51</a:t>
            </a:fld>
            <a:endParaRPr lang="en-US"/>
          </a:p>
        </p:txBody>
      </p:sp>
      <p:sp>
        <p:nvSpPr>
          <p:cNvPr id="545794" name="Text Box 2"/>
          <p:cNvSpPr txBox="1">
            <a:spLocks noChangeArrowheads="1"/>
          </p:cNvSpPr>
          <p:nvPr/>
        </p:nvSpPr>
        <p:spPr bwMode="auto">
          <a:xfrm>
            <a:off x="304800" y="228600"/>
            <a:ext cx="8534400" cy="1114425"/>
          </a:xfrm>
          <a:prstGeom prst="rect">
            <a:avLst/>
          </a:prstGeom>
          <a:noFill/>
          <a:ln w="9525">
            <a:noFill/>
            <a:miter lim="800000"/>
            <a:headEnd/>
            <a:tailEnd/>
          </a:ln>
          <a:effectLst/>
        </p:spPr>
        <p:txBody>
          <a:bodyPr>
            <a:spAutoFit/>
          </a:bodyPr>
          <a:lstStyle/>
          <a:p>
            <a:pPr eaLnBrk="1" hangingPunct="1">
              <a:spcBef>
                <a:spcPct val="50000"/>
              </a:spcBef>
              <a:defRPr/>
            </a:pPr>
            <a:r>
              <a:rPr lang="en-US" sz="2000" b="1">
                <a:effectLst>
                  <a:outerShdw blurRad="38100" dist="38100" dir="2700000" algn="tl">
                    <a:srgbClr val="FFFFFF"/>
                  </a:outerShdw>
                </a:effectLst>
              </a:rPr>
              <a:t>APV procedure can be expanded to any number of additive components of a complex deal structure. e.g., </a:t>
            </a:r>
          </a:p>
          <a:p>
            <a:pPr algn="ctr" eaLnBrk="1" hangingPunct="1">
              <a:spcBef>
                <a:spcPct val="50000"/>
              </a:spcBef>
              <a:defRPr/>
            </a:pPr>
            <a:r>
              <a:rPr lang="en-US" sz="1800" b="1">
                <a:effectLst>
                  <a:outerShdw blurRad="38100" dist="38100" dir="2700000" algn="tl">
                    <a:srgbClr val="FFFFFF"/>
                  </a:outerShdw>
                </a:effectLst>
              </a:rPr>
              <a:t>APV(equity) = NPV(property) + NPV(preferred) + NPV(debt) + NPV(tax credits)</a:t>
            </a:r>
          </a:p>
        </p:txBody>
      </p:sp>
      <p:sp>
        <p:nvSpPr>
          <p:cNvPr id="545795" name="Text Box 3"/>
          <p:cNvSpPr txBox="1">
            <a:spLocks noChangeArrowheads="1"/>
          </p:cNvSpPr>
          <p:nvPr/>
        </p:nvSpPr>
        <p:spPr bwMode="auto">
          <a:xfrm>
            <a:off x="304800" y="1447800"/>
            <a:ext cx="8610600" cy="4953000"/>
          </a:xfrm>
          <a:prstGeom prst="rect">
            <a:avLst/>
          </a:prstGeom>
          <a:noFill/>
          <a:ln w="9525">
            <a:noFill/>
            <a:miter lim="800000"/>
            <a:headEnd/>
            <a:tailEnd/>
          </a:ln>
          <a:effectLst/>
        </p:spPr>
        <p:txBody>
          <a:bodyPr>
            <a:spAutoFit/>
          </a:bodyPr>
          <a:lstStyle/>
          <a:p>
            <a:pPr eaLnBrk="1" hangingPunct="1">
              <a:spcBef>
                <a:spcPct val="50000"/>
              </a:spcBef>
              <a:defRPr/>
            </a:pPr>
            <a:r>
              <a:rPr lang="en-US" sz="1800" b="1" dirty="0">
                <a:effectLst>
                  <a:outerShdw blurRad="38100" dist="38100" dir="2700000" algn="tl">
                    <a:srgbClr val="FFFFFF"/>
                  </a:outerShdw>
                </a:effectLst>
              </a:rPr>
              <a:t>Try to use fundamental economic principles to help evaluate the deal:</a:t>
            </a:r>
          </a:p>
          <a:p>
            <a:pPr lvl="2" eaLnBrk="1" hangingPunct="1">
              <a:spcBef>
                <a:spcPct val="10000"/>
              </a:spcBef>
              <a:buFontTx/>
              <a:buChar char="•"/>
              <a:defRPr/>
            </a:pPr>
            <a:r>
              <a:rPr lang="en-US" sz="1800" b="1" dirty="0">
                <a:effectLst>
                  <a:outerShdw blurRad="38100" dist="38100" dir="2700000" algn="tl">
                    <a:srgbClr val="FFFFFF"/>
                  </a:outerShdw>
                </a:effectLst>
              </a:rPr>
              <a:t> Market equilibrium (competition),</a:t>
            </a:r>
          </a:p>
          <a:p>
            <a:pPr lvl="2" eaLnBrk="1" hangingPunct="1">
              <a:spcBef>
                <a:spcPct val="10000"/>
              </a:spcBef>
              <a:buFontTx/>
              <a:buChar char="•"/>
              <a:defRPr/>
            </a:pPr>
            <a:r>
              <a:rPr lang="en-US" sz="1800" b="1" dirty="0">
                <a:effectLst>
                  <a:outerShdw blurRad="38100" dist="38100" dir="2700000" algn="tl">
                    <a:srgbClr val="FFFFFF"/>
                  </a:outerShdw>
                </a:effectLst>
              </a:rPr>
              <a:t> Rational behavior (Max NPV).</a:t>
            </a:r>
          </a:p>
          <a:p>
            <a:pPr eaLnBrk="1" hangingPunct="1">
              <a:spcBef>
                <a:spcPct val="10000"/>
              </a:spcBef>
              <a:defRPr/>
            </a:pPr>
            <a:r>
              <a:rPr lang="en-US" sz="1800" b="1" i="1" dirty="0">
                <a:effectLst>
                  <a:outerShdw blurRad="38100" dist="38100" dir="2700000" algn="tl">
                    <a:srgbClr val="FFFFFF"/>
                  </a:outerShdw>
                </a:effectLst>
              </a:rPr>
              <a:t>For example…</a:t>
            </a:r>
          </a:p>
          <a:p>
            <a:pPr eaLnBrk="1" hangingPunct="1">
              <a:spcBef>
                <a:spcPct val="25000"/>
              </a:spcBef>
              <a:buFontTx/>
              <a:buChar char="•"/>
              <a:defRPr/>
            </a:pPr>
            <a:r>
              <a:rPr lang="en-US" sz="1800" b="1" dirty="0">
                <a:effectLst>
                  <a:outerShdw blurRad="38100" dist="38100" dir="2700000" algn="tl">
                    <a:srgbClr val="FFFFFF"/>
                  </a:outerShdw>
                </a:effectLst>
              </a:rPr>
              <a:t> If the deal structure is typical (e.g., of a “class”), and sufficiently common that there is a functioning </a:t>
            </a:r>
            <a:r>
              <a:rPr lang="en-US" sz="1800" b="1" i="1" u="sng" dirty="0">
                <a:effectLst>
                  <a:outerShdw blurRad="38100" dist="38100" dir="2700000" algn="tl">
                    <a:srgbClr val="FFFFFF"/>
                  </a:outerShdw>
                </a:effectLst>
              </a:rPr>
              <a:t>market</a:t>
            </a:r>
            <a:r>
              <a:rPr lang="en-US" sz="1800" b="1" dirty="0">
                <a:effectLst>
                  <a:outerShdw blurRad="38100" dist="38100" dir="2700000" algn="tl">
                    <a:srgbClr val="FFFFFF"/>
                  </a:outerShdw>
                </a:effectLst>
              </a:rPr>
              <a:t> for these types of deals, then </a:t>
            </a:r>
            <a:r>
              <a:rPr lang="en-US" sz="1800" b="1" i="1" dirty="0">
                <a:effectLst>
                  <a:outerShdw blurRad="38100" dist="38100" dir="2700000" algn="tl">
                    <a:srgbClr val="FFFFFF"/>
                  </a:outerShdw>
                </a:effectLst>
              </a:rPr>
              <a:t>market equilibrium</a:t>
            </a:r>
            <a:r>
              <a:rPr lang="en-US" sz="1800" b="1" dirty="0">
                <a:effectLst>
                  <a:outerShdw blurRad="38100" dist="38100" dir="2700000" algn="tl">
                    <a:srgbClr val="FFFFFF"/>
                  </a:outerShdw>
                </a:effectLst>
              </a:rPr>
              <a:t> will tend to make it reasonable to expect: </a:t>
            </a:r>
            <a:r>
              <a:rPr lang="en-US" sz="1800" b="1" i="1" dirty="0">
                <a:effectLst>
                  <a:outerShdw blurRad="38100" dist="38100" dir="2700000" algn="tl">
                    <a:srgbClr val="FFFFFF"/>
                  </a:outerShdw>
                </a:effectLst>
              </a:rPr>
              <a:t>APV(equity)=0</a:t>
            </a:r>
            <a:r>
              <a:rPr lang="en-US" sz="1800" b="1" dirty="0">
                <a:effectLst>
                  <a:outerShdw blurRad="38100" dist="38100" dir="2700000" algn="tl">
                    <a:srgbClr val="FFFFFF"/>
                  </a:outerShdw>
                </a:effectLst>
              </a:rPr>
              <a:t>. (You can use this as a working assumption to help ascertain the MV of the individual deal components and positions.)</a:t>
            </a:r>
          </a:p>
          <a:p>
            <a:pPr eaLnBrk="1" hangingPunct="1">
              <a:spcBef>
                <a:spcPct val="50000"/>
              </a:spcBef>
              <a:buFontTx/>
              <a:buChar char="•"/>
              <a:defRPr/>
            </a:pPr>
            <a:r>
              <a:rPr lang="en-US" sz="1800" b="1" dirty="0">
                <a:effectLst>
                  <a:outerShdw blurRad="38100" dist="38100" dir="2700000" algn="tl">
                    <a:srgbClr val="FFFFFF"/>
                  </a:outerShdw>
                </a:effectLst>
              </a:rPr>
              <a:t> Even if the overall deal structure is unique (such that there is not a market for the equity as structured), many (or even all) of the individual components and positions may be typical enough that there is a market for them. It should then be assumed that </a:t>
            </a:r>
            <a:r>
              <a:rPr lang="en-US" sz="1800" b="1" i="1" dirty="0">
                <a:effectLst>
                  <a:outerShdw blurRad="38100" dist="38100" dir="2700000" algn="tl">
                    <a:srgbClr val="FFFFFF"/>
                  </a:outerShdw>
                </a:effectLst>
              </a:rPr>
              <a:t>rational behavior</a:t>
            </a:r>
            <a:r>
              <a:rPr lang="en-US" sz="1800" b="1" dirty="0">
                <a:effectLst>
                  <a:outerShdw blurRad="38100" dist="38100" dir="2700000" algn="tl">
                    <a:srgbClr val="FFFFFF"/>
                  </a:outerShdw>
                </a:effectLst>
              </a:rPr>
              <a:t> on the part of all the parties to the deal would tend to drive NPV toward zero for each component of the deal. If all the components of the APV are zero, then so is the APV</a:t>
            </a:r>
            <a:r>
              <a:rPr lang="en-US" sz="1800" b="1" dirty="0">
                <a:effectLst>
                  <a:outerShdw blurRad="38100" dist="38100" dir="2700000" algn="tl">
                    <a:srgbClr val="FFFFFF"/>
                  </a:outerShdw>
                </a:effectLst>
              </a:rPr>
              <a:t>.</a:t>
            </a:r>
          </a:p>
          <a:p>
            <a:pPr eaLnBrk="1" hangingPunct="1">
              <a:spcBef>
                <a:spcPct val="50000"/>
              </a:spcBef>
              <a:buFontTx/>
              <a:buChar char="•"/>
              <a:defRPr/>
            </a:pPr>
            <a:r>
              <a:rPr lang="en-US" sz="1800" b="1" dirty="0">
                <a:effectLst>
                  <a:outerShdw blurRad="38100" dist="38100" dir="2700000" algn="tl">
                    <a:srgbClr val="FFFFFF"/>
                  </a:outerShdw>
                </a:effectLst>
              </a:rPr>
              <a:t> Even in the absence of a well functioning market, Investment Value based APV analysis is relevant as a </a:t>
            </a:r>
            <a:r>
              <a:rPr lang="en-US" sz="1800" b="1" i="1" u="sng" dirty="0">
                <a:effectLst>
                  <a:outerShdw blurRad="38100" dist="38100" dir="2700000" algn="tl">
                    <a:srgbClr val="FFFFFF"/>
                  </a:outerShdw>
                </a:effectLst>
              </a:rPr>
              <a:t>normative</a:t>
            </a:r>
            <a:r>
              <a:rPr lang="en-US" sz="1800" b="1" dirty="0">
                <a:effectLst>
                  <a:outerShdw blurRad="38100" dist="38100" dir="2700000" algn="tl">
                    <a:srgbClr val="FFFFFF"/>
                  </a:outerShdw>
                </a:effectLst>
              </a:rPr>
              <a:t> valuation.</a:t>
            </a:r>
            <a:endParaRPr lang="en-US" sz="1800" b="1" dirty="0">
              <a:effectLst>
                <a:outerShdw blurRad="38100" dist="38100" dir="2700000" algn="tl">
                  <a:srgbClr val="FFFFFF"/>
                </a:outerShdw>
              </a:effectLst>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Text Box 2"/>
          <p:cNvSpPr txBox="1">
            <a:spLocks noChangeArrowheads="1"/>
          </p:cNvSpPr>
          <p:nvPr/>
        </p:nvSpPr>
        <p:spPr bwMode="auto">
          <a:xfrm>
            <a:off x="304800" y="838200"/>
            <a:ext cx="8534400" cy="987425"/>
          </a:xfrm>
          <a:prstGeom prst="rect">
            <a:avLst/>
          </a:prstGeom>
          <a:noFill/>
          <a:ln w="9525">
            <a:noFill/>
            <a:miter lim="800000"/>
            <a:headEnd/>
            <a:tailEnd/>
          </a:ln>
          <a:effectLst/>
        </p:spPr>
        <p:txBody>
          <a:bodyPr>
            <a:spAutoFit/>
          </a:bodyPr>
          <a:lstStyle/>
          <a:p>
            <a:pPr eaLnBrk="1" hangingPunct="1">
              <a:spcBef>
                <a:spcPct val="50000"/>
              </a:spcBef>
              <a:defRPr/>
            </a:pPr>
            <a:r>
              <a:rPr lang="en-US" sz="1800" dirty="0">
                <a:effectLst>
                  <a:outerShdw blurRad="38100" dist="38100" dir="2700000" algn="tl">
                    <a:srgbClr val="000000">
                      <a:alpha val="43137"/>
                    </a:srgbClr>
                  </a:outerShdw>
                </a:effectLst>
              </a:rPr>
              <a:t>Recall apartment numerical example:</a:t>
            </a:r>
          </a:p>
          <a:p>
            <a:pPr eaLnBrk="1" hangingPunct="1">
              <a:spcBef>
                <a:spcPts val="500"/>
              </a:spcBef>
              <a:defRPr/>
            </a:pPr>
            <a:r>
              <a:rPr lang="en-US" sz="1800" dirty="0">
                <a:effectLst>
                  <a:outerShdw blurRad="38100" dist="38100" dir="2700000" algn="tl">
                    <a:srgbClr val="000000">
                      <a:alpha val="43137"/>
                    </a:srgbClr>
                  </a:outerShdw>
                </a:effectLst>
              </a:rPr>
              <a:t>Suppose </a:t>
            </a:r>
            <a:r>
              <a:rPr lang="en-US" sz="1800" dirty="0">
                <a:effectLst>
                  <a:outerShdw blurRad="38100" dist="38100" dir="2700000" algn="tl">
                    <a:srgbClr val="000000">
                      <a:alpha val="43137"/>
                    </a:srgbClr>
                  </a:outerShdw>
                </a:effectLst>
              </a:rPr>
              <a:t>$1,000,000 = MV of property, &amp; 25% is tax rate of marginal investor in debt </a:t>
            </a:r>
            <a:r>
              <a:rPr lang="en-US" sz="1800" dirty="0" err="1">
                <a:effectLst>
                  <a:outerShdw blurRad="38100" dist="38100" dir="2700000" algn="tl">
                    <a:srgbClr val="000000">
                      <a:alpha val="43137"/>
                    </a:srgbClr>
                  </a:outerShdw>
                </a:effectLst>
              </a:rPr>
              <a:t>mkt</a:t>
            </a:r>
            <a:r>
              <a:rPr lang="en-US" sz="1800" dirty="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sym typeface="Wingdings" pitchFamily="2" charset="2"/>
              </a:rPr>
              <a:t> ATOCC </a:t>
            </a:r>
            <a:r>
              <a:rPr lang="en-US" sz="1800" dirty="0" err="1">
                <a:effectLst>
                  <a:outerShdw blurRad="38100" dist="38100" dir="2700000" algn="tl">
                    <a:srgbClr val="000000">
                      <a:alpha val="43137"/>
                    </a:srgbClr>
                  </a:outerShdw>
                </a:effectLst>
                <a:sym typeface="Wingdings" pitchFamily="2" charset="2"/>
              </a:rPr>
              <a:t>dbt</a:t>
            </a:r>
            <a:r>
              <a:rPr lang="en-US" sz="1800" dirty="0">
                <a:effectLst>
                  <a:outerShdw blurRad="38100" dist="38100" dir="2700000" algn="tl">
                    <a:srgbClr val="000000">
                      <a:alpha val="43137"/>
                    </a:srgbClr>
                  </a:outerShdw>
                </a:effectLst>
                <a:sym typeface="Wingdings" pitchFamily="2" charset="2"/>
              </a:rPr>
              <a:t> = (1-.25)*5.5% = 4.13%</a:t>
            </a:r>
            <a:endParaRPr lang="en-US" sz="1800" dirty="0">
              <a:effectLst>
                <a:outerShdw blurRad="38100" dist="38100" dir="2700000" algn="tl">
                  <a:srgbClr val="000000">
                    <a:alpha val="43137"/>
                  </a:srgbClr>
                </a:outerShdw>
              </a:effectLst>
            </a:endParaRPr>
          </a:p>
        </p:txBody>
      </p:sp>
      <p:sp>
        <p:nvSpPr>
          <p:cNvPr id="574467" name="Text Box 3"/>
          <p:cNvSpPr txBox="1">
            <a:spLocks noChangeArrowheads="1"/>
          </p:cNvSpPr>
          <p:nvPr/>
        </p:nvSpPr>
        <p:spPr bwMode="auto">
          <a:xfrm>
            <a:off x="304800" y="1752600"/>
            <a:ext cx="8305800" cy="2125663"/>
          </a:xfrm>
          <a:prstGeom prst="rect">
            <a:avLst/>
          </a:prstGeom>
          <a:noFill/>
          <a:ln w="9525">
            <a:noFill/>
            <a:miter lim="800000"/>
            <a:headEnd/>
            <a:tailEnd/>
          </a:ln>
          <a:effectLst/>
        </p:spPr>
        <p:txBody>
          <a:bodyPr>
            <a:spAutoFit/>
          </a:bodyPr>
          <a:lstStyle/>
          <a:p>
            <a:pPr eaLnBrk="1" hangingPunct="1">
              <a:spcBef>
                <a:spcPct val="20000"/>
              </a:spcBef>
              <a:defRPr/>
            </a:pPr>
            <a:r>
              <a:rPr lang="en-US" sz="1800">
                <a:effectLst>
                  <a:outerShdw blurRad="38100" dist="38100" dir="2700000" algn="tl">
                    <a:srgbClr val="000000">
                      <a:alpha val="43137"/>
                    </a:srgbClr>
                  </a:outerShdw>
                </a:effectLst>
              </a:rPr>
              <a:t>Suppose the modeled investor (tax rates = 35%, 15%, 25%) is typical of marginal investors in mkt for this type of property, &amp; modeled leverage &amp; holding period (75% LTV, 10-yr hold) is typical of marginal investors in mkt for this type of property. </a:t>
            </a:r>
            <a:r>
              <a:rPr lang="en-US" sz="1800">
                <a:effectLst>
                  <a:outerShdw blurRad="38100" dist="38100" dir="2700000" algn="tl">
                    <a:srgbClr val="000000">
                      <a:alpha val="43137"/>
                    </a:srgbClr>
                  </a:outerShdw>
                </a:effectLst>
                <a:sym typeface="Wingdings" pitchFamily="2" charset="2"/>
              </a:rPr>
              <a:t> IV-based APV = 0 for whole deal (inclu debt).</a:t>
            </a:r>
            <a:endParaRPr lang="en-US" sz="1800">
              <a:effectLst>
                <a:outerShdw blurRad="38100" dist="38100" dir="2700000" algn="tl">
                  <a:srgbClr val="000000">
                    <a:alpha val="43137"/>
                  </a:srgbClr>
                </a:outerShdw>
              </a:effectLst>
            </a:endParaRPr>
          </a:p>
          <a:p>
            <a:pPr eaLnBrk="1" hangingPunct="1">
              <a:spcBef>
                <a:spcPct val="20000"/>
              </a:spcBef>
              <a:defRPr/>
            </a:pPr>
            <a:r>
              <a:rPr lang="en-US" sz="1800">
                <a:effectLst>
                  <a:outerShdw blurRad="38100" dist="38100" dir="2700000" algn="tl">
                    <a:srgbClr val="000000">
                      <a:alpha val="43137"/>
                    </a:srgbClr>
                  </a:outerShdw>
                </a:effectLst>
              </a:rPr>
              <a:t>Then we know margl invstr in prop mkt is </a:t>
            </a:r>
            <a:r>
              <a:rPr lang="en-US" sz="1800" i="1">
                <a:effectLst>
                  <a:outerShdw blurRad="38100" dist="38100" dir="2700000" algn="tl">
                    <a:srgbClr val="000000">
                      <a:alpha val="43137"/>
                    </a:srgbClr>
                  </a:outerShdw>
                </a:effectLst>
              </a:rPr>
              <a:t>intra-marginal</a:t>
            </a:r>
            <a:r>
              <a:rPr lang="en-US" sz="1800">
                <a:effectLst>
                  <a:outerShdw blurRad="38100" dist="38100" dir="2700000" algn="tl">
                    <a:srgbClr val="000000">
                      <a:alpha val="43137"/>
                    </a:srgbClr>
                  </a:outerShdw>
                </a:effectLst>
              </a:rPr>
              <a:t> in debt mkt on the sell (borrow) side: Debt part is pos-NPV, thus:</a:t>
            </a:r>
          </a:p>
          <a:p>
            <a:pPr eaLnBrk="1" hangingPunct="1">
              <a:spcBef>
                <a:spcPct val="20000"/>
              </a:spcBef>
              <a:defRPr/>
            </a:pPr>
            <a:r>
              <a:rPr lang="en-US" sz="1800">
                <a:effectLst>
                  <a:outerShdw blurRad="38100" dist="38100" dir="2700000" algn="tl">
                    <a:srgbClr val="000000">
                      <a:alpha val="43137"/>
                    </a:srgbClr>
                  </a:outerShdw>
                </a:effectLst>
              </a:rPr>
              <a:t>APV = 0 (mkt equilibr) </a:t>
            </a:r>
            <a:r>
              <a:rPr lang="en-US" sz="1800">
                <a:effectLst>
                  <a:outerShdw blurRad="38100" dist="38100" dir="2700000" algn="tl">
                    <a:srgbClr val="000000">
                      <a:alpha val="43137"/>
                    </a:srgbClr>
                  </a:outerShdw>
                </a:effectLst>
                <a:sym typeface="Wingdings" pitchFamily="2" charset="2"/>
              </a:rPr>
              <a:t> Property (unlevrd) is neg-NPV.</a:t>
            </a:r>
            <a:endParaRPr lang="en-US" sz="1800">
              <a:effectLst>
                <a:outerShdw blurRad="38100" dist="38100" dir="2700000" algn="tl">
                  <a:srgbClr val="000000">
                    <a:alpha val="43137"/>
                  </a:srgbClr>
                </a:outerShdw>
              </a:effectLst>
            </a:endParaRPr>
          </a:p>
        </p:txBody>
      </p:sp>
      <p:sp>
        <p:nvSpPr>
          <p:cNvPr id="574469" name="Text Box 5"/>
          <p:cNvSpPr txBox="1">
            <a:spLocks noChangeArrowheads="1"/>
          </p:cNvSpPr>
          <p:nvPr/>
        </p:nvSpPr>
        <p:spPr bwMode="auto">
          <a:xfrm>
            <a:off x="533400" y="381000"/>
            <a:ext cx="7924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effectLst>
                  <a:outerShdw blurRad="38100" dist="38100" dir="2700000" algn="tl">
                    <a:srgbClr val="FFFFFF"/>
                  </a:outerShdw>
                </a:effectLst>
              </a:rPr>
              <a:t>14.3.6 Example Application of APV to a Marginal Investor</a:t>
            </a:r>
          </a:p>
        </p:txBody>
      </p:sp>
      <p:pic>
        <p:nvPicPr>
          <p:cNvPr id="82949" name="Picture 6"/>
          <p:cNvPicPr>
            <a:picLocks noChangeAspect="1" noChangeArrowheads="1"/>
          </p:cNvPicPr>
          <p:nvPr/>
        </p:nvPicPr>
        <p:blipFill>
          <a:blip r:embed="rId3" cstate="print"/>
          <a:srcRect/>
          <a:stretch>
            <a:fillRect/>
          </a:stretch>
        </p:blipFill>
        <p:spPr bwMode="auto">
          <a:xfrm>
            <a:off x="228600" y="4191000"/>
            <a:ext cx="8686800" cy="2452688"/>
          </a:xfrm>
          <a:prstGeom prst="rect">
            <a:avLst/>
          </a:prstGeom>
          <a:noFill/>
          <a:ln w="9525">
            <a:noFill/>
            <a:miter lim="800000"/>
            <a:headEnd/>
            <a:tailEnd/>
          </a:ln>
        </p:spPr>
      </p:pic>
      <p:sp>
        <p:nvSpPr>
          <p:cNvPr id="6" name="Slide Number Placeholder 5"/>
          <p:cNvSpPr>
            <a:spLocks noGrp="1"/>
          </p:cNvSpPr>
          <p:nvPr>
            <p:ph type="sldNum" sz="quarter" idx="12"/>
          </p:nvPr>
        </p:nvSpPr>
        <p:spPr>
          <a:xfrm>
            <a:off x="6553200" y="6400800"/>
            <a:ext cx="2590800" cy="457200"/>
          </a:xfrm>
        </p:spPr>
        <p:txBody>
          <a:bodyPr/>
          <a:lstStyle/>
          <a:p>
            <a:fld id="{17612190-8951-406E-8E7B-388BA1BE6273}" type="slidenum">
              <a:rPr lang="en-US" sz="800" smtClean="0"/>
              <a:pPr/>
              <a:t>52</a:t>
            </a:fld>
            <a:endParaRPr lang="en-US" sz="800" dirty="0"/>
          </a:p>
        </p:txBody>
      </p:sp>
      <p:sp>
        <p:nvSpPr>
          <p:cNvPr id="8" name="Footer Placeholder 7"/>
          <p:cNvSpPr txBox="1">
            <a:spLocks/>
          </p:cNvSpPr>
          <p:nvPr/>
        </p:nvSpPr>
        <p:spPr bwMode="auto">
          <a:xfrm rot="16200000">
            <a:off x="6248400" y="2438400"/>
            <a:ext cx="533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Text Box 2"/>
          <p:cNvSpPr txBox="1">
            <a:spLocks noChangeArrowheads="1"/>
          </p:cNvSpPr>
          <p:nvPr/>
        </p:nvSpPr>
        <p:spPr bwMode="auto">
          <a:xfrm>
            <a:off x="152400" y="228600"/>
            <a:ext cx="8534400" cy="641350"/>
          </a:xfrm>
          <a:prstGeom prst="rect">
            <a:avLst/>
          </a:prstGeom>
          <a:noFill/>
          <a:ln w="9525">
            <a:noFill/>
            <a:miter lim="800000"/>
            <a:headEnd/>
            <a:tailEnd/>
          </a:ln>
          <a:effectLst/>
        </p:spPr>
        <p:txBody>
          <a:bodyPr>
            <a:spAutoFit/>
          </a:bodyPr>
          <a:lstStyle/>
          <a:p>
            <a:pPr eaLnBrk="1" hangingPunct="1">
              <a:spcBef>
                <a:spcPct val="50000"/>
              </a:spcBef>
              <a:defRPr/>
            </a:pPr>
            <a:r>
              <a:rPr lang="en-US" sz="1800" dirty="0">
                <a:effectLst>
                  <a:outerShdw blurRad="38100" dist="38100" dir="2700000" algn="tl">
                    <a:srgbClr val="000000">
                      <a:alpha val="43137"/>
                    </a:srgbClr>
                  </a:outerShdw>
                </a:effectLst>
              </a:rPr>
              <a:t>Suppose $1,000,000 = MV of property, &amp; 25% is tax rate of marginal investor in debt </a:t>
            </a:r>
            <a:r>
              <a:rPr lang="en-US" sz="1800" dirty="0" err="1">
                <a:effectLst>
                  <a:outerShdw blurRad="38100" dist="38100" dir="2700000" algn="tl">
                    <a:srgbClr val="000000">
                      <a:alpha val="43137"/>
                    </a:srgbClr>
                  </a:outerShdw>
                </a:effectLst>
              </a:rPr>
              <a:t>mkt</a:t>
            </a:r>
            <a:r>
              <a:rPr lang="en-US" sz="1800" dirty="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sym typeface="Wingdings" pitchFamily="2" charset="2"/>
              </a:rPr>
              <a:t> ATOCC </a:t>
            </a:r>
            <a:r>
              <a:rPr lang="en-US" sz="1800" dirty="0" err="1">
                <a:effectLst>
                  <a:outerShdw blurRad="38100" dist="38100" dir="2700000" algn="tl">
                    <a:srgbClr val="000000">
                      <a:alpha val="43137"/>
                    </a:srgbClr>
                  </a:outerShdw>
                </a:effectLst>
                <a:sym typeface="Wingdings" pitchFamily="2" charset="2"/>
              </a:rPr>
              <a:t>dbt</a:t>
            </a:r>
            <a:r>
              <a:rPr lang="en-US" sz="1800" dirty="0">
                <a:effectLst>
                  <a:outerShdw blurRad="38100" dist="38100" dir="2700000" algn="tl">
                    <a:srgbClr val="000000">
                      <a:alpha val="43137"/>
                    </a:srgbClr>
                  </a:outerShdw>
                </a:effectLst>
                <a:sym typeface="Wingdings" pitchFamily="2" charset="2"/>
              </a:rPr>
              <a:t> = (1-.25)*5.5% = 4.13%</a:t>
            </a:r>
            <a:endParaRPr lang="en-US" sz="1800" dirty="0">
              <a:effectLst>
                <a:outerShdw blurRad="38100" dist="38100" dir="2700000" algn="tl">
                  <a:srgbClr val="000000">
                    <a:alpha val="43137"/>
                  </a:srgbClr>
                </a:outerShdw>
              </a:effectLst>
            </a:endParaRPr>
          </a:p>
        </p:txBody>
      </p:sp>
      <p:sp>
        <p:nvSpPr>
          <p:cNvPr id="576515" name="Text Box 3"/>
          <p:cNvSpPr txBox="1">
            <a:spLocks noChangeArrowheads="1"/>
          </p:cNvSpPr>
          <p:nvPr/>
        </p:nvSpPr>
        <p:spPr bwMode="auto">
          <a:xfrm>
            <a:off x="152400" y="914400"/>
            <a:ext cx="8305800" cy="2125663"/>
          </a:xfrm>
          <a:prstGeom prst="rect">
            <a:avLst/>
          </a:prstGeom>
          <a:noFill/>
          <a:ln w="9525">
            <a:noFill/>
            <a:miter lim="800000"/>
            <a:headEnd/>
            <a:tailEnd/>
          </a:ln>
          <a:effectLst/>
        </p:spPr>
        <p:txBody>
          <a:bodyPr>
            <a:spAutoFit/>
          </a:bodyPr>
          <a:lstStyle/>
          <a:p>
            <a:pPr eaLnBrk="1" hangingPunct="1">
              <a:spcBef>
                <a:spcPct val="20000"/>
              </a:spcBef>
              <a:defRPr/>
            </a:pPr>
            <a:r>
              <a:rPr lang="en-US" sz="1800" dirty="0">
                <a:effectLst>
                  <a:outerShdw blurRad="38100" dist="38100" dir="2700000" algn="tl">
                    <a:srgbClr val="000000">
                      <a:alpha val="43137"/>
                    </a:srgbClr>
                  </a:outerShdw>
                </a:effectLst>
              </a:rPr>
              <a:t>Suppose the modeled investor (tax rates = 35%, 15%, 25%) is typical of marginal investors in </a:t>
            </a:r>
            <a:r>
              <a:rPr lang="en-US" sz="1800" dirty="0" err="1">
                <a:effectLst>
                  <a:outerShdw blurRad="38100" dist="38100" dir="2700000" algn="tl">
                    <a:srgbClr val="000000">
                      <a:alpha val="43137"/>
                    </a:srgbClr>
                  </a:outerShdw>
                </a:effectLst>
              </a:rPr>
              <a:t>mkt</a:t>
            </a:r>
            <a:r>
              <a:rPr lang="en-US" sz="1800" dirty="0">
                <a:effectLst>
                  <a:outerShdw blurRad="38100" dist="38100" dir="2700000" algn="tl">
                    <a:srgbClr val="000000">
                      <a:alpha val="43137"/>
                    </a:srgbClr>
                  </a:outerShdw>
                </a:effectLst>
              </a:rPr>
              <a:t> for this type of property, &amp; modeled leverage &amp; holding period (75% LTV, 10-yr hold) is typical of marginal investors in </a:t>
            </a:r>
            <a:r>
              <a:rPr lang="en-US" sz="1800" dirty="0" err="1">
                <a:effectLst>
                  <a:outerShdw blurRad="38100" dist="38100" dir="2700000" algn="tl">
                    <a:srgbClr val="000000">
                      <a:alpha val="43137"/>
                    </a:srgbClr>
                  </a:outerShdw>
                </a:effectLst>
              </a:rPr>
              <a:t>mkt</a:t>
            </a:r>
            <a:r>
              <a:rPr lang="en-US" sz="1800" dirty="0">
                <a:effectLst>
                  <a:outerShdw blurRad="38100" dist="38100" dir="2700000" algn="tl">
                    <a:srgbClr val="000000">
                      <a:alpha val="43137"/>
                    </a:srgbClr>
                  </a:outerShdw>
                </a:effectLst>
              </a:rPr>
              <a:t> for this type of property. </a:t>
            </a:r>
            <a:r>
              <a:rPr lang="en-US" sz="1800" dirty="0">
                <a:effectLst>
                  <a:outerShdw blurRad="38100" dist="38100" dir="2700000" algn="tl">
                    <a:srgbClr val="000000">
                      <a:alpha val="43137"/>
                    </a:srgbClr>
                  </a:outerShdw>
                </a:effectLst>
                <a:sym typeface="Wingdings" pitchFamily="2" charset="2"/>
              </a:rPr>
              <a:t> IV-based APV = 0 for whole deal (</a:t>
            </a:r>
            <a:r>
              <a:rPr lang="en-US" sz="1800" dirty="0" err="1">
                <a:effectLst>
                  <a:outerShdw blurRad="38100" dist="38100" dir="2700000" algn="tl">
                    <a:srgbClr val="000000">
                      <a:alpha val="43137"/>
                    </a:srgbClr>
                  </a:outerShdw>
                </a:effectLst>
                <a:sym typeface="Wingdings" pitchFamily="2" charset="2"/>
              </a:rPr>
              <a:t>inclu</a:t>
            </a:r>
            <a:r>
              <a:rPr lang="en-US" sz="1800" dirty="0">
                <a:effectLst>
                  <a:outerShdw blurRad="38100" dist="38100" dir="2700000" algn="tl">
                    <a:srgbClr val="000000">
                      <a:alpha val="43137"/>
                    </a:srgbClr>
                  </a:outerShdw>
                </a:effectLst>
                <a:sym typeface="Wingdings" pitchFamily="2" charset="2"/>
              </a:rPr>
              <a:t> debt).</a:t>
            </a:r>
            <a:endParaRPr lang="en-US" sz="1800" dirty="0">
              <a:effectLst>
                <a:outerShdw blurRad="38100" dist="38100" dir="2700000" algn="tl">
                  <a:srgbClr val="000000">
                    <a:alpha val="43137"/>
                  </a:srgbClr>
                </a:outerShdw>
              </a:effectLst>
            </a:endParaRPr>
          </a:p>
          <a:p>
            <a:pPr eaLnBrk="1" hangingPunct="1">
              <a:spcBef>
                <a:spcPct val="20000"/>
              </a:spcBef>
              <a:defRPr/>
            </a:pPr>
            <a:r>
              <a:rPr lang="en-US" sz="1800" dirty="0">
                <a:effectLst>
                  <a:outerShdw blurRad="38100" dist="38100" dir="2700000" algn="tl">
                    <a:srgbClr val="000000">
                      <a:alpha val="43137"/>
                    </a:srgbClr>
                  </a:outerShdw>
                </a:effectLst>
              </a:rPr>
              <a:t>Then we know </a:t>
            </a:r>
            <a:r>
              <a:rPr lang="en-US" sz="1800" dirty="0" err="1">
                <a:effectLst>
                  <a:outerShdw blurRad="38100" dist="38100" dir="2700000" algn="tl">
                    <a:srgbClr val="000000">
                      <a:alpha val="43137"/>
                    </a:srgbClr>
                  </a:outerShdw>
                </a:effectLst>
              </a:rPr>
              <a:t>margl</a:t>
            </a:r>
            <a:r>
              <a:rPr lang="en-US" sz="1800" dirty="0">
                <a:effectLst>
                  <a:outerShdw blurRad="38100" dist="38100" dir="2700000" algn="tl">
                    <a:srgbClr val="000000">
                      <a:alpha val="43137"/>
                    </a:srgbClr>
                  </a:outerShdw>
                </a:effectLst>
              </a:rPr>
              <a:t> </a:t>
            </a:r>
            <a:r>
              <a:rPr lang="en-US" sz="1800" dirty="0" err="1">
                <a:effectLst>
                  <a:outerShdw blurRad="38100" dist="38100" dir="2700000" algn="tl">
                    <a:srgbClr val="000000">
                      <a:alpha val="43137"/>
                    </a:srgbClr>
                  </a:outerShdw>
                </a:effectLst>
              </a:rPr>
              <a:t>invstr</a:t>
            </a:r>
            <a:r>
              <a:rPr lang="en-US" sz="1800" dirty="0">
                <a:effectLst>
                  <a:outerShdw blurRad="38100" dist="38100" dir="2700000" algn="tl">
                    <a:srgbClr val="000000">
                      <a:alpha val="43137"/>
                    </a:srgbClr>
                  </a:outerShdw>
                </a:effectLst>
              </a:rPr>
              <a:t> in prop </a:t>
            </a:r>
            <a:r>
              <a:rPr lang="en-US" sz="1800" dirty="0" err="1">
                <a:effectLst>
                  <a:outerShdw blurRad="38100" dist="38100" dir="2700000" algn="tl">
                    <a:srgbClr val="000000">
                      <a:alpha val="43137"/>
                    </a:srgbClr>
                  </a:outerShdw>
                </a:effectLst>
              </a:rPr>
              <a:t>mkt</a:t>
            </a:r>
            <a:r>
              <a:rPr lang="en-US" sz="1800" dirty="0">
                <a:effectLst>
                  <a:outerShdw blurRad="38100" dist="38100" dir="2700000" algn="tl">
                    <a:srgbClr val="000000">
                      <a:alpha val="43137"/>
                    </a:srgbClr>
                  </a:outerShdw>
                </a:effectLst>
              </a:rPr>
              <a:t> is </a:t>
            </a:r>
            <a:r>
              <a:rPr lang="en-US" sz="1800" i="1" dirty="0">
                <a:effectLst>
                  <a:outerShdw blurRad="38100" dist="38100" dir="2700000" algn="tl">
                    <a:srgbClr val="000000">
                      <a:alpha val="43137"/>
                    </a:srgbClr>
                  </a:outerShdw>
                </a:effectLst>
              </a:rPr>
              <a:t>intra-marginal</a:t>
            </a:r>
            <a:r>
              <a:rPr lang="en-US" sz="1800" dirty="0">
                <a:effectLst>
                  <a:outerShdw blurRad="38100" dist="38100" dir="2700000" algn="tl">
                    <a:srgbClr val="000000">
                      <a:alpha val="43137"/>
                    </a:srgbClr>
                  </a:outerShdw>
                </a:effectLst>
              </a:rPr>
              <a:t> in debt </a:t>
            </a:r>
            <a:r>
              <a:rPr lang="en-US" sz="1800" dirty="0" err="1">
                <a:effectLst>
                  <a:outerShdw blurRad="38100" dist="38100" dir="2700000" algn="tl">
                    <a:srgbClr val="000000">
                      <a:alpha val="43137"/>
                    </a:srgbClr>
                  </a:outerShdw>
                </a:effectLst>
              </a:rPr>
              <a:t>mkt</a:t>
            </a:r>
            <a:r>
              <a:rPr lang="en-US" sz="1800" dirty="0">
                <a:effectLst>
                  <a:outerShdw blurRad="38100" dist="38100" dir="2700000" algn="tl">
                    <a:srgbClr val="000000">
                      <a:alpha val="43137"/>
                    </a:srgbClr>
                  </a:outerShdw>
                </a:effectLst>
              </a:rPr>
              <a:t> on the sell (borrow) side: Debt part is </a:t>
            </a:r>
            <a:r>
              <a:rPr lang="en-US" sz="1800" dirty="0" err="1">
                <a:effectLst>
                  <a:outerShdw blurRad="38100" dist="38100" dir="2700000" algn="tl">
                    <a:srgbClr val="000000">
                      <a:alpha val="43137"/>
                    </a:srgbClr>
                  </a:outerShdw>
                </a:effectLst>
              </a:rPr>
              <a:t>pos</a:t>
            </a:r>
            <a:r>
              <a:rPr lang="en-US" sz="1800" dirty="0">
                <a:effectLst>
                  <a:outerShdw blurRad="38100" dist="38100" dir="2700000" algn="tl">
                    <a:srgbClr val="000000">
                      <a:alpha val="43137"/>
                    </a:srgbClr>
                  </a:outerShdw>
                </a:effectLst>
              </a:rPr>
              <a:t>-NPV, thus:</a:t>
            </a:r>
          </a:p>
          <a:p>
            <a:pPr eaLnBrk="1" hangingPunct="1">
              <a:spcBef>
                <a:spcPct val="20000"/>
              </a:spcBef>
              <a:defRPr/>
            </a:pPr>
            <a:r>
              <a:rPr lang="en-US" sz="1800" dirty="0">
                <a:effectLst>
                  <a:outerShdw blurRad="38100" dist="38100" dir="2700000" algn="tl">
                    <a:srgbClr val="000000">
                      <a:alpha val="43137"/>
                    </a:srgbClr>
                  </a:outerShdw>
                </a:effectLst>
              </a:rPr>
              <a:t>APV = 0 (</a:t>
            </a:r>
            <a:r>
              <a:rPr lang="en-US" sz="1800" dirty="0" err="1">
                <a:effectLst>
                  <a:outerShdw blurRad="38100" dist="38100" dir="2700000" algn="tl">
                    <a:srgbClr val="000000">
                      <a:alpha val="43137"/>
                    </a:srgbClr>
                  </a:outerShdw>
                </a:effectLst>
              </a:rPr>
              <a:t>mkt</a:t>
            </a:r>
            <a:r>
              <a:rPr lang="en-US" sz="1800" dirty="0">
                <a:effectLst>
                  <a:outerShdw blurRad="38100" dist="38100" dir="2700000" algn="tl">
                    <a:srgbClr val="000000">
                      <a:alpha val="43137"/>
                    </a:srgbClr>
                  </a:outerShdw>
                </a:effectLst>
              </a:rPr>
              <a:t> </a:t>
            </a:r>
            <a:r>
              <a:rPr lang="en-US" sz="1800" dirty="0" err="1">
                <a:effectLst>
                  <a:outerShdw blurRad="38100" dist="38100" dir="2700000" algn="tl">
                    <a:srgbClr val="000000">
                      <a:alpha val="43137"/>
                    </a:srgbClr>
                  </a:outerShdw>
                </a:effectLst>
              </a:rPr>
              <a:t>equilibr</a:t>
            </a:r>
            <a:r>
              <a:rPr lang="en-US" sz="1800" dirty="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sym typeface="Wingdings" pitchFamily="2" charset="2"/>
              </a:rPr>
              <a:t> Property (</a:t>
            </a:r>
            <a:r>
              <a:rPr lang="en-US" sz="1800" dirty="0" err="1">
                <a:effectLst>
                  <a:outerShdw blurRad="38100" dist="38100" dir="2700000" algn="tl">
                    <a:srgbClr val="000000">
                      <a:alpha val="43137"/>
                    </a:srgbClr>
                  </a:outerShdw>
                </a:effectLst>
                <a:sym typeface="Wingdings" pitchFamily="2" charset="2"/>
              </a:rPr>
              <a:t>unlevrd</a:t>
            </a:r>
            <a:r>
              <a:rPr lang="en-US" sz="1800" dirty="0">
                <a:effectLst>
                  <a:outerShdw blurRad="38100" dist="38100" dir="2700000" algn="tl">
                    <a:srgbClr val="000000">
                      <a:alpha val="43137"/>
                    </a:srgbClr>
                  </a:outerShdw>
                </a:effectLst>
                <a:sym typeface="Wingdings" pitchFamily="2" charset="2"/>
              </a:rPr>
              <a:t>) is </a:t>
            </a:r>
            <a:r>
              <a:rPr lang="en-US" sz="1800" dirty="0" err="1">
                <a:effectLst>
                  <a:outerShdw blurRad="38100" dist="38100" dir="2700000" algn="tl">
                    <a:srgbClr val="000000">
                      <a:alpha val="43137"/>
                    </a:srgbClr>
                  </a:outerShdw>
                </a:effectLst>
                <a:sym typeface="Wingdings" pitchFamily="2" charset="2"/>
              </a:rPr>
              <a:t>neg</a:t>
            </a:r>
            <a:r>
              <a:rPr lang="en-US" sz="1800" dirty="0">
                <a:effectLst>
                  <a:outerShdw blurRad="38100" dist="38100" dir="2700000" algn="tl">
                    <a:srgbClr val="000000">
                      <a:alpha val="43137"/>
                    </a:srgbClr>
                  </a:outerShdw>
                </a:effectLst>
                <a:sym typeface="Wingdings" pitchFamily="2" charset="2"/>
              </a:rPr>
              <a:t>-NPV.</a:t>
            </a:r>
            <a:endParaRPr lang="en-US" sz="1800" dirty="0">
              <a:effectLst>
                <a:outerShdw blurRad="38100" dist="38100" dir="2700000" algn="tl">
                  <a:srgbClr val="000000">
                    <a:alpha val="43137"/>
                  </a:srgbClr>
                </a:outerShdw>
              </a:effectLst>
            </a:endParaRPr>
          </a:p>
        </p:txBody>
      </p:sp>
      <p:sp>
        <p:nvSpPr>
          <p:cNvPr id="576517" name="Rectangle 5"/>
          <p:cNvSpPr>
            <a:spLocks noChangeArrowheads="1"/>
          </p:cNvSpPr>
          <p:nvPr/>
        </p:nvSpPr>
        <p:spPr bwMode="auto">
          <a:xfrm>
            <a:off x="8153400" y="4114800"/>
            <a:ext cx="609600" cy="1600200"/>
          </a:xfrm>
          <a:prstGeom prst="rect">
            <a:avLst/>
          </a:prstGeom>
          <a:noFill/>
          <a:ln w="9525">
            <a:solidFill>
              <a:srgbClr val="0000FF"/>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76518" name="Text Box 6"/>
          <p:cNvSpPr txBox="1">
            <a:spLocks noChangeArrowheads="1"/>
          </p:cNvSpPr>
          <p:nvPr/>
        </p:nvSpPr>
        <p:spPr bwMode="auto">
          <a:xfrm>
            <a:off x="6705600" y="2819400"/>
            <a:ext cx="2057400" cy="547688"/>
          </a:xfrm>
          <a:prstGeom prst="rect">
            <a:avLst/>
          </a:prstGeom>
          <a:noFill/>
          <a:ln w="9525">
            <a:solidFill>
              <a:srgbClr val="0000FF"/>
            </a:solidFill>
            <a:miter lim="800000"/>
            <a:headEnd/>
            <a:tailEnd/>
          </a:ln>
          <a:effectLst/>
        </p:spPr>
        <p:txBody>
          <a:bodyPr>
            <a:spAutoFit/>
          </a:bodyPr>
          <a:lstStyle/>
          <a:p>
            <a:pPr algn="ctr" eaLnBrk="1" hangingPunct="1">
              <a:spcBef>
                <a:spcPct val="50000"/>
              </a:spcBef>
              <a:defRPr/>
            </a:pPr>
            <a:r>
              <a:rPr lang="en-US" sz="1400">
                <a:solidFill>
                  <a:srgbClr val="0000FF"/>
                </a:solidFill>
                <a:effectLst>
                  <a:outerShdw blurRad="38100" dist="38100" dir="2700000" algn="tl">
                    <a:srgbClr val="000000">
                      <a:alpha val="43137"/>
                    </a:srgbClr>
                  </a:outerShdw>
                </a:effectLst>
              </a:rPr>
              <a:t>IV(loan liab) @ 4.13% = </a:t>
            </a:r>
          </a:p>
          <a:p>
            <a:pPr algn="ctr" eaLnBrk="1" hangingPunct="1">
              <a:spcBef>
                <a:spcPct val="10000"/>
              </a:spcBef>
              <a:defRPr/>
            </a:pPr>
            <a:r>
              <a:rPr lang="en-US" sz="1400">
                <a:solidFill>
                  <a:srgbClr val="0000FF"/>
                </a:solidFill>
                <a:effectLst>
                  <a:outerShdw blurRad="38100" dist="38100" dir="2700000" algn="tl">
                    <a:srgbClr val="000000">
                      <a:alpha val="43137"/>
                    </a:srgbClr>
                  </a:outerShdw>
                </a:effectLst>
              </a:rPr>
              <a:t>-$717,119</a:t>
            </a:r>
          </a:p>
        </p:txBody>
      </p:sp>
      <p:pic>
        <p:nvPicPr>
          <p:cNvPr id="84998" name="Picture 7"/>
          <p:cNvPicPr>
            <a:picLocks noChangeAspect="1" noChangeArrowheads="1"/>
          </p:cNvPicPr>
          <p:nvPr/>
        </p:nvPicPr>
        <p:blipFill>
          <a:blip r:embed="rId3" cstate="print"/>
          <a:srcRect/>
          <a:stretch>
            <a:fillRect/>
          </a:stretch>
        </p:blipFill>
        <p:spPr bwMode="auto">
          <a:xfrm>
            <a:off x="76200" y="3276600"/>
            <a:ext cx="8686800" cy="2452688"/>
          </a:xfrm>
          <a:prstGeom prst="rect">
            <a:avLst/>
          </a:prstGeom>
          <a:noFill/>
          <a:ln w="9525">
            <a:noFill/>
            <a:miter lim="800000"/>
            <a:headEnd/>
            <a:tailEnd/>
          </a:ln>
        </p:spPr>
      </p:pic>
      <p:sp>
        <p:nvSpPr>
          <p:cNvPr id="576520" name="Rectangle 8"/>
          <p:cNvSpPr>
            <a:spLocks noChangeArrowheads="1"/>
          </p:cNvSpPr>
          <p:nvPr/>
        </p:nvSpPr>
        <p:spPr bwMode="auto">
          <a:xfrm>
            <a:off x="4495800" y="4114800"/>
            <a:ext cx="609600" cy="160020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76521" name="Line 9"/>
          <p:cNvSpPr>
            <a:spLocks noChangeShapeType="1"/>
          </p:cNvSpPr>
          <p:nvPr/>
        </p:nvSpPr>
        <p:spPr bwMode="auto">
          <a:xfrm>
            <a:off x="8305800" y="3352800"/>
            <a:ext cx="0" cy="685800"/>
          </a:xfrm>
          <a:prstGeom prst="line">
            <a:avLst/>
          </a:prstGeom>
          <a:noFill/>
          <a:ln w="9525">
            <a:solidFill>
              <a:srgbClr val="0000FF"/>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576522" name="Line 10"/>
          <p:cNvSpPr>
            <a:spLocks noChangeShapeType="1"/>
          </p:cNvSpPr>
          <p:nvPr/>
        </p:nvSpPr>
        <p:spPr bwMode="auto">
          <a:xfrm flipV="1">
            <a:off x="4572000" y="5715000"/>
            <a:ext cx="0" cy="228600"/>
          </a:xfrm>
          <a:prstGeom prst="line">
            <a:avLst/>
          </a:prstGeom>
          <a:noFill/>
          <a:ln w="9525">
            <a:solidFill>
              <a:srgbClr val="FF0000"/>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576523" name="Text Box 11"/>
          <p:cNvSpPr txBox="1">
            <a:spLocks noChangeArrowheads="1"/>
          </p:cNvSpPr>
          <p:nvPr/>
        </p:nvSpPr>
        <p:spPr bwMode="auto">
          <a:xfrm>
            <a:off x="76200" y="2971800"/>
            <a:ext cx="2667000" cy="336550"/>
          </a:xfrm>
          <a:prstGeom prst="rect">
            <a:avLst/>
          </a:prstGeom>
          <a:noFill/>
          <a:ln w="9525">
            <a:noFill/>
            <a:miter lim="800000"/>
            <a:headEnd/>
            <a:tailEnd/>
          </a:ln>
          <a:effectLst/>
        </p:spPr>
        <p:txBody>
          <a:bodyPr>
            <a:spAutoFit/>
          </a:bodyPr>
          <a:lstStyle/>
          <a:p>
            <a:pPr eaLnBrk="1" hangingPunct="1">
              <a:spcBef>
                <a:spcPct val="50000"/>
              </a:spcBef>
              <a:defRPr/>
            </a:pPr>
            <a:r>
              <a:rPr lang="en-US" sz="1600" i="1" dirty="0">
                <a:effectLst>
                  <a:outerShdw blurRad="38100" dist="38100" dir="2700000" algn="tl">
                    <a:srgbClr val="FFFFFF"/>
                  </a:outerShdw>
                </a:effectLst>
              </a:rPr>
              <a:t>Exhibit </a:t>
            </a:r>
            <a:r>
              <a:rPr lang="en-US" sz="1600" i="1" dirty="0">
                <a:effectLst>
                  <a:outerShdw blurRad="38100" dist="38100" dir="2700000" algn="tl">
                    <a:srgbClr val="FFFFFF"/>
                  </a:outerShdw>
                </a:effectLst>
              </a:rPr>
              <a:t>14-6:</a:t>
            </a:r>
            <a:endParaRPr lang="en-US" sz="1600" i="1" dirty="0">
              <a:effectLst>
                <a:outerShdw blurRad="38100" dist="38100" dir="2700000" algn="tl">
                  <a:srgbClr val="FFFFFF"/>
                </a:outerShdw>
              </a:effectLst>
            </a:endParaRPr>
          </a:p>
        </p:txBody>
      </p:sp>
      <p:sp>
        <p:nvSpPr>
          <p:cNvPr id="576525" name="Text Box 13"/>
          <p:cNvSpPr txBox="1">
            <a:spLocks noChangeArrowheads="1"/>
          </p:cNvSpPr>
          <p:nvPr/>
        </p:nvSpPr>
        <p:spPr bwMode="auto">
          <a:xfrm>
            <a:off x="304800" y="5943600"/>
            <a:ext cx="8305800" cy="781050"/>
          </a:xfrm>
          <a:prstGeom prst="rect">
            <a:avLst/>
          </a:prstGeom>
          <a:noFill/>
          <a:ln w="9525">
            <a:solidFill>
              <a:srgbClr val="FF0000"/>
            </a:solidFill>
            <a:miter lim="800000"/>
            <a:headEnd/>
            <a:tailEnd/>
          </a:ln>
          <a:effectLst/>
        </p:spPr>
        <p:txBody>
          <a:bodyPr>
            <a:spAutoFit/>
          </a:bodyPr>
          <a:lstStyle/>
          <a:p>
            <a:pPr algn="ctr" eaLnBrk="1" hangingPunct="1">
              <a:spcBef>
                <a:spcPct val="10000"/>
              </a:spcBef>
              <a:defRPr/>
            </a:pPr>
            <a:r>
              <a:rPr lang="en-US" sz="1400">
                <a:solidFill>
                  <a:srgbClr val="FF0000"/>
                </a:solidFill>
                <a:effectLst>
                  <a:outerShdw blurRad="38100" dist="38100" dir="2700000" algn="tl">
                    <a:srgbClr val="000000">
                      <a:alpha val="43137"/>
                    </a:srgbClr>
                  </a:outerShdw>
                </a:effectLst>
              </a:rPr>
              <a:t>0 = APV = NPV(prop) + NPV(loan) = (X - $1,000,000 ) + ($750,000 - $717,119); </a:t>
            </a:r>
          </a:p>
          <a:p>
            <a:pPr algn="ctr" eaLnBrk="1" hangingPunct="1">
              <a:spcBef>
                <a:spcPct val="10000"/>
              </a:spcBef>
              <a:buFont typeface="Wingdings" pitchFamily="2" charset="2"/>
              <a:buChar char="è"/>
              <a:defRPr/>
            </a:pPr>
            <a:r>
              <a:rPr lang="en-US" sz="1400">
                <a:solidFill>
                  <a:srgbClr val="FF0000"/>
                </a:solidFill>
                <a:effectLst>
                  <a:outerShdw blurRad="38100" dist="38100" dir="2700000" algn="tl">
                    <a:srgbClr val="000000">
                      <a:alpha val="43137"/>
                    </a:srgbClr>
                  </a:outerShdw>
                </a:effectLst>
                <a:sym typeface="Wingdings" pitchFamily="2" charset="2"/>
              </a:rPr>
              <a:t> X = $967,119 = IV(prop);  AT(unlevrd)OCC = 4.76%;  </a:t>
            </a:r>
          </a:p>
          <a:p>
            <a:pPr algn="ctr" eaLnBrk="1" hangingPunct="1">
              <a:spcBef>
                <a:spcPct val="10000"/>
              </a:spcBef>
              <a:buFont typeface="Wingdings" pitchFamily="2" charset="2"/>
              <a:buNone/>
              <a:defRPr/>
            </a:pPr>
            <a:r>
              <a:rPr lang="en-US" sz="1400">
                <a:solidFill>
                  <a:srgbClr val="FF0000"/>
                </a:solidFill>
                <a:effectLst>
                  <a:outerShdw blurRad="38100" dist="38100" dir="2700000" algn="tl">
                    <a:srgbClr val="000000">
                      <a:alpha val="43137"/>
                    </a:srgbClr>
                  </a:outerShdw>
                </a:effectLst>
                <a:sym typeface="Wingdings" pitchFamily="2" charset="2"/>
              </a:rPr>
              <a:t>Therfore:  NPV(prop) = $967,119 - $1,000,000 = -$32,881;   NPV(loan) = $750,000 - $717,119 = +$32,881.</a:t>
            </a:r>
            <a:endParaRPr lang="en-US" sz="1400">
              <a:solidFill>
                <a:srgbClr val="FF0000"/>
              </a:solidFill>
              <a:effectLst>
                <a:outerShdw blurRad="38100" dist="38100" dir="2700000" algn="tl">
                  <a:srgbClr val="000000">
                    <a:alpha val="43137"/>
                  </a:srgbClr>
                </a:outerShdw>
              </a:effectLst>
            </a:endParaRPr>
          </a:p>
        </p:txBody>
      </p:sp>
      <p:sp>
        <p:nvSpPr>
          <p:cNvPr id="12" name="Slide Number Placeholder 11"/>
          <p:cNvSpPr>
            <a:spLocks noGrp="1"/>
          </p:cNvSpPr>
          <p:nvPr>
            <p:ph type="sldNum" sz="quarter" idx="12"/>
          </p:nvPr>
        </p:nvSpPr>
        <p:spPr>
          <a:xfrm>
            <a:off x="6400800" y="6400800"/>
            <a:ext cx="2743200" cy="457200"/>
          </a:xfrm>
        </p:spPr>
        <p:txBody>
          <a:bodyPr/>
          <a:lstStyle/>
          <a:p>
            <a:fld id="{17612190-8951-406E-8E7B-388BA1BE6273}" type="slidenum">
              <a:rPr lang="en-US" smtClean="0"/>
              <a:pPr/>
              <a:t>53</a:t>
            </a:fld>
            <a:endParaRPr lang="en-US" dirty="0"/>
          </a:p>
        </p:txBody>
      </p:sp>
      <p:sp>
        <p:nvSpPr>
          <p:cNvPr id="14"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2"/>
          <p:cNvPicPr>
            <a:picLocks noChangeAspect="1" noChangeArrowheads="1"/>
          </p:cNvPicPr>
          <p:nvPr/>
        </p:nvPicPr>
        <p:blipFill>
          <a:blip r:embed="rId3" cstate="print"/>
          <a:srcRect/>
          <a:stretch>
            <a:fillRect/>
          </a:stretch>
        </p:blipFill>
        <p:spPr bwMode="auto">
          <a:xfrm>
            <a:off x="228600" y="1981200"/>
            <a:ext cx="8686800" cy="2452688"/>
          </a:xfrm>
          <a:prstGeom prst="rect">
            <a:avLst/>
          </a:prstGeom>
          <a:noFill/>
          <a:ln w="9525">
            <a:noFill/>
            <a:miter lim="800000"/>
            <a:headEnd/>
            <a:tailEnd/>
          </a:ln>
        </p:spPr>
      </p:pic>
      <p:grpSp>
        <p:nvGrpSpPr>
          <p:cNvPr id="87043" name="Group 3"/>
          <p:cNvGrpSpPr>
            <a:grpSpLocks/>
          </p:cNvGrpSpPr>
          <p:nvPr/>
        </p:nvGrpSpPr>
        <p:grpSpPr bwMode="auto">
          <a:xfrm>
            <a:off x="4648200" y="1524000"/>
            <a:ext cx="4267200" cy="2895600"/>
            <a:chOff x="2928" y="1776"/>
            <a:chExt cx="2688" cy="1824"/>
          </a:xfrm>
        </p:grpSpPr>
        <p:sp>
          <p:nvSpPr>
            <p:cNvPr id="578564" name="Rectangle 4"/>
            <p:cNvSpPr>
              <a:spLocks noChangeArrowheads="1"/>
            </p:cNvSpPr>
            <p:nvPr/>
          </p:nvSpPr>
          <p:spPr bwMode="auto">
            <a:xfrm>
              <a:off x="5232" y="2592"/>
              <a:ext cx="384" cy="1008"/>
            </a:xfrm>
            <a:prstGeom prst="rect">
              <a:avLst/>
            </a:prstGeom>
            <a:noFill/>
            <a:ln w="9525">
              <a:solidFill>
                <a:srgbClr val="0000FF"/>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78565" name="Text Box 5"/>
            <p:cNvSpPr txBox="1">
              <a:spLocks noChangeArrowheads="1"/>
            </p:cNvSpPr>
            <p:nvPr/>
          </p:nvSpPr>
          <p:spPr bwMode="auto">
            <a:xfrm>
              <a:off x="4320" y="1776"/>
              <a:ext cx="1296" cy="345"/>
            </a:xfrm>
            <a:prstGeom prst="rect">
              <a:avLst/>
            </a:prstGeom>
            <a:noFill/>
            <a:ln w="9525">
              <a:solidFill>
                <a:srgbClr val="0000FF"/>
              </a:solidFill>
              <a:miter lim="800000"/>
              <a:headEnd/>
              <a:tailEnd/>
            </a:ln>
            <a:effectLst/>
          </p:spPr>
          <p:txBody>
            <a:bodyPr>
              <a:spAutoFit/>
            </a:bodyPr>
            <a:lstStyle/>
            <a:p>
              <a:pPr algn="ctr" eaLnBrk="1" hangingPunct="1">
                <a:spcBef>
                  <a:spcPct val="50000"/>
                </a:spcBef>
                <a:defRPr/>
              </a:pPr>
              <a:r>
                <a:rPr lang="en-US" sz="1400">
                  <a:solidFill>
                    <a:srgbClr val="0000FF"/>
                  </a:solidFill>
                  <a:effectLst>
                    <a:outerShdw blurRad="38100" dist="38100" dir="2700000" algn="tl">
                      <a:srgbClr val="000000">
                        <a:alpha val="43137"/>
                      </a:srgbClr>
                    </a:outerShdw>
                  </a:effectLst>
                </a:rPr>
                <a:t>IV(loan liab) @ 4.13% = </a:t>
              </a:r>
            </a:p>
            <a:p>
              <a:pPr algn="ctr" eaLnBrk="1" hangingPunct="1">
                <a:spcBef>
                  <a:spcPct val="10000"/>
                </a:spcBef>
                <a:defRPr/>
              </a:pPr>
              <a:r>
                <a:rPr lang="en-US" sz="1400">
                  <a:solidFill>
                    <a:srgbClr val="0000FF"/>
                  </a:solidFill>
                  <a:effectLst>
                    <a:outerShdw blurRad="38100" dist="38100" dir="2700000" algn="tl">
                      <a:srgbClr val="000000">
                        <a:alpha val="43137"/>
                      </a:srgbClr>
                    </a:outerShdw>
                  </a:effectLst>
                </a:rPr>
                <a:t>-$717,119</a:t>
              </a:r>
            </a:p>
          </p:txBody>
        </p:sp>
        <p:sp>
          <p:nvSpPr>
            <p:cNvPr id="578566" name="Rectangle 6"/>
            <p:cNvSpPr>
              <a:spLocks noChangeArrowheads="1"/>
            </p:cNvSpPr>
            <p:nvPr/>
          </p:nvSpPr>
          <p:spPr bwMode="auto">
            <a:xfrm>
              <a:off x="2928" y="2592"/>
              <a:ext cx="384" cy="1008"/>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78567" name="Line 7"/>
            <p:cNvSpPr>
              <a:spLocks noChangeShapeType="1"/>
            </p:cNvSpPr>
            <p:nvPr/>
          </p:nvSpPr>
          <p:spPr bwMode="auto">
            <a:xfrm>
              <a:off x="5328" y="2112"/>
              <a:ext cx="0" cy="432"/>
            </a:xfrm>
            <a:prstGeom prst="line">
              <a:avLst/>
            </a:prstGeom>
            <a:noFill/>
            <a:ln w="9525">
              <a:solidFill>
                <a:srgbClr val="0000FF"/>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grpSp>
        <p:nvGrpSpPr>
          <p:cNvPr id="87044" name="Group 8"/>
          <p:cNvGrpSpPr>
            <a:grpSpLocks/>
          </p:cNvGrpSpPr>
          <p:nvPr/>
        </p:nvGrpSpPr>
        <p:grpSpPr bwMode="auto">
          <a:xfrm>
            <a:off x="1524000" y="4419600"/>
            <a:ext cx="7010400" cy="1009650"/>
            <a:chOff x="960" y="3024"/>
            <a:chExt cx="4416" cy="636"/>
          </a:xfrm>
        </p:grpSpPr>
        <p:sp>
          <p:nvSpPr>
            <p:cNvPr id="578569" name="Text Box 9"/>
            <p:cNvSpPr txBox="1">
              <a:spLocks noChangeArrowheads="1"/>
            </p:cNvSpPr>
            <p:nvPr/>
          </p:nvSpPr>
          <p:spPr bwMode="auto">
            <a:xfrm>
              <a:off x="960" y="3168"/>
              <a:ext cx="4416" cy="492"/>
            </a:xfrm>
            <a:prstGeom prst="rect">
              <a:avLst/>
            </a:prstGeom>
            <a:noFill/>
            <a:ln w="9525">
              <a:solidFill>
                <a:srgbClr val="FF0000"/>
              </a:solidFill>
              <a:miter lim="800000"/>
              <a:headEnd/>
              <a:tailEnd/>
            </a:ln>
            <a:effectLst/>
          </p:spPr>
          <p:txBody>
            <a:bodyPr>
              <a:spAutoFit/>
            </a:bodyPr>
            <a:lstStyle/>
            <a:p>
              <a:pPr algn="ctr" eaLnBrk="1" hangingPunct="1">
                <a:spcBef>
                  <a:spcPct val="10000"/>
                </a:spcBef>
                <a:defRPr/>
              </a:pPr>
              <a:r>
                <a:rPr lang="en-US" sz="1400">
                  <a:solidFill>
                    <a:srgbClr val="FF0000"/>
                  </a:solidFill>
                  <a:effectLst>
                    <a:outerShdw blurRad="38100" dist="38100" dir="2700000" algn="tl">
                      <a:srgbClr val="000000">
                        <a:alpha val="43137"/>
                      </a:srgbClr>
                    </a:outerShdw>
                  </a:effectLst>
                </a:rPr>
                <a:t>0 = APV = NPV(prop) + NPV(loan) = (X - $1,000,000 ) + ($750,000 - $717,119); </a:t>
              </a:r>
            </a:p>
            <a:p>
              <a:pPr algn="ctr" eaLnBrk="1" hangingPunct="1">
                <a:spcBef>
                  <a:spcPct val="10000"/>
                </a:spcBef>
                <a:buFont typeface="Wingdings" pitchFamily="2" charset="2"/>
                <a:buChar char="è"/>
                <a:defRPr/>
              </a:pPr>
              <a:r>
                <a:rPr lang="en-US" sz="1400">
                  <a:solidFill>
                    <a:srgbClr val="FF0000"/>
                  </a:solidFill>
                  <a:effectLst>
                    <a:outerShdw blurRad="38100" dist="38100" dir="2700000" algn="tl">
                      <a:srgbClr val="000000">
                        <a:alpha val="43137"/>
                      </a:srgbClr>
                    </a:outerShdw>
                  </a:effectLst>
                  <a:sym typeface="Wingdings" pitchFamily="2" charset="2"/>
                </a:rPr>
                <a:t> X = $967,119 = IV(prop); </a:t>
              </a:r>
            </a:p>
            <a:p>
              <a:pPr algn="ctr" eaLnBrk="1" hangingPunct="1">
                <a:spcBef>
                  <a:spcPct val="10000"/>
                </a:spcBef>
                <a:buFont typeface="Wingdings" pitchFamily="2" charset="2"/>
                <a:buNone/>
                <a:defRPr/>
              </a:pPr>
              <a:r>
                <a:rPr lang="en-US" sz="1400">
                  <a:solidFill>
                    <a:srgbClr val="FF0000"/>
                  </a:solidFill>
                  <a:effectLst>
                    <a:outerShdw blurRad="38100" dist="38100" dir="2700000" algn="tl">
                      <a:srgbClr val="000000">
                        <a:alpha val="43137"/>
                      </a:srgbClr>
                    </a:outerShdw>
                  </a:effectLst>
                  <a:sym typeface="Wingdings" pitchFamily="2" charset="2"/>
                </a:rPr>
                <a:t> AT(unlevrd)OCC = 4.76%</a:t>
              </a:r>
              <a:endParaRPr lang="en-US" sz="1400">
                <a:solidFill>
                  <a:srgbClr val="FF0000"/>
                </a:solidFill>
                <a:effectLst>
                  <a:outerShdw blurRad="38100" dist="38100" dir="2700000" algn="tl">
                    <a:srgbClr val="000000">
                      <a:alpha val="43137"/>
                    </a:srgbClr>
                  </a:outerShdw>
                </a:effectLst>
              </a:endParaRPr>
            </a:p>
          </p:txBody>
        </p:sp>
        <p:sp>
          <p:nvSpPr>
            <p:cNvPr id="578570" name="Line 10"/>
            <p:cNvSpPr>
              <a:spLocks noChangeShapeType="1"/>
            </p:cNvSpPr>
            <p:nvPr/>
          </p:nvSpPr>
          <p:spPr bwMode="auto">
            <a:xfrm flipV="1">
              <a:off x="3120" y="3024"/>
              <a:ext cx="0" cy="144"/>
            </a:xfrm>
            <a:prstGeom prst="line">
              <a:avLst/>
            </a:prstGeom>
            <a:noFill/>
            <a:ln w="9525">
              <a:solidFill>
                <a:srgbClr val="FF0000"/>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grpSp>
      <p:sp>
        <p:nvSpPr>
          <p:cNvPr id="578571" name="Text Box 11"/>
          <p:cNvSpPr txBox="1">
            <a:spLocks noChangeArrowheads="1"/>
          </p:cNvSpPr>
          <p:nvPr/>
        </p:nvSpPr>
        <p:spPr bwMode="auto">
          <a:xfrm>
            <a:off x="762000" y="381000"/>
            <a:ext cx="7696200" cy="831850"/>
          </a:xfrm>
          <a:prstGeom prst="rect">
            <a:avLst/>
          </a:prstGeom>
          <a:noFill/>
          <a:ln w="9525">
            <a:solidFill>
              <a:srgbClr val="0000FF"/>
            </a:solidFill>
            <a:miter lim="800000"/>
            <a:headEnd/>
            <a:tailEnd/>
          </a:ln>
          <a:effectLst/>
        </p:spPr>
        <p:txBody>
          <a:bodyPr>
            <a:spAutoFit/>
          </a:bodyPr>
          <a:lstStyle/>
          <a:p>
            <a:pPr eaLnBrk="1" hangingPunct="1">
              <a:spcBef>
                <a:spcPct val="50000"/>
              </a:spcBef>
              <a:defRPr/>
            </a:pPr>
            <a:r>
              <a:rPr lang="en-US">
                <a:solidFill>
                  <a:srgbClr val="0000FF"/>
                </a:solidFill>
                <a:effectLst>
                  <a:outerShdw blurRad="38100" dist="38100" dir="2700000" algn="tl">
                    <a:srgbClr val="000000">
                      <a:alpha val="43137"/>
                    </a:srgbClr>
                  </a:outerShdw>
                </a:effectLst>
              </a:rPr>
              <a:t>Start with the known after-tax OCC of debt observable from muni bond market. </a:t>
            </a:r>
            <a:r>
              <a:rPr lang="en-US" i="1">
                <a:solidFill>
                  <a:srgbClr val="0000FF"/>
                </a:solidFill>
                <a:effectLst>
                  <a:outerShdw blurRad="38100" dist="38100" dir="2700000" algn="tl">
                    <a:srgbClr val="000000">
                      <a:alpha val="43137"/>
                    </a:srgbClr>
                  </a:outerShdw>
                </a:effectLst>
              </a:rPr>
              <a:t>(Here, 4.13%, based on 25% margl tax.)</a:t>
            </a:r>
            <a:endParaRPr lang="en-US">
              <a:solidFill>
                <a:srgbClr val="0000FF"/>
              </a:solidFill>
              <a:effectLst>
                <a:outerShdw blurRad="38100" dist="38100" dir="2700000" algn="tl">
                  <a:srgbClr val="000000">
                    <a:alpha val="43137"/>
                  </a:srgbClr>
                </a:outerShdw>
              </a:effectLst>
            </a:endParaRPr>
          </a:p>
        </p:txBody>
      </p:sp>
      <p:sp>
        <p:nvSpPr>
          <p:cNvPr id="578572" name="Text Box 12"/>
          <p:cNvSpPr txBox="1">
            <a:spLocks noChangeArrowheads="1"/>
          </p:cNvSpPr>
          <p:nvPr/>
        </p:nvSpPr>
        <p:spPr bwMode="auto">
          <a:xfrm>
            <a:off x="1143000" y="5715000"/>
            <a:ext cx="7696200" cy="831850"/>
          </a:xfrm>
          <a:prstGeom prst="rect">
            <a:avLst/>
          </a:prstGeom>
          <a:noFill/>
          <a:ln w="9525">
            <a:solidFill>
              <a:srgbClr val="FF0000"/>
            </a:solidFill>
            <a:miter lim="800000"/>
            <a:headEnd/>
            <a:tailEnd/>
          </a:ln>
          <a:effectLst/>
        </p:spPr>
        <p:txBody>
          <a:bodyPr>
            <a:spAutoFit/>
          </a:bodyPr>
          <a:lstStyle/>
          <a:p>
            <a:pPr eaLnBrk="1" hangingPunct="1">
              <a:spcBef>
                <a:spcPct val="50000"/>
              </a:spcBef>
              <a:defRPr/>
            </a:pPr>
            <a:r>
              <a:rPr lang="en-US">
                <a:solidFill>
                  <a:srgbClr val="FF0000"/>
                </a:solidFill>
                <a:effectLst>
                  <a:outerShdw blurRad="38100" dist="38100" dir="2700000" algn="tl">
                    <a:srgbClr val="000000">
                      <a:alpha val="43137"/>
                    </a:srgbClr>
                  </a:outerShdw>
                </a:effectLst>
              </a:rPr>
              <a:t>Then back out the value of the property without debt using the APV = 0 equilibrium condition for marginal investor.</a:t>
            </a:r>
          </a:p>
        </p:txBody>
      </p:sp>
      <p:sp>
        <p:nvSpPr>
          <p:cNvPr id="578573" name="Text Box 13"/>
          <p:cNvSpPr txBox="1">
            <a:spLocks noChangeArrowheads="1"/>
          </p:cNvSpPr>
          <p:nvPr/>
        </p:nvSpPr>
        <p:spPr bwMode="auto">
          <a:xfrm>
            <a:off x="228600" y="1524000"/>
            <a:ext cx="2667000" cy="336550"/>
          </a:xfrm>
          <a:prstGeom prst="rect">
            <a:avLst/>
          </a:prstGeom>
          <a:noFill/>
          <a:ln w="9525">
            <a:noFill/>
            <a:miter lim="800000"/>
            <a:headEnd/>
            <a:tailEnd/>
          </a:ln>
          <a:effectLst/>
        </p:spPr>
        <p:txBody>
          <a:bodyPr>
            <a:spAutoFit/>
          </a:bodyPr>
          <a:lstStyle/>
          <a:p>
            <a:pPr algn="ctr" eaLnBrk="1" hangingPunct="1">
              <a:spcBef>
                <a:spcPct val="50000"/>
              </a:spcBef>
              <a:defRPr/>
            </a:pPr>
            <a:r>
              <a:rPr lang="en-US" sz="1600" i="1" dirty="0">
                <a:effectLst>
                  <a:outerShdw blurRad="38100" dist="38100" dir="2700000" algn="tl">
                    <a:srgbClr val="FFFFFF"/>
                  </a:outerShdw>
                </a:effectLst>
              </a:rPr>
              <a:t>Exhibit </a:t>
            </a:r>
            <a:r>
              <a:rPr lang="en-US" sz="1600" i="1" dirty="0">
                <a:effectLst>
                  <a:outerShdw blurRad="38100" dist="38100" dir="2700000" algn="tl">
                    <a:srgbClr val="FFFFFF"/>
                  </a:outerShdw>
                </a:effectLst>
              </a:rPr>
              <a:t>14-6:</a:t>
            </a:r>
            <a:endParaRPr lang="en-US" sz="1600" i="1" dirty="0">
              <a:effectLst>
                <a:outerShdw blurRad="38100" dist="38100" dir="2700000" algn="tl">
                  <a:srgbClr val="FFFFFF"/>
                </a:outerShdw>
              </a:effectLst>
            </a:endParaRPr>
          </a:p>
        </p:txBody>
      </p:sp>
      <p:sp>
        <p:nvSpPr>
          <p:cNvPr id="14" name="Slide Number Placeholder 13"/>
          <p:cNvSpPr>
            <a:spLocks noGrp="1"/>
          </p:cNvSpPr>
          <p:nvPr>
            <p:ph type="sldNum" sz="quarter" idx="12"/>
          </p:nvPr>
        </p:nvSpPr>
        <p:spPr/>
        <p:txBody>
          <a:bodyPr/>
          <a:lstStyle/>
          <a:p>
            <a:fld id="{17612190-8951-406E-8E7B-388BA1BE6273}" type="slidenum">
              <a:rPr lang="en-US" smtClean="0"/>
              <a:pPr/>
              <a:t>54</a:t>
            </a:fld>
            <a:endParaRPr lang="en-US"/>
          </a:p>
        </p:txBody>
      </p:sp>
      <p:sp>
        <p:nvSpPr>
          <p:cNvPr id="15" name="Footer Placeholder 1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2"/>
          </p:nvPr>
        </p:nvSpPr>
        <p:spPr>
          <a:noFill/>
          <a:ln>
            <a:miter lim="800000"/>
            <a:headEnd/>
            <a:tailEnd/>
          </a:ln>
        </p:spPr>
        <p:txBody>
          <a:bodyPr/>
          <a:lstStyle/>
          <a:p>
            <a:fld id="{B1C323F7-7BA8-431F-AF03-1C9B6E37D51A}" type="slidenum">
              <a:rPr lang="en-US"/>
              <a:pPr/>
              <a:t>55</a:t>
            </a:fld>
            <a:endParaRPr lang="en-US"/>
          </a:p>
        </p:txBody>
      </p:sp>
      <p:sp>
        <p:nvSpPr>
          <p:cNvPr id="580610" name="Text Box 2"/>
          <p:cNvSpPr txBox="1">
            <a:spLocks noChangeArrowheads="1"/>
          </p:cNvSpPr>
          <p:nvPr/>
        </p:nvSpPr>
        <p:spPr bwMode="auto">
          <a:xfrm>
            <a:off x="457200" y="228600"/>
            <a:ext cx="8305800" cy="1797050"/>
          </a:xfrm>
          <a:prstGeom prst="rect">
            <a:avLst/>
          </a:prstGeom>
          <a:noFill/>
          <a:ln w="9525">
            <a:noFill/>
            <a:miter lim="800000"/>
            <a:headEnd/>
            <a:tailEnd/>
          </a:ln>
          <a:effectLst/>
        </p:spPr>
        <p:txBody>
          <a:bodyPr>
            <a:spAutoFit/>
          </a:bodyPr>
          <a:lstStyle/>
          <a:p>
            <a:pPr eaLnBrk="1" hangingPunct="1">
              <a:spcBef>
                <a:spcPct val="20000"/>
              </a:spcBef>
              <a:defRPr/>
            </a:pPr>
            <a:r>
              <a:rPr lang="en-US" b="1">
                <a:effectLst>
                  <a:outerShdw blurRad="38100" dist="38100" dir="2700000" algn="tl">
                    <a:srgbClr val="FFFFFF"/>
                  </a:outerShdw>
                </a:effectLst>
              </a:rPr>
              <a:t>Here’s another way to use Value Additivity to dissect the apartment deal…</a:t>
            </a:r>
          </a:p>
          <a:p>
            <a:pPr eaLnBrk="1" hangingPunct="1">
              <a:spcBef>
                <a:spcPct val="10000"/>
              </a:spcBef>
              <a:defRPr/>
            </a:pPr>
            <a:r>
              <a:rPr lang="en-US" sz="2000">
                <a:effectLst>
                  <a:outerShdw blurRad="38100" dist="38100" dir="2700000" algn="tl">
                    <a:srgbClr val="000000">
                      <a:alpha val="43137"/>
                    </a:srgbClr>
                  </a:outerShdw>
                </a:effectLst>
              </a:rPr>
              <a:t>Consider the investment by a typical (taxed) marginal investor again (for whom IV</a:t>
            </a:r>
            <a:r>
              <a:rPr lang="en-US" sz="2000" baseline="-25000">
                <a:effectLst>
                  <a:outerShdw blurRad="38100" dist="38100" dir="2700000" algn="tl">
                    <a:srgbClr val="000000">
                      <a:alpha val="43137"/>
                    </a:srgbClr>
                  </a:outerShdw>
                </a:effectLst>
              </a:rPr>
              <a:t>M</a:t>
            </a:r>
            <a:r>
              <a:rPr lang="en-US" sz="2000">
                <a:effectLst>
                  <a:outerShdw blurRad="38100" dist="38100" dir="2700000" algn="tl">
                    <a:srgbClr val="000000">
                      <a:alpha val="43137"/>
                    </a:srgbClr>
                  </a:outerShdw>
                </a:effectLst>
              </a:rPr>
              <a:t> = MV, not now the intra-marginal P.F. for whom IV</a:t>
            </a:r>
            <a:r>
              <a:rPr lang="en-US" sz="2000" baseline="-25000">
                <a:effectLst>
                  <a:outerShdw blurRad="38100" dist="38100" dir="2700000" algn="tl">
                    <a:srgbClr val="000000">
                      <a:alpha val="43137"/>
                    </a:srgbClr>
                  </a:outerShdw>
                </a:effectLst>
              </a:rPr>
              <a:t>A</a:t>
            </a:r>
            <a:r>
              <a:rPr lang="en-US" sz="2000">
                <a:effectLst>
                  <a:outerShdw blurRad="38100" dist="38100" dir="2700000" algn="tl">
                    <a:srgbClr val="000000">
                      <a:alpha val="43137"/>
                    </a:srgbClr>
                  </a:outerShdw>
                </a:effectLst>
              </a:rPr>
              <a:t> &gt; MV).</a:t>
            </a:r>
          </a:p>
          <a:p>
            <a:pPr eaLnBrk="1" hangingPunct="1">
              <a:spcBef>
                <a:spcPct val="10000"/>
              </a:spcBef>
              <a:defRPr/>
            </a:pPr>
            <a:r>
              <a:rPr lang="en-US" sz="2000">
                <a:effectLst>
                  <a:outerShdw blurRad="38100" dist="38100" dir="2700000" algn="tl">
                    <a:srgbClr val="000000">
                      <a:alpha val="43137"/>
                    </a:srgbClr>
                  </a:outerShdw>
                </a:effectLst>
              </a:rPr>
              <a:t>Break the cash flows into components by risk class…</a:t>
            </a:r>
          </a:p>
        </p:txBody>
      </p:sp>
      <p:sp>
        <p:nvSpPr>
          <p:cNvPr id="580611" name="Text Box 3"/>
          <p:cNvSpPr txBox="1">
            <a:spLocks noChangeArrowheads="1"/>
          </p:cNvSpPr>
          <p:nvPr/>
        </p:nvSpPr>
        <p:spPr bwMode="auto">
          <a:xfrm>
            <a:off x="685800" y="4953000"/>
            <a:ext cx="7772400" cy="406400"/>
          </a:xfrm>
          <a:prstGeom prst="rect">
            <a:avLst/>
          </a:prstGeom>
          <a:noFill/>
          <a:ln w="9525">
            <a:solidFill>
              <a:srgbClr val="FF0000"/>
            </a:solidFill>
            <a:miter lim="800000"/>
            <a:headEnd/>
            <a:tailEnd/>
          </a:ln>
          <a:effectLst/>
        </p:spPr>
        <p:txBody>
          <a:bodyPr>
            <a:spAutoFit/>
          </a:bodyPr>
          <a:lstStyle/>
          <a:p>
            <a:pPr algn="ctr" eaLnBrk="1" hangingPunct="1">
              <a:spcBef>
                <a:spcPct val="50000"/>
              </a:spcBef>
              <a:defRPr/>
            </a:pPr>
            <a:r>
              <a:rPr lang="en-US" sz="2000">
                <a:solidFill>
                  <a:srgbClr val="FF0000"/>
                </a:solidFill>
                <a:effectLst>
                  <a:outerShdw blurRad="38100" dist="38100" dir="2700000" algn="tl">
                    <a:srgbClr val="000000">
                      <a:alpha val="43137"/>
                    </a:srgbClr>
                  </a:outerShdw>
                </a:effectLst>
              </a:rPr>
              <a:t>DTS &amp; loan ATCF are relatively low risk (legally fixed): OCC = 4.13%.</a:t>
            </a:r>
          </a:p>
        </p:txBody>
      </p:sp>
      <p:sp>
        <p:nvSpPr>
          <p:cNvPr id="580612" name="Rectangle 4"/>
          <p:cNvSpPr>
            <a:spLocks noChangeArrowheads="1"/>
          </p:cNvSpPr>
          <p:nvPr/>
        </p:nvSpPr>
        <p:spPr bwMode="auto">
          <a:xfrm>
            <a:off x="4267200" y="3048000"/>
            <a:ext cx="533400" cy="160020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0613" name="Rectangle 5"/>
          <p:cNvSpPr>
            <a:spLocks noChangeArrowheads="1"/>
          </p:cNvSpPr>
          <p:nvPr/>
        </p:nvSpPr>
        <p:spPr bwMode="auto">
          <a:xfrm>
            <a:off x="8305800" y="3124200"/>
            <a:ext cx="609600" cy="137160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0614" name="Line 6"/>
          <p:cNvSpPr>
            <a:spLocks noChangeShapeType="1"/>
          </p:cNvSpPr>
          <p:nvPr/>
        </p:nvSpPr>
        <p:spPr bwMode="auto">
          <a:xfrm flipV="1">
            <a:off x="7391400" y="4495800"/>
            <a:ext cx="1143000" cy="457200"/>
          </a:xfrm>
          <a:prstGeom prst="line">
            <a:avLst/>
          </a:prstGeom>
          <a:noFill/>
          <a:ln w="9525">
            <a:solidFill>
              <a:srgbClr val="FF0000"/>
            </a:solidFill>
            <a:round/>
            <a:headEnd/>
            <a:tailEnd type="triangle" w="med" len="med"/>
          </a:ln>
          <a:effectLst/>
        </p:spPr>
        <p:txBody>
          <a:bodyPr/>
          <a:lstStyle/>
          <a:p>
            <a:pPr eaLnBrk="1" hangingPunct="1">
              <a:defRPr/>
            </a:pPr>
            <a:endParaRPr lang="en-US">
              <a:effectLst>
                <a:outerShdw blurRad="38100" dist="38100" dir="2700000" algn="tl">
                  <a:srgbClr val="000000">
                    <a:alpha val="43137"/>
                  </a:srgbClr>
                </a:outerShdw>
              </a:effectLst>
            </a:endParaRPr>
          </a:p>
        </p:txBody>
      </p:sp>
      <p:sp>
        <p:nvSpPr>
          <p:cNvPr id="580615" name="Line 7"/>
          <p:cNvSpPr>
            <a:spLocks noChangeShapeType="1"/>
          </p:cNvSpPr>
          <p:nvPr/>
        </p:nvSpPr>
        <p:spPr bwMode="auto">
          <a:xfrm flipH="1" flipV="1">
            <a:off x="4648200" y="4648200"/>
            <a:ext cx="228600" cy="304800"/>
          </a:xfrm>
          <a:prstGeom prst="line">
            <a:avLst/>
          </a:prstGeom>
          <a:noFill/>
          <a:ln w="9525">
            <a:solidFill>
              <a:srgbClr val="FF0000"/>
            </a:solidFill>
            <a:round/>
            <a:headEnd/>
            <a:tailEnd type="triangle" w="med" len="med"/>
          </a:ln>
          <a:effectLst/>
        </p:spPr>
        <p:txBody>
          <a:bodyPr/>
          <a:lstStyle/>
          <a:p>
            <a:pPr eaLnBrk="1" hangingPunct="1">
              <a:defRPr/>
            </a:pPr>
            <a:endParaRPr lang="en-US">
              <a:effectLst>
                <a:outerShdw blurRad="38100" dist="38100" dir="2700000" algn="tl">
                  <a:srgbClr val="000000">
                    <a:alpha val="43137"/>
                  </a:srgbClr>
                </a:outerShdw>
              </a:effectLst>
            </a:endParaRPr>
          </a:p>
        </p:txBody>
      </p:sp>
      <p:sp>
        <p:nvSpPr>
          <p:cNvPr id="580616" name="Text Box 8"/>
          <p:cNvSpPr txBox="1">
            <a:spLocks noChangeArrowheads="1"/>
          </p:cNvSpPr>
          <p:nvPr/>
        </p:nvSpPr>
        <p:spPr bwMode="auto">
          <a:xfrm>
            <a:off x="1066800" y="5410200"/>
            <a:ext cx="7543800" cy="406400"/>
          </a:xfrm>
          <a:prstGeom prst="rect">
            <a:avLst/>
          </a:prstGeom>
          <a:noFill/>
          <a:ln w="9525">
            <a:solidFill>
              <a:srgbClr val="0000FF"/>
            </a:solidFill>
            <a:miter lim="800000"/>
            <a:headEnd/>
            <a:tailEnd/>
          </a:ln>
          <a:effectLst/>
        </p:spPr>
        <p:txBody>
          <a:bodyPr>
            <a:spAutoFit/>
          </a:bodyPr>
          <a:lstStyle/>
          <a:p>
            <a:pPr algn="ctr" eaLnBrk="1" hangingPunct="1">
              <a:spcBef>
                <a:spcPct val="50000"/>
              </a:spcBef>
              <a:defRPr/>
            </a:pPr>
            <a:r>
              <a:rPr lang="en-US" sz="2000">
                <a:solidFill>
                  <a:srgbClr val="0000FF"/>
                </a:solidFill>
                <a:effectLst>
                  <a:outerShdw blurRad="38100" dist="38100" dir="2700000" algn="tl">
                    <a:srgbClr val="000000">
                      <a:alpha val="43137"/>
                    </a:srgbClr>
                  </a:outerShdw>
                </a:effectLst>
              </a:rPr>
              <a:t>PBTCF &amp; tax w/out shields are relatively high risk: OCC = 4.76%.</a:t>
            </a:r>
          </a:p>
        </p:txBody>
      </p:sp>
      <p:sp>
        <p:nvSpPr>
          <p:cNvPr id="580617" name="Rectangle 9"/>
          <p:cNvSpPr>
            <a:spLocks noChangeArrowheads="1"/>
          </p:cNvSpPr>
          <p:nvPr/>
        </p:nvSpPr>
        <p:spPr bwMode="auto">
          <a:xfrm>
            <a:off x="3048000" y="3124200"/>
            <a:ext cx="1143000" cy="1371600"/>
          </a:xfrm>
          <a:prstGeom prst="rect">
            <a:avLst/>
          </a:prstGeom>
          <a:noFill/>
          <a:ln w="9525">
            <a:solidFill>
              <a:srgbClr val="0000FF"/>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0618" name="Line 10"/>
          <p:cNvSpPr>
            <a:spLocks noChangeShapeType="1"/>
          </p:cNvSpPr>
          <p:nvPr/>
        </p:nvSpPr>
        <p:spPr bwMode="auto">
          <a:xfrm flipH="1" flipV="1">
            <a:off x="3886200" y="4495800"/>
            <a:ext cx="685800" cy="914400"/>
          </a:xfrm>
          <a:prstGeom prst="line">
            <a:avLst/>
          </a:prstGeom>
          <a:noFill/>
          <a:ln w="9525">
            <a:solidFill>
              <a:srgbClr val="0000FF"/>
            </a:solidFill>
            <a:round/>
            <a:headEnd/>
            <a:tailEnd type="triangle" w="med" len="med"/>
          </a:ln>
          <a:effectLst/>
        </p:spPr>
        <p:txBody>
          <a:bodyPr/>
          <a:lstStyle/>
          <a:p>
            <a:pPr eaLnBrk="1" hangingPunct="1">
              <a:defRPr/>
            </a:pPr>
            <a:endParaRPr lang="en-US">
              <a:effectLst>
                <a:outerShdw blurRad="38100" dist="38100" dir="2700000" algn="tl">
                  <a:srgbClr val="000000">
                    <a:alpha val="43137"/>
                  </a:srgbClr>
                </a:outerShdw>
              </a:effectLst>
            </a:endParaRPr>
          </a:p>
        </p:txBody>
      </p:sp>
      <p:pic>
        <p:nvPicPr>
          <p:cNvPr id="89100" name="Picture 11"/>
          <p:cNvPicPr>
            <a:picLocks noChangeAspect="1" noChangeArrowheads="1"/>
          </p:cNvPicPr>
          <p:nvPr/>
        </p:nvPicPr>
        <p:blipFill>
          <a:blip r:embed="rId2" cstate="print"/>
          <a:srcRect/>
          <a:stretch>
            <a:fillRect/>
          </a:stretch>
        </p:blipFill>
        <p:spPr bwMode="auto">
          <a:xfrm>
            <a:off x="304800" y="2209800"/>
            <a:ext cx="8686800" cy="2452688"/>
          </a:xfrm>
          <a:prstGeom prst="rect">
            <a:avLst/>
          </a:prstGeom>
          <a:noFill/>
          <a:ln w="9525">
            <a:noFill/>
            <a:miter lim="800000"/>
            <a:headEnd/>
            <a:tailEnd/>
          </a:ln>
        </p:spPr>
      </p:pic>
      <p:sp>
        <p:nvSpPr>
          <p:cNvPr id="580620" name="Text Box 12"/>
          <p:cNvSpPr txBox="1">
            <a:spLocks noChangeArrowheads="1"/>
          </p:cNvSpPr>
          <p:nvPr/>
        </p:nvSpPr>
        <p:spPr bwMode="auto">
          <a:xfrm>
            <a:off x="6096000" y="1752600"/>
            <a:ext cx="2667000" cy="336550"/>
          </a:xfrm>
          <a:prstGeom prst="rect">
            <a:avLst/>
          </a:prstGeom>
          <a:noFill/>
          <a:ln w="9525">
            <a:noFill/>
            <a:miter lim="800000"/>
            <a:headEnd/>
            <a:tailEnd/>
          </a:ln>
          <a:effectLst/>
        </p:spPr>
        <p:txBody>
          <a:bodyPr>
            <a:spAutoFit/>
          </a:bodyPr>
          <a:lstStyle/>
          <a:p>
            <a:pPr algn="ctr" eaLnBrk="1" hangingPunct="1">
              <a:spcBef>
                <a:spcPct val="50000"/>
              </a:spcBef>
              <a:defRPr/>
            </a:pPr>
            <a:r>
              <a:rPr lang="en-US" sz="1600" i="1" dirty="0">
                <a:effectLst>
                  <a:outerShdw blurRad="38100" dist="38100" dir="2700000" algn="tl">
                    <a:srgbClr val="FFFFFF"/>
                  </a:outerShdw>
                </a:effectLst>
              </a:rPr>
              <a:t>Exhibit </a:t>
            </a:r>
            <a:r>
              <a:rPr lang="en-US" sz="1600" i="1" dirty="0">
                <a:effectLst>
                  <a:outerShdw blurRad="38100" dist="38100" dir="2700000" algn="tl">
                    <a:srgbClr val="FFFFFF"/>
                  </a:outerShdw>
                </a:effectLst>
              </a:rPr>
              <a:t>14-7:</a:t>
            </a:r>
            <a:endParaRPr lang="en-US" sz="1600" i="1" dirty="0">
              <a:effectLst>
                <a:outerShdw blurRad="38100" dist="38100" dir="2700000" algn="tl">
                  <a:srgbClr val="FFFFFF"/>
                </a:outerShdw>
              </a:effectLst>
            </a:endParaRPr>
          </a:p>
        </p:txBody>
      </p:sp>
      <p:sp>
        <p:nvSpPr>
          <p:cNvPr id="14" name="Footer Placeholder 1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3"/>
          <p:cNvSpPr>
            <a:spLocks noGrp="1"/>
          </p:cNvSpPr>
          <p:nvPr>
            <p:ph type="sldNum" sz="quarter" idx="12"/>
          </p:nvPr>
        </p:nvSpPr>
        <p:spPr>
          <a:noFill/>
          <a:ln>
            <a:miter lim="800000"/>
            <a:headEnd/>
            <a:tailEnd/>
          </a:ln>
        </p:spPr>
        <p:txBody>
          <a:bodyPr/>
          <a:lstStyle/>
          <a:p>
            <a:fld id="{6B860259-713A-40D4-B546-54CADE46FC70}" type="slidenum">
              <a:rPr lang="en-US"/>
              <a:pPr/>
              <a:t>56</a:t>
            </a:fld>
            <a:endParaRPr lang="en-US"/>
          </a:p>
        </p:txBody>
      </p:sp>
      <p:sp>
        <p:nvSpPr>
          <p:cNvPr id="581634" name="Rectangle 2"/>
          <p:cNvSpPr>
            <a:spLocks noChangeArrowheads="1"/>
          </p:cNvSpPr>
          <p:nvPr/>
        </p:nvSpPr>
        <p:spPr bwMode="auto">
          <a:xfrm>
            <a:off x="838200" y="685800"/>
            <a:ext cx="838200" cy="228600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35" name="Rectangle 3"/>
          <p:cNvSpPr>
            <a:spLocks noChangeArrowheads="1"/>
          </p:cNvSpPr>
          <p:nvPr/>
        </p:nvSpPr>
        <p:spPr bwMode="auto">
          <a:xfrm>
            <a:off x="2057400" y="685800"/>
            <a:ext cx="838200" cy="228600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36" name="Rectangle 4"/>
          <p:cNvSpPr>
            <a:spLocks noChangeArrowheads="1"/>
          </p:cNvSpPr>
          <p:nvPr/>
        </p:nvSpPr>
        <p:spPr bwMode="auto">
          <a:xfrm>
            <a:off x="3429000" y="685800"/>
            <a:ext cx="838200" cy="2286000"/>
          </a:xfrm>
          <a:prstGeom prst="rect">
            <a:avLst/>
          </a:prstGeom>
          <a:no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37" name="Text Box 5"/>
          <p:cNvSpPr txBox="1">
            <a:spLocks noChangeArrowheads="1"/>
          </p:cNvSpPr>
          <p:nvPr/>
        </p:nvSpPr>
        <p:spPr bwMode="auto">
          <a:xfrm>
            <a:off x="1676400" y="1371600"/>
            <a:ext cx="381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solidFill>
                  <a:srgbClr val="FF0000"/>
                </a:solidFill>
                <a:effectLst>
                  <a:outerShdw blurRad="38100" dist="38100" dir="2700000" algn="tl">
                    <a:srgbClr val="000000">
                      <a:alpha val="43137"/>
                    </a:srgbClr>
                  </a:outerShdw>
                </a:effectLst>
              </a:rPr>
              <a:t>_</a:t>
            </a:r>
          </a:p>
        </p:txBody>
      </p:sp>
      <p:sp>
        <p:nvSpPr>
          <p:cNvPr id="581638" name="Text Box 6"/>
          <p:cNvSpPr txBox="1">
            <a:spLocks noChangeArrowheads="1"/>
          </p:cNvSpPr>
          <p:nvPr/>
        </p:nvSpPr>
        <p:spPr bwMode="auto">
          <a:xfrm>
            <a:off x="2971800" y="1524000"/>
            <a:ext cx="381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solidFill>
                  <a:srgbClr val="FF0000"/>
                </a:solidFill>
                <a:effectLst>
                  <a:outerShdw blurRad="38100" dist="38100" dir="2700000" algn="tl">
                    <a:srgbClr val="000000">
                      <a:alpha val="43137"/>
                    </a:srgbClr>
                  </a:outerShdw>
                </a:effectLst>
              </a:rPr>
              <a:t>=</a:t>
            </a:r>
          </a:p>
        </p:txBody>
      </p:sp>
      <p:sp>
        <p:nvSpPr>
          <p:cNvPr id="581639" name="Text Box 7"/>
          <p:cNvSpPr txBox="1">
            <a:spLocks noChangeArrowheads="1"/>
          </p:cNvSpPr>
          <p:nvPr/>
        </p:nvSpPr>
        <p:spPr bwMode="auto">
          <a:xfrm>
            <a:off x="381000" y="381000"/>
            <a:ext cx="4267200" cy="336550"/>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FF0000"/>
                </a:solidFill>
                <a:effectLst>
                  <a:outerShdw blurRad="38100" dist="38100" dir="2700000" algn="tl">
                    <a:srgbClr val="000000">
                      <a:alpha val="43137"/>
                    </a:srgbClr>
                  </a:outerShdw>
                </a:effectLst>
              </a:rPr>
              <a:t>        DTS      -       loan ATCF   =   Tot.Fixed</a:t>
            </a:r>
          </a:p>
        </p:txBody>
      </p:sp>
      <p:sp>
        <p:nvSpPr>
          <p:cNvPr id="581640" name="Rectangle 8"/>
          <p:cNvSpPr>
            <a:spLocks noChangeArrowheads="1"/>
          </p:cNvSpPr>
          <p:nvPr/>
        </p:nvSpPr>
        <p:spPr bwMode="auto">
          <a:xfrm>
            <a:off x="5029200" y="685800"/>
            <a:ext cx="914400" cy="2286000"/>
          </a:xfrm>
          <a:prstGeom prst="rect">
            <a:avLst/>
          </a:prstGeom>
          <a:noFill/>
          <a:ln w="9525">
            <a:solidFill>
              <a:srgbClr val="0000FF"/>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41" name="Rectangle 9"/>
          <p:cNvSpPr>
            <a:spLocks noChangeArrowheads="1"/>
          </p:cNvSpPr>
          <p:nvPr/>
        </p:nvSpPr>
        <p:spPr bwMode="auto">
          <a:xfrm>
            <a:off x="6248400" y="533400"/>
            <a:ext cx="838200" cy="2438400"/>
          </a:xfrm>
          <a:prstGeom prst="rect">
            <a:avLst/>
          </a:prstGeom>
          <a:noFill/>
          <a:ln w="9525">
            <a:solidFill>
              <a:srgbClr val="0000FF"/>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42" name="Rectangle 10"/>
          <p:cNvSpPr>
            <a:spLocks noChangeArrowheads="1"/>
          </p:cNvSpPr>
          <p:nvPr/>
        </p:nvSpPr>
        <p:spPr bwMode="auto">
          <a:xfrm>
            <a:off x="7543800" y="685800"/>
            <a:ext cx="838200" cy="2286000"/>
          </a:xfrm>
          <a:prstGeom prst="rect">
            <a:avLst/>
          </a:prstGeom>
          <a:noFill/>
          <a:ln w="9525">
            <a:solidFill>
              <a:srgbClr val="0000FF"/>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43" name="Text Box 11"/>
          <p:cNvSpPr txBox="1">
            <a:spLocks noChangeArrowheads="1"/>
          </p:cNvSpPr>
          <p:nvPr/>
        </p:nvSpPr>
        <p:spPr bwMode="auto">
          <a:xfrm>
            <a:off x="4648200" y="152400"/>
            <a:ext cx="4267200" cy="336550"/>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0000FF"/>
                </a:solidFill>
                <a:effectLst>
                  <a:outerShdw blurRad="38100" dist="38100" dir="2700000" algn="tl">
                    <a:srgbClr val="000000">
                      <a:alpha val="43137"/>
                    </a:srgbClr>
                  </a:outerShdw>
                </a:effectLst>
              </a:rPr>
              <a:t>        PBTCF   - Tax w/out Shlds = Tot.Risky</a:t>
            </a:r>
          </a:p>
        </p:txBody>
      </p:sp>
      <p:sp>
        <p:nvSpPr>
          <p:cNvPr id="581644" name="Text Box 12"/>
          <p:cNvSpPr txBox="1">
            <a:spLocks noChangeArrowheads="1"/>
          </p:cNvSpPr>
          <p:nvPr/>
        </p:nvSpPr>
        <p:spPr bwMode="auto">
          <a:xfrm>
            <a:off x="5867400" y="1371600"/>
            <a:ext cx="381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solidFill>
                  <a:srgbClr val="0000FF"/>
                </a:solidFill>
                <a:effectLst>
                  <a:outerShdw blurRad="38100" dist="38100" dir="2700000" algn="tl">
                    <a:srgbClr val="000000">
                      <a:alpha val="43137"/>
                    </a:srgbClr>
                  </a:outerShdw>
                </a:effectLst>
              </a:rPr>
              <a:t>_</a:t>
            </a:r>
          </a:p>
        </p:txBody>
      </p:sp>
      <p:sp>
        <p:nvSpPr>
          <p:cNvPr id="581645" name="Text Box 13"/>
          <p:cNvSpPr txBox="1">
            <a:spLocks noChangeArrowheads="1"/>
          </p:cNvSpPr>
          <p:nvPr/>
        </p:nvSpPr>
        <p:spPr bwMode="auto">
          <a:xfrm>
            <a:off x="7086600" y="1524000"/>
            <a:ext cx="381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solidFill>
                  <a:srgbClr val="0000FF"/>
                </a:solidFill>
                <a:effectLst>
                  <a:outerShdw blurRad="38100" dist="38100" dir="2700000" algn="tl">
                    <a:srgbClr val="000000">
                      <a:alpha val="43137"/>
                    </a:srgbClr>
                  </a:outerShdw>
                </a:effectLst>
              </a:rPr>
              <a:t>=</a:t>
            </a:r>
          </a:p>
        </p:txBody>
      </p:sp>
      <p:sp>
        <p:nvSpPr>
          <p:cNvPr id="581646" name="Rectangle 14"/>
          <p:cNvSpPr>
            <a:spLocks noChangeArrowheads="1"/>
          </p:cNvSpPr>
          <p:nvPr/>
        </p:nvSpPr>
        <p:spPr bwMode="auto">
          <a:xfrm>
            <a:off x="838200" y="3581400"/>
            <a:ext cx="914400" cy="2286000"/>
          </a:xfrm>
          <a:prstGeom prst="rect">
            <a:avLst/>
          </a:prstGeom>
          <a:noFill/>
          <a:ln w="9525">
            <a:solidFill>
              <a:srgbClr val="CC0099"/>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47" name="Rectangle 15"/>
          <p:cNvSpPr>
            <a:spLocks noChangeArrowheads="1"/>
          </p:cNvSpPr>
          <p:nvPr/>
        </p:nvSpPr>
        <p:spPr bwMode="auto">
          <a:xfrm>
            <a:off x="2057400" y="3581400"/>
            <a:ext cx="838200" cy="2286000"/>
          </a:xfrm>
          <a:prstGeom prst="rect">
            <a:avLst/>
          </a:prstGeom>
          <a:noFill/>
          <a:ln w="9525">
            <a:solidFill>
              <a:srgbClr val="CC0099"/>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48" name="Rectangle 16"/>
          <p:cNvSpPr>
            <a:spLocks noChangeArrowheads="1"/>
          </p:cNvSpPr>
          <p:nvPr/>
        </p:nvSpPr>
        <p:spPr bwMode="auto">
          <a:xfrm>
            <a:off x="3200400" y="3581400"/>
            <a:ext cx="838200" cy="2286000"/>
          </a:xfrm>
          <a:prstGeom prst="rect">
            <a:avLst/>
          </a:prstGeom>
          <a:noFill/>
          <a:ln w="9525">
            <a:solidFill>
              <a:srgbClr val="CC0099"/>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581649" name="Text Box 17"/>
          <p:cNvSpPr txBox="1">
            <a:spLocks noChangeArrowheads="1"/>
          </p:cNvSpPr>
          <p:nvPr/>
        </p:nvSpPr>
        <p:spPr bwMode="auto">
          <a:xfrm>
            <a:off x="1752600" y="4495800"/>
            <a:ext cx="381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solidFill>
                  <a:srgbClr val="CC0099"/>
                </a:solidFill>
                <a:effectLst>
                  <a:outerShdw blurRad="38100" dist="38100" dir="2700000" algn="tl">
                    <a:srgbClr val="000000">
                      <a:alpha val="43137"/>
                    </a:srgbClr>
                  </a:outerShdw>
                </a:effectLst>
              </a:rPr>
              <a:t>+</a:t>
            </a:r>
          </a:p>
        </p:txBody>
      </p:sp>
      <p:sp>
        <p:nvSpPr>
          <p:cNvPr id="581650" name="Text Box 18"/>
          <p:cNvSpPr txBox="1">
            <a:spLocks noChangeArrowheads="1"/>
          </p:cNvSpPr>
          <p:nvPr/>
        </p:nvSpPr>
        <p:spPr bwMode="auto">
          <a:xfrm>
            <a:off x="2895600" y="4495800"/>
            <a:ext cx="3810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solidFill>
                  <a:srgbClr val="CC0099"/>
                </a:solidFill>
                <a:effectLst>
                  <a:outerShdw blurRad="38100" dist="38100" dir="2700000" algn="tl">
                    <a:srgbClr val="000000">
                      <a:alpha val="43137"/>
                    </a:srgbClr>
                  </a:outerShdw>
                </a:effectLst>
              </a:rPr>
              <a:t>=</a:t>
            </a:r>
          </a:p>
        </p:txBody>
      </p:sp>
      <p:sp>
        <p:nvSpPr>
          <p:cNvPr id="581651" name="Text Box 19"/>
          <p:cNvSpPr txBox="1">
            <a:spLocks noChangeArrowheads="1"/>
          </p:cNvSpPr>
          <p:nvPr/>
        </p:nvSpPr>
        <p:spPr bwMode="auto">
          <a:xfrm>
            <a:off x="457200" y="3276600"/>
            <a:ext cx="4267200" cy="336550"/>
          </a:xfrm>
          <a:prstGeom prst="rect">
            <a:avLst/>
          </a:prstGeom>
          <a:noFill/>
          <a:ln w="9525">
            <a:noFill/>
            <a:miter lim="800000"/>
            <a:headEnd/>
            <a:tailEnd/>
          </a:ln>
          <a:effectLst/>
        </p:spPr>
        <p:txBody>
          <a:bodyPr>
            <a:spAutoFit/>
          </a:bodyPr>
          <a:lstStyle/>
          <a:p>
            <a:pPr eaLnBrk="1" hangingPunct="1">
              <a:spcBef>
                <a:spcPct val="50000"/>
              </a:spcBef>
              <a:defRPr/>
            </a:pPr>
            <a:r>
              <a:rPr lang="en-US" sz="1600" b="1">
                <a:solidFill>
                  <a:srgbClr val="CC0099"/>
                </a:solidFill>
                <a:effectLst>
                  <a:outerShdw blurRad="38100" dist="38100" dir="2700000" algn="tl">
                    <a:srgbClr val="000000">
                      <a:alpha val="43137"/>
                    </a:srgbClr>
                  </a:outerShdw>
                </a:effectLst>
              </a:rPr>
              <a:t>           Fixed     +      Risky    =   EATCF</a:t>
            </a:r>
          </a:p>
        </p:txBody>
      </p:sp>
      <p:sp>
        <p:nvSpPr>
          <p:cNvPr id="581652" name="Text Box 20"/>
          <p:cNvSpPr txBox="1">
            <a:spLocks noChangeArrowheads="1"/>
          </p:cNvSpPr>
          <p:nvPr/>
        </p:nvSpPr>
        <p:spPr bwMode="auto">
          <a:xfrm>
            <a:off x="3429000" y="5867400"/>
            <a:ext cx="5562600" cy="336550"/>
          </a:xfrm>
          <a:prstGeom prst="rect">
            <a:avLst/>
          </a:prstGeom>
          <a:noFill/>
          <a:ln w="9525">
            <a:noFill/>
            <a:miter lim="800000"/>
            <a:headEnd/>
            <a:tailEnd/>
          </a:ln>
          <a:effectLst/>
        </p:spPr>
        <p:txBody>
          <a:bodyPr>
            <a:spAutoFit/>
          </a:bodyPr>
          <a:lstStyle/>
          <a:p>
            <a:pPr eaLnBrk="1" hangingPunct="1">
              <a:spcBef>
                <a:spcPct val="50000"/>
              </a:spcBef>
              <a:defRPr/>
            </a:pPr>
            <a:r>
              <a:rPr lang="en-US" sz="1600" b="1">
                <a:effectLst>
                  <a:outerShdw blurRad="38100" dist="38100" dir="2700000" algn="tl">
                    <a:srgbClr val="000000">
                      <a:alpha val="43137"/>
                    </a:srgbClr>
                  </a:outerShdw>
                </a:effectLst>
                <a:sym typeface="Wingdings" pitchFamily="2" charset="2"/>
              </a:rPr>
              <a:t> PV(risky) = $250,000 – (-$683,592) = $933,592 </a:t>
            </a:r>
            <a:r>
              <a:rPr lang="en-US" sz="1600" b="1">
                <a:effectLst>
                  <a:outerShdw blurRad="38100" dist="38100" dir="2700000" algn="tl">
                    <a:srgbClr val="000000">
                      <a:alpha val="43137"/>
                    </a:srgbClr>
                  </a:outerShdw>
                </a:effectLst>
                <a:cs typeface="Times New Roman" pitchFamily="18" charset="0"/>
                <a:sym typeface="Wingdings" pitchFamily="2" charset="2"/>
              </a:rPr>
              <a:t>≈ $933,257</a:t>
            </a:r>
            <a:endParaRPr lang="en-US" sz="1600" b="1">
              <a:effectLst>
                <a:outerShdw blurRad="38100" dist="38100" dir="2700000" algn="tl">
                  <a:srgbClr val="000000">
                    <a:alpha val="43137"/>
                  </a:srgbClr>
                </a:outerShdw>
              </a:effectLst>
              <a:cs typeface="Times New Roman" pitchFamily="18" charset="0"/>
            </a:endParaRPr>
          </a:p>
        </p:txBody>
      </p:sp>
      <p:sp>
        <p:nvSpPr>
          <p:cNvPr id="581653" name="Text Box 21"/>
          <p:cNvSpPr txBox="1">
            <a:spLocks noChangeArrowheads="1"/>
          </p:cNvSpPr>
          <p:nvPr/>
        </p:nvSpPr>
        <p:spPr bwMode="auto">
          <a:xfrm>
            <a:off x="4267200" y="4419600"/>
            <a:ext cx="4191000" cy="639763"/>
          </a:xfrm>
          <a:prstGeom prst="rect">
            <a:avLst/>
          </a:prstGeom>
          <a:noFill/>
          <a:ln w="9525">
            <a:solidFill>
              <a:srgbClr val="0000FF"/>
            </a:solidFill>
            <a:miter lim="800000"/>
            <a:headEnd/>
            <a:tailEnd/>
          </a:ln>
          <a:effectLst/>
        </p:spPr>
        <p:txBody>
          <a:bodyPr>
            <a:spAutoFit/>
          </a:bodyPr>
          <a:lstStyle/>
          <a:p>
            <a:pPr eaLnBrk="1" hangingPunct="1">
              <a:spcBef>
                <a:spcPct val="50000"/>
              </a:spcBef>
              <a:buFont typeface="Wingdings" pitchFamily="2" charset="2"/>
              <a:buChar char="è"/>
              <a:defRPr/>
            </a:pPr>
            <a:r>
              <a:rPr lang="en-US" sz="1600" b="1">
                <a:solidFill>
                  <a:srgbClr val="0000FF"/>
                </a:solidFill>
                <a:effectLst>
                  <a:outerShdw blurRad="38100" dist="38100" dir="2700000" algn="tl">
                    <a:srgbClr val="000000">
                      <a:alpha val="43137"/>
                    </a:srgbClr>
                  </a:outerShdw>
                </a:effectLst>
                <a:sym typeface="Wingdings" pitchFamily="2" charset="2"/>
              </a:rPr>
              <a:t>IRR(risky for PV $933,257) = 4.75% </a:t>
            </a:r>
          </a:p>
          <a:p>
            <a:pPr eaLnBrk="1" hangingPunct="1">
              <a:spcBef>
                <a:spcPct val="20000"/>
              </a:spcBef>
              <a:buFont typeface="Wingdings" pitchFamily="2" charset="2"/>
              <a:buNone/>
              <a:defRPr/>
            </a:pPr>
            <a:r>
              <a:rPr lang="en-US" sz="1600" b="1">
                <a:solidFill>
                  <a:srgbClr val="0000FF"/>
                </a:solidFill>
                <a:effectLst>
                  <a:outerShdw blurRad="38100" dist="38100" dir="2700000" algn="tl">
                    <a:srgbClr val="000000">
                      <a:alpha val="43137"/>
                    </a:srgbClr>
                  </a:outerShdw>
                </a:effectLst>
                <a:sym typeface="Wingdings" pitchFamily="2" charset="2"/>
              </a:rPr>
              <a:t>		                = Risky OCC</a:t>
            </a:r>
            <a:endParaRPr lang="en-US" sz="1600" b="1">
              <a:solidFill>
                <a:srgbClr val="0000FF"/>
              </a:solidFill>
              <a:effectLst>
                <a:outerShdw blurRad="38100" dist="38100" dir="2700000" algn="tl">
                  <a:srgbClr val="000000">
                    <a:alpha val="43137"/>
                  </a:srgbClr>
                </a:outerShdw>
              </a:effectLst>
            </a:endParaRPr>
          </a:p>
        </p:txBody>
      </p:sp>
      <p:sp>
        <p:nvSpPr>
          <p:cNvPr id="581654" name="Line 22"/>
          <p:cNvSpPr>
            <a:spLocks noChangeShapeType="1"/>
          </p:cNvSpPr>
          <p:nvPr/>
        </p:nvSpPr>
        <p:spPr bwMode="auto">
          <a:xfrm flipV="1">
            <a:off x="7391400" y="5105400"/>
            <a:ext cx="0" cy="838200"/>
          </a:xfrm>
          <a:prstGeom prst="line">
            <a:avLst/>
          </a:prstGeom>
          <a:noFill/>
          <a:ln w="9525">
            <a:solidFill>
              <a:schemeClr val="tx1"/>
            </a:solidFill>
            <a:round/>
            <a:headEnd/>
            <a:tailEnd type="triangle" w="med" len="med"/>
          </a:ln>
          <a:effectLst/>
        </p:spPr>
        <p:txBody>
          <a:bodyPr/>
          <a:lstStyle/>
          <a:p>
            <a:pPr eaLnBrk="1" hangingPunct="1">
              <a:defRPr/>
            </a:pPr>
            <a:endParaRPr lang="en-US">
              <a:effectLst>
                <a:outerShdw blurRad="38100" dist="38100" dir="2700000" algn="tl">
                  <a:srgbClr val="000000">
                    <a:alpha val="43137"/>
                  </a:srgbClr>
                </a:outerShdw>
              </a:effectLst>
            </a:endParaRPr>
          </a:p>
        </p:txBody>
      </p:sp>
      <p:sp>
        <p:nvSpPr>
          <p:cNvPr id="581655" name="Line 23"/>
          <p:cNvSpPr>
            <a:spLocks noChangeShapeType="1"/>
          </p:cNvSpPr>
          <p:nvPr/>
        </p:nvSpPr>
        <p:spPr bwMode="auto">
          <a:xfrm flipV="1">
            <a:off x="7391400" y="3276600"/>
            <a:ext cx="0" cy="1143000"/>
          </a:xfrm>
          <a:prstGeom prst="line">
            <a:avLst/>
          </a:prstGeom>
          <a:noFill/>
          <a:ln w="9525">
            <a:solidFill>
              <a:schemeClr val="tx1"/>
            </a:solidFill>
            <a:round/>
            <a:headEnd/>
            <a:tailEnd type="triangle" w="med" len="med"/>
          </a:ln>
          <a:effectLst/>
        </p:spPr>
        <p:txBody>
          <a:bodyPr/>
          <a:lstStyle/>
          <a:p>
            <a:pPr eaLnBrk="1" hangingPunct="1">
              <a:defRPr/>
            </a:pPr>
            <a:endParaRPr lang="en-US">
              <a:effectLst>
                <a:outerShdw blurRad="38100" dist="38100" dir="2700000" algn="tl">
                  <a:srgbClr val="000000">
                    <a:alpha val="43137"/>
                  </a:srgbClr>
                </a:outerShdw>
              </a:effectLst>
            </a:endParaRPr>
          </a:p>
        </p:txBody>
      </p:sp>
      <p:sp>
        <p:nvSpPr>
          <p:cNvPr id="581657" name="Text Box 25"/>
          <p:cNvSpPr txBox="1">
            <a:spLocks noChangeArrowheads="1"/>
          </p:cNvSpPr>
          <p:nvPr/>
        </p:nvSpPr>
        <p:spPr bwMode="auto">
          <a:xfrm>
            <a:off x="4419600" y="3352800"/>
            <a:ext cx="2057400" cy="952500"/>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sz="1400" b="1">
                <a:effectLst>
                  <a:outerShdw blurRad="38100" dist="38100" dir="2700000" algn="tl">
                    <a:srgbClr val="000000">
                      <a:alpha val="43137"/>
                    </a:srgbClr>
                  </a:outerShdw>
                </a:effectLst>
              </a:rPr>
              <a:t>Risky Val:     $933,257</a:t>
            </a:r>
          </a:p>
          <a:p>
            <a:pPr eaLnBrk="1" hangingPunct="1">
              <a:spcBef>
                <a:spcPct val="50000"/>
              </a:spcBef>
              <a:defRPr/>
            </a:pPr>
            <a:r>
              <a:rPr lang="en-US" sz="1400" b="1" u="sng">
                <a:effectLst>
                  <a:outerShdw blurRad="38100" dist="38100" dir="2700000" algn="tl">
                    <a:srgbClr val="000000">
                      <a:alpha val="43137"/>
                    </a:srgbClr>
                  </a:outerShdw>
                </a:effectLst>
              </a:rPr>
              <a:t>+ Fixed Val:</a:t>
            </a:r>
            <a:r>
              <a:rPr lang="en-US" sz="1400" b="1">
                <a:effectLst>
                  <a:outerShdw blurRad="38100" dist="38100" dir="2700000" algn="tl">
                    <a:srgbClr val="000000">
                      <a:alpha val="43137"/>
                    </a:srgbClr>
                  </a:outerShdw>
                </a:effectLst>
              </a:rPr>
              <a:t>   </a:t>
            </a:r>
            <a:r>
              <a:rPr lang="en-US" sz="1400" b="1" u="sng">
                <a:effectLst>
                  <a:outerShdw blurRad="38100" dist="38100" dir="2700000" algn="tl">
                    <a:srgbClr val="000000">
                      <a:alpha val="43137"/>
                    </a:srgbClr>
                  </a:outerShdw>
                </a:effectLst>
              </a:rPr>
              <a:t>-683,592</a:t>
            </a:r>
          </a:p>
          <a:p>
            <a:pPr eaLnBrk="1" hangingPunct="1">
              <a:spcBef>
                <a:spcPct val="50000"/>
              </a:spcBef>
              <a:defRPr/>
            </a:pPr>
            <a:r>
              <a:rPr lang="en-US" sz="1400" b="1">
                <a:effectLst>
                  <a:outerShdw blurRad="38100" dist="38100" dir="2700000" algn="tl">
                    <a:srgbClr val="000000">
                      <a:alpha val="43137"/>
                    </a:srgbClr>
                  </a:outerShdw>
                </a:effectLst>
              </a:rPr>
              <a:t>= Eq. Val:     $249,664</a:t>
            </a:r>
          </a:p>
        </p:txBody>
      </p:sp>
      <p:sp>
        <p:nvSpPr>
          <p:cNvPr id="581658" name="Line 26"/>
          <p:cNvSpPr>
            <a:spLocks noChangeShapeType="1"/>
          </p:cNvSpPr>
          <p:nvPr/>
        </p:nvSpPr>
        <p:spPr bwMode="auto">
          <a:xfrm flipH="1">
            <a:off x="6477000" y="3276600"/>
            <a:ext cx="609600" cy="228600"/>
          </a:xfrm>
          <a:prstGeom prst="line">
            <a:avLst/>
          </a:prstGeom>
          <a:noFill/>
          <a:ln w="9525">
            <a:solidFill>
              <a:schemeClr val="tx1"/>
            </a:solidFill>
            <a:round/>
            <a:headEnd/>
            <a:tailEnd type="triangle" w="med" len="med"/>
          </a:ln>
          <a:effectLst/>
        </p:spPr>
        <p:txBody>
          <a:bodyPr/>
          <a:lstStyle/>
          <a:p>
            <a:pPr eaLnBrk="1" hangingPunct="1">
              <a:defRPr/>
            </a:pPr>
            <a:endParaRPr lang="en-US">
              <a:effectLst>
                <a:outerShdw blurRad="38100" dist="38100" dir="2700000" algn="tl">
                  <a:srgbClr val="000000">
                    <a:alpha val="43137"/>
                  </a:srgbClr>
                </a:outerShdw>
              </a:effectLst>
            </a:endParaRPr>
          </a:p>
        </p:txBody>
      </p:sp>
      <p:pic>
        <p:nvPicPr>
          <p:cNvPr id="90139" name="Picture 27"/>
          <p:cNvPicPr>
            <a:picLocks noChangeAspect="1" noChangeArrowheads="1"/>
          </p:cNvPicPr>
          <p:nvPr/>
        </p:nvPicPr>
        <p:blipFill>
          <a:blip r:embed="rId2" cstate="print"/>
          <a:srcRect/>
          <a:stretch>
            <a:fillRect/>
          </a:stretch>
        </p:blipFill>
        <p:spPr bwMode="auto">
          <a:xfrm>
            <a:off x="762000" y="685800"/>
            <a:ext cx="847725" cy="2262188"/>
          </a:xfrm>
          <a:prstGeom prst="rect">
            <a:avLst/>
          </a:prstGeom>
          <a:noFill/>
          <a:ln w="9525">
            <a:noFill/>
            <a:miter lim="800000"/>
            <a:headEnd/>
            <a:tailEnd/>
          </a:ln>
        </p:spPr>
      </p:pic>
      <p:pic>
        <p:nvPicPr>
          <p:cNvPr id="90140" name="Picture 28"/>
          <p:cNvPicPr>
            <a:picLocks noChangeAspect="1" noChangeArrowheads="1"/>
          </p:cNvPicPr>
          <p:nvPr/>
        </p:nvPicPr>
        <p:blipFill>
          <a:blip r:embed="rId3" cstate="print"/>
          <a:srcRect/>
          <a:stretch>
            <a:fillRect/>
          </a:stretch>
        </p:blipFill>
        <p:spPr bwMode="auto">
          <a:xfrm>
            <a:off x="1905000" y="685800"/>
            <a:ext cx="969963" cy="2262188"/>
          </a:xfrm>
          <a:prstGeom prst="rect">
            <a:avLst/>
          </a:prstGeom>
          <a:noFill/>
          <a:ln w="9525">
            <a:noFill/>
            <a:miter lim="800000"/>
            <a:headEnd/>
            <a:tailEnd/>
          </a:ln>
        </p:spPr>
      </p:pic>
      <p:pic>
        <p:nvPicPr>
          <p:cNvPr id="90141" name="Picture 29"/>
          <p:cNvPicPr>
            <a:picLocks noChangeAspect="1" noChangeArrowheads="1"/>
          </p:cNvPicPr>
          <p:nvPr/>
        </p:nvPicPr>
        <p:blipFill>
          <a:blip r:embed="rId4" cstate="print"/>
          <a:srcRect/>
          <a:stretch>
            <a:fillRect/>
          </a:stretch>
        </p:blipFill>
        <p:spPr bwMode="auto">
          <a:xfrm>
            <a:off x="3276600" y="685800"/>
            <a:ext cx="1008063" cy="2262188"/>
          </a:xfrm>
          <a:prstGeom prst="rect">
            <a:avLst/>
          </a:prstGeom>
          <a:noFill/>
          <a:ln w="9525">
            <a:noFill/>
            <a:miter lim="800000"/>
            <a:headEnd/>
            <a:tailEnd/>
          </a:ln>
        </p:spPr>
      </p:pic>
      <p:pic>
        <p:nvPicPr>
          <p:cNvPr id="90142" name="Picture 30"/>
          <p:cNvPicPr>
            <a:picLocks noChangeAspect="1" noChangeArrowheads="1"/>
          </p:cNvPicPr>
          <p:nvPr/>
        </p:nvPicPr>
        <p:blipFill>
          <a:blip r:embed="rId5" cstate="print"/>
          <a:srcRect/>
          <a:stretch>
            <a:fillRect/>
          </a:stretch>
        </p:blipFill>
        <p:spPr bwMode="auto">
          <a:xfrm>
            <a:off x="4876800" y="685800"/>
            <a:ext cx="1008063" cy="2262188"/>
          </a:xfrm>
          <a:prstGeom prst="rect">
            <a:avLst/>
          </a:prstGeom>
          <a:noFill/>
          <a:ln w="9525">
            <a:noFill/>
            <a:miter lim="800000"/>
            <a:headEnd/>
            <a:tailEnd/>
          </a:ln>
        </p:spPr>
      </p:pic>
      <p:pic>
        <p:nvPicPr>
          <p:cNvPr id="90143" name="Picture 31"/>
          <p:cNvPicPr>
            <a:picLocks noChangeAspect="1" noChangeArrowheads="1"/>
          </p:cNvPicPr>
          <p:nvPr/>
        </p:nvPicPr>
        <p:blipFill>
          <a:blip r:embed="rId6" cstate="print"/>
          <a:srcRect/>
          <a:stretch>
            <a:fillRect/>
          </a:stretch>
        </p:blipFill>
        <p:spPr bwMode="auto">
          <a:xfrm>
            <a:off x="6248400" y="533400"/>
            <a:ext cx="847725" cy="2449513"/>
          </a:xfrm>
          <a:prstGeom prst="rect">
            <a:avLst/>
          </a:prstGeom>
          <a:noFill/>
          <a:ln w="9525">
            <a:noFill/>
            <a:miter lim="800000"/>
            <a:headEnd/>
            <a:tailEnd/>
          </a:ln>
        </p:spPr>
      </p:pic>
      <p:pic>
        <p:nvPicPr>
          <p:cNvPr id="90144" name="Picture 32"/>
          <p:cNvPicPr>
            <a:picLocks noChangeAspect="1" noChangeArrowheads="1"/>
          </p:cNvPicPr>
          <p:nvPr/>
        </p:nvPicPr>
        <p:blipFill>
          <a:blip r:embed="rId7" cstate="print"/>
          <a:srcRect/>
          <a:stretch>
            <a:fillRect/>
          </a:stretch>
        </p:blipFill>
        <p:spPr bwMode="auto">
          <a:xfrm>
            <a:off x="7391400" y="685800"/>
            <a:ext cx="1008063" cy="2262188"/>
          </a:xfrm>
          <a:prstGeom prst="rect">
            <a:avLst/>
          </a:prstGeom>
          <a:noFill/>
          <a:ln w="9525">
            <a:noFill/>
            <a:miter lim="800000"/>
            <a:headEnd/>
            <a:tailEnd/>
          </a:ln>
        </p:spPr>
      </p:pic>
      <p:pic>
        <p:nvPicPr>
          <p:cNvPr id="90145" name="Picture 33"/>
          <p:cNvPicPr>
            <a:picLocks noChangeAspect="1" noChangeArrowheads="1"/>
          </p:cNvPicPr>
          <p:nvPr/>
        </p:nvPicPr>
        <p:blipFill>
          <a:blip r:embed="rId4" cstate="print"/>
          <a:srcRect/>
          <a:stretch>
            <a:fillRect/>
          </a:stretch>
        </p:blipFill>
        <p:spPr bwMode="auto">
          <a:xfrm>
            <a:off x="685800" y="3581400"/>
            <a:ext cx="1008063" cy="2262188"/>
          </a:xfrm>
          <a:prstGeom prst="rect">
            <a:avLst/>
          </a:prstGeom>
          <a:noFill/>
          <a:ln w="9525">
            <a:noFill/>
            <a:miter lim="800000"/>
            <a:headEnd/>
            <a:tailEnd/>
          </a:ln>
        </p:spPr>
      </p:pic>
      <p:sp>
        <p:nvSpPr>
          <p:cNvPr id="581666" name="Line 34"/>
          <p:cNvSpPr>
            <a:spLocks noChangeShapeType="1"/>
          </p:cNvSpPr>
          <p:nvPr/>
        </p:nvSpPr>
        <p:spPr bwMode="auto">
          <a:xfrm>
            <a:off x="3810000" y="3200400"/>
            <a:ext cx="609600" cy="609600"/>
          </a:xfrm>
          <a:prstGeom prst="line">
            <a:avLst/>
          </a:prstGeom>
          <a:noFill/>
          <a:ln w="9525">
            <a:solidFill>
              <a:schemeClr val="tx1"/>
            </a:solidFill>
            <a:round/>
            <a:headEnd/>
            <a:tailEnd type="triangle" w="med" len="med"/>
          </a:ln>
          <a:effectLst/>
        </p:spPr>
        <p:txBody>
          <a:bodyPr wrap="none"/>
          <a:lstStyle/>
          <a:p>
            <a:pPr eaLnBrk="1" hangingPunct="1">
              <a:defRPr/>
            </a:pPr>
            <a:endParaRPr lang="en-US">
              <a:effectLst>
                <a:outerShdw blurRad="38100" dist="38100" dir="2700000" algn="tl">
                  <a:srgbClr val="000000">
                    <a:alpha val="43137"/>
                  </a:srgbClr>
                </a:outerShdw>
              </a:effectLst>
            </a:endParaRPr>
          </a:p>
        </p:txBody>
      </p:sp>
      <p:pic>
        <p:nvPicPr>
          <p:cNvPr id="90147" name="Picture 35"/>
          <p:cNvPicPr>
            <a:picLocks noChangeAspect="1" noChangeArrowheads="1"/>
          </p:cNvPicPr>
          <p:nvPr/>
        </p:nvPicPr>
        <p:blipFill>
          <a:blip r:embed="rId7" cstate="print"/>
          <a:srcRect/>
          <a:stretch>
            <a:fillRect/>
          </a:stretch>
        </p:blipFill>
        <p:spPr bwMode="auto">
          <a:xfrm>
            <a:off x="1905000" y="3581400"/>
            <a:ext cx="1008063" cy="2262188"/>
          </a:xfrm>
          <a:prstGeom prst="rect">
            <a:avLst/>
          </a:prstGeom>
          <a:noFill/>
          <a:ln w="9525">
            <a:noFill/>
            <a:miter lim="800000"/>
            <a:headEnd/>
            <a:tailEnd/>
          </a:ln>
        </p:spPr>
      </p:pic>
      <p:sp>
        <p:nvSpPr>
          <p:cNvPr id="581668" name="Text Box 36"/>
          <p:cNvSpPr txBox="1">
            <a:spLocks noChangeArrowheads="1"/>
          </p:cNvSpPr>
          <p:nvPr/>
        </p:nvSpPr>
        <p:spPr bwMode="auto">
          <a:xfrm>
            <a:off x="457200" y="2971800"/>
            <a:ext cx="4267200" cy="336550"/>
          </a:xfrm>
          <a:prstGeom prst="rect">
            <a:avLst/>
          </a:prstGeom>
          <a:noFill/>
          <a:ln w="9525">
            <a:noFill/>
            <a:miter lim="800000"/>
            <a:headEnd/>
            <a:tailEnd/>
          </a:ln>
          <a:effectLst/>
        </p:spPr>
        <p:txBody>
          <a:bodyPr>
            <a:spAutoFit/>
          </a:bodyPr>
          <a:lstStyle/>
          <a:p>
            <a:pPr algn="ctr" eaLnBrk="1" hangingPunct="1">
              <a:spcBef>
                <a:spcPct val="50000"/>
              </a:spcBef>
              <a:defRPr/>
            </a:pPr>
            <a:r>
              <a:rPr lang="en-US" sz="1600" b="1">
                <a:solidFill>
                  <a:srgbClr val="FF0000"/>
                </a:solidFill>
                <a:effectLst>
                  <a:outerShdw blurRad="38100" dist="38100" dir="2700000" algn="tl">
                    <a:srgbClr val="000000">
                      <a:alpha val="43137"/>
                    </a:srgbClr>
                  </a:outerShdw>
                </a:effectLst>
              </a:rPr>
              <a:t>  PV @ 4.13% = - $683,592</a:t>
            </a:r>
          </a:p>
        </p:txBody>
      </p:sp>
      <p:sp>
        <p:nvSpPr>
          <p:cNvPr id="581669" name="Text Box 37"/>
          <p:cNvSpPr txBox="1">
            <a:spLocks noChangeArrowheads="1"/>
          </p:cNvSpPr>
          <p:nvPr/>
        </p:nvSpPr>
        <p:spPr bwMode="auto">
          <a:xfrm>
            <a:off x="4419600" y="2971800"/>
            <a:ext cx="4267200" cy="336550"/>
          </a:xfrm>
          <a:prstGeom prst="rect">
            <a:avLst/>
          </a:prstGeom>
          <a:noFill/>
          <a:ln w="9525">
            <a:noFill/>
            <a:miter lim="800000"/>
            <a:headEnd/>
            <a:tailEnd/>
          </a:ln>
          <a:effectLst/>
        </p:spPr>
        <p:txBody>
          <a:bodyPr>
            <a:spAutoFit/>
          </a:bodyPr>
          <a:lstStyle/>
          <a:p>
            <a:pPr algn="ctr" eaLnBrk="1" hangingPunct="1">
              <a:spcBef>
                <a:spcPct val="50000"/>
              </a:spcBef>
              <a:defRPr/>
            </a:pPr>
            <a:r>
              <a:rPr lang="en-US" sz="1600" b="1">
                <a:solidFill>
                  <a:srgbClr val="0000FF"/>
                </a:solidFill>
                <a:effectLst>
                  <a:outerShdw blurRad="38100" dist="38100" dir="2700000" algn="tl">
                    <a:srgbClr val="000000">
                      <a:alpha val="43137"/>
                    </a:srgbClr>
                  </a:outerShdw>
                </a:effectLst>
              </a:rPr>
              <a:t>  PV @ 4.76% =  $933,257</a:t>
            </a:r>
          </a:p>
        </p:txBody>
      </p:sp>
      <p:sp>
        <p:nvSpPr>
          <p:cNvPr id="581670" name="Text Box 38"/>
          <p:cNvSpPr txBox="1">
            <a:spLocks noChangeArrowheads="1"/>
          </p:cNvSpPr>
          <p:nvPr/>
        </p:nvSpPr>
        <p:spPr bwMode="auto">
          <a:xfrm>
            <a:off x="152400" y="5867400"/>
            <a:ext cx="4267200" cy="336550"/>
          </a:xfrm>
          <a:prstGeom prst="rect">
            <a:avLst/>
          </a:prstGeom>
          <a:noFill/>
          <a:ln w="9525">
            <a:noFill/>
            <a:miter lim="800000"/>
            <a:headEnd/>
            <a:tailEnd/>
          </a:ln>
          <a:effectLst/>
        </p:spPr>
        <p:txBody>
          <a:bodyPr>
            <a:spAutoFit/>
          </a:bodyPr>
          <a:lstStyle/>
          <a:p>
            <a:pPr algn="ctr" eaLnBrk="1" hangingPunct="1">
              <a:spcBef>
                <a:spcPct val="50000"/>
              </a:spcBef>
              <a:defRPr/>
            </a:pPr>
            <a:r>
              <a:rPr lang="en-US" sz="1600" b="1">
                <a:solidFill>
                  <a:srgbClr val="0000FF"/>
                </a:solidFill>
                <a:effectLst>
                  <a:outerShdw blurRad="38100" dist="38100" dir="2700000" algn="tl">
                    <a:srgbClr val="000000">
                      <a:alpha val="43137"/>
                    </a:srgbClr>
                  </a:outerShdw>
                </a:effectLst>
              </a:rPr>
              <a:t>  </a:t>
            </a:r>
            <a:r>
              <a:rPr lang="en-US" sz="1600" b="1">
                <a:solidFill>
                  <a:srgbClr val="CC0099"/>
                </a:solidFill>
                <a:effectLst>
                  <a:outerShdw blurRad="38100" dist="38100" dir="2700000" algn="tl">
                    <a:srgbClr val="000000">
                      <a:alpha val="43137"/>
                    </a:srgbClr>
                  </a:outerShdw>
                </a:effectLst>
              </a:rPr>
              <a:t>PV @ 6.44% = $250,000</a:t>
            </a:r>
          </a:p>
        </p:txBody>
      </p:sp>
      <p:pic>
        <p:nvPicPr>
          <p:cNvPr id="90151" name="Picture 39"/>
          <p:cNvPicPr>
            <a:picLocks noChangeAspect="1" noChangeArrowheads="1"/>
          </p:cNvPicPr>
          <p:nvPr/>
        </p:nvPicPr>
        <p:blipFill>
          <a:blip r:embed="rId8" cstate="print"/>
          <a:srcRect/>
          <a:stretch>
            <a:fillRect/>
          </a:stretch>
        </p:blipFill>
        <p:spPr bwMode="auto">
          <a:xfrm>
            <a:off x="2895600" y="3581400"/>
            <a:ext cx="1008063" cy="2262188"/>
          </a:xfrm>
          <a:prstGeom prst="rect">
            <a:avLst/>
          </a:prstGeom>
          <a:noFill/>
          <a:ln w="9525">
            <a:noFill/>
            <a:miter lim="800000"/>
            <a:headEnd/>
            <a:tailEnd/>
          </a:ln>
        </p:spPr>
      </p:pic>
      <p:sp>
        <p:nvSpPr>
          <p:cNvPr id="40" name="Footer Placeholder 3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2"/>
          </p:nvPr>
        </p:nvSpPr>
        <p:spPr>
          <a:noFill/>
          <a:ln>
            <a:miter lim="800000"/>
            <a:headEnd/>
            <a:tailEnd/>
          </a:ln>
        </p:spPr>
        <p:txBody>
          <a:bodyPr/>
          <a:lstStyle/>
          <a:p>
            <a:fld id="{B3F4DDA4-C083-4E71-BB36-3DD68675DE36}" type="slidenum">
              <a:rPr lang="en-US"/>
              <a:pPr/>
              <a:t>57</a:t>
            </a:fld>
            <a:endParaRPr lang="en-US"/>
          </a:p>
        </p:txBody>
      </p:sp>
      <p:sp>
        <p:nvSpPr>
          <p:cNvPr id="91139" name="Text Box 2"/>
          <p:cNvSpPr txBox="1">
            <a:spLocks noChangeArrowheads="1"/>
          </p:cNvSpPr>
          <p:nvPr/>
        </p:nvSpPr>
        <p:spPr bwMode="auto">
          <a:xfrm>
            <a:off x="685800" y="304800"/>
            <a:ext cx="7696200" cy="314325"/>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sz="1400" b="1">
                <a:solidFill>
                  <a:srgbClr val="CC0099"/>
                </a:solidFill>
                <a:sym typeface="Wingdings" pitchFamily="2" charset="2"/>
              </a:rPr>
              <a:t>$967,119 val w/out Dbt</a:t>
            </a:r>
            <a:r>
              <a:rPr lang="en-US" sz="1400" b="1">
                <a:sym typeface="Wingdings" pitchFamily="2" charset="2"/>
              </a:rPr>
              <a:t>  = </a:t>
            </a:r>
            <a:r>
              <a:rPr lang="en-US" sz="1400" b="1">
                <a:solidFill>
                  <a:srgbClr val="0000FF"/>
                </a:solidFill>
                <a:sym typeface="Wingdings" pitchFamily="2" charset="2"/>
              </a:rPr>
              <a:t>$933,257 Risky</a:t>
            </a:r>
            <a:r>
              <a:rPr lang="en-US" sz="1400" b="1">
                <a:sym typeface="Wingdings" pitchFamily="2" charset="2"/>
              </a:rPr>
              <a:t> +  </a:t>
            </a:r>
            <a:r>
              <a:rPr lang="en-US" sz="1400" b="1">
                <a:solidFill>
                  <a:srgbClr val="008000"/>
                </a:solidFill>
                <a:sym typeface="Wingdings" pitchFamily="2" charset="2"/>
              </a:rPr>
              <a:t>$33,527 Fixed in IVM tax shields to margl investor</a:t>
            </a:r>
            <a:r>
              <a:rPr lang="en-US" sz="1400" b="1">
                <a:sym typeface="Wingdings" pitchFamily="2" charset="2"/>
              </a:rPr>
              <a:t> .</a:t>
            </a:r>
          </a:p>
        </p:txBody>
      </p:sp>
      <p:sp>
        <p:nvSpPr>
          <p:cNvPr id="91140" name="Text Box 3"/>
          <p:cNvSpPr txBox="1">
            <a:spLocks noChangeArrowheads="1"/>
          </p:cNvSpPr>
          <p:nvPr/>
        </p:nvSpPr>
        <p:spPr bwMode="auto">
          <a:xfrm>
            <a:off x="685800" y="838200"/>
            <a:ext cx="7620000" cy="895350"/>
          </a:xfrm>
          <a:prstGeom prst="rect">
            <a:avLst/>
          </a:prstGeom>
          <a:noFill/>
          <a:ln w="9525">
            <a:noFill/>
            <a:miter lim="800000"/>
            <a:headEnd/>
            <a:tailEnd/>
          </a:ln>
          <a:effectLst/>
        </p:spPr>
        <p:txBody>
          <a:bodyPr>
            <a:spAutoFit/>
          </a:bodyPr>
          <a:lstStyle/>
          <a:p>
            <a:pPr algn="ctr" eaLnBrk="1" hangingPunct="1">
              <a:spcBef>
                <a:spcPct val="50000"/>
              </a:spcBef>
            </a:pPr>
            <a:r>
              <a:rPr lang="en-US"/>
              <a:t>This is consistent with PV of depreciation tax shields:</a:t>
            </a:r>
          </a:p>
          <a:p>
            <a:pPr algn="ctr" eaLnBrk="1" hangingPunct="1">
              <a:spcBef>
                <a:spcPct val="20000"/>
              </a:spcBef>
            </a:pPr>
            <a:r>
              <a:rPr lang="en-US">
                <a:solidFill>
                  <a:srgbClr val="008000"/>
                </a:solidFill>
              </a:rPr>
              <a:t>PV(DTS @ 4.13%) = $33,527</a:t>
            </a:r>
            <a:r>
              <a:rPr lang="en-US"/>
              <a:t>:</a:t>
            </a:r>
            <a:endParaRPr lang="en-US">
              <a:solidFill>
                <a:srgbClr val="008000"/>
              </a:solidFill>
            </a:endParaRPr>
          </a:p>
        </p:txBody>
      </p:sp>
      <p:grpSp>
        <p:nvGrpSpPr>
          <p:cNvPr id="91141" name="Group 4"/>
          <p:cNvGrpSpPr>
            <a:grpSpLocks/>
          </p:cNvGrpSpPr>
          <p:nvPr/>
        </p:nvGrpSpPr>
        <p:grpSpPr bwMode="auto">
          <a:xfrm>
            <a:off x="4114800" y="1752600"/>
            <a:ext cx="914400" cy="2438400"/>
            <a:chOff x="2592" y="1584"/>
            <a:chExt cx="576" cy="1536"/>
          </a:xfrm>
        </p:grpSpPr>
        <p:pic>
          <p:nvPicPr>
            <p:cNvPr id="91142" name="Picture 5"/>
            <p:cNvPicPr>
              <a:picLocks noChangeAspect="1" noChangeArrowheads="1"/>
            </p:cNvPicPr>
            <p:nvPr/>
          </p:nvPicPr>
          <p:blipFill>
            <a:blip r:embed="rId2" cstate="print"/>
            <a:srcRect/>
            <a:stretch>
              <a:fillRect/>
            </a:stretch>
          </p:blipFill>
          <p:spPr bwMode="auto">
            <a:xfrm>
              <a:off x="2592" y="1632"/>
              <a:ext cx="534" cy="1425"/>
            </a:xfrm>
            <a:prstGeom prst="rect">
              <a:avLst/>
            </a:prstGeom>
            <a:noFill/>
            <a:ln w="9525">
              <a:noFill/>
              <a:miter lim="800000"/>
              <a:headEnd/>
              <a:tailEnd/>
            </a:ln>
            <a:effectLst/>
          </p:spPr>
        </p:pic>
        <p:sp>
          <p:nvSpPr>
            <p:cNvPr id="376838" name="Rectangle 6"/>
            <p:cNvSpPr>
              <a:spLocks noChangeArrowheads="1"/>
            </p:cNvSpPr>
            <p:nvPr/>
          </p:nvSpPr>
          <p:spPr bwMode="auto">
            <a:xfrm>
              <a:off x="2592" y="1584"/>
              <a:ext cx="576" cy="1536"/>
            </a:xfrm>
            <a:prstGeom prst="rect">
              <a:avLst/>
            </a:prstGeom>
            <a:noFill/>
            <a:ln w="9525">
              <a:solidFill>
                <a:srgbClr val="008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3"/>
          <p:cNvSpPr>
            <a:spLocks noGrp="1"/>
          </p:cNvSpPr>
          <p:nvPr>
            <p:ph type="sldNum" sz="quarter" idx="12"/>
          </p:nvPr>
        </p:nvSpPr>
        <p:spPr>
          <a:noFill/>
          <a:ln>
            <a:miter lim="800000"/>
            <a:headEnd/>
            <a:tailEnd/>
          </a:ln>
        </p:spPr>
        <p:txBody>
          <a:bodyPr/>
          <a:lstStyle/>
          <a:p>
            <a:fld id="{410038C2-EBF1-45F6-8EB1-EED6823727A7}" type="slidenum">
              <a:rPr lang="en-US"/>
              <a:pPr/>
              <a:t>58</a:t>
            </a:fld>
            <a:endParaRPr lang="en-US"/>
          </a:p>
        </p:txBody>
      </p:sp>
      <p:sp>
        <p:nvSpPr>
          <p:cNvPr id="582666" name="Text Box 10"/>
          <p:cNvSpPr txBox="1">
            <a:spLocks noChangeArrowheads="1"/>
          </p:cNvSpPr>
          <p:nvPr/>
        </p:nvSpPr>
        <p:spPr bwMode="auto">
          <a:xfrm>
            <a:off x="228600" y="0"/>
            <a:ext cx="8534400" cy="6858000"/>
          </a:xfrm>
          <a:prstGeom prst="rect">
            <a:avLst/>
          </a:prstGeom>
          <a:solidFill>
            <a:schemeClr val="bg2"/>
          </a:solidFill>
          <a:ln w="9525">
            <a:solidFill>
              <a:schemeClr val="tx1"/>
            </a:solidFill>
            <a:miter lim="800000"/>
            <a:headEnd/>
            <a:tailEnd/>
          </a:ln>
          <a:effectLst/>
        </p:spPr>
        <p:txBody>
          <a:bodyPr>
            <a:spAutoFit/>
          </a:bodyPr>
          <a:lstStyle/>
          <a:p>
            <a:pPr marL="457200" indent="-457200" algn="ctr" eaLnBrk="1" hangingPunct="1">
              <a:spcBef>
                <a:spcPct val="50000"/>
              </a:spcBef>
              <a:defRPr/>
            </a:pPr>
            <a:r>
              <a:rPr lang="en-US" sz="1600" b="1" dirty="0">
                <a:effectLst>
                  <a:outerShdw blurRad="38100" dist="38100" dir="2700000" algn="tl">
                    <a:srgbClr val="000000">
                      <a:alpha val="43137"/>
                    </a:srgbClr>
                  </a:outerShdw>
                </a:effectLst>
                <a:latin typeface="Arial" charset="0"/>
              </a:rPr>
              <a:t>Summarizing the Equity After-tax IV Valuation Procedure:</a:t>
            </a:r>
          </a:p>
          <a:p>
            <a:pPr marL="457200" indent="-457200" eaLnBrk="1" hangingPunct="1">
              <a:spcBef>
                <a:spcPct val="50000"/>
              </a:spcBef>
              <a:buFontTx/>
              <a:buAutoNum type="arabicPeriod"/>
              <a:defRPr/>
            </a:pPr>
            <a:r>
              <a:rPr lang="en-US" sz="1400" dirty="0">
                <a:effectLst>
                  <a:outerShdw blurRad="38100" dist="38100" dir="2700000" algn="tl">
                    <a:srgbClr val="000000">
                      <a:alpha val="43137"/>
                    </a:srgbClr>
                  </a:outerShdw>
                </a:effectLst>
                <a:latin typeface="Arial" charset="0"/>
              </a:rPr>
              <a:t>Estimate MV of subject property using PBT analysis:</a:t>
            </a:r>
          </a:p>
          <a:p>
            <a:pPr marL="1371600" lvl="2" indent="-457200" eaLnBrk="1" hangingPunct="1">
              <a:spcBef>
                <a:spcPct val="20000"/>
              </a:spcBef>
              <a:defRPr/>
            </a:pPr>
            <a:r>
              <a:rPr lang="en-US" sz="1200" dirty="0">
                <a:effectLst>
                  <a:outerShdw blurRad="38100" dist="38100" dir="2700000" algn="tl">
                    <a:srgbClr val="000000">
                      <a:alpha val="43137"/>
                    </a:srgbClr>
                  </a:outerShdw>
                </a:effectLst>
                <a:latin typeface="Arial" charset="0"/>
              </a:rPr>
              <a:t>a.	Estimate market OCC @ PBT level by empirical </a:t>
            </a:r>
            <a:r>
              <a:rPr lang="en-US" sz="1200" dirty="0" err="1">
                <a:effectLst>
                  <a:outerShdw blurRad="38100" dist="38100" dir="2700000" algn="tl">
                    <a:srgbClr val="000000">
                      <a:alpha val="43137"/>
                    </a:srgbClr>
                  </a:outerShdw>
                </a:effectLst>
                <a:latin typeface="Arial" charset="0"/>
              </a:rPr>
              <a:t>obs</a:t>
            </a:r>
            <a:r>
              <a:rPr lang="en-US" sz="1200" dirty="0">
                <a:effectLst>
                  <a:outerShdw blurRad="38100" dist="38100" dir="2700000" algn="tl">
                    <a:srgbClr val="000000">
                      <a:alpha val="43137"/>
                    </a:srgbClr>
                  </a:outerShdw>
                </a:effectLst>
                <a:latin typeface="Arial" charset="0"/>
              </a:rPr>
              <a:t> of relevant property market (e.g., prevailing cap rates, typical realistic growth expectations, etc</a:t>
            </a:r>
            <a:r>
              <a:rPr lang="en-US" sz="1200" dirty="0">
                <a:effectLst>
                  <a:outerShdw blurRad="38100" dist="38100" dir="2700000" algn="tl">
                    <a:srgbClr val="000000">
                      <a:alpha val="43137"/>
                    </a:srgbClr>
                  </a:outerShdw>
                </a:effectLst>
                <a:latin typeface="Arial" charset="0"/>
              </a:rPr>
              <a:t>., as we studied in Mods1&amp;2 </a:t>
            </a:r>
            <a:r>
              <a:rPr lang="en-US" sz="1200" dirty="0" err="1">
                <a:effectLst>
                  <a:outerShdw blurRad="38100" dist="38100" dir="2700000" algn="tl">
                    <a:srgbClr val="000000">
                      <a:alpha val="43137"/>
                    </a:srgbClr>
                  </a:outerShdw>
                </a:effectLst>
                <a:latin typeface="Arial" charset="0"/>
              </a:rPr>
              <a:t>esp</a:t>
            </a:r>
            <a:r>
              <a:rPr lang="en-US" sz="1200" dirty="0">
                <a:effectLst>
                  <a:outerShdw blurRad="38100" dist="38100" dir="2700000" algn="tl">
                    <a:srgbClr val="000000">
                      <a:alpha val="43137"/>
                    </a:srgbClr>
                  </a:outerShdw>
                </a:effectLst>
                <a:latin typeface="Arial" charset="0"/>
              </a:rPr>
              <a:t> </a:t>
            </a:r>
            <a:r>
              <a:rPr lang="en-US" sz="1200" dirty="0" err="1">
                <a:effectLst>
                  <a:outerShdw blurRad="38100" dist="38100" dir="2700000" algn="tl">
                    <a:srgbClr val="000000">
                      <a:alpha val="43137"/>
                    </a:srgbClr>
                  </a:outerShdw>
                </a:effectLst>
                <a:latin typeface="Arial" charset="0"/>
              </a:rPr>
              <a:t>Chs</a:t>
            </a:r>
            <a:r>
              <a:rPr lang="en-US" sz="1200" dirty="0">
                <a:effectLst>
                  <a:outerShdw blurRad="38100" dist="38100" dir="2700000" algn="tl">
                    <a:srgbClr val="000000">
                      <a:alpha val="43137"/>
                    </a:srgbClr>
                  </a:outerShdw>
                </a:effectLst>
                <a:latin typeface="Arial" charset="0"/>
              </a:rPr>
              <a:t> 5 &amp; 11)</a:t>
            </a:r>
            <a:endParaRPr lang="en-US" sz="1200" dirty="0">
              <a:effectLst>
                <a:outerShdw blurRad="38100" dist="38100" dir="2700000" algn="tl">
                  <a:srgbClr val="000000">
                    <a:alpha val="43137"/>
                  </a:srgbClr>
                </a:outerShdw>
              </a:effectLst>
              <a:latin typeface="Arial" charset="0"/>
            </a:endParaRPr>
          </a:p>
          <a:p>
            <a:pPr marL="1371600" lvl="2" indent="-457200" eaLnBrk="1" hangingPunct="1">
              <a:spcBef>
                <a:spcPct val="20000"/>
              </a:spcBef>
              <a:buFontTx/>
              <a:buAutoNum type="alphaLcPeriod" startAt="2"/>
              <a:defRPr/>
            </a:pPr>
            <a:r>
              <a:rPr lang="en-US" sz="1200" dirty="0">
                <a:effectLst>
                  <a:outerShdw blurRad="38100" dist="38100" dir="2700000" algn="tl">
                    <a:srgbClr val="000000">
                      <a:alpha val="43137"/>
                    </a:srgbClr>
                  </a:outerShdw>
                </a:effectLst>
                <a:latin typeface="Arial" charset="0"/>
              </a:rPr>
              <a:t>Apply </a:t>
            </a:r>
            <a:r>
              <a:rPr lang="en-US" sz="1200" dirty="0" err="1">
                <a:effectLst>
                  <a:outerShdw blurRad="38100" dist="38100" dir="2700000" algn="tl">
                    <a:srgbClr val="000000">
                      <a:alpha val="43137"/>
                    </a:srgbClr>
                  </a:outerShdw>
                </a:effectLst>
                <a:latin typeface="Arial" charset="0"/>
              </a:rPr>
              <a:t>estd</a:t>
            </a:r>
            <a:r>
              <a:rPr lang="en-US" sz="1200" dirty="0">
                <a:effectLst>
                  <a:outerShdw blurRad="38100" dist="38100" dir="2700000" algn="tl">
                    <a:srgbClr val="000000">
                      <a:alpha val="43137"/>
                    </a:srgbClr>
                  </a:outerShdw>
                </a:effectLst>
                <a:latin typeface="Arial" charset="0"/>
              </a:rPr>
              <a:t> OCC to realistic forecast of </a:t>
            </a:r>
            <a:r>
              <a:rPr lang="en-US" sz="1200" dirty="0" err="1">
                <a:effectLst>
                  <a:outerShdw blurRad="38100" dist="38100" dir="2700000" algn="tl">
                    <a:srgbClr val="000000">
                      <a:alpha val="43137"/>
                    </a:srgbClr>
                  </a:outerShdw>
                </a:effectLst>
                <a:latin typeface="Arial" charset="0"/>
              </a:rPr>
              <a:t>subj</a:t>
            </a:r>
            <a:r>
              <a:rPr lang="en-US" sz="1200" dirty="0">
                <a:effectLst>
                  <a:outerShdw blurRad="38100" dist="38100" dir="2700000" algn="tl">
                    <a:srgbClr val="000000">
                      <a:alpha val="43137"/>
                    </a:srgbClr>
                  </a:outerShdw>
                </a:effectLst>
                <a:latin typeface="Arial" charset="0"/>
              </a:rPr>
              <a:t> property’s PBTCF.</a:t>
            </a:r>
          </a:p>
          <a:p>
            <a:pPr marL="457200" indent="-457200" eaLnBrk="1" hangingPunct="1">
              <a:spcBef>
                <a:spcPct val="20000"/>
              </a:spcBef>
              <a:defRPr/>
            </a:pPr>
            <a:r>
              <a:rPr lang="en-US" sz="1400" dirty="0">
                <a:effectLst>
                  <a:outerShdw blurRad="38100" dist="38100" dir="2700000" algn="tl">
                    <a:srgbClr val="000000">
                      <a:alpha val="43137"/>
                    </a:srgbClr>
                  </a:outerShdw>
                </a:effectLst>
                <a:latin typeface="Arial" charset="0"/>
              </a:rPr>
              <a:t>	(Stop here if all you need is estimate of </a:t>
            </a:r>
            <a:r>
              <a:rPr lang="en-US" sz="1400" dirty="0" err="1">
                <a:effectLst>
                  <a:outerShdw blurRad="38100" dist="38100" dir="2700000" algn="tl">
                    <a:srgbClr val="000000">
                      <a:alpha val="43137"/>
                    </a:srgbClr>
                  </a:outerShdw>
                </a:effectLst>
                <a:latin typeface="Arial" charset="0"/>
              </a:rPr>
              <a:t>mkt</a:t>
            </a:r>
            <a:r>
              <a:rPr lang="en-US" sz="1400" dirty="0">
                <a:effectLst>
                  <a:outerShdw blurRad="38100" dist="38100" dir="2700000" algn="tl">
                    <a:srgbClr val="000000">
                      <a:alpha val="43137"/>
                    </a:srgbClr>
                  </a:outerShdw>
                </a:effectLst>
                <a:latin typeface="Arial" charset="0"/>
              </a:rPr>
              <a:t> </a:t>
            </a:r>
            <a:r>
              <a:rPr lang="en-US" sz="1400" dirty="0">
                <a:effectLst>
                  <a:outerShdw blurRad="38100" dist="38100" dir="2700000" algn="tl">
                    <a:srgbClr val="000000">
                      <a:alpha val="43137"/>
                    </a:srgbClr>
                  </a:outerShdw>
                </a:effectLst>
                <a:latin typeface="Arial" charset="0"/>
              </a:rPr>
              <a:t>value of </a:t>
            </a:r>
            <a:r>
              <a:rPr lang="en-US" sz="1400" dirty="0">
                <a:effectLst>
                  <a:outerShdw blurRad="38100" dist="38100" dir="2700000" algn="tl">
                    <a:srgbClr val="000000">
                      <a:alpha val="43137"/>
                    </a:srgbClr>
                  </a:outerShdw>
                </a:effectLst>
                <a:latin typeface="Arial" charset="0"/>
              </a:rPr>
              <a:t>property, or if your </a:t>
            </a:r>
            <a:r>
              <a:rPr lang="en-US" sz="1400" dirty="0" err="1">
                <a:effectLst>
                  <a:outerShdw blurRad="38100" dist="38100" dir="2700000" algn="tl">
                    <a:srgbClr val="000000">
                      <a:alpha val="43137"/>
                    </a:srgbClr>
                  </a:outerShdw>
                </a:effectLst>
                <a:latin typeface="Arial" charset="0"/>
              </a:rPr>
              <a:t>subj</a:t>
            </a:r>
            <a:r>
              <a:rPr lang="en-US" sz="1400" dirty="0">
                <a:effectLst>
                  <a:outerShdw blurRad="38100" dist="38100" dir="2700000" algn="tl">
                    <a:srgbClr val="000000">
                      <a:alpha val="43137"/>
                    </a:srgbClr>
                  </a:outerShdw>
                </a:effectLst>
                <a:latin typeface="Arial" charset="0"/>
              </a:rPr>
              <a:t> </a:t>
            </a:r>
            <a:r>
              <a:rPr lang="en-US" sz="1400" dirty="0" err="1">
                <a:effectLst>
                  <a:outerShdw blurRad="38100" dist="38100" dir="2700000" algn="tl">
                    <a:srgbClr val="000000">
                      <a:alpha val="43137"/>
                    </a:srgbClr>
                  </a:outerShdw>
                </a:effectLst>
                <a:latin typeface="Arial" charset="0"/>
              </a:rPr>
              <a:t>invstr</a:t>
            </a:r>
            <a:r>
              <a:rPr lang="en-US" sz="1400" dirty="0">
                <a:effectLst>
                  <a:outerShdw blurRad="38100" dist="38100" dir="2700000" algn="tl">
                    <a:srgbClr val="000000">
                      <a:alpha val="43137"/>
                    </a:srgbClr>
                  </a:outerShdw>
                </a:effectLst>
                <a:latin typeface="Arial" charset="0"/>
              </a:rPr>
              <a:t> is </a:t>
            </a:r>
            <a:r>
              <a:rPr lang="en-US" sz="1400" dirty="0" err="1">
                <a:effectLst>
                  <a:outerShdw blurRad="38100" dist="38100" dir="2700000" algn="tl">
                    <a:srgbClr val="000000">
                      <a:alpha val="43137"/>
                    </a:srgbClr>
                  </a:outerShdw>
                </a:effectLst>
                <a:latin typeface="Arial" charset="0"/>
              </a:rPr>
              <a:t>margl</a:t>
            </a:r>
            <a:r>
              <a:rPr lang="en-US" sz="1400" dirty="0">
                <a:effectLst>
                  <a:outerShdw blurRad="38100" dist="38100" dir="2700000" algn="tl">
                    <a:srgbClr val="000000">
                      <a:alpha val="43137"/>
                    </a:srgbClr>
                  </a:outerShdw>
                </a:effectLst>
                <a:latin typeface="Arial" charset="0"/>
              </a:rPr>
              <a:t>: IV=MV.)</a:t>
            </a:r>
            <a:endParaRPr lang="en-US" sz="1400" dirty="0">
              <a:effectLst>
                <a:outerShdw blurRad="38100" dist="38100" dir="2700000" algn="tl">
                  <a:srgbClr val="000000">
                    <a:alpha val="43137"/>
                  </a:srgbClr>
                </a:outerShdw>
              </a:effectLst>
              <a:latin typeface="Arial" charset="0"/>
            </a:endParaRPr>
          </a:p>
          <a:p>
            <a:pPr marL="457200" indent="-457200" eaLnBrk="1" hangingPunct="1">
              <a:spcBef>
                <a:spcPct val="50000"/>
              </a:spcBef>
              <a:defRPr/>
            </a:pPr>
            <a:r>
              <a:rPr lang="en-US" sz="1400" dirty="0">
                <a:effectLst>
                  <a:outerShdw blurRad="38100" dist="38100" dir="2700000" algn="tl">
                    <a:srgbClr val="000000">
                      <a:alpha val="43137"/>
                    </a:srgbClr>
                  </a:outerShdw>
                </a:effectLst>
                <a:latin typeface="Arial" charset="0"/>
              </a:rPr>
              <a:t>2.	Create a “model” of a “typical marginal investor” in subject property market :</a:t>
            </a:r>
          </a:p>
          <a:p>
            <a:pPr marL="1371600" lvl="2" indent="-457200" eaLnBrk="1" hangingPunct="1">
              <a:spcBef>
                <a:spcPct val="20000"/>
              </a:spcBef>
              <a:defRPr/>
            </a:pPr>
            <a:r>
              <a:rPr lang="en-US" sz="1200" dirty="0">
                <a:effectLst>
                  <a:outerShdw blurRad="38100" dist="38100" dir="2700000" algn="tl">
                    <a:srgbClr val="000000">
                      <a:alpha val="43137"/>
                    </a:srgbClr>
                  </a:outerShdw>
                </a:effectLst>
                <a:latin typeface="Arial" charset="0"/>
              </a:rPr>
              <a:t>a.	Estimate typical leverage and debt terms for “least advantaged” type of buyer that is widely buying this type of real estate. (In U.S. typically a taxed investor in a high tax bracket but subject to only one layer of taxation.)</a:t>
            </a:r>
          </a:p>
          <a:p>
            <a:pPr marL="1371600" lvl="2" indent="-457200" eaLnBrk="1" hangingPunct="1">
              <a:spcBef>
                <a:spcPct val="20000"/>
              </a:spcBef>
              <a:defRPr/>
            </a:pPr>
            <a:r>
              <a:rPr lang="en-US" sz="1200" dirty="0">
                <a:effectLst>
                  <a:outerShdw blurRad="38100" dist="38100" dir="2700000" algn="tl">
                    <a:srgbClr val="000000">
                      <a:alpha val="43137"/>
                    </a:srgbClr>
                  </a:outerShdw>
                </a:effectLst>
                <a:latin typeface="Arial" charset="0"/>
              </a:rPr>
              <a:t>b. 	Compute </a:t>
            </a:r>
            <a:r>
              <a:rPr lang="en-US" sz="1200" dirty="0" err="1">
                <a:effectLst>
                  <a:outerShdw blurRad="38100" dist="38100" dir="2700000" algn="tl">
                    <a:srgbClr val="000000">
                      <a:alpha val="43137"/>
                    </a:srgbClr>
                  </a:outerShdw>
                </a:effectLst>
                <a:latin typeface="Arial" charset="0"/>
              </a:rPr>
              <a:t>margl</a:t>
            </a:r>
            <a:r>
              <a:rPr lang="en-US" sz="1200" dirty="0">
                <a:effectLst>
                  <a:outerShdw blurRad="38100" dist="38100" dir="2700000" algn="tl">
                    <a:srgbClr val="000000">
                      <a:alpha val="43137"/>
                    </a:srgbClr>
                  </a:outerShdw>
                </a:effectLst>
                <a:latin typeface="Arial" charset="0"/>
              </a:rPr>
              <a:t> investor’s NPV(debt) by discounting </a:t>
            </a:r>
            <a:r>
              <a:rPr lang="en-US" sz="1200" dirty="0" err="1">
                <a:effectLst>
                  <a:outerShdw blurRad="38100" dist="38100" dir="2700000" algn="tl">
                    <a:srgbClr val="000000">
                      <a:alpha val="43137"/>
                    </a:srgbClr>
                  </a:outerShdw>
                </a:effectLst>
                <a:latin typeface="Arial" charset="0"/>
              </a:rPr>
              <a:t>margl</a:t>
            </a:r>
            <a:r>
              <a:rPr lang="en-US" sz="1200" dirty="0">
                <a:effectLst>
                  <a:outerShdw blurRad="38100" dist="38100" dir="2700000" algn="tl">
                    <a:srgbClr val="000000">
                      <a:alpha val="43137"/>
                    </a:srgbClr>
                  </a:outerShdw>
                </a:effectLst>
                <a:latin typeface="Arial" charset="0"/>
              </a:rPr>
              <a:t> investor’s after-tax debt CFs @ debt </a:t>
            </a:r>
            <a:r>
              <a:rPr lang="en-US" sz="1200" dirty="0" err="1">
                <a:effectLst>
                  <a:outerShdw blurRad="38100" dist="38100" dir="2700000" algn="tl">
                    <a:srgbClr val="000000">
                      <a:alpha val="43137"/>
                    </a:srgbClr>
                  </a:outerShdw>
                </a:effectLst>
                <a:latin typeface="Arial" charset="0"/>
              </a:rPr>
              <a:t>mkt’s</a:t>
            </a:r>
            <a:r>
              <a:rPr lang="en-US" sz="1200" dirty="0">
                <a:effectLst>
                  <a:outerShdw blurRad="38100" dist="38100" dir="2700000" algn="tl">
                    <a:srgbClr val="000000">
                      <a:alpha val="43137"/>
                    </a:srgbClr>
                  </a:outerShdw>
                </a:effectLst>
                <a:latin typeface="Arial" charset="0"/>
              </a:rPr>
              <a:t> after-tax OCC of debt (observe </a:t>
            </a:r>
            <a:r>
              <a:rPr lang="en-US" sz="1200" dirty="0" err="1">
                <a:effectLst>
                  <a:outerShdw blurRad="38100" dist="38100" dir="2700000" algn="tl">
                    <a:srgbClr val="000000">
                      <a:alpha val="43137"/>
                    </a:srgbClr>
                  </a:outerShdw>
                </a:effectLst>
                <a:latin typeface="Arial" charset="0"/>
              </a:rPr>
              <a:t>muni</a:t>
            </a:r>
            <a:r>
              <a:rPr lang="en-US" sz="1200" dirty="0">
                <a:effectLst>
                  <a:outerShdw blurRad="38100" dist="38100" dir="2700000" algn="tl">
                    <a:srgbClr val="000000">
                      <a:alpha val="43137"/>
                    </a:srgbClr>
                  </a:outerShdw>
                </a:effectLst>
                <a:latin typeface="Arial" charset="0"/>
              </a:rPr>
              <a:t>/</a:t>
            </a:r>
            <a:r>
              <a:rPr lang="en-US" sz="1200" dirty="0" err="1">
                <a:effectLst>
                  <a:outerShdw blurRad="38100" dist="38100" dir="2700000" algn="tl">
                    <a:srgbClr val="000000">
                      <a:alpha val="43137"/>
                    </a:srgbClr>
                  </a:outerShdw>
                </a:effectLst>
                <a:latin typeface="Arial" charset="0"/>
              </a:rPr>
              <a:t>corp</a:t>
            </a:r>
            <a:r>
              <a:rPr lang="en-US" sz="1200" dirty="0">
                <a:effectLst>
                  <a:outerShdw blurRad="38100" dist="38100" dir="2700000" algn="tl">
                    <a:srgbClr val="000000">
                      <a:alpha val="43137"/>
                    </a:srgbClr>
                  </a:outerShdw>
                </a:effectLst>
                <a:latin typeface="Arial" charset="0"/>
              </a:rPr>
              <a:t> </a:t>
            </a:r>
            <a:r>
              <a:rPr lang="en-US" sz="1200" dirty="0" err="1">
                <a:effectLst>
                  <a:outerShdw blurRad="38100" dist="38100" dir="2700000" algn="tl">
                    <a:srgbClr val="000000">
                      <a:alpha val="43137"/>
                    </a:srgbClr>
                  </a:outerShdw>
                </a:effectLst>
                <a:latin typeface="Arial" charset="0"/>
              </a:rPr>
              <a:t>yld</a:t>
            </a:r>
            <a:r>
              <a:rPr lang="en-US" sz="1200" dirty="0">
                <a:effectLst>
                  <a:outerShdw blurRad="38100" dist="38100" dir="2700000" algn="tl">
                    <a:srgbClr val="000000">
                      <a:alpha val="43137"/>
                    </a:srgbClr>
                  </a:outerShdw>
                </a:effectLst>
                <a:latin typeface="Arial" charset="0"/>
              </a:rPr>
              <a:t> </a:t>
            </a:r>
            <a:r>
              <a:rPr lang="en-US" sz="1200" dirty="0">
                <a:effectLst>
                  <a:outerShdw blurRad="38100" dist="38100" dir="2700000" algn="tl">
                    <a:srgbClr val="000000">
                      <a:alpha val="43137"/>
                    </a:srgbClr>
                  </a:outerShdw>
                </a:effectLst>
                <a:latin typeface="Arial" charset="0"/>
              </a:rPr>
              <a:t>spread, typically has implied approx 25% tax in </a:t>
            </a:r>
            <a:r>
              <a:rPr lang="en-US" sz="1200" dirty="0" err="1">
                <a:effectLst>
                  <a:outerShdw blurRad="38100" dist="38100" dir="2700000" algn="tl">
                    <a:srgbClr val="000000">
                      <a:alpha val="43137"/>
                    </a:srgbClr>
                  </a:outerShdw>
                </a:effectLst>
                <a:latin typeface="Arial" charset="0"/>
              </a:rPr>
              <a:t>dbt</a:t>
            </a:r>
            <a:r>
              <a:rPr lang="en-US" sz="1200" dirty="0">
                <a:effectLst>
                  <a:outerShdw blurRad="38100" dist="38100" dir="2700000" algn="tl">
                    <a:srgbClr val="000000">
                      <a:alpha val="43137"/>
                    </a:srgbClr>
                  </a:outerShdw>
                </a:effectLst>
                <a:latin typeface="Arial" charset="0"/>
              </a:rPr>
              <a:t> </a:t>
            </a:r>
            <a:r>
              <a:rPr lang="en-US" sz="1200" dirty="0" err="1">
                <a:effectLst>
                  <a:outerShdw blurRad="38100" dist="38100" dir="2700000" algn="tl">
                    <a:srgbClr val="000000">
                      <a:alpha val="43137"/>
                    </a:srgbClr>
                  </a:outerShdw>
                </a:effectLst>
                <a:latin typeface="Arial" charset="0"/>
              </a:rPr>
              <a:t>mkt</a:t>
            </a:r>
            <a:r>
              <a:rPr lang="en-US" sz="1200" dirty="0">
                <a:effectLst>
                  <a:outerShdw blurRad="38100" dist="38100" dir="2700000" algn="tl">
                    <a:srgbClr val="000000">
                      <a:alpha val="43137"/>
                    </a:srgbClr>
                  </a:outerShdw>
                </a:effectLst>
                <a:latin typeface="Arial" charset="0"/>
              </a:rPr>
              <a:t>).</a:t>
            </a:r>
            <a:endParaRPr lang="en-US" sz="1200" dirty="0">
              <a:effectLst>
                <a:outerShdw blurRad="38100" dist="38100" dir="2700000" algn="tl">
                  <a:srgbClr val="000000">
                    <a:alpha val="43137"/>
                  </a:srgbClr>
                </a:outerShdw>
              </a:effectLst>
              <a:latin typeface="Arial" charset="0"/>
            </a:endParaRPr>
          </a:p>
          <a:p>
            <a:pPr marL="457200" indent="-457200" eaLnBrk="1" hangingPunct="1">
              <a:spcBef>
                <a:spcPct val="50000"/>
              </a:spcBef>
              <a:defRPr/>
            </a:pPr>
            <a:r>
              <a:rPr lang="en-US" sz="1400" dirty="0">
                <a:effectLst>
                  <a:outerShdw blurRad="38100" dist="38100" dir="2700000" algn="tl">
                    <a:srgbClr val="000000">
                      <a:alpha val="43137"/>
                    </a:srgbClr>
                  </a:outerShdw>
                </a:effectLst>
                <a:latin typeface="Arial" charset="0"/>
              </a:rPr>
              <a:t>3.	Assume marginal investor buys property at </a:t>
            </a:r>
            <a:r>
              <a:rPr lang="en-US" sz="1400" dirty="0" err="1">
                <a:effectLst>
                  <a:outerShdw blurRad="38100" dist="38100" dir="2700000" algn="tl">
                    <a:srgbClr val="000000">
                      <a:alpha val="43137"/>
                    </a:srgbClr>
                  </a:outerShdw>
                </a:effectLst>
                <a:latin typeface="Arial" charset="0"/>
              </a:rPr>
              <a:t>estd</a:t>
            </a:r>
            <a:r>
              <a:rPr lang="en-US" sz="1400" dirty="0">
                <a:effectLst>
                  <a:outerShdw blurRad="38100" dist="38100" dir="2700000" algn="tl">
                    <a:srgbClr val="000000">
                      <a:alpha val="43137"/>
                    </a:srgbClr>
                  </a:outerShdw>
                </a:effectLst>
                <a:latin typeface="Arial" charset="0"/>
              </a:rPr>
              <a:t> MV from Step 1 and obtains APV=0 (by </a:t>
            </a:r>
            <a:r>
              <a:rPr lang="en-US" sz="1400" dirty="0" err="1">
                <a:effectLst>
                  <a:outerShdw blurRad="38100" dist="38100" dir="2700000" algn="tl">
                    <a:srgbClr val="000000">
                      <a:alpha val="43137"/>
                    </a:srgbClr>
                  </a:outerShdw>
                </a:effectLst>
                <a:latin typeface="Arial" charset="0"/>
              </a:rPr>
              <a:t>defn</a:t>
            </a:r>
            <a:r>
              <a:rPr lang="en-US" sz="1400" dirty="0">
                <a:effectLst>
                  <a:outerShdw blurRad="38100" dist="38100" dir="2700000" algn="tl">
                    <a:srgbClr val="000000">
                      <a:alpha val="43137"/>
                    </a:srgbClr>
                  </a:outerShdw>
                </a:effectLst>
                <a:latin typeface="Arial" charset="0"/>
              </a:rPr>
              <a:t> of “</a:t>
            </a:r>
            <a:r>
              <a:rPr lang="en-US" sz="1400" dirty="0" err="1">
                <a:effectLst>
                  <a:outerShdw blurRad="38100" dist="38100" dir="2700000" algn="tl">
                    <a:srgbClr val="000000">
                      <a:alpha val="43137"/>
                    </a:srgbClr>
                  </a:outerShdw>
                </a:effectLst>
                <a:latin typeface="Arial" charset="0"/>
              </a:rPr>
              <a:t>margl</a:t>
            </a:r>
            <a:r>
              <a:rPr lang="en-US" sz="1400" dirty="0">
                <a:effectLst>
                  <a:outerShdw blurRad="38100" dist="38100" dir="2700000" algn="tl">
                    <a:srgbClr val="000000">
                      <a:alpha val="43137"/>
                    </a:srgbClr>
                  </a:outerShdw>
                </a:effectLst>
                <a:latin typeface="Arial" charset="0"/>
              </a:rPr>
              <a:t> investor”). Hence, compute </a:t>
            </a:r>
            <a:r>
              <a:rPr lang="en-US" sz="1400" dirty="0" err="1">
                <a:effectLst>
                  <a:outerShdw blurRad="38100" dist="38100" dir="2700000" algn="tl">
                    <a:srgbClr val="000000">
                      <a:alpha val="43137"/>
                    </a:srgbClr>
                  </a:outerShdw>
                </a:effectLst>
                <a:latin typeface="Arial" charset="0"/>
              </a:rPr>
              <a:t>margl</a:t>
            </a:r>
            <a:r>
              <a:rPr lang="en-US" sz="1400" dirty="0">
                <a:effectLst>
                  <a:outerShdw blurRad="38100" dist="38100" dir="2700000" algn="tl">
                    <a:srgbClr val="000000">
                      <a:alpha val="43137"/>
                    </a:srgbClr>
                  </a:outerShdw>
                </a:effectLst>
                <a:latin typeface="Arial" charset="0"/>
              </a:rPr>
              <a:t> investor’s IV of property-without-debt as MV minus NPV(debt</a:t>
            </a:r>
            <a:r>
              <a:rPr lang="en-US" sz="1400" dirty="0">
                <a:effectLst>
                  <a:outerShdw blurRad="38100" dist="38100" dir="2700000" algn="tl">
                    <a:srgbClr val="000000">
                      <a:alpha val="43137"/>
                    </a:srgbClr>
                  </a:outerShdw>
                </a:effectLst>
                <a:latin typeface="Arial" charset="0"/>
              </a:rPr>
              <a:t>) for </a:t>
            </a:r>
            <a:r>
              <a:rPr lang="en-US" sz="1400" dirty="0" err="1">
                <a:effectLst>
                  <a:outerShdw blurRad="38100" dist="38100" dir="2700000" algn="tl">
                    <a:srgbClr val="000000">
                      <a:alpha val="43137"/>
                    </a:srgbClr>
                  </a:outerShdw>
                </a:effectLst>
                <a:latin typeface="Arial" charset="0"/>
              </a:rPr>
              <a:t>margl</a:t>
            </a:r>
            <a:r>
              <a:rPr lang="en-US" sz="1400" dirty="0">
                <a:effectLst>
                  <a:outerShdw blurRad="38100" dist="38100" dir="2700000" algn="tl">
                    <a:srgbClr val="000000">
                      <a:alpha val="43137"/>
                    </a:srgbClr>
                  </a:outerShdw>
                </a:effectLst>
                <a:latin typeface="Arial" charset="0"/>
              </a:rPr>
              <a:t> </a:t>
            </a:r>
            <a:r>
              <a:rPr lang="en-US" sz="1400" dirty="0">
                <a:effectLst>
                  <a:outerShdw blurRad="38100" dist="38100" dir="2700000" algn="tl">
                    <a:srgbClr val="000000">
                      <a:alpha val="43137"/>
                    </a:srgbClr>
                  </a:outerShdw>
                </a:effectLst>
                <a:latin typeface="Arial" charset="0"/>
              </a:rPr>
              <a:t>investor from Step 2b .</a:t>
            </a:r>
            <a:endParaRPr lang="en-US" sz="1400" dirty="0">
              <a:effectLst>
                <a:outerShdw blurRad="38100" dist="38100" dir="2700000" algn="tl">
                  <a:srgbClr val="000000">
                    <a:alpha val="43137"/>
                  </a:srgbClr>
                </a:outerShdw>
              </a:effectLst>
              <a:latin typeface="Arial" charset="0"/>
            </a:endParaRPr>
          </a:p>
          <a:p>
            <a:pPr marL="457200" indent="-457200" eaLnBrk="1" hangingPunct="1">
              <a:spcBef>
                <a:spcPct val="50000"/>
              </a:spcBef>
              <a:defRPr/>
            </a:pPr>
            <a:r>
              <a:rPr lang="en-US" sz="1400" dirty="0">
                <a:effectLst>
                  <a:outerShdw blurRad="38100" dist="38100" dir="2700000" algn="tl">
                    <a:srgbClr val="000000">
                      <a:alpha val="43137"/>
                    </a:srgbClr>
                  </a:outerShdw>
                </a:effectLst>
                <a:latin typeface="Arial" charset="0"/>
              </a:rPr>
              <a:t>4.	Model the market’s after-tax OCC for the property (unlevered) as the IRR this marginal investor achieves on her </a:t>
            </a:r>
            <a:r>
              <a:rPr lang="en-US" sz="1400" dirty="0">
                <a:effectLst>
                  <a:outerShdw blurRad="38100" dist="38100" dir="2700000" algn="tl">
                    <a:srgbClr val="000000">
                      <a:alpha val="43137"/>
                    </a:srgbClr>
                  </a:outerShdw>
                </a:effectLst>
                <a:latin typeface="Arial" charset="0"/>
              </a:rPr>
              <a:t>PATCFs @ the IV price from Step 3 (with PATCFs computed as the PBTCFs from Step 1 minus taxes as if no debt).</a:t>
            </a:r>
            <a:endParaRPr lang="en-US" sz="1400" dirty="0">
              <a:effectLst>
                <a:outerShdw blurRad="38100" dist="38100" dir="2700000" algn="tl">
                  <a:srgbClr val="000000">
                    <a:alpha val="43137"/>
                  </a:srgbClr>
                </a:outerShdw>
              </a:effectLst>
              <a:latin typeface="Arial" charset="0"/>
            </a:endParaRPr>
          </a:p>
          <a:p>
            <a:pPr marL="1371600" lvl="2" indent="-457200" eaLnBrk="1" hangingPunct="1">
              <a:spcBef>
                <a:spcPct val="20000"/>
              </a:spcBef>
              <a:defRPr/>
            </a:pPr>
            <a:r>
              <a:rPr lang="en-US" sz="1200" dirty="0">
                <a:effectLst>
                  <a:outerShdw blurRad="38100" dist="38100" dir="2700000" algn="tl">
                    <a:srgbClr val="000000">
                      <a:alpha val="43137"/>
                    </a:srgbClr>
                  </a:outerShdw>
                </a:effectLst>
                <a:latin typeface="Arial" charset="0"/>
              </a:rPr>
              <a:t>Use </a:t>
            </a:r>
            <a:r>
              <a:rPr lang="en-US" sz="1200" dirty="0">
                <a:effectLst>
                  <a:outerShdw blurRad="38100" dist="38100" dir="2700000" algn="tl">
                    <a:srgbClr val="000000">
                      <a:alpha val="43137"/>
                    </a:srgbClr>
                  </a:outerShdw>
                </a:effectLst>
                <a:latin typeface="Arial" charset="0"/>
              </a:rPr>
              <a:t>this unlevered </a:t>
            </a:r>
            <a:r>
              <a:rPr lang="en-US" sz="1200" dirty="0">
                <a:effectLst>
                  <a:outerShdw blurRad="38100" dist="38100" dir="2700000" algn="tl">
                    <a:srgbClr val="000000">
                      <a:alpha val="43137"/>
                    </a:srgbClr>
                  </a:outerShdw>
                </a:effectLst>
                <a:latin typeface="Arial" charset="0"/>
              </a:rPr>
              <a:t>PATCF IRR rather than levered EATCF IRR because you may employ different leverage than marginal investor.</a:t>
            </a:r>
          </a:p>
          <a:p>
            <a:pPr marL="457200" indent="-457200" eaLnBrk="1" hangingPunct="1">
              <a:spcBef>
                <a:spcPct val="50000"/>
              </a:spcBef>
              <a:defRPr/>
            </a:pPr>
            <a:r>
              <a:rPr lang="en-US" sz="1400" dirty="0">
                <a:effectLst>
                  <a:outerShdw blurRad="38100" dist="38100" dir="2700000" algn="tl">
                    <a:srgbClr val="000000">
                      <a:alpha val="43137"/>
                    </a:srgbClr>
                  </a:outerShdw>
                </a:effectLst>
                <a:latin typeface="Arial" charset="0"/>
              </a:rPr>
              <a:t>5.	Apply market after-tax OCC from Step 4 to </a:t>
            </a:r>
            <a:r>
              <a:rPr lang="en-US" sz="1400" i="1" u="sng" dirty="0">
                <a:effectLst>
                  <a:outerShdw blurRad="38100" dist="38100" dir="2700000" algn="tl">
                    <a:srgbClr val="000000">
                      <a:alpha val="43137"/>
                    </a:srgbClr>
                  </a:outerShdw>
                </a:effectLst>
                <a:latin typeface="Arial" charset="0"/>
              </a:rPr>
              <a:t>your</a:t>
            </a:r>
            <a:r>
              <a:rPr lang="en-US" sz="1400" dirty="0">
                <a:effectLst>
                  <a:outerShdw blurRad="38100" dist="38100" dir="2700000" algn="tl">
                    <a:srgbClr val="000000">
                      <a:alpha val="43137"/>
                    </a:srgbClr>
                  </a:outerShdw>
                </a:effectLst>
                <a:latin typeface="Arial" charset="0"/>
              </a:rPr>
              <a:t> </a:t>
            </a:r>
            <a:r>
              <a:rPr lang="en-US" sz="1400" dirty="0">
                <a:effectLst>
                  <a:outerShdw blurRad="38100" dist="38100" dir="2700000" algn="tl">
                    <a:srgbClr val="000000">
                      <a:alpha val="43137"/>
                    </a:srgbClr>
                  </a:outerShdw>
                </a:effectLst>
                <a:latin typeface="Arial" charset="0"/>
              </a:rPr>
              <a:t>(subject investor’s) PATCFs </a:t>
            </a:r>
            <a:r>
              <a:rPr lang="en-US" sz="1400" dirty="0">
                <a:effectLst>
                  <a:outerShdw blurRad="38100" dist="38100" dir="2700000" algn="tl">
                    <a:srgbClr val="000000">
                      <a:alpha val="43137"/>
                    </a:srgbClr>
                  </a:outerShdw>
                </a:effectLst>
                <a:latin typeface="Arial" charset="0"/>
              </a:rPr>
              <a:t>for subject property, to derive your IV for the property-without-debt. (This IV may differ from the marginal investor’s.)</a:t>
            </a:r>
          </a:p>
          <a:p>
            <a:pPr marL="457200" indent="-457200" eaLnBrk="1" hangingPunct="1">
              <a:spcBef>
                <a:spcPct val="50000"/>
              </a:spcBef>
              <a:buFontTx/>
              <a:buAutoNum type="arabicPeriod" startAt="6"/>
              <a:defRPr/>
            </a:pPr>
            <a:r>
              <a:rPr lang="en-US" sz="1400" dirty="0">
                <a:effectLst>
                  <a:outerShdw blurRad="38100" dist="38100" dir="2700000" algn="tl">
                    <a:srgbClr val="000000">
                      <a:alpha val="43137"/>
                    </a:srgbClr>
                  </a:outerShdw>
                </a:effectLst>
                <a:latin typeface="Arial" charset="0"/>
              </a:rPr>
              <a:t>Compute your NPV(debt) based on </a:t>
            </a:r>
            <a:r>
              <a:rPr lang="en-US" sz="1400" i="1" u="sng" dirty="0">
                <a:effectLst>
                  <a:outerShdw blurRad="38100" dist="38100" dir="2700000" algn="tl">
                    <a:srgbClr val="000000">
                      <a:alpha val="43137"/>
                    </a:srgbClr>
                  </a:outerShdw>
                </a:effectLst>
                <a:latin typeface="Arial" charset="0"/>
              </a:rPr>
              <a:t>your</a:t>
            </a:r>
            <a:r>
              <a:rPr lang="en-US" sz="1400" dirty="0">
                <a:effectLst>
                  <a:outerShdw blurRad="38100" dist="38100" dir="2700000" algn="tl">
                    <a:srgbClr val="000000">
                      <a:alpha val="43137"/>
                    </a:srgbClr>
                  </a:outerShdw>
                </a:effectLst>
                <a:latin typeface="Arial" charset="0"/>
              </a:rPr>
              <a:t> after-tax debt CFs and debt </a:t>
            </a:r>
            <a:r>
              <a:rPr lang="en-US" sz="1400" dirty="0" err="1">
                <a:effectLst>
                  <a:outerShdw blurRad="38100" dist="38100" dir="2700000" algn="tl">
                    <a:srgbClr val="000000">
                      <a:alpha val="43137"/>
                    </a:srgbClr>
                  </a:outerShdw>
                </a:effectLst>
                <a:latin typeface="Arial" charset="0"/>
              </a:rPr>
              <a:t>mkt</a:t>
            </a:r>
            <a:r>
              <a:rPr lang="en-US" sz="1400" dirty="0">
                <a:effectLst>
                  <a:outerShdw blurRad="38100" dist="38100" dir="2700000" algn="tl">
                    <a:srgbClr val="000000">
                      <a:alpha val="43137"/>
                    </a:srgbClr>
                  </a:outerShdw>
                </a:effectLst>
                <a:latin typeface="Arial" charset="0"/>
              </a:rPr>
              <a:t> after-tax OCC. (This may differ from that  employed in Step 2b if your debt has different risk, but use same </a:t>
            </a:r>
            <a:r>
              <a:rPr lang="en-US" sz="1400" dirty="0" err="1">
                <a:effectLst>
                  <a:outerShdw blurRad="38100" dist="38100" dir="2700000" algn="tl">
                    <a:srgbClr val="000000">
                      <a:alpha val="43137"/>
                    </a:srgbClr>
                  </a:outerShdw>
                </a:effectLst>
                <a:latin typeface="Arial" charset="0"/>
              </a:rPr>
              <a:t>muni</a:t>
            </a:r>
            <a:r>
              <a:rPr lang="en-US" sz="1400" dirty="0">
                <a:effectLst>
                  <a:outerShdw blurRad="38100" dist="38100" dir="2700000" algn="tl">
                    <a:srgbClr val="000000">
                      <a:alpha val="43137"/>
                    </a:srgbClr>
                  </a:outerShdw>
                </a:effectLst>
                <a:latin typeface="Arial" charset="0"/>
              </a:rPr>
              <a:t>/</a:t>
            </a:r>
            <a:r>
              <a:rPr lang="en-US" sz="1400" dirty="0" err="1">
                <a:effectLst>
                  <a:outerShdw blurRad="38100" dist="38100" dir="2700000" algn="tl">
                    <a:srgbClr val="000000">
                      <a:alpha val="43137"/>
                    </a:srgbClr>
                  </a:outerShdw>
                </a:effectLst>
                <a:latin typeface="Arial" charset="0"/>
              </a:rPr>
              <a:t>corp</a:t>
            </a:r>
            <a:r>
              <a:rPr lang="en-US" sz="1400" dirty="0">
                <a:effectLst>
                  <a:outerShdw blurRad="38100" dist="38100" dir="2700000" algn="tl">
                    <a:srgbClr val="000000">
                      <a:alpha val="43137"/>
                    </a:srgbClr>
                  </a:outerShdw>
                </a:effectLst>
                <a:latin typeface="Arial" charset="0"/>
              </a:rPr>
              <a:t> spread procedure to derive marginal tax rate in debt market that you apply to the market interest rate on your </a:t>
            </a:r>
            <a:r>
              <a:rPr lang="en-US" sz="1400" dirty="0">
                <a:effectLst>
                  <a:outerShdw blurRad="38100" dist="38100" dir="2700000" algn="tl">
                    <a:srgbClr val="000000">
                      <a:alpha val="43137"/>
                    </a:srgbClr>
                  </a:outerShdw>
                </a:effectLst>
                <a:latin typeface="Arial" charset="0"/>
              </a:rPr>
              <a:t>loan to convert it to after-tax </a:t>
            </a:r>
            <a:r>
              <a:rPr lang="en-US" sz="1400" dirty="0" err="1">
                <a:effectLst>
                  <a:outerShdw blurRad="38100" dist="38100" dir="2700000" algn="tl">
                    <a:srgbClr val="000000">
                      <a:alpha val="43137"/>
                    </a:srgbClr>
                  </a:outerShdw>
                </a:effectLst>
                <a:latin typeface="Arial" charset="0"/>
              </a:rPr>
              <a:t>mkt</a:t>
            </a:r>
            <a:r>
              <a:rPr lang="en-US" sz="1400" dirty="0">
                <a:effectLst>
                  <a:outerShdw blurRad="38100" dist="38100" dir="2700000" algn="tl">
                    <a:srgbClr val="000000">
                      <a:alpha val="43137"/>
                    </a:srgbClr>
                  </a:outerShdw>
                </a:effectLst>
                <a:latin typeface="Arial" charset="0"/>
              </a:rPr>
              <a:t> OCC.)</a:t>
            </a:r>
            <a:endParaRPr lang="en-US" sz="1400" dirty="0">
              <a:effectLst>
                <a:outerShdw blurRad="38100" dist="38100" dir="2700000" algn="tl">
                  <a:srgbClr val="000000">
                    <a:alpha val="43137"/>
                  </a:srgbClr>
                </a:outerShdw>
              </a:effectLst>
              <a:latin typeface="Arial" charset="0"/>
            </a:endParaRPr>
          </a:p>
          <a:p>
            <a:pPr marL="457200" indent="-457200" eaLnBrk="1" hangingPunct="1">
              <a:spcBef>
                <a:spcPct val="50000"/>
              </a:spcBef>
              <a:buFontTx/>
              <a:buAutoNum type="arabicPeriod" startAt="6"/>
              <a:defRPr/>
            </a:pPr>
            <a:r>
              <a:rPr lang="en-US" sz="1400" dirty="0">
                <a:effectLst>
                  <a:outerShdw blurRad="38100" dist="38100" dir="2700000" algn="tl">
                    <a:srgbClr val="000000">
                      <a:alpha val="43137"/>
                    </a:srgbClr>
                  </a:outerShdw>
                </a:effectLst>
                <a:latin typeface="Arial" charset="0"/>
              </a:rPr>
              <a:t>Add your NPV(debt) from Step 6 to your property IV-without-debt from Step 5 to arrive at your total IV that you could pay for the deal (for IV-based NPV </a:t>
            </a:r>
            <a:r>
              <a:rPr lang="en-US" sz="1400" dirty="0">
                <a:effectLst>
                  <a:outerShdw blurRad="38100" dist="38100" dir="2700000" algn="tl">
                    <a:srgbClr val="000000">
                      <a:alpha val="43137"/>
                    </a:srgbClr>
                  </a:outerShdw>
                </a:effectLst>
                <a:latin typeface="Arial" charset="0"/>
                <a:cs typeface="Arial" charset="0"/>
              </a:rPr>
              <a:t>≥ 0).</a:t>
            </a:r>
          </a:p>
        </p:txBody>
      </p:sp>
      <p:sp>
        <p:nvSpPr>
          <p:cNvPr id="5"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3"/>
          <p:cNvSpPr>
            <a:spLocks noGrp="1"/>
          </p:cNvSpPr>
          <p:nvPr>
            <p:ph type="sldNum" sz="quarter" idx="12"/>
          </p:nvPr>
        </p:nvSpPr>
        <p:spPr>
          <a:noFill/>
          <a:ln>
            <a:miter lim="800000"/>
            <a:headEnd/>
            <a:tailEnd/>
          </a:ln>
        </p:spPr>
        <p:txBody>
          <a:bodyPr/>
          <a:lstStyle/>
          <a:p>
            <a:fld id="{ECD0191A-49CF-4F38-B375-EDCBFBA3D4D9}" type="slidenum">
              <a:rPr lang="en-US"/>
              <a:pPr/>
              <a:t>59</a:t>
            </a:fld>
            <a:endParaRPr lang="en-US"/>
          </a:p>
        </p:txBody>
      </p:sp>
      <p:sp>
        <p:nvSpPr>
          <p:cNvPr id="588803" name="Text Box 3"/>
          <p:cNvSpPr txBox="1">
            <a:spLocks noChangeArrowheads="1"/>
          </p:cNvSpPr>
          <p:nvPr/>
        </p:nvSpPr>
        <p:spPr bwMode="auto">
          <a:xfrm>
            <a:off x="1143000" y="304800"/>
            <a:ext cx="6858000" cy="3327400"/>
          </a:xfrm>
          <a:prstGeom prst="rect">
            <a:avLst/>
          </a:prstGeom>
          <a:solidFill>
            <a:schemeClr val="bg2"/>
          </a:solidFill>
          <a:ln w="9525">
            <a:solidFill>
              <a:schemeClr val="tx1"/>
            </a:solidFill>
            <a:miter lim="800000"/>
            <a:headEnd/>
            <a:tailEnd/>
          </a:ln>
          <a:effectLst/>
        </p:spPr>
        <p:txBody>
          <a:bodyPr>
            <a:spAutoFit/>
          </a:bodyPr>
          <a:lstStyle/>
          <a:p>
            <a:pPr marL="457200" indent="-457200" algn="ctr" eaLnBrk="1" hangingPunct="1">
              <a:spcBef>
                <a:spcPct val="50000"/>
              </a:spcBef>
              <a:defRPr/>
            </a:pPr>
            <a:r>
              <a:rPr lang="en-US" sz="3200" dirty="0">
                <a:effectLst>
                  <a:outerShdw blurRad="38100" dist="38100" dir="2700000" algn="tl">
                    <a:srgbClr val="000000">
                      <a:alpha val="43137"/>
                    </a:srgbClr>
                  </a:outerShdw>
                </a:effectLst>
                <a:latin typeface="Arial" charset="0"/>
                <a:cs typeface="Arial" charset="0"/>
              </a:rPr>
              <a:t>Why go to all this trouble?...</a:t>
            </a:r>
          </a:p>
          <a:p>
            <a:pPr marL="457200" indent="-457200" eaLnBrk="1" hangingPunct="1">
              <a:spcBef>
                <a:spcPct val="50000"/>
              </a:spcBef>
              <a:buFontTx/>
              <a:buAutoNum type="arabicPeriod"/>
              <a:defRPr/>
            </a:pPr>
            <a:r>
              <a:rPr lang="en-US" b="1" i="1" u="sng" dirty="0">
                <a:effectLst>
                  <a:outerShdw blurRad="38100" dist="38100" dir="2700000" algn="tl">
                    <a:srgbClr val="000000">
                      <a:alpha val="43137"/>
                    </a:srgbClr>
                  </a:outerShdw>
                </a:effectLst>
                <a:latin typeface="Arial" charset="0"/>
                <a:cs typeface="Arial" charset="0"/>
              </a:rPr>
              <a:t>Wealth Maximization</a:t>
            </a:r>
            <a:r>
              <a:rPr lang="en-US" dirty="0">
                <a:effectLst>
                  <a:outerShdw blurRad="38100" dist="38100" dir="2700000" algn="tl">
                    <a:srgbClr val="000000">
                      <a:alpha val="43137"/>
                    </a:srgbClr>
                  </a:outerShdw>
                </a:effectLst>
                <a:latin typeface="Arial" charset="0"/>
                <a:cs typeface="Arial" charset="0"/>
              </a:rPr>
              <a:t> makes sense as an investment objective…</a:t>
            </a:r>
          </a:p>
          <a:p>
            <a:pPr marL="457200" indent="-457200" eaLnBrk="1" hangingPunct="1">
              <a:spcBef>
                <a:spcPct val="50000"/>
              </a:spcBef>
              <a:buFontTx/>
              <a:buAutoNum type="arabicPeriod"/>
              <a:defRPr/>
            </a:pPr>
            <a:r>
              <a:rPr lang="en-US" b="1" i="1" u="sng" dirty="0">
                <a:effectLst>
                  <a:outerShdw blurRad="38100" dist="38100" dir="2700000" algn="tl">
                    <a:srgbClr val="000000">
                      <a:alpha val="43137"/>
                    </a:srgbClr>
                  </a:outerShdw>
                </a:effectLst>
                <a:latin typeface="Arial" charset="0"/>
                <a:cs typeface="Arial" charset="0"/>
              </a:rPr>
              <a:t>Opportunity Cost</a:t>
            </a:r>
            <a:r>
              <a:rPr lang="en-US" dirty="0">
                <a:effectLst>
                  <a:outerShdw blurRad="38100" dist="38100" dir="2700000" algn="tl">
                    <a:srgbClr val="000000">
                      <a:alpha val="43137"/>
                    </a:srgbClr>
                  </a:outerShdw>
                </a:effectLst>
                <a:latin typeface="Arial" charset="0"/>
                <a:cs typeface="Arial" charset="0"/>
              </a:rPr>
              <a:t> is fundamentally important and makes sense for quantifying the wealth impact of investment decisions.</a:t>
            </a:r>
          </a:p>
          <a:p>
            <a:pPr marL="457200" indent="-457200" eaLnBrk="1" hangingPunct="1">
              <a:spcBef>
                <a:spcPct val="50000"/>
              </a:spcBef>
              <a:buFontTx/>
              <a:buAutoNum type="arabicPeriod"/>
              <a:defRPr/>
            </a:pPr>
            <a:r>
              <a:rPr lang="en-US" b="1" i="1" u="sng" dirty="0">
                <a:effectLst>
                  <a:outerShdw blurRad="38100" dist="38100" dir="2700000" algn="tl">
                    <a:srgbClr val="000000">
                      <a:alpha val="43137"/>
                    </a:srgbClr>
                  </a:outerShdw>
                </a:effectLst>
                <a:latin typeface="Arial" charset="0"/>
                <a:cs typeface="Arial" charset="0"/>
              </a:rPr>
              <a:t>Markets</a:t>
            </a:r>
            <a:r>
              <a:rPr lang="en-US" dirty="0">
                <a:effectLst>
                  <a:outerShdw blurRad="38100" dist="38100" dir="2700000" algn="tl">
                    <a:srgbClr val="000000">
                      <a:alpha val="43137"/>
                    </a:srgbClr>
                  </a:outerShdw>
                </a:effectLst>
                <a:latin typeface="Arial" charset="0"/>
                <a:cs typeface="Arial" charset="0"/>
              </a:rPr>
              <a:t> determine opportunity costs.</a:t>
            </a:r>
            <a:endParaRPr lang="en-US" b="1" i="1" u="sng" dirty="0">
              <a:effectLst>
                <a:outerShdw blurRad="38100" dist="38100" dir="2700000" algn="tl">
                  <a:srgbClr val="000000">
                    <a:alpha val="43137"/>
                  </a:srgbClr>
                </a:outerShdw>
              </a:effectLst>
              <a:latin typeface="Arial" charset="0"/>
              <a:cs typeface="Arial" charset="0"/>
            </a:endParaRPr>
          </a:p>
        </p:txBody>
      </p:sp>
      <p:sp>
        <p:nvSpPr>
          <p:cNvPr id="588804" name="Text Box 4"/>
          <p:cNvSpPr txBox="1">
            <a:spLocks noChangeArrowheads="1"/>
          </p:cNvSpPr>
          <p:nvPr/>
        </p:nvSpPr>
        <p:spPr bwMode="auto">
          <a:xfrm>
            <a:off x="1219200" y="5257800"/>
            <a:ext cx="6858000" cy="1382713"/>
          </a:xfrm>
          <a:prstGeom prst="rect">
            <a:avLst/>
          </a:prstGeom>
          <a:solidFill>
            <a:schemeClr val="bg2"/>
          </a:solidFill>
          <a:ln w="9525">
            <a:solidFill>
              <a:schemeClr val="tx1"/>
            </a:solidFill>
            <a:miter lim="800000"/>
            <a:headEnd/>
            <a:tailEnd/>
          </a:ln>
          <a:effectLst/>
        </p:spPr>
        <p:txBody>
          <a:bodyPr>
            <a:spAutoFit/>
          </a:bodyPr>
          <a:lstStyle/>
          <a:p>
            <a:pPr marL="457200" indent="-457200" algn="ctr" eaLnBrk="1" hangingPunct="1">
              <a:spcBef>
                <a:spcPct val="50000"/>
              </a:spcBef>
              <a:defRPr/>
            </a:pPr>
            <a:r>
              <a:rPr lang="en-US" sz="2800" dirty="0">
                <a:effectLst>
                  <a:outerShdw blurRad="38100" dist="38100" dir="2700000" algn="tl">
                    <a:srgbClr val="000000">
                      <a:alpha val="43137"/>
                    </a:srgbClr>
                  </a:outerShdw>
                </a:effectLst>
                <a:latin typeface="Arial" charset="0"/>
                <a:cs typeface="Arial" charset="0"/>
              </a:rPr>
              <a:t>The previously described methodology is simply a way to apply these principles in a reasonably practical manner.</a:t>
            </a:r>
          </a:p>
        </p:txBody>
      </p:sp>
      <p:grpSp>
        <p:nvGrpSpPr>
          <p:cNvPr id="93189" name="Group 26"/>
          <p:cNvGrpSpPr>
            <a:grpSpLocks/>
          </p:cNvGrpSpPr>
          <p:nvPr/>
        </p:nvGrpSpPr>
        <p:grpSpPr bwMode="auto">
          <a:xfrm>
            <a:off x="1524000" y="3733800"/>
            <a:ext cx="4724400" cy="1371600"/>
            <a:chOff x="947" y="2352"/>
            <a:chExt cx="3133" cy="1008"/>
          </a:xfrm>
        </p:grpSpPr>
        <p:sp>
          <p:nvSpPr>
            <p:cNvPr id="588807" name="Line 7"/>
            <p:cNvSpPr>
              <a:spLocks noChangeShapeType="1"/>
            </p:cNvSpPr>
            <p:nvPr/>
          </p:nvSpPr>
          <p:spPr bwMode="auto">
            <a:xfrm>
              <a:off x="2455" y="2454"/>
              <a:ext cx="0" cy="805"/>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08" name="Line 8"/>
            <p:cNvSpPr>
              <a:spLocks noChangeShapeType="1"/>
            </p:cNvSpPr>
            <p:nvPr/>
          </p:nvSpPr>
          <p:spPr bwMode="auto">
            <a:xfrm>
              <a:off x="2455" y="3259"/>
              <a:ext cx="1577" cy="1"/>
            </a:xfrm>
            <a:prstGeom prst="line">
              <a:avLst/>
            </a:prstGeom>
            <a:no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09" name="Line 9"/>
            <p:cNvSpPr>
              <a:spLocks noChangeShapeType="1"/>
            </p:cNvSpPr>
            <p:nvPr/>
          </p:nvSpPr>
          <p:spPr bwMode="auto">
            <a:xfrm>
              <a:off x="2598" y="2454"/>
              <a:ext cx="1292" cy="705"/>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10" name="Line 10"/>
            <p:cNvSpPr>
              <a:spLocks noChangeShapeType="1"/>
            </p:cNvSpPr>
            <p:nvPr/>
          </p:nvSpPr>
          <p:spPr bwMode="auto">
            <a:xfrm flipV="1">
              <a:off x="2790" y="2454"/>
              <a:ext cx="1051" cy="570"/>
            </a:xfrm>
            <a:prstGeom prst="line">
              <a:avLst/>
            </a:prstGeom>
            <a:noFill/>
            <a:ln w="19050">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11" name="Line 11"/>
            <p:cNvSpPr>
              <a:spLocks noChangeShapeType="1"/>
            </p:cNvSpPr>
            <p:nvPr/>
          </p:nvSpPr>
          <p:spPr bwMode="auto">
            <a:xfrm>
              <a:off x="2981" y="2654"/>
              <a:ext cx="0" cy="604"/>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12" name="Line 12"/>
            <p:cNvSpPr>
              <a:spLocks noChangeShapeType="1"/>
            </p:cNvSpPr>
            <p:nvPr/>
          </p:nvSpPr>
          <p:spPr bwMode="auto">
            <a:xfrm flipH="1">
              <a:off x="2455" y="2654"/>
              <a:ext cx="526" cy="1"/>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13" name="Line 13"/>
            <p:cNvSpPr>
              <a:spLocks noChangeShapeType="1"/>
            </p:cNvSpPr>
            <p:nvPr/>
          </p:nvSpPr>
          <p:spPr bwMode="auto">
            <a:xfrm flipH="1">
              <a:off x="2312" y="2790"/>
              <a:ext cx="907" cy="0"/>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14" name="Text Box 14"/>
            <p:cNvSpPr txBox="1">
              <a:spLocks noChangeArrowheads="1"/>
            </p:cNvSpPr>
            <p:nvPr/>
          </p:nvSpPr>
          <p:spPr bwMode="auto">
            <a:xfrm>
              <a:off x="1265" y="2622"/>
              <a:ext cx="1194" cy="101"/>
            </a:xfrm>
            <a:prstGeom prst="rect">
              <a:avLst/>
            </a:prstGeom>
            <a:noFill/>
            <a:ln w="9525">
              <a:noFill/>
              <a:miter lim="800000"/>
              <a:headEnd/>
              <a:tailEnd/>
            </a:ln>
          </p:spPr>
          <p:txBody>
            <a:bodyPr/>
            <a:lstStyle/>
            <a:p>
              <a:pPr algn="r">
                <a:defRPr/>
              </a:pPr>
              <a:r>
                <a:rPr lang="en-US" sz="800" b="1">
                  <a:effectLst>
                    <a:outerShdw blurRad="38100" dist="38100" dir="2700000" algn="tl">
                      <a:srgbClr val="000000">
                        <a:alpha val="43137"/>
                      </a:srgbClr>
                    </a:outerShdw>
                  </a:effectLst>
                </a:rPr>
                <a:t>IV</a:t>
              </a:r>
              <a:r>
                <a:rPr lang="en-US" sz="800" b="1" baseline="-25000">
                  <a:effectLst>
                    <a:outerShdw blurRad="38100" dist="38100" dir="2700000" algn="tl">
                      <a:srgbClr val="000000">
                        <a:alpha val="43137"/>
                      </a:srgbClr>
                    </a:outerShdw>
                  </a:effectLst>
                </a:rPr>
                <a:t>A </a:t>
              </a:r>
              <a:r>
                <a:rPr lang="en-US" sz="800" b="1">
                  <a:effectLst>
                    <a:outerShdw blurRad="38100" dist="38100" dir="2700000" algn="tl">
                      <a:srgbClr val="000000">
                        <a:alpha val="43137"/>
                      </a:srgbClr>
                    </a:outerShdw>
                  </a:effectLst>
                </a:rPr>
                <a:t>= $107 = $3.20/0.03</a:t>
              </a:r>
            </a:p>
          </p:txBody>
        </p:sp>
        <p:sp>
          <p:nvSpPr>
            <p:cNvPr id="588815" name="Text Box 15"/>
            <p:cNvSpPr txBox="1">
              <a:spLocks noChangeArrowheads="1"/>
            </p:cNvSpPr>
            <p:nvPr/>
          </p:nvSpPr>
          <p:spPr bwMode="auto">
            <a:xfrm>
              <a:off x="947" y="2748"/>
              <a:ext cx="1428" cy="108"/>
            </a:xfrm>
            <a:prstGeom prst="rect">
              <a:avLst/>
            </a:prstGeom>
            <a:noFill/>
            <a:ln w="9525">
              <a:noFill/>
              <a:miter lim="800000"/>
              <a:headEnd/>
              <a:tailEnd/>
            </a:ln>
          </p:spPr>
          <p:txBody>
            <a:bodyPr/>
            <a:lstStyle/>
            <a:p>
              <a:pPr algn="r">
                <a:defRPr/>
              </a:pPr>
              <a:r>
                <a:rPr lang="en-US" sz="800" b="1" dirty="0">
                  <a:effectLst>
                    <a:outerShdw blurRad="38100" dist="38100" dir="2700000" algn="tl">
                      <a:srgbClr val="000000">
                        <a:alpha val="43137"/>
                      </a:srgbClr>
                    </a:outerShdw>
                  </a:effectLst>
                </a:rPr>
                <a:t>MV = $100 = $4/0.04 = $3/0.03  = IV</a:t>
              </a:r>
              <a:r>
                <a:rPr lang="en-US" sz="800" b="1" baseline="-25000" dirty="0">
                  <a:effectLst>
                    <a:outerShdw blurRad="38100" dist="38100" dir="2700000" algn="tl">
                      <a:srgbClr val="000000">
                        <a:alpha val="43137"/>
                      </a:srgbClr>
                    </a:outerShdw>
                  </a:effectLst>
                </a:rPr>
                <a:t>M</a:t>
              </a:r>
              <a:endParaRPr lang="en-US" sz="800" b="1" dirty="0">
                <a:effectLst>
                  <a:outerShdw blurRad="38100" dist="38100" dir="2700000" algn="tl">
                    <a:srgbClr val="000000">
                      <a:alpha val="43137"/>
                    </a:srgbClr>
                  </a:outerShdw>
                </a:effectLst>
              </a:endParaRPr>
            </a:p>
          </p:txBody>
        </p:sp>
        <p:sp>
          <p:nvSpPr>
            <p:cNvPr id="588816" name="Text Box 16"/>
            <p:cNvSpPr txBox="1">
              <a:spLocks noChangeArrowheads="1"/>
            </p:cNvSpPr>
            <p:nvPr/>
          </p:nvSpPr>
          <p:spPr bwMode="auto">
            <a:xfrm>
              <a:off x="3937" y="3091"/>
              <a:ext cx="143" cy="101"/>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D</a:t>
              </a:r>
            </a:p>
          </p:txBody>
        </p:sp>
        <p:sp>
          <p:nvSpPr>
            <p:cNvPr id="588817" name="Text Box 17"/>
            <p:cNvSpPr txBox="1">
              <a:spLocks noChangeArrowheads="1"/>
            </p:cNvSpPr>
            <p:nvPr/>
          </p:nvSpPr>
          <p:spPr bwMode="auto">
            <a:xfrm>
              <a:off x="3841" y="2352"/>
              <a:ext cx="143" cy="102"/>
            </a:xfrm>
            <a:prstGeom prst="rect">
              <a:avLst/>
            </a:prstGeom>
            <a:noFill/>
            <a:ln w="9525">
              <a:noFill/>
              <a:miter lim="800000"/>
              <a:headEnd/>
              <a:tailEnd/>
            </a:ln>
          </p:spPr>
          <p:txBody>
            <a:bodyPr/>
            <a:lstStyle/>
            <a:p>
              <a:pPr algn="ctr">
                <a:defRPr/>
              </a:pPr>
              <a:r>
                <a:rPr lang="en-US" sz="1200" b="1">
                  <a:effectLst>
                    <a:outerShdw blurRad="38100" dist="38100" dir="2700000" algn="tl">
                      <a:srgbClr val="000000">
                        <a:alpha val="43137"/>
                      </a:srgbClr>
                    </a:outerShdw>
                  </a:effectLst>
                </a:rPr>
                <a:t>S</a:t>
              </a:r>
            </a:p>
          </p:txBody>
        </p:sp>
        <p:sp>
          <p:nvSpPr>
            <p:cNvPr id="588818" name="Text Box 18"/>
            <p:cNvSpPr txBox="1">
              <a:spLocks noChangeArrowheads="1"/>
            </p:cNvSpPr>
            <p:nvPr/>
          </p:nvSpPr>
          <p:spPr bwMode="auto">
            <a:xfrm>
              <a:off x="3889" y="3259"/>
              <a:ext cx="191" cy="101"/>
            </a:xfrm>
            <a:prstGeom prst="rect">
              <a:avLst/>
            </a:prstGeom>
            <a:noFill/>
            <a:ln w="9525">
              <a:noFill/>
              <a:miter lim="800000"/>
              <a:headEnd/>
              <a:tailEnd/>
            </a:ln>
          </p:spPr>
          <p:txBody>
            <a:bodyPr/>
            <a:lstStyle/>
            <a:p>
              <a:pPr algn="ctr">
                <a:defRPr/>
              </a:pPr>
              <a:r>
                <a:rPr lang="en-US" sz="1000" b="1">
                  <a:effectLst>
                    <a:outerShdw blurRad="38100" dist="38100" dir="2700000" algn="tl">
                      <a:srgbClr val="000000">
                        <a:alpha val="43137"/>
                      </a:srgbClr>
                    </a:outerShdw>
                  </a:effectLst>
                </a:rPr>
                <a:t>Q</a:t>
              </a:r>
            </a:p>
          </p:txBody>
        </p:sp>
        <p:sp>
          <p:nvSpPr>
            <p:cNvPr id="588819" name="Text Box 19"/>
            <p:cNvSpPr txBox="1">
              <a:spLocks noChangeArrowheads="1"/>
            </p:cNvSpPr>
            <p:nvPr/>
          </p:nvSpPr>
          <p:spPr bwMode="auto">
            <a:xfrm>
              <a:off x="2264" y="2352"/>
              <a:ext cx="191" cy="134"/>
            </a:xfrm>
            <a:prstGeom prst="rect">
              <a:avLst/>
            </a:prstGeom>
            <a:noFill/>
            <a:ln w="9525">
              <a:noFill/>
              <a:miter lim="800000"/>
              <a:headEnd/>
              <a:tailEnd/>
            </a:ln>
          </p:spPr>
          <p:txBody>
            <a:bodyPr/>
            <a:lstStyle/>
            <a:p>
              <a:pPr algn="ctr">
                <a:defRPr/>
              </a:pPr>
              <a:r>
                <a:rPr lang="en-US" sz="1000" b="1">
                  <a:effectLst>
                    <a:outerShdw blurRad="38100" dist="38100" dir="2700000" algn="tl">
                      <a:srgbClr val="000000">
                        <a:alpha val="43137"/>
                      </a:srgbClr>
                    </a:outerShdw>
                  </a:effectLst>
                </a:rPr>
                <a:t>L</a:t>
              </a:r>
            </a:p>
          </p:txBody>
        </p:sp>
        <p:sp>
          <p:nvSpPr>
            <p:cNvPr id="588820" name="Text Box 20"/>
            <p:cNvSpPr txBox="1">
              <a:spLocks noChangeArrowheads="1"/>
            </p:cNvSpPr>
            <p:nvPr/>
          </p:nvSpPr>
          <p:spPr bwMode="auto">
            <a:xfrm>
              <a:off x="3173" y="3249"/>
              <a:ext cx="239" cy="100"/>
            </a:xfrm>
            <a:prstGeom prst="rect">
              <a:avLst/>
            </a:prstGeom>
            <a:noFill/>
            <a:ln w="9525">
              <a:noFill/>
              <a:miter lim="800000"/>
              <a:headEnd/>
              <a:tailEnd/>
            </a:ln>
          </p:spPr>
          <p:txBody>
            <a:bodyPr/>
            <a:lstStyle/>
            <a:p>
              <a:pPr algn="ctr">
                <a:defRPr/>
              </a:pPr>
              <a:r>
                <a:rPr lang="en-US" sz="1000" b="1">
                  <a:effectLst>
                    <a:outerShdw blurRad="38100" dist="38100" dir="2700000" algn="tl">
                      <a:srgbClr val="000000">
                        <a:alpha val="43137"/>
                      </a:srgbClr>
                    </a:outerShdw>
                  </a:effectLst>
                </a:rPr>
                <a:t>Q*</a:t>
              </a:r>
            </a:p>
          </p:txBody>
        </p:sp>
        <p:sp>
          <p:nvSpPr>
            <p:cNvPr id="588821" name="Line 21"/>
            <p:cNvSpPr>
              <a:spLocks noChangeShapeType="1"/>
            </p:cNvSpPr>
            <p:nvPr/>
          </p:nvSpPr>
          <p:spPr bwMode="auto">
            <a:xfrm>
              <a:off x="3220" y="2790"/>
              <a:ext cx="0" cy="469"/>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22" name="Text Box 22"/>
            <p:cNvSpPr txBox="1">
              <a:spLocks noChangeArrowheads="1"/>
            </p:cNvSpPr>
            <p:nvPr/>
          </p:nvSpPr>
          <p:spPr bwMode="auto">
            <a:xfrm>
              <a:off x="2885" y="3249"/>
              <a:ext cx="191" cy="100"/>
            </a:xfrm>
            <a:prstGeom prst="rect">
              <a:avLst/>
            </a:prstGeom>
            <a:noFill/>
            <a:ln w="9525">
              <a:noFill/>
              <a:miter lim="800000"/>
              <a:headEnd/>
              <a:tailEnd/>
            </a:ln>
          </p:spPr>
          <p:txBody>
            <a:bodyPr/>
            <a:lstStyle/>
            <a:p>
              <a:pPr algn="ctr">
                <a:defRPr/>
              </a:pPr>
              <a:r>
                <a:rPr lang="en-US" sz="1000" b="1">
                  <a:effectLst>
                    <a:outerShdw blurRad="38100" dist="38100" dir="2700000" algn="tl">
                      <a:srgbClr val="000000">
                        <a:alpha val="43137"/>
                      </a:srgbClr>
                    </a:outerShdw>
                  </a:effectLst>
                </a:rPr>
                <a:t>Q</a:t>
              </a:r>
              <a:r>
                <a:rPr lang="en-US" sz="1000" b="1" baseline="-25000">
                  <a:effectLst>
                    <a:outerShdw blurRad="38100" dist="38100" dir="2700000" algn="tl">
                      <a:srgbClr val="000000">
                        <a:alpha val="43137"/>
                      </a:srgbClr>
                    </a:outerShdw>
                  </a:effectLst>
                </a:rPr>
                <a:t>0</a:t>
              </a:r>
              <a:endParaRPr lang="en-US" sz="1000" b="1">
                <a:effectLst>
                  <a:outerShdw blurRad="38100" dist="38100" dir="2700000" algn="tl">
                    <a:srgbClr val="000000">
                      <a:alpha val="43137"/>
                    </a:srgbClr>
                  </a:outerShdw>
                </a:effectLst>
              </a:endParaRPr>
            </a:p>
          </p:txBody>
        </p:sp>
        <p:sp>
          <p:nvSpPr>
            <p:cNvPr id="588823" name="Line 23"/>
            <p:cNvSpPr>
              <a:spLocks noChangeShapeType="1"/>
            </p:cNvSpPr>
            <p:nvPr/>
          </p:nvSpPr>
          <p:spPr bwMode="auto">
            <a:xfrm flipH="1">
              <a:off x="2455" y="2913"/>
              <a:ext cx="526" cy="0"/>
            </a:xfrm>
            <a:prstGeom prst="line">
              <a:avLst/>
            </a:prstGeom>
            <a:noFill/>
            <a:ln w="9525">
              <a:solidFill>
                <a:srgbClr val="000000"/>
              </a:solidFill>
              <a:prstDash val="sysDot"/>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588824" name="Text Box 24"/>
            <p:cNvSpPr txBox="1">
              <a:spLocks noChangeArrowheads="1"/>
            </p:cNvSpPr>
            <p:nvPr/>
          </p:nvSpPr>
          <p:spPr bwMode="auto">
            <a:xfrm>
              <a:off x="1265" y="2874"/>
              <a:ext cx="1194" cy="112"/>
            </a:xfrm>
            <a:prstGeom prst="rect">
              <a:avLst/>
            </a:prstGeom>
            <a:noFill/>
            <a:ln w="9525">
              <a:noFill/>
              <a:miter lim="800000"/>
              <a:headEnd/>
              <a:tailEnd/>
            </a:ln>
          </p:spPr>
          <p:txBody>
            <a:bodyPr/>
            <a:lstStyle/>
            <a:p>
              <a:pPr algn="r">
                <a:defRPr/>
              </a:pPr>
              <a:r>
                <a:rPr lang="en-US" sz="800" b="1">
                  <a:effectLst>
                    <a:outerShdw blurRad="38100" dist="38100" dir="2700000" algn="tl">
                      <a:srgbClr val="000000">
                        <a:alpha val="43137"/>
                      </a:srgbClr>
                    </a:outerShdw>
                  </a:effectLst>
                </a:rPr>
                <a:t>IV</a:t>
              </a:r>
              <a:r>
                <a:rPr lang="en-US" sz="800" b="1" baseline="-25000">
                  <a:effectLst>
                    <a:outerShdw blurRad="38100" dist="38100" dir="2700000" algn="tl">
                      <a:srgbClr val="000000">
                        <a:alpha val="43137"/>
                      </a:srgbClr>
                    </a:outerShdw>
                  </a:effectLst>
                </a:rPr>
                <a:t>C </a:t>
              </a:r>
              <a:r>
                <a:rPr lang="en-US" sz="800" b="1">
                  <a:effectLst>
                    <a:outerShdw blurRad="38100" dist="38100" dir="2700000" algn="tl">
                      <a:srgbClr val="000000">
                        <a:alpha val="43137"/>
                      </a:srgbClr>
                    </a:outerShdw>
                  </a:effectLst>
                </a:rPr>
                <a:t>= $93 = $2.80/0.03</a:t>
              </a:r>
            </a:p>
          </p:txBody>
        </p:sp>
        <p:sp>
          <p:nvSpPr>
            <p:cNvPr id="588825" name="Text Box 25"/>
            <p:cNvSpPr txBox="1">
              <a:spLocks noChangeArrowheads="1"/>
            </p:cNvSpPr>
            <p:nvPr/>
          </p:nvSpPr>
          <p:spPr bwMode="auto">
            <a:xfrm>
              <a:off x="2592" y="2352"/>
              <a:ext cx="1106" cy="257"/>
            </a:xfrm>
            <a:prstGeom prst="rect">
              <a:avLst/>
            </a:prstGeom>
            <a:noFill/>
            <a:ln w="9525">
              <a:noFill/>
              <a:miter lim="800000"/>
              <a:headEnd/>
              <a:tailEnd/>
            </a:ln>
            <a:effectLst/>
          </p:spPr>
          <p:txBody>
            <a:bodyPr>
              <a:spAutoFit/>
            </a:bodyPr>
            <a:lstStyle/>
            <a:p>
              <a:pPr algn="ctr" eaLnBrk="1" hangingPunct="1">
                <a:spcBef>
                  <a:spcPct val="50000"/>
                </a:spcBef>
                <a:defRPr/>
              </a:pPr>
              <a:r>
                <a:rPr lang="en-US" sz="800" b="1">
                  <a:effectLst>
                    <a:outerShdw blurRad="38100" dist="38100" dir="2700000" algn="tl">
                      <a:srgbClr val="000000">
                        <a:alpha val="43137"/>
                      </a:srgbClr>
                    </a:outerShdw>
                  </a:effectLst>
                </a:rPr>
                <a:t>Market for Taxed Debt Assets:</a:t>
              </a:r>
            </a:p>
            <a:p>
              <a:pPr algn="ctr" eaLnBrk="1" hangingPunct="1">
                <a:spcBef>
                  <a:spcPct val="10000"/>
                </a:spcBef>
                <a:defRPr/>
              </a:pPr>
              <a:r>
                <a:rPr lang="en-US" sz="800" b="1">
                  <a:effectLst>
                    <a:outerShdw blurRad="38100" dist="38100" dir="2700000" algn="tl">
                      <a:srgbClr val="000000">
                        <a:alpha val="43137"/>
                      </a:srgbClr>
                    </a:outerShdw>
                  </a:effectLst>
                </a:rPr>
                <a:t>Mkt Int.Rate = 4%</a:t>
              </a:r>
            </a:p>
          </p:txBody>
        </p:sp>
      </p:grpSp>
      <p:sp>
        <p:nvSpPr>
          <p:cNvPr id="26"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noFill/>
          <a:ln>
            <a:miter lim="800000"/>
            <a:headEnd/>
            <a:tailEnd/>
          </a:ln>
        </p:spPr>
        <p:txBody>
          <a:bodyPr/>
          <a:lstStyle/>
          <a:p>
            <a:fld id="{4FA30DA6-68FD-4813-816B-3E79143E45A2}" type="slidenum">
              <a:rPr lang="en-US"/>
              <a:pPr/>
              <a:t>6</a:t>
            </a:fld>
            <a:endParaRPr lang="en-US"/>
          </a:p>
        </p:txBody>
      </p:sp>
      <p:pic>
        <p:nvPicPr>
          <p:cNvPr id="21507" name="Picture 2"/>
          <p:cNvPicPr>
            <a:picLocks noChangeAspect="1" noChangeArrowheads="1"/>
          </p:cNvPicPr>
          <p:nvPr/>
        </p:nvPicPr>
        <p:blipFill>
          <a:blip r:embed="rId2" cstate="print"/>
          <a:srcRect/>
          <a:stretch>
            <a:fillRect/>
          </a:stretch>
        </p:blipFill>
        <p:spPr bwMode="auto">
          <a:xfrm>
            <a:off x="762000" y="914400"/>
            <a:ext cx="7467600" cy="5106988"/>
          </a:xfrm>
          <a:prstGeom prst="rect">
            <a:avLst/>
          </a:prstGeom>
          <a:noFill/>
          <a:ln w="9525">
            <a:noFill/>
            <a:miter lim="800000"/>
            <a:headEnd/>
            <a:tailEnd/>
          </a:ln>
        </p:spPr>
      </p:pic>
      <p:sp>
        <p:nvSpPr>
          <p:cNvPr id="466947" name="Text Box 3"/>
          <p:cNvSpPr txBox="1">
            <a:spLocks noChangeArrowheads="1"/>
          </p:cNvSpPr>
          <p:nvPr/>
        </p:nvSpPr>
        <p:spPr bwMode="auto">
          <a:xfrm>
            <a:off x="685800" y="1524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b="1" i="1" dirty="0">
                <a:effectLst>
                  <a:outerShdw blurRad="38100" dist="38100" dir="2700000" algn="tl">
                    <a:srgbClr val="FFFFFF"/>
                  </a:outerShdw>
                </a:effectLst>
              </a:rPr>
              <a:t>Another perspective: </a:t>
            </a:r>
            <a:r>
              <a:rPr lang="en-US" b="1" i="1" dirty="0">
                <a:effectLst>
                  <a:outerShdw blurRad="38100" dist="38100" dir="2700000" algn="tl">
                    <a:srgbClr val="FFFFFF"/>
                  </a:outerShdw>
                </a:effectLst>
              </a:rPr>
              <a:t> </a:t>
            </a:r>
            <a:r>
              <a:rPr lang="en-US" dirty="0">
                <a:effectLst>
                  <a:outerShdw blurRad="38100" dist="38100" dir="2700000" algn="tl">
                    <a:srgbClr val="000000">
                      <a:alpha val="43137"/>
                    </a:srgbClr>
                  </a:outerShdw>
                </a:effectLst>
              </a:rPr>
              <a:t>(“</a:t>
            </a:r>
            <a:r>
              <a:rPr lang="en-US" dirty="0">
                <a:solidFill>
                  <a:srgbClr val="0000FF"/>
                </a:solidFill>
                <a:effectLst>
                  <a:outerShdw blurRad="38100" dist="38100" dir="2700000" algn="tl">
                    <a:srgbClr val="000000">
                      <a:alpha val="43137"/>
                    </a:srgbClr>
                  </a:outerShdw>
                </a:effectLst>
              </a:rPr>
              <a:t>Cash Flow Components</a:t>
            </a:r>
            <a:r>
              <a:rPr lang="en-US" dirty="0">
                <a:effectLst>
                  <a:outerShdw blurRad="38100" dist="38100" dir="2700000" algn="tl">
                    <a:srgbClr val="000000">
                      <a:alpha val="43137"/>
                    </a:srgbClr>
                  </a:outerShdw>
                </a:effectLst>
              </a:rPr>
              <a:t>”…)</a:t>
            </a:r>
            <a:endParaRPr lang="en-US" b="1" i="1" dirty="0">
              <a:effectLst>
                <a:outerShdw blurRad="38100" dist="38100" dir="2700000" algn="tl">
                  <a:srgbClr val="FFFFFF"/>
                </a:outerShdw>
              </a:effectLst>
            </a:endParaRPr>
          </a:p>
        </p:txBody>
      </p:sp>
      <p:sp>
        <p:nvSpPr>
          <p:cNvPr id="466948" name="AutoShape 4"/>
          <p:cNvSpPr>
            <a:spLocks/>
          </p:cNvSpPr>
          <p:nvPr/>
        </p:nvSpPr>
        <p:spPr bwMode="auto">
          <a:xfrm>
            <a:off x="3657600" y="1828800"/>
            <a:ext cx="228600" cy="762000"/>
          </a:xfrm>
          <a:prstGeom prst="leftBrace">
            <a:avLst>
              <a:gd name="adj1" fmla="val 27778"/>
              <a:gd name="adj2" fmla="val 50000"/>
            </a:avLst>
          </a:prstGeom>
          <a:noFill/>
          <a:ln w="2857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66949" name="AutoShape 5"/>
          <p:cNvSpPr>
            <a:spLocks/>
          </p:cNvSpPr>
          <p:nvPr/>
        </p:nvSpPr>
        <p:spPr bwMode="auto">
          <a:xfrm>
            <a:off x="3581400" y="2895600"/>
            <a:ext cx="228600" cy="762000"/>
          </a:xfrm>
          <a:prstGeom prst="leftBrace">
            <a:avLst>
              <a:gd name="adj1" fmla="val 27778"/>
              <a:gd name="adj2" fmla="val 50000"/>
            </a:avLst>
          </a:prstGeom>
          <a:noFill/>
          <a:ln w="2857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4210" name="Straight Connector 5"/>
          <p:cNvCxnSpPr>
            <a:cxnSpLocks noChangeShapeType="1"/>
            <a:endCxn id="27" idx="0"/>
          </p:cNvCxnSpPr>
          <p:nvPr/>
        </p:nvCxnSpPr>
        <p:spPr bwMode="auto">
          <a:xfrm rot="5400000">
            <a:off x="3086100" y="2247900"/>
            <a:ext cx="2819400" cy="0"/>
          </a:xfrm>
          <a:prstGeom prst="line">
            <a:avLst/>
          </a:prstGeom>
          <a:noFill/>
          <a:ln w="9525" algn="ctr">
            <a:solidFill>
              <a:schemeClr val="tx1"/>
            </a:solidFill>
            <a:round/>
            <a:headEnd/>
            <a:tailEnd/>
          </a:ln>
        </p:spPr>
      </p:cxnSp>
      <p:cxnSp>
        <p:nvCxnSpPr>
          <p:cNvPr id="94211" name="Straight Connector 7"/>
          <p:cNvCxnSpPr>
            <a:cxnSpLocks noChangeShapeType="1"/>
          </p:cNvCxnSpPr>
          <p:nvPr/>
        </p:nvCxnSpPr>
        <p:spPr bwMode="auto">
          <a:xfrm>
            <a:off x="1371600" y="1219200"/>
            <a:ext cx="6324600" cy="0"/>
          </a:xfrm>
          <a:prstGeom prst="line">
            <a:avLst/>
          </a:prstGeom>
          <a:noFill/>
          <a:ln w="9525" algn="ctr">
            <a:solidFill>
              <a:schemeClr val="tx1"/>
            </a:solidFill>
            <a:round/>
            <a:headEnd/>
            <a:tailEnd/>
          </a:ln>
        </p:spPr>
      </p:cxnSp>
      <p:sp>
        <p:nvSpPr>
          <p:cNvPr id="9" name="TextBox 8"/>
          <p:cNvSpPr txBox="1"/>
          <p:nvPr/>
        </p:nvSpPr>
        <p:spPr>
          <a:xfrm>
            <a:off x="1447800" y="457200"/>
            <a:ext cx="6400800" cy="400050"/>
          </a:xfrm>
          <a:prstGeom prst="rect">
            <a:avLst/>
          </a:prstGeom>
          <a:noFill/>
        </p:spPr>
        <p:txBody>
          <a:bodyPr>
            <a:spAutoFit/>
          </a:bodyPr>
          <a:lstStyle/>
          <a:p>
            <a:pPr algn="ctr" eaLnBrk="1" hangingPunct="1">
              <a:defRPr/>
            </a:pPr>
            <a:r>
              <a:rPr lang="en-US" sz="2000" dirty="0">
                <a:solidFill>
                  <a:schemeClr val="accent1">
                    <a:lumMod val="75000"/>
                  </a:schemeClr>
                </a:solidFill>
                <a:effectLst>
                  <a:outerShdw blurRad="38100" dist="38100" dir="2700000" algn="tl">
                    <a:srgbClr val="000000">
                      <a:alpha val="43137"/>
                    </a:srgbClr>
                  </a:outerShdw>
                </a:effectLst>
              </a:rPr>
              <a:t>Capital Account (balance sheet) “T-chart”:</a:t>
            </a:r>
            <a:endParaRPr lang="en-US" sz="2000" dirty="0">
              <a:solidFill>
                <a:schemeClr val="accent1">
                  <a:lumMod val="75000"/>
                </a:schemeClr>
              </a:solidFill>
              <a:effectLst>
                <a:outerShdw blurRad="38100" dist="38100" dir="2700000" algn="tl">
                  <a:srgbClr val="000000">
                    <a:alpha val="43137"/>
                  </a:srgbClr>
                </a:outerShdw>
              </a:effectLst>
            </a:endParaRPr>
          </a:p>
        </p:txBody>
      </p:sp>
      <p:sp>
        <p:nvSpPr>
          <p:cNvPr id="10" name="TextBox 9"/>
          <p:cNvSpPr txBox="1"/>
          <p:nvPr/>
        </p:nvSpPr>
        <p:spPr>
          <a:xfrm>
            <a:off x="1905000" y="838200"/>
            <a:ext cx="23622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Assets</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1" name="TextBox 10"/>
          <p:cNvSpPr txBox="1"/>
          <p:nvPr/>
        </p:nvSpPr>
        <p:spPr>
          <a:xfrm>
            <a:off x="4953000" y="838200"/>
            <a:ext cx="2362200" cy="461963"/>
          </a:xfrm>
          <a:prstGeom prst="rect">
            <a:avLst/>
          </a:prstGeom>
          <a:noFill/>
        </p:spPr>
        <p:txBody>
          <a:bodyPr>
            <a:spAutoFit/>
          </a:bodyPr>
          <a:lstStyle/>
          <a:p>
            <a:pPr algn="ctr" eaLnBrk="1" hangingPunct="1">
              <a:defRPr/>
            </a:pPr>
            <a:r>
              <a:rPr lang="en-US" dirty="0" err="1">
                <a:solidFill>
                  <a:schemeClr val="accent1">
                    <a:lumMod val="75000"/>
                  </a:schemeClr>
                </a:solidFill>
                <a:effectLst>
                  <a:outerShdw blurRad="38100" dist="38100" dir="2700000" algn="tl">
                    <a:srgbClr val="000000">
                      <a:alpha val="43137"/>
                    </a:srgbClr>
                  </a:outerShdw>
                </a:effectLst>
              </a:rPr>
              <a:t>Liabs</a:t>
            </a:r>
            <a:r>
              <a:rPr lang="en-US" dirty="0">
                <a:solidFill>
                  <a:schemeClr val="accent1">
                    <a:lumMod val="75000"/>
                  </a:schemeClr>
                </a:solidFill>
                <a:effectLst>
                  <a:outerShdw blurRad="38100" dist="38100" dir="2700000" algn="tl">
                    <a:srgbClr val="000000">
                      <a:alpha val="43137"/>
                    </a:srgbClr>
                  </a:outerShdw>
                </a:effectLst>
              </a:rPr>
              <a:t> &amp; Equity</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2" name="TextBox 11"/>
          <p:cNvSpPr txBox="1"/>
          <p:nvPr/>
        </p:nvSpPr>
        <p:spPr>
          <a:xfrm>
            <a:off x="0" y="0"/>
            <a:ext cx="9144000" cy="461963"/>
          </a:xfrm>
          <a:prstGeom prst="rect">
            <a:avLst/>
          </a:prstGeom>
          <a:noFill/>
        </p:spPr>
        <p:txBody>
          <a:bodyPr>
            <a:spAutoFit/>
          </a:bodyPr>
          <a:lstStyle/>
          <a:p>
            <a:pPr eaLnBrk="1" hangingPunct="1">
              <a:defRPr/>
            </a:pPr>
            <a:r>
              <a:rPr lang="en-US" dirty="0">
                <a:effectLst>
                  <a:outerShdw blurRad="38100" dist="38100" dir="2700000" algn="tl">
                    <a:srgbClr val="000000">
                      <a:alpha val="43137"/>
                    </a:srgbClr>
                  </a:outerShdw>
                </a:effectLst>
              </a:rPr>
              <a:t>Exhibit 14A-1: Regular fee simple property purchase, no debt…</a:t>
            </a:r>
            <a:endParaRPr lang="en-US" dirty="0">
              <a:effectLst>
                <a:outerShdw blurRad="38100" dist="38100" dir="2700000" algn="tl">
                  <a:srgbClr val="000000">
                    <a:alpha val="43137"/>
                  </a:srgbClr>
                </a:outerShdw>
              </a:effectLst>
            </a:endParaRPr>
          </a:p>
        </p:txBody>
      </p:sp>
      <p:sp>
        <p:nvSpPr>
          <p:cNvPr id="13" name="TextBox 12"/>
          <p:cNvSpPr txBox="1"/>
          <p:nvPr/>
        </p:nvSpPr>
        <p:spPr>
          <a:xfrm>
            <a:off x="4800600" y="1295400"/>
            <a:ext cx="2438400" cy="830263"/>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Liabilities:</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a:t>
            </a:r>
            <a:r>
              <a:rPr lang="en-US" i="1" dirty="0">
                <a:solidFill>
                  <a:schemeClr val="accent1">
                    <a:lumMod val="75000"/>
                  </a:schemeClr>
                </a:solidFill>
                <a:effectLst>
                  <a:outerShdw blurRad="38100" dist="38100" dir="2700000" algn="tl">
                    <a:srgbClr val="000000">
                      <a:alpha val="43137"/>
                    </a:srgbClr>
                  </a:outerShdw>
                </a:effectLst>
              </a:rPr>
              <a:t>none</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4" name="TextBox 13"/>
          <p:cNvSpPr txBox="1"/>
          <p:nvPr/>
        </p:nvSpPr>
        <p:spPr>
          <a:xfrm>
            <a:off x="4800600" y="2362200"/>
            <a:ext cx="2438400" cy="830263"/>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Owner’s Equity:</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P  </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6" name="TextBox 15"/>
          <p:cNvSpPr txBox="1"/>
          <p:nvPr/>
        </p:nvSpPr>
        <p:spPr>
          <a:xfrm>
            <a:off x="1143000" y="3200400"/>
            <a:ext cx="1143000" cy="830263"/>
          </a:xfrm>
          <a:prstGeom prst="rect">
            <a:avLst/>
          </a:prstGeom>
          <a:noFill/>
        </p:spPr>
        <p:txBody>
          <a:bodyPr>
            <a:spAutoFit/>
          </a:bodyPr>
          <a:lstStyle/>
          <a:p>
            <a:pPr eaLnBrk="1" hangingPunct="1">
              <a:defRPr/>
            </a:pPr>
            <a:r>
              <a:rPr lang="en-US" sz="1400" dirty="0">
                <a:solidFill>
                  <a:schemeClr val="accent1">
                    <a:lumMod val="75000"/>
                  </a:schemeClr>
                </a:solidFill>
                <a:effectLst>
                  <a:outerShdw blurRad="38100" dist="38100" dir="2700000" algn="tl">
                    <a:srgbClr val="000000">
                      <a:alpha val="43137"/>
                    </a:srgbClr>
                  </a:outerShdw>
                </a:effectLst>
              </a:rPr>
              <a:t>Structure: </a:t>
            </a:r>
            <a:r>
              <a:rPr lang="en-US" dirty="0">
                <a:solidFill>
                  <a:schemeClr val="accent1">
                    <a:lumMod val="75000"/>
                  </a:schemeClr>
                </a:solidFill>
                <a:effectLst>
                  <a:outerShdw blurRad="38100" dist="38100" dir="2700000" algn="tl">
                    <a:srgbClr val="000000">
                      <a:alpha val="43137"/>
                    </a:srgbClr>
                  </a:outerShdw>
                </a:effectLst>
              </a:rPr>
              <a:t>S</a:t>
            </a:r>
          </a:p>
          <a:p>
            <a:pPr eaLnBrk="1" hangingPunct="1">
              <a:defRPr/>
            </a:pPr>
            <a:r>
              <a:rPr lang="en-US" sz="1400" dirty="0">
                <a:solidFill>
                  <a:schemeClr val="accent1">
                    <a:lumMod val="75000"/>
                  </a:schemeClr>
                </a:solidFill>
                <a:effectLst>
                  <a:outerShdw blurRad="38100" dist="38100" dir="2700000" algn="tl">
                    <a:srgbClr val="000000">
                      <a:alpha val="43137"/>
                    </a:srgbClr>
                  </a:outerShdw>
                </a:effectLst>
              </a:rPr>
              <a:t>Land:        </a:t>
            </a:r>
            <a:r>
              <a:rPr lang="en-US" dirty="0">
                <a:solidFill>
                  <a:schemeClr val="accent1">
                    <a:lumMod val="75000"/>
                  </a:schemeClr>
                </a:solidFill>
                <a:effectLst>
                  <a:outerShdw blurRad="38100" dist="38100" dir="2700000" algn="tl">
                    <a:srgbClr val="000000">
                      <a:alpha val="43137"/>
                    </a:srgbClr>
                  </a:outerShdw>
                </a:effectLst>
              </a:rPr>
              <a:t>L</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94219" name="Right Brace 16"/>
          <p:cNvSpPr>
            <a:spLocks/>
          </p:cNvSpPr>
          <p:nvPr/>
        </p:nvSpPr>
        <p:spPr bwMode="auto">
          <a:xfrm>
            <a:off x="2057400" y="3276600"/>
            <a:ext cx="381000" cy="685800"/>
          </a:xfrm>
          <a:prstGeom prst="rightBrace">
            <a:avLst>
              <a:gd name="adj1" fmla="val 8333"/>
              <a:gd name="adj2" fmla="val 35306"/>
            </a:avLst>
          </a:prstGeom>
          <a:noFill/>
          <a:ln w="9525" algn="ctr">
            <a:solidFill>
              <a:schemeClr val="tx1"/>
            </a:solidFill>
            <a:round/>
            <a:headEnd/>
            <a:tailEnd/>
          </a:ln>
        </p:spPr>
        <p:txBody>
          <a:bodyPr wrap="none"/>
          <a:lstStyle/>
          <a:p>
            <a:pPr eaLnBrk="1" hangingPunct="1"/>
            <a:endParaRPr lang="en-US"/>
          </a:p>
        </p:txBody>
      </p:sp>
      <p:cxnSp>
        <p:nvCxnSpPr>
          <p:cNvPr id="94220" name="Straight Connector 18"/>
          <p:cNvCxnSpPr>
            <a:cxnSpLocks noChangeShapeType="1"/>
          </p:cNvCxnSpPr>
          <p:nvPr/>
        </p:nvCxnSpPr>
        <p:spPr bwMode="auto">
          <a:xfrm>
            <a:off x="1524000" y="3200400"/>
            <a:ext cx="2514600" cy="0"/>
          </a:xfrm>
          <a:prstGeom prst="line">
            <a:avLst/>
          </a:prstGeom>
          <a:noFill/>
          <a:ln w="9525" algn="ctr">
            <a:solidFill>
              <a:schemeClr val="tx1"/>
            </a:solidFill>
            <a:round/>
            <a:headEnd/>
            <a:tailEnd/>
          </a:ln>
        </p:spPr>
      </p:cxnSp>
      <p:cxnSp>
        <p:nvCxnSpPr>
          <p:cNvPr id="94221" name="Straight Connector 19"/>
          <p:cNvCxnSpPr>
            <a:cxnSpLocks noChangeShapeType="1"/>
          </p:cNvCxnSpPr>
          <p:nvPr/>
        </p:nvCxnSpPr>
        <p:spPr bwMode="auto">
          <a:xfrm>
            <a:off x="4876800" y="3200400"/>
            <a:ext cx="2514600" cy="0"/>
          </a:xfrm>
          <a:prstGeom prst="line">
            <a:avLst/>
          </a:prstGeom>
          <a:noFill/>
          <a:ln w="9525" algn="ctr">
            <a:solidFill>
              <a:schemeClr val="tx1"/>
            </a:solidFill>
            <a:round/>
            <a:headEnd/>
            <a:tailEnd/>
          </a:ln>
        </p:spPr>
      </p:cxnSp>
      <p:sp>
        <p:nvSpPr>
          <p:cNvPr id="21" name="TextBox 20"/>
          <p:cNvSpPr txBox="1"/>
          <p:nvPr/>
        </p:nvSpPr>
        <p:spPr>
          <a:xfrm>
            <a:off x="2286000" y="3276600"/>
            <a:ext cx="6858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P</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22" name="TextBox 21"/>
          <p:cNvSpPr txBox="1"/>
          <p:nvPr/>
        </p:nvSpPr>
        <p:spPr>
          <a:xfrm>
            <a:off x="5334000" y="3276600"/>
            <a:ext cx="6858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P</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25" name="TextBox 24"/>
          <p:cNvSpPr txBox="1"/>
          <p:nvPr/>
        </p:nvSpPr>
        <p:spPr>
          <a:xfrm>
            <a:off x="3276600" y="3962400"/>
            <a:ext cx="2209800" cy="830263"/>
          </a:xfrm>
          <a:prstGeom prst="rect">
            <a:avLst/>
          </a:prstGeom>
          <a:noFill/>
        </p:spPr>
        <p:txBody>
          <a:bodyPr>
            <a:spAutoFit/>
          </a:bodyPr>
          <a:lstStyle/>
          <a:p>
            <a:pPr eaLnBrk="1" hangingPunct="1">
              <a:defRPr/>
            </a:pPr>
            <a:r>
              <a:rPr lang="en-US" dirty="0">
                <a:solidFill>
                  <a:srgbClr val="7030A0"/>
                </a:solidFill>
                <a:effectLst>
                  <a:outerShdw blurRad="38100" dist="38100" dir="2700000" algn="tl">
                    <a:srgbClr val="000000">
                      <a:alpha val="43137"/>
                    </a:srgbClr>
                  </a:outerShdw>
                </a:effectLst>
              </a:rPr>
              <a:t>Revs</a:t>
            </a:r>
          </a:p>
          <a:p>
            <a:pPr eaLnBrk="1" hangingPunct="1">
              <a:defRPr/>
            </a:pPr>
            <a:r>
              <a:rPr lang="en-US" dirty="0">
                <a:solidFill>
                  <a:srgbClr val="7030A0"/>
                </a:solidFill>
                <a:effectLst>
                  <a:outerShdw blurRad="38100" dist="38100" dir="2700000" algn="tl">
                    <a:srgbClr val="000000">
                      <a:alpha val="43137"/>
                    </a:srgbClr>
                  </a:outerShdw>
                </a:effectLst>
              </a:rPr>
              <a:t>– </a:t>
            </a:r>
            <a:r>
              <a:rPr lang="en-US" dirty="0" err="1">
                <a:solidFill>
                  <a:srgbClr val="7030A0"/>
                </a:solidFill>
                <a:effectLst>
                  <a:outerShdw blurRad="38100" dist="38100" dir="2700000" algn="tl">
                    <a:srgbClr val="000000">
                      <a:alpha val="43137"/>
                    </a:srgbClr>
                  </a:outerShdw>
                </a:effectLst>
              </a:rPr>
              <a:t>Oper</a:t>
            </a:r>
            <a:r>
              <a:rPr lang="en-US" dirty="0">
                <a:solidFill>
                  <a:srgbClr val="7030A0"/>
                </a:solidFill>
                <a:effectLst>
                  <a:outerShdw blurRad="38100" dist="38100" dir="2700000" algn="tl">
                    <a:srgbClr val="000000">
                      <a:alpha val="43137"/>
                    </a:srgbClr>
                  </a:outerShdw>
                </a:effectLst>
              </a:rPr>
              <a:t> </a:t>
            </a:r>
            <a:r>
              <a:rPr lang="en-US" dirty="0" err="1">
                <a:solidFill>
                  <a:srgbClr val="7030A0"/>
                </a:solidFill>
                <a:effectLst>
                  <a:outerShdw blurRad="38100" dist="38100" dir="2700000" algn="tl">
                    <a:srgbClr val="000000">
                      <a:alpha val="43137"/>
                    </a:srgbClr>
                  </a:outerShdw>
                </a:effectLst>
              </a:rPr>
              <a:t>Expns</a:t>
            </a:r>
            <a:endParaRPr lang="en-US" dirty="0">
              <a:solidFill>
                <a:srgbClr val="7030A0"/>
              </a:solidFill>
              <a:effectLst>
                <a:outerShdw blurRad="38100" dist="38100" dir="2700000" algn="tl">
                  <a:srgbClr val="000000">
                    <a:alpha val="43137"/>
                  </a:srgbClr>
                </a:outerShdw>
              </a:effectLst>
            </a:endParaRPr>
          </a:p>
        </p:txBody>
      </p:sp>
      <p:sp>
        <p:nvSpPr>
          <p:cNvPr id="28" name="TextBox 27"/>
          <p:cNvSpPr txBox="1"/>
          <p:nvPr/>
        </p:nvSpPr>
        <p:spPr>
          <a:xfrm>
            <a:off x="3276600" y="4800600"/>
            <a:ext cx="3200400" cy="830263"/>
          </a:xfrm>
          <a:prstGeom prst="rect">
            <a:avLst/>
          </a:prstGeom>
          <a:noFill/>
        </p:spPr>
        <p:txBody>
          <a:bodyPr>
            <a:spAutoFit/>
          </a:bodyPr>
          <a:lstStyle/>
          <a:p>
            <a:pPr eaLnBrk="1" hangingPunct="1">
              <a:defRPr/>
            </a:pPr>
            <a:r>
              <a:rPr lang="en-US" dirty="0">
                <a:solidFill>
                  <a:srgbClr val="7030A0"/>
                </a:solidFill>
                <a:effectLst>
                  <a:outerShdw blurRad="38100" dist="38100" dir="2700000" algn="tl">
                    <a:srgbClr val="000000">
                      <a:alpha val="43137"/>
                    </a:srgbClr>
                  </a:outerShdw>
                </a:effectLst>
              </a:rPr>
              <a:t>NOI</a:t>
            </a:r>
          </a:p>
          <a:p>
            <a:pPr eaLnBrk="1" hangingPunct="1">
              <a:defRPr/>
            </a:pPr>
            <a:r>
              <a:rPr lang="en-US" dirty="0">
                <a:solidFill>
                  <a:srgbClr val="7030A0"/>
                </a:solidFill>
                <a:effectLst>
                  <a:outerShdw blurRad="38100" dist="38100" dir="2700000" algn="tl">
                    <a:srgbClr val="000000">
                      <a:alpha val="43137"/>
                    </a:srgbClr>
                  </a:outerShdw>
                </a:effectLst>
              </a:rPr>
              <a:t>– Depreciation (of P-L)</a:t>
            </a:r>
          </a:p>
        </p:txBody>
      </p:sp>
      <p:cxnSp>
        <p:nvCxnSpPr>
          <p:cNvPr id="94226" name="Straight Connector 22"/>
          <p:cNvCxnSpPr>
            <a:cxnSpLocks noChangeShapeType="1"/>
          </p:cNvCxnSpPr>
          <p:nvPr/>
        </p:nvCxnSpPr>
        <p:spPr bwMode="auto">
          <a:xfrm>
            <a:off x="3276600" y="5643563"/>
            <a:ext cx="2971800" cy="0"/>
          </a:xfrm>
          <a:prstGeom prst="line">
            <a:avLst/>
          </a:prstGeom>
          <a:noFill/>
          <a:ln w="9525" algn="ctr">
            <a:solidFill>
              <a:schemeClr val="tx1"/>
            </a:solidFill>
            <a:round/>
            <a:headEnd/>
            <a:tailEnd/>
          </a:ln>
        </p:spPr>
      </p:cxnSp>
      <p:sp>
        <p:nvSpPr>
          <p:cNvPr id="26" name="TextBox 25"/>
          <p:cNvSpPr txBox="1"/>
          <p:nvPr/>
        </p:nvSpPr>
        <p:spPr>
          <a:xfrm>
            <a:off x="3200400" y="5562600"/>
            <a:ext cx="1627188" cy="461963"/>
          </a:xfrm>
          <a:prstGeom prst="rect">
            <a:avLst/>
          </a:prstGeom>
          <a:noFill/>
        </p:spPr>
        <p:txBody>
          <a:bodyPr wrap="none">
            <a:spAutoFit/>
          </a:bodyPr>
          <a:lstStyle/>
          <a:p>
            <a:pPr eaLnBrk="1" hangingPunct="1">
              <a:defRPr/>
            </a:pPr>
            <a:r>
              <a:rPr lang="en-US" dirty="0">
                <a:solidFill>
                  <a:srgbClr val="7030A0"/>
                </a:solidFill>
                <a:effectLst>
                  <a:outerShdw blurRad="38100" dist="38100" dir="2700000" algn="tl">
                    <a:srgbClr val="000000">
                      <a:alpha val="43137"/>
                    </a:srgbClr>
                  </a:outerShdw>
                </a:effectLst>
              </a:rPr>
              <a:t>Net Income</a:t>
            </a:r>
            <a:endParaRPr lang="en-US" dirty="0">
              <a:solidFill>
                <a:srgbClr val="7030A0"/>
              </a:solidFill>
              <a:effectLst>
                <a:outerShdw blurRad="38100" dist="38100" dir="2700000" algn="tl">
                  <a:srgbClr val="000000">
                    <a:alpha val="43137"/>
                  </a:srgbClr>
                </a:outerShdw>
              </a:effectLst>
            </a:endParaRPr>
          </a:p>
        </p:txBody>
      </p:sp>
      <p:sp>
        <p:nvSpPr>
          <p:cNvPr id="30" name="TextBox 29"/>
          <p:cNvSpPr txBox="1"/>
          <p:nvPr/>
        </p:nvSpPr>
        <p:spPr>
          <a:xfrm>
            <a:off x="1524000" y="1295400"/>
            <a:ext cx="2438400" cy="830263"/>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Purchase Price:</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P</a:t>
            </a:r>
            <a:endParaRPr lang="en-US" dirty="0">
              <a:solidFill>
                <a:schemeClr val="accent1">
                  <a:lumMod val="75000"/>
                </a:schemeClr>
              </a:solidFill>
              <a:effectLst>
                <a:outerShdw blurRad="38100" dist="38100" dir="2700000" algn="tl">
                  <a:srgbClr val="000000">
                    <a:alpha val="43137"/>
                  </a:srgbClr>
                </a:outerShdw>
              </a:effectLst>
            </a:endParaRPr>
          </a:p>
        </p:txBody>
      </p:sp>
      <p:cxnSp>
        <p:nvCxnSpPr>
          <p:cNvPr id="94229" name="Straight Connector 32"/>
          <p:cNvCxnSpPr>
            <a:cxnSpLocks noChangeShapeType="1"/>
          </p:cNvCxnSpPr>
          <p:nvPr/>
        </p:nvCxnSpPr>
        <p:spPr bwMode="auto">
          <a:xfrm>
            <a:off x="3276600" y="4800600"/>
            <a:ext cx="2971800" cy="0"/>
          </a:xfrm>
          <a:prstGeom prst="line">
            <a:avLst/>
          </a:prstGeom>
          <a:noFill/>
          <a:ln w="9525" algn="ctr">
            <a:solidFill>
              <a:schemeClr val="tx1"/>
            </a:solidFill>
            <a:round/>
            <a:headEnd/>
            <a:tailEnd/>
          </a:ln>
        </p:spPr>
      </p:cxnSp>
      <p:sp>
        <p:nvSpPr>
          <p:cNvPr id="27" name="TextBox 26"/>
          <p:cNvSpPr txBox="1"/>
          <p:nvPr/>
        </p:nvSpPr>
        <p:spPr>
          <a:xfrm>
            <a:off x="2514600" y="3657600"/>
            <a:ext cx="3962400" cy="400050"/>
          </a:xfrm>
          <a:prstGeom prst="rect">
            <a:avLst/>
          </a:prstGeom>
          <a:noFill/>
        </p:spPr>
        <p:txBody>
          <a:bodyPr>
            <a:spAutoFit/>
          </a:bodyPr>
          <a:lstStyle/>
          <a:p>
            <a:pPr algn="ctr" eaLnBrk="1" hangingPunct="1">
              <a:defRPr/>
            </a:pPr>
            <a:r>
              <a:rPr lang="en-US" sz="2000" dirty="0">
                <a:solidFill>
                  <a:srgbClr val="7030A0"/>
                </a:solidFill>
                <a:effectLst>
                  <a:outerShdw blurRad="38100" dist="38100" dir="2700000" algn="tl">
                    <a:srgbClr val="000000">
                      <a:alpha val="43137"/>
                    </a:srgbClr>
                  </a:outerShdw>
                </a:effectLst>
              </a:rPr>
              <a:t>Income Statement (accrual):</a:t>
            </a:r>
            <a:endParaRPr lang="en-US" sz="2000" dirty="0">
              <a:solidFill>
                <a:srgbClr val="7030A0"/>
              </a:solidFill>
              <a:effectLst>
                <a:outerShdw blurRad="38100" dist="38100" dir="2700000" algn="tl">
                  <a:srgbClr val="000000">
                    <a:alpha val="43137"/>
                  </a:srgbClr>
                </a:outerShdw>
              </a:effectLst>
            </a:endParaRPr>
          </a:p>
        </p:txBody>
      </p:sp>
      <p:sp>
        <p:nvSpPr>
          <p:cNvPr id="94231" name="Rectangle 33"/>
          <p:cNvSpPr>
            <a:spLocks noChangeArrowheads="1"/>
          </p:cNvSpPr>
          <p:nvPr/>
        </p:nvSpPr>
        <p:spPr bwMode="auto">
          <a:xfrm>
            <a:off x="2971800" y="3733800"/>
            <a:ext cx="3657600" cy="2971800"/>
          </a:xfrm>
          <a:prstGeom prst="rect">
            <a:avLst/>
          </a:prstGeom>
          <a:noFill/>
          <a:ln w="9525" algn="ctr">
            <a:solidFill>
              <a:schemeClr val="tx1"/>
            </a:solidFill>
            <a:round/>
            <a:headEnd/>
            <a:tailEnd/>
          </a:ln>
        </p:spPr>
        <p:txBody>
          <a:bodyPr wrap="none"/>
          <a:lstStyle/>
          <a:p>
            <a:pPr eaLnBrk="1" hangingPunct="1"/>
            <a:endParaRPr lang="en-US"/>
          </a:p>
        </p:txBody>
      </p:sp>
      <p:sp>
        <p:nvSpPr>
          <p:cNvPr id="24" name="Slide Number Placeholder 23"/>
          <p:cNvSpPr>
            <a:spLocks noGrp="1"/>
          </p:cNvSpPr>
          <p:nvPr>
            <p:ph type="sldNum" sz="quarter" idx="12"/>
          </p:nvPr>
        </p:nvSpPr>
        <p:spPr/>
        <p:txBody>
          <a:bodyPr/>
          <a:lstStyle/>
          <a:p>
            <a:fld id="{4B028404-4899-487F-9D61-2CA50B538558}" type="slidenum">
              <a:rPr lang="en-US" smtClean="0"/>
              <a:pPr/>
              <a:t>60</a:t>
            </a:fld>
            <a:endParaRPr lang="en-US"/>
          </a:p>
        </p:txBody>
      </p:sp>
      <p:sp>
        <p:nvSpPr>
          <p:cNvPr id="31"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5234" name="Straight Connector 5"/>
          <p:cNvCxnSpPr>
            <a:cxnSpLocks noChangeShapeType="1"/>
            <a:endCxn id="27" idx="0"/>
          </p:cNvCxnSpPr>
          <p:nvPr/>
        </p:nvCxnSpPr>
        <p:spPr bwMode="auto">
          <a:xfrm rot="5400000">
            <a:off x="3086100" y="2247900"/>
            <a:ext cx="2819400" cy="0"/>
          </a:xfrm>
          <a:prstGeom prst="line">
            <a:avLst/>
          </a:prstGeom>
          <a:noFill/>
          <a:ln w="9525" algn="ctr">
            <a:solidFill>
              <a:schemeClr val="tx1"/>
            </a:solidFill>
            <a:round/>
            <a:headEnd/>
            <a:tailEnd/>
          </a:ln>
        </p:spPr>
      </p:cxnSp>
      <p:cxnSp>
        <p:nvCxnSpPr>
          <p:cNvPr id="95235" name="Straight Connector 7"/>
          <p:cNvCxnSpPr>
            <a:cxnSpLocks noChangeShapeType="1"/>
          </p:cNvCxnSpPr>
          <p:nvPr/>
        </p:nvCxnSpPr>
        <p:spPr bwMode="auto">
          <a:xfrm>
            <a:off x="1371600" y="1219200"/>
            <a:ext cx="6324600" cy="0"/>
          </a:xfrm>
          <a:prstGeom prst="line">
            <a:avLst/>
          </a:prstGeom>
          <a:noFill/>
          <a:ln w="9525" algn="ctr">
            <a:solidFill>
              <a:schemeClr val="tx1"/>
            </a:solidFill>
            <a:round/>
            <a:headEnd/>
            <a:tailEnd/>
          </a:ln>
        </p:spPr>
      </p:cxnSp>
      <p:sp>
        <p:nvSpPr>
          <p:cNvPr id="9" name="TextBox 8"/>
          <p:cNvSpPr txBox="1"/>
          <p:nvPr/>
        </p:nvSpPr>
        <p:spPr>
          <a:xfrm>
            <a:off x="1447800" y="457200"/>
            <a:ext cx="6400800" cy="400050"/>
          </a:xfrm>
          <a:prstGeom prst="rect">
            <a:avLst/>
          </a:prstGeom>
          <a:noFill/>
        </p:spPr>
        <p:txBody>
          <a:bodyPr>
            <a:spAutoFit/>
          </a:bodyPr>
          <a:lstStyle/>
          <a:p>
            <a:pPr algn="ctr" eaLnBrk="1" hangingPunct="1">
              <a:defRPr/>
            </a:pPr>
            <a:r>
              <a:rPr lang="en-US" sz="2000" dirty="0">
                <a:solidFill>
                  <a:schemeClr val="accent1">
                    <a:lumMod val="75000"/>
                  </a:schemeClr>
                </a:solidFill>
                <a:effectLst>
                  <a:outerShdw blurRad="38100" dist="38100" dir="2700000" algn="tl">
                    <a:srgbClr val="000000">
                      <a:alpha val="43137"/>
                    </a:srgbClr>
                  </a:outerShdw>
                </a:effectLst>
              </a:rPr>
              <a:t>Capital Account (balance sheet) “T-chart”:</a:t>
            </a:r>
            <a:endParaRPr lang="en-US" sz="2000" dirty="0">
              <a:solidFill>
                <a:schemeClr val="accent1">
                  <a:lumMod val="75000"/>
                </a:schemeClr>
              </a:solidFill>
              <a:effectLst>
                <a:outerShdw blurRad="38100" dist="38100" dir="2700000" algn="tl">
                  <a:srgbClr val="000000">
                    <a:alpha val="43137"/>
                  </a:srgbClr>
                </a:outerShdw>
              </a:effectLst>
            </a:endParaRPr>
          </a:p>
        </p:txBody>
      </p:sp>
      <p:sp>
        <p:nvSpPr>
          <p:cNvPr id="10" name="TextBox 9"/>
          <p:cNvSpPr txBox="1"/>
          <p:nvPr/>
        </p:nvSpPr>
        <p:spPr>
          <a:xfrm>
            <a:off x="1905000" y="838200"/>
            <a:ext cx="23622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Assets</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1" name="TextBox 10"/>
          <p:cNvSpPr txBox="1"/>
          <p:nvPr/>
        </p:nvSpPr>
        <p:spPr>
          <a:xfrm>
            <a:off x="4953000" y="838200"/>
            <a:ext cx="2362200" cy="461963"/>
          </a:xfrm>
          <a:prstGeom prst="rect">
            <a:avLst/>
          </a:prstGeom>
          <a:noFill/>
        </p:spPr>
        <p:txBody>
          <a:bodyPr>
            <a:spAutoFit/>
          </a:bodyPr>
          <a:lstStyle/>
          <a:p>
            <a:pPr algn="ctr" eaLnBrk="1" hangingPunct="1">
              <a:defRPr/>
            </a:pPr>
            <a:r>
              <a:rPr lang="en-US" dirty="0" err="1">
                <a:solidFill>
                  <a:schemeClr val="accent1">
                    <a:lumMod val="75000"/>
                  </a:schemeClr>
                </a:solidFill>
                <a:effectLst>
                  <a:outerShdw blurRad="38100" dist="38100" dir="2700000" algn="tl">
                    <a:srgbClr val="000000">
                      <a:alpha val="43137"/>
                    </a:srgbClr>
                  </a:outerShdw>
                </a:effectLst>
              </a:rPr>
              <a:t>Liabs</a:t>
            </a:r>
            <a:r>
              <a:rPr lang="en-US" dirty="0">
                <a:solidFill>
                  <a:schemeClr val="accent1">
                    <a:lumMod val="75000"/>
                  </a:schemeClr>
                </a:solidFill>
                <a:effectLst>
                  <a:outerShdw blurRad="38100" dist="38100" dir="2700000" algn="tl">
                    <a:srgbClr val="000000">
                      <a:alpha val="43137"/>
                    </a:srgbClr>
                  </a:outerShdw>
                </a:effectLst>
              </a:rPr>
              <a:t> &amp; Equity</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2" name="TextBox 11"/>
          <p:cNvSpPr txBox="1"/>
          <p:nvPr/>
        </p:nvSpPr>
        <p:spPr>
          <a:xfrm>
            <a:off x="0" y="0"/>
            <a:ext cx="9144000" cy="461963"/>
          </a:xfrm>
          <a:prstGeom prst="rect">
            <a:avLst/>
          </a:prstGeom>
          <a:noFill/>
        </p:spPr>
        <p:txBody>
          <a:bodyPr>
            <a:spAutoFit/>
          </a:bodyPr>
          <a:lstStyle/>
          <a:p>
            <a:pPr eaLnBrk="1" hangingPunct="1">
              <a:defRPr/>
            </a:pPr>
            <a:r>
              <a:rPr lang="en-US" dirty="0">
                <a:effectLst>
                  <a:outerShdw blurRad="38100" dist="38100" dir="2700000" algn="tl">
                    <a:srgbClr val="000000">
                      <a:alpha val="43137"/>
                    </a:srgbClr>
                  </a:outerShdw>
                </a:effectLst>
              </a:rPr>
              <a:t>Exhibit 14A-2: Regular fee simple property purchase, with mortgage…</a:t>
            </a:r>
            <a:endParaRPr lang="en-US" dirty="0">
              <a:effectLst>
                <a:outerShdw blurRad="38100" dist="38100" dir="2700000" algn="tl">
                  <a:srgbClr val="000000">
                    <a:alpha val="43137"/>
                  </a:srgbClr>
                </a:outerShdw>
              </a:effectLst>
            </a:endParaRPr>
          </a:p>
        </p:txBody>
      </p:sp>
      <p:sp>
        <p:nvSpPr>
          <p:cNvPr id="13" name="TextBox 12"/>
          <p:cNvSpPr txBox="1"/>
          <p:nvPr/>
        </p:nvSpPr>
        <p:spPr>
          <a:xfrm>
            <a:off x="4800600" y="1295400"/>
            <a:ext cx="2438400" cy="830263"/>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Liabilities:</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M </a:t>
            </a:r>
            <a:r>
              <a:rPr lang="en-US" sz="1400" dirty="0">
                <a:solidFill>
                  <a:schemeClr val="accent1">
                    <a:lumMod val="75000"/>
                  </a:schemeClr>
                </a:solidFill>
                <a:effectLst>
                  <a:outerShdw blurRad="38100" dist="38100" dir="2700000" algn="tl">
                    <a:srgbClr val="000000">
                      <a:alpha val="43137"/>
                    </a:srgbClr>
                  </a:outerShdw>
                </a:effectLst>
              </a:rPr>
              <a:t>= Mortgage Amt</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4" name="TextBox 13"/>
          <p:cNvSpPr txBox="1"/>
          <p:nvPr/>
        </p:nvSpPr>
        <p:spPr>
          <a:xfrm>
            <a:off x="4800600" y="2362200"/>
            <a:ext cx="2438400" cy="830263"/>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Owner’s Equity:</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P – M </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6" name="TextBox 15"/>
          <p:cNvSpPr txBox="1"/>
          <p:nvPr/>
        </p:nvSpPr>
        <p:spPr>
          <a:xfrm>
            <a:off x="1143000" y="3200400"/>
            <a:ext cx="1143000" cy="830263"/>
          </a:xfrm>
          <a:prstGeom prst="rect">
            <a:avLst/>
          </a:prstGeom>
          <a:noFill/>
        </p:spPr>
        <p:txBody>
          <a:bodyPr>
            <a:spAutoFit/>
          </a:bodyPr>
          <a:lstStyle/>
          <a:p>
            <a:pPr eaLnBrk="1" hangingPunct="1">
              <a:defRPr/>
            </a:pPr>
            <a:r>
              <a:rPr lang="en-US" sz="1400" dirty="0">
                <a:solidFill>
                  <a:schemeClr val="accent1">
                    <a:lumMod val="75000"/>
                  </a:schemeClr>
                </a:solidFill>
                <a:effectLst>
                  <a:outerShdw blurRad="38100" dist="38100" dir="2700000" algn="tl">
                    <a:srgbClr val="000000">
                      <a:alpha val="43137"/>
                    </a:srgbClr>
                  </a:outerShdw>
                </a:effectLst>
              </a:rPr>
              <a:t>Structure: </a:t>
            </a:r>
            <a:r>
              <a:rPr lang="en-US" dirty="0">
                <a:solidFill>
                  <a:schemeClr val="accent1">
                    <a:lumMod val="75000"/>
                  </a:schemeClr>
                </a:solidFill>
                <a:effectLst>
                  <a:outerShdw blurRad="38100" dist="38100" dir="2700000" algn="tl">
                    <a:srgbClr val="000000">
                      <a:alpha val="43137"/>
                    </a:srgbClr>
                  </a:outerShdw>
                </a:effectLst>
              </a:rPr>
              <a:t>S</a:t>
            </a:r>
          </a:p>
          <a:p>
            <a:pPr eaLnBrk="1" hangingPunct="1">
              <a:defRPr/>
            </a:pPr>
            <a:r>
              <a:rPr lang="en-US" sz="1400" dirty="0">
                <a:solidFill>
                  <a:schemeClr val="accent1">
                    <a:lumMod val="75000"/>
                  </a:schemeClr>
                </a:solidFill>
                <a:effectLst>
                  <a:outerShdw blurRad="38100" dist="38100" dir="2700000" algn="tl">
                    <a:srgbClr val="000000">
                      <a:alpha val="43137"/>
                    </a:srgbClr>
                  </a:outerShdw>
                </a:effectLst>
              </a:rPr>
              <a:t>Land:        </a:t>
            </a:r>
            <a:r>
              <a:rPr lang="en-US" dirty="0">
                <a:solidFill>
                  <a:schemeClr val="accent1">
                    <a:lumMod val="75000"/>
                  </a:schemeClr>
                </a:solidFill>
                <a:effectLst>
                  <a:outerShdw blurRad="38100" dist="38100" dir="2700000" algn="tl">
                    <a:srgbClr val="000000">
                      <a:alpha val="43137"/>
                    </a:srgbClr>
                  </a:outerShdw>
                </a:effectLst>
              </a:rPr>
              <a:t>L</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95243" name="Right Brace 16"/>
          <p:cNvSpPr>
            <a:spLocks/>
          </p:cNvSpPr>
          <p:nvPr/>
        </p:nvSpPr>
        <p:spPr bwMode="auto">
          <a:xfrm>
            <a:off x="2057400" y="3276600"/>
            <a:ext cx="381000" cy="685800"/>
          </a:xfrm>
          <a:prstGeom prst="rightBrace">
            <a:avLst>
              <a:gd name="adj1" fmla="val 8333"/>
              <a:gd name="adj2" fmla="val 35306"/>
            </a:avLst>
          </a:prstGeom>
          <a:noFill/>
          <a:ln w="9525" algn="ctr">
            <a:solidFill>
              <a:schemeClr val="tx1"/>
            </a:solidFill>
            <a:round/>
            <a:headEnd/>
            <a:tailEnd/>
          </a:ln>
        </p:spPr>
        <p:txBody>
          <a:bodyPr wrap="none"/>
          <a:lstStyle/>
          <a:p>
            <a:pPr eaLnBrk="1" hangingPunct="1"/>
            <a:endParaRPr lang="en-US"/>
          </a:p>
        </p:txBody>
      </p:sp>
      <p:cxnSp>
        <p:nvCxnSpPr>
          <p:cNvPr id="95244" name="Straight Connector 18"/>
          <p:cNvCxnSpPr>
            <a:cxnSpLocks noChangeShapeType="1"/>
          </p:cNvCxnSpPr>
          <p:nvPr/>
        </p:nvCxnSpPr>
        <p:spPr bwMode="auto">
          <a:xfrm>
            <a:off x="1524000" y="3200400"/>
            <a:ext cx="2514600" cy="0"/>
          </a:xfrm>
          <a:prstGeom prst="line">
            <a:avLst/>
          </a:prstGeom>
          <a:noFill/>
          <a:ln w="9525" algn="ctr">
            <a:solidFill>
              <a:schemeClr val="tx1"/>
            </a:solidFill>
            <a:round/>
            <a:headEnd/>
            <a:tailEnd/>
          </a:ln>
        </p:spPr>
      </p:cxnSp>
      <p:cxnSp>
        <p:nvCxnSpPr>
          <p:cNvPr id="95245" name="Straight Connector 19"/>
          <p:cNvCxnSpPr>
            <a:cxnSpLocks noChangeShapeType="1"/>
          </p:cNvCxnSpPr>
          <p:nvPr/>
        </p:nvCxnSpPr>
        <p:spPr bwMode="auto">
          <a:xfrm>
            <a:off x="4876800" y="3200400"/>
            <a:ext cx="2514600" cy="0"/>
          </a:xfrm>
          <a:prstGeom prst="line">
            <a:avLst/>
          </a:prstGeom>
          <a:noFill/>
          <a:ln w="9525" algn="ctr">
            <a:solidFill>
              <a:schemeClr val="tx1"/>
            </a:solidFill>
            <a:round/>
            <a:headEnd/>
            <a:tailEnd/>
          </a:ln>
        </p:spPr>
      </p:cxnSp>
      <p:sp>
        <p:nvSpPr>
          <p:cNvPr id="21" name="TextBox 20"/>
          <p:cNvSpPr txBox="1"/>
          <p:nvPr/>
        </p:nvSpPr>
        <p:spPr>
          <a:xfrm>
            <a:off x="2286000" y="3276600"/>
            <a:ext cx="6858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P</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22" name="TextBox 21"/>
          <p:cNvSpPr txBox="1"/>
          <p:nvPr/>
        </p:nvSpPr>
        <p:spPr>
          <a:xfrm>
            <a:off x="5334000" y="3276600"/>
            <a:ext cx="6858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P</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25" name="TextBox 24"/>
          <p:cNvSpPr txBox="1"/>
          <p:nvPr/>
        </p:nvSpPr>
        <p:spPr>
          <a:xfrm>
            <a:off x="3276600" y="3962400"/>
            <a:ext cx="2209800" cy="830263"/>
          </a:xfrm>
          <a:prstGeom prst="rect">
            <a:avLst/>
          </a:prstGeom>
          <a:noFill/>
        </p:spPr>
        <p:txBody>
          <a:bodyPr>
            <a:spAutoFit/>
          </a:bodyPr>
          <a:lstStyle/>
          <a:p>
            <a:pPr eaLnBrk="1" hangingPunct="1">
              <a:defRPr/>
            </a:pPr>
            <a:r>
              <a:rPr lang="en-US" dirty="0">
                <a:solidFill>
                  <a:srgbClr val="7030A0"/>
                </a:solidFill>
                <a:effectLst>
                  <a:outerShdw blurRad="38100" dist="38100" dir="2700000" algn="tl">
                    <a:srgbClr val="000000">
                      <a:alpha val="43137"/>
                    </a:srgbClr>
                  </a:outerShdw>
                </a:effectLst>
              </a:rPr>
              <a:t>Revs</a:t>
            </a:r>
          </a:p>
          <a:p>
            <a:pPr eaLnBrk="1" hangingPunct="1">
              <a:defRPr/>
            </a:pPr>
            <a:r>
              <a:rPr lang="en-US" dirty="0">
                <a:solidFill>
                  <a:srgbClr val="7030A0"/>
                </a:solidFill>
                <a:effectLst>
                  <a:outerShdw blurRad="38100" dist="38100" dir="2700000" algn="tl">
                    <a:srgbClr val="000000">
                      <a:alpha val="43137"/>
                    </a:srgbClr>
                  </a:outerShdw>
                </a:effectLst>
              </a:rPr>
              <a:t>– </a:t>
            </a:r>
            <a:r>
              <a:rPr lang="en-US" dirty="0" err="1">
                <a:solidFill>
                  <a:srgbClr val="7030A0"/>
                </a:solidFill>
                <a:effectLst>
                  <a:outerShdw blurRad="38100" dist="38100" dir="2700000" algn="tl">
                    <a:srgbClr val="000000">
                      <a:alpha val="43137"/>
                    </a:srgbClr>
                  </a:outerShdw>
                </a:effectLst>
              </a:rPr>
              <a:t>Oper</a:t>
            </a:r>
            <a:r>
              <a:rPr lang="en-US" dirty="0">
                <a:solidFill>
                  <a:srgbClr val="7030A0"/>
                </a:solidFill>
                <a:effectLst>
                  <a:outerShdw blurRad="38100" dist="38100" dir="2700000" algn="tl">
                    <a:srgbClr val="000000">
                      <a:alpha val="43137"/>
                    </a:srgbClr>
                  </a:outerShdw>
                </a:effectLst>
              </a:rPr>
              <a:t> </a:t>
            </a:r>
            <a:r>
              <a:rPr lang="en-US" dirty="0" err="1">
                <a:solidFill>
                  <a:srgbClr val="7030A0"/>
                </a:solidFill>
                <a:effectLst>
                  <a:outerShdw blurRad="38100" dist="38100" dir="2700000" algn="tl">
                    <a:srgbClr val="000000">
                      <a:alpha val="43137"/>
                    </a:srgbClr>
                  </a:outerShdw>
                </a:effectLst>
              </a:rPr>
              <a:t>Expns</a:t>
            </a:r>
            <a:endParaRPr lang="en-US" dirty="0">
              <a:solidFill>
                <a:srgbClr val="7030A0"/>
              </a:solidFill>
              <a:effectLst>
                <a:outerShdw blurRad="38100" dist="38100" dir="2700000" algn="tl">
                  <a:srgbClr val="000000">
                    <a:alpha val="43137"/>
                  </a:srgbClr>
                </a:outerShdw>
              </a:effectLst>
            </a:endParaRPr>
          </a:p>
        </p:txBody>
      </p:sp>
      <p:sp>
        <p:nvSpPr>
          <p:cNvPr id="28" name="TextBox 27"/>
          <p:cNvSpPr txBox="1"/>
          <p:nvPr/>
        </p:nvSpPr>
        <p:spPr>
          <a:xfrm>
            <a:off x="3276600" y="4800600"/>
            <a:ext cx="3124200" cy="1200150"/>
          </a:xfrm>
          <a:prstGeom prst="rect">
            <a:avLst/>
          </a:prstGeom>
          <a:noFill/>
        </p:spPr>
        <p:txBody>
          <a:bodyPr>
            <a:spAutoFit/>
          </a:bodyPr>
          <a:lstStyle/>
          <a:p>
            <a:pPr eaLnBrk="1" hangingPunct="1">
              <a:defRPr/>
            </a:pPr>
            <a:r>
              <a:rPr lang="en-US" dirty="0">
                <a:solidFill>
                  <a:srgbClr val="7030A0"/>
                </a:solidFill>
                <a:effectLst>
                  <a:outerShdw blurRad="38100" dist="38100" dir="2700000" algn="tl">
                    <a:srgbClr val="000000">
                      <a:alpha val="43137"/>
                    </a:srgbClr>
                  </a:outerShdw>
                </a:effectLst>
              </a:rPr>
              <a:t>NOI</a:t>
            </a:r>
          </a:p>
          <a:p>
            <a:pPr eaLnBrk="1" hangingPunct="1">
              <a:defRPr/>
            </a:pPr>
            <a:r>
              <a:rPr lang="en-US" dirty="0">
                <a:solidFill>
                  <a:srgbClr val="7030A0"/>
                </a:solidFill>
                <a:effectLst>
                  <a:outerShdw blurRad="38100" dist="38100" dir="2700000" algn="tl">
                    <a:srgbClr val="000000">
                      <a:alpha val="43137"/>
                    </a:srgbClr>
                  </a:outerShdw>
                </a:effectLst>
              </a:rPr>
              <a:t>– Depreciation (of P-L)</a:t>
            </a:r>
          </a:p>
          <a:p>
            <a:pPr eaLnBrk="1" hangingPunct="1">
              <a:defRPr/>
            </a:pPr>
            <a:r>
              <a:rPr lang="en-US" dirty="0">
                <a:solidFill>
                  <a:srgbClr val="7030A0"/>
                </a:solidFill>
                <a:effectLst>
                  <a:outerShdw blurRad="38100" dist="38100" dir="2700000" algn="tl">
                    <a:srgbClr val="000000">
                      <a:alpha val="43137"/>
                    </a:srgbClr>
                  </a:outerShdw>
                </a:effectLst>
              </a:rPr>
              <a:t>– Interest (on M)</a:t>
            </a:r>
            <a:endParaRPr lang="en-US" dirty="0">
              <a:solidFill>
                <a:srgbClr val="7030A0"/>
              </a:solidFill>
              <a:effectLst>
                <a:outerShdw blurRad="38100" dist="38100" dir="2700000" algn="tl">
                  <a:srgbClr val="000000">
                    <a:alpha val="43137"/>
                  </a:srgbClr>
                </a:outerShdw>
              </a:effectLst>
            </a:endParaRPr>
          </a:p>
        </p:txBody>
      </p:sp>
      <p:cxnSp>
        <p:nvCxnSpPr>
          <p:cNvPr id="95250" name="Straight Connector 22"/>
          <p:cNvCxnSpPr>
            <a:cxnSpLocks noChangeShapeType="1"/>
          </p:cNvCxnSpPr>
          <p:nvPr/>
        </p:nvCxnSpPr>
        <p:spPr bwMode="auto">
          <a:xfrm>
            <a:off x="3276600" y="5943600"/>
            <a:ext cx="2971800" cy="0"/>
          </a:xfrm>
          <a:prstGeom prst="line">
            <a:avLst/>
          </a:prstGeom>
          <a:noFill/>
          <a:ln w="9525" algn="ctr">
            <a:solidFill>
              <a:schemeClr val="tx1"/>
            </a:solidFill>
            <a:round/>
            <a:headEnd/>
            <a:tailEnd/>
          </a:ln>
        </p:spPr>
      </p:cxnSp>
      <p:sp>
        <p:nvSpPr>
          <p:cNvPr id="26" name="TextBox 25"/>
          <p:cNvSpPr txBox="1"/>
          <p:nvPr/>
        </p:nvSpPr>
        <p:spPr>
          <a:xfrm>
            <a:off x="3200400" y="5862638"/>
            <a:ext cx="1627188" cy="461962"/>
          </a:xfrm>
          <a:prstGeom prst="rect">
            <a:avLst/>
          </a:prstGeom>
          <a:noFill/>
        </p:spPr>
        <p:txBody>
          <a:bodyPr wrap="none">
            <a:spAutoFit/>
          </a:bodyPr>
          <a:lstStyle/>
          <a:p>
            <a:pPr eaLnBrk="1" hangingPunct="1">
              <a:defRPr/>
            </a:pPr>
            <a:r>
              <a:rPr lang="en-US" dirty="0">
                <a:solidFill>
                  <a:srgbClr val="7030A0"/>
                </a:solidFill>
                <a:effectLst>
                  <a:outerShdw blurRad="38100" dist="38100" dir="2700000" algn="tl">
                    <a:srgbClr val="000000">
                      <a:alpha val="43137"/>
                    </a:srgbClr>
                  </a:outerShdw>
                </a:effectLst>
              </a:rPr>
              <a:t>Net Income</a:t>
            </a:r>
            <a:endParaRPr lang="en-US" dirty="0">
              <a:solidFill>
                <a:srgbClr val="7030A0"/>
              </a:solidFill>
              <a:effectLst>
                <a:outerShdw blurRad="38100" dist="38100" dir="2700000" algn="tl">
                  <a:srgbClr val="000000">
                    <a:alpha val="43137"/>
                  </a:srgbClr>
                </a:outerShdw>
              </a:effectLst>
            </a:endParaRPr>
          </a:p>
        </p:txBody>
      </p:sp>
      <p:sp>
        <p:nvSpPr>
          <p:cNvPr id="30" name="TextBox 29"/>
          <p:cNvSpPr txBox="1"/>
          <p:nvPr/>
        </p:nvSpPr>
        <p:spPr>
          <a:xfrm>
            <a:off x="1524000" y="1295400"/>
            <a:ext cx="2438400" cy="830263"/>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Purchase Price:</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P</a:t>
            </a:r>
            <a:endParaRPr lang="en-US" dirty="0">
              <a:solidFill>
                <a:schemeClr val="accent1">
                  <a:lumMod val="75000"/>
                </a:schemeClr>
              </a:solidFill>
              <a:effectLst>
                <a:outerShdw blurRad="38100" dist="38100" dir="2700000" algn="tl">
                  <a:srgbClr val="000000">
                    <a:alpha val="43137"/>
                  </a:srgbClr>
                </a:outerShdw>
              </a:effectLst>
            </a:endParaRPr>
          </a:p>
        </p:txBody>
      </p:sp>
      <p:cxnSp>
        <p:nvCxnSpPr>
          <p:cNvPr id="95253" name="Straight Connector 32"/>
          <p:cNvCxnSpPr>
            <a:cxnSpLocks noChangeShapeType="1"/>
          </p:cNvCxnSpPr>
          <p:nvPr/>
        </p:nvCxnSpPr>
        <p:spPr bwMode="auto">
          <a:xfrm>
            <a:off x="3276600" y="4800600"/>
            <a:ext cx="2971800" cy="0"/>
          </a:xfrm>
          <a:prstGeom prst="line">
            <a:avLst/>
          </a:prstGeom>
          <a:noFill/>
          <a:ln w="9525" algn="ctr">
            <a:solidFill>
              <a:schemeClr val="tx1"/>
            </a:solidFill>
            <a:round/>
            <a:headEnd/>
            <a:tailEnd/>
          </a:ln>
        </p:spPr>
      </p:cxnSp>
      <p:sp>
        <p:nvSpPr>
          <p:cNvPr id="27" name="TextBox 26"/>
          <p:cNvSpPr txBox="1"/>
          <p:nvPr/>
        </p:nvSpPr>
        <p:spPr>
          <a:xfrm>
            <a:off x="2514600" y="3657600"/>
            <a:ext cx="3962400" cy="400050"/>
          </a:xfrm>
          <a:prstGeom prst="rect">
            <a:avLst/>
          </a:prstGeom>
          <a:noFill/>
        </p:spPr>
        <p:txBody>
          <a:bodyPr>
            <a:spAutoFit/>
          </a:bodyPr>
          <a:lstStyle/>
          <a:p>
            <a:pPr algn="ctr" eaLnBrk="1" hangingPunct="1">
              <a:defRPr/>
            </a:pPr>
            <a:r>
              <a:rPr lang="en-US" sz="2000" dirty="0">
                <a:solidFill>
                  <a:srgbClr val="7030A0"/>
                </a:solidFill>
                <a:effectLst>
                  <a:outerShdw blurRad="38100" dist="38100" dir="2700000" algn="tl">
                    <a:srgbClr val="000000">
                      <a:alpha val="43137"/>
                    </a:srgbClr>
                  </a:outerShdw>
                </a:effectLst>
              </a:rPr>
              <a:t>Income Statement (accrual):</a:t>
            </a:r>
            <a:endParaRPr lang="en-US" sz="2000" dirty="0">
              <a:solidFill>
                <a:srgbClr val="7030A0"/>
              </a:solidFill>
              <a:effectLst>
                <a:outerShdw blurRad="38100" dist="38100" dir="2700000" algn="tl">
                  <a:srgbClr val="000000">
                    <a:alpha val="43137"/>
                  </a:srgbClr>
                </a:outerShdw>
              </a:effectLst>
            </a:endParaRPr>
          </a:p>
        </p:txBody>
      </p:sp>
      <p:sp>
        <p:nvSpPr>
          <p:cNvPr id="95255" name="Rectangle 33"/>
          <p:cNvSpPr>
            <a:spLocks noChangeArrowheads="1"/>
          </p:cNvSpPr>
          <p:nvPr/>
        </p:nvSpPr>
        <p:spPr bwMode="auto">
          <a:xfrm>
            <a:off x="2971800" y="3733800"/>
            <a:ext cx="3657600" cy="2971800"/>
          </a:xfrm>
          <a:prstGeom prst="rect">
            <a:avLst/>
          </a:prstGeom>
          <a:noFill/>
          <a:ln w="9525" algn="ctr">
            <a:solidFill>
              <a:schemeClr val="tx1"/>
            </a:solidFill>
            <a:round/>
            <a:headEnd/>
            <a:tailEnd/>
          </a:ln>
        </p:spPr>
        <p:txBody>
          <a:bodyPr wrap="none"/>
          <a:lstStyle/>
          <a:p>
            <a:pPr eaLnBrk="1" hangingPunct="1"/>
            <a:endParaRPr lang="en-US"/>
          </a:p>
        </p:txBody>
      </p:sp>
      <p:sp>
        <p:nvSpPr>
          <p:cNvPr id="24" name="Slide Number Placeholder 23"/>
          <p:cNvSpPr>
            <a:spLocks noGrp="1"/>
          </p:cNvSpPr>
          <p:nvPr>
            <p:ph type="sldNum" sz="quarter" idx="12"/>
          </p:nvPr>
        </p:nvSpPr>
        <p:spPr/>
        <p:txBody>
          <a:bodyPr/>
          <a:lstStyle/>
          <a:p>
            <a:fld id="{4B028404-4899-487F-9D61-2CA50B538558}" type="slidenum">
              <a:rPr lang="en-US" smtClean="0"/>
              <a:pPr/>
              <a:t>61</a:t>
            </a:fld>
            <a:endParaRPr lang="en-US"/>
          </a:p>
        </p:txBody>
      </p:sp>
      <p:sp>
        <p:nvSpPr>
          <p:cNvPr id="31"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6258" name="Straight Connector 5"/>
          <p:cNvCxnSpPr>
            <a:cxnSpLocks noChangeShapeType="1"/>
            <a:endCxn id="36" idx="0"/>
          </p:cNvCxnSpPr>
          <p:nvPr/>
        </p:nvCxnSpPr>
        <p:spPr bwMode="auto">
          <a:xfrm rot="5400000">
            <a:off x="3086100" y="2247900"/>
            <a:ext cx="2819400" cy="0"/>
          </a:xfrm>
          <a:prstGeom prst="line">
            <a:avLst/>
          </a:prstGeom>
          <a:noFill/>
          <a:ln w="9525" algn="ctr">
            <a:solidFill>
              <a:schemeClr val="tx1"/>
            </a:solidFill>
            <a:round/>
            <a:headEnd/>
            <a:tailEnd/>
          </a:ln>
        </p:spPr>
      </p:cxnSp>
      <p:cxnSp>
        <p:nvCxnSpPr>
          <p:cNvPr id="96259" name="Straight Connector 7"/>
          <p:cNvCxnSpPr>
            <a:cxnSpLocks noChangeShapeType="1"/>
          </p:cNvCxnSpPr>
          <p:nvPr/>
        </p:nvCxnSpPr>
        <p:spPr bwMode="auto">
          <a:xfrm>
            <a:off x="1371600" y="1219200"/>
            <a:ext cx="6324600" cy="0"/>
          </a:xfrm>
          <a:prstGeom prst="line">
            <a:avLst/>
          </a:prstGeom>
          <a:noFill/>
          <a:ln w="9525" algn="ctr">
            <a:solidFill>
              <a:schemeClr val="tx1"/>
            </a:solidFill>
            <a:round/>
            <a:headEnd/>
            <a:tailEnd/>
          </a:ln>
        </p:spPr>
      </p:cxnSp>
      <p:sp>
        <p:nvSpPr>
          <p:cNvPr id="9" name="TextBox 8"/>
          <p:cNvSpPr txBox="1"/>
          <p:nvPr/>
        </p:nvSpPr>
        <p:spPr>
          <a:xfrm>
            <a:off x="1447800" y="457200"/>
            <a:ext cx="6400800" cy="400050"/>
          </a:xfrm>
          <a:prstGeom prst="rect">
            <a:avLst/>
          </a:prstGeom>
          <a:noFill/>
        </p:spPr>
        <p:txBody>
          <a:bodyPr>
            <a:spAutoFit/>
          </a:bodyPr>
          <a:lstStyle/>
          <a:p>
            <a:pPr algn="ctr" eaLnBrk="1" hangingPunct="1">
              <a:defRPr/>
            </a:pPr>
            <a:r>
              <a:rPr lang="en-US" sz="2000" dirty="0">
                <a:solidFill>
                  <a:schemeClr val="accent1">
                    <a:lumMod val="75000"/>
                  </a:schemeClr>
                </a:solidFill>
                <a:effectLst>
                  <a:outerShdw blurRad="38100" dist="38100" dir="2700000" algn="tl">
                    <a:srgbClr val="000000">
                      <a:alpha val="43137"/>
                    </a:srgbClr>
                  </a:outerShdw>
                </a:effectLst>
              </a:rPr>
              <a:t>Capital Account (balance sheet) “T-chart”:</a:t>
            </a:r>
            <a:endParaRPr lang="en-US" sz="2000" dirty="0">
              <a:solidFill>
                <a:schemeClr val="accent1">
                  <a:lumMod val="75000"/>
                </a:schemeClr>
              </a:solidFill>
              <a:effectLst>
                <a:outerShdw blurRad="38100" dist="38100" dir="2700000" algn="tl">
                  <a:srgbClr val="000000">
                    <a:alpha val="43137"/>
                  </a:srgbClr>
                </a:outerShdw>
              </a:effectLst>
            </a:endParaRPr>
          </a:p>
        </p:txBody>
      </p:sp>
      <p:sp>
        <p:nvSpPr>
          <p:cNvPr id="10" name="TextBox 9"/>
          <p:cNvSpPr txBox="1"/>
          <p:nvPr/>
        </p:nvSpPr>
        <p:spPr>
          <a:xfrm>
            <a:off x="1905000" y="838200"/>
            <a:ext cx="23622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Assets</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1" name="TextBox 10"/>
          <p:cNvSpPr txBox="1"/>
          <p:nvPr/>
        </p:nvSpPr>
        <p:spPr>
          <a:xfrm>
            <a:off x="4953000" y="838200"/>
            <a:ext cx="2362200" cy="461963"/>
          </a:xfrm>
          <a:prstGeom prst="rect">
            <a:avLst/>
          </a:prstGeom>
          <a:noFill/>
        </p:spPr>
        <p:txBody>
          <a:bodyPr>
            <a:spAutoFit/>
          </a:bodyPr>
          <a:lstStyle/>
          <a:p>
            <a:pPr algn="ctr" eaLnBrk="1" hangingPunct="1">
              <a:defRPr/>
            </a:pPr>
            <a:r>
              <a:rPr lang="en-US" dirty="0" err="1">
                <a:solidFill>
                  <a:schemeClr val="accent1">
                    <a:lumMod val="75000"/>
                  </a:schemeClr>
                </a:solidFill>
                <a:effectLst>
                  <a:outerShdw blurRad="38100" dist="38100" dir="2700000" algn="tl">
                    <a:srgbClr val="000000">
                      <a:alpha val="43137"/>
                    </a:srgbClr>
                  </a:outerShdw>
                </a:effectLst>
              </a:rPr>
              <a:t>Liabs</a:t>
            </a:r>
            <a:r>
              <a:rPr lang="en-US" dirty="0">
                <a:solidFill>
                  <a:schemeClr val="accent1">
                    <a:lumMod val="75000"/>
                  </a:schemeClr>
                </a:solidFill>
                <a:effectLst>
                  <a:outerShdw blurRad="38100" dist="38100" dir="2700000" algn="tl">
                    <a:srgbClr val="000000">
                      <a:alpha val="43137"/>
                    </a:srgbClr>
                  </a:outerShdw>
                </a:effectLst>
              </a:rPr>
              <a:t> &amp; Equity</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2" name="TextBox 11"/>
          <p:cNvSpPr txBox="1"/>
          <p:nvPr/>
        </p:nvSpPr>
        <p:spPr>
          <a:xfrm>
            <a:off x="0" y="0"/>
            <a:ext cx="9144000" cy="461963"/>
          </a:xfrm>
          <a:prstGeom prst="rect">
            <a:avLst/>
          </a:prstGeom>
          <a:noFill/>
        </p:spPr>
        <p:txBody>
          <a:bodyPr>
            <a:spAutoFit/>
          </a:bodyPr>
          <a:lstStyle/>
          <a:p>
            <a:pPr eaLnBrk="1" hangingPunct="1">
              <a:defRPr/>
            </a:pPr>
            <a:r>
              <a:rPr lang="en-US" dirty="0">
                <a:effectLst>
                  <a:outerShdw blurRad="38100" dist="38100" dir="2700000" algn="tl">
                    <a:srgbClr val="000000">
                      <a:alpha val="43137"/>
                    </a:srgbClr>
                  </a:outerShdw>
                </a:effectLst>
              </a:rPr>
              <a:t>Exhibit 14A-3: Property purchase, with mortgage &amp; ground lease…</a:t>
            </a:r>
            <a:endParaRPr lang="en-US" dirty="0">
              <a:effectLst>
                <a:outerShdw blurRad="38100" dist="38100" dir="2700000" algn="tl">
                  <a:srgbClr val="000000">
                    <a:alpha val="43137"/>
                  </a:srgbClr>
                </a:outerShdw>
              </a:effectLst>
            </a:endParaRPr>
          </a:p>
        </p:txBody>
      </p:sp>
      <p:sp>
        <p:nvSpPr>
          <p:cNvPr id="13" name="TextBox 12"/>
          <p:cNvSpPr txBox="1"/>
          <p:nvPr/>
        </p:nvSpPr>
        <p:spPr>
          <a:xfrm>
            <a:off x="4800600" y="1295400"/>
            <a:ext cx="3048000" cy="1200150"/>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Liabilities:</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M* </a:t>
            </a:r>
            <a:r>
              <a:rPr lang="en-US" sz="1400" dirty="0">
                <a:solidFill>
                  <a:schemeClr val="accent1">
                    <a:lumMod val="75000"/>
                  </a:schemeClr>
                </a:solidFill>
                <a:effectLst>
                  <a:outerShdw blurRad="38100" dist="38100" dir="2700000" algn="tl">
                    <a:srgbClr val="000000">
                      <a:alpha val="43137"/>
                    </a:srgbClr>
                  </a:outerShdw>
                </a:effectLst>
              </a:rPr>
              <a:t>= Mortgage Amt</a:t>
            </a:r>
            <a:endParaRPr lang="en-US" dirty="0">
              <a:solidFill>
                <a:schemeClr val="accent1">
                  <a:lumMod val="75000"/>
                </a:schemeClr>
              </a:solidFill>
              <a:effectLst>
                <a:outerShdw blurRad="38100" dist="38100" dir="2700000" algn="tl">
                  <a:srgbClr val="000000">
                    <a:alpha val="43137"/>
                  </a:srgbClr>
                </a:outerShdw>
              </a:effectLst>
            </a:endParaRP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GL </a:t>
            </a:r>
            <a:r>
              <a:rPr lang="en-US" sz="1400" dirty="0">
                <a:solidFill>
                  <a:schemeClr val="accent1">
                    <a:lumMod val="75000"/>
                  </a:schemeClr>
                </a:solidFill>
                <a:effectLst>
                  <a:outerShdw blurRad="38100" dist="38100" dir="2700000" algn="tl">
                    <a:srgbClr val="000000">
                      <a:alpha val="43137"/>
                    </a:srgbClr>
                  </a:outerShdw>
                </a:effectLst>
              </a:rPr>
              <a:t>= PV(</a:t>
            </a:r>
            <a:r>
              <a:rPr lang="en-US" sz="1400" dirty="0" err="1">
                <a:solidFill>
                  <a:schemeClr val="accent1">
                    <a:lumMod val="75000"/>
                  </a:schemeClr>
                </a:solidFill>
                <a:effectLst>
                  <a:outerShdw blurRad="38100" dist="38100" dir="2700000" algn="tl">
                    <a:srgbClr val="000000">
                      <a:alpha val="43137"/>
                    </a:srgbClr>
                  </a:outerShdw>
                </a:effectLst>
              </a:rPr>
              <a:t>GrndLse</a:t>
            </a:r>
            <a:r>
              <a:rPr lang="en-US" sz="1400" dirty="0">
                <a:solidFill>
                  <a:schemeClr val="accent1">
                    <a:lumMod val="75000"/>
                  </a:schemeClr>
                </a:solidFill>
                <a:effectLst>
                  <a:outerShdw blurRad="38100" dist="38100" dir="2700000" algn="tl">
                    <a:srgbClr val="000000">
                      <a:alpha val="43137"/>
                    </a:srgbClr>
                  </a:outerShdw>
                </a:effectLst>
              </a:rPr>
              <a:t> Rent)</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14" name="TextBox 13"/>
          <p:cNvSpPr txBox="1"/>
          <p:nvPr/>
        </p:nvSpPr>
        <p:spPr>
          <a:xfrm>
            <a:off x="4800600" y="2362200"/>
            <a:ext cx="3505200" cy="830263"/>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Owner’s Equity:</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P* – RV – M* – GL </a:t>
            </a:r>
            <a:endParaRPr lang="en-US" dirty="0">
              <a:solidFill>
                <a:schemeClr val="accent1">
                  <a:lumMod val="75000"/>
                </a:schemeClr>
              </a:solidFill>
              <a:effectLst>
                <a:outerShdw blurRad="38100" dist="38100" dir="2700000" algn="tl">
                  <a:srgbClr val="000000">
                    <a:alpha val="43137"/>
                  </a:srgbClr>
                </a:outerShdw>
              </a:effectLst>
            </a:endParaRPr>
          </a:p>
        </p:txBody>
      </p:sp>
      <p:cxnSp>
        <p:nvCxnSpPr>
          <p:cNvPr id="96266" name="Straight Connector 18"/>
          <p:cNvCxnSpPr>
            <a:cxnSpLocks noChangeShapeType="1"/>
          </p:cNvCxnSpPr>
          <p:nvPr/>
        </p:nvCxnSpPr>
        <p:spPr bwMode="auto">
          <a:xfrm>
            <a:off x="1524000" y="3200400"/>
            <a:ext cx="2514600" cy="0"/>
          </a:xfrm>
          <a:prstGeom prst="line">
            <a:avLst/>
          </a:prstGeom>
          <a:noFill/>
          <a:ln w="9525" algn="ctr">
            <a:solidFill>
              <a:schemeClr val="tx1"/>
            </a:solidFill>
            <a:round/>
            <a:headEnd/>
            <a:tailEnd/>
          </a:ln>
        </p:spPr>
      </p:cxnSp>
      <p:cxnSp>
        <p:nvCxnSpPr>
          <p:cNvPr id="96267" name="Straight Connector 19"/>
          <p:cNvCxnSpPr>
            <a:cxnSpLocks noChangeShapeType="1"/>
          </p:cNvCxnSpPr>
          <p:nvPr/>
        </p:nvCxnSpPr>
        <p:spPr bwMode="auto">
          <a:xfrm>
            <a:off x="4876800" y="3200400"/>
            <a:ext cx="3124200" cy="0"/>
          </a:xfrm>
          <a:prstGeom prst="line">
            <a:avLst/>
          </a:prstGeom>
          <a:noFill/>
          <a:ln w="9525" algn="ctr">
            <a:solidFill>
              <a:schemeClr val="tx1"/>
            </a:solidFill>
            <a:round/>
            <a:headEnd/>
            <a:tailEnd/>
          </a:ln>
        </p:spPr>
      </p:cxnSp>
      <p:sp>
        <p:nvSpPr>
          <p:cNvPr id="21" name="TextBox 20"/>
          <p:cNvSpPr txBox="1"/>
          <p:nvPr/>
        </p:nvSpPr>
        <p:spPr>
          <a:xfrm>
            <a:off x="1828800" y="3276600"/>
            <a:ext cx="15240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P* – RV</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25" name="TextBox 24"/>
          <p:cNvSpPr txBox="1"/>
          <p:nvPr/>
        </p:nvSpPr>
        <p:spPr>
          <a:xfrm>
            <a:off x="3276600" y="3962400"/>
            <a:ext cx="2209800" cy="830263"/>
          </a:xfrm>
          <a:prstGeom prst="rect">
            <a:avLst/>
          </a:prstGeom>
          <a:noFill/>
        </p:spPr>
        <p:txBody>
          <a:bodyPr>
            <a:spAutoFit/>
          </a:bodyPr>
          <a:lstStyle/>
          <a:p>
            <a:pPr eaLnBrk="1" hangingPunct="1">
              <a:defRPr/>
            </a:pPr>
            <a:r>
              <a:rPr lang="en-US" dirty="0">
                <a:solidFill>
                  <a:srgbClr val="7030A0"/>
                </a:solidFill>
                <a:effectLst>
                  <a:outerShdw blurRad="38100" dist="38100" dir="2700000" algn="tl">
                    <a:srgbClr val="000000">
                      <a:alpha val="43137"/>
                    </a:srgbClr>
                  </a:outerShdw>
                </a:effectLst>
              </a:rPr>
              <a:t>Revs</a:t>
            </a:r>
          </a:p>
          <a:p>
            <a:pPr eaLnBrk="1" hangingPunct="1">
              <a:defRPr/>
            </a:pPr>
            <a:r>
              <a:rPr lang="en-US" dirty="0">
                <a:solidFill>
                  <a:srgbClr val="7030A0"/>
                </a:solidFill>
                <a:effectLst>
                  <a:outerShdw blurRad="38100" dist="38100" dir="2700000" algn="tl">
                    <a:srgbClr val="000000">
                      <a:alpha val="43137"/>
                    </a:srgbClr>
                  </a:outerShdw>
                </a:effectLst>
              </a:rPr>
              <a:t>– </a:t>
            </a:r>
            <a:r>
              <a:rPr lang="en-US" dirty="0" err="1">
                <a:solidFill>
                  <a:srgbClr val="7030A0"/>
                </a:solidFill>
                <a:effectLst>
                  <a:outerShdw blurRad="38100" dist="38100" dir="2700000" algn="tl">
                    <a:srgbClr val="000000">
                      <a:alpha val="43137"/>
                    </a:srgbClr>
                  </a:outerShdw>
                </a:effectLst>
              </a:rPr>
              <a:t>Oper</a:t>
            </a:r>
            <a:r>
              <a:rPr lang="en-US" dirty="0">
                <a:solidFill>
                  <a:srgbClr val="7030A0"/>
                </a:solidFill>
                <a:effectLst>
                  <a:outerShdw blurRad="38100" dist="38100" dir="2700000" algn="tl">
                    <a:srgbClr val="000000">
                      <a:alpha val="43137"/>
                    </a:srgbClr>
                  </a:outerShdw>
                </a:effectLst>
              </a:rPr>
              <a:t> </a:t>
            </a:r>
            <a:r>
              <a:rPr lang="en-US" dirty="0" err="1">
                <a:solidFill>
                  <a:srgbClr val="7030A0"/>
                </a:solidFill>
                <a:effectLst>
                  <a:outerShdw blurRad="38100" dist="38100" dir="2700000" algn="tl">
                    <a:srgbClr val="000000">
                      <a:alpha val="43137"/>
                    </a:srgbClr>
                  </a:outerShdw>
                </a:effectLst>
              </a:rPr>
              <a:t>Expns</a:t>
            </a:r>
            <a:endParaRPr lang="en-US" dirty="0">
              <a:solidFill>
                <a:srgbClr val="7030A0"/>
              </a:solidFill>
              <a:effectLst>
                <a:outerShdw blurRad="38100" dist="38100" dir="2700000" algn="tl">
                  <a:srgbClr val="000000">
                    <a:alpha val="43137"/>
                  </a:srgbClr>
                </a:outerShdw>
              </a:effectLst>
            </a:endParaRPr>
          </a:p>
        </p:txBody>
      </p:sp>
      <p:sp>
        <p:nvSpPr>
          <p:cNvPr id="28" name="TextBox 27"/>
          <p:cNvSpPr txBox="1"/>
          <p:nvPr/>
        </p:nvSpPr>
        <p:spPr>
          <a:xfrm>
            <a:off x="3276600" y="4800600"/>
            <a:ext cx="3657600" cy="1570038"/>
          </a:xfrm>
          <a:prstGeom prst="rect">
            <a:avLst/>
          </a:prstGeom>
          <a:noFill/>
        </p:spPr>
        <p:txBody>
          <a:bodyPr>
            <a:spAutoFit/>
          </a:bodyPr>
          <a:lstStyle/>
          <a:p>
            <a:pPr eaLnBrk="1" hangingPunct="1">
              <a:defRPr/>
            </a:pPr>
            <a:r>
              <a:rPr lang="en-US" dirty="0">
                <a:solidFill>
                  <a:srgbClr val="7030A0"/>
                </a:solidFill>
                <a:effectLst>
                  <a:outerShdw blurRad="38100" dist="38100" dir="2700000" algn="tl">
                    <a:srgbClr val="000000">
                      <a:alpha val="43137"/>
                    </a:srgbClr>
                  </a:outerShdw>
                </a:effectLst>
              </a:rPr>
              <a:t>NOI</a:t>
            </a:r>
          </a:p>
          <a:p>
            <a:pPr eaLnBrk="1" hangingPunct="1">
              <a:defRPr/>
            </a:pPr>
            <a:r>
              <a:rPr lang="en-US" dirty="0">
                <a:solidFill>
                  <a:srgbClr val="7030A0"/>
                </a:solidFill>
                <a:effectLst>
                  <a:outerShdw blurRad="38100" dist="38100" dir="2700000" algn="tl">
                    <a:srgbClr val="000000">
                      <a:alpha val="43137"/>
                    </a:srgbClr>
                  </a:outerShdw>
                </a:effectLst>
              </a:rPr>
              <a:t>– Depreciation (</a:t>
            </a:r>
            <a:r>
              <a:rPr lang="en-US" sz="2000" dirty="0">
                <a:solidFill>
                  <a:srgbClr val="7030A0"/>
                </a:solidFill>
                <a:effectLst>
                  <a:outerShdw blurRad="38100" dist="38100" dir="2700000" algn="tl">
                    <a:srgbClr val="000000">
                      <a:alpha val="43137"/>
                    </a:srgbClr>
                  </a:outerShdw>
                </a:effectLst>
              </a:rPr>
              <a:t>of P*-RV-GL</a:t>
            </a:r>
            <a:r>
              <a:rPr lang="en-US" dirty="0">
                <a:solidFill>
                  <a:srgbClr val="7030A0"/>
                </a:solidFill>
                <a:effectLst>
                  <a:outerShdw blurRad="38100" dist="38100" dir="2700000" algn="tl">
                    <a:srgbClr val="000000">
                      <a:alpha val="43137"/>
                    </a:srgbClr>
                  </a:outerShdw>
                </a:effectLst>
              </a:rPr>
              <a:t>)</a:t>
            </a:r>
          </a:p>
          <a:p>
            <a:pPr eaLnBrk="1" hangingPunct="1">
              <a:defRPr/>
            </a:pPr>
            <a:r>
              <a:rPr lang="en-US" dirty="0">
                <a:solidFill>
                  <a:srgbClr val="7030A0"/>
                </a:solidFill>
                <a:effectLst>
                  <a:outerShdw blurRad="38100" dist="38100" dir="2700000" algn="tl">
                    <a:srgbClr val="000000">
                      <a:alpha val="43137"/>
                    </a:srgbClr>
                  </a:outerShdw>
                </a:effectLst>
              </a:rPr>
              <a:t>– </a:t>
            </a:r>
            <a:r>
              <a:rPr lang="en-US" dirty="0" err="1">
                <a:solidFill>
                  <a:srgbClr val="7030A0"/>
                </a:solidFill>
                <a:effectLst>
                  <a:outerShdw blurRad="38100" dist="38100" dir="2700000" algn="tl">
                    <a:srgbClr val="000000">
                      <a:alpha val="43137"/>
                    </a:srgbClr>
                  </a:outerShdw>
                </a:effectLst>
              </a:rPr>
              <a:t>GrndLse</a:t>
            </a:r>
            <a:r>
              <a:rPr lang="en-US" dirty="0">
                <a:solidFill>
                  <a:srgbClr val="7030A0"/>
                </a:solidFill>
                <a:effectLst>
                  <a:outerShdw blurRad="38100" dist="38100" dir="2700000" algn="tl">
                    <a:srgbClr val="000000">
                      <a:alpha val="43137"/>
                    </a:srgbClr>
                  </a:outerShdw>
                </a:effectLst>
              </a:rPr>
              <a:t> Rent</a:t>
            </a:r>
          </a:p>
          <a:p>
            <a:pPr eaLnBrk="1" hangingPunct="1">
              <a:defRPr/>
            </a:pPr>
            <a:r>
              <a:rPr lang="en-US" dirty="0">
                <a:solidFill>
                  <a:srgbClr val="7030A0"/>
                </a:solidFill>
                <a:effectLst>
                  <a:outerShdw blurRad="38100" dist="38100" dir="2700000" algn="tl">
                    <a:srgbClr val="000000">
                      <a:alpha val="43137"/>
                    </a:srgbClr>
                  </a:outerShdw>
                </a:effectLst>
              </a:rPr>
              <a:t>– Interest (on M*)</a:t>
            </a:r>
            <a:endParaRPr lang="en-US" dirty="0">
              <a:solidFill>
                <a:srgbClr val="7030A0"/>
              </a:solidFill>
              <a:effectLst>
                <a:outerShdw blurRad="38100" dist="38100" dir="2700000" algn="tl">
                  <a:srgbClr val="000000">
                    <a:alpha val="43137"/>
                  </a:srgbClr>
                </a:outerShdw>
              </a:effectLst>
            </a:endParaRPr>
          </a:p>
        </p:txBody>
      </p:sp>
      <p:cxnSp>
        <p:nvCxnSpPr>
          <p:cNvPr id="96271" name="Straight Connector 22"/>
          <p:cNvCxnSpPr>
            <a:cxnSpLocks noChangeShapeType="1"/>
          </p:cNvCxnSpPr>
          <p:nvPr/>
        </p:nvCxnSpPr>
        <p:spPr bwMode="auto">
          <a:xfrm>
            <a:off x="3276600" y="6324600"/>
            <a:ext cx="2971800" cy="0"/>
          </a:xfrm>
          <a:prstGeom prst="line">
            <a:avLst/>
          </a:prstGeom>
          <a:noFill/>
          <a:ln w="9525" algn="ctr">
            <a:solidFill>
              <a:schemeClr val="tx1"/>
            </a:solidFill>
            <a:round/>
            <a:headEnd/>
            <a:tailEnd/>
          </a:ln>
        </p:spPr>
      </p:cxnSp>
      <p:sp>
        <p:nvSpPr>
          <p:cNvPr id="26" name="TextBox 25"/>
          <p:cNvSpPr txBox="1"/>
          <p:nvPr/>
        </p:nvSpPr>
        <p:spPr>
          <a:xfrm>
            <a:off x="3200400" y="6243638"/>
            <a:ext cx="1627188" cy="461962"/>
          </a:xfrm>
          <a:prstGeom prst="rect">
            <a:avLst/>
          </a:prstGeom>
          <a:noFill/>
        </p:spPr>
        <p:txBody>
          <a:bodyPr wrap="none">
            <a:spAutoFit/>
          </a:bodyPr>
          <a:lstStyle/>
          <a:p>
            <a:pPr eaLnBrk="1" hangingPunct="1">
              <a:defRPr/>
            </a:pPr>
            <a:r>
              <a:rPr lang="en-US" dirty="0">
                <a:solidFill>
                  <a:srgbClr val="7030A0"/>
                </a:solidFill>
                <a:effectLst>
                  <a:outerShdw blurRad="38100" dist="38100" dir="2700000" algn="tl">
                    <a:srgbClr val="000000">
                      <a:alpha val="43137"/>
                    </a:srgbClr>
                  </a:outerShdw>
                </a:effectLst>
              </a:rPr>
              <a:t>Net Income</a:t>
            </a:r>
            <a:endParaRPr lang="en-US" dirty="0">
              <a:solidFill>
                <a:srgbClr val="7030A0"/>
              </a:solidFill>
              <a:effectLst>
                <a:outerShdw blurRad="38100" dist="38100" dir="2700000" algn="tl">
                  <a:srgbClr val="000000">
                    <a:alpha val="43137"/>
                  </a:srgbClr>
                </a:outerShdw>
              </a:effectLst>
            </a:endParaRPr>
          </a:p>
        </p:txBody>
      </p:sp>
      <p:sp>
        <p:nvSpPr>
          <p:cNvPr id="30" name="TextBox 29"/>
          <p:cNvSpPr txBox="1"/>
          <p:nvPr/>
        </p:nvSpPr>
        <p:spPr>
          <a:xfrm>
            <a:off x="1524000" y="1295400"/>
            <a:ext cx="2895600" cy="1938338"/>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Purchase Price</a:t>
            </a:r>
          </a:p>
          <a:p>
            <a:pPr eaLnBrk="1" hangingPunct="1">
              <a:defRPr/>
            </a:pPr>
            <a:r>
              <a:rPr lang="en-US" dirty="0">
                <a:solidFill>
                  <a:schemeClr val="accent1">
                    <a:lumMod val="75000"/>
                  </a:schemeClr>
                </a:solidFill>
                <a:effectLst>
                  <a:outerShdw blurRad="38100" dist="38100" dir="2700000" algn="tl">
                    <a:srgbClr val="000000">
                      <a:alpha val="43137"/>
                    </a:srgbClr>
                  </a:outerShdw>
                </a:effectLst>
              </a:rPr>
              <a:t>(Leasehold):</a:t>
            </a: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P* – RV – GL</a:t>
            </a:r>
          </a:p>
          <a:p>
            <a:pPr lvl="1" eaLnBrk="1" hangingPunct="1">
              <a:buFont typeface="Arial" pitchFamily="34" charset="0"/>
              <a:buChar char="•"/>
              <a:defRPr/>
            </a:pPr>
            <a:endParaRPr lang="en-US" dirty="0">
              <a:solidFill>
                <a:schemeClr val="accent1">
                  <a:lumMod val="75000"/>
                </a:schemeClr>
              </a:solidFill>
              <a:effectLst>
                <a:outerShdw blurRad="38100" dist="38100" dir="2700000" algn="tl">
                  <a:srgbClr val="000000">
                    <a:alpha val="43137"/>
                  </a:srgbClr>
                </a:outerShdw>
              </a:effectLst>
            </a:endParaRPr>
          </a:p>
          <a:p>
            <a:pPr lvl="1" eaLnBrk="1" hangingPunct="1">
              <a:buFont typeface="Arial" pitchFamily="34" charset="0"/>
              <a:buChar char="•"/>
              <a:defRPr/>
            </a:pPr>
            <a:r>
              <a:rPr lang="en-US" dirty="0">
                <a:solidFill>
                  <a:schemeClr val="accent1">
                    <a:lumMod val="75000"/>
                  </a:schemeClr>
                </a:solidFill>
                <a:effectLst>
                  <a:outerShdw blurRad="38100" dist="38100" dir="2700000" algn="tl">
                    <a:srgbClr val="000000">
                      <a:alpha val="43137"/>
                    </a:srgbClr>
                  </a:outerShdw>
                </a:effectLst>
              </a:rPr>
              <a:t> GL </a:t>
            </a:r>
            <a:r>
              <a:rPr lang="en-US" sz="1400" dirty="0">
                <a:solidFill>
                  <a:schemeClr val="accent1">
                    <a:lumMod val="75000"/>
                  </a:schemeClr>
                </a:solidFill>
                <a:effectLst>
                  <a:outerShdw blurRad="38100" dist="38100" dir="2700000" algn="tl">
                    <a:srgbClr val="000000">
                      <a:alpha val="43137"/>
                    </a:srgbClr>
                  </a:outerShdw>
                </a:effectLst>
              </a:rPr>
              <a:t>= PV(</a:t>
            </a:r>
            <a:r>
              <a:rPr lang="en-US" sz="1400" dirty="0" err="1">
                <a:solidFill>
                  <a:schemeClr val="accent1">
                    <a:lumMod val="75000"/>
                  </a:schemeClr>
                </a:solidFill>
                <a:effectLst>
                  <a:outerShdw blurRad="38100" dist="38100" dir="2700000" algn="tl">
                    <a:srgbClr val="000000">
                      <a:alpha val="43137"/>
                    </a:srgbClr>
                  </a:outerShdw>
                </a:effectLst>
              </a:rPr>
              <a:t>GrndLse</a:t>
            </a:r>
            <a:r>
              <a:rPr lang="en-US" sz="1400" dirty="0">
                <a:solidFill>
                  <a:schemeClr val="accent1">
                    <a:lumMod val="75000"/>
                  </a:schemeClr>
                </a:solidFill>
                <a:effectLst>
                  <a:outerShdw blurRad="38100" dist="38100" dir="2700000" algn="tl">
                    <a:srgbClr val="000000">
                      <a:alpha val="43137"/>
                    </a:srgbClr>
                  </a:outerShdw>
                </a:effectLst>
              </a:rPr>
              <a:t> Rent)</a:t>
            </a:r>
            <a:endParaRPr lang="en-US" dirty="0">
              <a:solidFill>
                <a:schemeClr val="accent1">
                  <a:lumMod val="75000"/>
                </a:schemeClr>
              </a:solidFill>
              <a:effectLst>
                <a:outerShdw blurRad="38100" dist="38100" dir="2700000" algn="tl">
                  <a:srgbClr val="000000">
                    <a:alpha val="43137"/>
                  </a:srgbClr>
                </a:outerShdw>
              </a:effectLst>
            </a:endParaRPr>
          </a:p>
        </p:txBody>
      </p:sp>
      <p:cxnSp>
        <p:nvCxnSpPr>
          <p:cNvPr id="96274" name="Straight Connector 32"/>
          <p:cNvCxnSpPr>
            <a:cxnSpLocks noChangeShapeType="1"/>
          </p:cNvCxnSpPr>
          <p:nvPr/>
        </p:nvCxnSpPr>
        <p:spPr bwMode="auto">
          <a:xfrm>
            <a:off x="3276600" y="4800600"/>
            <a:ext cx="2971800" cy="0"/>
          </a:xfrm>
          <a:prstGeom prst="line">
            <a:avLst/>
          </a:prstGeom>
          <a:noFill/>
          <a:ln w="9525" algn="ctr">
            <a:solidFill>
              <a:schemeClr val="tx1"/>
            </a:solidFill>
            <a:round/>
            <a:headEnd/>
            <a:tailEnd/>
          </a:ln>
        </p:spPr>
      </p:cxnSp>
      <p:sp>
        <p:nvSpPr>
          <p:cNvPr id="34" name="TextBox 33"/>
          <p:cNvSpPr txBox="1"/>
          <p:nvPr/>
        </p:nvSpPr>
        <p:spPr>
          <a:xfrm>
            <a:off x="304800" y="2057400"/>
            <a:ext cx="1371600" cy="338138"/>
          </a:xfrm>
          <a:prstGeom prst="rect">
            <a:avLst/>
          </a:prstGeom>
          <a:noFill/>
        </p:spPr>
        <p:txBody>
          <a:bodyPr>
            <a:spAutoFit/>
          </a:bodyPr>
          <a:lstStyle/>
          <a:p>
            <a:pPr algn="r" eaLnBrk="1" hangingPunct="1">
              <a:defRPr/>
            </a:pPr>
            <a:r>
              <a:rPr lang="en-US" sz="1600" dirty="0">
                <a:solidFill>
                  <a:schemeClr val="accent1">
                    <a:lumMod val="75000"/>
                  </a:schemeClr>
                </a:solidFill>
                <a:effectLst>
                  <a:outerShdw blurRad="38100" dist="38100" dir="2700000" algn="tl">
                    <a:srgbClr val="000000">
                      <a:alpha val="43137"/>
                    </a:srgbClr>
                  </a:outerShdw>
                </a:effectLst>
              </a:rPr>
              <a:t>RV=</a:t>
            </a:r>
            <a:r>
              <a:rPr lang="en-US" sz="1600" dirty="0" err="1">
                <a:solidFill>
                  <a:schemeClr val="accent1">
                    <a:lumMod val="75000"/>
                  </a:schemeClr>
                </a:solidFill>
                <a:effectLst>
                  <a:outerShdw blurRad="38100" dist="38100" dir="2700000" algn="tl">
                    <a:srgbClr val="000000">
                      <a:alpha val="43137"/>
                    </a:srgbClr>
                  </a:outerShdw>
                </a:effectLst>
              </a:rPr>
              <a:t>ResidVal</a:t>
            </a:r>
            <a:endParaRPr lang="en-US" sz="1600" dirty="0">
              <a:solidFill>
                <a:schemeClr val="accent1">
                  <a:lumMod val="75000"/>
                </a:schemeClr>
              </a:solidFill>
              <a:effectLst>
                <a:outerShdw blurRad="38100" dist="38100" dir="2700000" algn="tl">
                  <a:srgbClr val="000000">
                    <a:alpha val="43137"/>
                  </a:srgbClr>
                </a:outerShdw>
              </a:effectLst>
            </a:endParaRPr>
          </a:p>
        </p:txBody>
      </p:sp>
      <p:sp>
        <p:nvSpPr>
          <p:cNvPr id="96276" name="Right Brace 34"/>
          <p:cNvSpPr>
            <a:spLocks/>
          </p:cNvSpPr>
          <p:nvPr/>
        </p:nvSpPr>
        <p:spPr bwMode="auto">
          <a:xfrm>
            <a:off x="1447800" y="2057400"/>
            <a:ext cx="381000" cy="457200"/>
          </a:xfrm>
          <a:prstGeom prst="rightBrace">
            <a:avLst>
              <a:gd name="adj1" fmla="val 8333"/>
              <a:gd name="adj2" fmla="val 48208"/>
            </a:avLst>
          </a:prstGeom>
          <a:noFill/>
          <a:ln w="9525" algn="ctr">
            <a:solidFill>
              <a:schemeClr val="tx1"/>
            </a:solidFill>
            <a:round/>
            <a:headEnd/>
            <a:tailEnd/>
          </a:ln>
        </p:spPr>
        <p:txBody>
          <a:bodyPr wrap="none"/>
          <a:lstStyle/>
          <a:p>
            <a:pPr eaLnBrk="1" hangingPunct="1"/>
            <a:endParaRPr lang="en-US"/>
          </a:p>
        </p:txBody>
      </p:sp>
      <p:sp>
        <p:nvSpPr>
          <p:cNvPr id="36" name="TextBox 35"/>
          <p:cNvSpPr txBox="1"/>
          <p:nvPr/>
        </p:nvSpPr>
        <p:spPr>
          <a:xfrm>
            <a:off x="2514600" y="3657600"/>
            <a:ext cx="3962400" cy="400050"/>
          </a:xfrm>
          <a:prstGeom prst="rect">
            <a:avLst/>
          </a:prstGeom>
          <a:noFill/>
        </p:spPr>
        <p:txBody>
          <a:bodyPr>
            <a:spAutoFit/>
          </a:bodyPr>
          <a:lstStyle/>
          <a:p>
            <a:pPr algn="ctr" eaLnBrk="1" hangingPunct="1">
              <a:defRPr/>
            </a:pPr>
            <a:r>
              <a:rPr lang="en-US" sz="2000" dirty="0">
                <a:solidFill>
                  <a:srgbClr val="7030A0"/>
                </a:solidFill>
                <a:effectLst>
                  <a:outerShdw blurRad="38100" dist="38100" dir="2700000" algn="tl">
                    <a:srgbClr val="000000">
                      <a:alpha val="43137"/>
                    </a:srgbClr>
                  </a:outerShdw>
                </a:effectLst>
              </a:rPr>
              <a:t>Income Statement (accrual):</a:t>
            </a:r>
            <a:endParaRPr lang="en-US" sz="2000" dirty="0">
              <a:solidFill>
                <a:srgbClr val="7030A0"/>
              </a:solidFill>
              <a:effectLst>
                <a:outerShdw blurRad="38100" dist="38100" dir="2700000" algn="tl">
                  <a:srgbClr val="000000">
                    <a:alpha val="43137"/>
                  </a:srgbClr>
                </a:outerShdw>
              </a:effectLst>
            </a:endParaRPr>
          </a:p>
        </p:txBody>
      </p:sp>
      <p:sp>
        <p:nvSpPr>
          <p:cNvPr id="32" name="TextBox 31"/>
          <p:cNvSpPr txBox="1"/>
          <p:nvPr/>
        </p:nvSpPr>
        <p:spPr>
          <a:xfrm>
            <a:off x="304800" y="4495800"/>
            <a:ext cx="2590800" cy="1292225"/>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P* </a:t>
            </a:r>
            <a:r>
              <a:rPr lang="en-US" sz="1800" dirty="0">
                <a:solidFill>
                  <a:schemeClr val="accent1">
                    <a:lumMod val="75000"/>
                  </a:schemeClr>
                </a:solidFill>
                <a:effectLst>
                  <a:outerShdw blurRad="38100" dist="38100" dir="2700000" algn="tl">
                    <a:srgbClr val="000000">
                      <a:alpha val="43137"/>
                    </a:srgbClr>
                  </a:outerShdw>
                </a:effectLst>
              </a:rPr>
              <a:t>may be less than </a:t>
            </a:r>
            <a:r>
              <a:rPr lang="en-US" dirty="0">
                <a:solidFill>
                  <a:schemeClr val="accent1">
                    <a:lumMod val="75000"/>
                  </a:schemeClr>
                </a:solidFill>
                <a:effectLst>
                  <a:outerShdw blurRad="38100" dist="38100" dir="2700000" algn="tl">
                    <a:srgbClr val="000000">
                      <a:alpha val="43137"/>
                    </a:srgbClr>
                  </a:outerShdw>
                </a:effectLst>
              </a:rPr>
              <a:t>P </a:t>
            </a:r>
            <a:r>
              <a:rPr lang="en-US" sz="1800" dirty="0">
                <a:solidFill>
                  <a:schemeClr val="accent1">
                    <a:lumMod val="75000"/>
                  </a:schemeClr>
                </a:solidFill>
                <a:effectLst>
                  <a:outerShdw blurRad="38100" dist="38100" dir="2700000" algn="tl">
                    <a:srgbClr val="000000">
                      <a:alpha val="43137"/>
                    </a:srgbClr>
                  </a:outerShdw>
                </a:effectLst>
              </a:rPr>
              <a:t>due to loss of </a:t>
            </a:r>
            <a:r>
              <a:rPr lang="en-US" sz="1800" dirty="0" err="1">
                <a:solidFill>
                  <a:schemeClr val="accent1">
                    <a:lumMod val="75000"/>
                  </a:schemeClr>
                </a:solidFill>
                <a:effectLst>
                  <a:outerShdw blurRad="38100" dist="38100" dir="2700000" algn="tl">
                    <a:srgbClr val="000000">
                      <a:alpha val="43137"/>
                    </a:srgbClr>
                  </a:outerShdw>
                </a:effectLst>
              </a:rPr>
              <a:t>optionality</a:t>
            </a:r>
            <a:r>
              <a:rPr lang="en-US" sz="1800" dirty="0">
                <a:solidFill>
                  <a:schemeClr val="accent1">
                    <a:lumMod val="75000"/>
                  </a:schemeClr>
                </a:solidFill>
                <a:effectLst>
                  <a:outerShdw blurRad="38100" dist="38100" dir="2700000" algn="tl">
                    <a:srgbClr val="000000">
                      <a:alpha val="43137"/>
                    </a:srgbClr>
                  </a:outerShdw>
                </a:effectLst>
              </a:rPr>
              <a:t> or </a:t>
            </a:r>
            <a:r>
              <a:rPr lang="en-US" sz="1800" dirty="0" err="1">
                <a:solidFill>
                  <a:schemeClr val="accent1">
                    <a:lumMod val="75000"/>
                  </a:schemeClr>
                </a:solidFill>
                <a:effectLst>
                  <a:outerShdw blurRad="38100" dist="38100" dir="2700000" algn="tl">
                    <a:srgbClr val="000000">
                      <a:alpha val="43137"/>
                    </a:srgbClr>
                  </a:outerShdw>
                </a:effectLst>
              </a:rPr>
              <a:t>lessor</a:t>
            </a:r>
            <a:r>
              <a:rPr lang="en-US" sz="1800" dirty="0">
                <a:solidFill>
                  <a:schemeClr val="accent1">
                    <a:lumMod val="75000"/>
                  </a:schemeClr>
                </a:solidFill>
                <a:effectLst>
                  <a:outerShdw blurRad="38100" dist="38100" dir="2700000" algn="tl">
                    <a:srgbClr val="000000">
                      <a:alpha val="43137"/>
                    </a:srgbClr>
                  </a:outerShdw>
                </a:effectLst>
              </a:rPr>
              <a:t>/lessee conflict of interest </a:t>
            </a:r>
            <a:endParaRPr lang="en-US" sz="1800" dirty="0">
              <a:solidFill>
                <a:schemeClr val="accent1">
                  <a:lumMod val="75000"/>
                </a:schemeClr>
              </a:solidFill>
              <a:effectLst>
                <a:outerShdw blurRad="38100" dist="38100" dir="2700000" algn="tl">
                  <a:srgbClr val="000000">
                    <a:alpha val="43137"/>
                  </a:srgbClr>
                </a:outerShdw>
              </a:effectLst>
            </a:endParaRPr>
          </a:p>
        </p:txBody>
      </p:sp>
      <p:sp>
        <p:nvSpPr>
          <p:cNvPr id="96279" name="Rectangle 36"/>
          <p:cNvSpPr>
            <a:spLocks noChangeArrowheads="1"/>
          </p:cNvSpPr>
          <p:nvPr/>
        </p:nvSpPr>
        <p:spPr bwMode="auto">
          <a:xfrm>
            <a:off x="2895600" y="3733800"/>
            <a:ext cx="3886200" cy="2971800"/>
          </a:xfrm>
          <a:prstGeom prst="rect">
            <a:avLst/>
          </a:prstGeom>
          <a:noFill/>
          <a:ln w="9525" algn="ctr">
            <a:solidFill>
              <a:schemeClr val="tx1"/>
            </a:solidFill>
            <a:round/>
            <a:headEnd/>
            <a:tailEnd/>
          </a:ln>
        </p:spPr>
        <p:txBody>
          <a:bodyPr wrap="none"/>
          <a:lstStyle/>
          <a:p>
            <a:pPr eaLnBrk="1" hangingPunct="1"/>
            <a:endParaRPr lang="en-US"/>
          </a:p>
        </p:txBody>
      </p:sp>
      <p:sp>
        <p:nvSpPr>
          <p:cNvPr id="39" name="TextBox 38"/>
          <p:cNvSpPr txBox="1"/>
          <p:nvPr/>
        </p:nvSpPr>
        <p:spPr>
          <a:xfrm>
            <a:off x="6781800" y="4495800"/>
            <a:ext cx="2133600" cy="1754188"/>
          </a:xfrm>
          <a:prstGeom prst="rect">
            <a:avLst/>
          </a:prstGeom>
          <a:noFill/>
        </p:spPr>
        <p:txBody>
          <a:bodyPr>
            <a:spAutoFit/>
          </a:bodyPr>
          <a:lstStyle/>
          <a:p>
            <a:pPr eaLnBrk="1" hangingPunct="1">
              <a:defRPr/>
            </a:pPr>
            <a:r>
              <a:rPr lang="en-US" dirty="0">
                <a:solidFill>
                  <a:schemeClr val="accent1">
                    <a:lumMod val="75000"/>
                  </a:schemeClr>
                </a:solidFill>
                <a:effectLst>
                  <a:outerShdw blurRad="38100" dist="38100" dir="2700000" algn="tl">
                    <a:srgbClr val="000000">
                      <a:alpha val="43137"/>
                    </a:srgbClr>
                  </a:outerShdw>
                </a:effectLst>
              </a:rPr>
              <a:t>M* </a:t>
            </a:r>
            <a:r>
              <a:rPr lang="en-US" sz="1800" dirty="0">
                <a:solidFill>
                  <a:schemeClr val="accent1">
                    <a:lumMod val="75000"/>
                  </a:schemeClr>
                </a:solidFill>
                <a:effectLst>
                  <a:outerShdw blurRad="38100" dist="38100" dir="2700000" algn="tl">
                    <a:srgbClr val="000000">
                      <a:alpha val="43137"/>
                    </a:srgbClr>
                  </a:outerShdw>
                </a:effectLst>
              </a:rPr>
              <a:t>may be less than </a:t>
            </a:r>
            <a:r>
              <a:rPr lang="en-US" dirty="0">
                <a:solidFill>
                  <a:schemeClr val="accent1">
                    <a:lumMod val="75000"/>
                  </a:schemeClr>
                </a:solidFill>
                <a:effectLst>
                  <a:outerShdw blurRad="38100" dist="38100" dir="2700000" algn="tl">
                    <a:srgbClr val="000000">
                      <a:alpha val="43137"/>
                    </a:srgbClr>
                  </a:outerShdw>
                </a:effectLst>
              </a:rPr>
              <a:t>M </a:t>
            </a:r>
            <a:r>
              <a:rPr lang="en-US" sz="1800" dirty="0">
                <a:solidFill>
                  <a:schemeClr val="accent1">
                    <a:lumMod val="75000"/>
                  </a:schemeClr>
                </a:solidFill>
                <a:effectLst>
                  <a:outerShdw blurRad="38100" dist="38100" dir="2700000" algn="tl">
                    <a:srgbClr val="000000">
                      <a:alpha val="43137"/>
                    </a:srgbClr>
                  </a:outerShdw>
                </a:effectLst>
              </a:rPr>
              <a:t>due to </a:t>
            </a:r>
          </a:p>
          <a:p>
            <a:pPr eaLnBrk="1" hangingPunct="1">
              <a:defRPr/>
            </a:pPr>
            <a:r>
              <a:rPr lang="en-US" dirty="0">
                <a:solidFill>
                  <a:schemeClr val="accent1">
                    <a:lumMod val="75000"/>
                  </a:schemeClr>
                </a:solidFill>
                <a:effectLst>
                  <a:outerShdw blurRad="38100" dist="38100" dir="2700000" algn="tl">
                    <a:srgbClr val="000000">
                      <a:alpha val="43137"/>
                    </a:srgbClr>
                  </a:outerShdw>
                </a:effectLst>
              </a:rPr>
              <a:t>P*-RV&lt;P </a:t>
            </a:r>
            <a:r>
              <a:rPr lang="en-US" sz="1800" dirty="0">
                <a:solidFill>
                  <a:schemeClr val="accent1">
                    <a:lumMod val="75000"/>
                  </a:schemeClr>
                </a:solidFill>
                <a:effectLst>
                  <a:outerShdw blurRad="38100" dist="38100" dir="2700000" algn="tl">
                    <a:srgbClr val="000000">
                      <a:alpha val="43137"/>
                    </a:srgbClr>
                  </a:outerShdw>
                </a:effectLst>
              </a:rPr>
              <a:t>or priority of  </a:t>
            </a:r>
            <a:r>
              <a:rPr lang="en-US" sz="1800" dirty="0" err="1">
                <a:solidFill>
                  <a:schemeClr val="accent1">
                    <a:lumMod val="75000"/>
                  </a:schemeClr>
                </a:solidFill>
                <a:effectLst>
                  <a:outerShdw blurRad="38100" dist="38100" dir="2700000" algn="tl">
                    <a:srgbClr val="000000">
                      <a:alpha val="43137"/>
                    </a:srgbClr>
                  </a:outerShdw>
                </a:effectLst>
              </a:rPr>
              <a:t>GrndLse</a:t>
            </a:r>
            <a:r>
              <a:rPr lang="en-US" sz="1800" dirty="0">
                <a:solidFill>
                  <a:schemeClr val="accent1">
                    <a:lumMod val="75000"/>
                  </a:schemeClr>
                </a:solidFill>
                <a:effectLst>
                  <a:outerShdw blurRad="38100" dist="38100" dir="2700000" algn="tl">
                    <a:srgbClr val="000000">
                      <a:alpha val="43137"/>
                    </a:srgbClr>
                  </a:outerShdw>
                </a:effectLst>
              </a:rPr>
              <a:t> Rent over debt svc.  </a:t>
            </a:r>
            <a:endParaRPr lang="en-US" sz="1800" dirty="0">
              <a:solidFill>
                <a:schemeClr val="accent1">
                  <a:lumMod val="75000"/>
                </a:schemeClr>
              </a:solidFill>
              <a:effectLst>
                <a:outerShdw blurRad="38100" dist="38100" dir="2700000" algn="tl">
                  <a:srgbClr val="000000">
                    <a:alpha val="43137"/>
                  </a:srgbClr>
                </a:outerShdw>
              </a:effectLst>
            </a:endParaRPr>
          </a:p>
        </p:txBody>
      </p:sp>
      <p:sp>
        <p:nvSpPr>
          <p:cNvPr id="43" name="TextBox 42"/>
          <p:cNvSpPr txBox="1"/>
          <p:nvPr/>
        </p:nvSpPr>
        <p:spPr>
          <a:xfrm>
            <a:off x="5181600" y="3276600"/>
            <a:ext cx="1524000" cy="461963"/>
          </a:xfrm>
          <a:prstGeom prst="rect">
            <a:avLst/>
          </a:prstGeom>
          <a:noFill/>
        </p:spPr>
        <p:txBody>
          <a:bodyPr>
            <a:spAutoFit/>
          </a:bodyPr>
          <a:lstStyle/>
          <a:p>
            <a:pPr algn="ctr" eaLnBrk="1" hangingPunct="1">
              <a:defRPr/>
            </a:pPr>
            <a:r>
              <a:rPr lang="en-US" dirty="0">
                <a:solidFill>
                  <a:schemeClr val="accent1">
                    <a:lumMod val="75000"/>
                  </a:schemeClr>
                </a:solidFill>
                <a:effectLst>
                  <a:outerShdw blurRad="38100" dist="38100" dir="2700000" algn="tl">
                    <a:srgbClr val="000000">
                      <a:alpha val="43137"/>
                    </a:srgbClr>
                  </a:outerShdw>
                </a:effectLst>
              </a:rPr>
              <a:t>P* – RV</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27" name="Slide Number Placeholder 26"/>
          <p:cNvSpPr>
            <a:spLocks noGrp="1"/>
          </p:cNvSpPr>
          <p:nvPr>
            <p:ph type="sldNum" sz="quarter" idx="12"/>
          </p:nvPr>
        </p:nvSpPr>
        <p:spPr/>
        <p:txBody>
          <a:bodyPr/>
          <a:lstStyle/>
          <a:p>
            <a:fld id="{4B028404-4899-487F-9D61-2CA50B538558}" type="slidenum">
              <a:rPr lang="en-US" smtClean="0"/>
              <a:pPr/>
              <a:t>62</a:t>
            </a:fld>
            <a:endParaRPr lang="en-US"/>
          </a:p>
        </p:txBody>
      </p:sp>
      <p:sp>
        <p:nvSpPr>
          <p:cNvPr id="31"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7282" name="Slide Number Placeholder 3"/>
          <p:cNvSpPr>
            <a:spLocks noGrp="1"/>
          </p:cNvSpPr>
          <p:nvPr>
            <p:ph type="sldNum" sz="quarter" idx="12"/>
          </p:nvPr>
        </p:nvSpPr>
        <p:spPr>
          <a:noFill/>
          <a:ln>
            <a:miter lim="800000"/>
            <a:headEnd/>
            <a:tailEnd/>
          </a:ln>
        </p:spPr>
        <p:txBody>
          <a:bodyPr/>
          <a:lstStyle/>
          <a:p>
            <a:fld id="{3C845A57-F6D2-43AC-ACC6-DD2D1BA3E98A}" type="slidenum">
              <a:rPr lang="en-US"/>
              <a:pPr/>
              <a:t>63</a:t>
            </a:fld>
            <a:endParaRPr lang="en-US"/>
          </a:p>
        </p:txBody>
      </p:sp>
      <p:sp>
        <p:nvSpPr>
          <p:cNvPr id="97283" name="Text Box 2"/>
          <p:cNvSpPr txBox="1">
            <a:spLocks noChangeArrowheads="1"/>
          </p:cNvSpPr>
          <p:nvPr/>
        </p:nvSpPr>
        <p:spPr bwMode="auto">
          <a:xfrm>
            <a:off x="685800" y="762000"/>
            <a:ext cx="7848600" cy="822325"/>
          </a:xfrm>
          <a:prstGeom prst="rect">
            <a:avLst/>
          </a:prstGeom>
          <a:noFill/>
          <a:ln w="9525">
            <a:noFill/>
            <a:miter lim="800000"/>
            <a:headEnd/>
            <a:tailEnd/>
          </a:ln>
          <a:effectLst/>
        </p:spPr>
        <p:txBody>
          <a:bodyPr>
            <a:spAutoFit/>
          </a:bodyPr>
          <a:lstStyle/>
          <a:p>
            <a:pPr eaLnBrk="1" hangingPunct="1">
              <a:spcBef>
                <a:spcPct val="50000"/>
              </a:spcBef>
            </a:pPr>
            <a:r>
              <a:rPr lang="en-US"/>
              <a:t>Consider again the tax-exempt P.F.’s investment in our $1,000,000 apt property…</a:t>
            </a:r>
          </a:p>
        </p:txBody>
      </p:sp>
      <p:sp>
        <p:nvSpPr>
          <p:cNvPr id="97284" name="Text Box 3"/>
          <p:cNvSpPr txBox="1">
            <a:spLocks noChangeArrowheads="1"/>
          </p:cNvSpPr>
          <p:nvPr/>
        </p:nvSpPr>
        <p:spPr bwMode="auto">
          <a:xfrm>
            <a:off x="609600" y="4495800"/>
            <a:ext cx="7924800" cy="2100263"/>
          </a:xfrm>
          <a:prstGeom prst="rect">
            <a:avLst/>
          </a:prstGeom>
          <a:noFill/>
          <a:ln w="9525">
            <a:noFill/>
            <a:miter lim="800000"/>
            <a:headEnd/>
            <a:tailEnd/>
          </a:ln>
          <a:effectLst/>
        </p:spPr>
        <p:txBody>
          <a:bodyPr>
            <a:spAutoFit/>
          </a:bodyPr>
          <a:lstStyle/>
          <a:p>
            <a:pPr eaLnBrk="1" hangingPunct="1">
              <a:spcBef>
                <a:spcPct val="50000"/>
              </a:spcBef>
            </a:pPr>
            <a:r>
              <a:rPr lang="en-US"/>
              <a:t>Working directly with the EATCF, recall that we computed:</a:t>
            </a:r>
          </a:p>
          <a:p>
            <a:pPr eaLnBrk="1" hangingPunct="1">
              <a:spcBef>
                <a:spcPct val="50000"/>
              </a:spcBef>
            </a:pPr>
            <a:r>
              <a:rPr lang="en-US"/>
              <a:t>NPV(IV</a:t>
            </a:r>
            <a:r>
              <a:rPr lang="en-US" baseline="-25000"/>
              <a:t>A</a:t>
            </a:r>
            <a:r>
              <a:rPr lang="en-US"/>
              <a:t>) = [PV(EATCF</a:t>
            </a:r>
            <a:r>
              <a:rPr lang="en-US" baseline="-25000"/>
              <a:t>A</a:t>
            </a:r>
            <a:r>
              <a:rPr lang="en-US"/>
              <a:t> @ 6.44%)+Loan] - $1,000,000</a:t>
            </a:r>
          </a:p>
          <a:p>
            <a:pPr eaLnBrk="1" hangingPunct="1">
              <a:spcBef>
                <a:spcPct val="50000"/>
              </a:spcBef>
            </a:pPr>
            <a:r>
              <a:rPr lang="en-US"/>
              <a:t>	      = $1,020,548 - $1,000,000</a:t>
            </a:r>
          </a:p>
          <a:p>
            <a:pPr eaLnBrk="1" hangingPunct="1">
              <a:spcBef>
                <a:spcPct val="50000"/>
              </a:spcBef>
            </a:pPr>
            <a:r>
              <a:rPr lang="en-US"/>
              <a:t>	      = + $20,548.</a:t>
            </a:r>
          </a:p>
        </p:txBody>
      </p:sp>
      <p:sp>
        <p:nvSpPr>
          <p:cNvPr id="404484" name="Rectangle 4"/>
          <p:cNvSpPr>
            <a:spLocks noChangeArrowheads="1"/>
          </p:cNvSpPr>
          <p:nvPr/>
        </p:nvSpPr>
        <p:spPr bwMode="auto">
          <a:xfrm>
            <a:off x="7696200" y="2971800"/>
            <a:ext cx="533400" cy="13716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97286" name="Text Box 5"/>
          <p:cNvSpPr txBox="1">
            <a:spLocks noChangeArrowheads="1"/>
          </p:cNvSpPr>
          <p:nvPr/>
        </p:nvSpPr>
        <p:spPr bwMode="auto">
          <a:xfrm>
            <a:off x="6400800" y="1524000"/>
            <a:ext cx="2286000" cy="314325"/>
          </a:xfrm>
          <a:prstGeom prst="rect">
            <a:avLst/>
          </a:prstGeom>
          <a:noFill/>
          <a:ln w="9525">
            <a:solidFill>
              <a:srgbClr val="FF0000"/>
            </a:solidFill>
            <a:miter lim="800000"/>
            <a:headEnd/>
            <a:tailEnd/>
          </a:ln>
          <a:effectLst/>
        </p:spPr>
        <p:txBody>
          <a:bodyPr>
            <a:spAutoFit/>
          </a:bodyPr>
          <a:lstStyle/>
          <a:p>
            <a:pPr eaLnBrk="1" hangingPunct="1">
              <a:spcBef>
                <a:spcPct val="50000"/>
              </a:spcBef>
            </a:pPr>
            <a:r>
              <a:rPr lang="en-US" sz="1400" b="1">
                <a:solidFill>
                  <a:srgbClr val="FF0000"/>
                </a:solidFill>
              </a:rPr>
              <a:t>PV @ 6.44% = $270,548.</a:t>
            </a:r>
          </a:p>
        </p:txBody>
      </p:sp>
      <p:sp>
        <p:nvSpPr>
          <p:cNvPr id="404486" name="Line 6"/>
          <p:cNvSpPr>
            <a:spLocks noChangeShapeType="1"/>
          </p:cNvSpPr>
          <p:nvPr/>
        </p:nvSpPr>
        <p:spPr bwMode="auto">
          <a:xfrm>
            <a:off x="8077200" y="1828800"/>
            <a:ext cx="0" cy="1143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4488" name="Text Box 8"/>
          <p:cNvSpPr txBox="1">
            <a:spLocks noChangeArrowheads="1"/>
          </p:cNvSpPr>
          <p:nvPr/>
        </p:nvSpPr>
        <p:spPr bwMode="auto">
          <a:xfrm>
            <a:off x="457200" y="1600200"/>
            <a:ext cx="22098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i="1" dirty="0">
                <a:effectLst>
                  <a:outerShdw blurRad="38100" dist="38100" dir="2700000" algn="tl">
                    <a:srgbClr val="FFFFFF"/>
                  </a:outerShdw>
                </a:effectLst>
              </a:rPr>
              <a:t>Exhibit 14B-1:</a:t>
            </a:r>
          </a:p>
        </p:txBody>
      </p:sp>
      <p:sp>
        <p:nvSpPr>
          <p:cNvPr id="404489" name="Text Box 9"/>
          <p:cNvSpPr txBox="1">
            <a:spLocks noChangeArrowheads="1"/>
          </p:cNvSpPr>
          <p:nvPr/>
        </p:nvSpPr>
        <p:spPr bwMode="auto">
          <a:xfrm>
            <a:off x="228600" y="228600"/>
            <a:ext cx="86106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000" b="1" dirty="0">
                <a:effectLst>
                  <a:outerShdw blurRad="38100" dist="38100" dir="2700000" algn="tl">
                    <a:srgbClr val="FFFFFF"/>
                  </a:outerShdw>
                </a:effectLst>
              </a:rPr>
              <a:t>Appendix 14B: Example Application of APV to an Intra- Marginal Investor</a:t>
            </a:r>
          </a:p>
        </p:txBody>
      </p:sp>
      <p:pic>
        <p:nvPicPr>
          <p:cNvPr id="97290" name="Picture 10"/>
          <p:cNvPicPr>
            <a:picLocks noChangeAspect="1" noChangeArrowheads="1"/>
          </p:cNvPicPr>
          <p:nvPr/>
        </p:nvPicPr>
        <p:blipFill>
          <a:blip r:embed="rId2" cstate="print"/>
          <a:srcRect/>
          <a:stretch>
            <a:fillRect/>
          </a:stretch>
        </p:blipFill>
        <p:spPr bwMode="auto">
          <a:xfrm>
            <a:off x="381000" y="2057400"/>
            <a:ext cx="8534400" cy="2481263"/>
          </a:xfrm>
          <a:prstGeom prst="rect">
            <a:avLst/>
          </a:prstGeom>
          <a:noFill/>
          <a:ln w="9525">
            <a:noFill/>
            <a:miter lim="800000"/>
            <a:headEnd/>
            <a:tailEnd/>
          </a:ln>
          <a:effectLst/>
        </p:spPr>
      </p:pic>
      <p:sp>
        <p:nvSpPr>
          <p:cNvPr id="11" name="Footer Placeholder 1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8306" name="Slide Number Placeholder 3"/>
          <p:cNvSpPr>
            <a:spLocks noGrp="1"/>
          </p:cNvSpPr>
          <p:nvPr>
            <p:ph type="sldNum" sz="quarter" idx="12"/>
          </p:nvPr>
        </p:nvSpPr>
        <p:spPr>
          <a:noFill/>
          <a:ln>
            <a:miter lim="800000"/>
            <a:headEnd/>
            <a:tailEnd/>
          </a:ln>
        </p:spPr>
        <p:txBody>
          <a:bodyPr/>
          <a:lstStyle/>
          <a:p>
            <a:fld id="{80737401-6C57-4804-8295-C4071D4C2CC0}" type="slidenum">
              <a:rPr lang="en-US"/>
              <a:pPr/>
              <a:t>64</a:t>
            </a:fld>
            <a:endParaRPr lang="en-US"/>
          </a:p>
        </p:txBody>
      </p:sp>
      <p:sp>
        <p:nvSpPr>
          <p:cNvPr id="98307" name="Text Box 2"/>
          <p:cNvSpPr txBox="1">
            <a:spLocks noChangeArrowheads="1"/>
          </p:cNvSpPr>
          <p:nvPr/>
        </p:nvSpPr>
        <p:spPr bwMode="auto">
          <a:xfrm>
            <a:off x="685800" y="152400"/>
            <a:ext cx="7848600" cy="457200"/>
          </a:xfrm>
          <a:prstGeom prst="rect">
            <a:avLst/>
          </a:prstGeom>
          <a:noFill/>
          <a:ln w="9525">
            <a:noFill/>
            <a:miter lim="800000"/>
            <a:headEnd/>
            <a:tailEnd/>
          </a:ln>
          <a:effectLst/>
        </p:spPr>
        <p:txBody>
          <a:bodyPr>
            <a:spAutoFit/>
          </a:bodyPr>
          <a:lstStyle/>
          <a:p>
            <a:pPr eaLnBrk="1" hangingPunct="1">
              <a:spcBef>
                <a:spcPct val="50000"/>
              </a:spcBef>
            </a:pPr>
            <a:r>
              <a:rPr lang="en-US"/>
              <a:t>Now let’s apply the APV approach to dissect the deal…</a:t>
            </a:r>
          </a:p>
        </p:txBody>
      </p:sp>
      <p:sp>
        <p:nvSpPr>
          <p:cNvPr id="98308" name="Text Box 3"/>
          <p:cNvSpPr txBox="1">
            <a:spLocks noChangeArrowheads="1"/>
          </p:cNvSpPr>
          <p:nvPr/>
        </p:nvSpPr>
        <p:spPr bwMode="auto">
          <a:xfrm>
            <a:off x="762000" y="609600"/>
            <a:ext cx="7620000" cy="457200"/>
          </a:xfrm>
          <a:prstGeom prst="rect">
            <a:avLst/>
          </a:prstGeom>
          <a:noFill/>
          <a:ln w="9525">
            <a:noFill/>
            <a:miter lim="800000"/>
            <a:headEnd/>
            <a:tailEnd/>
          </a:ln>
          <a:effectLst/>
        </p:spPr>
        <p:txBody>
          <a:bodyPr>
            <a:spAutoFit/>
          </a:bodyPr>
          <a:lstStyle/>
          <a:p>
            <a:pPr algn="ctr" eaLnBrk="1" hangingPunct="1">
              <a:spcBef>
                <a:spcPct val="50000"/>
              </a:spcBef>
            </a:pPr>
            <a:r>
              <a:rPr lang="en-US"/>
              <a:t>APV(equity) = NPV(property) + NPV(financing)</a:t>
            </a:r>
          </a:p>
        </p:txBody>
      </p:sp>
      <p:sp>
        <p:nvSpPr>
          <p:cNvPr id="98309" name="Text Box 4"/>
          <p:cNvSpPr txBox="1">
            <a:spLocks noChangeArrowheads="1"/>
          </p:cNvSpPr>
          <p:nvPr/>
        </p:nvSpPr>
        <p:spPr bwMode="auto">
          <a:xfrm>
            <a:off x="762000" y="1066800"/>
            <a:ext cx="7772400" cy="2235200"/>
          </a:xfrm>
          <a:prstGeom prst="rect">
            <a:avLst/>
          </a:prstGeom>
          <a:noFill/>
          <a:ln w="9525">
            <a:solidFill>
              <a:schemeClr val="tx1"/>
            </a:solidFill>
            <a:miter lim="800000"/>
            <a:headEnd/>
            <a:tailEnd/>
          </a:ln>
          <a:effectLst/>
        </p:spPr>
        <p:txBody>
          <a:bodyPr>
            <a:spAutoFit/>
          </a:bodyPr>
          <a:lstStyle/>
          <a:p>
            <a:pPr eaLnBrk="1" hangingPunct="1">
              <a:spcBef>
                <a:spcPct val="50000"/>
              </a:spcBef>
            </a:pPr>
            <a:r>
              <a:rPr lang="en-US" sz="2000"/>
              <a:t>From an IV perspective, the NPV(property) for the P.F. is:</a:t>
            </a:r>
          </a:p>
          <a:p>
            <a:pPr eaLnBrk="1" hangingPunct="1">
              <a:spcBef>
                <a:spcPct val="50000"/>
              </a:spcBef>
            </a:pPr>
            <a:r>
              <a:rPr lang="en-US" sz="2000"/>
              <a:t>NPV = IV(property) – Prop.Price</a:t>
            </a:r>
          </a:p>
          <a:p>
            <a:pPr eaLnBrk="1" hangingPunct="1">
              <a:spcBef>
                <a:spcPct val="50000"/>
              </a:spcBef>
            </a:pPr>
            <a:r>
              <a:rPr lang="en-US" sz="2000"/>
              <a:t>         = PV(patcf</a:t>
            </a:r>
            <a:r>
              <a:rPr lang="en-US" sz="2000" baseline="-25000"/>
              <a:t>A</a:t>
            </a:r>
            <a:r>
              <a:rPr lang="en-US" sz="2000"/>
              <a:t> @ 4.76%) - $1,000,000</a:t>
            </a:r>
          </a:p>
          <a:p>
            <a:pPr eaLnBrk="1" hangingPunct="1">
              <a:spcBef>
                <a:spcPct val="50000"/>
              </a:spcBef>
            </a:pPr>
            <a:r>
              <a:rPr lang="en-US" sz="2000"/>
              <a:t>         = PV(pbtcf @ 4.76%) - $1,000,000</a:t>
            </a:r>
          </a:p>
          <a:p>
            <a:pPr eaLnBrk="1" hangingPunct="1">
              <a:spcBef>
                <a:spcPct val="50000"/>
              </a:spcBef>
            </a:pPr>
            <a:r>
              <a:rPr lang="en-US" sz="2000"/>
              <a:t>         = $1,104,714 - $1,000,000 = +$104,714.</a:t>
            </a:r>
          </a:p>
        </p:txBody>
      </p:sp>
      <p:grpSp>
        <p:nvGrpSpPr>
          <p:cNvPr id="98310" name="Group 5"/>
          <p:cNvGrpSpPr>
            <a:grpSpLocks/>
          </p:cNvGrpSpPr>
          <p:nvPr/>
        </p:nvGrpSpPr>
        <p:grpSpPr bwMode="auto">
          <a:xfrm>
            <a:off x="2971800" y="1447800"/>
            <a:ext cx="5334000" cy="914400"/>
            <a:chOff x="1872" y="1104"/>
            <a:chExt cx="3216" cy="576"/>
          </a:xfrm>
        </p:grpSpPr>
        <p:sp>
          <p:nvSpPr>
            <p:cNvPr id="98322" name="Text Box 6"/>
            <p:cNvSpPr txBox="1">
              <a:spLocks noChangeArrowheads="1"/>
            </p:cNvSpPr>
            <p:nvPr/>
          </p:nvSpPr>
          <p:spPr bwMode="auto">
            <a:xfrm>
              <a:off x="3264" y="1104"/>
              <a:ext cx="1824" cy="466"/>
            </a:xfrm>
            <a:prstGeom prst="rect">
              <a:avLst/>
            </a:prstGeom>
            <a:noFill/>
            <a:ln w="9525">
              <a:solidFill>
                <a:srgbClr val="0000FF"/>
              </a:solidFill>
              <a:miter lim="800000"/>
              <a:headEnd/>
              <a:tailEnd/>
            </a:ln>
            <a:effectLst/>
          </p:spPr>
          <p:txBody>
            <a:bodyPr>
              <a:spAutoFit/>
            </a:bodyPr>
            <a:lstStyle/>
            <a:p>
              <a:pPr eaLnBrk="1" hangingPunct="1">
                <a:spcBef>
                  <a:spcPct val="50000"/>
                </a:spcBef>
              </a:pPr>
              <a:r>
                <a:rPr lang="en-US" sz="1400" b="1">
                  <a:solidFill>
                    <a:srgbClr val="0000FF"/>
                  </a:solidFill>
                </a:rPr>
                <a:t>= mkt unlevd AT OCC,</a:t>
              </a:r>
              <a:r>
                <a:rPr lang="en-US" sz="1400"/>
                <a:t> f</a:t>
              </a:r>
              <a:r>
                <a:rPr lang="en-US" sz="1400" b="1">
                  <a:solidFill>
                    <a:srgbClr val="0000FF"/>
                  </a:solidFill>
                </a:rPr>
                <a:t>rom marginal investor’s AT IRR without leverage (@ MV = $1,000,000).</a:t>
              </a:r>
            </a:p>
          </p:txBody>
        </p:sp>
        <p:sp>
          <p:nvSpPr>
            <p:cNvPr id="405511" name="Rectangle 7"/>
            <p:cNvSpPr>
              <a:spLocks noChangeArrowheads="1"/>
            </p:cNvSpPr>
            <p:nvPr/>
          </p:nvSpPr>
          <p:spPr bwMode="auto">
            <a:xfrm>
              <a:off x="1872" y="1440"/>
              <a:ext cx="528" cy="24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05512" name="Line 8"/>
            <p:cNvSpPr>
              <a:spLocks noChangeShapeType="1"/>
            </p:cNvSpPr>
            <p:nvPr/>
          </p:nvSpPr>
          <p:spPr bwMode="auto">
            <a:xfrm flipH="1">
              <a:off x="2400" y="1488"/>
              <a:ext cx="863"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grpSp>
        <p:nvGrpSpPr>
          <p:cNvPr id="98311" name="Group 9"/>
          <p:cNvGrpSpPr>
            <a:grpSpLocks/>
          </p:cNvGrpSpPr>
          <p:nvPr/>
        </p:nvGrpSpPr>
        <p:grpSpPr bwMode="auto">
          <a:xfrm>
            <a:off x="2209800" y="2286000"/>
            <a:ext cx="5715000" cy="527050"/>
            <a:chOff x="1392" y="1632"/>
            <a:chExt cx="3600" cy="332"/>
          </a:xfrm>
        </p:grpSpPr>
        <p:sp>
          <p:nvSpPr>
            <p:cNvPr id="405514" name="Line 10"/>
            <p:cNvSpPr>
              <a:spLocks noChangeShapeType="1"/>
            </p:cNvSpPr>
            <p:nvPr/>
          </p:nvSpPr>
          <p:spPr bwMode="auto">
            <a:xfrm>
              <a:off x="1392" y="1632"/>
              <a:ext cx="0" cy="19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98320" name="Text Box 11"/>
            <p:cNvSpPr txBox="1">
              <a:spLocks noChangeArrowheads="1"/>
            </p:cNvSpPr>
            <p:nvPr/>
          </p:nvSpPr>
          <p:spPr bwMode="auto">
            <a:xfrm>
              <a:off x="3552" y="1632"/>
              <a:ext cx="1440" cy="332"/>
            </a:xfrm>
            <a:prstGeom prst="rect">
              <a:avLst/>
            </a:prstGeom>
            <a:noFill/>
            <a:ln w="9525">
              <a:solidFill>
                <a:srgbClr val="FF0000"/>
              </a:solidFill>
              <a:miter lim="800000"/>
              <a:headEnd/>
              <a:tailEnd/>
            </a:ln>
            <a:effectLst/>
          </p:spPr>
          <p:txBody>
            <a:bodyPr>
              <a:spAutoFit/>
            </a:bodyPr>
            <a:lstStyle/>
            <a:p>
              <a:pPr eaLnBrk="1" hangingPunct="1">
                <a:spcBef>
                  <a:spcPct val="50000"/>
                </a:spcBef>
              </a:pPr>
              <a:r>
                <a:rPr lang="en-US" sz="1400" b="1">
                  <a:solidFill>
                    <a:srgbClr val="FF0000"/>
                  </a:solidFill>
                </a:rPr>
                <a:t>Because P.F. tax-exempt: PATCF = PBTCF.</a:t>
              </a:r>
            </a:p>
          </p:txBody>
        </p:sp>
        <p:sp>
          <p:nvSpPr>
            <p:cNvPr id="405516" name="Line 12"/>
            <p:cNvSpPr>
              <a:spLocks noChangeShapeType="1"/>
            </p:cNvSpPr>
            <p:nvPr/>
          </p:nvSpPr>
          <p:spPr bwMode="auto">
            <a:xfrm flipH="1">
              <a:off x="1392" y="1728"/>
              <a:ext cx="216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98312" name="Text Box 13"/>
          <p:cNvSpPr txBox="1">
            <a:spLocks noChangeArrowheads="1"/>
          </p:cNvSpPr>
          <p:nvPr/>
        </p:nvSpPr>
        <p:spPr bwMode="auto">
          <a:xfrm>
            <a:off x="762000" y="3429000"/>
            <a:ext cx="7772400" cy="2235200"/>
          </a:xfrm>
          <a:prstGeom prst="rect">
            <a:avLst/>
          </a:prstGeom>
          <a:noFill/>
          <a:ln w="9525">
            <a:solidFill>
              <a:schemeClr val="tx1"/>
            </a:solidFill>
            <a:miter lim="800000"/>
            <a:headEnd/>
            <a:tailEnd/>
          </a:ln>
          <a:effectLst/>
        </p:spPr>
        <p:txBody>
          <a:bodyPr>
            <a:spAutoFit/>
          </a:bodyPr>
          <a:lstStyle/>
          <a:p>
            <a:pPr eaLnBrk="1" hangingPunct="1">
              <a:spcBef>
                <a:spcPct val="50000"/>
              </a:spcBef>
            </a:pPr>
            <a:r>
              <a:rPr lang="en-US" sz="2000"/>
              <a:t>From an IV perspective, the NPV(financing) for the P.F. is:</a:t>
            </a:r>
          </a:p>
          <a:p>
            <a:pPr eaLnBrk="1" hangingPunct="1">
              <a:spcBef>
                <a:spcPct val="50000"/>
              </a:spcBef>
            </a:pPr>
            <a:r>
              <a:rPr lang="en-US" sz="2000"/>
              <a:t>NPV = Loan Amt - IV(loan)</a:t>
            </a:r>
          </a:p>
          <a:p>
            <a:pPr eaLnBrk="1" hangingPunct="1">
              <a:spcBef>
                <a:spcPct val="50000"/>
              </a:spcBef>
            </a:pPr>
            <a:r>
              <a:rPr lang="en-US" sz="2000"/>
              <a:t>         = $750,000 - PV(loan atcf</a:t>
            </a:r>
            <a:r>
              <a:rPr lang="en-US" sz="2000" baseline="-25000"/>
              <a:t>A</a:t>
            </a:r>
            <a:r>
              <a:rPr lang="en-US" sz="2000"/>
              <a:t> @ muni yld%) </a:t>
            </a:r>
          </a:p>
          <a:p>
            <a:pPr eaLnBrk="1" hangingPunct="1">
              <a:spcBef>
                <a:spcPct val="50000"/>
              </a:spcBef>
            </a:pPr>
            <a:r>
              <a:rPr lang="en-US" sz="2000"/>
              <a:t>         = $750,000 - PV(loan btcf @ 4.13%)</a:t>
            </a:r>
          </a:p>
          <a:p>
            <a:pPr eaLnBrk="1" hangingPunct="1">
              <a:spcBef>
                <a:spcPct val="50000"/>
              </a:spcBef>
            </a:pPr>
            <a:r>
              <a:rPr lang="en-US" sz="2000"/>
              <a:t>         = $750,000 - $832,202 =  -$82,202.</a:t>
            </a:r>
          </a:p>
        </p:txBody>
      </p:sp>
      <p:grpSp>
        <p:nvGrpSpPr>
          <p:cNvPr id="98313" name="Group 14"/>
          <p:cNvGrpSpPr>
            <a:grpSpLocks/>
          </p:cNvGrpSpPr>
          <p:nvPr/>
        </p:nvGrpSpPr>
        <p:grpSpPr bwMode="auto">
          <a:xfrm>
            <a:off x="4419600" y="4724400"/>
            <a:ext cx="3733800" cy="527050"/>
            <a:chOff x="2784" y="2976"/>
            <a:chExt cx="2352" cy="332"/>
          </a:xfrm>
        </p:grpSpPr>
        <p:sp>
          <p:nvSpPr>
            <p:cNvPr id="98316" name="Text Box 15"/>
            <p:cNvSpPr txBox="1">
              <a:spLocks noChangeArrowheads="1"/>
            </p:cNvSpPr>
            <p:nvPr/>
          </p:nvSpPr>
          <p:spPr bwMode="auto">
            <a:xfrm>
              <a:off x="3840" y="2976"/>
              <a:ext cx="1296" cy="332"/>
            </a:xfrm>
            <a:prstGeom prst="rect">
              <a:avLst/>
            </a:prstGeom>
            <a:noFill/>
            <a:ln w="9525">
              <a:solidFill>
                <a:srgbClr val="0000FF"/>
              </a:solidFill>
              <a:miter lim="800000"/>
              <a:headEnd/>
              <a:tailEnd/>
            </a:ln>
            <a:effectLst/>
          </p:spPr>
          <p:txBody>
            <a:bodyPr>
              <a:spAutoFit/>
            </a:bodyPr>
            <a:lstStyle/>
            <a:p>
              <a:pPr eaLnBrk="1" hangingPunct="1">
                <a:spcBef>
                  <a:spcPct val="50000"/>
                </a:spcBef>
              </a:pPr>
              <a:r>
                <a:rPr lang="en-US" sz="1400" b="1">
                  <a:solidFill>
                    <a:srgbClr val="0000FF"/>
                  </a:solidFill>
                </a:rPr>
                <a:t>Suppose muni yld = 4.13% = (1 - .25)5.5%.</a:t>
              </a:r>
            </a:p>
          </p:txBody>
        </p:sp>
        <p:sp>
          <p:nvSpPr>
            <p:cNvPr id="405520" name="Rectangle 16"/>
            <p:cNvSpPr>
              <a:spLocks noChangeArrowheads="1"/>
            </p:cNvSpPr>
            <p:nvPr/>
          </p:nvSpPr>
          <p:spPr bwMode="auto">
            <a:xfrm>
              <a:off x="2784" y="3072"/>
              <a:ext cx="432" cy="192"/>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05521" name="Line 17"/>
            <p:cNvSpPr>
              <a:spLocks noChangeShapeType="1"/>
            </p:cNvSpPr>
            <p:nvPr/>
          </p:nvSpPr>
          <p:spPr bwMode="auto">
            <a:xfrm flipH="1">
              <a:off x="3264" y="3168"/>
              <a:ext cx="576"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98314" name="Text Box 18"/>
          <p:cNvSpPr txBox="1">
            <a:spLocks noChangeArrowheads="1"/>
          </p:cNvSpPr>
          <p:nvPr/>
        </p:nvSpPr>
        <p:spPr bwMode="auto">
          <a:xfrm>
            <a:off x="762000" y="5791200"/>
            <a:ext cx="7772400" cy="466725"/>
          </a:xfrm>
          <a:prstGeom prst="rect">
            <a:avLst/>
          </a:prstGeom>
          <a:solidFill>
            <a:srgbClr val="FFFFCC"/>
          </a:solidFill>
          <a:ln w="9525">
            <a:solidFill>
              <a:schemeClr val="tx1"/>
            </a:solidFill>
            <a:miter lim="800000"/>
            <a:headEnd/>
            <a:tailEnd/>
          </a:ln>
          <a:effectLst/>
        </p:spPr>
        <p:txBody>
          <a:bodyPr>
            <a:spAutoFit/>
          </a:bodyPr>
          <a:lstStyle/>
          <a:p>
            <a:pPr algn="ctr" eaLnBrk="1" hangingPunct="1">
              <a:spcBef>
                <a:spcPct val="50000"/>
              </a:spcBef>
            </a:pPr>
            <a:r>
              <a:rPr lang="en-US"/>
              <a:t>APV(equity) = +104,714 - $82,202 = +$22,512 </a:t>
            </a:r>
            <a:r>
              <a:rPr lang="en-US">
                <a:cs typeface="Times New Roman" pitchFamily="18" charset="0"/>
              </a:rPr>
              <a:t>≈ 20,548*</a:t>
            </a:r>
            <a:r>
              <a:rPr lang="en-US"/>
              <a:t>.</a:t>
            </a:r>
          </a:p>
        </p:txBody>
      </p:sp>
      <p:sp>
        <p:nvSpPr>
          <p:cNvPr id="98315" name="Text Box 19"/>
          <p:cNvSpPr txBox="1">
            <a:spLocks noChangeArrowheads="1"/>
          </p:cNvSpPr>
          <p:nvPr/>
        </p:nvSpPr>
        <p:spPr bwMode="auto">
          <a:xfrm>
            <a:off x="533400" y="6248400"/>
            <a:ext cx="8001000" cy="457200"/>
          </a:xfrm>
          <a:prstGeom prst="rect">
            <a:avLst/>
          </a:prstGeom>
          <a:noFill/>
          <a:ln w="9525">
            <a:noFill/>
            <a:miter lim="800000"/>
            <a:headEnd/>
            <a:tailEnd/>
          </a:ln>
          <a:effectLst/>
        </p:spPr>
        <p:txBody>
          <a:bodyPr>
            <a:spAutoFit/>
          </a:bodyPr>
          <a:lstStyle/>
          <a:p>
            <a:pPr eaLnBrk="1" hangingPunct="1">
              <a:spcBef>
                <a:spcPct val="50000"/>
              </a:spcBef>
            </a:pPr>
            <a:r>
              <a:rPr lang="en-US" sz="1200"/>
              <a:t>*In principle this equation should be exactly equal, otherwise there is some sort of “arbitrage” opportunity between the markets. But in reality valuations are not that precise.</a:t>
            </a:r>
          </a:p>
        </p:txBody>
      </p:sp>
      <p:sp>
        <p:nvSpPr>
          <p:cNvPr id="21" name="Footer Placeholder 20"/>
          <p:cNvSpPr>
            <a:spLocks noGrp="1"/>
          </p:cNvSpPr>
          <p:nvPr>
            <p:ph type="ftr" sz="quarter" idx="11"/>
          </p:nvPr>
        </p:nvSpPr>
        <p:spPr/>
        <p:txBody>
          <a:bodyPr/>
          <a:lstStyle/>
          <a:p>
            <a:pPr>
              <a:defRPr/>
            </a:pPr>
            <a:r>
              <a:rPr lang="en-US" smtClean="0"/>
              <a:t>© 2014 OnCourse Learning. All Rights Reserved.</a:t>
            </a:r>
            <a:endParaRPr lang="en-US"/>
          </a:p>
        </p:txBody>
      </p:sp>
      <p:sp>
        <p:nvSpPr>
          <p:cNvPr id="22" name="Footer Placeholder 7"/>
          <p:cNvSpPr txBox="1">
            <a:spLocks/>
          </p:cNvSpPr>
          <p:nvPr/>
        </p:nvSpPr>
        <p:spPr bwMode="auto">
          <a:xfrm rot="16200000">
            <a:off x="5486400" y="3200400"/>
            <a:ext cx="685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Calibri" pitchFamily="34" charset="0"/>
                <a:ea typeface="+mn-ea"/>
                <a:cs typeface="+mn-cs"/>
              </a:rPr>
              <a:t>© 2014 OnCourse Learning. All Rights Reserved.</a:t>
            </a:r>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9330" name="Slide Number Placeholder 3"/>
          <p:cNvSpPr>
            <a:spLocks noGrp="1"/>
          </p:cNvSpPr>
          <p:nvPr>
            <p:ph type="sldNum" sz="quarter" idx="12"/>
          </p:nvPr>
        </p:nvSpPr>
        <p:spPr>
          <a:noFill/>
          <a:ln>
            <a:miter lim="800000"/>
            <a:headEnd/>
            <a:tailEnd/>
          </a:ln>
        </p:spPr>
        <p:txBody>
          <a:bodyPr/>
          <a:lstStyle/>
          <a:p>
            <a:fld id="{0B732215-CF68-47A0-86F6-37729DC179A7}" type="slidenum">
              <a:rPr lang="en-US"/>
              <a:pPr/>
              <a:t>65</a:t>
            </a:fld>
            <a:endParaRPr lang="en-US"/>
          </a:p>
        </p:txBody>
      </p:sp>
      <p:sp>
        <p:nvSpPr>
          <p:cNvPr id="406530" name="Rectangle 2"/>
          <p:cNvSpPr>
            <a:spLocks noChangeArrowheads="1"/>
          </p:cNvSpPr>
          <p:nvPr/>
        </p:nvSpPr>
        <p:spPr bwMode="auto">
          <a:xfrm>
            <a:off x="4648200" y="2590800"/>
            <a:ext cx="609600" cy="16002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99332" name="Text Box 3"/>
          <p:cNvSpPr txBox="1">
            <a:spLocks noChangeArrowheads="1"/>
          </p:cNvSpPr>
          <p:nvPr/>
        </p:nvSpPr>
        <p:spPr bwMode="auto">
          <a:xfrm>
            <a:off x="3124200" y="4343400"/>
            <a:ext cx="2209800" cy="314325"/>
          </a:xfrm>
          <a:prstGeom prst="rect">
            <a:avLst/>
          </a:prstGeom>
          <a:noFill/>
          <a:ln w="9525">
            <a:solidFill>
              <a:srgbClr val="0000FF"/>
            </a:solidFill>
            <a:miter lim="800000"/>
            <a:headEnd/>
            <a:tailEnd/>
          </a:ln>
          <a:effectLst/>
        </p:spPr>
        <p:txBody>
          <a:bodyPr>
            <a:spAutoFit/>
          </a:bodyPr>
          <a:lstStyle/>
          <a:p>
            <a:pPr eaLnBrk="1" hangingPunct="1">
              <a:spcBef>
                <a:spcPct val="50000"/>
              </a:spcBef>
            </a:pPr>
            <a:r>
              <a:rPr lang="en-US" sz="1400" b="1">
                <a:solidFill>
                  <a:srgbClr val="0000FF"/>
                </a:solidFill>
              </a:rPr>
              <a:t>PV @ 4.76% = $1,104,714</a:t>
            </a:r>
          </a:p>
        </p:txBody>
      </p:sp>
      <p:sp>
        <p:nvSpPr>
          <p:cNvPr id="406532" name="Line 4"/>
          <p:cNvSpPr>
            <a:spLocks noChangeShapeType="1"/>
          </p:cNvSpPr>
          <p:nvPr/>
        </p:nvSpPr>
        <p:spPr bwMode="auto">
          <a:xfrm flipV="1">
            <a:off x="4800600" y="3962400"/>
            <a:ext cx="0" cy="3810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6533" name="Rectangle 5"/>
          <p:cNvSpPr>
            <a:spLocks noChangeArrowheads="1"/>
          </p:cNvSpPr>
          <p:nvPr/>
        </p:nvSpPr>
        <p:spPr bwMode="auto">
          <a:xfrm>
            <a:off x="8305800" y="2590800"/>
            <a:ext cx="609600" cy="16002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99335" name="Text Box 6"/>
          <p:cNvSpPr txBox="1">
            <a:spLocks noChangeArrowheads="1"/>
          </p:cNvSpPr>
          <p:nvPr/>
        </p:nvSpPr>
        <p:spPr bwMode="auto">
          <a:xfrm>
            <a:off x="6477000" y="4343400"/>
            <a:ext cx="2209800" cy="314325"/>
          </a:xfrm>
          <a:prstGeom prst="rect">
            <a:avLst/>
          </a:prstGeom>
          <a:noFill/>
          <a:ln w="9525">
            <a:solidFill>
              <a:srgbClr val="FF0000"/>
            </a:solidFill>
            <a:miter lim="800000"/>
            <a:headEnd/>
            <a:tailEnd/>
          </a:ln>
          <a:effectLst/>
        </p:spPr>
        <p:txBody>
          <a:bodyPr>
            <a:spAutoFit/>
          </a:bodyPr>
          <a:lstStyle/>
          <a:p>
            <a:pPr algn="r" eaLnBrk="1" hangingPunct="1">
              <a:spcBef>
                <a:spcPct val="50000"/>
              </a:spcBef>
            </a:pPr>
            <a:r>
              <a:rPr lang="en-US" sz="1400" b="1">
                <a:solidFill>
                  <a:srgbClr val="FF0000"/>
                </a:solidFill>
              </a:rPr>
              <a:t>PV @ 4.13% = $832,202</a:t>
            </a:r>
          </a:p>
        </p:txBody>
      </p:sp>
      <p:sp>
        <p:nvSpPr>
          <p:cNvPr id="406535" name="Line 7"/>
          <p:cNvSpPr>
            <a:spLocks noChangeShapeType="1"/>
          </p:cNvSpPr>
          <p:nvPr/>
        </p:nvSpPr>
        <p:spPr bwMode="auto">
          <a:xfrm flipV="1">
            <a:off x="8382000" y="3962400"/>
            <a:ext cx="0" cy="381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6536" name="Rectangle 8"/>
          <p:cNvSpPr>
            <a:spLocks noChangeArrowheads="1"/>
          </p:cNvSpPr>
          <p:nvPr/>
        </p:nvSpPr>
        <p:spPr bwMode="auto">
          <a:xfrm>
            <a:off x="7543800" y="2590800"/>
            <a:ext cx="609600" cy="1600200"/>
          </a:xfrm>
          <a:prstGeom prst="rect">
            <a:avLst/>
          </a:prstGeom>
          <a:noFill/>
          <a:ln w="9525">
            <a:solidFill>
              <a:srgbClr val="CC0099"/>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99338" name="Text Box 9"/>
          <p:cNvSpPr txBox="1">
            <a:spLocks noChangeArrowheads="1"/>
          </p:cNvSpPr>
          <p:nvPr/>
        </p:nvSpPr>
        <p:spPr bwMode="auto">
          <a:xfrm>
            <a:off x="6248400" y="1219200"/>
            <a:ext cx="2286000" cy="314325"/>
          </a:xfrm>
          <a:prstGeom prst="rect">
            <a:avLst/>
          </a:prstGeom>
          <a:noFill/>
          <a:ln w="9525">
            <a:solidFill>
              <a:srgbClr val="CC0099"/>
            </a:solidFill>
            <a:miter lim="800000"/>
            <a:headEnd/>
            <a:tailEnd/>
          </a:ln>
          <a:effectLst/>
        </p:spPr>
        <p:txBody>
          <a:bodyPr>
            <a:spAutoFit/>
          </a:bodyPr>
          <a:lstStyle/>
          <a:p>
            <a:pPr eaLnBrk="1" hangingPunct="1">
              <a:spcBef>
                <a:spcPct val="50000"/>
              </a:spcBef>
            </a:pPr>
            <a:r>
              <a:rPr lang="en-US" sz="1400" b="1">
                <a:solidFill>
                  <a:srgbClr val="CC0099"/>
                </a:solidFill>
              </a:rPr>
              <a:t>PV @ 6.44% = $270,548.</a:t>
            </a:r>
          </a:p>
        </p:txBody>
      </p:sp>
      <p:sp>
        <p:nvSpPr>
          <p:cNvPr id="406538" name="Line 10"/>
          <p:cNvSpPr>
            <a:spLocks noChangeShapeType="1"/>
          </p:cNvSpPr>
          <p:nvPr/>
        </p:nvSpPr>
        <p:spPr bwMode="auto">
          <a:xfrm>
            <a:off x="7924800" y="1524000"/>
            <a:ext cx="0" cy="1066800"/>
          </a:xfrm>
          <a:prstGeom prst="line">
            <a:avLst/>
          </a:prstGeom>
          <a:noFill/>
          <a:ln w="9525">
            <a:solidFill>
              <a:srgbClr val="CC00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99340" name="Text Box 11"/>
          <p:cNvSpPr txBox="1">
            <a:spLocks noChangeArrowheads="1"/>
          </p:cNvSpPr>
          <p:nvPr/>
        </p:nvSpPr>
        <p:spPr bwMode="auto">
          <a:xfrm>
            <a:off x="1676400" y="4953000"/>
            <a:ext cx="7086600" cy="1136650"/>
          </a:xfrm>
          <a:prstGeom prst="rect">
            <a:avLst/>
          </a:prstGeom>
          <a:noFill/>
          <a:ln w="9525">
            <a:solidFill>
              <a:schemeClr val="tx1"/>
            </a:solidFill>
            <a:miter lim="800000"/>
            <a:headEnd/>
            <a:tailEnd/>
          </a:ln>
          <a:effectLst/>
        </p:spPr>
        <p:txBody>
          <a:bodyPr>
            <a:spAutoFit/>
          </a:bodyPr>
          <a:lstStyle/>
          <a:p>
            <a:pPr algn="ctr" eaLnBrk="1" hangingPunct="1">
              <a:spcBef>
                <a:spcPct val="20000"/>
              </a:spcBef>
            </a:pPr>
            <a:r>
              <a:rPr lang="en-US" sz="2000"/>
              <a:t>Value Additivity:</a:t>
            </a:r>
          </a:p>
          <a:p>
            <a:pPr algn="ctr" eaLnBrk="1" hangingPunct="1">
              <a:spcBef>
                <a:spcPct val="20000"/>
              </a:spcBef>
            </a:pPr>
            <a:r>
              <a:rPr lang="en-US" sz="2000"/>
              <a:t>E = V - D</a:t>
            </a:r>
          </a:p>
          <a:p>
            <a:pPr algn="ctr" eaLnBrk="1" hangingPunct="1">
              <a:spcBef>
                <a:spcPct val="20000"/>
              </a:spcBef>
            </a:pPr>
            <a:r>
              <a:rPr lang="en-US" sz="2000"/>
              <a:t>IV(equity) = </a:t>
            </a:r>
            <a:r>
              <a:rPr lang="en-US" sz="2000">
                <a:solidFill>
                  <a:srgbClr val="0000FF"/>
                </a:solidFill>
              </a:rPr>
              <a:t>$1,104,714</a:t>
            </a:r>
            <a:r>
              <a:rPr lang="en-US" sz="2000"/>
              <a:t> - </a:t>
            </a:r>
            <a:r>
              <a:rPr lang="en-US" sz="2000">
                <a:solidFill>
                  <a:srgbClr val="FF0000"/>
                </a:solidFill>
              </a:rPr>
              <a:t>$832,202</a:t>
            </a:r>
            <a:r>
              <a:rPr lang="en-US" sz="2000"/>
              <a:t> = $272,512 </a:t>
            </a:r>
            <a:r>
              <a:rPr lang="en-US" sz="2000">
                <a:cs typeface="Times New Roman" pitchFamily="18" charset="0"/>
              </a:rPr>
              <a:t>≈ </a:t>
            </a:r>
            <a:r>
              <a:rPr lang="en-US" sz="2000">
                <a:solidFill>
                  <a:srgbClr val="CC0099"/>
                </a:solidFill>
                <a:cs typeface="Times New Roman" pitchFamily="18" charset="0"/>
              </a:rPr>
              <a:t>$270,548</a:t>
            </a:r>
            <a:r>
              <a:rPr lang="en-US" sz="2000">
                <a:cs typeface="Times New Roman" pitchFamily="18" charset="0"/>
              </a:rPr>
              <a:t>*</a:t>
            </a:r>
            <a:r>
              <a:rPr lang="en-US" sz="2000"/>
              <a:t>.</a:t>
            </a:r>
          </a:p>
        </p:txBody>
      </p:sp>
      <p:sp>
        <p:nvSpPr>
          <p:cNvPr id="406540" name="Line 12"/>
          <p:cNvSpPr>
            <a:spLocks noChangeShapeType="1"/>
          </p:cNvSpPr>
          <p:nvPr/>
        </p:nvSpPr>
        <p:spPr bwMode="auto">
          <a:xfrm>
            <a:off x="4800600" y="4648200"/>
            <a:ext cx="304800" cy="3048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6541" name="Line 13"/>
          <p:cNvSpPr>
            <a:spLocks noChangeShapeType="1"/>
          </p:cNvSpPr>
          <p:nvPr/>
        </p:nvSpPr>
        <p:spPr bwMode="auto">
          <a:xfrm flipH="1">
            <a:off x="6553200" y="4648200"/>
            <a:ext cx="457200" cy="3048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99343" name="Text Box 14"/>
          <p:cNvSpPr txBox="1">
            <a:spLocks noChangeArrowheads="1"/>
          </p:cNvSpPr>
          <p:nvPr/>
        </p:nvSpPr>
        <p:spPr bwMode="auto">
          <a:xfrm>
            <a:off x="1524000" y="6096000"/>
            <a:ext cx="7315200" cy="517525"/>
          </a:xfrm>
          <a:prstGeom prst="rect">
            <a:avLst/>
          </a:prstGeom>
          <a:noFill/>
          <a:ln w="9525">
            <a:noFill/>
            <a:miter lim="800000"/>
            <a:headEnd/>
            <a:tailEnd/>
          </a:ln>
          <a:effectLst/>
        </p:spPr>
        <p:txBody>
          <a:bodyPr>
            <a:spAutoFit/>
          </a:bodyPr>
          <a:lstStyle/>
          <a:p>
            <a:pPr eaLnBrk="1" hangingPunct="1">
              <a:spcBef>
                <a:spcPct val="50000"/>
              </a:spcBef>
            </a:pPr>
            <a:r>
              <a:rPr lang="en-US" sz="1400"/>
              <a:t>*In principle this equation should be exactly equal, otherwise there is some sort of “arbitrage” opportunity between the markets. But in reality valuations are not that precise.</a:t>
            </a:r>
          </a:p>
        </p:txBody>
      </p:sp>
      <p:sp>
        <p:nvSpPr>
          <p:cNvPr id="99344" name="Text Box 15"/>
          <p:cNvSpPr txBox="1">
            <a:spLocks noChangeArrowheads="1"/>
          </p:cNvSpPr>
          <p:nvPr/>
        </p:nvSpPr>
        <p:spPr bwMode="auto">
          <a:xfrm>
            <a:off x="533400" y="381000"/>
            <a:ext cx="8077200" cy="822325"/>
          </a:xfrm>
          <a:prstGeom prst="rect">
            <a:avLst/>
          </a:prstGeom>
          <a:noFill/>
          <a:ln w="9525">
            <a:noFill/>
            <a:miter lim="800000"/>
            <a:headEnd/>
            <a:tailEnd/>
          </a:ln>
          <a:effectLst/>
        </p:spPr>
        <p:txBody>
          <a:bodyPr>
            <a:spAutoFit/>
          </a:bodyPr>
          <a:lstStyle/>
          <a:p>
            <a:pPr eaLnBrk="1" hangingPunct="1">
              <a:spcBef>
                <a:spcPct val="50000"/>
              </a:spcBef>
            </a:pPr>
            <a:r>
              <a:rPr lang="en-US"/>
              <a:t>Tax-exempt investor (e.g., pension fund) “Value Additivity” valuation of apartment investment by components . . .</a:t>
            </a:r>
          </a:p>
        </p:txBody>
      </p:sp>
      <p:pic>
        <p:nvPicPr>
          <p:cNvPr id="99345" name="Picture 16"/>
          <p:cNvPicPr>
            <a:picLocks noChangeAspect="1" noChangeArrowheads="1"/>
          </p:cNvPicPr>
          <p:nvPr/>
        </p:nvPicPr>
        <p:blipFill>
          <a:blip r:embed="rId2" cstate="print"/>
          <a:srcRect/>
          <a:stretch>
            <a:fillRect/>
          </a:stretch>
        </p:blipFill>
        <p:spPr bwMode="auto">
          <a:xfrm>
            <a:off x="152400" y="1752600"/>
            <a:ext cx="8763000" cy="2455863"/>
          </a:xfrm>
          <a:prstGeom prst="rect">
            <a:avLst/>
          </a:prstGeom>
          <a:noFill/>
          <a:ln w="9525">
            <a:noFill/>
            <a:miter lim="800000"/>
            <a:headEnd/>
            <a:tailEnd/>
          </a:ln>
          <a:effectLst/>
        </p:spPr>
      </p:pic>
      <p:sp>
        <p:nvSpPr>
          <p:cNvPr id="406545" name="Text Box 17"/>
          <p:cNvSpPr txBox="1">
            <a:spLocks noChangeArrowheads="1"/>
          </p:cNvSpPr>
          <p:nvPr/>
        </p:nvSpPr>
        <p:spPr bwMode="auto">
          <a:xfrm>
            <a:off x="304800" y="1219200"/>
            <a:ext cx="26670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i="1">
                <a:effectLst>
                  <a:outerShdw blurRad="38100" dist="38100" dir="2700000" algn="tl">
                    <a:srgbClr val="FFFFFF"/>
                  </a:outerShdw>
                </a:effectLst>
              </a:rPr>
              <a:t>Exhibit 14-10:</a:t>
            </a:r>
          </a:p>
        </p:txBody>
      </p:sp>
      <p:sp>
        <p:nvSpPr>
          <p:cNvPr id="19" name="Footer Placeholder 1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0354" name="Slide Number Placeholder 3"/>
          <p:cNvSpPr>
            <a:spLocks noGrp="1"/>
          </p:cNvSpPr>
          <p:nvPr>
            <p:ph type="sldNum" sz="quarter" idx="12"/>
          </p:nvPr>
        </p:nvSpPr>
        <p:spPr>
          <a:noFill/>
          <a:ln>
            <a:miter lim="800000"/>
            <a:headEnd/>
            <a:tailEnd/>
          </a:ln>
        </p:spPr>
        <p:txBody>
          <a:bodyPr/>
          <a:lstStyle/>
          <a:p>
            <a:fld id="{B95BF8E4-64D3-42B2-B1E6-93B2479ABAB1}" type="slidenum">
              <a:rPr lang="en-US"/>
              <a:pPr/>
              <a:t>66</a:t>
            </a:fld>
            <a:endParaRPr lang="en-US"/>
          </a:p>
        </p:txBody>
      </p:sp>
      <p:sp>
        <p:nvSpPr>
          <p:cNvPr id="100355" name="Text Box 2"/>
          <p:cNvSpPr txBox="1">
            <a:spLocks noChangeArrowheads="1"/>
          </p:cNvSpPr>
          <p:nvPr/>
        </p:nvSpPr>
        <p:spPr bwMode="auto">
          <a:xfrm>
            <a:off x="838200" y="381000"/>
            <a:ext cx="7772400" cy="466725"/>
          </a:xfrm>
          <a:prstGeom prst="rect">
            <a:avLst/>
          </a:prstGeom>
          <a:solidFill>
            <a:srgbClr val="FFFFCC"/>
          </a:solidFill>
          <a:ln w="9525">
            <a:solidFill>
              <a:schemeClr val="tx1"/>
            </a:solidFill>
            <a:miter lim="800000"/>
            <a:headEnd/>
            <a:tailEnd/>
          </a:ln>
          <a:effectLst/>
        </p:spPr>
        <p:txBody>
          <a:bodyPr>
            <a:spAutoFit/>
          </a:bodyPr>
          <a:lstStyle/>
          <a:p>
            <a:pPr algn="ctr" eaLnBrk="1" hangingPunct="1">
              <a:spcBef>
                <a:spcPct val="50000"/>
              </a:spcBef>
            </a:pPr>
            <a:r>
              <a:rPr lang="en-US"/>
              <a:t>APV(equity) = +104,714 - $82,202 = +$22,512.</a:t>
            </a:r>
          </a:p>
        </p:txBody>
      </p:sp>
      <p:sp>
        <p:nvSpPr>
          <p:cNvPr id="100356" name="Text Box 3"/>
          <p:cNvSpPr txBox="1">
            <a:spLocks noChangeArrowheads="1"/>
          </p:cNvSpPr>
          <p:nvPr/>
        </p:nvSpPr>
        <p:spPr bwMode="auto">
          <a:xfrm>
            <a:off x="2590800" y="1219200"/>
            <a:ext cx="2362200" cy="314325"/>
          </a:xfrm>
          <a:prstGeom prst="rect">
            <a:avLst/>
          </a:prstGeom>
          <a:noFill/>
          <a:ln w="9525">
            <a:solidFill>
              <a:srgbClr val="0000FF"/>
            </a:solidFill>
            <a:miter lim="800000"/>
            <a:headEnd/>
            <a:tailEnd/>
          </a:ln>
          <a:effectLst/>
        </p:spPr>
        <p:txBody>
          <a:bodyPr>
            <a:spAutoFit/>
          </a:bodyPr>
          <a:lstStyle/>
          <a:p>
            <a:pPr algn="ctr" eaLnBrk="1" hangingPunct="1">
              <a:spcBef>
                <a:spcPct val="50000"/>
              </a:spcBef>
            </a:pPr>
            <a:r>
              <a:rPr lang="en-US" sz="1400" b="1">
                <a:solidFill>
                  <a:srgbClr val="0000FF"/>
                </a:solidFill>
              </a:rPr>
              <a:t>From property investment</a:t>
            </a:r>
          </a:p>
        </p:txBody>
      </p:sp>
      <p:sp>
        <p:nvSpPr>
          <p:cNvPr id="100357" name="Text Box 4"/>
          <p:cNvSpPr txBox="1">
            <a:spLocks noChangeArrowheads="1"/>
          </p:cNvSpPr>
          <p:nvPr/>
        </p:nvSpPr>
        <p:spPr bwMode="auto">
          <a:xfrm>
            <a:off x="5029200" y="1219200"/>
            <a:ext cx="1676400" cy="314325"/>
          </a:xfrm>
          <a:prstGeom prst="rect">
            <a:avLst/>
          </a:prstGeom>
          <a:noFill/>
          <a:ln w="9525">
            <a:solidFill>
              <a:srgbClr val="FF0000"/>
            </a:solidFill>
            <a:miter lim="800000"/>
            <a:headEnd/>
            <a:tailEnd/>
          </a:ln>
          <a:effectLst/>
        </p:spPr>
        <p:txBody>
          <a:bodyPr>
            <a:spAutoFit/>
          </a:bodyPr>
          <a:lstStyle/>
          <a:p>
            <a:pPr algn="ctr" eaLnBrk="1" hangingPunct="1">
              <a:spcBef>
                <a:spcPct val="50000"/>
              </a:spcBef>
            </a:pPr>
            <a:r>
              <a:rPr lang="en-US" sz="1400" b="1">
                <a:solidFill>
                  <a:srgbClr val="FF0000"/>
                </a:solidFill>
              </a:rPr>
              <a:t>From loan</a:t>
            </a:r>
          </a:p>
        </p:txBody>
      </p:sp>
      <p:sp>
        <p:nvSpPr>
          <p:cNvPr id="407557" name="Line 5"/>
          <p:cNvSpPr>
            <a:spLocks noChangeShapeType="1"/>
          </p:cNvSpPr>
          <p:nvPr/>
        </p:nvSpPr>
        <p:spPr bwMode="auto">
          <a:xfrm flipH="1" flipV="1">
            <a:off x="5638800" y="838200"/>
            <a:ext cx="381000" cy="381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7558" name="Oval 6"/>
          <p:cNvSpPr>
            <a:spLocks noChangeArrowheads="1"/>
          </p:cNvSpPr>
          <p:nvPr/>
        </p:nvSpPr>
        <p:spPr bwMode="auto">
          <a:xfrm>
            <a:off x="4800600" y="381000"/>
            <a:ext cx="1524000" cy="457200"/>
          </a:xfrm>
          <a:prstGeom prst="ellipse">
            <a:avLst/>
          </a:prstGeom>
          <a:noFill/>
          <a:ln w="9525">
            <a:solidFill>
              <a:srgbClr val="FF0000"/>
            </a:solidFill>
            <a:round/>
            <a:headEnd/>
            <a:tailEnd/>
          </a:ln>
          <a:effectLst/>
          <a:extLst>
            <a:ext uri="{909E8E84-426E-40DD-AFC4-6F175D3DCCD1}">
              <a14:hiddenFill xmlns:a14="http://schemas.microsoft.com/office/drawing/2010/main" xmlns="">
                <a:solidFill>
                  <a:srgbClr val="FFFFCC"/>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07559" name="Line 7"/>
          <p:cNvSpPr>
            <a:spLocks noChangeShapeType="1"/>
          </p:cNvSpPr>
          <p:nvPr/>
        </p:nvSpPr>
        <p:spPr bwMode="auto">
          <a:xfrm flipV="1">
            <a:off x="3429000" y="838200"/>
            <a:ext cx="533400" cy="3810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7560" name="Oval 8"/>
          <p:cNvSpPr>
            <a:spLocks noChangeArrowheads="1"/>
          </p:cNvSpPr>
          <p:nvPr/>
        </p:nvSpPr>
        <p:spPr bwMode="auto">
          <a:xfrm>
            <a:off x="3505200" y="381000"/>
            <a:ext cx="1371600" cy="457200"/>
          </a:xfrm>
          <a:prstGeom prst="ellipse">
            <a:avLst/>
          </a:prstGeom>
          <a:noFill/>
          <a:ln w="952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100362" name="Text Box 9"/>
          <p:cNvSpPr txBox="1">
            <a:spLocks noChangeArrowheads="1"/>
          </p:cNvSpPr>
          <p:nvPr/>
        </p:nvSpPr>
        <p:spPr bwMode="auto">
          <a:xfrm>
            <a:off x="838200" y="1676400"/>
            <a:ext cx="7772400" cy="2162175"/>
          </a:xfrm>
          <a:prstGeom prst="rect">
            <a:avLst/>
          </a:prstGeom>
          <a:noFill/>
          <a:ln w="9525">
            <a:noFill/>
            <a:miter lim="800000"/>
            <a:headEnd/>
            <a:tailEnd/>
          </a:ln>
          <a:effectLst/>
        </p:spPr>
        <p:txBody>
          <a:bodyPr>
            <a:spAutoFit/>
          </a:bodyPr>
          <a:lstStyle/>
          <a:p>
            <a:pPr algn="ctr" eaLnBrk="1" hangingPunct="1">
              <a:spcBef>
                <a:spcPct val="50000"/>
              </a:spcBef>
            </a:pPr>
            <a:r>
              <a:rPr lang="en-US"/>
              <a:t>P.F. has:</a:t>
            </a:r>
          </a:p>
          <a:p>
            <a:pPr eaLnBrk="1" hangingPunct="1">
              <a:spcBef>
                <a:spcPct val="20000"/>
              </a:spcBef>
              <a:buFontTx/>
              <a:buChar char="•"/>
            </a:pPr>
            <a:r>
              <a:rPr lang="en-US" sz="2000"/>
              <a:t> Positive NPV (+104,714) in property investment as intra-marginal buyer,</a:t>
            </a:r>
          </a:p>
          <a:p>
            <a:pPr eaLnBrk="1" hangingPunct="1">
              <a:spcBef>
                <a:spcPct val="20000"/>
              </a:spcBef>
              <a:buFontTx/>
              <a:buChar char="•"/>
            </a:pPr>
            <a:r>
              <a:rPr lang="en-US" sz="2000"/>
              <a:t> Negative NPV (-82,202) in loan borrowing transaction as its tax-exempt status makes it an intra-marginal lender (not borrower).</a:t>
            </a:r>
          </a:p>
          <a:p>
            <a:pPr eaLnBrk="1" hangingPunct="1">
              <a:spcBef>
                <a:spcPct val="20000"/>
              </a:spcBef>
              <a:buFontTx/>
              <a:buChar char="•"/>
            </a:pPr>
            <a:r>
              <a:rPr lang="en-US" sz="2000"/>
              <a:t> Net is still slightly positive (APV).</a:t>
            </a:r>
            <a:endParaRPr lang="en-US"/>
          </a:p>
        </p:txBody>
      </p:sp>
      <p:sp>
        <p:nvSpPr>
          <p:cNvPr id="100363" name="Text Box 10"/>
          <p:cNvSpPr txBox="1">
            <a:spLocks noChangeArrowheads="1"/>
          </p:cNvSpPr>
          <p:nvPr/>
        </p:nvSpPr>
        <p:spPr bwMode="auto">
          <a:xfrm>
            <a:off x="762000" y="4038600"/>
            <a:ext cx="7620000" cy="831850"/>
          </a:xfrm>
          <a:prstGeom prst="rect">
            <a:avLst/>
          </a:prstGeom>
          <a:noFill/>
          <a:ln w="9525">
            <a:solidFill>
              <a:schemeClr val="tx1"/>
            </a:solidFill>
            <a:miter lim="800000"/>
            <a:headEnd/>
            <a:tailEnd/>
          </a:ln>
          <a:effectLst/>
        </p:spPr>
        <p:txBody>
          <a:bodyPr>
            <a:spAutoFit/>
          </a:bodyPr>
          <a:lstStyle/>
          <a:p>
            <a:pPr algn="ctr" eaLnBrk="1" hangingPunct="1">
              <a:spcBef>
                <a:spcPct val="50000"/>
              </a:spcBef>
            </a:pPr>
            <a:r>
              <a:rPr lang="en-US"/>
              <a:t>Would be better off not using debt to finance the investment (unless capital constrained).</a:t>
            </a:r>
          </a:p>
        </p:txBody>
      </p:sp>
      <p:sp>
        <p:nvSpPr>
          <p:cNvPr id="12" name="Footer Placeholder 11"/>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1378" name="Slide Number Placeholder 3"/>
          <p:cNvSpPr>
            <a:spLocks noGrp="1"/>
          </p:cNvSpPr>
          <p:nvPr>
            <p:ph type="sldNum" sz="quarter" idx="12"/>
          </p:nvPr>
        </p:nvSpPr>
        <p:spPr>
          <a:noFill/>
          <a:ln>
            <a:miter lim="800000"/>
            <a:headEnd/>
            <a:tailEnd/>
          </a:ln>
        </p:spPr>
        <p:txBody>
          <a:bodyPr/>
          <a:lstStyle/>
          <a:p>
            <a:fld id="{F5474D7A-6BD6-402C-AEEF-BDFDE896E330}" type="slidenum">
              <a:rPr lang="en-US"/>
              <a:pPr/>
              <a:t>67</a:t>
            </a:fld>
            <a:endParaRPr lang="en-US"/>
          </a:p>
        </p:txBody>
      </p:sp>
      <p:sp>
        <p:nvSpPr>
          <p:cNvPr id="408578" name="Line 2"/>
          <p:cNvSpPr>
            <a:spLocks noChangeShapeType="1"/>
          </p:cNvSpPr>
          <p:nvPr/>
        </p:nvSpPr>
        <p:spPr bwMode="auto">
          <a:xfrm>
            <a:off x="3870325" y="2179638"/>
            <a:ext cx="0" cy="3413125"/>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8579" name="Line 3"/>
          <p:cNvSpPr>
            <a:spLocks noChangeShapeType="1"/>
          </p:cNvSpPr>
          <p:nvPr/>
        </p:nvSpPr>
        <p:spPr bwMode="auto">
          <a:xfrm>
            <a:off x="3870325" y="5592763"/>
            <a:ext cx="3713163" cy="1587"/>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8580" name="Line 4"/>
          <p:cNvSpPr>
            <a:spLocks noChangeShapeType="1"/>
          </p:cNvSpPr>
          <p:nvPr/>
        </p:nvSpPr>
        <p:spPr bwMode="auto">
          <a:xfrm>
            <a:off x="4206875" y="2179638"/>
            <a:ext cx="3040063" cy="298608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8581" name="Line 5"/>
          <p:cNvSpPr>
            <a:spLocks noChangeShapeType="1"/>
          </p:cNvSpPr>
          <p:nvPr/>
        </p:nvSpPr>
        <p:spPr bwMode="auto">
          <a:xfrm flipV="1">
            <a:off x="4659313" y="2179638"/>
            <a:ext cx="2474912" cy="241776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8582" name="Line 6"/>
          <p:cNvSpPr>
            <a:spLocks noChangeShapeType="1"/>
          </p:cNvSpPr>
          <p:nvPr/>
        </p:nvSpPr>
        <p:spPr bwMode="auto">
          <a:xfrm>
            <a:off x="5108575" y="3032125"/>
            <a:ext cx="0" cy="2560638"/>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8583" name="Line 7"/>
          <p:cNvSpPr>
            <a:spLocks noChangeShapeType="1"/>
          </p:cNvSpPr>
          <p:nvPr/>
        </p:nvSpPr>
        <p:spPr bwMode="auto">
          <a:xfrm flipH="1">
            <a:off x="3870325" y="3032125"/>
            <a:ext cx="1238250" cy="317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8584" name="Line 8"/>
          <p:cNvSpPr>
            <a:spLocks noChangeShapeType="1"/>
          </p:cNvSpPr>
          <p:nvPr/>
        </p:nvSpPr>
        <p:spPr bwMode="auto">
          <a:xfrm flipH="1">
            <a:off x="3533775" y="3602038"/>
            <a:ext cx="2136775" cy="1587"/>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101386" name="Text Box 9"/>
          <p:cNvSpPr txBox="1">
            <a:spLocks noChangeArrowheads="1"/>
          </p:cNvSpPr>
          <p:nvPr/>
        </p:nvSpPr>
        <p:spPr bwMode="auto">
          <a:xfrm>
            <a:off x="1066800" y="2819400"/>
            <a:ext cx="2813050" cy="427038"/>
          </a:xfrm>
          <a:prstGeom prst="rect">
            <a:avLst/>
          </a:prstGeom>
          <a:noFill/>
          <a:ln w="9525">
            <a:noFill/>
            <a:miter lim="800000"/>
            <a:headEnd/>
            <a:tailEnd/>
          </a:ln>
        </p:spPr>
        <p:txBody>
          <a:bodyPr/>
          <a:lstStyle/>
          <a:p>
            <a:pPr algn="r"/>
            <a:r>
              <a:rPr lang="en-US" sz="1200" b="1"/>
              <a:t>Pension Fund: IV</a:t>
            </a:r>
            <a:r>
              <a:rPr lang="en-US" sz="1200" b="1" baseline="-25000"/>
              <a:t>A </a:t>
            </a:r>
            <a:r>
              <a:rPr lang="en-US" sz="1200" b="1"/>
              <a:t>= $1,104,714 </a:t>
            </a:r>
          </a:p>
          <a:p>
            <a:pPr algn="r"/>
            <a:r>
              <a:rPr lang="en-US" sz="1200" b="1"/>
              <a:t>= PV(patcf</a:t>
            </a:r>
            <a:r>
              <a:rPr lang="en-US" sz="1200" b="1" baseline="-25000"/>
              <a:t>A</a:t>
            </a:r>
            <a:r>
              <a:rPr lang="en-US" sz="1200" b="1"/>
              <a:t> @ 4.76%)</a:t>
            </a:r>
          </a:p>
        </p:txBody>
      </p:sp>
      <p:sp>
        <p:nvSpPr>
          <p:cNvPr id="101387" name="Text Box 10"/>
          <p:cNvSpPr txBox="1">
            <a:spLocks noChangeArrowheads="1"/>
          </p:cNvSpPr>
          <p:nvPr/>
        </p:nvSpPr>
        <p:spPr bwMode="auto">
          <a:xfrm>
            <a:off x="533400" y="3429000"/>
            <a:ext cx="3071813" cy="533400"/>
          </a:xfrm>
          <a:prstGeom prst="rect">
            <a:avLst/>
          </a:prstGeom>
          <a:noFill/>
          <a:ln w="9525">
            <a:noFill/>
            <a:miter lim="800000"/>
            <a:headEnd/>
            <a:tailEnd/>
          </a:ln>
        </p:spPr>
        <p:txBody>
          <a:bodyPr/>
          <a:lstStyle/>
          <a:p>
            <a:pPr algn="r"/>
            <a:r>
              <a:rPr lang="en-US" sz="1200" b="1"/>
              <a:t>MV = $1,000,000 = PV(pbtcf @ 6.04%)  </a:t>
            </a:r>
          </a:p>
          <a:p>
            <a:pPr algn="r"/>
            <a:r>
              <a:rPr lang="en-US" sz="1200" b="1"/>
              <a:t>= PV(patcf</a:t>
            </a:r>
            <a:r>
              <a:rPr lang="en-US" sz="1200" b="1" baseline="-25000"/>
              <a:t>M</a:t>
            </a:r>
            <a:r>
              <a:rPr lang="en-US" sz="1200" b="1"/>
              <a:t> @ 4.76%)+loan amt – PV(loanatcf @ 4.13%)  = IV</a:t>
            </a:r>
            <a:r>
              <a:rPr lang="en-US" sz="1200" b="1" baseline="-25000"/>
              <a:t>M</a:t>
            </a:r>
            <a:endParaRPr lang="en-US" sz="1200" b="1"/>
          </a:p>
        </p:txBody>
      </p:sp>
      <p:sp>
        <p:nvSpPr>
          <p:cNvPr id="101388" name="Text Box 11"/>
          <p:cNvSpPr txBox="1">
            <a:spLocks noChangeArrowheads="1"/>
          </p:cNvSpPr>
          <p:nvPr/>
        </p:nvSpPr>
        <p:spPr bwMode="auto">
          <a:xfrm>
            <a:off x="7359650" y="4881563"/>
            <a:ext cx="336550" cy="427037"/>
          </a:xfrm>
          <a:prstGeom prst="rect">
            <a:avLst/>
          </a:prstGeom>
          <a:noFill/>
          <a:ln w="9525">
            <a:noFill/>
            <a:miter lim="800000"/>
            <a:headEnd/>
            <a:tailEnd/>
          </a:ln>
        </p:spPr>
        <p:txBody>
          <a:bodyPr/>
          <a:lstStyle/>
          <a:p>
            <a:pPr algn="ctr"/>
            <a:r>
              <a:rPr lang="en-US" sz="1200" b="1"/>
              <a:t>D</a:t>
            </a:r>
          </a:p>
        </p:txBody>
      </p:sp>
      <p:sp>
        <p:nvSpPr>
          <p:cNvPr id="101389" name="Text Box 12"/>
          <p:cNvSpPr txBox="1">
            <a:spLocks noChangeArrowheads="1"/>
          </p:cNvSpPr>
          <p:nvPr/>
        </p:nvSpPr>
        <p:spPr bwMode="auto">
          <a:xfrm>
            <a:off x="7134225" y="1752600"/>
            <a:ext cx="336550" cy="427038"/>
          </a:xfrm>
          <a:prstGeom prst="rect">
            <a:avLst/>
          </a:prstGeom>
          <a:noFill/>
          <a:ln w="9525">
            <a:noFill/>
            <a:miter lim="800000"/>
            <a:headEnd/>
            <a:tailEnd/>
          </a:ln>
        </p:spPr>
        <p:txBody>
          <a:bodyPr/>
          <a:lstStyle/>
          <a:p>
            <a:pPr algn="ctr"/>
            <a:r>
              <a:rPr lang="en-US" sz="1200" b="1"/>
              <a:t>S</a:t>
            </a:r>
          </a:p>
        </p:txBody>
      </p:sp>
      <p:sp>
        <p:nvSpPr>
          <p:cNvPr id="101390" name="Text Box 13"/>
          <p:cNvSpPr txBox="1">
            <a:spLocks noChangeArrowheads="1"/>
          </p:cNvSpPr>
          <p:nvPr/>
        </p:nvSpPr>
        <p:spPr bwMode="auto">
          <a:xfrm>
            <a:off x="6019800" y="5592763"/>
            <a:ext cx="1676400" cy="427037"/>
          </a:xfrm>
          <a:prstGeom prst="rect">
            <a:avLst/>
          </a:prstGeom>
          <a:noFill/>
          <a:ln w="9525">
            <a:noFill/>
            <a:miter lim="800000"/>
            <a:headEnd/>
            <a:tailEnd/>
          </a:ln>
        </p:spPr>
        <p:txBody>
          <a:bodyPr/>
          <a:lstStyle/>
          <a:p>
            <a:pPr algn="r"/>
            <a:r>
              <a:rPr lang="en-US" sz="1200" b="1"/>
              <a:t>Q</a:t>
            </a:r>
          </a:p>
          <a:p>
            <a:pPr algn="r"/>
            <a:r>
              <a:rPr lang="en-US" sz="1200" b="1"/>
              <a:t>Quantity of Trading</a:t>
            </a:r>
          </a:p>
        </p:txBody>
      </p:sp>
      <p:sp>
        <p:nvSpPr>
          <p:cNvPr id="101391" name="Text Box 14"/>
          <p:cNvSpPr txBox="1">
            <a:spLocks noChangeArrowheads="1"/>
          </p:cNvSpPr>
          <p:nvPr/>
        </p:nvSpPr>
        <p:spPr bwMode="auto">
          <a:xfrm>
            <a:off x="3421063" y="1752600"/>
            <a:ext cx="449262" cy="568325"/>
          </a:xfrm>
          <a:prstGeom prst="rect">
            <a:avLst/>
          </a:prstGeom>
          <a:noFill/>
          <a:ln w="9525">
            <a:noFill/>
            <a:miter lim="800000"/>
            <a:headEnd/>
            <a:tailEnd/>
          </a:ln>
        </p:spPr>
        <p:txBody>
          <a:bodyPr/>
          <a:lstStyle/>
          <a:p>
            <a:pPr algn="ctr"/>
            <a:r>
              <a:rPr lang="en-US" sz="1200" b="1"/>
              <a:t>P</a:t>
            </a:r>
          </a:p>
        </p:txBody>
      </p:sp>
      <p:sp>
        <p:nvSpPr>
          <p:cNvPr id="101392" name="Text Box 15"/>
          <p:cNvSpPr txBox="1">
            <a:spLocks noChangeArrowheads="1"/>
          </p:cNvSpPr>
          <p:nvPr/>
        </p:nvSpPr>
        <p:spPr bwMode="auto">
          <a:xfrm>
            <a:off x="5557838" y="5551488"/>
            <a:ext cx="563562" cy="427037"/>
          </a:xfrm>
          <a:prstGeom prst="rect">
            <a:avLst/>
          </a:prstGeom>
          <a:noFill/>
          <a:ln w="9525">
            <a:noFill/>
            <a:miter lim="800000"/>
            <a:headEnd/>
            <a:tailEnd/>
          </a:ln>
        </p:spPr>
        <p:txBody>
          <a:bodyPr/>
          <a:lstStyle/>
          <a:p>
            <a:pPr algn="ctr"/>
            <a:r>
              <a:rPr lang="en-US" sz="1200" b="1"/>
              <a:t>Q*</a:t>
            </a:r>
          </a:p>
        </p:txBody>
      </p:sp>
      <p:sp>
        <p:nvSpPr>
          <p:cNvPr id="408592" name="Line 16"/>
          <p:cNvSpPr>
            <a:spLocks noChangeShapeType="1"/>
          </p:cNvSpPr>
          <p:nvPr/>
        </p:nvSpPr>
        <p:spPr bwMode="auto">
          <a:xfrm>
            <a:off x="5670550" y="3602038"/>
            <a:ext cx="1588" cy="19907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101394" name="Text Box 17"/>
          <p:cNvSpPr txBox="1">
            <a:spLocks noChangeArrowheads="1"/>
          </p:cNvSpPr>
          <p:nvPr/>
        </p:nvSpPr>
        <p:spPr bwMode="auto">
          <a:xfrm>
            <a:off x="4883150" y="5551488"/>
            <a:ext cx="449263" cy="427037"/>
          </a:xfrm>
          <a:prstGeom prst="rect">
            <a:avLst/>
          </a:prstGeom>
          <a:noFill/>
          <a:ln w="9525">
            <a:noFill/>
            <a:miter lim="800000"/>
            <a:headEnd/>
            <a:tailEnd/>
          </a:ln>
        </p:spPr>
        <p:txBody>
          <a:bodyPr/>
          <a:lstStyle/>
          <a:p>
            <a:pPr algn="ctr"/>
            <a:r>
              <a:rPr lang="en-US" sz="1200" b="1"/>
              <a:t>Q</a:t>
            </a:r>
            <a:r>
              <a:rPr lang="en-US" sz="1200" b="1" baseline="-25000"/>
              <a:t>0</a:t>
            </a:r>
            <a:endParaRPr lang="en-US" sz="1200" b="1"/>
          </a:p>
        </p:txBody>
      </p:sp>
      <p:sp>
        <p:nvSpPr>
          <p:cNvPr id="101395" name="Text Box 18"/>
          <p:cNvSpPr txBox="1">
            <a:spLocks noChangeArrowheads="1"/>
          </p:cNvSpPr>
          <p:nvPr/>
        </p:nvSpPr>
        <p:spPr bwMode="auto">
          <a:xfrm>
            <a:off x="4038600" y="1828800"/>
            <a:ext cx="2606675" cy="549275"/>
          </a:xfrm>
          <a:prstGeom prst="rect">
            <a:avLst/>
          </a:prstGeom>
          <a:noFill/>
          <a:ln w="9525">
            <a:noFill/>
            <a:miter lim="800000"/>
            <a:headEnd/>
            <a:tailEnd/>
          </a:ln>
          <a:effectLst/>
        </p:spPr>
        <p:txBody>
          <a:bodyPr>
            <a:spAutoFit/>
          </a:bodyPr>
          <a:lstStyle/>
          <a:p>
            <a:pPr algn="ctr" eaLnBrk="1" hangingPunct="1">
              <a:spcBef>
                <a:spcPct val="50000"/>
              </a:spcBef>
            </a:pPr>
            <a:r>
              <a:rPr lang="en-US" sz="1200" b="1"/>
              <a:t>Market for Apt Properties:</a:t>
            </a:r>
          </a:p>
          <a:p>
            <a:pPr algn="ctr" eaLnBrk="1" hangingPunct="1">
              <a:spcBef>
                <a:spcPct val="50000"/>
              </a:spcBef>
            </a:pPr>
            <a:r>
              <a:rPr lang="en-US" sz="1200" b="1"/>
              <a:t>Mkt going-in IRR = 6.04%</a:t>
            </a:r>
          </a:p>
        </p:txBody>
      </p:sp>
      <p:sp>
        <p:nvSpPr>
          <p:cNvPr id="101396" name="Text Box 19"/>
          <p:cNvSpPr txBox="1">
            <a:spLocks noChangeArrowheads="1"/>
          </p:cNvSpPr>
          <p:nvPr/>
        </p:nvSpPr>
        <p:spPr bwMode="auto">
          <a:xfrm>
            <a:off x="685800" y="228600"/>
            <a:ext cx="8001000" cy="822325"/>
          </a:xfrm>
          <a:prstGeom prst="rect">
            <a:avLst/>
          </a:prstGeom>
          <a:noFill/>
          <a:ln w="9525">
            <a:noFill/>
            <a:miter lim="800000"/>
            <a:headEnd/>
            <a:tailEnd/>
          </a:ln>
          <a:effectLst/>
        </p:spPr>
        <p:txBody>
          <a:bodyPr>
            <a:spAutoFit/>
          </a:bodyPr>
          <a:lstStyle/>
          <a:p>
            <a:pPr eaLnBrk="1" hangingPunct="1">
              <a:spcBef>
                <a:spcPct val="50000"/>
              </a:spcBef>
            </a:pPr>
            <a:r>
              <a:rPr lang="en-US"/>
              <a:t>Representing this as in Ch.12 market model, we have for the property market . . .</a:t>
            </a:r>
          </a:p>
        </p:txBody>
      </p:sp>
      <p:sp>
        <p:nvSpPr>
          <p:cNvPr id="101397" name="Text Box 20"/>
          <p:cNvSpPr txBox="1">
            <a:spLocks noChangeArrowheads="1"/>
          </p:cNvSpPr>
          <p:nvPr/>
        </p:nvSpPr>
        <p:spPr bwMode="auto">
          <a:xfrm>
            <a:off x="838200" y="5943600"/>
            <a:ext cx="7315200" cy="457200"/>
          </a:xfrm>
          <a:prstGeom prst="rect">
            <a:avLst/>
          </a:prstGeom>
          <a:noFill/>
          <a:ln w="9525">
            <a:noFill/>
            <a:miter lim="800000"/>
            <a:headEnd/>
            <a:tailEnd/>
          </a:ln>
          <a:effectLst/>
        </p:spPr>
        <p:txBody>
          <a:bodyPr>
            <a:spAutoFit/>
          </a:bodyPr>
          <a:lstStyle/>
          <a:p>
            <a:pPr algn="ctr" eaLnBrk="1" hangingPunct="1">
              <a:spcBef>
                <a:spcPct val="50000"/>
              </a:spcBef>
            </a:pPr>
            <a:r>
              <a:rPr lang="en-US"/>
              <a:t>Pension fund is an </a:t>
            </a:r>
            <a:r>
              <a:rPr lang="en-US" i="1"/>
              <a:t>intra-marginal</a:t>
            </a:r>
            <a:r>
              <a:rPr lang="en-US"/>
              <a:t> buyer.</a:t>
            </a:r>
          </a:p>
        </p:txBody>
      </p:sp>
      <p:sp>
        <p:nvSpPr>
          <p:cNvPr id="408597" name="Text Box 21"/>
          <p:cNvSpPr txBox="1">
            <a:spLocks noChangeArrowheads="1"/>
          </p:cNvSpPr>
          <p:nvPr/>
        </p:nvSpPr>
        <p:spPr bwMode="auto">
          <a:xfrm>
            <a:off x="838200" y="4267200"/>
            <a:ext cx="2362200" cy="1069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a:effectLst>
                  <a:outerShdw blurRad="38100" dist="38100" dir="2700000" algn="tl">
                    <a:srgbClr val="FFFFFF"/>
                  </a:outerShdw>
                </a:effectLst>
              </a:rPr>
              <a:t>Marginal investor (</a:t>
            </a:r>
            <a:r>
              <a:rPr lang="en-US" sz="1600" b="1">
                <a:effectLst>
                  <a:outerShdw blurRad="38100" dist="38100" dir="2700000" algn="tl">
                    <a:srgbClr val="FFFFFF"/>
                  </a:outerShdw>
                </a:effectLst>
              </a:rPr>
              <a:t>M</a:t>
            </a:r>
            <a:r>
              <a:rPr lang="en-US" sz="1600">
                <a:effectLst>
                  <a:outerShdw blurRad="38100" dist="38100" dir="2700000" algn="tl">
                    <a:srgbClr val="FFFFFF"/>
                  </a:outerShdw>
                </a:effectLst>
              </a:rPr>
              <a:t>) is marginal in </a:t>
            </a:r>
            <a:r>
              <a:rPr lang="en-US" sz="1600" b="1">
                <a:effectLst>
                  <a:outerShdw blurRad="38100" dist="38100" dir="2700000" algn="tl">
                    <a:srgbClr val="FFFFFF"/>
                  </a:outerShdw>
                </a:effectLst>
              </a:rPr>
              <a:t>property</a:t>
            </a:r>
            <a:r>
              <a:rPr lang="en-US" sz="1600">
                <a:effectLst>
                  <a:outerShdw blurRad="38100" dist="38100" dir="2700000" algn="tl">
                    <a:srgbClr val="FFFFFF"/>
                  </a:outerShdw>
                </a:effectLst>
              </a:rPr>
              <a:t> market (faces 35% tax rate).</a:t>
            </a:r>
          </a:p>
        </p:txBody>
      </p:sp>
      <p:sp>
        <p:nvSpPr>
          <p:cNvPr id="23" name="Footer Placeholder 22"/>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402" name="Slide Number Placeholder 3"/>
          <p:cNvSpPr>
            <a:spLocks noGrp="1"/>
          </p:cNvSpPr>
          <p:nvPr>
            <p:ph type="sldNum" sz="quarter" idx="12"/>
          </p:nvPr>
        </p:nvSpPr>
        <p:spPr>
          <a:noFill/>
          <a:ln>
            <a:miter lim="800000"/>
            <a:headEnd/>
            <a:tailEnd/>
          </a:ln>
        </p:spPr>
        <p:txBody>
          <a:bodyPr/>
          <a:lstStyle/>
          <a:p>
            <a:fld id="{B6C55A74-FC22-45F7-8DA7-58E10FAA5F77}" type="slidenum">
              <a:rPr lang="en-US"/>
              <a:pPr/>
              <a:t>68</a:t>
            </a:fld>
            <a:endParaRPr lang="en-US"/>
          </a:p>
        </p:txBody>
      </p:sp>
      <p:sp>
        <p:nvSpPr>
          <p:cNvPr id="409602" name="Line 2"/>
          <p:cNvSpPr>
            <a:spLocks noChangeShapeType="1"/>
          </p:cNvSpPr>
          <p:nvPr/>
        </p:nvSpPr>
        <p:spPr bwMode="auto">
          <a:xfrm>
            <a:off x="3870325" y="2179638"/>
            <a:ext cx="0" cy="3413125"/>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9603" name="Line 3"/>
          <p:cNvSpPr>
            <a:spLocks noChangeShapeType="1"/>
          </p:cNvSpPr>
          <p:nvPr/>
        </p:nvSpPr>
        <p:spPr bwMode="auto">
          <a:xfrm>
            <a:off x="3870325" y="5592763"/>
            <a:ext cx="3713163" cy="1587"/>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9604" name="Line 4"/>
          <p:cNvSpPr>
            <a:spLocks noChangeShapeType="1"/>
          </p:cNvSpPr>
          <p:nvPr/>
        </p:nvSpPr>
        <p:spPr bwMode="auto">
          <a:xfrm>
            <a:off x="4206875" y="2179638"/>
            <a:ext cx="3040063" cy="298608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9605" name="Line 5"/>
          <p:cNvSpPr>
            <a:spLocks noChangeShapeType="1"/>
          </p:cNvSpPr>
          <p:nvPr/>
        </p:nvSpPr>
        <p:spPr bwMode="auto">
          <a:xfrm flipV="1">
            <a:off x="4659313" y="2179638"/>
            <a:ext cx="2474912" cy="241776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9606" name="Line 6"/>
          <p:cNvSpPr>
            <a:spLocks noChangeShapeType="1"/>
          </p:cNvSpPr>
          <p:nvPr/>
        </p:nvSpPr>
        <p:spPr bwMode="auto">
          <a:xfrm>
            <a:off x="5108575" y="3032125"/>
            <a:ext cx="0" cy="2560638"/>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9607" name="Line 7"/>
          <p:cNvSpPr>
            <a:spLocks noChangeShapeType="1"/>
          </p:cNvSpPr>
          <p:nvPr/>
        </p:nvSpPr>
        <p:spPr bwMode="auto">
          <a:xfrm flipH="1">
            <a:off x="3870325" y="3032125"/>
            <a:ext cx="1238250" cy="317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09608" name="Line 8"/>
          <p:cNvSpPr>
            <a:spLocks noChangeShapeType="1"/>
          </p:cNvSpPr>
          <p:nvPr/>
        </p:nvSpPr>
        <p:spPr bwMode="auto">
          <a:xfrm flipH="1">
            <a:off x="3533775" y="3602038"/>
            <a:ext cx="2136775" cy="1587"/>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102410" name="Text Box 9"/>
          <p:cNvSpPr txBox="1">
            <a:spLocks noChangeArrowheads="1"/>
          </p:cNvSpPr>
          <p:nvPr/>
        </p:nvSpPr>
        <p:spPr bwMode="auto">
          <a:xfrm>
            <a:off x="533400" y="3429000"/>
            <a:ext cx="3071813" cy="533400"/>
          </a:xfrm>
          <a:prstGeom prst="rect">
            <a:avLst/>
          </a:prstGeom>
          <a:noFill/>
          <a:ln w="9525">
            <a:noFill/>
            <a:miter lim="800000"/>
            <a:headEnd/>
            <a:tailEnd/>
          </a:ln>
        </p:spPr>
        <p:txBody>
          <a:bodyPr/>
          <a:lstStyle/>
          <a:p>
            <a:pPr algn="r"/>
            <a:r>
              <a:rPr lang="en-US" sz="1200" b="1"/>
              <a:t>MV = $750,000 = PV(loanbtcf @ 5.5%)  </a:t>
            </a:r>
          </a:p>
          <a:p>
            <a:pPr algn="r"/>
            <a:r>
              <a:rPr lang="en-US" sz="1200" b="1"/>
              <a:t>= PV(loanatcf</a:t>
            </a:r>
            <a:r>
              <a:rPr lang="en-US" sz="1200" b="1" baseline="-25000"/>
              <a:t>M</a:t>
            </a:r>
            <a:r>
              <a:rPr lang="en-US" sz="1200" b="1"/>
              <a:t> @ 4.13%)  = IV</a:t>
            </a:r>
            <a:r>
              <a:rPr lang="en-US" sz="1200" b="1" baseline="-25000"/>
              <a:t>M</a:t>
            </a:r>
            <a:endParaRPr lang="en-US" sz="1200" b="1"/>
          </a:p>
        </p:txBody>
      </p:sp>
      <p:sp>
        <p:nvSpPr>
          <p:cNvPr id="102411" name="Text Box 10"/>
          <p:cNvSpPr txBox="1">
            <a:spLocks noChangeArrowheads="1"/>
          </p:cNvSpPr>
          <p:nvPr/>
        </p:nvSpPr>
        <p:spPr bwMode="auto">
          <a:xfrm>
            <a:off x="7359650" y="4881563"/>
            <a:ext cx="336550" cy="427037"/>
          </a:xfrm>
          <a:prstGeom prst="rect">
            <a:avLst/>
          </a:prstGeom>
          <a:noFill/>
          <a:ln w="9525">
            <a:noFill/>
            <a:miter lim="800000"/>
            <a:headEnd/>
            <a:tailEnd/>
          </a:ln>
        </p:spPr>
        <p:txBody>
          <a:bodyPr/>
          <a:lstStyle/>
          <a:p>
            <a:pPr algn="ctr"/>
            <a:r>
              <a:rPr lang="en-US" sz="1200" b="1"/>
              <a:t>D</a:t>
            </a:r>
          </a:p>
        </p:txBody>
      </p:sp>
      <p:sp>
        <p:nvSpPr>
          <p:cNvPr id="102412" name="Text Box 11"/>
          <p:cNvSpPr txBox="1">
            <a:spLocks noChangeArrowheads="1"/>
          </p:cNvSpPr>
          <p:nvPr/>
        </p:nvSpPr>
        <p:spPr bwMode="auto">
          <a:xfrm>
            <a:off x="7134225" y="1752600"/>
            <a:ext cx="336550" cy="427038"/>
          </a:xfrm>
          <a:prstGeom prst="rect">
            <a:avLst/>
          </a:prstGeom>
          <a:noFill/>
          <a:ln w="9525">
            <a:noFill/>
            <a:miter lim="800000"/>
            <a:headEnd/>
            <a:tailEnd/>
          </a:ln>
        </p:spPr>
        <p:txBody>
          <a:bodyPr/>
          <a:lstStyle/>
          <a:p>
            <a:pPr algn="ctr"/>
            <a:r>
              <a:rPr lang="en-US" sz="1200" b="1"/>
              <a:t>S</a:t>
            </a:r>
          </a:p>
        </p:txBody>
      </p:sp>
      <p:sp>
        <p:nvSpPr>
          <p:cNvPr id="102413" name="Text Box 12"/>
          <p:cNvSpPr txBox="1">
            <a:spLocks noChangeArrowheads="1"/>
          </p:cNvSpPr>
          <p:nvPr/>
        </p:nvSpPr>
        <p:spPr bwMode="auto">
          <a:xfrm>
            <a:off x="6019800" y="5592763"/>
            <a:ext cx="1676400" cy="427037"/>
          </a:xfrm>
          <a:prstGeom prst="rect">
            <a:avLst/>
          </a:prstGeom>
          <a:noFill/>
          <a:ln w="9525">
            <a:noFill/>
            <a:miter lim="800000"/>
            <a:headEnd/>
            <a:tailEnd/>
          </a:ln>
        </p:spPr>
        <p:txBody>
          <a:bodyPr/>
          <a:lstStyle/>
          <a:p>
            <a:pPr algn="r"/>
            <a:r>
              <a:rPr lang="en-US" sz="1200" b="1"/>
              <a:t>Q</a:t>
            </a:r>
          </a:p>
          <a:p>
            <a:pPr algn="r"/>
            <a:r>
              <a:rPr lang="en-US" sz="1200" b="1"/>
              <a:t>Quantity of Trading</a:t>
            </a:r>
          </a:p>
        </p:txBody>
      </p:sp>
      <p:sp>
        <p:nvSpPr>
          <p:cNvPr id="102414" name="Text Box 13"/>
          <p:cNvSpPr txBox="1">
            <a:spLocks noChangeArrowheads="1"/>
          </p:cNvSpPr>
          <p:nvPr/>
        </p:nvSpPr>
        <p:spPr bwMode="auto">
          <a:xfrm>
            <a:off x="3421063" y="1752600"/>
            <a:ext cx="449262" cy="568325"/>
          </a:xfrm>
          <a:prstGeom prst="rect">
            <a:avLst/>
          </a:prstGeom>
          <a:noFill/>
          <a:ln w="9525">
            <a:noFill/>
            <a:miter lim="800000"/>
            <a:headEnd/>
            <a:tailEnd/>
          </a:ln>
        </p:spPr>
        <p:txBody>
          <a:bodyPr/>
          <a:lstStyle/>
          <a:p>
            <a:pPr algn="ctr"/>
            <a:r>
              <a:rPr lang="en-US" sz="1200" b="1"/>
              <a:t>P</a:t>
            </a:r>
          </a:p>
        </p:txBody>
      </p:sp>
      <p:sp>
        <p:nvSpPr>
          <p:cNvPr id="102415" name="Text Box 14"/>
          <p:cNvSpPr txBox="1">
            <a:spLocks noChangeArrowheads="1"/>
          </p:cNvSpPr>
          <p:nvPr/>
        </p:nvSpPr>
        <p:spPr bwMode="auto">
          <a:xfrm>
            <a:off x="5557838" y="5551488"/>
            <a:ext cx="563562" cy="427037"/>
          </a:xfrm>
          <a:prstGeom prst="rect">
            <a:avLst/>
          </a:prstGeom>
          <a:noFill/>
          <a:ln w="9525">
            <a:noFill/>
            <a:miter lim="800000"/>
            <a:headEnd/>
            <a:tailEnd/>
          </a:ln>
        </p:spPr>
        <p:txBody>
          <a:bodyPr/>
          <a:lstStyle/>
          <a:p>
            <a:pPr algn="ctr"/>
            <a:r>
              <a:rPr lang="en-US" sz="1200" b="1"/>
              <a:t>Q*</a:t>
            </a:r>
          </a:p>
        </p:txBody>
      </p:sp>
      <p:sp>
        <p:nvSpPr>
          <p:cNvPr id="409615" name="Line 15"/>
          <p:cNvSpPr>
            <a:spLocks noChangeShapeType="1"/>
          </p:cNvSpPr>
          <p:nvPr/>
        </p:nvSpPr>
        <p:spPr bwMode="auto">
          <a:xfrm>
            <a:off x="5670550" y="3602038"/>
            <a:ext cx="1588" cy="19907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102417" name="Text Box 16"/>
          <p:cNvSpPr txBox="1">
            <a:spLocks noChangeArrowheads="1"/>
          </p:cNvSpPr>
          <p:nvPr/>
        </p:nvSpPr>
        <p:spPr bwMode="auto">
          <a:xfrm>
            <a:off x="4883150" y="5551488"/>
            <a:ext cx="449263" cy="427037"/>
          </a:xfrm>
          <a:prstGeom prst="rect">
            <a:avLst/>
          </a:prstGeom>
          <a:noFill/>
          <a:ln w="9525">
            <a:noFill/>
            <a:miter lim="800000"/>
            <a:headEnd/>
            <a:tailEnd/>
          </a:ln>
        </p:spPr>
        <p:txBody>
          <a:bodyPr/>
          <a:lstStyle/>
          <a:p>
            <a:pPr algn="ctr"/>
            <a:r>
              <a:rPr lang="en-US" sz="1200" b="1"/>
              <a:t>Q</a:t>
            </a:r>
            <a:r>
              <a:rPr lang="en-US" sz="1200" b="1" baseline="-25000"/>
              <a:t>0</a:t>
            </a:r>
            <a:endParaRPr lang="en-US" sz="1200" b="1"/>
          </a:p>
        </p:txBody>
      </p:sp>
      <p:sp>
        <p:nvSpPr>
          <p:cNvPr id="102418" name="Text Box 17"/>
          <p:cNvSpPr txBox="1">
            <a:spLocks noChangeArrowheads="1"/>
          </p:cNvSpPr>
          <p:nvPr/>
        </p:nvSpPr>
        <p:spPr bwMode="auto">
          <a:xfrm>
            <a:off x="4038600" y="1828800"/>
            <a:ext cx="2606675" cy="549275"/>
          </a:xfrm>
          <a:prstGeom prst="rect">
            <a:avLst/>
          </a:prstGeom>
          <a:noFill/>
          <a:ln w="9525">
            <a:noFill/>
            <a:miter lim="800000"/>
            <a:headEnd/>
            <a:tailEnd/>
          </a:ln>
          <a:effectLst/>
        </p:spPr>
        <p:txBody>
          <a:bodyPr>
            <a:spAutoFit/>
          </a:bodyPr>
          <a:lstStyle/>
          <a:p>
            <a:pPr algn="ctr" eaLnBrk="1" hangingPunct="1">
              <a:spcBef>
                <a:spcPct val="50000"/>
              </a:spcBef>
            </a:pPr>
            <a:r>
              <a:rPr lang="en-US" sz="1200" b="1"/>
              <a:t>Market for Mortgages:</a:t>
            </a:r>
          </a:p>
          <a:p>
            <a:pPr algn="ctr" eaLnBrk="1" hangingPunct="1">
              <a:spcBef>
                <a:spcPct val="50000"/>
              </a:spcBef>
            </a:pPr>
            <a:r>
              <a:rPr lang="en-US" sz="1200" b="1"/>
              <a:t>Mkt Interest Rate = 5.5%</a:t>
            </a:r>
          </a:p>
        </p:txBody>
      </p:sp>
      <p:sp>
        <p:nvSpPr>
          <p:cNvPr id="102419" name="Text Box 18"/>
          <p:cNvSpPr txBox="1">
            <a:spLocks noChangeArrowheads="1"/>
          </p:cNvSpPr>
          <p:nvPr/>
        </p:nvSpPr>
        <p:spPr bwMode="auto">
          <a:xfrm>
            <a:off x="685800" y="228600"/>
            <a:ext cx="8001000" cy="822325"/>
          </a:xfrm>
          <a:prstGeom prst="rect">
            <a:avLst/>
          </a:prstGeom>
          <a:noFill/>
          <a:ln w="9525">
            <a:noFill/>
            <a:miter lim="800000"/>
            <a:headEnd/>
            <a:tailEnd/>
          </a:ln>
          <a:effectLst/>
        </p:spPr>
        <p:txBody>
          <a:bodyPr>
            <a:spAutoFit/>
          </a:bodyPr>
          <a:lstStyle/>
          <a:p>
            <a:pPr eaLnBrk="1" hangingPunct="1">
              <a:spcBef>
                <a:spcPct val="50000"/>
              </a:spcBef>
            </a:pPr>
            <a:r>
              <a:rPr lang="en-US"/>
              <a:t>Representing this as in Ch.12 market model, we have for the mortgage market . . .</a:t>
            </a:r>
          </a:p>
        </p:txBody>
      </p:sp>
      <p:sp>
        <p:nvSpPr>
          <p:cNvPr id="102420" name="Text Box 19"/>
          <p:cNvSpPr txBox="1">
            <a:spLocks noChangeArrowheads="1"/>
          </p:cNvSpPr>
          <p:nvPr/>
        </p:nvSpPr>
        <p:spPr bwMode="auto">
          <a:xfrm>
            <a:off x="304800" y="6035675"/>
            <a:ext cx="8458200" cy="457200"/>
          </a:xfrm>
          <a:prstGeom prst="rect">
            <a:avLst/>
          </a:prstGeom>
          <a:noFill/>
          <a:ln w="9525">
            <a:noFill/>
            <a:miter lim="800000"/>
            <a:headEnd/>
            <a:tailEnd/>
          </a:ln>
          <a:effectLst/>
        </p:spPr>
        <p:txBody>
          <a:bodyPr>
            <a:spAutoFit/>
          </a:bodyPr>
          <a:lstStyle/>
          <a:p>
            <a:pPr algn="ctr" eaLnBrk="1" hangingPunct="1">
              <a:spcBef>
                <a:spcPct val="50000"/>
              </a:spcBef>
            </a:pPr>
            <a:r>
              <a:rPr lang="en-US"/>
              <a:t>Pension fund is an </a:t>
            </a:r>
            <a:r>
              <a:rPr lang="en-US" i="1"/>
              <a:t>intra-marginal</a:t>
            </a:r>
            <a:r>
              <a:rPr lang="en-US"/>
              <a:t> buyer (lender, not borrower).</a:t>
            </a:r>
          </a:p>
        </p:txBody>
      </p:sp>
      <p:sp>
        <p:nvSpPr>
          <p:cNvPr id="102421" name="Text Box 20"/>
          <p:cNvSpPr txBox="1">
            <a:spLocks noChangeArrowheads="1"/>
          </p:cNvSpPr>
          <p:nvPr/>
        </p:nvSpPr>
        <p:spPr bwMode="auto">
          <a:xfrm>
            <a:off x="1066800" y="2819400"/>
            <a:ext cx="2813050" cy="427038"/>
          </a:xfrm>
          <a:prstGeom prst="rect">
            <a:avLst/>
          </a:prstGeom>
          <a:noFill/>
          <a:ln w="9525">
            <a:noFill/>
            <a:miter lim="800000"/>
            <a:headEnd/>
            <a:tailEnd/>
          </a:ln>
        </p:spPr>
        <p:txBody>
          <a:bodyPr/>
          <a:lstStyle/>
          <a:p>
            <a:pPr algn="r"/>
            <a:r>
              <a:rPr lang="en-US" sz="1200" b="1"/>
              <a:t>Pension Fund: IV</a:t>
            </a:r>
            <a:r>
              <a:rPr lang="en-US" sz="1200" b="1" baseline="-25000"/>
              <a:t>A </a:t>
            </a:r>
            <a:r>
              <a:rPr lang="en-US" sz="1200" b="1"/>
              <a:t>= $832,202 </a:t>
            </a:r>
          </a:p>
          <a:p>
            <a:pPr algn="r"/>
            <a:r>
              <a:rPr lang="en-US" sz="1200" b="1"/>
              <a:t>= PV(loanatcf</a:t>
            </a:r>
            <a:r>
              <a:rPr lang="en-US" sz="1200" b="1" baseline="-25000"/>
              <a:t>A</a:t>
            </a:r>
            <a:r>
              <a:rPr lang="en-US" sz="1200" b="1"/>
              <a:t> @ 4.13%)</a:t>
            </a:r>
          </a:p>
        </p:txBody>
      </p:sp>
      <p:sp>
        <p:nvSpPr>
          <p:cNvPr id="409621" name="Text Box 21"/>
          <p:cNvSpPr txBox="1">
            <a:spLocks noChangeArrowheads="1"/>
          </p:cNvSpPr>
          <p:nvPr/>
        </p:nvSpPr>
        <p:spPr bwMode="auto">
          <a:xfrm>
            <a:off x="838200" y="4267200"/>
            <a:ext cx="2362200" cy="825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a:effectLst>
                  <a:outerShdw blurRad="38100" dist="38100" dir="2700000" algn="tl">
                    <a:srgbClr val="FFFFFF"/>
                  </a:outerShdw>
                </a:effectLst>
              </a:rPr>
              <a:t>Marginal investor (</a:t>
            </a:r>
            <a:r>
              <a:rPr lang="en-US" sz="1600" b="1">
                <a:effectLst>
                  <a:outerShdw blurRad="38100" dist="38100" dir="2700000" algn="tl">
                    <a:srgbClr val="FFFFFF"/>
                  </a:outerShdw>
                </a:effectLst>
              </a:rPr>
              <a:t>M</a:t>
            </a:r>
            <a:r>
              <a:rPr lang="en-US" sz="1600">
                <a:effectLst>
                  <a:outerShdw blurRad="38100" dist="38100" dir="2700000" algn="tl">
                    <a:srgbClr val="FFFFFF"/>
                  </a:outerShdw>
                </a:effectLst>
              </a:rPr>
              <a:t>) is marginal in </a:t>
            </a:r>
            <a:r>
              <a:rPr lang="en-US" sz="1600" b="1">
                <a:effectLst>
                  <a:outerShdw blurRad="38100" dist="38100" dir="2700000" algn="tl">
                    <a:srgbClr val="FFFFFF"/>
                  </a:outerShdw>
                </a:effectLst>
              </a:rPr>
              <a:t>debt</a:t>
            </a:r>
            <a:r>
              <a:rPr lang="en-US" sz="1600">
                <a:effectLst>
                  <a:outerShdw blurRad="38100" dist="38100" dir="2700000" algn="tl">
                    <a:srgbClr val="FFFFFF"/>
                  </a:outerShdw>
                </a:effectLst>
              </a:rPr>
              <a:t> market (faces 25% tax rate).</a:t>
            </a:r>
          </a:p>
        </p:txBody>
      </p:sp>
      <p:sp>
        <p:nvSpPr>
          <p:cNvPr id="23" name="Footer Placeholder 22"/>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457200" y="762000"/>
            <a:ext cx="8153400" cy="283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sz="3600" b="1" dirty="0">
                <a:solidFill>
                  <a:srgbClr val="000000"/>
                </a:solidFill>
                <a:effectLst>
                  <a:outerShdw blurRad="38100" dist="38100" dir="2700000" algn="tl">
                    <a:srgbClr val="FFFFFF"/>
                  </a:outerShdw>
                </a:effectLst>
              </a:rPr>
              <a:t>APPENDIX 14C: </a:t>
            </a:r>
          </a:p>
          <a:p>
            <a:pPr algn="ctr">
              <a:defRPr/>
            </a:pPr>
            <a:r>
              <a:rPr lang="en-US" sz="3600" b="1" dirty="0">
                <a:solidFill>
                  <a:srgbClr val="000000"/>
                </a:solidFill>
                <a:effectLst>
                  <a:outerShdw blurRad="38100" dist="38100" dir="2700000" algn="tl">
                    <a:srgbClr val="FFFFFF"/>
                  </a:outerShdw>
                </a:effectLst>
              </a:rPr>
              <a:t>CORPORATE REAL ESTATE: </a:t>
            </a:r>
          </a:p>
          <a:p>
            <a:pPr algn="ctr">
              <a:defRPr/>
            </a:pPr>
            <a:r>
              <a:rPr lang="en-US" sz="3600" b="1" dirty="0">
                <a:solidFill>
                  <a:srgbClr val="000000"/>
                </a:solidFill>
                <a:effectLst>
                  <a:outerShdw blurRad="38100" dist="38100" dir="2700000" algn="tl">
                    <a:srgbClr val="FFFFFF"/>
                  </a:outerShdw>
                </a:effectLst>
              </a:rPr>
              <a:t>THE OWN VERSUS RENT DECISION FROM A FINANCIAL ECONOMIC PERSPECTIVE</a:t>
            </a:r>
          </a:p>
        </p:txBody>
      </p:sp>
      <p:sp>
        <p:nvSpPr>
          <p:cNvPr id="46084" name="Text Box 4"/>
          <p:cNvSpPr txBox="1">
            <a:spLocks noChangeArrowheads="1"/>
          </p:cNvSpPr>
          <p:nvPr/>
        </p:nvSpPr>
        <p:spPr bwMode="auto">
          <a:xfrm>
            <a:off x="838200" y="4114800"/>
            <a:ext cx="7543800" cy="1552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b="1">
                <a:solidFill>
                  <a:srgbClr val="000000"/>
                </a:solidFill>
                <a:effectLst>
                  <a:outerShdw blurRad="38100" dist="38100" dir="2700000" algn="tl">
                    <a:srgbClr val="FFFFFF"/>
                  </a:outerShdw>
                </a:effectLst>
              </a:rPr>
              <a:t>The threshold question:</a:t>
            </a:r>
          </a:p>
          <a:p>
            <a:pPr algn="ctr">
              <a:spcBef>
                <a:spcPct val="50000"/>
              </a:spcBef>
              <a:defRPr/>
            </a:pPr>
            <a:r>
              <a:rPr lang="en-US" b="1" i="1">
                <a:solidFill>
                  <a:srgbClr val="000000"/>
                </a:solidFill>
                <a:effectLst>
                  <a:outerShdw blurRad="38100" dist="38100" dir="2700000" algn="tl">
                    <a:srgbClr val="FFFFFF"/>
                  </a:outerShdw>
                </a:effectLst>
              </a:rPr>
              <a:t>The Lease vs Own Decision</a:t>
            </a:r>
          </a:p>
          <a:p>
            <a:pPr algn="ctr">
              <a:spcBef>
                <a:spcPct val="50000"/>
              </a:spcBef>
              <a:defRPr/>
            </a:pPr>
            <a:r>
              <a:rPr lang="en-US" b="1">
                <a:solidFill>
                  <a:srgbClr val="000000"/>
                </a:solidFill>
                <a:effectLst>
                  <a:outerShdw blurRad="38100" dist="38100" dir="2700000" algn="tl">
                    <a:srgbClr val="FFFFFF"/>
                  </a:outerShdw>
                </a:effectLst>
              </a:rPr>
              <a:t>Is a major corporate finance &amp; investments issue.</a:t>
            </a:r>
          </a:p>
        </p:txBody>
      </p:sp>
      <p:sp>
        <p:nvSpPr>
          <p:cNvPr id="4" name="Slide Number Placeholder 3"/>
          <p:cNvSpPr>
            <a:spLocks noGrp="1"/>
          </p:cNvSpPr>
          <p:nvPr>
            <p:ph type="sldNum" sz="quarter" idx="12"/>
          </p:nvPr>
        </p:nvSpPr>
        <p:spPr/>
        <p:txBody>
          <a:bodyPr/>
          <a:lstStyle/>
          <a:p>
            <a:fld id="{37D3E89B-D2D6-4A75-A11F-700FA0256133}" type="slidenum">
              <a:rPr lang="en-US" smtClean="0">
                <a:solidFill>
                  <a:srgbClr val="000000"/>
                </a:solidFill>
              </a:rPr>
              <a:pPr/>
              <a:t>69</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 2014 OnCourse Learning. All Rights Reserved.</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a:ln>
            <a:miter lim="800000"/>
            <a:headEnd/>
            <a:tailEnd/>
          </a:ln>
        </p:spPr>
        <p:txBody>
          <a:bodyPr/>
          <a:lstStyle/>
          <a:p>
            <a:fld id="{85361855-E9F0-404E-B3E9-546DA2277F46}" type="slidenum">
              <a:rPr lang="en-US"/>
              <a:pPr/>
              <a:t>7</a:t>
            </a:fld>
            <a:endParaRPr lang="en-US"/>
          </a:p>
        </p:txBody>
      </p:sp>
      <p:pic>
        <p:nvPicPr>
          <p:cNvPr id="22531" name="Picture 2"/>
          <p:cNvPicPr>
            <a:picLocks noChangeAspect="1" noChangeArrowheads="1"/>
          </p:cNvPicPr>
          <p:nvPr/>
        </p:nvPicPr>
        <p:blipFill>
          <a:blip r:embed="rId2" cstate="print"/>
          <a:srcRect/>
          <a:stretch>
            <a:fillRect/>
          </a:stretch>
        </p:blipFill>
        <p:spPr bwMode="auto">
          <a:xfrm>
            <a:off x="762000" y="914400"/>
            <a:ext cx="7467600" cy="5106988"/>
          </a:xfrm>
          <a:prstGeom prst="rect">
            <a:avLst/>
          </a:prstGeom>
          <a:noFill/>
          <a:ln w="9525">
            <a:noFill/>
            <a:miter lim="800000"/>
            <a:headEnd/>
            <a:tailEnd/>
          </a:ln>
        </p:spPr>
      </p:pic>
      <p:sp>
        <p:nvSpPr>
          <p:cNvPr id="466947" name="Text Box 3"/>
          <p:cNvSpPr txBox="1">
            <a:spLocks noChangeArrowheads="1"/>
          </p:cNvSpPr>
          <p:nvPr/>
        </p:nvSpPr>
        <p:spPr bwMode="auto">
          <a:xfrm>
            <a:off x="685800" y="152400"/>
            <a:ext cx="7848600" cy="457200"/>
          </a:xfrm>
          <a:prstGeom prst="rect">
            <a:avLst/>
          </a:prstGeom>
          <a:noFill/>
          <a:ln w="9525">
            <a:noFill/>
            <a:miter lim="800000"/>
            <a:headEnd/>
            <a:tailEnd/>
          </a:ln>
          <a:effectLst/>
        </p:spPr>
        <p:txBody>
          <a:bodyPr>
            <a:spAutoFit/>
          </a:bodyPr>
          <a:lstStyle/>
          <a:p>
            <a:pPr eaLnBrk="1" hangingPunct="1">
              <a:spcBef>
                <a:spcPct val="50000"/>
              </a:spcBef>
              <a:defRPr/>
            </a:pPr>
            <a:r>
              <a:rPr lang="en-US" b="1" i="1">
                <a:effectLst>
                  <a:outerShdw blurRad="38100" dist="38100" dir="2700000" algn="tl">
                    <a:srgbClr val="FFFFFF"/>
                  </a:outerShdw>
                </a:effectLst>
              </a:rPr>
              <a:t>Another perspective: </a:t>
            </a:r>
          </a:p>
        </p:txBody>
      </p:sp>
      <p:sp>
        <p:nvSpPr>
          <p:cNvPr id="466948" name="AutoShape 4"/>
          <p:cNvSpPr>
            <a:spLocks/>
          </p:cNvSpPr>
          <p:nvPr/>
        </p:nvSpPr>
        <p:spPr bwMode="auto">
          <a:xfrm>
            <a:off x="3657600" y="1828800"/>
            <a:ext cx="228600" cy="762000"/>
          </a:xfrm>
          <a:prstGeom prst="leftBrace">
            <a:avLst>
              <a:gd name="adj1" fmla="val 27778"/>
              <a:gd name="adj2" fmla="val 50000"/>
            </a:avLst>
          </a:prstGeom>
          <a:noFill/>
          <a:ln w="2857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466949" name="AutoShape 5"/>
          <p:cNvSpPr>
            <a:spLocks/>
          </p:cNvSpPr>
          <p:nvPr/>
        </p:nvSpPr>
        <p:spPr bwMode="auto">
          <a:xfrm>
            <a:off x="3581400" y="2895600"/>
            <a:ext cx="228600" cy="762000"/>
          </a:xfrm>
          <a:prstGeom prst="leftBrace">
            <a:avLst>
              <a:gd name="adj1" fmla="val 27778"/>
              <a:gd name="adj2" fmla="val 50000"/>
            </a:avLst>
          </a:prstGeom>
          <a:noFill/>
          <a:ln w="28575">
            <a:solidFill>
              <a:schemeClr val="tx1"/>
            </a:solidFill>
            <a:round/>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8" name="TextBox 7"/>
          <p:cNvSpPr txBox="1"/>
          <p:nvPr/>
        </p:nvSpPr>
        <p:spPr>
          <a:xfrm>
            <a:off x="4572000" y="152400"/>
            <a:ext cx="4419600" cy="2892425"/>
          </a:xfrm>
          <a:prstGeom prst="rect">
            <a:avLst/>
          </a:prstGeom>
          <a:noFill/>
        </p:spPr>
        <p:txBody>
          <a:bodyPr>
            <a:spAutoFit/>
          </a:bodyPr>
          <a:lstStyle/>
          <a:p>
            <a:pPr eaLnBrk="1" hangingPunct="1">
              <a:defRPr/>
            </a:pPr>
            <a:r>
              <a:rPr lang="en-US" sz="1400" b="1" dirty="0">
                <a:solidFill>
                  <a:srgbClr val="FF0000"/>
                </a:solidFill>
                <a:effectLst>
                  <a:outerShdw blurRad="38100" dist="38100" dir="2700000" algn="tl">
                    <a:srgbClr val="000000">
                      <a:alpha val="43137"/>
                    </a:srgbClr>
                  </a:outerShdw>
                </a:effectLst>
                <a:latin typeface="+mj-lt"/>
              </a:rPr>
              <a:t>Glossary:</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PBTCF = Property Before-Tax Cash Flow</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DS = Debt Service</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IE = Interest Expense</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PP = Principal Payback</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EBTCF = Equity Before-Tax Cash Flow</a:t>
            </a:r>
          </a:p>
          <a:p>
            <a:pPr indent="-914400" eaLnBrk="1" hangingPunct="1">
              <a:defRPr/>
            </a:pPr>
            <a:r>
              <a:rPr lang="en-US" sz="1400" dirty="0">
                <a:solidFill>
                  <a:srgbClr val="FF0000"/>
                </a:solidFill>
                <a:effectLst>
                  <a:outerShdw blurRad="38100" dist="38100" dir="2700000" algn="tl">
                    <a:srgbClr val="000000">
                      <a:alpha val="43137"/>
                    </a:srgbClr>
                  </a:outerShdw>
                </a:effectLst>
                <a:latin typeface="+mj-lt"/>
              </a:rPr>
              <a:t>tax = Income Tax Owed (and payable), on 				operating income.</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NOI = Net Operating Income</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DE = Depreciation Expense</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DTS = Depreciation Tax Shield</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ITS = Interest Tax Shield</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EATCF = Equity After-Tax Cash Flow</a:t>
            </a:r>
          </a:p>
        </p:txBody>
      </p:sp>
      <p:sp>
        <p:nvSpPr>
          <p:cNvPr id="9" name="TextBox 8"/>
          <p:cNvSpPr txBox="1"/>
          <p:nvPr/>
        </p:nvSpPr>
        <p:spPr>
          <a:xfrm>
            <a:off x="4876800" y="3886200"/>
            <a:ext cx="3657600" cy="1384300"/>
          </a:xfrm>
          <a:prstGeom prst="rect">
            <a:avLst/>
          </a:prstGeom>
          <a:noFill/>
        </p:spPr>
        <p:txBody>
          <a:bodyPr>
            <a:spAutoFit/>
          </a:bodyPr>
          <a:lstStyle/>
          <a:p>
            <a:pPr eaLnBrk="1" hangingPunct="1">
              <a:defRPr/>
            </a:pPr>
            <a:r>
              <a:rPr lang="en-US" sz="1400" b="1" dirty="0">
                <a:solidFill>
                  <a:srgbClr val="FF0000"/>
                </a:solidFill>
                <a:effectLst>
                  <a:outerShdw blurRad="38100" dist="38100" dir="2700000" algn="tl">
                    <a:srgbClr val="000000">
                      <a:alpha val="43137"/>
                    </a:srgbClr>
                  </a:outerShdw>
                </a:effectLst>
                <a:latin typeface="+mj-lt"/>
              </a:rPr>
              <a:t>Glossary:</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OLB = Outstanding Loan Balance</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CGT = Capital Gains Tax</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SE = Selling Expenses (to sell asset)</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V</a:t>
            </a:r>
            <a:r>
              <a:rPr lang="en-US" sz="1400" baseline="-25000" dirty="0">
                <a:solidFill>
                  <a:srgbClr val="FF0000"/>
                </a:solidFill>
                <a:effectLst>
                  <a:outerShdw blurRad="38100" dist="38100" dir="2700000" algn="tl">
                    <a:srgbClr val="000000">
                      <a:alpha val="43137"/>
                    </a:srgbClr>
                  </a:outerShdw>
                </a:effectLst>
                <a:latin typeface="+mj-lt"/>
              </a:rPr>
              <a:t>0 </a:t>
            </a:r>
            <a:r>
              <a:rPr lang="en-US" sz="1400" dirty="0">
                <a:solidFill>
                  <a:srgbClr val="FF0000"/>
                </a:solidFill>
                <a:effectLst>
                  <a:outerShdw blurRad="38100" dist="38100" dir="2700000" algn="tl">
                    <a:srgbClr val="000000">
                      <a:alpha val="43137"/>
                    </a:srgbClr>
                  </a:outerShdw>
                </a:effectLst>
                <a:latin typeface="+mj-lt"/>
              </a:rPr>
              <a:t> = Original Purchase Price (for asset)</a:t>
            </a:r>
          </a:p>
          <a:p>
            <a:pPr eaLnBrk="1" hangingPunct="1">
              <a:defRPr/>
            </a:pPr>
            <a:r>
              <a:rPr lang="en-US" sz="1400" dirty="0">
                <a:solidFill>
                  <a:srgbClr val="FF0000"/>
                </a:solidFill>
                <a:effectLst>
                  <a:outerShdw blurRad="38100" dist="38100" dir="2700000" algn="tl">
                    <a:srgbClr val="000000">
                      <a:alpha val="43137"/>
                    </a:srgbClr>
                  </a:outerShdw>
                </a:effectLst>
                <a:latin typeface="+mj-lt"/>
              </a:rPr>
              <a:t>V</a:t>
            </a:r>
            <a:r>
              <a:rPr lang="en-US" sz="1400" baseline="-25000" dirty="0">
                <a:solidFill>
                  <a:srgbClr val="FF0000"/>
                </a:solidFill>
                <a:effectLst>
                  <a:outerShdw blurRad="38100" dist="38100" dir="2700000" algn="tl">
                    <a:srgbClr val="000000">
                      <a:alpha val="43137"/>
                    </a:srgbClr>
                  </a:outerShdw>
                </a:effectLst>
                <a:latin typeface="+mj-lt"/>
              </a:rPr>
              <a:t>T </a:t>
            </a:r>
            <a:r>
              <a:rPr lang="en-US" sz="1400" dirty="0">
                <a:solidFill>
                  <a:srgbClr val="FF0000"/>
                </a:solidFill>
                <a:effectLst>
                  <a:outerShdw blurRad="38100" dist="38100" dir="2700000" algn="tl">
                    <a:srgbClr val="000000">
                      <a:alpha val="43137"/>
                    </a:srgbClr>
                  </a:outerShdw>
                </a:effectLst>
                <a:latin typeface="+mj-lt"/>
              </a:rPr>
              <a:t> = Current Selling Price (for asset)</a:t>
            </a:r>
          </a:p>
        </p:txBody>
      </p:sp>
      <p:sp>
        <p:nvSpPr>
          <p:cNvPr id="10" name="TextBox 9"/>
          <p:cNvSpPr txBox="1"/>
          <p:nvPr/>
        </p:nvSpPr>
        <p:spPr>
          <a:xfrm>
            <a:off x="3733800" y="5638800"/>
            <a:ext cx="5410200" cy="954088"/>
          </a:xfrm>
          <a:prstGeom prst="rect">
            <a:avLst/>
          </a:prstGeom>
          <a:noFill/>
        </p:spPr>
        <p:txBody>
          <a:bodyPr>
            <a:spAutoFit/>
          </a:bodyPr>
          <a:lstStyle/>
          <a:p>
            <a:pPr eaLnBrk="1" hangingPunct="1">
              <a:defRPr/>
            </a:pPr>
            <a:r>
              <a:rPr lang="en-US" sz="1400" b="1" dirty="0">
                <a:solidFill>
                  <a:srgbClr val="FF0000"/>
                </a:solidFill>
                <a:effectLst>
                  <a:outerShdw blurRad="38100" dist="38100" dir="2700000" algn="tl">
                    <a:srgbClr val="000000">
                      <a:alpha val="43137"/>
                    </a:srgbClr>
                  </a:outerShdw>
                </a:effectLst>
                <a:latin typeface="+mj-lt"/>
              </a:rPr>
              <a:t>Glossary:</a:t>
            </a:r>
          </a:p>
          <a:p>
            <a:pPr eaLnBrk="1" hangingPunct="1">
              <a:defRPr/>
            </a:pPr>
            <a:r>
              <a:rPr lang="en-US" sz="1400" dirty="0" err="1">
                <a:solidFill>
                  <a:srgbClr val="FF0000"/>
                </a:solidFill>
                <a:effectLst>
                  <a:outerShdw blurRad="38100" dist="38100" dir="2700000" algn="tl">
                    <a:srgbClr val="000000">
                      <a:alpha val="43137"/>
                    </a:srgbClr>
                  </a:outerShdw>
                </a:effectLst>
                <a:latin typeface="+mj-lt"/>
              </a:rPr>
              <a:t>AccCI</a:t>
            </a:r>
            <a:r>
              <a:rPr lang="en-US" sz="1400" dirty="0">
                <a:solidFill>
                  <a:srgbClr val="FF0000"/>
                </a:solidFill>
                <a:effectLst>
                  <a:outerShdw blurRad="38100" dist="38100" dir="2700000" algn="tl">
                    <a:srgbClr val="000000">
                      <a:alpha val="43137"/>
                    </a:srgbClr>
                  </a:outerShdw>
                </a:effectLst>
                <a:latin typeface="+mj-lt"/>
              </a:rPr>
              <a:t> = Accumulated Capital Improvement Expenditures</a:t>
            </a:r>
          </a:p>
          <a:p>
            <a:pPr eaLnBrk="1" hangingPunct="1">
              <a:defRPr/>
            </a:pPr>
            <a:r>
              <a:rPr lang="en-US" sz="1400" dirty="0" err="1">
                <a:solidFill>
                  <a:srgbClr val="FF0000"/>
                </a:solidFill>
                <a:effectLst>
                  <a:outerShdw blurRad="38100" dist="38100" dir="2700000" algn="tl">
                    <a:srgbClr val="000000">
                      <a:alpha val="43137"/>
                    </a:srgbClr>
                  </a:outerShdw>
                </a:effectLst>
                <a:latin typeface="+mj-lt"/>
              </a:rPr>
              <a:t>AccDE</a:t>
            </a:r>
            <a:r>
              <a:rPr lang="en-US" sz="1400" dirty="0">
                <a:solidFill>
                  <a:srgbClr val="FF0000"/>
                </a:solidFill>
                <a:effectLst>
                  <a:outerShdw blurRad="38100" dist="38100" dir="2700000" algn="tl">
                    <a:srgbClr val="000000">
                      <a:alpha val="43137"/>
                    </a:srgbClr>
                  </a:outerShdw>
                </a:effectLst>
                <a:latin typeface="+mj-lt"/>
              </a:rPr>
              <a:t> = Accumulated Depreciation Expenses</a:t>
            </a:r>
          </a:p>
          <a:p>
            <a:pPr eaLnBrk="1" hangingPunct="1">
              <a:defRPr/>
            </a:pPr>
            <a:r>
              <a:rPr lang="el-GR" sz="1400" dirty="0">
                <a:solidFill>
                  <a:srgbClr val="FF0000"/>
                </a:solidFill>
                <a:effectLst>
                  <a:outerShdw blurRad="38100" dist="38100" dir="2700000" algn="tl">
                    <a:srgbClr val="000000">
                      <a:alpha val="43137"/>
                    </a:srgbClr>
                  </a:outerShdw>
                </a:effectLst>
                <a:latin typeface="+mj-lt"/>
              </a:rPr>
              <a:t>τ</a:t>
            </a:r>
            <a:r>
              <a:rPr lang="en-US" sz="1400" dirty="0">
                <a:solidFill>
                  <a:srgbClr val="FF0000"/>
                </a:solidFill>
                <a:effectLst>
                  <a:outerShdw blurRad="38100" dist="38100" dir="2700000" algn="tl">
                    <a:srgbClr val="000000">
                      <a:alpha val="43137"/>
                    </a:srgbClr>
                  </a:outerShdw>
                </a:effectLst>
                <a:latin typeface="+mj-lt"/>
              </a:rPr>
              <a:t>, </a:t>
            </a:r>
            <a:r>
              <a:rPr lang="el-GR" sz="1400" dirty="0">
                <a:solidFill>
                  <a:srgbClr val="FF0000"/>
                </a:solidFill>
                <a:effectLst>
                  <a:outerShdw blurRad="38100" dist="38100" dir="2700000" algn="tl">
                    <a:srgbClr val="000000">
                      <a:alpha val="43137"/>
                    </a:srgbClr>
                  </a:outerShdw>
                </a:effectLst>
                <a:latin typeface="+mj-lt"/>
              </a:rPr>
              <a:t>τ</a:t>
            </a:r>
            <a:r>
              <a:rPr lang="en-US" sz="1400" baseline="-25000" dirty="0">
                <a:solidFill>
                  <a:srgbClr val="FF0000"/>
                </a:solidFill>
                <a:effectLst>
                  <a:outerShdw blurRad="38100" dist="38100" dir="2700000" algn="tl">
                    <a:srgbClr val="000000">
                      <a:alpha val="43137"/>
                    </a:srgbClr>
                  </a:outerShdw>
                </a:effectLst>
                <a:latin typeface="+mj-lt"/>
              </a:rPr>
              <a:t>G</a:t>
            </a:r>
            <a:r>
              <a:rPr lang="en-US" sz="1400" dirty="0">
                <a:solidFill>
                  <a:srgbClr val="FF0000"/>
                </a:solidFill>
                <a:effectLst>
                  <a:outerShdw blurRad="38100" dist="38100" dir="2700000" algn="tl">
                    <a:srgbClr val="000000">
                      <a:alpha val="43137"/>
                    </a:srgbClr>
                  </a:outerShdw>
                </a:effectLst>
                <a:latin typeface="+mj-lt"/>
              </a:rPr>
              <a:t> , </a:t>
            </a:r>
            <a:r>
              <a:rPr lang="el-GR" sz="1400" dirty="0">
                <a:solidFill>
                  <a:srgbClr val="FF0000"/>
                </a:solidFill>
                <a:effectLst>
                  <a:outerShdw blurRad="38100" dist="38100" dir="2700000" algn="tl">
                    <a:srgbClr val="000000">
                      <a:alpha val="43137"/>
                    </a:srgbClr>
                  </a:outerShdw>
                </a:effectLst>
                <a:latin typeface="+mj-lt"/>
              </a:rPr>
              <a:t>τ</a:t>
            </a:r>
            <a:r>
              <a:rPr lang="en-US" sz="1400" baseline="-25000" dirty="0">
                <a:solidFill>
                  <a:srgbClr val="FF0000"/>
                </a:solidFill>
                <a:effectLst>
                  <a:outerShdw blurRad="38100" dist="38100" dir="2700000" algn="tl">
                    <a:srgbClr val="000000">
                      <a:alpha val="43137"/>
                    </a:srgbClr>
                  </a:outerShdw>
                </a:effectLst>
                <a:latin typeface="+mj-lt"/>
              </a:rPr>
              <a:t>R </a:t>
            </a:r>
            <a:r>
              <a:rPr lang="en-US" sz="1400" dirty="0">
                <a:solidFill>
                  <a:srgbClr val="FF0000"/>
                </a:solidFill>
                <a:effectLst>
                  <a:outerShdw blurRad="38100" dist="38100" dir="2700000" algn="tl">
                    <a:srgbClr val="000000">
                      <a:alpha val="43137"/>
                    </a:srgbClr>
                  </a:outerShdw>
                </a:effectLst>
                <a:latin typeface="+mj-lt"/>
              </a:rPr>
              <a:t> = Tax rates: Ordinary Income, Capital Gains, Recapture</a:t>
            </a:r>
          </a:p>
        </p:txBody>
      </p:sp>
      <p:sp>
        <p:nvSpPr>
          <p:cNvPr id="11" name="Footer Placeholder 1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295400" y="304800"/>
            <a:ext cx="6477000" cy="1246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99"/>
                </a:solidFill>
                <a:effectLst>
                  <a:outerShdw blurRad="38100" dist="38100" dir="2700000" algn="tl">
                    <a:srgbClr val="000000"/>
                  </a:outerShdw>
                </a:effectLst>
              </a:rPr>
              <a:t>Corporate Real Estate:</a:t>
            </a:r>
          </a:p>
          <a:p>
            <a:pPr algn="ctr">
              <a:spcBef>
                <a:spcPct val="10000"/>
              </a:spcBef>
              <a:defRPr/>
            </a:pPr>
            <a:r>
              <a:rPr lang="en-US" sz="3600" b="1" i="1">
                <a:solidFill>
                  <a:srgbClr val="FF9999"/>
                </a:solidFill>
                <a:effectLst>
                  <a:outerShdw blurRad="38100" dist="38100" dir="2700000" algn="tl">
                    <a:srgbClr val="000000"/>
                  </a:outerShdw>
                </a:effectLst>
              </a:rPr>
              <a:t>Lease vs Own Decisions</a:t>
            </a:r>
            <a:endParaRPr lang="en-US" sz="3600" b="1">
              <a:solidFill>
                <a:srgbClr val="FF9999"/>
              </a:solidFill>
              <a:effectLst>
                <a:outerShdw blurRad="38100" dist="38100" dir="2700000" algn="tl">
                  <a:srgbClr val="000000"/>
                </a:outerShdw>
              </a:effectLst>
            </a:endParaRPr>
          </a:p>
        </p:txBody>
      </p:sp>
      <p:sp>
        <p:nvSpPr>
          <p:cNvPr id="2052" name="Text Box 4"/>
          <p:cNvSpPr txBox="1">
            <a:spLocks noChangeArrowheads="1"/>
          </p:cNvSpPr>
          <p:nvPr/>
        </p:nvSpPr>
        <p:spPr bwMode="auto">
          <a:xfrm>
            <a:off x="1371600" y="5943600"/>
            <a:ext cx="640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b="1">
                <a:solidFill>
                  <a:srgbClr val="FF9999"/>
                </a:solidFill>
                <a:effectLst>
                  <a:outerShdw blurRad="38100" dist="38100" dir="2700000" algn="tl">
                    <a:srgbClr val="000000"/>
                  </a:outerShdw>
                </a:effectLst>
              </a:rPr>
              <a:t>(Based on Chs. 14 &amp; 15 of Geltner-Miller.)</a:t>
            </a:r>
          </a:p>
        </p:txBody>
      </p:sp>
      <p:sp>
        <p:nvSpPr>
          <p:cNvPr id="5" name="Slide Number Placeholder 4"/>
          <p:cNvSpPr>
            <a:spLocks noGrp="1"/>
          </p:cNvSpPr>
          <p:nvPr>
            <p:ph type="sldNum" sz="quarter" idx="12"/>
          </p:nvPr>
        </p:nvSpPr>
        <p:spPr/>
        <p:txBody>
          <a:bodyPr/>
          <a:lstStyle/>
          <a:p>
            <a:fld id="{37D3E89B-D2D6-4A75-A11F-700FA0256133}" type="slidenum">
              <a:rPr lang="en-US" smtClean="0"/>
              <a:pPr/>
              <a:t>70</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1066800" y="533400"/>
            <a:ext cx="7010400" cy="3113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i="1">
                <a:solidFill>
                  <a:srgbClr val="FF9900"/>
                </a:solidFill>
                <a:effectLst>
                  <a:outerShdw blurRad="38100" dist="38100" dir="2700000" algn="tl">
                    <a:srgbClr val="000000"/>
                  </a:outerShdw>
                </a:effectLst>
              </a:rPr>
              <a:t>First Rule:</a:t>
            </a:r>
            <a:endParaRPr lang="en-US" sz="3600" b="1">
              <a:solidFill>
                <a:srgbClr val="FF9999"/>
              </a:solidFill>
              <a:effectLst>
                <a:outerShdw blurRad="38100" dist="38100" dir="2700000" algn="tl">
                  <a:srgbClr val="000000"/>
                </a:outerShdw>
              </a:effectLst>
            </a:endParaRPr>
          </a:p>
          <a:p>
            <a:pPr algn="ctr">
              <a:spcBef>
                <a:spcPct val="50000"/>
              </a:spcBef>
              <a:defRPr/>
            </a:pPr>
            <a:r>
              <a:rPr lang="en-US" sz="3600" b="1">
                <a:solidFill>
                  <a:srgbClr val="FF9999"/>
                </a:solidFill>
                <a:effectLst>
                  <a:outerShdw blurRad="38100" dist="38100" dir="2700000" algn="tl">
                    <a:srgbClr val="000000"/>
                  </a:outerShdw>
                </a:effectLst>
              </a:rPr>
              <a:t>Don’t confuse corporate capital budgeting or capital structure decisions with the space finance decision . . . </a:t>
            </a:r>
          </a:p>
        </p:txBody>
      </p:sp>
      <p:sp>
        <p:nvSpPr>
          <p:cNvPr id="3" name="Slide Number Placeholder 2"/>
          <p:cNvSpPr>
            <a:spLocks noGrp="1"/>
          </p:cNvSpPr>
          <p:nvPr>
            <p:ph type="sldNum" sz="quarter" idx="12"/>
          </p:nvPr>
        </p:nvSpPr>
        <p:spPr/>
        <p:txBody>
          <a:bodyPr/>
          <a:lstStyle/>
          <a:p>
            <a:fld id="{37D3E89B-D2D6-4A75-A11F-700FA0256133}" type="slidenum">
              <a:rPr lang="en-US" smtClean="0"/>
              <a:pPr/>
              <a:t>71</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fill="hold"/>
                                        <p:tgtEl>
                                          <p:spTgt spid="3075"/>
                                        </p:tgtEl>
                                        <p:attrNameLst>
                                          <p:attrName>ppt_x</p:attrName>
                                        </p:attrNameLst>
                                      </p:cBhvr>
                                      <p:tavLst>
                                        <p:tav tm="0">
                                          <p:val>
                                            <p:strVal val="0-#ppt_w/2"/>
                                          </p:val>
                                        </p:tav>
                                        <p:tav tm="100000">
                                          <p:val>
                                            <p:strVal val="#ppt_x"/>
                                          </p:val>
                                        </p:tav>
                                      </p:tavLst>
                                    </p:anim>
                                    <p:anim calcmode="lin" valueType="num">
                                      <p:cBhvr additive="base">
                                        <p:cTn id="8" dur="500" fill="hold"/>
                                        <p:tgtEl>
                                          <p:spTgt spid="30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85800" y="304800"/>
            <a:ext cx="7467600" cy="1465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i="1">
                <a:solidFill>
                  <a:srgbClr val="FF9900"/>
                </a:solidFill>
                <a:effectLst>
                  <a:outerShdw blurRad="38100" dist="38100" dir="2700000" algn="tl">
                    <a:srgbClr val="000000"/>
                  </a:outerShdw>
                </a:effectLst>
              </a:rPr>
              <a:t>Example </a:t>
            </a:r>
            <a:r>
              <a:rPr lang="en-US" sz="1600" b="1" i="1">
                <a:solidFill>
                  <a:srgbClr val="FF9900"/>
                </a:solidFill>
                <a:effectLst>
                  <a:outerShdw blurRad="38100" dist="38100" dir="2700000" algn="tl">
                    <a:srgbClr val="000000"/>
                  </a:outerShdw>
                </a:effectLst>
              </a:rPr>
              <a:t>(from Brueggeman-Fisher, 10</a:t>
            </a:r>
            <a:r>
              <a:rPr lang="en-US" sz="1600" b="1" i="1" baseline="30000">
                <a:solidFill>
                  <a:srgbClr val="FF9900"/>
                </a:solidFill>
                <a:effectLst>
                  <a:outerShdw blurRad="38100" dist="38100" dir="2700000" algn="tl">
                    <a:srgbClr val="000000"/>
                  </a:outerShdw>
                </a:effectLst>
              </a:rPr>
              <a:t>th</a:t>
            </a:r>
            <a:r>
              <a:rPr lang="en-US" sz="1600" b="1" i="1">
                <a:solidFill>
                  <a:srgbClr val="FF9900"/>
                </a:solidFill>
                <a:effectLst>
                  <a:outerShdw blurRad="38100" dist="38100" dir="2700000" algn="tl">
                    <a:srgbClr val="000000"/>
                  </a:outerShdw>
                </a:effectLst>
              </a:rPr>
              <a:t> Ed.)</a:t>
            </a:r>
            <a:r>
              <a:rPr lang="en-US" sz="3600" b="1" i="1">
                <a:solidFill>
                  <a:srgbClr val="FF9900"/>
                </a:solidFill>
                <a:effectLst>
                  <a:outerShdw blurRad="38100" dist="38100" dir="2700000" algn="tl">
                    <a:srgbClr val="000000"/>
                  </a:outerShdw>
                </a:effectLst>
              </a:rPr>
              <a:t> . . .</a:t>
            </a:r>
          </a:p>
          <a:p>
            <a:pPr algn="ctr">
              <a:spcBef>
                <a:spcPct val="50000"/>
              </a:spcBef>
              <a:defRPr/>
            </a:pPr>
            <a:r>
              <a:rPr lang="en-US" sz="3600" b="1">
                <a:solidFill>
                  <a:srgbClr val="FF9999"/>
                </a:solidFill>
                <a:effectLst>
                  <a:outerShdw blurRad="38100" dist="38100" dir="2700000" algn="tl">
                    <a:srgbClr val="000000"/>
                  </a:outerShdw>
                </a:effectLst>
              </a:rPr>
              <a:t>New Branch Office:</a:t>
            </a:r>
            <a:endParaRPr lang="en-US" sz="3600" b="1" i="1">
              <a:solidFill>
                <a:srgbClr val="FF9999"/>
              </a:solidFill>
              <a:effectLst>
                <a:outerShdw blurRad="38100" dist="38100" dir="2700000" algn="tl">
                  <a:srgbClr val="000000"/>
                </a:outerShdw>
              </a:effectLst>
            </a:endParaRPr>
          </a:p>
        </p:txBody>
      </p:sp>
      <p:sp>
        <p:nvSpPr>
          <p:cNvPr id="4101" name="Text Box 5"/>
          <p:cNvSpPr txBox="1">
            <a:spLocks noChangeArrowheads="1"/>
          </p:cNvSpPr>
          <p:nvPr/>
        </p:nvSpPr>
        <p:spPr bwMode="auto">
          <a:xfrm>
            <a:off x="1066800" y="2286000"/>
            <a:ext cx="7315200" cy="228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buFontTx/>
              <a:buChar char="•"/>
              <a:defRPr/>
            </a:pPr>
            <a:r>
              <a:rPr lang="en-US" sz="3600" b="1">
                <a:solidFill>
                  <a:srgbClr val="FF9999"/>
                </a:solidFill>
                <a:effectLst>
                  <a:outerShdw blurRad="38100" dist="38100" dir="2700000" algn="tl">
                    <a:srgbClr val="000000"/>
                  </a:outerShdw>
                </a:effectLst>
              </a:rPr>
              <a:t> Office startup cost $1,300,000</a:t>
            </a:r>
          </a:p>
          <a:p>
            <a:pPr>
              <a:spcBef>
                <a:spcPct val="50000"/>
              </a:spcBef>
              <a:buFontTx/>
              <a:buChar char="•"/>
              <a:defRPr/>
            </a:pPr>
            <a:r>
              <a:rPr lang="en-US" sz="3600" b="1">
                <a:solidFill>
                  <a:srgbClr val="FF9999"/>
                </a:solidFill>
                <a:effectLst>
                  <a:outerShdw blurRad="38100" dist="38100" dir="2700000" algn="tl">
                    <a:srgbClr val="000000"/>
                  </a:outerShdw>
                </a:effectLst>
              </a:rPr>
              <a:t> Building would cost $1,800,000</a:t>
            </a:r>
          </a:p>
          <a:p>
            <a:pPr>
              <a:spcBef>
                <a:spcPct val="50000"/>
              </a:spcBef>
              <a:buFontTx/>
              <a:buChar char="•"/>
              <a:defRPr/>
            </a:pPr>
            <a:r>
              <a:rPr lang="en-US" sz="3600" b="1">
                <a:solidFill>
                  <a:srgbClr val="FF9999"/>
                </a:solidFill>
                <a:effectLst>
                  <a:outerShdw blurRad="38100" dist="38100" dir="2700000" algn="tl">
                    <a:srgbClr val="000000"/>
                  </a:outerShdw>
                </a:effectLst>
              </a:rPr>
              <a:t> Expected value after 15 yrs: $3M</a:t>
            </a:r>
          </a:p>
        </p:txBody>
      </p:sp>
      <p:sp>
        <p:nvSpPr>
          <p:cNvPr id="4" name="Slide Number Placeholder 3"/>
          <p:cNvSpPr>
            <a:spLocks noGrp="1"/>
          </p:cNvSpPr>
          <p:nvPr>
            <p:ph type="sldNum" sz="quarter" idx="12"/>
          </p:nvPr>
        </p:nvSpPr>
        <p:spPr/>
        <p:txBody>
          <a:bodyPr/>
          <a:lstStyle/>
          <a:p>
            <a:fld id="{37D3E89B-D2D6-4A75-A11F-700FA0256133}" type="slidenum">
              <a:rPr lang="en-US" smtClean="0"/>
              <a:pPr/>
              <a:t>72</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1">
                                            <p:txEl>
                                              <p:pRg st="0" end="0"/>
                                            </p:txEl>
                                          </p:spTgt>
                                        </p:tgtEl>
                                        <p:attrNameLst>
                                          <p:attrName>style.visibility</p:attrName>
                                        </p:attrNameLst>
                                      </p:cBhvr>
                                      <p:to>
                                        <p:strVal val="visible"/>
                                      </p:to>
                                    </p:set>
                                    <p:anim calcmode="lin" valueType="num">
                                      <p:cBhvr additive="base">
                                        <p:cTn id="13" dur="500" fill="hold"/>
                                        <p:tgtEl>
                                          <p:spTgt spid="410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0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1">
                                            <p:txEl>
                                              <p:pRg st="1" end="1"/>
                                            </p:txEl>
                                          </p:spTgt>
                                        </p:tgtEl>
                                        <p:attrNameLst>
                                          <p:attrName>style.visibility</p:attrName>
                                        </p:attrNameLst>
                                      </p:cBhvr>
                                      <p:to>
                                        <p:strVal val="visible"/>
                                      </p:to>
                                    </p:set>
                                    <p:anim calcmode="lin" valueType="num">
                                      <p:cBhvr additive="base">
                                        <p:cTn id="19" dur="500" fill="hold"/>
                                        <p:tgtEl>
                                          <p:spTgt spid="410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0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01">
                                            <p:txEl>
                                              <p:pRg st="2" end="2"/>
                                            </p:txEl>
                                          </p:spTgt>
                                        </p:tgtEl>
                                        <p:attrNameLst>
                                          <p:attrName>style.visibility</p:attrName>
                                        </p:attrNameLst>
                                      </p:cBhvr>
                                      <p:to>
                                        <p:strVal val="visible"/>
                                      </p:to>
                                    </p:set>
                                    <p:anim calcmode="lin" valueType="num">
                                      <p:cBhvr additive="base">
                                        <p:cTn id="25" dur="500" fill="hold"/>
                                        <p:tgtEl>
                                          <p:spTgt spid="410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0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1"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546" name="Object 4"/>
          <p:cNvGraphicFramePr>
            <a:graphicFrameLocks noChangeAspect="1"/>
          </p:cNvGraphicFramePr>
          <p:nvPr/>
        </p:nvGraphicFramePr>
        <p:xfrm>
          <a:off x="685800" y="1908175"/>
          <a:ext cx="7772400" cy="3040063"/>
        </p:xfrm>
        <a:graphic>
          <a:graphicData uri="http://schemas.openxmlformats.org/presentationml/2006/ole">
            <p:oleObj spid="_x0000_s108546" name="Document" r:id="rId3" imgW="6089904" imgH="2382012" progId="Word.Document.8">
              <p:embed/>
            </p:oleObj>
          </a:graphicData>
        </a:graphic>
      </p:graphicFrame>
      <p:sp>
        <p:nvSpPr>
          <p:cNvPr id="5125" name="Text Box 5"/>
          <p:cNvSpPr txBox="1">
            <a:spLocks noChangeArrowheads="1"/>
          </p:cNvSpPr>
          <p:nvPr/>
        </p:nvSpPr>
        <p:spPr bwMode="auto">
          <a:xfrm>
            <a:off x="1143000" y="533400"/>
            <a:ext cx="69342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a:solidFill>
                  <a:srgbClr val="FF9999"/>
                </a:solidFill>
                <a:effectLst>
                  <a:outerShdw blurRad="38100" dist="38100" dir="2700000" algn="tl">
                    <a:srgbClr val="000000"/>
                  </a:outerShdw>
                </a:effectLst>
              </a:rPr>
              <a:t>Cash flows if </a:t>
            </a:r>
            <a:r>
              <a:rPr lang="en-US" sz="3600" b="1" i="1">
                <a:solidFill>
                  <a:srgbClr val="FF9900"/>
                </a:solidFill>
                <a:effectLst>
                  <a:outerShdw blurRad="38100" dist="38100" dir="2700000" algn="tl">
                    <a:srgbClr val="000000"/>
                  </a:outerShdw>
                </a:effectLst>
              </a:rPr>
              <a:t>Lease </a:t>
            </a:r>
            <a:r>
              <a:rPr lang="en-US" sz="3600" b="1">
                <a:solidFill>
                  <a:srgbClr val="FF9999"/>
                </a:solidFill>
                <a:effectLst>
                  <a:outerShdw blurRad="38100" dist="38100" dir="2700000" algn="tl">
                    <a:srgbClr val="000000"/>
                  </a:outerShdw>
                </a:effectLst>
              </a:rPr>
              <a:t>:</a:t>
            </a:r>
          </a:p>
        </p:txBody>
      </p:sp>
      <p:sp>
        <p:nvSpPr>
          <p:cNvPr id="5126" name="Text Box 6"/>
          <p:cNvSpPr txBox="1">
            <a:spLocks noChangeArrowheads="1"/>
          </p:cNvSpPr>
          <p:nvPr/>
        </p:nvSpPr>
        <p:spPr bwMode="auto">
          <a:xfrm>
            <a:off x="1828800" y="5486400"/>
            <a:ext cx="5486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i="1">
                <a:solidFill>
                  <a:srgbClr val="FFFF00"/>
                </a:solidFill>
                <a:effectLst>
                  <a:outerShdw blurRad="38100" dist="38100" dir="2700000" algn="tl">
                    <a:srgbClr val="000000"/>
                  </a:outerShdw>
                </a:effectLst>
              </a:rPr>
              <a:t>IRR = 12.50% after tax</a:t>
            </a:r>
          </a:p>
        </p:txBody>
      </p:sp>
      <p:sp>
        <p:nvSpPr>
          <p:cNvPr id="5" name="Slide Number Placeholder 4"/>
          <p:cNvSpPr>
            <a:spLocks noGrp="1"/>
          </p:cNvSpPr>
          <p:nvPr>
            <p:ph type="sldNum" sz="quarter" idx="12"/>
          </p:nvPr>
        </p:nvSpPr>
        <p:spPr/>
        <p:txBody>
          <a:bodyPr/>
          <a:lstStyle/>
          <a:p>
            <a:fld id="{37D3E89B-D2D6-4A75-A11F-700FA0256133}" type="slidenum">
              <a:rPr lang="en-US" smtClean="0"/>
              <a:pPr/>
              <a:t>73</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570" name="Object 2"/>
          <p:cNvGraphicFramePr>
            <a:graphicFrameLocks noChangeAspect="1"/>
          </p:cNvGraphicFramePr>
          <p:nvPr/>
        </p:nvGraphicFramePr>
        <p:xfrm>
          <a:off x="1066800" y="1357313"/>
          <a:ext cx="6934200" cy="4097337"/>
        </p:xfrm>
        <a:graphic>
          <a:graphicData uri="http://schemas.openxmlformats.org/presentationml/2006/ole">
            <p:oleObj spid="_x0000_s109570" name="Document" r:id="rId3" imgW="6089904" imgH="3598164" progId="Word.Document.8">
              <p:embed/>
            </p:oleObj>
          </a:graphicData>
        </a:graphic>
      </p:graphicFrame>
      <p:sp>
        <p:nvSpPr>
          <p:cNvPr id="6147" name="Text Box 3"/>
          <p:cNvSpPr txBox="1">
            <a:spLocks noChangeArrowheads="1"/>
          </p:cNvSpPr>
          <p:nvPr/>
        </p:nvSpPr>
        <p:spPr bwMode="auto">
          <a:xfrm>
            <a:off x="1371600" y="457200"/>
            <a:ext cx="6248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a:solidFill>
                  <a:srgbClr val="FF9999"/>
                </a:solidFill>
                <a:effectLst>
                  <a:outerShdw blurRad="38100" dist="38100" dir="2700000" algn="tl">
                    <a:srgbClr val="000000"/>
                  </a:outerShdw>
                </a:effectLst>
              </a:rPr>
              <a:t>Cash flows if </a:t>
            </a:r>
            <a:r>
              <a:rPr lang="en-US" sz="3600" b="1" i="1">
                <a:solidFill>
                  <a:srgbClr val="FF9900"/>
                </a:solidFill>
                <a:effectLst>
                  <a:outerShdw blurRad="38100" dist="38100" dir="2700000" algn="tl">
                    <a:srgbClr val="000000"/>
                  </a:outerShdw>
                </a:effectLst>
              </a:rPr>
              <a:t>Buy</a:t>
            </a:r>
            <a:r>
              <a:rPr lang="en-US" sz="3600" b="1">
                <a:solidFill>
                  <a:srgbClr val="FF9999"/>
                </a:solidFill>
                <a:effectLst>
                  <a:outerShdw blurRad="38100" dist="38100" dir="2700000" algn="tl">
                    <a:srgbClr val="000000"/>
                  </a:outerShdw>
                </a:effectLst>
              </a:rPr>
              <a:t>:</a:t>
            </a:r>
          </a:p>
        </p:txBody>
      </p:sp>
      <p:sp>
        <p:nvSpPr>
          <p:cNvPr id="6148" name="Text Box 4"/>
          <p:cNvSpPr txBox="1">
            <a:spLocks noChangeArrowheads="1"/>
          </p:cNvSpPr>
          <p:nvPr/>
        </p:nvSpPr>
        <p:spPr bwMode="auto">
          <a:xfrm>
            <a:off x="1905000" y="5867400"/>
            <a:ext cx="5486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i="1">
                <a:solidFill>
                  <a:srgbClr val="FFFF00"/>
                </a:solidFill>
                <a:effectLst>
                  <a:outerShdw blurRad="38100" dist="38100" dir="2700000" algn="tl">
                    <a:srgbClr val="000000"/>
                  </a:outerShdw>
                </a:effectLst>
              </a:rPr>
              <a:t>IRR = 12.95% after tax</a:t>
            </a:r>
          </a:p>
        </p:txBody>
      </p:sp>
      <p:sp>
        <p:nvSpPr>
          <p:cNvPr id="5" name="Slide Number Placeholder 4"/>
          <p:cNvSpPr>
            <a:spLocks noGrp="1"/>
          </p:cNvSpPr>
          <p:nvPr>
            <p:ph type="sldNum" sz="quarter" idx="12"/>
          </p:nvPr>
        </p:nvSpPr>
        <p:spPr/>
        <p:txBody>
          <a:bodyPr/>
          <a:lstStyle/>
          <a:p>
            <a:fld id="{37D3E89B-D2D6-4A75-A11F-700FA0256133}" type="slidenum">
              <a:rPr lang="en-US" smtClean="0"/>
              <a:pPr/>
              <a:t>74</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752600" y="762000"/>
            <a:ext cx="5638800" cy="228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i="1">
                <a:solidFill>
                  <a:srgbClr val="FF9999"/>
                </a:solidFill>
                <a:effectLst>
                  <a:outerShdw blurRad="38100" dist="38100" dir="2700000" algn="tl">
                    <a:srgbClr val="000000"/>
                  </a:outerShdw>
                </a:effectLst>
              </a:rPr>
              <a:t>Lease</a:t>
            </a:r>
            <a:r>
              <a:rPr lang="en-US" sz="3600" b="1">
                <a:solidFill>
                  <a:srgbClr val="FF9999"/>
                </a:solidFill>
                <a:effectLst>
                  <a:outerShdw blurRad="38100" dist="38100" dir="2700000" algn="tl">
                    <a:srgbClr val="000000"/>
                  </a:outerShdw>
                </a:effectLst>
              </a:rPr>
              <a:t>: 12.50%</a:t>
            </a:r>
          </a:p>
          <a:p>
            <a:pPr algn="ctr">
              <a:spcBef>
                <a:spcPct val="50000"/>
              </a:spcBef>
              <a:defRPr/>
            </a:pPr>
            <a:r>
              <a:rPr lang="en-US" sz="3600" b="1" i="1">
                <a:solidFill>
                  <a:srgbClr val="FF9999"/>
                </a:solidFill>
                <a:effectLst>
                  <a:outerShdw blurRad="38100" dist="38100" dir="2700000" algn="tl">
                    <a:srgbClr val="000000"/>
                  </a:outerShdw>
                </a:effectLst>
              </a:rPr>
              <a:t>Buy</a:t>
            </a:r>
            <a:r>
              <a:rPr lang="en-US" sz="3600" b="1">
                <a:solidFill>
                  <a:srgbClr val="FF9999"/>
                </a:solidFill>
                <a:effectLst>
                  <a:outerShdw blurRad="38100" dist="38100" dir="2700000" algn="tl">
                    <a:srgbClr val="000000"/>
                  </a:outerShdw>
                </a:effectLst>
              </a:rPr>
              <a:t>: 12.95%</a:t>
            </a:r>
          </a:p>
          <a:p>
            <a:pPr algn="ctr">
              <a:spcBef>
                <a:spcPct val="50000"/>
              </a:spcBef>
              <a:defRPr/>
            </a:pPr>
            <a:r>
              <a:rPr lang="en-US" sz="3600" b="1" i="1">
                <a:solidFill>
                  <a:srgbClr val="FFFF00"/>
                </a:solidFill>
                <a:effectLst>
                  <a:outerShdw blurRad="38100" dist="38100" dir="2700000" algn="tl">
                    <a:srgbClr val="000000"/>
                  </a:outerShdw>
                </a:effectLst>
              </a:rPr>
              <a:t>Should the corp buy? . . .</a:t>
            </a:r>
            <a:endParaRPr lang="en-US" sz="3600" b="1" i="1">
              <a:solidFill>
                <a:srgbClr val="FF9999"/>
              </a:solidFill>
              <a:effectLst>
                <a:outerShdw blurRad="38100" dist="38100" dir="2700000" algn="tl">
                  <a:srgbClr val="000000"/>
                </a:outerShdw>
              </a:effectLst>
            </a:endParaRPr>
          </a:p>
        </p:txBody>
      </p:sp>
      <p:sp>
        <p:nvSpPr>
          <p:cNvPr id="8195" name="Text Box 3"/>
          <p:cNvSpPr txBox="1">
            <a:spLocks noChangeArrowheads="1"/>
          </p:cNvSpPr>
          <p:nvPr/>
        </p:nvSpPr>
        <p:spPr bwMode="auto">
          <a:xfrm>
            <a:off x="1371600" y="3505200"/>
            <a:ext cx="64008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i="1">
                <a:solidFill>
                  <a:srgbClr val="FF9900"/>
                </a:solidFill>
                <a:effectLst>
                  <a:outerShdw blurRad="38100" dist="38100" dir="2700000" algn="tl">
                    <a:srgbClr val="000000"/>
                  </a:outerShdw>
                </a:effectLst>
              </a:rPr>
              <a:t>Answer:</a:t>
            </a:r>
            <a:r>
              <a:rPr lang="en-US" sz="3200" b="1">
                <a:solidFill>
                  <a:srgbClr val="FF9900"/>
                </a:solidFill>
                <a:effectLst>
                  <a:outerShdw blurRad="38100" dist="38100" dir="2700000" algn="tl">
                    <a:srgbClr val="000000"/>
                  </a:outerShdw>
                </a:effectLst>
              </a:rPr>
              <a:t> You </a:t>
            </a:r>
            <a:r>
              <a:rPr lang="en-US" sz="3200" b="1" u="sng">
                <a:solidFill>
                  <a:srgbClr val="FF9900"/>
                </a:solidFill>
                <a:effectLst>
                  <a:outerShdw blurRad="38100" dist="38100" dir="2700000" algn="tl">
                    <a:srgbClr val="000000"/>
                  </a:outerShdw>
                </a:effectLst>
              </a:rPr>
              <a:t>don’t know</a:t>
            </a:r>
            <a:r>
              <a:rPr lang="en-US" sz="3200" b="1">
                <a:solidFill>
                  <a:srgbClr val="FF9900"/>
                </a:solidFill>
                <a:effectLst>
                  <a:outerShdw blurRad="38100" dist="38100" dir="2700000" algn="tl">
                    <a:srgbClr val="000000"/>
                  </a:outerShdw>
                </a:effectLst>
              </a:rPr>
              <a:t>.</a:t>
            </a:r>
          </a:p>
          <a:p>
            <a:pPr>
              <a:spcBef>
                <a:spcPct val="50000"/>
              </a:spcBef>
              <a:buFontTx/>
              <a:buChar char="•"/>
              <a:defRPr/>
            </a:pPr>
            <a:r>
              <a:rPr lang="en-US" sz="3200" b="1">
                <a:solidFill>
                  <a:srgbClr val="FF9900"/>
                </a:solidFill>
                <a:effectLst>
                  <a:outerShdw blurRad="38100" dist="38100" dir="2700000" algn="tl">
                    <a:srgbClr val="000000"/>
                  </a:outerShdw>
                </a:effectLst>
              </a:rPr>
              <a:t> Analysis has mixed capital budgeting decision with project finance decision.</a:t>
            </a:r>
            <a:endParaRPr lang="en-US" sz="3200" b="1" i="1">
              <a:solidFill>
                <a:srgbClr val="FF9900"/>
              </a:solidFill>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37D3E89B-D2D6-4A75-A11F-700FA0256133}" type="slidenum">
              <a:rPr lang="en-US" smtClean="0"/>
              <a:pPr/>
              <a:t>75</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228600"/>
            <a:ext cx="6858000" cy="1739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i="1">
                <a:solidFill>
                  <a:srgbClr val="FF9999"/>
                </a:solidFill>
                <a:effectLst>
                  <a:outerShdw blurRad="38100" dist="38100" dir="2700000" algn="tl">
                    <a:srgbClr val="000000"/>
                  </a:outerShdw>
                </a:effectLst>
              </a:rPr>
              <a:t>Buy/Lease</a:t>
            </a:r>
            <a:r>
              <a:rPr lang="en-US" sz="3600" b="1">
                <a:solidFill>
                  <a:srgbClr val="FF9999"/>
                </a:solidFill>
                <a:effectLst>
                  <a:outerShdw blurRad="38100" dist="38100" dir="2700000" algn="tl">
                    <a:srgbClr val="000000"/>
                  </a:outerShdw>
                </a:effectLst>
              </a:rPr>
              <a:t> decision depends only on the </a:t>
            </a:r>
            <a:r>
              <a:rPr lang="en-US" sz="3600" b="1" i="1" u="sng">
                <a:solidFill>
                  <a:srgbClr val="FF9900"/>
                </a:solidFill>
                <a:effectLst>
                  <a:outerShdw blurRad="38100" dist="38100" dir="2700000" algn="tl">
                    <a:srgbClr val="000000"/>
                  </a:outerShdw>
                </a:effectLst>
              </a:rPr>
              <a:t>INCREMENTAL</a:t>
            </a:r>
            <a:r>
              <a:rPr lang="en-US" sz="3600" b="1" i="1">
                <a:solidFill>
                  <a:srgbClr val="FF9999"/>
                </a:solidFill>
                <a:effectLst>
                  <a:outerShdw blurRad="38100" dist="38100" dir="2700000" algn="tl">
                    <a:srgbClr val="000000"/>
                  </a:outerShdw>
                </a:effectLst>
              </a:rPr>
              <a:t> </a:t>
            </a:r>
            <a:r>
              <a:rPr lang="en-US" sz="3600" b="1">
                <a:solidFill>
                  <a:srgbClr val="FF9999"/>
                </a:solidFill>
                <a:effectLst>
                  <a:outerShdw blurRad="38100" dist="38100" dir="2700000" algn="tl">
                    <a:srgbClr val="000000"/>
                  </a:outerShdw>
                </a:effectLst>
              </a:rPr>
              <a:t>cash flows (own - lease) . . .</a:t>
            </a:r>
            <a:endParaRPr lang="en-US" sz="3600" b="1" i="1">
              <a:solidFill>
                <a:srgbClr val="FF9999"/>
              </a:solidFill>
              <a:effectLst>
                <a:outerShdw blurRad="38100" dist="38100" dir="2700000" algn="tl">
                  <a:srgbClr val="000000"/>
                </a:outerShdw>
              </a:effectLst>
            </a:endParaRPr>
          </a:p>
        </p:txBody>
      </p:sp>
      <p:graphicFrame>
        <p:nvGraphicFramePr>
          <p:cNvPr id="111619" name="Object 3"/>
          <p:cNvGraphicFramePr>
            <a:graphicFrameLocks noChangeAspect="1"/>
          </p:cNvGraphicFramePr>
          <p:nvPr/>
        </p:nvGraphicFramePr>
        <p:xfrm>
          <a:off x="1524000" y="2209800"/>
          <a:ext cx="6091238" cy="3598863"/>
        </p:xfrm>
        <a:graphic>
          <a:graphicData uri="http://schemas.openxmlformats.org/presentationml/2006/ole">
            <p:oleObj spid="_x0000_s111619" name="Document" r:id="rId3" imgW="6089904" imgH="3598164" progId="Word.Document.8">
              <p:embed/>
            </p:oleObj>
          </a:graphicData>
        </a:graphic>
      </p:graphicFrame>
      <p:sp>
        <p:nvSpPr>
          <p:cNvPr id="9220" name="Text Box 4"/>
          <p:cNvSpPr txBox="1">
            <a:spLocks noChangeArrowheads="1"/>
          </p:cNvSpPr>
          <p:nvPr/>
        </p:nvSpPr>
        <p:spPr bwMode="auto">
          <a:xfrm>
            <a:off x="1524000" y="5943600"/>
            <a:ext cx="64008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i="1">
                <a:solidFill>
                  <a:srgbClr val="FFFF00"/>
                </a:solidFill>
                <a:effectLst>
                  <a:outerShdw blurRad="38100" dist="38100" dir="2700000" algn="tl">
                    <a:srgbClr val="000000"/>
                  </a:outerShdw>
                </a:effectLst>
              </a:rPr>
              <a:t>IRR = 13.79% after tax</a:t>
            </a:r>
          </a:p>
        </p:txBody>
      </p:sp>
      <p:sp>
        <p:nvSpPr>
          <p:cNvPr id="5" name="Slide Number Placeholder 4"/>
          <p:cNvSpPr>
            <a:spLocks noGrp="1"/>
          </p:cNvSpPr>
          <p:nvPr>
            <p:ph type="sldNum" sz="quarter" idx="12"/>
          </p:nvPr>
        </p:nvSpPr>
        <p:spPr/>
        <p:txBody>
          <a:bodyPr/>
          <a:lstStyle/>
          <a:p>
            <a:fld id="{37D3E89B-D2D6-4A75-A11F-700FA0256133}" type="slidenum">
              <a:rPr lang="en-US" smtClean="0"/>
              <a:pPr/>
              <a:t>76</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990600" y="609600"/>
            <a:ext cx="7467600" cy="5854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endParaRPr lang="en-US" sz="3600" b="1" i="1">
              <a:solidFill>
                <a:srgbClr val="FFFF00"/>
              </a:solidFill>
              <a:effectLst>
                <a:outerShdw blurRad="38100" dist="38100" dir="2700000" algn="tl">
                  <a:srgbClr val="000000"/>
                </a:outerShdw>
              </a:effectLst>
            </a:endParaRPr>
          </a:p>
          <a:p>
            <a:pPr>
              <a:spcBef>
                <a:spcPct val="50000"/>
              </a:spcBef>
              <a:defRPr/>
            </a:pPr>
            <a:endParaRPr lang="en-US" sz="3600" b="1" i="1">
              <a:solidFill>
                <a:srgbClr val="FFFF00"/>
              </a:solidFill>
              <a:effectLst>
                <a:outerShdw blurRad="38100" dist="38100" dir="2700000" algn="tl">
                  <a:srgbClr val="000000"/>
                </a:outerShdw>
              </a:effectLst>
            </a:endParaRPr>
          </a:p>
          <a:p>
            <a:pPr algn="ctr">
              <a:spcBef>
                <a:spcPct val="50000"/>
              </a:spcBef>
              <a:defRPr/>
            </a:pPr>
            <a:r>
              <a:rPr lang="en-US" sz="3200" b="1" i="1">
                <a:solidFill>
                  <a:srgbClr val="FF9900"/>
                </a:solidFill>
                <a:effectLst>
                  <a:outerShdw blurRad="38100" dist="38100" dir="2700000" algn="tl">
                    <a:srgbClr val="000000"/>
                  </a:outerShdw>
                </a:effectLst>
              </a:rPr>
              <a:t>Answer:</a:t>
            </a:r>
          </a:p>
          <a:p>
            <a:pPr algn="ctr">
              <a:spcBef>
                <a:spcPct val="50000"/>
              </a:spcBef>
              <a:defRPr/>
            </a:pPr>
            <a:r>
              <a:rPr lang="en-US" sz="3200" b="1">
                <a:solidFill>
                  <a:srgbClr val="FF9900"/>
                </a:solidFill>
                <a:effectLst>
                  <a:outerShdw blurRad="38100" dist="38100" dir="2700000" algn="tl">
                    <a:srgbClr val="000000"/>
                  </a:outerShdw>
                </a:effectLst>
              </a:rPr>
              <a:t>You still don’t know:</a:t>
            </a:r>
          </a:p>
          <a:p>
            <a:pPr>
              <a:spcBef>
                <a:spcPct val="50000"/>
              </a:spcBef>
              <a:buFontTx/>
              <a:buChar char="•"/>
              <a:defRPr/>
            </a:pPr>
            <a:r>
              <a:rPr lang="en-US" sz="3200" b="1">
                <a:solidFill>
                  <a:srgbClr val="FF9900"/>
                </a:solidFill>
                <a:effectLst>
                  <a:outerShdw blurRad="38100" dist="38100" dir="2700000" algn="tl">
                    <a:srgbClr val="000000"/>
                  </a:outerShdw>
                </a:effectLst>
              </a:rPr>
              <a:t> Is 13.79% a good expected return, considering the risk of buying? . . .</a:t>
            </a:r>
          </a:p>
          <a:p>
            <a:pPr>
              <a:spcBef>
                <a:spcPct val="50000"/>
              </a:spcBef>
              <a:buFontTx/>
              <a:buChar char="•"/>
              <a:defRPr/>
            </a:pPr>
            <a:r>
              <a:rPr lang="en-US" sz="3200" b="1">
                <a:solidFill>
                  <a:srgbClr val="FF9900"/>
                </a:solidFill>
                <a:effectLst>
                  <a:outerShdw blurRad="38100" dist="38100" dir="2700000" algn="tl">
                    <a:srgbClr val="000000"/>
                  </a:outerShdw>
                </a:effectLst>
              </a:rPr>
              <a:t> Will buying </a:t>
            </a:r>
            <a:r>
              <a:rPr lang="en-US" sz="3200" b="1" i="1">
                <a:solidFill>
                  <a:srgbClr val="FF9900"/>
                </a:solidFill>
                <a:effectLst>
                  <a:outerShdw blurRad="38100" dist="38100" dir="2700000" algn="tl">
                    <a:srgbClr val="000000"/>
                  </a:outerShdw>
                </a:effectLst>
              </a:rPr>
              <a:t>add to</a:t>
            </a:r>
            <a:r>
              <a:rPr lang="en-US" sz="3200" b="1">
                <a:solidFill>
                  <a:srgbClr val="FF9900"/>
                </a:solidFill>
                <a:effectLst>
                  <a:outerShdw blurRad="38100" dist="38100" dir="2700000" algn="tl">
                    <a:srgbClr val="000000"/>
                  </a:outerShdw>
                </a:effectLst>
              </a:rPr>
              <a:t> or </a:t>
            </a:r>
            <a:r>
              <a:rPr lang="en-US" sz="3200" b="1" i="1">
                <a:solidFill>
                  <a:srgbClr val="FF9900"/>
                </a:solidFill>
                <a:effectLst>
                  <a:outerShdw blurRad="38100" dist="38100" dir="2700000" algn="tl">
                    <a:srgbClr val="000000"/>
                  </a:outerShdw>
                </a:effectLst>
              </a:rPr>
              <a:t>subtract from</a:t>
            </a:r>
            <a:r>
              <a:rPr lang="en-US" sz="3200" b="1">
                <a:solidFill>
                  <a:srgbClr val="FF9900"/>
                </a:solidFill>
                <a:effectLst>
                  <a:outerShdw blurRad="38100" dist="38100" dir="2700000" algn="tl">
                    <a:srgbClr val="000000"/>
                  </a:outerShdw>
                </a:effectLst>
              </a:rPr>
              <a:t> the corporate shareholders’ value in the stock market? . . .</a:t>
            </a:r>
            <a:endParaRPr lang="en-US" sz="3200" b="1" i="1">
              <a:solidFill>
                <a:srgbClr val="FF9999"/>
              </a:solidFill>
              <a:effectLst>
                <a:outerShdw blurRad="38100" dist="38100" dir="2700000" algn="tl">
                  <a:srgbClr val="000000"/>
                </a:outerShdw>
              </a:effectLst>
            </a:endParaRPr>
          </a:p>
        </p:txBody>
      </p:sp>
      <p:sp>
        <p:nvSpPr>
          <p:cNvPr id="11267" name="Text Box 3"/>
          <p:cNvSpPr txBox="1">
            <a:spLocks noChangeArrowheads="1"/>
          </p:cNvSpPr>
          <p:nvPr/>
        </p:nvSpPr>
        <p:spPr bwMode="auto">
          <a:xfrm>
            <a:off x="990600" y="609600"/>
            <a:ext cx="7467600" cy="1465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i="1">
                <a:solidFill>
                  <a:srgbClr val="FF9999"/>
                </a:solidFill>
                <a:effectLst>
                  <a:outerShdw blurRad="38100" dist="38100" dir="2700000" algn="tl">
                    <a:srgbClr val="000000"/>
                  </a:outerShdw>
                </a:effectLst>
              </a:rPr>
              <a:t>Buy instead of Lease: </a:t>
            </a:r>
            <a:r>
              <a:rPr lang="en-US" sz="3600" b="1">
                <a:solidFill>
                  <a:srgbClr val="FF9999"/>
                </a:solidFill>
                <a:effectLst>
                  <a:outerShdw blurRad="38100" dist="38100" dir="2700000" algn="tl">
                    <a:srgbClr val="000000"/>
                  </a:outerShdw>
                </a:effectLst>
              </a:rPr>
              <a:t>IRR = 13.79%</a:t>
            </a:r>
          </a:p>
          <a:p>
            <a:pPr algn="ctr">
              <a:spcBef>
                <a:spcPct val="50000"/>
              </a:spcBef>
              <a:defRPr/>
            </a:pPr>
            <a:r>
              <a:rPr lang="en-US" sz="3600" b="1" i="1">
                <a:solidFill>
                  <a:srgbClr val="FFFF00"/>
                </a:solidFill>
                <a:effectLst>
                  <a:outerShdw blurRad="38100" dist="38100" dir="2700000" algn="tl">
                    <a:srgbClr val="000000"/>
                  </a:outerShdw>
                </a:effectLst>
              </a:rPr>
              <a:t>Should the corp buy? . . .</a:t>
            </a:r>
            <a:endParaRPr lang="en-US" sz="3600" b="1" i="1">
              <a:solidFill>
                <a:srgbClr val="FF9999"/>
              </a:solidFill>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37D3E89B-D2D6-4A75-A11F-700FA0256133}" type="slidenum">
              <a:rPr lang="en-US" smtClean="0"/>
              <a:pPr/>
              <a:t>77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6">
                                            <p:txEl>
                                              <p:pRg st="2" end="2"/>
                                            </p:txEl>
                                          </p:spTgt>
                                        </p:tgtEl>
                                        <p:attrNameLst>
                                          <p:attrName>style.visibility</p:attrName>
                                        </p:attrNameLst>
                                      </p:cBhvr>
                                      <p:to>
                                        <p:strVal val="visible"/>
                                      </p:to>
                                    </p:set>
                                    <p:anim calcmode="lin" valueType="num">
                                      <p:cBhvr additive="base">
                                        <p:cTn id="7" dur="500" fill="hold"/>
                                        <p:tgtEl>
                                          <p:spTgt spid="11266">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6">
                                            <p:txEl>
                                              <p:pRg st="3" end="3"/>
                                            </p:txEl>
                                          </p:spTgt>
                                        </p:tgtEl>
                                        <p:attrNameLst>
                                          <p:attrName>style.visibility</p:attrName>
                                        </p:attrNameLst>
                                      </p:cBhvr>
                                      <p:to>
                                        <p:strVal val="visible"/>
                                      </p:to>
                                    </p:set>
                                    <p:anim calcmode="lin" valueType="num">
                                      <p:cBhvr additive="base">
                                        <p:cTn id="13" dur="500" fill="hold"/>
                                        <p:tgtEl>
                                          <p:spTgt spid="11266">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anim calcmode="lin" valueType="num">
                                      <p:cBhvr additive="base">
                                        <p:cTn id="19" dur="500" fill="hold"/>
                                        <p:tgtEl>
                                          <p:spTgt spid="11266">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6">
                                            <p:txEl>
                                              <p:pRg st="5" end="5"/>
                                            </p:txEl>
                                          </p:spTgt>
                                        </p:tgtEl>
                                        <p:attrNameLst>
                                          <p:attrName>style.visibility</p:attrName>
                                        </p:attrNameLst>
                                      </p:cBhvr>
                                      <p:to>
                                        <p:strVal val="visible"/>
                                      </p:to>
                                    </p:set>
                                    <p:anim calcmode="lin" valueType="num">
                                      <p:cBhvr additive="base">
                                        <p:cTn id="25" dur="500" fill="hold"/>
                                        <p:tgtEl>
                                          <p:spTgt spid="11266">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914400" y="457200"/>
            <a:ext cx="7162800" cy="5310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99"/>
              </a:solidFill>
              <a:effectLst>
                <a:outerShdw blurRad="38100" dist="38100" dir="2700000" algn="tl">
                  <a:srgbClr val="000000"/>
                </a:outerShdw>
              </a:effectLst>
            </a:endParaRPr>
          </a:p>
          <a:p>
            <a:pPr algn="ctr">
              <a:spcBef>
                <a:spcPct val="50000"/>
              </a:spcBef>
              <a:defRPr/>
            </a:pPr>
            <a:r>
              <a:rPr lang="en-US" sz="3600" b="1">
                <a:solidFill>
                  <a:srgbClr val="FF9999"/>
                </a:solidFill>
                <a:effectLst>
                  <a:outerShdw blurRad="38100" dist="38100" dir="2700000" algn="tl">
                    <a:srgbClr val="000000"/>
                  </a:outerShdw>
                </a:effectLst>
              </a:rPr>
              <a:t>(Don’t just apply the corporate WACC.)</a:t>
            </a:r>
            <a:endParaRPr lang="en-US" sz="3600" b="1" i="1">
              <a:solidFill>
                <a:srgbClr val="FF9900"/>
              </a:solidFill>
              <a:effectLst>
                <a:outerShdw blurRad="38100" dist="38100" dir="2700000" algn="tl">
                  <a:srgbClr val="000000"/>
                </a:outerShdw>
              </a:effectLst>
            </a:endParaRPr>
          </a:p>
        </p:txBody>
      </p:sp>
      <p:sp>
        <p:nvSpPr>
          <p:cNvPr id="13315" name="Text Box 3"/>
          <p:cNvSpPr txBox="1">
            <a:spLocks noChangeArrowheads="1"/>
          </p:cNvSpPr>
          <p:nvPr/>
        </p:nvSpPr>
        <p:spPr bwMode="auto">
          <a:xfrm>
            <a:off x="914400" y="457200"/>
            <a:ext cx="7162800" cy="3387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i="1">
                <a:solidFill>
                  <a:srgbClr val="FF9900"/>
                </a:solidFill>
                <a:effectLst>
                  <a:outerShdw blurRad="38100" dist="38100" dir="2700000" algn="tl">
                    <a:srgbClr val="000000"/>
                  </a:outerShdw>
                </a:effectLst>
              </a:rPr>
              <a:t>Second Rule:</a:t>
            </a:r>
          </a:p>
          <a:p>
            <a:pPr algn="ctr">
              <a:spcBef>
                <a:spcPct val="50000"/>
              </a:spcBef>
              <a:defRPr/>
            </a:pPr>
            <a:r>
              <a:rPr lang="en-US" sz="3600" b="1">
                <a:solidFill>
                  <a:srgbClr val="FF9999"/>
                </a:solidFill>
                <a:effectLst>
                  <a:outerShdw blurRad="38100" dist="38100" dir="2700000" algn="tl">
                    <a:srgbClr val="000000"/>
                  </a:outerShdw>
                </a:effectLst>
              </a:rPr>
              <a:t>Opportunity cost of capital for “debtlike” (i.e., contractually fixed) cash flows is: </a:t>
            </a:r>
          </a:p>
          <a:p>
            <a:pPr algn="ctr">
              <a:spcBef>
                <a:spcPct val="50000"/>
              </a:spcBef>
              <a:defRPr/>
            </a:pPr>
            <a:r>
              <a:rPr lang="en-US" sz="3600" b="1" i="1" u="sng">
                <a:solidFill>
                  <a:srgbClr val="FF9900"/>
                </a:solidFill>
                <a:effectLst>
                  <a:outerShdw blurRad="38100" dist="38100" dir="2700000" algn="tl">
                    <a:srgbClr val="000000"/>
                  </a:outerShdw>
                </a:effectLst>
              </a:rPr>
              <a:t>Corporate Borrowing Rate</a:t>
            </a:r>
            <a:endParaRPr lang="en-US" sz="3600" b="1" i="1">
              <a:solidFill>
                <a:srgbClr val="FF9900"/>
              </a:solidFill>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37D3E89B-D2D6-4A75-A11F-700FA0256133}" type="slidenum">
              <a:rPr lang="en-US" smtClean="0"/>
              <a:pPr/>
              <a:t>78</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0-#ppt_w/2"/>
                                          </p:val>
                                        </p:tav>
                                        <p:tav tm="100000">
                                          <p:val>
                                            <p:strVal val="#ppt_x"/>
                                          </p:val>
                                        </p:tav>
                                      </p:tavLst>
                                    </p:anim>
                                    <p:anim calcmode="lin" valueType="num">
                                      <p:cBhvr additive="base">
                                        <p:cTn id="8" dur="500" fill="hold"/>
                                        <p:tgtEl>
                                          <p:spTgt spid="133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4"/>
                                        </p:tgtEl>
                                        <p:attrNameLst>
                                          <p:attrName>style.visibility</p:attrName>
                                        </p:attrNameLst>
                                      </p:cBhvr>
                                      <p:to>
                                        <p:strVal val="visible"/>
                                      </p:to>
                                    </p:set>
                                    <p:anim calcmode="lin" valueType="num">
                                      <p:cBhvr additive="base">
                                        <p:cTn id="13" dur="500" fill="hold"/>
                                        <p:tgtEl>
                                          <p:spTgt spid="13314"/>
                                        </p:tgtEl>
                                        <p:attrNameLst>
                                          <p:attrName>ppt_x</p:attrName>
                                        </p:attrNameLst>
                                      </p:cBhvr>
                                      <p:tavLst>
                                        <p:tav tm="0">
                                          <p:val>
                                            <p:strVal val="0-#ppt_w/2"/>
                                          </p:val>
                                        </p:tav>
                                        <p:tav tm="100000">
                                          <p:val>
                                            <p:strVal val="#ppt_x"/>
                                          </p:val>
                                        </p:tav>
                                      </p:tavLst>
                                    </p:anim>
                                    <p:anim calcmode="lin" valueType="num">
                                      <p:cBhvr additive="base">
                                        <p:cTn id="14" dur="500" fill="hold"/>
                                        <p:tgtEl>
                                          <p:spTgt spid="133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914400" y="304800"/>
            <a:ext cx="7620000" cy="6072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99"/>
              </a:solidFill>
              <a:effectLst>
                <a:outerShdw blurRad="38100" dist="38100" dir="2700000" algn="tl">
                  <a:srgbClr val="000000"/>
                </a:outerShdw>
              </a:effectLst>
            </a:endParaRPr>
          </a:p>
          <a:p>
            <a:pPr>
              <a:spcBef>
                <a:spcPct val="50000"/>
              </a:spcBef>
              <a:buFontTx/>
              <a:buChar char="•"/>
              <a:defRPr/>
            </a:pPr>
            <a:endParaRPr lang="en-US" sz="3200" b="1">
              <a:solidFill>
                <a:srgbClr val="FF9999"/>
              </a:solidFill>
              <a:effectLst>
                <a:outerShdw blurRad="38100" dist="38100" dir="2700000" algn="tl">
                  <a:srgbClr val="000000"/>
                </a:outerShdw>
              </a:effectLst>
            </a:endParaRPr>
          </a:p>
          <a:p>
            <a:pPr>
              <a:spcBef>
                <a:spcPct val="50000"/>
              </a:spcBef>
              <a:buFontTx/>
              <a:buChar char="•"/>
              <a:defRPr/>
            </a:pPr>
            <a:r>
              <a:rPr lang="en-US" sz="3200" b="1">
                <a:solidFill>
                  <a:srgbClr val="FF9999"/>
                </a:solidFill>
                <a:effectLst>
                  <a:outerShdw blurRad="38100" dist="38100" dir="2700000" algn="tl">
                    <a:srgbClr val="000000"/>
                  </a:outerShdw>
                </a:effectLst>
              </a:rPr>
              <a:t> Don’t just apply the corporate WACC.</a:t>
            </a:r>
          </a:p>
          <a:p>
            <a:pPr algn="ctr">
              <a:spcBef>
                <a:spcPct val="50000"/>
              </a:spcBef>
              <a:defRPr/>
            </a:pPr>
            <a:r>
              <a:rPr lang="en-US" sz="2800" b="1">
                <a:solidFill>
                  <a:srgbClr val="FF9999"/>
                </a:solidFill>
                <a:effectLst>
                  <a:outerShdw blurRad="38100" dist="38100" dir="2700000" algn="tl">
                    <a:srgbClr val="000000"/>
                  </a:outerShdw>
                </a:effectLst>
              </a:rPr>
              <a:t>(Real estate assets may not have the same risk/return characteristics as the corporation’s other assets.)</a:t>
            </a:r>
            <a:endParaRPr lang="en-US" sz="3600" b="1" i="1">
              <a:solidFill>
                <a:srgbClr val="FF9900"/>
              </a:solidFill>
              <a:effectLst>
                <a:outerShdw blurRad="38100" dist="38100" dir="2700000" algn="tl">
                  <a:srgbClr val="000000"/>
                </a:outerShdw>
              </a:effectLst>
            </a:endParaRPr>
          </a:p>
        </p:txBody>
      </p:sp>
      <p:sp>
        <p:nvSpPr>
          <p:cNvPr id="34819" name="Text Box 3"/>
          <p:cNvSpPr txBox="1">
            <a:spLocks noChangeArrowheads="1"/>
          </p:cNvSpPr>
          <p:nvPr/>
        </p:nvSpPr>
        <p:spPr bwMode="auto">
          <a:xfrm>
            <a:off x="914400" y="304800"/>
            <a:ext cx="7620000" cy="4211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i="1">
                <a:solidFill>
                  <a:srgbClr val="FF9900"/>
                </a:solidFill>
                <a:effectLst>
                  <a:outerShdw blurRad="38100" dist="38100" dir="2700000" algn="tl">
                    <a:srgbClr val="000000"/>
                  </a:outerShdw>
                </a:effectLst>
              </a:rPr>
              <a:t>Third Rule:</a:t>
            </a:r>
          </a:p>
          <a:p>
            <a:pPr algn="ctr">
              <a:spcBef>
                <a:spcPct val="50000"/>
              </a:spcBef>
              <a:defRPr/>
            </a:pPr>
            <a:r>
              <a:rPr lang="en-US" sz="3600" b="1">
                <a:solidFill>
                  <a:srgbClr val="FF9999"/>
                </a:solidFill>
                <a:effectLst>
                  <a:outerShdw blurRad="38100" dist="38100" dir="2700000" algn="tl">
                    <a:srgbClr val="000000"/>
                  </a:outerShdw>
                </a:effectLst>
              </a:rPr>
              <a:t>Opportunity cost of capital for real estate cash flows is found in property market: </a:t>
            </a:r>
          </a:p>
          <a:p>
            <a:pPr algn="ctr">
              <a:spcBef>
                <a:spcPct val="50000"/>
              </a:spcBef>
              <a:defRPr/>
            </a:pPr>
            <a:r>
              <a:rPr lang="en-US" sz="3600" b="1" i="1" u="sng">
                <a:solidFill>
                  <a:srgbClr val="FF9900"/>
                </a:solidFill>
                <a:effectLst>
                  <a:outerShdw blurRad="38100" dist="38100" dir="2700000" algn="tl">
                    <a:srgbClr val="000000"/>
                  </a:outerShdw>
                </a:effectLst>
              </a:rPr>
              <a:t>Back out  from Prop.Price &amp; CFs</a:t>
            </a:r>
            <a:endParaRPr lang="en-US" sz="3600" b="1">
              <a:solidFill>
                <a:srgbClr val="FF9999"/>
              </a:solidFill>
              <a:effectLst>
                <a:outerShdw blurRad="38100" dist="38100" dir="2700000" algn="tl">
                  <a:srgbClr val="000000"/>
                </a:outerShdw>
              </a:effectLst>
            </a:endParaRPr>
          </a:p>
          <a:p>
            <a:pPr>
              <a:spcBef>
                <a:spcPct val="50000"/>
              </a:spcBef>
              <a:defRPr/>
            </a:pPr>
            <a:endParaRPr lang="en-US" sz="3600" b="1" i="1">
              <a:solidFill>
                <a:srgbClr val="FF9900"/>
              </a:solidFill>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37D3E89B-D2D6-4A75-A11F-700FA0256133}" type="slidenum">
              <a:rPr lang="en-US" smtClean="0"/>
              <a:pPr/>
              <a:t>79</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4819"/>
                                        </p:tgtEl>
                                        <p:attrNameLst>
                                          <p:attrName>style.visibility</p:attrName>
                                        </p:attrNameLst>
                                      </p:cBhvr>
                                      <p:to>
                                        <p:strVal val="visible"/>
                                      </p:to>
                                    </p:set>
                                    <p:anim calcmode="lin" valueType="num">
                                      <p:cBhvr additive="base">
                                        <p:cTn id="7" dur="500" fill="hold"/>
                                        <p:tgtEl>
                                          <p:spTgt spid="34819"/>
                                        </p:tgtEl>
                                        <p:attrNameLst>
                                          <p:attrName>ppt_x</p:attrName>
                                        </p:attrNameLst>
                                      </p:cBhvr>
                                      <p:tavLst>
                                        <p:tav tm="0">
                                          <p:val>
                                            <p:strVal val="0-#ppt_w/2"/>
                                          </p:val>
                                        </p:tav>
                                        <p:tav tm="100000">
                                          <p:val>
                                            <p:strVal val="#ppt_x"/>
                                          </p:val>
                                        </p:tav>
                                      </p:tavLst>
                                    </p:anim>
                                    <p:anim calcmode="lin" valueType="num">
                                      <p:cBhvr additive="base">
                                        <p:cTn id="8" dur="500" fill="hold"/>
                                        <p:tgtEl>
                                          <p:spTgt spid="3481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8">
                                            <p:txEl>
                                              <p:pRg st="5" end="5"/>
                                            </p:txEl>
                                          </p:spTgt>
                                        </p:tgtEl>
                                        <p:attrNameLst>
                                          <p:attrName>style.visibility</p:attrName>
                                        </p:attrNameLst>
                                      </p:cBhvr>
                                      <p:to>
                                        <p:strVal val="visible"/>
                                      </p:to>
                                    </p:set>
                                    <p:anim calcmode="lin" valueType="num">
                                      <p:cBhvr additive="base">
                                        <p:cTn id="13" dur="500" fill="hold"/>
                                        <p:tgtEl>
                                          <p:spTgt spid="34818">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8">
                                            <p:txEl>
                                              <p:pRg st="6" end="6"/>
                                            </p:txEl>
                                          </p:spTgt>
                                        </p:tgtEl>
                                        <p:attrNameLst>
                                          <p:attrName>style.visibility</p:attrName>
                                        </p:attrNameLst>
                                      </p:cBhvr>
                                      <p:to>
                                        <p:strVal val="visible"/>
                                      </p:to>
                                    </p:set>
                                    <p:anim calcmode="lin" valueType="num">
                                      <p:cBhvr additive="base">
                                        <p:cTn id="19" dur="500" fill="hold"/>
                                        <p:tgtEl>
                                          <p:spTgt spid="34818">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autoUpdateAnimBg="0"/>
      <p:bldP spid="3481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miter lim="800000"/>
            <a:headEnd/>
            <a:tailEnd/>
          </a:ln>
        </p:spPr>
        <p:txBody>
          <a:bodyPr/>
          <a:lstStyle/>
          <a:p>
            <a:fld id="{3B592031-77C3-4D74-971D-FD527EC93F24}" type="slidenum">
              <a:rPr lang="en-US"/>
              <a:pPr/>
              <a:t>8</a:t>
            </a:fld>
            <a:endParaRPr lang="en-US"/>
          </a:p>
        </p:txBody>
      </p:sp>
      <p:sp>
        <p:nvSpPr>
          <p:cNvPr id="467970" name="Rectangle 2"/>
          <p:cNvSpPr>
            <a:spLocks noGrp="1" noChangeArrowheads="1"/>
          </p:cNvSpPr>
          <p:nvPr>
            <p:ph type="title"/>
          </p:nvPr>
        </p:nvSpPr>
        <p:spPr/>
        <p:txBody>
          <a:bodyPr/>
          <a:lstStyle/>
          <a:p>
            <a:pPr eaLnBrk="1" hangingPunct="1">
              <a:defRPr/>
            </a:pPr>
            <a:r>
              <a:rPr lang="en-US" i="1">
                <a:solidFill>
                  <a:srgbClr val="FF0000"/>
                </a:solidFill>
                <a:effectLst>
                  <a:outerShdw blurRad="38100" dist="38100" dir="2700000" algn="tl">
                    <a:srgbClr val="000000"/>
                  </a:outerShdw>
                </a:effectLst>
              </a:rPr>
              <a:t>Depreciation Expense:</a:t>
            </a:r>
          </a:p>
        </p:txBody>
      </p:sp>
      <p:sp>
        <p:nvSpPr>
          <p:cNvPr id="23556" name="Rectangle 3"/>
          <p:cNvSpPr>
            <a:spLocks noGrp="1" noChangeArrowheads="1"/>
          </p:cNvSpPr>
          <p:nvPr>
            <p:ph type="body" idx="1"/>
          </p:nvPr>
        </p:nvSpPr>
        <p:spPr/>
        <p:txBody>
          <a:bodyPr/>
          <a:lstStyle/>
          <a:p>
            <a:pPr eaLnBrk="1" hangingPunct="1"/>
            <a:r>
              <a:rPr lang="en-US" smtClean="0">
                <a:latin typeface="Arial" pitchFamily="34" charset="0"/>
              </a:rPr>
              <a:t>Straight-line</a:t>
            </a:r>
          </a:p>
          <a:p>
            <a:pPr lvl="1" eaLnBrk="1" hangingPunct="1"/>
            <a:r>
              <a:rPr lang="en-US" smtClean="0">
                <a:latin typeface="Arial" pitchFamily="34" charset="0"/>
              </a:rPr>
              <a:t>39 years, commercial</a:t>
            </a:r>
          </a:p>
          <a:p>
            <a:pPr lvl="1" eaLnBrk="1" hangingPunct="1"/>
            <a:r>
              <a:rPr lang="en-US" smtClean="0">
                <a:latin typeface="Arial" pitchFamily="34" charset="0"/>
              </a:rPr>
              <a:t>27.5 years, residential (apts)</a:t>
            </a:r>
          </a:p>
          <a:p>
            <a:pPr eaLnBrk="1" hangingPunct="1"/>
            <a:r>
              <a:rPr lang="en-US" smtClean="0">
                <a:latin typeface="Arial" pitchFamily="34" charset="0"/>
              </a:rPr>
              <a:t>Land not depreciable:</a:t>
            </a:r>
          </a:p>
          <a:p>
            <a:pPr lvl="1" eaLnBrk="1" hangingPunct="1"/>
            <a:r>
              <a:rPr lang="en-US" smtClean="0">
                <a:latin typeface="Arial" pitchFamily="34" charset="0"/>
              </a:rPr>
              <a:t>(typic. 20% in Midwest, South)</a:t>
            </a:r>
          </a:p>
          <a:p>
            <a:pPr lvl="1" eaLnBrk="1" hangingPunct="1"/>
            <a:r>
              <a:rPr lang="en-US" smtClean="0">
                <a:latin typeface="Arial" pitchFamily="34" charset="0"/>
              </a:rPr>
              <a:t>(often 50% in big E. &amp; W. Coast cities)</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2057400" y="3276600"/>
            <a:ext cx="5715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accent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i="1">
                <a:solidFill>
                  <a:srgbClr val="FFFF00"/>
                </a:solidFill>
                <a:effectLst>
                  <a:outerShdw blurRad="38100" dist="38100" dir="2700000" algn="tl">
                    <a:srgbClr val="000000"/>
                  </a:outerShdw>
                </a:effectLst>
              </a:rPr>
              <a:t>==&gt; WACC is not hurdle . . .</a:t>
            </a:r>
          </a:p>
        </p:txBody>
      </p:sp>
      <p:sp>
        <p:nvSpPr>
          <p:cNvPr id="16388" name="Text Box 4"/>
          <p:cNvSpPr txBox="1">
            <a:spLocks noChangeArrowheads="1"/>
          </p:cNvSpPr>
          <p:nvPr/>
        </p:nvSpPr>
        <p:spPr bwMode="auto">
          <a:xfrm>
            <a:off x="2819400" y="4191000"/>
            <a:ext cx="5638800" cy="1739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600" b="1">
                <a:solidFill>
                  <a:srgbClr val="FF9999"/>
                </a:solidFill>
                <a:effectLst>
                  <a:outerShdw blurRad="38100" dist="38100" dir="2700000" algn="tl">
                    <a:srgbClr val="000000"/>
                  </a:outerShdw>
                </a:effectLst>
              </a:rPr>
              <a:t>Suggests NPV (instead of IRR) approach to lease/buy decision . . .</a:t>
            </a:r>
          </a:p>
        </p:txBody>
      </p:sp>
      <p:sp>
        <p:nvSpPr>
          <p:cNvPr id="16389" name="Text Box 5"/>
          <p:cNvSpPr txBox="1">
            <a:spLocks noChangeArrowheads="1"/>
          </p:cNvSpPr>
          <p:nvPr/>
        </p:nvSpPr>
        <p:spPr bwMode="auto">
          <a:xfrm>
            <a:off x="1219200" y="533400"/>
            <a:ext cx="6934200" cy="2538413"/>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a:solidFill>
                  <a:srgbClr val="FF9999"/>
                </a:solidFill>
                <a:effectLst>
                  <a:outerShdw blurRad="38100" dist="38100" dir="2700000" algn="tl">
                    <a:srgbClr val="000000"/>
                  </a:outerShdw>
                </a:effectLst>
              </a:rPr>
              <a:t>Note: These evaluation principles are consistent with mainstream corporate finance principles as elaborated in texts such as Brealey &amp; Myers (e.g., see B-M 5</a:t>
            </a:r>
            <a:r>
              <a:rPr lang="en-US" sz="3200" b="1" baseline="30000">
                <a:solidFill>
                  <a:srgbClr val="FF9999"/>
                </a:solidFill>
                <a:effectLst>
                  <a:outerShdw blurRad="38100" dist="38100" dir="2700000" algn="tl">
                    <a:srgbClr val="000000"/>
                  </a:outerShdw>
                </a:effectLst>
              </a:rPr>
              <a:t>th</a:t>
            </a:r>
            <a:r>
              <a:rPr lang="en-US" sz="3200" b="1">
                <a:solidFill>
                  <a:srgbClr val="FF9999"/>
                </a:solidFill>
                <a:effectLst>
                  <a:outerShdw blurRad="38100" dist="38100" dir="2700000" algn="tl">
                    <a:srgbClr val="000000"/>
                  </a:outerShdw>
                </a:effectLst>
              </a:rPr>
              <a:t> Ed. Chs.18 &amp; 19).</a:t>
            </a:r>
          </a:p>
        </p:txBody>
      </p:sp>
      <p:sp>
        <p:nvSpPr>
          <p:cNvPr id="5" name="Slide Number Placeholder 4"/>
          <p:cNvSpPr>
            <a:spLocks noGrp="1"/>
          </p:cNvSpPr>
          <p:nvPr>
            <p:ph type="sldNum" sz="quarter" idx="12"/>
          </p:nvPr>
        </p:nvSpPr>
        <p:spPr/>
        <p:txBody>
          <a:bodyPr/>
          <a:lstStyle/>
          <a:p>
            <a:fld id="{37D3E89B-D2D6-4A75-A11F-700FA0256133}" type="slidenum">
              <a:rPr lang="en-US" smtClean="0"/>
              <a:pPr/>
              <a:t>80</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6389"/>
                                        </p:tgtEl>
                                        <p:attrNameLst>
                                          <p:attrName>style.visibility</p:attrName>
                                        </p:attrNameLst>
                                      </p:cBhvr>
                                      <p:to>
                                        <p:strVal val="visible"/>
                                      </p:to>
                                    </p:set>
                                    <p:animEffect transition="in" filter="dissolve">
                                      <p:cBhvr>
                                        <p:cTn id="7" dur="500"/>
                                        <p:tgtEl>
                                          <p:spTgt spid="163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 calcmode="lin" valueType="num">
                                      <p:cBhvr additive="base">
                                        <p:cTn id="12" dur="500" fill="hold"/>
                                        <p:tgtEl>
                                          <p:spTgt spid="16387"/>
                                        </p:tgtEl>
                                        <p:attrNameLst>
                                          <p:attrName>ppt_x</p:attrName>
                                        </p:attrNameLst>
                                      </p:cBhvr>
                                      <p:tavLst>
                                        <p:tav tm="0">
                                          <p:val>
                                            <p:strVal val="0-#ppt_w/2"/>
                                          </p:val>
                                        </p:tav>
                                        <p:tav tm="100000">
                                          <p:val>
                                            <p:strVal val="#ppt_x"/>
                                          </p:val>
                                        </p:tav>
                                      </p:tavLst>
                                    </p:anim>
                                    <p:anim calcmode="lin" valueType="num">
                                      <p:cBhvr additive="base">
                                        <p:cTn id="13" dur="500" fill="hold"/>
                                        <p:tgtEl>
                                          <p:spTgt spid="1638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6388"/>
                                        </p:tgtEl>
                                        <p:attrNameLst>
                                          <p:attrName>style.visibility</p:attrName>
                                        </p:attrNameLst>
                                      </p:cBhvr>
                                      <p:to>
                                        <p:strVal val="visible"/>
                                      </p:to>
                                    </p:set>
                                    <p:anim calcmode="lin" valueType="num">
                                      <p:cBhvr additive="base">
                                        <p:cTn id="18" dur="500" fill="hold"/>
                                        <p:tgtEl>
                                          <p:spTgt spid="16388"/>
                                        </p:tgtEl>
                                        <p:attrNameLst>
                                          <p:attrName>ppt_x</p:attrName>
                                        </p:attrNameLst>
                                      </p:cBhvr>
                                      <p:tavLst>
                                        <p:tav tm="0">
                                          <p:val>
                                            <p:strVal val="0-#ppt_w/2"/>
                                          </p:val>
                                        </p:tav>
                                        <p:tav tm="100000">
                                          <p:val>
                                            <p:strVal val="#ppt_x"/>
                                          </p:val>
                                        </p:tav>
                                      </p:tavLst>
                                    </p:anim>
                                    <p:anim calcmode="lin" valueType="num">
                                      <p:cBhvr additive="base">
                                        <p:cTn id="19" dur="500" fill="hold"/>
                                        <p:tgtEl>
                                          <p:spTgt spid="163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P spid="16388" grpId="0" autoUpdateAnimBg="0"/>
      <p:bldP spid="16389" grpId="0" animBg="1"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609600" y="533400"/>
            <a:ext cx="8001000" cy="5429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3200" b="1">
                <a:solidFill>
                  <a:srgbClr val="FF9999"/>
                </a:solidFill>
                <a:effectLst>
                  <a:outerShdw blurRad="38100" dist="38100" dir="2700000" algn="tl">
                    <a:srgbClr val="000000"/>
                  </a:outerShdw>
                </a:effectLst>
              </a:rPr>
              <a:t>1) Discount “debtlike” CFs @ Corp Borrowing Rate:</a:t>
            </a:r>
          </a:p>
          <a:p>
            <a:pPr>
              <a:spcBef>
                <a:spcPct val="50000"/>
              </a:spcBef>
              <a:defRPr/>
            </a:pPr>
            <a:r>
              <a:rPr lang="en-US" sz="2800" b="1">
                <a:solidFill>
                  <a:srgbClr val="FF9999"/>
                </a:solidFill>
                <a:effectLst>
                  <a:outerShdw blurRad="38100" dist="38100" dir="2700000" algn="tl">
                    <a:srgbClr val="000000"/>
                  </a:outerShdw>
                </a:effectLst>
              </a:rPr>
              <a:t>	</a:t>
            </a:r>
            <a:r>
              <a:rPr lang="en-US" sz="2800" b="1" i="1">
                <a:solidFill>
                  <a:srgbClr val="FF9900"/>
                </a:solidFill>
                <a:effectLst>
                  <a:outerShdw blurRad="38100" dist="38100" dir="2700000" algn="tl">
                    <a:srgbClr val="000000"/>
                  </a:outerShdw>
                </a:effectLst>
              </a:rPr>
              <a:t>- Lease CFs</a:t>
            </a:r>
          </a:p>
          <a:p>
            <a:pPr>
              <a:spcBef>
                <a:spcPct val="50000"/>
              </a:spcBef>
              <a:defRPr/>
            </a:pPr>
            <a:r>
              <a:rPr lang="en-US" sz="2800" b="1" i="1">
                <a:solidFill>
                  <a:srgbClr val="FF9900"/>
                </a:solidFill>
                <a:effectLst>
                  <a:outerShdw blurRad="38100" dist="38100" dir="2700000" algn="tl">
                    <a:srgbClr val="000000"/>
                  </a:outerShdw>
                </a:effectLst>
              </a:rPr>
              <a:t>	- Depreciation tax shields</a:t>
            </a:r>
          </a:p>
          <a:p>
            <a:pPr>
              <a:spcBef>
                <a:spcPct val="50000"/>
              </a:spcBef>
              <a:defRPr/>
            </a:pPr>
            <a:r>
              <a:rPr lang="en-US" sz="2800" b="1" i="1">
                <a:solidFill>
                  <a:srgbClr val="FF9900"/>
                </a:solidFill>
                <a:effectLst>
                  <a:outerShdw blurRad="38100" dist="38100" dir="2700000" algn="tl">
                    <a:srgbClr val="000000"/>
                  </a:outerShdw>
                </a:effectLst>
              </a:rPr>
              <a:t>	- Loan CFs</a:t>
            </a:r>
          </a:p>
          <a:p>
            <a:pPr>
              <a:spcBef>
                <a:spcPct val="50000"/>
              </a:spcBef>
              <a:defRPr/>
            </a:pPr>
            <a:r>
              <a:rPr lang="en-US" sz="3200" b="1">
                <a:solidFill>
                  <a:srgbClr val="FF9999"/>
                </a:solidFill>
                <a:effectLst>
                  <a:outerShdw blurRad="38100" dist="38100" dir="2700000" algn="tl">
                    <a:srgbClr val="000000"/>
                  </a:outerShdw>
                </a:effectLst>
              </a:rPr>
              <a:t>2) Discount real estate resale proceeds at property mkt “reversion” rate.</a:t>
            </a:r>
          </a:p>
          <a:p>
            <a:pPr>
              <a:spcBef>
                <a:spcPct val="50000"/>
              </a:spcBef>
              <a:defRPr/>
            </a:pPr>
            <a:r>
              <a:rPr lang="en-US" sz="3200" b="1">
                <a:solidFill>
                  <a:srgbClr val="FF9999"/>
                </a:solidFill>
                <a:effectLst>
                  <a:outerShdw blurRad="38100" dist="38100" dir="2700000" algn="tl">
                    <a:srgbClr val="000000"/>
                  </a:outerShdw>
                </a:effectLst>
              </a:rPr>
              <a:t>3) Work with </a:t>
            </a:r>
            <a:r>
              <a:rPr lang="en-US" sz="3200" b="1" i="1" u="sng">
                <a:solidFill>
                  <a:srgbClr val="FF9900"/>
                </a:solidFill>
                <a:effectLst>
                  <a:outerShdw blurRad="38100" dist="38100" dir="2700000" algn="tl">
                    <a:srgbClr val="000000"/>
                  </a:outerShdw>
                </a:effectLst>
              </a:rPr>
              <a:t>after-tax</a:t>
            </a:r>
            <a:r>
              <a:rPr lang="en-US" sz="3200" b="1" i="1">
                <a:solidFill>
                  <a:srgbClr val="FF9999"/>
                </a:solidFill>
                <a:effectLst>
                  <a:outerShdw blurRad="38100" dist="38100" dir="2700000" algn="tl">
                    <a:srgbClr val="000000"/>
                  </a:outerShdw>
                </a:effectLst>
              </a:rPr>
              <a:t> </a:t>
            </a:r>
            <a:r>
              <a:rPr lang="en-US" sz="3200" b="1">
                <a:solidFill>
                  <a:srgbClr val="FF9999"/>
                </a:solidFill>
                <a:effectLst>
                  <a:outerShdw blurRad="38100" dist="38100" dir="2700000" algn="tl">
                    <a:srgbClr val="000000"/>
                  </a:outerShdw>
                </a:effectLst>
              </a:rPr>
              <a:t>CFs &amp; </a:t>
            </a:r>
            <a:r>
              <a:rPr lang="en-US" sz="3200" b="1" i="1" u="sng">
                <a:solidFill>
                  <a:srgbClr val="FF9900"/>
                </a:solidFill>
                <a:effectLst>
                  <a:outerShdw blurRad="38100" dist="38100" dir="2700000" algn="tl">
                    <a:srgbClr val="000000"/>
                  </a:outerShdw>
                </a:effectLst>
              </a:rPr>
              <a:t>after-tax</a:t>
            </a:r>
            <a:r>
              <a:rPr lang="en-US" sz="3200" b="1">
                <a:solidFill>
                  <a:srgbClr val="FF9999"/>
                </a:solidFill>
                <a:effectLst>
                  <a:outerShdw blurRad="38100" dist="38100" dir="2700000" algn="tl">
                    <a:srgbClr val="000000"/>
                  </a:outerShdw>
                </a:effectLst>
              </a:rPr>
              <a:t> discount rates.</a:t>
            </a:r>
            <a:endParaRPr lang="en-US" sz="2800" b="1" i="1">
              <a:solidFill>
                <a:srgbClr val="FF9900"/>
              </a:solidFill>
              <a:effectLst>
                <a:outerShdw blurRad="38100" dist="38100" dir="2700000" algn="tl">
                  <a:srgbClr val="000000"/>
                </a:outerShdw>
              </a:effectLst>
            </a:endParaRPr>
          </a:p>
        </p:txBody>
      </p:sp>
      <p:sp>
        <p:nvSpPr>
          <p:cNvPr id="3" name="Slide Number Placeholder 2"/>
          <p:cNvSpPr>
            <a:spLocks noGrp="1"/>
          </p:cNvSpPr>
          <p:nvPr>
            <p:ph type="sldNum" sz="quarter" idx="12"/>
          </p:nvPr>
        </p:nvSpPr>
        <p:spPr/>
        <p:txBody>
          <a:bodyPr/>
          <a:lstStyle/>
          <a:p>
            <a:fld id="{37D3E89B-D2D6-4A75-A11F-700FA0256133}" type="slidenum">
              <a:rPr lang="en-US" smtClean="0"/>
              <a:pPr/>
              <a:t>81</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 calcmode="lin" valueType="num">
                                      <p:cBhvr additive="base">
                                        <p:cTn id="7" dur="500" fill="hold"/>
                                        <p:tgtEl>
                                          <p:spTgt spid="3174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6">
                                            <p:txEl>
                                              <p:pRg st="1" end="1"/>
                                            </p:txEl>
                                          </p:spTgt>
                                        </p:tgtEl>
                                        <p:attrNameLst>
                                          <p:attrName>style.visibility</p:attrName>
                                        </p:attrNameLst>
                                      </p:cBhvr>
                                      <p:to>
                                        <p:strVal val="visible"/>
                                      </p:to>
                                    </p:set>
                                    <p:anim calcmode="lin" valueType="num">
                                      <p:cBhvr additive="base">
                                        <p:cTn id="13" dur="500" fill="hold"/>
                                        <p:tgtEl>
                                          <p:spTgt spid="3174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6">
                                            <p:txEl>
                                              <p:pRg st="2" end="2"/>
                                            </p:txEl>
                                          </p:spTgt>
                                        </p:tgtEl>
                                        <p:attrNameLst>
                                          <p:attrName>style.visibility</p:attrName>
                                        </p:attrNameLst>
                                      </p:cBhvr>
                                      <p:to>
                                        <p:strVal val="visible"/>
                                      </p:to>
                                    </p:set>
                                    <p:anim calcmode="lin" valueType="num">
                                      <p:cBhvr additive="base">
                                        <p:cTn id="19" dur="500" fill="hold"/>
                                        <p:tgtEl>
                                          <p:spTgt spid="3174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46">
                                            <p:txEl>
                                              <p:pRg st="3" end="3"/>
                                            </p:txEl>
                                          </p:spTgt>
                                        </p:tgtEl>
                                        <p:attrNameLst>
                                          <p:attrName>style.visibility</p:attrName>
                                        </p:attrNameLst>
                                      </p:cBhvr>
                                      <p:to>
                                        <p:strVal val="visible"/>
                                      </p:to>
                                    </p:set>
                                    <p:anim calcmode="lin" valueType="num">
                                      <p:cBhvr additive="base">
                                        <p:cTn id="25" dur="500" fill="hold"/>
                                        <p:tgtEl>
                                          <p:spTgt spid="3174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1746">
                                            <p:txEl>
                                              <p:pRg st="4" end="4"/>
                                            </p:txEl>
                                          </p:spTgt>
                                        </p:tgtEl>
                                        <p:attrNameLst>
                                          <p:attrName>style.visibility</p:attrName>
                                        </p:attrNameLst>
                                      </p:cBhvr>
                                      <p:to>
                                        <p:strVal val="visible"/>
                                      </p:to>
                                    </p:set>
                                    <p:anim calcmode="lin" valueType="num">
                                      <p:cBhvr additive="base">
                                        <p:cTn id="31" dur="500" fill="hold"/>
                                        <p:tgtEl>
                                          <p:spTgt spid="3174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74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1746">
                                            <p:txEl>
                                              <p:pRg st="5" end="5"/>
                                            </p:txEl>
                                          </p:spTgt>
                                        </p:tgtEl>
                                        <p:attrNameLst>
                                          <p:attrName>style.visibility</p:attrName>
                                        </p:attrNameLst>
                                      </p:cBhvr>
                                      <p:to>
                                        <p:strVal val="visible"/>
                                      </p:to>
                                    </p:set>
                                    <p:anim calcmode="lin" valueType="num">
                                      <p:cBhvr additive="base">
                                        <p:cTn id="37" dur="500" fill="hold"/>
                                        <p:tgtEl>
                                          <p:spTgt spid="3174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174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p:cNvSpPr txBox="1">
            <a:spLocks noChangeArrowheads="1"/>
          </p:cNvSpPr>
          <p:nvPr/>
        </p:nvSpPr>
        <p:spPr bwMode="auto">
          <a:xfrm>
            <a:off x="1066800" y="533400"/>
            <a:ext cx="7162800" cy="53705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endParaRPr lang="en-US" sz="2800" b="1">
              <a:solidFill>
                <a:srgbClr val="FF9900"/>
              </a:solidFill>
              <a:effectLst>
                <a:outerShdw blurRad="38100" dist="38100" dir="2700000" algn="tl">
                  <a:srgbClr val="000000"/>
                </a:outerShdw>
              </a:effectLst>
            </a:endParaRPr>
          </a:p>
          <a:p>
            <a:pPr algn="ctr">
              <a:spcBef>
                <a:spcPct val="50000"/>
              </a:spcBef>
              <a:defRPr/>
            </a:pPr>
            <a:endParaRPr lang="en-US" sz="2800" b="1">
              <a:solidFill>
                <a:srgbClr val="FF9900"/>
              </a:solidFill>
              <a:effectLst>
                <a:outerShdw blurRad="38100" dist="38100" dir="2700000" algn="tl">
                  <a:srgbClr val="000000"/>
                </a:outerShdw>
              </a:effectLst>
            </a:endParaRPr>
          </a:p>
          <a:p>
            <a:pPr algn="ctr">
              <a:spcBef>
                <a:spcPct val="50000"/>
              </a:spcBef>
              <a:defRPr/>
            </a:pPr>
            <a:endParaRPr lang="en-US" sz="2800" b="1">
              <a:solidFill>
                <a:srgbClr val="FF9900"/>
              </a:solidFill>
              <a:effectLst>
                <a:outerShdw blurRad="38100" dist="38100" dir="2700000" algn="tl">
                  <a:srgbClr val="000000"/>
                </a:outerShdw>
              </a:effectLst>
            </a:endParaRPr>
          </a:p>
          <a:p>
            <a:pPr algn="ctr">
              <a:spcBef>
                <a:spcPct val="50000"/>
              </a:spcBef>
              <a:defRPr/>
            </a:pPr>
            <a:r>
              <a:rPr lang="en-US" sz="3600" b="1" i="1">
                <a:solidFill>
                  <a:srgbClr val="FF9999"/>
                </a:solidFill>
                <a:effectLst>
                  <a:outerShdw blurRad="38100" dist="38100" dir="2700000" algn="tl">
                    <a:srgbClr val="000000"/>
                  </a:outerShdw>
                </a:effectLst>
              </a:rPr>
              <a:t>Low-tax institutions buy.</a:t>
            </a:r>
          </a:p>
          <a:p>
            <a:pPr algn="ctr">
              <a:spcBef>
                <a:spcPct val="50000"/>
              </a:spcBef>
              <a:defRPr/>
            </a:pPr>
            <a:r>
              <a:rPr lang="en-US" sz="3600" b="1" i="1">
                <a:solidFill>
                  <a:srgbClr val="FF9999"/>
                </a:solidFill>
                <a:effectLst>
                  <a:outerShdw blurRad="38100" dist="38100" dir="2700000" algn="tl">
                    <a:srgbClr val="000000"/>
                  </a:outerShdw>
                </a:effectLst>
              </a:rPr>
              <a:t>High-tax institutions lease.</a:t>
            </a:r>
          </a:p>
          <a:p>
            <a:pPr algn="ctr">
              <a:spcBef>
                <a:spcPct val="50000"/>
              </a:spcBef>
              <a:defRPr/>
            </a:pPr>
            <a:r>
              <a:rPr lang="en-US" sz="3600" b="1" i="1">
                <a:solidFill>
                  <a:srgbClr val="FF9999"/>
                </a:solidFill>
                <a:effectLst>
                  <a:outerShdw blurRad="38100" dist="38100" dir="2700000" algn="tl">
                    <a:srgbClr val="000000"/>
                  </a:outerShdw>
                </a:effectLst>
              </a:rPr>
              <a:t>Sale/leasebacks often make sense for profitable taxed corporations.</a:t>
            </a:r>
          </a:p>
          <a:p>
            <a:pPr algn="ctr">
              <a:spcBef>
                <a:spcPct val="50000"/>
              </a:spcBef>
              <a:defRPr/>
            </a:pPr>
            <a:r>
              <a:rPr lang="en-US" b="1">
                <a:solidFill>
                  <a:srgbClr val="FF9999"/>
                </a:solidFill>
                <a:effectLst>
                  <a:outerShdw blurRad="38100" dist="38100" dir="2700000" algn="tl">
                    <a:srgbClr val="000000"/>
                  </a:outerShdw>
                </a:effectLst>
              </a:rPr>
              <a:t>(See spreadsheet example)</a:t>
            </a:r>
          </a:p>
        </p:txBody>
      </p:sp>
      <p:sp>
        <p:nvSpPr>
          <p:cNvPr id="22532" name="Text Box 4"/>
          <p:cNvSpPr txBox="1">
            <a:spLocks noChangeArrowheads="1"/>
          </p:cNvSpPr>
          <p:nvPr/>
        </p:nvSpPr>
        <p:spPr bwMode="auto">
          <a:xfrm>
            <a:off x="1066800" y="533400"/>
            <a:ext cx="7162800" cy="2533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00"/>
                </a:solidFill>
                <a:effectLst>
                  <a:outerShdw blurRad="38100" dist="38100" dir="2700000" algn="tl">
                    <a:srgbClr val="000000"/>
                  </a:outerShdw>
                </a:effectLst>
              </a:rPr>
              <a:t>Typical Result:</a:t>
            </a:r>
          </a:p>
          <a:p>
            <a:pPr algn="ctr">
              <a:spcBef>
                <a:spcPct val="50000"/>
              </a:spcBef>
              <a:defRPr/>
            </a:pPr>
            <a:r>
              <a:rPr lang="en-US" sz="2800" b="1">
                <a:solidFill>
                  <a:srgbClr val="FF9900"/>
                </a:solidFill>
                <a:effectLst>
                  <a:outerShdw blurRad="38100" dist="38100" dir="2700000" algn="tl">
                    <a:srgbClr val="000000"/>
                  </a:outerShdw>
                </a:effectLst>
              </a:rPr>
              <a:t>(based on </a:t>
            </a:r>
            <a:r>
              <a:rPr lang="en-US" sz="2800" b="1" i="1">
                <a:solidFill>
                  <a:srgbClr val="FF9900"/>
                </a:solidFill>
                <a:effectLst>
                  <a:outerShdw blurRad="38100" dist="38100" dir="2700000" algn="tl">
                    <a:srgbClr val="000000"/>
                  </a:outerShdw>
                </a:effectLst>
              </a:rPr>
              <a:t>investment value</a:t>
            </a:r>
            <a:r>
              <a:rPr lang="en-US" sz="2800" b="1">
                <a:solidFill>
                  <a:srgbClr val="FF9900"/>
                </a:solidFill>
                <a:effectLst>
                  <a:outerShdw blurRad="38100" dist="38100" dir="2700000" algn="tl">
                    <a:srgbClr val="000000"/>
                  </a:outerShdw>
                </a:effectLst>
              </a:rPr>
              <a:t>, including consideration of all levels of taxation)</a:t>
            </a:r>
          </a:p>
          <a:p>
            <a:pPr algn="ctr">
              <a:spcBef>
                <a:spcPct val="50000"/>
              </a:spcBef>
              <a:defRPr/>
            </a:pPr>
            <a:endParaRPr lang="en-US" sz="3600" b="1" i="1">
              <a:solidFill>
                <a:srgbClr val="FF9999"/>
              </a:solidFill>
              <a:effectLst>
                <a:outerShdw blurRad="38100" dist="38100" dir="2700000" algn="tl">
                  <a:srgbClr val="000000"/>
                </a:outerShdw>
              </a:effectLst>
            </a:endParaRPr>
          </a:p>
        </p:txBody>
      </p:sp>
      <p:sp>
        <p:nvSpPr>
          <p:cNvPr id="4" name="Slide Number Placeholder 3"/>
          <p:cNvSpPr>
            <a:spLocks noGrp="1"/>
          </p:cNvSpPr>
          <p:nvPr>
            <p:ph type="sldNum" sz="quarter" idx="12"/>
          </p:nvPr>
        </p:nvSpPr>
        <p:spPr/>
        <p:txBody>
          <a:bodyPr/>
          <a:lstStyle/>
          <a:p>
            <a:fld id="{37D3E89B-D2D6-4A75-A11F-700FA0256133}" type="slidenum">
              <a:rPr lang="en-US" smtClean="0"/>
              <a:pPr/>
              <a:t>82</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dissolve">
                                      <p:cBhvr>
                                        <p:cTn id="7" dur="500"/>
                                        <p:tgtEl>
                                          <p:spTgt spid="22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2531">
                                            <p:txEl>
                                              <p:pRg st="3" end="3"/>
                                            </p:txEl>
                                          </p:spTgt>
                                        </p:tgtEl>
                                        <p:attrNameLst>
                                          <p:attrName>style.visibility</p:attrName>
                                        </p:attrNameLst>
                                      </p:cBhvr>
                                      <p:to>
                                        <p:strVal val="visible"/>
                                      </p:to>
                                    </p:set>
                                    <p:anim calcmode="lin" valueType="num">
                                      <p:cBhvr additive="base">
                                        <p:cTn id="12"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2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2531">
                                            <p:txEl>
                                              <p:pRg st="4" end="4"/>
                                            </p:txEl>
                                          </p:spTgt>
                                        </p:tgtEl>
                                        <p:attrNameLst>
                                          <p:attrName>style.visibility</p:attrName>
                                        </p:attrNameLst>
                                      </p:cBhvr>
                                      <p:to>
                                        <p:strVal val="visible"/>
                                      </p:to>
                                    </p:set>
                                    <p:anim calcmode="lin" valueType="num">
                                      <p:cBhvr additive="base">
                                        <p:cTn id="18"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2531">
                                            <p:txEl>
                                              <p:pRg st="5" end="5"/>
                                            </p:txEl>
                                          </p:spTgt>
                                        </p:tgtEl>
                                        <p:attrNameLst>
                                          <p:attrName>style.visibility</p:attrName>
                                        </p:attrNameLst>
                                      </p:cBhvr>
                                      <p:to>
                                        <p:strVal val="visible"/>
                                      </p:to>
                                    </p:set>
                                    <p:anim calcmode="lin" valueType="num">
                                      <p:cBhvr additive="base">
                                        <p:cTn id="24"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22531">
                                            <p:txEl>
                                              <p:pRg st="6" end="6"/>
                                            </p:txEl>
                                          </p:spTgt>
                                        </p:tgtEl>
                                        <p:attrNameLst>
                                          <p:attrName>style.visibility</p:attrName>
                                        </p:attrNameLst>
                                      </p:cBhvr>
                                      <p:to>
                                        <p:strVal val="visible"/>
                                      </p:to>
                                    </p:set>
                                    <p:anim calcmode="lin" valueType="num">
                                      <p:cBhvr additive="base">
                                        <p:cTn id="30" dur="500" fill="hold"/>
                                        <p:tgtEl>
                                          <p:spTgt spid="22531">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253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P spid="22532" grpId="0"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8917" name="Line 5"/>
          <p:cNvSpPr>
            <a:spLocks noChangeShapeType="1"/>
          </p:cNvSpPr>
          <p:nvPr/>
        </p:nvSpPr>
        <p:spPr bwMode="auto">
          <a:xfrm>
            <a:off x="3810000" y="1646238"/>
            <a:ext cx="0" cy="2193925"/>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18" name="Line 6"/>
          <p:cNvSpPr>
            <a:spLocks noChangeShapeType="1"/>
          </p:cNvSpPr>
          <p:nvPr/>
        </p:nvSpPr>
        <p:spPr bwMode="auto">
          <a:xfrm>
            <a:off x="3810000" y="3840163"/>
            <a:ext cx="3016250" cy="1587"/>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19" name="Line 7"/>
          <p:cNvSpPr>
            <a:spLocks noChangeShapeType="1"/>
          </p:cNvSpPr>
          <p:nvPr/>
        </p:nvSpPr>
        <p:spPr bwMode="auto">
          <a:xfrm>
            <a:off x="4084638" y="1828800"/>
            <a:ext cx="2468562" cy="127952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20" name="Line 8"/>
          <p:cNvSpPr>
            <a:spLocks noChangeShapeType="1"/>
          </p:cNvSpPr>
          <p:nvPr/>
        </p:nvSpPr>
        <p:spPr bwMode="auto">
          <a:xfrm flipV="1">
            <a:off x="4449763" y="1646238"/>
            <a:ext cx="2011362" cy="155416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21" name="Line 9"/>
          <p:cNvSpPr>
            <a:spLocks noChangeShapeType="1"/>
          </p:cNvSpPr>
          <p:nvPr/>
        </p:nvSpPr>
        <p:spPr bwMode="auto">
          <a:xfrm>
            <a:off x="4814888" y="2193925"/>
            <a:ext cx="1587" cy="1646238"/>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22" name="Line 10"/>
          <p:cNvSpPr>
            <a:spLocks noChangeShapeType="1"/>
          </p:cNvSpPr>
          <p:nvPr/>
        </p:nvSpPr>
        <p:spPr bwMode="auto">
          <a:xfrm flipH="1">
            <a:off x="3810000" y="2193925"/>
            <a:ext cx="1004888" cy="1588"/>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23" name="Line 11"/>
          <p:cNvSpPr>
            <a:spLocks noChangeShapeType="1"/>
          </p:cNvSpPr>
          <p:nvPr/>
        </p:nvSpPr>
        <p:spPr bwMode="auto">
          <a:xfrm flipH="1">
            <a:off x="3810000" y="2925763"/>
            <a:ext cx="1004888" cy="1587"/>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24" name="Line 12"/>
          <p:cNvSpPr>
            <a:spLocks noChangeShapeType="1"/>
          </p:cNvSpPr>
          <p:nvPr/>
        </p:nvSpPr>
        <p:spPr bwMode="auto">
          <a:xfrm flipH="1">
            <a:off x="3078163" y="2468563"/>
            <a:ext cx="2286000" cy="1587"/>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25" name="Text Box 13"/>
          <p:cNvSpPr txBox="1">
            <a:spLocks noChangeArrowheads="1"/>
          </p:cNvSpPr>
          <p:nvPr/>
        </p:nvSpPr>
        <p:spPr bwMode="auto">
          <a:xfrm>
            <a:off x="1706563" y="2011363"/>
            <a:ext cx="2193925"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a:solidFill>
                  <a:srgbClr val="000000"/>
                </a:solidFill>
              </a:rPr>
              <a:t>INTRA-MARGL.BUYER IV</a:t>
            </a:r>
            <a:endParaRPr lang="en-US" sz="3600" b="1">
              <a:solidFill>
                <a:srgbClr val="000000"/>
              </a:solidFill>
              <a:effectLst>
                <a:outerShdw blurRad="38100" dist="38100" dir="2700000" algn="tl">
                  <a:srgbClr val="FFFFFF"/>
                </a:outerShdw>
              </a:effectLst>
            </a:endParaRPr>
          </a:p>
        </p:txBody>
      </p:sp>
      <p:sp>
        <p:nvSpPr>
          <p:cNvPr id="38926" name="Text Box 14"/>
          <p:cNvSpPr txBox="1">
            <a:spLocks noChangeArrowheads="1"/>
          </p:cNvSpPr>
          <p:nvPr/>
        </p:nvSpPr>
        <p:spPr bwMode="auto">
          <a:xfrm>
            <a:off x="1616075" y="2835275"/>
            <a:ext cx="2284413" cy="273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a:solidFill>
                  <a:srgbClr val="000000"/>
                </a:solidFill>
              </a:rPr>
              <a:t>INTRA-MARGL.SELLER IV</a:t>
            </a:r>
            <a:endParaRPr lang="en-US" sz="3600" b="1">
              <a:solidFill>
                <a:srgbClr val="000000"/>
              </a:solidFill>
              <a:effectLst>
                <a:outerShdw blurRad="38100" dist="38100" dir="2700000" algn="tl">
                  <a:srgbClr val="FFFFFF"/>
                </a:outerShdw>
              </a:effectLst>
            </a:endParaRPr>
          </a:p>
        </p:txBody>
      </p:sp>
      <p:sp>
        <p:nvSpPr>
          <p:cNvPr id="38927" name="Text Box 15"/>
          <p:cNvSpPr txBox="1">
            <a:spLocks noChangeArrowheads="1"/>
          </p:cNvSpPr>
          <p:nvPr/>
        </p:nvSpPr>
        <p:spPr bwMode="auto">
          <a:xfrm>
            <a:off x="1524000" y="2286000"/>
            <a:ext cx="1736725"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a:solidFill>
                  <a:srgbClr val="000000"/>
                </a:solidFill>
              </a:rPr>
              <a:t>ASSET PRICE = MV</a:t>
            </a:r>
            <a:endParaRPr lang="en-US" sz="3600" b="1">
              <a:solidFill>
                <a:srgbClr val="000000"/>
              </a:solidFill>
              <a:effectLst>
                <a:outerShdw blurRad="38100" dist="38100" dir="2700000" algn="tl">
                  <a:srgbClr val="FFFFFF"/>
                </a:outerShdw>
              </a:effectLst>
            </a:endParaRPr>
          </a:p>
        </p:txBody>
      </p:sp>
      <p:sp>
        <p:nvSpPr>
          <p:cNvPr id="38928" name="Text Box 16"/>
          <p:cNvSpPr txBox="1">
            <a:spLocks noChangeArrowheads="1"/>
          </p:cNvSpPr>
          <p:nvPr/>
        </p:nvSpPr>
        <p:spPr bwMode="auto">
          <a:xfrm>
            <a:off x="6553200" y="3017838"/>
            <a:ext cx="27305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b="1">
                <a:solidFill>
                  <a:srgbClr val="000000"/>
                </a:solidFill>
              </a:rPr>
              <a:t>D</a:t>
            </a:r>
            <a:endParaRPr lang="en-US" sz="3600" b="1">
              <a:solidFill>
                <a:srgbClr val="000000"/>
              </a:solidFill>
              <a:effectLst>
                <a:outerShdw blurRad="38100" dist="38100" dir="2700000" algn="tl">
                  <a:srgbClr val="FFFFFF"/>
                </a:outerShdw>
              </a:effectLst>
            </a:endParaRPr>
          </a:p>
        </p:txBody>
      </p:sp>
      <p:sp>
        <p:nvSpPr>
          <p:cNvPr id="38929" name="Text Box 17"/>
          <p:cNvSpPr txBox="1">
            <a:spLocks noChangeArrowheads="1"/>
          </p:cNvSpPr>
          <p:nvPr/>
        </p:nvSpPr>
        <p:spPr bwMode="auto">
          <a:xfrm>
            <a:off x="6461125" y="1371600"/>
            <a:ext cx="2746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b="1">
                <a:solidFill>
                  <a:srgbClr val="000000"/>
                </a:solidFill>
              </a:rPr>
              <a:t>S</a:t>
            </a:r>
            <a:endParaRPr lang="en-US" sz="3600" b="1">
              <a:solidFill>
                <a:srgbClr val="000000"/>
              </a:solidFill>
              <a:effectLst>
                <a:outerShdw blurRad="38100" dist="38100" dir="2700000" algn="tl">
                  <a:srgbClr val="FFFFFF"/>
                </a:outerShdw>
              </a:effectLst>
            </a:endParaRPr>
          </a:p>
        </p:txBody>
      </p:sp>
      <p:sp>
        <p:nvSpPr>
          <p:cNvPr id="38930" name="Text Box 18"/>
          <p:cNvSpPr txBox="1">
            <a:spLocks noChangeArrowheads="1"/>
          </p:cNvSpPr>
          <p:nvPr/>
        </p:nvSpPr>
        <p:spPr bwMode="auto">
          <a:xfrm>
            <a:off x="6553200" y="3840163"/>
            <a:ext cx="365125"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b="1">
                <a:solidFill>
                  <a:srgbClr val="000000"/>
                </a:solidFill>
              </a:rPr>
              <a:t>Q</a:t>
            </a:r>
            <a:endParaRPr lang="en-US" sz="3600" b="1">
              <a:solidFill>
                <a:srgbClr val="000000"/>
              </a:solidFill>
              <a:effectLst>
                <a:outerShdw blurRad="38100" dist="38100" dir="2700000" algn="tl">
                  <a:srgbClr val="FFFFFF"/>
                </a:outerShdw>
              </a:effectLst>
            </a:endParaRPr>
          </a:p>
        </p:txBody>
      </p:sp>
      <p:sp>
        <p:nvSpPr>
          <p:cNvPr id="38931" name="Text Box 19"/>
          <p:cNvSpPr txBox="1">
            <a:spLocks noChangeArrowheads="1"/>
          </p:cNvSpPr>
          <p:nvPr/>
        </p:nvSpPr>
        <p:spPr bwMode="auto">
          <a:xfrm>
            <a:off x="3443288" y="1371600"/>
            <a:ext cx="366712"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b="1">
                <a:solidFill>
                  <a:srgbClr val="000000"/>
                </a:solidFill>
              </a:rPr>
              <a:t>P</a:t>
            </a:r>
            <a:endParaRPr lang="en-US" sz="3600" b="1">
              <a:solidFill>
                <a:srgbClr val="000000"/>
              </a:solidFill>
              <a:effectLst>
                <a:outerShdw blurRad="38100" dist="38100" dir="2700000" algn="tl">
                  <a:srgbClr val="FFFFFF"/>
                </a:outerShdw>
              </a:effectLst>
            </a:endParaRPr>
          </a:p>
        </p:txBody>
      </p:sp>
      <p:sp>
        <p:nvSpPr>
          <p:cNvPr id="38932" name="Text Box 20"/>
          <p:cNvSpPr txBox="1">
            <a:spLocks noChangeArrowheads="1"/>
          </p:cNvSpPr>
          <p:nvPr/>
        </p:nvSpPr>
        <p:spPr bwMode="auto">
          <a:xfrm>
            <a:off x="457200" y="304800"/>
            <a:ext cx="8001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1800" b="1" dirty="0">
                <a:solidFill>
                  <a:srgbClr val="000000"/>
                </a:solidFill>
                <a:effectLst>
                  <a:outerShdw blurRad="38100" dist="38100" dir="2700000" algn="tl">
                    <a:srgbClr val="FFFFFF"/>
                  </a:outerShdw>
                </a:effectLst>
              </a:rPr>
              <a:t>Recall Exhibit 12-1 (Ch.12): Relation between Investment Value (IV) and Market Value (MV) in a well-functioning asset market</a:t>
            </a:r>
          </a:p>
        </p:txBody>
      </p:sp>
      <p:sp>
        <p:nvSpPr>
          <p:cNvPr id="38933" name="Text Box 21"/>
          <p:cNvSpPr txBox="1">
            <a:spLocks noChangeArrowheads="1"/>
          </p:cNvSpPr>
          <p:nvPr/>
        </p:nvSpPr>
        <p:spPr bwMode="auto">
          <a:xfrm>
            <a:off x="533400" y="4191000"/>
            <a:ext cx="8229600" cy="2154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1800" b="1">
                <a:solidFill>
                  <a:srgbClr val="000000"/>
                </a:solidFill>
              </a:rPr>
              <a:t>P</a:t>
            </a:r>
            <a:r>
              <a:rPr lang="en-US" sz="1800">
                <a:solidFill>
                  <a:srgbClr val="000000"/>
                </a:solidFill>
              </a:rPr>
              <a:t> = Asset prices (vertical axis).</a:t>
            </a:r>
          </a:p>
          <a:p>
            <a:pPr>
              <a:spcBef>
                <a:spcPct val="50000"/>
              </a:spcBef>
              <a:defRPr/>
            </a:pPr>
            <a:r>
              <a:rPr lang="en-US" sz="1800" b="1">
                <a:solidFill>
                  <a:srgbClr val="000000"/>
                </a:solidFill>
              </a:rPr>
              <a:t>Q </a:t>
            </a:r>
            <a:r>
              <a:rPr lang="en-US" sz="1800">
                <a:solidFill>
                  <a:srgbClr val="000000"/>
                </a:solidFill>
              </a:rPr>
              <a:t>= Volume of investment transaction per unit of time.</a:t>
            </a:r>
          </a:p>
          <a:p>
            <a:pPr>
              <a:spcBef>
                <a:spcPct val="50000"/>
              </a:spcBef>
              <a:defRPr/>
            </a:pPr>
            <a:r>
              <a:rPr lang="en-US" sz="1800" b="1">
                <a:solidFill>
                  <a:srgbClr val="000000"/>
                </a:solidFill>
              </a:rPr>
              <a:t>Q</a:t>
            </a:r>
            <a:r>
              <a:rPr lang="en-US" sz="1800" b="1" baseline="-25000">
                <a:solidFill>
                  <a:srgbClr val="000000"/>
                </a:solidFill>
              </a:rPr>
              <a:t>0</a:t>
            </a:r>
            <a:r>
              <a:rPr lang="en-US" sz="1800">
                <a:solidFill>
                  <a:srgbClr val="000000"/>
                </a:solidFill>
              </a:rPr>
              <a:t> = Volume of transactions by investors with more favorable circumstances, hence would enter market at less favorable prices (i.e., “intra-marginal” market participants).</a:t>
            </a:r>
          </a:p>
          <a:p>
            <a:pPr>
              <a:spcBef>
                <a:spcPct val="50000"/>
              </a:spcBef>
              <a:defRPr/>
            </a:pPr>
            <a:r>
              <a:rPr lang="en-US" sz="1800" b="1">
                <a:solidFill>
                  <a:srgbClr val="000000"/>
                </a:solidFill>
              </a:rPr>
              <a:t>Q*</a:t>
            </a:r>
            <a:r>
              <a:rPr lang="en-US" sz="1800">
                <a:solidFill>
                  <a:srgbClr val="000000"/>
                </a:solidFill>
              </a:rPr>
              <a:t> = Total volume of asset transactions, including marginal investment (investors on margin are indifferent between investing and not investing in assets: NPV=0).</a:t>
            </a:r>
            <a:endParaRPr lang="en-US" sz="1800" b="1">
              <a:solidFill>
                <a:srgbClr val="000000"/>
              </a:solidFill>
              <a:effectLst>
                <a:outerShdw blurRad="38100" dist="38100" dir="2700000" algn="tl">
                  <a:srgbClr val="FFFFFF"/>
                </a:outerShdw>
              </a:effectLst>
            </a:endParaRPr>
          </a:p>
        </p:txBody>
      </p:sp>
      <p:sp>
        <p:nvSpPr>
          <p:cNvPr id="38934" name="Text Box 22"/>
          <p:cNvSpPr txBox="1">
            <a:spLocks noChangeArrowheads="1"/>
          </p:cNvSpPr>
          <p:nvPr/>
        </p:nvSpPr>
        <p:spPr bwMode="auto">
          <a:xfrm>
            <a:off x="4648200" y="3886200"/>
            <a:ext cx="365125"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b="1">
                <a:solidFill>
                  <a:srgbClr val="000000"/>
                </a:solidFill>
              </a:rPr>
              <a:t>Q</a:t>
            </a:r>
            <a:r>
              <a:rPr lang="en-US" sz="1200" b="1" baseline="-25000">
                <a:solidFill>
                  <a:srgbClr val="000000"/>
                </a:solidFill>
              </a:rPr>
              <a:t>0</a:t>
            </a:r>
            <a:endParaRPr lang="en-US" sz="3600" b="1">
              <a:solidFill>
                <a:srgbClr val="000000"/>
              </a:solidFill>
              <a:effectLst>
                <a:outerShdw blurRad="38100" dist="38100" dir="2700000" algn="tl">
                  <a:srgbClr val="FFFFFF"/>
                </a:outerShdw>
              </a:effectLst>
            </a:endParaRPr>
          </a:p>
        </p:txBody>
      </p:sp>
      <p:sp>
        <p:nvSpPr>
          <p:cNvPr id="38935" name="Line 23"/>
          <p:cNvSpPr>
            <a:spLocks noChangeShapeType="1"/>
          </p:cNvSpPr>
          <p:nvPr/>
        </p:nvSpPr>
        <p:spPr bwMode="auto">
          <a:xfrm>
            <a:off x="5334000" y="2514600"/>
            <a:ext cx="0" cy="1295400"/>
          </a:xfrm>
          <a:prstGeom prst="line">
            <a:avLst/>
          </a:prstGeom>
          <a:noFill/>
          <a:ln w="9525">
            <a:solidFill>
              <a:schemeClr val="bg2"/>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endParaRPr lang="en-US" sz="3600" b="1">
              <a:solidFill>
                <a:srgbClr val="FF9999"/>
              </a:solidFill>
              <a:effectLst>
                <a:outerShdw blurRad="38100" dist="38100" dir="2700000" algn="tl">
                  <a:srgbClr val="000000">
                    <a:alpha val="43137"/>
                  </a:srgbClr>
                </a:outerShdw>
              </a:effectLst>
            </a:endParaRPr>
          </a:p>
        </p:txBody>
      </p:sp>
      <p:sp>
        <p:nvSpPr>
          <p:cNvPr id="38936" name="Text Box 24"/>
          <p:cNvSpPr txBox="1">
            <a:spLocks noChangeArrowheads="1"/>
          </p:cNvSpPr>
          <p:nvPr/>
        </p:nvSpPr>
        <p:spPr bwMode="auto">
          <a:xfrm>
            <a:off x="5181600" y="3886200"/>
            <a:ext cx="53340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defRPr/>
            </a:pPr>
            <a:r>
              <a:rPr lang="en-US" sz="1200" b="1">
                <a:solidFill>
                  <a:srgbClr val="000000"/>
                </a:solidFill>
              </a:rPr>
              <a:t>Q*</a:t>
            </a:r>
            <a:endParaRPr lang="en-US" sz="3600" b="1">
              <a:solidFill>
                <a:srgbClr val="000000"/>
              </a:solidFill>
              <a:effectLst>
                <a:outerShdw blurRad="38100" dist="38100" dir="2700000" algn="tl">
                  <a:srgbClr val="FFFFFF"/>
                </a:outerShdw>
              </a:effectLst>
            </a:endParaRPr>
          </a:p>
        </p:txBody>
      </p:sp>
      <p:sp>
        <p:nvSpPr>
          <p:cNvPr id="22" name="Slide Number Placeholder 21"/>
          <p:cNvSpPr>
            <a:spLocks noGrp="1"/>
          </p:cNvSpPr>
          <p:nvPr>
            <p:ph type="sldNum" sz="quarter" idx="12"/>
          </p:nvPr>
        </p:nvSpPr>
        <p:spPr/>
        <p:txBody>
          <a:bodyPr/>
          <a:lstStyle/>
          <a:p>
            <a:fld id="{37D3E89B-D2D6-4A75-A11F-700FA0256133}" type="slidenum">
              <a:rPr lang="en-US" smtClean="0">
                <a:solidFill>
                  <a:srgbClr val="000000"/>
                </a:solidFill>
              </a:rPr>
              <a:pPr/>
              <a:t>83</a:t>
            </a:fld>
            <a:endParaRPr lang="en-US">
              <a:solidFill>
                <a:srgbClr val="000000"/>
              </a:solidFill>
            </a:endParaRPr>
          </a:p>
        </p:txBody>
      </p:sp>
      <p:sp>
        <p:nvSpPr>
          <p:cNvPr id="23" name="Footer Placeholder 22"/>
          <p:cNvSpPr>
            <a:spLocks noGrp="1"/>
          </p:cNvSpPr>
          <p:nvPr>
            <p:ph type="ftr" sz="quarter" idx="11"/>
          </p:nvPr>
        </p:nvSpPr>
        <p:spPr/>
        <p:txBody>
          <a:bodyPr/>
          <a:lstStyle/>
          <a:p>
            <a:pPr>
              <a:defRPr/>
            </a:pPr>
            <a:r>
              <a:rPr lang="en-US" dirty="0" smtClean="0">
                <a:solidFill>
                  <a:srgbClr val="000000"/>
                </a:solidFill>
              </a:rPr>
              <a:t>© 2014 OnCourse Learning. All Rights Reserved.</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9978" name="Text Box 42"/>
          <p:cNvSpPr txBox="1">
            <a:spLocks noChangeArrowheads="1"/>
          </p:cNvSpPr>
          <p:nvPr/>
        </p:nvSpPr>
        <p:spPr bwMode="auto">
          <a:xfrm>
            <a:off x="685800" y="228600"/>
            <a:ext cx="8001000" cy="9159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1800" b="1" dirty="0">
                <a:solidFill>
                  <a:srgbClr val="000000"/>
                </a:solidFill>
                <a:effectLst>
                  <a:outerShdw blurRad="38100" dist="38100" dir="2700000" algn="tl">
                    <a:srgbClr val="FFFFFF"/>
                  </a:outerShdw>
                </a:effectLst>
              </a:rPr>
              <a:t>Recall Exhibit 14-5: Relation between Investment Value (IV) and Market Value (MV) in the asset market, for tax-advantaged (e.g. tax-exempt pension fund) and tax-disadvantage (e.g., double-taxed C-Corp) investors...</a:t>
            </a:r>
          </a:p>
        </p:txBody>
      </p:sp>
      <p:sp>
        <p:nvSpPr>
          <p:cNvPr id="119811" name="Text Box 43"/>
          <p:cNvSpPr txBox="1">
            <a:spLocks noChangeArrowheads="1"/>
          </p:cNvSpPr>
          <p:nvPr/>
        </p:nvSpPr>
        <p:spPr bwMode="auto">
          <a:xfrm>
            <a:off x="609600" y="4302125"/>
            <a:ext cx="8077200" cy="1755775"/>
          </a:xfrm>
          <a:prstGeom prst="rect">
            <a:avLst/>
          </a:prstGeom>
          <a:noFill/>
          <a:ln w="9525">
            <a:noFill/>
            <a:miter lim="800000"/>
            <a:headEnd/>
            <a:tailEnd/>
          </a:ln>
          <a:effectLst/>
        </p:spPr>
        <p:txBody>
          <a:bodyPr>
            <a:spAutoFit/>
          </a:bodyPr>
          <a:lstStyle/>
          <a:p>
            <a:pPr>
              <a:spcBef>
                <a:spcPct val="25000"/>
              </a:spcBef>
              <a:buFontTx/>
              <a:buChar char="•"/>
            </a:pPr>
            <a:r>
              <a:rPr lang="en-US" sz="1600">
                <a:solidFill>
                  <a:srgbClr val="000000"/>
                </a:solidFill>
              </a:rPr>
              <a:t> Asset provides 4% mkt return ($4.00/yr for $100 investmt).</a:t>
            </a:r>
          </a:p>
          <a:p>
            <a:pPr>
              <a:spcBef>
                <a:spcPct val="25000"/>
              </a:spcBef>
              <a:buFontTx/>
              <a:buChar char="•"/>
            </a:pPr>
            <a:r>
              <a:rPr lang="en-US" sz="1600">
                <a:solidFill>
                  <a:srgbClr val="000000"/>
                </a:solidFill>
              </a:rPr>
              <a:t> 4% is mkt return because marginal investors have 3% after-tax required return</a:t>
            </a:r>
            <a:r>
              <a:rPr lang="en-US" sz="1600">
                <a:solidFill>
                  <a:srgbClr val="000000"/>
                </a:solidFill>
                <a:sym typeface="Wingdings" pitchFamily="2" charset="2"/>
              </a:rPr>
              <a:t> and they are subject to effective tax rate of 25% </a:t>
            </a:r>
            <a:r>
              <a:rPr lang="en-US" sz="1600">
                <a:solidFill>
                  <a:srgbClr val="000000"/>
                </a:solidFill>
              </a:rPr>
              <a:t>(</a:t>
            </a:r>
            <a:r>
              <a:rPr lang="en-US" sz="1600">
                <a:solidFill>
                  <a:srgbClr val="000000"/>
                </a:solidFill>
                <a:sym typeface="Wingdings" pitchFamily="2" charset="2"/>
              </a:rPr>
              <a:t> 3% = mkt after-tax OCC).</a:t>
            </a:r>
            <a:endParaRPr lang="en-US" sz="1600">
              <a:solidFill>
                <a:srgbClr val="000000"/>
              </a:solidFill>
            </a:endParaRPr>
          </a:p>
          <a:p>
            <a:pPr>
              <a:spcBef>
                <a:spcPct val="25000"/>
              </a:spcBef>
              <a:buFontTx/>
              <a:buChar char="•"/>
            </a:pPr>
            <a:r>
              <a:rPr lang="en-US" sz="1600">
                <a:solidFill>
                  <a:srgbClr val="000000"/>
                </a:solidFill>
              </a:rPr>
              <a:t> Corporate income tax rate of 30% reduces pre-tax earnings of $4.00 to $2.80.</a:t>
            </a:r>
          </a:p>
          <a:p>
            <a:pPr>
              <a:spcBef>
                <a:spcPct val="25000"/>
              </a:spcBef>
              <a:buFontTx/>
              <a:buChar char="•"/>
            </a:pPr>
            <a:r>
              <a:rPr lang="en-US" sz="1600">
                <a:solidFill>
                  <a:srgbClr val="000000"/>
                </a:solidFill>
              </a:rPr>
              <a:t> Mkt after-tax OCC of 3% applied to $2.80/yr </a:t>
            </a:r>
            <a:r>
              <a:rPr lang="en-US" sz="1600">
                <a:solidFill>
                  <a:srgbClr val="000000"/>
                </a:solidFill>
                <a:sym typeface="Wingdings" pitchFamily="2" charset="2"/>
              </a:rPr>
              <a:t> Asset PV = $93 for Corp shareholders,  NPV of sale-leaseback = $100 - $93 = +$7.</a:t>
            </a:r>
            <a:endParaRPr lang="en-US" sz="1600">
              <a:solidFill>
                <a:srgbClr val="000000"/>
              </a:solidFill>
            </a:endParaRPr>
          </a:p>
        </p:txBody>
      </p:sp>
      <p:grpSp>
        <p:nvGrpSpPr>
          <p:cNvPr id="119812" name="Group 2"/>
          <p:cNvGrpSpPr>
            <a:grpSpLocks/>
          </p:cNvGrpSpPr>
          <p:nvPr/>
        </p:nvGrpSpPr>
        <p:grpSpPr bwMode="auto">
          <a:xfrm>
            <a:off x="1828800" y="1295400"/>
            <a:ext cx="5410200" cy="3276600"/>
            <a:chOff x="576" y="528"/>
            <a:chExt cx="4272" cy="2688"/>
          </a:xfrm>
        </p:grpSpPr>
        <p:sp>
          <p:nvSpPr>
            <p:cNvPr id="26" name="Line 3"/>
            <p:cNvSpPr>
              <a:spLocks noChangeShapeType="1"/>
            </p:cNvSpPr>
            <p:nvPr/>
          </p:nvSpPr>
          <p:spPr bwMode="auto">
            <a:xfrm>
              <a:off x="2437" y="798"/>
              <a:ext cx="0" cy="2149"/>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27" name="Line 4"/>
            <p:cNvSpPr>
              <a:spLocks noChangeShapeType="1"/>
            </p:cNvSpPr>
            <p:nvPr/>
          </p:nvSpPr>
          <p:spPr bwMode="auto">
            <a:xfrm>
              <a:off x="2437" y="2946"/>
              <a:ext cx="2339" cy="1"/>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28" name="Line 5"/>
            <p:cNvSpPr>
              <a:spLocks noChangeShapeType="1"/>
            </p:cNvSpPr>
            <p:nvPr/>
          </p:nvSpPr>
          <p:spPr bwMode="auto">
            <a:xfrm>
              <a:off x="2651" y="798"/>
              <a:ext cx="1914" cy="188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29" name="Line 6"/>
            <p:cNvSpPr>
              <a:spLocks noChangeShapeType="1"/>
            </p:cNvSpPr>
            <p:nvPr/>
          </p:nvSpPr>
          <p:spPr bwMode="auto">
            <a:xfrm flipV="1">
              <a:off x="2935" y="798"/>
              <a:ext cx="1559" cy="152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30" name="Line 7"/>
            <p:cNvSpPr>
              <a:spLocks noChangeShapeType="1"/>
            </p:cNvSpPr>
            <p:nvPr/>
          </p:nvSpPr>
          <p:spPr bwMode="auto">
            <a:xfrm>
              <a:off x="3218" y="1334"/>
              <a:ext cx="0" cy="1612"/>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31" name="Line 8"/>
            <p:cNvSpPr>
              <a:spLocks noChangeShapeType="1"/>
            </p:cNvSpPr>
            <p:nvPr/>
          </p:nvSpPr>
          <p:spPr bwMode="auto">
            <a:xfrm flipH="1">
              <a:off x="2437" y="1334"/>
              <a:ext cx="781" cy="1"/>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32" name="Line 9"/>
            <p:cNvSpPr>
              <a:spLocks noChangeShapeType="1"/>
            </p:cNvSpPr>
            <p:nvPr/>
          </p:nvSpPr>
          <p:spPr bwMode="auto">
            <a:xfrm flipH="1">
              <a:off x="2226" y="1694"/>
              <a:ext cx="1346" cy="0"/>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119821" name="Text Box 10"/>
            <p:cNvSpPr txBox="1">
              <a:spLocks noChangeArrowheads="1"/>
            </p:cNvSpPr>
            <p:nvPr/>
          </p:nvSpPr>
          <p:spPr bwMode="auto">
            <a:xfrm>
              <a:off x="672" y="1248"/>
              <a:ext cx="1772" cy="269"/>
            </a:xfrm>
            <a:prstGeom prst="rect">
              <a:avLst/>
            </a:prstGeom>
            <a:noFill/>
            <a:ln w="9525">
              <a:noFill/>
              <a:miter lim="800000"/>
              <a:headEnd/>
              <a:tailEnd/>
            </a:ln>
          </p:spPr>
          <p:txBody>
            <a:bodyPr/>
            <a:lstStyle/>
            <a:p>
              <a:pPr algn="r"/>
              <a:r>
                <a:rPr lang="en-US" sz="1200" b="1">
                  <a:solidFill>
                    <a:srgbClr val="000000"/>
                  </a:solidFill>
                </a:rPr>
                <a:t>IV</a:t>
              </a:r>
              <a:r>
                <a:rPr lang="en-US" sz="1200" b="1" baseline="-25000">
                  <a:solidFill>
                    <a:srgbClr val="000000"/>
                  </a:solidFill>
                </a:rPr>
                <a:t>A </a:t>
              </a:r>
              <a:r>
                <a:rPr lang="en-US" sz="1200" b="1">
                  <a:solidFill>
                    <a:srgbClr val="000000"/>
                  </a:solidFill>
                </a:rPr>
                <a:t>= $107 = $3.20/0.03</a:t>
              </a:r>
            </a:p>
          </p:txBody>
        </p:sp>
        <p:sp>
          <p:nvSpPr>
            <p:cNvPr id="119822" name="Text Box 11"/>
            <p:cNvSpPr txBox="1">
              <a:spLocks noChangeArrowheads="1"/>
            </p:cNvSpPr>
            <p:nvPr/>
          </p:nvSpPr>
          <p:spPr bwMode="auto">
            <a:xfrm>
              <a:off x="576" y="1584"/>
              <a:ext cx="1743" cy="269"/>
            </a:xfrm>
            <a:prstGeom prst="rect">
              <a:avLst/>
            </a:prstGeom>
            <a:noFill/>
            <a:ln w="9525">
              <a:noFill/>
              <a:miter lim="800000"/>
              <a:headEnd/>
              <a:tailEnd/>
            </a:ln>
          </p:spPr>
          <p:txBody>
            <a:bodyPr/>
            <a:lstStyle/>
            <a:p>
              <a:pPr algn="r"/>
              <a:r>
                <a:rPr lang="en-US" sz="1200" b="1">
                  <a:solidFill>
                    <a:srgbClr val="000000"/>
                  </a:solidFill>
                </a:rPr>
                <a:t>MV = $100 = $4/0.04 = $3/0.03  = IV</a:t>
              </a:r>
              <a:r>
                <a:rPr lang="en-US" sz="1200" b="1" baseline="-25000">
                  <a:solidFill>
                    <a:srgbClr val="000000"/>
                  </a:solidFill>
                </a:rPr>
                <a:t>M</a:t>
              </a:r>
              <a:endParaRPr lang="en-US" sz="1200" b="1">
                <a:solidFill>
                  <a:srgbClr val="000000"/>
                </a:solidFill>
              </a:endParaRPr>
            </a:p>
          </p:txBody>
        </p:sp>
        <p:sp>
          <p:nvSpPr>
            <p:cNvPr id="119823" name="Text Box 12"/>
            <p:cNvSpPr txBox="1">
              <a:spLocks noChangeArrowheads="1"/>
            </p:cNvSpPr>
            <p:nvPr/>
          </p:nvSpPr>
          <p:spPr bwMode="auto">
            <a:xfrm>
              <a:off x="4636" y="2499"/>
              <a:ext cx="212" cy="269"/>
            </a:xfrm>
            <a:prstGeom prst="rect">
              <a:avLst/>
            </a:prstGeom>
            <a:noFill/>
            <a:ln w="9525">
              <a:noFill/>
              <a:miter lim="800000"/>
              <a:headEnd/>
              <a:tailEnd/>
            </a:ln>
          </p:spPr>
          <p:txBody>
            <a:bodyPr/>
            <a:lstStyle/>
            <a:p>
              <a:pPr algn="ctr"/>
              <a:r>
                <a:rPr lang="en-US" sz="1200" b="1">
                  <a:solidFill>
                    <a:srgbClr val="000000"/>
                  </a:solidFill>
                </a:rPr>
                <a:t>D</a:t>
              </a:r>
            </a:p>
          </p:txBody>
        </p:sp>
        <p:sp>
          <p:nvSpPr>
            <p:cNvPr id="119824" name="Text Box 13"/>
            <p:cNvSpPr txBox="1">
              <a:spLocks noChangeArrowheads="1"/>
            </p:cNvSpPr>
            <p:nvPr/>
          </p:nvSpPr>
          <p:spPr bwMode="auto">
            <a:xfrm>
              <a:off x="4494" y="528"/>
              <a:ext cx="212" cy="269"/>
            </a:xfrm>
            <a:prstGeom prst="rect">
              <a:avLst/>
            </a:prstGeom>
            <a:noFill/>
            <a:ln w="9525">
              <a:noFill/>
              <a:miter lim="800000"/>
              <a:headEnd/>
              <a:tailEnd/>
            </a:ln>
          </p:spPr>
          <p:txBody>
            <a:bodyPr/>
            <a:lstStyle/>
            <a:p>
              <a:pPr algn="ctr"/>
              <a:r>
                <a:rPr lang="en-US" sz="1200" b="1">
                  <a:solidFill>
                    <a:srgbClr val="000000"/>
                  </a:solidFill>
                </a:rPr>
                <a:t>S</a:t>
              </a:r>
            </a:p>
          </p:txBody>
        </p:sp>
        <p:sp>
          <p:nvSpPr>
            <p:cNvPr id="119825" name="Text Box 14"/>
            <p:cNvSpPr txBox="1">
              <a:spLocks noChangeArrowheads="1"/>
            </p:cNvSpPr>
            <p:nvPr/>
          </p:nvSpPr>
          <p:spPr bwMode="auto">
            <a:xfrm>
              <a:off x="4565" y="2947"/>
              <a:ext cx="283" cy="269"/>
            </a:xfrm>
            <a:prstGeom prst="rect">
              <a:avLst/>
            </a:prstGeom>
            <a:noFill/>
            <a:ln w="9525">
              <a:noFill/>
              <a:miter lim="800000"/>
              <a:headEnd/>
              <a:tailEnd/>
            </a:ln>
          </p:spPr>
          <p:txBody>
            <a:bodyPr/>
            <a:lstStyle/>
            <a:p>
              <a:pPr algn="ctr"/>
              <a:r>
                <a:rPr lang="en-US" sz="1200" b="1">
                  <a:solidFill>
                    <a:srgbClr val="000000"/>
                  </a:solidFill>
                </a:rPr>
                <a:t>Q</a:t>
              </a:r>
            </a:p>
          </p:txBody>
        </p:sp>
        <p:sp>
          <p:nvSpPr>
            <p:cNvPr id="119826" name="Text Box 15"/>
            <p:cNvSpPr txBox="1">
              <a:spLocks noChangeArrowheads="1"/>
            </p:cNvSpPr>
            <p:nvPr/>
          </p:nvSpPr>
          <p:spPr bwMode="auto">
            <a:xfrm>
              <a:off x="2155" y="528"/>
              <a:ext cx="283" cy="358"/>
            </a:xfrm>
            <a:prstGeom prst="rect">
              <a:avLst/>
            </a:prstGeom>
            <a:noFill/>
            <a:ln w="9525">
              <a:noFill/>
              <a:miter lim="800000"/>
              <a:headEnd/>
              <a:tailEnd/>
            </a:ln>
          </p:spPr>
          <p:txBody>
            <a:bodyPr/>
            <a:lstStyle/>
            <a:p>
              <a:pPr algn="ctr"/>
              <a:r>
                <a:rPr lang="en-US" sz="1200" b="1">
                  <a:solidFill>
                    <a:srgbClr val="000000"/>
                  </a:solidFill>
                </a:rPr>
                <a:t>L</a:t>
              </a:r>
            </a:p>
          </p:txBody>
        </p:sp>
        <p:sp>
          <p:nvSpPr>
            <p:cNvPr id="119827" name="Text Box 16"/>
            <p:cNvSpPr txBox="1">
              <a:spLocks noChangeArrowheads="1"/>
            </p:cNvSpPr>
            <p:nvPr/>
          </p:nvSpPr>
          <p:spPr bwMode="auto">
            <a:xfrm>
              <a:off x="3501" y="2921"/>
              <a:ext cx="355" cy="269"/>
            </a:xfrm>
            <a:prstGeom prst="rect">
              <a:avLst/>
            </a:prstGeom>
            <a:noFill/>
            <a:ln w="9525">
              <a:noFill/>
              <a:miter lim="800000"/>
              <a:headEnd/>
              <a:tailEnd/>
            </a:ln>
          </p:spPr>
          <p:txBody>
            <a:bodyPr/>
            <a:lstStyle/>
            <a:p>
              <a:pPr algn="ctr"/>
              <a:r>
                <a:rPr lang="en-US" sz="1200" b="1">
                  <a:solidFill>
                    <a:srgbClr val="000000"/>
                  </a:solidFill>
                </a:rPr>
                <a:t>Q*</a:t>
              </a:r>
            </a:p>
          </p:txBody>
        </p:sp>
        <p:sp>
          <p:nvSpPr>
            <p:cNvPr id="40" name="Line 17"/>
            <p:cNvSpPr>
              <a:spLocks noChangeShapeType="1"/>
            </p:cNvSpPr>
            <p:nvPr/>
          </p:nvSpPr>
          <p:spPr bwMode="auto">
            <a:xfrm>
              <a:off x="3572" y="1694"/>
              <a:ext cx="1" cy="125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119829" name="Text Box 18"/>
            <p:cNvSpPr txBox="1">
              <a:spLocks noChangeArrowheads="1"/>
            </p:cNvSpPr>
            <p:nvPr/>
          </p:nvSpPr>
          <p:spPr bwMode="auto">
            <a:xfrm>
              <a:off x="3076" y="2921"/>
              <a:ext cx="283" cy="269"/>
            </a:xfrm>
            <a:prstGeom prst="rect">
              <a:avLst/>
            </a:prstGeom>
            <a:noFill/>
            <a:ln w="9525">
              <a:noFill/>
              <a:miter lim="800000"/>
              <a:headEnd/>
              <a:tailEnd/>
            </a:ln>
          </p:spPr>
          <p:txBody>
            <a:bodyPr/>
            <a:lstStyle/>
            <a:p>
              <a:pPr algn="ctr"/>
              <a:r>
                <a:rPr lang="en-US" sz="1200" b="1">
                  <a:solidFill>
                    <a:srgbClr val="000000"/>
                  </a:solidFill>
                </a:rPr>
                <a:t>Q</a:t>
              </a:r>
              <a:r>
                <a:rPr lang="en-US" sz="1200" b="1" baseline="-25000">
                  <a:solidFill>
                    <a:srgbClr val="000000"/>
                  </a:solidFill>
                </a:rPr>
                <a:t>0</a:t>
              </a:r>
              <a:endParaRPr lang="en-US" sz="1200" b="1">
                <a:solidFill>
                  <a:srgbClr val="000000"/>
                </a:solidFill>
              </a:endParaRPr>
            </a:p>
          </p:txBody>
        </p:sp>
        <p:sp>
          <p:nvSpPr>
            <p:cNvPr id="42" name="Line 19"/>
            <p:cNvSpPr>
              <a:spLocks noChangeShapeType="1"/>
            </p:cNvSpPr>
            <p:nvPr/>
          </p:nvSpPr>
          <p:spPr bwMode="auto">
            <a:xfrm flipH="1">
              <a:off x="2437" y="2023"/>
              <a:ext cx="781" cy="0"/>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pPr>
                <a:defRPr/>
              </a:pPr>
              <a:endParaRPr lang="en-US" sz="3600" b="1">
                <a:solidFill>
                  <a:srgbClr val="000000"/>
                </a:solidFill>
                <a:effectLst>
                  <a:outerShdw blurRad="38100" dist="38100" dir="2700000" algn="tl">
                    <a:srgbClr val="000000">
                      <a:alpha val="43137"/>
                    </a:srgbClr>
                  </a:outerShdw>
                </a:effectLst>
              </a:endParaRPr>
            </a:p>
          </p:txBody>
        </p:sp>
        <p:sp>
          <p:nvSpPr>
            <p:cNvPr id="119831" name="Text Box 20"/>
            <p:cNvSpPr txBox="1">
              <a:spLocks noChangeArrowheads="1"/>
            </p:cNvSpPr>
            <p:nvPr/>
          </p:nvSpPr>
          <p:spPr bwMode="auto">
            <a:xfrm>
              <a:off x="672" y="1920"/>
              <a:ext cx="1772" cy="298"/>
            </a:xfrm>
            <a:prstGeom prst="rect">
              <a:avLst/>
            </a:prstGeom>
            <a:noFill/>
            <a:ln w="9525">
              <a:noFill/>
              <a:miter lim="800000"/>
              <a:headEnd/>
              <a:tailEnd/>
            </a:ln>
          </p:spPr>
          <p:txBody>
            <a:bodyPr/>
            <a:lstStyle/>
            <a:p>
              <a:pPr algn="r"/>
              <a:r>
                <a:rPr lang="en-US" sz="1200" b="1">
                  <a:solidFill>
                    <a:srgbClr val="000000"/>
                  </a:solidFill>
                </a:rPr>
                <a:t>IV</a:t>
              </a:r>
              <a:r>
                <a:rPr lang="en-US" sz="1200" b="1" baseline="-25000">
                  <a:solidFill>
                    <a:srgbClr val="000000"/>
                  </a:solidFill>
                </a:rPr>
                <a:t>C </a:t>
              </a:r>
              <a:r>
                <a:rPr lang="en-US" sz="1200" b="1">
                  <a:solidFill>
                    <a:srgbClr val="000000"/>
                  </a:solidFill>
                </a:rPr>
                <a:t>= $93 = $2.80/0.03</a:t>
              </a:r>
            </a:p>
          </p:txBody>
        </p:sp>
        <p:sp>
          <p:nvSpPr>
            <p:cNvPr id="119832" name="Text Box 21"/>
            <p:cNvSpPr txBox="1">
              <a:spLocks noChangeArrowheads="1"/>
            </p:cNvSpPr>
            <p:nvPr/>
          </p:nvSpPr>
          <p:spPr bwMode="auto">
            <a:xfrm>
              <a:off x="2436" y="588"/>
              <a:ext cx="1642" cy="346"/>
            </a:xfrm>
            <a:prstGeom prst="rect">
              <a:avLst/>
            </a:prstGeom>
            <a:noFill/>
            <a:ln w="9525">
              <a:noFill/>
              <a:miter lim="800000"/>
              <a:headEnd/>
              <a:tailEnd/>
            </a:ln>
            <a:effectLst/>
          </p:spPr>
          <p:txBody>
            <a:bodyPr>
              <a:spAutoFit/>
            </a:bodyPr>
            <a:lstStyle/>
            <a:p>
              <a:pPr algn="ctr">
                <a:spcBef>
                  <a:spcPct val="50000"/>
                </a:spcBef>
              </a:pPr>
              <a:r>
                <a:rPr lang="en-US" sz="1200" b="1">
                  <a:solidFill>
                    <a:srgbClr val="000000"/>
                  </a:solidFill>
                </a:rPr>
                <a:t>Market for Taxed Debt Assets:</a:t>
              </a:r>
            </a:p>
            <a:p>
              <a:pPr algn="ctr">
                <a:spcBef>
                  <a:spcPct val="50000"/>
                </a:spcBef>
              </a:pPr>
              <a:r>
                <a:rPr lang="en-US" sz="1200" b="1">
                  <a:solidFill>
                    <a:srgbClr val="000000"/>
                  </a:solidFill>
                </a:rPr>
                <a:t>Mkt Int.Rate = 4%</a:t>
              </a:r>
            </a:p>
          </p:txBody>
        </p:sp>
      </p:grpSp>
      <p:sp>
        <p:nvSpPr>
          <p:cNvPr id="45" name="Text Box 42"/>
          <p:cNvSpPr txBox="1">
            <a:spLocks noChangeArrowheads="1"/>
          </p:cNvSpPr>
          <p:nvPr/>
        </p:nvSpPr>
        <p:spPr bwMode="auto">
          <a:xfrm>
            <a:off x="455613" y="6199188"/>
            <a:ext cx="8001000" cy="369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1800" b="1" dirty="0">
                <a:solidFill>
                  <a:srgbClr val="000000"/>
                </a:solidFill>
                <a:effectLst>
                  <a:outerShdw blurRad="38100" dist="38100" dir="2700000" algn="tl">
                    <a:srgbClr val="FFFFFF"/>
                  </a:outerShdw>
                </a:effectLst>
              </a:rPr>
              <a:t>Same principle applies with lease </a:t>
            </a:r>
            <a:r>
              <a:rPr lang="en-US" sz="1800" b="1" dirty="0" err="1">
                <a:solidFill>
                  <a:srgbClr val="000000"/>
                </a:solidFill>
                <a:effectLst>
                  <a:outerShdw blurRad="38100" dist="38100" dir="2700000" algn="tl">
                    <a:srgbClr val="FFFFFF"/>
                  </a:outerShdw>
                </a:effectLst>
              </a:rPr>
              <a:t>vs</a:t>
            </a:r>
            <a:r>
              <a:rPr lang="en-US" sz="1800" b="1" dirty="0">
                <a:solidFill>
                  <a:srgbClr val="000000"/>
                </a:solidFill>
                <a:effectLst>
                  <a:outerShdw blurRad="38100" dist="38100" dir="2700000" algn="tl">
                    <a:srgbClr val="FFFFFF"/>
                  </a:outerShdw>
                </a:effectLst>
              </a:rPr>
              <a:t> own…</a:t>
            </a:r>
          </a:p>
        </p:txBody>
      </p:sp>
      <p:sp>
        <p:nvSpPr>
          <p:cNvPr id="25" name="Slide Number Placeholder 24"/>
          <p:cNvSpPr>
            <a:spLocks noGrp="1"/>
          </p:cNvSpPr>
          <p:nvPr>
            <p:ph type="sldNum" sz="quarter" idx="12"/>
          </p:nvPr>
        </p:nvSpPr>
        <p:spPr/>
        <p:txBody>
          <a:bodyPr/>
          <a:lstStyle/>
          <a:p>
            <a:fld id="{37D3E89B-D2D6-4A75-A11F-700FA0256133}" type="slidenum">
              <a:rPr lang="en-US" smtClean="0">
                <a:solidFill>
                  <a:srgbClr val="000000"/>
                </a:solidFill>
              </a:rPr>
              <a:pPr/>
              <a:t>84</a:t>
            </a:fld>
            <a:endParaRPr lang="en-US">
              <a:solidFill>
                <a:srgbClr val="000000"/>
              </a:solidFill>
            </a:endParaRPr>
          </a:p>
        </p:txBody>
      </p:sp>
      <p:sp>
        <p:nvSpPr>
          <p:cNvPr id="33" name="Footer Placeholder 32"/>
          <p:cNvSpPr>
            <a:spLocks noGrp="1"/>
          </p:cNvSpPr>
          <p:nvPr>
            <p:ph type="ftr" sz="quarter" idx="11"/>
          </p:nvPr>
        </p:nvSpPr>
        <p:spPr/>
        <p:txBody>
          <a:bodyPr/>
          <a:lstStyle/>
          <a:p>
            <a:pPr>
              <a:defRPr/>
            </a:pPr>
            <a:r>
              <a:rPr lang="en-US" dirty="0" smtClean="0">
                <a:solidFill>
                  <a:srgbClr val="000000"/>
                </a:solidFill>
              </a:rPr>
              <a:t>© 2014 OnCourse Learning. All Rights Reserved.</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066800" y="533400"/>
            <a:ext cx="7162800" cy="5554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00"/>
                </a:solidFill>
                <a:effectLst>
                  <a:outerShdw blurRad="38100" dist="38100" dir="2700000" algn="tl">
                    <a:srgbClr val="000000"/>
                  </a:outerShdw>
                </a:effectLst>
              </a:rPr>
              <a:t>Typical Result:</a:t>
            </a:r>
          </a:p>
          <a:p>
            <a:pPr algn="ctr">
              <a:spcBef>
                <a:spcPct val="50000"/>
              </a:spcBef>
              <a:defRPr/>
            </a:pPr>
            <a:r>
              <a:rPr lang="en-US" sz="2800" b="1">
                <a:solidFill>
                  <a:srgbClr val="FF9900"/>
                </a:solidFill>
                <a:effectLst>
                  <a:outerShdw blurRad="38100" dist="38100" dir="2700000" algn="tl">
                    <a:srgbClr val="000000"/>
                  </a:outerShdw>
                </a:effectLst>
              </a:rPr>
              <a:t>(based on </a:t>
            </a:r>
            <a:r>
              <a:rPr lang="en-US" sz="2800" b="1" i="1">
                <a:solidFill>
                  <a:srgbClr val="FF9900"/>
                </a:solidFill>
                <a:effectLst>
                  <a:outerShdw blurRad="38100" dist="38100" dir="2700000" algn="tl">
                    <a:srgbClr val="000000"/>
                  </a:outerShdw>
                </a:effectLst>
              </a:rPr>
              <a:t>investment value</a:t>
            </a:r>
            <a:r>
              <a:rPr lang="en-US" sz="2800" b="1">
                <a:solidFill>
                  <a:srgbClr val="FF9900"/>
                </a:solidFill>
                <a:effectLst>
                  <a:outerShdw blurRad="38100" dist="38100" dir="2700000" algn="tl">
                    <a:srgbClr val="000000"/>
                  </a:outerShdw>
                </a:effectLst>
              </a:rPr>
              <a:t>, including consideration of all levels of taxation)</a:t>
            </a:r>
          </a:p>
          <a:p>
            <a:pPr algn="ctr">
              <a:spcBef>
                <a:spcPct val="50000"/>
              </a:spcBef>
              <a:defRPr/>
            </a:pPr>
            <a:r>
              <a:rPr lang="en-US" sz="3600" b="1" i="1">
                <a:solidFill>
                  <a:srgbClr val="FF9999"/>
                </a:solidFill>
                <a:effectLst>
                  <a:outerShdw blurRad="38100" dist="38100" dir="2700000" algn="tl">
                    <a:srgbClr val="000000"/>
                  </a:outerShdw>
                </a:effectLst>
              </a:rPr>
              <a:t>Low-tax institutions buy.</a:t>
            </a:r>
          </a:p>
          <a:p>
            <a:pPr algn="ctr">
              <a:spcBef>
                <a:spcPct val="50000"/>
              </a:spcBef>
              <a:defRPr/>
            </a:pPr>
            <a:r>
              <a:rPr lang="en-US" sz="3600" b="1" i="1">
                <a:solidFill>
                  <a:srgbClr val="FF9999"/>
                </a:solidFill>
                <a:effectLst>
                  <a:outerShdw blurRad="38100" dist="38100" dir="2700000" algn="tl">
                    <a:srgbClr val="000000"/>
                  </a:outerShdw>
                </a:effectLst>
              </a:rPr>
              <a:t>High-tax institutions lease.</a:t>
            </a:r>
          </a:p>
          <a:p>
            <a:pPr algn="ctr">
              <a:spcBef>
                <a:spcPct val="50000"/>
              </a:spcBef>
              <a:defRPr/>
            </a:pPr>
            <a:r>
              <a:rPr lang="en-US" sz="3600" b="1" i="1">
                <a:solidFill>
                  <a:srgbClr val="FF9999"/>
                </a:solidFill>
                <a:effectLst>
                  <a:outerShdw blurRad="38100" dist="38100" dir="2700000" algn="tl">
                    <a:srgbClr val="000000"/>
                  </a:outerShdw>
                </a:effectLst>
              </a:rPr>
              <a:t>Sale/leasebacks often make sense for profitable taxed corporations.</a:t>
            </a:r>
          </a:p>
          <a:p>
            <a:pPr algn="ctr">
              <a:spcBef>
                <a:spcPct val="50000"/>
              </a:spcBef>
              <a:defRPr/>
            </a:pPr>
            <a:r>
              <a:rPr lang="en-US" sz="3600" b="1" i="1">
                <a:solidFill>
                  <a:srgbClr val="FF9900"/>
                </a:solidFill>
                <a:effectLst>
                  <a:outerShdw blurRad="38100" dist="38100" dir="2700000" algn="tl">
                    <a:srgbClr val="000000"/>
                  </a:outerShdw>
                </a:effectLst>
              </a:rPr>
              <a:t>However. . .</a:t>
            </a:r>
          </a:p>
        </p:txBody>
      </p:sp>
      <p:sp>
        <p:nvSpPr>
          <p:cNvPr id="3" name="Slide Number Placeholder 2"/>
          <p:cNvSpPr>
            <a:spLocks noGrp="1"/>
          </p:cNvSpPr>
          <p:nvPr>
            <p:ph type="sldNum" sz="quarter" idx="12"/>
          </p:nvPr>
        </p:nvSpPr>
        <p:spPr/>
        <p:txBody>
          <a:bodyPr/>
          <a:lstStyle/>
          <a:p>
            <a:fld id="{37D3E89B-D2D6-4A75-A11F-700FA0256133}" type="slidenum">
              <a:rPr lang="en-US" smtClean="0"/>
              <a:pPr/>
              <a:t>85</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609600" y="457200"/>
            <a:ext cx="8001000" cy="228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00"/>
                </a:solidFill>
                <a:effectLst>
                  <a:outerShdw blurRad="38100" dist="38100" dir="2700000" algn="tl">
                    <a:srgbClr val="000000"/>
                  </a:outerShdw>
                </a:effectLst>
              </a:rPr>
              <a:t>Other considerations . . .</a:t>
            </a:r>
          </a:p>
          <a:p>
            <a:pPr>
              <a:spcBef>
                <a:spcPct val="50000"/>
              </a:spcBef>
              <a:defRPr/>
            </a:pPr>
            <a:r>
              <a:rPr lang="en-US" sz="3600" b="1">
                <a:solidFill>
                  <a:srgbClr val="FF9999"/>
                </a:solidFill>
                <a:effectLst>
                  <a:outerShdw blurRad="38100" dist="38100" dir="2700000" algn="tl">
                    <a:srgbClr val="000000"/>
                  </a:outerShdw>
                </a:effectLst>
              </a:rPr>
              <a:t>1) Small space requirements =&gt; Lease.</a:t>
            </a:r>
          </a:p>
          <a:p>
            <a:pPr>
              <a:spcBef>
                <a:spcPct val="50000"/>
              </a:spcBef>
              <a:defRPr/>
            </a:pPr>
            <a:endParaRPr lang="en-US" sz="3600" b="1">
              <a:solidFill>
                <a:srgbClr val="FF9900"/>
              </a:solidFill>
              <a:effectLst>
                <a:outerShdw blurRad="38100" dist="38100" dir="2700000" algn="tl">
                  <a:srgbClr val="000000"/>
                </a:outerShdw>
              </a:effectLst>
            </a:endParaRPr>
          </a:p>
        </p:txBody>
      </p:sp>
      <p:sp>
        <p:nvSpPr>
          <p:cNvPr id="3" name="Slide Number Placeholder 2"/>
          <p:cNvSpPr>
            <a:spLocks noGrp="1"/>
          </p:cNvSpPr>
          <p:nvPr>
            <p:ph type="sldNum" sz="quarter" idx="12"/>
          </p:nvPr>
        </p:nvSpPr>
        <p:spPr/>
        <p:txBody>
          <a:bodyPr/>
          <a:lstStyle/>
          <a:p>
            <a:fld id="{37D3E89B-D2D6-4A75-A11F-700FA0256133}" type="slidenum">
              <a:rPr lang="en-US" smtClean="0"/>
              <a:pPr/>
              <a:t>86</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609600" y="457200"/>
            <a:ext cx="8001000" cy="228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00"/>
                </a:solidFill>
                <a:effectLst>
                  <a:outerShdw blurRad="38100" dist="38100" dir="2700000" algn="tl">
                    <a:srgbClr val="000000"/>
                  </a:outerShdw>
                </a:effectLst>
              </a:rPr>
              <a:t>Other considerations . . .</a:t>
            </a:r>
          </a:p>
          <a:p>
            <a:pPr>
              <a:spcBef>
                <a:spcPct val="50000"/>
              </a:spcBef>
              <a:defRPr/>
            </a:pPr>
            <a:r>
              <a:rPr lang="en-US" sz="3600" b="1">
                <a:solidFill>
                  <a:srgbClr val="FF9999"/>
                </a:solidFill>
                <a:effectLst>
                  <a:outerShdw blurRad="38100" dist="38100" dir="2700000" algn="tl">
                    <a:srgbClr val="000000"/>
                  </a:outerShdw>
                </a:effectLst>
              </a:rPr>
              <a:t>1) Small space requirements =&gt; Lease.</a:t>
            </a:r>
          </a:p>
          <a:p>
            <a:pPr>
              <a:spcBef>
                <a:spcPct val="50000"/>
              </a:spcBef>
              <a:defRPr/>
            </a:pPr>
            <a:r>
              <a:rPr lang="en-US" sz="3600" b="1">
                <a:solidFill>
                  <a:srgbClr val="FFFF00"/>
                </a:solidFill>
                <a:effectLst>
                  <a:outerShdw blurRad="38100" dist="38100" dir="2700000" algn="tl">
                    <a:srgbClr val="000000"/>
                  </a:outerShdw>
                </a:effectLst>
              </a:rPr>
              <a:t>2) Short time need for space =&gt; Lease.</a:t>
            </a:r>
            <a:endParaRPr lang="en-US" sz="3600" b="1">
              <a:solidFill>
                <a:srgbClr val="FF9999"/>
              </a:solidFill>
              <a:effectLst>
                <a:outerShdw blurRad="38100" dist="38100" dir="2700000" algn="tl">
                  <a:srgbClr val="000000"/>
                </a:outerShdw>
              </a:effectLst>
            </a:endParaRPr>
          </a:p>
        </p:txBody>
      </p:sp>
      <p:sp>
        <p:nvSpPr>
          <p:cNvPr id="3" name="Slide Number Placeholder 2"/>
          <p:cNvSpPr>
            <a:spLocks noGrp="1"/>
          </p:cNvSpPr>
          <p:nvPr>
            <p:ph type="sldNum" sz="quarter" idx="12"/>
          </p:nvPr>
        </p:nvSpPr>
        <p:spPr/>
        <p:txBody>
          <a:bodyPr/>
          <a:lstStyle/>
          <a:p>
            <a:fld id="{37D3E89B-D2D6-4A75-A11F-700FA0256133}" type="slidenum">
              <a:rPr lang="en-US" smtClean="0"/>
              <a:pPr/>
              <a:t>87</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609600" y="457200"/>
            <a:ext cx="8001000" cy="3937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00"/>
                </a:solidFill>
                <a:effectLst>
                  <a:outerShdw blurRad="38100" dist="38100" dir="2700000" algn="tl">
                    <a:srgbClr val="000000"/>
                  </a:outerShdw>
                </a:effectLst>
              </a:rPr>
              <a:t>Other considerations . . .</a:t>
            </a:r>
          </a:p>
          <a:p>
            <a:pPr>
              <a:spcBef>
                <a:spcPct val="50000"/>
              </a:spcBef>
              <a:defRPr/>
            </a:pPr>
            <a:r>
              <a:rPr lang="en-US" sz="3600" b="1">
                <a:solidFill>
                  <a:srgbClr val="FF9999"/>
                </a:solidFill>
                <a:effectLst>
                  <a:outerShdw blurRad="38100" dist="38100" dir="2700000" algn="tl">
                    <a:srgbClr val="000000"/>
                  </a:outerShdw>
                </a:effectLst>
              </a:rPr>
              <a:t>1) Small space requirements =&gt; Lease.</a:t>
            </a:r>
          </a:p>
          <a:p>
            <a:pPr>
              <a:spcBef>
                <a:spcPct val="50000"/>
              </a:spcBef>
              <a:defRPr/>
            </a:pPr>
            <a:r>
              <a:rPr lang="en-US" sz="3600" b="1">
                <a:solidFill>
                  <a:srgbClr val="FF9999"/>
                </a:solidFill>
                <a:effectLst>
                  <a:outerShdw blurRad="38100" dist="38100" dir="2700000" algn="tl">
                    <a:srgbClr val="000000"/>
                  </a:outerShdw>
                </a:effectLst>
              </a:rPr>
              <a:t>2) Short time need for space =&gt; Lease.</a:t>
            </a:r>
          </a:p>
          <a:p>
            <a:pPr>
              <a:spcBef>
                <a:spcPct val="50000"/>
              </a:spcBef>
              <a:defRPr/>
            </a:pPr>
            <a:r>
              <a:rPr lang="en-US" sz="3600" b="1">
                <a:solidFill>
                  <a:srgbClr val="FFFF00"/>
                </a:solidFill>
                <a:effectLst>
                  <a:outerShdw blurRad="38100" dist="38100" dir="2700000" algn="tl">
                    <a:srgbClr val="000000"/>
                  </a:outerShdw>
                </a:effectLst>
              </a:rPr>
              <a:t>3) R.E. info disadvantage =&gt; Lease.</a:t>
            </a:r>
            <a:endParaRPr lang="en-US" sz="3600" b="1">
              <a:solidFill>
                <a:srgbClr val="FF9999"/>
              </a:solidFill>
              <a:effectLst>
                <a:outerShdw blurRad="38100" dist="38100" dir="2700000" algn="tl">
                  <a:srgbClr val="000000"/>
                </a:outerShdw>
              </a:effectLst>
            </a:endParaRPr>
          </a:p>
          <a:p>
            <a:pPr>
              <a:spcBef>
                <a:spcPct val="50000"/>
              </a:spcBef>
              <a:defRPr/>
            </a:pPr>
            <a:endParaRPr lang="en-US" sz="3600" b="1">
              <a:solidFill>
                <a:srgbClr val="FF9900"/>
              </a:solidFill>
              <a:effectLst>
                <a:outerShdw blurRad="38100" dist="38100" dir="2700000" algn="tl">
                  <a:srgbClr val="000000"/>
                </a:outerShdw>
              </a:effectLst>
            </a:endParaRPr>
          </a:p>
        </p:txBody>
      </p:sp>
      <p:sp>
        <p:nvSpPr>
          <p:cNvPr id="3" name="Slide Number Placeholder 2"/>
          <p:cNvSpPr>
            <a:spLocks noGrp="1"/>
          </p:cNvSpPr>
          <p:nvPr>
            <p:ph type="sldNum" sz="quarter" idx="12"/>
          </p:nvPr>
        </p:nvSpPr>
        <p:spPr/>
        <p:txBody>
          <a:bodyPr/>
          <a:lstStyle/>
          <a:p>
            <a:fld id="{37D3E89B-D2D6-4A75-A11F-700FA0256133}" type="slidenum">
              <a:rPr lang="en-US" smtClean="0"/>
              <a:pPr/>
              <a:t>88</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609600" y="457200"/>
            <a:ext cx="8001000" cy="4486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00"/>
                </a:solidFill>
                <a:effectLst>
                  <a:outerShdw blurRad="38100" dist="38100" dir="2700000" algn="tl">
                    <a:srgbClr val="000000"/>
                  </a:outerShdw>
                </a:effectLst>
              </a:rPr>
              <a:t>Other considerations . . .</a:t>
            </a:r>
          </a:p>
          <a:p>
            <a:pPr>
              <a:spcBef>
                <a:spcPct val="50000"/>
              </a:spcBef>
              <a:defRPr/>
            </a:pPr>
            <a:r>
              <a:rPr lang="en-US" sz="3600" b="1">
                <a:solidFill>
                  <a:srgbClr val="FF9999"/>
                </a:solidFill>
                <a:effectLst>
                  <a:outerShdw blurRad="38100" dist="38100" dir="2700000" algn="tl">
                    <a:srgbClr val="000000"/>
                  </a:outerShdw>
                </a:effectLst>
              </a:rPr>
              <a:t>1) Small space requirements =&gt; Lease.</a:t>
            </a:r>
          </a:p>
          <a:p>
            <a:pPr>
              <a:spcBef>
                <a:spcPct val="50000"/>
              </a:spcBef>
              <a:defRPr/>
            </a:pPr>
            <a:r>
              <a:rPr lang="en-US" sz="3600" b="1">
                <a:solidFill>
                  <a:srgbClr val="FF9999"/>
                </a:solidFill>
                <a:effectLst>
                  <a:outerShdw blurRad="38100" dist="38100" dir="2700000" algn="tl">
                    <a:srgbClr val="000000"/>
                  </a:outerShdw>
                </a:effectLst>
              </a:rPr>
              <a:t>2) Short time need for space =&gt; Lease.</a:t>
            </a:r>
          </a:p>
          <a:p>
            <a:pPr>
              <a:spcBef>
                <a:spcPct val="50000"/>
              </a:spcBef>
              <a:defRPr/>
            </a:pPr>
            <a:r>
              <a:rPr lang="en-US" sz="3600" b="1">
                <a:solidFill>
                  <a:srgbClr val="FF9999"/>
                </a:solidFill>
                <a:effectLst>
                  <a:outerShdw blurRad="38100" dist="38100" dir="2700000" algn="tl">
                    <a:srgbClr val="000000"/>
                  </a:outerShdw>
                </a:effectLst>
              </a:rPr>
              <a:t>3) R.E. info disadvantage =&gt; Lease.</a:t>
            </a:r>
          </a:p>
          <a:p>
            <a:pPr>
              <a:spcBef>
                <a:spcPct val="50000"/>
              </a:spcBef>
              <a:defRPr/>
            </a:pPr>
            <a:r>
              <a:rPr lang="en-US" sz="3600" b="1">
                <a:solidFill>
                  <a:srgbClr val="FFFF00"/>
                </a:solidFill>
                <a:effectLst>
                  <a:outerShdw blurRad="38100" dist="38100" dir="2700000" algn="tl">
                    <a:srgbClr val="000000"/>
                  </a:outerShdw>
                </a:effectLst>
              </a:rPr>
              <a:t>4) Special purpose bldgs, need for control: =&gt; Own.</a:t>
            </a:r>
          </a:p>
        </p:txBody>
      </p:sp>
      <p:sp>
        <p:nvSpPr>
          <p:cNvPr id="3" name="Slide Number Placeholder 2"/>
          <p:cNvSpPr>
            <a:spLocks noGrp="1"/>
          </p:cNvSpPr>
          <p:nvPr>
            <p:ph type="sldNum" sz="quarter" idx="12"/>
          </p:nvPr>
        </p:nvSpPr>
        <p:spPr/>
        <p:txBody>
          <a:bodyPr/>
          <a:lstStyle/>
          <a:p>
            <a:fld id="{37D3E89B-D2D6-4A75-A11F-700FA0256133}" type="slidenum">
              <a:rPr lang="en-US" smtClean="0"/>
              <a:pPr/>
              <a:t>89</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a:noFill/>
          <a:ln>
            <a:miter lim="800000"/>
            <a:headEnd/>
            <a:tailEnd/>
          </a:ln>
        </p:spPr>
        <p:txBody>
          <a:bodyPr/>
          <a:lstStyle/>
          <a:p>
            <a:fld id="{06C7FB18-34C2-42B5-854A-572840B1A752}" type="slidenum">
              <a:rPr lang="en-US"/>
              <a:pPr/>
              <a:t>9</a:t>
            </a:fld>
            <a:endParaRPr lang="en-US"/>
          </a:p>
        </p:txBody>
      </p:sp>
      <p:pic>
        <p:nvPicPr>
          <p:cNvPr id="24579" name="Picture 2"/>
          <p:cNvPicPr>
            <a:picLocks noChangeAspect="1" noChangeArrowheads="1"/>
          </p:cNvPicPr>
          <p:nvPr/>
        </p:nvPicPr>
        <p:blipFill>
          <a:blip r:embed="rId2" cstate="print"/>
          <a:srcRect/>
          <a:stretch>
            <a:fillRect/>
          </a:stretch>
        </p:blipFill>
        <p:spPr bwMode="auto">
          <a:xfrm>
            <a:off x="304800" y="855663"/>
            <a:ext cx="8534400" cy="5146675"/>
          </a:xfrm>
          <a:prstGeom prst="rect">
            <a:avLst/>
          </a:prstGeom>
          <a:noFill/>
          <a:ln w="9525">
            <a:noFill/>
            <a:miter lim="800000"/>
            <a:headEnd/>
            <a:tailEnd/>
          </a:ln>
        </p:spPr>
      </p:pic>
      <p:sp>
        <p:nvSpPr>
          <p:cNvPr id="468995" name="Text Box 3"/>
          <p:cNvSpPr txBox="1">
            <a:spLocks noChangeArrowheads="1"/>
          </p:cNvSpPr>
          <p:nvPr/>
        </p:nvSpPr>
        <p:spPr bwMode="auto">
          <a:xfrm>
            <a:off x="381000" y="228600"/>
            <a:ext cx="7543800" cy="396875"/>
          </a:xfrm>
          <a:prstGeom prst="rect">
            <a:avLst/>
          </a:prstGeom>
          <a:noFill/>
          <a:ln w="9525">
            <a:noFill/>
            <a:miter lim="800000"/>
            <a:headEnd/>
            <a:tailEnd/>
          </a:ln>
          <a:effectLst/>
        </p:spPr>
        <p:txBody>
          <a:bodyPr>
            <a:spAutoFit/>
          </a:bodyPr>
          <a:lstStyle/>
          <a:p>
            <a:pPr eaLnBrk="1" hangingPunct="1">
              <a:spcBef>
                <a:spcPct val="50000"/>
              </a:spcBef>
              <a:defRPr/>
            </a:pPr>
            <a:r>
              <a:rPr lang="en-US" sz="2000" i="1">
                <a:effectLst>
                  <a:outerShdw blurRad="38100" dist="38100" dir="2700000" algn="tl">
                    <a:srgbClr val="000000">
                      <a:alpha val="43137"/>
                    </a:srgbClr>
                  </a:outerShdw>
                </a:effectLst>
              </a:rPr>
              <a:t>Exhibit 14-2</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609600" y="457200"/>
            <a:ext cx="8001000" cy="58594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a:solidFill>
                  <a:srgbClr val="FF9900"/>
                </a:solidFill>
                <a:effectLst>
                  <a:outerShdw blurRad="38100" dist="38100" dir="2700000" algn="tl">
                    <a:srgbClr val="000000"/>
                  </a:outerShdw>
                </a:effectLst>
              </a:rPr>
              <a:t>Other considerations . . .</a:t>
            </a:r>
          </a:p>
          <a:p>
            <a:pPr>
              <a:spcBef>
                <a:spcPct val="50000"/>
              </a:spcBef>
              <a:defRPr/>
            </a:pPr>
            <a:r>
              <a:rPr lang="en-US" sz="3600" b="1">
                <a:solidFill>
                  <a:srgbClr val="FF9999"/>
                </a:solidFill>
                <a:effectLst>
                  <a:outerShdw blurRad="38100" dist="38100" dir="2700000" algn="tl">
                    <a:srgbClr val="000000"/>
                  </a:outerShdw>
                </a:effectLst>
              </a:rPr>
              <a:t>1) Small space requirements =&gt; Lease.</a:t>
            </a:r>
          </a:p>
          <a:p>
            <a:pPr>
              <a:spcBef>
                <a:spcPct val="50000"/>
              </a:spcBef>
              <a:defRPr/>
            </a:pPr>
            <a:r>
              <a:rPr lang="en-US" sz="3600" b="1">
                <a:solidFill>
                  <a:srgbClr val="FF9999"/>
                </a:solidFill>
                <a:effectLst>
                  <a:outerShdw blurRad="38100" dist="38100" dir="2700000" algn="tl">
                    <a:srgbClr val="000000"/>
                  </a:outerShdw>
                </a:effectLst>
              </a:rPr>
              <a:t>2) Short time need for space =&gt; Lease.</a:t>
            </a:r>
          </a:p>
          <a:p>
            <a:pPr>
              <a:spcBef>
                <a:spcPct val="50000"/>
              </a:spcBef>
              <a:defRPr/>
            </a:pPr>
            <a:r>
              <a:rPr lang="en-US" sz="3600" b="1">
                <a:solidFill>
                  <a:srgbClr val="FF9999"/>
                </a:solidFill>
                <a:effectLst>
                  <a:outerShdw blurRad="38100" dist="38100" dir="2700000" algn="tl">
                    <a:srgbClr val="000000"/>
                  </a:outerShdw>
                </a:effectLst>
              </a:rPr>
              <a:t>3) R.E. info disadvantage =&gt; Lease.</a:t>
            </a:r>
          </a:p>
          <a:p>
            <a:pPr>
              <a:spcBef>
                <a:spcPct val="50000"/>
              </a:spcBef>
              <a:defRPr/>
            </a:pPr>
            <a:r>
              <a:rPr lang="en-US" sz="3600" b="1">
                <a:solidFill>
                  <a:srgbClr val="FF9999"/>
                </a:solidFill>
                <a:effectLst>
                  <a:outerShdw blurRad="38100" dist="38100" dir="2700000" algn="tl">
                    <a:srgbClr val="000000"/>
                  </a:outerShdw>
                </a:effectLst>
              </a:rPr>
              <a:t>4) Special purpose bldgs, need for control: =&gt; Own.</a:t>
            </a:r>
          </a:p>
          <a:p>
            <a:pPr>
              <a:spcBef>
                <a:spcPct val="50000"/>
              </a:spcBef>
              <a:defRPr/>
            </a:pPr>
            <a:r>
              <a:rPr lang="en-US" sz="3600" b="1">
                <a:solidFill>
                  <a:srgbClr val="FFFF00"/>
                </a:solidFill>
                <a:effectLst>
                  <a:outerShdw blurRad="38100" dist="38100" dir="2700000" algn="tl">
                    <a:srgbClr val="000000"/>
                  </a:outerShdw>
                </a:effectLst>
              </a:rPr>
              <a:t>5) Info advantage, positive spillovers (e.g., Disney): =&gt; Own, RE profit ctr.</a:t>
            </a:r>
            <a:endParaRPr lang="en-US" sz="3600" b="1">
              <a:solidFill>
                <a:srgbClr val="FF9900"/>
              </a:solidFill>
              <a:effectLst>
                <a:outerShdw blurRad="38100" dist="38100" dir="2700000" algn="tl">
                  <a:srgbClr val="000000"/>
                </a:outerShdw>
              </a:effectLst>
            </a:endParaRPr>
          </a:p>
        </p:txBody>
      </p:sp>
      <p:sp>
        <p:nvSpPr>
          <p:cNvPr id="3" name="Slide Number Placeholder 2"/>
          <p:cNvSpPr>
            <a:spLocks noGrp="1"/>
          </p:cNvSpPr>
          <p:nvPr>
            <p:ph type="sldNum" sz="quarter" idx="12"/>
          </p:nvPr>
        </p:nvSpPr>
        <p:spPr/>
        <p:txBody>
          <a:bodyPr/>
          <a:lstStyle/>
          <a:p>
            <a:fld id="{37D3E89B-D2D6-4A75-A11F-700FA0256133}" type="slidenum">
              <a:rPr lang="en-US" smtClean="0"/>
              <a:pPr/>
              <a:t>90</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85800" y="228600"/>
            <a:ext cx="8001000" cy="6408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dirty="0">
                <a:solidFill>
                  <a:srgbClr val="FF9900"/>
                </a:solidFill>
                <a:effectLst>
                  <a:outerShdw blurRad="38100" dist="38100" dir="2700000" algn="tl">
                    <a:srgbClr val="000000"/>
                  </a:outerShdw>
                </a:effectLst>
              </a:rPr>
              <a:t>Other considerations . . .</a:t>
            </a:r>
          </a:p>
          <a:p>
            <a:pPr>
              <a:spcBef>
                <a:spcPct val="50000"/>
              </a:spcBef>
              <a:defRPr/>
            </a:pPr>
            <a:r>
              <a:rPr lang="en-US" sz="3600" b="1" dirty="0">
                <a:solidFill>
                  <a:srgbClr val="FF9999"/>
                </a:solidFill>
                <a:effectLst>
                  <a:outerShdw blurRad="38100" dist="38100" dir="2700000" algn="tl">
                    <a:srgbClr val="000000"/>
                  </a:outerShdw>
                </a:effectLst>
              </a:rPr>
              <a:t>2) Short time need for space =&gt; Lease.</a:t>
            </a:r>
          </a:p>
          <a:p>
            <a:pPr>
              <a:spcBef>
                <a:spcPct val="50000"/>
              </a:spcBef>
              <a:defRPr/>
            </a:pPr>
            <a:r>
              <a:rPr lang="en-US" sz="3600" b="1" dirty="0">
                <a:solidFill>
                  <a:srgbClr val="FF9999"/>
                </a:solidFill>
                <a:effectLst>
                  <a:outerShdw blurRad="38100" dist="38100" dir="2700000" algn="tl">
                    <a:srgbClr val="000000"/>
                  </a:outerShdw>
                </a:effectLst>
              </a:rPr>
              <a:t>3) R.E. info disadvantage =&gt; Lease.</a:t>
            </a:r>
          </a:p>
          <a:p>
            <a:pPr>
              <a:spcBef>
                <a:spcPct val="50000"/>
              </a:spcBef>
              <a:defRPr/>
            </a:pPr>
            <a:r>
              <a:rPr lang="en-US" sz="3600" b="1" dirty="0">
                <a:solidFill>
                  <a:srgbClr val="FF9999"/>
                </a:solidFill>
                <a:effectLst>
                  <a:outerShdw blurRad="38100" dist="38100" dir="2700000" algn="tl">
                    <a:srgbClr val="000000"/>
                  </a:outerShdw>
                </a:effectLst>
              </a:rPr>
              <a:t>4) Special purpose bldgs, need for control: =&gt; Own.</a:t>
            </a:r>
          </a:p>
          <a:p>
            <a:pPr>
              <a:spcBef>
                <a:spcPct val="50000"/>
              </a:spcBef>
              <a:defRPr/>
            </a:pPr>
            <a:r>
              <a:rPr lang="en-US" sz="3600" b="1" dirty="0">
                <a:solidFill>
                  <a:srgbClr val="FF9999"/>
                </a:solidFill>
                <a:effectLst>
                  <a:outerShdw blurRad="38100" dist="38100" dir="2700000" algn="tl">
                    <a:srgbClr val="000000"/>
                  </a:outerShdw>
                </a:effectLst>
              </a:rPr>
              <a:t>5) Info advantage, positive spillovers (e.g., Disney): =&gt; Own, RE profit ctr.</a:t>
            </a:r>
          </a:p>
          <a:p>
            <a:pPr>
              <a:spcBef>
                <a:spcPct val="50000"/>
              </a:spcBef>
              <a:defRPr/>
            </a:pPr>
            <a:r>
              <a:rPr lang="en-US" sz="3600" b="1" dirty="0">
                <a:solidFill>
                  <a:srgbClr val="FFFF00"/>
                </a:solidFill>
                <a:effectLst>
                  <a:outerShdw blurRad="38100" dist="38100" dir="2700000" algn="tl">
                    <a:srgbClr val="000000"/>
                  </a:outerShdw>
                </a:effectLst>
              </a:rPr>
              <a:t>6) </a:t>
            </a:r>
            <a:r>
              <a:rPr lang="en-US" sz="3600" b="1" dirty="0" err="1">
                <a:solidFill>
                  <a:srgbClr val="FFFF00"/>
                </a:solidFill>
                <a:effectLst>
                  <a:outerShdw blurRad="38100" dist="38100" dir="2700000" algn="tl">
                    <a:srgbClr val="000000"/>
                  </a:outerShdw>
                </a:effectLst>
              </a:rPr>
              <a:t>UPREIT</a:t>
            </a:r>
            <a:r>
              <a:rPr lang="en-US" sz="3600" b="1" dirty="0">
                <a:solidFill>
                  <a:srgbClr val="FFFF00"/>
                </a:solidFill>
                <a:effectLst>
                  <a:outerShdw blurRad="38100" dist="38100" dir="2700000" algn="tl">
                    <a:srgbClr val="000000"/>
                  </a:outerShdw>
                </a:effectLst>
              </a:rPr>
              <a:t> structure allows corp to defer cap gains in sale/leaseback</a:t>
            </a:r>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37D3E89B-D2D6-4A75-A11F-700FA0256133}" type="slidenum">
              <a:rPr lang="en-US" smtClean="0"/>
              <a:pPr/>
              <a:t>91</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8">
      <a:dk1>
        <a:srgbClr val="000000"/>
      </a:dk1>
      <a:lt1>
        <a:srgbClr val="FF9999"/>
      </a:lt1>
      <a:dk2>
        <a:srgbClr val="006600"/>
      </a:dk2>
      <a:lt2>
        <a:srgbClr val="FF9999"/>
      </a:lt2>
      <a:accent1>
        <a:srgbClr val="CC0000"/>
      </a:accent1>
      <a:accent2>
        <a:srgbClr val="FFFF00"/>
      </a:accent2>
      <a:accent3>
        <a:srgbClr val="AAB8AA"/>
      </a:accent3>
      <a:accent4>
        <a:srgbClr val="DA8282"/>
      </a:accent4>
      <a:accent5>
        <a:srgbClr val="E2AAAA"/>
      </a:accent5>
      <a:accent6>
        <a:srgbClr val="E7E700"/>
      </a:accent6>
      <a:hlink>
        <a:srgbClr val="FF9900"/>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9999"/>
        </a:lt1>
        <a:dk2>
          <a:srgbClr val="006600"/>
        </a:dk2>
        <a:lt2>
          <a:srgbClr val="FF9999"/>
        </a:lt2>
        <a:accent1>
          <a:srgbClr val="CC0000"/>
        </a:accent1>
        <a:accent2>
          <a:srgbClr val="FFFF00"/>
        </a:accent2>
        <a:accent3>
          <a:srgbClr val="AAB8AA"/>
        </a:accent3>
        <a:accent4>
          <a:srgbClr val="DA8282"/>
        </a:accent4>
        <a:accent5>
          <a:srgbClr val="E2AAAA"/>
        </a:accent5>
        <a:accent6>
          <a:srgbClr val="E7E700"/>
        </a:accent6>
        <a:hlink>
          <a:srgbClr val="FF9900"/>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1851</TotalTime>
  <Words>10328</Words>
  <Application>Microsoft Office PowerPoint</Application>
  <PresentationFormat>On-screen Show (4:3)</PresentationFormat>
  <Paragraphs>1066</Paragraphs>
  <Slides>91</Slides>
  <Notes>18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2</vt:i4>
      </vt:variant>
      <vt:variant>
        <vt:lpstr>Slide Titles</vt:lpstr>
      </vt:variant>
      <vt:variant>
        <vt:i4>91</vt:i4>
      </vt:variant>
    </vt:vector>
  </HeadingPairs>
  <TitlesOfParts>
    <vt:vector size="100" baseType="lpstr">
      <vt:lpstr>Times New Roman</vt:lpstr>
      <vt:lpstr>Arial</vt:lpstr>
      <vt:lpstr>Wingdings</vt:lpstr>
      <vt:lpstr>Courier New</vt:lpstr>
      <vt:lpstr>Symbol</vt:lpstr>
      <vt:lpstr>Soaring</vt:lpstr>
      <vt:lpstr>Default Design</vt:lpstr>
      <vt:lpstr>Equation</vt:lpstr>
      <vt:lpstr>Microsoft Word Document</vt:lpstr>
      <vt:lpstr>Chapter 14:   After-Tax Investment Analysis  &amp;  Corporate Real Estate (Own vs Rent)</vt:lpstr>
      <vt:lpstr>Slide 2</vt:lpstr>
      <vt:lpstr>3 MAJOR DIFFERENCES between PBTCF &amp; EATCF levels:</vt:lpstr>
      <vt:lpstr>EXHIBIT 14-1A  Equity- After-Tax Cash Flows from Operations</vt:lpstr>
      <vt:lpstr>EXHIBIT 14-1B Computation of CGT in Reversion Cash Flow</vt:lpstr>
      <vt:lpstr>Slide 6</vt:lpstr>
      <vt:lpstr>Slide 7</vt:lpstr>
      <vt:lpstr>Depreciation Expense:</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Exhibit 12-1: Relation between Investment Value (IV) and Market Value (MV) in a well-functioning asset market</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vector>
  </TitlesOfParts>
  <Company>University of Cincinnati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 LECTURE:</dc:title>
  <dc:creator>Andreas Rauterkus</dc:creator>
  <cp:lastModifiedBy>McLaughlin</cp:lastModifiedBy>
  <cp:revision>207</cp:revision>
  <dcterms:created xsi:type="dcterms:W3CDTF">2001-04-18T01:40:36Z</dcterms:created>
  <dcterms:modified xsi:type="dcterms:W3CDTF">2013-02-15T17:34:03Z</dcterms:modified>
</cp:coreProperties>
</file>