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sldIdLst>
    <p:sldId id="256" r:id="rId2"/>
    <p:sldId id="258" r:id="rId3"/>
    <p:sldId id="282" r:id="rId4"/>
    <p:sldId id="331" r:id="rId5"/>
    <p:sldId id="283" r:id="rId6"/>
    <p:sldId id="284" r:id="rId7"/>
    <p:sldId id="262" r:id="rId8"/>
    <p:sldId id="334" r:id="rId9"/>
    <p:sldId id="318" r:id="rId10"/>
    <p:sldId id="268" r:id="rId11"/>
    <p:sldId id="321" r:id="rId12"/>
    <p:sldId id="326" r:id="rId13"/>
    <p:sldId id="327" r:id="rId14"/>
    <p:sldId id="328" r:id="rId15"/>
    <p:sldId id="329" r:id="rId16"/>
    <p:sldId id="330" r:id="rId17"/>
    <p:sldId id="275" r:id="rId18"/>
    <p:sldId id="277" r:id="rId19"/>
    <p:sldId id="332" r:id="rId20"/>
    <p:sldId id="335" r:id="rId21"/>
    <p:sldId id="336" r:id="rId22"/>
    <p:sldId id="337"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0000"/>
    <a:srgbClr val="FFCC99"/>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86" autoAdjust="0"/>
  </p:normalViewPr>
  <p:slideViewPr>
    <p:cSldViewPr>
      <p:cViewPr varScale="1">
        <p:scale>
          <a:sx n="80" d="100"/>
          <a:sy n="80" d="100"/>
        </p:scale>
        <p:origin x="-144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300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00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00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300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3D902D18-CF87-4BFC-A07C-651BA3CFED4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16CA6206-CA11-442B-95A6-B1D84277D5EA}" type="slidenum">
              <a:rPr lang="en-US"/>
              <a:pPr/>
              <a:t>20</a:t>
            </a:fld>
            <a:endParaRPr 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en-US" smtClean="0"/>
              <a:t>Loan “g” = Loan (r-y) = 6%-7%, or 8%-9% = -1%.</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197"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smtClean="0"/>
              <a:t>Click to edit Master title style</a:t>
            </a:r>
          </a:p>
        </p:txBody>
      </p:sp>
      <p:sp>
        <p:nvSpPr>
          <p:cNvPr id="819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C69376D5-8AFB-4017-B38F-6A0C5AC636E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266A49CF-7326-4BDC-9A27-E7B0A1EA14B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D6EA8A3D-1723-4CB6-B893-A90EC3FDE6C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DACC2E02-1BD8-416D-8CD9-DFBF9CB4341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8"/>
          <p:cNvSpPr>
            <a:spLocks noGrp="1" noChangeArrowheads="1"/>
          </p:cNvSpPr>
          <p:nvPr>
            <p:ph type="sldNum" sz="quarter" idx="12"/>
          </p:nvPr>
        </p:nvSpPr>
        <p:spPr>
          <a:ln/>
        </p:spPr>
        <p:txBody>
          <a:bodyPr/>
          <a:lstStyle>
            <a:lvl1pPr>
              <a:defRPr/>
            </a:lvl1pPr>
          </a:lstStyle>
          <a:p>
            <a:fld id="{9BDEB10B-FA58-4964-B01C-6FBF61BC211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D2F6EEDC-6D60-4827-A158-85F6344B41F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9" name="Rectangle 8"/>
          <p:cNvSpPr>
            <a:spLocks noGrp="1" noChangeArrowheads="1"/>
          </p:cNvSpPr>
          <p:nvPr>
            <p:ph type="sldNum" sz="quarter" idx="12"/>
          </p:nvPr>
        </p:nvSpPr>
        <p:spPr>
          <a:ln/>
        </p:spPr>
        <p:txBody>
          <a:bodyPr/>
          <a:lstStyle>
            <a:lvl1pPr>
              <a:defRPr/>
            </a:lvl1pPr>
          </a:lstStyle>
          <a:p>
            <a:fld id="{19503FA2-963C-4B9F-B77E-512FEF95344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8"/>
          <p:cNvSpPr>
            <a:spLocks noGrp="1" noChangeArrowheads="1"/>
          </p:cNvSpPr>
          <p:nvPr>
            <p:ph type="sldNum" sz="quarter" idx="12"/>
          </p:nvPr>
        </p:nvSpPr>
        <p:spPr>
          <a:ln/>
        </p:spPr>
        <p:txBody>
          <a:bodyPr/>
          <a:lstStyle>
            <a:lvl1pPr>
              <a:defRPr/>
            </a:lvl1pPr>
          </a:lstStyle>
          <a:p>
            <a:fld id="{DB934974-3AA9-4260-8EF9-28BB6B093FA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4" name="Rectangle 8"/>
          <p:cNvSpPr>
            <a:spLocks noGrp="1" noChangeArrowheads="1"/>
          </p:cNvSpPr>
          <p:nvPr>
            <p:ph type="sldNum" sz="quarter" idx="12"/>
          </p:nvPr>
        </p:nvSpPr>
        <p:spPr>
          <a:ln/>
        </p:spPr>
        <p:txBody>
          <a:bodyPr/>
          <a:lstStyle>
            <a:lvl1pPr>
              <a:defRPr/>
            </a:lvl1pPr>
          </a:lstStyle>
          <a:p>
            <a:fld id="{76404F6D-102E-4532-AEE6-9C0B1C20F93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67B2A9FD-BD33-4149-AE7B-3BA4B51156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8"/>
          <p:cNvSpPr>
            <a:spLocks noGrp="1" noChangeArrowheads="1"/>
          </p:cNvSpPr>
          <p:nvPr>
            <p:ph type="sldNum" sz="quarter" idx="12"/>
          </p:nvPr>
        </p:nvSpPr>
        <p:spPr>
          <a:ln/>
        </p:spPr>
        <p:txBody>
          <a:bodyPr/>
          <a:lstStyle>
            <a:lvl1pPr>
              <a:defRPr/>
            </a:lvl1pPr>
          </a:lstStyle>
          <a:p>
            <a:fld id="{20B495B2-38D4-420A-867F-C1A0779A2A5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173" name="Rectangle 5"/>
          <p:cNvSpPr>
            <a:spLocks noGrp="1" noChangeArrowheads="1"/>
          </p:cNvSpPr>
          <p:nvPr>
            <p:ph type="title"/>
          </p:nvPr>
        </p:nvSpPr>
        <p:spPr bwMode="auto">
          <a:xfrm>
            <a:off x="685800" y="0"/>
            <a:ext cx="77724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7174" name="Rectangle 6"/>
          <p:cNvSpPr>
            <a:spLocks noGrp="1" noChangeArrowheads="1"/>
          </p:cNvSpPr>
          <p:nvPr>
            <p:ph type="dt" sz="half" idx="2"/>
          </p:nvPr>
        </p:nvSpPr>
        <p:spPr bwMode="auto">
          <a:xfrm>
            <a:off x="7620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eaLnBrk="1" hangingPunct="1">
              <a:defRPr sz="1200">
                <a:latin typeface="Calibri" pitchFamily="34" charset="0"/>
              </a:defRPr>
            </a:lvl1pPr>
          </a:lstStyle>
          <a:p>
            <a:pPr>
              <a:defRPr/>
            </a:pPr>
            <a:endParaRPr lang="en-US" dirty="0"/>
          </a:p>
        </p:txBody>
      </p:sp>
      <p:sp>
        <p:nvSpPr>
          <p:cNvPr id="7175" name="Rectangle 7"/>
          <p:cNvSpPr>
            <a:spLocks noGrp="1" noChangeArrowheads="1"/>
          </p:cNvSpPr>
          <p:nvPr>
            <p:ph type="ftr" sz="quarter" idx="3"/>
          </p:nvPr>
        </p:nvSpPr>
        <p:spPr bwMode="auto">
          <a:xfrm>
            <a:off x="2743200" y="6400800"/>
            <a:ext cx="3657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eaLnBrk="1" hangingPunct="1">
              <a:defRPr sz="1200">
                <a:latin typeface="Calibri" pitchFamily="34" charset="0"/>
              </a:defRPr>
            </a:lvl1pPr>
          </a:lstStyle>
          <a:p>
            <a:pPr>
              <a:defRPr/>
            </a:pPr>
            <a:r>
              <a:rPr lang="en-US" dirty="0" smtClean="0"/>
              <a:t>© 2014 OnCourse Learning. All Rights Reserved.</a:t>
            </a:r>
            <a:endParaRPr lang="en-US" dirty="0"/>
          </a:p>
        </p:txBody>
      </p:sp>
      <p:sp>
        <p:nvSpPr>
          <p:cNvPr id="7176" name="Rectangle 8"/>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r" eaLnBrk="1" hangingPunct="1">
              <a:defRPr sz="1200">
                <a:latin typeface="Calibri" pitchFamily="34" charset="0"/>
              </a:defRPr>
            </a:lvl1pPr>
          </a:lstStyle>
          <a:p>
            <a:fld id="{339FEB08-88C1-41D0-91FA-28D58590C1F1}" type="slidenum">
              <a:rPr lang="en-US" smtClean="0"/>
              <a:pPr/>
              <a:t>‹#›</a:t>
            </a:fld>
            <a:endParaRPr lang="en-US"/>
          </a:p>
        </p:txBody>
      </p:sp>
      <p:sp>
        <p:nvSpPr>
          <p:cNvPr id="1030" name="Rectangle 9"/>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110000"/>
        <a:buFont typeface="Wingdings"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3">
            <a:lumMod val="50000"/>
          </a:schemeClr>
        </a:buClr>
        <a:buSzPct val="60000"/>
        <a:buFont typeface="Wingdings" pitchFamily="2" charset="2"/>
        <a:buChar char="l"/>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7.xml"/><Relationship Id="rId5" Type="http://schemas.openxmlformats.org/officeDocument/2006/relationships/image" Target="../media/image22.emf"/><Relationship Id="rId4" Type="http://schemas.openxmlformats.org/officeDocument/2006/relationships/image" Target="../media/image21.e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Grp="1" noChangeArrowheads="1"/>
          </p:cNvSpPr>
          <p:nvPr>
            <p:ph type="sldNum" sz="quarter" idx="12"/>
          </p:nvPr>
        </p:nvSpPr>
        <p:spPr>
          <a:noFill/>
          <a:ln>
            <a:miter lim="800000"/>
            <a:headEnd/>
            <a:tailEnd/>
          </a:ln>
        </p:spPr>
        <p:txBody>
          <a:bodyPr/>
          <a:lstStyle/>
          <a:p>
            <a:fld id="{146E6ED7-0EF9-4321-9B0B-6776D5E903C9}" type="slidenum">
              <a:rPr lang="en-US"/>
              <a:pPr/>
              <a:t>1</a:t>
            </a:fld>
            <a:endParaRPr lang="en-US"/>
          </a:p>
        </p:txBody>
      </p:sp>
      <p:sp>
        <p:nvSpPr>
          <p:cNvPr id="2050" name="Rectangle 2"/>
          <p:cNvSpPr>
            <a:spLocks noGrp="1" noChangeArrowheads="1"/>
          </p:cNvSpPr>
          <p:nvPr>
            <p:ph type="ctrTitle"/>
          </p:nvPr>
        </p:nvSpPr>
        <p:spPr>
          <a:xfrm>
            <a:off x="762000" y="762000"/>
            <a:ext cx="7772400" cy="1676400"/>
          </a:xfrm>
        </p:spPr>
        <p:txBody>
          <a:bodyPr/>
          <a:lstStyle/>
          <a:p>
            <a:pPr eaLnBrk="1" hangingPunct="1">
              <a:defRPr/>
            </a:pPr>
            <a:r>
              <a:rPr lang="en-US" b="1" dirty="0" smtClean="0">
                <a:latin typeface="Times New Roman" panose="02020603050405020304" pitchFamily="18" charset="0"/>
              </a:rPr>
              <a:t>Chapter 13 </a:t>
            </a:r>
            <a:r>
              <a:rPr lang="en-US" b="1" dirty="0" smtClean="0">
                <a:latin typeface="Times New Roman" panose="02020603050405020304" pitchFamily="18" charset="0"/>
              </a:rPr>
              <a:t/>
            </a:r>
            <a:br>
              <a:rPr lang="en-US" b="1" dirty="0" smtClean="0">
                <a:latin typeface="Times New Roman" panose="02020603050405020304" pitchFamily="18" charset="0"/>
              </a:rPr>
            </a:br>
            <a:r>
              <a:rPr lang="en-US" b="1" dirty="0" smtClean="0">
                <a:latin typeface="Times New Roman" panose="02020603050405020304" pitchFamily="18" charset="0"/>
              </a:rPr>
              <a:t>LEVERAGE</a:t>
            </a:r>
            <a:endParaRPr lang="en-US" b="1" dirty="0" smtClean="0">
              <a:latin typeface="Times New Roman" panose="02020603050405020304" pitchFamily="18" charset="0"/>
            </a:endParaRPr>
          </a:p>
        </p:txBody>
      </p:sp>
      <p:sp>
        <p:nvSpPr>
          <p:cNvPr id="3076" name="Rectangle 3"/>
          <p:cNvSpPr>
            <a:spLocks noGrp="1" noChangeArrowheads="1"/>
          </p:cNvSpPr>
          <p:nvPr>
            <p:ph type="subTitle" idx="1"/>
          </p:nvPr>
        </p:nvSpPr>
        <p:spPr>
          <a:xfrm>
            <a:off x="1447800" y="2895600"/>
            <a:ext cx="6400800" cy="1752600"/>
          </a:xfrm>
        </p:spPr>
        <p:txBody>
          <a:bodyPr/>
          <a:lstStyle/>
          <a:p>
            <a:pPr eaLnBrk="1" hangingPunct="1"/>
            <a:r>
              <a:rPr lang="en-US" b="1" i="1" smtClean="0">
                <a:latin typeface="Arial" pitchFamily="34" charset="0"/>
              </a:rPr>
              <a:t>(The use of debt) </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miter lim="800000"/>
            <a:headEnd/>
            <a:tailEnd/>
          </a:ln>
        </p:spPr>
        <p:txBody>
          <a:bodyPr/>
          <a:lstStyle/>
          <a:p>
            <a:fld id="{EBFED429-2EF7-4302-85BA-79371940EC2A}" type="slidenum">
              <a:rPr lang="en-US"/>
              <a:pPr/>
              <a:t>10</a:t>
            </a:fld>
            <a:endParaRPr lang="en-US"/>
          </a:p>
        </p:txBody>
      </p:sp>
      <p:sp>
        <p:nvSpPr>
          <p:cNvPr id="30722" name="Rectangle 2"/>
          <p:cNvSpPr>
            <a:spLocks noGrp="1" noChangeArrowheads="1"/>
          </p:cNvSpPr>
          <p:nvPr>
            <p:ph type="title"/>
          </p:nvPr>
        </p:nvSpPr>
        <p:spPr>
          <a:xfrm>
            <a:off x="685800" y="228600"/>
            <a:ext cx="7772400" cy="838200"/>
          </a:xfrm>
        </p:spPr>
        <p:txBody>
          <a:bodyPr/>
          <a:lstStyle/>
          <a:p>
            <a:pPr eaLnBrk="1" hangingPunct="1">
              <a:defRPr/>
            </a:pPr>
            <a:r>
              <a:rPr lang="en-US" sz="2000" b="1" smtClean="0">
                <a:latin typeface="Times New Roman" panose="02020603050405020304" pitchFamily="18" charset="0"/>
                <a:cs typeface="Courier New" panose="02070309020205020404" pitchFamily="49" charset="0"/>
              </a:rPr>
              <a:t>Exhibit 13-4: Effect of Leverage on Investment Risk and Return: </a:t>
            </a:r>
            <a:br>
              <a:rPr lang="en-US" sz="2000" b="1" smtClean="0">
                <a:latin typeface="Times New Roman" panose="02020603050405020304" pitchFamily="18" charset="0"/>
                <a:cs typeface="Courier New" panose="02070309020205020404" pitchFamily="49" charset="0"/>
              </a:rPr>
            </a:br>
            <a:r>
              <a:rPr lang="en-US" sz="2000" b="1" smtClean="0">
                <a:latin typeface="Times New Roman" panose="02020603050405020304" pitchFamily="18" charset="0"/>
                <a:cs typeface="Courier New" panose="02070309020205020404" pitchFamily="49" charset="0"/>
              </a:rPr>
              <a:t>The Case of Riskless Debt...</a:t>
            </a:r>
            <a:endParaRPr lang="en-US" smtClean="0"/>
          </a:p>
        </p:txBody>
      </p:sp>
      <p:pic>
        <p:nvPicPr>
          <p:cNvPr id="12292" name="Picture 38"/>
          <p:cNvPicPr>
            <a:picLocks noChangeAspect="1" noChangeArrowheads="1"/>
          </p:cNvPicPr>
          <p:nvPr>
            <p:ph idx="1"/>
          </p:nvPr>
        </p:nvPicPr>
        <p:blipFill>
          <a:blip r:embed="rId2" cstate="print"/>
          <a:srcRect/>
          <a:stretch>
            <a:fillRect/>
          </a:stretch>
        </p:blipFill>
        <p:spPr>
          <a:xfrm>
            <a:off x="1371600" y="1009650"/>
            <a:ext cx="6629400" cy="5395913"/>
          </a:xfrm>
          <a:noFill/>
        </p:spPr>
      </p:pic>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miter lim="800000"/>
            <a:headEnd/>
            <a:tailEnd/>
          </a:ln>
        </p:spPr>
        <p:txBody>
          <a:bodyPr/>
          <a:lstStyle/>
          <a:p>
            <a:fld id="{0D38934A-D3D0-473F-8267-2B5703CA5BBD}" type="slidenum">
              <a:rPr lang="en-US"/>
              <a:pPr/>
              <a:t>11</a:t>
            </a:fld>
            <a:endParaRPr lang="en-US"/>
          </a:p>
        </p:txBody>
      </p:sp>
      <p:sp>
        <p:nvSpPr>
          <p:cNvPr id="96258" name="Rectangle 2"/>
          <p:cNvSpPr>
            <a:spLocks noGrp="1" noChangeArrowheads="1"/>
          </p:cNvSpPr>
          <p:nvPr>
            <p:ph type="title"/>
          </p:nvPr>
        </p:nvSpPr>
        <p:spPr>
          <a:xfrm>
            <a:off x="685800" y="228600"/>
            <a:ext cx="7772400" cy="838200"/>
          </a:xfrm>
        </p:spPr>
        <p:txBody>
          <a:bodyPr/>
          <a:lstStyle/>
          <a:p>
            <a:pPr eaLnBrk="1" hangingPunct="1">
              <a:defRPr/>
            </a:pPr>
            <a:r>
              <a:rPr lang="en-US" sz="2000" b="1" smtClean="0">
                <a:latin typeface="Times New Roman" panose="02020603050405020304" pitchFamily="18" charset="0"/>
                <a:cs typeface="Courier New" panose="02070309020205020404" pitchFamily="49" charset="0"/>
              </a:rPr>
              <a:t>Exhibit 13-5: Effect of Leverage on Investment Risk and Return: </a:t>
            </a:r>
            <a:br>
              <a:rPr lang="en-US" sz="2000" b="1" smtClean="0">
                <a:latin typeface="Times New Roman" panose="02020603050405020304" pitchFamily="18" charset="0"/>
                <a:cs typeface="Courier New" panose="02070309020205020404" pitchFamily="49" charset="0"/>
              </a:rPr>
            </a:br>
            <a:r>
              <a:rPr lang="en-US" sz="2000" b="1" smtClean="0">
                <a:latin typeface="Times New Roman" panose="02020603050405020304" pitchFamily="18" charset="0"/>
                <a:cs typeface="Courier New" panose="02070309020205020404" pitchFamily="49" charset="0"/>
              </a:rPr>
              <a:t>The Case of Risky Debt...</a:t>
            </a:r>
            <a:endParaRPr lang="en-US" smtClean="0"/>
          </a:p>
        </p:txBody>
      </p:sp>
      <p:pic>
        <p:nvPicPr>
          <p:cNvPr id="13316" name="Picture 5"/>
          <p:cNvPicPr>
            <a:picLocks noChangeAspect="1" noChangeArrowheads="1"/>
          </p:cNvPicPr>
          <p:nvPr>
            <p:ph idx="1"/>
          </p:nvPr>
        </p:nvPicPr>
        <p:blipFill>
          <a:blip r:embed="rId2" cstate="print"/>
          <a:srcRect/>
          <a:stretch>
            <a:fillRect/>
          </a:stretch>
        </p:blipFill>
        <p:spPr>
          <a:xfrm>
            <a:off x="1600200" y="990600"/>
            <a:ext cx="6705600" cy="5748338"/>
          </a:xfrm>
          <a:noFill/>
        </p:spPr>
      </p:pic>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a:noFill/>
          <a:ln>
            <a:miter lim="800000"/>
            <a:headEnd/>
            <a:tailEnd/>
          </a:ln>
        </p:spPr>
        <p:txBody>
          <a:bodyPr/>
          <a:lstStyle/>
          <a:p>
            <a:fld id="{38BDCBE1-10A7-4645-8C96-DEDA4BA4A40D}" type="slidenum">
              <a:rPr lang="en-US"/>
              <a:pPr/>
              <a:t>12</a:t>
            </a:fld>
            <a:endParaRPr lang="en-US"/>
          </a:p>
        </p:txBody>
      </p:sp>
      <p:sp>
        <p:nvSpPr>
          <p:cNvPr id="14339" name="Text Box 2"/>
          <p:cNvSpPr txBox="1">
            <a:spLocks noChangeArrowheads="1"/>
          </p:cNvSpPr>
          <p:nvPr/>
        </p:nvSpPr>
        <p:spPr bwMode="auto">
          <a:xfrm>
            <a:off x="228600" y="685800"/>
            <a:ext cx="8610600" cy="671513"/>
          </a:xfrm>
          <a:prstGeom prst="rect">
            <a:avLst/>
          </a:prstGeom>
          <a:noFill/>
          <a:ln w="9525">
            <a:noFill/>
            <a:miter lim="800000"/>
            <a:headEnd/>
            <a:tailEnd/>
          </a:ln>
          <a:effectLst/>
        </p:spPr>
        <p:txBody>
          <a:bodyPr>
            <a:spAutoFit/>
          </a:bodyPr>
          <a:lstStyle/>
          <a:p>
            <a:pPr eaLnBrk="1" hangingPunct="1"/>
            <a:r>
              <a:rPr lang="en-US" sz="2000" b="1" i="1"/>
              <a:t>The "Weighted Average Cost of Capital" (WACC) Formula . . .</a:t>
            </a:r>
            <a:endParaRPr lang="en-US" sz="2000"/>
          </a:p>
          <a:p>
            <a:pPr eaLnBrk="1" hangingPunct="1"/>
            <a:r>
              <a:rPr lang="en-US" sz="1800"/>
              <a:t>			r</a:t>
            </a:r>
            <a:r>
              <a:rPr lang="en-US" sz="1800" baseline="-25000"/>
              <a:t>P</a:t>
            </a:r>
            <a:r>
              <a:rPr lang="en-US" sz="1800"/>
              <a:t> = (L/V)r</a:t>
            </a:r>
            <a:r>
              <a:rPr lang="en-US" sz="1800" baseline="-25000"/>
              <a:t>D</a:t>
            </a:r>
            <a:r>
              <a:rPr lang="en-US" sz="1800"/>
              <a:t> + [1-(L/V)]r</a:t>
            </a:r>
            <a:r>
              <a:rPr lang="en-US" sz="1800" baseline="-25000"/>
              <a:t>E</a:t>
            </a:r>
          </a:p>
        </p:txBody>
      </p:sp>
      <p:sp>
        <p:nvSpPr>
          <p:cNvPr id="101379" name="Text Box 3"/>
          <p:cNvSpPr txBox="1">
            <a:spLocks noChangeArrowheads="1"/>
          </p:cNvSpPr>
          <p:nvPr/>
        </p:nvSpPr>
        <p:spPr bwMode="auto">
          <a:xfrm>
            <a:off x="228600" y="152400"/>
            <a:ext cx="7924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chemeClr val="tx2"/>
                </a:solidFill>
                <a:effectLst>
                  <a:outerShdw blurRad="38100" dist="38100" dir="2700000" algn="tl">
                    <a:srgbClr val="FFFFFF"/>
                  </a:outerShdw>
                </a:effectLst>
              </a:rPr>
              <a:t>A </a:t>
            </a:r>
            <a:r>
              <a:rPr lang="en-US" b="1" i="1">
                <a:solidFill>
                  <a:schemeClr val="tx2"/>
                </a:solidFill>
                <a:effectLst>
                  <a:outerShdw blurRad="38100" dist="38100" dir="2700000" algn="tl">
                    <a:srgbClr val="FFFFFF"/>
                  </a:outerShdw>
                </a:effectLst>
              </a:rPr>
              <a:t>really</a:t>
            </a:r>
            <a:r>
              <a:rPr lang="en-US" b="1">
                <a:solidFill>
                  <a:schemeClr val="tx2"/>
                </a:solidFill>
                <a:effectLst>
                  <a:outerShdw blurRad="38100" dist="38100" dir="2700000" algn="tl">
                    <a:srgbClr val="FFFFFF"/>
                  </a:outerShdw>
                </a:effectLst>
              </a:rPr>
              <a:t> useful formula. . .</a:t>
            </a:r>
          </a:p>
        </p:txBody>
      </p:sp>
      <p:sp>
        <p:nvSpPr>
          <p:cNvPr id="101380" name="Text Box 4"/>
          <p:cNvSpPr txBox="1">
            <a:spLocks noChangeArrowheads="1"/>
          </p:cNvSpPr>
          <p:nvPr/>
        </p:nvSpPr>
        <p:spPr bwMode="auto">
          <a:xfrm>
            <a:off x="228600" y="1524000"/>
            <a:ext cx="4495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20000"/>
              </a:spcBef>
              <a:defRPr/>
            </a:pPr>
            <a:r>
              <a:rPr lang="en-US" sz="2000" b="1">
                <a:effectLst>
                  <a:outerShdw blurRad="38100" dist="38100" dir="2700000" algn="tl">
                    <a:srgbClr val="FFFFFF"/>
                  </a:outerShdw>
                </a:effectLst>
                <a:cs typeface="Times New Roman" panose="02020603050405020304" pitchFamily="18" charset="0"/>
              </a:rPr>
              <a:t>Derivation of the WACC Formula:</a:t>
            </a:r>
            <a:endParaRPr lang="en-US" sz="2000" b="1" i="1">
              <a:solidFill>
                <a:schemeClr val="bg2"/>
              </a:solidFill>
              <a:effectLst>
                <a:outerShdw blurRad="38100" dist="38100" dir="2700000" algn="tl">
                  <a:srgbClr val="000000"/>
                </a:outerShdw>
              </a:effectLst>
              <a:cs typeface="Times New Roman" panose="02020603050405020304" pitchFamily="18" charset="0"/>
            </a:endParaRPr>
          </a:p>
        </p:txBody>
      </p:sp>
      <p:sp>
        <p:nvSpPr>
          <p:cNvPr id="101381" name="Text Box 5"/>
          <p:cNvSpPr txBox="1">
            <a:spLocks noChangeArrowheads="1"/>
          </p:cNvSpPr>
          <p:nvPr/>
        </p:nvSpPr>
        <p:spPr bwMode="auto">
          <a:xfrm>
            <a:off x="4343400" y="1524000"/>
            <a:ext cx="2057400" cy="457200"/>
          </a:xfrm>
          <a:prstGeom prst="rect">
            <a:avLst/>
          </a:prstGeom>
          <a:solidFill>
            <a:srgbClr val="FFCC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i="1">
                <a:solidFill>
                  <a:srgbClr val="000000"/>
                </a:solidFill>
                <a:cs typeface="Times New Roman" panose="02020603050405020304" pitchFamily="18" charset="0"/>
              </a:rPr>
              <a:t>V = E+D</a:t>
            </a:r>
            <a:r>
              <a:rPr lang="en-US" b="1">
                <a:effectLst>
                  <a:outerShdw blurRad="38100" dist="38100" dir="2700000" algn="tl">
                    <a:srgbClr val="FFFFFF"/>
                  </a:outerShdw>
                </a:effectLst>
              </a:rPr>
              <a:t> </a:t>
            </a:r>
          </a:p>
        </p:txBody>
      </p:sp>
      <p:graphicFrame>
        <p:nvGraphicFramePr>
          <p:cNvPr id="101382" name="Object 6"/>
          <p:cNvGraphicFramePr>
            <a:graphicFrameLocks noChangeAspect="1"/>
          </p:cNvGraphicFramePr>
          <p:nvPr/>
        </p:nvGraphicFramePr>
        <p:xfrm>
          <a:off x="304800" y="2057400"/>
          <a:ext cx="8094663" cy="731838"/>
        </p:xfrm>
        <a:graphic>
          <a:graphicData uri="http://schemas.openxmlformats.org/presentationml/2006/ole">
            <p:oleObj spid="_x0000_s14343" name="Equation" r:id="rId3" imgW="4762500" imgH="431800" progId="Equation.3">
              <p:embed/>
            </p:oleObj>
          </a:graphicData>
        </a:graphic>
      </p:graphicFrame>
      <p:graphicFrame>
        <p:nvGraphicFramePr>
          <p:cNvPr id="101383" name="Object 7"/>
          <p:cNvGraphicFramePr>
            <a:graphicFrameLocks noChangeAspect="1"/>
          </p:cNvGraphicFramePr>
          <p:nvPr/>
        </p:nvGraphicFramePr>
        <p:xfrm>
          <a:off x="304800" y="2895600"/>
          <a:ext cx="3113088" cy="715963"/>
        </p:xfrm>
        <a:graphic>
          <a:graphicData uri="http://schemas.openxmlformats.org/presentationml/2006/ole">
            <p:oleObj spid="_x0000_s14344" name="Equation" r:id="rId4" imgW="1854200" imgH="431800" progId="Equation.3">
              <p:embed/>
            </p:oleObj>
          </a:graphicData>
        </a:graphic>
      </p:graphicFrame>
      <p:graphicFrame>
        <p:nvGraphicFramePr>
          <p:cNvPr id="101384" name="Object 8"/>
          <p:cNvGraphicFramePr>
            <a:graphicFrameLocks noChangeAspect="1"/>
          </p:cNvGraphicFramePr>
          <p:nvPr/>
        </p:nvGraphicFramePr>
        <p:xfrm>
          <a:off x="304800" y="3733800"/>
          <a:ext cx="3711575" cy="984250"/>
        </p:xfrm>
        <a:graphic>
          <a:graphicData uri="http://schemas.openxmlformats.org/presentationml/2006/ole">
            <p:oleObj spid="_x0000_s14345" name="Equation" r:id="rId5" imgW="1688367" imgH="431613" progId="Equation.3">
              <p:embed/>
            </p:oleObj>
          </a:graphicData>
        </a:graphic>
      </p:graphicFrame>
      <p:sp>
        <p:nvSpPr>
          <p:cNvPr id="101385" name="Text Box 9"/>
          <p:cNvSpPr txBox="1">
            <a:spLocks noChangeArrowheads="1"/>
          </p:cNvSpPr>
          <p:nvPr/>
        </p:nvSpPr>
        <p:spPr bwMode="auto">
          <a:xfrm>
            <a:off x="4114800" y="2971800"/>
            <a:ext cx="4724400" cy="1446213"/>
          </a:xfrm>
          <a:prstGeom prst="rect">
            <a:avLst/>
          </a:prstGeom>
          <a:solidFill>
            <a:srgbClr val="FFCC99"/>
          </a:solidFill>
          <a:ln w="9525">
            <a:solidFill>
              <a:schemeClr val="tx1"/>
            </a:solidFill>
            <a:miter lim="800000"/>
            <a:headEnd/>
            <a:tailEnd/>
          </a:ln>
          <a:effectLst/>
        </p:spPr>
        <p:txBody>
          <a:bodyPr>
            <a:spAutoFit/>
          </a:bodyPr>
          <a:lstStyle/>
          <a:p>
            <a:pPr algn="ctr">
              <a:spcBef>
                <a:spcPct val="50000"/>
              </a:spcBef>
            </a:pPr>
            <a:r>
              <a:rPr lang="en-US" sz="1600">
                <a:solidFill>
                  <a:srgbClr val="000000"/>
                </a:solidFill>
              </a:rPr>
              <a:t>Where: </a:t>
            </a:r>
            <a:r>
              <a:rPr lang="en-US" sz="1600" i="1">
                <a:solidFill>
                  <a:srgbClr val="000000"/>
                </a:solidFill>
              </a:rPr>
              <a:t>r</a:t>
            </a:r>
            <a:r>
              <a:rPr lang="en-US" sz="1600" i="1" baseline="-25000">
                <a:solidFill>
                  <a:srgbClr val="000000"/>
                </a:solidFill>
              </a:rPr>
              <a:t>E</a:t>
            </a:r>
            <a:r>
              <a:rPr lang="en-US" sz="1600" i="1">
                <a:solidFill>
                  <a:srgbClr val="000000"/>
                </a:solidFill>
              </a:rPr>
              <a:t> = </a:t>
            </a:r>
            <a:r>
              <a:rPr lang="en-US" sz="1600">
                <a:solidFill>
                  <a:srgbClr val="000000"/>
                </a:solidFill>
              </a:rPr>
              <a:t>Levered Equity Return, </a:t>
            </a:r>
          </a:p>
          <a:p>
            <a:pPr algn="ctr">
              <a:spcBef>
                <a:spcPct val="50000"/>
              </a:spcBef>
            </a:pPr>
            <a:r>
              <a:rPr lang="en-US" sz="1600" i="1">
                <a:solidFill>
                  <a:srgbClr val="000000"/>
                </a:solidFill>
              </a:rPr>
              <a:t>r</a:t>
            </a:r>
            <a:r>
              <a:rPr lang="en-US" sz="1600" i="1" baseline="-25000">
                <a:solidFill>
                  <a:srgbClr val="000000"/>
                </a:solidFill>
              </a:rPr>
              <a:t>P</a:t>
            </a:r>
            <a:r>
              <a:rPr lang="en-US" sz="1600" i="1">
                <a:solidFill>
                  <a:srgbClr val="000000"/>
                </a:solidFill>
              </a:rPr>
              <a:t> </a:t>
            </a:r>
            <a:r>
              <a:rPr lang="en-US" sz="1600">
                <a:solidFill>
                  <a:srgbClr val="000000"/>
                </a:solidFill>
              </a:rPr>
              <a:t>= Property Return, </a:t>
            </a:r>
          </a:p>
          <a:p>
            <a:pPr algn="ctr">
              <a:spcBef>
                <a:spcPct val="50000"/>
              </a:spcBef>
            </a:pPr>
            <a:r>
              <a:rPr lang="en-US" sz="1600" i="1">
                <a:solidFill>
                  <a:srgbClr val="000000"/>
                </a:solidFill>
              </a:rPr>
              <a:t>r</a:t>
            </a:r>
            <a:r>
              <a:rPr lang="en-US" sz="1600" i="1" baseline="-25000">
                <a:solidFill>
                  <a:srgbClr val="000000"/>
                </a:solidFill>
              </a:rPr>
              <a:t>D</a:t>
            </a:r>
            <a:r>
              <a:rPr lang="en-US" sz="1600" i="1">
                <a:solidFill>
                  <a:srgbClr val="000000"/>
                </a:solidFill>
              </a:rPr>
              <a:t> </a:t>
            </a:r>
            <a:r>
              <a:rPr lang="en-US" sz="1600">
                <a:solidFill>
                  <a:srgbClr val="000000"/>
                </a:solidFill>
              </a:rPr>
              <a:t>= Debt Return,</a:t>
            </a:r>
            <a:r>
              <a:rPr lang="en-US" sz="1600" i="1">
                <a:solidFill>
                  <a:srgbClr val="000000"/>
                </a:solidFill>
              </a:rPr>
              <a:t> </a:t>
            </a:r>
          </a:p>
          <a:p>
            <a:pPr algn="ctr">
              <a:spcBef>
                <a:spcPct val="50000"/>
              </a:spcBef>
            </a:pPr>
            <a:r>
              <a:rPr lang="en-US" sz="1600" i="1">
                <a:solidFill>
                  <a:srgbClr val="000000"/>
                </a:solidFill>
              </a:rPr>
              <a:t>LTV</a:t>
            </a:r>
            <a:r>
              <a:rPr lang="en-US" sz="1600">
                <a:solidFill>
                  <a:srgbClr val="000000"/>
                </a:solidFill>
              </a:rPr>
              <a:t>=Loan-to-Value Ratio (</a:t>
            </a:r>
            <a:r>
              <a:rPr lang="en-US" sz="1600" i="1">
                <a:solidFill>
                  <a:srgbClr val="000000"/>
                </a:solidFill>
              </a:rPr>
              <a:t>D/V</a:t>
            </a:r>
            <a:r>
              <a:rPr lang="en-US" sz="1600">
                <a:solidFill>
                  <a:srgbClr val="000000"/>
                </a:solidFill>
              </a:rPr>
              <a:t>).</a:t>
            </a:r>
          </a:p>
        </p:txBody>
      </p:sp>
      <p:graphicFrame>
        <p:nvGraphicFramePr>
          <p:cNvPr id="101386" name="Object 10"/>
          <p:cNvGraphicFramePr>
            <a:graphicFrameLocks noChangeAspect="1"/>
          </p:cNvGraphicFramePr>
          <p:nvPr/>
        </p:nvGraphicFramePr>
        <p:xfrm>
          <a:off x="3886200" y="5029200"/>
          <a:ext cx="2743200" cy="906463"/>
        </p:xfrm>
        <a:graphic>
          <a:graphicData uri="http://schemas.openxmlformats.org/presentationml/2006/ole">
            <p:oleObj spid="_x0000_s14347" name="Equation" r:id="rId6" imgW="837836" imgH="266584" progId="Equation.3">
              <p:embed/>
            </p:oleObj>
          </a:graphicData>
        </a:graphic>
      </p:graphicFrame>
      <p:sp>
        <p:nvSpPr>
          <p:cNvPr id="101387" name="Text Box 11"/>
          <p:cNvSpPr txBox="1">
            <a:spLocks noChangeArrowheads="1"/>
          </p:cNvSpPr>
          <p:nvPr/>
        </p:nvSpPr>
        <p:spPr bwMode="auto">
          <a:xfrm>
            <a:off x="304800" y="4953000"/>
            <a:ext cx="4038600" cy="457200"/>
          </a:xfrm>
          <a:prstGeom prst="rect">
            <a:avLst/>
          </a:prstGeom>
          <a:noFill/>
          <a:ln w="9525">
            <a:noFill/>
            <a:miter lim="800000"/>
            <a:headEnd/>
            <a:tailEnd/>
          </a:ln>
          <a:effectLst/>
        </p:spPr>
        <p:txBody>
          <a:bodyPr>
            <a:spAutoFit/>
          </a:bodyPr>
          <a:lstStyle/>
          <a:p>
            <a:pPr>
              <a:spcBef>
                <a:spcPct val="50000"/>
              </a:spcBef>
            </a:pPr>
            <a:r>
              <a:rPr lang="en-US" b="1" i="1">
                <a:solidFill>
                  <a:srgbClr val="000000"/>
                </a:solidFill>
              </a:rPr>
              <a:t>Invert for equity formula:</a:t>
            </a:r>
            <a:endParaRPr lang="en-US"/>
          </a:p>
        </p:txBody>
      </p:sp>
      <p:sp>
        <p:nvSpPr>
          <p:cNvPr id="14349" name="Text Box 12"/>
          <p:cNvSpPr txBox="1">
            <a:spLocks noChangeArrowheads="1"/>
          </p:cNvSpPr>
          <p:nvPr/>
        </p:nvSpPr>
        <p:spPr bwMode="auto">
          <a:xfrm>
            <a:off x="6019800" y="152400"/>
            <a:ext cx="2362200" cy="366713"/>
          </a:xfrm>
          <a:prstGeom prst="rect">
            <a:avLst/>
          </a:prstGeom>
          <a:noFill/>
          <a:ln w="9525">
            <a:noFill/>
            <a:miter lim="800000"/>
            <a:headEnd/>
            <a:tailEnd/>
          </a:ln>
          <a:effectLst/>
        </p:spPr>
        <p:txBody>
          <a:bodyPr>
            <a:spAutoFit/>
          </a:bodyPr>
          <a:lstStyle/>
          <a:p>
            <a:pPr algn="r" eaLnBrk="1" hangingPunct="1">
              <a:spcBef>
                <a:spcPct val="50000"/>
              </a:spcBef>
            </a:pPr>
            <a:r>
              <a:rPr lang="en-US" sz="1800" i="1"/>
              <a:t>Section 13.3</a:t>
            </a:r>
          </a:p>
        </p:txBody>
      </p:sp>
      <p:sp>
        <p:nvSpPr>
          <p:cNvPr id="14" name="Footer Placeholder 1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1381"/>
                                        </p:tgtEl>
                                        <p:attrNameLst>
                                          <p:attrName>style.visibility</p:attrName>
                                        </p:attrNameLst>
                                      </p:cBhvr>
                                      <p:to>
                                        <p:strVal val="visible"/>
                                      </p:to>
                                    </p:set>
                                    <p:anim calcmode="lin" valueType="num">
                                      <p:cBhvr additive="base">
                                        <p:cTn id="7" dur="500" fill="hold"/>
                                        <p:tgtEl>
                                          <p:spTgt spid="101381"/>
                                        </p:tgtEl>
                                        <p:attrNameLst>
                                          <p:attrName>ppt_x</p:attrName>
                                        </p:attrNameLst>
                                      </p:cBhvr>
                                      <p:tavLst>
                                        <p:tav tm="0">
                                          <p:val>
                                            <p:strVal val="1+#ppt_w/2"/>
                                          </p:val>
                                        </p:tav>
                                        <p:tav tm="100000">
                                          <p:val>
                                            <p:strVal val="#ppt_x"/>
                                          </p:val>
                                        </p:tav>
                                      </p:tavLst>
                                    </p:anim>
                                    <p:anim calcmode="lin" valueType="num">
                                      <p:cBhvr additive="base">
                                        <p:cTn id="8" dur="500" fill="hold"/>
                                        <p:tgtEl>
                                          <p:spTgt spid="101381"/>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01380"/>
                                        </p:tgtEl>
                                        <p:attrNameLst>
                                          <p:attrName>style.visibility</p:attrName>
                                        </p:attrNameLst>
                                      </p:cBhvr>
                                      <p:to>
                                        <p:strVal val="visible"/>
                                      </p:to>
                                    </p:set>
                                    <p:anim calcmode="lin" valueType="num">
                                      <p:cBhvr additive="base">
                                        <p:cTn id="11" dur="500" fill="hold"/>
                                        <p:tgtEl>
                                          <p:spTgt spid="101380"/>
                                        </p:tgtEl>
                                        <p:attrNameLst>
                                          <p:attrName>ppt_x</p:attrName>
                                        </p:attrNameLst>
                                      </p:cBhvr>
                                      <p:tavLst>
                                        <p:tav tm="0">
                                          <p:val>
                                            <p:strVal val="1+#ppt_w/2"/>
                                          </p:val>
                                        </p:tav>
                                        <p:tav tm="100000">
                                          <p:val>
                                            <p:strVal val="#ppt_x"/>
                                          </p:val>
                                        </p:tav>
                                      </p:tavLst>
                                    </p:anim>
                                    <p:anim calcmode="lin" valueType="num">
                                      <p:cBhvr additive="base">
                                        <p:cTn id="12" dur="500" fill="hold"/>
                                        <p:tgtEl>
                                          <p:spTgt spid="101380"/>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101382"/>
                                        </p:tgtEl>
                                        <p:attrNameLst>
                                          <p:attrName>style.visibility</p:attrName>
                                        </p:attrNameLst>
                                      </p:cBhvr>
                                      <p:to>
                                        <p:strVal val="visible"/>
                                      </p:to>
                                    </p:set>
                                    <p:anim calcmode="lin" valueType="num">
                                      <p:cBhvr additive="base">
                                        <p:cTn id="15" dur="500" fill="hold"/>
                                        <p:tgtEl>
                                          <p:spTgt spid="101382"/>
                                        </p:tgtEl>
                                        <p:attrNameLst>
                                          <p:attrName>ppt_x</p:attrName>
                                        </p:attrNameLst>
                                      </p:cBhvr>
                                      <p:tavLst>
                                        <p:tav tm="0">
                                          <p:val>
                                            <p:strVal val="1+#ppt_w/2"/>
                                          </p:val>
                                        </p:tav>
                                        <p:tav tm="100000">
                                          <p:val>
                                            <p:strVal val="#ppt_x"/>
                                          </p:val>
                                        </p:tav>
                                      </p:tavLst>
                                    </p:anim>
                                    <p:anim calcmode="lin" valueType="num">
                                      <p:cBhvr additive="base">
                                        <p:cTn id="16" dur="500" fill="hold"/>
                                        <p:tgtEl>
                                          <p:spTgt spid="101382"/>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101383"/>
                                        </p:tgtEl>
                                        <p:attrNameLst>
                                          <p:attrName>style.visibility</p:attrName>
                                        </p:attrNameLst>
                                      </p:cBhvr>
                                      <p:to>
                                        <p:strVal val="visible"/>
                                      </p:to>
                                    </p:set>
                                    <p:anim calcmode="lin" valueType="num">
                                      <p:cBhvr additive="base">
                                        <p:cTn id="19" dur="500" fill="hold"/>
                                        <p:tgtEl>
                                          <p:spTgt spid="101383"/>
                                        </p:tgtEl>
                                        <p:attrNameLst>
                                          <p:attrName>ppt_x</p:attrName>
                                        </p:attrNameLst>
                                      </p:cBhvr>
                                      <p:tavLst>
                                        <p:tav tm="0">
                                          <p:val>
                                            <p:strVal val="1+#ppt_w/2"/>
                                          </p:val>
                                        </p:tav>
                                        <p:tav tm="100000">
                                          <p:val>
                                            <p:strVal val="#ppt_x"/>
                                          </p:val>
                                        </p:tav>
                                      </p:tavLst>
                                    </p:anim>
                                    <p:anim calcmode="lin" valueType="num">
                                      <p:cBhvr additive="base">
                                        <p:cTn id="20" dur="500" fill="hold"/>
                                        <p:tgtEl>
                                          <p:spTgt spid="10138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01385"/>
                                        </p:tgtEl>
                                        <p:attrNameLst>
                                          <p:attrName>style.visibility</p:attrName>
                                        </p:attrNameLst>
                                      </p:cBhvr>
                                      <p:to>
                                        <p:strVal val="visible"/>
                                      </p:to>
                                    </p:set>
                                    <p:anim calcmode="lin" valueType="num">
                                      <p:cBhvr additive="base">
                                        <p:cTn id="23" dur="500" fill="hold"/>
                                        <p:tgtEl>
                                          <p:spTgt spid="101385"/>
                                        </p:tgtEl>
                                        <p:attrNameLst>
                                          <p:attrName>ppt_x</p:attrName>
                                        </p:attrNameLst>
                                      </p:cBhvr>
                                      <p:tavLst>
                                        <p:tav tm="0">
                                          <p:val>
                                            <p:strVal val="1+#ppt_w/2"/>
                                          </p:val>
                                        </p:tav>
                                        <p:tav tm="100000">
                                          <p:val>
                                            <p:strVal val="#ppt_x"/>
                                          </p:val>
                                        </p:tav>
                                      </p:tavLst>
                                    </p:anim>
                                    <p:anim calcmode="lin" valueType="num">
                                      <p:cBhvr additive="base">
                                        <p:cTn id="24" dur="500" fill="hold"/>
                                        <p:tgtEl>
                                          <p:spTgt spid="101385"/>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101384"/>
                                        </p:tgtEl>
                                        <p:attrNameLst>
                                          <p:attrName>style.visibility</p:attrName>
                                        </p:attrNameLst>
                                      </p:cBhvr>
                                      <p:to>
                                        <p:strVal val="visible"/>
                                      </p:to>
                                    </p:set>
                                    <p:anim calcmode="lin" valueType="num">
                                      <p:cBhvr additive="base">
                                        <p:cTn id="27" dur="500" fill="hold"/>
                                        <p:tgtEl>
                                          <p:spTgt spid="101384"/>
                                        </p:tgtEl>
                                        <p:attrNameLst>
                                          <p:attrName>ppt_x</p:attrName>
                                        </p:attrNameLst>
                                      </p:cBhvr>
                                      <p:tavLst>
                                        <p:tav tm="0">
                                          <p:val>
                                            <p:strVal val="1+#ppt_w/2"/>
                                          </p:val>
                                        </p:tav>
                                        <p:tav tm="100000">
                                          <p:val>
                                            <p:strVal val="#ppt_x"/>
                                          </p:val>
                                        </p:tav>
                                      </p:tavLst>
                                    </p:anim>
                                    <p:anim calcmode="lin" valueType="num">
                                      <p:cBhvr additive="base">
                                        <p:cTn id="28" dur="500" fill="hold"/>
                                        <p:tgtEl>
                                          <p:spTgt spid="101384"/>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1387"/>
                                        </p:tgtEl>
                                        <p:attrNameLst>
                                          <p:attrName>style.visibility</p:attrName>
                                        </p:attrNameLst>
                                      </p:cBhvr>
                                      <p:to>
                                        <p:strVal val="visible"/>
                                      </p:to>
                                    </p:set>
                                    <p:anim calcmode="lin" valueType="num">
                                      <p:cBhvr additive="base">
                                        <p:cTn id="33" dur="500" fill="hold"/>
                                        <p:tgtEl>
                                          <p:spTgt spid="101387"/>
                                        </p:tgtEl>
                                        <p:attrNameLst>
                                          <p:attrName>ppt_x</p:attrName>
                                        </p:attrNameLst>
                                      </p:cBhvr>
                                      <p:tavLst>
                                        <p:tav tm="0">
                                          <p:val>
                                            <p:strVal val="#ppt_x"/>
                                          </p:val>
                                        </p:tav>
                                        <p:tav tm="100000">
                                          <p:val>
                                            <p:strVal val="#ppt_x"/>
                                          </p:val>
                                        </p:tav>
                                      </p:tavLst>
                                    </p:anim>
                                    <p:anim calcmode="lin" valueType="num">
                                      <p:cBhvr additive="base">
                                        <p:cTn id="34" dur="500" fill="hold"/>
                                        <p:tgtEl>
                                          <p:spTgt spid="101387"/>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01386"/>
                                        </p:tgtEl>
                                        <p:attrNameLst>
                                          <p:attrName>style.visibility</p:attrName>
                                        </p:attrNameLst>
                                      </p:cBhvr>
                                      <p:to>
                                        <p:strVal val="visible"/>
                                      </p:to>
                                    </p:set>
                                    <p:anim calcmode="lin" valueType="num">
                                      <p:cBhvr additive="base">
                                        <p:cTn id="37" dur="500" fill="hold"/>
                                        <p:tgtEl>
                                          <p:spTgt spid="101386"/>
                                        </p:tgtEl>
                                        <p:attrNameLst>
                                          <p:attrName>ppt_x</p:attrName>
                                        </p:attrNameLst>
                                      </p:cBhvr>
                                      <p:tavLst>
                                        <p:tav tm="0">
                                          <p:val>
                                            <p:strVal val="#ppt_x"/>
                                          </p:val>
                                        </p:tav>
                                        <p:tav tm="100000">
                                          <p:val>
                                            <p:strVal val="#ppt_x"/>
                                          </p:val>
                                        </p:tav>
                                      </p:tavLst>
                                    </p:anim>
                                    <p:anim calcmode="lin" valueType="num">
                                      <p:cBhvr additive="base">
                                        <p:cTn id="38" dur="500" fill="hold"/>
                                        <p:tgtEl>
                                          <p:spTgt spid="1013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p:bldP spid="101381" grpId="0" animBg="1"/>
      <p:bldP spid="101385" grpId="0" animBg="1"/>
      <p:bldP spid="10138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miter lim="800000"/>
            <a:headEnd/>
            <a:tailEnd/>
          </a:ln>
        </p:spPr>
        <p:txBody>
          <a:bodyPr/>
          <a:lstStyle/>
          <a:p>
            <a:fld id="{0653DE13-821B-4512-93AF-B87752C51484}" type="slidenum">
              <a:rPr lang="en-US"/>
              <a:pPr/>
              <a:t>13</a:t>
            </a:fld>
            <a:endParaRPr lang="en-US"/>
          </a:p>
        </p:txBody>
      </p:sp>
      <p:sp>
        <p:nvSpPr>
          <p:cNvPr id="102402" name="Text Box 2"/>
          <p:cNvSpPr txBox="1">
            <a:spLocks noChangeArrowheads="1"/>
          </p:cNvSpPr>
          <p:nvPr/>
        </p:nvSpPr>
        <p:spPr bwMode="auto">
          <a:xfrm>
            <a:off x="304800" y="228600"/>
            <a:ext cx="8458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20000"/>
              </a:spcBef>
              <a:defRPr/>
            </a:pPr>
            <a:r>
              <a:rPr lang="en-US" sz="2000" b="1" i="1">
                <a:effectLst>
                  <a:outerShdw blurRad="38100" dist="38100" dir="2700000" algn="tl">
                    <a:srgbClr val="FFFFFF"/>
                  </a:outerShdw>
                </a:effectLst>
                <a:cs typeface="Times New Roman" panose="02020603050405020304" pitchFamily="18" charset="0"/>
              </a:rPr>
              <a:t>Or, equivalently, if you prefer . . .</a:t>
            </a:r>
            <a:endParaRPr lang="en-US" sz="2000" b="1" i="1">
              <a:solidFill>
                <a:schemeClr val="bg2"/>
              </a:solidFill>
              <a:effectLst>
                <a:outerShdw blurRad="38100" dist="38100" dir="2700000" algn="tl">
                  <a:srgbClr val="000000"/>
                </a:outerShdw>
              </a:effectLst>
              <a:cs typeface="Times New Roman" panose="02020603050405020304" pitchFamily="18" charset="0"/>
            </a:endParaRPr>
          </a:p>
        </p:txBody>
      </p:sp>
      <p:sp>
        <p:nvSpPr>
          <p:cNvPr id="102403" name="Text Box 3"/>
          <p:cNvSpPr txBox="1">
            <a:spLocks noChangeArrowheads="1"/>
          </p:cNvSpPr>
          <p:nvPr/>
        </p:nvSpPr>
        <p:spPr bwMode="auto">
          <a:xfrm>
            <a:off x="2286000" y="762000"/>
            <a:ext cx="4495800" cy="457200"/>
          </a:xfrm>
          <a:prstGeom prst="rect">
            <a:avLst/>
          </a:prstGeom>
          <a:solidFill>
            <a:srgbClr val="FFCC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i="1">
                <a:solidFill>
                  <a:srgbClr val="000000"/>
                </a:solidFill>
                <a:cs typeface="Times New Roman" panose="02020603050405020304" pitchFamily="18" charset="0"/>
              </a:rPr>
              <a:t>E = V-D</a:t>
            </a:r>
            <a:r>
              <a:rPr lang="en-US" b="1">
                <a:effectLst>
                  <a:outerShdw blurRad="38100" dist="38100" dir="2700000" algn="tl">
                    <a:srgbClr val="FFFFFF"/>
                  </a:outerShdw>
                </a:effectLst>
              </a:rPr>
              <a:t> </a:t>
            </a:r>
          </a:p>
        </p:txBody>
      </p:sp>
      <p:graphicFrame>
        <p:nvGraphicFramePr>
          <p:cNvPr id="15365" name="Object 4"/>
          <p:cNvGraphicFramePr>
            <a:graphicFrameLocks noChangeAspect="1"/>
          </p:cNvGraphicFramePr>
          <p:nvPr/>
        </p:nvGraphicFramePr>
        <p:xfrm>
          <a:off x="1752600" y="1295400"/>
          <a:ext cx="5678488" cy="666750"/>
        </p:xfrm>
        <a:graphic>
          <a:graphicData uri="http://schemas.openxmlformats.org/presentationml/2006/ole">
            <p:oleObj spid="_x0000_s15365" name="Equation" r:id="rId3" imgW="3340100" imgH="393700" progId="Equation.3">
              <p:embed/>
            </p:oleObj>
          </a:graphicData>
        </a:graphic>
      </p:graphicFrame>
      <p:graphicFrame>
        <p:nvGraphicFramePr>
          <p:cNvPr id="15366" name="Object 5"/>
          <p:cNvGraphicFramePr>
            <a:graphicFrameLocks noChangeAspect="1"/>
          </p:cNvGraphicFramePr>
          <p:nvPr/>
        </p:nvGraphicFramePr>
        <p:xfrm>
          <a:off x="762000" y="2133600"/>
          <a:ext cx="7802563" cy="715963"/>
        </p:xfrm>
        <a:graphic>
          <a:graphicData uri="http://schemas.openxmlformats.org/presentationml/2006/ole">
            <p:oleObj spid="_x0000_s15366" name="Equation" r:id="rId4" imgW="4648200" imgH="431800" progId="Equation.3">
              <p:embed/>
            </p:oleObj>
          </a:graphicData>
        </a:graphic>
      </p:graphicFrame>
      <p:grpSp>
        <p:nvGrpSpPr>
          <p:cNvPr id="15367" name="Group 6"/>
          <p:cNvGrpSpPr>
            <a:grpSpLocks/>
          </p:cNvGrpSpPr>
          <p:nvPr/>
        </p:nvGrpSpPr>
        <p:grpSpPr bwMode="auto">
          <a:xfrm>
            <a:off x="1524000" y="2971800"/>
            <a:ext cx="6248400" cy="2751138"/>
            <a:chOff x="768" y="2640"/>
            <a:chExt cx="3936" cy="1673"/>
          </a:xfrm>
        </p:grpSpPr>
        <p:graphicFrame>
          <p:nvGraphicFramePr>
            <p:cNvPr id="15368" name="Object 7"/>
            <p:cNvGraphicFramePr>
              <a:graphicFrameLocks noChangeAspect="1"/>
            </p:cNvGraphicFramePr>
            <p:nvPr/>
          </p:nvGraphicFramePr>
          <p:xfrm>
            <a:off x="952" y="2640"/>
            <a:ext cx="3569" cy="599"/>
          </p:xfrm>
          <a:graphic>
            <a:graphicData uri="http://schemas.openxmlformats.org/presentationml/2006/ole">
              <p:oleObj spid="_x0000_s15368" name="Equation" r:id="rId5" imgW="2578100" imgH="431800" progId="Equation.3">
                <p:embed/>
              </p:oleObj>
            </a:graphicData>
          </a:graphic>
        </p:graphicFrame>
        <p:sp>
          <p:nvSpPr>
            <p:cNvPr id="15369" name="Text Box 8"/>
            <p:cNvSpPr txBox="1">
              <a:spLocks noChangeArrowheads="1"/>
            </p:cNvSpPr>
            <p:nvPr/>
          </p:nvSpPr>
          <p:spPr bwMode="auto">
            <a:xfrm>
              <a:off x="768" y="3216"/>
              <a:ext cx="3936" cy="1097"/>
            </a:xfrm>
            <a:prstGeom prst="rect">
              <a:avLst/>
            </a:prstGeom>
            <a:solidFill>
              <a:srgbClr val="FFCC99"/>
            </a:solidFill>
            <a:ln w="9525">
              <a:noFill/>
              <a:miter lim="800000"/>
              <a:headEnd/>
              <a:tailEnd/>
            </a:ln>
            <a:effectLst/>
          </p:spPr>
          <p:txBody>
            <a:bodyPr>
              <a:spAutoFit/>
            </a:bodyPr>
            <a:lstStyle/>
            <a:p>
              <a:pPr algn="ctr">
                <a:spcBef>
                  <a:spcPct val="50000"/>
                </a:spcBef>
              </a:pPr>
              <a:endParaRPr lang="en-US" sz="1600">
                <a:solidFill>
                  <a:srgbClr val="000000"/>
                </a:solidFill>
              </a:endParaRPr>
            </a:p>
            <a:p>
              <a:pPr algn="ctr">
                <a:spcBef>
                  <a:spcPct val="50000"/>
                </a:spcBef>
              </a:pPr>
              <a:r>
                <a:rPr lang="en-US" sz="1600">
                  <a:solidFill>
                    <a:srgbClr val="000000"/>
                  </a:solidFill>
                </a:rPr>
                <a:t>Where: </a:t>
              </a:r>
              <a:r>
                <a:rPr lang="en-US" sz="1600" i="1">
                  <a:solidFill>
                    <a:srgbClr val="000000"/>
                  </a:solidFill>
                </a:rPr>
                <a:t>r</a:t>
              </a:r>
              <a:r>
                <a:rPr lang="en-US" sz="1600" i="1" baseline="-25000">
                  <a:solidFill>
                    <a:srgbClr val="000000"/>
                  </a:solidFill>
                </a:rPr>
                <a:t>E</a:t>
              </a:r>
              <a:r>
                <a:rPr lang="en-US" sz="1600" i="1">
                  <a:solidFill>
                    <a:srgbClr val="000000"/>
                  </a:solidFill>
                </a:rPr>
                <a:t> = </a:t>
              </a:r>
              <a:r>
                <a:rPr lang="en-US" sz="1600">
                  <a:solidFill>
                    <a:srgbClr val="000000"/>
                  </a:solidFill>
                </a:rPr>
                <a:t>Levered Equity Return, </a:t>
              </a:r>
            </a:p>
            <a:p>
              <a:pPr algn="ctr">
                <a:spcBef>
                  <a:spcPct val="50000"/>
                </a:spcBef>
              </a:pPr>
              <a:r>
                <a:rPr lang="en-US" sz="1600" i="1">
                  <a:solidFill>
                    <a:srgbClr val="000000"/>
                  </a:solidFill>
                </a:rPr>
                <a:t>r</a:t>
              </a:r>
              <a:r>
                <a:rPr lang="en-US" sz="1600" i="1" baseline="-25000">
                  <a:solidFill>
                    <a:srgbClr val="000000"/>
                  </a:solidFill>
                </a:rPr>
                <a:t>P</a:t>
              </a:r>
              <a:r>
                <a:rPr lang="en-US" sz="1600" i="1">
                  <a:solidFill>
                    <a:srgbClr val="000000"/>
                  </a:solidFill>
                </a:rPr>
                <a:t> </a:t>
              </a:r>
              <a:r>
                <a:rPr lang="en-US" sz="1600">
                  <a:solidFill>
                    <a:srgbClr val="000000"/>
                  </a:solidFill>
                </a:rPr>
                <a:t>= Property Return, </a:t>
              </a:r>
            </a:p>
            <a:p>
              <a:pPr algn="ctr">
                <a:spcBef>
                  <a:spcPct val="50000"/>
                </a:spcBef>
              </a:pPr>
              <a:r>
                <a:rPr lang="en-US" sz="1600" i="1">
                  <a:solidFill>
                    <a:srgbClr val="000000"/>
                  </a:solidFill>
                </a:rPr>
                <a:t>r</a:t>
              </a:r>
              <a:r>
                <a:rPr lang="en-US" sz="1600" i="1" baseline="-25000">
                  <a:solidFill>
                    <a:srgbClr val="000000"/>
                  </a:solidFill>
                </a:rPr>
                <a:t>D</a:t>
              </a:r>
              <a:r>
                <a:rPr lang="en-US" sz="1600" i="1">
                  <a:solidFill>
                    <a:srgbClr val="000000"/>
                  </a:solidFill>
                </a:rPr>
                <a:t> </a:t>
              </a:r>
              <a:r>
                <a:rPr lang="en-US" sz="1600">
                  <a:solidFill>
                    <a:srgbClr val="000000"/>
                  </a:solidFill>
                </a:rPr>
                <a:t>= Debt Return,</a:t>
              </a:r>
              <a:r>
                <a:rPr lang="en-US" sz="1600" i="1">
                  <a:solidFill>
                    <a:srgbClr val="000000"/>
                  </a:solidFill>
                </a:rPr>
                <a:t> </a:t>
              </a:r>
            </a:p>
            <a:p>
              <a:pPr algn="ctr">
                <a:spcBef>
                  <a:spcPct val="50000"/>
                </a:spcBef>
              </a:pPr>
              <a:r>
                <a:rPr lang="en-US" sz="1600" i="1">
                  <a:solidFill>
                    <a:srgbClr val="000000"/>
                  </a:solidFill>
                </a:rPr>
                <a:t>LR</a:t>
              </a:r>
              <a:r>
                <a:rPr lang="en-US" sz="1600">
                  <a:solidFill>
                    <a:srgbClr val="000000"/>
                  </a:solidFill>
                </a:rPr>
                <a:t>=Leverage Ratio (</a:t>
              </a:r>
              <a:r>
                <a:rPr lang="en-US" sz="1600" i="1">
                  <a:solidFill>
                    <a:srgbClr val="000000"/>
                  </a:solidFill>
                </a:rPr>
                <a:t>V/E</a:t>
              </a:r>
              <a:r>
                <a:rPr lang="en-US" sz="1600">
                  <a:solidFill>
                    <a:srgbClr val="000000"/>
                  </a:solidFill>
                </a:rPr>
                <a:t>).</a:t>
              </a:r>
            </a:p>
          </p:txBody>
        </p:sp>
      </p:grpSp>
      <p:sp>
        <p:nvSpPr>
          <p:cNvPr id="10" name="Footer Placeholder 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a:noFill/>
          <a:ln>
            <a:miter lim="800000"/>
            <a:headEnd/>
            <a:tailEnd/>
          </a:ln>
        </p:spPr>
        <p:txBody>
          <a:bodyPr/>
          <a:lstStyle/>
          <a:p>
            <a:fld id="{355F7E25-A15E-439A-A257-52A3790F96CF}" type="slidenum">
              <a:rPr lang="en-US"/>
              <a:pPr/>
              <a:t>14</a:t>
            </a:fld>
            <a:endParaRPr lang="en-US"/>
          </a:p>
        </p:txBody>
      </p:sp>
      <p:sp>
        <p:nvSpPr>
          <p:cNvPr id="16387" name="Text Box 2"/>
          <p:cNvSpPr txBox="1">
            <a:spLocks noChangeArrowheads="1"/>
          </p:cNvSpPr>
          <p:nvPr/>
        </p:nvSpPr>
        <p:spPr bwMode="auto">
          <a:xfrm>
            <a:off x="228600" y="685800"/>
            <a:ext cx="8610600" cy="5614988"/>
          </a:xfrm>
          <a:prstGeom prst="rect">
            <a:avLst/>
          </a:prstGeom>
          <a:noFill/>
          <a:ln w="9525">
            <a:noFill/>
            <a:miter lim="800000"/>
            <a:headEnd/>
            <a:tailEnd/>
          </a:ln>
          <a:effectLst/>
        </p:spPr>
        <p:txBody>
          <a:bodyPr>
            <a:spAutoFit/>
          </a:bodyPr>
          <a:lstStyle/>
          <a:p>
            <a:pPr eaLnBrk="1" hangingPunct="1"/>
            <a:r>
              <a:rPr lang="en-US" sz="2000" b="1" i="1"/>
              <a:t>The "Weighted Average Cost of Capital" (WACC) Formula . . .</a:t>
            </a:r>
            <a:endParaRPr lang="en-US" sz="2000"/>
          </a:p>
          <a:p>
            <a:pPr eaLnBrk="1" hangingPunct="1"/>
            <a:r>
              <a:rPr lang="en-US" sz="1800"/>
              <a:t>			r</a:t>
            </a:r>
            <a:r>
              <a:rPr lang="en-US" sz="1800" baseline="-25000"/>
              <a:t>P</a:t>
            </a:r>
            <a:r>
              <a:rPr lang="en-US" sz="1800"/>
              <a:t> = (L/V)r</a:t>
            </a:r>
            <a:r>
              <a:rPr lang="en-US" sz="1800" baseline="-25000"/>
              <a:t>D</a:t>
            </a:r>
            <a:r>
              <a:rPr lang="en-US" sz="1800"/>
              <a:t> + [1-(L/V)]r</a:t>
            </a:r>
            <a:r>
              <a:rPr lang="en-US" sz="1800" baseline="-25000"/>
              <a:t>E</a:t>
            </a:r>
          </a:p>
          <a:p>
            <a:pPr eaLnBrk="1" hangingPunct="1"/>
            <a:r>
              <a:rPr lang="en-US" sz="1800"/>
              <a:t>(L/V) = Loan/value ratio </a:t>
            </a:r>
          </a:p>
          <a:p>
            <a:pPr eaLnBrk="1" hangingPunct="1"/>
            <a:r>
              <a:rPr lang="en-US" sz="1800"/>
              <a:t>r</a:t>
            </a:r>
            <a:r>
              <a:rPr lang="en-US" sz="1800" baseline="-25000"/>
              <a:t>D </a:t>
            </a:r>
            <a:r>
              <a:rPr lang="en-US" sz="1800"/>
              <a:t>= Lender's return (return to the debt) </a:t>
            </a:r>
          </a:p>
          <a:p>
            <a:pPr eaLnBrk="1" hangingPunct="1"/>
            <a:r>
              <a:rPr lang="en-US" sz="1800"/>
              <a:t>r</a:t>
            </a:r>
            <a:r>
              <a:rPr lang="en-US" sz="1800" baseline="-25000"/>
              <a:t>E</a:t>
            </a:r>
            <a:r>
              <a:rPr lang="en-US" sz="1800"/>
              <a:t> = Equity investor's return.  </a:t>
            </a:r>
          </a:p>
          <a:p>
            <a:pPr eaLnBrk="1" hangingPunct="1"/>
            <a:r>
              <a:rPr lang="en-US" sz="1800"/>
              <a:t>Apply to r, y, or g. . .</a:t>
            </a:r>
          </a:p>
          <a:p>
            <a:pPr eaLnBrk="1" hangingPunct="1"/>
            <a:r>
              <a:rPr lang="en-US" sz="1800"/>
              <a:t>E.g., in previous numerical example:</a:t>
            </a:r>
          </a:p>
          <a:p>
            <a:pPr eaLnBrk="1" hangingPunct="1"/>
            <a:r>
              <a:rPr lang="en-US" sz="1800"/>
              <a:t>			E[r] = (.60)(.08)  + (.40)(.13)   = 10%</a:t>
            </a:r>
          </a:p>
          <a:p>
            <a:pPr eaLnBrk="1" hangingPunct="1"/>
            <a:r>
              <a:rPr lang="en-US" sz="1800"/>
              <a:t>			E[y] = (.60)(.08) +  (.40)(.08)   = 8%</a:t>
            </a:r>
          </a:p>
          <a:p>
            <a:pPr eaLnBrk="1" hangingPunct="1"/>
            <a:r>
              <a:rPr lang="en-US" sz="1800"/>
              <a:t>			E[g] = (.60)(0)    +  (.40)(.05)  = 2%</a:t>
            </a:r>
            <a:endParaRPr lang="en-US" sz="1800" i="1"/>
          </a:p>
          <a:p>
            <a:pPr eaLnBrk="1" hangingPunct="1"/>
            <a:r>
              <a:rPr lang="en-US" sz="1800" i="1"/>
              <a:t>(Can also apply to RP.)</a:t>
            </a:r>
            <a:endParaRPr lang="en-US" sz="1800"/>
          </a:p>
          <a:p>
            <a:pPr eaLnBrk="1" hangingPunct="1"/>
            <a:r>
              <a:rPr lang="en-US" sz="1800"/>
              <a:t>In real estate, </a:t>
            </a:r>
          </a:p>
          <a:p>
            <a:pPr eaLnBrk="1" hangingPunct="1"/>
            <a:r>
              <a:rPr lang="en-US" sz="1800"/>
              <a:t>Difficult to directly and reliably observe levered return,</a:t>
            </a:r>
          </a:p>
          <a:p>
            <a:pPr eaLnBrk="1" hangingPunct="1"/>
            <a:r>
              <a:rPr lang="en-US" sz="1800"/>
              <a:t>But can observe return on loans,</a:t>
            </a:r>
          </a:p>
          <a:p>
            <a:pPr eaLnBrk="1" hangingPunct="1"/>
            <a:r>
              <a:rPr lang="en-US" sz="1800"/>
              <a:t>and can observe return on property (underlying asset). </a:t>
            </a:r>
          </a:p>
          <a:p>
            <a:pPr eaLnBrk="1" hangingPunct="1"/>
            <a:r>
              <a:rPr lang="en-US" sz="1800"/>
              <a:t>So, "invert" WACC Formula:</a:t>
            </a:r>
          </a:p>
          <a:p>
            <a:pPr eaLnBrk="1" hangingPunct="1"/>
            <a:r>
              <a:rPr lang="en-US" sz="1800"/>
              <a:t>Solve for unobservable parameter as a function of the observable parameters:</a:t>
            </a:r>
          </a:p>
          <a:p>
            <a:pPr eaLnBrk="1" hangingPunct="1"/>
            <a:r>
              <a:rPr lang="en-US" sz="1800"/>
              <a:t>	r</a:t>
            </a:r>
            <a:r>
              <a:rPr lang="en-US" sz="1800" baseline="-25000"/>
              <a:t>E</a:t>
            </a:r>
            <a:r>
              <a:rPr lang="en-US" sz="1800"/>
              <a:t>   =   {r</a:t>
            </a:r>
            <a:r>
              <a:rPr lang="en-US" sz="1800" baseline="-25000"/>
              <a:t>P</a:t>
            </a:r>
            <a:r>
              <a:rPr lang="en-US" sz="1800"/>
              <a:t> - (L/V)r</a:t>
            </a:r>
            <a:r>
              <a:rPr lang="en-US" sz="1800" baseline="-25000"/>
              <a:t>D</a:t>
            </a:r>
            <a:r>
              <a:rPr lang="en-US" sz="1800"/>
              <a:t>} / [1 - (L/V)]</a:t>
            </a:r>
          </a:p>
          <a:p>
            <a:pPr eaLnBrk="1" hangingPunct="1"/>
            <a:r>
              <a:rPr lang="en-US" sz="1800"/>
              <a:t>(Or in y or in g.)</a:t>
            </a:r>
          </a:p>
          <a:p>
            <a:pPr eaLnBrk="1" hangingPunct="1"/>
            <a:r>
              <a:rPr lang="en-US" sz="1800"/>
              <a:t>(In y it’s “cash-on-cash” or “equity cash yield”)</a:t>
            </a:r>
          </a:p>
        </p:txBody>
      </p:sp>
      <p:sp>
        <p:nvSpPr>
          <p:cNvPr id="103427" name="Text Box 3"/>
          <p:cNvSpPr txBox="1">
            <a:spLocks noChangeArrowheads="1"/>
          </p:cNvSpPr>
          <p:nvPr/>
        </p:nvSpPr>
        <p:spPr bwMode="auto">
          <a:xfrm>
            <a:off x="228600" y="152400"/>
            <a:ext cx="7924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1">
                <a:solidFill>
                  <a:schemeClr val="tx2"/>
                </a:solidFill>
                <a:effectLst>
                  <a:outerShdw blurRad="38100" dist="38100" dir="2700000" algn="tl">
                    <a:srgbClr val="FFFFFF"/>
                  </a:outerShdw>
                </a:effectLst>
              </a:rPr>
              <a:t>Using the WACC formula in real estate:</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miter lim="800000"/>
            <a:headEnd/>
            <a:tailEnd/>
          </a:ln>
        </p:spPr>
        <p:txBody>
          <a:bodyPr/>
          <a:lstStyle/>
          <a:p>
            <a:fld id="{754051A0-2CE7-43BE-AFEC-C364E9C5EBB5}" type="slidenum">
              <a:rPr lang="en-US"/>
              <a:pPr/>
              <a:t>15</a:t>
            </a:fld>
            <a:endParaRPr lang="en-US"/>
          </a:p>
        </p:txBody>
      </p:sp>
      <p:sp>
        <p:nvSpPr>
          <p:cNvPr id="104450" name="Rectangle 2"/>
          <p:cNvSpPr>
            <a:spLocks noGrp="1" noChangeArrowheads="1"/>
          </p:cNvSpPr>
          <p:nvPr>
            <p:ph type="title"/>
          </p:nvPr>
        </p:nvSpPr>
        <p:spPr/>
        <p:txBody>
          <a:bodyPr/>
          <a:lstStyle/>
          <a:p>
            <a:pPr eaLnBrk="1" hangingPunct="1">
              <a:defRPr/>
            </a:pPr>
            <a:r>
              <a:rPr lang="en-US" b="1" smtClean="0">
                <a:cs typeface="Arial" panose="020B0604020202090204" pitchFamily="34" charset="0"/>
              </a:rPr>
              <a:t>Note:</a:t>
            </a:r>
            <a:r>
              <a:rPr lang="en-US" smtClean="0">
                <a:cs typeface="Arial" panose="020B0604020202090204" pitchFamily="34" charset="0"/>
              </a:rPr>
              <a:t> </a:t>
            </a:r>
            <a:endParaRPr lang="en-US" smtClean="0">
              <a:latin typeface="Courier New" panose="02070309020205020404" pitchFamily="49" charset="0"/>
              <a:cs typeface="Courier New" panose="02070309020205020404" pitchFamily="49" charset="0"/>
            </a:endParaRPr>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cs typeface="Arial" pitchFamily="34" charset="0"/>
              </a:rPr>
              <a:t>WACC based on accounting identities: </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cs typeface="Arial" pitchFamily="34" charset="0"/>
              </a:rPr>
              <a:t>Assets = Liabilities + Owners Equity, </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cs typeface="Arial" pitchFamily="34" charset="0"/>
              </a:rPr>
              <a:t>Property Cash Flow = Debt Cash Flow + Equity Cash Flow </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cs typeface="Arial" pitchFamily="34" charset="0"/>
              </a:rPr>
              <a:t> </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cs typeface="Arial" pitchFamily="34" charset="0"/>
              </a:rPr>
              <a:t>WACC is </a:t>
            </a:r>
            <a:r>
              <a:rPr lang="en-US" i="1" u="sng" smtClean="0">
                <a:cs typeface="Arial" pitchFamily="34" charset="0"/>
              </a:rPr>
              <a:t>approximation</a:t>
            </a:r>
            <a:r>
              <a:rPr lang="en-US" smtClean="0">
                <a:cs typeface="Arial" pitchFamily="34" charset="0"/>
              </a:rPr>
              <a:t>, </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cs typeface="Arial" pitchFamily="34" charset="0"/>
              </a:rPr>
              <a:t>Less accurate over longer time interval return horizons.</a:t>
            </a:r>
            <a:r>
              <a:rPr lang="en-US" smtClean="0">
                <a:latin typeface="Courier New" pitchFamily="49" charset="0"/>
                <a:cs typeface="Courier New" pitchFamily="49" charset="0"/>
              </a:rPr>
              <a:t/>
            </a:r>
            <a:br>
              <a:rPr lang="en-US" smtClean="0">
                <a:latin typeface="Courier New" pitchFamily="49" charset="0"/>
                <a:cs typeface="Courier New" pitchFamily="49" charset="0"/>
              </a:rPr>
            </a:br>
            <a:endParaRPr lang="en-US" smtClean="0"/>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miter lim="800000"/>
            <a:headEnd/>
            <a:tailEnd/>
          </a:ln>
        </p:spPr>
        <p:txBody>
          <a:bodyPr/>
          <a:lstStyle/>
          <a:p>
            <a:fld id="{D13F16F2-8C95-4DA3-B6E5-9DE0163B45AE}" type="slidenum">
              <a:rPr lang="en-US"/>
              <a:pPr/>
              <a:t>16</a:t>
            </a:fld>
            <a:endParaRPr lang="en-US"/>
          </a:p>
        </p:txBody>
      </p:sp>
      <p:sp>
        <p:nvSpPr>
          <p:cNvPr id="105474" name="Rectangle 2"/>
          <p:cNvSpPr>
            <a:spLocks noGrp="1" noChangeArrowheads="1"/>
          </p:cNvSpPr>
          <p:nvPr>
            <p:ph type="title"/>
          </p:nvPr>
        </p:nvSpPr>
        <p:spPr>
          <a:xfrm>
            <a:off x="685800" y="228600"/>
            <a:ext cx="7772400" cy="609600"/>
          </a:xfrm>
        </p:spPr>
        <p:txBody>
          <a:bodyPr/>
          <a:lstStyle/>
          <a:p>
            <a:pPr eaLnBrk="1" hangingPunct="1">
              <a:defRPr/>
            </a:pPr>
            <a:r>
              <a:rPr lang="en-US" sz="2800" b="1" i="1" smtClean="0">
                <a:latin typeface="Times New Roman" panose="02020603050405020304" pitchFamily="18" charset="0"/>
                <a:cs typeface="Arial" panose="020B0604020202090204" pitchFamily="34" charset="0"/>
              </a:rPr>
              <a:t>Using WACC to avoid a common mistake. . .</a:t>
            </a:r>
            <a:endParaRPr lang="en-US" sz="2800" b="1" smtClean="0">
              <a:latin typeface="Times New Roman" panose="02020603050405020304" pitchFamily="18" charset="0"/>
              <a:cs typeface="Courier New" panose="02070309020205020404" pitchFamily="49" charset="0"/>
            </a:endParaRPr>
          </a:p>
        </p:txBody>
      </p:sp>
      <p:sp>
        <p:nvSpPr>
          <p:cNvPr id="18436" name="Text Box 3"/>
          <p:cNvSpPr txBox="1">
            <a:spLocks noChangeArrowheads="1"/>
          </p:cNvSpPr>
          <p:nvPr/>
        </p:nvSpPr>
        <p:spPr bwMode="auto">
          <a:xfrm>
            <a:off x="228600" y="990600"/>
            <a:ext cx="8610600" cy="822325"/>
          </a:xfrm>
          <a:prstGeom prst="rect">
            <a:avLst/>
          </a:prstGeom>
          <a:noFill/>
          <a:ln w="9525">
            <a:noFill/>
            <a:miter lim="800000"/>
            <a:headEnd/>
            <a:tailEnd/>
          </a:ln>
          <a:effectLst/>
        </p:spPr>
        <p:txBody>
          <a:bodyPr>
            <a:spAutoFit/>
          </a:bodyPr>
          <a:lstStyle/>
          <a:p>
            <a:pPr eaLnBrk="1" hangingPunct="1"/>
            <a:r>
              <a:rPr lang="en-US"/>
              <a:t>Suppose REIT A can borrow @ 6%, and REIT B @ no less than 8%. Then doesn’t REIT A have a lower cost of capital than REIT B?</a:t>
            </a:r>
          </a:p>
        </p:txBody>
      </p:sp>
      <p:sp>
        <p:nvSpPr>
          <p:cNvPr id="105476" name="Text Box 4"/>
          <p:cNvSpPr txBox="1">
            <a:spLocks noChangeArrowheads="1"/>
          </p:cNvSpPr>
          <p:nvPr/>
        </p:nvSpPr>
        <p:spPr bwMode="auto">
          <a:xfrm>
            <a:off x="457200" y="1981200"/>
            <a:ext cx="8305800" cy="4473575"/>
          </a:xfrm>
          <a:prstGeom prst="rect">
            <a:avLst/>
          </a:prstGeom>
          <a:noFill/>
          <a:ln w="9525">
            <a:noFill/>
            <a:miter lim="800000"/>
            <a:headEnd/>
            <a:tailEnd/>
          </a:ln>
          <a:effectLst/>
        </p:spPr>
        <p:txBody>
          <a:bodyPr>
            <a:spAutoFit/>
          </a:bodyPr>
          <a:lstStyle/>
          <a:p>
            <a:pPr eaLnBrk="1" hangingPunct="1"/>
            <a:r>
              <a:rPr lang="en-US"/>
              <a:t>Answer: Not necessarily. Suppose (for example):</a:t>
            </a:r>
          </a:p>
          <a:p>
            <a:pPr eaLnBrk="1" hangingPunct="1"/>
            <a:r>
              <a:rPr lang="en-US"/>
              <a:t>REIT A:	D/E = 3/7. 	</a:t>
            </a:r>
            <a:r>
              <a:rPr lang="en-US">
                <a:sym typeface="Wingdings" pitchFamily="2" charset="2"/>
              </a:rPr>
              <a:t></a:t>
            </a:r>
            <a:r>
              <a:rPr lang="en-US"/>
              <a:t> D/V = L/V = 30%.</a:t>
            </a:r>
          </a:p>
          <a:p>
            <a:pPr eaLnBrk="1" hangingPunct="1"/>
            <a:r>
              <a:rPr lang="en-US"/>
              <a:t>REIT B:	D/E = 1. 	</a:t>
            </a:r>
            <a:r>
              <a:rPr lang="en-US">
                <a:sym typeface="Wingdings" pitchFamily="2" charset="2"/>
              </a:rPr>
              <a:t></a:t>
            </a:r>
            <a:r>
              <a:rPr lang="en-US"/>
              <a:t> D/V = L/V = 50%.</a:t>
            </a:r>
          </a:p>
          <a:p>
            <a:pPr eaLnBrk="1" hangingPunct="1"/>
            <a:r>
              <a:rPr lang="en-US"/>
              <a:t>&amp; suppose both A &amp; B have cost of equity = E[r</a:t>
            </a:r>
            <a:r>
              <a:rPr lang="en-US" baseline="-25000"/>
              <a:t>E</a:t>
            </a:r>
            <a:r>
              <a:rPr lang="en-US"/>
              <a:t>] = 15%.</a:t>
            </a:r>
          </a:p>
          <a:p>
            <a:pPr eaLnBrk="1" hangingPunct="1"/>
            <a:r>
              <a:rPr lang="en-US"/>
              <a:t>Then:</a:t>
            </a:r>
          </a:p>
          <a:p>
            <a:pPr eaLnBrk="1" hangingPunct="1"/>
            <a:r>
              <a:rPr lang="en-US"/>
              <a:t>WACC(A)	=(0.3)6% + (0.7)15% = 1.8% + 10.5% = 12.3%</a:t>
            </a:r>
          </a:p>
          <a:p>
            <a:pPr eaLnBrk="1" hangingPunct="1"/>
            <a:r>
              <a:rPr lang="en-US"/>
              <a:t>WACC(B)	=(0.5)8% + (0.5)15% = 4%  +  7.5%  = 11.5%</a:t>
            </a:r>
          </a:p>
          <a:p>
            <a:pPr eaLnBrk="1" hangingPunct="1"/>
            <a:r>
              <a:rPr lang="en-US"/>
              <a:t>So in this example REIT A has a </a:t>
            </a:r>
            <a:r>
              <a:rPr lang="en-US" u="sng"/>
              <a:t>higher</a:t>
            </a:r>
            <a:r>
              <a:rPr lang="en-US"/>
              <a:t> cost of capital than B, even though A can borrow at a lower rate. (Note, this same argument applies whether or not either or both investors are REITs.) You have to consider the cost of your equity as well as the cost of your debt to determine your cost of capital.</a:t>
            </a: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5476"/>
                                        </p:tgtEl>
                                        <p:attrNameLst>
                                          <p:attrName>style.visibility</p:attrName>
                                        </p:attrNameLst>
                                      </p:cBhvr>
                                      <p:to>
                                        <p:strVal val="visible"/>
                                      </p:to>
                                    </p:set>
                                    <p:anim calcmode="lin" valueType="num">
                                      <p:cBhvr additive="base">
                                        <p:cTn id="7" dur="500" fill="hold"/>
                                        <p:tgtEl>
                                          <p:spTgt spid="105476"/>
                                        </p:tgtEl>
                                        <p:attrNameLst>
                                          <p:attrName>ppt_x</p:attrName>
                                        </p:attrNameLst>
                                      </p:cBhvr>
                                      <p:tavLst>
                                        <p:tav tm="0">
                                          <p:val>
                                            <p:strVal val="#ppt_x"/>
                                          </p:val>
                                        </p:tav>
                                        <p:tav tm="100000">
                                          <p:val>
                                            <p:strVal val="#ppt_x"/>
                                          </p:val>
                                        </p:tav>
                                      </p:tavLst>
                                    </p:anim>
                                    <p:anim calcmode="lin" valueType="num">
                                      <p:cBhvr additive="base">
                                        <p:cTn id="8" dur="500" fill="hold"/>
                                        <p:tgtEl>
                                          <p:spTgt spid="1054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miter lim="800000"/>
            <a:headEnd/>
            <a:tailEnd/>
          </a:ln>
        </p:spPr>
        <p:txBody>
          <a:bodyPr/>
          <a:lstStyle/>
          <a:p>
            <a:fld id="{A3E229BD-52B3-4B2D-80FE-8A9D5822D632}" type="slidenum">
              <a:rPr lang="en-US"/>
              <a:pPr/>
              <a:t>17</a:t>
            </a:fld>
            <a:endParaRPr lang="en-US"/>
          </a:p>
        </p:txBody>
      </p:sp>
      <p:sp>
        <p:nvSpPr>
          <p:cNvPr id="44034" name="Rectangle 2"/>
          <p:cNvSpPr>
            <a:spLocks noGrp="1" noChangeArrowheads="1"/>
          </p:cNvSpPr>
          <p:nvPr>
            <p:ph type="title"/>
          </p:nvPr>
        </p:nvSpPr>
        <p:spPr>
          <a:xfrm>
            <a:off x="685800" y="381000"/>
            <a:ext cx="7772400" cy="1143000"/>
          </a:xfrm>
        </p:spPr>
        <p:txBody>
          <a:bodyPr/>
          <a:lstStyle/>
          <a:p>
            <a:pPr eaLnBrk="1" hangingPunct="1">
              <a:defRPr/>
            </a:pPr>
            <a:r>
              <a:rPr lang="en-US" sz="3200" b="1" i="1" smtClean="0">
                <a:latin typeface="Times New Roman" panose="02020603050405020304" pitchFamily="18" charset="0"/>
                <a:cs typeface="Arial" panose="020B0604020202090204" pitchFamily="34" charset="0"/>
              </a:rPr>
              <a:t>“POSITIVE” &amp; “NEGATIVE” LEVERAGE</a:t>
            </a:r>
            <a:endParaRPr lang="en-US" sz="3200" smtClean="0">
              <a:latin typeface="Times New Roman" panose="02020603050405020304" pitchFamily="18" charset="0"/>
              <a:cs typeface="Courier New" panose="02070309020205020404" pitchFamily="49" charset="0"/>
            </a:endParaRPr>
          </a:p>
        </p:txBody>
      </p:sp>
      <p:sp>
        <p:nvSpPr>
          <p:cNvPr id="19460" name="Rectangle 3"/>
          <p:cNvSpPr>
            <a:spLocks noGrp="1" noChangeArrowheads="1"/>
          </p:cNvSpPr>
          <p:nvPr>
            <p:ph type="body" idx="1"/>
          </p:nvPr>
        </p:nvSpPr>
        <p:spPr>
          <a:xfrm>
            <a:off x="685800" y="1752600"/>
            <a:ext cx="7772400" cy="4114800"/>
          </a:xfrm>
        </p:spPr>
        <p:txBody>
          <a:bodyPr/>
          <a:lstStyle/>
          <a:p>
            <a:pPr marL="0" indent="0" eaLnBrk="1" hangingPunct="1">
              <a:buFont typeface="Wingdings" pitchFamily="2" charset="2"/>
              <a:buNone/>
            </a:pPr>
            <a:r>
              <a:rPr lang="en-US" dirty="0" smtClean="0">
                <a:cs typeface="Arial" pitchFamily="34" charset="0"/>
              </a:rPr>
              <a:t>“Positive leverage” = When more debt will </a:t>
            </a:r>
            <a:r>
              <a:rPr lang="en-US" u="sng" dirty="0" smtClean="0">
                <a:cs typeface="Arial" pitchFamily="34" charset="0"/>
              </a:rPr>
              <a:t>increase</a:t>
            </a:r>
            <a:r>
              <a:rPr lang="en-US" dirty="0" smtClean="0">
                <a:cs typeface="Arial" pitchFamily="34" charset="0"/>
              </a:rPr>
              <a:t> the equity investor’s (borrower’s) return.</a:t>
            </a:r>
            <a:endParaRPr lang="en-US" dirty="0" smtClean="0">
              <a:latin typeface="Courier New" pitchFamily="49" charset="0"/>
              <a:cs typeface="Courier New" pitchFamily="49" charset="0"/>
            </a:endParaRPr>
          </a:p>
          <a:p>
            <a:pPr eaLnBrk="1" hangingPunct="1">
              <a:buFont typeface="Wingdings" pitchFamily="2" charset="2"/>
              <a:buNone/>
            </a:pPr>
            <a:endParaRPr lang="en-US" dirty="0" smtClean="0">
              <a:latin typeface="Courier New" pitchFamily="49" charset="0"/>
              <a:cs typeface="Courier New" pitchFamily="49" charset="0"/>
            </a:endParaRPr>
          </a:p>
          <a:p>
            <a:pPr marL="0" indent="0" eaLnBrk="1" hangingPunct="1">
              <a:buFont typeface="Wingdings" pitchFamily="2" charset="2"/>
              <a:buNone/>
            </a:pPr>
            <a:r>
              <a:rPr lang="en-US" dirty="0" smtClean="0">
                <a:cs typeface="Arial" pitchFamily="34" charset="0"/>
              </a:rPr>
              <a:t>“Negative leverage” = When more debt will </a:t>
            </a:r>
            <a:r>
              <a:rPr lang="en-US" u="sng" dirty="0" smtClean="0">
                <a:cs typeface="Arial" pitchFamily="34" charset="0"/>
              </a:rPr>
              <a:t>decrease</a:t>
            </a:r>
            <a:r>
              <a:rPr lang="en-US" dirty="0" smtClean="0">
                <a:cs typeface="Arial" pitchFamily="34" charset="0"/>
              </a:rPr>
              <a:t> the equity investor’s (borrower’s) return.</a:t>
            </a:r>
            <a:endParaRPr lang="en-US" dirty="0" smtClean="0">
              <a:latin typeface="Courier New" pitchFamily="49" charset="0"/>
              <a:cs typeface="Courier New" pitchFamily="49" charset="0"/>
            </a:endParaRPr>
          </a:p>
        </p:txBody>
      </p:sp>
      <p:sp>
        <p:nvSpPr>
          <p:cNvPr id="44036" name="Text Box 4"/>
          <p:cNvSpPr txBox="1">
            <a:spLocks noChangeArrowheads="1"/>
          </p:cNvSpPr>
          <p:nvPr/>
        </p:nvSpPr>
        <p:spPr bwMode="auto">
          <a:xfrm>
            <a:off x="609600" y="152400"/>
            <a:ext cx="7924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b="1">
                <a:effectLst>
                  <a:outerShdw blurRad="38100" dist="38100" dir="2700000" algn="tl">
                    <a:srgbClr val="FFFFFF"/>
                  </a:outerShdw>
                </a:effectLst>
              </a:rPr>
              <a:t>13.4</a:t>
            </a: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miter lim="800000"/>
            <a:headEnd/>
            <a:tailEnd/>
          </a:ln>
        </p:spPr>
        <p:txBody>
          <a:bodyPr/>
          <a:lstStyle/>
          <a:p>
            <a:fld id="{B72085AB-DEA8-4276-90B8-252D5B0B75C9}" type="slidenum">
              <a:rPr lang="en-US"/>
              <a:pPr/>
              <a:t>18</a:t>
            </a:fld>
            <a:endParaRPr lang="en-US"/>
          </a:p>
        </p:txBody>
      </p:sp>
      <p:sp>
        <p:nvSpPr>
          <p:cNvPr id="20483"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800" b="1" dirty="0" smtClean="0">
                <a:cs typeface="Times New Roman" pitchFamily="18" charset="0"/>
              </a:rPr>
              <a:t>Whenever the Return </a:t>
            </a:r>
            <a:r>
              <a:rPr lang="en-US" sz="2800" b="1" u="sng" dirty="0" smtClean="0">
                <a:cs typeface="Times New Roman" pitchFamily="18" charset="0"/>
              </a:rPr>
              <a:t>Component</a:t>
            </a:r>
            <a:r>
              <a:rPr lang="en-US" sz="2800" b="1" dirty="0" smtClean="0">
                <a:cs typeface="Times New Roman" pitchFamily="18" charset="0"/>
              </a:rPr>
              <a:t> is higher in the underlying property than it is in the mortgage loan, there will be "Positive Leverage" in that Return Component...</a:t>
            </a:r>
            <a:r>
              <a:rPr lang="en-US" sz="2800" dirty="0" smtClean="0">
                <a:cs typeface="Courier New" pitchFamily="49" charset="0"/>
              </a:rPr>
              <a:t/>
            </a:r>
            <a:br>
              <a:rPr lang="en-US" sz="2800" dirty="0" smtClean="0">
                <a:cs typeface="Courier New" pitchFamily="49" charset="0"/>
              </a:rPr>
            </a:br>
            <a:r>
              <a:rPr lang="en-US" sz="2800" dirty="0" smtClean="0">
                <a:cs typeface="Arial" pitchFamily="34" charset="0"/>
              </a:rPr>
              <a:t> </a:t>
            </a:r>
            <a:r>
              <a:rPr lang="en-US" sz="2800" dirty="0" smtClean="0">
                <a:cs typeface="Courier New" pitchFamily="49" charset="0"/>
              </a:rPr>
              <a:t/>
            </a:r>
            <a:br>
              <a:rPr lang="en-US" sz="2800" dirty="0" smtClean="0">
                <a:cs typeface="Courier New" pitchFamily="49" charset="0"/>
              </a:rPr>
            </a:br>
            <a:r>
              <a:rPr lang="en-US" sz="2800" dirty="0" smtClean="0">
                <a:cs typeface="Courier New" pitchFamily="49" charset="0"/>
              </a:rPr>
              <a:t>See this via </a:t>
            </a:r>
            <a:r>
              <a:rPr lang="en-US" sz="2800" dirty="0" smtClean="0">
                <a:cs typeface="Arial" pitchFamily="34" charset="0"/>
              </a:rPr>
              <a:t>The “leverage ratio” version of the WACC. . .</a:t>
            </a:r>
            <a:r>
              <a:rPr lang="en-US" sz="2800" dirty="0" smtClean="0">
                <a:cs typeface="Courier New" pitchFamily="49" charset="0"/>
              </a:rPr>
              <a:t/>
            </a:r>
            <a:br>
              <a:rPr lang="en-US" sz="2800" dirty="0" smtClean="0">
                <a:cs typeface="Courier New" pitchFamily="49" charset="0"/>
              </a:rPr>
            </a:br>
            <a:endParaRPr lang="en-US" sz="2800" dirty="0" smtClean="0">
              <a:cs typeface="Courier New" pitchFamily="49" charset="0"/>
            </a:endParaRPr>
          </a:p>
          <a:p>
            <a:pPr algn="ctr" eaLnBrk="1" hangingPunct="1">
              <a:lnSpc>
                <a:spcPct val="90000"/>
              </a:lnSpc>
              <a:buFont typeface="Wingdings" pitchFamily="2" charset="2"/>
              <a:buNone/>
            </a:pPr>
            <a:r>
              <a:rPr lang="en-US" sz="2800" b="1" dirty="0" err="1" smtClean="0">
                <a:cs typeface="Times New Roman" pitchFamily="18" charset="0"/>
              </a:rPr>
              <a:t>r</a:t>
            </a:r>
            <a:r>
              <a:rPr lang="en-US" sz="2800" b="1" baseline="-30000" dirty="0" err="1" smtClean="0">
                <a:cs typeface="Times New Roman" pitchFamily="18" charset="0"/>
              </a:rPr>
              <a:t>E</a:t>
            </a:r>
            <a:r>
              <a:rPr lang="en-US" sz="2800" b="1" dirty="0" smtClean="0">
                <a:cs typeface="Times New Roman" pitchFamily="18" charset="0"/>
              </a:rPr>
              <a:t> = </a:t>
            </a:r>
            <a:r>
              <a:rPr lang="en-US" sz="2800" b="1" dirty="0" err="1" smtClean="0">
                <a:cs typeface="Times New Roman" pitchFamily="18" charset="0"/>
              </a:rPr>
              <a:t>r</a:t>
            </a:r>
            <a:r>
              <a:rPr lang="en-US" sz="2800" b="1" baseline="-30000" dirty="0" err="1" smtClean="0">
                <a:cs typeface="Times New Roman" pitchFamily="18" charset="0"/>
              </a:rPr>
              <a:t>D</a:t>
            </a:r>
            <a:r>
              <a:rPr lang="en-US" sz="2800" b="1" dirty="0" smtClean="0">
                <a:cs typeface="Times New Roman" pitchFamily="18" charset="0"/>
              </a:rPr>
              <a:t> + LR*(</a:t>
            </a:r>
            <a:r>
              <a:rPr lang="en-US" sz="2800" b="1" dirty="0" err="1" smtClean="0">
                <a:cs typeface="Times New Roman" pitchFamily="18" charset="0"/>
              </a:rPr>
              <a:t>r</a:t>
            </a:r>
            <a:r>
              <a:rPr lang="en-US" sz="2800" b="1" baseline="-30000" dirty="0" err="1" smtClean="0">
                <a:cs typeface="Times New Roman" pitchFamily="18" charset="0"/>
              </a:rPr>
              <a:t>P</a:t>
            </a:r>
            <a:r>
              <a:rPr lang="en-US" sz="2800" b="1" dirty="0" err="1" smtClean="0">
                <a:cs typeface="Times New Roman" pitchFamily="18" charset="0"/>
              </a:rPr>
              <a:t>-r</a:t>
            </a:r>
            <a:r>
              <a:rPr lang="en-US" sz="2800" b="1" baseline="-30000" dirty="0" err="1" smtClean="0">
                <a:cs typeface="Times New Roman" pitchFamily="18" charset="0"/>
              </a:rPr>
              <a:t>D</a:t>
            </a:r>
            <a:r>
              <a:rPr lang="en-US" sz="2800" b="1" dirty="0" smtClean="0">
                <a:cs typeface="Times New Roman" pitchFamily="18" charset="0"/>
              </a:rPr>
              <a:t>)</a:t>
            </a:r>
            <a:r>
              <a:rPr lang="en-US" sz="2800" dirty="0" smtClean="0">
                <a:latin typeface="Courier New" pitchFamily="49" charset="0"/>
                <a:cs typeface="Courier New" pitchFamily="49" charset="0"/>
              </a:rPr>
              <a:t/>
            </a:r>
            <a:br>
              <a:rPr lang="en-US" sz="2800" dirty="0" smtClean="0">
                <a:latin typeface="Courier New" pitchFamily="49" charset="0"/>
                <a:cs typeface="Courier New" pitchFamily="49" charset="0"/>
              </a:rPr>
            </a:br>
            <a:endParaRPr lang="en-US" sz="2800" dirty="0" smtClean="0"/>
          </a:p>
        </p:txBody>
      </p:sp>
      <p:sp>
        <p:nvSpPr>
          <p:cNvPr id="47110" name="Rectangle 6"/>
          <p:cNvSpPr>
            <a:spLocks noGrp="1" noChangeArrowheads="1"/>
          </p:cNvSpPr>
          <p:nvPr>
            <p:ph type="title"/>
          </p:nvPr>
        </p:nvSpPr>
        <p:spPr>
          <a:xfrm>
            <a:off x="685800" y="381000"/>
            <a:ext cx="7772400" cy="1143000"/>
          </a:xfrm>
        </p:spPr>
        <p:txBody>
          <a:bodyPr/>
          <a:lstStyle/>
          <a:p>
            <a:pPr eaLnBrk="1" hangingPunct="1">
              <a:defRPr/>
            </a:pPr>
            <a:r>
              <a:rPr lang="en-US" sz="3200" b="1" i="1" smtClean="0">
                <a:latin typeface="Times New Roman" panose="02020603050405020304" pitchFamily="18" charset="0"/>
                <a:cs typeface="Arial" panose="020B0604020202090204" pitchFamily="34" charset="0"/>
              </a:rPr>
              <a:t>“POSITIVE” &amp; “NEGATIVE” LEVERAGE</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2"/>
          </p:nvPr>
        </p:nvSpPr>
        <p:spPr>
          <a:noFill/>
          <a:ln>
            <a:miter lim="800000"/>
            <a:headEnd/>
            <a:tailEnd/>
          </a:ln>
        </p:spPr>
        <p:txBody>
          <a:bodyPr/>
          <a:lstStyle/>
          <a:p>
            <a:fld id="{4D84AC38-5359-415B-B86C-D7B9BDC636E7}" type="slidenum">
              <a:rPr lang="en-US"/>
              <a:pPr/>
              <a:t>19</a:t>
            </a:fld>
            <a:endParaRPr lang="en-US"/>
          </a:p>
        </p:txBody>
      </p:sp>
      <p:sp>
        <p:nvSpPr>
          <p:cNvPr id="107522" name="Text Box 2"/>
          <p:cNvSpPr txBox="1">
            <a:spLocks noChangeArrowheads="1"/>
          </p:cNvSpPr>
          <p:nvPr/>
        </p:nvSpPr>
        <p:spPr bwMode="auto">
          <a:xfrm>
            <a:off x="304800" y="228600"/>
            <a:ext cx="8458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20000"/>
              </a:spcBef>
              <a:defRPr/>
            </a:pPr>
            <a:r>
              <a:rPr lang="en-US" sz="2000" b="1" i="1">
                <a:effectLst>
                  <a:outerShdw blurRad="38100" dist="38100" dir="2700000" algn="tl">
                    <a:srgbClr val="FFFFFF"/>
                  </a:outerShdw>
                </a:effectLst>
                <a:cs typeface="Times New Roman" panose="02020603050405020304" pitchFamily="18" charset="0"/>
              </a:rPr>
              <a:t>Derivation of the Leverage Ratio Version of the WACC:</a:t>
            </a:r>
            <a:endParaRPr lang="en-US" sz="2000" b="1" i="1">
              <a:solidFill>
                <a:schemeClr val="bg2"/>
              </a:solidFill>
              <a:effectLst>
                <a:outerShdw blurRad="38100" dist="38100" dir="2700000" algn="tl">
                  <a:srgbClr val="000000"/>
                </a:outerShdw>
              </a:effectLst>
              <a:cs typeface="Times New Roman" panose="02020603050405020304" pitchFamily="18" charset="0"/>
            </a:endParaRPr>
          </a:p>
        </p:txBody>
      </p:sp>
      <p:sp>
        <p:nvSpPr>
          <p:cNvPr id="107523" name="Text Box 3"/>
          <p:cNvSpPr txBox="1">
            <a:spLocks noChangeArrowheads="1"/>
          </p:cNvSpPr>
          <p:nvPr/>
        </p:nvSpPr>
        <p:spPr bwMode="auto">
          <a:xfrm>
            <a:off x="2286000" y="762000"/>
            <a:ext cx="4495800" cy="457200"/>
          </a:xfrm>
          <a:prstGeom prst="rect">
            <a:avLst/>
          </a:prstGeom>
          <a:solidFill>
            <a:srgbClr val="FFCC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i="1">
                <a:solidFill>
                  <a:srgbClr val="000000"/>
                </a:solidFill>
                <a:cs typeface="Times New Roman" panose="02020603050405020304" pitchFamily="18" charset="0"/>
              </a:rPr>
              <a:t>E = V-D</a:t>
            </a:r>
            <a:r>
              <a:rPr lang="en-US" b="1">
                <a:effectLst>
                  <a:outerShdw blurRad="38100" dist="38100" dir="2700000" algn="tl">
                    <a:srgbClr val="FFFFFF"/>
                  </a:outerShdw>
                </a:effectLst>
              </a:rPr>
              <a:t> </a:t>
            </a:r>
          </a:p>
        </p:txBody>
      </p:sp>
      <p:graphicFrame>
        <p:nvGraphicFramePr>
          <p:cNvPr id="21509" name="Object 4"/>
          <p:cNvGraphicFramePr>
            <a:graphicFrameLocks noChangeAspect="1"/>
          </p:cNvGraphicFramePr>
          <p:nvPr/>
        </p:nvGraphicFramePr>
        <p:xfrm>
          <a:off x="1752600" y="1295400"/>
          <a:ext cx="5678488" cy="666750"/>
        </p:xfrm>
        <a:graphic>
          <a:graphicData uri="http://schemas.openxmlformats.org/presentationml/2006/ole">
            <p:oleObj spid="_x0000_s21509" name="Equation" r:id="rId3" imgW="3340100" imgH="393700" progId="Equation.3">
              <p:embed/>
            </p:oleObj>
          </a:graphicData>
        </a:graphic>
      </p:graphicFrame>
      <p:graphicFrame>
        <p:nvGraphicFramePr>
          <p:cNvPr id="21510" name="Object 5"/>
          <p:cNvGraphicFramePr>
            <a:graphicFrameLocks noChangeAspect="1"/>
          </p:cNvGraphicFramePr>
          <p:nvPr/>
        </p:nvGraphicFramePr>
        <p:xfrm>
          <a:off x="762000" y="2133600"/>
          <a:ext cx="7802563" cy="715963"/>
        </p:xfrm>
        <a:graphic>
          <a:graphicData uri="http://schemas.openxmlformats.org/presentationml/2006/ole">
            <p:oleObj spid="_x0000_s21510" name="Equation" r:id="rId4" imgW="4648200" imgH="431800" progId="Equation.3">
              <p:embed/>
            </p:oleObj>
          </a:graphicData>
        </a:graphic>
      </p:graphicFrame>
      <p:grpSp>
        <p:nvGrpSpPr>
          <p:cNvPr id="21511" name="Group 6"/>
          <p:cNvGrpSpPr>
            <a:grpSpLocks/>
          </p:cNvGrpSpPr>
          <p:nvPr/>
        </p:nvGrpSpPr>
        <p:grpSpPr bwMode="auto">
          <a:xfrm>
            <a:off x="1524000" y="2971800"/>
            <a:ext cx="6248400" cy="2751138"/>
            <a:chOff x="768" y="2640"/>
            <a:chExt cx="3936" cy="1673"/>
          </a:xfrm>
        </p:grpSpPr>
        <p:graphicFrame>
          <p:nvGraphicFramePr>
            <p:cNvPr id="21512" name="Object 7"/>
            <p:cNvGraphicFramePr>
              <a:graphicFrameLocks noChangeAspect="1"/>
            </p:cNvGraphicFramePr>
            <p:nvPr/>
          </p:nvGraphicFramePr>
          <p:xfrm>
            <a:off x="952" y="2640"/>
            <a:ext cx="3569" cy="599"/>
          </p:xfrm>
          <a:graphic>
            <a:graphicData uri="http://schemas.openxmlformats.org/presentationml/2006/ole">
              <p:oleObj spid="_x0000_s21512" name="Equation" r:id="rId5" imgW="2578100" imgH="431800" progId="Equation.3">
                <p:embed/>
              </p:oleObj>
            </a:graphicData>
          </a:graphic>
        </p:graphicFrame>
        <p:sp>
          <p:nvSpPr>
            <p:cNvPr id="21513" name="Text Box 8"/>
            <p:cNvSpPr txBox="1">
              <a:spLocks noChangeArrowheads="1"/>
            </p:cNvSpPr>
            <p:nvPr/>
          </p:nvSpPr>
          <p:spPr bwMode="auto">
            <a:xfrm>
              <a:off x="768" y="3216"/>
              <a:ext cx="3936" cy="1097"/>
            </a:xfrm>
            <a:prstGeom prst="rect">
              <a:avLst/>
            </a:prstGeom>
            <a:solidFill>
              <a:srgbClr val="FFCC99"/>
            </a:solidFill>
            <a:ln w="9525">
              <a:noFill/>
              <a:miter lim="800000"/>
              <a:headEnd/>
              <a:tailEnd/>
            </a:ln>
            <a:effectLst/>
          </p:spPr>
          <p:txBody>
            <a:bodyPr>
              <a:spAutoFit/>
            </a:bodyPr>
            <a:lstStyle/>
            <a:p>
              <a:pPr algn="ctr">
                <a:spcBef>
                  <a:spcPct val="50000"/>
                </a:spcBef>
              </a:pPr>
              <a:endParaRPr lang="en-US" sz="1600">
                <a:solidFill>
                  <a:srgbClr val="000000"/>
                </a:solidFill>
              </a:endParaRPr>
            </a:p>
            <a:p>
              <a:pPr algn="ctr">
                <a:spcBef>
                  <a:spcPct val="50000"/>
                </a:spcBef>
              </a:pPr>
              <a:r>
                <a:rPr lang="en-US" sz="1600">
                  <a:solidFill>
                    <a:srgbClr val="000000"/>
                  </a:solidFill>
                </a:rPr>
                <a:t>Where: </a:t>
              </a:r>
              <a:r>
                <a:rPr lang="en-US" sz="1600" i="1">
                  <a:solidFill>
                    <a:srgbClr val="000000"/>
                  </a:solidFill>
                </a:rPr>
                <a:t>r</a:t>
              </a:r>
              <a:r>
                <a:rPr lang="en-US" sz="1600" i="1" baseline="-25000">
                  <a:solidFill>
                    <a:srgbClr val="000000"/>
                  </a:solidFill>
                </a:rPr>
                <a:t>E</a:t>
              </a:r>
              <a:r>
                <a:rPr lang="en-US" sz="1600" i="1">
                  <a:solidFill>
                    <a:srgbClr val="000000"/>
                  </a:solidFill>
                </a:rPr>
                <a:t> = </a:t>
              </a:r>
              <a:r>
                <a:rPr lang="en-US" sz="1600">
                  <a:solidFill>
                    <a:srgbClr val="000000"/>
                  </a:solidFill>
                </a:rPr>
                <a:t>Levered Equity Return, </a:t>
              </a:r>
            </a:p>
            <a:p>
              <a:pPr algn="ctr">
                <a:spcBef>
                  <a:spcPct val="50000"/>
                </a:spcBef>
              </a:pPr>
              <a:r>
                <a:rPr lang="en-US" sz="1600" i="1">
                  <a:solidFill>
                    <a:srgbClr val="000000"/>
                  </a:solidFill>
                </a:rPr>
                <a:t>r</a:t>
              </a:r>
              <a:r>
                <a:rPr lang="en-US" sz="1600" i="1" baseline="-25000">
                  <a:solidFill>
                    <a:srgbClr val="000000"/>
                  </a:solidFill>
                </a:rPr>
                <a:t>P</a:t>
              </a:r>
              <a:r>
                <a:rPr lang="en-US" sz="1600" i="1">
                  <a:solidFill>
                    <a:srgbClr val="000000"/>
                  </a:solidFill>
                </a:rPr>
                <a:t> </a:t>
              </a:r>
              <a:r>
                <a:rPr lang="en-US" sz="1600">
                  <a:solidFill>
                    <a:srgbClr val="000000"/>
                  </a:solidFill>
                </a:rPr>
                <a:t>= Property Return, </a:t>
              </a:r>
            </a:p>
            <a:p>
              <a:pPr algn="ctr">
                <a:spcBef>
                  <a:spcPct val="50000"/>
                </a:spcBef>
              </a:pPr>
              <a:r>
                <a:rPr lang="en-US" sz="1600" i="1">
                  <a:solidFill>
                    <a:srgbClr val="000000"/>
                  </a:solidFill>
                </a:rPr>
                <a:t>r</a:t>
              </a:r>
              <a:r>
                <a:rPr lang="en-US" sz="1600" i="1" baseline="-25000">
                  <a:solidFill>
                    <a:srgbClr val="000000"/>
                  </a:solidFill>
                </a:rPr>
                <a:t>D</a:t>
              </a:r>
              <a:r>
                <a:rPr lang="en-US" sz="1600" i="1">
                  <a:solidFill>
                    <a:srgbClr val="000000"/>
                  </a:solidFill>
                </a:rPr>
                <a:t> </a:t>
              </a:r>
              <a:r>
                <a:rPr lang="en-US" sz="1600">
                  <a:solidFill>
                    <a:srgbClr val="000000"/>
                  </a:solidFill>
                </a:rPr>
                <a:t>= Debt Return,</a:t>
              </a:r>
              <a:r>
                <a:rPr lang="en-US" sz="1600" i="1">
                  <a:solidFill>
                    <a:srgbClr val="000000"/>
                  </a:solidFill>
                </a:rPr>
                <a:t> </a:t>
              </a:r>
            </a:p>
            <a:p>
              <a:pPr algn="ctr">
                <a:spcBef>
                  <a:spcPct val="50000"/>
                </a:spcBef>
              </a:pPr>
              <a:r>
                <a:rPr lang="en-US" sz="1600" i="1">
                  <a:solidFill>
                    <a:srgbClr val="000000"/>
                  </a:solidFill>
                </a:rPr>
                <a:t>LR</a:t>
              </a:r>
              <a:r>
                <a:rPr lang="en-US" sz="1600">
                  <a:solidFill>
                    <a:srgbClr val="000000"/>
                  </a:solidFill>
                </a:rPr>
                <a:t>=Leverage Ratio (</a:t>
              </a:r>
              <a:r>
                <a:rPr lang="en-US" sz="1600" i="1">
                  <a:solidFill>
                    <a:srgbClr val="000000"/>
                  </a:solidFill>
                </a:rPr>
                <a:t>V/E</a:t>
              </a:r>
              <a:r>
                <a:rPr lang="en-US" sz="1600">
                  <a:solidFill>
                    <a:srgbClr val="000000"/>
                  </a:solidFill>
                </a:rPr>
                <a:t>).</a:t>
              </a:r>
            </a:p>
          </p:txBody>
        </p:sp>
      </p:grpSp>
      <p:sp>
        <p:nvSpPr>
          <p:cNvPr id="10" name="Footer Placeholder 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miter lim="800000"/>
            <a:headEnd/>
            <a:tailEnd/>
          </a:ln>
        </p:spPr>
        <p:txBody>
          <a:bodyPr/>
          <a:lstStyle/>
          <a:p>
            <a:fld id="{10A650C9-342B-4100-8D86-71DDDD539087}" type="slidenum">
              <a:rPr lang="en-US"/>
              <a:pPr/>
              <a:t>2</a:t>
            </a:fld>
            <a:endParaRPr lang="en-US"/>
          </a:p>
        </p:txBody>
      </p:sp>
      <p:sp>
        <p:nvSpPr>
          <p:cNvPr id="2" name="Rectangle 2"/>
          <p:cNvSpPr>
            <a:spLocks noGrp="1" noChangeArrowheads="1"/>
          </p:cNvSpPr>
          <p:nvPr>
            <p:ph type="title"/>
          </p:nvPr>
        </p:nvSpPr>
        <p:spPr>
          <a:xfrm>
            <a:off x="457200" y="228600"/>
            <a:ext cx="8382000" cy="609600"/>
          </a:xfrm>
        </p:spPr>
        <p:txBody>
          <a:bodyPr/>
          <a:lstStyle/>
          <a:p>
            <a:pPr eaLnBrk="1" hangingPunct="1">
              <a:defRPr/>
            </a:pPr>
            <a:r>
              <a:rPr lang="en-US" sz="2400" b="1" smtClean="0">
                <a:latin typeface="Times New Roman" panose="02020603050405020304" pitchFamily="18" charset="0"/>
              </a:rPr>
              <a:t>The analogy of physical leverage &amp; financial leverage...</a:t>
            </a:r>
          </a:p>
        </p:txBody>
      </p:sp>
      <p:sp>
        <p:nvSpPr>
          <p:cNvPr id="4104" name="Text Box 8"/>
          <p:cNvSpPr txBox="1">
            <a:spLocks noChangeArrowheads="1"/>
          </p:cNvSpPr>
          <p:nvPr/>
        </p:nvSpPr>
        <p:spPr bwMode="auto">
          <a:xfrm>
            <a:off x="457200" y="5578475"/>
            <a:ext cx="8305800"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eaLnBrk="1" hangingPunct="1">
              <a:defRPr/>
            </a:pPr>
            <a:r>
              <a:rPr lang="en-US" i="1" dirty="0">
                <a:solidFill>
                  <a:srgbClr val="FF0000"/>
                </a:solidFill>
                <a:effectLst>
                  <a:outerShdw blurRad="38100" dist="38100" dir="2700000" algn="tl">
                    <a:srgbClr val="000000"/>
                  </a:outerShdw>
                </a:effectLst>
              </a:rPr>
              <a:t>“Give me a place to stand,</a:t>
            </a:r>
            <a:r>
              <a:rPr lang="en-US" dirty="0">
                <a:effectLst>
                  <a:outerShdw blurRad="38100" dist="38100" dir="2700000" algn="tl">
                    <a:srgbClr val="FFFFFF"/>
                  </a:outerShdw>
                </a:effectLst>
              </a:rPr>
              <a:t> </a:t>
            </a:r>
            <a:r>
              <a:rPr lang="en-US" i="1" dirty="0">
                <a:solidFill>
                  <a:srgbClr val="FF0000"/>
                </a:solidFill>
                <a:effectLst>
                  <a:outerShdw blurRad="38100" dist="38100" dir="2700000" algn="tl">
                    <a:srgbClr val="000000"/>
                  </a:outerShdw>
                </a:effectLst>
              </a:rPr>
              <a:t>and I will move the earth.”</a:t>
            </a:r>
            <a:endParaRPr lang="en-US" dirty="0">
              <a:effectLst>
                <a:outerShdw blurRad="38100" dist="38100" dir="2700000" algn="tl">
                  <a:srgbClr val="FFFFFF"/>
                </a:outerShdw>
              </a:effectLst>
            </a:endParaRPr>
          </a:p>
          <a:p>
            <a:pPr algn="ctr" eaLnBrk="1" hangingPunct="1">
              <a:defRPr/>
            </a:pPr>
            <a:r>
              <a:rPr lang="en-US" dirty="0">
                <a:solidFill>
                  <a:srgbClr val="FF0000"/>
                </a:solidFill>
                <a:effectLst>
                  <a:outerShdw blurRad="38100" dist="38100" dir="2700000" algn="tl">
                    <a:srgbClr val="000000"/>
                  </a:outerShdw>
                </a:effectLst>
              </a:rPr>
              <a:t>- Archimedes (287-212 BC)</a:t>
            </a:r>
            <a:endParaRPr lang="en-US" dirty="0">
              <a:effectLst>
                <a:outerShdw blurRad="38100" dist="38100" dir="2700000" algn="tl">
                  <a:srgbClr val="FFFFFF"/>
                </a:outerShdw>
              </a:effectLst>
            </a:endParaRPr>
          </a:p>
        </p:txBody>
      </p:sp>
      <p:sp>
        <p:nvSpPr>
          <p:cNvPr id="105" name="Footer Placeholder 104"/>
          <p:cNvSpPr>
            <a:spLocks noGrp="1"/>
          </p:cNvSpPr>
          <p:nvPr>
            <p:ph type="ftr" sz="quarter" idx="11"/>
          </p:nvPr>
        </p:nvSpPr>
        <p:spPr/>
        <p:txBody>
          <a:bodyPr/>
          <a:lstStyle/>
          <a:p>
            <a:pPr>
              <a:defRPr/>
            </a:pPr>
            <a:r>
              <a:rPr lang="en-US" smtClean="0"/>
              <a:t>© 2014 OnCourse Learning. All Rights Reserved.</a:t>
            </a:r>
            <a:endParaRPr lang="en-US"/>
          </a:p>
        </p:txBody>
      </p:sp>
      <p:pic>
        <p:nvPicPr>
          <p:cNvPr id="4201" name="Picture 105"/>
          <p:cNvPicPr>
            <a:picLocks noChangeAspect="1" noChangeArrowheads="1"/>
          </p:cNvPicPr>
          <p:nvPr/>
        </p:nvPicPr>
        <p:blipFill>
          <a:blip r:embed="rId2" cstate="print"/>
          <a:srcRect/>
          <a:stretch>
            <a:fillRect/>
          </a:stretch>
        </p:blipFill>
        <p:spPr bwMode="auto">
          <a:xfrm>
            <a:off x="2051644" y="838200"/>
            <a:ext cx="5040712"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a:noFill/>
          <a:ln>
            <a:miter lim="800000"/>
            <a:headEnd/>
            <a:tailEnd/>
          </a:ln>
        </p:spPr>
        <p:txBody>
          <a:bodyPr/>
          <a:lstStyle/>
          <a:p>
            <a:fld id="{4902F40D-6CCD-4D19-A23C-D539449AF1E5}" type="slidenum">
              <a:rPr lang="en-US"/>
              <a:pPr/>
              <a:t>20</a:t>
            </a:fld>
            <a:endParaRPr lang="en-US"/>
          </a:p>
        </p:txBody>
      </p:sp>
      <p:pic>
        <p:nvPicPr>
          <p:cNvPr id="22531" name="Picture 2"/>
          <p:cNvPicPr>
            <a:picLocks noChangeAspect="1" noChangeArrowheads="1"/>
          </p:cNvPicPr>
          <p:nvPr/>
        </p:nvPicPr>
        <p:blipFill>
          <a:blip r:embed="rId3" cstate="print"/>
          <a:srcRect/>
          <a:stretch>
            <a:fillRect/>
          </a:stretch>
        </p:blipFill>
        <p:spPr bwMode="auto">
          <a:xfrm>
            <a:off x="457200" y="304800"/>
            <a:ext cx="6726238" cy="6172200"/>
          </a:xfrm>
          <a:prstGeom prst="rect">
            <a:avLst/>
          </a:prstGeom>
          <a:noFill/>
          <a:ln w="9525">
            <a:noFill/>
            <a:miter lim="800000"/>
            <a:headEnd/>
            <a:tailEnd/>
          </a:ln>
          <a:effectLst/>
        </p:spPr>
      </p:pic>
      <p:sp>
        <p:nvSpPr>
          <p:cNvPr id="166915" name="Text Box 3"/>
          <p:cNvSpPr txBox="1">
            <a:spLocks noChangeArrowheads="1"/>
          </p:cNvSpPr>
          <p:nvPr/>
        </p:nvSpPr>
        <p:spPr bwMode="auto">
          <a:xfrm>
            <a:off x="6019800" y="1295400"/>
            <a:ext cx="2895600" cy="2868613"/>
          </a:xfrm>
          <a:prstGeom prst="rect">
            <a:avLst/>
          </a:prstGeom>
          <a:solidFill>
            <a:srgbClr val="FFCC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defRPr/>
            </a:pPr>
            <a:r>
              <a:rPr lang="en-US" sz="2000" b="1">
                <a:effectLst>
                  <a:outerShdw blurRad="38100" dist="38100" dir="2700000" algn="tl">
                    <a:srgbClr val="FFFFFF"/>
                  </a:outerShdw>
                </a:effectLst>
              </a:rPr>
              <a:t>e.g.:</a:t>
            </a:r>
          </a:p>
          <a:p>
            <a:pPr eaLnBrk="1" hangingPunct="1">
              <a:defRPr/>
            </a:pPr>
            <a:endParaRPr lang="en-US" sz="1800" b="1">
              <a:effectLst>
                <a:outerShdw blurRad="38100" dist="38100" dir="2700000" algn="tl">
                  <a:srgbClr val="FFFFFF"/>
                </a:outerShdw>
              </a:effectLst>
            </a:endParaRPr>
          </a:p>
          <a:p>
            <a:pPr eaLnBrk="1" hangingPunct="1">
              <a:defRPr/>
            </a:pPr>
            <a:r>
              <a:rPr lang="en-US" sz="1800" b="1">
                <a:effectLst>
                  <a:outerShdw blurRad="38100" dist="38100" dir="2700000" algn="tl">
                    <a:srgbClr val="FFFFFF"/>
                  </a:outerShdw>
                </a:effectLst>
              </a:rPr>
              <a:t>Total: 10% =</a:t>
            </a:r>
          </a:p>
          <a:p>
            <a:pPr eaLnBrk="1" hangingPunct="1">
              <a:defRPr/>
            </a:pPr>
            <a:r>
              <a:rPr lang="en-US" sz="1800" b="1">
                <a:effectLst>
                  <a:outerShdw blurRad="38100" dist="38100" dir="2700000" algn="tl">
                    <a:srgbClr val="FFFFFF"/>
                  </a:outerShdw>
                </a:effectLst>
              </a:rPr>
              <a:t>(67%)*6%+(33%)*18%</a:t>
            </a:r>
          </a:p>
          <a:p>
            <a:pPr eaLnBrk="1" hangingPunct="1">
              <a:defRPr/>
            </a:pPr>
            <a:endParaRPr lang="en-US" sz="1800" b="1">
              <a:effectLst>
                <a:outerShdw blurRad="38100" dist="38100" dir="2700000" algn="tl">
                  <a:srgbClr val="FFFFFF"/>
                </a:outerShdw>
              </a:effectLst>
            </a:endParaRPr>
          </a:p>
          <a:p>
            <a:pPr eaLnBrk="1" hangingPunct="1">
              <a:defRPr/>
            </a:pPr>
            <a:r>
              <a:rPr lang="en-US" sz="1800" b="1">
                <a:effectLst>
                  <a:outerShdw blurRad="38100" dist="38100" dir="2700000" algn="tl">
                    <a:srgbClr val="FFFFFF"/>
                  </a:outerShdw>
                </a:effectLst>
              </a:rPr>
              <a:t>Yield: 8% = </a:t>
            </a:r>
          </a:p>
          <a:p>
            <a:pPr eaLnBrk="1" hangingPunct="1">
              <a:defRPr/>
            </a:pPr>
            <a:r>
              <a:rPr lang="en-US" sz="1800" b="1">
                <a:effectLst>
                  <a:outerShdw blurRad="38100" dist="38100" dir="2700000" algn="tl">
                    <a:srgbClr val="FFFFFF"/>
                  </a:outerShdw>
                </a:effectLst>
              </a:rPr>
              <a:t>(67%)*7% + (33%)*10%</a:t>
            </a:r>
          </a:p>
          <a:p>
            <a:pPr eaLnBrk="1" hangingPunct="1">
              <a:defRPr/>
            </a:pPr>
            <a:endParaRPr lang="en-US" sz="1800" b="1">
              <a:effectLst>
                <a:outerShdw blurRad="38100" dist="38100" dir="2700000" algn="tl">
                  <a:srgbClr val="FFFFFF"/>
                </a:outerShdw>
              </a:effectLst>
            </a:endParaRPr>
          </a:p>
          <a:p>
            <a:pPr eaLnBrk="1" hangingPunct="1">
              <a:defRPr/>
            </a:pPr>
            <a:r>
              <a:rPr lang="en-US" sz="1800" b="1">
                <a:effectLst>
                  <a:outerShdw blurRad="38100" dist="38100" dir="2700000" algn="tl">
                    <a:srgbClr val="FFFFFF"/>
                  </a:outerShdw>
                </a:effectLst>
              </a:rPr>
              <a:t>Growth: 2% =</a:t>
            </a:r>
          </a:p>
          <a:p>
            <a:pPr eaLnBrk="1" hangingPunct="1">
              <a:defRPr/>
            </a:pPr>
            <a:r>
              <a:rPr lang="en-US" sz="1800" b="1">
                <a:effectLst>
                  <a:outerShdw blurRad="38100" dist="38100" dir="2700000" algn="tl">
                    <a:srgbClr val="FFFFFF"/>
                  </a:outerShdw>
                </a:effectLst>
              </a:rPr>
              <a:t>(67%)*(-1%)+(33%)*8%</a:t>
            </a:r>
          </a:p>
        </p:txBody>
      </p:sp>
      <p:sp>
        <p:nvSpPr>
          <p:cNvPr id="166916" name="Text Box 4"/>
          <p:cNvSpPr txBox="1">
            <a:spLocks noChangeArrowheads="1"/>
          </p:cNvSpPr>
          <p:nvPr/>
        </p:nvSpPr>
        <p:spPr bwMode="auto">
          <a:xfrm>
            <a:off x="6019800" y="4267200"/>
            <a:ext cx="2895600" cy="16256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000" b="1">
                <a:solidFill>
                  <a:srgbClr val="FF0000"/>
                </a:solidFill>
                <a:effectLst>
                  <a:outerShdw blurRad="38100" dist="38100" dir="2700000" algn="tl">
                    <a:srgbClr val="000000"/>
                  </a:outerShdw>
                </a:effectLst>
              </a:rPr>
              <a:t>Leverage skews total return relatively toward growth component, away from current income yield.</a:t>
            </a:r>
          </a:p>
        </p:txBody>
      </p:sp>
      <p:grpSp>
        <p:nvGrpSpPr>
          <p:cNvPr id="166917" name="Group 5"/>
          <p:cNvGrpSpPr>
            <a:grpSpLocks/>
          </p:cNvGrpSpPr>
          <p:nvPr/>
        </p:nvGrpSpPr>
        <p:grpSpPr bwMode="auto">
          <a:xfrm>
            <a:off x="1066800" y="914400"/>
            <a:ext cx="7467600" cy="2438400"/>
            <a:chOff x="672" y="576"/>
            <a:chExt cx="4704" cy="1536"/>
          </a:xfrm>
        </p:grpSpPr>
        <p:sp>
          <p:nvSpPr>
            <p:cNvPr id="22548" name="Oval 6"/>
            <p:cNvSpPr>
              <a:spLocks noChangeArrowheads="1"/>
            </p:cNvSpPr>
            <p:nvPr/>
          </p:nvSpPr>
          <p:spPr bwMode="auto">
            <a:xfrm>
              <a:off x="1824" y="576"/>
              <a:ext cx="624" cy="240"/>
            </a:xfrm>
            <a:prstGeom prst="ellipse">
              <a:avLst/>
            </a:prstGeom>
            <a:noFill/>
            <a:ln w="9525">
              <a:solidFill>
                <a:srgbClr val="0000FF"/>
              </a:solidFill>
              <a:round/>
              <a:headEnd/>
              <a:tailEnd/>
            </a:ln>
            <a:effectLst/>
          </p:spPr>
          <p:txBody>
            <a:bodyPr wrap="none" anchor="ctr"/>
            <a:lstStyle/>
            <a:p>
              <a:pPr eaLnBrk="1" hangingPunct="1"/>
              <a:endParaRPr lang="en-US"/>
            </a:p>
          </p:txBody>
        </p:sp>
        <p:sp>
          <p:nvSpPr>
            <p:cNvPr id="22549" name="Line 7"/>
            <p:cNvSpPr>
              <a:spLocks noChangeShapeType="1"/>
            </p:cNvSpPr>
            <p:nvPr/>
          </p:nvSpPr>
          <p:spPr bwMode="auto">
            <a:xfrm>
              <a:off x="2448" y="672"/>
              <a:ext cx="1824" cy="528"/>
            </a:xfrm>
            <a:prstGeom prst="line">
              <a:avLst/>
            </a:prstGeom>
            <a:noFill/>
            <a:ln w="9525">
              <a:solidFill>
                <a:srgbClr val="0000FF"/>
              </a:solidFill>
              <a:round/>
              <a:headEnd/>
              <a:tailEnd/>
            </a:ln>
            <a:effectLst/>
          </p:spPr>
          <p:txBody>
            <a:bodyPr wrap="none"/>
            <a:lstStyle/>
            <a:p>
              <a:endParaRPr lang="en-US"/>
            </a:p>
          </p:txBody>
        </p:sp>
        <p:sp>
          <p:nvSpPr>
            <p:cNvPr id="22550" name="Oval 8"/>
            <p:cNvSpPr>
              <a:spLocks noChangeArrowheads="1"/>
            </p:cNvSpPr>
            <p:nvPr/>
          </p:nvSpPr>
          <p:spPr bwMode="auto">
            <a:xfrm>
              <a:off x="4992" y="1344"/>
              <a:ext cx="384" cy="240"/>
            </a:xfrm>
            <a:prstGeom prst="ellipse">
              <a:avLst/>
            </a:prstGeom>
            <a:noFill/>
            <a:ln w="9525">
              <a:solidFill>
                <a:srgbClr val="0000FF"/>
              </a:solidFill>
              <a:round/>
              <a:headEnd/>
              <a:tailEnd/>
            </a:ln>
            <a:effectLst/>
          </p:spPr>
          <p:txBody>
            <a:bodyPr wrap="none" anchor="ctr"/>
            <a:lstStyle/>
            <a:p>
              <a:pPr eaLnBrk="1" hangingPunct="1"/>
              <a:endParaRPr lang="en-US"/>
            </a:p>
          </p:txBody>
        </p:sp>
        <p:sp>
          <p:nvSpPr>
            <p:cNvPr id="22551" name="Oval 9"/>
            <p:cNvSpPr>
              <a:spLocks noChangeArrowheads="1"/>
            </p:cNvSpPr>
            <p:nvPr/>
          </p:nvSpPr>
          <p:spPr bwMode="auto">
            <a:xfrm>
              <a:off x="1632" y="1008"/>
              <a:ext cx="624" cy="240"/>
            </a:xfrm>
            <a:prstGeom prst="ellipse">
              <a:avLst/>
            </a:prstGeom>
            <a:noFill/>
            <a:ln w="9525">
              <a:solidFill>
                <a:srgbClr val="0000FF"/>
              </a:solidFill>
              <a:round/>
              <a:headEnd/>
              <a:tailEnd/>
            </a:ln>
            <a:effectLst/>
          </p:spPr>
          <p:txBody>
            <a:bodyPr wrap="none" anchor="ctr"/>
            <a:lstStyle/>
            <a:p>
              <a:pPr eaLnBrk="1" hangingPunct="1"/>
              <a:endParaRPr lang="en-US"/>
            </a:p>
          </p:txBody>
        </p:sp>
        <p:sp>
          <p:nvSpPr>
            <p:cNvPr id="22552" name="Line 10"/>
            <p:cNvSpPr>
              <a:spLocks noChangeShapeType="1"/>
            </p:cNvSpPr>
            <p:nvPr/>
          </p:nvSpPr>
          <p:spPr bwMode="auto">
            <a:xfrm>
              <a:off x="2256" y="1152"/>
              <a:ext cx="1968" cy="240"/>
            </a:xfrm>
            <a:prstGeom prst="line">
              <a:avLst/>
            </a:prstGeom>
            <a:noFill/>
            <a:ln w="9525">
              <a:solidFill>
                <a:srgbClr val="0000FF"/>
              </a:solidFill>
              <a:round/>
              <a:headEnd/>
              <a:tailEnd/>
            </a:ln>
            <a:effectLst/>
          </p:spPr>
          <p:txBody>
            <a:bodyPr wrap="none"/>
            <a:lstStyle/>
            <a:p>
              <a:endParaRPr lang="en-US"/>
            </a:p>
          </p:txBody>
        </p:sp>
        <p:sp>
          <p:nvSpPr>
            <p:cNvPr id="22553" name="Oval 11"/>
            <p:cNvSpPr>
              <a:spLocks noChangeArrowheads="1"/>
            </p:cNvSpPr>
            <p:nvPr/>
          </p:nvSpPr>
          <p:spPr bwMode="auto">
            <a:xfrm>
              <a:off x="4176" y="1344"/>
              <a:ext cx="432" cy="240"/>
            </a:xfrm>
            <a:prstGeom prst="ellipse">
              <a:avLst/>
            </a:prstGeom>
            <a:noFill/>
            <a:ln w="9525">
              <a:solidFill>
                <a:srgbClr val="0000FF"/>
              </a:solidFill>
              <a:round/>
              <a:headEnd/>
              <a:tailEnd/>
            </a:ln>
            <a:effectLst/>
          </p:spPr>
          <p:txBody>
            <a:bodyPr wrap="none" anchor="ctr"/>
            <a:lstStyle/>
            <a:p>
              <a:pPr eaLnBrk="1" hangingPunct="1"/>
              <a:endParaRPr lang="en-US"/>
            </a:p>
          </p:txBody>
        </p:sp>
        <p:sp>
          <p:nvSpPr>
            <p:cNvPr id="22554" name="Oval 12"/>
            <p:cNvSpPr>
              <a:spLocks noChangeArrowheads="1"/>
            </p:cNvSpPr>
            <p:nvPr/>
          </p:nvSpPr>
          <p:spPr bwMode="auto">
            <a:xfrm>
              <a:off x="672" y="1920"/>
              <a:ext cx="480" cy="192"/>
            </a:xfrm>
            <a:prstGeom prst="ellipse">
              <a:avLst/>
            </a:prstGeom>
            <a:noFill/>
            <a:ln w="9525">
              <a:solidFill>
                <a:srgbClr val="0000FF"/>
              </a:solidFill>
              <a:round/>
              <a:headEnd/>
              <a:tailEnd/>
            </a:ln>
            <a:effectLst/>
          </p:spPr>
          <p:txBody>
            <a:bodyPr wrap="none" anchor="ctr"/>
            <a:lstStyle/>
            <a:p>
              <a:pPr eaLnBrk="1" hangingPunct="1"/>
              <a:endParaRPr lang="en-US"/>
            </a:p>
          </p:txBody>
        </p:sp>
        <p:sp>
          <p:nvSpPr>
            <p:cNvPr id="22555" name="Line 13"/>
            <p:cNvSpPr>
              <a:spLocks noChangeShapeType="1"/>
            </p:cNvSpPr>
            <p:nvPr/>
          </p:nvSpPr>
          <p:spPr bwMode="auto">
            <a:xfrm flipV="1">
              <a:off x="1152" y="1488"/>
              <a:ext cx="2736" cy="528"/>
            </a:xfrm>
            <a:prstGeom prst="line">
              <a:avLst/>
            </a:prstGeom>
            <a:noFill/>
            <a:ln w="9525">
              <a:solidFill>
                <a:srgbClr val="0000FF"/>
              </a:solidFill>
              <a:round/>
              <a:headEnd/>
              <a:tailEnd/>
            </a:ln>
            <a:effectLst/>
          </p:spPr>
          <p:txBody>
            <a:bodyPr wrap="none"/>
            <a:lstStyle/>
            <a:p>
              <a:endParaRPr lang="en-US"/>
            </a:p>
          </p:txBody>
        </p:sp>
        <p:sp>
          <p:nvSpPr>
            <p:cNvPr id="22556" name="Oval 14"/>
            <p:cNvSpPr>
              <a:spLocks noChangeArrowheads="1"/>
            </p:cNvSpPr>
            <p:nvPr/>
          </p:nvSpPr>
          <p:spPr bwMode="auto">
            <a:xfrm>
              <a:off x="4224" y="1152"/>
              <a:ext cx="432" cy="240"/>
            </a:xfrm>
            <a:prstGeom prst="ellipse">
              <a:avLst/>
            </a:prstGeom>
            <a:noFill/>
            <a:ln w="9525">
              <a:solidFill>
                <a:srgbClr val="0000FF"/>
              </a:solidFill>
              <a:round/>
              <a:headEnd/>
              <a:tailEnd/>
            </a:ln>
            <a:effectLst/>
          </p:spPr>
          <p:txBody>
            <a:bodyPr wrap="none" anchor="ctr"/>
            <a:lstStyle/>
            <a:p>
              <a:pPr eaLnBrk="1" hangingPunct="1"/>
              <a:endParaRPr lang="en-US"/>
            </a:p>
          </p:txBody>
        </p:sp>
        <p:sp>
          <p:nvSpPr>
            <p:cNvPr id="22557" name="Oval 15"/>
            <p:cNvSpPr>
              <a:spLocks noChangeArrowheads="1"/>
            </p:cNvSpPr>
            <p:nvPr/>
          </p:nvSpPr>
          <p:spPr bwMode="auto">
            <a:xfrm>
              <a:off x="3024" y="1872"/>
              <a:ext cx="624" cy="240"/>
            </a:xfrm>
            <a:prstGeom prst="ellipse">
              <a:avLst/>
            </a:prstGeom>
            <a:noFill/>
            <a:ln w="9525">
              <a:solidFill>
                <a:srgbClr val="0000FF"/>
              </a:solidFill>
              <a:round/>
              <a:headEnd/>
              <a:tailEnd/>
            </a:ln>
            <a:effectLst/>
          </p:spPr>
          <p:txBody>
            <a:bodyPr wrap="none" anchor="ctr"/>
            <a:lstStyle/>
            <a:p>
              <a:pPr eaLnBrk="1" hangingPunct="1"/>
              <a:endParaRPr lang="en-US"/>
            </a:p>
          </p:txBody>
        </p:sp>
        <p:sp>
          <p:nvSpPr>
            <p:cNvPr id="22558" name="Line 16"/>
            <p:cNvSpPr>
              <a:spLocks noChangeShapeType="1"/>
            </p:cNvSpPr>
            <p:nvPr/>
          </p:nvSpPr>
          <p:spPr bwMode="auto">
            <a:xfrm flipV="1">
              <a:off x="3648" y="1536"/>
              <a:ext cx="1392" cy="432"/>
            </a:xfrm>
            <a:prstGeom prst="line">
              <a:avLst/>
            </a:prstGeom>
            <a:noFill/>
            <a:ln w="9525">
              <a:solidFill>
                <a:srgbClr val="0000FF"/>
              </a:solidFill>
              <a:round/>
              <a:headEnd/>
              <a:tailEnd/>
            </a:ln>
            <a:effectLst/>
          </p:spPr>
          <p:txBody>
            <a:bodyPr wrap="none"/>
            <a:lstStyle/>
            <a:p>
              <a:endParaRPr lang="en-US"/>
            </a:p>
          </p:txBody>
        </p:sp>
      </p:grpSp>
      <p:grpSp>
        <p:nvGrpSpPr>
          <p:cNvPr id="166929" name="Group 17"/>
          <p:cNvGrpSpPr>
            <a:grpSpLocks/>
          </p:cNvGrpSpPr>
          <p:nvPr/>
        </p:nvGrpSpPr>
        <p:grpSpPr bwMode="auto">
          <a:xfrm>
            <a:off x="1066800" y="914400"/>
            <a:ext cx="7620000" cy="3276600"/>
            <a:chOff x="672" y="576"/>
            <a:chExt cx="4800" cy="2064"/>
          </a:xfrm>
        </p:grpSpPr>
        <p:sp>
          <p:nvSpPr>
            <p:cNvPr id="22537" name="Oval 18"/>
            <p:cNvSpPr>
              <a:spLocks noChangeArrowheads="1"/>
            </p:cNvSpPr>
            <p:nvPr/>
          </p:nvSpPr>
          <p:spPr bwMode="auto">
            <a:xfrm>
              <a:off x="1104" y="576"/>
              <a:ext cx="1344" cy="432"/>
            </a:xfrm>
            <a:prstGeom prst="ellipse">
              <a:avLst/>
            </a:prstGeom>
            <a:noFill/>
            <a:ln w="9525">
              <a:solidFill>
                <a:srgbClr val="FF0000"/>
              </a:solidFill>
              <a:round/>
              <a:headEnd/>
              <a:tailEnd/>
            </a:ln>
            <a:effectLst/>
          </p:spPr>
          <p:txBody>
            <a:bodyPr wrap="none" anchor="ctr"/>
            <a:lstStyle/>
            <a:p>
              <a:pPr eaLnBrk="1" hangingPunct="1"/>
              <a:endParaRPr lang="en-US"/>
            </a:p>
          </p:txBody>
        </p:sp>
        <p:sp>
          <p:nvSpPr>
            <p:cNvPr id="22538" name="Line 19"/>
            <p:cNvSpPr>
              <a:spLocks noChangeShapeType="1"/>
            </p:cNvSpPr>
            <p:nvPr/>
          </p:nvSpPr>
          <p:spPr bwMode="auto">
            <a:xfrm>
              <a:off x="2400" y="864"/>
              <a:ext cx="1968" cy="1392"/>
            </a:xfrm>
            <a:prstGeom prst="line">
              <a:avLst/>
            </a:prstGeom>
            <a:noFill/>
            <a:ln w="9525">
              <a:solidFill>
                <a:srgbClr val="FF0000"/>
              </a:solidFill>
              <a:round/>
              <a:headEnd/>
              <a:tailEnd/>
            </a:ln>
            <a:effectLst/>
          </p:spPr>
          <p:txBody>
            <a:bodyPr wrap="none"/>
            <a:lstStyle/>
            <a:p>
              <a:endParaRPr lang="en-US"/>
            </a:p>
          </p:txBody>
        </p:sp>
        <p:sp>
          <p:nvSpPr>
            <p:cNvPr id="22539" name="Oval 20"/>
            <p:cNvSpPr>
              <a:spLocks noChangeArrowheads="1"/>
            </p:cNvSpPr>
            <p:nvPr/>
          </p:nvSpPr>
          <p:spPr bwMode="auto">
            <a:xfrm>
              <a:off x="5088" y="2400"/>
              <a:ext cx="384" cy="240"/>
            </a:xfrm>
            <a:prstGeom prst="ellipse">
              <a:avLst/>
            </a:prstGeom>
            <a:noFill/>
            <a:ln w="9525">
              <a:solidFill>
                <a:srgbClr val="FF0000"/>
              </a:solidFill>
              <a:round/>
              <a:headEnd/>
              <a:tailEnd/>
            </a:ln>
            <a:effectLst/>
          </p:spPr>
          <p:txBody>
            <a:bodyPr wrap="none" anchor="ctr"/>
            <a:lstStyle/>
            <a:p>
              <a:pPr eaLnBrk="1" hangingPunct="1"/>
              <a:endParaRPr lang="en-US"/>
            </a:p>
          </p:txBody>
        </p:sp>
        <p:sp>
          <p:nvSpPr>
            <p:cNvPr id="22540" name="Oval 21"/>
            <p:cNvSpPr>
              <a:spLocks noChangeArrowheads="1"/>
            </p:cNvSpPr>
            <p:nvPr/>
          </p:nvSpPr>
          <p:spPr bwMode="auto">
            <a:xfrm>
              <a:off x="1632" y="1056"/>
              <a:ext cx="720" cy="336"/>
            </a:xfrm>
            <a:prstGeom prst="ellipse">
              <a:avLst/>
            </a:prstGeom>
            <a:noFill/>
            <a:ln w="9525">
              <a:solidFill>
                <a:srgbClr val="FF0000"/>
              </a:solidFill>
              <a:round/>
              <a:headEnd/>
              <a:tailEnd/>
            </a:ln>
            <a:effectLst/>
          </p:spPr>
          <p:txBody>
            <a:bodyPr wrap="none" anchor="ctr"/>
            <a:lstStyle/>
            <a:p>
              <a:pPr eaLnBrk="1" hangingPunct="1"/>
              <a:endParaRPr lang="en-US"/>
            </a:p>
          </p:txBody>
        </p:sp>
        <p:sp>
          <p:nvSpPr>
            <p:cNvPr id="22541" name="Line 22"/>
            <p:cNvSpPr>
              <a:spLocks noChangeShapeType="1"/>
            </p:cNvSpPr>
            <p:nvPr/>
          </p:nvSpPr>
          <p:spPr bwMode="auto">
            <a:xfrm>
              <a:off x="2304" y="1296"/>
              <a:ext cx="2016" cy="1152"/>
            </a:xfrm>
            <a:prstGeom prst="line">
              <a:avLst/>
            </a:prstGeom>
            <a:noFill/>
            <a:ln w="9525">
              <a:solidFill>
                <a:srgbClr val="FF0000"/>
              </a:solidFill>
              <a:round/>
              <a:headEnd/>
              <a:tailEnd/>
            </a:ln>
            <a:effectLst/>
          </p:spPr>
          <p:txBody>
            <a:bodyPr wrap="none"/>
            <a:lstStyle/>
            <a:p>
              <a:endParaRPr lang="en-US"/>
            </a:p>
          </p:txBody>
        </p:sp>
        <p:sp>
          <p:nvSpPr>
            <p:cNvPr id="22542" name="Oval 23"/>
            <p:cNvSpPr>
              <a:spLocks noChangeArrowheads="1"/>
            </p:cNvSpPr>
            <p:nvPr/>
          </p:nvSpPr>
          <p:spPr bwMode="auto">
            <a:xfrm>
              <a:off x="4272" y="2400"/>
              <a:ext cx="432" cy="240"/>
            </a:xfrm>
            <a:prstGeom prst="ellipse">
              <a:avLst/>
            </a:prstGeom>
            <a:noFill/>
            <a:ln w="9525">
              <a:solidFill>
                <a:srgbClr val="FF0000"/>
              </a:solidFill>
              <a:round/>
              <a:headEnd/>
              <a:tailEnd/>
            </a:ln>
            <a:effectLst/>
          </p:spPr>
          <p:txBody>
            <a:bodyPr wrap="none" anchor="ctr"/>
            <a:lstStyle/>
            <a:p>
              <a:pPr eaLnBrk="1" hangingPunct="1"/>
              <a:endParaRPr lang="en-US"/>
            </a:p>
          </p:txBody>
        </p:sp>
        <p:sp>
          <p:nvSpPr>
            <p:cNvPr id="22543" name="Oval 24"/>
            <p:cNvSpPr>
              <a:spLocks noChangeArrowheads="1"/>
            </p:cNvSpPr>
            <p:nvPr/>
          </p:nvSpPr>
          <p:spPr bwMode="auto">
            <a:xfrm>
              <a:off x="672" y="1920"/>
              <a:ext cx="384" cy="192"/>
            </a:xfrm>
            <a:prstGeom prst="ellipse">
              <a:avLst/>
            </a:prstGeom>
            <a:noFill/>
            <a:ln w="9525">
              <a:solidFill>
                <a:srgbClr val="FF0000"/>
              </a:solidFill>
              <a:round/>
              <a:headEnd/>
              <a:tailEnd/>
            </a:ln>
            <a:effectLst/>
          </p:spPr>
          <p:txBody>
            <a:bodyPr wrap="none" anchor="ctr"/>
            <a:lstStyle/>
            <a:p>
              <a:pPr eaLnBrk="1" hangingPunct="1"/>
              <a:endParaRPr lang="en-US"/>
            </a:p>
          </p:txBody>
        </p:sp>
        <p:sp>
          <p:nvSpPr>
            <p:cNvPr id="22544" name="Line 25"/>
            <p:cNvSpPr>
              <a:spLocks noChangeShapeType="1"/>
            </p:cNvSpPr>
            <p:nvPr/>
          </p:nvSpPr>
          <p:spPr bwMode="auto">
            <a:xfrm>
              <a:off x="1056" y="2016"/>
              <a:ext cx="2928" cy="528"/>
            </a:xfrm>
            <a:prstGeom prst="line">
              <a:avLst/>
            </a:prstGeom>
            <a:noFill/>
            <a:ln w="9525">
              <a:solidFill>
                <a:srgbClr val="FF0000"/>
              </a:solidFill>
              <a:round/>
              <a:headEnd/>
              <a:tailEnd/>
            </a:ln>
            <a:effectLst/>
          </p:spPr>
          <p:txBody>
            <a:bodyPr wrap="none"/>
            <a:lstStyle/>
            <a:p>
              <a:endParaRPr lang="en-US"/>
            </a:p>
          </p:txBody>
        </p:sp>
        <p:sp>
          <p:nvSpPr>
            <p:cNvPr id="22545" name="Oval 26"/>
            <p:cNvSpPr>
              <a:spLocks noChangeArrowheads="1"/>
            </p:cNvSpPr>
            <p:nvPr/>
          </p:nvSpPr>
          <p:spPr bwMode="auto">
            <a:xfrm>
              <a:off x="4320" y="2208"/>
              <a:ext cx="432" cy="240"/>
            </a:xfrm>
            <a:prstGeom prst="ellipse">
              <a:avLst/>
            </a:prstGeom>
            <a:noFill/>
            <a:ln w="9525">
              <a:solidFill>
                <a:srgbClr val="FF0000"/>
              </a:solidFill>
              <a:round/>
              <a:headEnd/>
              <a:tailEnd/>
            </a:ln>
            <a:effectLst/>
          </p:spPr>
          <p:txBody>
            <a:bodyPr wrap="none" anchor="ctr"/>
            <a:lstStyle/>
            <a:p>
              <a:pPr eaLnBrk="1" hangingPunct="1"/>
              <a:endParaRPr lang="en-US"/>
            </a:p>
          </p:txBody>
        </p:sp>
        <p:sp>
          <p:nvSpPr>
            <p:cNvPr id="22546" name="Oval 27"/>
            <p:cNvSpPr>
              <a:spLocks noChangeArrowheads="1"/>
            </p:cNvSpPr>
            <p:nvPr/>
          </p:nvSpPr>
          <p:spPr bwMode="auto">
            <a:xfrm>
              <a:off x="2352" y="1920"/>
              <a:ext cx="624" cy="240"/>
            </a:xfrm>
            <a:prstGeom prst="ellipse">
              <a:avLst/>
            </a:prstGeom>
            <a:noFill/>
            <a:ln w="9525">
              <a:solidFill>
                <a:srgbClr val="FF0000"/>
              </a:solidFill>
              <a:round/>
              <a:headEnd/>
              <a:tailEnd/>
            </a:ln>
            <a:effectLst/>
          </p:spPr>
          <p:txBody>
            <a:bodyPr wrap="none" anchor="ctr"/>
            <a:lstStyle/>
            <a:p>
              <a:pPr eaLnBrk="1" hangingPunct="1"/>
              <a:endParaRPr lang="en-US"/>
            </a:p>
          </p:txBody>
        </p:sp>
        <p:sp>
          <p:nvSpPr>
            <p:cNvPr id="22547" name="Line 28"/>
            <p:cNvSpPr>
              <a:spLocks noChangeShapeType="1"/>
            </p:cNvSpPr>
            <p:nvPr/>
          </p:nvSpPr>
          <p:spPr bwMode="auto">
            <a:xfrm>
              <a:off x="2928" y="2112"/>
              <a:ext cx="2208" cy="336"/>
            </a:xfrm>
            <a:prstGeom prst="line">
              <a:avLst/>
            </a:prstGeom>
            <a:noFill/>
            <a:ln w="9525">
              <a:solidFill>
                <a:srgbClr val="FF0000"/>
              </a:solidFill>
              <a:round/>
              <a:headEnd/>
              <a:tailEnd/>
            </a:ln>
            <a:effectLst/>
          </p:spPr>
          <p:txBody>
            <a:bodyPr wrap="none"/>
            <a:lstStyle/>
            <a:p>
              <a:endParaRPr lang="en-US"/>
            </a:p>
          </p:txBody>
        </p:sp>
      </p:grpSp>
      <p:sp>
        <p:nvSpPr>
          <p:cNvPr id="22536" name="Text Box 29"/>
          <p:cNvSpPr txBox="1">
            <a:spLocks noChangeArrowheads="1"/>
          </p:cNvSpPr>
          <p:nvPr/>
        </p:nvSpPr>
        <p:spPr bwMode="auto">
          <a:xfrm>
            <a:off x="6019800" y="152400"/>
            <a:ext cx="2362200" cy="366713"/>
          </a:xfrm>
          <a:prstGeom prst="rect">
            <a:avLst/>
          </a:prstGeom>
          <a:noFill/>
          <a:ln w="9525">
            <a:noFill/>
            <a:miter lim="800000"/>
            <a:headEnd/>
            <a:tailEnd/>
          </a:ln>
          <a:effectLst/>
        </p:spPr>
        <p:txBody>
          <a:bodyPr>
            <a:spAutoFit/>
          </a:bodyPr>
          <a:lstStyle/>
          <a:p>
            <a:pPr algn="r" eaLnBrk="1" hangingPunct="1">
              <a:spcBef>
                <a:spcPct val="50000"/>
              </a:spcBef>
            </a:pPr>
            <a:r>
              <a:rPr lang="en-US" sz="1800" i="1"/>
              <a:t>Section 13.5</a:t>
            </a:r>
          </a:p>
        </p:txBody>
      </p:sp>
      <p:sp>
        <p:nvSpPr>
          <p:cNvPr id="31" name="Footer Placeholder 3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66917"/>
                                        </p:tgtEl>
                                        <p:attrNameLst>
                                          <p:attrName>style.visibility</p:attrName>
                                        </p:attrNameLst>
                                      </p:cBhvr>
                                      <p:to>
                                        <p:strVal val="visible"/>
                                      </p:to>
                                    </p:set>
                                    <p:anim calcmode="lin" valueType="num">
                                      <p:cBhvr additive="base">
                                        <p:cTn id="7" dur="500" fill="hold"/>
                                        <p:tgtEl>
                                          <p:spTgt spid="166917"/>
                                        </p:tgtEl>
                                        <p:attrNameLst>
                                          <p:attrName>ppt_x</p:attrName>
                                        </p:attrNameLst>
                                      </p:cBhvr>
                                      <p:tavLst>
                                        <p:tav tm="0">
                                          <p:val>
                                            <p:strVal val="1+#ppt_w/2"/>
                                          </p:val>
                                        </p:tav>
                                        <p:tav tm="100000">
                                          <p:val>
                                            <p:strVal val="#ppt_x"/>
                                          </p:val>
                                        </p:tav>
                                      </p:tavLst>
                                    </p:anim>
                                    <p:anim calcmode="lin" valueType="num">
                                      <p:cBhvr additive="base">
                                        <p:cTn id="8" dur="500" fill="hold"/>
                                        <p:tgtEl>
                                          <p:spTgt spid="16691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66929"/>
                                        </p:tgtEl>
                                        <p:attrNameLst>
                                          <p:attrName>style.visibility</p:attrName>
                                        </p:attrNameLst>
                                      </p:cBhvr>
                                      <p:to>
                                        <p:strVal val="visible"/>
                                      </p:to>
                                    </p:set>
                                    <p:anim calcmode="lin" valueType="num">
                                      <p:cBhvr additive="base">
                                        <p:cTn id="13" dur="500" fill="hold"/>
                                        <p:tgtEl>
                                          <p:spTgt spid="166929"/>
                                        </p:tgtEl>
                                        <p:attrNameLst>
                                          <p:attrName>ppt_x</p:attrName>
                                        </p:attrNameLst>
                                      </p:cBhvr>
                                      <p:tavLst>
                                        <p:tav tm="0">
                                          <p:val>
                                            <p:strVal val="1+#ppt_w/2"/>
                                          </p:val>
                                        </p:tav>
                                        <p:tav tm="100000">
                                          <p:val>
                                            <p:strVal val="#ppt_x"/>
                                          </p:val>
                                        </p:tav>
                                      </p:tavLst>
                                    </p:anim>
                                    <p:anim calcmode="lin" valueType="num">
                                      <p:cBhvr additive="base">
                                        <p:cTn id="14" dur="500" fill="hold"/>
                                        <p:tgtEl>
                                          <p:spTgt spid="16692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66916"/>
                                        </p:tgtEl>
                                        <p:attrNameLst>
                                          <p:attrName>style.visibility</p:attrName>
                                        </p:attrNameLst>
                                      </p:cBhvr>
                                      <p:to>
                                        <p:strVal val="visible"/>
                                      </p:to>
                                    </p:set>
                                    <p:anim calcmode="lin" valueType="num">
                                      <p:cBhvr additive="base">
                                        <p:cTn id="19" dur="500" fill="hold"/>
                                        <p:tgtEl>
                                          <p:spTgt spid="166916"/>
                                        </p:tgtEl>
                                        <p:attrNameLst>
                                          <p:attrName>ppt_x</p:attrName>
                                        </p:attrNameLst>
                                      </p:cBhvr>
                                      <p:tavLst>
                                        <p:tav tm="0">
                                          <p:val>
                                            <p:strVal val="1+#ppt_w/2"/>
                                          </p:val>
                                        </p:tav>
                                        <p:tav tm="100000">
                                          <p:val>
                                            <p:strVal val="#ppt_x"/>
                                          </p:val>
                                        </p:tav>
                                      </p:tavLst>
                                    </p:anim>
                                    <p:anim calcmode="lin" valueType="num">
                                      <p:cBhvr additive="base">
                                        <p:cTn id="20" dur="500" fill="hold"/>
                                        <p:tgtEl>
                                          <p:spTgt spid="1669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miter lim="800000"/>
            <a:headEnd/>
            <a:tailEnd/>
          </a:ln>
        </p:spPr>
        <p:txBody>
          <a:bodyPr/>
          <a:lstStyle/>
          <a:p>
            <a:fld id="{A3A2E612-E182-4EEF-8780-D6BF780B9188}" type="slidenum">
              <a:rPr lang="en-US"/>
              <a:pPr/>
              <a:t>21</a:t>
            </a:fld>
            <a:endParaRPr lang="en-US"/>
          </a:p>
        </p:txBody>
      </p:sp>
      <p:sp>
        <p:nvSpPr>
          <p:cNvPr id="168962" name="Rectangle 2"/>
          <p:cNvSpPr>
            <a:spLocks noGrp="1" noChangeArrowheads="1"/>
          </p:cNvSpPr>
          <p:nvPr>
            <p:ph type="title"/>
          </p:nvPr>
        </p:nvSpPr>
        <p:spPr>
          <a:xfrm>
            <a:off x="762000" y="228600"/>
            <a:ext cx="7772400" cy="685800"/>
          </a:xfrm>
        </p:spPr>
        <p:txBody>
          <a:bodyPr/>
          <a:lstStyle/>
          <a:p>
            <a:pPr eaLnBrk="1" hangingPunct="1">
              <a:defRPr/>
            </a:pPr>
            <a:r>
              <a:rPr lang="en-US" sz="2800" b="1" smtClean="0">
                <a:latin typeface="Times New Roman" panose="02020603050405020304" pitchFamily="18" charset="0"/>
                <a:cs typeface="Arial" panose="020B0604020202090204" pitchFamily="34" charset="0"/>
              </a:rPr>
              <a:t>SUMMARY OF LEVERAGE EFFECTS...</a:t>
            </a:r>
            <a:endParaRPr lang="en-US" sz="2800" smtClean="0">
              <a:latin typeface="Times New Roman" panose="02020603050405020304" pitchFamily="18" charset="0"/>
            </a:endParaRPr>
          </a:p>
        </p:txBody>
      </p:sp>
      <p:sp>
        <p:nvSpPr>
          <p:cNvPr id="24580" name="Rectangle 3"/>
          <p:cNvSpPr>
            <a:spLocks noGrp="1" noChangeArrowheads="1"/>
          </p:cNvSpPr>
          <p:nvPr>
            <p:ph type="body" idx="1"/>
          </p:nvPr>
        </p:nvSpPr>
        <p:spPr>
          <a:xfrm>
            <a:off x="381000" y="838200"/>
            <a:ext cx="8382000" cy="5562600"/>
          </a:xfrm>
        </p:spPr>
        <p:txBody>
          <a:bodyPr/>
          <a:lstStyle/>
          <a:p>
            <a:pPr marL="533400" indent="-533400" eaLnBrk="1" hangingPunct="1">
              <a:lnSpc>
                <a:spcPct val="90000"/>
              </a:lnSpc>
              <a:buFont typeface="Wingdings" pitchFamily="2" charset="2"/>
              <a:buNone/>
            </a:pPr>
            <a:r>
              <a:rPr lang="en-US" sz="2400" b="1" dirty="0" smtClean="0">
                <a:cs typeface="Times New Roman" pitchFamily="18" charset="0"/>
              </a:rPr>
              <a:t>(1) </a:t>
            </a:r>
            <a:r>
              <a:rPr lang="en-US" sz="2400" b="1" dirty="0" smtClean="0">
                <a:cs typeface="Times New Roman" pitchFamily="18" charset="0"/>
              </a:rPr>
              <a:t>	Under </a:t>
            </a:r>
            <a:r>
              <a:rPr lang="en-US" sz="2400" b="1" dirty="0" smtClean="0">
                <a:cs typeface="Times New Roman" pitchFamily="18" charset="0"/>
              </a:rPr>
              <a:t>the typical assumption that the loan is less risky than the underlying property, leverage will increase the ex ante total return on the equity investment, by increasing the risk premium in that return. </a:t>
            </a:r>
          </a:p>
          <a:p>
            <a:pPr marL="533400" indent="-533400" eaLnBrk="1" hangingPunct="1">
              <a:lnSpc>
                <a:spcPct val="90000"/>
              </a:lnSpc>
              <a:buFont typeface="Wingdings" pitchFamily="2" charset="2"/>
              <a:buNone/>
            </a:pPr>
            <a:endParaRPr lang="en-US" sz="2400" b="1" dirty="0" smtClean="0">
              <a:cs typeface="Times New Roman" pitchFamily="18" charset="0"/>
            </a:endParaRPr>
          </a:p>
          <a:p>
            <a:pPr marL="533400" indent="-533400" eaLnBrk="1" hangingPunct="1">
              <a:lnSpc>
                <a:spcPct val="90000"/>
              </a:lnSpc>
              <a:buFont typeface="Wingdings" pitchFamily="2" charset="2"/>
              <a:buNone/>
            </a:pPr>
            <a:r>
              <a:rPr lang="en-US" sz="2400" b="1" dirty="0" smtClean="0">
                <a:cs typeface="Times New Roman" pitchFamily="18" charset="0"/>
              </a:rPr>
              <a:t>(2) </a:t>
            </a:r>
            <a:r>
              <a:rPr lang="en-US" sz="2400" b="1" dirty="0" smtClean="0">
                <a:cs typeface="Times New Roman" pitchFamily="18" charset="0"/>
              </a:rPr>
              <a:t>	Under </a:t>
            </a:r>
            <a:r>
              <a:rPr lang="en-US" sz="2400" b="1" dirty="0" smtClean="0">
                <a:cs typeface="Times New Roman" pitchFamily="18" charset="0"/>
              </a:rPr>
              <a:t>the same relative risk assumption, leverage will increase the risk of the equity investment, normally proportionately with the increase in the risk premium noted in (1).</a:t>
            </a:r>
            <a:endParaRPr lang="en-US" sz="2400" dirty="0" smtClean="0">
              <a:latin typeface="Courier New" pitchFamily="49" charset="0"/>
              <a:cs typeface="Times New Roman" pitchFamily="18" charset="0"/>
            </a:endParaRPr>
          </a:p>
          <a:p>
            <a:pPr marL="533400" indent="-533400" eaLnBrk="1" hangingPunct="1">
              <a:lnSpc>
                <a:spcPct val="90000"/>
              </a:lnSpc>
              <a:buFont typeface="Wingdings" pitchFamily="2" charset="2"/>
              <a:buNone/>
            </a:pPr>
            <a:endParaRPr lang="en-US" sz="2400" b="1" dirty="0" smtClean="0">
              <a:cs typeface="Times New Roman" pitchFamily="18" charset="0"/>
            </a:endParaRPr>
          </a:p>
          <a:p>
            <a:pPr marL="533400" indent="-533400" eaLnBrk="1" hangingPunct="1">
              <a:lnSpc>
                <a:spcPct val="90000"/>
              </a:lnSpc>
              <a:buFont typeface="Wingdings" pitchFamily="2" charset="2"/>
              <a:buNone/>
            </a:pPr>
            <a:r>
              <a:rPr lang="en-US" sz="2400" b="1" dirty="0" smtClean="0">
                <a:cs typeface="Times New Roman" pitchFamily="18" charset="0"/>
              </a:rPr>
              <a:t>(3) </a:t>
            </a:r>
            <a:r>
              <a:rPr lang="en-US" sz="2400" b="1" dirty="0" smtClean="0">
                <a:cs typeface="Times New Roman" pitchFamily="18" charset="0"/>
              </a:rPr>
              <a:t>	Under </a:t>
            </a:r>
            <a:r>
              <a:rPr lang="en-US" sz="2400" b="1" dirty="0" smtClean="0">
                <a:cs typeface="Times New Roman" pitchFamily="18" charset="0"/>
              </a:rPr>
              <a:t>the typical situation of non-negative price appreciation in the property and non-negative amortization in the loan, leverage will usually shift the expected return for the equity investor relatively away from the current income component and towards the growth or capital appreciation component.</a:t>
            </a:r>
            <a:endParaRPr lang="en-US" sz="2800" dirty="0" smtClean="0">
              <a:latin typeface="Courier New" pitchFamily="49"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xfrm>
            <a:off x="6400800" y="6400800"/>
            <a:ext cx="1905000" cy="457200"/>
          </a:xfrm>
          <a:noFill/>
          <a:ln>
            <a:miter lim="800000"/>
            <a:headEnd/>
            <a:tailEnd/>
          </a:ln>
        </p:spPr>
        <p:txBody>
          <a:bodyPr/>
          <a:lstStyle/>
          <a:p>
            <a:fld id="{F16AFA20-2E00-4081-AB11-C2E7064D3BBE}" type="slidenum">
              <a:rPr lang="en-US"/>
              <a:pPr/>
              <a:t>22</a:t>
            </a:fld>
            <a:endParaRPr lang="en-US"/>
          </a:p>
        </p:txBody>
      </p:sp>
      <p:sp>
        <p:nvSpPr>
          <p:cNvPr id="25603" name="Rectangle 3"/>
          <p:cNvSpPr>
            <a:spLocks noGrp="1" noChangeArrowheads="1"/>
          </p:cNvSpPr>
          <p:nvPr>
            <p:ph type="title" idx="4294967295"/>
          </p:nvPr>
        </p:nvSpPr>
        <p:spPr>
          <a:xfrm>
            <a:off x="76200" y="0"/>
            <a:ext cx="8534400" cy="1600200"/>
          </a:xfrm>
          <a:noFill/>
        </p:spPr>
        <p:txBody>
          <a:bodyPr/>
          <a:lstStyle/>
          <a:p>
            <a:pPr algn="l" eaLnBrk="1" hangingPunct="1"/>
            <a:r>
              <a:rPr lang="en-US" sz="2400" smtClean="0">
                <a:effectLst/>
                <a:latin typeface="Times New Roman" pitchFamily="18" charset="0"/>
                <a:cs typeface="Arial" pitchFamily="34" charset="0"/>
              </a:rPr>
              <a:t>Note: The preceding simple rule about what determines “pos” vs “neg” leverage (relationship betw prop vs dbt return) does not </a:t>
            </a:r>
            <a:r>
              <a:rPr lang="en-US" sz="2400" u="sng" smtClean="0">
                <a:effectLst/>
                <a:latin typeface="Times New Roman" pitchFamily="18" charset="0"/>
                <a:cs typeface="Arial" pitchFamily="34" charset="0"/>
              </a:rPr>
              <a:t>always</a:t>
            </a:r>
            <a:r>
              <a:rPr lang="en-US" sz="2400" smtClean="0">
                <a:effectLst/>
                <a:latin typeface="Times New Roman" pitchFamily="18" charset="0"/>
                <a:cs typeface="Arial" pitchFamily="34" charset="0"/>
              </a:rPr>
              <a:t> hold with IRR attributes, because the WACC does not apply exactly for multi-period returns or components…</a:t>
            </a:r>
          </a:p>
        </p:txBody>
      </p:sp>
      <p:pic>
        <p:nvPicPr>
          <p:cNvPr id="25604" name="Picture 2"/>
          <p:cNvPicPr>
            <a:picLocks noChangeAspect="1" noChangeArrowheads="1"/>
          </p:cNvPicPr>
          <p:nvPr/>
        </p:nvPicPr>
        <p:blipFill>
          <a:blip r:embed="rId2" cstate="print"/>
          <a:srcRect/>
          <a:stretch>
            <a:fillRect/>
          </a:stretch>
        </p:blipFill>
        <p:spPr bwMode="auto">
          <a:xfrm>
            <a:off x="4579938" y="3886200"/>
            <a:ext cx="4186237" cy="1447800"/>
          </a:xfrm>
          <a:prstGeom prst="rect">
            <a:avLst/>
          </a:prstGeom>
          <a:noFill/>
          <a:ln w="9525">
            <a:noFill/>
            <a:miter lim="800000"/>
            <a:headEnd/>
            <a:tailEnd/>
          </a:ln>
        </p:spPr>
      </p:pic>
      <p:pic>
        <p:nvPicPr>
          <p:cNvPr id="25605" name="Picture 3"/>
          <p:cNvPicPr>
            <a:picLocks noChangeAspect="1" noChangeArrowheads="1"/>
          </p:cNvPicPr>
          <p:nvPr/>
        </p:nvPicPr>
        <p:blipFill>
          <a:blip r:embed="rId3" cstate="print"/>
          <a:srcRect/>
          <a:stretch>
            <a:fillRect/>
          </a:stretch>
        </p:blipFill>
        <p:spPr bwMode="auto">
          <a:xfrm>
            <a:off x="152400" y="3886200"/>
            <a:ext cx="4186238" cy="1447800"/>
          </a:xfrm>
          <a:prstGeom prst="rect">
            <a:avLst/>
          </a:prstGeom>
          <a:noFill/>
          <a:ln w="9525">
            <a:noFill/>
            <a:miter lim="800000"/>
            <a:headEnd/>
            <a:tailEnd/>
          </a:ln>
        </p:spPr>
      </p:pic>
      <p:pic>
        <p:nvPicPr>
          <p:cNvPr id="25606" name="Picture 4"/>
          <p:cNvPicPr>
            <a:picLocks noChangeAspect="1" noChangeArrowheads="1"/>
          </p:cNvPicPr>
          <p:nvPr/>
        </p:nvPicPr>
        <p:blipFill>
          <a:blip r:embed="rId4" cstate="print"/>
          <a:srcRect/>
          <a:stretch>
            <a:fillRect/>
          </a:stretch>
        </p:blipFill>
        <p:spPr bwMode="auto">
          <a:xfrm>
            <a:off x="4579938" y="2286000"/>
            <a:ext cx="4186237" cy="1447800"/>
          </a:xfrm>
          <a:prstGeom prst="rect">
            <a:avLst/>
          </a:prstGeom>
          <a:noFill/>
          <a:ln w="9525">
            <a:noFill/>
            <a:miter lim="800000"/>
            <a:headEnd/>
            <a:tailEnd/>
          </a:ln>
        </p:spPr>
      </p:pic>
      <p:pic>
        <p:nvPicPr>
          <p:cNvPr id="25607" name="Picture 5"/>
          <p:cNvPicPr>
            <a:picLocks noChangeAspect="1" noChangeArrowheads="1"/>
          </p:cNvPicPr>
          <p:nvPr/>
        </p:nvPicPr>
        <p:blipFill>
          <a:blip r:embed="rId5" cstate="print"/>
          <a:srcRect/>
          <a:stretch>
            <a:fillRect/>
          </a:stretch>
        </p:blipFill>
        <p:spPr bwMode="auto">
          <a:xfrm>
            <a:off x="152400" y="2286000"/>
            <a:ext cx="4186238" cy="1447800"/>
          </a:xfrm>
          <a:prstGeom prst="rect">
            <a:avLst/>
          </a:prstGeom>
          <a:noFill/>
          <a:ln w="9525">
            <a:noFill/>
            <a:miter lim="800000"/>
            <a:headEnd/>
            <a:tailEnd/>
          </a:ln>
        </p:spPr>
      </p:pic>
      <p:sp>
        <p:nvSpPr>
          <p:cNvPr id="11" name="Rectangle 3"/>
          <p:cNvSpPr txBox="1">
            <a:spLocks noChangeArrowheads="1"/>
          </p:cNvSpPr>
          <p:nvPr/>
        </p:nvSpPr>
        <p:spPr bwMode="auto">
          <a:xfrm>
            <a:off x="457200" y="1600200"/>
            <a:ext cx="7848600" cy="685800"/>
          </a:xfrm>
          <a:prstGeom prst="rect">
            <a:avLst/>
          </a:prstGeom>
          <a:noFill/>
          <a:ln w="9525">
            <a:noFill/>
            <a:miter lim="800000"/>
            <a:headEnd/>
            <a:tailEnd/>
          </a:ln>
          <a:effectLst/>
        </p:spPr>
        <p:txBody>
          <a:bodyPr lIns="92075" tIns="46038" rIns="92075" bIns="46038" anchor="ctr"/>
          <a:lstStyle/>
          <a:p>
            <a:pPr eaLnBrk="1" hangingPunct="1">
              <a:defRPr/>
            </a:pPr>
            <a:r>
              <a:rPr lang="en-US" sz="2000" kern="0" dirty="0">
                <a:solidFill>
                  <a:srgbClr val="FF0000"/>
                </a:solidFill>
                <a:ea typeface="+mj-ea"/>
                <a:cs typeface="Arial" charset="0"/>
              </a:rPr>
              <a:t>For example, across the four properties in the HBS “Angus Cartwright” Case, the rule works in 11 out of 12 cases. (All except Fowler YC…)</a:t>
            </a:r>
          </a:p>
        </p:txBody>
      </p:sp>
      <p:sp>
        <p:nvSpPr>
          <p:cNvPr id="10" name="Rectangle 3"/>
          <p:cNvSpPr txBox="1">
            <a:spLocks noChangeArrowheads="1"/>
          </p:cNvSpPr>
          <p:nvPr/>
        </p:nvSpPr>
        <p:spPr bwMode="auto">
          <a:xfrm>
            <a:off x="304800" y="5486400"/>
            <a:ext cx="8229600" cy="1219200"/>
          </a:xfrm>
          <a:prstGeom prst="rect">
            <a:avLst/>
          </a:prstGeom>
          <a:solidFill>
            <a:srgbClr val="FFFFCC"/>
          </a:solidFill>
          <a:ln w="9525">
            <a:noFill/>
            <a:miter lim="800000"/>
            <a:headEnd/>
            <a:tailEnd/>
          </a:ln>
          <a:effectLst/>
        </p:spPr>
        <p:txBody>
          <a:bodyPr lIns="92075" tIns="46038" rIns="92075" bIns="46038" anchor="ctr"/>
          <a:lstStyle/>
          <a:p>
            <a:pPr eaLnBrk="1" hangingPunct="1">
              <a:defRPr/>
            </a:pPr>
            <a:r>
              <a:rPr lang="en-US" sz="1600" kern="0" dirty="0">
                <a:ea typeface="+mj-ea"/>
                <a:cs typeface="Arial" charset="0"/>
              </a:rPr>
              <a:t>Note that in the simple return, r = y + g, while in the IRR the correspondent to “g” breaks out into two components, CFC + YC. That is:</a:t>
            </a:r>
          </a:p>
          <a:p>
            <a:pPr>
              <a:defRPr/>
            </a:pPr>
            <a:r>
              <a:rPr lang="en-US" sz="1600" kern="0" dirty="0">
                <a:ea typeface="+mj-ea"/>
                <a:cs typeface="Arial" charset="0"/>
              </a:rPr>
              <a:t>			IRR ≈ IY + (CFC + YC) </a:t>
            </a:r>
            <a:r>
              <a:rPr lang="en-US" sz="1600" kern="0" dirty="0">
                <a:cs typeface="Arial" charset="0"/>
              </a:rPr>
              <a:t>≈ y + g. </a:t>
            </a:r>
          </a:p>
          <a:p>
            <a:pPr>
              <a:defRPr/>
            </a:pPr>
            <a:r>
              <a:rPr lang="en-US" sz="1600" kern="0" dirty="0">
                <a:cs typeface="Arial" charset="0"/>
              </a:rPr>
              <a:t>The pos/</a:t>
            </a:r>
            <a:r>
              <a:rPr lang="en-US" sz="1600" kern="0" dirty="0" err="1">
                <a:cs typeface="Arial" charset="0"/>
              </a:rPr>
              <a:t>neg</a:t>
            </a:r>
            <a:r>
              <a:rPr lang="en-US" sz="1600" kern="0" dirty="0">
                <a:cs typeface="Arial" charset="0"/>
              </a:rPr>
              <a:t> </a:t>
            </a:r>
            <a:r>
              <a:rPr lang="en-US" sz="1600" kern="0" dirty="0" err="1">
                <a:cs typeface="Arial" charset="0"/>
              </a:rPr>
              <a:t>levg</a:t>
            </a:r>
            <a:r>
              <a:rPr lang="en-US" sz="1600" kern="0" dirty="0">
                <a:cs typeface="Arial" charset="0"/>
              </a:rPr>
              <a:t> rule will always hold for IY, and therefore will always hold for the </a:t>
            </a:r>
            <a:r>
              <a:rPr lang="en-US" sz="1600" u="sng" kern="0" dirty="0">
                <a:cs typeface="Arial" charset="0"/>
              </a:rPr>
              <a:t>combination</a:t>
            </a:r>
            <a:r>
              <a:rPr lang="en-US" sz="1600" kern="0" dirty="0">
                <a:cs typeface="Arial" charset="0"/>
              </a:rPr>
              <a:t> (CFC+YC), but it may not always hold separately for both CFC and YC (as we see in Cartwright).</a:t>
            </a:r>
            <a:endParaRPr lang="en-US" sz="1600" kern="0" dirty="0">
              <a:ea typeface="+mj-ea"/>
              <a:cs typeface="Arial" charset="0"/>
            </a:endParaRPr>
          </a:p>
        </p:txBody>
      </p:sp>
      <p:sp>
        <p:nvSpPr>
          <p:cNvPr id="12" name="Footer Placeholder 11"/>
          <p:cNvSpPr>
            <a:spLocks noGrp="1"/>
          </p:cNvSpPr>
          <p:nvPr>
            <p:ph type="ftr" sz="quarter" idx="11"/>
          </p:nvPr>
        </p:nvSpPr>
        <p:spPr>
          <a:xfrm rot="16200000">
            <a:off x="5486400" y="3200400"/>
            <a:ext cx="6858000" cy="457200"/>
          </a:xfrm>
        </p:spPr>
        <p:txBody>
          <a:bodyPr anchor="b"/>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miter lim="800000"/>
            <a:headEnd/>
            <a:tailEnd/>
          </a:ln>
        </p:spPr>
        <p:txBody>
          <a:bodyPr/>
          <a:lstStyle/>
          <a:p>
            <a:fld id="{CD64300B-F9B4-40EB-83D4-7887B852F16F}" type="slidenum">
              <a:rPr lang="en-US"/>
              <a:pPr/>
              <a:t>3</a:t>
            </a:fld>
            <a:endParaRPr lang="en-US"/>
          </a:p>
        </p:txBody>
      </p:sp>
      <p:sp>
        <p:nvSpPr>
          <p:cNvPr id="151" name="Footer Placeholder 150"/>
          <p:cNvSpPr>
            <a:spLocks noGrp="1"/>
          </p:cNvSpPr>
          <p:nvPr>
            <p:ph type="ftr" sz="quarter" idx="11"/>
          </p:nvPr>
        </p:nvSpPr>
        <p:spPr/>
        <p:txBody>
          <a:bodyPr/>
          <a:lstStyle/>
          <a:p>
            <a:pPr>
              <a:defRPr/>
            </a:pPr>
            <a:r>
              <a:rPr lang="en-US" smtClean="0"/>
              <a:t>© 2014 OnCourse Learning. All Rights Reserved.</a:t>
            </a:r>
            <a:endParaRPr lang="en-US"/>
          </a:p>
        </p:txBody>
      </p:sp>
      <p:pic>
        <p:nvPicPr>
          <p:cNvPr id="5271" name="Picture 151"/>
          <p:cNvPicPr>
            <a:picLocks noChangeAspect="1" noChangeArrowheads="1"/>
          </p:cNvPicPr>
          <p:nvPr/>
        </p:nvPicPr>
        <p:blipFill>
          <a:blip r:embed="rId2" cstate="print"/>
          <a:srcRect/>
          <a:stretch>
            <a:fillRect/>
          </a:stretch>
        </p:blipFill>
        <p:spPr bwMode="auto">
          <a:xfrm>
            <a:off x="1071563" y="1081088"/>
            <a:ext cx="7000875" cy="4695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miter lim="800000"/>
            <a:headEnd/>
            <a:tailEnd/>
          </a:ln>
        </p:spPr>
        <p:txBody>
          <a:bodyPr/>
          <a:lstStyle/>
          <a:p>
            <a:fld id="{7CE817D7-A1F3-46A6-8134-09DB79383D79}" type="slidenum">
              <a:rPr lang="en-US"/>
              <a:pPr/>
              <a:t>4</a:t>
            </a:fld>
            <a:endParaRPr lang="en-US"/>
          </a:p>
        </p:txBody>
      </p:sp>
      <p:sp>
        <p:nvSpPr>
          <p:cNvPr id="106498" name="Rectangle 2"/>
          <p:cNvSpPr>
            <a:spLocks noGrp="1" noChangeArrowheads="1"/>
          </p:cNvSpPr>
          <p:nvPr>
            <p:ph type="title"/>
          </p:nvPr>
        </p:nvSpPr>
        <p:spPr>
          <a:xfrm>
            <a:off x="685800" y="304800"/>
            <a:ext cx="7772400" cy="533400"/>
          </a:xfrm>
        </p:spPr>
        <p:txBody>
          <a:bodyPr/>
          <a:lstStyle/>
          <a:p>
            <a:pPr eaLnBrk="1" hangingPunct="1">
              <a:defRPr/>
            </a:pPr>
            <a:r>
              <a:rPr lang="en-US" sz="2400" b="1" i="1" smtClean="0">
                <a:solidFill>
                  <a:srgbClr val="0000FF"/>
                </a:solidFill>
                <a:effectLst>
                  <a:outerShdw blurRad="38100" dist="38100" dir="2700000" algn="tl">
                    <a:srgbClr val="000000"/>
                  </a:outerShdw>
                </a:effectLst>
                <a:latin typeface="Times New Roman" panose="02020603050405020304" pitchFamily="18" charset="0"/>
                <a:cs typeface="Arial" panose="020B0604020202090204" pitchFamily="34" charset="0"/>
              </a:rPr>
              <a:t>Terminology...</a:t>
            </a:r>
            <a:endParaRPr lang="en-US" sz="2400" smtClean="0">
              <a:latin typeface="Times New Roman" panose="02020603050405020304" pitchFamily="18" charset="0"/>
              <a:cs typeface="Courier New" panose="02070309020205020404" pitchFamily="49" charset="0"/>
            </a:endParaRPr>
          </a:p>
        </p:txBody>
      </p:sp>
      <p:sp>
        <p:nvSpPr>
          <p:cNvPr id="6148" name="Rectangle 3"/>
          <p:cNvSpPr>
            <a:spLocks noGrp="1" noChangeArrowheads="1"/>
          </p:cNvSpPr>
          <p:nvPr>
            <p:ph type="body" idx="1"/>
          </p:nvPr>
        </p:nvSpPr>
        <p:spPr>
          <a:xfrm>
            <a:off x="381000" y="990600"/>
            <a:ext cx="8382000" cy="5410200"/>
          </a:xfrm>
        </p:spPr>
        <p:txBody>
          <a:bodyPr/>
          <a:lstStyle/>
          <a:p>
            <a:pPr marL="609600" indent="-609600" eaLnBrk="1" hangingPunct="1">
              <a:lnSpc>
                <a:spcPct val="90000"/>
              </a:lnSpc>
              <a:buFont typeface="Wingdings" pitchFamily="2" charset="2"/>
              <a:buNone/>
            </a:pPr>
            <a:r>
              <a:rPr lang="en-US" sz="2400" b="1" smtClean="0">
                <a:cs typeface="Arial" pitchFamily="34" charset="0"/>
              </a:rPr>
              <a:t>“Leverage”</a:t>
            </a:r>
            <a:r>
              <a:rPr lang="en-US" sz="2400" smtClean="0">
                <a:latin typeface="Courier New" pitchFamily="49" charset="0"/>
                <a:cs typeface="Courier New" pitchFamily="49" charset="0"/>
              </a:rPr>
              <a:t/>
            </a:r>
            <a:br>
              <a:rPr lang="en-US" sz="2400" smtClean="0">
                <a:latin typeface="Courier New" pitchFamily="49" charset="0"/>
                <a:cs typeface="Courier New" pitchFamily="49" charset="0"/>
              </a:rPr>
            </a:br>
            <a:r>
              <a:rPr lang="en-US" sz="2400" smtClean="0">
                <a:cs typeface="Arial" pitchFamily="34" charset="0"/>
              </a:rPr>
              <a:t>“Debt Value”, “Loan Value” (L) (or “D”).</a:t>
            </a:r>
            <a:r>
              <a:rPr lang="en-US" sz="2400" smtClean="0">
                <a:latin typeface="Courier New" pitchFamily="49" charset="0"/>
                <a:cs typeface="Courier New" pitchFamily="49" charset="0"/>
              </a:rPr>
              <a:t/>
            </a:r>
            <a:br>
              <a:rPr lang="en-US" sz="2400" smtClean="0">
                <a:latin typeface="Courier New" pitchFamily="49" charset="0"/>
                <a:cs typeface="Courier New" pitchFamily="49" charset="0"/>
              </a:rPr>
            </a:br>
            <a:r>
              <a:rPr lang="en-US" sz="2400" smtClean="0">
                <a:cs typeface="Arial" pitchFamily="34" charset="0"/>
              </a:rPr>
              <a:t>“Equity Value” (E)</a:t>
            </a:r>
            <a:r>
              <a:rPr lang="en-US" sz="2400" smtClean="0">
                <a:latin typeface="Courier New" pitchFamily="49" charset="0"/>
                <a:cs typeface="Courier New" pitchFamily="49" charset="0"/>
              </a:rPr>
              <a:t/>
            </a:r>
            <a:br>
              <a:rPr lang="en-US" sz="2400" smtClean="0">
                <a:latin typeface="Courier New" pitchFamily="49" charset="0"/>
                <a:cs typeface="Courier New" pitchFamily="49" charset="0"/>
              </a:rPr>
            </a:br>
            <a:r>
              <a:rPr lang="en-US" sz="2400" smtClean="0">
                <a:cs typeface="Arial" pitchFamily="34" charset="0"/>
              </a:rPr>
              <a:t>“Underlying Asset Value” (V = E+L):</a:t>
            </a:r>
            <a:r>
              <a:rPr lang="en-US" sz="2400" smtClean="0">
                <a:latin typeface="Courier New" pitchFamily="49" charset="0"/>
                <a:cs typeface="Courier New" pitchFamily="49" charset="0"/>
              </a:rPr>
              <a:t/>
            </a:r>
            <a:br>
              <a:rPr lang="en-US" sz="2400" smtClean="0">
                <a:latin typeface="Courier New" pitchFamily="49" charset="0"/>
                <a:cs typeface="Courier New" pitchFamily="49" charset="0"/>
              </a:rPr>
            </a:br>
            <a:r>
              <a:rPr lang="en-US" sz="2400" smtClean="0">
                <a:cs typeface="Arial" pitchFamily="34" charset="0"/>
              </a:rPr>
              <a:t> "Leverage Ratio“ = LR =  V / E  =  V / (V-L)   =  1/(1-L/V)</a:t>
            </a:r>
            <a:r>
              <a:rPr lang="en-US" sz="2400" smtClean="0">
                <a:latin typeface="Courier New" pitchFamily="49" charset="0"/>
                <a:cs typeface="Courier New" pitchFamily="49" charset="0"/>
              </a:rPr>
              <a:t/>
            </a:r>
            <a:br>
              <a:rPr lang="en-US" sz="2400" smtClean="0">
                <a:latin typeface="Courier New" pitchFamily="49" charset="0"/>
                <a:cs typeface="Courier New" pitchFamily="49" charset="0"/>
              </a:rPr>
            </a:br>
            <a:r>
              <a:rPr lang="en-US" sz="2400" smtClean="0">
                <a:cs typeface="Arial" pitchFamily="34" charset="0"/>
              </a:rPr>
              <a:t> (Not the same as the “Loan/Value Ratio”: L / V,or “LTV” .)</a:t>
            </a:r>
          </a:p>
          <a:p>
            <a:pPr marL="609600" indent="-609600" eaLnBrk="1" hangingPunct="1">
              <a:lnSpc>
                <a:spcPct val="90000"/>
              </a:lnSpc>
            </a:pPr>
            <a:endParaRPr lang="en-US" sz="2400" smtClean="0">
              <a:latin typeface="Courier New" pitchFamily="49" charset="0"/>
              <a:cs typeface="Courier New" pitchFamily="49" charset="0"/>
            </a:endParaRPr>
          </a:p>
          <a:p>
            <a:pPr marL="609600" indent="-609600" eaLnBrk="1" hangingPunct="1">
              <a:lnSpc>
                <a:spcPct val="90000"/>
              </a:lnSpc>
              <a:buFont typeface="Wingdings" pitchFamily="2" charset="2"/>
              <a:buNone/>
            </a:pPr>
            <a:r>
              <a:rPr lang="en-US" sz="2400" b="1" smtClean="0">
                <a:cs typeface="Arial" pitchFamily="34" charset="0"/>
              </a:rPr>
              <a:t>“Risk”</a:t>
            </a:r>
            <a:r>
              <a:rPr lang="en-US" sz="2400" smtClean="0">
                <a:latin typeface="Courier New" pitchFamily="49" charset="0"/>
                <a:cs typeface="Courier New" pitchFamily="49" charset="0"/>
              </a:rPr>
              <a:t/>
            </a:r>
            <a:br>
              <a:rPr lang="en-US" sz="2400" smtClean="0">
                <a:latin typeface="Courier New" pitchFamily="49" charset="0"/>
                <a:cs typeface="Courier New" pitchFamily="49" charset="0"/>
              </a:rPr>
            </a:br>
            <a:r>
              <a:rPr lang="en-US" sz="2400" smtClean="0">
                <a:cs typeface="Arial" pitchFamily="34" charset="0"/>
              </a:rPr>
              <a:t>The </a:t>
            </a:r>
            <a:r>
              <a:rPr lang="en-US" sz="2400" b="1" smtClean="0">
                <a:cs typeface="Arial" pitchFamily="34" charset="0"/>
              </a:rPr>
              <a:t>RISK</a:t>
            </a:r>
            <a:r>
              <a:rPr lang="en-US" sz="2400" smtClean="0">
                <a:cs typeface="Arial" pitchFamily="34" charset="0"/>
              </a:rPr>
              <a:t> that matters to investors is the risk in their </a:t>
            </a:r>
            <a:r>
              <a:rPr lang="en-US" sz="2400" u="sng" smtClean="0">
                <a:cs typeface="Arial" pitchFamily="34" charset="0"/>
              </a:rPr>
              <a:t>total</a:t>
            </a:r>
            <a:r>
              <a:rPr lang="en-US" sz="2400" smtClean="0">
                <a:cs typeface="Arial" pitchFamily="34" charset="0"/>
              </a:rPr>
              <a:t> return, related to the </a:t>
            </a:r>
            <a:r>
              <a:rPr lang="en-US" sz="2400" b="1" smtClean="0">
                <a:cs typeface="Arial" pitchFamily="34" charset="0"/>
              </a:rPr>
              <a:t>standard deviation</a:t>
            </a:r>
            <a:r>
              <a:rPr lang="en-US" sz="2400" smtClean="0">
                <a:cs typeface="Arial" pitchFamily="34" charset="0"/>
              </a:rPr>
              <a:t> (or range or spread) in that return.</a:t>
            </a:r>
            <a:endParaRPr lang="en-US" sz="2400" smtClean="0"/>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2"/>
          </p:nvPr>
        </p:nvSpPr>
        <p:spPr>
          <a:noFill/>
          <a:ln>
            <a:miter lim="800000"/>
            <a:headEnd/>
            <a:tailEnd/>
          </a:ln>
        </p:spPr>
        <p:txBody>
          <a:bodyPr/>
          <a:lstStyle/>
          <a:p>
            <a:fld id="{7D46EE18-FBF0-466E-A5D5-B737CF5FF042}" type="slidenum">
              <a:rPr lang="en-US"/>
              <a:pPr/>
              <a:t>5</a:t>
            </a:fld>
            <a:endParaRPr lang="en-US"/>
          </a:p>
        </p:txBody>
      </p:sp>
      <p:pic>
        <p:nvPicPr>
          <p:cNvPr id="7171" name="Picture 4"/>
          <p:cNvPicPr>
            <a:picLocks noChangeAspect="1" noChangeArrowheads="1"/>
          </p:cNvPicPr>
          <p:nvPr/>
        </p:nvPicPr>
        <p:blipFill>
          <a:blip r:embed="rId3" cstate="print"/>
          <a:srcRect/>
          <a:stretch>
            <a:fillRect/>
          </a:stretch>
        </p:blipFill>
        <p:spPr bwMode="auto">
          <a:xfrm>
            <a:off x="1347788" y="692150"/>
            <a:ext cx="6448425" cy="5476875"/>
          </a:xfrm>
          <a:prstGeom prst="rect">
            <a:avLst/>
          </a:prstGeom>
          <a:noFill/>
          <a:ln w="9525">
            <a:noFill/>
            <a:miter lim="800000"/>
            <a:headEnd/>
            <a:tailEnd/>
          </a:ln>
          <a:effectLst/>
        </p:spPr>
      </p:pic>
      <p:graphicFrame>
        <p:nvGraphicFramePr>
          <p:cNvPr id="7172" name="Object 5"/>
          <p:cNvGraphicFramePr>
            <a:graphicFrameLocks noChangeAspect="1"/>
          </p:cNvGraphicFramePr>
          <p:nvPr/>
        </p:nvGraphicFramePr>
        <p:xfrm>
          <a:off x="2330450" y="1801813"/>
          <a:ext cx="2576513" cy="873125"/>
        </p:xfrm>
        <a:graphic>
          <a:graphicData uri="http://schemas.openxmlformats.org/presentationml/2006/ole">
            <p:oleObj spid="_x0000_s7172" name="Equation" r:id="rId4" imgW="672808" imgH="228501" progId="Equation.3">
              <p:embed/>
            </p:oleObj>
          </a:graphicData>
        </a:graphic>
      </p:graphicFrame>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2"/>
          </p:nvPr>
        </p:nvSpPr>
        <p:spPr>
          <a:noFill/>
          <a:ln>
            <a:miter lim="800000"/>
            <a:headEnd/>
            <a:tailEnd/>
          </a:ln>
        </p:spPr>
        <p:txBody>
          <a:bodyPr/>
          <a:lstStyle/>
          <a:p>
            <a:fld id="{60739C82-0CD3-4624-B954-03F087027B6E}" type="slidenum">
              <a:rPr lang="en-US"/>
              <a:pPr/>
              <a:t>6</a:t>
            </a:fld>
            <a:endParaRPr lang="en-US"/>
          </a:p>
        </p:txBody>
      </p:sp>
      <p:pic>
        <p:nvPicPr>
          <p:cNvPr id="8195" name="Picture 4"/>
          <p:cNvPicPr>
            <a:picLocks noChangeAspect="1" noChangeArrowheads="1"/>
          </p:cNvPicPr>
          <p:nvPr/>
        </p:nvPicPr>
        <p:blipFill>
          <a:blip r:embed="rId3" cstate="print"/>
          <a:srcRect/>
          <a:stretch>
            <a:fillRect/>
          </a:stretch>
        </p:blipFill>
        <p:spPr bwMode="auto">
          <a:xfrm>
            <a:off x="1343025" y="687388"/>
            <a:ext cx="6457950" cy="5486400"/>
          </a:xfrm>
          <a:prstGeom prst="rect">
            <a:avLst/>
          </a:prstGeom>
          <a:noFill/>
          <a:ln w="9525">
            <a:noFill/>
            <a:miter lim="800000"/>
            <a:headEnd/>
            <a:tailEnd/>
          </a:ln>
          <a:effectLst/>
        </p:spPr>
      </p:pic>
      <p:graphicFrame>
        <p:nvGraphicFramePr>
          <p:cNvPr id="8196" name="Object 5"/>
          <p:cNvGraphicFramePr>
            <a:graphicFrameLocks noChangeAspect="1"/>
          </p:cNvGraphicFramePr>
          <p:nvPr/>
        </p:nvGraphicFramePr>
        <p:xfrm>
          <a:off x="3352800" y="2438400"/>
          <a:ext cx="3308350" cy="928688"/>
        </p:xfrm>
        <a:graphic>
          <a:graphicData uri="http://schemas.openxmlformats.org/presentationml/2006/ole">
            <p:oleObj spid="_x0000_s8196" name="Equation" r:id="rId4" imgW="812447" imgH="228501" progId="Equation.3">
              <p:embed/>
            </p:oleObj>
          </a:graphicData>
        </a:graphic>
      </p:graphicFrame>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miter lim="800000"/>
            <a:headEnd/>
            <a:tailEnd/>
          </a:ln>
        </p:spPr>
        <p:txBody>
          <a:bodyPr/>
          <a:lstStyle/>
          <a:p>
            <a:fld id="{4E00BD4B-15E2-4E8C-86DA-D4734374079D}" type="slidenum">
              <a:rPr lang="en-US"/>
              <a:pPr/>
              <a:t>7</a:t>
            </a:fld>
            <a:endParaRPr lang="en-US"/>
          </a:p>
        </p:txBody>
      </p:sp>
      <p:sp>
        <p:nvSpPr>
          <p:cNvPr id="15362" name="Rectangle 2"/>
          <p:cNvSpPr>
            <a:spLocks noGrp="1" noChangeArrowheads="1"/>
          </p:cNvSpPr>
          <p:nvPr>
            <p:ph type="title"/>
          </p:nvPr>
        </p:nvSpPr>
        <p:spPr>
          <a:xfrm>
            <a:off x="762000" y="152400"/>
            <a:ext cx="7772400" cy="838200"/>
          </a:xfrm>
        </p:spPr>
        <p:txBody>
          <a:bodyPr/>
          <a:lstStyle/>
          <a:p>
            <a:pPr eaLnBrk="1" hangingPunct="1">
              <a:defRPr/>
            </a:pPr>
            <a:r>
              <a:rPr lang="en-US" sz="2400" b="1" i="1" smtClean="0">
                <a:latin typeface="Times New Roman" panose="02020603050405020304" pitchFamily="18" charset="0"/>
                <a:cs typeface="Arial" panose="020B0604020202090204" pitchFamily="34" charset="0"/>
              </a:rPr>
              <a:t>Effect of Leverage on Risk &amp; Return </a:t>
            </a:r>
            <a:br>
              <a:rPr lang="en-US" sz="2400" b="1" i="1" smtClean="0">
                <a:latin typeface="Times New Roman" panose="02020603050405020304" pitchFamily="18" charset="0"/>
                <a:cs typeface="Arial" panose="020B0604020202090204" pitchFamily="34" charset="0"/>
              </a:rPr>
            </a:br>
            <a:r>
              <a:rPr lang="en-US" sz="2400" b="1" i="1" smtClean="0">
                <a:latin typeface="Times New Roman" panose="02020603050405020304" pitchFamily="18" charset="0"/>
                <a:cs typeface="Arial" panose="020B0604020202090204" pitchFamily="34" charset="0"/>
              </a:rPr>
              <a:t>(Numerical Example)…</a:t>
            </a:r>
            <a:endParaRPr lang="en-US" sz="2400" smtClean="0">
              <a:latin typeface="Times New Roman" panose="02020603050405020304" pitchFamily="18" charset="0"/>
              <a:cs typeface="Courier New" panose="02070309020205020404" pitchFamily="49" charset="0"/>
            </a:endParaRPr>
          </a:p>
        </p:txBody>
      </p:sp>
      <p:sp>
        <p:nvSpPr>
          <p:cNvPr id="9220" name="Rectangle 3"/>
          <p:cNvSpPr>
            <a:spLocks noGrp="1" noChangeArrowheads="1"/>
          </p:cNvSpPr>
          <p:nvPr>
            <p:ph type="body" idx="1"/>
          </p:nvPr>
        </p:nvSpPr>
        <p:spPr>
          <a:xfrm>
            <a:off x="228600" y="1066800"/>
            <a:ext cx="4648200" cy="3429000"/>
          </a:xfrm>
          <a:solidFill>
            <a:srgbClr val="FFCC99"/>
          </a:solidFill>
          <a:ln>
            <a:solidFill>
              <a:schemeClr val="tx1"/>
            </a:solidFill>
          </a:ln>
        </p:spPr>
        <p:txBody>
          <a:bodyPr/>
          <a:lstStyle/>
          <a:p>
            <a:pPr marL="609600" indent="-609600" eaLnBrk="1" hangingPunct="1">
              <a:lnSpc>
                <a:spcPct val="90000"/>
              </a:lnSpc>
              <a:buFont typeface="Wingdings" pitchFamily="2" charset="2"/>
              <a:buNone/>
            </a:pPr>
            <a:r>
              <a:rPr lang="en-US" sz="1600" b="1" smtClean="0">
                <a:cs typeface="Arial" pitchFamily="34" charset="0"/>
              </a:rPr>
              <a:t>Example Property &amp; Scenario Characteristics:</a:t>
            </a:r>
            <a:r>
              <a:rPr lang="en-US" sz="1600" smtClean="0">
                <a:latin typeface="Courier New" pitchFamily="49" charset="0"/>
                <a:cs typeface="Courier New" pitchFamily="49" charset="0"/>
              </a:rPr>
              <a:t/>
            </a:r>
            <a:br>
              <a:rPr lang="en-US" sz="1600" smtClean="0">
                <a:latin typeface="Courier New" pitchFamily="49" charset="0"/>
                <a:cs typeface="Courier New" pitchFamily="49" charset="0"/>
              </a:rPr>
            </a:br>
            <a:endParaRPr lang="en-US" sz="1600" smtClean="0">
              <a:latin typeface="Courier New" pitchFamily="49" charset="0"/>
              <a:cs typeface="Courier New" pitchFamily="49" charset="0"/>
            </a:endParaRPr>
          </a:p>
          <a:p>
            <a:pPr marL="609600" indent="-609600" eaLnBrk="1" hangingPunct="1">
              <a:lnSpc>
                <a:spcPct val="90000"/>
              </a:lnSpc>
              <a:buFont typeface="Wingdings" pitchFamily="2" charset="2"/>
              <a:buNone/>
            </a:pPr>
            <a:r>
              <a:rPr lang="en-US" sz="1600" smtClean="0">
                <a:cs typeface="Arial" pitchFamily="34" charset="0"/>
              </a:rPr>
              <a:t>Current (t=0) values (known for certain):</a:t>
            </a:r>
            <a:r>
              <a:rPr lang="en-US" sz="1600" smtClean="0">
                <a:latin typeface="Courier New" pitchFamily="49" charset="0"/>
                <a:cs typeface="Courier New" pitchFamily="49" charset="0"/>
              </a:rPr>
              <a:t/>
            </a:r>
            <a:br>
              <a:rPr lang="en-US" sz="1600" smtClean="0">
                <a:latin typeface="Courier New" pitchFamily="49" charset="0"/>
                <a:cs typeface="Courier New" pitchFamily="49" charset="0"/>
              </a:rPr>
            </a:br>
            <a:r>
              <a:rPr lang="en-US" sz="1600" smtClean="0">
                <a:cs typeface="Arial" pitchFamily="34" charset="0"/>
              </a:rPr>
              <a:t>E</a:t>
            </a:r>
            <a:r>
              <a:rPr lang="en-US" sz="1600" baseline="-30000" smtClean="0">
                <a:cs typeface="Arial" pitchFamily="34" charset="0"/>
              </a:rPr>
              <a:t>0</a:t>
            </a:r>
            <a:r>
              <a:rPr lang="en-US" sz="1600" smtClean="0">
                <a:cs typeface="Arial" pitchFamily="34" charset="0"/>
              </a:rPr>
              <a:t>[CF</a:t>
            </a:r>
            <a:r>
              <a:rPr lang="en-US" sz="1600" baseline="-30000" smtClean="0">
                <a:cs typeface="Arial" pitchFamily="34" charset="0"/>
              </a:rPr>
              <a:t>1</a:t>
            </a:r>
            <a:r>
              <a:rPr lang="en-US" sz="1600" smtClean="0">
                <a:cs typeface="Arial" pitchFamily="34" charset="0"/>
              </a:rPr>
              <a:t>]  =  $800,000</a:t>
            </a:r>
            <a:r>
              <a:rPr lang="en-US" sz="1600" smtClean="0">
                <a:latin typeface="Courier New" pitchFamily="49" charset="0"/>
                <a:cs typeface="Courier New" pitchFamily="49" charset="0"/>
              </a:rPr>
              <a:t/>
            </a:r>
            <a:br>
              <a:rPr lang="en-US" sz="1600" smtClean="0">
                <a:latin typeface="Courier New" pitchFamily="49" charset="0"/>
                <a:cs typeface="Courier New" pitchFamily="49" charset="0"/>
              </a:rPr>
            </a:br>
            <a:r>
              <a:rPr lang="en-US" sz="1600" smtClean="0">
                <a:cs typeface="Arial" pitchFamily="34" charset="0"/>
              </a:rPr>
              <a:t>V</a:t>
            </a:r>
            <a:r>
              <a:rPr lang="en-US" sz="1600" baseline="-30000" smtClean="0">
                <a:cs typeface="Arial" pitchFamily="34" charset="0"/>
              </a:rPr>
              <a:t>0</a:t>
            </a:r>
            <a:r>
              <a:rPr lang="en-US" sz="1600" smtClean="0">
                <a:cs typeface="Arial" pitchFamily="34" charset="0"/>
              </a:rPr>
              <a:t>  =  $10,000,000</a:t>
            </a:r>
          </a:p>
          <a:p>
            <a:pPr marL="609600" indent="-609600" eaLnBrk="1" hangingPunct="1">
              <a:lnSpc>
                <a:spcPct val="90000"/>
              </a:lnSpc>
              <a:buFont typeface="Wingdings" pitchFamily="2" charset="2"/>
              <a:buNone/>
            </a:pPr>
            <a:endParaRPr lang="en-US" sz="1600" smtClean="0">
              <a:latin typeface="Courier New" pitchFamily="49" charset="0"/>
              <a:cs typeface="Courier New" pitchFamily="49" charset="0"/>
            </a:endParaRPr>
          </a:p>
          <a:p>
            <a:pPr marL="609600" indent="-609600" eaLnBrk="1" hangingPunct="1">
              <a:lnSpc>
                <a:spcPct val="90000"/>
              </a:lnSpc>
              <a:buFont typeface="Wingdings" pitchFamily="2" charset="2"/>
              <a:buNone/>
            </a:pPr>
            <a:r>
              <a:rPr lang="en-US" sz="1600" smtClean="0">
                <a:cs typeface="Arial" pitchFamily="34" charset="0"/>
              </a:rPr>
              <a:t>Possible Future Outcomes are </a:t>
            </a:r>
            <a:r>
              <a:rPr lang="en-US" sz="1600" u="sng" smtClean="0">
                <a:cs typeface="Arial" pitchFamily="34" charset="0"/>
              </a:rPr>
              <a:t>risky</a:t>
            </a:r>
            <a:r>
              <a:rPr lang="en-US" sz="1600" smtClean="0">
                <a:cs typeface="Arial" pitchFamily="34" charset="0"/>
              </a:rPr>
              <a:t> (next year, t=1):</a:t>
            </a:r>
            <a:r>
              <a:rPr lang="en-US" sz="1600" smtClean="0">
                <a:latin typeface="Courier New" pitchFamily="49" charset="0"/>
                <a:cs typeface="Courier New" pitchFamily="49" charset="0"/>
              </a:rPr>
              <a:t/>
            </a:r>
            <a:br>
              <a:rPr lang="en-US" sz="1600" smtClean="0">
                <a:latin typeface="Courier New" pitchFamily="49" charset="0"/>
                <a:cs typeface="Courier New" pitchFamily="49" charset="0"/>
              </a:rPr>
            </a:br>
            <a:r>
              <a:rPr lang="en-US" sz="1600" b="1" smtClean="0">
                <a:cs typeface="Arial" pitchFamily="34" charset="0"/>
              </a:rPr>
              <a:t>"Pessimistic" </a:t>
            </a:r>
            <a:r>
              <a:rPr lang="en-US" sz="1600" smtClean="0">
                <a:cs typeface="Arial" pitchFamily="34" charset="0"/>
              </a:rPr>
              <a:t>scenario (</a:t>
            </a:r>
            <a:r>
              <a:rPr lang="en-US" sz="1600" b="1" smtClean="0">
                <a:cs typeface="Arial" pitchFamily="34" charset="0"/>
              </a:rPr>
              <a:t>1/2 chance</a:t>
            </a:r>
            <a:r>
              <a:rPr lang="en-US" sz="1600" smtClean="0">
                <a:cs typeface="Arial" pitchFamily="34" charset="0"/>
              </a:rPr>
              <a:t>):</a:t>
            </a:r>
            <a:r>
              <a:rPr lang="en-US" sz="1600" smtClean="0">
                <a:latin typeface="Courier New" pitchFamily="49" charset="0"/>
                <a:cs typeface="Courier New" pitchFamily="49" charset="0"/>
              </a:rPr>
              <a:t/>
            </a:r>
            <a:br>
              <a:rPr lang="en-US" sz="1600" smtClean="0">
                <a:latin typeface="Courier New" pitchFamily="49" charset="0"/>
                <a:cs typeface="Courier New" pitchFamily="49" charset="0"/>
              </a:rPr>
            </a:br>
            <a:r>
              <a:rPr lang="en-US" sz="1600" smtClean="0">
                <a:cs typeface="Arial" pitchFamily="34" charset="0"/>
              </a:rPr>
              <a:t>CF</a:t>
            </a:r>
            <a:r>
              <a:rPr lang="en-US" sz="1600" baseline="-30000" smtClean="0">
                <a:cs typeface="Arial" pitchFamily="34" charset="0"/>
              </a:rPr>
              <a:t>1</a:t>
            </a:r>
            <a:r>
              <a:rPr lang="en-US" sz="1600" smtClean="0">
                <a:cs typeface="Arial" pitchFamily="34" charset="0"/>
              </a:rPr>
              <a:t> = $700,000;  V</a:t>
            </a:r>
            <a:r>
              <a:rPr lang="en-US" sz="1600" baseline="-30000" smtClean="0">
                <a:cs typeface="Arial" pitchFamily="34" charset="0"/>
              </a:rPr>
              <a:t>1</a:t>
            </a:r>
            <a:r>
              <a:rPr lang="en-US" sz="1600" smtClean="0">
                <a:cs typeface="Arial" pitchFamily="34" charset="0"/>
              </a:rPr>
              <a:t> = $9,200,000.</a:t>
            </a:r>
            <a:r>
              <a:rPr lang="en-US" sz="1600" smtClean="0">
                <a:latin typeface="Courier New" pitchFamily="49" charset="0"/>
                <a:cs typeface="Courier New" pitchFamily="49" charset="0"/>
              </a:rPr>
              <a:t/>
            </a:r>
            <a:br>
              <a:rPr lang="en-US" sz="1600" smtClean="0">
                <a:latin typeface="Courier New" pitchFamily="49" charset="0"/>
                <a:cs typeface="Courier New" pitchFamily="49" charset="0"/>
              </a:rPr>
            </a:br>
            <a:r>
              <a:rPr lang="en-US" sz="1600" smtClean="0">
                <a:cs typeface="Arial" pitchFamily="34" charset="0"/>
              </a:rPr>
              <a:t> </a:t>
            </a:r>
            <a:r>
              <a:rPr lang="en-US" sz="1600" smtClean="0">
                <a:latin typeface="Courier New" pitchFamily="49" charset="0"/>
                <a:cs typeface="Courier New" pitchFamily="49" charset="0"/>
              </a:rPr>
              <a:t/>
            </a:r>
            <a:br>
              <a:rPr lang="en-US" sz="1600" smtClean="0">
                <a:latin typeface="Courier New" pitchFamily="49" charset="0"/>
                <a:cs typeface="Courier New" pitchFamily="49" charset="0"/>
              </a:rPr>
            </a:br>
            <a:r>
              <a:rPr lang="en-US" sz="1600" b="1" smtClean="0">
                <a:cs typeface="Arial" pitchFamily="34" charset="0"/>
              </a:rPr>
              <a:t>"Optimistic"</a:t>
            </a:r>
            <a:r>
              <a:rPr lang="en-US" sz="1600" smtClean="0">
                <a:cs typeface="Arial" pitchFamily="34" charset="0"/>
              </a:rPr>
              <a:t> scenario (</a:t>
            </a:r>
            <a:r>
              <a:rPr lang="en-US" sz="1600" b="1" smtClean="0">
                <a:cs typeface="Arial" pitchFamily="34" charset="0"/>
              </a:rPr>
              <a:t>1/2 chance</a:t>
            </a:r>
            <a:r>
              <a:rPr lang="en-US" sz="1600" smtClean="0">
                <a:cs typeface="Arial" pitchFamily="34" charset="0"/>
              </a:rPr>
              <a:t>):</a:t>
            </a:r>
            <a:r>
              <a:rPr lang="en-US" sz="1600" smtClean="0">
                <a:latin typeface="Courier New" pitchFamily="49" charset="0"/>
                <a:cs typeface="Courier New" pitchFamily="49" charset="0"/>
              </a:rPr>
              <a:t/>
            </a:r>
            <a:br>
              <a:rPr lang="en-US" sz="1600" smtClean="0">
                <a:latin typeface="Courier New" pitchFamily="49" charset="0"/>
                <a:cs typeface="Courier New" pitchFamily="49" charset="0"/>
              </a:rPr>
            </a:br>
            <a:r>
              <a:rPr lang="en-US" sz="1600" smtClean="0">
                <a:cs typeface="Arial" pitchFamily="34" charset="0"/>
              </a:rPr>
              <a:t>CF</a:t>
            </a:r>
            <a:r>
              <a:rPr lang="en-US" sz="1600" baseline="-30000" smtClean="0">
                <a:cs typeface="Arial" pitchFamily="34" charset="0"/>
              </a:rPr>
              <a:t>1</a:t>
            </a:r>
            <a:r>
              <a:rPr lang="en-US" sz="1600" smtClean="0">
                <a:cs typeface="Arial" pitchFamily="34" charset="0"/>
              </a:rPr>
              <a:t> = $900,000;  V</a:t>
            </a:r>
            <a:r>
              <a:rPr lang="en-US" sz="1600" baseline="-30000" smtClean="0">
                <a:cs typeface="Arial" pitchFamily="34" charset="0"/>
              </a:rPr>
              <a:t>1</a:t>
            </a:r>
            <a:r>
              <a:rPr lang="en-US" sz="1600" smtClean="0">
                <a:cs typeface="Arial" pitchFamily="34" charset="0"/>
              </a:rPr>
              <a:t> = $11,200,000.</a:t>
            </a:r>
            <a:endParaRPr lang="en-US" sz="1600" smtClean="0"/>
          </a:p>
        </p:txBody>
      </p:sp>
      <p:grpSp>
        <p:nvGrpSpPr>
          <p:cNvPr id="9221" name="Group 4"/>
          <p:cNvGrpSpPr>
            <a:grpSpLocks/>
          </p:cNvGrpSpPr>
          <p:nvPr/>
        </p:nvGrpSpPr>
        <p:grpSpPr bwMode="auto">
          <a:xfrm>
            <a:off x="5105400" y="2819400"/>
            <a:ext cx="3657600" cy="3505200"/>
            <a:chOff x="1296" y="7056"/>
            <a:chExt cx="8064" cy="5472"/>
          </a:xfrm>
        </p:grpSpPr>
        <p:sp>
          <p:nvSpPr>
            <p:cNvPr id="9222" name="Text Box 5"/>
            <p:cNvSpPr txBox="1">
              <a:spLocks noChangeArrowheads="1"/>
            </p:cNvSpPr>
            <p:nvPr/>
          </p:nvSpPr>
          <p:spPr bwMode="auto">
            <a:xfrm>
              <a:off x="1584" y="8496"/>
              <a:ext cx="2016" cy="576"/>
            </a:xfrm>
            <a:prstGeom prst="rect">
              <a:avLst/>
            </a:prstGeom>
            <a:noFill/>
            <a:ln w="9525">
              <a:solidFill>
                <a:srgbClr val="000000"/>
              </a:solidFill>
              <a:miter lim="800000"/>
              <a:headEnd/>
              <a:tailEnd/>
            </a:ln>
          </p:spPr>
          <p:txBody>
            <a:bodyPr/>
            <a:lstStyle/>
            <a:p>
              <a:pPr algn="ctr"/>
              <a:r>
                <a:rPr lang="en-US" sz="1400" b="1"/>
                <a:t>$10.0M</a:t>
              </a:r>
            </a:p>
          </p:txBody>
        </p:sp>
        <p:sp>
          <p:nvSpPr>
            <p:cNvPr id="9223" name="Line 6"/>
            <p:cNvSpPr>
              <a:spLocks noChangeShapeType="1"/>
            </p:cNvSpPr>
            <p:nvPr/>
          </p:nvSpPr>
          <p:spPr bwMode="auto">
            <a:xfrm flipV="1">
              <a:off x="3600" y="7488"/>
              <a:ext cx="3888" cy="1296"/>
            </a:xfrm>
            <a:prstGeom prst="line">
              <a:avLst/>
            </a:prstGeom>
            <a:noFill/>
            <a:ln w="9525">
              <a:solidFill>
                <a:srgbClr val="000000"/>
              </a:solidFill>
              <a:round/>
              <a:headEnd/>
              <a:tailEnd/>
            </a:ln>
          </p:spPr>
          <p:txBody>
            <a:bodyPr/>
            <a:lstStyle/>
            <a:p>
              <a:endParaRPr lang="en-US"/>
            </a:p>
          </p:txBody>
        </p:sp>
        <p:sp>
          <p:nvSpPr>
            <p:cNvPr id="9224" name="Text Box 7"/>
            <p:cNvSpPr txBox="1">
              <a:spLocks noChangeArrowheads="1"/>
            </p:cNvSpPr>
            <p:nvPr/>
          </p:nvSpPr>
          <p:spPr bwMode="auto">
            <a:xfrm>
              <a:off x="7488" y="7056"/>
              <a:ext cx="1872" cy="864"/>
            </a:xfrm>
            <a:prstGeom prst="rect">
              <a:avLst/>
            </a:prstGeom>
            <a:noFill/>
            <a:ln w="9525">
              <a:solidFill>
                <a:srgbClr val="000000"/>
              </a:solidFill>
              <a:miter lim="800000"/>
              <a:headEnd/>
              <a:tailEnd/>
            </a:ln>
          </p:spPr>
          <p:txBody>
            <a:bodyPr/>
            <a:lstStyle/>
            <a:p>
              <a:pPr algn="ctr"/>
              <a:r>
                <a:rPr lang="en-US" sz="1400" b="1"/>
                <a:t>$11.2M</a:t>
              </a:r>
            </a:p>
            <a:p>
              <a:pPr algn="ctr"/>
              <a:r>
                <a:rPr lang="en-US" sz="1400" b="1"/>
                <a:t>+ 0.9M</a:t>
              </a:r>
            </a:p>
          </p:txBody>
        </p:sp>
        <p:sp>
          <p:nvSpPr>
            <p:cNvPr id="9225" name="Line 8"/>
            <p:cNvSpPr>
              <a:spLocks noChangeShapeType="1"/>
            </p:cNvSpPr>
            <p:nvPr/>
          </p:nvSpPr>
          <p:spPr bwMode="auto">
            <a:xfrm>
              <a:off x="3600" y="8784"/>
              <a:ext cx="3888" cy="1008"/>
            </a:xfrm>
            <a:prstGeom prst="line">
              <a:avLst/>
            </a:prstGeom>
            <a:noFill/>
            <a:ln w="9525">
              <a:solidFill>
                <a:srgbClr val="000000"/>
              </a:solidFill>
              <a:round/>
              <a:headEnd/>
              <a:tailEnd/>
            </a:ln>
          </p:spPr>
          <p:txBody>
            <a:bodyPr/>
            <a:lstStyle/>
            <a:p>
              <a:endParaRPr lang="en-US"/>
            </a:p>
          </p:txBody>
        </p:sp>
        <p:sp>
          <p:nvSpPr>
            <p:cNvPr id="9226" name="Text Box 9"/>
            <p:cNvSpPr txBox="1">
              <a:spLocks noChangeArrowheads="1"/>
            </p:cNvSpPr>
            <p:nvPr/>
          </p:nvSpPr>
          <p:spPr bwMode="auto">
            <a:xfrm>
              <a:off x="7488" y="9360"/>
              <a:ext cx="1872" cy="864"/>
            </a:xfrm>
            <a:prstGeom prst="rect">
              <a:avLst/>
            </a:prstGeom>
            <a:noFill/>
            <a:ln w="9525">
              <a:solidFill>
                <a:srgbClr val="000000"/>
              </a:solidFill>
              <a:miter lim="800000"/>
              <a:headEnd/>
              <a:tailEnd/>
            </a:ln>
          </p:spPr>
          <p:txBody>
            <a:bodyPr/>
            <a:lstStyle/>
            <a:p>
              <a:pPr algn="ctr"/>
              <a:r>
                <a:rPr lang="en-US" sz="1400" b="1"/>
                <a:t>$9.2M</a:t>
              </a:r>
            </a:p>
            <a:p>
              <a:pPr algn="ctr"/>
              <a:r>
                <a:rPr lang="en-US" sz="1400" b="1"/>
                <a:t>+0.7M</a:t>
              </a:r>
              <a:endParaRPr lang="en-US" sz="1200"/>
            </a:p>
          </p:txBody>
        </p:sp>
        <p:sp>
          <p:nvSpPr>
            <p:cNvPr id="9227" name="Text Box 10"/>
            <p:cNvSpPr txBox="1">
              <a:spLocks noChangeArrowheads="1"/>
            </p:cNvSpPr>
            <p:nvPr/>
          </p:nvSpPr>
          <p:spPr bwMode="auto">
            <a:xfrm>
              <a:off x="5040" y="7776"/>
              <a:ext cx="1152" cy="432"/>
            </a:xfrm>
            <a:prstGeom prst="rect">
              <a:avLst/>
            </a:prstGeom>
            <a:noFill/>
            <a:ln w="9525">
              <a:noFill/>
              <a:miter lim="800000"/>
              <a:headEnd/>
              <a:tailEnd/>
            </a:ln>
          </p:spPr>
          <p:txBody>
            <a:bodyPr/>
            <a:lstStyle/>
            <a:p>
              <a:r>
                <a:rPr lang="en-US" sz="1200"/>
                <a:t>50%</a:t>
              </a:r>
            </a:p>
          </p:txBody>
        </p:sp>
        <p:sp>
          <p:nvSpPr>
            <p:cNvPr id="9228" name="Text Box 11"/>
            <p:cNvSpPr txBox="1">
              <a:spLocks noChangeArrowheads="1"/>
            </p:cNvSpPr>
            <p:nvPr/>
          </p:nvSpPr>
          <p:spPr bwMode="auto">
            <a:xfrm>
              <a:off x="5040" y="9216"/>
              <a:ext cx="1152" cy="432"/>
            </a:xfrm>
            <a:prstGeom prst="rect">
              <a:avLst/>
            </a:prstGeom>
            <a:noFill/>
            <a:ln w="9525">
              <a:noFill/>
              <a:miter lim="800000"/>
              <a:headEnd/>
              <a:tailEnd/>
            </a:ln>
          </p:spPr>
          <p:txBody>
            <a:bodyPr/>
            <a:lstStyle/>
            <a:p>
              <a:r>
                <a:rPr lang="en-US" sz="1200"/>
                <a:t>50%</a:t>
              </a:r>
            </a:p>
          </p:txBody>
        </p:sp>
        <p:sp>
          <p:nvSpPr>
            <p:cNvPr id="9229" name="Text Box 12"/>
            <p:cNvSpPr txBox="1">
              <a:spLocks noChangeArrowheads="1"/>
            </p:cNvSpPr>
            <p:nvPr/>
          </p:nvSpPr>
          <p:spPr bwMode="auto">
            <a:xfrm>
              <a:off x="1296" y="7344"/>
              <a:ext cx="2016" cy="576"/>
            </a:xfrm>
            <a:prstGeom prst="rect">
              <a:avLst/>
            </a:prstGeom>
            <a:noFill/>
            <a:ln w="9525">
              <a:noFill/>
              <a:miter lim="800000"/>
              <a:headEnd/>
              <a:tailEnd/>
            </a:ln>
          </p:spPr>
          <p:txBody>
            <a:bodyPr/>
            <a:lstStyle/>
            <a:p>
              <a:r>
                <a:rPr lang="en-US" sz="1400" b="1" i="1"/>
                <a:t>Property:</a:t>
              </a:r>
            </a:p>
          </p:txBody>
        </p:sp>
        <p:sp>
          <p:nvSpPr>
            <p:cNvPr id="9230" name="Text Box 13"/>
            <p:cNvSpPr txBox="1">
              <a:spLocks noChangeArrowheads="1"/>
            </p:cNvSpPr>
            <p:nvPr/>
          </p:nvSpPr>
          <p:spPr bwMode="auto">
            <a:xfrm>
              <a:off x="1296" y="10656"/>
              <a:ext cx="2304" cy="720"/>
            </a:xfrm>
            <a:prstGeom prst="rect">
              <a:avLst/>
            </a:prstGeom>
            <a:noFill/>
            <a:ln w="9525">
              <a:noFill/>
              <a:miter lim="800000"/>
              <a:headEnd/>
              <a:tailEnd/>
            </a:ln>
          </p:spPr>
          <p:txBody>
            <a:bodyPr/>
            <a:lstStyle/>
            <a:p>
              <a:r>
                <a:rPr lang="en-US" sz="1400" b="1" i="1"/>
                <a:t>Loan:</a:t>
              </a:r>
            </a:p>
          </p:txBody>
        </p:sp>
        <p:sp>
          <p:nvSpPr>
            <p:cNvPr id="9231" name="Text Box 14"/>
            <p:cNvSpPr txBox="1">
              <a:spLocks noChangeArrowheads="1"/>
            </p:cNvSpPr>
            <p:nvPr/>
          </p:nvSpPr>
          <p:spPr bwMode="auto">
            <a:xfrm>
              <a:off x="1872" y="11952"/>
              <a:ext cx="2160" cy="576"/>
            </a:xfrm>
            <a:prstGeom prst="rect">
              <a:avLst/>
            </a:prstGeom>
            <a:noFill/>
            <a:ln w="9525">
              <a:solidFill>
                <a:srgbClr val="000000"/>
              </a:solidFill>
              <a:miter lim="800000"/>
              <a:headEnd/>
              <a:tailEnd/>
            </a:ln>
          </p:spPr>
          <p:txBody>
            <a:bodyPr/>
            <a:lstStyle/>
            <a:p>
              <a:pPr algn="ctr"/>
              <a:r>
                <a:rPr lang="en-US" sz="1400" b="1"/>
                <a:t>$6.0M</a:t>
              </a:r>
            </a:p>
          </p:txBody>
        </p:sp>
        <p:sp>
          <p:nvSpPr>
            <p:cNvPr id="9232" name="Line 15"/>
            <p:cNvSpPr>
              <a:spLocks noChangeShapeType="1"/>
            </p:cNvSpPr>
            <p:nvPr/>
          </p:nvSpPr>
          <p:spPr bwMode="auto">
            <a:xfrm>
              <a:off x="4032" y="12240"/>
              <a:ext cx="3168" cy="0"/>
            </a:xfrm>
            <a:prstGeom prst="line">
              <a:avLst/>
            </a:prstGeom>
            <a:noFill/>
            <a:ln w="9525">
              <a:solidFill>
                <a:srgbClr val="000000"/>
              </a:solidFill>
              <a:round/>
              <a:headEnd/>
              <a:tailEnd/>
            </a:ln>
          </p:spPr>
          <p:txBody>
            <a:bodyPr/>
            <a:lstStyle/>
            <a:p>
              <a:endParaRPr lang="en-US"/>
            </a:p>
          </p:txBody>
        </p:sp>
        <p:sp>
          <p:nvSpPr>
            <p:cNvPr id="9233" name="Text Box 16"/>
            <p:cNvSpPr txBox="1">
              <a:spLocks noChangeArrowheads="1"/>
            </p:cNvSpPr>
            <p:nvPr/>
          </p:nvSpPr>
          <p:spPr bwMode="auto">
            <a:xfrm>
              <a:off x="7200" y="11808"/>
              <a:ext cx="2016" cy="720"/>
            </a:xfrm>
            <a:prstGeom prst="rect">
              <a:avLst/>
            </a:prstGeom>
            <a:noFill/>
            <a:ln w="9525">
              <a:solidFill>
                <a:srgbClr val="000000"/>
              </a:solidFill>
              <a:miter lim="800000"/>
              <a:headEnd/>
              <a:tailEnd/>
            </a:ln>
          </p:spPr>
          <p:txBody>
            <a:bodyPr/>
            <a:lstStyle/>
            <a:p>
              <a:pPr algn="ctr"/>
              <a:r>
                <a:rPr lang="en-US" sz="1400" b="1"/>
                <a:t>$6.0M</a:t>
              </a:r>
            </a:p>
            <a:p>
              <a:pPr algn="ctr"/>
              <a:r>
                <a:rPr lang="en-US" sz="1400" b="1"/>
                <a:t>+0.48M</a:t>
              </a:r>
              <a:endParaRPr lang="en-US" sz="1200"/>
            </a:p>
          </p:txBody>
        </p:sp>
        <p:sp>
          <p:nvSpPr>
            <p:cNvPr id="15377" name="Text Box 17"/>
            <p:cNvSpPr txBox="1">
              <a:spLocks noChangeArrowheads="1"/>
            </p:cNvSpPr>
            <p:nvPr/>
          </p:nvSpPr>
          <p:spPr bwMode="auto">
            <a:xfrm>
              <a:off x="5041" y="11807"/>
              <a:ext cx="1008" cy="434"/>
            </a:xfrm>
            <a:prstGeom prst="rect">
              <a:avLst/>
            </a:prstGeom>
            <a:noFill/>
            <a:ln>
              <a:noFill/>
            </a:ln>
            <a:extLst>
              <a:ext uri="{909E8E84-426E-40DD-AFC4-6F175D3DCCD1}">
                <a14:hiddenFill xmlns:a14="http://schemas.microsoft.com/office/drawing/2010/main" xmlns="">
                  <a:solidFill>
                    <a:srgbClr val="FFCC99"/>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defRPr/>
              </a:pPr>
              <a:r>
                <a:rPr lang="en-US" sz="1000" b="1">
                  <a:effectLst>
                    <a:outerShdw blurRad="38100" dist="38100" dir="2700000" algn="tl">
                      <a:srgbClr val="FFFFFF"/>
                    </a:outerShdw>
                  </a:effectLst>
                </a:rPr>
                <a:t>100%</a:t>
              </a:r>
            </a:p>
          </p:txBody>
        </p:sp>
      </p:grpSp>
      <p:sp>
        <p:nvSpPr>
          <p:cNvPr id="19" name="Footer Placeholder 1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a:noFill/>
          <a:ln>
            <a:miter lim="800000"/>
            <a:headEnd/>
            <a:tailEnd/>
          </a:ln>
        </p:spPr>
        <p:txBody>
          <a:bodyPr/>
          <a:lstStyle/>
          <a:p>
            <a:fld id="{FE93DA32-9371-46C5-90E1-C88F41A13C7C}" type="slidenum">
              <a:rPr lang="en-US"/>
              <a:pPr/>
              <a:t>8</a:t>
            </a:fld>
            <a:endParaRPr lang="en-US"/>
          </a:p>
        </p:txBody>
      </p:sp>
      <p:sp>
        <p:nvSpPr>
          <p:cNvPr id="10243" name="Text Box 2"/>
          <p:cNvSpPr txBox="1">
            <a:spLocks noChangeArrowheads="1"/>
          </p:cNvSpPr>
          <p:nvPr/>
        </p:nvSpPr>
        <p:spPr bwMode="auto">
          <a:xfrm>
            <a:off x="228600" y="228600"/>
            <a:ext cx="8763000" cy="5035550"/>
          </a:xfrm>
          <a:prstGeom prst="rect">
            <a:avLst/>
          </a:prstGeom>
          <a:noFill/>
          <a:ln w="9525">
            <a:noFill/>
            <a:miter lim="800000"/>
            <a:headEnd/>
            <a:tailEnd/>
          </a:ln>
          <a:effectLst/>
        </p:spPr>
        <p:txBody>
          <a:bodyPr>
            <a:spAutoFit/>
          </a:bodyPr>
          <a:lstStyle/>
          <a:p>
            <a:pPr eaLnBrk="1" hangingPunct="1"/>
            <a:r>
              <a:rPr lang="en-US" sz="1800" b="1"/>
              <a:t>Case I: All-Equity (No Debt: Leverage Ratio=1, L/V=0)...</a:t>
            </a:r>
            <a:endParaRPr lang="en-US" sz="1800"/>
          </a:p>
          <a:p>
            <a:pPr eaLnBrk="1" hangingPunct="1"/>
            <a:r>
              <a:rPr lang="en-US" sz="1800"/>
              <a:t>Item  		</a:t>
            </a:r>
            <a:r>
              <a:rPr lang="en-US" sz="1800" u="sng"/>
              <a:t>Pessimistic</a:t>
            </a:r>
            <a:r>
              <a:rPr lang="en-US" sz="1800"/>
              <a:t> 				</a:t>
            </a:r>
            <a:r>
              <a:rPr lang="en-US" sz="1800" u="sng"/>
              <a:t>Optimistic</a:t>
            </a:r>
            <a:endParaRPr lang="en-US" sz="1800"/>
          </a:p>
          <a:p>
            <a:pPr eaLnBrk="1" hangingPunct="1"/>
            <a:r>
              <a:rPr lang="en-US" sz="1800"/>
              <a:t>Inc. Ret. (y):   			</a:t>
            </a:r>
          </a:p>
          <a:p>
            <a:pPr eaLnBrk="1" hangingPunct="1"/>
            <a:r>
              <a:rPr lang="en-US" sz="1800"/>
              <a:t>Ex Ante:		</a:t>
            </a:r>
          </a:p>
          <a:p>
            <a:pPr eaLnBrk="1" hangingPunct="1"/>
            <a:r>
              <a:rPr lang="en-US" sz="1800">
                <a:solidFill>
                  <a:srgbClr val="FF0000"/>
                </a:solidFill>
              </a:rPr>
              <a:t>RISK:</a:t>
            </a:r>
            <a:r>
              <a:rPr lang="en-US" sz="1800"/>
              <a:t>  		</a:t>
            </a:r>
          </a:p>
          <a:p>
            <a:pPr eaLnBrk="1" hangingPunct="1"/>
            <a:r>
              <a:rPr lang="en-US" sz="1800"/>
              <a:t>App. Ret. (g):	 	    	</a:t>
            </a:r>
          </a:p>
          <a:p>
            <a:pPr eaLnBrk="1" hangingPunct="1"/>
            <a:r>
              <a:rPr lang="en-US" sz="1800"/>
              <a:t>Ex Ante:  	</a:t>
            </a:r>
          </a:p>
          <a:p>
            <a:pPr eaLnBrk="1" hangingPunct="1"/>
            <a:r>
              <a:rPr lang="en-US" sz="1800">
                <a:solidFill>
                  <a:srgbClr val="FF0000"/>
                </a:solidFill>
              </a:rPr>
              <a:t>RISK:</a:t>
            </a:r>
            <a:r>
              <a:rPr lang="en-US" sz="1800"/>
              <a:t> 		</a:t>
            </a:r>
            <a:endParaRPr lang="en-US" sz="1800" b="1"/>
          </a:p>
          <a:p>
            <a:pPr eaLnBrk="1" hangingPunct="1"/>
            <a:endParaRPr lang="en-US" sz="1800" b="1"/>
          </a:p>
          <a:p>
            <a:pPr eaLnBrk="1" hangingPunct="1"/>
            <a:r>
              <a:rPr lang="en-US" sz="1800" b="1"/>
              <a:t>Case II: Borrow $6 M @ 8%, with DS=$480,000/yr </a:t>
            </a:r>
          </a:p>
          <a:p>
            <a:pPr eaLnBrk="1" hangingPunct="1"/>
            <a:r>
              <a:rPr lang="en-US" sz="1800" b="1"/>
              <a:t>(Leverage Ratio=2.5, L/V=60%)...</a:t>
            </a:r>
            <a:endParaRPr lang="en-US" sz="1800"/>
          </a:p>
          <a:p>
            <a:pPr eaLnBrk="1" hangingPunct="1"/>
            <a:r>
              <a:rPr lang="en-US" sz="1800"/>
              <a:t>Item 		</a:t>
            </a:r>
            <a:r>
              <a:rPr lang="en-US" sz="1800" u="sng"/>
              <a:t>Pessimistic</a:t>
            </a:r>
            <a:r>
              <a:rPr lang="en-US" sz="1800"/>
              <a:t> 				</a:t>
            </a:r>
            <a:r>
              <a:rPr lang="en-US" sz="1800" u="sng"/>
              <a:t>Optimistic</a:t>
            </a:r>
            <a:endParaRPr lang="en-US" sz="1800"/>
          </a:p>
          <a:p>
            <a:pPr eaLnBrk="1" hangingPunct="1"/>
            <a:r>
              <a:rPr lang="en-US" sz="1800"/>
              <a:t>Inc. Ret.:						</a:t>
            </a:r>
          </a:p>
          <a:p>
            <a:pPr eaLnBrk="1" hangingPunct="1"/>
            <a:r>
              <a:rPr lang="en-US" sz="1800"/>
              <a:t>Ex Ante: 		</a:t>
            </a:r>
          </a:p>
          <a:p>
            <a:pPr eaLnBrk="1" hangingPunct="1"/>
            <a:r>
              <a:rPr lang="en-US" sz="1800">
                <a:solidFill>
                  <a:srgbClr val="FF0000"/>
                </a:solidFill>
              </a:rPr>
              <a:t>RISK:</a:t>
            </a:r>
            <a:r>
              <a:rPr lang="en-US" sz="1800"/>
              <a:t> 		</a:t>
            </a:r>
            <a:endParaRPr lang="en-US" sz="1800" b="1"/>
          </a:p>
          <a:p>
            <a:pPr eaLnBrk="1" hangingPunct="1"/>
            <a:r>
              <a:rPr lang="en-US" sz="1800"/>
              <a:t>App. Ret.:						</a:t>
            </a:r>
          </a:p>
          <a:p>
            <a:pPr eaLnBrk="1" hangingPunct="1"/>
            <a:r>
              <a:rPr lang="en-US" sz="1800"/>
              <a:t>Ex Ante: 		</a:t>
            </a:r>
          </a:p>
          <a:p>
            <a:pPr eaLnBrk="1" hangingPunct="1"/>
            <a:r>
              <a:rPr lang="en-US" sz="1800">
                <a:solidFill>
                  <a:srgbClr val="FF0000"/>
                </a:solidFill>
              </a:rPr>
              <a:t>RISK:</a:t>
            </a:r>
            <a:r>
              <a:rPr lang="en-US" sz="1800"/>
              <a:t> 		</a:t>
            </a:r>
          </a:p>
        </p:txBody>
      </p:sp>
      <p:sp>
        <p:nvSpPr>
          <p:cNvPr id="10244" name="Text Box 3"/>
          <p:cNvSpPr txBox="1">
            <a:spLocks noChangeArrowheads="1"/>
          </p:cNvSpPr>
          <p:nvPr/>
        </p:nvSpPr>
        <p:spPr bwMode="auto">
          <a:xfrm>
            <a:off x="2057400" y="762000"/>
            <a:ext cx="1676400" cy="366713"/>
          </a:xfrm>
          <a:prstGeom prst="rect">
            <a:avLst/>
          </a:prstGeom>
          <a:noFill/>
          <a:ln w="9525">
            <a:noFill/>
            <a:miter lim="800000"/>
            <a:headEnd/>
            <a:tailEnd/>
          </a:ln>
          <a:effectLst/>
        </p:spPr>
        <p:txBody>
          <a:bodyPr>
            <a:spAutoFit/>
          </a:bodyPr>
          <a:lstStyle/>
          <a:p>
            <a:pPr eaLnBrk="1" hangingPunct="1">
              <a:spcBef>
                <a:spcPct val="50000"/>
              </a:spcBef>
            </a:pPr>
            <a:r>
              <a:rPr lang="en-US" sz="1800"/>
              <a:t>700/10000= 7%</a:t>
            </a:r>
          </a:p>
        </p:txBody>
      </p:sp>
      <p:sp>
        <p:nvSpPr>
          <p:cNvPr id="10245" name="Text Box 4"/>
          <p:cNvSpPr txBox="1">
            <a:spLocks noChangeArrowheads="1"/>
          </p:cNvSpPr>
          <p:nvPr/>
        </p:nvSpPr>
        <p:spPr bwMode="auto">
          <a:xfrm>
            <a:off x="6629400" y="762000"/>
            <a:ext cx="1676400" cy="366713"/>
          </a:xfrm>
          <a:prstGeom prst="rect">
            <a:avLst/>
          </a:prstGeom>
          <a:noFill/>
          <a:ln w="9525">
            <a:noFill/>
            <a:miter lim="800000"/>
            <a:headEnd/>
            <a:tailEnd/>
          </a:ln>
          <a:effectLst/>
        </p:spPr>
        <p:txBody>
          <a:bodyPr>
            <a:spAutoFit/>
          </a:bodyPr>
          <a:lstStyle/>
          <a:p>
            <a:pPr eaLnBrk="1" hangingPunct="1">
              <a:spcBef>
                <a:spcPct val="50000"/>
              </a:spcBef>
            </a:pPr>
            <a:r>
              <a:rPr lang="en-US" sz="1800"/>
              <a:t>900/10000= 9%</a:t>
            </a:r>
          </a:p>
        </p:txBody>
      </p:sp>
      <p:sp>
        <p:nvSpPr>
          <p:cNvPr id="10246" name="Text Box 5"/>
          <p:cNvSpPr txBox="1">
            <a:spLocks noChangeArrowheads="1"/>
          </p:cNvSpPr>
          <p:nvPr/>
        </p:nvSpPr>
        <p:spPr bwMode="auto">
          <a:xfrm>
            <a:off x="3810000" y="1066800"/>
            <a:ext cx="27432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a:t>(1/2)7% + (1/2)9% = 8%</a:t>
            </a:r>
          </a:p>
        </p:txBody>
      </p:sp>
      <p:sp>
        <p:nvSpPr>
          <p:cNvPr id="10247" name="Text Box 6"/>
          <p:cNvSpPr txBox="1">
            <a:spLocks noChangeArrowheads="1"/>
          </p:cNvSpPr>
          <p:nvPr/>
        </p:nvSpPr>
        <p:spPr bwMode="auto">
          <a:xfrm>
            <a:off x="4572000" y="1295400"/>
            <a:ext cx="10668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a:solidFill>
                  <a:srgbClr val="FF0000"/>
                </a:solidFill>
                <a:sym typeface="Symbol" pitchFamily="18" charset="2"/>
              </a:rPr>
              <a:t></a:t>
            </a:r>
            <a:r>
              <a:rPr lang="en-US" sz="1800">
                <a:solidFill>
                  <a:srgbClr val="FF0000"/>
                </a:solidFill>
              </a:rPr>
              <a:t>1%</a:t>
            </a:r>
          </a:p>
        </p:txBody>
      </p:sp>
      <p:sp>
        <p:nvSpPr>
          <p:cNvPr id="10248" name="Text Box 7"/>
          <p:cNvSpPr txBox="1">
            <a:spLocks noChangeArrowheads="1"/>
          </p:cNvSpPr>
          <p:nvPr/>
        </p:nvSpPr>
        <p:spPr bwMode="auto">
          <a:xfrm>
            <a:off x="2057400" y="1600200"/>
            <a:ext cx="2133600" cy="366713"/>
          </a:xfrm>
          <a:prstGeom prst="rect">
            <a:avLst/>
          </a:prstGeom>
          <a:noFill/>
          <a:ln w="9525">
            <a:noFill/>
            <a:miter lim="800000"/>
            <a:headEnd/>
            <a:tailEnd/>
          </a:ln>
          <a:effectLst/>
        </p:spPr>
        <p:txBody>
          <a:bodyPr>
            <a:spAutoFit/>
          </a:bodyPr>
          <a:lstStyle/>
          <a:p>
            <a:pPr eaLnBrk="1" hangingPunct="1">
              <a:spcBef>
                <a:spcPct val="50000"/>
              </a:spcBef>
            </a:pPr>
            <a:r>
              <a:rPr lang="en-US" sz="1800"/>
              <a:t>(9.2-10)/10 = -8%</a:t>
            </a:r>
          </a:p>
        </p:txBody>
      </p:sp>
      <p:sp>
        <p:nvSpPr>
          <p:cNvPr id="10249" name="Text Box 8"/>
          <p:cNvSpPr txBox="1">
            <a:spLocks noChangeArrowheads="1"/>
          </p:cNvSpPr>
          <p:nvPr/>
        </p:nvSpPr>
        <p:spPr bwMode="auto">
          <a:xfrm>
            <a:off x="6553200" y="1600200"/>
            <a:ext cx="2209800" cy="366713"/>
          </a:xfrm>
          <a:prstGeom prst="rect">
            <a:avLst/>
          </a:prstGeom>
          <a:noFill/>
          <a:ln w="9525">
            <a:noFill/>
            <a:miter lim="800000"/>
            <a:headEnd/>
            <a:tailEnd/>
          </a:ln>
          <a:effectLst/>
        </p:spPr>
        <p:txBody>
          <a:bodyPr>
            <a:spAutoFit/>
          </a:bodyPr>
          <a:lstStyle/>
          <a:p>
            <a:pPr eaLnBrk="1" hangingPunct="1">
              <a:spcBef>
                <a:spcPct val="50000"/>
              </a:spcBef>
            </a:pPr>
            <a:r>
              <a:rPr lang="en-US" sz="1800"/>
              <a:t>(11.2-10)/10=+12%</a:t>
            </a:r>
          </a:p>
        </p:txBody>
      </p:sp>
      <p:sp>
        <p:nvSpPr>
          <p:cNvPr id="10250" name="Text Box 9"/>
          <p:cNvSpPr txBox="1">
            <a:spLocks noChangeArrowheads="1"/>
          </p:cNvSpPr>
          <p:nvPr/>
        </p:nvSpPr>
        <p:spPr bwMode="auto">
          <a:xfrm>
            <a:off x="3657600" y="1905000"/>
            <a:ext cx="29718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a:t>(1/2)(-8) + (1/2)(12) = +2%</a:t>
            </a:r>
          </a:p>
        </p:txBody>
      </p:sp>
      <p:sp>
        <p:nvSpPr>
          <p:cNvPr id="10251" name="Text Box 10"/>
          <p:cNvSpPr txBox="1">
            <a:spLocks noChangeArrowheads="1"/>
          </p:cNvSpPr>
          <p:nvPr/>
        </p:nvSpPr>
        <p:spPr bwMode="auto">
          <a:xfrm>
            <a:off x="4495800" y="2133600"/>
            <a:ext cx="12954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a:solidFill>
                  <a:srgbClr val="FF0000"/>
                </a:solidFill>
                <a:sym typeface="Symbol" pitchFamily="18" charset="2"/>
              </a:rPr>
              <a:t></a:t>
            </a:r>
            <a:r>
              <a:rPr lang="en-US" sz="1800">
                <a:solidFill>
                  <a:srgbClr val="FF0000"/>
                </a:solidFill>
              </a:rPr>
              <a:t>10%</a:t>
            </a:r>
          </a:p>
        </p:txBody>
      </p:sp>
      <p:sp>
        <p:nvSpPr>
          <p:cNvPr id="10252" name="Text Box 11"/>
          <p:cNvSpPr txBox="1">
            <a:spLocks noChangeArrowheads="1"/>
          </p:cNvSpPr>
          <p:nvPr/>
        </p:nvSpPr>
        <p:spPr bwMode="auto">
          <a:xfrm>
            <a:off x="2057400" y="3505200"/>
            <a:ext cx="2438400" cy="366713"/>
          </a:xfrm>
          <a:prstGeom prst="rect">
            <a:avLst/>
          </a:prstGeom>
          <a:noFill/>
          <a:ln w="9525">
            <a:noFill/>
            <a:miter lim="800000"/>
            <a:headEnd/>
            <a:tailEnd/>
          </a:ln>
          <a:effectLst/>
        </p:spPr>
        <p:txBody>
          <a:bodyPr>
            <a:spAutoFit/>
          </a:bodyPr>
          <a:lstStyle/>
          <a:p>
            <a:pPr eaLnBrk="1" hangingPunct="1">
              <a:spcBef>
                <a:spcPct val="50000"/>
              </a:spcBef>
            </a:pPr>
            <a:r>
              <a:rPr lang="en-US" sz="1800"/>
              <a:t>(0.7-0.48)/4.0= 5.5%</a:t>
            </a:r>
          </a:p>
        </p:txBody>
      </p:sp>
      <p:sp>
        <p:nvSpPr>
          <p:cNvPr id="10253" name="Text Box 12"/>
          <p:cNvSpPr txBox="1">
            <a:spLocks noChangeArrowheads="1"/>
          </p:cNvSpPr>
          <p:nvPr/>
        </p:nvSpPr>
        <p:spPr bwMode="auto">
          <a:xfrm>
            <a:off x="6553200" y="3505200"/>
            <a:ext cx="2438400" cy="366713"/>
          </a:xfrm>
          <a:prstGeom prst="rect">
            <a:avLst/>
          </a:prstGeom>
          <a:noFill/>
          <a:ln w="9525">
            <a:noFill/>
            <a:miter lim="800000"/>
            <a:headEnd/>
            <a:tailEnd/>
          </a:ln>
          <a:effectLst/>
        </p:spPr>
        <p:txBody>
          <a:bodyPr>
            <a:spAutoFit/>
          </a:bodyPr>
          <a:lstStyle/>
          <a:p>
            <a:pPr eaLnBrk="1" hangingPunct="1">
              <a:spcBef>
                <a:spcPct val="50000"/>
              </a:spcBef>
            </a:pPr>
            <a:r>
              <a:rPr lang="en-US" sz="1800"/>
              <a:t>(0.9-0.48)/4.0= 10.5%</a:t>
            </a:r>
          </a:p>
        </p:txBody>
      </p:sp>
      <p:sp>
        <p:nvSpPr>
          <p:cNvPr id="10254" name="Text Box 13"/>
          <p:cNvSpPr txBox="1">
            <a:spLocks noChangeArrowheads="1"/>
          </p:cNvSpPr>
          <p:nvPr/>
        </p:nvSpPr>
        <p:spPr bwMode="auto">
          <a:xfrm>
            <a:off x="3657600" y="3810000"/>
            <a:ext cx="27432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a:t>(1/2)5.5 + (1/2)10.5 = 8%</a:t>
            </a:r>
          </a:p>
        </p:txBody>
      </p:sp>
      <p:sp>
        <p:nvSpPr>
          <p:cNvPr id="10255" name="Text Box 14"/>
          <p:cNvSpPr txBox="1">
            <a:spLocks noChangeArrowheads="1"/>
          </p:cNvSpPr>
          <p:nvPr/>
        </p:nvSpPr>
        <p:spPr bwMode="auto">
          <a:xfrm>
            <a:off x="4648200" y="4038600"/>
            <a:ext cx="10668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a:solidFill>
                  <a:srgbClr val="FF0000"/>
                </a:solidFill>
                <a:sym typeface="Symbol" pitchFamily="18" charset="2"/>
              </a:rPr>
              <a:t>2.5</a:t>
            </a:r>
            <a:r>
              <a:rPr lang="en-US" sz="1800">
                <a:solidFill>
                  <a:srgbClr val="FF0000"/>
                </a:solidFill>
              </a:rPr>
              <a:t>%</a:t>
            </a:r>
          </a:p>
        </p:txBody>
      </p:sp>
      <p:sp>
        <p:nvSpPr>
          <p:cNvPr id="10256" name="Text Box 15"/>
          <p:cNvSpPr txBox="1">
            <a:spLocks noChangeArrowheads="1"/>
          </p:cNvSpPr>
          <p:nvPr/>
        </p:nvSpPr>
        <p:spPr bwMode="auto">
          <a:xfrm>
            <a:off x="2057400" y="4343400"/>
            <a:ext cx="2133600" cy="366713"/>
          </a:xfrm>
          <a:prstGeom prst="rect">
            <a:avLst/>
          </a:prstGeom>
          <a:noFill/>
          <a:ln w="9525">
            <a:noFill/>
            <a:miter lim="800000"/>
            <a:headEnd/>
            <a:tailEnd/>
          </a:ln>
          <a:effectLst/>
        </p:spPr>
        <p:txBody>
          <a:bodyPr>
            <a:spAutoFit/>
          </a:bodyPr>
          <a:lstStyle/>
          <a:p>
            <a:pPr eaLnBrk="1" hangingPunct="1">
              <a:spcBef>
                <a:spcPct val="50000"/>
              </a:spcBef>
            </a:pPr>
            <a:r>
              <a:rPr lang="en-US" sz="1800"/>
              <a:t>(3.2-4.0)/4.0 = -20%</a:t>
            </a:r>
          </a:p>
        </p:txBody>
      </p:sp>
      <p:sp>
        <p:nvSpPr>
          <p:cNvPr id="10257" name="Text Box 16"/>
          <p:cNvSpPr txBox="1">
            <a:spLocks noChangeArrowheads="1"/>
          </p:cNvSpPr>
          <p:nvPr/>
        </p:nvSpPr>
        <p:spPr bwMode="auto">
          <a:xfrm>
            <a:off x="6553200" y="4343400"/>
            <a:ext cx="2438400" cy="366713"/>
          </a:xfrm>
          <a:prstGeom prst="rect">
            <a:avLst/>
          </a:prstGeom>
          <a:noFill/>
          <a:ln w="9525">
            <a:noFill/>
            <a:miter lim="800000"/>
            <a:headEnd/>
            <a:tailEnd/>
          </a:ln>
          <a:effectLst/>
        </p:spPr>
        <p:txBody>
          <a:bodyPr>
            <a:spAutoFit/>
          </a:bodyPr>
          <a:lstStyle/>
          <a:p>
            <a:pPr eaLnBrk="1" hangingPunct="1">
              <a:spcBef>
                <a:spcPct val="50000"/>
              </a:spcBef>
            </a:pPr>
            <a:r>
              <a:rPr lang="en-US" sz="1800"/>
              <a:t>(5.2-4.0)/4.0 = +30%</a:t>
            </a:r>
          </a:p>
        </p:txBody>
      </p:sp>
      <p:sp>
        <p:nvSpPr>
          <p:cNvPr id="10258" name="Text Box 17"/>
          <p:cNvSpPr txBox="1">
            <a:spLocks noChangeArrowheads="1"/>
          </p:cNvSpPr>
          <p:nvPr/>
        </p:nvSpPr>
        <p:spPr bwMode="auto">
          <a:xfrm>
            <a:off x="3657600" y="4648200"/>
            <a:ext cx="29718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a:t>(1/2)(-20) + (1/2)(30) = +5%</a:t>
            </a:r>
          </a:p>
        </p:txBody>
      </p:sp>
      <p:sp>
        <p:nvSpPr>
          <p:cNvPr id="10259" name="Text Box 18"/>
          <p:cNvSpPr txBox="1">
            <a:spLocks noChangeArrowheads="1"/>
          </p:cNvSpPr>
          <p:nvPr/>
        </p:nvSpPr>
        <p:spPr bwMode="auto">
          <a:xfrm>
            <a:off x="4648200" y="4876800"/>
            <a:ext cx="10668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a:solidFill>
                  <a:srgbClr val="FF0000"/>
                </a:solidFill>
                <a:sym typeface="Symbol" pitchFamily="18" charset="2"/>
              </a:rPr>
              <a:t>25</a:t>
            </a:r>
            <a:r>
              <a:rPr lang="en-US" sz="1800">
                <a:solidFill>
                  <a:srgbClr val="FF0000"/>
                </a:solidFill>
              </a:rPr>
              <a:t>%</a:t>
            </a:r>
          </a:p>
        </p:txBody>
      </p:sp>
      <p:sp>
        <p:nvSpPr>
          <p:cNvPr id="20" name="Footer Placeholder 1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a:ln>
            <a:miter lim="800000"/>
            <a:headEnd/>
            <a:tailEnd/>
          </a:ln>
        </p:spPr>
        <p:txBody>
          <a:bodyPr/>
          <a:lstStyle/>
          <a:p>
            <a:fld id="{459AF550-5B21-4746-B2CD-07535FE0F56D}" type="slidenum">
              <a:rPr lang="en-US"/>
              <a:pPr/>
              <a:t>9</a:t>
            </a:fld>
            <a:endParaRPr lang="en-US"/>
          </a:p>
        </p:txBody>
      </p:sp>
      <p:pic>
        <p:nvPicPr>
          <p:cNvPr id="11267" name="Picture 4"/>
          <p:cNvPicPr>
            <a:picLocks noChangeAspect="1" noChangeArrowheads="1"/>
          </p:cNvPicPr>
          <p:nvPr/>
        </p:nvPicPr>
        <p:blipFill>
          <a:blip r:embed="rId2" cstate="print"/>
          <a:srcRect/>
          <a:stretch>
            <a:fillRect/>
          </a:stretch>
        </p:blipFill>
        <p:spPr bwMode="auto">
          <a:xfrm>
            <a:off x="1524000" y="228600"/>
            <a:ext cx="6113463" cy="2233613"/>
          </a:xfrm>
          <a:prstGeom prst="rect">
            <a:avLst/>
          </a:prstGeom>
          <a:noFill/>
          <a:ln w="9525">
            <a:noFill/>
            <a:miter lim="800000"/>
            <a:headEnd/>
            <a:tailEnd/>
          </a:ln>
          <a:effectLst/>
        </p:spPr>
      </p:pic>
      <p:pic>
        <p:nvPicPr>
          <p:cNvPr id="11268" name="Picture 5"/>
          <p:cNvPicPr>
            <a:picLocks noChangeAspect="1" noChangeArrowheads="1"/>
          </p:cNvPicPr>
          <p:nvPr/>
        </p:nvPicPr>
        <p:blipFill>
          <a:blip r:embed="rId3" cstate="print"/>
          <a:srcRect/>
          <a:stretch>
            <a:fillRect/>
          </a:stretch>
        </p:blipFill>
        <p:spPr bwMode="auto">
          <a:xfrm>
            <a:off x="990600" y="2438400"/>
            <a:ext cx="7315200" cy="2708275"/>
          </a:xfrm>
          <a:prstGeom prst="rect">
            <a:avLst/>
          </a:prstGeom>
          <a:noFill/>
          <a:ln w="9525">
            <a:noFill/>
            <a:miter lim="800000"/>
            <a:headEnd/>
            <a:tailEnd/>
          </a:ln>
          <a:effectLst/>
        </p:spPr>
      </p:pic>
      <p:sp>
        <p:nvSpPr>
          <p:cNvPr id="11269" name="Text Box 6"/>
          <p:cNvSpPr txBox="1">
            <a:spLocks noChangeArrowheads="1"/>
          </p:cNvSpPr>
          <p:nvPr/>
        </p:nvSpPr>
        <p:spPr bwMode="auto">
          <a:xfrm>
            <a:off x="1295400" y="5029200"/>
            <a:ext cx="6934200" cy="1465263"/>
          </a:xfrm>
          <a:prstGeom prst="rect">
            <a:avLst/>
          </a:prstGeom>
          <a:noFill/>
          <a:ln w="9525">
            <a:noFill/>
            <a:miter lim="800000"/>
            <a:headEnd/>
            <a:tailEnd/>
          </a:ln>
          <a:effectLst/>
        </p:spPr>
        <p:txBody>
          <a:bodyPr>
            <a:spAutoFit/>
          </a:bodyPr>
          <a:lstStyle/>
          <a:p>
            <a:pPr eaLnBrk="1" hangingPunct="1">
              <a:spcBef>
                <a:spcPct val="50000"/>
              </a:spcBef>
            </a:pPr>
            <a:r>
              <a:rPr lang="en-US" sz="1800" dirty="0">
                <a:sym typeface="Wingdings" pitchFamily="2" charset="2"/>
              </a:rPr>
              <a:t></a:t>
            </a:r>
            <a:r>
              <a:rPr lang="en-US" sz="1800" dirty="0"/>
              <a:t> Return risk (</a:t>
            </a:r>
            <a:r>
              <a:rPr lang="en-US" sz="1800" dirty="0" err="1"/>
              <a:t>y,g,r</a:t>
            </a:r>
            <a:r>
              <a:rPr lang="en-US" sz="1800" dirty="0"/>
              <a:t>) directly proportional to </a:t>
            </a:r>
            <a:r>
              <a:rPr lang="en-US" sz="1800" dirty="0" err="1"/>
              <a:t>Levg</a:t>
            </a:r>
            <a:r>
              <a:rPr lang="en-US" sz="1800" dirty="0"/>
              <a:t> Ratio (not L/V).</a:t>
            </a:r>
            <a:br>
              <a:rPr lang="en-US" sz="1800" dirty="0"/>
            </a:br>
            <a:r>
              <a:rPr lang="en-US" sz="1800" dirty="0">
                <a:sym typeface="Wingdings" pitchFamily="2" charset="2"/>
              </a:rPr>
              <a:t></a:t>
            </a:r>
            <a:r>
              <a:rPr lang="en-US" sz="1800" dirty="0"/>
              <a:t> E[g] directly proportional to Leverage Ratio.</a:t>
            </a:r>
            <a:br>
              <a:rPr lang="en-US" sz="1800" dirty="0"/>
            </a:br>
            <a:r>
              <a:rPr lang="en-US" sz="1800" dirty="0">
                <a:sym typeface="Wingdings" pitchFamily="2" charset="2"/>
              </a:rPr>
              <a:t></a:t>
            </a:r>
            <a:r>
              <a:rPr lang="en-US" sz="1800" dirty="0"/>
              <a:t> E[r] increases with Leverage, but not proportionately.</a:t>
            </a:r>
            <a:br>
              <a:rPr lang="en-US" sz="1800" dirty="0"/>
            </a:br>
            <a:r>
              <a:rPr lang="en-US" sz="1800" dirty="0">
                <a:sym typeface="Wingdings" pitchFamily="2" charset="2"/>
              </a:rPr>
              <a:t></a:t>
            </a:r>
            <a:r>
              <a:rPr lang="en-US" sz="1800" dirty="0"/>
              <a:t> E[y] does not increase with leverage (here).</a:t>
            </a:r>
            <a:br>
              <a:rPr lang="en-US" sz="1800" dirty="0"/>
            </a:br>
            <a:r>
              <a:rPr lang="en-US" sz="1800" dirty="0">
                <a:sym typeface="Wingdings" pitchFamily="2" charset="2"/>
              </a:rPr>
              <a:t></a:t>
            </a:r>
            <a:r>
              <a:rPr lang="en-US" sz="1800" dirty="0"/>
              <a:t> E[RP] = E[r]-</a:t>
            </a:r>
            <a:r>
              <a:rPr lang="en-US" sz="1800" dirty="0" err="1"/>
              <a:t>rf</a:t>
            </a:r>
            <a:r>
              <a:rPr lang="en-US" sz="1800" dirty="0"/>
              <a:t> is directly proportional to Leverage Ratio (here)…</a:t>
            </a: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oar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1415</TotalTime>
  <Words>978</Words>
  <Application>Microsoft Office PowerPoint</Application>
  <PresentationFormat>On-screen Show (4:3)</PresentationFormat>
  <Paragraphs>199</Paragraphs>
  <Slides>22</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Times New Roman</vt:lpstr>
      <vt:lpstr>Arial</vt:lpstr>
      <vt:lpstr>Wingdings</vt:lpstr>
      <vt:lpstr>Courier New</vt:lpstr>
      <vt:lpstr>Symbol</vt:lpstr>
      <vt:lpstr>Soaring</vt:lpstr>
      <vt:lpstr>Microsoft Equation 3.0</vt:lpstr>
      <vt:lpstr>Chapter 13  LEVERAGE</vt:lpstr>
      <vt:lpstr>The analogy of physical leverage &amp; financial leverage...</vt:lpstr>
      <vt:lpstr>Slide 3</vt:lpstr>
      <vt:lpstr>Terminology...</vt:lpstr>
      <vt:lpstr>Slide 5</vt:lpstr>
      <vt:lpstr>Slide 6</vt:lpstr>
      <vt:lpstr>Effect of Leverage on Risk &amp; Return  (Numerical Example)…</vt:lpstr>
      <vt:lpstr>Slide 8</vt:lpstr>
      <vt:lpstr>Slide 9</vt:lpstr>
      <vt:lpstr>Exhibit 13-4: Effect of Leverage on Investment Risk and Return:  The Case of Riskless Debt...</vt:lpstr>
      <vt:lpstr>Exhibit 13-5: Effect of Leverage on Investment Risk and Return:  The Case of Risky Debt...</vt:lpstr>
      <vt:lpstr>Slide 12</vt:lpstr>
      <vt:lpstr>Slide 13</vt:lpstr>
      <vt:lpstr>Slide 14</vt:lpstr>
      <vt:lpstr>Note: </vt:lpstr>
      <vt:lpstr>Using WACC to avoid a common mistake. . .</vt:lpstr>
      <vt:lpstr>“POSITIVE” &amp; “NEGATIVE” LEVERAGE</vt:lpstr>
      <vt:lpstr>“POSITIVE” &amp; “NEGATIVE” LEVERAGE</vt:lpstr>
      <vt:lpstr>Slide 19</vt:lpstr>
      <vt:lpstr>Slide 20</vt:lpstr>
      <vt:lpstr>SUMMARY OF LEVERAGE EFFECTS...</vt:lpstr>
      <vt:lpstr>Note: The preceding simple rule about what determines “pos” vs “neg” leverage (relationship betw prop vs dbt return) does not always hold with IRR attributes, because the WACC does not apply exactly for multi-period returns or components…</vt:lpstr>
    </vt:vector>
  </TitlesOfParts>
  <Company>The Yates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 LECTURE: LEVERAGE.</dc:title>
  <dc:creator>Stephanie R. Yates</dc:creator>
  <cp:lastModifiedBy>McLaughlin</cp:lastModifiedBy>
  <cp:revision>63</cp:revision>
  <dcterms:created xsi:type="dcterms:W3CDTF">2001-01-15T03:24:16Z</dcterms:created>
  <dcterms:modified xsi:type="dcterms:W3CDTF">2013-02-15T17:05:12Z</dcterms:modified>
</cp:coreProperties>
</file>