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wmf" ContentType="image/x-wmf"/>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1"/>
  </p:notesMasterIdLst>
  <p:sldIdLst>
    <p:sldId id="308" r:id="rId2"/>
    <p:sldId id="309" r:id="rId3"/>
    <p:sldId id="417" r:id="rId4"/>
    <p:sldId id="418" r:id="rId5"/>
    <p:sldId id="419" r:id="rId6"/>
    <p:sldId id="420" r:id="rId7"/>
    <p:sldId id="421" r:id="rId8"/>
    <p:sldId id="422" r:id="rId9"/>
    <p:sldId id="423" r:id="rId10"/>
    <p:sldId id="424" r:id="rId11"/>
    <p:sldId id="425" r:id="rId12"/>
    <p:sldId id="426" r:id="rId13"/>
    <p:sldId id="427" r:id="rId14"/>
    <p:sldId id="430" r:id="rId15"/>
    <p:sldId id="431" r:id="rId16"/>
    <p:sldId id="432" r:id="rId17"/>
    <p:sldId id="433" r:id="rId18"/>
    <p:sldId id="323" r:id="rId19"/>
    <p:sldId id="324" r:id="rId20"/>
    <p:sldId id="325" r:id="rId21"/>
    <p:sldId id="326" r:id="rId22"/>
    <p:sldId id="327" r:id="rId23"/>
    <p:sldId id="434" r:id="rId24"/>
    <p:sldId id="435" r:id="rId25"/>
    <p:sldId id="436" r:id="rId26"/>
    <p:sldId id="437" r:id="rId27"/>
    <p:sldId id="438" r:id="rId28"/>
    <p:sldId id="439" r:id="rId29"/>
    <p:sldId id="440" r:id="rId30"/>
    <p:sldId id="441" r:id="rId31"/>
    <p:sldId id="442" r:id="rId32"/>
    <p:sldId id="443" r:id="rId33"/>
    <p:sldId id="444" r:id="rId34"/>
    <p:sldId id="446" r:id="rId35"/>
    <p:sldId id="447" r:id="rId36"/>
    <p:sldId id="445" r:id="rId37"/>
    <p:sldId id="373" r:id="rId38"/>
    <p:sldId id="449" r:id="rId39"/>
    <p:sldId id="450" r:id="rId40"/>
    <p:sldId id="451" r:id="rId41"/>
    <p:sldId id="300" r:id="rId42"/>
    <p:sldId id="473" r:id="rId43"/>
    <p:sldId id="388" r:id="rId44"/>
    <p:sldId id="389" r:id="rId45"/>
    <p:sldId id="390" r:id="rId46"/>
    <p:sldId id="391" r:id="rId47"/>
    <p:sldId id="392" r:id="rId48"/>
    <p:sldId id="393" r:id="rId49"/>
    <p:sldId id="468" r:id="rId50"/>
    <p:sldId id="469" r:id="rId51"/>
    <p:sldId id="470" r:id="rId52"/>
    <p:sldId id="471" r:id="rId53"/>
    <p:sldId id="472" r:id="rId54"/>
    <p:sldId id="452" r:id="rId55"/>
    <p:sldId id="453" r:id="rId56"/>
    <p:sldId id="454" r:id="rId57"/>
    <p:sldId id="455" r:id="rId58"/>
    <p:sldId id="456" r:id="rId59"/>
    <p:sldId id="457" r:id="rId60"/>
    <p:sldId id="458" r:id="rId61"/>
    <p:sldId id="459" r:id="rId62"/>
    <p:sldId id="460" r:id="rId63"/>
    <p:sldId id="461" r:id="rId64"/>
    <p:sldId id="462" r:id="rId65"/>
    <p:sldId id="463" r:id="rId66"/>
    <p:sldId id="464" r:id="rId67"/>
    <p:sldId id="465" r:id="rId68"/>
    <p:sldId id="466" r:id="rId69"/>
    <p:sldId id="467" r:id="rId70"/>
  </p:sldIdLst>
  <p:sldSz cx="9144000" cy="6858000" type="screen4x3"/>
  <p:notesSz cx="6858000" cy="9144000"/>
  <p:defaultTextStyle>
    <a:defPPr>
      <a:defRPr lang="en-US"/>
    </a:defPPr>
    <a:lvl1pPr algn="l" rtl="0" eaLnBrk="0" fontAlgn="base" hangingPunct="0">
      <a:spcBef>
        <a:spcPct val="0"/>
      </a:spcBef>
      <a:spcAft>
        <a:spcPct val="0"/>
      </a:spcAft>
      <a:defRPr sz="20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FF5050"/>
    <a:srgbClr val="FF7C80"/>
    <a:srgbClr val="0000FF"/>
    <a:srgbClr val="CC0099"/>
    <a:srgbClr val="FF0000"/>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0580" autoAdjust="0"/>
  </p:normalViewPr>
  <p:slideViewPr>
    <p:cSldViewPr>
      <p:cViewPr varScale="1">
        <p:scale>
          <a:sx n="76" d="100"/>
          <a:sy n="76" d="100"/>
        </p:scale>
        <p:origin x="-1565"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dirty="0"/>
          </a:p>
        </p:txBody>
      </p:sp>
      <p:sp>
        <p:nvSpPr>
          <p:cNvPr id="860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dirty="0"/>
          </a:p>
        </p:txBody>
      </p:sp>
      <p:sp>
        <p:nvSpPr>
          <p:cNvPr id="1434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60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60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dirty="0"/>
          </a:p>
        </p:txBody>
      </p:sp>
      <p:sp>
        <p:nvSpPr>
          <p:cNvPr id="860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C4D3478A-6F8D-4127-B397-410B4B1D7E91}"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miter lim="800000"/>
            <a:headEnd/>
            <a:tailEnd/>
          </a:ln>
        </p:spPr>
        <p:txBody>
          <a:bodyPr/>
          <a:lstStyle/>
          <a:p>
            <a:fld id="{366D0856-A96C-417E-B164-F5D6D83B40EA}" type="slidenum">
              <a:rPr lang="en-US"/>
              <a:pPr/>
              <a:t>1</a:t>
            </a:fld>
            <a:endParaRPr lang="en-US" dirty="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miter lim="800000"/>
            <a:headEnd/>
            <a:tailEnd/>
          </a:ln>
        </p:spPr>
        <p:txBody>
          <a:bodyPr/>
          <a:lstStyle/>
          <a:p>
            <a:fld id="{EAC065DE-7D74-40F4-9C25-0A66EFC720F6}" type="slidenum">
              <a:rPr lang="en-US"/>
              <a:pPr/>
              <a:t>31</a:t>
            </a:fld>
            <a:endParaRPr lang="en-US" dirty="0"/>
          </a:p>
        </p:txBody>
      </p:sp>
      <p:sp>
        <p:nvSpPr>
          <p:cNvPr id="56323" name="Rectangle 2"/>
          <p:cNvSpPr>
            <a:spLocks noGrp="1" noRot="1" noChangeAspect="1" noChangeArrowheads="1" noTextEdit="1"/>
          </p:cNvSpPr>
          <p:nvPr>
            <p:ph type="sldImg"/>
          </p:nvPr>
        </p:nvSpPr>
        <p:spPr>
          <a:xfrm>
            <a:off x="1144588" y="685800"/>
            <a:ext cx="4572000" cy="3429000"/>
          </a:xfrm>
          <a:ln/>
        </p:spPr>
      </p:sp>
      <p:sp>
        <p:nvSpPr>
          <p:cNvPr id="56324" name="Rectangle 3"/>
          <p:cNvSpPr>
            <a:spLocks noGrp="1" noChangeArrowheads="1"/>
          </p:cNvSpPr>
          <p:nvPr>
            <p:ph type="body" idx="1"/>
          </p:nvPr>
        </p:nvSpPr>
        <p:spPr>
          <a:noFill/>
        </p:spPr>
        <p:txBody>
          <a:bodyPr/>
          <a:lstStyle/>
          <a:p>
            <a:pPr eaLnBrk="1" hangingPunct="1"/>
            <a:r>
              <a:rPr lang="en-US" dirty="0" smtClean="0"/>
              <a:t>Recall “2</a:t>
            </a:r>
            <a:r>
              <a:rPr lang="en-US" baseline="30000" dirty="0" smtClean="0"/>
              <a:t>nd</a:t>
            </a:r>
            <a:r>
              <a:rPr lang="en-US" dirty="0" smtClean="0"/>
              <a:t> Most Motivated” conception of MV: The “second most motivated” buyer’s IV equals the MV, enabling the unique ability of the most motivated buyer to profit from the site to earn that buyer a positive NPV from an investment value perspective, as that buyer’s IV – MV = IV – P.</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miter lim="800000"/>
            <a:headEnd/>
            <a:tailEnd/>
          </a:ln>
        </p:spPr>
        <p:txBody>
          <a:bodyPr/>
          <a:lstStyle/>
          <a:p>
            <a:fld id="{666492FE-4027-4A91-BC5D-9B5C96A75516}" type="slidenum">
              <a:rPr lang="en-US"/>
              <a:pPr/>
              <a:t>32</a:t>
            </a:fld>
            <a:endParaRPr lang="en-US" dirty="0"/>
          </a:p>
        </p:txBody>
      </p:sp>
      <p:sp>
        <p:nvSpPr>
          <p:cNvPr id="58371" name="Rectangle 2"/>
          <p:cNvSpPr>
            <a:spLocks noGrp="1" noRot="1" noChangeAspect="1" noChangeArrowheads="1" noTextEdit="1"/>
          </p:cNvSpPr>
          <p:nvPr>
            <p:ph type="sldImg"/>
          </p:nvPr>
        </p:nvSpPr>
        <p:spPr>
          <a:xfrm>
            <a:off x="1144588" y="685800"/>
            <a:ext cx="4572000" cy="3429000"/>
          </a:xfrm>
          <a:ln/>
        </p:spPr>
      </p:sp>
      <p:sp>
        <p:nvSpPr>
          <p:cNvPr id="58372" name="Rectangle 3"/>
          <p:cNvSpPr>
            <a:spLocks noGrp="1" noChangeArrowheads="1"/>
          </p:cNvSpPr>
          <p:nvPr>
            <p:ph type="body" idx="1"/>
          </p:nvPr>
        </p:nvSpPr>
        <p:spPr>
          <a:noFill/>
        </p:spPr>
        <p:txBody>
          <a:bodyPr/>
          <a:lstStyle/>
          <a:p>
            <a:pPr eaLnBrk="1" hangingPunct="1"/>
            <a:r>
              <a:rPr lang="en-US" dirty="0" smtClean="0"/>
              <a:t>As the stock market presumably quickly reflects IV(REIT) in the REIT’s share prices in the stock market, hence, in MV(REIT).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miter lim="800000"/>
            <a:headEnd/>
            <a:tailEnd/>
          </a:ln>
        </p:spPr>
        <p:txBody>
          <a:bodyPr/>
          <a:lstStyle/>
          <a:p>
            <a:fld id="{F62BA118-3AAD-4D23-9891-B299EFAE7B3D}" type="slidenum">
              <a:rPr lang="en-US"/>
              <a:pPr/>
              <a:t>42</a:t>
            </a:fld>
            <a:endParaRPr lang="en-US" dirty="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pPr eaLnBrk="1" hangingPunct="1"/>
            <a:r>
              <a:rPr lang="en-US" dirty="0" smtClean="0"/>
              <a:t>Note</a:t>
            </a:r>
            <a:r>
              <a:rPr lang="en-US" dirty="0" smtClean="0"/>
              <a:t>: leverage in REIT equity (and PV of future pos NPV growth opportunity) implies that the current (static) micro property level (unlevered) valuation differential will tend to be smaller (in percentage terms), possibly quite a bit smaller, than the macro-level REIT Price/NAV premium percentage difference in the share price.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miter lim="800000"/>
            <a:headEnd/>
            <a:tailEnd/>
          </a:ln>
        </p:spPr>
        <p:txBody>
          <a:bodyPr/>
          <a:lstStyle/>
          <a:p>
            <a:fld id="{0CBF63F7-C694-4783-A82F-9A1AB2D50AFA}" type="slidenum">
              <a:rPr lang="en-US"/>
              <a:pPr/>
              <a:t>43</a:t>
            </a:fld>
            <a:endParaRPr lang="en-US" dirty="0"/>
          </a:p>
        </p:txBody>
      </p:sp>
      <p:sp>
        <p:nvSpPr>
          <p:cNvPr id="71683" name="Rectangle 2"/>
          <p:cNvSpPr>
            <a:spLocks noRot="1"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pPr eaLnBrk="1" hangingPunct="1"/>
            <a:r>
              <a:rPr lang="en-US" dirty="0" smtClean="0"/>
              <a:t>Let’s just keep these three questions in mind as we continue to go through this lecture. All three questions are addressed across Section 12.3 (of Ch.12) and Chapter 24, and also (somewhat indirectly or implicitly) in Chapters 21 and 22 as well. By the end of Chapter 24, integrating across all of these sections and chapters, you should have an educated perspective on all three of these questions. However, don’t be disappointed if a definitive or precise answer to any and all of these questions eludes you. (If the world were that simple, it would be too easy to make big profits!)</a:t>
            </a:r>
          </a:p>
          <a:p>
            <a:pPr eaLnBrk="1" hangingPunct="1"/>
            <a:endParaRPr lang="en-US" dirty="0" smtClean="0"/>
          </a:p>
          <a:p>
            <a:pPr eaLnBrk="1" hangingPunct="1"/>
            <a:r>
              <a:rPr lang="en-US" dirty="0" smtClean="0"/>
              <a:t>These three questions are obviously related to one another. For example, from the perspective of REIT management, much of the motivation for understanding the answer to question 3 is to know when and how valuable the answer to question 2 is “yes”. And from the perspective of REIT investors, the answers to the latter two questions certainly affects how the answer to the first question may change over time tactically.</a:t>
            </a:r>
          </a:p>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miter lim="800000"/>
            <a:headEnd/>
            <a:tailEnd/>
          </a:ln>
        </p:spPr>
        <p:txBody>
          <a:bodyPr/>
          <a:lstStyle/>
          <a:p>
            <a:fld id="{D76B2931-16A6-4D90-A8F5-0610A8D1C6C8}" type="slidenum">
              <a:rPr lang="en-US"/>
              <a:pPr/>
              <a:t>44</a:t>
            </a:fld>
            <a:endParaRPr lang="en-US" dirty="0"/>
          </a:p>
        </p:txBody>
      </p:sp>
      <p:sp>
        <p:nvSpPr>
          <p:cNvPr id="73731" name="Rectangle 2"/>
          <p:cNvSpPr>
            <a:spLocks noRot="1" noChangeArrowheads="1" noTextEdit="1"/>
          </p:cNvSpPr>
          <p:nvPr>
            <p:ph type="sldImg"/>
          </p:nvPr>
        </p:nvSpPr>
        <p:spPr>
          <a:ln/>
        </p:spPr>
      </p:sp>
      <p:sp>
        <p:nvSpPr>
          <p:cNvPr id="73732"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miter lim="800000"/>
            <a:headEnd/>
            <a:tailEnd/>
          </a:ln>
        </p:spPr>
        <p:txBody>
          <a:bodyPr/>
          <a:lstStyle/>
          <a:p>
            <a:fld id="{215FB1C0-CB38-42B8-B535-0F1BB48577D7}" type="slidenum">
              <a:rPr lang="en-US"/>
              <a:pPr/>
              <a:t>45</a:t>
            </a:fld>
            <a:endParaRPr lang="en-US" dirty="0"/>
          </a:p>
        </p:txBody>
      </p:sp>
      <p:sp>
        <p:nvSpPr>
          <p:cNvPr id="75779" name="Rectangle 2"/>
          <p:cNvSpPr>
            <a:spLocks noRot="1" noChangeArrowheads="1" noTextEdit="1"/>
          </p:cNvSpPr>
          <p:nvPr>
            <p:ph type="sldImg"/>
          </p:nvPr>
        </p:nvSpPr>
        <p:spPr>
          <a:ln/>
        </p:spPr>
      </p:sp>
      <p:sp>
        <p:nvSpPr>
          <p:cNvPr id="75780" name="Rectangle 3"/>
          <p:cNvSpPr>
            <a:spLocks noGrp="1" noChangeArrowheads="1"/>
          </p:cNvSpPr>
          <p:nvPr>
            <p:ph type="body" idx="1"/>
          </p:nvPr>
        </p:nvSpPr>
        <p:spPr>
          <a:noFill/>
        </p:spPr>
        <p:txBody>
          <a:bodyPr/>
          <a:lstStyle/>
          <a:p>
            <a:pPr eaLnBrk="1" hangingPunct="1"/>
            <a:r>
              <a:rPr lang="en-US" dirty="0" smtClean="0"/>
              <a:t>The percentage “band” referred to here (the 15%-20% limit), actually applies to the REIT equity. Assuming average debt/asset value of around 40%, this would imply unlevered property asset value band limits on the order of 9%-12%. (See “Simplified REIT” Excel example file.)</a:t>
            </a:r>
          </a:p>
          <a:p>
            <a:pPr eaLnBrk="1" hangingPunct="1"/>
            <a:endParaRPr lang="en-US" dirty="0" smtClean="0"/>
          </a:p>
          <a:p>
            <a:pPr eaLnBrk="1" hangingPunct="1"/>
            <a:r>
              <a:rPr lang="en-US" dirty="0" smtClean="0"/>
              <a:t>Note that when REIT valuation exceeds private valuation at the micro level, this can set up a “positive feedback loop” or potentially “explosive” situation in REIT share prices versus private market NAV. REIT price/NAV then exceeds unity for two reasons: (i) The REIT premium over NAV for the REIT’s existing in-place assets, but also; (ii) The REIT’s positive-NPV growth opportunities due to the excess REIT valuation over the private market valuation (the conversion of REITs into “growth stocks”). In 1997 this apparently let do a brief “bubble” in REIT share prices. Has the market now learned from that experience?...</a:t>
            </a:r>
          </a:p>
          <a:p>
            <a:pPr eaLnBrk="1" hangingPunct="1"/>
            <a:endParaRPr lang="en-US" dirty="0" smtClean="0"/>
          </a:p>
          <a:p>
            <a:pPr eaLnBrk="1" hangingPunct="1"/>
            <a:r>
              <a:rPr lang="en-US" dirty="0" smtClean="0"/>
              <a:t>(The “ABC Simplified REIT” Excel model reflects (i) but not (ii).)</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miter lim="800000"/>
            <a:headEnd/>
            <a:tailEnd/>
          </a:ln>
        </p:spPr>
        <p:txBody>
          <a:bodyPr/>
          <a:lstStyle/>
          <a:p>
            <a:fld id="{B74EFF96-938F-4BCB-82F3-2468687F0DB5}" type="slidenum">
              <a:rPr lang="en-US"/>
              <a:pPr/>
              <a:t>46</a:t>
            </a:fld>
            <a:endParaRPr lang="en-US" dirty="0"/>
          </a:p>
        </p:txBody>
      </p:sp>
      <p:sp>
        <p:nvSpPr>
          <p:cNvPr id="77827" name="Rectangle 2"/>
          <p:cNvSpPr>
            <a:spLocks noRot="1" noChangeArrowheads="1" noTextEdit="1"/>
          </p:cNvSpPr>
          <p:nvPr>
            <p:ph type="sldImg"/>
          </p:nvPr>
        </p:nvSpPr>
        <p:spPr>
          <a:ln/>
        </p:spPr>
      </p:sp>
      <p:sp>
        <p:nvSpPr>
          <p:cNvPr id="77828"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miter lim="800000"/>
            <a:headEnd/>
            <a:tailEnd/>
          </a:ln>
        </p:spPr>
        <p:txBody>
          <a:bodyPr/>
          <a:lstStyle/>
          <a:p>
            <a:fld id="{4ECA6215-EF8C-4CE4-A8DB-C09B28921E16}" type="slidenum">
              <a:rPr lang="en-US"/>
              <a:pPr/>
              <a:t>47</a:t>
            </a:fld>
            <a:endParaRPr lang="en-US" dirty="0"/>
          </a:p>
        </p:txBody>
      </p:sp>
      <p:sp>
        <p:nvSpPr>
          <p:cNvPr id="79875" name="Rectangle 2"/>
          <p:cNvSpPr>
            <a:spLocks noRo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r>
              <a:rPr lang="en-US" dirty="0" smtClean="0"/>
              <a:t>DCF: PV = CF(1)/(1+OCC) + CF(2)/(1+OCC)^2 + CF(3)/(1+OCC)^3 + . . .</a:t>
            </a:r>
          </a:p>
          <a:p>
            <a:pPr eaLnBrk="1" hangingPunct="1"/>
            <a:r>
              <a:rPr lang="en-US" dirty="0" smtClean="0"/>
              <a:t>The present value of an asset is a summation of ratios with forecasted cash flows in the numerators and the opportunity cost of capital in the denominators.</a:t>
            </a:r>
          </a:p>
          <a:p>
            <a:pPr eaLnBrk="1" hangingPunct="1"/>
            <a:endParaRPr lang="en-US" dirty="0" smtClean="0"/>
          </a:p>
          <a:p>
            <a:pPr eaLnBrk="1" hangingPunct="1"/>
            <a:r>
              <a:rPr lang="en-US" dirty="0" smtClean="0"/>
              <a:t>These are reasons why a given property might be worth more (or less) to a given REIT (or to REITs in general) than it is worth in the private property market to other potential buyers. Arguably the CF-based source of differential valuation is not really differential “valuation” </a:t>
            </a:r>
            <a:r>
              <a:rPr lang="en-US" i="1" dirty="0" smtClean="0"/>
              <a:t>per se</a:t>
            </a:r>
            <a:r>
              <a:rPr lang="en-US" dirty="0" smtClean="0"/>
              <a:t>, in the sense that the cash flows are being capitalized or valued the same as the private market would, it is just that the REIT is able to generate different incremental cash flows (within the firm as a whole) as a result of the property acquisition, as compared to what a typical alternative buyer would be able to do with the property. The OCC-based source of differential valuation is “true”</a:t>
            </a:r>
            <a:r>
              <a:rPr lang="en-US" i="1" dirty="0" smtClean="0"/>
              <a:t> </a:t>
            </a:r>
            <a:r>
              <a:rPr lang="en-US" dirty="0" smtClean="0"/>
              <a:t>differential </a:t>
            </a:r>
            <a:r>
              <a:rPr lang="en-US" i="1" dirty="0" smtClean="0"/>
              <a:t>valuation</a:t>
            </a:r>
            <a:r>
              <a:rPr lang="en-US" dirty="0" smtClean="0"/>
              <a:t> per se, based on the existence of two distinct asset markets.</a:t>
            </a:r>
          </a:p>
          <a:p>
            <a:pPr eaLnBrk="1" hangingPunct="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miter lim="800000"/>
            <a:headEnd/>
            <a:tailEnd/>
          </a:ln>
        </p:spPr>
        <p:txBody>
          <a:bodyPr/>
          <a:lstStyle/>
          <a:p>
            <a:fld id="{F73B20A3-AE31-4565-80F5-A68086CD71B8}" type="slidenum">
              <a:rPr lang="en-US"/>
              <a:pPr/>
              <a:t>48</a:t>
            </a:fld>
            <a:endParaRPr lang="en-US" dirty="0"/>
          </a:p>
        </p:txBody>
      </p:sp>
      <p:sp>
        <p:nvSpPr>
          <p:cNvPr id="81923" name="Rectangle 2"/>
          <p:cNvSpPr>
            <a:spLocks noRot="1" noChangeArrowheads="1" noTextEdit="1"/>
          </p:cNvSpPr>
          <p:nvPr>
            <p:ph type="sldImg"/>
          </p:nvPr>
        </p:nvSpPr>
        <p:spPr>
          <a:ln/>
        </p:spPr>
      </p:sp>
      <p:sp>
        <p:nvSpPr>
          <p:cNvPr id="81924"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miter lim="800000"/>
            <a:headEnd/>
            <a:tailEnd/>
          </a:ln>
        </p:spPr>
        <p:txBody>
          <a:bodyPr/>
          <a:lstStyle/>
          <a:p>
            <a:fld id="{E5891CD3-8E9B-4BE2-B6C8-ED4C11D99320}" type="slidenum">
              <a:rPr lang="en-US"/>
              <a:pPr/>
              <a:t>49</a:t>
            </a:fld>
            <a:endParaRPr lang="en-US" dirty="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p:spPr>
        <p:txBody>
          <a:bodyPr/>
          <a:lstStyle/>
          <a:p>
            <a:pPr eaLnBrk="1" hangingPunct="1"/>
            <a:r>
              <a:rPr lang="en-US" dirty="0" smtClean="0"/>
              <a:t>This relates to REIT valuation of acquisitions at the micro-level (individual properties or deals in the property market).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miter lim="800000"/>
            <a:headEnd/>
            <a:tailEnd/>
          </a:ln>
        </p:spPr>
        <p:txBody>
          <a:bodyPr/>
          <a:lstStyle/>
          <a:p>
            <a:fld id="{E4327267-CD91-49AA-A8FF-3F646C8EFCDC}" type="slidenum">
              <a:rPr lang="en-US"/>
              <a:pPr/>
              <a:t>2</a:t>
            </a:fld>
            <a:endParaRPr lang="en-US" dirty="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r>
              <a:rPr lang="en-US" dirty="0" smtClean="0"/>
              <a:t>This slide provides a view of the micro-level link between the framework and considerations of real estate investment analysis on the one hand and that of corporate finance and securities investment analysis (“classical mainstream finance” as taught in MBA core programs) on the other hand.</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miter lim="800000"/>
            <a:headEnd/>
            <a:tailEnd/>
          </a:ln>
        </p:spPr>
        <p:txBody>
          <a:bodyPr/>
          <a:lstStyle/>
          <a:p>
            <a:fld id="{5E4DA13D-A0DE-4029-8D58-4D1BF5116889}" type="slidenum">
              <a:rPr lang="en-US"/>
              <a:pPr/>
              <a:t>50</a:t>
            </a:fld>
            <a:endParaRPr lang="en-US" dirty="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p:spPr>
        <p:txBody>
          <a:bodyPr/>
          <a:lstStyle/>
          <a:p>
            <a:pPr eaLnBrk="1" hangingPunct="1"/>
            <a:r>
              <a:rPr lang="en-US" dirty="0" smtClean="0"/>
              <a:t>This demonstrates important methodologies used to estimate the opportunity cost of capital (OCC) for publicly-traded firms. </a:t>
            </a:r>
          </a:p>
          <a:p>
            <a:pPr eaLnBrk="1" hangingPunct="1"/>
            <a:r>
              <a:rPr lang="en-US" dirty="0" smtClean="0"/>
              <a:t>In the former case (REIT A), there would need to be a method for deriving the 12% estimate for the REIT’s equity OCC. The method could be the GGM (similar to what we used for REIT B), or it could be an equilibrium asset pricing model such as the CAPM, for example, if it were ascertained that the REIT’s beta was 1.0 and the stock mkt risk premium was 8%, and the riskfree interest rate was 4%, then we would derive a REIT expected total return of 12% = 4% + (1.0)8%. (Note: In reality as noted earlier, REITs tend to provide expected total returns a bit higher than what would be predicted by the simple classical CAPM, as do many “value stocks” and small-mid cap stocks. Augmentation with FF factors helps.)</a:t>
            </a:r>
          </a:p>
          <a:p>
            <a:pPr eaLnBrk="1" hangingPunct="1"/>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miter lim="800000"/>
            <a:headEnd/>
            <a:tailEnd/>
          </a:ln>
        </p:spPr>
        <p:txBody>
          <a:bodyPr/>
          <a:lstStyle/>
          <a:p>
            <a:fld id="{33E01A3A-CD6E-474F-9A63-124CB7888A06}" type="slidenum">
              <a:rPr lang="en-US"/>
              <a:pPr/>
              <a:t>51</a:t>
            </a:fld>
            <a:endParaRPr lang="en-US" dirty="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miter lim="800000"/>
            <a:headEnd/>
            <a:tailEnd/>
          </a:ln>
        </p:spPr>
        <p:txBody>
          <a:bodyPr/>
          <a:lstStyle/>
          <a:p>
            <a:fld id="{91527BD5-33BB-4A6E-B5EE-E4BE49A26B88}" type="slidenum">
              <a:rPr lang="en-US"/>
              <a:pPr/>
              <a:t>52</a:t>
            </a:fld>
            <a:endParaRPr lang="en-US" dirty="0"/>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miter lim="800000"/>
            <a:headEnd/>
            <a:tailEnd/>
          </a:ln>
        </p:spPr>
        <p:txBody>
          <a:bodyPr/>
          <a:lstStyle/>
          <a:p>
            <a:fld id="{968DBD26-B6B0-463B-A6C6-E197C766E002}" type="slidenum">
              <a:rPr lang="en-US"/>
              <a:pPr/>
              <a:t>9</a:t>
            </a:fld>
            <a:endParaRPr lang="en-US" dirty="0"/>
          </a:p>
        </p:txBody>
      </p:sp>
      <p:sp>
        <p:nvSpPr>
          <p:cNvPr id="26627" name="Rectangle 2"/>
          <p:cNvSpPr>
            <a:spLocks noGrp="1" noRot="1" noChangeAspect="1" noChangeArrowheads="1" noTextEdit="1"/>
          </p:cNvSpPr>
          <p:nvPr>
            <p:ph type="sldImg"/>
          </p:nvPr>
        </p:nvSpPr>
        <p:spPr>
          <a:xfrm>
            <a:off x="1144588" y="685800"/>
            <a:ext cx="4572000" cy="3429000"/>
          </a:xfrm>
          <a:ln/>
        </p:spPr>
      </p:sp>
      <p:sp>
        <p:nvSpPr>
          <p:cNvPr id="26628" name="Rectangle 3"/>
          <p:cNvSpPr>
            <a:spLocks noGrp="1" noChangeArrowheads="1"/>
          </p:cNvSpPr>
          <p:nvPr>
            <p:ph type="body" idx="1"/>
          </p:nvPr>
        </p:nvSpPr>
        <p:spPr>
          <a:noFill/>
        </p:spPr>
        <p:txBody>
          <a:bodyPr/>
          <a:lstStyle/>
          <a:p>
            <a:pPr eaLnBrk="1" hangingPunct="1"/>
            <a:r>
              <a:rPr lang="en-US" dirty="0" smtClean="0"/>
              <a:t>Of course, if markets are “irrational” (e.g., “irrationally exuberant”), then MV may reflect such irrationality. (On the other hand, if people in the aggregate acting through a market mechanism are irrational, why should we expect any particular </a:t>
            </a:r>
            <a:r>
              <a:rPr lang="en-US" b="1" i="1" dirty="0" smtClean="0"/>
              <a:t>one</a:t>
            </a:r>
            <a:r>
              <a:rPr lang="en-US" dirty="0" smtClean="0"/>
              <a:t> individual to be more rational?)</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miter lim="800000"/>
            <a:headEnd/>
            <a:tailEnd/>
          </a:ln>
        </p:spPr>
        <p:txBody>
          <a:bodyPr/>
          <a:lstStyle/>
          <a:p>
            <a:fld id="{0F2A9839-7ADC-43D7-AB65-62E2BC5B8400}" type="slidenum">
              <a:rPr lang="en-US"/>
              <a:pPr/>
              <a:t>10</a:t>
            </a:fld>
            <a:endParaRPr lang="en-US" dirty="0"/>
          </a:p>
        </p:txBody>
      </p:sp>
      <p:sp>
        <p:nvSpPr>
          <p:cNvPr id="28675" name="Rectangle 2"/>
          <p:cNvSpPr>
            <a:spLocks noGrp="1" noRot="1" noChangeAspect="1" noChangeArrowheads="1" noTextEdit="1"/>
          </p:cNvSpPr>
          <p:nvPr>
            <p:ph type="sldImg"/>
          </p:nvPr>
        </p:nvSpPr>
        <p:spPr>
          <a:xfrm>
            <a:off x="1144588" y="685800"/>
            <a:ext cx="4572000" cy="3429000"/>
          </a:xfrm>
          <a:ln/>
        </p:spPr>
      </p:sp>
      <p:sp>
        <p:nvSpPr>
          <p:cNvPr id="28676" name="Rectangle 3"/>
          <p:cNvSpPr>
            <a:spLocks noGrp="1" noChangeArrowheads="1"/>
          </p:cNvSpPr>
          <p:nvPr>
            <p:ph type="body" idx="1"/>
          </p:nvPr>
        </p:nvSpPr>
        <p:spPr>
          <a:noFill/>
        </p:spPr>
        <p:txBody>
          <a:bodyPr/>
          <a:lstStyle/>
          <a:p>
            <a:pPr eaLnBrk="1" hangingPunct="1"/>
            <a:r>
              <a:rPr lang="en-US" dirty="0" smtClean="0"/>
              <a:t>The </a:t>
            </a:r>
            <a:r>
              <a:rPr lang="en-US" i="1" dirty="0" smtClean="0"/>
              <a:t>“exercise”</a:t>
            </a:r>
            <a:r>
              <a:rPr lang="en-US" dirty="0" smtClean="0"/>
              <a:t> of going through the long run, fundamental (operating cash flow based) view helps to provide a check against getting caught up in an “irrational market”.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miter lim="800000"/>
            <a:headEnd/>
            <a:tailEnd/>
          </a:ln>
        </p:spPr>
        <p:txBody>
          <a:bodyPr/>
          <a:lstStyle/>
          <a:p>
            <a:fld id="{11E83900-3CE6-41DF-B222-CC8B19923B79}" type="slidenum">
              <a:rPr lang="en-US"/>
              <a:pPr/>
              <a:t>11</a:t>
            </a:fld>
            <a:endParaRPr lang="en-US" dirty="0"/>
          </a:p>
        </p:txBody>
      </p:sp>
      <p:sp>
        <p:nvSpPr>
          <p:cNvPr id="30723" name="Rectangle 2"/>
          <p:cNvSpPr>
            <a:spLocks noGrp="1" noRot="1" noChangeAspect="1" noChangeArrowheads="1" noTextEdit="1"/>
          </p:cNvSpPr>
          <p:nvPr>
            <p:ph type="sldImg"/>
          </p:nvPr>
        </p:nvSpPr>
        <p:spPr>
          <a:xfrm>
            <a:off x="1144588" y="685800"/>
            <a:ext cx="4572000" cy="3429000"/>
          </a:xfrm>
          <a:ln/>
        </p:spPr>
      </p:sp>
      <p:sp>
        <p:nvSpPr>
          <p:cNvPr id="30724" name="Rectangle 3"/>
          <p:cNvSpPr>
            <a:spLocks noGrp="1" noChangeArrowheads="1"/>
          </p:cNvSpPr>
          <p:nvPr>
            <p:ph type="body" idx="1"/>
          </p:nvPr>
        </p:nvSpPr>
        <p:spPr>
          <a:noFill/>
        </p:spPr>
        <p:txBody>
          <a:bodyPr/>
          <a:lstStyle/>
          <a:p>
            <a:pPr eaLnBrk="1" hangingPunct="1"/>
            <a:r>
              <a:rPr lang="en-US" dirty="0" smtClean="0"/>
              <a:t>Even if the given asset is to be held off the market for a long time, that does not mean that the investor does not have the opportunity at any time to go into the capital market to trade dollars across time and across risk exposures. So, the investor always faces the opportunity cost of capital provided by the capital market.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miter lim="800000"/>
            <a:headEnd/>
            <a:tailEnd/>
          </a:ln>
        </p:spPr>
        <p:txBody>
          <a:bodyPr/>
          <a:lstStyle/>
          <a:p>
            <a:fld id="{8E27325B-9367-4DDF-A8C5-AB2D8CCED6FE}" type="slidenum">
              <a:rPr lang="en-US"/>
              <a:pPr/>
              <a:t>12</a:t>
            </a:fld>
            <a:endParaRPr lang="en-US" dirty="0"/>
          </a:p>
        </p:txBody>
      </p:sp>
      <p:sp>
        <p:nvSpPr>
          <p:cNvPr id="32771" name="Rectangle 2"/>
          <p:cNvSpPr>
            <a:spLocks noGrp="1" noRot="1" noChangeAspect="1" noChangeArrowheads="1" noTextEdit="1"/>
          </p:cNvSpPr>
          <p:nvPr>
            <p:ph type="sldImg"/>
          </p:nvPr>
        </p:nvSpPr>
        <p:spPr>
          <a:xfrm>
            <a:off x="1144588" y="685800"/>
            <a:ext cx="4572000" cy="3429000"/>
          </a:xfrm>
          <a:ln/>
        </p:spPr>
      </p:sp>
      <p:sp>
        <p:nvSpPr>
          <p:cNvPr id="32772"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miter lim="800000"/>
            <a:headEnd/>
            <a:tailEnd/>
          </a:ln>
        </p:spPr>
        <p:txBody>
          <a:bodyPr/>
          <a:lstStyle/>
          <a:p>
            <a:fld id="{833E7C6F-8A45-47CE-8500-F25D633238A6}" type="slidenum">
              <a:rPr lang="en-US"/>
              <a:pPr/>
              <a:t>24</a:t>
            </a:fld>
            <a:endParaRPr lang="en-US" dirty="0"/>
          </a:p>
        </p:txBody>
      </p:sp>
      <p:sp>
        <p:nvSpPr>
          <p:cNvPr id="46083" name="Rectangle 2"/>
          <p:cNvSpPr>
            <a:spLocks noGrp="1" noRot="1" noChangeAspect="1" noChangeArrowheads="1" noTextEdit="1"/>
          </p:cNvSpPr>
          <p:nvPr>
            <p:ph type="sldImg"/>
          </p:nvPr>
        </p:nvSpPr>
        <p:spPr>
          <a:xfrm>
            <a:off x="1144588" y="685800"/>
            <a:ext cx="4572000" cy="3429000"/>
          </a:xfrm>
          <a:ln/>
        </p:spPr>
      </p:sp>
      <p:sp>
        <p:nvSpPr>
          <p:cNvPr id="46084"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miter lim="800000"/>
            <a:headEnd/>
            <a:tailEnd/>
          </a:ln>
        </p:spPr>
        <p:txBody>
          <a:bodyPr/>
          <a:lstStyle/>
          <a:p>
            <a:fld id="{C563B814-EA46-484A-8507-CABB29120138}" type="slidenum">
              <a:rPr lang="en-US"/>
              <a:pPr/>
              <a:t>28</a:t>
            </a:fld>
            <a:endParaRPr lang="en-US" dirty="0"/>
          </a:p>
        </p:txBody>
      </p:sp>
      <p:sp>
        <p:nvSpPr>
          <p:cNvPr id="51203" name="Rectangle 2"/>
          <p:cNvSpPr>
            <a:spLocks noGrp="1" noRot="1" noChangeAspect="1" noChangeArrowheads="1" noTextEdit="1"/>
          </p:cNvSpPr>
          <p:nvPr>
            <p:ph type="sldImg"/>
          </p:nvPr>
        </p:nvSpPr>
        <p:spPr>
          <a:xfrm>
            <a:off x="1144588" y="685800"/>
            <a:ext cx="4572000" cy="3429000"/>
          </a:xfrm>
          <a:ln/>
        </p:spPr>
      </p:sp>
      <p:sp>
        <p:nvSpPr>
          <p:cNvPr id="51204" name="Rectangle 3"/>
          <p:cNvSpPr>
            <a:spLocks noGrp="1" noChangeArrowheads="1"/>
          </p:cNvSpPr>
          <p:nvPr>
            <p:ph type="body" idx="1"/>
          </p:nvPr>
        </p:nvSpPr>
        <p:spPr>
          <a:noFill/>
        </p:spPr>
        <p:txBody>
          <a:bodyPr/>
          <a:lstStyle/>
          <a:p>
            <a:pPr eaLnBrk="1" hangingPunct="1"/>
            <a:r>
              <a:rPr lang="en-US" dirty="0" smtClean="0"/>
              <a:t>This refers to </a:t>
            </a:r>
            <a:r>
              <a:rPr lang="en-US" b="1" i="1" dirty="0" smtClean="0"/>
              <a:t>net</a:t>
            </a:r>
            <a:r>
              <a:rPr lang="en-US" dirty="0" smtClean="0"/>
              <a:t> changes in the investors’ aggregate holdings, provided they are not constrained. Thus, intra-marginal buyers should be increasing their net holdings, profiting from the positive-NPV opportunity in buying, unless they are capital constrained (cannot buy any more because they cannot raise any more capital). This might describe pension funds, whose source of capital is limited to the pension contributions (and individual contributions to tax-sheltered vehicles such as IRAs and 401ks are also limited by law). Intra-marginal sellers should be decreasing their net holdings, profiting from positive-NPV in selling, unless they’ve already gotten rid of all the assets that they can (cannot sell any more because they don’t have any more to sell). This might describe the situation of typical corporate real estate owners (owner-occupiers who use the real estate themselves). Use of sale-leasebacks and other techniques may have already eliminated ownership of much of the real estate a double-taxed C-corp uses. On the other hand, </a:t>
            </a:r>
            <a:r>
              <a:rPr lang="en-US" b="1" i="1" dirty="0" smtClean="0"/>
              <a:t>marginal</a:t>
            </a:r>
            <a:r>
              <a:rPr lang="en-US" dirty="0" smtClean="0"/>
              <a:t> participants in the market should be maintaining in the aggregate a roughly constant net position in the market. They may be rebalancing their portfolios, buying and selling individual assets, (and individual investors may be growing or shrinking) but the zero NPV faced by marginal investors as a class takes away the incentive to change the net holdings in the aggregate.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miter lim="800000"/>
            <a:headEnd/>
            <a:tailEnd/>
          </a:ln>
        </p:spPr>
        <p:txBody>
          <a:bodyPr/>
          <a:lstStyle/>
          <a:p>
            <a:fld id="{550E69E4-3BEE-46C0-B427-865D8E6FC5A9}" type="slidenum">
              <a:rPr lang="en-US"/>
              <a:pPr/>
              <a:t>29</a:t>
            </a:fld>
            <a:endParaRPr lang="en-US" dirty="0"/>
          </a:p>
        </p:txBody>
      </p:sp>
      <p:sp>
        <p:nvSpPr>
          <p:cNvPr id="53251" name="Rectangle 2"/>
          <p:cNvSpPr>
            <a:spLocks noGrp="1" noRot="1" noChangeAspect="1" noChangeArrowheads="1" noTextEdit="1"/>
          </p:cNvSpPr>
          <p:nvPr>
            <p:ph type="sldImg"/>
          </p:nvPr>
        </p:nvSpPr>
        <p:spPr>
          <a:xfrm>
            <a:off x="1144588" y="685800"/>
            <a:ext cx="4572000" cy="3429000"/>
          </a:xfrm>
          <a:ln/>
        </p:spPr>
      </p:sp>
      <p:sp>
        <p:nvSpPr>
          <p:cNvPr id="53252"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035050" y="1552575"/>
            <a:ext cx="10179050" cy="5305425"/>
            <a:chOff x="-652" y="978"/>
            <a:chExt cx="6412" cy="3342"/>
          </a:xfrm>
        </p:grpSpPr>
        <p:sp>
          <p:nvSpPr>
            <p:cNvPr id="5" name="Freeform 3"/>
            <p:cNvSpPr>
              <a:spLocks/>
            </p:cNvSpPr>
            <p:nvPr/>
          </p:nvSpPr>
          <p:spPr bwMode="auto">
            <a:xfrm>
              <a:off x="2061" y="1707"/>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xmlns="" w="9525" cap="rnd">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endParaRPr lang="en-US" dirty="0"/>
            </a:p>
          </p:txBody>
        </p:sp>
        <p:sp>
          <p:nvSpPr>
            <p:cNvPr id="6" name="Arc 4"/>
            <p:cNvSpPr>
              <a:spLocks/>
            </p:cNvSpPr>
            <p:nvPr/>
          </p:nvSpPr>
          <p:spPr bwMode="auto">
            <a:xfrm>
              <a:off x="-652" y="978"/>
              <a:ext cx="4237" cy="3342"/>
            </a:xfrm>
            <a:custGeom>
              <a:avLst/>
              <a:gdLst>
                <a:gd name="T0" fmla="*/ 780 w 21600"/>
                <a:gd name="T1" fmla="*/ 0 h 21231"/>
                <a:gd name="T2" fmla="*/ 4237 w 21600"/>
                <a:gd name="T3" fmla="*/ 3342 h 21231"/>
                <a:gd name="T4" fmla="*/ 0 w 21600"/>
                <a:gd name="T5" fmla="*/ 3342 h 21231"/>
                <a:gd name="T6" fmla="*/ 0 60000 65536"/>
                <a:gd name="T7" fmla="*/ 0 60000 65536"/>
                <a:gd name="T8" fmla="*/ 0 60000 65536"/>
              </a:gdLst>
              <a:ahLst/>
              <a:cxnLst>
                <a:cxn ang="T6">
                  <a:pos x="T0" y="T1"/>
                </a:cxn>
                <a:cxn ang="T7">
                  <a:pos x="T2" y="T3"/>
                </a:cxn>
                <a:cxn ang="T8">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lnTo>
                    <a:pt x="3976" y="0"/>
                  </a:lnTo>
                  <a:close/>
                </a:path>
              </a:pathLst>
            </a:custGeom>
            <a:noFill/>
            <a:ln w="12700" cap="rnd">
              <a:solidFill>
                <a:schemeClr val="accent2"/>
              </a:solidFill>
              <a:round/>
              <a:headEnd type="none" w="sm" len="sm"/>
              <a:tailEnd type="none" w="sm" len="sm"/>
            </a:ln>
            <a:effectLst/>
          </p:spPr>
          <p:txBody>
            <a:bodyPr wrap="none" anchor="ctr"/>
            <a:lstStyle/>
            <a:p>
              <a:endParaRPr lang="en-US" dirty="0"/>
            </a:p>
          </p:txBody>
        </p:sp>
      </p:grpSp>
      <p:sp>
        <p:nvSpPr>
          <p:cNvPr id="30725" name="Rectangle 5"/>
          <p:cNvSpPr>
            <a:spLocks noGrp="1" noChangeArrowheads="1"/>
          </p:cNvSpPr>
          <p:nvPr>
            <p:ph type="ctrTitle" sz="quarter"/>
          </p:nvPr>
        </p:nvSpPr>
        <p:spPr>
          <a:xfrm>
            <a:off x="1293813" y="762000"/>
            <a:ext cx="7772400" cy="1143000"/>
          </a:xfrm>
        </p:spPr>
        <p:txBody>
          <a:bodyPr anchor="b"/>
          <a:lstStyle>
            <a:lvl1pPr>
              <a:defRPr/>
            </a:lvl1pPr>
          </a:lstStyle>
          <a:p>
            <a:pPr lvl="0"/>
            <a:r>
              <a:rPr lang="en-US" noProof="0" smtClean="0"/>
              <a:t>Click to edit Master title style</a:t>
            </a:r>
          </a:p>
        </p:txBody>
      </p:sp>
      <p:sp>
        <p:nvSpPr>
          <p:cNvPr id="30726"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anose="05000000000000000000" pitchFamily="2" charset="2"/>
              <a:buNone/>
              <a:defRPr/>
            </a:lvl1pPr>
          </a:lstStyle>
          <a:p>
            <a:pPr lvl="0"/>
            <a:r>
              <a:rPr lang="en-US" noProof="0" smtClean="0"/>
              <a:t>Click to edit Master subtitle style</a:t>
            </a:r>
          </a:p>
        </p:txBody>
      </p:sp>
      <p:sp>
        <p:nvSpPr>
          <p:cNvPr id="7" name="Rectangle 7"/>
          <p:cNvSpPr>
            <a:spLocks noGrp="1" noChangeArrowheads="1"/>
          </p:cNvSpPr>
          <p:nvPr>
            <p:ph type="dt"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endParaRPr lang="en-US" dirty="0"/>
          </a:p>
        </p:txBody>
      </p:sp>
      <p:sp>
        <p:nvSpPr>
          <p:cNvPr id="8" name="Rectangle 8"/>
          <p:cNvSpPr>
            <a:spLocks noGrp="1" noChangeArrowheads="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r>
              <a:rPr lang="en-US" dirty="0" smtClean="0"/>
              <a:t>© 2014 OnCourse Learning. All Rights Reserved.</a:t>
            </a:r>
            <a:endParaRPr lang="en-US" dirty="0"/>
          </a:p>
        </p:txBody>
      </p:sp>
      <p:sp>
        <p:nvSpPr>
          <p:cNvPr id="9" name="Rectangle 9"/>
          <p:cNvSpPr>
            <a:spLocks noGrp="1" noChangeArrowheads="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fld id="{D73A9500-EBC4-451B-80FA-C1DDC882568D}"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endParaRPr lang="en-US" dirty="0"/>
          </a:p>
        </p:txBody>
      </p:sp>
      <p:sp>
        <p:nvSpPr>
          <p:cNvPr id="5" name="Footer Placeholder 4"/>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r>
              <a:rPr lang="en-US" dirty="0" smtClean="0"/>
              <a:t>© 2014 OnCourse Learning. All Rights Reserved.</a:t>
            </a:r>
            <a:endParaRPr lang="en-US" dirty="0"/>
          </a:p>
        </p:txBody>
      </p:sp>
      <p:sp>
        <p:nvSpPr>
          <p:cNvPr id="6" name="Slide Number Placeholder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fld id="{FC11886D-AD9D-4957-A720-3FDA085A68AB}"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endParaRPr lang="en-US" dirty="0"/>
          </a:p>
        </p:txBody>
      </p:sp>
      <p:sp>
        <p:nvSpPr>
          <p:cNvPr id="5" name="Footer Placeholder 4"/>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r>
              <a:rPr lang="en-US" dirty="0" smtClean="0"/>
              <a:t>© 2014 OnCourse Learning. All Rights Reserved.</a:t>
            </a:r>
            <a:endParaRPr lang="en-US" dirty="0"/>
          </a:p>
        </p:txBody>
      </p:sp>
      <p:sp>
        <p:nvSpPr>
          <p:cNvPr id="6" name="Slide Number Placeholder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fld id="{9255DA1C-38FE-4CE2-B677-A0FF4164A775}"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endParaRPr lang="en-US" dirty="0"/>
          </a:p>
        </p:txBody>
      </p:sp>
      <p:sp>
        <p:nvSpPr>
          <p:cNvPr id="4" name="Footer Placeholder 3"/>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r>
              <a:rPr lang="en-US" dirty="0" smtClean="0"/>
              <a:t>© 2014 OnCourse Learning. All Rights Reserved.</a:t>
            </a:r>
            <a:endParaRPr lang="en-US" dirty="0"/>
          </a:p>
        </p:txBody>
      </p:sp>
      <p:sp>
        <p:nvSpPr>
          <p:cNvPr id="5" name="Slide Number Placeholder 4"/>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fld id="{4D013042-9813-4025-A3D3-365497D1BCD3}"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endParaRPr lang="en-US" dirty="0"/>
          </a:p>
        </p:txBody>
      </p:sp>
      <p:sp>
        <p:nvSpPr>
          <p:cNvPr id="5" name="Footer Placeholder 4"/>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r>
              <a:rPr lang="en-US" dirty="0" smtClean="0"/>
              <a:t>© 2014 OnCourse Learning. All Rights Reserved.</a:t>
            </a:r>
            <a:endParaRPr lang="en-US" dirty="0"/>
          </a:p>
        </p:txBody>
      </p:sp>
      <p:sp>
        <p:nvSpPr>
          <p:cNvPr id="6" name="Slide Number Placeholder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fld id="{0E7A6208-92C1-4A41-A285-9413A4665CA3}"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endParaRPr lang="en-US" dirty="0"/>
          </a:p>
        </p:txBody>
      </p:sp>
      <p:sp>
        <p:nvSpPr>
          <p:cNvPr id="5" name="Footer Placeholder 4"/>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r>
              <a:rPr lang="en-US" dirty="0" smtClean="0"/>
              <a:t>© 2014 OnCourse Learning. All Rights Reserved.</a:t>
            </a:r>
            <a:endParaRPr lang="en-US" dirty="0"/>
          </a:p>
        </p:txBody>
      </p:sp>
      <p:sp>
        <p:nvSpPr>
          <p:cNvPr id="6" name="Slide Number Placeholder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fld id="{C6B6C07E-7802-446D-AAA3-63D3DEC74C3F}"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endParaRPr lang="en-US" dirty="0"/>
          </a:p>
        </p:txBody>
      </p:sp>
      <p:sp>
        <p:nvSpPr>
          <p:cNvPr id="6" name="Footer Placeholder 5"/>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r>
              <a:rPr lang="en-US" dirty="0" smtClean="0"/>
              <a:t>© 2014 OnCourse Learning. All Rights Reserved.</a:t>
            </a:r>
            <a:endParaRPr lang="en-US" dirty="0"/>
          </a:p>
        </p:txBody>
      </p:sp>
      <p:sp>
        <p:nvSpPr>
          <p:cNvPr id="7" name="Slide Number Placeholder 6"/>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fld id="{7B8C3EAD-61B6-47B9-B471-408500E3B419}"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endParaRPr lang="en-US" dirty="0"/>
          </a:p>
        </p:txBody>
      </p:sp>
      <p:sp>
        <p:nvSpPr>
          <p:cNvPr id="8" name="Footer Placeholder 7"/>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r>
              <a:rPr lang="en-US" dirty="0" smtClean="0"/>
              <a:t>© 2014 OnCourse Learning. All Rights Reserved.</a:t>
            </a:r>
            <a:endParaRPr lang="en-US" dirty="0"/>
          </a:p>
        </p:txBody>
      </p:sp>
      <p:sp>
        <p:nvSpPr>
          <p:cNvPr id="9" name="Slide Number Placeholder 8"/>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fld id="{7F4CAE75-41F6-4531-A4F7-AFD998FEAF64}"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endParaRPr lang="en-US" dirty="0"/>
          </a:p>
        </p:txBody>
      </p:sp>
      <p:sp>
        <p:nvSpPr>
          <p:cNvPr id="4" name="Footer Placeholder 3"/>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r>
              <a:rPr lang="en-US" dirty="0" smtClean="0"/>
              <a:t>© 2014 OnCourse Learning. All Rights Reserved.</a:t>
            </a:r>
            <a:endParaRPr lang="en-US" dirty="0"/>
          </a:p>
        </p:txBody>
      </p:sp>
      <p:sp>
        <p:nvSpPr>
          <p:cNvPr id="5" name="Slide Number Placeholder 4"/>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fld id="{58E3E837-2156-4AA6-9842-42C11DA7D35B}"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endParaRPr lang="en-US" dirty="0"/>
          </a:p>
        </p:txBody>
      </p:sp>
      <p:sp>
        <p:nvSpPr>
          <p:cNvPr id="3" name="Footer Placeholder 2"/>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r>
              <a:rPr lang="en-US" dirty="0" smtClean="0"/>
              <a:t>© 2014 OnCourse Learning. All Rights Reserved.</a:t>
            </a:r>
            <a:endParaRPr lang="en-US" dirty="0"/>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fld id="{88099318-0FF7-463A-ABF4-AFF90E6E3A5E}"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endParaRPr lang="en-US" dirty="0"/>
          </a:p>
        </p:txBody>
      </p:sp>
      <p:sp>
        <p:nvSpPr>
          <p:cNvPr id="6" name="Footer Placeholder 5"/>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r>
              <a:rPr lang="en-US" dirty="0" smtClean="0"/>
              <a:t>© 2014 OnCourse Learning. All Rights Reserved.</a:t>
            </a:r>
            <a:endParaRPr lang="en-US" dirty="0"/>
          </a:p>
        </p:txBody>
      </p:sp>
      <p:sp>
        <p:nvSpPr>
          <p:cNvPr id="7" name="Slide Number Placeholder 6"/>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fld id="{C8AAD4BE-5278-47CD-8772-42601CAEFA22}"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endParaRPr lang="en-US" dirty="0"/>
          </a:p>
        </p:txBody>
      </p:sp>
      <p:sp>
        <p:nvSpPr>
          <p:cNvPr id="6" name="Footer Placeholder 5"/>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r>
              <a:rPr lang="en-US" dirty="0" smtClean="0"/>
              <a:t>© 2014 OnCourse Learning. All Rights Reserved.</a:t>
            </a:r>
            <a:endParaRPr lang="en-US" dirty="0"/>
          </a:p>
        </p:txBody>
      </p:sp>
      <p:sp>
        <p:nvSpPr>
          <p:cNvPr id="7" name="Slide Number Placeholder 6"/>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fld id="{C68178C7-E9E4-45A3-ABE0-639A927B7A86}"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9701" name="Rectangle 5"/>
          <p:cNvSpPr>
            <a:spLocks noGrp="1" noChangeArrowheads="1"/>
          </p:cNvSpPr>
          <p:nvPr>
            <p:ph type="title"/>
          </p:nvPr>
        </p:nvSpPr>
        <p:spPr bwMode="auto">
          <a:xfrm>
            <a:off x="685800" y="0"/>
            <a:ext cx="77724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9702" name="Rectangle 6"/>
          <p:cNvSpPr>
            <a:spLocks noGrp="1" noChangeArrowheads="1"/>
          </p:cNvSpPr>
          <p:nvPr>
            <p:ph type="dt" sz="half" idx="2"/>
          </p:nvPr>
        </p:nvSpPr>
        <p:spPr bwMode="auto">
          <a:xfrm>
            <a:off x="685800" y="64008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eaLnBrk="1" hangingPunct="1">
              <a:defRPr sz="1200" smtClean="0">
                <a:latin typeface="Calibri" pitchFamily="34" charset="0"/>
              </a:defRPr>
            </a:lvl1pPr>
          </a:lstStyle>
          <a:p>
            <a:pPr>
              <a:defRPr/>
            </a:pPr>
            <a:endParaRPr lang="en-US" dirty="0"/>
          </a:p>
        </p:txBody>
      </p:sp>
      <p:sp>
        <p:nvSpPr>
          <p:cNvPr id="29703" name="Rectangle 7"/>
          <p:cNvSpPr>
            <a:spLocks noGrp="1" noChangeArrowheads="1"/>
          </p:cNvSpPr>
          <p:nvPr>
            <p:ph type="ftr" sz="quarter" idx="3"/>
          </p:nvPr>
        </p:nvSpPr>
        <p:spPr bwMode="auto">
          <a:xfrm>
            <a:off x="1828800" y="6400800"/>
            <a:ext cx="54864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ctr" eaLnBrk="1" hangingPunct="1">
              <a:defRPr sz="1200" smtClean="0">
                <a:latin typeface="Calibri" pitchFamily="34" charset="0"/>
              </a:defRPr>
            </a:lvl1pPr>
          </a:lstStyle>
          <a:p>
            <a:pPr>
              <a:defRPr/>
            </a:pPr>
            <a:r>
              <a:rPr lang="en-US" dirty="0" smtClean="0"/>
              <a:t>© 2014 OnCourse Learning. All Rights Reserved.</a:t>
            </a:r>
            <a:endParaRPr lang="en-US" dirty="0"/>
          </a:p>
        </p:txBody>
      </p:sp>
      <p:sp>
        <p:nvSpPr>
          <p:cNvPr id="29704" name="Rectangle 8"/>
          <p:cNvSpPr>
            <a:spLocks noGrp="1" noChangeArrowheads="1"/>
          </p:cNvSpPr>
          <p:nvPr>
            <p:ph type="sldNum" sz="quarter" idx="4"/>
          </p:nvPr>
        </p:nvSpPr>
        <p:spPr bwMode="auto">
          <a:xfrm>
            <a:off x="6553200" y="64008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r" eaLnBrk="1" hangingPunct="1">
              <a:defRPr sz="1200">
                <a:latin typeface="Calibri" pitchFamily="34" charset="0"/>
              </a:defRPr>
            </a:lvl1pPr>
          </a:lstStyle>
          <a:p>
            <a:fld id="{23697F95-4F15-43C9-95F9-AD1EDA40CD31}" type="slidenum">
              <a:rPr lang="en-US" smtClean="0"/>
              <a:pPr/>
              <a:t>‹#›</a:t>
            </a:fld>
            <a:endParaRPr lang="en-US" dirty="0"/>
          </a:p>
        </p:txBody>
      </p:sp>
      <p:sp>
        <p:nvSpPr>
          <p:cNvPr id="1031" name="Rectangle 9"/>
          <p:cNvSpPr>
            <a:spLocks noGrp="1" noChangeArrowheads="1"/>
          </p:cNvSpPr>
          <p:nvPr>
            <p:ph type="body" idx="1"/>
          </p:nvPr>
        </p:nvSpPr>
        <p:spPr bwMode="auto">
          <a:xfrm>
            <a:off x="685800" y="1600200"/>
            <a:ext cx="77724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dt="0"/>
  <p:txStyles>
    <p:titleStyle>
      <a:lvl1pPr algn="ctr" rtl="0" eaLnBrk="0" fontAlgn="base" hangingPunct="0">
        <a:spcBef>
          <a:spcPct val="0"/>
        </a:spcBef>
        <a:spcAft>
          <a:spcPct val="0"/>
        </a:spcAft>
        <a:defRPr sz="3600" kern="12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Rectangle 2"/>
          <p:cNvSpPr>
            <a:spLocks noGrp="1" noChangeArrowheads="1"/>
          </p:cNvSpPr>
          <p:nvPr>
            <p:ph type="ctrTitle"/>
          </p:nvPr>
        </p:nvSpPr>
        <p:spPr>
          <a:xfrm>
            <a:off x="762000" y="838200"/>
            <a:ext cx="7772400" cy="11430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n-US" dirty="0" smtClean="0"/>
              <a:t>Chapter 12:</a:t>
            </a:r>
          </a:p>
        </p:txBody>
      </p:sp>
      <p:sp>
        <p:nvSpPr>
          <p:cNvPr id="83971" name="Rectangle 3"/>
          <p:cNvSpPr>
            <a:spLocks noChangeArrowheads="1"/>
          </p:cNvSpPr>
          <p:nvPr/>
        </p:nvSpPr>
        <p:spPr bwMode="auto">
          <a:xfrm>
            <a:off x="838200" y="2209800"/>
            <a:ext cx="77724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effectLst>
                  <a:outerShdw blurRad="38100" dist="38100" dir="2700000" algn="tl">
                    <a:srgbClr val="FFFFFF"/>
                  </a:outerShdw>
                </a:effectLst>
                <a:latin typeface="Arial" panose="020B0604020202090204" pitchFamily="34" charset="0"/>
              </a:defRPr>
            </a:lvl1pPr>
            <a:lvl2pPr algn="ctr">
              <a:defRPr sz="4400">
                <a:solidFill>
                  <a:schemeClr val="tx2"/>
                </a:solidFill>
                <a:effectLst>
                  <a:outerShdw blurRad="38100" dist="38100" dir="2700000" algn="tl">
                    <a:srgbClr val="FFFFFF"/>
                  </a:outerShdw>
                </a:effectLst>
                <a:latin typeface="Arial" panose="020B0604020202090204" pitchFamily="34" charset="0"/>
              </a:defRPr>
            </a:lvl2pPr>
            <a:lvl3pPr algn="ctr">
              <a:defRPr sz="4400">
                <a:solidFill>
                  <a:schemeClr val="tx2"/>
                </a:solidFill>
                <a:effectLst>
                  <a:outerShdw blurRad="38100" dist="38100" dir="2700000" algn="tl">
                    <a:srgbClr val="FFFFFF"/>
                  </a:outerShdw>
                </a:effectLst>
                <a:latin typeface="Arial" panose="020B0604020202090204" pitchFamily="34" charset="0"/>
              </a:defRPr>
            </a:lvl3pPr>
            <a:lvl4pPr algn="ctr">
              <a:defRPr sz="4400">
                <a:solidFill>
                  <a:schemeClr val="tx2"/>
                </a:solidFill>
                <a:effectLst>
                  <a:outerShdw blurRad="38100" dist="38100" dir="2700000" algn="tl">
                    <a:srgbClr val="FFFFFF"/>
                  </a:outerShdw>
                </a:effectLst>
                <a:latin typeface="Arial" panose="020B0604020202090204" pitchFamily="34" charset="0"/>
              </a:defRPr>
            </a:lvl4pPr>
            <a:lvl5pPr algn="ctr">
              <a:defRPr sz="4400">
                <a:solidFill>
                  <a:schemeClr val="tx2"/>
                </a:solidFill>
                <a:effectLst>
                  <a:outerShdw blurRad="38100" dist="38100" dir="2700000" algn="tl">
                    <a:srgbClr val="FFFFFF"/>
                  </a:outerShdw>
                </a:effectLst>
                <a:latin typeface="Arial" panose="020B0604020202090204" pitchFamily="34" charset="0"/>
              </a:defRPr>
            </a:lvl5pPr>
            <a:lvl6pPr marL="4572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6pPr>
            <a:lvl7pPr marL="9144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7pPr>
            <a:lvl8pPr marL="13716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8pPr>
            <a:lvl9pPr marL="18288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9pPr>
          </a:lstStyle>
          <a:p>
            <a:pPr eaLnBrk="1" hangingPunct="1">
              <a:defRPr/>
            </a:pPr>
            <a:r>
              <a:rPr lang="en-US" sz="3200" b="1" dirty="0" smtClean="0"/>
              <a:t>Advanced Micro-Level Valuation</a:t>
            </a:r>
            <a:br>
              <a:rPr lang="en-US" sz="3200" b="1" dirty="0" smtClean="0"/>
            </a:br>
            <a:r>
              <a:rPr lang="en-US" sz="3200" b="1" dirty="0" smtClean="0"/>
              <a:t>for Real Estate</a:t>
            </a:r>
          </a:p>
        </p:txBody>
      </p:sp>
      <p:sp>
        <p:nvSpPr>
          <p:cNvPr id="4" name="Slide Number Placeholder 3"/>
          <p:cNvSpPr>
            <a:spLocks noGrp="1"/>
          </p:cNvSpPr>
          <p:nvPr>
            <p:ph type="sldNum" sz="quarter" idx="12"/>
          </p:nvPr>
        </p:nvSpPr>
        <p:spPr/>
        <p:txBody>
          <a:bodyPr/>
          <a:lstStyle/>
          <a:p>
            <a:fld id="{D73A9500-EBC4-451B-80FA-C1DDC882568D}" type="slidenum">
              <a:rPr lang="en-US" smtClean="0"/>
              <a:pPr/>
              <a:t>1</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Slide Number Placeholder 3"/>
          <p:cNvSpPr>
            <a:spLocks noGrp="1"/>
          </p:cNvSpPr>
          <p:nvPr>
            <p:ph type="sldNum" sz="quarter" idx="12"/>
          </p:nvPr>
        </p:nvSpPr>
        <p:spPr>
          <a:noFill/>
          <a:ln>
            <a:miter lim="800000"/>
            <a:headEnd/>
            <a:tailEnd/>
          </a:ln>
        </p:spPr>
        <p:txBody>
          <a:bodyPr/>
          <a:lstStyle/>
          <a:p>
            <a:fld id="{137ACBA2-20B0-418C-B26B-8DA2B72C86E0}" type="slidenum">
              <a:rPr lang="en-US"/>
              <a:pPr/>
              <a:t>10</a:t>
            </a:fld>
            <a:endParaRPr lang="en-US" dirty="0"/>
          </a:p>
        </p:txBody>
      </p:sp>
      <p:sp>
        <p:nvSpPr>
          <p:cNvPr id="399362" name="Text Box 2"/>
          <p:cNvSpPr txBox="1">
            <a:spLocks noChangeArrowheads="1"/>
          </p:cNvSpPr>
          <p:nvPr/>
        </p:nvSpPr>
        <p:spPr bwMode="auto">
          <a:xfrm>
            <a:off x="228600" y="152400"/>
            <a:ext cx="8458200" cy="519113"/>
          </a:xfrm>
          <a:prstGeom prst="rect">
            <a:avLst/>
          </a:prstGeom>
          <a:noFill/>
          <a:ln w="9525">
            <a:noFill/>
            <a:miter lim="800000"/>
            <a:headEnd/>
            <a:tailEnd/>
          </a:ln>
          <a:effectLst/>
        </p:spPr>
        <p:txBody>
          <a:bodyPr>
            <a:spAutoFit/>
          </a:bodyPr>
          <a:lstStyle/>
          <a:p>
            <a:pPr eaLnBrk="1" hangingPunct="1">
              <a:spcBef>
                <a:spcPct val="50000"/>
              </a:spcBef>
              <a:defRPr/>
            </a:pPr>
            <a:r>
              <a:rPr lang="en-US" sz="2800" b="1" i="1" dirty="0">
                <a:effectLst>
                  <a:outerShdw blurRad="38100" dist="38100" dir="2700000" algn="tl">
                    <a:srgbClr val="FFFFFF"/>
                  </a:outerShdw>
                </a:effectLst>
              </a:rPr>
              <a:t>How to estimate </a:t>
            </a:r>
            <a:r>
              <a:rPr lang="en-US" sz="2800" b="1" i="1" dirty="0">
                <a:solidFill>
                  <a:srgbClr val="CC0099"/>
                </a:solidFill>
                <a:effectLst>
                  <a:outerShdw blurRad="38100" dist="38100" dir="2700000" algn="tl">
                    <a:srgbClr val="000000"/>
                  </a:outerShdw>
                </a:effectLst>
              </a:rPr>
              <a:t>MV</a:t>
            </a:r>
            <a:r>
              <a:rPr lang="en-US" sz="2800" b="1" i="1" dirty="0">
                <a:effectLst>
                  <a:outerShdw blurRad="38100" dist="38100" dir="2700000" algn="tl">
                    <a:srgbClr val="FFFFFF"/>
                  </a:outerShdw>
                </a:effectLst>
              </a:rPr>
              <a:t> and </a:t>
            </a:r>
            <a:r>
              <a:rPr lang="en-US" sz="2800" b="1" i="1" dirty="0">
                <a:solidFill>
                  <a:srgbClr val="CC0099"/>
                </a:solidFill>
                <a:effectLst>
                  <a:outerShdw blurRad="38100" dist="38100" dir="2700000" algn="tl">
                    <a:srgbClr val="000000"/>
                  </a:outerShdw>
                </a:effectLst>
              </a:rPr>
              <a:t>IV</a:t>
            </a:r>
            <a:r>
              <a:rPr lang="en-US" sz="2800" b="1" i="1" dirty="0">
                <a:effectLst>
                  <a:outerShdw blurRad="38100" dist="38100" dir="2700000" algn="tl">
                    <a:srgbClr val="FFFFFF"/>
                  </a:outerShdw>
                </a:effectLst>
              </a:rPr>
              <a:t> in real estate . . .</a:t>
            </a:r>
          </a:p>
        </p:txBody>
      </p:sp>
      <p:sp>
        <p:nvSpPr>
          <p:cNvPr id="399363" name="Text Box 3"/>
          <p:cNvSpPr txBox="1">
            <a:spLocks noChangeArrowheads="1"/>
          </p:cNvSpPr>
          <p:nvPr/>
        </p:nvSpPr>
        <p:spPr bwMode="auto">
          <a:xfrm>
            <a:off x="533400" y="609600"/>
            <a:ext cx="8077200" cy="457200"/>
          </a:xfrm>
          <a:prstGeom prst="rect">
            <a:avLst/>
          </a:prstGeom>
          <a:noFill/>
          <a:ln w="9525">
            <a:noFill/>
            <a:miter lim="800000"/>
            <a:headEnd/>
            <a:tailEnd/>
          </a:ln>
          <a:effectLst/>
        </p:spPr>
        <p:txBody>
          <a:bodyPr>
            <a:spAutoFit/>
          </a:bodyPr>
          <a:lstStyle/>
          <a:p>
            <a:pPr eaLnBrk="1" hangingPunct="1">
              <a:spcBef>
                <a:spcPct val="50000"/>
              </a:spcBef>
              <a:buFontTx/>
              <a:buChar char="•"/>
              <a:defRPr/>
            </a:pPr>
            <a:r>
              <a:rPr lang="en-US" b="1" dirty="0">
                <a:effectLst>
                  <a:outerShdw blurRad="38100" dist="38100" dir="2700000" algn="tl">
                    <a:srgbClr val="FFFFFF"/>
                  </a:outerShdw>
                </a:effectLst>
              </a:rPr>
              <a:t> For </a:t>
            </a:r>
            <a:r>
              <a:rPr lang="en-US" b="1" dirty="0">
                <a:solidFill>
                  <a:srgbClr val="CC0099"/>
                </a:solidFill>
                <a:effectLst>
                  <a:outerShdw blurRad="38100" dist="38100" dir="2700000" algn="tl">
                    <a:srgbClr val="000000"/>
                  </a:outerShdw>
                </a:effectLst>
              </a:rPr>
              <a:t>MV</a:t>
            </a:r>
            <a:r>
              <a:rPr lang="en-US" b="1" dirty="0">
                <a:effectLst>
                  <a:outerShdw blurRad="38100" dist="38100" dir="2700000" algn="tl">
                    <a:srgbClr val="FFFFFF"/>
                  </a:outerShdw>
                </a:effectLst>
              </a:rPr>
              <a:t>:</a:t>
            </a:r>
          </a:p>
        </p:txBody>
      </p:sp>
      <p:sp>
        <p:nvSpPr>
          <p:cNvPr id="399364" name="Text Box 4"/>
          <p:cNvSpPr txBox="1">
            <a:spLocks noChangeArrowheads="1"/>
          </p:cNvSpPr>
          <p:nvPr/>
        </p:nvSpPr>
        <p:spPr bwMode="auto">
          <a:xfrm>
            <a:off x="685800" y="1066800"/>
            <a:ext cx="8077200" cy="457200"/>
          </a:xfrm>
          <a:prstGeom prst="rect">
            <a:avLst/>
          </a:prstGeom>
          <a:noFill/>
          <a:ln w="9525">
            <a:noFill/>
            <a:miter lim="800000"/>
            <a:headEnd/>
            <a:tailEnd/>
          </a:ln>
          <a:effectLst/>
        </p:spPr>
        <p:txBody>
          <a:bodyPr>
            <a:spAutoFit/>
          </a:bodyPr>
          <a:lstStyle/>
          <a:p>
            <a:pPr lvl="3" eaLnBrk="1" hangingPunct="1">
              <a:spcBef>
                <a:spcPct val="50000"/>
              </a:spcBef>
              <a:defRPr/>
            </a:pPr>
            <a:r>
              <a:rPr lang="en-US" b="1" i="1" dirty="0">
                <a:effectLst>
                  <a:outerShdw blurRad="38100" dist="38100" dir="2700000" algn="tl">
                    <a:srgbClr val="FFFFFF"/>
                  </a:outerShdw>
                </a:effectLst>
              </a:rPr>
              <a:t>Observe transaction prices in the property market.</a:t>
            </a:r>
          </a:p>
        </p:txBody>
      </p:sp>
      <p:sp>
        <p:nvSpPr>
          <p:cNvPr id="399365" name="Text Box 5"/>
          <p:cNvSpPr txBox="1">
            <a:spLocks noChangeArrowheads="1"/>
          </p:cNvSpPr>
          <p:nvPr/>
        </p:nvSpPr>
        <p:spPr bwMode="auto">
          <a:xfrm>
            <a:off x="533400" y="1600200"/>
            <a:ext cx="8077200" cy="457200"/>
          </a:xfrm>
          <a:prstGeom prst="rect">
            <a:avLst/>
          </a:prstGeom>
          <a:noFill/>
          <a:ln w="9525">
            <a:noFill/>
            <a:miter lim="800000"/>
            <a:headEnd/>
            <a:tailEnd/>
          </a:ln>
          <a:effectLst/>
        </p:spPr>
        <p:txBody>
          <a:bodyPr>
            <a:spAutoFit/>
          </a:bodyPr>
          <a:lstStyle/>
          <a:p>
            <a:pPr eaLnBrk="1" hangingPunct="1">
              <a:spcBef>
                <a:spcPct val="50000"/>
              </a:spcBef>
              <a:buFontTx/>
              <a:buChar char="•"/>
              <a:defRPr/>
            </a:pPr>
            <a:r>
              <a:rPr lang="en-US" b="1" dirty="0">
                <a:effectLst>
                  <a:outerShdw blurRad="38100" dist="38100" dir="2700000" algn="tl">
                    <a:srgbClr val="FFFFFF"/>
                  </a:outerShdw>
                </a:effectLst>
              </a:rPr>
              <a:t> For </a:t>
            </a:r>
            <a:r>
              <a:rPr lang="en-US" b="1" dirty="0">
                <a:solidFill>
                  <a:srgbClr val="CC0099"/>
                </a:solidFill>
                <a:effectLst>
                  <a:outerShdw blurRad="38100" dist="38100" dir="2700000" algn="tl">
                    <a:srgbClr val="000000"/>
                  </a:outerShdw>
                </a:effectLst>
              </a:rPr>
              <a:t>IV</a:t>
            </a:r>
            <a:r>
              <a:rPr lang="en-US" b="1" dirty="0">
                <a:effectLst>
                  <a:outerShdw blurRad="38100" dist="38100" dir="2700000" algn="tl">
                    <a:srgbClr val="FFFFFF"/>
                  </a:outerShdw>
                </a:effectLst>
              </a:rPr>
              <a:t>:</a:t>
            </a:r>
          </a:p>
        </p:txBody>
      </p:sp>
      <p:sp>
        <p:nvSpPr>
          <p:cNvPr id="399366" name="Text Box 6"/>
          <p:cNvSpPr txBox="1">
            <a:spLocks noChangeArrowheads="1"/>
          </p:cNvSpPr>
          <p:nvPr/>
        </p:nvSpPr>
        <p:spPr bwMode="auto">
          <a:xfrm>
            <a:off x="609600" y="2057400"/>
            <a:ext cx="8077200" cy="858838"/>
          </a:xfrm>
          <a:prstGeom prst="rect">
            <a:avLst/>
          </a:prstGeom>
          <a:noFill/>
          <a:ln w="9525">
            <a:noFill/>
            <a:miter lim="800000"/>
            <a:headEnd/>
            <a:tailEnd/>
          </a:ln>
          <a:effectLst/>
        </p:spPr>
        <p:txBody>
          <a:bodyPr>
            <a:spAutoFit/>
          </a:bodyPr>
          <a:lstStyle/>
          <a:p>
            <a:pPr lvl="3" eaLnBrk="1" hangingPunct="1">
              <a:spcBef>
                <a:spcPct val="50000"/>
              </a:spcBef>
              <a:defRPr/>
            </a:pPr>
            <a:r>
              <a:rPr lang="en-US" b="1" i="1" dirty="0">
                <a:effectLst>
                  <a:outerShdw blurRad="38100" dist="38100" dir="2700000" algn="tl">
                    <a:srgbClr val="FFFFFF"/>
                  </a:outerShdw>
                </a:effectLst>
              </a:rPr>
              <a:t>Use DCF: Compute AT CFs, Disc.@ AT OCC.</a:t>
            </a:r>
          </a:p>
          <a:p>
            <a:pPr lvl="3" eaLnBrk="1" hangingPunct="1">
              <a:spcBef>
                <a:spcPct val="10000"/>
              </a:spcBef>
              <a:defRPr/>
            </a:pPr>
            <a:r>
              <a:rPr lang="en-US" b="1" i="1" dirty="0">
                <a:effectLst>
                  <a:outerShdw blurRad="38100" dist="38100" dir="2700000" algn="tl">
                    <a:srgbClr val="FFFFFF"/>
                  </a:outerShdw>
                </a:effectLst>
              </a:rPr>
              <a:t>(Normally, use a </a:t>
            </a:r>
            <a:r>
              <a:rPr lang="en-US" b="1" i="1" u="sng" dirty="0">
                <a:effectLst>
                  <a:outerShdw blurRad="38100" dist="38100" dir="2700000" algn="tl">
                    <a:srgbClr val="FFFFFF"/>
                  </a:outerShdw>
                </a:effectLst>
              </a:rPr>
              <a:t>long</a:t>
            </a:r>
            <a:r>
              <a:rPr lang="en-US" b="1" i="1" dirty="0">
                <a:effectLst>
                  <a:outerShdw blurRad="38100" dist="38100" dir="2700000" algn="tl">
                    <a:srgbClr val="FFFFFF"/>
                  </a:outerShdw>
                </a:effectLst>
              </a:rPr>
              <a:t> horizon, e.g., 10 years.)</a:t>
            </a:r>
          </a:p>
        </p:txBody>
      </p:sp>
      <p:sp>
        <p:nvSpPr>
          <p:cNvPr id="399367" name="Text Box 7"/>
          <p:cNvSpPr txBox="1">
            <a:spLocks noChangeArrowheads="1"/>
          </p:cNvSpPr>
          <p:nvPr/>
        </p:nvSpPr>
        <p:spPr bwMode="auto">
          <a:xfrm>
            <a:off x="533400" y="3048000"/>
            <a:ext cx="8153400" cy="3149600"/>
          </a:xfrm>
          <a:prstGeom prst="rect">
            <a:avLst/>
          </a:prstGeom>
          <a:noFill/>
          <a:ln w="9525">
            <a:solidFill>
              <a:schemeClr val="tx1"/>
            </a:solidFill>
            <a:miter lim="800000"/>
            <a:headEnd/>
            <a:tailEnd/>
          </a:ln>
          <a:effectLst/>
        </p:spPr>
        <p:txBody>
          <a:bodyPr>
            <a:spAutoFit/>
          </a:bodyPr>
          <a:lstStyle/>
          <a:p>
            <a:pPr eaLnBrk="1" hangingPunct="1">
              <a:spcBef>
                <a:spcPct val="50000"/>
              </a:spcBef>
              <a:defRPr/>
            </a:pPr>
            <a:r>
              <a:rPr lang="en-US" b="1" dirty="0">
                <a:effectLst>
                  <a:outerShdw blurRad="38100" dist="38100" dir="2700000" algn="tl">
                    <a:srgbClr val="FFFFFF"/>
                  </a:outerShdw>
                </a:effectLst>
              </a:rPr>
              <a:t>DCF valuation also useful to estimate </a:t>
            </a:r>
            <a:r>
              <a:rPr lang="en-US" b="1" dirty="0">
                <a:solidFill>
                  <a:srgbClr val="CC0099"/>
                </a:solidFill>
                <a:effectLst>
                  <a:outerShdw blurRad="38100" dist="38100" dir="2700000" algn="tl">
                    <a:srgbClr val="000000"/>
                  </a:outerShdw>
                </a:effectLst>
              </a:rPr>
              <a:t>MV </a:t>
            </a:r>
            <a:r>
              <a:rPr lang="en-US" b="1" dirty="0">
                <a:effectLst>
                  <a:outerShdw blurRad="38100" dist="38100" dir="2700000" algn="tl">
                    <a:srgbClr val="FFFFFF"/>
                  </a:outerShdw>
                </a:effectLst>
              </a:rPr>
              <a:t>for real estate, because it underlies </a:t>
            </a:r>
            <a:r>
              <a:rPr lang="en-US" b="1" dirty="0">
                <a:solidFill>
                  <a:srgbClr val="CC0099"/>
                </a:solidFill>
                <a:effectLst>
                  <a:outerShdw blurRad="38100" dist="38100" dir="2700000" algn="tl">
                    <a:srgbClr val="000000"/>
                  </a:outerShdw>
                </a:effectLst>
              </a:rPr>
              <a:t>MV</a:t>
            </a:r>
            <a:r>
              <a:rPr lang="en-US" b="1" dirty="0">
                <a:effectLst>
                  <a:outerShdw blurRad="38100" dist="38100" dir="2700000" algn="tl">
                    <a:srgbClr val="FFFFFF"/>
                  </a:outerShdw>
                </a:effectLst>
              </a:rPr>
              <a:t> (and also for the </a:t>
            </a:r>
            <a:r>
              <a:rPr lang="en-US" b="1" i="1" dirty="0">
                <a:effectLst>
                  <a:outerShdw blurRad="38100" dist="38100" dir="2700000" algn="tl">
                    <a:srgbClr val="FFFFFF"/>
                  </a:outerShdw>
                </a:effectLst>
              </a:rPr>
              <a:t>“exercise”</a:t>
            </a:r>
            <a:r>
              <a:rPr lang="en-US" b="1" dirty="0">
                <a:effectLst>
                  <a:outerShdw blurRad="38100" dist="38100" dir="2700000" algn="tl">
                    <a:srgbClr val="FFFFFF"/>
                  </a:outerShdw>
                </a:effectLst>
              </a:rPr>
              <a:t> reason noted in Ch.10): </a:t>
            </a:r>
            <a:r>
              <a:rPr lang="en-US" b="1" i="1" dirty="0">
                <a:effectLst>
                  <a:outerShdw blurRad="38100" dist="38100" dir="2700000" algn="tl">
                    <a:srgbClr val="FFFFFF"/>
                  </a:outerShdw>
                </a:effectLst>
              </a:rPr>
              <a:t>Disc </a:t>
            </a:r>
            <a:r>
              <a:rPr lang="en-US" b="1" i="1" dirty="0">
                <a:solidFill>
                  <a:srgbClr val="FF0000"/>
                </a:solidFill>
                <a:effectLst>
                  <a:outerShdw blurRad="38100" dist="38100" dir="2700000" algn="tl">
                    <a:srgbClr val="000000"/>
                  </a:outerShdw>
                </a:effectLst>
              </a:rPr>
              <a:t>BT</a:t>
            </a:r>
            <a:r>
              <a:rPr lang="en-US" b="1" i="1" dirty="0">
                <a:effectLst>
                  <a:outerShdw blurRad="38100" dist="38100" dir="2700000" algn="tl">
                    <a:srgbClr val="FFFFFF"/>
                  </a:outerShdw>
                </a:effectLst>
              </a:rPr>
              <a:t> CFs @ </a:t>
            </a:r>
            <a:r>
              <a:rPr lang="en-US" b="1" i="1" dirty="0">
                <a:solidFill>
                  <a:srgbClr val="FF0000"/>
                </a:solidFill>
                <a:effectLst>
                  <a:outerShdw blurRad="38100" dist="38100" dir="2700000" algn="tl">
                    <a:srgbClr val="000000"/>
                  </a:outerShdw>
                </a:effectLst>
              </a:rPr>
              <a:t>BT</a:t>
            </a:r>
            <a:r>
              <a:rPr lang="en-US" b="1" i="1" dirty="0">
                <a:effectLst>
                  <a:outerShdw blurRad="38100" dist="38100" dir="2700000" algn="tl">
                    <a:srgbClr val="FFFFFF"/>
                  </a:outerShdw>
                </a:effectLst>
              </a:rPr>
              <a:t> </a:t>
            </a:r>
            <a:r>
              <a:rPr lang="en-US" b="1" i="1" dirty="0">
                <a:effectLst>
                  <a:outerShdw blurRad="38100" dist="38100" dir="2700000" algn="tl">
                    <a:srgbClr val="FFFFFF"/>
                  </a:outerShdw>
                </a:effectLst>
              </a:rPr>
              <a:t>OCC (avoid getting caught in bubble).</a:t>
            </a:r>
            <a:endParaRPr lang="en-US" b="1" dirty="0">
              <a:effectLst>
                <a:outerShdw blurRad="38100" dist="38100" dir="2700000" algn="tl">
                  <a:srgbClr val="FFFFFF"/>
                </a:outerShdw>
              </a:effectLst>
            </a:endParaRPr>
          </a:p>
          <a:p>
            <a:pPr eaLnBrk="1" hangingPunct="1">
              <a:spcBef>
                <a:spcPct val="50000"/>
              </a:spcBef>
              <a:defRPr/>
            </a:pPr>
            <a:r>
              <a:rPr lang="en-US" b="1" dirty="0">
                <a:effectLst>
                  <a:outerShdw blurRad="38100" dist="38100" dir="2700000" algn="tl">
                    <a:srgbClr val="FFFFFF"/>
                  </a:outerShdw>
                </a:effectLst>
              </a:rPr>
              <a:t>But DCF estimation of </a:t>
            </a:r>
            <a:r>
              <a:rPr lang="en-US" b="1" dirty="0">
                <a:solidFill>
                  <a:srgbClr val="CC0099"/>
                </a:solidFill>
                <a:effectLst>
                  <a:outerShdw blurRad="38100" dist="38100" dir="2700000" algn="tl">
                    <a:srgbClr val="000000"/>
                  </a:outerShdw>
                </a:effectLst>
              </a:rPr>
              <a:t>MV</a:t>
            </a:r>
            <a:r>
              <a:rPr lang="en-US" b="1" dirty="0">
                <a:effectLst>
                  <a:outerShdw blurRad="38100" dist="38100" dir="2700000" algn="tl">
                    <a:srgbClr val="FFFFFF"/>
                  </a:outerShdw>
                </a:effectLst>
              </a:rPr>
              <a:t> must be </a:t>
            </a:r>
            <a:r>
              <a:rPr lang="en-US" b="1" i="1" dirty="0">
                <a:effectLst>
                  <a:outerShdw blurRad="38100" dist="38100" dir="2700000" algn="tl">
                    <a:srgbClr val="FFFFFF"/>
                  </a:outerShdw>
                </a:effectLst>
              </a:rPr>
              <a:t>“calibrated”</a:t>
            </a:r>
            <a:r>
              <a:rPr lang="en-US" b="1" dirty="0">
                <a:effectLst>
                  <a:outerShdw blurRad="38100" dist="38100" dir="2700000" algn="tl">
                    <a:srgbClr val="FFFFFF"/>
                  </a:outerShdw>
                </a:effectLst>
              </a:rPr>
              <a:t> to marginal investors in current property market (to arrive at correct </a:t>
            </a:r>
            <a:r>
              <a:rPr lang="en-US" b="1" dirty="0">
                <a:solidFill>
                  <a:srgbClr val="CC0099"/>
                </a:solidFill>
                <a:effectLst>
                  <a:outerShdw blurRad="38100" dist="38100" dir="2700000" algn="tl">
                    <a:srgbClr val="000000"/>
                  </a:outerShdw>
                </a:effectLst>
              </a:rPr>
              <a:t>MV</a:t>
            </a:r>
            <a:r>
              <a:rPr lang="en-US" b="1" dirty="0">
                <a:effectLst>
                  <a:outerShdw blurRad="38100" dist="38100" dir="2700000" algn="tl">
                    <a:srgbClr val="FFFFFF"/>
                  </a:outerShdw>
                </a:effectLst>
              </a:rPr>
              <a:t>, reflecting current mkt pricing).</a:t>
            </a:r>
          </a:p>
          <a:p>
            <a:pPr eaLnBrk="1" hangingPunct="1">
              <a:spcBef>
                <a:spcPct val="50000"/>
              </a:spcBef>
              <a:defRPr/>
            </a:pPr>
            <a:r>
              <a:rPr lang="en-US" b="1" dirty="0">
                <a:effectLst>
                  <a:outerShdw blurRad="38100" dist="38100" dir="2700000" algn="tl">
                    <a:srgbClr val="FFFFFF"/>
                  </a:outerShdw>
                </a:effectLst>
              </a:rPr>
              <a:t>DCF estimation is more necessary to estimate </a:t>
            </a:r>
            <a:r>
              <a:rPr lang="en-US" b="1" dirty="0">
                <a:solidFill>
                  <a:srgbClr val="CC0099"/>
                </a:solidFill>
                <a:effectLst>
                  <a:outerShdw blurRad="38100" dist="38100" dir="2700000" algn="tl">
                    <a:srgbClr val="000000"/>
                  </a:outerShdw>
                </a:effectLst>
              </a:rPr>
              <a:t>IV </a:t>
            </a:r>
            <a:r>
              <a:rPr lang="en-US" b="1" dirty="0">
                <a:effectLst>
                  <a:outerShdw blurRad="38100" dist="38100" dir="2700000" algn="tl">
                    <a:srgbClr val="FFFFFF"/>
                  </a:outerShdw>
                </a:effectLst>
              </a:rPr>
              <a:t>than MV (</a:t>
            </a:r>
            <a:r>
              <a:rPr lang="en-US" b="1" dirty="0">
                <a:solidFill>
                  <a:srgbClr val="CC0099"/>
                </a:solidFill>
                <a:effectLst>
                  <a:outerShdw blurRad="38100" dist="38100" dir="2700000" algn="tl">
                    <a:srgbClr val="000000"/>
                  </a:outerShdw>
                </a:effectLst>
              </a:rPr>
              <a:t>IV </a:t>
            </a:r>
            <a:r>
              <a:rPr lang="en-US" b="1" dirty="0">
                <a:effectLst>
                  <a:outerShdw blurRad="38100" dist="38100" dir="2700000" algn="tl">
                    <a:srgbClr val="FFFFFF"/>
                  </a:outerShdw>
                </a:effectLst>
              </a:rPr>
              <a:t>cannot be empirically observed, because it is unique to each investor). Long-term CF forecast is </a:t>
            </a:r>
            <a:r>
              <a:rPr lang="en-US" b="1" i="1" dirty="0">
                <a:effectLst>
                  <a:outerShdw blurRad="38100" dist="38100" dir="2700000" algn="tl">
                    <a:srgbClr val="FFFFFF"/>
                  </a:outerShdw>
                </a:effectLst>
              </a:rPr>
              <a:t>only</a:t>
            </a:r>
            <a:r>
              <a:rPr lang="en-US" b="1" dirty="0">
                <a:effectLst>
                  <a:outerShdw blurRad="38100" dist="38100" dir="2700000" algn="tl">
                    <a:srgbClr val="FFFFFF"/>
                  </a:outerShdw>
                </a:effectLst>
              </a:rPr>
              <a:t> way to estimate </a:t>
            </a:r>
            <a:r>
              <a:rPr lang="en-US" b="1" dirty="0">
                <a:solidFill>
                  <a:srgbClr val="CC0099"/>
                </a:solidFill>
                <a:effectLst>
                  <a:outerShdw blurRad="38100" dist="38100" dir="2700000" algn="tl">
                    <a:srgbClr val="000000"/>
                  </a:outerShdw>
                </a:effectLst>
              </a:rPr>
              <a:t>IV</a:t>
            </a:r>
            <a:r>
              <a:rPr lang="en-US" b="1" dirty="0">
                <a:effectLst>
                  <a:outerShdw blurRad="38100" dist="38100" dir="2700000" algn="tl">
                    <a:srgbClr val="FFFFFF"/>
                  </a:outerShdw>
                </a:effectLst>
              </a:rPr>
              <a:t>: </a:t>
            </a:r>
            <a:r>
              <a:rPr lang="en-US" b="1" i="1" dirty="0">
                <a:effectLst>
                  <a:outerShdw blurRad="38100" dist="38100" dir="2700000" algn="tl">
                    <a:srgbClr val="FFFFFF"/>
                  </a:outerShdw>
                </a:effectLst>
              </a:rPr>
              <a:t>Disc </a:t>
            </a:r>
            <a:r>
              <a:rPr lang="en-US" b="1" i="1" dirty="0">
                <a:solidFill>
                  <a:srgbClr val="0000FF"/>
                </a:solidFill>
                <a:effectLst>
                  <a:outerShdw blurRad="38100" dist="38100" dir="2700000" algn="tl">
                    <a:srgbClr val="000000"/>
                  </a:outerShdw>
                </a:effectLst>
              </a:rPr>
              <a:t>AT</a:t>
            </a:r>
            <a:r>
              <a:rPr lang="en-US" b="1" i="1" dirty="0">
                <a:effectLst>
                  <a:outerShdw blurRad="38100" dist="38100" dir="2700000" algn="tl">
                    <a:srgbClr val="FFFFFF"/>
                  </a:outerShdw>
                </a:effectLst>
              </a:rPr>
              <a:t> CFs @ </a:t>
            </a:r>
            <a:r>
              <a:rPr lang="en-US" b="1" i="1" dirty="0">
                <a:solidFill>
                  <a:srgbClr val="0000FF"/>
                </a:solidFill>
                <a:effectLst>
                  <a:outerShdw blurRad="38100" dist="38100" dir="2700000" algn="tl">
                    <a:srgbClr val="000000"/>
                  </a:outerShdw>
                </a:effectLst>
              </a:rPr>
              <a:t>AT</a:t>
            </a:r>
            <a:r>
              <a:rPr lang="en-US" b="1" i="1" dirty="0">
                <a:effectLst>
                  <a:outerShdw blurRad="38100" dist="38100" dir="2700000" algn="tl">
                    <a:srgbClr val="FFFFFF"/>
                  </a:outerShdw>
                </a:effectLst>
              </a:rPr>
              <a:t> OCC.</a:t>
            </a:r>
          </a:p>
        </p:txBody>
      </p:sp>
      <p:sp>
        <p:nvSpPr>
          <p:cNvPr id="9" name="Footer Placeholder 8"/>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miter lim="800000"/>
            <a:headEnd/>
            <a:tailEnd/>
          </a:ln>
        </p:spPr>
        <p:txBody>
          <a:bodyPr/>
          <a:lstStyle/>
          <a:p>
            <a:fld id="{59E600A1-EAA8-4800-BA6B-1AEAFCA4ABBB}" type="slidenum">
              <a:rPr lang="en-US"/>
              <a:pPr/>
              <a:t>11</a:t>
            </a:fld>
            <a:endParaRPr lang="en-US" dirty="0"/>
          </a:p>
        </p:txBody>
      </p:sp>
      <p:graphicFrame>
        <p:nvGraphicFramePr>
          <p:cNvPr id="29699" name="Object 2"/>
          <p:cNvGraphicFramePr>
            <a:graphicFrameLocks noGrp="1" noChangeAspect="1"/>
          </p:cNvGraphicFramePr>
          <p:nvPr>
            <p:ph type="title"/>
          </p:nvPr>
        </p:nvGraphicFramePr>
        <p:xfrm>
          <a:off x="457200" y="1752600"/>
          <a:ext cx="7772400" cy="915988"/>
        </p:xfrm>
        <a:graphic>
          <a:graphicData uri="http://schemas.openxmlformats.org/presentationml/2006/ole">
            <p:oleObj spid="_x0000_s29699" name="Equation" r:id="rId4" imgW="3771900" imgH="444500" progId="Equation.3">
              <p:embed/>
            </p:oleObj>
          </a:graphicData>
        </a:graphic>
      </p:graphicFrame>
      <p:sp>
        <p:nvSpPr>
          <p:cNvPr id="401411" name="Text Box 3"/>
          <p:cNvSpPr txBox="1">
            <a:spLocks noChangeArrowheads="1"/>
          </p:cNvSpPr>
          <p:nvPr/>
        </p:nvSpPr>
        <p:spPr bwMode="auto">
          <a:xfrm>
            <a:off x="152400" y="152400"/>
            <a:ext cx="8458200" cy="519113"/>
          </a:xfrm>
          <a:prstGeom prst="rect">
            <a:avLst/>
          </a:prstGeom>
          <a:noFill/>
          <a:ln w="9525">
            <a:noFill/>
            <a:miter lim="800000"/>
            <a:headEnd/>
            <a:tailEnd/>
          </a:ln>
          <a:effectLst/>
        </p:spPr>
        <p:txBody>
          <a:bodyPr>
            <a:spAutoFit/>
          </a:bodyPr>
          <a:lstStyle/>
          <a:p>
            <a:pPr eaLnBrk="1" hangingPunct="1">
              <a:spcBef>
                <a:spcPct val="50000"/>
              </a:spcBef>
              <a:defRPr/>
            </a:pPr>
            <a:r>
              <a:rPr lang="en-US" sz="2800" b="1" i="1" dirty="0">
                <a:effectLst>
                  <a:outerShdw blurRad="38100" dist="38100" dir="2700000" algn="tl">
                    <a:srgbClr val="FFFFFF"/>
                  </a:outerShdw>
                </a:effectLst>
              </a:rPr>
              <a:t>Estimating investment value: Best practice . . .</a:t>
            </a:r>
          </a:p>
        </p:txBody>
      </p:sp>
      <p:grpSp>
        <p:nvGrpSpPr>
          <p:cNvPr id="29701" name="Group 4"/>
          <p:cNvGrpSpPr>
            <a:grpSpLocks/>
          </p:cNvGrpSpPr>
          <p:nvPr/>
        </p:nvGrpSpPr>
        <p:grpSpPr bwMode="auto">
          <a:xfrm>
            <a:off x="533400" y="685800"/>
            <a:ext cx="8077200" cy="1524000"/>
            <a:chOff x="336" y="480"/>
            <a:chExt cx="5088" cy="960"/>
          </a:xfrm>
        </p:grpSpPr>
        <p:sp>
          <p:nvSpPr>
            <p:cNvPr id="401413" name="Text Box 5"/>
            <p:cNvSpPr txBox="1">
              <a:spLocks noChangeArrowheads="1"/>
            </p:cNvSpPr>
            <p:nvPr/>
          </p:nvSpPr>
          <p:spPr bwMode="auto">
            <a:xfrm>
              <a:off x="336" y="480"/>
              <a:ext cx="5088" cy="448"/>
            </a:xfrm>
            <a:prstGeom prst="rect">
              <a:avLst/>
            </a:prstGeom>
            <a:noFill/>
            <a:ln w="9525">
              <a:solidFill>
                <a:srgbClr val="FF0000"/>
              </a:solidFill>
              <a:miter lim="800000"/>
              <a:headEnd/>
              <a:tailEnd/>
            </a:ln>
            <a:effectLst/>
          </p:spPr>
          <p:txBody>
            <a:bodyPr>
              <a:spAutoFit/>
            </a:bodyPr>
            <a:lstStyle/>
            <a:p>
              <a:pPr eaLnBrk="1" hangingPunct="1">
                <a:spcBef>
                  <a:spcPct val="50000"/>
                </a:spcBef>
                <a:buFontTx/>
                <a:buChar char="•"/>
                <a:defRPr/>
              </a:pPr>
              <a:r>
                <a:rPr lang="en-US" b="1" dirty="0">
                  <a:effectLst>
                    <a:outerShdw blurRad="38100" dist="38100" dir="2700000" algn="tl">
                      <a:srgbClr val="FFFFFF"/>
                    </a:outerShdw>
                  </a:effectLst>
                </a:rPr>
                <a:t> DCF numerators (</a:t>
              </a:r>
              <a:r>
                <a:rPr lang="en-US" b="1" i="1" dirty="0">
                  <a:effectLst>
                    <a:outerShdw blurRad="38100" dist="38100" dir="2700000" algn="tl">
                      <a:srgbClr val="FFFFFF"/>
                    </a:outerShdw>
                  </a:effectLst>
                </a:rPr>
                <a:t>CFs</a:t>
              </a:r>
              <a:r>
                <a:rPr lang="en-US" b="1" dirty="0">
                  <a:effectLst>
                    <a:outerShdw blurRad="38100" dist="38100" dir="2700000" algn="tl">
                      <a:srgbClr val="FFFFFF"/>
                    </a:outerShdw>
                  </a:effectLst>
                </a:rPr>
                <a:t>) should be </a:t>
              </a:r>
              <a:r>
                <a:rPr lang="en-US" b="1" i="1" dirty="0">
                  <a:effectLst>
                    <a:outerShdw blurRad="38100" dist="38100" dir="2700000" algn="tl">
                      <a:srgbClr val="FFFFFF"/>
                    </a:outerShdw>
                  </a:effectLst>
                </a:rPr>
                <a:t>“personalized”</a:t>
              </a:r>
              <a:r>
                <a:rPr lang="en-US" b="1" dirty="0">
                  <a:effectLst>
                    <a:outerShdw blurRad="38100" dist="38100" dir="2700000" algn="tl">
                      <a:srgbClr val="FFFFFF"/>
                    </a:outerShdw>
                  </a:effectLst>
                </a:rPr>
                <a:t> to reflect incremental after-tax CF effects for the specified investor.</a:t>
              </a:r>
            </a:p>
          </p:txBody>
        </p:sp>
        <p:sp>
          <p:nvSpPr>
            <p:cNvPr id="29710" name="Oval 6"/>
            <p:cNvSpPr>
              <a:spLocks noChangeArrowheads="1"/>
            </p:cNvSpPr>
            <p:nvPr/>
          </p:nvSpPr>
          <p:spPr bwMode="auto">
            <a:xfrm>
              <a:off x="768" y="1152"/>
              <a:ext cx="768" cy="288"/>
            </a:xfrm>
            <a:prstGeom prst="ellipse">
              <a:avLst/>
            </a:prstGeom>
            <a:noFill/>
            <a:ln w="9525">
              <a:solidFill>
                <a:srgbClr val="FF0000"/>
              </a:solidFill>
              <a:round/>
              <a:headEnd/>
              <a:tailEnd/>
            </a:ln>
          </p:spPr>
          <p:txBody>
            <a:bodyPr wrap="none" anchor="ctr"/>
            <a:lstStyle/>
            <a:p>
              <a:pPr eaLnBrk="1" hangingPunct="1"/>
              <a:endParaRPr lang="en-US" dirty="0"/>
            </a:p>
          </p:txBody>
        </p:sp>
        <p:sp>
          <p:nvSpPr>
            <p:cNvPr id="29711" name="Oval 7"/>
            <p:cNvSpPr>
              <a:spLocks noChangeArrowheads="1"/>
            </p:cNvSpPr>
            <p:nvPr/>
          </p:nvSpPr>
          <p:spPr bwMode="auto">
            <a:xfrm>
              <a:off x="1728" y="1152"/>
              <a:ext cx="768" cy="288"/>
            </a:xfrm>
            <a:prstGeom prst="ellipse">
              <a:avLst/>
            </a:prstGeom>
            <a:noFill/>
            <a:ln w="9525">
              <a:solidFill>
                <a:srgbClr val="FF0000"/>
              </a:solidFill>
              <a:round/>
              <a:headEnd/>
              <a:tailEnd/>
            </a:ln>
          </p:spPr>
          <p:txBody>
            <a:bodyPr wrap="none" anchor="ctr"/>
            <a:lstStyle/>
            <a:p>
              <a:pPr eaLnBrk="1" hangingPunct="1"/>
              <a:endParaRPr lang="en-US" dirty="0"/>
            </a:p>
          </p:txBody>
        </p:sp>
        <p:sp>
          <p:nvSpPr>
            <p:cNvPr id="29712" name="Oval 8"/>
            <p:cNvSpPr>
              <a:spLocks noChangeArrowheads="1"/>
            </p:cNvSpPr>
            <p:nvPr/>
          </p:nvSpPr>
          <p:spPr bwMode="auto">
            <a:xfrm>
              <a:off x="3120" y="1152"/>
              <a:ext cx="864" cy="288"/>
            </a:xfrm>
            <a:prstGeom prst="ellipse">
              <a:avLst/>
            </a:prstGeom>
            <a:noFill/>
            <a:ln w="9525">
              <a:solidFill>
                <a:srgbClr val="FF0000"/>
              </a:solidFill>
              <a:round/>
              <a:headEnd/>
              <a:tailEnd/>
            </a:ln>
          </p:spPr>
          <p:txBody>
            <a:bodyPr wrap="none" anchor="ctr"/>
            <a:lstStyle/>
            <a:p>
              <a:pPr eaLnBrk="1" hangingPunct="1"/>
              <a:endParaRPr lang="en-US" dirty="0"/>
            </a:p>
          </p:txBody>
        </p:sp>
        <p:sp>
          <p:nvSpPr>
            <p:cNvPr id="29713" name="Oval 9"/>
            <p:cNvSpPr>
              <a:spLocks noChangeArrowheads="1"/>
            </p:cNvSpPr>
            <p:nvPr/>
          </p:nvSpPr>
          <p:spPr bwMode="auto">
            <a:xfrm>
              <a:off x="4320" y="1152"/>
              <a:ext cx="864" cy="288"/>
            </a:xfrm>
            <a:prstGeom prst="ellipse">
              <a:avLst/>
            </a:prstGeom>
            <a:noFill/>
            <a:ln w="9525">
              <a:solidFill>
                <a:srgbClr val="FF0000"/>
              </a:solidFill>
              <a:round/>
              <a:headEnd/>
              <a:tailEnd/>
            </a:ln>
          </p:spPr>
          <p:txBody>
            <a:bodyPr wrap="none" anchor="ctr"/>
            <a:lstStyle/>
            <a:p>
              <a:pPr eaLnBrk="1" hangingPunct="1"/>
              <a:endParaRPr lang="en-US" dirty="0"/>
            </a:p>
          </p:txBody>
        </p:sp>
      </p:grpSp>
      <p:sp>
        <p:nvSpPr>
          <p:cNvPr id="401418" name="Text Box 10"/>
          <p:cNvSpPr txBox="1">
            <a:spLocks noChangeArrowheads="1"/>
          </p:cNvSpPr>
          <p:nvPr/>
        </p:nvSpPr>
        <p:spPr bwMode="auto">
          <a:xfrm>
            <a:off x="381000" y="4038600"/>
            <a:ext cx="2286000" cy="457200"/>
          </a:xfrm>
          <a:prstGeom prst="rect">
            <a:avLst/>
          </a:prstGeom>
          <a:noFill/>
          <a:ln w="9525">
            <a:noFill/>
            <a:miter lim="800000"/>
            <a:headEnd/>
            <a:tailEnd/>
          </a:ln>
          <a:effectLst/>
        </p:spPr>
        <p:txBody>
          <a:bodyPr>
            <a:spAutoFit/>
          </a:bodyPr>
          <a:lstStyle/>
          <a:p>
            <a:pPr eaLnBrk="1" hangingPunct="1">
              <a:spcBef>
                <a:spcPct val="50000"/>
              </a:spcBef>
              <a:defRPr/>
            </a:pPr>
            <a:r>
              <a:rPr lang="en-US" b="1" i="1" dirty="0">
                <a:effectLst>
                  <a:outerShdw blurRad="38100" dist="38100" dir="2700000" algn="tl">
                    <a:srgbClr val="FFFFFF"/>
                  </a:outerShdw>
                </a:effectLst>
              </a:rPr>
              <a:t>Why? . . .</a:t>
            </a:r>
          </a:p>
        </p:txBody>
      </p:sp>
      <p:sp>
        <p:nvSpPr>
          <p:cNvPr id="401419" name="Text Box 11"/>
          <p:cNvSpPr txBox="1">
            <a:spLocks noChangeArrowheads="1"/>
          </p:cNvSpPr>
          <p:nvPr/>
        </p:nvSpPr>
        <p:spPr bwMode="auto">
          <a:xfrm>
            <a:off x="533400" y="2819400"/>
            <a:ext cx="8077200" cy="1320800"/>
          </a:xfrm>
          <a:prstGeom prst="rect">
            <a:avLst/>
          </a:prstGeom>
          <a:noFill/>
          <a:ln w="9525">
            <a:solidFill>
              <a:srgbClr val="0000FF"/>
            </a:solidFill>
            <a:miter lim="800000"/>
            <a:headEnd/>
            <a:tailEnd/>
          </a:ln>
          <a:effectLst/>
        </p:spPr>
        <p:txBody>
          <a:bodyPr>
            <a:spAutoFit/>
          </a:bodyPr>
          <a:lstStyle/>
          <a:p>
            <a:pPr eaLnBrk="1" hangingPunct="1">
              <a:spcBef>
                <a:spcPct val="50000"/>
              </a:spcBef>
              <a:buFontTx/>
              <a:buChar char="•"/>
              <a:defRPr/>
            </a:pPr>
            <a:r>
              <a:rPr lang="en-US" b="1" dirty="0">
                <a:effectLst>
                  <a:outerShdw blurRad="38100" dist="38100" dir="2700000" algn="tl">
                    <a:srgbClr val="FFFFFF"/>
                  </a:outerShdw>
                </a:effectLst>
              </a:rPr>
              <a:t> DCF denominators (</a:t>
            </a:r>
            <a:r>
              <a:rPr lang="en-US" b="1" i="1" dirty="0">
                <a:effectLst>
                  <a:outerShdw blurRad="38100" dist="38100" dir="2700000" algn="tl">
                    <a:srgbClr val="FFFFFF"/>
                  </a:outerShdw>
                </a:effectLst>
              </a:rPr>
              <a:t>OCCs</a:t>
            </a:r>
            <a:r>
              <a:rPr lang="en-US" b="1" dirty="0">
                <a:effectLst>
                  <a:outerShdw blurRad="38100" dist="38100" dir="2700000" algn="tl">
                    <a:srgbClr val="FFFFFF"/>
                  </a:outerShdw>
                </a:effectLst>
              </a:rPr>
              <a:t>) should </a:t>
            </a:r>
            <a:r>
              <a:rPr lang="en-US" b="1" i="1" dirty="0">
                <a:effectLst>
                  <a:outerShdw blurRad="38100" dist="38100" dir="2700000" algn="tl">
                    <a:srgbClr val="FFFFFF"/>
                  </a:outerShdw>
                </a:effectLst>
              </a:rPr>
              <a:t>NOT</a:t>
            </a:r>
            <a:r>
              <a:rPr lang="en-US" b="1" dirty="0">
                <a:effectLst>
                  <a:outerShdw blurRad="38100" dist="38100" dir="2700000" algn="tl">
                    <a:srgbClr val="FFFFFF"/>
                  </a:outerShdw>
                </a:effectLst>
              </a:rPr>
              <a:t> be personalized; They should reflect the capital market’s OCC, only on an </a:t>
            </a:r>
            <a:r>
              <a:rPr lang="en-US" b="1" i="1" dirty="0">
                <a:effectLst>
                  <a:outerShdw blurRad="38100" dist="38100" dir="2700000" algn="tl">
                    <a:srgbClr val="FFFFFF"/>
                  </a:outerShdw>
                </a:effectLst>
              </a:rPr>
              <a:t>after-tax</a:t>
            </a:r>
            <a:r>
              <a:rPr lang="en-US" b="1" dirty="0">
                <a:effectLst>
                  <a:outerShdw blurRad="38100" dist="38100" dir="2700000" algn="tl">
                    <a:srgbClr val="FFFFFF"/>
                  </a:outerShdw>
                </a:effectLst>
              </a:rPr>
              <a:t> basis (i.e., reflecting the tax rate of the </a:t>
            </a:r>
            <a:r>
              <a:rPr lang="en-US" b="1" i="1" dirty="0">
                <a:effectLst>
                  <a:outerShdw blurRad="38100" dist="38100" dir="2700000" algn="tl">
                    <a:srgbClr val="FFFFFF"/>
                  </a:outerShdw>
                </a:effectLst>
              </a:rPr>
              <a:t>marginal</a:t>
            </a:r>
            <a:r>
              <a:rPr lang="en-US" b="1" dirty="0">
                <a:effectLst>
                  <a:outerShdw blurRad="38100" dist="38100" dir="2700000" algn="tl">
                    <a:srgbClr val="FFFFFF"/>
                  </a:outerShdw>
                </a:effectLst>
              </a:rPr>
              <a:t> investor in the relevant capital market).</a:t>
            </a:r>
          </a:p>
        </p:txBody>
      </p:sp>
      <p:sp>
        <p:nvSpPr>
          <p:cNvPr id="29704" name="Oval 12"/>
          <p:cNvSpPr>
            <a:spLocks noChangeArrowheads="1"/>
          </p:cNvSpPr>
          <p:nvPr/>
        </p:nvSpPr>
        <p:spPr bwMode="auto">
          <a:xfrm>
            <a:off x="1143000" y="2133600"/>
            <a:ext cx="1371600" cy="533400"/>
          </a:xfrm>
          <a:prstGeom prst="ellipse">
            <a:avLst/>
          </a:prstGeom>
          <a:noFill/>
          <a:ln w="9525">
            <a:solidFill>
              <a:srgbClr val="0000FF"/>
            </a:solidFill>
            <a:round/>
            <a:headEnd/>
            <a:tailEnd/>
          </a:ln>
        </p:spPr>
        <p:txBody>
          <a:bodyPr wrap="none" anchor="ctr"/>
          <a:lstStyle/>
          <a:p>
            <a:pPr eaLnBrk="1" hangingPunct="1"/>
            <a:endParaRPr lang="en-US" dirty="0"/>
          </a:p>
        </p:txBody>
      </p:sp>
      <p:sp>
        <p:nvSpPr>
          <p:cNvPr id="29705" name="Oval 13"/>
          <p:cNvSpPr>
            <a:spLocks noChangeArrowheads="1"/>
          </p:cNvSpPr>
          <p:nvPr/>
        </p:nvSpPr>
        <p:spPr bwMode="auto">
          <a:xfrm>
            <a:off x="2590800" y="2133600"/>
            <a:ext cx="1524000" cy="533400"/>
          </a:xfrm>
          <a:prstGeom prst="ellipse">
            <a:avLst/>
          </a:prstGeom>
          <a:noFill/>
          <a:ln w="9525">
            <a:solidFill>
              <a:srgbClr val="0000FF"/>
            </a:solidFill>
            <a:round/>
            <a:headEnd/>
            <a:tailEnd/>
          </a:ln>
        </p:spPr>
        <p:txBody>
          <a:bodyPr wrap="none" anchor="ctr"/>
          <a:lstStyle/>
          <a:p>
            <a:pPr eaLnBrk="1" hangingPunct="1"/>
            <a:endParaRPr lang="en-US" dirty="0"/>
          </a:p>
        </p:txBody>
      </p:sp>
      <p:sp>
        <p:nvSpPr>
          <p:cNvPr id="29706" name="Oval 14"/>
          <p:cNvSpPr>
            <a:spLocks noChangeArrowheads="1"/>
          </p:cNvSpPr>
          <p:nvPr/>
        </p:nvSpPr>
        <p:spPr bwMode="auto">
          <a:xfrm>
            <a:off x="4800600" y="2133600"/>
            <a:ext cx="1752600" cy="533400"/>
          </a:xfrm>
          <a:prstGeom prst="ellipse">
            <a:avLst/>
          </a:prstGeom>
          <a:noFill/>
          <a:ln w="9525">
            <a:solidFill>
              <a:srgbClr val="0000FF"/>
            </a:solidFill>
            <a:round/>
            <a:headEnd/>
            <a:tailEnd/>
          </a:ln>
        </p:spPr>
        <p:txBody>
          <a:bodyPr wrap="none" anchor="ctr"/>
          <a:lstStyle/>
          <a:p>
            <a:pPr eaLnBrk="1" hangingPunct="1"/>
            <a:endParaRPr lang="en-US" dirty="0"/>
          </a:p>
        </p:txBody>
      </p:sp>
      <p:sp>
        <p:nvSpPr>
          <p:cNvPr id="29707" name="Oval 15"/>
          <p:cNvSpPr>
            <a:spLocks noChangeArrowheads="1"/>
          </p:cNvSpPr>
          <p:nvPr/>
        </p:nvSpPr>
        <p:spPr bwMode="auto">
          <a:xfrm>
            <a:off x="6705600" y="2133600"/>
            <a:ext cx="1524000" cy="533400"/>
          </a:xfrm>
          <a:prstGeom prst="ellipse">
            <a:avLst/>
          </a:prstGeom>
          <a:noFill/>
          <a:ln w="9525">
            <a:solidFill>
              <a:srgbClr val="0000FF"/>
            </a:solidFill>
            <a:round/>
            <a:headEnd/>
            <a:tailEnd/>
          </a:ln>
        </p:spPr>
        <p:txBody>
          <a:bodyPr wrap="none" anchor="ctr"/>
          <a:lstStyle/>
          <a:p>
            <a:pPr eaLnBrk="1" hangingPunct="1"/>
            <a:endParaRPr lang="en-US" dirty="0"/>
          </a:p>
        </p:txBody>
      </p:sp>
      <p:sp>
        <p:nvSpPr>
          <p:cNvPr id="401424" name="Text Box 16"/>
          <p:cNvSpPr txBox="1">
            <a:spLocks noChangeArrowheads="1"/>
          </p:cNvSpPr>
          <p:nvPr/>
        </p:nvSpPr>
        <p:spPr bwMode="auto">
          <a:xfrm>
            <a:off x="228600" y="4419600"/>
            <a:ext cx="8763000" cy="2181225"/>
          </a:xfrm>
          <a:prstGeom prst="rect">
            <a:avLst/>
          </a:prstGeom>
          <a:noFill/>
          <a:ln w="9525">
            <a:noFill/>
            <a:miter lim="800000"/>
            <a:headEnd/>
            <a:tailEnd/>
          </a:ln>
          <a:effectLst/>
        </p:spPr>
        <p:txBody>
          <a:bodyPr>
            <a:spAutoFit/>
          </a:bodyPr>
          <a:lstStyle/>
          <a:p>
            <a:pPr eaLnBrk="1" hangingPunct="1">
              <a:spcBef>
                <a:spcPct val="20000"/>
              </a:spcBef>
              <a:buFontTx/>
              <a:buChar char="•"/>
              <a:defRPr/>
            </a:pPr>
            <a:r>
              <a:rPr lang="en-US" sz="1800" b="1" dirty="0">
                <a:effectLst>
                  <a:outerShdw blurRad="38100" dist="38100" dir="2700000" algn="tl">
                    <a:srgbClr val="FFFFFF"/>
                  </a:outerShdw>
                </a:effectLst>
              </a:rPr>
              <a:t> OCC reflects </a:t>
            </a:r>
            <a:r>
              <a:rPr lang="en-US" sz="1800" b="1" i="1" dirty="0">
                <a:effectLst>
                  <a:outerShdw blurRad="38100" dist="38100" dir="2700000" algn="tl">
                    <a:srgbClr val="FFFFFF"/>
                  </a:outerShdw>
                </a:effectLst>
              </a:rPr>
              <a:t>“price of time”</a:t>
            </a:r>
            <a:r>
              <a:rPr lang="en-US" sz="1800" b="1" dirty="0">
                <a:effectLst>
                  <a:outerShdw blurRad="38100" dist="38100" dir="2700000" algn="tl">
                    <a:srgbClr val="FFFFFF"/>
                  </a:outerShdw>
                </a:effectLst>
              </a:rPr>
              <a:t> &amp; </a:t>
            </a:r>
            <a:r>
              <a:rPr lang="en-US" sz="1800" b="1" i="1" dirty="0">
                <a:effectLst>
                  <a:outerShdw blurRad="38100" dist="38100" dir="2700000" algn="tl">
                    <a:srgbClr val="FFFFFF"/>
                  </a:outerShdw>
                </a:effectLst>
              </a:rPr>
              <a:t>“price of risk”</a:t>
            </a:r>
            <a:r>
              <a:rPr lang="en-US" sz="1800" b="1" dirty="0">
                <a:effectLst>
                  <a:outerShdw blurRad="38100" dist="38100" dir="2700000" algn="tl">
                    <a:srgbClr val="FFFFFF"/>
                  </a:outerShdw>
                </a:effectLst>
              </a:rPr>
              <a:t> (i.e., value of trade-off betw $ today </a:t>
            </a:r>
            <a:r>
              <a:rPr lang="en-US" sz="1800" b="1" dirty="0" smtClean="0">
                <a:effectLst>
                  <a:outerShdw blurRad="38100" dist="38100" dir="2700000" algn="tl">
                    <a:srgbClr val="FFFFFF"/>
                  </a:outerShdw>
                </a:effectLst>
              </a:rPr>
              <a:t>vs. </a:t>
            </a:r>
            <a:r>
              <a:rPr lang="en-US" sz="1800" b="1" dirty="0">
                <a:effectLst>
                  <a:outerShdw blurRad="38100" dist="38100" dir="2700000" algn="tl">
                    <a:srgbClr val="FFFFFF"/>
                  </a:outerShdw>
                </a:effectLst>
              </a:rPr>
              <a:t>$ tomorrow, value of trade-off betw certain $ </a:t>
            </a:r>
            <a:r>
              <a:rPr lang="en-US" sz="1800" b="1" dirty="0" smtClean="0">
                <a:effectLst>
                  <a:outerShdw blurRad="38100" dist="38100" dir="2700000" algn="tl">
                    <a:srgbClr val="FFFFFF"/>
                  </a:outerShdw>
                </a:effectLst>
              </a:rPr>
              <a:t>vs. </a:t>
            </a:r>
            <a:r>
              <a:rPr lang="en-US" sz="1800" b="1" dirty="0">
                <a:effectLst>
                  <a:outerShdw blurRad="38100" dist="38100" dir="2700000" algn="tl">
                    <a:srgbClr val="FFFFFF"/>
                  </a:outerShdw>
                </a:effectLst>
              </a:rPr>
              <a:t>uncertain $).</a:t>
            </a:r>
          </a:p>
          <a:p>
            <a:pPr eaLnBrk="1" hangingPunct="1">
              <a:spcBef>
                <a:spcPct val="20000"/>
              </a:spcBef>
              <a:buFontTx/>
              <a:buChar char="•"/>
              <a:defRPr/>
            </a:pPr>
            <a:r>
              <a:rPr lang="en-US" sz="1800" b="1" dirty="0">
                <a:effectLst>
                  <a:outerShdw blurRad="38100" dist="38100" dir="2700000" algn="tl">
                    <a:srgbClr val="FFFFFF"/>
                  </a:outerShdw>
                </a:effectLst>
              </a:rPr>
              <a:t> These prices are determined in the capital market.</a:t>
            </a:r>
          </a:p>
          <a:p>
            <a:pPr eaLnBrk="1" hangingPunct="1">
              <a:spcBef>
                <a:spcPct val="20000"/>
              </a:spcBef>
              <a:buFontTx/>
              <a:buChar char="•"/>
              <a:defRPr/>
            </a:pPr>
            <a:r>
              <a:rPr lang="en-US" sz="1800" b="1" i="1" dirty="0">
                <a:effectLst>
                  <a:outerShdw blurRad="38100" dist="38100" dir="2700000" algn="tl">
                    <a:srgbClr val="FFFFFF"/>
                  </a:outerShdw>
                </a:effectLst>
              </a:rPr>
              <a:t> </a:t>
            </a:r>
            <a:r>
              <a:rPr lang="en-US" sz="1800" b="1" i="1" u="sng" dirty="0">
                <a:effectLst>
                  <a:outerShdw blurRad="38100" dist="38100" dir="2700000" algn="tl">
                    <a:srgbClr val="FFFFFF"/>
                  </a:outerShdw>
                </a:effectLst>
              </a:rPr>
              <a:t>All</a:t>
            </a:r>
            <a:r>
              <a:rPr lang="en-US" sz="1800" b="1" dirty="0">
                <a:effectLst>
                  <a:outerShdw blurRad="38100" dist="38100" dir="2700000" algn="tl">
                    <a:srgbClr val="FFFFFF"/>
                  </a:outerShdw>
                </a:effectLst>
              </a:rPr>
              <a:t> investors can </a:t>
            </a:r>
            <a:r>
              <a:rPr lang="en-US" sz="1800" b="1" i="1" u="sng" dirty="0">
                <a:effectLst>
                  <a:outerShdw blurRad="38100" dist="38100" dir="2700000" algn="tl">
                    <a:srgbClr val="FFFFFF"/>
                  </a:outerShdw>
                </a:effectLst>
              </a:rPr>
              <a:t>always</a:t>
            </a:r>
            <a:r>
              <a:rPr lang="en-US" sz="1800" b="1" dirty="0">
                <a:effectLst>
                  <a:outerShdw blurRad="38100" dist="38100" dir="2700000" algn="tl">
                    <a:srgbClr val="FFFFFF"/>
                  </a:outerShdw>
                </a:effectLst>
              </a:rPr>
              <a:t> participate in the capital market.</a:t>
            </a:r>
          </a:p>
          <a:p>
            <a:pPr eaLnBrk="1" hangingPunct="1">
              <a:spcBef>
                <a:spcPct val="20000"/>
              </a:spcBef>
              <a:buFontTx/>
              <a:buChar char="•"/>
              <a:defRPr/>
            </a:pPr>
            <a:r>
              <a:rPr lang="en-US" sz="1800" b="1" dirty="0">
                <a:effectLst>
                  <a:outerShdw blurRad="38100" dist="38100" dir="2700000" algn="tl">
                    <a:srgbClr val="FFFFFF"/>
                  </a:outerShdw>
                </a:effectLst>
              </a:rPr>
              <a:t> Hence: capital market’s prices (for </a:t>
            </a:r>
            <a:r>
              <a:rPr lang="en-US" sz="1800" b="1" i="1" dirty="0">
                <a:effectLst>
                  <a:outerShdw blurRad="38100" dist="38100" dir="2700000" algn="tl">
                    <a:srgbClr val="FFFFFF"/>
                  </a:outerShdw>
                </a:effectLst>
              </a:rPr>
              <a:t>time</a:t>
            </a:r>
            <a:r>
              <a:rPr lang="en-US" sz="1800" b="1" dirty="0">
                <a:effectLst>
                  <a:outerShdw blurRad="38100" dist="38100" dir="2700000" algn="tl">
                    <a:srgbClr val="FFFFFF"/>
                  </a:outerShdw>
                </a:effectLst>
              </a:rPr>
              <a:t> &amp; </a:t>
            </a:r>
            <a:r>
              <a:rPr lang="en-US" sz="1800" b="1" i="1" dirty="0">
                <a:effectLst>
                  <a:outerShdw blurRad="38100" dist="38100" dir="2700000" algn="tl">
                    <a:srgbClr val="FFFFFF"/>
                  </a:outerShdw>
                </a:effectLst>
              </a:rPr>
              <a:t>risk</a:t>
            </a:r>
            <a:r>
              <a:rPr lang="en-US" sz="1800" b="1" dirty="0">
                <a:effectLst>
                  <a:outerShdw blurRad="38100" dist="38100" dir="2700000" algn="tl">
                    <a:srgbClr val="FFFFFF"/>
                  </a:outerShdw>
                </a:effectLst>
              </a:rPr>
              <a:t>) always represent the relevant </a:t>
            </a:r>
            <a:r>
              <a:rPr lang="en-US" sz="1800" b="1" i="1" dirty="0">
                <a:effectLst>
                  <a:outerShdw blurRad="38100" dist="38100" dir="2700000" algn="tl">
                    <a:srgbClr val="FFFFFF"/>
                  </a:outerShdw>
                </a:effectLst>
              </a:rPr>
              <a:t>opportunity</a:t>
            </a:r>
            <a:r>
              <a:rPr lang="en-US" sz="1800" b="1" dirty="0">
                <a:effectLst>
                  <a:outerShdw blurRad="38100" dist="38100" dir="2700000" algn="tl">
                    <a:srgbClr val="FFFFFF"/>
                  </a:outerShdw>
                </a:effectLst>
              </a:rPr>
              <a:t>, for </a:t>
            </a:r>
            <a:r>
              <a:rPr lang="en-US" sz="1800" b="1" i="1" dirty="0">
                <a:effectLst>
                  <a:outerShdw blurRad="38100" dist="38100" dir="2700000" algn="tl">
                    <a:srgbClr val="FFFFFF"/>
                  </a:outerShdw>
                </a:effectLst>
              </a:rPr>
              <a:t>all</a:t>
            </a:r>
            <a:r>
              <a:rPr lang="en-US" sz="1800" b="1" dirty="0">
                <a:effectLst>
                  <a:outerShdw blurRad="38100" dist="38100" dir="2700000" algn="tl">
                    <a:srgbClr val="FFFFFF"/>
                  </a:outerShdw>
                </a:effectLst>
              </a:rPr>
              <a:t> investors, for the purpose of translating uncertain future $ into certain present $.</a:t>
            </a:r>
            <a:endParaRPr lang="en-US" sz="1800" b="1" i="1" u="sng" dirty="0">
              <a:effectLst>
                <a:outerShdw blurRad="38100" dist="38100" dir="2700000" algn="tl">
                  <a:srgbClr val="FFFFFF"/>
                </a:outerShdw>
              </a:effectLst>
            </a:endParaRPr>
          </a:p>
        </p:txBody>
      </p:sp>
      <p:sp>
        <p:nvSpPr>
          <p:cNvPr id="18" name="Footer Placeholder 17"/>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a:ln>
            <a:miter lim="800000"/>
            <a:headEnd/>
            <a:tailEnd/>
          </a:ln>
        </p:spPr>
        <p:txBody>
          <a:bodyPr/>
          <a:lstStyle/>
          <a:p>
            <a:fld id="{F458EBE6-233C-4455-AA5D-71ECDA3E2CDE}" type="slidenum">
              <a:rPr lang="en-US"/>
              <a:pPr/>
              <a:t>12</a:t>
            </a:fld>
            <a:endParaRPr lang="en-US" dirty="0"/>
          </a:p>
        </p:txBody>
      </p:sp>
      <p:graphicFrame>
        <p:nvGraphicFramePr>
          <p:cNvPr id="31747" name="Object 2"/>
          <p:cNvGraphicFramePr>
            <a:graphicFrameLocks noGrp="1" noChangeAspect="1"/>
          </p:cNvGraphicFramePr>
          <p:nvPr>
            <p:ph type="title"/>
          </p:nvPr>
        </p:nvGraphicFramePr>
        <p:xfrm>
          <a:off x="457200" y="1752600"/>
          <a:ext cx="7772400" cy="915988"/>
        </p:xfrm>
        <a:graphic>
          <a:graphicData uri="http://schemas.openxmlformats.org/presentationml/2006/ole">
            <p:oleObj spid="_x0000_s31747" name="Equation" r:id="rId4" imgW="3771900" imgH="444500" progId="Equation.3">
              <p:embed/>
            </p:oleObj>
          </a:graphicData>
        </a:graphic>
      </p:graphicFrame>
      <p:sp>
        <p:nvSpPr>
          <p:cNvPr id="403459" name="Text Box 3"/>
          <p:cNvSpPr txBox="1">
            <a:spLocks noChangeArrowheads="1"/>
          </p:cNvSpPr>
          <p:nvPr/>
        </p:nvSpPr>
        <p:spPr bwMode="auto">
          <a:xfrm>
            <a:off x="152400" y="152400"/>
            <a:ext cx="8458200" cy="519113"/>
          </a:xfrm>
          <a:prstGeom prst="rect">
            <a:avLst/>
          </a:prstGeom>
          <a:noFill/>
          <a:ln w="9525">
            <a:noFill/>
            <a:miter lim="800000"/>
            <a:headEnd/>
            <a:tailEnd/>
          </a:ln>
          <a:effectLst/>
        </p:spPr>
        <p:txBody>
          <a:bodyPr>
            <a:spAutoFit/>
          </a:bodyPr>
          <a:lstStyle/>
          <a:p>
            <a:pPr eaLnBrk="1" hangingPunct="1">
              <a:spcBef>
                <a:spcPct val="50000"/>
              </a:spcBef>
              <a:defRPr/>
            </a:pPr>
            <a:r>
              <a:rPr lang="en-US" sz="2800" b="1" i="1" dirty="0">
                <a:effectLst>
                  <a:outerShdw blurRad="38100" dist="38100" dir="2700000" algn="tl">
                    <a:srgbClr val="FFFFFF"/>
                  </a:outerShdw>
                </a:effectLst>
              </a:rPr>
              <a:t>Estimating investment value: Best practice . . .</a:t>
            </a:r>
          </a:p>
        </p:txBody>
      </p:sp>
      <p:grpSp>
        <p:nvGrpSpPr>
          <p:cNvPr id="31749" name="Group 4"/>
          <p:cNvGrpSpPr>
            <a:grpSpLocks/>
          </p:cNvGrpSpPr>
          <p:nvPr/>
        </p:nvGrpSpPr>
        <p:grpSpPr bwMode="auto">
          <a:xfrm>
            <a:off x="533400" y="685800"/>
            <a:ext cx="8077200" cy="1524000"/>
            <a:chOff x="336" y="480"/>
            <a:chExt cx="5088" cy="960"/>
          </a:xfrm>
        </p:grpSpPr>
        <p:sp>
          <p:nvSpPr>
            <p:cNvPr id="403461" name="Text Box 5"/>
            <p:cNvSpPr txBox="1">
              <a:spLocks noChangeArrowheads="1"/>
            </p:cNvSpPr>
            <p:nvPr/>
          </p:nvSpPr>
          <p:spPr bwMode="auto">
            <a:xfrm>
              <a:off x="336" y="480"/>
              <a:ext cx="5088" cy="448"/>
            </a:xfrm>
            <a:prstGeom prst="rect">
              <a:avLst/>
            </a:prstGeom>
            <a:noFill/>
            <a:ln w="9525">
              <a:solidFill>
                <a:srgbClr val="FF0000"/>
              </a:solidFill>
              <a:miter lim="800000"/>
              <a:headEnd/>
              <a:tailEnd/>
            </a:ln>
            <a:effectLst/>
          </p:spPr>
          <p:txBody>
            <a:bodyPr>
              <a:spAutoFit/>
            </a:bodyPr>
            <a:lstStyle/>
            <a:p>
              <a:pPr eaLnBrk="1" hangingPunct="1">
                <a:spcBef>
                  <a:spcPct val="50000"/>
                </a:spcBef>
                <a:buFontTx/>
                <a:buChar char="•"/>
                <a:defRPr/>
              </a:pPr>
              <a:r>
                <a:rPr lang="en-US" b="1" dirty="0">
                  <a:effectLst>
                    <a:outerShdw blurRad="38100" dist="38100" dir="2700000" algn="tl">
                      <a:srgbClr val="FFFFFF"/>
                    </a:outerShdw>
                  </a:effectLst>
                </a:rPr>
                <a:t> DCF numerators (</a:t>
              </a:r>
              <a:r>
                <a:rPr lang="en-US" b="1" i="1" dirty="0">
                  <a:effectLst>
                    <a:outerShdw blurRad="38100" dist="38100" dir="2700000" algn="tl">
                      <a:srgbClr val="FFFFFF"/>
                    </a:outerShdw>
                  </a:effectLst>
                </a:rPr>
                <a:t>CFs</a:t>
              </a:r>
              <a:r>
                <a:rPr lang="en-US" b="1" dirty="0">
                  <a:effectLst>
                    <a:outerShdw blurRad="38100" dist="38100" dir="2700000" algn="tl">
                      <a:srgbClr val="FFFFFF"/>
                    </a:outerShdw>
                  </a:effectLst>
                </a:rPr>
                <a:t>) should be </a:t>
              </a:r>
              <a:r>
                <a:rPr lang="en-US" b="1" i="1" dirty="0">
                  <a:effectLst>
                    <a:outerShdw blurRad="38100" dist="38100" dir="2700000" algn="tl">
                      <a:srgbClr val="FFFFFF"/>
                    </a:outerShdw>
                  </a:effectLst>
                </a:rPr>
                <a:t>“personalized”</a:t>
              </a:r>
              <a:r>
                <a:rPr lang="en-US" b="1" dirty="0">
                  <a:effectLst>
                    <a:outerShdw blurRad="38100" dist="38100" dir="2700000" algn="tl">
                      <a:srgbClr val="FFFFFF"/>
                    </a:outerShdw>
                  </a:effectLst>
                </a:rPr>
                <a:t> to reflect incremental after-tax CF effects for the specified investor.</a:t>
              </a:r>
            </a:p>
          </p:txBody>
        </p:sp>
        <p:sp>
          <p:nvSpPr>
            <p:cNvPr id="31758" name="Oval 6"/>
            <p:cNvSpPr>
              <a:spLocks noChangeArrowheads="1"/>
            </p:cNvSpPr>
            <p:nvPr/>
          </p:nvSpPr>
          <p:spPr bwMode="auto">
            <a:xfrm>
              <a:off x="768" y="1152"/>
              <a:ext cx="768" cy="288"/>
            </a:xfrm>
            <a:prstGeom prst="ellipse">
              <a:avLst/>
            </a:prstGeom>
            <a:noFill/>
            <a:ln w="9525">
              <a:solidFill>
                <a:srgbClr val="FF0000"/>
              </a:solidFill>
              <a:round/>
              <a:headEnd/>
              <a:tailEnd/>
            </a:ln>
          </p:spPr>
          <p:txBody>
            <a:bodyPr wrap="none" anchor="ctr"/>
            <a:lstStyle/>
            <a:p>
              <a:pPr eaLnBrk="1" hangingPunct="1"/>
              <a:endParaRPr lang="en-US" dirty="0"/>
            </a:p>
          </p:txBody>
        </p:sp>
        <p:sp>
          <p:nvSpPr>
            <p:cNvPr id="31759" name="Oval 7"/>
            <p:cNvSpPr>
              <a:spLocks noChangeArrowheads="1"/>
            </p:cNvSpPr>
            <p:nvPr/>
          </p:nvSpPr>
          <p:spPr bwMode="auto">
            <a:xfrm>
              <a:off x="1728" y="1152"/>
              <a:ext cx="768" cy="288"/>
            </a:xfrm>
            <a:prstGeom prst="ellipse">
              <a:avLst/>
            </a:prstGeom>
            <a:noFill/>
            <a:ln w="9525">
              <a:solidFill>
                <a:srgbClr val="FF0000"/>
              </a:solidFill>
              <a:round/>
              <a:headEnd/>
              <a:tailEnd/>
            </a:ln>
          </p:spPr>
          <p:txBody>
            <a:bodyPr wrap="none" anchor="ctr"/>
            <a:lstStyle/>
            <a:p>
              <a:pPr eaLnBrk="1" hangingPunct="1"/>
              <a:endParaRPr lang="en-US" dirty="0"/>
            </a:p>
          </p:txBody>
        </p:sp>
        <p:sp>
          <p:nvSpPr>
            <p:cNvPr id="31760" name="Oval 8"/>
            <p:cNvSpPr>
              <a:spLocks noChangeArrowheads="1"/>
            </p:cNvSpPr>
            <p:nvPr/>
          </p:nvSpPr>
          <p:spPr bwMode="auto">
            <a:xfrm>
              <a:off x="3120" y="1152"/>
              <a:ext cx="864" cy="288"/>
            </a:xfrm>
            <a:prstGeom prst="ellipse">
              <a:avLst/>
            </a:prstGeom>
            <a:noFill/>
            <a:ln w="9525">
              <a:solidFill>
                <a:srgbClr val="FF0000"/>
              </a:solidFill>
              <a:round/>
              <a:headEnd/>
              <a:tailEnd/>
            </a:ln>
          </p:spPr>
          <p:txBody>
            <a:bodyPr wrap="none" anchor="ctr"/>
            <a:lstStyle/>
            <a:p>
              <a:pPr eaLnBrk="1" hangingPunct="1"/>
              <a:endParaRPr lang="en-US" dirty="0"/>
            </a:p>
          </p:txBody>
        </p:sp>
        <p:sp>
          <p:nvSpPr>
            <p:cNvPr id="31761" name="Oval 9"/>
            <p:cNvSpPr>
              <a:spLocks noChangeArrowheads="1"/>
            </p:cNvSpPr>
            <p:nvPr/>
          </p:nvSpPr>
          <p:spPr bwMode="auto">
            <a:xfrm>
              <a:off x="4320" y="1152"/>
              <a:ext cx="864" cy="288"/>
            </a:xfrm>
            <a:prstGeom prst="ellipse">
              <a:avLst/>
            </a:prstGeom>
            <a:noFill/>
            <a:ln w="9525">
              <a:solidFill>
                <a:srgbClr val="FF0000"/>
              </a:solidFill>
              <a:round/>
              <a:headEnd/>
              <a:tailEnd/>
            </a:ln>
          </p:spPr>
          <p:txBody>
            <a:bodyPr wrap="none" anchor="ctr"/>
            <a:lstStyle/>
            <a:p>
              <a:pPr eaLnBrk="1" hangingPunct="1"/>
              <a:endParaRPr lang="en-US" dirty="0"/>
            </a:p>
          </p:txBody>
        </p:sp>
      </p:grpSp>
      <p:sp>
        <p:nvSpPr>
          <p:cNvPr id="403466" name="Text Box 10"/>
          <p:cNvSpPr txBox="1">
            <a:spLocks noChangeArrowheads="1"/>
          </p:cNvSpPr>
          <p:nvPr/>
        </p:nvSpPr>
        <p:spPr bwMode="auto">
          <a:xfrm>
            <a:off x="381000" y="4191000"/>
            <a:ext cx="2286000" cy="457200"/>
          </a:xfrm>
          <a:prstGeom prst="rect">
            <a:avLst/>
          </a:prstGeom>
          <a:noFill/>
          <a:ln w="9525">
            <a:noFill/>
            <a:miter lim="800000"/>
            <a:headEnd/>
            <a:tailEnd/>
          </a:ln>
          <a:effectLst/>
        </p:spPr>
        <p:txBody>
          <a:bodyPr>
            <a:spAutoFit/>
          </a:bodyPr>
          <a:lstStyle/>
          <a:p>
            <a:pPr eaLnBrk="1" hangingPunct="1">
              <a:spcBef>
                <a:spcPct val="50000"/>
              </a:spcBef>
              <a:defRPr/>
            </a:pPr>
            <a:r>
              <a:rPr lang="en-US" b="1" i="1" dirty="0">
                <a:effectLst>
                  <a:outerShdw blurRad="38100" dist="38100" dir="2700000" algn="tl">
                    <a:srgbClr val="FFFFFF"/>
                  </a:outerShdw>
                </a:effectLst>
              </a:rPr>
              <a:t>Why? . . .</a:t>
            </a:r>
          </a:p>
        </p:txBody>
      </p:sp>
      <p:sp>
        <p:nvSpPr>
          <p:cNvPr id="403467" name="Text Box 11"/>
          <p:cNvSpPr txBox="1">
            <a:spLocks noChangeArrowheads="1"/>
          </p:cNvSpPr>
          <p:nvPr/>
        </p:nvSpPr>
        <p:spPr bwMode="auto">
          <a:xfrm>
            <a:off x="533400" y="2819400"/>
            <a:ext cx="8077200" cy="1320800"/>
          </a:xfrm>
          <a:prstGeom prst="rect">
            <a:avLst/>
          </a:prstGeom>
          <a:noFill/>
          <a:ln w="9525">
            <a:solidFill>
              <a:srgbClr val="0000FF"/>
            </a:solidFill>
            <a:miter lim="800000"/>
            <a:headEnd/>
            <a:tailEnd/>
          </a:ln>
          <a:effectLst/>
        </p:spPr>
        <p:txBody>
          <a:bodyPr>
            <a:spAutoFit/>
          </a:bodyPr>
          <a:lstStyle/>
          <a:p>
            <a:pPr eaLnBrk="1" hangingPunct="1">
              <a:spcBef>
                <a:spcPct val="50000"/>
              </a:spcBef>
              <a:buFontTx/>
              <a:buChar char="•"/>
              <a:defRPr/>
            </a:pPr>
            <a:r>
              <a:rPr lang="en-US" b="1" dirty="0">
                <a:effectLst>
                  <a:outerShdw blurRad="38100" dist="38100" dir="2700000" algn="tl">
                    <a:srgbClr val="FFFFFF"/>
                  </a:outerShdw>
                </a:effectLst>
              </a:rPr>
              <a:t> DCF denominators (</a:t>
            </a:r>
            <a:r>
              <a:rPr lang="en-US" b="1" i="1" dirty="0">
                <a:effectLst>
                  <a:outerShdw blurRad="38100" dist="38100" dir="2700000" algn="tl">
                    <a:srgbClr val="FFFFFF"/>
                  </a:outerShdw>
                </a:effectLst>
              </a:rPr>
              <a:t>OCCs</a:t>
            </a:r>
            <a:r>
              <a:rPr lang="en-US" b="1" dirty="0">
                <a:effectLst>
                  <a:outerShdw blurRad="38100" dist="38100" dir="2700000" algn="tl">
                    <a:srgbClr val="FFFFFF"/>
                  </a:outerShdw>
                </a:effectLst>
              </a:rPr>
              <a:t>) should </a:t>
            </a:r>
            <a:r>
              <a:rPr lang="en-US" b="1" i="1" dirty="0">
                <a:effectLst>
                  <a:outerShdw blurRad="38100" dist="38100" dir="2700000" algn="tl">
                    <a:srgbClr val="FFFFFF"/>
                  </a:outerShdw>
                </a:effectLst>
              </a:rPr>
              <a:t>NOT</a:t>
            </a:r>
            <a:r>
              <a:rPr lang="en-US" b="1" dirty="0">
                <a:effectLst>
                  <a:outerShdw blurRad="38100" dist="38100" dir="2700000" algn="tl">
                    <a:srgbClr val="FFFFFF"/>
                  </a:outerShdw>
                </a:effectLst>
              </a:rPr>
              <a:t> be personalized; They should reflect the capital market’s OCC, only on an </a:t>
            </a:r>
            <a:r>
              <a:rPr lang="en-US" b="1" i="1" dirty="0">
                <a:effectLst>
                  <a:outerShdw blurRad="38100" dist="38100" dir="2700000" algn="tl">
                    <a:srgbClr val="FFFFFF"/>
                  </a:outerShdw>
                </a:effectLst>
              </a:rPr>
              <a:t>after-tax</a:t>
            </a:r>
            <a:r>
              <a:rPr lang="en-US" b="1" dirty="0">
                <a:effectLst>
                  <a:outerShdw blurRad="38100" dist="38100" dir="2700000" algn="tl">
                    <a:srgbClr val="FFFFFF"/>
                  </a:outerShdw>
                </a:effectLst>
              </a:rPr>
              <a:t> basis (i.e., reflecting the tax rate of the </a:t>
            </a:r>
            <a:r>
              <a:rPr lang="en-US" b="1" i="1" dirty="0">
                <a:effectLst>
                  <a:outerShdw blurRad="38100" dist="38100" dir="2700000" algn="tl">
                    <a:srgbClr val="FFFFFF"/>
                  </a:outerShdw>
                </a:effectLst>
              </a:rPr>
              <a:t>marginal</a:t>
            </a:r>
            <a:r>
              <a:rPr lang="en-US" b="1" dirty="0">
                <a:effectLst>
                  <a:outerShdw blurRad="38100" dist="38100" dir="2700000" algn="tl">
                    <a:srgbClr val="FFFFFF"/>
                  </a:outerShdw>
                </a:effectLst>
              </a:rPr>
              <a:t> investor in the relevant capital market).</a:t>
            </a:r>
          </a:p>
        </p:txBody>
      </p:sp>
      <p:sp>
        <p:nvSpPr>
          <p:cNvPr id="31752" name="Oval 12"/>
          <p:cNvSpPr>
            <a:spLocks noChangeArrowheads="1"/>
          </p:cNvSpPr>
          <p:nvPr/>
        </p:nvSpPr>
        <p:spPr bwMode="auto">
          <a:xfrm>
            <a:off x="1143000" y="2133600"/>
            <a:ext cx="1371600" cy="533400"/>
          </a:xfrm>
          <a:prstGeom prst="ellipse">
            <a:avLst/>
          </a:prstGeom>
          <a:noFill/>
          <a:ln w="9525">
            <a:solidFill>
              <a:srgbClr val="0000FF"/>
            </a:solidFill>
            <a:round/>
            <a:headEnd/>
            <a:tailEnd/>
          </a:ln>
        </p:spPr>
        <p:txBody>
          <a:bodyPr wrap="none" anchor="ctr"/>
          <a:lstStyle/>
          <a:p>
            <a:pPr eaLnBrk="1" hangingPunct="1"/>
            <a:endParaRPr lang="en-US" dirty="0"/>
          </a:p>
        </p:txBody>
      </p:sp>
      <p:sp>
        <p:nvSpPr>
          <p:cNvPr id="31753" name="Oval 13"/>
          <p:cNvSpPr>
            <a:spLocks noChangeArrowheads="1"/>
          </p:cNvSpPr>
          <p:nvPr/>
        </p:nvSpPr>
        <p:spPr bwMode="auto">
          <a:xfrm>
            <a:off x="2590800" y="2133600"/>
            <a:ext cx="1524000" cy="533400"/>
          </a:xfrm>
          <a:prstGeom prst="ellipse">
            <a:avLst/>
          </a:prstGeom>
          <a:noFill/>
          <a:ln w="9525">
            <a:solidFill>
              <a:srgbClr val="0000FF"/>
            </a:solidFill>
            <a:round/>
            <a:headEnd/>
            <a:tailEnd/>
          </a:ln>
        </p:spPr>
        <p:txBody>
          <a:bodyPr wrap="none" anchor="ctr"/>
          <a:lstStyle/>
          <a:p>
            <a:pPr eaLnBrk="1" hangingPunct="1"/>
            <a:endParaRPr lang="en-US" dirty="0"/>
          </a:p>
        </p:txBody>
      </p:sp>
      <p:sp>
        <p:nvSpPr>
          <p:cNvPr id="31754" name="Oval 14"/>
          <p:cNvSpPr>
            <a:spLocks noChangeArrowheads="1"/>
          </p:cNvSpPr>
          <p:nvPr/>
        </p:nvSpPr>
        <p:spPr bwMode="auto">
          <a:xfrm>
            <a:off x="4800600" y="2133600"/>
            <a:ext cx="1752600" cy="533400"/>
          </a:xfrm>
          <a:prstGeom prst="ellipse">
            <a:avLst/>
          </a:prstGeom>
          <a:noFill/>
          <a:ln w="9525">
            <a:solidFill>
              <a:srgbClr val="0000FF"/>
            </a:solidFill>
            <a:round/>
            <a:headEnd/>
            <a:tailEnd/>
          </a:ln>
        </p:spPr>
        <p:txBody>
          <a:bodyPr wrap="none" anchor="ctr"/>
          <a:lstStyle/>
          <a:p>
            <a:pPr eaLnBrk="1" hangingPunct="1"/>
            <a:endParaRPr lang="en-US" dirty="0"/>
          </a:p>
        </p:txBody>
      </p:sp>
      <p:sp>
        <p:nvSpPr>
          <p:cNvPr id="31755" name="Oval 15"/>
          <p:cNvSpPr>
            <a:spLocks noChangeArrowheads="1"/>
          </p:cNvSpPr>
          <p:nvPr/>
        </p:nvSpPr>
        <p:spPr bwMode="auto">
          <a:xfrm>
            <a:off x="6705600" y="2133600"/>
            <a:ext cx="1524000" cy="533400"/>
          </a:xfrm>
          <a:prstGeom prst="ellipse">
            <a:avLst/>
          </a:prstGeom>
          <a:noFill/>
          <a:ln w="9525">
            <a:solidFill>
              <a:srgbClr val="0000FF"/>
            </a:solidFill>
            <a:round/>
            <a:headEnd/>
            <a:tailEnd/>
          </a:ln>
        </p:spPr>
        <p:txBody>
          <a:bodyPr wrap="none" anchor="ctr"/>
          <a:lstStyle/>
          <a:p>
            <a:pPr eaLnBrk="1" hangingPunct="1"/>
            <a:endParaRPr lang="en-US" dirty="0"/>
          </a:p>
        </p:txBody>
      </p:sp>
      <p:sp>
        <p:nvSpPr>
          <p:cNvPr id="403472" name="Text Box 16"/>
          <p:cNvSpPr txBox="1">
            <a:spLocks noChangeArrowheads="1"/>
          </p:cNvSpPr>
          <p:nvPr/>
        </p:nvSpPr>
        <p:spPr bwMode="auto">
          <a:xfrm>
            <a:off x="381000" y="4572000"/>
            <a:ext cx="8610600" cy="1631950"/>
          </a:xfrm>
          <a:prstGeom prst="rect">
            <a:avLst/>
          </a:prstGeom>
          <a:noFill/>
          <a:ln w="9525">
            <a:noFill/>
            <a:miter lim="800000"/>
            <a:headEnd/>
            <a:tailEnd/>
          </a:ln>
          <a:effectLst/>
        </p:spPr>
        <p:txBody>
          <a:bodyPr>
            <a:spAutoFit/>
          </a:bodyPr>
          <a:lstStyle/>
          <a:p>
            <a:pPr eaLnBrk="1" hangingPunct="1">
              <a:spcBef>
                <a:spcPct val="20000"/>
              </a:spcBef>
              <a:defRPr/>
            </a:pPr>
            <a:r>
              <a:rPr lang="en-US" sz="1800" b="1" i="1" dirty="0">
                <a:effectLst>
                  <a:outerShdw blurRad="38100" dist="38100" dir="2700000" algn="tl">
                    <a:srgbClr val="FFFFFF"/>
                  </a:outerShdw>
                </a:effectLst>
              </a:rPr>
              <a:t>Furthermore, suppose not . . .</a:t>
            </a:r>
          </a:p>
          <a:p>
            <a:pPr eaLnBrk="1" hangingPunct="1">
              <a:spcBef>
                <a:spcPct val="20000"/>
              </a:spcBef>
              <a:buFontTx/>
              <a:buChar char="•"/>
              <a:defRPr/>
            </a:pPr>
            <a:r>
              <a:rPr lang="en-US" sz="1800" b="1" dirty="0">
                <a:effectLst>
                  <a:outerShdw blurRad="38100" dist="38100" dir="2700000" algn="tl">
                    <a:srgbClr val="FFFFFF"/>
                  </a:outerShdw>
                </a:effectLst>
              </a:rPr>
              <a:t> This would imply, e.g., a </a:t>
            </a:r>
            <a:r>
              <a:rPr lang="en-US" sz="1800" b="1" i="1" dirty="0">
                <a:effectLst>
                  <a:outerShdw blurRad="38100" dist="38100" dir="2700000" algn="tl">
                    <a:srgbClr val="FFFFFF"/>
                  </a:outerShdw>
                </a:effectLst>
              </a:rPr>
              <a:t>“personalized risk premium”</a:t>
            </a:r>
            <a:r>
              <a:rPr lang="en-US" sz="1800" b="1" dirty="0">
                <a:effectLst>
                  <a:outerShdw blurRad="38100" dist="38100" dir="2700000" algn="tl">
                    <a:srgbClr val="FFFFFF"/>
                  </a:outerShdw>
                </a:effectLst>
              </a:rPr>
              <a:t> in the discount rate.</a:t>
            </a:r>
          </a:p>
          <a:p>
            <a:pPr eaLnBrk="1" hangingPunct="1">
              <a:spcBef>
                <a:spcPct val="20000"/>
              </a:spcBef>
              <a:buFontTx/>
              <a:buChar char="•"/>
              <a:defRPr/>
            </a:pPr>
            <a:r>
              <a:rPr lang="en-US" sz="1800" b="1" i="1" dirty="0">
                <a:effectLst>
                  <a:outerShdw blurRad="38100" dist="38100" dir="2700000" algn="tl">
                    <a:srgbClr val="FFFFFF"/>
                  </a:outerShdw>
                </a:effectLst>
              </a:rPr>
              <a:t> </a:t>
            </a:r>
            <a:r>
              <a:rPr lang="en-US" sz="1800" b="1" dirty="0">
                <a:effectLst>
                  <a:outerShdw blurRad="38100" dist="38100" dir="2700000" algn="tl">
                    <a:srgbClr val="FFFFFF"/>
                  </a:outerShdw>
                </a:effectLst>
              </a:rPr>
              <a:t>This would lack </a:t>
            </a:r>
            <a:r>
              <a:rPr lang="en-US" sz="1800" b="1" i="1" dirty="0">
                <a:effectLst>
                  <a:outerShdw blurRad="38100" dist="38100" dir="2700000" algn="tl">
                    <a:srgbClr val="FFFFFF"/>
                  </a:outerShdw>
                </a:effectLst>
              </a:rPr>
              <a:t>rigor</a:t>
            </a:r>
            <a:r>
              <a:rPr lang="en-US" sz="1800" b="1" dirty="0">
                <a:effectLst>
                  <a:outerShdw blurRad="38100" dist="38100" dir="2700000" algn="tl">
                    <a:srgbClr val="FFFFFF"/>
                  </a:outerShdw>
                </a:effectLst>
              </a:rPr>
              <a:t>, and tempt abuse (e.g., </a:t>
            </a:r>
            <a:r>
              <a:rPr lang="en-US" sz="1800" b="1" i="1" dirty="0">
                <a:effectLst>
                  <a:outerShdw blurRad="38100" dist="38100" dir="2700000" algn="tl">
                    <a:srgbClr val="FFFFFF"/>
                  </a:outerShdw>
                </a:effectLst>
              </a:rPr>
              <a:t>“pet project”</a:t>
            </a:r>
            <a:r>
              <a:rPr lang="en-US" sz="1800" b="1" dirty="0">
                <a:effectLst>
                  <a:outerShdw blurRad="38100" dist="38100" dir="2700000" algn="tl">
                    <a:srgbClr val="FFFFFF"/>
                  </a:outerShdw>
                </a:effectLst>
              </a:rPr>
              <a:t> gets low OCC).</a:t>
            </a:r>
          </a:p>
          <a:p>
            <a:pPr eaLnBrk="1" hangingPunct="1">
              <a:spcBef>
                <a:spcPct val="20000"/>
              </a:spcBef>
              <a:defRPr/>
            </a:pPr>
            <a:r>
              <a:rPr lang="en-US" sz="1800" b="1" i="1" dirty="0">
                <a:effectLst>
                  <a:outerShdw blurRad="38100" dist="38100" dir="2700000" algn="tl">
                    <a:srgbClr val="FFFFFF"/>
                  </a:outerShdw>
                </a:effectLst>
              </a:rPr>
              <a:t>Deal with unique wealth portfolios (implying possibly unique risk premium) at macro (not micro) level: i.e., in investor’s portfolio analysis (not in individual asset valuation).</a:t>
            </a:r>
            <a:endParaRPr lang="en-US" sz="1800" b="1" i="1" u="sng" dirty="0">
              <a:effectLst>
                <a:outerShdw blurRad="38100" dist="38100" dir="2700000" algn="tl">
                  <a:srgbClr val="FFFFFF"/>
                </a:outerShdw>
              </a:effectLst>
            </a:endParaRPr>
          </a:p>
        </p:txBody>
      </p:sp>
      <p:sp>
        <p:nvSpPr>
          <p:cNvPr id="18" name="Footer Placeholder 17"/>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2"/>
          </p:nvPr>
        </p:nvSpPr>
        <p:spPr>
          <a:noFill/>
          <a:ln>
            <a:miter lim="800000"/>
            <a:headEnd/>
            <a:tailEnd/>
          </a:ln>
        </p:spPr>
        <p:txBody>
          <a:bodyPr/>
          <a:lstStyle/>
          <a:p>
            <a:fld id="{1EA0042E-0EB3-477C-B83C-412999AE63FB}" type="slidenum">
              <a:rPr lang="en-US"/>
              <a:pPr/>
              <a:t>13</a:t>
            </a:fld>
            <a:endParaRPr lang="en-US" dirty="0"/>
          </a:p>
        </p:txBody>
      </p:sp>
      <p:graphicFrame>
        <p:nvGraphicFramePr>
          <p:cNvPr id="33795" name="Object 2"/>
          <p:cNvGraphicFramePr>
            <a:graphicFrameLocks noGrp="1" noChangeAspect="1"/>
          </p:cNvGraphicFramePr>
          <p:nvPr>
            <p:ph type="title"/>
          </p:nvPr>
        </p:nvGraphicFramePr>
        <p:xfrm>
          <a:off x="457200" y="2057400"/>
          <a:ext cx="7772400" cy="915988"/>
        </p:xfrm>
        <a:graphic>
          <a:graphicData uri="http://schemas.openxmlformats.org/presentationml/2006/ole">
            <p:oleObj spid="_x0000_s33795" name="Equation" r:id="rId3" imgW="3771900" imgH="444500" progId="Equation.3">
              <p:embed/>
            </p:oleObj>
          </a:graphicData>
        </a:graphic>
      </p:graphicFrame>
      <p:grpSp>
        <p:nvGrpSpPr>
          <p:cNvPr id="33796" name="Group 3"/>
          <p:cNvGrpSpPr>
            <a:grpSpLocks/>
          </p:cNvGrpSpPr>
          <p:nvPr/>
        </p:nvGrpSpPr>
        <p:grpSpPr bwMode="auto">
          <a:xfrm>
            <a:off x="533400" y="685800"/>
            <a:ext cx="8077200" cy="1828800"/>
            <a:chOff x="336" y="432"/>
            <a:chExt cx="5088" cy="1152"/>
          </a:xfrm>
        </p:grpSpPr>
        <p:sp>
          <p:nvSpPr>
            <p:cNvPr id="405508" name="Text Box 4"/>
            <p:cNvSpPr txBox="1">
              <a:spLocks noChangeArrowheads="1"/>
            </p:cNvSpPr>
            <p:nvPr/>
          </p:nvSpPr>
          <p:spPr bwMode="auto">
            <a:xfrm>
              <a:off x="336" y="432"/>
              <a:ext cx="5088" cy="832"/>
            </a:xfrm>
            <a:prstGeom prst="rect">
              <a:avLst/>
            </a:prstGeom>
            <a:noFill/>
            <a:ln w="9525">
              <a:solidFill>
                <a:srgbClr val="FF0000"/>
              </a:solidFill>
              <a:miter lim="800000"/>
              <a:headEnd/>
              <a:tailEnd/>
            </a:ln>
            <a:effectLst/>
          </p:spPr>
          <p:txBody>
            <a:bodyPr>
              <a:spAutoFit/>
            </a:bodyPr>
            <a:lstStyle/>
            <a:p>
              <a:pPr eaLnBrk="1" hangingPunct="1">
                <a:spcBef>
                  <a:spcPct val="50000"/>
                </a:spcBef>
                <a:defRPr/>
              </a:pPr>
              <a:r>
                <a:rPr lang="en-US" b="1" dirty="0">
                  <a:effectLst>
                    <a:outerShdw blurRad="38100" dist="38100" dir="2700000" algn="tl">
                      <a:srgbClr val="FFFFFF"/>
                    </a:outerShdw>
                  </a:effectLst>
                </a:rPr>
                <a:t>Thus, </a:t>
              </a:r>
              <a:r>
                <a:rPr lang="en-US" b="1" dirty="0">
                  <a:solidFill>
                    <a:srgbClr val="CC0099"/>
                  </a:solidFill>
                  <a:effectLst>
                    <a:outerShdw blurRad="38100" dist="38100" dir="2700000" algn="tl">
                      <a:srgbClr val="000000"/>
                    </a:outerShdw>
                  </a:effectLst>
                </a:rPr>
                <a:t>IV</a:t>
              </a:r>
              <a:r>
                <a:rPr lang="en-US" b="1" dirty="0">
                  <a:effectLst>
                    <a:outerShdw blurRad="38100" dist="38100" dir="2700000" algn="tl">
                      <a:srgbClr val="FFFFFF"/>
                    </a:outerShdw>
                  </a:effectLst>
                </a:rPr>
                <a:t> differs from </a:t>
              </a:r>
              <a:r>
                <a:rPr lang="en-US" b="1" dirty="0">
                  <a:solidFill>
                    <a:srgbClr val="CC0099"/>
                  </a:solidFill>
                  <a:effectLst>
                    <a:outerShdw blurRad="38100" dist="38100" dir="2700000" algn="tl">
                      <a:srgbClr val="000000"/>
                    </a:outerShdw>
                  </a:effectLst>
                </a:rPr>
                <a:t>MV</a:t>
              </a:r>
              <a:r>
                <a:rPr lang="en-US" b="1" dirty="0">
                  <a:effectLst>
                    <a:outerShdw blurRad="38100" dist="38100" dir="2700000" algn="tl">
                      <a:srgbClr val="FFFFFF"/>
                    </a:outerShdw>
                  </a:effectLst>
                </a:rPr>
                <a:t> because (and </a:t>
              </a:r>
              <a:r>
                <a:rPr lang="en-US" b="1" i="1" dirty="0">
                  <a:effectLst>
                    <a:outerShdw blurRad="38100" dist="38100" dir="2700000" algn="tl">
                      <a:srgbClr val="FFFFFF"/>
                    </a:outerShdw>
                  </a:effectLst>
                </a:rPr>
                <a:t>only because</a:t>
              </a:r>
              <a:r>
                <a:rPr lang="en-US" b="1" dirty="0">
                  <a:effectLst>
                    <a:outerShdw blurRad="38100" dist="38100" dir="2700000" algn="tl">
                      <a:srgbClr val="FFFFFF"/>
                    </a:outerShdw>
                  </a:effectLst>
                </a:rPr>
                <a:t>) incremental after-tax cash flows from the subject asset differ for the subject investor as compared to the marginal investor in the relevant asset market (because marginal investor determines </a:t>
              </a:r>
              <a:r>
                <a:rPr lang="en-US" b="1" dirty="0">
                  <a:solidFill>
                    <a:srgbClr val="CC0099"/>
                  </a:solidFill>
                  <a:effectLst>
                    <a:outerShdw blurRad="38100" dist="38100" dir="2700000" algn="tl">
                      <a:srgbClr val="000000"/>
                    </a:outerShdw>
                  </a:effectLst>
                </a:rPr>
                <a:t>MV</a:t>
              </a:r>
              <a:r>
                <a:rPr lang="en-US" b="1" dirty="0">
                  <a:effectLst>
                    <a:outerShdw blurRad="38100" dist="38100" dir="2700000" algn="tl">
                      <a:srgbClr val="FFFFFF"/>
                    </a:outerShdw>
                  </a:effectLst>
                </a:rPr>
                <a:t>).</a:t>
              </a:r>
            </a:p>
          </p:txBody>
        </p:sp>
        <p:sp>
          <p:nvSpPr>
            <p:cNvPr id="33800" name="Oval 5"/>
            <p:cNvSpPr>
              <a:spLocks noChangeArrowheads="1"/>
            </p:cNvSpPr>
            <p:nvPr/>
          </p:nvSpPr>
          <p:spPr bwMode="auto">
            <a:xfrm>
              <a:off x="768" y="1296"/>
              <a:ext cx="768" cy="288"/>
            </a:xfrm>
            <a:prstGeom prst="ellipse">
              <a:avLst/>
            </a:prstGeom>
            <a:noFill/>
            <a:ln w="9525">
              <a:solidFill>
                <a:srgbClr val="FF0000"/>
              </a:solidFill>
              <a:round/>
              <a:headEnd/>
              <a:tailEnd/>
            </a:ln>
          </p:spPr>
          <p:txBody>
            <a:bodyPr wrap="none" anchor="ctr"/>
            <a:lstStyle/>
            <a:p>
              <a:pPr eaLnBrk="1" hangingPunct="1"/>
              <a:endParaRPr lang="en-US" dirty="0"/>
            </a:p>
          </p:txBody>
        </p:sp>
        <p:sp>
          <p:nvSpPr>
            <p:cNvPr id="33801" name="Oval 6"/>
            <p:cNvSpPr>
              <a:spLocks noChangeArrowheads="1"/>
            </p:cNvSpPr>
            <p:nvPr/>
          </p:nvSpPr>
          <p:spPr bwMode="auto">
            <a:xfrm>
              <a:off x="1728" y="1296"/>
              <a:ext cx="768" cy="288"/>
            </a:xfrm>
            <a:prstGeom prst="ellipse">
              <a:avLst/>
            </a:prstGeom>
            <a:noFill/>
            <a:ln w="9525">
              <a:solidFill>
                <a:srgbClr val="FF0000"/>
              </a:solidFill>
              <a:round/>
              <a:headEnd/>
              <a:tailEnd/>
            </a:ln>
          </p:spPr>
          <p:txBody>
            <a:bodyPr wrap="none" anchor="ctr"/>
            <a:lstStyle/>
            <a:p>
              <a:pPr eaLnBrk="1" hangingPunct="1"/>
              <a:endParaRPr lang="en-US" dirty="0"/>
            </a:p>
          </p:txBody>
        </p:sp>
        <p:sp>
          <p:nvSpPr>
            <p:cNvPr id="33802" name="Oval 7"/>
            <p:cNvSpPr>
              <a:spLocks noChangeArrowheads="1"/>
            </p:cNvSpPr>
            <p:nvPr/>
          </p:nvSpPr>
          <p:spPr bwMode="auto">
            <a:xfrm>
              <a:off x="3120" y="1296"/>
              <a:ext cx="864" cy="288"/>
            </a:xfrm>
            <a:prstGeom prst="ellipse">
              <a:avLst/>
            </a:prstGeom>
            <a:noFill/>
            <a:ln w="9525">
              <a:solidFill>
                <a:srgbClr val="FF0000"/>
              </a:solidFill>
              <a:round/>
              <a:headEnd/>
              <a:tailEnd/>
            </a:ln>
          </p:spPr>
          <p:txBody>
            <a:bodyPr wrap="none" anchor="ctr"/>
            <a:lstStyle/>
            <a:p>
              <a:pPr eaLnBrk="1" hangingPunct="1"/>
              <a:endParaRPr lang="en-US" dirty="0"/>
            </a:p>
          </p:txBody>
        </p:sp>
        <p:sp>
          <p:nvSpPr>
            <p:cNvPr id="33803" name="Oval 8"/>
            <p:cNvSpPr>
              <a:spLocks noChangeArrowheads="1"/>
            </p:cNvSpPr>
            <p:nvPr/>
          </p:nvSpPr>
          <p:spPr bwMode="auto">
            <a:xfrm>
              <a:off x="4320" y="1296"/>
              <a:ext cx="864" cy="288"/>
            </a:xfrm>
            <a:prstGeom prst="ellipse">
              <a:avLst/>
            </a:prstGeom>
            <a:noFill/>
            <a:ln w="9525">
              <a:solidFill>
                <a:srgbClr val="FF0000"/>
              </a:solidFill>
              <a:round/>
              <a:headEnd/>
              <a:tailEnd/>
            </a:ln>
          </p:spPr>
          <p:txBody>
            <a:bodyPr wrap="none" anchor="ctr"/>
            <a:lstStyle/>
            <a:p>
              <a:pPr eaLnBrk="1" hangingPunct="1"/>
              <a:endParaRPr lang="en-US" dirty="0"/>
            </a:p>
          </p:txBody>
        </p:sp>
      </p:grpSp>
      <p:sp>
        <p:nvSpPr>
          <p:cNvPr id="405513" name="Text Box 9"/>
          <p:cNvSpPr txBox="1">
            <a:spLocks noChangeArrowheads="1"/>
          </p:cNvSpPr>
          <p:nvPr/>
        </p:nvSpPr>
        <p:spPr bwMode="auto">
          <a:xfrm>
            <a:off x="228600" y="152400"/>
            <a:ext cx="6858000" cy="519113"/>
          </a:xfrm>
          <a:prstGeom prst="rect">
            <a:avLst/>
          </a:prstGeom>
          <a:noFill/>
          <a:ln w="9525">
            <a:noFill/>
            <a:miter lim="800000"/>
            <a:headEnd/>
            <a:tailEnd/>
          </a:ln>
          <a:effectLst/>
        </p:spPr>
        <p:txBody>
          <a:bodyPr>
            <a:spAutoFit/>
          </a:bodyPr>
          <a:lstStyle/>
          <a:p>
            <a:pPr eaLnBrk="1" hangingPunct="1">
              <a:spcBef>
                <a:spcPct val="50000"/>
              </a:spcBef>
              <a:defRPr/>
            </a:pPr>
            <a:r>
              <a:rPr lang="en-US" sz="2800" b="1" i="1" dirty="0">
                <a:solidFill>
                  <a:srgbClr val="CC0099"/>
                </a:solidFill>
                <a:effectLst>
                  <a:outerShdw blurRad="38100" dist="38100" dir="2700000" algn="tl">
                    <a:srgbClr val="000000"/>
                  </a:outerShdw>
                </a:effectLst>
              </a:rPr>
              <a:t>Market Value &amp; Investment Value…</a:t>
            </a:r>
          </a:p>
        </p:txBody>
      </p:sp>
      <p:sp>
        <p:nvSpPr>
          <p:cNvPr id="405514" name="Text Box 10"/>
          <p:cNvSpPr txBox="1">
            <a:spLocks noChangeArrowheads="1"/>
          </p:cNvSpPr>
          <p:nvPr/>
        </p:nvSpPr>
        <p:spPr bwMode="auto">
          <a:xfrm>
            <a:off x="533400" y="2971800"/>
            <a:ext cx="8153400" cy="3159125"/>
          </a:xfrm>
          <a:prstGeom prst="rect">
            <a:avLst/>
          </a:prstGeom>
          <a:noFill/>
          <a:ln w="9525">
            <a:noFill/>
            <a:miter lim="800000"/>
            <a:headEnd/>
            <a:tailEnd/>
          </a:ln>
          <a:effectLst/>
        </p:spPr>
        <p:txBody>
          <a:bodyPr>
            <a:spAutoFit/>
          </a:bodyPr>
          <a:lstStyle/>
          <a:p>
            <a:pPr marL="457200" indent="-457200" eaLnBrk="1" hangingPunct="1">
              <a:spcBef>
                <a:spcPct val="50000"/>
              </a:spcBef>
              <a:defRPr/>
            </a:pPr>
            <a:r>
              <a:rPr lang="en-US" b="1" dirty="0">
                <a:effectLst>
                  <a:outerShdw blurRad="38100" dist="38100" dir="2700000" algn="tl">
                    <a:srgbClr val="FFFFFF"/>
                  </a:outerShdw>
                </a:effectLst>
              </a:rPr>
              <a:t>Two major causes of such differences:</a:t>
            </a:r>
          </a:p>
          <a:p>
            <a:pPr marL="457200" indent="-457200" eaLnBrk="1" hangingPunct="1">
              <a:spcBef>
                <a:spcPct val="20000"/>
              </a:spcBef>
              <a:buFontTx/>
              <a:buAutoNum type="arabicPeriod"/>
              <a:defRPr/>
            </a:pPr>
            <a:r>
              <a:rPr lang="en-US" b="1" dirty="0">
                <a:effectLst>
                  <a:outerShdw blurRad="38100" dist="38100" dir="2700000" algn="tl">
                    <a:srgbClr val="FFFFFF"/>
                  </a:outerShdw>
                </a:effectLst>
              </a:rPr>
              <a:t>BTCF Reason: Unique asset for unique investor enables unique profits, </a:t>
            </a:r>
            <a:r>
              <a:rPr lang="en-US" b="1" i="1" dirty="0">
                <a:effectLst>
                  <a:outerShdw blurRad="38100" dist="38100" dir="2700000" algn="tl">
                    <a:srgbClr val="FFFFFF"/>
                  </a:outerShdw>
                </a:effectLst>
              </a:rPr>
              <a:t>before-tax:</a:t>
            </a:r>
            <a:r>
              <a:rPr lang="en-US" b="1" dirty="0">
                <a:effectLst>
                  <a:outerShdw blurRad="38100" dist="38100" dir="2700000" algn="tl">
                    <a:srgbClr val="FFFFFF"/>
                  </a:outerShdw>
                </a:effectLst>
              </a:rPr>
              <a:t> (e.g., development projects, spillover effects in adjacent parcels, corporate R.E., sometimes some REITs?).</a:t>
            </a:r>
          </a:p>
          <a:p>
            <a:pPr marL="457200" indent="-457200" eaLnBrk="1" hangingPunct="1">
              <a:spcBef>
                <a:spcPct val="20000"/>
              </a:spcBef>
              <a:buFontTx/>
              <a:buAutoNum type="arabicPeriod"/>
              <a:defRPr/>
            </a:pPr>
            <a:r>
              <a:rPr lang="en-US" b="1" dirty="0">
                <a:effectLst>
                  <a:outerShdw blurRad="38100" dist="38100" dir="2700000" algn="tl">
                    <a:srgbClr val="FFFFFF"/>
                  </a:outerShdw>
                </a:effectLst>
              </a:rPr>
              <a:t>ATCF Reason: Subject investor faces unique income tax situation, different from that of typical marginal investor in the relevant asset market (affects </a:t>
            </a:r>
            <a:r>
              <a:rPr lang="en-US" b="1" i="1" dirty="0">
                <a:effectLst>
                  <a:outerShdw blurRad="38100" dist="38100" dir="2700000" algn="tl">
                    <a:srgbClr val="FFFFFF"/>
                  </a:outerShdw>
                </a:effectLst>
              </a:rPr>
              <a:t>after-tax</a:t>
            </a:r>
            <a:r>
              <a:rPr lang="en-US" b="1" dirty="0">
                <a:effectLst>
                  <a:outerShdw blurRad="38100" dist="38100" dir="2700000" algn="tl">
                    <a:srgbClr val="FFFFFF"/>
                  </a:outerShdw>
                </a:effectLst>
              </a:rPr>
              <a:t> CFs from the property, not BTCFs). </a:t>
            </a:r>
          </a:p>
        </p:txBody>
      </p:sp>
      <p:sp>
        <p:nvSpPr>
          <p:cNvPr id="12" name="Footer Placeholder 11"/>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381000" y="304800"/>
            <a:ext cx="7772400" cy="11430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l" eaLnBrk="1" hangingPunct="1">
              <a:defRPr/>
            </a:pPr>
            <a:r>
              <a:rPr lang="en-US" sz="2800" b="1" dirty="0" smtClean="0"/>
              <a:t>Interaction between R.E. mkt inefficiency &amp; the IV / MV difference. . .</a:t>
            </a:r>
          </a:p>
        </p:txBody>
      </p:sp>
      <p:sp>
        <p:nvSpPr>
          <p:cNvPr id="98307" name="Rectangle 3"/>
          <p:cNvSpPr>
            <a:spLocks noGrp="1" noChangeArrowheads="1"/>
          </p:cNvSpPr>
          <p:nvPr>
            <p:ph type="body" idx="1"/>
          </p:nvPr>
        </p:nvSpPr>
        <p:spPr>
          <a:xfrm>
            <a:off x="609600" y="1524000"/>
            <a:ext cx="8153400" cy="4114800"/>
          </a:xfrm>
        </p:spPr>
        <p:txBody>
          <a:bodyPr/>
          <a:lstStyle/>
          <a:p>
            <a:pPr marL="609600" indent="-609600" eaLnBrk="1" hangingPunct="1">
              <a:lnSpc>
                <a:spcPct val="80000"/>
              </a:lnSpc>
              <a:defRPr/>
            </a:pPr>
            <a:r>
              <a:rPr lang="en-US" sz="2800" b="1" dirty="0" smtClean="0">
                <a:effectLst>
                  <a:outerShdw blurRad="38100" dist="38100" dir="2700000" algn="tl">
                    <a:srgbClr val="FFFFFF"/>
                  </a:outerShdw>
                </a:effectLst>
              </a:rPr>
              <a:t>Can IV </a:t>
            </a:r>
            <a:r>
              <a:rPr lang="en-US" sz="2800" b="1" dirty="0" smtClean="0">
                <a:effectLst>
                  <a:outerShdw blurRad="38100" dist="38100" dir="2700000" algn="tl">
                    <a:srgbClr val="FFFFFF"/>
                  </a:outerShdw>
                </a:effectLst>
                <a:sym typeface="Symbol" panose="05050102010706020507" pitchFamily="18" charset="2"/>
              </a:rPr>
              <a:t></a:t>
            </a:r>
            <a:r>
              <a:rPr lang="en-US" sz="2800" b="1" dirty="0" smtClean="0">
                <a:effectLst>
                  <a:outerShdw blurRad="38100" dist="38100" dir="2700000" algn="tl">
                    <a:srgbClr val="FFFFFF"/>
                  </a:outerShdw>
                </a:effectLst>
              </a:rPr>
              <a:t> MV market-wide?…</a:t>
            </a:r>
          </a:p>
          <a:p>
            <a:pPr marL="609600" indent="-609600" eaLnBrk="1" hangingPunct="1">
              <a:lnSpc>
                <a:spcPct val="80000"/>
              </a:lnSpc>
              <a:buFont typeface="Wingdings" pitchFamily="2" charset="2"/>
              <a:buNone/>
              <a:defRPr/>
            </a:pPr>
            <a:r>
              <a:rPr lang="en-US" sz="2400" i="1" dirty="0" smtClean="0"/>
              <a:t>(i.e., for </a:t>
            </a:r>
            <a:r>
              <a:rPr lang="en-US" sz="2400" b="1" i="1" u="sng" dirty="0" smtClean="0"/>
              <a:t>all</a:t>
            </a:r>
            <a:r>
              <a:rPr lang="en-US" sz="2400" i="1" dirty="0" smtClean="0"/>
              <a:t> investors and </a:t>
            </a:r>
            <a:r>
              <a:rPr lang="en-US" sz="2400" b="1" i="1" u="sng" dirty="0" smtClean="0"/>
              <a:t>all</a:t>
            </a:r>
            <a:r>
              <a:rPr lang="en-US" sz="2400" i="1" dirty="0" smtClean="0"/>
              <a:t> properties, as of a given time)</a:t>
            </a:r>
          </a:p>
          <a:p>
            <a:pPr marL="609600" indent="-609600" eaLnBrk="1" hangingPunct="1">
              <a:lnSpc>
                <a:spcPct val="80000"/>
              </a:lnSpc>
              <a:buFont typeface="Wingdings" pitchFamily="2" charset="2"/>
              <a:buNone/>
              <a:defRPr/>
            </a:pPr>
            <a:endParaRPr lang="en-US" sz="2800" dirty="0" smtClean="0"/>
          </a:p>
          <a:p>
            <a:pPr marL="609600" indent="-609600" eaLnBrk="1" hangingPunct="1">
              <a:lnSpc>
                <a:spcPct val="80000"/>
              </a:lnSpc>
              <a:buFont typeface="Wingdings" pitchFamily="2" charset="2"/>
              <a:buNone/>
              <a:defRPr/>
            </a:pPr>
            <a:r>
              <a:rPr lang="en-US" sz="2800" dirty="0" smtClean="0"/>
              <a:t>Informational inefficiency in the real estate market </a:t>
            </a:r>
            <a:r>
              <a:rPr lang="en-US" sz="2800" noProof="1" smtClean="0">
                <a:sym typeface="Wingdings" panose="05000000000000000000" pitchFamily="2" charset="2"/>
              </a:rPr>
              <a:t></a:t>
            </a:r>
            <a:r>
              <a:rPr lang="en-US" sz="2800" dirty="0" smtClean="0"/>
              <a:t>  You can </a:t>
            </a:r>
            <a:r>
              <a:rPr lang="en-US" sz="2800" i="1" u="sng" dirty="0" smtClean="0"/>
              <a:t>predict</a:t>
            </a:r>
            <a:r>
              <a:rPr lang="en-US" sz="2800" dirty="0" smtClean="0"/>
              <a:t> which way MV will change in future (better than in securities mkts).</a:t>
            </a:r>
          </a:p>
          <a:p>
            <a:pPr marL="609600" indent="-609600" eaLnBrk="1" hangingPunct="1">
              <a:lnSpc>
                <a:spcPct val="80000"/>
              </a:lnSpc>
              <a:buFont typeface="Wingdings" pitchFamily="2" charset="2"/>
              <a:buNone/>
              <a:defRPr/>
            </a:pPr>
            <a:endParaRPr lang="en-US" sz="2800" dirty="0" smtClean="0"/>
          </a:p>
          <a:p>
            <a:pPr marL="609600" indent="-609600" eaLnBrk="1" hangingPunct="1">
              <a:lnSpc>
                <a:spcPct val="80000"/>
              </a:lnSpc>
              <a:buFont typeface="Wingdings" pitchFamily="2" charset="2"/>
              <a:buNone/>
              <a:defRPr/>
            </a:pPr>
            <a:r>
              <a:rPr lang="en-US" sz="2800" dirty="0" smtClean="0"/>
              <a:t>Does this imply that MV no longer well reflects fundamental long-run equilibrium value, hence MV </a:t>
            </a:r>
            <a:r>
              <a:rPr lang="en-US" sz="2800" dirty="0" smtClean="0">
                <a:sym typeface="Symbol" panose="05050102010706020507" pitchFamily="18" charset="2"/>
              </a:rPr>
              <a:t></a:t>
            </a:r>
            <a:r>
              <a:rPr lang="en-US" sz="2800" dirty="0" smtClean="0"/>
              <a:t> IV (since IV is long-run holding value)? </a:t>
            </a:r>
          </a:p>
        </p:txBody>
      </p:sp>
      <p:sp>
        <p:nvSpPr>
          <p:cNvPr id="4" name="Slide Number Placeholder 3"/>
          <p:cNvSpPr>
            <a:spLocks noGrp="1"/>
          </p:cNvSpPr>
          <p:nvPr>
            <p:ph type="sldNum" sz="quarter" idx="12"/>
          </p:nvPr>
        </p:nvSpPr>
        <p:spPr/>
        <p:txBody>
          <a:bodyPr/>
          <a:lstStyle/>
          <a:p>
            <a:fld id="{0E7A6208-92C1-4A41-A285-9413A4665CA3}" type="slidenum">
              <a:rPr lang="en-US" smtClean="0"/>
              <a:pPr/>
              <a:t>14</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381000" y="304800"/>
            <a:ext cx="7772400" cy="11430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l" eaLnBrk="1" hangingPunct="1">
              <a:defRPr/>
            </a:pPr>
            <a:r>
              <a:rPr lang="en-US" sz="2800" b="1" dirty="0" smtClean="0"/>
              <a:t>Interaction between R.E. mkt inefficiency &amp; the IV / MV difference. . .</a:t>
            </a:r>
          </a:p>
        </p:txBody>
      </p:sp>
      <p:sp>
        <p:nvSpPr>
          <p:cNvPr id="99331" name="Rectangle 3"/>
          <p:cNvSpPr>
            <a:spLocks noGrp="1" noChangeArrowheads="1"/>
          </p:cNvSpPr>
          <p:nvPr>
            <p:ph type="body" idx="1"/>
          </p:nvPr>
        </p:nvSpPr>
        <p:spPr>
          <a:xfrm>
            <a:off x="609600" y="1524000"/>
            <a:ext cx="7772400" cy="4800600"/>
          </a:xfrm>
        </p:spPr>
        <p:txBody>
          <a:bodyPr/>
          <a:lstStyle/>
          <a:p>
            <a:pPr marL="609600" indent="-609600" eaLnBrk="1" hangingPunct="1">
              <a:lnSpc>
                <a:spcPct val="90000"/>
              </a:lnSpc>
              <a:defRPr/>
            </a:pPr>
            <a:r>
              <a:rPr lang="en-US" sz="2800" b="1" dirty="0" smtClean="0">
                <a:effectLst>
                  <a:outerShdw blurRad="38100" dist="38100" dir="2700000" algn="tl">
                    <a:srgbClr val="FFFFFF"/>
                  </a:outerShdw>
                </a:effectLst>
              </a:rPr>
              <a:t>Can IV </a:t>
            </a:r>
            <a:r>
              <a:rPr lang="en-US" sz="2800" b="1" dirty="0" smtClean="0">
                <a:effectLst>
                  <a:outerShdw blurRad="38100" dist="38100" dir="2700000" algn="tl">
                    <a:srgbClr val="FFFFFF"/>
                  </a:outerShdw>
                </a:effectLst>
                <a:sym typeface="Symbol" panose="05050102010706020507" pitchFamily="18" charset="2"/>
              </a:rPr>
              <a:t></a:t>
            </a:r>
            <a:r>
              <a:rPr lang="en-US" sz="2800" b="1" dirty="0" smtClean="0">
                <a:effectLst>
                  <a:outerShdw blurRad="38100" dist="38100" dir="2700000" algn="tl">
                    <a:srgbClr val="FFFFFF"/>
                  </a:outerShdw>
                </a:effectLst>
              </a:rPr>
              <a:t> MV market-wide?…</a:t>
            </a:r>
          </a:p>
          <a:p>
            <a:pPr marL="609600" indent="-609600" eaLnBrk="1" hangingPunct="1">
              <a:lnSpc>
                <a:spcPct val="90000"/>
              </a:lnSpc>
              <a:buFont typeface="Wingdings" pitchFamily="2" charset="2"/>
              <a:buNone/>
              <a:defRPr/>
            </a:pPr>
            <a:endParaRPr lang="en-US" sz="2800" dirty="0" smtClean="0"/>
          </a:p>
          <a:p>
            <a:pPr marL="609600" indent="-609600" eaLnBrk="1" hangingPunct="1">
              <a:lnSpc>
                <a:spcPct val="90000"/>
              </a:lnSpc>
              <a:buFont typeface="Wingdings" pitchFamily="2" charset="2"/>
              <a:buNone/>
              <a:defRPr/>
            </a:pPr>
            <a:r>
              <a:rPr lang="en-US" sz="2400" b="1" i="1" dirty="0" smtClean="0">
                <a:solidFill>
                  <a:srgbClr val="FF0000"/>
                </a:solidFill>
                <a:effectLst>
                  <a:outerShdw blurRad="38100" dist="38100" dir="2700000" algn="tl">
                    <a:srgbClr val="000000"/>
                  </a:outerShdw>
                </a:effectLst>
              </a:rPr>
              <a:t>CAVEAT:</a:t>
            </a:r>
            <a:r>
              <a:rPr lang="en-US" sz="2400" b="1" dirty="0" smtClean="0">
                <a:effectLst>
                  <a:outerShdw blurRad="38100" dist="38100" dir="2700000" algn="tl">
                    <a:srgbClr val="FFFFFF"/>
                  </a:outerShdw>
                </a:effectLst>
              </a:rPr>
              <a:t> </a:t>
            </a:r>
          </a:p>
          <a:p>
            <a:pPr marL="609600" indent="-609600" eaLnBrk="1" hangingPunct="1">
              <a:lnSpc>
                <a:spcPct val="90000"/>
              </a:lnSpc>
              <a:defRPr/>
            </a:pPr>
            <a:r>
              <a:rPr lang="en-US" sz="2400" b="1" dirty="0" smtClean="0">
                <a:effectLst>
                  <a:outerShdw blurRad="38100" dist="38100" dir="2700000" algn="tl">
                    <a:srgbClr val="FFFFFF"/>
                  </a:outerShdw>
                </a:effectLst>
              </a:rPr>
              <a:t>This is a different conception of IV than the traditional understanding.</a:t>
            </a:r>
          </a:p>
          <a:p>
            <a:pPr marL="609600" indent="-609600" eaLnBrk="1" hangingPunct="1">
              <a:lnSpc>
                <a:spcPct val="90000"/>
              </a:lnSpc>
              <a:defRPr/>
            </a:pPr>
            <a:r>
              <a:rPr lang="en-US" sz="2400" b="1" dirty="0" smtClean="0">
                <a:effectLst>
                  <a:outerShdw blurRad="38100" dist="38100" dir="2700000" algn="tl">
                    <a:srgbClr val="FFFFFF"/>
                  </a:outerShdw>
                </a:effectLst>
              </a:rPr>
              <a:t>Real estate mkts aren’t </a:t>
            </a:r>
            <a:r>
              <a:rPr lang="en-US" sz="2400" b="1" i="1" u="sng" dirty="0" smtClean="0">
                <a:effectLst>
                  <a:outerShdw blurRad="38100" dist="38100" dir="2700000" algn="tl">
                    <a:srgbClr val="FFFFFF"/>
                  </a:outerShdw>
                </a:effectLst>
              </a:rPr>
              <a:t>so</a:t>
            </a:r>
            <a:r>
              <a:rPr lang="en-US" sz="2400" b="1" dirty="0" smtClean="0">
                <a:effectLst>
                  <a:outerShdw blurRad="38100" dist="38100" dir="2700000" algn="tl">
                    <a:srgbClr val="FFFFFF"/>
                  </a:outerShdw>
                </a:effectLst>
              </a:rPr>
              <a:t> predictable (esp. in LR), and identifying “bubbles” is difficult in practice at the time of the bubble.</a:t>
            </a:r>
          </a:p>
          <a:p>
            <a:pPr marL="609600" indent="-609600" eaLnBrk="1" hangingPunct="1">
              <a:lnSpc>
                <a:spcPct val="90000"/>
              </a:lnSpc>
              <a:defRPr/>
            </a:pPr>
            <a:r>
              <a:rPr lang="en-US" sz="2400" b="1" dirty="0" smtClean="0">
                <a:effectLst>
                  <a:outerShdw blurRad="38100" dist="38100" dir="2700000" algn="tl">
                    <a:srgbClr val="FFFFFF"/>
                  </a:outerShdw>
                </a:effectLst>
              </a:rPr>
              <a:t>The market-wide interpretation of IV may tempt “abuse” of the IV concept:</a:t>
            </a:r>
          </a:p>
          <a:p>
            <a:pPr marL="990600" lvl="1" indent="-533400" eaLnBrk="1" hangingPunct="1">
              <a:lnSpc>
                <a:spcPct val="90000"/>
              </a:lnSpc>
              <a:defRPr/>
            </a:pPr>
            <a:r>
              <a:rPr lang="en-US" sz="2000" b="1" i="1" dirty="0" smtClean="0">
                <a:effectLst>
                  <a:outerShdw blurRad="38100" dist="38100" dir="2700000" algn="tl">
                    <a:srgbClr val="FFFFFF"/>
                  </a:outerShdw>
                </a:effectLst>
              </a:rPr>
              <a:t>The </a:t>
            </a:r>
            <a:r>
              <a:rPr lang="en-US" sz="2000" b="1" i="1" dirty="0" smtClean="0">
                <a:solidFill>
                  <a:srgbClr val="CC0099"/>
                </a:solidFill>
                <a:effectLst>
                  <a:outerShdw blurRad="38100" dist="38100" dir="2700000" algn="tl">
                    <a:srgbClr val="000000"/>
                  </a:outerShdw>
                </a:effectLst>
              </a:rPr>
              <a:t>IV Sales Pitch</a:t>
            </a:r>
            <a:r>
              <a:rPr lang="en-US" sz="2000" b="1" i="1" dirty="0" smtClean="0">
                <a:effectLst>
                  <a:outerShdw blurRad="38100" dist="38100" dir="2700000" algn="tl">
                    <a:srgbClr val="FFFFFF"/>
                  </a:outerShdw>
                </a:effectLst>
              </a:rPr>
              <a:t> (for a pet project or to close a deal): </a:t>
            </a:r>
            <a:r>
              <a:rPr lang="en-US" sz="2000" b="1" i="1" dirty="0" smtClean="0">
                <a:solidFill>
                  <a:srgbClr val="CC0099"/>
                </a:solidFill>
                <a:effectLst>
                  <a:outerShdw blurRad="38100" dist="38100" dir="2700000" algn="tl">
                    <a:srgbClr val="000000"/>
                  </a:outerShdw>
                </a:effectLst>
              </a:rPr>
              <a:t>“Not to worry about the MV, the market is crazy anyway. This property is a great buy in the long run…”</a:t>
            </a:r>
          </a:p>
        </p:txBody>
      </p:sp>
      <p:sp>
        <p:nvSpPr>
          <p:cNvPr id="4" name="Slide Number Placeholder 3"/>
          <p:cNvSpPr>
            <a:spLocks noGrp="1"/>
          </p:cNvSpPr>
          <p:nvPr>
            <p:ph type="sldNum" sz="quarter" idx="12"/>
          </p:nvPr>
        </p:nvSpPr>
        <p:spPr/>
        <p:txBody>
          <a:bodyPr/>
          <a:lstStyle/>
          <a:p>
            <a:fld id="{0E7A6208-92C1-4A41-A285-9413A4665CA3}" type="slidenum">
              <a:rPr lang="en-US" smtClean="0"/>
              <a:pPr/>
              <a:t>15</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p:cNvPicPr>
            <a:picLocks noChangeAspect="1" noChangeArrowheads="1"/>
          </p:cNvPicPr>
          <p:nvPr/>
        </p:nvPicPr>
        <p:blipFill>
          <a:blip r:embed="rId2" cstate="print"/>
          <a:srcRect/>
          <a:stretch>
            <a:fillRect/>
          </a:stretch>
        </p:blipFill>
        <p:spPr bwMode="auto">
          <a:xfrm>
            <a:off x="1255064" y="838200"/>
            <a:ext cx="6640671" cy="5029200"/>
          </a:xfrm>
          <a:prstGeom prst="rect">
            <a:avLst/>
          </a:prstGeom>
          <a:noFill/>
          <a:ln w="9525">
            <a:noFill/>
            <a:miter lim="800000"/>
            <a:headEnd/>
            <a:tailEnd/>
          </a:ln>
          <a:effectLst/>
        </p:spPr>
      </p:pic>
      <p:sp>
        <p:nvSpPr>
          <p:cNvPr id="36867" name="Text Box 3"/>
          <p:cNvSpPr txBox="1">
            <a:spLocks noChangeArrowheads="1"/>
          </p:cNvSpPr>
          <p:nvPr/>
        </p:nvSpPr>
        <p:spPr bwMode="auto">
          <a:xfrm>
            <a:off x="457200" y="152400"/>
            <a:ext cx="8229600" cy="701675"/>
          </a:xfrm>
          <a:prstGeom prst="rect">
            <a:avLst/>
          </a:prstGeom>
          <a:noFill/>
          <a:ln w="9525">
            <a:noFill/>
            <a:miter lim="800000"/>
            <a:headEnd/>
            <a:tailEnd/>
          </a:ln>
          <a:effectLst/>
        </p:spPr>
        <p:txBody>
          <a:bodyPr>
            <a:spAutoFit/>
          </a:bodyPr>
          <a:lstStyle/>
          <a:p>
            <a:pPr eaLnBrk="1" hangingPunct="1">
              <a:spcBef>
                <a:spcPct val="50000"/>
              </a:spcBef>
            </a:pPr>
            <a:r>
              <a:rPr lang="en-US" b="1" dirty="0"/>
              <a:t>The market-wide IV concept can be applied to any asset class: It’s really just a “relative pricing” question…</a:t>
            </a:r>
          </a:p>
        </p:txBody>
      </p:sp>
      <p:sp>
        <p:nvSpPr>
          <p:cNvPr id="36868" name="Text Box 4"/>
          <p:cNvSpPr txBox="1">
            <a:spLocks noChangeArrowheads="1"/>
          </p:cNvSpPr>
          <p:nvPr/>
        </p:nvSpPr>
        <p:spPr bwMode="auto">
          <a:xfrm>
            <a:off x="533400" y="5791201"/>
            <a:ext cx="8305800" cy="707886"/>
          </a:xfrm>
          <a:prstGeom prst="rect">
            <a:avLst/>
          </a:prstGeom>
          <a:noFill/>
          <a:ln w="9525">
            <a:noFill/>
            <a:miter lim="800000"/>
            <a:headEnd/>
            <a:tailEnd/>
          </a:ln>
          <a:effectLst/>
        </p:spPr>
        <p:txBody>
          <a:bodyPr wrap="square">
            <a:spAutoFit/>
          </a:bodyPr>
          <a:lstStyle/>
          <a:p>
            <a:pPr algn="ctr" eaLnBrk="1" hangingPunct="1">
              <a:spcBef>
                <a:spcPct val="50000"/>
              </a:spcBef>
            </a:pPr>
            <a:r>
              <a:rPr lang="en-US" b="1" dirty="0"/>
              <a:t>A question that can (and should) always be asked about any asset class,</a:t>
            </a:r>
          </a:p>
          <a:p>
            <a:pPr algn="ctr" eaLnBrk="1" hangingPunct="1"/>
            <a:r>
              <a:rPr lang="en-US" b="1" dirty="0"/>
              <a:t>At the </a:t>
            </a:r>
            <a:r>
              <a:rPr lang="en-US" b="1" i="1" dirty="0"/>
              <a:t>macro level</a:t>
            </a:r>
            <a:r>
              <a:rPr lang="en-US" b="1" dirty="0"/>
              <a:t>.</a:t>
            </a:r>
          </a:p>
        </p:txBody>
      </p:sp>
      <p:sp>
        <p:nvSpPr>
          <p:cNvPr id="5" name="Slide Number Placeholder 4"/>
          <p:cNvSpPr>
            <a:spLocks noGrp="1"/>
          </p:cNvSpPr>
          <p:nvPr>
            <p:ph type="sldNum" sz="quarter" idx="12"/>
          </p:nvPr>
        </p:nvSpPr>
        <p:spPr/>
        <p:txBody>
          <a:bodyPr/>
          <a:lstStyle/>
          <a:p>
            <a:fld id="{88099318-0FF7-463A-ABF4-AFF90E6E3A5E}" type="slidenum">
              <a:rPr lang="en-US" smtClean="0"/>
              <a:pPr/>
              <a:t>16</a:t>
            </a:fld>
            <a:endParaRPr lang="en-US" dirty="0"/>
          </a:p>
        </p:txBody>
      </p:sp>
      <p:sp>
        <p:nvSpPr>
          <p:cNvPr id="6" name="Footer Placeholder 5"/>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457200" y="152400"/>
            <a:ext cx="8229600" cy="701675"/>
          </a:xfrm>
          <a:prstGeom prst="rect">
            <a:avLst/>
          </a:prstGeom>
          <a:noFill/>
          <a:ln w="9525">
            <a:noFill/>
            <a:miter lim="800000"/>
            <a:headEnd/>
            <a:tailEnd/>
          </a:ln>
          <a:effectLst/>
        </p:spPr>
        <p:txBody>
          <a:bodyPr>
            <a:spAutoFit/>
          </a:bodyPr>
          <a:lstStyle/>
          <a:p>
            <a:pPr eaLnBrk="1" hangingPunct="1">
              <a:spcBef>
                <a:spcPct val="50000"/>
              </a:spcBef>
            </a:pPr>
            <a:r>
              <a:rPr lang="en-US" b="1" dirty="0"/>
              <a:t>The market-wide IV concept can be applied to any asset class: It’s really just a “relative pricing” question…</a:t>
            </a:r>
          </a:p>
        </p:txBody>
      </p:sp>
      <p:pic>
        <p:nvPicPr>
          <p:cNvPr id="37891" name="Picture 3"/>
          <p:cNvPicPr>
            <a:picLocks noChangeAspect="1" noChangeArrowheads="1"/>
          </p:cNvPicPr>
          <p:nvPr/>
        </p:nvPicPr>
        <p:blipFill>
          <a:blip r:embed="rId2" cstate="print"/>
          <a:srcRect/>
          <a:stretch>
            <a:fillRect/>
          </a:stretch>
        </p:blipFill>
        <p:spPr bwMode="auto">
          <a:xfrm>
            <a:off x="1253082" y="838200"/>
            <a:ext cx="6637837" cy="5029200"/>
          </a:xfrm>
          <a:prstGeom prst="rect">
            <a:avLst/>
          </a:prstGeom>
          <a:noFill/>
          <a:ln w="9525">
            <a:noFill/>
            <a:miter lim="800000"/>
            <a:headEnd/>
            <a:tailEnd/>
          </a:ln>
          <a:effectLst/>
        </p:spPr>
      </p:pic>
      <p:sp>
        <p:nvSpPr>
          <p:cNvPr id="37892" name="Text Box 4"/>
          <p:cNvSpPr txBox="1">
            <a:spLocks noChangeArrowheads="1"/>
          </p:cNvSpPr>
          <p:nvPr/>
        </p:nvSpPr>
        <p:spPr bwMode="auto">
          <a:xfrm>
            <a:off x="533400" y="5791200"/>
            <a:ext cx="8305800" cy="701675"/>
          </a:xfrm>
          <a:prstGeom prst="rect">
            <a:avLst/>
          </a:prstGeom>
          <a:noFill/>
          <a:ln w="9525">
            <a:noFill/>
            <a:miter lim="800000"/>
            <a:headEnd/>
            <a:tailEnd/>
          </a:ln>
          <a:effectLst/>
        </p:spPr>
        <p:txBody>
          <a:bodyPr>
            <a:spAutoFit/>
          </a:bodyPr>
          <a:lstStyle/>
          <a:p>
            <a:pPr algn="ctr" eaLnBrk="1" hangingPunct="1">
              <a:spcBef>
                <a:spcPct val="50000"/>
              </a:spcBef>
            </a:pPr>
            <a:r>
              <a:rPr lang="en-US" b="1" dirty="0"/>
              <a:t>A question that can (and should) always be asked about any asset class,</a:t>
            </a:r>
          </a:p>
          <a:p>
            <a:pPr algn="ctr" eaLnBrk="1" hangingPunct="1"/>
            <a:r>
              <a:rPr lang="en-US" b="1" dirty="0"/>
              <a:t>At the </a:t>
            </a:r>
            <a:r>
              <a:rPr lang="en-US" b="1" i="1" dirty="0"/>
              <a:t>macro level</a:t>
            </a:r>
            <a:r>
              <a:rPr lang="en-US" b="1" dirty="0"/>
              <a:t>.</a:t>
            </a:r>
          </a:p>
        </p:txBody>
      </p:sp>
      <p:sp>
        <p:nvSpPr>
          <p:cNvPr id="5" name="Slide Number Placeholder 4"/>
          <p:cNvSpPr>
            <a:spLocks noGrp="1"/>
          </p:cNvSpPr>
          <p:nvPr>
            <p:ph type="sldNum" sz="quarter" idx="12"/>
          </p:nvPr>
        </p:nvSpPr>
        <p:spPr/>
        <p:txBody>
          <a:bodyPr/>
          <a:lstStyle/>
          <a:p>
            <a:fld id="{88099318-0FF7-463A-ABF4-AFF90E6E3A5E}" type="slidenum">
              <a:rPr lang="en-US" smtClean="0"/>
              <a:pPr/>
              <a:t>17</a:t>
            </a:fld>
            <a:endParaRPr lang="en-US" dirty="0"/>
          </a:p>
        </p:txBody>
      </p:sp>
      <p:sp>
        <p:nvSpPr>
          <p:cNvPr id="6" name="Footer Placeholder 5"/>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1378" name="Text Box 2"/>
          <p:cNvSpPr txBox="1">
            <a:spLocks noChangeArrowheads="1"/>
          </p:cNvSpPr>
          <p:nvPr/>
        </p:nvSpPr>
        <p:spPr bwMode="auto">
          <a:xfrm>
            <a:off x="381000" y="304800"/>
            <a:ext cx="85344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b="1" dirty="0">
                <a:solidFill>
                  <a:srgbClr val="CC0099"/>
                </a:solidFill>
                <a:effectLst>
                  <a:outerShdw blurRad="38100" dist="38100" dir="2700000" algn="tl">
                    <a:srgbClr val="000000"/>
                  </a:outerShdw>
                </a:effectLst>
              </a:rPr>
              <a:t>12.1.2: Joint Use of IV and MV in Investment Decision Making</a:t>
            </a:r>
          </a:p>
        </p:txBody>
      </p:sp>
      <p:sp>
        <p:nvSpPr>
          <p:cNvPr id="101379" name="Text Box 3"/>
          <p:cNvSpPr txBox="1">
            <a:spLocks noChangeArrowheads="1"/>
          </p:cNvSpPr>
          <p:nvPr/>
        </p:nvSpPr>
        <p:spPr bwMode="auto">
          <a:xfrm>
            <a:off x="457200" y="838200"/>
            <a:ext cx="8305800" cy="1004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b="1" dirty="0">
                <a:effectLst>
                  <a:outerShdw blurRad="38100" dist="38100" dir="2700000" algn="tl">
                    <a:srgbClr val="FFFFFF"/>
                  </a:outerShdw>
                </a:effectLst>
              </a:rPr>
              <a:t>Suppose you are contemplating purchasing a property and:</a:t>
            </a:r>
          </a:p>
          <a:p>
            <a:pPr eaLnBrk="1" hangingPunct="1">
              <a:spcBef>
                <a:spcPct val="50000"/>
              </a:spcBef>
              <a:defRPr/>
            </a:pPr>
            <a:r>
              <a:rPr lang="en-US" sz="2400" b="1" dirty="0">
                <a:effectLst>
                  <a:outerShdw blurRad="38100" dist="38100" dir="2700000" algn="tl">
                    <a:srgbClr val="FFFFFF"/>
                  </a:outerShdw>
                </a:effectLst>
              </a:rPr>
              <a:t>			MV &lt; P &lt; IV</a:t>
            </a:r>
          </a:p>
        </p:txBody>
      </p:sp>
      <p:sp>
        <p:nvSpPr>
          <p:cNvPr id="101380" name="Text Box 4"/>
          <p:cNvSpPr txBox="1">
            <a:spLocks noChangeArrowheads="1"/>
          </p:cNvSpPr>
          <p:nvPr/>
        </p:nvSpPr>
        <p:spPr bwMode="auto">
          <a:xfrm>
            <a:off x="533400" y="1981200"/>
            <a:ext cx="80772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b="1" dirty="0">
                <a:effectLst>
                  <a:outerShdw blurRad="38100" dist="38100" dir="2700000" algn="tl">
                    <a:srgbClr val="FFFFFF"/>
                  </a:outerShdw>
                </a:effectLst>
              </a:rPr>
              <a:t>What is NPV of the deal based on MV?</a:t>
            </a:r>
          </a:p>
        </p:txBody>
      </p:sp>
      <p:sp>
        <p:nvSpPr>
          <p:cNvPr id="101381" name="Text Box 5"/>
          <p:cNvSpPr txBox="1">
            <a:spLocks noChangeArrowheads="1"/>
          </p:cNvSpPr>
          <p:nvPr/>
        </p:nvSpPr>
        <p:spPr bwMode="auto">
          <a:xfrm>
            <a:off x="533400" y="2514600"/>
            <a:ext cx="8305800" cy="1014413"/>
          </a:xfrm>
          <a:prstGeom prst="rect">
            <a:avLst/>
          </a:prstGeom>
          <a:noFill/>
          <a:ln w="9525">
            <a:solidFill>
              <a:schemeClr val="tx1"/>
            </a:solidFill>
            <a:miter lim="800000"/>
            <a:headEnd/>
            <a:tailEnd/>
          </a:ln>
          <a:effectLst/>
        </p:spPr>
        <p:txBody>
          <a:bodyPr>
            <a:spAutoFit/>
          </a:bodyPr>
          <a:lstStyle/>
          <a:p>
            <a:pPr algn="ctr" eaLnBrk="1" hangingPunct="1">
              <a:spcBef>
                <a:spcPct val="50000"/>
              </a:spcBef>
            </a:pPr>
            <a:r>
              <a:rPr lang="en-US" sz="2400" dirty="0"/>
              <a:t>Answer:  NPV</a:t>
            </a:r>
            <a:r>
              <a:rPr lang="en-US" sz="2400" baseline="-25000" dirty="0"/>
              <a:t>MV</a:t>
            </a:r>
            <a:r>
              <a:rPr lang="en-US" sz="2400" dirty="0"/>
              <a:t> = MV – P &lt; 0, </a:t>
            </a:r>
            <a:r>
              <a:rPr lang="en-US" sz="2400" i="1" dirty="0"/>
              <a:t>negative.</a:t>
            </a:r>
            <a:endParaRPr lang="en-US" sz="2400" dirty="0"/>
          </a:p>
          <a:p>
            <a:pPr eaLnBrk="1" hangingPunct="1">
              <a:spcBef>
                <a:spcPct val="50000"/>
              </a:spcBef>
            </a:pPr>
            <a:r>
              <a:rPr lang="en-US" sz="2400" dirty="0"/>
              <a:t>			</a:t>
            </a:r>
            <a:r>
              <a:rPr lang="en-US" sz="2400" dirty="0">
                <a:sym typeface="Wingdings" pitchFamily="2" charset="2"/>
              </a:rPr>
              <a:t> </a:t>
            </a:r>
            <a:r>
              <a:rPr lang="en-US" sz="2400" i="1" dirty="0">
                <a:sym typeface="Wingdings" pitchFamily="2" charset="2"/>
              </a:rPr>
              <a:t>Don’t do the deal.</a:t>
            </a:r>
            <a:endParaRPr lang="en-US" sz="2400" dirty="0"/>
          </a:p>
        </p:txBody>
      </p:sp>
      <p:sp>
        <p:nvSpPr>
          <p:cNvPr id="101382" name="Text Box 6"/>
          <p:cNvSpPr txBox="1">
            <a:spLocks noChangeArrowheads="1"/>
          </p:cNvSpPr>
          <p:nvPr/>
        </p:nvSpPr>
        <p:spPr bwMode="auto">
          <a:xfrm>
            <a:off x="533400" y="5334000"/>
            <a:ext cx="80772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b="1" dirty="0">
                <a:effectLst>
                  <a:outerShdw blurRad="38100" dist="38100" dir="2700000" algn="tl">
                    <a:srgbClr val="FFFFFF"/>
                  </a:outerShdw>
                </a:effectLst>
              </a:rPr>
              <a:t>What should you do?</a:t>
            </a:r>
          </a:p>
        </p:txBody>
      </p:sp>
      <p:sp>
        <p:nvSpPr>
          <p:cNvPr id="101383" name="Text Box 7"/>
          <p:cNvSpPr txBox="1">
            <a:spLocks noChangeArrowheads="1"/>
          </p:cNvSpPr>
          <p:nvPr/>
        </p:nvSpPr>
        <p:spPr bwMode="auto">
          <a:xfrm>
            <a:off x="533400" y="4191000"/>
            <a:ext cx="8305800" cy="1014413"/>
          </a:xfrm>
          <a:prstGeom prst="rect">
            <a:avLst/>
          </a:prstGeom>
          <a:noFill/>
          <a:ln w="9525">
            <a:solidFill>
              <a:schemeClr val="tx1"/>
            </a:solidFill>
            <a:miter lim="800000"/>
            <a:headEnd/>
            <a:tailEnd/>
          </a:ln>
          <a:effectLst/>
        </p:spPr>
        <p:txBody>
          <a:bodyPr>
            <a:spAutoFit/>
          </a:bodyPr>
          <a:lstStyle/>
          <a:p>
            <a:pPr algn="ctr" eaLnBrk="1" hangingPunct="1">
              <a:spcBef>
                <a:spcPct val="50000"/>
              </a:spcBef>
            </a:pPr>
            <a:r>
              <a:rPr lang="en-US" sz="2400" dirty="0"/>
              <a:t>Answer:  NPV</a:t>
            </a:r>
            <a:r>
              <a:rPr lang="en-US" sz="2400" baseline="-25000" dirty="0"/>
              <a:t>IV</a:t>
            </a:r>
            <a:r>
              <a:rPr lang="en-US" sz="2400" dirty="0"/>
              <a:t> = IV – P &gt; 0, </a:t>
            </a:r>
            <a:r>
              <a:rPr lang="en-US" sz="2400" i="1" dirty="0"/>
              <a:t>positive.</a:t>
            </a:r>
            <a:endParaRPr lang="en-US" sz="2400" dirty="0"/>
          </a:p>
          <a:p>
            <a:pPr eaLnBrk="1" hangingPunct="1">
              <a:spcBef>
                <a:spcPct val="50000"/>
              </a:spcBef>
            </a:pPr>
            <a:r>
              <a:rPr lang="en-US" sz="2400" dirty="0"/>
              <a:t>			</a:t>
            </a:r>
            <a:r>
              <a:rPr lang="en-US" sz="2400" dirty="0">
                <a:sym typeface="Wingdings" pitchFamily="2" charset="2"/>
              </a:rPr>
              <a:t> </a:t>
            </a:r>
            <a:r>
              <a:rPr lang="en-US" sz="2400" i="1" dirty="0">
                <a:sym typeface="Wingdings" pitchFamily="2" charset="2"/>
              </a:rPr>
              <a:t>Do the deal.</a:t>
            </a:r>
            <a:endParaRPr lang="en-US" sz="2400" dirty="0"/>
          </a:p>
        </p:txBody>
      </p:sp>
      <p:sp>
        <p:nvSpPr>
          <p:cNvPr id="101384" name="Text Box 8"/>
          <p:cNvSpPr txBox="1">
            <a:spLocks noChangeArrowheads="1"/>
          </p:cNvSpPr>
          <p:nvPr/>
        </p:nvSpPr>
        <p:spPr bwMode="auto">
          <a:xfrm>
            <a:off x="533400" y="3657600"/>
            <a:ext cx="80772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b="1" dirty="0">
                <a:effectLst>
                  <a:outerShdw blurRad="38100" dist="38100" dir="2700000" algn="tl">
                    <a:srgbClr val="FFFFFF"/>
                  </a:outerShdw>
                </a:effectLst>
              </a:rPr>
              <a:t>What is NPV of the deal based on IV?</a:t>
            </a:r>
          </a:p>
        </p:txBody>
      </p:sp>
      <p:sp>
        <p:nvSpPr>
          <p:cNvPr id="9" name="Slide Number Placeholder 8"/>
          <p:cNvSpPr>
            <a:spLocks noGrp="1"/>
          </p:cNvSpPr>
          <p:nvPr>
            <p:ph type="sldNum" sz="quarter" idx="12"/>
          </p:nvPr>
        </p:nvSpPr>
        <p:spPr/>
        <p:txBody>
          <a:bodyPr/>
          <a:lstStyle/>
          <a:p>
            <a:fld id="{88099318-0FF7-463A-ABF4-AFF90E6E3A5E}" type="slidenum">
              <a:rPr lang="en-US" smtClean="0"/>
              <a:pPr/>
              <a:t>18</a:t>
            </a:fld>
            <a:endParaRPr lang="en-US" dirty="0"/>
          </a:p>
        </p:txBody>
      </p:sp>
      <p:sp>
        <p:nvSpPr>
          <p:cNvPr id="10" name="Footer Placeholder 9"/>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1380"/>
                                        </p:tgtEl>
                                        <p:attrNameLst>
                                          <p:attrName>style.visibility</p:attrName>
                                        </p:attrNameLst>
                                      </p:cBhvr>
                                      <p:to>
                                        <p:strVal val="visible"/>
                                      </p:to>
                                    </p:set>
                                    <p:animEffect transition="in" filter="box(in)">
                                      <p:cBhvr>
                                        <p:cTn id="7" dur="500"/>
                                        <p:tgtEl>
                                          <p:spTgt spid="1013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1381"/>
                                        </p:tgtEl>
                                        <p:attrNameLst>
                                          <p:attrName>style.visibility</p:attrName>
                                        </p:attrNameLst>
                                      </p:cBhvr>
                                      <p:to>
                                        <p:strVal val="visible"/>
                                      </p:to>
                                    </p:set>
                                    <p:anim calcmode="lin" valueType="num">
                                      <p:cBhvr additive="base">
                                        <p:cTn id="12" dur="500" fill="hold"/>
                                        <p:tgtEl>
                                          <p:spTgt spid="101381"/>
                                        </p:tgtEl>
                                        <p:attrNameLst>
                                          <p:attrName>ppt_x</p:attrName>
                                        </p:attrNameLst>
                                      </p:cBhvr>
                                      <p:tavLst>
                                        <p:tav tm="0">
                                          <p:val>
                                            <p:strVal val="#ppt_x"/>
                                          </p:val>
                                        </p:tav>
                                        <p:tav tm="100000">
                                          <p:val>
                                            <p:strVal val="#ppt_x"/>
                                          </p:val>
                                        </p:tav>
                                      </p:tavLst>
                                    </p:anim>
                                    <p:anim calcmode="lin" valueType="num">
                                      <p:cBhvr additive="base">
                                        <p:cTn id="13" dur="500" fill="hold"/>
                                        <p:tgtEl>
                                          <p:spTgt spid="101381"/>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101384"/>
                                        </p:tgtEl>
                                        <p:attrNameLst>
                                          <p:attrName>style.visibility</p:attrName>
                                        </p:attrNameLst>
                                      </p:cBhvr>
                                      <p:to>
                                        <p:strVal val="visible"/>
                                      </p:to>
                                    </p:set>
                                    <p:animEffect transition="in" filter="box(in)">
                                      <p:cBhvr>
                                        <p:cTn id="18" dur="500"/>
                                        <p:tgtEl>
                                          <p:spTgt spid="10138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01383"/>
                                        </p:tgtEl>
                                        <p:attrNameLst>
                                          <p:attrName>style.visibility</p:attrName>
                                        </p:attrNameLst>
                                      </p:cBhvr>
                                      <p:to>
                                        <p:strVal val="visible"/>
                                      </p:to>
                                    </p:set>
                                    <p:anim calcmode="lin" valueType="num">
                                      <p:cBhvr additive="base">
                                        <p:cTn id="23" dur="500" fill="hold"/>
                                        <p:tgtEl>
                                          <p:spTgt spid="101383"/>
                                        </p:tgtEl>
                                        <p:attrNameLst>
                                          <p:attrName>ppt_x</p:attrName>
                                        </p:attrNameLst>
                                      </p:cBhvr>
                                      <p:tavLst>
                                        <p:tav tm="0">
                                          <p:val>
                                            <p:strVal val="#ppt_x"/>
                                          </p:val>
                                        </p:tav>
                                        <p:tav tm="100000">
                                          <p:val>
                                            <p:strVal val="#ppt_x"/>
                                          </p:val>
                                        </p:tav>
                                      </p:tavLst>
                                    </p:anim>
                                    <p:anim calcmode="lin" valueType="num">
                                      <p:cBhvr additive="base">
                                        <p:cTn id="24" dur="500" fill="hold"/>
                                        <p:tgtEl>
                                          <p:spTgt spid="101383"/>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101382"/>
                                        </p:tgtEl>
                                        <p:attrNameLst>
                                          <p:attrName>style.visibility</p:attrName>
                                        </p:attrNameLst>
                                      </p:cBhvr>
                                      <p:to>
                                        <p:strVal val="visible"/>
                                      </p:to>
                                    </p:set>
                                    <p:animEffect transition="in" filter="box(in)">
                                      <p:cBhvr>
                                        <p:cTn id="29" dur="500"/>
                                        <p:tgtEl>
                                          <p:spTgt spid="1013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0" grpId="0"/>
      <p:bldP spid="101381" grpId="0" animBg="1"/>
      <p:bldP spid="101382" grpId="0"/>
      <p:bldP spid="101383" grpId="0" animBg="1"/>
      <p:bldP spid="101384" grpId="0"/>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02" name="Text Box 2"/>
          <p:cNvSpPr txBox="1">
            <a:spLocks noChangeArrowheads="1"/>
          </p:cNvSpPr>
          <p:nvPr/>
        </p:nvSpPr>
        <p:spPr bwMode="auto">
          <a:xfrm>
            <a:off x="381000" y="0"/>
            <a:ext cx="85344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b="1" dirty="0">
                <a:effectLst>
                  <a:outerShdw blurRad="38100" dist="38100" dir="2700000" algn="tl">
                    <a:srgbClr val="FFFFFF"/>
                  </a:outerShdw>
                </a:effectLst>
              </a:rPr>
              <a:t>12.1.2: Joint Use of IV and MV in Investment Decision Making</a:t>
            </a:r>
          </a:p>
        </p:txBody>
      </p:sp>
      <p:sp>
        <p:nvSpPr>
          <p:cNvPr id="102404" name="Text Box 4"/>
          <p:cNvSpPr txBox="1">
            <a:spLocks noChangeArrowheads="1"/>
          </p:cNvSpPr>
          <p:nvPr/>
        </p:nvSpPr>
        <p:spPr bwMode="auto">
          <a:xfrm>
            <a:off x="533400" y="1981200"/>
            <a:ext cx="8305800" cy="2111375"/>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b="1" dirty="0">
                <a:effectLst>
                  <a:outerShdw blurRad="38100" dist="38100" dir="2700000" algn="tl">
                    <a:srgbClr val="FFFFFF"/>
                  </a:outerShdw>
                </a:effectLst>
              </a:rPr>
              <a:t>The </a:t>
            </a:r>
            <a:r>
              <a:rPr lang="en-US" sz="2400" b="1" i="1" dirty="0">
                <a:effectLst>
                  <a:outerShdw blurRad="38100" dist="38100" dir="2700000" algn="tl">
                    <a:srgbClr val="FFFFFF"/>
                  </a:outerShdw>
                </a:effectLst>
              </a:rPr>
              <a:t>conservative</a:t>
            </a:r>
            <a:r>
              <a:rPr lang="en-US" sz="2400" b="1" dirty="0">
                <a:effectLst>
                  <a:outerShdw blurRad="38100" dist="38100" dir="2700000" algn="tl">
                    <a:srgbClr val="FFFFFF"/>
                  </a:outerShdw>
                </a:effectLst>
              </a:rPr>
              <a:t> answer:</a:t>
            </a:r>
          </a:p>
          <a:p>
            <a:pPr algn="ctr" eaLnBrk="1" hangingPunct="1">
              <a:defRPr/>
            </a:pPr>
            <a:r>
              <a:rPr lang="en-US" sz="2400" b="1" dirty="0">
                <a:effectLst>
                  <a:outerShdw blurRad="38100" dist="38100" dir="2700000" algn="tl">
                    <a:srgbClr val="FFFFFF"/>
                  </a:outerShdw>
                </a:effectLst>
              </a:rPr>
              <a:t>Apply the “NPV Rule” to </a:t>
            </a:r>
            <a:r>
              <a:rPr lang="en-US" sz="2400" b="1" i="1" dirty="0">
                <a:effectLst>
                  <a:outerShdw blurRad="38100" dist="38100" dir="2700000" algn="tl">
                    <a:srgbClr val="FFFFFF"/>
                  </a:outerShdw>
                </a:effectLst>
              </a:rPr>
              <a:t>both</a:t>
            </a:r>
            <a:r>
              <a:rPr lang="en-US" sz="2400" b="1" dirty="0">
                <a:effectLst>
                  <a:outerShdw blurRad="38100" dist="38100" dir="2700000" algn="tl">
                    <a:srgbClr val="FFFFFF"/>
                  </a:outerShdw>
                </a:effectLst>
              </a:rPr>
              <a:t> IV &amp; MV.</a:t>
            </a:r>
          </a:p>
          <a:p>
            <a:pPr eaLnBrk="1" hangingPunct="1">
              <a:spcBef>
                <a:spcPct val="10000"/>
              </a:spcBef>
              <a:defRPr/>
            </a:pPr>
            <a:r>
              <a:rPr lang="en-US" b="1" dirty="0">
                <a:effectLst>
                  <a:outerShdw blurRad="38100" dist="38100" dir="2700000" algn="tl">
                    <a:srgbClr val="FFFFFF"/>
                  </a:outerShdw>
                </a:effectLst>
              </a:rPr>
              <a:t>Don’t do the deal, unless you can bargain the seller down to P = MV (which, theoretically, you should be able to do, since seller can’t </a:t>
            </a:r>
            <a:r>
              <a:rPr lang="en-US" b="1" i="1" dirty="0">
                <a:effectLst>
                  <a:outerShdw blurRad="38100" dist="38100" dir="2700000" algn="tl">
                    <a:srgbClr val="FFFFFF"/>
                  </a:outerShdw>
                </a:effectLst>
              </a:rPr>
              <a:t>expect</a:t>
            </a:r>
            <a:r>
              <a:rPr lang="en-US" b="1" dirty="0">
                <a:effectLst>
                  <a:outerShdw blurRad="38100" dist="38100" dir="2700000" algn="tl">
                    <a:srgbClr val="FFFFFF"/>
                  </a:outerShdw>
                </a:effectLst>
              </a:rPr>
              <a:t> to get more than MV from another buyer anyway: E[P] = MV):</a:t>
            </a:r>
          </a:p>
          <a:p>
            <a:pPr algn="ctr" eaLnBrk="1" hangingPunct="1">
              <a:spcBef>
                <a:spcPct val="10000"/>
              </a:spcBef>
              <a:defRPr/>
            </a:pPr>
            <a:r>
              <a:rPr lang="en-US" b="1" dirty="0">
                <a:effectLst>
                  <a:outerShdw blurRad="38100" dist="38100" dir="2700000" algn="tl">
                    <a:srgbClr val="FFFFFF"/>
                  </a:outerShdw>
                </a:effectLst>
              </a:rPr>
              <a:t>When P=MV,   NPV</a:t>
            </a:r>
            <a:r>
              <a:rPr lang="en-US" b="1" baseline="-25000" dirty="0">
                <a:effectLst>
                  <a:outerShdw blurRad="38100" dist="38100" dir="2700000" algn="tl">
                    <a:srgbClr val="FFFFFF"/>
                  </a:outerShdw>
                </a:effectLst>
              </a:rPr>
              <a:t>MV</a:t>
            </a:r>
            <a:r>
              <a:rPr lang="en-US" b="1" dirty="0">
                <a:effectLst>
                  <a:outerShdw blurRad="38100" dist="38100" dir="2700000" algn="tl">
                    <a:srgbClr val="FFFFFF"/>
                  </a:outerShdw>
                </a:effectLst>
              </a:rPr>
              <a:t>= MV-P = 0,   so </a:t>
            </a:r>
            <a:r>
              <a:rPr lang="en-US" b="1" i="1" dirty="0">
                <a:effectLst>
                  <a:outerShdw blurRad="38100" dist="38100" dir="2700000" algn="tl">
                    <a:srgbClr val="FFFFFF"/>
                  </a:outerShdw>
                </a:effectLst>
              </a:rPr>
              <a:t>OK</a:t>
            </a:r>
            <a:r>
              <a:rPr lang="en-US" b="1" dirty="0">
                <a:effectLst>
                  <a:outerShdw blurRad="38100" dist="38100" dir="2700000" algn="tl">
                    <a:srgbClr val="FFFFFF"/>
                  </a:outerShdw>
                </a:effectLst>
              </a:rPr>
              <a:t>.</a:t>
            </a:r>
          </a:p>
        </p:txBody>
      </p:sp>
      <p:sp>
        <p:nvSpPr>
          <p:cNvPr id="102405" name="Text Box 5"/>
          <p:cNvSpPr txBox="1">
            <a:spLocks noChangeArrowheads="1"/>
          </p:cNvSpPr>
          <p:nvPr/>
        </p:nvSpPr>
        <p:spPr bwMode="auto">
          <a:xfrm>
            <a:off x="533400" y="1600200"/>
            <a:ext cx="80772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b="1" dirty="0">
                <a:effectLst>
                  <a:outerShdw blurRad="38100" dist="38100" dir="2700000" algn="tl">
                    <a:srgbClr val="FFFFFF"/>
                  </a:outerShdw>
                </a:effectLst>
              </a:rPr>
              <a:t>What should you do?</a:t>
            </a:r>
          </a:p>
        </p:txBody>
      </p:sp>
      <p:sp>
        <p:nvSpPr>
          <p:cNvPr id="102406" name="Text Box 6"/>
          <p:cNvSpPr txBox="1">
            <a:spLocks noChangeArrowheads="1"/>
          </p:cNvSpPr>
          <p:nvPr/>
        </p:nvSpPr>
        <p:spPr bwMode="auto">
          <a:xfrm>
            <a:off x="533400" y="4191000"/>
            <a:ext cx="8305800" cy="187325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b="1" dirty="0">
                <a:effectLst>
                  <a:outerShdw blurRad="38100" dist="38100" dir="2700000" algn="tl">
                    <a:srgbClr val="FFFFFF"/>
                  </a:outerShdw>
                </a:effectLst>
              </a:rPr>
              <a:t>The </a:t>
            </a:r>
            <a:r>
              <a:rPr lang="en-US" sz="2400" b="1" i="1" dirty="0">
                <a:effectLst>
                  <a:outerShdw blurRad="38100" dist="38100" dir="2700000" algn="tl">
                    <a:srgbClr val="FFFFFF"/>
                  </a:outerShdw>
                </a:effectLst>
              </a:rPr>
              <a:t>liberal</a:t>
            </a:r>
            <a:r>
              <a:rPr lang="en-US" sz="2400" b="1" dirty="0">
                <a:effectLst>
                  <a:outerShdw blurRad="38100" dist="38100" dir="2700000" algn="tl">
                    <a:srgbClr val="FFFFFF"/>
                  </a:outerShdw>
                </a:effectLst>
              </a:rPr>
              <a:t> answer:</a:t>
            </a:r>
          </a:p>
          <a:p>
            <a:pPr algn="ctr" eaLnBrk="1" hangingPunct="1">
              <a:spcBef>
                <a:spcPct val="10000"/>
              </a:spcBef>
              <a:defRPr/>
            </a:pPr>
            <a:r>
              <a:rPr lang="en-US" sz="2400" b="1" dirty="0">
                <a:effectLst>
                  <a:outerShdw blurRad="38100" dist="38100" dir="2700000" algn="tl">
                    <a:srgbClr val="FFFFFF"/>
                  </a:outerShdw>
                </a:effectLst>
              </a:rPr>
              <a:t>Apply the “NPV Rule” </a:t>
            </a:r>
            <a:r>
              <a:rPr lang="en-US" sz="2400" b="1" i="1" dirty="0">
                <a:effectLst>
                  <a:outerShdw blurRad="38100" dist="38100" dir="2700000" algn="tl">
                    <a:srgbClr val="FFFFFF"/>
                  </a:outerShdw>
                </a:effectLst>
              </a:rPr>
              <a:t>only</a:t>
            </a:r>
            <a:r>
              <a:rPr lang="en-US" sz="2400" b="1" dirty="0">
                <a:effectLst>
                  <a:outerShdw blurRad="38100" dist="38100" dir="2700000" algn="tl">
                    <a:srgbClr val="FFFFFF"/>
                  </a:outerShdw>
                </a:effectLst>
              </a:rPr>
              <a:t> to IV.</a:t>
            </a:r>
            <a:r>
              <a:rPr lang="en-US" b="1" dirty="0">
                <a:effectLst>
                  <a:outerShdw blurRad="38100" dist="38100" dir="2700000" algn="tl">
                    <a:srgbClr val="FFFFFF"/>
                  </a:outerShdw>
                </a:effectLst>
              </a:rPr>
              <a:t> </a:t>
            </a:r>
          </a:p>
          <a:p>
            <a:pPr eaLnBrk="1" hangingPunct="1">
              <a:spcBef>
                <a:spcPct val="10000"/>
              </a:spcBef>
              <a:buFontTx/>
              <a:buChar char="•"/>
              <a:defRPr/>
            </a:pPr>
            <a:r>
              <a:rPr lang="en-US" b="1" dirty="0">
                <a:effectLst>
                  <a:outerShdw blurRad="38100" dist="38100" dir="2700000" algn="tl">
                    <a:srgbClr val="FFFFFF"/>
                  </a:outerShdw>
                </a:effectLst>
              </a:rPr>
              <a:t> Do the deal as long as P &lt; IV, </a:t>
            </a:r>
          </a:p>
          <a:p>
            <a:pPr eaLnBrk="1" hangingPunct="1">
              <a:spcBef>
                <a:spcPct val="10000"/>
              </a:spcBef>
              <a:buFontTx/>
              <a:buChar char="•"/>
              <a:defRPr/>
            </a:pPr>
            <a:r>
              <a:rPr lang="en-US" b="1" dirty="0">
                <a:effectLst>
                  <a:outerShdw blurRad="38100" dist="38100" dir="2700000" algn="tl">
                    <a:srgbClr val="FFFFFF"/>
                  </a:outerShdw>
                </a:effectLst>
              </a:rPr>
              <a:t> Recalling that the NPV Rule says to </a:t>
            </a:r>
            <a:r>
              <a:rPr lang="en-US" b="1" i="1" dirty="0">
                <a:effectLst>
                  <a:outerShdw blurRad="38100" dist="38100" dir="2700000" algn="tl">
                    <a:srgbClr val="FFFFFF"/>
                  </a:outerShdw>
                </a:effectLst>
              </a:rPr>
              <a:t>maximize</a:t>
            </a:r>
            <a:r>
              <a:rPr lang="en-US" b="1" dirty="0">
                <a:effectLst>
                  <a:outerShdw blurRad="38100" dist="38100" dir="2700000" algn="tl">
                    <a:srgbClr val="FFFFFF"/>
                  </a:outerShdw>
                </a:effectLst>
              </a:rPr>
              <a:t> the NPV, hence, </a:t>
            </a:r>
          </a:p>
          <a:p>
            <a:pPr eaLnBrk="1" hangingPunct="1">
              <a:spcBef>
                <a:spcPct val="10000"/>
              </a:spcBef>
              <a:buFontTx/>
              <a:buChar char="•"/>
              <a:defRPr/>
            </a:pPr>
            <a:r>
              <a:rPr lang="en-US" b="1" dirty="0">
                <a:effectLst>
                  <a:outerShdw blurRad="38100" dist="38100" dir="2700000" algn="tl">
                    <a:srgbClr val="FFFFFF"/>
                  </a:outerShdw>
                </a:effectLst>
              </a:rPr>
              <a:t> Try to get as low a price as possible (</a:t>
            </a:r>
            <a:r>
              <a:rPr lang="en-US" b="1" i="1" dirty="0">
                <a:effectLst>
                  <a:outerShdw blurRad="38100" dist="38100" dir="2700000" algn="tl">
                    <a:srgbClr val="FFFFFF"/>
                  </a:outerShdw>
                </a:effectLst>
              </a:rPr>
              <a:t>but do the deal</a:t>
            </a:r>
            <a:r>
              <a:rPr lang="en-US" b="1" dirty="0">
                <a:effectLst>
                  <a:outerShdw blurRad="38100" dist="38100" dir="2700000" algn="tl">
                    <a:srgbClr val="FFFFFF"/>
                  </a:outerShdw>
                </a:effectLst>
              </a:rPr>
              <a:t>).</a:t>
            </a:r>
          </a:p>
        </p:txBody>
      </p:sp>
      <p:sp>
        <p:nvSpPr>
          <p:cNvPr id="39942" name="Text Box 7"/>
          <p:cNvSpPr txBox="1">
            <a:spLocks noChangeArrowheads="1"/>
          </p:cNvSpPr>
          <p:nvPr/>
        </p:nvSpPr>
        <p:spPr bwMode="auto">
          <a:xfrm>
            <a:off x="3581400" y="6400800"/>
            <a:ext cx="1219200" cy="457200"/>
          </a:xfrm>
          <a:prstGeom prst="rect">
            <a:avLst/>
          </a:prstGeom>
          <a:noFill/>
          <a:ln w="9525">
            <a:noFill/>
            <a:miter lim="800000"/>
            <a:headEnd/>
            <a:tailEnd/>
          </a:ln>
          <a:effectLst/>
        </p:spPr>
        <p:txBody>
          <a:bodyPr>
            <a:spAutoFit/>
          </a:bodyPr>
          <a:lstStyle/>
          <a:p>
            <a:pPr eaLnBrk="1" hangingPunct="1">
              <a:spcBef>
                <a:spcPct val="50000"/>
              </a:spcBef>
            </a:pPr>
            <a:endParaRPr lang="en-US" sz="2400" dirty="0"/>
          </a:p>
        </p:txBody>
      </p:sp>
      <p:sp>
        <p:nvSpPr>
          <p:cNvPr id="102408" name="Text Box 8"/>
          <p:cNvSpPr txBox="1">
            <a:spLocks noChangeArrowheads="1"/>
          </p:cNvSpPr>
          <p:nvPr/>
        </p:nvSpPr>
        <p:spPr bwMode="auto">
          <a:xfrm>
            <a:off x="3429000" y="6067719"/>
            <a:ext cx="51054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r" eaLnBrk="1" hangingPunct="1">
              <a:spcBef>
                <a:spcPct val="50000"/>
              </a:spcBef>
              <a:defRPr/>
            </a:pPr>
            <a:r>
              <a:rPr lang="en-US" sz="2400" b="1" i="1" dirty="0">
                <a:solidFill>
                  <a:srgbClr val="FF0000"/>
                </a:solidFill>
                <a:effectLst>
                  <a:outerShdw blurRad="38100" dist="38100" dir="2700000" algn="tl">
                    <a:srgbClr val="000000"/>
                  </a:outerShdw>
                </a:effectLst>
              </a:rPr>
              <a:t>And remember . . .</a:t>
            </a:r>
          </a:p>
        </p:txBody>
      </p:sp>
      <p:sp>
        <p:nvSpPr>
          <p:cNvPr id="102409" name="Text Box 9"/>
          <p:cNvSpPr txBox="1">
            <a:spLocks noChangeArrowheads="1"/>
          </p:cNvSpPr>
          <p:nvPr/>
        </p:nvSpPr>
        <p:spPr bwMode="auto">
          <a:xfrm>
            <a:off x="457200" y="533400"/>
            <a:ext cx="8305800" cy="1004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b="1" dirty="0">
                <a:effectLst>
                  <a:outerShdw blurRad="38100" dist="38100" dir="2700000" algn="tl">
                    <a:srgbClr val="FFFFFF"/>
                  </a:outerShdw>
                </a:effectLst>
              </a:rPr>
              <a:t>Suppose you are contemplating purchasing a property and:</a:t>
            </a:r>
          </a:p>
          <a:p>
            <a:pPr eaLnBrk="1" hangingPunct="1">
              <a:spcBef>
                <a:spcPct val="50000"/>
              </a:spcBef>
              <a:defRPr/>
            </a:pPr>
            <a:r>
              <a:rPr lang="en-US" sz="2400" b="1" dirty="0">
                <a:effectLst>
                  <a:outerShdw blurRad="38100" dist="38100" dir="2700000" algn="tl">
                    <a:srgbClr val="FFFFFF"/>
                  </a:outerShdw>
                </a:effectLst>
              </a:rPr>
              <a:t>			MV &lt; P &lt; IV</a:t>
            </a:r>
          </a:p>
        </p:txBody>
      </p:sp>
      <p:sp>
        <p:nvSpPr>
          <p:cNvPr id="9" name="Slide Number Placeholder 8"/>
          <p:cNvSpPr>
            <a:spLocks noGrp="1"/>
          </p:cNvSpPr>
          <p:nvPr>
            <p:ph type="sldNum" sz="quarter" idx="12"/>
          </p:nvPr>
        </p:nvSpPr>
        <p:spPr>
          <a:xfrm>
            <a:off x="6553200" y="6400800"/>
            <a:ext cx="1905000" cy="457200"/>
          </a:xfrm>
        </p:spPr>
        <p:txBody>
          <a:bodyPr/>
          <a:lstStyle/>
          <a:p>
            <a:fld id="{88099318-0FF7-463A-ABF4-AFF90E6E3A5E}" type="slidenum">
              <a:rPr lang="en-US" smtClean="0"/>
              <a:pPr/>
              <a:t>19</a:t>
            </a:fld>
            <a:endParaRPr lang="en-US" dirty="0"/>
          </a:p>
        </p:txBody>
      </p:sp>
      <p:sp>
        <p:nvSpPr>
          <p:cNvPr id="10" name="Footer Placeholder 9"/>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06"/>
                                        </p:tgtEl>
                                        <p:attrNameLst>
                                          <p:attrName>style.visibility</p:attrName>
                                        </p:attrNameLst>
                                      </p:cBhvr>
                                      <p:to>
                                        <p:strVal val="visible"/>
                                      </p:to>
                                    </p:set>
                                    <p:anim calcmode="lin" valueType="num">
                                      <p:cBhvr additive="base">
                                        <p:cTn id="7" dur="500" fill="hold"/>
                                        <p:tgtEl>
                                          <p:spTgt spid="102406"/>
                                        </p:tgtEl>
                                        <p:attrNameLst>
                                          <p:attrName>ppt_x</p:attrName>
                                        </p:attrNameLst>
                                      </p:cBhvr>
                                      <p:tavLst>
                                        <p:tav tm="0">
                                          <p:val>
                                            <p:strVal val="#ppt_x"/>
                                          </p:val>
                                        </p:tav>
                                        <p:tav tm="100000">
                                          <p:val>
                                            <p:strVal val="#ppt_x"/>
                                          </p:val>
                                        </p:tav>
                                      </p:tavLst>
                                    </p:anim>
                                    <p:anim calcmode="lin" valueType="num">
                                      <p:cBhvr additive="base">
                                        <p:cTn id="8" dur="500" fill="hold"/>
                                        <p:tgtEl>
                                          <p:spTgt spid="10240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102408"/>
                                        </p:tgtEl>
                                        <p:attrNameLst>
                                          <p:attrName>style.visibility</p:attrName>
                                        </p:attrNameLst>
                                      </p:cBhvr>
                                      <p:to>
                                        <p:strVal val="visible"/>
                                      </p:to>
                                    </p:set>
                                    <p:animEffect transition="in" filter="box(in)">
                                      <p:cBhvr>
                                        <p:cTn id="13" dur="500"/>
                                        <p:tgtEl>
                                          <p:spTgt spid="1024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6" grpId="0" animBg="1"/>
      <p:bldP spid="102408"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994" name="Text Box 2"/>
          <p:cNvSpPr txBox="1">
            <a:spLocks noChangeArrowheads="1"/>
          </p:cNvSpPr>
          <p:nvPr/>
        </p:nvSpPr>
        <p:spPr bwMode="auto">
          <a:xfrm>
            <a:off x="609600" y="381000"/>
            <a:ext cx="3276600" cy="1562100"/>
          </a:xfrm>
          <a:prstGeom prst="rect">
            <a:avLst/>
          </a:prstGeom>
          <a:solidFill>
            <a:schemeClr val="bg2"/>
          </a:solidFill>
          <a:ln w="9525">
            <a:solidFill>
              <a:srgbClr val="FF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400" b="1" i="1" dirty="0">
                <a:solidFill>
                  <a:srgbClr val="FF0000"/>
                </a:solidFill>
                <a:effectLst>
                  <a:outerShdw blurRad="38100" dist="38100" dir="2700000" algn="tl">
                    <a:srgbClr val="000000"/>
                  </a:outerShdw>
                </a:effectLst>
              </a:rPr>
              <a:t>Classical</a:t>
            </a:r>
          </a:p>
          <a:p>
            <a:pPr algn="ctr" eaLnBrk="1" hangingPunct="1">
              <a:spcBef>
                <a:spcPct val="50000"/>
              </a:spcBef>
              <a:defRPr/>
            </a:pPr>
            <a:r>
              <a:rPr lang="en-US" sz="2400" b="1" i="1" dirty="0">
                <a:solidFill>
                  <a:srgbClr val="FF0000"/>
                </a:solidFill>
                <a:effectLst>
                  <a:outerShdw blurRad="38100" dist="38100" dir="2700000" algn="tl">
                    <a:srgbClr val="000000"/>
                  </a:outerShdw>
                </a:effectLst>
              </a:rPr>
              <a:t>Corporate Finance</a:t>
            </a:r>
          </a:p>
          <a:p>
            <a:pPr algn="ctr" eaLnBrk="1" hangingPunct="1">
              <a:spcBef>
                <a:spcPct val="50000"/>
              </a:spcBef>
              <a:defRPr/>
            </a:pPr>
            <a:r>
              <a:rPr lang="en-US" sz="2400" b="1" i="1" dirty="0">
                <a:solidFill>
                  <a:srgbClr val="FF0000"/>
                </a:solidFill>
                <a:effectLst>
                  <a:outerShdw blurRad="38100" dist="38100" dir="2700000" algn="tl">
                    <a:srgbClr val="000000"/>
                  </a:outerShdw>
                </a:effectLst>
              </a:rPr>
              <a:t>Capital  Budgeting</a:t>
            </a:r>
          </a:p>
        </p:txBody>
      </p:sp>
      <p:sp>
        <p:nvSpPr>
          <p:cNvPr id="84995" name="Text Box 3"/>
          <p:cNvSpPr txBox="1">
            <a:spLocks noChangeArrowheads="1"/>
          </p:cNvSpPr>
          <p:nvPr/>
        </p:nvSpPr>
        <p:spPr bwMode="auto">
          <a:xfrm>
            <a:off x="609600" y="2514600"/>
            <a:ext cx="3276600" cy="1562100"/>
          </a:xfrm>
          <a:prstGeom prst="rect">
            <a:avLst/>
          </a:prstGeom>
          <a:solidFill>
            <a:schemeClr val="bg2"/>
          </a:solidFill>
          <a:ln w="9525">
            <a:solidFill>
              <a:srgbClr val="FF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400" b="1" i="1" dirty="0">
                <a:solidFill>
                  <a:srgbClr val="FF0000"/>
                </a:solidFill>
                <a:effectLst>
                  <a:outerShdw blurRad="38100" dist="38100" dir="2700000" algn="tl">
                    <a:srgbClr val="000000"/>
                  </a:outerShdw>
                </a:effectLst>
              </a:rPr>
              <a:t>Classical</a:t>
            </a:r>
          </a:p>
          <a:p>
            <a:pPr algn="ctr" eaLnBrk="1" hangingPunct="1">
              <a:spcBef>
                <a:spcPct val="50000"/>
              </a:spcBef>
              <a:defRPr/>
            </a:pPr>
            <a:r>
              <a:rPr lang="en-US" sz="2400" b="1" i="1" dirty="0">
                <a:solidFill>
                  <a:srgbClr val="FF0000"/>
                </a:solidFill>
                <a:effectLst>
                  <a:outerShdw blurRad="38100" dist="38100" dir="2700000" algn="tl">
                    <a:srgbClr val="000000"/>
                  </a:outerShdw>
                </a:effectLst>
              </a:rPr>
              <a:t>Securities Investments</a:t>
            </a:r>
          </a:p>
          <a:p>
            <a:pPr algn="ctr" eaLnBrk="1" hangingPunct="1">
              <a:spcBef>
                <a:spcPct val="50000"/>
              </a:spcBef>
              <a:defRPr/>
            </a:pPr>
            <a:r>
              <a:rPr lang="en-US" sz="2400" b="1" i="1" dirty="0">
                <a:solidFill>
                  <a:srgbClr val="FF0000"/>
                </a:solidFill>
                <a:effectLst>
                  <a:outerShdw blurRad="38100" dist="38100" dir="2700000" algn="tl">
                    <a:srgbClr val="000000"/>
                  </a:outerShdw>
                </a:effectLst>
              </a:rPr>
              <a:t>Analysis</a:t>
            </a:r>
          </a:p>
        </p:txBody>
      </p:sp>
      <p:sp>
        <p:nvSpPr>
          <p:cNvPr id="84996" name="Text Box 4"/>
          <p:cNvSpPr txBox="1">
            <a:spLocks noChangeArrowheads="1"/>
          </p:cNvSpPr>
          <p:nvPr/>
        </p:nvSpPr>
        <p:spPr bwMode="auto">
          <a:xfrm>
            <a:off x="609600" y="4648200"/>
            <a:ext cx="3276600" cy="1562100"/>
          </a:xfrm>
          <a:prstGeom prst="rect">
            <a:avLst/>
          </a:prstGeom>
          <a:solidFill>
            <a:schemeClr val="bg2"/>
          </a:solidFill>
          <a:ln w="9525">
            <a:solidFill>
              <a:srgbClr val="FF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400" b="1" i="1" dirty="0">
                <a:solidFill>
                  <a:srgbClr val="FF0000"/>
                </a:solidFill>
                <a:effectLst>
                  <a:outerShdw blurRad="38100" dist="38100" dir="2700000" algn="tl">
                    <a:srgbClr val="000000"/>
                  </a:outerShdw>
                </a:effectLst>
              </a:rPr>
              <a:t>Unique</a:t>
            </a:r>
          </a:p>
          <a:p>
            <a:pPr algn="ctr" eaLnBrk="1" hangingPunct="1">
              <a:spcBef>
                <a:spcPct val="50000"/>
              </a:spcBef>
              <a:defRPr/>
            </a:pPr>
            <a:r>
              <a:rPr lang="en-US" sz="2400" b="1" i="1" dirty="0">
                <a:solidFill>
                  <a:srgbClr val="FF0000"/>
                </a:solidFill>
                <a:effectLst>
                  <a:outerShdw blurRad="38100" dist="38100" dir="2700000" algn="tl">
                    <a:srgbClr val="000000"/>
                  </a:outerShdw>
                </a:effectLst>
              </a:rPr>
              <a:t>Real Estate</a:t>
            </a:r>
          </a:p>
          <a:p>
            <a:pPr algn="ctr" eaLnBrk="1" hangingPunct="1">
              <a:spcBef>
                <a:spcPct val="50000"/>
              </a:spcBef>
              <a:defRPr/>
            </a:pPr>
            <a:r>
              <a:rPr lang="en-US" sz="2400" b="1" i="1" dirty="0">
                <a:solidFill>
                  <a:srgbClr val="FF0000"/>
                </a:solidFill>
                <a:effectLst>
                  <a:outerShdw blurRad="38100" dist="38100" dir="2700000" algn="tl">
                    <a:srgbClr val="000000"/>
                  </a:outerShdw>
                </a:effectLst>
              </a:rPr>
              <a:t>Factors</a:t>
            </a:r>
          </a:p>
        </p:txBody>
      </p:sp>
      <p:sp>
        <p:nvSpPr>
          <p:cNvPr id="17413" name="AutoShape 5"/>
          <p:cNvSpPr>
            <a:spLocks/>
          </p:cNvSpPr>
          <p:nvPr/>
        </p:nvSpPr>
        <p:spPr bwMode="auto">
          <a:xfrm>
            <a:off x="4038600" y="685800"/>
            <a:ext cx="1066800" cy="5105400"/>
          </a:xfrm>
          <a:prstGeom prst="rightBrace">
            <a:avLst>
              <a:gd name="adj1" fmla="val 39881"/>
              <a:gd name="adj2" fmla="val 50000"/>
            </a:avLst>
          </a:prstGeom>
          <a:noFill/>
          <a:ln w="28575">
            <a:solidFill>
              <a:srgbClr val="FF0000"/>
            </a:solidFill>
            <a:round/>
            <a:headEnd/>
            <a:tailEnd/>
          </a:ln>
          <a:effectLst/>
        </p:spPr>
        <p:txBody>
          <a:bodyPr wrap="none" anchor="ctr"/>
          <a:lstStyle/>
          <a:p>
            <a:pPr eaLnBrk="1" hangingPunct="1"/>
            <a:endParaRPr lang="en-US" dirty="0"/>
          </a:p>
        </p:txBody>
      </p:sp>
      <p:sp>
        <p:nvSpPr>
          <p:cNvPr id="84998" name="Text Box 6"/>
          <p:cNvSpPr txBox="1">
            <a:spLocks noChangeArrowheads="1"/>
          </p:cNvSpPr>
          <p:nvPr/>
        </p:nvSpPr>
        <p:spPr bwMode="auto">
          <a:xfrm>
            <a:off x="5257800" y="762000"/>
            <a:ext cx="3352800" cy="5030788"/>
          </a:xfrm>
          <a:prstGeom prst="rect">
            <a:avLst/>
          </a:prstGeom>
          <a:solidFill>
            <a:schemeClr val="bg2"/>
          </a:solidFill>
          <a:ln w="9525">
            <a:solidFill>
              <a:srgbClr val="FF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defRPr/>
            </a:pPr>
            <a:r>
              <a:rPr lang="en-US" b="1" i="1" dirty="0" smtClean="0">
                <a:solidFill>
                  <a:srgbClr val="FF0000"/>
                </a:solidFill>
                <a:effectLst>
                  <a:outerShdw blurRad="38100" dist="38100" dir="2700000" algn="tl">
                    <a:srgbClr val="000000"/>
                  </a:outerShdw>
                </a:effectLst>
              </a:rPr>
              <a:t>Advanced Valuation Topics for R.E.:</a:t>
            </a:r>
          </a:p>
          <a:p>
            <a:pPr eaLnBrk="1" hangingPunct="1">
              <a:spcBef>
                <a:spcPct val="50000"/>
              </a:spcBef>
              <a:buFontTx/>
              <a:buAutoNum type="arabicPeriod"/>
              <a:defRPr/>
            </a:pPr>
            <a:r>
              <a:rPr lang="en-US" b="1" i="1" dirty="0" smtClean="0">
                <a:solidFill>
                  <a:srgbClr val="FF0000"/>
                </a:solidFill>
                <a:effectLst>
                  <a:outerShdw blurRad="38100" dist="38100" dir="2700000" algn="tl">
                    <a:srgbClr val="000000"/>
                  </a:outerShdw>
                </a:effectLst>
              </a:rPr>
              <a:t>Market Value </a:t>
            </a:r>
            <a:r>
              <a:rPr lang="en-US" b="1" i="1" dirty="0" smtClean="0">
                <a:solidFill>
                  <a:srgbClr val="FF0000"/>
                </a:solidFill>
                <a:effectLst>
                  <a:outerShdw blurRad="38100" dist="38100" dir="2700000" algn="tl">
                    <a:srgbClr val="000000"/>
                  </a:outerShdw>
                </a:effectLst>
              </a:rPr>
              <a:t>vs. </a:t>
            </a:r>
            <a:r>
              <a:rPr lang="en-US" b="1" i="1" dirty="0" smtClean="0">
                <a:solidFill>
                  <a:srgbClr val="FF0000"/>
                </a:solidFill>
                <a:effectLst>
                  <a:outerShdw blurRad="38100" dist="38100" dir="2700000" algn="tl">
                    <a:srgbClr val="000000"/>
                  </a:outerShdw>
                </a:effectLst>
              </a:rPr>
              <a:t>Investment Value;</a:t>
            </a:r>
          </a:p>
          <a:p>
            <a:pPr eaLnBrk="1" hangingPunct="1">
              <a:spcBef>
                <a:spcPct val="50000"/>
              </a:spcBef>
              <a:buFontTx/>
              <a:buAutoNum type="arabicPeriod"/>
              <a:defRPr/>
            </a:pPr>
            <a:r>
              <a:rPr lang="en-US" b="1" i="1" dirty="0" smtClean="0">
                <a:solidFill>
                  <a:srgbClr val="FF0000"/>
                </a:solidFill>
                <a:effectLst>
                  <a:outerShdw blurRad="38100" dist="38100" dir="2700000" algn="tl">
                    <a:srgbClr val="000000"/>
                  </a:outerShdw>
                </a:effectLst>
              </a:rPr>
              <a:t>Considerations of Asset Market Inefficiency;</a:t>
            </a:r>
          </a:p>
          <a:p>
            <a:pPr eaLnBrk="1" hangingPunct="1">
              <a:spcBef>
                <a:spcPct val="50000"/>
              </a:spcBef>
              <a:buFontTx/>
              <a:buAutoNum type="arabicPeriod"/>
              <a:defRPr/>
            </a:pPr>
            <a:r>
              <a:rPr lang="en-US" b="1" i="1" dirty="0" smtClean="0">
                <a:solidFill>
                  <a:srgbClr val="FF0000"/>
                </a:solidFill>
                <a:effectLst>
                  <a:outerShdw blurRad="38100" dist="38100" dir="2700000" algn="tl">
                    <a:srgbClr val="000000"/>
                  </a:outerShdw>
                </a:effectLst>
              </a:rPr>
              <a:t>Considerations of “Dueling Asset Mkts”: 2 parallel asset mkts: Property Mkt &amp; REIT Mkt.</a:t>
            </a:r>
          </a:p>
        </p:txBody>
      </p:sp>
      <p:sp>
        <p:nvSpPr>
          <p:cNvPr id="7" name="Slide Number Placeholder 6"/>
          <p:cNvSpPr>
            <a:spLocks noGrp="1"/>
          </p:cNvSpPr>
          <p:nvPr>
            <p:ph type="sldNum" sz="quarter" idx="12"/>
          </p:nvPr>
        </p:nvSpPr>
        <p:spPr/>
        <p:txBody>
          <a:bodyPr/>
          <a:lstStyle/>
          <a:p>
            <a:fld id="{0E7A6208-92C1-4A41-A285-9413A4665CA3}" type="slidenum">
              <a:rPr lang="en-US" smtClean="0"/>
              <a:pPr/>
              <a:t>2</a:t>
            </a:fld>
            <a:endParaRPr lang="en-US" dirty="0"/>
          </a:p>
        </p:txBody>
      </p:sp>
      <p:sp>
        <p:nvSpPr>
          <p:cNvPr id="8" name="Footer Placeholder 7"/>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381000" y="381000"/>
            <a:ext cx="7772400" cy="8382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l" eaLnBrk="1" hangingPunct="1">
              <a:defRPr/>
            </a:pPr>
            <a:r>
              <a:rPr lang="en-US" sz="2800" b="1" dirty="0" smtClean="0">
                <a:latin typeface="Times New Roman" panose="02020603050405020304" pitchFamily="18" charset="0"/>
                <a:cs typeface="Times New Roman" panose="02020603050405020304" pitchFamily="18" charset="0"/>
              </a:rPr>
              <a:t>In general with IV…</a:t>
            </a:r>
            <a:r>
              <a:rPr lang="en-US" dirty="0" smtClean="0">
                <a:cs typeface="Times New Roman" panose="02020603050405020304" pitchFamily="18" charset="0"/>
              </a:rPr>
              <a:t> </a:t>
            </a:r>
          </a:p>
        </p:txBody>
      </p:sp>
      <p:sp>
        <p:nvSpPr>
          <p:cNvPr id="40963" name="Rectangle 3"/>
          <p:cNvSpPr>
            <a:spLocks noGrp="1" noChangeArrowheads="1"/>
          </p:cNvSpPr>
          <p:nvPr>
            <p:ph type="body" idx="1"/>
          </p:nvPr>
        </p:nvSpPr>
        <p:spPr>
          <a:xfrm>
            <a:off x="685800" y="1447800"/>
            <a:ext cx="7772400" cy="4267200"/>
          </a:xfrm>
        </p:spPr>
        <p:txBody>
          <a:bodyPr/>
          <a:lstStyle/>
          <a:p>
            <a:pPr eaLnBrk="1" hangingPunct="1">
              <a:lnSpc>
                <a:spcPct val="90000"/>
              </a:lnSpc>
              <a:buFont typeface="Wingdings" pitchFamily="2" charset="2"/>
              <a:buNone/>
            </a:pPr>
            <a:r>
              <a:rPr lang="en-US" i="1" dirty="0" smtClean="0">
                <a:solidFill>
                  <a:srgbClr val="FF0000"/>
                </a:solidFill>
                <a:cs typeface="Times New Roman" pitchFamily="18" charset="0"/>
              </a:rPr>
              <a:t>Watch out for abuse of the concept:</a:t>
            </a:r>
            <a:r>
              <a:rPr lang="en-US" dirty="0" smtClean="0">
                <a:cs typeface="Times New Roman" pitchFamily="18" charset="0"/>
              </a:rPr>
              <a:t/>
            </a:r>
            <a:br>
              <a:rPr lang="en-US" dirty="0" smtClean="0">
                <a:cs typeface="Times New Roman" pitchFamily="18" charset="0"/>
              </a:rPr>
            </a:br>
            <a:r>
              <a:rPr lang="en-US" dirty="0" smtClean="0">
                <a:latin typeface="Wingdings" pitchFamily="2" charset="2"/>
                <a:cs typeface="Times New Roman" pitchFamily="18" charset="0"/>
              </a:rPr>
              <a:t>è</a:t>
            </a:r>
            <a:r>
              <a:rPr lang="en-US" dirty="0" smtClean="0">
                <a:cs typeface="Times New Roman" pitchFamily="18" charset="0"/>
              </a:rPr>
              <a:t>  IV usually more subjective than MV.</a:t>
            </a:r>
            <a:br>
              <a:rPr lang="en-US" dirty="0" smtClean="0">
                <a:cs typeface="Times New Roman" pitchFamily="18" charset="0"/>
              </a:rPr>
            </a:br>
            <a:r>
              <a:rPr lang="en-US" dirty="0" smtClean="0">
                <a:latin typeface="Wingdings" pitchFamily="2" charset="2"/>
                <a:cs typeface="Times New Roman" pitchFamily="18" charset="0"/>
              </a:rPr>
              <a:t>è</a:t>
            </a:r>
            <a:r>
              <a:rPr lang="en-US" dirty="0" smtClean="0">
                <a:cs typeface="Times New Roman" pitchFamily="18" charset="0"/>
              </a:rPr>
              <a:t>  People have a tendency to exaggerate frequency and significance of the conditions which can cause IV </a:t>
            </a:r>
            <a:r>
              <a:rPr lang="en-US" dirty="0" smtClean="0">
                <a:cs typeface="Times New Roman" pitchFamily="18" charset="0"/>
                <a:sym typeface="Symbol" pitchFamily="18" charset="2"/>
              </a:rPr>
              <a:t></a:t>
            </a:r>
            <a:r>
              <a:rPr lang="en-US" dirty="0" smtClean="0">
                <a:cs typeface="Times New Roman" pitchFamily="18" charset="0"/>
              </a:rPr>
              <a:t> MV, to argue for their interest.</a:t>
            </a:r>
          </a:p>
          <a:p>
            <a:pPr eaLnBrk="1" hangingPunct="1">
              <a:lnSpc>
                <a:spcPct val="90000"/>
              </a:lnSpc>
              <a:buFont typeface="Wingdings" pitchFamily="2" charset="2"/>
              <a:buNone/>
            </a:pPr>
            <a:r>
              <a:rPr lang="en-US" dirty="0" smtClean="0">
                <a:cs typeface="Times New Roman" pitchFamily="18" charset="0"/>
              </a:rPr>
              <a:t>	</a:t>
            </a:r>
            <a:r>
              <a:rPr lang="en-US" dirty="0" smtClean="0">
                <a:cs typeface="Times New Roman" pitchFamily="18" charset="0"/>
                <a:sym typeface="Wingdings" pitchFamily="2" charset="2"/>
              </a:rPr>
              <a:t> Always compute and seriously consider NPV</a:t>
            </a:r>
            <a:r>
              <a:rPr lang="en-US" baseline="-25000" dirty="0" smtClean="0">
                <a:cs typeface="Times New Roman" pitchFamily="18" charset="0"/>
                <a:sym typeface="Wingdings" pitchFamily="2" charset="2"/>
              </a:rPr>
              <a:t>MV</a:t>
            </a:r>
            <a:r>
              <a:rPr lang="en-US" dirty="0" smtClean="0">
                <a:cs typeface="Times New Roman" pitchFamily="18" charset="0"/>
                <a:sym typeface="Wingdings" pitchFamily="2" charset="2"/>
              </a:rPr>
              <a:t>, and:</a:t>
            </a:r>
            <a:endParaRPr lang="en-US" dirty="0" smtClean="0">
              <a:cs typeface="Times New Roman" pitchFamily="18" charset="0"/>
            </a:endParaRPr>
          </a:p>
          <a:p>
            <a:pPr algn="ctr" eaLnBrk="1" hangingPunct="1">
              <a:lnSpc>
                <a:spcPct val="90000"/>
              </a:lnSpc>
              <a:buFont typeface="Wingdings" pitchFamily="2" charset="2"/>
              <a:buNone/>
            </a:pPr>
            <a:r>
              <a:rPr lang="en-US" b="1" i="1" dirty="0" smtClean="0">
                <a:solidFill>
                  <a:srgbClr val="800080"/>
                </a:solidFill>
                <a:cs typeface="Times New Roman" pitchFamily="18" charset="0"/>
              </a:rPr>
              <a:t>Be skeptical of claims that IV </a:t>
            </a:r>
            <a:r>
              <a:rPr lang="en-US" b="1" i="1" dirty="0" smtClean="0">
                <a:solidFill>
                  <a:srgbClr val="800080"/>
                </a:solidFill>
                <a:cs typeface="Times New Roman" pitchFamily="18" charset="0"/>
                <a:sym typeface="Symbol" pitchFamily="18" charset="2"/>
              </a:rPr>
              <a:t></a:t>
            </a:r>
            <a:r>
              <a:rPr lang="en-US" b="1" i="1" dirty="0" smtClean="0">
                <a:solidFill>
                  <a:srgbClr val="800080"/>
                </a:solidFill>
                <a:cs typeface="Times New Roman" pitchFamily="18" charset="0"/>
              </a:rPr>
              <a:t> MV.</a:t>
            </a:r>
            <a:endParaRPr lang="en-US" dirty="0" smtClean="0">
              <a:cs typeface="Times New Roman" pitchFamily="18" charset="0"/>
            </a:endParaRPr>
          </a:p>
        </p:txBody>
      </p:sp>
      <p:sp>
        <p:nvSpPr>
          <p:cNvPr id="103428" name="Text Box 4"/>
          <p:cNvSpPr txBox="1">
            <a:spLocks noChangeArrowheads="1"/>
          </p:cNvSpPr>
          <p:nvPr/>
        </p:nvSpPr>
        <p:spPr bwMode="auto">
          <a:xfrm>
            <a:off x="381000" y="152400"/>
            <a:ext cx="51054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b="1" i="1" dirty="0">
                <a:solidFill>
                  <a:srgbClr val="FF0000"/>
                </a:solidFill>
                <a:effectLst>
                  <a:outerShdw blurRad="38100" dist="38100" dir="2700000" algn="tl">
                    <a:srgbClr val="000000"/>
                  </a:outerShdw>
                </a:effectLst>
              </a:rPr>
              <a:t>Remember . . .</a:t>
            </a:r>
          </a:p>
        </p:txBody>
      </p:sp>
      <p:sp>
        <p:nvSpPr>
          <p:cNvPr id="5" name="Slide Number Placeholder 4"/>
          <p:cNvSpPr>
            <a:spLocks noGrp="1"/>
          </p:cNvSpPr>
          <p:nvPr>
            <p:ph type="sldNum" sz="quarter" idx="12"/>
          </p:nvPr>
        </p:nvSpPr>
        <p:spPr/>
        <p:txBody>
          <a:bodyPr/>
          <a:lstStyle/>
          <a:p>
            <a:fld id="{0E7A6208-92C1-4A41-A285-9413A4665CA3}" type="slidenum">
              <a:rPr lang="en-US" smtClean="0"/>
              <a:pPr/>
              <a:t>20</a:t>
            </a:fld>
            <a:endParaRPr lang="en-US" dirty="0"/>
          </a:p>
        </p:txBody>
      </p:sp>
      <p:sp>
        <p:nvSpPr>
          <p:cNvPr id="6" name="Footer Placeholder 5"/>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450" name="Text Box 2"/>
          <p:cNvSpPr txBox="1">
            <a:spLocks noChangeArrowheads="1"/>
          </p:cNvSpPr>
          <p:nvPr/>
        </p:nvSpPr>
        <p:spPr bwMode="auto">
          <a:xfrm>
            <a:off x="685800" y="457200"/>
            <a:ext cx="7924800" cy="5641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b="1" dirty="0">
                <a:effectLst>
                  <a:outerShdw blurRad="38100" dist="38100" dir="2700000" algn="tl">
                    <a:srgbClr val="FFFFFF"/>
                  </a:outerShdw>
                </a:effectLst>
              </a:rPr>
              <a:t>Nevertheless,</a:t>
            </a:r>
          </a:p>
          <a:p>
            <a:pPr eaLnBrk="1" hangingPunct="1">
              <a:spcBef>
                <a:spcPct val="10000"/>
              </a:spcBef>
              <a:defRPr/>
            </a:pPr>
            <a:r>
              <a:rPr lang="en-US" sz="2400" b="1" dirty="0">
                <a:effectLst>
                  <a:outerShdw blurRad="38100" dist="38100" dir="2700000" algn="tl">
                    <a:srgbClr val="FFFFFF"/>
                  </a:outerShdw>
                </a:effectLst>
              </a:rPr>
              <a:t>While NPV</a:t>
            </a:r>
            <a:r>
              <a:rPr lang="en-US" sz="2400" b="1" baseline="-25000" dirty="0">
                <a:solidFill>
                  <a:srgbClr val="CC0099"/>
                </a:solidFill>
                <a:effectLst>
                  <a:outerShdw blurRad="38100" dist="38100" dir="2700000" algn="tl">
                    <a:srgbClr val="000000"/>
                  </a:outerShdw>
                </a:effectLst>
              </a:rPr>
              <a:t>MV</a:t>
            </a:r>
            <a:r>
              <a:rPr lang="en-US" sz="2400" b="1" dirty="0">
                <a:solidFill>
                  <a:srgbClr val="CC0099"/>
                </a:solidFill>
                <a:effectLst>
                  <a:outerShdw blurRad="38100" dist="38100" dir="2700000" algn="tl">
                    <a:srgbClr val="000000"/>
                  </a:outerShdw>
                </a:effectLst>
              </a:rPr>
              <a:t> </a:t>
            </a:r>
            <a:r>
              <a:rPr lang="en-US" sz="2400" b="1" dirty="0">
                <a:effectLst>
                  <a:outerShdw blurRad="38100" dist="38100" dir="2700000" algn="tl">
                    <a:srgbClr val="FFFFFF"/>
                  </a:outerShdw>
                </a:effectLst>
                <a:cs typeface="Times New Roman" panose="02020603050405020304" pitchFamily="18" charset="0"/>
              </a:rPr>
              <a:t>≠ 0 is rare (by definition, in principle),</a:t>
            </a:r>
          </a:p>
          <a:p>
            <a:pPr eaLnBrk="1" hangingPunct="1">
              <a:spcBef>
                <a:spcPct val="10000"/>
              </a:spcBef>
              <a:defRPr/>
            </a:pPr>
            <a:r>
              <a:rPr lang="en-US" sz="2400" b="1" dirty="0">
                <a:effectLst>
                  <a:outerShdw blurRad="38100" dist="38100" dir="2700000" algn="tl">
                    <a:srgbClr val="FFFFFF"/>
                  </a:outerShdw>
                </a:effectLst>
                <a:cs typeface="Times New Roman" panose="02020603050405020304" pitchFamily="18" charset="0"/>
              </a:rPr>
              <a:t>NPV</a:t>
            </a:r>
            <a:r>
              <a:rPr lang="en-US" sz="2400" b="1" baseline="-25000" dirty="0">
                <a:solidFill>
                  <a:srgbClr val="CC0099"/>
                </a:solidFill>
                <a:effectLst>
                  <a:outerShdw blurRad="38100" dist="38100" dir="2700000" algn="tl">
                    <a:srgbClr val="000000"/>
                  </a:outerShdw>
                </a:effectLst>
                <a:cs typeface="Times New Roman" panose="02020603050405020304" pitchFamily="18" charset="0"/>
              </a:rPr>
              <a:t>IV</a:t>
            </a:r>
            <a:r>
              <a:rPr lang="en-US" sz="2400" b="1" dirty="0">
                <a:effectLst>
                  <a:outerShdw blurRad="38100" dist="38100" dir="2700000" algn="tl">
                    <a:srgbClr val="FFFFFF"/>
                  </a:outerShdw>
                </a:effectLst>
                <a:cs typeface="Times New Roman" panose="02020603050405020304" pitchFamily="18" charset="0"/>
              </a:rPr>
              <a:t> ≠ 0 is quite possible, not uncommon, </a:t>
            </a:r>
          </a:p>
          <a:p>
            <a:pPr eaLnBrk="1" hangingPunct="1">
              <a:spcBef>
                <a:spcPct val="10000"/>
              </a:spcBef>
              <a:defRPr/>
            </a:pPr>
            <a:r>
              <a:rPr lang="en-US" sz="2400" b="1" dirty="0">
                <a:effectLst>
                  <a:outerShdw blurRad="38100" dist="38100" dir="2700000" algn="tl">
                    <a:srgbClr val="FFFFFF"/>
                  </a:outerShdw>
                </a:effectLst>
                <a:cs typeface="Times New Roman" panose="02020603050405020304" pitchFamily="18" charset="0"/>
              </a:rPr>
              <a:t>Due to fact that </a:t>
            </a:r>
            <a:r>
              <a:rPr lang="en-US" sz="2400" b="1" dirty="0">
                <a:solidFill>
                  <a:srgbClr val="CC0099"/>
                </a:solidFill>
                <a:effectLst>
                  <a:outerShdw blurRad="38100" dist="38100" dir="2700000" algn="tl">
                    <a:srgbClr val="000000"/>
                  </a:outerShdw>
                </a:effectLst>
                <a:cs typeface="Times New Roman" panose="02020603050405020304" pitchFamily="18" charset="0"/>
              </a:rPr>
              <a:t>IV</a:t>
            </a:r>
            <a:r>
              <a:rPr lang="en-US" sz="2400" b="1" dirty="0">
                <a:effectLst>
                  <a:outerShdw blurRad="38100" dist="38100" dir="2700000" algn="tl">
                    <a:srgbClr val="FFFFFF"/>
                  </a:outerShdw>
                </a:effectLst>
                <a:cs typeface="Times New Roman" panose="02020603050405020304" pitchFamily="18" charset="0"/>
              </a:rPr>
              <a:t> can differ across investors.</a:t>
            </a:r>
          </a:p>
          <a:p>
            <a:pPr eaLnBrk="1" hangingPunct="1">
              <a:spcBef>
                <a:spcPct val="10000"/>
              </a:spcBef>
              <a:defRPr/>
            </a:pPr>
            <a:endParaRPr lang="en-US" sz="2400" b="1" dirty="0">
              <a:effectLst>
                <a:outerShdw blurRad="38100" dist="38100" dir="2700000" algn="tl">
                  <a:srgbClr val="FFFFFF"/>
                </a:outerShdw>
              </a:effectLst>
              <a:cs typeface="Times New Roman" panose="02020603050405020304" pitchFamily="18" charset="0"/>
            </a:endParaRPr>
          </a:p>
          <a:p>
            <a:pPr eaLnBrk="1" hangingPunct="1">
              <a:spcBef>
                <a:spcPct val="10000"/>
              </a:spcBef>
              <a:defRPr/>
            </a:pPr>
            <a:r>
              <a:rPr lang="en-US" sz="2400" b="1" dirty="0">
                <a:effectLst>
                  <a:outerShdw blurRad="38100" dist="38100" dir="2700000" algn="tl">
                    <a:srgbClr val="FFFFFF"/>
                  </a:outerShdw>
                </a:effectLst>
                <a:cs typeface="Times New Roman" panose="02020603050405020304" pitchFamily="18" charset="0"/>
              </a:rPr>
              <a:t>Indeed, for this reason,</a:t>
            </a:r>
          </a:p>
          <a:p>
            <a:pPr eaLnBrk="1" hangingPunct="1">
              <a:spcBef>
                <a:spcPct val="10000"/>
              </a:spcBef>
              <a:defRPr/>
            </a:pPr>
            <a:r>
              <a:rPr lang="en-US" sz="2400" b="1" dirty="0">
                <a:effectLst>
                  <a:outerShdw blurRad="38100" dist="38100" dir="2700000" algn="tl">
                    <a:srgbClr val="FFFFFF"/>
                  </a:outerShdw>
                </a:effectLst>
                <a:cs typeface="Times New Roman" panose="02020603050405020304" pitchFamily="18" charset="0"/>
              </a:rPr>
              <a:t>While NPV</a:t>
            </a:r>
            <a:r>
              <a:rPr lang="en-US" sz="2400" b="1" baseline="-25000" dirty="0">
                <a:solidFill>
                  <a:srgbClr val="CC0099"/>
                </a:solidFill>
                <a:effectLst>
                  <a:outerShdw blurRad="38100" dist="38100" dir="2700000" algn="tl">
                    <a:srgbClr val="000000"/>
                  </a:outerShdw>
                </a:effectLst>
                <a:cs typeface="Times New Roman" panose="02020603050405020304" pitchFamily="18" charset="0"/>
              </a:rPr>
              <a:t>MV</a:t>
            </a:r>
            <a:r>
              <a:rPr lang="en-US" sz="2400" b="1" dirty="0">
                <a:effectLst>
                  <a:outerShdw blurRad="38100" dist="38100" dir="2700000" algn="tl">
                    <a:srgbClr val="FFFFFF"/>
                  </a:outerShdw>
                </a:effectLst>
                <a:cs typeface="Times New Roman" panose="02020603050405020304" pitchFamily="18" charset="0"/>
              </a:rPr>
              <a:t> is “</a:t>
            </a:r>
            <a:r>
              <a:rPr lang="en-US" sz="2400" b="1" i="1" dirty="0">
                <a:effectLst>
                  <a:outerShdw blurRad="38100" dist="38100" dir="2700000" algn="tl">
                    <a:srgbClr val="FFFFFF"/>
                  </a:outerShdw>
                </a:effectLst>
                <a:cs typeface="Times New Roman" panose="02020603050405020304" pitchFamily="18" charset="0"/>
              </a:rPr>
              <a:t>zero sum</a:t>
            </a:r>
            <a:r>
              <a:rPr lang="en-US" sz="2400" b="1" dirty="0">
                <a:effectLst>
                  <a:outerShdw blurRad="38100" dist="38100" dir="2700000" algn="tl">
                    <a:srgbClr val="FFFFFF"/>
                  </a:outerShdw>
                </a:effectLst>
                <a:cs typeface="Times New Roman" panose="02020603050405020304" pitchFamily="18" charset="0"/>
              </a:rPr>
              <a:t>” across the buyer and seller:</a:t>
            </a:r>
          </a:p>
          <a:p>
            <a:pPr algn="ctr" eaLnBrk="1" hangingPunct="1">
              <a:spcBef>
                <a:spcPct val="10000"/>
              </a:spcBef>
              <a:defRPr/>
            </a:pPr>
            <a:r>
              <a:rPr lang="en-US" sz="2400" b="1" dirty="0">
                <a:effectLst>
                  <a:outerShdw blurRad="38100" dist="38100" dir="2700000" algn="tl">
                    <a:srgbClr val="FFFFFF"/>
                  </a:outerShdw>
                </a:effectLst>
                <a:cs typeface="Times New Roman" panose="02020603050405020304" pitchFamily="18" charset="0"/>
              </a:rPr>
              <a:t>NPV</a:t>
            </a:r>
            <a:r>
              <a:rPr lang="en-US" sz="2400" b="1" baseline="-25000" dirty="0">
                <a:solidFill>
                  <a:srgbClr val="CC0099"/>
                </a:solidFill>
                <a:effectLst>
                  <a:outerShdw blurRad="38100" dist="38100" dir="2700000" algn="tl">
                    <a:srgbClr val="000000"/>
                  </a:outerShdw>
                </a:effectLst>
                <a:cs typeface="Times New Roman" panose="02020603050405020304" pitchFamily="18" charset="0"/>
              </a:rPr>
              <a:t>MV</a:t>
            </a:r>
            <a:r>
              <a:rPr lang="en-US" sz="2400" b="1" dirty="0">
                <a:effectLst>
                  <a:outerShdw blurRad="38100" dist="38100" dir="2700000" algn="tl">
                    <a:srgbClr val="FFFFFF"/>
                  </a:outerShdw>
                </a:effectLst>
                <a:cs typeface="Times New Roman" panose="02020603050405020304" pitchFamily="18" charset="0"/>
              </a:rPr>
              <a:t>(buyer) = -NPV</a:t>
            </a:r>
            <a:r>
              <a:rPr lang="en-US" sz="2400" b="1" baseline="-25000" dirty="0">
                <a:solidFill>
                  <a:srgbClr val="CC0099"/>
                </a:solidFill>
                <a:effectLst>
                  <a:outerShdw blurRad="38100" dist="38100" dir="2700000" algn="tl">
                    <a:srgbClr val="000000"/>
                  </a:outerShdw>
                </a:effectLst>
                <a:cs typeface="Times New Roman" panose="02020603050405020304" pitchFamily="18" charset="0"/>
              </a:rPr>
              <a:t>MV</a:t>
            </a:r>
            <a:r>
              <a:rPr lang="en-US" sz="2400" b="1" dirty="0">
                <a:effectLst>
                  <a:outerShdw blurRad="38100" dist="38100" dir="2700000" algn="tl">
                    <a:srgbClr val="FFFFFF"/>
                  </a:outerShdw>
                </a:effectLst>
                <a:cs typeface="Times New Roman" panose="02020603050405020304" pitchFamily="18" charset="0"/>
              </a:rPr>
              <a:t>(seller).</a:t>
            </a:r>
          </a:p>
          <a:p>
            <a:pPr eaLnBrk="1" hangingPunct="1">
              <a:spcBef>
                <a:spcPct val="10000"/>
              </a:spcBef>
              <a:defRPr/>
            </a:pPr>
            <a:r>
              <a:rPr lang="en-US" sz="2400" b="1" dirty="0">
                <a:effectLst>
                  <a:outerShdw blurRad="38100" dist="38100" dir="2700000" algn="tl">
                    <a:srgbClr val="FFFFFF"/>
                  </a:outerShdw>
                </a:effectLst>
                <a:cs typeface="Times New Roman" panose="02020603050405020304" pitchFamily="18" charset="0"/>
              </a:rPr>
              <a:t>NPV</a:t>
            </a:r>
            <a:r>
              <a:rPr lang="en-US" sz="2400" b="1" baseline="-25000" dirty="0">
                <a:solidFill>
                  <a:srgbClr val="CC0099"/>
                </a:solidFill>
                <a:effectLst>
                  <a:outerShdw blurRad="38100" dist="38100" dir="2700000" algn="tl">
                    <a:srgbClr val="000000"/>
                  </a:outerShdw>
                </a:effectLst>
                <a:cs typeface="Times New Roman" panose="02020603050405020304" pitchFamily="18" charset="0"/>
              </a:rPr>
              <a:t>IV</a:t>
            </a:r>
            <a:r>
              <a:rPr lang="en-US" sz="2400" b="1" dirty="0">
                <a:effectLst>
                  <a:outerShdw blurRad="38100" dist="38100" dir="2700000" algn="tl">
                    <a:srgbClr val="FFFFFF"/>
                  </a:outerShdw>
                </a:effectLst>
                <a:cs typeface="Times New Roman" panose="02020603050405020304" pitchFamily="18" charset="0"/>
              </a:rPr>
              <a:t> is </a:t>
            </a:r>
            <a:r>
              <a:rPr lang="en-US" sz="2400" b="1" i="1" dirty="0">
                <a:effectLst>
                  <a:outerShdw blurRad="38100" dist="38100" dir="2700000" algn="tl">
                    <a:srgbClr val="FFFFFF"/>
                  </a:outerShdw>
                </a:effectLst>
                <a:cs typeface="Times New Roman" panose="02020603050405020304" pitchFamily="18" charset="0"/>
              </a:rPr>
              <a:t>not zero sum</a:t>
            </a:r>
            <a:r>
              <a:rPr lang="en-US" sz="2400" b="1" dirty="0">
                <a:effectLst>
                  <a:outerShdw blurRad="38100" dist="38100" dir="2700000" algn="tl">
                    <a:srgbClr val="FFFFFF"/>
                  </a:outerShdw>
                </a:effectLst>
                <a:cs typeface="Times New Roman" panose="02020603050405020304" pitchFamily="18" charset="0"/>
              </a:rPr>
              <a:t> across buyer and seller:</a:t>
            </a:r>
          </a:p>
          <a:p>
            <a:pPr eaLnBrk="1" hangingPunct="1">
              <a:spcBef>
                <a:spcPct val="10000"/>
              </a:spcBef>
              <a:defRPr/>
            </a:pPr>
            <a:r>
              <a:rPr lang="en-US" sz="2400" b="1" dirty="0">
                <a:effectLst>
                  <a:outerShdw blurRad="38100" dist="38100" dir="2700000" algn="tl">
                    <a:srgbClr val="FFFFFF"/>
                  </a:outerShdw>
                </a:effectLst>
                <a:cs typeface="Times New Roman" panose="02020603050405020304" pitchFamily="18" charset="0"/>
              </a:rPr>
              <a:t>NPV</a:t>
            </a:r>
            <a:r>
              <a:rPr lang="en-US" sz="2400" b="1" baseline="-25000" dirty="0">
                <a:solidFill>
                  <a:srgbClr val="CC0099"/>
                </a:solidFill>
                <a:effectLst>
                  <a:outerShdw blurRad="38100" dist="38100" dir="2700000" algn="tl">
                    <a:srgbClr val="000000"/>
                  </a:outerShdw>
                </a:effectLst>
                <a:cs typeface="Times New Roman" panose="02020603050405020304" pitchFamily="18" charset="0"/>
              </a:rPr>
              <a:t>IV</a:t>
            </a:r>
            <a:r>
              <a:rPr lang="en-US" sz="2400" b="1" dirty="0">
                <a:effectLst>
                  <a:outerShdw blurRad="38100" dist="38100" dir="2700000" algn="tl">
                    <a:srgbClr val="FFFFFF"/>
                  </a:outerShdw>
                </a:effectLst>
                <a:cs typeface="Times New Roman" panose="02020603050405020304" pitchFamily="18" charset="0"/>
              </a:rPr>
              <a:t> &gt; 0 is possible for </a:t>
            </a:r>
            <a:r>
              <a:rPr lang="en-US" sz="2400" b="1" i="1" dirty="0">
                <a:effectLst>
                  <a:outerShdw blurRad="38100" dist="38100" dir="2700000" algn="tl">
                    <a:srgbClr val="FFFFFF"/>
                  </a:outerShdw>
                </a:effectLst>
                <a:cs typeface="Times New Roman" panose="02020603050405020304" pitchFamily="18" charset="0"/>
              </a:rPr>
              <a:t>both</a:t>
            </a:r>
            <a:r>
              <a:rPr lang="en-US" sz="2400" b="1" dirty="0">
                <a:effectLst>
                  <a:outerShdw blurRad="38100" dist="38100" dir="2700000" algn="tl">
                    <a:srgbClr val="FFFFFF"/>
                  </a:outerShdw>
                </a:effectLst>
                <a:cs typeface="Times New Roman" panose="02020603050405020304" pitchFamily="18" charset="0"/>
              </a:rPr>
              <a:t> sides of the deal, and</a:t>
            </a:r>
          </a:p>
          <a:p>
            <a:pPr eaLnBrk="1" hangingPunct="1">
              <a:spcBef>
                <a:spcPct val="10000"/>
              </a:spcBef>
              <a:defRPr/>
            </a:pPr>
            <a:r>
              <a:rPr lang="en-US" sz="2400" b="1" dirty="0">
                <a:effectLst>
                  <a:outerShdw blurRad="38100" dist="38100" dir="2700000" algn="tl">
                    <a:srgbClr val="FFFFFF"/>
                  </a:outerShdw>
                </a:effectLst>
                <a:cs typeface="Times New Roman" panose="02020603050405020304" pitchFamily="18" charset="0"/>
              </a:rPr>
              <a:t>Finding such situations is a major objective of micro-level real estate investment activity:</a:t>
            </a:r>
          </a:p>
          <a:p>
            <a:pPr algn="ctr" eaLnBrk="1" hangingPunct="1">
              <a:spcBef>
                <a:spcPct val="10000"/>
              </a:spcBef>
              <a:defRPr/>
            </a:pPr>
            <a:r>
              <a:rPr lang="en-US" sz="2400" b="1" i="1" dirty="0">
                <a:effectLst>
                  <a:outerShdw blurRad="38100" dist="38100" dir="2700000" algn="tl">
                    <a:srgbClr val="FFFFFF"/>
                  </a:outerShdw>
                </a:effectLst>
                <a:cs typeface="Times New Roman" panose="02020603050405020304" pitchFamily="18" charset="0"/>
              </a:rPr>
              <a:t>Searching for:</a:t>
            </a:r>
            <a:endParaRPr lang="en-US" sz="2400" b="1" dirty="0">
              <a:effectLst>
                <a:outerShdw blurRad="38100" dist="38100" dir="2700000" algn="tl">
                  <a:srgbClr val="FFFFFF"/>
                </a:outerShdw>
              </a:effectLst>
              <a:cs typeface="Times New Roman" panose="02020603050405020304" pitchFamily="18" charset="0"/>
            </a:endParaRPr>
          </a:p>
          <a:p>
            <a:pPr algn="ctr" eaLnBrk="1" hangingPunct="1">
              <a:spcBef>
                <a:spcPct val="10000"/>
              </a:spcBef>
              <a:defRPr/>
            </a:pPr>
            <a:r>
              <a:rPr lang="en-US" sz="2400" b="1" dirty="0">
                <a:effectLst>
                  <a:outerShdw blurRad="38100" dist="38100" dir="2700000" algn="tl">
                    <a:srgbClr val="FFFFFF"/>
                  </a:outerShdw>
                </a:effectLst>
              </a:rPr>
              <a:t>NPV</a:t>
            </a:r>
            <a:r>
              <a:rPr lang="en-US" sz="2400" b="1" baseline="-25000" dirty="0">
                <a:solidFill>
                  <a:srgbClr val="CC0099"/>
                </a:solidFill>
                <a:effectLst>
                  <a:outerShdw blurRad="38100" dist="38100" dir="2700000" algn="tl">
                    <a:srgbClr val="000000"/>
                  </a:outerShdw>
                </a:effectLst>
              </a:rPr>
              <a:t>IV</a:t>
            </a:r>
            <a:r>
              <a:rPr lang="en-US" sz="2400" b="1" dirty="0">
                <a:effectLst>
                  <a:outerShdw blurRad="38100" dist="38100" dir="2700000" algn="tl">
                    <a:srgbClr val="FFFFFF"/>
                  </a:outerShdw>
                </a:effectLst>
              </a:rPr>
              <a:t>(buyer) &gt; 0, </a:t>
            </a:r>
            <a:r>
              <a:rPr lang="en-US" sz="2400" b="1" i="1" u="sng" dirty="0">
                <a:effectLst>
                  <a:outerShdw blurRad="38100" dist="38100" dir="2700000" algn="tl">
                    <a:srgbClr val="FFFFFF"/>
                  </a:outerShdw>
                </a:effectLst>
              </a:rPr>
              <a:t>and</a:t>
            </a:r>
            <a:r>
              <a:rPr lang="en-US" sz="2400" b="1" dirty="0">
                <a:effectLst>
                  <a:outerShdw blurRad="38100" dist="38100" dir="2700000" algn="tl">
                    <a:srgbClr val="FFFFFF"/>
                  </a:outerShdw>
                </a:effectLst>
              </a:rPr>
              <a:t> NPV</a:t>
            </a:r>
            <a:r>
              <a:rPr lang="en-US" sz="2400" b="1" baseline="-25000" dirty="0">
                <a:solidFill>
                  <a:srgbClr val="CC0099"/>
                </a:solidFill>
                <a:effectLst>
                  <a:outerShdw blurRad="38100" dist="38100" dir="2700000" algn="tl">
                    <a:srgbClr val="000000"/>
                  </a:outerShdw>
                </a:effectLst>
              </a:rPr>
              <a:t>IV</a:t>
            </a:r>
            <a:r>
              <a:rPr lang="en-US" sz="2400" b="1" dirty="0">
                <a:effectLst>
                  <a:outerShdw blurRad="38100" dist="38100" dir="2700000" algn="tl">
                    <a:srgbClr val="FFFFFF"/>
                  </a:outerShdw>
                </a:effectLst>
              </a:rPr>
              <a:t>(seller) &gt; 0 .</a:t>
            </a:r>
          </a:p>
        </p:txBody>
      </p:sp>
      <p:sp>
        <p:nvSpPr>
          <p:cNvPr id="3" name="Slide Number Placeholder 2"/>
          <p:cNvSpPr>
            <a:spLocks noGrp="1"/>
          </p:cNvSpPr>
          <p:nvPr>
            <p:ph type="sldNum" sz="quarter" idx="12"/>
          </p:nvPr>
        </p:nvSpPr>
        <p:spPr/>
        <p:txBody>
          <a:bodyPr/>
          <a:lstStyle/>
          <a:p>
            <a:fld id="{88099318-0FF7-463A-ABF4-AFF90E6E3A5E}" type="slidenum">
              <a:rPr lang="en-US" smtClean="0"/>
              <a:pPr/>
              <a:t>21</a:t>
            </a:fld>
            <a:endParaRPr lang="en-US" dirty="0"/>
          </a:p>
        </p:txBody>
      </p:sp>
      <p:sp>
        <p:nvSpPr>
          <p:cNvPr id="4" name="Footer Placeholder 3"/>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533400" y="1600200"/>
            <a:ext cx="7848600" cy="16002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n-US" sz="3600" b="1" dirty="0" smtClean="0">
                <a:latin typeface="Times New Roman" panose="02020603050405020304" pitchFamily="18" charset="0"/>
                <a:cs typeface="Times New Roman" panose="02020603050405020304" pitchFamily="18" charset="0"/>
              </a:rPr>
              <a:t>General Rule for Condition in which IV </a:t>
            </a:r>
            <a:r>
              <a:rPr lang="en-US" sz="3600" b="1" dirty="0" smtClean="0">
                <a:latin typeface="Times New Roman" panose="02020603050405020304" pitchFamily="18" charset="0"/>
                <a:cs typeface="Times New Roman" panose="02020603050405020304" pitchFamily="18" charset="0"/>
                <a:sym typeface="Symbol" panose="05050102010706020507" pitchFamily="18" charset="2"/>
              </a:rPr>
              <a:t></a:t>
            </a:r>
            <a:r>
              <a:rPr lang="en-US" sz="3600" b="1" dirty="0" smtClean="0">
                <a:latin typeface="Times New Roman" panose="02020603050405020304" pitchFamily="18" charset="0"/>
                <a:cs typeface="Times New Roman" panose="02020603050405020304" pitchFamily="18" charset="0"/>
              </a:rPr>
              <a:t> MV</a:t>
            </a:r>
            <a:br>
              <a:rPr lang="en-US" sz="3600" b="1" dirty="0" smtClean="0">
                <a:latin typeface="Times New Roman" panose="02020603050405020304" pitchFamily="18" charset="0"/>
                <a:cs typeface="Times New Roman" panose="02020603050405020304" pitchFamily="18" charset="0"/>
              </a:rPr>
            </a:br>
            <a:r>
              <a:rPr lang="en-US" sz="3600" b="1" dirty="0" smtClean="0">
                <a:latin typeface="Times New Roman" panose="02020603050405020304" pitchFamily="18" charset="0"/>
                <a:cs typeface="Times New Roman" panose="02020603050405020304" pitchFamily="18" charset="0"/>
              </a:rPr>
              <a:t>(Hence, NPV</a:t>
            </a:r>
            <a:r>
              <a:rPr lang="en-US" sz="3600" b="1" baseline="-25000" dirty="0" smtClean="0">
                <a:solidFill>
                  <a:srgbClr val="CC0099"/>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IV</a:t>
            </a:r>
            <a:r>
              <a:rPr lang="en-US" sz="3600" b="1" dirty="0" smtClean="0">
                <a:solidFill>
                  <a:schemeClr val="tx1"/>
                </a:solidFill>
                <a:latin typeface="Times New Roman" panose="02020603050405020304" pitchFamily="18" charset="0"/>
                <a:cs typeface="Times New Roman" panose="02020603050405020304" pitchFamily="18" charset="0"/>
              </a:rPr>
              <a:t> &gt; 0 is possible):</a:t>
            </a:r>
            <a:endParaRPr lang="en-US" sz="3600" dirty="0" smtClean="0">
              <a:latin typeface="Times New Roman" panose="02020603050405020304" pitchFamily="18" charset="0"/>
            </a:endParaRPr>
          </a:p>
        </p:txBody>
      </p:sp>
      <p:sp>
        <p:nvSpPr>
          <p:cNvPr id="105475" name="Text Box 3"/>
          <p:cNvSpPr txBox="1">
            <a:spLocks noChangeArrowheads="1"/>
          </p:cNvSpPr>
          <p:nvPr/>
        </p:nvSpPr>
        <p:spPr bwMode="auto">
          <a:xfrm>
            <a:off x="609600" y="3962400"/>
            <a:ext cx="7620000" cy="1076325"/>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200" b="1" dirty="0">
                <a:solidFill>
                  <a:srgbClr val="CC0099"/>
                </a:solidFill>
                <a:effectLst>
                  <a:outerShdw blurRad="38100" dist="38100" dir="2700000" algn="tl">
                    <a:srgbClr val="000000"/>
                  </a:outerShdw>
                </a:effectLst>
                <a:sym typeface="Symbol" panose="05050102010706020507" pitchFamily="18" charset="2"/>
              </a:rPr>
              <a:t>Investor(s) on at least one side of deal must be "intra-marginal"...</a:t>
            </a:r>
          </a:p>
        </p:txBody>
      </p:sp>
      <p:sp>
        <p:nvSpPr>
          <p:cNvPr id="4" name="Text Box 2"/>
          <p:cNvSpPr txBox="1">
            <a:spLocks noChangeArrowheads="1"/>
          </p:cNvSpPr>
          <p:nvPr/>
        </p:nvSpPr>
        <p:spPr bwMode="auto">
          <a:xfrm>
            <a:off x="381000" y="304800"/>
            <a:ext cx="8534400" cy="8302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b="1" dirty="0">
                <a:effectLst>
                  <a:outerShdw blurRad="38100" dist="38100" dir="2700000" algn="tl">
                    <a:srgbClr val="FFFFFF"/>
                  </a:outerShdw>
                </a:effectLst>
              </a:rPr>
              <a:t>12.1.3: </a:t>
            </a:r>
            <a:r>
              <a:rPr lang="en-US" sz="2400" dirty="0"/>
              <a:t>The Asset Market Model with Marginal and Intramarginal Investors: How to Get Positive NPV</a:t>
            </a:r>
            <a:endParaRPr lang="en-US" sz="2400" b="1" dirty="0">
              <a:effectLst>
                <a:outerShdw blurRad="38100" dist="38100" dir="2700000" algn="tl">
                  <a:srgbClr val="FFFFFF"/>
                </a:outerShdw>
              </a:effectLst>
            </a:endParaRPr>
          </a:p>
        </p:txBody>
      </p:sp>
      <p:sp>
        <p:nvSpPr>
          <p:cNvPr id="5" name="Slide Number Placeholder 4"/>
          <p:cNvSpPr>
            <a:spLocks noGrp="1"/>
          </p:cNvSpPr>
          <p:nvPr>
            <p:ph type="sldNum" sz="quarter" idx="12"/>
          </p:nvPr>
        </p:nvSpPr>
        <p:spPr/>
        <p:txBody>
          <a:bodyPr/>
          <a:lstStyle/>
          <a:p>
            <a:fld id="{0E7A6208-92C1-4A41-A285-9413A4665CA3}" type="slidenum">
              <a:rPr lang="en-US" smtClean="0"/>
              <a:pPr/>
              <a:t>22</a:t>
            </a:fld>
            <a:endParaRPr lang="en-US" dirty="0"/>
          </a:p>
        </p:txBody>
      </p:sp>
      <p:sp>
        <p:nvSpPr>
          <p:cNvPr id="6" name="Footer Placeholder 5"/>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5475"/>
                                        </p:tgtEl>
                                        <p:attrNameLst>
                                          <p:attrName>style.visibility</p:attrName>
                                        </p:attrNameLst>
                                      </p:cBhvr>
                                      <p:to>
                                        <p:strVal val="visible"/>
                                      </p:to>
                                    </p:set>
                                    <p:anim calcmode="lin" valueType="num">
                                      <p:cBhvr additive="base">
                                        <p:cTn id="7" dur="500" fill="hold"/>
                                        <p:tgtEl>
                                          <p:spTgt spid="105475"/>
                                        </p:tgtEl>
                                        <p:attrNameLst>
                                          <p:attrName>ppt_x</p:attrName>
                                        </p:attrNameLst>
                                      </p:cBhvr>
                                      <p:tavLst>
                                        <p:tav tm="0">
                                          <p:val>
                                            <p:strVal val="#ppt_x"/>
                                          </p:val>
                                        </p:tav>
                                        <p:tav tm="100000">
                                          <p:val>
                                            <p:strVal val="#ppt_x"/>
                                          </p:val>
                                        </p:tav>
                                      </p:tavLst>
                                    </p:anim>
                                    <p:anim calcmode="lin" valueType="num">
                                      <p:cBhvr additive="base">
                                        <p:cTn id="8" dur="500" fill="hold"/>
                                        <p:tgtEl>
                                          <p:spTgt spid="1054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a:noFill/>
          <a:ln>
            <a:miter lim="800000"/>
            <a:headEnd/>
            <a:tailEnd/>
          </a:ln>
        </p:spPr>
        <p:txBody>
          <a:bodyPr/>
          <a:lstStyle/>
          <a:p>
            <a:fld id="{46BE2B5F-BA4F-4333-8C4C-CF2BE093E434}" type="slidenum">
              <a:rPr lang="en-US"/>
              <a:pPr/>
              <a:t>23</a:t>
            </a:fld>
            <a:endParaRPr lang="en-US" dirty="0"/>
          </a:p>
        </p:txBody>
      </p:sp>
      <p:sp>
        <p:nvSpPr>
          <p:cNvPr id="416770" name="Rectangle 2"/>
          <p:cNvSpPr>
            <a:spLocks noGrp="1" noChangeArrowheads="1"/>
          </p:cNvSpPr>
          <p:nvPr>
            <p:ph type="title"/>
          </p:nvPr>
        </p:nvSpPr>
        <p:spPr>
          <a:xfrm>
            <a:off x="304800" y="152400"/>
            <a:ext cx="7772400" cy="7620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l" eaLnBrk="1" hangingPunct="1">
              <a:defRPr/>
            </a:pPr>
            <a:r>
              <a:rPr lang="en-US" sz="1800" b="1" dirty="0">
                <a:latin typeface="Times New Roman" pitchFamily="18" charset="0"/>
                <a:cs typeface="Courier New" pitchFamily="49" charset="0"/>
                <a:sym typeface="Symbol" pitchFamily="18" charset="2"/>
              </a:rPr>
              <a:t>Exhibit 12-1: Relation between Investment Value (IV) and Market Value (MV) in a well-functioning asset market</a:t>
            </a:r>
            <a:endParaRPr lang="en-US" sz="1800" b="1" dirty="0">
              <a:latin typeface="Times New Roman" pitchFamily="18" charset="0"/>
              <a:cs typeface="Times New Roman" pitchFamily="18" charset="0"/>
              <a:sym typeface="Symbol" pitchFamily="18" charset="2"/>
            </a:endParaRPr>
          </a:p>
        </p:txBody>
      </p:sp>
      <p:sp>
        <p:nvSpPr>
          <p:cNvPr id="44036" name="Rectangle 3"/>
          <p:cNvSpPr>
            <a:spLocks noGrp="1" noChangeArrowheads="1"/>
          </p:cNvSpPr>
          <p:nvPr>
            <p:ph type="body" idx="1"/>
          </p:nvPr>
        </p:nvSpPr>
        <p:spPr>
          <a:xfrm>
            <a:off x="228600" y="3810000"/>
            <a:ext cx="8610600" cy="2819400"/>
          </a:xfrm>
        </p:spPr>
        <p:txBody>
          <a:bodyPr/>
          <a:lstStyle/>
          <a:p>
            <a:pPr eaLnBrk="1" hangingPunct="1">
              <a:lnSpc>
                <a:spcPct val="90000"/>
              </a:lnSpc>
              <a:buFont typeface="Wingdings" pitchFamily="2" charset="2"/>
              <a:buNone/>
            </a:pPr>
            <a:r>
              <a:rPr lang="en-US" sz="1400" b="1" dirty="0" smtClean="0">
                <a:cs typeface="Courier New" pitchFamily="49" charset="0"/>
                <a:sym typeface="Symbol" pitchFamily="18" charset="2"/>
              </a:rPr>
              <a:t>$ = Property prices (vertical axis).</a:t>
            </a:r>
            <a:endParaRPr lang="en-US" sz="1400" b="1" dirty="0" smtClean="0">
              <a:cs typeface="Times New Roman" pitchFamily="18" charset="0"/>
              <a:sym typeface="Symbol" pitchFamily="18" charset="2"/>
            </a:endParaRPr>
          </a:p>
          <a:p>
            <a:pPr eaLnBrk="1" hangingPunct="1">
              <a:lnSpc>
                <a:spcPct val="90000"/>
              </a:lnSpc>
              <a:buFont typeface="Wingdings" pitchFamily="2" charset="2"/>
              <a:buNone/>
            </a:pPr>
            <a:r>
              <a:rPr lang="en-US" sz="1400" b="1" dirty="0" smtClean="0">
                <a:cs typeface="Courier New" pitchFamily="49" charset="0"/>
                <a:sym typeface="Symbol" pitchFamily="18" charset="2"/>
              </a:rPr>
              <a:t>Q = Volume of investment transaction per unit of time.</a:t>
            </a:r>
            <a:endParaRPr lang="en-US" sz="1400" b="1" dirty="0" smtClean="0">
              <a:cs typeface="Times New Roman" pitchFamily="18" charset="0"/>
              <a:sym typeface="Symbol" pitchFamily="18" charset="2"/>
            </a:endParaRPr>
          </a:p>
          <a:p>
            <a:pPr eaLnBrk="1" hangingPunct="1">
              <a:lnSpc>
                <a:spcPct val="90000"/>
              </a:lnSpc>
              <a:spcBef>
                <a:spcPct val="50000"/>
              </a:spcBef>
              <a:buFont typeface="Wingdings" pitchFamily="2" charset="2"/>
              <a:buNone/>
            </a:pPr>
            <a:r>
              <a:rPr lang="en-US" sz="1400" b="1" dirty="0" smtClean="0">
                <a:cs typeface="Courier New" pitchFamily="49" charset="0"/>
                <a:sym typeface="Symbol" pitchFamily="18" charset="2"/>
              </a:rPr>
              <a:t>Q</a:t>
            </a:r>
            <a:r>
              <a:rPr lang="en-US" sz="1400" b="1" baseline="-30000" dirty="0" smtClean="0">
                <a:cs typeface="Courier New" pitchFamily="49" charset="0"/>
                <a:sym typeface="Symbol" pitchFamily="18" charset="2"/>
              </a:rPr>
              <a:t>0</a:t>
            </a:r>
            <a:r>
              <a:rPr lang="en-US" sz="1400" b="1" dirty="0" smtClean="0">
                <a:cs typeface="Courier New" pitchFamily="49" charset="0"/>
                <a:sym typeface="Symbol" pitchFamily="18" charset="2"/>
              </a:rPr>
              <a:t> = Volume of transactions by investors with more favorable circumstances, hence would enter market at less favorable prices (i.e., “intra-marginal” market participants, e.g., investors with different tax circumstances than marginal investors in the market).</a:t>
            </a:r>
            <a:endParaRPr lang="en-US" sz="1400" b="1" dirty="0" smtClean="0">
              <a:cs typeface="Times New Roman" pitchFamily="18" charset="0"/>
              <a:sym typeface="Symbol" pitchFamily="18" charset="2"/>
            </a:endParaRPr>
          </a:p>
          <a:p>
            <a:pPr eaLnBrk="1" hangingPunct="1">
              <a:lnSpc>
                <a:spcPct val="90000"/>
              </a:lnSpc>
              <a:spcBef>
                <a:spcPct val="50000"/>
              </a:spcBef>
              <a:buFont typeface="Wingdings" pitchFamily="2" charset="2"/>
              <a:buNone/>
            </a:pPr>
            <a:r>
              <a:rPr lang="en-US" sz="1400" b="1" dirty="0" smtClean="0">
                <a:cs typeface="Courier New" pitchFamily="49" charset="0"/>
                <a:sym typeface="Symbol" pitchFamily="18" charset="2"/>
              </a:rPr>
              <a:t>Q* = Total volume of property transactions, including marginal investment (investors on margin are indifferent between investing and not investing in property).</a:t>
            </a:r>
            <a:endParaRPr lang="en-US" sz="1400" b="1" dirty="0" smtClean="0">
              <a:cs typeface="Times New Roman" pitchFamily="18" charset="0"/>
              <a:sym typeface="Symbol" pitchFamily="18" charset="2"/>
            </a:endParaRPr>
          </a:p>
          <a:p>
            <a:pPr eaLnBrk="1" hangingPunct="1">
              <a:lnSpc>
                <a:spcPct val="90000"/>
              </a:lnSpc>
              <a:buFont typeface="Wingdings" pitchFamily="2" charset="2"/>
              <a:buNone/>
            </a:pPr>
            <a:endParaRPr lang="en-US" sz="1400" b="1" dirty="0" smtClean="0">
              <a:cs typeface="Courier New" pitchFamily="49" charset="0"/>
              <a:sym typeface="Symbol" pitchFamily="18" charset="2"/>
            </a:endParaRPr>
          </a:p>
          <a:p>
            <a:pPr eaLnBrk="1" hangingPunct="1">
              <a:lnSpc>
                <a:spcPct val="90000"/>
              </a:lnSpc>
              <a:buFont typeface="Wingdings" pitchFamily="2" charset="2"/>
              <a:buNone/>
            </a:pPr>
            <a:r>
              <a:rPr lang="en-US" sz="1400" b="1" dirty="0" smtClean="0">
                <a:cs typeface="Courier New" pitchFamily="49" charset="0"/>
                <a:sym typeface="Symbol" pitchFamily="18" charset="2"/>
              </a:rPr>
              <a:t>Note: Prices, and hence market values (MV) are determined by the IV of the marginal investors (the investors for whom NPV=0 on both an IV and MV basis).</a:t>
            </a:r>
            <a:endParaRPr lang="en-US" sz="1400" b="1" dirty="0" smtClean="0">
              <a:sym typeface="Symbol" pitchFamily="18" charset="2"/>
            </a:endParaRPr>
          </a:p>
        </p:txBody>
      </p:sp>
      <p:grpSp>
        <p:nvGrpSpPr>
          <p:cNvPr id="44037" name="Group 4"/>
          <p:cNvGrpSpPr>
            <a:grpSpLocks/>
          </p:cNvGrpSpPr>
          <p:nvPr/>
        </p:nvGrpSpPr>
        <p:grpSpPr bwMode="auto">
          <a:xfrm>
            <a:off x="1752600" y="762000"/>
            <a:ext cx="6019800" cy="3581400"/>
            <a:chOff x="1008" y="2186"/>
            <a:chExt cx="8496" cy="4320"/>
          </a:xfrm>
        </p:grpSpPr>
        <p:grpSp>
          <p:nvGrpSpPr>
            <p:cNvPr id="44038" name="Group 5"/>
            <p:cNvGrpSpPr>
              <a:grpSpLocks/>
            </p:cNvGrpSpPr>
            <p:nvPr/>
          </p:nvGrpSpPr>
          <p:grpSpPr bwMode="auto">
            <a:xfrm>
              <a:off x="1008" y="2186"/>
              <a:ext cx="8496" cy="4320"/>
              <a:chOff x="1008" y="2186"/>
              <a:chExt cx="8496" cy="4320"/>
            </a:xfrm>
          </p:grpSpPr>
          <p:grpSp>
            <p:nvGrpSpPr>
              <p:cNvPr id="44040" name="Group 6"/>
              <p:cNvGrpSpPr>
                <a:grpSpLocks/>
              </p:cNvGrpSpPr>
              <p:nvPr/>
            </p:nvGrpSpPr>
            <p:grpSpPr bwMode="auto">
              <a:xfrm>
                <a:off x="1008" y="2186"/>
                <a:ext cx="8496" cy="4320"/>
                <a:chOff x="1008" y="2186"/>
                <a:chExt cx="8496" cy="4320"/>
              </a:xfrm>
            </p:grpSpPr>
            <p:sp>
              <p:nvSpPr>
                <p:cNvPr id="44043" name="Line 7"/>
                <p:cNvSpPr>
                  <a:spLocks noChangeShapeType="1"/>
                </p:cNvSpPr>
                <p:nvPr/>
              </p:nvSpPr>
              <p:spPr bwMode="auto">
                <a:xfrm>
                  <a:off x="4608" y="2618"/>
                  <a:ext cx="1" cy="3456"/>
                </a:xfrm>
                <a:prstGeom prst="line">
                  <a:avLst/>
                </a:prstGeom>
                <a:noFill/>
                <a:ln w="9525">
                  <a:solidFill>
                    <a:srgbClr val="000000"/>
                  </a:solidFill>
                  <a:round/>
                  <a:headEnd/>
                  <a:tailEnd/>
                </a:ln>
              </p:spPr>
              <p:txBody>
                <a:bodyPr/>
                <a:lstStyle/>
                <a:p>
                  <a:endParaRPr lang="en-US" dirty="0"/>
                </a:p>
              </p:txBody>
            </p:sp>
            <p:sp>
              <p:nvSpPr>
                <p:cNvPr id="44044" name="Line 8"/>
                <p:cNvSpPr>
                  <a:spLocks noChangeShapeType="1"/>
                </p:cNvSpPr>
                <p:nvPr/>
              </p:nvSpPr>
              <p:spPr bwMode="auto">
                <a:xfrm>
                  <a:off x="4608" y="6074"/>
                  <a:ext cx="4752" cy="1"/>
                </a:xfrm>
                <a:prstGeom prst="line">
                  <a:avLst/>
                </a:prstGeom>
                <a:noFill/>
                <a:ln w="9525">
                  <a:solidFill>
                    <a:srgbClr val="000000"/>
                  </a:solidFill>
                  <a:round/>
                  <a:headEnd/>
                  <a:tailEnd/>
                </a:ln>
              </p:spPr>
              <p:txBody>
                <a:bodyPr/>
                <a:lstStyle/>
                <a:p>
                  <a:endParaRPr lang="en-US" dirty="0"/>
                </a:p>
              </p:txBody>
            </p:sp>
            <p:sp>
              <p:nvSpPr>
                <p:cNvPr id="44045" name="Line 9"/>
                <p:cNvSpPr>
                  <a:spLocks noChangeShapeType="1"/>
                </p:cNvSpPr>
                <p:nvPr/>
              </p:nvSpPr>
              <p:spPr bwMode="auto">
                <a:xfrm>
                  <a:off x="5040" y="2906"/>
                  <a:ext cx="3888" cy="2016"/>
                </a:xfrm>
                <a:prstGeom prst="line">
                  <a:avLst/>
                </a:prstGeom>
                <a:noFill/>
                <a:ln w="19050">
                  <a:solidFill>
                    <a:srgbClr val="000000"/>
                  </a:solidFill>
                  <a:round/>
                  <a:headEnd/>
                  <a:tailEnd/>
                </a:ln>
              </p:spPr>
              <p:txBody>
                <a:bodyPr/>
                <a:lstStyle/>
                <a:p>
                  <a:endParaRPr lang="en-US" dirty="0"/>
                </a:p>
              </p:txBody>
            </p:sp>
            <p:sp>
              <p:nvSpPr>
                <p:cNvPr id="44046" name="Line 10"/>
                <p:cNvSpPr>
                  <a:spLocks noChangeShapeType="1"/>
                </p:cNvSpPr>
                <p:nvPr/>
              </p:nvSpPr>
              <p:spPr bwMode="auto">
                <a:xfrm flipV="1">
                  <a:off x="5616" y="2618"/>
                  <a:ext cx="3168" cy="2448"/>
                </a:xfrm>
                <a:prstGeom prst="line">
                  <a:avLst/>
                </a:prstGeom>
                <a:noFill/>
                <a:ln w="19050">
                  <a:solidFill>
                    <a:srgbClr val="000000"/>
                  </a:solidFill>
                  <a:round/>
                  <a:headEnd/>
                  <a:tailEnd/>
                </a:ln>
              </p:spPr>
              <p:txBody>
                <a:bodyPr/>
                <a:lstStyle/>
                <a:p>
                  <a:endParaRPr lang="en-US" dirty="0"/>
                </a:p>
              </p:txBody>
            </p:sp>
            <p:sp>
              <p:nvSpPr>
                <p:cNvPr id="44047" name="Line 11"/>
                <p:cNvSpPr>
                  <a:spLocks noChangeShapeType="1"/>
                </p:cNvSpPr>
                <p:nvPr/>
              </p:nvSpPr>
              <p:spPr bwMode="auto">
                <a:xfrm>
                  <a:off x="6192" y="3482"/>
                  <a:ext cx="1" cy="2592"/>
                </a:xfrm>
                <a:prstGeom prst="line">
                  <a:avLst/>
                </a:prstGeom>
                <a:noFill/>
                <a:ln w="9525">
                  <a:solidFill>
                    <a:srgbClr val="000000"/>
                  </a:solidFill>
                  <a:prstDash val="sysDot"/>
                  <a:round/>
                  <a:headEnd/>
                  <a:tailEnd/>
                </a:ln>
              </p:spPr>
              <p:txBody>
                <a:bodyPr/>
                <a:lstStyle/>
                <a:p>
                  <a:endParaRPr lang="en-US" dirty="0"/>
                </a:p>
              </p:txBody>
            </p:sp>
            <p:sp>
              <p:nvSpPr>
                <p:cNvPr id="44048" name="Line 12"/>
                <p:cNvSpPr>
                  <a:spLocks noChangeShapeType="1"/>
                </p:cNvSpPr>
                <p:nvPr/>
              </p:nvSpPr>
              <p:spPr bwMode="auto">
                <a:xfrm flipH="1">
                  <a:off x="4608" y="3482"/>
                  <a:ext cx="1584" cy="1"/>
                </a:xfrm>
                <a:prstGeom prst="line">
                  <a:avLst/>
                </a:prstGeom>
                <a:noFill/>
                <a:ln w="9525">
                  <a:solidFill>
                    <a:srgbClr val="000000"/>
                  </a:solidFill>
                  <a:prstDash val="sysDot"/>
                  <a:round/>
                  <a:headEnd/>
                  <a:tailEnd/>
                </a:ln>
              </p:spPr>
              <p:txBody>
                <a:bodyPr/>
                <a:lstStyle/>
                <a:p>
                  <a:endParaRPr lang="en-US" dirty="0"/>
                </a:p>
              </p:txBody>
            </p:sp>
            <p:sp>
              <p:nvSpPr>
                <p:cNvPr id="44049" name="Line 13"/>
                <p:cNvSpPr>
                  <a:spLocks noChangeShapeType="1"/>
                </p:cNvSpPr>
                <p:nvPr/>
              </p:nvSpPr>
              <p:spPr bwMode="auto">
                <a:xfrm flipH="1">
                  <a:off x="4608" y="4634"/>
                  <a:ext cx="1584" cy="1"/>
                </a:xfrm>
                <a:prstGeom prst="line">
                  <a:avLst/>
                </a:prstGeom>
                <a:noFill/>
                <a:ln w="9525">
                  <a:solidFill>
                    <a:srgbClr val="000000"/>
                  </a:solidFill>
                  <a:prstDash val="sysDot"/>
                  <a:round/>
                  <a:headEnd/>
                  <a:tailEnd/>
                </a:ln>
              </p:spPr>
              <p:txBody>
                <a:bodyPr/>
                <a:lstStyle/>
                <a:p>
                  <a:endParaRPr lang="en-US" dirty="0"/>
                </a:p>
              </p:txBody>
            </p:sp>
            <p:sp>
              <p:nvSpPr>
                <p:cNvPr id="44050" name="Line 14"/>
                <p:cNvSpPr>
                  <a:spLocks noChangeShapeType="1"/>
                </p:cNvSpPr>
                <p:nvPr/>
              </p:nvSpPr>
              <p:spPr bwMode="auto">
                <a:xfrm flipH="1">
                  <a:off x="3456" y="3914"/>
                  <a:ext cx="3600" cy="1"/>
                </a:xfrm>
                <a:prstGeom prst="line">
                  <a:avLst/>
                </a:prstGeom>
                <a:noFill/>
                <a:ln w="9525">
                  <a:solidFill>
                    <a:srgbClr val="000000"/>
                  </a:solidFill>
                  <a:prstDash val="sysDot"/>
                  <a:round/>
                  <a:headEnd/>
                  <a:tailEnd/>
                </a:ln>
              </p:spPr>
              <p:txBody>
                <a:bodyPr/>
                <a:lstStyle/>
                <a:p>
                  <a:endParaRPr lang="en-US" dirty="0"/>
                </a:p>
              </p:txBody>
            </p:sp>
            <p:sp>
              <p:nvSpPr>
                <p:cNvPr id="44051" name="Text Box 15"/>
                <p:cNvSpPr txBox="1">
                  <a:spLocks noChangeArrowheads="1"/>
                </p:cNvSpPr>
                <p:nvPr/>
              </p:nvSpPr>
              <p:spPr bwMode="auto">
                <a:xfrm>
                  <a:off x="3168" y="3194"/>
                  <a:ext cx="1584" cy="432"/>
                </a:xfrm>
                <a:prstGeom prst="rect">
                  <a:avLst/>
                </a:prstGeom>
                <a:noFill/>
                <a:ln w="9525">
                  <a:noFill/>
                  <a:miter lim="800000"/>
                  <a:headEnd/>
                  <a:tailEnd/>
                </a:ln>
              </p:spPr>
              <p:txBody>
                <a:bodyPr/>
                <a:lstStyle/>
                <a:p>
                  <a:pPr algn="ctr"/>
                  <a:r>
                    <a:rPr lang="en-US" sz="1200" dirty="0">
                      <a:latin typeface="Courier New" pitchFamily="49" charset="0"/>
                    </a:rPr>
                    <a:t>BUYER IV</a:t>
                  </a:r>
                </a:p>
              </p:txBody>
            </p:sp>
            <p:sp>
              <p:nvSpPr>
                <p:cNvPr id="44052" name="Text Box 16"/>
                <p:cNvSpPr txBox="1">
                  <a:spLocks noChangeArrowheads="1"/>
                </p:cNvSpPr>
                <p:nvPr/>
              </p:nvSpPr>
              <p:spPr bwMode="auto">
                <a:xfrm>
                  <a:off x="3024" y="4490"/>
                  <a:ext cx="1728" cy="432"/>
                </a:xfrm>
                <a:prstGeom prst="rect">
                  <a:avLst/>
                </a:prstGeom>
                <a:noFill/>
                <a:ln w="9525">
                  <a:noFill/>
                  <a:miter lim="800000"/>
                  <a:headEnd/>
                  <a:tailEnd/>
                </a:ln>
              </p:spPr>
              <p:txBody>
                <a:bodyPr/>
                <a:lstStyle/>
                <a:p>
                  <a:pPr algn="ctr"/>
                  <a:r>
                    <a:rPr lang="en-US" sz="1200" dirty="0">
                      <a:latin typeface="Courier New" pitchFamily="49" charset="0"/>
                    </a:rPr>
                    <a:t>SELLER IV</a:t>
                  </a:r>
                </a:p>
              </p:txBody>
            </p:sp>
            <p:sp>
              <p:nvSpPr>
                <p:cNvPr id="44053" name="Text Box 17"/>
                <p:cNvSpPr txBox="1">
                  <a:spLocks noChangeArrowheads="1"/>
                </p:cNvSpPr>
                <p:nvPr/>
              </p:nvSpPr>
              <p:spPr bwMode="auto">
                <a:xfrm>
                  <a:off x="1008" y="3626"/>
                  <a:ext cx="2736" cy="432"/>
                </a:xfrm>
                <a:prstGeom prst="rect">
                  <a:avLst/>
                </a:prstGeom>
                <a:noFill/>
                <a:ln w="9525">
                  <a:noFill/>
                  <a:miter lim="800000"/>
                  <a:headEnd/>
                  <a:tailEnd/>
                </a:ln>
              </p:spPr>
              <p:txBody>
                <a:bodyPr/>
                <a:lstStyle/>
                <a:p>
                  <a:pPr algn="ctr"/>
                  <a:r>
                    <a:rPr lang="en-US" sz="1200" dirty="0">
                      <a:latin typeface="Courier New" pitchFamily="49" charset="0"/>
                    </a:rPr>
                    <a:t>ASSET PRICE=MV</a:t>
                  </a:r>
                </a:p>
              </p:txBody>
            </p:sp>
            <p:sp>
              <p:nvSpPr>
                <p:cNvPr id="44054" name="Text Box 18"/>
                <p:cNvSpPr txBox="1">
                  <a:spLocks noChangeArrowheads="1"/>
                </p:cNvSpPr>
                <p:nvPr/>
              </p:nvSpPr>
              <p:spPr bwMode="auto">
                <a:xfrm>
                  <a:off x="8928" y="4778"/>
                  <a:ext cx="432" cy="432"/>
                </a:xfrm>
                <a:prstGeom prst="rect">
                  <a:avLst/>
                </a:prstGeom>
                <a:noFill/>
                <a:ln w="9525">
                  <a:noFill/>
                  <a:miter lim="800000"/>
                  <a:headEnd/>
                  <a:tailEnd/>
                </a:ln>
              </p:spPr>
              <p:txBody>
                <a:bodyPr/>
                <a:lstStyle/>
                <a:p>
                  <a:pPr algn="ctr"/>
                  <a:r>
                    <a:rPr lang="en-US" sz="1200" b="1" dirty="0">
                      <a:latin typeface="Courier New" pitchFamily="49" charset="0"/>
                    </a:rPr>
                    <a:t>D</a:t>
                  </a:r>
                </a:p>
              </p:txBody>
            </p:sp>
            <p:sp>
              <p:nvSpPr>
                <p:cNvPr id="44055" name="Text Box 19"/>
                <p:cNvSpPr txBox="1">
                  <a:spLocks noChangeArrowheads="1"/>
                </p:cNvSpPr>
                <p:nvPr/>
              </p:nvSpPr>
              <p:spPr bwMode="auto">
                <a:xfrm>
                  <a:off x="8784" y="2186"/>
                  <a:ext cx="432" cy="432"/>
                </a:xfrm>
                <a:prstGeom prst="rect">
                  <a:avLst/>
                </a:prstGeom>
                <a:noFill/>
                <a:ln w="9525">
                  <a:noFill/>
                  <a:miter lim="800000"/>
                  <a:headEnd/>
                  <a:tailEnd/>
                </a:ln>
              </p:spPr>
              <p:txBody>
                <a:bodyPr/>
                <a:lstStyle/>
                <a:p>
                  <a:pPr algn="ctr"/>
                  <a:r>
                    <a:rPr lang="en-US" sz="1200" b="1" dirty="0">
                      <a:latin typeface="Courier New" pitchFamily="49" charset="0"/>
                    </a:rPr>
                    <a:t>S</a:t>
                  </a:r>
                </a:p>
              </p:txBody>
            </p:sp>
            <p:sp>
              <p:nvSpPr>
                <p:cNvPr id="44056" name="Text Box 20"/>
                <p:cNvSpPr txBox="1">
                  <a:spLocks noChangeArrowheads="1"/>
                </p:cNvSpPr>
                <p:nvPr/>
              </p:nvSpPr>
              <p:spPr bwMode="auto">
                <a:xfrm>
                  <a:off x="8928" y="6074"/>
                  <a:ext cx="576" cy="432"/>
                </a:xfrm>
                <a:prstGeom prst="rect">
                  <a:avLst/>
                </a:prstGeom>
                <a:noFill/>
                <a:ln w="9525">
                  <a:noFill/>
                  <a:miter lim="800000"/>
                  <a:headEnd/>
                  <a:tailEnd/>
                </a:ln>
              </p:spPr>
              <p:txBody>
                <a:bodyPr/>
                <a:lstStyle/>
                <a:p>
                  <a:pPr algn="ctr"/>
                  <a:r>
                    <a:rPr lang="en-US" sz="1200" b="1" dirty="0">
                      <a:latin typeface="Courier New" pitchFamily="49" charset="0"/>
                    </a:rPr>
                    <a:t>Q</a:t>
                  </a:r>
                </a:p>
              </p:txBody>
            </p:sp>
            <p:sp>
              <p:nvSpPr>
                <p:cNvPr id="44057" name="Text Box 21"/>
                <p:cNvSpPr txBox="1">
                  <a:spLocks noChangeArrowheads="1"/>
                </p:cNvSpPr>
                <p:nvPr/>
              </p:nvSpPr>
              <p:spPr bwMode="auto">
                <a:xfrm>
                  <a:off x="4032" y="2186"/>
                  <a:ext cx="576" cy="576"/>
                </a:xfrm>
                <a:prstGeom prst="rect">
                  <a:avLst/>
                </a:prstGeom>
                <a:noFill/>
                <a:ln w="9525">
                  <a:noFill/>
                  <a:miter lim="800000"/>
                  <a:headEnd/>
                  <a:tailEnd/>
                </a:ln>
              </p:spPr>
              <p:txBody>
                <a:bodyPr/>
                <a:lstStyle/>
                <a:p>
                  <a:pPr algn="ctr"/>
                  <a:r>
                    <a:rPr lang="en-US" sz="1200" b="1" dirty="0">
                      <a:latin typeface="Courier New" pitchFamily="49" charset="0"/>
                    </a:rPr>
                    <a:t>$</a:t>
                  </a:r>
                </a:p>
              </p:txBody>
            </p:sp>
          </p:grpSp>
          <p:sp>
            <p:nvSpPr>
              <p:cNvPr id="44041" name="Text Box 22"/>
              <p:cNvSpPr txBox="1">
                <a:spLocks noChangeArrowheads="1"/>
              </p:cNvSpPr>
              <p:nvPr/>
            </p:nvSpPr>
            <p:spPr bwMode="auto">
              <a:xfrm>
                <a:off x="6768" y="6032"/>
                <a:ext cx="720" cy="432"/>
              </a:xfrm>
              <a:prstGeom prst="rect">
                <a:avLst/>
              </a:prstGeom>
              <a:noFill/>
              <a:ln w="9525">
                <a:noFill/>
                <a:miter lim="800000"/>
                <a:headEnd/>
                <a:tailEnd/>
              </a:ln>
            </p:spPr>
            <p:txBody>
              <a:bodyPr/>
              <a:lstStyle/>
              <a:p>
                <a:pPr algn="ctr"/>
                <a:r>
                  <a:rPr lang="en-US" sz="1200" b="1" dirty="0">
                    <a:latin typeface="Courier New" pitchFamily="49" charset="0"/>
                  </a:rPr>
                  <a:t>Q*</a:t>
                </a:r>
              </a:p>
            </p:txBody>
          </p:sp>
          <p:sp>
            <p:nvSpPr>
              <p:cNvPr id="44042" name="Line 23"/>
              <p:cNvSpPr>
                <a:spLocks noChangeShapeType="1"/>
              </p:cNvSpPr>
              <p:nvPr/>
            </p:nvSpPr>
            <p:spPr bwMode="auto">
              <a:xfrm>
                <a:off x="7056" y="4016"/>
                <a:ext cx="1" cy="2016"/>
              </a:xfrm>
              <a:prstGeom prst="line">
                <a:avLst/>
              </a:prstGeom>
              <a:noFill/>
              <a:ln w="9525">
                <a:solidFill>
                  <a:srgbClr val="000000"/>
                </a:solidFill>
                <a:prstDash val="sysDot"/>
                <a:round/>
                <a:headEnd/>
                <a:tailEnd/>
              </a:ln>
            </p:spPr>
            <p:txBody>
              <a:bodyPr/>
              <a:lstStyle/>
              <a:p>
                <a:endParaRPr lang="en-US" dirty="0"/>
              </a:p>
            </p:txBody>
          </p:sp>
        </p:grpSp>
        <p:sp>
          <p:nvSpPr>
            <p:cNvPr id="44039" name="Text Box 24"/>
            <p:cNvSpPr txBox="1">
              <a:spLocks noChangeArrowheads="1"/>
            </p:cNvSpPr>
            <p:nvPr/>
          </p:nvSpPr>
          <p:spPr bwMode="auto">
            <a:xfrm>
              <a:off x="5904" y="6032"/>
              <a:ext cx="576" cy="432"/>
            </a:xfrm>
            <a:prstGeom prst="rect">
              <a:avLst/>
            </a:prstGeom>
            <a:noFill/>
            <a:ln w="9525">
              <a:noFill/>
              <a:miter lim="800000"/>
              <a:headEnd/>
              <a:tailEnd/>
            </a:ln>
          </p:spPr>
          <p:txBody>
            <a:bodyPr/>
            <a:lstStyle/>
            <a:p>
              <a:pPr algn="ctr"/>
              <a:r>
                <a:rPr lang="en-US" sz="1200" b="1" dirty="0">
                  <a:latin typeface="Courier New" pitchFamily="49" charset="0"/>
                </a:rPr>
                <a:t>Q</a:t>
              </a:r>
              <a:r>
                <a:rPr lang="en-US" sz="1200" b="1" baseline="-25000" dirty="0">
                  <a:latin typeface="Courier New" pitchFamily="49" charset="0"/>
                </a:rPr>
                <a:t>0</a:t>
              </a:r>
              <a:endParaRPr lang="en-US" sz="1200" b="1" dirty="0">
                <a:latin typeface="Courier New" pitchFamily="49" charset="0"/>
              </a:endParaRPr>
            </a:p>
          </p:txBody>
        </p:sp>
      </p:grpSp>
      <p:sp>
        <p:nvSpPr>
          <p:cNvPr id="26" name="Footer Placeholder 25"/>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5"/>
          <p:cNvSpPr>
            <a:spLocks noGrp="1"/>
          </p:cNvSpPr>
          <p:nvPr>
            <p:ph type="sldNum" sz="quarter" idx="12"/>
          </p:nvPr>
        </p:nvSpPr>
        <p:spPr>
          <a:noFill/>
          <a:ln>
            <a:miter lim="800000"/>
            <a:headEnd/>
            <a:tailEnd/>
          </a:ln>
        </p:spPr>
        <p:txBody>
          <a:bodyPr/>
          <a:lstStyle/>
          <a:p>
            <a:fld id="{3CD19A87-5E8E-4572-8162-B4CCAFE75438}" type="slidenum">
              <a:rPr lang="en-US"/>
              <a:pPr/>
              <a:t>24</a:t>
            </a:fld>
            <a:endParaRPr lang="en-US" dirty="0"/>
          </a:p>
        </p:txBody>
      </p:sp>
      <p:sp>
        <p:nvSpPr>
          <p:cNvPr id="417794" name="Rectangle 2"/>
          <p:cNvSpPr>
            <a:spLocks noGrp="1" noChangeArrowheads="1"/>
          </p:cNvSpPr>
          <p:nvPr>
            <p:ph type="title"/>
          </p:nvPr>
        </p:nvSpPr>
        <p:spPr>
          <a:xfrm>
            <a:off x="304800" y="76200"/>
            <a:ext cx="7772400" cy="7620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l" eaLnBrk="1" hangingPunct="1">
              <a:defRPr/>
            </a:pPr>
            <a:r>
              <a:rPr lang="en-US" sz="1800" b="1" dirty="0">
                <a:latin typeface="Times New Roman" pitchFamily="18" charset="0"/>
                <a:cs typeface="Courier New" pitchFamily="49" charset="0"/>
                <a:sym typeface="Symbol" pitchFamily="18" charset="2"/>
              </a:rPr>
              <a:t>Numerical example: The Value to a Tax-Exempt Pension Fund of an Investment in Corporate Bonds</a:t>
            </a:r>
            <a:endParaRPr lang="en-US" sz="1800" b="1" dirty="0">
              <a:latin typeface="Times New Roman" pitchFamily="18" charset="0"/>
              <a:cs typeface="Times New Roman" pitchFamily="18" charset="0"/>
              <a:sym typeface="Symbol" pitchFamily="18" charset="2"/>
            </a:endParaRPr>
          </a:p>
        </p:txBody>
      </p:sp>
      <p:sp>
        <p:nvSpPr>
          <p:cNvPr id="417795" name="Rectangle 3"/>
          <p:cNvSpPr>
            <a:spLocks noGrp="1" noChangeArrowheads="1"/>
          </p:cNvSpPr>
          <p:nvPr>
            <p:ph type="body" idx="1"/>
          </p:nvPr>
        </p:nvSpPr>
        <p:spPr>
          <a:xfrm>
            <a:off x="304800" y="3657600"/>
            <a:ext cx="8610600" cy="2971800"/>
          </a:xfrm>
        </p:spPr>
        <p:txBody>
          <a:bodyPr/>
          <a:lstStyle/>
          <a:p>
            <a:pPr eaLnBrk="1" hangingPunct="1">
              <a:lnSpc>
                <a:spcPct val="80000"/>
              </a:lnSpc>
              <a:buFont typeface="Wingdings" pitchFamily="2" charset="2"/>
              <a:buNone/>
              <a:defRPr/>
            </a:pPr>
            <a:r>
              <a:rPr lang="en-US" sz="1400" b="1" dirty="0">
                <a:cs typeface="Courier New" pitchFamily="49" charset="0"/>
                <a:sym typeface="Symbol" pitchFamily="18" charset="2"/>
              </a:rPr>
              <a:t>L = PV of a Loan (Debt Asset) in which Borrower will pay $106 next year.</a:t>
            </a:r>
            <a:endParaRPr lang="en-US" sz="1400" b="1" dirty="0">
              <a:cs typeface="Times New Roman" pitchFamily="18" charset="0"/>
              <a:sym typeface="Symbol" pitchFamily="18" charset="2"/>
            </a:endParaRPr>
          </a:p>
          <a:p>
            <a:pPr eaLnBrk="1" hangingPunct="1">
              <a:lnSpc>
                <a:spcPct val="80000"/>
              </a:lnSpc>
              <a:buFont typeface="Wingdings" pitchFamily="2" charset="2"/>
              <a:buNone/>
              <a:defRPr/>
            </a:pPr>
            <a:r>
              <a:rPr lang="en-US" sz="1400" b="1" dirty="0">
                <a:cs typeface="Courier New" pitchFamily="49" charset="0"/>
                <a:sym typeface="Symbol" pitchFamily="18" charset="2"/>
              </a:rPr>
              <a:t>MV = Market Value = $100 = BTCF / (1+BTmktOCC) = $106/1.06 = IV(</a:t>
            </a:r>
            <a:r>
              <a:rPr lang="en-US" sz="1400" b="1" i="1" dirty="0">
                <a:effectLst>
                  <a:outerShdw blurRad="38100" dist="38100" dir="2700000" algn="tl">
                    <a:srgbClr val="FFFFFF"/>
                  </a:outerShdw>
                </a:effectLst>
                <a:cs typeface="Courier New" pitchFamily="49" charset="0"/>
                <a:sym typeface="Symbol" pitchFamily="18" charset="2"/>
              </a:rPr>
              <a:t>for margl investors</a:t>
            </a:r>
            <a:r>
              <a:rPr lang="en-US" sz="1400" b="1" dirty="0">
                <a:cs typeface="Courier New" pitchFamily="49" charset="0"/>
                <a:sym typeface="Symbol" pitchFamily="18" charset="2"/>
              </a:rPr>
              <a:t>) =  ATCF / (1+ATmktOCC) </a:t>
            </a:r>
            <a:r>
              <a:rPr lang="en-US" sz="1400" b="1" i="1" dirty="0">
                <a:effectLst>
                  <a:outerShdw blurRad="38100" dist="38100" dir="2700000" algn="tl">
                    <a:srgbClr val="FFFFFF"/>
                  </a:outerShdw>
                </a:effectLst>
                <a:cs typeface="Courier New" pitchFamily="49" charset="0"/>
                <a:sym typeface="Symbol" pitchFamily="18" charset="2"/>
              </a:rPr>
              <a:t>for marginal investors</a:t>
            </a:r>
            <a:r>
              <a:rPr lang="en-US" sz="1400" b="1" dirty="0">
                <a:cs typeface="Courier New" pitchFamily="49" charset="0"/>
                <a:sym typeface="Symbol" pitchFamily="18" charset="2"/>
              </a:rPr>
              <a:t> = $104/1.04 = $100.</a:t>
            </a:r>
            <a:endParaRPr lang="en-US" sz="1400" b="1" dirty="0">
              <a:cs typeface="Times New Roman" pitchFamily="18" charset="0"/>
              <a:sym typeface="Symbol" pitchFamily="18" charset="2"/>
            </a:endParaRPr>
          </a:p>
          <a:p>
            <a:pPr eaLnBrk="1" hangingPunct="1">
              <a:lnSpc>
                <a:spcPct val="80000"/>
              </a:lnSpc>
              <a:spcBef>
                <a:spcPct val="50000"/>
              </a:spcBef>
              <a:buFont typeface="Wingdings" pitchFamily="2" charset="2"/>
              <a:buNone/>
              <a:defRPr/>
            </a:pPr>
            <a:r>
              <a:rPr lang="en-US" sz="1400" b="1" dirty="0">
                <a:cs typeface="Courier New" pitchFamily="49" charset="0"/>
                <a:sym typeface="Symbol" pitchFamily="18" charset="2"/>
              </a:rPr>
              <a:t>IV</a:t>
            </a:r>
            <a:r>
              <a:rPr lang="en-US" sz="1400" b="1" baseline="-25000" dirty="0">
                <a:cs typeface="Courier New" pitchFamily="49" charset="0"/>
                <a:sym typeface="Symbol" pitchFamily="18" charset="2"/>
              </a:rPr>
              <a:t>A</a:t>
            </a:r>
            <a:r>
              <a:rPr lang="en-US" sz="1400" b="1" dirty="0">
                <a:cs typeface="Courier New" pitchFamily="49" charset="0"/>
                <a:sym typeface="Symbol" pitchFamily="18" charset="2"/>
              </a:rPr>
              <a:t> = Investment Value of the Corporate Bond to the Tax-Exempt Pension Fund = ATCF / (1+ATmktOCC) = $106/1.04 = $101.92.</a:t>
            </a:r>
            <a:endParaRPr lang="en-US" sz="1400" b="1" dirty="0">
              <a:cs typeface="Times New Roman" pitchFamily="18" charset="0"/>
              <a:sym typeface="Symbol" pitchFamily="18" charset="2"/>
            </a:endParaRPr>
          </a:p>
          <a:p>
            <a:pPr eaLnBrk="1" hangingPunct="1">
              <a:lnSpc>
                <a:spcPct val="80000"/>
              </a:lnSpc>
              <a:spcBef>
                <a:spcPct val="50000"/>
              </a:spcBef>
              <a:buFont typeface="Wingdings" pitchFamily="2" charset="2"/>
              <a:buNone/>
              <a:defRPr/>
            </a:pPr>
            <a:r>
              <a:rPr lang="en-US" sz="1400" b="1" dirty="0">
                <a:cs typeface="Courier New" pitchFamily="49" charset="0"/>
                <a:sym typeface="Symbol" pitchFamily="18" charset="2"/>
              </a:rPr>
              <a:t>IV</a:t>
            </a:r>
            <a:r>
              <a:rPr lang="en-US" sz="1400" b="1" baseline="-25000" dirty="0">
                <a:cs typeface="Courier New" pitchFamily="49" charset="0"/>
                <a:sym typeface="Symbol" pitchFamily="18" charset="2"/>
              </a:rPr>
              <a:t>C</a:t>
            </a:r>
            <a:r>
              <a:rPr lang="en-US" sz="1400" b="1" dirty="0">
                <a:cs typeface="Courier New" pitchFamily="49" charset="0"/>
                <a:sym typeface="Symbol" pitchFamily="18" charset="2"/>
              </a:rPr>
              <a:t> = Investment Value of the Corporate Bond to a Double-Taxed Corporation (assuming corp</a:t>
            </a:r>
            <a:r>
              <a:rPr lang="en-US" sz="1400" b="1" dirty="0" smtClean="0">
                <a:cs typeface="Courier New" pitchFamily="49" charset="0"/>
                <a:sym typeface="Symbol" pitchFamily="18" charset="2"/>
              </a:rPr>
              <a:t>. inc. tax </a:t>
            </a:r>
            <a:r>
              <a:rPr lang="en-US" sz="1400" b="1" dirty="0">
                <a:cs typeface="Courier New" pitchFamily="49" charset="0"/>
                <a:sym typeface="Symbol" pitchFamily="18" charset="2"/>
              </a:rPr>
              <a:t>rate = 33%, personal eff</a:t>
            </a:r>
            <a:r>
              <a:rPr lang="en-US" sz="1400" b="1" dirty="0" smtClean="0">
                <a:cs typeface="Courier New" pitchFamily="49" charset="0"/>
                <a:sym typeface="Symbol" pitchFamily="18" charset="2"/>
              </a:rPr>
              <a:t>. tax </a:t>
            </a:r>
            <a:r>
              <a:rPr lang="en-US" sz="1400" b="1" dirty="0">
                <a:cs typeface="Courier New" pitchFamily="49" charset="0"/>
                <a:sym typeface="Symbol" pitchFamily="18" charset="2"/>
              </a:rPr>
              <a:t>rate on equity returns to shareholders = 25%) = ATCF / (1+ATmktOCC) = ($106-(.33)$6-(.25)$4) / 1.04 = $103/1.04 = $99.04. Hence: NPV = IV-MV = -0.96 &lt; 0, Hence, short bonds (i.e., </a:t>
            </a:r>
            <a:r>
              <a:rPr lang="en-US" sz="1400" b="1" i="1" dirty="0">
                <a:cs typeface="Courier New" pitchFamily="49" charset="0"/>
                <a:sym typeface="Symbol" pitchFamily="18" charset="2"/>
              </a:rPr>
              <a:t>borrow, don’t lend.</a:t>
            </a:r>
            <a:r>
              <a:rPr lang="en-US" sz="1400" b="1" dirty="0">
                <a:cs typeface="Courier New" pitchFamily="49" charset="0"/>
                <a:sym typeface="Symbol" pitchFamily="18" charset="2"/>
              </a:rPr>
              <a:t>)</a:t>
            </a:r>
            <a:endParaRPr lang="en-US" sz="1400" b="1" dirty="0">
              <a:cs typeface="Times New Roman" pitchFamily="18" charset="0"/>
              <a:sym typeface="Symbol" pitchFamily="18" charset="2"/>
            </a:endParaRPr>
          </a:p>
          <a:p>
            <a:pPr eaLnBrk="1" hangingPunct="1">
              <a:lnSpc>
                <a:spcPct val="80000"/>
              </a:lnSpc>
              <a:buFont typeface="Wingdings" pitchFamily="2" charset="2"/>
              <a:buNone/>
              <a:defRPr/>
            </a:pPr>
            <a:endParaRPr lang="en-US" sz="1400" b="1" dirty="0">
              <a:cs typeface="Courier New" pitchFamily="49" charset="0"/>
              <a:sym typeface="Symbol" pitchFamily="18" charset="2"/>
            </a:endParaRPr>
          </a:p>
          <a:p>
            <a:pPr eaLnBrk="1" hangingPunct="1">
              <a:lnSpc>
                <a:spcPct val="80000"/>
              </a:lnSpc>
              <a:spcBef>
                <a:spcPct val="5000"/>
              </a:spcBef>
              <a:buFont typeface="Wingdings" pitchFamily="2" charset="2"/>
              <a:buNone/>
              <a:defRPr/>
            </a:pPr>
            <a:r>
              <a:rPr lang="en-US" sz="1400" b="1" dirty="0">
                <a:cs typeface="Courier New" pitchFamily="49" charset="0"/>
                <a:sym typeface="Symbol" pitchFamily="18" charset="2"/>
              </a:rPr>
              <a:t>Note: The issuance of one more corporate bond displaces alternative investment (or consumption) </a:t>
            </a:r>
            <a:r>
              <a:rPr lang="en-US" sz="1400" b="1" i="1" u="sng" dirty="0">
                <a:effectLst>
                  <a:outerShdw blurRad="38100" dist="38100" dir="2700000" algn="tl">
                    <a:srgbClr val="FFFFFF"/>
                  </a:outerShdw>
                </a:effectLst>
                <a:cs typeface="Courier New" pitchFamily="49" charset="0"/>
                <a:sym typeface="Symbol" pitchFamily="18" charset="2"/>
              </a:rPr>
              <a:t>on the margin</a:t>
            </a:r>
            <a:r>
              <a:rPr lang="en-US" sz="1400" b="1" dirty="0">
                <a:cs typeface="Courier New" pitchFamily="49" charset="0"/>
                <a:sym typeface="Symbol" pitchFamily="18" charset="2"/>
              </a:rPr>
              <a:t> within the capital market, whether that bond happens to be sold to an intra-marginal or marginal investor, and whether that bond happens to be issued by an intra-marginal or marginal borrower.</a:t>
            </a:r>
          </a:p>
        </p:txBody>
      </p:sp>
      <p:grpSp>
        <p:nvGrpSpPr>
          <p:cNvPr id="45061" name="Group 4"/>
          <p:cNvGrpSpPr>
            <a:grpSpLocks/>
          </p:cNvGrpSpPr>
          <p:nvPr/>
        </p:nvGrpSpPr>
        <p:grpSpPr bwMode="auto">
          <a:xfrm>
            <a:off x="3124200" y="457200"/>
            <a:ext cx="5684838" cy="3429000"/>
            <a:chOff x="1728" y="432"/>
            <a:chExt cx="3581" cy="2160"/>
          </a:xfrm>
        </p:grpSpPr>
        <p:sp>
          <p:nvSpPr>
            <p:cNvPr id="45064" name="Line 5"/>
            <p:cNvSpPr>
              <a:spLocks noChangeShapeType="1"/>
            </p:cNvSpPr>
            <p:nvPr/>
          </p:nvSpPr>
          <p:spPr bwMode="auto">
            <a:xfrm>
              <a:off x="3266" y="648"/>
              <a:ext cx="0" cy="1728"/>
            </a:xfrm>
            <a:prstGeom prst="line">
              <a:avLst/>
            </a:prstGeom>
            <a:noFill/>
            <a:ln w="9525">
              <a:solidFill>
                <a:srgbClr val="000000"/>
              </a:solidFill>
              <a:round/>
              <a:headEnd/>
              <a:tailEnd/>
            </a:ln>
          </p:spPr>
          <p:txBody>
            <a:bodyPr/>
            <a:lstStyle/>
            <a:p>
              <a:endParaRPr lang="en-US" dirty="0"/>
            </a:p>
          </p:txBody>
        </p:sp>
        <p:sp>
          <p:nvSpPr>
            <p:cNvPr id="45065" name="Line 6"/>
            <p:cNvSpPr>
              <a:spLocks noChangeShapeType="1"/>
            </p:cNvSpPr>
            <p:nvPr/>
          </p:nvSpPr>
          <p:spPr bwMode="auto">
            <a:xfrm>
              <a:off x="3266" y="2376"/>
              <a:ext cx="1983" cy="1"/>
            </a:xfrm>
            <a:prstGeom prst="line">
              <a:avLst/>
            </a:prstGeom>
            <a:noFill/>
            <a:ln w="9525">
              <a:solidFill>
                <a:srgbClr val="000000"/>
              </a:solidFill>
              <a:round/>
              <a:headEnd/>
              <a:tailEnd/>
            </a:ln>
          </p:spPr>
          <p:txBody>
            <a:bodyPr/>
            <a:lstStyle/>
            <a:p>
              <a:endParaRPr lang="en-US" dirty="0"/>
            </a:p>
          </p:txBody>
        </p:sp>
        <p:sp>
          <p:nvSpPr>
            <p:cNvPr id="45066" name="Line 7"/>
            <p:cNvSpPr>
              <a:spLocks noChangeShapeType="1"/>
            </p:cNvSpPr>
            <p:nvPr/>
          </p:nvSpPr>
          <p:spPr bwMode="auto">
            <a:xfrm>
              <a:off x="3446" y="648"/>
              <a:ext cx="1623" cy="1512"/>
            </a:xfrm>
            <a:prstGeom prst="line">
              <a:avLst/>
            </a:prstGeom>
            <a:noFill/>
            <a:ln w="19050">
              <a:solidFill>
                <a:srgbClr val="000000"/>
              </a:solidFill>
              <a:round/>
              <a:headEnd/>
              <a:tailEnd/>
            </a:ln>
          </p:spPr>
          <p:txBody>
            <a:bodyPr/>
            <a:lstStyle/>
            <a:p>
              <a:endParaRPr lang="en-US" dirty="0"/>
            </a:p>
          </p:txBody>
        </p:sp>
        <p:sp>
          <p:nvSpPr>
            <p:cNvPr id="45067" name="Line 8"/>
            <p:cNvSpPr>
              <a:spLocks noChangeShapeType="1"/>
            </p:cNvSpPr>
            <p:nvPr/>
          </p:nvSpPr>
          <p:spPr bwMode="auto">
            <a:xfrm flipV="1">
              <a:off x="3687" y="648"/>
              <a:ext cx="1322" cy="1224"/>
            </a:xfrm>
            <a:prstGeom prst="line">
              <a:avLst/>
            </a:prstGeom>
            <a:noFill/>
            <a:ln w="19050">
              <a:solidFill>
                <a:srgbClr val="000000"/>
              </a:solidFill>
              <a:round/>
              <a:headEnd/>
              <a:tailEnd/>
            </a:ln>
          </p:spPr>
          <p:txBody>
            <a:bodyPr/>
            <a:lstStyle/>
            <a:p>
              <a:endParaRPr lang="en-US" dirty="0"/>
            </a:p>
          </p:txBody>
        </p:sp>
        <p:sp>
          <p:nvSpPr>
            <p:cNvPr id="45068" name="Line 9"/>
            <p:cNvSpPr>
              <a:spLocks noChangeShapeType="1"/>
            </p:cNvSpPr>
            <p:nvPr/>
          </p:nvSpPr>
          <p:spPr bwMode="auto">
            <a:xfrm>
              <a:off x="3927" y="1080"/>
              <a:ext cx="0" cy="1296"/>
            </a:xfrm>
            <a:prstGeom prst="line">
              <a:avLst/>
            </a:prstGeom>
            <a:noFill/>
            <a:ln w="9525">
              <a:solidFill>
                <a:srgbClr val="000000"/>
              </a:solidFill>
              <a:prstDash val="sysDot"/>
              <a:round/>
              <a:headEnd/>
              <a:tailEnd/>
            </a:ln>
          </p:spPr>
          <p:txBody>
            <a:bodyPr/>
            <a:lstStyle/>
            <a:p>
              <a:endParaRPr lang="en-US" dirty="0"/>
            </a:p>
          </p:txBody>
        </p:sp>
        <p:sp>
          <p:nvSpPr>
            <p:cNvPr id="45069" name="Line 10"/>
            <p:cNvSpPr>
              <a:spLocks noChangeShapeType="1"/>
            </p:cNvSpPr>
            <p:nvPr/>
          </p:nvSpPr>
          <p:spPr bwMode="auto">
            <a:xfrm flipH="1">
              <a:off x="3266" y="1080"/>
              <a:ext cx="661" cy="1"/>
            </a:xfrm>
            <a:prstGeom prst="line">
              <a:avLst/>
            </a:prstGeom>
            <a:noFill/>
            <a:ln w="9525">
              <a:solidFill>
                <a:srgbClr val="000000"/>
              </a:solidFill>
              <a:prstDash val="sysDot"/>
              <a:round/>
              <a:headEnd/>
              <a:tailEnd/>
            </a:ln>
          </p:spPr>
          <p:txBody>
            <a:bodyPr/>
            <a:lstStyle/>
            <a:p>
              <a:endParaRPr lang="en-US" dirty="0"/>
            </a:p>
          </p:txBody>
        </p:sp>
        <p:sp>
          <p:nvSpPr>
            <p:cNvPr id="45070" name="Line 11"/>
            <p:cNvSpPr>
              <a:spLocks noChangeShapeType="1"/>
            </p:cNvSpPr>
            <p:nvPr/>
          </p:nvSpPr>
          <p:spPr bwMode="auto">
            <a:xfrm flipH="1">
              <a:off x="3086" y="1368"/>
              <a:ext cx="1141" cy="1"/>
            </a:xfrm>
            <a:prstGeom prst="line">
              <a:avLst/>
            </a:prstGeom>
            <a:noFill/>
            <a:ln w="9525">
              <a:solidFill>
                <a:srgbClr val="000000"/>
              </a:solidFill>
              <a:prstDash val="sysDot"/>
              <a:round/>
              <a:headEnd/>
              <a:tailEnd/>
            </a:ln>
          </p:spPr>
          <p:txBody>
            <a:bodyPr/>
            <a:lstStyle/>
            <a:p>
              <a:endParaRPr lang="en-US" dirty="0"/>
            </a:p>
          </p:txBody>
        </p:sp>
        <p:sp>
          <p:nvSpPr>
            <p:cNvPr id="45071" name="Text Box 12"/>
            <p:cNvSpPr txBox="1">
              <a:spLocks noChangeArrowheads="1"/>
            </p:cNvSpPr>
            <p:nvPr/>
          </p:nvSpPr>
          <p:spPr bwMode="auto">
            <a:xfrm>
              <a:off x="1824" y="936"/>
              <a:ext cx="1502" cy="216"/>
            </a:xfrm>
            <a:prstGeom prst="rect">
              <a:avLst/>
            </a:prstGeom>
            <a:noFill/>
            <a:ln w="9525">
              <a:noFill/>
              <a:miter lim="800000"/>
              <a:headEnd/>
              <a:tailEnd/>
            </a:ln>
          </p:spPr>
          <p:txBody>
            <a:bodyPr/>
            <a:lstStyle/>
            <a:p>
              <a:pPr algn="ctr"/>
              <a:r>
                <a:rPr lang="en-US" sz="1200" b="1" dirty="0"/>
                <a:t>IV</a:t>
              </a:r>
              <a:r>
                <a:rPr lang="en-US" sz="1200" b="1" baseline="-25000" dirty="0"/>
                <a:t>A</a:t>
              </a:r>
              <a:r>
                <a:rPr lang="en-US" sz="1200" b="1" dirty="0"/>
                <a:t>=$101.92=$106/1.04</a:t>
              </a:r>
            </a:p>
          </p:txBody>
        </p:sp>
        <p:sp>
          <p:nvSpPr>
            <p:cNvPr id="45072" name="Text Box 13"/>
            <p:cNvSpPr txBox="1">
              <a:spLocks noChangeArrowheads="1"/>
            </p:cNvSpPr>
            <p:nvPr/>
          </p:nvSpPr>
          <p:spPr bwMode="auto">
            <a:xfrm>
              <a:off x="1728" y="1248"/>
              <a:ext cx="1478" cy="216"/>
            </a:xfrm>
            <a:prstGeom prst="rect">
              <a:avLst/>
            </a:prstGeom>
            <a:noFill/>
            <a:ln w="9525">
              <a:noFill/>
              <a:miter lim="800000"/>
              <a:headEnd/>
              <a:tailEnd/>
            </a:ln>
          </p:spPr>
          <p:txBody>
            <a:bodyPr/>
            <a:lstStyle/>
            <a:p>
              <a:pPr algn="r"/>
              <a:r>
                <a:rPr lang="en-US" sz="1200" b="1" dirty="0"/>
                <a:t>MV=$100=$106/1.06=$104/1.04</a:t>
              </a:r>
            </a:p>
          </p:txBody>
        </p:sp>
        <p:sp>
          <p:nvSpPr>
            <p:cNvPr id="45073" name="Text Box 14"/>
            <p:cNvSpPr txBox="1">
              <a:spLocks noChangeArrowheads="1"/>
            </p:cNvSpPr>
            <p:nvPr/>
          </p:nvSpPr>
          <p:spPr bwMode="auto">
            <a:xfrm>
              <a:off x="5129" y="2016"/>
              <a:ext cx="180" cy="216"/>
            </a:xfrm>
            <a:prstGeom prst="rect">
              <a:avLst/>
            </a:prstGeom>
            <a:noFill/>
            <a:ln w="9525">
              <a:noFill/>
              <a:miter lim="800000"/>
              <a:headEnd/>
              <a:tailEnd/>
            </a:ln>
          </p:spPr>
          <p:txBody>
            <a:bodyPr/>
            <a:lstStyle/>
            <a:p>
              <a:pPr algn="ctr"/>
              <a:r>
                <a:rPr lang="en-US" sz="1200" b="1" dirty="0"/>
                <a:t>D</a:t>
              </a:r>
            </a:p>
          </p:txBody>
        </p:sp>
        <p:sp>
          <p:nvSpPr>
            <p:cNvPr id="45074" name="Text Box 15"/>
            <p:cNvSpPr txBox="1">
              <a:spLocks noChangeArrowheads="1"/>
            </p:cNvSpPr>
            <p:nvPr/>
          </p:nvSpPr>
          <p:spPr bwMode="auto">
            <a:xfrm>
              <a:off x="5009" y="432"/>
              <a:ext cx="180" cy="216"/>
            </a:xfrm>
            <a:prstGeom prst="rect">
              <a:avLst/>
            </a:prstGeom>
            <a:noFill/>
            <a:ln w="9525">
              <a:noFill/>
              <a:miter lim="800000"/>
              <a:headEnd/>
              <a:tailEnd/>
            </a:ln>
          </p:spPr>
          <p:txBody>
            <a:bodyPr/>
            <a:lstStyle/>
            <a:p>
              <a:pPr algn="ctr"/>
              <a:r>
                <a:rPr lang="en-US" sz="1200" b="1" dirty="0"/>
                <a:t>S</a:t>
              </a:r>
            </a:p>
          </p:txBody>
        </p:sp>
        <p:sp>
          <p:nvSpPr>
            <p:cNvPr id="45075" name="Text Box 16"/>
            <p:cNvSpPr txBox="1">
              <a:spLocks noChangeArrowheads="1"/>
            </p:cNvSpPr>
            <p:nvPr/>
          </p:nvSpPr>
          <p:spPr bwMode="auto">
            <a:xfrm>
              <a:off x="5069" y="2376"/>
              <a:ext cx="240" cy="216"/>
            </a:xfrm>
            <a:prstGeom prst="rect">
              <a:avLst/>
            </a:prstGeom>
            <a:noFill/>
            <a:ln w="9525">
              <a:noFill/>
              <a:miter lim="800000"/>
              <a:headEnd/>
              <a:tailEnd/>
            </a:ln>
          </p:spPr>
          <p:txBody>
            <a:bodyPr/>
            <a:lstStyle/>
            <a:p>
              <a:pPr algn="ctr"/>
              <a:r>
                <a:rPr lang="en-US" sz="1200" b="1" dirty="0"/>
                <a:t>Q</a:t>
              </a:r>
              <a:r>
                <a:rPr lang="en-US" sz="1200" b="1" baseline="-25000" dirty="0"/>
                <a:t>D</a:t>
              </a:r>
              <a:endParaRPr lang="en-US" sz="1200" b="1" dirty="0"/>
            </a:p>
          </p:txBody>
        </p:sp>
        <p:sp>
          <p:nvSpPr>
            <p:cNvPr id="45076" name="Text Box 17"/>
            <p:cNvSpPr txBox="1">
              <a:spLocks noChangeArrowheads="1"/>
            </p:cNvSpPr>
            <p:nvPr/>
          </p:nvSpPr>
          <p:spPr bwMode="auto">
            <a:xfrm>
              <a:off x="3026" y="432"/>
              <a:ext cx="240" cy="288"/>
            </a:xfrm>
            <a:prstGeom prst="rect">
              <a:avLst/>
            </a:prstGeom>
            <a:noFill/>
            <a:ln w="9525">
              <a:noFill/>
              <a:miter lim="800000"/>
              <a:headEnd/>
              <a:tailEnd/>
            </a:ln>
          </p:spPr>
          <p:txBody>
            <a:bodyPr/>
            <a:lstStyle/>
            <a:p>
              <a:pPr algn="ctr"/>
              <a:r>
                <a:rPr lang="en-US" sz="1200" b="1" dirty="0"/>
                <a:t>L</a:t>
              </a:r>
            </a:p>
          </p:txBody>
        </p:sp>
        <p:sp>
          <p:nvSpPr>
            <p:cNvPr id="45077" name="Text Box 18"/>
            <p:cNvSpPr txBox="1">
              <a:spLocks noChangeArrowheads="1"/>
            </p:cNvSpPr>
            <p:nvPr/>
          </p:nvSpPr>
          <p:spPr bwMode="auto">
            <a:xfrm>
              <a:off x="4167" y="2355"/>
              <a:ext cx="301" cy="216"/>
            </a:xfrm>
            <a:prstGeom prst="rect">
              <a:avLst/>
            </a:prstGeom>
            <a:noFill/>
            <a:ln w="9525">
              <a:noFill/>
              <a:miter lim="800000"/>
              <a:headEnd/>
              <a:tailEnd/>
            </a:ln>
          </p:spPr>
          <p:txBody>
            <a:bodyPr/>
            <a:lstStyle/>
            <a:p>
              <a:pPr algn="ctr"/>
              <a:r>
                <a:rPr lang="en-US" sz="1200" b="1" dirty="0"/>
                <a:t>Q</a:t>
              </a:r>
              <a:r>
                <a:rPr lang="en-US" sz="1200" b="1" baseline="-25000" dirty="0"/>
                <a:t>D</a:t>
              </a:r>
              <a:r>
                <a:rPr lang="en-US" sz="1200" b="1" dirty="0"/>
                <a:t>*</a:t>
              </a:r>
            </a:p>
          </p:txBody>
        </p:sp>
        <p:sp>
          <p:nvSpPr>
            <p:cNvPr id="45078" name="Line 19"/>
            <p:cNvSpPr>
              <a:spLocks noChangeShapeType="1"/>
            </p:cNvSpPr>
            <p:nvPr/>
          </p:nvSpPr>
          <p:spPr bwMode="auto">
            <a:xfrm>
              <a:off x="4227" y="1368"/>
              <a:ext cx="1" cy="1008"/>
            </a:xfrm>
            <a:prstGeom prst="line">
              <a:avLst/>
            </a:prstGeom>
            <a:noFill/>
            <a:ln w="9525">
              <a:solidFill>
                <a:srgbClr val="000000"/>
              </a:solidFill>
              <a:prstDash val="sysDot"/>
              <a:round/>
              <a:headEnd/>
              <a:tailEnd/>
            </a:ln>
          </p:spPr>
          <p:txBody>
            <a:bodyPr/>
            <a:lstStyle/>
            <a:p>
              <a:endParaRPr lang="en-US" dirty="0"/>
            </a:p>
          </p:txBody>
        </p:sp>
        <p:sp>
          <p:nvSpPr>
            <p:cNvPr id="45079" name="Text Box 20"/>
            <p:cNvSpPr txBox="1">
              <a:spLocks noChangeArrowheads="1"/>
            </p:cNvSpPr>
            <p:nvPr/>
          </p:nvSpPr>
          <p:spPr bwMode="auto">
            <a:xfrm>
              <a:off x="3807" y="2355"/>
              <a:ext cx="240" cy="216"/>
            </a:xfrm>
            <a:prstGeom prst="rect">
              <a:avLst/>
            </a:prstGeom>
            <a:noFill/>
            <a:ln w="9525">
              <a:noFill/>
              <a:miter lim="800000"/>
              <a:headEnd/>
              <a:tailEnd/>
            </a:ln>
          </p:spPr>
          <p:txBody>
            <a:bodyPr/>
            <a:lstStyle/>
            <a:p>
              <a:pPr algn="ctr"/>
              <a:r>
                <a:rPr lang="en-US" sz="1200" b="1" dirty="0"/>
                <a:t>Q</a:t>
              </a:r>
              <a:r>
                <a:rPr lang="en-US" sz="1200" b="1" baseline="-25000" dirty="0"/>
                <a:t>0</a:t>
              </a:r>
              <a:endParaRPr lang="en-US" sz="1200" b="1" dirty="0"/>
            </a:p>
          </p:txBody>
        </p:sp>
        <p:sp>
          <p:nvSpPr>
            <p:cNvPr id="45080" name="Line 21"/>
            <p:cNvSpPr>
              <a:spLocks noChangeShapeType="1"/>
            </p:cNvSpPr>
            <p:nvPr/>
          </p:nvSpPr>
          <p:spPr bwMode="auto">
            <a:xfrm flipH="1">
              <a:off x="3266" y="1633"/>
              <a:ext cx="661" cy="0"/>
            </a:xfrm>
            <a:prstGeom prst="line">
              <a:avLst/>
            </a:prstGeom>
            <a:noFill/>
            <a:ln w="9525">
              <a:solidFill>
                <a:srgbClr val="000000"/>
              </a:solidFill>
              <a:prstDash val="sysDot"/>
              <a:round/>
              <a:headEnd/>
              <a:tailEnd/>
            </a:ln>
          </p:spPr>
          <p:txBody>
            <a:bodyPr/>
            <a:lstStyle/>
            <a:p>
              <a:endParaRPr lang="en-US" dirty="0"/>
            </a:p>
          </p:txBody>
        </p:sp>
        <p:sp>
          <p:nvSpPr>
            <p:cNvPr id="45081" name="Text Box 22"/>
            <p:cNvSpPr txBox="1">
              <a:spLocks noChangeArrowheads="1"/>
            </p:cNvSpPr>
            <p:nvPr/>
          </p:nvSpPr>
          <p:spPr bwMode="auto">
            <a:xfrm>
              <a:off x="1824" y="1489"/>
              <a:ext cx="1502" cy="239"/>
            </a:xfrm>
            <a:prstGeom prst="rect">
              <a:avLst/>
            </a:prstGeom>
            <a:noFill/>
            <a:ln w="9525">
              <a:noFill/>
              <a:miter lim="800000"/>
              <a:headEnd/>
              <a:tailEnd/>
            </a:ln>
          </p:spPr>
          <p:txBody>
            <a:bodyPr/>
            <a:lstStyle/>
            <a:p>
              <a:pPr algn="ctr"/>
              <a:r>
                <a:rPr lang="en-US" sz="1200" b="1" dirty="0"/>
                <a:t>IV</a:t>
              </a:r>
              <a:r>
                <a:rPr lang="en-US" sz="1200" b="1" baseline="-25000" dirty="0"/>
                <a:t>C</a:t>
              </a:r>
              <a:r>
                <a:rPr lang="en-US" sz="1200" b="1" dirty="0"/>
                <a:t>=$99.04=$103/1.04</a:t>
              </a:r>
            </a:p>
          </p:txBody>
        </p:sp>
      </p:grpSp>
      <p:sp>
        <p:nvSpPr>
          <p:cNvPr id="45062" name="Text Box 23"/>
          <p:cNvSpPr txBox="1">
            <a:spLocks noChangeArrowheads="1"/>
          </p:cNvSpPr>
          <p:nvPr/>
        </p:nvSpPr>
        <p:spPr bwMode="auto">
          <a:xfrm>
            <a:off x="5715000" y="457200"/>
            <a:ext cx="2209800" cy="549275"/>
          </a:xfrm>
          <a:prstGeom prst="rect">
            <a:avLst/>
          </a:prstGeom>
          <a:noFill/>
          <a:ln w="9525">
            <a:noFill/>
            <a:miter lim="800000"/>
            <a:headEnd/>
            <a:tailEnd/>
          </a:ln>
        </p:spPr>
        <p:txBody>
          <a:bodyPr>
            <a:spAutoFit/>
          </a:bodyPr>
          <a:lstStyle/>
          <a:p>
            <a:pPr algn="ctr" eaLnBrk="1" hangingPunct="1">
              <a:spcBef>
                <a:spcPct val="50000"/>
              </a:spcBef>
            </a:pPr>
            <a:r>
              <a:rPr lang="en-US" sz="1200" b="1" dirty="0"/>
              <a:t>Market for Taxed Debt Assets:</a:t>
            </a:r>
          </a:p>
          <a:p>
            <a:pPr algn="ctr" eaLnBrk="1" hangingPunct="1">
              <a:spcBef>
                <a:spcPct val="50000"/>
              </a:spcBef>
            </a:pPr>
            <a:r>
              <a:rPr lang="en-US" sz="1200" b="1" dirty="0"/>
              <a:t>Mkt Int.Rate = 6%</a:t>
            </a:r>
          </a:p>
        </p:txBody>
      </p:sp>
      <p:sp>
        <p:nvSpPr>
          <p:cNvPr id="417816" name="Text Box 24"/>
          <p:cNvSpPr txBox="1">
            <a:spLocks noChangeArrowheads="1"/>
          </p:cNvSpPr>
          <p:nvPr/>
        </p:nvSpPr>
        <p:spPr bwMode="auto">
          <a:xfrm>
            <a:off x="381000" y="990600"/>
            <a:ext cx="2438400" cy="2300288"/>
          </a:xfrm>
          <a:prstGeom prst="rect">
            <a:avLst/>
          </a:prstGeom>
          <a:solidFill>
            <a:srgbClr val="CCFFFF"/>
          </a:solidFill>
          <a:ln w="9525">
            <a:solidFill>
              <a:schemeClr val="tx1"/>
            </a:solidFill>
            <a:miter lim="800000"/>
            <a:headEnd/>
            <a:tailEnd/>
          </a:ln>
          <a:effectLst/>
        </p:spPr>
        <p:txBody>
          <a:bodyPr>
            <a:spAutoFit/>
          </a:bodyPr>
          <a:lstStyle/>
          <a:p>
            <a:pPr eaLnBrk="1" hangingPunct="1">
              <a:spcBef>
                <a:spcPct val="50000"/>
              </a:spcBef>
              <a:buFontTx/>
              <a:buChar char="•"/>
              <a:defRPr/>
            </a:pPr>
            <a:r>
              <a:rPr lang="en-US" sz="1800" b="1" dirty="0">
                <a:effectLst>
                  <a:outerShdw blurRad="38100" dist="38100" dir="2700000" algn="tl">
                    <a:srgbClr val="FFFFFF"/>
                  </a:outerShdw>
                </a:effectLst>
              </a:rPr>
              <a:t>Corp Bond Mkt Int Rate = 6%</a:t>
            </a:r>
          </a:p>
          <a:p>
            <a:pPr eaLnBrk="1" hangingPunct="1">
              <a:spcBef>
                <a:spcPct val="50000"/>
              </a:spcBef>
              <a:buFontTx/>
              <a:buChar char="•"/>
              <a:defRPr/>
            </a:pPr>
            <a:r>
              <a:rPr lang="en-US" sz="1800" b="1" dirty="0">
                <a:effectLst>
                  <a:outerShdw blurRad="38100" dist="38100" dir="2700000" algn="tl">
                    <a:srgbClr val="FFFFFF"/>
                  </a:outerShdw>
                </a:effectLst>
              </a:rPr>
              <a:t>Muni (tax-exempt) Mkt Int Rate = 4%</a:t>
            </a:r>
          </a:p>
          <a:p>
            <a:pPr eaLnBrk="1" hangingPunct="1">
              <a:spcBef>
                <a:spcPct val="50000"/>
              </a:spcBef>
              <a:buFontTx/>
              <a:buChar char="•"/>
              <a:defRPr/>
            </a:pPr>
            <a:r>
              <a:rPr lang="en-US" sz="1800" b="1" dirty="0">
                <a:effectLst>
                  <a:outerShdw blurRad="38100" dist="38100" dir="2700000" algn="tl">
                    <a:srgbClr val="FFFFFF"/>
                  </a:outerShdw>
                </a:effectLst>
              </a:rPr>
              <a:t>Eff. Tax Rate on Margl Investor in Dbt Mkt = 33%.</a:t>
            </a:r>
          </a:p>
        </p:txBody>
      </p:sp>
      <p:sp>
        <p:nvSpPr>
          <p:cNvPr id="26" name="Footer Placeholder 25"/>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3"/>
          <p:cNvSpPr>
            <a:spLocks noGrp="1"/>
          </p:cNvSpPr>
          <p:nvPr>
            <p:ph type="sldNum" sz="quarter" idx="12"/>
          </p:nvPr>
        </p:nvSpPr>
        <p:spPr>
          <a:noFill/>
          <a:ln>
            <a:miter lim="800000"/>
            <a:headEnd/>
            <a:tailEnd/>
          </a:ln>
        </p:spPr>
        <p:txBody>
          <a:bodyPr/>
          <a:lstStyle/>
          <a:p>
            <a:fld id="{E54D7625-9E20-4C71-9DFC-27A5A4DC442E}" type="slidenum">
              <a:rPr lang="en-US"/>
              <a:pPr/>
              <a:t>25</a:t>
            </a:fld>
            <a:endParaRPr lang="en-US" dirty="0"/>
          </a:p>
        </p:txBody>
      </p:sp>
      <p:sp>
        <p:nvSpPr>
          <p:cNvPr id="419842" name="Text Box 2"/>
          <p:cNvSpPr txBox="1">
            <a:spLocks noChangeArrowheads="1"/>
          </p:cNvSpPr>
          <p:nvPr/>
        </p:nvSpPr>
        <p:spPr bwMode="auto">
          <a:xfrm>
            <a:off x="457200" y="762000"/>
            <a:ext cx="8305800" cy="4429125"/>
          </a:xfrm>
          <a:prstGeom prst="rect">
            <a:avLst/>
          </a:prstGeom>
          <a:noFill/>
          <a:ln w="9525">
            <a:solidFill>
              <a:schemeClr val="tx1"/>
            </a:solidFill>
            <a:miter lim="800000"/>
            <a:headEnd/>
            <a:tailEnd/>
          </a:ln>
          <a:effectLst/>
        </p:spPr>
        <p:txBody>
          <a:bodyPr>
            <a:spAutoFit/>
          </a:bodyPr>
          <a:lstStyle/>
          <a:p>
            <a:pPr eaLnBrk="1" hangingPunct="1">
              <a:spcBef>
                <a:spcPct val="50000"/>
              </a:spcBef>
              <a:buFontTx/>
              <a:buChar char="•"/>
              <a:defRPr/>
            </a:pPr>
            <a:r>
              <a:rPr lang="en-US" b="1" dirty="0">
                <a:effectLst>
                  <a:outerShdw blurRad="38100" dist="38100" dir="2700000" algn="tl">
                    <a:srgbClr val="FFFFFF"/>
                  </a:outerShdw>
                </a:effectLst>
              </a:rPr>
              <a:t> Marginal corporate shareholder is a taxed individual.</a:t>
            </a:r>
          </a:p>
          <a:p>
            <a:pPr eaLnBrk="1" hangingPunct="1">
              <a:spcBef>
                <a:spcPct val="50000"/>
              </a:spcBef>
              <a:buFontTx/>
              <a:buChar char="•"/>
              <a:defRPr/>
            </a:pPr>
            <a:r>
              <a:rPr lang="en-US" b="1" dirty="0">
                <a:effectLst>
                  <a:outerShdw blurRad="38100" dist="38100" dir="2700000" algn="tl">
                    <a:srgbClr val="FFFFFF"/>
                  </a:outerShdw>
                </a:effectLst>
              </a:rPr>
              <a:t> Marginal pension plan member is a taxed individual.</a:t>
            </a:r>
          </a:p>
          <a:p>
            <a:pPr eaLnBrk="1" hangingPunct="1">
              <a:spcBef>
                <a:spcPct val="50000"/>
              </a:spcBef>
              <a:buFontTx/>
              <a:buChar char="•"/>
              <a:defRPr/>
            </a:pPr>
            <a:r>
              <a:rPr lang="en-US" b="1" dirty="0">
                <a:effectLst>
                  <a:outerShdw blurRad="38100" dist="38100" dir="2700000" algn="tl">
                    <a:srgbClr val="FFFFFF"/>
                  </a:outerShdw>
                </a:effectLst>
              </a:rPr>
              <a:t> Marginal investment of most individuals is a taxed investment (or else obtains a lower yield, like muni bonds), even though most individuals may also have tax-sheltered investments. </a:t>
            </a:r>
          </a:p>
          <a:p>
            <a:pPr eaLnBrk="1" hangingPunct="1">
              <a:spcBef>
                <a:spcPct val="50000"/>
              </a:spcBef>
              <a:buFontTx/>
              <a:buChar char="•"/>
              <a:defRPr/>
            </a:pPr>
            <a:r>
              <a:rPr lang="en-US" b="1" dirty="0">
                <a:effectLst>
                  <a:outerShdw blurRad="38100" dist="38100" dir="2700000" algn="tl">
                    <a:srgbClr val="FFFFFF"/>
                  </a:outerShdw>
                </a:effectLst>
              </a:rPr>
              <a:t> The ability to invest in tax-exempt vehicles that provide before-tax return levels, such as IRA or pension investments, is limited. Such investment is </a:t>
            </a:r>
            <a:r>
              <a:rPr lang="en-US" b="1" dirty="0" smtClean="0">
                <a:effectLst>
                  <a:outerShdw blurRad="38100" dist="38100" dir="2700000" algn="tl">
                    <a:srgbClr val="FFFFFF"/>
                  </a:outerShdw>
                </a:effectLst>
              </a:rPr>
              <a:t>therefore </a:t>
            </a:r>
            <a:r>
              <a:rPr lang="en-US" b="1" i="1" dirty="0">
                <a:effectLst>
                  <a:outerShdw blurRad="38100" dist="38100" dir="2700000" algn="tl">
                    <a:srgbClr val="FFFFFF"/>
                  </a:outerShdw>
                </a:effectLst>
              </a:rPr>
              <a:t>intra-marginal</a:t>
            </a:r>
            <a:r>
              <a:rPr lang="en-US" b="1" dirty="0">
                <a:effectLst>
                  <a:outerShdw blurRad="38100" dist="38100" dir="2700000" algn="tl">
                    <a:srgbClr val="FFFFFF"/>
                  </a:outerShdw>
                </a:effectLst>
              </a:rPr>
              <a:t>.</a:t>
            </a:r>
          </a:p>
          <a:p>
            <a:pPr eaLnBrk="1" hangingPunct="1">
              <a:spcBef>
                <a:spcPct val="50000"/>
              </a:spcBef>
              <a:buFontTx/>
              <a:buChar char="•"/>
              <a:defRPr/>
            </a:pPr>
            <a:r>
              <a:rPr lang="en-US" b="1" dirty="0">
                <a:effectLst>
                  <a:outerShdw blurRad="38100" dist="38100" dir="2700000" algn="tl">
                    <a:srgbClr val="FFFFFF"/>
                  </a:outerShdw>
                </a:effectLst>
              </a:rPr>
              <a:t> Intra-marginal investment displaces other investment (or consumption) </a:t>
            </a:r>
            <a:r>
              <a:rPr lang="en-US" b="1" i="1" u="sng" dirty="0">
                <a:effectLst>
                  <a:outerShdw blurRad="38100" dist="38100" dir="2700000" algn="tl">
                    <a:srgbClr val="FFFFFF"/>
                  </a:outerShdw>
                </a:effectLst>
              </a:rPr>
              <a:t>on the margin</a:t>
            </a:r>
            <a:r>
              <a:rPr lang="en-US" b="1" dirty="0">
                <a:effectLst>
                  <a:outerShdw blurRad="38100" dist="38100" dir="2700000" algn="tl">
                    <a:srgbClr val="FFFFFF"/>
                  </a:outerShdw>
                </a:effectLst>
              </a:rPr>
              <a:t>. Hence, this other investment (or consumption) at the margin represents the </a:t>
            </a:r>
            <a:r>
              <a:rPr lang="en-US" b="1" i="1" u="sng" dirty="0">
                <a:effectLst>
                  <a:outerShdw blurRad="38100" dist="38100" dir="2700000" algn="tl">
                    <a:srgbClr val="FFFFFF"/>
                  </a:outerShdw>
                </a:effectLst>
              </a:rPr>
              <a:t>opportunity cost</a:t>
            </a:r>
            <a:r>
              <a:rPr lang="en-US" b="1" dirty="0">
                <a:effectLst>
                  <a:outerShdw blurRad="38100" dist="38100" dir="2700000" algn="tl">
                    <a:srgbClr val="FFFFFF"/>
                  </a:outerShdw>
                </a:effectLst>
              </a:rPr>
              <a:t> (what is foregone or given up) caused by the subject investment. Even if the subject </a:t>
            </a:r>
            <a:r>
              <a:rPr lang="en-US" b="1" dirty="0" smtClean="0">
                <a:effectLst>
                  <a:outerShdw blurRad="38100" dist="38100" dir="2700000" algn="tl">
                    <a:srgbClr val="FFFFFF"/>
                  </a:outerShdw>
                </a:effectLst>
              </a:rPr>
              <a:t>investment </a:t>
            </a:r>
            <a:r>
              <a:rPr lang="en-US" b="1" dirty="0">
                <a:effectLst>
                  <a:outerShdw blurRad="38100" dist="38100" dir="2700000" algn="tl">
                    <a:srgbClr val="FFFFFF"/>
                  </a:outerShdw>
                </a:effectLst>
              </a:rPr>
              <a:t>is intra.</a:t>
            </a:r>
          </a:p>
        </p:txBody>
      </p:sp>
      <p:sp>
        <p:nvSpPr>
          <p:cNvPr id="47108" name="Text Box 3"/>
          <p:cNvSpPr txBox="1">
            <a:spLocks noChangeArrowheads="1"/>
          </p:cNvSpPr>
          <p:nvPr/>
        </p:nvSpPr>
        <p:spPr bwMode="auto">
          <a:xfrm>
            <a:off x="304800" y="5181600"/>
            <a:ext cx="8534400" cy="915988"/>
          </a:xfrm>
          <a:prstGeom prst="rect">
            <a:avLst/>
          </a:prstGeom>
          <a:noFill/>
          <a:ln w="9525">
            <a:noFill/>
            <a:miter lim="800000"/>
            <a:headEnd/>
            <a:tailEnd/>
          </a:ln>
        </p:spPr>
        <p:txBody>
          <a:bodyPr>
            <a:spAutoFit/>
          </a:bodyPr>
          <a:lstStyle/>
          <a:p>
            <a:pPr algn="ctr" eaLnBrk="1" hangingPunct="1">
              <a:spcBef>
                <a:spcPct val="50000"/>
              </a:spcBef>
            </a:pPr>
            <a:r>
              <a:rPr lang="en-US" sz="1800" i="1" dirty="0">
                <a:solidFill>
                  <a:srgbClr val="0000FF"/>
                </a:solidFill>
                <a:latin typeface="Arial" charset="0"/>
              </a:rPr>
              <a:t>For these reasons, the after-tax OCC applicable to intra-marginal  investment should reflect the </a:t>
            </a:r>
            <a:r>
              <a:rPr lang="en-US" sz="1800" i="1" u="sng" dirty="0">
                <a:solidFill>
                  <a:srgbClr val="0000FF"/>
                </a:solidFill>
                <a:latin typeface="Arial" charset="0"/>
              </a:rPr>
              <a:t>opportunity cost of the marginal investment</a:t>
            </a:r>
            <a:r>
              <a:rPr lang="en-US" sz="1800" i="1" dirty="0">
                <a:solidFill>
                  <a:srgbClr val="0000FF"/>
                </a:solidFill>
                <a:latin typeface="Arial" charset="0"/>
              </a:rPr>
              <a:t> (in the asset market), which in turn reflects the tax rate of the </a:t>
            </a:r>
            <a:r>
              <a:rPr lang="en-US" sz="1800" i="1" u="sng" dirty="0">
                <a:solidFill>
                  <a:srgbClr val="0000FF"/>
                </a:solidFill>
                <a:latin typeface="Arial" charset="0"/>
              </a:rPr>
              <a:t>marginal</a:t>
            </a:r>
            <a:r>
              <a:rPr lang="en-US" sz="1800" dirty="0">
                <a:solidFill>
                  <a:srgbClr val="0000FF"/>
                </a:solidFill>
                <a:latin typeface="Arial" charset="0"/>
              </a:rPr>
              <a:t> </a:t>
            </a:r>
            <a:r>
              <a:rPr lang="en-US" sz="1800" i="1" dirty="0">
                <a:solidFill>
                  <a:srgbClr val="0000FF"/>
                </a:solidFill>
                <a:latin typeface="Arial" charset="0"/>
              </a:rPr>
              <a:t>investor in that mkt.</a:t>
            </a:r>
            <a:r>
              <a:rPr lang="en-US" sz="1800" dirty="0">
                <a:solidFill>
                  <a:srgbClr val="0000FF"/>
                </a:solidFill>
                <a:latin typeface="Arial" charset="0"/>
              </a:rPr>
              <a:t> </a:t>
            </a:r>
            <a:endParaRPr lang="en-US" sz="1800" i="1" dirty="0">
              <a:solidFill>
                <a:srgbClr val="0000FF"/>
              </a:solidFill>
              <a:latin typeface="Arial" charset="0"/>
            </a:endParaRPr>
          </a:p>
        </p:txBody>
      </p:sp>
      <p:sp>
        <p:nvSpPr>
          <p:cNvPr id="47109" name="Text Box 4"/>
          <p:cNvSpPr txBox="1">
            <a:spLocks noChangeArrowheads="1"/>
          </p:cNvSpPr>
          <p:nvPr/>
        </p:nvSpPr>
        <p:spPr bwMode="auto">
          <a:xfrm>
            <a:off x="228600" y="228600"/>
            <a:ext cx="8610600" cy="366713"/>
          </a:xfrm>
          <a:prstGeom prst="rect">
            <a:avLst/>
          </a:prstGeom>
          <a:noFill/>
          <a:ln w="9525">
            <a:noFill/>
            <a:miter lim="800000"/>
            <a:headEnd/>
            <a:tailEnd/>
          </a:ln>
        </p:spPr>
        <p:txBody>
          <a:bodyPr>
            <a:spAutoFit/>
          </a:bodyPr>
          <a:lstStyle/>
          <a:p>
            <a:pPr eaLnBrk="1" hangingPunct="1">
              <a:spcBef>
                <a:spcPct val="50000"/>
              </a:spcBef>
            </a:pPr>
            <a:r>
              <a:rPr lang="en-US" sz="1800" dirty="0">
                <a:solidFill>
                  <a:srgbClr val="0000FF"/>
                </a:solidFill>
                <a:latin typeface="Arial" charset="0"/>
              </a:rPr>
              <a:t>Why use taxed-investor OCC in tax-exempt disc</a:t>
            </a:r>
            <a:r>
              <a:rPr lang="en-US" sz="1800" dirty="0" smtClean="0">
                <a:solidFill>
                  <a:srgbClr val="0000FF"/>
                </a:solidFill>
                <a:latin typeface="Arial" charset="0"/>
              </a:rPr>
              <a:t>. rate </a:t>
            </a:r>
            <a:r>
              <a:rPr lang="en-US" sz="1800" dirty="0">
                <a:solidFill>
                  <a:srgbClr val="0000FF"/>
                </a:solidFill>
                <a:latin typeface="Arial" charset="0"/>
              </a:rPr>
              <a:t>to compute IV for P.F.?</a:t>
            </a:r>
          </a:p>
        </p:txBody>
      </p:sp>
      <p:sp>
        <p:nvSpPr>
          <p:cNvPr id="6" name="Footer Placeholder 5"/>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2"/>
          </p:nvPr>
        </p:nvSpPr>
        <p:spPr>
          <a:noFill/>
          <a:ln>
            <a:miter lim="800000"/>
            <a:headEnd/>
            <a:tailEnd/>
          </a:ln>
        </p:spPr>
        <p:txBody>
          <a:bodyPr/>
          <a:lstStyle/>
          <a:p>
            <a:fld id="{C5CF740B-FCA0-452E-BE00-C07163904D71}" type="slidenum">
              <a:rPr lang="en-US"/>
              <a:pPr/>
              <a:t>26</a:t>
            </a:fld>
            <a:endParaRPr lang="en-US" dirty="0"/>
          </a:p>
        </p:txBody>
      </p:sp>
      <p:sp>
        <p:nvSpPr>
          <p:cNvPr id="420866" name="Text Box 2"/>
          <p:cNvSpPr txBox="1">
            <a:spLocks noChangeArrowheads="1"/>
          </p:cNvSpPr>
          <p:nvPr/>
        </p:nvSpPr>
        <p:spPr bwMode="auto">
          <a:xfrm>
            <a:off x="457200" y="762000"/>
            <a:ext cx="8305800" cy="4117975"/>
          </a:xfrm>
          <a:prstGeom prst="rect">
            <a:avLst/>
          </a:prstGeom>
          <a:noFill/>
          <a:ln w="9525">
            <a:solidFill>
              <a:schemeClr val="tx1"/>
            </a:solidFill>
            <a:miter lim="800000"/>
            <a:headEnd/>
            <a:tailEnd/>
          </a:ln>
          <a:effectLst/>
        </p:spPr>
        <p:txBody>
          <a:bodyPr>
            <a:spAutoFit/>
          </a:bodyPr>
          <a:lstStyle/>
          <a:p>
            <a:pPr eaLnBrk="1" hangingPunct="1">
              <a:spcBef>
                <a:spcPct val="50000"/>
              </a:spcBef>
              <a:defRPr/>
            </a:pPr>
            <a:r>
              <a:rPr lang="en-US" b="1" dirty="0">
                <a:effectLst>
                  <a:outerShdw blurRad="38100" dist="38100" dir="2700000" algn="tl">
                    <a:srgbClr val="FFFFFF"/>
                  </a:outerShdw>
                </a:effectLst>
              </a:rPr>
              <a:t>Suppose not . . .</a:t>
            </a:r>
          </a:p>
          <a:p>
            <a:pPr eaLnBrk="1" hangingPunct="1">
              <a:spcBef>
                <a:spcPct val="50000"/>
              </a:spcBef>
              <a:buFontTx/>
              <a:buChar char="•"/>
              <a:defRPr/>
            </a:pPr>
            <a:r>
              <a:rPr lang="en-US" b="1" dirty="0">
                <a:effectLst>
                  <a:outerShdw blurRad="38100" dist="38100" dir="2700000" algn="tl">
                    <a:srgbClr val="FFFFFF"/>
                  </a:outerShdw>
                </a:effectLst>
              </a:rPr>
              <a:t> Suppose discount Pension Fund after-tax cash flows @ </a:t>
            </a:r>
            <a:r>
              <a:rPr lang="en-US" b="1" i="1" u="sng" dirty="0">
                <a:effectLst>
                  <a:outerShdw blurRad="38100" dist="38100" dir="2700000" algn="tl">
                    <a:srgbClr val="FFFFFF"/>
                  </a:outerShdw>
                </a:effectLst>
              </a:rPr>
              <a:t>Pension Fund</a:t>
            </a:r>
            <a:r>
              <a:rPr lang="en-US" b="1" dirty="0">
                <a:effectLst>
                  <a:outerShdw blurRad="38100" dist="38100" dir="2700000" algn="tl">
                    <a:srgbClr val="FFFFFF"/>
                  </a:outerShdw>
                </a:effectLst>
              </a:rPr>
              <a:t> after-tax OCC:</a:t>
            </a:r>
          </a:p>
          <a:p>
            <a:pPr eaLnBrk="1" hangingPunct="1">
              <a:spcBef>
                <a:spcPct val="50000"/>
              </a:spcBef>
              <a:buFontTx/>
              <a:buChar char="•"/>
              <a:defRPr/>
            </a:pPr>
            <a:r>
              <a:rPr lang="en-US" b="1" dirty="0">
                <a:effectLst>
                  <a:outerShdw blurRad="38100" dist="38100" dir="2700000" algn="tl">
                    <a:srgbClr val="FFFFFF"/>
                  </a:outerShdw>
                </a:effectLst>
              </a:rPr>
              <a:t> IV</a:t>
            </a:r>
            <a:r>
              <a:rPr lang="en-US" b="1" baseline="-25000" dirty="0">
                <a:effectLst>
                  <a:outerShdw blurRad="38100" dist="38100" dir="2700000" algn="tl">
                    <a:srgbClr val="FFFFFF"/>
                  </a:outerShdw>
                </a:effectLst>
              </a:rPr>
              <a:t>A</a:t>
            </a:r>
            <a:r>
              <a:rPr lang="en-US" b="1" dirty="0">
                <a:effectLst>
                  <a:outerShdw blurRad="38100" dist="38100" dir="2700000" algn="tl">
                    <a:srgbClr val="FFFFFF"/>
                  </a:outerShdw>
                </a:effectLst>
              </a:rPr>
              <a:t> = $106 / 1.06 = $100 = MV.</a:t>
            </a:r>
          </a:p>
          <a:p>
            <a:pPr eaLnBrk="1" hangingPunct="1">
              <a:spcBef>
                <a:spcPct val="50000"/>
              </a:spcBef>
              <a:buFontTx/>
              <a:buChar char="•"/>
              <a:defRPr/>
            </a:pPr>
            <a:r>
              <a:rPr lang="en-US" b="1" dirty="0">
                <a:effectLst>
                  <a:outerShdw blurRad="38100" dist="38100" dir="2700000" algn="tl">
                    <a:srgbClr val="FFFFFF"/>
                  </a:outerShdw>
                </a:effectLst>
              </a:rPr>
              <a:t> </a:t>
            </a:r>
            <a:r>
              <a:rPr lang="en-US" b="1" dirty="0">
                <a:effectLst>
                  <a:outerShdw blurRad="38100" dist="38100" dir="2700000" algn="tl">
                    <a:srgbClr val="FFFFFF"/>
                  </a:outerShdw>
                </a:effectLst>
                <a:sym typeface="Wingdings" pitchFamily="2" charset="2"/>
              </a:rPr>
              <a:t> NPV</a:t>
            </a:r>
            <a:r>
              <a:rPr lang="en-US" b="1" baseline="-25000" dirty="0">
                <a:effectLst>
                  <a:outerShdw blurRad="38100" dist="38100" dir="2700000" algn="tl">
                    <a:srgbClr val="FFFFFF"/>
                  </a:outerShdw>
                </a:effectLst>
                <a:sym typeface="Wingdings" pitchFamily="2" charset="2"/>
              </a:rPr>
              <a:t>IV</a:t>
            </a:r>
            <a:r>
              <a:rPr lang="en-US" b="1" dirty="0">
                <a:effectLst>
                  <a:outerShdw blurRad="38100" dist="38100" dir="2700000" algn="tl">
                    <a:srgbClr val="FFFFFF"/>
                  </a:outerShdw>
                </a:effectLst>
                <a:sym typeface="Wingdings" pitchFamily="2" charset="2"/>
              </a:rPr>
              <a:t> = 0 for P.F. investment, even though PF is tax-advantaged relative to marginal investor! (Recall: NPV</a:t>
            </a:r>
            <a:r>
              <a:rPr lang="en-US" b="1" baseline="-25000" dirty="0">
                <a:effectLst>
                  <a:outerShdw blurRad="38100" dist="38100" dir="2700000" algn="tl">
                    <a:srgbClr val="FFFFFF"/>
                  </a:outerShdw>
                </a:effectLst>
                <a:sym typeface="Wingdings" pitchFamily="2" charset="2"/>
              </a:rPr>
              <a:t>IV</a:t>
            </a:r>
            <a:r>
              <a:rPr lang="en-US" b="1" dirty="0">
                <a:effectLst>
                  <a:outerShdw blurRad="38100" dist="38100" dir="2700000" algn="tl">
                    <a:srgbClr val="FFFFFF"/>
                  </a:outerShdw>
                </a:effectLst>
                <a:sym typeface="Wingdings" pitchFamily="2" charset="2"/>
              </a:rPr>
              <a:t>=IV-MV.)</a:t>
            </a:r>
          </a:p>
          <a:p>
            <a:pPr eaLnBrk="1" hangingPunct="1">
              <a:spcBef>
                <a:spcPct val="50000"/>
              </a:spcBef>
              <a:buFontTx/>
              <a:buChar char="•"/>
              <a:defRPr/>
            </a:pPr>
            <a:r>
              <a:rPr lang="en-US" b="1" dirty="0">
                <a:effectLst>
                  <a:outerShdw blurRad="38100" dist="38100" dir="2700000" algn="tl">
                    <a:srgbClr val="FFFFFF"/>
                  </a:outerShdw>
                </a:effectLst>
                <a:sym typeface="Wingdings" pitchFamily="2" charset="2"/>
              </a:rPr>
              <a:t> This would not make sense for </a:t>
            </a:r>
            <a:r>
              <a:rPr lang="en-US" b="1" i="1" dirty="0">
                <a:effectLst>
                  <a:outerShdw blurRad="38100" dist="38100" dir="2700000" algn="tl">
                    <a:srgbClr val="FFFFFF"/>
                  </a:outerShdw>
                </a:effectLst>
                <a:sym typeface="Wingdings" pitchFamily="2" charset="2"/>
              </a:rPr>
              <a:t>Investment Value</a:t>
            </a:r>
            <a:r>
              <a:rPr lang="en-US" b="1" dirty="0">
                <a:effectLst>
                  <a:outerShdw blurRad="38100" dist="38100" dir="2700000" algn="tl">
                    <a:srgbClr val="FFFFFF"/>
                  </a:outerShdw>
                </a:effectLst>
                <a:sym typeface="Wingdings" pitchFamily="2" charset="2"/>
              </a:rPr>
              <a:t> </a:t>
            </a:r>
            <a:r>
              <a:rPr lang="en-US" b="1" i="1" dirty="0">
                <a:effectLst>
                  <a:outerShdw blurRad="38100" dist="38100" dir="2700000" algn="tl">
                    <a:srgbClr val="FFFFFF"/>
                  </a:outerShdw>
                </a:effectLst>
                <a:sym typeface="Wingdings" pitchFamily="2" charset="2"/>
              </a:rPr>
              <a:t>(IVs are supposed to reflect tax advantage, or disadvantage</a:t>
            </a:r>
            <a:r>
              <a:rPr lang="en-US" b="1" dirty="0">
                <a:effectLst>
                  <a:outerShdw blurRad="38100" dist="38100" dir="2700000" algn="tl">
                    <a:srgbClr val="FFFFFF"/>
                  </a:outerShdw>
                </a:effectLst>
                <a:sym typeface="Wingdings" pitchFamily="2" charset="2"/>
              </a:rPr>
              <a:t>).</a:t>
            </a:r>
            <a:endParaRPr lang="en-US" b="1" i="1" dirty="0">
              <a:effectLst>
                <a:outerShdw blurRad="38100" dist="38100" dir="2700000" algn="tl">
                  <a:srgbClr val="FFFFFF"/>
                </a:outerShdw>
              </a:effectLst>
            </a:endParaRPr>
          </a:p>
        </p:txBody>
      </p:sp>
      <p:sp>
        <p:nvSpPr>
          <p:cNvPr id="48132" name="Text Box 6"/>
          <p:cNvSpPr txBox="1">
            <a:spLocks noChangeArrowheads="1"/>
          </p:cNvSpPr>
          <p:nvPr/>
        </p:nvSpPr>
        <p:spPr bwMode="auto">
          <a:xfrm>
            <a:off x="304800" y="5181600"/>
            <a:ext cx="8534400" cy="915988"/>
          </a:xfrm>
          <a:prstGeom prst="rect">
            <a:avLst/>
          </a:prstGeom>
          <a:noFill/>
          <a:ln w="9525">
            <a:noFill/>
            <a:miter lim="800000"/>
            <a:headEnd/>
            <a:tailEnd/>
          </a:ln>
        </p:spPr>
        <p:txBody>
          <a:bodyPr>
            <a:spAutoFit/>
          </a:bodyPr>
          <a:lstStyle/>
          <a:p>
            <a:pPr algn="ctr" eaLnBrk="1" hangingPunct="1">
              <a:spcBef>
                <a:spcPct val="50000"/>
              </a:spcBef>
            </a:pPr>
            <a:r>
              <a:rPr lang="en-US" sz="1800" i="1" dirty="0">
                <a:solidFill>
                  <a:srgbClr val="0000FF"/>
                </a:solidFill>
                <a:latin typeface="Arial" charset="0"/>
              </a:rPr>
              <a:t>For these reasons, the after-tax OCC applicable to intra-marginal  investment should reflect the </a:t>
            </a:r>
            <a:r>
              <a:rPr lang="en-US" sz="1800" i="1" u="sng" dirty="0">
                <a:solidFill>
                  <a:srgbClr val="0000FF"/>
                </a:solidFill>
                <a:latin typeface="Arial" charset="0"/>
              </a:rPr>
              <a:t>opportunity cost of the marginal investment</a:t>
            </a:r>
            <a:r>
              <a:rPr lang="en-US" sz="1800" i="1" dirty="0">
                <a:solidFill>
                  <a:srgbClr val="0000FF"/>
                </a:solidFill>
                <a:latin typeface="Arial" charset="0"/>
              </a:rPr>
              <a:t> (in the asset market), which in turn reflects the tax rate of the </a:t>
            </a:r>
            <a:r>
              <a:rPr lang="en-US" sz="1800" i="1" u="sng" dirty="0">
                <a:solidFill>
                  <a:srgbClr val="0000FF"/>
                </a:solidFill>
                <a:latin typeface="Arial" charset="0"/>
              </a:rPr>
              <a:t>marginal</a:t>
            </a:r>
            <a:r>
              <a:rPr lang="en-US" sz="1800" dirty="0">
                <a:solidFill>
                  <a:srgbClr val="0000FF"/>
                </a:solidFill>
                <a:latin typeface="Arial" charset="0"/>
              </a:rPr>
              <a:t> </a:t>
            </a:r>
            <a:r>
              <a:rPr lang="en-US" sz="1800" i="1" dirty="0">
                <a:solidFill>
                  <a:srgbClr val="0000FF"/>
                </a:solidFill>
                <a:latin typeface="Arial" charset="0"/>
              </a:rPr>
              <a:t>investor in that mkt.</a:t>
            </a:r>
            <a:r>
              <a:rPr lang="en-US" sz="1800" dirty="0">
                <a:solidFill>
                  <a:srgbClr val="0000FF"/>
                </a:solidFill>
                <a:latin typeface="Arial" charset="0"/>
              </a:rPr>
              <a:t> </a:t>
            </a:r>
            <a:endParaRPr lang="en-US" sz="1800" i="1" dirty="0">
              <a:solidFill>
                <a:srgbClr val="0000FF"/>
              </a:solidFill>
              <a:latin typeface="Arial" charset="0"/>
            </a:endParaRPr>
          </a:p>
        </p:txBody>
      </p:sp>
      <p:sp>
        <p:nvSpPr>
          <p:cNvPr id="48133" name="Text Box 7"/>
          <p:cNvSpPr txBox="1">
            <a:spLocks noChangeArrowheads="1"/>
          </p:cNvSpPr>
          <p:nvPr/>
        </p:nvSpPr>
        <p:spPr bwMode="auto">
          <a:xfrm>
            <a:off x="228600" y="228600"/>
            <a:ext cx="8610600" cy="366713"/>
          </a:xfrm>
          <a:prstGeom prst="rect">
            <a:avLst/>
          </a:prstGeom>
          <a:noFill/>
          <a:ln w="9525">
            <a:noFill/>
            <a:miter lim="800000"/>
            <a:headEnd/>
            <a:tailEnd/>
          </a:ln>
        </p:spPr>
        <p:txBody>
          <a:bodyPr>
            <a:spAutoFit/>
          </a:bodyPr>
          <a:lstStyle/>
          <a:p>
            <a:pPr eaLnBrk="1" hangingPunct="1">
              <a:spcBef>
                <a:spcPct val="50000"/>
              </a:spcBef>
            </a:pPr>
            <a:r>
              <a:rPr lang="en-US" sz="1800" dirty="0">
                <a:solidFill>
                  <a:srgbClr val="0000FF"/>
                </a:solidFill>
                <a:latin typeface="Arial" charset="0"/>
              </a:rPr>
              <a:t>Why use taxed-investor OCC in tax-exempt disc</a:t>
            </a:r>
            <a:r>
              <a:rPr lang="en-US" sz="1800" dirty="0" smtClean="0">
                <a:solidFill>
                  <a:srgbClr val="0000FF"/>
                </a:solidFill>
                <a:latin typeface="Arial" charset="0"/>
              </a:rPr>
              <a:t>. rate </a:t>
            </a:r>
            <a:r>
              <a:rPr lang="en-US" sz="1800" dirty="0">
                <a:solidFill>
                  <a:srgbClr val="0000FF"/>
                </a:solidFill>
                <a:latin typeface="Arial" charset="0"/>
              </a:rPr>
              <a:t>to compute IV for P.F.?</a:t>
            </a:r>
          </a:p>
        </p:txBody>
      </p:sp>
      <p:sp>
        <p:nvSpPr>
          <p:cNvPr id="6" name="Footer Placeholder 5"/>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5"/>
          <p:cNvSpPr>
            <a:spLocks noGrp="1"/>
          </p:cNvSpPr>
          <p:nvPr>
            <p:ph type="sldNum" sz="quarter" idx="12"/>
          </p:nvPr>
        </p:nvSpPr>
        <p:spPr>
          <a:noFill/>
          <a:ln>
            <a:miter lim="800000"/>
            <a:headEnd/>
            <a:tailEnd/>
          </a:ln>
        </p:spPr>
        <p:txBody>
          <a:bodyPr/>
          <a:lstStyle/>
          <a:p>
            <a:fld id="{26D2DF72-F6EC-4C60-978C-DE6044D220A5}" type="slidenum">
              <a:rPr lang="en-US"/>
              <a:pPr/>
              <a:t>27</a:t>
            </a:fld>
            <a:endParaRPr lang="en-US" dirty="0"/>
          </a:p>
        </p:txBody>
      </p:sp>
      <p:sp>
        <p:nvSpPr>
          <p:cNvPr id="421890" name="Rectangle 2"/>
          <p:cNvSpPr>
            <a:spLocks noGrp="1" noChangeArrowheads="1"/>
          </p:cNvSpPr>
          <p:nvPr>
            <p:ph type="title"/>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n-US" sz="3600" b="1" dirty="0">
                <a:latin typeface="Times New Roman" pitchFamily="18" charset="0"/>
                <a:cs typeface="Arial" charset="0"/>
                <a:sym typeface="Symbol" pitchFamily="18" charset="2"/>
              </a:rPr>
              <a:t>Thus, General Condition to allow NPV&gt;0:</a:t>
            </a:r>
            <a:endParaRPr lang="en-US" sz="3600" b="1" dirty="0">
              <a:latin typeface="Times New Roman" pitchFamily="18" charset="0"/>
              <a:cs typeface="Times New Roman" pitchFamily="18" charset="0"/>
              <a:sym typeface="Symbol" pitchFamily="18" charset="2"/>
            </a:endParaRPr>
          </a:p>
        </p:txBody>
      </p:sp>
      <p:sp>
        <p:nvSpPr>
          <p:cNvPr id="421891" name="Text Box 3"/>
          <p:cNvSpPr txBox="1">
            <a:spLocks noChangeArrowheads="1"/>
          </p:cNvSpPr>
          <p:nvPr/>
        </p:nvSpPr>
        <p:spPr bwMode="auto">
          <a:xfrm>
            <a:off x="762000" y="2438400"/>
            <a:ext cx="7696200" cy="3025775"/>
          </a:xfrm>
          <a:prstGeom prst="rect">
            <a:avLst/>
          </a:prstGeom>
          <a:solidFill>
            <a:schemeClr val="bg2"/>
          </a:solidFill>
          <a:ln w="9525">
            <a:solidFill>
              <a:schemeClr val="tx1"/>
            </a:solidFill>
            <a:miter lim="800000"/>
            <a:headEnd/>
            <a:tailEnd/>
          </a:ln>
          <a:effectLst/>
        </p:spPr>
        <p:txBody>
          <a:bodyPr>
            <a:spAutoFit/>
          </a:bodyPr>
          <a:lstStyle/>
          <a:p>
            <a:pPr algn="ctr" eaLnBrk="1" hangingPunct="1">
              <a:spcBef>
                <a:spcPct val="50000"/>
              </a:spcBef>
              <a:defRPr/>
            </a:pPr>
            <a:r>
              <a:rPr lang="en-US" sz="3200" b="1" dirty="0">
                <a:solidFill>
                  <a:srgbClr val="CC0099"/>
                </a:solidFill>
                <a:effectLst>
                  <a:outerShdw blurRad="38100" dist="38100" dir="2700000" algn="tl">
                    <a:srgbClr val="000000"/>
                  </a:outerShdw>
                </a:effectLst>
                <a:sym typeface="Symbol" pitchFamily="18" charset="2"/>
              </a:rPr>
              <a:t>It’s based on IV, not MV, and</a:t>
            </a:r>
            <a:br>
              <a:rPr lang="en-US" sz="3200" b="1" dirty="0">
                <a:solidFill>
                  <a:srgbClr val="CC0099"/>
                </a:solidFill>
                <a:effectLst>
                  <a:outerShdw blurRad="38100" dist="38100" dir="2700000" algn="tl">
                    <a:srgbClr val="000000"/>
                  </a:outerShdw>
                </a:effectLst>
                <a:sym typeface="Symbol" pitchFamily="18" charset="2"/>
              </a:rPr>
            </a:br>
            <a:r>
              <a:rPr lang="en-US" sz="3200" b="1" dirty="0">
                <a:solidFill>
                  <a:srgbClr val="CC0099"/>
                </a:solidFill>
                <a:effectLst>
                  <a:outerShdw blurRad="38100" dist="38100" dir="2700000" algn="tl">
                    <a:srgbClr val="000000"/>
                  </a:outerShdw>
                </a:effectLst>
                <a:sym typeface="Symbol" pitchFamily="18" charset="2"/>
              </a:rPr>
              <a:t> </a:t>
            </a:r>
            <a:br>
              <a:rPr lang="en-US" sz="3200" b="1" dirty="0">
                <a:solidFill>
                  <a:srgbClr val="CC0099"/>
                </a:solidFill>
                <a:effectLst>
                  <a:outerShdw blurRad="38100" dist="38100" dir="2700000" algn="tl">
                    <a:srgbClr val="000000"/>
                  </a:outerShdw>
                </a:effectLst>
                <a:sym typeface="Symbol" pitchFamily="18" charset="2"/>
              </a:rPr>
            </a:br>
            <a:r>
              <a:rPr lang="en-US" sz="3200" b="1" dirty="0">
                <a:solidFill>
                  <a:srgbClr val="CC0099"/>
                </a:solidFill>
                <a:effectLst>
                  <a:outerShdw blurRad="38100" dist="38100" dir="2700000" algn="tl">
                    <a:srgbClr val="000000"/>
                  </a:outerShdw>
                </a:effectLst>
                <a:sym typeface="Symbol" pitchFamily="18" charset="2"/>
              </a:rPr>
              <a:t>It requires “</a:t>
            </a:r>
            <a:r>
              <a:rPr lang="en-US" sz="3200" b="1" i="1" dirty="0">
                <a:solidFill>
                  <a:srgbClr val="CC0099"/>
                </a:solidFill>
                <a:effectLst>
                  <a:outerShdw blurRad="38100" dist="38100" dir="2700000" algn="tl">
                    <a:srgbClr val="000000"/>
                  </a:outerShdw>
                </a:effectLst>
                <a:sym typeface="Symbol" pitchFamily="18" charset="2"/>
              </a:rPr>
              <a:t>uniqueness</a:t>
            </a:r>
            <a:r>
              <a:rPr lang="en-US" sz="3200" b="1" dirty="0">
                <a:solidFill>
                  <a:srgbClr val="CC0099"/>
                </a:solidFill>
                <a:effectLst>
                  <a:outerShdw blurRad="38100" dist="38100" dir="2700000" algn="tl">
                    <a:srgbClr val="000000"/>
                  </a:outerShdw>
                </a:effectLst>
                <a:sym typeface="Symbol" pitchFamily="18" charset="2"/>
              </a:rPr>
              <a:t>” (“intra-marginalness”)...</a:t>
            </a:r>
            <a:br>
              <a:rPr lang="en-US" sz="3200" b="1" dirty="0">
                <a:solidFill>
                  <a:srgbClr val="CC0099"/>
                </a:solidFill>
                <a:effectLst>
                  <a:outerShdw blurRad="38100" dist="38100" dir="2700000" algn="tl">
                    <a:srgbClr val="000000"/>
                  </a:outerShdw>
                </a:effectLst>
                <a:sym typeface="Symbol" pitchFamily="18" charset="2"/>
              </a:rPr>
            </a:br>
            <a:r>
              <a:rPr lang="en-US" sz="3200" b="1" dirty="0">
                <a:solidFill>
                  <a:srgbClr val="CC0099"/>
                </a:solidFill>
                <a:effectLst>
                  <a:outerShdw blurRad="38100" dist="38100" dir="2700000" algn="tl">
                    <a:srgbClr val="000000"/>
                  </a:outerShdw>
                </a:effectLst>
                <a:sym typeface="Symbol" pitchFamily="18" charset="2"/>
              </a:rPr>
              <a:t> </a:t>
            </a:r>
            <a:br>
              <a:rPr lang="en-US" sz="3200" b="1" dirty="0">
                <a:solidFill>
                  <a:srgbClr val="CC0099"/>
                </a:solidFill>
                <a:effectLst>
                  <a:outerShdw blurRad="38100" dist="38100" dir="2700000" algn="tl">
                    <a:srgbClr val="000000"/>
                  </a:outerShdw>
                </a:effectLst>
                <a:sym typeface="Symbol" pitchFamily="18" charset="2"/>
              </a:rPr>
            </a:br>
            <a:r>
              <a:rPr lang="en-US" sz="3200" b="1" dirty="0">
                <a:solidFill>
                  <a:srgbClr val="CC0099"/>
                </a:solidFill>
                <a:effectLst>
                  <a:outerShdw blurRad="38100" dist="38100" dir="2700000" algn="tl">
                    <a:srgbClr val="000000"/>
                  </a:outerShdw>
                </a:effectLst>
                <a:sym typeface="Symbol" pitchFamily="18" charset="2"/>
              </a:rPr>
              <a:t>(</a:t>
            </a:r>
            <a:r>
              <a:rPr lang="en-US" sz="3200" b="1" i="1" dirty="0">
                <a:solidFill>
                  <a:srgbClr val="CC0099"/>
                </a:solidFill>
                <a:effectLst>
                  <a:outerShdw blurRad="38100" dist="38100" dir="2700000" algn="tl">
                    <a:srgbClr val="000000"/>
                  </a:outerShdw>
                </a:effectLst>
                <a:sym typeface="Symbol" pitchFamily="18" charset="2"/>
              </a:rPr>
              <a:t>For marginal investors: IV=MV.)</a:t>
            </a:r>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2"/>
          </p:nvPr>
        </p:nvSpPr>
        <p:spPr>
          <a:noFill/>
          <a:ln>
            <a:miter lim="800000"/>
            <a:headEnd/>
            <a:tailEnd/>
          </a:ln>
        </p:spPr>
        <p:txBody>
          <a:bodyPr/>
          <a:lstStyle/>
          <a:p>
            <a:fld id="{3F003B0E-55AB-4AD3-B8F6-CC4DA97B0C2E}" type="slidenum">
              <a:rPr lang="en-US"/>
              <a:pPr/>
              <a:t>28</a:t>
            </a:fld>
            <a:endParaRPr lang="en-US" dirty="0"/>
          </a:p>
        </p:txBody>
      </p:sp>
      <p:sp>
        <p:nvSpPr>
          <p:cNvPr id="422914" name="Rectangle 2"/>
          <p:cNvSpPr>
            <a:spLocks noGrp="1" noChangeArrowheads="1"/>
          </p:cNvSpPr>
          <p:nvPr>
            <p:ph type="title"/>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n-US" sz="3600" b="1" dirty="0">
                <a:latin typeface="Times New Roman" pitchFamily="18" charset="0"/>
                <a:cs typeface="Arial" charset="0"/>
                <a:sym typeface="Symbol" pitchFamily="18" charset="2"/>
              </a:rPr>
              <a:t>How to know whether you are an "intra-marginal" investor</a:t>
            </a:r>
            <a:endParaRPr lang="en-US" sz="3600" b="1" dirty="0">
              <a:latin typeface="Times New Roman" pitchFamily="18" charset="0"/>
              <a:cs typeface="Times New Roman" pitchFamily="18" charset="0"/>
              <a:sym typeface="Symbol" pitchFamily="18" charset="2"/>
            </a:endParaRPr>
          </a:p>
        </p:txBody>
      </p:sp>
      <p:sp>
        <p:nvSpPr>
          <p:cNvPr id="50180" name="Text Box 3"/>
          <p:cNvSpPr txBox="1">
            <a:spLocks noChangeArrowheads="1"/>
          </p:cNvSpPr>
          <p:nvPr/>
        </p:nvSpPr>
        <p:spPr bwMode="auto">
          <a:xfrm>
            <a:off x="533400" y="2209800"/>
            <a:ext cx="8001000" cy="3517900"/>
          </a:xfrm>
          <a:prstGeom prst="rect">
            <a:avLst/>
          </a:prstGeom>
          <a:solidFill>
            <a:schemeClr val="bg2"/>
          </a:solidFill>
          <a:ln w="9525">
            <a:solidFill>
              <a:schemeClr val="tx1"/>
            </a:solidFill>
            <a:miter lim="800000"/>
            <a:headEnd/>
            <a:tailEnd/>
          </a:ln>
        </p:spPr>
        <p:txBody>
          <a:bodyPr>
            <a:spAutoFit/>
          </a:bodyPr>
          <a:lstStyle/>
          <a:p>
            <a:pPr eaLnBrk="1" hangingPunct="1">
              <a:spcBef>
                <a:spcPct val="50000"/>
              </a:spcBef>
            </a:pPr>
            <a:r>
              <a:rPr lang="en-US" sz="2800" b="1" i="1" dirty="0">
                <a:sym typeface="Symbol" pitchFamily="18" charset="2"/>
              </a:rPr>
              <a:t>"Marginal investors" are those who determine </a:t>
            </a:r>
            <a:r>
              <a:rPr lang="en-US" sz="2800" b="1" i="1" u="sng" dirty="0">
                <a:sym typeface="Symbol" pitchFamily="18" charset="2"/>
              </a:rPr>
              <a:t>market prices</a:t>
            </a:r>
            <a:r>
              <a:rPr lang="en-US" sz="2800" b="1" dirty="0">
                <a:sym typeface="Symbol" pitchFamily="18" charset="2"/>
              </a:rPr>
              <a:t>.</a:t>
            </a:r>
            <a:br>
              <a:rPr lang="en-US" sz="2800" b="1" dirty="0">
                <a:sym typeface="Symbol" pitchFamily="18" charset="2"/>
              </a:rPr>
            </a:br>
            <a:r>
              <a:rPr lang="en-US" sz="2800" b="1" dirty="0">
                <a:sym typeface="Symbol" pitchFamily="18" charset="2"/>
              </a:rPr>
              <a:t> </a:t>
            </a:r>
            <a:br>
              <a:rPr lang="en-US" sz="2800" b="1" dirty="0">
                <a:sym typeface="Symbol" pitchFamily="18" charset="2"/>
              </a:rPr>
            </a:br>
            <a:r>
              <a:rPr lang="en-US" sz="2800" b="1" dirty="0">
                <a:sym typeface="Symbol" pitchFamily="18" charset="2"/>
              </a:rPr>
              <a:t>Are you similar to the types of investors who are typically </a:t>
            </a:r>
            <a:r>
              <a:rPr lang="en-US" sz="2800" b="1" dirty="0">
                <a:solidFill>
                  <a:srgbClr val="FF0000"/>
                </a:solidFill>
                <a:sym typeface="Symbol" pitchFamily="18" charset="2"/>
              </a:rPr>
              <a:t>buying </a:t>
            </a:r>
            <a:r>
              <a:rPr lang="en-US" sz="2800" b="1" i="1" u="sng" dirty="0">
                <a:solidFill>
                  <a:srgbClr val="FF0000"/>
                </a:solidFill>
                <a:sym typeface="Symbol" pitchFamily="18" charset="2"/>
              </a:rPr>
              <a:t>and</a:t>
            </a:r>
            <a:r>
              <a:rPr lang="en-US" sz="2800" b="1" dirty="0">
                <a:solidFill>
                  <a:srgbClr val="FF0000"/>
                </a:solidFill>
                <a:sym typeface="Symbol" pitchFamily="18" charset="2"/>
              </a:rPr>
              <a:t> selling</a:t>
            </a:r>
            <a:r>
              <a:rPr lang="en-US" sz="2800" b="1" dirty="0">
                <a:sym typeface="Symbol" pitchFamily="18" charset="2"/>
              </a:rPr>
              <a:t> in the market (on </a:t>
            </a:r>
            <a:r>
              <a:rPr lang="en-US" sz="2800" b="1" i="1" dirty="0">
                <a:sym typeface="Symbol" pitchFamily="18" charset="2"/>
              </a:rPr>
              <a:t>both</a:t>
            </a:r>
            <a:r>
              <a:rPr lang="en-US" sz="2800" b="1" dirty="0">
                <a:sym typeface="Symbol" pitchFamily="18" charset="2"/>
              </a:rPr>
              <a:t> sides of the mkt), determining the prices at which deals are being done? If "yes", then you are </a:t>
            </a:r>
            <a:r>
              <a:rPr lang="en-US" sz="2800" b="1" u="sng" dirty="0">
                <a:sym typeface="Symbol" pitchFamily="18" charset="2"/>
              </a:rPr>
              <a:t>not</a:t>
            </a:r>
            <a:r>
              <a:rPr lang="en-US" sz="2800" b="1" dirty="0">
                <a:sym typeface="Symbol" pitchFamily="18" charset="2"/>
              </a:rPr>
              <a:t> "intra-marginal".</a:t>
            </a:r>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5"/>
          <p:cNvSpPr>
            <a:spLocks noGrp="1"/>
          </p:cNvSpPr>
          <p:nvPr>
            <p:ph type="sldNum" sz="quarter" idx="12"/>
          </p:nvPr>
        </p:nvSpPr>
        <p:spPr>
          <a:noFill/>
          <a:ln>
            <a:miter lim="800000"/>
            <a:headEnd/>
            <a:tailEnd/>
          </a:ln>
        </p:spPr>
        <p:txBody>
          <a:bodyPr/>
          <a:lstStyle/>
          <a:p>
            <a:fld id="{DCC83948-EE26-47DB-9639-463D9C556295}" type="slidenum">
              <a:rPr lang="en-US"/>
              <a:pPr/>
              <a:t>29</a:t>
            </a:fld>
            <a:endParaRPr lang="en-US" dirty="0"/>
          </a:p>
        </p:txBody>
      </p:sp>
      <p:sp>
        <p:nvSpPr>
          <p:cNvPr id="424962" name="Rectangle 2"/>
          <p:cNvSpPr>
            <a:spLocks noGrp="1" noChangeArrowheads="1"/>
          </p:cNvSpPr>
          <p:nvPr>
            <p:ph type="title"/>
          </p:nvPr>
        </p:nvSpPr>
        <p:spPr>
          <a:xfrm>
            <a:off x="685800" y="457200"/>
            <a:ext cx="7772400" cy="11430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n-US" sz="3600" b="1" dirty="0">
                <a:latin typeface="Times New Roman" pitchFamily="18" charset="0"/>
                <a:cs typeface="Arial" charset="0"/>
                <a:sym typeface="Symbol" pitchFamily="18" charset="2"/>
              </a:rPr>
              <a:t>How to know whether you are an "intra-marginal" investor</a:t>
            </a:r>
            <a:endParaRPr lang="en-US" sz="3600" b="1" dirty="0">
              <a:latin typeface="Times New Roman" pitchFamily="18" charset="0"/>
              <a:cs typeface="Times New Roman" pitchFamily="18" charset="0"/>
              <a:sym typeface="Symbol" pitchFamily="18" charset="2"/>
            </a:endParaRPr>
          </a:p>
        </p:txBody>
      </p:sp>
      <p:sp>
        <p:nvSpPr>
          <p:cNvPr id="52228" name="Text Box 3"/>
          <p:cNvSpPr txBox="1">
            <a:spLocks noChangeArrowheads="1"/>
          </p:cNvSpPr>
          <p:nvPr/>
        </p:nvSpPr>
        <p:spPr bwMode="auto">
          <a:xfrm>
            <a:off x="457200" y="1752600"/>
            <a:ext cx="8305800" cy="4748213"/>
          </a:xfrm>
          <a:prstGeom prst="rect">
            <a:avLst/>
          </a:prstGeom>
          <a:solidFill>
            <a:schemeClr val="bg2"/>
          </a:solidFill>
          <a:ln w="9525">
            <a:solidFill>
              <a:schemeClr val="tx1"/>
            </a:solidFill>
            <a:miter lim="800000"/>
            <a:headEnd/>
            <a:tailEnd/>
          </a:ln>
        </p:spPr>
        <p:txBody>
          <a:bodyPr>
            <a:spAutoFit/>
          </a:bodyPr>
          <a:lstStyle/>
          <a:p>
            <a:pPr marL="457200" indent="-457200" eaLnBrk="1" hangingPunct="1">
              <a:spcBef>
                <a:spcPct val="25000"/>
              </a:spcBef>
            </a:pPr>
            <a:r>
              <a:rPr lang="en-US" sz="2800" b="1" i="1" dirty="0">
                <a:sym typeface="Symbol" pitchFamily="18" charset="2"/>
              </a:rPr>
              <a:t>Here’s another way to approach this question..</a:t>
            </a:r>
            <a:r>
              <a:rPr lang="en-US" sz="2800" b="1" dirty="0">
                <a:sym typeface="Symbol" pitchFamily="18" charset="2"/>
              </a:rPr>
              <a:t>.</a:t>
            </a:r>
            <a:br>
              <a:rPr lang="en-US" sz="2800" b="1" dirty="0">
                <a:sym typeface="Symbol" pitchFamily="18" charset="2"/>
              </a:rPr>
            </a:br>
            <a:r>
              <a:rPr lang="en-US" sz="2800" b="1" dirty="0">
                <a:sym typeface="Symbol" pitchFamily="18" charset="2"/>
              </a:rPr>
              <a:t> </a:t>
            </a:r>
            <a:br>
              <a:rPr lang="en-US" sz="2800" b="1" dirty="0">
                <a:sym typeface="Symbol" pitchFamily="18" charset="2"/>
              </a:rPr>
            </a:br>
            <a:r>
              <a:rPr lang="en-US" sz="2800" b="1" dirty="0">
                <a:sym typeface="Symbol" pitchFamily="18" charset="2"/>
              </a:rPr>
              <a:t>If you are on the buy-side:</a:t>
            </a:r>
          </a:p>
          <a:p>
            <a:pPr marL="1371600" lvl="2" indent="-457200" eaLnBrk="1" hangingPunct="1">
              <a:spcBef>
                <a:spcPct val="10000"/>
              </a:spcBef>
              <a:buFontTx/>
              <a:buChar char="•"/>
            </a:pPr>
            <a:r>
              <a:rPr lang="en-US" b="1" dirty="0">
                <a:sym typeface="Symbol" pitchFamily="18" charset="2"/>
              </a:rPr>
              <a:t>Are there other investors buying in the same mkt, who are less able to profit from these types of investments than you are?</a:t>
            </a:r>
          </a:p>
          <a:p>
            <a:pPr marL="914400" lvl="1" indent="-457200" eaLnBrk="1" hangingPunct="1">
              <a:spcBef>
                <a:spcPct val="25000"/>
              </a:spcBef>
            </a:pPr>
            <a:r>
              <a:rPr lang="en-US" sz="2800" b="1" dirty="0">
                <a:sym typeface="Symbol" pitchFamily="18" charset="2"/>
              </a:rPr>
              <a:t>If you are on the sell-side:</a:t>
            </a:r>
          </a:p>
          <a:p>
            <a:pPr marL="1371600" lvl="2" indent="-457200" eaLnBrk="1" hangingPunct="1">
              <a:spcBef>
                <a:spcPct val="10000"/>
              </a:spcBef>
              <a:buFontTx/>
              <a:buChar char="•"/>
            </a:pPr>
            <a:r>
              <a:rPr lang="en-US" b="1" dirty="0">
                <a:sym typeface="Symbol" pitchFamily="18" charset="2"/>
              </a:rPr>
              <a:t>Are there other sellers able to profit more than you from owning these types of assets?</a:t>
            </a:r>
          </a:p>
          <a:p>
            <a:pPr marL="914400" lvl="1" indent="-457200" eaLnBrk="1" hangingPunct="1">
              <a:spcBef>
                <a:spcPct val="10000"/>
              </a:spcBef>
            </a:pPr>
            <a:r>
              <a:rPr lang="en-US" sz="2800" b="1" dirty="0">
                <a:sym typeface="Symbol" pitchFamily="18" charset="2"/>
              </a:rPr>
              <a:t>If “yes” to either question, then you’re intra-margl.</a:t>
            </a:r>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miter lim="800000"/>
            <a:headEnd/>
            <a:tailEnd/>
          </a:ln>
        </p:spPr>
        <p:txBody>
          <a:bodyPr/>
          <a:lstStyle/>
          <a:p>
            <a:fld id="{938C53BD-9202-4C3C-AA02-D635B6064A7C}" type="slidenum">
              <a:rPr lang="en-US"/>
              <a:pPr/>
              <a:t>3</a:t>
            </a:fld>
            <a:endParaRPr lang="en-US" dirty="0"/>
          </a:p>
        </p:txBody>
      </p:sp>
      <p:sp>
        <p:nvSpPr>
          <p:cNvPr id="391170" name="Rectangle 2"/>
          <p:cNvSpPr>
            <a:spLocks noGrp="1" noChangeArrowheads="1"/>
          </p:cNvSpPr>
          <p:nvPr>
            <p:ph type="title"/>
          </p:nvPr>
        </p:nvSpPr>
        <p:spPr>
          <a:xfrm>
            <a:off x="381000" y="304800"/>
            <a:ext cx="7772400" cy="9144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l" eaLnBrk="1" hangingPunct="1">
              <a:defRPr/>
            </a:pPr>
            <a:r>
              <a:rPr lang="en-US" sz="3200" b="1" dirty="0"/>
              <a:t>12.1: Market Value &amp; Investment Value:</a:t>
            </a:r>
          </a:p>
        </p:txBody>
      </p:sp>
      <p:sp>
        <p:nvSpPr>
          <p:cNvPr id="391171" name="Rectangle 3"/>
          <p:cNvSpPr>
            <a:spLocks noGrp="1" noChangeArrowheads="1"/>
          </p:cNvSpPr>
          <p:nvPr>
            <p:ph type="body" idx="1"/>
          </p:nvPr>
        </p:nvSpPr>
        <p:spPr>
          <a:xfrm>
            <a:off x="609600" y="1219200"/>
            <a:ext cx="7772400" cy="4953000"/>
          </a:xfrm>
        </p:spPr>
        <p:txBody>
          <a:bodyPr/>
          <a:lstStyle/>
          <a:p>
            <a:pPr marL="609600" indent="-609600" eaLnBrk="1" hangingPunct="1">
              <a:buFont typeface="Wingdings" pitchFamily="2" charset="2"/>
              <a:buAutoNum type="arabicParenR"/>
              <a:defRPr/>
            </a:pPr>
            <a:r>
              <a:rPr lang="en-US" dirty="0"/>
              <a:t>"MARKET VALUE" (</a:t>
            </a:r>
            <a:r>
              <a:rPr lang="en-US" dirty="0">
                <a:solidFill>
                  <a:srgbClr val="800080"/>
                </a:solidFill>
              </a:rPr>
              <a:t>MV</a:t>
            </a:r>
            <a:r>
              <a:rPr lang="en-US" dirty="0"/>
              <a:t>) =  What you can sell the asset for today.</a:t>
            </a:r>
          </a:p>
          <a:p>
            <a:pPr marL="609600" indent="-609600" eaLnBrk="1" hangingPunct="1">
              <a:buFont typeface="Wingdings" pitchFamily="2" charset="2"/>
              <a:buAutoNum type="arabicParenR"/>
              <a:defRPr/>
            </a:pPr>
            <a:endParaRPr lang="en-US" dirty="0"/>
          </a:p>
          <a:p>
            <a:pPr marL="609600" indent="-609600" eaLnBrk="1" hangingPunct="1">
              <a:buFont typeface="Wingdings" pitchFamily="2" charset="2"/>
              <a:buAutoNum type="arabicParenR"/>
              <a:defRPr/>
            </a:pPr>
            <a:endParaRPr lang="en-US" dirty="0"/>
          </a:p>
          <a:p>
            <a:pPr marL="609600" indent="-609600" eaLnBrk="1" hangingPunct="1">
              <a:buFont typeface="Wingdings" pitchFamily="2" charset="2"/>
              <a:buAutoNum type="arabicParenR"/>
              <a:defRPr/>
            </a:pPr>
            <a:r>
              <a:rPr lang="en-US" dirty="0"/>
              <a:t>"INVESTMENT VALUE" (</a:t>
            </a:r>
            <a:r>
              <a:rPr lang="en-US" dirty="0">
                <a:solidFill>
                  <a:srgbClr val="800080"/>
                </a:solidFill>
              </a:rPr>
              <a:t>IV</a:t>
            </a:r>
            <a:r>
              <a:rPr lang="en-US" dirty="0"/>
              <a:t>)  =  What the asset is worth to you if you’re not going to sell it for a long time.</a:t>
            </a:r>
            <a:endParaRPr lang="en-US" sz="3600" b="1" i="1" dirty="0">
              <a:effectLst>
                <a:outerShdw blurRad="38100" dist="38100" dir="2700000" algn="tl">
                  <a:srgbClr val="FFFFFF"/>
                </a:outerShdw>
              </a:effectLst>
            </a:endParaRPr>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2"/>
          </p:nvPr>
        </p:nvSpPr>
        <p:spPr>
          <a:noFill/>
          <a:ln>
            <a:miter lim="800000"/>
            <a:headEnd/>
            <a:tailEnd/>
          </a:ln>
        </p:spPr>
        <p:txBody>
          <a:bodyPr/>
          <a:lstStyle/>
          <a:p>
            <a:fld id="{CB12DF40-C18C-4CDC-9FE6-1FB2E46CE857}" type="slidenum">
              <a:rPr lang="en-US"/>
              <a:pPr/>
              <a:t>30</a:t>
            </a:fld>
            <a:endParaRPr lang="en-US" dirty="0"/>
          </a:p>
        </p:txBody>
      </p:sp>
      <p:sp>
        <p:nvSpPr>
          <p:cNvPr id="427010" name="Rectangle 2"/>
          <p:cNvSpPr>
            <a:spLocks noGrp="1" noChangeArrowheads="1"/>
          </p:cNvSpPr>
          <p:nvPr>
            <p:ph type="title"/>
          </p:nvPr>
        </p:nvSpPr>
        <p:spPr>
          <a:xfrm>
            <a:off x="381000" y="228600"/>
            <a:ext cx="8305800" cy="9906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n-US" sz="2800" b="1" dirty="0">
                <a:cs typeface="Arial" charset="0"/>
                <a:sym typeface="Symbol" pitchFamily="18" charset="2"/>
              </a:rPr>
              <a:t>"UNIQUENESS" is necessary for IVMV, </a:t>
            </a:r>
            <a:r>
              <a:rPr lang="en-US" sz="2800" b="1" dirty="0">
                <a:latin typeface="Courier New" pitchFamily="49" charset="0"/>
                <a:cs typeface="Times New Roman" pitchFamily="18" charset="0"/>
                <a:sym typeface="Symbol" pitchFamily="18" charset="2"/>
              </a:rPr>
              <a:t/>
            </a:r>
            <a:br>
              <a:rPr lang="en-US" sz="2800" b="1" dirty="0">
                <a:latin typeface="Courier New" pitchFamily="49" charset="0"/>
                <a:cs typeface="Times New Roman" pitchFamily="18" charset="0"/>
                <a:sym typeface="Symbol" pitchFamily="18" charset="2"/>
              </a:rPr>
            </a:br>
            <a:r>
              <a:rPr lang="en-US" sz="2800" b="1" dirty="0">
                <a:cs typeface="Arial" charset="0"/>
                <a:sym typeface="Symbol" pitchFamily="18" charset="2"/>
              </a:rPr>
              <a:t>hence for NPV&gt;0.</a:t>
            </a:r>
            <a:endParaRPr lang="en-US" sz="2800" b="1" dirty="0">
              <a:latin typeface="Courier New" pitchFamily="49" charset="0"/>
              <a:cs typeface="Times New Roman" pitchFamily="18" charset="0"/>
              <a:sym typeface="Symbol" pitchFamily="18" charset="2"/>
            </a:endParaRPr>
          </a:p>
        </p:txBody>
      </p:sp>
      <p:sp>
        <p:nvSpPr>
          <p:cNvPr id="54276" name="Rectangle 3"/>
          <p:cNvSpPr>
            <a:spLocks noGrp="1" noChangeArrowheads="1"/>
          </p:cNvSpPr>
          <p:nvPr>
            <p:ph type="body" idx="1"/>
          </p:nvPr>
        </p:nvSpPr>
        <p:spPr>
          <a:xfrm>
            <a:off x="457200" y="1143000"/>
            <a:ext cx="8305800" cy="2362200"/>
          </a:xfrm>
        </p:spPr>
        <p:txBody>
          <a:bodyPr/>
          <a:lstStyle/>
          <a:p>
            <a:pPr marL="609600" indent="-609600" eaLnBrk="1" hangingPunct="1">
              <a:lnSpc>
                <a:spcPct val="90000"/>
              </a:lnSpc>
              <a:buFont typeface="Wingdings" pitchFamily="2" charset="2"/>
              <a:buNone/>
            </a:pPr>
            <a:r>
              <a:rPr lang="en-US" sz="2400" b="1" dirty="0" smtClean="0">
                <a:cs typeface="Arial" charset="0"/>
                <a:sym typeface="Symbol" pitchFamily="18" charset="2"/>
              </a:rPr>
              <a:t>Therefore: NPV&gt;0 ==&gt; UNIQUENESS...</a:t>
            </a:r>
            <a:r>
              <a:rPr lang="en-US" sz="2400" b="1" dirty="0" smtClean="0">
                <a:latin typeface="Courier New" pitchFamily="49" charset="0"/>
                <a:cs typeface="Times New Roman" pitchFamily="18" charset="0"/>
                <a:sym typeface="Symbol" pitchFamily="18" charset="2"/>
              </a:rPr>
              <a:t/>
            </a:r>
            <a:br>
              <a:rPr lang="en-US" sz="2400" b="1" dirty="0" smtClean="0">
                <a:latin typeface="Courier New" pitchFamily="49" charset="0"/>
                <a:cs typeface="Times New Roman" pitchFamily="18" charset="0"/>
                <a:sym typeface="Symbol" pitchFamily="18" charset="2"/>
              </a:rPr>
            </a:br>
            <a:r>
              <a:rPr lang="en-US" sz="2400" b="1" dirty="0" smtClean="0">
                <a:cs typeface="Arial" charset="0"/>
                <a:sym typeface="Symbol" pitchFamily="18" charset="2"/>
              </a:rPr>
              <a:t>	So, If you think you've found a large NPV&gt;0 deal:</a:t>
            </a:r>
            <a:endParaRPr lang="en-US" sz="2400" b="1" dirty="0" smtClean="0">
              <a:latin typeface="Courier New" pitchFamily="49" charset="0"/>
              <a:cs typeface="Times New Roman" pitchFamily="18" charset="0"/>
              <a:sym typeface="Symbol" pitchFamily="18" charset="2"/>
            </a:endParaRPr>
          </a:p>
          <a:p>
            <a:pPr marL="609600" indent="-609600" eaLnBrk="1" hangingPunct="1">
              <a:lnSpc>
                <a:spcPct val="90000"/>
              </a:lnSpc>
            </a:pPr>
            <a:r>
              <a:rPr lang="en-US" sz="2400" b="1" dirty="0" smtClean="0">
                <a:cs typeface="Arial" charset="0"/>
                <a:sym typeface="Symbol" pitchFamily="18" charset="2"/>
              </a:rPr>
              <a:t>Be cautious;</a:t>
            </a:r>
          </a:p>
          <a:p>
            <a:pPr marL="609600" indent="-609600" eaLnBrk="1" hangingPunct="1">
              <a:lnSpc>
                <a:spcPct val="90000"/>
              </a:lnSpc>
            </a:pPr>
            <a:r>
              <a:rPr lang="en-US" sz="2400" b="1" dirty="0" smtClean="0">
                <a:cs typeface="Arial" charset="0"/>
                <a:sym typeface="Symbol" pitchFamily="18" charset="2"/>
              </a:rPr>
              <a:t>Look for UNIQUENESS;</a:t>
            </a:r>
          </a:p>
          <a:p>
            <a:pPr marL="609600" indent="-609600" eaLnBrk="1" hangingPunct="1">
              <a:lnSpc>
                <a:spcPct val="90000"/>
              </a:lnSpc>
            </a:pPr>
            <a:r>
              <a:rPr lang="en-US" sz="2400" b="1" dirty="0" smtClean="0">
                <a:cs typeface="Arial" charset="0"/>
                <a:sym typeface="Symbol" pitchFamily="18" charset="2"/>
              </a:rPr>
              <a:t>If you don't find it, then you probably don't really have NPV&gt;0 (even on the basis of IV rather than MV).</a:t>
            </a:r>
          </a:p>
        </p:txBody>
      </p:sp>
      <p:sp>
        <p:nvSpPr>
          <p:cNvPr id="427012" name="Text Box 4"/>
          <p:cNvSpPr txBox="1">
            <a:spLocks noChangeArrowheads="1"/>
          </p:cNvSpPr>
          <p:nvPr/>
        </p:nvSpPr>
        <p:spPr bwMode="auto">
          <a:xfrm>
            <a:off x="457200" y="3581400"/>
            <a:ext cx="8305800" cy="2590800"/>
          </a:xfrm>
          <a:prstGeom prst="rect">
            <a:avLst/>
          </a:prstGeom>
          <a:noFill/>
          <a:ln w="9525">
            <a:noFill/>
            <a:miter lim="800000"/>
            <a:headEnd/>
            <a:tailEnd/>
          </a:ln>
          <a:effectLst/>
        </p:spPr>
        <p:txBody>
          <a:bodyPr>
            <a:spAutoFit/>
          </a:bodyPr>
          <a:lstStyle/>
          <a:p>
            <a:pPr marL="457200" indent="-457200" eaLnBrk="1" hangingPunct="1">
              <a:spcBef>
                <a:spcPct val="50000"/>
              </a:spcBef>
              <a:defRPr/>
            </a:pPr>
            <a:r>
              <a:rPr lang="en-US" b="1" dirty="0">
                <a:effectLst>
                  <a:outerShdw blurRad="38100" dist="38100" dir="2700000" algn="tl">
                    <a:srgbClr val="FFFFFF"/>
                  </a:outerShdw>
                </a:effectLst>
              </a:rPr>
              <a:t>Two major characteristics to look for:</a:t>
            </a:r>
          </a:p>
          <a:p>
            <a:pPr marL="457200" indent="-457200" eaLnBrk="1" hangingPunct="1">
              <a:spcBef>
                <a:spcPct val="50000"/>
              </a:spcBef>
              <a:buFontTx/>
              <a:buAutoNum type="arabicPeriod"/>
              <a:defRPr/>
            </a:pPr>
            <a:r>
              <a:rPr lang="en-US" b="1" dirty="0">
                <a:effectLst>
                  <a:outerShdw blurRad="38100" dist="38100" dir="2700000" algn="tl">
                    <a:srgbClr val="FFFFFF"/>
                  </a:outerShdw>
                </a:effectLst>
              </a:rPr>
              <a:t>Intra-marginal investors should be </a:t>
            </a:r>
            <a:r>
              <a:rPr lang="en-US" b="1" i="1" dirty="0">
                <a:effectLst>
                  <a:outerShdw blurRad="38100" dist="38100" dir="2700000" algn="tl">
                    <a:srgbClr val="FFFFFF"/>
                  </a:outerShdw>
                </a:effectLst>
              </a:rPr>
              <a:t>net</a:t>
            </a:r>
            <a:r>
              <a:rPr lang="en-US" b="1" dirty="0">
                <a:effectLst>
                  <a:outerShdw blurRad="38100" dist="38100" dir="2700000" algn="tl">
                    <a:srgbClr val="FFFFFF"/>
                  </a:outerShdw>
                </a:effectLst>
              </a:rPr>
              <a:t> on one side of the market or the other (either net buyers, or net sellers, unless constrained).</a:t>
            </a:r>
          </a:p>
          <a:p>
            <a:pPr marL="457200" indent="-457200" eaLnBrk="1" hangingPunct="1">
              <a:spcBef>
                <a:spcPct val="50000"/>
              </a:spcBef>
              <a:buFontTx/>
              <a:buAutoNum type="arabicPeriod"/>
              <a:defRPr/>
            </a:pPr>
            <a:r>
              <a:rPr lang="en-US" b="1" dirty="0">
                <a:effectLst>
                  <a:outerShdw blurRad="38100" dist="38100" dir="2700000" algn="tl">
                    <a:srgbClr val="FFFFFF"/>
                  </a:outerShdw>
                </a:effectLst>
              </a:rPr>
              <a:t>Intra-marginal investors should </a:t>
            </a:r>
            <a:r>
              <a:rPr lang="en-US" b="1" i="1" dirty="0">
                <a:effectLst>
                  <a:outerShdw blurRad="38100" dist="38100" dir="2700000" algn="tl">
                    <a:srgbClr val="FFFFFF"/>
                  </a:outerShdw>
                </a:effectLst>
              </a:rPr>
              <a:t>differ</a:t>
            </a:r>
            <a:r>
              <a:rPr lang="en-US" b="1" dirty="0">
                <a:effectLst>
                  <a:outerShdw blurRad="38100" dist="38100" dir="2700000" algn="tl">
                    <a:srgbClr val="FFFFFF"/>
                  </a:outerShdw>
                </a:effectLst>
              </a:rPr>
              <a:t> from the opposite parties in the deals they do (in some way significant for determining IV, possibly for subject property only), </a:t>
            </a:r>
            <a:r>
              <a:rPr lang="en-US" b="1" dirty="0">
                <a:effectLst>
                  <a:outerShdw blurRad="38100" dist="38100" dir="2700000" algn="tl">
                    <a:srgbClr val="FFFFFF"/>
                  </a:outerShdw>
                </a:effectLst>
              </a:rPr>
              <a:t>and they </a:t>
            </a:r>
            <a:r>
              <a:rPr lang="en-US" b="1" dirty="0">
                <a:effectLst>
                  <a:outerShdw blurRad="38100" dist="38100" dir="2700000" algn="tl">
                    <a:srgbClr val="FFFFFF"/>
                  </a:outerShdw>
                </a:effectLst>
              </a:rPr>
              <a:t>should differ from the typical </a:t>
            </a:r>
            <a:r>
              <a:rPr lang="en-US" b="1" i="1" dirty="0">
                <a:effectLst>
                  <a:outerShdw blurRad="38100" dist="38100" dir="2700000" algn="tl">
                    <a:srgbClr val="FFFFFF"/>
                  </a:outerShdw>
                </a:effectLst>
              </a:rPr>
              <a:t>marginal</a:t>
            </a:r>
            <a:r>
              <a:rPr lang="en-US" b="1" dirty="0">
                <a:effectLst>
                  <a:outerShdw blurRad="38100" dist="38100" dir="2700000" algn="tl">
                    <a:srgbClr val="FFFFFF"/>
                  </a:outerShdw>
                </a:effectLst>
              </a:rPr>
              <a:t> investor in the relevant asset market.</a:t>
            </a:r>
          </a:p>
        </p:txBody>
      </p:sp>
      <p:sp>
        <p:nvSpPr>
          <p:cNvPr id="6" name="Footer Placeholder 5"/>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3"/>
          <p:cNvSpPr>
            <a:spLocks noGrp="1"/>
          </p:cNvSpPr>
          <p:nvPr>
            <p:ph type="sldNum" sz="quarter" idx="12"/>
          </p:nvPr>
        </p:nvSpPr>
        <p:spPr>
          <a:noFill/>
          <a:ln>
            <a:miter lim="800000"/>
            <a:headEnd/>
            <a:tailEnd/>
          </a:ln>
        </p:spPr>
        <p:txBody>
          <a:bodyPr/>
          <a:lstStyle/>
          <a:p>
            <a:fld id="{274D9157-EE5C-40E7-B721-5F1E87E355CC}" type="slidenum">
              <a:rPr lang="en-US"/>
              <a:pPr/>
              <a:t>31</a:t>
            </a:fld>
            <a:endParaRPr lang="en-US" dirty="0"/>
          </a:p>
        </p:txBody>
      </p:sp>
      <p:sp>
        <p:nvSpPr>
          <p:cNvPr id="428034" name="Text Box 2"/>
          <p:cNvSpPr txBox="1">
            <a:spLocks noChangeArrowheads="1"/>
          </p:cNvSpPr>
          <p:nvPr/>
        </p:nvSpPr>
        <p:spPr bwMode="auto">
          <a:xfrm>
            <a:off x="304800" y="0"/>
            <a:ext cx="8534400" cy="6394450"/>
          </a:xfrm>
          <a:prstGeom prst="rect">
            <a:avLst/>
          </a:prstGeom>
          <a:noFill/>
          <a:ln w="9525">
            <a:noFill/>
            <a:miter lim="800000"/>
            <a:headEnd/>
            <a:tailEnd/>
          </a:ln>
          <a:effectLst/>
        </p:spPr>
        <p:txBody>
          <a:bodyPr>
            <a:spAutoFit/>
          </a:bodyPr>
          <a:lstStyle/>
          <a:p>
            <a:pPr marL="457200" indent="-457200" algn="ctr" eaLnBrk="1" hangingPunct="1">
              <a:spcBef>
                <a:spcPct val="50000"/>
              </a:spcBef>
              <a:defRPr/>
            </a:pPr>
            <a:r>
              <a:rPr lang="en-US" b="1" dirty="0">
                <a:effectLst>
                  <a:outerShdw blurRad="38100" dist="38100" dir="2700000" algn="tl">
                    <a:srgbClr val="FFFFFF"/>
                  </a:outerShdw>
                </a:effectLst>
              </a:rPr>
              <a:t>Most common sources of NPV</a:t>
            </a:r>
            <a:r>
              <a:rPr lang="en-US" b="1" baseline="-25000" dirty="0">
                <a:effectLst>
                  <a:outerShdw blurRad="38100" dist="38100" dir="2700000" algn="tl">
                    <a:srgbClr val="FFFFFF"/>
                  </a:outerShdw>
                </a:effectLst>
              </a:rPr>
              <a:t>IV</a:t>
            </a:r>
            <a:r>
              <a:rPr lang="en-US" b="1" dirty="0">
                <a:effectLst>
                  <a:outerShdw blurRad="38100" dist="38100" dir="2700000" algn="tl">
                    <a:srgbClr val="FFFFFF"/>
                  </a:outerShdw>
                </a:effectLst>
              </a:rPr>
              <a:t> &gt; 0:</a:t>
            </a:r>
          </a:p>
          <a:p>
            <a:pPr marL="457200" indent="-457200" eaLnBrk="1" hangingPunct="1">
              <a:spcBef>
                <a:spcPct val="30000"/>
              </a:spcBef>
              <a:buFontTx/>
              <a:buChar char="•"/>
              <a:defRPr/>
            </a:pPr>
            <a:r>
              <a:rPr lang="en-US" b="1" dirty="0">
                <a:effectLst>
                  <a:outerShdw blurRad="38100" dist="38100" dir="2700000" algn="tl">
                    <a:srgbClr val="FFFFFF"/>
                  </a:outerShdw>
                </a:effectLst>
              </a:rPr>
              <a:t>Unique income tax status of investor:</a:t>
            </a:r>
          </a:p>
          <a:p>
            <a:pPr marL="914400" lvl="1" indent="-457200" eaLnBrk="1" hangingPunct="1">
              <a:spcBef>
                <a:spcPct val="20000"/>
              </a:spcBef>
              <a:buFontTx/>
              <a:buChar char="•"/>
              <a:defRPr/>
            </a:pPr>
            <a:r>
              <a:rPr lang="en-US" sz="1600" b="1" i="1" dirty="0">
                <a:effectLst>
                  <a:outerShdw blurRad="38100" dist="38100" dir="2700000" algn="tl">
                    <a:srgbClr val="FFFFFF"/>
                  </a:outerShdw>
                </a:effectLst>
              </a:rPr>
              <a:t>Applies to </a:t>
            </a:r>
            <a:r>
              <a:rPr lang="en-US" sz="1600" b="1" i="1" u="sng" dirty="0">
                <a:effectLst>
                  <a:outerShdw blurRad="38100" dist="38100" dir="2700000" algn="tl">
                    <a:srgbClr val="FFFFFF"/>
                  </a:outerShdw>
                </a:effectLst>
              </a:rPr>
              <a:t>all</a:t>
            </a:r>
            <a:r>
              <a:rPr lang="en-US" sz="1600" b="1" i="1" dirty="0">
                <a:effectLst>
                  <a:outerShdw blurRad="38100" dist="38100" dir="2700000" algn="tl">
                    <a:srgbClr val="FFFFFF"/>
                  </a:outerShdw>
                </a:effectLst>
              </a:rPr>
              <a:t> deals for the investor (non-unique properties);</a:t>
            </a:r>
          </a:p>
          <a:p>
            <a:pPr marL="914400" lvl="1" indent="-457200" eaLnBrk="1" hangingPunct="1">
              <a:spcBef>
                <a:spcPct val="20000"/>
              </a:spcBef>
              <a:buFontTx/>
              <a:buChar char="•"/>
              <a:defRPr/>
            </a:pPr>
            <a:r>
              <a:rPr lang="en-US" sz="1600" b="1" i="1" dirty="0">
                <a:effectLst>
                  <a:outerShdw blurRad="38100" dist="38100" dir="2700000" algn="tl">
                    <a:srgbClr val="FFFFFF"/>
                  </a:outerShdw>
                </a:effectLst>
              </a:rPr>
              <a:t>Typically occurs for tax-exempt (e.g., pension funds) &amp; double-taxed (e.g. profitable “C” corps) entities (on opposite sides).</a:t>
            </a:r>
          </a:p>
          <a:p>
            <a:pPr marL="457200" indent="-457200" eaLnBrk="1" hangingPunct="1">
              <a:spcBef>
                <a:spcPct val="50000"/>
              </a:spcBef>
              <a:buFontTx/>
              <a:buChar char="•"/>
              <a:defRPr/>
            </a:pPr>
            <a:r>
              <a:rPr lang="en-US" sz="1800" b="1" dirty="0">
                <a:effectLst>
                  <a:outerShdw blurRad="38100" dist="38100" dir="2700000" algn="tl">
                    <a:srgbClr val="FFFFFF"/>
                  </a:outerShdw>
                </a:effectLst>
              </a:rPr>
              <a:t>Operational advantages in controlling the real productive capacity of the property (its usage):</a:t>
            </a:r>
          </a:p>
          <a:p>
            <a:pPr marL="914400" lvl="1" indent="-457200" eaLnBrk="1" hangingPunct="1">
              <a:spcBef>
                <a:spcPct val="20000"/>
              </a:spcBef>
              <a:buFontTx/>
              <a:buChar char="•"/>
              <a:defRPr/>
            </a:pPr>
            <a:r>
              <a:rPr lang="en-US" sz="1600" b="1" i="1" dirty="0">
                <a:effectLst>
                  <a:outerShdw blurRad="38100" dist="38100" dir="2700000" algn="tl">
                    <a:srgbClr val="FFFFFF"/>
                  </a:outerShdw>
                </a:effectLst>
              </a:rPr>
              <a:t>Applies to </a:t>
            </a:r>
            <a:r>
              <a:rPr lang="en-US" sz="1600" b="1" i="1" u="sng" dirty="0">
                <a:effectLst>
                  <a:outerShdw blurRad="38100" dist="38100" dir="2700000" algn="tl">
                    <a:srgbClr val="FFFFFF"/>
                  </a:outerShdw>
                </a:effectLst>
              </a:rPr>
              <a:t>specific properties</a:t>
            </a:r>
            <a:r>
              <a:rPr lang="en-US" sz="1600" b="1" i="1" dirty="0">
                <a:effectLst>
                  <a:outerShdw blurRad="38100" dist="38100" dir="2700000" algn="tl">
                    <a:srgbClr val="FFFFFF"/>
                  </a:outerShdw>
                </a:effectLst>
              </a:rPr>
              <a:t> for the investor;</a:t>
            </a:r>
          </a:p>
          <a:p>
            <a:pPr marL="914400" lvl="1" indent="-457200" eaLnBrk="1" hangingPunct="1">
              <a:spcBef>
                <a:spcPct val="20000"/>
              </a:spcBef>
              <a:buFontTx/>
              <a:buChar char="•"/>
              <a:defRPr/>
            </a:pPr>
            <a:r>
              <a:rPr lang="en-US" sz="1600" b="1" i="1" dirty="0">
                <a:effectLst>
                  <a:outerShdw blurRad="38100" dist="38100" dir="2700000" algn="tl">
                    <a:srgbClr val="FFFFFF"/>
                  </a:outerShdw>
                </a:effectLst>
              </a:rPr>
              <a:t>Typically occurs in “corporate real estate” (e.g., a unique location that is valuable for the subject corporate user but not to any other user).</a:t>
            </a:r>
          </a:p>
          <a:p>
            <a:pPr marL="457200" indent="-457200" eaLnBrk="1" hangingPunct="1">
              <a:spcBef>
                <a:spcPct val="50000"/>
              </a:spcBef>
              <a:buFontTx/>
              <a:buChar char="•"/>
              <a:defRPr/>
            </a:pPr>
            <a:r>
              <a:rPr lang="en-US" sz="1800" b="1" dirty="0">
                <a:effectLst>
                  <a:outerShdw blurRad="38100" dist="38100" dir="2700000" algn="tl">
                    <a:srgbClr val="FFFFFF"/>
                  </a:outerShdw>
                </a:effectLst>
              </a:rPr>
              <a:t>Space market monopoly or spillover effects:</a:t>
            </a:r>
          </a:p>
          <a:p>
            <a:pPr marL="914400" lvl="1" indent="-457200" eaLnBrk="1" hangingPunct="1">
              <a:spcBef>
                <a:spcPct val="20000"/>
              </a:spcBef>
              <a:buFontTx/>
              <a:buChar char="•"/>
              <a:defRPr/>
            </a:pPr>
            <a:r>
              <a:rPr lang="en-US" sz="1600" b="1" i="1" dirty="0">
                <a:effectLst>
                  <a:outerShdw blurRad="38100" dist="38100" dir="2700000" algn="tl">
                    <a:srgbClr val="FFFFFF"/>
                  </a:outerShdw>
                </a:effectLst>
              </a:rPr>
              <a:t>Applies to </a:t>
            </a:r>
            <a:r>
              <a:rPr lang="en-US" sz="1600" b="1" i="1" u="sng" dirty="0">
                <a:effectLst>
                  <a:outerShdw blurRad="38100" dist="38100" dir="2700000" algn="tl">
                    <a:srgbClr val="FFFFFF"/>
                  </a:outerShdw>
                </a:effectLst>
              </a:rPr>
              <a:t>specific properties</a:t>
            </a:r>
            <a:r>
              <a:rPr lang="en-US" sz="1600" b="1" i="1" dirty="0">
                <a:effectLst>
                  <a:outerShdw blurRad="38100" dist="38100" dir="2700000" algn="tl">
                    <a:srgbClr val="FFFFFF"/>
                  </a:outerShdw>
                </a:effectLst>
              </a:rPr>
              <a:t> for the investor; </a:t>
            </a:r>
          </a:p>
          <a:p>
            <a:pPr marL="914400" lvl="1" indent="-457200" eaLnBrk="1" hangingPunct="1">
              <a:spcBef>
                <a:spcPct val="20000"/>
              </a:spcBef>
              <a:buFontTx/>
              <a:buChar char="•"/>
              <a:defRPr/>
            </a:pPr>
            <a:r>
              <a:rPr lang="en-US" sz="1600" b="1" i="1" dirty="0">
                <a:effectLst>
                  <a:outerShdw blurRad="38100" dist="38100" dir="2700000" algn="tl">
                    <a:srgbClr val="FFFFFF"/>
                  </a:outerShdw>
                </a:effectLst>
              </a:rPr>
              <a:t>Typically occurs for real estate developers, in devlpt projects (e.g., ability to profit from synergy with adjacent sites already owned), or vertically integrated firms (some REITs). </a:t>
            </a:r>
          </a:p>
          <a:p>
            <a:pPr marL="457200" indent="-457200" eaLnBrk="1" hangingPunct="1">
              <a:spcBef>
                <a:spcPct val="20000"/>
              </a:spcBef>
              <a:buFontTx/>
              <a:buChar char="•"/>
              <a:defRPr/>
            </a:pPr>
            <a:r>
              <a:rPr lang="en-US" sz="1800" b="1" dirty="0">
                <a:effectLst>
                  <a:outerShdw blurRad="38100" dist="38100" dir="2700000" algn="tl">
                    <a:srgbClr val="FFFFFF"/>
                  </a:outerShdw>
                </a:effectLst>
              </a:rPr>
              <a:t>Entrepreneurial profit:</a:t>
            </a:r>
          </a:p>
          <a:p>
            <a:pPr marL="914400" lvl="1" indent="-457200" eaLnBrk="1" hangingPunct="1">
              <a:spcBef>
                <a:spcPct val="20000"/>
              </a:spcBef>
              <a:buFontTx/>
              <a:buChar char="•"/>
              <a:defRPr/>
            </a:pPr>
            <a:r>
              <a:rPr lang="en-US" sz="1600" b="1" i="1" dirty="0">
                <a:effectLst>
                  <a:outerShdw blurRad="38100" dist="38100" dir="2700000" algn="tl">
                    <a:srgbClr val="FFFFFF"/>
                  </a:outerShdw>
                </a:effectLst>
              </a:rPr>
              <a:t>Applies to </a:t>
            </a:r>
            <a:r>
              <a:rPr lang="en-US" sz="1600" b="1" i="1" u="sng" dirty="0">
                <a:effectLst>
                  <a:outerShdw blurRad="38100" dist="38100" dir="2700000" algn="tl">
                    <a:srgbClr val="FFFFFF"/>
                  </a:outerShdw>
                </a:effectLst>
              </a:rPr>
              <a:t>specific properties</a:t>
            </a:r>
            <a:r>
              <a:rPr lang="en-US" sz="1600" b="1" dirty="0">
                <a:effectLst>
                  <a:outerShdw blurRad="38100" dist="38100" dir="2700000" algn="tl">
                    <a:srgbClr val="FFFFFF"/>
                  </a:outerShdw>
                </a:effectLst>
              </a:rPr>
              <a:t> for the investor;</a:t>
            </a:r>
          </a:p>
          <a:p>
            <a:pPr marL="914400" lvl="1" indent="-457200" eaLnBrk="1" hangingPunct="1">
              <a:spcBef>
                <a:spcPct val="20000"/>
              </a:spcBef>
              <a:buFontTx/>
              <a:buChar char="•"/>
              <a:defRPr/>
            </a:pPr>
            <a:r>
              <a:rPr lang="en-US" sz="1600" b="1" i="1" dirty="0">
                <a:effectLst>
                  <a:outerShdw blurRad="38100" dist="38100" dir="2700000" algn="tl">
                    <a:srgbClr val="FFFFFF"/>
                  </a:outerShdw>
                </a:effectLst>
              </a:rPr>
              <a:t>Occurs for “visionary” real estate developers who develop a better use for a given site (or better site for a given use) than anyone else could have imagined.</a:t>
            </a:r>
          </a:p>
          <a:p>
            <a:pPr marL="914400" lvl="1" indent="-457200" eaLnBrk="1" hangingPunct="1">
              <a:spcBef>
                <a:spcPct val="20000"/>
              </a:spcBef>
              <a:buFontTx/>
              <a:buChar char="•"/>
              <a:defRPr/>
            </a:pPr>
            <a:r>
              <a:rPr lang="en-US" sz="1600" b="1" i="1" dirty="0">
                <a:effectLst>
                  <a:outerShdw blurRad="38100" dist="38100" dir="2700000" algn="tl">
                    <a:srgbClr val="FFFFFF"/>
                  </a:outerShdw>
                </a:effectLst>
              </a:rPr>
              <a:t>Positive NPV is in site acquisition where developer’s IV is greater than anyone else’s IV for the given site, hence greater than MV of the site. Profit subsequently realized by achievement of built project’s MV.</a:t>
            </a:r>
          </a:p>
        </p:txBody>
      </p:sp>
      <p:sp>
        <p:nvSpPr>
          <p:cNvPr id="4" name="Footer Placeholder 3"/>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3"/>
          <p:cNvSpPr>
            <a:spLocks noGrp="1"/>
          </p:cNvSpPr>
          <p:nvPr>
            <p:ph type="sldNum" sz="quarter" idx="12"/>
          </p:nvPr>
        </p:nvSpPr>
        <p:spPr>
          <a:noFill/>
          <a:ln>
            <a:miter lim="800000"/>
            <a:headEnd/>
            <a:tailEnd/>
          </a:ln>
        </p:spPr>
        <p:txBody>
          <a:bodyPr/>
          <a:lstStyle/>
          <a:p>
            <a:fld id="{5D116061-9884-4D1C-B82F-AD5F77103286}" type="slidenum">
              <a:rPr lang="en-US"/>
              <a:pPr/>
              <a:t>32</a:t>
            </a:fld>
            <a:endParaRPr lang="en-US" dirty="0"/>
          </a:p>
        </p:txBody>
      </p:sp>
      <p:sp>
        <p:nvSpPr>
          <p:cNvPr id="430082" name="Text Box 2"/>
          <p:cNvSpPr txBox="1">
            <a:spLocks noChangeArrowheads="1"/>
          </p:cNvSpPr>
          <p:nvPr/>
        </p:nvSpPr>
        <p:spPr bwMode="auto">
          <a:xfrm>
            <a:off x="304800" y="152400"/>
            <a:ext cx="8534400" cy="3268587"/>
          </a:xfrm>
          <a:prstGeom prst="rect">
            <a:avLst/>
          </a:prstGeom>
          <a:noFill/>
          <a:ln w="9525">
            <a:noFill/>
            <a:miter lim="800000"/>
            <a:headEnd/>
            <a:tailEnd/>
          </a:ln>
          <a:effectLst/>
        </p:spPr>
        <p:txBody>
          <a:bodyPr>
            <a:spAutoFit/>
          </a:bodyPr>
          <a:lstStyle/>
          <a:p>
            <a:pPr marL="457200" indent="-457200" algn="ctr" eaLnBrk="1" hangingPunct="1">
              <a:spcBef>
                <a:spcPct val="50000"/>
              </a:spcBef>
              <a:defRPr/>
            </a:pPr>
            <a:r>
              <a:rPr lang="en-US" b="1" dirty="0">
                <a:effectLst>
                  <a:outerShdw blurRad="38100" dist="38100" dir="2700000" algn="tl">
                    <a:srgbClr val="FFFFFF"/>
                  </a:outerShdw>
                </a:effectLst>
              </a:rPr>
              <a:t>Most common sources of NPV</a:t>
            </a:r>
            <a:r>
              <a:rPr lang="en-US" b="1" baseline="-25000" dirty="0">
                <a:effectLst>
                  <a:outerShdw blurRad="38100" dist="38100" dir="2700000" algn="tl">
                    <a:srgbClr val="FFFFFF"/>
                  </a:outerShdw>
                </a:effectLst>
              </a:rPr>
              <a:t>IV</a:t>
            </a:r>
            <a:r>
              <a:rPr lang="en-US" b="1" dirty="0">
                <a:effectLst>
                  <a:outerShdw blurRad="38100" dist="38100" dir="2700000" algn="tl">
                    <a:srgbClr val="FFFFFF"/>
                  </a:outerShdw>
                </a:effectLst>
              </a:rPr>
              <a:t> &gt; 0:</a:t>
            </a:r>
          </a:p>
          <a:p>
            <a:pPr marL="457200" indent="-457200" eaLnBrk="1" hangingPunct="1">
              <a:spcBef>
                <a:spcPct val="30000"/>
              </a:spcBef>
              <a:defRPr/>
            </a:pPr>
            <a:r>
              <a:rPr lang="en-US" b="1" dirty="0">
                <a:effectLst>
                  <a:outerShdw blurRad="38100" dist="38100" dir="2700000" algn="tl">
                    <a:srgbClr val="FFFFFF"/>
                  </a:outerShdw>
                </a:effectLst>
              </a:rPr>
              <a:t>Actually, there is also another source that is not uncommon:</a:t>
            </a:r>
          </a:p>
          <a:p>
            <a:pPr marL="457200" indent="-457200" eaLnBrk="1" hangingPunct="1">
              <a:spcBef>
                <a:spcPct val="30000"/>
              </a:spcBef>
              <a:buFontTx/>
              <a:buChar char="•"/>
              <a:defRPr/>
            </a:pPr>
            <a:r>
              <a:rPr lang="en-US" b="1" i="1" dirty="0">
                <a:effectLst>
                  <a:outerShdw blurRad="38100" dist="38100" dir="2700000" algn="tl">
                    <a:srgbClr val="FFFFFF"/>
                  </a:outerShdw>
                </a:effectLst>
              </a:rPr>
              <a:t>Differences between REIT Market valuation </a:t>
            </a:r>
            <a:r>
              <a:rPr lang="en-US" b="1" i="1" dirty="0" smtClean="0">
                <a:effectLst>
                  <a:outerShdw blurRad="38100" dist="38100" dir="2700000" algn="tl">
                    <a:srgbClr val="FFFFFF"/>
                  </a:outerShdw>
                </a:effectLst>
              </a:rPr>
              <a:t>vs. </a:t>
            </a:r>
            <a:r>
              <a:rPr lang="en-US" b="1" i="1" dirty="0">
                <a:effectLst>
                  <a:outerShdw blurRad="38100" dist="38100" dir="2700000" algn="tl">
                    <a:srgbClr val="FFFFFF"/>
                  </a:outerShdw>
                </a:effectLst>
              </a:rPr>
              <a:t>Private Asset Market valuation of real estate:</a:t>
            </a:r>
          </a:p>
          <a:p>
            <a:pPr marL="457200" indent="-457200" algn="ctr" eaLnBrk="1" hangingPunct="1">
              <a:spcBef>
                <a:spcPct val="30000"/>
              </a:spcBef>
              <a:defRPr/>
            </a:pPr>
            <a:endParaRPr lang="en-US" b="1" i="1" dirty="0">
              <a:effectLst>
                <a:outerShdw blurRad="38100" dist="38100" dir="2700000" algn="tl">
                  <a:srgbClr val="FFFFFF"/>
                </a:outerShdw>
              </a:effectLst>
            </a:endParaRPr>
          </a:p>
          <a:p>
            <a:pPr marL="457200" indent="-457200" eaLnBrk="1" hangingPunct="1">
              <a:spcBef>
                <a:spcPct val="30000"/>
              </a:spcBef>
              <a:buFontTx/>
              <a:buChar char="•"/>
              <a:defRPr/>
            </a:pPr>
            <a:r>
              <a:rPr lang="en-US" b="1" dirty="0">
                <a:effectLst>
                  <a:outerShdw blurRad="38100" dist="38100" dir="2700000" algn="tl">
                    <a:srgbClr val="FFFFFF"/>
                  </a:outerShdw>
                </a:effectLst>
              </a:rPr>
              <a:t>NPV</a:t>
            </a:r>
            <a:r>
              <a:rPr lang="en-US" b="1" baseline="-25000" dirty="0">
                <a:effectLst>
                  <a:outerShdw blurRad="38100" dist="38100" dir="2700000" algn="tl">
                    <a:srgbClr val="FFFFFF"/>
                  </a:outerShdw>
                </a:effectLst>
              </a:rPr>
              <a:t>IV</a:t>
            </a:r>
            <a:r>
              <a:rPr lang="en-US" b="1" dirty="0">
                <a:effectLst>
                  <a:outerShdw blurRad="38100" dist="38100" dir="2700000" algn="tl">
                    <a:srgbClr val="FFFFFF"/>
                  </a:outerShdw>
                </a:effectLst>
              </a:rPr>
              <a:t>(REIT) = IV</a:t>
            </a:r>
            <a:r>
              <a:rPr lang="en-US" b="1" baseline="-25000" dirty="0">
                <a:effectLst>
                  <a:outerShdw blurRad="38100" dist="38100" dir="2700000" algn="tl">
                    <a:srgbClr val="FFFFFF"/>
                  </a:outerShdw>
                </a:effectLst>
              </a:rPr>
              <a:t>REIT</a:t>
            </a:r>
            <a:r>
              <a:rPr lang="en-US" b="1" dirty="0">
                <a:effectLst>
                  <a:outerShdw blurRad="38100" dist="38100" dir="2700000" algn="tl">
                    <a:srgbClr val="FFFFFF"/>
                  </a:outerShdw>
                </a:effectLst>
              </a:rPr>
              <a:t> – MV</a:t>
            </a:r>
            <a:r>
              <a:rPr lang="en-US" b="1" baseline="-25000" dirty="0">
                <a:effectLst>
                  <a:outerShdw blurRad="38100" dist="38100" dir="2700000" algn="tl">
                    <a:srgbClr val="FFFFFF"/>
                  </a:outerShdw>
                </a:effectLst>
              </a:rPr>
              <a:t>PRIV</a:t>
            </a:r>
            <a:r>
              <a:rPr lang="en-US" b="1" dirty="0">
                <a:effectLst>
                  <a:outerShdw blurRad="38100" dist="38100" dir="2700000" algn="tl">
                    <a:srgbClr val="FFFFFF"/>
                  </a:outerShdw>
                </a:effectLst>
              </a:rPr>
              <a:t> = MV</a:t>
            </a:r>
            <a:r>
              <a:rPr lang="en-US" b="1" baseline="-25000" dirty="0">
                <a:effectLst>
                  <a:outerShdw blurRad="38100" dist="38100" dir="2700000" algn="tl">
                    <a:srgbClr val="FFFFFF"/>
                  </a:outerShdw>
                </a:effectLst>
              </a:rPr>
              <a:t>REIT</a:t>
            </a:r>
            <a:r>
              <a:rPr lang="en-US" b="1" dirty="0">
                <a:effectLst>
                  <a:outerShdw blurRad="38100" dist="38100" dir="2700000" algn="tl">
                    <a:srgbClr val="FFFFFF"/>
                  </a:outerShdw>
                </a:effectLst>
              </a:rPr>
              <a:t> – MV</a:t>
            </a:r>
            <a:r>
              <a:rPr lang="en-US" b="1" baseline="-25000" dirty="0">
                <a:effectLst>
                  <a:outerShdw blurRad="38100" dist="38100" dir="2700000" algn="tl">
                    <a:srgbClr val="FFFFFF"/>
                  </a:outerShdw>
                </a:effectLst>
              </a:rPr>
              <a:t>PRIV</a:t>
            </a:r>
            <a:r>
              <a:rPr lang="en-US" dirty="0"/>
              <a:t> </a:t>
            </a:r>
            <a:r>
              <a:rPr lang="en-US" b="1" dirty="0">
                <a:effectLst>
                  <a:outerShdw blurRad="38100" dist="38100" dir="2700000" algn="tl">
                    <a:srgbClr val="FFFFFF"/>
                  </a:outerShdw>
                </a:effectLst>
              </a:rPr>
              <a:t>, for REIT buying,</a:t>
            </a:r>
          </a:p>
          <a:p>
            <a:pPr marL="457200" indent="-457200" eaLnBrk="1" hangingPunct="1">
              <a:spcBef>
                <a:spcPct val="30000"/>
              </a:spcBef>
              <a:buFontTx/>
              <a:buChar char="•"/>
              <a:defRPr/>
            </a:pPr>
            <a:r>
              <a:rPr lang="en-US" b="1" dirty="0">
                <a:effectLst>
                  <a:outerShdw blurRad="38100" dist="38100" dir="2700000" algn="tl">
                    <a:srgbClr val="FFFFFF"/>
                  </a:outerShdw>
                </a:effectLst>
              </a:rPr>
              <a:t>NPV</a:t>
            </a:r>
            <a:r>
              <a:rPr lang="en-US" b="1" baseline="-25000" dirty="0">
                <a:effectLst>
                  <a:outerShdw blurRad="38100" dist="38100" dir="2700000" algn="tl">
                    <a:srgbClr val="FFFFFF"/>
                  </a:outerShdw>
                </a:effectLst>
              </a:rPr>
              <a:t>IV</a:t>
            </a:r>
            <a:r>
              <a:rPr lang="en-US" b="1" dirty="0">
                <a:effectLst>
                  <a:outerShdw blurRad="38100" dist="38100" dir="2700000" algn="tl">
                    <a:srgbClr val="FFFFFF"/>
                  </a:outerShdw>
                </a:effectLst>
              </a:rPr>
              <a:t>(REIT) = MV</a:t>
            </a:r>
            <a:r>
              <a:rPr lang="en-US" b="1" baseline="-25000" dirty="0">
                <a:effectLst>
                  <a:outerShdw blurRad="38100" dist="38100" dir="2700000" algn="tl">
                    <a:srgbClr val="FFFFFF"/>
                  </a:outerShdw>
                </a:effectLst>
              </a:rPr>
              <a:t>PRIV</a:t>
            </a:r>
            <a:r>
              <a:rPr lang="en-US" dirty="0"/>
              <a:t> </a:t>
            </a:r>
            <a:r>
              <a:rPr lang="en-US" b="1" dirty="0">
                <a:effectLst>
                  <a:outerShdw blurRad="38100" dist="38100" dir="2700000" algn="tl">
                    <a:srgbClr val="FFFFFF"/>
                  </a:outerShdw>
                </a:effectLst>
              </a:rPr>
              <a:t>–</a:t>
            </a:r>
            <a:r>
              <a:rPr lang="en-US" dirty="0"/>
              <a:t> </a:t>
            </a:r>
            <a:r>
              <a:rPr lang="en-US" b="1" dirty="0">
                <a:effectLst>
                  <a:outerShdw blurRad="38100" dist="38100" dir="2700000" algn="tl">
                    <a:srgbClr val="FFFFFF"/>
                  </a:outerShdw>
                </a:effectLst>
              </a:rPr>
              <a:t>IV</a:t>
            </a:r>
            <a:r>
              <a:rPr lang="en-US" b="1" baseline="-25000" dirty="0">
                <a:effectLst>
                  <a:outerShdw blurRad="38100" dist="38100" dir="2700000" algn="tl">
                    <a:srgbClr val="FFFFFF"/>
                  </a:outerShdw>
                </a:effectLst>
              </a:rPr>
              <a:t>REIT</a:t>
            </a:r>
            <a:r>
              <a:rPr lang="en-US" b="1" dirty="0">
                <a:effectLst>
                  <a:outerShdw blurRad="38100" dist="38100" dir="2700000" algn="tl">
                    <a:srgbClr val="FFFFFF"/>
                  </a:outerShdw>
                </a:effectLst>
              </a:rPr>
              <a:t> = MV</a:t>
            </a:r>
            <a:r>
              <a:rPr lang="en-US" b="1" baseline="-25000" dirty="0">
                <a:effectLst>
                  <a:outerShdw blurRad="38100" dist="38100" dir="2700000" algn="tl">
                    <a:srgbClr val="FFFFFF"/>
                  </a:outerShdw>
                </a:effectLst>
              </a:rPr>
              <a:t>PRIV</a:t>
            </a:r>
            <a:r>
              <a:rPr lang="en-US" b="1" dirty="0">
                <a:effectLst>
                  <a:outerShdw blurRad="38100" dist="38100" dir="2700000" algn="tl">
                    <a:srgbClr val="FFFFFF"/>
                  </a:outerShdw>
                </a:effectLst>
              </a:rPr>
              <a:t> – MV</a:t>
            </a:r>
            <a:r>
              <a:rPr lang="en-US" b="1" baseline="-25000" dirty="0">
                <a:effectLst>
                  <a:outerShdw blurRad="38100" dist="38100" dir="2700000" algn="tl">
                    <a:srgbClr val="FFFFFF"/>
                  </a:outerShdw>
                </a:effectLst>
              </a:rPr>
              <a:t>REIT</a:t>
            </a:r>
            <a:r>
              <a:rPr lang="en-US" dirty="0"/>
              <a:t> </a:t>
            </a:r>
            <a:r>
              <a:rPr lang="en-US" b="1" dirty="0">
                <a:effectLst>
                  <a:outerShdw blurRad="38100" dist="38100" dir="2700000" algn="tl">
                    <a:srgbClr val="FFFFFF"/>
                  </a:outerShdw>
                </a:effectLst>
              </a:rPr>
              <a:t>, for REIT selling.</a:t>
            </a:r>
          </a:p>
          <a:p>
            <a:pPr marL="457200" indent="-457200" algn="ctr" eaLnBrk="1" hangingPunct="1">
              <a:spcBef>
                <a:spcPct val="30000"/>
              </a:spcBef>
              <a:defRPr/>
            </a:pPr>
            <a:r>
              <a:rPr lang="en-US" sz="2800" b="1" i="1" dirty="0">
                <a:solidFill>
                  <a:srgbClr val="CC0099"/>
                </a:solidFill>
                <a:effectLst>
                  <a:outerShdw blurRad="38100" dist="38100" dir="2700000" algn="tl">
                    <a:srgbClr val="000000"/>
                  </a:outerShdw>
                </a:effectLst>
              </a:rPr>
              <a:t>(See Section 12.3.)</a:t>
            </a:r>
          </a:p>
        </p:txBody>
      </p:sp>
      <p:sp>
        <p:nvSpPr>
          <p:cNvPr id="4" name="Footer Placeholder 3"/>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3"/>
          <p:cNvSpPr>
            <a:spLocks noGrp="1"/>
          </p:cNvSpPr>
          <p:nvPr>
            <p:ph type="sldNum" sz="quarter" idx="12"/>
          </p:nvPr>
        </p:nvSpPr>
        <p:spPr>
          <a:noFill/>
          <a:ln>
            <a:miter lim="800000"/>
            <a:headEnd/>
            <a:tailEnd/>
          </a:ln>
        </p:spPr>
        <p:txBody>
          <a:bodyPr/>
          <a:lstStyle/>
          <a:p>
            <a:fld id="{5A85E4C3-0501-45AC-98BD-DD0195141B99}" type="slidenum">
              <a:rPr lang="en-US"/>
              <a:pPr/>
              <a:t>33</a:t>
            </a:fld>
            <a:endParaRPr lang="en-US" dirty="0"/>
          </a:p>
        </p:txBody>
      </p:sp>
      <p:sp>
        <p:nvSpPr>
          <p:cNvPr id="414722" name="Text Box 2"/>
          <p:cNvSpPr txBox="1">
            <a:spLocks noChangeArrowheads="1"/>
          </p:cNvSpPr>
          <p:nvPr/>
        </p:nvSpPr>
        <p:spPr bwMode="auto">
          <a:xfrm>
            <a:off x="609600" y="304800"/>
            <a:ext cx="7924800" cy="6267450"/>
          </a:xfrm>
          <a:prstGeom prst="rect">
            <a:avLst/>
          </a:prstGeom>
          <a:noFill/>
          <a:ln w="9525">
            <a:noFill/>
            <a:miter lim="800000"/>
            <a:headEnd/>
            <a:tailEnd/>
          </a:ln>
          <a:effectLst/>
        </p:spPr>
        <p:txBody>
          <a:bodyPr>
            <a:spAutoFit/>
          </a:bodyPr>
          <a:lstStyle/>
          <a:p>
            <a:pPr algn="ctr" eaLnBrk="1" hangingPunct="1">
              <a:spcBef>
                <a:spcPct val="50000"/>
              </a:spcBef>
              <a:defRPr/>
            </a:pPr>
            <a:r>
              <a:rPr lang="en-US" b="1" i="1" dirty="0">
                <a:solidFill>
                  <a:srgbClr val="FF0000"/>
                </a:solidFill>
                <a:effectLst>
                  <a:outerShdw blurRad="38100" dist="38100" dir="2700000" algn="tl">
                    <a:srgbClr val="FFFFFF"/>
                  </a:outerShdw>
                </a:effectLst>
              </a:rPr>
              <a:t>NPV Investment Rule with MV &amp; IV…</a:t>
            </a:r>
            <a:endParaRPr lang="en-US" b="1" i="1" dirty="0">
              <a:solidFill>
                <a:srgbClr val="FF0000"/>
              </a:solidFill>
              <a:effectLst>
                <a:outerShdw blurRad="38100" dist="38100" dir="2700000" algn="tl">
                  <a:srgbClr val="FFFFFF"/>
                </a:outerShdw>
              </a:effectLst>
            </a:endParaRPr>
          </a:p>
          <a:p>
            <a:pPr eaLnBrk="1" hangingPunct="1">
              <a:spcBef>
                <a:spcPts val="1500"/>
              </a:spcBef>
              <a:defRPr/>
            </a:pPr>
            <a:r>
              <a:rPr lang="en-US" b="1" dirty="0">
                <a:effectLst>
                  <a:outerShdw blurRad="38100" dist="38100" dir="2700000" algn="tl">
                    <a:srgbClr val="FFFFFF"/>
                  </a:outerShdw>
                </a:effectLst>
              </a:rPr>
              <a:t>NPV</a:t>
            </a:r>
            <a:r>
              <a:rPr lang="en-US" b="1" baseline="-25000" dirty="0">
                <a:solidFill>
                  <a:srgbClr val="CC0099"/>
                </a:solidFill>
                <a:effectLst>
                  <a:outerShdw blurRad="38100" dist="38100" dir="2700000" algn="tl">
                    <a:srgbClr val="000000"/>
                  </a:outerShdw>
                </a:effectLst>
              </a:rPr>
              <a:t>MV</a:t>
            </a:r>
            <a:r>
              <a:rPr lang="en-US" b="1" dirty="0">
                <a:solidFill>
                  <a:srgbClr val="CC0099"/>
                </a:solidFill>
                <a:effectLst>
                  <a:outerShdw blurRad="38100" dist="38100" dir="2700000" algn="tl">
                    <a:srgbClr val="000000"/>
                  </a:outerShdw>
                </a:effectLst>
              </a:rPr>
              <a:t> </a:t>
            </a:r>
            <a:r>
              <a:rPr lang="en-US" b="1" dirty="0">
                <a:effectLst>
                  <a:outerShdw blurRad="38100" dist="38100" dir="2700000" algn="tl">
                    <a:srgbClr val="FFFFFF"/>
                  </a:outerShdw>
                </a:effectLst>
                <a:cs typeface="Times New Roman" pitchFamily="18" charset="0"/>
              </a:rPr>
              <a:t>≠ 0 is rare (by definition, in principle),</a:t>
            </a:r>
          </a:p>
          <a:p>
            <a:pPr eaLnBrk="1" hangingPunct="1">
              <a:spcBef>
                <a:spcPct val="10000"/>
              </a:spcBef>
              <a:defRPr/>
            </a:pPr>
            <a:r>
              <a:rPr lang="en-US" b="1" dirty="0">
                <a:effectLst>
                  <a:outerShdw blurRad="38100" dist="38100" dir="2700000" algn="tl">
                    <a:srgbClr val="FFFFFF"/>
                  </a:outerShdw>
                </a:effectLst>
                <a:cs typeface="Times New Roman" pitchFamily="18" charset="0"/>
              </a:rPr>
              <a:t>NPV</a:t>
            </a:r>
            <a:r>
              <a:rPr lang="en-US" b="1" baseline="-25000" dirty="0">
                <a:solidFill>
                  <a:srgbClr val="CC0099"/>
                </a:solidFill>
                <a:effectLst>
                  <a:outerShdw blurRad="38100" dist="38100" dir="2700000" algn="tl">
                    <a:srgbClr val="000000"/>
                  </a:outerShdw>
                </a:effectLst>
                <a:cs typeface="Times New Roman" pitchFamily="18" charset="0"/>
              </a:rPr>
              <a:t>MV</a:t>
            </a:r>
            <a:r>
              <a:rPr lang="en-US" b="1" dirty="0">
                <a:effectLst>
                  <a:outerShdw blurRad="38100" dist="38100" dir="2700000" algn="tl">
                    <a:srgbClr val="FFFFFF"/>
                  </a:outerShdw>
                </a:effectLst>
                <a:cs typeface="Times New Roman" pitchFamily="18" charset="0"/>
              </a:rPr>
              <a:t> </a:t>
            </a:r>
            <a:r>
              <a:rPr lang="en-US" b="1" dirty="0">
                <a:effectLst>
                  <a:outerShdw blurRad="38100" dist="38100" dir="2700000" algn="tl">
                    <a:srgbClr val="FFFFFF"/>
                  </a:outerShdw>
                </a:effectLst>
                <a:cs typeface="Times New Roman" pitchFamily="18" charset="0"/>
              </a:rPr>
              <a:t>is “</a:t>
            </a:r>
            <a:r>
              <a:rPr lang="en-US" b="1" i="1" dirty="0">
                <a:effectLst>
                  <a:outerShdw blurRad="38100" dist="38100" dir="2700000" algn="tl">
                    <a:srgbClr val="FFFFFF"/>
                  </a:outerShdw>
                </a:effectLst>
                <a:cs typeface="Times New Roman" pitchFamily="18" charset="0"/>
              </a:rPr>
              <a:t>zero sum</a:t>
            </a:r>
            <a:r>
              <a:rPr lang="en-US" b="1" dirty="0">
                <a:effectLst>
                  <a:outerShdw blurRad="38100" dist="38100" dir="2700000" algn="tl">
                    <a:srgbClr val="FFFFFF"/>
                  </a:outerShdw>
                </a:effectLst>
                <a:cs typeface="Times New Roman" pitchFamily="18" charset="0"/>
              </a:rPr>
              <a:t>” across the buyer and seller:</a:t>
            </a:r>
          </a:p>
          <a:p>
            <a:pPr algn="ctr" eaLnBrk="1" hangingPunct="1">
              <a:spcBef>
                <a:spcPct val="10000"/>
              </a:spcBef>
              <a:defRPr/>
            </a:pPr>
            <a:r>
              <a:rPr lang="en-US" b="1" dirty="0">
                <a:effectLst>
                  <a:outerShdw blurRad="38100" dist="38100" dir="2700000" algn="tl">
                    <a:srgbClr val="FFFFFF"/>
                  </a:outerShdw>
                </a:effectLst>
                <a:cs typeface="Times New Roman" pitchFamily="18" charset="0"/>
              </a:rPr>
              <a:t>NPV</a:t>
            </a:r>
            <a:r>
              <a:rPr lang="en-US" b="1" baseline="-25000" dirty="0">
                <a:solidFill>
                  <a:srgbClr val="CC0099"/>
                </a:solidFill>
                <a:effectLst>
                  <a:outerShdw blurRad="38100" dist="38100" dir="2700000" algn="tl">
                    <a:srgbClr val="000000"/>
                  </a:outerShdw>
                </a:effectLst>
                <a:cs typeface="Times New Roman" pitchFamily="18" charset="0"/>
              </a:rPr>
              <a:t>MV</a:t>
            </a:r>
            <a:r>
              <a:rPr lang="en-US" b="1" dirty="0">
                <a:effectLst>
                  <a:outerShdw blurRad="38100" dist="38100" dir="2700000" algn="tl">
                    <a:srgbClr val="FFFFFF"/>
                  </a:outerShdw>
                </a:effectLst>
                <a:cs typeface="Times New Roman" pitchFamily="18" charset="0"/>
              </a:rPr>
              <a:t>(buyer) = -NPV</a:t>
            </a:r>
            <a:r>
              <a:rPr lang="en-US" b="1" baseline="-25000" dirty="0">
                <a:solidFill>
                  <a:srgbClr val="CC0099"/>
                </a:solidFill>
                <a:effectLst>
                  <a:outerShdw blurRad="38100" dist="38100" dir="2700000" algn="tl">
                    <a:srgbClr val="000000"/>
                  </a:outerShdw>
                </a:effectLst>
                <a:cs typeface="Times New Roman" pitchFamily="18" charset="0"/>
              </a:rPr>
              <a:t>MV</a:t>
            </a:r>
            <a:r>
              <a:rPr lang="en-US" b="1" dirty="0">
                <a:effectLst>
                  <a:outerShdw blurRad="38100" dist="38100" dir="2700000" algn="tl">
                    <a:srgbClr val="FFFFFF"/>
                  </a:outerShdw>
                </a:effectLst>
                <a:cs typeface="Times New Roman" pitchFamily="18" charset="0"/>
              </a:rPr>
              <a:t>(seller).</a:t>
            </a:r>
          </a:p>
          <a:p>
            <a:pPr eaLnBrk="1" hangingPunct="1">
              <a:spcBef>
                <a:spcPct val="10000"/>
              </a:spcBef>
              <a:defRPr/>
            </a:pPr>
            <a:endParaRPr lang="en-US" b="1" dirty="0">
              <a:effectLst>
                <a:outerShdw blurRad="38100" dist="38100" dir="2700000" algn="tl">
                  <a:srgbClr val="FFFFFF"/>
                </a:outerShdw>
              </a:effectLst>
              <a:cs typeface="Times New Roman" pitchFamily="18" charset="0"/>
            </a:endParaRPr>
          </a:p>
          <a:p>
            <a:pPr eaLnBrk="1" hangingPunct="1">
              <a:spcBef>
                <a:spcPct val="10000"/>
              </a:spcBef>
              <a:defRPr/>
            </a:pPr>
            <a:r>
              <a:rPr lang="en-US" b="1" dirty="0">
                <a:effectLst>
                  <a:outerShdw blurRad="38100" dist="38100" dir="2700000" algn="tl">
                    <a:srgbClr val="FFFFFF"/>
                  </a:outerShdw>
                </a:effectLst>
                <a:cs typeface="Times New Roman" pitchFamily="18" charset="0"/>
              </a:rPr>
              <a:t>NPV</a:t>
            </a:r>
            <a:r>
              <a:rPr lang="en-US" b="1" baseline="-25000" dirty="0">
                <a:solidFill>
                  <a:srgbClr val="CC0099"/>
                </a:solidFill>
                <a:effectLst>
                  <a:outerShdw blurRad="38100" dist="38100" dir="2700000" algn="tl">
                    <a:srgbClr val="000000"/>
                  </a:outerShdw>
                </a:effectLst>
                <a:cs typeface="Times New Roman" pitchFamily="18" charset="0"/>
              </a:rPr>
              <a:t>IV</a:t>
            </a:r>
            <a:r>
              <a:rPr lang="en-US" b="1" dirty="0">
                <a:effectLst>
                  <a:outerShdw blurRad="38100" dist="38100" dir="2700000" algn="tl">
                    <a:srgbClr val="FFFFFF"/>
                  </a:outerShdw>
                </a:effectLst>
                <a:cs typeface="Times New Roman" pitchFamily="18" charset="0"/>
              </a:rPr>
              <a:t> ≠ 0 is quite possible, not uncommon, </a:t>
            </a:r>
          </a:p>
          <a:p>
            <a:pPr eaLnBrk="1" hangingPunct="1">
              <a:spcBef>
                <a:spcPct val="10000"/>
              </a:spcBef>
              <a:defRPr/>
            </a:pPr>
            <a:r>
              <a:rPr lang="en-US" b="1" dirty="0">
                <a:effectLst>
                  <a:outerShdw blurRad="38100" dist="38100" dir="2700000" algn="tl">
                    <a:srgbClr val="FFFFFF"/>
                  </a:outerShdw>
                </a:effectLst>
                <a:cs typeface="Times New Roman" pitchFamily="18" charset="0"/>
              </a:rPr>
              <a:t>Due to fact that </a:t>
            </a:r>
            <a:r>
              <a:rPr lang="en-US" b="1" dirty="0">
                <a:solidFill>
                  <a:srgbClr val="CC0099"/>
                </a:solidFill>
                <a:effectLst>
                  <a:outerShdw blurRad="38100" dist="38100" dir="2700000" algn="tl">
                    <a:srgbClr val="000000"/>
                  </a:outerShdw>
                </a:effectLst>
                <a:cs typeface="Times New Roman" pitchFamily="18" charset="0"/>
              </a:rPr>
              <a:t>IV</a:t>
            </a:r>
            <a:r>
              <a:rPr lang="en-US" b="1" dirty="0">
                <a:effectLst>
                  <a:outerShdw blurRad="38100" dist="38100" dir="2700000" algn="tl">
                    <a:srgbClr val="FFFFFF"/>
                  </a:outerShdw>
                </a:effectLst>
                <a:cs typeface="Times New Roman" pitchFamily="18" charset="0"/>
              </a:rPr>
              <a:t> can differ across investors.</a:t>
            </a:r>
          </a:p>
          <a:p>
            <a:pPr eaLnBrk="1" hangingPunct="1">
              <a:spcBef>
                <a:spcPct val="10000"/>
              </a:spcBef>
              <a:defRPr/>
            </a:pPr>
            <a:r>
              <a:rPr lang="en-US" b="1" dirty="0">
                <a:effectLst>
                  <a:outerShdw blurRad="38100" dist="38100" dir="2700000" algn="tl">
                    <a:srgbClr val="FFFFFF"/>
                  </a:outerShdw>
                </a:effectLst>
                <a:cs typeface="Times New Roman" pitchFamily="18" charset="0"/>
              </a:rPr>
              <a:t>NPV</a:t>
            </a:r>
            <a:r>
              <a:rPr lang="en-US" b="1" baseline="-25000" dirty="0">
                <a:solidFill>
                  <a:srgbClr val="CC0099"/>
                </a:solidFill>
                <a:effectLst>
                  <a:outerShdw blurRad="38100" dist="38100" dir="2700000" algn="tl">
                    <a:srgbClr val="000000"/>
                  </a:outerShdw>
                </a:effectLst>
                <a:cs typeface="Times New Roman" pitchFamily="18" charset="0"/>
              </a:rPr>
              <a:t>IV</a:t>
            </a:r>
            <a:r>
              <a:rPr lang="en-US" b="1" dirty="0">
                <a:effectLst>
                  <a:outerShdw blurRad="38100" dist="38100" dir="2700000" algn="tl">
                    <a:srgbClr val="FFFFFF"/>
                  </a:outerShdw>
                </a:effectLst>
                <a:cs typeface="Times New Roman" pitchFamily="18" charset="0"/>
              </a:rPr>
              <a:t> </a:t>
            </a:r>
            <a:r>
              <a:rPr lang="en-US" b="1" dirty="0">
                <a:effectLst>
                  <a:outerShdw blurRad="38100" dist="38100" dir="2700000" algn="tl">
                    <a:srgbClr val="FFFFFF"/>
                  </a:outerShdw>
                </a:effectLst>
                <a:cs typeface="Times New Roman" pitchFamily="18" charset="0"/>
              </a:rPr>
              <a:t>is </a:t>
            </a:r>
            <a:r>
              <a:rPr lang="en-US" b="1" i="1" dirty="0">
                <a:effectLst>
                  <a:outerShdw blurRad="38100" dist="38100" dir="2700000" algn="tl">
                    <a:srgbClr val="FFFFFF"/>
                  </a:outerShdw>
                </a:effectLst>
                <a:cs typeface="Times New Roman" pitchFamily="18" charset="0"/>
              </a:rPr>
              <a:t>not zero sum</a:t>
            </a:r>
            <a:r>
              <a:rPr lang="en-US" b="1" dirty="0">
                <a:effectLst>
                  <a:outerShdw blurRad="38100" dist="38100" dir="2700000" algn="tl">
                    <a:srgbClr val="FFFFFF"/>
                  </a:outerShdw>
                </a:effectLst>
                <a:cs typeface="Times New Roman" pitchFamily="18" charset="0"/>
              </a:rPr>
              <a:t> across buyer and seller:</a:t>
            </a:r>
          </a:p>
          <a:p>
            <a:pPr eaLnBrk="1" hangingPunct="1">
              <a:spcBef>
                <a:spcPct val="10000"/>
              </a:spcBef>
              <a:defRPr/>
            </a:pPr>
            <a:r>
              <a:rPr lang="en-US" b="1" dirty="0">
                <a:effectLst>
                  <a:outerShdw blurRad="38100" dist="38100" dir="2700000" algn="tl">
                    <a:srgbClr val="FFFFFF"/>
                  </a:outerShdw>
                </a:effectLst>
                <a:cs typeface="Times New Roman" pitchFamily="18" charset="0"/>
              </a:rPr>
              <a:t>NPV</a:t>
            </a:r>
            <a:r>
              <a:rPr lang="en-US" b="1" baseline="-25000" dirty="0">
                <a:solidFill>
                  <a:srgbClr val="CC0099"/>
                </a:solidFill>
                <a:effectLst>
                  <a:outerShdw blurRad="38100" dist="38100" dir="2700000" algn="tl">
                    <a:srgbClr val="000000"/>
                  </a:outerShdw>
                </a:effectLst>
                <a:cs typeface="Times New Roman" pitchFamily="18" charset="0"/>
              </a:rPr>
              <a:t>IV</a:t>
            </a:r>
            <a:r>
              <a:rPr lang="en-US" b="1" dirty="0">
                <a:effectLst>
                  <a:outerShdw blurRad="38100" dist="38100" dir="2700000" algn="tl">
                    <a:srgbClr val="FFFFFF"/>
                  </a:outerShdw>
                </a:effectLst>
                <a:cs typeface="Times New Roman" pitchFamily="18" charset="0"/>
              </a:rPr>
              <a:t> &gt; 0 is possible for </a:t>
            </a:r>
            <a:r>
              <a:rPr lang="en-US" b="1" i="1" dirty="0">
                <a:effectLst>
                  <a:outerShdw blurRad="38100" dist="38100" dir="2700000" algn="tl">
                    <a:srgbClr val="FFFFFF"/>
                  </a:outerShdw>
                </a:effectLst>
                <a:cs typeface="Times New Roman" pitchFamily="18" charset="0"/>
              </a:rPr>
              <a:t>both</a:t>
            </a:r>
            <a:r>
              <a:rPr lang="en-US" b="1" dirty="0">
                <a:effectLst>
                  <a:outerShdw blurRad="38100" dist="38100" dir="2700000" algn="tl">
                    <a:srgbClr val="FFFFFF"/>
                  </a:outerShdw>
                </a:effectLst>
                <a:cs typeface="Times New Roman" pitchFamily="18" charset="0"/>
              </a:rPr>
              <a:t> sides of the deal, and</a:t>
            </a:r>
          </a:p>
          <a:p>
            <a:pPr eaLnBrk="1" hangingPunct="1">
              <a:spcBef>
                <a:spcPct val="10000"/>
              </a:spcBef>
              <a:defRPr/>
            </a:pPr>
            <a:r>
              <a:rPr lang="en-US" b="1" dirty="0">
                <a:effectLst>
                  <a:outerShdw blurRad="38100" dist="38100" dir="2700000" algn="tl">
                    <a:srgbClr val="FFFFFF"/>
                  </a:outerShdw>
                </a:effectLst>
                <a:cs typeface="Times New Roman" pitchFamily="18" charset="0"/>
              </a:rPr>
              <a:t>Indeed, for this reason,</a:t>
            </a:r>
          </a:p>
          <a:p>
            <a:pPr eaLnBrk="1" hangingPunct="1">
              <a:spcBef>
                <a:spcPct val="10000"/>
              </a:spcBef>
              <a:defRPr/>
            </a:pPr>
            <a:r>
              <a:rPr lang="en-US" b="1" dirty="0">
                <a:effectLst>
                  <a:outerShdw blurRad="38100" dist="38100" dir="2700000" algn="tl">
                    <a:srgbClr val="FFFFFF"/>
                  </a:outerShdw>
                </a:effectLst>
                <a:cs typeface="Times New Roman" pitchFamily="18" charset="0"/>
              </a:rPr>
              <a:t>Finding </a:t>
            </a:r>
            <a:r>
              <a:rPr lang="en-US" b="1" dirty="0">
                <a:effectLst>
                  <a:outerShdw blurRad="38100" dist="38100" dir="2700000" algn="tl">
                    <a:srgbClr val="FFFFFF"/>
                  </a:outerShdw>
                </a:effectLst>
                <a:cs typeface="Times New Roman" pitchFamily="18" charset="0"/>
              </a:rPr>
              <a:t>such situations is a major objective of micro-level real estate investment activity:</a:t>
            </a:r>
          </a:p>
          <a:p>
            <a:pPr algn="ctr" eaLnBrk="1" hangingPunct="1">
              <a:spcBef>
                <a:spcPct val="10000"/>
              </a:spcBef>
              <a:defRPr/>
            </a:pPr>
            <a:r>
              <a:rPr lang="en-US" b="1" i="1" dirty="0">
                <a:effectLst>
                  <a:outerShdw blurRad="38100" dist="38100" dir="2700000" algn="tl">
                    <a:srgbClr val="FFFFFF"/>
                  </a:outerShdw>
                </a:effectLst>
                <a:cs typeface="Times New Roman" pitchFamily="18" charset="0"/>
              </a:rPr>
              <a:t>Searching for:</a:t>
            </a:r>
            <a:endParaRPr lang="en-US" b="1" dirty="0">
              <a:effectLst>
                <a:outerShdw blurRad="38100" dist="38100" dir="2700000" algn="tl">
                  <a:srgbClr val="FFFFFF"/>
                </a:outerShdw>
              </a:effectLst>
              <a:cs typeface="Times New Roman" pitchFamily="18" charset="0"/>
            </a:endParaRPr>
          </a:p>
          <a:p>
            <a:pPr algn="ctr" eaLnBrk="1" hangingPunct="1">
              <a:spcBef>
                <a:spcPct val="10000"/>
              </a:spcBef>
              <a:defRPr/>
            </a:pPr>
            <a:r>
              <a:rPr lang="en-US" b="1" dirty="0">
                <a:effectLst>
                  <a:outerShdw blurRad="38100" dist="38100" dir="2700000" algn="tl">
                    <a:srgbClr val="FFFFFF"/>
                  </a:outerShdw>
                </a:effectLst>
              </a:rPr>
              <a:t>NPV</a:t>
            </a:r>
            <a:r>
              <a:rPr lang="en-US" b="1" baseline="-25000" dirty="0">
                <a:solidFill>
                  <a:srgbClr val="CC0099"/>
                </a:solidFill>
                <a:effectLst>
                  <a:outerShdw blurRad="38100" dist="38100" dir="2700000" algn="tl">
                    <a:srgbClr val="000000"/>
                  </a:outerShdw>
                </a:effectLst>
              </a:rPr>
              <a:t>IV</a:t>
            </a:r>
            <a:r>
              <a:rPr lang="en-US" b="1" dirty="0">
                <a:effectLst>
                  <a:outerShdw blurRad="38100" dist="38100" dir="2700000" algn="tl">
                    <a:srgbClr val="FFFFFF"/>
                  </a:outerShdw>
                </a:effectLst>
              </a:rPr>
              <a:t>(buyer) &gt; 0, </a:t>
            </a:r>
            <a:r>
              <a:rPr lang="en-US" b="1" i="1" u="sng" dirty="0">
                <a:effectLst>
                  <a:outerShdw blurRad="38100" dist="38100" dir="2700000" algn="tl">
                    <a:srgbClr val="FFFFFF"/>
                  </a:outerShdw>
                </a:effectLst>
              </a:rPr>
              <a:t>and</a:t>
            </a:r>
            <a:r>
              <a:rPr lang="en-US" b="1" dirty="0">
                <a:effectLst>
                  <a:outerShdw blurRad="38100" dist="38100" dir="2700000" algn="tl">
                    <a:srgbClr val="FFFFFF"/>
                  </a:outerShdw>
                </a:effectLst>
              </a:rPr>
              <a:t> NPV</a:t>
            </a:r>
            <a:r>
              <a:rPr lang="en-US" b="1" baseline="-25000" dirty="0">
                <a:solidFill>
                  <a:srgbClr val="CC0099"/>
                </a:solidFill>
                <a:effectLst>
                  <a:outerShdw blurRad="38100" dist="38100" dir="2700000" algn="tl">
                    <a:srgbClr val="000000"/>
                  </a:outerShdw>
                </a:effectLst>
              </a:rPr>
              <a:t>IV</a:t>
            </a:r>
            <a:r>
              <a:rPr lang="en-US" b="1" dirty="0">
                <a:effectLst>
                  <a:outerShdw blurRad="38100" dist="38100" dir="2700000" algn="tl">
                    <a:srgbClr val="FFFFFF"/>
                  </a:outerShdw>
                </a:effectLst>
              </a:rPr>
              <a:t>(seller) &gt; </a:t>
            </a:r>
            <a:r>
              <a:rPr lang="en-US" b="1" dirty="0">
                <a:effectLst>
                  <a:outerShdw blurRad="38100" dist="38100" dir="2700000" algn="tl">
                    <a:srgbClr val="FFFFFF"/>
                  </a:outerShdw>
                </a:effectLst>
              </a:rPr>
              <a:t>0:</a:t>
            </a:r>
          </a:p>
          <a:p>
            <a:pPr algn="ctr" eaLnBrk="1" hangingPunct="1">
              <a:spcBef>
                <a:spcPct val="10000"/>
              </a:spcBef>
              <a:defRPr/>
            </a:pPr>
            <a:r>
              <a:rPr lang="en-US" b="1" dirty="0">
                <a:effectLst>
                  <a:outerShdw blurRad="38100" dist="38100" dir="2700000" algn="tl">
                    <a:srgbClr val="FFFFFF"/>
                  </a:outerShdw>
                </a:effectLst>
              </a:rPr>
              <a:t>PV</a:t>
            </a:r>
            <a:r>
              <a:rPr lang="en-US" b="1" baseline="-25000" dirty="0">
                <a:solidFill>
                  <a:srgbClr val="CC0099"/>
                </a:solidFill>
                <a:effectLst>
                  <a:outerShdw blurRad="38100" dist="38100" dir="2700000" algn="tl">
                    <a:srgbClr val="000000"/>
                  </a:outerShdw>
                </a:effectLst>
              </a:rPr>
              <a:t>IV</a:t>
            </a:r>
            <a:r>
              <a:rPr lang="en-US" b="1" dirty="0">
                <a:effectLst>
                  <a:outerShdw blurRad="38100" dist="38100" dir="2700000" algn="tl">
                    <a:srgbClr val="FFFFFF"/>
                  </a:outerShdw>
                </a:effectLst>
              </a:rPr>
              <a:t>(seller) &lt; P &lt; PV</a:t>
            </a:r>
            <a:r>
              <a:rPr lang="en-US" b="1" baseline="-25000" dirty="0">
                <a:solidFill>
                  <a:srgbClr val="CC0099"/>
                </a:solidFill>
                <a:effectLst>
                  <a:outerShdw blurRad="38100" dist="38100" dir="2700000" algn="tl">
                    <a:srgbClr val="000000"/>
                  </a:outerShdw>
                </a:effectLst>
              </a:rPr>
              <a:t>IV</a:t>
            </a:r>
            <a:r>
              <a:rPr lang="en-US" b="1" dirty="0">
                <a:effectLst>
                  <a:outerShdw blurRad="38100" dist="38100" dir="2700000" algn="tl">
                    <a:srgbClr val="FFFFFF"/>
                  </a:outerShdw>
                </a:effectLst>
              </a:rPr>
              <a:t>(buyer).</a:t>
            </a:r>
            <a:endParaRPr lang="en-US" b="1" dirty="0">
              <a:effectLst>
                <a:outerShdw blurRad="38100" dist="38100" dir="2700000" algn="tl">
                  <a:srgbClr val="FFFFFF"/>
                </a:outerShdw>
              </a:effectLst>
            </a:endParaRPr>
          </a:p>
        </p:txBody>
      </p:sp>
      <p:sp>
        <p:nvSpPr>
          <p:cNvPr id="4" name="Footer Placeholder 3"/>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5"/>
          <p:cNvSpPr>
            <a:spLocks noGrp="1"/>
          </p:cNvSpPr>
          <p:nvPr>
            <p:ph type="sldNum" sz="quarter" idx="12"/>
          </p:nvPr>
        </p:nvSpPr>
        <p:spPr>
          <a:noFill/>
          <a:ln>
            <a:miter lim="800000"/>
            <a:headEnd/>
            <a:tailEnd/>
          </a:ln>
        </p:spPr>
        <p:txBody>
          <a:bodyPr/>
          <a:lstStyle/>
          <a:p>
            <a:fld id="{29B2D4F9-18BD-4968-84EB-9A226CC1207A}" type="slidenum">
              <a:rPr lang="en-US"/>
              <a:pPr/>
              <a:t>34</a:t>
            </a:fld>
            <a:endParaRPr lang="en-US" dirty="0"/>
          </a:p>
        </p:txBody>
      </p:sp>
      <p:sp>
        <p:nvSpPr>
          <p:cNvPr id="60419" name="Rectangle 2"/>
          <p:cNvSpPr>
            <a:spLocks noGrp="1" noChangeArrowheads="1"/>
          </p:cNvSpPr>
          <p:nvPr>
            <p:ph type="body" idx="1"/>
          </p:nvPr>
        </p:nvSpPr>
        <p:spPr>
          <a:xfrm>
            <a:off x="533400" y="1295400"/>
            <a:ext cx="8001000" cy="4724400"/>
          </a:xfrm>
        </p:spPr>
        <p:txBody>
          <a:bodyPr/>
          <a:lstStyle/>
          <a:p>
            <a:pPr eaLnBrk="1" hangingPunct="1">
              <a:lnSpc>
                <a:spcPct val="90000"/>
              </a:lnSpc>
              <a:buFont typeface="Wingdings" pitchFamily="2" charset="2"/>
              <a:buNone/>
            </a:pPr>
            <a:r>
              <a:rPr lang="en-US" sz="2400" b="1" dirty="0" smtClean="0">
                <a:cs typeface="Arial" charset="0"/>
                <a:sym typeface="Symbol" pitchFamily="18" charset="2"/>
              </a:rPr>
              <a:t>In private asset markets, unique, whole assets are traded infrequently, sometimes without public disclosure of price.</a:t>
            </a:r>
          </a:p>
          <a:p>
            <a:pPr eaLnBrk="1" hangingPunct="1">
              <a:lnSpc>
                <a:spcPct val="90000"/>
              </a:lnSpc>
              <a:buFont typeface="Wingdings" pitchFamily="2" charset="2"/>
              <a:buNone/>
            </a:pPr>
            <a:r>
              <a:rPr lang="en-US" sz="2400" b="1" dirty="0" smtClean="0">
                <a:cs typeface="Arial" charset="0"/>
                <a:sym typeface="Symbol" pitchFamily="18" charset="2"/>
              </a:rPr>
              <a:t>High transaction costs &amp; fuzzy information prevents arbitrage.</a:t>
            </a:r>
          </a:p>
          <a:p>
            <a:pPr eaLnBrk="1" hangingPunct="1">
              <a:lnSpc>
                <a:spcPct val="90000"/>
              </a:lnSpc>
              <a:buFont typeface="Wingdings" pitchFamily="2" charset="2"/>
              <a:buNone/>
            </a:pPr>
            <a:r>
              <a:rPr lang="en-US" sz="2400" b="1" dirty="0" smtClean="0">
                <a:cs typeface="Arial" charset="0"/>
                <a:sym typeface="Symbol" pitchFamily="18" charset="2"/>
              </a:rPr>
              <a:t>As a result:</a:t>
            </a:r>
          </a:p>
          <a:p>
            <a:pPr eaLnBrk="1" hangingPunct="1">
              <a:lnSpc>
                <a:spcPct val="90000"/>
              </a:lnSpc>
              <a:buFont typeface="Wingdings" pitchFamily="2" charset="2"/>
              <a:buNone/>
            </a:pPr>
            <a:r>
              <a:rPr lang="en-US" sz="2400" b="1" dirty="0" smtClean="0">
                <a:cs typeface="Arial" charset="0"/>
                <a:sym typeface="Symbol" pitchFamily="18" charset="2"/>
              </a:rPr>
              <a:t>Private real estate asset markets are less “</a:t>
            </a:r>
            <a:r>
              <a:rPr lang="en-US" sz="2400" b="1" i="1" dirty="0" smtClean="0">
                <a:cs typeface="Arial" charset="0"/>
                <a:sym typeface="Symbol" pitchFamily="18" charset="2"/>
              </a:rPr>
              <a:t>informationally efficient</a:t>
            </a:r>
            <a:r>
              <a:rPr lang="en-US" sz="2400" b="1" dirty="0" smtClean="0">
                <a:cs typeface="Arial" charset="0"/>
                <a:sym typeface="Symbol" pitchFamily="18" charset="2"/>
              </a:rPr>
              <a:t>” than public securities markets (the </a:t>
            </a:r>
            <a:r>
              <a:rPr lang="en-US" sz="2400" b="1" i="1" dirty="0" smtClean="0">
                <a:cs typeface="Arial" charset="0"/>
                <a:sym typeface="Symbol" pitchFamily="18" charset="2"/>
              </a:rPr>
              <a:t>“price discovery</a:t>
            </a:r>
            <a:r>
              <a:rPr lang="en-US" sz="2400" b="1" dirty="0" smtClean="0">
                <a:cs typeface="Arial" charset="0"/>
                <a:sym typeface="Symbol" pitchFamily="18" charset="2"/>
              </a:rPr>
              <a:t>” &amp; </a:t>
            </a:r>
            <a:r>
              <a:rPr lang="en-US" sz="2400" b="1" i="1" dirty="0" smtClean="0">
                <a:cs typeface="Arial" charset="0"/>
                <a:sym typeface="Symbol" pitchFamily="18" charset="2"/>
              </a:rPr>
              <a:t>“information aggregation</a:t>
            </a:r>
            <a:r>
              <a:rPr lang="en-US" sz="2400" b="1" dirty="0" smtClean="0">
                <a:cs typeface="Arial" charset="0"/>
                <a:sym typeface="Symbol" pitchFamily="18" charset="2"/>
              </a:rPr>
              <a:t>” functions of the asset market are less effective).</a:t>
            </a:r>
            <a:r>
              <a:rPr lang="en-US" sz="2400" b="1" dirty="0" smtClean="0">
                <a:cs typeface="Times New Roman" pitchFamily="18" charset="0"/>
                <a:sym typeface="Symbol" pitchFamily="18" charset="2"/>
              </a:rPr>
              <a:t/>
            </a:r>
            <a:br>
              <a:rPr lang="en-US" sz="2400" b="1" dirty="0" smtClean="0">
                <a:cs typeface="Times New Roman" pitchFamily="18" charset="0"/>
                <a:sym typeface="Symbol" pitchFamily="18" charset="2"/>
              </a:rPr>
            </a:br>
            <a:r>
              <a:rPr lang="en-US" sz="2400" b="1" dirty="0" smtClean="0">
                <a:cs typeface="Arial" charset="0"/>
                <a:sym typeface="Symbol" pitchFamily="18" charset="2"/>
              </a:rPr>
              <a:t> </a:t>
            </a:r>
            <a:r>
              <a:rPr lang="en-US" sz="2400" b="1" dirty="0" smtClean="0">
                <a:cs typeface="Times New Roman" pitchFamily="18" charset="0"/>
                <a:sym typeface="Symbol" pitchFamily="18" charset="2"/>
              </a:rPr>
              <a:t/>
            </a:r>
            <a:br>
              <a:rPr lang="en-US" sz="2400" b="1" dirty="0" smtClean="0">
                <a:cs typeface="Times New Roman" pitchFamily="18" charset="0"/>
                <a:sym typeface="Symbol" pitchFamily="18" charset="2"/>
              </a:rPr>
            </a:br>
            <a:r>
              <a:rPr lang="en-US" sz="2400" b="1" dirty="0" smtClean="0">
                <a:cs typeface="Arial" charset="0"/>
                <a:sym typeface="Wingdings" pitchFamily="2" charset="2"/>
              </a:rPr>
              <a:t></a:t>
            </a:r>
            <a:r>
              <a:rPr lang="en-US" sz="2400" b="1" dirty="0" smtClean="0">
                <a:cs typeface="Arial" charset="0"/>
                <a:sym typeface="Symbol" pitchFamily="18" charset="2"/>
              </a:rPr>
              <a:t> “</a:t>
            </a:r>
            <a:r>
              <a:rPr lang="en-US" sz="2400" b="1" i="1" dirty="0" smtClean="0">
                <a:solidFill>
                  <a:srgbClr val="0000FF"/>
                </a:solidFill>
                <a:cs typeface="Arial" charset="0"/>
                <a:sym typeface="Symbol" pitchFamily="18" charset="2"/>
              </a:rPr>
              <a:t>Noisy prices</a:t>
            </a:r>
            <a:r>
              <a:rPr lang="en-US" sz="2400" b="1" dirty="0" smtClean="0">
                <a:cs typeface="Arial" charset="0"/>
                <a:sym typeface="Symbol" pitchFamily="18" charset="2"/>
              </a:rPr>
              <a:t>” &amp; </a:t>
            </a:r>
            <a:r>
              <a:rPr lang="en-US" sz="2400" b="1" i="1" dirty="0" smtClean="0">
                <a:solidFill>
                  <a:srgbClr val="0000FF"/>
                </a:solidFill>
                <a:cs typeface="Arial" charset="0"/>
                <a:sym typeface="Symbol" pitchFamily="18" charset="2"/>
              </a:rPr>
              <a:t>inertia</a:t>
            </a:r>
            <a:r>
              <a:rPr lang="en-US" sz="2400" b="1" dirty="0" smtClean="0">
                <a:cs typeface="Arial" charset="0"/>
                <a:sym typeface="Symbol" pitchFamily="18" charset="2"/>
              </a:rPr>
              <a:t> in asset market values.</a:t>
            </a:r>
            <a:endParaRPr lang="en-US" sz="2400" b="1" dirty="0" smtClean="0">
              <a:cs typeface="Times New Roman" pitchFamily="18" charset="0"/>
              <a:sym typeface="Symbol" pitchFamily="18" charset="2"/>
            </a:endParaRPr>
          </a:p>
        </p:txBody>
      </p:sp>
      <p:sp>
        <p:nvSpPr>
          <p:cNvPr id="432131" name="Rectangle 3"/>
          <p:cNvSpPr>
            <a:spLocks noChangeArrowheads="1"/>
          </p:cNvSpPr>
          <p:nvPr/>
        </p:nvSpPr>
        <p:spPr bwMode="auto">
          <a:xfrm>
            <a:off x="381000" y="304800"/>
            <a:ext cx="8305800" cy="914400"/>
          </a:xfrm>
          <a:prstGeom prst="rect">
            <a:avLst/>
          </a:prstGeom>
          <a:noFill/>
          <a:ln w="9525">
            <a:noFill/>
            <a:miter lim="800000"/>
            <a:headEnd/>
            <a:tailEnd/>
          </a:ln>
          <a:effectLst/>
        </p:spPr>
        <p:txBody>
          <a:bodyPr lIns="92075" tIns="46038" rIns="92075" bIns="46038" anchor="ctr"/>
          <a:lstStyle/>
          <a:p>
            <a:pPr algn="ctr" eaLnBrk="1" hangingPunct="1">
              <a:defRPr/>
            </a:pPr>
            <a:r>
              <a:rPr lang="en-US" sz="2800" b="1" dirty="0">
                <a:solidFill>
                  <a:schemeClr val="tx2"/>
                </a:solidFill>
                <a:effectLst>
                  <a:outerShdw blurRad="38100" dist="38100" dir="2700000" algn="tl">
                    <a:srgbClr val="FFFFFF"/>
                  </a:outerShdw>
                </a:effectLst>
                <a:latin typeface="Arial" charset="0"/>
              </a:rPr>
              <a:t>12.2: </a:t>
            </a:r>
            <a:r>
              <a:rPr lang="en-US" sz="2800" b="1" dirty="0">
                <a:solidFill>
                  <a:schemeClr val="tx2"/>
                </a:solidFill>
                <a:effectLst>
                  <a:outerShdw blurRad="38100" dist="38100" dir="2700000" algn="tl">
                    <a:srgbClr val="FFFFFF"/>
                  </a:outerShdw>
                </a:effectLst>
                <a:latin typeface="Arial" charset="0"/>
                <a:cs typeface="Arial" charset="0"/>
                <a:sym typeface="Symbol" pitchFamily="18" charset="2"/>
              </a:rPr>
              <a:t>Danger and Opportunity in Market Inefficiency</a:t>
            </a:r>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3"/>
          <p:cNvSpPr>
            <a:spLocks noGrp="1"/>
          </p:cNvSpPr>
          <p:nvPr>
            <p:ph type="sldNum" sz="quarter" idx="12"/>
          </p:nvPr>
        </p:nvSpPr>
        <p:spPr>
          <a:noFill/>
          <a:ln>
            <a:miter lim="800000"/>
            <a:headEnd/>
            <a:tailEnd/>
          </a:ln>
        </p:spPr>
        <p:txBody>
          <a:bodyPr/>
          <a:lstStyle/>
          <a:p>
            <a:fld id="{EC9F700B-7AC5-473B-A2C2-E10BCB309902}" type="slidenum">
              <a:rPr lang="en-US"/>
              <a:pPr/>
              <a:t>35</a:t>
            </a:fld>
            <a:endParaRPr lang="en-US" dirty="0"/>
          </a:p>
        </p:txBody>
      </p:sp>
      <p:sp>
        <p:nvSpPr>
          <p:cNvPr id="433154" name="Text Box 2"/>
          <p:cNvSpPr txBox="1">
            <a:spLocks noChangeArrowheads="1"/>
          </p:cNvSpPr>
          <p:nvPr/>
        </p:nvSpPr>
        <p:spPr bwMode="auto">
          <a:xfrm>
            <a:off x="381000" y="457200"/>
            <a:ext cx="8382000" cy="5078313"/>
          </a:xfrm>
          <a:prstGeom prst="rect">
            <a:avLst/>
          </a:prstGeom>
          <a:noFill/>
          <a:ln w="9525">
            <a:noFill/>
            <a:miter lim="800000"/>
            <a:headEnd/>
            <a:tailEnd/>
          </a:ln>
          <a:effectLst/>
        </p:spPr>
        <p:txBody>
          <a:bodyPr>
            <a:spAutoFit/>
          </a:bodyPr>
          <a:lstStyle/>
          <a:p>
            <a:pPr algn="ctr" eaLnBrk="1" hangingPunct="1">
              <a:spcBef>
                <a:spcPct val="50000"/>
              </a:spcBef>
              <a:defRPr/>
            </a:pPr>
            <a:r>
              <a:rPr lang="en-US" sz="3200" b="1" dirty="0">
                <a:effectLst>
                  <a:outerShdw blurRad="38100" dist="38100" dir="2700000" algn="tl">
                    <a:srgbClr val="FFFFFF"/>
                  </a:outerShdw>
                </a:effectLst>
              </a:rPr>
              <a:t>Causes (or sources) of real estate </a:t>
            </a:r>
            <a:r>
              <a:rPr lang="en-US" sz="3200" b="1" i="1" dirty="0">
                <a:effectLst>
                  <a:outerShdw blurRad="38100" dist="38100" dir="2700000" algn="tl">
                    <a:srgbClr val="FFFFFF"/>
                  </a:outerShdw>
                </a:effectLst>
              </a:rPr>
              <a:t>“transaction price noise”</a:t>
            </a:r>
            <a:r>
              <a:rPr lang="en-US" sz="3200" b="1" dirty="0">
                <a:effectLst>
                  <a:outerShdw blurRad="38100" dist="38100" dir="2700000" algn="tl">
                    <a:srgbClr val="FFFFFF"/>
                  </a:outerShdw>
                </a:effectLst>
              </a:rPr>
              <a:t> (dispersion of prices around MV):</a:t>
            </a:r>
          </a:p>
          <a:p>
            <a:pPr eaLnBrk="1" hangingPunct="1">
              <a:spcBef>
                <a:spcPct val="50000"/>
              </a:spcBef>
              <a:buFontTx/>
              <a:buChar char="•"/>
              <a:defRPr/>
            </a:pPr>
            <a:r>
              <a:rPr lang="en-US" sz="2800" b="1" dirty="0">
                <a:effectLst>
                  <a:outerShdw blurRad="38100" dist="38100" dir="2700000" algn="tl">
                    <a:srgbClr val="FFFFFF"/>
                  </a:outerShdw>
                </a:effectLst>
              </a:rPr>
              <a:t> Difficulty in </a:t>
            </a:r>
            <a:r>
              <a:rPr lang="en-US" sz="2800" b="1" i="1" dirty="0">
                <a:effectLst>
                  <a:outerShdw blurRad="38100" dist="38100" dir="2700000" algn="tl">
                    <a:srgbClr val="FFFFFF"/>
                  </a:outerShdw>
                </a:effectLst>
              </a:rPr>
              <a:t>“price discovery”: U</a:t>
            </a:r>
            <a:r>
              <a:rPr lang="en-US" sz="2800" b="1" dirty="0">
                <a:effectLst>
                  <a:outerShdw blurRad="38100" dist="38100" dir="2700000" algn="tl">
                    <a:srgbClr val="FFFFFF"/>
                  </a:outerShdw>
                </a:effectLst>
              </a:rPr>
              <a:t>nique, whole assets trade infrequently &amp; privately (betw 2 parties only) – MV difficult to directly observe.</a:t>
            </a:r>
          </a:p>
          <a:p>
            <a:pPr eaLnBrk="1" hangingPunct="1">
              <a:spcBef>
                <a:spcPct val="50000"/>
              </a:spcBef>
              <a:buFontTx/>
              <a:buChar char="•"/>
              <a:defRPr/>
            </a:pPr>
            <a:r>
              <a:rPr lang="en-US" sz="2800" b="1" dirty="0">
                <a:effectLst>
                  <a:outerShdw blurRad="38100" dist="38100" dir="2700000" algn="tl">
                    <a:srgbClr val="FFFFFF"/>
                  </a:outerShdw>
                </a:effectLst>
              </a:rPr>
              <a:t> 2 parties in negotiation may have different:</a:t>
            </a:r>
          </a:p>
          <a:p>
            <a:pPr lvl="1" eaLnBrk="1" hangingPunct="1">
              <a:spcBef>
                <a:spcPct val="50000"/>
              </a:spcBef>
              <a:buFontTx/>
              <a:buChar char="•"/>
              <a:defRPr/>
            </a:pPr>
            <a:r>
              <a:rPr lang="en-US" b="1" dirty="0">
                <a:effectLst>
                  <a:outerShdw blurRad="38100" dist="38100" dir="2700000" algn="tl">
                    <a:srgbClr val="FFFFFF"/>
                  </a:outerShdw>
                </a:effectLst>
              </a:rPr>
              <a:t> Information,</a:t>
            </a:r>
          </a:p>
          <a:p>
            <a:pPr lvl="1" eaLnBrk="1" hangingPunct="1">
              <a:spcBef>
                <a:spcPct val="50000"/>
              </a:spcBef>
              <a:buFontTx/>
              <a:buChar char="•"/>
              <a:defRPr/>
            </a:pPr>
            <a:r>
              <a:rPr lang="en-US" b="1" dirty="0">
                <a:effectLst>
                  <a:outerShdw blurRad="38100" dist="38100" dir="2700000" algn="tl">
                    <a:srgbClr val="FFFFFF"/>
                  </a:outerShdw>
                </a:effectLst>
              </a:rPr>
              <a:t> Negotiating ability,</a:t>
            </a:r>
          </a:p>
          <a:p>
            <a:pPr lvl="1" eaLnBrk="1" hangingPunct="1">
              <a:spcBef>
                <a:spcPct val="50000"/>
              </a:spcBef>
              <a:buFontTx/>
              <a:buChar char="•"/>
              <a:defRPr/>
            </a:pPr>
            <a:r>
              <a:rPr lang="en-US" b="1" dirty="0">
                <a:effectLst>
                  <a:outerShdw blurRad="38100" dist="38100" dir="2700000" algn="tl">
                    <a:srgbClr val="FFFFFF"/>
                  </a:outerShdw>
                </a:effectLst>
              </a:rPr>
              <a:t> Motivation for transaction (</a:t>
            </a:r>
            <a:r>
              <a:rPr lang="en-US" b="1" dirty="0" smtClean="0">
                <a:effectLst>
                  <a:outerShdw blurRad="38100" dist="38100" dir="2700000" algn="tl">
                    <a:srgbClr val="FFFFFF"/>
                  </a:outerShdw>
                </a:effectLst>
              </a:rPr>
              <a:t>pressure </a:t>
            </a:r>
            <a:r>
              <a:rPr lang="en-US" b="1" dirty="0">
                <a:effectLst>
                  <a:outerShdw blurRad="38100" dist="38100" dir="2700000" algn="tl">
                    <a:srgbClr val="FFFFFF"/>
                  </a:outerShdw>
                </a:effectLst>
              </a:rPr>
              <a:t>to close deal</a:t>
            </a:r>
            <a:r>
              <a:rPr lang="en-US" b="1" dirty="0">
                <a:effectLst>
                  <a:outerShdw blurRad="38100" dist="38100" dir="2700000" algn="tl">
                    <a:srgbClr val="FFFFFF"/>
                  </a:outerShdw>
                </a:effectLst>
              </a:rPr>
              <a:t>),</a:t>
            </a:r>
          </a:p>
          <a:p>
            <a:pPr lvl="1" eaLnBrk="1" hangingPunct="1">
              <a:spcBef>
                <a:spcPct val="50000"/>
              </a:spcBef>
              <a:buFontTx/>
              <a:buChar char="•"/>
              <a:defRPr/>
            </a:pPr>
            <a:r>
              <a:rPr lang="en-US" b="1" dirty="0">
                <a:effectLst>
                  <a:outerShdw blurRad="38100" dist="38100" dir="2700000" algn="tl">
                    <a:srgbClr val="FFFFFF"/>
                  </a:outerShdw>
                </a:effectLst>
              </a:rPr>
              <a:t> Ability to profit from the (unique) physical asset.</a:t>
            </a:r>
            <a:endParaRPr lang="en-US" b="1" dirty="0">
              <a:effectLst>
                <a:outerShdw blurRad="38100" dist="38100" dir="2700000" algn="tl">
                  <a:srgbClr val="FFFFFF"/>
                </a:outerShdw>
              </a:effectLst>
            </a:endParaRPr>
          </a:p>
        </p:txBody>
      </p:sp>
      <p:sp>
        <p:nvSpPr>
          <p:cNvPr id="4" name="Footer Placeholder 3"/>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2"/>
          <p:cNvPicPr>
            <a:picLocks noChangeAspect="1" noChangeArrowheads="1"/>
          </p:cNvPicPr>
          <p:nvPr/>
        </p:nvPicPr>
        <p:blipFill>
          <a:blip r:embed="rId2" cstate="print"/>
          <a:srcRect/>
          <a:stretch>
            <a:fillRect/>
          </a:stretch>
        </p:blipFill>
        <p:spPr bwMode="auto">
          <a:xfrm>
            <a:off x="476250" y="838200"/>
            <a:ext cx="8134350" cy="5451475"/>
          </a:xfrm>
          <a:prstGeom prst="rect">
            <a:avLst/>
          </a:prstGeom>
          <a:noFill/>
          <a:ln w="9525">
            <a:noFill/>
            <a:miter lim="800000"/>
            <a:headEnd/>
            <a:tailEnd/>
          </a:ln>
        </p:spPr>
      </p:pic>
      <p:sp>
        <p:nvSpPr>
          <p:cNvPr id="62467" name="Rectangle 3"/>
          <p:cNvSpPr>
            <a:spLocks noChangeArrowheads="1"/>
          </p:cNvSpPr>
          <p:nvPr/>
        </p:nvSpPr>
        <p:spPr bwMode="auto">
          <a:xfrm>
            <a:off x="533400" y="307975"/>
            <a:ext cx="7772400" cy="533400"/>
          </a:xfrm>
          <a:prstGeom prst="rect">
            <a:avLst/>
          </a:prstGeom>
          <a:noFill/>
          <a:ln w="9525">
            <a:noFill/>
            <a:miter lim="800000"/>
            <a:headEnd/>
            <a:tailEnd/>
          </a:ln>
        </p:spPr>
        <p:txBody>
          <a:bodyPr lIns="92075" tIns="46038" rIns="92075" bIns="46038" anchor="ctr"/>
          <a:lstStyle/>
          <a:p>
            <a:pPr algn="ctr" eaLnBrk="1" hangingPunct="1"/>
            <a:r>
              <a:rPr lang="en-US" sz="1600" dirty="0">
                <a:solidFill>
                  <a:schemeClr val="tx2"/>
                </a:solidFill>
                <a:latin typeface="Arial" charset="0"/>
                <a:cs typeface="Arial" charset="0"/>
              </a:rPr>
              <a:t>Exhibit 12-2: How big is random noise?...</a:t>
            </a:r>
            <a:endParaRPr lang="en-US" sz="1600" dirty="0">
              <a:solidFill>
                <a:schemeClr val="tx2"/>
              </a:solidFill>
              <a:latin typeface="Arial" charset="0"/>
            </a:endParaRPr>
          </a:p>
        </p:txBody>
      </p:sp>
      <p:sp>
        <p:nvSpPr>
          <p:cNvPr id="62468" name="Rectangle 3"/>
          <p:cNvSpPr>
            <a:spLocks noChangeArrowheads="1"/>
          </p:cNvSpPr>
          <p:nvPr/>
        </p:nvSpPr>
        <p:spPr bwMode="auto">
          <a:xfrm>
            <a:off x="457200" y="6167438"/>
            <a:ext cx="7972425" cy="533400"/>
          </a:xfrm>
          <a:prstGeom prst="rect">
            <a:avLst/>
          </a:prstGeom>
          <a:noFill/>
          <a:ln w="9525">
            <a:noFill/>
            <a:miter lim="800000"/>
            <a:headEnd/>
            <a:tailEnd/>
          </a:ln>
        </p:spPr>
        <p:txBody>
          <a:bodyPr lIns="92075" tIns="46038" rIns="92075" bIns="46038" anchor="ctr"/>
          <a:lstStyle/>
          <a:p>
            <a:pPr eaLnBrk="1" hangingPunct="1"/>
            <a:r>
              <a:rPr lang="en-US" sz="1400" dirty="0">
                <a:solidFill>
                  <a:schemeClr val="tx2"/>
                </a:solidFill>
                <a:latin typeface="Arial" charset="0"/>
                <a:cs typeface="Arial" charset="0"/>
              </a:rPr>
              <a:t>Source: Authors’ analysis based on NCREIF data.</a:t>
            </a:r>
            <a:endParaRPr lang="en-US" sz="1400" dirty="0">
              <a:solidFill>
                <a:schemeClr val="tx2"/>
              </a:solidFill>
              <a:latin typeface="Arial" charset="0"/>
            </a:endParaRPr>
          </a:p>
        </p:txBody>
      </p:sp>
      <p:sp>
        <p:nvSpPr>
          <p:cNvPr id="5" name="Text Box 2"/>
          <p:cNvSpPr txBox="1">
            <a:spLocks noChangeArrowheads="1"/>
          </p:cNvSpPr>
          <p:nvPr/>
        </p:nvSpPr>
        <p:spPr bwMode="auto">
          <a:xfrm>
            <a:off x="276225" y="11113"/>
            <a:ext cx="8534400" cy="4619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b="1" dirty="0">
                <a:effectLst>
                  <a:outerShdw blurRad="38100" dist="38100" dir="2700000" algn="tl">
                    <a:srgbClr val="FFFFFF"/>
                  </a:outerShdw>
                </a:effectLst>
              </a:rPr>
              <a:t>12.2.1: Valuation Noise</a:t>
            </a:r>
          </a:p>
        </p:txBody>
      </p:sp>
      <p:sp>
        <p:nvSpPr>
          <p:cNvPr id="6" name="Slide Number Placeholder 5"/>
          <p:cNvSpPr>
            <a:spLocks noGrp="1"/>
          </p:cNvSpPr>
          <p:nvPr>
            <p:ph type="sldNum" sz="quarter" idx="12"/>
          </p:nvPr>
        </p:nvSpPr>
        <p:spPr/>
        <p:txBody>
          <a:bodyPr/>
          <a:lstStyle/>
          <a:p>
            <a:fld id="{88099318-0FF7-463A-ABF4-AFF90E6E3A5E}" type="slidenum">
              <a:rPr lang="en-US" smtClean="0"/>
              <a:pPr/>
              <a:t>36</a:t>
            </a:fld>
            <a:endParaRPr lang="en-US" dirty="0"/>
          </a:p>
        </p:txBody>
      </p:sp>
      <p:sp>
        <p:nvSpPr>
          <p:cNvPr id="7" name="Footer Placeholder 6"/>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5890" name="Text Box 2"/>
          <p:cNvSpPr txBox="1">
            <a:spLocks noChangeArrowheads="1"/>
          </p:cNvSpPr>
          <p:nvPr/>
        </p:nvSpPr>
        <p:spPr bwMode="auto">
          <a:xfrm>
            <a:off x="381000" y="457200"/>
            <a:ext cx="8382000" cy="4271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3200" b="1" dirty="0">
                <a:effectLst>
                  <a:outerShdw blurRad="38100" dist="38100" dir="2700000" algn="tl">
                    <a:srgbClr val="FFFFFF"/>
                  </a:outerShdw>
                </a:effectLst>
              </a:rPr>
              <a:t>Barriers to the use of real estate asset market predictability to obtain </a:t>
            </a:r>
            <a:r>
              <a:rPr lang="en-US" sz="3200" b="1" i="1" dirty="0">
                <a:effectLst>
                  <a:outerShdw blurRad="38100" dist="38100" dir="2700000" algn="tl">
                    <a:srgbClr val="FFFFFF"/>
                  </a:outerShdw>
                </a:effectLst>
              </a:rPr>
              <a:t>“arbitrage”</a:t>
            </a:r>
            <a:r>
              <a:rPr lang="en-US" sz="3200" b="1" dirty="0">
                <a:effectLst>
                  <a:outerShdw blurRad="38100" dist="38100" dir="2700000" algn="tl">
                    <a:srgbClr val="FFFFFF"/>
                  </a:outerShdw>
                </a:effectLst>
              </a:rPr>
              <a:t> profits:</a:t>
            </a:r>
          </a:p>
          <a:p>
            <a:pPr eaLnBrk="1" hangingPunct="1">
              <a:spcBef>
                <a:spcPct val="50000"/>
              </a:spcBef>
              <a:buFontTx/>
              <a:buChar char="•"/>
              <a:defRPr/>
            </a:pPr>
            <a:r>
              <a:rPr lang="en-US" sz="2800" b="1" dirty="0">
                <a:effectLst>
                  <a:outerShdw blurRad="38100" dist="38100" dir="2700000" algn="tl">
                    <a:srgbClr val="FFFFFF"/>
                  </a:outerShdw>
                </a:effectLst>
              </a:rPr>
              <a:t> Transaction costs (5% - 10% roundtrip typical, before tax).</a:t>
            </a:r>
          </a:p>
          <a:p>
            <a:pPr eaLnBrk="1" hangingPunct="1">
              <a:spcBef>
                <a:spcPct val="50000"/>
              </a:spcBef>
              <a:buFontTx/>
              <a:buChar char="•"/>
              <a:defRPr/>
            </a:pPr>
            <a:r>
              <a:rPr lang="en-US" sz="2800" b="1" dirty="0">
                <a:effectLst>
                  <a:outerShdw blurRad="38100" dist="38100" dir="2700000" algn="tl">
                    <a:srgbClr val="FFFFFF"/>
                  </a:outerShdw>
                </a:effectLst>
              </a:rPr>
              <a:t> Noisy prices (at individual deal level).</a:t>
            </a:r>
          </a:p>
          <a:p>
            <a:pPr eaLnBrk="1" hangingPunct="1">
              <a:spcBef>
                <a:spcPct val="50000"/>
              </a:spcBef>
              <a:buFontTx/>
              <a:buChar char="•"/>
              <a:defRPr/>
            </a:pPr>
            <a:r>
              <a:rPr lang="en-US" sz="2800" b="1" dirty="0">
                <a:effectLst>
                  <a:outerShdw blurRad="38100" dist="38100" dir="2700000" algn="tl">
                    <a:srgbClr val="FFFFFF"/>
                  </a:outerShdw>
                </a:effectLst>
              </a:rPr>
              <a:t> Imperfect predictability of asset mkt (esp. in LR, yet LR holding necessary to mitigate high transaction costs).</a:t>
            </a:r>
          </a:p>
        </p:txBody>
      </p:sp>
      <p:sp>
        <p:nvSpPr>
          <p:cNvPr id="165891" name="Text Box 3"/>
          <p:cNvSpPr txBox="1">
            <a:spLocks noChangeArrowheads="1"/>
          </p:cNvSpPr>
          <p:nvPr/>
        </p:nvSpPr>
        <p:spPr bwMode="auto">
          <a:xfrm>
            <a:off x="457200" y="5105400"/>
            <a:ext cx="8305800" cy="1382713"/>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800" b="1" i="1" dirty="0">
                <a:solidFill>
                  <a:srgbClr val="0000FF"/>
                </a:solidFill>
                <a:effectLst>
                  <a:outerShdw blurRad="38100" dist="38100" dir="2700000" algn="tl">
                    <a:srgbClr val="000000"/>
                  </a:outerShdw>
                </a:effectLst>
              </a:rPr>
              <a:t>These barriers are fundamentally what enables (or causes) the sluggishness &amp; predictability in the asset market values.</a:t>
            </a:r>
          </a:p>
        </p:txBody>
      </p:sp>
      <p:sp>
        <p:nvSpPr>
          <p:cNvPr id="4" name="Text Box 2"/>
          <p:cNvSpPr txBox="1">
            <a:spLocks noChangeArrowheads="1"/>
          </p:cNvSpPr>
          <p:nvPr/>
        </p:nvSpPr>
        <p:spPr bwMode="auto">
          <a:xfrm>
            <a:off x="276225" y="11113"/>
            <a:ext cx="8534400" cy="4619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b="1" dirty="0">
                <a:effectLst>
                  <a:outerShdw blurRad="38100" dist="38100" dir="2700000" algn="tl">
                    <a:srgbClr val="FFFFFF"/>
                  </a:outerShdw>
                </a:effectLst>
              </a:rPr>
              <a:t>12.2.2: Asset Market Predictability</a:t>
            </a:r>
          </a:p>
        </p:txBody>
      </p:sp>
      <p:sp>
        <p:nvSpPr>
          <p:cNvPr id="5" name="Slide Number Placeholder 4"/>
          <p:cNvSpPr>
            <a:spLocks noGrp="1"/>
          </p:cNvSpPr>
          <p:nvPr>
            <p:ph type="sldNum" sz="quarter" idx="12"/>
          </p:nvPr>
        </p:nvSpPr>
        <p:spPr/>
        <p:txBody>
          <a:bodyPr/>
          <a:lstStyle/>
          <a:p>
            <a:fld id="{88099318-0FF7-463A-ABF4-AFF90E6E3A5E}" type="slidenum">
              <a:rPr lang="en-US" smtClean="0"/>
              <a:pPr/>
              <a:t>37</a:t>
            </a:fld>
            <a:endParaRPr lang="en-US" dirty="0"/>
          </a:p>
        </p:txBody>
      </p:sp>
      <p:sp>
        <p:nvSpPr>
          <p:cNvPr id="6" name="Footer Placeholder 5"/>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Number Placeholder 5"/>
          <p:cNvSpPr>
            <a:spLocks noGrp="1"/>
          </p:cNvSpPr>
          <p:nvPr>
            <p:ph type="sldNum" sz="quarter" idx="12"/>
          </p:nvPr>
        </p:nvSpPr>
        <p:spPr>
          <a:noFill/>
          <a:ln>
            <a:miter lim="800000"/>
            <a:headEnd/>
            <a:tailEnd/>
          </a:ln>
        </p:spPr>
        <p:txBody>
          <a:bodyPr/>
          <a:lstStyle/>
          <a:p>
            <a:fld id="{AC30C179-880D-4164-920E-B3C2FFA6D84D}" type="slidenum">
              <a:rPr lang="en-US"/>
              <a:pPr/>
              <a:t>38</a:t>
            </a:fld>
            <a:endParaRPr lang="en-US" dirty="0"/>
          </a:p>
        </p:txBody>
      </p:sp>
      <p:sp>
        <p:nvSpPr>
          <p:cNvPr id="435202" name="Rectangle 2"/>
          <p:cNvSpPr>
            <a:spLocks noGrp="1" noChangeArrowheads="1"/>
          </p:cNvSpPr>
          <p:nvPr>
            <p:ph type="title"/>
          </p:nvPr>
        </p:nvSpPr>
        <p:spPr>
          <a:xfrm>
            <a:off x="685800" y="381000"/>
            <a:ext cx="7772400" cy="11430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l" eaLnBrk="1" hangingPunct="1">
              <a:defRPr/>
            </a:pPr>
            <a:r>
              <a:rPr lang="en-US" b="1" dirty="0">
                <a:cs typeface="Arial" charset="0"/>
                <a:sym typeface="Wingdings" pitchFamily="2" charset="2"/>
              </a:rPr>
              <a:t></a:t>
            </a:r>
            <a:r>
              <a:rPr lang="en-US" b="1" dirty="0">
                <a:cs typeface="Arial" charset="0"/>
                <a:sym typeface="Symbol" pitchFamily="18" charset="2"/>
              </a:rPr>
              <a:t> </a:t>
            </a:r>
            <a:r>
              <a:rPr lang="en-US" b="1" dirty="0">
                <a:solidFill>
                  <a:srgbClr val="FF0000"/>
                </a:solidFill>
                <a:effectLst>
                  <a:outerShdw blurRad="38100" dist="38100" dir="2700000" algn="tl">
                    <a:srgbClr val="000000"/>
                  </a:outerShdw>
                </a:effectLst>
                <a:cs typeface="Arial" charset="0"/>
                <a:sym typeface="Symbol" pitchFamily="18" charset="2"/>
              </a:rPr>
              <a:t>Dangers</a:t>
            </a:r>
            <a:r>
              <a:rPr lang="en-US" b="1" dirty="0">
                <a:cs typeface="Arial" charset="0"/>
                <a:sym typeface="Symbol" pitchFamily="18" charset="2"/>
              </a:rPr>
              <a:t>:</a:t>
            </a:r>
            <a:endParaRPr lang="en-US" b="1" dirty="0">
              <a:cs typeface="Times New Roman" pitchFamily="18" charset="0"/>
              <a:sym typeface="Symbol" pitchFamily="18" charset="2"/>
            </a:endParaRPr>
          </a:p>
        </p:txBody>
      </p:sp>
      <p:sp>
        <p:nvSpPr>
          <p:cNvPr id="435203" name="Rectangle 3"/>
          <p:cNvSpPr>
            <a:spLocks noGrp="1" noChangeArrowheads="1"/>
          </p:cNvSpPr>
          <p:nvPr>
            <p:ph type="body" idx="1"/>
          </p:nvPr>
        </p:nvSpPr>
        <p:spPr>
          <a:xfrm>
            <a:off x="685800" y="1524000"/>
            <a:ext cx="8077200" cy="4495800"/>
          </a:xfrm>
        </p:spPr>
        <p:txBody>
          <a:bodyPr/>
          <a:lstStyle/>
          <a:p>
            <a:pPr eaLnBrk="1" hangingPunct="1">
              <a:lnSpc>
                <a:spcPct val="90000"/>
              </a:lnSpc>
              <a:defRPr/>
            </a:pPr>
            <a:r>
              <a:rPr lang="en-US" sz="2400" b="1" dirty="0">
                <a:cs typeface="Courier New" pitchFamily="49" charset="0"/>
                <a:sym typeface="Symbol" pitchFamily="18" charset="2"/>
              </a:rPr>
              <a:t>Because of </a:t>
            </a:r>
            <a:r>
              <a:rPr lang="en-US" sz="2400" b="1" i="1" dirty="0">
                <a:solidFill>
                  <a:srgbClr val="0000FF"/>
                </a:solidFill>
                <a:cs typeface="Courier New" pitchFamily="49" charset="0"/>
                <a:sym typeface="Symbol" pitchFamily="18" charset="2"/>
              </a:rPr>
              <a:t>“noisy prices”</a:t>
            </a:r>
            <a:r>
              <a:rPr lang="en-US" sz="2400" b="1" dirty="0">
                <a:cs typeface="Courier New" pitchFamily="49" charset="0"/>
                <a:sym typeface="Symbol" pitchFamily="18" charset="2"/>
              </a:rPr>
              <a:t> </a:t>
            </a:r>
            <a:r>
              <a:rPr lang="en-US" sz="2400" b="1" dirty="0">
                <a:effectLst>
                  <a:outerShdw blurRad="38100" dist="38100" dir="2700000" algn="tl">
                    <a:srgbClr val="FFFFFF"/>
                  </a:outerShdw>
                </a:effectLst>
                <a:cs typeface="Courier New" pitchFamily="49" charset="0"/>
                <a:sym typeface="Symbol" pitchFamily="18" charset="2"/>
              </a:rPr>
              <a:t>(imprecise observation of market value at the micro-level):</a:t>
            </a:r>
          </a:p>
          <a:p>
            <a:pPr lvl="1" eaLnBrk="1" hangingPunct="1">
              <a:lnSpc>
                <a:spcPct val="90000"/>
              </a:lnSpc>
              <a:defRPr/>
            </a:pPr>
            <a:r>
              <a:rPr lang="en-US" sz="2000" b="1" dirty="0">
                <a:cs typeface="Courier New" pitchFamily="49" charset="0"/>
                <a:sym typeface="Symbol" pitchFamily="18" charset="2"/>
              </a:rPr>
              <a:t>NPV</a:t>
            </a:r>
            <a:r>
              <a:rPr lang="en-US" sz="2000" b="1" baseline="-25000" dirty="0">
                <a:solidFill>
                  <a:srgbClr val="CC0099"/>
                </a:solidFill>
                <a:cs typeface="Courier New" pitchFamily="49" charset="0"/>
                <a:sym typeface="Symbol" pitchFamily="18" charset="2"/>
              </a:rPr>
              <a:t>MV</a:t>
            </a:r>
            <a:r>
              <a:rPr lang="en-US" sz="2000" b="1" dirty="0">
                <a:cs typeface="Courier New" pitchFamily="49" charset="0"/>
                <a:sym typeface="Symbol" pitchFamily="18" charset="2"/>
              </a:rPr>
              <a:t> </a:t>
            </a:r>
            <a:r>
              <a:rPr lang="en-US" sz="2000" b="1" dirty="0">
                <a:solidFill>
                  <a:srgbClr val="FF0000"/>
                </a:solidFill>
                <a:cs typeface="Courier New" pitchFamily="49" charset="0"/>
                <a:sym typeface="Symbol" pitchFamily="18" charset="2"/>
              </a:rPr>
              <a:t>≠</a:t>
            </a:r>
            <a:r>
              <a:rPr lang="en-US" sz="2000" b="1" dirty="0">
                <a:cs typeface="Courier New" pitchFamily="49" charset="0"/>
                <a:sym typeface="Symbol" pitchFamily="18" charset="2"/>
              </a:rPr>
              <a:t> 0 is </a:t>
            </a:r>
            <a:r>
              <a:rPr lang="en-US" sz="2000" b="1" i="1" u="sng" dirty="0">
                <a:solidFill>
                  <a:srgbClr val="FF0000"/>
                </a:solidFill>
                <a:cs typeface="Courier New" pitchFamily="49" charset="0"/>
                <a:sym typeface="Symbol" pitchFamily="18" charset="2"/>
              </a:rPr>
              <a:t>possible</a:t>
            </a:r>
            <a:r>
              <a:rPr lang="en-US" sz="2000" b="1" dirty="0">
                <a:effectLst>
                  <a:outerShdw blurRad="38100" dist="38100" dir="2700000" algn="tl">
                    <a:srgbClr val="FFFFFF"/>
                  </a:outerShdw>
                </a:effectLst>
                <a:cs typeface="Courier New" pitchFamily="49" charset="0"/>
                <a:sym typeface="Symbol" pitchFamily="18" charset="2"/>
              </a:rPr>
              <a:t>  in direct private real estate investing (that is, even based on </a:t>
            </a:r>
            <a:r>
              <a:rPr lang="en-US" sz="2000" b="1" i="1" u="sng" dirty="0">
                <a:effectLst>
                  <a:outerShdw blurRad="38100" dist="38100" dir="2700000" algn="tl">
                    <a:srgbClr val="FFFFFF"/>
                  </a:outerShdw>
                </a:effectLst>
                <a:cs typeface="Courier New" pitchFamily="49" charset="0"/>
                <a:sym typeface="Symbol" pitchFamily="18" charset="2"/>
              </a:rPr>
              <a:t>market value</a:t>
            </a:r>
            <a:r>
              <a:rPr lang="en-US" sz="2000" b="1" dirty="0">
                <a:effectLst>
                  <a:outerShdw blurRad="38100" dist="38100" dir="2700000" algn="tl">
                    <a:srgbClr val="FFFFFF"/>
                  </a:outerShdw>
                </a:effectLst>
                <a:cs typeface="Courier New" pitchFamily="49" charset="0"/>
                <a:sym typeface="Symbol" pitchFamily="18" charset="2"/>
              </a:rPr>
              <a:t>), i.e.:</a:t>
            </a:r>
          </a:p>
          <a:p>
            <a:pPr lvl="2" eaLnBrk="1" hangingPunct="1">
              <a:lnSpc>
                <a:spcPct val="90000"/>
              </a:lnSpc>
              <a:defRPr/>
            </a:pPr>
            <a:r>
              <a:rPr lang="en-US" sz="1800" b="1" dirty="0">
                <a:cs typeface="Times New Roman" pitchFamily="18" charset="0"/>
                <a:sym typeface="Symbol" pitchFamily="18" charset="2"/>
              </a:rPr>
              <a:t>You cannot rely on the efficiency of the market to protect you from buying at too high a price, or selling at to low a price.</a:t>
            </a:r>
          </a:p>
          <a:p>
            <a:pPr eaLnBrk="1" hangingPunct="1">
              <a:lnSpc>
                <a:spcPct val="90000"/>
              </a:lnSpc>
              <a:defRPr/>
            </a:pPr>
            <a:r>
              <a:rPr lang="en-US" sz="2400" b="1" dirty="0">
                <a:cs typeface="Times New Roman" pitchFamily="18" charset="0"/>
                <a:sym typeface="Symbol" pitchFamily="18" charset="2"/>
              </a:rPr>
              <a:t>Because of </a:t>
            </a:r>
            <a:r>
              <a:rPr lang="en-US" sz="2400" b="1" i="1" dirty="0">
                <a:solidFill>
                  <a:srgbClr val="0000FF"/>
                </a:solidFill>
                <a:cs typeface="Times New Roman" pitchFamily="18" charset="0"/>
                <a:sym typeface="Symbol" pitchFamily="18" charset="2"/>
              </a:rPr>
              <a:t>“inertia”</a:t>
            </a:r>
            <a:r>
              <a:rPr lang="en-US" sz="2400" b="1" dirty="0">
                <a:cs typeface="Times New Roman" pitchFamily="18" charset="0"/>
                <a:sym typeface="Symbol" pitchFamily="18" charset="2"/>
              </a:rPr>
              <a:t> in the asset market (“sluggish prices” – do not fully adjust right away to reflect relevant news) </a:t>
            </a:r>
            <a:r>
              <a:rPr lang="en-US" sz="2400" b="1" dirty="0">
                <a:cs typeface="Times New Roman" pitchFamily="18" charset="0"/>
                <a:sym typeface="Wingdings" pitchFamily="2" charset="2"/>
              </a:rPr>
              <a:t> </a:t>
            </a:r>
            <a:r>
              <a:rPr lang="en-US" sz="2400" b="1" i="1" dirty="0">
                <a:cs typeface="Times New Roman" pitchFamily="18" charset="0"/>
                <a:sym typeface="Wingdings" pitchFamily="2" charset="2"/>
              </a:rPr>
              <a:t>Long cycles</a:t>
            </a:r>
            <a:r>
              <a:rPr lang="en-US" sz="2400" b="1" dirty="0">
                <a:cs typeface="Times New Roman" pitchFamily="18" charset="0"/>
                <a:sym typeface="Symbol" pitchFamily="18" charset="2"/>
              </a:rPr>
              <a:t>:</a:t>
            </a:r>
          </a:p>
          <a:p>
            <a:pPr lvl="1" eaLnBrk="1" hangingPunct="1">
              <a:lnSpc>
                <a:spcPct val="90000"/>
              </a:lnSpc>
              <a:defRPr/>
            </a:pPr>
            <a:r>
              <a:rPr lang="en-US" sz="2000" b="1" dirty="0">
                <a:cs typeface="Times New Roman" pitchFamily="18" charset="0"/>
                <a:sym typeface="Symbol" pitchFamily="18" charset="2"/>
              </a:rPr>
              <a:t> </a:t>
            </a:r>
            <a:r>
              <a:rPr lang="en-US" sz="2000" b="1" dirty="0">
                <a:solidFill>
                  <a:srgbClr val="FF0000"/>
                </a:solidFill>
                <a:cs typeface="Times New Roman" pitchFamily="18" charset="0"/>
                <a:sym typeface="Symbol" pitchFamily="18" charset="2"/>
              </a:rPr>
              <a:t>Overinflated</a:t>
            </a:r>
            <a:r>
              <a:rPr lang="en-US" sz="2000" b="1" dirty="0">
                <a:cs typeface="Times New Roman" pitchFamily="18" charset="0"/>
                <a:sym typeface="Symbol" pitchFamily="18" charset="2"/>
              </a:rPr>
              <a:t> market prices may endure for a long time;</a:t>
            </a:r>
          </a:p>
          <a:p>
            <a:pPr lvl="1" eaLnBrk="1" hangingPunct="1">
              <a:lnSpc>
                <a:spcPct val="90000"/>
              </a:lnSpc>
              <a:defRPr/>
            </a:pPr>
            <a:r>
              <a:rPr lang="en-US" sz="2000" b="1" dirty="0">
                <a:cs typeface="Times New Roman" pitchFamily="18" charset="0"/>
                <a:sym typeface="Symbol" pitchFamily="18" charset="2"/>
              </a:rPr>
              <a:t> </a:t>
            </a:r>
            <a:r>
              <a:rPr lang="en-US" sz="2000" b="1" dirty="0">
                <a:solidFill>
                  <a:srgbClr val="FF0000"/>
                </a:solidFill>
                <a:cs typeface="Times New Roman" pitchFamily="18" charset="0"/>
                <a:sym typeface="Symbol" pitchFamily="18" charset="2"/>
              </a:rPr>
              <a:t>Excessively depressed</a:t>
            </a:r>
            <a:r>
              <a:rPr lang="en-US" sz="2000" b="1" dirty="0">
                <a:cs typeface="Times New Roman" pitchFamily="18" charset="0"/>
                <a:sym typeface="Symbol" pitchFamily="18" charset="2"/>
              </a:rPr>
              <a:t> market prices may endure for a long time.</a:t>
            </a:r>
          </a:p>
          <a:p>
            <a:pPr lvl="1" eaLnBrk="1" hangingPunct="1">
              <a:lnSpc>
                <a:spcPct val="90000"/>
              </a:lnSpc>
              <a:defRPr/>
            </a:pPr>
            <a:r>
              <a:rPr lang="en-US" sz="2000" b="1" dirty="0">
                <a:cs typeface="Times New Roman" pitchFamily="18" charset="0"/>
                <a:sym typeface="Symbol" pitchFamily="18" charset="2"/>
              </a:rPr>
              <a:t>Danger of getting stuck forced to </a:t>
            </a:r>
            <a:r>
              <a:rPr lang="en-US" sz="2000" b="1" i="1" dirty="0">
                <a:cs typeface="Times New Roman" pitchFamily="18" charset="0"/>
                <a:sym typeface="Symbol" pitchFamily="18" charset="2"/>
              </a:rPr>
              <a:t>“buy high”</a:t>
            </a:r>
            <a:r>
              <a:rPr lang="en-US" sz="2000" b="1" dirty="0">
                <a:cs typeface="Times New Roman" pitchFamily="18" charset="0"/>
                <a:sym typeface="Symbol" pitchFamily="18" charset="2"/>
              </a:rPr>
              <a:t> &amp;/or to </a:t>
            </a:r>
            <a:r>
              <a:rPr lang="en-US" sz="2000" b="1" i="1" dirty="0">
                <a:cs typeface="Times New Roman" pitchFamily="18" charset="0"/>
                <a:sym typeface="Symbol" pitchFamily="18" charset="2"/>
              </a:rPr>
              <a:t>“sell low”</a:t>
            </a:r>
            <a:r>
              <a:rPr lang="en-US" sz="2000" b="1" dirty="0">
                <a:cs typeface="Times New Roman" pitchFamily="18" charset="0"/>
                <a:sym typeface="Symbol" pitchFamily="18" charset="2"/>
              </a:rPr>
              <a:t>.</a:t>
            </a:r>
          </a:p>
          <a:p>
            <a:pPr eaLnBrk="1" hangingPunct="1">
              <a:lnSpc>
                <a:spcPct val="90000"/>
              </a:lnSpc>
              <a:defRPr/>
            </a:pPr>
            <a:endParaRPr lang="en-US" sz="2400" b="1" dirty="0">
              <a:cs typeface="Times New Roman" pitchFamily="18" charset="0"/>
              <a:sym typeface="Symbol" pitchFamily="18" charset="2"/>
            </a:endParaRPr>
          </a:p>
        </p:txBody>
      </p:sp>
      <p:sp>
        <p:nvSpPr>
          <p:cNvPr id="64517" name="Text Box 5"/>
          <p:cNvSpPr txBox="1">
            <a:spLocks noChangeArrowheads="1"/>
          </p:cNvSpPr>
          <p:nvPr/>
        </p:nvSpPr>
        <p:spPr bwMode="auto">
          <a:xfrm>
            <a:off x="5791200" y="5715000"/>
            <a:ext cx="1905000" cy="457200"/>
          </a:xfrm>
          <a:prstGeom prst="rect">
            <a:avLst/>
          </a:prstGeom>
          <a:noFill/>
          <a:ln w="9525">
            <a:noFill/>
            <a:miter lim="800000"/>
            <a:headEnd/>
            <a:tailEnd/>
          </a:ln>
        </p:spPr>
        <p:txBody>
          <a:bodyPr>
            <a:spAutoFit/>
          </a:bodyPr>
          <a:lstStyle/>
          <a:p>
            <a:pPr algn="ctr" eaLnBrk="1" hangingPunct="1">
              <a:spcBef>
                <a:spcPct val="50000"/>
              </a:spcBef>
            </a:pPr>
            <a:r>
              <a:rPr lang="en-US" dirty="0">
                <a:solidFill>
                  <a:srgbClr val="FF0000"/>
                </a:solidFill>
              </a:rPr>
              <a:t>How?</a:t>
            </a:r>
          </a:p>
        </p:txBody>
      </p:sp>
      <p:sp>
        <p:nvSpPr>
          <p:cNvPr id="64518" name="Line 6"/>
          <p:cNvSpPr>
            <a:spLocks noChangeShapeType="1"/>
          </p:cNvSpPr>
          <p:nvPr/>
        </p:nvSpPr>
        <p:spPr bwMode="auto">
          <a:xfrm flipV="1">
            <a:off x="7010400" y="5486400"/>
            <a:ext cx="457200" cy="304800"/>
          </a:xfrm>
          <a:prstGeom prst="line">
            <a:avLst/>
          </a:prstGeom>
          <a:noFill/>
          <a:ln w="9525">
            <a:solidFill>
              <a:srgbClr val="FF0000"/>
            </a:solidFill>
            <a:round/>
            <a:headEnd/>
            <a:tailEnd type="triangle" w="med" len="med"/>
          </a:ln>
        </p:spPr>
        <p:txBody>
          <a:bodyPr wrap="none"/>
          <a:lstStyle/>
          <a:p>
            <a:endParaRPr lang="en-US" dirty="0"/>
          </a:p>
        </p:txBody>
      </p:sp>
      <p:sp>
        <p:nvSpPr>
          <p:cNvPr id="64519" name="Line 7"/>
          <p:cNvSpPr>
            <a:spLocks noChangeShapeType="1"/>
          </p:cNvSpPr>
          <p:nvPr/>
        </p:nvSpPr>
        <p:spPr bwMode="auto">
          <a:xfrm flipH="1" flipV="1">
            <a:off x="5943600" y="5486400"/>
            <a:ext cx="533400" cy="228600"/>
          </a:xfrm>
          <a:prstGeom prst="line">
            <a:avLst/>
          </a:prstGeom>
          <a:noFill/>
          <a:ln w="9525">
            <a:solidFill>
              <a:srgbClr val="FF0000"/>
            </a:solidFill>
            <a:round/>
            <a:headEnd/>
            <a:tailEnd type="triangle" w="med" len="med"/>
          </a:ln>
        </p:spPr>
        <p:txBody>
          <a:bodyPr wrap="none"/>
          <a:lstStyle/>
          <a:p>
            <a:endParaRPr lang="en-US" dirty="0"/>
          </a:p>
        </p:txBody>
      </p:sp>
      <p:sp>
        <p:nvSpPr>
          <p:cNvPr id="8" name="Footer Placeholder 7"/>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5"/>
          <p:cNvSpPr>
            <a:spLocks noGrp="1"/>
          </p:cNvSpPr>
          <p:nvPr>
            <p:ph type="sldNum" sz="quarter" idx="12"/>
          </p:nvPr>
        </p:nvSpPr>
        <p:spPr>
          <a:noFill/>
          <a:ln>
            <a:miter lim="800000"/>
            <a:headEnd/>
            <a:tailEnd/>
          </a:ln>
        </p:spPr>
        <p:txBody>
          <a:bodyPr/>
          <a:lstStyle/>
          <a:p>
            <a:fld id="{0FAFD70D-940E-4EDE-A39F-072D655BF192}" type="slidenum">
              <a:rPr lang="en-US"/>
              <a:pPr/>
              <a:t>39</a:t>
            </a:fld>
            <a:endParaRPr lang="en-US" dirty="0"/>
          </a:p>
        </p:txBody>
      </p:sp>
      <p:sp>
        <p:nvSpPr>
          <p:cNvPr id="436226" name="Rectangle 2"/>
          <p:cNvSpPr>
            <a:spLocks noGrp="1" noChangeArrowheads="1"/>
          </p:cNvSpPr>
          <p:nvPr>
            <p:ph type="title"/>
          </p:nvPr>
        </p:nvSpPr>
        <p:spPr>
          <a:xfrm>
            <a:off x="685800" y="457200"/>
            <a:ext cx="7772400" cy="11430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l" eaLnBrk="1" hangingPunct="1">
              <a:defRPr/>
            </a:pPr>
            <a:r>
              <a:rPr lang="en-US" b="1" dirty="0">
                <a:cs typeface="Arial" charset="0"/>
                <a:sym typeface="Wingdings" pitchFamily="2" charset="2"/>
              </a:rPr>
              <a:t></a:t>
            </a:r>
            <a:r>
              <a:rPr lang="en-US" b="1" dirty="0">
                <a:cs typeface="Arial" charset="0"/>
                <a:sym typeface="Symbol" pitchFamily="18" charset="2"/>
              </a:rPr>
              <a:t> </a:t>
            </a:r>
            <a:r>
              <a:rPr lang="en-US" b="1" dirty="0">
                <a:solidFill>
                  <a:srgbClr val="008000"/>
                </a:solidFill>
                <a:effectLst>
                  <a:outerShdw blurRad="38100" dist="38100" dir="2700000" algn="tl">
                    <a:srgbClr val="000000"/>
                  </a:outerShdw>
                </a:effectLst>
                <a:cs typeface="Arial" charset="0"/>
                <a:sym typeface="Symbol" pitchFamily="18" charset="2"/>
              </a:rPr>
              <a:t>Opportunities</a:t>
            </a:r>
            <a:r>
              <a:rPr lang="en-US" b="1" dirty="0">
                <a:cs typeface="Arial" charset="0"/>
                <a:sym typeface="Symbol" pitchFamily="18" charset="2"/>
              </a:rPr>
              <a:t>:</a:t>
            </a:r>
            <a:endParaRPr lang="en-US" b="1" dirty="0">
              <a:cs typeface="Times New Roman" pitchFamily="18" charset="0"/>
              <a:sym typeface="Symbol" pitchFamily="18" charset="2"/>
            </a:endParaRPr>
          </a:p>
        </p:txBody>
      </p:sp>
      <p:sp>
        <p:nvSpPr>
          <p:cNvPr id="436227" name="Rectangle 3"/>
          <p:cNvSpPr>
            <a:spLocks noGrp="1" noChangeArrowheads="1"/>
          </p:cNvSpPr>
          <p:nvPr>
            <p:ph type="body" idx="1"/>
          </p:nvPr>
        </p:nvSpPr>
        <p:spPr>
          <a:xfrm>
            <a:off x="838200" y="1676400"/>
            <a:ext cx="7340600" cy="4433888"/>
          </a:xfrm>
        </p:spPr>
        <p:txBody>
          <a:bodyPr/>
          <a:lstStyle/>
          <a:p>
            <a:pPr eaLnBrk="1" hangingPunct="1">
              <a:lnSpc>
                <a:spcPct val="90000"/>
              </a:lnSpc>
              <a:defRPr/>
            </a:pPr>
            <a:r>
              <a:rPr lang="en-US" b="1" i="1" dirty="0">
                <a:effectLst>
                  <a:outerShdw blurRad="38100" dist="38100" dir="2700000" algn="tl">
                    <a:srgbClr val="FFFFFF"/>
                  </a:outerShdw>
                </a:effectLst>
                <a:cs typeface="Courier New" pitchFamily="49" charset="0"/>
                <a:sym typeface="Symbol" pitchFamily="18" charset="2"/>
              </a:rPr>
              <a:t>From </a:t>
            </a:r>
            <a:r>
              <a:rPr lang="en-US" b="1" i="1" dirty="0">
                <a:solidFill>
                  <a:srgbClr val="0000FF"/>
                </a:solidFill>
                <a:cs typeface="Courier New" pitchFamily="49" charset="0"/>
                <a:sym typeface="Symbol" pitchFamily="18" charset="2"/>
              </a:rPr>
              <a:t>noise</a:t>
            </a:r>
            <a:r>
              <a:rPr lang="en-US" b="1" i="1" dirty="0">
                <a:effectLst>
                  <a:outerShdw blurRad="38100" dist="38100" dir="2700000" algn="tl">
                    <a:srgbClr val="FFFFFF"/>
                  </a:outerShdw>
                </a:effectLst>
                <a:cs typeface="Courier New" pitchFamily="49" charset="0"/>
                <a:sym typeface="Symbol" pitchFamily="18" charset="2"/>
              </a:rPr>
              <a:t>:</a:t>
            </a:r>
            <a:r>
              <a:rPr lang="en-US" sz="2400" b="1" dirty="0">
                <a:effectLst>
                  <a:outerShdw blurRad="38100" dist="38100" dir="2700000" algn="tl">
                    <a:srgbClr val="FFFFFF"/>
                  </a:outerShdw>
                </a:effectLst>
                <a:cs typeface="Courier New" pitchFamily="49" charset="0"/>
                <a:sym typeface="Symbol" pitchFamily="18" charset="2"/>
              </a:rPr>
              <a:t> DO YOUR “HOMEWORK” WELL, NEGOTIATE SMARTLY</a:t>
            </a:r>
            <a:r>
              <a:rPr lang="en-US" sz="2400" b="1" dirty="0" smtClean="0">
                <a:effectLst>
                  <a:outerShdw blurRad="38100" dist="38100" dir="2700000" algn="tl">
                    <a:srgbClr val="FFFFFF"/>
                  </a:outerShdw>
                </a:effectLst>
                <a:cs typeface="Courier New" pitchFamily="49" charset="0"/>
                <a:sym typeface="Symbol" pitchFamily="18" charset="2"/>
              </a:rPr>
              <a:t>, CULTIVATE UNIQUE EXPERTISE, </a:t>
            </a:r>
            <a:r>
              <a:rPr lang="en-US" sz="2400" b="1" dirty="0">
                <a:effectLst>
                  <a:outerShdw blurRad="38100" dist="38100" dir="2700000" algn="tl">
                    <a:srgbClr val="FFFFFF"/>
                  </a:outerShdw>
                </a:effectLst>
                <a:cs typeface="Courier New" pitchFamily="49" charset="0"/>
                <a:sym typeface="Symbol" pitchFamily="18" charset="2"/>
              </a:rPr>
              <a:t>YOU MAY GET A DEAL AT </a:t>
            </a:r>
            <a:r>
              <a:rPr lang="en-US" sz="2400" b="1" u="sng" dirty="0">
                <a:effectLst>
                  <a:outerShdw blurRad="38100" dist="38100" dir="2700000" algn="tl">
                    <a:srgbClr val="FFFFFF"/>
                  </a:outerShdw>
                </a:effectLst>
                <a:cs typeface="Courier New" pitchFamily="49" charset="0"/>
                <a:sym typeface="Symbol" pitchFamily="18" charset="2"/>
              </a:rPr>
              <a:t>POSITIVE NPV</a:t>
            </a:r>
            <a:r>
              <a:rPr lang="en-US" sz="2400" b="1" dirty="0">
                <a:effectLst>
                  <a:outerShdw blurRad="38100" dist="38100" dir="2700000" algn="tl">
                    <a:srgbClr val="FFFFFF"/>
                  </a:outerShdw>
                </a:effectLst>
                <a:cs typeface="Courier New" pitchFamily="49" charset="0"/>
                <a:sym typeface="Symbol" pitchFamily="18" charset="2"/>
              </a:rPr>
              <a:t>.</a:t>
            </a:r>
            <a:endParaRPr lang="en-US" sz="2400" b="1" dirty="0">
              <a:effectLst>
                <a:outerShdw blurRad="38100" dist="38100" dir="2700000" algn="tl">
                  <a:srgbClr val="FFFFFF"/>
                </a:outerShdw>
              </a:effectLst>
              <a:cs typeface="Times New Roman" pitchFamily="18" charset="0"/>
              <a:sym typeface="Symbol" pitchFamily="18" charset="2"/>
            </a:endParaRPr>
          </a:p>
          <a:p>
            <a:pPr eaLnBrk="1" hangingPunct="1">
              <a:lnSpc>
                <a:spcPct val="90000"/>
              </a:lnSpc>
              <a:defRPr/>
            </a:pPr>
            <a:endParaRPr lang="en-US" sz="2400" b="1" dirty="0">
              <a:effectLst>
                <a:outerShdw blurRad="38100" dist="38100" dir="2700000" algn="tl">
                  <a:srgbClr val="FFFFFF"/>
                </a:outerShdw>
              </a:effectLst>
              <a:cs typeface="Times New Roman" pitchFamily="18" charset="0"/>
              <a:sym typeface="Symbol" pitchFamily="18" charset="2"/>
            </a:endParaRPr>
          </a:p>
          <a:p>
            <a:pPr eaLnBrk="1" hangingPunct="1">
              <a:lnSpc>
                <a:spcPct val="90000"/>
              </a:lnSpc>
              <a:defRPr/>
            </a:pPr>
            <a:r>
              <a:rPr lang="en-US" b="1" i="1" dirty="0">
                <a:effectLst>
                  <a:outerShdw blurRad="38100" dist="38100" dir="2700000" algn="tl">
                    <a:srgbClr val="FFFFFF"/>
                  </a:outerShdw>
                </a:effectLst>
                <a:cs typeface="Courier New" pitchFamily="49" charset="0"/>
                <a:sym typeface="Symbol" pitchFamily="18" charset="2"/>
              </a:rPr>
              <a:t>From </a:t>
            </a:r>
            <a:r>
              <a:rPr lang="en-US" b="1" i="1" dirty="0">
                <a:solidFill>
                  <a:srgbClr val="0000FF"/>
                </a:solidFill>
                <a:cs typeface="Courier New" pitchFamily="49" charset="0"/>
                <a:sym typeface="Symbol" pitchFamily="18" charset="2"/>
              </a:rPr>
              <a:t>inertia</a:t>
            </a:r>
            <a:r>
              <a:rPr lang="en-US" b="1" i="1" dirty="0">
                <a:effectLst>
                  <a:outerShdw blurRad="38100" dist="38100" dir="2700000" algn="tl">
                    <a:srgbClr val="FFFFFF"/>
                  </a:outerShdw>
                </a:effectLst>
                <a:cs typeface="Courier New" pitchFamily="49" charset="0"/>
                <a:sym typeface="Symbol" pitchFamily="18" charset="2"/>
              </a:rPr>
              <a:t>:</a:t>
            </a:r>
            <a:r>
              <a:rPr lang="en-US" sz="2400" b="1" dirty="0">
                <a:effectLst>
                  <a:outerShdw blurRad="38100" dist="38100" dir="2700000" algn="tl">
                    <a:srgbClr val="FFFFFF"/>
                  </a:outerShdw>
                </a:effectLst>
                <a:cs typeface="Courier New" pitchFamily="49" charset="0"/>
                <a:sym typeface="Symbol" pitchFamily="18" charset="2"/>
              </a:rPr>
              <a:t> ANALYZE THE MARKET TO PROFIT FROM THE </a:t>
            </a:r>
            <a:r>
              <a:rPr lang="en-US" sz="2400" b="1" i="1" u="sng" dirty="0">
                <a:effectLst>
                  <a:outerShdw blurRad="38100" dist="38100" dir="2700000" algn="tl">
                    <a:srgbClr val="FFFFFF"/>
                  </a:outerShdw>
                </a:effectLst>
                <a:cs typeface="Courier New" pitchFamily="49" charset="0"/>
                <a:sym typeface="Symbol" pitchFamily="18" charset="2"/>
              </a:rPr>
              <a:t>PREDICTABILITY</a:t>
            </a:r>
            <a:r>
              <a:rPr lang="en-US" sz="2400" b="1" dirty="0">
                <a:effectLst>
                  <a:outerShdw blurRad="38100" dist="38100" dir="2700000" algn="tl">
                    <a:srgbClr val="FFFFFF"/>
                  </a:outerShdw>
                </a:effectLst>
                <a:cs typeface="Courier New" pitchFamily="49" charset="0"/>
                <a:sym typeface="Symbol" pitchFamily="18" charset="2"/>
              </a:rPr>
              <a:t> THAT RESULTS FROM ITS INERTIA TO </a:t>
            </a:r>
            <a:r>
              <a:rPr lang="en-US" sz="2400" b="1" u="sng" dirty="0">
                <a:effectLst>
                  <a:outerShdw blurRad="38100" dist="38100" dir="2700000" algn="tl">
                    <a:srgbClr val="FFFFFF"/>
                  </a:outerShdw>
                </a:effectLst>
                <a:cs typeface="Courier New" pitchFamily="49" charset="0"/>
                <a:sym typeface="Symbol" pitchFamily="18" charset="2"/>
              </a:rPr>
              <a:t>BUY LOW &amp; SELL HIGH</a:t>
            </a:r>
            <a:r>
              <a:rPr lang="en-US" sz="2400" b="1" dirty="0">
                <a:effectLst>
                  <a:outerShdw blurRad="38100" dist="38100" dir="2700000" algn="tl">
                    <a:srgbClr val="FFFFFF"/>
                  </a:outerShdw>
                </a:effectLst>
                <a:cs typeface="Courier New" pitchFamily="49" charset="0"/>
                <a:sym typeface="Symbol" pitchFamily="18" charset="2"/>
              </a:rPr>
              <a:t> </a:t>
            </a:r>
            <a:r>
              <a:rPr lang="en-US" sz="2400" b="1" i="1" dirty="0">
                <a:effectLst>
                  <a:outerShdw blurRad="38100" dist="38100" dir="2700000" algn="tl">
                    <a:srgbClr val="FFFFFF"/>
                  </a:outerShdw>
                </a:effectLst>
                <a:cs typeface="Courier New" pitchFamily="49" charset="0"/>
                <a:sym typeface="Symbol" pitchFamily="18" charset="2"/>
              </a:rPr>
              <a:t>(“MARKET TIMING STRATEGY</a:t>
            </a:r>
            <a:r>
              <a:rPr lang="en-US" sz="2400" b="1" dirty="0">
                <a:effectLst>
                  <a:outerShdw blurRad="38100" dist="38100" dir="2700000" algn="tl">
                    <a:srgbClr val="FFFFFF"/>
                  </a:outerShdw>
                </a:effectLst>
                <a:cs typeface="Courier New" pitchFamily="49" charset="0"/>
                <a:sym typeface="Symbol" pitchFamily="18" charset="2"/>
              </a:rPr>
              <a:t>”), OR AT LEAST AVOID FORCED SALES IN DOWN </a:t>
            </a:r>
            <a:r>
              <a:rPr lang="en-US" sz="2400" b="1" dirty="0" smtClean="0">
                <a:effectLst>
                  <a:outerShdw blurRad="38100" dist="38100" dir="2700000" algn="tl">
                    <a:srgbClr val="FFFFFF"/>
                  </a:outerShdw>
                </a:effectLst>
                <a:cs typeface="Courier New" pitchFamily="49" charset="0"/>
                <a:sym typeface="Symbol" pitchFamily="18" charset="2"/>
              </a:rPr>
              <a:t>MKTS (</a:t>
            </a:r>
            <a:r>
              <a:rPr lang="en-US" sz="2400" b="1" dirty="0">
                <a:effectLst>
                  <a:outerShdw blurRad="38100" dist="38100" dir="2700000" algn="tl">
                    <a:srgbClr val="FFFFFF"/>
                  </a:outerShdw>
                </a:effectLst>
                <a:cs typeface="Courier New" pitchFamily="49" charset="0"/>
                <a:sym typeface="Symbol" pitchFamily="18" charset="2"/>
              </a:rPr>
              <a:t>E.G., BY RETAINING </a:t>
            </a:r>
            <a:r>
              <a:rPr lang="en-US" sz="2400" b="1" i="1" dirty="0">
                <a:effectLst>
                  <a:outerShdw blurRad="38100" dist="38100" dir="2700000" algn="tl">
                    <a:srgbClr val="FFFFFF"/>
                  </a:outerShdw>
                </a:effectLst>
                <a:cs typeface="Courier New" pitchFamily="49" charset="0"/>
                <a:sym typeface="Symbol" pitchFamily="18" charset="2"/>
              </a:rPr>
              <a:t>LIQUIDITY)</a:t>
            </a:r>
            <a:r>
              <a:rPr lang="en-US" sz="2400" b="1" dirty="0">
                <a:effectLst>
                  <a:outerShdw blurRad="38100" dist="38100" dir="2700000" algn="tl">
                    <a:srgbClr val="FFFFFF"/>
                  </a:outerShdw>
                </a:effectLst>
                <a:cs typeface="Courier New" pitchFamily="49" charset="0"/>
                <a:sym typeface="Symbol" pitchFamily="18" charset="2"/>
              </a:rPr>
              <a:t> (HOW?).</a:t>
            </a:r>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2"/>
          </p:nvPr>
        </p:nvSpPr>
        <p:spPr>
          <a:noFill/>
          <a:ln>
            <a:miter lim="800000"/>
            <a:headEnd/>
            <a:tailEnd/>
          </a:ln>
        </p:spPr>
        <p:txBody>
          <a:bodyPr/>
          <a:lstStyle/>
          <a:p>
            <a:fld id="{1CC6E6F8-0CA1-4DFC-BE84-A1EACAB1D74C}" type="slidenum">
              <a:rPr lang="en-US"/>
              <a:pPr/>
              <a:t>4</a:t>
            </a:fld>
            <a:endParaRPr lang="en-US" dirty="0"/>
          </a:p>
        </p:txBody>
      </p:sp>
      <p:pic>
        <p:nvPicPr>
          <p:cNvPr id="20483" name="Picture 2"/>
          <p:cNvPicPr>
            <a:picLocks noChangeAspect="1" noChangeArrowheads="1"/>
          </p:cNvPicPr>
          <p:nvPr/>
        </p:nvPicPr>
        <p:blipFill>
          <a:blip r:embed="rId2" cstate="print"/>
          <a:srcRect/>
          <a:stretch>
            <a:fillRect/>
          </a:stretch>
        </p:blipFill>
        <p:spPr bwMode="auto">
          <a:xfrm>
            <a:off x="609600" y="1828800"/>
            <a:ext cx="5943600" cy="4132263"/>
          </a:xfrm>
          <a:prstGeom prst="rect">
            <a:avLst/>
          </a:prstGeom>
          <a:noFill/>
          <a:ln w="9525">
            <a:noFill/>
            <a:miter lim="800000"/>
            <a:headEnd/>
            <a:tailEnd/>
          </a:ln>
        </p:spPr>
      </p:pic>
      <p:sp>
        <p:nvSpPr>
          <p:cNvPr id="392195" name="Text Box 3"/>
          <p:cNvSpPr txBox="1">
            <a:spLocks noChangeArrowheads="1"/>
          </p:cNvSpPr>
          <p:nvPr/>
        </p:nvSpPr>
        <p:spPr bwMode="auto">
          <a:xfrm>
            <a:off x="228600" y="304800"/>
            <a:ext cx="6858000" cy="579438"/>
          </a:xfrm>
          <a:prstGeom prst="rect">
            <a:avLst/>
          </a:prstGeom>
          <a:noFill/>
          <a:ln w="9525">
            <a:noFill/>
            <a:miter lim="800000"/>
            <a:headEnd/>
            <a:tailEnd/>
          </a:ln>
          <a:effectLst/>
        </p:spPr>
        <p:txBody>
          <a:bodyPr>
            <a:spAutoFit/>
          </a:bodyPr>
          <a:lstStyle/>
          <a:p>
            <a:pPr eaLnBrk="1" hangingPunct="1">
              <a:spcBef>
                <a:spcPct val="50000"/>
              </a:spcBef>
              <a:defRPr/>
            </a:pPr>
            <a:r>
              <a:rPr lang="en-US" sz="3200" b="1" i="1" dirty="0">
                <a:solidFill>
                  <a:srgbClr val="CC0099"/>
                </a:solidFill>
                <a:effectLst>
                  <a:outerShdw blurRad="38100" dist="38100" dir="2700000" algn="tl">
                    <a:srgbClr val="000000"/>
                  </a:outerShdw>
                </a:effectLst>
              </a:rPr>
              <a:t>Market Value:</a:t>
            </a:r>
          </a:p>
        </p:txBody>
      </p:sp>
      <p:sp>
        <p:nvSpPr>
          <p:cNvPr id="392196" name="Text Box 4"/>
          <p:cNvSpPr txBox="1">
            <a:spLocks noChangeArrowheads="1"/>
          </p:cNvSpPr>
          <p:nvPr/>
        </p:nvSpPr>
        <p:spPr bwMode="auto">
          <a:xfrm>
            <a:off x="457200" y="914400"/>
            <a:ext cx="8382000" cy="854075"/>
          </a:xfrm>
          <a:prstGeom prst="rect">
            <a:avLst/>
          </a:prstGeom>
          <a:noFill/>
          <a:ln w="9525">
            <a:noFill/>
            <a:miter lim="800000"/>
            <a:headEnd/>
            <a:tailEnd/>
          </a:ln>
          <a:effectLst/>
        </p:spPr>
        <p:txBody>
          <a:bodyPr>
            <a:spAutoFit/>
          </a:bodyPr>
          <a:lstStyle/>
          <a:p>
            <a:pPr eaLnBrk="1" hangingPunct="1">
              <a:spcBef>
                <a:spcPct val="50000"/>
              </a:spcBef>
              <a:buFontTx/>
              <a:buChar char="•"/>
              <a:defRPr/>
            </a:pPr>
            <a:r>
              <a:rPr lang="en-US" b="1" dirty="0">
                <a:effectLst>
                  <a:outerShdw blurRad="38100" dist="38100" dir="2700000" algn="tl">
                    <a:srgbClr val="FFFFFF"/>
                  </a:outerShdw>
                </a:effectLst>
              </a:rPr>
              <a:t> When you sell a property, you don’t know exactly what price you can get.</a:t>
            </a:r>
          </a:p>
          <a:p>
            <a:pPr eaLnBrk="1" hangingPunct="1">
              <a:spcBef>
                <a:spcPct val="50000"/>
              </a:spcBef>
              <a:buFontTx/>
              <a:buChar char="•"/>
              <a:defRPr/>
            </a:pPr>
            <a:r>
              <a:rPr lang="en-US" b="1" dirty="0">
                <a:effectLst>
                  <a:outerShdw blurRad="38100" dist="38100" dir="2700000" algn="tl">
                    <a:srgbClr val="FFFFFF"/>
                  </a:outerShdw>
                </a:effectLst>
              </a:rPr>
              <a:t> There is a probability distribution of the possible prices…</a:t>
            </a:r>
          </a:p>
        </p:txBody>
      </p:sp>
      <p:grpSp>
        <p:nvGrpSpPr>
          <p:cNvPr id="20486" name="Group 5"/>
          <p:cNvGrpSpPr>
            <a:grpSpLocks/>
          </p:cNvGrpSpPr>
          <p:nvPr/>
        </p:nvGrpSpPr>
        <p:grpSpPr bwMode="auto">
          <a:xfrm>
            <a:off x="3505200" y="2057400"/>
            <a:ext cx="5334000" cy="3384550"/>
            <a:chOff x="2208" y="1296"/>
            <a:chExt cx="3360" cy="2132"/>
          </a:xfrm>
        </p:grpSpPr>
        <p:sp>
          <p:nvSpPr>
            <p:cNvPr id="392198" name="Text Box 6"/>
            <p:cNvSpPr txBox="1">
              <a:spLocks noChangeArrowheads="1"/>
            </p:cNvSpPr>
            <p:nvPr/>
          </p:nvSpPr>
          <p:spPr bwMode="auto">
            <a:xfrm>
              <a:off x="4224" y="1296"/>
              <a:ext cx="1344" cy="1024"/>
            </a:xfrm>
            <a:prstGeom prst="rect">
              <a:avLst/>
            </a:prstGeom>
            <a:noFill/>
            <a:ln w="9525">
              <a:solidFill>
                <a:srgbClr val="CC0099"/>
              </a:solidFill>
              <a:miter lim="800000"/>
              <a:headEnd/>
              <a:tailEnd/>
            </a:ln>
            <a:effectLst/>
          </p:spPr>
          <p:txBody>
            <a:bodyPr>
              <a:spAutoFit/>
            </a:bodyPr>
            <a:lstStyle/>
            <a:p>
              <a:pPr eaLnBrk="1" hangingPunct="1">
                <a:spcBef>
                  <a:spcPct val="50000"/>
                </a:spcBef>
                <a:defRPr/>
              </a:pPr>
              <a:r>
                <a:rPr lang="en-US" b="1" dirty="0">
                  <a:effectLst>
                    <a:outerShdw blurRad="38100" dist="38100" dir="2700000" algn="tl">
                      <a:srgbClr val="FFFFFF"/>
                    </a:outerShdw>
                  </a:effectLst>
                </a:rPr>
                <a:t>The </a:t>
              </a:r>
              <a:r>
                <a:rPr lang="en-US" b="1" i="1" dirty="0">
                  <a:effectLst>
                    <a:outerShdw blurRad="38100" dist="38100" dir="2700000" algn="tl">
                      <a:srgbClr val="FFFFFF"/>
                    </a:outerShdw>
                  </a:effectLst>
                </a:rPr>
                <a:t>mean</a:t>
              </a:r>
              <a:r>
                <a:rPr lang="en-US" b="1" dirty="0">
                  <a:effectLst>
                    <a:outerShdw blurRad="38100" dist="38100" dir="2700000" algn="tl">
                      <a:srgbClr val="FFFFFF"/>
                    </a:outerShdw>
                  </a:effectLst>
                </a:rPr>
                <a:t> of this distribution (</a:t>
              </a:r>
              <a:r>
                <a:rPr lang="en-US" b="1" i="1" dirty="0">
                  <a:effectLst>
                    <a:outerShdw blurRad="38100" dist="38100" dir="2700000" algn="tl">
                      <a:srgbClr val="FFFFFF"/>
                    </a:outerShdw>
                  </a:effectLst>
                </a:rPr>
                <a:t>“expected price”</a:t>
              </a:r>
              <a:r>
                <a:rPr lang="en-US" b="1" dirty="0">
                  <a:effectLst>
                    <a:outerShdw blurRad="38100" dist="38100" dir="2700000" algn="tl">
                      <a:srgbClr val="FFFFFF"/>
                    </a:outerShdw>
                  </a:effectLst>
                </a:rPr>
                <a:t>) is the </a:t>
              </a:r>
              <a:r>
                <a:rPr lang="en-US" b="1" i="1" dirty="0">
                  <a:effectLst>
                    <a:outerShdw blurRad="38100" dist="38100" dir="2700000" algn="tl">
                      <a:srgbClr val="FFFFFF"/>
                    </a:outerShdw>
                  </a:effectLst>
                </a:rPr>
                <a:t>market value </a:t>
              </a:r>
              <a:r>
                <a:rPr lang="en-US" b="1" dirty="0">
                  <a:effectLst>
                    <a:outerShdw blurRad="38100" dist="38100" dir="2700000" algn="tl">
                      <a:srgbClr val="FFFFFF"/>
                    </a:outerShdw>
                  </a:effectLst>
                </a:rPr>
                <a:t>(</a:t>
              </a:r>
              <a:r>
                <a:rPr lang="en-US" b="1" dirty="0">
                  <a:solidFill>
                    <a:srgbClr val="CC0099"/>
                  </a:solidFill>
                  <a:effectLst>
                    <a:outerShdw blurRad="38100" dist="38100" dir="2700000" algn="tl">
                      <a:srgbClr val="000000"/>
                    </a:outerShdw>
                  </a:effectLst>
                </a:rPr>
                <a:t>MV</a:t>
              </a:r>
              <a:r>
                <a:rPr lang="en-US" b="1" dirty="0">
                  <a:effectLst>
                    <a:outerShdw blurRad="38100" dist="38100" dir="2700000" algn="tl">
                      <a:srgbClr val="FFFFFF"/>
                    </a:outerShdw>
                  </a:effectLst>
                </a:rPr>
                <a:t>)</a:t>
              </a:r>
            </a:p>
          </p:txBody>
        </p:sp>
        <p:sp>
          <p:nvSpPr>
            <p:cNvPr id="20488" name="AutoShape 7"/>
            <p:cNvSpPr>
              <a:spLocks noChangeArrowheads="1"/>
            </p:cNvSpPr>
            <p:nvPr/>
          </p:nvSpPr>
          <p:spPr bwMode="auto">
            <a:xfrm rot="10800000">
              <a:off x="2400" y="2592"/>
              <a:ext cx="2976" cy="672"/>
            </a:xfrm>
            <a:custGeom>
              <a:avLst/>
              <a:gdLst>
                <a:gd name="T0" fmla="*/ 2078 w 21600"/>
                <a:gd name="T1" fmla="*/ 0 h 21600"/>
                <a:gd name="T2" fmla="*/ 2078 w 21600"/>
                <a:gd name="T3" fmla="*/ 378 h 21600"/>
                <a:gd name="T4" fmla="*/ 494 w 21600"/>
                <a:gd name="T5" fmla="*/ 672 h 21600"/>
                <a:gd name="T6" fmla="*/ 2976 w 21600"/>
                <a:gd name="T7" fmla="*/ 189 h 21600"/>
                <a:gd name="T8" fmla="*/ 17694720 60000 65536"/>
                <a:gd name="T9" fmla="*/ 5898240 60000 65536"/>
                <a:gd name="T10" fmla="*/ 5898240 60000 65536"/>
                <a:gd name="T11" fmla="*/ 0 60000 65536"/>
                <a:gd name="T12" fmla="*/ 12426 w 21600"/>
                <a:gd name="T13" fmla="*/ 2571 h 21600"/>
                <a:gd name="T14" fmla="*/ 17840 w 21600"/>
                <a:gd name="T15" fmla="*/ 9579 h 21600"/>
              </a:gdLst>
              <a:ahLst/>
              <a:cxnLst>
                <a:cxn ang="T8">
                  <a:pos x="T0" y="T1"/>
                </a:cxn>
                <a:cxn ang="T9">
                  <a:pos x="T2" y="T3"/>
                </a:cxn>
                <a:cxn ang="T10">
                  <a:pos x="T4" y="T5"/>
                </a:cxn>
                <a:cxn ang="T11">
                  <a:pos x="T6" y="T7"/>
                </a:cxn>
              </a:cxnLst>
              <a:rect l="T12" t="T13" r="T14" b="T15"/>
              <a:pathLst>
                <a:path w="21600" h="21600">
                  <a:moveTo>
                    <a:pt x="21600" y="6079"/>
                  </a:moveTo>
                  <a:lnTo>
                    <a:pt x="15079" y="0"/>
                  </a:lnTo>
                  <a:lnTo>
                    <a:pt x="15079" y="2571"/>
                  </a:lnTo>
                  <a:lnTo>
                    <a:pt x="12427" y="2571"/>
                  </a:lnTo>
                  <a:cubicBezTo>
                    <a:pt x="5564" y="2571"/>
                    <a:pt x="0" y="6863"/>
                    <a:pt x="0" y="12158"/>
                  </a:cubicBezTo>
                  <a:lnTo>
                    <a:pt x="0" y="21600"/>
                  </a:lnTo>
                  <a:lnTo>
                    <a:pt x="7171" y="21600"/>
                  </a:lnTo>
                  <a:lnTo>
                    <a:pt x="7171" y="12158"/>
                  </a:lnTo>
                  <a:cubicBezTo>
                    <a:pt x="7171" y="10738"/>
                    <a:pt x="9524" y="9587"/>
                    <a:pt x="12427" y="9587"/>
                  </a:cubicBezTo>
                  <a:lnTo>
                    <a:pt x="15079" y="9587"/>
                  </a:lnTo>
                  <a:lnTo>
                    <a:pt x="15079" y="12158"/>
                  </a:lnTo>
                  <a:lnTo>
                    <a:pt x="21600" y="6079"/>
                  </a:lnTo>
                  <a:close/>
                </a:path>
              </a:pathLst>
            </a:custGeom>
            <a:noFill/>
            <a:ln w="9525">
              <a:solidFill>
                <a:schemeClr val="tx1"/>
              </a:solidFill>
              <a:miter lim="800000"/>
              <a:headEnd/>
              <a:tailEnd/>
            </a:ln>
          </p:spPr>
          <p:txBody>
            <a:bodyPr wrap="none" anchor="ctr"/>
            <a:lstStyle/>
            <a:p>
              <a:endParaRPr lang="en-US" dirty="0"/>
            </a:p>
          </p:txBody>
        </p:sp>
        <p:sp>
          <p:nvSpPr>
            <p:cNvPr id="20489" name="Line 8"/>
            <p:cNvSpPr>
              <a:spLocks noChangeShapeType="1"/>
            </p:cNvSpPr>
            <p:nvPr/>
          </p:nvSpPr>
          <p:spPr bwMode="auto">
            <a:xfrm>
              <a:off x="2352" y="2112"/>
              <a:ext cx="0" cy="1152"/>
            </a:xfrm>
            <a:prstGeom prst="line">
              <a:avLst/>
            </a:prstGeom>
            <a:noFill/>
            <a:ln w="12700">
              <a:solidFill>
                <a:schemeClr val="tx1"/>
              </a:solidFill>
              <a:prstDash val="sysDot"/>
              <a:round/>
              <a:headEnd/>
              <a:tailEnd/>
            </a:ln>
          </p:spPr>
          <p:txBody>
            <a:bodyPr wrap="none"/>
            <a:lstStyle/>
            <a:p>
              <a:endParaRPr lang="en-US" dirty="0"/>
            </a:p>
          </p:txBody>
        </p:sp>
        <p:sp>
          <p:nvSpPr>
            <p:cNvPr id="20490" name="Text Box 9"/>
            <p:cNvSpPr txBox="1">
              <a:spLocks noChangeArrowheads="1"/>
            </p:cNvSpPr>
            <p:nvPr/>
          </p:nvSpPr>
          <p:spPr bwMode="auto">
            <a:xfrm>
              <a:off x="2208" y="3216"/>
              <a:ext cx="336" cy="212"/>
            </a:xfrm>
            <a:prstGeom prst="rect">
              <a:avLst/>
            </a:prstGeom>
            <a:noFill/>
            <a:ln w="9525">
              <a:noFill/>
              <a:miter lim="800000"/>
              <a:headEnd/>
              <a:tailEnd/>
            </a:ln>
          </p:spPr>
          <p:txBody>
            <a:bodyPr>
              <a:spAutoFit/>
            </a:bodyPr>
            <a:lstStyle/>
            <a:p>
              <a:pPr eaLnBrk="1" hangingPunct="1">
                <a:spcBef>
                  <a:spcPct val="50000"/>
                </a:spcBef>
              </a:pPr>
              <a:r>
                <a:rPr lang="en-US" sz="1600" b="1" dirty="0">
                  <a:solidFill>
                    <a:srgbClr val="CC0099"/>
                  </a:solidFill>
                </a:rPr>
                <a:t>MV</a:t>
              </a:r>
            </a:p>
          </p:txBody>
        </p:sp>
      </p:grpSp>
      <p:sp>
        <p:nvSpPr>
          <p:cNvPr id="11" name="Footer Placeholder 10"/>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3"/>
          <p:cNvSpPr>
            <a:spLocks noGrp="1"/>
          </p:cNvSpPr>
          <p:nvPr>
            <p:ph type="sldNum" sz="quarter" idx="12"/>
          </p:nvPr>
        </p:nvSpPr>
        <p:spPr>
          <a:noFill/>
          <a:ln>
            <a:miter lim="800000"/>
            <a:headEnd/>
            <a:tailEnd/>
          </a:ln>
        </p:spPr>
        <p:txBody>
          <a:bodyPr/>
          <a:lstStyle/>
          <a:p>
            <a:fld id="{4C4D2EE2-5DC7-4667-88D0-0B19AFE9DD42}" type="slidenum">
              <a:rPr lang="en-US"/>
              <a:pPr/>
              <a:t>40</a:t>
            </a:fld>
            <a:endParaRPr lang="en-US" dirty="0"/>
          </a:p>
        </p:txBody>
      </p:sp>
      <p:sp>
        <p:nvSpPr>
          <p:cNvPr id="437250" name="Text Box 2"/>
          <p:cNvSpPr txBox="1">
            <a:spLocks noChangeArrowheads="1"/>
          </p:cNvSpPr>
          <p:nvPr/>
        </p:nvSpPr>
        <p:spPr bwMode="auto">
          <a:xfrm>
            <a:off x="457200" y="152400"/>
            <a:ext cx="8305800" cy="6524625"/>
          </a:xfrm>
          <a:prstGeom prst="rect">
            <a:avLst/>
          </a:prstGeom>
          <a:noFill/>
          <a:ln w="9525">
            <a:noFill/>
            <a:miter lim="800000"/>
            <a:headEnd/>
            <a:tailEnd/>
          </a:ln>
          <a:effectLst/>
        </p:spPr>
        <p:txBody>
          <a:bodyPr>
            <a:spAutoFit/>
          </a:bodyPr>
          <a:lstStyle/>
          <a:p>
            <a:pPr eaLnBrk="1" hangingPunct="1">
              <a:spcBef>
                <a:spcPct val="50000"/>
              </a:spcBef>
              <a:defRPr/>
            </a:pPr>
            <a:r>
              <a:rPr lang="en-US" sz="2800" b="1" dirty="0">
                <a:effectLst>
                  <a:outerShdw blurRad="38100" dist="38100" dir="2700000" algn="tl">
                    <a:srgbClr val="FFFFFF"/>
                  </a:outerShdw>
                </a:effectLst>
              </a:rPr>
              <a:t>General practical implication of private real estate’s market inefficiency (relative to stock exchange):</a:t>
            </a:r>
          </a:p>
          <a:p>
            <a:pPr eaLnBrk="1" hangingPunct="1">
              <a:spcBef>
                <a:spcPct val="50000"/>
              </a:spcBef>
              <a:defRPr/>
            </a:pPr>
            <a:r>
              <a:rPr lang="en-US" sz="2800" b="1" dirty="0">
                <a:effectLst>
                  <a:outerShdw blurRad="38100" dist="38100" dir="2700000" algn="tl">
                    <a:srgbClr val="FFFFFF"/>
                  </a:outerShdw>
                </a:effectLst>
              </a:rPr>
              <a:t>It becomes more important (in order to avoid downside dangers), and more profitable (in order to obtain upside opportunities) to invest in:</a:t>
            </a:r>
          </a:p>
          <a:p>
            <a:pPr eaLnBrk="1" hangingPunct="1">
              <a:spcBef>
                <a:spcPct val="50000"/>
              </a:spcBef>
              <a:buFontTx/>
              <a:buChar char="•"/>
              <a:defRPr/>
            </a:pPr>
            <a:r>
              <a:rPr lang="en-US" sz="2800" b="1" dirty="0">
                <a:solidFill>
                  <a:srgbClr val="0000FF"/>
                </a:solidFill>
                <a:effectLst>
                  <a:outerShdw blurRad="38100" dist="38100" dir="2700000" algn="tl">
                    <a:srgbClr val="000000"/>
                  </a:outerShdw>
                </a:effectLst>
              </a:rPr>
              <a:t> </a:t>
            </a:r>
            <a:r>
              <a:rPr lang="en-US" sz="2800" b="1" i="1" dirty="0">
                <a:solidFill>
                  <a:srgbClr val="0000FF"/>
                </a:solidFill>
              </a:rPr>
              <a:t>“Due diligence”</a:t>
            </a:r>
            <a:r>
              <a:rPr lang="en-US" sz="2800" b="1" dirty="0">
                <a:effectLst>
                  <a:outerShdw blurRad="38100" dist="38100" dir="2700000" algn="tl">
                    <a:srgbClr val="FFFFFF"/>
                  </a:outerShdw>
                </a:effectLst>
              </a:rPr>
              <a:t> </a:t>
            </a:r>
            <a:r>
              <a:rPr lang="en-US" b="1" dirty="0">
                <a:effectLst>
                  <a:outerShdw blurRad="38100" dist="38100" dir="2700000" algn="tl">
                    <a:srgbClr val="FFFFFF"/>
                  </a:outerShdw>
                </a:effectLst>
              </a:rPr>
              <a:t>at the micro level (i.e., do your “homework” carefully in investigating specific deals).</a:t>
            </a:r>
          </a:p>
          <a:p>
            <a:pPr eaLnBrk="1" hangingPunct="1">
              <a:spcBef>
                <a:spcPct val="50000"/>
              </a:spcBef>
              <a:buFontTx/>
              <a:buChar char="•"/>
              <a:defRPr/>
            </a:pPr>
            <a:r>
              <a:rPr lang="en-US" sz="2800" b="1" dirty="0">
                <a:solidFill>
                  <a:srgbClr val="0000FF"/>
                </a:solidFill>
                <a:effectLst>
                  <a:outerShdw blurRad="38100" dist="38100" dir="2700000" algn="tl">
                    <a:srgbClr val="000000"/>
                  </a:outerShdw>
                </a:effectLst>
              </a:rPr>
              <a:t> </a:t>
            </a:r>
            <a:r>
              <a:rPr lang="en-US" sz="2800" b="1" i="1" dirty="0">
                <a:solidFill>
                  <a:srgbClr val="0000FF"/>
                </a:solidFill>
              </a:rPr>
              <a:t>Research</a:t>
            </a:r>
            <a:r>
              <a:rPr lang="en-US" sz="2800" b="1" dirty="0">
                <a:effectLst>
                  <a:outerShdw blurRad="38100" dist="38100" dir="2700000" algn="tl">
                    <a:srgbClr val="FFFFFF"/>
                  </a:outerShdw>
                </a:effectLst>
              </a:rPr>
              <a:t> </a:t>
            </a:r>
            <a:r>
              <a:rPr lang="en-US" b="1" dirty="0">
                <a:effectLst>
                  <a:outerShdw blurRad="38100" dist="38100" dir="2700000" algn="tl">
                    <a:srgbClr val="FFFFFF"/>
                  </a:outerShdw>
                </a:effectLst>
              </a:rPr>
              <a:t>at the macro level (i.e., monitor market conditions, both within R.E. </a:t>
            </a:r>
            <a:r>
              <a:rPr lang="en-US" b="1" dirty="0">
                <a:effectLst>
                  <a:outerShdw blurRad="38100" dist="38100" dir="2700000" algn="tl">
                    <a:srgbClr val="FFFFFF"/>
                  </a:outerShdw>
                </a:effectLst>
              </a:rPr>
              <a:t>over time, and betw R.E. </a:t>
            </a:r>
            <a:r>
              <a:rPr lang="en-US" b="1" dirty="0">
                <a:effectLst>
                  <a:outerShdw blurRad="38100" dist="38100" dir="2700000" algn="tl">
                    <a:srgbClr val="FFFFFF"/>
                  </a:outerShdw>
                </a:effectLst>
              </a:rPr>
              <a:t>and other asset markets, e.g., relative ex ante yields – e.g., in late 80s R.E. </a:t>
            </a:r>
            <a:r>
              <a:rPr lang="en-US" b="1" dirty="0">
                <a:effectLst>
                  <a:outerShdw blurRad="38100" dist="38100" dir="2700000" algn="tl">
                    <a:srgbClr val="FFFFFF"/>
                  </a:outerShdw>
                </a:effectLst>
              </a:rPr>
              <a:t>yields were less than bond yields in spite of low &amp; declining inflation &amp; overbuilt space mkts</a:t>
            </a:r>
            <a:r>
              <a:rPr lang="en-US" b="1" dirty="0">
                <a:effectLst>
                  <a:outerShdw blurRad="38100" dist="38100" dir="2700000" algn="tl">
                    <a:srgbClr val="FFFFFF"/>
                  </a:outerShdw>
                </a:effectLst>
              </a:rPr>
              <a:t>).</a:t>
            </a:r>
            <a:endParaRPr lang="en-US" b="1" dirty="0">
              <a:solidFill>
                <a:srgbClr val="0000FF"/>
              </a:solidFill>
              <a:effectLst>
                <a:outerShdw blurRad="38100" dist="38100" dir="2700000" algn="tl">
                  <a:srgbClr val="000000"/>
                </a:outerShdw>
              </a:effectLst>
            </a:endParaRPr>
          </a:p>
          <a:p>
            <a:pPr eaLnBrk="1" hangingPunct="1">
              <a:spcBef>
                <a:spcPct val="50000"/>
              </a:spcBef>
              <a:buFontTx/>
              <a:buChar char="•"/>
              <a:defRPr/>
            </a:pPr>
            <a:r>
              <a:rPr lang="en-US" b="1" i="1" dirty="0">
                <a:solidFill>
                  <a:srgbClr val="0000FF"/>
                </a:solidFill>
              </a:rPr>
              <a:t>Cultivate unique expertise &amp; capability with the </a:t>
            </a:r>
            <a:r>
              <a:rPr lang="en-US" b="1" i="1" u="sng" dirty="0">
                <a:solidFill>
                  <a:srgbClr val="0000FF"/>
                </a:solidFill>
              </a:rPr>
              <a:t>physical</a:t>
            </a:r>
            <a:r>
              <a:rPr lang="en-US" b="1" i="1" dirty="0">
                <a:solidFill>
                  <a:srgbClr val="0000FF"/>
                </a:solidFill>
              </a:rPr>
              <a:t> asset (the “product”).</a:t>
            </a:r>
            <a:endParaRPr lang="en-US" b="1" i="1" dirty="0"/>
          </a:p>
        </p:txBody>
      </p:sp>
      <p:sp>
        <p:nvSpPr>
          <p:cNvPr id="4" name="Footer Placeholder 3"/>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21" name="Rectangle 5"/>
          <p:cNvSpPr>
            <a:spLocks noChangeArrowheads="1"/>
          </p:cNvSpPr>
          <p:nvPr/>
        </p:nvSpPr>
        <p:spPr bwMode="auto">
          <a:xfrm>
            <a:off x="381000" y="0"/>
            <a:ext cx="8305800" cy="914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effectLst>
                  <a:outerShdw blurRad="38100" dist="38100" dir="2700000" algn="tl">
                    <a:srgbClr val="FFFFFF"/>
                  </a:outerShdw>
                </a:effectLst>
                <a:latin typeface="Arial" panose="020B0604020202090204" pitchFamily="34" charset="0"/>
              </a:defRPr>
            </a:lvl1pPr>
            <a:lvl2pPr algn="ctr">
              <a:defRPr sz="4400">
                <a:solidFill>
                  <a:schemeClr val="tx2"/>
                </a:solidFill>
                <a:effectLst>
                  <a:outerShdw blurRad="38100" dist="38100" dir="2700000" algn="tl">
                    <a:srgbClr val="FFFFFF"/>
                  </a:outerShdw>
                </a:effectLst>
                <a:latin typeface="Arial" panose="020B0604020202090204" pitchFamily="34" charset="0"/>
              </a:defRPr>
            </a:lvl2pPr>
            <a:lvl3pPr algn="ctr">
              <a:defRPr sz="4400">
                <a:solidFill>
                  <a:schemeClr val="tx2"/>
                </a:solidFill>
                <a:effectLst>
                  <a:outerShdw blurRad="38100" dist="38100" dir="2700000" algn="tl">
                    <a:srgbClr val="FFFFFF"/>
                  </a:outerShdw>
                </a:effectLst>
                <a:latin typeface="Arial" panose="020B0604020202090204" pitchFamily="34" charset="0"/>
              </a:defRPr>
            </a:lvl3pPr>
            <a:lvl4pPr algn="ctr">
              <a:defRPr sz="4400">
                <a:solidFill>
                  <a:schemeClr val="tx2"/>
                </a:solidFill>
                <a:effectLst>
                  <a:outerShdw blurRad="38100" dist="38100" dir="2700000" algn="tl">
                    <a:srgbClr val="FFFFFF"/>
                  </a:outerShdw>
                </a:effectLst>
                <a:latin typeface="Arial" panose="020B0604020202090204" pitchFamily="34" charset="0"/>
              </a:defRPr>
            </a:lvl4pPr>
            <a:lvl5pPr algn="ctr">
              <a:defRPr sz="4400">
                <a:solidFill>
                  <a:schemeClr val="tx2"/>
                </a:solidFill>
                <a:effectLst>
                  <a:outerShdw blurRad="38100" dist="38100" dir="2700000" algn="tl">
                    <a:srgbClr val="FFFFFF"/>
                  </a:outerShdw>
                </a:effectLst>
                <a:latin typeface="Arial" panose="020B0604020202090204" pitchFamily="34" charset="0"/>
              </a:defRPr>
            </a:lvl5pPr>
            <a:lvl6pPr marL="4572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6pPr>
            <a:lvl7pPr marL="9144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7pPr>
            <a:lvl8pPr marL="13716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8pPr>
            <a:lvl9pPr marL="18288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9pPr>
          </a:lstStyle>
          <a:p>
            <a:pPr eaLnBrk="1" hangingPunct="1">
              <a:defRPr/>
            </a:pPr>
            <a:r>
              <a:rPr lang="en-US" sz="2400" b="1" dirty="0" smtClean="0">
                <a:latin typeface="Times New Roman" panose="02020603050405020304" pitchFamily="18" charset="0"/>
              </a:rPr>
              <a:t>12.3: </a:t>
            </a:r>
            <a:r>
              <a:rPr lang="en-US" sz="2400" b="1" i="1" dirty="0" smtClean="0">
                <a:latin typeface="Times New Roman" panose="02020603050405020304" pitchFamily="18" charset="0"/>
                <a:cs typeface="Arial" panose="020B0604020202090204" pitchFamily="34" charset="0"/>
                <a:sym typeface="Symbol" panose="05050102010706020507" pitchFamily="18" charset="2"/>
              </a:rPr>
              <a:t>“Dueling” Asset Markets:</a:t>
            </a:r>
            <a:br>
              <a:rPr lang="en-US" sz="2400" b="1" i="1" dirty="0" smtClean="0">
                <a:latin typeface="Times New Roman" panose="02020603050405020304" pitchFamily="18" charset="0"/>
                <a:cs typeface="Arial" panose="020B0604020202090204" pitchFamily="34" charset="0"/>
                <a:sym typeface="Symbol" panose="05050102010706020507" pitchFamily="18" charset="2"/>
              </a:rPr>
            </a:br>
            <a:r>
              <a:rPr lang="en-US" sz="2400" b="1" i="1" dirty="0" smtClean="0">
                <a:latin typeface="Times New Roman" panose="02020603050405020304" pitchFamily="18" charset="0"/>
                <a:cs typeface="Arial" panose="020B0604020202090204" pitchFamily="34" charset="0"/>
                <a:sym typeface="Symbol" panose="05050102010706020507" pitchFamily="18" charset="2"/>
              </a:rPr>
              <a:t>The REIT Mkt </a:t>
            </a:r>
            <a:r>
              <a:rPr lang="en-US" sz="2400" b="1" i="1" dirty="0" smtClean="0">
                <a:latin typeface="Times New Roman" panose="02020603050405020304" pitchFamily="18" charset="0"/>
                <a:cs typeface="Arial" panose="020B0604020202090204" pitchFamily="34" charset="0"/>
                <a:sym typeface="Symbol" panose="05050102010706020507" pitchFamily="18" charset="2"/>
              </a:rPr>
              <a:t>vs. </a:t>
            </a:r>
            <a:r>
              <a:rPr lang="en-US" sz="2400" b="1" i="1" dirty="0" smtClean="0">
                <a:latin typeface="Times New Roman" panose="02020603050405020304" pitchFamily="18" charset="0"/>
                <a:cs typeface="Arial" panose="020B0604020202090204" pitchFamily="34" charset="0"/>
                <a:sym typeface="Symbol" panose="05050102010706020507" pitchFamily="18" charset="2"/>
              </a:rPr>
              <a:t>the Private Direct Property Mkt</a:t>
            </a:r>
          </a:p>
        </p:txBody>
      </p:sp>
      <p:sp>
        <p:nvSpPr>
          <p:cNvPr id="67588" name="TextBox 2"/>
          <p:cNvSpPr txBox="1">
            <a:spLocks noChangeArrowheads="1"/>
          </p:cNvSpPr>
          <p:nvPr/>
        </p:nvSpPr>
        <p:spPr bwMode="auto">
          <a:xfrm>
            <a:off x="114300" y="914400"/>
            <a:ext cx="8839200" cy="369888"/>
          </a:xfrm>
          <a:prstGeom prst="rect">
            <a:avLst/>
          </a:prstGeom>
          <a:noFill/>
          <a:ln w="9525">
            <a:noFill/>
            <a:miter lim="800000"/>
            <a:headEnd/>
            <a:tailEnd/>
          </a:ln>
        </p:spPr>
        <p:txBody>
          <a:bodyPr>
            <a:spAutoFit/>
          </a:bodyPr>
          <a:lstStyle/>
          <a:p>
            <a:pPr algn="ctr" eaLnBrk="1" hangingPunct="1"/>
            <a:r>
              <a:rPr lang="en-US" sz="1800" dirty="0"/>
              <a:t>Exhibit 12-3: Equity REIT Share Prices </a:t>
            </a:r>
            <a:r>
              <a:rPr lang="en-US" sz="1800" dirty="0" smtClean="0"/>
              <a:t>vs. </a:t>
            </a:r>
            <a:r>
              <a:rPr lang="en-US" sz="1800" dirty="0"/>
              <a:t>Private Property Net Asset Values (NAVs)</a:t>
            </a:r>
          </a:p>
        </p:txBody>
      </p:sp>
      <p:grpSp>
        <p:nvGrpSpPr>
          <p:cNvPr id="9" name="Group 8"/>
          <p:cNvGrpSpPr/>
          <p:nvPr/>
        </p:nvGrpSpPr>
        <p:grpSpPr>
          <a:xfrm>
            <a:off x="967238" y="1414463"/>
            <a:ext cx="7209525" cy="4572000"/>
            <a:chOff x="967238" y="1414463"/>
            <a:chExt cx="7209525" cy="4572000"/>
          </a:xfrm>
        </p:grpSpPr>
        <p:pic>
          <p:nvPicPr>
            <p:cNvPr id="67587" name="Picture 1"/>
            <p:cNvPicPr>
              <a:picLocks noChangeAspect="1"/>
            </p:cNvPicPr>
            <p:nvPr/>
          </p:nvPicPr>
          <p:blipFill>
            <a:blip r:embed="rId2" cstate="print"/>
            <a:srcRect/>
            <a:stretch>
              <a:fillRect/>
            </a:stretch>
          </p:blipFill>
          <p:spPr bwMode="auto">
            <a:xfrm>
              <a:off x="967238" y="1414463"/>
              <a:ext cx="7209525" cy="4572000"/>
            </a:xfrm>
            <a:prstGeom prst="rect">
              <a:avLst/>
            </a:prstGeom>
            <a:noFill/>
            <a:ln w="9525">
              <a:noFill/>
              <a:miter lim="800000"/>
              <a:headEnd/>
              <a:tailEnd/>
            </a:ln>
          </p:spPr>
        </p:pic>
        <p:cxnSp>
          <p:nvCxnSpPr>
            <p:cNvPr id="67589" name="Straight Connector 4"/>
            <p:cNvCxnSpPr>
              <a:cxnSpLocks noChangeShapeType="1"/>
            </p:cNvCxnSpPr>
            <p:nvPr/>
          </p:nvCxnSpPr>
          <p:spPr bwMode="auto">
            <a:xfrm>
              <a:off x="1447800" y="4419600"/>
              <a:ext cx="6675120" cy="0"/>
            </a:xfrm>
            <a:prstGeom prst="line">
              <a:avLst/>
            </a:prstGeom>
            <a:noFill/>
            <a:ln w="9525" algn="ctr">
              <a:solidFill>
                <a:srgbClr val="FF0000"/>
              </a:solidFill>
              <a:round/>
              <a:headEnd/>
              <a:tailEnd/>
            </a:ln>
            <a:effectLst/>
          </p:spPr>
        </p:cxnSp>
      </p:grpSp>
      <p:sp>
        <p:nvSpPr>
          <p:cNvPr id="67590" name="TextBox 9"/>
          <p:cNvSpPr txBox="1">
            <a:spLocks noChangeArrowheads="1"/>
          </p:cNvSpPr>
          <p:nvPr/>
        </p:nvSpPr>
        <p:spPr bwMode="auto">
          <a:xfrm>
            <a:off x="19050" y="5971881"/>
            <a:ext cx="8839200" cy="368300"/>
          </a:xfrm>
          <a:prstGeom prst="rect">
            <a:avLst/>
          </a:prstGeom>
          <a:noFill/>
          <a:ln w="9525">
            <a:noFill/>
            <a:miter lim="800000"/>
            <a:headEnd/>
            <a:tailEnd/>
          </a:ln>
        </p:spPr>
        <p:txBody>
          <a:bodyPr>
            <a:spAutoFit/>
          </a:bodyPr>
          <a:lstStyle/>
          <a:p>
            <a:pPr algn="ctr" eaLnBrk="1" hangingPunct="1"/>
            <a:r>
              <a:rPr lang="en-US" sz="1800" dirty="0"/>
              <a:t>NAREIT share price set to 1.00 as of Jan.1990. NAV=ShPrice*(1+GSpremium%).</a:t>
            </a:r>
          </a:p>
        </p:txBody>
      </p:sp>
      <p:sp>
        <p:nvSpPr>
          <p:cNvPr id="7" name="Slide Number Placeholder 6"/>
          <p:cNvSpPr>
            <a:spLocks noGrp="1"/>
          </p:cNvSpPr>
          <p:nvPr>
            <p:ph type="sldNum" sz="quarter" idx="12"/>
          </p:nvPr>
        </p:nvSpPr>
        <p:spPr/>
        <p:txBody>
          <a:bodyPr/>
          <a:lstStyle/>
          <a:p>
            <a:fld id="{4D013042-9813-4025-A3D3-365497D1BCD3}" type="slidenum">
              <a:rPr lang="en-US" smtClean="0"/>
              <a:pPr/>
              <a:t>41</a:t>
            </a:fld>
            <a:endParaRPr lang="en-US" dirty="0"/>
          </a:p>
        </p:txBody>
      </p:sp>
      <p:sp>
        <p:nvSpPr>
          <p:cNvPr id="8" name="Footer Placeholder 7"/>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3"/>
          <p:cNvSpPr>
            <a:spLocks noGrp="1"/>
          </p:cNvSpPr>
          <p:nvPr>
            <p:ph type="sldNum" sz="quarter" idx="12"/>
          </p:nvPr>
        </p:nvSpPr>
        <p:spPr>
          <a:noFill/>
          <a:ln>
            <a:miter lim="800000"/>
            <a:headEnd/>
            <a:tailEnd/>
          </a:ln>
        </p:spPr>
        <p:txBody>
          <a:bodyPr/>
          <a:lstStyle/>
          <a:p>
            <a:fld id="{3D6C4F69-C855-42E6-BF1C-2C53CD819FE7}" type="slidenum">
              <a:rPr lang="en-US"/>
              <a:pPr/>
              <a:t>42</a:t>
            </a:fld>
            <a:endParaRPr lang="en-US" dirty="0"/>
          </a:p>
        </p:txBody>
      </p:sp>
      <p:sp>
        <p:nvSpPr>
          <p:cNvPr id="855042" name="Text Box 2"/>
          <p:cNvSpPr txBox="1">
            <a:spLocks noChangeArrowheads="1"/>
          </p:cNvSpPr>
          <p:nvPr/>
        </p:nvSpPr>
        <p:spPr bwMode="auto">
          <a:xfrm>
            <a:off x="381000" y="152400"/>
            <a:ext cx="8229600" cy="5607050"/>
          </a:xfrm>
          <a:prstGeom prst="rect">
            <a:avLst/>
          </a:prstGeom>
          <a:noFill/>
          <a:ln w="9525">
            <a:noFill/>
            <a:miter lim="800000"/>
            <a:headEnd/>
            <a:tailEnd/>
          </a:ln>
          <a:effectLst/>
        </p:spPr>
        <p:txBody>
          <a:bodyPr>
            <a:spAutoFit/>
          </a:bodyPr>
          <a:lstStyle/>
          <a:p>
            <a:pPr eaLnBrk="1" hangingPunct="1">
              <a:spcBef>
                <a:spcPct val="50000"/>
              </a:spcBef>
              <a:defRPr/>
            </a:pPr>
            <a:r>
              <a:rPr lang="en-US" sz="2800" dirty="0">
                <a:effectLst>
                  <a:outerShdw blurRad="38100" dist="38100" dir="2700000" algn="tl">
                    <a:srgbClr val="FFFFFF"/>
                  </a:outerShdw>
                </a:effectLst>
                <a:latin typeface="+mn-lt"/>
              </a:rPr>
              <a:t>The point is . . .</a:t>
            </a:r>
          </a:p>
          <a:p>
            <a:pPr eaLnBrk="1" hangingPunct="1">
              <a:spcBef>
                <a:spcPct val="10000"/>
              </a:spcBef>
              <a:buFontTx/>
              <a:buChar char="•"/>
              <a:defRPr/>
            </a:pPr>
            <a:r>
              <a:rPr lang="en-US" sz="2400" dirty="0">
                <a:effectLst>
                  <a:outerShdw blurRad="38100" dist="38100" dir="2700000" algn="tl">
                    <a:srgbClr val="FFFFFF"/>
                  </a:outerShdw>
                </a:effectLst>
                <a:latin typeface="+mn-lt"/>
              </a:rPr>
              <a:t> </a:t>
            </a:r>
            <a:r>
              <a:rPr lang="en-US" dirty="0">
                <a:effectLst>
                  <a:outerShdw blurRad="38100" dist="38100" dir="2700000" algn="tl">
                    <a:srgbClr val="FFFFFF"/>
                  </a:outerShdw>
                </a:effectLst>
                <a:latin typeface="+mn-lt"/>
              </a:rPr>
              <a:t>REIT </a:t>
            </a:r>
            <a:r>
              <a:rPr lang="en-US" dirty="0" smtClean="0">
                <a:effectLst>
                  <a:outerShdw blurRad="38100" dist="38100" dir="2700000" algn="tl">
                    <a:srgbClr val="FFFFFF"/>
                  </a:outerShdw>
                </a:effectLst>
                <a:latin typeface="+mn-lt"/>
              </a:rPr>
              <a:t>vs. </a:t>
            </a:r>
            <a:r>
              <a:rPr lang="en-US" dirty="0">
                <a:effectLst>
                  <a:outerShdw blurRad="38100" dist="38100" dir="2700000" algn="tl">
                    <a:srgbClr val="FFFFFF"/>
                  </a:outerShdw>
                </a:effectLst>
                <a:latin typeface="+mn-lt"/>
              </a:rPr>
              <a:t>priv mkt </a:t>
            </a:r>
            <a:r>
              <a:rPr lang="en-US" dirty="0">
                <a:effectLst>
                  <a:outerShdw blurRad="38100" dist="38100" dir="2700000" algn="tl">
                    <a:srgbClr val="FFFFFF"/>
                  </a:outerShdw>
                </a:effectLst>
                <a:latin typeface="+mn-lt"/>
              </a:rPr>
              <a:t>valuations </a:t>
            </a:r>
            <a:r>
              <a:rPr lang="en-US" dirty="0">
                <a:effectLst>
                  <a:outerShdw blurRad="38100" dist="38100" dir="2700000" algn="tl">
                    <a:srgbClr val="FFFFFF"/>
                  </a:outerShdw>
                </a:effectLst>
                <a:latin typeface="+mn-lt"/>
              </a:rPr>
              <a:t>differ.</a:t>
            </a:r>
            <a:endParaRPr lang="en-US" dirty="0">
              <a:effectLst>
                <a:outerShdw blurRad="38100" dist="38100" dir="2700000" algn="tl">
                  <a:srgbClr val="FFFFFF"/>
                </a:outerShdw>
              </a:effectLst>
              <a:latin typeface="+mn-lt"/>
            </a:endParaRPr>
          </a:p>
          <a:p>
            <a:pPr eaLnBrk="1" hangingPunct="1">
              <a:spcBef>
                <a:spcPct val="30000"/>
              </a:spcBef>
              <a:buFontTx/>
              <a:buChar char="•"/>
              <a:defRPr/>
            </a:pPr>
            <a:r>
              <a:rPr lang="en-US" dirty="0">
                <a:effectLst>
                  <a:outerShdw blurRad="38100" dist="38100" dir="2700000" algn="tl">
                    <a:srgbClr val="FFFFFF"/>
                  </a:outerShdw>
                </a:effectLst>
                <a:latin typeface="+mn-lt"/>
              </a:rPr>
              <a:t> Differences don’t seem to be entirely explainable </a:t>
            </a:r>
            <a:r>
              <a:rPr lang="en-US" dirty="0">
                <a:effectLst>
                  <a:outerShdw blurRad="38100" dist="38100" dir="2700000" algn="tl">
                    <a:srgbClr val="FFFFFF"/>
                  </a:outerShdw>
                </a:effectLst>
                <a:latin typeface="+mn-lt"/>
              </a:rPr>
              <a:t>by differences in </a:t>
            </a:r>
            <a:r>
              <a:rPr lang="en-US" dirty="0">
                <a:effectLst>
                  <a:outerShdw blurRad="38100" dist="38100" dir="2700000" algn="tl">
                    <a:srgbClr val="FFFFFF"/>
                  </a:outerShdw>
                </a:effectLst>
                <a:latin typeface="+mn-lt"/>
              </a:rPr>
              <a:t>cash flows; nor </a:t>
            </a:r>
            <a:r>
              <a:rPr lang="en-US" dirty="0">
                <a:effectLst>
                  <a:outerShdw blurRad="38100" dist="38100" dir="2700000" algn="tl">
                    <a:srgbClr val="FFFFFF"/>
                  </a:outerShdw>
                </a:effectLst>
                <a:latin typeface="+mn-lt"/>
              </a:rPr>
              <a:t>are they explainable entirely by </a:t>
            </a:r>
            <a:r>
              <a:rPr lang="en-US" dirty="0">
                <a:effectLst>
                  <a:outerShdw blurRad="38100" dist="38100" dir="2700000" algn="tl">
                    <a:srgbClr val="FFFFFF"/>
                  </a:outerShdw>
                </a:effectLst>
                <a:latin typeface="+mn-lt"/>
              </a:rPr>
              <a:t>firm-level (aka “entity” level) considerations </a:t>
            </a:r>
            <a:r>
              <a:rPr lang="en-US" dirty="0">
                <a:effectLst>
                  <a:outerShdw blurRad="38100" dist="38100" dir="2700000" algn="tl">
                    <a:srgbClr val="FFFFFF"/>
                  </a:outerShdw>
                </a:effectLst>
                <a:latin typeface="+mn-lt"/>
              </a:rPr>
              <a:t>(e.g., debt financing, entity-level mgt, trading</a:t>
            </a:r>
            <a:r>
              <a:rPr lang="en-US" dirty="0">
                <a:effectLst>
                  <a:outerShdw blurRad="38100" dist="38100" dir="2700000" algn="tl">
                    <a:srgbClr val="FFFFFF"/>
                  </a:outerShdw>
                </a:effectLst>
                <a:latin typeface="+mn-lt"/>
              </a:rPr>
              <a:t>,…) </a:t>
            </a:r>
            <a:endParaRPr lang="en-US" dirty="0">
              <a:effectLst>
                <a:outerShdw blurRad="38100" dist="38100" dir="2700000" algn="tl">
                  <a:srgbClr val="FFFFFF"/>
                </a:outerShdw>
              </a:effectLst>
              <a:latin typeface="+mn-lt"/>
            </a:endParaRPr>
          </a:p>
          <a:p>
            <a:pPr eaLnBrk="1" hangingPunct="1">
              <a:spcBef>
                <a:spcPct val="30000"/>
              </a:spcBef>
              <a:buFontTx/>
              <a:buChar char="•"/>
              <a:defRPr/>
            </a:pPr>
            <a:r>
              <a:rPr lang="en-US" dirty="0">
                <a:effectLst>
                  <a:outerShdw blurRad="38100" dist="38100" dir="2700000" algn="tl">
                    <a:srgbClr val="FFFFFF"/>
                  </a:outerShdw>
                </a:effectLst>
                <a:latin typeface="+mn-lt"/>
                <a:sym typeface="Wingdings" pitchFamily="2" charset="2"/>
              </a:rPr>
              <a:t> Thus, </a:t>
            </a:r>
            <a:r>
              <a:rPr lang="en-US" dirty="0">
                <a:effectLst>
                  <a:outerShdw blurRad="38100" dist="38100" dir="2700000" algn="tl">
                    <a:srgbClr val="FFFFFF"/>
                  </a:outerShdw>
                </a:effectLst>
                <a:latin typeface="+mn-lt"/>
                <a:sym typeface="Wingdings" pitchFamily="2" charset="2"/>
              </a:rPr>
              <a:t>in part, differences are </a:t>
            </a:r>
            <a:r>
              <a:rPr lang="en-US" dirty="0">
                <a:solidFill>
                  <a:srgbClr val="CC0000"/>
                </a:solidFill>
                <a:latin typeface="+mn-lt"/>
                <a:sym typeface="Wingdings" pitchFamily="2" charset="2"/>
              </a:rPr>
              <a:t>micro-level </a:t>
            </a:r>
            <a:r>
              <a:rPr lang="en-US" dirty="0">
                <a:solidFill>
                  <a:srgbClr val="CC0000"/>
                </a:solidFill>
                <a:latin typeface="+mn-lt"/>
                <a:sym typeface="Wingdings" pitchFamily="2" charset="2"/>
              </a:rPr>
              <a:t>valuation </a:t>
            </a:r>
            <a:r>
              <a:rPr lang="en-US" dirty="0">
                <a:solidFill>
                  <a:srgbClr val="CC0000"/>
                </a:solidFill>
                <a:latin typeface="+mn-lt"/>
                <a:sym typeface="Wingdings" pitchFamily="2" charset="2"/>
              </a:rPr>
              <a:t>differences</a:t>
            </a:r>
            <a:r>
              <a:rPr lang="en-US" dirty="0">
                <a:effectLst>
                  <a:outerShdw blurRad="38100" dist="38100" dir="2700000" algn="tl">
                    <a:srgbClr val="FFFFFF"/>
                  </a:outerShdw>
                </a:effectLst>
                <a:latin typeface="+mn-lt"/>
                <a:sym typeface="Wingdings" pitchFamily="2" charset="2"/>
              </a:rPr>
              <a:t>:</a:t>
            </a:r>
            <a:r>
              <a:rPr lang="en-US" dirty="0">
                <a:effectLst>
                  <a:outerShdw blurRad="38100" dist="38100" dir="2700000" algn="tl">
                    <a:srgbClr val="FFFFFF"/>
                  </a:outerShdw>
                </a:effectLst>
                <a:latin typeface="+mn-lt"/>
                <a:sym typeface="Wingdings" pitchFamily="2" charset="2"/>
              </a:rPr>
              <a:t> Differences in the two markets’ perceptions of the values of the same underlying properties as of the same point in time (“micro-level” = “bricks &amp; mortar”, underlying assets as opposed to firm-level effects). </a:t>
            </a:r>
            <a:endParaRPr lang="en-US" dirty="0">
              <a:effectLst>
                <a:outerShdw blurRad="38100" dist="38100" dir="2700000" algn="tl">
                  <a:srgbClr val="FFFFFF"/>
                </a:outerShdw>
              </a:effectLst>
              <a:latin typeface="+mn-lt"/>
              <a:sym typeface="Wingdings" pitchFamily="2" charset="2"/>
            </a:endParaRPr>
          </a:p>
          <a:p>
            <a:pPr eaLnBrk="1" hangingPunct="1">
              <a:spcBef>
                <a:spcPct val="30000"/>
              </a:spcBef>
              <a:buFontTx/>
              <a:buChar char="•"/>
              <a:defRPr/>
            </a:pPr>
            <a:r>
              <a:rPr lang="en-US" dirty="0">
                <a:effectLst>
                  <a:outerShdw blurRad="38100" dist="38100" dir="2700000" algn="tl">
                    <a:srgbClr val="FFFFFF"/>
                  </a:outerShdw>
                </a:effectLst>
                <a:latin typeface="+mn-lt"/>
                <a:sym typeface="Wingdings" pitchFamily="2" charset="2"/>
              </a:rPr>
              <a:t> REIT </a:t>
            </a:r>
            <a:r>
              <a:rPr lang="en-US" dirty="0">
                <a:effectLst>
                  <a:outerShdw blurRad="38100" dist="38100" dir="2700000" algn="tl">
                    <a:srgbClr val="FFFFFF"/>
                  </a:outerShdw>
                </a:effectLst>
                <a:latin typeface="+mn-lt"/>
                <a:sym typeface="Wingdings" pitchFamily="2" charset="2"/>
              </a:rPr>
              <a:t>valuations </a:t>
            </a:r>
            <a:r>
              <a:rPr lang="en-US" dirty="0">
                <a:effectLst>
                  <a:outerShdw blurRad="38100" dist="38100" dir="2700000" algn="tl">
                    <a:srgbClr val="FFFFFF"/>
                  </a:outerShdw>
                </a:effectLst>
                <a:latin typeface="+mn-lt"/>
                <a:sym typeface="Wingdings" pitchFamily="2" charset="2"/>
              </a:rPr>
              <a:t>are more </a:t>
            </a:r>
            <a:r>
              <a:rPr lang="en-US" dirty="0">
                <a:effectLst>
                  <a:outerShdw blurRad="38100" dist="38100" dir="2700000" algn="tl">
                    <a:srgbClr val="FFFFFF"/>
                  </a:outerShdw>
                </a:effectLst>
                <a:latin typeface="+mn-lt"/>
                <a:sym typeface="Wingdings" pitchFamily="2" charset="2"/>
              </a:rPr>
              <a:t>volatile </a:t>
            </a:r>
            <a:r>
              <a:rPr lang="en-US" dirty="0">
                <a:effectLst>
                  <a:outerShdw blurRad="38100" dist="38100" dir="2700000" algn="tl">
                    <a:srgbClr val="FFFFFF"/>
                  </a:outerShdw>
                </a:effectLst>
                <a:latin typeface="+mn-lt"/>
                <a:sym typeface="Wingdings" pitchFamily="2" charset="2"/>
              </a:rPr>
              <a:t>(in </a:t>
            </a:r>
            <a:r>
              <a:rPr lang="en-US" dirty="0">
                <a:effectLst>
                  <a:outerShdw blurRad="38100" dist="38100" dir="2700000" algn="tl">
                    <a:srgbClr val="FFFFFF"/>
                  </a:outerShdw>
                </a:effectLst>
                <a:latin typeface="+mn-lt"/>
                <a:sym typeface="Wingdings" pitchFamily="2" charset="2"/>
              </a:rPr>
              <a:t>short run) even after controlling for leverage, and </a:t>
            </a:r>
            <a:r>
              <a:rPr lang="en-US" dirty="0">
                <a:effectLst>
                  <a:outerShdw blurRad="38100" dist="38100" dir="2700000" algn="tl">
                    <a:srgbClr val="FFFFFF"/>
                  </a:outerShdw>
                </a:effectLst>
                <a:latin typeface="+mn-lt"/>
                <a:sym typeface="Wingdings" pitchFamily="2" charset="2"/>
              </a:rPr>
              <a:t>lead </a:t>
            </a:r>
            <a:r>
              <a:rPr lang="en-US" dirty="0">
                <a:effectLst>
                  <a:outerShdw blurRad="38100" dist="38100" dir="2700000" algn="tl">
                    <a:srgbClr val="FFFFFF"/>
                  </a:outerShdw>
                </a:effectLst>
                <a:latin typeface="+mn-lt"/>
                <a:sym typeface="Wingdings" pitchFamily="2" charset="2"/>
              </a:rPr>
              <a:t>the </a:t>
            </a:r>
            <a:r>
              <a:rPr lang="en-US" dirty="0">
                <a:effectLst>
                  <a:outerShdw blurRad="38100" dist="38100" dir="2700000" algn="tl">
                    <a:srgbClr val="FFFFFF"/>
                  </a:outerShdw>
                </a:effectLst>
                <a:latin typeface="+mn-lt"/>
                <a:sym typeface="Wingdings" pitchFamily="2" charset="2"/>
              </a:rPr>
              <a:t>priv mkt </a:t>
            </a:r>
            <a:r>
              <a:rPr lang="en-US" dirty="0">
                <a:effectLst>
                  <a:outerShdw blurRad="38100" dist="38100" dir="2700000" algn="tl">
                    <a:srgbClr val="FFFFFF"/>
                  </a:outerShdw>
                </a:effectLst>
                <a:latin typeface="+mn-lt"/>
                <a:sym typeface="Wingdings" pitchFamily="2" charset="2"/>
              </a:rPr>
              <a:t>valuations </a:t>
            </a:r>
            <a:r>
              <a:rPr lang="en-US" dirty="0">
                <a:effectLst>
                  <a:outerShdw blurRad="38100" dist="38100" dir="2700000" algn="tl">
                    <a:srgbClr val="FFFFFF"/>
                  </a:outerShdw>
                </a:effectLst>
                <a:latin typeface="+mn-lt"/>
                <a:sym typeface="Wingdings" pitchFamily="2" charset="2"/>
              </a:rPr>
              <a:t>(</a:t>
            </a:r>
            <a:r>
              <a:rPr lang="en-US" dirty="0">
                <a:effectLst>
                  <a:outerShdw blurRad="38100" dist="38100" dir="2700000" algn="tl">
                    <a:srgbClr val="FFFFFF"/>
                  </a:outerShdw>
                </a:effectLst>
                <a:latin typeface="+mn-lt"/>
                <a:sym typeface="Wingdings" pitchFamily="2" charset="2"/>
              </a:rPr>
              <a:t>based on timing of major cyclical turning points, the lead may be up to 3 years but recently appears to be 6-12 months.)</a:t>
            </a:r>
          </a:p>
          <a:p>
            <a:pPr eaLnBrk="1" hangingPunct="1">
              <a:spcBef>
                <a:spcPct val="30000"/>
              </a:spcBef>
              <a:buFontTx/>
              <a:buChar char="•"/>
              <a:defRPr/>
            </a:pPr>
            <a:r>
              <a:rPr lang="en-US" dirty="0">
                <a:effectLst>
                  <a:outerShdw blurRad="38100" dist="38100" dir="2700000" algn="tl">
                    <a:srgbClr val="FFFFFF"/>
                  </a:outerShdw>
                </a:effectLst>
                <a:latin typeface="+mn-lt"/>
                <a:sym typeface="Wingdings" pitchFamily="2" charset="2"/>
              </a:rPr>
              <a:t> There is also some tentative evidence that the differences between the two markets may be diminishing in recent years (faster “mean reversion” of aggregate P/NAV differential).</a:t>
            </a:r>
          </a:p>
        </p:txBody>
      </p:sp>
      <p:sp>
        <p:nvSpPr>
          <p:cNvPr id="4" name="Footer Placeholder 3"/>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8658" name="Text Box 2"/>
          <p:cNvSpPr txBox="1">
            <a:spLocks noChangeArrowheads="1"/>
          </p:cNvSpPr>
          <p:nvPr/>
        </p:nvSpPr>
        <p:spPr bwMode="auto">
          <a:xfrm>
            <a:off x="533400" y="381000"/>
            <a:ext cx="8382000" cy="45481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defRPr/>
            </a:pPr>
            <a:r>
              <a:rPr lang="en-US" sz="2800" b="1" dirty="0" smtClean="0">
                <a:effectLst>
                  <a:outerShdw blurRad="38100" dist="38100" dir="2700000" algn="tl">
                    <a:srgbClr val="FFFFFF"/>
                  </a:outerShdw>
                </a:effectLst>
              </a:rPr>
              <a:t>Major investment issues of the valuation difference:</a:t>
            </a:r>
          </a:p>
          <a:p>
            <a:pPr eaLnBrk="1" hangingPunct="1">
              <a:spcBef>
                <a:spcPct val="50000"/>
              </a:spcBef>
              <a:buFontTx/>
              <a:buAutoNum type="arabicPeriod"/>
              <a:defRPr/>
            </a:pPr>
            <a:r>
              <a:rPr lang="en-US" b="1" dirty="0" smtClean="0">
                <a:effectLst>
                  <a:outerShdw blurRad="38100" dist="38100" dir="2700000" algn="tl">
                    <a:srgbClr val="FFFFFF"/>
                  </a:outerShdw>
                </a:effectLst>
              </a:rPr>
              <a:t>Which market should the investor use to make real estate investments: public (REIT), or private (direct property)?</a:t>
            </a:r>
          </a:p>
          <a:p>
            <a:pPr eaLnBrk="1" hangingPunct="1">
              <a:spcBef>
                <a:spcPct val="50000"/>
              </a:spcBef>
              <a:buFontTx/>
              <a:buAutoNum type="arabicPeriod"/>
              <a:defRPr/>
            </a:pPr>
            <a:r>
              <a:rPr lang="en-US" b="1" dirty="0" smtClean="0">
                <a:effectLst>
                  <a:outerShdw blurRad="38100" dist="38100" dir="2700000" algn="tl">
                    <a:srgbClr val="FFFFFF"/>
                  </a:outerShdw>
                </a:effectLst>
              </a:rPr>
              <a:t>Is there scope for </a:t>
            </a:r>
            <a:r>
              <a:rPr lang="en-US" b="1" i="1" dirty="0" smtClean="0">
                <a:effectLst>
                  <a:outerShdw blurRad="38100" dist="38100" dir="2700000" algn="tl">
                    <a:srgbClr val="FFFFFF"/>
                  </a:outerShdw>
                </a:effectLst>
              </a:rPr>
              <a:t>“arbitrage”</a:t>
            </a:r>
            <a:r>
              <a:rPr lang="en-US" b="1" dirty="0" smtClean="0">
                <a:effectLst>
                  <a:outerShdw blurRad="38100" dist="38100" dir="2700000" algn="tl">
                    <a:srgbClr val="FFFFFF"/>
                  </a:outerShdw>
                </a:effectLst>
              </a:rPr>
              <a:t> between the two markets? That is, can (nearly) </a:t>
            </a:r>
            <a:r>
              <a:rPr lang="en-US" b="1" i="1" dirty="0" smtClean="0">
                <a:effectLst>
                  <a:outerShdw blurRad="38100" dist="38100" dir="2700000" algn="tl">
                    <a:srgbClr val="FFFFFF"/>
                  </a:outerShdw>
                </a:effectLst>
              </a:rPr>
              <a:t>riskless</a:t>
            </a:r>
            <a:r>
              <a:rPr lang="en-US" b="1" dirty="0" smtClean="0">
                <a:effectLst>
                  <a:outerShdw blurRad="38100" dist="38100" dir="2700000" algn="tl">
                    <a:srgbClr val="FFFFFF"/>
                  </a:outerShdw>
                </a:effectLst>
              </a:rPr>
              <a:t> profits be earned by moving assets from one ownership form to the other:</a:t>
            </a:r>
          </a:p>
          <a:p>
            <a:pPr lvl="1" eaLnBrk="1" hangingPunct="1">
              <a:spcBef>
                <a:spcPct val="20000"/>
              </a:spcBef>
              <a:buFontTx/>
              <a:buChar char="•"/>
              <a:defRPr/>
            </a:pPr>
            <a:r>
              <a:rPr lang="en-US" sz="2000" b="1" dirty="0" smtClean="0">
                <a:effectLst>
                  <a:outerShdw blurRad="38100" dist="38100" dir="2700000" algn="tl">
                    <a:srgbClr val="FFFFFF"/>
                  </a:outerShdw>
                </a:effectLst>
              </a:rPr>
              <a:t>Taking private assets public via REIT acquisition or IPO?; </a:t>
            </a:r>
          </a:p>
          <a:p>
            <a:pPr lvl="1" eaLnBrk="1" hangingPunct="1">
              <a:spcBef>
                <a:spcPct val="20000"/>
              </a:spcBef>
              <a:buFontTx/>
              <a:buChar char="•"/>
              <a:defRPr/>
            </a:pPr>
            <a:r>
              <a:rPr lang="en-US" sz="2000" b="1" dirty="0" smtClean="0">
                <a:effectLst>
                  <a:outerShdw blurRad="38100" dist="38100" dir="2700000" algn="tl">
                    <a:srgbClr val="FFFFFF"/>
                  </a:outerShdw>
                </a:effectLst>
              </a:rPr>
              <a:t>Taking REIT assets private via buyout/privatization or simply via sale of assets or secured debt in the private market?</a:t>
            </a:r>
          </a:p>
          <a:p>
            <a:pPr eaLnBrk="1" hangingPunct="1">
              <a:spcBef>
                <a:spcPct val="20000"/>
              </a:spcBef>
              <a:buFontTx/>
              <a:buAutoNum type="arabicPeriod"/>
              <a:defRPr/>
            </a:pPr>
            <a:r>
              <a:rPr lang="en-US" b="1" dirty="0" smtClean="0">
                <a:effectLst>
                  <a:outerShdw blurRad="38100" dist="38100" dir="2700000" algn="tl">
                    <a:srgbClr val="FFFFFF"/>
                  </a:outerShdw>
                </a:effectLst>
              </a:rPr>
              <a:t>What is the nature and magnitude of the </a:t>
            </a:r>
            <a:r>
              <a:rPr lang="en-US" b="1" i="1" dirty="0" smtClean="0">
                <a:effectLst>
                  <a:outerShdw blurRad="38100" dist="38100" dir="2700000" algn="tl">
                    <a:srgbClr val="FFFFFF"/>
                  </a:outerShdw>
                </a:effectLst>
              </a:rPr>
              <a:t>micro-level</a:t>
            </a:r>
            <a:r>
              <a:rPr lang="en-US" b="1" dirty="0" smtClean="0">
                <a:effectLst>
                  <a:outerShdw blurRad="38100" dist="38100" dir="2700000" algn="tl">
                    <a:srgbClr val="FFFFFF"/>
                  </a:outerShdw>
                </a:effectLst>
              </a:rPr>
              <a:t> differential valuation (and which value is </a:t>
            </a:r>
            <a:r>
              <a:rPr lang="en-US" b="1" i="1" dirty="0" smtClean="0">
                <a:effectLst>
                  <a:outerShdw blurRad="38100" dist="38100" dir="2700000" algn="tl">
                    <a:srgbClr val="FFFFFF"/>
                  </a:outerShdw>
                </a:effectLst>
              </a:rPr>
              <a:t>“correct”</a:t>
            </a:r>
            <a:r>
              <a:rPr lang="en-US" b="1" dirty="0" smtClean="0">
                <a:effectLst>
                  <a:outerShdw blurRad="38100" dist="38100" dir="2700000" algn="tl">
                    <a:srgbClr val="FFFFFF"/>
                  </a:outerShdw>
                </a:effectLst>
              </a:rPr>
              <a:t>)?</a:t>
            </a:r>
          </a:p>
        </p:txBody>
      </p:sp>
      <p:sp>
        <p:nvSpPr>
          <p:cNvPr id="3" name="Slide Number Placeholder 2"/>
          <p:cNvSpPr>
            <a:spLocks noGrp="1"/>
          </p:cNvSpPr>
          <p:nvPr>
            <p:ph type="sldNum" sz="quarter" idx="12"/>
          </p:nvPr>
        </p:nvSpPr>
        <p:spPr/>
        <p:txBody>
          <a:bodyPr/>
          <a:lstStyle/>
          <a:p>
            <a:fld id="{88099318-0FF7-463A-ABF4-AFF90E6E3A5E}" type="slidenum">
              <a:rPr lang="en-US" smtClean="0"/>
              <a:pPr/>
              <a:t>43</a:t>
            </a:fld>
            <a:endParaRPr lang="en-US" dirty="0"/>
          </a:p>
        </p:txBody>
      </p:sp>
      <p:sp>
        <p:nvSpPr>
          <p:cNvPr id="4" name="Footer Placeholder 3"/>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0706" name="Text Box 2"/>
          <p:cNvSpPr txBox="1">
            <a:spLocks noChangeArrowheads="1"/>
          </p:cNvSpPr>
          <p:nvPr/>
        </p:nvSpPr>
        <p:spPr bwMode="auto">
          <a:xfrm>
            <a:off x="381000" y="609600"/>
            <a:ext cx="83058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800" b="1" dirty="0">
                <a:effectLst>
                  <a:outerShdw blurRad="38100" dist="38100" dir="2700000" algn="tl">
                    <a:srgbClr val="FFFFFF"/>
                  </a:outerShdw>
                </a:effectLst>
              </a:rPr>
              <a:t>Definition of the micro-level valuation difference:</a:t>
            </a:r>
          </a:p>
        </p:txBody>
      </p:sp>
      <p:sp>
        <p:nvSpPr>
          <p:cNvPr id="200707" name="Text Box 3"/>
          <p:cNvSpPr txBox="1">
            <a:spLocks noChangeArrowheads="1"/>
          </p:cNvSpPr>
          <p:nvPr/>
        </p:nvSpPr>
        <p:spPr bwMode="auto">
          <a:xfrm>
            <a:off x="533400" y="1143000"/>
            <a:ext cx="8077200" cy="1717675"/>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800" b="1" i="1" dirty="0">
                <a:effectLst>
                  <a:outerShdw blurRad="38100" dist="38100" dir="2700000" algn="tl">
                    <a:srgbClr val="FFFFFF"/>
                  </a:outerShdw>
                </a:effectLst>
              </a:rPr>
              <a:t>For specific individual properties:</a:t>
            </a:r>
          </a:p>
          <a:p>
            <a:pPr algn="ctr" eaLnBrk="1" hangingPunct="1">
              <a:spcBef>
                <a:spcPct val="50000"/>
              </a:spcBef>
              <a:defRPr/>
            </a:pPr>
            <a:r>
              <a:rPr lang="en-US" sz="2800" b="1" dirty="0">
                <a:effectLst>
                  <a:outerShdw blurRad="38100" dist="38100" dir="2700000" algn="tl">
                    <a:srgbClr val="FFFFFF"/>
                  </a:outerShdw>
                </a:effectLst>
              </a:rPr>
              <a:t>IV</a:t>
            </a:r>
            <a:r>
              <a:rPr lang="en-US" sz="2800" b="1" baseline="-25000" dirty="0">
                <a:effectLst>
                  <a:outerShdw blurRad="38100" dist="38100" dir="2700000" algn="tl">
                    <a:srgbClr val="FFFFFF"/>
                  </a:outerShdw>
                </a:effectLst>
              </a:rPr>
              <a:t>REIT</a:t>
            </a:r>
            <a:r>
              <a:rPr lang="en-US" sz="2800" b="1" dirty="0">
                <a:effectLst>
                  <a:outerShdw blurRad="38100" dist="38100" dir="2700000" algn="tl">
                    <a:srgbClr val="FFFFFF"/>
                  </a:outerShdw>
                </a:effectLst>
              </a:rPr>
              <a:t> </a:t>
            </a:r>
            <a:r>
              <a:rPr lang="en-US" sz="2800" b="1" dirty="0">
                <a:effectLst>
                  <a:outerShdw blurRad="38100" dist="38100" dir="2700000" algn="tl">
                    <a:srgbClr val="FFFFFF"/>
                  </a:outerShdw>
                </a:effectLst>
                <a:cs typeface="Times New Roman" panose="02020603050405020304" pitchFamily="18" charset="0"/>
              </a:rPr>
              <a:t>≠  MV</a:t>
            </a:r>
            <a:r>
              <a:rPr lang="en-US" sz="2800" b="1" baseline="-25000" dirty="0">
                <a:effectLst>
                  <a:outerShdw blurRad="38100" dist="38100" dir="2700000" algn="tl">
                    <a:srgbClr val="FFFFFF"/>
                  </a:outerShdw>
                </a:effectLst>
                <a:cs typeface="Times New Roman" panose="02020603050405020304" pitchFamily="18" charset="0"/>
              </a:rPr>
              <a:t>PRIV</a:t>
            </a:r>
          </a:p>
          <a:p>
            <a:pPr algn="ctr" eaLnBrk="1" hangingPunct="1">
              <a:spcBef>
                <a:spcPct val="50000"/>
              </a:spcBef>
              <a:defRPr/>
            </a:pPr>
            <a:r>
              <a:rPr lang="en-US" sz="2400" i="1" dirty="0">
                <a:cs typeface="Times New Roman" panose="02020603050405020304" pitchFamily="18" charset="0"/>
              </a:rPr>
              <a:t>(Recall that stock mkt makes: IV</a:t>
            </a:r>
            <a:r>
              <a:rPr lang="en-US" sz="2400" i="1" baseline="-25000" dirty="0">
                <a:cs typeface="Times New Roman" panose="02020603050405020304" pitchFamily="18" charset="0"/>
              </a:rPr>
              <a:t>REIT</a:t>
            </a:r>
            <a:r>
              <a:rPr lang="en-US" sz="2400" i="1" dirty="0">
                <a:cs typeface="Times New Roman" panose="02020603050405020304" pitchFamily="18" charset="0"/>
              </a:rPr>
              <a:t>=MV</a:t>
            </a:r>
            <a:r>
              <a:rPr lang="en-US" sz="2400" i="1" baseline="-25000" dirty="0">
                <a:cs typeface="Times New Roman" panose="02020603050405020304" pitchFamily="18" charset="0"/>
              </a:rPr>
              <a:t>REIT</a:t>
            </a:r>
            <a:r>
              <a:rPr lang="en-US" sz="2400" i="1" dirty="0">
                <a:cs typeface="Times New Roman" panose="02020603050405020304" pitchFamily="18" charset="0"/>
              </a:rPr>
              <a:t> in share price.</a:t>
            </a:r>
          </a:p>
        </p:txBody>
      </p:sp>
      <p:sp>
        <p:nvSpPr>
          <p:cNvPr id="200708" name="Text Box 4"/>
          <p:cNvSpPr txBox="1">
            <a:spLocks noChangeArrowheads="1"/>
          </p:cNvSpPr>
          <p:nvPr/>
        </p:nvSpPr>
        <p:spPr bwMode="auto">
          <a:xfrm>
            <a:off x="381000" y="3048000"/>
            <a:ext cx="8458200" cy="3140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dirty="0">
                <a:effectLst>
                  <a:outerShdw blurRad="38100" dist="38100" dir="2700000" algn="tl">
                    <a:srgbClr val="FFFFFF"/>
                  </a:outerShdw>
                </a:effectLst>
              </a:rPr>
              <a:t>Thus, if a micro-level valuation difference exists, then profitable (NPV &gt; 0) opportunities exist for REITs by buying or selling properties in the private property market.</a:t>
            </a:r>
          </a:p>
          <a:p>
            <a:pPr eaLnBrk="1" hangingPunct="1">
              <a:spcBef>
                <a:spcPct val="50000"/>
              </a:spcBef>
              <a:defRPr/>
            </a:pPr>
            <a:r>
              <a:rPr lang="en-US" b="1" dirty="0">
                <a:effectLst>
                  <a:outerShdw blurRad="38100" dist="38100" dir="2700000" algn="tl">
                    <a:srgbClr val="FFFFFF"/>
                  </a:outerShdw>
                </a:effectLst>
              </a:rPr>
              <a:t>This is often referred to as (positive or negative) </a:t>
            </a:r>
            <a:r>
              <a:rPr lang="en-US" b="1" i="1" dirty="0">
                <a:effectLst>
                  <a:outerShdw blurRad="38100" dist="38100" dir="2700000" algn="tl">
                    <a:srgbClr val="FFFFFF"/>
                  </a:outerShdw>
                </a:effectLst>
              </a:rPr>
              <a:t>“accretion</a:t>
            </a:r>
            <a:r>
              <a:rPr lang="en-US" b="1" dirty="0">
                <a:effectLst>
                  <a:outerShdw blurRad="38100" dist="38100" dir="2700000" algn="tl">
                    <a:srgbClr val="FFFFFF"/>
                  </a:outerShdw>
                </a:effectLst>
              </a:rPr>
              <a:t>” opportunity for REITs:</a:t>
            </a:r>
          </a:p>
          <a:p>
            <a:pPr algn="ctr" eaLnBrk="1" hangingPunct="1">
              <a:spcBef>
                <a:spcPct val="50000"/>
              </a:spcBef>
              <a:defRPr/>
            </a:pPr>
            <a:r>
              <a:rPr lang="en-US" b="1" i="1" dirty="0">
                <a:effectLst>
                  <a:outerShdw blurRad="38100" dist="38100" dir="2700000" algn="tl">
                    <a:srgbClr val="FFFFFF"/>
                  </a:outerShdw>
                </a:effectLst>
              </a:rPr>
              <a:t>REIT Buying: </a:t>
            </a:r>
            <a:r>
              <a:rPr lang="en-US" b="1" dirty="0">
                <a:effectLst>
                  <a:outerShdw blurRad="38100" dist="38100" dir="2700000" algn="tl">
                    <a:srgbClr val="FFFFFF"/>
                  </a:outerShdw>
                </a:effectLst>
              </a:rPr>
              <a:t>NPV</a:t>
            </a:r>
            <a:r>
              <a:rPr lang="en-US" b="1" baseline="-25000" dirty="0">
                <a:effectLst>
                  <a:outerShdw blurRad="38100" dist="38100" dir="2700000" algn="tl">
                    <a:srgbClr val="FFFFFF"/>
                  </a:outerShdw>
                </a:effectLst>
              </a:rPr>
              <a:t>MV</a:t>
            </a:r>
            <a:r>
              <a:rPr lang="en-US" b="1" dirty="0">
                <a:effectLst>
                  <a:outerShdw blurRad="38100" dist="38100" dir="2700000" algn="tl">
                    <a:srgbClr val="FFFFFF"/>
                  </a:outerShdw>
                </a:effectLst>
              </a:rPr>
              <a:t>(REIT) = NPV</a:t>
            </a:r>
            <a:r>
              <a:rPr lang="en-US" b="1" baseline="-25000" dirty="0">
                <a:effectLst>
                  <a:outerShdw blurRad="38100" dist="38100" dir="2700000" algn="tl">
                    <a:srgbClr val="FFFFFF"/>
                  </a:outerShdw>
                </a:effectLst>
              </a:rPr>
              <a:t>IV</a:t>
            </a:r>
            <a:r>
              <a:rPr lang="en-US" b="1" dirty="0">
                <a:effectLst>
                  <a:outerShdw blurRad="38100" dist="38100" dir="2700000" algn="tl">
                    <a:srgbClr val="FFFFFF"/>
                  </a:outerShdw>
                </a:effectLst>
              </a:rPr>
              <a:t>(REIT) = IV</a:t>
            </a:r>
            <a:r>
              <a:rPr lang="en-US" b="1" baseline="-25000" dirty="0">
                <a:effectLst>
                  <a:outerShdw blurRad="38100" dist="38100" dir="2700000" algn="tl">
                    <a:srgbClr val="FFFFFF"/>
                  </a:outerShdw>
                </a:effectLst>
              </a:rPr>
              <a:t>REIT</a:t>
            </a:r>
            <a:r>
              <a:rPr lang="en-US" b="1" dirty="0">
                <a:effectLst>
                  <a:outerShdw blurRad="38100" dist="38100" dir="2700000" algn="tl">
                    <a:srgbClr val="FFFFFF"/>
                  </a:outerShdw>
                </a:effectLst>
              </a:rPr>
              <a:t> – MV</a:t>
            </a:r>
            <a:r>
              <a:rPr lang="en-US" b="1" baseline="-25000" dirty="0">
                <a:effectLst>
                  <a:outerShdw blurRad="38100" dist="38100" dir="2700000" algn="tl">
                    <a:srgbClr val="FFFFFF"/>
                  </a:outerShdw>
                </a:effectLst>
              </a:rPr>
              <a:t>PRIV</a:t>
            </a:r>
            <a:r>
              <a:rPr lang="en-US" b="1" dirty="0">
                <a:effectLst>
                  <a:outerShdw blurRad="38100" dist="38100" dir="2700000" algn="tl">
                    <a:srgbClr val="FFFFFF"/>
                  </a:outerShdw>
                </a:effectLst>
              </a:rPr>
              <a:t> </a:t>
            </a:r>
          </a:p>
          <a:p>
            <a:pPr algn="ctr" eaLnBrk="1" hangingPunct="1">
              <a:spcBef>
                <a:spcPct val="50000"/>
              </a:spcBef>
              <a:defRPr/>
            </a:pPr>
            <a:r>
              <a:rPr lang="en-US" b="1" i="1" dirty="0">
                <a:effectLst>
                  <a:outerShdw blurRad="38100" dist="38100" dir="2700000" algn="tl">
                    <a:srgbClr val="FFFFFF"/>
                  </a:outerShdw>
                </a:effectLst>
              </a:rPr>
              <a:t>REIT Selling: </a:t>
            </a:r>
            <a:r>
              <a:rPr lang="en-US" b="1" dirty="0">
                <a:effectLst>
                  <a:outerShdw blurRad="38100" dist="38100" dir="2700000" algn="tl">
                    <a:srgbClr val="FFFFFF"/>
                  </a:outerShdw>
                </a:effectLst>
              </a:rPr>
              <a:t>NPV</a:t>
            </a:r>
            <a:r>
              <a:rPr lang="en-US" b="1" baseline="-25000" dirty="0">
                <a:effectLst>
                  <a:outerShdw blurRad="38100" dist="38100" dir="2700000" algn="tl">
                    <a:srgbClr val="FFFFFF"/>
                  </a:outerShdw>
                </a:effectLst>
              </a:rPr>
              <a:t>MV</a:t>
            </a:r>
            <a:r>
              <a:rPr lang="en-US" b="1" dirty="0">
                <a:effectLst>
                  <a:outerShdw blurRad="38100" dist="38100" dir="2700000" algn="tl">
                    <a:srgbClr val="FFFFFF"/>
                  </a:outerShdw>
                </a:effectLst>
              </a:rPr>
              <a:t>(REIT) = NPV</a:t>
            </a:r>
            <a:r>
              <a:rPr lang="en-US" b="1" baseline="-25000" dirty="0">
                <a:effectLst>
                  <a:outerShdw blurRad="38100" dist="38100" dir="2700000" algn="tl">
                    <a:srgbClr val="FFFFFF"/>
                  </a:outerShdw>
                </a:effectLst>
              </a:rPr>
              <a:t>IV</a:t>
            </a:r>
            <a:r>
              <a:rPr lang="en-US" b="1" dirty="0">
                <a:effectLst>
                  <a:outerShdw blurRad="38100" dist="38100" dir="2700000" algn="tl">
                    <a:srgbClr val="FFFFFF"/>
                  </a:outerShdw>
                </a:effectLst>
              </a:rPr>
              <a:t>(REIT) = MV</a:t>
            </a:r>
            <a:r>
              <a:rPr lang="en-US" b="1" baseline="-25000" dirty="0">
                <a:effectLst>
                  <a:outerShdw blurRad="38100" dist="38100" dir="2700000" algn="tl">
                    <a:srgbClr val="FFFFFF"/>
                  </a:outerShdw>
                </a:effectLst>
              </a:rPr>
              <a:t>PRIV</a:t>
            </a:r>
            <a:r>
              <a:rPr lang="en-US" b="1" dirty="0">
                <a:effectLst>
                  <a:outerShdw blurRad="38100" dist="38100" dir="2700000" algn="tl">
                    <a:srgbClr val="FFFFFF"/>
                  </a:outerShdw>
                </a:effectLst>
              </a:rPr>
              <a:t> – IV</a:t>
            </a:r>
            <a:r>
              <a:rPr lang="en-US" b="1" baseline="-25000" dirty="0">
                <a:effectLst>
                  <a:outerShdw blurRad="38100" dist="38100" dir="2700000" algn="tl">
                    <a:srgbClr val="FFFFFF"/>
                  </a:outerShdw>
                </a:effectLst>
              </a:rPr>
              <a:t>REIT</a:t>
            </a:r>
            <a:r>
              <a:rPr lang="en-US" b="1" dirty="0">
                <a:effectLst>
                  <a:outerShdw blurRad="38100" dist="38100" dir="2700000" algn="tl">
                    <a:srgbClr val="FFFFFF"/>
                  </a:outerShdw>
                </a:effectLst>
              </a:rPr>
              <a:t>   </a:t>
            </a:r>
          </a:p>
          <a:p>
            <a:pPr algn="ctr" eaLnBrk="1" hangingPunct="1">
              <a:spcBef>
                <a:spcPct val="50000"/>
              </a:spcBef>
              <a:defRPr/>
            </a:pPr>
            <a:r>
              <a:rPr lang="en-US" b="1" i="1" dirty="0">
                <a:solidFill>
                  <a:srgbClr val="CC0099"/>
                </a:solidFill>
                <a:effectLst>
                  <a:outerShdw blurRad="38100" dist="38100" dir="2700000" algn="tl">
                    <a:srgbClr val="000000"/>
                  </a:outerShdw>
                </a:effectLst>
              </a:rPr>
              <a:t>Mitigated by transaction costs and management or firm-level considerations.</a:t>
            </a:r>
          </a:p>
        </p:txBody>
      </p:sp>
      <p:sp>
        <p:nvSpPr>
          <p:cNvPr id="5" name="Slide Number Placeholder 4"/>
          <p:cNvSpPr>
            <a:spLocks noGrp="1"/>
          </p:cNvSpPr>
          <p:nvPr>
            <p:ph type="sldNum" sz="quarter" idx="12"/>
          </p:nvPr>
        </p:nvSpPr>
        <p:spPr/>
        <p:txBody>
          <a:bodyPr/>
          <a:lstStyle/>
          <a:p>
            <a:fld id="{88099318-0FF7-463A-ABF4-AFF90E6E3A5E}" type="slidenum">
              <a:rPr lang="en-US" smtClean="0"/>
              <a:pPr/>
              <a:t>44</a:t>
            </a:fld>
            <a:endParaRPr lang="en-US" dirty="0"/>
          </a:p>
        </p:txBody>
      </p:sp>
      <p:sp>
        <p:nvSpPr>
          <p:cNvPr id="6" name="Footer Placeholder 5"/>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2754" name="Text Box 2"/>
          <p:cNvSpPr txBox="1">
            <a:spLocks noChangeArrowheads="1"/>
          </p:cNvSpPr>
          <p:nvPr/>
        </p:nvSpPr>
        <p:spPr bwMode="auto">
          <a:xfrm>
            <a:off x="457200" y="228600"/>
            <a:ext cx="8305800" cy="63230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dirty="0">
                <a:solidFill>
                  <a:srgbClr val="0000FF"/>
                </a:solidFill>
                <a:effectLst>
                  <a:outerShdw blurRad="38100" dist="38100" dir="2700000" algn="tl">
                    <a:srgbClr val="000000"/>
                  </a:outerShdw>
                </a:effectLst>
              </a:rPr>
              <a:t>When REIT valuation &gt; Private valuation (positive REIT premium to NAV):</a:t>
            </a:r>
          </a:p>
          <a:p>
            <a:pPr eaLnBrk="1" hangingPunct="1">
              <a:spcBef>
                <a:spcPct val="20000"/>
              </a:spcBef>
              <a:buFontTx/>
              <a:buChar char="•"/>
              <a:defRPr/>
            </a:pPr>
            <a:r>
              <a:rPr lang="en-US" sz="1800" b="1" dirty="0">
                <a:solidFill>
                  <a:srgbClr val="0000FF"/>
                </a:solidFill>
                <a:effectLst>
                  <a:outerShdw blurRad="38100" dist="38100" dir="2700000" algn="tl">
                    <a:srgbClr val="000000"/>
                  </a:outerShdw>
                </a:effectLst>
              </a:rPr>
              <a:t> REITs have growth opportunities (NPV&gt;0, </a:t>
            </a:r>
            <a:r>
              <a:rPr lang="en-US" sz="1800" b="1" i="1" dirty="0">
                <a:solidFill>
                  <a:srgbClr val="0000FF"/>
                </a:solidFill>
                <a:effectLst>
                  <a:outerShdw blurRad="38100" dist="38100" dir="2700000" algn="tl">
                    <a:srgbClr val="000000"/>
                  </a:outerShdw>
                </a:effectLst>
              </a:rPr>
              <a:t>“accretion”</a:t>
            </a:r>
            <a:r>
              <a:rPr lang="en-US" sz="1800" b="1" dirty="0">
                <a:solidFill>
                  <a:srgbClr val="0000FF"/>
                </a:solidFill>
                <a:effectLst>
                  <a:outerShdw blurRad="38100" dist="38100" dir="2700000" algn="tl">
                    <a:srgbClr val="000000"/>
                  </a:outerShdw>
                </a:effectLst>
              </a:rPr>
              <a:t>) from </a:t>
            </a:r>
            <a:r>
              <a:rPr lang="en-US" sz="1800" b="1" u="sng" dirty="0">
                <a:solidFill>
                  <a:srgbClr val="0000FF"/>
                </a:solidFill>
                <a:effectLst>
                  <a:outerShdw blurRad="38100" dist="38100" dir="2700000" algn="tl">
                    <a:srgbClr val="000000"/>
                  </a:outerShdw>
                </a:effectLst>
              </a:rPr>
              <a:t>buying</a:t>
            </a:r>
            <a:r>
              <a:rPr lang="en-US" sz="1800" b="1" dirty="0">
                <a:solidFill>
                  <a:srgbClr val="0000FF"/>
                </a:solidFill>
                <a:effectLst>
                  <a:outerShdw blurRad="38100" dist="38100" dir="2700000" algn="tl">
                    <a:srgbClr val="000000"/>
                  </a:outerShdw>
                </a:effectLst>
              </a:rPr>
              <a:t> in the private market.</a:t>
            </a:r>
          </a:p>
          <a:p>
            <a:pPr eaLnBrk="1" hangingPunct="1">
              <a:spcBef>
                <a:spcPct val="20000"/>
              </a:spcBef>
              <a:buFontTx/>
              <a:buChar char="•"/>
              <a:defRPr/>
            </a:pPr>
            <a:r>
              <a:rPr lang="en-US" sz="1800" b="1" dirty="0">
                <a:solidFill>
                  <a:srgbClr val="0000FF"/>
                </a:solidFill>
                <a:effectLst>
                  <a:outerShdw blurRad="38100" dist="38100" dir="2700000" algn="tl">
                    <a:srgbClr val="000000"/>
                  </a:outerShdw>
                </a:effectLst>
              </a:rPr>
              <a:t> REITs raise capital by issuing stock in the public mkt, use proceeds to buy properties.</a:t>
            </a:r>
          </a:p>
          <a:p>
            <a:pPr eaLnBrk="1" hangingPunct="1">
              <a:spcBef>
                <a:spcPct val="50000"/>
              </a:spcBef>
              <a:defRPr/>
            </a:pPr>
            <a:r>
              <a:rPr lang="en-US" b="1" dirty="0">
                <a:solidFill>
                  <a:srgbClr val="FF0000"/>
                </a:solidFill>
                <a:effectLst>
                  <a:outerShdw blurRad="38100" dist="38100" dir="2700000" algn="tl">
                    <a:srgbClr val="000000"/>
                  </a:outerShdw>
                </a:effectLst>
              </a:rPr>
              <a:t>When REIT valuation &lt; Private valuation (negative REIT premium to NAV):</a:t>
            </a:r>
          </a:p>
          <a:p>
            <a:pPr eaLnBrk="1" hangingPunct="1">
              <a:spcBef>
                <a:spcPct val="20000"/>
              </a:spcBef>
              <a:buFontTx/>
              <a:buChar char="•"/>
              <a:defRPr/>
            </a:pPr>
            <a:r>
              <a:rPr lang="en-US" sz="1800" b="1" dirty="0">
                <a:solidFill>
                  <a:srgbClr val="FF0000"/>
                </a:solidFill>
                <a:effectLst>
                  <a:outerShdw blurRad="38100" dist="38100" dir="2700000" algn="tl">
                    <a:srgbClr val="000000"/>
                  </a:outerShdw>
                </a:effectLst>
              </a:rPr>
              <a:t> REITs are no longer </a:t>
            </a:r>
            <a:r>
              <a:rPr lang="en-US" sz="1800" b="1" i="1" dirty="0">
                <a:solidFill>
                  <a:srgbClr val="FF0000"/>
                </a:solidFill>
                <a:effectLst>
                  <a:outerShdw blurRad="38100" dist="38100" dir="2700000" algn="tl">
                    <a:srgbClr val="000000"/>
                  </a:outerShdw>
                </a:effectLst>
              </a:rPr>
              <a:t>“growth stocks”</a:t>
            </a:r>
            <a:r>
              <a:rPr lang="en-US" sz="1800" b="1" dirty="0">
                <a:solidFill>
                  <a:srgbClr val="FF0000"/>
                </a:solidFill>
                <a:effectLst>
                  <a:outerShdw blurRad="38100" dist="38100" dir="2700000" algn="tl">
                    <a:srgbClr val="000000"/>
                  </a:outerShdw>
                </a:effectLst>
              </a:rPr>
              <a:t>, and their shares are re-priced accordingly in the stock market (price/earnings multiples fall, REITs are priced like “value stocks”, or “income stocks”).</a:t>
            </a:r>
          </a:p>
          <a:p>
            <a:pPr eaLnBrk="1" hangingPunct="1">
              <a:spcBef>
                <a:spcPct val="20000"/>
              </a:spcBef>
              <a:buFontTx/>
              <a:buChar char="•"/>
              <a:defRPr/>
            </a:pPr>
            <a:r>
              <a:rPr lang="en-US" sz="1800" b="1" dirty="0">
                <a:solidFill>
                  <a:srgbClr val="FF0000"/>
                </a:solidFill>
                <a:effectLst>
                  <a:outerShdw blurRad="38100" dist="38100" dir="2700000" algn="tl">
                    <a:srgbClr val="000000"/>
                  </a:outerShdw>
                </a:effectLst>
              </a:rPr>
              <a:t> In the extreme, REITs may become </a:t>
            </a:r>
            <a:r>
              <a:rPr lang="en-US" sz="1800" b="1" i="1" dirty="0">
                <a:solidFill>
                  <a:srgbClr val="FF0000"/>
                </a:solidFill>
                <a:effectLst>
                  <a:outerShdw blurRad="38100" dist="38100" dir="2700000" algn="tl">
                    <a:srgbClr val="000000"/>
                  </a:outerShdw>
                </a:effectLst>
              </a:rPr>
              <a:t>“shrinking stocks”</a:t>
            </a:r>
            <a:r>
              <a:rPr lang="en-US" sz="1800" b="1" dirty="0">
                <a:solidFill>
                  <a:srgbClr val="FF0000"/>
                </a:solidFill>
                <a:effectLst>
                  <a:outerShdw blurRad="38100" dist="38100" dir="2700000" algn="tl">
                    <a:srgbClr val="000000"/>
                  </a:outerShdw>
                </a:effectLst>
              </a:rPr>
              <a:t>, maximizing shareholder value by selling off property equity (or debt) and paying out proceeds in dividends.</a:t>
            </a:r>
          </a:p>
          <a:p>
            <a:pPr eaLnBrk="1" hangingPunct="1">
              <a:spcBef>
                <a:spcPct val="50000"/>
              </a:spcBef>
              <a:defRPr/>
            </a:pPr>
            <a:r>
              <a:rPr lang="en-US" b="1" dirty="0">
                <a:effectLst>
                  <a:outerShdw blurRad="38100" dist="38100" dir="2700000" algn="tl">
                    <a:srgbClr val="FFFFFF"/>
                  </a:outerShdw>
                </a:effectLst>
              </a:rPr>
              <a:t>The 2 mkts swing between these 2 conditions, also with periods when they are nearly equal valued.</a:t>
            </a:r>
          </a:p>
          <a:p>
            <a:pPr eaLnBrk="1" hangingPunct="1">
              <a:spcBef>
                <a:spcPct val="30000"/>
              </a:spcBef>
              <a:defRPr/>
            </a:pPr>
            <a:r>
              <a:rPr lang="en-US" b="1" dirty="0">
                <a:effectLst>
                  <a:outerShdw blurRad="38100" dist="38100" dir="2700000" algn="tl">
                    <a:srgbClr val="FFFFFF"/>
                  </a:outerShdw>
                </a:effectLst>
              </a:rPr>
              <a:t>Little “arbitrage trading” occurs when the 2 mkts are within 5%-10% of each other’s valuations (due to transaction costs, firm-level effects).</a:t>
            </a:r>
          </a:p>
          <a:p>
            <a:pPr eaLnBrk="1" hangingPunct="1">
              <a:spcBef>
                <a:spcPct val="30000"/>
              </a:spcBef>
              <a:defRPr/>
            </a:pPr>
            <a:r>
              <a:rPr lang="en-US" b="1" dirty="0">
                <a:effectLst>
                  <a:outerShdw blurRad="38100" dist="38100" dir="2700000" algn="tl">
                    <a:srgbClr val="FFFFFF"/>
                  </a:outerShdw>
                </a:effectLst>
              </a:rPr>
              <a:t>Arbitrage trading tends to keep valuation  differences to less than 15%-20%, but occasionally greater differences have briefly occurred.</a:t>
            </a:r>
          </a:p>
        </p:txBody>
      </p:sp>
      <p:sp>
        <p:nvSpPr>
          <p:cNvPr id="3" name="Slide Number Placeholder 2"/>
          <p:cNvSpPr>
            <a:spLocks noGrp="1"/>
          </p:cNvSpPr>
          <p:nvPr>
            <p:ph type="sldNum" sz="quarter" idx="12"/>
          </p:nvPr>
        </p:nvSpPr>
        <p:spPr/>
        <p:txBody>
          <a:bodyPr/>
          <a:lstStyle/>
          <a:p>
            <a:fld id="{88099318-0FF7-463A-ABF4-AFF90E6E3A5E}" type="slidenum">
              <a:rPr lang="en-US" smtClean="0"/>
              <a:pPr/>
              <a:t>45</a:t>
            </a:fld>
            <a:endParaRPr lang="en-US" dirty="0"/>
          </a:p>
        </p:txBody>
      </p:sp>
      <p:sp>
        <p:nvSpPr>
          <p:cNvPr id="4" name="Footer Placeholder 3"/>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02" name="Text Box 2"/>
          <p:cNvSpPr txBox="1">
            <a:spLocks noChangeArrowheads="1"/>
          </p:cNvSpPr>
          <p:nvPr/>
        </p:nvSpPr>
        <p:spPr bwMode="auto">
          <a:xfrm>
            <a:off x="533400" y="228600"/>
            <a:ext cx="8001000" cy="12461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800" b="1" dirty="0">
                <a:effectLst>
                  <a:outerShdw blurRad="38100" dist="38100" dir="2700000" algn="tl">
                    <a:srgbClr val="FFFFFF"/>
                  </a:outerShdw>
                </a:effectLst>
              </a:rPr>
              <a:t>How can a REIT </a:t>
            </a:r>
            <a:r>
              <a:rPr lang="en-US" sz="1800" b="1" i="1" dirty="0">
                <a:effectLst>
                  <a:outerShdw blurRad="38100" dist="38100" dir="2700000" algn="tl">
                    <a:srgbClr val="FFFFFF"/>
                  </a:outerShdw>
                </a:effectLst>
              </a:rPr>
              <a:t>“remain a REIT in business”</a:t>
            </a:r>
            <a:r>
              <a:rPr lang="en-US" sz="1800" b="1" dirty="0">
                <a:effectLst>
                  <a:outerShdw blurRad="38100" dist="38100" dir="2700000" algn="tl">
                    <a:srgbClr val="FFFFFF"/>
                  </a:outerShdw>
                </a:effectLst>
              </a:rPr>
              <a:t>, and still maximize shareholder value during times when the stock market valuation of real estate is </a:t>
            </a:r>
            <a:r>
              <a:rPr lang="en-US" sz="1800" b="1" i="1" dirty="0">
                <a:effectLst>
                  <a:outerShdw blurRad="38100" dist="38100" dir="2700000" algn="tl">
                    <a:srgbClr val="FFFFFF"/>
                  </a:outerShdw>
                </a:effectLst>
              </a:rPr>
              <a:t>less than</a:t>
            </a:r>
            <a:r>
              <a:rPr lang="en-US" sz="1800" b="1" dirty="0">
                <a:effectLst>
                  <a:outerShdw blurRad="38100" dist="38100" dir="2700000" algn="tl">
                    <a:srgbClr val="FFFFFF"/>
                  </a:outerShdw>
                </a:effectLst>
              </a:rPr>
              <a:t> the private property market valuation? . . .</a:t>
            </a:r>
          </a:p>
          <a:p>
            <a:pPr algn="ctr" eaLnBrk="1" hangingPunct="1">
              <a:spcBef>
                <a:spcPct val="20000"/>
              </a:spcBef>
              <a:defRPr/>
            </a:pPr>
            <a:r>
              <a:rPr lang="en-US" sz="1800" b="1" dirty="0">
                <a:effectLst>
                  <a:outerShdw blurRad="38100" dist="38100" dir="2700000" algn="tl">
                    <a:srgbClr val="FFFFFF"/>
                  </a:outerShdw>
                </a:effectLst>
              </a:rPr>
              <a:t>IV</a:t>
            </a:r>
            <a:r>
              <a:rPr lang="en-US" sz="1800" b="1" baseline="-25000" dirty="0">
                <a:effectLst>
                  <a:outerShdw blurRad="38100" dist="38100" dir="2700000" algn="tl">
                    <a:srgbClr val="FFFFFF"/>
                  </a:outerShdw>
                </a:effectLst>
              </a:rPr>
              <a:t>REIT</a:t>
            </a:r>
            <a:r>
              <a:rPr lang="en-US" sz="1800" b="1" dirty="0">
                <a:effectLst>
                  <a:outerShdw blurRad="38100" dist="38100" dir="2700000" algn="tl">
                    <a:srgbClr val="FFFFFF"/>
                  </a:outerShdw>
                </a:effectLst>
              </a:rPr>
              <a:t> &lt; MV</a:t>
            </a:r>
            <a:r>
              <a:rPr lang="en-US" sz="1800" b="1" baseline="-25000" dirty="0">
                <a:effectLst>
                  <a:outerShdw blurRad="38100" dist="38100" dir="2700000" algn="tl">
                    <a:srgbClr val="FFFFFF"/>
                  </a:outerShdw>
                </a:effectLst>
              </a:rPr>
              <a:t>PRIV</a:t>
            </a:r>
            <a:endParaRPr lang="en-US" sz="1800" b="1" dirty="0">
              <a:effectLst>
                <a:outerShdw blurRad="38100" dist="38100" dir="2700000" algn="tl">
                  <a:srgbClr val="FFFFFF"/>
                </a:outerShdw>
              </a:effectLst>
            </a:endParaRPr>
          </a:p>
        </p:txBody>
      </p:sp>
      <p:sp>
        <p:nvSpPr>
          <p:cNvPr id="204803" name="Text Box 3"/>
          <p:cNvSpPr txBox="1">
            <a:spLocks noChangeArrowheads="1"/>
          </p:cNvSpPr>
          <p:nvPr/>
        </p:nvSpPr>
        <p:spPr bwMode="auto">
          <a:xfrm>
            <a:off x="533400" y="1676400"/>
            <a:ext cx="8229600" cy="44926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buFontTx/>
              <a:buChar char="•"/>
              <a:defRPr/>
            </a:pPr>
            <a:r>
              <a:rPr lang="en-US" sz="1600" b="1" dirty="0">
                <a:effectLst>
                  <a:outerShdw blurRad="38100" dist="38100" dir="2700000" algn="tl">
                    <a:srgbClr val="FFFFFF"/>
                  </a:outerShdw>
                </a:effectLst>
              </a:rPr>
              <a:t> Sell into the private market most but not all of the equity in many of their properties (e.g., sell properties into a partnership controlled by the REIT, with passive equity partners), paying out proceeds in extraordinary dividends (or stock purchases), while retaining effective operational control over the assets (e.g., sell to </a:t>
            </a:r>
            <a:r>
              <a:rPr lang="en-US" sz="1600" b="1" i="1" dirty="0">
                <a:effectLst>
                  <a:outerShdw blurRad="38100" dist="38100" dir="2700000" algn="tl">
                    <a:srgbClr val="FFFFFF"/>
                  </a:outerShdw>
                </a:effectLst>
              </a:rPr>
              <a:t>passive</a:t>
            </a:r>
            <a:r>
              <a:rPr lang="en-US" sz="1600" b="1" dirty="0">
                <a:effectLst>
                  <a:outerShdw blurRad="38100" dist="38100" dir="2700000" algn="tl">
                    <a:srgbClr val="FFFFFF"/>
                  </a:outerShdw>
                </a:effectLst>
              </a:rPr>
              <a:t> partners, such as pension funds): </a:t>
            </a:r>
            <a:r>
              <a:rPr lang="en-US" sz="1600" b="1" dirty="0">
                <a:effectLst>
                  <a:outerShdw blurRad="38100" dist="38100" dir="2700000" algn="tl">
                    <a:srgbClr val="FFFFFF"/>
                  </a:outerShdw>
                </a:effectLst>
                <a:sym typeface="Wingdings" panose="05000000000000000000" pitchFamily="2" charset="2"/>
              </a:rPr>
              <a:t></a:t>
            </a:r>
            <a:r>
              <a:rPr lang="en-US" sz="1600" b="1" dirty="0">
                <a:effectLst>
                  <a:outerShdw blurRad="38100" dist="38100" dir="2700000" algn="tl">
                    <a:srgbClr val="FFFFFF"/>
                  </a:outerShdw>
                </a:effectLst>
              </a:rPr>
              <a:t> REIT retains scale &amp; operational product.</a:t>
            </a:r>
          </a:p>
          <a:p>
            <a:pPr eaLnBrk="1" hangingPunct="1">
              <a:spcBef>
                <a:spcPct val="50000"/>
              </a:spcBef>
              <a:buFontTx/>
              <a:buChar char="•"/>
              <a:defRPr/>
            </a:pPr>
            <a:r>
              <a:rPr lang="en-US" sz="1600" b="1" dirty="0">
                <a:effectLst>
                  <a:outerShdw blurRad="38100" dist="38100" dir="2700000" algn="tl">
                    <a:srgbClr val="FFFFFF"/>
                  </a:outerShdw>
                </a:effectLst>
              </a:rPr>
              <a:t> Issue secured debt (mortgages) collateralized by the excess of MV</a:t>
            </a:r>
            <a:r>
              <a:rPr lang="en-US" sz="1600" b="1" baseline="-25000" dirty="0">
                <a:effectLst>
                  <a:outerShdw blurRad="38100" dist="38100" dir="2700000" algn="tl">
                    <a:srgbClr val="FFFFFF"/>
                  </a:outerShdw>
                </a:effectLst>
              </a:rPr>
              <a:t>PRIV</a:t>
            </a:r>
            <a:r>
              <a:rPr lang="en-US" sz="1600" b="1" dirty="0">
                <a:effectLst>
                  <a:outerShdw blurRad="38100" dist="38100" dir="2700000" algn="tl">
                    <a:srgbClr val="FFFFFF"/>
                  </a:outerShdw>
                </a:effectLst>
              </a:rPr>
              <a:t> over IV</a:t>
            </a:r>
            <a:r>
              <a:rPr lang="en-US" sz="1600" b="1" baseline="-25000" dirty="0">
                <a:effectLst>
                  <a:outerShdw blurRad="38100" dist="38100" dir="2700000" algn="tl">
                    <a:srgbClr val="FFFFFF"/>
                  </a:outerShdw>
                </a:effectLst>
              </a:rPr>
              <a:t>REIT</a:t>
            </a:r>
            <a:r>
              <a:rPr lang="en-US" sz="1600" b="1" dirty="0">
                <a:effectLst>
                  <a:outerShdw blurRad="38100" dist="38100" dir="2700000" algn="tl">
                    <a:srgbClr val="FFFFFF"/>
                  </a:outerShdw>
                </a:effectLst>
              </a:rPr>
              <a:t> , paying out proceeds as extraordinary dividends. </a:t>
            </a:r>
            <a:r>
              <a:rPr lang="en-US" sz="1600" b="1" i="1" dirty="0">
                <a:effectLst>
                  <a:outerShdw blurRad="38100" dist="38100" dir="2700000" algn="tl">
                    <a:srgbClr val="FFFFFF"/>
                  </a:outerShdw>
                </a:effectLst>
              </a:rPr>
              <a:t>(</a:t>
            </a:r>
            <a:r>
              <a:rPr lang="en-US" sz="1600" b="1" i="1" dirty="0">
                <a:effectLst>
                  <a:outerShdw blurRad="38100" dist="38100" dir="2700000" algn="tl">
                    <a:srgbClr val="FFFFFF"/>
                  </a:outerShdw>
                </a:effectLst>
                <a:sym typeface="Wingdings" panose="05000000000000000000" pitchFamily="2" charset="2"/>
              </a:rPr>
              <a:t> Risky.)</a:t>
            </a:r>
            <a:endParaRPr lang="en-US" sz="1600" b="1" dirty="0">
              <a:effectLst>
                <a:outerShdw blurRad="38100" dist="38100" dir="2700000" algn="tl">
                  <a:srgbClr val="FFFFFF"/>
                </a:outerShdw>
              </a:effectLst>
            </a:endParaRPr>
          </a:p>
          <a:p>
            <a:pPr eaLnBrk="1" hangingPunct="1">
              <a:spcBef>
                <a:spcPct val="50000"/>
              </a:spcBef>
              <a:buFontTx/>
              <a:buChar char="•"/>
              <a:defRPr/>
            </a:pPr>
            <a:r>
              <a:rPr lang="en-US" sz="1600" b="1" dirty="0">
                <a:effectLst>
                  <a:outerShdw blurRad="38100" dist="38100" dir="2700000" algn="tl">
                    <a:srgbClr val="FFFFFF"/>
                  </a:outerShdw>
                </a:effectLst>
              </a:rPr>
              <a:t> Sell some of their properties outright into the private market (paying proceeds as dividends or stock purchase), but subject to contracts to retain the REIT as property manager (TRS).</a:t>
            </a:r>
          </a:p>
          <a:p>
            <a:pPr eaLnBrk="1" hangingPunct="1">
              <a:spcBef>
                <a:spcPct val="50000"/>
              </a:spcBef>
              <a:buFontTx/>
              <a:buChar char="•"/>
              <a:defRPr/>
            </a:pPr>
            <a:r>
              <a:rPr lang="en-US" sz="1600" b="1" dirty="0">
                <a:effectLst>
                  <a:outerShdw blurRad="38100" dist="38100" dir="2700000" algn="tl">
                    <a:srgbClr val="FFFFFF"/>
                  </a:outerShdw>
                </a:effectLst>
              </a:rPr>
              <a:t> If private market valuations are sufficiently high (and expected to remain so), consider going into development projects with most financing coming from external private equity and debt sources: </a:t>
            </a:r>
            <a:r>
              <a:rPr lang="en-US" sz="1600" b="1" dirty="0">
                <a:effectLst>
                  <a:outerShdw blurRad="38100" dist="38100" dir="2700000" algn="tl">
                    <a:srgbClr val="FFFFFF"/>
                  </a:outerShdw>
                </a:effectLst>
                <a:sym typeface="Wingdings" panose="05000000000000000000" pitchFamily="2" charset="2"/>
              </a:rPr>
              <a:t> Use the REIT’s entrepreneurial capability; Use developable land already owned; Maximize leverage of private market valuation</a:t>
            </a:r>
            <a:r>
              <a:rPr lang="en-US" sz="1600" b="1" dirty="0">
                <a:effectLst>
                  <a:outerShdw blurRad="38100" dist="38100" dir="2700000" algn="tl">
                    <a:srgbClr val="FFFFFF"/>
                  </a:outerShdw>
                </a:effectLst>
              </a:rPr>
              <a:t>. </a:t>
            </a:r>
            <a:r>
              <a:rPr lang="en-US" sz="1600" b="1" i="1" dirty="0">
                <a:effectLst>
                  <a:outerShdw blurRad="38100" dist="38100" dir="2700000" algn="tl">
                    <a:srgbClr val="FFFFFF"/>
                  </a:outerShdw>
                </a:effectLst>
              </a:rPr>
              <a:t>(Note: Though tempting, this strategy is risky at the peak of a private market cycle.)</a:t>
            </a:r>
            <a:endParaRPr lang="en-US" sz="1600" b="1" dirty="0">
              <a:effectLst>
                <a:outerShdw blurRad="38100" dist="38100" dir="2700000" algn="tl">
                  <a:srgbClr val="FFFFFF"/>
                </a:outerShdw>
              </a:effectLst>
            </a:endParaRPr>
          </a:p>
          <a:p>
            <a:pPr eaLnBrk="1" hangingPunct="1">
              <a:spcBef>
                <a:spcPct val="50000"/>
              </a:spcBef>
              <a:buFontTx/>
              <a:buChar char="•"/>
              <a:defRPr/>
            </a:pPr>
            <a:r>
              <a:rPr lang="en-US" sz="1600" b="1" dirty="0">
                <a:effectLst>
                  <a:outerShdw blurRad="38100" dist="38100" dir="2700000" algn="tl">
                    <a:srgbClr val="FFFFFF"/>
                  </a:outerShdw>
                </a:effectLst>
              </a:rPr>
              <a:t> Reinvest proceeds from domestic private market sales into international real estate assets where valuations are lower (yields are higher).</a:t>
            </a:r>
          </a:p>
        </p:txBody>
      </p:sp>
      <p:sp>
        <p:nvSpPr>
          <p:cNvPr id="4" name="Slide Number Placeholder 3"/>
          <p:cNvSpPr>
            <a:spLocks noGrp="1"/>
          </p:cNvSpPr>
          <p:nvPr>
            <p:ph type="sldNum" sz="quarter" idx="12"/>
          </p:nvPr>
        </p:nvSpPr>
        <p:spPr/>
        <p:txBody>
          <a:bodyPr/>
          <a:lstStyle/>
          <a:p>
            <a:fld id="{88099318-0FF7-463A-ABF4-AFF90E6E3A5E}" type="slidenum">
              <a:rPr lang="en-US" smtClean="0"/>
              <a:pPr/>
              <a:t>46</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204803">
                                            <p:txEl>
                                              <p:pRg st="0" end="0"/>
                                            </p:txEl>
                                          </p:spTgt>
                                        </p:tgtEl>
                                        <p:attrNameLst>
                                          <p:attrName>style.visibility</p:attrName>
                                        </p:attrNameLst>
                                      </p:cBhvr>
                                      <p:to>
                                        <p:strVal val="visible"/>
                                      </p:to>
                                    </p:set>
                                    <p:anim calcmode="lin" valueType="num">
                                      <p:cBhvr additive="base">
                                        <p:cTn id="7" dur="500" fill="hold"/>
                                        <p:tgtEl>
                                          <p:spTgt spid="20480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48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204803">
                                            <p:txEl>
                                              <p:pRg st="1" end="1"/>
                                            </p:txEl>
                                          </p:spTgt>
                                        </p:tgtEl>
                                        <p:attrNameLst>
                                          <p:attrName>style.visibility</p:attrName>
                                        </p:attrNameLst>
                                      </p:cBhvr>
                                      <p:to>
                                        <p:strVal val="visible"/>
                                      </p:to>
                                    </p:set>
                                    <p:anim calcmode="lin" valueType="num">
                                      <p:cBhvr additive="base">
                                        <p:cTn id="13" dur="500" fill="hold"/>
                                        <p:tgtEl>
                                          <p:spTgt spid="20480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48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204803">
                                            <p:txEl>
                                              <p:pRg st="2" end="2"/>
                                            </p:txEl>
                                          </p:spTgt>
                                        </p:tgtEl>
                                        <p:attrNameLst>
                                          <p:attrName>style.visibility</p:attrName>
                                        </p:attrNameLst>
                                      </p:cBhvr>
                                      <p:to>
                                        <p:strVal val="visible"/>
                                      </p:to>
                                    </p:set>
                                    <p:anim calcmode="lin" valueType="num">
                                      <p:cBhvr additive="base">
                                        <p:cTn id="19" dur="500" fill="hold"/>
                                        <p:tgtEl>
                                          <p:spTgt spid="20480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048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p:cTn id="24" dur="1" fill="hold">
                                          <p:stCondLst>
                                            <p:cond delay="0"/>
                                          </p:stCondLst>
                                        </p:cTn>
                                        <p:tgtEl>
                                          <p:spTgt spid="204803">
                                            <p:txEl>
                                              <p:pRg st="3" end="3"/>
                                            </p:txEl>
                                          </p:spTgt>
                                        </p:tgtEl>
                                        <p:attrNameLst>
                                          <p:attrName>style.visibility</p:attrName>
                                        </p:attrNameLst>
                                      </p:cBhvr>
                                      <p:to>
                                        <p:strVal val="visible"/>
                                      </p:to>
                                    </p:set>
                                    <p:anim calcmode="lin" valueType="num">
                                      <p:cBhvr additive="base">
                                        <p:cTn id="25" dur="500" fill="hold"/>
                                        <p:tgtEl>
                                          <p:spTgt spid="20480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0480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nodeType="clickEffect">
                                  <p:stCondLst>
                                    <p:cond delay="0"/>
                                  </p:stCondLst>
                                  <p:childTnLst>
                                    <p:set>
                                      <p:cBhvr>
                                        <p:cTn id="30" dur="1" fill="hold">
                                          <p:stCondLst>
                                            <p:cond delay="0"/>
                                          </p:stCondLst>
                                        </p:cTn>
                                        <p:tgtEl>
                                          <p:spTgt spid="204803">
                                            <p:txEl>
                                              <p:pRg st="4" end="4"/>
                                            </p:txEl>
                                          </p:spTgt>
                                        </p:tgtEl>
                                        <p:attrNameLst>
                                          <p:attrName>style.visibility</p:attrName>
                                        </p:attrNameLst>
                                      </p:cBhvr>
                                      <p:to>
                                        <p:strVal val="visible"/>
                                      </p:to>
                                    </p:set>
                                    <p:anim calcmode="lin" valueType="num">
                                      <p:cBhvr additive="base">
                                        <p:cTn id="31" dur="500" fill="hold"/>
                                        <p:tgtEl>
                                          <p:spTgt spid="20480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0480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6850" name="Text Box 2"/>
          <p:cNvSpPr txBox="1">
            <a:spLocks noChangeArrowheads="1"/>
          </p:cNvSpPr>
          <p:nvPr/>
        </p:nvSpPr>
        <p:spPr bwMode="auto">
          <a:xfrm>
            <a:off x="457200" y="3200400"/>
            <a:ext cx="8229600" cy="217170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b="1" dirty="0">
                <a:effectLst>
                  <a:outerShdw blurRad="38100" dist="38100" dir="2700000" algn="tl">
                    <a:srgbClr val="FFFFFF"/>
                  </a:outerShdw>
                </a:effectLst>
              </a:rPr>
              <a:t>The OCC-based source: Market-wide valuation differences:</a:t>
            </a:r>
          </a:p>
          <a:p>
            <a:pPr eaLnBrk="1" hangingPunct="1">
              <a:spcBef>
                <a:spcPct val="20000"/>
              </a:spcBef>
              <a:buFontTx/>
              <a:buChar char="•"/>
              <a:defRPr/>
            </a:pPr>
            <a:r>
              <a:rPr lang="en-US" b="1" dirty="0">
                <a:effectLst>
                  <a:outerShdw blurRad="38100" dist="38100" dir="2700000" algn="tl">
                    <a:srgbClr val="FFFFFF"/>
                  </a:outerShdw>
                </a:effectLst>
              </a:rPr>
              <a:t> Affects all properties, all REITs.</a:t>
            </a:r>
          </a:p>
          <a:p>
            <a:pPr eaLnBrk="1" hangingPunct="1">
              <a:spcBef>
                <a:spcPct val="20000"/>
              </a:spcBef>
              <a:buFontTx/>
              <a:buChar char="•"/>
              <a:defRPr/>
            </a:pPr>
            <a:r>
              <a:rPr lang="en-US" b="1" dirty="0">
                <a:effectLst>
                  <a:outerShdw blurRad="38100" dist="38100" dir="2700000" algn="tl">
                    <a:srgbClr val="FFFFFF"/>
                  </a:outerShdw>
                </a:effectLst>
              </a:rPr>
              <a:t> Reflects different informational efficiency (REIT lead).</a:t>
            </a:r>
          </a:p>
          <a:p>
            <a:pPr eaLnBrk="1" hangingPunct="1">
              <a:spcBef>
                <a:spcPct val="20000"/>
              </a:spcBef>
              <a:buFontTx/>
              <a:buChar char="•"/>
              <a:defRPr/>
            </a:pPr>
            <a:r>
              <a:rPr lang="en-US" b="1" dirty="0">
                <a:effectLst>
                  <a:outerShdw blurRad="38100" dist="38100" dir="2700000" algn="tl">
                    <a:srgbClr val="FFFFFF"/>
                  </a:outerShdw>
                </a:effectLst>
              </a:rPr>
              <a:t> Reflects different investor clienteles and different market functioning leading to different liquidity, different risk &amp; return patterns in the investment results, causing differential perceptions or pricing of risk.</a:t>
            </a:r>
          </a:p>
        </p:txBody>
      </p:sp>
      <p:sp>
        <p:nvSpPr>
          <p:cNvPr id="206851" name="Text Box 3"/>
          <p:cNvSpPr txBox="1">
            <a:spLocks noChangeArrowheads="1"/>
          </p:cNvSpPr>
          <p:nvPr/>
        </p:nvSpPr>
        <p:spPr bwMode="auto">
          <a:xfrm>
            <a:off x="457200" y="152400"/>
            <a:ext cx="82296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800" b="1" dirty="0">
                <a:effectLst>
                  <a:outerShdw blurRad="38100" dist="38100" dir="2700000" algn="tl">
                    <a:srgbClr val="FFFFFF"/>
                  </a:outerShdw>
                </a:effectLst>
              </a:rPr>
              <a:t>Causes of micro-level valuation differential:</a:t>
            </a:r>
          </a:p>
        </p:txBody>
      </p:sp>
      <p:sp>
        <p:nvSpPr>
          <p:cNvPr id="206852" name="Text Box 4"/>
          <p:cNvSpPr txBox="1">
            <a:spLocks noChangeArrowheads="1"/>
          </p:cNvSpPr>
          <p:nvPr/>
        </p:nvSpPr>
        <p:spPr bwMode="auto">
          <a:xfrm>
            <a:off x="457200" y="1295400"/>
            <a:ext cx="8229600" cy="1806575"/>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b="1" dirty="0">
                <a:effectLst>
                  <a:outerShdw blurRad="38100" dist="38100" dir="2700000" algn="tl">
                    <a:srgbClr val="FFFFFF"/>
                  </a:outerShdw>
                </a:effectLst>
              </a:rPr>
              <a:t>The CF-based source: Idiosyncratic valuation differences:</a:t>
            </a:r>
            <a:endParaRPr lang="en-US" b="1" dirty="0">
              <a:effectLst>
                <a:outerShdw blurRad="38100" dist="38100" dir="2700000" algn="tl">
                  <a:srgbClr val="FFFFFF"/>
                </a:outerShdw>
              </a:effectLst>
            </a:endParaRPr>
          </a:p>
          <a:p>
            <a:pPr eaLnBrk="1" hangingPunct="1">
              <a:spcBef>
                <a:spcPct val="20000"/>
              </a:spcBef>
              <a:buFontTx/>
              <a:buChar char="•"/>
              <a:defRPr/>
            </a:pPr>
            <a:r>
              <a:rPr lang="en-US" b="1" dirty="0">
                <a:effectLst>
                  <a:outerShdw blurRad="38100" dist="38100" dir="2700000" algn="tl">
                    <a:srgbClr val="FFFFFF"/>
                  </a:outerShdw>
                </a:effectLst>
              </a:rPr>
              <a:t> Affects specific properties or specific REITs.</a:t>
            </a:r>
          </a:p>
          <a:p>
            <a:pPr eaLnBrk="1" hangingPunct="1">
              <a:spcBef>
                <a:spcPct val="20000"/>
              </a:spcBef>
              <a:buFontTx/>
              <a:buChar char="•"/>
              <a:defRPr/>
            </a:pPr>
            <a:r>
              <a:rPr lang="en-US" b="1" dirty="0">
                <a:effectLst>
                  <a:outerShdw blurRad="38100" dist="38100" dir="2700000" algn="tl">
                    <a:srgbClr val="FFFFFF"/>
                  </a:outerShdw>
                </a:effectLst>
              </a:rPr>
              <a:t> Caused by differential ability to generate firm-level incremental CF from same properties (e.g., REIT scale economies, franchise value, space market monopoly power, adjacent prop spillover, etc.)</a:t>
            </a:r>
          </a:p>
        </p:txBody>
      </p:sp>
      <p:sp>
        <p:nvSpPr>
          <p:cNvPr id="206853" name="Text Box 5"/>
          <p:cNvSpPr txBox="1">
            <a:spLocks noChangeArrowheads="1"/>
          </p:cNvSpPr>
          <p:nvPr/>
        </p:nvSpPr>
        <p:spPr bwMode="auto">
          <a:xfrm>
            <a:off x="990600" y="533400"/>
            <a:ext cx="7162800" cy="7921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400" b="1" dirty="0">
                <a:solidFill>
                  <a:srgbClr val="0000FF"/>
                </a:solidFill>
                <a:effectLst>
                  <a:outerShdw blurRad="38100" dist="38100" dir="2700000" algn="tl">
                    <a:srgbClr val="000000"/>
                  </a:outerShdw>
                </a:effectLst>
              </a:rPr>
              <a:t>Two possible sources: CFs &amp; OCC</a:t>
            </a:r>
          </a:p>
          <a:p>
            <a:pPr algn="ctr" eaLnBrk="1" hangingPunct="1">
              <a:spcBef>
                <a:spcPct val="10000"/>
              </a:spcBef>
              <a:defRPr/>
            </a:pPr>
            <a:r>
              <a:rPr lang="en-US" i="1" dirty="0">
                <a:solidFill>
                  <a:srgbClr val="0000FF"/>
                </a:solidFill>
              </a:rPr>
              <a:t>(Recall DCF valuation formula.)</a:t>
            </a:r>
          </a:p>
        </p:txBody>
      </p:sp>
      <p:sp>
        <p:nvSpPr>
          <p:cNvPr id="206854" name="Text Box 6"/>
          <p:cNvSpPr txBox="1">
            <a:spLocks noChangeArrowheads="1"/>
          </p:cNvSpPr>
          <p:nvPr/>
        </p:nvSpPr>
        <p:spPr bwMode="auto">
          <a:xfrm>
            <a:off x="457200" y="5486400"/>
            <a:ext cx="8229600" cy="101600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i="1" dirty="0">
                <a:effectLst>
                  <a:outerShdw blurRad="38100" dist="38100" dir="2700000" algn="tl">
                    <a:srgbClr val="FFFFFF"/>
                  </a:outerShdw>
                </a:effectLst>
              </a:rPr>
              <a:t>Note: Some REIT mgt actions, such as capital structure (financing of the REIT), property devlpt or trading strategy, etc., affect firm-level REIT value but not micro-level property valuation (of existing assets in place).</a:t>
            </a:r>
          </a:p>
        </p:txBody>
      </p:sp>
      <p:sp>
        <p:nvSpPr>
          <p:cNvPr id="7" name="Slide Number Placeholder 6"/>
          <p:cNvSpPr>
            <a:spLocks noGrp="1"/>
          </p:cNvSpPr>
          <p:nvPr>
            <p:ph type="sldNum" sz="quarter" idx="12"/>
          </p:nvPr>
        </p:nvSpPr>
        <p:spPr/>
        <p:txBody>
          <a:bodyPr/>
          <a:lstStyle/>
          <a:p>
            <a:fld id="{88099318-0FF7-463A-ABF4-AFF90E6E3A5E}" type="slidenum">
              <a:rPr lang="en-US" smtClean="0"/>
              <a:pPr/>
              <a:t>47</a:t>
            </a:fld>
            <a:endParaRPr lang="en-US" dirty="0"/>
          </a:p>
        </p:txBody>
      </p:sp>
      <p:sp>
        <p:nvSpPr>
          <p:cNvPr id="8" name="Footer Placeholder 7"/>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6852"/>
                                        </p:tgtEl>
                                        <p:attrNameLst>
                                          <p:attrName>style.visibility</p:attrName>
                                        </p:attrNameLst>
                                      </p:cBhvr>
                                      <p:to>
                                        <p:strVal val="visible"/>
                                      </p:to>
                                    </p:set>
                                    <p:anim calcmode="lin" valueType="num">
                                      <p:cBhvr additive="base">
                                        <p:cTn id="7" dur="500" fill="hold"/>
                                        <p:tgtEl>
                                          <p:spTgt spid="206852"/>
                                        </p:tgtEl>
                                        <p:attrNameLst>
                                          <p:attrName>ppt_x</p:attrName>
                                        </p:attrNameLst>
                                      </p:cBhvr>
                                      <p:tavLst>
                                        <p:tav tm="0">
                                          <p:val>
                                            <p:strVal val="#ppt_x"/>
                                          </p:val>
                                        </p:tav>
                                        <p:tav tm="100000">
                                          <p:val>
                                            <p:strVal val="#ppt_x"/>
                                          </p:val>
                                        </p:tav>
                                      </p:tavLst>
                                    </p:anim>
                                    <p:anim calcmode="lin" valueType="num">
                                      <p:cBhvr additive="base">
                                        <p:cTn id="8" dur="500" fill="hold"/>
                                        <p:tgtEl>
                                          <p:spTgt spid="20685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6850"/>
                                        </p:tgtEl>
                                        <p:attrNameLst>
                                          <p:attrName>style.visibility</p:attrName>
                                        </p:attrNameLst>
                                      </p:cBhvr>
                                      <p:to>
                                        <p:strVal val="visible"/>
                                      </p:to>
                                    </p:set>
                                    <p:anim calcmode="lin" valueType="num">
                                      <p:cBhvr additive="base">
                                        <p:cTn id="13" dur="500" fill="hold"/>
                                        <p:tgtEl>
                                          <p:spTgt spid="206850"/>
                                        </p:tgtEl>
                                        <p:attrNameLst>
                                          <p:attrName>ppt_x</p:attrName>
                                        </p:attrNameLst>
                                      </p:cBhvr>
                                      <p:tavLst>
                                        <p:tav tm="0">
                                          <p:val>
                                            <p:strVal val="#ppt_x"/>
                                          </p:val>
                                        </p:tav>
                                        <p:tav tm="100000">
                                          <p:val>
                                            <p:strVal val="#ppt_x"/>
                                          </p:val>
                                        </p:tav>
                                      </p:tavLst>
                                    </p:anim>
                                    <p:anim calcmode="lin" valueType="num">
                                      <p:cBhvr additive="base">
                                        <p:cTn id="14" dur="500" fill="hold"/>
                                        <p:tgtEl>
                                          <p:spTgt spid="206850"/>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6854"/>
                                        </p:tgtEl>
                                        <p:attrNameLst>
                                          <p:attrName>style.visibility</p:attrName>
                                        </p:attrNameLst>
                                      </p:cBhvr>
                                      <p:to>
                                        <p:strVal val="visible"/>
                                      </p:to>
                                    </p:set>
                                    <p:anim calcmode="lin" valueType="num">
                                      <p:cBhvr additive="base">
                                        <p:cTn id="19" dur="500" fill="hold"/>
                                        <p:tgtEl>
                                          <p:spTgt spid="206854"/>
                                        </p:tgtEl>
                                        <p:attrNameLst>
                                          <p:attrName>ppt_x</p:attrName>
                                        </p:attrNameLst>
                                      </p:cBhvr>
                                      <p:tavLst>
                                        <p:tav tm="0">
                                          <p:val>
                                            <p:strVal val="#ppt_x"/>
                                          </p:val>
                                        </p:tav>
                                        <p:tav tm="100000">
                                          <p:val>
                                            <p:strVal val="#ppt_x"/>
                                          </p:val>
                                        </p:tav>
                                      </p:tavLst>
                                    </p:anim>
                                    <p:anim calcmode="lin" valueType="num">
                                      <p:cBhvr additive="base">
                                        <p:cTn id="20" dur="500" fill="hold"/>
                                        <p:tgtEl>
                                          <p:spTgt spid="2068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0" grpId="0" animBg="1"/>
      <p:bldP spid="206852" grpId="0" animBg="1"/>
      <p:bldP spid="206854" grpId="0" animBg="1"/>
    </p:bld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8898" name="Text Box 2"/>
          <p:cNvSpPr txBox="1">
            <a:spLocks noChangeArrowheads="1"/>
          </p:cNvSpPr>
          <p:nvPr/>
        </p:nvSpPr>
        <p:spPr bwMode="auto">
          <a:xfrm>
            <a:off x="457200" y="228600"/>
            <a:ext cx="82296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800" b="1" dirty="0">
                <a:effectLst>
                  <a:outerShdw blurRad="38100" dist="38100" dir="2700000" algn="tl">
                    <a:srgbClr val="FFFFFF"/>
                  </a:outerShdw>
                </a:effectLst>
              </a:rPr>
              <a:t>Which valuation is </a:t>
            </a:r>
            <a:r>
              <a:rPr lang="en-US" sz="2800" b="1" i="1" dirty="0">
                <a:effectLst>
                  <a:outerShdw blurRad="38100" dist="38100" dir="2700000" algn="tl">
                    <a:srgbClr val="FFFFFF"/>
                  </a:outerShdw>
                </a:effectLst>
              </a:rPr>
              <a:t>“correct”</a:t>
            </a:r>
            <a:r>
              <a:rPr lang="en-US" sz="2800" b="1" dirty="0">
                <a:effectLst>
                  <a:outerShdw blurRad="38100" dist="38100" dir="2700000" algn="tl">
                    <a:srgbClr val="FFFFFF"/>
                  </a:outerShdw>
                </a:effectLst>
              </a:rPr>
              <a:t>? . . .</a:t>
            </a:r>
          </a:p>
        </p:txBody>
      </p:sp>
      <p:sp>
        <p:nvSpPr>
          <p:cNvPr id="208899" name="Text Box 3"/>
          <p:cNvSpPr txBox="1">
            <a:spLocks noChangeArrowheads="1"/>
          </p:cNvSpPr>
          <p:nvPr/>
        </p:nvSpPr>
        <p:spPr bwMode="auto">
          <a:xfrm>
            <a:off x="381000" y="838200"/>
            <a:ext cx="8229600" cy="1527175"/>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b="1" i="1" dirty="0">
                <a:effectLst>
                  <a:outerShdw blurRad="38100" dist="38100" dir="2700000" algn="tl">
                    <a:srgbClr val="FFFFFF"/>
                  </a:outerShdw>
                </a:effectLst>
              </a:rPr>
              <a:t>Would you believe…</a:t>
            </a:r>
          </a:p>
          <a:p>
            <a:pPr algn="ctr" eaLnBrk="1" hangingPunct="1">
              <a:spcBef>
                <a:spcPct val="20000"/>
              </a:spcBef>
              <a:defRPr/>
            </a:pPr>
            <a:r>
              <a:rPr lang="en-US" sz="2800" b="1" dirty="0">
                <a:effectLst>
                  <a:outerShdw blurRad="38100" dist="38100" dir="2700000" algn="tl">
                    <a:srgbClr val="FFFFFF"/>
                  </a:outerShdw>
                </a:effectLst>
              </a:rPr>
              <a:t>They both are?</a:t>
            </a:r>
          </a:p>
          <a:p>
            <a:pPr algn="ctr" eaLnBrk="1" hangingPunct="1">
              <a:spcBef>
                <a:spcPct val="50000"/>
              </a:spcBef>
              <a:defRPr/>
            </a:pPr>
            <a:r>
              <a:rPr lang="en-US" sz="2400" b="1" dirty="0">
                <a:effectLst>
                  <a:outerShdw blurRad="38100" dist="38100" dir="2700000" algn="tl">
                    <a:srgbClr val="FFFFFF"/>
                  </a:outerShdw>
                </a:effectLst>
              </a:rPr>
              <a:t>(Each in their own way, for their relevant investor clientele.)</a:t>
            </a:r>
          </a:p>
        </p:txBody>
      </p:sp>
      <p:sp>
        <p:nvSpPr>
          <p:cNvPr id="208900" name="Text Box 4"/>
          <p:cNvSpPr txBox="1">
            <a:spLocks noChangeArrowheads="1"/>
          </p:cNvSpPr>
          <p:nvPr/>
        </p:nvSpPr>
        <p:spPr bwMode="auto">
          <a:xfrm>
            <a:off x="381000" y="2667000"/>
            <a:ext cx="8229600" cy="3400425"/>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b="1" i="1" dirty="0">
                <a:effectLst>
                  <a:outerShdw blurRad="38100" dist="38100" dir="2700000" algn="tl">
                    <a:srgbClr val="FFFFFF"/>
                  </a:outerShdw>
                </a:effectLst>
              </a:rPr>
              <a:t>But keep in mind…</a:t>
            </a:r>
          </a:p>
          <a:p>
            <a:pPr eaLnBrk="1" hangingPunct="1">
              <a:spcBef>
                <a:spcPct val="50000"/>
              </a:spcBef>
              <a:buFontTx/>
              <a:buChar char="•"/>
              <a:defRPr/>
            </a:pPr>
            <a:r>
              <a:rPr lang="en-US" sz="2400" b="1" dirty="0">
                <a:effectLst>
                  <a:outerShdw blurRad="38100" dist="38100" dir="2700000" algn="tl">
                    <a:srgbClr val="FFFFFF"/>
                  </a:outerShdw>
                </a:effectLst>
              </a:rPr>
              <a:t> Tendency of REIT market to </a:t>
            </a:r>
            <a:r>
              <a:rPr lang="en-US" sz="2400" b="1" i="1" dirty="0">
                <a:effectLst>
                  <a:outerShdw blurRad="38100" dist="38100" dir="2700000" algn="tl">
                    <a:srgbClr val="FFFFFF"/>
                  </a:outerShdw>
                </a:effectLst>
              </a:rPr>
              <a:t>lead</a:t>
            </a:r>
            <a:r>
              <a:rPr lang="en-US" sz="2400" b="1" dirty="0">
                <a:effectLst>
                  <a:outerShdw blurRad="38100" dist="38100" dir="2700000" algn="tl">
                    <a:srgbClr val="FFFFFF"/>
                  </a:outerShdw>
                </a:effectLst>
              </a:rPr>
              <a:t> private mkt (sometimes up to 3 years).</a:t>
            </a:r>
          </a:p>
          <a:p>
            <a:pPr eaLnBrk="1" hangingPunct="1">
              <a:spcBef>
                <a:spcPct val="50000"/>
              </a:spcBef>
              <a:buFontTx/>
              <a:buChar char="•"/>
              <a:defRPr/>
            </a:pPr>
            <a:r>
              <a:rPr lang="en-US" sz="2400" b="1" dirty="0">
                <a:effectLst>
                  <a:outerShdw blurRad="38100" dist="38100" dir="2700000" algn="tl">
                    <a:srgbClr val="FFFFFF"/>
                  </a:outerShdw>
                </a:effectLst>
              </a:rPr>
              <a:t> Tendency of REIT market to exhibit </a:t>
            </a:r>
            <a:r>
              <a:rPr lang="en-US" sz="2400" b="1" i="1" dirty="0">
                <a:effectLst>
                  <a:outerShdw blurRad="38100" dist="38100" dir="2700000" algn="tl">
                    <a:srgbClr val="FFFFFF"/>
                  </a:outerShdw>
                </a:effectLst>
              </a:rPr>
              <a:t>“excess volatility”:</a:t>
            </a:r>
            <a:endParaRPr lang="en-US" b="1" i="1" dirty="0">
              <a:effectLst>
                <a:outerShdw blurRad="38100" dist="38100" dir="2700000" algn="tl">
                  <a:srgbClr val="FFFFFF"/>
                </a:outerShdw>
              </a:effectLst>
            </a:endParaRPr>
          </a:p>
          <a:p>
            <a:pPr lvl="1" eaLnBrk="1" hangingPunct="1">
              <a:spcBef>
                <a:spcPct val="20000"/>
              </a:spcBef>
              <a:buFontTx/>
              <a:buChar char="•"/>
              <a:defRPr/>
            </a:pPr>
            <a:r>
              <a:rPr lang="en-US" b="1" dirty="0">
                <a:effectLst>
                  <a:outerShdw blurRad="38100" dist="38100" dir="2700000" algn="tl">
                    <a:srgbClr val="FFFFFF"/>
                  </a:outerShdw>
                </a:effectLst>
              </a:rPr>
              <a:t> transient </a:t>
            </a:r>
            <a:r>
              <a:rPr lang="en-US" b="1" i="1" dirty="0">
                <a:effectLst>
                  <a:outerShdw blurRad="38100" dist="38100" dir="2700000" algn="tl">
                    <a:srgbClr val="FFFFFF"/>
                  </a:outerShdw>
                </a:effectLst>
              </a:rPr>
              <a:t>“overshooting”</a:t>
            </a:r>
            <a:r>
              <a:rPr lang="en-US" b="1" dirty="0">
                <a:effectLst>
                  <a:outerShdw blurRad="38100" dist="38100" dir="2700000" algn="tl">
                    <a:srgbClr val="FFFFFF"/>
                  </a:outerShdw>
                </a:effectLst>
              </a:rPr>
              <a:t> of valuation changes, followed by </a:t>
            </a:r>
            <a:r>
              <a:rPr lang="en-US" b="1" i="1" dirty="0">
                <a:effectLst>
                  <a:outerShdw blurRad="38100" dist="38100" dir="2700000" algn="tl">
                    <a:srgbClr val="FFFFFF"/>
                  </a:outerShdw>
                </a:effectLst>
              </a:rPr>
              <a:t>“corrections”</a:t>
            </a:r>
            <a:r>
              <a:rPr lang="en-US" b="1" dirty="0">
                <a:effectLst>
                  <a:outerShdw blurRad="38100" dist="38100" dir="2700000" algn="tl">
                    <a:srgbClr val="FFFFFF"/>
                  </a:outerShdw>
                </a:effectLst>
              </a:rPr>
              <a:t>.</a:t>
            </a:r>
          </a:p>
          <a:p>
            <a:pPr eaLnBrk="1" hangingPunct="1">
              <a:spcBef>
                <a:spcPct val="20000"/>
              </a:spcBef>
              <a:buFontTx/>
              <a:buChar char="•"/>
              <a:defRPr/>
            </a:pPr>
            <a:r>
              <a:rPr lang="en-US" sz="2400" b="1" dirty="0">
                <a:effectLst>
                  <a:outerShdw blurRad="38100" dist="38100" dir="2700000" algn="tl">
                    <a:srgbClr val="FFFFFF"/>
                  </a:outerShdw>
                </a:effectLst>
              </a:rPr>
              <a:t> Two markets sometimes exhibit a </a:t>
            </a:r>
            <a:r>
              <a:rPr lang="en-US" sz="2400" b="1" i="1" dirty="0">
                <a:effectLst>
                  <a:outerShdw blurRad="38100" dist="38100" dir="2700000" algn="tl">
                    <a:srgbClr val="FFFFFF"/>
                  </a:outerShdw>
                </a:effectLst>
              </a:rPr>
              <a:t>“tortoise &amp; hare”</a:t>
            </a:r>
            <a:r>
              <a:rPr lang="en-US" sz="2400" b="1" dirty="0">
                <a:effectLst>
                  <a:outerShdw blurRad="38100" dist="38100" dir="2700000" algn="tl">
                    <a:srgbClr val="FFFFFF"/>
                  </a:outerShdw>
                </a:effectLst>
              </a:rPr>
              <a:t> relationship.</a:t>
            </a:r>
          </a:p>
        </p:txBody>
      </p:sp>
      <p:sp>
        <p:nvSpPr>
          <p:cNvPr id="5" name="Slide Number Placeholder 4"/>
          <p:cNvSpPr>
            <a:spLocks noGrp="1"/>
          </p:cNvSpPr>
          <p:nvPr>
            <p:ph type="sldNum" sz="quarter" idx="12"/>
          </p:nvPr>
        </p:nvSpPr>
        <p:spPr/>
        <p:txBody>
          <a:bodyPr/>
          <a:lstStyle/>
          <a:p>
            <a:fld id="{88099318-0FF7-463A-ABF4-AFF90E6E3A5E}" type="slidenum">
              <a:rPr lang="en-US" smtClean="0"/>
              <a:pPr/>
              <a:t>48</a:t>
            </a:fld>
            <a:endParaRPr lang="en-US" dirty="0"/>
          </a:p>
        </p:txBody>
      </p:sp>
      <p:sp>
        <p:nvSpPr>
          <p:cNvPr id="6" name="Footer Placeholder 5"/>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8899"/>
                                        </p:tgtEl>
                                        <p:attrNameLst>
                                          <p:attrName>style.visibility</p:attrName>
                                        </p:attrNameLst>
                                      </p:cBhvr>
                                      <p:to>
                                        <p:strVal val="visible"/>
                                      </p:to>
                                    </p:set>
                                    <p:anim calcmode="lin" valueType="num">
                                      <p:cBhvr additive="base">
                                        <p:cTn id="7" dur="500" fill="hold"/>
                                        <p:tgtEl>
                                          <p:spTgt spid="208899"/>
                                        </p:tgtEl>
                                        <p:attrNameLst>
                                          <p:attrName>ppt_x</p:attrName>
                                        </p:attrNameLst>
                                      </p:cBhvr>
                                      <p:tavLst>
                                        <p:tav tm="0">
                                          <p:val>
                                            <p:strVal val="#ppt_x"/>
                                          </p:val>
                                        </p:tav>
                                        <p:tav tm="100000">
                                          <p:val>
                                            <p:strVal val="#ppt_x"/>
                                          </p:val>
                                        </p:tav>
                                      </p:tavLst>
                                    </p:anim>
                                    <p:anim calcmode="lin" valueType="num">
                                      <p:cBhvr additive="base">
                                        <p:cTn id="8" dur="500" fill="hold"/>
                                        <p:tgtEl>
                                          <p:spTgt spid="20889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8900"/>
                                        </p:tgtEl>
                                        <p:attrNameLst>
                                          <p:attrName>style.visibility</p:attrName>
                                        </p:attrNameLst>
                                      </p:cBhvr>
                                      <p:to>
                                        <p:strVal val="visible"/>
                                      </p:to>
                                    </p:set>
                                    <p:anim calcmode="lin" valueType="num">
                                      <p:cBhvr additive="base">
                                        <p:cTn id="13" dur="500" fill="hold"/>
                                        <p:tgtEl>
                                          <p:spTgt spid="208900"/>
                                        </p:tgtEl>
                                        <p:attrNameLst>
                                          <p:attrName>ppt_x</p:attrName>
                                        </p:attrNameLst>
                                      </p:cBhvr>
                                      <p:tavLst>
                                        <p:tav tm="0">
                                          <p:val>
                                            <p:strVal val="#ppt_x"/>
                                          </p:val>
                                        </p:tav>
                                        <p:tav tm="100000">
                                          <p:val>
                                            <p:strVal val="#ppt_x"/>
                                          </p:val>
                                        </p:tav>
                                      </p:tavLst>
                                    </p:anim>
                                    <p:anim calcmode="lin" valueType="num">
                                      <p:cBhvr additive="base">
                                        <p:cTn id="14" dur="500" fill="hold"/>
                                        <p:tgtEl>
                                          <p:spTgt spid="2089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899" grpId="0" animBg="1"/>
      <p:bldP spid="208900"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5"/>
          <p:cNvSpPr>
            <a:spLocks noGrp="1"/>
          </p:cNvSpPr>
          <p:nvPr>
            <p:ph type="sldNum" sz="quarter" idx="12"/>
          </p:nvPr>
        </p:nvSpPr>
        <p:spPr>
          <a:noFill/>
          <a:ln>
            <a:miter lim="800000"/>
            <a:headEnd/>
            <a:tailEnd/>
          </a:ln>
        </p:spPr>
        <p:txBody>
          <a:bodyPr/>
          <a:lstStyle/>
          <a:p>
            <a:fld id="{DC9B4678-FF0D-4E2B-99B8-6592EE06B0C2}" type="slidenum">
              <a:rPr lang="en-US"/>
              <a:pPr/>
              <a:t>49</a:t>
            </a:fld>
            <a:endParaRPr lang="en-US" dirty="0"/>
          </a:p>
        </p:txBody>
      </p:sp>
      <p:sp>
        <p:nvSpPr>
          <p:cNvPr id="183298" name="Rectangle 2"/>
          <p:cNvSpPr>
            <a:spLocks noGrp="1" noChangeArrowheads="1"/>
          </p:cNvSpPr>
          <p:nvPr>
            <p:ph type="body" idx="1"/>
          </p:nvPr>
        </p:nvSpPr>
        <p:spPr>
          <a:xfrm>
            <a:off x="685800" y="762000"/>
            <a:ext cx="7848600" cy="5486400"/>
          </a:xfrm>
        </p:spPr>
        <p:txBody>
          <a:bodyPr/>
          <a:lstStyle/>
          <a:p>
            <a:pPr eaLnBrk="1" hangingPunct="1">
              <a:lnSpc>
                <a:spcPct val="90000"/>
              </a:lnSpc>
              <a:buFontTx/>
              <a:buNone/>
              <a:defRPr/>
            </a:pPr>
            <a:r>
              <a:rPr lang="en-US" sz="2800" b="1" dirty="0" smtClean="0">
                <a:effectLst>
                  <a:outerShdw blurRad="38100" dist="38100" dir="2700000" algn="tl">
                    <a:srgbClr val="FFFFFF"/>
                  </a:outerShdw>
                </a:effectLst>
                <a:cs typeface="Arial" charset="0"/>
              </a:rPr>
              <a:t>12.3.3:</a:t>
            </a:r>
            <a:r>
              <a:rPr lang="en-US" sz="2800" b="1" dirty="0" smtClean="0">
                <a:solidFill>
                  <a:srgbClr val="0000FF"/>
                </a:solidFill>
                <a:effectLst>
                  <a:outerShdw blurRad="38100" dist="38100" dir="2700000" algn="tl">
                    <a:srgbClr val="000000"/>
                  </a:outerShdw>
                </a:effectLst>
                <a:cs typeface="Arial" charset="0"/>
              </a:rPr>
              <a:t> </a:t>
            </a:r>
            <a:r>
              <a:rPr lang="en-US" sz="2800" b="1" dirty="0">
                <a:solidFill>
                  <a:srgbClr val="0000FF"/>
                </a:solidFill>
                <a:effectLst>
                  <a:outerShdw blurRad="38100" dist="38100" dir="2700000" algn="tl">
                    <a:srgbClr val="000000"/>
                  </a:outerShdw>
                </a:effectLst>
                <a:cs typeface="Arial" charset="0"/>
              </a:rPr>
              <a:t>Risk is in the </a:t>
            </a:r>
            <a:r>
              <a:rPr lang="en-US" sz="2800" b="1" i="1" u="sng" dirty="0">
                <a:solidFill>
                  <a:srgbClr val="FF00FF"/>
                </a:solidFill>
                <a:effectLst>
                  <a:outerShdw blurRad="38100" dist="38100" dir="2700000" algn="tl">
                    <a:srgbClr val="000000"/>
                  </a:outerShdw>
                </a:effectLst>
                <a:cs typeface="Arial" charset="0"/>
              </a:rPr>
              <a:t>object</a:t>
            </a:r>
            <a:r>
              <a:rPr lang="en-US" sz="2800" b="1" dirty="0">
                <a:solidFill>
                  <a:srgbClr val="FF00FF"/>
                </a:solidFill>
                <a:effectLst>
                  <a:outerShdw blurRad="38100" dist="38100" dir="2700000" algn="tl">
                    <a:srgbClr val="000000"/>
                  </a:outerShdw>
                </a:effectLst>
                <a:cs typeface="Arial" charset="0"/>
              </a:rPr>
              <a:t> </a:t>
            </a:r>
            <a:r>
              <a:rPr lang="en-US" sz="2800" b="1" dirty="0">
                <a:solidFill>
                  <a:srgbClr val="0000FF"/>
                </a:solidFill>
                <a:effectLst>
                  <a:outerShdw blurRad="38100" dist="38100" dir="2700000" algn="tl">
                    <a:srgbClr val="000000"/>
                  </a:outerShdw>
                </a:effectLst>
                <a:cs typeface="Arial" charset="0"/>
              </a:rPr>
              <a:t>not in the </a:t>
            </a:r>
            <a:r>
              <a:rPr lang="en-US" sz="2800" b="1" i="1" u="sng" dirty="0">
                <a:solidFill>
                  <a:srgbClr val="0000FF"/>
                </a:solidFill>
                <a:effectLst>
                  <a:outerShdw blurRad="38100" dist="38100" dir="2700000" algn="tl">
                    <a:srgbClr val="000000"/>
                  </a:outerShdw>
                </a:effectLst>
                <a:cs typeface="Arial" charset="0"/>
              </a:rPr>
              <a:t>beholder</a:t>
            </a:r>
            <a:r>
              <a:rPr lang="en-US" sz="2800" b="1" dirty="0">
                <a:solidFill>
                  <a:srgbClr val="0000FF"/>
                </a:solidFill>
                <a:effectLst>
                  <a:outerShdw blurRad="38100" dist="38100" dir="2700000" algn="tl">
                    <a:srgbClr val="000000"/>
                  </a:outerShdw>
                </a:effectLst>
                <a:cs typeface="Arial" charset="0"/>
              </a:rPr>
              <a:t>.</a:t>
            </a:r>
            <a:r>
              <a:rPr lang="en-US" sz="2800" dirty="0">
                <a:cs typeface="Courier New" pitchFamily="49" charset="0"/>
              </a:rPr>
              <a:t/>
            </a:r>
            <a:br>
              <a:rPr lang="en-US" sz="2800" dirty="0">
                <a:cs typeface="Courier New" pitchFamily="49" charset="0"/>
              </a:rPr>
            </a:br>
            <a:endParaRPr lang="en-US" sz="2400" dirty="0">
              <a:cs typeface="Courier New" pitchFamily="49" charset="0"/>
            </a:endParaRPr>
          </a:p>
          <a:p>
            <a:pPr eaLnBrk="1" hangingPunct="1">
              <a:lnSpc>
                <a:spcPct val="90000"/>
              </a:lnSpc>
              <a:buFontTx/>
              <a:buNone/>
              <a:defRPr/>
            </a:pPr>
            <a:r>
              <a:rPr lang="en-US" sz="2400" b="1" i="1" dirty="0">
                <a:effectLst>
                  <a:outerShdw blurRad="38100" dist="38100" dir="2700000" algn="tl">
                    <a:srgbClr val="FFFFFF"/>
                  </a:outerShdw>
                </a:effectLst>
                <a:cs typeface="Courier New" pitchFamily="49" charset="0"/>
              </a:rPr>
              <a:t>(Remember from Ch.10: Match </a:t>
            </a:r>
            <a:r>
              <a:rPr lang="en-US" sz="2400" b="1" i="1" dirty="0" smtClean="0">
                <a:effectLst>
                  <a:outerShdw blurRad="38100" dist="38100" dir="2700000" algn="tl">
                    <a:srgbClr val="FFFFFF"/>
                  </a:outerShdw>
                </a:effectLst>
                <a:cs typeface="Courier New" pitchFamily="49" charset="0"/>
              </a:rPr>
              <a:t>disc. rate </a:t>
            </a:r>
            <a:r>
              <a:rPr lang="en-US" sz="2400" b="1" i="1" dirty="0">
                <a:effectLst>
                  <a:outerShdw blurRad="38100" dist="38100" dir="2700000" algn="tl">
                    <a:srgbClr val="FFFFFF"/>
                  </a:outerShdw>
                </a:effectLst>
                <a:cs typeface="Courier New" pitchFamily="49" charset="0"/>
              </a:rPr>
              <a:t>to the risk of the investment whose CFs are being discounted.)</a:t>
            </a:r>
            <a:r>
              <a:rPr lang="en-US" sz="2800" dirty="0">
                <a:solidFill>
                  <a:srgbClr val="0000FF"/>
                </a:solidFill>
                <a:cs typeface="Arial" charset="0"/>
              </a:rPr>
              <a:t> </a:t>
            </a:r>
            <a:r>
              <a:rPr lang="en-US" sz="2800" dirty="0">
                <a:cs typeface="Courier New" pitchFamily="49" charset="0"/>
              </a:rPr>
              <a:t/>
            </a:r>
            <a:br>
              <a:rPr lang="en-US" sz="2800" dirty="0">
                <a:cs typeface="Courier New" pitchFamily="49" charset="0"/>
              </a:rPr>
            </a:br>
            <a:endParaRPr lang="en-US" sz="2400" dirty="0">
              <a:cs typeface="Courier New" pitchFamily="49" charset="0"/>
            </a:endParaRPr>
          </a:p>
          <a:p>
            <a:pPr eaLnBrk="1" hangingPunct="1">
              <a:lnSpc>
                <a:spcPct val="90000"/>
              </a:lnSpc>
              <a:buFontTx/>
              <a:buNone/>
              <a:defRPr/>
            </a:pPr>
            <a:r>
              <a:rPr lang="en-US" sz="2800" dirty="0">
                <a:cs typeface="Arial" charset="0"/>
              </a:rPr>
              <a:t>Property "X" has the same risk for Investor "A" as for Investor "B".</a:t>
            </a:r>
            <a:endParaRPr lang="en-US" sz="2800" dirty="0">
              <a:cs typeface="Courier New" pitchFamily="49" charset="0"/>
            </a:endParaRPr>
          </a:p>
          <a:p>
            <a:pPr eaLnBrk="1" hangingPunct="1">
              <a:lnSpc>
                <a:spcPct val="90000"/>
              </a:lnSpc>
              <a:buFontTx/>
              <a:buNone/>
              <a:defRPr/>
            </a:pPr>
            <a:r>
              <a:rPr lang="en-US" sz="2800" dirty="0">
                <a:cs typeface="Arial" charset="0"/>
              </a:rPr>
              <a:t>Therefore, oppty cost of cap (r) is same for “A” &amp; “B” for purposes of evaluating NPV of investment in “X” (same discount rate). </a:t>
            </a:r>
            <a:endParaRPr lang="en-US" sz="2800" dirty="0">
              <a:cs typeface="Courier New" pitchFamily="49" charset="0"/>
            </a:endParaRPr>
          </a:p>
          <a:p>
            <a:pPr eaLnBrk="1" hangingPunct="1">
              <a:lnSpc>
                <a:spcPct val="90000"/>
              </a:lnSpc>
              <a:buFontTx/>
              <a:buNone/>
              <a:defRPr/>
            </a:pPr>
            <a:r>
              <a:rPr lang="en-US" sz="2800" dirty="0">
                <a:cs typeface="Arial" charset="0"/>
              </a:rPr>
              <a:t>Unless, say, “A” has some </a:t>
            </a:r>
            <a:r>
              <a:rPr lang="en-US" sz="2800" i="1" dirty="0">
                <a:cs typeface="Arial" charset="0"/>
              </a:rPr>
              <a:t>unique</a:t>
            </a:r>
            <a:r>
              <a:rPr lang="en-US" sz="2800" dirty="0">
                <a:cs typeface="Arial" charset="0"/>
              </a:rPr>
              <a:t> ability to </a:t>
            </a:r>
            <a:r>
              <a:rPr lang="en-US" sz="2800" i="1" u="sng" dirty="0">
                <a:cs typeface="Arial" charset="0"/>
              </a:rPr>
              <a:t>alter the risk</a:t>
            </a:r>
            <a:r>
              <a:rPr lang="en-US" sz="2800" dirty="0">
                <a:cs typeface="Arial" charset="0"/>
              </a:rPr>
              <a:t> of X’s future CFs. </a:t>
            </a:r>
            <a:r>
              <a:rPr lang="en-US" sz="2800" i="1" dirty="0">
                <a:cs typeface="Arial" charset="0"/>
              </a:rPr>
              <a:t>(This is rare: be skeptical of such claims!)</a:t>
            </a:r>
            <a:endParaRPr lang="en-US" sz="2800" dirty="0"/>
          </a:p>
        </p:txBody>
      </p:sp>
      <p:sp>
        <p:nvSpPr>
          <p:cNvPr id="4" name="Footer Placeholder 3"/>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2"/>
          </p:nvPr>
        </p:nvSpPr>
        <p:spPr>
          <a:noFill/>
          <a:ln>
            <a:miter lim="800000"/>
            <a:headEnd/>
            <a:tailEnd/>
          </a:ln>
        </p:spPr>
        <p:txBody>
          <a:bodyPr/>
          <a:lstStyle/>
          <a:p>
            <a:fld id="{88118106-FEA0-48A0-BB76-1D5B34DC841E}" type="slidenum">
              <a:rPr lang="en-US"/>
              <a:pPr/>
              <a:t>5</a:t>
            </a:fld>
            <a:endParaRPr lang="en-US" dirty="0"/>
          </a:p>
        </p:txBody>
      </p:sp>
      <p:pic>
        <p:nvPicPr>
          <p:cNvPr id="21507" name="Picture 2"/>
          <p:cNvPicPr>
            <a:picLocks noChangeAspect="1" noChangeArrowheads="1"/>
          </p:cNvPicPr>
          <p:nvPr/>
        </p:nvPicPr>
        <p:blipFill>
          <a:blip r:embed="rId2" cstate="print"/>
          <a:srcRect/>
          <a:stretch>
            <a:fillRect/>
          </a:stretch>
        </p:blipFill>
        <p:spPr bwMode="auto">
          <a:xfrm>
            <a:off x="609600" y="1447800"/>
            <a:ext cx="5943600" cy="4132263"/>
          </a:xfrm>
          <a:prstGeom prst="rect">
            <a:avLst/>
          </a:prstGeom>
          <a:noFill/>
          <a:ln w="9525">
            <a:noFill/>
            <a:miter lim="800000"/>
            <a:headEnd/>
            <a:tailEnd/>
          </a:ln>
        </p:spPr>
      </p:pic>
      <p:sp>
        <p:nvSpPr>
          <p:cNvPr id="393219" name="Text Box 3"/>
          <p:cNvSpPr txBox="1">
            <a:spLocks noChangeArrowheads="1"/>
          </p:cNvSpPr>
          <p:nvPr/>
        </p:nvSpPr>
        <p:spPr bwMode="auto">
          <a:xfrm>
            <a:off x="228600" y="152400"/>
            <a:ext cx="6858000" cy="579438"/>
          </a:xfrm>
          <a:prstGeom prst="rect">
            <a:avLst/>
          </a:prstGeom>
          <a:noFill/>
          <a:ln w="9525">
            <a:noFill/>
            <a:miter lim="800000"/>
            <a:headEnd/>
            <a:tailEnd/>
          </a:ln>
          <a:effectLst/>
        </p:spPr>
        <p:txBody>
          <a:bodyPr>
            <a:spAutoFit/>
          </a:bodyPr>
          <a:lstStyle/>
          <a:p>
            <a:pPr eaLnBrk="1" hangingPunct="1">
              <a:spcBef>
                <a:spcPct val="50000"/>
              </a:spcBef>
              <a:defRPr/>
            </a:pPr>
            <a:r>
              <a:rPr lang="en-US" sz="3200" b="1" i="1" dirty="0">
                <a:solidFill>
                  <a:srgbClr val="CC0099"/>
                </a:solidFill>
                <a:effectLst>
                  <a:outerShdw blurRad="38100" dist="38100" dir="2700000" algn="tl">
                    <a:srgbClr val="000000"/>
                  </a:outerShdw>
                </a:effectLst>
              </a:rPr>
              <a:t>Market Value:</a:t>
            </a:r>
          </a:p>
        </p:txBody>
      </p:sp>
      <p:sp>
        <p:nvSpPr>
          <p:cNvPr id="393220" name="Text Box 4"/>
          <p:cNvSpPr txBox="1">
            <a:spLocks noChangeArrowheads="1"/>
          </p:cNvSpPr>
          <p:nvPr/>
        </p:nvSpPr>
        <p:spPr bwMode="auto">
          <a:xfrm>
            <a:off x="457200" y="762000"/>
            <a:ext cx="8382000" cy="711200"/>
          </a:xfrm>
          <a:prstGeom prst="rect">
            <a:avLst/>
          </a:prstGeom>
          <a:noFill/>
          <a:ln w="9525">
            <a:solidFill>
              <a:srgbClr val="CC0099"/>
            </a:solidFill>
            <a:miter lim="800000"/>
            <a:headEnd/>
            <a:tailEnd/>
          </a:ln>
          <a:effectLst/>
        </p:spPr>
        <p:txBody>
          <a:bodyPr>
            <a:spAutoFit/>
          </a:bodyPr>
          <a:lstStyle/>
          <a:p>
            <a:pPr eaLnBrk="1" hangingPunct="1">
              <a:spcBef>
                <a:spcPct val="50000"/>
              </a:spcBef>
              <a:defRPr/>
            </a:pPr>
            <a:r>
              <a:rPr lang="en-US" b="1" dirty="0">
                <a:effectLst>
                  <a:outerShdw blurRad="38100" dist="38100" dir="2700000" algn="tl">
                    <a:srgbClr val="FFFFFF"/>
                  </a:outerShdw>
                </a:effectLst>
              </a:rPr>
              <a:t>Market value is the </a:t>
            </a:r>
            <a:r>
              <a:rPr lang="en-US" b="1" i="1" dirty="0">
                <a:effectLst>
                  <a:outerShdw blurRad="38100" dist="38100" dir="2700000" algn="tl">
                    <a:srgbClr val="FFFFFF"/>
                  </a:outerShdw>
                </a:effectLst>
              </a:rPr>
              <a:t>opportunity cost</a:t>
            </a:r>
            <a:r>
              <a:rPr lang="en-US" b="1" dirty="0">
                <a:effectLst>
                  <a:outerShdw blurRad="38100" dist="38100" dir="2700000" algn="tl">
                    <a:srgbClr val="FFFFFF"/>
                  </a:outerShdw>
                </a:effectLst>
              </a:rPr>
              <a:t> (or </a:t>
            </a:r>
            <a:r>
              <a:rPr lang="en-US" b="1" i="1" dirty="0">
                <a:effectLst>
                  <a:outerShdw blurRad="38100" dist="38100" dir="2700000" algn="tl">
                    <a:srgbClr val="FFFFFF"/>
                  </a:outerShdw>
                </a:effectLst>
              </a:rPr>
              <a:t>opportunity value</a:t>
            </a:r>
            <a:r>
              <a:rPr lang="en-US" b="1" dirty="0">
                <a:effectLst>
                  <a:outerShdw blurRad="38100" dist="38100" dir="2700000" algn="tl">
                    <a:srgbClr val="FFFFFF"/>
                  </a:outerShdw>
                </a:effectLst>
              </a:rPr>
              <a:t>) of the asset, as of the given point in time.</a:t>
            </a:r>
          </a:p>
        </p:txBody>
      </p:sp>
      <p:sp>
        <p:nvSpPr>
          <p:cNvPr id="21510" name="Line 5"/>
          <p:cNvSpPr>
            <a:spLocks noChangeShapeType="1"/>
          </p:cNvSpPr>
          <p:nvPr/>
        </p:nvSpPr>
        <p:spPr bwMode="auto">
          <a:xfrm>
            <a:off x="3733800" y="2971800"/>
            <a:ext cx="0" cy="1828800"/>
          </a:xfrm>
          <a:prstGeom prst="line">
            <a:avLst/>
          </a:prstGeom>
          <a:noFill/>
          <a:ln w="12700">
            <a:solidFill>
              <a:schemeClr val="tx1"/>
            </a:solidFill>
            <a:prstDash val="sysDot"/>
            <a:round/>
            <a:headEnd/>
            <a:tailEnd/>
          </a:ln>
        </p:spPr>
        <p:txBody>
          <a:bodyPr wrap="none"/>
          <a:lstStyle/>
          <a:p>
            <a:endParaRPr lang="en-US" dirty="0"/>
          </a:p>
        </p:txBody>
      </p:sp>
      <p:sp>
        <p:nvSpPr>
          <p:cNvPr id="21511" name="Text Box 6"/>
          <p:cNvSpPr txBox="1">
            <a:spLocks noChangeArrowheads="1"/>
          </p:cNvSpPr>
          <p:nvPr/>
        </p:nvSpPr>
        <p:spPr bwMode="auto">
          <a:xfrm>
            <a:off x="3505200" y="4724400"/>
            <a:ext cx="533400" cy="336550"/>
          </a:xfrm>
          <a:prstGeom prst="rect">
            <a:avLst/>
          </a:prstGeom>
          <a:noFill/>
          <a:ln w="9525">
            <a:noFill/>
            <a:miter lim="800000"/>
            <a:headEnd/>
            <a:tailEnd/>
          </a:ln>
        </p:spPr>
        <p:txBody>
          <a:bodyPr>
            <a:spAutoFit/>
          </a:bodyPr>
          <a:lstStyle/>
          <a:p>
            <a:pPr eaLnBrk="1" hangingPunct="1">
              <a:spcBef>
                <a:spcPct val="50000"/>
              </a:spcBef>
            </a:pPr>
            <a:r>
              <a:rPr lang="en-US" sz="1600" b="1" dirty="0">
                <a:solidFill>
                  <a:srgbClr val="CC0099"/>
                </a:solidFill>
              </a:rPr>
              <a:t>MV</a:t>
            </a:r>
          </a:p>
        </p:txBody>
      </p:sp>
      <p:sp>
        <p:nvSpPr>
          <p:cNvPr id="393223" name="Text Box 7"/>
          <p:cNvSpPr txBox="1">
            <a:spLocks noChangeArrowheads="1"/>
          </p:cNvSpPr>
          <p:nvPr/>
        </p:nvSpPr>
        <p:spPr bwMode="auto">
          <a:xfrm>
            <a:off x="381000" y="5562600"/>
            <a:ext cx="8382000" cy="650875"/>
          </a:xfrm>
          <a:prstGeom prst="rect">
            <a:avLst/>
          </a:prstGeom>
          <a:noFill/>
          <a:ln w="9525">
            <a:solidFill>
              <a:srgbClr val="CC0099"/>
            </a:solidFill>
            <a:miter lim="800000"/>
            <a:headEnd/>
            <a:tailEnd/>
          </a:ln>
          <a:effectLst/>
        </p:spPr>
        <p:txBody>
          <a:bodyPr>
            <a:spAutoFit/>
          </a:bodyPr>
          <a:lstStyle/>
          <a:p>
            <a:pPr eaLnBrk="1" hangingPunct="1">
              <a:spcBef>
                <a:spcPct val="50000"/>
              </a:spcBef>
              <a:defRPr/>
            </a:pPr>
            <a:r>
              <a:rPr lang="en-US" sz="1800" dirty="0">
                <a:effectLst>
                  <a:outerShdw blurRad="38100" dist="38100" dir="2700000" algn="tl">
                    <a:srgbClr val="FFFFFF"/>
                  </a:outerShdw>
                </a:effectLst>
              </a:rPr>
              <a:t>Any investor has the </a:t>
            </a:r>
            <a:r>
              <a:rPr lang="en-US" sz="1800" i="1" dirty="0">
                <a:effectLst>
                  <a:outerShdw blurRad="38100" dist="38100" dir="2700000" algn="tl">
                    <a:srgbClr val="FFFFFF"/>
                  </a:outerShdw>
                </a:effectLst>
              </a:rPr>
              <a:t>opportunity</a:t>
            </a:r>
            <a:r>
              <a:rPr lang="en-US" sz="1800" dirty="0">
                <a:effectLst>
                  <a:outerShdw blurRad="38100" dist="38100" dir="2700000" algn="tl">
                    <a:srgbClr val="FFFFFF"/>
                  </a:outerShdw>
                </a:effectLst>
              </a:rPr>
              <a:t> to either purchase or sell the asset at (or near) its </a:t>
            </a:r>
            <a:r>
              <a:rPr lang="en-US" sz="1800" dirty="0">
                <a:solidFill>
                  <a:srgbClr val="CC0099"/>
                </a:solidFill>
                <a:effectLst>
                  <a:outerShdw blurRad="38100" dist="38100" dir="2700000" algn="tl">
                    <a:srgbClr val="000000"/>
                  </a:outerShdw>
                </a:effectLst>
              </a:rPr>
              <a:t>MV</a:t>
            </a:r>
            <a:r>
              <a:rPr lang="en-US" sz="1800" dirty="0">
                <a:effectLst>
                  <a:outerShdw blurRad="38100" dist="38100" dir="2700000" algn="tl">
                    <a:srgbClr val="FFFFFF"/>
                  </a:outerShdw>
                </a:effectLst>
              </a:rPr>
              <a:t> (and with actual ex post transaction price as likely to be above as below the </a:t>
            </a:r>
            <a:r>
              <a:rPr lang="en-US" sz="1800" dirty="0">
                <a:solidFill>
                  <a:srgbClr val="CC0099"/>
                </a:solidFill>
                <a:effectLst>
                  <a:outerShdw blurRad="38100" dist="38100" dir="2700000" algn="tl">
                    <a:srgbClr val="000000"/>
                  </a:outerShdw>
                </a:effectLst>
              </a:rPr>
              <a:t>MV</a:t>
            </a:r>
            <a:r>
              <a:rPr lang="en-US" sz="1800" dirty="0">
                <a:effectLst>
                  <a:outerShdw blurRad="38100" dist="38100" dir="2700000" algn="tl">
                    <a:srgbClr val="FFFFFF"/>
                  </a:outerShdw>
                </a:effectLst>
              </a:rPr>
              <a:t>).</a:t>
            </a:r>
          </a:p>
        </p:txBody>
      </p:sp>
      <p:sp>
        <p:nvSpPr>
          <p:cNvPr id="393224" name="Text Box 8"/>
          <p:cNvSpPr txBox="1">
            <a:spLocks noChangeArrowheads="1"/>
          </p:cNvSpPr>
          <p:nvPr/>
        </p:nvSpPr>
        <p:spPr bwMode="auto">
          <a:xfrm>
            <a:off x="6705600" y="2667000"/>
            <a:ext cx="1981200" cy="2298700"/>
          </a:xfrm>
          <a:prstGeom prst="rect">
            <a:avLst/>
          </a:prstGeom>
          <a:noFill/>
          <a:ln w="9525">
            <a:solidFill>
              <a:srgbClr val="CC0099"/>
            </a:solidFill>
            <a:miter lim="800000"/>
            <a:headEnd/>
            <a:tailEnd/>
          </a:ln>
          <a:effectLst/>
        </p:spPr>
        <p:txBody>
          <a:bodyPr>
            <a:spAutoFit/>
          </a:bodyPr>
          <a:lstStyle/>
          <a:p>
            <a:pPr eaLnBrk="1" hangingPunct="1">
              <a:spcBef>
                <a:spcPct val="50000"/>
              </a:spcBef>
              <a:defRPr/>
            </a:pPr>
            <a:r>
              <a:rPr lang="en-US" sz="1800" dirty="0">
                <a:effectLst>
                  <a:outerShdw blurRad="38100" dist="38100" dir="2700000" algn="tl">
                    <a:srgbClr val="FFFFFF"/>
                  </a:outerShdw>
                </a:effectLst>
              </a:rPr>
              <a:t>Investor gives up </a:t>
            </a:r>
            <a:r>
              <a:rPr lang="en-US" sz="1800" i="1" dirty="0">
                <a:effectLst>
                  <a:outerShdw blurRad="38100" dist="38100" dir="2700000" algn="tl">
                    <a:srgbClr val="FFFFFF"/>
                  </a:outerShdw>
                </a:effectLst>
              </a:rPr>
              <a:t>opportunity</a:t>
            </a:r>
            <a:r>
              <a:rPr lang="en-US" sz="1800" dirty="0">
                <a:effectLst>
                  <a:outerShdw blurRad="38100" dist="38100" dir="2700000" algn="tl">
                    <a:srgbClr val="FFFFFF"/>
                  </a:outerShdw>
                </a:effectLst>
              </a:rPr>
              <a:t> to retain or receive </a:t>
            </a:r>
            <a:r>
              <a:rPr lang="en-US" sz="1800" dirty="0">
                <a:solidFill>
                  <a:srgbClr val="CC0099"/>
                </a:solidFill>
                <a:effectLst>
                  <a:outerShdw blurRad="38100" dist="38100" dir="2700000" algn="tl">
                    <a:srgbClr val="000000"/>
                  </a:outerShdw>
                </a:effectLst>
              </a:rPr>
              <a:t>MV</a:t>
            </a:r>
            <a:r>
              <a:rPr lang="en-US" sz="1800" dirty="0">
                <a:effectLst>
                  <a:outerShdw blurRad="38100" dist="38100" dir="2700000" algn="tl">
                    <a:srgbClr val="FFFFFF"/>
                  </a:outerShdw>
                </a:effectLst>
              </a:rPr>
              <a:t> in cash when she decides instead to purchase or continue holding the asset.</a:t>
            </a:r>
          </a:p>
        </p:txBody>
      </p:sp>
      <p:sp>
        <p:nvSpPr>
          <p:cNvPr id="10" name="Footer Placeholder 9"/>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5"/>
          <p:cNvSpPr>
            <a:spLocks noGrp="1"/>
          </p:cNvSpPr>
          <p:nvPr>
            <p:ph type="sldNum" sz="quarter" idx="12"/>
          </p:nvPr>
        </p:nvSpPr>
        <p:spPr>
          <a:noFill/>
          <a:ln>
            <a:miter lim="800000"/>
            <a:headEnd/>
            <a:tailEnd/>
          </a:ln>
        </p:spPr>
        <p:txBody>
          <a:bodyPr/>
          <a:lstStyle/>
          <a:p>
            <a:fld id="{5EA446C8-E385-4D3E-80B2-5BEAB51E7B15}" type="slidenum">
              <a:rPr lang="en-US"/>
              <a:pPr/>
              <a:t>50</a:t>
            </a:fld>
            <a:endParaRPr lang="en-US" dirty="0"/>
          </a:p>
        </p:txBody>
      </p:sp>
      <p:sp>
        <p:nvSpPr>
          <p:cNvPr id="184322" name="Rectangle 2"/>
          <p:cNvSpPr>
            <a:spLocks noGrp="1" noChangeArrowheads="1"/>
          </p:cNvSpPr>
          <p:nvPr>
            <p:ph type="title"/>
          </p:nvPr>
        </p:nvSpPr>
        <p:spPr>
          <a:xfrm>
            <a:off x="685800" y="228600"/>
            <a:ext cx="7772400" cy="6858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n-US" sz="2400" b="1" i="1" dirty="0">
                <a:latin typeface="+mn-lt"/>
                <a:cs typeface="Arial" charset="0"/>
              </a:rPr>
              <a:t>Example...</a:t>
            </a:r>
            <a:endParaRPr lang="en-US" sz="2400" dirty="0">
              <a:latin typeface="+mn-lt"/>
              <a:cs typeface="Courier New" pitchFamily="49" charset="0"/>
            </a:endParaRPr>
          </a:p>
        </p:txBody>
      </p:sp>
      <p:sp>
        <p:nvSpPr>
          <p:cNvPr id="84996" name="Rectangle 3"/>
          <p:cNvSpPr>
            <a:spLocks noGrp="1" noChangeArrowheads="1"/>
          </p:cNvSpPr>
          <p:nvPr>
            <p:ph type="body" idx="1"/>
          </p:nvPr>
        </p:nvSpPr>
        <p:spPr>
          <a:xfrm>
            <a:off x="533400" y="990600"/>
            <a:ext cx="8153400" cy="1524000"/>
          </a:xfrm>
        </p:spPr>
        <p:txBody>
          <a:bodyPr/>
          <a:lstStyle/>
          <a:p>
            <a:pPr eaLnBrk="1" hangingPunct="1">
              <a:spcBef>
                <a:spcPct val="0"/>
              </a:spcBef>
              <a:buFontTx/>
              <a:buNone/>
            </a:pPr>
            <a:r>
              <a:rPr lang="en-US" sz="2000" dirty="0" smtClean="0">
                <a:solidFill>
                  <a:srgbClr val="FF3300"/>
                </a:solidFill>
                <a:cs typeface="Arial" charset="0"/>
              </a:rPr>
              <a:t>REIT A has expected total return to equity = 12%, Avg</a:t>
            </a:r>
            <a:r>
              <a:rPr lang="en-US" sz="2000" dirty="0" smtClean="0">
                <a:solidFill>
                  <a:srgbClr val="FF3300"/>
                </a:solidFill>
                <a:cs typeface="Arial" charset="0"/>
              </a:rPr>
              <a:t>. debt </a:t>
            </a:r>
            <a:r>
              <a:rPr lang="en-US" sz="2000" dirty="0" smtClean="0">
                <a:solidFill>
                  <a:srgbClr val="FF3300"/>
                </a:solidFill>
                <a:cs typeface="Arial" charset="0"/>
              </a:rPr>
              <a:t>int</a:t>
            </a:r>
            <a:r>
              <a:rPr lang="en-US" sz="2000" dirty="0" smtClean="0">
                <a:solidFill>
                  <a:srgbClr val="FF3300"/>
                </a:solidFill>
                <a:cs typeface="Arial" charset="0"/>
              </a:rPr>
              <a:t>. rate </a:t>
            </a:r>
            <a:r>
              <a:rPr lang="en-US" sz="2000" dirty="0" smtClean="0">
                <a:solidFill>
                  <a:srgbClr val="FF3300"/>
                </a:solidFill>
                <a:cs typeface="Arial" charset="0"/>
              </a:rPr>
              <a:t>= 7%, Debt/Total Asset Value Ratio = 20%</a:t>
            </a:r>
            <a:r>
              <a:rPr lang="en-US" sz="2000" dirty="0" smtClean="0">
                <a:solidFill>
                  <a:srgbClr val="FF3300"/>
                </a:solidFill>
                <a:cs typeface="Courier New" pitchFamily="49" charset="0"/>
              </a:rPr>
              <a:t/>
            </a:r>
            <a:br>
              <a:rPr lang="en-US" sz="2000" dirty="0" smtClean="0">
                <a:solidFill>
                  <a:srgbClr val="FF3300"/>
                </a:solidFill>
                <a:cs typeface="Courier New" pitchFamily="49" charset="0"/>
              </a:rPr>
            </a:br>
            <a:r>
              <a:rPr lang="en-US" sz="2000" dirty="0" smtClean="0">
                <a:solidFill>
                  <a:srgbClr val="FF3300"/>
                </a:solidFill>
                <a:cs typeface="Arial" charset="0"/>
              </a:rPr>
              <a:t> </a:t>
            </a:r>
            <a:r>
              <a:rPr lang="en-US" sz="2000" dirty="0" smtClean="0">
                <a:solidFill>
                  <a:srgbClr val="FF3300"/>
                </a:solidFill>
                <a:cs typeface="Courier New" pitchFamily="49" charset="0"/>
              </a:rPr>
              <a:t/>
            </a:r>
            <a:br>
              <a:rPr lang="en-US" sz="2000" dirty="0" smtClean="0">
                <a:solidFill>
                  <a:srgbClr val="FF3300"/>
                </a:solidFill>
                <a:cs typeface="Courier New" pitchFamily="49" charset="0"/>
              </a:rPr>
            </a:br>
            <a:r>
              <a:rPr lang="en-US" sz="2000" dirty="0" smtClean="0">
                <a:solidFill>
                  <a:srgbClr val="FF3300"/>
                </a:solidFill>
                <a:cs typeface="Arial" charset="0"/>
              </a:rPr>
              <a:t>What is REIT A’s (firm-level) Cost of Capital (WACC)?</a:t>
            </a:r>
            <a:r>
              <a:rPr lang="en-US" sz="2800" dirty="0" smtClean="0">
                <a:cs typeface="Courier New" pitchFamily="49" charset="0"/>
              </a:rPr>
              <a:t/>
            </a:r>
            <a:br>
              <a:rPr lang="en-US" sz="2800" dirty="0" smtClean="0">
                <a:cs typeface="Courier New" pitchFamily="49" charset="0"/>
              </a:rPr>
            </a:br>
            <a:endParaRPr lang="en-US" sz="2800" dirty="0" smtClean="0"/>
          </a:p>
        </p:txBody>
      </p:sp>
      <p:sp>
        <p:nvSpPr>
          <p:cNvPr id="184324" name="Text Box 4"/>
          <p:cNvSpPr txBox="1">
            <a:spLocks noChangeArrowheads="1"/>
          </p:cNvSpPr>
          <p:nvPr/>
        </p:nvSpPr>
        <p:spPr bwMode="auto">
          <a:xfrm>
            <a:off x="609600" y="2438400"/>
            <a:ext cx="7848600" cy="420688"/>
          </a:xfrm>
          <a:prstGeom prst="rect">
            <a:avLst/>
          </a:prstGeom>
          <a:noFill/>
          <a:ln w="9525">
            <a:noFill/>
            <a:miter lim="800000"/>
            <a:headEnd/>
            <a:tailEnd/>
          </a:ln>
          <a:effectLst/>
        </p:spPr>
        <p:txBody>
          <a:bodyPr>
            <a:spAutoFit/>
          </a:bodyPr>
          <a:lstStyle/>
          <a:p>
            <a:pPr eaLnBrk="1" hangingPunct="1">
              <a:lnSpc>
                <a:spcPct val="90000"/>
              </a:lnSpc>
              <a:spcBef>
                <a:spcPct val="20000"/>
              </a:spcBef>
              <a:buClr>
                <a:schemeClr val="accent2"/>
              </a:buClr>
              <a:buSzPct val="80000"/>
              <a:buFont typeface="Wingdings" pitchFamily="2" charset="2"/>
              <a:buNone/>
              <a:defRPr/>
            </a:pPr>
            <a:r>
              <a:rPr lang="en-US" sz="2400" dirty="0">
                <a:solidFill>
                  <a:srgbClr val="FF3300"/>
                </a:solidFill>
                <a:latin typeface="+mn-lt"/>
              </a:rPr>
              <a:t>Ans: (0.2)7% + (1-0.2)12% = 1.4% + 9.6% = 11%.</a:t>
            </a:r>
            <a:endParaRPr lang="en-US" sz="2400" dirty="0">
              <a:latin typeface="+mn-lt"/>
            </a:endParaRPr>
          </a:p>
        </p:txBody>
      </p:sp>
      <p:sp>
        <p:nvSpPr>
          <p:cNvPr id="184325" name="Rectangle 5"/>
          <p:cNvSpPr>
            <a:spLocks noChangeArrowheads="1"/>
          </p:cNvSpPr>
          <p:nvPr/>
        </p:nvSpPr>
        <p:spPr bwMode="auto">
          <a:xfrm>
            <a:off x="533400" y="3200400"/>
            <a:ext cx="7772400" cy="1981200"/>
          </a:xfrm>
          <a:prstGeom prst="rect">
            <a:avLst/>
          </a:prstGeom>
          <a:noFill/>
          <a:ln w="9525">
            <a:noFill/>
            <a:miter lim="800000"/>
            <a:headEnd/>
            <a:tailEnd/>
          </a:ln>
          <a:effectLst/>
        </p:spPr>
        <p:txBody>
          <a:bodyPr/>
          <a:lstStyle/>
          <a:p>
            <a:pPr marL="342900" indent="-342900" eaLnBrk="1" hangingPunct="1">
              <a:spcBef>
                <a:spcPct val="20000"/>
              </a:spcBef>
              <a:defRPr/>
            </a:pPr>
            <a:r>
              <a:rPr lang="en-US" dirty="0">
                <a:solidFill>
                  <a:srgbClr val="0000FF"/>
                </a:solidFill>
                <a:latin typeface="+mn-lt"/>
              </a:rPr>
              <a:t>REIT B has no debt, curr</a:t>
            </a:r>
            <a:r>
              <a:rPr lang="en-US" dirty="0" smtClean="0">
                <a:solidFill>
                  <a:srgbClr val="0000FF"/>
                </a:solidFill>
                <a:latin typeface="+mn-lt"/>
              </a:rPr>
              <a:t>. div. yield </a:t>
            </a:r>
            <a:r>
              <a:rPr lang="en-US" dirty="0">
                <a:solidFill>
                  <a:srgbClr val="0000FF"/>
                </a:solidFill>
                <a:latin typeface="+mn-lt"/>
              </a:rPr>
              <a:t>= 6%, pays out all its earnings in dividends (share price/earnings multiple = 16.667), avg.div. </a:t>
            </a:r>
            <a:r>
              <a:rPr lang="en-US" dirty="0">
                <a:solidFill>
                  <a:srgbClr val="0000FF"/>
                </a:solidFill>
                <a:latin typeface="+mn-lt"/>
              </a:rPr>
              <a:t>growth rate = 4%/yr.</a:t>
            </a:r>
          </a:p>
          <a:p>
            <a:pPr marL="342900" indent="-342900" eaLnBrk="1" hangingPunct="1">
              <a:spcBef>
                <a:spcPct val="20000"/>
              </a:spcBef>
              <a:defRPr/>
            </a:pPr>
            <a:r>
              <a:rPr lang="en-US" dirty="0">
                <a:solidFill>
                  <a:srgbClr val="0000FF"/>
                </a:solidFill>
                <a:latin typeface="+mn-lt"/>
                <a:cs typeface="Arial" charset="0"/>
              </a:rPr>
              <a:t>What is REIT B’s </a:t>
            </a:r>
            <a:r>
              <a:rPr lang="en-US" dirty="0">
                <a:solidFill>
                  <a:srgbClr val="0000FF"/>
                </a:solidFill>
                <a:latin typeface="+mn-lt"/>
                <a:cs typeface="Arial" charset="0"/>
              </a:rPr>
              <a:t>Cost </a:t>
            </a:r>
            <a:r>
              <a:rPr lang="en-US" dirty="0">
                <a:solidFill>
                  <a:srgbClr val="0000FF"/>
                </a:solidFill>
                <a:latin typeface="+mn-lt"/>
                <a:cs typeface="Arial" charset="0"/>
              </a:rPr>
              <a:t>of </a:t>
            </a:r>
            <a:r>
              <a:rPr lang="en-US" dirty="0">
                <a:solidFill>
                  <a:srgbClr val="0000FF"/>
                </a:solidFill>
                <a:latin typeface="+mn-lt"/>
                <a:cs typeface="Arial" charset="0"/>
              </a:rPr>
              <a:t>Capital?</a:t>
            </a:r>
            <a:endParaRPr lang="en-US" dirty="0">
              <a:solidFill>
                <a:srgbClr val="0000FF"/>
              </a:solidFill>
              <a:latin typeface="+mn-lt"/>
              <a:cs typeface="Courier New" pitchFamily="49" charset="0"/>
            </a:endParaRPr>
          </a:p>
          <a:p>
            <a:pPr marL="342900" indent="-342900" eaLnBrk="1" hangingPunct="1">
              <a:spcBef>
                <a:spcPct val="20000"/>
              </a:spcBef>
              <a:defRPr/>
            </a:pPr>
            <a:r>
              <a:rPr lang="en-US" dirty="0">
                <a:solidFill>
                  <a:srgbClr val="0000FF"/>
                </a:solidFill>
                <a:latin typeface="+mn-lt"/>
                <a:cs typeface="Arial" charset="0"/>
              </a:rPr>
              <a:t>[Hint: Use “Gordon Growth Model”: r = y + g.]</a:t>
            </a:r>
            <a:endParaRPr lang="en-US" dirty="0">
              <a:solidFill>
                <a:srgbClr val="0000FF"/>
              </a:solidFill>
              <a:latin typeface="+mn-lt"/>
            </a:endParaRPr>
          </a:p>
        </p:txBody>
      </p:sp>
      <p:sp>
        <p:nvSpPr>
          <p:cNvPr id="184326" name="Text Box 6"/>
          <p:cNvSpPr txBox="1">
            <a:spLocks noChangeArrowheads="1"/>
          </p:cNvSpPr>
          <p:nvPr/>
        </p:nvSpPr>
        <p:spPr bwMode="auto">
          <a:xfrm>
            <a:off x="609600" y="5181600"/>
            <a:ext cx="7696200" cy="457200"/>
          </a:xfrm>
          <a:prstGeom prst="rect">
            <a:avLst/>
          </a:prstGeom>
          <a:noFill/>
          <a:ln w="9525">
            <a:noFill/>
            <a:miter lim="800000"/>
            <a:headEnd/>
            <a:tailEnd/>
          </a:ln>
          <a:effectLst/>
        </p:spPr>
        <p:txBody>
          <a:bodyPr>
            <a:spAutoFit/>
          </a:bodyPr>
          <a:lstStyle/>
          <a:p>
            <a:pPr eaLnBrk="1" hangingPunct="1">
              <a:spcBef>
                <a:spcPct val="20000"/>
              </a:spcBef>
              <a:buClr>
                <a:schemeClr val="accent2"/>
              </a:buClr>
              <a:buSzPct val="80000"/>
              <a:buFont typeface="Wingdings" pitchFamily="2" charset="2"/>
              <a:buNone/>
              <a:defRPr/>
            </a:pPr>
            <a:r>
              <a:rPr lang="en-US" sz="2400" dirty="0">
                <a:solidFill>
                  <a:srgbClr val="0000FF"/>
                </a:solidFill>
                <a:latin typeface="+mn-lt"/>
              </a:rPr>
              <a:t>Ans: 6% + 4% = 10%.</a:t>
            </a:r>
            <a:endParaRPr lang="en-US" sz="2400" dirty="0">
              <a:latin typeface="+mn-lt"/>
            </a:endParaRPr>
          </a:p>
        </p:txBody>
      </p:sp>
      <p:sp>
        <p:nvSpPr>
          <p:cNvPr id="8" name="Footer Placeholder 7"/>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Number Placeholder 5"/>
          <p:cNvSpPr>
            <a:spLocks noGrp="1"/>
          </p:cNvSpPr>
          <p:nvPr>
            <p:ph type="sldNum" sz="quarter" idx="12"/>
          </p:nvPr>
        </p:nvSpPr>
        <p:spPr>
          <a:noFill/>
          <a:ln>
            <a:miter lim="800000"/>
            <a:headEnd/>
            <a:tailEnd/>
          </a:ln>
        </p:spPr>
        <p:txBody>
          <a:bodyPr/>
          <a:lstStyle/>
          <a:p>
            <a:fld id="{78C95C89-D1F9-4C82-82E5-4D4950A7BC07}" type="slidenum">
              <a:rPr lang="en-US"/>
              <a:pPr/>
              <a:t>51</a:t>
            </a:fld>
            <a:endParaRPr lang="en-US" dirty="0"/>
          </a:p>
        </p:txBody>
      </p:sp>
      <p:sp>
        <p:nvSpPr>
          <p:cNvPr id="185346" name="Rectangle 2"/>
          <p:cNvSpPr>
            <a:spLocks noGrp="1" noChangeArrowheads="1"/>
          </p:cNvSpPr>
          <p:nvPr>
            <p:ph type="title"/>
          </p:nvPr>
        </p:nvSpPr>
        <p:spPr>
          <a:xfrm>
            <a:off x="762000" y="152400"/>
            <a:ext cx="7772400" cy="5334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n-US" sz="2400" b="1" i="1" dirty="0">
                <a:latin typeface="+mn-lt"/>
                <a:cs typeface="Arial" charset="0"/>
              </a:rPr>
              <a:t>Example (cont.)...</a:t>
            </a:r>
          </a:p>
        </p:txBody>
      </p:sp>
      <p:sp>
        <p:nvSpPr>
          <p:cNvPr id="185347" name="Rectangle 3"/>
          <p:cNvSpPr>
            <a:spLocks noGrp="1" noChangeArrowheads="1"/>
          </p:cNvSpPr>
          <p:nvPr>
            <p:ph type="body" idx="1"/>
          </p:nvPr>
        </p:nvSpPr>
        <p:spPr>
          <a:xfrm>
            <a:off x="381000" y="685800"/>
            <a:ext cx="8458200" cy="1828800"/>
          </a:xfrm>
        </p:spPr>
        <p:txBody>
          <a:bodyPr/>
          <a:lstStyle/>
          <a:p>
            <a:pPr eaLnBrk="1" hangingPunct="1">
              <a:spcBef>
                <a:spcPts val="0"/>
              </a:spcBef>
              <a:buFontTx/>
              <a:buNone/>
              <a:defRPr/>
            </a:pPr>
            <a:r>
              <a:rPr lang="en-US" sz="2000" dirty="0">
                <a:cs typeface="Arial" charset="0"/>
              </a:rPr>
              <a:t>Property X is a Boston Office Bldg, in a market where such bldgs sell at 8% cap rates (CF / V), with 0.5% expected LR annual growth (in V &amp; CF). </a:t>
            </a:r>
            <a:r>
              <a:rPr lang="en-US" sz="2000" dirty="0">
                <a:cs typeface="Arial" charset="0"/>
              </a:rPr>
              <a:t>It has initial CF = $1,000,000/yr.</a:t>
            </a:r>
            <a:r>
              <a:rPr lang="en-US" sz="2000" dirty="0">
                <a:cs typeface="Courier New" pitchFamily="49" charset="0"/>
              </a:rPr>
              <a:t/>
            </a:r>
            <a:br>
              <a:rPr lang="en-US" sz="2000" dirty="0">
                <a:cs typeface="Courier New" pitchFamily="49" charset="0"/>
              </a:rPr>
            </a:br>
            <a:r>
              <a:rPr lang="en-US" sz="1400" dirty="0">
                <a:effectLst>
                  <a:outerShdw blurRad="38100" dist="38100" dir="2700000" algn="tl">
                    <a:srgbClr val="000000">
                      <a:alpha val="43137"/>
                    </a:srgbClr>
                  </a:outerShdw>
                </a:effectLst>
                <a:cs typeface="Arial" charset="0"/>
              </a:rPr>
              <a:t> </a:t>
            </a:r>
            <a:r>
              <a:rPr lang="en-US" sz="1400" dirty="0">
                <a:effectLst>
                  <a:outerShdw blurRad="38100" dist="38100" dir="2700000" algn="tl">
                    <a:srgbClr val="000000">
                      <a:alpha val="43137"/>
                    </a:srgbClr>
                  </a:outerShdw>
                </a:effectLst>
                <a:cs typeface="Courier New" pitchFamily="49" charset="0"/>
              </a:rPr>
              <a:t/>
            </a:r>
            <a:br>
              <a:rPr lang="en-US" sz="1400" dirty="0">
                <a:effectLst>
                  <a:outerShdw blurRad="38100" dist="38100" dir="2700000" algn="tl">
                    <a:srgbClr val="000000">
                      <a:alpha val="43137"/>
                    </a:srgbClr>
                  </a:outerShdw>
                </a:effectLst>
                <a:cs typeface="Courier New" pitchFamily="49" charset="0"/>
              </a:rPr>
            </a:br>
            <a:r>
              <a:rPr lang="en-US" sz="2000" dirty="0">
                <a:solidFill>
                  <a:srgbClr val="FF3300"/>
                </a:solidFill>
                <a:cs typeface="Arial" charset="0"/>
              </a:rPr>
              <a:t>How much can REIT A afford to pay for Prop</a:t>
            </a:r>
            <a:r>
              <a:rPr lang="en-US" sz="2000" dirty="0" smtClean="0">
                <a:solidFill>
                  <a:srgbClr val="FF3300"/>
                </a:solidFill>
                <a:cs typeface="Arial" charset="0"/>
              </a:rPr>
              <a:t>. X</a:t>
            </a:r>
            <a:r>
              <a:rPr lang="en-US" sz="2000" dirty="0">
                <a:solidFill>
                  <a:srgbClr val="FF3300"/>
                </a:solidFill>
                <a:cs typeface="Arial" charset="0"/>
              </a:rPr>
              <a:t>, without suffering loss in share </a:t>
            </a:r>
            <a:r>
              <a:rPr lang="en-US" sz="2000" dirty="0" smtClean="0">
                <a:solidFill>
                  <a:srgbClr val="FF3300"/>
                </a:solidFill>
                <a:cs typeface="Arial" charset="0"/>
              </a:rPr>
              <a:t>value?</a:t>
            </a:r>
            <a:endParaRPr lang="en-US" sz="2000" dirty="0">
              <a:solidFill>
                <a:srgbClr val="FF3300"/>
              </a:solidFill>
              <a:cs typeface="Arial" charset="0"/>
            </a:endParaRPr>
          </a:p>
        </p:txBody>
      </p:sp>
      <p:sp>
        <p:nvSpPr>
          <p:cNvPr id="185348" name="Rectangle 4"/>
          <p:cNvSpPr>
            <a:spLocks noChangeArrowheads="1"/>
          </p:cNvSpPr>
          <p:nvPr/>
        </p:nvSpPr>
        <p:spPr bwMode="auto">
          <a:xfrm>
            <a:off x="457200" y="2667000"/>
            <a:ext cx="8305800" cy="2362200"/>
          </a:xfrm>
          <a:prstGeom prst="rect">
            <a:avLst/>
          </a:prstGeom>
          <a:noFill/>
          <a:ln w="9525">
            <a:noFill/>
            <a:miter lim="800000"/>
            <a:headEnd/>
            <a:tailEnd/>
          </a:ln>
          <a:effectLst/>
        </p:spPr>
        <p:txBody>
          <a:bodyPr/>
          <a:lstStyle/>
          <a:p>
            <a:pPr marL="342900" indent="-342900" eaLnBrk="1" hangingPunct="1">
              <a:spcBef>
                <a:spcPct val="20000"/>
              </a:spcBef>
              <a:defRPr/>
            </a:pPr>
            <a:r>
              <a:rPr lang="en-US" sz="1800" dirty="0">
                <a:latin typeface="+mn-lt"/>
                <a:cs typeface="Times New Roman" pitchFamily="18" charset="0"/>
              </a:rPr>
              <a:t>Answer: </a:t>
            </a:r>
            <a:r>
              <a:rPr lang="en-US" sz="1800" dirty="0">
                <a:solidFill>
                  <a:srgbClr val="FF3300"/>
                </a:solidFill>
                <a:latin typeface="+mn-lt"/>
                <a:cs typeface="Times New Roman" pitchFamily="18" charset="0"/>
              </a:rPr>
              <a:t>$</a:t>
            </a:r>
            <a:r>
              <a:rPr lang="en-US" sz="1800" dirty="0">
                <a:solidFill>
                  <a:srgbClr val="FF0000"/>
                </a:solidFill>
                <a:latin typeface="+mj-lt"/>
                <a:cs typeface="Times New Roman" pitchFamily="18" charset="0"/>
              </a:rPr>
              <a:t>12,500,000 = $1,000,000 / 0.08</a:t>
            </a:r>
          </a:p>
          <a:p>
            <a:pPr marL="342900" indent="-342900" eaLnBrk="1" hangingPunct="1">
              <a:spcBef>
                <a:spcPct val="20000"/>
              </a:spcBef>
              <a:defRPr/>
            </a:pPr>
            <a:r>
              <a:rPr lang="en-US" sz="1800" dirty="0">
                <a:solidFill>
                  <a:srgbClr val="FF0000"/>
                </a:solidFill>
                <a:latin typeface="+mj-lt"/>
                <a:cs typeface="Times New Roman" pitchFamily="18" charset="0"/>
              </a:rPr>
              <a:t> </a:t>
            </a:r>
            <a:r>
              <a:rPr lang="en-US" sz="1800" dirty="0">
                <a:solidFill>
                  <a:srgbClr val="FF0000"/>
                </a:solidFill>
                <a:latin typeface="+mj-lt"/>
                <a:cs typeface="Times New Roman" pitchFamily="18" charset="0"/>
              </a:rPr>
              <a:t>= InitCF/ (OCC- g) = </a:t>
            </a:r>
            <a:r>
              <a:rPr lang="en-US" sz="1800" dirty="0">
                <a:solidFill>
                  <a:srgbClr val="FF3300"/>
                </a:solidFill>
                <a:latin typeface="+mn-lt"/>
                <a:cs typeface="Times New Roman" pitchFamily="18" charset="0"/>
              </a:rPr>
              <a:t>$1,000,000 / (8.5% - 0.5</a:t>
            </a:r>
            <a:r>
              <a:rPr lang="en-US" sz="1800" dirty="0">
                <a:solidFill>
                  <a:srgbClr val="FF3300"/>
                </a:solidFill>
                <a:latin typeface="+mn-lt"/>
                <a:cs typeface="Times New Roman" pitchFamily="18" charset="0"/>
              </a:rPr>
              <a:t>%).</a:t>
            </a:r>
            <a:endParaRPr lang="en-US" sz="1800" dirty="0">
              <a:solidFill>
                <a:srgbClr val="FF3300"/>
              </a:solidFill>
              <a:latin typeface="+mn-lt"/>
              <a:cs typeface="Times New Roman" pitchFamily="18" charset="0"/>
            </a:endParaRPr>
          </a:p>
          <a:p>
            <a:pPr marL="342900" indent="-342900" eaLnBrk="1" hangingPunct="1">
              <a:spcBef>
                <a:spcPct val="20000"/>
              </a:spcBef>
              <a:defRPr/>
            </a:pPr>
            <a:r>
              <a:rPr lang="en-US" sz="1800" dirty="0">
                <a:solidFill>
                  <a:srgbClr val="FF3300"/>
                </a:solidFill>
                <a:latin typeface="+mn-lt"/>
                <a:cs typeface="Times New Roman" pitchFamily="18" charset="0"/>
              </a:rPr>
              <a:t>Note</a:t>
            </a:r>
            <a:r>
              <a:rPr lang="en-US" sz="1800" dirty="0">
                <a:solidFill>
                  <a:srgbClr val="FF3300"/>
                </a:solidFill>
                <a:latin typeface="+mn-lt"/>
                <a:cs typeface="Times New Roman" pitchFamily="18" charset="0"/>
              </a:rPr>
              <a:t>: </a:t>
            </a:r>
          </a:p>
          <a:p>
            <a:pPr marL="342900" indent="-342900" eaLnBrk="1" hangingPunct="1">
              <a:spcBef>
                <a:spcPct val="20000"/>
              </a:spcBef>
              <a:buFontTx/>
              <a:buChar char="•"/>
              <a:defRPr/>
            </a:pPr>
            <a:r>
              <a:rPr lang="en-US" sz="1800" dirty="0">
                <a:solidFill>
                  <a:srgbClr val="FF3300"/>
                </a:solidFill>
                <a:latin typeface="+mn-lt"/>
                <a:cs typeface="Times New Roman" pitchFamily="18" charset="0"/>
              </a:rPr>
              <a:t>Prop</a:t>
            </a:r>
            <a:r>
              <a:rPr lang="en-US" sz="1800" dirty="0" smtClean="0">
                <a:solidFill>
                  <a:srgbClr val="FF3300"/>
                </a:solidFill>
                <a:latin typeface="+mn-lt"/>
                <a:cs typeface="Times New Roman" pitchFamily="18" charset="0"/>
              </a:rPr>
              <a:t>. X </a:t>
            </a:r>
            <a:r>
              <a:rPr lang="en-US" sz="1800" dirty="0">
                <a:solidFill>
                  <a:srgbClr val="FF3300"/>
                </a:solidFill>
                <a:latin typeface="+mn-lt"/>
                <a:cs typeface="Times New Roman" pitchFamily="18" charset="0"/>
              </a:rPr>
              <a:t>value for REIT is </a:t>
            </a:r>
            <a:r>
              <a:rPr lang="en-US" sz="1800" u="sng" dirty="0">
                <a:solidFill>
                  <a:srgbClr val="FF3300"/>
                </a:solidFill>
                <a:latin typeface="+mn-lt"/>
                <a:cs typeface="Times New Roman" pitchFamily="18" charset="0"/>
              </a:rPr>
              <a:t>not</a:t>
            </a:r>
            <a:r>
              <a:rPr lang="en-US" sz="1800" dirty="0">
                <a:solidFill>
                  <a:srgbClr val="FF3300"/>
                </a:solidFill>
                <a:latin typeface="+mn-lt"/>
                <a:cs typeface="Times New Roman" pitchFamily="18" charset="0"/>
              </a:rPr>
              <a:t> equal to: $1,000,000 / (</a:t>
            </a:r>
            <a:r>
              <a:rPr lang="en-US" sz="1800" dirty="0">
                <a:solidFill>
                  <a:srgbClr val="FF3300"/>
                </a:solidFill>
                <a:latin typeface="+mn-lt"/>
                <a:cs typeface="Times New Roman" pitchFamily="18" charset="0"/>
              </a:rPr>
              <a:t>11% </a:t>
            </a:r>
            <a:r>
              <a:rPr lang="en-US" sz="1800" dirty="0">
                <a:solidFill>
                  <a:srgbClr val="FF3300"/>
                </a:solidFill>
                <a:latin typeface="+mn-lt"/>
                <a:cs typeface="Times New Roman" pitchFamily="18" charset="0"/>
              </a:rPr>
              <a:t>- 0.5%) = </a:t>
            </a:r>
            <a:r>
              <a:rPr lang="en-US" sz="1800" dirty="0">
                <a:solidFill>
                  <a:srgbClr val="FF3300"/>
                </a:solidFill>
                <a:latin typeface="+mn-lt"/>
                <a:cs typeface="Times New Roman" pitchFamily="18" charset="0"/>
              </a:rPr>
              <a:t>$9,524,000</a:t>
            </a:r>
            <a:r>
              <a:rPr lang="en-US" sz="1800" dirty="0">
                <a:solidFill>
                  <a:srgbClr val="FF3300"/>
                </a:solidFill>
                <a:latin typeface="+mn-lt"/>
                <a:cs typeface="Times New Roman" pitchFamily="18" charset="0"/>
              </a:rPr>
              <a:t>.</a:t>
            </a:r>
          </a:p>
          <a:p>
            <a:pPr marL="342900" indent="-342900" eaLnBrk="1" hangingPunct="1">
              <a:spcBef>
                <a:spcPct val="20000"/>
              </a:spcBef>
              <a:buFontTx/>
              <a:buChar char="•"/>
              <a:defRPr/>
            </a:pPr>
            <a:r>
              <a:rPr lang="en-US" sz="1800" dirty="0">
                <a:solidFill>
                  <a:srgbClr val="FF3300"/>
                </a:solidFill>
                <a:latin typeface="+mn-lt"/>
                <a:cs typeface="Times New Roman" pitchFamily="18" charset="0"/>
              </a:rPr>
              <a:t>OCC relevant for valuing Prop</a:t>
            </a:r>
            <a:r>
              <a:rPr lang="en-US" sz="1800" dirty="0" smtClean="0">
                <a:solidFill>
                  <a:srgbClr val="FF3300"/>
                </a:solidFill>
                <a:latin typeface="+mn-lt"/>
                <a:cs typeface="Times New Roman" pitchFamily="18" charset="0"/>
              </a:rPr>
              <a:t>. X </a:t>
            </a:r>
            <a:r>
              <a:rPr lang="en-US" sz="1800" dirty="0">
                <a:solidFill>
                  <a:srgbClr val="FF3300"/>
                </a:solidFill>
                <a:latin typeface="+mn-lt"/>
                <a:cs typeface="Times New Roman" pitchFamily="18" charset="0"/>
              </a:rPr>
              <a:t>purchase for REIT is </a:t>
            </a:r>
            <a:r>
              <a:rPr lang="en-US" sz="1800" u="sng" dirty="0">
                <a:solidFill>
                  <a:srgbClr val="FF3300"/>
                </a:solidFill>
                <a:latin typeface="+mn-lt"/>
                <a:cs typeface="Times New Roman" pitchFamily="18" charset="0"/>
              </a:rPr>
              <a:t>not</a:t>
            </a:r>
            <a:r>
              <a:rPr lang="en-US" sz="1800" dirty="0">
                <a:solidFill>
                  <a:srgbClr val="FF3300"/>
                </a:solidFill>
                <a:latin typeface="+mn-lt"/>
                <a:cs typeface="Times New Roman" pitchFamily="18" charset="0"/>
              </a:rPr>
              <a:t> 11% (REIT A’s firm level WACC</a:t>
            </a:r>
            <a:r>
              <a:rPr lang="en-US" sz="1800" dirty="0">
                <a:solidFill>
                  <a:srgbClr val="FF3300"/>
                </a:solidFill>
                <a:latin typeface="+mn-lt"/>
                <a:cs typeface="Times New Roman" pitchFamily="18" charset="0"/>
              </a:rPr>
              <a:t>).</a:t>
            </a:r>
            <a:endParaRPr lang="en-US" sz="1800" dirty="0">
              <a:solidFill>
                <a:srgbClr val="FF3300"/>
              </a:solidFill>
              <a:latin typeface="+mn-lt"/>
              <a:cs typeface="Times New Roman" pitchFamily="18" charset="0"/>
            </a:endParaRPr>
          </a:p>
        </p:txBody>
      </p:sp>
      <p:sp>
        <p:nvSpPr>
          <p:cNvPr id="6" name="Footer Placeholder 5"/>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Number Placeholder 5"/>
          <p:cNvSpPr>
            <a:spLocks noGrp="1"/>
          </p:cNvSpPr>
          <p:nvPr>
            <p:ph type="sldNum" sz="quarter" idx="12"/>
          </p:nvPr>
        </p:nvSpPr>
        <p:spPr>
          <a:noFill/>
          <a:ln>
            <a:miter lim="800000"/>
            <a:headEnd/>
            <a:tailEnd/>
          </a:ln>
        </p:spPr>
        <p:txBody>
          <a:bodyPr/>
          <a:lstStyle/>
          <a:p>
            <a:fld id="{970B1879-D15C-4668-9C0C-26108C898FA7}" type="slidenum">
              <a:rPr lang="en-US"/>
              <a:pPr/>
              <a:t>52</a:t>
            </a:fld>
            <a:endParaRPr lang="en-US" dirty="0"/>
          </a:p>
        </p:txBody>
      </p:sp>
      <p:sp>
        <p:nvSpPr>
          <p:cNvPr id="185346" name="Rectangle 2"/>
          <p:cNvSpPr>
            <a:spLocks noGrp="1" noChangeArrowheads="1"/>
          </p:cNvSpPr>
          <p:nvPr>
            <p:ph type="title"/>
          </p:nvPr>
        </p:nvSpPr>
        <p:spPr>
          <a:xfrm>
            <a:off x="762000" y="152400"/>
            <a:ext cx="7772400" cy="5334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n-US" sz="2400" b="1" i="1" dirty="0">
                <a:latin typeface="+mn-lt"/>
                <a:cs typeface="Arial" charset="0"/>
              </a:rPr>
              <a:t>Example (cont.)...</a:t>
            </a:r>
          </a:p>
        </p:txBody>
      </p:sp>
      <p:sp>
        <p:nvSpPr>
          <p:cNvPr id="185347" name="Rectangle 3"/>
          <p:cNvSpPr>
            <a:spLocks noGrp="1" noChangeArrowheads="1"/>
          </p:cNvSpPr>
          <p:nvPr>
            <p:ph type="body" idx="1"/>
          </p:nvPr>
        </p:nvSpPr>
        <p:spPr>
          <a:xfrm>
            <a:off x="381000" y="685800"/>
            <a:ext cx="8458200" cy="1828800"/>
          </a:xfrm>
        </p:spPr>
        <p:txBody>
          <a:bodyPr/>
          <a:lstStyle/>
          <a:p>
            <a:pPr eaLnBrk="1" hangingPunct="1">
              <a:spcBef>
                <a:spcPts val="0"/>
              </a:spcBef>
              <a:buFontTx/>
              <a:buNone/>
              <a:defRPr/>
            </a:pPr>
            <a:r>
              <a:rPr lang="en-US" sz="2000" dirty="0">
                <a:cs typeface="Arial" charset="0"/>
              </a:rPr>
              <a:t>Property X is a Boston Office Bldg, in a market where such bldgs sell at 8% cap rates (CF / V), with 0.5% expected LR annual growth (in V &amp; CF). </a:t>
            </a:r>
            <a:r>
              <a:rPr lang="en-US" sz="2000" dirty="0">
                <a:cs typeface="Arial" charset="0"/>
              </a:rPr>
              <a:t>It has initial CF = $1,000,000/yr.</a:t>
            </a:r>
            <a:r>
              <a:rPr lang="en-US" sz="2000" dirty="0">
                <a:cs typeface="Courier New" pitchFamily="49" charset="0"/>
              </a:rPr>
              <a:t/>
            </a:r>
            <a:br>
              <a:rPr lang="en-US" sz="2000" dirty="0">
                <a:cs typeface="Courier New" pitchFamily="49" charset="0"/>
              </a:rPr>
            </a:br>
            <a:r>
              <a:rPr lang="en-US" sz="1400" dirty="0">
                <a:effectLst>
                  <a:outerShdw blurRad="38100" dist="38100" dir="2700000" algn="tl">
                    <a:srgbClr val="000000">
                      <a:alpha val="43137"/>
                    </a:srgbClr>
                  </a:outerShdw>
                </a:effectLst>
                <a:cs typeface="Arial" charset="0"/>
              </a:rPr>
              <a:t> </a:t>
            </a:r>
            <a:r>
              <a:rPr lang="en-US" sz="1400" dirty="0">
                <a:effectLst>
                  <a:outerShdw blurRad="38100" dist="38100" dir="2700000" algn="tl">
                    <a:srgbClr val="000000">
                      <a:alpha val="43137"/>
                    </a:srgbClr>
                  </a:outerShdw>
                </a:effectLst>
                <a:cs typeface="Courier New" pitchFamily="49" charset="0"/>
              </a:rPr>
              <a:t/>
            </a:r>
            <a:br>
              <a:rPr lang="en-US" sz="1400" dirty="0">
                <a:effectLst>
                  <a:outerShdw blurRad="38100" dist="38100" dir="2700000" algn="tl">
                    <a:srgbClr val="000000">
                      <a:alpha val="43137"/>
                    </a:srgbClr>
                  </a:outerShdw>
                </a:effectLst>
                <a:cs typeface="Courier New" pitchFamily="49" charset="0"/>
              </a:rPr>
            </a:br>
            <a:r>
              <a:rPr lang="en-US" sz="2000" dirty="0">
                <a:solidFill>
                  <a:srgbClr val="0000FF"/>
                </a:solidFill>
                <a:cs typeface="Arial" charset="0"/>
              </a:rPr>
              <a:t>How much can REIT </a:t>
            </a:r>
            <a:r>
              <a:rPr lang="en-US" sz="2000" dirty="0" smtClean="0">
                <a:solidFill>
                  <a:srgbClr val="0000FF"/>
                </a:solidFill>
                <a:cs typeface="Arial" charset="0"/>
              </a:rPr>
              <a:t>B </a:t>
            </a:r>
            <a:r>
              <a:rPr lang="en-US" sz="2000" dirty="0">
                <a:solidFill>
                  <a:srgbClr val="0000FF"/>
                </a:solidFill>
                <a:cs typeface="Arial" charset="0"/>
              </a:rPr>
              <a:t>afford to pay for Prop</a:t>
            </a:r>
            <a:r>
              <a:rPr lang="en-US" sz="2000" dirty="0" smtClean="0">
                <a:solidFill>
                  <a:srgbClr val="0000FF"/>
                </a:solidFill>
                <a:cs typeface="Arial" charset="0"/>
              </a:rPr>
              <a:t>. X</a:t>
            </a:r>
            <a:r>
              <a:rPr lang="en-US" sz="2000" dirty="0">
                <a:solidFill>
                  <a:srgbClr val="0000FF"/>
                </a:solidFill>
                <a:cs typeface="Arial" charset="0"/>
              </a:rPr>
              <a:t>, without suffering loss in share </a:t>
            </a:r>
            <a:r>
              <a:rPr lang="en-US" sz="2000" dirty="0" smtClean="0">
                <a:solidFill>
                  <a:srgbClr val="0000FF"/>
                </a:solidFill>
                <a:cs typeface="Arial" charset="0"/>
              </a:rPr>
              <a:t>value?</a:t>
            </a:r>
            <a:endParaRPr lang="en-US" sz="2000" dirty="0">
              <a:solidFill>
                <a:srgbClr val="0000FF"/>
              </a:solidFill>
              <a:cs typeface="Arial" charset="0"/>
            </a:endParaRPr>
          </a:p>
        </p:txBody>
      </p:sp>
      <p:sp>
        <p:nvSpPr>
          <p:cNvPr id="185348" name="Rectangle 4"/>
          <p:cNvSpPr>
            <a:spLocks noChangeArrowheads="1"/>
          </p:cNvSpPr>
          <p:nvPr/>
        </p:nvSpPr>
        <p:spPr bwMode="auto">
          <a:xfrm>
            <a:off x="457200" y="2667000"/>
            <a:ext cx="8305800" cy="2362200"/>
          </a:xfrm>
          <a:prstGeom prst="rect">
            <a:avLst/>
          </a:prstGeom>
          <a:noFill/>
          <a:ln w="9525">
            <a:noFill/>
            <a:miter lim="800000"/>
            <a:headEnd/>
            <a:tailEnd/>
          </a:ln>
          <a:effectLst/>
        </p:spPr>
        <p:txBody>
          <a:bodyPr/>
          <a:lstStyle/>
          <a:p>
            <a:pPr marL="342900" indent="-342900" eaLnBrk="1" hangingPunct="1">
              <a:spcBef>
                <a:spcPct val="20000"/>
              </a:spcBef>
              <a:defRPr/>
            </a:pPr>
            <a:r>
              <a:rPr lang="en-US" sz="1800" dirty="0">
                <a:latin typeface="+mn-lt"/>
                <a:cs typeface="Times New Roman" pitchFamily="18" charset="0"/>
              </a:rPr>
              <a:t>Answer </a:t>
            </a:r>
            <a:r>
              <a:rPr lang="en-US" sz="1800" dirty="0">
                <a:solidFill>
                  <a:srgbClr val="FF0000"/>
                </a:solidFill>
                <a:latin typeface="+mn-lt"/>
                <a:cs typeface="Times New Roman" pitchFamily="18" charset="0"/>
              </a:rPr>
              <a:t>(same)</a:t>
            </a:r>
            <a:r>
              <a:rPr lang="en-US" sz="1800" dirty="0">
                <a:latin typeface="+mn-lt"/>
                <a:cs typeface="Times New Roman" pitchFamily="18" charset="0"/>
              </a:rPr>
              <a:t>: </a:t>
            </a:r>
            <a:r>
              <a:rPr lang="en-US" sz="1800" dirty="0">
                <a:solidFill>
                  <a:srgbClr val="0000FF"/>
                </a:solidFill>
                <a:latin typeface="+mn-lt"/>
                <a:cs typeface="Times New Roman" pitchFamily="18" charset="0"/>
              </a:rPr>
              <a:t>$</a:t>
            </a:r>
            <a:r>
              <a:rPr lang="en-US" sz="1800" dirty="0">
                <a:solidFill>
                  <a:srgbClr val="0000FF"/>
                </a:solidFill>
                <a:latin typeface="+mn-lt"/>
                <a:cs typeface="Times New Roman" pitchFamily="18" charset="0"/>
              </a:rPr>
              <a:t>12,500,000 = $1,000,000 / 0.08</a:t>
            </a:r>
          </a:p>
          <a:p>
            <a:pPr marL="342900" indent="-342900" eaLnBrk="1" hangingPunct="1">
              <a:spcBef>
                <a:spcPct val="20000"/>
              </a:spcBef>
              <a:defRPr/>
            </a:pPr>
            <a:r>
              <a:rPr lang="en-US" sz="1800" dirty="0">
                <a:solidFill>
                  <a:srgbClr val="0000FF"/>
                </a:solidFill>
                <a:latin typeface="+mn-lt"/>
                <a:cs typeface="Times New Roman" pitchFamily="18" charset="0"/>
              </a:rPr>
              <a:t> = </a:t>
            </a:r>
            <a:r>
              <a:rPr lang="en-US" sz="1800" dirty="0">
                <a:solidFill>
                  <a:srgbClr val="0000FF"/>
                </a:solidFill>
                <a:latin typeface="+mn-lt"/>
                <a:cs typeface="Times New Roman" pitchFamily="18" charset="0"/>
              </a:rPr>
              <a:t>InitCF/ (OCC- g) = $</a:t>
            </a:r>
            <a:r>
              <a:rPr lang="en-US" sz="1800" dirty="0">
                <a:solidFill>
                  <a:srgbClr val="0000FF"/>
                </a:solidFill>
                <a:latin typeface="+mn-lt"/>
                <a:cs typeface="Times New Roman" pitchFamily="18" charset="0"/>
              </a:rPr>
              <a:t>1,000,000 / (8.5% - 0.5</a:t>
            </a:r>
            <a:r>
              <a:rPr lang="en-US" sz="1800" dirty="0">
                <a:solidFill>
                  <a:srgbClr val="0000FF"/>
                </a:solidFill>
                <a:latin typeface="+mn-lt"/>
                <a:cs typeface="Times New Roman" pitchFamily="18" charset="0"/>
              </a:rPr>
              <a:t>%).</a:t>
            </a:r>
            <a:endParaRPr lang="en-US" sz="1800" dirty="0">
              <a:solidFill>
                <a:srgbClr val="0000FF"/>
              </a:solidFill>
              <a:latin typeface="+mn-lt"/>
              <a:cs typeface="Times New Roman" pitchFamily="18" charset="0"/>
            </a:endParaRPr>
          </a:p>
          <a:p>
            <a:pPr marL="342900" indent="-342900" eaLnBrk="1" hangingPunct="1">
              <a:spcBef>
                <a:spcPct val="20000"/>
              </a:spcBef>
              <a:defRPr/>
            </a:pPr>
            <a:r>
              <a:rPr lang="en-US" sz="1800" dirty="0">
                <a:solidFill>
                  <a:srgbClr val="0000FF"/>
                </a:solidFill>
                <a:latin typeface="+mn-lt"/>
                <a:cs typeface="Times New Roman" pitchFamily="18" charset="0"/>
              </a:rPr>
              <a:t>Note</a:t>
            </a:r>
            <a:r>
              <a:rPr lang="en-US" sz="1800" dirty="0">
                <a:solidFill>
                  <a:srgbClr val="0000FF"/>
                </a:solidFill>
                <a:latin typeface="+mn-lt"/>
                <a:cs typeface="Times New Roman" pitchFamily="18" charset="0"/>
              </a:rPr>
              <a:t>: </a:t>
            </a:r>
          </a:p>
          <a:p>
            <a:pPr marL="342900" indent="-342900" eaLnBrk="1" hangingPunct="1">
              <a:spcBef>
                <a:spcPct val="20000"/>
              </a:spcBef>
              <a:buFontTx/>
              <a:buChar char="•"/>
              <a:defRPr/>
            </a:pPr>
            <a:r>
              <a:rPr lang="en-US" sz="1800" dirty="0">
                <a:solidFill>
                  <a:srgbClr val="0000FF"/>
                </a:solidFill>
                <a:latin typeface="+mn-lt"/>
                <a:cs typeface="Times New Roman" pitchFamily="18" charset="0"/>
              </a:rPr>
              <a:t>Prop</a:t>
            </a:r>
            <a:r>
              <a:rPr lang="en-US" sz="1800" dirty="0" smtClean="0">
                <a:solidFill>
                  <a:srgbClr val="0000FF"/>
                </a:solidFill>
                <a:latin typeface="+mn-lt"/>
                <a:cs typeface="Times New Roman" pitchFamily="18" charset="0"/>
              </a:rPr>
              <a:t>. X </a:t>
            </a:r>
            <a:r>
              <a:rPr lang="en-US" sz="1800" dirty="0">
                <a:solidFill>
                  <a:srgbClr val="0000FF"/>
                </a:solidFill>
                <a:latin typeface="+mn-lt"/>
                <a:cs typeface="Times New Roman" pitchFamily="18" charset="0"/>
              </a:rPr>
              <a:t>value for REIT is </a:t>
            </a:r>
            <a:r>
              <a:rPr lang="en-US" sz="1800" u="sng" dirty="0">
                <a:solidFill>
                  <a:srgbClr val="0000FF"/>
                </a:solidFill>
                <a:latin typeface="+mn-lt"/>
                <a:cs typeface="Times New Roman" pitchFamily="18" charset="0"/>
              </a:rPr>
              <a:t>not</a:t>
            </a:r>
            <a:r>
              <a:rPr lang="en-US" sz="1800" dirty="0">
                <a:solidFill>
                  <a:srgbClr val="0000FF"/>
                </a:solidFill>
                <a:latin typeface="+mn-lt"/>
                <a:cs typeface="Times New Roman" pitchFamily="18" charset="0"/>
              </a:rPr>
              <a:t> equal to: $1,000,000 / (</a:t>
            </a:r>
            <a:r>
              <a:rPr lang="en-US" sz="1800" dirty="0">
                <a:solidFill>
                  <a:srgbClr val="0000FF"/>
                </a:solidFill>
                <a:latin typeface="+mn-lt"/>
                <a:cs typeface="Times New Roman" pitchFamily="18" charset="0"/>
              </a:rPr>
              <a:t>10% </a:t>
            </a:r>
            <a:r>
              <a:rPr lang="en-US" sz="1800" dirty="0">
                <a:solidFill>
                  <a:srgbClr val="0000FF"/>
                </a:solidFill>
                <a:latin typeface="+mn-lt"/>
                <a:cs typeface="Times New Roman" pitchFamily="18" charset="0"/>
              </a:rPr>
              <a:t>- 0.5%) = </a:t>
            </a:r>
            <a:r>
              <a:rPr lang="en-US" sz="1800" dirty="0">
                <a:solidFill>
                  <a:srgbClr val="0000FF"/>
                </a:solidFill>
                <a:latin typeface="+mn-lt"/>
                <a:cs typeface="Times New Roman" pitchFamily="18" charset="0"/>
              </a:rPr>
              <a:t>$10,526,000</a:t>
            </a:r>
            <a:r>
              <a:rPr lang="en-US" sz="1800" dirty="0">
                <a:solidFill>
                  <a:srgbClr val="0000FF"/>
                </a:solidFill>
                <a:latin typeface="+mn-lt"/>
                <a:cs typeface="Times New Roman" pitchFamily="18" charset="0"/>
              </a:rPr>
              <a:t>.</a:t>
            </a:r>
          </a:p>
          <a:p>
            <a:pPr marL="342900" indent="-342900" eaLnBrk="1" hangingPunct="1">
              <a:spcBef>
                <a:spcPct val="20000"/>
              </a:spcBef>
              <a:buFontTx/>
              <a:buChar char="•"/>
              <a:defRPr/>
            </a:pPr>
            <a:r>
              <a:rPr lang="en-US" sz="1800" dirty="0">
                <a:solidFill>
                  <a:srgbClr val="0000FF"/>
                </a:solidFill>
                <a:latin typeface="+mn-lt"/>
                <a:cs typeface="Times New Roman" pitchFamily="18" charset="0"/>
              </a:rPr>
              <a:t>OCC relevant for valuing Prop</a:t>
            </a:r>
            <a:r>
              <a:rPr lang="en-US" sz="1800" dirty="0" smtClean="0">
                <a:solidFill>
                  <a:srgbClr val="0000FF"/>
                </a:solidFill>
                <a:latin typeface="+mn-lt"/>
                <a:cs typeface="Times New Roman" pitchFamily="18" charset="0"/>
              </a:rPr>
              <a:t>. X </a:t>
            </a:r>
            <a:r>
              <a:rPr lang="en-US" sz="1800" dirty="0">
                <a:solidFill>
                  <a:srgbClr val="0000FF"/>
                </a:solidFill>
                <a:latin typeface="+mn-lt"/>
                <a:cs typeface="Times New Roman" pitchFamily="18" charset="0"/>
              </a:rPr>
              <a:t>purchase for REIT is </a:t>
            </a:r>
            <a:r>
              <a:rPr lang="en-US" sz="1800" u="sng" dirty="0">
                <a:solidFill>
                  <a:srgbClr val="0000FF"/>
                </a:solidFill>
                <a:latin typeface="+mn-lt"/>
                <a:cs typeface="Times New Roman" pitchFamily="18" charset="0"/>
              </a:rPr>
              <a:t>not</a:t>
            </a:r>
            <a:r>
              <a:rPr lang="en-US" sz="1800" dirty="0">
                <a:solidFill>
                  <a:srgbClr val="0000FF"/>
                </a:solidFill>
                <a:latin typeface="+mn-lt"/>
                <a:cs typeface="Times New Roman" pitchFamily="18" charset="0"/>
              </a:rPr>
              <a:t> </a:t>
            </a:r>
            <a:r>
              <a:rPr lang="en-US" sz="1800" dirty="0">
                <a:solidFill>
                  <a:srgbClr val="0000FF"/>
                </a:solidFill>
                <a:latin typeface="+mn-lt"/>
                <a:cs typeface="Times New Roman" pitchFamily="18" charset="0"/>
              </a:rPr>
              <a:t>10% </a:t>
            </a:r>
            <a:r>
              <a:rPr lang="en-US" sz="1800" dirty="0">
                <a:solidFill>
                  <a:srgbClr val="0000FF"/>
                </a:solidFill>
                <a:latin typeface="+mn-lt"/>
                <a:cs typeface="Times New Roman" pitchFamily="18" charset="0"/>
              </a:rPr>
              <a:t>(REIT </a:t>
            </a:r>
            <a:r>
              <a:rPr lang="en-US" sz="1800" dirty="0">
                <a:solidFill>
                  <a:srgbClr val="0000FF"/>
                </a:solidFill>
                <a:latin typeface="+mn-lt"/>
                <a:cs typeface="Times New Roman" pitchFamily="18" charset="0"/>
              </a:rPr>
              <a:t>B’s </a:t>
            </a:r>
            <a:r>
              <a:rPr lang="en-US" sz="1800" dirty="0">
                <a:solidFill>
                  <a:srgbClr val="0000FF"/>
                </a:solidFill>
                <a:latin typeface="+mn-lt"/>
                <a:cs typeface="Times New Roman" pitchFamily="18" charset="0"/>
              </a:rPr>
              <a:t>firm level WACC</a:t>
            </a:r>
            <a:r>
              <a:rPr lang="en-US" sz="1800" dirty="0">
                <a:solidFill>
                  <a:srgbClr val="0000FF"/>
                </a:solidFill>
                <a:latin typeface="+mn-lt"/>
                <a:cs typeface="Times New Roman" pitchFamily="18" charset="0"/>
              </a:rPr>
              <a:t>).</a:t>
            </a:r>
            <a:endParaRPr lang="en-US" sz="1800" dirty="0">
              <a:solidFill>
                <a:srgbClr val="0000FF"/>
              </a:solidFill>
              <a:latin typeface="+mn-lt"/>
              <a:cs typeface="Times New Roman" pitchFamily="18" charset="0"/>
            </a:endParaRPr>
          </a:p>
        </p:txBody>
      </p:sp>
      <p:sp>
        <p:nvSpPr>
          <p:cNvPr id="6" name="Footer Placeholder 5"/>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ChangeArrowheads="1"/>
          </p:cNvSpPr>
          <p:nvPr/>
        </p:nvSpPr>
        <p:spPr bwMode="auto">
          <a:xfrm>
            <a:off x="381000" y="1066800"/>
            <a:ext cx="8305800" cy="1295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effectLst>
                  <a:outerShdw blurRad="38100" dist="38100" dir="2700000" algn="tl">
                    <a:srgbClr val="FFFFFF"/>
                  </a:outerShdw>
                </a:effectLst>
                <a:latin typeface="Arial" panose="020B0604020202090204" pitchFamily="34" charset="0"/>
              </a:defRPr>
            </a:lvl1pPr>
            <a:lvl2pPr algn="ctr">
              <a:defRPr sz="4400">
                <a:solidFill>
                  <a:schemeClr val="tx2"/>
                </a:solidFill>
                <a:effectLst>
                  <a:outerShdw blurRad="38100" dist="38100" dir="2700000" algn="tl">
                    <a:srgbClr val="FFFFFF"/>
                  </a:outerShdw>
                </a:effectLst>
                <a:latin typeface="Arial" panose="020B0604020202090204" pitchFamily="34" charset="0"/>
              </a:defRPr>
            </a:lvl2pPr>
            <a:lvl3pPr algn="ctr">
              <a:defRPr sz="4400">
                <a:solidFill>
                  <a:schemeClr val="tx2"/>
                </a:solidFill>
                <a:effectLst>
                  <a:outerShdw blurRad="38100" dist="38100" dir="2700000" algn="tl">
                    <a:srgbClr val="FFFFFF"/>
                  </a:outerShdw>
                </a:effectLst>
                <a:latin typeface="Arial" panose="020B0604020202090204" pitchFamily="34" charset="0"/>
              </a:defRPr>
            </a:lvl3pPr>
            <a:lvl4pPr algn="ctr">
              <a:defRPr sz="4400">
                <a:solidFill>
                  <a:schemeClr val="tx2"/>
                </a:solidFill>
                <a:effectLst>
                  <a:outerShdw blurRad="38100" dist="38100" dir="2700000" algn="tl">
                    <a:srgbClr val="FFFFFF"/>
                  </a:outerShdw>
                </a:effectLst>
                <a:latin typeface="Arial" panose="020B0604020202090204" pitchFamily="34" charset="0"/>
              </a:defRPr>
            </a:lvl4pPr>
            <a:lvl5pPr algn="ctr">
              <a:defRPr sz="4400">
                <a:solidFill>
                  <a:schemeClr val="tx2"/>
                </a:solidFill>
                <a:effectLst>
                  <a:outerShdw blurRad="38100" dist="38100" dir="2700000" algn="tl">
                    <a:srgbClr val="FFFFFF"/>
                  </a:outerShdw>
                </a:effectLst>
                <a:latin typeface="Arial" panose="020B0604020202090204" pitchFamily="34" charset="0"/>
              </a:defRPr>
            </a:lvl5pPr>
            <a:lvl6pPr marL="4572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6pPr>
            <a:lvl7pPr marL="9144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7pPr>
            <a:lvl8pPr marL="13716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8pPr>
            <a:lvl9pPr marL="18288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9pPr>
          </a:lstStyle>
          <a:p>
            <a:pPr algn="l" eaLnBrk="1" hangingPunct="1">
              <a:defRPr/>
            </a:pPr>
            <a:r>
              <a:rPr lang="en-US" sz="2000" dirty="0" smtClean="0">
                <a:solidFill>
                  <a:srgbClr val="CC0099"/>
                </a:solidFill>
                <a:effectLst>
                  <a:outerShdw blurRad="38100" dist="38100" dir="2700000" algn="tl">
                    <a:srgbClr val="000000"/>
                  </a:outerShdw>
                </a:effectLst>
                <a:latin typeface="Times New Roman" panose="02020603050405020304" pitchFamily="18" charset="0"/>
                <a:cs typeface="Arial" panose="020B0604020202090204" pitchFamily="34" charset="0"/>
              </a:rPr>
              <a:t>Suppose REIT B can borrow money at 6% while REIT A must pay 7% for corporate debt. Does this mean REIT B can afford to pay more for </a:t>
            </a:r>
            <a:r>
              <a:rPr lang="en-US" sz="2000" dirty="0" smtClean="0">
                <a:solidFill>
                  <a:srgbClr val="CC0099"/>
                </a:solidFill>
                <a:effectLst>
                  <a:outerShdw blurRad="38100" dist="38100" dir="2700000" algn="tl">
                    <a:srgbClr val="000000"/>
                  </a:outerShdw>
                </a:effectLst>
                <a:latin typeface="Times New Roman" panose="02020603050405020304" pitchFamily="18" charset="0"/>
                <a:cs typeface="Arial" panose="020B0604020202090204" pitchFamily="34" charset="0"/>
              </a:rPr>
              <a:t>Prop. X than </a:t>
            </a:r>
            <a:r>
              <a:rPr lang="en-US" sz="2000" dirty="0" smtClean="0">
                <a:solidFill>
                  <a:srgbClr val="CC0099"/>
                </a:solidFill>
                <a:effectLst>
                  <a:outerShdw blurRad="38100" dist="38100" dir="2700000" algn="tl">
                    <a:srgbClr val="000000"/>
                  </a:outerShdw>
                </a:effectLst>
                <a:latin typeface="Times New Roman" panose="02020603050405020304" pitchFamily="18" charset="0"/>
                <a:cs typeface="Arial" panose="020B0604020202090204" pitchFamily="34" charset="0"/>
              </a:rPr>
              <a:t>REIT A, assuming both REITs would finance the purchase with </a:t>
            </a:r>
            <a:r>
              <a:rPr lang="en-US" sz="2000" dirty="0" smtClean="0">
                <a:solidFill>
                  <a:srgbClr val="CC0099"/>
                </a:solidFill>
                <a:effectLst>
                  <a:outerShdw blurRad="38100" dist="38100" dir="2700000" algn="tl">
                    <a:srgbClr val="000000"/>
                  </a:outerShdw>
                </a:effectLst>
                <a:latin typeface="Times New Roman" panose="02020603050405020304" pitchFamily="18" charset="0"/>
                <a:cs typeface="Arial" panose="020B0604020202090204" pitchFamily="34" charset="0"/>
              </a:rPr>
              <a:t>corporate-level </a:t>
            </a:r>
            <a:r>
              <a:rPr lang="en-US" sz="2000" dirty="0" smtClean="0">
                <a:solidFill>
                  <a:srgbClr val="CC0099"/>
                </a:solidFill>
                <a:effectLst>
                  <a:outerShdw blurRad="38100" dist="38100" dir="2700000" algn="tl">
                    <a:srgbClr val="000000"/>
                  </a:outerShdw>
                </a:effectLst>
                <a:latin typeface="Times New Roman" panose="02020603050405020304" pitchFamily="18" charset="0"/>
                <a:cs typeface="Arial" panose="020B0604020202090204" pitchFamily="34" charset="0"/>
              </a:rPr>
              <a:t>debt?...</a:t>
            </a:r>
            <a:endParaRPr lang="en-US" sz="2000" dirty="0" smtClean="0">
              <a:solidFill>
                <a:srgbClr val="CC0099"/>
              </a:solidFill>
              <a:effectLst>
                <a:outerShdw blurRad="38100" dist="38100" dir="2700000" algn="tl">
                  <a:srgbClr val="000000"/>
                </a:outerShdw>
              </a:effectLst>
              <a:latin typeface="Times New Roman" panose="02020603050405020304" pitchFamily="18" charset="0"/>
              <a:cs typeface="Courier New" panose="02070309020205020404" pitchFamily="49" charset="0"/>
            </a:endParaRPr>
          </a:p>
        </p:txBody>
      </p:sp>
      <p:sp>
        <p:nvSpPr>
          <p:cNvPr id="219139" name="Rectangle 3"/>
          <p:cNvSpPr>
            <a:spLocks noChangeArrowheads="1"/>
          </p:cNvSpPr>
          <p:nvPr/>
        </p:nvSpPr>
        <p:spPr bwMode="auto">
          <a:xfrm>
            <a:off x="762000" y="152400"/>
            <a:ext cx="7772400" cy="533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effectLst>
                  <a:outerShdw blurRad="38100" dist="38100" dir="2700000" algn="tl">
                    <a:srgbClr val="FFFFFF"/>
                  </a:outerShdw>
                </a:effectLst>
                <a:latin typeface="Arial" panose="020B0604020202090204" pitchFamily="34" charset="0"/>
              </a:defRPr>
            </a:lvl1pPr>
            <a:lvl2pPr algn="ctr">
              <a:defRPr sz="4400">
                <a:solidFill>
                  <a:schemeClr val="tx2"/>
                </a:solidFill>
                <a:effectLst>
                  <a:outerShdw blurRad="38100" dist="38100" dir="2700000" algn="tl">
                    <a:srgbClr val="FFFFFF"/>
                  </a:outerShdw>
                </a:effectLst>
                <a:latin typeface="Arial" panose="020B0604020202090204" pitchFamily="34" charset="0"/>
              </a:defRPr>
            </a:lvl2pPr>
            <a:lvl3pPr algn="ctr">
              <a:defRPr sz="4400">
                <a:solidFill>
                  <a:schemeClr val="tx2"/>
                </a:solidFill>
                <a:effectLst>
                  <a:outerShdw blurRad="38100" dist="38100" dir="2700000" algn="tl">
                    <a:srgbClr val="FFFFFF"/>
                  </a:outerShdw>
                </a:effectLst>
                <a:latin typeface="Arial" panose="020B0604020202090204" pitchFamily="34" charset="0"/>
              </a:defRPr>
            </a:lvl3pPr>
            <a:lvl4pPr algn="ctr">
              <a:defRPr sz="4400">
                <a:solidFill>
                  <a:schemeClr val="tx2"/>
                </a:solidFill>
                <a:effectLst>
                  <a:outerShdw blurRad="38100" dist="38100" dir="2700000" algn="tl">
                    <a:srgbClr val="FFFFFF"/>
                  </a:outerShdw>
                </a:effectLst>
                <a:latin typeface="Arial" panose="020B0604020202090204" pitchFamily="34" charset="0"/>
              </a:defRPr>
            </a:lvl4pPr>
            <a:lvl5pPr algn="ctr">
              <a:defRPr sz="4400">
                <a:solidFill>
                  <a:schemeClr val="tx2"/>
                </a:solidFill>
                <a:effectLst>
                  <a:outerShdw blurRad="38100" dist="38100" dir="2700000" algn="tl">
                    <a:srgbClr val="FFFFFF"/>
                  </a:outerShdw>
                </a:effectLst>
                <a:latin typeface="Arial" panose="020B0604020202090204" pitchFamily="34" charset="0"/>
              </a:defRPr>
            </a:lvl5pPr>
            <a:lvl6pPr marL="4572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6pPr>
            <a:lvl7pPr marL="9144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7pPr>
            <a:lvl8pPr marL="13716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8pPr>
            <a:lvl9pPr marL="18288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9pPr>
          </a:lstStyle>
          <a:p>
            <a:pPr eaLnBrk="1" hangingPunct="1">
              <a:defRPr/>
            </a:pPr>
            <a:r>
              <a:rPr lang="en-US" sz="2400" b="1" i="1" dirty="0" smtClean="0">
                <a:cs typeface="Arial" panose="020B0604020202090204" pitchFamily="34" charset="0"/>
              </a:rPr>
              <a:t>Example (1 last question...)</a:t>
            </a:r>
          </a:p>
        </p:txBody>
      </p:sp>
      <p:sp>
        <p:nvSpPr>
          <p:cNvPr id="219140" name="Text Box 4"/>
          <p:cNvSpPr txBox="1">
            <a:spLocks noChangeArrowheads="1"/>
          </p:cNvSpPr>
          <p:nvPr/>
        </p:nvSpPr>
        <p:spPr bwMode="auto">
          <a:xfrm>
            <a:off x="381000" y="2590800"/>
            <a:ext cx="8153400" cy="1920875"/>
          </a:xfrm>
          <a:prstGeom prst="rect">
            <a:avLst/>
          </a:prstGeom>
          <a:noFill/>
          <a:ln w="9525">
            <a:noFill/>
            <a:miter lim="800000"/>
            <a:headEnd/>
            <a:tailEnd/>
          </a:ln>
          <a:effectLst/>
        </p:spPr>
        <p:txBody>
          <a:bodyPr>
            <a:spAutoFit/>
          </a:bodyPr>
          <a:lstStyle/>
          <a:p>
            <a:pPr eaLnBrk="1" hangingPunct="1">
              <a:spcBef>
                <a:spcPct val="50000"/>
              </a:spcBef>
            </a:pPr>
            <a:r>
              <a:rPr lang="en-US" dirty="0"/>
              <a:t>Answer: </a:t>
            </a:r>
            <a:r>
              <a:rPr lang="en-US" dirty="0">
                <a:solidFill>
                  <a:srgbClr val="CC0099"/>
                </a:solidFill>
              </a:rPr>
              <a:t>No. </a:t>
            </a:r>
          </a:p>
          <a:p>
            <a:pPr eaLnBrk="1" hangingPunct="1">
              <a:spcBef>
                <a:spcPct val="50000"/>
              </a:spcBef>
              <a:buFontTx/>
              <a:buChar char="•"/>
            </a:pPr>
            <a:r>
              <a:rPr lang="en-US" dirty="0">
                <a:solidFill>
                  <a:srgbClr val="CC0099"/>
                </a:solidFill>
              </a:rPr>
              <a:t> The value of the asset in the firm’s equity is unaffected by it’s corporate cost of debt.</a:t>
            </a:r>
          </a:p>
          <a:p>
            <a:pPr eaLnBrk="1" hangingPunct="1">
              <a:spcBef>
                <a:spcPct val="50000"/>
              </a:spcBef>
              <a:buFontTx/>
              <a:buChar char="•"/>
            </a:pPr>
            <a:r>
              <a:rPr lang="en-US" dirty="0">
                <a:solidFill>
                  <a:srgbClr val="CC0099"/>
                </a:solidFill>
              </a:rPr>
              <a:t> The firm’s borrowing rate does not generally equal either its firm-level WACC or the specific OCC relevant for a given investment.</a:t>
            </a:r>
          </a:p>
        </p:txBody>
      </p:sp>
      <p:sp>
        <p:nvSpPr>
          <p:cNvPr id="5" name="Slide Number Placeholder 4"/>
          <p:cNvSpPr>
            <a:spLocks noGrp="1"/>
          </p:cNvSpPr>
          <p:nvPr>
            <p:ph type="sldNum" sz="quarter" idx="12"/>
          </p:nvPr>
        </p:nvSpPr>
        <p:spPr/>
        <p:txBody>
          <a:bodyPr/>
          <a:lstStyle/>
          <a:p>
            <a:fld id="{88099318-0FF7-463A-ABF4-AFF90E6E3A5E}" type="slidenum">
              <a:rPr lang="en-US" smtClean="0"/>
              <a:pPr/>
              <a:t>53</a:t>
            </a:fld>
            <a:endParaRPr lang="en-US" dirty="0"/>
          </a:p>
        </p:txBody>
      </p:sp>
      <p:sp>
        <p:nvSpPr>
          <p:cNvPr id="6" name="Footer Placeholder 5"/>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9140"/>
                                        </p:tgtEl>
                                        <p:attrNameLst>
                                          <p:attrName>style.visibility</p:attrName>
                                        </p:attrNameLst>
                                      </p:cBhvr>
                                      <p:to>
                                        <p:strVal val="visible"/>
                                      </p:to>
                                    </p:set>
                                    <p:anim calcmode="lin" valueType="num">
                                      <p:cBhvr additive="base">
                                        <p:cTn id="7" dur="500" fill="hold"/>
                                        <p:tgtEl>
                                          <p:spTgt spid="219140"/>
                                        </p:tgtEl>
                                        <p:attrNameLst>
                                          <p:attrName>ppt_x</p:attrName>
                                        </p:attrNameLst>
                                      </p:cBhvr>
                                      <p:tavLst>
                                        <p:tav tm="0">
                                          <p:val>
                                            <p:strVal val="#ppt_x"/>
                                          </p:val>
                                        </p:tav>
                                        <p:tav tm="100000">
                                          <p:val>
                                            <p:strVal val="#ppt_x"/>
                                          </p:val>
                                        </p:tav>
                                      </p:tavLst>
                                    </p:anim>
                                    <p:anim calcmode="lin" valueType="num">
                                      <p:cBhvr additive="base">
                                        <p:cTn id="8" dur="500" fill="hold"/>
                                        <p:tgtEl>
                                          <p:spTgt spid="2191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40" grpId="0"/>
    </p:bld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2162" name="Slide Number Placeholder 5"/>
          <p:cNvSpPr>
            <a:spLocks noGrp="1"/>
          </p:cNvSpPr>
          <p:nvPr>
            <p:ph type="sldNum" sz="quarter" idx="12"/>
          </p:nvPr>
        </p:nvSpPr>
        <p:spPr>
          <a:noFill/>
          <a:ln>
            <a:miter lim="800000"/>
            <a:headEnd/>
            <a:tailEnd/>
          </a:ln>
        </p:spPr>
        <p:txBody>
          <a:bodyPr/>
          <a:lstStyle/>
          <a:p>
            <a:fld id="{51126B39-F42A-456F-ADB0-6A411F773079}" type="slidenum">
              <a:rPr lang="en-US"/>
              <a:pPr/>
              <a:t>54</a:t>
            </a:fld>
            <a:endParaRPr lang="en-US" dirty="0"/>
          </a:p>
        </p:txBody>
      </p:sp>
      <p:sp>
        <p:nvSpPr>
          <p:cNvPr id="440322" name="Rectangle 2"/>
          <p:cNvSpPr>
            <a:spLocks noGrp="1" noChangeArrowheads="1"/>
          </p:cNvSpPr>
          <p:nvPr>
            <p:ph type="title"/>
          </p:nvPr>
        </p:nvSpPr>
        <p:spPr>
          <a:xfrm>
            <a:off x="685800" y="304800"/>
            <a:ext cx="7772400" cy="12954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n-US" sz="2800" b="1" dirty="0">
                <a:latin typeface="Times New Roman" pitchFamily="18" charset="0"/>
                <a:cs typeface="Arial" charset="0"/>
                <a:sym typeface="Symbol" pitchFamily="18" charset="2"/>
              </a:rPr>
              <a:t>Chapter 12 Appendix:</a:t>
            </a:r>
            <a:br>
              <a:rPr lang="en-US" sz="2800" b="1" dirty="0">
                <a:latin typeface="Times New Roman" pitchFamily="18" charset="0"/>
                <a:cs typeface="Arial" charset="0"/>
                <a:sym typeface="Symbol" pitchFamily="18" charset="2"/>
              </a:rPr>
            </a:br>
            <a:r>
              <a:rPr lang="en-US" sz="2800" b="1" dirty="0">
                <a:latin typeface="Times New Roman" pitchFamily="18" charset="0"/>
                <a:cs typeface="Arial" charset="0"/>
                <a:sym typeface="Symbol" pitchFamily="18" charset="2"/>
              </a:rPr>
              <a:t>Noise &amp; Values in Private R.E. Asset Mkts: </a:t>
            </a:r>
            <a:r>
              <a:rPr lang="en-US" sz="2800" b="1" dirty="0">
                <a:latin typeface="Times New Roman" pitchFamily="18" charset="0"/>
                <a:cs typeface="Times New Roman" pitchFamily="18" charset="0"/>
                <a:sym typeface="Symbol" pitchFamily="18" charset="2"/>
              </a:rPr>
              <a:t/>
            </a:r>
            <a:br>
              <a:rPr lang="en-US" sz="2800" b="1" dirty="0">
                <a:latin typeface="Times New Roman" pitchFamily="18" charset="0"/>
                <a:cs typeface="Times New Roman" pitchFamily="18" charset="0"/>
                <a:sym typeface="Symbol" pitchFamily="18" charset="2"/>
              </a:rPr>
            </a:br>
            <a:r>
              <a:rPr lang="en-US" sz="2800" b="1" dirty="0">
                <a:latin typeface="Times New Roman" pitchFamily="18" charset="0"/>
                <a:cs typeface="Arial" charset="0"/>
                <a:sym typeface="Symbol" pitchFamily="18" charset="2"/>
              </a:rPr>
              <a:t>Basic Valuation Theory</a:t>
            </a:r>
            <a:endParaRPr lang="en-US" b="1" dirty="0">
              <a:cs typeface="Times New Roman" pitchFamily="18" charset="0"/>
              <a:sym typeface="Symbol" pitchFamily="18" charset="2"/>
            </a:endParaRPr>
          </a:p>
        </p:txBody>
      </p:sp>
      <p:sp>
        <p:nvSpPr>
          <p:cNvPr id="440323" name="Text Box 3"/>
          <p:cNvSpPr txBox="1">
            <a:spLocks noChangeArrowheads="1"/>
          </p:cNvSpPr>
          <p:nvPr/>
        </p:nvSpPr>
        <p:spPr bwMode="auto">
          <a:xfrm>
            <a:off x="914400" y="2133600"/>
            <a:ext cx="7391400" cy="3205163"/>
          </a:xfrm>
          <a:prstGeom prst="rect">
            <a:avLst/>
          </a:prstGeom>
          <a:noFill/>
          <a:ln w="9525">
            <a:solidFill>
              <a:schemeClr val="tx1"/>
            </a:solidFill>
            <a:miter lim="800000"/>
            <a:headEnd/>
            <a:tailEnd/>
          </a:ln>
          <a:effectLst/>
        </p:spPr>
        <p:txBody>
          <a:bodyPr>
            <a:spAutoFit/>
          </a:bodyPr>
          <a:lstStyle/>
          <a:p>
            <a:pPr algn="ctr" eaLnBrk="1" hangingPunct="1">
              <a:spcBef>
                <a:spcPct val="50000"/>
              </a:spcBef>
              <a:defRPr/>
            </a:pPr>
            <a:r>
              <a:rPr lang="en-US" b="1" dirty="0">
                <a:effectLst>
                  <a:outerShdw blurRad="38100" dist="38100" dir="2700000" algn="tl">
                    <a:srgbClr val="FFFFFF"/>
                  </a:outerShdw>
                </a:effectLst>
              </a:rPr>
              <a:t>Understand the difference between:</a:t>
            </a:r>
          </a:p>
          <a:p>
            <a:pPr lvl="4" eaLnBrk="1" hangingPunct="1">
              <a:spcBef>
                <a:spcPct val="50000"/>
              </a:spcBef>
              <a:buFontTx/>
              <a:buChar char="•"/>
              <a:defRPr/>
            </a:pPr>
            <a:r>
              <a:rPr lang="en-US" b="1" i="1" dirty="0">
                <a:solidFill>
                  <a:srgbClr val="0000FF"/>
                </a:solidFill>
              </a:rPr>
              <a:t> Inherent Value</a:t>
            </a:r>
          </a:p>
          <a:p>
            <a:pPr lvl="4" eaLnBrk="1" hangingPunct="1">
              <a:spcBef>
                <a:spcPct val="50000"/>
              </a:spcBef>
              <a:buFontTx/>
              <a:buChar char="•"/>
              <a:defRPr/>
            </a:pPr>
            <a:r>
              <a:rPr lang="en-US" b="1" i="1" dirty="0">
                <a:solidFill>
                  <a:srgbClr val="0000FF"/>
                </a:solidFill>
              </a:rPr>
              <a:t> Investment Value</a:t>
            </a:r>
          </a:p>
          <a:p>
            <a:pPr lvl="4" eaLnBrk="1" hangingPunct="1">
              <a:spcBef>
                <a:spcPct val="50000"/>
              </a:spcBef>
              <a:buFontTx/>
              <a:buChar char="•"/>
              <a:defRPr/>
            </a:pPr>
            <a:r>
              <a:rPr lang="en-US" b="1" i="1" dirty="0">
                <a:solidFill>
                  <a:srgbClr val="0000FF"/>
                </a:solidFill>
              </a:rPr>
              <a:t> Market Value</a:t>
            </a:r>
          </a:p>
          <a:p>
            <a:pPr lvl="4" eaLnBrk="1" hangingPunct="1">
              <a:spcBef>
                <a:spcPct val="50000"/>
              </a:spcBef>
              <a:buFontTx/>
              <a:buChar char="•"/>
              <a:defRPr/>
            </a:pPr>
            <a:r>
              <a:rPr lang="en-US" b="1" i="1" dirty="0">
                <a:solidFill>
                  <a:srgbClr val="0000FF"/>
                </a:solidFill>
              </a:rPr>
              <a:t> Reservation Price</a:t>
            </a:r>
          </a:p>
          <a:p>
            <a:pPr lvl="4" eaLnBrk="1" hangingPunct="1">
              <a:spcBef>
                <a:spcPct val="50000"/>
              </a:spcBef>
              <a:buFontTx/>
              <a:buChar char="•"/>
              <a:defRPr/>
            </a:pPr>
            <a:r>
              <a:rPr lang="en-US" b="1" i="1" dirty="0">
                <a:solidFill>
                  <a:srgbClr val="0000FF"/>
                </a:solidFill>
              </a:rPr>
              <a:t> Transaction Price.</a:t>
            </a:r>
          </a:p>
        </p:txBody>
      </p:sp>
      <p:sp>
        <p:nvSpPr>
          <p:cNvPr id="6" name="Footer Placeholder 5"/>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3186" name="Slide Number Placeholder 3"/>
          <p:cNvSpPr>
            <a:spLocks noGrp="1"/>
          </p:cNvSpPr>
          <p:nvPr>
            <p:ph type="sldNum" sz="quarter" idx="12"/>
          </p:nvPr>
        </p:nvSpPr>
        <p:spPr>
          <a:noFill/>
          <a:ln>
            <a:miter lim="800000"/>
            <a:headEnd/>
            <a:tailEnd/>
          </a:ln>
        </p:spPr>
        <p:txBody>
          <a:bodyPr/>
          <a:lstStyle/>
          <a:p>
            <a:fld id="{AB42187C-E75B-4E40-9FC5-87E4B45CED20}" type="slidenum">
              <a:rPr lang="en-US"/>
              <a:pPr/>
              <a:t>55</a:t>
            </a:fld>
            <a:endParaRPr lang="en-US" dirty="0"/>
          </a:p>
        </p:txBody>
      </p:sp>
      <p:sp>
        <p:nvSpPr>
          <p:cNvPr id="441346" name="Text Box 2"/>
          <p:cNvSpPr txBox="1">
            <a:spLocks noChangeArrowheads="1"/>
          </p:cNvSpPr>
          <p:nvPr/>
        </p:nvSpPr>
        <p:spPr bwMode="auto">
          <a:xfrm>
            <a:off x="381000" y="304800"/>
            <a:ext cx="8382000" cy="5451475"/>
          </a:xfrm>
          <a:prstGeom prst="rect">
            <a:avLst/>
          </a:prstGeom>
          <a:noFill/>
          <a:ln w="9525">
            <a:noFill/>
            <a:miter lim="800000"/>
            <a:headEnd/>
            <a:tailEnd/>
          </a:ln>
          <a:effectLst/>
        </p:spPr>
        <p:txBody>
          <a:bodyPr>
            <a:spAutoFit/>
          </a:bodyPr>
          <a:lstStyle/>
          <a:p>
            <a:pPr eaLnBrk="1" hangingPunct="1">
              <a:spcBef>
                <a:spcPct val="50000"/>
              </a:spcBef>
              <a:defRPr/>
            </a:pPr>
            <a:r>
              <a:rPr lang="en-US" b="1" i="1" dirty="0">
                <a:solidFill>
                  <a:srgbClr val="0000FF"/>
                </a:solidFill>
                <a:effectLst>
                  <a:outerShdw blurRad="38100" dist="38100" dir="2700000" algn="tl">
                    <a:srgbClr val="000000"/>
                  </a:outerShdw>
                </a:effectLst>
              </a:rPr>
              <a:t>Inherent Value:</a:t>
            </a:r>
            <a:r>
              <a:rPr lang="en-US" b="1" dirty="0">
                <a:effectLst>
                  <a:outerShdw blurRad="38100" dist="38100" dir="2700000" algn="tl">
                    <a:srgbClr val="FFFFFF"/>
                  </a:outerShdw>
                </a:effectLst>
              </a:rPr>
              <a:t> Maximum value a </a:t>
            </a:r>
            <a:r>
              <a:rPr lang="en-US" b="1" i="1" dirty="0">
                <a:effectLst>
                  <a:outerShdw blurRad="38100" dist="38100" dir="2700000" algn="tl">
                    <a:srgbClr val="FFFFFF"/>
                  </a:outerShdw>
                </a:effectLst>
              </a:rPr>
              <a:t>given user</a:t>
            </a:r>
            <a:r>
              <a:rPr lang="en-US" b="1" dirty="0">
                <a:effectLst>
                  <a:outerShdw blurRad="38100" dist="38100" dir="2700000" algn="tl">
                    <a:srgbClr val="FFFFFF"/>
                  </a:outerShdw>
                </a:effectLst>
              </a:rPr>
              <a:t> would be willing (and able) to pay for the subject property, </a:t>
            </a:r>
            <a:r>
              <a:rPr lang="en-US" b="1" i="1" dirty="0">
                <a:effectLst>
                  <a:outerShdw blurRad="38100" dist="38100" dir="2700000" algn="tl">
                    <a:srgbClr val="FFFFFF"/>
                  </a:outerShdw>
                </a:effectLst>
              </a:rPr>
              <a:t>if they had to pay that much for it</a:t>
            </a:r>
            <a:r>
              <a:rPr lang="en-US" b="1" dirty="0">
                <a:effectLst>
                  <a:outerShdw blurRad="38100" dist="38100" dir="2700000" algn="tl">
                    <a:srgbClr val="FFFFFF"/>
                  </a:outerShdw>
                </a:effectLst>
              </a:rPr>
              <a:t> (or, for a user who already owns the property, the </a:t>
            </a:r>
            <a:r>
              <a:rPr lang="en-US" b="1" i="1" dirty="0">
                <a:effectLst>
                  <a:outerShdw blurRad="38100" dist="38100" dir="2700000" algn="tl">
                    <a:srgbClr val="FFFFFF"/>
                  </a:outerShdw>
                </a:effectLst>
              </a:rPr>
              <a:t>minimum</a:t>
            </a:r>
            <a:r>
              <a:rPr lang="en-US" b="1" dirty="0">
                <a:effectLst>
                  <a:outerShdw blurRad="38100" dist="38100" dir="2700000" algn="tl">
                    <a:srgbClr val="FFFFFF"/>
                  </a:outerShdw>
                </a:effectLst>
              </a:rPr>
              <a:t> they would be willing to sell it for), </a:t>
            </a:r>
            <a:r>
              <a:rPr lang="en-US" b="1" i="1" dirty="0">
                <a:effectLst>
                  <a:outerShdw blurRad="38100" dist="38100" dir="2700000" algn="tl">
                    <a:srgbClr val="FFFFFF"/>
                  </a:outerShdw>
                </a:effectLst>
              </a:rPr>
              <a:t>in the absence of any consideration of the market value (“exchange value”) of the property</a:t>
            </a:r>
            <a:r>
              <a:rPr lang="en-US" b="1" dirty="0">
                <a:effectLst>
                  <a:outerShdw blurRad="38100" dist="38100" dir="2700000" algn="tl">
                    <a:srgbClr val="FFFFFF"/>
                  </a:outerShdw>
                </a:effectLst>
              </a:rPr>
              <a:t>. – Based on usage value of the property.</a:t>
            </a:r>
          </a:p>
          <a:p>
            <a:pPr eaLnBrk="1" hangingPunct="1">
              <a:spcBef>
                <a:spcPct val="50000"/>
              </a:spcBef>
              <a:defRPr/>
            </a:pPr>
            <a:r>
              <a:rPr lang="en-US" b="1" i="1" dirty="0">
                <a:solidFill>
                  <a:srgbClr val="0000FF"/>
                </a:solidFill>
                <a:effectLst>
                  <a:outerShdw blurRad="38100" dist="38100" dir="2700000" algn="tl">
                    <a:srgbClr val="000000"/>
                  </a:outerShdw>
                </a:effectLst>
              </a:rPr>
              <a:t>Investment Value:</a:t>
            </a:r>
            <a:r>
              <a:rPr lang="en-US" b="1" dirty="0">
                <a:effectLst>
                  <a:outerShdw blurRad="38100" dist="38100" dir="2700000" algn="tl">
                    <a:srgbClr val="FFFFFF"/>
                  </a:outerShdw>
                </a:effectLst>
              </a:rPr>
              <a:t> Inherent value for a non-user owner (a “landlord”), i.e., for an </a:t>
            </a:r>
            <a:r>
              <a:rPr lang="en-US" b="1" i="1" dirty="0">
                <a:effectLst>
                  <a:outerShdw blurRad="38100" dist="38100" dir="2700000" algn="tl">
                    <a:srgbClr val="FFFFFF"/>
                  </a:outerShdw>
                </a:effectLst>
              </a:rPr>
              <a:t>investor</a:t>
            </a:r>
            <a:r>
              <a:rPr lang="en-US" b="1" dirty="0">
                <a:effectLst>
                  <a:outerShdw blurRad="38100" dist="38100" dir="2700000" algn="tl">
                    <a:srgbClr val="FFFFFF"/>
                  </a:outerShdw>
                </a:effectLst>
              </a:rPr>
              <a:t>.</a:t>
            </a:r>
          </a:p>
          <a:p>
            <a:pPr eaLnBrk="1" hangingPunct="1">
              <a:spcBef>
                <a:spcPct val="50000"/>
              </a:spcBef>
              <a:defRPr/>
            </a:pPr>
            <a:r>
              <a:rPr lang="en-US" b="1" i="1" dirty="0">
                <a:solidFill>
                  <a:srgbClr val="0000FF"/>
                </a:solidFill>
                <a:effectLst>
                  <a:outerShdw blurRad="38100" dist="38100" dir="2700000" algn="tl">
                    <a:srgbClr val="000000"/>
                  </a:outerShdw>
                </a:effectLst>
              </a:rPr>
              <a:t>Market Value:</a:t>
            </a:r>
            <a:r>
              <a:rPr lang="en-US" b="1" dirty="0">
                <a:effectLst>
                  <a:outerShdw blurRad="38100" dist="38100" dir="2700000" algn="tl">
                    <a:srgbClr val="FFFFFF"/>
                  </a:outerShdw>
                </a:effectLst>
              </a:rPr>
              <a:t> Most likely or expected sale price of the subject property (</a:t>
            </a:r>
            <a:r>
              <a:rPr lang="en-US" b="1" i="1" dirty="0">
                <a:effectLst>
                  <a:outerShdw blurRad="38100" dist="38100" dir="2700000" algn="tl">
                    <a:srgbClr val="FFFFFF"/>
                  </a:outerShdw>
                </a:effectLst>
              </a:rPr>
              <a:t>mean of the ex ante transaction price probability distribution</a:t>
            </a:r>
            <a:r>
              <a:rPr lang="en-US" b="1" dirty="0">
                <a:effectLst>
                  <a:outerShdw blurRad="38100" dist="38100" dir="2700000" algn="tl">
                    <a:srgbClr val="FFFFFF"/>
                  </a:outerShdw>
                </a:effectLst>
              </a:rPr>
              <a:t>). </a:t>
            </a:r>
          </a:p>
          <a:p>
            <a:pPr eaLnBrk="1" hangingPunct="1">
              <a:spcBef>
                <a:spcPct val="50000"/>
              </a:spcBef>
              <a:defRPr/>
            </a:pPr>
            <a:r>
              <a:rPr lang="en-US" b="1" i="1" dirty="0">
                <a:solidFill>
                  <a:srgbClr val="0000FF"/>
                </a:solidFill>
                <a:effectLst>
                  <a:outerShdw blurRad="38100" dist="38100" dir="2700000" algn="tl">
                    <a:srgbClr val="000000"/>
                  </a:outerShdw>
                </a:effectLst>
              </a:rPr>
              <a:t>Reservation Price:</a:t>
            </a:r>
            <a:r>
              <a:rPr lang="en-US" b="1" dirty="0">
                <a:effectLst>
                  <a:outerShdw blurRad="38100" dist="38100" dir="2700000" algn="tl">
                    <a:srgbClr val="FFFFFF"/>
                  </a:outerShdw>
                </a:effectLst>
              </a:rPr>
              <a:t> Price at which a market participant will stop searching and stop negotiating for a better deal and will close the transaction.</a:t>
            </a:r>
            <a:endParaRPr lang="en-US" b="1" i="1" dirty="0">
              <a:solidFill>
                <a:srgbClr val="0000FF"/>
              </a:solidFill>
              <a:effectLst>
                <a:outerShdw blurRad="38100" dist="38100" dir="2700000" algn="tl">
                  <a:srgbClr val="000000"/>
                </a:outerShdw>
              </a:effectLst>
            </a:endParaRPr>
          </a:p>
          <a:p>
            <a:pPr eaLnBrk="1" hangingPunct="1">
              <a:spcBef>
                <a:spcPct val="50000"/>
              </a:spcBef>
              <a:defRPr/>
            </a:pPr>
            <a:r>
              <a:rPr lang="en-US" b="1" i="1" dirty="0">
                <a:solidFill>
                  <a:srgbClr val="0000FF"/>
                </a:solidFill>
                <a:effectLst>
                  <a:outerShdw blurRad="38100" dist="38100" dir="2700000" algn="tl">
                    <a:srgbClr val="000000"/>
                  </a:outerShdw>
                </a:effectLst>
              </a:rPr>
              <a:t>Transaction Price:</a:t>
            </a:r>
            <a:r>
              <a:rPr lang="en-US" b="1" dirty="0">
                <a:solidFill>
                  <a:srgbClr val="0000FF"/>
                </a:solidFill>
                <a:effectLst>
                  <a:outerShdw blurRad="38100" dist="38100" dir="2700000" algn="tl">
                    <a:srgbClr val="000000"/>
                  </a:outerShdw>
                </a:effectLst>
              </a:rPr>
              <a:t> </a:t>
            </a:r>
            <a:r>
              <a:rPr lang="en-US" b="1" dirty="0">
                <a:effectLst>
                  <a:outerShdw blurRad="38100" dist="38100" dir="2700000" algn="tl">
                    <a:srgbClr val="FFFFFF"/>
                  </a:outerShdw>
                </a:effectLst>
              </a:rPr>
              <a:t>Actual price at which the property trades in a given transaction.</a:t>
            </a:r>
            <a:endParaRPr lang="en-US" b="1" i="1" dirty="0">
              <a:solidFill>
                <a:srgbClr val="0000FF"/>
              </a:solidFill>
              <a:effectLst>
                <a:outerShdw blurRad="38100" dist="38100" dir="2700000" algn="tl">
                  <a:srgbClr val="000000"/>
                </a:outerShdw>
              </a:effectLst>
            </a:endParaRPr>
          </a:p>
        </p:txBody>
      </p:sp>
      <p:sp>
        <p:nvSpPr>
          <p:cNvPr id="441347" name="Text Box 3"/>
          <p:cNvSpPr txBox="1">
            <a:spLocks noChangeArrowheads="1"/>
          </p:cNvSpPr>
          <p:nvPr/>
        </p:nvSpPr>
        <p:spPr bwMode="auto">
          <a:xfrm>
            <a:off x="457200" y="5943600"/>
            <a:ext cx="8229600" cy="466725"/>
          </a:xfrm>
          <a:prstGeom prst="rect">
            <a:avLst/>
          </a:prstGeom>
          <a:solidFill>
            <a:schemeClr val="bg2"/>
          </a:solidFill>
          <a:ln w="9525">
            <a:solidFill>
              <a:schemeClr val="tx1"/>
            </a:solidFill>
            <a:miter lim="800000"/>
            <a:headEnd/>
            <a:tailEnd/>
          </a:ln>
          <a:effectLst/>
        </p:spPr>
        <p:txBody>
          <a:bodyPr>
            <a:spAutoFit/>
          </a:bodyPr>
          <a:lstStyle/>
          <a:p>
            <a:pPr algn="ctr" eaLnBrk="1" hangingPunct="1">
              <a:spcBef>
                <a:spcPct val="50000"/>
              </a:spcBef>
              <a:defRPr/>
            </a:pPr>
            <a:r>
              <a:rPr lang="en-US" b="1" dirty="0">
                <a:effectLst>
                  <a:outerShdw blurRad="38100" dist="38100" dir="2700000" algn="tl">
                    <a:srgbClr val="FFFFFF"/>
                  </a:outerShdw>
                </a:effectLst>
              </a:rPr>
              <a:t>Only the last of these is directly empirically observable.</a:t>
            </a:r>
          </a:p>
        </p:txBody>
      </p:sp>
      <p:sp>
        <p:nvSpPr>
          <p:cNvPr id="6" name="Footer Placeholder 5"/>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4210" name="Slide Number Placeholder 3"/>
          <p:cNvSpPr>
            <a:spLocks noGrp="1"/>
          </p:cNvSpPr>
          <p:nvPr>
            <p:ph type="sldNum" sz="quarter" idx="12"/>
          </p:nvPr>
        </p:nvSpPr>
        <p:spPr>
          <a:noFill/>
          <a:ln>
            <a:miter lim="800000"/>
            <a:headEnd/>
            <a:tailEnd/>
          </a:ln>
        </p:spPr>
        <p:txBody>
          <a:bodyPr/>
          <a:lstStyle/>
          <a:p>
            <a:fld id="{3CFF42F3-26EF-4C80-A7C8-5A3E42FE14C3}" type="slidenum">
              <a:rPr lang="en-US"/>
              <a:pPr/>
              <a:t>56</a:t>
            </a:fld>
            <a:endParaRPr lang="en-US" dirty="0"/>
          </a:p>
        </p:txBody>
      </p:sp>
      <p:sp>
        <p:nvSpPr>
          <p:cNvPr id="442370" name="Text Box 2"/>
          <p:cNvSpPr txBox="1">
            <a:spLocks noChangeArrowheads="1"/>
          </p:cNvSpPr>
          <p:nvPr/>
        </p:nvSpPr>
        <p:spPr bwMode="auto">
          <a:xfrm>
            <a:off x="381000" y="228600"/>
            <a:ext cx="8382000" cy="3200400"/>
          </a:xfrm>
          <a:prstGeom prst="rect">
            <a:avLst/>
          </a:prstGeom>
          <a:noFill/>
          <a:ln w="9525">
            <a:noFill/>
            <a:miter lim="800000"/>
            <a:headEnd/>
            <a:tailEnd/>
          </a:ln>
          <a:effectLst/>
        </p:spPr>
        <p:txBody>
          <a:bodyPr>
            <a:spAutoFit/>
          </a:bodyPr>
          <a:lstStyle/>
          <a:p>
            <a:pPr eaLnBrk="1" hangingPunct="1">
              <a:spcBef>
                <a:spcPct val="50000"/>
              </a:spcBef>
              <a:defRPr/>
            </a:pPr>
            <a:r>
              <a:rPr lang="en-US" b="1" dirty="0">
                <a:effectLst>
                  <a:outerShdw blurRad="38100" dist="38100" dir="2700000" algn="tl">
                    <a:srgbClr val="FFFFFF"/>
                  </a:outerShdw>
                </a:effectLst>
              </a:rPr>
              <a:t>Consider a certain type of property</a:t>
            </a:r>
            <a:r>
              <a:rPr lang="en-US" b="1" dirty="0"/>
              <a:t>…</a:t>
            </a:r>
          </a:p>
          <a:p>
            <a:pPr eaLnBrk="1" hangingPunct="1">
              <a:spcBef>
                <a:spcPct val="50000"/>
              </a:spcBef>
              <a:buFontTx/>
              <a:buChar char="•"/>
              <a:defRPr/>
            </a:pPr>
            <a:r>
              <a:rPr lang="en-US" b="1" dirty="0"/>
              <a:t> There are many individual properties, examples of the type, </a:t>
            </a:r>
          </a:p>
          <a:p>
            <a:pPr eaLnBrk="1" hangingPunct="1">
              <a:spcBef>
                <a:spcPct val="50000"/>
              </a:spcBef>
              <a:buFontTx/>
              <a:buChar char="•"/>
              <a:defRPr/>
            </a:pPr>
            <a:r>
              <a:rPr lang="en-US" b="1" dirty="0"/>
              <a:t> With many different owners.</a:t>
            </a:r>
          </a:p>
          <a:p>
            <a:pPr eaLnBrk="1" hangingPunct="1">
              <a:spcBef>
                <a:spcPct val="50000"/>
              </a:spcBef>
              <a:buFontTx/>
              <a:buChar char="•"/>
              <a:defRPr/>
            </a:pPr>
            <a:r>
              <a:rPr lang="en-US" b="1" dirty="0"/>
              <a:t> Because the owners are heterogeneous, there will be a wide </a:t>
            </a:r>
            <a:r>
              <a:rPr lang="en-US" b="1" dirty="0">
                <a:solidFill>
                  <a:srgbClr val="FF0000"/>
                </a:solidFill>
              </a:rPr>
              <a:t>dispersion</a:t>
            </a:r>
            <a:r>
              <a:rPr lang="en-US" b="1" dirty="0"/>
              <a:t> of </a:t>
            </a:r>
            <a:r>
              <a:rPr lang="en-US" b="1" i="1" dirty="0"/>
              <a:t>“inherent values”</a:t>
            </a:r>
            <a:r>
              <a:rPr lang="en-US" b="1" dirty="0"/>
              <a:t> that the owners place on the properties (e.g., like </a:t>
            </a:r>
            <a:r>
              <a:rPr lang="en-US" b="1" i="1" dirty="0"/>
              <a:t>“investment value” </a:t>
            </a:r>
            <a:r>
              <a:rPr lang="en-US" b="1" dirty="0"/>
              <a:t>) because </a:t>
            </a:r>
            <a:r>
              <a:rPr lang="en-US" b="1" dirty="0">
                <a:solidFill>
                  <a:srgbClr val="CC0099"/>
                </a:solidFill>
              </a:rPr>
              <a:t>IV</a:t>
            </a:r>
            <a:r>
              <a:rPr lang="en-US" b="1" dirty="0"/>
              <a:t> differs across investors.</a:t>
            </a:r>
          </a:p>
          <a:p>
            <a:pPr eaLnBrk="1" hangingPunct="1">
              <a:spcBef>
                <a:spcPct val="50000"/>
              </a:spcBef>
              <a:buFontTx/>
              <a:buChar char="•"/>
              <a:defRPr/>
            </a:pPr>
            <a:r>
              <a:rPr lang="en-US" b="1" dirty="0"/>
              <a:t> We can represent this dispersion by a frequency distribution over the inherent values. . .</a:t>
            </a:r>
            <a:endParaRPr lang="en-US" b="1" dirty="0">
              <a:effectLst>
                <a:outerShdw blurRad="38100" dist="38100" dir="2700000" algn="tl">
                  <a:srgbClr val="FFFFFF"/>
                </a:outerShdw>
              </a:effectLst>
            </a:endParaRPr>
          </a:p>
        </p:txBody>
      </p:sp>
      <p:pic>
        <p:nvPicPr>
          <p:cNvPr id="94212" name="Picture 3"/>
          <p:cNvPicPr>
            <a:picLocks noChangeAspect="1" noChangeArrowheads="1"/>
          </p:cNvPicPr>
          <p:nvPr/>
        </p:nvPicPr>
        <p:blipFill>
          <a:blip r:embed="rId2" cstate="print"/>
          <a:srcRect/>
          <a:stretch>
            <a:fillRect/>
          </a:stretch>
        </p:blipFill>
        <p:spPr bwMode="auto">
          <a:xfrm>
            <a:off x="2438400" y="3352800"/>
            <a:ext cx="4295775" cy="2981325"/>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5234" name="Slide Number Placeholder 3"/>
          <p:cNvSpPr>
            <a:spLocks noGrp="1"/>
          </p:cNvSpPr>
          <p:nvPr>
            <p:ph type="sldNum" sz="quarter" idx="12"/>
          </p:nvPr>
        </p:nvSpPr>
        <p:spPr>
          <a:noFill/>
          <a:ln>
            <a:miter lim="800000"/>
            <a:headEnd/>
            <a:tailEnd/>
          </a:ln>
        </p:spPr>
        <p:txBody>
          <a:bodyPr/>
          <a:lstStyle/>
          <a:p>
            <a:fld id="{4F60C41D-FD62-4C6C-9C64-792B66007FF4}" type="slidenum">
              <a:rPr lang="en-US"/>
              <a:pPr/>
              <a:t>57</a:t>
            </a:fld>
            <a:endParaRPr lang="en-US" dirty="0"/>
          </a:p>
        </p:txBody>
      </p:sp>
      <p:sp>
        <p:nvSpPr>
          <p:cNvPr id="443394" name="Text Box 2"/>
          <p:cNvSpPr txBox="1">
            <a:spLocks noChangeArrowheads="1"/>
          </p:cNvSpPr>
          <p:nvPr/>
        </p:nvSpPr>
        <p:spPr bwMode="auto">
          <a:xfrm>
            <a:off x="381000" y="228600"/>
            <a:ext cx="8382000" cy="2590800"/>
          </a:xfrm>
          <a:prstGeom prst="rect">
            <a:avLst/>
          </a:prstGeom>
          <a:noFill/>
          <a:ln w="9525">
            <a:noFill/>
            <a:miter lim="800000"/>
            <a:headEnd/>
            <a:tailEnd/>
          </a:ln>
          <a:effectLst/>
        </p:spPr>
        <p:txBody>
          <a:bodyPr>
            <a:spAutoFit/>
          </a:bodyPr>
          <a:lstStyle/>
          <a:p>
            <a:pPr eaLnBrk="1" hangingPunct="1">
              <a:spcBef>
                <a:spcPct val="50000"/>
              </a:spcBef>
              <a:defRPr/>
            </a:pPr>
            <a:r>
              <a:rPr lang="en-US" b="1" dirty="0">
                <a:effectLst>
                  <a:outerShdw blurRad="38100" dist="38100" dir="2700000" algn="tl">
                    <a:srgbClr val="FFFFFF"/>
                  </a:outerShdw>
                </a:effectLst>
              </a:rPr>
              <a:t>Consider a certain type of property</a:t>
            </a:r>
            <a:r>
              <a:rPr lang="en-US" b="1" dirty="0"/>
              <a:t>…</a:t>
            </a:r>
          </a:p>
          <a:p>
            <a:pPr eaLnBrk="1" hangingPunct="1">
              <a:spcBef>
                <a:spcPct val="50000"/>
              </a:spcBef>
              <a:buFontTx/>
              <a:buChar char="•"/>
              <a:defRPr/>
            </a:pPr>
            <a:r>
              <a:rPr lang="en-US" b="1" dirty="0"/>
              <a:t> There are also many non-owners of this type of property,</a:t>
            </a:r>
          </a:p>
          <a:p>
            <a:pPr eaLnBrk="1" hangingPunct="1">
              <a:spcBef>
                <a:spcPct val="50000"/>
              </a:spcBef>
              <a:buFontTx/>
              <a:buChar char="•"/>
              <a:defRPr/>
            </a:pPr>
            <a:r>
              <a:rPr lang="en-US" b="1" dirty="0"/>
              <a:t> Potential investors.</a:t>
            </a:r>
          </a:p>
          <a:p>
            <a:pPr eaLnBrk="1" hangingPunct="1">
              <a:spcBef>
                <a:spcPct val="50000"/>
              </a:spcBef>
              <a:buFontTx/>
              <a:buChar char="•"/>
              <a:defRPr/>
            </a:pPr>
            <a:r>
              <a:rPr lang="en-US" b="1" dirty="0"/>
              <a:t> Because these non-owners are also heterogeneous, there will be a wide </a:t>
            </a:r>
            <a:r>
              <a:rPr lang="en-US" b="1" dirty="0">
                <a:solidFill>
                  <a:srgbClr val="0000FF"/>
                </a:solidFill>
              </a:rPr>
              <a:t>dispersion</a:t>
            </a:r>
            <a:r>
              <a:rPr lang="en-US" b="1" dirty="0"/>
              <a:t> of  their </a:t>
            </a:r>
            <a:r>
              <a:rPr lang="en-US" b="1" dirty="0">
                <a:solidFill>
                  <a:srgbClr val="CC0099"/>
                </a:solidFill>
              </a:rPr>
              <a:t>IV</a:t>
            </a:r>
            <a:r>
              <a:rPr lang="en-US" b="1" dirty="0"/>
              <a:t> values for this type of property as well.</a:t>
            </a:r>
          </a:p>
          <a:p>
            <a:pPr eaLnBrk="1" hangingPunct="1">
              <a:spcBef>
                <a:spcPct val="50000"/>
              </a:spcBef>
              <a:buFontTx/>
              <a:buChar char="•"/>
              <a:defRPr/>
            </a:pPr>
            <a:r>
              <a:rPr lang="en-US" b="1" dirty="0"/>
              <a:t> Another frequency distribution over the inherent values . . .</a:t>
            </a:r>
            <a:endParaRPr lang="en-US" b="1" dirty="0">
              <a:effectLst>
                <a:outerShdw blurRad="38100" dist="38100" dir="2700000" algn="tl">
                  <a:srgbClr val="FFFFFF"/>
                </a:outerShdw>
              </a:effectLst>
            </a:endParaRPr>
          </a:p>
        </p:txBody>
      </p:sp>
      <p:pic>
        <p:nvPicPr>
          <p:cNvPr id="95236" name="Picture 3"/>
          <p:cNvPicPr>
            <a:picLocks noChangeAspect="1" noChangeArrowheads="1"/>
          </p:cNvPicPr>
          <p:nvPr/>
        </p:nvPicPr>
        <p:blipFill>
          <a:blip r:embed="rId2" cstate="print"/>
          <a:srcRect/>
          <a:stretch>
            <a:fillRect/>
          </a:stretch>
        </p:blipFill>
        <p:spPr bwMode="auto">
          <a:xfrm>
            <a:off x="2438400" y="3352800"/>
            <a:ext cx="4295775" cy="2981325"/>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6258" name="Slide Number Placeholder 3"/>
          <p:cNvSpPr>
            <a:spLocks noGrp="1"/>
          </p:cNvSpPr>
          <p:nvPr>
            <p:ph type="sldNum" sz="quarter" idx="12"/>
          </p:nvPr>
        </p:nvSpPr>
        <p:spPr>
          <a:noFill/>
          <a:ln>
            <a:miter lim="800000"/>
            <a:headEnd/>
            <a:tailEnd/>
          </a:ln>
        </p:spPr>
        <p:txBody>
          <a:bodyPr/>
          <a:lstStyle/>
          <a:p>
            <a:fld id="{382D9679-64BA-4587-83E3-54DFF9779B63}" type="slidenum">
              <a:rPr lang="en-US"/>
              <a:pPr/>
              <a:t>58</a:t>
            </a:fld>
            <a:endParaRPr lang="en-US" dirty="0"/>
          </a:p>
        </p:txBody>
      </p:sp>
      <p:pic>
        <p:nvPicPr>
          <p:cNvPr id="96259" name="Picture 2"/>
          <p:cNvPicPr>
            <a:picLocks noChangeAspect="1" noChangeArrowheads="1"/>
          </p:cNvPicPr>
          <p:nvPr/>
        </p:nvPicPr>
        <p:blipFill>
          <a:blip r:embed="rId2" cstate="print"/>
          <a:srcRect/>
          <a:stretch>
            <a:fillRect/>
          </a:stretch>
        </p:blipFill>
        <p:spPr bwMode="auto">
          <a:xfrm>
            <a:off x="2362200" y="1447800"/>
            <a:ext cx="4295775" cy="2981325"/>
          </a:xfrm>
          <a:prstGeom prst="rect">
            <a:avLst/>
          </a:prstGeom>
          <a:noFill/>
          <a:ln w="9525">
            <a:noFill/>
            <a:miter lim="800000"/>
            <a:headEnd/>
            <a:tailEnd/>
          </a:ln>
        </p:spPr>
      </p:pic>
      <p:sp>
        <p:nvSpPr>
          <p:cNvPr id="444419" name="Text Box 3"/>
          <p:cNvSpPr txBox="1">
            <a:spLocks noChangeArrowheads="1"/>
          </p:cNvSpPr>
          <p:nvPr/>
        </p:nvSpPr>
        <p:spPr bwMode="auto">
          <a:xfrm>
            <a:off x="381000" y="228600"/>
            <a:ext cx="8382000" cy="914400"/>
          </a:xfrm>
          <a:prstGeom prst="rect">
            <a:avLst/>
          </a:prstGeom>
          <a:noFill/>
          <a:ln w="9525">
            <a:noFill/>
            <a:miter lim="800000"/>
            <a:headEnd/>
            <a:tailEnd/>
          </a:ln>
          <a:effectLst/>
        </p:spPr>
        <p:txBody>
          <a:bodyPr>
            <a:spAutoFit/>
          </a:bodyPr>
          <a:lstStyle/>
          <a:p>
            <a:pPr eaLnBrk="1" hangingPunct="1">
              <a:spcBef>
                <a:spcPct val="50000"/>
              </a:spcBef>
              <a:defRPr/>
            </a:pPr>
            <a:r>
              <a:rPr lang="en-US" b="1" dirty="0">
                <a:effectLst>
                  <a:outerShdw blurRad="38100" dist="38100" dir="2700000" algn="tl">
                    <a:srgbClr val="FFFFFF"/>
                  </a:outerShdw>
                </a:effectLst>
              </a:rPr>
              <a:t>Consider a certain type of property</a:t>
            </a:r>
            <a:r>
              <a:rPr lang="en-US" b="1" dirty="0"/>
              <a:t>…</a:t>
            </a:r>
          </a:p>
          <a:p>
            <a:pPr eaLnBrk="1" hangingPunct="1">
              <a:spcBef>
                <a:spcPct val="50000"/>
              </a:spcBef>
              <a:buFontTx/>
              <a:buChar char="•"/>
              <a:defRPr/>
            </a:pPr>
            <a:r>
              <a:rPr lang="en-US" b="1" dirty="0"/>
              <a:t> There will usually be </a:t>
            </a:r>
            <a:r>
              <a:rPr lang="en-US" b="1" i="1" dirty="0">
                <a:solidFill>
                  <a:srgbClr val="CC0099"/>
                </a:solidFill>
              </a:rPr>
              <a:t>overlap </a:t>
            </a:r>
            <a:r>
              <a:rPr lang="en-US" b="1" dirty="0"/>
              <a:t>between the two distributions. . .</a:t>
            </a:r>
            <a:endParaRPr lang="en-US" b="1" dirty="0">
              <a:solidFill>
                <a:srgbClr val="CC0099"/>
              </a:solidFill>
              <a:effectLst>
                <a:outerShdw blurRad="38100" dist="38100" dir="2700000" algn="tl">
                  <a:srgbClr val="000000"/>
                </a:outerShdw>
              </a:effectLst>
            </a:endParaRPr>
          </a:p>
        </p:txBody>
      </p:sp>
      <p:sp>
        <p:nvSpPr>
          <p:cNvPr id="444420" name="Text Box 4"/>
          <p:cNvSpPr txBox="1">
            <a:spLocks noChangeArrowheads="1"/>
          </p:cNvSpPr>
          <p:nvPr/>
        </p:nvSpPr>
        <p:spPr bwMode="auto">
          <a:xfrm>
            <a:off x="609600" y="4800600"/>
            <a:ext cx="7924800" cy="1389063"/>
          </a:xfrm>
          <a:prstGeom prst="rect">
            <a:avLst/>
          </a:prstGeom>
          <a:noFill/>
          <a:ln w="9525">
            <a:noFill/>
            <a:miter lim="800000"/>
            <a:headEnd/>
            <a:tailEnd/>
          </a:ln>
          <a:effectLst/>
        </p:spPr>
        <p:txBody>
          <a:bodyPr>
            <a:spAutoFit/>
          </a:bodyPr>
          <a:lstStyle/>
          <a:p>
            <a:pPr eaLnBrk="1" hangingPunct="1">
              <a:spcBef>
                <a:spcPct val="50000"/>
              </a:spcBef>
              <a:buFontTx/>
              <a:buChar char="•"/>
              <a:defRPr/>
            </a:pPr>
            <a:r>
              <a:rPr lang="en-US" b="1" dirty="0">
                <a:effectLst>
                  <a:outerShdw blurRad="38100" dist="38100" dir="2700000" algn="tl">
                    <a:srgbClr val="FFFFFF"/>
                  </a:outerShdw>
                </a:effectLst>
              </a:rPr>
              <a:t> It makes sense for the </a:t>
            </a:r>
            <a:r>
              <a:rPr lang="en-US" b="1" i="1" dirty="0">
                <a:solidFill>
                  <a:srgbClr val="FF0000"/>
                </a:solidFill>
              </a:rPr>
              <a:t>owners’ distribution</a:t>
            </a:r>
            <a:r>
              <a:rPr lang="en-US" b="1" dirty="0">
                <a:effectLst>
                  <a:outerShdw blurRad="38100" dist="38100" dir="2700000" algn="tl">
                    <a:srgbClr val="FFFFFF"/>
                  </a:outerShdw>
                </a:effectLst>
              </a:rPr>
              <a:t> to be centered to the </a:t>
            </a:r>
            <a:r>
              <a:rPr lang="en-US" b="1" i="1" dirty="0">
                <a:effectLst>
                  <a:outerShdw blurRad="38100" dist="38100" dir="2700000" algn="tl">
                    <a:srgbClr val="FFFFFF"/>
                  </a:outerShdw>
                </a:effectLst>
              </a:rPr>
              <a:t>right</a:t>
            </a:r>
            <a:r>
              <a:rPr lang="en-US" b="1" dirty="0">
                <a:effectLst>
                  <a:outerShdw blurRad="38100" dist="38100" dir="2700000" algn="tl">
                    <a:srgbClr val="FFFFFF"/>
                  </a:outerShdw>
                </a:effectLst>
              </a:rPr>
              <a:t> of the </a:t>
            </a:r>
            <a:r>
              <a:rPr lang="en-US" b="1" i="1" dirty="0">
                <a:solidFill>
                  <a:srgbClr val="0000FF"/>
                </a:solidFill>
              </a:rPr>
              <a:t>non-owners’ distribution</a:t>
            </a:r>
            <a:r>
              <a:rPr lang="en-US" b="1" dirty="0">
                <a:effectLst>
                  <a:outerShdw blurRad="38100" dist="38100" dir="2700000" algn="tl">
                    <a:srgbClr val="FFFFFF"/>
                  </a:outerShdw>
                </a:effectLst>
              </a:rPr>
              <a:t>, because of past selection:</a:t>
            </a:r>
          </a:p>
          <a:p>
            <a:pPr lvl="1" eaLnBrk="1" hangingPunct="1">
              <a:spcBef>
                <a:spcPct val="50000"/>
              </a:spcBef>
              <a:buFontTx/>
              <a:buChar char="•"/>
              <a:defRPr/>
            </a:pPr>
            <a:r>
              <a:rPr lang="en-US" sz="1800" b="1" dirty="0">
                <a:effectLst>
                  <a:outerShdw blurRad="38100" dist="38100" dir="2700000" algn="tl">
                    <a:srgbClr val="FFFFFF"/>
                  </a:outerShdw>
                </a:effectLst>
              </a:rPr>
              <a:t> Those who have placed higher values on the type of property in question are more likely to already own some of it.</a:t>
            </a:r>
          </a:p>
        </p:txBody>
      </p:sp>
      <p:sp>
        <p:nvSpPr>
          <p:cNvPr id="7" name="Footer Placeholder 6"/>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7282" name="Slide Number Placeholder 3"/>
          <p:cNvSpPr>
            <a:spLocks noGrp="1"/>
          </p:cNvSpPr>
          <p:nvPr>
            <p:ph type="sldNum" sz="quarter" idx="12"/>
          </p:nvPr>
        </p:nvSpPr>
        <p:spPr>
          <a:noFill/>
          <a:ln>
            <a:miter lim="800000"/>
            <a:headEnd/>
            <a:tailEnd/>
          </a:ln>
        </p:spPr>
        <p:txBody>
          <a:bodyPr/>
          <a:lstStyle/>
          <a:p>
            <a:fld id="{B09556E7-F545-4418-BAAF-AAEFBAAF9167}" type="slidenum">
              <a:rPr lang="en-US"/>
              <a:pPr/>
              <a:t>59</a:t>
            </a:fld>
            <a:endParaRPr lang="en-US" dirty="0"/>
          </a:p>
        </p:txBody>
      </p:sp>
      <p:pic>
        <p:nvPicPr>
          <p:cNvPr id="97283" name="Picture 2"/>
          <p:cNvPicPr>
            <a:picLocks noChangeAspect="1" noChangeArrowheads="1"/>
          </p:cNvPicPr>
          <p:nvPr/>
        </p:nvPicPr>
        <p:blipFill>
          <a:blip r:embed="rId2" cstate="print"/>
          <a:srcRect/>
          <a:stretch>
            <a:fillRect/>
          </a:stretch>
        </p:blipFill>
        <p:spPr bwMode="auto">
          <a:xfrm>
            <a:off x="2362200" y="1219200"/>
            <a:ext cx="4295775" cy="2981325"/>
          </a:xfrm>
          <a:prstGeom prst="rect">
            <a:avLst/>
          </a:prstGeom>
          <a:noFill/>
          <a:ln w="9525">
            <a:noFill/>
            <a:miter lim="800000"/>
            <a:headEnd/>
            <a:tailEnd/>
          </a:ln>
        </p:spPr>
      </p:pic>
      <p:sp>
        <p:nvSpPr>
          <p:cNvPr id="445443" name="Text Box 3"/>
          <p:cNvSpPr txBox="1">
            <a:spLocks noChangeArrowheads="1"/>
          </p:cNvSpPr>
          <p:nvPr/>
        </p:nvSpPr>
        <p:spPr bwMode="auto">
          <a:xfrm>
            <a:off x="457200" y="304800"/>
            <a:ext cx="8153400" cy="758825"/>
          </a:xfrm>
          <a:prstGeom prst="rect">
            <a:avLst/>
          </a:prstGeom>
          <a:noFill/>
          <a:ln w="9525">
            <a:noFill/>
            <a:miter lim="800000"/>
            <a:headEnd/>
            <a:tailEnd/>
          </a:ln>
          <a:effectLst/>
        </p:spPr>
        <p:txBody>
          <a:bodyPr>
            <a:spAutoFit/>
          </a:bodyPr>
          <a:lstStyle/>
          <a:p>
            <a:pPr algn="ctr" eaLnBrk="1" hangingPunct="1">
              <a:spcBef>
                <a:spcPct val="50000"/>
              </a:spcBef>
              <a:defRPr/>
            </a:pPr>
            <a:r>
              <a:rPr lang="en-US" b="1" dirty="0">
                <a:effectLst>
                  <a:outerShdw blurRad="38100" dist="38100" dir="2700000" algn="tl">
                    <a:srgbClr val="FFFFFF"/>
                  </a:outerShdw>
                </a:effectLst>
              </a:rPr>
              <a:t>Because there is </a:t>
            </a:r>
            <a:r>
              <a:rPr lang="en-US" b="1" i="1" dirty="0">
                <a:effectLst>
                  <a:outerShdw blurRad="38100" dist="38100" dir="2700000" algn="tl">
                    <a:srgbClr val="FFFFFF"/>
                  </a:outerShdw>
                </a:effectLst>
              </a:rPr>
              <a:t>overlap</a:t>
            </a:r>
            <a:r>
              <a:rPr lang="en-US" b="1" dirty="0">
                <a:effectLst>
                  <a:outerShdw blurRad="38100" dist="38100" dir="2700000" algn="tl">
                    <a:srgbClr val="FFFFFF"/>
                  </a:outerShdw>
                </a:effectLst>
              </a:rPr>
              <a:t>, there is scope for </a:t>
            </a:r>
            <a:r>
              <a:rPr lang="en-US" b="1" i="1" dirty="0">
                <a:solidFill>
                  <a:srgbClr val="FF0000"/>
                </a:solidFill>
                <a:effectLst>
                  <a:outerShdw blurRad="38100" dist="38100" dir="2700000" algn="tl">
                    <a:srgbClr val="000000"/>
                  </a:outerShdw>
                </a:effectLst>
              </a:rPr>
              <a:t>trading</a:t>
            </a:r>
            <a:r>
              <a:rPr lang="en-US" b="1" dirty="0">
                <a:effectLst>
                  <a:outerShdw blurRad="38100" dist="38100" dir="2700000" algn="tl">
                    <a:srgbClr val="FFFFFF"/>
                  </a:outerShdw>
                </a:effectLst>
              </a:rPr>
              <a:t> of assets.</a:t>
            </a:r>
          </a:p>
          <a:p>
            <a:pPr algn="ctr" eaLnBrk="1" hangingPunct="1">
              <a:spcBef>
                <a:spcPct val="10000"/>
              </a:spcBef>
              <a:defRPr/>
            </a:pPr>
            <a:r>
              <a:rPr lang="en-US" sz="1800" i="1" dirty="0"/>
              <a:t>(Recall from Ch.7 how investor </a:t>
            </a:r>
            <a:r>
              <a:rPr lang="en-US" sz="1800" b="1" i="1" u="sng" dirty="0"/>
              <a:t>heterogeneity</a:t>
            </a:r>
            <a:r>
              <a:rPr lang="en-US" sz="1800" i="1" dirty="0"/>
              <a:t> underlies the investment industry.)</a:t>
            </a:r>
          </a:p>
        </p:txBody>
      </p:sp>
      <p:sp>
        <p:nvSpPr>
          <p:cNvPr id="445444" name="Text Box 4"/>
          <p:cNvSpPr txBox="1">
            <a:spLocks noChangeArrowheads="1"/>
          </p:cNvSpPr>
          <p:nvPr/>
        </p:nvSpPr>
        <p:spPr bwMode="auto">
          <a:xfrm>
            <a:off x="457200" y="4267200"/>
            <a:ext cx="8305800" cy="2057400"/>
          </a:xfrm>
          <a:prstGeom prst="rect">
            <a:avLst/>
          </a:prstGeom>
          <a:noFill/>
          <a:ln w="9525">
            <a:noFill/>
            <a:miter lim="800000"/>
            <a:headEnd/>
            <a:tailEnd/>
          </a:ln>
          <a:effectLst/>
        </p:spPr>
        <p:txBody>
          <a:bodyPr>
            <a:spAutoFit/>
          </a:bodyPr>
          <a:lstStyle/>
          <a:p>
            <a:pPr eaLnBrk="1" hangingPunct="1">
              <a:spcBef>
                <a:spcPct val="50000"/>
              </a:spcBef>
              <a:defRPr/>
            </a:pPr>
            <a:r>
              <a:rPr lang="en-US" b="1" dirty="0">
                <a:effectLst>
                  <a:outerShdw blurRad="38100" dist="38100" dir="2700000" algn="tl">
                    <a:srgbClr val="FFFFFF"/>
                  </a:outerShdw>
                </a:effectLst>
              </a:rPr>
              <a:t>There is a mutual benefit from some non-owners whose </a:t>
            </a:r>
            <a:r>
              <a:rPr lang="en-US" b="1" dirty="0">
                <a:solidFill>
                  <a:srgbClr val="CC0099"/>
                </a:solidFill>
                <a:effectLst>
                  <a:outerShdw blurRad="38100" dist="38100" dir="2700000" algn="tl">
                    <a:srgbClr val="000000"/>
                  </a:outerShdw>
                </a:effectLst>
              </a:rPr>
              <a:t>IV</a:t>
            </a:r>
            <a:r>
              <a:rPr lang="en-US" b="1" dirty="0">
                <a:effectLst>
                  <a:outerShdw blurRad="38100" dist="38100" dir="2700000" algn="tl">
                    <a:srgbClr val="FFFFFF"/>
                  </a:outerShdw>
                </a:effectLst>
              </a:rPr>
              <a:t> values exceed those of some owners getting together and trading:</a:t>
            </a:r>
          </a:p>
          <a:p>
            <a:pPr lvl="1" eaLnBrk="1" hangingPunct="1">
              <a:spcBef>
                <a:spcPct val="20000"/>
              </a:spcBef>
              <a:buFontTx/>
              <a:buChar char="•"/>
              <a:defRPr/>
            </a:pPr>
            <a:r>
              <a:rPr lang="en-US" b="1" i="1" dirty="0">
                <a:effectLst>
                  <a:outerShdw blurRad="38100" dist="38100" dir="2700000" algn="tl">
                    <a:srgbClr val="FFFFFF"/>
                  </a:outerShdw>
                </a:effectLst>
              </a:rPr>
              <a:t> A price (P) can be found such that:</a:t>
            </a:r>
          </a:p>
          <a:p>
            <a:pPr algn="ctr" eaLnBrk="1" hangingPunct="1">
              <a:spcBef>
                <a:spcPct val="20000"/>
              </a:spcBef>
              <a:defRPr/>
            </a:pPr>
            <a:r>
              <a:rPr lang="en-US" sz="1800" b="1" dirty="0">
                <a:solidFill>
                  <a:srgbClr val="CC0099"/>
                </a:solidFill>
                <a:effectLst>
                  <a:outerShdw blurRad="38100" dist="38100" dir="2700000" algn="tl">
                    <a:srgbClr val="000000"/>
                  </a:outerShdw>
                </a:effectLst>
              </a:rPr>
              <a:t>IV</a:t>
            </a:r>
            <a:r>
              <a:rPr lang="en-US" sz="1800" b="1" dirty="0">
                <a:effectLst>
                  <a:outerShdw blurRad="38100" dist="38100" dir="2700000" algn="tl">
                    <a:srgbClr val="FFFFFF"/>
                  </a:outerShdw>
                </a:effectLst>
              </a:rPr>
              <a:t>(owner) &lt; P &lt; </a:t>
            </a:r>
            <a:r>
              <a:rPr lang="en-US" sz="1800" b="1" dirty="0">
                <a:solidFill>
                  <a:srgbClr val="CC0099"/>
                </a:solidFill>
                <a:effectLst>
                  <a:outerShdw blurRad="38100" dist="38100" dir="2700000" algn="tl">
                    <a:srgbClr val="000000"/>
                  </a:outerShdw>
                </a:effectLst>
              </a:rPr>
              <a:t>IV</a:t>
            </a:r>
            <a:r>
              <a:rPr lang="en-US" sz="1800" b="1" dirty="0">
                <a:effectLst>
                  <a:outerShdw blurRad="38100" dist="38100" dir="2700000" algn="tl">
                    <a:srgbClr val="FFFFFF"/>
                  </a:outerShdw>
                </a:effectLst>
              </a:rPr>
              <a:t>(non-owner).</a:t>
            </a:r>
          </a:p>
          <a:p>
            <a:pPr algn="ctr" eaLnBrk="1" hangingPunct="1">
              <a:spcBef>
                <a:spcPct val="20000"/>
              </a:spcBef>
              <a:defRPr/>
            </a:pPr>
            <a:r>
              <a:rPr lang="en-US" sz="1800" b="1" dirty="0">
                <a:effectLst>
                  <a:outerShdw blurRad="38100" dist="38100" dir="2700000" algn="tl">
                    <a:srgbClr val="FFFFFF"/>
                  </a:outerShdw>
                </a:effectLst>
              </a:rPr>
              <a:t>NPV</a:t>
            </a:r>
            <a:r>
              <a:rPr lang="en-US" sz="1800" b="1" baseline="-25000" dirty="0">
                <a:solidFill>
                  <a:srgbClr val="CC0099"/>
                </a:solidFill>
                <a:effectLst>
                  <a:outerShdw blurRad="38100" dist="38100" dir="2700000" algn="tl">
                    <a:srgbClr val="000000"/>
                  </a:outerShdw>
                </a:effectLst>
              </a:rPr>
              <a:t>IV</a:t>
            </a:r>
            <a:r>
              <a:rPr lang="en-US" sz="1800" b="1" dirty="0">
                <a:effectLst>
                  <a:outerShdw blurRad="38100" dist="38100" dir="2700000" algn="tl">
                    <a:srgbClr val="FFFFFF"/>
                  </a:outerShdw>
                </a:effectLst>
              </a:rPr>
              <a:t>(non-owner) = </a:t>
            </a:r>
            <a:r>
              <a:rPr lang="en-US" sz="1800" b="1" dirty="0">
                <a:solidFill>
                  <a:srgbClr val="CC0099"/>
                </a:solidFill>
                <a:effectLst>
                  <a:outerShdw blurRad="38100" dist="38100" dir="2700000" algn="tl">
                    <a:srgbClr val="000000"/>
                  </a:outerShdw>
                </a:effectLst>
              </a:rPr>
              <a:t>IV</a:t>
            </a:r>
            <a:r>
              <a:rPr lang="en-US" sz="1800" b="1" dirty="0">
                <a:effectLst>
                  <a:outerShdw blurRad="38100" dist="38100" dir="2700000" algn="tl">
                    <a:srgbClr val="FFFFFF"/>
                  </a:outerShdw>
                </a:effectLst>
              </a:rPr>
              <a:t>(non-owner) – P &gt; 0</a:t>
            </a:r>
          </a:p>
          <a:p>
            <a:pPr algn="ctr" eaLnBrk="1" hangingPunct="1">
              <a:spcBef>
                <a:spcPct val="20000"/>
              </a:spcBef>
              <a:defRPr/>
            </a:pPr>
            <a:r>
              <a:rPr lang="en-US" sz="1800" b="1" dirty="0">
                <a:effectLst>
                  <a:outerShdw blurRad="38100" dist="38100" dir="2700000" algn="tl">
                    <a:srgbClr val="FFFFFF"/>
                  </a:outerShdw>
                </a:effectLst>
              </a:rPr>
              <a:t>NPV</a:t>
            </a:r>
            <a:r>
              <a:rPr lang="en-US" sz="1800" b="1" baseline="-25000" dirty="0">
                <a:solidFill>
                  <a:srgbClr val="CC0099"/>
                </a:solidFill>
                <a:effectLst>
                  <a:outerShdw blurRad="38100" dist="38100" dir="2700000" algn="tl">
                    <a:srgbClr val="000000"/>
                  </a:outerShdw>
                </a:effectLst>
              </a:rPr>
              <a:t>IV</a:t>
            </a:r>
            <a:r>
              <a:rPr lang="en-US" sz="1800" b="1" dirty="0">
                <a:effectLst>
                  <a:outerShdw blurRad="38100" dist="38100" dir="2700000" algn="tl">
                    <a:srgbClr val="FFFFFF"/>
                  </a:outerShdw>
                </a:effectLst>
              </a:rPr>
              <a:t>(owner) = P - </a:t>
            </a:r>
            <a:r>
              <a:rPr lang="en-US" sz="1800" b="1" dirty="0">
                <a:solidFill>
                  <a:srgbClr val="CC0099"/>
                </a:solidFill>
                <a:effectLst>
                  <a:outerShdw blurRad="38100" dist="38100" dir="2700000" algn="tl">
                    <a:srgbClr val="000000"/>
                  </a:outerShdw>
                </a:effectLst>
              </a:rPr>
              <a:t>IV</a:t>
            </a:r>
            <a:r>
              <a:rPr lang="en-US" sz="1800" b="1" dirty="0">
                <a:effectLst>
                  <a:outerShdw blurRad="38100" dist="38100" dir="2700000" algn="tl">
                    <a:srgbClr val="FFFFFF"/>
                  </a:outerShdw>
                </a:effectLst>
              </a:rPr>
              <a:t>(owner)  &gt; 0</a:t>
            </a:r>
          </a:p>
        </p:txBody>
      </p:sp>
      <p:sp>
        <p:nvSpPr>
          <p:cNvPr id="7" name="Footer Placeholder 6"/>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2"/>
          </p:nvPr>
        </p:nvSpPr>
        <p:spPr>
          <a:noFill/>
          <a:ln>
            <a:miter lim="800000"/>
            <a:headEnd/>
            <a:tailEnd/>
          </a:ln>
        </p:spPr>
        <p:txBody>
          <a:bodyPr/>
          <a:lstStyle/>
          <a:p>
            <a:fld id="{D8E73C5B-A6F7-4EE1-AADC-283127D343F8}" type="slidenum">
              <a:rPr lang="en-US"/>
              <a:pPr/>
              <a:t>6</a:t>
            </a:fld>
            <a:endParaRPr lang="en-US" dirty="0"/>
          </a:p>
        </p:txBody>
      </p:sp>
      <p:sp>
        <p:nvSpPr>
          <p:cNvPr id="394242" name="Text Box 2"/>
          <p:cNvSpPr txBox="1">
            <a:spLocks noChangeArrowheads="1"/>
          </p:cNvSpPr>
          <p:nvPr/>
        </p:nvSpPr>
        <p:spPr bwMode="auto">
          <a:xfrm>
            <a:off x="228600" y="304800"/>
            <a:ext cx="6858000" cy="579438"/>
          </a:xfrm>
          <a:prstGeom prst="rect">
            <a:avLst/>
          </a:prstGeom>
          <a:noFill/>
          <a:ln w="9525">
            <a:noFill/>
            <a:miter lim="800000"/>
            <a:headEnd/>
            <a:tailEnd/>
          </a:ln>
          <a:effectLst/>
        </p:spPr>
        <p:txBody>
          <a:bodyPr>
            <a:spAutoFit/>
          </a:bodyPr>
          <a:lstStyle/>
          <a:p>
            <a:pPr eaLnBrk="1" hangingPunct="1">
              <a:spcBef>
                <a:spcPct val="50000"/>
              </a:spcBef>
              <a:defRPr/>
            </a:pPr>
            <a:r>
              <a:rPr lang="en-US" sz="3200" b="1" i="1" dirty="0">
                <a:solidFill>
                  <a:srgbClr val="CC0099"/>
                </a:solidFill>
                <a:effectLst>
                  <a:outerShdw blurRad="38100" dist="38100" dir="2700000" algn="tl">
                    <a:srgbClr val="000000"/>
                  </a:outerShdw>
                </a:effectLst>
              </a:rPr>
              <a:t>Investment Value:</a:t>
            </a:r>
          </a:p>
        </p:txBody>
      </p:sp>
      <p:sp>
        <p:nvSpPr>
          <p:cNvPr id="394243" name="Text Box 3"/>
          <p:cNvSpPr txBox="1">
            <a:spLocks noChangeArrowheads="1"/>
          </p:cNvSpPr>
          <p:nvPr/>
        </p:nvSpPr>
        <p:spPr bwMode="auto">
          <a:xfrm>
            <a:off x="457200" y="914400"/>
            <a:ext cx="8382000" cy="5219700"/>
          </a:xfrm>
          <a:prstGeom prst="rect">
            <a:avLst/>
          </a:prstGeom>
          <a:noFill/>
          <a:ln w="9525">
            <a:noFill/>
            <a:miter lim="800000"/>
            <a:headEnd/>
            <a:tailEnd/>
          </a:ln>
          <a:effectLst/>
        </p:spPr>
        <p:txBody>
          <a:bodyPr>
            <a:spAutoFit/>
          </a:bodyPr>
          <a:lstStyle/>
          <a:p>
            <a:pPr eaLnBrk="1" hangingPunct="1">
              <a:spcBef>
                <a:spcPct val="50000"/>
              </a:spcBef>
              <a:buFontTx/>
              <a:buChar char="•"/>
              <a:defRPr/>
            </a:pPr>
            <a:r>
              <a:rPr lang="en-US" sz="2800" b="1" dirty="0">
                <a:effectLst>
                  <a:outerShdw blurRad="38100" dist="38100" dir="2700000" algn="tl">
                    <a:srgbClr val="FFFFFF"/>
                  </a:outerShdw>
                </a:effectLst>
              </a:rPr>
              <a:t> Similar to </a:t>
            </a:r>
            <a:r>
              <a:rPr lang="en-US" sz="2800" b="1" i="1" dirty="0">
                <a:effectLst>
                  <a:outerShdw blurRad="38100" dist="38100" dir="2700000" algn="tl">
                    <a:srgbClr val="FFFFFF"/>
                  </a:outerShdw>
                </a:effectLst>
              </a:rPr>
              <a:t>“intrinsic value”</a:t>
            </a:r>
            <a:r>
              <a:rPr lang="en-US" sz="2800" b="1" dirty="0">
                <a:effectLst>
                  <a:outerShdw blurRad="38100" dist="38100" dir="2700000" algn="tl">
                    <a:srgbClr val="FFFFFF"/>
                  </a:outerShdw>
                </a:effectLst>
              </a:rPr>
              <a:t> or </a:t>
            </a:r>
            <a:r>
              <a:rPr lang="en-US" sz="2800" b="1" i="1" dirty="0">
                <a:effectLst>
                  <a:outerShdw blurRad="38100" dist="38100" dir="2700000" algn="tl">
                    <a:srgbClr val="FFFFFF"/>
                  </a:outerShdw>
                </a:effectLst>
              </a:rPr>
              <a:t>“inherent value”</a:t>
            </a:r>
            <a:r>
              <a:rPr lang="en-US" sz="2800" b="1" dirty="0">
                <a:effectLst>
                  <a:outerShdw blurRad="38100" dist="38100" dir="2700000" algn="tl">
                    <a:srgbClr val="FFFFFF"/>
                  </a:outerShdw>
                </a:effectLst>
              </a:rPr>
              <a:t> (based on long-term usage value of the asset), only:</a:t>
            </a:r>
          </a:p>
          <a:p>
            <a:pPr eaLnBrk="1" hangingPunct="1">
              <a:spcBef>
                <a:spcPct val="50000"/>
              </a:spcBef>
              <a:buFontTx/>
              <a:buChar char="•"/>
              <a:defRPr/>
            </a:pPr>
            <a:r>
              <a:rPr lang="en-US" sz="2800" b="1" dirty="0">
                <a:effectLst>
                  <a:outerShdw blurRad="38100" dist="38100" dir="2700000" algn="tl">
                    <a:srgbClr val="FFFFFF"/>
                  </a:outerShdw>
                </a:effectLst>
              </a:rPr>
              <a:t> Applies to a non-user owner (“landlord”), i.e., an </a:t>
            </a:r>
            <a:r>
              <a:rPr lang="en-US" sz="2800" b="1" i="1" dirty="0">
                <a:effectLst>
                  <a:outerShdw blurRad="38100" dist="38100" dir="2700000" algn="tl">
                    <a:srgbClr val="FFFFFF"/>
                  </a:outerShdw>
                </a:effectLst>
              </a:rPr>
              <a:t>investor</a:t>
            </a:r>
            <a:r>
              <a:rPr lang="en-US" sz="2800" b="1" dirty="0">
                <a:effectLst>
                  <a:outerShdw blurRad="38100" dist="38100" dir="2700000" algn="tl">
                    <a:srgbClr val="FFFFFF"/>
                  </a:outerShdw>
                </a:effectLst>
              </a:rPr>
              <a:t>.</a:t>
            </a:r>
          </a:p>
          <a:p>
            <a:pPr eaLnBrk="1" hangingPunct="1">
              <a:spcBef>
                <a:spcPct val="50000"/>
              </a:spcBef>
              <a:buFontTx/>
              <a:buChar char="•"/>
              <a:defRPr/>
            </a:pPr>
            <a:r>
              <a:rPr lang="en-US" sz="2800" b="1" dirty="0">
                <a:effectLst>
                  <a:outerShdw blurRad="38100" dist="38100" dir="2700000" algn="tl">
                    <a:srgbClr val="FFFFFF"/>
                  </a:outerShdw>
                </a:effectLst>
              </a:rPr>
              <a:t> But ignoring current market value (“exchange value”), i.e., assuming a long-term holding of the asset.</a:t>
            </a:r>
          </a:p>
          <a:p>
            <a:pPr eaLnBrk="1" hangingPunct="1">
              <a:spcBef>
                <a:spcPct val="50000"/>
              </a:spcBef>
              <a:buFontTx/>
              <a:buChar char="•"/>
              <a:defRPr/>
            </a:pPr>
            <a:r>
              <a:rPr lang="en-US" sz="2800" b="1" dirty="0">
                <a:effectLst>
                  <a:outerShdw blurRad="38100" dist="38100" dir="2700000" algn="tl">
                    <a:srgbClr val="FFFFFF"/>
                  </a:outerShdw>
                </a:effectLst>
              </a:rPr>
              <a:t> Defined with respect to a particular </a:t>
            </a:r>
            <a:r>
              <a:rPr lang="en-US" sz="2800" b="1" i="1" dirty="0">
                <a:effectLst>
                  <a:outerShdw blurRad="38100" dist="38100" dir="2700000" algn="tl">
                    <a:srgbClr val="FFFFFF"/>
                  </a:outerShdw>
                </a:effectLst>
              </a:rPr>
              <a:t>specified owner</a:t>
            </a:r>
            <a:r>
              <a:rPr lang="en-US" sz="2800" b="1" dirty="0">
                <a:effectLst>
                  <a:outerShdw blurRad="38100" dist="38100" dir="2700000" algn="tl">
                    <a:srgbClr val="FFFFFF"/>
                  </a:outerShdw>
                </a:effectLst>
              </a:rPr>
              <a:t>.</a:t>
            </a:r>
          </a:p>
          <a:p>
            <a:pPr eaLnBrk="1" hangingPunct="1">
              <a:spcBef>
                <a:spcPct val="50000"/>
              </a:spcBef>
              <a:buFontTx/>
              <a:buChar char="•"/>
              <a:defRPr/>
            </a:pPr>
            <a:r>
              <a:rPr lang="en-US" sz="2800" b="1" dirty="0">
                <a:effectLst>
                  <a:outerShdw blurRad="38100" dist="38100" dir="2700000" algn="tl">
                    <a:srgbClr val="FFFFFF"/>
                  </a:outerShdw>
                </a:effectLst>
              </a:rPr>
              <a:t> Based on expected future net </a:t>
            </a:r>
            <a:r>
              <a:rPr lang="en-US" sz="2800" b="1" i="1" dirty="0">
                <a:effectLst>
                  <a:outerShdw blurRad="38100" dist="38100" dir="2700000" algn="tl">
                    <a:srgbClr val="FFFFFF"/>
                  </a:outerShdw>
                </a:effectLst>
              </a:rPr>
              <a:t>after-tax</a:t>
            </a:r>
            <a:r>
              <a:rPr lang="en-US" sz="2800" b="1" dirty="0">
                <a:effectLst>
                  <a:outerShdw blurRad="38100" dist="38100" dir="2700000" algn="tl">
                    <a:srgbClr val="FFFFFF"/>
                  </a:outerShdw>
                </a:effectLst>
              </a:rPr>
              <a:t> cash flows from the asset to that particular owner/investor.</a:t>
            </a:r>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8306" name="Slide Number Placeholder 3"/>
          <p:cNvSpPr>
            <a:spLocks noGrp="1"/>
          </p:cNvSpPr>
          <p:nvPr>
            <p:ph type="sldNum" sz="quarter" idx="12"/>
          </p:nvPr>
        </p:nvSpPr>
        <p:spPr>
          <a:noFill/>
          <a:ln>
            <a:miter lim="800000"/>
            <a:headEnd/>
            <a:tailEnd/>
          </a:ln>
        </p:spPr>
        <p:txBody>
          <a:bodyPr/>
          <a:lstStyle/>
          <a:p>
            <a:fld id="{3794A1A2-D2CE-4596-9701-935D32573640}" type="slidenum">
              <a:rPr lang="en-US"/>
              <a:pPr/>
              <a:t>60</a:t>
            </a:fld>
            <a:endParaRPr lang="en-US" dirty="0"/>
          </a:p>
        </p:txBody>
      </p:sp>
      <p:pic>
        <p:nvPicPr>
          <p:cNvPr id="98307" name="Picture 2"/>
          <p:cNvPicPr>
            <a:picLocks noChangeAspect="1" noChangeArrowheads="1"/>
          </p:cNvPicPr>
          <p:nvPr/>
        </p:nvPicPr>
        <p:blipFill>
          <a:blip r:embed="rId2" cstate="print"/>
          <a:srcRect/>
          <a:stretch>
            <a:fillRect/>
          </a:stretch>
        </p:blipFill>
        <p:spPr bwMode="auto">
          <a:xfrm>
            <a:off x="2362200" y="1219200"/>
            <a:ext cx="4295775" cy="2981325"/>
          </a:xfrm>
          <a:prstGeom prst="rect">
            <a:avLst/>
          </a:prstGeom>
          <a:noFill/>
          <a:ln w="9525">
            <a:noFill/>
            <a:miter lim="800000"/>
            <a:headEnd/>
            <a:tailEnd/>
          </a:ln>
        </p:spPr>
      </p:pic>
      <p:sp>
        <p:nvSpPr>
          <p:cNvPr id="446467" name="Text Box 3"/>
          <p:cNvSpPr txBox="1">
            <a:spLocks noChangeArrowheads="1"/>
          </p:cNvSpPr>
          <p:nvPr/>
        </p:nvSpPr>
        <p:spPr bwMode="auto">
          <a:xfrm>
            <a:off x="457200" y="304800"/>
            <a:ext cx="8153400" cy="758825"/>
          </a:xfrm>
          <a:prstGeom prst="rect">
            <a:avLst/>
          </a:prstGeom>
          <a:noFill/>
          <a:ln w="9525">
            <a:noFill/>
            <a:miter lim="800000"/>
            <a:headEnd/>
            <a:tailEnd/>
          </a:ln>
          <a:effectLst/>
        </p:spPr>
        <p:txBody>
          <a:bodyPr>
            <a:spAutoFit/>
          </a:bodyPr>
          <a:lstStyle/>
          <a:p>
            <a:pPr algn="ctr" eaLnBrk="1" hangingPunct="1">
              <a:spcBef>
                <a:spcPct val="50000"/>
              </a:spcBef>
              <a:defRPr/>
            </a:pPr>
            <a:r>
              <a:rPr lang="en-US" b="1" dirty="0">
                <a:effectLst>
                  <a:outerShdw blurRad="38100" dist="38100" dir="2700000" algn="tl">
                    <a:srgbClr val="FFFFFF"/>
                  </a:outerShdw>
                </a:effectLst>
              </a:rPr>
              <a:t>Because there is </a:t>
            </a:r>
            <a:r>
              <a:rPr lang="en-US" b="1" i="1" dirty="0">
                <a:effectLst>
                  <a:outerShdw blurRad="38100" dist="38100" dir="2700000" algn="tl">
                    <a:srgbClr val="FFFFFF"/>
                  </a:outerShdw>
                </a:effectLst>
              </a:rPr>
              <a:t>overlap</a:t>
            </a:r>
            <a:r>
              <a:rPr lang="en-US" b="1" dirty="0">
                <a:effectLst>
                  <a:outerShdw blurRad="38100" dist="38100" dir="2700000" algn="tl">
                    <a:srgbClr val="FFFFFF"/>
                  </a:outerShdw>
                </a:effectLst>
              </a:rPr>
              <a:t>, there is scope for </a:t>
            </a:r>
            <a:r>
              <a:rPr lang="en-US" b="1" i="1" dirty="0">
                <a:solidFill>
                  <a:srgbClr val="FF0000"/>
                </a:solidFill>
                <a:effectLst>
                  <a:outerShdw blurRad="38100" dist="38100" dir="2700000" algn="tl">
                    <a:srgbClr val="000000"/>
                  </a:outerShdw>
                </a:effectLst>
              </a:rPr>
              <a:t>trading</a:t>
            </a:r>
            <a:r>
              <a:rPr lang="en-US" b="1" dirty="0">
                <a:effectLst>
                  <a:outerShdw blurRad="38100" dist="38100" dir="2700000" algn="tl">
                    <a:srgbClr val="FFFFFF"/>
                  </a:outerShdw>
                </a:effectLst>
              </a:rPr>
              <a:t> of assets.</a:t>
            </a:r>
          </a:p>
          <a:p>
            <a:pPr algn="ctr" eaLnBrk="1" hangingPunct="1">
              <a:spcBef>
                <a:spcPct val="10000"/>
              </a:spcBef>
              <a:defRPr/>
            </a:pPr>
            <a:endParaRPr lang="en-US" sz="1800" i="1" dirty="0"/>
          </a:p>
        </p:txBody>
      </p:sp>
      <p:sp>
        <p:nvSpPr>
          <p:cNvPr id="446468" name="Text Box 4"/>
          <p:cNvSpPr txBox="1">
            <a:spLocks noChangeArrowheads="1"/>
          </p:cNvSpPr>
          <p:nvPr/>
        </p:nvSpPr>
        <p:spPr bwMode="auto">
          <a:xfrm>
            <a:off x="457200" y="4267200"/>
            <a:ext cx="8305800" cy="2225675"/>
          </a:xfrm>
          <a:prstGeom prst="rect">
            <a:avLst/>
          </a:prstGeom>
          <a:noFill/>
          <a:ln w="9525">
            <a:noFill/>
            <a:miter lim="800000"/>
            <a:headEnd/>
            <a:tailEnd/>
          </a:ln>
          <a:effectLst/>
        </p:spPr>
        <p:txBody>
          <a:bodyPr>
            <a:spAutoFit/>
          </a:bodyPr>
          <a:lstStyle/>
          <a:p>
            <a:pPr eaLnBrk="1" hangingPunct="1">
              <a:spcBef>
                <a:spcPct val="50000"/>
              </a:spcBef>
              <a:defRPr/>
            </a:pPr>
            <a:r>
              <a:rPr lang="en-US" b="1" dirty="0">
                <a:effectLst>
                  <a:outerShdw blurRad="38100" dist="38100" dir="2700000" algn="tl">
                    <a:srgbClr val="FFFFFF"/>
                  </a:outerShdw>
                </a:effectLst>
              </a:rPr>
              <a:t>The number of non-owners willing to trade equals the </a:t>
            </a:r>
            <a:r>
              <a:rPr lang="en-US" b="1" i="1" dirty="0">
                <a:effectLst>
                  <a:outerShdw blurRad="38100" dist="38100" dir="2700000" algn="tl">
                    <a:srgbClr val="FFFFFF"/>
                  </a:outerShdw>
                </a:effectLst>
              </a:rPr>
              <a:t>area</a:t>
            </a:r>
            <a:r>
              <a:rPr lang="en-US" b="1" dirty="0">
                <a:effectLst>
                  <a:outerShdw blurRad="38100" dist="38100" dir="2700000" algn="tl">
                    <a:srgbClr val="FFFFFF"/>
                  </a:outerShdw>
                </a:effectLst>
              </a:rPr>
              <a:t> under the </a:t>
            </a:r>
            <a:r>
              <a:rPr lang="en-US" b="1" dirty="0">
                <a:solidFill>
                  <a:srgbClr val="0000FF"/>
                </a:solidFill>
              </a:rPr>
              <a:t>non-owner distribution</a:t>
            </a:r>
            <a:r>
              <a:rPr lang="en-US" b="1" dirty="0">
                <a:effectLst>
                  <a:outerShdw blurRad="38100" dist="38100" dir="2700000" algn="tl">
                    <a:srgbClr val="FFFFFF"/>
                  </a:outerShdw>
                </a:effectLst>
              </a:rPr>
              <a:t> </a:t>
            </a:r>
            <a:r>
              <a:rPr lang="en-US" b="1" i="1" u="sng" dirty="0">
                <a:effectLst>
                  <a:outerShdw blurRad="38100" dist="38100" dir="2700000" algn="tl">
                    <a:srgbClr val="FFFFFF"/>
                  </a:outerShdw>
                </a:effectLst>
              </a:rPr>
              <a:t>to the right</a:t>
            </a:r>
            <a:r>
              <a:rPr lang="en-US" b="1" dirty="0">
                <a:effectLst>
                  <a:outerShdw blurRad="38100" dist="38100" dir="2700000" algn="tl">
                    <a:srgbClr val="FFFFFF"/>
                  </a:outerShdw>
                </a:effectLst>
              </a:rPr>
              <a:t> of the trading price.</a:t>
            </a:r>
          </a:p>
          <a:p>
            <a:pPr eaLnBrk="1" hangingPunct="1">
              <a:spcBef>
                <a:spcPct val="50000"/>
              </a:spcBef>
              <a:defRPr/>
            </a:pPr>
            <a:r>
              <a:rPr lang="en-US" b="1" dirty="0">
                <a:effectLst>
                  <a:outerShdw blurRad="38100" dist="38100" dir="2700000" algn="tl">
                    <a:srgbClr val="FFFFFF"/>
                  </a:outerShdw>
                </a:effectLst>
              </a:rPr>
              <a:t>The number of owners willing to trade equals the </a:t>
            </a:r>
            <a:r>
              <a:rPr lang="en-US" b="1" i="1" dirty="0">
                <a:effectLst>
                  <a:outerShdw blurRad="38100" dist="38100" dir="2700000" algn="tl">
                    <a:srgbClr val="FFFFFF"/>
                  </a:outerShdw>
                </a:effectLst>
              </a:rPr>
              <a:t>area</a:t>
            </a:r>
            <a:r>
              <a:rPr lang="en-US" b="1" dirty="0">
                <a:effectLst>
                  <a:outerShdw blurRad="38100" dist="38100" dir="2700000" algn="tl">
                    <a:srgbClr val="FFFFFF"/>
                  </a:outerShdw>
                </a:effectLst>
              </a:rPr>
              <a:t> under the </a:t>
            </a:r>
            <a:r>
              <a:rPr lang="en-US" b="1" dirty="0">
                <a:solidFill>
                  <a:srgbClr val="FF0000"/>
                </a:solidFill>
              </a:rPr>
              <a:t>owner distribution</a:t>
            </a:r>
            <a:r>
              <a:rPr lang="en-US" b="1" dirty="0">
                <a:effectLst>
                  <a:outerShdw blurRad="38100" dist="38100" dir="2700000" algn="tl">
                    <a:srgbClr val="FFFFFF"/>
                  </a:outerShdw>
                </a:effectLst>
              </a:rPr>
              <a:t> </a:t>
            </a:r>
            <a:r>
              <a:rPr lang="en-US" b="1" i="1" u="sng" dirty="0">
                <a:effectLst>
                  <a:outerShdw blurRad="38100" dist="38100" dir="2700000" algn="tl">
                    <a:srgbClr val="FFFFFF"/>
                  </a:outerShdw>
                </a:effectLst>
              </a:rPr>
              <a:t>to the left</a:t>
            </a:r>
            <a:r>
              <a:rPr lang="en-US" b="1" dirty="0">
                <a:effectLst>
                  <a:outerShdw blurRad="38100" dist="38100" dir="2700000" algn="tl">
                    <a:srgbClr val="FFFFFF"/>
                  </a:outerShdw>
                </a:effectLst>
              </a:rPr>
              <a:t> of the trading price.</a:t>
            </a:r>
          </a:p>
          <a:p>
            <a:pPr eaLnBrk="1" hangingPunct="1">
              <a:spcBef>
                <a:spcPct val="50000"/>
              </a:spcBef>
              <a:defRPr/>
            </a:pPr>
            <a:r>
              <a:rPr lang="en-US" b="1" dirty="0">
                <a:effectLst>
                  <a:outerShdw blurRad="38100" dist="38100" dir="2700000" algn="tl">
                    <a:srgbClr val="FFFFFF"/>
                  </a:outerShdw>
                </a:effectLst>
              </a:rPr>
              <a:t>If permitted in the society, a real estate </a:t>
            </a:r>
            <a:r>
              <a:rPr lang="en-US" b="1" i="1" u="sng" dirty="0">
                <a:effectLst>
                  <a:outerShdw blurRad="38100" dist="38100" dir="2700000" algn="tl">
                    <a:srgbClr val="FFFFFF"/>
                  </a:outerShdw>
                </a:effectLst>
              </a:rPr>
              <a:t>asset market</a:t>
            </a:r>
            <a:r>
              <a:rPr lang="en-US" b="1" dirty="0">
                <a:effectLst>
                  <a:outerShdw blurRad="38100" dist="38100" dir="2700000" algn="tl">
                    <a:srgbClr val="FFFFFF"/>
                  </a:outerShdw>
                </a:effectLst>
              </a:rPr>
              <a:t> will form and begin operation . . .</a:t>
            </a:r>
          </a:p>
        </p:txBody>
      </p:sp>
      <p:sp>
        <p:nvSpPr>
          <p:cNvPr id="7" name="Footer Placeholder 6"/>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9330" name="Slide Number Placeholder 3"/>
          <p:cNvSpPr>
            <a:spLocks noGrp="1"/>
          </p:cNvSpPr>
          <p:nvPr>
            <p:ph type="sldNum" sz="quarter" idx="12"/>
          </p:nvPr>
        </p:nvSpPr>
        <p:spPr>
          <a:noFill/>
          <a:ln>
            <a:miter lim="800000"/>
            <a:headEnd/>
            <a:tailEnd/>
          </a:ln>
        </p:spPr>
        <p:txBody>
          <a:bodyPr/>
          <a:lstStyle/>
          <a:p>
            <a:fld id="{3E28FFAF-034B-4DF9-862E-BF89DA2ACDD3}" type="slidenum">
              <a:rPr lang="en-US"/>
              <a:pPr/>
              <a:t>61</a:t>
            </a:fld>
            <a:endParaRPr lang="en-US" dirty="0"/>
          </a:p>
        </p:txBody>
      </p:sp>
      <p:pic>
        <p:nvPicPr>
          <p:cNvPr id="99331" name="Picture 2"/>
          <p:cNvPicPr>
            <a:picLocks noChangeAspect="1" noChangeArrowheads="1"/>
          </p:cNvPicPr>
          <p:nvPr/>
        </p:nvPicPr>
        <p:blipFill>
          <a:blip r:embed="rId2" cstate="print"/>
          <a:srcRect/>
          <a:stretch>
            <a:fillRect/>
          </a:stretch>
        </p:blipFill>
        <p:spPr bwMode="auto">
          <a:xfrm>
            <a:off x="457200" y="304800"/>
            <a:ext cx="4295775" cy="2981325"/>
          </a:xfrm>
          <a:prstGeom prst="rect">
            <a:avLst/>
          </a:prstGeom>
          <a:noFill/>
          <a:ln w="9525">
            <a:noFill/>
            <a:miter lim="800000"/>
            <a:headEnd/>
            <a:tailEnd/>
          </a:ln>
        </p:spPr>
      </p:pic>
      <p:sp>
        <p:nvSpPr>
          <p:cNvPr id="447491" name="Text Box 3"/>
          <p:cNvSpPr txBox="1">
            <a:spLocks noChangeArrowheads="1"/>
          </p:cNvSpPr>
          <p:nvPr/>
        </p:nvSpPr>
        <p:spPr bwMode="auto">
          <a:xfrm>
            <a:off x="5029200" y="381000"/>
            <a:ext cx="3810000" cy="1016000"/>
          </a:xfrm>
          <a:prstGeom prst="rect">
            <a:avLst/>
          </a:prstGeom>
          <a:noFill/>
          <a:ln w="9525">
            <a:solidFill>
              <a:schemeClr val="tx1"/>
            </a:solidFill>
            <a:miter lim="800000"/>
            <a:headEnd/>
            <a:tailEnd/>
          </a:ln>
          <a:effectLst/>
        </p:spPr>
        <p:txBody>
          <a:bodyPr>
            <a:spAutoFit/>
          </a:bodyPr>
          <a:lstStyle/>
          <a:p>
            <a:pPr eaLnBrk="1" hangingPunct="1">
              <a:spcBef>
                <a:spcPct val="50000"/>
              </a:spcBef>
              <a:defRPr/>
            </a:pPr>
            <a:r>
              <a:rPr lang="en-US" b="1" dirty="0">
                <a:effectLst>
                  <a:outerShdw blurRad="38100" dist="38100" dir="2700000" algn="tl">
                    <a:srgbClr val="FFFFFF"/>
                  </a:outerShdw>
                </a:effectLst>
              </a:rPr>
              <a:t>Inherent values tend to be widely dispersed, reflecting investor heterogeneity.</a:t>
            </a:r>
          </a:p>
        </p:txBody>
      </p:sp>
      <p:grpSp>
        <p:nvGrpSpPr>
          <p:cNvPr id="99333" name="Group 4"/>
          <p:cNvGrpSpPr>
            <a:grpSpLocks/>
          </p:cNvGrpSpPr>
          <p:nvPr/>
        </p:nvGrpSpPr>
        <p:grpSpPr bwMode="auto">
          <a:xfrm>
            <a:off x="457200" y="2971800"/>
            <a:ext cx="8382000" cy="3286125"/>
            <a:chOff x="288" y="1968"/>
            <a:chExt cx="5280" cy="2070"/>
          </a:xfrm>
        </p:grpSpPr>
        <p:sp>
          <p:nvSpPr>
            <p:cNvPr id="447493" name="Text Box 5"/>
            <p:cNvSpPr txBox="1">
              <a:spLocks noChangeArrowheads="1"/>
            </p:cNvSpPr>
            <p:nvPr/>
          </p:nvSpPr>
          <p:spPr bwMode="auto">
            <a:xfrm>
              <a:off x="3168" y="1968"/>
              <a:ext cx="2400" cy="1967"/>
            </a:xfrm>
            <a:prstGeom prst="rect">
              <a:avLst/>
            </a:prstGeom>
            <a:noFill/>
            <a:ln w="9525">
              <a:solidFill>
                <a:schemeClr val="tx1"/>
              </a:solidFill>
              <a:miter lim="800000"/>
              <a:headEnd/>
              <a:tailEnd/>
            </a:ln>
            <a:effectLst/>
          </p:spPr>
          <p:txBody>
            <a:bodyPr>
              <a:spAutoFit/>
            </a:bodyPr>
            <a:lstStyle/>
            <a:p>
              <a:pPr eaLnBrk="1" hangingPunct="1">
                <a:spcBef>
                  <a:spcPct val="50000"/>
                </a:spcBef>
                <a:defRPr/>
              </a:pPr>
              <a:r>
                <a:rPr lang="en-US" sz="1800" b="1" dirty="0">
                  <a:effectLst>
                    <a:outerShdw blurRad="38100" dist="38100" dir="2700000" algn="tl">
                      <a:srgbClr val="FFFFFF"/>
                    </a:outerShdw>
                  </a:effectLst>
                </a:rPr>
                <a:t>The operation of the asset mkt creates </a:t>
              </a:r>
              <a:r>
                <a:rPr lang="en-US" sz="1800" b="1" i="1" dirty="0">
                  <a:effectLst>
                    <a:outerShdw blurRad="38100" dist="38100" dir="2700000" algn="tl">
                      <a:srgbClr val="FFFFFF"/>
                    </a:outerShdw>
                  </a:effectLst>
                </a:rPr>
                <a:t>“price discovery”</a:t>
              </a:r>
              <a:r>
                <a:rPr lang="en-US" sz="1800" b="1" dirty="0">
                  <a:effectLst>
                    <a:outerShdw blurRad="38100" dist="38100" dir="2700000" algn="tl">
                      <a:srgbClr val="FFFFFF"/>
                    </a:outerShdw>
                  </a:effectLst>
                </a:rPr>
                <a:t> &amp; </a:t>
              </a:r>
              <a:r>
                <a:rPr lang="en-US" sz="1800" b="1" i="1" dirty="0">
                  <a:effectLst>
                    <a:outerShdw blurRad="38100" dist="38100" dir="2700000" algn="tl">
                      <a:srgbClr val="FFFFFF"/>
                    </a:outerShdw>
                  </a:effectLst>
                </a:rPr>
                <a:t>“information aggregation”</a:t>
              </a:r>
              <a:r>
                <a:rPr lang="en-US" sz="1800" b="1" dirty="0">
                  <a:effectLst>
                    <a:outerShdw blurRad="38100" dist="38100" dir="2700000" algn="tl">
                      <a:srgbClr val="FFFFFF"/>
                    </a:outerShdw>
                  </a:effectLst>
                </a:rPr>
                <a:t>, which causes agents’ </a:t>
              </a:r>
              <a:r>
                <a:rPr lang="en-US" sz="1800" b="1" i="1" dirty="0">
                  <a:effectLst>
                    <a:outerShdw blurRad="38100" dist="38100" dir="2700000" algn="tl">
                      <a:srgbClr val="FFFFFF"/>
                    </a:outerShdw>
                  </a:effectLst>
                </a:rPr>
                <a:t>“reservation prices”</a:t>
              </a:r>
              <a:r>
                <a:rPr lang="en-US" sz="1800" b="1" dirty="0">
                  <a:effectLst>
                    <a:outerShdw blurRad="38100" dist="38100" dir="2700000" algn="tl">
                      <a:srgbClr val="FFFFFF"/>
                    </a:outerShdw>
                  </a:effectLst>
                </a:rPr>
                <a:t> (the price at which they will stop searching or negotiating and trade) to collapse around the midpoint of the overlap, the </a:t>
              </a:r>
              <a:r>
                <a:rPr lang="en-US" sz="1800" b="1" i="1" dirty="0">
                  <a:effectLst>
                    <a:outerShdw blurRad="38100" dist="38100" dir="2700000" algn="tl">
                      <a:srgbClr val="FFFFFF"/>
                    </a:outerShdw>
                  </a:effectLst>
                </a:rPr>
                <a:t>“mkt clearing price”</a:t>
              </a:r>
              <a:r>
                <a:rPr lang="en-US" sz="1800" b="1" dirty="0">
                  <a:effectLst>
                    <a:outerShdw blurRad="38100" dist="38100" dir="2700000" algn="tl">
                      <a:srgbClr val="FFFFFF"/>
                    </a:outerShdw>
                  </a:effectLst>
                </a:rPr>
                <a:t> (MV). </a:t>
              </a:r>
              <a:r>
                <a:rPr lang="en-US" sz="1800" dirty="0"/>
                <a:t>(Less interested owners &amp; non-owners effectively drop out of the distributions.)</a:t>
              </a:r>
              <a:endParaRPr lang="en-US" sz="1800" b="1" i="1" dirty="0">
                <a:effectLst>
                  <a:outerShdw blurRad="38100" dist="38100" dir="2700000" algn="tl">
                    <a:srgbClr val="FFFFFF"/>
                  </a:outerShdw>
                </a:effectLst>
              </a:endParaRPr>
            </a:p>
          </p:txBody>
        </p:sp>
        <p:pic>
          <p:nvPicPr>
            <p:cNvPr id="99336" name="Picture 6"/>
            <p:cNvPicPr>
              <a:picLocks noChangeAspect="1" noChangeArrowheads="1"/>
            </p:cNvPicPr>
            <p:nvPr/>
          </p:nvPicPr>
          <p:blipFill>
            <a:blip r:embed="rId3" cstate="print"/>
            <a:srcRect/>
            <a:stretch>
              <a:fillRect/>
            </a:stretch>
          </p:blipFill>
          <p:spPr bwMode="auto">
            <a:xfrm>
              <a:off x="288" y="2160"/>
              <a:ext cx="2706" cy="1878"/>
            </a:xfrm>
            <a:prstGeom prst="rect">
              <a:avLst/>
            </a:prstGeom>
            <a:noFill/>
            <a:ln w="9525">
              <a:noFill/>
              <a:miter lim="800000"/>
              <a:headEnd/>
              <a:tailEnd/>
            </a:ln>
          </p:spPr>
        </p:pic>
      </p:grpSp>
      <p:sp>
        <p:nvSpPr>
          <p:cNvPr id="9" name="Footer Placeholder 8"/>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0354" name="Slide Number Placeholder 3"/>
          <p:cNvSpPr>
            <a:spLocks noGrp="1"/>
          </p:cNvSpPr>
          <p:nvPr>
            <p:ph type="sldNum" sz="quarter" idx="12"/>
          </p:nvPr>
        </p:nvSpPr>
        <p:spPr>
          <a:noFill/>
          <a:ln>
            <a:miter lim="800000"/>
            <a:headEnd/>
            <a:tailEnd/>
          </a:ln>
        </p:spPr>
        <p:txBody>
          <a:bodyPr/>
          <a:lstStyle/>
          <a:p>
            <a:fld id="{6D2BC41F-F58F-47DE-BFD4-9942CCE52FA8}" type="slidenum">
              <a:rPr lang="en-US"/>
              <a:pPr/>
              <a:t>62</a:t>
            </a:fld>
            <a:endParaRPr lang="en-US" dirty="0"/>
          </a:p>
        </p:txBody>
      </p:sp>
      <p:pic>
        <p:nvPicPr>
          <p:cNvPr id="100355" name="Picture 2"/>
          <p:cNvPicPr>
            <a:picLocks noChangeAspect="1" noChangeArrowheads="1"/>
          </p:cNvPicPr>
          <p:nvPr/>
        </p:nvPicPr>
        <p:blipFill>
          <a:blip r:embed="rId2" cstate="print"/>
          <a:srcRect/>
          <a:stretch>
            <a:fillRect/>
          </a:stretch>
        </p:blipFill>
        <p:spPr bwMode="auto">
          <a:xfrm>
            <a:off x="990600" y="685800"/>
            <a:ext cx="7239000" cy="5024438"/>
          </a:xfrm>
          <a:prstGeom prst="rect">
            <a:avLst/>
          </a:prstGeom>
          <a:noFill/>
          <a:ln w="9525">
            <a:noFill/>
            <a:miter lim="800000"/>
            <a:headEnd/>
            <a:tailEnd/>
          </a:ln>
        </p:spPr>
      </p:pic>
      <p:sp>
        <p:nvSpPr>
          <p:cNvPr id="448515" name="Text Box 3"/>
          <p:cNvSpPr txBox="1">
            <a:spLocks noChangeArrowheads="1"/>
          </p:cNvSpPr>
          <p:nvPr/>
        </p:nvSpPr>
        <p:spPr bwMode="auto">
          <a:xfrm>
            <a:off x="1981200" y="152400"/>
            <a:ext cx="5257800" cy="457200"/>
          </a:xfrm>
          <a:prstGeom prst="rect">
            <a:avLst/>
          </a:prstGeom>
          <a:noFill/>
          <a:ln w="9525">
            <a:noFill/>
            <a:miter lim="800000"/>
            <a:headEnd/>
            <a:tailEnd/>
          </a:ln>
          <a:effectLst/>
        </p:spPr>
        <p:txBody>
          <a:bodyPr>
            <a:spAutoFit/>
          </a:bodyPr>
          <a:lstStyle/>
          <a:p>
            <a:pPr algn="ctr" eaLnBrk="1" hangingPunct="1">
              <a:spcBef>
                <a:spcPct val="50000"/>
              </a:spcBef>
              <a:defRPr/>
            </a:pPr>
            <a:r>
              <a:rPr lang="en-US" b="1" dirty="0">
                <a:effectLst>
                  <a:outerShdw blurRad="38100" dist="38100" dir="2700000" algn="tl">
                    <a:srgbClr val="FFFFFF"/>
                  </a:outerShdw>
                </a:effectLst>
              </a:rPr>
              <a:t>Inherent Values</a:t>
            </a:r>
          </a:p>
        </p:txBody>
      </p:sp>
      <p:sp>
        <p:nvSpPr>
          <p:cNvPr id="6" name="Footer Placeholder 5"/>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1378" name="Slide Number Placeholder 3"/>
          <p:cNvSpPr>
            <a:spLocks noGrp="1"/>
          </p:cNvSpPr>
          <p:nvPr>
            <p:ph type="sldNum" sz="quarter" idx="12"/>
          </p:nvPr>
        </p:nvSpPr>
        <p:spPr>
          <a:noFill/>
          <a:ln>
            <a:miter lim="800000"/>
            <a:headEnd/>
            <a:tailEnd/>
          </a:ln>
        </p:spPr>
        <p:txBody>
          <a:bodyPr/>
          <a:lstStyle/>
          <a:p>
            <a:fld id="{45622FC9-C3A6-424B-8FFB-74E538EE1C17}" type="slidenum">
              <a:rPr lang="en-US"/>
              <a:pPr/>
              <a:t>63</a:t>
            </a:fld>
            <a:endParaRPr lang="en-US" dirty="0"/>
          </a:p>
        </p:txBody>
      </p:sp>
      <p:sp>
        <p:nvSpPr>
          <p:cNvPr id="449538" name="Text Box 2"/>
          <p:cNvSpPr txBox="1">
            <a:spLocks noChangeArrowheads="1"/>
          </p:cNvSpPr>
          <p:nvPr/>
        </p:nvSpPr>
        <p:spPr bwMode="auto">
          <a:xfrm>
            <a:off x="1981200" y="152400"/>
            <a:ext cx="5257800" cy="457200"/>
          </a:xfrm>
          <a:prstGeom prst="rect">
            <a:avLst/>
          </a:prstGeom>
          <a:noFill/>
          <a:ln w="9525">
            <a:noFill/>
            <a:miter lim="800000"/>
            <a:headEnd/>
            <a:tailEnd/>
          </a:ln>
          <a:effectLst/>
        </p:spPr>
        <p:txBody>
          <a:bodyPr>
            <a:spAutoFit/>
          </a:bodyPr>
          <a:lstStyle/>
          <a:p>
            <a:pPr algn="ctr" eaLnBrk="1" hangingPunct="1">
              <a:spcBef>
                <a:spcPct val="50000"/>
              </a:spcBef>
              <a:defRPr/>
            </a:pPr>
            <a:r>
              <a:rPr lang="en-US" b="1" dirty="0">
                <a:effectLst>
                  <a:outerShdw blurRad="38100" dist="38100" dir="2700000" algn="tl">
                    <a:srgbClr val="FFFFFF"/>
                  </a:outerShdw>
                </a:effectLst>
              </a:rPr>
              <a:t>Reservation Prices</a:t>
            </a:r>
          </a:p>
        </p:txBody>
      </p:sp>
      <p:pic>
        <p:nvPicPr>
          <p:cNvPr id="101380" name="Picture 3"/>
          <p:cNvPicPr>
            <a:picLocks noChangeAspect="1" noChangeArrowheads="1"/>
          </p:cNvPicPr>
          <p:nvPr/>
        </p:nvPicPr>
        <p:blipFill>
          <a:blip r:embed="rId2" cstate="print"/>
          <a:srcRect/>
          <a:stretch>
            <a:fillRect/>
          </a:stretch>
        </p:blipFill>
        <p:spPr bwMode="auto">
          <a:xfrm>
            <a:off x="990600" y="685800"/>
            <a:ext cx="7239000" cy="5024438"/>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402" name="Slide Number Placeholder 3"/>
          <p:cNvSpPr>
            <a:spLocks noGrp="1"/>
          </p:cNvSpPr>
          <p:nvPr>
            <p:ph type="sldNum" sz="quarter" idx="12"/>
          </p:nvPr>
        </p:nvSpPr>
        <p:spPr>
          <a:noFill/>
          <a:ln>
            <a:miter lim="800000"/>
            <a:headEnd/>
            <a:tailEnd/>
          </a:ln>
        </p:spPr>
        <p:txBody>
          <a:bodyPr/>
          <a:lstStyle/>
          <a:p>
            <a:fld id="{4308FBD8-3B7E-4A65-B95C-9AA3DEC2EEA2}" type="slidenum">
              <a:rPr lang="en-US"/>
              <a:pPr/>
              <a:t>64</a:t>
            </a:fld>
            <a:endParaRPr lang="en-US" dirty="0"/>
          </a:p>
        </p:txBody>
      </p:sp>
      <p:sp>
        <p:nvSpPr>
          <p:cNvPr id="450562" name="Text Box 2"/>
          <p:cNvSpPr txBox="1">
            <a:spLocks noChangeArrowheads="1"/>
          </p:cNvSpPr>
          <p:nvPr/>
        </p:nvSpPr>
        <p:spPr bwMode="auto">
          <a:xfrm>
            <a:off x="1981200" y="0"/>
            <a:ext cx="5257800" cy="457200"/>
          </a:xfrm>
          <a:prstGeom prst="rect">
            <a:avLst/>
          </a:prstGeom>
          <a:noFill/>
          <a:ln w="9525">
            <a:noFill/>
            <a:miter lim="800000"/>
            <a:headEnd/>
            <a:tailEnd/>
          </a:ln>
          <a:effectLst/>
        </p:spPr>
        <p:txBody>
          <a:bodyPr>
            <a:spAutoFit/>
          </a:bodyPr>
          <a:lstStyle/>
          <a:p>
            <a:pPr algn="ctr" eaLnBrk="1" hangingPunct="1">
              <a:spcBef>
                <a:spcPct val="50000"/>
              </a:spcBef>
              <a:defRPr/>
            </a:pPr>
            <a:r>
              <a:rPr lang="en-US" b="1" dirty="0">
                <a:effectLst>
                  <a:outerShdw blurRad="38100" dist="38100" dir="2700000" algn="tl">
                    <a:srgbClr val="FFFFFF"/>
                  </a:outerShdw>
                </a:effectLst>
              </a:rPr>
              <a:t>Reservation Prices</a:t>
            </a:r>
          </a:p>
        </p:txBody>
      </p:sp>
      <p:sp>
        <p:nvSpPr>
          <p:cNvPr id="450563" name="Text Box 3"/>
          <p:cNvSpPr txBox="1">
            <a:spLocks noChangeArrowheads="1"/>
          </p:cNvSpPr>
          <p:nvPr/>
        </p:nvSpPr>
        <p:spPr bwMode="auto">
          <a:xfrm>
            <a:off x="457200" y="5334000"/>
            <a:ext cx="8229600" cy="1006475"/>
          </a:xfrm>
          <a:prstGeom prst="rect">
            <a:avLst/>
          </a:prstGeom>
          <a:noFill/>
          <a:ln w="9525">
            <a:noFill/>
            <a:miter lim="800000"/>
            <a:headEnd/>
            <a:tailEnd/>
          </a:ln>
          <a:effectLst/>
        </p:spPr>
        <p:txBody>
          <a:bodyPr>
            <a:spAutoFit/>
          </a:bodyPr>
          <a:lstStyle/>
          <a:p>
            <a:pPr eaLnBrk="1" hangingPunct="1">
              <a:spcBef>
                <a:spcPct val="50000"/>
              </a:spcBef>
              <a:defRPr/>
            </a:pPr>
            <a:r>
              <a:rPr lang="en-US" b="1" dirty="0">
                <a:effectLst>
                  <a:outerShdw blurRad="38100" dist="38100" dir="2700000" algn="tl">
                    <a:srgbClr val="FFFFFF"/>
                  </a:outerShdw>
                </a:effectLst>
              </a:rPr>
              <a:t>Reservation Prices are influenced not only by agents’ inherent values and perceptions of the market value, but also by agents’ search costs and degree of certainty about their value perceptions.</a:t>
            </a:r>
          </a:p>
        </p:txBody>
      </p:sp>
      <p:pic>
        <p:nvPicPr>
          <p:cNvPr id="102405" name="Picture 4"/>
          <p:cNvPicPr>
            <a:picLocks noChangeAspect="1" noChangeArrowheads="1"/>
          </p:cNvPicPr>
          <p:nvPr/>
        </p:nvPicPr>
        <p:blipFill>
          <a:blip r:embed="rId2" cstate="print"/>
          <a:srcRect/>
          <a:stretch>
            <a:fillRect/>
          </a:stretch>
        </p:blipFill>
        <p:spPr bwMode="auto">
          <a:xfrm>
            <a:off x="990600" y="457200"/>
            <a:ext cx="7239000" cy="5024438"/>
          </a:xfrm>
          <a:prstGeom prst="rect">
            <a:avLst/>
          </a:prstGeom>
          <a:noFill/>
          <a:ln w="9525">
            <a:noFill/>
            <a:miter lim="800000"/>
            <a:headEnd/>
            <a:tailEnd/>
          </a:ln>
        </p:spPr>
      </p:pic>
      <p:sp>
        <p:nvSpPr>
          <p:cNvPr id="7" name="Footer Placeholder 6"/>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3426" name="Slide Number Placeholder 3"/>
          <p:cNvSpPr>
            <a:spLocks noGrp="1"/>
          </p:cNvSpPr>
          <p:nvPr>
            <p:ph type="sldNum" sz="quarter" idx="12"/>
          </p:nvPr>
        </p:nvSpPr>
        <p:spPr>
          <a:noFill/>
          <a:ln>
            <a:miter lim="800000"/>
            <a:headEnd/>
            <a:tailEnd/>
          </a:ln>
        </p:spPr>
        <p:txBody>
          <a:bodyPr/>
          <a:lstStyle/>
          <a:p>
            <a:fld id="{B49E19BE-DCFC-4BEC-9EC7-05E4FF1FB37F}" type="slidenum">
              <a:rPr lang="en-US"/>
              <a:pPr/>
              <a:t>65</a:t>
            </a:fld>
            <a:endParaRPr lang="en-US" dirty="0"/>
          </a:p>
        </p:txBody>
      </p:sp>
      <p:pic>
        <p:nvPicPr>
          <p:cNvPr id="103427" name="Picture 2"/>
          <p:cNvPicPr>
            <a:picLocks noChangeAspect="1" noChangeArrowheads="1"/>
          </p:cNvPicPr>
          <p:nvPr/>
        </p:nvPicPr>
        <p:blipFill>
          <a:blip r:embed="rId2" cstate="print"/>
          <a:srcRect/>
          <a:stretch>
            <a:fillRect/>
          </a:stretch>
        </p:blipFill>
        <p:spPr bwMode="auto">
          <a:xfrm>
            <a:off x="990600" y="381000"/>
            <a:ext cx="7239000" cy="5024438"/>
          </a:xfrm>
          <a:prstGeom prst="rect">
            <a:avLst/>
          </a:prstGeom>
          <a:noFill/>
          <a:ln w="9525">
            <a:noFill/>
            <a:miter lim="800000"/>
            <a:headEnd/>
            <a:tailEnd/>
          </a:ln>
        </p:spPr>
      </p:pic>
      <p:sp>
        <p:nvSpPr>
          <p:cNvPr id="451587" name="Text Box 3"/>
          <p:cNvSpPr txBox="1">
            <a:spLocks noChangeArrowheads="1"/>
          </p:cNvSpPr>
          <p:nvPr/>
        </p:nvSpPr>
        <p:spPr bwMode="auto">
          <a:xfrm>
            <a:off x="762000" y="5562600"/>
            <a:ext cx="7696200" cy="701675"/>
          </a:xfrm>
          <a:prstGeom prst="rect">
            <a:avLst/>
          </a:prstGeom>
          <a:noFill/>
          <a:ln w="9525">
            <a:noFill/>
            <a:miter lim="800000"/>
            <a:headEnd/>
            <a:tailEnd/>
          </a:ln>
          <a:effectLst/>
        </p:spPr>
        <p:txBody>
          <a:bodyPr>
            <a:spAutoFit/>
          </a:bodyPr>
          <a:lstStyle/>
          <a:p>
            <a:pPr eaLnBrk="1" hangingPunct="1">
              <a:spcBef>
                <a:spcPct val="50000"/>
              </a:spcBef>
              <a:defRPr/>
            </a:pPr>
            <a:r>
              <a:rPr lang="en-US" b="1" i="1" dirty="0">
                <a:solidFill>
                  <a:srgbClr val="CC0099"/>
                </a:solidFill>
              </a:rPr>
              <a:t>Market Value</a:t>
            </a:r>
            <a:r>
              <a:rPr lang="en-US" b="1" dirty="0">
                <a:effectLst>
                  <a:outerShdw blurRad="38100" dist="38100" dir="2700000" algn="tl">
                    <a:srgbClr val="FFFFFF"/>
                  </a:outerShdw>
                </a:effectLst>
              </a:rPr>
              <a:t> equals </a:t>
            </a:r>
            <a:r>
              <a:rPr lang="en-US" b="1" i="1" dirty="0">
                <a:effectLst>
                  <a:outerShdw blurRad="38100" dist="38100" dir="2700000" algn="tl">
                    <a:srgbClr val="FFFFFF"/>
                  </a:outerShdw>
                </a:effectLst>
              </a:rPr>
              <a:t>market clearing price</a:t>
            </a:r>
            <a:r>
              <a:rPr lang="en-US" b="1" dirty="0">
                <a:effectLst>
                  <a:outerShdw blurRad="38100" dist="38100" dir="2700000" algn="tl">
                    <a:srgbClr val="FFFFFF"/>
                  </a:outerShdw>
                </a:effectLst>
              </a:rPr>
              <a:t>, at which number of </a:t>
            </a:r>
            <a:r>
              <a:rPr lang="en-US" b="1" dirty="0">
                <a:solidFill>
                  <a:srgbClr val="0000FF"/>
                </a:solidFill>
              </a:rPr>
              <a:t>buyers</a:t>
            </a:r>
            <a:r>
              <a:rPr lang="en-US" b="1" dirty="0">
                <a:effectLst>
                  <a:outerShdw blurRad="38100" dist="38100" dir="2700000" algn="tl">
                    <a:srgbClr val="FFFFFF"/>
                  </a:outerShdw>
                </a:effectLst>
              </a:rPr>
              <a:t> (to </a:t>
            </a:r>
            <a:r>
              <a:rPr lang="en-US" b="1" i="1" dirty="0">
                <a:effectLst>
                  <a:outerShdw blurRad="38100" dist="38100" dir="2700000" algn="tl">
                    <a:srgbClr val="FFFFFF"/>
                  </a:outerShdw>
                </a:effectLst>
              </a:rPr>
              <a:t>right</a:t>
            </a:r>
            <a:r>
              <a:rPr lang="en-US" b="1" dirty="0">
                <a:effectLst>
                  <a:outerShdw blurRad="38100" dist="38100" dir="2700000" algn="tl">
                    <a:srgbClr val="FFFFFF"/>
                  </a:outerShdw>
                </a:effectLst>
              </a:rPr>
              <a:t> of price under </a:t>
            </a:r>
            <a:r>
              <a:rPr lang="en-US" b="1" i="1" dirty="0">
                <a:effectLst>
                  <a:outerShdw blurRad="38100" dist="38100" dir="2700000" algn="tl">
                    <a:srgbClr val="FFFFFF"/>
                  </a:outerShdw>
                </a:effectLst>
              </a:rPr>
              <a:t>buyer</a:t>
            </a:r>
            <a:r>
              <a:rPr lang="en-US" b="1" dirty="0">
                <a:effectLst>
                  <a:outerShdw blurRad="38100" dist="38100" dir="2700000" algn="tl">
                    <a:srgbClr val="FFFFFF"/>
                  </a:outerShdw>
                </a:effectLst>
              </a:rPr>
              <a:t> distribution) . . .</a:t>
            </a:r>
            <a:endParaRPr lang="en-US" b="1" i="1" dirty="0">
              <a:solidFill>
                <a:srgbClr val="CC0099"/>
              </a:solidFill>
              <a:effectLst>
                <a:outerShdw blurRad="38100" dist="38100" dir="2700000" algn="tl">
                  <a:srgbClr val="000000"/>
                </a:outerShdw>
              </a:effectLst>
            </a:endParaRPr>
          </a:p>
        </p:txBody>
      </p:sp>
      <p:sp>
        <p:nvSpPr>
          <p:cNvPr id="103429" name="Freeform 4"/>
          <p:cNvSpPr>
            <a:spLocks/>
          </p:cNvSpPr>
          <p:nvPr/>
        </p:nvSpPr>
        <p:spPr bwMode="auto">
          <a:xfrm>
            <a:off x="4694238" y="2098675"/>
            <a:ext cx="865187" cy="2209800"/>
          </a:xfrm>
          <a:custGeom>
            <a:avLst/>
            <a:gdLst>
              <a:gd name="T0" fmla="*/ 41 w 545"/>
              <a:gd name="T1" fmla="*/ 1375 h 1392"/>
              <a:gd name="T2" fmla="*/ 41 w 545"/>
              <a:gd name="T3" fmla="*/ 1061 h 1392"/>
              <a:gd name="T4" fmla="*/ 54 w 545"/>
              <a:gd name="T5" fmla="*/ 236 h 1392"/>
              <a:gd name="T6" fmla="*/ 47 w 545"/>
              <a:gd name="T7" fmla="*/ 0 h 1392"/>
              <a:gd name="T8" fmla="*/ 74 w 545"/>
              <a:gd name="T9" fmla="*/ 59 h 1392"/>
              <a:gd name="T10" fmla="*/ 100 w 545"/>
              <a:gd name="T11" fmla="*/ 144 h 1392"/>
              <a:gd name="T12" fmla="*/ 146 w 545"/>
              <a:gd name="T13" fmla="*/ 478 h 1392"/>
              <a:gd name="T14" fmla="*/ 178 w 545"/>
              <a:gd name="T15" fmla="*/ 661 h 1392"/>
              <a:gd name="T16" fmla="*/ 198 w 545"/>
              <a:gd name="T17" fmla="*/ 727 h 1392"/>
              <a:gd name="T18" fmla="*/ 211 w 545"/>
              <a:gd name="T19" fmla="*/ 766 h 1392"/>
              <a:gd name="T20" fmla="*/ 257 w 545"/>
              <a:gd name="T21" fmla="*/ 975 h 1392"/>
              <a:gd name="T22" fmla="*/ 407 w 545"/>
              <a:gd name="T23" fmla="*/ 1290 h 1392"/>
              <a:gd name="T24" fmla="*/ 492 w 545"/>
              <a:gd name="T25" fmla="*/ 1349 h 1392"/>
              <a:gd name="T26" fmla="*/ 545 w 545"/>
              <a:gd name="T27" fmla="*/ 1375 h 1392"/>
              <a:gd name="T28" fmla="*/ 394 w 545"/>
              <a:gd name="T29" fmla="*/ 1381 h 1392"/>
              <a:gd name="T30" fmla="*/ 41 w 545"/>
              <a:gd name="T31" fmla="*/ 1375 h 139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45" h="1392">
                <a:moveTo>
                  <a:pt x="41" y="1375"/>
                </a:moveTo>
                <a:cubicBezTo>
                  <a:pt x="27" y="1187"/>
                  <a:pt x="37" y="1367"/>
                  <a:pt x="41" y="1061"/>
                </a:cubicBezTo>
                <a:cubicBezTo>
                  <a:pt x="52" y="237"/>
                  <a:pt x="0" y="534"/>
                  <a:pt x="54" y="236"/>
                </a:cubicBezTo>
                <a:cubicBezTo>
                  <a:pt x="48" y="146"/>
                  <a:pt x="42" y="89"/>
                  <a:pt x="47" y="0"/>
                </a:cubicBezTo>
                <a:cubicBezTo>
                  <a:pt x="54" y="25"/>
                  <a:pt x="55" y="41"/>
                  <a:pt x="74" y="59"/>
                </a:cubicBezTo>
                <a:cubicBezTo>
                  <a:pt x="81" y="88"/>
                  <a:pt x="90" y="116"/>
                  <a:pt x="100" y="144"/>
                </a:cubicBezTo>
                <a:cubicBezTo>
                  <a:pt x="108" y="253"/>
                  <a:pt x="123" y="371"/>
                  <a:pt x="146" y="478"/>
                </a:cubicBezTo>
                <a:cubicBezTo>
                  <a:pt x="152" y="541"/>
                  <a:pt x="160" y="600"/>
                  <a:pt x="178" y="661"/>
                </a:cubicBezTo>
                <a:cubicBezTo>
                  <a:pt x="184" y="683"/>
                  <a:pt x="191" y="705"/>
                  <a:pt x="198" y="727"/>
                </a:cubicBezTo>
                <a:cubicBezTo>
                  <a:pt x="202" y="740"/>
                  <a:pt x="211" y="766"/>
                  <a:pt x="211" y="766"/>
                </a:cubicBezTo>
                <a:cubicBezTo>
                  <a:pt x="216" y="839"/>
                  <a:pt x="214" y="913"/>
                  <a:pt x="257" y="975"/>
                </a:cubicBezTo>
                <a:cubicBezTo>
                  <a:pt x="287" y="1074"/>
                  <a:pt x="318" y="1229"/>
                  <a:pt x="407" y="1290"/>
                </a:cubicBezTo>
                <a:cubicBezTo>
                  <a:pt x="428" y="1321"/>
                  <a:pt x="457" y="1336"/>
                  <a:pt x="492" y="1349"/>
                </a:cubicBezTo>
                <a:cubicBezTo>
                  <a:pt x="509" y="1365"/>
                  <a:pt x="524" y="1368"/>
                  <a:pt x="545" y="1375"/>
                </a:cubicBezTo>
                <a:cubicBezTo>
                  <a:pt x="520" y="1391"/>
                  <a:pt x="409" y="1380"/>
                  <a:pt x="394" y="1381"/>
                </a:cubicBezTo>
                <a:cubicBezTo>
                  <a:pt x="162" y="1391"/>
                  <a:pt x="257" y="1392"/>
                  <a:pt x="41" y="1375"/>
                </a:cubicBezTo>
                <a:close/>
              </a:path>
            </a:pathLst>
          </a:custGeom>
          <a:solidFill>
            <a:schemeClr val="accent1"/>
          </a:solidFill>
          <a:ln w="9525">
            <a:solidFill>
              <a:schemeClr val="tx1"/>
            </a:solidFill>
            <a:round/>
            <a:headEnd/>
            <a:tailEnd/>
          </a:ln>
        </p:spPr>
        <p:txBody>
          <a:bodyPr wrap="none"/>
          <a:lstStyle/>
          <a:p>
            <a:endParaRPr lang="en-US" dirty="0"/>
          </a:p>
        </p:txBody>
      </p:sp>
      <p:sp>
        <p:nvSpPr>
          <p:cNvPr id="7" name="Footer Placeholder 6"/>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4450" name="Slide Number Placeholder 3"/>
          <p:cNvSpPr>
            <a:spLocks noGrp="1"/>
          </p:cNvSpPr>
          <p:nvPr>
            <p:ph type="sldNum" sz="quarter" idx="12"/>
          </p:nvPr>
        </p:nvSpPr>
        <p:spPr>
          <a:noFill/>
          <a:ln>
            <a:miter lim="800000"/>
            <a:headEnd/>
            <a:tailEnd/>
          </a:ln>
        </p:spPr>
        <p:txBody>
          <a:bodyPr/>
          <a:lstStyle/>
          <a:p>
            <a:fld id="{9DF60366-BAFF-4F08-92E4-D8A466737A4A}" type="slidenum">
              <a:rPr lang="en-US"/>
              <a:pPr/>
              <a:t>66</a:t>
            </a:fld>
            <a:endParaRPr lang="en-US" dirty="0"/>
          </a:p>
        </p:txBody>
      </p:sp>
      <p:pic>
        <p:nvPicPr>
          <p:cNvPr id="104451" name="Picture 2"/>
          <p:cNvPicPr>
            <a:picLocks noChangeAspect="1" noChangeArrowheads="1"/>
          </p:cNvPicPr>
          <p:nvPr/>
        </p:nvPicPr>
        <p:blipFill>
          <a:blip r:embed="rId2" cstate="print"/>
          <a:srcRect/>
          <a:stretch>
            <a:fillRect/>
          </a:stretch>
        </p:blipFill>
        <p:spPr bwMode="auto">
          <a:xfrm>
            <a:off x="990600" y="228600"/>
            <a:ext cx="7239000" cy="5024438"/>
          </a:xfrm>
          <a:prstGeom prst="rect">
            <a:avLst/>
          </a:prstGeom>
          <a:noFill/>
          <a:ln w="9525">
            <a:noFill/>
            <a:miter lim="800000"/>
            <a:headEnd/>
            <a:tailEnd/>
          </a:ln>
        </p:spPr>
      </p:pic>
      <p:sp>
        <p:nvSpPr>
          <p:cNvPr id="452611" name="Text Box 3"/>
          <p:cNvSpPr txBox="1">
            <a:spLocks noChangeArrowheads="1"/>
          </p:cNvSpPr>
          <p:nvPr/>
        </p:nvSpPr>
        <p:spPr bwMode="auto">
          <a:xfrm>
            <a:off x="762000" y="5257800"/>
            <a:ext cx="7696200" cy="1006475"/>
          </a:xfrm>
          <a:prstGeom prst="rect">
            <a:avLst/>
          </a:prstGeom>
          <a:noFill/>
          <a:ln w="9525">
            <a:noFill/>
            <a:miter lim="800000"/>
            <a:headEnd/>
            <a:tailEnd/>
          </a:ln>
          <a:effectLst/>
        </p:spPr>
        <p:txBody>
          <a:bodyPr>
            <a:spAutoFit/>
          </a:bodyPr>
          <a:lstStyle/>
          <a:p>
            <a:pPr eaLnBrk="1" hangingPunct="1">
              <a:spcBef>
                <a:spcPct val="50000"/>
              </a:spcBef>
              <a:defRPr/>
            </a:pPr>
            <a:r>
              <a:rPr lang="en-US" b="1" i="1" dirty="0">
                <a:solidFill>
                  <a:srgbClr val="CC0099"/>
                </a:solidFill>
              </a:rPr>
              <a:t>Market Value</a:t>
            </a:r>
            <a:r>
              <a:rPr lang="en-US" b="1" dirty="0"/>
              <a:t> </a:t>
            </a:r>
            <a:r>
              <a:rPr lang="en-US" b="1" dirty="0">
                <a:effectLst>
                  <a:outerShdw blurRad="38100" dist="38100" dir="2700000" algn="tl">
                    <a:srgbClr val="FFFFFF"/>
                  </a:outerShdw>
                </a:effectLst>
              </a:rPr>
              <a:t>equals </a:t>
            </a:r>
            <a:r>
              <a:rPr lang="en-US" b="1" i="1" dirty="0">
                <a:effectLst>
                  <a:outerShdw blurRad="38100" dist="38100" dir="2700000" algn="tl">
                    <a:srgbClr val="FFFFFF"/>
                  </a:outerShdw>
                </a:effectLst>
              </a:rPr>
              <a:t>market clearing price</a:t>
            </a:r>
            <a:r>
              <a:rPr lang="en-US" b="1" dirty="0">
                <a:effectLst>
                  <a:outerShdw blurRad="38100" dist="38100" dir="2700000" algn="tl">
                    <a:srgbClr val="FFFFFF"/>
                  </a:outerShdw>
                </a:effectLst>
              </a:rPr>
              <a:t>, at which number of </a:t>
            </a:r>
            <a:r>
              <a:rPr lang="en-US" b="1" dirty="0">
                <a:solidFill>
                  <a:srgbClr val="0000FF"/>
                </a:solidFill>
              </a:rPr>
              <a:t>buyers</a:t>
            </a:r>
            <a:r>
              <a:rPr lang="en-US" b="1" dirty="0"/>
              <a:t> </a:t>
            </a:r>
            <a:r>
              <a:rPr lang="en-US" b="1" dirty="0">
                <a:effectLst>
                  <a:outerShdw blurRad="38100" dist="38100" dir="2700000" algn="tl">
                    <a:srgbClr val="FFFFFF"/>
                  </a:outerShdw>
                </a:effectLst>
              </a:rPr>
              <a:t>(to </a:t>
            </a:r>
            <a:r>
              <a:rPr lang="en-US" b="1" i="1" dirty="0">
                <a:effectLst>
                  <a:outerShdw blurRad="38100" dist="38100" dir="2700000" algn="tl">
                    <a:srgbClr val="FFFFFF"/>
                  </a:outerShdw>
                </a:effectLst>
              </a:rPr>
              <a:t>right</a:t>
            </a:r>
            <a:r>
              <a:rPr lang="en-US" b="1" dirty="0">
                <a:effectLst>
                  <a:outerShdw blurRad="38100" dist="38100" dir="2700000" algn="tl">
                    <a:srgbClr val="FFFFFF"/>
                  </a:outerShdw>
                </a:effectLst>
              </a:rPr>
              <a:t> of price under </a:t>
            </a:r>
            <a:r>
              <a:rPr lang="en-US" b="1" i="1" dirty="0">
                <a:effectLst>
                  <a:outerShdw blurRad="38100" dist="38100" dir="2700000" algn="tl">
                    <a:srgbClr val="FFFFFF"/>
                  </a:outerShdw>
                </a:effectLst>
              </a:rPr>
              <a:t>buyer</a:t>
            </a:r>
            <a:r>
              <a:rPr lang="en-US" b="1" dirty="0">
                <a:effectLst>
                  <a:outerShdw blurRad="38100" dist="38100" dir="2700000" algn="tl">
                    <a:srgbClr val="FFFFFF"/>
                  </a:outerShdw>
                </a:effectLst>
              </a:rPr>
              <a:t> distribution) equals number of </a:t>
            </a:r>
            <a:r>
              <a:rPr lang="en-US" b="1" dirty="0">
                <a:solidFill>
                  <a:srgbClr val="FF0000"/>
                </a:solidFill>
              </a:rPr>
              <a:t>sellers</a:t>
            </a:r>
            <a:r>
              <a:rPr lang="en-US" b="1" dirty="0">
                <a:effectLst>
                  <a:outerShdw blurRad="38100" dist="38100" dir="2700000" algn="tl">
                    <a:srgbClr val="FFFFFF"/>
                  </a:outerShdw>
                </a:effectLst>
              </a:rPr>
              <a:t> (to </a:t>
            </a:r>
            <a:r>
              <a:rPr lang="en-US" b="1" i="1" dirty="0">
                <a:effectLst>
                  <a:outerShdw blurRad="38100" dist="38100" dir="2700000" algn="tl">
                    <a:srgbClr val="FFFFFF"/>
                  </a:outerShdw>
                </a:effectLst>
              </a:rPr>
              <a:t>left</a:t>
            </a:r>
            <a:r>
              <a:rPr lang="en-US" b="1" dirty="0">
                <a:effectLst>
                  <a:outerShdw blurRad="38100" dist="38100" dir="2700000" algn="tl">
                    <a:srgbClr val="FFFFFF"/>
                  </a:outerShdw>
                </a:effectLst>
              </a:rPr>
              <a:t> of price under </a:t>
            </a:r>
            <a:r>
              <a:rPr lang="en-US" b="1" i="1" dirty="0">
                <a:effectLst>
                  <a:outerShdw blurRad="38100" dist="38100" dir="2700000" algn="tl">
                    <a:srgbClr val="FFFFFF"/>
                  </a:outerShdw>
                </a:effectLst>
              </a:rPr>
              <a:t>seller</a:t>
            </a:r>
            <a:r>
              <a:rPr lang="en-US" b="1" dirty="0">
                <a:effectLst>
                  <a:outerShdw blurRad="38100" dist="38100" dir="2700000" algn="tl">
                    <a:srgbClr val="FFFFFF"/>
                  </a:outerShdw>
                </a:effectLst>
              </a:rPr>
              <a:t> distribution).</a:t>
            </a:r>
            <a:endParaRPr lang="en-US" b="1" i="1" dirty="0">
              <a:solidFill>
                <a:srgbClr val="CC0099"/>
              </a:solidFill>
              <a:effectLst>
                <a:outerShdw blurRad="38100" dist="38100" dir="2700000" algn="tl">
                  <a:srgbClr val="000000"/>
                </a:outerShdw>
              </a:effectLst>
            </a:endParaRPr>
          </a:p>
        </p:txBody>
      </p:sp>
      <p:sp>
        <p:nvSpPr>
          <p:cNvPr id="104453" name="Freeform 4"/>
          <p:cNvSpPr>
            <a:spLocks/>
          </p:cNvSpPr>
          <p:nvPr/>
        </p:nvSpPr>
        <p:spPr bwMode="auto">
          <a:xfrm>
            <a:off x="3917950" y="1905000"/>
            <a:ext cx="903288" cy="2268537"/>
          </a:xfrm>
          <a:custGeom>
            <a:avLst/>
            <a:gdLst>
              <a:gd name="T0" fmla="*/ 530 w 569"/>
              <a:gd name="T1" fmla="*/ 1375 h 1429"/>
              <a:gd name="T2" fmla="*/ 523 w 569"/>
              <a:gd name="T3" fmla="*/ 1290 h 1429"/>
              <a:gd name="T4" fmla="*/ 549 w 569"/>
              <a:gd name="T5" fmla="*/ 1113 h 1429"/>
              <a:gd name="T6" fmla="*/ 536 w 569"/>
              <a:gd name="T7" fmla="*/ 0 h 1429"/>
              <a:gd name="T8" fmla="*/ 497 w 569"/>
              <a:gd name="T9" fmla="*/ 183 h 1429"/>
              <a:gd name="T10" fmla="*/ 471 w 569"/>
              <a:gd name="T11" fmla="*/ 354 h 1429"/>
              <a:gd name="T12" fmla="*/ 458 w 569"/>
              <a:gd name="T13" fmla="*/ 471 h 1429"/>
              <a:gd name="T14" fmla="*/ 419 w 569"/>
              <a:gd name="T15" fmla="*/ 609 h 1429"/>
              <a:gd name="T16" fmla="*/ 360 w 569"/>
              <a:gd name="T17" fmla="*/ 838 h 1429"/>
              <a:gd name="T18" fmla="*/ 268 w 569"/>
              <a:gd name="T19" fmla="*/ 1185 h 1429"/>
              <a:gd name="T20" fmla="*/ 275 w 569"/>
              <a:gd name="T21" fmla="*/ 1204 h 1429"/>
              <a:gd name="T22" fmla="*/ 229 w 569"/>
              <a:gd name="T23" fmla="*/ 1250 h 1429"/>
              <a:gd name="T24" fmla="*/ 176 w 569"/>
              <a:gd name="T25" fmla="*/ 1303 h 1429"/>
              <a:gd name="T26" fmla="*/ 150 w 569"/>
              <a:gd name="T27" fmla="*/ 1329 h 1429"/>
              <a:gd name="T28" fmla="*/ 137 w 569"/>
              <a:gd name="T29" fmla="*/ 1348 h 1429"/>
              <a:gd name="T30" fmla="*/ 0 w 569"/>
              <a:gd name="T31" fmla="*/ 1381 h 1429"/>
              <a:gd name="T32" fmla="*/ 530 w 569"/>
              <a:gd name="T33" fmla="*/ 1375 h 142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69" h="1429">
                <a:moveTo>
                  <a:pt x="530" y="1375"/>
                </a:moveTo>
                <a:cubicBezTo>
                  <a:pt x="539" y="1345"/>
                  <a:pt x="530" y="1320"/>
                  <a:pt x="523" y="1290"/>
                </a:cubicBezTo>
                <a:cubicBezTo>
                  <a:pt x="543" y="1233"/>
                  <a:pt x="544" y="1174"/>
                  <a:pt x="549" y="1113"/>
                </a:cubicBezTo>
                <a:cubicBezTo>
                  <a:pt x="538" y="742"/>
                  <a:pt x="569" y="370"/>
                  <a:pt x="536" y="0"/>
                </a:cubicBezTo>
                <a:cubicBezTo>
                  <a:pt x="518" y="60"/>
                  <a:pt x="513" y="122"/>
                  <a:pt x="497" y="183"/>
                </a:cubicBezTo>
                <a:cubicBezTo>
                  <a:pt x="490" y="236"/>
                  <a:pt x="487" y="301"/>
                  <a:pt x="471" y="354"/>
                </a:cubicBezTo>
                <a:cubicBezTo>
                  <a:pt x="466" y="393"/>
                  <a:pt x="463" y="432"/>
                  <a:pt x="458" y="471"/>
                </a:cubicBezTo>
                <a:cubicBezTo>
                  <a:pt x="451" y="517"/>
                  <a:pt x="430" y="563"/>
                  <a:pt x="419" y="609"/>
                </a:cubicBezTo>
                <a:cubicBezTo>
                  <a:pt x="410" y="691"/>
                  <a:pt x="377" y="759"/>
                  <a:pt x="360" y="838"/>
                </a:cubicBezTo>
                <a:cubicBezTo>
                  <a:pt x="334" y="954"/>
                  <a:pt x="322" y="1077"/>
                  <a:pt x="268" y="1185"/>
                </a:cubicBezTo>
                <a:cubicBezTo>
                  <a:pt x="270" y="1191"/>
                  <a:pt x="276" y="1197"/>
                  <a:pt x="275" y="1204"/>
                </a:cubicBezTo>
                <a:cubicBezTo>
                  <a:pt x="273" y="1213"/>
                  <a:pt x="237" y="1245"/>
                  <a:pt x="229" y="1250"/>
                </a:cubicBezTo>
                <a:cubicBezTo>
                  <a:pt x="214" y="1273"/>
                  <a:pt x="199" y="1288"/>
                  <a:pt x="176" y="1303"/>
                </a:cubicBezTo>
                <a:cubicBezTo>
                  <a:pt x="163" y="1343"/>
                  <a:pt x="181" y="1304"/>
                  <a:pt x="150" y="1329"/>
                </a:cubicBezTo>
                <a:cubicBezTo>
                  <a:pt x="144" y="1334"/>
                  <a:pt x="143" y="1344"/>
                  <a:pt x="137" y="1348"/>
                </a:cubicBezTo>
                <a:cubicBezTo>
                  <a:pt x="101" y="1371"/>
                  <a:pt x="38" y="1377"/>
                  <a:pt x="0" y="1381"/>
                </a:cubicBezTo>
                <a:cubicBezTo>
                  <a:pt x="90" y="1414"/>
                  <a:pt x="392" y="1429"/>
                  <a:pt x="530" y="1375"/>
                </a:cubicBezTo>
                <a:close/>
              </a:path>
            </a:pathLst>
          </a:custGeom>
          <a:solidFill>
            <a:srgbClr val="FF7C80"/>
          </a:solidFill>
          <a:ln w="9525">
            <a:solidFill>
              <a:srgbClr val="FF5050"/>
            </a:solidFill>
            <a:round/>
            <a:headEnd/>
            <a:tailEnd/>
          </a:ln>
        </p:spPr>
        <p:txBody>
          <a:bodyPr wrap="none"/>
          <a:lstStyle/>
          <a:p>
            <a:endParaRPr lang="en-US" dirty="0"/>
          </a:p>
        </p:txBody>
      </p:sp>
      <p:sp>
        <p:nvSpPr>
          <p:cNvPr id="104454" name="Freeform 5"/>
          <p:cNvSpPr>
            <a:spLocks/>
          </p:cNvSpPr>
          <p:nvPr/>
        </p:nvSpPr>
        <p:spPr bwMode="auto">
          <a:xfrm>
            <a:off x="4694238" y="1925637"/>
            <a:ext cx="865187" cy="2209800"/>
          </a:xfrm>
          <a:custGeom>
            <a:avLst/>
            <a:gdLst>
              <a:gd name="T0" fmla="*/ 41 w 545"/>
              <a:gd name="T1" fmla="*/ 1375 h 1392"/>
              <a:gd name="T2" fmla="*/ 41 w 545"/>
              <a:gd name="T3" fmla="*/ 1061 h 1392"/>
              <a:gd name="T4" fmla="*/ 54 w 545"/>
              <a:gd name="T5" fmla="*/ 236 h 1392"/>
              <a:gd name="T6" fmla="*/ 47 w 545"/>
              <a:gd name="T7" fmla="*/ 0 h 1392"/>
              <a:gd name="T8" fmla="*/ 74 w 545"/>
              <a:gd name="T9" fmla="*/ 59 h 1392"/>
              <a:gd name="T10" fmla="*/ 100 w 545"/>
              <a:gd name="T11" fmla="*/ 144 h 1392"/>
              <a:gd name="T12" fmla="*/ 146 w 545"/>
              <a:gd name="T13" fmla="*/ 478 h 1392"/>
              <a:gd name="T14" fmla="*/ 178 w 545"/>
              <a:gd name="T15" fmla="*/ 661 h 1392"/>
              <a:gd name="T16" fmla="*/ 198 w 545"/>
              <a:gd name="T17" fmla="*/ 727 h 1392"/>
              <a:gd name="T18" fmla="*/ 211 w 545"/>
              <a:gd name="T19" fmla="*/ 766 h 1392"/>
              <a:gd name="T20" fmla="*/ 257 w 545"/>
              <a:gd name="T21" fmla="*/ 975 h 1392"/>
              <a:gd name="T22" fmla="*/ 407 w 545"/>
              <a:gd name="T23" fmla="*/ 1290 h 1392"/>
              <a:gd name="T24" fmla="*/ 492 w 545"/>
              <a:gd name="T25" fmla="*/ 1349 h 1392"/>
              <a:gd name="T26" fmla="*/ 545 w 545"/>
              <a:gd name="T27" fmla="*/ 1375 h 1392"/>
              <a:gd name="T28" fmla="*/ 394 w 545"/>
              <a:gd name="T29" fmla="*/ 1381 h 1392"/>
              <a:gd name="T30" fmla="*/ 41 w 545"/>
              <a:gd name="T31" fmla="*/ 1375 h 139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45" h="1392">
                <a:moveTo>
                  <a:pt x="41" y="1375"/>
                </a:moveTo>
                <a:cubicBezTo>
                  <a:pt x="27" y="1187"/>
                  <a:pt x="37" y="1367"/>
                  <a:pt x="41" y="1061"/>
                </a:cubicBezTo>
                <a:cubicBezTo>
                  <a:pt x="52" y="237"/>
                  <a:pt x="0" y="534"/>
                  <a:pt x="54" y="236"/>
                </a:cubicBezTo>
                <a:cubicBezTo>
                  <a:pt x="48" y="146"/>
                  <a:pt x="42" y="89"/>
                  <a:pt x="47" y="0"/>
                </a:cubicBezTo>
                <a:cubicBezTo>
                  <a:pt x="54" y="25"/>
                  <a:pt x="55" y="41"/>
                  <a:pt x="74" y="59"/>
                </a:cubicBezTo>
                <a:cubicBezTo>
                  <a:pt x="81" y="88"/>
                  <a:pt x="90" y="116"/>
                  <a:pt x="100" y="144"/>
                </a:cubicBezTo>
                <a:cubicBezTo>
                  <a:pt x="108" y="253"/>
                  <a:pt x="123" y="371"/>
                  <a:pt x="146" y="478"/>
                </a:cubicBezTo>
                <a:cubicBezTo>
                  <a:pt x="152" y="541"/>
                  <a:pt x="160" y="600"/>
                  <a:pt x="178" y="661"/>
                </a:cubicBezTo>
                <a:cubicBezTo>
                  <a:pt x="184" y="683"/>
                  <a:pt x="191" y="705"/>
                  <a:pt x="198" y="727"/>
                </a:cubicBezTo>
                <a:cubicBezTo>
                  <a:pt x="202" y="740"/>
                  <a:pt x="211" y="766"/>
                  <a:pt x="211" y="766"/>
                </a:cubicBezTo>
                <a:cubicBezTo>
                  <a:pt x="216" y="839"/>
                  <a:pt x="214" y="913"/>
                  <a:pt x="257" y="975"/>
                </a:cubicBezTo>
                <a:cubicBezTo>
                  <a:pt x="287" y="1074"/>
                  <a:pt x="318" y="1229"/>
                  <a:pt x="407" y="1290"/>
                </a:cubicBezTo>
                <a:cubicBezTo>
                  <a:pt x="428" y="1321"/>
                  <a:pt x="457" y="1336"/>
                  <a:pt x="492" y="1349"/>
                </a:cubicBezTo>
                <a:cubicBezTo>
                  <a:pt x="509" y="1365"/>
                  <a:pt x="524" y="1368"/>
                  <a:pt x="545" y="1375"/>
                </a:cubicBezTo>
                <a:cubicBezTo>
                  <a:pt x="520" y="1391"/>
                  <a:pt x="409" y="1380"/>
                  <a:pt x="394" y="1381"/>
                </a:cubicBezTo>
                <a:cubicBezTo>
                  <a:pt x="162" y="1391"/>
                  <a:pt x="257" y="1392"/>
                  <a:pt x="41" y="1375"/>
                </a:cubicBezTo>
                <a:close/>
              </a:path>
            </a:pathLst>
          </a:custGeom>
          <a:solidFill>
            <a:schemeClr val="accent1"/>
          </a:solidFill>
          <a:ln w="9525">
            <a:solidFill>
              <a:schemeClr val="tx1"/>
            </a:solidFill>
            <a:round/>
            <a:headEnd/>
            <a:tailEnd/>
          </a:ln>
        </p:spPr>
        <p:txBody>
          <a:bodyPr wrap="none"/>
          <a:lstStyle/>
          <a:p>
            <a:endParaRPr lang="en-US" dirty="0"/>
          </a:p>
        </p:txBody>
      </p:sp>
      <p:sp>
        <p:nvSpPr>
          <p:cNvPr id="8" name="Footer Placeholder 7"/>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5474" name="Slide Number Placeholder 3"/>
          <p:cNvSpPr>
            <a:spLocks noGrp="1"/>
          </p:cNvSpPr>
          <p:nvPr>
            <p:ph type="sldNum" sz="quarter" idx="12"/>
          </p:nvPr>
        </p:nvSpPr>
        <p:spPr>
          <a:noFill/>
          <a:ln>
            <a:miter lim="800000"/>
            <a:headEnd/>
            <a:tailEnd/>
          </a:ln>
        </p:spPr>
        <p:txBody>
          <a:bodyPr/>
          <a:lstStyle/>
          <a:p>
            <a:fld id="{1D8E27D4-F68B-4CB7-AA24-A78E5D5BC3FF}" type="slidenum">
              <a:rPr lang="en-US"/>
              <a:pPr/>
              <a:t>67</a:t>
            </a:fld>
            <a:endParaRPr lang="en-US" dirty="0"/>
          </a:p>
        </p:txBody>
      </p:sp>
      <p:sp>
        <p:nvSpPr>
          <p:cNvPr id="453634" name="Text Box 2"/>
          <p:cNvSpPr txBox="1">
            <a:spLocks noChangeArrowheads="1"/>
          </p:cNvSpPr>
          <p:nvPr/>
        </p:nvSpPr>
        <p:spPr bwMode="auto">
          <a:xfrm>
            <a:off x="304800" y="0"/>
            <a:ext cx="8610600" cy="2530475"/>
          </a:xfrm>
          <a:prstGeom prst="rect">
            <a:avLst/>
          </a:prstGeom>
          <a:noFill/>
          <a:ln w="9525">
            <a:noFill/>
            <a:miter lim="800000"/>
            <a:headEnd/>
            <a:tailEnd/>
          </a:ln>
          <a:effectLst/>
        </p:spPr>
        <p:txBody>
          <a:bodyPr>
            <a:spAutoFit/>
          </a:bodyPr>
          <a:lstStyle/>
          <a:p>
            <a:pPr eaLnBrk="1" hangingPunct="1">
              <a:spcBef>
                <a:spcPct val="50000"/>
              </a:spcBef>
              <a:defRPr/>
            </a:pPr>
            <a:r>
              <a:rPr lang="en-US" b="1" dirty="0">
                <a:effectLst>
                  <a:outerShdw blurRad="38100" dist="38100" dir="2700000" algn="tl">
                    <a:srgbClr val="FFFFFF"/>
                  </a:outerShdw>
                </a:effectLst>
              </a:rPr>
              <a:t>The more </a:t>
            </a:r>
            <a:r>
              <a:rPr lang="en-US" b="1" i="1" dirty="0">
                <a:effectLst>
                  <a:outerShdw blurRad="38100" dist="38100" dir="2700000" algn="tl">
                    <a:srgbClr val="FFFFFF"/>
                  </a:outerShdw>
                </a:effectLst>
              </a:rPr>
              <a:t>“informationally efficient”</a:t>
            </a:r>
            <a:r>
              <a:rPr lang="en-US" b="1" dirty="0">
                <a:effectLst>
                  <a:outerShdw blurRad="38100" dist="38100" dir="2700000" algn="tl">
                    <a:srgbClr val="FFFFFF"/>
                  </a:outerShdw>
                </a:effectLst>
              </a:rPr>
              <a:t> is the asset market, the more effective is the </a:t>
            </a:r>
            <a:r>
              <a:rPr lang="en-US" b="1" i="1" dirty="0">
                <a:effectLst>
                  <a:outerShdw blurRad="38100" dist="38100" dir="2700000" algn="tl">
                    <a:srgbClr val="FFFFFF"/>
                  </a:outerShdw>
                </a:effectLst>
              </a:rPr>
              <a:t>price discovery</a:t>
            </a:r>
            <a:r>
              <a:rPr lang="en-US" b="1" dirty="0">
                <a:effectLst>
                  <a:outerShdw blurRad="38100" dist="38100" dir="2700000" algn="tl">
                    <a:srgbClr val="FFFFFF"/>
                  </a:outerShdw>
                </a:effectLst>
              </a:rPr>
              <a:t> and the </a:t>
            </a:r>
            <a:r>
              <a:rPr lang="en-US" b="1" i="1" dirty="0">
                <a:effectLst>
                  <a:outerShdw blurRad="38100" dist="38100" dir="2700000" algn="tl">
                    <a:srgbClr val="FFFFFF"/>
                  </a:outerShdw>
                </a:effectLst>
              </a:rPr>
              <a:t>information aggregation</a:t>
            </a:r>
            <a:r>
              <a:rPr lang="en-US" b="1" dirty="0">
                <a:effectLst>
                  <a:outerShdw blurRad="38100" dist="38100" dir="2700000" algn="tl">
                    <a:srgbClr val="FFFFFF"/>
                  </a:outerShdw>
                </a:effectLst>
              </a:rPr>
              <a:t>.</a:t>
            </a:r>
          </a:p>
          <a:p>
            <a:pPr eaLnBrk="1" hangingPunct="1">
              <a:spcBef>
                <a:spcPct val="50000"/>
              </a:spcBef>
              <a:defRPr/>
            </a:pPr>
            <a:r>
              <a:rPr lang="en-US" b="1" dirty="0">
                <a:effectLst>
                  <a:outerShdw blurRad="38100" dist="38100" dir="2700000" algn="tl">
                    <a:srgbClr val="FFFFFF"/>
                  </a:outerShdw>
                </a:effectLst>
              </a:rPr>
              <a:t>The market </a:t>
            </a:r>
            <a:r>
              <a:rPr lang="en-US" b="1" i="1" dirty="0">
                <a:effectLst>
                  <a:outerShdw blurRad="38100" dist="38100" dir="2700000" algn="tl">
                    <a:srgbClr val="FFFFFF"/>
                  </a:outerShdw>
                </a:effectLst>
              </a:rPr>
              <a:t>learns from itself</a:t>
            </a:r>
            <a:r>
              <a:rPr lang="en-US" b="1" dirty="0">
                <a:effectLst>
                  <a:outerShdw blurRad="38100" dist="38100" dir="2700000" algn="tl">
                    <a:srgbClr val="FFFFFF"/>
                  </a:outerShdw>
                </a:effectLst>
              </a:rPr>
              <a:t> (about the value of the type of asset being traded in the market).</a:t>
            </a:r>
          </a:p>
          <a:p>
            <a:pPr eaLnBrk="1" hangingPunct="1">
              <a:spcBef>
                <a:spcPct val="50000"/>
              </a:spcBef>
              <a:defRPr/>
            </a:pPr>
            <a:r>
              <a:rPr lang="en-US" b="1" dirty="0">
                <a:effectLst>
                  <a:outerShdw blurRad="38100" dist="38100" dir="2700000" algn="tl">
                    <a:srgbClr val="FFFFFF"/>
                  </a:outerShdw>
                </a:effectLst>
              </a:rPr>
              <a:t>In the extreme, the distributions on both sides of the market (the buyers and the sellers) will collapse onto the single, market-clearing price, at which the number of buyers equals the number of sellers:</a:t>
            </a:r>
          </a:p>
        </p:txBody>
      </p:sp>
      <p:grpSp>
        <p:nvGrpSpPr>
          <p:cNvPr id="105476" name="Group 3"/>
          <p:cNvGrpSpPr>
            <a:grpSpLocks/>
          </p:cNvGrpSpPr>
          <p:nvPr/>
        </p:nvGrpSpPr>
        <p:grpSpPr bwMode="auto">
          <a:xfrm>
            <a:off x="304800" y="2514600"/>
            <a:ext cx="8458200" cy="3749675"/>
            <a:chOff x="192" y="1776"/>
            <a:chExt cx="5328" cy="2362"/>
          </a:xfrm>
        </p:grpSpPr>
        <p:sp>
          <p:nvSpPr>
            <p:cNvPr id="453636" name="Text Box 4"/>
            <p:cNvSpPr txBox="1">
              <a:spLocks noChangeArrowheads="1"/>
            </p:cNvSpPr>
            <p:nvPr/>
          </p:nvSpPr>
          <p:spPr bwMode="auto">
            <a:xfrm>
              <a:off x="192" y="3888"/>
              <a:ext cx="5328" cy="250"/>
            </a:xfrm>
            <a:prstGeom prst="rect">
              <a:avLst/>
            </a:prstGeom>
            <a:noFill/>
            <a:ln w="9525">
              <a:noFill/>
              <a:miter lim="800000"/>
              <a:headEnd/>
              <a:tailEnd/>
            </a:ln>
            <a:effectLst/>
          </p:spPr>
          <p:txBody>
            <a:bodyPr>
              <a:spAutoFit/>
            </a:bodyPr>
            <a:lstStyle/>
            <a:p>
              <a:pPr algn="ctr" eaLnBrk="1" hangingPunct="1">
                <a:spcBef>
                  <a:spcPct val="50000"/>
                </a:spcBef>
                <a:defRPr/>
              </a:pPr>
              <a:r>
                <a:rPr lang="en-US" b="1" dirty="0">
                  <a:effectLst>
                    <a:outerShdw blurRad="38100" dist="38100" dir="2700000" algn="tl">
                      <a:srgbClr val="FFFFFF"/>
                    </a:outerShdw>
                  </a:effectLst>
                </a:rPr>
                <a:t>This is approximately what happens in the stock market.</a:t>
              </a:r>
            </a:p>
          </p:txBody>
        </p:sp>
        <p:pic>
          <p:nvPicPr>
            <p:cNvPr id="105479" name="Picture 5"/>
            <p:cNvPicPr>
              <a:picLocks noChangeAspect="1" noChangeArrowheads="1"/>
            </p:cNvPicPr>
            <p:nvPr/>
          </p:nvPicPr>
          <p:blipFill>
            <a:blip r:embed="rId2" cstate="print"/>
            <a:srcRect/>
            <a:stretch>
              <a:fillRect/>
            </a:stretch>
          </p:blipFill>
          <p:spPr bwMode="auto">
            <a:xfrm>
              <a:off x="1536" y="1776"/>
              <a:ext cx="2706" cy="1878"/>
            </a:xfrm>
            <a:prstGeom prst="rect">
              <a:avLst/>
            </a:prstGeom>
            <a:noFill/>
            <a:ln w="9525">
              <a:noFill/>
              <a:miter lim="800000"/>
              <a:headEnd/>
              <a:tailEnd/>
            </a:ln>
          </p:spPr>
        </p:pic>
        <p:sp>
          <p:nvSpPr>
            <p:cNvPr id="453638" name="Text Box 6"/>
            <p:cNvSpPr txBox="1">
              <a:spLocks noChangeArrowheads="1"/>
            </p:cNvSpPr>
            <p:nvPr/>
          </p:nvSpPr>
          <p:spPr bwMode="auto">
            <a:xfrm>
              <a:off x="288" y="3648"/>
              <a:ext cx="5232" cy="250"/>
            </a:xfrm>
            <a:prstGeom prst="rect">
              <a:avLst/>
            </a:prstGeom>
            <a:noFill/>
            <a:ln w="9525">
              <a:noFill/>
              <a:miter lim="800000"/>
              <a:headEnd/>
              <a:tailEnd/>
            </a:ln>
            <a:effectLst/>
          </p:spPr>
          <p:txBody>
            <a:bodyPr>
              <a:spAutoFit/>
            </a:bodyPr>
            <a:lstStyle/>
            <a:p>
              <a:pPr algn="ctr" eaLnBrk="1" hangingPunct="1">
                <a:spcBef>
                  <a:spcPct val="50000"/>
                </a:spcBef>
                <a:defRPr/>
              </a:pPr>
              <a:r>
                <a:rPr lang="en-US" b="1" i="1" dirty="0">
                  <a:effectLst>
                    <a:outerShdw blurRad="38100" dist="38100" dir="2700000" algn="tl">
                      <a:srgbClr val="FFFFFF"/>
                    </a:outerShdw>
                  </a:effectLst>
                </a:rPr>
                <a:t>Hence, observed prices exactly equal market values.</a:t>
              </a:r>
            </a:p>
          </p:txBody>
        </p:sp>
      </p:grpSp>
      <p:sp>
        <p:nvSpPr>
          <p:cNvPr id="9" name="Footer Placeholder 8"/>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6498" name="Slide Number Placeholder 3"/>
          <p:cNvSpPr>
            <a:spLocks noGrp="1"/>
          </p:cNvSpPr>
          <p:nvPr>
            <p:ph type="sldNum" sz="quarter" idx="12"/>
          </p:nvPr>
        </p:nvSpPr>
        <p:spPr>
          <a:noFill/>
          <a:ln>
            <a:miter lim="800000"/>
            <a:headEnd/>
            <a:tailEnd/>
          </a:ln>
        </p:spPr>
        <p:txBody>
          <a:bodyPr/>
          <a:lstStyle/>
          <a:p>
            <a:fld id="{9BDD3D7C-CDF9-4DED-8822-C2B137EAE07D}" type="slidenum">
              <a:rPr lang="en-US"/>
              <a:pPr/>
              <a:t>68</a:t>
            </a:fld>
            <a:endParaRPr lang="en-US" dirty="0"/>
          </a:p>
        </p:txBody>
      </p:sp>
      <p:sp>
        <p:nvSpPr>
          <p:cNvPr id="454658" name="Text Box 2"/>
          <p:cNvSpPr txBox="1">
            <a:spLocks noChangeArrowheads="1"/>
          </p:cNvSpPr>
          <p:nvPr/>
        </p:nvSpPr>
        <p:spPr bwMode="auto">
          <a:xfrm>
            <a:off x="304800" y="228600"/>
            <a:ext cx="8610600" cy="1311275"/>
          </a:xfrm>
          <a:prstGeom prst="rect">
            <a:avLst/>
          </a:prstGeom>
          <a:noFill/>
          <a:ln w="9525">
            <a:noFill/>
            <a:miter lim="800000"/>
            <a:headEnd/>
            <a:tailEnd/>
          </a:ln>
          <a:effectLst/>
        </p:spPr>
        <p:txBody>
          <a:bodyPr>
            <a:spAutoFit/>
          </a:bodyPr>
          <a:lstStyle/>
          <a:p>
            <a:pPr eaLnBrk="1" hangingPunct="1">
              <a:spcBef>
                <a:spcPct val="50000"/>
              </a:spcBef>
              <a:defRPr/>
            </a:pPr>
            <a:r>
              <a:rPr lang="en-US" b="1" dirty="0">
                <a:effectLst>
                  <a:outerShdw blurRad="38100" dist="38100" dir="2700000" algn="tl">
                    <a:srgbClr val="FFFFFF"/>
                  </a:outerShdw>
                </a:effectLst>
              </a:rPr>
              <a:t>Real estate markets are not that informationally efficient.</a:t>
            </a:r>
          </a:p>
          <a:p>
            <a:pPr eaLnBrk="1" hangingPunct="1">
              <a:spcBef>
                <a:spcPct val="50000"/>
              </a:spcBef>
              <a:defRPr/>
            </a:pPr>
            <a:r>
              <a:rPr lang="en-US" b="1" dirty="0">
                <a:effectLst>
                  <a:outerShdw blurRad="38100" dist="38100" dir="2700000" algn="tl">
                    <a:srgbClr val="FFFFFF"/>
                  </a:outerShdw>
                </a:effectLst>
              </a:rPr>
              <a:t>There is </a:t>
            </a:r>
            <a:r>
              <a:rPr lang="en-US" b="1" i="1" dirty="0">
                <a:effectLst>
                  <a:outerShdw blurRad="38100" dist="38100" dir="2700000" algn="tl">
                    <a:srgbClr val="FFFFFF"/>
                  </a:outerShdw>
                </a:effectLst>
              </a:rPr>
              <a:t>price dispersion</a:t>
            </a:r>
            <a:r>
              <a:rPr lang="en-US" b="1" dirty="0">
                <a:effectLst>
                  <a:outerShdw blurRad="38100" dist="38100" dir="2700000" algn="tl">
                    <a:srgbClr val="FFFFFF"/>
                  </a:outerShdw>
                </a:effectLst>
              </a:rPr>
              <a:t>.</a:t>
            </a:r>
          </a:p>
          <a:p>
            <a:pPr eaLnBrk="1" hangingPunct="1">
              <a:spcBef>
                <a:spcPct val="50000"/>
              </a:spcBef>
              <a:defRPr/>
            </a:pPr>
            <a:r>
              <a:rPr lang="en-US" b="1" i="1" dirty="0">
                <a:effectLst>
                  <a:outerShdw blurRad="38100" dist="38100" dir="2700000" algn="tl">
                    <a:srgbClr val="FFFFFF"/>
                  </a:outerShdw>
                </a:effectLst>
              </a:rPr>
              <a:t>Recall . . .</a:t>
            </a:r>
          </a:p>
        </p:txBody>
      </p:sp>
      <p:pic>
        <p:nvPicPr>
          <p:cNvPr id="106500" name="Picture 3"/>
          <p:cNvPicPr>
            <a:picLocks noChangeAspect="1" noChangeArrowheads="1"/>
          </p:cNvPicPr>
          <p:nvPr/>
        </p:nvPicPr>
        <p:blipFill>
          <a:blip r:embed="rId2" cstate="print"/>
          <a:srcRect/>
          <a:stretch>
            <a:fillRect/>
          </a:stretch>
        </p:blipFill>
        <p:spPr bwMode="auto">
          <a:xfrm>
            <a:off x="381000" y="1600200"/>
            <a:ext cx="5943600" cy="4132263"/>
          </a:xfrm>
          <a:prstGeom prst="rect">
            <a:avLst/>
          </a:prstGeom>
          <a:noFill/>
          <a:ln w="9525">
            <a:noFill/>
            <a:miter lim="800000"/>
            <a:headEnd/>
            <a:tailEnd/>
          </a:ln>
        </p:spPr>
      </p:pic>
      <p:grpSp>
        <p:nvGrpSpPr>
          <p:cNvPr id="106501" name="Group 4"/>
          <p:cNvGrpSpPr>
            <a:grpSpLocks/>
          </p:cNvGrpSpPr>
          <p:nvPr/>
        </p:nvGrpSpPr>
        <p:grpSpPr bwMode="auto">
          <a:xfrm>
            <a:off x="3276600" y="1828800"/>
            <a:ext cx="5334000" cy="3384550"/>
            <a:chOff x="2208" y="1296"/>
            <a:chExt cx="3360" cy="2132"/>
          </a:xfrm>
        </p:grpSpPr>
        <p:sp>
          <p:nvSpPr>
            <p:cNvPr id="454661" name="Text Box 5"/>
            <p:cNvSpPr txBox="1">
              <a:spLocks noChangeArrowheads="1"/>
            </p:cNvSpPr>
            <p:nvPr/>
          </p:nvSpPr>
          <p:spPr bwMode="auto">
            <a:xfrm>
              <a:off x="4224" y="1296"/>
              <a:ext cx="1344" cy="1024"/>
            </a:xfrm>
            <a:prstGeom prst="rect">
              <a:avLst/>
            </a:prstGeom>
            <a:noFill/>
            <a:ln w="9525">
              <a:solidFill>
                <a:srgbClr val="CC0099"/>
              </a:solidFill>
              <a:miter lim="800000"/>
              <a:headEnd/>
              <a:tailEnd/>
            </a:ln>
            <a:effectLst/>
          </p:spPr>
          <p:txBody>
            <a:bodyPr>
              <a:spAutoFit/>
            </a:bodyPr>
            <a:lstStyle/>
            <a:p>
              <a:pPr eaLnBrk="1" hangingPunct="1">
                <a:spcBef>
                  <a:spcPct val="50000"/>
                </a:spcBef>
                <a:defRPr/>
              </a:pPr>
              <a:r>
                <a:rPr lang="en-US" b="1" dirty="0">
                  <a:effectLst>
                    <a:outerShdw blurRad="38100" dist="38100" dir="2700000" algn="tl">
                      <a:srgbClr val="FFFFFF"/>
                    </a:outerShdw>
                  </a:effectLst>
                </a:rPr>
                <a:t>The </a:t>
              </a:r>
              <a:r>
                <a:rPr lang="en-US" b="1" i="1" dirty="0">
                  <a:effectLst>
                    <a:outerShdw blurRad="38100" dist="38100" dir="2700000" algn="tl">
                      <a:srgbClr val="FFFFFF"/>
                    </a:outerShdw>
                  </a:effectLst>
                </a:rPr>
                <a:t>mean</a:t>
              </a:r>
              <a:r>
                <a:rPr lang="en-US" b="1" dirty="0">
                  <a:effectLst>
                    <a:outerShdw blurRad="38100" dist="38100" dir="2700000" algn="tl">
                      <a:srgbClr val="FFFFFF"/>
                    </a:outerShdw>
                  </a:effectLst>
                </a:rPr>
                <a:t> of this distribution (</a:t>
              </a:r>
              <a:r>
                <a:rPr lang="en-US" b="1" i="1" dirty="0">
                  <a:effectLst>
                    <a:outerShdw blurRad="38100" dist="38100" dir="2700000" algn="tl">
                      <a:srgbClr val="FFFFFF"/>
                    </a:outerShdw>
                  </a:effectLst>
                </a:rPr>
                <a:t>“expected price”</a:t>
              </a:r>
              <a:r>
                <a:rPr lang="en-US" b="1" dirty="0">
                  <a:effectLst>
                    <a:outerShdw blurRad="38100" dist="38100" dir="2700000" algn="tl">
                      <a:srgbClr val="FFFFFF"/>
                    </a:outerShdw>
                  </a:effectLst>
                </a:rPr>
                <a:t>) is the </a:t>
              </a:r>
              <a:r>
                <a:rPr lang="en-US" b="1" i="1" dirty="0">
                  <a:effectLst>
                    <a:outerShdw blurRad="38100" dist="38100" dir="2700000" algn="tl">
                      <a:srgbClr val="FFFFFF"/>
                    </a:outerShdw>
                  </a:effectLst>
                </a:rPr>
                <a:t>market value </a:t>
              </a:r>
              <a:r>
                <a:rPr lang="en-US" b="1" dirty="0">
                  <a:effectLst>
                    <a:outerShdw blurRad="38100" dist="38100" dir="2700000" algn="tl">
                      <a:srgbClr val="FFFFFF"/>
                    </a:outerShdw>
                  </a:effectLst>
                </a:rPr>
                <a:t>(</a:t>
              </a:r>
              <a:r>
                <a:rPr lang="en-US" b="1" dirty="0">
                  <a:solidFill>
                    <a:srgbClr val="CC0099"/>
                  </a:solidFill>
                  <a:effectLst>
                    <a:outerShdw blurRad="38100" dist="38100" dir="2700000" algn="tl">
                      <a:srgbClr val="000000"/>
                    </a:outerShdw>
                  </a:effectLst>
                </a:rPr>
                <a:t>MV</a:t>
              </a:r>
              <a:r>
                <a:rPr lang="en-US" b="1" dirty="0">
                  <a:effectLst>
                    <a:outerShdw blurRad="38100" dist="38100" dir="2700000" algn="tl">
                      <a:srgbClr val="FFFFFF"/>
                    </a:outerShdw>
                  </a:effectLst>
                </a:rPr>
                <a:t>)</a:t>
              </a:r>
            </a:p>
          </p:txBody>
        </p:sp>
        <p:sp>
          <p:nvSpPr>
            <p:cNvPr id="106505" name="AutoShape 6"/>
            <p:cNvSpPr>
              <a:spLocks noChangeArrowheads="1"/>
            </p:cNvSpPr>
            <p:nvPr/>
          </p:nvSpPr>
          <p:spPr bwMode="auto">
            <a:xfrm rot="10800000">
              <a:off x="2400" y="2592"/>
              <a:ext cx="2976" cy="672"/>
            </a:xfrm>
            <a:custGeom>
              <a:avLst/>
              <a:gdLst>
                <a:gd name="T0" fmla="*/ 2078 w 21600"/>
                <a:gd name="T1" fmla="*/ 0 h 21600"/>
                <a:gd name="T2" fmla="*/ 2078 w 21600"/>
                <a:gd name="T3" fmla="*/ 378 h 21600"/>
                <a:gd name="T4" fmla="*/ 494 w 21600"/>
                <a:gd name="T5" fmla="*/ 672 h 21600"/>
                <a:gd name="T6" fmla="*/ 2976 w 21600"/>
                <a:gd name="T7" fmla="*/ 189 h 21600"/>
                <a:gd name="T8" fmla="*/ 17694720 60000 65536"/>
                <a:gd name="T9" fmla="*/ 5898240 60000 65536"/>
                <a:gd name="T10" fmla="*/ 5898240 60000 65536"/>
                <a:gd name="T11" fmla="*/ 0 60000 65536"/>
                <a:gd name="T12" fmla="*/ 12426 w 21600"/>
                <a:gd name="T13" fmla="*/ 2571 h 21600"/>
                <a:gd name="T14" fmla="*/ 17840 w 21600"/>
                <a:gd name="T15" fmla="*/ 9579 h 21600"/>
              </a:gdLst>
              <a:ahLst/>
              <a:cxnLst>
                <a:cxn ang="T8">
                  <a:pos x="T0" y="T1"/>
                </a:cxn>
                <a:cxn ang="T9">
                  <a:pos x="T2" y="T3"/>
                </a:cxn>
                <a:cxn ang="T10">
                  <a:pos x="T4" y="T5"/>
                </a:cxn>
                <a:cxn ang="T11">
                  <a:pos x="T6" y="T7"/>
                </a:cxn>
              </a:cxnLst>
              <a:rect l="T12" t="T13" r="T14" b="T15"/>
              <a:pathLst>
                <a:path w="21600" h="21600">
                  <a:moveTo>
                    <a:pt x="21600" y="6079"/>
                  </a:moveTo>
                  <a:lnTo>
                    <a:pt x="15079" y="0"/>
                  </a:lnTo>
                  <a:lnTo>
                    <a:pt x="15079" y="2571"/>
                  </a:lnTo>
                  <a:lnTo>
                    <a:pt x="12427" y="2571"/>
                  </a:lnTo>
                  <a:cubicBezTo>
                    <a:pt x="5564" y="2571"/>
                    <a:pt x="0" y="6863"/>
                    <a:pt x="0" y="12158"/>
                  </a:cubicBezTo>
                  <a:lnTo>
                    <a:pt x="0" y="21600"/>
                  </a:lnTo>
                  <a:lnTo>
                    <a:pt x="7171" y="21600"/>
                  </a:lnTo>
                  <a:lnTo>
                    <a:pt x="7171" y="12158"/>
                  </a:lnTo>
                  <a:cubicBezTo>
                    <a:pt x="7171" y="10738"/>
                    <a:pt x="9524" y="9587"/>
                    <a:pt x="12427" y="9587"/>
                  </a:cubicBezTo>
                  <a:lnTo>
                    <a:pt x="15079" y="9587"/>
                  </a:lnTo>
                  <a:lnTo>
                    <a:pt x="15079" y="12158"/>
                  </a:lnTo>
                  <a:lnTo>
                    <a:pt x="21600" y="6079"/>
                  </a:lnTo>
                  <a:close/>
                </a:path>
              </a:pathLst>
            </a:custGeom>
            <a:noFill/>
            <a:ln w="9525">
              <a:solidFill>
                <a:schemeClr val="tx1"/>
              </a:solidFill>
              <a:miter lim="800000"/>
              <a:headEnd/>
              <a:tailEnd/>
            </a:ln>
          </p:spPr>
          <p:txBody>
            <a:bodyPr wrap="none" anchor="ctr"/>
            <a:lstStyle/>
            <a:p>
              <a:endParaRPr lang="en-US" dirty="0"/>
            </a:p>
          </p:txBody>
        </p:sp>
        <p:sp>
          <p:nvSpPr>
            <p:cNvPr id="106506" name="Line 7"/>
            <p:cNvSpPr>
              <a:spLocks noChangeShapeType="1"/>
            </p:cNvSpPr>
            <p:nvPr/>
          </p:nvSpPr>
          <p:spPr bwMode="auto">
            <a:xfrm>
              <a:off x="2352" y="2112"/>
              <a:ext cx="0" cy="1152"/>
            </a:xfrm>
            <a:prstGeom prst="line">
              <a:avLst/>
            </a:prstGeom>
            <a:noFill/>
            <a:ln w="12700">
              <a:solidFill>
                <a:schemeClr val="tx1"/>
              </a:solidFill>
              <a:prstDash val="sysDot"/>
              <a:round/>
              <a:headEnd/>
              <a:tailEnd/>
            </a:ln>
          </p:spPr>
          <p:txBody>
            <a:bodyPr wrap="none"/>
            <a:lstStyle/>
            <a:p>
              <a:endParaRPr lang="en-US" dirty="0"/>
            </a:p>
          </p:txBody>
        </p:sp>
        <p:sp>
          <p:nvSpPr>
            <p:cNvPr id="106507" name="Text Box 8"/>
            <p:cNvSpPr txBox="1">
              <a:spLocks noChangeArrowheads="1"/>
            </p:cNvSpPr>
            <p:nvPr/>
          </p:nvSpPr>
          <p:spPr bwMode="auto">
            <a:xfrm>
              <a:off x="2208" y="3216"/>
              <a:ext cx="336" cy="212"/>
            </a:xfrm>
            <a:prstGeom prst="rect">
              <a:avLst/>
            </a:prstGeom>
            <a:noFill/>
            <a:ln w="9525">
              <a:noFill/>
              <a:miter lim="800000"/>
              <a:headEnd/>
              <a:tailEnd/>
            </a:ln>
          </p:spPr>
          <p:txBody>
            <a:bodyPr>
              <a:spAutoFit/>
            </a:bodyPr>
            <a:lstStyle/>
            <a:p>
              <a:pPr eaLnBrk="1" hangingPunct="1">
                <a:spcBef>
                  <a:spcPct val="50000"/>
                </a:spcBef>
              </a:pPr>
              <a:r>
                <a:rPr lang="en-US" sz="1600" b="1" dirty="0">
                  <a:solidFill>
                    <a:srgbClr val="CC0099"/>
                  </a:solidFill>
                </a:rPr>
                <a:t>MV</a:t>
              </a:r>
            </a:p>
          </p:txBody>
        </p:sp>
      </p:grpSp>
      <p:sp>
        <p:nvSpPr>
          <p:cNvPr id="454665" name="Text Box 9"/>
          <p:cNvSpPr txBox="1">
            <a:spLocks noChangeArrowheads="1"/>
          </p:cNvSpPr>
          <p:nvPr/>
        </p:nvSpPr>
        <p:spPr bwMode="auto">
          <a:xfrm>
            <a:off x="457200" y="5867400"/>
            <a:ext cx="83058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b="1" dirty="0">
                <a:effectLst>
                  <a:outerShdw blurRad="38100" dist="38100" dir="2700000" algn="tl">
                    <a:srgbClr val="FFFFFF"/>
                  </a:outerShdw>
                </a:effectLst>
              </a:rPr>
              <a:t>Observed </a:t>
            </a:r>
            <a:r>
              <a:rPr lang="en-US" b="1" i="1" dirty="0">
                <a:effectLst>
                  <a:outerShdw blurRad="38100" dist="38100" dir="2700000" algn="tl">
                    <a:srgbClr val="FFFFFF"/>
                  </a:outerShdw>
                </a:effectLst>
              </a:rPr>
              <a:t>transaction prices</a:t>
            </a:r>
            <a:r>
              <a:rPr lang="en-US" b="1" dirty="0">
                <a:effectLst>
                  <a:outerShdw blurRad="38100" dist="38100" dir="2700000" algn="tl">
                    <a:srgbClr val="FFFFFF"/>
                  </a:outerShdw>
                </a:effectLst>
              </a:rPr>
              <a:t> are distributed around the </a:t>
            </a:r>
            <a:r>
              <a:rPr lang="en-US" b="1" i="1" dirty="0">
                <a:effectLst>
                  <a:outerShdw blurRad="38100" dist="38100" dir="2700000" algn="tl">
                    <a:srgbClr val="FFFFFF"/>
                  </a:outerShdw>
                </a:effectLst>
              </a:rPr>
              <a:t>market value</a:t>
            </a:r>
            <a:r>
              <a:rPr lang="en-US" b="1" dirty="0">
                <a:effectLst>
                  <a:outerShdw blurRad="38100" dist="38100" dir="2700000" algn="tl">
                    <a:srgbClr val="FFFFFF"/>
                  </a:outerShdw>
                </a:effectLst>
              </a:rPr>
              <a:t>.</a:t>
            </a:r>
          </a:p>
        </p:txBody>
      </p:sp>
      <p:sp>
        <p:nvSpPr>
          <p:cNvPr id="12" name="Footer Placeholder 11"/>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7522" name="Slide Number Placeholder 3"/>
          <p:cNvSpPr>
            <a:spLocks noGrp="1"/>
          </p:cNvSpPr>
          <p:nvPr>
            <p:ph type="sldNum" sz="quarter" idx="12"/>
          </p:nvPr>
        </p:nvSpPr>
        <p:spPr>
          <a:noFill/>
          <a:ln>
            <a:miter lim="800000"/>
            <a:headEnd/>
            <a:tailEnd/>
          </a:ln>
        </p:spPr>
        <p:txBody>
          <a:bodyPr/>
          <a:lstStyle/>
          <a:p>
            <a:fld id="{57115827-B78F-4F43-8099-A80B3F810C39}" type="slidenum">
              <a:rPr lang="en-US"/>
              <a:pPr/>
              <a:t>69</a:t>
            </a:fld>
            <a:endParaRPr lang="en-US" dirty="0"/>
          </a:p>
        </p:txBody>
      </p:sp>
      <p:grpSp>
        <p:nvGrpSpPr>
          <p:cNvPr id="107523" name="Group 2"/>
          <p:cNvGrpSpPr>
            <a:grpSpLocks/>
          </p:cNvGrpSpPr>
          <p:nvPr/>
        </p:nvGrpSpPr>
        <p:grpSpPr bwMode="auto">
          <a:xfrm>
            <a:off x="381000" y="1676400"/>
            <a:ext cx="5943600" cy="4132263"/>
            <a:chOff x="384" y="1152"/>
            <a:chExt cx="3744" cy="2603"/>
          </a:xfrm>
        </p:grpSpPr>
        <p:pic>
          <p:nvPicPr>
            <p:cNvPr id="107528" name="Picture 3"/>
            <p:cNvPicPr>
              <a:picLocks noChangeAspect="1" noChangeArrowheads="1"/>
            </p:cNvPicPr>
            <p:nvPr/>
          </p:nvPicPr>
          <p:blipFill>
            <a:blip r:embed="rId2" cstate="print"/>
            <a:srcRect/>
            <a:stretch>
              <a:fillRect/>
            </a:stretch>
          </p:blipFill>
          <p:spPr bwMode="auto">
            <a:xfrm>
              <a:off x="384" y="1152"/>
              <a:ext cx="3744" cy="2603"/>
            </a:xfrm>
            <a:prstGeom prst="rect">
              <a:avLst/>
            </a:prstGeom>
            <a:noFill/>
            <a:ln w="9525">
              <a:noFill/>
              <a:miter lim="800000"/>
              <a:headEnd/>
              <a:tailEnd/>
            </a:ln>
          </p:spPr>
        </p:pic>
        <p:sp>
          <p:nvSpPr>
            <p:cNvPr id="107529" name="Line 4"/>
            <p:cNvSpPr>
              <a:spLocks noChangeShapeType="1"/>
            </p:cNvSpPr>
            <p:nvPr/>
          </p:nvSpPr>
          <p:spPr bwMode="auto">
            <a:xfrm>
              <a:off x="2352" y="2112"/>
              <a:ext cx="0" cy="1152"/>
            </a:xfrm>
            <a:prstGeom prst="line">
              <a:avLst/>
            </a:prstGeom>
            <a:noFill/>
            <a:ln w="12700">
              <a:solidFill>
                <a:schemeClr val="tx1"/>
              </a:solidFill>
              <a:prstDash val="sysDot"/>
              <a:round/>
              <a:headEnd/>
              <a:tailEnd/>
            </a:ln>
          </p:spPr>
          <p:txBody>
            <a:bodyPr wrap="none"/>
            <a:lstStyle/>
            <a:p>
              <a:endParaRPr lang="en-US" dirty="0"/>
            </a:p>
          </p:txBody>
        </p:sp>
        <p:sp>
          <p:nvSpPr>
            <p:cNvPr id="107530" name="Text Box 5"/>
            <p:cNvSpPr txBox="1">
              <a:spLocks noChangeArrowheads="1"/>
            </p:cNvSpPr>
            <p:nvPr/>
          </p:nvSpPr>
          <p:spPr bwMode="auto">
            <a:xfrm>
              <a:off x="2208" y="3216"/>
              <a:ext cx="336" cy="212"/>
            </a:xfrm>
            <a:prstGeom prst="rect">
              <a:avLst/>
            </a:prstGeom>
            <a:noFill/>
            <a:ln w="9525">
              <a:noFill/>
              <a:miter lim="800000"/>
              <a:headEnd/>
              <a:tailEnd/>
            </a:ln>
          </p:spPr>
          <p:txBody>
            <a:bodyPr>
              <a:spAutoFit/>
            </a:bodyPr>
            <a:lstStyle/>
            <a:p>
              <a:pPr eaLnBrk="1" hangingPunct="1">
                <a:spcBef>
                  <a:spcPct val="50000"/>
                </a:spcBef>
              </a:pPr>
              <a:r>
                <a:rPr lang="en-US" sz="1600" b="1" dirty="0">
                  <a:solidFill>
                    <a:srgbClr val="CC0099"/>
                  </a:solidFill>
                </a:rPr>
                <a:t>MV</a:t>
              </a:r>
            </a:p>
          </p:txBody>
        </p:sp>
      </p:grpSp>
      <p:sp>
        <p:nvSpPr>
          <p:cNvPr id="455686" name="Text Box 6"/>
          <p:cNvSpPr txBox="1">
            <a:spLocks noChangeArrowheads="1"/>
          </p:cNvSpPr>
          <p:nvPr/>
        </p:nvSpPr>
        <p:spPr bwMode="auto">
          <a:xfrm>
            <a:off x="304800" y="228600"/>
            <a:ext cx="8610600" cy="1463675"/>
          </a:xfrm>
          <a:prstGeom prst="rect">
            <a:avLst/>
          </a:prstGeom>
          <a:noFill/>
          <a:ln w="9525">
            <a:noFill/>
            <a:miter lim="800000"/>
            <a:headEnd/>
            <a:tailEnd/>
          </a:ln>
          <a:effectLst/>
        </p:spPr>
        <p:txBody>
          <a:bodyPr>
            <a:spAutoFit/>
          </a:bodyPr>
          <a:lstStyle/>
          <a:p>
            <a:pPr eaLnBrk="1" hangingPunct="1">
              <a:spcBef>
                <a:spcPct val="50000"/>
              </a:spcBef>
              <a:defRPr/>
            </a:pPr>
            <a:r>
              <a:rPr lang="en-US" b="1" dirty="0">
                <a:effectLst>
                  <a:outerShdw blurRad="38100" dist="38100" dir="2700000" algn="tl">
                    <a:srgbClr val="FFFFFF"/>
                  </a:outerShdw>
                </a:effectLst>
              </a:rPr>
              <a:t>It is impossible to know exactly what is the market value of any property at any point in time. Observed </a:t>
            </a:r>
            <a:r>
              <a:rPr lang="en-US" b="1" i="1" dirty="0">
                <a:effectLst>
                  <a:outerShdw blurRad="38100" dist="38100" dir="2700000" algn="tl">
                    <a:srgbClr val="FFFFFF"/>
                  </a:outerShdw>
                </a:effectLst>
              </a:rPr>
              <a:t>prices</a:t>
            </a:r>
            <a:r>
              <a:rPr lang="en-US" b="1" dirty="0">
                <a:effectLst>
                  <a:outerShdw blurRad="38100" dist="38100" dir="2700000" algn="tl">
                    <a:srgbClr val="FFFFFF"/>
                  </a:outerShdw>
                </a:effectLst>
              </a:rPr>
              <a:t> are </a:t>
            </a:r>
            <a:r>
              <a:rPr lang="en-US" b="1" i="1" dirty="0">
                <a:solidFill>
                  <a:srgbClr val="0000FF"/>
                </a:solidFill>
              </a:rPr>
              <a:t>“noisy”</a:t>
            </a:r>
            <a:r>
              <a:rPr lang="en-US" b="1" dirty="0">
                <a:effectLst>
                  <a:outerShdw blurRad="38100" dist="38100" dir="2700000" algn="tl">
                    <a:srgbClr val="FFFFFF"/>
                  </a:outerShdw>
                </a:effectLst>
              </a:rPr>
              <a:t> indications of value.</a:t>
            </a:r>
          </a:p>
          <a:p>
            <a:pPr eaLnBrk="1" hangingPunct="1">
              <a:spcBef>
                <a:spcPct val="50000"/>
              </a:spcBef>
              <a:defRPr/>
            </a:pPr>
            <a:r>
              <a:rPr lang="en-US" b="1" dirty="0">
                <a:effectLst>
                  <a:outerShdw blurRad="38100" dist="38100" dir="2700000" algn="tl">
                    <a:srgbClr val="FFFFFF"/>
                  </a:outerShdw>
                </a:effectLst>
              </a:rPr>
              <a:t>MV can be </a:t>
            </a:r>
            <a:r>
              <a:rPr lang="en-US" b="1" i="1" dirty="0">
                <a:effectLst>
                  <a:outerShdw blurRad="38100" dist="38100" dir="2700000" algn="tl">
                    <a:srgbClr val="FFFFFF"/>
                  </a:outerShdw>
                </a:effectLst>
              </a:rPr>
              <a:t>estimated</a:t>
            </a:r>
            <a:r>
              <a:rPr lang="en-US" b="1" dirty="0">
                <a:effectLst>
                  <a:outerShdw blurRad="38100" dist="38100" dir="2700000" algn="tl">
                    <a:srgbClr val="FFFFFF"/>
                  </a:outerShdw>
                </a:effectLst>
              </a:rPr>
              <a:t> by observing the distribution of transaction prices, using </a:t>
            </a:r>
            <a:r>
              <a:rPr lang="en-US" b="1" i="1" dirty="0">
                <a:effectLst>
                  <a:outerShdw blurRad="38100" dist="38100" dir="2700000" algn="tl">
                    <a:srgbClr val="FFFFFF"/>
                  </a:outerShdw>
                </a:effectLst>
              </a:rPr>
              <a:t>statistical</a:t>
            </a:r>
            <a:r>
              <a:rPr lang="en-US" b="1" dirty="0">
                <a:effectLst>
                  <a:outerShdw blurRad="38100" dist="38100" dir="2700000" algn="tl">
                    <a:srgbClr val="FFFFFF"/>
                  </a:outerShdw>
                </a:effectLst>
              </a:rPr>
              <a:t> or </a:t>
            </a:r>
            <a:r>
              <a:rPr lang="en-US" b="1" i="1" dirty="0">
                <a:effectLst>
                  <a:outerShdw blurRad="38100" dist="38100" dir="2700000" algn="tl">
                    <a:srgbClr val="FFFFFF"/>
                  </a:outerShdw>
                </a:effectLst>
              </a:rPr>
              <a:t>appraisal</a:t>
            </a:r>
            <a:r>
              <a:rPr lang="en-US" b="1" dirty="0">
                <a:effectLst>
                  <a:outerShdw blurRad="38100" dist="38100" dir="2700000" algn="tl">
                    <a:srgbClr val="FFFFFF"/>
                  </a:outerShdw>
                </a:effectLst>
              </a:rPr>
              <a:t> techniques.</a:t>
            </a:r>
            <a:endParaRPr lang="en-US" b="1" i="1" dirty="0">
              <a:effectLst>
                <a:outerShdw blurRad="38100" dist="38100" dir="2700000" algn="tl">
                  <a:srgbClr val="FFFFFF"/>
                </a:outerShdw>
              </a:effectLst>
            </a:endParaRPr>
          </a:p>
        </p:txBody>
      </p:sp>
      <p:sp>
        <p:nvSpPr>
          <p:cNvPr id="455687" name="Text Box 7"/>
          <p:cNvSpPr txBox="1">
            <a:spLocks noChangeArrowheads="1"/>
          </p:cNvSpPr>
          <p:nvPr/>
        </p:nvSpPr>
        <p:spPr bwMode="auto">
          <a:xfrm>
            <a:off x="6324600" y="1752600"/>
            <a:ext cx="2667000" cy="4216400"/>
          </a:xfrm>
          <a:prstGeom prst="rect">
            <a:avLst/>
          </a:prstGeom>
          <a:noFill/>
          <a:ln w="9525">
            <a:solidFill>
              <a:schemeClr val="tx1"/>
            </a:solidFill>
            <a:miter lim="800000"/>
            <a:headEnd/>
            <a:tailEnd/>
          </a:ln>
          <a:effectLst/>
        </p:spPr>
        <p:txBody>
          <a:bodyPr>
            <a:spAutoFit/>
          </a:bodyPr>
          <a:lstStyle/>
          <a:p>
            <a:pPr eaLnBrk="1" hangingPunct="1">
              <a:spcBef>
                <a:spcPct val="50000"/>
              </a:spcBef>
              <a:defRPr/>
            </a:pPr>
            <a:r>
              <a:rPr lang="en-US" b="1" dirty="0">
                <a:solidFill>
                  <a:srgbClr val="CC0099"/>
                </a:solidFill>
                <a:effectLst>
                  <a:outerShdw blurRad="38100" dist="38100" dir="2700000" algn="tl">
                    <a:srgbClr val="000000"/>
                  </a:outerShdw>
                </a:effectLst>
              </a:rPr>
              <a:t>MV</a:t>
            </a:r>
            <a:r>
              <a:rPr lang="en-US" b="1" dirty="0">
                <a:effectLst>
                  <a:outerShdw blurRad="38100" dist="38100" dir="2700000" algn="tl">
                    <a:srgbClr val="FFFFFF"/>
                  </a:outerShdw>
                </a:effectLst>
              </a:rPr>
              <a:t> can be estimated more accurately:</a:t>
            </a:r>
          </a:p>
          <a:p>
            <a:pPr eaLnBrk="1" hangingPunct="1">
              <a:spcBef>
                <a:spcPct val="50000"/>
              </a:spcBef>
              <a:buFontTx/>
              <a:buChar char="•"/>
              <a:defRPr/>
            </a:pPr>
            <a:r>
              <a:rPr lang="en-US" b="1" dirty="0">
                <a:effectLst>
                  <a:outerShdw blurRad="38100" dist="38100" dir="2700000" algn="tl">
                    <a:srgbClr val="FFFFFF"/>
                  </a:outerShdw>
                </a:effectLst>
              </a:rPr>
              <a:t> The larger the number of transactions (more frequent trading, </a:t>
            </a:r>
            <a:r>
              <a:rPr lang="en-US" b="1" i="1" dirty="0">
                <a:effectLst>
                  <a:outerShdw blurRad="38100" dist="38100" dir="2700000" algn="tl">
                    <a:srgbClr val="FFFFFF"/>
                  </a:outerShdw>
                </a:effectLst>
              </a:rPr>
              <a:t>“denser market”</a:t>
            </a:r>
            <a:r>
              <a:rPr lang="en-US" b="1" dirty="0">
                <a:effectLst>
                  <a:outerShdw blurRad="38100" dist="38100" dir="2700000" algn="tl">
                    <a:srgbClr val="FFFFFF"/>
                  </a:outerShdw>
                </a:effectLst>
              </a:rPr>
              <a:t>), &amp;</a:t>
            </a:r>
          </a:p>
          <a:p>
            <a:pPr eaLnBrk="1" hangingPunct="1">
              <a:spcBef>
                <a:spcPct val="50000"/>
              </a:spcBef>
              <a:buFontTx/>
              <a:buChar char="•"/>
              <a:defRPr/>
            </a:pPr>
            <a:r>
              <a:rPr lang="en-US" b="1" dirty="0">
                <a:effectLst>
                  <a:outerShdw blurRad="38100" dist="38100" dir="2700000" algn="tl">
                    <a:srgbClr val="FFFFFF"/>
                  </a:outerShdw>
                </a:effectLst>
              </a:rPr>
              <a:t> The more </a:t>
            </a:r>
            <a:r>
              <a:rPr lang="en-US" b="1" i="1" dirty="0">
                <a:effectLst>
                  <a:outerShdw blurRad="38100" dist="38100" dir="2700000" algn="tl">
                    <a:srgbClr val="FFFFFF"/>
                  </a:outerShdw>
                </a:effectLst>
              </a:rPr>
              <a:t>homogeneous</a:t>
            </a:r>
            <a:r>
              <a:rPr lang="en-US" b="1" dirty="0">
                <a:effectLst>
                  <a:outerShdw blurRad="38100" dist="38100" dir="2700000" algn="tl">
                    <a:srgbClr val="FFFFFF"/>
                  </a:outerShdw>
                </a:effectLst>
              </a:rPr>
              <a:t> the assets traded in the mkt.</a:t>
            </a:r>
          </a:p>
          <a:p>
            <a:pPr eaLnBrk="1" hangingPunct="1">
              <a:spcBef>
                <a:spcPct val="50000"/>
              </a:spcBef>
              <a:buFontTx/>
              <a:buChar char="•"/>
              <a:defRPr/>
            </a:pPr>
            <a:r>
              <a:rPr lang="en-US" b="1" dirty="0">
                <a:effectLst>
                  <a:outerShdw blurRad="38100" dist="38100" dir="2700000" algn="tl">
                    <a:srgbClr val="FFFFFF"/>
                  </a:outerShdw>
                </a:effectLst>
              </a:rPr>
              <a:t> Nevertheless . . .</a:t>
            </a:r>
          </a:p>
        </p:txBody>
      </p:sp>
      <p:sp>
        <p:nvSpPr>
          <p:cNvPr id="107526" name="Text Box 8"/>
          <p:cNvSpPr txBox="1">
            <a:spLocks noChangeArrowheads="1"/>
          </p:cNvSpPr>
          <p:nvPr/>
        </p:nvSpPr>
        <p:spPr bwMode="auto">
          <a:xfrm>
            <a:off x="228600" y="5943600"/>
            <a:ext cx="8610600" cy="396875"/>
          </a:xfrm>
          <a:prstGeom prst="rect">
            <a:avLst/>
          </a:prstGeom>
          <a:noFill/>
          <a:ln w="9525">
            <a:noFill/>
            <a:miter lim="800000"/>
            <a:headEnd/>
            <a:tailEnd/>
          </a:ln>
        </p:spPr>
        <p:txBody>
          <a:bodyPr>
            <a:spAutoFit/>
          </a:bodyPr>
          <a:lstStyle/>
          <a:p>
            <a:pPr algn="ctr" eaLnBrk="1" hangingPunct="1">
              <a:spcBef>
                <a:spcPct val="50000"/>
              </a:spcBef>
            </a:pPr>
            <a:r>
              <a:rPr lang="en-US" b="1" i="1" u="sng" dirty="0">
                <a:solidFill>
                  <a:srgbClr val="CC0099"/>
                </a:solidFill>
              </a:rPr>
              <a:t>All</a:t>
            </a:r>
            <a:r>
              <a:rPr lang="en-US" b="1" dirty="0">
                <a:solidFill>
                  <a:srgbClr val="CC0099"/>
                </a:solidFill>
              </a:rPr>
              <a:t> estimates of MV (whether appraisal or statistical) contain </a:t>
            </a:r>
            <a:r>
              <a:rPr lang="en-US" b="1" i="1" dirty="0">
                <a:solidFill>
                  <a:srgbClr val="CC0099"/>
                </a:solidFill>
              </a:rPr>
              <a:t>“error”.</a:t>
            </a:r>
            <a:endParaRPr lang="en-US" b="1" i="1" u="sng" dirty="0">
              <a:solidFill>
                <a:srgbClr val="CC0099"/>
              </a:solidFill>
            </a:endParaRPr>
          </a:p>
        </p:txBody>
      </p:sp>
      <p:sp>
        <p:nvSpPr>
          <p:cNvPr id="11" name="Footer Placeholder 10"/>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2"/>
          </p:nvPr>
        </p:nvSpPr>
        <p:spPr>
          <a:noFill/>
          <a:ln>
            <a:miter lim="800000"/>
            <a:headEnd/>
            <a:tailEnd/>
          </a:ln>
        </p:spPr>
        <p:txBody>
          <a:bodyPr/>
          <a:lstStyle/>
          <a:p>
            <a:fld id="{20835975-3AEF-4BF4-89D0-CA6B618A4221}" type="slidenum">
              <a:rPr lang="en-US"/>
              <a:pPr/>
              <a:t>7</a:t>
            </a:fld>
            <a:endParaRPr lang="en-US" dirty="0"/>
          </a:p>
        </p:txBody>
      </p:sp>
      <p:sp>
        <p:nvSpPr>
          <p:cNvPr id="395266" name="Rectangle 2"/>
          <p:cNvSpPr>
            <a:spLocks noChangeArrowheads="1"/>
          </p:cNvSpPr>
          <p:nvPr/>
        </p:nvSpPr>
        <p:spPr bwMode="auto">
          <a:xfrm>
            <a:off x="609600" y="1295400"/>
            <a:ext cx="7772400" cy="4953000"/>
          </a:xfrm>
          <a:prstGeom prst="rect">
            <a:avLst/>
          </a:prstGeom>
          <a:noFill/>
          <a:ln w="9525">
            <a:noFill/>
            <a:miter lim="800000"/>
            <a:headEnd/>
            <a:tailEnd/>
          </a:ln>
          <a:effectLst/>
        </p:spPr>
        <p:txBody>
          <a:bodyPr/>
          <a:lstStyle/>
          <a:p>
            <a:pPr marL="609600" indent="-609600" eaLnBrk="1" hangingPunct="1">
              <a:spcBef>
                <a:spcPct val="20000"/>
              </a:spcBef>
              <a:buClr>
                <a:schemeClr val="accent2"/>
              </a:buClr>
              <a:buSzPct val="80000"/>
              <a:buFont typeface="Wingdings" pitchFamily="2" charset="2"/>
              <a:buAutoNum type="arabicParenR"/>
              <a:defRPr/>
            </a:pPr>
            <a:r>
              <a:rPr lang="en-US" sz="3200" dirty="0"/>
              <a:t>"MARKET VALUE" (</a:t>
            </a:r>
            <a:r>
              <a:rPr lang="en-US" sz="3200" dirty="0">
                <a:solidFill>
                  <a:srgbClr val="800080"/>
                </a:solidFill>
              </a:rPr>
              <a:t>MV</a:t>
            </a:r>
            <a:r>
              <a:rPr lang="en-US" sz="3200" dirty="0"/>
              <a:t>) =  What you can sell the asset for today.</a:t>
            </a:r>
          </a:p>
          <a:p>
            <a:pPr marL="609600" indent="-609600" eaLnBrk="1" hangingPunct="1">
              <a:spcBef>
                <a:spcPct val="20000"/>
              </a:spcBef>
              <a:buClr>
                <a:schemeClr val="accent2"/>
              </a:buClr>
              <a:buSzPct val="80000"/>
              <a:buFont typeface="Wingdings" pitchFamily="2" charset="2"/>
              <a:buAutoNum type="arabicParenR"/>
              <a:defRPr/>
            </a:pPr>
            <a:endParaRPr lang="en-US" sz="3200" dirty="0"/>
          </a:p>
          <a:p>
            <a:pPr marL="609600" indent="-609600" eaLnBrk="1" hangingPunct="1">
              <a:spcBef>
                <a:spcPct val="20000"/>
              </a:spcBef>
              <a:buClr>
                <a:schemeClr val="accent2"/>
              </a:buClr>
              <a:buSzPct val="80000"/>
              <a:buFont typeface="Wingdings" pitchFamily="2" charset="2"/>
              <a:buAutoNum type="arabicParenR"/>
              <a:defRPr/>
            </a:pPr>
            <a:endParaRPr lang="en-US" sz="3200" dirty="0"/>
          </a:p>
          <a:p>
            <a:pPr marL="609600" indent="-609600" eaLnBrk="1" hangingPunct="1">
              <a:spcBef>
                <a:spcPct val="20000"/>
              </a:spcBef>
              <a:buClr>
                <a:schemeClr val="accent2"/>
              </a:buClr>
              <a:buSzPct val="80000"/>
              <a:buFont typeface="Wingdings" pitchFamily="2" charset="2"/>
              <a:buAutoNum type="arabicParenR"/>
              <a:defRPr/>
            </a:pPr>
            <a:r>
              <a:rPr lang="en-US" sz="3200" dirty="0"/>
              <a:t>"INVESTMENT VALUE" (</a:t>
            </a:r>
            <a:r>
              <a:rPr lang="en-US" sz="3200" dirty="0">
                <a:solidFill>
                  <a:srgbClr val="800080"/>
                </a:solidFill>
              </a:rPr>
              <a:t>IV</a:t>
            </a:r>
            <a:r>
              <a:rPr lang="en-US" sz="3200" dirty="0"/>
              <a:t>)  =  What the asset is worth to you if you’re not going to sell it for a long time.</a:t>
            </a:r>
            <a:endParaRPr lang="en-US" sz="3600" b="1" i="1" dirty="0">
              <a:effectLst>
                <a:outerShdw blurRad="38100" dist="38100" dir="2700000" algn="tl">
                  <a:srgbClr val="FFFFFF"/>
                </a:outerShdw>
              </a:effectLst>
            </a:endParaRPr>
          </a:p>
        </p:txBody>
      </p:sp>
      <p:sp>
        <p:nvSpPr>
          <p:cNvPr id="395267" name="Text Box 3"/>
          <p:cNvSpPr txBox="1">
            <a:spLocks noChangeArrowheads="1"/>
          </p:cNvSpPr>
          <p:nvPr/>
        </p:nvSpPr>
        <p:spPr bwMode="auto">
          <a:xfrm>
            <a:off x="228600" y="228600"/>
            <a:ext cx="6858000" cy="1066800"/>
          </a:xfrm>
          <a:prstGeom prst="rect">
            <a:avLst/>
          </a:prstGeom>
          <a:noFill/>
          <a:ln w="9525">
            <a:noFill/>
            <a:miter lim="800000"/>
            <a:headEnd/>
            <a:tailEnd/>
          </a:ln>
          <a:effectLst/>
        </p:spPr>
        <p:txBody>
          <a:bodyPr>
            <a:spAutoFit/>
          </a:bodyPr>
          <a:lstStyle/>
          <a:p>
            <a:pPr eaLnBrk="1" hangingPunct="1">
              <a:spcBef>
                <a:spcPct val="50000"/>
              </a:spcBef>
              <a:defRPr/>
            </a:pPr>
            <a:r>
              <a:rPr lang="en-US" sz="3200" b="1" i="1" dirty="0">
                <a:solidFill>
                  <a:srgbClr val="CC0099"/>
                </a:solidFill>
                <a:effectLst>
                  <a:outerShdw blurRad="38100" dist="38100" dir="2700000" algn="tl">
                    <a:srgbClr val="000000"/>
                  </a:outerShdw>
                </a:effectLst>
              </a:rPr>
              <a:t>Market Value &amp; Investment Value</a:t>
            </a:r>
          </a:p>
          <a:p>
            <a:pPr eaLnBrk="1" hangingPunct="1">
              <a:defRPr/>
            </a:pPr>
            <a:r>
              <a:rPr lang="en-US" sz="3200" b="1" i="1" dirty="0">
                <a:solidFill>
                  <a:srgbClr val="CC0099"/>
                </a:solidFill>
                <a:effectLst>
                  <a:outerShdw blurRad="38100" dist="38100" dir="2700000" algn="tl">
                    <a:srgbClr val="000000"/>
                  </a:outerShdw>
                </a:effectLst>
              </a:rPr>
              <a:t>		</a:t>
            </a:r>
            <a:r>
              <a:rPr lang="en-US" sz="2800" b="1" dirty="0">
                <a:effectLst>
                  <a:outerShdw blurRad="38100" dist="38100" dir="2700000" algn="tl">
                    <a:srgbClr val="FFFFFF"/>
                  </a:outerShdw>
                </a:effectLst>
              </a:rPr>
              <a:t>Summarizing the meanings</a:t>
            </a:r>
            <a:r>
              <a:rPr lang="en-US" sz="3200" b="1" i="1" dirty="0">
                <a:effectLst>
                  <a:outerShdw blurRad="38100" dist="38100" dir="2700000" algn="tl">
                    <a:srgbClr val="FFFFFF"/>
                  </a:outerShdw>
                </a:effectLst>
              </a:rPr>
              <a:t>…</a:t>
            </a:r>
          </a:p>
        </p:txBody>
      </p:sp>
      <p:sp>
        <p:nvSpPr>
          <p:cNvPr id="23557" name="Text Box 4"/>
          <p:cNvSpPr txBox="1">
            <a:spLocks noChangeArrowheads="1"/>
          </p:cNvSpPr>
          <p:nvPr/>
        </p:nvSpPr>
        <p:spPr bwMode="auto">
          <a:xfrm>
            <a:off x="1447800" y="2286000"/>
            <a:ext cx="3581400" cy="396875"/>
          </a:xfrm>
          <a:prstGeom prst="rect">
            <a:avLst/>
          </a:prstGeom>
          <a:noFill/>
          <a:ln w="9525">
            <a:noFill/>
            <a:miter lim="800000"/>
            <a:headEnd/>
            <a:tailEnd/>
          </a:ln>
        </p:spPr>
        <p:txBody>
          <a:bodyPr>
            <a:spAutoFit/>
          </a:bodyPr>
          <a:lstStyle/>
          <a:p>
            <a:pPr eaLnBrk="1" hangingPunct="1">
              <a:spcBef>
                <a:spcPct val="50000"/>
              </a:spcBef>
              <a:buFontTx/>
              <a:buChar char="•"/>
            </a:pPr>
            <a:r>
              <a:rPr lang="en-US" dirty="0"/>
              <a:t> Equals </a:t>
            </a:r>
            <a:r>
              <a:rPr lang="en-US" i="1" dirty="0"/>
              <a:t>opportunity cost/value</a:t>
            </a:r>
            <a:r>
              <a:rPr lang="en-US" dirty="0"/>
              <a:t>.</a:t>
            </a:r>
          </a:p>
        </p:txBody>
      </p:sp>
      <p:sp>
        <p:nvSpPr>
          <p:cNvPr id="23558" name="Text Box 5"/>
          <p:cNvSpPr txBox="1">
            <a:spLocks noChangeArrowheads="1"/>
          </p:cNvSpPr>
          <p:nvPr/>
        </p:nvSpPr>
        <p:spPr bwMode="auto">
          <a:xfrm>
            <a:off x="1447800" y="2590800"/>
            <a:ext cx="7391400" cy="701675"/>
          </a:xfrm>
          <a:prstGeom prst="rect">
            <a:avLst/>
          </a:prstGeom>
          <a:noFill/>
          <a:ln w="9525">
            <a:noFill/>
            <a:miter lim="800000"/>
            <a:headEnd/>
            <a:tailEnd/>
          </a:ln>
        </p:spPr>
        <p:txBody>
          <a:bodyPr>
            <a:spAutoFit/>
          </a:bodyPr>
          <a:lstStyle/>
          <a:p>
            <a:pPr eaLnBrk="1" hangingPunct="1">
              <a:spcBef>
                <a:spcPct val="50000"/>
              </a:spcBef>
              <a:buFontTx/>
              <a:buChar char="•"/>
            </a:pPr>
            <a:r>
              <a:rPr lang="en-US" dirty="0"/>
              <a:t> Is the same for everyone (for a given asset, as of a given point in time, although there may be disagreement about what the true </a:t>
            </a:r>
            <a:r>
              <a:rPr lang="en-US" dirty="0">
                <a:solidFill>
                  <a:srgbClr val="CC0099"/>
                </a:solidFill>
              </a:rPr>
              <a:t>MV</a:t>
            </a:r>
            <a:r>
              <a:rPr lang="en-US" dirty="0"/>
              <a:t> is).</a:t>
            </a:r>
          </a:p>
        </p:txBody>
      </p:sp>
      <p:sp>
        <p:nvSpPr>
          <p:cNvPr id="23559" name="Text Box 6"/>
          <p:cNvSpPr txBox="1">
            <a:spLocks noChangeArrowheads="1"/>
          </p:cNvSpPr>
          <p:nvPr/>
        </p:nvSpPr>
        <p:spPr bwMode="auto">
          <a:xfrm>
            <a:off x="1371600" y="5105400"/>
            <a:ext cx="7391400" cy="701675"/>
          </a:xfrm>
          <a:prstGeom prst="rect">
            <a:avLst/>
          </a:prstGeom>
          <a:noFill/>
          <a:ln w="9525">
            <a:noFill/>
            <a:miter lim="800000"/>
            <a:headEnd/>
            <a:tailEnd/>
          </a:ln>
        </p:spPr>
        <p:txBody>
          <a:bodyPr>
            <a:spAutoFit/>
          </a:bodyPr>
          <a:lstStyle/>
          <a:p>
            <a:pPr eaLnBrk="1" hangingPunct="1">
              <a:spcBef>
                <a:spcPct val="50000"/>
              </a:spcBef>
              <a:buFontTx/>
              <a:buChar char="•"/>
            </a:pPr>
            <a:r>
              <a:rPr lang="en-US" dirty="0"/>
              <a:t> Can be different for different investors (for the same asset as of the same point in time, due to different ability to profit from the asset).</a:t>
            </a:r>
          </a:p>
        </p:txBody>
      </p:sp>
      <p:sp>
        <p:nvSpPr>
          <p:cNvPr id="23560" name="Text Box 7"/>
          <p:cNvSpPr txBox="1">
            <a:spLocks noChangeArrowheads="1"/>
          </p:cNvSpPr>
          <p:nvPr/>
        </p:nvSpPr>
        <p:spPr bwMode="auto">
          <a:xfrm>
            <a:off x="1447800" y="3200400"/>
            <a:ext cx="7391400" cy="396875"/>
          </a:xfrm>
          <a:prstGeom prst="rect">
            <a:avLst/>
          </a:prstGeom>
          <a:noFill/>
          <a:ln w="9525">
            <a:noFill/>
            <a:miter lim="800000"/>
            <a:headEnd/>
            <a:tailEnd/>
          </a:ln>
        </p:spPr>
        <p:txBody>
          <a:bodyPr>
            <a:spAutoFit/>
          </a:bodyPr>
          <a:lstStyle/>
          <a:p>
            <a:pPr eaLnBrk="1" hangingPunct="1">
              <a:spcBef>
                <a:spcPct val="50000"/>
              </a:spcBef>
              <a:buFontTx/>
              <a:buChar char="•"/>
            </a:pPr>
            <a:r>
              <a:rPr lang="en-US" dirty="0"/>
              <a:t> Based on  property-level </a:t>
            </a:r>
            <a:r>
              <a:rPr lang="en-US" i="1" dirty="0"/>
              <a:t>before-tax</a:t>
            </a:r>
            <a:r>
              <a:rPr lang="en-US" dirty="0"/>
              <a:t> cash flows &amp; capital mkt OCC.</a:t>
            </a:r>
          </a:p>
        </p:txBody>
      </p:sp>
      <p:sp>
        <p:nvSpPr>
          <p:cNvPr id="23561" name="Text Box 8"/>
          <p:cNvSpPr txBox="1">
            <a:spLocks noChangeArrowheads="1"/>
          </p:cNvSpPr>
          <p:nvPr/>
        </p:nvSpPr>
        <p:spPr bwMode="auto">
          <a:xfrm>
            <a:off x="1371600" y="5791200"/>
            <a:ext cx="7391400" cy="396875"/>
          </a:xfrm>
          <a:prstGeom prst="rect">
            <a:avLst/>
          </a:prstGeom>
          <a:noFill/>
          <a:ln w="9525">
            <a:noFill/>
            <a:miter lim="800000"/>
            <a:headEnd/>
            <a:tailEnd/>
          </a:ln>
        </p:spPr>
        <p:txBody>
          <a:bodyPr>
            <a:spAutoFit/>
          </a:bodyPr>
          <a:lstStyle/>
          <a:p>
            <a:pPr eaLnBrk="1" hangingPunct="1">
              <a:spcBef>
                <a:spcPct val="50000"/>
              </a:spcBef>
              <a:buFontTx/>
              <a:buChar char="•"/>
            </a:pPr>
            <a:r>
              <a:rPr lang="en-US" dirty="0"/>
              <a:t> Based on specified owner’s </a:t>
            </a:r>
            <a:r>
              <a:rPr lang="en-US" i="1" dirty="0"/>
              <a:t>after-tax</a:t>
            </a:r>
            <a:r>
              <a:rPr lang="en-US" dirty="0"/>
              <a:t> cash flows &amp; </a:t>
            </a:r>
            <a:r>
              <a:rPr lang="en-US" i="1" dirty="0"/>
              <a:t>capital mkt</a:t>
            </a:r>
            <a:r>
              <a:rPr lang="en-US" dirty="0"/>
              <a:t> OCC.</a:t>
            </a:r>
          </a:p>
        </p:txBody>
      </p:sp>
      <p:sp>
        <p:nvSpPr>
          <p:cNvPr id="10" name="Footer Placeholder 9"/>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2"/>
          </p:nvPr>
        </p:nvSpPr>
        <p:spPr>
          <a:noFill/>
          <a:ln>
            <a:miter lim="800000"/>
            <a:headEnd/>
            <a:tailEnd/>
          </a:ln>
        </p:spPr>
        <p:txBody>
          <a:bodyPr/>
          <a:lstStyle/>
          <a:p>
            <a:fld id="{51D4F9E7-4CCD-4CB5-BE45-89916B23D2F2}" type="slidenum">
              <a:rPr lang="en-US"/>
              <a:pPr/>
              <a:t>8</a:t>
            </a:fld>
            <a:endParaRPr lang="en-US" dirty="0"/>
          </a:p>
        </p:txBody>
      </p:sp>
      <p:sp>
        <p:nvSpPr>
          <p:cNvPr id="396290" name="Text Box 2"/>
          <p:cNvSpPr txBox="1">
            <a:spLocks noChangeArrowheads="1"/>
          </p:cNvSpPr>
          <p:nvPr/>
        </p:nvSpPr>
        <p:spPr bwMode="auto">
          <a:xfrm>
            <a:off x="228600" y="228600"/>
            <a:ext cx="8763000" cy="457200"/>
          </a:xfrm>
          <a:prstGeom prst="rect">
            <a:avLst/>
          </a:prstGeom>
          <a:noFill/>
          <a:ln w="9525">
            <a:noFill/>
            <a:miter lim="800000"/>
            <a:headEnd/>
            <a:tailEnd/>
          </a:ln>
          <a:effectLst/>
        </p:spPr>
        <p:txBody>
          <a:bodyPr>
            <a:spAutoFit/>
          </a:bodyPr>
          <a:lstStyle/>
          <a:p>
            <a:pPr algn="ctr" eaLnBrk="1" hangingPunct="1">
              <a:spcBef>
                <a:spcPct val="50000"/>
              </a:spcBef>
              <a:defRPr/>
            </a:pPr>
            <a:r>
              <a:rPr lang="en-US" b="1" u="sng" dirty="0">
                <a:effectLst>
                  <a:outerShdw blurRad="38100" dist="38100" dir="2700000" algn="tl">
                    <a:srgbClr val="FFFFFF"/>
                  </a:outerShdw>
                </a:effectLst>
              </a:rPr>
              <a:t>Relationship to classical corporate finance capital budgeting:</a:t>
            </a:r>
          </a:p>
        </p:txBody>
      </p:sp>
      <p:sp>
        <p:nvSpPr>
          <p:cNvPr id="396291" name="Text Box 3"/>
          <p:cNvSpPr txBox="1">
            <a:spLocks noChangeArrowheads="1"/>
          </p:cNvSpPr>
          <p:nvPr/>
        </p:nvSpPr>
        <p:spPr bwMode="auto">
          <a:xfrm>
            <a:off x="609600" y="762000"/>
            <a:ext cx="8001000" cy="3400425"/>
          </a:xfrm>
          <a:prstGeom prst="rect">
            <a:avLst/>
          </a:prstGeom>
          <a:noFill/>
          <a:ln w="9525">
            <a:noFill/>
            <a:miter lim="800000"/>
            <a:headEnd/>
            <a:tailEnd/>
          </a:ln>
          <a:effectLst/>
        </p:spPr>
        <p:txBody>
          <a:bodyPr>
            <a:spAutoFit/>
          </a:bodyPr>
          <a:lstStyle/>
          <a:p>
            <a:pPr eaLnBrk="1" hangingPunct="1">
              <a:spcBef>
                <a:spcPct val="50000"/>
              </a:spcBef>
              <a:buFontTx/>
              <a:buChar char="•"/>
              <a:defRPr/>
            </a:pPr>
            <a:r>
              <a:rPr lang="en-US" b="1" dirty="0">
                <a:effectLst>
                  <a:outerShdw blurRad="38100" dist="38100" dir="2700000" algn="tl">
                    <a:srgbClr val="FFFFFF"/>
                  </a:outerShdw>
                </a:effectLst>
              </a:rPr>
              <a:t> In typical corporate cap. budgeting there is no market for the underlying physical assets,</a:t>
            </a:r>
          </a:p>
          <a:p>
            <a:pPr eaLnBrk="1" hangingPunct="1">
              <a:spcBef>
                <a:spcPct val="50000"/>
              </a:spcBef>
              <a:buFontTx/>
              <a:buChar char="•"/>
              <a:defRPr/>
            </a:pPr>
            <a:r>
              <a:rPr lang="en-US" b="1" dirty="0">
                <a:effectLst>
                  <a:outerShdw blurRad="38100" dist="38100" dir="2700000" algn="tl">
                    <a:srgbClr val="FFFFFF"/>
                  </a:outerShdw>
                </a:effectLst>
              </a:rPr>
              <a:t> Hence, </a:t>
            </a:r>
            <a:r>
              <a:rPr lang="en-US" b="1" dirty="0">
                <a:solidFill>
                  <a:srgbClr val="CC0099"/>
                </a:solidFill>
                <a:effectLst>
                  <a:outerShdw blurRad="38100" dist="38100" dir="2700000" algn="tl">
                    <a:srgbClr val="000000"/>
                  </a:outerShdw>
                </a:effectLst>
              </a:rPr>
              <a:t>MV</a:t>
            </a:r>
            <a:r>
              <a:rPr lang="en-US" b="1" dirty="0">
                <a:effectLst>
                  <a:outerShdw blurRad="38100" dist="38100" dir="2700000" algn="tl">
                    <a:srgbClr val="FFFFFF"/>
                  </a:outerShdw>
                </a:effectLst>
              </a:rPr>
              <a:t> does not exist, and NPV can </a:t>
            </a:r>
            <a:r>
              <a:rPr lang="en-US" b="1" i="1" u="sng" dirty="0">
                <a:effectLst>
                  <a:outerShdw blurRad="38100" dist="38100" dir="2700000" algn="tl">
                    <a:srgbClr val="FFFFFF"/>
                  </a:outerShdw>
                </a:effectLst>
              </a:rPr>
              <a:t>only</a:t>
            </a:r>
            <a:r>
              <a:rPr lang="en-US" b="1" dirty="0">
                <a:effectLst>
                  <a:outerShdw blurRad="38100" dist="38100" dir="2700000" algn="tl">
                    <a:srgbClr val="FFFFFF"/>
                  </a:outerShdw>
                </a:effectLst>
              </a:rPr>
              <a:t> be measured based on </a:t>
            </a:r>
            <a:r>
              <a:rPr lang="en-US" b="1" dirty="0">
                <a:solidFill>
                  <a:srgbClr val="CC0099"/>
                </a:solidFill>
                <a:effectLst>
                  <a:outerShdw blurRad="38100" dist="38100" dir="2700000" algn="tl">
                    <a:srgbClr val="000000"/>
                  </a:outerShdw>
                </a:effectLst>
              </a:rPr>
              <a:t>IV</a:t>
            </a:r>
            <a:r>
              <a:rPr lang="en-US" b="1" dirty="0">
                <a:effectLst>
                  <a:outerShdw blurRad="38100" dist="38100" dir="2700000" algn="tl">
                    <a:srgbClr val="FFFFFF"/>
                  </a:outerShdw>
                </a:effectLst>
              </a:rPr>
              <a:t>. Label this value NPV</a:t>
            </a:r>
            <a:r>
              <a:rPr lang="en-US" b="1" baseline="-25000" dirty="0">
                <a:solidFill>
                  <a:srgbClr val="CC0099"/>
                </a:solidFill>
                <a:effectLst>
                  <a:outerShdw blurRad="38100" dist="38100" dir="2700000" algn="tl">
                    <a:srgbClr val="000000"/>
                  </a:outerShdw>
                </a:effectLst>
              </a:rPr>
              <a:t>IV</a:t>
            </a:r>
            <a:r>
              <a:rPr lang="en-US" b="1" dirty="0">
                <a:effectLst>
                  <a:outerShdw blurRad="38100" dist="38100" dir="2700000" algn="tl">
                    <a:srgbClr val="FFFFFF"/>
                  </a:outerShdw>
                </a:effectLst>
              </a:rPr>
              <a:t> .</a:t>
            </a:r>
          </a:p>
          <a:p>
            <a:pPr eaLnBrk="1" hangingPunct="1">
              <a:spcBef>
                <a:spcPct val="50000"/>
              </a:spcBef>
              <a:buFontTx/>
              <a:buChar char="•"/>
              <a:defRPr/>
            </a:pPr>
            <a:r>
              <a:rPr lang="en-US" b="1" dirty="0">
                <a:effectLst>
                  <a:outerShdw blurRad="38100" dist="38100" dir="2700000" algn="tl">
                    <a:srgbClr val="FFFFFF"/>
                  </a:outerShdw>
                </a:effectLst>
              </a:rPr>
              <a:t> If a publicly-traded corp. obtains NPV</a:t>
            </a:r>
            <a:r>
              <a:rPr lang="en-US" b="1" baseline="-25000" dirty="0">
                <a:solidFill>
                  <a:srgbClr val="CC0099"/>
                </a:solidFill>
                <a:effectLst>
                  <a:outerShdw blurRad="38100" dist="38100" dir="2700000" algn="tl">
                    <a:srgbClr val="000000"/>
                  </a:outerShdw>
                </a:effectLst>
              </a:rPr>
              <a:t>IV</a:t>
            </a:r>
            <a:r>
              <a:rPr lang="en-US" b="1" dirty="0">
                <a:effectLst>
                  <a:outerShdw blurRad="38100" dist="38100" dir="2700000" algn="tl">
                    <a:srgbClr val="FFFFFF"/>
                  </a:outerShdw>
                </a:effectLst>
              </a:rPr>
              <a:t> in a project, this value will rapidly be reflected in the corp’s equity </a:t>
            </a:r>
            <a:r>
              <a:rPr lang="en-US" b="1" dirty="0">
                <a:solidFill>
                  <a:srgbClr val="CC0099"/>
                </a:solidFill>
                <a:effectLst>
                  <a:outerShdw blurRad="38100" dist="38100" dir="2700000" algn="tl">
                    <a:srgbClr val="000000"/>
                  </a:outerShdw>
                </a:effectLst>
              </a:rPr>
              <a:t>MV</a:t>
            </a:r>
            <a:r>
              <a:rPr lang="en-US" b="1" dirty="0">
                <a:effectLst>
                  <a:outerShdw blurRad="38100" dist="38100" dir="2700000" algn="tl">
                    <a:srgbClr val="FFFFFF"/>
                  </a:outerShdw>
                </a:effectLst>
              </a:rPr>
              <a:t>, due to the informational efficiency of the stock market. Hence, </a:t>
            </a:r>
          </a:p>
          <a:p>
            <a:pPr algn="ctr" eaLnBrk="1" hangingPunct="1">
              <a:spcBef>
                <a:spcPct val="50000"/>
              </a:spcBef>
              <a:defRPr/>
            </a:pPr>
            <a:r>
              <a:rPr lang="en-US" b="1" dirty="0">
                <a:solidFill>
                  <a:srgbClr val="CC0099"/>
                </a:solidFill>
                <a:effectLst>
                  <a:outerShdw blurRad="38100" dist="38100" dir="2700000" algn="tl">
                    <a:srgbClr val="000000"/>
                  </a:outerShdw>
                </a:effectLst>
              </a:rPr>
              <a:t>IV</a:t>
            </a:r>
            <a:r>
              <a:rPr lang="en-US" b="1" baseline="-25000" dirty="0">
                <a:effectLst>
                  <a:outerShdw blurRad="38100" dist="38100" dir="2700000" algn="tl">
                    <a:srgbClr val="FFFFFF"/>
                  </a:outerShdw>
                </a:effectLst>
              </a:rPr>
              <a:t>CORP</a:t>
            </a:r>
            <a:r>
              <a:rPr lang="en-US" b="1" dirty="0">
                <a:effectLst>
                  <a:outerShdw blurRad="38100" dist="38100" dir="2700000" algn="tl">
                    <a:srgbClr val="FFFFFF"/>
                  </a:outerShdw>
                </a:effectLst>
              </a:rPr>
              <a:t> = </a:t>
            </a:r>
            <a:r>
              <a:rPr lang="en-US" b="1" dirty="0">
                <a:solidFill>
                  <a:srgbClr val="CC0099"/>
                </a:solidFill>
                <a:effectLst>
                  <a:outerShdw blurRad="38100" dist="38100" dir="2700000" algn="tl">
                    <a:srgbClr val="000000"/>
                  </a:outerShdw>
                </a:effectLst>
              </a:rPr>
              <a:t>MV</a:t>
            </a:r>
            <a:r>
              <a:rPr lang="en-US" b="1" baseline="-25000" dirty="0">
                <a:effectLst>
                  <a:outerShdw blurRad="38100" dist="38100" dir="2700000" algn="tl">
                    <a:srgbClr val="FFFFFF"/>
                  </a:outerShdw>
                </a:effectLst>
              </a:rPr>
              <a:t>STOCK</a:t>
            </a:r>
            <a:r>
              <a:rPr lang="en-US" b="1" dirty="0">
                <a:effectLst>
                  <a:outerShdw blurRad="38100" dist="38100" dir="2700000" algn="tl">
                    <a:srgbClr val="FFFFFF"/>
                  </a:outerShdw>
                </a:effectLst>
              </a:rPr>
              <a:t> .`</a:t>
            </a:r>
          </a:p>
          <a:p>
            <a:pPr algn="ctr" eaLnBrk="1" hangingPunct="1">
              <a:spcBef>
                <a:spcPct val="50000"/>
              </a:spcBef>
              <a:defRPr/>
            </a:pPr>
            <a:r>
              <a:rPr lang="en-US" sz="1800" i="1" dirty="0"/>
              <a:t>(This applies to REITs too.)</a:t>
            </a:r>
            <a:endParaRPr lang="en-US" sz="1800" b="1" dirty="0">
              <a:effectLst>
                <a:outerShdw blurRad="38100" dist="38100" dir="2700000" algn="tl">
                  <a:srgbClr val="FFFFFF"/>
                </a:outerShdw>
              </a:effectLst>
            </a:endParaRPr>
          </a:p>
        </p:txBody>
      </p:sp>
      <p:sp>
        <p:nvSpPr>
          <p:cNvPr id="396292" name="Text Box 4"/>
          <p:cNvSpPr txBox="1">
            <a:spLocks noChangeArrowheads="1"/>
          </p:cNvSpPr>
          <p:nvPr/>
        </p:nvSpPr>
        <p:spPr bwMode="auto">
          <a:xfrm>
            <a:off x="609600" y="4343400"/>
            <a:ext cx="8229600" cy="1768475"/>
          </a:xfrm>
          <a:prstGeom prst="rect">
            <a:avLst/>
          </a:prstGeom>
          <a:noFill/>
          <a:ln w="9525">
            <a:noFill/>
            <a:miter lim="800000"/>
            <a:headEnd/>
            <a:tailEnd/>
          </a:ln>
          <a:effectLst/>
        </p:spPr>
        <p:txBody>
          <a:bodyPr>
            <a:spAutoFit/>
          </a:bodyPr>
          <a:lstStyle/>
          <a:p>
            <a:pPr eaLnBrk="1" hangingPunct="1">
              <a:spcBef>
                <a:spcPct val="50000"/>
              </a:spcBef>
              <a:buFontTx/>
              <a:buChar char="•"/>
              <a:defRPr/>
            </a:pPr>
            <a:r>
              <a:rPr lang="en-US" b="1" dirty="0">
                <a:effectLst>
                  <a:outerShdw blurRad="38100" dist="38100" dir="2700000" algn="tl">
                    <a:srgbClr val="FFFFFF"/>
                  </a:outerShdw>
                </a:effectLst>
              </a:rPr>
              <a:t> In real estate, existence of property market causes both </a:t>
            </a:r>
            <a:r>
              <a:rPr lang="en-US" b="1" dirty="0">
                <a:solidFill>
                  <a:srgbClr val="CC0099"/>
                </a:solidFill>
                <a:effectLst>
                  <a:outerShdw blurRad="38100" dist="38100" dir="2700000" algn="tl">
                    <a:srgbClr val="000000"/>
                  </a:outerShdw>
                </a:effectLst>
              </a:rPr>
              <a:t>MV </a:t>
            </a:r>
            <a:r>
              <a:rPr lang="en-US" b="1" dirty="0">
                <a:effectLst>
                  <a:outerShdw blurRad="38100" dist="38100" dir="2700000" algn="tl">
                    <a:srgbClr val="FFFFFF"/>
                  </a:outerShdw>
                </a:effectLst>
              </a:rPr>
              <a:t>and </a:t>
            </a:r>
            <a:r>
              <a:rPr lang="en-US" b="1" dirty="0">
                <a:solidFill>
                  <a:srgbClr val="CC0099"/>
                </a:solidFill>
                <a:effectLst>
                  <a:outerShdw blurRad="38100" dist="38100" dir="2700000" algn="tl">
                    <a:srgbClr val="000000"/>
                  </a:outerShdw>
                </a:effectLst>
              </a:rPr>
              <a:t>IV</a:t>
            </a:r>
            <a:r>
              <a:rPr lang="en-US" b="1" dirty="0">
                <a:effectLst>
                  <a:outerShdw blurRad="38100" dist="38100" dir="2700000" algn="tl">
                    <a:srgbClr val="FFFFFF"/>
                  </a:outerShdw>
                </a:effectLst>
              </a:rPr>
              <a:t> to exist directly in the underlying physical assets, but they may not be the same value (for a given investor).</a:t>
            </a:r>
          </a:p>
          <a:p>
            <a:pPr eaLnBrk="1" hangingPunct="1">
              <a:spcBef>
                <a:spcPct val="50000"/>
              </a:spcBef>
              <a:buFontTx/>
              <a:buChar char="•"/>
              <a:defRPr/>
            </a:pPr>
            <a:r>
              <a:rPr lang="en-US" b="1" dirty="0">
                <a:effectLst>
                  <a:outerShdw blurRad="38100" dist="38100" dir="2700000" algn="tl">
                    <a:srgbClr val="FFFFFF"/>
                  </a:outerShdw>
                </a:effectLst>
              </a:rPr>
              <a:t> Hence, both measures are of interest for real estate investment decision making (and we can compute both NPV</a:t>
            </a:r>
            <a:r>
              <a:rPr lang="en-US" b="1" baseline="-25000" dirty="0">
                <a:solidFill>
                  <a:srgbClr val="CC0099"/>
                </a:solidFill>
                <a:effectLst>
                  <a:outerShdw blurRad="38100" dist="38100" dir="2700000" algn="tl">
                    <a:srgbClr val="000000"/>
                  </a:outerShdw>
                </a:effectLst>
              </a:rPr>
              <a:t>IV</a:t>
            </a:r>
            <a:r>
              <a:rPr lang="en-US" b="1" dirty="0">
                <a:effectLst>
                  <a:outerShdw blurRad="38100" dist="38100" dir="2700000" algn="tl">
                    <a:srgbClr val="FFFFFF"/>
                  </a:outerShdw>
                </a:effectLst>
              </a:rPr>
              <a:t> </a:t>
            </a:r>
            <a:r>
              <a:rPr lang="en-US" b="1" i="1" dirty="0">
                <a:effectLst>
                  <a:outerShdw blurRad="38100" dist="38100" dir="2700000" algn="tl">
                    <a:srgbClr val="FFFFFF"/>
                  </a:outerShdw>
                </a:effectLst>
              </a:rPr>
              <a:t>and</a:t>
            </a:r>
            <a:r>
              <a:rPr lang="en-US" b="1" dirty="0">
                <a:effectLst>
                  <a:outerShdw blurRad="38100" dist="38100" dir="2700000" algn="tl">
                    <a:srgbClr val="FFFFFF"/>
                  </a:outerShdw>
                </a:effectLst>
              </a:rPr>
              <a:t> NPV</a:t>
            </a:r>
            <a:r>
              <a:rPr lang="en-US" b="1" baseline="-25000" dirty="0">
                <a:solidFill>
                  <a:srgbClr val="CC0099"/>
                </a:solidFill>
                <a:effectLst>
                  <a:outerShdw blurRad="38100" dist="38100" dir="2700000" algn="tl">
                    <a:srgbClr val="000000"/>
                  </a:outerShdw>
                </a:effectLst>
              </a:rPr>
              <a:t>MV </a:t>
            </a:r>
            <a:r>
              <a:rPr lang="en-US" b="1" dirty="0">
                <a:effectLst>
                  <a:outerShdw blurRad="38100" dist="38100" dir="2700000" algn="tl">
                    <a:srgbClr val="FFFFFF"/>
                  </a:outerShdw>
                </a:effectLst>
              </a:rPr>
              <a:t>).</a:t>
            </a:r>
          </a:p>
        </p:txBody>
      </p:sp>
      <p:sp>
        <p:nvSpPr>
          <p:cNvPr id="6" name="Footer Placeholder 5"/>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Slide Number Placeholder 3"/>
          <p:cNvSpPr>
            <a:spLocks noGrp="1"/>
          </p:cNvSpPr>
          <p:nvPr>
            <p:ph type="sldNum" sz="quarter" idx="12"/>
          </p:nvPr>
        </p:nvSpPr>
        <p:spPr>
          <a:noFill/>
          <a:ln>
            <a:miter lim="800000"/>
            <a:headEnd/>
            <a:tailEnd/>
          </a:ln>
        </p:spPr>
        <p:txBody>
          <a:bodyPr/>
          <a:lstStyle/>
          <a:p>
            <a:fld id="{E86EB804-566A-4345-A3F8-4CE708B68BA4}" type="slidenum">
              <a:rPr lang="en-US"/>
              <a:pPr/>
              <a:t>9</a:t>
            </a:fld>
            <a:endParaRPr lang="en-US" dirty="0"/>
          </a:p>
        </p:txBody>
      </p:sp>
      <p:sp>
        <p:nvSpPr>
          <p:cNvPr id="397314" name="Text Box 2"/>
          <p:cNvSpPr txBox="1">
            <a:spLocks noChangeArrowheads="1"/>
          </p:cNvSpPr>
          <p:nvPr/>
        </p:nvSpPr>
        <p:spPr bwMode="auto">
          <a:xfrm>
            <a:off x="457200" y="152400"/>
            <a:ext cx="8153400" cy="519113"/>
          </a:xfrm>
          <a:prstGeom prst="rect">
            <a:avLst/>
          </a:prstGeom>
          <a:noFill/>
          <a:ln w="9525">
            <a:noFill/>
            <a:miter lim="800000"/>
            <a:headEnd/>
            <a:tailEnd/>
          </a:ln>
          <a:effectLst/>
        </p:spPr>
        <p:txBody>
          <a:bodyPr>
            <a:spAutoFit/>
          </a:bodyPr>
          <a:lstStyle/>
          <a:p>
            <a:pPr eaLnBrk="1" hangingPunct="1">
              <a:spcBef>
                <a:spcPct val="50000"/>
              </a:spcBef>
              <a:defRPr/>
            </a:pPr>
            <a:r>
              <a:rPr lang="en-US" sz="2800" b="1" dirty="0">
                <a:effectLst>
                  <a:outerShdw blurRad="38100" dist="38100" dir="2700000" algn="tl">
                    <a:srgbClr val="FFFFFF"/>
                  </a:outerShdw>
                </a:effectLst>
              </a:rPr>
              <a:t>Why is </a:t>
            </a:r>
            <a:r>
              <a:rPr lang="en-US" sz="2800" b="1" dirty="0">
                <a:solidFill>
                  <a:srgbClr val="CC0099"/>
                </a:solidFill>
                <a:effectLst>
                  <a:outerShdw blurRad="38100" dist="38100" dir="2700000" algn="tl">
                    <a:srgbClr val="000000"/>
                  </a:outerShdw>
                </a:effectLst>
              </a:rPr>
              <a:t>IV</a:t>
            </a:r>
            <a:r>
              <a:rPr lang="en-US" sz="2800" b="1" dirty="0">
                <a:effectLst>
                  <a:outerShdw blurRad="38100" dist="38100" dir="2700000" algn="tl">
                    <a:srgbClr val="FFFFFF"/>
                  </a:outerShdw>
                </a:effectLst>
              </a:rPr>
              <a:t> of interest?</a:t>
            </a:r>
          </a:p>
        </p:txBody>
      </p:sp>
      <p:sp>
        <p:nvSpPr>
          <p:cNvPr id="397315" name="Text Box 3"/>
          <p:cNvSpPr txBox="1">
            <a:spLocks noChangeArrowheads="1"/>
          </p:cNvSpPr>
          <p:nvPr/>
        </p:nvSpPr>
        <p:spPr bwMode="auto">
          <a:xfrm>
            <a:off x="609600" y="685800"/>
            <a:ext cx="8305800" cy="2465388"/>
          </a:xfrm>
          <a:prstGeom prst="rect">
            <a:avLst/>
          </a:prstGeom>
          <a:noFill/>
          <a:ln w="9525">
            <a:noFill/>
            <a:miter lim="800000"/>
            <a:headEnd/>
            <a:tailEnd/>
          </a:ln>
          <a:effectLst/>
        </p:spPr>
        <p:txBody>
          <a:bodyPr>
            <a:spAutoFit/>
          </a:bodyPr>
          <a:lstStyle/>
          <a:p>
            <a:pPr eaLnBrk="1" hangingPunct="1">
              <a:spcBef>
                <a:spcPct val="50000"/>
              </a:spcBef>
              <a:buFontTx/>
              <a:buChar char="•"/>
              <a:defRPr/>
            </a:pPr>
            <a:r>
              <a:rPr lang="en-US" b="1" dirty="0">
                <a:effectLst>
                  <a:outerShdw blurRad="38100" dist="38100" dir="2700000" algn="tl">
                    <a:srgbClr val="FFFFFF"/>
                  </a:outerShdw>
                </a:effectLst>
              </a:rPr>
              <a:t> Because investors (&amp; corporations) do not </a:t>
            </a:r>
            <a:r>
              <a:rPr lang="en-US" b="1" i="1" dirty="0">
                <a:effectLst>
                  <a:outerShdw blurRad="38100" dist="38100" dir="2700000" algn="tl">
                    <a:srgbClr val="FFFFFF"/>
                  </a:outerShdw>
                </a:effectLst>
              </a:rPr>
              <a:t>have to</a:t>
            </a:r>
            <a:r>
              <a:rPr lang="en-US" b="1" dirty="0">
                <a:effectLst>
                  <a:outerShdw blurRad="38100" dist="38100" dir="2700000" algn="tl">
                    <a:srgbClr val="FFFFFF"/>
                  </a:outerShdw>
                </a:effectLst>
              </a:rPr>
              <a:t> trade in the asset market in the short run.</a:t>
            </a:r>
          </a:p>
          <a:p>
            <a:pPr eaLnBrk="1" hangingPunct="1">
              <a:spcBef>
                <a:spcPct val="50000"/>
              </a:spcBef>
              <a:buFontTx/>
              <a:buChar char="•"/>
              <a:defRPr/>
            </a:pPr>
            <a:r>
              <a:rPr lang="en-US" b="1" dirty="0">
                <a:effectLst>
                  <a:outerShdw blurRad="38100" dist="38100" dir="2700000" algn="tl">
                    <a:srgbClr val="FFFFFF"/>
                  </a:outerShdw>
                </a:effectLst>
              </a:rPr>
              <a:t> Because </a:t>
            </a:r>
            <a:r>
              <a:rPr lang="en-US" b="1" i="1" dirty="0">
                <a:effectLst>
                  <a:outerShdw blurRad="38100" dist="38100" dir="2700000" algn="tl">
                    <a:srgbClr val="FFFFFF"/>
                  </a:outerShdw>
                </a:effectLst>
              </a:rPr>
              <a:t>real estate investors</a:t>
            </a:r>
            <a:r>
              <a:rPr lang="en-US" b="1" dirty="0">
                <a:effectLst>
                  <a:outerShdw blurRad="38100" dist="38100" dir="2700000" algn="tl">
                    <a:srgbClr val="FFFFFF"/>
                  </a:outerShdw>
                </a:effectLst>
              </a:rPr>
              <a:t> (in particular, in the direct private asset market) face </a:t>
            </a:r>
            <a:r>
              <a:rPr lang="en-US" b="1" i="1" dirty="0">
                <a:effectLst>
                  <a:outerShdw blurRad="38100" dist="38100" dir="2700000" algn="tl">
                    <a:srgbClr val="FFFFFF"/>
                  </a:outerShdw>
                </a:effectLst>
              </a:rPr>
              <a:t>high transaction costs</a:t>
            </a:r>
            <a:r>
              <a:rPr lang="en-US" b="1" dirty="0">
                <a:effectLst>
                  <a:outerShdw blurRad="38100" dist="38100" dir="2700000" algn="tl">
                    <a:srgbClr val="FFFFFF"/>
                  </a:outerShdw>
                </a:effectLst>
              </a:rPr>
              <a:t> from trading, making long holding periods desirable (to mitigate transaction cost impact on achieved multi-period annual return).</a:t>
            </a:r>
          </a:p>
        </p:txBody>
      </p:sp>
      <p:sp>
        <p:nvSpPr>
          <p:cNvPr id="397316" name="Text Box 4"/>
          <p:cNvSpPr txBox="1">
            <a:spLocks noChangeArrowheads="1"/>
          </p:cNvSpPr>
          <p:nvPr/>
        </p:nvSpPr>
        <p:spPr bwMode="auto">
          <a:xfrm>
            <a:off x="381000" y="3276600"/>
            <a:ext cx="8153400" cy="519113"/>
          </a:xfrm>
          <a:prstGeom prst="rect">
            <a:avLst/>
          </a:prstGeom>
          <a:noFill/>
          <a:ln w="9525">
            <a:noFill/>
            <a:miter lim="800000"/>
            <a:headEnd/>
            <a:tailEnd/>
          </a:ln>
          <a:effectLst/>
        </p:spPr>
        <p:txBody>
          <a:bodyPr>
            <a:spAutoFit/>
          </a:bodyPr>
          <a:lstStyle/>
          <a:p>
            <a:pPr eaLnBrk="1" hangingPunct="1">
              <a:spcBef>
                <a:spcPct val="50000"/>
              </a:spcBef>
              <a:defRPr/>
            </a:pPr>
            <a:r>
              <a:rPr lang="en-US" sz="2800" b="1" dirty="0">
                <a:effectLst>
                  <a:outerShdw blurRad="38100" dist="38100" dir="2700000" algn="tl">
                    <a:srgbClr val="FFFFFF"/>
                  </a:outerShdw>
                </a:effectLst>
              </a:rPr>
              <a:t>Why is </a:t>
            </a:r>
            <a:r>
              <a:rPr lang="en-US" sz="2800" b="1" dirty="0">
                <a:solidFill>
                  <a:srgbClr val="CC0099"/>
                </a:solidFill>
                <a:effectLst>
                  <a:outerShdw blurRad="38100" dist="38100" dir="2700000" algn="tl">
                    <a:srgbClr val="000000"/>
                  </a:outerShdw>
                </a:effectLst>
              </a:rPr>
              <a:t>MV</a:t>
            </a:r>
            <a:r>
              <a:rPr lang="en-US" sz="2800" b="1" dirty="0">
                <a:effectLst>
                  <a:outerShdw blurRad="38100" dist="38100" dir="2700000" algn="tl">
                    <a:srgbClr val="FFFFFF"/>
                  </a:outerShdw>
                </a:effectLst>
              </a:rPr>
              <a:t> of interest?</a:t>
            </a:r>
          </a:p>
        </p:txBody>
      </p:sp>
      <p:sp>
        <p:nvSpPr>
          <p:cNvPr id="397317" name="Text Box 5"/>
          <p:cNvSpPr txBox="1">
            <a:spLocks noChangeArrowheads="1"/>
          </p:cNvSpPr>
          <p:nvPr/>
        </p:nvSpPr>
        <p:spPr bwMode="auto">
          <a:xfrm>
            <a:off x="533400" y="3733800"/>
            <a:ext cx="8305800" cy="3046413"/>
          </a:xfrm>
          <a:prstGeom prst="rect">
            <a:avLst/>
          </a:prstGeom>
          <a:noFill/>
          <a:ln w="9525">
            <a:noFill/>
            <a:miter lim="800000"/>
            <a:headEnd/>
            <a:tailEnd/>
          </a:ln>
          <a:effectLst/>
        </p:spPr>
        <p:txBody>
          <a:bodyPr>
            <a:spAutoFit/>
          </a:bodyPr>
          <a:lstStyle/>
          <a:p>
            <a:pPr eaLnBrk="1" hangingPunct="1">
              <a:spcBef>
                <a:spcPct val="50000"/>
              </a:spcBef>
              <a:buFontTx/>
              <a:buChar char="•"/>
              <a:defRPr/>
            </a:pPr>
            <a:r>
              <a:rPr lang="en-US" b="1" dirty="0">
                <a:effectLst>
                  <a:outerShdw blurRad="38100" dist="38100" dir="2700000" algn="tl">
                    <a:srgbClr val="FFFFFF"/>
                  </a:outerShdw>
                </a:effectLst>
              </a:rPr>
              <a:t> Because it represents the current </a:t>
            </a:r>
            <a:r>
              <a:rPr lang="en-US" b="1" i="1" dirty="0">
                <a:effectLst>
                  <a:outerShdw blurRad="38100" dist="38100" dir="2700000" algn="tl">
                    <a:srgbClr val="FFFFFF"/>
                  </a:outerShdw>
                </a:effectLst>
              </a:rPr>
              <a:t>opportunity value</a:t>
            </a:r>
            <a:r>
              <a:rPr lang="en-US" b="1" dirty="0">
                <a:effectLst>
                  <a:outerShdw blurRad="38100" dist="38100" dir="2700000" algn="tl">
                    <a:srgbClr val="FFFFFF"/>
                  </a:outerShdw>
                </a:effectLst>
              </a:rPr>
              <a:t> of the investment (at least in the case of real estate assets, where there is a functioning market for the assets in question).</a:t>
            </a:r>
          </a:p>
          <a:p>
            <a:pPr eaLnBrk="1" hangingPunct="1">
              <a:spcBef>
                <a:spcPct val="50000"/>
              </a:spcBef>
              <a:buFontTx/>
              <a:buChar char="•"/>
              <a:defRPr/>
            </a:pPr>
            <a:r>
              <a:rPr lang="en-US" b="1" dirty="0">
                <a:effectLst>
                  <a:outerShdw blurRad="38100" dist="38100" dir="2700000" algn="tl">
                    <a:srgbClr val="FFFFFF"/>
                  </a:outerShdw>
                </a:effectLst>
              </a:rPr>
              <a:t> Because market values reflect a large amount of “intelligence” about value (“information aggregation” function of asset markets</a:t>
            </a:r>
            <a:r>
              <a:rPr lang="en-US" b="1" dirty="0">
                <a:effectLst>
                  <a:outerShdw blurRad="38100" dist="38100" dir="2700000" algn="tl">
                    <a:srgbClr val="FFFFFF"/>
                  </a:outerShdw>
                </a:effectLst>
              </a:rPr>
              <a:t>).</a:t>
            </a:r>
          </a:p>
          <a:p>
            <a:pPr eaLnBrk="1" hangingPunct="1">
              <a:spcBef>
                <a:spcPct val="50000"/>
              </a:spcBef>
              <a:buFontTx/>
              <a:buChar char="•"/>
              <a:defRPr/>
            </a:pPr>
            <a:r>
              <a:rPr lang="en-US" b="1" dirty="0">
                <a:effectLst>
                  <a:outerShdw blurRad="38100" dist="38100" dir="2700000" algn="tl">
                    <a:srgbClr val="FFFFFF"/>
                  </a:outerShdw>
                </a:effectLst>
              </a:rPr>
              <a:t> Because there is better empirical evidence about MVs</a:t>
            </a:r>
            <a:endParaRPr lang="en-US" b="1" dirty="0">
              <a:effectLst>
                <a:outerShdw blurRad="38100" dist="38100" dir="2700000" algn="tl">
                  <a:srgbClr val="FFFFFF"/>
                </a:outerShdw>
              </a:effectLst>
            </a:endParaRPr>
          </a:p>
        </p:txBody>
      </p:sp>
      <p:sp>
        <p:nvSpPr>
          <p:cNvPr id="7" name="Footer Placeholder 6"/>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oaring">
  <a:themeElements>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fontScheme name="Soar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Designs\Soaring.pot</Template>
  <TotalTime>1351</TotalTime>
  <Words>8799</Words>
  <Application>Microsoft Office PowerPoint</Application>
  <PresentationFormat>On-screen Show (4:3)</PresentationFormat>
  <Paragraphs>640</Paragraphs>
  <Slides>69</Slides>
  <Notes>22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69</vt:i4>
      </vt:variant>
    </vt:vector>
  </HeadingPairs>
  <TitlesOfParts>
    <vt:vector size="76" baseType="lpstr">
      <vt:lpstr>Times New Roman</vt:lpstr>
      <vt:lpstr>Arial</vt:lpstr>
      <vt:lpstr>Wingdings</vt:lpstr>
      <vt:lpstr>Symbol</vt:lpstr>
      <vt:lpstr>Courier New</vt:lpstr>
      <vt:lpstr>Soaring</vt:lpstr>
      <vt:lpstr>Equation</vt:lpstr>
      <vt:lpstr>Chapter 12:</vt:lpstr>
      <vt:lpstr>Slide 2</vt:lpstr>
      <vt:lpstr>12.1: Market Value &amp; Investment Value:</vt:lpstr>
      <vt:lpstr>Slide 4</vt:lpstr>
      <vt:lpstr>Slide 5</vt:lpstr>
      <vt:lpstr>Slide 6</vt:lpstr>
      <vt:lpstr>Slide 7</vt:lpstr>
      <vt:lpstr>Slide 8</vt:lpstr>
      <vt:lpstr>Slide 9</vt:lpstr>
      <vt:lpstr>Slide 10</vt:lpstr>
      <vt:lpstr>Slide 11</vt:lpstr>
      <vt:lpstr>Slide 12</vt:lpstr>
      <vt:lpstr>Slide 13</vt:lpstr>
      <vt:lpstr>Interaction between R.E. mkt inefficiency &amp; the IV / MV difference. . .</vt:lpstr>
      <vt:lpstr>Interaction between R.E. mkt inefficiency &amp; the IV / MV difference. . .</vt:lpstr>
      <vt:lpstr>Slide 16</vt:lpstr>
      <vt:lpstr>Slide 17</vt:lpstr>
      <vt:lpstr>Slide 18</vt:lpstr>
      <vt:lpstr>Slide 19</vt:lpstr>
      <vt:lpstr>In general with IV… </vt:lpstr>
      <vt:lpstr>Slide 21</vt:lpstr>
      <vt:lpstr>General Rule for Condition in which IV  MV (Hence, NPVIV &gt; 0 is possible):</vt:lpstr>
      <vt:lpstr>Exhibit 12-1: Relation between Investment Value (IV) and Market Value (MV) in a well-functioning asset market</vt:lpstr>
      <vt:lpstr>Numerical example: The Value to a Tax-Exempt Pension Fund of an Investment in Corporate Bonds</vt:lpstr>
      <vt:lpstr>Slide 25</vt:lpstr>
      <vt:lpstr>Slide 26</vt:lpstr>
      <vt:lpstr>Thus, General Condition to allow NPV&gt;0:</vt:lpstr>
      <vt:lpstr>How to know whether you are an "intra-marginal" investor</vt:lpstr>
      <vt:lpstr>How to know whether you are an "intra-marginal" investor</vt:lpstr>
      <vt:lpstr>"UNIQUENESS" is necessary for IVMV,  hence for NPV&gt;0.</vt:lpstr>
      <vt:lpstr>Slide 31</vt:lpstr>
      <vt:lpstr>Slide 32</vt:lpstr>
      <vt:lpstr>Slide 33</vt:lpstr>
      <vt:lpstr>Slide 34</vt:lpstr>
      <vt:lpstr>Slide 35</vt:lpstr>
      <vt:lpstr>Slide 36</vt:lpstr>
      <vt:lpstr>Slide 37</vt:lpstr>
      <vt:lpstr> Dangers:</vt:lpstr>
      <vt:lpstr> Opportunities:</vt:lpstr>
      <vt:lpstr>Slide 40</vt:lpstr>
      <vt:lpstr>Slide 41</vt:lpstr>
      <vt:lpstr>Slide 42</vt:lpstr>
      <vt:lpstr>Slide 43</vt:lpstr>
      <vt:lpstr>Slide 44</vt:lpstr>
      <vt:lpstr>Slide 45</vt:lpstr>
      <vt:lpstr>Slide 46</vt:lpstr>
      <vt:lpstr>Slide 47</vt:lpstr>
      <vt:lpstr>Slide 48</vt:lpstr>
      <vt:lpstr>Slide 49</vt:lpstr>
      <vt:lpstr>Example...</vt:lpstr>
      <vt:lpstr>Example (cont.)...</vt:lpstr>
      <vt:lpstr>Example (cont.)...</vt:lpstr>
      <vt:lpstr>Slide 53</vt:lpstr>
      <vt:lpstr>Chapter 12 Appendix: Noise &amp; Values in Private R.E. Asset Mkts:  Basic Valuation Theory</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vector>
  </TitlesOfParts>
  <Company>The Yates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12 Lecture:</dc:title>
  <dc:creator>Stephanie R. Yates</dc:creator>
  <cp:lastModifiedBy>McLaughlin</cp:lastModifiedBy>
  <cp:revision>184</cp:revision>
  <dcterms:created xsi:type="dcterms:W3CDTF">2001-01-07T23:38:35Z</dcterms:created>
  <dcterms:modified xsi:type="dcterms:W3CDTF">2013-02-15T13:55:30Z</dcterms:modified>
</cp:coreProperties>
</file>