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8"/>
  </p:notesMasterIdLst>
  <p:sldIdLst>
    <p:sldId id="256" r:id="rId2"/>
    <p:sldId id="274" r:id="rId3"/>
    <p:sldId id="338" r:id="rId4"/>
    <p:sldId id="275" r:id="rId5"/>
    <p:sldId id="326" r:id="rId6"/>
    <p:sldId id="327" r:id="rId7"/>
    <p:sldId id="328" r:id="rId8"/>
    <p:sldId id="331" r:id="rId9"/>
    <p:sldId id="329" r:id="rId10"/>
    <p:sldId id="330" r:id="rId11"/>
    <p:sldId id="284" r:id="rId12"/>
    <p:sldId id="333" r:id="rId13"/>
    <p:sldId id="334" r:id="rId14"/>
    <p:sldId id="335" r:id="rId15"/>
    <p:sldId id="310" r:id="rId16"/>
    <p:sldId id="339" r:id="rId17"/>
    <p:sldId id="340" r:id="rId18"/>
    <p:sldId id="341" r:id="rId19"/>
    <p:sldId id="342" r:id="rId20"/>
    <p:sldId id="343" r:id="rId21"/>
    <p:sldId id="344" r:id="rId22"/>
    <p:sldId id="345" r:id="rId23"/>
    <p:sldId id="346" r:id="rId24"/>
    <p:sldId id="347" r:id="rId25"/>
    <p:sldId id="348" r:id="rId26"/>
    <p:sldId id="349" r:id="rId27"/>
    <p:sldId id="350" r:id="rId28"/>
    <p:sldId id="352" r:id="rId29"/>
    <p:sldId id="353" r:id="rId30"/>
    <p:sldId id="354" r:id="rId31"/>
    <p:sldId id="355" r:id="rId32"/>
    <p:sldId id="357" r:id="rId33"/>
    <p:sldId id="359" r:id="rId34"/>
    <p:sldId id="360" r:id="rId35"/>
    <p:sldId id="361" r:id="rId36"/>
    <p:sldId id="362" r:id="rId3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FFCC"/>
    <a:srgbClr val="FF3300"/>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70" autoAdjust="0"/>
    <p:restoredTop sz="94689" autoAdjust="0"/>
  </p:normalViewPr>
  <p:slideViewPr>
    <p:cSldViewPr>
      <p:cViewPr varScale="1">
        <p:scale>
          <a:sx n="86" d="100"/>
          <a:sy n="86" d="100"/>
        </p:scale>
        <p:origin x="-12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044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5018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44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44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044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9AD0817-8FDD-46AF-84EB-277CED2E21F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miter lim="800000"/>
            <a:headEnd/>
            <a:tailEnd/>
          </a:ln>
        </p:spPr>
        <p:txBody>
          <a:bodyPr/>
          <a:lstStyle/>
          <a:p>
            <a:fld id="{837E45D9-685C-41F9-9A27-E67AD9E1B8C0}" type="slidenum">
              <a:rPr lang="en-US" smtClean="0"/>
              <a:pPr/>
              <a:t>21</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r>
              <a:rPr lang="en-US" smtClean="0"/>
              <a:t>To be consistent and rational, the difference between the red minus the blue bars should equal realistic expectations about property long-term nominal growth (that is, growth in rents minus perhaps a little bit if terminal cap rates tend to exceed going-in cap rates). It is hard to see how this shouldn’t be at least a couple hundred basis-points less than inflation expectations, realistically (more so if the market anticipates a fall in property prices).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miter lim="800000"/>
            <a:headEnd/>
            <a:tailEnd/>
          </a:ln>
        </p:spPr>
        <p:txBody>
          <a:bodyPr/>
          <a:lstStyle/>
          <a:p>
            <a:fld id="{B6E69228-D6E7-4ED9-BBAB-8EF9D3926258}" type="slidenum">
              <a:rPr lang="en-US" smtClean="0"/>
              <a:pPr/>
              <a:t>23</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r>
              <a:rPr lang="en-US" smtClean="0"/>
              <a:t>And </a:t>
            </a:r>
            <a:r>
              <a:rPr lang="en-US" i="1" smtClean="0"/>
              <a:t>g</a:t>
            </a:r>
            <a:r>
              <a:rPr lang="en-US" smtClean="0"/>
              <a:t> = CF chg + Yld chg effects combined (on a multi-yr hold).</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miter lim="800000"/>
            <a:headEnd/>
            <a:tailEnd/>
          </a:ln>
        </p:spPr>
        <p:txBody>
          <a:bodyPr/>
          <a:lstStyle/>
          <a:p>
            <a:fld id="{244F1105-108E-4A9D-AC26-0E44E09F11DA}" type="slidenum">
              <a:rPr lang="en-US" smtClean="0"/>
              <a:pPr/>
              <a:t>29</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r>
              <a:rPr lang="en-US" smtClean="0"/>
              <a:t>I would say at least 200 bps lower today (2004).</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miter lim="800000"/>
            <a:headEnd/>
            <a:tailEnd/>
          </a:ln>
        </p:spPr>
        <p:txBody>
          <a:bodyPr/>
          <a:lstStyle/>
          <a:p>
            <a:fld id="{3B414EE8-52E7-4665-BE53-5DDD43C44E5E}" type="slidenum">
              <a:rPr lang="en-US" smtClean="0"/>
              <a:pPr/>
              <a:t>30</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r>
              <a:rPr lang="en-US" smtClean="0"/>
              <a:t>I would say at least 200 bps lower today (2004).</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E76B9EFB-000E-4577-BE11-349B4526CC21}" type="slidenum">
              <a:rPr lang="en-US" smtClean="0"/>
              <a:pPr/>
              <a:t>31</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smtClean="0"/>
              <a:t>I would say at least 200 bps lower today (2004).</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D8F61908-18F2-4CA3-AB84-6BD2A8BBF980}" type="slidenum">
              <a:rPr lang="en-US" smtClean="0"/>
              <a:pPr/>
              <a:t>34</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smtClean="0"/>
              <a:t>See discussion in Sect. 11.2.6.</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509" name="Rectangle 5"/>
          <p:cNvSpPr>
            <a:spLocks noGrp="1" noChangeArrowheads="1"/>
          </p:cNvSpPr>
          <p:nvPr>
            <p:ph type="ctrTitle" sz="quarter"/>
          </p:nvPr>
        </p:nvSpPr>
        <p:spPr>
          <a:xfrm>
            <a:off x="1293813" y="762000"/>
            <a:ext cx="7772400" cy="1143000"/>
          </a:xfrm>
        </p:spPr>
        <p:txBody>
          <a:bodyPr anchor="b"/>
          <a:lstStyle>
            <a:lvl1pPr>
              <a:defRPr/>
            </a:lvl1pPr>
          </a:lstStyle>
          <a:p>
            <a:pPr lvl="0"/>
            <a:r>
              <a:rPr lang="en-US" noProof="0" smtClean="0"/>
              <a:t>Click to edit Master title style</a:t>
            </a:r>
          </a:p>
        </p:txBody>
      </p:sp>
      <p:sp>
        <p:nvSpPr>
          <p:cNvPr id="21510"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anose="05000000000000000000" pitchFamily="2" charset="2"/>
              <a:buNone/>
              <a:defRPr/>
            </a:lvl1pPr>
          </a:lstStyle>
          <a:p>
            <a:pPr lvl="0"/>
            <a:r>
              <a:rPr lang="en-US" noProof="0" smtClean="0"/>
              <a:t>Click to edit Master subtitle style</a:t>
            </a:r>
          </a:p>
        </p:txBody>
      </p:sp>
      <p:sp>
        <p:nvSpPr>
          <p:cNvPr id="4" name="Rectangle 7"/>
          <p:cNvSpPr>
            <a:spLocks noGrp="1" noChangeArrowheads="1"/>
          </p:cNvSpPr>
          <p:nvPr>
            <p:ph type="dt" sz="quarter" idx="10"/>
          </p:nvPr>
        </p:nvSpPr>
        <p:spPr/>
        <p:txBody>
          <a:bodyPr/>
          <a:lstStyle>
            <a:lvl1pPr>
              <a:defRPr/>
            </a:lvl1pPr>
          </a:lstStyle>
          <a:p>
            <a:pPr>
              <a:defRPr/>
            </a:pPr>
            <a:endParaRPr lang="en-US"/>
          </a:p>
        </p:txBody>
      </p:sp>
      <p:sp>
        <p:nvSpPr>
          <p:cNvPr id="5" name="Rectangle 8"/>
          <p:cNvSpPr>
            <a:spLocks noGrp="1" noChangeArrowheads="1"/>
          </p:cNvSpPr>
          <p:nvPr>
            <p:ph type="ftr" sz="quarter" idx="11"/>
          </p:nvPr>
        </p:nvSpPr>
        <p:spPr/>
        <p:txBody>
          <a:bodyPr/>
          <a:lstStyle>
            <a:lvl1pPr>
              <a:defRPr/>
            </a:lvl1pPr>
          </a:lstStyle>
          <a:p>
            <a:pPr>
              <a:defRPr/>
            </a:pPr>
            <a:r>
              <a:rPr lang="en-US"/>
              <a:t>© 2014 OnCourse Learning. All Rights Reserved.</a:t>
            </a:r>
          </a:p>
        </p:txBody>
      </p:sp>
      <p:sp>
        <p:nvSpPr>
          <p:cNvPr id="6" name="Rectangle 9"/>
          <p:cNvSpPr>
            <a:spLocks noGrp="1" noChangeArrowheads="1"/>
          </p:cNvSpPr>
          <p:nvPr>
            <p:ph type="sldNum" sz="quarter" idx="12"/>
          </p:nvPr>
        </p:nvSpPr>
        <p:spPr/>
        <p:txBody>
          <a:bodyPr/>
          <a:lstStyle>
            <a:lvl1pPr>
              <a:defRPr/>
            </a:lvl1pPr>
          </a:lstStyle>
          <a:p>
            <a:pPr>
              <a:defRPr/>
            </a:pPr>
            <a:fld id="{26EFA7B1-2228-44D3-817B-8DDDDA233C2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 2014 OnCourse Learning. All Rights Reserved.</a:t>
            </a:r>
          </a:p>
        </p:txBody>
      </p:sp>
      <p:sp>
        <p:nvSpPr>
          <p:cNvPr id="6" name="Slide Number Placeholder 5"/>
          <p:cNvSpPr>
            <a:spLocks noGrp="1"/>
          </p:cNvSpPr>
          <p:nvPr>
            <p:ph type="sldNum" sz="quarter" idx="12"/>
          </p:nvPr>
        </p:nvSpPr>
        <p:spPr/>
        <p:txBody>
          <a:bodyPr/>
          <a:lstStyle>
            <a:lvl1pPr>
              <a:defRPr/>
            </a:lvl1pPr>
          </a:lstStyle>
          <a:p>
            <a:pPr>
              <a:defRPr/>
            </a:pPr>
            <a:fld id="{3D43749B-DDBD-42DF-BCF9-A05B35A42ED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 2014 OnCourse Learning. All Rights Reserved.</a:t>
            </a:r>
          </a:p>
        </p:txBody>
      </p:sp>
      <p:sp>
        <p:nvSpPr>
          <p:cNvPr id="6" name="Slide Number Placeholder 5"/>
          <p:cNvSpPr>
            <a:spLocks noGrp="1"/>
          </p:cNvSpPr>
          <p:nvPr>
            <p:ph type="sldNum" sz="quarter" idx="12"/>
          </p:nvPr>
        </p:nvSpPr>
        <p:spPr/>
        <p:txBody>
          <a:bodyPr/>
          <a:lstStyle>
            <a:lvl1pPr>
              <a:defRPr/>
            </a:lvl1pPr>
          </a:lstStyle>
          <a:p>
            <a:pPr>
              <a:defRPr/>
            </a:pPr>
            <a:fld id="{1E424313-02C7-4E28-A305-B298A084167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 2014 OnCourse Learning. All Rights Reserved.</a:t>
            </a:r>
          </a:p>
        </p:txBody>
      </p:sp>
      <p:sp>
        <p:nvSpPr>
          <p:cNvPr id="6" name="Slide Number Placeholder 5"/>
          <p:cNvSpPr>
            <a:spLocks noGrp="1"/>
          </p:cNvSpPr>
          <p:nvPr>
            <p:ph type="sldNum" sz="quarter" idx="12"/>
          </p:nvPr>
        </p:nvSpPr>
        <p:spPr/>
        <p:txBody>
          <a:bodyPr/>
          <a:lstStyle>
            <a:lvl1pPr>
              <a:defRPr/>
            </a:lvl1pPr>
          </a:lstStyle>
          <a:p>
            <a:pPr>
              <a:defRPr/>
            </a:pPr>
            <a:fld id="{E878A61F-F903-43AF-9E86-1BB0D2A50EC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 2014 OnCourse Learning. All Rights Reserved.</a:t>
            </a:r>
          </a:p>
        </p:txBody>
      </p:sp>
      <p:sp>
        <p:nvSpPr>
          <p:cNvPr id="6" name="Slide Number Placeholder 5"/>
          <p:cNvSpPr>
            <a:spLocks noGrp="1"/>
          </p:cNvSpPr>
          <p:nvPr>
            <p:ph type="sldNum" sz="quarter" idx="12"/>
          </p:nvPr>
        </p:nvSpPr>
        <p:spPr/>
        <p:txBody>
          <a:bodyPr/>
          <a:lstStyle>
            <a:lvl1pPr>
              <a:defRPr/>
            </a:lvl1pPr>
          </a:lstStyle>
          <a:p>
            <a:pPr>
              <a:defRPr/>
            </a:pPr>
            <a:fld id="{532D7C35-9842-4A16-951A-E1371AA30EB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 2014 OnCourse Learning. All Rights Reserved.</a:t>
            </a:r>
          </a:p>
        </p:txBody>
      </p:sp>
      <p:sp>
        <p:nvSpPr>
          <p:cNvPr id="7" name="Slide Number Placeholder 6"/>
          <p:cNvSpPr>
            <a:spLocks noGrp="1"/>
          </p:cNvSpPr>
          <p:nvPr>
            <p:ph type="sldNum" sz="quarter" idx="12"/>
          </p:nvPr>
        </p:nvSpPr>
        <p:spPr/>
        <p:txBody>
          <a:bodyPr/>
          <a:lstStyle>
            <a:lvl1pPr>
              <a:defRPr/>
            </a:lvl1pPr>
          </a:lstStyle>
          <a:p>
            <a:pPr>
              <a:defRPr/>
            </a:pPr>
            <a:fld id="{9D866351-020A-4C55-8D13-5E34346D7F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r>
              <a:rPr lang="en-US"/>
              <a:t>© 2014 OnCourse Learning. All Rights Reserved.</a:t>
            </a:r>
          </a:p>
        </p:txBody>
      </p:sp>
      <p:sp>
        <p:nvSpPr>
          <p:cNvPr id="9" name="Slide Number Placeholder 8"/>
          <p:cNvSpPr>
            <a:spLocks noGrp="1"/>
          </p:cNvSpPr>
          <p:nvPr>
            <p:ph type="sldNum" sz="quarter" idx="12"/>
          </p:nvPr>
        </p:nvSpPr>
        <p:spPr/>
        <p:txBody>
          <a:bodyPr/>
          <a:lstStyle>
            <a:lvl1pPr>
              <a:defRPr/>
            </a:lvl1pPr>
          </a:lstStyle>
          <a:p>
            <a:pPr>
              <a:defRPr/>
            </a:pPr>
            <a:fld id="{F15FE390-DE8D-4C9A-BC10-8AF57EC1B09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r>
              <a:rPr lang="en-US"/>
              <a:t>© 2014 OnCourse Learning. All Rights Reserved.</a:t>
            </a:r>
          </a:p>
        </p:txBody>
      </p:sp>
      <p:sp>
        <p:nvSpPr>
          <p:cNvPr id="5" name="Slide Number Placeholder 4"/>
          <p:cNvSpPr>
            <a:spLocks noGrp="1"/>
          </p:cNvSpPr>
          <p:nvPr>
            <p:ph type="sldNum" sz="quarter" idx="12"/>
          </p:nvPr>
        </p:nvSpPr>
        <p:spPr/>
        <p:txBody>
          <a:bodyPr/>
          <a:lstStyle>
            <a:lvl1pPr>
              <a:defRPr/>
            </a:lvl1pPr>
          </a:lstStyle>
          <a:p>
            <a:pPr>
              <a:defRPr/>
            </a:pPr>
            <a:fld id="{C6C54570-9997-492F-8C95-CE5E89731CD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a:t>© 2014 OnCourse Learning. All Rights Reserved.</a:t>
            </a:r>
          </a:p>
        </p:txBody>
      </p:sp>
      <p:sp>
        <p:nvSpPr>
          <p:cNvPr id="4" name="Slide Number Placeholder 3"/>
          <p:cNvSpPr>
            <a:spLocks noGrp="1"/>
          </p:cNvSpPr>
          <p:nvPr>
            <p:ph type="sldNum" sz="quarter" idx="12"/>
          </p:nvPr>
        </p:nvSpPr>
        <p:spPr/>
        <p:txBody>
          <a:bodyPr/>
          <a:lstStyle>
            <a:lvl1pPr>
              <a:defRPr/>
            </a:lvl1pPr>
          </a:lstStyle>
          <a:p>
            <a:pPr>
              <a:defRPr/>
            </a:pPr>
            <a:fld id="{E2BA2C7C-3A6C-48C6-8C40-DA0AD6AE55D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 2014 OnCourse Learning. All Rights Reserved.</a:t>
            </a:r>
          </a:p>
        </p:txBody>
      </p:sp>
      <p:sp>
        <p:nvSpPr>
          <p:cNvPr id="7" name="Slide Number Placeholder 6"/>
          <p:cNvSpPr>
            <a:spLocks noGrp="1"/>
          </p:cNvSpPr>
          <p:nvPr>
            <p:ph type="sldNum" sz="quarter" idx="12"/>
          </p:nvPr>
        </p:nvSpPr>
        <p:spPr/>
        <p:txBody>
          <a:bodyPr/>
          <a:lstStyle>
            <a:lvl1pPr>
              <a:defRPr/>
            </a:lvl1pPr>
          </a:lstStyle>
          <a:p>
            <a:pPr>
              <a:defRPr/>
            </a:pPr>
            <a:fld id="{9976B94A-3C88-4D23-A9BE-492EE2F055D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 2014 OnCourse Learning. All Rights Reserved.</a:t>
            </a:r>
          </a:p>
        </p:txBody>
      </p:sp>
      <p:sp>
        <p:nvSpPr>
          <p:cNvPr id="7" name="Slide Number Placeholder 6"/>
          <p:cNvSpPr>
            <a:spLocks noGrp="1"/>
          </p:cNvSpPr>
          <p:nvPr>
            <p:ph type="sldNum" sz="quarter" idx="12"/>
          </p:nvPr>
        </p:nvSpPr>
        <p:spPr/>
        <p:txBody>
          <a:bodyPr/>
          <a:lstStyle>
            <a:lvl1pPr>
              <a:defRPr/>
            </a:lvl1pPr>
          </a:lstStyle>
          <a:p>
            <a:pPr>
              <a:defRPr/>
            </a:pPr>
            <a:fld id="{6427CFEA-FB1C-481F-86F0-22CB5166BE5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0485"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486" name="Rectangle 6"/>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b" anchorCtr="0" compatLnSpc="1">
            <a:prstTxWarp prst="textNoShape">
              <a:avLst/>
            </a:prstTxWarp>
          </a:bodyPr>
          <a:lstStyle>
            <a:lvl1pPr eaLnBrk="1" hangingPunct="1">
              <a:defRPr sz="1200">
                <a:latin typeface="Calibri" pitchFamily="34" charset="0"/>
              </a:defRPr>
            </a:lvl1pPr>
          </a:lstStyle>
          <a:p>
            <a:pPr>
              <a:defRPr/>
            </a:pPr>
            <a:endParaRPr lang="en-US"/>
          </a:p>
        </p:txBody>
      </p:sp>
      <p:sp>
        <p:nvSpPr>
          <p:cNvPr id="20487" name="Rectangle 7"/>
          <p:cNvSpPr>
            <a:spLocks noGrp="1" noChangeArrowheads="1"/>
          </p:cNvSpPr>
          <p:nvPr>
            <p:ph type="ftr" sz="quarter" idx="3"/>
          </p:nvPr>
        </p:nvSpPr>
        <p:spPr bwMode="auto">
          <a:xfrm>
            <a:off x="1828800" y="6400800"/>
            <a:ext cx="54864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b" anchorCtr="0" compatLnSpc="1">
            <a:prstTxWarp prst="textNoShape">
              <a:avLst/>
            </a:prstTxWarp>
          </a:bodyPr>
          <a:lstStyle>
            <a:lvl1pPr algn="ctr" eaLnBrk="1" hangingPunct="1">
              <a:defRPr sz="1200">
                <a:latin typeface="Calibri" pitchFamily="34" charset="0"/>
              </a:defRPr>
            </a:lvl1pPr>
          </a:lstStyle>
          <a:p>
            <a:pPr>
              <a:defRPr/>
            </a:pPr>
            <a:r>
              <a:rPr lang="en-US"/>
              <a:t>© 2014 OnCourse Learning. All Rights Reserved.</a:t>
            </a:r>
          </a:p>
        </p:txBody>
      </p:sp>
      <p:sp>
        <p:nvSpPr>
          <p:cNvPr id="20488" name="Rectangle 8"/>
          <p:cNvSpPr>
            <a:spLocks noGrp="1" noChangeArrowheads="1"/>
          </p:cNvSpPr>
          <p:nvPr>
            <p:ph type="sldNum" sz="quarter" idx="4"/>
          </p:nvPr>
        </p:nvSpPr>
        <p:spPr bwMode="auto">
          <a:xfrm>
            <a:off x="6553200" y="6400800"/>
            <a:ext cx="1905000" cy="457200"/>
          </a:xfrm>
          <a:prstGeom prst="rect">
            <a:avLst/>
          </a:prstGeom>
          <a:noFill/>
          <a:ln>
            <a:noFill/>
          </a:ln>
          <a:effectLst/>
          <a:extLst>
            <a:ext uri="{909E8E84-426E-40DD-AFC4-6F175D3DCCD1}"/>
            <a:ext uri="{91240B29-F687-4F45-9708-019B960494DF}"/>
            <a:ext uri="{AF507438-7753-43E0-B8FC-AC1667EBCBE1}"/>
          </a:extLst>
        </p:spPr>
        <p:txBody>
          <a:bodyPr vert="horz" wrap="square" lIns="92075" tIns="46038" rIns="92075" bIns="46038" numCol="1" anchor="b" anchorCtr="0" compatLnSpc="1">
            <a:prstTxWarp prst="textNoShape">
              <a:avLst/>
            </a:prstTxWarp>
          </a:bodyPr>
          <a:lstStyle>
            <a:lvl1pPr algn="r" eaLnBrk="1" hangingPunct="1">
              <a:defRPr sz="1200">
                <a:latin typeface="Calibri" pitchFamily="34" charset="0"/>
              </a:defRPr>
            </a:lvl1pPr>
          </a:lstStyle>
          <a:p>
            <a:pPr>
              <a:defRPr/>
            </a:pPr>
            <a:fld id="{27809ED7-44BC-459A-9450-0642B6736E8E}" type="slidenum">
              <a:rPr lang="en-US"/>
              <a:pPr>
                <a:defRPr/>
              </a:pPr>
              <a:t>‹#›</a:t>
            </a:fld>
            <a:endParaRPr lang="en-US"/>
          </a:p>
        </p:txBody>
      </p:sp>
      <p:sp>
        <p:nvSpPr>
          <p:cNvPr id="1030" name="Rectangle 9"/>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hf hdr="0" dt="0"/>
  <p:txStyles>
    <p:titleStyle>
      <a:lvl1pPr algn="ctr" rtl="0" eaLnBrk="0" fontAlgn="base" hangingPunct="0">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14400" y="1219200"/>
            <a:ext cx="7772400" cy="1143000"/>
          </a:xfrm>
        </p:spPr>
        <p:txBody>
          <a:bodyPr/>
          <a:lstStyle/>
          <a:p>
            <a:pPr eaLnBrk="1" hangingPunct="1">
              <a:defRPr/>
            </a:pPr>
            <a:r>
              <a:rPr lang="en-US" smtClean="0"/>
              <a:t>Chapter 11: </a:t>
            </a:r>
          </a:p>
        </p:txBody>
      </p:sp>
      <p:sp>
        <p:nvSpPr>
          <p:cNvPr id="13315" name="Rectangle 3"/>
          <p:cNvSpPr>
            <a:spLocks noGrp="1" noChangeArrowheads="1"/>
          </p:cNvSpPr>
          <p:nvPr>
            <p:ph type="subTitle" idx="1"/>
          </p:nvPr>
        </p:nvSpPr>
        <p:spPr>
          <a:xfrm>
            <a:off x="1219200" y="2743200"/>
            <a:ext cx="6400800" cy="1752600"/>
          </a:xfrm>
        </p:spPr>
        <p:txBody>
          <a:bodyPr/>
          <a:lstStyle/>
          <a:p>
            <a:pPr eaLnBrk="1" hangingPunct="1"/>
            <a:r>
              <a:rPr lang="en-US" smtClean="0"/>
              <a:t>Real Estate Cash Flow Pro Formas &amp; Opportunity Cost of Capital (OCC)</a:t>
            </a:r>
          </a:p>
        </p:txBody>
      </p:sp>
      <p:sp>
        <p:nvSpPr>
          <p:cNvPr id="13316" name="Footer Placeholder 3"/>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13317" name="Slide Number Placeholder 4"/>
          <p:cNvSpPr>
            <a:spLocks noGrp="1"/>
          </p:cNvSpPr>
          <p:nvPr>
            <p:ph type="sldNum" sz="quarter" idx="12"/>
          </p:nvPr>
        </p:nvSpPr>
        <p:spPr>
          <a:noFill/>
          <a:ln>
            <a:miter lim="800000"/>
            <a:headEnd/>
            <a:tailEnd/>
          </a:ln>
        </p:spPr>
        <p:txBody>
          <a:bodyPr/>
          <a:lstStyle/>
          <a:p>
            <a:fld id="{3FEB800F-519A-4914-B25C-27460D5C5C85}" type="slidenum">
              <a:rPr lang="en-US" smtClean="0"/>
              <a:pPr/>
              <a:t>1</a:t>
            </a:fld>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cstate="print"/>
          <a:srcRect/>
          <a:stretch>
            <a:fillRect/>
          </a:stretch>
        </p:blipFill>
        <p:spPr bwMode="auto">
          <a:xfrm>
            <a:off x="838200" y="1371600"/>
            <a:ext cx="7315200" cy="4506913"/>
          </a:xfrm>
          <a:prstGeom prst="rect">
            <a:avLst/>
          </a:prstGeom>
          <a:noFill/>
          <a:ln w="9525">
            <a:noFill/>
            <a:miter lim="800000"/>
            <a:headEnd/>
            <a:tailEnd/>
          </a:ln>
        </p:spPr>
      </p:pic>
      <p:sp>
        <p:nvSpPr>
          <p:cNvPr id="22531" name="Text Box 3"/>
          <p:cNvSpPr txBox="1">
            <a:spLocks noChangeArrowheads="1"/>
          </p:cNvSpPr>
          <p:nvPr/>
        </p:nvSpPr>
        <p:spPr bwMode="auto">
          <a:xfrm>
            <a:off x="533400" y="304800"/>
            <a:ext cx="7924800" cy="915988"/>
          </a:xfrm>
          <a:prstGeom prst="rect">
            <a:avLst/>
          </a:prstGeom>
          <a:noFill/>
          <a:ln w="9525">
            <a:noFill/>
            <a:miter lim="800000"/>
            <a:headEnd/>
            <a:tailEnd/>
          </a:ln>
        </p:spPr>
        <p:txBody>
          <a:bodyPr>
            <a:spAutoFit/>
          </a:bodyPr>
          <a:lstStyle/>
          <a:p>
            <a:pPr eaLnBrk="1" hangingPunct="1"/>
            <a:r>
              <a:rPr lang="en-US" sz="1800"/>
              <a:t>Exhibit 11-2: As New Competitors Enter the Market, Spread Between Building and Submarket Vacancy Increases for Older Buildings</a:t>
            </a:r>
          </a:p>
          <a:p>
            <a:pPr eaLnBrk="1" hangingPunct="1"/>
            <a:r>
              <a:rPr lang="en-US" sz="1400"/>
              <a:t>(Source: Torto-Wheaton Research; </a:t>
            </a:r>
            <a:r>
              <a:rPr lang="en-US" sz="1400" i="1"/>
              <a:t>“TWR Overview &amp;Outlook”</a:t>
            </a:r>
            <a:r>
              <a:rPr lang="en-US" sz="1400"/>
              <a:t>, Winter 2004.)</a:t>
            </a:r>
            <a:r>
              <a:rPr lang="en-US" sz="1800"/>
              <a:t> </a:t>
            </a:r>
          </a:p>
        </p:txBody>
      </p:sp>
      <p:sp>
        <p:nvSpPr>
          <p:cNvPr id="6" name="TextBox 5"/>
          <p:cNvSpPr txBox="1"/>
          <p:nvPr/>
        </p:nvSpPr>
        <p:spPr>
          <a:xfrm>
            <a:off x="762000" y="5924550"/>
            <a:ext cx="7543800" cy="400050"/>
          </a:xfrm>
          <a:prstGeom prst="rect">
            <a:avLst/>
          </a:prstGeom>
          <a:noFill/>
        </p:spPr>
        <p:txBody>
          <a:bodyPr>
            <a:spAutoFit/>
          </a:bodyPr>
          <a:lstStyle/>
          <a:p>
            <a:pPr algn="ctr" eaLnBrk="1" hangingPunct="1">
              <a:defRPr/>
            </a:pPr>
            <a:r>
              <a:rPr lang="en-US" sz="2000" dirty="0">
                <a:solidFill>
                  <a:srgbClr val="FF0000"/>
                </a:solidFill>
                <a:latin typeface="+mj-lt"/>
              </a:rPr>
              <a:t>Vacancy tends to increase as buildings age</a:t>
            </a:r>
          </a:p>
        </p:txBody>
      </p:sp>
      <p:sp>
        <p:nvSpPr>
          <p:cNvPr id="22533" name="Footer Placeholder 6"/>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2534" name="Slide Number Placeholder 7"/>
          <p:cNvSpPr>
            <a:spLocks noGrp="1"/>
          </p:cNvSpPr>
          <p:nvPr>
            <p:ph type="sldNum" sz="quarter" idx="12"/>
          </p:nvPr>
        </p:nvSpPr>
        <p:spPr>
          <a:noFill/>
          <a:ln>
            <a:miter lim="800000"/>
            <a:headEnd/>
            <a:tailEnd/>
          </a:ln>
        </p:spPr>
        <p:txBody>
          <a:bodyPr/>
          <a:lstStyle/>
          <a:p>
            <a:fld id="{7ED34CA8-9076-42A6-9462-E635544C206E}"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defRPr/>
            </a:pPr>
            <a:r>
              <a:rPr lang="en-US" b="1" i="1" dirty="0" smtClean="0">
                <a:cs typeface="Arial" panose="020B0604020202090204" pitchFamily="34" charset="0"/>
              </a:rPr>
              <a:t>11.1.3. Operating Expenses include:</a:t>
            </a:r>
            <a:endParaRPr lang="en-US" dirty="0" smtClean="0">
              <a:latin typeface="Courier New" panose="02070309020205020404" pitchFamily="49" charset="0"/>
              <a:cs typeface="Courier New" panose="02070309020205020404" pitchFamily="49" charset="0"/>
            </a:endParaRPr>
          </a:p>
        </p:txBody>
      </p:sp>
      <p:sp>
        <p:nvSpPr>
          <p:cNvPr id="23555" name="Rectangle 3"/>
          <p:cNvSpPr>
            <a:spLocks noGrp="1" noChangeArrowheads="1"/>
          </p:cNvSpPr>
          <p:nvPr>
            <p:ph type="body" idx="1"/>
          </p:nvPr>
        </p:nvSpPr>
        <p:spPr/>
        <p:txBody>
          <a:bodyPr/>
          <a:lstStyle/>
          <a:p>
            <a:pPr eaLnBrk="1" hangingPunct="1">
              <a:buFont typeface="Wingdings" pitchFamily="2" charset="2"/>
              <a:buNone/>
            </a:pPr>
            <a:r>
              <a:rPr lang="en-US" i="1" smtClean="0">
                <a:solidFill>
                  <a:srgbClr val="FF00FF"/>
                </a:solidFill>
                <a:cs typeface="Arial" pitchFamily="34" charset="0"/>
              </a:rPr>
              <a:t>Fixed:</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latin typeface="Symbol" pitchFamily="18" charset="2"/>
                <a:cs typeface="Courier New" pitchFamily="49" charset="0"/>
              </a:rPr>
              <a:t>·</a:t>
            </a:r>
            <a:r>
              <a:rPr lang="en-US" smtClean="0">
                <a:cs typeface="Times New Roman" pitchFamily="18" charset="0"/>
              </a:rPr>
              <a:t>     </a:t>
            </a:r>
            <a:r>
              <a:rPr lang="en-US" smtClean="0">
                <a:cs typeface="Arial" pitchFamily="34" charset="0"/>
              </a:rPr>
              <a:t>Property Taxes</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latin typeface="Symbol" pitchFamily="18" charset="2"/>
                <a:cs typeface="Courier New" pitchFamily="49" charset="0"/>
              </a:rPr>
              <a:t>·</a:t>
            </a:r>
            <a:r>
              <a:rPr lang="en-US" smtClean="0">
                <a:cs typeface="Times New Roman" pitchFamily="18" charset="0"/>
              </a:rPr>
              <a:t>     </a:t>
            </a:r>
            <a:r>
              <a:rPr lang="en-US" smtClean="0">
                <a:cs typeface="Arial" pitchFamily="34" charset="0"/>
              </a:rPr>
              <a:t>Property Insurance</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latin typeface="Symbol" pitchFamily="18" charset="2"/>
                <a:cs typeface="Courier New" pitchFamily="49" charset="0"/>
              </a:rPr>
              <a:t>·</a:t>
            </a:r>
            <a:r>
              <a:rPr lang="en-US" smtClean="0">
                <a:cs typeface="Times New Roman" pitchFamily="18" charset="0"/>
              </a:rPr>
              <a:t>     </a:t>
            </a:r>
            <a:r>
              <a:rPr lang="en-US" smtClean="0">
                <a:cs typeface="Arial" pitchFamily="34" charset="0"/>
              </a:rPr>
              <a:t>Security</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latin typeface="Symbol" pitchFamily="18" charset="2"/>
                <a:cs typeface="Courier New" pitchFamily="49" charset="0"/>
              </a:rPr>
              <a:t>·</a:t>
            </a:r>
            <a:r>
              <a:rPr lang="en-US" smtClean="0">
                <a:cs typeface="Times New Roman" pitchFamily="18" charset="0"/>
              </a:rPr>
              <a:t>     </a:t>
            </a:r>
            <a:r>
              <a:rPr lang="en-US" smtClean="0">
                <a:cs typeface="Arial" pitchFamily="34" charset="0"/>
              </a:rPr>
              <a:t>Management</a:t>
            </a:r>
            <a:endParaRPr lang="en-US" smtClean="0">
              <a:latin typeface="Courier New" pitchFamily="49" charset="0"/>
              <a:cs typeface="Courier New" pitchFamily="49" charset="0"/>
            </a:endParaRPr>
          </a:p>
          <a:p>
            <a:pPr eaLnBrk="1" hangingPunct="1">
              <a:buFont typeface="Wingdings" pitchFamily="2" charset="2"/>
              <a:buNone/>
            </a:pPr>
            <a:r>
              <a:rPr lang="en-US" i="1" smtClean="0">
                <a:solidFill>
                  <a:srgbClr val="FF00FF"/>
                </a:solidFill>
                <a:cs typeface="Arial" pitchFamily="34" charset="0"/>
              </a:rPr>
              <a:t>Variable:</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latin typeface="Symbol" pitchFamily="18" charset="2"/>
                <a:cs typeface="Courier New" pitchFamily="49" charset="0"/>
              </a:rPr>
              <a:t>·</a:t>
            </a:r>
            <a:r>
              <a:rPr lang="en-US" smtClean="0">
                <a:cs typeface="Times New Roman" pitchFamily="18" charset="0"/>
              </a:rPr>
              <a:t>     </a:t>
            </a:r>
            <a:r>
              <a:rPr lang="en-US" smtClean="0">
                <a:cs typeface="Arial" pitchFamily="34" charset="0"/>
              </a:rPr>
              <a:t>Maintenance &amp; Repairs</a:t>
            </a:r>
            <a:r>
              <a:rPr lang="en-US" smtClean="0">
                <a:latin typeface="Courier New" pitchFamily="49" charset="0"/>
                <a:cs typeface="Courier New" pitchFamily="49" charset="0"/>
              </a:rPr>
              <a:t/>
            </a:r>
            <a:br>
              <a:rPr lang="en-US" smtClean="0">
                <a:latin typeface="Courier New" pitchFamily="49" charset="0"/>
                <a:cs typeface="Courier New" pitchFamily="49" charset="0"/>
              </a:rPr>
            </a:br>
            <a:r>
              <a:rPr lang="en-US" smtClean="0">
                <a:latin typeface="Symbol" pitchFamily="18" charset="2"/>
                <a:cs typeface="Courier New" pitchFamily="49" charset="0"/>
              </a:rPr>
              <a:t>·</a:t>
            </a:r>
            <a:r>
              <a:rPr lang="en-US" smtClean="0">
                <a:cs typeface="Times New Roman" pitchFamily="18" charset="0"/>
              </a:rPr>
              <a:t>     </a:t>
            </a:r>
            <a:r>
              <a:rPr lang="en-US" smtClean="0">
                <a:cs typeface="Arial" pitchFamily="34" charset="0"/>
              </a:rPr>
              <a:t>Utilities (not paid by tenants)</a:t>
            </a:r>
            <a:endParaRPr lang="en-US" smtClean="0">
              <a:latin typeface="Courier New" pitchFamily="49" charset="0"/>
              <a:cs typeface="Courier New" pitchFamily="49" charset="0"/>
            </a:endParaRPr>
          </a:p>
        </p:txBody>
      </p:sp>
      <p:sp>
        <p:nvSpPr>
          <p:cNvPr id="23556" name="Footer Placeholder 3"/>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3557" name="Slide Number Placeholder 4"/>
          <p:cNvSpPr>
            <a:spLocks noGrp="1"/>
          </p:cNvSpPr>
          <p:nvPr>
            <p:ph type="sldNum" sz="quarter" idx="12"/>
          </p:nvPr>
        </p:nvSpPr>
        <p:spPr>
          <a:noFill/>
          <a:ln>
            <a:miter lim="800000"/>
            <a:headEnd/>
            <a:tailEnd/>
          </a:ln>
        </p:spPr>
        <p:txBody>
          <a:bodyPr/>
          <a:lstStyle/>
          <a:p>
            <a:fld id="{6CAB048F-5A83-4666-A8EB-4C4A448F6105}" type="slidenum">
              <a:rPr lang="en-US" smtClean="0"/>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a:xfrm>
            <a:off x="685800" y="228600"/>
            <a:ext cx="7772400" cy="1143000"/>
          </a:xfrm>
        </p:spPr>
        <p:txBody>
          <a:bodyPr/>
          <a:lstStyle/>
          <a:p>
            <a:pPr eaLnBrk="1" hangingPunct="1">
              <a:defRPr/>
            </a:pPr>
            <a:r>
              <a:rPr lang="en-US" b="1" i="1">
                <a:cs typeface="Arial" charset="0"/>
              </a:rPr>
              <a:t>Operating Expenses</a:t>
            </a:r>
            <a:endParaRPr lang="en-US"/>
          </a:p>
        </p:txBody>
      </p:sp>
      <p:sp>
        <p:nvSpPr>
          <p:cNvPr id="24579" name="Rectangle 3"/>
          <p:cNvSpPr>
            <a:spLocks noGrp="1" noChangeArrowheads="1"/>
          </p:cNvSpPr>
          <p:nvPr>
            <p:ph type="body" idx="1"/>
          </p:nvPr>
        </p:nvSpPr>
        <p:spPr>
          <a:xfrm>
            <a:off x="685800" y="1295400"/>
            <a:ext cx="7772400" cy="4114800"/>
          </a:xfrm>
        </p:spPr>
        <p:txBody>
          <a:bodyPr/>
          <a:lstStyle/>
          <a:p>
            <a:pPr eaLnBrk="1" hangingPunct="1">
              <a:buFont typeface="Wingdings" pitchFamily="2" charset="2"/>
              <a:buNone/>
            </a:pPr>
            <a:r>
              <a:rPr lang="en-US" sz="2800" b="1" i="1" smtClean="0">
                <a:solidFill>
                  <a:srgbClr val="0000FF"/>
                </a:solidFill>
                <a:cs typeface="Arial" pitchFamily="34" charset="0"/>
              </a:rPr>
              <a:t>NOTE:</a:t>
            </a:r>
            <a:endParaRPr lang="en-US" sz="2800" smtClean="0">
              <a:latin typeface="Courier New" pitchFamily="49" charset="0"/>
              <a:cs typeface="Courier New" pitchFamily="49" charset="0"/>
            </a:endParaRPr>
          </a:p>
          <a:p>
            <a:pPr eaLnBrk="1" hangingPunct="1">
              <a:buFont typeface="Wingdings" pitchFamily="2" charset="2"/>
              <a:buNone/>
            </a:pPr>
            <a:r>
              <a:rPr lang="en-US" sz="2800" i="1" smtClean="0">
                <a:solidFill>
                  <a:srgbClr val="0000FF"/>
                </a:solidFill>
                <a:cs typeface="Arial" pitchFamily="34" charset="0"/>
              </a:rPr>
              <a:t>OE do NOT include: </a:t>
            </a:r>
          </a:p>
          <a:p>
            <a:pPr eaLnBrk="1" hangingPunct="1"/>
            <a:r>
              <a:rPr lang="en-US" sz="2800" i="1" smtClean="0">
                <a:solidFill>
                  <a:srgbClr val="0000FF"/>
                </a:solidFill>
                <a:cs typeface="Arial" pitchFamily="34" charset="0"/>
              </a:rPr>
              <a:t>Income taxes,</a:t>
            </a:r>
          </a:p>
          <a:p>
            <a:pPr eaLnBrk="1" hangingPunct="1"/>
            <a:r>
              <a:rPr lang="en-US" sz="2800" i="1" smtClean="0">
                <a:solidFill>
                  <a:srgbClr val="0000FF"/>
                </a:solidFill>
                <a:cs typeface="Arial" pitchFamily="34" charset="0"/>
              </a:rPr>
              <a:t>Depreciation expense.</a:t>
            </a:r>
          </a:p>
          <a:p>
            <a:pPr eaLnBrk="1" hangingPunct="1">
              <a:buFont typeface="Wingdings" pitchFamily="2" charset="2"/>
              <a:buNone/>
            </a:pPr>
            <a:endParaRPr lang="en-US" sz="2800" smtClean="0">
              <a:latin typeface="Courier New" pitchFamily="49" charset="0"/>
              <a:cs typeface="Courier New" pitchFamily="49" charset="0"/>
            </a:endParaRPr>
          </a:p>
          <a:p>
            <a:pPr eaLnBrk="1" hangingPunct="1">
              <a:buFont typeface="Wingdings" pitchFamily="2" charset="2"/>
              <a:buNone/>
            </a:pPr>
            <a:r>
              <a:rPr lang="en-US" sz="2800" i="1" smtClean="0">
                <a:solidFill>
                  <a:srgbClr val="0000FF"/>
                </a:solidFill>
                <a:cs typeface="Arial" pitchFamily="34" charset="0"/>
              </a:rPr>
              <a:t>Must include </a:t>
            </a:r>
            <a:r>
              <a:rPr lang="en-US" sz="2800" i="1" u="sng" smtClean="0">
                <a:solidFill>
                  <a:srgbClr val="0000FF"/>
                </a:solidFill>
                <a:cs typeface="Arial" pitchFamily="34" charset="0"/>
              </a:rPr>
              <a:t>mgt expense</a:t>
            </a:r>
            <a:r>
              <a:rPr lang="en-US" sz="2800" i="1" smtClean="0">
                <a:solidFill>
                  <a:srgbClr val="0000FF"/>
                </a:solidFill>
                <a:cs typeface="Arial" pitchFamily="34" charset="0"/>
              </a:rPr>
              <a:t> even if self-managed.</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cs typeface="Arial" pitchFamily="34" charset="0"/>
              </a:rPr>
              <a:t> </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i="1" smtClean="0">
                <a:solidFill>
                  <a:srgbClr val="FF0000"/>
                </a:solidFill>
                <a:cs typeface="Times New Roman" pitchFamily="18" charset="0"/>
              </a:rPr>
              <a:t>Why? . . .</a:t>
            </a:r>
            <a:endParaRPr lang="en-US" sz="2800" smtClean="0"/>
          </a:p>
        </p:txBody>
      </p:sp>
      <p:sp>
        <p:nvSpPr>
          <p:cNvPr id="24580" name="Text Box 4"/>
          <p:cNvSpPr txBox="1">
            <a:spLocks noChangeArrowheads="1"/>
          </p:cNvSpPr>
          <p:nvPr/>
        </p:nvSpPr>
        <p:spPr bwMode="auto">
          <a:xfrm>
            <a:off x="914400" y="5334000"/>
            <a:ext cx="8001000" cy="822325"/>
          </a:xfrm>
          <a:prstGeom prst="rect">
            <a:avLst/>
          </a:prstGeom>
          <a:noFill/>
          <a:ln w="9525">
            <a:noFill/>
            <a:miter lim="800000"/>
            <a:headEnd/>
            <a:tailEnd/>
          </a:ln>
        </p:spPr>
        <p:txBody>
          <a:bodyPr>
            <a:spAutoFit/>
          </a:bodyPr>
          <a:lstStyle/>
          <a:p>
            <a:pPr eaLnBrk="1" hangingPunct="1">
              <a:spcBef>
                <a:spcPct val="50000"/>
              </a:spcBef>
            </a:pPr>
            <a:r>
              <a:rPr lang="en-US"/>
              <a:t>Opportunity cost, “apples-to-apples” comparison with alternative investments that you don’t have to manage yourself.</a:t>
            </a:r>
          </a:p>
        </p:txBody>
      </p:sp>
      <p:sp>
        <p:nvSpPr>
          <p:cNvPr id="24581" name="Footer Placeholder 6"/>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4582" name="Slide Number Placeholder 7"/>
          <p:cNvSpPr>
            <a:spLocks noGrp="1"/>
          </p:cNvSpPr>
          <p:nvPr>
            <p:ph type="sldNum" sz="quarter" idx="12"/>
          </p:nvPr>
        </p:nvSpPr>
        <p:spPr>
          <a:noFill/>
          <a:ln>
            <a:miter lim="800000"/>
            <a:headEnd/>
            <a:tailEnd/>
          </a:ln>
        </p:spPr>
        <p:txBody>
          <a:bodyPr/>
          <a:lstStyle/>
          <a:p>
            <a:fld id="{D5A2B445-C610-4AFB-B50A-C1AE2CF1A2A0}"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pPr eaLnBrk="1" hangingPunct="1">
              <a:defRPr/>
            </a:pPr>
            <a:r>
              <a:rPr lang="en-US" b="1" i="1">
                <a:cs typeface="Times New Roman" pitchFamily="18" charset="0"/>
              </a:rPr>
              <a:t>Capital Expenditures include:</a:t>
            </a:r>
          </a:p>
        </p:txBody>
      </p:sp>
      <p:sp>
        <p:nvSpPr>
          <p:cNvPr id="25603"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800" i="1" smtClean="0">
                <a:solidFill>
                  <a:srgbClr val="FF00FF"/>
                </a:solidFill>
                <a:cs typeface="Arial" pitchFamily="34" charset="0"/>
              </a:rPr>
              <a:t>Leasing costs:</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latin typeface="Symbol" pitchFamily="18" charset="2"/>
                <a:cs typeface="Courier New" pitchFamily="49" charset="0"/>
              </a:rPr>
              <a:t>·</a:t>
            </a:r>
            <a:r>
              <a:rPr lang="en-US" sz="2800" smtClean="0">
                <a:cs typeface="Times New Roman" pitchFamily="18" charset="0"/>
              </a:rPr>
              <a:t>     </a:t>
            </a:r>
            <a:r>
              <a:rPr lang="en-US" sz="2800" smtClean="0">
                <a:cs typeface="Arial" pitchFamily="34" charset="0"/>
              </a:rPr>
              <a:t>Tenant build-outs or improvement expenditures (“TIs”)</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latin typeface="Symbol" pitchFamily="18" charset="2"/>
                <a:cs typeface="Courier New" pitchFamily="49" charset="0"/>
              </a:rPr>
              <a:t>·</a:t>
            </a:r>
            <a:r>
              <a:rPr lang="en-US" sz="2800" smtClean="0">
                <a:cs typeface="Times New Roman" pitchFamily="18" charset="0"/>
              </a:rPr>
              <a:t>     </a:t>
            </a:r>
            <a:r>
              <a:rPr lang="en-US" sz="2800" smtClean="0">
                <a:cs typeface="Arial" pitchFamily="34" charset="0"/>
              </a:rPr>
              <a:t>Leasing commissions to brokers</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i="1" smtClean="0">
                <a:solidFill>
                  <a:srgbClr val="FF00FF"/>
                </a:solidFill>
                <a:cs typeface="Arial" pitchFamily="34" charset="0"/>
              </a:rPr>
              <a:t>Property Improvements:</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latin typeface="Symbol" pitchFamily="18" charset="2"/>
                <a:cs typeface="Times New Roman" pitchFamily="18" charset="0"/>
              </a:rPr>
              <a:t>·</a:t>
            </a:r>
            <a:r>
              <a:rPr lang="en-US" sz="2800" smtClean="0">
                <a:cs typeface="Times New Roman" pitchFamily="18" charset="0"/>
              </a:rPr>
              <a:t>     Major repairs</a:t>
            </a:r>
            <a:br>
              <a:rPr lang="en-US" sz="2800" smtClean="0">
                <a:cs typeface="Times New Roman" pitchFamily="18" charset="0"/>
              </a:rPr>
            </a:br>
            <a:r>
              <a:rPr lang="en-US" sz="2800" smtClean="0">
                <a:latin typeface="Symbol" pitchFamily="18" charset="2"/>
                <a:cs typeface="Times New Roman" pitchFamily="18" charset="0"/>
              </a:rPr>
              <a:t>·</a:t>
            </a:r>
            <a:r>
              <a:rPr lang="en-US" sz="2800" smtClean="0">
                <a:cs typeface="Times New Roman" pitchFamily="18" charset="0"/>
              </a:rPr>
              <a:t>     Replacement of major equipment</a:t>
            </a:r>
            <a:br>
              <a:rPr lang="en-US" sz="2800" smtClean="0">
                <a:cs typeface="Times New Roman" pitchFamily="18" charset="0"/>
              </a:rPr>
            </a:br>
            <a:r>
              <a:rPr lang="en-US" sz="2800" smtClean="0">
                <a:latin typeface="Symbol" pitchFamily="18" charset="2"/>
                <a:cs typeface="Times New Roman" pitchFamily="18" charset="0"/>
              </a:rPr>
              <a:t>·</a:t>
            </a:r>
            <a:r>
              <a:rPr lang="en-US" sz="2800" smtClean="0">
                <a:cs typeface="Times New Roman" pitchFamily="18" charset="0"/>
              </a:rPr>
              <a:t>     Major remodeling of building, ground &amp; fixtures</a:t>
            </a:r>
            <a:br>
              <a:rPr lang="en-US" sz="2800" smtClean="0">
                <a:cs typeface="Times New Roman" pitchFamily="18" charset="0"/>
              </a:rPr>
            </a:br>
            <a:r>
              <a:rPr lang="en-US" sz="2800" smtClean="0">
                <a:latin typeface="Symbol" pitchFamily="18" charset="2"/>
                <a:cs typeface="Courier New" pitchFamily="49" charset="0"/>
              </a:rPr>
              <a:t>·</a:t>
            </a:r>
            <a:r>
              <a:rPr lang="en-US" sz="2800" smtClean="0">
                <a:cs typeface="Times New Roman" pitchFamily="18" charset="0"/>
              </a:rPr>
              <a:t>     </a:t>
            </a:r>
            <a:r>
              <a:rPr lang="en-US" sz="2800" smtClean="0">
                <a:cs typeface="Arial" pitchFamily="34" charset="0"/>
              </a:rPr>
              <a:t>Expansion of rentable area</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endParaRPr lang="en-US" sz="2800" smtClean="0"/>
          </a:p>
        </p:txBody>
      </p:sp>
      <p:sp>
        <p:nvSpPr>
          <p:cNvPr id="25604" name="Footer Placeholder 5"/>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5605" name="Slide Number Placeholder 6"/>
          <p:cNvSpPr>
            <a:spLocks noGrp="1"/>
          </p:cNvSpPr>
          <p:nvPr>
            <p:ph type="sldNum" sz="quarter" idx="12"/>
          </p:nvPr>
        </p:nvSpPr>
        <p:spPr>
          <a:noFill/>
          <a:ln>
            <a:miter lim="800000"/>
            <a:headEnd/>
            <a:tailEnd/>
          </a:ln>
        </p:spPr>
        <p:txBody>
          <a:bodyPr/>
          <a:lstStyle/>
          <a:p>
            <a:fld id="{68569248-356A-4F7D-94F9-25EDDFCC4812}"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762000" y="609600"/>
            <a:ext cx="7772400" cy="5218113"/>
          </a:xfrm>
          <a:prstGeom prst="rect">
            <a:avLst/>
          </a:prstGeom>
          <a:noFill/>
          <a:ln w="9525">
            <a:noFill/>
            <a:miter lim="800000"/>
            <a:headEnd/>
            <a:tailEnd/>
          </a:ln>
        </p:spPr>
        <p:txBody>
          <a:bodyPr>
            <a:spAutoFit/>
          </a:bodyPr>
          <a:lstStyle/>
          <a:p>
            <a:pPr eaLnBrk="1" hangingPunct="1">
              <a:spcBef>
                <a:spcPct val="50000"/>
              </a:spcBef>
            </a:pPr>
            <a:r>
              <a:rPr lang="en-US" sz="2800"/>
              <a:t>Two truths often not reflected in proformas used in practice in the real world . . .</a:t>
            </a:r>
          </a:p>
          <a:p>
            <a:pPr lvl="1" eaLnBrk="1" hangingPunct="1">
              <a:spcBef>
                <a:spcPct val="50000"/>
              </a:spcBef>
              <a:buFontTx/>
              <a:buChar char="•"/>
            </a:pPr>
            <a:r>
              <a:rPr lang="en-US" sz="2800"/>
              <a:t> Realistic long-term rental growth projections in most commercial properties in most areas of the U.S. should average slightly </a:t>
            </a:r>
            <a:r>
              <a:rPr lang="en-US" sz="2800" i="1" u="sng"/>
              <a:t>less than</a:t>
            </a:r>
            <a:r>
              <a:rPr lang="en-US" sz="2800"/>
              <a:t> realistic expectations about general (CPI) inflation.</a:t>
            </a:r>
          </a:p>
          <a:p>
            <a:pPr lvl="1" eaLnBrk="1" hangingPunct="1">
              <a:spcBef>
                <a:spcPct val="50000"/>
              </a:spcBef>
              <a:buFontTx/>
              <a:buChar char="•"/>
            </a:pPr>
            <a:r>
              <a:rPr lang="en-US" sz="2800"/>
              <a:t> Realistic long-term capital expenditure projections for most types of commercial property should average at least 10% to 20% of the NOI, or an annual average of about 1% to 2% of the property value.</a:t>
            </a:r>
          </a:p>
        </p:txBody>
      </p:sp>
      <p:sp>
        <p:nvSpPr>
          <p:cNvPr id="26627"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6628" name="Slide Number Placeholder 5"/>
          <p:cNvSpPr>
            <a:spLocks noGrp="1"/>
          </p:cNvSpPr>
          <p:nvPr>
            <p:ph type="sldNum" sz="quarter" idx="12"/>
          </p:nvPr>
        </p:nvSpPr>
        <p:spPr>
          <a:noFill/>
          <a:ln>
            <a:miter lim="800000"/>
            <a:headEnd/>
            <a:tailEnd/>
          </a:ln>
        </p:spPr>
        <p:txBody>
          <a:bodyPr/>
          <a:lstStyle/>
          <a:p>
            <a:fld id="{1E3649A4-7F6A-47CA-93B7-3BC1F8972A72}"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7650" name="Picture 4"/>
          <p:cNvPicPr>
            <a:picLocks noChangeAspect="1" noChangeArrowheads="1"/>
          </p:cNvPicPr>
          <p:nvPr/>
        </p:nvPicPr>
        <p:blipFill>
          <a:blip r:embed="rId2" cstate="print"/>
          <a:srcRect/>
          <a:stretch>
            <a:fillRect/>
          </a:stretch>
        </p:blipFill>
        <p:spPr bwMode="auto">
          <a:xfrm>
            <a:off x="152400" y="457200"/>
            <a:ext cx="8839200" cy="6315075"/>
          </a:xfrm>
          <a:prstGeom prst="rect">
            <a:avLst/>
          </a:prstGeom>
          <a:noFill/>
          <a:ln w="9525">
            <a:noFill/>
            <a:miter lim="800000"/>
            <a:headEnd/>
            <a:tailEnd/>
          </a:ln>
        </p:spPr>
      </p:pic>
      <p:sp>
        <p:nvSpPr>
          <p:cNvPr id="98309" name="Rectangle 5"/>
          <p:cNvSpPr>
            <a:spLocks noChangeArrowheads="1"/>
          </p:cNvSpPr>
          <p:nvPr/>
        </p:nvSpPr>
        <p:spPr bwMode="auto">
          <a:xfrm>
            <a:off x="609600" y="0"/>
            <a:ext cx="7772400" cy="533400"/>
          </a:xfrm>
          <a:prstGeom prst="rect">
            <a:avLst/>
          </a:prstGeom>
          <a:noFill/>
          <a:ln>
            <a:noFill/>
          </a:ln>
          <a:effectLst/>
          <a:extLst>
            <a:ext uri="{909E8E84-426E-40DD-AFC4-6F175D3DCCD1}"/>
            <a:ext uri="{91240B29-F687-4F45-9708-019B960494DF}"/>
            <a:ext uri="{AF507438-7753-43E0-B8FC-AC1667EBCBE1}"/>
          </a:extLst>
        </p:spPr>
        <p:txBody>
          <a:bodyPr lIns="92075" tIns="46038" rIns="92075" bIns="46038" anchor="ctr"/>
          <a:lstStyle>
            <a:lvl1pPr algn="ctr">
              <a:defRPr sz="4400">
                <a:solidFill>
                  <a:schemeClr val="tx2"/>
                </a:solidFill>
                <a:effectLst>
                  <a:outerShdw blurRad="38100" dist="38100" dir="2700000" algn="tl">
                    <a:srgbClr val="FFFFFF"/>
                  </a:outerShdw>
                </a:effectLst>
                <a:latin typeface="Arial" panose="020B0604020202090204" pitchFamily="34" charset="0"/>
              </a:defRPr>
            </a:lvl1pPr>
            <a:lvl2pPr algn="ctr">
              <a:defRPr sz="4400">
                <a:solidFill>
                  <a:schemeClr val="tx2"/>
                </a:solidFill>
                <a:effectLst>
                  <a:outerShdw blurRad="38100" dist="38100" dir="2700000" algn="tl">
                    <a:srgbClr val="FFFFFF"/>
                  </a:outerShdw>
                </a:effectLst>
                <a:latin typeface="Arial" panose="020B0604020202090204" pitchFamily="34" charset="0"/>
              </a:defRPr>
            </a:lvl2pPr>
            <a:lvl3pPr algn="ctr">
              <a:defRPr sz="4400">
                <a:solidFill>
                  <a:schemeClr val="tx2"/>
                </a:solidFill>
                <a:effectLst>
                  <a:outerShdw blurRad="38100" dist="38100" dir="2700000" algn="tl">
                    <a:srgbClr val="FFFFFF"/>
                  </a:outerShdw>
                </a:effectLst>
                <a:latin typeface="Arial" panose="020B0604020202090204" pitchFamily="34" charset="0"/>
              </a:defRPr>
            </a:lvl3pPr>
            <a:lvl4pPr algn="ctr">
              <a:defRPr sz="4400">
                <a:solidFill>
                  <a:schemeClr val="tx2"/>
                </a:solidFill>
                <a:effectLst>
                  <a:outerShdw blurRad="38100" dist="38100" dir="2700000" algn="tl">
                    <a:srgbClr val="FFFFFF"/>
                  </a:outerShdw>
                </a:effectLst>
                <a:latin typeface="Arial" panose="020B0604020202090204" pitchFamily="34" charset="0"/>
              </a:defRPr>
            </a:lvl4pPr>
            <a:lvl5pPr algn="ctr">
              <a:defRPr sz="4400">
                <a:solidFill>
                  <a:schemeClr val="tx2"/>
                </a:solidFill>
                <a:effectLst>
                  <a:outerShdw blurRad="38100" dist="38100" dir="2700000" algn="tl">
                    <a:srgbClr val="FFFFFF"/>
                  </a:outerShdw>
                </a:effectLst>
                <a:latin typeface="Arial" panose="020B0604020202090204" pitchFamily="34" charset="0"/>
              </a:defRPr>
            </a:lvl5pPr>
            <a:lvl6pPr marL="4572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6pPr>
            <a:lvl7pPr marL="9144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7pPr>
            <a:lvl8pPr marL="13716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8pPr>
            <a:lvl9pPr marL="1828800" algn="ctr" fontAlgn="base">
              <a:spcBef>
                <a:spcPct val="0"/>
              </a:spcBef>
              <a:spcAft>
                <a:spcPct val="0"/>
              </a:spcAft>
              <a:defRPr sz="4400">
                <a:solidFill>
                  <a:schemeClr val="tx2"/>
                </a:solidFill>
                <a:effectLst>
                  <a:outerShdw blurRad="38100" dist="38100" dir="2700000" algn="tl">
                    <a:srgbClr val="FFFFFF"/>
                  </a:outerShdw>
                </a:effectLst>
                <a:latin typeface="Arial" panose="020B0604020202090204" pitchFamily="34" charset="0"/>
              </a:defRPr>
            </a:lvl9pPr>
          </a:lstStyle>
          <a:p>
            <a:pPr eaLnBrk="1" hangingPunct="1">
              <a:defRPr/>
            </a:pPr>
            <a:r>
              <a:rPr lang="en-US" sz="1800" b="1" i="1" dirty="0" smtClean="0">
                <a:cs typeface="Arial" panose="020B0604020202090204" pitchFamily="34" charset="0"/>
              </a:rPr>
              <a:t>Simple numerical example </a:t>
            </a:r>
            <a:r>
              <a:rPr lang="en-US" sz="1800" b="1" dirty="0" smtClean="0">
                <a:cs typeface="Arial" panose="020B0604020202090204" pitchFamily="34" charset="0"/>
              </a:rPr>
              <a:t>(in Appendix 11A: </a:t>
            </a:r>
            <a:r>
              <a:rPr lang="en-US" sz="1800" b="1" i="1" dirty="0" smtClean="0">
                <a:cs typeface="Arial" panose="020B0604020202090204" pitchFamily="34" charset="0"/>
              </a:rPr>
              <a:t>Exh.11A-1</a:t>
            </a:r>
            <a:r>
              <a:rPr lang="en-US" sz="1800" b="1" dirty="0" smtClean="0">
                <a:cs typeface="Arial" panose="020B0604020202090204" pitchFamily="34" charset="0"/>
              </a:rPr>
              <a:t>)</a:t>
            </a:r>
            <a:endParaRPr lang="en-US" sz="1800" b="1" dirty="0" smtClean="0"/>
          </a:p>
        </p:txBody>
      </p:sp>
      <p:sp>
        <p:nvSpPr>
          <p:cNvPr id="27652" name="Footer Placeholder 3"/>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7653" name="Slide Number Placeholder 4"/>
          <p:cNvSpPr>
            <a:spLocks noGrp="1"/>
          </p:cNvSpPr>
          <p:nvPr>
            <p:ph type="sldNum" sz="quarter" idx="12"/>
          </p:nvPr>
        </p:nvSpPr>
        <p:spPr>
          <a:noFill/>
          <a:ln>
            <a:miter lim="800000"/>
            <a:headEnd/>
            <a:tailEnd/>
          </a:ln>
        </p:spPr>
        <p:txBody>
          <a:bodyPr/>
          <a:lstStyle/>
          <a:p>
            <a:fld id="{05758220-2959-4999-8ECA-FAF294C21506}"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pPr eaLnBrk="1" hangingPunct="1">
              <a:defRPr/>
            </a:pPr>
            <a:r>
              <a:rPr lang="en-US" b="1"/>
              <a:t>Section 11.2:</a:t>
            </a:r>
          </a:p>
        </p:txBody>
      </p:sp>
      <p:sp>
        <p:nvSpPr>
          <p:cNvPr id="28675" name="Rectangle 3"/>
          <p:cNvSpPr>
            <a:spLocks noGrp="1" noChangeArrowheads="1"/>
          </p:cNvSpPr>
          <p:nvPr>
            <p:ph type="body" idx="1"/>
          </p:nvPr>
        </p:nvSpPr>
        <p:spPr/>
        <p:txBody>
          <a:bodyPr/>
          <a:lstStyle/>
          <a:p>
            <a:pPr eaLnBrk="1" hangingPunct="1">
              <a:buFont typeface="Wingdings" pitchFamily="2" charset="2"/>
              <a:buNone/>
            </a:pPr>
            <a:r>
              <a:rPr lang="en-US" i="1" smtClean="0"/>
              <a:t>“Opportunity Cost of Capital” (OCC) at the Property Level</a:t>
            </a:r>
          </a:p>
          <a:p>
            <a:pPr lvl="1" eaLnBrk="1" hangingPunct="1">
              <a:buFontTx/>
              <a:buNone/>
            </a:pPr>
            <a:r>
              <a:rPr lang="en-US" b="1" i="1" smtClean="0">
                <a:latin typeface="Arial" pitchFamily="34" charset="0"/>
                <a:cs typeface="Arial" pitchFamily="34" charset="0"/>
              </a:rPr>
              <a:t>or: </a:t>
            </a:r>
            <a:endParaRPr lang="en-US" i="1" smtClean="0">
              <a:latin typeface="Courier New" pitchFamily="49" charset="0"/>
              <a:cs typeface="Courier New" pitchFamily="49" charset="0"/>
            </a:endParaRPr>
          </a:p>
          <a:p>
            <a:pPr lvl="1" eaLnBrk="1" hangingPunct="1">
              <a:buFontTx/>
              <a:buNone/>
            </a:pPr>
            <a:r>
              <a:rPr lang="en-US" b="1" i="1" smtClean="0">
                <a:solidFill>
                  <a:srgbClr val="0000FF"/>
                </a:solidFill>
                <a:latin typeface="Arial" pitchFamily="34" charset="0"/>
                <a:cs typeface="Arial" pitchFamily="34" charset="0"/>
              </a:rPr>
              <a:t>WHERE DO DISCOUNT RATES COME FROM?...</a:t>
            </a:r>
            <a:endParaRPr lang="en-US" i="1" smtClean="0">
              <a:latin typeface="Courier New" pitchFamily="49" charset="0"/>
              <a:cs typeface="Courier New" pitchFamily="49" charset="0"/>
            </a:endParaRPr>
          </a:p>
        </p:txBody>
      </p:sp>
      <p:sp>
        <p:nvSpPr>
          <p:cNvPr id="28676" name="Footer Placeholder 5"/>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8677" name="Slide Number Placeholder 6"/>
          <p:cNvSpPr>
            <a:spLocks noGrp="1"/>
          </p:cNvSpPr>
          <p:nvPr>
            <p:ph type="sldNum" sz="quarter" idx="12"/>
          </p:nvPr>
        </p:nvSpPr>
        <p:spPr>
          <a:noFill/>
          <a:ln>
            <a:miter lim="800000"/>
            <a:headEnd/>
            <a:tailEnd/>
          </a:ln>
        </p:spPr>
        <p:txBody>
          <a:bodyPr/>
          <a:lstStyle/>
          <a:p>
            <a:fld id="{40516765-FC8D-409B-A09B-6D259FA9FA7F}" type="slidenum">
              <a:rPr lang="en-US" smtClean="0"/>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xfrm>
            <a:off x="609600" y="609600"/>
            <a:ext cx="7848600" cy="1981200"/>
          </a:xfrm>
        </p:spPr>
        <p:txBody>
          <a:bodyPr/>
          <a:lstStyle/>
          <a:p>
            <a:pPr eaLnBrk="1" hangingPunct="1">
              <a:defRPr/>
            </a:pPr>
            <a:r>
              <a:rPr lang="en-US" i="1">
                <a:cs typeface="Arial" charset="0"/>
              </a:rPr>
              <a:t>Broad Answer: </a:t>
            </a:r>
            <a:br>
              <a:rPr lang="en-US" i="1">
                <a:cs typeface="Arial" charset="0"/>
              </a:rPr>
            </a:br>
            <a:r>
              <a:rPr lang="en-US" i="1" u="sng">
                <a:cs typeface="Arial" charset="0"/>
              </a:rPr>
              <a:t>THE CAPITAL MARKETS</a:t>
            </a:r>
            <a:endParaRPr lang="en-US" i="1">
              <a:latin typeface="Courier New" pitchFamily="49" charset="0"/>
              <a:cs typeface="Courier New" pitchFamily="49" charset="0"/>
            </a:endParaRPr>
          </a:p>
        </p:txBody>
      </p:sp>
      <p:sp>
        <p:nvSpPr>
          <p:cNvPr id="29699" name="Rectangle 3"/>
          <p:cNvSpPr>
            <a:spLocks noGrp="1" noChangeArrowheads="1"/>
          </p:cNvSpPr>
          <p:nvPr>
            <p:ph type="body" idx="1"/>
          </p:nvPr>
        </p:nvSpPr>
        <p:spPr>
          <a:xfrm>
            <a:off x="685800" y="2819400"/>
            <a:ext cx="7772400" cy="1981200"/>
          </a:xfrm>
        </p:spPr>
        <p:txBody>
          <a:bodyPr/>
          <a:lstStyle/>
          <a:p>
            <a:pPr lvl="1" eaLnBrk="1" hangingPunct="1">
              <a:buFontTx/>
              <a:buNone/>
            </a:pPr>
            <a:r>
              <a:rPr lang="en-US" i="1" smtClean="0">
                <a:latin typeface="Arial" pitchFamily="34" charset="0"/>
                <a:cs typeface="Arial" pitchFamily="34" charset="0"/>
              </a:rPr>
              <a:t>That is, competing investment opportunities.</a:t>
            </a:r>
            <a:endParaRPr lang="en-US" i="1" smtClean="0">
              <a:latin typeface="Courier New" pitchFamily="49" charset="0"/>
              <a:cs typeface="Courier New" pitchFamily="49" charset="0"/>
            </a:endParaRPr>
          </a:p>
          <a:p>
            <a:pPr lvl="1" eaLnBrk="1" hangingPunct="1">
              <a:buFontTx/>
              <a:buNone/>
            </a:pPr>
            <a:r>
              <a:rPr lang="en-US" i="1" smtClean="0">
                <a:latin typeface="Arial" pitchFamily="34" charset="0"/>
                <a:cs typeface="Arial" pitchFamily="34" charset="0"/>
              </a:rPr>
              <a:t>(This is so, whether we are talking about IV or MV.)</a:t>
            </a:r>
            <a:endParaRPr lang="en-US" i="1" smtClean="0">
              <a:latin typeface="Courier New" pitchFamily="49" charset="0"/>
              <a:cs typeface="Courier New" pitchFamily="49" charset="0"/>
            </a:endParaRPr>
          </a:p>
        </p:txBody>
      </p:sp>
      <p:sp>
        <p:nvSpPr>
          <p:cNvPr id="29700" name="Footer Placeholder 5"/>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9701" name="Slide Number Placeholder 6"/>
          <p:cNvSpPr>
            <a:spLocks noGrp="1"/>
          </p:cNvSpPr>
          <p:nvPr>
            <p:ph type="sldNum" sz="quarter" idx="12"/>
          </p:nvPr>
        </p:nvSpPr>
        <p:spPr>
          <a:noFill/>
          <a:ln>
            <a:miter lim="800000"/>
            <a:headEnd/>
            <a:tailEnd/>
          </a:ln>
        </p:spPr>
        <p:txBody>
          <a:bodyPr/>
          <a:lstStyle/>
          <a:p>
            <a:fld id="{E01F87A0-41EC-48FC-ABC0-679B57E95C21}" type="slidenum">
              <a:rPr lang="en-US" smtClean="0"/>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685800" y="381000"/>
            <a:ext cx="7772400" cy="1143000"/>
          </a:xfrm>
        </p:spPr>
        <p:txBody>
          <a:bodyPr/>
          <a:lstStyle/>
          <a:p>
            <a:pPr eaLnBrk="1" hangingPunct="1">
              <a:defRPr/>
            </a:pPr>
            <a:r>
              <a:rPr lang="en-US" sz="2800" i="1">
                <a:solidFill>
                  <a:srgbClr val="0000FF"/>
                </a:solidFill>
                <a:effectLst>
                  <a:outerShdw blurRad="38100" dist="38100" dir="2700000" algn="tl">
                    <a:srgbClr val="000000"/>
                  </a:outerShdw>
                </a:effectLst>
                <a:cs typeface="Arial" charset="0"/>
              </a:rPr>
              <a:t>IN DCF APPLICATIONS, KEEP IN MIND WHAT THE DISCOUNT RATE IS...</a:t>
            </a:r>
            <a:endParaRPr lang="en-US" sz="2800" i="1"/>
          </a:p>
        </p:txBody>
      </p:sp>
      <p:sp>
        <p:nvSpPr>
          <p:cNvPr id="30723" name="Rectangle 3"/>
          <p:cNvSpPr>
            <a:spLocks noGrp="1" noChangeArrowheads="1"/>
          </p:cNvSpPr>
          <p:nvPr>
            <p:ph type="body" idx="1"/>
          </p:nvPr>
        </p:nvSpPr>
        <p:spPr>
          <a:xfrm>
            <a:off x="762000" y="1600200"/>
            <a:ext cx="7772400" cy="4876800"/>
          </a:xfrm>
        </p:spPr>
        <p:txBody>
          <a:bodyPr/>
          <a:lstStyle/>
          <a:p>
            <a:pPr eaLnBrk="1" hangingPunct="1">
              <a:lnSpc>
                <a:spcPct val="90000"/>
              </a:lnSpc>
              <a:buFont typeface="Wingdings" pitchFamily="2" charset="2"/>
              <a:buNone/>
            </a:pPr>
            <a:r>
              <a:rPr lang="en-US" sz="2800" smtClean="0"/>
              <a:t>Disc. Rate	= Required Return</a:t>
            </a:r>
          </a:p>
          <a:p>
            <a:pPr eaLnBrk="1" hangingPunct="1">
              <a:lnSpc>
                <a:spcPct val="90000"/>
              </a:lnSpc>
              <a:buFont typeface="Wingdings" pitchFamily="2" charset="2"/>
              <a:buNone/>
            </a:pPr>
            <a:r>
              <a:rPr lang="en-US" sz="2800" smtClean="0">
                <a:latin typeface="Arial" pitchFamily="34" charset="0"/>
                <a:cs typeface="Arial" pitchFamily="34" charset="0"/>
              </a:rPr>
              <a:t>				= Oppty. Cost of Capital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				= </a:t>
            </a:r>
            <a:r>
              <a:rPr lang="en-US" sz="2800" i="1" smtClean="0">
                <a:solidFill>
                  <a:srgbClr val="FF0000"/>
                </a:solidFill>
                <a:latin typeface="Arial" pitchFamily="34" charset="0"/>
                <a:cs typeface="Arial" pitchFamily="34" charset="0"/>
              </a:rPr>
              <a:t>Expected </a:t>
            </a:r>
            <a:r>
              <a:rPr lang="en-US" sz="2800" i="1" u="sng" smtClean="0">
                <a:solidFill>
                  <a:srgbClr val="FF0000"/>
                </a:solidFill>
                <a:latin typeface="Arial" pitchFamily="34" charset="0"/>
                <a:cs typeface="Arial" pitchFamily="34" charset="0"/>
              </a:rPr>
              <a:t>total</a:t>
            </a:r>
            <a:r>
              <a:rPr lang="en-US" sz="2800" i="1" smtClean="0">
                <a:solidFill>
                  <a:srgbClr val="FF0000"/>
                </a:solidFill>
                <a:latin typeface="Arial" pitchFamily="34" charset="0"/>
                <a:cs typeface="Arial" pitchFamily="34" charset="0"/>
              </a:rPr>
              <a:t> return</a:t>
            </a:r>
            <a:r>
              <a:rPr lang="en-US" sz="2800" smtClean="0">
                <a:latin typeface="Arial" pitchFamily="34" charset="0"/>
                <a:cs typeface="Arial" pitchFamily="34" charset="0"/>
              </a:rPr>
              <a:t>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				= r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				= r</a:t>
            </a:r>
            <a:r>
              <a:rPr lang="en-US" sz="2800" baseline="-30000" smtClean="0">
                <a:latin typeface="Arial" pitchFamily="34" charset="0"/>
                <a:cs typeface="Arial" pitchFamily="34" charset="0"/>
              </a:rPr>
              <a:t>f</a:t>
            </a:r>
            <a:r>
              <a:rPr lang="en-US" sz="2800" smtClean="0">
                <a:latin typeface="Arial" pitchFamily="34" charset="0"/>
                <a:cs typeface="Arial" pitchFamily="34" charset="0"/>
              </a:rPr>
              <a:t> + RP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				= y + g,</a:t>
            </a:r>
            <a:endParaRPr lang="en-US" sz="2800" smtClean="0">
              <a:latin typeface="Courier New" pitchFamily="49" charset="0"/>
              <a:cs typeface="Courier New" pitchFamily="49" charset="0"/>
            </a:endParaRPr>
          </a:p>
          <a:p>
            <a:pPr algn="ctr" eaLnBrk="1" hangingPunct="1">
              <a:lnSpc>
                <a:spcPct val="90000"/>
              </a:lnSpc>
              <a:buFont typeface="Wingdings" pitchFamily="2" charset="2"/>
              <a:buNone/>
            </a:pPr>
            <a:r>
              <a:rPr lang="en-US" sz="2800" smtClean="0">
                <a:latin typeface="Arial" pitchFamily="34" charset="0"/>
                <a:cs typeface="Arial" pitchFamily="34" charset="0"/>
              </a:rPr>
              <a:t>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among investors in the market today</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i="1" smtClean="0">
                <a:solidFill>
                  <a:srgbClr val="FF0000"/>
                </a:solidFill>
                <a:latin typeface="Arial" pitchFamily="34" charset="0"/>
                <a:cs typeface="Arial" pitchFamily="34" charset="0"/>
              </a:rPr>
              <a:t>for assets similar in risk to the property in question</a:t>
            </a:r>
            <a:r>
              <a:rPr lang="en-US" sz="2800" smtClean="0">
                <a:latin typeface="Arial" pitchFamily="34" charset="0"/>
                <a:cs typeface="Arial" pitchFamily="34" charset="0"/>
              </a:rPr>
              <a:t>.</a:t>
            </a:r>
            <a:endParaRPr lang="en-US" sz="2800" smtClean="0"/>
          </a:p>
        </p:txBody>
      </p:sp>
      <p:sp>
        <p:nvSpPr>
          <p:cNvPr id="30724" name="Footer Placeholder 5"/>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0725" name="Slide Number Placeholder 6"/>
          <p:cNvSpPr>
            <a:spLocks noGrp="1"/>
          </p:cNvSpPr>
          <p:nvPr>
            <p:ph type="sldNum" sz="quarter" idx="12"/>
          </p:nvPr>
        </p:nvSpPr>
        <p:spPr>
          <a:noFill/>
          <a:ln>
            <a:miter lim="800000"/>
            <a:headEnd/>
            <a:tailEnd/>
          </a:ln>
        </p:spPr>
        <p:txBody>
          <a:bodyPr/>
          <a:lstStyle/>
          <a:p>
            <a:fld id="{5374E053-840A-48EE-8649-EDF692503F57}" type="slidenum">
              <a:rPr lang="en-US" smtClean="0"/>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7" name="Text Box 3"/>
          <p:cNvSpPr txBox="1">
            <a:spLocks noChangeArrowheads="1"/>
          </p:cNvSpPr>
          <p:nvPr/>
        </p:nvSpPr>
        <p:spPr bwMode="auto">
          <a:xfrm>
            <a:off x="609600" y="152400"/>
            <a:ext cx="7924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a:effectLst>
                  <a:outerShdw blurRad="38100" dist="38100" dir="2700000" algn="tl">
                    <a:srgbClr val="FFFFFF"/>
                  </a:outerShdw>
                </a:effectLst>
              </a:rPr>
              <a:t>11.2.3 Historical Evidence about R.E. OCC in the U.S.</a:t>
            </a:r>
          </a:p>
        </p:txBody>
      </p:sp>
      <p:sp>
        <p:nvSpPr>
          <p:cNvPr id="31747" name="Text Box 6"/>
          <p:cNvSpPr txBox="1">
            <a:spLocks noChangeArrowheads="1"/>
          </p:cNvSpPr>
          <p:nvPr/>
        </p:nvSpPr>
        <p:spPr bwMode="auto">
          <a:xfrm>
            <a:off x="609600" y="4495800"/>
            <a:ext cx="7924800" cy="1477963"/>
          </a:xfrm>
          <a:prstGeom prst="rect">
            <a:avLst/>
          </a:prstGeom>
          <a:noFill/>
          <a:ln w="9525">
            <a:solidFill>
              <a:srgbClr val="FF0000"/>
            </a:solidFill>
            <a:miter lim="800000"/>
            <a:headEnd/>
            <a:tailEnd/>
          </a:ln>
        </p:spPr>
        <p:txBody>
          <a:bodyPr>
            <a:spAutoFit/>
          </a:bodyPr>
          <a:lstStyle/>
          <a:p>
            <a:pPr eaLnBrk="1" hangingPunct="1">
              <a:spcBef>
                <a:spcPct val="50000"/>
              </a:spcBef>
            </a:pPr>
            <a:r>
              <a:rPr lang="en-US" sz="2000">
                <a:solidFill>
                  <a:srgbClr val="FF0000"/>
                </a:solidFill>
                <a:latin typeface="Arial" pitchFamily="34" charset="0"/>
              </a:rPr>
              <a:t>But this particular 41-yr period may be abnormally favorable </a:t>
            </a:r>
            <a:r>
              <a:rPr lang="en-US" sz="2000" i="1">
                <a:solidFill>
                  <a:srgbClr val="FF0000"/>
                </a:solidFill>
                <a:latin typeface="Arial" pitchFamily="34" charset="0"/>
              </a:rPr>
              <a:t>ex post</a:t>
            </a:r>
            <a:r>
              <a:rPr lang="en-US" sz="2000">
                <a:solidFill>
                  <a:srgbClr val="FF0000"/>
                </a:solidFill>
                <a:latin typeface="Arial" pitchFamily="34" charset="0"/>
              </a:rPr>
              <a:t> for bonds &amp; RE, and unfavorable for stocks.</a:t>
            </a:r>
          </a:p>
          <a:p>
            <a:pPr eaLnBrk="1" hangingPunct="1">
              <a:spcBef>
                <a:spcPct val="50000"/>
              </a:spcBef>
            </a:pPr>
            <a:r>
              <a:rPr lang="en-US" sz="2000">
                <a:solidFill>
                  <a:srgbClr val="FF0000"/>
                </a:solidFill>
                <a:latin typeface="Arial" pitchFamily="34" charset="0"/>
              </a:rPr>
              <a:t>Traditionally large-cap stock </a:t>
            </a:r>
            <a:r>
              <a:rPr lang="en-US" sz="2000" i="1">
                <a:solidFill>
                  <a:srgbClr val="FF0000"/>
                </a:solidFill>
                <a:latin typeface="Arial" pitchFamily="34" charset="0"/>
              </a:rPr>
              <a:t>ex ante</a:t>
            </a:r>
            <a:r>
              <a:rPr lang="en-US" sz="2000">
                <a:solidFill>
                  <a:srgbClr val="FF0000"/>
                </a:solidFill>
                <a:latin typeface="Arial" pitchFamily="34" charset="0"/>
              </a:rPr>
              <a:t> RP considered to be </a:t>
            </a:r>
            <a:r>
              <a:rPr lang="en-US" sz="2000">
                <a:solidFill>
                  <a:srgbClr val="FF0000"/>
                </a:solidFill>
                <a:latin typeface="Arial" pitchFamily="34" charset="0"/>
                <a:cs typeface="Arial" pitchFamily="34" charset="0"/>
              </a:rPr>
              <a:t>≈ 600-800 bps; LTGovt Bonds ≈ 100-200 bps; Institutional RE 300-400 bps.</a:t>
            </a:r>
          </a:p>
        </p:txBody>
      </p:sp>
      <p:pic>
        <p:nvPicPr>
          <p:cNvPr id="31748" name="Picture 2"/>
          <p:cNvPicPr>
            <a:picLocks noChangeAspect="1" noChangeArrowheads="1"/>
          </p:cNvPicPr>
          <p:nvPr/>
        </p:nvPicPr>
        <p:blipFill>
          <a:blip r:embed="rId2" cstate="print"/>
          <a:srcRect/>
          <a:stretch>
            <a:fillRect/>
          </a:stretch>
        </p:blipFill>
        <p:spPr bwMode="auto">
          <a:xfrm>
            <a:off x="1325563" y="762000"/>
            <a:ext cx="6523037" cy="3433763"/>
          </a:xfrm>
          <a:prstGeom prst="rect">
            <a:avLst/>
          </a:prstGeom>
          <a:noFill/>
          <a:ln w="9525">
            <a:noFill/>
            <a:miter lim="800000"/>
            <a:headEnd/>
            <a:tailEnd/>
          </a:ln>
        </p:spPr>
      </p:pic>
      <p:sp>
        <p:nvSpPr>
          <p:cNvPr id="31749" name="Footer Placeholder 6"/>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1750" name="Slide Number Placeholder 7"/>
          <p:cNvSpPr>
            <a:spLocks noGrp="1"/>
          </p:cNvSpPr>
          <p:nvPr>
            <p:ph type="sldNum" sz="quarter" idx="12"/>
          </p:nvPr>
        </p:nvSpPr>
        <p:spPr>
          <a:noFill/>
          <a:ln>
            <a:miter lim="800000"/>
            <a:headEnd/>
            <a:tailEnd/>
          </a:ln>
        </p:spPr>
        <p:txBody>
          <a:bodyPr/>
          <a:lstStyle/>
          <a:p>
            <a:fld id="{4FCBEA2C-142F-44A6-99F0-0672D0CB3601}"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381000"/>
            <a:ext cx="7772400" cy="1143000"/>
          </a:xfrm>
        </p:spPr>
        <p:txBody>
          <a:bodyPr/>
          <a:lstStyle/>
          <a:p>
            <a:pPr eaLnBrk="1" hangingPunct="1">
              <a:defRPr/>
            </a:pPr>
            <a:r>
              <a:rPr lang="en-US" smtClean="0">
                <a:cs typeface="Arial" panose="020B0604020202090204" pitchFamily="34" charset="0"/>
              </a:rPr>
              <a:t>"PROFORMA"  </a:t>
            </a:r>
          </a:p>
        </p:txBody>
      </p:sp>
      <p:sp>
        <p:nvSpPr>
          <p:cNvPr id="14339" name="Rectangle 3"/>
          <p:cNvSpPr>
            <a:spLocks noGrp="1" noChangeArrowheads="1"/>
          </p:cNvSpPr>
          <p:nvPr>
            <p:ph type="body" idx="1"/>
          </p:nvPr>
        </p:nvSpPr>
        <p:spPr>
          <a:xfrm>
            <a:off x="685800" y="1447800"/>
            <a:ext cx="7772400" cy="2209800"/>
          </a:xfrm>
        </p:spPr>
        <p:txBody>
          <a:bodyPr/>
          <a:lstStyle/>
          <a:p>
            <a:pPr eaLnBrk="1" hangingPunct="1">
              <a:lnSpc>
                <a:spcPct val="90000"/>
              </a:lnSpc>
              <a:buFont typeface="Wingdings" pitchFamily="2" charset="2"/>
              <a:buNone/>
            </a:pPr>
            <a:r>
              <a:rPr lang="en-US" sz="2800" smtClean="0">
                <a:cs typeface="Arial" pitchFamily="34" charset="0"/>
              </a:rPr>
              <a:t>= a multi-year cash flow forecast</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cs typeface="Arial" pitchFamily="34" charset="0"/>
              </a:rPr>
              <a:t> </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i="1" smtClean="0">
                <a:cs typeface="Arial" pitchFamily="34" charset="0"/>
              </a:rPr>
              <a:t>(Typically 10 years.)</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cs typeface="Arial" pitchFamily="34" charset="0"/>
              </a:rPr>
              <a:t> </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cs typeface="Arial" pitchFamily="34" charset="0"/>
              </a:rPr>
              <a:t>Show to: 	Lenders, Investors</a:t>
            </a:r>
            <a:endParaRPr lang="en-US" sz="2800" smtClean="0">
              <a:latin typeface="Courier New" pitchFamily="49" charset="0"/>
              <a:cs typeface="Courier New" pitchFamily="49" charset="0"/>
            </a:endParaRPr>
          </a:p>
        </p:txBody>
      </p:sp>
      <p:sp>
        <p:nvSpPr>
          <p:cNvPr id="14340" name="Text Box 4"/>
          <p:cNvSpPr txBox="1">
            <a:spLocks noChangeArrowheads="1"/>
          </p:cNvSpPr>
          <p:nvPr/>
        </p:nvSpPr>
        <p:spPr bwMode="auto">
          <a:xfrm>
            <a:off x="533400" y="3657600"/>
            <a:ext cx="7924800" cy="2657475"/>
          </a:xfrm>
          <a:prstGeom prst="rect">
            <a:avLst/>
          </a:prstGeom>
          <a:noFill/>
          <a:ln w="9525">
            <a:solidFill>
              <a:schemeClr val="tx1"/>
            </a:solidFill>
            <a:miter lim="800000"/>
            <a:headEnd/>
            <a:tailEnd/>
          </a:ln>
        </p:spPr>
        <p:txBody>
          <a:bodyPr>
            <a:spAutoFit/>
          </a:bodyPr>
          <a:lstStyle/>
          <a:p>
            <a:pPr eaLnBrk="1" hangingPunct="1">
              <a:spcBef>
                <a:spcPct val="50000"/>
              </a:spcBef>
            </a:pPr>
            <a:r>
              <a:rPr lang="en-US"/>
              <a:t>But the proforma can be more useful than just “window dressing”, if done properly.</a:t>
            </a:r>
          </a:p>
          <a:p>
            <a:pPr eaLnBrk="1" hangingPunct="1">
              <a:spcBef>
                <a:spcPct val="50000"/>
              </a:spcBef>
            </a:pPr>
            <a:r>
              <a:rPr lang="en-US"/>
              <a:t>It is the basic vehicle to implement the DCF valuation and analysis procedure discussed in the previous chapter.</a:t>
            </a:r>
          </a:p>
          <a:p>
            <a:pPr eaLnBrk="1" hangingPunct="1">
              <a:spcBef>
                <a:spcPct val="50000"/>
              </a:spcBef>
            </a:pPr>
            <a:r>
              <a:rPr lang="en-US" b="1" i="1"/>
              <a:t>The CF proforma presents the </a:t>
            </a:r>
            <a:r>
              <a:rPr lang="en-US" b="1" i="1">
                <a:solidFill>
                  <a:srgbClr val="0000FF"/>
                </a:solidFill>
              </a:rPr>
              <a:t>numerators</a:t>
            </a:r>
            <a:r>
              <a:rPr lang="en-US" b="1" i="1"/>
              <a:t> in the RHS of the DCF valuation equation.</a:t>
            </a:r>
          </a:p>
        </p:txBody>
      </p:sp>
      <p:sp>
        <p:nvSpPr>
          <p:cNvPr id="14341"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14342" name="Slide Number Placeholder 5"/>
          <p:cNvSpPr>
            <a:spLocks noGrp="1"/>
          </p:cNvSpPr>
          <p:nvPr>
            <p:ph type="sldNum" sz="quarter" idx="12"/>
          </p:nvPr>
        </p:nvSpPr>
        <p:spPr>
          <a:noFill/>
          <a:ln>
            <a:miter lim="800000"/>
            <a:headEnd/>
            <a:tailEnd/>
          </a:ln>
        </p:spPr>
        <p:txBody>
          <a:bodyPr/>
          <a:lstStyle/>
          <a:p>
            <a:fld id="{D7CB12CA-E673-426A-8BA5-88267E90B1A8}"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457200" y="6096000"/>
            <a:ext cx="7772400" cy="457200"/>
          </a:xfrm>
        </p:spPr>
        <p:txBody>
          <a:bodyPr/>
          <a:lstStyle/>
          <a:p>
            <a:pPr algn="ctr" eaLnBrk="1" hangingPunct="1">
              <a:lnSpc>
                <a:spcPct val="90000"/>
              </a:lnSpc>
              <a:buFont typeface="Wingdings" pitchFamily="2" charset="2"/>
              <a:buNone/>
            </a:pPr>
            <a:r>
              <a:rPr lang="en-US" sz="2400" smtClean="0">
                <a:cs typeface="Arial" pitchFamily="34" charset="0"/>
              </a:rPr>
              <a:t>Survey avg </a:t>
            </a:r>
            <a:r>
              <a:rPr lang="en-US" sz="2400" smtClean="0">
                <a:cs typeface="Courier New" pitchFamily="49" charset="0"/>
                <a:sym typeface="Symbol" pitchFamily="18" charset="2"/>
              </a:rPr>
              <a:t></a:t>
            </a:r>
            <a:r>
              <a:rPr lang="en-US" sz="2400" smtClean="0">
                <a:cs typeface="Arial" pitchFamily="34" charset="0"/>
              </a:rPr>
              <a:t> 100-200 bps &gt; Hist.avg.</a:t>
            </a:r>
            <a:endParaRPr lang="en-US" sz="2400" smtClean="0"/>
          </a:p>
        </p:txBody>
      </p:sp>
      <p:sp>
        <p:nvSpPr>
          <p:cNvPr id="299013" name="Text Box 5"/>
          <p:cNvSpPr txBox="1">
            <a:spLocks noChangeArrowheads="1"/>
          </p:cNvSpPr>
          <p:nvPr/>
        </p:nvSpPr>
        <p:spPr bwMode="auto">
          <a:xfrm>
            <a:off x="609600" y="152400"/>
            <a:ext cx="7924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a:effectLst>
                  <a:outerShdw blurRad="38100" dist="38100" dir="2700000" algn="tl">
                    <a:srgbClr val="FFFFFF"/>
                  </a:outerShdw>
                </a:effectLst>
              </a:rPr>
              <a:t>11.2.4 Survey Evidence about R.E. OCC in the U.S.</a:t>
            </a:r>
          </a:p>
        </p:txBody>
      </p:sp>
      <p:pic>
        <p:nvPicPr>
          <p:cNvPr id="32772" name="Picture 2"/>
          <p:cNvPicPr>
            <a:picLocks noChangeAspect="1" noChangeArrowheads="1"/>
          </p:cNvPicPr>
          <p:nvPr/>
        </p:nvPicPr>
        <p:blipFill>
          <a:blip r:embed="rId2" cstate="print"/>
          <a:srcRect/>
          <a:stretch>
            <a:fillRect/>
          </a:stretch>
        </p:blipFill>
        <p:spPr bwMode="auto">
          <a:xfrm>
            <a:off x="304800" y="762000"/>
            <a:ext cx="6858000" cy="5176838"/>
          </a:xfrm>
          <a:prstGeom prst="rect">
            <a:avLst/>
          </a:prstGeom>
          <a:noFill/>
          <a:ln w="9525">
            <a:noFill/>
            <a:miter lim="800000"/>
            <a:headEnd/>
            <a:tailEnd/>
          </a:ln>
        </p:spPr>
      </p:pic>
      <p:grpSp>
        <p:nvGrpSpPr>
          <p:cNvPr id="32773" name="Group 6"/>
          <p:cNvGrpSpPr>
            <a:grpSpLocks/>
          </p:cNvGrpSpPr>
          <p:nvPr/>
        </p:nvGrpSpPr>
        <p:grpSpPr bwMode="auto">
          <a:xfrm>
            <a:off x="7162800" y="1143000"/>
            <a:ext cx="1676400" cy="3321050"/>
            <a:chOff x="384" y="912"/>
            <a:chExt cx="1056" cy="2092"/>
          </a:xfrm>
        </p:grpSpPr>
        <p:sp>
          <p:nvSpPr>
            <p:cNvPr id="16" name="Text Box 7"/>
            <p:cNvSpPr txBox="1">
              <a:spLocks noChangeArrowheads="1"/>
            </p:cNvSpPr>
            <p:nvPr/>
          </p:nvSpPr>
          <p:spPr bwMode="auto">
            <a:xfrm>
              <a:off x="384" y="912"/>
              <a:ext cx="1056" cy="600"/>
            </a:xfrm>
            <a:prstGeom prst="rect">
              <a:avLst/>
            </a:prstGeom>
            <a:noFill/>
            <a:ln w="9525">
              <a:solidFill>
                <a:schemeClr val="tx1"/>
              </a:solidFill>
              <a:miter lim="800000"/>
              <a:headEnd/>
              <a:tailEnd/>
            </a:ln>
            <a:effectLst/>
          </p:spPr>
          <p:txBody>
            <a:bodyPr>
              <a:spAutoFit/>
            </a:bodyPr>
            <a:lstStyle/>
            <a:p>
              <a:pPr eaLnBrk="1" hangingPunct="1">
                <a:spcBef>
                  <a:spcPct val="50000"/>
                </a:spcBef>
                <a:defRPr/>
              </a:pPr>
              <a:r>
                <a:rPr lang="en-US" sz="1400" dirty="0"/>
                <a:t>What to make of the difference between the </a:t>
              </a:r>
              <a:r>
                <a:rPr lang="en-US" sz="1400" dirty="0">
                  <a:solidFill>
                    <a:schemeClr val="accent6"/>
                  </a:solidFill>
                </a:rPr>
                <a:t>blue</a:t>
              </a:r>
              <a:r>
                <a:rPr lang="en-US" sz="1400" dirty="0"/>
                <a:t> and the </a:t>
              </a:r>
              <a:r>
                <a:rPr lang="en-US" sz="1400" dirty="0">
                  <a:solidFill>
                    <a:srgbClr val="7030A0"/>
                  </a:solidFill>
                </a:rPr>
                <a:t>purple</a:t>
              </a:r>
              <a:r>
                <a:rPr lang="en-US" sz="1400" dirty="0"/>
                <a:t> lines?...</a:t>
              </a:r>
            </a:p>
          </p:txBody>
        </p:sp>
        <p:sp>
          <p:nvSpPr>
            <p:cNvPr id="32777" name="Line 8"/>
            <p:cNvSpPr>
              <a:spLocks noChangeShapeType="1"/>
            </p:cNvSpPr>
            <p:nvPr/>
          </p:nvSpPr>
          <p:spPr bwMode="auto">
            <a:xfrm>
              <a:off x="816" y="1536"/>
              <a:ext cx="0" cy="432"/>
            </a:xfrm>
            <a:prstGeom prst="line">
              <a:avLst/>
            </a:prstGeom>
            <a:noFill/>
            <a:ln w="9525">
              <a:solidFill>
                <a:schemeClr val="tx1"/>
              </a:solidFill>
              <a:round/>
              <a:headEnd/>
              <a:tailEnd type="triangle" w="med" len="med"/>
            </a:ln>
          </p:spPr>
          <p:txBody>
            <a:bodyPr wrap="none"/>
            <a:lstStyle/>
            <a:p>
              <a:endParaRPr lang="en-US"/>
            </a:p>
          </p:txBody>
        </p:sp>
        <p:sp>
          <p:nvSpPr>
            <p:cNvPr id="32778" name="Text Box 10"/>
            <p:cNvSpPr txBox="1">
              <a:spLocks noChangeArrowheads="1"/>
            </p:cNvSpPr>
            <p:nvPr/>
          </p:nvSpPr>
          <p:spPr bwMode="auto">
            <a:xfrm>
              <a:off x="384" y="2544"/>
              <a:ext cx="1056" cy="460"/>
            </a:xfrm>
            <a:prstGeom prst="rect">
              <a:avLst/>
            </a:prstGeom>
            <a:noFill/>
            <a:ln w="9525">
              <a:noFill/>
              <a:miter lim="800000"/>
              <a:headEnd/>
              <a:tailEnd/>
            </a:ln>
          </p:spPr>
          <p:txBody>
            <a:bodyPr>
              <a:spAutoFit/>
            </a:bodyPr>
            <a:lstStyle/>
            <a:p>
              <a:pPr eaLnBrk="1" hangingPunct="1">
                <a:spcBef>
                  <a:spcPct val="50000"/>
                </a:spcBef>
              </a:pPr>
              <a:r>
                <a:rPr lang="en-US" sz="1400"/>
                <a:t>Perhaps a little tinting in the shades?...</a:t>
              </a:r>
            </a:p>
          </p:txBody>
        </p:sp>
        <p:sp>
          <p:nvSpPr>
            <p:cNvPr id="32779" name="Rectangle 11"/>
            <p:cNvSpPr>
              <a:spLocks noChangeArrowheads="1"/>
            </p:cNvSpPr>
            <p:nvPr/>
          </p:nvSpPr>
          <p:spPr bwMode="auto">
            <a:xfrm>
              <a:off x="384" y="1968"/>
              <a:ext cx="1056" cy="1008"/>
            </a:xfrm>
            <a:prstGeom prst="rect">
              <a:avLst/>
            </a:prstGeom>
            <a:noFill/>
            <a:ln w="9525">
              <a:solidFill>
                <a:schemeClr val="tx1"/>
              </a:solidFill>
              <a:miter lim="800000"/>
              <a:headEnd/>
              <a:tailEnd/>
            </a:ln>
          </p:spPr>
          <p:txBody>
            <a:bodyPr wrap="none" anchor="ctr"/>
            <a:lstStyle/>
            <a:p>
              <a:pPr eaLnBrk="1" hangingPunct="1"/>
              <a:endParaRPr lang="en-US"/>
            </a:p>
          </p:txBody>
        </p:sp>
      </p:grpSp>
      <p:sp>
        <p:nvSpPr>
          <p:cNvPr id="32774" name="Footer Placeholder 11"/>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2775" name="Slide Number Placeholder 12"/>
          <p:cNvSpPr>
            <a:spLocks noGrp="1"/>
          </p:cNvSpPr>
          <p:nvPr>
            <p:ph type="sldNum" sz="quarter" idx="12"/>
          </p:nvPr>
        </p:nvSpPr>
        <p:spPr>
          <a:noFill/>
          <a:ln>
            <a:miter lim="800000"/>
            <a:headEnd/>
            <a:tailEnd/>
          </a:ln>
        </p:spPr>
        <p:txBody>
          <a:bodyPr/>
          <a:lstStyle/>
          <a:p>
            <a:fld id="{3F1EA56D-0EBA-4A8C-BF82-26A3C243702A}"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5"/>
          <p:cNvSpPr txBox="1">
            <a:spLocks noChangeArrowheads="1"/>
          </p:cNvSpPr>
          <p:nvPr/>
        </p:nvSpPr>
        <p:spPr bwMode="auto">
          <a:xfrm>
            <a:off x="304800" y="5486400"/>
            <a:ext cx="8077200" cy="1020763"/>
          </a:xfrm>
          <a:prstGeom prst="rect">
            <a:avLst/>
          </a:prstGeom>
          <a:noFill/>
          <a:ln w="9525">
            <a:noFill/>
            <a:miter lim="800000"/>
            <a:headEnd/>
            <a:tailEnd/>
          </a:ln>
        </p:spPr>
        <p:txBody>
          <a:bodyPr>
            <a:spAutoFit/>
          </a:bodyPr>
          <a:lstStyle/>
          <a:p>
            <a:pPr algn="ctr" eaLnBrk="1" hangingPunct="1"/>
            <a:r>
              <a:rPr lang="en-US" sz="1600"/>
              <a:t>IRR – OAR = (y+g) – (y+CI) = (y+Infl-Depr) – (y+CI) = Infl – Depr – CI</a:t>
            </a:r>
          </a:p>
          <a:p>
            <a:pPr algn="ctr" eaLnBrk="1" hangingPunct="1">
              <a:spcBef>
                <a:spcPts val="1000"/>
              </a:spcBef>
            </a:pPr>
            <a:r>
              <a:rPr lang="en-US" sz="2000" b="1" i="1">
                <a:solidFill>
                  <a:srgbClr val="FF0000"/>
                </a:solidFill>
              </a:rPr>
              <a:t>The </a:t>
            </a:r>
            <a:r>
              <a:rPr lang="en-US" sz="2000" b="1">
                <a:solidFill>
                  <a:srgbClr val="990033"/>
                </a:solidFill>
              </a:rPr>
              <a:t>brown (IRR-OAR)</a:t>
            </a:r>
            <a:r>
              <a:rPr lang="en-US" sz="2000" b="1" i="1">
                <a:solidFill>
                  <a:srgbClr val="FF0000"/>
                </a:solidFill>
              </a:rPr>
              <a:t> line should be </a:t>
            </a:r>
            <a:r>
              <a:rPr lang="en-US" sz="2000" b="1" i="1" u="sng">
                <a:solidFill>
                  <a:srgbClr val="FF0000"/>
                </a:solidFill>
              </a:rPr>
              <a:t>below the</a:t>
            </a:r>
            <a:r>
              <a:rPr lang="en-US" sz="2000" b="1">
                <a:solidFill>
                  <a:srgbClr val="FF0000"/>
                </a:solidFill>
              </a:rPr>
              <a:t> </a:t>
            </a:r>
            <a:r>
              <a:rPr lang="en-US" sz="2000" b="1">
                <a:solidFill>
                  <a:srgbClr val="669900"/>
                </a:solidFill>
              </a:rPr>
              <a:t>green (infla)</a:t>
            </a:r>
            <a:r>
              <a:rPr lang="en-US" sz="2000" b="1" i="1">
                <a:solidFill>
                  <a:srgbClr val="FF0000"/>
                </a:solidFill>
              </a:rPr>
              <a:t> line!</a:t>
            </a:r>
            <a:r>
              <a:rPr lang="en-US" sz="2000"/>
              <a:t> </a:t>
            </a:r>
          </a:p>
          <a:p>
            <a:pPr algn="ctr" eaLnBrk="1" hangingPunct="1"/>
            <a:r>
              <a:rPr lang="en-US" sz="1600"/>
              <a:t>(probably at least 200-300 bps below…)</a:t>
            </a:r>
          </a:p>
        </p:txBody>
      </p:sp>
      <p:pic>
        <p:nvPicPr>
          <p:cNvPr id="33795" name="Picture 1"/>
          <p:cNvPicPr>
            <a:picLocks noChangeAspect="1" noChangeArrowheads="1"/>
          </p:cNvPicPr>
          <p:nvPr/>
        </p:nvPicPr>
        <p:blipFill>
          <a:blip r:embed="rId3" cstate="print"/>
          <a:srcRect/>
          <a:stretch>
            <a:fillRect/>
          </a:stretch>
        </p:blipFill>
        <p:spPr bwMode="auto">
          <a:xfrm>
            <a:off x="533400" y="152400"/>
            <a:ext cx="8007350" cy="5381625"/>
          </a:xfrm>
          <a:prstGeom prst="rect">
            <a:avLst/>
          </a:prstGeom>
          <a:noFill/>
          <a:ln w="9525">
            <a:noFill/>
            <a:miter lim="800000"/>
            <a:headEnd/>
            <a:tailEnd/>
          </a:ln>
        </p:spPr>
      </p:pic>
      <p:sp>
        <p:nvSpPr>
          <p:cNvPr id="8" name="TextBox 7"/>
          <p:cNvSpPr txBox="1"/>
          <p:nvPr/>
        </p:nvSpPr>
        <p:spPr>
          <a:xfrm>
            <a:off x="1073150" y="5181600"/>
            <a:ext cx="7010400" cy="276225"/>
          </a:xfrm>
          <a:prstGeom prst="rect">
            <a:avLst/>
          </a:prstGeom>
          <a:noFill/>
        </p:spPr>
        <p:txBody>
          <a:bodyPr>
            <a:spAutoFit/>
          </a:bodyPr>
          <a:lstStyle/>
          <a:p>
            <a:pPr algn="ctr" eaLnBrk="1" hangingPunct="1">
              <a:defRPr/>
            </a:pPr>
            <a:r>
              <a:rPr lang="en-US" sz="1200" dirty="0">
                <a:latin typeface="+mj-lt"/>
              </a:rPr>
              <a:t>“OAR” = “cap rate”,   “CI” = </a:t>
            </a:r>
            <a:r>
              <a:rPr lang="en-US" sz="1200" dirty="0" err="1">
                <a:latin typeface="+mj-lt"/>
              </a:rPr>
              <a:t>capex</a:t>
            </a:r>
            <a:r>
              <a:rPr lang="en-US" sz="1200" dirty="0">
                <a:latin typeface="+mj-lt"/>
              </a:rPr>
              <a:t> rate = </a:t>
            </a:r>
            <a:r>
              <a:rPr lang="en-US" sz="1200" dirty="0" err="1">
                <a:latin typeface="+mj-lt"/>
              </a:rPr>
              <a:t>Avg</a:t>
            </a:r>
            <a:r>
              <a:rPr lang="en-US" sz="1200" dirty="0">
                <a:latin typeface="+mj-lt"/>
              </a:rPr>
              <a:t> ann. capital  expenditures as fraction of property value</a:t>
            </a:r>
          </a:p>
        </p:txBody>
      </p:sp>
      <p:sp>
        <p:nvSpPr>
          <p:cNvPr id="33797" name="Footer Placeholder 6"/>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3798" name="Slide Number Placeholder 8"/>
          <p:cNvSpPr>
            <a:spLocks noGrp="1"/>
          </p:cNvSpPr>
          <p:nvPr>
            <p:ph type="sldNum" sz="quarter" idx="12"/>
          </p:nvPr>
        </p:nvSpPr>
        <p:spPr>
          <a:noFill/>
          <a:ln>
            <a:miter lim="800000"/>
            <a:headEnd/>
            <a:tailEnd/>
          </a:ln>
        </p:spPr>
        <p:txBody>
          <a:bodyPr/>
          <a:lstStyle/>
          <a:p>
            <a:fld id="{326FCA51-105B-4F86-B88E-B47560D257F4}" type="slidenum">
              <a:rPr lang="en-US" smtClean="0"/>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a:xfrm>
            <a:off x="381000" y="685800"/>
            <a:ext cx="8382000" cy="1143000"/>
          </a:xfrm>
        </p:spPr>
        <p:txBody>
          <a:bodyPr/>
          <a:lstStyle/>
          <a:p>
            <a:pPr eaLnBrk="1" hangingPunct="1">
              <a:defRPr/>
            </a:pPr>
            <a:r>
              <a:rPr lang="en-US" sz="2400" dirty="0">
                <a:cs typeface="Arial" charset="0"/>
                <a:sym typeface="Symbol" pitchFamily="18" charset="2"/>
              </a:rPr>
              <a:t>How to </a:t>
            </a:r>
            <a:r>
              <a:rPr lang="en-US" sz="2400" b="1" i="1" dirty="0">
                <a:solidFill>
                  <a:srgbClr val="FF0000"/>
                </a:solidFill>
                <a:effectLst>
                  <a:outerShdw blurRad="38100" dist="38100" dir="2700000" algn="tl">
                    <a:srgbClr val="000000"/>
                  </a:outerShdw>
                </a:effectLst>
                <a:cs typeface="Arial" charset="0"/>
                <a:sym typeface="Symbol" pitchFamily="18" charset="2"/>
              </a:rPr>
              <a:t>"back out"</a:t>
            </a:r>
            <a:r>
              <a:rPr lang="en-US" sz="2400" dirty="0">
                <a:cs typeface="Arial" charset="0"/>
                <a:sym typeface="Symbol" pitchFamily="18" charset="2"/>
              </a:rPr>
              <a:t> implied discount rates from "cap rates" (OAR) observed from </a:t>
            </a:r>
            <a:r>
              <a:rPr lang="en-US" sz="2400" dirty="0">
                <a:solidFill>
                  <a:srgbClr val="FF0000"/>
                </a:solidFill>
                <a:effectLst>
                  <a:outerShdw blurRad="38100" dist="38100" dir="2700000" algn="tl">
                    <a:srgbClr val="000000"/>
                  </a:outerShdw>
                </a:effectLst>
                <a:cs typeface="Arial" charset="0"/>
                <a:sym typeface="Symbol" pitchFamily="18" charset="2"/>
              </a:rPr>
              <a:t>transaction prices</a:t>
            </a:r>
            <a:r>
              <a:rPr lang="en-US" sz="2400" dirty="0">
                <a:cs typeface="Arial" charset="0"/>
                <a:sym typeface="Symbol" pitchFamily="18" charset="2"/>
              </a:rPr>
              <a:t> in the </a:t>
            </a:r>
            <a:r>
              <a:rPr lang="en-US" sz="2400" dirty="0">
                <a:solidFill>
                  <a:srgbClr val="FF0000"/>
                </a:solidFill>
                <a:effectLst>
                  <a:outerShdw blurRad="38100" dist="38100" dir="2700000" algn="tl">
                    <a:srgbClr val="000000"/>
                  </a:outerShdw>
                </a:effectLst>
                <a:cs typeface="Arial" charset="0"/>
                <a:sym typeface="Symbol" pitchFamily="18" charset="2"/>
              </a:rPr>
              <a:t>property market</a:t>
            </a:r>
            <a:r>
              <a:rPr lang="en-US" sz="2400" dirty="0">
                <a:cs typeface="Arial" charset="0"/>
                <a:sym typeface="Symbol" pitchFamily="18" charset="2"/>
              </a:rPr>
              <a:t>...</a:t>
            </a:r>
            <a:endParaRPr lang="en-US" sz="2400" dirty="0">
              <a:latin typeface="Courier New" pitchFamily="49" charset="0"/>
              <a:cs typeface="Courier New" pitchFamily="49" charset="0"/>
              <a:sym typeface="Symbol" pitchFamily="18" charset="2"/>
            </a:endParaRPr>
          </a:p>
        </p:txBody>
      </p:sp>
      <p:sp>
        <p:nvSpPr>
          <p:cNvPr id="34819" name="Rectangle 3"/>
          <p:cNvSpPr>
            <a:spLocks noGrp="1" noChangeArrowheads="1"/>
          </p:cNvSpPr>
          <p:nvPr>
            <p:ph type="body" idx="1"/>
          </p:nvPr>
        </p:nvSpPr>
        <p:spPr>
          <a:xfrm>
            <a:off x="685800" y="2057400"/>
            <a:ext cx="7772400" cy="4114800"/>
          </a:xfrm>
        </p:spPr>
        <p:txBody>
          <a:bodyPr/>
          <a:lstStyle/>
          <a:p>
            <a:pPr eaLnBrk="1" hangingPunct="1">
              <a:buFont typeface="Wingdings" pitchFamily="2" charset="2"/>
              <a:buNone/>
            </a:pPr>
            <a:r>
              <a:rPr lang="en-US" smtClean="0">
                <a:cs typeface="Arial" pitchFamily="34" charset="0"/>
                <a:sym typeface="Symbol" pitchFamily="18" charset="2"/>
              </a:rPr>
              <a:t>Cap rate	= NOI / V </a:t>
            </a:r>
            <a:r>
              <a:rPr lang="en-US" smtClean="0">
                <a:latin typeface="Courier New" pitchFamily="49" charset="0"/>
                <a:cs typeface="Courier New" pitchFamily="49" charset="0"/>
                <a:sym typeface="Symbol" pitchFamily="18" charset="2"/>
              </a:rPr>
              <a:t/>
            </a:r>
            <a:br>
              <a:rPr lang="en-US" smtClean="0">
                <a:latin typeface="Courier New" pitchFamily="49" charset="0"/>
                <a:cs typeface="Courier New" pitchFamily="49" charset="0"/>
                <a:sym typeface="Symbol" pitchFamily="18" charset="2"/>
              </a:rPr>
            </a:br>
            <a:r>
              <a:rPr lang="en-US" smtClean="0">
                <a:cs typeface="Arial" pitchFamily="34" charset="0"/>
                <a:sym typeface="Symbol" pitchFamily="18" charset="2"/>
              </a:rPr>
              <a:t>		= (CF+CI) / V </a:t>
            </a:r>
            <a:r>
              <a:rPr lang="en-US" smtClean="0">
                <a:latin typeface="Courier New" pitchFamily="49" charset="0"/>
                <a:cs typeface="Courier New" pitchFamily="49" charset="0"/>
                <a:sym typeface="Symbol" pitchFamily="18" charset="2"/>
              </a:rPr>
              <a:t/>
            </a:r>
            <a:br>
              <a:rPr lang="en-US" smtClean="0">
                <a:latin typeface="Courier New" pitchFamily="49" charset="0"/>
                <a:cs typeface="Courier New" pitchFamily="49" charset="0"/>
                <a:sym typeface="Symbol" pitchFamily="18" charset="2"/>
              </a:rPr>
            </a:br>
            <a:r>
              <a:rPr lang="en-US" smtClean="0">
                <a:cs typeface="Arial" pitchFamily="34" charset="0"/>
                <a:sym typeface="Symbol" pitchFamily="18" charset="2"/>
              </a:rPr>
              <a:t>		= y  +  CI / V = r + CI / V – g</a:t>
            </a:r>
            <a:r>
              <a:rPr lang="en-US" smtClean="0">
                <a:latin typeface="Courier New" pitchFamily="49" charset="0"/>
                <a:cs typeface="Courier New" pitchFamily="49" charset="0"/>
                <a:sym typeface="Symbol" pitchFamily="18" charset="2"/>
              </a:rPr>
              <a:t/>
            </a:r>
            <a:br>
              <a:rPr lang="en-US" smtClean="0">
                <a:latin typeface="Courier New" pitchFamily="49" charset="0"/>
                <a:cs typeface="Courier New" pitchFamily="49" charset="0"/>
                <a:sym typeface="Symbol" pitchFamily="18" charset="2"/>
              </a:rPr>
            </a:br>
            <a:r>
              <a:rPr lang="en-US" smtClean="0">
                <a:cs typeface="Arial" pitchFamily="34" charset="0"/>
                <a:sym typeface="Symbol" pitchFamily="18" charset="2"/>
              </a:rPr>
              <a:t> Therefore, from market transaction data...</a:t>
            </a:r>
            <a:r>
              <a:rPr lang="en-US" smtClean="0">
                <a:latin typeface="Courier New" pitchFamily="49" charset="0"/>
                <a:cs typeface="Courier New" pitchFamily="49" charset="0"/>
                <a:sym typeface="Symbol" pitchFamily="18" charset="2"/>
              </a:rPr>
              <a:t/>
            </a:r>
            <a:br>
              <a:rPr lang="en-US" smtClean="0">
                <a:latin typeface="Courier New" pitchFamily="49" charset="0"/>
                <a:cs typeface="Courier New" pitchFamily="49" charset="0"/>
                <a:sym typeface="Symbol" pitchFamily="18" charset="2"/>
              </a:rPr>
            </a:br>
            <a:r>
              <a:rPr lang="en-US" smtClean="0">
                <a:cs typeface="Arial" pitchFamily="34" charset="0"/>
                <a:sym typeface="Symbol" pitchFamily="18" charset="2"/>
              </a:rPr>
              <a:t>1) Observe prices (V)</a:t>
            </a:r>
            <a:r>
              <a:rPr lang="en-US" smtClean="0">
                <a:latin typeface="Courier New" pitchFamily="49" charset="0"/>
                <a:cs typeface="Courier New" pitchFamily="49" charset="0"/>
                <a:sym typeface="Symbol" pitchFamily="18" charset="2"/>
              </a:rPr>
              <a:t/>
            </a:r>
            <a:br>
              <a:rPr lang="en-US" smtClean="0">
                <a:latin typeface="Courier New" pitchFamily="49" charset="0"/>
                <a:cs typeface="Courier New" pitchFamily="49" charset="0"/>
                <a:sym typeface="Symbol" pitchFamily="18" charset="2"/>
              </a:rPr>
            </a:br>
            <a:r>
              <a:rPr lang="en-US" smtClean="0">
                <a:cs typeface="Arial" pitchFamily="34" charset="0"/>
                <a:sym typeface="Symbol" pitchFamily="18" charset="2"/>
              </a:rPr>
              <a:t>2) Observe NOI of sold properties. </a:t>
            </a:r>
            <a:r>
              <a:rPr lang="en-US" smtClean="0">
                <a:latin typeface="Courier New" pitchFamily="49" charset="0"/>
                <a:cs typeface="Courier New" pitchFamily="49" charset="0"/>
                <a:sym typeface="Symbol" pitchFamily="18" charset="2"/>
              </a:rPr>
              <a:t/>
            </a:r>
            <a:br>
              <a:rPr lang="en-US" smtClean="0">
                <a:latin typeface="Courier New" pitchFamily="49" charset="0"/>
                <a:cs typeface="Courier New" pitchFamily="49" charset="0"/>
                <a:sym typeface="Symbol" pitchFamily="18" charset="2"/>
              </a:rPr>
            </a:br>
            <a:r>
              <a:rPr lang="en-US" smtClean="0">
                <a:cs typeface="Arial" pitchFamily="34" charset="0"/>
                <a:sym typeface="Symbol" pitchFamily="18" charset="2"/>
              </a:rPr>
              <a:t>3) Therefore, observe "cap rates" = NOI / V.</a:t>
            </a:r>
            <a:r>
              <a:rPr lang="en-US" smtClean="0">
                <a:latin typeface="Courier New" pitchFamily="49" charset="0"/>
                <a:cs typeface="Courier New" pitchFamily="49" charset="0"/>
                <a:sym typeface="Symbol" pitchFamily="18" charset="2"/>
              </a:rPr>
              <a:t/>
            </a:r>
            <a:br>
              <a:rPr lang="en-US" smtClean="0">
                <a:latin typeface="Courier New" pitchFamily="49" charset="0"/>
                <a:cs typeface="Courier New" pitchFamily="49" charset="0"/>
                <a:sym typeface="Symbol" pitchFamily="18" charset="2"/>
              </a:rPr>
            </a:br>
            <a:r>
              <a:rPr lang="en-US" smtClean="0">
                <a:cs typeface="Arial" pitchFamily="34" charset="0"/>
                <a:sym typeface="Symbol" pitchFamily="18" charset="2"/>
              </a:rPr>
              <a:t>4) Compute: r = cap rate – CI / V + g.</a:t>
            </a:r>
            <a:endParaRPr lang="en-US" smtClean="0">
              <a:latin typeface="Courier New" pitchFamily="49" charset="0"/>
              <a:cs typeface="Courier New" pitchFamily="49" charset="0"/>
              <a:sym typeface="Symbol" pitchFamily="18" charset="2"/>
            </a:endParaRPr>
          </a:p>
        </p:txBody>
      </p:sp>
      <p:sp>
        <p:nvSpPr>
          <p:cNvPr id="302084" name="Text Box 4"/>
          <p:cNvSpPr txBox="1">
            <a:spLocks noChangeArrowheads="1"/>
          </p:cNvSpPr>
          <p:nvPr/>
        </p:nvSpPr>
        <p:spPr bwMode="auto">
          <a:xfrm>
            <a:off x="609600" y="0"/>
            <a:ext cx="7924800" cy="457200"/>
          </a:xfrm>
          <a:prstGeom prst="rect">
            <a:avLst/>
          </a:prstGeom>
          <a:noFill/>
          <a:ln w="9525">
            <a:noFill/>
            <a:miter lim="800000"/>
            <a:headEnd/>
            <a:tailEnd/>
          </a:ln>
          <a:effectLst/>
        </p:spPr>
        <p:txBody>
          <a:bodyPr>
            <a:spAutoFit/>
          </a:bodyPr>
          <a:lstStyle/>
          <a:p>
            <a:pPr algn="ctr" eaLnBrk="1" hangingPunct="1">
              <a:spcBef>
                <a:spcPct val="50000"/>
              </a:spcBef>
              <a:defRPr/>
            </a:pPr>
            <a:r>
              <a:rPr lang="en-US" b="1" dirty="0">
                <a:effectLst>
                  <a:outerShdw blurRad="38100" dist="38100" dir="2700000" algn="tl">
                    <a:srgbClr val="FFFFFF"/>
                  </a:outerShdw>
                </a:effectLst>
              </a:rPr>
              <a:t>11.2.5</a:t>
            </a:r>
          </a:p>
        </p:txBody>
      </p:sp>
      <p:sp>
        <p:nvSpPr>
          <p:cNvPr id="34821" name="TextBox 6"/>
          <p:cNvSpPr txBox="1">
            <a:spLocks noChangeArrowheads="1"/>
          </p:cNvSpPr>
          <p:nvPr/>
        </p:nvSpPr>
        <p:spPr bwMode="auto">
          <a:xfrm>
            <a:off x="5410200" y="2133600"/>
            <a:ext cx="2971800" cy="646113"/>
          </a:xfrm>
          <a:prstGeom prst="rect">
            <a:avLst/>
          </a:prstGeom>
          <a:noFill/>
          <a:ln w="9525">
            <a:solidFill>
              <a:srgbClr val="FF0000"/>
            </a:solidFill>
            <a:miter lim="800000"/>
            <a:headEnd/>
            <a:tailEnd/>
          </a:ln>
        </p:spPr>
        <p:txBody>
          <a:bodyPr>
            <a:spAutoFit/>
          </a:bodyPr>
          <a:lstStyle/>
          <a:p>
            <a:pPr eaLnBrk="1" hangingPunct="1"/>
            <a:r>
              <a:rPr lang="en-US" sz="1800" b="1">
                <a:solidFill>
                  <a:srgbClr val="FF0000"/>
                </a:solidFill>
              </a:rPr>
              <a:t>e.g.: Data from Real Capital Analytics, CoStar, Reis, etc.</a:t>
            </a:r>
          </a:p>
        </p:txBody>
      </p:sp>
      <p:sp>
        <p:nvSpPr>
          <p:cNvPr id="34822" name="Oval 7"/>
          <p:cNvSpPr>
            <a:spLocks noChangeArrowheads="1"/>
          </p:cNvSpPr>
          <p:nvPr/>
        </p:nvSpPr>
        <p:spPr bwMode="auto">
          <a:xfrm>
            <a:off x="3581400" y="3505200"/>
            <a:ext cx="3505200" cy="685800"/>
          </a:xfrm>
          <a:prstGeom prst="ellipse">
            <a:avLst/>
          </a:prstGeom>
          <a:noFill/>
          <a:ln w="9525" algn="ctr">
            <a:solidFill>
              <a:srgbClr val="FF0000"/>
            </a:solidFill>
            <a:round/>
            <a:headEnd/>
            <a:tailEnd/>
          </a:ln>
        </p:spPr>
        <p:txBody>
          <a:bodyPr wrap="none"/>
          <a:lstStyle/>
          <a:p>
            <a:pPr eaLnBrk="1" hangingPunct="1"/>
            <a:endParaRPr lang="en-US"/>
          </a:p>
        </p:txBody>
      </p:sp>
      <p:cxnSp>
        <p:nvCxnSpPr>
          <p:cNvPr id="34823" name="Straight Arrow Connector 9"/>
          <p:cNvCxnSpPr>
            <a:cxnSpLocks noChangeShapeType="1"/>
          </p:cNvCxnSpPr>
          <p:nvPr/>
        </p:nvCxnSpPr>
        <p:spPr bwMode="auto">
          <a:xfrm rot="10800000" flipV="1">
            <a:off x="5638800" y="2895600"/>
            <a:ext cx="1066800" cy="685800"/>
          </a:xfrm>
          <a:prstGeom prst="straightConnector1">
            <a:avLst/>
          </a:prstGeom>
          <a:noFill/>
          <a:ln w="15875" algn="ctr">
            <a:solidFill>
              <a:srgbClr val="FF0000"/>
            </a:solidFill>
            <a:round/>
            <a:headEnd/>
            <a:tailEnd type="arrow" w="med" len="med"/>
          </a:ln>
        </p:spPr>
      </p:cxnSp>
      <p:sp>
        <p:nvSpPr>
          <p:cNvPr id="34824" name="TextBox 10"/>
          <p:cNvSpPr txBox="1">
            <a:spLocks noChangeArrowheads="1"/>
          </p:cNvSpPr>
          <p:nvPr/>
        </p:nvSpPr>
        <p:spPr bwMode="auto">
          <a:xfrm>
            <a:off x="4267200" y="457200"/>
            <a:ext cx="1295400" cy="369888"/>
          </a:xfrm>
          <a:prstGeom prst="rect">
            <a:avLst/>
          </a:prstGeom>
          <a:noFill/>
          <a:ln w="9525">
            <a:noFill/>
            <a:miter lim="800000"/>
            <a:headEnd/>
            <a:tailEnd/>
          </a:ln>
        </p:spPr>
        <p:txBody>
          <a:bodyPr>
            <a:spAutoFit/>
          </a:bodyPr>
          <a:lstStyle/>
          <a:p>
            <a:pPr eaLnBrk="1" hangingPunct="1"/>
            <a:r>
              <a:rPr lang="en-US" sz="1800" b="1" i="1">
                <a:solidFill>
                  <a:srgbClr val="7030A0"/>
                </a:solidFill>
              </a:rPr>
              <a:t>realistic</a:t>
            </a:r>
          </a:p>
        </p:txBody>
      </p:sp>
      <p:sp>
        <p:nvSpPr>
          <p:cNvPr id="34825" name="TextBox 11"/>
          <p:cNvSpPr txBox="1">
            <a:spLocks noChangeArrowheads="1"/>
          </p:cNvSpPr>
          <p:nvPr/>
        </p:nvSpPr>
        <p:spPr bwMode="auto">
          <a:xfrm>
            <a:off x="4114800" y="838200"/>
            <a:ext cx="381000" cy="584200"/>
          </a:xfrm>
          <a:prstGeom prst="rect">
            <a:avLst/>
          </a:prstGeom>
          <a:noFill/>
          <a:ln w="9525">
            <a:noFill/>
            <a:miter lim="800000"/>
            <a:headEnd/>
            <a:tailEnd/>
          </a:ln>
        </p:spPr>
        <p:txBody>
          <a:bodyPr>
            <a:spAutoFit/>
          </a:bodyPr>
          <a:lstStyle/>
          <a:p>
            <a:pPr algn="ctr" eaLnBrk="1" hangingPunct="1"/>
            <a:r>
              <a:rPr lang="en-US" sz="3200" b="1" i="1">
                <a:solidFill>
                  <a:srgbClr val="7030A0"/>
                </a:solidFill>
              </a:rPr>
              <a:t>^</a:t>
            </a:r>
          </a:p>
        </p:txBody>
      </p:sp>
      <p:sp>
        <p:nvSpPr>
          <p:cNvPr id="34826" name="Footer Placeholder 10"/>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4827" name="Slide Number Placeholder 11"/>
          <p:cNvSpPr>
            <a:spLocks noGrp="1"/>
          </p:cNvSpPr>
          <p:nvPr>
            <p:ph type="sldNum" sz="quarter" idx="12"/>
          </p:nvPr>
        </p:nvSpPr>
        <p:spPr>
          <a:noFill/>
          <a:ln>
            <a:miter lim="800000"/>
            <a:headEnd/>
            <a:tailEnd/>
          </a:ln>
        </p:spPr>
        <p:txBody>
          <a:bodyPr/>
          <a:lstStyle/>
          <a:p>
            <a:fld id="{7C7E4303-BFC3-495B-A0AB-214B535B837D}"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685800" y="152400"/>
            <a:ext cx="7772400" cy="1379538"/>
          </a:xfrm>
        </p:spPr>
        <p:txBody>
          <a:bodyPr/>
          <a:lstStyle/>
          <a:p>
            <a:pPr eaLnBrk="1" hangingPunct="1">
              <a:defRPr/>
            </a:pPr>
            <a:r>
              <a:rPr lang="en-US" sz="2800" b="1" i="1" dirty="0" smtClean="0">
                <a:cs typeface="Arial" charset="0"/>
                <a:sym typeface="Symbol" pitchFamily="18" charset="2"/>
              </a:rPr>
              <a:t>Build up the </a:t>
            </a:r>
            <a:r>
              <a:rPr lang="en-US" sz="2800" b="1" i="1" dirty="0" err="1" smtClean="0">
                <a:cs typeface="Arial" charset="0"/>
                <a:sym typeface="Symbol" pitchFamily="18" charset="2"/>
              </a:rPr>
              <a:t>mkt’s</a:t>
            </a:r>
            <a:r>
              <a:rPr lang="en-US" sz="2800" b="1" i="1" dirty="0" smtClean="0">
                <a:cs typeface="Arial" charset="0"/>
                <a:sym typeface="Symbol" pitchFamily="18" charset="2"/>
              </a:rPr>
              <a:t> implied OCC (IRR)…</a:t>
            </a:r>
            <a:endParaRPr lang="en-US" b="1" i="1" dirty="0">
              <a:latin typeface="Courier New" pitchFamily="49" charset="0"/>
              <a:cs typeface="Courier New" pitchFamily="49" charset="0"/>
              <a:sym typeface="Symbol" pitchFamily="18" charset="2"/>
            </a:endParaRPr>
          </a:p>
        </p:txBody>
      </p:sp>
      <p:sp>
        <p:nvSpPr>
          <p:cNvPr id="304131" name="Rectangle 3"/>
          <p:cNvSpPr>
            <a:spLocks noGrp="1" noChangeArrowheads="1"/>
          </p:cNvSpPr>
          <p:nvPr>
            <p:ph type="body" idx="1"/>
          </p:nvPr>
        </p:nvSpPr>
        <p:spPr>
          <a:xfrm>
            <a:off x="685800" y="1219200"/>
            <a:ext cx="8382000" cy="5334000"/>
          </a:xfrm>
        </p:spPr>
        <p:txBody>
          <a:bodyPr/>
          <a:lstStyle/>
          <a:p>
            <a:pPr eaLnBrk="1" hangingPunct="1">
              <a:lnSpc>
                <a:spcPct val="90000"/>
              </a:lnSpc>
              <a:buFont typeface="Wingdings" pitchFamily="2" charset="2"/>
              <a:buNone/>
              <a:defRPr/>
            </a:pPr>
            <a:r>
              <a:rPr lang="en-US" sz="2800" b="1" i="1" dirty="0" smtClean="0">
                <a:cs typeface="Arial" charset="0"/>
                <a:sym typeface="Symbol" pitchFamily="18" charset="2"/>
              </a:rPr>
              <a:t>IRR = y + g = (</a:t>
            </a:r>
            <a:r>
              <a:rPr lang="en-US" sz="2800" b="1" i="1" dirty="0" err="1" smtClean="0">
                <a:cs typeface="Arial" charset="0"/>
                <a:sym typeface="Symbol" pitchFamily="18" charset="2"/>
              </a:rPr>
              <a:t>caprate</a:t>
            </a:r>
            <a:r>
              <a:rPr lang="en-US" sz="2800" b="1" i="1" dirty="0" smtClean="0">
                <a:cs typeface="Arial" charset="0"/>
                <a:sym typeface="Symbol" pitchFamily="18" charset="2"/>
              </a:rPr>
              <a:t> – CI) + (</a:t>
            </a:r>
            <a:r>
              <a:rPr lang="en-US" sz="2800" b="1" i="1" dirty="0" err="1" smtClean="0">
                <a:cs typeface="Arial" charset="0"/>
                <a:sym typeface="Symbol" pitchFamily="18" charset="2"/>
              </a:rPr>
              <a:t>Infl</a:t>
            </a:r>
            <a:r>
              <a:rPr lang="en-US" sz="2800" b="1" i="1" dirty="0" smtClean="0">
                <a:cs typeface="Arial" charset="0"/>
                <a:sym typeface="Symbol" pitchFamily="18" charset="2"/>
              </a:rPr>
              <a:t> – </a:t>
            </a:r>
            <a:r>
              <a:rPr lang="en-US" sz="2800" b="1" i="1" dirty="0" err="1" smtClean="0">
                <a:cs typeface="Arial" charset="0"/>
                <a:sym typeface="Symbol" pitchFamily="18" charset="2"/>
              </a:rPr>
              <a:t>Depr</a:t>
            </a:r>
            <a:r>
              <a:rPr lang="en-US" sz="2800" b="1" i="1" dirty="0" smtClean="0">
                <a:cs typeface="Arial" charset="0"/>
                <a:sym typeface="Symbol" pitchFamily="18" charset="2"/>
              </a:rPr>
              <a:t>)</a:t>
            </a:r>
          </a:p>
          <a:p>
            <a:pPr eaLnBrk="1" hangingPunct="1">
              <a:lnSpc>
                <a:spcPct val="90000"/>
              </a:lnSpc>
              <a:buFont typeface="Wingdings" pitchFamily="2" charset="2"/>
              <a:buNone/>
              <a:defRPr/>
            </a:pPr>
            <a:r>
              <a:rPr lang="en-US" sz="2800" b="1" i="1" dirty="0" smtClean="0">
                <a:cs typeface="Arial" charset="0"/>
                <a:sym typeface="Symbol" pitchFamily="18" charset="2"/>
              </a:rPr>
              <a:t>Typically:</a:t>
            </a:r>
          </a:p>
          <a:p>
            <a:pPr eaLnBrk="1" hangingPunct="1">
              <a:lnSpc>
                <a:spcPct val="90000"/>
              </a:lnSpc>
              <a:buFont typeface="Wingdings" pitchFamily="2" charset="2"/>
              <a:buNone/>
              <a:defRPr/>
            </a:pPr>
            <a:r>
              <a:rPr lang="en-US" sz="2800" b="1" i="1" dirty="0" smtClean="0">
                <a:cs typeface="Arial" charset="0"/>
                <a:sym typeface="Symbol" pitchFamily="18" charset="2"/>
              </a:rPr>
              <a:t>IRR = (</a:t>
            </a:r>
            <a:r>
              <a:rPr lang="en-US" sz="2800" b="1" i="1" dirty="0" err="1" smtClean="0">
                <a:cs typeface="Arial" charset="0"/>
                <a:sym typeface="Symbol" pitchFamily="18" charset="2"/>
              </a:rPr>
              <a:t>caprate</a:t>
            </a:r>
            <a:r>
              <a:rPr lang="en-US" sz="2800" b="1" i="1" dirty="0" smtClean="0">
                <a:cs typeface="Arial" charset="0"/>
                <a:sym typeface="Symbol" pitchFamily="18" charset="2"/>
              </a:rPr>
              <a:t> – 100-200 bps) + (</a:t>
            </a:r>
            <a:r>
              <a:rPr lang="en-US" sz="2800" b="1" i="1" dirty="0" err="1" smtClean="0">
                <a:cs typeface="Arial" charset="0"/>
                <a:sym typeface="Symbol" pitchFamily="18" charset="2"/>
              </a:rPr>
              <a:t>Infl</a:t>
            </a:r>
            <a:r>
              <a:rPr lang="en-US" sz="2800" b="1" i="1" dirty="0" smtClean="0">
                <a:cs typeface="Arial" charset="0"/>
                <a:sym typeface="Symbol" pitchFamily="18" charset="2"/>
              </a:rPr>
              <a:t> – 100-200 bps)</a:t>
            </a:r>
          </a:p>
          <a:p>
            <a:pPr eaLnBrk="1" hangingPunct="1">
              <a:lnSpc>
                <a:spcPct val="90000"/>
              </a:lnSpc>
              <a:buFont typeface="Wingdings" pitchFamily="2" charset="2"/>
              <a:buNone/>
              <a:defRPr/>
            </a:pPr>
            <a:r>
              <a:rPr lang="en-US" sz="2800" b="1" i="1" dirty="0" smtClean="0">
                <a:cs typeface="Arial" charset="0"/>
                <a:sym typeface="Symbol" pitchFamily="18" charset="2"/>
              </a:rPr>
              <a:t>IRR = </a:t>
            </a:r>
            <a:r>
              <a:rPr lang="en-US" sz="2800" b="1" i="1" dirty="0" err="1" smtClean="0">
                <a:cs typeface="Arial" charset="0"/>
                <a:sym typeface="Symbol" pitchFamily="18" charset="2"/>
              </a:rPr>
              <a:t>caprate</a:t>
            </a:r>
            <a:r>
              <a:rPr lang="en-US" sz="2800" b="1" i="1" dirty="0" smtClean="0">
                <a:cs typeface="Arial" charset="0"/>
                <a:sym typeface="Symbol" pitchFamily="18" charset="2"/>
              </a:rPr>
              <a:t> + </a:t>
            </a:r>
            <a:r>
              <a:rPr lang="en-US" sz="2800" b="1" i="1" dirty="0" err="1" smtClean="0">
                <a:cs typeface="Arial" charset="0"/>
                <a:sym typeface="Symbol" pitchFamily="18" charset="2"/>
              </a:rPr>
              <a:t>Infla</a:t>
            </a:r>
            <a:r>
              <a:rPr lang="en-US" sz="2800" b="1" i="1" dirty="0" smtClean="0">
                <a:cs typeface="Arial" charset="0"/>
                <a:sym typeface="Symbol" pitchFamily="18" charset="2"/>
              </a:rPr>
              <a:t> – 200-400 bps</a:t>
            </a:r>
          </a:p>
          <a:p>
            <a:pPr eaLnBrk="1" hangingPunct="1">
              <a:lnSpc>
                <a:spcPct val="90000"/>
              </a:lnSpc>
              <a:buFont typeface="Wingdings" pitchFamily="2" charset="2"/>
              <a:buNone/>
              <a:defRPr/>
            </a:pPr>
            <a:r>
              <a:rPr lang="en-US" sz="2800" b="1" i="1" dirty="0" smtClean="0">
                <a:cs typeface="Arial" charset="0"/>
                <a:sym typeface="Symbol" pitchFamily="18" charset="2"/>
              </a:rPr>
              <a:t>These days (for “institutional”), </a:t>
            </a:r>
            <a:r>
              <a:rPr lang="en-US" sz="2800" b="1" i="1" dirty="0" smtClean="0">
                <a:cs typeface="Arial" charset="0"/>
                <a:sym typeface="Wingdings" pitchFamily="2" charset="2"/>
              </a:rPr>
              <a:t></a:t>
            </a:r>
          </a:p>
          <a:p>
            <a:pPr eaLnBrk="1" hangingPunct="1">
              <a:lnSpc>
                <a:spcPct val="90000"/>
              </a:lnSpc>
              <a:buFont typeface="Wingdings" pitchFamily="2" charset="2"/>
              <a:buNone/>
              <a:defRPr/>
            </a:pPr>
            <a:r>
              <a:rPr lang="en-US" sz="2800" b="1" i="1" dirty="0" smtClean="0">
                <a:cs typeface="Arial" charset="0"/>
                <a:sym typeface="Wingdings" pitchFamily="2" charset="2"/>
              </a:rPr>
              <a:t>IRR </a:t>
            </a:r>
            <a:r>
              <a:rPr lang="en-US" sz="2800" b="1" dirty="0" smtClean="0">
                <a:effectLst>
                  <a:outerShdw blurRad="38100" dist="38100" dir="2700000" algn="tl">
                    <a:srgbClr val="000000">
                      <a:alpha val="43137"/>
                    </a:srgbClr>
                  </a:outerShdw>
                </a:effectLst>
                <a:cs typeface="Courier New" pitchFamily="49" charset="0"/>
                <a:sym typeface="Symbol" pitchFamily="18" charset="2"/>
              </a:rPr>
              <a:t></a:t>
            </a:r>
            <a:r>
              <a:rPr lang="en-US" sz="2800" b="1" i="1" dirty="0" smtClean="0">
                <a:cs typeface="Arial" charset="0"/>
                <a:sym typeface="Wingdings" pitchFamily="2" charset="2"/>
              </a:rPr>
              <a:t> </a:t>
            </a:r>
            <a:r>
              <a:rPr lang="en-US" sz="2800" b="1" i="1" dirty="0" err="1" smtClean="0">
                <a:cs typeface="Arial" charset="0"/>
                <a:sym typeface="Wingdings" pitchFamily="2" charset="2"/>
              </a:rPr>
              <a:t>caprate</a:t>
            </a:r>
            <a:r>
              <a:rPr lang="en-US" sz="2800" b="1" i="1" dirty="0" smtClean="0">
                <a:cs typeface="Arial" charset="0"/>
                <a:sym typeface="Wingdings" pitchFamily="2" charset="2"/>
              </a:rPr>
              <a:t>.   (Assuming </a:t>
            </a:r>
            <a:r>
              <a:rPr lang="en-US" sz="2800" b="1" i="1" dirty="0" err="1" smtClean="0">
                <a:cs typeface="Arial" charset="0"/>
                <a:sym typeface="Wingdings" pitchFamily="2" charset="2"/>
              </a:rPr>
              <a:t>infl</a:t>
            </a:r>
            <a:r>
              <a:rPr lang="en-US" sz="2800" b="1" i="1" dirty="0" smtClean="0">
                <a:cs typeface="Arial" charset="0"/>
                <a:sym typeface="Wingdings" pitchFamily="2" charset="2"/>
              </a:rPr>
              <a:t> approx 3%)</a:t>
            </a:r>
          </a:p>
          <a:p>
            <a:pPr eaLnBrk="1" hangingPunct="1">
              <a:lnSpc>
                <a:spcPct val="90000"/>
              </a:lnSpc>
              <a:buFont typeface="Wingdings" pitchFamily="2" charset="2"/>
              <a:buNone/>
              <a:defRPr/>
            </a:pPr>
            <a:r>
              <a:rPr lang="en-US" sz="2800" b="1" i="1" dirty="0" smtClean="0">
                <a:cs typeface="Arial" charset="0"/>
                <a:sym typeface="Wingdings" pitchFamily="2" charset="2"/>
              </a:rPr>
              <a:t>(</a:t>
            </a:r>
            <a:r>
              <a:rPr lang="en-US" sz="2800" b="1" i="1" dirty="0" err="1" smtClean="0">
                <a:cs typeface="Arial" charset="0"/>
                <a:sym typeface="Wingdings" pitchFamily="2" charset="2"/>
              </a:rPr>
              <a:t>Shh</a:t>
            </a:r>
            <a:r>
              <a:rPr lang="en-US" sz="2800" b="1" i="1" dirty="0" smtClean="0">
                <a:cs typeface="Arial" charset="0"/>
                <a:sym typeface="Wingdings" pitchFamily="2" charset="2"/>
              </a:rPr>
              <a:t>!... IRR could even be a bit &lt; </a:t>
            </a:r>
            <a:r>
              <a:rPr lang="en-US" sz="2800" b="1" i="1" dirty="0" err="1" smtClean="0">
                <a:cs typeface="Arial" charset="0"/>
                <a:sym typeface="Wingdings" pitchFamily="2" charset="2"/>
              </a:rPr>
              <a:t>caprate</a:t>
            </a:r>
            <a:r>
              <a:rPr lang="en-US" sz="2800" b="1" i="1" dirty="0" smtClean="0">
                <a:cs typeface="Arial" charset="0"/>
                <a:sym typeface="Wingdings" pitchFamily="2" charset="2"/>
              </a:rPr>
              <a:t>!... If low inflation.</a:t>
            </a:r>
          </a:p>
          <a:p>
            <a:pPr eaLnBrk="1" hangingPunct="1">
              <a:lnSpc>
                <a:spcPct val="90000"/>
              </a:lnSpc>
              <a:buFont typeface="Wingdings" pitchFamily="2" charset="2"/>
              <a:buNone/>
              <a:defRPr/>
            </a:pPr>
            <a:r>
              <a:rPr lang="en-US" sz="2800" b="1" i="1" dirty="0" smtClean="0">
                <a:cs typeface="Arial" charset="0"/>
                <a:sym typeface="Wingdings" pitchFamily="2" charset="2"/>
              </a:rPr>
              <a:t>But watch out: It can vary over time (e.g., </a:t>
            </a:r>
            <a:r>
              <a:rPr lang="en-US" sz="2800" b="1" i="1" dirty="0" err="1" smtClean="0">
                <a:cs typeface="Arial" charset="0"/>
                <a:sym typeface="Wingdings" pitchFamily="2" charset="2"/>
              </a:rPr>
              <a:t>infl</a:t>
            </a:r>
            <a:r>
              <a:rPr lang="en-US" sz="2800" b="1" i="1" dirty="0" smtClean="0">
                <a:cs typeface="Arial" charset="0"/>
                <a:sym typeface="Wingdings" pitchFamily="2" charset="2"/>
              </a:rPr>
              <a:t>, RE </a:t>
            </a:r>
            <a:r>
              <a:rPr lang="en-US" sz="2800" b="1" i="1" dirty="0" err="1" smtClean="0">
                <a:cs typeface="Arial" charset="0"/>
                <a:sym typeface="Wingdings" pitchFamily="2" charset="2"/>
              </a:rPr>
              <a:t>mkt</a:t>
            </a:r>
            <a:r>
              <a:rPr lang="en-US" sz="2800" b="1" i="1" dirty="0" smtClean="0">
                <a:cs typeface="Arial" charset="0"/>
                <a:sym typeface="Wingdings" pitchFamily="2" charset="2"/>
              </a:rPr>
              <a:t>), and across differ types of RE </a:t>
            </a:r>
            <a:r>
              <a:rPr lang="en-US" sz="2800" b="1" i="1" dirty="0" err="1" smtClean="0">
                <a:cs typeface="Arial" charset="0"/>
                <a:sym typeface="Wingdings" pitchFamily="2" charset="2"/>
              </a:rPr>
              <a:t>mkts</a:t>
            </a:r>
            <a:r>
              <a:rPr lang="en-US" sz="2800" b="1" i="1" dirty="0" smtClean="0">
                <a:cs typeface="Arial" charset="0"/>
                <a:sym typeface="Wingdings" pitchFamily="2" charset="2"/>
              </a:rPr>
              <a:t> (e.g. “institutional” </a:t>
            </a:r>
            <a:r>
              <a:rPr lang="en-US" sz="2800" b="1" i="1" dirty="0" err="1" smtClean="0">
                <a:cs typeface="Arial" charset="0"/>
                <a:sym typeface="Wingdings" pitchFamily="2" charset="2"/>
              </a:rPr>
              <a:t>vs</a:t>
            </a:r>
            <a:r>
              <a:rPr lang="en-US" sz="2800" b="1" i="1" dirty="0" smtClean="0">
                <a:cs typeface="Arial" charset="0"/>
                <a:sym typeface="Wingdings" pitchFamily="2" charset="2"/>
              </a:rPr>
              <a:t> “</a:t>
            </a:r>
            <a:r>
              <a:rPr lang="en-US" sz="2800" b="1" i="1" dirty="0" err="1" smtClean="0">
                <a:cs typeface="Arial" charset="0"/>
                <a:sym typeface="Wingdings" pitchFamily="2" charset="2"/>
              </a:rPr>
              <a:t>mom&amp;pop</a:t>
            </a:r>
            <a:r>
              <a:rPr lang="en-US" sz="2800" b="1" i="1" dirty="0" smtClean="0">
                <a:cs typeface="Arial" charset="0"/>
                <a:sym typeface="Wingdings" pitchFamily="2" charset="2"/>
              </a:rPr>
              <a:t>”, Class-A </a:t>
            </a:r>
            <a:r>
              <a:rPr lang="en-US" sz="2800" b="1" i="1" dirty="0" err="1" smtClean="0">
                <a:cs typeface="Arial" charset="0"/>
                <a:sym typeface="Wingdings" pitchFamily="2" charset="2"/>
              </a:rPr>
              <a:t>vs</a:t>
            </a:r>
            <a:r>
              <a:rPr lang="en-US" sz="2800" b="1" i="1" dirty="0" smtClean="0">
                <a:cs typeface="Arial" charset="0"/>
                <a:sym typeface="Wingdings" pitchFamily="2" charset="2"/>
              </a:rPr>
              <a:t> Class-B, etc)</a:t>
            </a:r>
            <a:endParaRPr lang="en-US" sz="2800" b="1" i="1" dirty="0">
              <a:latin typeface="Courier New" pitchFamily="49" charset="0"/>
              <a:cs typeface="Courier New" pitchFamily="49" charset="0"/>
              <a:sym typeface="Symbol" pitchFamily="18" charset="2"/>
            </a:endParaRPr>
          </a:p>
        </p:txBody>
      </p:sp>
      <p:sp>
        <p:nvSpPr>
          <p:cNvPr id="35844"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5845" name="Slide Number Placeholder 5"/>
          <p:cNvSpPr>
            <a:spLocks noGrp="1"/>
          </p:cNvSpPr>
          <p:nvPr>
            <p:ph type="sldNum" sz="quarter" idx="12"/>
          </p:nvPr>
        </p:nvSpPr>
        <p:spPr>
          <a:noFill/>
          <a:ln>
            <a:miter lim="800000"/>
            <a:headEnd/>
            <a:tailEnd/>
          </a:ln>
        </p:spPr>
        <p:txBody>
          <a:bodyPr/>
          <a:lstStyle/>
          <a:p>
            <a:fld id="{48973A41-0FED-4C10-8AFE-E813D06CCA80}" type="slidenum">
              <a:rPr lang="en-US" smtClean="0"/>
              <a:pPr/>
              <a:t>23</a:t>
            </a:fld>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ext Box 2"/>
          <p:cNvSpPr txBox="1">
            <a:spLocks noChangeArrowheads="1"/>
          </p:cNvSpPr>
          <p:nvPr/>
        </p:nvSpPr>
        <p:spPr bwMode="auto">
          <a:xfrm>
            <a:off x="457200" y="228600"/>
            <a:ext cx="8305800" cy="6186488"/>
          </a:xfrm>
          <a:prstGeom prst="rect">
            <a:avLst/>
          </a:prstGeom>
          <a:noFill/>
          <a:ln w="9525">
            <a:noFill/>
            <a:miter lim="800000"/>
            <a:headEnd/>
            <a:tailEnd/>
          </a:ln>
          <a:effectLst/>
        </p:spPr>
        <p:txBody>
          <a:bodyPr>
            <a:spAutoFit/>
          </a:bodyPr>
          <a:lstStyle/>
          <a:p>
            <a:pPr eaLnBrk="1" hangingPunct="1">
              <a:spcBef>
                <a:spcPct val="50000"/>
              </a:spcBef>
              <a:defRPr/>
            </a:pPr>
            <a:r>
              <a:rPr lang="en-US" dirty="0"/>
              <a:t>Take the </a:t>
            </a:r>
            <a:r>
              <a:rPr lang="en-US" b="1" i="1" dirty="0">
                <a:effectLst>
                  <a:outerShdw blurRad="38100" dist="38100" dir="2700000" algn="tl">
                    <a:srgbClr val="FFFFFF"/>
                  </a:outerShdw>
                </a:effectLst>
              </a:rPr>
              <a:t>r = </a:t>
            </a:r>
            <a:r>
              <a:rPr lang="en-US" b="1" i="1" dirty="0" err="1">
                <a:effectLst>
                  <a:outerShdw blurRad="38100" dist="38100" dir="2700000" algn="tl">
                    <a:srgbClr val="FFFFFF"/>
                  </a:outerShdw>
                </a:effectLst>
              </a:rPr>
              <a:t>r</a:t>
            </a:r>
            <a:r>
              <a:rPr lang="en-US" b="1" i="1" baseline="-25000" dirty="0" err="1">
                <a:effectLst>
                  <a:outerShdw blurRad="38100" dist="38100" dir="2700000" algn="tl">
                    <a:srgbClr val="FFFFFF"/>
                  </a:outerShdw>
                </a:effectLst>
              </a:rPr>
              <a:t>f</a:t>
            </a:r>
            <a:r>
              <a:rPr lang="en-US" b="1" i="1" dirty="0">
                <a:effectLst>
                  <a:outerShdw blurRad="38100" dist="38100" dir="2700000" algn="tl">
                    <a:srgbClr val="FFFFFF"/>
                  </a:outerShdw>
                </a:effectLst>
              </a:rPr>
              <a:t> + RP</a:t>
            </a:r>
            <a:r>
              <a:rPr lang="en-US" dirty="0"/>
              <a:t> approach (2006 peak) . . .</a:t>
            </a:r>
          </a:p>
          <a:p>
            <a:pPr lvl="1" eaLnBrk="1" hangingPunct="1">
              <a:spcBef>
                <a:spcPct val="50000"/>
              </a:spcBef>
              <a:buFontTx/>
              <a:buChar char="•"/>
              <a:defRPr/>
            </a:pPr>
            <a:r>
              <a:rPr lang="en-US" dirty="0"/>
              <a:t>  For typical 10 yr horizon investment (2006):</a:t>
            </a:r>
          </a:p>
          <a:p>
            <a:pPr lvl="1" eaLnBrk="1" hangingPunct="1">
              <a:spcBef>
                <a:spcPct val="50000"/>
              </a:spcBef>
              <a:buFontTx/>
              <a:buChar char="•"/>
              <a:defRPr/>
            </a:pPr>
            <a:r>
              <a:rPr lang="en-US" dirty="0"/>
              <a:t>  </a:t>
            </a:r>
            <a:r>
              <a:rPr lang="en-US" b="1" i="1" dirty="0" err="1">
                <a:effectLst>
                  <a:outerShdw blurRad="38100" dist="38100" dir="2700000" algn="tl">
                    <a:srgbClr val="FFFFFF"/>
                  </a:outerShdw>
                </a:effectLst>
              </a:rPr>
              <a:t>r</a:t>
            </a:r>
            <a:r>
              <a:rPr lang="en-US" b="1" i="1" baseline="-25000" dirty="0" err="1">
                <a:effectLst>
                  <a:outerShdw blurRad="38100" dist="38100" dir="2700000" algn="tl">
                    <a:srgbClr val="FFFFFF"/>
                  </a:outerShdw>
                </a:effectLst>
              </a:rPr>
              <a:t>f</a:t>
            </a:r>
            <a:r>
              <a:rPr lang="en-US" b="1" i="1" dirty="0">
                <a:effectLst>
                  <a:outerShdw blurRad="38100" dist="38100" dir="2700000" algn="tl">
                    <a:srgbClr val="FFFFFF"/>
                  </a:outerShdw>
                </a:effectLst>
              </a:rPr>
              <a:t> </a:t>
            </a:r>
            <a:r>
              <a:rPr lang="en-US" dirty="0"/>
              <a:t>= Expected average short-term T-Bill yield over life of R.E. investment, well approximated by  10 yr T-Bond </a:t>
            </a:r>
            <a:r>
              <a:rPr lang="en-US" dirty="0" err="1"/>
              <a:t>yld</a:t>
            </a:r>
            <a:r>
              <a:rPr lang="en-US" dirty="0"/>
              <a:t> – 100 bps (“yield curve effect”). (Bond </a:t>
            </a:r>
            <a:r>
              <a:rPr lang="en-US" dirty="0" err="1"/>
              <a:t>mkt’s</a:t>
            </a:r>
            <a:r>
              <a:rPr lang="en-US" dirty="0"/>
              <a:t> expectation of </a:t>
            </a:r>
            <a:r>
              <a:rPr lang="en-US" dirty="0" err="1"/>
              <a:t>avg</a:t>
            </a:r>
            <a:r>
              <a:rPr lang="en-US" dirty="0"/>
              <a:t> future short-term T-Bill yields over the next 10 years.)</a:t>
            </a:r>
          </a:p>
          <a:p>
            <a:pPr lvl="1" eaLnBrk="1" hangingPunct="1">
              <a:spcBef>
                <a:spcPct val="50000"/>
              </a:spcBef>
              <a:buFontTx/>
              <a:buChar char="•"/>
              <a:defRPr/>
            </a:pPr>
            <a:r>
              <a:rPr lang="en-US" dirty="0"/>
              <a:t>  e.g., if T-Bond </a:t>
            </a:r>
            <a:r>
              <a:rPr lang="en-US" dirty="0" err="1"/>
              <a:t>yld</a:t>
            </a:r>
            <a:r>
              <a:rPr lang="en-US" dirty="0"/>
              <a:t> = 5%, then </a:t>
            </a:r>
            <a:r>
              <a:rPr lang="en-US" b="1" i="1" dirty="0" err="1">
                <a:effectLst>
                  <a:outerShdw blurRad="38100" dist="38100" dir="2700000" algn="tl">
                    <a:srgbClr val="FFFFFF"/>
                  </a:outerShdw>
                </a:effectLst>
              </a:rPr>
              <a:t>r</a:t>
            </a:r>
            <a:r>
              <a:rPr lang="en-US" b="1" i="1" baseline="-25000" dirty="0" err="1">
                <a:effectLst>
                  <a:outerShdw blurRad="38100" dist="38100" dir="2700000" algn="tl">
                    <a:srgbClr val="FFFFFF"/>
                  </a:outerShdw>
                </a:effectLst>
              </a:rPr>
              <a:t>f</a:t>
            </a:r>
            <a:r>
              <a:rPr lang="en-US" dirty="0"/>
              <a:t> = T-Bond </a:t>
            </a:r>
            <a:r>
              <a:rPr lang="en-US" dirty="0" err="1"/>
              <a:t>yld</a:t>
            </a:r>
            <a:r>
              <a:rPr lang="en-US" dirty="0"/>
              <a:t> – 150 bps = 5% - 1.5% = 3.5%.</a:t>
            </a:r>
          </a:p>
          <a:p>
            <a:pPr lvl="1" eaLnBrk="1" hangingPunct="1">
              <a:spcBef>
                <a:spcPct val="50000"/>
              </a:spcBef>
              <a:buFontTx/>
              <a:buChar char="•"/>
              <a:defRPr/>
            </a:pPr>
            <a:r>
              <a:rPr lang="en-US" b="1" i="1" dirty="0">
                <a:effectLst>
                  <a:outerShdw blurRad="38100" dist="38100" dir="2700000" algn="tl">
                    <a:srgbClr val="FFFFFF"/>
                  </a:outerShdw>
                </a:effectLst>
              </a:rPr>
              <a:t>  RP</a:t>
            </a:r>
            <a:r>
              <a:rPr lang="en-US" dirty="0"/>
              <a:t> = 250 to 400 bps for “institutional” investment property (based on NCREIF historical </a:t>
            </a:r>
            <a:r>
              <a:rPr lang="en-US" dirty="0" err="1"/>
              <a:t>avg</a:t>
            </a:r>
            <a:r>
              <a:rPr lang="en-US" dirty="0"/>
              <a:t>, </a:t>
            </a:r>
            <a:r>
              <a:rPr lang="en-US" dirty="0">
                <a:cs typeface="Times New Roman" pitchFamily="18" charset="0"/>
              </a:rPr>
              <a:t>≈ ½ </a:t>
            </a:r>
            <a:r>
              <a:rPr lang="en-US" dirty="0" err="1">
                <a:cs typeface="Times New Roman" pitchFamily="18" charset="0"/>
              </a:rPr>
              <a:t>Stk</a:t>
            </a:r>
            <a:r>
              <a:rPr lang="en-US" dirty="0">
                <a:cs typeface="Times New Roman" pitchFamily="18" charset="0"/>
              </a:rPr>
              <a:t> </a:t>
            </a:r>
            <a:r>
              <a:rPr lang="en-US" dirty="0" err="1">
                <a:cs typeface="Times New Roman" pitchFamily="18" charset="0"/>
              </a:rPr>
              <a:t>Mkt</a:t>
            </a:r>
            <a:r>
              <a:rPr lang="en-US" dirty="0">
                <a:cs typeface="Times New Roman" pitchFamily="18" charset="0"/>
              </a:rPr>
              <a:t> </a:t>
            </a:r>
            <a:r>
              <a:rPr lang="en-US" i="1" dirty="0">
                <a:cs typeface="Times New Roman" pitchFamily="18" charset="0"/>
              </a:rPr>
              <a:t/>
            </a:r>
            <a:br>
              <a:rPr lang="en-US" i="1" dirty="0">
                <a:cs typeface="Times New Roman" pitchFamily="18" charset="0"/>
              </a:rPr>
            </a:br>
            <a:r>
              <a:rPr lang="en-US" i="1" dirty="0">
                <a:cs typeface="Times New Roman" pitchFamily="18" charset="0"/>
              </a:rPr>
              <a:t>RP</a:t>
            </a:r>
            <a:r>
              <a:rPr lang="en-US" dirty="0"/>
              <a:t>), </a:t>
            </a:r>
            <a:r>
              <a:rPr lang="en-US" dirty="0">
                <a:sym typeface="Wingdings" pitchFamily="2" charset="2"/>
              </a:rPr>
              <a:t> </a:t>
            </a:r>
            <a:r>
              <a:rPr lang="en-US" b="1" i="1" dirty="0">
                <a:effectLst>
                  <a:outerShdw blurRad="38100" dist="38100" dir="2700000" algn="tl">
                    <a:srgbClr val="FFFFFF"/>
                  </a:outerShdw>
                </a:effectLst>
                <a:sym typeface="Wingdings" pitchFamily="2" charset="2"/>
              </a:rPr>
              <a:t>OCC = 3.5% + (2.5%-4%) = 6%-7.5% (or so)</a:t>
            </a:r>
            <a:r>
              <a:rPr lang="en-US" dirty="0">
                <a:sym typeface="Wingdings" pitchFamily="2" charset="2"/>
              </a:rPr>
              <a:t>;</a:t>
            </a:r>
            <a:endParaRPr lang="en-US" dirty="0"/>
          </a:p>
          <a:p>
            <a:pPr lvl="1" eaLnBrk="1" hangingPunct="1">
              <a:spcBef>
                <a:spcPct val="50000"/>
              </a:spcBef>
              <a:buFontTx/>
              <a:buChar char="•"/>
              <a:defRPr/>
            </a:pPr>
            <a:r>
              <a:rPr lang="en-US" dirty="0"/>
              <a:t>  </a:t>
            </a:r>
            <a:r>
              <a:rPr lang="en-US" b="1" i="1" dirty="0">
                <a:effectLst>
                  <a:outerShdw blurRad="38100" dist="38100" dir="2700000" algn="tl">
                    <a:srgbClr val="FFFFFF"/>
                  </a:outerShdw>
                </a:effectLst>
              </a:rPr>
              <a:t>RP</a:t>
            </a:r>
            <a:r>
              <a:rPr lang="en-US" dirty="0"/>
              <a:t> = 500 to 700 bps for “non-institutional” investment property (smaller, higher risk, less liquid), </a:t>
            </a:r>
            <a:r>
              <a:rPr lang="en-US" dirty="0">
                <a:sym typeface="Wingdings" pitchFamily="2" charset="2"/>
              </a:rPr>
              <a:t> </a:t>
            </a:r>
            <a:r>
              <a:rPr lang="en-US" b="1" i="1" dirty="0">
                <a:effectLst>
                  <a:outerShdw blurRad="38100" dist="38100" dir="2700000" algn="tl">
                    <a:srgbClr val="FFFFFF"/>
                  </a:outerShdw>
                </a:effectLst>
                <a:sym typeface="Wingdings" pitchFamily="2" charset="2"/>
              </a:rPr>
              <a:t>OCC = 8% - 11%</a:t>
            </a:r>
            <a:r>
              <a:rPr lang="en-US" dirty="0">
                <a:sym typeface="Wingdings" pitchFamily="2" charset="2"/>
              </a:rPr>
              <a:t>. </a:t>
            </a:r>
            <a:endParaRPr lang="en-US" i="1" dirty="0">
              <a:sym typeface="Wingdings" pitchFamily="2" charset="2"/>
            </a:endParaRPr>
          </a:p>
        </p:txBody>
      </p:sp>
      <p:sp>
        <p:nvSpPr>
          <p:cNvPr id="36867" name="TextBox 1"/>
          <p:cNvSpPr txBox="1">
            <a:spLocks noChangeArrowheads="1"/>
          </p:cNvSpPr>
          <p:nvPr/>
        </p:nvSpPr>
        <p:spPr bwMode="auto">
          <a:xfrm>
            <a:off x="0" y="0"/>
            <a:ext cx="9067800" cy="400050"/>
          </a:xfrm>
          <a:prstGeom prst="rect">
            <a:avLst/>
          </a:prstGeom>
          <a:noFill/>
          <a:ln w="9525">
            <a:noFill/>
            <a:miter lim="800000"/>
            <a:headEnd/>
            <a:tailEnd/>
          </a:ln>
        </p:spPr>
        <p:txBody>
          <a:bodyPr>
            <a:spAutoFit/>
          </a:bodyPr>
          <a:lstStyle/>
          <a:p>
            <a:pPr eaLnBrk="1" hangingPunct="1"/>
            <a:r>
              <a:rPr lang="en-US" sz="2000">
                <a:solidFill>
                  <a:srgbClr val="0000FF"/>
                </a:solidFill>
              </a:rPr>
              <a:t>11.2.6	Double Checking: Two Perspectives on the OCC Estimate</a:t>
            </a:r>
          </a:p>
        </p:txBody>
      </p:sp>
      <p:sp>
        <p:nvSpPr>
          <p:cNvPr id="36868"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6869" name="Slide Number Placeholder 5"/>
          <p:cNvSpPr>
            <a:spLocks noGrp="1"/>
          </p:cNvSpPr>
          <p:nvPr>
            <p:ph type="sldNum" sz="quarter" idx="12"/>
          </p:nvPr>
        </p:nvSpPr>
        <p:spPr>
          <a:noFill/>
          <a:ln>
            <a:miter lim="800000"/>
            <a:headEnd/>
            <a:tailEnd/>
          </a:ln>
        </p:spPr>
        <p:txBody>
          <a:bodyPr/>
          <a:lstStyle/>
          <a:p>
            <a:fld id="{06FDE0EA-D52A-45C5-A7F6-700F19F539C2}" type="slidenum">
              <a:rPr lang="en-US" smtClean="0"/>
              <a:pPr/>
              <a:t>24</a:t>
            </a:fld>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Text Box 2"/>
          <p:cNvSpPr txBox="1">
            <a:spLocks noChangeArrowheads="1"/>
          </p:cNvSpPr>
          <p:nvPr/>
        </p:nvSpPr>
        <p:spPr bwMode="auto">
          <a:xfrm>
            <a:off x="381000" y="381000"/>
            <a:ext cx="8305800" cy="5724525"/>
          </a:xfrm>
          <a:prstGeom prst="rect">
            <a:avLst/>
          </a:prstGeom>
          <a:noFill/>
          <a:ln w="9525">
            <a:noFill/>
            <a:miter lim="800000"/>
            <a:headEnd/>
            <a:tailEnd/>
          </a:ln>
          <a:effectLst/>
        </p:spPr>
        <p:txBody>
          <a:bodyPr>
            <a:spAutoFit/>
          </a:bodyPr>
          <a:lstStyle/>
          <a:p>
            <a:pPr eaLnBrk="1" hangingPunct="1">
              <a:spcBef>
                <a:spcPct val="50000"/>
              </a:spcBef>
              <a:defRPr/>
            </a:pPr>
            <a:r>
              <a:rPr lang="en-US" dirty="0"/>
              <a:t>Take the </a:t>
            </a:r>
            <a:r>
              <a:rPr lang="en-US" b="1" i="1" dirty="0">
                <a:effectLst>
                  <a:outerShdw blurRad="38100" dist="38100" dir="2700000" algn="tl">
                    <a:srgbClr val="FFFFFF"/>
                  </a:outerShdw>
                </a:effectLst>
              </a:rPr>
              <a:t>r = y + g</a:t>
            </a:r>
            <a:r>
              <a:rPr lang="en-US" dirty="0"/>
              <a:t> approach (2006 peak) . . .</a:t>
            </a:r>
          </a:p>
          <a:p>
            <a:pPr lvl="1" eaLnBrk="1" hangingPunct="1">
              <a:spcBef>
                <a:spcPct val="50000"/>
              </a:spcBef>
              <a:buFontTx/>
              <a:buChar char="•"/>
              <a:defRPr/>
            </a:pPr>
            <a:r>
              <a:rPr lang="en-US" dirty="0"/>
              <a:t> </a:t>
            </a:r>
            <a:r>
              <a:rPr lang="en-US" b="1" i="1" dirty="0">
                <a:effectLst>
                  <a:outerShdw blurRad="38100" dist="38100" dir="2700000" algn="tl">
                    <a:srgbClr val="FFFFFF"/>
                  </a:outerShdw>
                </a:effectLst>
              </a:rPr>
              <a:t>y</a:t>
            </a:r>
            <a:r>
              <a:rPr lang="en-US" dirty="0"/>
              <a:t> = </a:t>
            </a:r>
            <a:r>
              <a:rPr lang="en-US" i="1" dirty="0"/>
              <a:t>“cap rate” (less </a:t>
            </a:r>
            <a:r>
              <a:rPr lang="en-US" i="1" dirty="0" err="1"/>
              <a:t>CapEx</a:t>
            </a:r>
            <a:r>
              <a:rPr lang="en-US" i="1" dirty="0"/>
              <a:t>)</a:t>
            </a:r>
            <a:r>
              <a:rPr lang="en-US" dirty="0"/>
              <a:t> = e.g., in 2006 in the U.S. this was about 4 to 6% for “institutional” investment property, more like 6% - 9% for “non-institutional” investment property.</a:t>
            </a:r>
          </a:p>
          <a:p>
            <a:pPr lvl="1" eaLnBrk="1" hangingPunct="1">
              <a:spcBef>
                <a:spcPct val="50000"/>
              </a:spcBef>
              <a:buFontTx/>
              <a:buChar char="•"/>
              <a:defRPr/>
            </a:pPr>
            <a:r>
              <a:rPr lang="en-US" dirty="0"/>
              <a:t> Realistic growth rate </a:t>
            </a:r>
            <a:r>
              <a:rPr lang="en-US" b="1" i="1" dirty="0">
                <a:effectLst>
                  <a:outerShdw blurRad="38100" dist="38100" dir="2700000" algn="tl">
                    <a:srgbClr val="FFFFFF"/>
                  </a:outerShdw>
                </a:effectLst>
              </a:rPr>
              <a:t>g</a:t>
            </a:r>
            <a:r>
              <a:rPr lang="en-US" dirty="0"/>
              <a:t> = Historical rental </a:t>
            </a:r>
            <a:r>
              <a:rPr lang="en-US" dirty="0" err="1"/>
              <a:t>mkt</a:t>
            </a:r>
            <a:r>
              <a:rPr lang="en-US" dirty="0"/>
              <a:t> growth rate – Historical inflation + Realistic projected future inflation (Bond </a:t>
            </a:r>
            <a:r>
              <a:rPr lang="en-US" dirty="0" err="1"/>
              <a:t>mkt</a:t>
            </a:r>
            <a:r>
              <a:rPr lang="en-US" dirty="0"/>
              <a:t> T-Bond </a:t>
            </a:r>
            <a:r>
              <a:rPr lang="en-US" dirty="0" err="1"/>
              <a:t>yld</a:t>
            </a:r>
            <a:r>
              <a:rPr lang="en-US" dirty="0"/>
              <a:t> – </a:t>
            </a:r>
            <a:r>
              <a:rPr lang="en-US" dirty="0" err="1"/>
              <a:t>Infla</a:t>
            </a:r>
            <a:r>
              <a:rPr lang="en-US" dirty="0"/>
              <a:t>-adjusted T-Bond </a:t>
            </a:r>
            <a:r>
              <a:rPr lang="en-US" dirty="0" err="1"/>
              <a:t>yld</a:t>
            </a:r>
            <a:r>
              <a:rPr lang="en-US" dirty="0"/>
              <a:t> </a:t>
            </a:r>
            <a:r>
              <a:rPr lang="en-US" i="1" dirty="0"/>
              <a:t>“TIP”</a:t>
            </a:r>
            <a:r>
              <a:rPr lang="en-US" dirty="0"/>
              <a:t>) – Property real depreciation rate (</a:t>
            </a:r>
            <a:r>
              <a:rPr lang="en-US" dirty="0">
                <a:cs typeface="Times New Roman" pitchFamily="18" charset="0"/>
              </a:rPr>
              <a:t>≈ 1%- 2%/yr)</a:t>
            </a:r>
          </a:p>
          <a:p>
            <a:pPr lvl="1" eaLnBrk="1" hangingPunct="1">
              <a:spcBef>
                <a:spcPct val="50000"/>
              </a:spcBef>
              <a:buFontTx/>
              <a:buChar char="•"/>
              <a:defRPr/>
            </a:pPr>
            <a:r>
              <a:rPr lang="en-US" dirty="0">
                <a:cs typeface="Times New Roman" pitchFamily="18" charset="0"/>
              </a:rPr>
              <a:t> Typically </a:t>
            </a:r>
            <a:r>
              <a:rPr lang="en-US" b="1" i="1" dirty="0">
                <a:effectLst>
                  <a:outerShdw blurRad="38100" dist="38100" dir="2700000" algn="tl">
                    <a:srgbClr val="FFFFFF"/>
                  </a:outerShdw>
                </a:effectLst>
                <a:cs typeface="Times New Roman" pitchFamily="18" charset="0"/>
              </a:rPr>
              <a:t>g</a:t>
            </a:r>
            <a:r>
              <a:rPr lang="en-US" dirty="0">
                <a:cs typeface="Times New Roman" pitchFamily="18" charset="0"/>
              </a:rPr>
              <a:t> = 0% to 2% in most markets.</a:t>
            </a:r>
          </a:p>
          <a:p>
            <a:pPr lvl="1" eaLnBrk="1" hangingPunct="1">
              <a:spcBef>
                <a:spcPct val="50000"/>
              </a:spcBef>
              <a:buFontTx/>
              <a:buChar char="•"/>
              <a:defRPr/>
            </a:pPr>
            <a:r>
              <a:rPr lang="en-US" dirty="0">
                <a:cs typeface="Times New Roman" pitchFamily="18" charset="0"/>
                <a:sym typeface="Wingdings" pitchFamily="2" charset="2"/>
              </a:rPr>
              <a:t>   </a:t>
            </a:r>
            <a:r>
              <a:rPr lang="en-US" b="1" i="1" dirty="0">
                <a:effectLst>
                  <a:outerShdw blurRad="38100" dist="38100" dir="2700000" algn="tl">
                    <a:srgbClr val="FFFFFF"/>
                  </a:outerShdw>
                </a:effectLst>
                <a:cs typeface="Times New Roman" pitchFamily="18" charset="0"/>
                <a:sym typeface="Wingdings" pitchFamily="2" charset="2"/>
              </a:rPr>
              <a:t>r</a:t>
            </a:r>
            <a:r>
              <a:rPr lang="en-US" dirty="0">
                <a:cs typeface="Times New Roman" pitchFamily="18" charset="0"/>
                <a:sym typeface="Wingdings" pitchFamily="2" charset="2"/>
              </a:rPr>
              <a:t> = </a:t>
            </a:r>
            <a:r>
              <a:rPr lang="en-US" b="1" i="1" dirty="0">
                <a:effectLst>
                  <a:outerShdw blurRad="38100" dist="38100" dir="2700000" algn="tl">
                    <a:srgbClr val="FFFFFF"/>
                  </a:outerShdw>
                </a:effectLst>
              </a:rPr>
              <a:t>y + g</a:t>
            </a:r>
            <a:r>
              <a:rPr lang="en-US" dirty="0"/>
              <a:t> = e.g., in 2006 in U.S. </a:t>
            </a:r>
            <a:r>
              <a:rPr lang="en-US" dirty="0">
                <a:cs typeface="Times New Roman" pitchFamily="18" charset="0"/>
              </a:rPr>
              <a:t>≈</a:t>
            </a:r>
            <a:r>
              <a:rPr lang="en-US" dirty="0"/>
              <a:t> 4% to 7% “institutional”, 6% to 11% “non-institutional”.</a:t>
            </a:r>
          </a:p>
          <a:p>
            <a:pPr lvl="1" algn="ctr" eaLnBrk="1" hangingPunct="1">
              <a:spcBef>
                <a:spcPct val="50000"/>
              </a:spcBef>
              <a:defRPr/>
            </a:pPr>
            <a:r>
              <a:rPr lang="en-US" sz="2000" i="1" dirty="0"/>
              <a:t>(Remember: This is meant to be applied to </a:t>
            </a:r>
            <a:r>
              <a:rPr lang="en-US" sz="2000" i="1" u="sng" dirty="0"/>
              <a:t>property-level</a:t>
            </a:r>
            <a:r>
              <a:rPr lang="en-US" sz="2000" i="1" dirty="0"/>
              <a:t> CFs.)</a:t>
            </a:r>
          </a:p>
        </p:txBody>
      </p:sp>
      <p:sp>
        <p:nvSpPr>
          <p:cNvPr id="37891" name="TextBox 4"/>
          <p:cNvSpPr txBox="1">
            <a:spLocks noChangeArrowheads="1"/>
          </p:cNvSpPr>
          <p:nvPr/>
        </p:nvSpPr>
        <p:spPr bwMode="auto">
          <a:xfrm>
            <a:off x="6172200" y="4038600"/>
            <a:ext cx="2590800" cy="584200"/>
          </a:xfrm>
          <a:prstGeom prst="rect">
            <a:avLst/>
          </a:prstGeom>
          <a:noFill/>
          <a:ln w="9525">
            <a:solidFill>
              <a:srgbClr val="FF0000"/>
            </a:solidFill>
            <a:miter lim="800000"/>
            <a:headEnd/>
            <a:tailEnd/>
          </a:ln>
        </p:spPr>
        <p:txBody>
          <a:bodyPr>
            <a:spAutoFit/>
          </a:bodyPr>
          <a:lstStyle/>
          <a:p>
            <a:pPr eaLnBrk="1" hangingPunct="1"/>
            <a:r>
              <a:rPr lang="en-US" sz="1600" b="1">
                <a:solidFill>
                  <a:srgbClr val="FF0000"/>
                </a:solidFill>
              </a:rPr>
              <a:t>Note disconnect with equilibrium r</a:t>
            </a:r>
            <a:r>
              <a:rPr lang="en-US" sz="1600" b="1" baseline="-25000">
                <a:solidFill>
                  <a:srgbClr val="FF0000"/>
                </a:solidFill>
              </a:rPr>
              <a:t>f</a:t>
            </a:r>
            <a:r>
              <a:rPr lang="en-US" sz="1600" b="1">
                <a:solidFill>
                  <a:srgbClr val="FF0000"/>
                </a:solidFill>
              </a:rPr>
              <a:t> + RP model</a:t>
            </a:r>
          </a:p>
        </p:txBody>
      </p:sp>
      <p:sp>
        <p:nvSpPr>
          <p:cNvPr id="37892" name="Oval 5"/>
          <p:cNvSpPr>
            <a:spLocks noChangeArrowheads="1"/>
          </p:cNvSpPr>
          <p:nvPr/>
        </p:nvSpPr>
        <p:spPr bwMode="auto">
          <a:xfrm>
            <a:off x="5562600" y="4800600"/>
            <a:ext cx="1524000" cy="381000"/>
          </a:xfrm>
          <a:prstGeom prst="ellipse">
            <a:avLst/>
          </a:prstGeom>
          <a:noFill/>
          <a:ln w="9525" algn="ctr">
            <a:solidFill>
              <a:srgbClr val="FF0000"/>
            </a:solidFill>
            <a:round/>
            <a:headEnd/>
            <a:tailEnd/>
          </a:ln>
        </p:spPr>
        <p:txBody>
          <a:bodyPr wrap="none"/>
          <a:lstStyle/>
          <a:p>
            <a:pPr eaLnBrk="1" hangingPunct="1"/>
            <a:endParaRPr lang="en-US"/>
          </a:p>
        </p:txBody>
      </p:sp>
      <p:cxnSp>
        <p:nvCxnSpPr>
          <p:cNvPr id="37893" name="Straight Arrow Connector 6"/>
          <p:cNvCxnSpPr>
            <a:cxnSpLocks noChangeShapeType="1"/>
            <a:stCxn id="37891" idx="2"/>
          </p:cNvCxnSpPr>
          <p:nvPr/>
        </p:nvCxnSpPr>
        <p:spPr bwMode="auto">
          <a:xfrm flipH="1">
            <a:off x="6324600" y="4622800"/>
            <a:ext cx="1143000" cy="254000"/>
          </a:xfrm>
          <a:prstGeom prst="straightConnector1">
            <a:avLst/>
          </a:prstGeom>
          <a:noFill/>
          <a:ln w="15875" algn="ctr">
            <a:solidFill>
              <a:srgbClr val="FF0000"/>
            </a:solidFill>
            <a:round/>
            <a:headEnd/>
            <a:tailEnd type="arrow" w="med" len="med"/>
          </a:ln>
        </p:spPr>
      </p:cxnSp>
      <p:sp>
        <p:nvSpPr>
          <p:cNvPr id="37894" name="TextBox 7"/>
          <p:cNvSpPr txBox="1">
            <a:spLocks noChangeArrowheads="1"/>
          </p:cNvSpPr>
          <p:nvPr/>
        </p:nvSpPr>
        <p:spPr bwMode="auto">
          <a:xfrm>
            <a:off x="990600" y="6019800"/>
            <a:ext cx="6858000" cy="338138"/>
          </a:xfrm>
          <a:prstGeom prst="rect">
            <a:avLst/>
          </a:prstGeom>
          <a:noFill/>
          <a:ln w="9525">
            <a:solidFill>
              <a:srgbClr val="FF0000"/>
            </a:solidFill>
            <a:miter lim="800000"/>
            <a:headEnd/>
            <a:tailEnd/>
          </a:ln>
        </p:spPr>
        <p:txBody>
          <a:bodyPr>
            <a:spAutoFit/>
          </a:bodyPr>
          <a:lstStyle/>
          <a:p>
            <a:pPr algn="ctr" eaLnBrk="1" hangingPunct="1"/>
            <a:r>
              <a:rPr lang="en-US" sz="1600" b="1">
                <a:solidFill>
                  <a:srgbClr val="FF0000"/>
                </a:solidFill>
              </a:rPr>
              <a:t>If y + g model </a:t>
            </a:r>
            <a:r>
              <a:rPr lang="en-US" sz="1600" b="1" u="sng">
                <a:solidFill>
                  <a:srgbClr val="FF0000"/>
                </a:solidFill>
              </a:rPr>
              <a:t>below</a:t>
            </a:r>
            <a:r>
              <a:rPr lang="en-US" sz="1600" b="1">
                <a:solidFill>
                  <a:srgbClr val="FF0000"/>
                </a:solidFill>
              </a:rPr>
              <a:t> r</a:t>
            </a:r>
            <a:r>
              <a:rPr lang="en-US" sz="1600" b="1" baseline="-25000">
                <a:solidFill>
                  <a:srgbClr val="FF0000"/>
                </a:solidFill>
              </a:rPr>
              <a:t>f</a:t>
            </a:r>
            <a:r>
              <a:rPr lang="en-US" sz="1600" b="1">
                <a:solidFill>
                  <a:srgbClr val="FF0000"/>
                </a:solidFill>
              </a:rPr>
              <a:t> + RP model </a:t>
            </a:r>
            <a:r>
              <a:rPr lang="en-US" sz="1600" b="1">
                <a:solidFill>
                  <a:srgbClr val="FF0000"/>
                </a:solidFill>
                <a:sym typeface="Wingdings" pitchFamily="2" charset="2"/>
              </a:rPr>
              <a:t> Current pricing is “high.”</a:t>
            </a:r>
            <a:endParaRPr lang="en-US" sz="1600" b="1">
              <a:solidFill>
                <a:srgbClr val="FF0000"/>
              </a:solidFill>
            </a:endParaRPr>
          </a:p>
        </p:txBody>
      </p:sp>
      <p:sp>
        <p:nvSpPr>
          <p:cNvPr id="37895" name="TextBox 8"/>
          <p:cNvSpPr txBox="1">
            <a:spLocks noChangeArrowheads="1"/>
          </p:cNvSpPr>
          <p:nvPr/>
        </p:nvSpPr>
        <p:spPr bwMode="auto">
          <a:xfrm>
            <a:off x="0" y="0"/>
            <a:ext cx="9067800" cy="400050"/>
          </a:xfrm>
          <a:prstGeom prst="rect">
            <a:avLst/>
          </a:prstGeom>
          <a:noFill/>
          <a:ln w="9525">
            <a:noFill/>
            <a:miter lim="800000"/>
            <a:headEnd/>
            <a:tailEnd/>
          </a:ln>
        </p:spPr>
        <p:txBody>
          <a:bodyPr>
            <a:spAutoFit/>
          </a:bodyPr>
          <a:lstStyle/>
          <a:p>
            <a:pPr eaLnBrk="1" hangingPunct="1"/>
            <a:r>
              <a:rPr lang="en-US" sz="2000">
                <a:solidFill>
                  <a:srgbClr val="0000FF"/>
                </a:solidFill>
              </a:rPr>
              <a:t>11.2.6	Double Checking: Two Perspectives on the OCC Estimate</a:t>
            </a:r>
          </a:p>
        </p:txBody>
      </p:sp>
      <p:sp>
        <p:nvSpPr>
          <p:cNvPr id="37896" name="Footer Placeholder 8"/>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7897" name="Slide Number Placeholder 9"/>
          <p:cNvSpPr>
            <a:spLocks noGrp="1"/>
          </p:cNvSpPr>
          <p:nvPr>
            <p:ph type="sldNum" sz="quarter" idx="12"/>
          </p:nvPr>
        </p:nvSpPr>
        <p:spPr>
          <a:noFill/>
          <a:ln>
            <a:miter lim="800000"/>
            <a:headEnd/>
            <a:tailEnd/>
          </a:ln>
        </p:spPr>
        <p:txBody>
          <a:bodyPr/>
          <a:lstStyle/>
          <a:p>
            <a:fld id="{97FED3C2-73D8-432F-8437-A301197992D4}" type="slidenum">
              <a:rPr lang="en-US" smtClean="0"/>
              <a:pPr/>
              <a:t>25</a:t>
            </a:fld>
            <a:endParaRPr lang="en-US"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Text Box 2"/>
          <p:cNvSpPr txBox="1">
            <a:spLocks noChangeArrowheads="1"/>
          </p:cNvSpPr>
          <p:nvPr/>
        </p:nvSpPr>
        <p:spPr bwMode="auto">
          <a:xfrm>
            <a:off x="381000" y="228600"/>
            <a:ext cx="8382000" cy="6186488"/>
          </a:xfrm>
          <a:prstGeom prst="rect">
            <a:avLst/>
          </a:prstGeom>
          <a:noFill/>
          <a:ln w="9525">
            <a:noFill/>
            <a:miter lim="800000"/>
            <a:headEnd/>
            <a:tailEnd/>
          </a:ln>
          <a:effectLst/>
        </p:spPr>
        <p:txBody>
          <a:bodyPr>
            <a:spAutoFit/>
          </a:bodyPr>
          <a:lstStyle/>
          <a:p>
            <a:pPr eaLnBrk="1" hangingPunct="1">
              <a:spcBef>
                <a:spcPct val="50000"/>
              </a:spcBef>
              <a:defRPr/>
            </a:pPr>
            <a:r>
              <a:rPr lang="en-US" dirty="0"/>
              <a:t>Take the </a:t>
            </a:r>
            <a:r>
              <a:rPr lang="en-US" b="1" i="1" dirty="0">
                <a:effectLst>
                  <a:outerShdw blurRad="38100" dist="38100" dir="2700000" algn="tl">
                    <a:srgbClr val="FFFFFF"/>
                  </a:outerShdw>
                </a:effectLst>
              </a:rPr>
              <a:t>r = </a:t>
            </a:r>
            <a:r>
              <a:rPr lang="en-US" b="1" i="1" dirty="0" err="1">
                <a:effectLst>
                  <a:outerShdw blurRad="38100" dist="38100" dir="2700000" algn="tl">
                    <a:srgbClr val="FFFFFF"/>
                  </a:outerShdw>
                </a:effectLst>
              </a:rPr>
              <a:t>r</a:t>
            </a:r>
            <a:r>
              <a:rPr lang="en-US" b="1" i="1" baseline="-25000" dirty="0" err="1">
                <a:effectLst>
                  <a:outerShdw blurRad="38100" dist="38100" dir="2700000" algn="tl">
                    <a:srgbClr val="FFFFFF"/>
                  </a:outerShdw>
                </a:effectLst>
              </a:rPr>
              <a:t>f</a:t>
            </a:r>
            <a:r>
              <a:rPr lang="en-US" b="1" i="1" dirty="0">
                <a:effectLst>
                  <a:outerShdw blurRad="38100" dist="38100" dir="2700000" algn="tl">
                    <a:srgbClr val="FFFFFF"/>
                  </a:outerShdw>
                </a:effectLst>
              </a:rPr>
              <a:t> + RP</a:t>
            </a:r>
            <a:r>
              <a:rPr lang="en-US" dirty="0"/>
              <a:t> approach (today). . .</a:t>
            </a:r>
          </a:p>
          <a:p>
            <a:pPr lvl="1" eaLnBrk="1" hangingPunct="1">
              <a:spcBef>
                <a:spcPct val="50000"/>
              </a:spcBef>
              <a:buFontTx/>
              <a:buChar char="•"/>
              <a:defRPr/>
            </a:pPr>
            <a:r>
              <a:rPr lang="en-US" dirty="0"/>
              <a:t>  For typical 10 yr horizon investment (today):</a:t>
            </a:r>
          </a:p>
          <a:p>
            <a:pPr lvl="1" eaLnBrk="1" hangingPunct="1">
              <a:spcBef>
                <a:spcPct val="50000"/>
              </a:spcBef>
              <a:buFontTx/>
              <a:buChar char="•"/>
              <a:defRPr/>
            </a:pPr>
            <a:r>
              <a:rPr lang="en-US" dirty="0"/>
              <a:t>  </a:t>
            </a:r>
            <a:r>
              <a:rPr lang="en-US" b="1" i="1" dirty="0" err="1">
                <a:effectLst>
                  <a:outerShdw blurRad="38100" dist="38100" dir="2700000" algn="tl">
                    <a:srgbClr val="FFFFFF"/>
                  </a:outerShdw>
                </a:effectLst>
              </a:rPr>
              <a:t>r</a:t>
            </a:r>
            <a:r>
              <a:rPr lang="en-US" b="1" i="1" baseline="-25000" dirty="0" err="1">
                <a:effectLst>
                  <a:outerShdw blurRad="38100" dist="38100" dir="2700000" algn="tl">
                    <a:srgbClr val="FFFFFF"/>
                  </a:outerShdw>
                </a:effectLst>
              </a:rPr>
              <a:t>f</a:t>
            </a:r>
            <a:r>
              <a:rPr lang="en-US" b="1" i="1" dirty="0">
                <a:effectLst>
                  <a:outerShdw blurRad="38100" dist="38100" dir="2700000" algn="tl">
                    <a:srgbClr val="FFFFFF"/>
                  </a:outerShdw>
                </a:effectLst>
              </a:rPr>
              <a:t> </a:t>
            </a:r>
            <a:r>
              <a:rPr lang="en-US" dirty="0"/>
              <a:t>= Expected average short-term T-Bill yield over life of R.E. investment, well approximated by  10 yr T-Bond </a:t>
            </a:r>
            <a:r>
              <a:rPr lang="en-US" dirty="0" err="1"/>
              <a:t>yld</a:t>
            </a:r>
            <a:r>
              <a:rPr lang="en-US" dirty="0"/>
              <a:t> – 100 bps (“yield curve effect”). (Bond </a:t>
            </a:r>
            <a:r>
              <a:rPr lang="en-US" dirty="0" err="1"/>
              <a:t>mkt’s</a:t>
            </a:r>
            <a:r>
              <a:rPr lang="en-US" dirty="0"/>
              <a:t> expectation of </a:t>
            </a:r>
            <a:r>
              <a:rPr lang="en-US" dirty="0" err="1"/>
              <a:t>avg</a:t>
            </a:r>
            <a:r>
              <a:rPr lang="en-US" dirty="0"/>
              <a:t> future short-term T-Bill yields over the next 10 years.)</a:t>
            </a:r>
          </a:p>
          <a:p>
            <a:pPr lvl="1" eaLnBrk="1" hangingPunct="1">
              <a:spcBef>
                <a:spcPct val="50000"/>
              </a:spcBef>
              <a:buFontTx/>
              <a:buChar char="•"/>
              <a:defRPr/>
            </a:pPr>
            <a:r>
              <a:rPr lang="en-US" dirty="0"/>
              <a:t>  e.g., if T-Bond </a:t>
            </a:r>
            <a:r>
              <a:rPr lang="en-US" dirty="0" err="1"/>
              <a:t>yld</a:t>
            </a:r>
            <a:r>
              <a:rPr lang="en-US" dirty="0"/>
              <a:t> = 2%, then </a:t>
            </a:r>
            <a:r>
              <a:rPr lang="en-US" b="1" i="1" dirty="0" err="1">
                <a:effectLst>
                  <a:outerShdw blurRad="38100" dist="38100" dir="2700000" algn="tl">
                    <a:srgbClr val="FFFFFF"/>
                  </a:outerShdw>
                </a:effectLst>
              </a:rPr>
              <a:t>r</a:t>
            </a:r>
            <a:r>
              <a:rPr lang="en-US" b="1" i="1" baseline="-25000" dirty="0" err="1">
                <a:effectLst>
                  <a:outerShdw blurRad="38100" dist="38100" dir="2700000" algn="tl">
                    <a:srgbClr val="FFFFFF"/>
                  </a:outerShdw>
                </a:effectLst>
              </a:rPr>
              <a:t>f</a:t>
            </a:r>
            <a:r>
              <a:rPr lang="en-US" dirty="0"/>
              <a:t> = T-Bond </a:t>
            </a:r>
            <a:r>
              <a:rPr lang="en-US" dirty="0" err="1"/>
              <a:t>yld</a:t>
            </a:r>
            <a:r>
              <a:rPr lang="en-US" dirty="0"/>
              <a:t> – 150 bps = 2% - 1.5% = 0.5%.</a:t>
            </a:r>
          </a:p>
          <a:p>
            <a:pPr lvl="1" eaLnBrk="1" hangingPunct="1">
              <a:spcBef>
                <a:spcPct val="50000"/>
              </a:spcBef>
              <a:buFontTx/>
              <a:buChar char="•"/>
              <a:defRPr/>
            </a:pPr>
            <a:r>
              <a:rPr lang="en-US" b="1" i="1" dirty="0">
                <a:effectLst>
                  <a:outerShdw blurRad="38100" dist="38100" dir="2700000" algn="tl">
                    <a:srgbClr val="FFFFFF"/>
                  </a:outerShdw>
                </a:effectLst>
              </a:rPr>
              <a:t>  RP</a:t>
            </a:r>
            <a:r>
              <a:rPr lang="en-US" dirty="0"/>
              <a:t> = 350 to 450 bps for “institutional” investment property (based on NCREIF historical </a:t>
            </a:r>
            <a:r>
              <a:rPr lang="en-US" dirty="0" err="1"/>
              <a:t>avg</a:t>
            </a:r>
            <a:r>
              <a:rPr lang="en-US" dirty="0"/>
              <a:t>, </a:t>
            </a:r>
            <a:r>
              <a:rPr lang="en-US" dirty="0">
                <a:cs typeface="Times New Roman" pitchFamily="18" charset="0"/>
              </a:rPr>
              <a:t>≈ ½ </a:t>
            </a:r>
            <a:r>
              <a:rPr lang="en-US" dirty="0" err="1">
                <a:cs typeface="Times New Roman" pitchFamily="18" charset="0"/>
              </a:rPr>
              <a:t>Stk</a:t>
            </a:r>
            <a:r>
              <a:rPr lang="en-US" dirty="0">
                <a:cs typeface="Times New Roman" pitchFamily="18" charset="0"/>
              </a:rPr>
              <a:t> </a:t>
            </a:r>
            <a:r>
              <a:rPr lang="en-US" dirty="0" err="1">
                <a:cs typeface="Times New Roman" pitchFamily="18" charset="0"/>
              </a:rPr>
              <a:t>Mkt</a:t>
            </a:r>
            <a:r>
              <a:rPr lang="en-US" dirty="0">
                <a:cs typeface="Times New Roman" pitchFamily="18" charset="0"/>
              </a:rPr>
              <a:t> </a:t>
            </a:r>
            <a:r>
              <a:rPr lang="en-US" i="1" dirty="0">
                <a:cs typeface="Times New Roman" pitchFamily="18" charset="0"/>
              </a:rPr>
              <a:t/>
            </a:r>
            <a:br>
              <a:rPr lang="en-US" i="1" dirty="0">
                <a:cs typeface="Times New Roman" pitchFamily="18" charset="0"/>
              </a:rPr>
            </a:br>
            <a:r>
              <a:rPr lang="en-US" i="1" dirty="0">
                <a:cs typeface="Times New Roman" pitchFamily="18" charset="0"/>
              </a:rPr>
              <a:t>RP</a:t>
            </a:r>
            <a:r>
              <a:rPr lang="en-US" dirty="0"/>
              <a:t>), </a:t>
            </a:r>
            <a:r>
              <a:rPr lang="en-US" dirty="0">
                <a:sym typeface="Wingdings" pitchFamily="2" charset="2"/>
              </a:rPr>
              <a:t> </a:t>
            </a:r>
            <a:r>
              <a:rPr lang="en-US" b="1" i="1" dirty="0">
                <a:effectLst>
                  <a:outerShdw blurRad="38100" dist="38100" dir="2700000" algn="tl">
                    <a:srgbClr val="FFFFFF"/>
                  </a:outerShdw>
                </a:effectLst>
                <a:sym typeface="Wingdings" pitchFamily="2" charset="2"/>
              </a:rPr>
              <a:t>OCC = 0.5% + (3.5%-4.5%) = 4%-5% (or so)</a:t>
            </a:r>
            <a:r>
              <a:rPr lang="en-US" dirty="0">
                <a:sym typeface="Wingdings" pitchFamily="2" charset="2"/>
              </a:rPr>
              <a:t>;</a:t>
            </a:r>
            <a:endParaRPr lang="en-US" dirty="0"/>
          </a:p>
          <a:p>
            <a:pPr lvl="1" eaLnBrk="1" hangingPunct="1">
              <a:spcBef>
                <a:spcPct val="50000"/>
              </a:spcBef>
              <a:buFontTx/>
              <a:buChar char="•"/>
              <a:defRPr/>
            </a:pPr>
            <a:r>
              <a:rPr lang="en-US" dirty="0"/>
              <a:t>  </a:t>
            </a:r>
            <a:r>
              <a:rPr lang="en-US" b="1" i="1" dirty="0">
                <a:effectLst>
                  <a:outerShdw blurRad="38100" dist="38100" dir="2700000" algn="tl">
                    <a:srgbClr val="FFFFFF"/>
                  </a:outerShdw>
                </a:effectLst>
              </a:rPr>
              <a:t>RP</a:t>
            </a:r>
            <a:r>
              <a:rPr lang="en-US" dirty="0"/>
              <a:t> = 500 to 700 bps for “non-institutional” investment property (smaller, higher risk, less liquid), </a:t>
            </a:r>
            <a:r>
              <a:rPr lang="en-US" dirty="0">
                <a:sym typeface="Wingdings" pitchFamily="2" charset="2"/>
              </a:rPr>
              <a:t> </a:t>
            </a:r>
            <a:r>
              <a:rPr lang="en-US" b="1" i="1" dirty="0">
                <a:effectLst>
                  <a:outerShdw blurRad="38100" dist="38100" dir="2700000" algn="tl">
                    <a:srgbClr val="FFFFFF"/>
                  </a:outerShdw>
                </a:effectLst>
                <a:sym typeface="Wingdings" pitchFamily="2" charset="2"/>
              </a:rPr>
              <a:t>OCC = 5.5% - 7%</a:t>
            </a:r>
            <a:r>
              <a:rPr lang="en-US" dirty="0">
                <a:sym typeface="Wingdings" pitchFamily="2" charset="2"/>
              </a:rPr>
              <a:t>. </a:t>
            </a:r>
            <a:endParaRPr lang="en-US" i="1" dirty="0">
              <a:sym typeface="Wingdings" pitchFamily="2" charset="2"/>
            </a:endParaRPr>
          </a:p>
        </p:txBody>
      </p:sp>
      <p:sp>
        <p:nvSpPr>
          <p:cNvPr id="38915" name="TextBox 4"/>
          <p:cNvSpPr txBox="1">
            <a:spLocks noChangeArrowheads="1"/>
          </p:cNvSpPr>
          <p:nvPr/>
        </p:nvSpPr>
        <p:spPr bwMode="auto">
          <a:xfrm>
            <a:off x="5772150" y="3381375"/>
            <a:ext cx="2590800" cy="338138"/>
          </a:xfrm>
          <a:prstGeom prst="rect">
            <a:avLst/>
          </a:prstGeom>
          <a:noFill/>
          <a:ln w="9525">
            <a:solidFill>
              <a:srgbClr val="FF0000"/>
            </a:solidFill>
            <a:miter lim="800000"/>
            <a:headEnd/>
            <a:tailEnd/>
          </a:ln>
        </p:spPr>
        <p:txBody>
          <a:bodyPr>
            <a:spAutoFit/>
          </a:bodyPr>
          <a:lstStyle/>
          <a:p>
            <a:pPr eaLnBrk="1" hangingPunct="1"/>
            <a:r>
              <a:rPr lang="en-US" sz="1600" b="1">
                <a:solidFill>
                  <a:srgbClr val="FF0000"/>
                </a:solidFill>
              </a:rPr>
              <a:t>But these seem too low…</a:t>
            </a:r>
          </a:p>
        </p:txBody>
      </p:sp>
      <p:sp>
        <p:nvSpPr>
          <p:cNvPr id="38916" name="Oval 5"/>
          <p:cNvSpPr>
            <a:spLocks noChangeArrowheads="1"/>
          </p:cNvSpPr>
          <p:nvPr/>
        </p:nvSpPr>
        <p:spPr bwMode="auto">
          <a:xfrm>
            <a:off x="5543550" y="4676775"/>
            <a:ext cx="1295400" cy="381000"/>
          </a:xfrm>
          <a:prstGeom prst="ellipse">
            <a:avLst/>
          </a:prstGeom>
          <a:noFill/>
          <a:ln w="9525" algn="ctr">
            <a:solidFill>
              <a:srgbClr val="FF0000"/>
            </a:solidFill>
            <a:round/>
            <a:headEnd/>
            <a:tailEnd/>
          </a:ln>
        </p:spPr>
        <p:txBody>
          <a:bodyPr wrap="none"/>
          <a:lstStyle/>
          <a:p>
            <a:pPr eaLnBrk="1" hangingPunct="1"/>
            <a:endParaRPr lang="en-US"/>
          </a:p>
        </p:txBody>
      </p:sp>
      <p:cxnSp>
        <p:nvCxnSpPr>
          <p:cNvPr id="38917" name="Straight Arrow Connector 6"/>
          <p:cNvCxnSpPr>
            <a:cxnSpLocks noChangeShapeType="1"/>
            <a:stCxn id="38915" idx="2"/>
            <a:endCxn id="38916" idx="7"/>
          </p:cNvCxnSpPr>
          <p:nvPr/>
        </p:nvCxnSpPr>
        <p:spPr bwMode="auto">
          <a:xfrm flipH="1">
            <a:off x="6648450" y="3719513"/>
            <a:ext cx="419100" cy="1012825"/>
          </a:xfrm>
          <a:prstGeom prst="straightConnector1">
            <a:avLst/>
          </a:prstGeom>
          <a:noFill/>
          <a:ln w="15875" algn="ctr">
            <a:solidFill>
              <a:srgbClr val="FF0000"/>
            </a:solidFill>
            <a:round/>
            <a:headEnd/>
            <a:tailEnd type="arrow" w="med" len="med"/>
          </a:ln>
        </p:spPr>
      </p:cxnSp>
      <p:sp>
        <p:nvSpPr>
          <p:cNvPr id="38918" name="Oval 10"/>
          <p:cNvSpPr>
            <a:spLocks noChangeArrowheads="1"/>
          </p:cNvSpPr>
          <p:nvPr/>
        </p:nvSpPr>
        <p:spPr bwMode="auto">
          <a:xfrm>
            <a:off x="2362200" y="3381375"/>
            <a:ext cx="990600" cy="381000"/>
          </a:xfrm>
          <a:prstGeom prst="ellipse">
            <a:avLst/>
          </a:prstGeom>
          <a:noFill/>
          <a:ln w="9525" algn="ctr">
            <a:solidFill>
              <a:srgbClr val="FF0000"/>
            </a:solidFill>
            <a:round/>
            <a:headEnd/>
            <a:tailEnd/>
          </a:ln>
        </p:spPr>
        <p:txBody>
          <a:bodyPr wrap="none"/>
          <a:lstStyle/>
          <a:p>
            <a:pPr eaLnBrk="1" hangingPunct="1"/>
            <a:endParaRPr lang="en-US"/>
          </a:p>
        </p:txBody>
      </p:sp>
      <p:cxnSp>
        <p:nvCxnSpPr>
          <p:cNvPr id="38919" name="Straight Arrow Connector 11"/>
          <p:cNvCxnSpPr>
            <a:cxnSpLocks noChangeShapeType="1"/>
            <a:stCxn id="38915" idx="1"/>
            <a:endCxn id="38918" idx="6"/>
          </p:cNvCxnSpPr>
          <p:nvPr/>
        </p:nvCxnSpPr>
        <p:spPr bwMode="auto">
          <a:xfrm flipH="1">
            <a:off x="3352800" y="3551238"/>
            <a:ext cx="2419350" cy="20637"/>
          </a:xfrm>
          <a:prstGeom prst="straightConnector1">
            <a:avLst/>
          </a:prstGeom>
          <a:noFill/>
          <a:ln w="15875" algn="ctr">
            <a:solidFill>
              <a:srgbClr val="FF0000"/>
            </a:solidFill>
            <a:round/>
            <a:headEnd/>
            <a:tailEnd type="arrow" w="med" len="med"/>
          </a:ln>
        </p:spPr>
      </p:cxnSp>
      <p:sp>
        <p:nvSpPr>
          <p:cNvPr id="38920" name="TextBox 9"/>
          <p:cNvSpPr txBox="1">
            <a:spLocks noChangeArrowheads="1"/>
          </p:cNvSpPr>
          <p:nvPr/>
        </p:nvSpPr>
        <p:spPr bwMode="auto">
          <a:xfrm>
            <a:off x="2743200" y="6172200"/>
            <a:ext cx="3657600" cy="338138"/>
          </a:xfrm>
          <a:prstGeom prst="rect">
            <a:avLst/>
          </a:prstGeom>
          <a:noFill/>
          <a:ln w="9525">
            <a:solidFill>
              <a:srgbClr val="FF0000"/>
            </a:solidFill>
            <a:miter lim="800000"/>
            <a:headEnd/>
            <a:tailEnd/>
          </a:ln>
        </p:spPr>
        <p:txBody>
          <a:bodyPr>
            <a:spAutoFit/>
          </a:bodyPr>
          <a:lstStyle/>
          <a:p>
            <a:pPr algn="ctr" eaLnBrk="1" hangingPunct="1"/>
            <a:r>
              <a:rPr lang="en-US" sz="1600" b="1">
                <a:solidFill>
                  <a:srgbClr val="FF0000"/>
                </a:solidFill>
              </a:rPr>
              <a:t>May reflect Fed intervention (“QE”)</a:t>
            </a:r>
          </a:p>
        </p:txBody>
      </p:sp>
      <p:sp>
        <p:nvSpPr>
          <p:cNvPr id="38921" name="TextBox 12"/>
          <p:cNvSpPr txBox="1">
            <a:spLocks noChangeArrowheads="1"/>
          </p:cNvSpPr>
          <p:nvPr/>
        </p:nvSpPr>
        <p:spPr bwMode="auto">
          <a:xfrm>
            <a:off x="0" y="0"/>
            <a:ext cx="9067800" cy="400050"/>
          </a:xfrm>
          <a:prstGeom prst="rect">
            <a:avLst/>
          </a:prstGeom>
          <a:noFill/>
          <a:ln w="9525">
            <a:noFill/>
            <a:miter lim="800000"/>
            <a:headEnd/>
            <a:tailEnd/>
          </a:ln>
        </p:spPr>
        <p:txBody>
          <a:bodyPr>
            <a:spAutoFit/>
          </a:bodyPr>
          <a:lstStyle/>
          <a:p>
            <a:pPr eaLnBrk="1" hangingPunct="1"/>
            <a:r>
              <a:rPr lang="en-US" sz="2000">
                <a:solidFill>
                  <a:srgbClr val="0000FF"/>
                </a:solidFill>
              </a:rPr>
              <a:t>11.2.6	Double Checking: Two Perspectives on the OCC Estimate</a:t>
            </a:r>
          </a:p>
        </p:txBody>
      </p:sp>
      <p:sp>
        <p:nvSpPr>
          <p:cNvPr id="38922" name="Footer Placeholder 10"/>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8923" name="Slide Number Placeholder 11"/>
          <p:cNvSpPr>
            <a:spLocks noGrp="1"/>
          </p:cNvSpPr>
          <p:nvPr>
            <p:ph type="sldNum" sz="quarter" idx="12"/>
          </p:nvPr>
        </p:nvSpPr>
        <p:spPr>
          <a:noFill/>
          <a:ln>
            <a:miter lim="800000"/>
            <a:headEnd/>
            <a:tailEnd/>
          </a:ln>
        </p:spPr>
        <p:txBody>
          <a:bodyPr/>
          <a:lstStyle/>
          <a:p>
            <a:fld id="{0C913109-D81F-4C45-9D77-7E5B0CCB43C4}" type="slidenum">
              <a:rPr lang="en-US" smtClean="0"/>
              <a:pPr/>
              <a:t>26</a:t>
            </a:fld>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Text Box 2"/>
          <p:cNvSpPr txBox="1">
            <a:spLocks noChangeArrowheads="1"/>
          </p:cNvSpPr>
          <p:nvPr/>
        </p:nvSpPr>
        <p:spPr bwMode="auto">
          <a:xfrm>
            <a:off x="381000" y="381000"/>
            <a:ext cx="8305800" cy="5724525"/>
          </a:xfrm>
          <a:prstGeom prst="rect">
            <a:avLst/>
          </a:prstGeom>
          <a:noFill/>
          <a:ln w="9525">
            <a:noFill/>
            <a:miter lim="800000"/>
            <a:headEnd/>
            <a:tailEnd/>
          </a:ln>
          <a:effectLst/>
        </p:spPr>
        <p:txBody>
          <a:bodyPr>
            <a:spAutoFit/>
          </a:bodyPr>
          <a:lstStyle/>
          <a:p>
            <a:pPr eaLnBrk="1" hangingPunct="1">
              <a:spcBef>
                <a:spcPct val="50000"/>
              </a:spcBef>
              <a:defRPr/>
            </a:pPr>
            <a:r>
              <a:rPr lang="en-US" dirty="0"/>
              <a:t>Take the </a:t>
            </a:r>
            <a:r>
              <a:rPr lang="en-US" b="1" i="1" dirty="0">
                <a:effectLst>
                  <a:outerShdw blurRad="38100" dist="38100" dir="2700000" algn="tl">
                    <a:srgbClr val="FFFFFF"/>
                  </a:outerShdw>
                </a:effectLst>
              </a:rPr>
              <a:t>r = y + g</a:t>
            </a:r>
            <a:r>
              <a:rPr lang="en-US" dirty="0"/>
              <a:t> approach (today) . . .</a:t>
            </a:r>
          </a:p>
          <a:p>
            <a:pPr lvl="1" eaLnBrk="1" hangingPunct="1">
              <a:spcBef>
                <a:spcPct val="50000"/>
              </a:spcBef>
              <a:buFontTx/>
              <a:buChar char="•"/>
              <a:defRPr/>
            </a:pPr>
            <a:r>
              <a:rPr lang="en-US" dirty="0"/>
              <a:t> </a:t>
            </a:r>
            <a:r>
              <a:rPr lang="en-US" b="1" i="1" dirty="0">
                <a:effectLst>
                  <a:outerShdw blurRad="38100" dist="38100" dir="2700000" algn="tl">
                    <a:srgbClr val="FFFFFF"/>
                  </a:outerShdw>
                </a:effectLst>
              </a:rPr>
              <a:t>y</a:t>
            </a:r>
            <a:r>
              <a:rPr lang="en-US" dirty="0"/>
              <a:t> = </a:t>
            </a:r>
            <a:r>
              <a:rPr lang="en-US" i="1" dirty="0"/>
              <a:t>“cap rate” (less </a:t>
            </a:r>
            <a:r>
              <a:rPr lang="en-US" i="1" dirty="0" err="1"/>
              <a:t>CapEx</a:t>
            </a:r>
            <a:r>
              <a:rPr lang="en-US" i="1" dirty="0"/>
              <a:t>)</a:t>
            </a:r>
            <a:r>
              <a:rPr lang="en-US" dirty="0"/>
              <a:t> = e.g., today in the U.S. this is about 6% - 8% for “institutional” investment property, more like 8% - 10% for “non-institutional” investment property (non-distressed).</a:t>
            </a:r>
          </a:p>
          <a:p>
            <a:pPr lvl="1" eaLnBrk="1" hangingPunct="1">
              <a:spcBef>
                <a:spcPct val="50000"/>
              </a:spcBef>
              <a:buFontTx/>
              <a:buChar char="•"/>
              <a:defRPr/>
            </a:pPr>
            <a:r>
              <a:rPr lang="en-US" dirty="0"/>
              <a:t> Realistic growth rate </a:t>
            </a:r>
            <a:r>
              <a:rPr lang="en-US" b="1" i="1" dirty="0">
                <a:effectLst>
                  <a:outerShdw blurRad="38100" dist="38100" dir="2700000" algn="tl">
                    <a:srgbClr val="FFFFFF"/>
                  </a:outerShdw>
                </a:effectLst>
              </a:rPr>
              <a:t>g</a:t>
            </a:r>
            <a:r>
              <a:rPr lang="en-US" dirty="0"/>
              <a:t> = Historical rental </a:t>
            </a:r>
            <a:r>
              <a:rPr lang="en-US" dirty="0" err="1"/>
              <a:t>mkt</a:t>
            </a:r>
            <a:r>
              <a:rPr lang="en-US" dirty="0"/>
              <a:t> growth rate – Historical inflation + Realistic projected future inflation (Bond </a:t>
            </a:r>
            <a:r>
              <a:rPr lang="en-US" dirty="0" err="1"/>
              <a:t>mkt</a:t>
            </a:r>
            <a:r>
              <a:rPr lang="en-US" dirty="0"/>
              <a:t> T-Bond </a:t>
            </a:r>
            <a:r>
              <a:rPr lang="en-US" dirty="0" err="1"/>
              <a:t>yld</a:t>
            </a:r>
            <a:r>
              <a:rPr lang="en-US" dirty="0"/>
              <a:t> – </a:t>
            </a:r>
            <a:r>
              <a:rPr lang="en-US" dirty="0" err="1"/>
              <a:t>Infla</a:t>
            </a:r>
            <a:r>
              <a:rPr lang="en-US" dirty="0"/>
              <a:t>-adjusted T-Bond </a:t>
            </a:r>
            <a:r>
              <a:rPr lang="en-US" dirty="0" err="1"/>
              <a:t>yld</a:t>
            </a:r>
            <a:r>
              <a:rPr lang="en-US" dirty="0"/>
              <a:t> </a:t>
            </a:r>
            <a:r>
              <a:rPr lang="en-US" i="1" dirty="0"/>
              <a:t>“TIP”</a:t>
            </a:r>
            <a:r>
              <a:rPr lang="en-US" dirty="0"/>
              <a:t>) – Property real depreciation rate (</a:t>
            </a:r>
            <a:r>
              <a:rPr lang="en-US" dirty="0">
                <a:cs typeface="Times New Roman" pitchFamily="18" charset="0"/>
              </a:rPr>
              <a:t>≈ 1%- 2%/yr)</a:t>
            </a:r>
          </a:p>
          <a:p>
            <a:pPr lvl="1" eaLnBrk="1" hangingPunct="1">
              <a:spcBef>
                <a:spcPct val="50000"/>
              </a:spcBef>
              <a:buFontTx/>
              <a:buChar char="•"/>
              <a:defRPr/>
            </a:pPr>
            <a:r>
              <a:rPr lang="en-US" dirty="0">
                <a:cs typeface="Times New Roman" pitchFamily="18" charset="0"/>
              </a:rPr>
              <a:t> Typically </a:t>
            </a:r>
            <a:r>
              <a:rPr lang="en-US" b="1" i="1" dirty="0">
                <a:effectLst>
                  <a:outerShdw blurRad="38100" dist="38100" dir="2700000" algn="tl">
                    <a:srgbClr val="FFFFFF"/>
                  </a:outerShdw>
                </a:effectLst>
                <a:cs typeface="Times New Roman" pitchFamily="18" charset="0"/>
              </a:rPr>
              <a:t>g</a:t>
            </a:r>
            <a:r>
              <a:rPr lang="en-US" dirty="0">
                <a:cs typeface="Times New Roman" pitchFamily="18" charset="0"/>
              </a:rPr>
              <a:t> = 0% to 2% in most markets.</a:t>
            </a:r>
          </a:p>
          <a:p>
            <a:pPr lvl="1" eaLnBrk="1" hangingPunct="1">
              <a:spcBef>
                <a:spcPct val="50000"/>
              </a:spcBef>
              <a:buFontTx/>
              <a:buChar char="•"/>
              <a:defRPr/>
            </a:pPr>
            <a:r>
              <a:rPr lang="en-US" dirty="0">
                <a:cs typeface="Times New Roman" pitchFamily="18" charset="0"/>
                <a:sym typeface="Wingdings" pitchFamily="2" charset="2"/>
              </a:rPr>
              <a:t>   </a:t>
            </a:r>
            <a:r>
              <a:rPr lang="en-US" b="1" i="1" dirty="0">
                <a:effectLst>
                  <a:outerShdw blurRad="38100" dist="38100" dir="2700000" algn="tl">
                    <a:srgbClr val="FFFFFF"/>
                  </a:outerShdw>
                </a:effectLst>
                <a:cs typeface="Times New Roman" pitchFamily="18" charset="0"/>
                <a:sym typeface="Wingdings" pitchFamily="2" charset="2"/>
              </a:rPr>
              <a:t>r</a:t>
            </a:r>
            <a:r>
              <a:rPr lang="en-US" dirty="0">
                <a:cs typeface="Times New Roman" pitchFamily="18" charset="0"/>
                <a:sym typeface="Wingdings" pitchFamily="2" charset="2"/>
              </a:rPr>
              <a:t> = </a:t>
            </a:r>
            <a:r>
              <a:rPr lang="en-US" b="1" i="1" dirty="0">
                <a:effectLst>
                  <a:outerShdw blurRad="38100" dist="38100" dir="2700000" algn="tl">
                    <a:srgbClr val="FFFFFF"/>
                  </a:outerShdw>
                </a:effectLst>
              </a:rPr>
              <a:t>y + g</a:t>
            </a:r>
            <a:r>
              <a:rPr lang="en-US" dirty="0"/>
              <a:t> </a:t>
            </a:r>
            <a:r>
              <a:rPr lang="en-US" dirty="0">
                <a:cs typeface="Times New Roman" pitchFamily="18" charset="0"/>
              </a:rPr>
              <a:t>≈</a:t>
            </a:r>
            <a:r>
              <a:rPr lang="en-US" dirty="0"/>
              <a:t> 6% to 10% “institutional”, 8% to 12% “non-institutional”.</a:t>
            </a:r>
          </a:p>
          <a:p>
            <a:pPr lvl="1" algn="ctr" eaLnBrk="1" hangingPunct="1">
              <a:spcBef>
                <a:spcPct val="50000"/>
              </a:spcBef>
              <a:defRPr/>
            </a:pPr>
            <a:r>
              <a:rPr lang="en-US" sz="2000" i="1" dirty="0"/>
              <a:t>(Remember: This is meant to be applied to </a:t>
            </a:r>
            <a:r>
              <a:rPr lang="en-US" sz="2000" i="1" u="sng" dirty="0"/>
              <a:t>property-level</a:t>
            </a:r>
            <a:r>
              <a:rPr lang="en-US" sz="2000" i="1" dirty="0"/>
              <a:t> CFs.)</a:t>
            </a:r>
          </a:p>
        </p:txBody>
      </p:sp>
      <p:sp>
        <p:nvSpPr>
          <p:cNvPr id="39939" name="TextBox 4"/>
          <p:cNvSpPr txBox="1">
            <a:spLocks noChangeArrowheads="1"/>
          </p:cNvSpPr>
          <p:nvPr/>
        </p:nvSpPr>
        <p:spPr bwMode="auto">
          <a:xfrm>
            <a:off x="6172200" y="4076700"/>
            <a:ext cx="2590800" cy="584200"/>
          </a:xfrm>
          <a:prstGeom prst="rect">
            <a:avLst/>
          </a:prstGeom>
          <a:noFill/>
          <a:ln w="9525">
            <a:solidFill>
              <a:srgbClr val="FF0000"/>
            </a:solidFill>
            <a:miter lim="800000"/>
            <a:headEnd/>
            <a:tailEnd/>
          </a:ln>
        </p:spPr>
        <p:txBody>
          <a:bodyPr>
            <a:spAutoFit/>
          </a:bodyPr>
          <a:lstStyle/>
          <a:p>
            <a:pPr eaLnBrk="1" hangingPunct="1"/>
            <a:r>
              <a:rPr lang="en-US" sz="1600" b="1">
                <a:solidFill>
                  <a:srgbClr val="FF0000"/>
                </a:solidFill>
              </a:rPr>
              <a:t>Note disconnect with equilibrium r</a:t>
            </a:r>
            <a:r>
              <a:rPr lang="en-US" sz="1600" b="1" baseline="-25000">
                <a:solidFill>
                  <a:srgbClr val="FF0000"/>
                </a:solidFill>
              </a:rPr>
              <a:t>f</a:t>
            </a:r>
            <a:r>
              <a:rPr lang="en-US" sz="1600" b="1">
                <a:solidFill>
                  <a:srgbClr val="FF0000"/>
                </a:solidFill>
              </a:rPr>
              <a:t> + RP model</a:t>
            </a:r>
          </a:p>
        </p:txBody>
      </p:sp>
      <p:sp>
        <p:nvSpPr>
          <p:cNvPr id="39940" name="Oval 5"/>
          <p:cNvSpPr>
            <a:spLocks noChangeArrowheads="1"/>
          </p:cNvSpPr>
          <p:nvPr/>
        </p:nvSpPr>
        <p:spPr bwMode="auto">
          <a:xfrm>
            <a:off x="2819400" y="4838700"/>
            <a:ext cx="1524000" cy="381000"/>
          </a:xfrm>
          <a:prstGeom prst="ellipse">
            <a:avLst/>
          </a:prstGeom>
          <a:noFill/>
          <a:ln w="9525" algn="ctr">
            <a:solidFill>
              <a:srgbClr val="FF0000"/>
            </a:solidFill>
            <a:round/>
            <a:headEnd/>
            <a:tailEnd/>
          </a:ln>
        </p:spPr>
        <p:txBody>
          <a:bodyPr wrap="none"/>
          <a:lstStyle/>
          <a:p>
            <a:pPr eaLnBrk="1" hangingPunct="1"/>
            <a:endParaRPr lang="en-US"/>
          </a:p>
        </p:txBody>
      </p:sp>
      <p:cxnSp>
        <p:nvCxnSpPr>
          <p:cNvPr id="39941" name="Straight Arrow Connector 6"/>
          <p:cNvCxnSpPr>
            <a:cxnSpLocks noChangeShapeType="1"/>
            <a:stCxn id="39939" idx="2"/>
            <a:endCxn id="39940" idx="7"/>
          </p:cNvCxnSpPr>
          <p:nvPr/>
        </p:nvCxnSpPr>
        <p:spPr bwMode="auto">
          <a:xfrm flipH="1">
            <a:off x="4119563" y="4660900"/>
            <a:ext cx="3348037" cy="233363"/>
          </a:xfrm>
          <a:prstGeom prst="straightConnector1">
            <a:avLst/>
          </a:prstGeom>
          <a:noFill/>
          <a:ln w="15875" algn="ctr">
            <a:solidFill>
              <a:srgbClr val="FF0000"/>
            </a:solidFill>
            <a:round/>
            <a:headEnd/>
            <a:tailEnd type="arrow" w="med" len="med"/>
          </a:ln>
        </p:spPr>
      </p:cxnSp>
      <p:sp>
        <p:nvSpPr>
          <p:cNvPr id="39942" name="TextBox 7"/>
          <p:cNvSpPr txBox="1">
            <a:spLocks noChangeArrowheads="1"/>
          </p:cNvSpPr>
          <p:nvPr/>
        </p:nvSpPr>
        <p:spPr bwMode="auto">
          <a:xfrm>
            <a:off x="990600" y="6172200"/>
            <a:ext cx="6858000" cy="338138"/>
          </a:xfrm>
          <a:prstGeom prst="rect">
            <a:avLst/>
          </a:prstGeom>
          <a:noFill/>
          <a:ln w="9525">
            <a:solidFill>
              <a:srgbClr val="FF0000"/>
            </a:solidFill>
            <a:miter lim="800000"/>
            <a:headEnd/>
            <a:tailEnd/>
          </a:ln>
        </p:spPr>
        <p:txBody>
          <a:bodyPr>
            <a:spAutoFit/>
          </a:bodyPr>
          <a:lstStyle/>
          <a:p>
            <a:pPr algn="ctr" eaLnBrk="1" hangingPunct="1"/>
            <a:r>
              <a:rPr lang="en-US" sz="1600" b="1">
                <a:solidFill>
                  <a:srgbClr val="FF0000"/>
                </a:solidFill>
              </a:rPr>
              <a:t>If y + g model </a:t>
            </a:r>
            <a:r>
              <a:rPr lang="en-US" sz="1600" b="1" u="sng">
                <a:solidFill>
                  <a:srgbClr val="FF0000"/>
                </a:solidFill>
              </a:rPr>
              <a:t>above</a:t>
            </a:r>
            <a:r>
              <a:rPr lang="en-US" sz="1600" b="1">
                <a:solidFill>
                  <a:srgbClr val="FF0000"/>
                </a:solidFill>
              </a:rPr>
              <a:t> r</a:t>
            </a:r>
            <a:r>
              <a:rPr lang="en-US" sz="1600" b="1" baseline="-25000">
                <a:solidFill>
                  <a:srgbClr val="FF0000"/>
                </a:solidFill>
              </a:rPr>
              <a:t>f</a:t>
            </a:r>
            <a:r>
              <a:rPr lang="en-US" sz="1600" b="1">
                <a:solidFill>
                  <a:srgbClr val="FF0000"/>
                </a:solidFill>
              </a:rPr>
              <a:t> + RP model </a:t>
            </a:r>
            <a:r>
              <a:rPr lang="en-US" sz="1600" b="1">
                <a:solidFill>
                  <a:srgbClr val="FF0000"/>
                </a:solidFill>
                <a:sym typeface="Wingdings" pitchFamily="2" charset="2"/>
              </a:rPr>
              <a:t> Current pricing is “low.”</a:t>
            </a:r>
            <a:endParaRPr lang="en-US" sz="1600" b="1">
              <a:solidFill>
                <a:srgbClr val="FF0000"/>
              </a:solidFill>
            </a:endParaRPr>
          </a:p>
        </p:txBody>
      </p:sp>
      <p:sp>
        <p:nvSpPr>
          <p:cNvPr id="39943" name="TextBox 8"/>
          <p:cNvSpPr txBox="1">
            <a:spLocks noChangeArrowheads="1"/>
          </p:cNvSpPr>
          <p:nvPr/>
        </p:nvSpPr>
        <p:spPr bwMode="auto">
          <a:xfrm>
            <a:off x="0" y="0"/>
            <a:ext cx="9067800" cy="400050"/>
          </a:xfrm>
          <a:prstGeom prst="rect">
            <a:avLst/>
          </a:prstGeom>
          <a:noFill/>
          <a:ln w="9525">
            <a:noFill/>
            <a:miter lim="800000"/>
            <a:headEnd/>
            <a:tailEnd/>
          </a:ln>
        </p:spPr>
        <p:txBody>
          <a:bodyPr>
            <a:spAutoFit/>
          </a:bodyPr>
          <a:lstStyle/>
          <a:p>
            <a:pPr eaLnBrk="1" hangingPunct="1"/>
            <a:r>
              <a:rPr lang="en-US" sz="2000">
                <a:solidFill>
                  <a:srgbClr val="0000FF"/>
                </a:solidFill>
              </a:rPr>
              <a:t>11.2.6	Double Checking: Two Perspectives on the OCC Estimate</a:t>
            </a:r>
          </a:p>
        </p:txBody>
      </p:sp>
      <p:sp>
        <p:nvSpPr>
          <p:cNvPr id="39944" name="Footer Placeholder 8"/>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39945" name="Slide Number Placeholder 9"/>
          <p:cNvSpPr>
            <a:spLocks noGrp="1"/>
          </p:cNvSpPr>
          <p:nvPr>
            <p:ph type="sldNum" sz="quarter" idx="12"/>
          </p:nvPr>
        </p:nvSpPr>
        <p:spPr>
          <a:noFill/>
          <a:ln>
            <a:miter lim="800000"/>
            <a:headEnd/>
            <a:tailEnd/>
          </a:ln>
        </p:spPr>
        <p:txBody>
          <a:bodyPr/>
          <a:lstStyle/>
          <a:p>
            <a:fld id="{C2FF7A4A-46E2-4402-9D17-6FF411DAA7B4}" type="slidenum">
              <a:rPr lang="en-US" smtClean="0"/>
              <a:pPr/>
              <a:t>27</a:t>
            </a:fld>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pPr eaLnBrk="1" hangingPunct="1">
              <a:defRPr/>
            </a:pPr>
            <a:r>
              <a:rPr lang="en-US" b="1" i="1">
                <a:solidFill>
                  <a:srgbClr val="FF0000"/>
                </a:solidFill>
                <a:effectLst>
                  <a:outerShdw blurRad="38100" dist="38100" dir="2700000" algn="tl">
                    <a:srgbClr val="000000"/>
                  </a:outerShdw>
                </a:effectLst>
                <a:cs typeface="Arial" charset="0"/>
                <a:sym typeface="Symbol" pitchFamily="18" charset="2"/>
              </a:rPr>
              <a:t>Watch out for terminology: </a:t>
            </a:r>
            <a:endParaRPr lang="en-US" b="1" i="1">
              <a:latin typeface="Courier New" pitchFamily="49" charset="0"/>
              <a:cs typeface="Courier New" pitchFamily="49" charset="0"/>
              <a:sym typeface="Symbol" pitchFamily="18" charset="2"/>
            </a:endParaRPr>
          </a:p>
        </p:txBody>
      </p:sp>
      <p:sp>
        <p:nvSpPr>
          <p:cNvPr id="40963" name="Rectangle 3"/>
          <p:cNvSpPr>
            <a:spLocks noGrp="1" noChangeArrowheads="1"/>
          </p:cNvSpPr>
          <p:nvPr>
            <p:ph type="body" idx="1"/>
          </p:nvPr>
        </p:nvSpPr>
        <p:spPr/>
        <p:txBody>
          <a:bodyPr/>
          <a:lstStyle/>
          <a:p>
            <a:pPr eaLnBrk="1" hangingPunct="1">
              <a:buFont typeface="Wingdings" pitchFamily="2" charset="2"/>
              <a:buNone/>
            </a:pPr>
            <a:r>
              <a:rPr lang="en-US" b="1" i="1" smtClean="0">
                <a:solidFill>
                  <a:srgbClr val="FF0000"/>
                </a:solidFill>
                <a:cs typeface="Times New Roman" pitchFamily="18" charset="0"/>
                <a:sym typeface="Symbol" pitchFamily="18" charset="2"/>
              </a:rPr>
              <a:t>In Brealey-Myers “capitalization rate” is often used to refer to “r”, the total cost of capital (especially in corporate finance). “r” is also sometimes called the “total yield” (especially in the appraisal profession).</a:t>
            </a:r>
            <a:r>
              <a:rPr lang="en-US" b="1" i="1" smtClean="0">
                <a:sym typeface="Symbol" pitchFamily="18" charset="2"/>
              </a:rPr>
              <a:t> </a:t>
            </a:r>
          </a:p>
        </p:txBody>
      </p:sp>
      <p:sp>
        <p:nvSpPr>
          <p:cNvPr id="40964"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40965" name="Slide Number Placeholder 5"/>
          <p:cNvSpPr>
            <a:spLocks noGrp="1"/>
          </p:cNvSpPr>
          <p:nvPr>
            <p:ph type="sldNum" sz="quarter" idx="12"/>
          </p:nvPr>
        </p:nvSpPr>
        <p:spPr>
          <a:noFill/>
          <a:ln>
            <a:miter lim="800000"/>
            <a:headEnd/>
            <a:tailEnd/>
          </a:ln>
        </p:spPr>
        <p:txBody>
          <a:bodyPr/>
          <a:lstStyle/>
          <a:p>
            <a:fld id="{18A93632-E671-4055-9906-28D72843082C}" type="slidenum">
              <a:rPr lang="en-US" smtClean="0"/>
              <a:pPr/>
              <a:t>28</a:t>
            </a:fld>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a:xfrm>
            <a:off x="685800" y="381000"/>
            <a:ext cx="7772400" cy="1143000"/>
          </a:xfrm>
        </p:spPr>
        <p:txBody>
          <a:bodyPr/>
          <a:lstStyle/>
          <a:p>
            <a:pPr eaLnBrk="1" hangingPunct="1">
              <a:defRPr/>
            </a:pPr>
            <a:r>
              <a:rPr lang="en-US" sz="2800">
                <a:cs typeface="Arial" charset="0"/>
              </a:rPr>
              <a:t>Typical per annum OCC (“going-in IRR”) rates (late 1990s) . . .</a:t>
            </a:r>
            <a:endParaRPr lang="en-US" sz="2800">
              <a:latin typeface="Courier New" pitchFamily="49" charset="0"/>
              <a:cs typeface="Courier New" pitchFamily="49" charset="0"/>
            </a:endParaRPr>
          </a:p>
        </p:txBody>
      </p:sp>
      <p:sp>
        <p:nvSpPr>
          <p:cNvPr id="41987" name="Rectangle 3"/>
          <p:cNvSpPr>
            <a:spLocks noGrp="1" noChangeArrowheads="1"/>
          </p:cNvSpPr>
          <p:nvPr>
            <p:ph type="body" idx="1"/>
          </p:nvPr>
        </p:nvSpPr>
        <p:spPr>
          <a:xfrm>
            <a:off x="685800" y="1600200"/>
            <a:ext cx="7772400" cy="4953000"/>
          </a:xfrm>
        </p:spPr>
        <p:txBody>
          <a:bodyPr/>
          <a:lstStyle/>
          <a:p>
            <a:pPr eaLnBrk="1" hangingPunct="1">
              <a:lnSpc>
                <a:spcPct val="90000"/>
              </a:lnSpc>
              <a:spcBef>
                <a:spcPct val="0"/>
              </a:spcBef>
              <a:buFont typeface="Wingdings" pitchFamily="2" charset="2"/>
              <a:buNone/>
            </a:pPr>
            <a:r>
              <a:rPr lang="en-US" sz="2800" i="1" smtClean="0">
                <a:solidFill>
                  <a:srgbClr val="FF0000"/>
                </a:solidFill>
                <a:cs typeface="Times New Roman" pitchFamily="18" charset="0"/>
              </a:rPr>
              <a:t>For high quality ("class A", "institutional quality") income property:</a:t>
            </a:r>
            <a:br>
              <a:rPr lang="en-US" sz="2800" i="1" smtClean="0">
                <a:solidFill>
                  <a:srgbClr val="FF0000"/>
                </a:solidFill>
                <a:cs typeface="Times New Roman" pitchFamily="18" charset="0"/>
              </a:rPr>
            </a:br>
            <a:r>
              <a:rPr lang="en-US" sz="2800" smtClean="0">
                <a:latin typeface="Symbol" pitchFamily="18" charset="2"/>
                <a:cs typeface="Courier New" pitchFamily="49" charset="0"/>
              </a:rPr>
              <a:t>·</a:t>
            </a:r>
            <a:r>
              <a:rPr lang="en-US" sz="2800" smtClean="0">
                <a:cs typeface="Times New Roman" pitchFamily="18" charset="0"/>
              </a:rPr>
              <a:t>      </a:t>
            </a:r>
            <a:r>
              <a:rPr lang="en-US" sz="2800" b="1" smtClean="0">
                <a:solidFill>
                  <a:srgbClr val="FF0000"/>
                </a:solidFill>
                <a:cs typeface="Arial" pitchFamily="34" charset="0"/>
              </a:rPr>
              <a:t>10% - 12%</a:t>
            </a:r>
            <a:r>
              <a:rPr lang="en-US" sz="2800" smtClean="0">
                <a:cs typeface="Arial" pitchFamily="34" charset="0"/>
              </a:rPr>
              <a:t>, stated.</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latin typeface="Symbol" pitchFamily="18" charset="2"/>
                <a:cs typeface="Courier New" pitchFamily="49" charset="0"/>
              </a:rPr>
              <a:t>·</a:t>
            </a:r>
            <a:r>
              <a:rPr lang="en-US" sz="2800" smtClean="0">
                <a:cs typeface="Times New Roman" pitchFamily="18" charset="0"/>
              </a:rPr>
              <a:t>      </a:t>
            </a:r>
            <a:r>
              <a:rPr lang="en-US" sz="2800" b="1" smtClean="0">
                <a:solidFill>
                  <a:srgbClr val="FF0000"/>
                </a:solidFill>
                <a:cs typeface="Arial" pitchFamily="34" charset="0"/>
              </a:rPr>
              <a:t>8% - 10%</a:t>
            </a:r>
            <a:r>
              <a:rPr lang="en-US" sz="2800" smtClean="0">
                <a:cs typeface="Arial" pitchFamily="34" charset="0"/>
              </a:rPr>
              <a:t>, realistic.</a:t>
            </a:r>
          </a:p>
          <a:p>
            <a:pPr eaLnBrk="1" hangingPunct="1">
              <a:lnSpc>
                <a:spcPct val="90000"/>
              </a:lnSpc>
              <a:spcBef>
                <a:spcPct val="0"/>
              </a:spcBef>
              <a:buFont typeface="Wingdings" pitchFamily="2" charset="2"/>
              <a:buNone/>
            </a:pPr>
            <a:endParaRPr lang="en-US" sz="2800" smtClean="0">
              <a:latin typeface="Courier New" pitchFamily="49" charset="0"/>
              <a:cs typeface="Courier New" pitchFamily="49" charset="0"/>
            </a:endParaRPr>
          </a:p>
          <a:p>
            <a:pPr eaLnBrk="1" hangingPunct="1">
              <a:lnSpc>
                <a:spcPct val="90000"/>
              </a:lnSpc>
              <a:spcBef>
                <a:spcPct val="0"/>
              </a:spcBef>
              <a:buFont typeface="Wingdings" pitchFamily="2" charset="2"/>
              <a:buNone/>
            </a:pPr>
            <a:r>
              <a:rPr lang="en-US" sz="2800" i="1" smtClean="0">
                <a:solidFill>
                  <a:srgbClr val="FF0000"/>
                </a:solidFill>
                <a:cs typeface="Times New Roman" pitchFamily="18" charset="0"/>
              </a:rPr>
              <a:t>Lower quality or more risky income property (e.g., hotels, class B commercial, turnarounds, "mom &amp; pops"):</a:t>
            </a:r>
            <a:r>
              <a:rPr lang="en-US" sz="2800" smtClean="0">
                <a:cs typeface="Arial" pitchFamily="34" charset="0"/>
              </a:rPr>
              <a:t> </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solidFill>
                  <a:srgbClr val="0000FF"/>
                </a:solidFill>
                <a:latin typeface="Symbol" pitchFamily="18" charset="2"/>
                <a:cs typeface="Courier New" pitchFamily="49" charset="0"/>
              </a:rPr>
              <a:t>·</a:t>
            </a:r>
            <a:r>
              <a:rPr lang="en-US" sz="2800" smtClean="0">
                <a:solidFill>
                  <a:srgbClr val="0000FF"/>
                </a:solidFill>
                <a:cs typeface="Times New Roman" pitchFamily="18" charset="0"/>
              </a:rPr>
              <a:t>      </a:t>
            </a:r>
            <a:r>
              <a:rPr lang="en-US" sz="2800" b="1" smtClean="0">
                <a:solidFill>
                  <a:srgbClr val="0000FF"/>
                </a:solidFill>
                <a:cs typeface="Arial" pitchFamily="34" charset="0"/>
              </a:rPr>
              <a:t>12% - 15%</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endParaRPr lang="en-US" sz="2800" smtClean="0">
              <a:latin typeface="Courier New" pitchFamily="49" charset="0"/>
              <a:cs typeface="Courier New" pitchFamily="49" charset="0"/>
            </a:endParaRPr>
          </a:p>
          <a:p>
            <a:pPr eaLnBrk="1" hangingPunct="1">
              <a:lnSpc>
                <a:spcPct val="90000"/>
              </a:lnSpc>
              <a:spcBef>
                <a:spcPct val="0"/>
              </a:spcBef>
              <a:buFont typeface="Wingdings" pitchFamily="2" charset="2"/>
              <a:buNone/>
            </a:pPr>
            <a:r>
              <a:rPr lang="en-US" sz="2800" i="1" smtClean="0">
                <a:solidFill>
                  <a:srgbClr val="FF0000"/>
                </a:solidFill>
                <a:cs typeface="Times New Roman" pitchFamily="18" charset="0"/>
              </a:rPr>
              <a:t>Raw land (speculation):</a:t>
            </a:r>
            <a:br>
              <a:rPr lang="en-US" sz="2800" i="1" smtClean="0">
                <a:solidFill>
                  <a:srgbClr val="FF0000"/>
                </a:solidFill>
                <a:cs typeface="Times New Roman" pitchFamily="18" charset="0"/>
              </a:rPr>
            </a:br>
            <a:r>
              <a:rPr lang="en-US" sz="2800" smtClean="0">
                <a:cs typeface="Arial" pitchFamily="34" charset="0"/>
              </a:rPr>
              <a:t> </a:t>
            </a:r>
            <a:r>
              <a:rPr lang="en-US" sz="2800" smtClean="0">
                <a:solidFill>
                  <a:srgbClr val="FF00FF"/>
                </a:solidFill>
                <a:latin typeface="Symbol" pitchFamily="18" charset="2"/>
                <a:cs typeface="Courier New" pitchFamily="49" charset="0"/>
              </a:rPr>
              <a:t>·</a:t>
            </a:r>
            <a:r>
              <a:rPr lang="en-US" sz="2800" smtClean="0">
                <a:solidFill>
                  <a:srgbClr val="FF00FF"/>
                </a:solidFill>
                <a:cs typeface="Times New Roman" pitchFamily="18" charset="0"/>
              </a:rPr>
              <a:t>      </a:t>
            </a:r>
            <a:r>
              <a:rPr lang="en-US" sz="2800" b="1" smtClean="0">
                <a:solidFill>
                  <a:srgbClr val="FF00FF"/>
                </a:solidFill>
                <a:cs typeface="Arial" pitchFamily="34" charset="0"/>
              </a:rPr>
              <a:t>15% - 30%</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endParaRPr lang="en-US" sz="2800" smtClean="0"/>
          </a:p>
        </p:txBody>
      </p:sp>
      <p:sp>
        <p:nvSpPr>
          <p:cNvPr id="41988"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41989" name="Slide Number Placeholder 5"/>
          <p:cNvSpPr>
            <a:spLocks noGrp="1"/>
          </p:cNvSpPr>
          <p:nvPr>
            <p:ph type="sldNum" sz="quarter" idx="12"/>
          </p:nvPr>
        </p:nvSpPr>
        <p:spPr>
          <a:noFill/>
          <a:ln>
            <a:miter lim="800000"/>
            <a:headEnd/>
            <a:tailEnd/>
          </a:ln>
        </p:spPr>
        <p:txBody>
          <a:bodyPr/>
          <a:lstStyle/>
          <a:p>
            <a:fld id="{84C2EB5E-0AB6-4D31-B481-48309DAC4FA2}" type="slidenum">
              <a:rPr lang="en-US" smtClean="0"/>
              <a:pPr/>
              <a:t>29</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title"/>
          </p:nvPr>
        </p:nvSpPr>
        <p:spPr>
          <a:xfrm>
            <a:off x="685800" y="0"/>
            <a:ext cx="7772400" cy="533400"/>
          </a:xfrm>
        </p:spPr>
        <p:txBody>
          <a:bodyPr/>
          <a:lstStyle/>
          <a:p>
            <a:pPr eaLnBrk="1" hangingPunct="1"/>
            <a:r>
              <a:rPr lang="en-US" sz="2400" b="1" smtClean="0">
                <a:effectLst/>
              </a:rPr>
              <a:t>Uses of multi-year DCF analysis in real estate…</a:t>
            </a:r>
          </a:p>
        </p:txBody>
      </p:sp>
      <p:sp>
        <p:nvSpPr>
          <p:cNvPr id="16389" name="Rectangle 4"/>
          <p:cNvSpPr>
            <a:spLocks noGrp="1" noChangeArrowheads="1"/>
          </p:cNvSpPr>
          <p:nvPr>
            <p:ph type="body" idx="1"/>
          </p:nvPr>
        </p:nvSpPr>
        <p:spPr>
          <a:xfrm>
            <a:off x="304800" y="533400"/>
            <a:ext cx="8534400" cy="6324600"/>
          </a:xfrm>
        </p:spPr>
        <p:txBody>
          <a:bodyPr>
            <a:normAutofit lnSpcReduction="10000"/>
          </a:bodyPr>
          <a:lstStyle/>
          <a:p>
            <a:pPr eaLnBrk="1" hangingPunct="1">
              <a:spcBef>
                <a:spcPts val="400"/>
              </a:spcBef>
              <a:defRPr/>
            </a:pPr>
            <a:r>
              <a:rPr lang="en-US" dirty="0" smtClean="0"/>
              <a:t>Estimate market value of assets</a:t>
            </a:r>
          </a:p>
          <a:p>
            <a:pPr lvl="2" eaLnBrk="1" hangingPunct="1">
              <a:spcBef>
                <a:spcPts val="400"/>
              </a:spcBef>
              <a:defRPr/>
            </a:pPr>
            <a:r>
              <a:rPr lang="en-US" dirty="0" smtClean="0"/>
              <a:t>CF projections should be unbiased mean </a:t>
            </a:r>
            <a:r>
              <a:rPr lang="en-US" dirty="0" err="1" smtClean="0"/>
              <a:t>mkt</a:t>
            </a:r>
            <a:r>
              <a:rPr lang="en-US" dirty="0" smtClean="0"/>
              <a:t> </a:t>
            </a:r>
            <a:r>
              <a:rPr lang="en-US" dirty="0" err="1" smtClean="0"/>
              <a:t>expctns</a:t>
            </a:r>
            <a:endParaRPr lang="en-US" dirty="0" smtClean="0"/>
          </a:p>
          <a:p>
            <a:pPr eaLnBrk="1" hangingPunct="1">
              <a:spcBef>
                <a:spcPts val="400"/>
              </a:spcBef>
              <a:defRPr/>
            </a:pPr>
            <a:r>
              <a:rPr lang="en-US" dirty="0" smtClean="0"/>
              <a:t>Estimate “investment value” of assets</a:t>
            </a:r>
          </a:p>
          <a:p>
            <a:pPr lvl="2" eaLnBrk="1" hangingPunct="1">
              <a:spcBef>
                <a:spcPts val="400"/>
              </a:spcBef>
              <a:defRPr/>
            </a:pPr>
            <a:r>
              <a:rPr lang="en-US" dirty="0" smtClean="0"/>
              <a:t>CF projections should be unbiased mean subject investor effects (we’ll discuss in Ch.12)</a:t>
            </a:r>
          </a:p>
          <a:p>
            <a:pPr eaLnBrk="1" hangingPunct="1">
              <a:spcBef>
                <a:spcPts val="400"/>
              </a:spcBef>
              <a:defRPr/>
            </a:pPr>
            <a:r>
              <a:rPr lang="en-US" dirty="0" smtClean="0"/>
              <a:t>Sensitivity analysis &amp; “crash testing” </a:t>
            </a:r>
            <a:r>
              <a:rPr lang="en-US" sz="2400" dirty="0" smtClean="0"/>
              <a:t>(</a:t>
            </a:r>
            <a:r>
              <a:rPr lang="en-US" sz="2400" i="1" dirty="0" smtClean="0"/>
              <a:t>What if?</a:t>
            </a:r>
            <a:r>
              <a:rPr lang="en-US" sz="2400" dirty="0" smtClean="0"/>
              <a:t>)</a:t>
            </a:r>
          </a:p>
          <a:p>
            <a:pPr lvl="2" eaLnBrk="1" hangingPunct="1">
              <a:spcBef>
                <a:spcPts val="400"/>
              </a:spcBef>
              <a:defRPr/>
            </a:pPr>
            <a:r>
              <a:rPr lang="en-US" dirty="0" smtClean="0"/>
              <a:t>Explore upside, downside plausible ranges</a:t>
            </a:r>
          </a:p>
          <a:p>
            <a:pPr lvl="2" eaLnBrk="1" hangingPunct="1">
              <a:spcBef>
                <a:spcPts val="400"/>
              </a:spcBef>
              <a:defRPr/>
            </a:pPr>
            <a:r>
              <a:rPr lang="en-US" dirty="0" smtClean="0"/>
              <a:t>“Underwriting” for debt finance (sometimes deliberately conservative CF projections)</a:t>
            </a:r>
          </a:p>
          <a:p>
            <a:pPr eaLnBrk="1" hangingPunct="1">
              <a:spcBef>
                <a:spcPts val="400"/>
              </a:spcBef>
              <a:defRPr/>
            </a:pPr>
            <a:r>
              <a:rPr lang="en-US" i="1" dirty="0" smtClean="0"/>
              <a:t>Ex ante</a:t>
            </a:r>
            <a:r>
              <a:rPr lang="en-US" dirty="0" smtClean="0"/>
              <a:t> performance attribution</a:t>
            </a:r>
          </a:p>
          <a:p>
            <a:pPr lvl="2" eaLnBrk="1" hangingPunct="1">
              <a:spcBef>
                <a:spcPts val="400"/>
              </a:spcBef>
              <a:defRPr/>
            </a:pPr>
            <a:r>
              <a:rPr lang="en-US" dirty="0" smtClean="0"/>
              <a:t>For investment strategic decision making</a:t>
            </a:r>
          </a:p>
          <a:p>
            <a:pPr eaLnBrk="1" hangingPunct="1">
              <a:spcBef>
                <a:spcPts val="400"/>
              </a:spcBef>
              <a:defRPr/>
            </a:pPr>
            <a:r>
              <a:rPr lang="en-US" i="1" dirty="0" smtClean="0"/>
              <a:t>Ex post</a:t>
            </a:r>
            <a:r>
              <a:rPr lang="en-US" dirty="0" smtClean="0"/>
              <a:t> analysis for diagnostics</a:t>
            </a:r>
            <a:endParaRPr lang="en-US" i="1" dirty="0" smtClean="0"/>
          </a:p>
          <a:p>
            <a:pPr lvl="2" eaLnBrk="1" hangingPunct="1">
              <a:spcBef>
                <a:spcPts val="400"/>
              </a:spcBef>
              <a:defRPr/>
            </a:pPr>
            <a:r>
              <a:rPr lang="en-US" dirty="0" smtClean="0"/>
              <a:t>Performance attribution for investment management, internal accountability mgt.</a:t>
            </a:r>
          </a:p>
        </p:txBody>
      </p:sp>
      <p:sp>
        <p:nvSpPr>
          <p:cNvPr id="15364" name="Footer Placeholder 5"/>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15365" name="Slide Number Placeholder 6"/>
          <p:cNvSpPr>
            <a:spLocks noGrp="1"/>
          </p:cNvSpPr>
          <p:nvPr>
            <p:ph type="sldNum" sz="quarter" idx="12"/>
          </p:nvPr>
        </p:nvSpPr>
        <p:spPr>
          <a:noFill/>
          <a:ln>
            <a:miter lim="800000"/>
            <a:headEnd/>
            <a:tailEnd/>
          </a:ln>
        </p:spPr>
        <p:txBody>
          <a:bodyPr/>
          <a:lstStyle/>
          <a:p>
            <a:fld id="{BDBBC3C1-7C57-4BE1-AB00-7952963D59CB}" type="slidenum">
              <a:rPr lang="en-US" smtClean="0"/>
              <a:pPr/>
              <a:t>3</a:t>
            </a:fld>
            <a:endParaRPr lang="en-US"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685800" y="381000"/>
            <a:ext cx="7772400" cy="1143000"/>
          </a:xfrm>
        </p:spPr>
        <p:txBody>
          <a:bodyPr/>
          <a:lstStyle/>
          <a:p>
            <a:pPr eaLnBrk="1" hangingPunct="1">
              <a:defRPr/>
            </a:pPr>
            <a:r>
              <a:rPr lang="en-US" sz="2800" dirty="0">
                <a:cs typeface="Arial" charset="0"/>
              </a:rPr>
              <a:t>Typical per annum OCC (“going-in IRR”) rates (</a:t>
            </a:r>
            <a:r>
              <a:rPr lang="en-US" sz="2800" dirty="0" smtClean="0">
                <a:cs typeface="Arial" charset="0"/>
              </a:rPr>
              <a:t>circa </a:t>
            </a:r>
            <a:r>
              <a:rPr lang="en-US" sz="2800" dirty="0">
                <a:cs typeface="Arial" charset="0"/>
              </a:rPr>
              <a:t>2005) . . .</a:t>
            </a:r>
            <a:endParaRPr lang="en-US" sz="2800" dirty="0">
              <a:latin typeface="Courier New" pitchFamily="49" charset="0"/>
              <a:cs typeface="Courier New" pitchFamily="49" charset="0"/>
            </a:endParaRPr>
          </a:p>
        </p:txBody>
      </p:sp>
      <p:sp>
        <p:nvSpPr>
          <p:cNvPr id="43011" name="Rectangle 3"/>
          <p:cNvSpPr>
            <a:spLocks noGrp="1" noChangeArrowheads="1"/>
          </p:cNvSpPr>
          <p:nvPr>
            <p:ph type="body" idx="1"/>
          </p:nvPr>
        </p:nvSpPr>
        <p:spPr>
          <a:xfrm>
            <a:off x="685800" y="1600200"/>
            <a:ext cx="7772400" cy="4876800"/>
          </a:xfrm>
        </p:spPr>
        <p:txBody>
          <a:bodyPr/>
          <a:lstStyle/>
          <a:p>
            <a:pPr eaLnBrk="1" hangingPunct="1">
              <a:lnSpc>
                <a:spcPct val="90000"/>
              </a:lnSpc>
              <a:buFont typeface="Wingdings" pitchFamily="2" charset="2"/>
              <a:buNone/>
            </a:pPr>
            <a:r>
              <a:rPr lang="en-US" sz="2800" i="1" smtClean="0">
                <a:solidFill>
                  <a:srgbClr val="FF0000"/>
                </a:solidFill>
                <a:cs typeface="Times New Roman" pitchFamily="18" charset="0"/>
              </a:rPr>
              <a:t>For high quality ("class A", "institutional quality") income property:</a:t>
            </a:r>
            <a:br>
              <a:rPr lang="en-US" sz="2800" i="1" smtClean="0">
                <a:solidFill>
                  <a:srgbClr val="FF0000"/>
                </a:solidFill>
                <a:cs typeface="Times New Roman" pitchFamily="18" charset="0"/>
              </a:rPr>
            </a:br>
            <a:r>
              <a:rPr lang="en-US" sz="2800" smtClean="0">
                <a:latin typeface="Symbol" pitchFamily="18" charset="2"/>
                <a:cs typeface="Courier New" pitchFamily="49" charset="0"/>
              </a:rPr>
              <a:t>·</a:t>
            </a:r>
            <a:r>
              <a:rPr lang="en-US" sz="2800" smtClean="0">
                <a:cs typeface="Times New Roman" pitchFamily="18" charset="0"/>
              </a:rPr>
              <a:t>      </a:t>
            </a:r>
            <a:r>
              <a:rPr lang="en-US" sz="2800" b="1" smtClean="0">
                <a:solidFill>
                  <a:srgbClr val="FF3300"/>
                </a:solidFill>
                <a:cs typeface="Times New Roman" pitchFamily="18" charset="0"/>
              </a:rPr>
              <a:t>7%</a:t>
            </a:r>
            <a:r>
              <a:rPr lang="en-US" sz="2800" b="1" smtClean="0">
                <a:solidFill>
                  <a:srgbClr val="FF0000"/>
                </a:solidFill>
                <a:cs typeface="Arial" pitchFamily="34" charset="0"/>
              </a:rPr>
              <a:t> - 9%</a:t>
            </a:r>
            <a:r>
              <a:rPr lang="en-US" sz="2800" smtClean="0">
                <a:cs typeface="Arial" pitchFamily="34" charset="0"/>
              </a:rPr>
              <a:t>, stated.</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latin typeface="Symbol" pitchFamily="18" charset="2"/>
                <a:cs typeface="Courier New" pitchFamily="49" charset="0"/>
              </a:rPr>
              <a:t>·</a:t>
            </a:r>
            <a:r>
              <a:rPr lang="en-US" sz="2800" smtClean="0">
                <a:cs typeface="Times New Roman" pitchFamily="18" charset="0"/>
              </a:rPr>
              <a:t>      </a:t>
            </a:r>
            <a:r>
              <a:rPr lang="en-US" sz="2800" b="1" smtClean="0">
                <a:solidFill>
                  <a:srgbClr val="FF3300"/>
                </a:solidFill>
                <a:cs typeface="Times New Roman" pitchFamily="18" charset="0"/>
              </a:rPr>
              <a:t>5</a:t>
            </a:r>
            <a:r>
              <a:rPr lang="en-US" sz="2800" b="1" smtClean="0">
                <a:solidFill>
                  <a:srgbClr val="FF0000"/>
                </a:solidFill>
                <a:cs typeface="Arial" pitchFamily="34" charset="0"/>
              </a:rPr>
              <a:t>% - 7%</a:t>
            </a:r>
            <a:r>
              <a:rPr lang="en-US" sz="2800" smtClean="0">
                <a:cs typeface="Arial" pitchFamily="34" charset="0"/>
              </a:rPr>
              <a:t>, realistic.</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endParaRPr lang="en-US" sz="2800" smtClean="0">
              <a:latin typeface="Courier New" pitchFamily="49" charset="0"/>
              <a:cs typeface="Courier New" pitchFamily="49" charset="0"/>
            </a:endParaRPr>
          </a:p>
          <a:p>
            <a:pPr eaLnBrk="1" hangingPunct="1">
              <a:lnSpc>
                <a:spcPct val="90000"/>
              </a:lnSpc>
              <a:spcBef>
                <a:spcPct val="0"/>
              </a:spcBef>
              <a:buFont typeface="Wingdings" pitchFamily="2" charset="2"/>
              <a:buNone/>
            </a:pPr>
            <a:r>
              <a:rPr lang="en-US" sz="2800" smtClean="0">
                <a:cs typeface="Arial" pitchFamily="34" charset="0"/>
              </a:rPr>
              <a:t> </a:t>
            </a:r>
            <a:r>
              <a:rPr lang="en-US" sz="2800" i="1" smtClean="0">
                <a:solidFill>
                  <a:srgbClr val="FF0000"/>
                </a:solidFill>
                <a:cs typeface="Times New Roman" pitchFamily="18" charset="0"/>
              </a:rPr>
              <a:t>Lower quality or more risky income property (e.g., hotels, class B commercial, turnarounds, "mom &amp; pops"):</a:t>
            </a:r>
            <a:r>
              <a:rPr lang="en-US" sz="2800" smtClean="0">
                <a:cs typeface="Arial" pitchFamily="34" charset="0"/>
              </a:rPr>
              <a:t> </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solidFill>
                  <a:srgbClr val="0000FF"/>
                </a:solidFill>
                <a:latin typeface="Symbol" pitchFamily="18" charset="2"/>
                <a:cs typeface="Courier New" pitchFamily="49" charset="0"/>
              </a:rPr>
              <a:t>·</a:t>
            </a:r>
            <a:r>
              <a:rPr lang="en-US" sz="2800" smtClean="0">
                <a:solidFill>
                  <a:srgbClr val="0000FF"/>
                </a:solidFill>
                <a:cs typeface="Times New Roman" pitchFamily="18" charset="0"/>
              </a:rPr>
              <a:t>      </a:t>
            </a:r>
            <a:r>
              <a:rPr lang="en-US" sz="2800" b="1" smtClean="0">
                <a:solidFill>
                  <a:srgbClr val="0000FF"/>
                </a:solidFill>
                <a:cs typeface="Arial" pitchFamily="34" charset="0"/>
              </a:rPr>
              <a:t>8% - 10%</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endParaRPr lang="en-US" sz="2800" smtClean="0">
              <a:latin typeface="Courier New" pitchFamily="49" charset="0"/>
              <a:cs typeface="Courier New" pitchFamily="49" charset="0"/>
            </a:endParaRPr>
          </a:p>
          <a:p>
            <a:pPr eaLnBrk="1" hangingPunct="1">
              <a:lnSpc>
                <a:spcPct val="90000"/>
              </a:lnSpc>
              <a:spcBef>
                <a:spcPct val="0"/>
              </a:spcBef>
              <a:buFont typeface="Wingdings" pitchFamily="2" charset="2"/>
              <a:buNone/>
            </a:pPr>
            <a:r>
              <a:rPr lang="en-US" sz="2800" i="1" smtClean="0">
                <a:solidFill>
                  <a:srgbClr val="FF0000"/>
                </a:solidFill>
                <a:cs typeface="Times New Roman" pitchFamily="18" charset="0"/>
              </a:rPr>
              <a:t>Raw land (speculation):</a:t>
            </a:r>
          </a:p>
          <a:p>
            <a:pPr eaLnBrk="1" hangingPunct="1">
              <a:lnSpc>
                <a:spcPct val="90000"/>
              </a:lnSpc>
              <a:buFont typeface="Wingdings" pitchFamily="2" charset="2"/>
              <a:buNone/>
            </a:pPr>
            <a:r>
              <a:rPr lang="en-US" sz="2800" smtClean="0">
                <a:cs typeface="Arial" pitchFamily="34" charset="0"/>
              </a:rPr>
              <a:t> 	</a:t>
            </a:r>
            <a:r>
              <a:rPr lang="en-US" sz="2800" smtClean="0">
                <a:solidFill>
                  <a:srgbClr val="FF00FF"/>
                </a:solidFill>
                <a:latin typeface="Symbol" pitchFamily="18" charset="2"/>
                <a:cs typeface="Courier New" pitchFamily="49" charset="0"/>
              </a:rPr>
              <a:t>·</a:t>
            </a:r>
            <a:r>
              <a:rPr lang="en-US" sz="2800" smtClean="0">
                <a:solidFill>
                  <a:srgbClr val="FF00FF"/>
                </a:solidFill>
                <a:cs typeface="Times New Roman" pitchFamily="18" charset="0"/>
              </a:rPr>
              <a:t>      </a:t>
            </a:r>
            <a:r>
              <a:rPr lang="en-US" sz="2800" b="1" smtClean="0">
                <a:solidFill>
                  <a:srgbClr val="FF00FF"/>
                </a:solidFill>
                <a:cs typeface="Arial" pitchFamily="34" charset="0"/>
              </a:rPr>
              <a:t>12% - 25%</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endParaRPr lang="en-US" sz="2800" smtClean="0"/>
          </a:p>
        </p:txBody>
      </p:sp>
      <p:sp>
        <p:nvSpPr>
          <p:cNvPr id="43012"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43013" name="Slide Number Placeholder 5"/>
          <p:cNvSpPr>
            <a:spLocks noGrp="1"/>
          </p:cNvSpPr>
          <p:nvPr>
            <p:ph type="sldNum" sz="quarter" idx="12"/>
          </p:nvPr>
        </p:nvSpPr>
        <p:spPr>
          <a:noFill/>
          <a:ln>
            <a:miter lim="800000"/>
            <a:headEnd/>
            <a:tailEnd/>
          </a:ln>
        </p:spPr>
        <p:txBody>
          <a:bodyPr/>
          <a:lstStyle/>
          <a:p>
            <a:fld id="{EA22458B-FFA3-4440-A3D3-6B33B613C9CF}" type="slidenum">
              <a:rPr lang="en-US" smtClean="0"/>
              <a:pPr/>
              <a:t>30</a:t>
            </a:fld>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685800" y="381000"/>
            <a:ext cx="7772400" cy="1143000"/>
          </a:xfrm>
        </p:spPr>
        <p:txBody>
          <a:bodyPr/>
          <a:lstStyle/>
          <a:p>
            <a:pPr eaLnBrk="1" hangingPunct="1">
              <a:defRPr/>
            </a:pPr>
            <a:r>
              <a:rPr lang="en-US" sz="2800" dirty="0">
                <a:cs typeface="Arial" charset="0"/>
              </a:rPr>
              <a:t>Typical per annum OCC (“going-in IRR”) rates </a:t>
            </a:r>
            <a:r>
              <a:rPr lang="en-US" sz="2800" dirty="0" smtClean="0">
                <a:cs typeface="Arial" charset="0"/>
              </a:rPr>
              <a:t>(circa 2011) </a:t>
            </a:r>
            <a:r>
              <a:rPr lang="en-US" sz="2800" dirty="0">
                <a:cs typeface="Arial" charset="0"/>
              </a:rPr>
              <a:t>. . .</a:t>
            </a:r>
            <a:endParaRPr lang="en-US" sz="2800" dirty="0">
              <a:latin typeface="Courier New" pitchFamily="49" charset="0"/>
              <a:cs typeface="Courier New" pitchFamily="49" charset="0"/>
            </a:endParaRPr>
          </a:p>
        </p:txBody>
      </p:sp>
      <p:sp>
        <p:nvSpPr>
          <p:cNvPr id="44035" name="Rectangle 3"/>
          <p:cNvSpPr>
            <a:spLocks noGrp="1" noChangeArrowheads="1"/>
          </p:cNvSpPr>
          <p:nvPr>
            <p:ph type="body" idx="1"/>
          </p:nvPr>
        </p:nvSpPr>
        <p:spPr>
          <a:xfrm>
            <a:off x="685800" y="1600200"/>
            <a:ext cx="8229600" cy="4876800"/>
          </a:xfrm>
        </p:spPr>
        <p:txBody>
          <a:bodyPr/>
          <a:lstStyle/>
          <a:p>
            <a:pPr eaLnBrk="1" hangingPunct="1">
              <a:lnSpc>
                <a:spcPct val="90000"/>
              </a:lnSpc>
              <a:buFont typeface="Wingdings" pitchFamily="2" charset="2"/>
              <a:buNone/>
            </a:pPr>
            <a:r>
              <a:rPr lang="en-US" sz="2800" i="1" smtClean="0">
                <a:solidFill>
                  <a:srgbClr val="FF0000"/>
                </a:solidFill>
                <a:cs typeface="Times New Roman" pitchFamily="18" charset="0"/>
              </a:rPr>
              <a:t>For high quality ("class A", "institutional quality") income property:</a:t>
            </a:r>
            <a:br>
              <a:rPr lang="en-US" sz="2800" i="1" smtClean="0">
                <a:solidFill>
                  <a:srgbClr val="FF0000"/>
                </a:solidFill>
                <a:cs typeface="Times New Roman" pitchFamily="18" charset="0"/>
              </a:rPr>
            </a:br>
            <a:r>
              <a:rPr lang="en-US" sz="2800" smtClean="0">
                <a:latin typeface="Symbol" pitchFamily="18" charset="2"/>
                <a:cs typeface="Courier New" pitchFamily="49" charset="0"/>
              </a:rPr>
              <a:t>·</a:t>
            </a:r>
            <a:r>
              <a:rPr lang="en-US" sz="2800" smtClean="0">
                <a:cs typeface="Times New Roman" pitchFamily="18" charset="0"/>
              </a:rPr>
              <a:t>      </a:t>
            </a:r>
            <a:r>
              <a:rPr lang="en-US" sz="2800" b="1" smtClean="0">
                <a:solidFill>
                  <a:srgbClr val="FF3300"/>
                </a:solidFill>
                <a:cs typeface="Times New Roman" pitchFamily="18" charset="0"/>
              </a:rPr>
              <a:t>8%</a:t>
            </a:r>
            <a:r>
              <a:rPr lang="en-US" sz="2800" b="1" smtClean="0">
                <a:solidFill>
                  <a:srgbClr val="FF0000"/>
                </a:solidFill>
                <a:cs typeface="Arial" pitchFamily="34" charset="0"/>
              </a:rPr>
              <a:t> - 10%</a:t>
            </a:r>
            <a:r>
              <a:rPr lang="en-US" sz="2800" smtClean="0">
                <a:cs typeface="Arial" pitchFamily="34" charset="0"/>
              </a:rPr>
              <a:t>, stated.</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latin typeface="Symbol" pitchFamily="18" charset="2"/>
                <a:cs typeface="Courier New" pitchFamily="49" charset="0"/>
              </a:rPr>
              <a:t>·</a:t>
            </a:r>
            <a:r>
              <a:rPr lang="en-US" sz="2800" smtClean="0">
                <a:cs typeface="Times New Roman" pitchFamily="18" charset="0"/>
              </a:rPr>
              <a:t>      </a:t>
            </a:r>
            <a:r>
              <a:rPr lang="en-US" sz="2800" b="1" smtClean="0">
                <a:solidFill>
                  <a:srgbClr val="FF3300"/>
                </a:solidFill>
                <a:cs typeface="Times New Roman" pitchFamily="18" charset="0"/>
              </a:rPr>
              <a:t>6</a:t>
            </a:r>
            <a:r>
              <a:rPr lang="en-US" sz="2800" b="1" smtClean="0">
                <a:solidFill>
                  <a:srgbClr val="FF0000"/>
                </a:solidFill>
                <a:cs typeface="Arial" pitchFamily="34" charset="0"/>
              </a:rPr>
              <a:t>% - 8%</a:t>
            </a:r>
            <a:r>
              <a:rPr lang="en-US" sz="2800" smtClean="0">
                <a:cs typeface="Arial" pitchFamily="34" charset="0"/>
              </a:rPr>
              <a:t>, realistic.</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endParaRPr lang="en-US" sz="2800" smtClean="0">
              <a:latin typeface="Courier New" pitchFamily="49" charset="0"/>
              <a:cs typeface="Courier New" pitchFamily="49" charset="0"/>
            </a:endParaRPr>
          </a:p>
          <a:p>
            <a:pPr eaLnBrk="1" hangingPunct="1">
              <a:lnSpc>
                <a:spcPct val="90000"/>
              </a:lnSpc>
              <a:spcBef>
                <a:spcPct val="0"/>
              </a:spcBef>
              <a:buFont typeface="Wingdings" pitchFamily="2" charset="2"/>
              <a:buNone/>
            </a:pPr>
            <a:r>
              <a:rPr lang="en-US" sz="2800" smtClean="0">
                <a:cs typeface="Arial" pitchFamily="34" charset="0"/>
              </a:rPr>
              <a:t> </a:t>
            </a:r>
            <a:r>
              <a:rPr lang="en-US" sz="2800" i="1" smtClean="0">
                <a:solidFill>
                  <a:srgbClr val="FF0000"/>
                </a:solidFill>
                <a:cs typeface="Times New Roman" pitchFamily="18" charset="0"/>
              </a:rPr>
              <a:t>Lower quality or more risky income property (e.g., hotels, class B commercial, turnarounds, distressed assets, "mom &amp; pops"):</a:t>
            </a:r>
            <a:r>
              <a:rPr lang="en-US" sz="2800" smtClean="0">
                <a:cs typeface="Arial" pitchFamily="34" charset="0"/>
              </a:rPr>
              <a:t> </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r>
              <a:rPr lang="en-US" sz="2800" smtClean="0">
                <a:solidFill>
                  <a:srgbClr val="0000FF"/>
                </a:solidFill>
                <a:latin typeface="Symbol" pitchFamily="18" charset="2"/>
                <a:cs typeface="Courier New" pitchFamily="49" charset="0"/>
              </a:rPr>
              <a:t>·</a:t>
            </a:r>
            <a:r>
              <a:rPr lang="en-US" sz="2800" smtClean="0">
                <a:solidFill>
                  <a:srgbClr val="0000FF"/>
                </a:solidFill>
                <a:cs typeface="Times New Roman" pitchFamily="18" charset="0"/>
              </a:rPr>
              <a:t>      </a:t>
            </a:r>
            <a:r>
              <a:rPr lang="en-US" sz="2800" b="1" smtClean="0">
                <a:solidFill>
                  <a:srgbClr val="0000FF"/>
                </a:solidFill>
                <a:cs typeface="Arial" pitchFamily="34" charset="0"/>
              </a:rPr>
              <a:t>8% - 12%</a:t>
            </a:r>
            <a:r>
              <a:rPr lang="en-US" sz="2800" b="1" smtClean="0">
                <a:solidFill>
                  <a:srgbClr val="FF0000"/>
                </a:solidFill>
                <a:cs typeface="Arial" pitchFamily="34" charset="0"/>
              </a:rPr>
              <a:t> </a:t>
            </a:r>
            <a:r>
              <a:rPr lang="en-US" sz="2800" smtClean="0">
                <a:cs typeface="Arial" pitchFamily="34" charset="0"/>
              </a:rPr>
              <a:t>, realistic </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endParaRPr lang="en-US" sz="2800" smtClean="0">
              <a:latin typeface="Courier New" pitchFamily="49" charset="0"/>
              <a:cs typeface="Courier New" pitchFamily="49" charset="0"/>
            </a:endParaRPr>
          </a:p>
          <a:p>
            <a:pPr eaLnBrk="1" hangingPunct="1">
              <a:lnSpc>
                <a:spcPct val="90000"/>
              </a:lnSpc>
              <a:spcBef>
                <a:spcPct val="0"/>
              </a:spcBef>
              <a:buFont typeface="Wingdings" pitchFamily="2" charset="2"/>
              <a:buNone/>
            </a:pPr>
            <a:r>
              <a:rPr lang="en-US" sz="2800" i="1" smtClean="0">
                <a:solidFill>
                  <a:srgbClr val="FF0000"/>
                </a:solidFill>
                <a:cs typeface="Times New Roman" pitchFamily="18" charset="0"/>
              </a:rPr>
              <a:t>Raw land (speculation):</a:t>
            </a:r>
          </a:p>
          <a:p>
            <a:pPr eaLnBrk="1" hangingPunct="1">
              <a:lnSpc>
                <a:spcPct val="90000"/>
              </a:lnSpc>
              <a:buFont typeface="Wingdings" pitchFamily="2" charset="2"/>
              <a:buNone/>
            </a:pPr>
            <a:r>
              <a:rPr lang="en-US" sz="2800" smtClean="0">
                <a:cs typeface="Arial" pitchFamily="34" charset="0"/>
              </a:rPr>
              <a:t> 	</a:t>
            </a:r>
            <a:r>
              <a:rPr lang="en-US" sz="2800" smtClean="0">
                <a:solidFill>
                  <a:srgbClr val="FF00FF"/>
                </a:solidFill>
                <a:latin typeface="Symbol" pitchFamily="18" charset="2"/>
                <a:cs typeface="Courier New" pitchFamily="49" charset="0"/>
              </a:rPr>
              <a:t>·</a:t>
            </a:r>
            <a:r>
              <a:rPr lang="en-US" sz="2800" smtClean="0">
                <a:solidFill>
                  <a:srgbClr val="FF00FF"/>
                </a:solidFill>
                <a:cs typeface="Times New Roman" pitchFamily="18" charset="0"/>
              </a:rPr>
              <a:t>      </a:t>
            </a:r>
            <a:r>
              <a:rPr lang="en-US" sz="2800" b="1" smtClean="0">
                <a:solidFill>
                  <a:srgbClr val="FF00FF"/>
                </a:solidFill>
                <a:cs typeface="Arial" pitchFamily="34" charset="0"/>
              </a:rPr>
              <a:t>20% - 40%</a:t>
            </a:r>
            <a:r>
              <a:rPr lang="en-US" sz="2800" smtClean="0">
                <a:latin typeface="Courier New" pitchFamily="49" charset="0"/>
                <a:cs typeface="Courier New" pitchFamily="49" charset="0"/>
              </a:rPr>
              <a:t/>
            </a:r>
            <a:br>
              <a:rPr lang="en-US" sz="2800" smtClean="0">
                <a:latin typeface="Courier New" pitchFamily="49" charset="0"/>
                <a:cs typeface="Courier New" pitchFamily="49" charset="0"/>
              </a:rPr>
            </a:br>
            <a:endParaRPr lang="en-US" sz="2800" smtClean="0"/>
          </a:p>
        </p:txBody>
      </p:sp>
      <p:sp>
        <p:nvSpPr>
          <p:cNvPr id="44036"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44037" name="Slide Number Placeholder 5"/>
          <p:cNvSpPr>
            <a:spLocks noGrp="1"/>
          </p:cNvSpPr>
          <p:nvPr>
            <p:ph type="sldNum" sz="quarter" idx="12"/>
          </p:nvPr>
        </p:nvSpPr>
        <p:spPr>
          <a:noFill/>
          <a:ln>
            <a:miter lim="800000"/>
            <a:headEnd/>
            <a:tailEnd/>
          </a:ln>
        </p:spPr>
        <p:txBody>
          <a:bodyPr/>
          <a:lstStyle/>
          <a:p>
            <a:fld id="{E26B075E-57DD-4772-98DB-B7DB6F4D4429}" type="slidenum">
              <a:rPr lang="en-US" smtClean="0"/>
              <a:pPr/>
              <a:t>31</a:t>
            </a:fld>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300" name="Text Box 4"/>
          <p:cNvSpPr txBox="1">
            <a:spLocks noChangeArrowheads="1"/>
          </p:cNvSpPr>
          <p:nvPr/>
        </p:nvSpPr>
        <p:spPr bwMode="auto">
          <a:xfrm>
            <a:off x="609600" y="152400"/>
            <a:ext cx="7924800" cy="396875"/>
          </a:xfrm>
          <a:prstGeom prst="rect">
            <a:avLst/>
          </a:prstGeom>
          <a:noFill/>
          <a:ln w="9525">
            <a:noFill/>
            <a:miter lim="800000"/>
            <a:headEnd/>
            <a:tailEnd/>
          </a:ln>
          <a:effectLst/>
        </p:spPr>
        <p:txBody>
          <a:bodyPr>
            <a:spAutoFit/>
          </a:bodyPr>
          <a:lstStyle/>
          <a:p>
            <a:pPr algn="ctr" eaLnBrk="1" hangingPunct="1">
              <a:spcBef>
                <a:spcPct val="50000"/>
              </a:spcBef>
              <a:defRPr/>
            </a:pPr>
            <a:r>
              <a:rPr lang="en-US" sz="2000" b="1">
                <a:effectLst>
                  <a:outerShdw blurRad="38100" dist="38100" dir="2700000" algn="tl">
                    <a:srgbClr val="FFFFFF"/>
                  </a:outerShdw>
                </a:effectLst>
              </a:rPr>
              <a:t>11.2.6 Variation in Return Expectations Across Property Types</a:t>
            </a:r>
          </a:p>
        </p:txBody>
      </p:sp>
      <p:pic>
        <p:nvPicPr>
          <p:cNvPr id="45059" name="Picture 3"/>
          <p:cNvPicPr>
            <a:picLocks noChangeAspect="1" noChangeArrowheads="1"/>
          </p:cNvPicPr>
          <p:nvPr/>
        </p:nvPicPr>
        <p:blipFill>
          <a:blip r:embed="rId2" cstate="print"/>
          <a:srcRect/>
          <a:stretch>
            <a:fillRect/>
          </a:stretch>
        </p:blipFill>
        <p:spPr bwMode="auto">
          <a:xfrm>
            <a:off x="1447800" y="685800"/>
            <a:ext cx="6248400" cy="6111875"/>
          </a:xfrm>
          <a:prstGeom prst="rect">
            <a:avLst/>
          </a:prstGeom>
          <a:noFill/>
          <a:ln w="9525">
            <a:noFill/>
            <a:miter lim="800000"/>
            <a:headEnd/>
            <a:tailEnd/>
          </a:ln>
        </p:spPr>
      </p:pic>
      <p:sp>
        <p:nvSpPr>
          <p:cNvPr id="45060" name="Footer Placeholder 5"/>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45061" name="Slide Number Placeholder 6"/>
          <p:cNvSpPr>
            <a:spLocks noGrp="1"/>
          </p:cNvSpPr>
          <p:nvPr>
            <p:ph type="sldNum" sz="quarter" idx="12"/>
          </p:nvPr>
        </p:nvSpPr>
        <p:spPr>
          <a:noFill/>
          <a:ln>
            <a:miter lim="800000"/>
            <a:headEnd/>
            <a:tailEnd/>
          </a:ln>
        </p:spPr>
        <p:txBody>
          <a:bodyPr/>
          <a:lstStyle/>
          <a:p>
            <a:fld id="{2B44B81D-2A82-407D-BA1F-0CD1064B731E}" type="slidenum">
              <a:rPr lang="en-US" smtClean="0"/>
              <a:pPr/>
              <a:t>32</a:t>
            </a:fld>
            <a:endParaRPr lang="en-US"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noChangeArrowheads="1"/>
          </p:cNvPicPr>
          <p:nvPr/>
        </p:nvPicPr>
        <p:blipFill>
          <a:blip r:embed="rId2" cstate="print"/>
          <a:srcRect/>
          <a:stretch>
            <a:fillRect/>
          </a:stretch>
        </p:blipFill>
        <p:spPr bwMode="auto">
          <a:xfrm>
            <a:off x="1447800" y="381000"/>
            <a:ext cx="6324600" cy="6186488"/>
          </a:xfrm>
          <a:prstGeom prst="rect">
            <a:avLst/>
          </a:prstGeom>
          <a:noFill/>
          <a:ln w="9525">
            <a:noFill/>
            <a:miter lim="800000"/>
            <a:headEnd/>
            <a:tailEnd/>
          </a:ln>
        </p:spPr>
      </p:pic>
      <p:sp>
        <p:nvSpPr>
          <p:cNvPr id="46083" name="Footer Placeholder 3"/>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46084" name="Slide Number Placeholder 4"/>
          <p:cNvSpPr>
            <a:spLocks noGrp="1"/>
          </p:cNvSpPr>
          <p:nvPr>
            <p:ph type="sldNum" sz="quarter" idx="12"/>
          </p:nvPr>
        </p:nvSpPr>
        <p:spPr>
          <a:noFill/>
          <a:ln>
            <a:miter lim="800000"/>
            <a:headEnd/>
            <a:tailEnd/>
          </a:ln>
        </p:spPr>
        <p:txBody>
          <a:bodyPr/>
          <a:lstStyle/>
          <a:p>
            <a:fld id="{532EBDC6-FEC3-48FA-A79C-FC14BB26970C}" type="slidenum">
              <a:rPr lang="en-US" smtClean="0"/>
              <a:pPr/>
              <a:t>33</a:t>
            </a:fld>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990600" y="990600"/>
            <a:ext cx="7162800" cy="3937000"/>
          </a:xfrm>
          <a:prstGeom prst="rect">
            <a:avLst/>
          </a:prstGeom>
          <a:noFill/>
          <a:ln w="9525">
            <a:noFill/>
            <a:miter lim="800000"/>
            <a:headEnd/>
            <a:tailEnd/>
          </a:ln>
        </p:spPr>
        <p:txBody>
          <a:bodyPr>
            <a:spAutoFit/>
          </a:bodyPr>
          <a:lstStyle/>
          <a:p>
            <a:pPr eaLnBrk="1" hangingPunct="1">
              <a:spcBef>
                <a:spcPct val="50000"/>
              </a:spcBef>
            </a:pPr>
            <a:r>
              <a:rPr lang="en-US" sz="2800"/>
              <a:t>Note that the difference in OCC tends to be much greater between “instituional” vs “non-institutional” quality real estate (100-300bps), than between most usage types of property (office, retail, industrial, residential) </a:t>
            </a:r>
            <a:r>
              <a:rPr lang="en-US" sz="2800" i="1"/>
              <a:t>within</a:t>
            </a:r>
            <a:r>
              <a:rPr lang="en-US" sz="2800"/>
              <a:t> either of those two categories.</a:t>
            </a:r>
          </a:p>
          <a:p>
            <a:pPr eaLnBrk="1" hangingPunct="1">
              <a:spcBef>
                <a:spcPct val="50000"/>
              </a:spcBef>
            </a:pPr>
            <a:endParaRPr lang="en-US" sz="2800"/>
          </a:p>
          <a:p>
            <a:pPr eaLnBrk="1" hangingPunct="1">
              <a:spcBef>
                <a:spcPct val="50000"/>
              </a:spcBef>
            </a:pPr>
            <a:r>
              <a:rPr lang="en-US" sz="2800"/>
              <a:t>Why do you suppose this is? . . .</a:t>
            </a:r>
          </a:p>
        </p:txBody>
      </p:sp>
      <p:sp>
        <p:nvSpPr>
          <p:cNvPr id="47107" name="Footer Placeholder 3"/>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47108" name="Slide Number Placeholder 4"/>
          <p:cNvSpPr>
            <a:spLocks noGrp="1"/>
          </p:cNvSpPr>
          <p:nvPr>
            <p:ph type="sldNum" sz="quarter" idx="12"/>
          </p:nvPr>
        </p:nvSpPr>
        <p:spPr>
          <a:noFill/>
          <a:ln>
            <a:miter lim="800000"/>
            <a:headEnd/>
            <a:tailEnd/>
          </a:ln>
        </p:spPr>
        <p:txBody>
          <a:bodyPr/>
          <a:lstStyle/>
          <a:p>
            <a:fld id="{6ADC2081-1C00-416B-A974-B7DB0CF831B3}" type="slidenum">
              <a:rPr lang="en-US" smtClean="0"/>
              <a:pPr/>
              <a:t>34</a:t>
            </a:fld>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5"/>
          <p:cNvSpPr txBox="1">
            <a:spLocks noChangeArrowheads="1"/>
          </p:cNvSpPr>
          <p:nvPr/>
        </p:nvSpPr>
        <p:spPr bwMode="auto">
          <a:xfrm>
            <a:off x="228600" y="0"/>
            <a:ext cx="8915400" cy="646113"/>
          </a:xfrm>
          <a:prstGeom prst="rect">
            <a:avLst/>
          </a:prstGeom>
          <a:solidFill>
            <a:srgbClr val="FFFFFF"/>
          </a:solidFill>
          <a:ln w="9525">
            <a:noFill/>
            <a:miter lim="800000"/>
            <a:headEnd/>
            <a:tailEnd/>
          </a:ln>
        </p:spPr>
        <p:txBody>
          <a:bodyPr>
            <a:spAutoFit/>
          </a:bodyPr>
          <a:lstStyle/>
          <a:p>
            <a:pPr eaLnBrk="1" hangingPunct="1"/>
            <a:r>
              <a:rPr lang="en-US" sz="1800">
                <a:latin typeface="Arial" pitchFamily="34" charset="0"/>
                <a:cs typeface="Arial" pitchFamily="34" charset="0"/>
              </a:rPr>
              <a:t>“Institutional” (aka “</a:t>
            </a:r>
            <a:r>
              <a:rPr lang="en-US" sz="1800">
                <a:solidFill>
                  <a:srgbClr val="002060"/>
                </a:solidFill>
                <a:latin typeface="Arial" pitchFamily="34" charset="0"/>
                <a:cs typeface="Arial" pitchFamily="34" charset="0"/>
              </a:rPr>
              <a:t>Investment Grade</a:t>
            </a:r>
            <a:r>
              <a:rPr lang="en-US" sz="1800">
                <a:latin typeface="Arial" pitchFamily="34" charset="0"/>
                <a:cs typeface="Arial" pitchFamily="34" charset="0"/>
              </a:rPr>
              <a:t>”) properties (larger, in primary mkts) exhibit </a:t>
            </a:r>
            <a:r>
              <a:rPr lang="en-US" sz="1800" i="1" u="sng">
                <a:latin typeface="Arial" pitchFamily="34" charset="0"/>
                <a:cs typeface="Arial" pitchFamily="34" charset="0"/>
              </a:rPr>
              <a:t>different price behavior </a:t>
            </a:r>
            <a:r>
              <a:rPr lang="en-US" sz="1800">
                <a:latin typeface="Arial" pitchFamily="34" charset="0"/>
                <a:cs typeface="Arial" pitchFamily="34" charset="0"/>
              </a:rPr>
              <a:t> than smaller (“</a:t>
            </a:r>
            <a:r>
              <a:rPr lang="en-US" sz="1800">
                <a:solidFill>
                  <a:srgbClr val="0070C0"/>
                </a:solidFill>
                <a:latin typeface="Arial" pitchFamily="34" charset="0"/>
                <a:cs typeface="Arial" pitchFamily="34" charset="0"/>
              </a:rPr>
              <a:t>mom &amp; pop</a:t>
            </a:r>
            <a:r>
              <a:rPr lang="en-US" sz="1800">
                <a:latin typeface="Arial" pitchFamily="34" charset="0"/>
                <a:cs typeface="Arial" pitchFamily="34" charset="0"/>
              </a:rPr>
              <a:t>”) properties, as seen in CCRSI…</a:t>
            </a:r>
          </a:p>
        </p:txBody>
      </p:sp>
      <p:sp>
        <p:nvSpPr>
          <p:cNvPr id="48131" name="TextBox 5"/>
          <p:cNvSpPr txBox="1">
            <a:spLocks noChangeArrowheads="1"/>
          </p:cNvSpPr>
          <p:nvPr/>
        </p:nvSpPr>
        <p:spPr bwMode="auto">
          <a:xfrm>
            <a:off x="228600" y="5754688"/>
            <a:ext cx="8610600" cy="646112"/>
          </a:xfrm>
          <a:prstGeom prst="rect">
            <a:avLst/>
          </a:prstGeom>
          <a:solidFill>
            <a:srgbClr val="FFFFFF"/>
          </a:solidFill>
          <a:ln w="9525">
            <a:noFill/>
            <a:miter lim="800000"/>
            <a:headEnd/>
            <a:tailEnd/>
          </a:ln>
        </p:spPr>
        <p:txBody>
          <a:bodyPr>
            <a:spAutoFit/>
          </a:bodyPr>
          <a:lstStyle/>
          <a:p>
            <a:pPr algn="ctr" eaLnBrk="1" hangingPunct="1"/>
            <a:r>
              <a:rPr lang="en-US" sz="1800">
                <a:latin typeface="Arial" pitchFamily="34" charset="0"/>
                <a:cs typeface="Arial" pitchFamily="34" charset="0"/>
              </a:rPr>
              <a:t>Reflects different sources of financing (non-bank vs bank), different owner/investor clienteles (natl/intl instns vs local/users), different asset </a:t>
            </a:r>
            <a:r>
              <a:rPr lang="en-US" sz="1800" b="1" i="1" u="sng">
                <a:latin typeface="Arial" pitchFamily="34" charset="0"/>
                <a:cs typeface="Arial" pitchFamily="34" charset="0"/>
              </a:rPr>
              <a:t>mkt segments</a:t>
            </a:r>
            <a:r>
              <a:rPr lang="en-US" sz="1800">
                <a:latin typeface="Arial" pitchFamily="34" charset="0"/>
                <a:cs typeface="Arial" pitchFamily="34" charset="0"/>
              </a:rPr>
              <a:t>.</a:t>
            </a:r>
          </a:p>
        </p:txBody>
      </p:sp>
      <p:pic>
        <p:nvPicPr>
          <p:cNvPr id="48132" name="Picture 1"/>
          <p:cNvPicPr>
            <a:picLocks noChangeAspect="1" noChangeArrowheads="1"/>
          </p:cNvPicPr>
          <p:nvPr/>
        </p:nvPicPr>
        <p:blipFill>
          <a:blip r:embed="rId2" cstate="print"/>
          <a:srcRect/>
          <a:stretch>
            <a:fillRect/>
          </a:stretch>
        </p:blipFill>
        <p:spPr bwMode="auto">
          <a:xfrm>
            <a:off x="898525" y="725488"/>
            <a:ext cx="7331075" cy="4989512"/>
          </a:xfrm>
          <a:prstGeom prst="rect">
            <a:avLst/>
          </a:prstGeom>
          <a:noFill/>
          <a:ln w="9525">
            <a:noFill/>
            <a:miter lim="800000"/>
            <a:headEnd/>
            <a:tailEnd/>
          </a:ln>
        </p:spPr>
      </p:pic>
      <p:pic>
        <p:nvPicPr>
          <p:cNvPr id="48133" name="Picture 5"/>
          <p:cNvPicPr>
            <a:picLocks noChangeAspect="1" noChangeArrowheads="1"/>
          </p:cNvPicPr>
          <p:nvPr/>
        </p:nvPicPr>
        <p:blipFill>
          <a:blip r:embed="rId3" cstate="print"/>
          <a:srcRect/>
          <a:stretch>
            <a:fillRect/>
          </a:stretch>
        </p:blipFill>
        <p:spPr bwMode="auto">
          <a:xfrm>
            <a:off x="4019550" y="3867150"/>
            <a:ext cx="2286000" cy="862013"/>
          </a:xfrm>
          <a:prstGeom prst="rect">
            <a:avLst/>
          </a:prstGeom>
          <a:solidFill>
            <a:srgbClr val="FFFFFF"/>
          </a:solidFill>
          <a:ln w="9525">
            <a:solidFill>
              <a:schemeClr val="tx1"/>
            </a:solidFill>
            <a:miter lim="800000"/>
            <a:headEnd/>
            <a:tailEnd/>
          </a:ln>
        </p:spPr>
      </p:pic>
      <p:sp>
        <p:nvSpPr>
          <p:cNvPr id="48134" name="Footer Placeholder 6"/>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48135" name="Slide Number Placeholder 7"/>
          <p:cNvSpPr>
            <a:spLocks noGrp="1"/>
          </p:cNvSpPr>
          <p:nvPr>
            <p:ph type="sldNum" sz="quarter" idx="12"/>
          </p:nvPr>
        </p:nvSpPr>
        <p:spPr>
          <a:noFill/>
          <a:ln>
            <a:miter lim="800000"/>
            <a:headEnd/>
            <a:tailEnd/>
          </a:ln>
        </p:spPr>
        <p:txBody>
          <a:bodyPr/>
          <a:lstStyle/>
          <a:p>
            <a:fld id="{28CBA55E-7C6A-4F54-A1BE-FF8BBC6D4A26}" type="slidenum">
              <a:rPr lang="en-US" smtClean="0"/>
              <a:pPr/>
              <a:t>35</a:t>
            </a:fld>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685800" y="381000"/>
            <a:ext cx="7772400" cy="1143000"/>
          </a:xfrm>
        </p:spPr>
        <p:txBody>
          <a:bodyPr/>
          <a:lstStyle/>
          <a:p>
            <a:pPr eaLnBrk="1" hangingPunct="1">
              <a:defRPr/>
            </a:pPr>
            <a:r>
              <a:rPr lang="en-US" sz="2800" i="1">
                <a:solidFill>
                  <a:srgbClr val="0000FF"/>
                </a:solidFill>
                <a:effectLst>
                  <a:outerShdw blurRad="38100" dist="38100" dir="2700000" algn="tl">
                    <a:srgbClr val="000000"/>
                  </a:outerShdw>
                </a:effectLst>
                <a:cs typeface="Arial" charset="0"/>
              </a:rPr>
              <a:t>IN DCF APPLICATIONS, KEEP IN MIND WHAT THE DISCOUNT RATE IS...</a:t>
            </a:r>
            <a:endParaRPr lang="en-US" sz="2800" i="1"/>
          </a:p>
        </p:txBody>
      </p:sp>
      <p:sp>
        <p:nvSpPr>
          <p:cNvPr id="49155" name="Rectangle 3"/>
          <p:cNvSpPr>
            <a:spLocks noGrp="1" noChangeArrowheads="1"/>
          </p:cNvSpPr>
          <p:nvPr>
            <p:ph type="body" idx="1"/>
          </p:nvPr>
        </p:nvSpPr>
        <p:spPr>
          <a:xfrm>
            <a:off x="762000" y="1600200"/>
            <a:ext cx="7772400" cy="4876800"/>
          </a:xfrm>
        </p:spPr>
        <p:txBody>
          <a:bodyPr/>
          <a:lstStyle/>
          <a:p>
            <a:pPr eaLnBrk="1" hangingPunct="1">
              <a:lnSpc>
                <a:spcPct val="90000"/>
              </a:lnSpc>
              <a:buFont typeface="Wingdings" pitchFamily="2" charset="2"/>
              <a:buNone/>
            </a:pPr>
            <a:r>
              <a:rPr lang="en-US" sz="2800" smtClean="0"/>
              <a:t>Disc. Rate	= Required Return</a:t>
            </a:r>
          </a:p>
          <a:p>
            <a:pPr eaLnBrk="1" hangingPunct="1">
              <a:lnSpc>
                <a:spcPct val="90000"/>
              </a:lnSpc>
              <a:buFont typeface="Wingdings" pitchFamily="2" charset="2"/>
              <a:buNone/>
            </a:pPr>
            <a:r>
              <a:rPr lang="en-US" sz="2800" smtClean="0">
                <a:latin typeface="Arial" pitchFamily="34" charset="0"/>
                <a:cs typeface="Arial" pitchFamily="34" charset="0"/>
              </a:rPr>
              <a:t>				= Oppty. Cost of Capital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				= </a:t>
            </a:r>
            <a:r>
              <a:rPr lang="en-US" sz="2800" i="1" smtClean="0">
                <a:solidFill>
                  <a:srgbClr val="FF0000"/>
                </a:solidFill>
                <a:latin typeface="Arial" pitchFamily="34" charset="0"/>
                <a:cs typeface="Arial" pitchFamily="34" charset="0"/>
              </a:rPr>
              <a:t>Expected </a:t>
            </a:r>
            <a:r>
              <a:rPr lang="en-US" sz="2800" i="1" u="sng" smtClean="0">
                <a:solidFill>
                  <a:srgbClr val="FF0000"/>
                </a:solidFill>
                <a:latin typeface="Arial" pitchFamily="34" charset="0"/>
                <a:cs typeface="Arial" pitchFamily="34" charset="0"/>
              </a:rPr>
              <a:t>total</a:t>
            </a:r>
            <a:r>
              <a:rPr lang="en-US" sz="2800" i="1" smtClean="0">
                <a:solidFill>
                  <a:srgbClr val="FF0000"/>
                </a:solidFill>
                <a:latin typeface="Arial" pitchFamily="34" charset="0"/>
                <a:cs typeface="Arial" pitchFamily="34" charset="0"/>
              </a:rPr>
              <a:t> return</a:t>
            </a:r>
            <a:r>
              <a:rPr lang="en-US" sz="2800" smtClean="0">
                <a:latin typeface="Arial" pitchFamily="34" charset="0"/>
                <a:cs typeface="Arial" pitchFamily="34" charset="0"/>
              </a:rPr>
              <a:t>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				= r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				= r</a:t>
            </a:r>
            <a:r>
              <a:rPr lang="en-US" sz="2800" baseline="-30000" smtClean="0">
                <a:latin typeface="Arial" pitchFamily="34" charset="0"/>
                <a:cs typeface="Arial" pitchFamily="34" charset="0"/>
              </a:rPr>
              <a:t>f</a:t>
            </a:r>
            <a:r>
              <a:rPr lang="en-US" sz="2800" smtClean="0">
                <a:latin typeface="Arial" pitchFamily="34" charset="0"/>
                <a:cs typeface="Arial" pitchFamily="34" charset="0"/>
              </a:rPr>
              <a:t> + RP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				= y + g,</a:t>
            </a:r>
            <a:endParaRPr lang="en-US" sz="2800" smtClean="0">
              <a:latin typeface="Courier New" pitchFamily="49" charset="0"/>
              <a:cs typeface="Courier New" pitchFamily="49" charset="0"/>
            </a:endParaRPr>
          </a:p>
          <a:p>
            <a:pPr algn="ctr" eaLnBrk="1" hangingPunct="1">
              <a:lnSpc>
                <a:spcPct val="90000"/>
              </a:lnSpc>
              <a:buFont typeface="Wingdings" pitchFamily="2" charset="2"/>
              <a:buNone/>
            </a:pPr>
            <a:r>
              <a:rPr lang="en-US" sz="2800" smtClean="0">
                <a:latin typeface="Arial" pitchFamily="34" charset="0"/>
                <a:cs typeface="Arial" pitchFamily="34" charset="0"/>
              </a:rPr>
              <a:t> </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smtClean="0">
                <a:latin typeface="Arial" pitchFamily="34" charset="0"/>
                <a:cs typeface="Arial" pitchFamily="34" charset="0"/>
              </a:rPr>
              <a:t>among investors in the market today</a:t>
            </a:r>
            <a:endParaRPr lang="en-US" sz="2800" smtClean="0">
              <a:latin typeface="Courier New" pitchFamily="49" charset="0"/>
              <a:cs typeface="Courier New" pitchFamily="49" charset="0"/>
            </a:endParaRPr>
          </a:p>
          <a:p>
            <a:pPr eaLnBrk="1" hangingPunct="1">
              <a:lnSpc>
                <a:spcPct val="90000"/>
              </a:lnSpc>
              <a:buFont typeface="Wingdings" pitchFamily="2" charset="2"/>
              <a:buNone/>
            </a:pPr>
            <a:r>
              <a:rPr lang="en-US" sz="2800" i="1" smtClean="0">
                <a:solidFill>
                  <a:srgbClr val="FF0000"/>
                </a:solidFill>
                <a:latin typeface="Arial" pitchFamily="34" charset="0"/>
                <a:cs typeface="Arial" pitchFamily="34" charset="0"/>
              </a:rPr>
              <a:t>for assets similar in risk to the property in question</a:t>
            </a:r>
            <a:r>
              <a:rPr lang="en-US" sz="2800" smtClean="0">
                <a:latin typeface="Arial" pitchFamily="34" charset="0"/>
                <a:cs typeface="Arial" pitchFamily="34" charset="0"/>
              </a:rPr>
              <a:t>.</a:t>
            </a:r>
            <a:endParaRPr lang="en-US" sz="2800" smtClean="0"/>
          </a:p>
        </p:txBody>
      </p:sp>
      <p:sp>
        <p:nvSpPr>
          <p:cNvPr id="49156"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49157" name="Slide Number Placeholder 5"/>
          <p:cNvSpPr>
            <a:spLocks noGrp="1"/>
          </p:cNvSpPr>
          <p:nvPr>
            <p:ph type="sldNum" sz="quarter" idx="12"/>
          </p:nvPr>
        </p:nvSpPr>
        <p:spPr>
          <a:noFill/>
          <a:ln>
            <a:miter lim="800000"/>
            <a:headEnd/>
            <a:tailEnd/>
          </a:ln>
        </p:spPr>
        <p:txBody>
          <a:bodyPr/>
          <a:lstStyle/>
          <a:p>
            <a:fld id="{862C918E-7CEF-4E9B-8851-1DE9386BA1E3}" type="slidenum">
              <a:rPr lang="en-US" smtClean="0"/>
              <a:pPr/>
              <a:t>36</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en-US" smtClean="0">
                <a:cs typeface="Arial" panose="020B0604020202090204" pitchFamily="34" charset="0"/>
              </a:rPr>
              <a:t>2 types of CFs:</a:t>
            </a:r>
          </a:p>
        </p:txBody>
      </p:sp>
      <p:sp>
        <p:nvSpPr>
          <p:cNvPr id="16387" name="Rectangle 3"/>
          <p:cNvSpPr>
            <a:spLocks noGrp="1" noChangeArrowheads="1"/>
          </p:cNvSpPr>
          <p:nvPr>
            <p:ph type="body" idx="1"/>
          </p:nvPr>
        </p:nvSpPr>
        <p:spPr/>
        <p:txBody>
          <a:bodyPr/>
          <a:lstStyle/>
          <a:p>
            <a:pPr eaLnBrk="1" hangingPunct="1">
              <a:buFontTx/>
              <a:buChar char="•"/>
            </a:pPr>
            <a:r>
              <a:rPr lang="en-US" smtClean="0">
                <a:cs typeface="Arial" pitchFamily="34" charset="0"/>
              </a:rPr>
              <a:t>Operating</a:t>
            </a:r>
            <a:endParaRPr lang="en-US" smtClean="0">
              <a:latin typeface="Courier New" pitchFamily="49" charset="0"/>
              <a:cs typeface="Courier New" pitchFamily="49" charset="0"/>
            </a:endParaRPr>
          </a:p>
          <a:p>
            <a:pPr eaLnBrk="1" hangingPunct="1">
              <a:buFontTx/>
              <a:buChar char="•"/>
            </a:pPr>
            <a:r>
              <a:rPr lang="en-US" smtClean="0">
                <a:cs typeface="Arial" pitchFamily="34" charset="0"/>
              </a:rPr>
              <a:t>Reversion (Sale of Property, Sometimes </a:t>
            </a:r>
            <a:r>
              <a:rPr lang="en-US" i="1" smtClean="0">
                <a:cs typeface="Arial" pitchFamily="34" charset="0"/>
              </a:rPr>
              <a:t>partial sales</a:t>
            </a:r>
            <a:r>
              <a:rPr lang="en-US" smtClean="0">
                <a:cs typeface="Arial" pitchFamily="34" charset="0"/>
              </a:rPr>
              <a:t>)</a:t>
            </a:r>
            <a:endParaRPr lang="en-US" smtClean="0">
              <a:latin typeface="Courier New" pitchFamily="49" charset="0"/>
              <a:cs typeface="Courier New" pitchFamily="49" charset="0"/>
            </a:endParaRPr>
          </a:p>
        </p:txBody>
      </p:sp>
      <p:sp>
        <p:nvSpPr>
          <p:cNvPr id="16388" name="Footer Placeholder 3"/>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16389" name="Slide Number Placeholder 4"/>
          <p:cNvSpPr>
            <a:spLocks noGrp="1"/>
          </p:cNvSpPr>
          <p:nvPr>
            <p:ph type="sldNum" sz="quarter" idx="12"/>
          </p:nvPr>
        </p:nvSpPr>
        <p:spPr>
          <a:noFill/>
          <a:ln>
            <a:miter lim="800000"/>
            <a:headEnd/>
            <a:tailEnd/>
          </a:ln>
        </p:spPr>
        <p:txBody>
          <a:bodyPr/>
          <a:lstStyle/>
          <a:p>
            <a:fld id="{1B0C2C31-AA55-40EA-A042-559E4DC3DB92}"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533400" y="304800"/>
            <a:ext cx="8153400" cy="6048375"/>
          </a:xfrm>
          <a:prstGeom prst="rect">
            <a:avLst/>
          </a:prstGeom>
          <a:noFill/>
          <a:ln w="9525">
            <a:noFill/>
            <a:miter lim="800000"/>
            <a:headEnd/>
            <a:tailEnd/>
          </a:ln>
        </p:spPr>
        <p:txBody>
          <a:bodyPr>
            <a:spAutoFit/>
          </a:bodyPr>
          <a:lstStyle/>
          <a:p>
            <a:pPr eaLnBrk="1" hangingPunct="1">
              <a:spcBef>
                <a:spcPct val="50000"/>
              </a:spcBef>
            </a:pPr>
            <a:r>
              <a:rPr lang="en-US" b="1">
                <a:solidFill>
                  <a:srgbClr val="000000"/>
                </a:solidFill>
                <a:latin typeface="Arial" pitchFamily="34" charset="0"/>
                <a:ea typeface="Times New Roman" pitchFamily="18" charset="0"/>
                <a:cs typeface="Arial" pitchFamily="34" charset="0"/>
              </a:rPr>
              <a:t>2 ways of defining "bottom line". . .</a:t>
            </a:r>
            <a:endParaRPr lang="en-US" b="1">
              <a:solidFill>
                <a:srgbClr val="000000"/>
              </a:solidFill>
              <a:latin typeface="Courier New" pitchFamily="49" charset="0"/>
              <a:ea typeface="Times New Roman" pitchFamily="18" charset="0"/>
              <a:cs typeface="Courier New" pitchFamily="49" charset="0"/>
            </a:endParaRPr>
          </a:p>
          <a:p>
            <a:pPr eaLnBrk="1" hangingPunct="1">
              <a:spcBef>
                <a:spcPct val="50000"/>
              </a:spcBef>
            </a:pPr>
            <a:r>
              <a:rPr lang="en-US" sz="2000" b="1">
                <a:solidFill>
                  <a:srgbClr val="000000"/>
                </a:solidFill>
                <a:latin typeface="Arial" pitchFamily="34" charset="0"/>
                <a:ea typeface="Times New Roman" pitchFamily="18" charset="0"/>
                <a:cs typeface="Arial" pitchFamily="34" charset="0"/>
              </a:rPr>
              <a:t>1) Property level (PBTCF, </a:t>
            </a:r>
            <a:r>
              <a:rPr lang="en-US" sz="2000" b="1" i="1">
                <a:solidFill>
                  <a:srgbClr val="0000FF"/>
                </a:solidFill>
                <a:latin typeface="Arial" pitchFamily="34" charset="0"/>
                <a:ea typeface="Times New Roman" pitchFamily="18" charset="0"/>
                <a:cs typeface="Arial" pitchFamily="34" charset="0"/>
              </a:rPr>
              <a:t>most common in practice</a:t>
            </a:r>
            <a:r>
              <a:rPr lang="en-US" sz="2000" b="1">
                <a:solidFill>
                  <a:srgbClr val="000000"/>
                </a:solidFill>
                <a:latin typeface="Arial" pitchFamily="34" charset="0"/>
                <a:ea typeface="Times New Roman" pitchFamily="18" charset="0"/>
                <a:cs typeface="Arial" pitchFamily="34" charset="0"/>
              </a:rPr>
              <a:t>):</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Net CF produced by property, before subtracting debt svc pmts (DS) and inc. taxes.</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CFs to Govt, Debt investors (mortgagees), equity owners.</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CFs due purely to underlying productive physical asset, not based on financing or income tax effects.</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Relatively easy to observe empirically.</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Focus of Chapter 11.</a:t>
            </a:r>
          </a:p>
          <a:p>
            <a:pPr eaLnBrk="1" hangingPunct="1">
              <a:spcBef>
                <a:spcPct val="50000"/>
              </a:spcBef>
            </a:pPr>
            <a:r>
              <a:rPr lang="en-US" sz="2000" b="1">
                <a:solidFill>
                  <a:srgbClr val="000000"/>
                </a:solidFill>
                <a:latin typeface="Arial" pitchFamily="34" charset="0"/>
                <a:ea typeface="Times New Roman" pitchFamily="18" charset="0"/>
                <a:cs typeface="Arial" pitchFamily="34" charset="0"/>
              </a:rPr>
              <a:t>2) Equity ownership after-tax level (EATCF):</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Net CF avail. to equity owner after DS &amp; taxes.</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Determines value of equity only (not value to lenders).</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Sensitive to financing and income tax effects.</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Usually difficult to observe empirically (differs across investors).</a:t>
            </a:r>
          </a:p>
          <a:p>
            <a:pPr lvl="1" eaLnBrk="1" hangingPunct="1">
              <a:spcBef>
                <a:spcPct val="50000"/>
              </a:spcBef>
              <a:buFont typeface="Symbol" pitchFamily="18" charset="2"/>
              <a:buChar char=""/>
            </a:pPr>
            <a:r>
              <a:rPr lang="en-US" sz="1800">
                <a:solidFill>
                  <a:srgbClr val="000000"/>
                </a:solidFill>
                <a:latin typeface="Arial" pitchFamily="34" charset="0"/>
                <a:ea typeface="Times New Roman" pitchFamily="18" charset="0"/>
                <a:cs typeface="Arial" pitchFamily="34" charset="0"/>
              </a:rPr>
              <a:t> Will be addressed in Chapter 14.</a:t>
            </a:r>
          </a:p>
        </p:txBody>
      </p:sp>
      <p:sp>
        <p:nvSpPr>
          <p:cNvPr id="17411"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17412" name="Slide Number Placeholder 5"/>
          <p:cNvSpPr>
            <a:spLocks noGrp="1"/>
          </p:cNvSpPr>
          <p:nvPr>
            <p:ph type="sldNum" sz="quarter" idx="12"/>
          </p:nvPr>
        </p:nvSpPr>
        <p:spPr>
          <a:noFill/>
          <a:ln>
            <a:miter lim="800000"/>
            <a:headEnd/>
            <a:tailEnd/>
          </a:ln>
        </p:spPr>
        <p:txBody>
          <a:bodyPr/>
          <a:lstStyle/>
          <a:p>
            <a:fld id="{C413662A-73A3-489B-B6AA-4E994D5BBBC4}"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3400" y="349250"/>
            <a:ext cx="8023225" cy="6067425"/>
          </a:xfrm>
          <a:prstGeom prst="rect">
            <a:avLst/>
          </a:prstGeom>
          <a:noFill/>
          <a:ln w="9525">
            <a:noFill/>
            <a:miter lim="800000"/>
            <a:headEnd/>
            <a:tailEnd/>
          </a:ln>
        </p:spPr>
        <p:txBody>
          <a:bodyPr anchor="ctr">
            <a:spAutoFit/>
          </a:bodyPr>
          <a:lstStyle/>
          <a:p>
            <a:pPr eaLnBrk="1" hangingPunct="1">
              <a:tabLst>
                <a:tab pos="-457200" algn="l"/>
              </a:tabLst>
            </a:pPr>
            <a:r>
              <a:rPr lang="en-US" b="1" i="1">
                <a:latin typeface="Arial" pitchFamily="34" charset="0"/>
                <a:ea typeface="Times New Roman" pitchFamily="18" charset="0"/>
                <a:cs typeface="Arial" pitchFamily="34" charset="0"/>
              </a:rPr>
              <a:t>Typical proforma line items...</a:t>
            </a:r>
          </a:p>
          <a:p>
            <a:pPr algn="ctr" eaLnBrk="1" hangingPunct="1">
              <a:tabLst>
                <a:tab pos="-457200" algn="l"/>
              </a:tabLst>
            </a:pPr>
            <a:r>
              <a:rPr lang="en-US" sz="1800" i="1">
                <a:ea typeface="Times New Roman" pitchFamily="18" charset="0"/>
                <a:cs typeface="Arial" pitchFamily="34" charset="0"/>
              </a:rPr>
              <a:t>Exhibit 11-1:</a:t>
            </a:r>
          </a:p>
          <a:p>
            <a:pPr>
              <a:spcBef>
                <a:spcPct val="50000"/>
              </a:spcBef>
              <a:tabLst>
                <a:tab pos="-457200" algn="l"/>
              </a:tabLst>
            </a:pPr>
            <a:r>
              <a:rPr lang="en-US" sz="2000">
                <a:latin typeface="Arial" pitchFamily="34" charset="0"/>
                <a:ea typeface="Times New Roman" pitchFamily="18" charset="0"/>
                <a:cs typeface="Arial" pitchFamily="34" charset="0"/>
              </a:rPr>
              <a:t>At </a:t>
            </a:r>
            <a:r>
              <a:rPr lang="en-US" sz="2000">
                <a:solidFill>
                  <a:srgbClr val="0000FF"/>
                </a:solidFill>
                <a:latin typeface="Arial" pitchFamily="34" charset="0"/>
                <a:ea typeface="Times New Roman" pitchFamily="18" charset="0"/>
                <a:cs typeface="Arial" pitchFamily="34" charset="0"/>
              </a:rPr>
              <a:t>Property, Before-tax</a:t>
            </a:r>
            <a:r>
              <a:rPr lang="en-US" sz="2000">
                <a:latin typeface="Arial" pitchFamily="34" charset="0"/>
                <a:ea typeface="Times New Roman" pitchFamily="18" charset="0"/>
                <a:cs typeface="Arial" pitchFamily="34" charset="0"/>
              </a:rPr>
              <a:t> Level:</a:t>
            </a:r>
          </a:p>
          <a:p>
            <a:pPr>
              <a:tabLst>
                <a:tab pos="-457200" algn="l"/>
              </a:tabLst>
            </a:pPr>
            <a:endParaRPr lang="en-US" sz="1400">
              <a:ea typeface="Times New Roman" pitchFamily="18" charset="0"/>
              <a:cs typeface="Arial" pitchFamily="34" charset="0"/>
            </a:endParaRPr>
          </a:p>
          <a:p>
            <a:pPr>
              <a:tabLst>
                <a:tab pos="-457200" algn="l"/>
              </a:tabLst>
            </a:pPr>
            <a:r>
              <a:rPr lang="en-US" b="1" i="1">
                <a:solidFill>
                  <a:srgbClr val="FF00FF"/>
                </a:solidFill>
                <a:latin typeface="Arial" pitchFamily="34" charset="0"/>
                <a:ea typeface="Times New Roman" pitchFamily="18" charset="0"/>
                <a:cs typeface="Arial" pitchFamily="34" charset="0"/>
              </a:rPr>
              <a:t>Operating (all years):</a:t>
            </a:r>
            <a:endParaRPr lang="en-US" sz="1400">
              <a:ea typeface="Times New Roman" pitchFamily="18" charset="0"/>
              <a:cs typeface="Arial" pitchFamily="34" charset="0"/>
            </a:endParaRPr>
          </a:p>
          <a:p>
            <a:pPr>
              <a:tabLst>
                <a:tab pos="-457200" algn="l"/>
              </a:tabLst>
            </a:pPr>
            <a:r>
              <a:rPr lang="en-US" sz="1800">
                <a:latin typeface="Arial" pitchFamily="34" charset="0"/>
                <a:ea typeface="Times New Roman" pitchFamily="18" charset="0"/>
                <a:cs typeface="Arial" pitchFamily="34" charset="0"/>
              </a:rPr>
              <a:t>Potential Gross Income = (Rent*SF)		=     PGI</a:t>
            </a:r>
            <a:endParaRPr lang="en-US" sz="1800">
              <a:ea typeface="Times New Roman" pitchFamily="18" charset="0"/>
              <a:cs typeface="Arial" pitchFamily="34" charset="0"/>
            </a:endParaRPr>
          </a:p>
          <a:p>
            <a:pPr>
              <a:tabLst>
                <a:tab pos="-457200" algn="l"/>
              </a:tabLst>
            </a:pPr>
            <a:r>
              <a:rPr lang="en-US" sz="1800">
                <a:latin typeface="Arial" pitchFamily="34" charset="0"/>
                <a:ea typeface="Times New Roman" pitchFamily="18" charset="0"/>
                <a:cs typeface="Arial" pitchFamily="34" charset="0"/>
              </a:rPr>
              <a:t>- Vacancy Allowance =  -(vac.rate)*(PGI)	=      -  v</a:t>
            </a:r>
            <a:endParaRPr lang="en-US" sz="1800">
              <a:ea typeface="Times New Roman" pitchFamily="18" charset="0"/>
              <a:cs typeface="Arial" pitchFamily="34" charset="0"/>
            </a:endParaRPr>
          </a:p>
          <a:p>
            <a:pPr>
              <a:tabLst>
                <a:tab pos="-457200" algn="l"/>
              </a:tabLst>
            </a:pPr>
            <a:r>
              <a:rPr lang="en-US" sz="1800">
                <a:latin typeface="Arial" pitchFamily="34" charset="0"/>
                <a:ea typeface="Times New Roman" pitchFamily="18" charset="0"/>
                <a:cs typeface="Arial" pitchFamily="34" charset="0"/>
              </a:rPr>
              <a:t>+ Other Income  =  (eg, parking, laundry) 	=     +OI</a:t>
            </a:r>
            <a:endParaRPr lang="en-US" sz="1800">
              <a:ea typeface="Times New Roman" pitchFamily="18" charset="0"/>
              <a:cs typeface="Arial" pitchFamily="34" charset="0"/>
            </a:endParaRPr>
          </a:p>
          <a:p>
            <a:pPr>
              <a:tabLst>
                <a:tab pos="-457200" algn="l"/>
              </a:tabLst>
            </a:pPr>
            <a:r>
              <a:rPr lang="en-US" sz="1800">
                <a:latin typeface="Arial" pitchFamily="34" charset="0"/>
                <a:ea typeface="Times New Roman" pitchFamily="18" charset="0"/>
                <a:cs typeface="Arial" pitchFamily="34" charset="0"/>
              </a:rPr>
              <a:t>- Operating Expenses 			=    - OE</a:t>
            </a:r>
            <a:endParaRPr lang="en-US" sz="1800">
              <a:ea typeface="Times New Roman" pitchFamily="18" charset="0"/>
              <a:cs typeface="Arial" pitchFamily="34" charset="0"/>
            </a:endParaRPr>
          </a:p>
          <a:p>
            <a:pPr>
              <a:tabLst>
                <a:tab pos="-457200" algn="l"/>
              </a:tabLst>
            </a:pPr>
            <a:r>
              <a:rPr lang="en-US" sz="1800">
                <a:latin typeface="Arial" pitchFamily="34" charset="0"/>
                <a:ea typeface="Times New Roman" pitchFamily="18" charset="0"/>
                <a:cs typeface="Arial" pitchFamily="34" charset="0"/>
              </a:rPr>
              <a:t>_____________________                         	_______</a:t>
            </a:r>
            <a:endParaRPr lang="en-US" sz="1800">
              <a:ea typeface="Times New Roman" pitchFamily="18" charset="0"/>
              <a:cs typeface="Arial" pitchFamily="34" charset="0"/>
            </a:endParaRPr>
          </a:p>
          <a:p>
            <a:pPr>
              <a:tabLst>
                <a:tab pos="-457200" algn="l"/>
              </a:tabLst>
            </a:pPr>
            <a:r>
              <a:rPr lang="en-US" sz="1800">
                <a:latin typeface="Arial" pitchFamily="34" charset="0"/>
                <a:ea typeface="Times New Roman" pitchFamily="18" charset="0"/>
                <a:cs typeface="Arial" pitchFamily="34" charset="0"/>
              </a:rPr>
              <a:t>Net Operating Income                		=     NOI</a:t>
            </a:r>
            <a:endParaRPr lang="en-US" sz="1800">
              <a:ea typeface="Times New Roman" pitchFamily="18" charset="0"/>
              <a:cs typeface="Arial" pitchFamily="34" charset="0"/>
            </a:endParaRPr>
          </a:p>
          <a:p>
            <a:pPr>
              <a:tabLst>
                <a:tab pos="-457200" algn="l"/>
              </a:tabLst>
            </a:pPr>
            <a:r>
              <a:rPr lang="en-US" sz="1800">
                <a:latin typeface="Arial" pitchFamily="34" charset="0"/>
                <a:ea typeface="Times New Roman" pitchFamily="18" charset="0"/>
                <a:cs typeface="Arial" pitchFamily="34" charset="0"/>
              </a:rPr>
              <a:t>- Capital Improvement Expenditures  	=      - CI</a:t>
            </a:r>
            <a:endParaRPr lang="en-US" sz="1800">
              <a:ea typeface="Times New Roman" pitchFamily="18" charset="0"/>
              <a:cs typeface="Arial" pitchFamily="34" charset="0"/>
            </a:endParaRPr>
          </a:p>
          <a:p>
            <a:pPr>
              <a:tabLst>
                <a:tab pos="-457200" algn="l"/>
              </a:tabLst>
            </a:pPr>
            <a:r>
              <a:rPr lang="en-US" sz="1800">
                <a:latin typeface="Arial" pitchFamily="34" charset="0"/>
                <a:ea typeface="Times New Roman" pitchFamily="18" charset="0"/>
                <a:cs typeface="Arial" pitchFamily="34" charset="0"/>
              </a:rPr>
              <a:t>_____________________              	   	_______</a:t>
            </a:r>
            <a:endParaRPr lang="en-US" sz="1800">
              <a:ea typeface="Times New Roman" pitchFamily="18" charset="0"/>
              <a:cs typeface="Arial" pitchFamily="34" charset="0"/>
            </a:endParaRPr>
          </a:p>
          <a:p>
            <a:pPr>
              <a:tabLst>
                <a:tab pos="-457200" algn="l"/>
              </a:tabLst>
            </a:pPr>
            <a:r>
              <a:rPr lang="en-US" sz="1800">
                <a:latin typeface="Arial" pitchFamily="34" charset="0"/>
                <a:ea typeface="Times New Roman" pitchFamily="18" charset="0"/>
                <a:cs typeface="Arial" pitchFamily="34" charset="0"/>
              </a:rPr>
              <a:t>Property Before-tax Cash Flow        		= PBTCF</a:t>
            </a:r>
          </a:p>
          <a:p>
            <a:pPr>
              <a:tabLst>
                <a:tab pos="-457200" algn="l"/>
              </a:tabLst>
            </a:pPr>
            <a:endParaRPr lang="en-US">
              <a:latin typeface="Arial" pitchFamily="34" charset="0"/>
              <a:ea typeface="Times New Roman" pitchFamily="18" charset="0"/>
              <a:cs typeface="Arial" pitchFamily="34" charset="0"/>
            </a:endParaRPr>
          </a:p>
          <a:p>
            <a:pPr>
              <a:tabLst>
                <a:tab pos="-457200" algn="l"/>
              </a:tabLst>
            </a:pPr>
            <a:r>
              <a:rPr lang="en-US" b="1" i="1">
                <a:solidFill>
                  <a:srgbClr val="FF00FF"/>
                </a:solidFill>
                <a:latin typeface="Arial" pitchFamily="34" charset="0"/>
                <a:ea typeface="Times New Roman" pitchFamily="18" charset="0"/>
                <a:cs typeface="Arial" pitchFamily="34" charset="0"/>
              </a:rPr>
              <a:t>Reversion (last year &amp; yrs of partial sales only):</a:t>
            </a:r>
            <a:endParaRPr lang="en-US">
              <a:solidFill>
                <a:srgbClr val="000000"/>
              </a:solidFill>
              <a:latin typeface="Arial" pitchFamily="34" charset="0"/>
              <a:ea typeface="Times New Roman" pitchFamily="18" charset="0"/>
              <a:cs typeface="Arial" pitchFamily="34" charset="0"/>
            </a:endParaRPr>
          </a:p>
          <a:p>
            <a:pPr>
              <a:tabLst>
                <a:tab pos="-457200" algn="l"/>
              </a:tabLst>
            </a:pPr>
            <a:r>
              <a:rPr lang="en-US" sz="1800">
                <a:solidFill>
                  <a:srgbClr val="000000"/>
                </a:solidFill>
                <a:latin typeface="Arial" pitchFamily="34" charset="0"/>
                <a:ea typeface="Times New Roman" pitchFamily="18" charset="0"/>
                <a:cs typeface="Arial" pitchFamily="34" charset="0"/>
              </a:rPr>
              <a:t>Property Value at time of sale 		=        V</a:t>
            </a:r>
          </a:p>
          <a:p>
            <a:pPr>
              <a:tabLst>
                <a:tab pos="-457200" algn="l"/>
              </a:tabLst>
            </a:pPr>
            <a:r>
              <a:rPr lang="en-US" sz="1800">
                <a:solidFill>
                  <a:srgbClr val="000000"/>
                </a:solidFill>
                <a:latin typeface="Arial" pitchFamily="34" charset="0"/>
                <a:ea typeface="Times New Roman" pitchFamily="18" charset="0"/>
                <a:cs typeface="Arial" pitchFamily="34" charset="0"/>
              </a:rPr>
              <a:t>- Selling Expenses  =  -(eg, broker)  	=    - SE</a:t>
            </a:r>
          </a:p>
          <a:p>
            <a:pPr>
              <a:tabLst>
                <a:tab pos="-457200" algn="l"/>
              </a:tabLst>
            </a:pPr>
            <a:r>
              <a:rPr lang="en-US" sz="1800">
                <a:solidFill>
                  <a:srgbClr val="000000"/>
                </a:solidFill>
                <a:latin typeface="Arial" pitchFamily="34" charset="0"/>
                <a:ea typeface="Times New Roman" pitchFamily="18" charset="0"/>
                <a:cs typeface="Arial" pitchFamily="34" charset="0"/>
              </a:rPr>
              <a:t>__________________                          	______</a:t>
            </a:r>
          </a:p>
          <a:p>
            <a:pPr>
              <a:tabLst>
                <a:tab pos="-457200" algn="l"/>
              </a:tabLst>
            </a:pPr>
            <a:r>
              <a:rPr lang="en-US" sz="1800">
                <a:solidFill>
                  <a:srgbClr val="000000"/>
                </a:solidFill>
                <a:latin typeface="Arial" pitchFamily="34" charset="0"/>
                <a:ea typeface="Times New Roman" pitchFamily="18" charset="0"/>
                <a:cs typeface="Arial" pitchFamily="34" charset="0"/>
              </a:rPr>
              <a:t>Property Before-tax Cash Flow  		= PBTCF</a:t>
            </a:r>
          </a:p>
        </p:txBody>
      </p:sp>
      <p:sp>
        <p:nvSpPr>
          <p:cNvPr id="18435"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18436" name="Slide Number Placeholder 5"/>
          <p:cNvSpPr>
            <a:spLocks noGrp="1"/>
          </p:cNvSpPr>
          <p:nvPr>
            <p:ph type="sldNum" sz="quarter" idx="12"/>
          </p:nvPr>
        </p:nvSpPr>
        <p:spPr>
          <a:noFill/>
          <a:ln>
            <a:miter lim="800000"/>
            <a:headEnd/>
            <a:tailEnd/>
          </a:ln>
        </p:spPr>
        <p:txBody>
          <a:bodyPr/>
          <a:lstStyle/>
          <a:p>
            <a:fld id="{88327C94-7EA6-4758-BFBF-8783423D287E}"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3400" y="488950"/>
            <a:ext cx="8077200" cy="5392738"/>
          </a:xfrm>
          <a:prstGeom prst="rect">
            <a:avLst/>
          </a:prstGeom>
          <a:noFill/>
          <a:ln w="9525">
            <a:noFill/>
            <a:miter lim="800000"/>
            <a:headEnd/>
            <a:tailEnd/>
          </a:ln>
        </p:spPr>
        <p:txBody>
          <a:bodyPr lIns="0" tIns="0" rIns="0" bIns="0" anchor="ctr">
            <a:spAutoFit/>
          </a:bodyPr>
          <a:lstStyle/>
          <a:p>
            <a:pPr eaLnBrk="1" hangingPunct="1">
              <a:tabLst>
                <a:tab pos="-457200" algn="l"/>
              </a:tabLst>
            </a:pPr>
            <a:r>
              <a:rPr lang="en-US" b="1" i="1">
                <a:solidFill>
                  <a:srgbClr val="000080"/>
                </a:solidFill>
                <a:latin typeface="Arial" pitchFamily="34" charset="0"/>
                <a:cs typeface="Times New Roman" pitchFamily="18" charset="0"/>
              </a:rPr>
              <a:t>Questions…</a:t>
            </a:r>
          </a:p>
          <a:p>
            <a:pPr eaLnBrk="1" hangingPunct="1">
              <a:tabLst>
                <a:tab pos="-457200" algn="l"/>
              </a:tabLst>
            </a:pPr>
            <a:endParaRPr lang="en-US" b="1" i="1">
              <a:solidFill>
                <a:srgbClr val="000080"/>
              </a:solidFill>
              <a:latin typeface="Arial" pitchFamily="34" charset="0"/>
              <a:cs typeface="Times New Roman" pitchFamily="18" charset="0"/>
            </a:endParaRPr>
          </a:p>
          <a:p>
            <a:pPr>
              <a:tabLst>
                <a:tab pos="-457200" algn="l"/>
              </a:tabLst>
            </a:pPr>
            <a:r>
              <a:rPr lang="en-US" b="1" i="1">
                <a:solidFill>
                  <a:srgbClr val="FF0000"/>
                </a:solidFill>
                <a:latin typeface="Arial" pitchFamily="34" charset="0"/>
                <a:ea typeface="Times New Roman" pitchFamily="18" charset="0"/>
                <a:cs typeface="Arial" pitchFamily="34" charset="0"/>
              </a:rPr>
              <a:t>How forecast vacancy (v)?</a:t>
            </a:r>
            <a:endParaRPr lang="en-US" b="1"/>
          </a:p>
          <a:p>
            <a:pPr>
              <a:buFontTx/>
              <a:buChar char="•"/>
              <a:tabLst>
                <a:tab pos="-457200" algn="l"/>
              </a:tabLst>
            </a:pPr>
            <a:r>
              <a:rPr lang="en-US" sz="1800">
                <a:solidFill>
                  <a:srgbClr val="000000"/>
                </a:solidFill>
                <a:latin typeface="Arial" pitchFamily="34" charset="0"/>
                <a:cs typeface="Times New Roman" pitchFamily="18" charset="0"/>
              </a:rPr>
              <a:t> Vac = (vac months)/(vac months + rented months) in typical cycle.</a:t>
            </a:r>
          </a:p>
          <a:p>
            <a:pPr>
              <a:buFontTx/>
              <a:buChar char="•"/>
              <a:tabLst>
                <a:tab pos="-457200" algn="l"/>
              </a:tabLst>
            </a:pPr>
            <a:r>
              <a:rPr lang="en-US" sz="1800">
                <a:latin typeface="Arial" pitchFamily="34" charset="0"/>
                <a:cs typeface="Times New Roman" pitchFamily="18" charset="0"/>
              </a:rPr>
              <a:t> Look at typical vac rate in rental mkt; adjust for non-stabilized bldgs (e.g., gross vacancy in mkt typically &gt; typical stabilized vac).</a:t>
            </a:r>
          </a:p>
          <a:p>
            <a:pPr>
              <a:buFontTx/>
              <a:buChar char="•"/>
              <a:tabLst>
                <a:tab pos="-457200" algn="l"/>
              </a:tabLst>
            </a:pPr>
            <a:r>
              <a:rPr lang="en-US" sz="1800">
                <a:latin typeface="Arial" pitchFamily="34" charset="0"/>
                <a:cs typeface="Times New Roman" pitchFamily="18" charset="0"/>
              </a:rPr>
              <a:t> History of vac. in subject bldg.</a:t>
            </a:r>
            <a:endParaRPr lang="en-US" sz="1800"/>
          </a:p>
          <a:p>
            <a:pPr>
              <a:buFontTx/>
              <a:buChar char="•"/>
              <a:tabLst>
                <a:tab pos="-457200" algn="l"/>
              </a:tabLst>
            </a:pPr>
            <a:r>
              <a:rPr lang="en-US" sz="1800">
                <a:latin typeface="Arial" pitchFamily="34" charset="0"/>
                <a:cs typeface="Times New Roman" pitchFamily="18" charset="0"/>
              </a:rPr>
              <a:t> Project for each space/lease: Probability of renewal &amp; Expected vacant period if not renewed.</a:t>
            </a:r>
            <a:endParaRPr lang="en-US" sz="1800"/>
          </a:p>
          <a:p>
            <a:pPr>
              <a:tabLst>
                <a:tab pos="-457200" algn="l"/>
              </a:tabLst>
            </a:pPr>
            <a:endParaRPr lang="en-US" b="1" i="1">
              <a:solidFill>
                <a:srgbClr val="FF0000"/>
              </a:solidFill>
              <a:latin typeface="Arial" pitchFamily="34" charset="0"/>
              <a:cs typeface="Times New Roman" pitchFamily="18" charset="0"/>
            </a:endParaRPr>
          </a:p>
          <a:p>
            <a:pPr>
              <a:tabLst>
                <a:tab pos="-457200" algn="l"/>
              </a:tabLst>
            </a:pPr>
            <a:r>
              <a:rPr lang="en-US" b="1" i="1">
                <a:solidFill>
                  <a:srgbClr val="FF0000"/>
                </a:solidFill>
                <a:latin typeface="Arial" pitchFamily="34" charset="0"/>
                <a:cs typeface="Times New Roman" pitchFamily="18" charset="0"/>
              </a:rPr>
              <a:t>How forecast resale value (“reversion”, V at end)?</a:t>
            </a:r>
            <a:endParaRPr lang="en-US" b="1"/>
          </a:p>
          <a:p>
            <a:pPr>
              <a:buFontTx/>
              <a:buChar char="•"/>
              <a:tabLst>
                <a:tab pos="-457200" algn="l"/>
              </a:tabLst>
            </a:pPr>
            <a:r>
              <a:rPr lang="en-US" sz="1800">
                <a:latin typeface="Arial" pitchFamily="34" charset="0"/>
                <a:cs typeface="Times New Roman" pitchFamily="18" charset="0"/>
              </a:rPr>
              <a:t> Divide Yr.11 NOI by “going-out” (terminal) cap rate.</a:t>
            </a:r>
            <a:endParaRPr lang="en-US" sz="1800"/>
          </a:p>
          <a:p>
            <a:pPr>
              <a:tabLst>
                <a:tab pos="-457200" algn="l"/>
              </a:tabLst>
            </a:pPr>
            <a:endParaRPr lang="en-US" b="1" i="1">
              <a:solidFill>
                <a:srgbClr val="FF0000"/>
              </a:solidFill>
              <a:latin typeface="Arial" pitchFamily="34" charset="0"/>
              <a:cs typeface="Times New Roman" pitchFamily="18" charset="0"/>
            </a:endParaRPr>
          </a:p>
          <a:p>
            <a:pPr>
              <a:tabLst>
                <a:tab pos="-457200" algn="l"/>
              </a:tabLst>
            </a:pPr>
            <a:r>
              <a:rPr lang="en-US" b="1" i="1">
                <a:solidFill>
                  <a:srgbClr val="FF0000"/>
                </a:solidFill>
                <a:latin typeface="Arial" pitchFamily="34" charset="0"/>
                <a:cs typeface="Times New Roman" pitchFamily="18" charset="0"/>
              </a:rPr>
              <a:t>What should be the typical relationship between the going-in cap rate and the going-out cap rate?. . .</a:t>
            </a:r>
            <a:endParaRPr lang="en-US" b="1"/>
          </a:p>
          <a:p>
            <a:pPr>
              <a:buFontTx/>
              <a:buChar char="•"/>
              <a:tabLst>
                <a:tab pos="-457200" algn="l"/>
              </a:tabLst>
            </a:pPr>
            <a:r>
              <a:rPr lang="en-US" sz="1800">
                <a:latin typeface="Arial" pitchFamily="34" charset="0"/>
                <a:cs typeface="Times New Roman" pitchFamily="18" charset="0"/>
              </a:rPr>
              <a:t> Usually going-out </a:t>
            </a:r>
            <a:r>
              <a:rPr lang="en-US" sz="1800">
                <a:latin typeface="Arial" pitchFamily="34" charset="0"/>
                <a:cs typeface="Times New Roman" pitchFamily="18" charset="0"/>
                <a:sym typeface="Symbol" pitchFamily="18" charset="2"/>
              </a:rPr>
              <a:t></a:t>
            </a:r>
            <a:r>
              <a:rPr lang="en-US" sz="1800">
                <a:latin typeface="Arial" pitchFamily="34" charset="0"/>
                <a:cs typeface="Times New Roman" pitchFamily="18" charset="0"/>
              </a:rPr>
              <a:t> going-in (older bldgs have less growth &amp; more risk), esp. if little capital imprvmt expdtrs have been projected.</a:t>
            </a:r>
          </a:p>
        </p:txBody>
      </p:sp>
      <p:sp>
        <p:nvSpPr>
          <p:cNvPr id="19459" name="Footer Placeholder 4"/>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19460" name="Slide Number Placeholder 5"/>
          <p:cNvSpPr>
            <a:spLocks noGrp="1"/>
          </p:cNvSpPr>
          <p:nvPr>
            <p:ph type="sldNum" sz="quarter" idx="12"/>
          </p:nvPr>
        </p:nvSpPr>
        <p:spPr>
          <a:noFill/>
          <a:ln>
            <a:miter lim="800000"/>
            <a:headEnd/>
            <a:tailEnd/>
          </a:ln>
        </p:spPr>
        <p:txBody>
          <a:bodyPr/>
          <a:lstStyle/>
          <a:p>
            <a:fld id="{898FCC1D-A4D9-41A8-97E5-002EF8351EB4}"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4"/>
          <p:cNvSpPr txBox="1">
            <a:spLocks noChangeArrowheads="1"/>
          </p:cNvSpPr>
          <p:nvPr/>
        </p:nvSpPr>
        <p:spPr bwMode="auto">
          <a:xfrm>
            <a:off x="457200" y="0"/>
            <a:ext cx="8077200" cy="381000"/>
          </a:xfrm>
          <a:prstGeom prst="rect">
            <a:avLst/>
          </a:prstGeom>
          <a:noFill/>
          <a:ln w="9525">
            <a:noFill/>
            <a:miter lim="800000"/>
            <a:headEnd/>
            <a:tailEnd/>
          </a:ln>
        </p:spPr>
        <p:txBody>
          <a:bodyPr>
            <a:spAutoFit/>
          </a:bodyPr>
          <a:lstStyle/>
          <a:p>
            <a:pPr algn="ctr" eaLnBrk="1" hangingPunct="1"/>
            <a:r>
              <a:rPr lang="en-US"/>
              <a:t>Exhibit 11-2: NCREIF Same-Property NOI Growth vs Inflation: 1979-2011</a:t>
            </a:r>
          </a:p>
        </p:txBody>
      </p:sp>
      <p:pic>
        <p:nvPicPr>
          <p:cNvPr id="20483" name="Picture 3"/>
          <p:cNvPicPr>
            <a:picLocks noChangeAspect="1" noChangeArrowheads="1"/>
          </p:cNvPicPr>
          <p:nvPr/>
        </p:nvPicPr>
        <p:blipFill>
          <a:blip r:embed="rId2" cstate="print"/>
          <a:srcRect/>
          <a:stretch>
            <a:fillRect/>
          </a:stretch>
        </p:blipFill>
        <p:spPr bwMode="auto">
          <a:xfrm>
            <a:off x="227013" y="457200"/>
            <a:ext cx="8689975" cy="5943600"/>
          </a:xfrm>
          <a:prstGeom prst="rect">
            <a:avLst/>
          </a:prstGeom>
          <a:noFill/>
          <a:ln w="9525">
            <a:noFill/>
            <a:miter lim="800000"/>
            <a:headEnd/>
            <a:tailEnd/>
          </a:ln>
        </p:spPr>
      </p:pic>
      <p:sp>
        <p:nvSpPr>
          <p:cNvPr id="7" name="Rectangle 6"/>
          <p:cNvSpPr/>
          <p:nvPr/>
        </p:nvSpPr>
        <p:spPr bwMode="auto">
          <a:xfrm>
            <a:off x="1524000" y="685800"/>
            <a:ext cx="76200" cy="4419600"/>
          </a:xfrm>
          <a:prstGeom prst="rect">
            <a:avLst/>
          </a:prstGeom>
          <a:solidFill>
            <a:schemeClr val="bg1">
              <a:lumMod val="50000"/>
              <a:alpha val="30000"/>
            </a:schemeClr>
          </a:solidFill>
          <a:ln w="9525" cap="flat" cmpd="sng" algn="ctr">
            <a:noFill/>
            <a:prstDash val="solid"/>
            <a:round/>
            <a:headEnd type="none" w="med" len="med"/>
            <a:tailEnd type="none" w="med" len="med"/>
          </a:ln>
          <a:effectLst/>
        </p:spPr>
        <p:txBody>
          <a:bodyPr wrap="none"/>
          <a:lstStyle/>
          <a:p>
            <a:pPr eaLnBrk="1" hangingPunct="1">
              <a:defRPr/>
            </a:pPr>
            <a:endParaRPr lang="en-US" sz="1400"/>
          </a:p>
        </p:txBody>
      </p:sp>
      <p:sp>
        <p:nvSpPr>
          <p:cNvPr id="8" name="Rectangle 7"/>
          <p:cNvSpPr/>
          <p:nvPr/>
        </p:nvSpPr>
        <p:spPr bwMode="auto">
          <a:xfrm>
            <a:off x="1752600" y="685800"/>
            <a:ext cx="228600" cy="4419600"/>
          </a:xfrm>
          <a:prstGeom prst="rect">
            <a:avLst/>
          </a:prstGeom>
          <a:solidFill>
            <a:schemeClr val="bg1">
              <a:lumMod val="50000"/>
              <a:alpha val="30000"/>
            </a:schemeClr>
          </a:solidFill>
          <a:ln w="9525" cap="flat" cmpd="sng" algn="ctr">
            <a:noFill/>
            <a:prstDash val="solid"/>
            <a:round/>
            <a:headEnd type="none" w="med" len="med"/>
            <a:tailEnd type="none" w="med" len="med"/>
          </a:ln>
          <a:effectLst/>
        </p:spPr>
        <p:txBody>
          <a:bodyPr wrap="none"/>
          <a:lstStyle/>
          <a:p>
            <a:pPr eaLnBrk="1" hangingPunct="1">
              <a:defRPr/>
            </a:pPr>
            <a:endParaRPr lang="en-US" sz="1400"/>
          </a:p>
        </p:txBody>
      </p:sp>
      <p:sp>
        <p:nvSpPr>
          <p:cNvPr id="9" name="Rectangle 8"/>
          <p:cNvSpPr/>
          <p:nvPr/>
        </p:nvSpPr>
        <p:spPr bwMode="auto">
          <a:xfrm>
            <a:off x="3886200" y="685800"/>
            <a:ext cx="152400" cy="4419600"/>
          </a:xfrm>
          <a:prstGeom prst="rect">
            <a:avLst/>
          </a:prstGeom>
          <a:solidFill>
            <a:schemeClr val="bg1">
              <a:lumMod val="50000"/>
              <a:alpha val="30000"/>
            </a:schemeClr>
          </a:solidFill>
          <a:ln w="9525" cap="flat" cmpd="sng" algn="ctr">
            <a:noFill/>
            <a:prstDash val="solid"/>
            <a:round/>
            <a:headEnd type="none" w="med" len="med"/>
            <a:tailEnd type="none" w="med" len="med"/>
          </a:ln>
          <a:effectLst/>
        </p:spPr>
        <p:txBody>
          <a:bodyPr wrap="none"/>
          <a:lstStyle/>
          <a:p>
            <a:pPr eaLnBrk="1" hangingPunct="1">
              <a:defRPr/>
            </a:pPr>
            <a:endParaRPr lang="en-US" sz="1400"/>
          </a:p>
        </p:txBody>
      </p:sp>
      <p:sp>
        <p:nvSpPr>
          <p:cNvPr id="10" name="Rectangle 9"/>
          <p:cNvSpPr/>
          <p:nvPr/>
        </p:nvSpPr>
        <p:spPr bwMode="auto">
          <a:xfrm>
            <a:off x="6477000" y="685800"/>
            <a:ext cx="76200" cy="4419600"/>
          </a:xfrm>
          <a:prstGeom prst="rect">
            <a:avLst/>
          </a:prstGeom>
          <a:solidFill>
            <a:schemeClr val="bg1">
              <a:lumMod val="50000"/>
              <a:alpha val="30000"/>
            </a:schemeClr>
          </a:solidFill>
          <a:ln w="9525" cap="flat" cmpd="sng" algn="ctr">
            <a:noFill/>
            <a:prstDash val="solid"/>
            <a:round/>
            <a:headEnd type="none" w="med" len="med"/>
            <a:tailEnd type="none" w="med" len="med"/>
          </a:ln>
          <a:effectLst/>
        </p:spPr>
        <p:txBody>
          <a:bodyPr wrap="none"/>
          <a:lstStyle/>
          <a:p>
            <a:pPr eaLnBrk="1" hangingPunct="1">
              <a:defRPr/>
            </a:pPr>
            <a:endParaRPr lang="en-US" sz="1400"/>
          </a:p>
        </p:txBody>
      </p:sp>
      <p:sp>
        <p:nvSpPr>
          <p:cNvPr id="11" name="Rectangle 10"/>
          <p:cNvSpPr/>
          <p:nvPr/>
        </p:nvSpPr>
        <p:spPr bwMode="auto">
          <a:xfrm>
            <a:off x="7924800" y="685800"/>
            <a:ext cx="381000" cy="4419600"/>
          </a:xfrm>
          <a:prstGeom prst="rect">
            <a:avLst/>
          </a:prstGeom>
          <a:solidFill>
            <a:schemeClr val="bg1">
              <a:lumMod val="50000"/>
              <a:alpha val="30000"/>
            </a:schemeClr>
          </a:solidFill>
          <a:ln w="9525" cap="flat" cmpd="sng" algn="ctr">
            <a:noFill/>
            <a:prstDash val="solid"/>
            <a:round/>
            <a:headEnd type="none" w="med" len="med"/>
            <a:tailEnd type="none" w="med" len="med"/>
          </a:ln>
          <a:effectLst/>
        </p:spPr>
        <p:txBody>
          <a:bodyPr wrap="none"/>
          <a:lstStyle/>
          <a:p>
            <a:pPr eaLnBrk="1" hangingPunct="1">
              <a:defRPr/>
            </a:pPr>
            <a:endParaRPr lang="en-US" sz="1400"/>
          </a:p>
        </p:txBody>
      </p:sp>
      <p:sp>
        <p:nvSpPr>
          <p:cNvPr id="20489" name="TextBox 12"/>
          <p:cNvSpPr txBox="1">
            <a:spLocks noChangeArrowheads="1"/>
          </p:cNvSpPr>
          <p:nvPr/>
        </p:nvSpPr>
        <p:spPr bwMode="auto">
          <a:xfrm>
            <a:off x="4648200" y="685800"/>
            <a:ext cx="1066800" cy="554038"/>
          </a:xfrm>
          <a:prstGeom prst="rect">
            <a:avLst/>
          </a:prstGeom>
          <a:solidFill>
            <a:schemeClr val="bg1"/>
          </a:solidFill>
          <a:ln w="9525">
            <a:noFill/>
            <a:miter lim="800000"/>
            <a:headEnd/>
            <a:tailEnd/>
          </a:ln>
        </p:spPr>
        <p:txBody>
          <a:bodyPr>
            <a:spAutoFit/>
          </a:bodyPr>
          <a:lstStyle/>
          <a:p>
            <a:pPr algn="ctr" eaLnBrk="1" hangingPunct="1"/>
            <a:r>
              <a:rPr lang="en-US" sz="1000">
                <a:latin typeface="Arial" pitchFamily="34" charset="0"/>
                <a:cs typeface="Arial" pitchFamily="34" charset="0"/>
              </a:rPr>
              <a:t>Gray shade indicates GDP recession</a:t>
            </a:r>
          </a:p>
        </p:txBody>
      </p:sp>
      <p:cxnSp>
        <p:nvCxnSpPr>
          <p:cNvPr id="14" name="Straight Arrow Connector 13"/>
          <p:cNvCxnSpPr/>
          <p:nvPr/>
        </p:nvCxnSpPr>
        <p:spPr>
          <a:xfrm>
            <a:off x="5486400" y="1066800"/>
            <a:ext cx="99060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flipV="1">
            <a:off x="4038600" y="1066800"/>
            <a:ext cx="83820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492" name="Footer Placeholder 11"/>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0493" name="Slide Number Placeholder 12"/>
          <p:cNvSpPr>
            <a:spLocks noGrp="1"/>
          </p:cNvSpPr>
          <p:nvPr>
            <p:ph type="sldNum" sz="quarter" idx="12"/>
          </p:nvPr>
        </p:nvSpPr>
        <p:spPr>
          <a:noFill/>
          <a:ln>
            <a:miter lim="800000"/>
            <a:headEnd/>
            <a:tailEnd/>
          </a:ln>
        </p:spPr>
        <p:txBody>
          <a:bodyPr/>
          <a:lstStyle/>
          <a:p>
            <a:fld id="{7FAE35B1-7043-401F-94CE-FE488CD01ADA}"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extBox 2"/>
          <p:cNvSpPr txBox="1">
            <a:spLocks noChangeArrowheads="1"/>
          </p:cNvSpPr>
          <p:nvPr/>
        </p:nvSpPr>
        <p:spPr bwMode="auto">
          <a:xfrm>
            <a:off x="457200" y="0"/>
            <a:ext cx="8077200" cy="381000"/>
          </a:xfrm>
          <a:prstGeom prst="rect">
            <a:avLst/>
          </a:prstGeom>
          <a:noFill/>
          <a:ln w="9525">
            <a:noFill/>
            <a:miter lim="800000"/>
            <a:headEnd/>
            <a:tailEnd/>
          </a:ln>
        </p:spPr>
        <p:txBody>
          <a:bodyPr>
            <a:spAutoFit/>
          </a:bodyPr>
          <a:lstStyle/>
          <a:p>
            <a:pPr algn="ctr" eaLnBrk="1" hangingPunct="1"/>
            <a:r>
              <a:rPr lang="en-US"/>
              <a:t>Exhibit 11-3: Average Reported Vacancy Among NCREIF Properties: 1983-2011</a:t>
            </a:r>
          </a:p>
        </p:txBody>
      </p:sp>
      <p:grpSp>
        <p:nvGrpSpPr>
          <p:cNvPr id="21507" name="Group 13"/>
          <p:cNvGrpSpPr>
            <a:grpSpLocks/>
          </p:cNvGrpSpPr>
          <p:nvPr/>
        </p:nvGrpSpPr>
        <p:grpSpPr bwMode="auto">
          <a:xfrm>
            <a:off x="714375" y="914400"/>
            <a:ext cx="7697788" cy="5257800"/>
            <a:chOff x="339725" y="533400"/>
            <a:chExt cx="8577263" cy="5867400"/>
          </a:xfrm>
        </p:grpSpPr>
        <p:pic>
          <p:nvPicPr>
            <p:cNvPr id="21514" name="Picture 2"/>
            <p:cNvPicPr>
              <a:picLocks noChangeAspect="1" noChangeArrowheads="1"/>
            </p:cNvPicPr>
            <p:nvPr/>
          </p:nvPicPr>
          <p:blipFill>
            <a:blip r:embed="rId2" cstate="print"/>
            <a:srcRect/>
            <a:stretch>
              <a:fillRect/>
            </a:stretch>
          </p:blipFill>
          <p:spPr bwMode="auto">
            <a:xfrm>
              <a:off x="339725" y="533400"/>
              <a:ext cx="8577263" cy="5867400"/>
            </a:xfrm>
            <a:prstGeom prst="rect">
              <a:avLst/>
            </a:prstGeom>
            <a:noFill/>
            <a:ln w="9525">
              <a:noFill/>
              <a:miter lim="800000"/>
              <a:headEnd/>
              <a:tailEnd/>
            </a:ln>
          </p:spPr>
        </p:pic>
        <p:sp>
          <p:nvSpPr>
            <p:cNvPr id="6" name="Rectangle 5"/>
            <p:cNvSpPr/>
            <p:nvPr/>
          </p:nvSpPr>
          <p:spPr bwMode="auto">
            <a:xfrm>
              <a:off x="2971807" y="609578"/>
              <a:ext cx="304246" cy="4877099"/>
            </a:xfrm>
            <a:prstGeom prst="rect">
              <a:avLst/>
            </a:prstGeom>
            <a:solidFill>
              <a:schemeClr val="bg1">
                <a:lumMod val="50000"/>
                <a:alpha val="30000"/>
              </a:schemeClr>
            </a:solidFill>
            <a:ln w="9525" cap="flat" cmpd="sng" algn="ctr">
              <a:noFill/>
              <a:prstDash val="solid"/>
              <a:round/>
              <a:headEnd type="none" w="med" len="med"/>
              <a:tailEnd type="none" w="med" len="med"/>
            </a:ln>
            <a:effectLst/>
          </p:spPr>
          <p:txBody>
            <a:bodyPr wrap="none"/>
            <a:lstStyle/>
            <a:p>
              <a:pPr eaLnBrk="1" hangingPunct="1">
                <a:defRPr/>
              </a:pPr>
              <a:endParaRPr lang="en-US" sz="1400"/>
            </a:p>
          </p:txBody>
        </p:sp>
        <p:sp>
          <p:nvSpPr>
            <p:cNvPr id="7" name="Rectangle 6"/>
            <p:cNvSpPr/>
            <p:nvPr/>
          </p:nvSpPr>
          <p:spPr bwMode="auto">
            <a:xfrm>
              <a:off x="5943513" y="609578"/>
              <a:ext cx="228185" cy="4877099"/>
            </a:xfrm>
            <a:prstGeom prst="rect">
              <a:avLst/>
            </a:prstGeom>
            <a:solidFill>
              <a:schemeClr val="bg1">
                <a:lumMod val="50000"/>
                <a:alpha val="30000"/>
              </a:schemeClr>
            </a:solidFill>
            <a:ln w="9525" cap="flat" cmpd="sng" algn="ctr">
              <a:noFill/>
              <a:prstDash val="solid"/>
              <a:round/>
              <a:headEnd type="none" w="med" len="med"/>
              <a:tailEnd type="none" w="med" len="med"/>
            </a:ln>
            <a:effectLst/>
          </p:spPr>
          <p:txBody>
            <a:bodyPr wrap="none"/>
            <a:lstStyle/>
            <a:p>
              <a:pPr eaLnBrk="1" hangingPunct="1">
                <a:defRPr/>
              </a:pPr>
              <a:endParaRPr lang="en-US" sz="1400"/>
            </a:p>
          </p:txBody>
        </p:sp>
        <p:sp>
          <p:nvSpPr>
            <p:cNvPr id="8" name="Rectangle 7"/>
            <p:cNvSpPr/>
            <p:nvPr/>
          </p:nvSpPr>
          <p:spPr bwMode="auto">
            <a:xfrm>
              <a:off x="7696466" y="609578"/>
              <a:ext cx="532430" cy="4877099"/>
            </a:xfrm>
            <a:prstGeom prst="rect">
              <a:avLst/>
            </a:prstGeom>
            <a:solidFill>
              <a:schemeClr val="bg1">
                <a:lumMod val="50000"/>
                <a:alpha val="30000"/>
              </a:schemeClr>
            </a:solidFill>
            <a:ln w="9525" cap="flat" cmpd="sng" algn="ctr">
              <a:noFill/>
              <a:prstDash val="solid"/>
              <a:round/>
              <a:headEnd type="none" w="med" len="med"/>
              <a:tailEnd type="none" w="med" len="med"/>
            </a:ln>
            <a:effectLst/>
          </p:spPr>
          <p:txBody>
            <a:bodyPr wrap="none"/>
            <a:lstStyle/>
            <a:p>
              <a:pPr eaLnBrk="1" hangingPunct="1">
                <a:defRPr/>
              </a:pPr>
              <a:endParaRPr lang="en-US" sz="1400"/>
            </a:p>
          </p:txBody>
        </p:sp>
      </p:grpSp>
      <p:sp>
        <p:nvSpPr>
          <p:cNvPr id="21508" name="TextBox 8"/>
          <p:cNvSpPr txBox="1">
            <a:spLocks noChangeArrowheads="1"/>
          </p:cNvSpPr>
          <p:nvPr/>
        </p:nvSpPr>
        <p:spPr bwMode="auto">
          <a:xfrm>
            <a:off x="3962400" y="4495800"/>
            <a:ext cx="1066800" cy="554038"/>
          </a:xfrm>
          <a:prstGeom prst="rect">
            <a:avLst/>
          </a:prstGeom>
          <a:solidFill>
            <a:schemeClr val="bg1"/>
          </a:solidFill>
          <a:ln w="9525">
            <a:noFill/>
            <a:miter lim="800000"/>
            <a:headEnd/>
            <a:tailEnd/>
          </a:ln>
        </p:spPr>
        <p:txBody>
          <a:bodyPr>
            <a:spAutoFit/>
          </a:bodyPr>
          <a:lstStyle/>
          <a:p>
            <a:pPr algn="ctr" eaLnBrk="1" hangingPunct="1"/>
            <a:r>
              <a:rPr lang="en-US" sz="1000">
                <a:latin typeface="Arial" pitchFamily="34" charset="0"/>
                <a:cs typeface="Arial" pitchFamily="34" charset="0"/>
              </a:rPr>
              <a:t>Gray shade indicates GDP recession</a:t>
            </a:r>
          </a:p>
        </p:txBody>
      </p:sp>
      <p:cxnSp>
        <p:nvCxnSpPr>
          <p:cNvPr id="10" name="Straight Arrow Connector 9"/>
          <p:cNvCxnSpPr/>
          <p:nvPr/>
        </p:nvCxnSpPr>
        <p:spPr>
          <a:xfrm flipV="1">
            <a:off x="4953000" y="4419600"/>
            <a:ext cx="99060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3276600" y="4419600"/>
            <a:ext cx="76200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62000" y="6153150"/>
            <a:ext cx="7543800" cy="400050"/>
          </a:xfrm>
          <a:prstGeom prst="rect">
            <a:avLst/>
          </a:prstGeom>
          <a:noFill/>
        </p:spPr>
        <p:txBody>
          <a:bodyPr>
            <a:spAutoFit/>
          </a:bodyPr>
          <a:lstStyle/>
          <a:p>
            <a:pPr algn="ctr" eaLnBrk="1" hangingPunct="1">
              <a:defRPr/>
            </a:pPr>
            <a:r>
              <a:rPr lang="en-US" sz="2000" dirty="0">
                <a:solidFill>
                  <a:srgbClr val="FF0000"/>
                </a:solidFill>
                <a:latin typeface="+mj-lt"/>
              </a:rPr>
              <a:t>Vacancy tends to be cyclical</a:t>
            </a:r>
          </a:p>
        </p:txBody>
      </p:sp>
      <p:sp>
        <p:nvSpPr>
          <p:cNvPr id="21512" name="Footer Placeholder 12"/>
          <p:cNvSpPr>
            <a:spLocks noGrp="1"/>
          </p:cNvSpPr>
          <p:nvPr>
            <p:ph type="ftr" sz="quarter" idx="11"/>
          </p:nvPr>
        </p:nvSpPr>
        <p:spPr>
          <a:noFill/>
          <a:ln>
            <a:miter lim="800000"/>
            <a:headEnd/>
            <a:tailEnd/>
          </a:ln>
        </p:spPr>
        <p:txBody>
          <a:bodyPr/>
          <a:lstStyle/>
          <a:p>
            <a:r>
              <a:rPr lang="en-US" smtClean="0"/>
              <a:t>© 2014 OnCourse Learning. All Rights Reserved.</a:t>
            </a:r>
          </a:p>
        </p:txBody>
      </p:sp>
      <p:sp>
        <p:nvSpPr>
          <p:cNvPr id="21513" name="Slide Number Placeholder 14"/>
          <p:cNvSpPr>
            <a:spLocks noGrp="1"/>
          </p:cNvSpPr>
          <p:nvPr>
            <p:ph type="sldNum" sz="quarter" idx="12"/>
          </p:nvPr>
        </p:nvSpPr>
        <p:spPr>
          <a:noFill/>
          <a:ln>
            <a:miter lim="800000"/>
            <a:headEnd/>
            <a:tailEnd/>
          </a:ln>
        </p:spPr>
        <p:txBody>
          <a:bodyPr/>
          <a:lstStyle/>
          <a:p>
            <a:fld id="{8E8A42AF-CB4C-48CD-9611-00EB80A3ECFA}" type="slidenum">
              <a:rPr lang="en-US" smtClean="0"/>
              <a:pPr/>
              <a:t>9</a:t>
            </a:fld>
            <a:endParaRPr lang="en-US" smtClean="0"/>
          </a:p>
        </p:txBody>
      </p:sp>
    </p:spTree>
  </p:cSld>
  <p:clrMapOvr>
    <a:masterClrMapping/>
  </p:clrMapOvr>
</p:sld>
</file>

<file path=ppt/theme/theme1.xml><?xml version="1.0" encoding="utf-8"?>
<a:theme xmlns:a="http://schemas.openxmlformats.org/drawingml/2006/main" name="Soaring">
  <a:themeElements>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fontScheme name="Soar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Soaring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Soaring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Soaring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oaring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Soaring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Designs\Soaring.pot</Template>
  <TotalTime>1091</TotalTime>
  <Words>2571</Words>
  <Application>Microsoft Office PowerPoint</Application>
  <PresentationFormat>On-screen Show (4:3)</PresentationFormat>
  <Paragraphs>288</Paragraphs>
  <Slides>36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Times New Roman</vt:lpstr>
      <vt:lpstr>Arial</vt:lpstr>
      <vt:lpstr>Wingdings</vt:lpstr>
      <vt:lpstr>Calibri</vt:lpstr>
      <vt:lpstr>Courier New</vt:lpstr>
      <vt:lpstr>Symbol</vt:lpstr>
      <vt:lpstr>Soaring</vt:lpstr>
      <vt:lpstr>Chapter 11: </vt:lpstr>
      <vt:lpstr>"PROFORMA"  </vt:lpstr>
      <vt:lpstr>Uses of multi-year DCF analysis in real estate…</vt:lpstr>
      <vt:lpstr>2 types of CFs:</vt:lpstr>
      <vt:lpstr>Slide 5</vt:lpstr>
      <vt:lpstr>Slide 6</vt:lpstr>
      <vt:lpstr>Slide 7</vt:lpstr>
      <vt:lpstr>Slide 8</vt:lpstr>
      <vt:lpstr>Slide 9</vt:lpstr>
      <vt:lpstr>Slide 10</vt:lpstr>
      <vt:lpstr>11.1.3. Operating Expenses include:</vt:lpstr>
      <vt:lpstr>Operating Expenses</vt:lpstr>
      <vt:lpstr>Capital Expenditures include:</vt:lpstr>
      <vt:lpstr>Slide 14</vt:lpstr>
      <vt:lpstr>Slide 15</vt:lpstr>
      <vt:lpstr>Section 11.2:</vt:lpstr>
      <vt:lpstr>Broad Answer:  THE CAPITAL MARKETS</vt:lpstr>
      <vt:lpstr>IN DCF APPLICATIONS, KEEP IN MIND WHAT THE DISCOUNT RATE IS...</vt:lpstr>
      <vt:lpstr>Slide 19</vt:lpstr>
      <vt:lpstr>Slide 20</vt:lpstr>
      <vt:lpstr>Slide 21</vt:lpstr>
      <vt:lpstr>How to "back out" implied discount rates from "cap rates" (OAR) observed from transaction prices in the property market...</vt:lpstr>
      <vt:lpstr>Build up the mkt’s implied OCC (IRR)…</vt:lpstr>
      <vt:lpstr>Slide 24</vt:lpstr>
      <vt:lpstr>Slide 25</vt:lpstr>
      <vt:lpstr>Slide 26</vt:lpstr>
      <vt:lpstr>Slide 27</vt:lpstr>
      <vt:lpstr>Watch out for terminology: </vt:lpstr>
      <vt:lpstr>Typical per annum OCC (“going-in IRR”) rates (late 1990s) . . .</vt:lpstr>
      <vt:lpstr>Typical per annum OCC (“going-in IRR”) rates (circa 2005) . . .</vt:lpstr>
      <vt:lpstr>Typical per annum OCC (“going-in IRR”) rates (circa 2011) . . .</vt:lpstr>
      <vt:lpstr>Slide 32</vt:lpstr>
      <vt:lpstr>Slide 33</vt:lpstr>
      <vt:lpstr>Slide 34</vt:lpstr>
      <vt:lpstr>Slide 35</vt:lpstr>
      <vt:lpstr>IN DCF APPLICATIONS, KEEP IN MIND WHAT THE DISCOUNT RATE IS...</vt:lpstr>
    </vt:vector>
  </TitlesOfParts>
  <Company>University of Cincinnati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11:</dc:title>
  <dc:creator>McLaughlin</dc:creator>
  <cp:lastModifiedBy>McLaughlin</cp:lastModifiedBy>
  <cp:revision>65</cp:revision>
  <dcterms:created xsi:type="dcterms:W3CDTF">2000-12-20T21:00:52Z</dcterms:created>
  <dcterms:modified xsi:type="dcterms:W3CDTF">2013-02-14T15:43:36Z</dcterms:modified>
</cp:coreProperties>
</file>