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1"/>
  </p:notesMasterIdLst>
  <p:sldIdLst>
    <p:sldId id="256" r:id="rId2"/>
    <p:sldId id="259" r:id="rId3"/>
    <p:sldId id="265" r:id="rId4"/>
    <p:sldId id="264" r:id="rId5"/>
    <p:sldId id="310" r:id="rId6"/>
    <p:sldId id="311" r:id="rId7"/>
    <p:sldId id="268" r:id="rId8"/>
    <p:sldId id="269" r:id="rId9"/>
    <p:sldId id="306" r:id="rId10"/>
    <p:sldId id="307" r:id="rId11"/>
    <p:sldId id="271" r:id="rId12"/>
    <p:sldId id="308" r:id="rId13"/>
    <p:sldId id="309" r:id="rId14"/>
    <p:sldId id="275" r:id="rId15"/>
    <p:sldId id="277" r:id="rId16"/>
    <p:sldId id="361" r:id="rId17"/>
    <p:sldId id="276" r:id="rId18"/>
    <p:sldId id="279" r:id="rId19"/>
    <p:sldId id="356" r:id="rId20"/>
    <p:sldId id="357" r:id="rId21"/>
    <p:sldId id="312" r:id="rId22"/>
    <p:sldId id="313" r:id="rId23"/>
    <p:sldId id="353" r:id="rId24"/>
    <p:sldId id="354" r:id="rId25"/>
    <p:sldId id="355" r:id="rId26"/>
    <p:sldId id="283" r:id="rId27"/>
    <p:sldId id="287" r:id="rId28"/>
    <p:sldId id="288" r:id="rId29"/>
    <p:sldId id="290" r:id="rId30"/>
    <p:sldId id="291" r:id="rId31"/>
    <p:sldId id="292" r:id="rId32"/>
    <p:sldId id="362" r:id="rId33"/>
    <p:sldId id="293" r:id="rId34"/>
    <p:sldId id="296" r:id="rId35"/>
    <p:sldId id="315" r:id="rId36"/>
    <p:sldId id="295" r:id="rId37"/>
    <p:sldId id="299" r:id="rId38"/>
    <p:sldId id="301" r:id="rId39"/>
    <p:sldId id="349" r:id="rId40"/>
    <p:sldId id="363" r:id="rId41"/>
    <p:sldId id="364"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58" r:id="rId59"/>
    <p:sldId id="359" r:id="rId60"/>
    <p:sldId id="360"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99FFCC"/>
    <a:srgbClr val="FF9933"/>
    <a:srgbClr val="0000FF"/>
    <a:srgbClr val="FF0000"/>
    <a:srgbClr val="FFCCCC"/>
    <a:srgbClr val="66FF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829" autoAdjust="0"/>
  </p:normalViewPr>
  <p:slideViewPr>
    <p:cSldViewPr>
      <p:cViewPr varScale="1">
        <p:scale>
          <a:sx n="85" d="100"/>
          <a:sy n="85" d="100"/>
        </p:scale>
        <p:origin x="-202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1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e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D420E1D-D7D6-4DA6-B051-78F6950D90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64719CC4-1CBD-405C-BF47-59A1B33B2DD5}" type="slidenum">
              <a:rPr lang="en-US" smtClean="0"/>
              <a:pPr/>
              <a:t>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mtClean="0"/>
              <a:t>Note: Yellow slides are covered in Geltner-Miller text.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33E5A1CA-3BDC-4640-A6CF-B2A1EE57B4C7}" type="slidenum">
              <a:rPr lang="en-US" smtClean="0"/>
              <a:pPr/>
              <a:t>51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p:spPr>
        <p:txBody>
          <a:bodyPr/>
          <a:lstStyle/>
          <a:p>
            <a:pPr eaLnBrk="1" hangingPunct="1"/>
            <a:r>
              <a:rPr lang="en-US" smtClean="0"/>
              <a:t>This example is taken from Geltner-Miller, Chapter 10 Appendix (pp.232-235). There is also a Study Question (10.24) at the end of that chapter, with solution on p.858.</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5960A780-3BE1-4758-9537-F482B1F8478B}" type="slidenum">
              <a:rPr lang="en-US" smtClean="0"/>
              <a:pPr/>
              <a:t>52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p:spPr>
        <p:txBody>
          <a:bodyPr/>
          <a:lstStyle/>
          <a:p>
            <a:pPr eaLnBrk="1" hangingPunct="1"/>
            <a:r>
              <a:rPr lang="en-US" smtClean="0"/>
              <a:t>Other ways to define the break-down of the three components would be, for example, to define the components on the basis of the actual or the terminal cash flows rather than the initial cash flow as done here. No one method of basing the break-down is theoretically uniquely correct. I think basing the break-down on the initial cash flow as done here gives results that are the most intuitive for identifying the substantive property-level management functions of acquisition and operational management, and potentially on the disposition function as well (this last if the terminal value is based on a disposition price) .</a:t>
            </a:r>
          </a:p>
          <a:p>
            <a:pPr eaLnBrk="1" hangingPunct="1"/>
            <a:endParaRPr lang="en-US" smtClean="0"/>
          </a:p>
          <a:p>
            <a:pPr eaLnBrk="1" hangingPunct="1"/>
            <a:r>
              <a:rPr lang="en-US" smtClean="0"/>
              <a:t>You could try to apply this performance attribution technique in an “ex ante” perspective in the “Private Practice” case, to help compare the investment alternatives.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880D2210-9901-4FB9-A634-19E40C85612F}" type="slidenum">
              <a:rPr lang="en-US" smtClean="0"/>
              <a:pPr/>
              <a:t>53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p:spPr>
        <p:txBody>
          <a:bodyPr/>
          <a:lstStyle/>
          <a:p>
            <a:pPr eaLnBrk="1" hangingPunct="1"/>
            <a:endParaRPr lang="es-E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2655AC4E-0290-4D08-BCF9-9777DBA8E12F}" type="slidenum">
              <a:rPr lang="en-US" smtClean="0"/>
              <a:pPr/>
              <a:t>54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eaLnBrk="1" hangingPunct="1"/>
            <a:endParaRPr lang="es-E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CD0BCE98-51F6-42C7-9AA8-F272F9A1EF60}" type="slidenum">
              <a:rPr lang="en-US" smtClean="0"/>
              <a:pPr/>
              <a:t>55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p:spPr>
        <p:txBody>
          <a:bodyPr/>
          <a:lstStyle/>
          <a:p>
            <a:pPr eaLnBrk="1" hangingPunct="1"/>
            <a:endParaRPr lang="es-E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F26139C0-BB48-4B3D-8B3C-BB76D223D9E8}" type="slidenum">
              <a:rPr lang="en-US" smtClean="0"/>
              <a:pPr/>
              <a:t>56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p:spPr>
        <p:txBody>
          <a:bodyPr/>
          <a:lstStyle/>
          <a:p>
            <a:pPr eaLnBrk="1" hangingPunct="1"/>
            <a:endParaRPr lang="es-E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9AFCD2A3-7433-4D25-A4BE-525AD8E9D6F2}" type="slidenum">
              <a:rPr lang="en-US" smtClean="0"/>
              <a:pPr/>
              <a:t>57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p:spPr>
        <p:txBody>
          <a:bodyPr/>
          <a:lstStyle/>
          <a:p>
            <a:pPr eaLnBrk="1" hangingPunct="1"/>
            <a:r>
              <a:rPr lang="en-US" smtClean="0">
                <a:solidFill>
                  <a:srgbClr val="000000"/>
                </a:solidFill>
              </a:rPr>
              <a:t>Such comparisons of </a:t>
            </a:r>
            <a:r>
              <a:rPr lang="en-US" i="1" smtClean="0">
                <a:solidFill>
                  <a:srgbClr val="000000"/>
                </a:solidFill>
              </a:rPr>
              <a:t>relative</a:t>
            </a:r>
            <a:r>
              <a:rPr lang="en-US" smtClean="0">
                <a:solidFill>
                  <a:srgbClr val="000000"/>
                </a:solidFill>
              </a:rPr>
              <a:t> performance across properties can sometimes be useful even if the properties have different acquisition dates. (Of course, the IRR-cohort benchmark against which the relative performance is computed must be “custom” for each property, corresponding to the holding period for each property.) All such formal quantitative exercises must be “taken with a grain of salt”, applied in an “investigative” spirit. They often bring insights by the questions they raise rather than by providing any definitive answers. They get property and asset managers thinking about how they did and what they did in specific cases, and what impact their actions had in the overall performance. These types of results should never be used mechanistically, without broader and more qualitative analysis, and they should generally not be used for </a:t>
            </a:r>
            <a:r>
              <a:rPr lang="en-US" i="1" smtClean="0">
                <a:solidFill>
                  <a:srgbClr val="000000"/>
                </a:solidFill>
              </a:rPr>
              <a:t>evaluative</a:t>
            </a:r>
            <a:r>
              <a:rPr lang="en-US" smtClean="0">
                <a:solidFill>
                  <a:srgbClr val="000000"/>
                </a:solidFill>
              </a:rPr>
              <a:t> purposes (in my opinion), but rather for </a:t>
            </a:r>
            <a:r>
              <a:rPr lang="en-US" i="1" smtClean="0">
                <a:solidFill>
                  <a:srgbClr val="000000"/>
                </a:solidFill>
              </a:rPr>
              <a:t>diagnostic</a:t>
            </a:r>
            <a:r>
              <a:rPr lang="en-US" smtClean="0">
                <a:solidFill>
                  <a:srgbClr val="000000"/>
                </a:solidFill>
              </a:rPr>
              <a:t> (I.e., “learning”) purposes.</a:t>
            </a:r>
          </a:p>
          <a:p>
            <a:pPr eaLnBrk="1" hangingPunct="1"/>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BC3A7833-5A21-43F8-AC55-135D8C5D84A1}" type="slidenum">
              <a:rPr lang="en-US">
                <a:solidFill>
                  <a:srgbClr val="000000"/>
                </a:solidFill>
              </a:rPr>
              <a:pPr/>
              <a:t>61</a:t>
            </a:fld>
            <a:endParaRPr lang="en-US">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smtClean="0"/>
              <a:t>Note: Yellow slides are covered in Geltner-Miller text.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A6DF8536-C40A-4E2E-8C68-6AC6AD7AB62B}" type="slidenum">
              <a:rPr lang="en-US">
                <a:solidFill>
                  <a:srgbClr val="000000"/>
                </a:solidFill>
              </a:rPr>
              <a:pPr/>
              <a:t>64</a:t>
            </a:fld>
            <a:endParaRPr lang="en-US">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smtClean="0"/>
              <a:t>Note: Underlying (implicit) assumption of a “twin” or “replicating” investment in the market, that the subject investment could be replicated by an alternative investment with expected return “r”. (This is the same assumption that we will see later in this course will be used to evaluate “real options”.)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5945D32B-E61B-472D-B529-274B7F68AB21}" type="slidenum">
              <a:rPr lang="en-US">
                <a:solidFill>
                  <a:srgbClr val="000000"/>
                </a:solidFill>
              </a:rPr>
              <a:pPr/>
              <a:t>65</a:t>
            </a:fld>
            <a:endParaRPr 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smtClean="0"/>
              <a:t>Note: The green (or blue?) slides here (and next…) are from the forthcoming 2</a:t>
            </a:r>
            <a:r>
              <a:rPr lang="en-US" baseline="30000" smtClean="0"/>
              <a:t>nd</a:t>
            </a:r>
            <a:r>
              <a:rPr lang="en-US" smtClean="0"/>
              <a:t> Edition of the Geltner-Miller text.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CA7B662B-F476-4836-B7BD-3DD8F25EF244}" type="slidenum">
              <a:rPr lang="en-US" smtClean="0"/>
              <a:pPr/>
              <a:t>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smtClean="0"/>
              <a:t>Note: Underlying (implicit) assumption of a “twin” or “replicating” investment in the market, that the subject investment could be replicated by an alternative investment with expected return “r”. (This is the same assumption that we will see later in this course will be used to evaluate “real options”.)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0F78D602-BF09-4525-AA69-D2A4321B4C27}" type="slidenum">
              <a:rPr lang="en-US">
                <a:solidFill>
                  <a:srgbClr val="000000"/>
                </a:solidFill>
              </a:rPr>
              <a:pPr/>
              <a:t>70</a:t>
            </a:fld>
            <a:endParaRPr lang="en-US">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smtClean="0"/>
              <a:t>Also useful for valuing real estate index futures contracts, that have zero cash exchange up front. (See Chapter 26 CD files.)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B57EA5FB-A2E9-466E-8765-C77E07FFD7CB}" type="slidenum">
              <a:rPr lang="en-US">
                <a:solidFill>
                  <a:srgbClr val="000000"/>
                </a:solidFill>
              </a:rPr>
              <a:pPr/>
              <a:t>73</a:t>
            </a:fld>
            <a:endParaRPr lang="en-US">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smtClean="0"/>
              <a:t>The risk-adjusted discount rate applicable to the building is the same as that of the stock market in this case, because the building has the same risk as the stock market (same volatility as the stock market, and perfectly correlated with the stock market, hence, the building’s expected total return must have the same expected risk premium as that of the stock market, 6%).</a:t>
            </a:r>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F10B81E4-3DB2-43F3-8205-E2481AE53DE3}" type="slidenum">
              <a:rPr lang="en-US">
                <a:solidFill>
                  <a:srgbClr val="000000"/>
                </a:solidFill>
              </a:rPr>
              <a:pPr/>
              <a:t>74</a:t>
            </a:fld>
            <a:endParaRPr lang="en-US">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smtClean="0"/>
              <a:t>The risk-adjusted discount rate applicable to the building is the same as that of the stock market in this case, because the building has the same risk as the stock market (same volatility as the stock market, and perfectly correlated with the stock market, hence, the building’s expected total return must have the same expected risk premium as that of the stock market, 6%).</a:t>
            </a:r>
          </a:p>
          <a:p>
            <a:endParaRPr lang="en-US"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86E2DCD0-BCC2-4A18-8BC5-029AD46F26AB}" type="slidenum">
              <a:rPr lang="en-US">
                <a:solidFill>
                  <a:srgbClr val="000000"/>
                </a:solidFill>
              </a:rPr>
              <a:pPr/>
              <a:t>76</a:t>
            </a:fld>
            <a:endParaRPr lang="en-US">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smtClean="0"/>
              <a:t>In general: C</a:t>
            </a:r>
            <a:r>
              <a:rPr lang="en-US" baseline="-25000" smtClean="0"/>
              <a:t>up</a:t>
            </a:r>
            <a:r>
              <a:rPr lang="en-US" smtClean="0"/>
              <a:t> = MAX[V</a:t>
            </a:r>
            <a:r>
              <a:rPr lang="en-US" baseline="-25000" smtClean="0"/>
              <a:t>up</a:t>
            </a:r>
            <a:r>
              <a:rPr lang="en-US" smtClean="0"/>
              <a:t>-K, 0], C</a:t>
            </a:r>
            <a:r>
              <a:rPr lang="en-US" baseline="-25000" smtClean="0"/>
              <a:t>down</a:t>
            </a:r>
            <a:r>
              <a:rPr lang="en-US" smtClean="0"/>
              <a:t> = MAX[V</a:t>
            </a:r>
            <a:r>
              <a:rPr lang="en-US" baseline="-25000" smtClean="0"/>
              <a:t>down</a:t>
            </a:r>
            <a:r>
              <a:rPr lang="en-US" smtClean="0"/>
              <a:t>-K, 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C451A66C-726C-4112-BA72-75A3ECEC95B8}" type="slidenum">
              <a:rPr lang="en-US">
                <a:solidFill>
                  <a:srgbClr val="000000"/>
                </a:solidFill>
              </a:rPr>
              <a:pPr/>
              <a:t>78</a:t>
            </a:fld>
            <a:endParaRPr lang="en-US">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smtClean="0"/>
              <a:t>Slight discrepancies in the numbers are due to round-off errors. The methodology produces an exact equality if you keep all the digits.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4C1F428E-26E0-403B-A4ED-CB96AC4F200B}" type="slidenum">
              <a:rPr lang="en-US">
                <a:solidFill>
                  <a:srgbClr val="000000"/>
                </a:solidFill>
              </a:rPr>
              <a:pPr/>
              <a:t>79</a:t>
            </a:fld>
            <a:endParaRPr lang="en-US">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smtClean="0"/>
              <a:t>Slight discrepancies in the numbers are due to round-off errors. The methodology produces an exact equality if you keep all the digits.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3DC17B55-E6A8-494D-9427-C3E7311BBF7B}" type="slidenum">
              <a:rPr lang="en-US">
                <a:solidFill>
                  <a:srgbClr val="000000"/>
                </a:solidFill>
              </a:rPr>
              <a:pPr/>
              <a:t>80</a:t>
            </a:fld>
            <a:endParaRPr lang="en-US">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smtClean="0"/>
              <a:t>Suppose the construction cost today (at Time 0) would be $89 if we built the project immediately, and the completed building today would be worth $100. Then if we did the development today (at Time 0), we would net $100 (today’s value of the completed building) minus the $89 construction cost, or $11. But we would lose the option to wait and decide next year. Thus, we would gain $11 but lose something also worth $12. (NPV = $11 - $12 = -$1 &lt; 0.) So, obviously, it would be better to wait, not build the project today, hold onto the option, and decide next year what to do. Thus, the binomial certainty-equivalent model allows us not only to evaluate the real option that we have, but also to know how to make an optimal decision as to whether (when) to build or not.</a:t>
            </a:r>
          </a:p>
          <a:p>
            <a:endParaRPr lang="en-US" smtClean="0"/>
          </a:p>
          <a:p>
            <a:r>
              <a:rPr lang="en-US" smtClean="0"/>
              <a:t>Note also that we did not use (we did not need to use) “risk-neutral” probabilities or “risk-neutral dynamics”. This procedure uses “real” (“actual”) probabilities and expected future values and distributions. In other words, by knowing the actual volatility of the completed office building (which gave us the range between V</a:t>
            </a:r>
            <a:r>
              <a:rPr lang="en-US" baseline="-25000" smtClean="0"/>
              <a:t>up</a:t>
            </a:r>
            <a:r>
              <a:rPr lang="en-US" smtClean="0"/>
              <a:t> and V</a:t>
            </a:r>
            <a:r>
              <a:rPr lang="en-US" baseline="-25000" smtClean="0"/>
              <a:t>down</a:t>
            </a:r>
            <a:r>
              <a:rPr lang="en-US" smtClean="0"/>
              <a:t>) and the actual expected return on that building (which gave us the probability of the “up” jump given the “up” and “down” future values), we could completely specify the model as we did here. (See: T.Arnold &amp; T.Crack, “Option Pricing in the Real World”, Univ. of Richmond, 2003.)</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AEB30562-99EA-49BA-8F9A-0224DEBC5F0D}" type="slidenum">
              <a:rPr lang="en-US">
                <a:solidFill>
                  <a:srgbClr val="000000"/>
                </a:solidFill>
              </a:rPr>
              <a:pPr/>
              <a:t>82</a:t>
            </a:fld>
            <a:endParaRPr lang="en-US">
              <a:solidFill>
                <a:srgbClr val="000000"/>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smtClean="0"/>
              <a:t>Suppose the construction cost today (at Time 0) would be $89 if we built the project immediately, and the completed building today would be worth $100. Then if we did the development today (at Time 0), we would net $100 (today’s value of the completed building) minus the $89 construction cost, or $11. But we would lose the option to wait and decide next year. Thus, we would gain $11 but lose something also worth $12. (NPV = $11 - $12 = -$1 &lt; 0.) So, obviously, it would be better to wait, not build the project today, hold onto the option, and decide next year what to do. Thus, the binomial certainty-equivalent model allows us not only to evaluate the real option that we have, but also to know how to make an optimal decision as to whether (when) to build or not.</a:t>
            </a:r>
          </a:p>
          <a:p>
            <a:endParaRPr lang="en-US" smtClean="0"/>
          </a:p>
          <a:p>
            <a:r>
              <a:rPr lang="en-US" smtClean="0"/>
              <a:t>Note also that we did not use (we did not need to use) “risk-neutral” probabilities or “risk-neutral dynamics”. This procedure uses “real” (“actual”) probabilities and expected future values and distributions. In other words, by knowing the actual volatility of the completed office building (which gave us the range between V</a:t>
            </a:r>
            <a:r>
              <a:rPr lang="en-US" baseline="-25000" smtClean="0"/>
              <a:t>up</a:t>
            </a:r>
            <a:r>
              <a:rPr lang="en-US" smtClean="0"/>
              <a:t> and V</a:t>
            </a:r>
            <a:r>
              <a:rPr lang="en-US" baseline="-25000" smtClean="0"/>
              <a:t>down</a:t>
            </a:r>
            <a:r>
              <a:rPr lang="en-US" smtClean="0"/>
              <a:t>) and the actual expected return on that building (which gave us the probability of the “up” jump given the “up” and “down” future values), we could completely specify the model as we did here. (See: T.Arnold &amp; T.Crack, “Option Pricing in the Real World”, Univ. of Richmond, 2003.)</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3746C38A-974D-44CE-8C97-53CBBD196F6F}" type="slidenum">
              <a:rPr lang="en-US"/>
              <a:pPr/>
              <a:t>84</a:t>
            </a:fld>
            <a:endParaRPr lang="en-US"/>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smtClean="0"/>
              <a:t>Slight discrepancies in the numbers are due to round-off errors. The methodology produces an exact equality if you keep all the digits.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CC43C2A9-F72B-4373-AA4A-5DE399642DF6}" type="slidenum">
              <a:rPr lang="en-US">
                <a:solidFill>
                  <a:srgbClr val="000000"/>
                </a:solidFill>
              </a:rPr>
              <a:pPr/>
              <a:t>85</a:t>
            </a:fld>
            <a:endParaRPr lang="en-US">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smtClean="0"/>
              <a:t>If the underlying asset (the stabilized built property, </a:t>
            </a:r>
            <a:r>
              <a:rPr lang="en-US" i="1" smtClean="0"/>
              <a:t>“V</a:t>
            </a:r>
            <a:r>
              <a:rPr lang="en-US" i="1" baseline="-25000" smtClean="0"/>
              <a:t>1</a:t>
            </a:r>
            <a:r>
              <a:rPr lang="en-US" i="1" smtClean="0"/>
              <a:t>”</a:t>
            </a:r>
            <a:r>
              <a:rPr lang="en-US" smtClean="0"/>
              <a:t> ) is not equal volatility and perfectly correlated with the </a:t>
            </a:r>
            <a:r>
              <a:rPr lang="en-US" i="1" smtClean="0"/>
              <a:t>“Mkt”</a:t>
            </a:r>
            <a:r>
              <a:rPr lang="en-US" smtClean="0"/>
              <a:t> (i.e., equal “risk” as the </a:t>
            </a:r>
            <a:r>
              <a:rPr lang="en-US" i="1" smtClean="0"/>
              <a:t>“Mkt”</a:t>
            </a:r>
            <a:r>
              <a:rPr lang="en-US" smtClean="0"/>
              <a:t> ), then you would use (</a:t>
            </a:r>
            <a:r>
              <a:rPr lang="en-US" i="1" smtClean="0"/>
              <a:t>E</a:t>
            </a:r>
            <a:r>
              <a:rPr lang="en-US" smtClean="0"/>
              <a:t>[</a:t>
            </a:r>
            <a:r>
              <a:rPr lang="en-US" i="1" smtClean="0"/>
              <a:t>r</a:t>
            </a:r>
            <a:r>
              <a:rPr lang="en-US" i="1" baseline="-25000" smtClean="0"/>
              <a:t>V</a:t>
            </a:r>
            <a:r>
              <a:rPr lang="en-US" smtClean="0"/>
              <a:t>]-</a:t>
            </a:r>
            <a:r>
              <a:rPr lang="en-US" i="1" smtClean="0"/>
              <a:t>r</a:t>
            </a:r>
            <a:r>
              <a:rPr lang="en-US" i="1" baseline="-25000" smtClean="0"/>
              <a:t>f</a:t>
            </a:r>
            <a:r>
              <a:rPr lang="en-US" baseline="-25000" smtClean="0"/>
              <a:t> </a:t>
            </a:r>
            <a:r>
              <a:rPr lang="en-US" smtClean="0"/>
              <a:t>) / (</a:t>
            </a:r>
            <a:r>
              <a:rPr lang="en-US" i="1" smtClean="0"/>
              <a:t>V</a:t>
            </a:r>
            <a:r>
              <a:rPr lang="en-US" i="1" baseline="-25000" smtClean="0"/>
              <a:t>up</a:t>
            </a:r>
            <a:r>
              <a:rPr lang="en-US" i="1" smtClean="0"/>
              <a:t>% – V</a:t>
            </a:r>
            <a:r>
              <a:rPr lang="en-US" i="1" baseline="-25000" smtClean="0"/>
              <a:t>down</a:t>
            </a:r>
            <a:r>
              <a:rPr lang="en-US" i="1" smtClean="0"/>
              <a:t>%</a:t>
            </a:r>
            <a:r>
              <a:rPr lang="en-US" smtClean="0"/>
              <a:t>) in the above formula, in place of (</a:t>
            </a:r>
            <a:r>
              <a:rPr lang="en-US" i="1" smtClean="0"/>
              <a:t>E</a:t>
            </a:r>
            <a:r>
              <a:rPr lang="en-US" smtClean="0"/>
              <a:t>[</a:t>
            </a:r>
            <a:r>
              <a:rPr lang="en-US" i="1" smtClean="0"/>
              <a:t>r</a:t>
            </a:r>
            <a:r>
              <a:rPr lang="en-US" i="1" baseline="-25000" smtClean="0"/>
              <a:t>Mkt</a:t>
            </a:r>
            <a:r>
              <a:rPr lang="en-US" smtClean="0"/>
              <a:t>]-</a:t>
            </a:r>
            <a:r>
              <a:rPr lang="en-US" i="1" smtClean="0"/>
              <a:t>r</a:t>
            </a:r>
            <a:r>
              <a:rPr lang="en-US" i="1" baseline="-25000" smtClean="0"/>
              <a:t>f</a:t>
            </a:r>
            <a:r>
              <a:rPr lang="en-US" baseline="-25000" smtClean="0"/>
              <a:t> </a:t>
            </a:r>
            <a:r>
              <a:rPr lang="en-US" smtClean="0"/>
              <a:t>) / (</a:t>
            </a:r>
            <a:r>
              <a:rPr lang="en-US" i="1" smtClean="0"/>
              <a:t>Mkt</a:t>
            </a:r>
            <a:r>
              <a:rPr lang="en-US" i="1" baseline="-25000" smtClean="0"/>
              <a:t>up</a:t>
            </a:r>
            <a:r>
              <a:rPr lang="en-US" i="1" smtClean="0"/>
              <a:t>% – Mkt</a:t>
            </a:r>
            <a:r>
              <a:rPr lang="en-US" i="1" baseline="-25000" smtClean="0"/>
              <a:t>down</a:t>
            </a:r>
            <a:r>
              <a:rPr lang="en-US" i="1" smtClean="0"/>
              <a:t>%</a:t>
            </a:r>
            <a:r>
              <a:rPr lang="en-US" smtClean="0"/>
              <a:t>) in the numerator.</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A5A09CC6-7D26-4EC8-95FE-1072DC0F69A3}" type="slidenum">
              <a:rPr lang="en-US" smtClean="0"/>
              <a:pPr/>
              <a:t>13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smtClean="0"/>
              <a:t>Cap rate is from Korpacz Survey cerca 2000. See how different the property value would be at the current Korpacz-reported cap rate for apartments, holding all else the same…</a:t>
            </a:r>
          </a:p>
          <a:p>
            <a:pPr eaLnBrk="1" hangingPunct="1"/>
            <a:r>
              <a:rPr lang="en-US" smtClean="0"/>
              <a:t>Expenses might be a bit less than $6000 for unoccupied units. A more refined analysis would account for that. Analysts often try to distinguish between “fixed” vs “variable” operating expenses. The latter are proportional to occupancy (or stated per </a:t>
            </a:r>
            <a:r>
              <a:rPr lang="en-US" i="1" u="sng" smtClean="0"/>
              <a:t>occupied</a:t>
            </a:r>
            <a:r>
              <a:rPr lang="en-US" smtClean="0"/>
              <a:t> unit). Argus easily allows for this. Parts C &amp; D of PS1 will show you how Argus does this (or you can do yourself it in Excel).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888A7F20-B3EF-4037-8E53-6EF0AD91F2C0}" type="slidenum">
              <a:rPr lang="en-US"/>
              <a:pPr/>
              <a:t>86</a:t>
            </a:fld>
            <a:endParaRPr lang="en-US"/>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smtClean="0"/>
              <a:t>Suppose the construction cost today (at Time 0) would be $89 if we built the project immediately, and the completed building today would be worth $100. Then if we did the development today (at Time 0), we would net $100 (today’s value of the completed building) minus the $89 construction cost, or $11. But we would lose the option to wait and decide next year. Thus, we would gain $11 but lose something also worth $12. (NPV = $11 - $12 = -$1 &lt; 0.) So, obviously, it would be better to wait, not build the project today, hold onto the option, and decide next year what to do. Thus, the binomial certainty-equivalent model allows us not only to evaluate the real option that we have, but also to know how to make an optimal decision as to whether (when) to build or not.</a:t>
            </a:r>
          </a:p>
          <a:p>
            <a:pPr eaLnBrk="1" hangingPunct="1"/>
            <a:endParaRPr lang="en-US" smtClean="0"/>
          </a:p>
          <a:p>
            <a:pPr eaLnBrk="1" hangingPunct="1"/>
            <a:r>
              <a:rPr lang="en-US" smtClean="0"/>
              <a:t>Note also that we did not use (we did not need to use) “risk-neutral” probabilities or “risk-neutral dynamics”. This procedure uses “real” (“actual”) probabilities and expected future values and distributions. In other words, by knowing the actual volatility of the completed office building (which gave us the range between V</a:t>
            </a:r>
            <a:r>
              <a:rPr lang="en-US" baseline="-25000" smtClean="0"/>
              <a:t>up</a:t>
            </a:r>
            <a:r>
              <a:rPr lang="en-US" smtClean="0"/>
              <a:t> and V</a:t>
            </a:r>
            <a:r>
              <a:rPr lang="en-US" baseline="-25000" smtClean="0"/>
              <a:t>down</a:t>
            </a:r>
            <a:r>
              <a:rPr lang="en-US" smtClean="0"/>
              <a:t>) and the actual expected return on that building (which gave us the probability of the “up” jump given the “up” and “down” future values), we could completely specify the model as we did here. (See: T.Arnold &amp; T.Crack, “Option Pricing in the Real World”, Univ. of Richmond, 2003.)</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5E3E2F4C-C7C4-4E1A-9035-A895A3994BDE}" type="slidenum">
              <a:rPr lang="en-US">
                <a:solidFill>
                  <a:srgbClr val="000000"/>
                </a:solidFill>
              </a:rPr>
              <a:pPr/>
              <a:t>87</a:t>
            </a:fld>
            <a:endParaRPr lang="en-US">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smtClean="0"/>
              <a:t>If the underlying asset (the stabilized built property, </a:t>
            </a:r>
            <a:r>
              <a:rPr lang="en-US" i="1" smtClean="0"/>
              <a:t>“V</a:t>
            </a:r>
            <a:r>
              <a:rPr lang="en-US" i="1" baseline="-25000" smtClean="0"/>
              <a:t>1</a:t>
            </a:r>
            <a:r>
              <a:rPr lang="en-US" i="1" smtClean="0"/>
              <a:t>”</a:t>
            </a:r>
            <a:r>
              <a:rPr lang="en-US" smtClean="0"/>
              <a:t> ) is not equal volatility and perfectly correlated with the </a:t>
            </a:r>
            <a:r>
              <a:rPr lang="en-US" i="1" smtClean="0"/>
              <a:t>“Mkt”</a:t>
            </a:r>
            <a:r>
              <a:rPr lang="en-US" smtClean="0"/>
              <a:t> (i.e., equal “risk” as the </a:t>
            </a:r>
            <a:r>
              <a:rPr lang="en-US" i="1" smtClean="0"/>
              <a:t>“Mkt”</a:t>
            </a:r>
            <a:r>
              <a:rPr lang="en-US" smtClean="0"/>
              <a:t> ), then you would use (</a:t>
            </a:r>
            <a:r>
              <a:rPr lang="en-US" i="1" smtClean="0"/>
              <a:t>E</a:t>
            </a:r>
            <a:r>
              <a:rPr lang="en-US" smtClean="0"/>
              <a:t>[</a:t>
            </a:r>
            <a:r>
              <a:rPr lang="en-US" i="1" smtClean="0"/>
              <a:t>r</a:t>
            </a:r>
            <a:r>
              <a:rPr lang="en-US" i="1" baseline="-25000" smtClean="0"/>
              <a:t>V</a:t>
            </a:r>
            <a:r>
              <a:rPr lang="en-US" smtClean="0"/>
              <a:t>]-</a:t>
            </a:r>
            <a:r>
              <a:rPr lang="en-US" i="1" smtClean="0"/>
              <a:t>r</a:t>
            </a:r>
            <a:r>
              <a:rPr lang="en-US" i="1" baseline="-25000" smtClean="0"/>
              <a:t>f</a:t>
            </a:r>
            <a:r>
              <a:rPr lang="en-US" baseline="-25000" smtClean="0"/>
              <a:t> </a:t>
            </a:r>
            <a:r>
              <a:rPr lang="en-US" smtClean="0"/>
              <a:t>) / (</a:t>
            </a:r>
            <a:r>
              <a:rPr lang="en-US" i="1" smtClean="0"/>
              <a:t>V</a:t>
            </a:r>
            <a:r>
              <a:rPr lang="en-US" i="1" baseline="-25000" smtClean="0"/>
              <a:t>up</a:t>
            </a:r>
            <a:r>
              <a:rPr lang="en-US" i="1" smtClean="0"/>
              <a:t>% – V</a:t>
            </a:r>
            <a:r>
              <a:rPr lang="en-US" i="1" baseline="-25000" smtClean="0"/>
              <a:t>down</a:t>
            </a:r>
            <a:r>
              <a:rPr lang="en-US" i="1" smtClean="0"/>
              <a:t>%</a:t>
            </a:r>
            <a:r>
              <a:rPr lang="en-US" smtClean="0"/>
              <a:t>) in the above formula, in place of (</a:t>
            </a:r>
            <a:r>
              <a:rPr lang="en-US" i="1" smtClean="0"/>
              <a:t>E</a:t>
            </a:r>
            <a:r>
              <a:rPr lang="en-US" smtClean="0"/>
              <a:t>[</a:t>
            </a:r>
            <a:r>
              <a:rPr lang="en-US" i="1" smtClean="0"/>
              <a:t>r</a:t>
            </a:r>
            <a:r>
              <a:rPr lang="en-US" i="1" baseline="-25000" smtClean="0"/>
              <a:t>Mkt</a:t>
            </a:r>
            <a:r>
              <a:rPr lang="en-US" smtClean="0"/>
              <a:t>]-</a:t>
            </a:r>
            <a:r>
              <a:rPr lang="en-US" i="1" smtClean="0"/>
              <a:t>r</a:t>
            </a:r>
            <a:r>
              <a:rPr lang="en-US" i="1" baseline="-25000" smtClean="0"/>
              <a:t>f</a:t>
            </a:r>
            <a:r>
              <a:rPr lang="en-US" baseline="-25000" smtClean="0"/>
              <a:t> </a:t>
            </a:r>
            <a:r>
              <a:rPr lang="en-US" smtClean="0"/>
              <a:t>) / (</a:t>
            </a:r>
            <a:r>
              <a:rPr lang="en-US" i="1" smtClean="0"/>
              <a:t>Mkt</a:t>
            </a:r>
            <a:r>
              <a:rPr lang="en-US" i="1" baseline="-25000" smtClean="0"/>
              <a:t>up</a:t>
            </a:r>
            <a:r>
              <a:rPr lang="en-US" i="1" smtClean="0"/>
              <a:t>% – Mkt</a:t>
            </a:r>
            <a:r>
              <a:rPr lang="en-US" i="1" baseline="-25000" smtClean="0"/>
              <a:t>down</a:t>
            </a:r>
            <a:r>
              <a:rPr lang="en-US" i="1" smtClean="0"/>
              <a:t>%</a:t>
            </a:r>
            <a:r>
              <a:rPr lang="en-US" smtClean="0"/>
              <a:t>) in the numerator.</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FB3E81E5-60D8-44E9-BDED-6F459ECBFBEB}" type="slidenum">
              <a:rPr lang="en-US">
                <a:solidFill>
                  <a:srgbClr val="000000"/>
                </a:solidFill>
              </a:rPr>
              <a:pPr/>
              <a:t>88</a:t>
            </a:fld>
            <a:endParaRPr lang="en-US">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smtClean="0"/>
              <a:t>The first “aside” here allows the binomial model to approach a continuous-time, continuous future value distribution (log-normal probability distribution of future values of V, or normal distribution of instantaneous return on V) world as the time increment between periods in each binomial element approaches zero (i.e., as the number of periods of binomial “jumps” in value in any given chronological time span approaches infinity).</a:t>
            </a:r>
          </a:p>
          <a:p>
            <a:endParaRPr lang="en-US" smtClean="0"/>
          </a:p>
          <a:p>
            <a:r>
              <a:rPr lang="en-US" smtClean="0"/>
              <a:t>Regarding the third “aside” here, note that in the most important use of the certainty-equivalent approach (in real options valuation), we usually only apply the approach one period at a time.</a:t>
            </a:r>
          </a:p>
          <a:p>
            <a:endParaRPr lang="en-US" smtClean="0"/>
          </a:p>
          <a:p>
            <a:r>
              <a:rPr lang="en-US" smtClean="0"/>
              <a:t>The second “aside” here shows how the certainty-equivalent valuation model is consistent with the most widely-employed normative model of risk and return equilibrium in the capital markets, the so-called “Capital Asset Pricing Model” (CAPM) of Sharp &amp; Lintner. </a:t>
            </a:r>
          </a:p>
          <a:p>
            <a:endParaRPr lang="en-US" smtClean="0"/>
          </a:p>
          <a:p>
            <a:r>
              <a:rPr lang="en-US" smtClean="0"/>
              <a:t>According to the CAPM, the “risk that matters” in any asset (i.e., the risk that is priced in equilibrium in the capital market, i.e., the risk that affects the market’s required expected total return on that asset) equals that asset’s marginal contribution to the risk (variance) in the “market portfolio” (the portfolio consisting of ALL assets). This marginal risk contribution is only the asset’s covariance with the market portfolio. In other words, “idiosyncratic risk”, the component of an asset’s return variance that can be diversified away in an investor’s portfolio and hence that is not reflected in the market’s return variance, does not matter and is not priced (hence, not reflected in the market’s required expected return for that asset). </a:t>
            </a:r>
          </a:p>
          <a:p>
            <a:endParaRPr lang="en-US" smtClean="0"/>
          </a:p>
          <a:p>
            <a:r>
              <a:rPr lang="en-US" smtClean="0"/>
              <a:t>Note that by the definition of “return” and of “covariance”: COV[r</a:t>
            </a:r>
            <a:r>
              <a:rPr lang="en-US" baseline="-25000" smtClean="0"/>
              <a:t>V</a:t>
            </a:r>
            <a:r>
              <a:rPr lang="en-US" smtClean="0"/>
              <a:t>,r</a:t>
            </a:r>
            <a:r>
              <a:rPr lang="en-US" baseline="-25000" smtClean="0"/>
              <a:t>Mkt</a:t>
            </a:r>
            <a:r>
              <a:rPr lang="en-US" smtClean="0"/>
              <a:t>]V</a:t>
            </a:r>
            <a:r>
              <a:rPr lang="en-US" baseline="-25000" smtClean="0"/>
              <a:t>0</a:t>
            </a:r>
            <a:r>
              <a:rPr lang="en-US" smtClean="0"/>
              <a:t> = COV[V</a:t>
            </a:r>
            <a:r>
              <a:rPr lang="en-US" baseline="-25000" smtClean="0"/>
              <a:t>1</a:t>
            </a:r>
            <a:r>
              <a:rPr lang="en-US" smtClean="0"/>
              <a:t>,r</a:t>
            </a:r>
            <a:r>
              <a:rPr lang="en-US" baseline="-25000" smtClean="0"/>
              <a:t>Mkt</a:t>
            </a:r>
            <a:r>
              <a:rPr lang="en-US" smtClean="0"/>
              <a:t>]. This is because:  r</a:t>
            </a:r>
            <a:r>
              <a:rPr lang="en-US" baseline="-25000" smtClean="0"/>
              <a:t>V</a:t>
            </a:r>
            <a:r>
              <a:rPr lang="en-US" smtClean="0"/>
              <a:t> = V</a:t>
            </a:r>
            <a:r>
              <a:rPr lang="en-US" baseline="-25000" smtClean="0"/>
              <a:t>1</a:t>
            </a:r>
            <a:r>
              <a:rPr lang="en-US" smtClean="0"/>
              <a:t>/V</a:t>
            </a:r>
            <a:r>
              <a:rPr lang="en-US" baseline="-25000" smtClean="0"/>
              <a:t>0</a:t>
            </a:r>
            <a:r>
              <a:rPr lang="en-US" smtClean="0"/>
              <a:t> – 1 in which the only stochastic (uncertain) component as of Time 0 is V</a:t>
            </a:r>
            <a:r>
              <a:rPr lang="en-US" baseline="-25000" smtClean="0"/>
              <a:t>1</a:t>
            </a:r>
            <a:r>
              <a:rPr lang="en-US" smtClean="0"/>
              <a:t>.</a:t>
            </a:r>
          </a:p>
          <a:p>
            <a:endParaRPr lang="en-US" smtClean="0"/>
          </a:p>
          <a:p>
            <a:r>
              <a:rPr lang="en-US" smtClean="0"/>
              <a:t>To relate the CAPM formulation to the Binomial formulation, note that “Beta” in CAPM can also be equivalently expressed as: CORREL[r</a:t>
            </a:r>
            <a:r>
              <a:rPr lang="en-US" baseline="-25000" smtClean="0"/>
              <a:t>V</a:t>
            </a:r>
            <a:r>
              <a:rPr lang="en-US" smtClean="0"/>
              <a:t>,r</a:t>
            </a:r>
            <a:r>
              <a:rPr lang="en-US" baseline="-25000" smtClean="0"/>
              <a:t>Mkt</a:t>
            </a:r>
            <a:r>
              <a:rPr lang="en-US" smtClean="0"/>
              <a:t>](STD[r</a:t>
            </a:r>
            <a:r>
              <a:rPr lang="en-US" baseline="-25000" smtClean="0"/>
              <a:t>V</a:t>
            </a:r>
            <a:r>
              <a:rPr lang="en-US" smtClean="0"/>
              <a:t>]/STD[r</a:t>
            </a:r>
            <a:r>
              <a:rPr lang="en-US" baseline="-25000" smtClean="0"/>
              <a:t>Mkt</a:t>
            </a:r>
            <a:r>
              <a:rPr lang="en-US" smtClean="0"/>
              <a:t>]). Thus, the ratio of risk between any two assets </a:t>
            </a:r>
            <a:r>
              <a:rPr lang="en-US" i="1" smtClean="0"/>
              <a:t>C</a:t>
            </a:r>
            <a:r>
              <a:rPr lang="en-US" smtClean="0"/>
              <a:t> and </a:t>
            </a:r>
            <a:r>
              <a:rPr lang="en-US" i="1" smtClean="0"/>
              <a:t>V</a:t>
            </a:r>
            <a:r>
              <a:rPr lang="en-US" smtClean="0"/>
              <a:t>  is the ratio of their correlations with the market times their ratio of volatilities. In the case where </a:t>
            </a:r>
            <a:r>
              <a:rPr lang="en-US" i="1" smtClean="0"/>
              <a:t>C</a:t>
            </a:r>
            <a:r>
              <a:rPr lang="en-US" smtClean="0"/>
              <a:t> is a derivative of </a:t>
            </a:r>
            <a:r>
              <a:rPr lang="en-US" i="1" smtClean="0"/>
              <a:t>V</a:t>
            </a:r>
            <a:r>
              <a:rPr lang="en-US" smtClean="0"/>
              <a:t>, the two assets are perfectly correlated, which gives them the same correlation coefficient with the market portfolio: CORREL[r</a:t>
            </a:r>
            <a:r>
              <a:rPr lang="en-US" baseline="-25000" smtClean="0"/>
              <a:t>C</a:t>
            </a:r>
            <a:r>
              <a:rPr lang="en-US" smtClean="0"/>
              <a:t>,r</a:t>
            </a:r>
            <a:r>
              <a:rPr lang="en-US" baseline="-25000" smtClean="0"/>
              <a:t>Mkt</a:t>
            </a:r>
            <a:r>
              <a:rPr lang="en-US" smtClean="0"/>
              <a:t>] = CORREL[r</a:t>
            </a:r>
            <a:r>
              <a:rPr lang="en-US" baseline="-25000" smtClean="0"/>
              <a:t>V</a:t>
            </a:r>
            <a:r>
              <a:rPr lang="en-US" smtClean="0"/>
              <a:t>,r</a:t>
            </a:r>
            <a:r>
              <a:rPr lang="en-US" baseline="-25000" smtClean="0"/>
              <a:t>Mkt</a:t>
            </a:r>
            <a:r>
              <a:rPr lang="en-US" smtClean="0"/>
              <a:t>]. Thus, relative risk (the ratio of the betas), simply equals the ratio of the two assets’ volatilities. In the binomial world, this ratio of volatilities exactly equals the ratio of outcome percentage spreads.</a:t>
            </a:r>
          </a:p>
          <a:p>
            <a:endParaRPr lang="en-US" smtClean="0"/>
          </a:p>
          <a:p>
            <a:r>
              <a:rPr lang="en-US" smtClean="0"/>
              <a:t>For underlying assets, a binomial model consistent with the CAPM gives “Beta” equal to the ratio of the subject asset’s “up” – “down” percentage movements divided by the Market’s “up” minus “down” percentage movements, the same as the certainty-equivalent formula presented on the previous slides (multiplied by V</a:t>
            </a:r>
            <a:r>
              <a:rPr lang="en-US" baseline="-25000" smtClean="0"/>
              <a:t>0</a:t>
            </a:r>
            <a:r>
              <a:rPr lang="en-US" smtClean="0"/>
              <a:t> to get the risk premium in dollars instead of percents). In a CAPM binomial world, the only </a:t>
            </a:r>
            <a:r>
              <a:rPr lang="en-US" i="1" u="sng" smtClean="0"/>
              <a:t>component</a:t>
            </a:r>
            <a:r>
              <a:rPr lang="en-US" smtClean="0"/>
              <a:t> of an asset’s “up” and “down” movement that would matter in the pricing of that asset’s risk (the only component that would affect its risk-adjusted discount rate or its certainty-equivalence discount from expected value) would be that component that is perfectly correlated with the Market Portfolio. On the other hand, a derivative asset can be priced </a:t>
            </a:r>
            <a:r>
              <a:rPr lang="en-US" i="1" smtClean="0"/>
              <a:t>relative to</a:t>
            </a:r>
            <a:r>
              <a:rPr lang="en-US" smtClean="0"/>
              <a:t> its underlying asset merely using the ratio of the two assets’ betas (ratio of their percentage outcome spreads in the binomial world).</a:t>
            </a:r>
          </a:p>
          <a:p>
            <a:endParaRPr lang="en-US" smtClean="0"/>
          </a:p>
          <a:p>
            <a:r>
              <a:rPr lang="en-US" smtClean="0"/>
              <a:t>It is important to note that a CAPM-based certainty-equivalence valuation formula such as that presented in the middle panel of this slide is valid for evaluating “underlying assets” to the extent that the CAPM model is true (i.e., to the extent that the CAPM is a complete and accurate model of equilibrium asset pricing in the market, the formula will be a complete and accurate model for underlying asset valuation). To the extent that the CAPM model is not complete, we would need to adjust the certainty-equivalence valuation formula to get an accurate formula so as to reflect what is left out of the CAPM (e.g., perhaps “Fama-French factors”, or whatever), in order to evaluate an “underlying asset”.</a:t>
            </a:r>
          </a:p>
          <a:p>
            <a:endParaRPr lang="en-US" smtClean="0"/>
          </a:p>
          <a:p>
            <a:r>
              <a:rPr lang="en-US" smtClean="0"/>
              <a:t>On the other hand, we can price </a:t>
            </a:r>
            <a:r>
              <a:rPr lang="en-US" i="1" u="sng" smtClean="0"/>
              <a:t>derivative assets</a:t>
            </a:r>
            <a:r>
              <a:rPr lang="en-US" smtClean="0"/>
              <a:t>  (such as options) using the certainty equivalence formula here, </a:t>
            </a:r>
            <a:r>
              <a:rPr lang="en-US" i="1" u="sng" smtClean="0"/>
              <a:t>whether or not the CAPM</a:t>
            </a:r>
            <a:r>
              <a:rPr lang="en-US" smtClean="0"/>
              <a:t>  is a true and complete model of the market’s underlying asset risk pricing. While we apparently need to know or assume a value for </a:t>
            </a:r>
            <a:r>
              <a:rPr lang="en-US" i="1" smtClean="0"/>
              <a:t>E</a:t>
            </a:r>
            <a:r>
              <a:rPr lang="en-US" smtClean="0"/>
              <a:t>[</a:t>
            </a:r>
            <a:r>
              <a:rPr lang="en-US" i="1" smtClean="0"/>
              <a:t>r</a:t>
            </a:r>
            <a:r>
              <a:rPr lang="en-US" i="1" baseline="-25000" smtClean="0"/>
              <a:t>V</a:t>
            </a:r>
            <a:r>
              <a:rPr lang="en-US" smtClean="0"/>
              <a:t>] in order to implement this formula and price the option (and </a:t>
            </a:r>
            <a:r>
              <a:rPr lang="en-US" i="1" smtClean="0"/>
              <a:t>E</a:t>
            </a:r>
            <a:r>
              <a:rPr lang="en-US" smtClean="0"/>
              <a:t>[</a:t>
            </a:r>
            <a:r>
              <a:rPr lang="en-US" i="1" smtClean="0"/>
              <a:t>r</a:t>
            </a:r>
            <a:r>
              <a:rPr lang="en-US" i="1" baseline="-25000" smtClean="0"/>
              <a:t>V</a:t>
            </a:r>
            <a:r>
              <a:rPr lang="en-US" smtClean="0"/>
              <a:t>] presumably reflects whatever is the “true” model of asset market equilibrium risk pricing for the underlying asset), it turns out that in fact the value we obtain for the option will be </a:t>
            </a:r>
            <a:r>
              <a:rPr lang="en-US" i="1" u="sng" smtClean="0"/>
              <a:t>independent</a:t>
            </a:r>
            <a:r>
              <a:rPr lang="en-US" smtClean="0"/>
              <a:t> of the value we assume for </a:t>
            </a:r>
            <a:r>
              <a:rPr lang="en-US" i="1" smtClean="0"/>
              <a:t>E</a:t>
            </a:r>
            <a:r>
              <a:rPr lang="en-US" smtClean="0"/>
              <a:t>[</a:t>
            </a:r>
            <a:r>
              <a:rPr lang="en-US" i="1" smtClean="0"/>
              <a:t>r</a:t>
            </a:r>
            <a:r>
              <a:rPr lang="en-US" i="1" baseline="-25000" smtClean="0"/>
              <a:t>V</a:t>
            </a:r>
            <a:r>
              <a:rPr lang="en-US" smtClean="0"/>
              <a:t>] in the formula once we embed the formula in an appropriate model of underlying asset value dynamics (such as the binomial model we will present in a later lecture). We do, however, need to know the magnitudes of the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and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spreads, which requires knowledge of the current value and volatility of the underlying asset. The current value of the underlying asset is itself determined by an equilibrium asset pricing model.</a:t>
            </a:r>
          </a:p>
          <a:p>
            <a:endParaRPr lang="en-US" smtClean="0"/>
          </a:p>
          <a:p>
            <a:r>
              <a:rPr lang="en-US" smtClean="0"/>
              <a:t>“Derivative assets” are by definition assets whose returns can be perfectly replicated by some combination of other assets (as for example in our replicating portfolio we described for the call option, with a long and short position in the underlying asset and bonds), and are distinguished from “underlying assets” in this regard. Because derivative assets are perfectly correlated with underlying assets, it does not matter what is the market’s “true” risk valuation model (whether this is the CAPM or something else). We can price the derivative asset using the type of replicating portfolio and arbitrage argument described in the preceding slides. The result is a </a:t>
            </a:r>
            <a:r>
              <a:rPr lang="en-US" i="1" u="sng" smtClean="0"/>
              <a:t>riskless hedge</a:t>
            </a:r>
            <a:r>
              <a:rPr lang="en-US" smtClean="0"/>
              <a:t>. As the hedge is riskless, the market’s risk model does not matter. Whatever is the market’s true model of risk valuation, this will be reflected in the current prices of the underlying assets, and the derivative asset can be priced based on, and given, the underlying assets’ current prices. In this sense, our price model of the derivative asset is only </a:t>
            </a:r>
            <a:r>
              <a:rPr lang="en-US" i="1" u="sng" smtClean="0"/>
              <a:t>relative to</a:t>
            </a:r>
            <a:r>
              <a:rPr lang="en-US" smtClean="0"/>
              <a:t> the observed or presumed current price of the relevant underlying assets (such as the built property and the bonds described in our replicating portfolio).</a:t>
            </a:r>
          </a:p>
          <a:p>
            <a:endParaRPr lang="en-US" smtClean="0"/>
          </a:p>
          <a:p>
            <a:r>
              <a:rPr lang="en-US" smtClean="0"/>
              <a:t>Given the ability to construct a riskless hedge (a perfectly replicating portfolio), the risk-neutral binomial option valuation formula typically presented in MBA finance courses follows directly. The generic certainty-equivalence valuation formula is mathematically equivalent to this risk-neutral valuation in the binomial world. (The risk-neutral binomial model is mathematically equivalent to the certainty-equivalence model presented here, and is found simply by replacing </a:t>
            </a:r>
            <a:r>
              <a:rPr lang="en-US" i="1" smtClean="0"/>
              <a:t>r</a:t>
            </a:r>
            <a:r>
              <a:rPr lang="en-US" i="1" baseline="-25000" smtClean="0"/>
              <a:t>V</a:t>
            </a:r>
            <a:r>
              <a:rPr lang="en-US" smtClean="0"/>
              <a:t> with </a:t>
            </a:r>
            <a:r>
              <a:rPr lang="en-US" i="1" smtClean="0"/>
              <a:t>r</a:t>
            </a:r>
            <a:r>
              <a:rPr lang="en-US" i="1" baseline="-25000" smtClean="0"/>
              <a:t>f</a:t>
            </a:r>
            <a:r>
              <a:rPr lang="en-US" smtClean="0"/>
              <a:t>  everywhere both in the valuation formula and in the computation of the binomial jump probabilities (“</a:t>
            </a:r>
            <a:r>
              <a:rPr lang="en-US" i="1" smtClean="0"/>
              <a:t>p </a:t>
            </a:r>
            <a:r>
              <a:rPr lang="en-US" smtClean="0"/>
              <a:t>”) that will be described in a subsequent lecture.)</a:t>
            </a:r>
          </a:p>
          <a:p>
            <a:endParaRPr lang="en-US" smtClean="0"/>
          </a:p>
          <a:p>
            <a:r>
              <a:rPr lang="en-US" smtClean="0"/>
              <a:t>The certainty equivalence formula for option (“derivative asset”) valuation can be derived as follows (see Arnold &amp; Crack, </a:t>
            </a:r>
            <a:r>
              <a:rPr lang="en-US" i="1" smtClean="0"/>
              <a:t>op.cit.</a:t>
            </a:r>
            <a:r>
              <a:rPr lang="en-US" smtClean="0"/>
              <a:t>). Start with the basic risk-adjusted discount rate valuation formula for the option:</a:t>
            </a:r>
          </a:p>
          <a:p>
            <a:r>
              <a:rPr lang="en-US" i="1" smtClean="0"/>
              <a:t>C</a:t>
            </a:r>
            <a:r>
              <a:rPr lang="en-US" i="1" baseline="-25000" smtClean="0"/>
              <a:t>t</a:t>
            </a:r>
            <a:r>
              <a:rPr lang="en-US" smtClean="0"/>
              <a:t> = </a:t>
            </a:r>
            <a:r>
              <a:rPr lang="en-US" i="1" smtClean="0"/>
              <a:t>E</a:t>
            </a:r>
            <a:r>
              <a:rPr lang="en-US" smtClean="0"/>
              <a:t>[</a:t>
            </a:r>
            <a:r>
              <a:rPr lang="en-US" i="1" smtClean="0"/>
              <a:t>C</a:t>
            </a:r>
            <a:r>
              <a:rPr lang="en-US" i="1" baseline="-25000" smtClean="0"/>
              <a:t>t+1</a:t>
            </a:r>
            <a:r>
              <a:rPr lang="en-US" smtClean="0"/>
              <a:t>] / (1 + </a:t>
            </a:r>
            <a:r>
              <a:rPr lang="en-US" i="1" smtClean="0"/>
              <a:t>E</a:t>
            </a:r>
            <a:r>
              <a:rPr lang="en-US" smtClean="0"/>
              <a:t>[</a:t>
            </a:r>
            <a:r>
              <a:rPr lang="en-US" i="1" smtClean="0"/>
              <a:t>r</a:t>
            </a:r>
            <a:r>
              <a:rPr lang="en-US" i="1" baseline="-25000" smtClean="0"/>
              <a:t>C</a:t>
            </a:r>
            <a:r>
              <a:rPr lang="en-US" smtClean="0"/>
              <a:t>]) = </a:t>
            </a:r>
            <a:r>
              <a:rPr lang="en-US" i="1" smtClean="0"/>
              <a:t>E</a:t>
            </a:r>
            <a:r>
              <a:rPr lang="en-US" smtClean="0"/>
              <a:t>[</a:t>
            </a:r>
            <a:r>
              <a:rPr lang="en-US" i="1" smtClean="0"/>
              <a:t>C</a:t>
            </a:r>
            <a:r>
              <a:rPr lang="en-US" i="1" baseline="-25000" smtClean="0"/>
              <a:t>t+1</a:t>
            </a:r>
            <a:r>
              <a:rPr lang="en-US" smtClean="0"/>
              <a:t>] / (1 + </a:t>
            </a:r>
            <a:r>
              <a:rPr lang="en-US" i="1" smtClean="0"/>
              <a:t>r</a:t>
            </a:r>
            <a:r>
              <a:rPr lang="en-US" i="1" baseline="-25000" smtClean="0"/>
              <a:t>f</a:t>
            </a:r>
            <a:r>
              <a:rPr lang="en-US" smtClean="0"/>
              <a:t>  + </a:t>
            </a:r>
            <a:r>
              <a:rPr lang="en-US" i="1" smtClean="0"/>
              <a:t>E</a:t>
            </a:r>
            <a:r>
              <a:rPr lang="en-US" smtClean="0"/>
              <a:t>[</a:t>
            </a:r>
            <a:r>
              <a:rPr lang="en-US" i="1" smtClean="0"/>
              <a:t>RP</a:t>
            </a:r>
            <a:r>
              <a:rPr lang="en-US" i="1" baseline="-25000" smtClean="0"/>
              <a:t>C</a:t>
            </a:r>
            <a:r>
              <a:rPr lang="en-US" smtClean="0"/>
              <a:t>]).                                                                                                                                   (1)</a:t>
            </a:r>
          </a:p>
          <a:p>
            <a:r>
              <a:rPr lang="en-US" smtClean="0"/>
              <a:t>Algebraic manipulation  puts this in certainty-equivalence form, to separate the risk valuation from the time value of money:</a:t>
            </a:r>
          </a:p>
          <a:p>
            <a:r>
              <a:rPr lang="en-US" i="1" smtClean="0"/>
              <a:t>C</a:t>
            </a:r>
            <a:r>
              <a:rPr lang="en-US" i="1" baseline="-25000" smtClean="0"/>
              <a:t>t</a:t>
            </a:r>
            <a:r>
              <a:rPr lang="en-US" smtClean="0"/>
              <a:t> = (</a:t>
            </a:r>
            <a:r>
              <a:rPr lang="en-US" i="1" smtClean="0"/>
              <a:t>E</a:t>
            </a:r>
            <a:r>
              <a:rPr lang="en-US" smtClean="0"/>
              <a:t>[</a:t>
            </a:r>
            <a:r>
              <a:rPr lang="en-US" i="1" smtClean="0"/>
              <a:t>C</a:t>
            </a:r>
            <a:r>
              <a:rPr lang="en-US" i="1" baseline="-25000" smtClean="0"/>
              <a:t>t+1</a:t>
            </a:r>
            <a:r>
              <a:rPr lang="en-US" smtClean="0"/>
              <a:t>] – </a:t>
            </a:r>
            <a:r>
              <a:rPr lang="en-US" i="1" smtClean="0"/>
              <a:t>C</a:t>
            </a:r>
            <a:r>
              <a:rPr lang="en-US" i="1" baseline="-25000" smtClean="0"/>
              <a:t>t</a:t>
            </a:r>
            <a:r>
              <a:rPr lang="en-US" i="1" smtClean="0"/>
              <a:t>E</a:t>
            </a:r>
            <a:r>
              <a:rPr lang="en-US" smtClean="0"/>
              <a:t>[</a:t>
            </a:r>
            <a:r>
              <a:rPr lang="en-US" i="1" smtClean="0"/>
              <a:t>RP</a:t>
            </a:r>
            <a:r>
              <a:rPr lang="en-US" i="1" baseline="-25000" smtClean="0"/>
              <a:t>C</a:t>
            </a:r>
            <a:r>
              <a:rPr lang="en-US" smtClean="0"/>
              <a:t>] ) / (1 + </a:t>
            </a:r>
            <a:r>
              <a:rPr lang="en-US" i="1" smtClean="0"/>
              <a:t>r</a:t>
            </a:r>
            <a:r>
              <a:rPr lang="en-US" i="1" baseline="-25000" smtClean="0"/>
              <a:t>f</a:t>
            </a:r>
            <a:r>
              <a:rPr lang="en-US" smtClean="0"/>
              <a:t> ).                                                                                                                                                              (2)</a:t>
            </a:r>
          </a:p>
          <a:p>
            <a:r>
              <a:rPr lang="en-US" smtClean="0"/>
              <a:t>Now define a concept known as the </a:t>
            </a:r>
            <a:r>
              <a:rPr lang="en-US" i="1" smtClean="0"/>
              <a:t>“option elasticity”</a:t>
            </a:r>
            <a:r>
              <a:rPr lang="en-US" smtClean="0"/>
              <a:t>  that we will label </a:t>
            </a:r>
            <a:r>
              <a:rPr lang="el-GR" i="1" smtClean="0">
                <a:cs typeface="Arial" charset="0"/>
              </a:rPr>
              <a:t>η</a:t>
            </a:r>
            <a:r>
              <a:rPr lang="en-US" smtClean="0">
                <a:cs typeface="Arial" charset="0"/>
              </a:rPr>
              <a:t> (“eta”),</a:t>
            </a:r>
            <a:r>
              <a:rPr lang="en-US" smtClean="0"/>
              <a:t> which is the percentage change in option value </a:t>
            </a:r>
            <a:r>
              <a:rPr lang="en-US" i="1" smtClean="0"/>
              <a:t>C</a:t>
            </a:r>
            <a:r>
              <a:rPr lang="en-US" smtClean="0"/>
              <a:t> , associated with a one percent change in the value of the underlying asset </a:t>
            </a:r>
            <a:r>
              <a:rPr lang="en-US" i="1" smtClean="0"/>
              <a:t>V</a:t>
            </a:r>
            <a:r>
              <a:rPr lang="en-US" smtClean="0"/>
              <a:t> : </a:t>
            </a:r>
            <a:r>
              <a:rPr lang="el-GR" i="1" smtClean="0">
                <a:cs typeface="Arial" charset="0"/>
              </a:rPr>
              <a:t>η</a:t>
            </a:r>
            <a:r>
              <a:rPr lang="en-US" smtClean="0">
                <a:cs typeface="Arial" charset="0"/>
              </a:rPr>
              <a:t> = </a:t>
            </a:r>
            <a:r>
              <a:rPr lang="en-US" i="1" smtClean="0">
                <a:cs typeface="Arial" charset="0"/>
              </a:rPr>
              <a:t>(dC/C) / (dV/V) = (dC/dV)/(C/V) = VdC/(CdV).</a:t>
            </a:r>
            <a:endParaRPr lang="en-US" smtClean="0">
              <a:cs typeface="Arial" charset="0"/>
            </a:endParaRPr>
          </a:p>
          <a:p>
            <a:r>
              <a:rPr lang="en-US" smtClean="0">
                <a:cs typeface="Arial" charset="0"/>
              </a:rPr>
              <a:t>For example, if the underlying asset experiences a 1% increase in value, and </a:t>
            </a:r>
            <a:r>
              <a:rPr lang="el-GR" i="1" smtClean="0">
                <a:cs typeface="Arial" charset="0"/>
              </a:rPr>
              <a:t>η</a:t>
            </a:r>
            <a:r>
              <a:rPr lang="en-US" smtClean="0">
                <a:cs typeface="Arial" charset="0"/>
              </a:rPr>
              <a:t> = 5, then the option will experience a 5% increase in value. If the underlying asset experiences a 2% decline in value and </a:t>
            </a:r>
            <a:r>
              <a:rPr lang="el-GR" i="1" smtClean="0">
                <a:cs typeface="Arial" charset="0"/>
              </a:rPr>
              <a:t>η</a:t>
            </a:r>
            <a:r>
              <a:rPr lang="en-US" smtClean="0">
                <a:cs typeface="Arial" charset="0"/>
              </a:rPr>
              <a:t> = 3, then the option will experience a 6% decline in value.</a:t>
            </a:r>
          </a:p>
          <a:p>
            <a:r>
              <a:rPr lang="en-US" smtClean="0">
                <a:cs typeface="Arial" charset="0"/>
              </a:rPr>
              <a:t>Because the option, as a </a:t>
            </a:r>
            <a:r>
              <a:rPr lang="en-US" i="1" u="sng" smtClean="0">
                <a:cs typeface="Arial" charset="0"/>
              </a:rPr>
              <a:t>derivative asset</a:t>
            </a:r>
            <a:r>
              <a:rPr lang="en-US" smtClean="0">
                <a:cs typeface="Arial" charset="0"/>
              </a:rPr>
              <a:t> , is </a:t>
            </a:r>
            <a:r>
              <a:rPr lang="en-US" i="1" u="sng" smtClean="0">
                <a:cs typeface="Arial" charset="0"/>
              </a:rPr>
              <a:t>perfectly correlated</a:t>
            </a:r>
            <a:r>
              <a:rPr lang="en-US" smtClean="0">
                <a:cs typeface="Arial" charset="0"/>
              </a:rPr>
              <a:t> with the underlying asset, the </a:t>
            </a:r>
            <a:r>
              <a:rPr lang="en-US" i="1" u="sng" smtClean="0">
                <a:cs typeface="Arial" charset="0"/>
              </a:rPr>
              <a:t>risk</a:t>
            </a:r>
            <a:r>
              <a:rPr lang="en-US" i="1" smtClean="0">
                <a:cs typeface="Arial" charset="0"/>
              </a:rPr>
              <a:t> </a:t>
            </a:r>
            <a:r>
              <a:rPr lang="en-US" smtClean="0">
                <a:cs typeface="Arial" charset="0"/>
              </a:rPr>
              <a:t>in the option’s </a:t>
            </a:r>
            <a:r>
              <a:rPr lang="en-US" i="1" u="sng" smtClean="0">
                <a:cs typeface="Arial" charset="0"/>
              </a:rPr>
              <a:t>return</a:t>
            </a:r>
            <a:r>
              <a:rPr lang="en-US" smtClean="0">
                <a:cs typeface="Arial" charset="0"/>
              </a:rPr>
              <a:t> (as the capital market values that risk, no matter which model the capital market uses to value risk in underlying assets as long as it is based on return variability) will equal exactly </a:t>
            </a:r>
            <a:r>
              <a:rPr lang="el-GR" i="1" smtClean="0">
                <a:cs typeface="Arial" charset="0"/>
              </a:rPr>
              <a:t>η</a:t>
            </a:r>
            <a:r>
              <a:rPr lang="en-US" i="1" smtClean="0">
                <a:cs typeface="Arial" charset="0"/>
              </a:rPr>
              <a:t> </a:t>
            </a:r>
            <a:r>
              <a:rPr lang="en-US" smtClean="0">
                <a:cs typeface="Arial" charset="0"/>
              </a:rPr>
              <a:t> times the risk in the underlying asset’s return. Thus:</a:t>
            </a:r>
          </a:p>
          <a:p>
            <a:r>
              <a:rPr lang="en-US" i="1" smtClean="0"/>
              <a:t>E</a:t>
            </a:r>
            <a:r>
              <a:rPr lang="en-US" smtClean="0"/>
              <a:t>[</a:t>
            </a:r>
            <a:r>
              <a:rPr lang="en-US" i="1" smtClean="0"/>
              <a:t>RP</a:t>
            </a:r>
            <a:r>
              <a:rPr lang="en-US" i="1" baseline="-25000" smtClean="0"/>
              <a:t>C</a:t>
            </a:r>
            <a:r>
              <a:rPr lang="en-US" smtClean="0"/>
              <a:t>] = </a:t>
            </a:r>
            <a:r>
              <a:rPr lang="el-GR" i="1" smtClean="0">
                <a:cs typeface="Arial" charset="0"/>
              </a:rPr>
              <a:t>η</a:t>
            </a:r>
            <a:r>
              <a:rPr lang="en-US" i="1" smtClean="0"/>
              <a:t>E</a:t>
            </a:r>
            <a:r>
              <a:rPr lang="en-US" smtClean="0"/>
              <a:t>[</a:t>
            </a:r>
            <a:r>
              <a:rPr lang="en-US" i="1" smtClean="0"/>
              <a:t>RP</a:t>
            </a:r>
            <a:r>
              <a:rPr lang="en-US" i="1" baseline="-25000" smtClean="0"/>
              <a:t>V</a:t>
            </a:r>
            <a:r>
              <a:rPr lang="en-US" smtClean="0"/>
              <a:t>].                                                                                                                                                                                        (3)</a:t>
            </a:r>
          </a:p>
          <a:p>
            <a:r>
              <a:rPr lang="en-US" smtClean="0"/>
              <a:t>Of course, by definition: </a:t>
            </a:r>
            <a:r>
              <a:rPr lang="en-US" i="1" smtClean="0"/>
              <a:t>E</a:t>
            </a:r>
            <a:r>
              <a:rPr lang="en-US" smtClean="0"/>
              <a:t>[</a:t>
            </a:r>
            <a:r>
              <a:rPr lang="en-US" i="1" smtClean="0"/>
              <a:t>RP</a:t>
            </a:r>
            <a:r>
              <a:rPr lang="en-US" i="1" baseline="-25000" smtClean="0"/>
              <a:t>V</a:t>
            </a:r>
            <a:r>
              <a:rPr lang="en-US" smtClean="0"/>
              <a:t>]</a:t>
            </a:r>
            <a:r>
              <a:rPr lang="en-US" i="1" smtClean="0"/>
              <a:t> </a:t>
            </a:r>
            <a:r>
              <a:rPr lang="en-US" smtClean="0"/>
              <a:t>= </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                                                                                                                                                  (4)</a:t>
            </a:r>
          </a:p>
          <a:p>
            <a:r>
              <a:rPr lang="en-US" smtClean="0"/>
              <a:t>Substituting (3) and (4) into (2) we have:</a:t>
            </a:r>
          </a:p>
          <a:p>
            <a:r>
              <a:rPr lang="en-US" i="1" smtClean="0"/>
              <a:t>C</a:t>
            </a:r>
            <a:r>
              <a:rPr lang="en-US" i="1" baseline="-25000" smtClean="0"/>
              <a:t>t</a:t>
            </a:r>
            <a:r>
              <a:rPr lang="en-US" smtClean="0"/>
              <a:t> = (</a:t>
            </a:r>
            <a:r>
              <a:rPr lang="en-US" i="1" smtClean="0"/>
              <a:t>E</a:t>
            </a:r>
            <a:r>
              <a:rPr lang="en-US" smtClean="0"/>
              <a:t>[</a:t>
            </a:r>
            <a:r>
              <a:rPr lang="en-US" i="1" smtClean="0"/>
              <a:t>C</a:t>
            </a:r>
            <a:r>
              <a:rPr lang="en-US" i="1" baseline="-25000" smtClean="0"/>
              <a:t>t+1</a:t>
            </a:r>
            <a:r>
              <a:rPr lang="en-US" smtClean="0"/>
              <a:t>] – </a:t>
            </a:r>
            <a:r>
              <a:rPr lang="en-US" i="1" smtClean="0"/>
              <a:t>C</a:t>
            </a:r>
            <a:r>
              <a:rPr lang="en-US" i="1" baseline="-25000" smtClean="0"/>
              <a:t>t</a:t>
            </a:r>
            <a:r>
              <a:rPr lang="en-US" i="1" smtClean="0"/>
              <a:t> </a:t>
            </a:r>
            <a:r>
              <a:rPr lang="el-GR" i="1" smtClean="0">
                <a:cs typeface="Arial" charset="0"/>
              </a:rPr>
              <a:t>η</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a:t>
            </a:r>
            <a:r>
              <a:rPr lang="en-US" i="1" smtClean="0"/>
              <a:t>) </a:t>
            </a:r>
            <a:r>
              <a:rPr lang="en-US" smtClean="0"/>
              <a:t>) / (1 + </a:t>
            </a:r>
            <a:r>
              <a:rPr lang="en-US" i="1" smtClean="0"/>
              <a:t>r</a:t>
            </a:r>
            <a:r>
              <a:rPr lang="en-US" i="1" baseline="-25000" smtClean="0"/>
              <a:t>f</a:t>
            </a:r>
            <a:r>
              <a:rPr lang="en-US" smtClean="0"/>
              <a:t> ).                                                                                                                                                    (5)</a:t>
            </a:r>
          </a:p>
          <a:p>
            <a:r>
              <a:rPr lang="en-US" smtClean="0"/>
              <a:t>In a binomial world, the option elasticity is defined relative to the single-period “up” and “down” movements in the option value and in the underlying asset value. In particular, by definition:</a:t>
            </a:r>
          </a:p>
          <a:p>
            <a:r>
              <a:rPr lang="el-GR" i="1" smtClean="0">
                <a:cs typeface="Arial" charset="0"/>
              </a:rPr>
              <a:t>η</a:t>
            </a:r>
            <a:r>
              <a:rPr lang="en-US" smtClean="0">
                <a:cs typeface="Arial" charset="0"/>
              </a:rPr>
              <a:t> = </a:t>
            </a:r>
            <a:r>
              <a:rPr lang="en-US" smtClean="0"/>
              <a:t>(</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where, as we have defined these before,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and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are the one period “up” – “down” range in percentage movements in the option and in the underlying asset , respectively (relative to their previous values). For example, for the numerical example we will use on subsequent  slides: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 ( 23/12 – 0/12 ) = 190%; and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 ( 113/94 – 79/94 ) = 120% - 84% = 36%. Thus: </a:t>
            </a:r>
            <a:r>
              <a:rPr lang="el-GR" i="1" smtClean="0">
                <a:cs typeface="Arial" charset="0"/>
              </a:rPr>
              <a:t>η</a:t>
            </a:r>
            <a:r>
              <a:rPr lang="en-US" smtClean="0">
                <a:cs typeface="Arial" charset="0"/>
              </a:rPr>
              <a:t> = 190/36 = 5.3.</a:t>
            </a:r>
          </a:p>
          <a:p>
            <a:r>
              <a:rPr lang="en-US" smtClean="0">
                <a:cs typeface="Arial" charset="0"/>
              </a:rPr>
              <a:t>Of course, </a:t>
            </a:r>
            <a:r>
              <a:rPr lang="en-US" smtClean="0"/>
              <a:t>when we multiply the percentage change in </a:t>
            </a:r>
            <a:r>
              <a:rPr lang="en-US" i="1" smtClean="0"/>
              <a:t>C</a:t>
            </a:r>
            <a:r>
              <a:rPr lang="en-US" i="1" baseline="-25000" smtClean="0"/>
              <a:t>t</a:t>
            </a:r>
            <a:r>
              <a:rPr lang="en-US" i="1" smtClean="0"/>
              <a:t> </a:t>
            </a:r>
            <a:r>
              <a:rPr lang="en-US" smtClean="0"/>
              <a:t>by </a:t>
            </a:r>
            <a:r>
              <a:rPr lang="en-US" i="1" smtClean="0"/>
              <a:t>C</a:t>
            </a:r>
            <a:r>
              <a:rPr lang="en-US" i="1" baseline="-25000" smtClean="0"/>
              <a:t>t</a:t>
            </a:r>
            <a:r>
              <a:rPr lang="en-US" i="1" smtClean="0"/>
              <a:t> </a:t>
            </a:r>
            <a:r>
              <a:rPr lang="en-US" smtClean="0"/>
              <a:t>, we get the dollar change in </a:t>
            </a:r>
            <a:r>
              <a:rPr lang="en-US" i="1" smtClean="0"/>
              <a:t>C</a:t>
            </a:r>
            <a:r>
              <a:rPr lang="en-US" i="1" baseline="-25000" smtClean="0"/>
              <a:t>t</a:t>
            </a:r>
            <a:r>
              <a:rPr lang="en-US" i="1" smtClean="0"/>
              <a:t> </a:t>
            </a:r>
            <a:r>
              <a:rPr lang="en-US" smtClean="0"/>
              <a:t>: </a:t>
            </a:r>
            <a:r>
              <a:rPr lang="en-US" i="1" smtClean="0"/>
              <a:t>C</a:t>
            </a:r>
            <a:r>
              <a:rPr lang="en-US" i="1" baseline="-25000" smtClean="0"/>
              <a:t>t</a:t>
            </a:r>
            <a:r>
              <a:rPr lang="en-US" i="1" smtClean="0"/>
              <a:t> </a:t>
            </a:r>
            <a:r>
              <a:rPr lang="en-US" smtClean="0"/>
              <a:t>(</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a:t>
            </a:r>
            <a:r>
              <a:rPr lang="en-US" smtClean="0">
                <a:cs typeface="Arial" charset="0"/>
              </a:rPr>
              <a:t> Thus, by definition: </a:t>
            </a:r>
          </a:p>
          <a:p>
            <a:r>
              <a:rPr lang="en-US" i="1" smtClean="0"/>
              <a:t>C</a:t>
            </a:r>
            <a:r>
              <a:rPr lang="en-US" i="1" baseline="-25000" smtClean="0"/>
              <a:t>t</a:t>
            </a:r>
            <a:r>
              <a:rPr lang="en-US" i="1" smtClean="0"/>
              <a:t> </a:t>
            </a:r>
            <a:r>
              <a:rPr lang="el-GR" i="1" smtClean="0">
                <a:cs typeface="Arial" charset="0"/>
              </a:rPr>
              <a:t>η</a:t>
            </a:r>
            <a:r>
              <a:rPr lang="en-US" i="1" smtClean="0">
                <a:cs typeface="Arial" charset="0"/>
              </a:rPr>
              <a:t> </a:t>
            </a:r>
            <a:r>
              <a:rPr lang="en-US" smtClean="0">
                <a:cs typeface="Arial" charset="0"/>
              </a:rPr>
              <a:t> = </a:t>
            </a:r>
            <a:r>
              <a:rPr lang="en-US" i="1" smtClean="0"/>
              <a:t>C</a:t>
            </a:r>
            <a:r>
              <a:rPr lang="en-US" i="1" baseline="-25000" smtClean="0"/>
              <a:t>t</a:t>
            </a:r>
            <a:r>
              <a:rPr lang="en-US" i="1" smtClean="0"/>
              <a:t> </a:t>
            </a:r>
            <a:r>
              <a:rPr lang="en-US" smtClean="0"/>
              <a:t>(</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                                                                                       (6)</a:t>
            </a:r>
          </a:p>
          <a:p>
            <a:r>
              <a:rPr lang="en-US" smtClean="0"/>
              <a:t>Substituting (6) into (5) we obtain the generic certainty-equivalence valuation formula for the option presented as “Formula (2)” on the earlier slide:</a:t>
            </a:r>
          </a:p>
          <a:p>
            <a:r>
              <a:rPr lang="en-US" i="1" smtClean="0"/>
              <a:t>C</a:t>
            </a:r>
            <a:r>
              <a:rPr lang="en-US" i="1" baseline="-25000" smtClean="0"/>
              <a:t>t</a:t>
            </a:r>
            <a:r>
              <a:rPr lang="en-US" smtClean="0"/>
              <a:t> = (</a:t>
            </a:r>
            <a:r>
              <a:rPr lang="en-US" i="1" smtClean="0"/>
              <a:t>E</a:t>
            </a:r>
            <a:r>
              <a:rPr lang="en-US" smtClean="0"/>
              <a:t>[</a:t>
            </a:r>
            <a:r>
              <a:rPr lang="en-US" i="1" smtClean="0"/>
              <a:t>C</a:t>
            </a:r>
            <a:r>
              <a:rPr lang="en-US" i="1" baseline="-25000" smtClean="0"/>
              <a:t>t+1</a:t>
            </a:r>
            <a:r>
              <a:rPr lang="en-US" smtClean="0"/>
              <a:t>] – </a:t>
            </a:r>
            <a:r>
              <a:rPr lang="en-US" i="1" smtClean="0"/>
              <a:t>C</a:t>
            </a:r>
            <a:r>
              <a:rPr lang="en-US" i="1" baseline="-25000" smtClean="0"/>
              <a:t>t</a:t>
            </a:r>
            <a:r>
              <a:rPr lang="en-US" i="1" smtClean="0"/>
              <a:t> </a:t>
            </a:r>
            <a:r>
              <a:rPr lang="el-GR" i="1" smtClean="0">
                <a:cs typeface="Arial" charset="0"/>
              </a:rPr>
              <a:t>η</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a:t>
            </a:r>
            <a:r>
              <a:rPr lang="en-US" i="1" smtClean="0"/>
              <a:t>) </a:t>
            </a:r>
            <a:r>
              <a:rPr lang="en-US" smtClean="0"/>
              <a:t>) / (1 + </a:t>
            </a:r>
            <a:r>
              <a:rPr lang="en-US" i="1" smtClean="0"/>
              <a:t>r</a:t>
            </a:r>
            <a:r>
              <a:rPr lang="en-US" i="1" baseline="-25000" smtClean="0"/>
              <a:t>f</a:t>
            </a:r>
            <a:r>
              <a:rPr lang="en-US" smtClean="0"/>
              <a:t> )  = (</a:t>
            </a:r>
            <a:r>
              <a:rPr lang="en-US" i="1" smtClean="0"/>
              <a:t>E</a:t>
            </a:r>
            <a:r>
              <a:rPr lang="en-US" smtClean="0"/>
              <a:t>[</a:t>
            </a:r>
            <a:r>
              <a:rPr lang="en-US" i="1" smtClean="0"/>
              <a:t>C</a:t>
            </a:r>
            <a:r>
              <a:rPr lang="en-US" i="1" baseline="-25000" smtClean="0"/>
              <a:t>t+1</a:t>
            </a:r>
            <a:r>
              <a:rPr lang="en-US" smtClean="0"/>
              <a:t>] –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a:t>
            </a:r>
            <a:r>
              <a:rPr lang="en-US" i="1" smtClean="0"/>
              <a:t>) </a:t>
            </a:r>
            <a:r>
              <a:rPr lang="en-US" smtClean="0"/>
              <a:t>) / (1 + </a:t>
            </a:r>
            <a:r>
              <a:rPr lang="en-US" i="1" smtClean="0"/>
              <a:t>r</a:t>
            </a:r>
            <a:r>
              <a:rPr lang="en-US" i="1" baseline="-25000" smtClean="0"/>
              <a:t>f</a:t>
            </a:r>
            <a:r>
              <a:rPr lang="en-US" smtClean="0"/>
              <a:t> ) </a:t>
            </a:r>
          </a:p>
          <a:p>
            <a:r>
              <a:rPr lang="en-US" i="1" smtClean="0"/>
              <a:t>C</a:t>
            </a:r>
            <a:r>
              <a:rPr lang="en-US" i="1" baseline="-25000" smtClean="0"/>
              <a:t>t</a:t>
            </a:r>
            <a:r>
              <a:rPr lang="en-US" smtClean="0"/>
              <a:t> = [</a:t>
            </a:r>
            <a:r>
              <a:rPr lang="en-US" i="1" smtClean="0"/>
              <a:t>E</a:t>
            </a:r>
            <a:r>
              <a:rPr lang="en-US" smtClean="0"/>
              <a:t>[</a:t>
            </a:r>
            <a:r>
              <a:rPr lang="en-US" i="1" smtClean="0"/>
              <a:t>C</a:t>
            </a:r>
            <a:r>
              <a:rPr lang="en-US" i="1" baseline="-25000" smtClean="0"/>
              <a:t>t+1</a:t>
            </a:r>
            <a:r>
              <a:rPr lang="en-US" smtClean="0"/>
              <a:t>] –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 / (1 + </a:t>
            </a:r>
            <a:r>
              <a:rPr lang="en-US" i="1" smtClean="0"/>
              <a:t>r</a:t>
            </a:r>
            <a:r>
              <a:rPr lang="en-US" i="1" baseline="-25000" smtClean="0"/>
              <a:t>f</a:t>
            </a:r>
            <a:r>
              <a:rPr lang="en-US" smtClean="0"/>
              <a:t> ) = “Formula (2)”.</a:t>
            </a:r>
          </a:p>
          <a:p>
            <a:endParaRPr lang="en-US" smtClean="0"/>
          </a:p>
          <a:p>
            <a:r>
              <a:rPr lang="en-US" smtClean="0"/>
              <a:t>Expressing this as: </a:t>
            </a:r>
          </a:p>
          <a:p>
            <a:r>
              <a:rPr lang="en-US" i="1" smtClean="0"/>
              <a:t>C</a:t>
            </a:r>
            <a:r>
              <a:rPr lang="en-US" i="1" baseline="-25000" smtClean="0"/>
              <a:t>t</a:t>
            </a:r>
            <a:r>
              <a:rPr lang="en-US" smtClean="0"/>
              <a:t> = </a:t>
            </a:r>
            <a:r>
              <a:rPr lang="en-US" i="1" smtClean="0"/>
              <a:t>CEQ</a:t>
            </a:r>
            <a:r>
              <a:rPr lang="en-US" smtClean="0"/>
              <a:t>[</a:t>
            </a:r>
            <a:r>
              <a:rPr lang="en-US" i="1" smtClean="0"/>
              <a:t>C</a:t>
            </a:r>
            <a:r>
              <a:rPr lang="en-US" i="1" baseline="-25000" smtClean="0"/>
              <a:t>t+1</a:t>
            </a:r>
            <a:r>
              <a:rPr lang="en-US" smtClean="0"/>
              <a:t>] / (1 + </a:t>
            </a:r>
            <a:r>
              <a:rPr lang="en-US" i="1" smtClean="0"/>
              <a:t>r</a:t>
            </a:r>
            <a:r>
              <a:rPr lang="en-US" i="1" baseline="-25000" smtClean="0"/>
              <a:t>f</a:t>
            </a:r>
            <a:r>
              <a:rPr lang="en-US" smtClean="0"/>
              <a:t> ), we see that the certainty-equivalent value of the option next period is:</a:t>
            </a:r>
          </a:p>
          <a:p>
            <a:endParaRPr lang="en-US" smtClean="0"/>
          </a:p>
          <a:p>
            <a:r>
              <a:rPr lang="en-US" i="1" smtClean="0"/>
              <a:t>CEQ</a:t>
            </a:r>
            <a:r>
              <a:rPr lang="en-US" smtClean="0"/>
              <a:t>[</a:t>
            </a:r>
            <a:r>
              <a:rPr lang="en-US" i="1" smtClean="0"/>
              <a:t>C</a:t>
            </a:r>
            <a:r>
              <a:rPr lang="en-US" i="1" baseline="-25000" smtClean="0"/>
              <a:t>t+1</a:t>
            </a:r>
            <a:r>
              <a:rPr lang="en-US" smtClean="0"/>
              <a:t>] equals </a:t>
            </a:r>
            <a:r>
              <a:rPr lang="en-US" i="1" smtClean="0"/>
              <a:t>E</a:t>
            </a:r>
            <a:r>
              <a:rPr lang="en-US" smtClean="0"/>
              <a:t>[</a:t>
            </a:r>
            <a:r>
              <a:rPr lang="en-US" i="1" smtClean="0"/>
              <a:t>C</a:t>
            </a:r>
            <a:r>
              <a:rPr lang="en-US" i="1" baseline="-25000" smtClean="0"/>
              <a:t>t+1</a:t>
            </a:r>
            <a:r>
              <a:rPr lang="en-US" smtClean="0"/>
              <a:t>] minus a “risk premium” in dollars.</a:t>
            </a:r>
          </a:p>
          <a:p>
            <a:endParaRPr lang="en-US" smtClean="0"/>
          </a:p>
          <a:p>
            <a:r>
              <a:rPr lang="en-US" smtClean="0"/>
              <a:t>This risk premium in dollars equals the range (or risk) in the option value in dollars, (</a:t>
            </a:r>
            <a:r>
              <a:rPr lang="en-US" i="1" smtClean="0"/>
              <a:t>C</a:t>
            </a:r>
            <a:r>
              <a:rPr lang="en-US" i="1" baseline="30000" smtClean="0"/>
              <a:t>up</a:t>
            </a:r>
            <a:r>
              <a:rPr lang="en-US" i="1" smtClean="0"/>
              <a:t> </a:t>
            </a:r>
            <a:r>
              <a:rPr lang="en-US" smtClean="0"/>
              <a:t>– </a:t>
            </a:r>
            <a:r>
              <a:rPr lang="en-US" i="1" smtClean="0"/>
              <a:t>C</a:t>
            </a:r>
            <a:r>
              <a:rPr lang="en-US" i="1" baseline="30000" smtClean="0"/>
              <a:t>down</a:t>
            </a:r>
            <a:r>
              <a:rPr lang="en-US" i="1" smtClean="0"/>
              <a:t> </a:t>
            </a:r>
            <a:r>
              <a:rPr lang="en-US" smtClean="0"/>
              <a:t>), times the market’s “price of risk” in the option’s underlying asset: (</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 which in turn is seen to equal the market’s percentage risk premium in the underlying asset’s return: (</a:t>
            </a:r>
            <a:r>
              <a:rPr lang="en-US" i="1" smtClean="0"/>
              <a:t>E</a:t>
            </a:r>
            <a:r>
              <a:rPr lang="en-US" smtClean="0"/>
              <a:t>[</a:t>
            </a:r>
            <a:r>
              <a:rPr lang="en-US" i="1" smtClean="0"/>
              <a:t>r</a:t>
            </a:r>
            <a:r>
              <a:rPr lang="en-US" i="1" baseline="-25000" smtClean="0"/>
              <a:t>V</a:t>
            </a:r>
            <a:r>
              <a:rPr lang="en-US" smtClean="0"/>
              <a:t>] – </a:t>
            </a:r>
            <a:r>
              <a:rPr lang="en-US" i="1" smtClean="0"/>
              <a:t>r</a:t>
            </a:r>
            <a:r>
              <a:rPr lang="en-US" i="1" baseline="-25000" smtClean="0"/>
              <a:t>f</a:t>
            </a:r>
            <a:r>
              <a:rPr lang="en-US" smtClean="0"/>
              <a:t> ) per unit of range (or risk) in the underlying asset’s value measured in percent (of the asset’s previous value): (</a:t>
            </a:r>
            <a:r>
              <a:rPr lang="en-US" i="1" smtClean="0"/>
              <a:t>V</a:t>
            </a:r>
            <a:r>
              <a:rPr lang="en-US" i="1" baseline="30000" smtClean="0"/>
              <a:t>up</a:t>
            </a:r>
            <a:r>
              <a:rPr lang="en-US" i="1" smtClean="0"/>
              <a:t>% </a:t>
            </a:r>
            <a:r>
              <a:rPr lang="en-US" smtClean="0"/>
              <a:t>– </a:t>
            </a:r>
            <a:r>
              <a:rPr lang="en-US" i="1" smtClean="0"/>
              <a:t>V</a:t>
            </a:r>
            <a:r>
              <a:rPr lang="en-US" i="1" baseline="30000" smtClean="0"/>
              <a:t>down</a:t>
            </a:r>
            <a:r>
              <a:rPr lang="en-US" i="1" smtClean="0"/>
              <a:t>% </a:t>
            </a:r>
            <a:r>
              <a:rPr lang="en-US" smtClean="0"/>
              <a:t>).</a:t>
            </a:r>
          </a:p>
          <a:p>
            <a:endParaRPr lang="en-US" smtClean="0"/>
          </a:p>
          <a:p>
            <a:r>
              <a:rPr lang="en-US" smtClean="0"/>
              <a:t>As noted, this valuation formula in the context of the binomial model to be presented in a subsequent lecture equates to the risk-neutral binomial model that follows directly from the replicating portfolio argument, with </a:t>
            </a:r>
            <a:r>
              <a:rPr lang="en-US" i="1" smtClean="0"/>
              <a:t>r</a:t>
            </a:r>
            <a:r>
              <a:rPr lang="en-US" i="1" baseline="-25000" smtClean="0"/>
              <a:t>V</a:t>
            </a:r>
            <a:r>
              <a:rPr lang="en-US" i="1" smtClean="0"/>
              <a:t> </a:t>
            </a:r>
            <a:r>
              <a:rPr lang="en-US" smtClean="0"/>
              <a:t>being replaced by </a:t>
            </a:r>
            <a:r>
              <a:rPr lang="en-US" i="1" smtClean="0"/>
              <a:t>r</a:t>
            </a:r>
            <a:r>
              <a:rPr lang="en-US" i="1" baseline="-25000" smtClean="0"/>
              <a:t>f</a:t>
            </a:r>
            <a:r>
              <a:rPr lang="en-US" i="1" smtClean="0"/>
              <a:t> </a:t>
            </a:r>
            <a:r>
              <a:rPr lang="en-US" smtClean="0"/>
              <a:t> in both the certainty-equivalence valuation formula and in the binomial jump probability formula.</a:t>
            </a:r>
          </a:p>
          <a:p>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C7C9C24D-CCB7-4EC9-8DA9-A3192C890CAF}"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smtClean="0"/>
              <a:t>Note: Cap rates are not the </a:t>
            </a:r>
            <a:r>
              <a:rPr lang="en-US" b="1" i="1" smtClean="0"/>
              <a:t>causal structure</a:t>
            </a:r>
            <a:r>
              <a:rPr lang="en-US" smtClean="0"/>
              <a:t> determining property values. Investors don’t buy property just to get one year’s income. Investors are interested in the </a:t>
            </a:r>
            <a:r>
              <a:rPr lang="en-US" b="1" i="1" smtClean="0"/>
              <a:t>total return</a:t>
            </a:r>
            <a:r>
              <a:rPr lang="en-US" smtClean="0"/>
              <a:t> over the </a:t>
            </a:r>
            <a:r>
              <a:rPr lang="en-US" b="1" i="1" smtClean="0"/>
              <a:t>lifetime</a:t>
            </a:r>
            <a:r>
              <a:rPr lang="en-US" smtClean="0"/>
              <a:t> of the investment.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endParaRPr lang="en-US" smtClean="0"/>
          </a:p>
        </p:txBody>
      </p:sp>
      <p:sp>
        <p:nvSpPr>
          <p:cNvPr id="84996" name="Slide Number Placeholder 3"/>
          <p:cNvSpPr>
            <a:spLocks noGrp="1"/>
          </p:cNvSpPr>
          <p:nvPr>
            <p:ph type="sldNum" sz="quarter" idx="5"/>
          </p:nvPr>
        </p:nvSpPr>
        <p:spPr>
          <a:noFill/>
          <a:ln>
            <a:miter lim="800000"/>
            <a:headEnd/>
            <a:tailEnd/>
          </a:ln>
        </p:spPr>
        <p:txBody>
          <a:bodyPr/>
          <a:lstStyle/>
          <a:p>
            <a:fld id="{B33614C0-2DAC-4343-9E50-69577487E171}" type="slidenum">
              <a:rPr lang="en-US" smtClean="0"/>
              <a:pPr/>
              <a:t>32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3E1D33D5-C063-4A6F-A594-38C9166453E9}" type="slidenum">
              <a:rPr lang="en-US" smtClean="0"/>
              <a:pPr/>
              <a:t>41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mtClean="0"/>
              <a:t>e.g., for a 1-yr project…</a:t>
            </a:r>
          </a:p>
          <a:p>
            <a:r>
              <a:rPr lang="en-US" smtClean="0"/>
              <a:t>NPV = ((1.15)$15 million)/1.10 - $15 million = ($17.25 million)/1.10 - $15 million = $15.682 million - $15 million = +$682,000; </a:t>
            </a:r>
          </a:p>
          <a:p>
            <a:r>
              <a:rPr lang="en-US" smtClean="0"/>
              <a:t>Versus:</a:t>
            </a:r>
          </a:p>
          <a:p>
            <a:r>
              <a:rPr lang="en-US" smtClean="0"/>
              <a:t>NPV = ((1.20)$5 million)/1.10 - $5 million = ($6 million)/1.10 - $5 million = $5.455 million - $5 million = +$455,000.</a:t>
            </a:r>
          </a:p>
          <a:p>
            <a:r>
              <a:rPr lang="en-US" smtClean="0"/>
              <a:t>As $682,000 &gt; $455,000 and the two are mutually exclusive, of course you would rather have the $682,000, the larger project with the smaller IRR.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D8CB936B-C45D-4261-86B4-58A207D3E69C}"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p:spPr>
        <p:txBody>
          <a:bodyPr/>
          <a:lstStyle/>
          <a:p>
            <a:pPr eaLnBrk="1" hangingPunct="1"/>
            <a:r>
              <a:rPr lang="en-US" smtClean="0"/>
              <a:t>Pink slides: Fall 04 11.431 course: Focus only on slides 57 &amp; 61.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96CEA8E7-A9EE-4AF8-A1AC-A9172123AFEA}" type="slidenum">
              <a:rPr lang="en-US" smtClean="0"/>
              <a:pPr/>
              <a:t>43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p:spPr>
        <p:txBody>
          <a:bodyPr/>
          <a:lstStyle/>
          <a:p>
            <a:pPr eaLnBrk="1" hangingPunct="1"/>
            <a:endParaRPr lang="es-E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2D60BDA5-423F-42B1-8679-91ED8479CF06}" type="slidenum">
              <a:rPr lang="en-US" smtClean="0"/>
              <a:pPr/>
              <a:t>48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The above refers to use of property-level performance attribution in an ex post (“look back”) approach, to help diagnose investment management performance. But alternatively the performance attribution can be used in an ex ante (“going-in” or forward-looking) perspective based on the projected investment pro-forma. When used in this ex ante way, performance attribution is usually less about diagnosing management strengths than about understanding where is the projected return expected to come from. This can be helpful in at least two ways: (i) to help judge the reliability in the expected return (e.g., CFC or YC components may be viewed as less reliable than the IY component in many cases); (ii) to help relate the investment to the investor’s return component preferences (e.g., does the investor prefer short-term and continuing income yield as presented by the IY attribute, or longer-term growth in the income yield as presented by the CFC component, or even longer-term growth in capital value without intermediate payback as presented by the YC component?). This can help to match investor preferences to investment alternatives, when all investment alternatives appear to present an equal NPV (given that typically NPV=0 measured on a market value basis).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3"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1229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F2797EAA-9B7F-42E6-9CFB-AD6F6FC1C5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C0FD65D0-195C-4CA3-92B6-98C4F03366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FFA0965C-8AEC-4606-890D-3BDD066805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C1AA8853-F32E-485E-9EC3-717C009238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8" name="Rectangle 8"/>
          <p:cNvSpPr>
            <a:spLocks noGrp="1" noChangeArrowheads="1"/>
          </p:cNvSpPr>
          <p:nvPr>
            <p:ph type="sldNum" sz="quarter" idx="12"/>
          </p:nvPr>
        </p:nvSpPr>
        <p:spPr>
          <a:ln/>
        </p:spPr>
        <p:txBody>
          <a:bodyPr/>
          <a:lstStyle>
            <a:lvl1pPr>
              <a:defRPr/>
            </a:lvl1pPr>
          </a:lstStyle>
          <a:p>
            <a:pPr>
              <a:defRPr/>
            </a:pPr>
            <a:fld id="{CE0A0AF3-5513-4A72-8C9B-B20A7ABDB2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B3E80ED1-89D6-4500-870A-FF06D8A366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590346BB-9C9F-43CC-928B-49FBDB8A06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96F64843-E999-4214-B42F-35B91DF6E5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2224B61E-946B-4BDC-B893-D736DDF749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fld id="{3C5DCDEA-B73D-4775-9115-8BC972A834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26F09F00-B9F4-4AF4-A5C9-3C4C906725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F3EE62FA-70C1-4496-BCFF-B45F3703F2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 2014 OnCourse Learning. All Rights Reserved.</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C5C2160B-7A88-41CF-9BDF-ACB49768BB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1270" name="Rectangle 6"/>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11271" name="Rectangle 7"/>
          <p:cNvSpPr>
            <a:spLocks noGrp="1" noChangeArrowheads="1"/>
          </p:cNvSpPr>
          <p:nvPr>
            <p:ph type="ftr" sz="quarter" idx="3"/>
          </p:nvPr>
        </p:nvSpPr>
        <p:spPr bwMode="auto">
          <a:xfrm>
            <a:off x="1828800" y="6400800"/>
            <a:ext cx="5486400" cy="45720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b" anchorCtr="0" compatLnSpc="1">
            <a:prstTxWarp prst="textNoShape">
              <a:avLst/>
            </a:prstTxWarp>
          </a:bodyPr>
          <a:lstStyle>
            <a:lvl1pPr algn="ctr" eaLnBrk="1" hangingPunct="1">
              <a:defRPr sz="1200">
                <a:latin typeface="Calibri" pitchFamily="34" charset="0"/>
              </a:defRPr>
            </a:lvl1pPr>
          </a:lstStyle>
          <a:p>
            <a:pPr>
              <a:defRPr/>
            </a:pPr>
            <a:r>
              <a:rPr lang="en-US"/>
              <a:t>© 2014 OnCourse Learning. All Rights Reserved.</a:t>
            </a:r>
            <a:endParaRPr lang="en-US" dirty="0"/>
          </a:p>
        </p:txBody>
      </p:sp>
      <p:sp>
        <p:nvSpPr>
          <p:cNvPr id="11272" name="Rectangle 8"/>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b" anchorCtr="0" compatLnSpc="1">
            <a:prstTxWarp prst="textNoShape">
              <a:avLst/>
            </a:prstTxWarp>
          </a:bodyPr>
          <a:lstStyle>
            <a:lvl1pPr algn="r" eaLnBrk="1" hangingPunct="1">
              <a:defRPr sz="1200">
                <a:latin typeface="Calibri" pitchFamily="34" charset="0"/>
              </a:defRPr>
            </a:lvl1pPr>
          </a:lstStyle>
          <a:p>
            <a:pPr>
              <a:defRPr/>
            </a:pPr>
            <a:fld id="{ECA53AAF-D348-44BF-B9CE-346AE19A9DB2}" type="slidenum">
              <a:rPr lang="en-US"/>
              <a:pPr>
                <a:defRPr/>
              </a:pPr>
              <a:t>‹#›</a:t>
            </a:fld>
            <a:endParaRPr lang="en-US"/>
          </a:p>
        </p:txBody>
      </p:sp>
      <p:sp>
        <p:nvSpPr>
          <p:cNvPr id="26630"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Microsoft_Office_Word_97_-_2003_Document2.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Excel_97-2003_Worksheet3.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4.xls"/></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5.xls"/></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Worksheet6.xls"/></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Microsoft_Office_Excel_97-2003_Worksheet7.xls"/></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Microsoft_Office_Excel_97-2003_Worksheet8.xls"/></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6.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4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45.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49.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sldNum" sz="quarter" idx="12"/>
          </p:nvPr>
        </p:nvSpPr>
        <p:spPr>
          <a:noFill/>
          <a:ln>
            <a:miter lim="800000"/>
            <a:headEnd/>
            <a:tailEnd/>
          </a:ln>
        </p:spPr>
        <p:txBody>
          <a:bodyPr/>
          <a:lstStyle/>
          <a:p>
            <a:fld id="{950645D8-7124-45CE-838D-18DC58472A3C}" type="slidenum">
              <a:rPr lang="en-US" smtClean="0"/>
              <a:pPr/>
              <a:t>1</a:t>
            </a:fld>
            <a:endParaRPr lang="en-US" smtClean="0"/>
          </a:p>
        </p:txBody>
      </p:sp>
      <p:sp>
        <p:nvSpPr>
          <p:cNvPr id="2050" name="Rectangle 2"/>
          <p:cNvSpPr>
            <a:spLocks noGrp="1" noChangeArrowheads="1"/>
          </p:cNvSpPr>
          <p:nvPr>
            <p:ph type="ctrTitle"/>
          </p:nvPr>
        </p:nvSpPr>
        <p:spPr>
          <a:xfrm>
            <a:off x="685800" y="762000"/>
            <a:ext cx="7772400" cy="1143000"/>
          </a:xfrm>
        </p:spPr>
        <p:txBody>
          <a:bodyPr/>
          <a:lstStyle/>
          <a:p>
            <a:pPr eaLnBrk="1" hangingPunct="1">
              <a:defRPr/>
            </a:pPr>
            <a:r>
              <a:rPr lang="en-US" b="1" i="1" smtClean="0"/>
              <a:t>Chapter 10:</a:t>
            </a:r>
          </a:p>
        </p:txBody>
      </p:sp>
      <p:sp>
        <p:nvSpPr>
          <p:cNvPr id="27652" name="Rectangle 3"/>
          <p:cNvSpPr>
            <a:spLocks noGrp="1" noChangeArrowheads="1"/>
          </p:cNvSpPr>
          <p:nvPr>
            <p:ph type="subTitle" idx="1"/>
          </p:nvPr>
        </p:nvSpPr>
        <p:spPr>
          <a:xfrm>
            <a:off x="990600" y="2438400"/>
            <a:ext cx="7315200" cy="1752600"/>
          </a:xfrm>
        </p:spPr>
        <p:txBody>
          <a:bodyPr/>
          <a:lstStyle/>
          <a:p>
            <a:pPr eaLnBrk="1" hangingPunct="1"/>
            <a:r>
              <a:rPr lang="en-US" b="1" i="1" smtClean="0">
                <a:latin typeface="Arial" pitchFamily="34" charset="0"/>
              </a:rPr>
              <a:t>BASIC MICRO-LEVEL VALUATION: </a:t>
            </a:r>
          </a:p>
          <a:p>
            <a:pPr eaLnBrk="1" hangingPunct="1"/>
            <a:r>
              <a:rPr lang="en-US" b="1" i="1" smtClean="0">
                <a:latin typeface="Arial" pitchFamily="34" charset="0"/>
              </a:rPr>
              <a:t>"DCF" &amp; “NPV”</a:t>
            </a:r>
            <a:endParaRPr lang="en-US" i="1" smtClean="0">
              <a:latin typeface="Arial" pitchFamily="34" charset="0"/>
            </a:endParaRPr>
          </a:p>
        </p:txBody>
      </p:sp>
      <p:sp>
        <p:nvSpPr>
          <p:cNvPr id="27653"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3"/>
          <p:cNvSpPr>
            <a:spLocks noGrp="1"/>
          </p:cNvSpPr>
          <p:nvPr>
            <p:ph type="sldNum" sz="quarter" idx="12"/>
          </p:nvPr>
        </p:nvSpPr>
        <p:spPr>
          <a:noFill/>
          <a:ln>
            <a:miter lim="800000"/>
            <a:headEnd/>
            <a:tailEnd/>
          </a:ln>
        </p:spPr>
        <p:txBody>
          <a:bodyPr/>
          <a:lstStyle/>
          <a:p>
            <a:fld id="{74B32773-BC37-4AA4-9A51-51D305F2D38F}" type="slidenum">
              <a:rPr lang="en-US" smtClean="0"/>
              <a:pPr/>
              <a:t>10</a:t>
            </a:fld>
            <a:endParaRPr lang="en-US" smtClean="0"/>
          </a:p>
        </p:txBody>
      </p:sp>
      <p:sp>
        <p:nvSpPr>
          <p:cNvPr id="6150" name="Text Box 2"/>
          <p:cNvSpPr txBox="1">
            <a:spLocks noChangeArrowheads="1"/>
          </p:cNvSpPr>
          <p:nvPr/>
        </p:nvSpPr>
        <p:spPr bwMode="auto">
          <a:xfrm>
            <a:off x="457200" y="457200"/>
            <a:ext cx="8382000" cy="1917700"/>
          </a:xfrm>
          <a:prstGeom prst="rect">
            <a:avLst/>
          </a:prstGeom>
          <a:noFill/>
          <a:ln w="9525">
            <a:noFill/>
            <a:miter lim="800000"/>
            <a:headEnd/>
            <a:tailEnd/>
          </a:ln>
        </p:spPr>
        <p:txBody>
          <a:bodyPr>
            <a:spAutoFit/>
          </a:bodyPr>
          <a:lstStyle/>
          <a:p>
            <a:pPr eaLnBrk="1" hangingPunct="1"/>
            <a:r>
              <a:rPr lang="en-US" b="1" i="1"/>
              <a:t>Example:</a:t>
            </a:r>
          </a:p>
          <a:p>
            <a:pPr eaLnBrk="1" hangingPunct="1"/>
            <a:r>
              <a:rPr lang="en-US"/>
              <a:t>Suppose property with 7 yrs (instead of 6 yrs) remaining on vintage lease but same expected CFs as before.</a:t>
            </a:r>
          </a:p>
          <a:p>
            <a:pPr eaLnBrk="1" hangingPunct="1"/>
            <a:r>
              <a:rPr lang="en-US"/>
              <a:t>Purchase for $18,325,000, then sell lease for $7,083,000 and property residual for $11,319,000, for a profit of $77,000:</a:t>
            </a:r>
          </a:p>
        </p:txBody>
      </p:sp>
      <p:sp>
        <p:nvSpPr>
          <p:cNvPr id="6151" name="Rectangle 5"/>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6146" name="Object 4"/>
          <p:cNvGraphicFramePr>
            <a:graphicFrameLocks noChangeAspect="1"/>
          </p:cNvGraphicFramePr>
          <p:nvPr/>
        </p:nvGraphicFramePr>
        <p:xfrm>
          <a:off x="1485900" y="3733800"/>
          <a:ext cx="5791200" cy="976313"/>
        </p:xfrm>
        <a:graphic>
          <a:graphicData uri="http://schemas.openxmlformats.org/presentationml/2006/ole">
            <p:oleObj spid="_x0000_s6146" name="Equation" r:id="rId3" imgW="2857500" imgH="482600" progId="Equation.3">
              <p:embed/>
            </p:oleObj>
          </a:graphicData>
        </a:graphic>
      </p:graphicFrame>
      <p:graphicFrame>
        <p:nvGraphicFramePr>
          <p:cNvPr id="6147" name="Object 6"/>
          <p:cNvGraphicFramePr>
            <a:graphicFrameLocks noChangeAspect="1"/>
          </p:cNvGraphicFramePr>
          <p:nvPr/>
        </p:nvGraphicFramePr>
        <p:xfrm>
          <a:off x="533400" y="5029200"/>
          <a:ext cx="8153400" cy="830263"/>
        </p:xfrm>
        <a:graphic>
          <a:graphicData uri="http://schemas.openxmlformats.org/presentationml/2006/ole">
            <p:oleObj spid="_x0000_s6147" name="Document" r:id="rId4" imgW="7004482" imgH="702028" progId="Word.Document.8">
              <p:embed/>
            </p:oleObj>
          </a:graphicData>
        </a:graphic>
      </p:graphicFrame>
      <p:grpSp>
        <p:nvGrpSpPr>
          <p:cNvPr id="6152" name="Group 15"/>
          <p:cNvGrpSpPr>
            <a:grpSpLocks/>
          </p:cNvGrpSpPr>
          <p:nvPr/>
        </p:nvGrpSpPr>
        <p:grpSpPr bwMode="auto">
          <a:xfrm>
            <a:off x="838200" y="4724400"/>
            <a:ext cx="4038600" cy="990600"/>
            <a:chOff x="528" y="2976"/>
            <a:chExt cx="2544" cy="624"/>
          </a:xfrm>
        </p:grpSpPr>
        <p:sp>
          <p:nvSpPr>
            <p:cNvPr id="6158" name="Rectangle 7"/>
            <p:cNvSpPr>
              <a:spLocks noChangeArrowheads="1"/>
            </p:cNvSpPr>
            <p:nvPr/>
          </p:nvSpPr>
          <p:spPr bwMode="auto">
            <a:xfrm>
              <a:off x="768" y="3312"/>
              <a:ext cx="2304" cy="288"/>
            </a:xfrm>
            <a:prstGeom prst="rect">
              <a:avLst/>
            </a:prstGeom>
            <a:noFill/>
            <a:ln w="28575">
              <a:solidFill>
                <a:srgbClr val="0000FF"/>
              </a:solidFill>
              <a:miter lim="800000"/>
              <a:headEnd/>
              <a:tailEnd/>
            </a:ln>
          </p:spPr>
          <p:txBody>
            <a:bodyPr wrap="none" anchor="ctr"/>
            <a:lstStyle/>
            <a:p>
              <a:pPr eaLnBrk="1" hangingPunct="1"/>
              <a:endParaRPr lang="en-US"/>
            </a:p>
          </p:txBody>
        </p:sp>
        <p:sp>
          <p:nvSpPr>
            <p:cNvPr id="6159" name="Text Box 8"/>
            <p:cNvSpPr txBox="1">
              <a:spLocks noChangeArrowheads="1"/>
            </p:cNvSpPr>
            <p:nvPr/>
          </p:nvSpPr>
          <p:spPr bwMode="auto">
            <a:xfrm>
              <a:off x="528" y="2976"/>
              <a:ext cx="2544" cy="237"/>
            </a:xfrm>
            <a:prstGeom prst="rect">
              <a:avLst/>
            </a:prstGeom>
            <a:noFill/>
            <a:ln w="9525">
              <a:solidFill>
                <a:srgbClr val="0000FF"/>
              </a:solidFill>
              <a:miter lim="800000"/>
              <a:headEnd/>
              <a:tailEnd/>
            </a:ln>
          </p:spPr>
          <p:txBody>
            <a:bodyPr>
              <a:spAutoFit/>
            </a:bodyPr>
            <a:lstStyle/>
            <a:p>
              <a:pPr eaLnBrk="1" hangingPunct="1">
                <a:spcBef>
                  <a:spcPct val="50000"/>
                </a:spcBef>
              </a:pPr>
              <a:r>
                <a:rPr lang="en-US" sz="1800" b="1">
                  <a:solidFill>
                    <a:srgbClr val="0000FF"/>
                  </a:solidFill>
                </a:rPr>
                <a:t>1</a:t>
              </a:r>
              <a:r>
                <a:rPr lang="en-US" sz="1800" b="1" baseline="30000">
                  <a:solidFill>
                    <a:srgbClr val="0000FF"/>
                  </a:solidFill>
                </a:rPr>
                <a:t>st</a:t>
              </a:r>
              <a:r>
                <a:rPr lang="en-US" sz="1800" b="1">
                  <a:solidFill>
                    <a:srgbClr val="0000FF"/>
                  </a:solidFill>
                </a:rPr>
                <a:t> 6 CFs in Lease </a:t>
              </a:r>
              <a:r>
                <a:rPr lang="en-US" sz="1800" b="1">
                  <a:solidFill>
                    <a:srgbClr val="0000FF"/>
                  </a:solidFill>
                  <a:sym typeface="Wingdings" pitchFamily="2" charset="2"/>
                </a:rPr>
                <a:t> $18.325M Value</a:t>
              </a:r>
              <a:endParaRPr lang="en-US" sz="1800" b="1">
                <a:solidFill>
                  <a:srgbClr val="0000FF"/>
                </a:solidFill>
              </a:endParaRPr>
            </a:p>
          </p:txBody>
        </p:sp>
        <p:sp>
          <p:nvSpPr>
            <p:cNvPr id="6160" name="Line 10"/>
            <p:cNvSpPr>
              <a:spLocks noChangeShapeType="1"/>
            </p:cNvSpPr>
            <p:nvPr/>
          </p:nvSpPr>
          <p:spPr bwMode="auto">
            <a:xfrm>
              <a:off x="2832" y="3216"/>
              <a:ext cx="0" cy="96"/>
            </a:xfrm>
            <a:prstGeom prst="line">
              <a:avLst/>
            </a:prstGeom>
            <a:noFill/>
            <a:ln w="9525">
              <a:solidFill>
                <a:srgbClr val="0000FF"/>
              </a:solidFill>
              <a:round/>
              <a:headEnd/>
              <a:tailEnd/>
            </a:ln>
          </p:spPr>
          <p:txBody>
            <a:bodyPr wrap="none"/>
            <a:lstStyle/>
            <a:p>
              <a:endParaRPr lang="en-US"/>
            </a:p>
          </p:txBody>
        </p:sp>
      </p:grpSp>
      <p:grpSp>
        <p:nvGrpSpPr>
          <p:cNvPr id="6153" name="Group 14"/>
          <p:cNvGrpSpPr>
            <a:grpSpLocks/>
          </p:cNvGrpSpPr>
          <p:nvPr/>
        </p:nvGrpSpPr>
        <p:grpSpPr bwMode="auto">
          <a:xfrm>
            <a:off x="1143000" y="4724400"/>
            <a:ext cx="7848600" cy="1066800"/>
            <a:chOff x="720" y="2976"/>
            <a:chExt cx="4944" cy="672"/>
          </a:xfrm>
        </p:grpSpPr>
        <p:sp>
          <p:nvSpPr>
            <p:cNvPr id="6155" name="Rectangle 11"/>
            <p:cNvSpPr>
              <a:spLocks noChangeArrowheads="1"/>
            </p:cNvSpPr>
            <p:nvPr/>
          </p:nvSpPr>
          <p:spPr bwMode="auto">
            <a:xfrm>
              <a:off x="720" y="3264"/>
              <a:ext cx="2688" cy="384"/>
            </a:xfrm>
            <a:prstGeom prst="rect">
              <a:avLst/>
            </a:prstGeom>
            <a:noFill/>
            <a:ln w="28575">
              <a:solidFill>
                <a:srgbClr val="FF0000"/>
              </a:solidFill>
              <a:miter lim="800000"/>
              <a:headEnd/>
              <a:tailEnd/>
            </a:ln>
          </p:spPr>
          <p:txBody>
            <a:bodyPr wrap="none" anchor="ctr"/>
            <a:lstStyle/>
            <a:p>
              <a:pPr eaLnBrk="1" hangingPunct="1"/>
              <a:endParaRPr lang="en-US"/>
            </a:p>
          </p:txBody>
        </p:sp>
        <p:sp>
          <p:nvSpPr>
            <p:cNvPr id="6156" name="Text Box 12"/>
            <p:cNvSpPr txBox="1">
              <a:spLocks noChangeArrowheads="1"/>
            </p:cNvSpPr>
            <p:nvPr/>
          </p:nvSpPr>
          <p:spPr bwMode="auto">
            <a:xfrm>
              <a:off x="3120" y="2976"/>
              <a:ext cx="2544" cy="237"/>
            </a:xfrm>
            <a:prstGeom prst="rect">
              <a:avLst/>
            </a:prstGeom>
            <a:noFill/>
            <a:ln w="9525">
              <a:solidFill>
                <a:srgbClr val="FF0000"/>
              </a:solidFill>
              <a:miter lim="800000"/>
              <a:headEnd/>
              <a:tailEnd/>
            </a:ln>
          </p:spPr>
          <p:txBody>
            <a:bodyPr>
              <a:spAutoFit/>
            </a:bodyPr>
            <a:lstStyle/>
            <a:p>
              <a:pPr eaLnBrk="1" hangingPunct="1">
                <a:spcBef>
                  <a:spcPct val="50000"/>
                </a:spcBef>
              </a:pPr>
              <a:r>
                <a:rPr lang="en-US" sz="1800" b="1">
                  <a:solidFill>
                    <a:srgbClr val="FF0000"/>
                  </a:solidFill>
                </a:rPr>
                <a:t>1</a:t>
              </a:r>
              <a:r>
                <a:rPr lang="en-US" sz="1800" b="1" baseline="30000">
                  <a:solidFill>
                    <a:srgbClr val="FF0000"/>
                  </a:solidFill>
                </a:rPr>
                <a:t>st</a:t>
              </a:r>
              <a:r>
                <a:rPr lang="en-US" sz="1800" b="1">
                  <a:solidFill>
                    <a:srgbClr val="FF0000"/>
                  </a:solidFill>
                </a:rPr>
                <a:t> 7 CFs in Lease </a:t>
              </a:r>
              <a:r>
                <a:rPr lang="en-US" sz="1800" b="1">
                  <a:solidFill>
                    <a:srgbClr val="FF0000"/>
                  </a:solidFill>
                  <a:sym typeface="Wingdings" pitchFamily="2" charset="2"/>
                </a:rPr>
                <a:t> $18.402M Value</a:t>
              </a:r>
              <a:endParaRPr lang="en-US" sz="1800" b="1">
                <a:solidFill>
                  <a:srgbClr val="FF0000"/>
                </a:solidFill>
              </a:endParaRPr>
            </a:p>
          </p:txBody>
        </p:sp>
        <p:sp>
          <p:nvSpPr>
            <p:cNvPr id="6157" name="Line 13"/>
            <p:cNvSpPr>
              <a:spLocks noChangeShapeType="1"/>
            </p:cNvSpPr>
            <p:nvPr/>
          </p:nvSpPr>
          <p:spPr bwMode="auto">
            <a:xfrm>
              <a:off x="3360" y="3216"/>
              <a:ext cx="0" cy="48"/>
            </a:xfrm>
            <a:prstGeom prst="line">
              <a:avLst/>
            </a:prstGeom>
            <a:noFill/>
            <a:ln w="9525">
              <a:solidFill>
                <a:srgbClr val="FF0000"/>
              </a:solidFill>
              <a:round/>
              <a:headEnd/>
              <a:tailEnd/>
            </a:ln>
          </p:spPr>
          <p:txBody>
            <a:bodyPr wrap="none"/>
            <a:lstStyle/>
            <a:p>
              <a:endParaRPr lang="en-US"/>
            </a:p>
          </p:txBody>
        </p:sp>
      </p:grpSp>
      <p:graphicFrame>
        <p:nvGraphicFramePr>
          <p:cNvPr id="6148" name="Object 16"/>
          <p:cNvGraphicFramePr>
            <a:graphicFrameLocks noChangeAspect="1"/>
          </p:cNvGraphicFramePr>
          <p:nvPr/>
        </p:nvGraphicFramePr>
        <p:xfrm>
          <a:off x="1524000" y="2590800"/>
          <a:ext cx="5638800" cy="914400"/>
        </p:xfrm>
        <a:graphic>
          <a:graphicData uri="http://schemas.openxmlformats.org/presentationml/2006/ole">
            <p:oleObj spid="_x0000_s6148" name="Equation" r:id="rId5" imgW="2819400" imgH="457200" progId="Equation.3">
              <p:embed/>
            </p:oleObj>
          </a:graphicData>
        </a:graphic>
      </p:graphicFrame>
      <p:sp>
        <p:nvSpPr>
          <p:cNvPr id="6154" name="Footer Placeholder 1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miter lim="800000"/>
            <a:headEnd/>
            <a:tailEnd/>
          </a:ln>
        </p:spPr>
        <p:txBody>
          <a:bodyPr/>
          <a:lstStyle/>
          <a:p>
            <a:fld id="{093067B7-403C-4E16-97BF-11D4B37C4B77}" type="slidenum">
              <a:rPr lang="en-US" smtClean="0"/>
              <a:pPr/>
              <a:t>11</a:t>
            </a:fld>
            <a:endParaRPr lang="en-US" smtClean="0"/>
          </a:p>
        </p:txBody>
      </p:sp>
      <p:sp>
        <p:nvSpPr>
          <p:cNvPr id="29698" name="Rectangle 2"/>
          <p:cNvSpPr>
            <a:spLocks noGrp="1" noChangeArrowheads="1"/>
          </p:cNvSpPr>
          <p:nvPr>
            <p:ph type="title"/>
          </p:nvPr>
        </p:nvSpPr>
        <p:spPr>
          <a:xfrm>
            <a:off x="609600" y="685800"/>
            <a:ext cx="7772400" cy="914400"/>
          </a:xfrm>
        </p:spPr>
        <p:txBody>
          <a:bodyPr/>
          <a:lstStyle/>
          <a:p>
            <a:pPr eaLnBrk="1" hangingPunct="1">
              <a:defRPr/>
            </a:pPr>
            <a:r>
              <a:rPr lang="en-US" sz="2800" b="1" i="1" smtClean="0">
                <a:latin typeface="Times New Roman" panose="02020603050405020304" pitchFamily="18" charset="0"/>
                <a:cs typeface="Times New Roman" panose="02020603050405020304" pitchFamily="18" charset="0"/>
              </a:rPr>
              <a:t>Valuation shortcuts: “Ratio valuation”...</a:t>
            </a:r>
            <a:endParaRPr lang="en-US" sz="2800" smtClean="0"/>
          </a:p>
        </p:txBody>
      </p:sp>
      <p:sp>
        <p:nvSpPr>
          <p:cNvPr id="29699" name="Rectangle 3"/>
          <p:cNvSpPr>
            <a:spLocks noGrp="1" noChangeArrowheads="1"/>
          </p:cNvSpPr>
          <p:nvPr>
            <p:ph type="body" idx="1"/>
          </p:nvPr>
        </p:nvSpPr>
        <p:spPr>
          <a:xfrm>
            <a:off x="381000" y="1676400"/>
            <a:ext cx="8305800" cy="4953000"/>
          </a:xfrm>
        </p:spPr>
        <p:txBody>
          <a:bodyPr/>
          <a:lstStyle/>
          <a:p>
            <a:pPr marL="609600" indent="-609600" eaLnBrk="1" hangingPunct="1">
              <a:lnSpc>
                <a:spcPct val="90000"/>
              </a:lnSpc>
              <a:buFont typeface="Wingdings" pitchFamily="2" charset="2"/>
              <a:buNone/>
              <a:defRPr/>
            </a:pPr>
            <a:r>
              <a:rPr lang="en-US" sz="2400" b="1" i="1" smtClean="0">
                <a:effectLst>
                  <a:outerShdw blurRad="38100" dist="38100" dir="2700000" algn="tl">
                    <a:srgbClr val="FFFFFF"/>
                  </a:outerShdw>
                </a:effectLst>
                <a:sym typeface="Wingdings" panose="05000000000000000000" pitchFamily="2" charset="2"/>
              </a:rPr>
              <a:t>1) DIRECT CAPITALIZATION:</a:t>
            </a:r>
          </a:p>
          <a:p>
            <a:pPr marL="609600" indent="-609600" eaLnBrk="1" hangingPunct="1">
              <a:lnSpc>
                <a:spcPct val="90000"/>
              </a:lnSpc>
              <a:buFont typeface="Wingdings" pitchFamily="2" charset="2"/>
              <a:buNone/>
              <a:defRPr/>
            </a:pPr>
            <a:endParaRPr lang="en-US" sz="2400" b="1" i="1" smtClean="0">
              <a:effectLst>
                <a:outerShdw blurRad="38100" dist="38100" dir="2700000" algn="tl">
                  <a:srgbClr val="FFFFFF"/>
                </a:outerShdw>
              </a:effectLst>
              <a:sym typeface="Wingdings" panose="05000000000000000000" pitchFamily="2" charset="2"/>
            </a:endParaRPr>
          </a:p>
          <a:p>
            <a:pPr marL="609600" indent="-609600" eaLnBrk="1" hangingPunct="1">
              <a:lnSpc>
                <a:spcPct val="90000"/>
              </a:lnSpc>
              <a:buFont typeface="Wingdings" pitchFamily="2" charset="2"/>
              <a:buNone/>
              <a:defRPr/>
            </a:pPr>
            <a:r>
              <a:rPr lang="en-US" sz="2400" b="1" smtClean="0">
                <a:cs typeface="Arial" panose="020B0604020202090204" pitchFamily="34" charset="0"/>
                <a:sym typeface="Wingdings" panose="05000000000000000000" pitchFamily="2" charset="2"/>
              </a:rPr>
              <a:t>A WIDELY-USED SHORTCUT VALUATION PROCEDURE:</a:t>
            </a:r>
          </a:p>
          <a:p>
            <a:pPr marL="609600" indent="-609600" eaLnBrk="1" hangingPunct="1">
              <a:lnSpc>
                <a:spcPct val="90000"/>
              </a:lnSpc>
              <a:buFont typeface="Wingdings" pitchFamily="2" charset="2"/>
              <a:buNone/>
              <a:defRPr/>
            </a:pPr>
            <a:endParaRPr lang="en-US" sz="2400" b="1" smtClean="0">
              <a:cs typeface="Times New Roman" panose="02020603050405020304" pitchFamily="18" charset="0"/>
              <a:sym typeface="Wingdings" panose="05000000000000000000" pitchFamily="2" charset="2"/>
            </a:endParaRPr>
          </a:p>
          <a:p>
            <a:pPr marL="1371600" lvl="2" indent="-457200" eaLnBrk="1" hangingPunct="1">
              <a:lnSpc>
                <a:spcPct val="90000"/>
              </a:lnSpc>
              <a:buFont typeface="Wingdings" pitchFamily="2" charset="2"/>
              <a:buNone/>
              <a:defRPr/>
            </a:pPr>
            <a:r>
              <a:rPr lang="en-US" b="1" smtClean="0">
                <a:cs typeface="Times New Roman" panose="02020603050405020304" pitchFamily="18" charset="0"/>
                <a:sym typeface="Wingdings" panose="05000000000000000000" pitchFamily="2" charset="2"/>
              </a:rPr>
              <a:t>·       </a:t>
            </a:r>
            <a:r>
              <a:rPr lang="en-US" b="1" smtClean="0">
                <a:cs typeface="Arial" panose="020B0604020202090204" pitchFamily="34" charset="0"/>
                <a:sym typeface="Wingdings" panose="05000000000000000000" pitchFamily="2" charset="2"/>
              </a:rPr>
              <a:t>SKIP THE MULTI-YEAR CF FORECAST</a:t>
            </a:r>
          </a:p>
          <a:p>
            <a:pPr marL="1371600" lvl="2" indent="-457200" eaLnBrk="1" hangingPunct="1">
              <a:lnSpc>
                <a:spcPct val="90000"/>
              </a:lnSpc>
              <a:buFont typeface="Wingdings" pitchFamily="2" charset="2"/>
              <a:buNone/>
              <a:defRPr/>
            </a:pPr>
            <a:endParaRPr lang="en-US" b="1" smtClean="0">
              <a:cs typeface="Times New Roman" panose="02020603050405020304" pitchFamily="18" charset="0"/>
              <a:sym typeface="Wingdings" panose="05000000000000000000" pitchFamily="2" charset="2"/>
            </a:endParaRPr>
          </a:p>
          <a:p>
            <a:pPr marL="1371600" lvl="2" indent="-457200" eaLnBrk="1" hangingPunct="1">
              <a:lnSpc>
                <a:spcPct val="90000"/>
              </a:lnSpc>
              <a:buFont typeface="Wingdings" pitchFamily="2" charset="2"/>
              <a:buNone/>
              <a:defRPr/>
            </a:pPr>
            <a:r>
              <a:rPr lang="en-US" b="1" smtClean="0">
                <a:cs typeface="Times New Roman" panose="02020603050405020304" pitchFamily="18" charset="0"/>
                <a:sym typeface="Wingdings" panose="05000000000000000000" pitchFamily="2" charset="2"/>
              </a:rPr>
              <a:t>·       </a:t>
            </a:r>
            <a:r>
              <a:rPr lang="en-US" b="1" smtClean="0">
                <a:cs typeface="Arial" panose="020B0604020202090204" pitchFamily="34" charset="0"/>
                <a:sym typeface="Wingdings" panose="05000000000000000000" pitchFamily="2" charset="2"/>
              </a:rPr>
              <a:t>DIVIDE CURRENT (UPCOMING YEAR) NET OPERATING INCOME (NOI) BY CURRENT MARKET CAP RATE (YIELD, NOT THE TOTAL RETURN USED IN DCF)</a:t>
            </a:r>
            <a:endParaRPr lang="en-US" b="1" smtClean="0">
              <a:cs typeface="Times New Roman" panose="02020603050405020304" pitchFamily="18" charset="0"/>
              <a:sym typeface="Wingdings" panose="05000000000000000000" pitchFamily="2" charset="2"/>
            </a:endParaRPr>
          </a:p>
          <a:p>
            <a:pPr marL="609600" indent="-609600" eaLnBrk="1" hangingPunct="1">
              <a:lnSpc>
                <a:spcPct val="90000"/>
              </a:lnSpc>
              <a:buFont typeface="Wingdings" pitchFamily="2" charset="2"/>
              <a:buNone/>
              <a:defRPr/>
            </a:pPr>
            <a:endParaRPr lang="en-US" sz="2400" b="1" smtClean="0">
              <a:cs typeface="Times New Roman" panose="02020603050405020304" pitchFamily="18" charset="0"/>
              <a:sym typeface="Wingdings" panose="05000000000000000000" pitchFamily="2" charset="2"/>
            </a:endParaRPr>
          </a:p>
          <a:p>
            <a:pPr marL="609600" indent="-609600" eaLnBrk="1" hangingPunct="1">
              <a:lnSpc>
                <a:spcPct val="90000"/>
              </a:lnSpc>
              <a:defRPr/>
            </a:pPr>
            <a:endParaRPr lang="en-US" sz="2800" b="1" smtClean="0">
              <a:latin typeface="Arial" panose="020B0604020202090204" pitchFamily="34" charset="0"/>
              <a:sym typeface="Wingdings" panose="05000000000000000000" pitchFamily="2" charset="2"/>
            </a:endParaRPr>
          </a:p>
        </p:txBody>
      </p:sp>
      <p:sp>
        <p:nvSpPr>
          <p:cNvPr id="29700" name="Text Box 4"/>
          <p:cNvSpPr txBox="1">
            <a:spLocks noChangeArrowheads="1"/>
          </p:cNvSpPr>
          <p:nvPr/>
        </p:nvSpPr>
        <p:spPr bwMode="auto">
          <a:xfrm>
            <a:off x="685800" y="0"/>
            <a:ext cx="79248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defRPr/>
            </a:pPr>
            <a:r>
              <a:rPr lang="en-US" b="1">
                <a:effectLst>
                  <a:outerShdw blurRad="38100" dist="38100" dir="2700000" algn="tl">
                    <a:srgbClr val="FFFFFF"/>
                  </a:outerShdw>
                </a:effectLst>
              </a:rPr>
              <a:t>10.3 Ratio Valuation Procedures</a:t>
            </a:r>
          </a:p>
        </p:txBody>
      </p:sp>
      <p:sp>
        <p:nvSpPr>
          <p:cNvPr id="31750"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miter lim="800000"/>
            <a:headEnd/>
            <a:tailEnd/>
          </a:ln>
        </p:spPr>
        <p:txBody>
          <a:bodyPr/>
          <a:lstStyle/>
          <a:p>
            <a:fld id="{44E1D095-028E-43FD-B48E-98857E2A3718}" type="slidenum">
              <a:rPr lang="en-US" smtClean="0"/>
              <a:pPr/>
              <a:t>12</a:t>
            </a:fld>
            <a:endParaRPr lang="en-US" smtClean="0"/>
          </a:p>
        </p:txBody>
      </p:sp>
      <p:sp>
        <p:nvSpPr>
          <p:cNvPr id="32771" name="Text Box 4"/>
          <p:cNvSpPr txBox="1">
            <a:spLocks noChangeArrowheads="1"/>
          </p:cNvSpPr>
          <p:nvPr/>
        </p:nvSpPr>
        <p:spPr bwMode="auto">
          <a:xfrm>
            <a:off x="609600" y="457200"/>
            <a:ext cx="7848600" cy="5203825"/>
          </a:xfrm>
          <a:prstGeom prst="rect">
            <a:avLst/>
          </a:prstGeom>
          <a:noFill/>
          <a:ln w="9525">
            <a:noFill/>
            <a:miter lim="800000"/>
            <a:headEnd/>
            <a:tailEnd/>
          </a:ln>
        </p:spPr>
        <p:txBody>
          <a:bodyPr>
            <a:spAutoFit/>
          </a:bodyPr>
          <a:lstStyle/>
          <a:p>
            <a:pPr eaLnBrk="1" hangingPunct="1"/>
            <a:r>
              <a:rPr lang="en-US" b="1" i="1">
                <a:sym typeface="Wingdings" pitchFamily="2" charset="2"/>
              </a:rPr>
              <a:t>The idea behind direct capitalization…</a:t>
            </a:r>
          </a:p>
          <a:p>
            <a:pPr eaLnBrk="1" hangingPunct="1"/>
            <a:endParaRPr lang="en-US" b="1">
              <a:sym typeface="Wingdings" pitchFamily="2" charset="2"/>
            </a:endParaRPr>
          </a:p>
          <a:p>
            <a:pPr eaLnBrk="1" hangingPunct="1"/>
            <a:r>
              <a:rPr lang="en-US" b="1">
                <a:sym typeface="Wingdings" pitchFamily="2" charset="2"/>
              </a:rPr>
              <a:t>IF "CAP RATE" = NOI / V , </a:t>
            </a:r>
          </a:p>
          <a:p>
            <a:pPr eaLnBrk="1" hangingPunct="1"/>
            <a:endParaRPr lang="en-US" b="1">
              <a:sym typeface="Wingdings" pitchFamily="2" charset="2"/>
            </a:endParaRPr>
          </a:p>
          <a:p>
            <a:pPr eaLnBrk="1" hangingPunct="1"/>
            <a:r>
              <a:rPr lang="en-US" b="1">
                <a:sym typeface="Wingdings" pitchFamily="2" charset="2"/>
              </a:rPr>
              <a:t>THEN:</a:t>
            </a:r>
          </a:p>
          <a:p>
            <a:pPr eaLnBrk="1" hangingPunct="1"/>
            <a:endParaRPr lang="en-US" b="1">
              <a:sym typeface="Wingdings" pitchFamily="2" charset="2"/>
            </a:endParaRPr>
          </a:p>
          <a:p>
            <a:pPr eaLnBrk="1" hangingPunct="1"/>
            <a:r>
              <a:rPr lang="en-US" b="1">
                <a:sym typeface="Wingdings" pitchFamily="2" charset="2"/>
              </a:rPr>
              <a:t>V = NOI / CAP RATE	</a:t>
            </a:r>
          </a:p>
          <a:p>
            <a:pPr eaLnBrk="1" hangingPunct="1"/>
            <a:endParaRPr lang="en-US" b="1">
              <a:sym typeface="Wingdings" pitchFamily="2" charset="2"/>
            </a:endParaRPr>
          </a:p>
          <a:p>
            <a:pPr algn="ctr" eaLnBrk="1" hangingPunct="1"/>
            <a:r>
              <a:rPr lang="en-US" b="1">
                <a:sym typeface="Wingdings" pitchFamily="2" charset="2"/>
              </a:rPr>
              <a:t>(FORMALLY, </a:t>
            </a:r>
            <a:r>
              <a:rPr lang="en-US" b="1">
                <a:solidFill>
                  <a:srgbClr val="FF0000"/>
                </a:solidFill>
                <a:sym typeface="Wingdings" pitchFamily="2" charset="2"/>
              </a:rPr>
              <a:t>NOT CAUSALLY</a:t>
            </a:r>
            <a:r>
              <a:rPr lang="en-US" b="1">
                <a:sym typeface="Wingdings" pitchFamily="2" charset="2"/>
              </a:rPr>
              <a:t>)</a:t>
            </a:r>
          </a:p>
          <a:p>
            <a:pPr eaLnBrk="1" hangingPunct="1"/>
            <a:endParaRPr lang="en-US" b="1">
              <a:sym typeface="Wingdings" pitchFamily="2" charset="2"/>
            </a:endParaRPr>
          </a:p>
          <a:p>
            <a:pPr eaLnBrk="1" hangingPunct="1"/>
            <a:endParaRPr lang="en-US" b="1">
              <a:sym typeface="Wingdings" pitchFamily="2" charset="2"/>
            </a:endParaRPr>
          </a:p>
          <a:p>
            <a:pPr eaLnBrk="1" hangingPunct="1"/>
            <a:r>
              <a:rPr lang="en-US" b="1">
                <a:sym typeface="Wingdings" pitchFamily="2" charset="2"/>
              </a:rPr>
              <a:t>MOST APPROPRIATE FOR BLDGS W SHORT-TERM LEASES IN LESS CYCLICAL MARKETS, LIKE APARTMENTS.</a:t>
            </a:r>
          </a:p>
        </p:txBody>
      </p:sp>
      <p:sp>
        <p:nvSpPr>
          <p:cNvPr id="32772"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miter lim="800000"/>
            <a:headEnd/>
            <a:tailEnd/>
          </a:ln>
        </p:spPr>
        <p:txBody>
          <a:bodyPr/>
          <a:lstStyle/>
          <a:p>
            <a:fld id="{7A0C6EF4-5994-4D51-9A8B-05E3F7EAE0AB}" type="slidenum">
              <a:rPr lang="en-US" smtClean="0"/>
              <a:pPr/>
              <a:t>13</a:t>
            </a:fld>
            <a:endParaRPr lang="en-US" smtClean="0"/>
          </a:p>
        </p:txBody>
      </p:sp>
      <p:sp>
        <p:nvSpPr>
          <p:cNvPr id="33795" name="Text Box 4"/>
          <p:cNvSpPr txBox="1">
            <a:spLocks noChangeArrowheads="1"/>
          </p:cNvSpPr>
          <p:nvPr/>
        </p:nvSpPr>
        <p:spPr bwMode="auto">
          <a:xfrm>
            <a:off x="381000" y="381000"/>
            <a:ext cx="8305800" cy="4968875"/>
          </a:xfrm>
          <a:prstGeom prst="rect">
            <a:avLst/>
          </a:prstGeom>
          <a:noFill/>
          <a:ln w="9525">
            <a:noFill/>
            <a:miter lim="800000"/>
            <a:headEnd/>
            <a:tailEnd/>
          </a:ln>
        </p:spPr>
        <p:txBody>
          <a:bodyPr>
            <a:spAutoFit/>
          </a:bodyPr>
          <a:lstStyle/>
          <a:p>
            <a:pPr eaLnBrk="1" hangingPunct="1"/>
            <a:r>
              <a:rPr lang="en-US" sz="2000"/>
              <a:t>EXAMPLE:</a:t>
            </a:r>
          </a:p>
          <a:p>
            <a:pPr eaLnBrk="1" hangingPunct="1"/>
            <a:r>
              <a:rPr lang="en-US" sz="2000"/>
              <a:t>	250 UNIT APARTMENT COMPLEX</a:t>
            </a:r>
          </a:p>
          <a:p>
            <a:pPr eaLnBrk="1" hangingPunct="1"/>
            <a:r>
              <a:rPr lang="en-US" sz="2000"/>
              <a:t>	AVG RENT = $15,000/unit/yr</a:t>
            </a:r>
          </a:p>
          <a:p>
            <a:pPr eaLnBrk="1" hangingPunct="1"/>
            <a:r>
              <a:rPr lang="en-US" sz="2000"/>
              <a:t>	5% VACANCY</a:t>
            </a:r>
          </a:p>
          <a:p>
            <a:pPr eaLnBrk="1" hangingPunct="1"/>
            <a:r>
              <a:rPr lang="en-US" sz="2000"/>
              <a:t>	ANNUAL OPER. EXPENSES = $6000 / unit</a:t>
            </a:r>
          </a:p>
          <a:p>
            <a:pPr eaLnBrk="1" hangingPunct="1"/>
            <a:r>
              <a:rPr lang="en-US" sz="2000"/>
              <a:t>	8.82% CAP RATE (KORPACZ SURVEY)</a:t>
            </a:r>
          </a:p>
          <a:p>
            <a:pPr eaLnBrk="1" hangingPunct="1"/>
            <a:endParaRPr lang="en-US" sz="2000"/>
          </a:p>
          <a:p>
            <a:pPr eaLnBrk="1" hangingPunct="1"/>
            <a:r>
              <a:rPr lang="en-US" sz="2000"/>
              <a:t>VALUATION BY DIRECT CAPITALIZATION:</a:t>
            </a:r>
          </a:p>
          <a:p>
            <a:pPr eaLnBrk="1" hangingPunct="1"/>
            <a:endParaRPr lang="en-US" sz="2000"/>
          </a:p>
          <a:p>
            <a:pPr eaLnBrk="1" hangingPunct="1"/>
            <a:r>
              <a:rPr lang="en-US" sz="2000"/>
              <a:t>POTENTIAL GROSS INCOME (PGI)	= 250*15000	= $3,750,000</a:t>
            </a:r>
          </a:p>
          <a:p>
            <a:pPr eaLnBrk="1" hangingPunct="1"/>
            <a:r>
              <a:rPr lang="en-US" sz="2000"/>
              <a:t>- VACANCY ALLOWANCE (5%)   	= 0.5*3750000	=      187,500</a:t>
            </a:r>
          </a:p>
          <a:p>
            <a:pPr eaLnBrk="1" hangingPunct="1"/>
            <a:r>
              <a:rPr lang="en-US" sz="2000"/>
              <a:t>- OPERATING EXPENSES 		= 250*6000	=   1,500,000</a:t>
            </a:r>
          </a:p>
          <a:p>
            <a:pPr eaLnBrk="1" hangingPunct="1"/>
            <a:r>
              <a:rPr lang="en-US" sz="2000"/>
              <a:t>-------------------------------------				-------------------</a:t>
            </a:r>
          </a:p>
          <a:p>
            <a:pPr eaLnBrk="1" hangingPunct="1"/>
            <a:r>
              <a:rPr lang="en-US" sz="2000"/>
              <a:t>NET OPER.INCOME (NOI)				= $2,062,500</a:t>
            </a:r>
          </a:p>
          <a:p>
            <a:pPr eaLnBrk="1" hangingPunct="1"/>
            <a:endParaRPr lang="en-US" sz="2000"/>
          </a:p>
          <a:p>
            <a:pPr eaLnBrk="1" hangingPunct="1"/>
            <a:r>
              <a:rPr lang="en-US" sz="2000"/>
              <a:t>V = 2,062,500 / 0.0882 = $23,384,354, say approx. $23,400,000</a:t>
            </a:r>
          </a:p>
        </p:txBody>
      </p:sp>
      <p:sp>
        <p:nvSpPr>
          <p:cNvPr id="33796"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miter lim="800000"/>
            <a:headEnd/>
            <a:tailEnd/>
          </a:ln>
        </p:spPr>
        <p:txBody>
          <a:bodyPr/>
          <a:lstStyle/>
          <a:p>
            <a:fld id="{B834710F-22CD-4574-B3B9-C674EABAD6A7}" type="slidenum">
              <a:rPr lang="en-US" smtClean="0"/>
              <a:pPr/>
              <a:t>14</a:t>
            </a:fld>
            <a:endParaRPr lang="en-US" smtClean="0"/>
          </a:p>
        </p:txBody>
      </p:sp>
      <p:sp>
        <p:nvSpPr>
          <p:cNvPr id="35842" name="Rectangle 2"/>
          <p:cNvSpPr>
            <a:spLocks noGrp="1" noChangeArrowheads="1"/>
          </p:cNvSpPr>
          <p:nvPr>
            <p:ph type="title"/>
          </p:nvPr>
        </p:nvSpPr>
        <p:spPr>
          <a:xfrm>
            <a:off x="533400" y="381000"/>
            <a:ext cx="7772400" cy="838200"/>
          </a:xfrm>
        </p:spPr>
        <p:txBody>
          <a:bodyPr/>
          <a:lstStyle/>
          <a:p>
            <a:pPr algn="l" eaLnBrk="1" hangingPunct="1">
              <a:defRPr/>
            </a:pPr>
            <a:r>
              <a:rPr lang="en-US" sz="2400" b="1" i="1" smtClean="0">
                <a:latin typeface="Times New Roman" panose="02020603050405020304" pitchFamily="18" charset="0"/>
                <a:cs typeface="Arial" panose="020B0604020202090204" pitchFamily="34" charset="0"/>
              </a:rPr>
              <a:t>2) GROSS INCOME MULTIPLIER (GIM):</a:t>
            </a:r>
            <a:endParaRPr lang="en-US" sz="2400" i="1" smtClean="0">
              <a:latin typeface="Times New Roman" panose="02020603050405020304" pitchFamily="18" charset="0"/>
              <a:cs typeface="Times New Roman" panose="02020603050405020304" pitchFamily="18" charset="0"/>
            </a:endParaRPr>
          </a:p>
        </p:txBody>
      </p:sp>
      <p:sp>
        <p:nvSpPr>
          <p:cNvPr id="34820" name="Rectangle 3"/>
          <p:cNvSpPr>
            <a:spLocks noGrp="1" noChangeArrowheads="1"/>
          </p:cNvSpPr>
          <p:nvPr>
            <p:ph type="body" idx="1"/>
          </p:nvPr>
        </p:nvSpPr>
        <p:spPr>
          <a:xfrm>
            <a:off x="609600" y="1447800"/>
            <a:ext cx="7848600" cy="4419600"/>
          </a:xfrm>
        </p:spPr>
        <p:txBody>
          <a:bodyPr/>
          <a:lstStyle/>
          <a:p>
            <a:pPr eaLnBrk="1" hangingPunct="1">
              <a:lnSpc>
                <a:spcPct val="90000"/>
              </a:lnSpc>
              <a:buFont typeface="Wingdings" pitchFamily="2" charset="2"/>
              <a:buNone/>
            </a:pPr>
            <a:r>
              <a:rPr lang="en-US" sz="2400" smtClean="0">
                <a:cs typeface="Arial" pitchFamily="34" charset="0"/>
              </a:rPr>
              <a:t>GIM = V / GROSS REVENUE</a:t>
            </a:r>
          </a:p>
          <a:p>
            <a:pPr eaLnBrk="1" hangingPunct="1">
              <a:lnSpc>
                <a:spcPct val="90000"/>
              </a:lnSpc>
              <a:buFont typeface="Wingdings" pitchFamily="2" charset="2"/>
              <a:buNone/>
            </a:pP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COMMONLY USED FOR </a:t>
            </a:r>
            <a:r>
              <a:rPr lang="en-US" sz="2400" u="sng" smtClean="0">
                <a:cs typeface="Arial" pitchFamily="34" charset="0"/>
              </a:rPr>
              <a:t>SMALL</a:t>
            </a:r>
            <a:r>
              <a:rPr lang="en-US" sz="2400" smtClean="0">
                <a:cs typeface="Arial" pitchFamily="34" charset="0"/>
              </a:rPr>
              <a:t> APARTMENTS. </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(OWNER'S MAY NOT RELIABLY REVEAL GOOD EXPENSE RECORDS, SO YOU CAN'T COMPUTE NOI (= Rev - Expense), BUT RENTS CAN BE OBSERVED INDEPENDENTLY IN THE RENTAL MARKET.)</a:t>
            </a:r>
          </a:p>
          <a:p>
            <a:pPr eaLnBrk="1" hangingPunct="1">
              <a:lnSpc>
                <a:spcPct val="90000"/>
              </a:lnSpc>
              <a:buFont typeface="Wingdings" pitchFamily="2" charset="2"/>
              <a:buNone/>
            </a:pPr>
            <a:endParaRPr lang="en-US" sz="2400" smtClean="0">
              <a:cs typeface="Arial" pitchFamily="34" charset="0"/>
            </a:endParaRPr>
          </a:p>
          <a:p>
            <a:pPr eaLnBrk="1" hangingPunct="1">
              <a:lnSpc>
                <a:spcPct val="90000"/>
              </a:lnSpc>
              <a:buFont typeface="Wingdings" pitchFamily="2" charset="2"/>
              <a:buNone/>
            </a:pPr>
            <a:r>
              <a:rPr lang="en-US" sz="2400" smtClean="0">
                <a:cs typeface="Arial" pitchFamily="34" charset="0"/>
              </a:rPr>
              <a:t>IN PREVIOUS APT EXAMPLE THE GIM IS: </a:t>
            </a:r>
          </a:p>
          <a:p>
            <a:pPr eaLnBrk="1" hangingPunct="1">
              <a:lnSpc>
                <a:spcPct val="90000"/>
              </a:lnSpc>
              <a:buFont typeface="Wingdings" pitchFamily="2" charset="2"/>
              <a:buNone/>
            </a:pPr>
            <a:endParaRPr lang="en-US" sz="2400" smtClean="0">
              <a:cs typeface="Arial" pitchFamily="34" charset="0"/>
            </a:endParaRPr>
          </a:p>
          <a:p>
            <a:pPr algn="ctr" eaLnBrk="1" hangingPunct="1">
              <a:lnSpc>
                <a:spcPct val="90000"/>
              </a:lnSpc>
              <a:buFont typeface="Wingdings" pitchFamily="2" charset="2"/>
              <a:buNone/>
            </a:pPr>
            <a:r>
              <a:rPr lang="en-US" sz="2400" smtClean="0">
                <a:cs typeface="Arial" pitchFamily="34" charset="0"/>
              </a:rPr>
              <a:t>23,400,000 / 3,750,000 = 6.2.</a:t>
            </a:r>
            <a:r>
              <a:rPr lang="en-US" sz="2800" smtClean="0">
                <a:latin typeface="Courier" charset="0"/>
                <a:cs typeface="Times New Roman" pitchFamily="18" charset="0"/>
              </a:rPr>
              <a:t/>
            </a:r>
            <a:br>
              <a:rPr lang="en-US" sz="2800" smtClean="0">
                <a:latin typeface="Courier" charset="0"/>
                <a:cs typeface="Times New Roman" pitchFamily="18" charset="0"/>
              </a:rPr>
            </a:br>
            <a:endParaRPr lang="en-US" sz="2800" smtClean="0"/>
          </a:p>
        </p:txBody>
      </p:sp>
      <p:sp>
        <p:nvSpPr>
          <p:cNvPr id="34821"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a:ln>
            <a:miter lim="800000"/>
            <a:headEnd/>
            <a:tailEnd/>
          </a:ln>
        </p:spPr>
        <p:txBody>
          <a:bodyPr/>
          <a:lstStyle/>
          <a:p>
            <a:fld id="{EBC01D55-A381-4CD6-A209-2D5574BF67AC}" type="slidenum">
              <a:rPr lang="en-US" smtClean="0"/>
              <a:pPr/>
              <a:t>15</a:t>
            </a:fld>
            <a:endParaRPr lang="en-US" smtClean="0"/>
          </a:p>
        </p:txBody>
      </p:sp>
      <p:sp>
        <p:nvSpPr>
          <p:cNvPr id="39938" name="Rectangle 2"/>
          <p:cNvSpPr>
            <a:spLocks noGrp="1" noChangeArrowheads="1"/>
          </p:cNvSpPr>
          <p:nvPr>
            <p:ph type="title"/>
          </p:nvPr>
        </p:nvSpPr>
        <p:spPr>
          <a:xfrm>
            <a:off x="609600" y="228600"/>
            <a:ext cx="7772400" cy="762000"/>
          </a:xfrm>
        </p:spPr>
        <p:txBody>
          <a:bodyPr/>
          <a:lstStyle/>
          <a:p>
            <a:pPr eaLnBrk="1" hangingPunct="1">
              <a:defRPr/>
            </a:pPr>
            <a:r>
              <a:rPr lang="en-US" sz="2800" b="1" i="1" smtClean="0">
                <a:latin typeface="Times New Roman" panose="02020603050405020304" pitchFamily="18" charset="0"/>
                <a:cs typeface="Times New Roman" panose="02020603050405020304" pitchFamily="18" charset="0"/>
              </a:rPr>
              <a:t>Empirical cap rates and market values. . .</a:t>
            </a:r>
            <a:endParaRPr lang="en-US" sz="2800" smtClean="0">
              <a:latin typeface="Courier" pitchFamily="49" charset="0"/>
              <a:cs typeface="Times New Roman" panose="02020603050405020304" pitchFamily="18" charset="0"/>
            </a:endParaRPr>
          </a:p>
        </p:txBody>
      </p:sp>
      <p:sp>
        <p:nvSpPr>
          <p:cNvPr id="35844" name="Rectangle 3"/>
          <p:cNvSpPr>
            <a:spLocks noGrp="1" noChangeArrowheads="1"/>
          </p:cNvSpPr>
          <p:nvPr>
            <p:ph type="body" sz="half" idx="1"/>
          </p:nvPr>
        </p:nvSpPr>
        <p:spPr>
          <a:xfrm>
            <a:off x="381000" y="1371600"/>
            <a:ext cx="2819400" cy="3886200"/>
          </a:xfrm>
        </p:spPr>
        <p:txBody>
          <a:bodyPr/>
          <a:lstStyle/>
          <a:p>
            <a:pPr eaLnBrk="1" hangingPunct="1">
              <a:buFont typeface="Wingdings" pitchFamily="2" charset="2"/>
              <a:buNone/>
            </a:pPr>
            <a:r>
              <a:rPr lang="en-US" sz="2400" smtClean="0">
                <a:cs typeface="Times New Roman" pitchFamily="18" charset="0"/>
              </a:rPr>
              <a:t>Cap rates are a way of </a:t>
            </a:r>
            <a:r>
              <a:rPr lang="en-US" sz="2400" i="1" u="sng" smtClean="0">
                <a:cs typeface="Times New Roman" pitchFamily="18" charset="0"/>
              </a:rPr>
              <a:t>quoting observed market prices</a:t>
            </a:r>
            <a:r>
              <a:rPr lang="en-US" sz="2400" smtClean="0">
                <a:cs typeface="Times New Roman" pitchFamily="18" charset="0"/>
              </a:rPr>
              <a:t> for property assets (like bond “yields” are the way bond prices are reported). </a:t>
            </a:r>
          </a:p>
          <a:p>
            <a:pPr eaLnBrk="1" hangingPunct="1">
              <a:buFont typeface="Wingdings" pitchFamily="2" charset="2"/>
              <a:buNone/>
            </a:pPr>
            <a:r>
              <a:rPr lang="en-US" sz="2400" smtClean="0">
                <a:cs typeface="Times New Roman" pitchFamily="18" charset="0"/>
              </a:rPr>
              <a:t>E.g., PwC Survey      		</a:t>
            </a:r>
            <a:r>
              <a:rPr lang="en-US" sz="2400" smtClean="0">
                <a:cs typeface="Times New Roman" pitchFamily="18" charset="0"/>
                <a:sym typeface="Wingdings" pitchFamily="2" charset="2"/>
              </a:rPr>
              <a:t></a:t>
            </a:r>
            <a:endParaRPr lang="en-US" sz="2400" smtClean="0"/>
          </a:p>
        </p:txBody>
      </p:sp>
      <p:pic>
        <p:nvPicPr>
          <p:cNvPr id="35845" name="Picture 2"/>
          <p:cNvPicPr>
            <a:picLocks noChangeAspect="1"/>
          </p:cNvPicPr>
          <p:nvPr/>
        </p:nvPicPr>
        <p:blipFill>
          <a:blip r:embed="rId3" cstate="print"/>
          <a:srcRect/>
          <a:stretch>
            <a:fillRect/>
          </a:stretch>
        </p:blipFill>
        <p:spPr bwMode="auto">
          <a:xfrm>
            <a:off x="3352800" y="912813"/>
            <a:ext cx="5410200" cy="5472112"/>
          </a:xfrm>
          <a:prstGeom prst="rect">
            <a:avLst/>
          </a:prstGeom>
          <a:noFill/>
          <a:ln w="9525">
            <a:noFill/>
            <a:miter lim="800000"/>
            <a:headEnd/>
            <a:tailEnd/>
          </a:ln>
        </p:spPr>
      </p:pic>
      <p:sp>
        <p:nvSpPr>
          <p:cNvPr id="35846"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a:ln>
            <a:miter lim="800000"/>
            <a:headEnd/>
            <a:tailEnd/>
          </a:ln>
        </p:spPr>
        <p:txBody>
          <a:bodyPr/>
          <a:lstStyle/>
          <a:p>
            <a:fld id="{CB1A6FD0-770D-4B89-BDCF-97A47FE85FDB}" type="slidenum">
              <a:rPr lang="en-US" smtClean="0"/>
              <a:pPr/>
              <a:t>16</a:t>
            </a:fld>
            <a:endParaRPr lang="en-US" smtClean="0"/>
          </a:p>
        </p:txBody>
      </p:sp>
      <p:pic>
        <p:nvPicPr>
          <p:cNvPr id="36867" name="Picture 2"/>
          <p:cNvPicPr>
            <a:picLocks noChangeAspect="1" noChangeArrowheads="1"/>
          </p:cNvPicPr>
          <p:nvPr/>
        </p:nvPicPr>
        <p:blipFill>
          <a:blip r:embed="rId2" cstate="print"/>
          <a:srcRect/>
          <a:stretch>
            <a:fillRect/>
          </a:stretch>
        </p:blipFill>
        <p:spPr bwMode="auto">
          <a:xfrm>
            <a:off x="415925" y="76200"/>
            <a:ext cx="8270875" cy="6519863"/>
          </a:xfrm>
          <a:prstGeom prst="rect">
            <a:avLst/>
          </a:prstGeom>
          <a:noFill/>
          <a:ln w="9525">
            <a:noFill/>
            <a:miter lim="800000"/>
            <a:headEnd/>
            <a:tailEnd/>
          </a:ln>
        </p:spPr>
      </p:pic>
      <p:sp>
        <p:nvSpPr>
          <p:cNvPr id="36868"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miter lim="800000"/>
            <a:headEnd/>
            <a:tailEnd/>
          </a:ln>
        </p:spPr>
        <p:txBody>
          <a:bodyPr/>
          <a:lstStyle/>
          <a:p>
            <a:fld id="{0A6B59B9-736C-4E2A-8AB0-5F19BCBD0481}" type="slidenum">
              <a:rPr lang="en-US" smtClean="0"/>
              <a:pPr/>
              <a:t>17</a:t>
            </a:fld>
            <a:endParaRPr lang="en-US" smtClean="0"/>
          </a:p>
        </p:txBody>
      </p:sp>
      <p:sp>
        <p:nvSpPr>
          <p:cNvPr id="2" name="Rectangle 2"/>
          <p:cNvSpPr>
            <a:spLocks noGrp="1" noChangeArrowheads="1"/>
          </p:cNvSpPr>
          <p:nvPr>
            <p:ph type="title"/>
          </p:nvPr>
        </p:nvSpPr>
        <p:spPr>
          <a:xfrm>
            <a:off x="685800" y="381000"/>
            <a:ext cx="7772400" cy="1143000"/>
          </a:xfrm>
        </p:spPr>
        <p:txBody>
          <a:bodyPr/>
          <a:lstStyle/>
          <a:p>
            <a:pPr eaLnBrk="1" hangingPunct="1">
              <a:defRPr/>
            </a:pPr>
            <a:r>
              <a:rPr lang="en-US" sz="2800" b="1" i="1" smtClean="0">
                <a:solidFill>
                  <a:srgbClr val="FF0000"/>
                </a:solidFill>
                <a:effectLst>
                  <a:outerShdw blurRad="38100" dist="38100" dir="2700000" algn="tl">
                    <a:srgbClr val="000000"/>
                  </a:outerShdw>
                </a:effectLst>
                <a:latin typeface="Times New Roman" panose="02020603050405020304" pitchFamily="18" charset="0"/>
                <a:cs typeface="Arial" panose="020B0604020202090204" pitchFamily="34" charset="0"/>
              </a:rPr>
              <a:t>DANGERS </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b="1" i="1" smtClean="0">
                <a:solidFill>
                  <a:srgbClr val="0000FF"/>
                </a:solidFill>
                <a:effectLst>
                  <a:outerShdw blurRad="38100" dist="38100" dir="2700000" algn="tl">
                    <a:srgbClr val="000000"/>
                  </a:outerShdw>
                </a:effectLst>
                <a:latin typeface="Times New Roman" panose="02020603050405020304" pitchFamily="18" charset="0"/>
                <a:cs typeface="Arial" panose="020B0604020202090204" pitchFamily="34" charset="0"/>
              </a:rPr>
              <a:t>IN MKT-BASED RATIO VALUATION. . .</a:t>
            </a:r>
            <a:endParaRPr lang="en-US" sz="2800" smtClean="0">
              <a:latin typeface="Times New Roman" panose="02020603050405020304" pitchFamily="18" charset="0"/>
              <a:cs typeface="Times New Roman" panose="02020603050405020304" pitchFamily="18" charset="0"/>
            </a:endParaRPr>
          </a:p>
        </p:txBody>
      </p:sp>
      <p:sp>
        <p:nvSpPr>
          <p:cNvPr id="37891" name="Rectangle 3"/>
          <p:cNvSpPr>
            <a:spLocks noGrp="1" noChangeArrowheads="1"/>
          </p:cNvSpPr>
          <p:nvPr>
            <p:ph type="body" idx="1"/>
          </p:nvPr>
        </p:nvSpPr>
        <p:spPr>
          <a:xfrm>
            <a:off x="457200" y="1600200"/>
            <a:ext cx="8305800" cy="4114800"/>
          </a:xfrm>
        </p:spPr>
        <p:txBody>
          <a:bodyPr/>
          <a:lstStyle/>
          <a:p>
            <a:pPr eaLnBrk="1" hangingPunct="1">
              <a:lnSpc>
                <a:spcPct val="90000"/>
              </a:lnSpc>
              <a:buFont typeface="Wingdings" pitchFamily="2" charset="2"/>
              <a:buNone/>
              <a:defRPr/>
            </a:pPr>
            <a:r>
              <a:rPr lang="en-US" sz="2400" b="1" smtClean="0">
                <a:solidFill>
                  <a:srgbClr val="FF0000"/>
                </a:solidFill>
                <a:effectLst>
                  <a:outerShdw blurRad="38100" dist="38100" dir="2700000" algn="tl">
                    <a:srgbClr val="000000"/>
                  </a:outerShdw>
                </a:effectLst>
                <a:cs typeface="Arial" panose="020B0604020202090204" pitchFamily="34" charset="0"/>
              </a:rPr>
              <a:t>1) </a:t>
            </a:r>
            <a:r>
              <a:rPr lang="en-US" sz="2400" smtClean="0">
                <a:cs typeface="Arial" panose="020B0604020202090204" pitchFamily="34" charset="0"/>
              </a:rPr>
              <a:t>DIRECT CAPITALIZATION CAN BE MISLEADING FOR MARKET VALUE IF PROPERTY DOES NOT HAVE CASH FLOW GROWTH AND RISK PATTERN TYPICAL OF OTHER PROPERTIES FROM WHICH CAP RATE WAS OBTAINED. (WITH GIM IT’S EVEN MORE DANGEROUS: OPERATING EXPENSES MUST ALSO BE TYPICAL.)</a:t>
            </a:r>
            <a:endParaRPr lang="en-US" sz="2400" smtClean="0">
              <a:latin typeface="Courier" pitchFamily="49" charset="0"/>
              <a:cs typeface="Times New Roman" panose="02020603050405020304" pitchFamily="18" charset="0"/>
            </a:endParaRPr>
          </a:p>
          <a:p>
            <a:pPr eaLnBrk="1" hangingPunct="1">
              <a:lnSpc>
                <a:spcPct val="90000"/>
              </a:lnSpc>
              <a:buFont typeface="Wingdings" pitchFamily="2" charset="2"/>
              <a:buNone/>
              <a:defRPr/>
            </a:pPr>
            <a:endParaRPr lang="en-US" sz="2400" smtClean="0">
              <a:cs typeface="Arial" panose="020B0604020202090204" pitchFamily="34" charset="0"/>
            </a:endParaRPr>
          </a:p>
          <a:p>
            <a:pPr eaLnBrk="1" hangingPunct="1">
              <a:lnSpc>
                <a:spcPct val="90000"/>
              </a:lnSpc>
              <a:buFont typeface="Wingdings" pitchFamily="2" charset="2"/>
              <a:buNone/>
              <a:defRPr/>
            </a:pPr>
            <a:r>
              <a:rPr lang="en-US" sz="2400" b="1" smtClean="0">
                <a:solidFill>
                  <a:srgbClr val="FF0000"/>
                </a:solidFill>
                <a:effectLst>
                  <a:outerShdw blurRad="38100" dist="38100" dir="2700000" algn="tl">
                    <a:srgbClr val="000000"/>
                  </a:outerShdw>
                </a:effectLst>
                <a:cs typeface="Arial" panose="020B0604020202090204" pitchFamily="34" charset="0"/>
              </a:rPr>
              <a:t>2) </a:t>
            </a:r>
            <a:r>
              <a:rPr lang="en-US" sz="2400" i="1" smtClean="0">
                <a:solidFill>
                  <a:srgbClr val="000000"/>
                </a:solidFill>
                <a:cs typeface="Arial" panose="020B0604020202090204" pitchFamily="34" charset="0"/>
              </a:rPr>
              <a:t>Market-based ratio valuation won’t protect you from  </a:t>
            </a:r>
            <a:r>
              <a:rPr lang="en-US" sz="2400" b="1" i="1" smtClean="0">
                <a:solidFill>
                  <a:srgbClr val="0000FF"/>
                </a:solidFill>
                <a:cs typeface="Arial" panose="020B0604020202090204" pitchFamily="34" charset="0"/>
              </a:rPr>
              <a:t>“bubbles”</a:t>
            </a:r>
            <a:r>
              <a:rPr lang="en-US" sz="2400" i="1" smtClean="0">
                <a:cs typeface="Arial" panose="020B0604020202090204" pitchFamily="34" charset="0"/>
              </a:rPr>
              <a:t>!</a:t>
            </a:r>
            <a:r>
              <a:rPr lang="en-US" sz="2400" smtClean="0">
                <a:latin typeface="Courier" pitchFamily="49" charset="0"/>
                <a:cs typeface="Times New Roman" panose="02020603050405020304" pitchFamily="18" charset="0"/>
              </a:rPr>
              <a:t/>
            </a:r>
            <a:br>
              <a:rPr lang="en-US" sz="2400" smtClean="0">
                <a:latin typeface="Courier" pitchFamily="49" charset="0"/>
                <a:cs typeface="Times New Roman" panose="02020603050405020304" pitchFamily="18" charset="0"/>
              </a:rPr>
            </a:br>
            <a:endParaRPr lang="en-US" sz="2400" smtClean="0"/>
          </a:p>
        </p:txBody>
      </p:sp>
      <p:sp>
        <p:nvSpPr>
          <p:cNvPr id="37893"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miter lim="800000"/>
            <a:headEnd/>
            <a:tailEnd/>
          </a:ln>
        </p:spPr>
        <p:txBody>
          <a:bodyPr/>
          <a:lstStyle/>
          <a:p>
            <a:fld id="{F457125A-CE90-4318-A0CB-263D15C688CE}" type="slidenum">
              <a:rPr lang="en-US" smtClean="0"/>
              <a:pPr/>
              <a:t>18</a:t>
            </a:fld>
            <a:endParaRPr lang="en-US" smtClean="0"/>
          </a:p>
        </p:txBody>
      </p:sp>
      <p:sp>
        <p:nvSpPr>
          <p:cNvPr id="43010" name="Rectangle 2"/>
          <p:cNvSpPr>
            <a:spLocks noGrp="1" noChangeArrowheads="1"/>
          </p:cNvSpPr>
          <p:nvPr>
            <p:ph type="title"/>
          </p:nvPr>
        </p:nvSpPr>
        <p:spPr>
          <a:xfrm>
            <a:off x="685800" y="152400"/>
            <a:ext cx="7772400" cy="1143000"/>
          </a:xfrm>
        </p:spPr>
        <p:txBody>
          <a:bodyPr/>
          <a:lstStyle/>
          <a:p>
            <a:pPr eaLnBrk="1" hangingPunct="1">
              <a:defRPr/>
            </a:pPr>
            <a:r>
              <a:rPr lang="en-US" sz="2800" b="1" i="1" smtClean="0">
                <a:latin typeface="Times New Roman" panose="02020603050405020304" pitchFamily="18" charset="0"/>
                <a:cs typeface="Times New Roman" panose="02020603050405020304" pitchFamily="18" charset="0"/>
              </a:rPr>
              <a:t>10.4 Typical mistakes in DCF application to commercial property...</a:t>
            </a:r>
            <a:endParaRPr lang="en-US" sz="2800" smtClean="0">
              <a:latin typeface="Courier" pitchFamily="49" charset="0"/>
              <a:cs typeface="Times New Roman" panose="02020603050405020304" pitchFamily="18" charset="0"/>
            </a:endParaRPr>
          </a:p>
        </p:txBody>
      </p:sp>
      <p:sp>
        <p:nvSpPr>
          <p:cNvPr id="38916" name="Rectangle 3"/>
          <p:cNvSpPr>
            <a:spLocks noGrp="1" noChangeArrowheads="1"/>
          </p:cNvSpPr>
          <p:nvPr>
            <p:ph type="body" idx="1"/>
          </p:nvPr>
        </p:nvSpPr>
        <p:spPr>
          <a:xfrm>
            <a:off x="685800" y="1143000"/>
            <a:ext cx="7772400" cy="3352800"/>
          </a:xfrm>
        </p:spPr>
        <p:txBody>
          <a:bodyPr/>
          <a:lstStyle/>
          <a:p>
            <a:pPr eaLnBrk="1" hangingPunct="1">
              <a:lnSpc>
                <a:spcPct val="90000"/>
              </a:lnSpc>
              <a:buFont typeface="Wingdings" pitchFamily="2" charset="2"/>
              <a:buNone/>
            </a:pPr>
            <a:r>
              <a:rPr lang="en-US" sz="2400" b="1" smtClean="0">
                <a:solidFill>
                  <a:srgbClr val="FF0000"/>
                </a:solidFill>
                <a:cs typeface="Arial" pitchFamily="34" charset="0"/>
              </a:rPr>
              <a:t>CAVEAT!</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BEWARE OF </a:t>
            </a:r>
            <a:r>
              <a:rPr lang="en-US" sz="2400" b="1" smtClean="0">
                <a:solidFill>
                  <a:srgbClr val="0000FF"/>
                </a:solidFill>
                <a:cs typeface="Arial" pitchFamily="34" charset="0"/>
              </a:rPr>
              <a:t>“G.I.G.O.”</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===&gt; Forecasted Cash Flows:</a:t>
            </a:r>
          </a:p>
          <a:p>
            <a:pPr algn="ctr" eaLnBrk="1" hangingPunct="1">
              <a:lnSpc>
                <a:spcPct val="90000"/>
              </a:lnSpc>
              <a:buFont typeface="Wingdings" pitchFamily="2" charset="2"/>
              <a:buNone/>
            </a:pPr>
            <a:r>
              <a:rPr lang="en-US" sz="2400" smtClean="0">
                <a:cs typeface="Arial" pitchFamily="34" charset="0"/>
              </a:rPr>
              <a:t>Must Be </a:t>
            </a:r>
            <a:r>
              <a:rPr lang="en-US" sz="2400" u="sng" smtClean="0">
                <a:cs typeface="Arial" pitchFamily="34" charset="0"/>
              </a:rPr>
              <a:t>REALISTIC</a:t>
            </a:r>
            <a:r>
              <a:rPr lang="en-US" sz="2400" smtClean="0">
                <a:cs typeface="Arial" pitchFamily="34" charset="0"/>
              </a:rPr>
              <a:t> Expectations</a:t>
            </a:r>
          </a:p>
          <a:p>
            <a:pPr algn="ctr" eaLnBrk="1" hangingPunct="1">
              <a:lnSpc>
                <a:spcPct val="90000"/>
              </a:lnSpc>
              <a:buFont typeface="Wingdings" pitchFamily="2" charset="2"/>
              <a:buNone/>
            </a:pPr>
            <a:r>
              <a:rPr lang="en-US" sz="2400" smtClean="0">
                <a:cs typeface="Arial" pitchFamily="34" charset="0"/>
              </a:rPr>
              <a:t>(Neither Optimistic, Nor Pessimistic)</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===&gt; Discount Rate should be OCC:</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Based on Ex Ante Total Returns in Capital Market</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(Including </a:t>
            </a:r>
            <a:r>
              <a:rPr lang="en-US" sz="2400" u="sng" smtClean="0">
                <a:cs typeface="Arial" pitchFamily="34" charset="0"/>
              </a:rPr>
              <a:t>REALISTIC</a:t>
            </a:r>
            <a:r>
              <a:rPr lang="en-US" sz="2400" smtClean="0">
                <a:cs typeface="Arial" pitchFamily="34" charset="0"/>
              </a:rPr>
              <a:t> Property Market Expectations)</a:t>
            </a:r>
          </a:p>
          <a:p>
            <a:pPr eaLnBrk="1" hangingPunct="1">
              <a:lnSpc>
                <a:spcPct val="90000"/>
              </a:lnSpc>
              <a:buFont typeface="Wingdings" pitchFamily="2" charset="2"/>
              <a:buNone/>
            </a:pPr>
            <a:endParaRPr lang="en-US" sz="2400" smtClean="0"/>
          </a:p>
        </p:txBody>
      </p:sp>
      <p:sp>
        <p:nvSpPr>
          <p:cNvPr id="38917" name="Text Box 4"/>
          <p:cNvSpPr txBox="1">
            <a:spLocks noChangeArrowheads="1"/>
          </p:cNvSpPr>
          <p:nvPr/>
        </p:nvSpPr>
        <p:spPr bwMode="auto">
          <a:xfrm>
            <a:off x="2057400" y="4876800"/>
            <a:ext cx="5181600" cy="1196975"/>
          </a:xfrm>
          <a:prstGeom prst="rect">
            <a:avLst/>
          </a:prstGeom>
          <a:noFill/>
          <a:ln w="9525">
            <a:solidFill>
              <a:schemeClr val="tx1"/>
            </a:solidFill>
            <a:miter lim="800000"/>
            <a:headEnd/>
            <a:tailEnd/>
          </a:ln>
        </p:spPr>
        <p:txBody>
          <a:bodyPr>
            <a:spAutoFit/>
          </a:bodyPr>
          <a:lstStyle/>
          <a:p>
            <a:pPr eaLnBrk="1" hangingPunct="1"/>
            <a:r>
              <a:rPr lang="en-US">
                <a:solidFill>
                  <a:srgbClr val="0000FF"/>
                </a:solidFill>
              </a:rPr>
              <a:t>·      </a:t>
            </a:r>
            <a:r>
              <a:rPr lang="en-US" b="1" i="1">
                <a:solidFill>
                  <a:srgbClr val="0000FF"/>
                </a:solidFill>
              </a:rPr>
              <a:t>Read the “fine print”.</a:t>
            </a:r>
            <a:endParaRPr lang="en-US"/>
          </a:p>
          <a:p>
            <a:pPr eaLnBrk="1" hangingPunct="1"/>
            <a:r>
              <a:rPr lang="en-US">
                <a:solidFill>
                  <a:srgbClr val="0000FF"/>
                </a:solidFill>
              </a:rPr>
              <a:t>·      </a:t>
            </a:r>
            <a:r>
              <a:rPr lang="en-US" b="1" i="1">
                <a:solidFill>
                  <a:srgbClr val="0000FF"/>
                </a:solidFill>
              </a:rPr>
              <a:t>Look for “hidden assumptions”.</a:t>
            </a:r>
            <a:endParaRPr lang="en-US"/>
          </a:p>
          <a:p>
            <a:pPr eaLnBrk="1" hangingPunct="1"/>
            <a:r>
              <a:rPr lang="en-US">
                <a:solidFill>
                  <a:srgbClr val="0000FF"/>
                </a:solidFill>
              </a:rPr>
              <a:t>·      </a:t>
            </a:r>
            <a:r>
              <a:rPr lang="en-US" b="1" i="1">
                <a:solidFill>
                  <a:srgbClr val="0000FF"/>
                </a:solidFill>
              </a:rPr>
              <a:t>Check realism of assumptions.</a:t>
            </a:r>
          </a:p>
        </p:txBody>
      </p:sp>
      <p:sp>
        <p:nvSpPr>
          <p:cNvPr id="38918"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miter lim="800000"/>
            <a:headEnd/>
            <a:tailEnd/>
          </a:ln>
        </p:spPr>
        <p:txBody>
          <a:bodyPr/>
          <a:lstStyle/>
          <a:p>
            <a:fld id="{C1E4A102-F6F1-4054-9F3B-BAB0642F9A7C}" type="slidenum">
              <a:rPr lang="en-US" smtClean="0"/>
              <a:pPr/>
              <a:t>19</a:t>
            </a:fld>
            <a:endParaRPr lang="en-US" smtClean="0"/>
          </a:p>
        </p:txBody>
      </p:sp>
      <p:sp>
        <p:nvSpPr>
          <p:cNvPr id="39939" name="TextBox 4"/>
          <p:cNvSpPr txBox="1">
            <a:spLocks noChangeArrowheads="1"/>
          </p:cNvSpPr>
          <p:nvPr/>
        </p:nvSpPr>
        <p:spPr bwMode="auto">
          <a:xfrm>
            <a:off x="228600" y="152400"/>
            <a:ext cx="8686800" cy="461963"/>
          </a:xfrm>
          <a:prstGeom prst="rect">
            <a:avLst/>
          </a:prstGeom>
          <a:noFill/>
          <a:ln w="9525">
            <a:noFill/>
            <a:miter lim="800000"/>
            <a:headEnd/>
            <a:tailEnd/>
          </a:ln>
        </p:spPr>
        <p:txBody>
          <a:bodyPr>
            <a:spAutoFit/>
          </a:bodyPr>
          <a:lstStyle/>
          <a:p>
            <a:pPr eaLnBrk="1" hangingPunct="1"/>
            <a:r>
              <a:rPr lang="en-US"/>
              <a:t>10.4. Typical Mistakes in DCF Application to Commercial Property</a:t>
            </a:r>
          </a:p>
        </p:txBody>
      </p:sp>
      <p:sp>
        <p:nvSpPr>
          <p:cNvPr id="39940" name="TextBox 5"/>
          <p:cNvSpPr txBox="1">
            <a:spLocks noChangeArrowheads="1"/>
          </p:cNvSpPr>
          <p:nvPr/>
        </p:nvSpPr>
        <p:spPr bwMode="auto">
          <a:xfrm>
            <a:off x="457200" y="720725"/>
            <a:ext cx="8458200" cy="5016500"/>
          </a:xfrm>
          <a:prstGeom prst="rect">
            <a:avLst/>
          </a:prstGeom>
          <a:noFill/>
          <a:ln w="9525">
            <a:noFill/>
            <a:miter lim="800000"/>
            <a:headEnd/>
            <a:tailEnd/>
          </a:ln>
        </p:spPr>
        <p:txBody>
          <a:bodyPr>
            <a:spAutoFit/>
          </a:bodyPr>
          <a:lstStyle/>
          <a:p>
            <a:pPr eaLnBrk="1" hangingPunct="1"/>
            <a:r>
              <a:rPr lang="en-US" sz="2000"/>
              <a:t>10.4.1 If your case lacks merit, dazzle them with numbers:</a:t>
            </a:r>
          </a:p>
          <a:p>
            <a:pPr marL="1257300" lvl="2" indent="-342900" eaLnBrk="1" hangingPunct="1">
              <a:buFont typeface="Arial" pitchFamily="34" charset="0"/>
              <a:buChar char="•"/>
            </a:pPr>
            <a:r>
              <a:rPr lang="en-US" sz="2000" i="1"/>
              <a:t>Read the “fine print” What are the assumptions behind the numbers in the DCF?...</a:t>
            </a:r>
          </a:p>
          <a:p>
            <a:pPr marL="1257300" lvl="2" indent="-342900" eaLnBrk="1" hangingPunct="1">
              <a:buFont typeface="Arial" pitchFamily="34" charset="0"/>
              <a:buChar char="•"/>
            </a:pPr>
            <a:r>
              <a:rPr lang="en-US" sz="2000" i="1"/>
              <a:t>In reality rents in a given building don’t often grow as fast as inflation over the long run</a:t>
            </a:r>
          </a:p>
          <a:p>
            <a:pPr marL="1257300" lvl="2" indent="-342900" eaLnBrk="1" hangingPunct="1">
              <a:buFont typeface="Arial" pitchFamily="34" charset="0"/>
              <a:buChar char="•"/>
            </a:pPr>
            <a:r>
              <a:rPr lang="en-US" sz="2000" i="1"/>
              <a:t>In reality leases don’t renew with 100% probability, optimal vacancy is greater than zero on average</a:t>
            </a:r>
          </a:p>
          <a:p>
            <a:pPr marL="1257300" lvl="2" indent="-342900" eaLnBrk="1" hangingPunct="1">
              <a:buFont typeface="Arial" pitchFamily="34" charset="0"/>
              <a:buChar char="•"/>
            </a:pPr>
            <a:r>
              <a:rPr lang="en-US" sz="2000" i="1"/>
              <a:t>Etc…</a:t>
            </a:r>
          </a:p>
          <a:p>
            <a:pPr eaLnBrk="1" hangingPunct="1"/>
            <a:r>
              <a:rPr lang="en-US" sz="2000"/>
              <a:t>10.4.2 Excessive laziness:</a:t>
            </a:r>
          </a:p>
          <a:p>
            <a:pPr marL="1257300" lvl="2" indent="-342900" eaLnBrk="1" hangingPunct="1">
              <a:buFont typeface="Arial" pitchFamily="34" charset="0"/>
              <a:buChar char="•"/>
            </a:pPr>
            <a:r>
              <a:rPr lang="en-US" sz="2000" i="1"/>
              <a:t>The “GIGO” problem (Garbage In, Garbate Out)…</a:t>
            </a:r>
          </a:p>
          <a:p>
            <a:pPr marL="1257300" lvl="2" indent="-342900" eaLnBrk="1" hangingPunct="1">
              <a:buFont typeface="Arial" pitchFamily="34" charset="0"/>
              <a:buChar char="•"/>
            </a:pPr>
            <a:r>
              <a:rPr lang="en-US" sz="2000" i="1"/>
              <a:t>Assumptions should be consistent with basic urban economics (see Chs.3-6)</a:t>
            </a:r>
          </a:p>
          <a:p>
            <a:pPr eaLnBrk="1" hangingPunct="1"/>
            <a:r>
              <a:rPr lang="en-US" sz="2000"/>
              <a:t>10.4.3 Watch out for the cycle:</a:t>
            </a:r>
          </a:p>
          <a:p>
            <a:pPr marL="1257300" lvl="2" indent="-342900" eaLnBrk="1" hangingPunct="1">
              <a:buFont typeface="Arial" pitchFamily="34" charset="0"/>
              <a:buChar char="•"/>
            </a:pPr>
            <a:r>
              <a:rPr lang="en-US" sz="2000" i="1"/>
              <a:t>For rent forecast, where is the space market in the rental/occupancy cycle?</a:t>
            </a:r>
          </a:p>
          <a:p>
            <a:pPr marL="1257300" lvl="2" indent="-342900" eaLnBrk="1" hangingPunct="1">
              <a:buFont typeface="Arial" pitchFamily="34" charset="0"/>
              <a:buChar char="•"/>
            </a:pPr>
            <a:r>
              <a:rPr lang="en-US" sz="2000" i="1"/>
              <a:t>For cap rate forecast, where is the asset market in the capital cycle?</a:t>
            </a:r>
          </a:p>
        </p:txBody>
      </p:sp>
      <p:sp>
        <p:nvSpPr>
          <p:cNvPr id="39941"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miter lim="800000"/>
            <a:headEnd/>
            <a:tailEnd/>
          </a:ln>
        </p:spPr>
        <p:txBody>
          <a:bodyPr/>
          <a:lstStyle/>
          <a:p>
            <a:fld id="{06A324AD-B7DA-4CA8-A373-4D7B9B39FF7A}" type="slidenum">
              <a:rPr lang="en-US" smtClean="0"/>
              <a:pPr/>
              <a:t>2</a:t>
            </a:fld>
            <a:endParaRPr lang="en-US" smtClean="0"/>
          </a:p>
        </p:txBody>
      </p:sp>
      <p:sp>
        <p:nvSpPr>
          <p:cNvPr id="2" name="Rectangle 2"/>
          <p:cNvSpPr>
            <a:spLocks noGrp="1" noChangeArrowheads="1"/>
          </p:cNvSpPr>
          <p:nvPr>
            <p:ph type="title"/>
          </p:nvPr>
        </p:nvSpPr>
        <p:spPr>
          <a:xfrm>
            <a:off x="381000" y="381000"/>
            <a:ext cx="8458200" cy="1143000"/>
          </a:xfrm>
        </p:spPr>
        <p:txBody>
          <a:bodyPr/>
          <a:lstStyle/>
          <a:p>
            <a:pPr eaLnBrk="1" hangingPunct="1">
              <a:defRPr/>
            </a:pPr>
            <a:r>
              <a:rPr lang="en-US" sz="3200" smtClean="0"/>
              <a:t>THE </a:t>
            </a:r>
            <a:r>
              <a:rPr lang="en-US" sz="3200" b="1" i="1" smtClean="0">
                <a:latin typeface="Times New Roman" panose="02020603050405020304" pitchFamily="18" charset="0"/>
              </a:rPr>
              <a:t>famous</a:t>
            </a:r>
            <a:r>
              <a:rPr lang="en-US" sz="3200" smtClean="0"/>
              <a:t> DCF VALUATION PROCEDURE...</a:t>
            </a:r>
          </a:p>
        </p:txBody>
      </p:sp>
      <p:sp>
        <p:nvSpPr>
          <p:cNvPr id="28676" name="Rectangle 3"/>
          <p:cNvSpPr>
            <a:spLocks noGrp="1" noChangeArrowheads="1"/>
          </p:cNvSpPr>
          <p:nvPr>
            <p:ph type="body" idx="1"/>
          </p:nvPr>
        </p:nvSpPr>
        <p:spPr>
          <a:xfrm>
            <a:off x="457200" y="1676400"/>
            <a:ext cx="8305800" cy="4800600"/>
          </a:xfrm>
        </p:spPr>
        <p:txBody>
          <a:bodyPr/>
          <a:lstStyle/>
          <a:p>
            <a:pPr marL="609600" indent="-609600" eaLnBrk="1" hangingPunct="1">
              <a:lnSpc>
                <a:spcPct val="90000"/>
              </a:lnSpc>
              <a:buFont typeface="Wingdings" pitchFamily="2" charset="2"/>
              <a:buAutoNum type="arabicPeriod"/>
            </a:pPr>
            <a:r>
              <a:rPr lang="en-US" sz="2800" b="1" smtClean="0"/>
              <a:t>FORECAST THE EXPECTED FUTURE CASH FLOWS;</a:t>
            </a:r>
          </a:p>
          <a:p>
            <a:pPr marL="609600" indent="-609600" eaLnBrk="1" hangingPunct="1">
              <a:lnSpc>
                <a:spcPct val="90000"/>
              </a:lnSpc>
              <a:buFont typeface="Wingdings" pitchFamily="2" charset="2"/>
              <a:buAutoNum type="arabicPeriod"/>
            </a:pPr>
            <a:r>
              <a:rPr lang="en-US" sz="2800" b="1" smtClean="0">
                <a:cs typeface="Times New Roman" pitchFamily="18" charset="0"/>
              </a:rPr>
              <a:t>ASCERTAIN THE REQUIRED TOTAL RETURN;</a:t>
            </a:r>
          </a:p>
          <a:p>
            <a:pPr marL="609600" indent="-609600" eaLnBrk="1" hangingPunct="1">
              <a:lnSpc>
                <a:spcPct val="90000"/>
              </a:lnSpc>
              <a:buFont typeface="Wingdings" pitchFamily="2" charset="2"/>
              <a:buAutoNum type="arabicPeriod"/>
            </a:pPr>
            <a:r>
              <a:rPr lang="en-US" sz="2800" b="1" smtClean="0">
                <a:cs typeface="Times New Roman" pitchFamily="18" charset="0"/>
              </a:rPr>
              <a:t>DISCOUNT THE CASH FLOWS TO PRESENT VALUE AT THE REQUIRED RATE OF RETURN.</a:t>
            </a:r>
          </a:p>
          <a:p>
            <a:pPr marL="609600" indent="-609600" eaLnBrk="1" hangingPunct="1">
              <a:lnSpc>
                <a:spcPct val="90000"/>
              </a:lnSpc>
              <a:buFont typeface="Wingdings" pitchFamily="2" charset="2"/>
              <a:buNone/>
            </a:pPr>
            <a:endParaRPr lang="en-US" sz="2800" b="1" smtClean="0">
              <a:latin typeface="Courier" charset="0"/>
              <a:cs typeface="Times New Roman" pitchFamily="18" charset="0"/>
            </a:endParaRPr>
          </a:p>
          <a:p>
            <a:pPr marL="609600" indent="-609600" eaLnBrk="1" hangingPunct="1">
              <a:lnSpc>
                <a:spcPct val="90000"/>
              </a:lnSpc>
              <a:buFont typeface="Wingdings" pitchFamily="2" charset="2"/>
              <a:buNone/>
            </a:pPr>
            <a:r>
              <a:rPr lang="en-US" sz="2400" smtClean="0">
                <a:cs typeface="Arial" pitchFamily="34" charset="0"/>
              </a:rPr>
              <a:t>THE VALUE YOU GET TELLS YOU WHAT YOU MUST PAY SO THAT YOUR EXPECTED RETURN WILL EQUAL THE "REQUIRED RETURN" AT WHICH YOU DISCOUNTED THE EXPECTED CASH FLOWS</a:t>
            </a:r>
            <a:r>
              <a:rPr lang="en-US" sz="2800" i="1" smtClean="0">
                <a:cs typeface="Arial" pitchFamily="34" charset="0"/>
              </a:rPr>
              <a:t>.</a:t>
            </a:r>
            <a:endParaRPr lang="en-US" sz="2800" i="1" smtClean="0">
              <a:latin typeface="Courier" charset="0"/>
              <a:cs typeface="Times New Roman" pitchFamily="18" charset="0"/>
            </a:endParaRPr>
          </a:p>
        </p:txBody>
      </p:sp>
      <p:sp>
        <p:nvSpPr>
          <p:cNvPr id="28677"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a:noFill/>
          <a:ln>
            <a:miter lim="800000"/>
            <a:headEnd/>
            <a:tailEnd/>
          </a:ln>
        </p:spPr>
        <p:txBody>
          <a:bodyPr/>
          <a:lstStyle/>
          <a:p>
            <a:fld id="{C2CA356F-C83E-4DA8-818E-CF6027F4918A}" type="slidenum">
              <a:rPr lang="en-US" smtClean="0"/>
              <a:pPr/>
              <a:t>20</a:t>
            </a:fld>
            <a:endParaRPr lang="en-US" smtClean="0"/>
          </a:p>
        </p:txBody>
      </p:sp>
      <p:sp>
        <p:nvSpPr>
          <p:cNvPr id="40963" name="TextBox 2"/>
          <p:cNvSpPr txBox="1">
            <a:spLocks noChangeArrowheads="1"/>
          </p:cNvSpPr>
          <p:nvPr/>
        </p:nvSpPr>
        <p:spPr bwMode="auto">
          <a:xfrm>
            <a:off x="228600" y="152400"/>
            <a:ext cx="8686800" cy="461963"/>
          </a:xfrm>
          <a:prstGeom prst="rect">
            <a:avLst/>
          </a:prstGeom>
          <a:noFill/>
          <a:ln w="9525">
            <a:noFill/>
            <a:miter lim="800000"/>
            <a:headEnd/>
            <a:tailEnd/>
          </a:ln>
        </p:spPr>
        <p:txBody>
          <a:bodyPr>
            <a:spAutoFit/>
          </a:bodyPr>
          <a:lstStyle/>
          <a:p>
            <a:pPr eaLnBrk="1" hangingPunct="1"/>
            <a:r>
              <a:rPr lang="en-US"/>
              <a:t>10.5. Underwriting Haircuts</a:t>
            </a:r>
          </a:p>
        </p:txBody>
      </p:sp>
      <p:sp>
        <p:nvSpPr>
          <p:cNvPr id="40964" name="TextBox 3"/>
          <p:cNvSpPr txBox="1">
            <a:spLocks noChangeArrowheads="1"/>
          </p:cNvSpPr>
          <p:nvPr/>
        </p:nvSpPr>
        <p:spPr bwMode="auto">
          <a:xfrm>
            <a:off x="228600" y="609600"/>
            <a:ext cx="8686800" cy="6248400"/>
          </a:xfrm>
          <a:prstGeom prst="rect">
            <a:avLst/>
          </a:prstGeom>
          <a:noFill/>
          <a:ln w="9525">
            <a:noFill/>
            <a:miter lim="800000"/>
            <a:headEnd/>
            <a:tailEnd/>
          </a:ln>
        </p:spPr>
        <p:txBody>
          <a:bodyPr>
            <a:spAutoFit/>
          </a:bodyPr>
          <a:lstStyle/>
          <a:p>
            <a:pPr marL="342900" indent="-342900" eaLnBrk="1" hangingPunct="1">
              <a:buFont typeface="Arial" pitchFamily="34" charset="0"/>
              <a:buChar char="•"/>
            </a:pPr>
            <a:r>
              <a:rPr lang="en-US" sz="2000"/>
              <a:t>Cash flow pro-formas and DCF analyses based on them in the real world sometime </a:t>
            </a:r>
            <a:r>
              <a:rPr lang="en-US" sz="2000" i="1" u="sng"/>
              <a:t>deliberately</a:t>
            </a:r>
            <a:r>
              <a:rPr lang="en-US" sz="2000"/>
              <a:t> use biased numbers, in particular</a:t>
            </a:r>
          </a:p>
          <a:p>
            <a:pPr marL="342900" indent="-342900" eaLnBrk="1" hangingPunct="1">
              <a:buFont typeface="Arial" pitchFamily="34" charset="0"/>
              <a:buChar char="•"/>
            </a:pPr>
            <a:r>
              <a:rPr lang="en-US" sz="2000"/>
              <a:t>They presumably try to </a:t>
            </a:r>
            <a:r>
              <a:rPr lang="en-US" sz="2000" i="1" u="sng"/>
              <a:t>err on the conservative side</a:t>
            </a:r>
            <a:r>
              <a:rPr lang="en-US" sz="2000"/>
              <a:t> (they give a “haircut” to cash flow projections or future cap rate projections, so as to reduce what the PV of the asset would otherwise appear to be.</a:t>
            </a:r>
          </a:p>
          <a:p>
            <a:pPr marL="342900" indent="-342900" eaLnBrk="1" hangingPunct="1">
              <a:buFont typeface="Arial" pitchFamily="34" charset="0"/>
              <a:buChar char="•"/>
            </a:pPr>
            <a:r>
              <a:rPr lang="en-US" sz="2000"/>
              <a:t>This is supposed to help avoid paying too much for the property, or making too large a loan on it. It is referred to as: </a:t>
            </a:r>
            <a:r>
              <a:rPr lang="en-US" sz="2000" i="1" u="sng"/>
              <a:t>“underwriting assumptions”</a:t>
            </a:r>
            <a:r>
              <a:rPr lang="en-US" sz="2000"/>
              <a:t>.</a:t>
            </a:r>
          </a:p>
          <a:p>
            <a:pPr marL="342900" indent="-342900" eaLnBrk="1" hangingPunct="1">
              <a:buFont typeface="Arial" pitchFamily="34" charset="0"/>
              <a:buChar char="•"/>
            </a:pPr>
            <a:r>
              <a:rPr lang="en-US" sz="2000"/>
              <a:t>This can be a useful exercise, but…</a:t>
            </a:r>
          </a:p>
          <a:p>
            <a:pPr marL="342900" indent="-342900" eaLnBrk="1" hangingPunct="1">
              <a:buFont typeface="Arial" pitchFamily="34" charset="0"/>
              <a:buChar char="•"/>
            </a:pPr>
            <a:r>
              <a:rPr lang="en-US" sz="2000"/>
              <a:t>It violates the basic spirit or purpose of the DCF analysis based in economic and statistical theory, which is to employ realistic (unbiased) expectations focused on realistic (unbiased) implications about asset value.</a:t>
            </a:r>
          </a:p>
          <a:p>
            <a:pPr marL="342900" indent="-342900" eaLnBrk="1" hangingPunct="1">
              <a:buFont typeface="Arial" pitchFamily="34" charset="0"/>
              <a:buChar char="•"/>
            </a:pPr>
            <a:r>
              <a:rPr lang="en-US" sz="2000"/>
              <a:t>It puts the analyst out on “soft ground,” removing the analysis from objective reality</a:t>
            </a:r>
          </a:p>
          <a:p>
            <a:pPr marL="342900" indent="-342900" eaLnBrk="1" hangingPunct="1">
              <a:buFont typeface="Arial" pitchFamily="34" charset="0"/>
              <a:buChar char="•"/>
            </a:pPr>
            <a:r>
              <a:rPr lang="en-US" sz="2000"/>
              <a:t>This opens the door for abuse. Puts analysts and decision makers under pressure to make numbers that appear more conservative than the actual reality, yet employ subtle (or not so subtle!) numerical assumptions and devices (such as those in 10.4 on the previous slide) to support “doing the deal” (whether it be buying, or lending to support buying).</a:t>
            </a:r>
          </a:p>
          <a:p>
            <a:pPr marL="342900" indent="-342900" eaLnBrk="1" hangingPunct="1">
              <a:buFont typeface="Arial" pitchFamily="34" charset="0"/>
              <a:buChar char="•"/>
            </a:pPr>
            <a:r>
              <a:rPr lang="en-US" sz="2000"/>
              <a:t>The best practice for DCF is probably transparency and realism based on sound empirics and theory.</a:t>
            </a:r>
          </a:p>
        </p:txBody>
      </p:sp>
      <p:sp>
        <p:nvSpPr>
          <p:cNvPr id="40965"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a:ln>
            <a:miter lim="800000"/>
            <a:headEnd/>
            <a:tailEnd/>
          </a:ln>
        </p:spPr>
        <p:txBody>
          <a:bodyPr/>
          <a:lstStyle/>
          <a:p>
            <a:fld id="{FCD5D000-912E-4ACC-AFFE-B5BA4FC36347}" type="slidenum">
              <a:rPr lang="en-US" smtClean="0"/>
              <a:pPr/>
              <a:t>21</a:t>
            </a:fld>
            <a:endParaRPr lang="en-US" smtClean="0"/>
          </a:p>
        </p:txBody>
      </p:sp>
      <p:sp>
        <p:nvSpPr>
          <p:cNvPr id="41987" name="Text Box 5"/>
          <p:cNvSpPr txBox="1">
            <a:spLocks noChangeArrowheads="1"/>
          </p:cNvSpPr>
          <p:nvPr/>
        </p:nvSpPr>
        <p:spPr bwMode="auto">
          <a:xfrm>
            <a:off x="457200" y="381000"/>
            <a:ext cx="8382000" cy="5699125"/>
          </a:xfrm>
          <a:prstGeom prst="rect">
            <a:avLst/>
          </a:prstGeom>
          <a:noFill/>
          <a:ln w="9525">
            <a:noFill/>
            <a:miter lim="800000"/>
            <a:headEnd/>
            <a:tailEnd/>
          </a:ln>
        </p:spPr>
        <p:txBody>
          <a:bodyPr>
            <a:spAutoFit/>
          </a:bodyPr>
          <a:lstStyle/>
          <a:p>
            <a:pPr marL="457200" indent="-457200" eaLnBrk="1" hangingPunct="1"/>
            <a:r>
              <a:rPr lang="en-US" b="1"/>
              <a:t>Three most common </a:t>
            </a:r>
            <a:r>
              <a:rPr lang="en-US" b="1">
                <a:solidFill>
                  <a:srgbClr val="FF0000"/>
                </a:solidFill>
              </a:rPr>
              <a:t>mistakes</a:t>
            </a:r>
            <a:r>
              <a:rPr lang="en-US" b="1"/>
              <a:t> in R.E. DCF practice:</a:t>
            </a:r>
          </a:p>
          <a:p>
            <a:pPr marL="457200" indent="-457200" eaLnBrk="1" hangingPunct="1"/>
            <a:endParaRPr lang="en-US" b="1"/>
          </a:p>
          <a:p>
            <a:pPr marL="457200" indent="-457200" eaLnBrk="1" hangingPunct="1">
              <a:buFontTx/>
              <a:buAutoNum type="arabicPeriod"/>
            </a:pPr>
            <a:r>
              <a:rPr lang="en-US" sz="2000" b="1"/>
              <a:t>  Rent &amp; income growth assumption is </a:t>
            </a:r>
            <a:r>
              <a:rPr lang="en-US" sz="2000" b="1" i="1">
                <a:solidFill>
                  <a:srgbClr val="FF0000"/>
                </a:solidFill>
              </a:rPr>
              <a:t>too high</a:t>
            </a:r>
            <a:r>
              <a:rPr lang="en-US" sz="2000" b="1"/>
              <a:t>— </a:t>
            </a:r>
          </a:p>
          <a:p>
            <a:pPr marL="914400" lvl="1" indent="-457200" eaLnBrk="1" hangingPunct="1"/>
            <a:r>
              <a:rPr lang="en-US" sz="2000" b="1"/>
              <a:t>aka: </a:t>
            </a:r>
            <a:r>
              <a:rPr lang="en-US" sz="2000" b="1" i="1"/>
              <a:t>“We all know rents grow with inflation, don’t we!”?... </a:t>
            </a:r>
            <a:endParaRPr lang="en-US" sz="2000"/>
          </a:p>
          <a:p>
            <a:pPr marL="914400" lvl="1" indent="-457200" eaLnBrk="1" hangingPunct="1"/>
            <a:r>
              <a:rPr lang="en-US" sz="2000"/>
              <a:t>Remember: Properties tend to </a:t>
            </a:r>
            <a:r>
              <a:rPr lang="en-US" sz="2000" i="1"/>
              <a:t>depreciate</a:t>
            </a:r>
            <a:r>
              <a:rPr lang="en-US" sz="2000"/>
              <a:t> over time in </a:t>
            </a:r>
            <a:r>
              <a:rPr lang="en-US" sz="2000" u="sng"/>
              <a:t>real</a:t>
            </a:r>
            <a:r>
              <a:rPr lang="en-US" sz="2000"/>
              <a:t> terms (net of inflation). </a:t>
            </a:r>
            <a:r>
              <a:rPr lang="en-US" sz="2000">
                <a:sym typeface="Wingdings" pitchFamily="2" charset="2"/>
              </a:rPr>
              <a:t></a:t>
            </a:r>
            <a:r>
              <a:rPr lang="en-US" sz="2000"/>
              <a:t> Usually, rents &amp; income </a:t>
            </a:r>
            <a:r>
              <a:rPr lang="en-US" sz="2000" i="1" u="sng"/>
              <a:t>within a given building</a:t>
            </a:r>
            <a:r>
              <a:rPr lang="en-US" sz="2000"/>
              <a:t> do not keep pace with inflation, long run.</a:t>
            </a:r>
          </a:p>
          <a:p>
            <a:pPr marL="914400" lvl="1" indent="-457200" eaLnBrk="1" hangingPunct="1"/>
            <a:endParaRPr lang="en-US" sz="2000" b="1"/>
          </a:p>
          <a:p>
            <a:pPr marL="457200" indent="-457200" eaLnBrk="1" hangingPunct="1">
              <a:buFontTx/>
              <a:buAutoNum type="arabicPeriod"/>
            </a:pPr>
            <a:r>
              <a:rPr lang="en-US" sz="2000" b="1"/>
              <a:t>  Capital improvement expenditure projection, &amp;/or terminal cap rate projection, are </a:t>
            </a:r>
            <a:r>
              <a:rPr lang="en-US" sz="2000" b="1" i="1">
                <a:solidFill>
                  <a:srgbClr val="FF0000"/>
                </a:solidFill>
              </a:rPr>
              <a:t>too low</a:t>
            </a:r>
            <a:r>
              <a:rPr lang="en-US" sz="2000" b="1"/>
              <a:t> –</a:t>
            </a:r>
            <a:endParaRPr lang="en-US" sz="2000"/>
          </a:p>
          <a:p>
            <a:pPr marL="914400" lvl="1" indent="-457200" eaLnBrk="1" hangingPunct="1"/>
            <a:r>
              <a:rPr lang="en-US" sz="2000"/>
              <a:t>Remember: Capital improvement expenditures typically average at least </a:t>
            </a:r>
            <a:r>
              <a:rPr lang="en-US" sz="2000" i="1"/>
              <a:t>10%-20%</a:t>
            </a:r>
            <a:r>
              <a:rPr lang="en-US" sz="2000"/>
              <a:t> of the NOI (1%-2% of the property value) over the long run.</a:t>
            </a:r>
          </a:p>
          <a:p>
            <a:pPr marL="914400" lvl="1" indent="-457200" eaLnBrk="1" hangingPunct="1"/>
            <a:r>
              <a:rPr lang="en-US" sz="2000"/>
              <a:t>Going-out cap rate is typically </a:t>
            </a:r>
            <a:r>
              <a:rPr lang="en-US" sz="2000" i="1"/>
              <a:t>at least as high</a:t>
            </a:r>
            <a:r>
              <a:rPr lang="en-US" sz="2000"/>
              <a:t> as the going-in cap rate (older properties are more risky and have less growth potential).</a:t>
            </a:r>
          </a:p>
          <a:p>
            <a:pPr marL="914400" lvl="1" indent="-457200" eaLnBrk="1" hangingPunct="1"/>
            <a:endParaRPr lang="en-US" sz="2000" b="1"/>
          </a:p>
          <a:p>
            <a:pPr marL="457200" indent="-457200" eaLnBrk="1" hangingPunct="1">
              <a:buFontTx/>
              <a:buAutoNum type="arabicPeriod"/>
            </a:pPr>
            <a:r>
              <a:rPr lang="en-US" sz="2000" b="1"/>
              <a:t>  Discount rate (expected return) is </a:t>
            </a:r>
            <a:r>
              <a:rPr lang="en-US" sz="2000" b="1" i="1">
                <a:solidFill>
                  <a:srgbClr val="FF0000"/>
                </a:solidFill>
              </a:rPr>
              <a:t>too high</a:t>
            </a:r>
            <a:r>
              <a:rPr lang="en-US" sz="2000" b="1"/>
              <a:t> –</a:t>
            </a:r>
            <a:endParaRPr lang="en-US" sz="2000"/>
          </a:p>
          <a:p>
            <a:pPr marL="914400" lvl="1" indent="-457200" eaLnBrk="1" hangingPunct="1"/>
            <a:r>
              <a:rPr lang="en-US" sz="2000"/>
              <a:t>This third mistake may </a:t>
            </a:r>
            <a:r>
              <a:rPr lang="en-US" sz="2000" i="1"/>
              <a:t>offset</a:t>
            </a:r>
            <a:r>
              <a:rPr lang="en-US" sz="2000"/>
              <a:t> the first two, resulting in a realistic estimate of property current value, thereby </a:t>
            </a:r>
            <a:r>
              <a:rPr lang="en-US" sz="2000" i="1"/>
              <a:t>hiding</a:t>
            </a:r>
            <a:r>
              <a:rPr lang="en-US" sz="2000"/>
              <a:t> all three mistakes!</a:t>
            </a:r>
          </a:p>
        </p:txBody>
      </p:sp>
      <p:sp>
        <p:nvSpPr>
          <p:cNvPr id="41988"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p:cNvSpPr>
          <p:nvPr>
            <p:ph type="sldNum" sz="quarter" idx="12"/>
          </p:nvPr>
        </p:nvSpPr>
        <p:spPr>
          <a:noFill/>
          <a:ln>
            <a:miter lim="800000"/>
            <a:headEnd/>
            <a:tailEnd/>
          </a:ln>
        </p:spPr>
        <p:txBody>
          <a:bodyPr/>
          <a:lstStyle/>
          <a:p>
            <a:fld id="{B7A2064F-4CFD-46DF-B884-FA9AEFBCCA6A}" type="slidenum">
              <a:rPr lang="en-US" smtClean="0"/>
              <a:pPr/>
              <a:t>22</a:t>
            </a:fld>
            <a:endParaRPr lang="en-US" smtClean="0"/>
          </a:p>
        </p:txBody>
      </p:sp>
      <p:sp>
        <p:nvSpPr>
          <p:cNvPr id="99330" name="Rectangle 2"/>
          <p:cNvSpPr>
            <a:spLocks noGrp="1" noChangeArrowheads="1"/>
          </p:cNvSpPr>
          <p:nvPr>
            <p:ph type="title"/>
          </p:nvPr>
        </p:nvSpPr>
        <p:spPr>
          <a:xfrm>
            <a:off x="304800" y="228600"/>
            <a:ext cx="3048000" cy="762000"/>
          </a:xfrm>
        </p:spPr>
        <p:txBody>
          <a:bodyPr/>
          <a:lstStyle/>
          <a:p>
            <a:pPr algn="l" eaLnBrk="1" hangingPunct="1">
              <a:buFont typeface="Wingdings" panose="05000000000000000000" pitchFamily="2" charset="2"/>
              <a:buNone/>
              <a:defRPr/>
            </a:pPr>
            <a:r>
              <a:rPr lang="en-US" sz="2400" b="1" i="1" smtClean="0">
                <a:latin typeface="Times New Roman" panose="02020603050405020304" pitchFamily="18" charset="0"/>
                <a:cs typeface="Times New Roman" panose="02020603050405020304" pitchFamily="18" charset="0"/>
              </a:rPr>
              <a:t>Numerical example:</a:t>
            </a:r>
            <a:br>
              <a:rPr lang="en-US" sz="2400" b="1" i="1" smtClean="0">
                <a:latin typeface="Times New Roman" panose="02020603050405020304" pitchFamily="18" charset="0"/>
                <a:cs typeface="Times New Roman" panose="02020603050405020304" pitchFamily="18" charset="0"/>
              </a:rPr>
            </a:br>
            <a:r>
              <a:rPr lang="en-US" sz="2000" b="1" smtClean="0">
                <a:effectLst/>
                <a:latin typeface="Times New Roman" panose="02020603050405020304" pitchFamily="18" charset="0"/>
                <a:cs typeface="Times New Roman" panose="02020603050405020304" pitchFamily="18" charset="0"/>
              </a:rPr>
              <a:t>Two cash flow streams . . .</a:t>
            </a:r>
            <a:endParaRPr lang="en-US" sz="2400" b="1" i="1" smtClean="0">
              <a:latin typeface="Times New Roman" panose="02020603050405020304" pitchFamily="18" charset="0"/>
              <a:cs typeface="Times New Roman" panose="02020603050405020304" pitchFamily="18" charset="0"/>
            </a:endParaRPr>
          </a:p>
        </p:txBody>
      </p:sp>
      <p:sp>
        <p:nvSpPr>
          <p:cNvPr id="43012" name="Rectangle 3"/>
          <p:cNvSpPr>
            <a:spLocks noGrp="1" noChangeArrowheads="1"/>
          </p:cNvSpPr>
          <p:nvPr>
            <p:ph type="body" sz="half" idx="1"/>
          </p:nvPr>
        </p:nvSpPr>
        <p:spPr>
          <a:xfrm>
            <a:off x="609600" y="2362200"/>
            <a:ext cx="8001000" cy="1828800"/>
          </a:xfrm>
        </p:spPr>
        <p:txBody>
          <a:bodyPr/>
          <a:lstStyle/>
          <a:p>
            <a:pPr eaLnBrk="1" hangingPunct="1">
              <a:lnSpc>
                <a:spcPct val="90000"/>
              </a:lnSpc>
            </a:pPr>
            <a:r>
              <a:rPr lang="en-US" sz="2000" smtClean="0">
                <a:cs typeface="Arial" pitchFamily="34" charset="0"/>
              </a:rPr>
              <a:t>First has 5%/yr growth,</a:t>
            </a:r>
          </a:p>
          <a:p>
            <a:pPr eaLnBrk="1" hangingPunct="1">
              <a:lnSpc>
                <a:spcPct val="90000"/>
              </a:lnSpc>
            </a:pPr>
            <a:r>
              <a:rPr lang="en-US" sz="2000" smtClean="0">
                <a:cs typeface="Arial" pitchFamily="34" charset="0"/>
              </a:rPr>
              <a:t>Second has 1%/yr growth.</a:t>
            </a:r>
          </a:p>
          <a:p>
            <a:pPr eaLnBrk="1" hangingPunct="1">
              <a:lnSpc>
                <a:spcPct val="90000"/>
              </a:lnSpc>
            </a:pPr>
            <a:r>
              <a:rPr lang="en-US" sz="2000" smtClean="0">
                <a:cs typeface="Arial" pitchFamily="34" charset="0"/>
              </a:rPr>
              <a:t>Both have same initial cash flow level ($1,000,000).</a:t>
            </a:r>
          </a:p>
          <a:p>
            <a:pPr eaLnBrk="1" hangingPunct="1">
              <a:lnSpc>
                <a:spcPct val="90000"/>
              </a:lnSpc>
            </a:pPr>
            <a:r>
              <a:rPr lang="en-US" sz="2000" smtClean="0">
                <a:cs typeface="Arial" pitchFamily="34" charset="0"/>
              </a:rPr>
              <a:t>Both have PV = $10,000,000: First discounted @ 15%, Second discounted @ 11%.</a:t>
            </a:r>
            <a:endParaRPr lang="en-US" sz="2000" smtClean="0">
              <a:latin typeface="Courier" charset="0"/>
              <a:cs typeface="Times New Roman" pitchFamily="18" charset="0"/>
            </a:endParaRPr>
          </a:p>
        </p:txBody>
      </p:sp>
      <p:graphicFrame>
        <p:nvGraphicFramePr>
          <p:cNvPr id="99332" name="Group 4"/>
          <p:cNvGraphicFramePr>
            <a:graphicFrameLocks noGrp="1"/>
          </p:cNvGraphicFramePr>
          <p:nvPr>
            <p:ph sz="half" idx="2"/>
          </p:nvPr>
        </p:nvGraphicFramePr>
        <p:xfrm>
          <a:off x="228600" y="1066800"/>
          <a:ext cx="8686800" cy="1070000"/>
        </p:xfrm>
        <a:graphic>
          <a:graphicData uri="http://schemas.openxmlformats.org/drawingml/2006/table">
            <a:tbl>
              <a:tblPr/>
              <a:tblGrid>
                <a:gridCol w="871538"/>
                <a:gridCol w="858837"/>
                <a:gridCol w="862013"/>
                <a:gridCol w="857250"/>
                <a:gridCol w="860425"/>
                <a:gridCol w="858837"/>
                <a:gridCol w="857250"/>
                <a:gridCol w="862013"/>
                <a:gridCol w="857250"/>
                <a:gridCol w="941387"/>
              </a:tblGrid>
              <a:tr h="243792">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Year:</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es-ES" sz="1000" b="1" i="0" u="none" strike="noStrike" cap="none" normalizeH="0" baseline="0" smtClean="0">
                        <a:ln>
                          <a:noFill/>
                        </a:ln>
                        <a:solidFill>
                          <a:schemeClr val="tx1"/>
                        </a:solidFill>
                        <a:effectLst/>
                        <a:latin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792">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2</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3</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4</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5</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6</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7</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8</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9</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403">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$1,000,000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$1,050,000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$1,102,500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$1,157,625</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$1,215,506</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$1,276,282</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$1,340,096</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$1,407,100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$1,477,455</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$17,840,274</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989">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$1,000,000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$1,010,000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$1,020,100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$1,030,301</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$1,040,604</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$1,051,010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$1,061,520</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$1,072,135</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$1,082,857</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Arial" panose="020B0604020202090204" pitchFamily="34" charset="0"/>
                        </a:rPr>
                        <a:t>$12,139,907</a:t>
                      </a:r>
                      <a:endParaRPr kumimoji="0" lang="en-US" sz="10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90204" pitchFamily="34"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70" name="Rectangle 61"/>
          <p:cNvSpPr>
            <a:spLocks noChangeArrowheads="1"/>
          </p:cNvSpPr>
          <p:nvPr/>
        </p:nvSpPr>
        <p:spPr bwMode="auto">
          <a:xfrm>
            <a:off x="304800" y="4038600"/>
            <a:ext cx="8458200" cy="23622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accent2"/>
              </a:buClr>
              <a:buSzPct val="80000"/>
              <a:buFont typeface="Wingdings" pitchFamily="2" charset="2"/>
              <a:buNone/>
            </a:pPr>
            <a:r>
              <a:rPr lang="en-US" sz="1800">
                <a:cs typeface="Arial" pitchFamily="34" charset="0"/>
              </a:rPr>
              <a:t>As both streams have same starting value &amp; same PV, both may appear consistent with </a:t>
            </a:r>
            <a:r>
              <a:rPr lang="en-US" sz="1800" u="sng">
                <a:cs typeface="Arial" pitchFamily="34" charset="0"/>
              </a:rPr>
              <a:t>observable current</a:t>
            </a:r>
            <a:r>
              <a:rPr lang="en-US" sz="1800">
                <a:cs typeface="Arial" pitchFamily="34" charset="0"/>
              </a:rPr>
              <a:t> information in the space and property markets. </a:t>
            </a:r>
            <a:r>
              <a:rPr lang="en-US" sz="1800" i="1">
                <a:cs typeface="Arial" pitchFamily="34" charset="0"/>
              </a:rPr>
              <a:t>(e.g., rents are typically $1,000,000, and property values are typically $10,000,000 for properties like this.)</a:t>
            </a:r>
            <a:endParaRPr lang="en-US" sz="1800">
              <a:latin typeface="Courier" charset="0"/>
              <a:cs typeface="Times New Roman" pitchFamily="18" charset="0"/>
            </a:endParaRPr>
          </a:p>
          <a:p>
            <a:pPr marL="342900" indent="-342900" eaLnBrk="1" hangingPunct="1">
              <a:lnSpc>
                <a:spcPct val="90000"/>
              </a:lnSpc>
              <a:spcBef>
                <a:spcPct val="20000"/>
              </a:spcBef>
              <a:buClr>
                <a:schemeClr val="accent2"/>
              </a:buClr>
              <a:buSzPct val="80000"/>
              <a:buFont typeface="Wingdings" pitchFamily="2" charset="2"/>
              <a:buNone/>
            </a:pPr>
            <a:r>
              <a:rPr lang="en-US" sz="1800">
                <a:cs typeface="Arial" pitchFamily="34" charset="0"/>
              </a:rPr>
              <a:t>Suppose </a:t>
            </a:r>
            <a:r>
              <a:rPr lang="en-US" sz="1800" i="1">
                <a:solidFill>
                  <a:srgbClr val="0000FF"/>
                </a:solidFill>
                <a:cs typeface="Arial" pitchFamily="34" charset="0"/>
              </a:rPr>
              <a:t>realistic</a:t>
            </a:r>
            <a:r>
              <a:rPr lang="en-US" sz="1800">
                <a:cs typeface="Arial" pitchFamily="34" charset="0"/>
              </a:rPr>
              <a:t> growth rate is 1%, not 5%. Then the first CF projection gives investors an </a:t>
            </a:r>
            <a:r>
              <a:rPr lang="en-US" sz="1800" i="1">
                <a:solidFill>
                  <a:srgbClr val="FF0000"/>
                </a:solidFill>
                <a:cs typeface="Arial" pitchFamily="34" charset="0"/>
              </a:rPr>
              <a:t>unrealistic</a:t>
            </a:r>
            <a:r>
              <a:rPr lang="en-US" sz="1800">
                <a:cs typeface="Arial" pitchFamily="34" charset="0"/>
              </a:rPr>
              <a:t> return expectation of </a:t>
            </a:r>
            <a:r>
              <a:rPr lang="en-US" sz="1800" i="1">
                <a:solidFill>
                  <a:srgbClr val="FF0000"/>
                </a:solidFill>
                <a:cs typeface="Arial" pitchFamily="34" charset="0"/>
              </a:rPr>
              <a:t>15%</a:t>
            </a:r>
            <a:r>
              <a:rPr lang="en-US" sz="1800">
                <a:cs typeface="Arial" pitchFamily="34" charset="0"/>
              </a:rPr>
              <a:t>.</a:t>
            </a:r>
            <a:endParaRPr lang="en-US" sz="1800">
              <a:latin typeface="Courier" charset="0"/>
              <a:cs typeface="Times New Roman" pitchFamily="18" charset="0"/>
            </a:endParaRPr>
          </a:p>
          <a:p>
            <a:pPr marL="342900" indent="-342900" eaLnBrk="1" hangingPunct="1">
              <a:lnSpc>
                <a:spcPct val="90000"/>
              </a:lnSpc>
              <a:spcBef>
                <a:spcPct val="20000"/>
              </a:spcBef>
              <a:buClr>
                <a:schemeClr val="accent2"/>
              </a:buClr>
              <a:buSzPct val="80000"/>
              <a:buFont typeface="Wingdings" pitchFamily="2" charset="2"/>
              <a:buChar char="è"/>
            </a:pPr>
            <a:r>
              <a:rPr lang="en-US" sz="1800">
                <a:solidFill>
                  <a:srgbClr val="FF0000"/>
                </a:solidFill>
                <a:cs typeface="Arial" pitchFamily="34" charset="0"/>
              </a:rPr>
              <a:t>“Unfair”</a:t>
            </a:r>
            <a:r>
              <a:rPr lang="en-US" sz="1800">
                <a:cs typeface="Arial" pitchFamily="34" charset="0"/>
              </a:rPr>
              <a:t> comparisons (e.g., bond returns cannot be “fudged” like this).</a:t>
            </a:r>
            <a:endParaRPr lang="en-US" sz="1800">
              <a:latin typeface="Courier" charset="0"/>
              <a:cs typeface="Times New Roman" pitchFamily="18" charset="0"/>
            </a:endParaRPr>
          </a:p>
          <a:p>
            <a:pPr marL="342900" indent="-342900" eaLnBrk="1" hangingPunct="1">
              <a:lnSpc>
                <a:spcPct val="90000"/>
              </a:lnSpc>
              <a:spcBef>
                <a:spcPct val="20000"/>
              </a:spcBef>
              <a:buClr>
                <a:schemeClr val="accent2"/>
              </a:buClr>
              <a:buSzPct val="80000"/>
              <a:buFont typeface="Wingdings" pitchFamily="2" charset="2"/>
              <a:buChar char="è"/>
            </a:pPr>
            <a:r>
              <a:rPr lang="en-US" sz="1800">
                <a:cs typeface="Arial" pitchFamily="34" charset="0"/>
              </a:rPr>
              <a:t> Investor is </a:t>
            </a:r>
            <a:r>
              <a:rPr lang="en-US" sz="1800">
                <a:solidFill>
                  <a:srgbClr val="FF0000"/>
                </a:solidFill>
                <a:cs typeface="Arial" pitchFamily="34" charset="0"/>
              </a:rPr>
              <a:t>“set up”</a:t>
            </a:r>
            <a:r>
              <a:rPr lang="en-US" sz="1800">
                <a:cs typeface="Arial" pitchFamily="34" charset="0"/>
              </a:rPr>
              <a:t> to be disappointed in long run.</a:t>
            </a:r>
            <a:r>
              <a:rPr lang="en-US" sz="1800">
                <a:latin typeface="Courier" charset="0"/>
                <a:cs typeface="Times New Roman" pitchFamily="18" charset="0"/>
              </a:rPr>
              <a:t/>
            </a:r>
            <a:br>
              <a:rPr lang="en-US" sz="1800">
                <a:latin typeface="Courier" charset="0"/>
                <a:cs typeface="Times New Roman" pitchFamily="18" charset="0"/>
              </a:rPr>
            </a:br>
            <a:endParaRPr lang="en-US" sz="1800"/>
          </a:p>
        </p:txBody>
      </p:sp>
      <p:sp>
        <p:nvSpPr>
          <p:cNvPr id="43071"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457200" y="0"/>
            <a:ext cx="8077200" cy="381000"/>
          </a:xfrm>
          <a:prstGeom prst="rect">
            <a:avLst/>
          </a:prstGeom>
          <a:noFill/>
          <a:ln w="9525">
            <a:noFill/>
            <a:miter lim="800000"/>
            <a:headEnd/>
            <a:tailEnd/>
          </a:ln>
        </p:spPr>
        <p:txBody>
          <a:bodyPr>
            <a:spAutoFit/>
          </a:bodyPr>
          <a:lstStyle/>
          <a:p>
            <a:pPr algn="ctr" eaLnBrk="1" hangingPunct="1"/>
            <a:r>
              <a:rPr lang="en-US"/>
              <a:t>Exhibit 11-2: NCREIF Same-Property NOI Growth vs Inflation: 1979-2011</a:t>
            </a:r>
          </a:p>
        </p:txBody>
      </p:sp>
      <p:pic>
        <p:nvPicPr>
          <p:cNvPr id="44035" name="Picture 3"/>
          <p:cNvPicPr>
            <a:picLocks noChangeAspect="1" noChangeArrowheads="1"/>
          </p:cNvPicPr>
          <p:nvPr/>
        </p:nvPicPr>
        <p:blipFill>
          <a:blip r:embed="rId2" cstate="print"/>
          <a:srcRect/>
          <a:stretch>
            <a:fillRect/>
          </a:stretch>
        </p:blipFill>
        <p:spPr bwMode="auto">
          <a:xfrm>
            <a:off x="227013" y="457200"/>
            <a:ext cx="8689975" cy="5943600"/>
          </a:xfrm>
          <a:prstGeom prst="rect">
            <a:avLst/>
          </a:prstGeom>
          <a:noFill/>
          <a:ln w="9525">
            <a:noFill/>
            <a:miter lim="800000"/>
            <a:headEnd/>
            <a:tailEnd/>
          </a:ln>
        </p:spPr>
      </p:pic>
      <p:sp>
        <p:nvSpPr>
          <p:cNvPr id="7" name="Rectangle 6"/>
          <p:cNvSpPr/>
          <p:nvPr/>
        </p:nvSpPr>
        <p:spPr bwMode="auto">
          <a:xfrm>
            <a:off x="1524000" y="685800"/>
            <a:ext cx="76200" cy="4419600"/>
          </a:xfrm>
          <a:prstGeom prst="rect">
            <a:avLst/>
          </a:prstGeom>
          <a:solidFill>
            <a:schemeClr val="bg1">
              <a:lumMod val="50000"/>
              <a:alpha val="30000"/>
            </a:schemeClr>
          </a:solidFill>
          <a:ln w="9525" cap="flat" cmpd="sng" algn="ctr">
            <a:noFill/>
            <a:prstDash val="solid"/>
            <a:round/>
            <a:headEnd type="none" w="med" len="med"/>
            <a:tailEnd type="none" w="med" len="med"/>
          </a:ln>
          <a:effectLst/>
        </p:spPr>
        <p:txBody>
          <a:bodyPr wrap="none"/>
          <a:lstStyle/>
          <a:p>
            <a:pPr eaLnBrk="1" hangingPunct="1">
              <a:defRPr/>
            </a:pPr>
            <a:endParaRPr lang="en-US" sz="1400"/>
          </a:p>
        </p:txBody>
      </p:sp>
      <p:sp>
        <p:nvSpPr>
          <p:cNvPr id="8" name="Rectangle 7"/>
          <p:cNvSpPr/>
          <p:nvPr/>
        </p:nvSpPr>
        <p:spPr bwMode="auto">
          <a:xfrm>
            <a:off x="1752600" y="685800"/>
            <a:ext cx="228600" cy="4419600"/>
          </a:xfrm>
          <a:prstGeom prst="rect">
            <a:avLst/>
          </a:prstGeom>
          <a:solidFill>
            <a:schemeClr val="bg1">
              <a:lumMod val="50000"/>
              <a:alpha val="30000"/>
            </a:schemeClr>
          </a:solidFill>
          <a:ln w="9525" cap="flat" cmpd="sng" algn="ctr">
            <a:noFill/>
            <a:prstDash val="solid"/>
            <a:round/>
            <a:headEnd type="none" w="med" len="med"/>
            <a:tailEnd type="none" w="med" len="med"/>
          </a:ln>
          <a:effectLst/>
        </p:spPr>
        <p:txBody>
          <a:bodyPr wrap="none"/>
          <a:lstStyle/>
          <a:p>
            <a:pPr eaLnBrk="1" hangingPunct="1">
              <a:defRPr/>
            </a:pPr>
            <a:endParaRPr lang="en-US" sz="1400"/>
          </a:p>
        </p:txBody>
      </p:sp>
      <p:sp>
        <p:nvSpPr>
          <p:cNvPr id="9" name="Rectangle 8"/>
          <p:cNvSpPr/>
          <p:nvPr/>
        </p:nvSpPr>
        <p:spPr bwMode="auto">
          <a:xfrm>
            <a:off x="3886200" y="685800"/>
            <a:ext cx="152400" cy="4419600"/>
          </a:xfrm>
          <a:prstGeom prst="rect">
            <a:avLst/>
          </a:prstGeom>
          <a:solidFill>
            <a:schemeClr val="bg1">
              <a:lumMod val="50000"/>
              <a:alpha val="30000"/>
            </a:schemeClr>
          </a:solidFill>
          <a:ln w="9525" cap="flat" cmpd="sng" algn="ctr">
            <a:noFill/>
            <a:prstDash val="solid"/>
            <a:round/>
            <a:headEnd type="none" w="med" len="med"/>
            <a:tailEnd type="none" w="med" len="med"/>
          </a:ln>
          <a:effectLst/>
        </p:spPr>
        <p:txBody>
          <a:bodyPr wrap="none"/>
          <a:lstStyle/>
          <a:p>
            <a:pPr eaLnBrk="1" hangingPunct="1">
              <a:defRPr/>
            </a:pPr>
            <a:endParaRPr lang="en-US" sz="1400"/>
          </a:p>
        </p:txBody>
      </p:sp>
      <p:sp>
        <p:nvSpPr>
          <p:cNvPr id="10" name="Rectangle 9"/>
          <p:cNvSpPr/>
          <p:nvPr/>
        </p:nvSpPr>
        <p:spPr bwMode="auto">
          <a:xfrm>
            <a:off x="6477000" y="685800"/>
            <a:ext cx="76200" cy="4419600"/>
          </a:xfrm>
          <a:prstGeom prst="rect">
            <a:avLst/>
          </a:prstGeom>
          <a:solidFill>
            <a:schemeClr val="bg1">
              <a:lumMod val="50000"/>
              <a:alpha val="30000"/>
            </a:schemeClr>
          </a:solidFill>
          <a:ln w="9525" cap="flat" cmpd="sng" algn="ctr">
            <a:noFill/>
            <a:prstDash val="solid"/>
            <a:round/>
            <a:headEnd type="none" w="med" len="med"/>
            <a:tailEnd type="none" w="med" len="med"/>
          </a:ln>
          <a:effectLst/>
        </p:spPr>
        <p:txBody>
          <a:bodyPr wrap="none"/>
          <a:lstStyle/>
          <a:p>
            <a:pPr eaLnBrk="1" hangingPunct="1">
              <a:defRPr/>
            </a:pPr>
            <a:endParaRPr lang="en-US" sz="1400"/>
          </a:p>
        </p:txBody>
      </p:sp>
      <p:sp>
        <p:nvSpPr>
          <p:cNvPr id="11" name="Rectangle 10"/>
          <p:cNvSpPr/>
          <p:nvPr/>
        </p:nvSpPr>
        <p:spPr bwMode="auto">
          <a:xfrm>
            <a:off x="7924800" y="685800"/>
            <a:ext cx="381000" cy="4419600"/>
          </a:xfrm>
          <a:prstGeom prst="rect">
            <a:avLst/>
          </a:prstGeom>
          <a:solidFill>
            <a:schemeClr val="bg1">
              <a:lumMod val="50000"/>
              <a:alpha val="30000"/>
            </a:schemeClr>
          </a:solidFill>
          <a:ln w="9525" cap="flat" cmpd="sng" algn="ctr">
            <a:noFill/>
            <a:prstDash val="solid"/>
            <a:round/>
            <a:headEnd type="none" w="med" len="med"/>
            <a:tailEnd type="none" w="med" len="med"/>
          </a:ln>
          <a:effectLst/>
        </p:spPr>
        <p:txBody>
          <a:bodyPr wrap="none"/>
          <a:lstStyle/>
          <a:p>
            <a:pPr eaLnBrk="1" hangingPunct="1">
              <a:defRPr/>
            </a:pPr>
            <a:endParaRPr lang="en-US" sz="1400"/>
          </a:p>
        </p:txBody>
      </p:sp>
      <p:sp>
        <p:nvSpPr>
          <p:cNvPr id="44041" name="TextBox 12"/>
          <p:cNvSpPr txBox="1">
            <a:spLocks noChangeArrowheads="1"/>
          </p:cNvSpPr>
          <p:nvPr/>
        </p:nvSpPr>
        <p:spPr bwMode="auto">
          <a:xfrm>
            <a:off x="4648200" y="685800"/>
            <a:ext cx="1066800" cy="554038"/>
          </a:xfrm>
          <a:prstGeom prst="rect">
            <a:avLst/>
          </a:prstGeom>
          <a:solidFill>
            <a:schemeClr val="bg1"/>
          </a:solidFill>
          <a:ln w="9525">
            <a:noFill/>
            <a:miter lim="800000"/>
            <a:headEnd/>
            <a:tailEnd/>
          </a:ln>
        </p:spPr>
        <p:txBody>
          <a:bodyPr>
            <a:spAutoFit/>
          </a:bodyPr>
          <a:lstStyle/>
          <a:p>
            <a:pPr algn="ctr" eaLnBrk="1" hangingPunct="1"/>
            <a:r>
              <a:rPr lang="en-US" sz="1000">
                <a:latin typeface="Arial" pitchFamily="34" charset="0"/>
                <a:cs typeface="Arial" pitchFamily="34" charset="0"/>
              </a:rPr>
              <a:t>Gray shade indicates GDP recession</a:t>
            </a:r>
          </a:p>
        </p:txBody>
      </p:sp>
      <p:cxnSp>
        <p:nvCxnSpPr>
          <p:cNvPr id="14" name="Straight Arrow Connector 13"/>
          <p:cNvCxnSpPr/>
          <p:nvPr/>
        </p:nvCxnSpPr>
        <p:spPr>
          <a:xfrm>
            <a:off x="5486400" y="1066800"/>
            <a:ext cx="990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038600" y="1066800"/>
            <a:ext cx="838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4" name="Slide Number Placeholder 11"/>
          <p:cNvSpPr>
            <a:spLocks noGrp="1"/>
          </p:cNvSpPr>
          <p:nvPr>
            <p:ph type="sldNum" sz="quarter" idx="12"/>
          </p:nvPr>
        </p:nvSpPr>
        <p:spPr>
          <a:noFill/>
          <a:ln>
            <a:miter lim="800000"/>
            <a:headEnd/>
            <a:tailEnd/>
          </a:ln>
        </p:spPr>
        <p:txBody>
          <a:bodyPr/>
          <a:lstStyle/>
          <a:p>
            <a:fld id="{8F55E2B1-1F0E-4E07-A942-569E49B96B46}" type="slidenum">
              <a:rPr lang="en-US" smtClean="0"/>
              <a:pPr/>
              <a:t>23</a:t>
            </a:fld>
            <a:endParaRPr lang="en-US" smtClean="0"/>
          </a:p>
        </p:txBody>
      </p:sp>
      <p:sp>
        <p:nvSpPr>
          <p:cNvPr id="44045" name="Footer Placeholder 12"/>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a:noFill/>
          <a:ln>
            <a:miter lim="800000"/>
            <a:headEnd/>
            <a:tailEnd/>
          </a:ln>
        </p:spPr>
        <p:txBody>
          <a:bodyPr/>
          <a:lstStyle/>
          <a:p>
            <a:fld id="{F0395CC4-8AF3-49DC-A9B9-F6E81B3FA730}" type="slidenum">
              <a:rPr lang="en-US" smtClean="0"/>
              <a:pPr/>
              <a:t>24</a:t>
            </a:fld>
            <a:endParaRPr lang="en-US" smtClean="0"/>
          </a:p>
        </p:txBody>
      </p:sp>
      <p:pic>
        <p:nvPicPr>
          <p:cNvPr id="45059" name="Picture 2"/>
          <p:cNvPicPr>
            <a:picLocks noChangeAspect="1" noChangeArrowheads="1"/>
          </p:cNvPicPr>
          <p:nvPr/>
        </p:nvPicPr>
        <p:blipFill>
          <a:blip r:embed="rId2" cstate="print"/>
          <a:srcRect/>
          <a:stretch>
            <a:fillRect/>
          </a:stretch>
        </p:blipFill>
        <p:spPr bwMode="auto">
          <a:xfrm>
            <a:off x="822325" y="152400"/>
            <a:ext cx="7483475" cy="5029200"/>
          </a:xfrm>
          <a:prstGeom prst="rect">
            <a:avLst/>
          </a:prstGeom>
          <a:noFill/>
          <a:ln w="9525">
            <a:noFill/>
            <a:miter lim="800000"/>
            <a:headEnd/>
            <a:tailEnd/>
          </a:ln>
        </p:spPr>
      </p:pic>
      <p:sp>
        <p:nvSpPr>
          <p:cNvPr id="4" name="TextBox 3"/>
          <p:cNvSpPr txBox="1"/>
          <p:nvPr/>
        </p:nvSpPr>
        <p:spPr>
          <a:xfrm>
            <a:off x="304800" y="5257800"/>
            <a:ext cx="8534400" cy="1200150"/>
          </a:xfrm>
          <a:prstGeom prst="rect">
            <a:avLst/>
          </a:prstGeom>
          <a:solidFill>
            <a:schemeClr val="bg2"/>
          </a:solidFill>
        </p:spPr>
        <p:txBody>
          <a:bodyPr>
            <a:spAutoFit/>
          </a:bodyPr>
          <a:lstStyle/>
          <a:p>
            <a:pPr algn="ctr" eaLnBrk="1" hangingPunct="1">
              <a:defRPr/>
            </a:pPr>
            <a:r>
              <a:rPr lang="en-US" b="1" dirty="0">
                <a:solidFill>
                  <a:srgbClr val="FF0000"/>
                </a:solidFill>
                <a:effectLst>
                  <a:outerShdw blurRad="38100" dist="38100" dir="2700000" algn="tl">
                    <a:srgbClr val="000000">
                      <a:alpha val="43137"/>
                    </a:srgbClr>
                  </a:outerShdw>
                </a:effectLst>
                <a:latin typeface="+mj-lt"/>
              </a:rPr>
              <a:t>Going-in IRR used as discount rate in DCF tends to be too high (above historically achieved </a:t>
            </a:r>
            <a:r>
              <a:rPr lang="en-US" b="1" dirty="0" err="1">
                <a:solidFill>
                  <a:srgbClr val="FF0000"/>
                </a:solidFill>
                <a:effectLst>
                  <a:outerShdw blurRad="38100" dist="38100" dir="2700000" algn="tl">
                    <a:srgbClr val="000000">
                      <a:alpha val="43137"/>
                    </a:srgbClr>
                  </a:outerShdw>
                </a:effectLst>
                <a:latin typeface="+mj-lt"/>
              </a:rPr>
              <a:t>avg</a:t>
            </a:r>
            <a:r>
              <a:rPr lang="en-US" b="1" dirty="0">
                <a:solidFill>
                  <a:srgbClr val="FF0000"/>
                </a:solidFill>
                <a:effectLst>
                  <a:outerShdw blurRad="38100" dist="38100" dir="2700000" algn="tl">
                    <a:srgbClr val="000000">
                      <a:alpha val="43137"/>
                    </a:srgbClr>
                  </a:outerShdw>
                </a:effectLst>
                <a:latin typeface="+mj-lt"/>
              </a:rPr>
              <a:t> total return, even though </a:t>
            </a:r>
            <a:r>
              <a:rPr lang="en-US" b="1" dirty="0" err="1">
                <a:solidFill>
                  <a:srgbClr val="FF0000"/>
                </a:solidFill>
                <a:effectLst>
                  <a:outerShdw blurRad="38100" dist="38100" dir="2700000" algn="tl">
                    <a:srgbClr val="000000">
                      <a:alpha val="43137"/>
                    </a:srgbClr>
                  </a:outerShdw>
                </a:effectLst>
                <a:latin typeface="+mj-lt"/>
              </a:rPr>
              <a:t>infla</a:t>
            </a:r>
            <a:r>
              <a:rPr lang="en-US" b="1" dirty="0">
                <a:solidFill>
                  <a:srgbClr val="FF0000"/>
                </a:solidFill>
                <a:effectLst>
                  <a:outerShdw blurRad="38100" dist="38100" dir="2700000" algn="tl">
                    <a:srgbClr val="000000">
                      <a:alpha val="43137"/>
                    </a:srgbClr>
                  </a:outerShdw>
                </a:effectLst>
                <a:latin typeface="+mj-lt"/>
              </a:rPr>
              <a:t> was higher in history)</a:t>
            </a:r>
          </a:p>
        </p:txBody>
      </p:sp>
      <p:sp>
        <p:nvSpPr>
          <p:cNvPr id="45061"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a:noFill/>
          <a:ln>
            <a:miter lim="800000"/>
            <a:headEnd/>
            <a:tailEnd/>
          </a:ln>
        </p:spPr>
        <p:txBody>
          <a:bodyPr/>
          <a:lstStyle/>
          <a:p>
            <a:fld id="{B7A2D3D6-F300-41D2-8105-D6BB9DC631BD}" type="slidenum">
              <a:rPr lang="en-US" smtClean="0"/>
              <a:pPr/>
              <a:t>25</a:t>
            </a:fld>
            <a:endParaRPr lang="en-US" smtClean="0"/>
          </a:p>
        </p:txBody>
      </p:sp>
      <p:pic>
        <p:nvPicPr>
          <p:cNvPr id="46083" name="Picture 2"/>
          <p:cNvPicPr>
            <a:picLocks noChangeAspect="1" noChangeArrowheads="1"/>
          </p:cNvPicPr>
          <p:nvPr/>
        </p:nvPicPr>
        <p:blipFill>
          <a:blip r:embed="rId2" cstate="print"/>
          <a:srcRect/>
          <a:stretch>
            <a:fillRect/>
          </a:stretch>
        </p:blipFill>
        <p:spPr bwMode="auto">
          <a:xfrm>
            <a:off x="838200" y="152400"/>
            <a:ext cx="7413625" cy="5029200"/>
          </a:xfrm>
          <a:prstGeom prst="rect">
            <a:avLst/>
          </a:prstGeom>
          <a:noFill/>
          <a:ln w="9525">
            <a:noFill/>
            <a:miter lim="800000"/>
            <a:headEnd/>
            <a:tailEnd/>
          </a:ln>
        </p:spPr>
      </p:pic>
      <p:sp>
        <p:nvSpPr>
          <p:cNvPr id="4" name="TextBox 3"/>
          <p:cNvSpPr txBox="1"/>
          <p:nvPr/>
        </p:nvSpPr>
        <p:spPr>
          <a:xfrm>
            <a:off x="838200" y="5029200"/>
            <a:ext cx="7391400" cy="1541463"/>
          </a:xfrm>
          <a:prstGeom prst="rect">
            <a:avLst/>
          </a:prstGeom>
          <a:solidFill>
            <a:schemeClr val="bg2"/>
          </a:solidFill>
        </p:spPr>
        <p:txBody>
          <a:bodyPr>
            <a:spAutoFit/>
          </a:bodyPr>
          <a:lstStyle/>
          <a:p>
            <a:pPr algn="ctr" eaLnBrk="1" hangingPunct="1">
              <a:defRPr/>
            </a:pPr>
            <a:r>
              <a:rPr lang="en-US" b="1" dirty="0">
                <a:solidFill>
                  <a:srgbClr val="FF0000"/>
                </a:solidFill>
                <a:effectLst>
                  <a:outerShdw blurRad="38100" dist="38100" dir="2700000" algn="tl">
                    <a:srgbClr val="000000">
                      <a:alpha val="43137"/>
                    </a:srgbClr>
                  </a:outerShdw>
                </a:effectLst>
                <a:latin typeface="+mj-lt"/>
              </a:rPr>
              <a:t>Going-in IRR used as discount rate in DCF tends to be too high above the cap rate</a:t>
            </a:r>
            <a:r>
              <a:rPr lang="en-US" sz="1800" dirty="0">
                <a:solidFill>
                  <a:srgbClr val="FF0000"/>
                </a:solidFill>
                <a:latin typeface="+mj-lt"/>
              </a:rPr>
              <a:t>*</a:t>
            </a:r>
            <a:r>
              <a:rPr lang="en-US" b="1" dirty="0">
                <a:solidFill>
                  <a:srgbClr val="FF0000"/>
                </a:solidFill>
                <a:effectLst>
                  <a:outerShdw blurRad="38100" dist="38100" dir="2700000" algn="tl">
                    <a:srgbClr val="000000">
                      <a:alpha val="43137"/>
                    </a:srgbClr>
                  </a:outerShdw>
                </a:effectLst>
                <a:latin typeface="+mj-lt"/>
              </a:rPr>
              <a:t> (implying growth equal to </a:t>
            </a:r>
            <a:r>
              <a:rPr lang="en-US" b="1" dirty="0" err="1">
                <a:solidFill>
                  <a:srgbClr val="FF0000"/>
                </a:solidFill>
                <a:effectLst>
                  <a:outerShdw blurRad="38100" dist="38100" dir="2700000" algn="tl">
                    <a:srgbClr val="000000">
                      <a:alpha val="43137"/>
                    </a:srgbClr>
                  </a:outerShdw>
                </a:effectLst>
                <a:latin typeface="+mj-lt"/>
              </a:rPr>
              <a:t>infla</a:t>
            </a:r>
            <a:r>
              <a:rPr lang="en-US" b="1" dirty="0">
                <a:solidFill>
                  <a:srgbClr val="FF0000"/>
                </a:solidFill>
                <a:effectLst>
                  <a:outerShdw blurRad="38100" dist="38100" dir="2700000" algn="tl">
                    <a:srgbClr val="000000">
                      <a:alpha val="43137"/>
                    </a:srgbClr>
                  </a:outerShdw>
                </a:effectLst>
                <a:latin typeface="+mj-lt"/>
              </a:rPr>
              <a:t> instead of &lt; </a:t>
            </a:r>
            <a:r>
              <a:rPr lang="en-US" b="1" dirty="0" err="1">
                <a:solidFill>
                  <a:srgbClr val="FF0000"/>
                </a:solidFill>
                <a:effectLst>
                  <a:outerShdw blurRad="38100" dist="38100" dir="2700000" algn="tl">
                    <a:srgbClr val="000000">
                      <a:alpha val="43137"/>
                    </a:srgbClr>
                  </a:outerShdw>
                </a:effectLst>
                <a:latin typeface="+mj-lt"/>
              </a:rPr>
              <a:t>infla</a:t>
            </a:r>
            <a:r>
              <a:rPr lang="en-US" b="1" dirty="0">
                <a:solidFill>
                  <a:srgbClr val="FF0000"/>
                </a:solidFill>
                <a:effectLst>
                  <a:outerShdw blurRad="38100" dist="38100" dir="2700000" algn="tl">
                    <a:srgbClr val="000000">
                      <a:alpha val="43137"/>
                    </a:srgbClr>
                  </a:outerShdw>
                </a:effectLst>
                <a:latin typeface="+mj-lt"/>
              </a:rPr>
              <a:t>)</a:t>
            </a:r>
          </a:p>
          <a:p>
            <a:pPr algn="ctr" eaLnBrk="1" hangingPunct="1">
              <a:spcBef>
                <a:spcPts val="500"/>
              </a:spcBef>
              <a:defRPr/>
            </a:pPr>
            <a:r>
              <a:rPr lang="en-US" sz="1800" dirty="0">
                <a:solidFill>
                  <a:srgbClr val="FF0000"/>
                </a:solidFill>
                <a:latin typeface="+mj-lt"/>
              </a:rPr>
              <a:t>*Cap rate can be more accurately objectively observed than IRR. </a:t>
            </a:r>
          </a:p>
        </p:txBody>
      </p:sp>
      <p:sp>
        <p:nvSpPr>
          <p:cNvPr id="46085"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miter lim="800000"/>
            <a:headEnd/>
            <a:tailEnd/>
          </a:ln>
        </p:spPr>
        <p:txBody>
          <a:bodyPr/>
          <a:lstStyle/>
          <a:p>
            <a:fld id="{4B4CFF3C-51AC-414C-BC5B-C4BCD61BEBA7}" type="slidenum">
              <a:rPr lang="en-US" smtClean="0"/>
              <a:pPr/>
              <a:t>26</a:t>
            </a:fld>
            <a:endParaRPr lang="en-US" smtClean="0"/>
          </a:p>
        </p:txBody>
      </p:sp>
      <p:sp>
        <p:nvSpPr>
          <p:cNvPr id="50179" name="Rectangle 3"/>
          <p:cNvSpPr>
            <a:spLocks noGrp="1" noChangeArrowheads="1"/>
          </p:cNvSpPr>
          <p:nvPr>
            <p:ph type="body" idx="1"/>
          </p:nvPr>
        </p:nvSpPr>
        <p:spPr>
          <a:xfrm>
            <a:off x="685800" y="914400"/>
            <a:ext cx="7772400" cy="4114800"/>
          </a:xfrm>
        </p:spPr>
        <p:txBody>
          <a:bodyPr/>
          <a:lstStyle/>
          <a:p>
            <a:pPr algn="ctr" eaLnBrk="1" hangingPunct="1">
              <a:lnSpc>
                <a:spcPct val="90000"/>
              </a:lnSpc>
              <a:buFont typeface="Wingdings" pitchFamily="2" charset="2"/>
              <a:buNone/>
              <a:defRPr/>
            </a:pPr>
            <a:r>
              <a:rPr lang="en-US" sz="2800" b="1" i="1" smtClean="0">
                <a:effectLst>
                  <a:outerShdw blurRad="38100" dist="38100" dir="2700000" algn="tl">
                    <a:srgbClr val="FFFFFF"/>
                  </a:outerShdw>
                </a:effectLst>
                <a:cs typeface="Arial" panose="020B0604020202090204" pitchFamily="34" charset="0"/>
              </a:rPr>
              <a:t>Results of these types of mistakes:</a:t>
            </a:r>
          </a:p>
          <a:p>
            <a:pPr eaLnBrk="1" hangingPunct="1">
              <a:lnSpc>
                <a:spcPct val="90000"/>
              </a:lnSpc>
              <a:buFont typeface="Wingdings" pitchFamily="2" charset="2"/>
              <a:buNone/>
              <a:defRPr/>
            </a:pPr>
            <a:endParaRPr lang="en-US" sz="2800" b="1" i="1" smtClean="0">
              <a:effectLst>
                <a:outerShdw blurRad="38100" dist="38100" dir="2700000" algn="tl">
                  <a:srgbClr val="FFFFFF"/>
                </a:outerShdw>
              </a:effectLst>
              <a:cs typeface="Arial" panose="020B0604020202090204" pitchFamily="34" charset="0"/>
            </a:endParaRPr>
          </a:p>
          <a:p>
            <a:pPr eaLnBrk="1" hangingPunct="1">
              <a:lnSpc>
                <a:spcPct val="90000"/>
              </a:lnSpc>
              <a:buFont typeface="Wingdings" pitchFamily="2" charset="2"/>
              <a:buNone/>
              <a:defRPr/>
            </a:pPr>
            <a:r>
              <a:rPr lang="en-US" sz="2800" b="1" smtClean="0">
                <a:solidFill>
                  <a:srgbClr val="FF0000"/>
                </a:solidFill>
                <a:cs typeface="Arial" panose="020B0604020202090204" pitchFamily="34" charset="0"/>
              </a:rPr>
              <a:t>Unrealistic expectations</a:t>
            </a:r>
            <a:r>
              <a:rPr lang="en-US" sz="2800" smtClean="0">
                <a:latin typeface="Courier" pitchFamily="49" charset="0"/>
                <a:cs typeface="Times New Roman" panose="02020603050405020304" pitchFamily="18" charset="0"/>
              </a:rPr>
              <a:t/>
            </a:r>
            <a:br>
              <a:rPr lang="en-US" sz="2800" smtClean="0">
                <a:latin typeface="Courier" pitchFamily="49" charset="0"/>
                <a:cs typeface="Times New Roman" panose="02020603050405020304" pitchFamily="18" charset="0"/>
              </a:rPr>
            </a:br>
            <a:endParaRPr lang="en-US" sz="2800" smtClean="0">
              <a:latin typeface="Courier" pitchFamily="49" charset="0"/>
              <a:cs typeface="Times New Roman" panose="02020603050405020304" pitchFamily="18" charset="0"/>
            </a:endParaRPr>
          </a:p>
          <a:p>
            <a:pPr eaLnBrk="1" hangingPunct="1">
              <a:lnSpc>
                <a:spcPct val="90000"/>
              </a:lnSpc>
              <a:buFont typeface="Wingdings" pitchFamily="2" charset="2"/>
              <a:buNone/>
              <a:defRPr/>
            </a:pPr>
            <a:r>
              <a:rPr lang="en-US" sz="2800" b="1" smtClean="0">
                <a:solidFill>
                  <a:srgbClr val="FF0000"/>
                </a:solidFill>
                <a:cs typeface="Arial" panose="020B0604020202090204" pitchFamily="34" charset="0"/>
              </a:rPr>
              <a:t>Long-run undermining credibility of  the DCF valuation procedure</a:t>
            </a:r>
            <a:r>
              <a:rPr lang="en-US" sz="2800" smtClean="0">
                <a:latin typeface="Courier" pitchFamily="49" charset="0"/>
                <a:cs typeface="Times New Roman" panose="02020603050405020304" pitchFamily="18" charset="0"/>
              </a:rPr>
              <a:t/>
            </a:r>
            <a:br>
              <a:rPr lang="en-US" sz="2800" smtClean="0">
                <a:latin typeface="Courier" pitchFamily="49" charset="0"/>
                <a:cs typeface="Times New Roman" panose="02020603050405020304" pitchFamily="18" charset="0"/>
              </a:rPr>
            </a:br>
            <a:endParaRPr lang="en-US" sz="2800" smtClean="0">
              <a:latin typeface="Courier" pitchFamily="49" charset="0"/>
              <a:cs typeface="Times New Roman" panose="02020603050405020304" pitchFamily="18" charset="0"/>
            </a:endParaRPr>
          </a:p>
          <a:p>
            <a:pPr eaLnBrk="1" hangingPunct="1">
              <a:lnSpc>
                <a:spcPct val="90000"/>
              </a:lnSpc>
              <a:buFont typeface="Wingdings" pitchFamily="2" charset="2"/>
              <a:buNone/>
              <a:defRPr/>
            </a:pPr>
            <a:r>
              <a:rPr lang="en-US" sz="2800" b="1" smtClean="0">
                <a:solidFill>
                  <a:srgbClr val="FF0000"/>
                </a:solidFill>
              </a:rPr>
              <a:t>Wasted time (why spend time on the exercise if you’re not going to try to make it realistic?...)</a:t>
            </a:r>
          </a:p>
        </p:txBody>
      </p:sp>
      <p:sp>
        <p:nvSpPr>
          <p:cNvPr id="47108"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miter lim="800000"/>
            <a:headEnd/>
            <a:tailEnd/>
          </a:ln>
        </p:spPr>
        <p:txBody>
          <a:bodyPr/>
          <a:lstStyle/>
          <a:p>
            <a:fld id="{E2F3B2D3-B21D-4501-A802-2A3D5E35A516}" type="slidenum">
              <a:rPr lang="en-US" smtClean="0"/>
              <a:pPr/>
              <a:t>27</a:t>
            </a:fld>
            <a:endParaRPr lang="en-US" smtClean="0"/>
          </a:p>
        </p:txBody>
      </p:sp>
      <p:sp>
        <p:nvSpPr>
          <p:cNvPr id="56322" name="Rectangle 2"/>
          <p:cNvSpPr>
            <a:spLocks noGrp="1" noChangeArrowheads="1"/>
          </p:cNvSpPr>
          <p:nvPr>
            <p:ph type="title"/>
          </p:nvPr>
        </p:nvSpPr>
        <p:spPr>
          <a:xfrm>
            <a:off x="609600" y="304800"/>
            <a:ext cx="7772400" cy="1143000"/>
          </a:xfrm>
        </p:spPr>
        <p:txBody>
          <a:bodyPr/>
          <a:lstStyle/>
          <a:p>
            <a:pPr eaLnBrk="1" hangingPunct="1">
              <a:defRPr/>
            </a:pPr>
            <a:r>
              <a:rPr lang="en-US" sz="3200" b="1" i="1" smtClean="0">
                <a:latin typeface="Times New Roman" panose="02020603050405020304" pitchFamily="18" charset="0"/>
                <a:cs typeface="Times New Roman" panose="02020603050405020304" pitchFamily="18" charset="0"/>
              </a:rPr>
              <a:t>10.6</a:t>
            </a:r>
            <a:br>
              <a:rPr lang="en-US" sz="3200" b="1" i="1" smtClean="0">
                <a:latin typeface="Times New Roman" panose="02020603050405020304" pitchFamily="18" charset="0"/>
                <a:cs typeface="Times New Roman" panose="02020603050405020304" pitchFamily="18" charset="0"/>
              </a:rPr>
            </a:br>
            <a:r>
              <a:rPr lang="en-US" sz="3200" b="1" i="1" smtClean="0">
                <a:latin typeface="Times New Roman" panose="02020603050405020304" pitchFamily="18" charset="0"/>
                <a:cs typeface="Times New Roman" panose="02020603050405020304" pitchFamily="18" charset="0"/>
              </a:rPr>
              <a:t>DCF and Investment Decision Rules:</a:t>
            </a:r>
            <a:r>
              <a:rPr lang="en-US" sz="3200" smtClean="0">
                <a:latin typeface="Courier" pitchFamily="49" charset="0"/>
                <a:cs typeface="Times New Roman" panose="02020603050405020304" pitchFamily="18" charset="0"/>
              </a:rPr>
              <a:t/>
            </a:r>
            <a:br>
              <a:rPr lang="en-US" sz="3200" smtClean="0">
                <a:latin typeface="Courier" pitchFamily="49" charset="0"/>
                <a:cs typeface="Times New Roman" panose="02020603050405020304" pitchFamily="18" charset="0"/>
              </a:rPr>
            </a:br>
            <a:r>
              <a:rPr lang="en-US" sz="3200" b="1" i="1" smtClean="0">
                <a:latin typeface="Times New Roman" panose="02020603050405020304" pitchFamily="18" charset="0"/>
                <a:cs typeface="Times New Roman" panose="02020603050405020304" pitchFamily="18" charset="0"/>
              </a:rPr>
              <a:t>the </a:t>
            </a:r>
            <a:r>
              <a:rPr lang="en-US" sz="3200" b="1" i="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NPV</a:t>
            </a:r>
            <a:r>
              <a:rPr lang="en-US" sz="3200" b="1" i="1" smtClean="0">
                <a:latin typeface="Times New Roman" panose="02020603050405020304" pitchFamily="18" charset="0"/>
                <a:cs typeface="Times New Roman" panose="02020603050405020304" pitchFamily="18" charset="0"/>
              </a:rPr>
              <a:t> Rule...</a:t>
            </a:r>
            <a:endParaRPr lang="en-US" sz="3200" smtClean="0">
              <a:latin typeface="Courier" pitchFamily="49" charset="0"/>
              <a:cs typeface="Times New Roman" panose="02020603050405020304" pitchFamily="18" charset="0"/>
            </a:endParaRPr>
          </a:p>
        </p:txBody>
      </p:sp>
      <p:sp>
        <p:nvSpPr>
          <p:cNvPr id="48132" name="Rectangle 3"/>
          <p:cNvSpPr>
            <a:spLocks noGrp="1" noChangeArrowheads="1"/>
          </p:cNvSpPr>
          <p:nvPr>
            <p:ph type="body" idx="1"/>
          </p:nvPr>
        </p:nvSpPr>
        <p:spPr>
          <a:xfrm>
            <a:off x="685800" y="1828800"/>
            <a:ext cx="7772400" cy="4114800"/>
          </a:xfrm>
        </p:spPr>
        <p:txBody>
          <a:bodyPr/>
          <a:lstStyle/>
          <a:p>
            <a:pPr eaLnBrk="1" hangingPunct="1">
              <a:lnSpc>
                <a:spcPct val="90000"/>
              </a:lnSpc>
              <a:buFont typeface="Wingdings" pitchFamily="2" charset="2"/>
              <a:buNone/>
            </a:pPr>
            <a:r>
              <a:rPr lang="en-US" sz="2400" smtClean="0">
                <a:cs typeface="Arial" pitchFamily="34" charset="0"/>
              </a:rPr>
              <a:t>DCF </a:t>
            </a:r>
            <a:r>
              <a:rPr lang="en-US" sz="2400" smtClean="0">
                <a:cs typeface="Times New Roman" pitchFamily="18" charset="0"/>
                <a:sym typeface="Wingdings" pitchFamily="2" charset="2"/>
              </a:rPr>
              <a:t></a:t>
            </a:r>
            <a:r>
              <a:rPr lang="en-US" sz="2400" smtClean="0">
                <a:cs typeface="Arial" pitchFamily="34" charset="0"/>
              </a:rPr>
              <a:t> Property value (“V”) . . .</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smtClean="0">
                <a:cs typeface="Arial" pitchFamily="34" charset="0"/>
              </a:rPr>
              <a:t>But how do we know whether an investment is a </a:t>
            </a:r>
            <a:r>
              <a:rPr lang="en-US" sz="2400" b="1" i="1" smtClean="0">
                <a:cs typeface="Arial" pitchFamily="34" charset="0"/>
              </a:rPr>
              <a:t>“good deal”</a:t>
            </a:r>
            <a:r>
              <a:rPr lang="en-US" sz="2400" smtClean="0">
                <a:cs typeface="Arial" pitchFamily="34" charset="0"/>
              </a:rPr>
              <a:t> or not?...</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i="1" smtClean="0">
                <a:solidFill>
                  <a:srgbClr val="0000FF"/>
                </a:solidFill>
                <a:cs typeface="Arial" pitchFamily="34" charset="0"/>
              </a:rPr>
              <a:t>How should we decide whether or not to make a given investment decision?</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b="1" smtClean="0">
                <a:cs typeface="Arial" pitchFamily="34" charset="0"/>
              </a:rPr>
              <a:t>NPV = PV(Benefit) – PV(Cost)</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i="1" smtClean="0">
                <a:solidFill>
                  <a:srgbClr val="000000"/>
                </a:solidFill>
                <a:cs typeface="Arial" pitchFamily="34" charset="0"/>
              </a:rPr>
              <a:t>i.e.: 	NPV = Value of what you get – Value of what you give up to get it,</a:t>
            </a:r>
            <a:endParaRPr lang="en-US" sz="2400" smtClean="0">
              <a:latin typeface="Courier" charset="0"/>
              <a:cs typeface="Times New Roman" pitchFamily="18" charset="0"/>
            </a:endParaRPr>
          </a:p>
          <a:p>
            <a:pPr eaLnBrk="1" hangingPunct="1">
              <a:lnSpc>
                <a:spcPct val="90000"/>
              </a:lnSpc>
              <a:buFont typeface="Wingdings" pitchFamily="2" charset="2"/>
              <a:buNone/>
            </a:pPr>
            <a:r>
              <a:rPr lang="en-US" sz="2400" i="1" smtClean="0">
                <a:solidFill>
                  <a:srgbClr val="000000"/>
                </a:solidFill>
                <a:cs typeface="Times New Roman" pitchFamily="18" charset="0"/>
              </a:rPr>
              <a:t>All measured in equivalent “apples-to-apples” dollars, because we have discounted all the values to present using discount rates reflecting risk.</a:t>
            </a:r>
            <a:r>
              <a:rPr lang="en-US" sz="2800" smtClean="0"/>
              <a:t> </a:t>
            </a:r>
          </a:p>
        </p:txBody>
      </p:sp>
      <p:sp>
        <p:nvSpPr>
          <p:cNvPr id="48133"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miter lim="800000"/>
            <a:headEnd/>
            <a:tailEnd/>
          </a:ln>
        </p:spPr>
        <p:txBody>
          <a:bodyPr/>
          <a:lstStyle/>
          <a:p>
            <a:fld id="{E731B530-1E58-4365-B840-F7872D8FBC35}" type="slidenum">
              <a:rPr lang="en-US" smtClean="0"/>
              <a:pPr/>
              <a:t>28</a:t>
            </a:fld>
            <a:endParaRPr lang="en-US" smtClean="0"/>
          </a:p>
        </p:txBody>
      </p:sp>
      <p:sp>
        <p:nvSpPr>
          <p:cNvPr id="49155" name="Rectangle 6"/>
          <p:cNvSpPr>
            <a:spLocks noChangeArrowheads="1"/>
          </p:cNvSpPr>
          <p:nvPr/>
        </p:nvSpPr>
        <p:spPr bwMode="auto">
          <a:xfrm>
            <a:off x="1219200" y="1143000"/>
            <a:ext cx="6858000" cy="3886200"/>
          </a:xfrm>
          <a:prstGeom prst="rect">
            <a:avLst/>
          </a:prstGeom>
          <a:solidFill>
            <a:schemeClr val="bg1"/>
          </a:solidFill>
          <a:ln w="9525">
            <a:solidFill>
              <a:schemeClr val="tx1"/>
            </a:solidFill>
            <a:miter lim="800000"/>
            <a:headEnd/>
            <a:tailEnd/>
          </a:ln>
        </p:spPr>
        <p:txBody>
          <a:bodyPr wrap="none" anchor="ctr"/>
          <a:lstStyle/>
          <a:p>
            <a:pPr eaLnBrk="1" hangingPunct="1"/>
            <a:endParaRPr lang="en-US"/>
          </a:p>
        </p:txBody>
      </p:sp>
      <p:sp>
        <p:nvSpPr>
          <p:cNvPr id="49156" name="Text Box 4"/>
          <p:cNvSpPr txBox="1">
            <a:spLocks noChangeArrowheads="1"/>
          </p:cNvSpPr>
          <p:nvPr/>
        </p:nvSpPr>
        <p:spPr bwMode="auto">
          <a:xfrm>
            <a:off x="1219200" y="1143000"/>
            <a:ext cx="6858000" cy="3886200"/>
          </a:xfrm>
          <a:prstGeom prst="rect">
            <a:avLst/>
          </a:prstGeom>
          <a:noFill/>
          <a:ln w="19050">
            <a:solidFill>
              <a:srgbClr val="000000"/>
            </a:solidFill>
            <a:miter lim="800000"/>
            <a:headEnd/>
            <a:tailEnd/>
          </a:ln>
        </p:spPr>
        <p:txBody>
          <a:bodyPr/>
          <a:lstStyle/>
          <a:p>
            <a:pPr algn="ctr"/>
            <a:r>
              <a:rPr lang="en-US" b="1">
                <a:solidFill>
                  <a:srgbClr val="0000FF"/>
                </a:solidFill>
              </a:rPr>
              <a:t>“THE NPV INVESTMENT DECISION RULE”:</a:t>
            </a:r>
          </a:p>
          <a:p>
            <a:endParaRPr lang="en-US" b="1">
              <a:solidFill>
                <a:srgbClr val="FF0000"/>
              </a:solidFill>
            </a:endParaRPr>
          </a:p>
          <a:p>
            <a:r>
              <a:rPr lang="en-US"/>
              <a:t>1) </a:t>
            </a:r>
            <a:r>
              <a:rPr lang="en-US" b="1">
                <a:solidFill>
                  <a:srgbClr val="FF0000"/>
                </a:solidFill>
              </a:rPr>
              <a:t>MAXIMIZE THE NPV ACROSS ALL MUTUALLY-EXCLUSIVE ALTERNATIVES; </a:t>
            </a:r>
            <a:r>
              <a:rPr lang="en-US" b="1" u="sng">
                <a:solidFill>
                  <a:srgbClr val="FF0000"/>
                </a:solidFill>
              </a:rPr>
              <a:t>AND</a:t>
            </a:r>
            <a:endParaRPr lang="en-US" b="1">
              <a:solidFill>
                <a:srgbClr val="FF0000"/>
              </a:solidFill>
            </a:endParaRPr>
          </a:p>
          <a:p>
            <a:endParaRPr lang="en-US" b="1">
              <a:solidFill>
                <a:srgbClr val="FF0000"/>
              </a:solidFill>
            </a:endParaRPr>
          </a:p>
          <a:p>
            <a:r>
              <a:rPr lang="en-US"/>
              <a:t>2) </a:t>
            </a:r>
            <a:r>
              <a:rPr lang="en-US" b="1">
                <a:solidFill>
                  <a:srgbClr val="FF0000"/>
                </a:solidFill>
              </a:rPr>
              <a:t>NEVER CHOOSE AN ALTERNATIVE THAT HAS: NPV &lt; 0.</a:t>
            </a:r>
          </a:p>
          <a:p>
            <a:endParaRPr lang="en-US" b="1" u="sng">
              <a:latin typeface="Courier New" pitchFamily="49" charset="0"/>
            </a:endParaRPr>
          </a:p>
          <a:p>
            <a:endParaRPr lang="en-US" sz="1200">
              <a:latin typeface="Courier New" pitchFamily="49" charset="0"/>
            </a:endParaRPr>
          </a:p>
          <a:p>
            <a:endParaRPr lang="en-US" sz="1200"/>
          </a:p>
        </p:txBody>
      </p:sp>
      <p:sp>
        <p:nvSpPr>
          <p:cNvPr id="49157"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miter lim="800000"/>
            <a:headEnd/>
            <a:tailEnd/>
          </a:ln>
        </p:spPr>
        <p:txBody>
          <a:bodyPr/>
          <a:lstStyle/>
          <a:p>
            <a:fld id="{1CFBF7C6-A8EA-4DA6-884B-2BAE44231CDB}" type="slidenum">
              <a:rPr lang="en-US" smtClean="0"/>
              <a:pPr/>
              <a:t>29</a:t>
            </a:fld>
            <a:endParaRPr lang="en-US" smtClean="0"/>
          </a:p>
        </p:txBody>
      </p:sp>
      <p:sp>
        <p:nvSpPr>
          <p:cNvPr id="61442" name="Rectangle 2"/>
          <p:cNvSpPr>
            <a:spLocks noGrp="1" noChangeArrowheads="1"/>
          </p:cNvSpPr>
          <p:nvPr>
            <p:ph type="title"/>
          </p:nvPr>
        </p:nvSpPr>
        <p:spPr>
          <a:xfrm>
            <a:off x="685800" y="304800"/>
            <a:ext cx="7772400" cy="838200"/>
          </a:xfrm>
        </p:spPr>
        <p:txBody>
          <a:bodyPr/>
          <a:lstStyle/>
          <a:p>
            <a:pPr eaLnBrk="1" hangingPunct="1">
              <a:defRPr/>
            </a:pPr>
            <a:r>
              <a:rPr lang="en-US" sz="3200" b="1" u="sng" smtClean="0">
                <a:latin typeface="Times New Roman" panose="02020603050405020304" pitchFamily="18" charset="0"/>
              </a:rPr>
              <a:t>The NPV Investment Decision Rule</a:t>
            </a:r>
          </a:p>
        </p:txBody>
      </p:sp>
      <p:sp>
        <p:nvSpPr>
          <p:cNvPr id="50180" name="Rectangle 3"/>
          <p:cNvSpPr>
            <a:spLocks noGrp="1" noChangeArrowheads="1"/>
          </p:cNvSpPr>
          <p:nvPr>
            <p:ph type="body" idx="1"/>
          </p:nvPr>
        </p:nvSpPr>
        <p:spPr>
          <a:xfrm>
            <a:off x="685800" y="1600200"/>
            <a:ext cx="7772400" cy="4419600"/>
          </a:xfrm>
        </p:spPr>
        <p:txBody>
          <a:bodyPr/>
          <a:lstStyle/>
          <a:p>
            <a:pPr eaLnBrk="1" hangingPunct="1">
              <a:lnSpc>
                <a:spcPct val="90000"/>
              </a:lnSpc>
              <a:buFont typeface="Wingdings" pitchFamily="2" charset="2"/>
              <a:buNone/>
            </a:pPr>
            <a:r>
              <a:rPr lang="en-US" b="1" smtClean="0">
                <a:cs typeface="Arial" pitchFamily="34" charset="0"/>
              </a:rPr>
              <a:t>IF </a:t>
            </a:r>
            <a:r>
              <a:rPr lang="en-US" b="1" smtClean="0">
                <a:solidFill>
                  <a:srgbClr val="0000FF"/>
                </a:solidFill>
                <a:cs typeface="Arial" pitchFamily="34" charset="0"/>
              </a:rPr>
              <a:t>BUYING</a:t>
            </a:r>
            <a:r>
              <a:rPr lang="en-US" b="1" smtClean="0">
                <a:cs typeface="Arial" pitchFamily="34" charset="0"/>
              </a:rPr>
              <a:t>:	NPV = </a:t>
            </a:r>
            <a:r>
              <a:rPr lang="en-US" b="1" smtClean="0">
                <a:solidFill>
                  <a:srgbClr val="0000FF"/>
                </a:solidFill>
                <a:cs typeface="Arial" pitchFamily="34" charset="0"/>
              </a:rPr>
              <a:t>V</a:t>
            </a:r>
            <a:r>
              <a:rPr lang="en-US" b="1" smtClean="0">
                <a:cs typeface="Arial" pitchFamily="34" charset="0"/>
              </a:rPr>
              <a:t> – </a:t>
            </a:r>
            <a:r>
              <a:rPr lang="en-US" b="1" smtClean="0">
                <a:solidFill>
                  <a:srgbClr val="FF0000"/>
                </a:solidFill>
                <a:cs typeface="Arial" pitchFamily="34" charset="0"/>
              </a:rPr>
              <a:t>P</a:t>
            </a:r>
            <a:endParaRPr lang="en-US" smtClean="0">
              <a:latin typeface="Courier" charset="0"/>
              <a:cs typeface="Times New Roman" pitchFamily="18" charset="0"/>
            </a:endParaRPr>
          </a:p>
          <a:p>
            <a:pPr eaLnBrk="1" hangingPunct="1">
              <a:lnSpc>
                <a:spcPct val="90000"/>
              </a:lnSpc>
              <a:buFont typeface="Wingdings" pitchFamily="2" charset="2"/>
              <a:buNone/>
            </a:pPr>
            <a:r>
              <a:rPr lang="en-US" b="1" smtClean="0">
                <a:cs typeface="Arial" pitchFamily="34" charset="0"/>
              </a:rPr>
              <a:t>IF </a:t>
            </a:r>
            <a:r>
              <a:rPr lang="en-US" b="1" smtClean="0">
                <a:solidFill>
                  <a:srgbClr val="FF0000"/>
                </a:solidFill>
                <a:cs typeface="Arial" pitchFamily="34" charset="0"/>
              </a:rPr>
              <a:t>SELLING</a:t>
            </a:r>
            <a:r>
              <a:rPr lang="en-US" b="1" smtClean="0">
                <a:cs typeface="Arial" pitchFamily="34" charset="0"/>
              </a:rPr>
              <a:t>:	NPV = </a:t>
            </a:r>
            <a:r>
              <a:rPr lang="en-US" b="1" smtClean="0">
                <a:solidFill>
                  <a:srgbClr val="FF0000"/>
                </a:solidFill>
                <a:cs typeface="Arial" pitchFamily="34" charset="0"/>
              </a:rPr>
              <a:t>P</a:t>
            </a:r>
            <a:r>
              <a:rPr lang="en-US" b="1" smtClean="0">
                <a:cs typeface="Arial" pitchFamily="34" charset="0"/>
              </a:rPr>
              <a:t> – </a:t>
            </a:r>
            <a:r>
              <a:rPr lang="en-US" b="1" smtClean="0">
                <a:solidFill>
                  <a:srgbClr val="0000FF"/>
                </a:solidFill>
                <a:cs typeface="Arial" pitchFamily="34" charset="0"/>
              </a:rPr>
              <a:t>V</a:t>
            </a:r>
            <a:endParaRPr lang="en-US" smtClean="0">
              <a:latin typeface="Courier" charset="0"/>
              <a:cs typeface="Times New Roman" pitchFamily="18" charset="0"/>
            </a:endParaRPr>
          </a:p>
          <a:p>
            <a:pPr eaLnBrk="1" hangingPunct="1">
              <a:lnSpc>
                <a:spcPct val="90000"/>
              </a:lnSpc>
              <a:buFont typeface="Wingdings" pitchFamily="2" charset="2"/>
              <a:buNone/>
            </a:pPr>
            <a:endParaRPr lang="en-US" smtClean="0">
              <a:latin typeface="Courier" charset="0"/>
              <a:cs typeface="Times New Roman" pitchFamily="18" charset="0"/>
            </a:endParaRPr>
          </a:p>
          <a:p>
            <a:pPr eaLnBrk="1" hangingPunct="1">
              <a:lnSpc>
                <a:spcPct val="90000"/>
              </a:lnSpc>
              <a:buFont typeface="Wingdings" pitchFamily="2" charset="2"/>
              <a:buNone/>
            </a:pPr>
            <a:r>
              <a:rPr lang="en-US" b="1" smtClean="0">
                <a:cs typeface="Arial" pitchFamily="34" charset="0"/>
              </a:rPr>
              <a:t>Where:	</a:t>
            </a:r>
          </a:p>
          <a:p>
            <a:pPr eaLnBrk="1" hangingPunct="1">
              <a:lnSpc>
                <a:spcPct val="90000"/>
              </a:lnSpc>
              <a:buFont typeface="Wingdings" pitchFamily="2" charset="2"/>
              <a:buNone/>
            </a:pPr>
            <a:r>
              <a:rPr lang="en-US" b="1" smtClean="0">
                <a:solidFill>
                  <a:srgbClr val="0000FF"/>
                </a:solidFill>
                <a:cs typeface="Arial" pitchFamily="34" charset="0"/>
              </a:rPr>
              <a:t>V</a:t>
            </a:r>
            <a:r>
              <a:rPr lang="en-US" b="1" smtClean="0">
                <a:cs typeface="Arial" pitchFamily="34" charset="0"/>
              </a:rPr>
              <a:t> = Value of property at time-zero (e.g., based on DCF)</a:t>
            </a:r>
          </a:p>
          <a:p>
            <a:pPr eaLnBrk="1" hangingPunct="1">
              <a:lnSpc>
                <a:spcPct val="90000"/>
              </a:lnSpc>
              <a:buFont typeface="Wingdings" pitchFamily="2" charset="2"/>
              <a:buNone/>
            </a:pPr>
            <a:r>
              <a:rPr lang="en-US" b="1" smtClean="0">
                <a:solidFill>
                  <a:srgbClr val="FF0000"/>
                </a:solidFill>
                <a:cs typeface="Arial" pitchFamily="34" charset="0"/>
              </a:rPr>
              <a:t>P</a:t>
            </a:r>
            <a:r>
              <a:rPr lang="en-US" b="1" smtClean="0">
                <a:cs typeface="Arial" pitchFamily="34" charset="0"/>
              </a:rPr>
              <a:t> = Selling price of property (in time-zero equivalent $)</a:t>
            </a:r>
            <a:endParaRPr lang="en-US" smtClean="0">
              <a:latin typeface="Courier" charset="0"/>
              <a:cs typeface="Times New Roman" pitchFamily="18" charset="0"/>
            </a:endParaRPr>
          </a:p>
        </p:txBody>
      </p:sp>
      <p:sp>
        <p:nvSpPr>
          <p:cNvPr id="50181"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a:ln>
            <a:miter lim="800000"/>
            <a:headEnd/>
            <a:tailEnd/>
          </a:ln>
        </p:spPr>
        <p:txBody>
          <a:bodyPr/>
          <a:lstStyle/>
          <a:p>
            <a:fld id="{777CED8A-C872-454A-9A22-8B99E1F6389A}" type="slidenum">
              <a:rPr lang="en-US" smtClean="0"/>
              <a:pPr/>
              <a:t>3</a:t>
            </a:fld>
            <a:endParaRPr lang="en-US" smtClean="0"/>
          </a:p>
        </p:txBody>
      </p:sp>
      <p:sp>
        <p:nvSpPr>
          <p:cNvPr id="1028" name="Rectangle 3"/>
          <p:cNvSpPr>
            <a:spLocks noGrp="1" noChangeArrowheads="1"/>
          </p:cNvSpPr>
          <p:nvPr>
            <p:ph type="body" idx="1"/>
          </p:nvPr>
        </p:nvSpPr>
        <p:spPr>
          <a:xfrm>
            <a:off x="609600" y="1447800"/>
            <a:ext cx="7772400" cy="4876800"/>
          </a:xfrm>
        </p:spPr>
        <p:txBody>
          <a:bodyPr/>
          <a:lstStyle/>
          <a:p>
            <a:pPr eaLnBrk="1" hangingPunct="1">
              <a:lnSpc>
                <a:spcPct val="90000"/>
              </a:lnSpc>
              <a:buFont typeface="Wingdings" pitchFamily="2" charset="2"/>
              <a:buNone/>
            </a:pPr>
            <a:r>
              <a:rPr lang="en-US" sz="2400" i="1" smtClean="0">
                <a:cs typeface="Times New Roman" pitchFamily="18" charset="0"/>
              </a:rPr>
              <a:t>where:</a:t>
            </a:r>
            <a:endParaRPr lang="en-US" sz="2400" i="1" smtClean="0">
              <a:latin typeface="Courier" charset="0"/>
              <a:cs typeface="Times New Roman" pitchFamily="18" charset="0"/>
            </a:endParaRPr>
          </a:p>
          <a:p>
            <a:pPr eaLnBrk="1" hangingPunct="1">
              <a:lnSpc>
                <a:spcPct val="90000"/>
              </a:lnSpc>
              <a:buFont typeface="Wingdings" pitchFamily="2" charset="2"/>
              <a:buNone/>
            </a:pPr>
            <a:r>
              <a:rPr lang="en-US" sz="2400" i="1" smtClean="0">
                <a:cs typeface="Times New Roman" pitchFamily="18" charset="0"/>
              </a:rPr>
              <a:t>CF</a:t>
            </a:r>
            <a:r>
              <a:rPr lang="en-US" sz="2400" i="1" baseline="-30000" smtClean="0">
                <a:cs typeface="Times New Roman" pitchFamily="18" charset="0"/>
              </a:rPr>
              <a:t>t</a:t>
            </a:r>
            <a:r>
              <a:rPr lang="en-US" sz="2400" i="1" smtClean="0">
                <a:cs typeface="Times New Roman" pitchFamily="18" charset="0"/>
              </a:rPr>
              <a:t> = Net cash flow generated by the property in period “t”;</a:t>
            </a:r>
            <a:r>
              <a:rPr lang="en-US" sz="2400" i="1" smtClean="0">
                <a:latin typeface="Courier" charset="0"/>
                <a:cs typeface="Times New Roman" pitchFamily="18" charset="0"/>
              </a:rPr>
              <a:t/>
            </a:r>
            <a:br>
              <a:rPr lang="en-US" sz="2400" i="1" smtClean="0">
                <a:latin typeface="Courier" charset="0"/>
                <a:cs typeface="Times New Roman" pitchFamily="18" charset="0"/>
              </a:rPr>
            </a:br>
            <a:r>
              <a:rPr lang="en-US" sz="2400" i="1" smtClean="0">
                <a:cs typeface="Times New Roman" pitchFamily="18" charset="0"/>
              </a:rPr>
              <a:t> </a:t>
            </a:r>
            <a:r>
              <a:rPr lang="en-US" sz="2400" i="1" smtClean="0">
                <a:latin typeface="Courier" charset="0"/>
                <a:cs typeface="Times New Roman" pitchFamily="18" charset="0"/>
              </a:rPr>
              <a:t/>
            </a:r>
            <a:br>
              <a:rPr lang="en-US" sz="2400" i="1" smtClean="0">
                <a:latin typeface="Courier" charset="0"/>
                <a:cs typeface="Times New Roman" pitchFamily="18" charset="0"/>
              </a:rPr>
            </a:br>
            <a:r>
              <a:rPr lang="en-US" sz="2400" i="1" smtClean="0">
                <a:cs typeface="Times New Roman" pitchFamily="18" charset="0"/>
              </a:rPr>
              <a:t>V</a:t>
            </a:r>
            <a:r>
              <a:rPr lang="en-US" sz="2400" i="1" baseline="-25000" smtClean="0">
                <a:cs typeface="Times New Roman" pitchFamily="18" charset="0"/>
              </a:rPr>
              <a:t>t</a:t>
            </a:r>
            <a:r>
              <a:rPr lang="en-US" sz="2400" i="1" smtClean="0">
                <a:cs typeface="Times New Roman" pitchFamily="18" charset="0"/>
              </a:rPr>
              <a:t> = Property value at the end of period “t”;</a:t>
            </a:r>
            <a:r>
              <a:rPr lang="en-US" sz="2400" i="1" smtClean="0">
                <a:latin typeface="Courier" charset="0"/>
                <a:cs typeface="Times New Roman" pitchFamily="18" charset="0"/>
              </a:rPr>
              <a:t/>
            </a:r>
            <a:br>
              <a:rPr lang="en-US" sz="2400" i="1" smtClean="0">
                <a:latin typeface="Courier" charset="0"/>
                <a:cs typeface="Times New Roman" pitchFamily="18" charset="0"/>
              </a:rPr>
            </a:br>
            <a:r>
              <a:rPr lang="en-US" sz="2400" i="1" smtClean="0">
                <a:cs typeface="Times New Roman" pitchFamily="18" charset="0"/>
              </a:rPr>
              <a:t> </a:t>
            </a:r>
            <a:r>
              <a:rPr lang="en-US" sz="2400" i="1" smtClean="0">
                <a:latin typeface="Courier" charset="0"/>
                <a:cs typeface="Times New Roman" pitchFamily="18" charset="0"/>
              </a:rPr>
              <a:t/>
            </a:r>
            <a:br>
              <a:rPr lang="en-US" sz="2400" i="1" smtClean="0">
                <a:latin typeface="Courier" charset="0"/>
                <a:cs typeface="Times New Roman" pitchFamily="18" charset="0"/>
              </a:rPr>
            </a:br>
            <a:r>
              <a:rPr lang="en-US" sz="2400" i="1" smtClean="0">
                <a:cs typeface="Times New Roman" pitchFamily="18" charset="0"/>
              </a:rPr>
              <a:t>E</a:t>
            </a:r>
            <a:r>
              <a:rPr lang="en-US" sz="2400" i="1" baseline="-30000" smtClean="0">
                <a:cs typeface="Times New Roman" pitchFamily="18" charset="0"/>
              </a:rPr>
              <a:t>0</a:t>
            </a:r>
            <a:r>
              <a:rPr lang="en-US" sz="2400" i="1" smtClean="0">
                <a:cs typeface="Times New Roman" pitchFamily="18" charset="0"/>
              </a:rPr>
              <a:t>[r] = Expected average multi-period return (per period) as of time “zero” (the present), also known as the “going-in IRR”;</a:t>
            </a:r>
            <a:r>
              <a:rPr lang="en-US" sz="2400" i="1" smtClean="0">
                <a:latin typeface="Courier" charset="0"/>
                <a:cs typeface="Times New Roman" pitchFamily="18" charset="0"/>
              </a:rPr>
              <a:t/>
            </a:r>
            <a:br>
              <a:rPr lang="en-US" sz="2400" i="1" smtClean="0">
                <a:latin typeface="Courier" charset="0"/>
                <a:cs typeface="Times New Roman" pitchFamily="18" charset="0"/>
              </a:rPr>
            </a:br>
            <a:r>
              <a:rPr lang="en-US" sz="2400" i="1" smtClean="0">
                <a:cs typeface="Times New Roman" pitchFamily="18" charset="0"/>
              </a:rPr>
              <a:t> </a:t>
            </a:r>
            <a:r>
              <a:rPr lang="en-US" sz="2400" i="1" smtClean="0">
                <a:latin typeface="Courier" charset="0"/>
                <a:cs typeface="Times New Roman" pitchFamily="18" charset="0"/>
              </a:rPr>
              <a:t/>
            </a:r>
            <a:br>
              <a:rPr lang="en-US" sz="2400" i="1" smtClean="0">
                <a:latin typeface="Courier" charset="0"/>
                <a:cs typeface="Times New Roman" pitchFamily="18" charset="0"/>
              </a:rPr>
            </a:br>
            <a:r>
              <a:rPr lang="en-US" sz="2400" i="1" smtClean="0">
                <a:cs typeface="Times New Roman" pitchFamily="18" charset="0"/>
              </a:rPr>
              <a:t>T = The terminal period in the expected investment holding period, such that CF</a:t>
            </a:r>
            <a:r>
              <a:rPr lang="en-US" sz="2400" i="1" baseline="-30000" smtClean="0">
                <a:cs typeface="Times New Roman" pitchFamily="18" charset="0"/>
              </a:rPr>
              <a:t>T</a:t>
            </a:r>
            <a:r>
              <a:rPr lang="en-US" sz="2400" i="1" smtClean="0">
                <a:cs typeface="Times New Roman" pitchFamily="18" charset="0"/>
              </a:rPr>
              <a:t> would include the re-sale value of the property at that time (V</a:t>
            </a:r>
            <a:r>
              <a:rPr lang="en-US" sz="2400" i="1" baseline="-20000" smtClean="0">
                <a:cs typeface="Times New Roman" pitchFamily="18" charset="0"/>
              </a:rPr>
              <a:t>T</a:t>
            </a:r>
            <a:r>
              <a:rPr lang="en-US" sz="2400" i="1" smtClean="0">
                <a:cs typeface="Times New Roman" pitchFamily="18" charset="0"/>
              </a:rPr>
              <a:t>), in addition to normal operating cash flow.</a:t>
            </a:r>
            <a:endParaRPr lang="en-US" sz="2400" i="1" smtClean="0">
              <a:latin typeface="Courier" charset="0"/>
              <a:cs typeface="Times New Roman" pitchFamily="18" charset="0"/>
            </a:endParaRPr>
          </a:p>
        </p:txBody>
      </p:sp>
      <p:graphicFrame>
        <p:nvGraphicFramePr>
          <p:cNvPr id="1026" name="Object 4"/>
          <p:cNvGraphicFramePr>
            <a:graphicFrameLocks noChangeAspect="1"/>
          </p:cNvGraphicFramePr>
          <p:nvPr>
            <p:ph type="title"/>
          </p:nvPr>
        </p:nvGraphicFramePr>
        <p:xfrm>
          <a:off x="685800" y="384175"/>
          <a:ext cx="7772400" cy="935038"/>
        </p:xfrm>
        <a:graphic>
          <a:graphicData uri="http://schemas.openxmlformats.org/presentationml/2006/ole">
            <p:oleObj spid="_x0000_s1026" name="Equation" r:id="rId3" imgW="3695700" imgH="444500" progId="Equation.3">
              <p:embed/>
            </p:oleObj>
          </a:graphicData>
        </a:graphic>
      </p:graphicFrame>
      <p:sp>
        <p:nvSpPr>
          <p:cNvPr id="1029"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miter lim="800000"/>
            <a:headEnd/>
            <a:tailEnd/>
          </a:ln>
        </p:spPr>
        <p:txBody>
          <a:bodyPr/>
          <a:lstStyle/>
          <a:p>
            <a:fld id="{D8F8A7FF-3944-4EE2-90F8-D95EABEBF56C}" type="slidenum">
              <a:rPr lang="en-US" smtClean="0"/>
              <a:pPr/>
              <a:t>30</a:t>
            </a:fld>
            <a:endParaRPr lang="en-US" smtClean="0"/>
          </a:p>
        </p:txBody>
      </p:sp>
      <p:sp>
        <p:nvSpPr>
          <p:cNvPr id="62466" name="Rectangle 2"/>
          <p:cNvSpPr>
            <a:spLocks noGrp="1" noChangeArrowheads="1"/>
          </p:cNvSpPr>
          <p:nvPr>
            <p:ph type="title"/>
          </p:nvPr>
        </p:nvSpPr>
        <p:spPr/>
        <p:txBody>
          <a:bodyPr/>
          <a:lstStyle/>
          <a:p>
            <a:pPr eaLnBrk="1" hangingPunct="1">
              <a:defRPr/>
            </a:pPr>
            <a:r>
              <a:rPr lang="en-US" i="1" smtClean="0">
                <a:cs typeface="Arial" panose="020B0604020202090204" pitchFamily="34" charset="0"/>
              </a:rPr>
              <a:t>Example:</a:t>
            </a:r>
            <a:endParaRPr lang="en-US" smtClean="0">
              <a:latin typeface="Courier" pitchFamily="49" charset="0"/>
              <a:cs typeface="Times New Roman" panose="02020603050405020304" pitchFamily="18" charset="0"/>
            </a:endParaRPr>
          </a:p>
        </p:txBody>
      </p:sp>
      <p:sp>
        <p:nvSpPr>
          <p:cNvPr id="51204" name="Rectangle 3"/>
          <p:cNvSpPr>
            <a:spLocks noGrp="1" noChangeArrowheads="1"/>
          </p:cNvSpPr>
          <p:nvPr>
            <p:ph type="body" idx="1"/>
          </p:nvPr>
        </p:nvSpPr>
        <p:spPr/>
        <p:txBody>
          <a:bodyPr/>
          <a:lstStyle/>
          <a:p>
            <a:pPr eaLnBrk="1" hangingPunct="1">
              <a:buFont typeface="Wingdings" pitchFamily="2" charset="2"/>
              <a:buNone/>
            </a:pPr>
            <a:r>
              <a:rPr lang="en-US" i="1" smtClean="0">
                <a:cs typeface="Arial" pitchFamily="34" charset="0"/>
              </a:rPr>
              <a:t>DCF </a:t>
            </a:r>
            <a:r>
              <a:rPr lang="en-US" i="1" smtClean="0">
                <a:cs typeface="Times New Roman" pitchFamily="18" charset="0"/>
                <a:sym typeface="Wingdings" pitchFamily="2" charset="2"/>
              </a:rPr>
              <a:t></a:t>
            </a:r>
            <a:r>
              <a:rPr lang="en-US" i="1" smtClean="0">
                <a:cs typeface="Arial" pitchFamily="34" charset="0"/>
              </a:rPr>
              <a:t> V = $13,000,000</a:t>
            </a:r>
            <a:endParaRPr lang="en-US" smtClean="0">
              <a:latin typeface="Courier" charset="0"/>
              <a:cs typeface="Times New Roman" pitchFamily="18" charset="0"/>
            </a:endParaRPr>
          </a:p>
          <a:p>
            <a:pPr eaLnBrk="1" hangingPunct="1">
              <a:buFont typeface="Wingdings" pitchFamily="2" charset="2"/>
              <a:buNone/>
            </a:pPr>
            <a:r>
              <a:rPr lang="en-US" i="1" smtClean="0">
                <a:cs typeface="Arial" pitchFamily="34" charset="0"/>
              </a:rPr>
              <a:t>You can buy @ P = $10,000,000.</a:t>
            </a:r>
            <a:endParaRPr lang="en-US" smtClean="0">
              <a:latin typeface="Courier" charset="0"/>
              <a:cs typeface="Times New Roman" pitchFamily="18" charset="0"/>
            </a:endParaRPr>
          </a:p>
          <a:p>
            <a:pPr eaLnBrk="1" hangingPunct="1">
              <a:buFont typeface="Wingdings" pitchFamily="2" charset="2"/>
              <a:buNone/>
            </a:pPr>
            <a:r>
              <a:rPr lang="en-US" i="1" smtClean="0">
                <a:cs typeface="Arial" pitchFamily="34" charset="0"/>
              </a:rPr>
              <a:t>NPV = V-P = $13M - $10M = +$3M.</a:t>
            </a:r>
            <a:endParaRPr lang="en-US" smtClean="0">
              <a:latin typeface="Courier" charset="0"/>
              <a:cs typeface="Times New Roman" pitchFamily="18" charset="0"/>
            </a:endParaRPr>
          </a:p>
        </p:txBody>
      </p:sp>
      <p:sp>
        <p:nvSpPr>
          <p:cNvPr id="51205"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miter lim="800000"/>
            <a:headEnd/>
            <a:tailEnd/>
          </a:ln>
        </p:spPr>
        <p:txBody>
          <a:bodyPr/>
          <a:lstStyle/>
          <a:p>
            <a:fld id="{364E55E6-FA66-4A8E-9D62-CD1E6A3E6762}" type="slidenum">
              <a:rPr lang="en-US" smtClean="0"/>
              <a:pPr/>
              <a:t>31</a:t>
            </a:fld>
            <a:endParaRPr lang="en-US" smtClean="0"/>
          </a:p>
        </p:txBody>
      </p:sp>
      <p:sp>
        <p:nvSpPr>
          <p:cNvPr id="64514" name="Rectangle 2"/>
          <p:cNvSpPr>
            <a:spLocks noGrp="1" noChangeArrowheads="1"/>
          </p:cNvSpPr>
          <p:nvPr>
            <p:ph type="title"/>
          </p:nvPr>
        </p:nvSpPr>
        <p:spPr>
          <a:xfrm>
            <a:off x="685800" y="838200"/>
            <a:ext cx="7772400" cy="1143000"/>
          </a:xfrm>
        </p:spPr>
        <p:txBody>
          <a:bodyPr/>
          <a:lstStyle/>
          <a:p>
            <a:pPr eaLnBrk="1" hangingPunct="1">
              <a:buFont typeface="Wingdings" panose="05000000000000000000" pitchFamily="2" charset="2"/>
              <a:buNone/>
              <a:defRPr/>
            </a:pPr>
            <a:r>
              <a:rPr lang="en-US" sz="3200" b="1" i="1" smtClean="0">
                <a:cs typeface="Arial" panose="020B0604020202090204" pitchFamily="34" charset="0"/>
              </a:rPr>
              <a:t>Note: NPV Rule is based </a:t>
            </a:r>
            <a:r>
              <a:rPr lang="en-US" sz="3200" b="1" i="1" u="sng" smtClean="0">
                <a:cs typeface="Arial" panose="020B0604020202090204" pitchFamily="34" charset="0"/>
              </a:rPr>
              <a:t>directly</a:t>
            </a:r>
            <a:r>
              <a:rPr lang="en-US" sz="3200" b="1" i="1" smtClean="0">
                <a:cs typeface="Arial" panose="020B0604020202090204" pitchFamily="34" charset="0"/>
              </a:rPr>
              <a:t> on the </a:t>
            </a:r>
            <a:r>
              <a:rPr lang="en-US" sz="3200" b="1" i="1" smtClean="0">
                <a:solidFill>
                  <a:srgbClr val="0000FF"/>
                </a:solidFill>
                <a:effectLst>
                  <a:outerShdw blurRad="38100" dist="38100" dir="2700000" algn="tl">
                    <a:srgbClr val="000000"/>
                  </a:outerShdw>
                </a:effectLst>
                <a:cs typeface="Arial" panose="020B0604020202090204" pitchFamily="34" charset="0"/>
              </a:rPr>
              <a:t>“Wealth Maximization Principle”</a:t>
            </a:r>
            <a:r>
              <a:rPr lang="en-US" sz="3200" b="1" i="1" smtClean="0">
                <a:cs typeface="Arial" panose="020B0604020202090204" pitchFamily="34" charset="0"/>
              </a:rPr>
              <a:t>. . .</a:t>
            </a:r>
            <a:endParaRPr lang="en-US" sz="3200" smtClean="0">
              <a:latin typeface="Courier" pitchFamily="49" charset="0"/>
              <a:cs typeface="Times New Roman" panose="02020603050405020304" pitchFamily="18" charset="0"/>
            </a:endParaRPr>
          </a:p>
        </p:txBody>
      </p:sp>
      <p:sp>
        <p:nvSpPr>
          <p:cNvPr id="52228" name="Rectangle 3"/>
          <p:cNvSpPr>
            <a:spLocks noGrp="1" noChangeArrowheads="1"/>
          </p:cNvSpPr>
          <p:nvPr>
            <p:ph type="body" idx="1"/>
          </p:nvPr>
        </p:nvSpPr>
        <p:spPr>
          <a:xfrm>
            <a:off x="609600" y="2362200"/>
            <a:ext cx="7772400" cy="2971800"/>
          </a:xfrm>
        </p:spPr>
        <p:txBody>
          <a:bodyPr/>
          <a:lstStyle/>
          <a:p>
            <a:pPr algn="ctr" eaLnBrk="1" hangingPunct="1">
              <a:buFont typeface="Wingdings" pitchFamily="2" charset="2"/>
              <a:buNone/>
            </a:pPr>
            <a:r>
              <a:rPr lang="en-US" sz="2400" b="1" smtClean="0">
                <a:solidFill>
                  <a:srgbClr val="FF0000"/>
                </a:solidFill>
                <a:cs typeface="Times New Roman" pitchFamily="18" charset="0"/>
              </a:rPr>
              <a:t>WEALTH MAXIMIZATION </a:t>
            </a:r>
            <a:r>
              <a:rPr lang="en-US" sz="2400" b="1" smtClean="0">
                <a:solidFill>
                  <a:srgbClr val="FF0000"/>
                </a:solidFill>
                <a:cs typeface="Times New Roman" pitchFamily="18" charset="0"/>
                <a:sym typeface="Symbol" pitchFamily="18" charset="2"/>
              </a:rPr>
              <a:t></a:t>
            </a:r>
            <a:r>
              <a:rPr lang="en-US" sz="2400" b="1" smtClean="0">
                <a:solidFill>
                  <a:srgbClr val="FF0000"/>
                </a:solidFill>
                <a:cs typeface="Times New Roman" pitchFamily="18" charset="0"/>
              </a:rPr>
              <a:t> The NPV Rule</a:t>
            </a:r>
            <a:br>
              <a:rPr lang="en-US" sz="2400" b="1" smtClean="0">
                <a:solidFill>
                  <a:srgbClr val="FF0000"/>
                </a:solidFill>
                <a:cs typeface="Times New Roman" pitchFamily="18" charset="0"/>
              </a:rPr>
            </a:br>
            <a:r>
              <a:rPr lang="en-US" smtClean="0">
                <a:cs typeface="Arial" pitchFamily="34" charset="0"/>
              </a:rPr>
              <a:t> </a:t>
            </a:r>
            <a:r>
              <a:rPr lang="en-US" smtClean="0">
                <a:latin typeface="Courier" charset="0"/>
                <a:cs typeface="Times New Roman" pitchFamily="18" charset="0"/>
              </a:rPr>
              <a:t/>
            </a:r>
            <a:br>
              <a:rPr lang="en-US" smtClean="0">
                <a:latin typeface="Courier" charset="0"/>
                <a:cs typeface="Times New Roman" pitchFamily="18" charset="0"/>
              </a:rPr>
            </a:br>
            <a:r>
              <a:rPr lang="en-US" i="1" smtClean="0">
                <a:cs typeface="Arial" pitchFamily="34" charset="0"/>
              </a:rPr>
              <a:t>Maximize the current value of the investor’s net wealth.</a:t>
            </a:r>
            <a:r>
              <a:rPr lang="en-US" smtClean="0">
                <a:cs typeface="Arial" pitchFamily="34" charset="0"/>
              </a:rPr>
              <a:t> Otherwise, you’re “leaving money on the table”.</a:t>
            </a:r>
            <a:r>
              <a:rPr lang="en-US" smtClean="0">
                <a:latin typeface="Courier" charset="0"/>
                <a:cs typeface="Times New Roman" pitchFamily="18" charset="0"/>
              </a:rPr>
              <a:t/>
            </a:r>
            <a:br>
              <a:rPr lang="en-US" smtClean="0">
                <a:latin typeface="Courier" charset="0"/>
                <a:cs typeface="Times New Roman" pitchFamily="18" charset="0"/>
              </a:rPr>
            </a:br>
            <a:endParaRPr lang="en-US" smtClean="0">
              <a:latin typeface="Courier" charset="0"/>
              <a:cs typeface="Times New Roman" pitchFamily="18" charset="0"/>
            </a:endParaRPr>
          </a:p>
        </p:txBody>
      </p:sp>
      <p:sp>
        <p:nvSpPr>
          <p:cNvPr id="52229"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990600" y="304800"/>
            <a:ext cx="7010400" cy="862013"/>
          </a:xfrm>
          <a:prstGeom prst="rect">
            <a:avLst/>
          </a:prstGeom>
          <a:noFill/>
          <a:ln w="9525">
            <a:noFill/>
            <a:miter lim="800000"/>
            <a:headEnd/>
            <a:tailEnd/>
          </a:ln>
        </p:spPr>
        <p:txBody>
          <a:bodyPr>
            <a:spAutoFit/>
          </a:bodyPr>
          <a:lstStyle/>
          <a:p>
            <a:pPr algn="ctr">
              <a:spcBef>
                <a:spcPct val="50000"/>
              </a:spcBef>
            </a:pPr>
            <a:r>
              <a:rPr lang="en-US" sz="2000">
                <a:solidFill>
                  <a:srgbClr val="000000"/>
                </a:solidFill>
              </a:rPr>
              <a:t>Developers don’t always </a:t>
            </a:r>
            <a:r>
              <a:rPr lang="en-US" sz="2000" i="1">
                <a:solidFill>
                  <a:srgbClr val="000000"/>
                </a:solidFill>
              </a:rPr>
              <a:t>explicitly</a:t>
            </a:r>
            <a:r>
              <a:rPr lang="en-US" sz="2000">
                <a:solidFill>
                  <a:srgbClr val="000000"/>
                </a:solidFill>
              </a:rPr>
              <a:t> apply the NPV Rule.</a:t>
            </a:r>
          </a:p>
          <a:p>
            <a:pPr algn="ctr">
              <a:spcBef>
                <a:spcPct val="50000"/>
              </a:spcBef>
            </a:pPr>
            <a:r>
              <a:rPr lang="en-US" sz="2000">
                <a:solidFill>
                  <a:srgbClr val="000000"/>
                </a:solidFill>
              </a:rPr>
              <a:t>But remember . . .</a:t>
            </a:r>
          </a:p>
        </p:txBody>
      </p:sp>
      <p:sp>
        <p:nvSpPr>
          <p:cNvPr id="53251" name="Text Box 3"/>
          <p:cNvSpPr txBox="1">
            <a:spLocks noChangeArrowheads="1"/>
          </p:cNvSpPr>
          <p:nvPr/>
        </p:nvSpPr>
        <p:spPr bwMode="auto">
          <a:xfrm>
            <a:off x="838200" y="1828800"/>
            <a:ext cx="7391400" cy="3149600"/>
          </a:xfrm>
          <a:prstGeom prst="rect">
            <a:avLst/>
          </a:prstGeom>
          <a:noFill/>
          <a:ln w="9525">
            <a:solidFill>
              <a:schemeClr val="tx1"/>
            </a:solidFill>
            <a:miter lim="800000"/>
            <a:headEnd/>
            <a:tailEnd/>
          </a:ln>
        </p:spPr>
        <p:txBody>
          <a:bodyPr>
            <a:spAutoFit/>
          </a:bodyPr>
          <a:lstStyle/>
          <a:p>
            <a:pPr algn="ctr"/>
            <a:r>
              <a:rPr lang="en-US" sz="2000" b="1" i="1"/>
              <a:t>Proof that Wealth Maximization implies the </a:t>
            </a:r>
            <a:r>
              <a:rPr lang="en-US" sz="2000" b="1" i="1">
                <a:sym typeface="Wingdings" pitchFamily="2" charset="2"/>
              </a:rPr>
              <a:t>NPV Decision Rule:</a:t>
            </a:r>
          </a:p>
          <a:p>
            <a:pPr>
              <a:buFontTx/>
              <a:buChar char="•"/>
            </a:pPr>
            <a:r>
              <a:rPr lang="en-US" sz="2000">
                <a:sym typeface="Wingdings" pitchFamily="2" charset="2"/>
              </a:rPr>
              <a:t> Suppose not.</a:t>
            </a:r>
          </a:p>
          <a:p>
            <a:pPr>
              <a:buFontTx/>
              <a:buChar char="•"/>
            </a:pPr>
            <a:r>
              <a:rPr lang="en-US" sz="2000">
                <a:sym typeface="Wingdings" pitchFamily="2" charset="2"/>
              </a:rPr>
              <a:t> Then I could maximize my wealth and still contradict NPV Rule.</a:t>
            </a:r>
          </a:p>
          <a:p>
            <a:pPr>
              <a:buFontTx/>
              <a:buChar char="•"/>
            </a:pPr>
            <a:r>
              <a:rPr lang="en-US" sz="2000">
                <a:sym typeface="Wingdings" pitchFamily="2" charset="2"/>
              </a:rPr>
              <a:t> I could choose a project with NPV &lt; 0, or with NPV less than that of another mutually-exclusive feasible alternative.</a:t>
            </a:r>
          </a:p>
          <a:p>
            <a:pPr>
              <a:buFontTx/>
              <a:buChar char="•"/>
            </a:pPr>
            <a:r>
              <a:rPr lang="en-US" sz="2000">
                <a:sym typeface="Wingdings" pitchFamily="2" charset="2"/>
              </a:rPr>
              <a:t> But if I did that I would be “leaving money (i.e. “wealth”) on the table”, taking less wealth when I could have more.</a:t>
            </a:r>
          </a:p>
          <a:p>
            <a:pPr>
              <a:buFontTx/>
              <a:buChar char="•"/>
            </a:pPr>
            <a:r>
              <a:rPr lang="en-US" sz="2000">
                <a:sym typeface="Wingdings" pitchFamily="2" charset="2"/>
              </a:rPr>
              <a:t> This would not be wealth-maximization.</a:t>
            </a:r>
          </a:p>
          <a:p>
            <a:pPr>
              <a:buFontTx/>
              <a:buChar char="•"/>
            </a:pPr>
            <a:r>
              <a:rPr lang="en-US" sz="2000">
                <a:sym typeface="Wingdings" pitchFamily="2" charset="2"/>
              </a:rPr>
              <a:t> Hence: Contradiction.</a:t>
            </a:r>
          </a:p>
          <a:p>
            <a:r>
              <a:rPr lang="en-US" sz="2000" i="1">
                <a:sym typeface="Wingdings" pitchFamily="2" charset="2"/>
              </a:rPr>
              <a:t>QED (“Proof by Contradiction”).</a:t>
            </a:r>
          </a:p>
        </p:txBody>
      </p:sp>
      <p:sp>
        <p:nvSpPr>
          <p:cNvPr id="53252" name="Text Box 4"/>
          <p:cNvSpPr txBox="1">
            <a:spLocks noChangeArrowheads="1"/>
          </p:cNvSpPr>
          <p:nvPr/>
        </p:nvSpPr>
        <p:spPr bwMode="auto">
          <a:xfrm>
            <a:off x="1066800" y="5181600"/>
            <a:ext cx="6934200" cy="1323975"/>
          </a:xfrm>
          <a:prstGeom prst="rect">
            <a:avLst/>
          </a:prstGeom>
          <a:noFill/>
          <a:ln w="9525">
            <a:noFill/>
            <a:miter lim="800000"/>
            <a:headEnd/>
            <a:tailEnd/>
          </a:ln>
        </p:spPr>
        <p:txBody>
          <a:bodyPr>
            <a:spAutoFit/>
          </a:bodyPr>
          <a:lstStyle/>
          <a:p>
            <a:pPr>
              <a:spcBef>
                <a:spcPct val="50000"/>
              </a:spcBef>
            </a:pPr>
            <a:r>
              <a:rPr lang="en-US" sz="2000" b="1">
                <a:solidFill>
                  <a:srgbClr val="C00000"/>
                </a:solidFill>
              </a:rPr>
              <a:t>Thus, if our definition of a “successful” developer is one who </a:t>
            </a:r>
            <a:r>
              <a:rPr lang="en-US" sz="2000" b="1" i="1">
                <a:solidFill>
                  <a:srgbClr val="C00000"/>
                </a:solidFill>
              </a:rPr>
              <a:t>maximizes wealth</a:t>
            </a:r>
            <a:r>
              <a:rPr lang="en-US" sz="2000" b="1">
                <a:solidFill>
                  <a:srgbClr val="C00000"/>
                </a:solidFill>
              </a:rPr>
              <a:t>, then successful developers </a:t>
            </a:r>
            <a:r>
              <a:rPr lang="en-US" sz="2000" b="1" u="sng">
                <a:solidFill>
                  <a:srgbClr val="C00000"/>
                </a:solidFill>
              </a:rPr>
              <a:t>must</a:t>
            </a:r>
            <a:r>
              <a:rPr lang="en-US" sz="2000" b="1">
                <a:solidFill>
                  <a:srgbClr val="C00000"/>
                </a:solidFill>
              </a:rPr>
              <a:t> be applying the NPV Rule (implicitly if not explicitly). </a:t>
            </a:r>
            <a:r>
              <a:rPr lang="en-US" sz="2000">
                <a:solidFill>
                  <a:srgbClr val="FF0000"/>
                </a:solidFill>
              </a:rPr>
              <a:t>(Dvlprs who max wealth must ultimately supplant those who don’t…)</a:t>
            </a:r>
          </a:p>
        </p:txBody>
      </p:sp>
      <p:sp>
        <p:nvSpPr>
          <p:cNvPr id="53253" name="Slide Number Placeholder 4"/>
          <p:cNvSpPr>
            <a:spLocks noGrp="1"/>
          </p:cNvSpPr>
          <p:nvPr>
            <p:ph type="sldNum" sz="quarter" idx="12"/>
          </p:nvPr>
        </p:nvSpPr>
        <p:spPr>
          <a:noFill/>
          <a:ln>
            <a:miter lim="800000"/>
            <a:headEnd/>
            <a:tailEnd/>
          </a:ln>
        </p:spPr>
        <p:txBody>
          <a:bodyPr/>
          <a:lstStyle/>
          <a:p>
            <a:fld id="{0333D9D7-AE29-4C4B-B2F2-32E8516A4345}" type="slidenum">
              <a:rPr lang="en-US" smtClean="0"/>
              <a:pPr/>
              <a:t>32</a:t>
            </a:fld>
            <a:endParaRPr lang="en-US" smtClean="0"/>
          </a:p>
        </p:txBody>
      </p:sp>
      <p:sp>
        <p:nvSpPr>
          <p:cNvPr id="53254"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miter lim="800000"/>
            <a:headEnd/>
            <a:tailEnd/>
          </a:ln>
        </p:spPr>
        <p:txBody>
          <a:bodyPr/>
          <a:lstStyle/>
          <a:p>
            <a:fld id="{2800D980-5F68-4783-A242-1DD69406741E}" type="slidenum">
              <a:rPr lang="en-US" smtClean="0"/>
              <a:pPr/>
              <a:t>33</a:t>
            </a:fld>
            <a:endParaRPr lang="en-US" smtClean="0"/>
          </a:p>
        </p:txBody>
      </p:sp>
      <p:sp>
        <p:nvSpPr>
          <p:cNvPr id="66562" name="Rectangle 2"/>
          <p:cNvSpPr>
            <a:spLocks noGrp="1" noChangeArrowheads="1"/>
          </p:cNvSpPr>
          <p:nvPr>
            <p:ph type="title"/>
          </p:nvPr>
        </p:nvSpPr>
        <p:spPr/>
        <p:txBody>
          <a:bodyPr/>
          <a:lstStyle/>
          <a:p>
            <a:pPr eaLnBrk="1" hangingPunct="1">
              <a:buFont typeface="Wingdings" panose="05000000000000000000" pitchFamily="2" charset="2"/>
              <a:buNone/>
              <a:defRPr/>
            </a:pPr>
            <a:r>
              <a:rPr lang="en-US" b="1" i="1" smtClean="0">
                <a:latin typeface="Times New Roman" panose="02020603050405020304" pitchFamily="18" charset="0"/>
                <a:cs typeface="Times New Roman" panose="02020603050405020304" pitchFamily="18" charset="0"/>
              </a:rPr>
              <a:t>NPV Rule Corollary:</a:t>
            </a:r>
            <a:endParaRPr lang="en-US" smtClean="0">
              <a:latin typeface="Courier" pitchFamily="49" charset="0"/>
              <a:cs typeface="Times New Roman" panose="02020603050405020304" pitchFamily="18" charset="0"/>
            </a:endParaRPr>
          </a:p>
        </p:txBody>
      </p:sp>
      <p:sp>
        <p:nvSpPr>
          <p:cNvPr id="54276" name="Rectangle 3"/>
          <p:cNvSpPr>
            <a:spLocks noGrp="1" noChangeArrowheads="1"/>
          </p:cNvSpPr>
          <p:nvPr>
            <p:ph type="body" idx="1"/>
          </p:nvPr>
        </p:nvSpPr>
        <p:spPr>
          <a:xfrm>
            <a:off x="685800" y="1981200"/>
            <a:ext cx="7772400" cy="1981200"/>
          </a:xfrm>
        </p:spPr>
        <p:txBody>
          <a:bodyPr/>
          <a:lstStyle/>
          <a:p>
            <a:pPr algn="ctr" eaLnBrk="1" hangingPunct="1">
              <a:buFont typeface="Wingdings" pitchFamily="2" charset="2"/>
              <a:buNone/>
            </a:pPr>
            <a:r>
              <a:rPr lang="en-US" b="1" i="1" smtClean="0">
                <a:solidFill>
                  <a:srgbClr val="0000FF"/>
                </a:solidFill>
                <a:cs typeface="Arial" pitchFamily="34" charset="0"/>
              </a:rPr>
              <a:t>"Zero NPV deals are OK!“</a:t>
            </a:r>
            <a:endParaRPr lang="en-US" smtClean="0">
              <a:latin typeface="Courier" charset="0"/>
              <a:cs typeface="Times New Roman" pitchFamily="18" charset="0"/>
            </a:endParaRPr>
          </a:p>
        </p:txBody>
      </p:sp>
      <p:sp>
        <p:nvSpPr>
          <p:cNvPr id="66564" name="Rectangle 4"/>
          <p:cNvSpPr>
            <a:spLocks noChangeArrowheads="1"/>
          </p:cNvSpPr>
          <p:nvPr/>
        </p:nvSpPr>
        <p:spPr bwMode="auto">
          <a:xfrm>
            <a:off x="685800" y="3581400"/>
            <a:ext cx="7772400" cy="1143000"/>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nchor="ctr"/>
          <a:lstStyle>
            <a:lvl1pPr algn="ctr">
              <a:defRPr sz="4400">
                <a:solidFill>
                  <a:schemeClr val="tx2"/>
                </a:solidFill>
                <a:effectLst>
                  <a:outerShdw blurRad="38100" dist="38100" dir="2700000" algn="tl">
                    <a:srgbClr val="FFFFFF"/>
                  </a:outerShdw>
                </a:effectLst>
                <a:latin typeface="Arial" panose="020B0604020202090204" pitchFamily="34" charset="0"/>
              </a:defRPr>
            </a:lvl1pPr>
            <a:lvl2pPr algn="ctr">
              <a:defRPr sz="4400">
                <a:solidFill>
                  <a:schemeClr val="tx2"/>
                </a:solidFill>
                <a:effectLst>
                  <a:outerShdw blurRad="38100" dist="38100" dir="2700000" algn="tl">
                    <a:srgbClr val="FFFFFF"/>
                  </a:outerShdw>
                </a:effectLst>
                <a:latin typeface="Arial" panose="020B0604020202090204" pitchFamily="34" charset="0"/>
              </a:defRPr>
            </a:lvl2pPr>
            <a:lvl3pPr algn="ctr">
              <a:defRPr sz="4400">
                <a:solidFill>
                  <a:schemeClr val="tx2"/>
                </a:solidFill>
                <a:effectLst>
                  <a:outerShdw blurRad="38100" dist="38100" dir="2700000" algn="tl">
                    <a:srgbClr val="FFFFFF"/>
                  </a:outerShdw>
                </a:effectLst>
                <a:latin typeface="Arial" panose="020B0604020202090204" pitchFamily="34" charset="0"/>
              </a:defRPr>
            </a:lvl3pPr>
            <a:lvl4pPr algn="ctr">
              <a:defRPr sz="4400">
                <a:solidFill>
                  <a:schemeClr val="tx2"/>
                </a:solidFill>
                <a:effectLst>
                  <a:outerShdw blurRad="38100" dist="38100" dir="2700000" algn="tl">
                    <a:srgbClr val="FFFFFF"/>
                  </a:outerShdw>
                </a:effectLst>
                <a:latin typeface="Arial" panose="020B0604020202090204" pitchFamily="34" charset="0"/>
              </a:defRPr>
            </a:lvl4pPr>
            <a:lvl5pPr algn="ctr">
              <a:defRPr sz="4400">
                <a:solidFill>
                  <a:schemeClr val="tx2"/>
                </a:solidFill>
                <a:effectLst>
                  <a:outerShdw blurRad="38100" dist="38100" dir="2700000" algn="tl">
                    <a:srgbClr val="FFFFFF"/>
                  </a:outerShdw>
                </a:effectLst>
                <a:latin typeface="Arial" panose="020B0604020202090204" pitchFamily="34" charset="0"/>
              </a:defRPr>
            </a:lvl5pPr>
            <a:lvl6pPr marL="457200" algn="ctr"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6pPr>
            <a:lvl7pPr marL="914400" algn="ctr"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7pPr>
            <a:lvl8pPr marL="1371600" algn="ctr"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8pPr>
            <a:lvl9pPr marL="1828800" algn="ctr" fontAlgn="base">
              <a:spcBef>
                <a:spcPct val="0"/>
              </a:spcBef>
              <a:spcAft>
                <a:spcPct val="0"/>
              </a:spcAft>
              <a:defRPr sz="4400">
                <a:solidFill>
                  <a:schemeClr val="tx2"/>
                </a:solidFill>
                <a:effectLst>
                  <a:outerShdw blurRad="38100" dist="38100" dir="2700000" algn="tl">
                    <a:srgbClr val="FFFFFF"/>
                  </a:outerShdw>
                </a:effectLst>
                <a:latin typeface="Arial" panose="020B0604020202090204" pitchFamily="34" charset="0"/>
              </a:defRPr>
            </a:lvl9pPr>
          </a:lstStyle>
          <a:p>
            <a:pPr eaLnBrk="1" hangingPunct="1">
              <a:buFont typeface="Wingdings" panose="05000000000000000000" pitchFamily="2" charset="2"/>
              <a:buNone/>
              <a:defRPr/>
            </a:pPr>
            <a:r>
              <a:rPr lang="en-US" i="1" smtClean="0">
                <a:solidFill>
                  <a:srgbClr val="FF0000"/>
                </a:solidFill>
                <a:effectLst>
                  <a:outerShdw blurRad="38100" dist="38100" dir="2700000" algn="tl">
                    <a:srgbClr val="000000"/>
                  </a:outerShdw>
                </a:effectLst>
                <a:cs typeface="Arial" panose="020B0604020202090204" pitchFamily="34" charset="0"/>
              </a:rPr>
              <a:t>Why? . . .</a:t>
            </a:r>
            <a:endParaRPr lang="en-US" smtClean="0">
              <a:latin typeface="Courier" pitchFamily="49" charset="0"/>
              <a:cs typeface="Times New Roman" panose="02020603050405020304" pitchFamily="18" charset="0"/>
            </a:endParaRPr>
          </a:p>
        </p:txBody>
      </p:sp>
      <p:sp>
        <p:nvSpPr>
          <p:cNvPr id="54278"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miter lim="800000"/>
            <a:headEnd/>
            <a:tailEnd/>
          </a:ln>
        </p:spPr>
        <p:txBody>
          <a:bodyPr/>
          <a:lstStyle/>
          <a:p>
            <a:fld id="{734925D5-7153-42BA-8E73-F605FE311F8B}" type="slidenum">
              <a:rPr lang="en-US" smtClean="0"/>
              <a:pPr/>
              <a:t>34</a:t>
            </a:fld>
            <a:endParaRPr lang="en-US" smtClean="0"/>
          </a:p>
        </p:txBody>
      </p:sp>
      <p:sp>
        <p:nvSpPr>
          <p:cNvPr id="55299" name="Rectangle 3"/>
          <p:cNvSpPr>
            <a:spLocks noGrp="1" noChangeArrowheads="1"/>
          </p:cNvSpPr>
          <p:nvPr>
            <p:ph type="body" idx="1"/>
          </p:nvPr>
        </p:nvSpPr>
        <p:spPr>
          <a:xfrm>
            <a:off x="685800" y="685800"/>
            <a:ext cx="7848600" cy="4572000"/>
          </a:xfrm>
        </p:spPr>
        <p:txBody>
          <a:bodyPr/>
          <a:lstStyle/>
          <a:p>
            <a:pPr marL="577850" indent="-577850" eaLnBrk="1" hangingPunct="1">
              <a:buFont typeface="Wingdings" pitchFamily="2" charset="2"/>
              <a:buNone/>
            </a:pPr>
            <a:r>
              <a:rPr lang="en-US" smtClean="0">
                <a:solidFill>
                  <a:srgbClr val="000000"/>
                </a:solidFill>
                <a:cs typeface="Arial" pitchFamily="34" charset="0"/>
              </a:rPr>
              <a:t>Zero NPV deals are not zero profit.</a:t>
            </a:r>
            <a:endParaRPr lang="en-US" smtClean="0">
              <a:latin typeface="Courier" charset="0"/>
              <a:cs typeface="Times New Roman" pitchFamily="18" charset="0"/>
            </a:endParaRPr>
          </a:p>
          <a:p>
            <a:pPr marL="577850" indent="-577850" eaLnBrk="1" hangingPunct="1">
              <a:buFont typeface="Wingdings" pitchFamily="2" charset="2"/>
              <a:buNone/>
            </a:pPr>
            <a:r>
              <a:rPr lang="en-US" smtClean="0">
                <a:solidFill>
                  <a:srgbClr val="000000"/>
                </a:solidFill>
                <a:cs typeface="Arial" pitchFamily="34" charset="0"/>
              </a:rPr>
              <a:t>(They only lack “super-normal” profit.)</a:t>
            </a:r>
            <a:endParaRPr lang="en-US" smtClean="0">
              <a:latin typeface="Courier" charset="0"/>
              <a:cs typeface="Times New Roman" pitchFamily="18" charset="0"/>
            </a:endParaRPr>
          </a:p>
          <a:p>
            <a:pPr marL="577850" indent="-577850" eaLnBrk="1" hangingPunct="1">
              <a:buFont typeface="Wingdings" pitchFamily="2" charset="2"/>
              <a:buNone/>
            </a:pPr>
            <a:r>
              <a:rPr lang="en-US" smtClean="0">
                <a:solidFill>
                  <a:srgbClr val="000000"/>
                </a:solidFill>
                <a:cs typeface="Arial" pitchFamily="34" charset="0"/>
              </a:rPr>
              <a:t>A zero NPV deal is only “bad” if it is prevents the investor from undertaking a positive NPV deal.</a:t>
            </a:r>
            <a:endParaRPr lang="en-US" smtClean="0">
              <a:latin typeface="Courier" charset="0"/>
              <a:cs typeface="Times New Roman" pitchFamily="18" charset="0"/>
            </a:endParaRPr>
          </a:p>
          <a:p>
            <a:pPr marL="577850" indent="-577850" eaLnBrk="1" hangingPunct="1">
              <a:buFont typeface="Wingdings" pitchFamily="2" charset="2"/>
              <a:buNone/>
            </a:pPr>
            <a:r>
              <a:rPr lang="en-US" smtClean="0">
                <a:solidFill>
                  <a:srgbClr val="000000"/>
                </a:solidFill>
                <a:cs typeface="Arial" pitchFamily="34" charset="0"/>
              </a:rPr>
              <a:t>In fact, on the basis of “market value” (MV)…</a:t>
            </a:r>
            <a:endParaRPr lang="en-US" smtClean="0">
              <a:latin typeface="Courier" charset="0"/>
              <a:cs typeface="Times New Roman" pitchFamily="18" charset="0"/>
            </a:endParaRPr>
          </a:p>
          <a:p>
            <a:pPr marL="577850" indent="-577850" eaLnBrk="1" hangingPunct="1">
              <a:buFont typeface="Wingdings" pitchFamily="2" charset="2"/>
              <a:buNone/>
            </a:pPr>
            <a:endParaRPr lang="en-US" sz="2800" smtClean="0">
              <a:latin typeface="Courier" charset="0"/>
              <a:cs typeface="Times New Roman" pitchFamily="18" charset="0"/>
            </a:endParaRPr>
          </a:p>
        </p:txBody>
      </p:sp>
      <p:sp>
        <p:nvSpPr>
          <p:cNvPr id="55300"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a:ln>
            <a:miter lim="800000"/>
            <a:headEnd/>
            <a:tailEnd/>
          </a:ln>
        </p:spPr>
        <p:txBody>
          <a:bodyPr/>
          <a:lstStyle/>
          <a:p>
            <a:fld id="{B1E1F6A5-3F92-49E1-B9D0-4722BAFE69FB}" type="slidenum">
              <a:rPr lang="en-US" smtClean="0"/>
              <a:pPr/>
              <a:t>35</a:t>
            </a:fld>
            <a:endParaRPr lang="en-US" smtClean="0"/>
          </a:p>
        </p:txBody>
      </p:sp>
      <p:sp>
        <p:nvSpPr>
          <p:cNvPr id="56323" name="Text Box 4"/>
          <p:cNvSpPr txBox="1">
            <a:spLocks noChangeArrowheads="1"/>
          </p:cNvSpPr>
          <p:nvPr/>
        </p:nvSpPr>
        <p:spPr bwMode="auto">
          <a:xfrm>
            <a:off x="533400" y="304800"/>
            <a:ext cx="8001000" cy="5203825"/>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ea typeface="Times New Roman" pitchFamily="18" charset="0"/>
                <a:cs typeface="Arial" pitchFamily="34" charset="0"/>
              </a:rPr>
              <a:t>Based on “market value” (MV),</a:t>
            </a:r>
            <a:endParaRPr lang="en-US" b="1">
              <a:solidFill>
                <a:srgbClr val="000000"/>
              </a:solidFill>
              <a:ea typeface="Times New Roman" pitchFamily="18" charset="0"/>
              <a:cs typeface="Arial" pitchFamily="34" charset="0"/>
            </a:endParaRPr>
          </a:p>
          <a:p>
            <a:pPr algn="ctr" eaLnBrk="1" hangingPunct="1">
              <a:spcBef>
                <a:spcPct val="50000"/>
              </a:spcBef>
            </a:pPr>
            <a:r>
              <a:rPr lang="en-US" b="1">
                <a:solidFill>
                  <a:srgbClr val="000000"/>
                </a:solidFill>
                <a:ea typeface="Times New Roman" pitchFamily="18" charset="0"/>
                <a:cs typeface="Arial" pitchFamily="34" charset="0"/>
              </a:rPr>
              <a:t>NPV(Buyer) =	V-P = MV-P</a:t>
            </a:r>
          </a:p>
          <a:p>
            <a:pPr algn="ctr" eaLnBrk="1" hangingPunct="1">
              <a:spcBef>
                <a:spcPct val="50000"/>
              </a:spcBef>
            </a:pPr>
            <a:r>
              <a:rPr lang="en-US" b="1">
                <a:solidFill>
                  <a:srgbClr val="0000FF"/>
                </a:solidFill>
                <a:ea typeface="Times New Roman" pitchFamily="18" charset="0"/>
                <a:cs typeface="Arial" pitchFamily="34" charset="0"/>
              </a:rPr>
              <a:t>NPV(Seller)</a:t>
            </a:r>
            <a:r>
              <a:rPr lang="en-US" b="1">
                <a:solidFill>
                  <a:srgbClr val="000000"/>
                </a:solidFill>
                <a:ea typeface="Times New Roman" pitchFamily="18" charset="0"/>
                <a:cs typeface="Arial" pitchFamily="34" charset="0"/>
              </a:rPr>
              <a:t> =	P-V = P-MV = </a:t>
            </a:r>
            <a:r>
              <a:rPr lang="en-US" b="1">
                <a:solidFill>
                  <a:srgbClr val="0000FF"/>
                </a:solidFill>
                <a:ea typeface="Times New Roman" pitchFamily="18" charset="0"/>
                <a:cs typeface="Arial" pitchFamily="34" charset="0"/>
              </a:rPr>
              <a:t>-NPV(Buyer)</a:t>
            </a:r>
            <a:endParaRPr lang="en-US">
              <a:solidFill>
                <a:srgbClr val="000000"/>
              </a:solidFill>
              <a:ea typeface="Times New Roman" pitchFamily="18" charset="0"/>
              <a:cs typeface="Arial" pitchFamily="34" charset="0"/>
            </a:endParaRPr>
          </a:p>
          <a:p>
            <a:pPr eaLnBrk="1" hangingPunct="1">
              <a:spcBef>
                <a:spcPct val="50000"/>
              </a:spcBef>
            </a:pPr>
            <a:r>
              <a:rPr lang="en-US">
                <a:solidFill>
                  <a:srgbClr val="000000"/>
                </a:solidFill>
                <a:ea typeface="Times New Roman" pitchFamily="18" charset="0"/>
                <a:cs typeface="Arial" pitchFamily="34" charset="0"/>
              </a:rPr>
              <a:t>Therefore, if both the buyer and seller apply the NPV Rule (NPV</a:t>
            </a:r>
            <a:r>
              <a:rPr lang="en-US">
                <a:solidFill>
                  <a:srgbClr val="000000"/>
                </a:solidFill>
                <a:ea typeface="Times New Roman" pitchFamily="18" charset="0"/>
                <a:cs typeface="Arial" pitchFamily="34" charset="0"/>
                <a:sym typeface="Symbol" pitchFamily="18" charset="2"/>
              </a:rPr>
              <a:t></a:t>
            </a:r>
            <a:r>
              <a:rPr lang="en-US">
                <a:solidFill>
                  <a:srgbClr val="000000"/>
                </a:solidFill>
                <a:ea typeface="Times New Roman" pitchFamily="18" charset="0"/>
                <a:cs typeface="Arial" pitchFamily="34" charset="0"/>
              </a:rPr>
              <a:t>0), then:</a:t>
            </a:r>
            <a:endParaRPr lang="en-US" b="1">
              <a:solidFill>
                <a:srgbClr val="000000"/>
              </a:solidFill>
              <a:ea typeface="Times New Roman" pitchFamily="18" charset="0"/>
              <a:cs typeface="Arial" pitchFamily="34" charset="0"/>
            </a:endParaRPr>
          </a:p>
          <a:p>
            <a:pPr eaLnBrk="1" hangingPunct="1">
              <a:spcBef>
                <a:spcPct val="50000"/>
              </a:spcBef>
            </a:pPr>
            <a:r>
              <a:rPr lang="en-US" b="1">
                <a:solidFill>
                  <a:srgbClr val="000000"/>
                </a:solidFill>
                <a:ea typeface="Times New Roman" pitchFamily="18" charset="0"/>
                <a:cs typeface="Arial" pitchFamily="34" charset="0"/>
              </a:rPr>
              <a:t>(i) NPV(Buyer)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0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-NPV(Seller)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0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NPV(Seller)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0;</a:t>
            </a:r>
            <a:endParaRPr lang="en-US" i="1">
              <a:solidFill>
                <a:srgbClr val="000000"/>
              </a:solidFill>
              <a:ea typeface="Times New Roman" pitchFamily="18" charset="0"/>
              <a:cs typeface="Arial" pitchFamily="34" charset="0"/>
            </a:endParaRPr>
          </a:p>
          <a:p>
            <a:pPr eaLnBrk="1" hangingPunct="1">
              <a:spcBef>
                <a:spcPct val="50000"/>
              </a:spcBef>
            </a:pPr>
            <a:r>
              <a:rPr lang="en-US" b="1">
                <a:solidFill>
                  <a:srgbClr val="000000"/>
                </a:solidFill>
                <a:ea typeface="Times New Roman" pitchFamily="18" charset="0"/>
                <a:cs typeface="Arial" pitchFamily="34" charset="0"/>
              </a:rPr>
              <a:t>(ii) NPV(Seller)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0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-NPV(Buyer)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0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NPV(Buyer)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0;</a:t>
            </a:r>
            <a:endParaRPr lang="en-US" i="1">
              <a:solidFill>
                <a:srgbClr val="000000"/>
              </a:solidFill>
              <a:ea typeface="Times New Roman" pitchFamily="18" charset="0"/>
              <a:cs typeface="Arial" pitchFamily="34" charset="0"/>
            </a:endParaRPr>
          </a:p>
          <a:p>
            <a:pPr eaLnBrk="1" hangingPunct="1">
              <a:spcBef>
                <a:spcPct val="50000"/>
              </a:spcBef>
            </a:pPr>
            <a:r>
              <a:rPr lang="en-US" b="1">
                <a:solidFill>
                  <a:srgbClr val="000000"/>
                </a:solidFill>
                <a:ea typeface="Times New Roman" pitchFamily="18" charset="0"/>
                <a:cs typeface="Arial" pitchFamily="34" charset="0"/>
              </a:rPr>
              <a:t>(i)&amp;(ii) together </a:t>
            </a:r>
            <a:r>
              <a:rPr lang="en-US" b="1">
                <a:solidFill>
                  <a:srgbClr val="000000"/>
                </a:solidFill>
                <a:ea typeface="Times New Roman" pitchFamily="18" charset="0"/>
                <a:cs typeface="Arial" pitchFamily="34" charset="0"/>
                <a:sym typeface="Symbol" pitchFamily="18" charset="2"/>
              </a:rPr>
              <a:t></a:t>
            </a:r>
            <a:r>
              <a:rPr lang="en-US" b="1">
                <a:solidFill>
                  <a:srgbClr val="000000"/>
                </a:solidFill>
                <a:ea typeface="Times New Roman" pitchFamily="18" charset="0"/>
                <a:cs typeface="Arial" pitchFamily="34" charset="0"/>
              </a:rPr>
              <a:t> NPV(Buyer) = NPV(Seller) = 0.</a:t>
            </a:r>
            <a:endParaRPr lang="en-US">
              <a:solidFill>
                <a:srgbClr val="000000"/>
              </a:solidFill>
              <a:ea typeface="Times New Roman" pitchFamily="18" charset="0"/>
              <a:cs typeface="Arial" pitchFamily="34" charset="0"/>
            </a:endParaRPr>
          </a:p>
          <a:p>
            <a:pPr eaLnBrk="1" hangingPunct="1">
              <a:spcBef>
                <a:spcPct val="50000"/>
              </a:spcBef>
            </a:pPr>
            <a:r>
              <a:rPr lang="en-US">
                <a:solidFill>
                  <a:srgbClr val="000000"/>
                </a:solidFill>
                <a:ea typeface="Times New Roman" pitchFamily="18" charset="0"/>
                <a:cs typeface="Arial" pitchFamily="34" charset="0"/>
              </a:rPr>
              <a:t>Thus, measured on the basis of MV, we actually </a:t>
            </a:r>
            <a:r>
              <a:rPr lang="en-US" b="1" i="1">
                <a:solidFill>
                  <a:srgbClr val="000000"/>
                </a:solidFill>
                <a:ea typeface="Times New Roman" pitchFamily="18" charset="0"/>
                <a:cs typeface="Arial" pitchFamily="34" charset="0"/>
              </a:rPr>
              <a:t>expect</a:t>
            </a:r>
            <a:r>
              <a:rPr lang="en-US">
                <a:solidFill>
                  <a:srgbClr val="000000"/>
                </a:solidFill>
                <a:ea typeface="Times New Roman" pitchFamily="18" charset="0"/>
                <a:cs typeface="Arial" pitchFamily="34" charset="0"/>
              </a:rPr>
              <a:t> that:</a:t>
            </a:r>
            <a:endParaRPr lang="en-US" b="1">
              <a:solidFill>
                <a:srgbClr val="FF0000"/>
              </a:solidFill>
              <a:ea typeface="Times New Roman" pitchFamily="18" charset="0"/>
              <a:cs typeface="Arial" pitchFamily="34" charset="0"/>
            </a:endParaRPr>
          </a:p>
          <a:p>
            <a:pPr algn="ctr" eaLnBrk="1" hangingPunct="1">
              <a:spcBef>
                <a:spcPct val="50000"/>
              </a:spcBef>
            </a:pPr>
            <a:r>
              <a:rPr lang="en-US" b="1">
                <a:solidFill>
                  <a:srgbClr val="FF0000"/>
                </a:solidFill>
                <a:ea typeface="Times New Roman" pitchFamily="18" charset="0"/>
                <a:cs typeface="Arial" pitchFamily="34" charset="0"/>
              </a:rPr>
              <a:t>NPV = 0.</a:t>
            </a:r>
          </a:p>
        </p:txBody>
      </p:sp>
      <p:sp>
        <p:nvSpPr>
          <p:cNvPr id="56324"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miter lim="800000"/>
            <a:headEnd/>
            <a:tailEnd/>
          </a:ln>
        </p:spPr>
        <p:txBody>
          <a:bodyPr/>
          <a:lstStyle/>
          <a:p>
            <a:fld id="{8541AAFB-39BF-422F-A2C0-8BCD99A8FE5A}" type="slidenum">
              <a:rPr lang="en-US" smtClean="0"/>
              <a:pPr/>
              <a:t>36</a:t>
            </a:fld>
            <a:endParaRPr lang="en-US" smtClean="0"/>
          </a:p>
        </p:txBody>
      </p:sp>
      <p:sp>
        <p:nvSpPr>
          <p:cNvPr id="69634" name="Rectangle 2"/>
          <p:cNvSpPr>
            <a:spLocks noGrp="1" noChangeArrowheads="1"/>
          </p:cNvSpPr>
          <p:nvPr>
            <p:ph type="title"/>
          </p:nvPr>
        </p:nvSpPr>
        <p:spPr>
          <a:xfrm>
            <a:off x="609600" y="381000"/>
            <a:ext cx="7772400" cy="1143000"/>
          </a:xfrm>
        </p:spPr>
        <p:txBody>
          <a:bodyPr/>
          <a:lstStyle/>
          <a:p>
            <a:pPr eaLnBrk="1" hangingPunct="1">
              <a:buFont typeface="Wingdings" panose="05000000000000000000" pitchFamily="2" charset="2"/>
              <a:buNone/>
              <a:defRPr/>
            </a:pPr>
            <a:r>
              <a:rPr lang="en-US" sz="3200" b="1" smtClean="0">
                <a:solidFill>
                  <a:srgbClr val="000000"/>
                </a:solidFill>
                <a:latin typeface="Times New Roman" panose="02020603050405020304" pitchFamily="18" charset="0"/>
                <a:cs typeface="Arial" panose="020B0604020202090204" pitchFamily="34" charset="0"/>
              </a:rPr>
              <a:t>Sources of </a:t>
            </a:r>
            <a:r>
              <a:rPr lang="en-US" sz="3200" b="1" i="1" smtClean="0">
                <a:solidFill>
                  <a:srgbClr val="000000"/>
                </a:solidFill>
                <a:latin typeface="Times New Roman" panose="02020603050405020304" pitchFamily="18" charset="0"/>
                <a:cs typeface="Arial" panose="020B0604020202090204" pitchFamily="34" charset="0"/>
              </a:rPr>
              <a:t>“illusions”</a:t>
            </a:r>
            <a:r>
              <a:rPr lang="en-US" sz="3200" b="1" smtClean="0">
                <a:solidFill>
                  <a:srgbClr val="000000"/>
                </a:solidFill>
                <a:latin typeface="Times New Roman" panose="02020603050405020304" pitchFamily="18" charset="0"/>
                <a:cs typeface="Arial" panose="020B0604020202090204" pitchFamily="34" charset="0"/>
              </a:rPr>
              <a:t> of big positive NPVs</a:t>
            </a:r>
            <a:endParaRPr lang="en-US" sz="3200" b="1" smtClean="0">
              <a:latin typeface="Times New Roman" panose="02020603050405020304" pitchFamily="18" charset="0"/>
              <a:cs typeface="Times New Roman" panose="02020603050405020304" pitchFamily="18" charset="0"/>
            </a:endParaRPr>
          </a:p>
        </p:txBody>
      </p:sp>
      <p:sp>
        <p:nvSpPr>
          <p:cNvPr id="57348" name="Rectangle 3"/>
          <p:cNvSpPr>
            <a:spLocks noGrp="1" noChangeArrowheads="1"/>
          </p:cNvSpPr>
          <p:nvPr>
            <p:ph type="body" idx="1"/>
          </p:nvPr>
        </p:nvSpPr>
        <p:spPr>
          <a:xfrm>
            <a:off x="609600" y="1524000"/>
            <a:ext cx="7772400" cy="4114800"/>
          </a:xfrm>
        </p:spPr>
        <p:txBody>
          <a:bodyPr/>
          <a:lstStyle/>
          <a:p>
            <a:pPr eaLnBrk="1" hangingPunct="1">
              <a:lnSpc>
                <a:spcPct val="80000"/>
              </a:lnSpc>
              <a:buFont typeface="Wingdings" pitchFamily="2" charset="2"/>
              <a:buNone/>
            </a:pPr>
            <a:r>
              <a:rPr lang="en-US" sz="2800" smtClean="0">
                <a:solidFill>
                  <a:srgbClr val="000000"/>
                </a:solidFill>
                <a:cs typeface="Arial" pitchFamily="34" charset="0"/>
              </a:rPr>
              <a:t>1)</a:t>
            </a:r>
            <a:r>
              <a:rPr lang="en-US" sz="2800" smtClean="0">
                <a:solidFill>
                  <a:srgbClr val="000000"/>
                </a:solidFill>
                <a:cs typeface="Times New Roman" pitchFamily="18" charset="0"/>
              </a:rPr>
              <a:t>    </a:t>
            </a:r>
            <a:r>
              <a:rPr lang="en-US" sz="2800" smtClean="0">
                <a:solidFill>
                  <a:srgbClr val="000000"/>
                </a:solidFill>
                <a:cs typeface="Arial" pitchFamily="34" charset="0"/>
              </a:rPr>
              <a:t>OCC (discount rate) is </a:t>
            </a:r>
            <a:r>
              <a:rPr lang="en-US" sz="2800" b="1" i="1" smtClean="0">
                <a:solidFill>
                  <a:srgbClr val="000000"/>
                </a:solidFill>
                <a:cs typeface="Arial" pitchFamily="34" charset="0"/>
              </a:rPr>
              <a:t>not</a:t>
            </a:r>
            <a:r>
              <a:rPr lang="en-US" sz="2800" smtClean="0">
                <a:solidFill>
                  <a:srgbClr val="000000"/>
                </a:solidFill>
                <a:cs typeface="Arial" pitchFamily="34" charset="0"/>
              </a:rPr>
              <a:t> the cost of borrowed funds (e.g., mortgage interest rate).</a:t>
            </a:r>
          </a:p>
          <a:p>
            <a:pPr eaLnBrk="1" hangingPunct="1">
              <a:lnSpc>
                <a:spcPct val="80000"/>
              </a:lnSpc>
              <a:buFont typeface="Wingdings" pitchFamily="2" charset="2"/>
              <a:buNone/>
            </a:pPr>
            <a:endParaRPr lang="en-US" sz="2800" smtClean="0">
              <a:solidFill>
                <a:srgbClr val="000000"/>
              </a:solidFill>
              <a:cs typeface="Arial" pitchFamily="34" charset="0"/>
            </a:endParaRPr>
          </a:p>
          <a:p>
            <a:pPr eaLnBrk="1" hangingPunct="1">
              <a:lnSpc>
                <a:spcPct val="80000"/>
              </a:lnSpc>
              <a:buFont typeface="Wingdings" pitchFamily="2" charset="2"/>
              <a:buNone/>
            </a:pPr>
            <a:r>
              <a:rPr lang="en-US" sz="2800" smtClean="0">
                <a:solidFill>
                  <a:srgbClr val="000000"/>
                </a:solidFill>
                <a:cs typeface="Arial" pitchFamily="34" charset="0"/>
              </a:rPr>
              <a:t>2)</a:t>
            </a:r>
            <a:r>
              <a:rPr lang="en-US" sz="2800" smtClean="0">
                <a:solidFill>
                  <a:srgbClr val="000000"/>
                </a:solidFill>
                <a:cs typeface="Times New Roman" pitchFamily="18" charset="0"/>
              </a:rPr>
              <a:t>    </a:t>
            </a:r>
            <a:r>
              <a:rPr lang="en-US" sz="2800" smtClean="0">
                <a:solidFill>
                  <a:srgbClr val="000000"/>
                </a:solidFill>
                <a:cs typeface="Arial" pitchFamily="34" charset="0"/>
              </a:rPr>
              <a:t>Land value? (not just historical cost)</a:t>
            </a:r>
          </a:p>
          <a:p>
            <a:pPr eaLnBrk="1" hangingPunct="1">
              <a:lnSpc>
                <a:spcPct val="80000"/>
              </a:lnSpc>
              <a:buFont typeface="Wingdings" pitchFamily="2" charset="2"/>
              <a:buNone/>
            </a:pPr>
            <a:endParaRPr lang="en-US" sz="2800" smtClean="0">
              <a:solidFill>
                <a:srgbClr val="000000"/>
              </a:solidFill>
              <a:cs typeface="Arial" pitchFamily="34" charset="0"/>
            </a:endParaRPr>
          </a:p>
          <a:p>
            <a:pPr eaLnBrk="1" hangingPunct="1">
              <a:lnSpc>
                <a:spcPct val="80000"/>
              </a:lnSpc>
              <a:buFont typeface="Wingdings" pitchFamily="2" charset="2"/>
              <a:buNone/>
            </a:pPr>
            <a:r>
              <a:rPr lang="en-US" sz="2800" smtClean="0">
                <a:solidFill>
                  <a:srgbClr val="000000"/>
                </a:solidFill>
                <a:cs typeface="Arial" pitchFamily="34" charset="0"/>
              </a:rPr>
              <a:t>3)</a:t>
            </a:r>
            <a:r>
              <a:rPr lang="en-US" sz="2800" smtClean="0">
                <a:solidFill>
                  <a:srgbClr val="000000"/>
                </a:solidFill>
                <a:cs typeface="Times New Roman" pitchFamily="18" charset="0"/>
              </a:rPr>
              <a:t>    </a:t>
            </a:r>
            <a:r>
              <a:rPr lang="en-US" sz="2800" smtClean="0">
                <a:solidFill>
                  <a:srgbClr val="000000"/>
                </a:solidFill>
                <a:cs typeface="Arial" pitchFamily="34" charset="0"/>
              </a:rPr>
              <a:t>Search &amp; Management Costs?</a:t>
            </a:r>
          </a:p>
          <a:p>
            <a:pPr eaLnBrk="1" hangingPunct="1">
              <a:lnSpc>
                <a:spcPct val="80000"/>
              </a:lnSpc>
              <a:buFont typeface="Wingdings" pitchFamily="2" charset="2"/>
              <a:buNone/>
            </a:pPr>
            <a:endParaRPr lang="en-US" sz="2800" smtClean="0">
              <a:solidFill>
                <a:srgbClr val="000000"/>
              </a:solidFill>
              <a:cs typeface="Arial" pitchFamily="34" charset="0"/>
            </a:endParaRPr>
          </a:p>
          <a:p>
            <a:pPr eaLnBrk="1" hangingPunct="1">
              <a:lnSpc>
                <a:spcPct val="80000"/>
              </a:lnSpc>
              <a:buFont typeface="Wingdings" pitchFamily="2" charset="2"/>
              <a:buNone/>
            </a:pPr>
            <a:r>
              <a:rPr lang="en-US" sz="2800" smtClean="0">
                <a:solidFill>
                  <a:srgbClr val="000000"/>
                </a:solidFill>
                <a:cs typeface="Arial" pitchFamily="34" charset="0"/>
              </a:rPr>
              <a:t>4)</a:t>
            </a:r>
            <a:r>
              <a:rPr lang="en-US" sz="2800" smtClean="0">
                <a:solidFill>
                  <a:srgbClr val="000000"/>
                </a:solidFill>
                <a:cs typeface="Times New Roman" pitchFamily="18" charset="0"/>
              </a:rPr>
              <a:t>    </a:t>
            </a:r>
            <a:r>
              <a:rPr lang="en-US" sz="2800" smtClean="0">
                <a:solidFill>
                  <a:srgbClr val="000000"/>
                </a:solidFill>
                <a:cs typeface="Arial" pitchFamily="34" charset="0"/>
              </a:rPr>
              <a:t>“Private Info”? (But MV is based on </a:t>
            </a:r>
            <a:r>
              <a:rPr lang="en-US" sz="2800" i="1" u="sng" smtClean="0">
                <a:solidFill>
                  <a:srgbClr val="000000"/>
                </a:solidFill>
                <a:cs typeface="Arial" pitchFamily="34" charset="0"/>
              </a:rPr>
              <a:t>public</a:t>
            </a:r>
            <a:r>
              <a:rPr lang="en-US" sz="2800" smtClean="0">
                <a:solidFill>
                  <a:srgbClr val="000000"/>
                </a:solidFill>
                <a:cs typeface="Arial" pitchFamily="34" charset="0"/>
              </a:rPr>
              <a:t> info.)</a:t>
            </a:r>
            <a:r>
              <a:rPr lang="en-US" sz="2800" smtClean="0">
                <a:latin typeface="Courier" charset="0"/>
                <a:cs typeface="Times New Roman" pitchFamily="18" charset="0"/>
              </a:rPr>
              <a:t/>
            </a:r>
            <a:br>
              <a:rPr lang="en-US" sz="2800" smtClean="0">
                <a:latin typeface="Courier" charset="0"/>
                <a:cs typeface="Times New Roman" pitchFamily="18" charset="0"/>
              </a:rPr>
            </a:br>
            <a:endParaRPr lang="en-US" sz="2800" smtClean="0">
              <a:latin typeface="Courier" charset="0"/>
              <a:cs typeface="Times New Roman" pitchFamily="18" charset="0"/>
            </a:endParaRPr>
          </a:p>
        </p:txBody>
      </p:sp>
      <p:sp>
        <p:nvSpPr>
          <p:cNvPr id="57349"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miter lim="800000"/>
            <a:headEnd/>
            <a:tailEnd/>
          </a:ln>
        </p:spPr>
        <p:txBody>
          <a:bodyPr/>
          <a:lstStyle/>
          <a:p>
            <a:fld id="{9A2C3DFA-EE5D-499C-A27A-F9900D7D8E9B}" type="slidenum">
              <a:rPr lang="en-US" smtClean="0"/>
              <a:pPr/>
              <a:t>37</a:t>
            </a:fld>
            <a:endParaRPr lang="en-US" smtClean="0"/>
          </a:p>
        </p:txBody>
      </p:sp>
      <p:sp>
        <p:nvSpPr>
          <p:cNvPr id="73730" name="Rectangle 2"/>
          <p:cNvSpPr>
            <a:spLocks noGrp="1" noChangeArrowheads="1"/>
          </p:cNvSpPr>
          <p:nvPr>
            <p:ph type="title"/>
          </p:nvPr>
        </p:nvSpPr>
        <p:spPr>
          <a:xfrm>
            <a:off x="533400" y="609600"/>
            <a:ext cx="7772400" cy="1447800"/>
          </a:xfrm>
        </p:spPr>
        <p:txBody>
          <a:bodyPr/>
          <a:lstStyle/>
          <a:p>
            <a:pPr algn="l" eaLnBrk="1" hangingPunct="1">
              <a:buFont typeface="Wingdings" panose="05000000000000000000" pitchFamily="2" charset="2"/>
              <a:buNone/>
              <a:defRPr/>
            </a:pPr>
            <a:r>
              <a:rPr lang="en-US" sz="2800" smtClean="0">
                <a:cs typeface="Arial" panose="020B0604020202090204" pitchFamily="34" charset="0"/>
              </a:rPr>
              <a:t>However, in Real Estate it is possible to </a:t>
            </a:r>
            <a:r>
              <a:rPr lang="en-US" sz="2800" b="1" i="1" u="sng" smtClean="0">
                <a:cs typeface="Arial" panose="020B0604020202090204" pitchFamily="34" charset="0"/>
              </a:rPr>
              <a:t>occasionally</a:t>
            </a:r>
            <a:r>
              <a:rPr lang="en-US" sz="2800" smtClean="0">
                <a:cs typeface="Arial" panose="020B0604020202090204" pitchFamily="34" charset="0"/>
              </a:rPr>
              <a:t> find deals with substantially positive, or negative, NPV, even based on MV.</a:t>
            </a:r>
            <a:endParaRPr lang="en-US" sz="2800" smtClean="0">
              <a:latin typeface="Courier" pitchFamily="49" charset="0"/>
              <a:cs typeface="Times New Roman" panose="02020603050405020304" pitchFamily="18" charset="0"/>
            </a:endParaRPr>
          </a:p>
        </p:txBody>
      </p:sp>
      <p:sp>
        <p:nvSpPr>
          <p:cNvPr id="58372" name="Rectangle 4"/>
          <p:cNvSpPr>
            <a:spLocks noGrp="1" noChangeArrowheads="1"/>
          </p:cNvSpPr>
          <p:nvPr>
            <p:ph type="body" idx="1"/>
          </p:nvPr>
        </p:nvSpPr>
        <p:spPr>
          <a:xfrm>
            <a:off x="533400" y="2209800"/>
            <a:ext cx="7772400" cy="4114800"/>
          </a:xfrm>
          <a:noFill/>
        </p:spPr>
        <p:txBody>
          <a:bodyPr/>
          <a:lstStyle/>
          <a:p>
            <a:pPr eaLnBrk="1" hangingPunct="1">
              <a:buFont typeface="Wingdings" pitchFamily="2" charset="2"/>
              <a:buNone/>
            </a:pPr>
            <a:r>
              <a:rPr lang="en-US" smtClean="0"/>
              <a:t>Real estate asset markets not informationally efficient:</a:t>
            </a:r>
            <a:br>
              <a:rPr lang="en-US" smtClean="0"/>
            </a:br>
            <a:r>
              <a:rPr lang="en-US" smtClean="0"/>
              <a:t>- People make “pricing mistakes” (they can’t observe MV for sure for a given property)</a:t>
            </a:r>
            <a:br>
              <a:rPr lang="en-US" smtClean="0"/>
            </a:br>
            <a:r>
              <a:rPr lang="en-US" smtClean="0"/>
              <a:t>- Your own research may uncover “news” relevant to value (just before the market knows it)</a:t>
            </a:r>
          </a:p>
        </p:txBody>
      </p:sp>
      <p:sp>
        <p:nvSpPr>
          <p:cNvPr id="58373"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miter lim="800000"/>
            <a:headEnd/>
            <a:tailEnd/>
          </a:ln>
        </p:spPr>
        <p:txBody>
          <a:bodyPr/>
          <a:lstStyle/>
          <a:p>
            <a:fld id="{89161059-9038-474B-A086-D2EB4DA884E6}" type="slidenum">
              <a:rPr lang="en-US" smtClean="0"/>
              <a:pPr/>
              <a:t>38</a:t>
            </a:fld>
            <a:endParaRPr lang="en-US" smtClean="0"/>
          </a:p>
        </p:txBody>
      </p:sp>
      <p:sp>
        <p:nvSpPr>
          <p:cNvPr id="76802" name="Rectangle 2"/>
          <p:cNvSpPr>
            <a:spLocks noGrp="1" noChangeArrowheads="1"/>
          </p:cNvSpPr>
          <p:nvPr>
            <p:ph type="title"/>
          </p:nvPr>
        </p:nvSpPr>
        <p:spPr>
          <a:xfrm>
            <a:off x="685800" y="609600"/>
            <a:ext cx="7772400" cy="838200"/>
          </a:xfrm>
        </p:spPr>
        <p:txBody>
          <a:bodyPr/>
          <a:lstStyle/>
          <a:p>
            <a:pPr algn="l" eaLnBrk="1" hangingPunct="1">
              <a:buFont typeface="Wingdings" panose="05000000000000000000" pitchFamily="2" charset="2"/>
              <a:buNone/>
              <a:defRPr/>
            </a:pPr>
            <a:r>
              <a:rPr lang="en-US" sz="2400" i="1" smtClean="0">
                <a:cs typeface="Arial" panose="020B0604020202090204" pitchFamily="34" charset="0"/>
              </a:rPr>
              <a:t>What about </a:t>
            </a:r>
            <a:r>
              <a:rPr lang="en-US" sz="2400" b="1" i="1" smtClean="0">
                <a:solidFill>
                  <a:srgbClr val="FF0000"/>
                </a:solidFill>
                <a:effectLst>
                  <a:outerShdw blurRad="38100" dist="38100" dir="2700000" algn="tl">
                    <a:srgbClr val="000000"/>
                  </a:outerShdw>
                </a:effectLst>
                <a:cs typeface="Arial" panose="020B0604020202090204" pitchFamily="34" charset="0"/>
              </a:rPr>
              <a:t>unique</a:t>
            </a:r>
            <a:r>
              <a:rPr lang="en-US" sz="2400" i="1" smtClean="0">
                <a:cs typeface="Arial" panose="020B0604020202090204" pitchFamily="34" charset="0"/>
              </a:rPr>
              <a:t> circumstances or abilities? . . .</a:t>
            </a:r>
            <a:endParaRPr lang="en-US" sz="2400" smtClean="0">
              <a:latin typeface="Courier" pitchFamily="49" charset="0"/>
              <a:cs typeface="Times New Roman" panose="02020603050405020304" pitchFamily="18" charset="0"/>
            </a:endParaRPr>
          </a:p>
        </p:txBody>
      </p:sp>
      <p:sp>
        <p:nvSpPr>
          <p:cNvPr id="59396" name="Rectangle 3"/>
          <p:cNvSpPr>
            <a:spLocks noGrp="1" noChangeArrowheads="1"/>
          </p:cNvSpPr>
          <p:nvPr>
            <p:ph type="body" idx="1"/>
          </p:nvPr>
        </p:nvSpPr>
        <p:spPr>
          <a:xfrm>
            <a:off x="685800" y="1752600"/>
            <a:ext cx="7772400" cy="2819400"/>
          </a:xfrm>
        </p:spPr>
        <p:txBody>
          <a:bodyPr/>
          <a:lstStyle/>
          <a:p>
            <a:pPr eaLnBrk="1" hangingPunct="1">
              <a:buFont typeface="Wingdings" pitchFamily="2" charset="2"/>
              <a:buNone/>
            </a:pPr>
            <a:r>
              <a:rPr lang="en-US" sz="2400" smtClean="0">
                <a:cs typeface="Arial" pitchFamily="34" charset="0"/>
              </a:rPr>
              <a:t>Generally, real uniqueness does not affect MV.</a:t>
            </a:r>
            <a:r>
              <a:rPr lang="en-US" sz="2400" smtClean="0">
                <a:latin typeface="Courier" charset="0"/>
                <a:cs typeface="Times New Roman" pitchFamily="18" charset="0"/>
              </a:rPr>
              <a:t/>
            </a:r>
            <a:br>
              <a:rPr lang="en-US" sz="2400" smtClean="0">
                <a:latin typeface="Courier" charset="0"/>
                <a:cs typeface="Times New Roman" pitchFamily="18" charset="0"/>
              </a:rPr>
            </a:br>
            <a:endParaRPr lang="en-US" sz="2400" smtClean="0">
              <a:latin typeface="Courier" charset="0"/>
              <a:cs typeface="Times New Roman" pitchFamily="18" charset="0"/>
            </a:endParaRPr>
          </a:p>
          <a:p>
            <a:pPr eaLnBrk="1" hangingPunct="1">
              <a:buFont typeface="Wingdings" pitchFamily="2" charset="2"/>
              <a:buNone/>
            </a:pPr>
            <a:r>
              <a:rPr lang="en-US" sz="2400" smtClean="0">
                <a:cs typeface="Arial" pitchFamily="34" charset="0"/>
              </a:rPr>
              <a:t>Precisely because you are unique, you can’t expect someone else to be willing to pay what you could, or be willing to sell for what you would. (May affect “investment value” – IV, not MV.)</a:t>
            </a:r>
            <a:endParaRPr lang="en-US" smtClean="0">
              <a:latin typeface="Courier" charset="0"/>
              <a:cs typeface="Times New Roman" pitchFamily="18" charset="0"/>
            </a:endParaRPr>
          </a:p>
        </p:txBody>
      </p:sp>
      <p:sp>
        <p:nvSpPr>
          <p:cNvPr id="59397"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miter lim="800000"/>
            <a:headEnd/>
            <a:tailEnd/>
          </a:ln>
        </p:spPr>
        <p:txBody>
          <a:bodyPr/>
          <a:lstStyle/>
          <a:p>
            <a:fld id="{247E4587-389D-4699-A2BC-990CA9F205C6}" type="slidenum">
              <a:rPr lang="en-US" smtClean="0"/>
              <a:pPr/>
              <a:t>39</a:t>
            </a:fld>
            <a:endParaRPr lang="en-US" smtClean="0"/>
          </a:p>
        </p:txBody>
      </p:sp>
      <p:sp>
        <p:nvSpPr>
          <p:cNvPr id="220164" name="Text Box 4"/>
          <p:cNvSpPr txBox="1">
            <a:spLocks noChangeArrowheads="1"/>
          </p:cNvSpPr>
          <p:nvPr/>
        </p:nvSpPr>
        <p:spPr bwMode="auto">
          <a:xfrm>
            <a:off x="685800" y="228600"/>
            <a:ext cx="79248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defRPr/>
            </a:pPr>
            <a:r>
              <a:rPr lang="en-US" b="1">
                <a:effectLst>
                  <a:outerShdw blurRad="38100" dist="38100" dir="2700000" algn="tl">
                    <a:srgbClr val="FFFFFF"/>
                  </a:outerShdw>
                </a:effectLst>
              </a:rPr>
              <a:t>10.6.2 Choosing Among Alternative Zero-NPV Investments</a:t>
            </a:r>
          </a:p>
        </p:txBody>
      </p:sp>
      <p:sp>
        <p:nvSpPr>
          <p:cNvPr id="60420" name="Text Box 5"/>
          <p:cNvSpPr txBox="1">
            <a:spLocks noChangeArrowheads="1"/>
          </p:cNvSpPr>
          <p:nvPr/>
        </p:nvSpPr>
        <p:spPr bwMode="auto">
          <a:xfrm>
            <a:off x="685800" y="990600"/>
            <a:ext cx="7772400" cy="4791075"/>
          </a:xfrm>
          <a:prstGeom prst="rect">
            <a:avLst/>
          </a:prstGeom>
          <a:noFill/>
          <a:ln w="9525">
            <a:noFill/>
            <a:miter lim="800000"/>
            <a:headEnd/>
            <a:tailEnd/>
          </a:ln>
        </p:spPr>
        <p:txBody>
          <a:bodyPr>
            <a:spAutoFit/>
          </a:bodyPr>
          <a:lstStyle/>
          <a:p>
            <a:pPr eaLnBrk="1" hangingPunct="1">
              <a:spcBef>
                <a:spcPct val="50000"/>
              </a:spcBef>
              <a:buFontTx/>
              <a:buChar char="•"/>
            </a:pPr>
            <a:r>
              <a:rPr lang="en-US" sz="2800"/>
              <a:t> Alternatives may have different NPVs based on “investment value”, even though they all have equal (zero) NPV based on “market value”. (See Sect. 12.1 in Ch.12.)</a:t>
            </a:r>
          </a:p>
          <a:p>
            <a:pPr eaLnBrk="1" hangingPunct="1">
              <a:spcBef>
                <a:spcPct val="50000"/>
              </a:spcBef>
              <a:buFontTx/>
              <a:buChar char="•"/>
            </a:pPr>
            <a:r>
              <a:rPr lang="en-US" sz="2800"/>
              <a:t> One alternative may be preferable for macro or strategic reasons (portfolio target, administrative efficiency, property size preference, etc.).</a:t>
            </a:r>
          </a:p>
          <a:p>
            <a:pPr eaLnBrk="1" hangingPunct="1">
              <a:spcBef>
                <a:spcPct val="50000"/>
              </a:spcBef>
              <a:buFontTx/>
              <a:buChar char="•"/>
            </a:pPr>
            <a:r>
              <a:rPr lang="en-US" sz="2800"/>
              <a:t> Alternatives may present different expected return </a:t>
            </a:r>
            <a:r>
              <a:rPr lang="en-US" sz="2800" i="1"/>
              <a:t>“attributes”</a:t>
            </a:r>
            <a:r>
              <a:rPr lang="en-US" sz="2800"/>
              <a:t> (initial yield, cash flow change, yield change). (See Appendix 10A &amp; Sect. 26.1.2.)</a:t>
            </a:r>
          </a:p>
        </p:txBody>
      </p:sp>
      <p:sp>
        <p:nvSpPr>
          <p:cNvPr id="60421"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6"/>
          <p:cNvSpPr>
            <a:spLocks noGrp="1"/>
          </p:cNvSpPr>
          <p:nvPr>
            <p:ph type="sldNum" sz="quarter" idx="12"/>
          </p:nvPr>
        </p:nvSpPr>
        <p:spPr>
          <a:noFill/>
          <a:ln>
            <a:miter lim="800000"/>
            <a:headEnd/>
            <a:tailEnd/>
          </a:ln>
        </p:spPr>
        <p:txBody>
          <a:bodyPr/>
          <a:lstStyle/>
          <a:p>
            <a:fld id="{5AE981B9-9AE2-42F6-BC6F-CA662A5B190E}" type="slidenum">
              <a:rPr lang="en-US" smtClean="0"/>
              <a:pPr/>
              <a:t>4</a:t>
            </a:fld>
            <a:endParaRPr lang="en-US" smtClean="0"/>
          </a:p>
        </p:txBody>
      </p:sp>
      <p:sp>
        <p:nvSpPr>
          <p:cNvPr id="17410" name="Rectangle 2"/>
          <p:cNvSpPr>
            <a:spLocks noGrp="1" noChangeArrowheads="1"/>
          </p:cNvSpPr>
          <p:nvPr>
            <p:ph type="title"/>
          </p:nvPr>
        </p:nvSpPr>
        <p:spPr>
          <a:xfrm>
            <a:off x="457200" y="381000"/>
            <a:ext cx="2971800" cy="762000"/>
          </a:xfrm>
        </p:spPr>
        <p:txBody>
          <a:bodyPr/>
          <a:lstStyle/>
          <a:p>
            <a:pPr algn="l" eaLnBrk="1" hangingPunct="1">
              <a:buFont typeface="Wingdings" panose="05000000000000000000" pitchFamily="2" charset="2"/>
              <a:buNone/>
              <a:defRPr/>
            </a:pPr>
            <a:r>
              <a:rPr lang="en-US" sz="2400" b="1" i="1" smtClean="0">
                <a:latin typeface="Times New Roman" panose="02020603050405020304" pitchFamily="18" charset="0"/>
                <a:cs typeface="Times New Roman" panose="02020603050405020304" pitchFamily="18" charset="0"/>
              </a:rPr>
              <a:t>Numerical example...</a:t>
            </a:r>
            <a:endParaRPr lang="en-US" sz="2400" i="1" smtClean="0">
              <a:latin typeface="Courier" pitchFamily="49" charset="0"/>
              <a:cs typeface="Times New Roman" panose="02020603050405020304" pitchFamily="18" charset="0"/>
            </a:endParaRPr>
          </a:p>
        </p:txBody>
      </p:sp>
      <p:sp>
        <p:nvSpPr>
          <p:cNvPr id="2053" name="Rectangle 50"/>
          <p:cNvSpPr>
            <a:spLocks noChangeArrowheads="1"/>
          </p:cNvSpPr>
          <p:nvPr/>
        </p:nvSpPr>
        <p:spPr bwMode="auto">
          <a:xfrm>
            <a:off x="381000" y="1371600"/>
            <a:ext cx="4038600" cy="3290888"/>
          </a:xfrm>
          <a:prstGeom prst="rect">
            <a:avLst/>
          </a:prstGeom>
          <a:solidFill>
            <a:schemeClr val="bg1"/>
          </a:solidFill>
          <a:ln w="9525">
            <a:solidFill>
              <a:schemeClr val="tx1"/>
            </a:solidFill>
            <a:miter lim="800000"/>
            <a:headEnd/>
            <a:tailEnd/>
          </a:ln>
        </p:spPr>
        <p:txBody>
          <a:bodyPr>
            <a:spAutoFit/>
          </a:bodyPr>
          <a:lstStyle/>
          <a:p>
            <a:pPr algn="ctr" eaLnBrk="1" hangingPunct="1">
              <a:spcBef>
                <a:spcPct val="50000"/>
              </a:spcBef>
            </a:pPr>
            <a:r>
              <a:rPr lang="en-US" sz="1800" b="1" i="1">
                <a:latin typeface="Arial" pitchFamily="34" charset="0"/>
              </a:rPr>
              <a:t>Lease:</a:t>
            </a:r>
          </a:p>
          <a:p>
            <a:pPr eaLnBrk="1" hangingPunct="1">
              <a:spcBef>
                <a:spcPct val="50000"/>
              </a:spcBef>
            </a:pPr>
            <a:r>
              <a:rPr lang="en-US" sz="1800" i="1">
                <a:latin typeface="Arial" pitchFamily="34" charset="0"/>
              </a:rPr>
              <a:t>Year:		CF:	</a:t>
            </a:r>
          </a:p>
          <a:p>
            <a:pPr eaLnBrk="1" hangingPunct="1">
              <a:spcBef>
                <a:spcPct val="50000"/>
              </a:spcBef>
            </a:pPr>
            <a:r>
              <a:rPr lang="en-US" sz="1800">
                <a:latin typeface="Arial" pitchFamily="34" charset="0"/>
              </a:rPr>
              <a:t>2001		$1,000,000	</a:t>
            </a:r>
          </a:p>
          <a:p>
            <a:pPr eaLnBrk="1" hangingPunct="1">
              <a:spcBef>
                <a:spcPct val="50000"/>
              </a:spcBef>
            </a:pPr>
            <a:r>
              <a:rPr lang="en-US" sz="1800">
                <a:latin typeface="Arial" pitchFamily="34" charset="0"/>
              </a:rPr>
              <a:t>2002		$1,000,000	</a:t>
            </a:r>
          </a:p>
          <a:p>
            <a:pPr eaLnBrk="1" hangingPunct="1">
              <a:spcBef>
                <a:spcPct val="50000"/>
              </a:spcBef>
            </a:pPr>
            <a:r>
              <a:rPr lang="en-US" sz="1800">
                <a:latin typeface="Arial" pitchFamily="34" charset="0"/>
              </a:rPr>
              <a:t>2003		$1,000,000	</a:t>
            </a:r>
          </a:p>
          <a:p>
            <a:pPr eaLnBrk="1" hangingPunct="1">
              <a:spcBef>
                <a:spcPct val="50000"/>
              </a:spcBef>
            </a:pPr>
            <a:r>
              <a:rPr lang="en-US" sz="1800">
                <a:latin typeface="Arial" pitchFamily="34" charset="0"/>
              </a:rPr>
              <a:t>2004		$1,500,000	</a:t>
            </a:r>
          </a:p>
          <a:p>
            <a:pPr eaLnBrk="1" hangingPunct="1">
              <a:spcBef>
                <a:spcPct val="50000"/>
              </a:spcBef>
            </a:pPr>
            <a:r>
              <a:rPr lang="en-US" sz="1800">
                <a:latin typeface="Arial" pitchFamily="34" charset="0"/>
              </a:rPr>
              <a:t>2005		$1,500,000	</a:t>
            </a:r>
          </a:p>
          <a:p>
            <a:pPr eaLnBrk="1" hangingPunct="1">
              <a:spcBef>
                <a:spcPct val="20000"/>
              </a:spcBef>
            </a:pPr>
            <a:r>
              <a:rPr lang="en-US" sz="1800">
                <a:latin typeface="Arial" pitchFamily="34" charset="0"/>
              </a:rPr>
              <a:t>2006		$1,500,000</a:t>
            </a:r>
            <a:r>
              <a:rPr lang="en-US">
                <a:latin typeface="Arial" pitchFamily="34" charset="0"/>
              </a:rPr>
              <a:t>	</a:t>
            </a:r>
          </a:p>
        </p:txBody>
      </p:sp>
      <p:sp>
        <p:nvSpPr>
          <p:cNvPr id="2054" name="Rectangle 51"/>
          <p:cNvSpPr>
            <a:spLocks noChangeArrowheads="1"/>
          </p:cNvSpPr>
          <p:nvPr/>
        </p:nvSpPr>
        <p:spPr bwMode="auto">
          <a:xfrm>
            <a:off x="3810000" y="533400"/>
            <a:ext cx="4724400" cy="2743200"/>
          </a:xfrm>
          <a:prstGeom prst="rect">
            <a:avLst/>
          </a:prstGeom>
          <a:solidFill>
            <a:srgbClr val="66FFFF"/>
          </a:solidFill>
          <a:ln w="9525">
            <a:noFill/>
            <a:miter lim="800000"/>
            <a:headEnd/>
            <a:tailEnd/>
          </a:ln>
        </p:spPr>
        <p:txBody>
          <a:bodyPr/>
          <a:lstStyle/>
          <a:p>
            <a:pPr marL="342900" indent="-342900" eaLnBrk="1" hangingPunct="1">
              <a:spcBef>
                <a:spcPct val="20000"/>
              </a:spcBef>
              <a:buClr>
                <a:schemeClr val="accent2"/>
              </a:buClr>
              <a:buSzPct val="80000"/>
              <a:buFont typeface="Wingdings" pitchFamily="2" charset="2"/>
              <a:buNone/>
            </a:pPr>
            <a:r>
              <a:rPr lang="en-US" sz="2000" i="1">
                <a:latin typeface="Symbol" pitchFamily="18" charset="2"/>
                <a:cs typeface="Times New Roman" pitchFamily="18" charset="0"/>
              </a:rPr>
              <a:t>·</a:t>
            </a:r>
            <a:r>
              <a:rPr lang="en-US" sz="2000" i="1">
                <a:cs typeface="Times New Roman" pitchFamily="18" charset="0"/>
              </a:rPr>
              <a:t>        </a:t>
            </a:r>
            <a:r>
              <a:rPr lang="en-US" sz="2000" i="1">
                <a:cs typeface="Arial" pitchFamily="34" charset="0"/>
              </a:rPr>
              <a:t>Single-tenant office bldg</a:t>
            </a:r>
            <a:endParaRPr lang="en-US" sz="2000" i="1">
              <a:latin typeface="Courier" charset="0"/>
              <a:cs typeface="Times New Roman" pitchFamily="18" charset="0"/>
            </a:endParaRPr>
          </a:p>
          <a:p>
            <a:pPr marL="342900" indent="-342900" eaLnBrk="1" hangingPunct="1">
              <a:spcBef>
                <a:spcPct val="20000"/>
              </a:spcBef>
              <a:buClr>
                <a:schemeClr val="accent2"/>
              </a:buClr>
              <a:buSzPct val="80000"/>
              <a:buFont typeface="Wingdings" pitchFamily="2" charset="2"/>
              <a:buNone/>
            </a:pPr>
            <a:r>
              <a:rPr lang="en-US" sz="2000" i="1">
                <a:latin typeface="Symbol" pitchFamily="18" charset="2"/>
                <a:cs typeface="Times New Roman" pitchFamily="18" charset="0"/>
              </a:rPr>
              <a:t>·</a:t>
            </a:r>
            <a:r>
              <a:rPr lang="en-US" sz="2000" i="1">
                <a:cs typeface="Times New Roman" pitchFamily="18" charset="0"/>
              </a:rPr>
              <a:t>        </a:t>
            </a:r>
            <a:r>
              <a:rPr lang="en-US" sz="2000" i="1">
                <a:cs typeface="Arial" pitchFamily="34" charset="0"/>
              </a:rPr>
              <a:t>6-year “net” lease with a “step-up”...</a:t>
            </a:r>
            <a:endParaRPr lang="en-US" sz="2000" i="1">
              <a:latin typeface="Symbol" pitchFamily="18" charset="2"/>
              <a:cs typeface="Times New Roman" pitchFamily="18" charset="0"/>
            </a:endParaRPr>
          </a:p>
          <a:p>
            <a:pPr marL="342900" indent="-342900" eaLnBrk="1" hangingPunct="1">
              <a:lnSpc>
                <a:spcPct val="90000"/>
              </a:lnSpc>
              <a:spcBef>
                <a:spcPct val="20000"/>
              </a:spcBef>
              <a:buClr>
                <a:schemeClr val="accent2"/>
              </a:buClr>
              <a:buSzPct val="80000"/>
              <a:buFont typeface="Wingdings" pitchFamily="2" charset="2"/>
              <a:buNone/>
            </a:pPr>
            <a:r>
              <a:rPr lang="en-US" sz="2000" i="1">
                <a:latin typeface="Symbol" pitchFamily="18" charset="2"/>
                <a:cs typeface="Times New Roman" pitchFamily="18" charset="0"/>
              </a:rPr>
              <a:t>·</a:t>
            </a:r>
            <a:r>
              <a:rPr lang="en-US" sz="2000" i="1">
                <a:cs typeface="Times New Roman" pitchFamily="18" charset="0"/>
              </a:rPr>
              <a:t>        </a:t>
            </a:r>
            <a:r>
              <a:rPr lang="en-US" sz="2000" i="1">
                <a:cs typeface="Arial" pitchFamily="34" charset="0"/>
              </a:rPr>
              <a:t>Expected sale price year 6 = $15,000,000</a:t>
            </a:r>
          </a:p>
          <a:p>
            <a:pPr marL="342900" indent="-342900" eaLnBrk="1" hangingPunct="1">
              <a:lnSpc>
                <a:spcPct val="90000"/>
              </a:lnSpc>
              <a:spcBef>
                <a:spcPct val="20000"/>
              </a:spcBef>
              <a:buClr>
                <a:schemeClr val="accent2"/>
              </a:buClr>
              <a:buSzPct val="80000"/>
              <a:buFont typeface="Wingdings" pitchFamily="2" charset="2"/>
              <a:buNone/>
            </a:pPr>
            <a:r>
              <a:rPr lang="en-US" sz="2000" i="1">
                <a:latin typeface="Symbol" pitchFamily="18" charset="2"/>
                <a:cs typeface="Times New Roman" pitchFamily="18" charset="0"/>
              </a:rPr>
              <a:t>·</a:t>
            </a:r>
            <a:r>
              <a:rPr lang="en-US" sz="2000" i="1">
                <a:cs typeface="Times New Roman" pitchFamily="18" charset="0"/>
              </a:rPr>
              <a:t>        </a:t>
            </a:r>
            <a:r>
              <a:rPr lang="en-US" sz="2000" i="1">
                <a:cs typeface="Arial" pitchFamily="34" charset="0"/>
              </a:rPr>
              <a:t>Required rate of return (“going-in IRR”) = 10%...</a:t>
            </a:r>
            <a:endParaRPr lang="en-US" sz="2000" i="1">
              <a:latin typeface="Courier" charset="0"/>
              <a:cs typeface="Times New Roman" pitchFamily="18" charset="0"/>
            </a:endParaRPr>
          </a:p>
          <a:p>
            <a:pPr marL="342900" indent="-342900" eaLnBrk="1" hangingPunct="1">
              <a:lnSpc>
                <a:spcPct val="90000"/>
              </a:lnSpc>
              <a:spcBef>
                <a:spcPct val="20000"/>
              </a:spcBef>
              <a:buClr>
                <a:schemeClr val="accent2"/>
              </a:buClr>
              <a:buSzPct val="80000"/>
              <a:buFont typeface="Wingdings" pitchFamily="2" charset="2"/>
              <a:buNone/>
            </a:pPr>
            <a:r>
              <a:rPr lang="en-US" sz="2000" i="1">
                <a:latin typeface="Symbol" pitchFamily="18" charset="2"/>
                <a:cs typeface="Times New Roman" pitchFamily="18" charset="0"/>
              </a:rPr>
              <a:t>·</a:t>
            </a:r>
            <a:r>
              <a:rPr lang="en-US" sz="2000" i="1">
                <a:cs typeface="Times New Roman" pitchFamily="18" charset="0"/>
              </a:rPr>
              <a:t>        </a:t>
            </a:r>
            <a:r>
              <a:rPr lang="en-US" sz="2000" i="1">
                <a:cs typeface="Arial" pitchFamily="34" charset="0"/>
              </a:rPr>
              <a:t>DCF valuation of property is $15,098,000:</a:t>
            </a:r>
          </a:p>
        </p:txBody>
      </p:sp>
      <p:graphicFrame>
        <p:nvGraphicFramePr>
          <p:cNvPr id="2050" name="Object 52"/>
          <p:cNvGraphicFramePr>
            <a:graphicFrameLocks noChangeAspect="1"/>
          </p:cNvGraphicFramePr>
          <p:nvPr>
            <p:ph sz="half" idx="2"/>
          </p:nvPr>
        </p:nvGraphicFramePr>
        <p:xfrm>
          <a:off x="457200" y="5105400"/>
          <a:ext cx="8001000" cy="633413"/>
        </p:xfrm>
        <a:graphic>
          <a:graphicData uri="http://schemas.openxmlformats.org/presentationml/2006/ole">
            <p:oleObj spid="_x0000_s2050" name="Equation" r:id="rId3" imgW="5448300" imgH="431800" progId="Equation.3">
              <p:embed/>
            </p:oleObj>
          </a:graphicData>
        </a:graphic>
      </p:graphicFrame>
      <p:sp>
        <p:nvSpPr>
          <p:cNvPr id="2055"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miter lim="800000"/>
            <a:headEnd/>
            <a:tailEnd/>
          </a:ln>
        </p:spPr>
        <p:txBody>
          <a:bodyPr/>
          <a:lstStyle/>
          <a:p>
            <a:fld id="{40C88538-09F8-4A61-B421-C48940FFFCC8}" type="slidenum">
              <a:rPr lang="en-US" smtClean="0"/>
              <a:pPr/>
              <a:t>40</a:t>
            </a:fld>
            <a:endParaRPr lang="en-US" smtClean="0"/>
          </a:p>
        </p:txBody>
      </p:sp>
      <p:sp>
        <p:nvSpPr>
          <p:cNvPr id="260098" name="Rectangle 2"/>
          <p:cNvSpPr>
            <a:spLocks noGrp="1" noChangeArrowheads="1"/>
          </p:cNvSpPr>
          <p:nvPr>
            <p:ph type="title"/>
          </p:nvPr>
        </p:nvSpPr>
        <p:spPr>
          <a:xfrm>
            <a:off x="685800" y="228600"/>
            <a:ext cx="7772400" cy="533400"/>
          </a:xfrm>
        </p:spPr>
        <p:txBody>
          <a:bodyPr/>
          <a:lstStyle/>
          <a:p>
            <a:pPr>
              <a:buFont typeface="Wingdings" pitchFamily="2" charset="2"/>
              <a:buNone/>
              <a:defRPr/>
            </a:pPr>
            <a:r>
              <a:rPr lang="en-US" sz="2400" b="1">
                <a:cs typeface="Arial" charset="0"/>
              </a:rPr>
              <a:t> 10.6.3. Hurdle Rate Version of the Investment Rule: IRR vs. NPV</a:t>
            </a:r>
            <a:endParaRPr lang="en-US" sz="2400">
              <a:latin typeface="Courier" pitchFamily="49" charset="0"/>
              <a:cs typeface="Times New Roman" pitchFamily="18" charset="0"/>
            </a:endParaRPr>
          </a:p>
        </p:txBody>
      </p:sp>
      <p:sp>
        <p:nvSpPr>
          <p:cNvPr id="61444" name="Rectangle 3"/>
          <p:cNvSpPr>
            <a:spLocks noChangeArrowheads="1"/>
          </p:cNvSpPr>
          <p:nvPr/>
        </p:nvSpPr>
        <p:spPr bwMode="auto">
          <a:xfrm>
            <a:off x="304800" y="685800"/>
            <a:ext cx="8610600" cy="5883275"/>
          </a:xfrm>
          <a:prstGeom prst="rect">
            <a:avLst/>
          </a:prstGeom>
          <a:noFill/>
          <a:ln w="9525">
            <a:noFill/>
            <a:miter lim="800000"/>
            <a:headEnd/>
            <a:tailEnd/>
          </a:ln>
        </p:spPr>
        <p:txBody>
          <a:bodyPr anchor="ctr">
            <a:spAutoFit/>
          </a:bodyPr>
          <a:lstStyle/>
          <a:p>
            <a:pPr>
              <a:tabLst>
                <a:tab pos="-457200" algn="l"/>
              </a:tabLst>
            </a:pPr>
            <a:r>
              <a:rPr lang="en-US" sz="2000">
                <a:ea typeface="Times New Roman" pitchFamily="18" charset="0"/>
                <a:cs typeface="Arial" pitchFamily="34" charset="0"/>
              </a:rPr>
              <a:t>SOMETIMES IT IS USEFUL (anyway, it is very common in the real world) TO "INVERT" THE DCF PROCEDURE...</a:t>
            </a:r>
          </a:p>
          <a:p>
            <a:pPr>
              <a:tabLst>
                <a:tab pos="-457200" algn="l"/>
              </a:tabLst>
            </a:pPr>
            <a:endParaRPr lang="en-US" sz="2000">
              <a:ea typeface="Times New Roman" pitchFamily="18" charset="0"/>
              <a:cs typeface="Arial" pitchFamily="34" charset="0"/>
            </a:endParaRPr>
          </a:p>
          <a:p>
            <a:pPr>
              <a:tabLst>
                <a:tab pos="-457200" algn="l"/>
              </a:tabLst>
            </a:pPr>
            <a:r>
              <a:rPr lang="en-US" sz="2000">
                <a:ea typeface="Times New Roman" pitchFamily="18" charset="0"/>
                <a:cs typeface="Arial" pitchFamily="34" charset="0"/>
              </a:rPr>
              <a:t>INSTEAD OF CALCULATING THE VALUE ASSOCIATED WITH A GIVEN EXPECTED RETURN,</a:t>
            </a:r>
          </a:p>
          <a:p>
            <a:pPr>
              <a:tabLst>
                <a:tab pos="-457200" algn="l"/>
              </a:tabLst>
            </a:pPr>
            <a:r>
              <a:rPr lang="en-US" sz="2000">
                <a:ea typeface="Times New Roman" pitchFamily="18" charset="0"/>
                <a:cs typeface="Arial" pitchFamily="34" charset="0"/>
              </a:rPr>
              <a:t>CALCULATE THE EXPECTED RETURN (IRR) ASSOCIATED WITH A GIVEN PRICE FOR THE PROPERTY.</a:t>
            </a:r>
          </a:p>
          <a:p>
            <a:pPr>
              <a:tabLst>
                <a:tab pos="-457200" algn="l"/>
              </a:tabLst>
            </a:pPr>
            <a:endParaRPr lang="en-US" sz="2000">
              <a:ea typeface="Times New Roman" pitchFamily="18" charset="0"/>
              <a:cs typeface="Arial" pitchFamily="34" charset="0"/>
            </a:endParaRPr>
          </a:p>
          <a:p>
            <a:pPr>
              <a:tabLst>
                <a:tab pos="-457200" algn="l"/>
              </a:tabLst>
            </a:pPr>
            <a:r>
              <a:rPr lang="en-US" sz="2000">
                <a:ea typeface="Times New Roman" pitchFamily="18" charset="0"/>
                <a:cs typeface="Arial" pitchFamily="34" charset="0"/>
              </a:rPr>
              <a:t>I.E., WHAT DISCOUNT RATE WILL CAUSE THE EXPECTED FUTURE CASH FLOWS TO BE WORTH THE GIVEN PRICE?...</a:t>
            </a:r>
          </a:p>
          <a:p>
            <a:pPr>
              <a:tabLst>
                <a:tab pos="-457200" algn="l"/>
              </a:tabLst>
            </a:pPr>
            <a:endParaRPr lang="en-US" sz="2000">
              <a:ea typeface="Times New Roman" pitchFamily="18" charset="0"/>
              <a:cs typeface="Arial" pitchFamily="34" charset="0"/>
            </a:endParaRPr>
          </a:p>
          <a:p>
            <a:pPr>
              <a:tabLst>
                <a:tab pos="-457200" algn="l"/>
              </a:tabLst>
            </a:pPr>
            <a:r>
              <a:rPr lang="en-US" sz="2000">
                <a:ea typeface="Times New Roman" pitchFamily="18" charset="0"/>
                <a:cs typeface="Arial" pitchFamily="34" charset="0"/>
              </a:rPr>
              <a:t>THEN THE DECISION RULE IS:</a:t>
            </a:r>
          </a:p>
          <a:p>
            <a:pPr>
              <a:tabLst>
                <a:tab pos="-457200" algn="l"/>
              </a:tabLst>
            </a:pPr>
            <a:r>
              <a:rPr lang="en-US" sz="2000">
                <a:ea typeface="Times New Roman" pitchFamily="18" charset="0"/>
                <a:cs typeface="Arial" pitchFamily="34" charset="0"/>
              </a:rPr>
              <a:t>	1) MAXIMIZE DIFFERENCE BETWEEN:</a:t>
            </a:r>
          </a:p>
          <a:p>
            <a:pPr>
              <a:tabLst>
                <a:tab pos="-457200" algn="l"/>
              </a:tabLst>
            </a:pPr>
            <a:r>
              <a:rPr lang="en-US" sz="2000">
                <a:ea typeface="Times New Roman" pitchFamily="18" charset="0"/>
                <a:cs typeface="Arial" pitchFamily="34" charset="0"/>
              </a:rPr>
              <a:t>		IRR AND REQUIRED RETURN (ACROSS MUT.EXCLU 			ALTS) </a:t>
            </a:r>
          </a:p>
          <a:p>
            <a:pPr>
              <a:tabLst>
                <a:tab pos="-457200" algn="l"/>
              </a:tabLst>
            </a:pPr>
            <a:r>
              <a:rPr lang="en-US" sz="2000">
                <a:ea typeface="Times New Roman" pitchFamily="18" charset="0"/>
                <a:cs typeface="Arial" pitchFamily="34" charset="0"/>
              </a:rPr>
              <a:t>	2) NEVER DO A DEAL WITH:</a:t>
            </a:r>
          </a:p>
          <a:p>
            <a:pPr>
              <a:tabLst>
                <a:tab pos="-457200" algn="l"/>
              </a:tabLst>
            </a:pPr>
            <a:r>
              <a:rPr lang="en-US" sz="2000">
                <a:ea typeface="Times New Roman" pitchFamily="18" charset="0"/>
                <a:cs typeface="Arial" pitchFamily="34" charset="0"/>
              </a:rPr>
              <a:t>		IRR &lt; REQ'D RETURN</a:t>
            </a:r>
          </a:p>
          <a:p>
            <a:pPr>
              <a:tabLst>
                <a:tab pos="-457200" algn="l"/>
              </a:tabLst>
            </a:pPr>
            <a:endParaRPr lang="en-US" sz="2000">
              <a:ea typeface="Times New Roman" pitchFamily="18" charset="0"/>
              <a:cs typeface="Arial" pitchFamily="34" charset="0"/>
            </a:endParaRPr>
          </a:p>
          <a:p>
            <a:pPr algn="ctr">
              <a:tabLst>
                <a:tab pos="-457200" algn="l"/>
              </a:tabLst>
            </a:pPr>
            <a:r>
              <a:rPr lang="en-US" sz="2000">
                <a:ea typeface="Times New Roman" pitchFamily="18" charset="0"/>
                <a:cs typeface="Arial" pitchFamily="34" charset="0"/>
              </a:rPr>
              <a:t>REQ’D RETURN = </a:t>
            </a:r>
            <a:r>
              <a:rPr lang="en-US" sz="2000">
                <a:solidFill>
                  <a:srgbClr val="FF0000"/>
                </a:solidFill>
                <a:ea typeface="Times New Roman" pitchFamily="18" charset="0"/>
                <a:cs typeface="Arial" pitchFamily="34" charset="0"/>
              </a:rPr>
              <a:t>“HURDLE RATE”</a:t>
            </a:r>
            <a:r>
              <a:rPr lang="en-US" sz="2000">
                <a:ea typeface="Times New Roman" pitchFamily="18" charset="0"/>
                <a:cs typeface="Arial" pitchFamily="34" charset="0"/>
              </a:rPr>
              <a:t> = </a:t>
            </a:r>
            <a:r>
              <a:rPr lang="en-US" sz="2000" b="1" i="1">
                <a:solidFill>
                  <a:srgbClr val="0000FF"/>
                </a:solidFill>
                <a:ea typeface="Times New Roman" pitchFamily="18" charset="0"/>
                <a:cs typeface="Arial" pitchFamily="34" charset="0"/>
              </a:rPr>
              <a:t>r</a:t>
            </a:r>
            <a:r>
              <a:rPr lang="en-US" sz="2000" b="1" i="1" baseline="-30000">
                <a:solidFill>
                  <a:srgbClr val="0000FF"/>
                </a:solidFill>
                <a:ea typeface="Times New Roman" pitchFamily="18" charset="0"/>
                <a:cs typeface="Arial" pitchFamily="34" charset="0"/>
              </a:rPr>
              <a:t>f</a:t>
            </a:r>
            <a:r>
              <a:rPr lang="en-US" sz="2000" b="1" i="1">
                <a:solidFill>
                  <a:srgbClr val="0000FF"/>
                </a:solidFill>
                <a:ea typeface="Times New Roman" pitchFamily="18" charset="0"/>
                <a:cs typeface="Arial" pitchFamily="34" charset="0"/>
              </a:rPr>
              <a:t> + RP</a:t>
            </a:r>
          </a:p>
        </p:txBody>
      </p:sp>
      <p:sp>
        <p:nvSpPr>
          <p:cNvPr id="61445"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miter lim="800000"/>
            <a:headEnd/>
            <a:tailEnd/>
          </a:ln>
        </p:spPr>
        <p:txBody>
          <a:bodyPr/>
          <a:lstStyle/>
          <a:p>
            <a:fld id="{A6C0F5F4-B679-490D-96FB-1BBC4F54B0D7}" type="slidenum">
              <a:rPr lang="en-US" smtClean="0"/>
              <a:pPr/>
              <a:t>41</a:t>
            </a:fld>
            <a:endParaRPr lang="en-US" smtClean="0"/>
          </a:p>
        </p:txBody>
      </p:sp>
      <p:sp>
        <p:nvSpPr>
          <p:cNvPr id="261122" name="Rectangle 2"/>
          <p:cNvSpPr>
            <a:spLocks noGrp="1" noChangeArrowheads="1"/>
          </p:cNvSpPr>
          <p:nvPr>
            <p:ph type="title"/>
          </p:nvPr>
        </p:nvSpPr>
        <p:spPr>
          <a:xfrm>
            <a:off x="609600" y="304800"/>
            <a:ext cx="7924800" cy="2133600"/>
          </a:xfrm>
        </p:spPr>
        <p:txBody>
          <a:bodyPr/>
          <a:lstStyle/>
          <a:p>
            <a:pPr>
              <a:buFont typeface="Wingdings" pitchFamily="2" charset="2"/>
              <a:buNone/>
              <a:defRPr/>
            </a:pPr>
            <a:r>
              <a:rPr lang="en-US" sz="2800" i="1" dirty="0">
                <a:solidFill>
                  <a:srgbClr val="FF0000"/>
                </a:solidFill>
                <a:effectLst>
                  <a:outerShdw blurRad="38100" dist="38100" dir="2700000" algn="tl">
                    <a:srgbClr val="000000"/>
                  </a:outerShdw>
                </a:effectLst>
                <a:cs typeface="Arial" charset="0"/>
              </a:rPr>
              <a:t>When using the IRR (hurdle) version of the basic investment decision rule:</a:t>
            </a:r>
            <a:r>
              <a:rPr lang="en-US" sz="2800" i="1" dirty="0">
                <a:cs typeface="Arial" charset="0"/>
              </a:rPr>
              <a:t/>
            </a:r>
            <a:br>
              <a:rPr lang="en-US" sz="2800" i="1" dirty="0">
                <a:cs typeface="Arial" charset="0"/>
              </a:rPr>
            </a:br>
            <a:r>
              <a:rPr lang="en-US" sz="2800" b="1" i="1" dirty="0">
                <a:cs typeface="Arial" charset="0"/>
              </a:rPr>
              <a:t>Watch out for </a:t>
            </a:r>
            <a:r>
              <a:rPr lang="en-US" sz="2800" b="1" i="1" dirty="0">
                <a:solidFill>
                  <a:srgbClr val="800080"/>
                </a:solidFill>
                <a:effectLst>
                  <a:outerShdw blurRad="38100" dist="38100" dir="2700000" algn="tl">
                    <a:srgbClr val="000000"/>
                  </a:outerShdw>
                </a:effectLst>
                <a:cs typeface="Arial" charset="0"/>
              </a:rPr>
              <a:t>mutually exclusive</a:t>
            </a:r>
            <a:r>
              <a:rPr lang="en-US" sz="2800" b="1" i="1" dirty="0">
                <a:cs typeface="Arial" charset="0"/>
              </a:rPr>
              <a:t> alternatives</a:t>
            </a:r>
            <a:r>
              <a:rPr lang="en-US" sz="2800" b="1" dirty="0">
                <a:latin typeface="Courier" pitchFamily="49" charset="0"/>
                <a:cs typeface="Times New Roman" pitchFamily="18" charset="0"/>
              </a:rPr>
              <a:t/>
            </a:r>
            <a:br>
              <a:rPr lang="en-US" sz="2800" b="1" dirty="0">
                <a:latin typeface="Courier" pitchFamily="49" charset="0"/>
                <a:cs typeface="Times New Roman" pitchFamily="18" charset="0"/>
              </a:rPr>
            </a:br>
            <a:r>
              <a:rPr lang="en-US" sz="2800" b="1" i="1" dirty="0">
                <a:cs typeface="Arial" charset="0"/>
              </a:rPr>
              <a:t>of </a:t>
            </a:r>
            <a:r>
              <a:rPr lang="en-US" sz="2800" b="1" i="1" dirty="0">
                <a:solidFill>
                  <a:srgbClr val="800080"/>
                </a:solidFill>
                <a:effectLst>
                  <a:outerShdw blurRad="38100" dist="38100" dir="2700000" algn="tl">
                    <a:srgbClr val="000000"/>
                  </a:outerShdw>
                </a:effectLst>
                <a:cs typeface="Arial" charset="0"/>
              </a:rPr>
              <a:t>different scales</a:t>
            </a:r>
            <a:r>
              <a:rPr lang="en-US" sz="2800" b="1" i="1" dirty="0">
                <a:cs typeface="Arial" charset="0"/>
              </a:rPr>
              <a:t>.</a:t>
            </a:r>
            <a:endParaRPr lang="en-US" sz="2800" b="1" dirty="0">
              <a:latin typeface="Courier" pitchFamily="49" charset="0"/>
              <a:cs typeface="Times New Roman" pitchFamily="18" charset="0"/>
            </a:endParaRPr>
          </a:p>
        </p:txBody>
      </p:sp>
      <p:sp>
        <p:nvSpPr>
          <p:cNvPr id="62468" name="Rectangle 3"/>
          <p:cNvSpPr>
            <a:spLocks noGrp="1" noChangeArrowheads="1"/>
          </p:cNvSpPr>
          <p:nvPr>
            <p:ph type="body" idx="1"/>
          </p:nvPr>
        </p:nvSpPr>
        <p:spPr>
          <a:xfrm>
            <a:off x="685800" y="2514600"/>
            <a:ext cx="7772400" cy="1828800"/>
          </a:xfrm>
        </p:spPr>
        <p:txBody>
          <a:bodyPr/>
          <a:lstStyle/>
          <a:p>
            <a:pPr>
              <a:buFont typeface="Wingdings" pitchFamily="2" charset="2"/>
              <a:buNone/>
            </a:pPr>
            <a:r>
              <a:rPr lang="en-US" i="1" smtClean="0">
                <a:cs typeface="Arial" pitchFamily="34" charset="0"/>
              </a:rPr>
              <a:t>e.g., $15M project @ 15% is better than $5M project @20% if cost of capital (hurdle) in both is 10%.</a:t>
            </a:r>
            <a:endParaRPr lang="en-US" smtClean="0">
              <a:latin typeface="Courier" charset="0"/>
              <a:cs typeface="Times New Roman" pitchFamily="18" charset="0"/>
            </a:endParaRPr>
          </a:p>
        </p:txBody>
      </p:sp>
      <p:sp>
        <p:nvSpPr>
          <p:cNvPr id="6" name="TextBox 5"/>
          <p:cNvSpPr txBox="1"/>
          <p:nvPr/>
        </p:nvSpPr>
        <p:spPr>
          <a:xfrm>
            <a:off x="457200" y="4343400"/>
            <a:ext cx="8382000" cy="2062163"/>
          </a:xfrm>
          <a:prstGeom prst="rect">
            <a:avLst/>
          </a:prstGeom>
          <a:noFill/>
          <a:ln>
            <a:solidFill>
              <a:schemeClr val="accent1"/>
            </a:solidFill>
          </a:ln>
        </p:spPr>
        <p:txBody>
          <a:bodyPr>
            <a:spAutoFit/>
          </a:bodyPr>
          <a:lstStyle/>
          <a:p>
            <a:pPr>
              <a:defRPr/>
            </a:pPr>
            <a:r>
              <a:rPr lang="en-US" sz="1600" dirty="0">
                <a:latin typeface="+mj-lt"/>
              </a:rPr>
              <a:t>e.g., for a 1-yr project…</a:t>
            </a:r>
          </a:p>
          <a:p>
            <a:pPr>
              <a:defRPr/>
            </a:pPr>
            <a:r>
              <a:rPr lang="en-US" sz="1600" dirty="0">
                <a:latin typeface="+mj-lt"/>
              </a:rPr>
              <a:t>NPV = ((1.15)$15 million)/1.10 - $15 million = ($17.25 million)/1.10 - $15 million = $15.682 million - $15 million = +$682,000; </a:t>
            </a:r>
          </a:p>
          <a:p>
            <a:pPr>
              <a:defRPr/>
            </a:pPr>
            <a:r>
              <a:rPr lang="en-US" sz="1600" dirty="0">
                <a:latin typeface="+mj-lt"/>
              </a:rPr>
              <a:t>Versus:</a:t>
            </a:r>
          </a:p>
          <a:p>
            <a:pPr>
              <a:defRPr/>
            </a:pPr>
            <a:r>
              <a:rPr lang="en-US" sz="1600" dirty="0">
                <a:latin typeface="+mj-lt"/>
              </a:rPr>
              <a:t>NPV = ((1.20)$5 million)/1.10 - $5 million = ($6 million)/1.10 - $5 million = $5.455 million - $5 million = +$455,000.</a:t>
            </a:r>
          </a:p>
          <a:p>
            <a:pPr>
              <a:defRPr/>
            </a:pPr>
            <a:r>
              <a:rPr lang="en-US" sz="1600" dirty="0">
                <a:latin typeface="+mj-lt"/>
              </a:rPr>
              <a:t>As $682,000 &gt; $455,000 and the two are mutually exclusive, of course you would rather have the $682,000, the larger project with the smaller IRR.</a:t>
            </a:r>
          </a:p>
        </p:txBody>
      </p:sp>
      <p:sp>
        <p:nvSpPr>
          <p:cNvPr id="62470"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idx="12"/>
          </p:nvPr>
        </p:nvSpPr>
        <p:spPr>
          <a:noFill/>
          <a:ln>
            <a:miter lim="800000"/>
            <a:headEnd/>
            <a:tailEnd/>
          </a:ln>
        </p:spPr>
        <p:txBody>
          <a:bodyPr/>
          <a:lstStyle/>
          <a:p>
            <a:fld id="{D82606E2-5A2D-4E19-8457-6720C3AB1211}" type="slidenum">
              <a:rPr lang="en-US" smtClean="0"/>
              <a:pPr/>
              <a:t>42</a:t>
            </a:fld>
            <a:endParaRPr lang="en-US" smtClean="0"/>
          </a:p>
        </p:txBody>
      </p:sp>
      <p:sp>
        <p:nvSpPr>
          <p:cNvPr id="130050" name="Rectangle 2"/>
          <p:cNvSpPr>
            <a:spLocks noGrp="1" noChangeArrowheads="1"/>
          </p:cNvSpPr>
          <p:nvPr>
            <p:ph type="ctrTitle"/>
          </p:nvPr>
        </p:nvSpPr>
        <p:spPr>
          <a:xfrm>
            <a:off x="762000" y="914400"/>
            <a:ext cx="7772400" cy="4191000"/>
          </a:xfrm>
        </p:spPr>
        <p:txBody>
          <a:bodyPr/>
          <a:lstStyle/>
          <a:p>
            <a:pPr eaLnBrk="1" hangingPunct="1">
              <a:defRPr/>
            </a:pPr>
            <a:r>
              <a:rPr lang="en-US" sz="3200" b="1" i="1" dirty="0" smtClean="0"/>
              <a:t>Appendix 10A (&amp; Ch.26 Sect. 26.1.2)</a:t>
            </a:r>
            <a:r>
              <a:rPr lang="en-US" b="1" i="1" dirty="0" smtClean="0"/>
              <a:t> </a:t>
            </a:r>
            <a:br>
              <a:rPr lang="en-US" b="1" i="1" dirty="0" smtClean="0"/>
            </a:br>
            <a:r>
              <a:rPr lang="en-US" sz="3600" b="1" i="1" dirty="0" smtClean="0"/>
              <a:t/>
            </a:r>
            <a:br>
              <a:rPr lang="en-US" sz="3600" b="1" i="1" dirty="0" smtClean="0"/>
            </a:br>
            <a:r>
              <a:rPr lang="en-US" sz="3600" b="1" i="1" dirty="0" smtClean="0"/>
              <a:t>Property-Level</a:t>
            </a:r>
            <a:br>
              <a:rPr lang="en-US" sz="3600" b="1" i="1" dirty="0" smtClean="0"/>
            </a:br>
            <a:r>
              <a:rPr lang="en-US" sz="3600" b="1" i="1" dirty="0" smtClean="0">
                <a:solidFill>
                  <a:schemeClr val="tx1"/>
                </a:solidFill>
              </a:rPr>
              <a:t>Investment Performance Attribution</a:t>
            </a:r>
            <a:r>
              <a:rPr lang="en-US" b="1" i="1" dirty="0" smtClean="0">
                <a:solidFill>
                  <a:schemeClr val="bg2"/>
                </a:solidFill>
                <a:effectLst>
                  <a:outerShdw blurRad="38100" dist="38100" dir="2700000" algn="tl">
                    <a:srgbClr val="000000"/>
                  </a:outerShdw>
                </a:effectLst>
              </a:rPr>
              <a:t/>
            </a:r>
            <a:br>
              <a:rPr lang="en-US" b="1" i="1" dirty="0" smtClean="0">
                <a:solidFill>
                  <a:schemeClr val="bg2"/>
                </a:solidFill>
                <a:effectLst>
                  <a:outerShdw blurRad="38100" dist="38100" dir="2700000" algn="tl">
                    <a:srgbClr val="000000"/>
                  </a:outerShdw>
                </a:effectLst>
              </a:rPr>
            </a:br>
            <a:endParaRPr lang="en-US" b="1" i="1" dirty="0" smtClean="0">
              <a:solidFill>
                <a:schemeClr val="bg2"/>
              </a:solidFill>
              <a:effectLst>
                <a:outerShdw blurRad="38100" dist="38100" dir="2700000" algn="tl">
                  <a:srgbClr val="000000"/>
                </a:outerShdw>
              </a:effectLst>
            </a:endParaRPr>
          </a:p>
        </p:txBody>
      </p:sp>
      <p:sp>
        <p:nvSpPr>
          <p:cNvPr id="63492"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a:ln>
            <a:miter lim="800000"/>
            <a:headEnd/>
            <a:tailEnd/>
          </a:ln>
        </p:spPr>
        <p:txBody>
          <a:bodyPr/>
          <a:lstStyle/>
          <a:p>
            <a:fld id="{89C4A621-F7BA-41B4-BBC0-8F108DA6ABBA}" type="slidenum">
              <a:rPr lang="en-US" smtClean="0"/>
              <a:pPr/>
              <a:t>43</a:t>
            </a:fld>
            <a:endParaRPr lang="en-US" smtClean="0"/>
          </a:p>
        </p:txBody>
      </p:sp>
      <p:sp>
        <p:nvSpPr>
          <p:cNvPr id="132098" name="Text Box 2"/>
          <p:cNvSpPr txBox="1">
            <a:spLocks noChangeArrowheads="1"/>
          </p:cNvSpPr>
          <p:nvPr/>
        </p:nvSpPr>
        <p:spPr bwMode="auto">
          <a:xfrm>
            <a:off x="685800" y="381000"/>
            <a:ext cx="7772400" cy="56927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US" sz="2800" b="1">
                <a:effectLst>
                  <a:outerShdw blurRad="38100" dist="38100" dir="2700000" algn="tl">
                    <a:srgbClr val="FFFFFF"/>
                  </a:outerShdw>
                </a:effectLst>
              </a:rPr>
              <a:t>Real Estate Investment</a:t>
            </a:r>
          </a:p>
          <a:p>
            <a:pPr algn="ctr">
              <a:defRPr/>
            </a:pPr>
            <a:r>
              <a:rPr lang="en-US" sz="2800" b="1">
                <a:effectLst>
                  <a:outerShdw blurRad="38100" dist="38100" dir="2700000" algn="tl">
                    <a:srgbClr val="FFFFFF"/>
                  </a:outerShdw>
                </a:effectLst>
              </a:rPr>
              <a:t>“</a:t>
            </a:r>
            <a:r>
              <a:rPr lang="en-US" sz="2800" b="1" i="1">
                <a:effectLst>
                  <a:outerShdw blurRad="38100" dist="38100" dir="2700000" algn="tl">
                    <a:srgbClr val="FFFFFF"/>
                  </a:outerShdw>
                </a:effectLst>
              </a:rPr>
              <a:t>Performance Attribution</a:t>
            </a:r>
            <a:r>
              <a:rPr lang="en-US" sz="2800" b="1">
                <a:effectLst>
                  <a:outerShdw blurRad="38100" dist="38100" dir="2700000" algn="tl">
                    <a:srgbClr val="FFFFFF"/>
                  </a:outerShdw>
                </a:effectLst>
              </a:rPr>
              <a:t>”</a:t>
            </a:r>
            <a:r>
              <a:rPr lang="en-US" b="1">
                <a:effectLst>
                  <a:outerShdw blurRad="38100" dist="38100" dir="2700000" algn="tl">
                    <a:srgbClr val="FFFFFF"/>
                  </a:outerShdw>
                </a:effectLst>
              </a:rPr>
              <a:t> </a:t>
            </a:r>
          </a:p>
          <a:p>
            <a:pPr>
              <a:defRPr/>
            </a:pPr>
            <a:endParaRPr lang="en-US" b="1">
              <a:effectLst>
                <a:outerShdw blurRad="38100" dist="38100" dir="2700000" algn="tl">
                  <a:srgbClr val="FFFFFF"/>
                </a:outerShdw>
              </a:effectLst>
            </a:endParaRPr>
          </a:p>
          <a:p>
            <a:pPr>
              <a:defRPr/>
            </a:pPr>
            <a:r>
              <a:rPr lang="en-US" b="1">
                <a:effectLst>
                  <a:outerShdw blurRad="38100" dist="38100" dir="2700000" algn="tl">
                    <a:srgbClr val="FFFFFF"/>
                  </a:outerShdw>
                </a:effectLst>
              </a:rPr>
              <a:t>DEFINITION: </a:t>
            </a:r>
          </a:p>
          <a:p>
            <a:pPr>
              <a:defRPr/>
            </a:pPr>
            <a:r>
              <a:rPr lang="en-US" b="1">
                <a:effectLst>
                  <a:outerShdw blurRad="38100" dist="38100" dir="2700000" algn="tl">
                    <a:srgbClr val="FFFFFF"/>
                  </a:outerShdw>
                </a:effectLst>
              </a:rPr>
              <a:t>The </a:t>
            </a:r>
            <a:r>
              <a:rPr lang="en-US" b="1" i="1">
                <a:solidFill>
                  <a:srgbClr val="0000FF"/>
                </a:solidFill>
                <a:effectLst>
                  <a:outerShdw blurRad="38100" dist="38100" dir="2700000" algn="tl">
                    <a:srgbClr val="000000"/>
                  </a:outerShdw>
                </a:effectLst>
              </a:rPr>
              <a:t>decomposition</a:t>
            </a:r>
            <a:r>
              <a:rPr lang="en-US" b="1">
                <a:effectLst>
                  <a:outerShdw blurRad="38100" dist="38100" dir="2700000" algn="tl">
                    <a:srgbClr val="FFFFFF"/>
                  </a:outerShdw>
                </a:effectLst>
              </a:rPr>
              <a:t> (or “breaking down”, or “parsing”) of the total investment return of a subject property or portfolio of properties (or an investment manager).</a:t>
            </a:r>
          </a:p>
          <a:p>
            <a:pPr>
              <a:defRPr/>
            </a:pPr>
            <a:endParaRPr lang="en-US" b="1">
              <a:effectLst>
                <a:outerShdw blurRad="38100" dist="38100" dir="2700000" algn="tl">
                  <a:srgbClr val="FFFFFF"/>
                </a:outerShdw>
              </a:effectLst>
            </a:endParaRPr>
          </a:p>
          <a:p>
            <a:pPr>
              <a:defRPr/>
            </a:pPr>
            <a:r>
              <a:rPr lang="en-US" b="1">
                <a:effectLst>
                  <a:outerShdw blurRad="38100" dist="38100" dir="2700000" algn="tl">
                    <a:srgbClr val="FFFFFF"/>
                  </a:outerShdw>
                </a:effectLst>
              </a:rPr>
              <a:t>PURPOSE:</a:t>
            </a:r>
          </a:p>
          <a:p>
            <a:pPr>
              <a:defRPr/>
            </a:pPr>
            <a:r>
              <a:rPr lang="en-US" b="1">
                <a:effectLst>
                  <a:outerShdw blurRad="38100" dist="38100" dir="2700000" algn="tl">
                    <a:srgbClr val="FFFFFF"/>
                  </a:outerShdw>
                </a:effectLst>
              </a:rPr>
              <a:t>To assist with the </a:t>
            </a:r>
            <a:r>
              <a:rPr lang="en-US" b="1" i="1">
                <a:solidFill>
                  <a:srgbClr val="0000FF"/>
                </a:solidFill>
                <a:effectLst>
                  <a:outerShdw blurRad="38100" dist="38100" dir="2700000" algn="tl">
                    <a:srgbClr val="000000"/>
                  </a:outerShdw>
                </a:effectLst>
              </a:rPr>
              <a:t>diagnosis</a:t>
            </a:r>
            <a:r>
              <a:rPr lang="en-US" b="1">
                <a:effectLst>
                  <a:outerShdw blurRad="38100" dist="38100" dir="2700000" algn="tl">
                    <a:srgbClr val="FFFFFF"/>
                  </a:outerShdw>
                </a:effectLst>
              </a:rPr>
              <a:t> and understanding of what caused the given investment performance.</a:t>
            </a:r>
          </a:p>
          <a:p>
            <a:pPr>
              <a:defRPr/>
            </a:pPr>
            <a:endParaRPr lang="en-US" b="1">
              <a:effectLst>
                <a:outerShdw blurRad="38100" dist="38100" dir="2700000" algn="tl">
                  <a:srgbClr val="FFFFFF"/>
                </a:outerShdw>
              </a:effectLst>
            </a:endParaRPr>
          </a:p>
          <a:p>
            <a:pPr>
              <a:defRPr/>
            </a:pPr>
            <a:r>
              <a:rPr lang="en-US" b="1">
                <a:effectLst>
                  <a:outerShdw blurRad="38100" dist="38100" dir="2700000" algn="tl">
                    <a:srgbClr val="FFFFFF"/>
                  </a:outerShdw>
                </a:effectLst>
              </a:rPr>
              <a:t>USAGE:</a:t>
            </a:r>
          </a:p>
          <a:p>
            <a:pPr>
              <a:defRPr/>
            </a:pPr>
            <a:r>
              <a:rPr lang="en-US" b="1">
                <a:effectLst>
                  <a:outerShdw blurRad="38100" dist="38100" dir="2700000" algn="tl">
                    <a:srgbClr val="FFFFFF"/>
                  </a:outerShdw>
                </a:effectLst>
              </a:rPr>
              <a:t>By investment managers (agents) and their investor clients (principals).</a:t>
            </a:r>
          </a:p>
        </p:txBody>
      </p:sp>
      <p:sp>
        <p:nvSpPr>
          <p:cNvPr id="64516"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ln>
            <a:miter lim="800000"/>
            <a:headEnd/>
            <a:tailEnd/>
          </a:ln>
        </p:spPr>
        <p:txBody>
          <a:bodyPr/>
          <a:lstStyle/>
          <a:p>
            <a:fld id="{9032E4E2-DB85-4B06-BE1E-96678830F07A}" type="slidenum">
              <a:rPr lang="en-US" smtClean="0"/>
              <a:pPr/>
              <a:t>44</a:t>
            </a:fld>
            <a:endParaRPr lang="en-US" smtClean="0"/>
          </a:p>
        </p:txBody>
      </p:sp>
      <p:sp>
        <p:nvSpPr>
          <p:cNvPr id="134146" name="Text Box 2"/>
          <p:cNvSpPr txBox="1">
            <a:spLocks noChangeArrowheads="1"/>
          </p:cNvSpPr>
          <p:nvPr/>
        </p:nvSpPr>
        <p:spPr bwMode="auto">
          <a:xfrm>
            <a:off x="762000" y="533400"/>
            <a:ext cx="7696200" cy="4238625"/>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defRPr/>
            </a:pPr>
            <a:r>
              <a:rPr lang="en-US" sz="2800" b="1" dirty="0" smtClean="0">
                <a:solidFill>
                  <a:srgbClr val="0000FF"/>
                </a:solidFill>
                <a:effectLst>
                  <a:outerShdw blurRad="38100" dist="38100" dir="2700000" algn="tl">
                    <a:srgbClr val="000000"/>
                  </a:outerShdw>
                </a:effectLst>
              </a:rPr>
              <a:t>Two levels</a:t>
            </a:r>
            <a:r>
              <a:rPr lang="en-US" sz="2800" b="1" dirty="0" smtClean="0">
                <a:effectLst>
                  <a:outerShdw blurRad="38100" dist="38100" dir="2700000" algn="tl">
                    <a:srgbClr val="FFFFFF"/>
                  </a:outerShdw>
                </a:effectLst>
              </a:rPr>
              <a:t> </a:t>
            </a:r>
          </a:p>
          <a:p>
            <a:pPr algn="ctr">
              <a:defRPr/>
            </a:pPr>
            <a:r>
              <a:rPr lang="en-US" sz="2800" b="1" dirty="0" smtClean="0">
                <a:effectLst>
                  <a:outerShdw blurRad="38100" dist="38100" dir="2700000" algn="tl">
                    <a:srgbClr val="FFFFFF"/>
                  </a:outerShdw>
                </a:effectLst>
              </a:rPr>
              <a:t>at which performance attribution is performed:</a:t>
            </a:r>
          </a:p>
          <a:p>
            <a:pPr>
              <a:defRPr/>
            </a:pPr>
            <a:endParaRPr lang="en-US" sz="2800" b="1" dirty="0" smtClean="0">
              <a:effectLst>
                <a:outerShdw blurRad="38100" dist="38100" dir="2700000" algn="tl">
                  <a:srgbClr val="FFFFFF"/>
                </a:outerShdw>
              </a:effectLst>
            </a:endParaRPr>
          </a:p>
          <a:p>
            <a:pPr>
              <a:buFontTx/>
              <a:buChar char="•"/>
              <a:defRPr/>
            </a:pPr>
            <a:r>
              <a:rPr lang="en-US" sz="2800" b="1" dirty="0" smtClean="0">
                <a:solidFill>
                  <a:srgbClr val="0000FF"/>
                </a:solidFill>
                <a:effectLst>
                  <a:outerShdw blurRad="38100" dist="38100" dir="2700000" algn="tl">
                    <a:srgbClr val="000000"/>
                  </a:outerShdw>
                </a:effectLst>
              </a:rPr>
              <a:t>Property level</a:t>
            </a:r>
          </a:p>
          <a:p>
            <a:pPr>
              <a:defRPr/>
            </a:pPr>
            <a:r>
              <a:rPr lang="en-US" sz="2800" b="1" dirty="0" smtClean="0">
                <a:effectLst>
                  <a:outerShdw blurRad="38100" dist="38100" dir="2700000" algn="tl">
                    <a:srgbClr val="FFFFFF"/>
                  </a:outerShdw>
                </a:effectLst>
              </a:rPr>
              <a:t>	</a:t>
            </a:r>
            <a:r>
              <a:rPr lang="en-US" b="1" dirty="0" smtClean="0">
                <a:effectLst>
                  <a:outerShdw blurRad="38100" dist="38100" dir="2700000" algn="tl">
                    <a:srgbClr val="FFFFFF"/>
                  </a:outerShdw>
                </a:effectLst>
              </a:rPr>
              <a:t>Pertains to individual properties or static portfolios of multiple properties.</a:t>
            </a:r>
          </a:p>
          <a:p>
            <a:pPr>
              <a:buFontTx/>
              <a:buChar char="•"/>
              <a:defRPr/>
            </a:pPr>
            <a:endParaRPr lang="en-US" b="1" dirty="0" smtClean="0">
              <a:effectLst>
                <a:outerShdw blurRad="38100" dist="38100" dir="2700000" algn="tl">
                  <a:srgbClr val="FFFFFF"/>
                </a:outerShdw>
              </a:effectLst>
            </a:endParaRPr>
          </a:p>
          <a:p>
            <a:pPr>
              <a:buFontTx/>
              <a:buChar char="•"/>
              <a:defRPr/>
            </a:pPr>
            <a:r>
              <a:rPr lang="en-US" sz="2800" b="1" dirty="0" smtClean="0">
                <a:solidFill>
                  <a:srgbClr val="0000FF"/>
                </a:solidFill>
                <a:effectLst>
                  <a:outerShdw blurRad="38100" dist="38100" dir="2700000" algn="tl">
                    <a:srgbClr val="000000"/>
                  </a:outerShdw>
                </a:effectLst>
              </a:rPr>
              <a:t>Portfolio level</a:t>
            </a:r>
          </a:p>
          <a:p>
            <a:pPr>
              <a:defRPr/>
            </a:pPr>
            <a:r>
              <a:rPr lang="en-US" sz="2800" b="1" dirty="0" smtClean="0">
                <a:effectLst>
                  <a:outerShdw blurRad="38100" dist="38100" dir="2700000" algn="tl">
                    <a:srgbClr val="FFFFFF"/>
                  </a:outerShdw>
                </a:effectLst>
              </a:rPr>
              <a:t>	</a:t>
            </a:r>
            <a:r>
              <a:rPr lang="en-US" b="1" dirty="0" smtClean="0">
                <a:effectLst>
                  <a:outerShdw blurRad="38100" dist="38100" dir="2700000" algn="tl">
                    <a:srgbClr val="FFFFFF"/>
                  </a:outerShdw>
                </a:effectLst>
              </a:rPr>
              <a:t>Pertains to dynamic portfolios or investment manager (or fund) level.</a:t>
            </a:r>
            <a:r>
              <a:rPr lang="en-US" sz="2800" b="1" dirty="0" smtClean="0">
                <a:effectLst>
                  <a:outerShdw blurRad="38100" dist="38100" dir="2700000" algn="tl">
                    <a:srgbClr val="FFFFFF"/>
                  </a:outerShdw>
                </a:effectLst>
              </a:rPr>
              <a:t> </a:t>
            </a:r>
          </a:p>
        </p:txBody>
      </p:sp>
      <p:sp>
        <p:nvSpPr>
          <p:cNvPr id="65540"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a:ln>
            <a:miter lim="800000"/>
            <a:headEnd/>
            <a:tailEnd/>
          </a:ln>
        </p:spPr>
        <p:txBody>
          <a:bodyPr/>
          <a:lstStyle/>
          <a:p>
            <a:fld id="{C1400358-7CF9-4E87-BA6D-0F1FBAB922D3}" type="slidenum">
              <a:rPr lang="en-US" smtClean="0"/>
              <a:pPr/>
              <a:t>45</a:t>
            </a:fld>
            <a:endParaRPr lang="en-US" smtClean="0"/>
          </a:p>
        </p:txBody>
      </p:sp>
      <p:sp>
        <p:nvSpPr>
          <p:cNvPr id="135170" name="Text Box 2"/>
          <p:cNvSpPr txBox="1">
            <a:spLocks noChangeArrowheads="1"/>
          </p:cNvSpPr>
          <p:nvPr/>
        </p:nvSpPr>
        <p:spPr bwMode="auto">
          <a:xfrm>
            <a:off x="685800" y="609600"/>
            <a:ext cx="7772400" cy="47831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US" sz="2800" b="1">
                <a:effectLst>
                  <a:outerShdw blurRad="38100" dist="38100" dir="2700000" algn="tl">
                    <a:srgbClr val="FFFFFF"/>
                  </a:outerShdw>
                </a:effectLst>
              </a:rPr>
              <a:t>Major </a:t>
            </a:r>
            <a:r>
              <a:rPr lang="en-US" sz="2800" b="1" i="1">
                <a:solidFill>
                  <a:srgbClr val="0000FF"/>
                </a:solidFill>
                <a:effectLst>
                  <a:outerShdw blurRad="38100" dist="38100" dir="2700000" algn="tl">
                    <a:srgbClr val="000000"/>
                  </a:outerShdw>
                </a:effectLst>
              </a:rPr>
              <a:t>attributes</a:t>
            </a:r>
            <a:r>
              <a:rPr lang="en-US" sz="2800" b="1">
                <a:effectLst>
                  <a:outerShdw blurRad="38100" dist="38100" dir="2700000" algn="tl">
                    <a:srgbClr val="FFFFFF"/>
                  </a:outerShdw>
                </a:effectLst>
              </a:rPr>
              <a:t> (return components):</a:t>
            </a:r>
          </a:p>
          <a:p>
            <a:pPr>
              <a:defRPr/>
            </a:pPr>
            <a:endParaRPr lang="en-US" sz="2800" b="1">
              <a:effectLst>
                <a:outerShdw blurRad="38100" dist="38100" dir="2700000" algn="tl">
                  <a:srgbClr val="FFFFFF"/>
                </a:outerShdw>
              </a:effectLst>
            </a:endParaRPr>
          </a:p>
          <a:p>
            <a:pPr algn="ctr">
              <a:defRPr/>
            </a:pPr>
            <a:r>
              <a:rPr lang="en-US" sz="2800" b="1">
                <a:effectLst>
                  <a:outerShdw blurRad="38100" dist="38100" dir="2700000" algn="tl">
                    <a:srgbClr val="FFFFFF"/>
                  </a:outerShdw>
                </a:effectLst>
              </a:rPr>
              <a:t>At the PROPERTY LEVEL:</a:t>
            </a:r>
          </a:p>
          <a:p>
            <a:pPr algn="ctr">
              <a:defRPr/>
            </a:pPr>
            <a:r>
              <a:rPr lang="en-US" b="1" i="1">
                <a:solidFill>
                  <a:srgbClr val="0000FF"/>
                </a:solidFill>
                <a:effectLst>
                  <a:outerShdw blurRad="38100" dist="38100" dir="2700000" algn="tl">
                    <a:srgbClr val="000000"/>
                  </a:outerShdw>
                </a:effectLst>
              </a:rPr>
              <a:t>Initial Cash Yield</a:t>
            </a:r>
          </a:p>
          <a:p>
            <a:pPr algn="ctr">
              <a:defRPr/>
            </a:pPr>
            <a:r>
              <a:rPr lang="en-US" b="1" i="1">
                <a:solidFill>
                  <a:srgbClr val="0000FF"/>
                </a:solidFill>
                <a:effectLst>
                  <a:outerShdw blurRad="38100" dist="38100" dir="2700000" algn="tl">
                    <a:srgbClr val="000000"/>
                  </a:outerShdw>
                </a:effectLst>
              </a:rPr>
              <a:t>Cash Flow Change</a:t>
            </a:r>
          </a:p>
          <a:p>
            <a:pPr algn="ctr">
              <a:defRPr/>
            </a:pPr>
            <a:r>
              <a:rPr lang="en-US" b="1" i="1">
                <a:solidFill>
                  <a:srgbClr val="0000FF"/>
                </a:solidFill>
                <a:effectLst>
                  <a:outerShdw blurRad="38100" dist="38100" dir="2700000" algn="tl">
                    <a:srgbClr val="000000"/>
                  </a:outerShdw>
                </a:effectLst>
              </a:rPr>
              <a:t>Yield Change</a:t>
            </a:r>
          </a:p>
          <a:p>
            <a:pPr algn="ctr">
              <a:defRPr/>
            </a:pPr>
            <a:endParaRPr lang="en-US" b="1" i="1">
              <a:solidFill>
                <a:srgbClr val="0000FF"/>
              </a:solidFill>
              <a:effectLst>
                <a:outerShdw blurRad="38100" dist="38100" dir="2700000" algn="tl">
                  <a:srgbClr val="000000"/>
                </a:outerShdw>
              </a:effectLst>
            </a:endParaRPr>
          </a:p>
          <a:p>
            <a:pPr algn="ctr">
              <a:defRPr/>
            </a:pPr>
            <a:r>
              <a:rPr lang="en-US" sz="2800" b="1">
                <a:effectLst>
                  <a:outerShdw blurRad="38100" dist="38100" dir="2700000" algn="tl">
                    <a:srgbClr val="FFFFFF"/>
                  </a:outerShdw>
                </a:effectLst>
              </a:rPr>
              <a:t>At the PORTFOLIO LEVEL:</a:t>
            </a:r>
          </a:p>
          <a:p>
            <a:pPr algn="ctr">
              <a:defRPr/>
            </a:pPr>
            <a:r>
              <a:rPr lang="en-US" b="1" i="1">
                <a:solidFill>
                  <a:srgbClr val="0000FF"/>
                </a:solidFill>
                <a:effectLst>
                  <a:outerShdw blurRad="38100" dist="38100" dir="2700000" algn="tl">
                    <a:srgbClr val="000000"/>
                  </a:outerShdw>
                </a:effectLst>
              </a:rPr>
              <a:t>Allocation</a:t>
            </a:r>
          </a:p>
          <a:p>
            <a:pPr algn="ctr">
              <a:defRPr/>
            </a:pPr>
            <a:r>
              <a:rPr lang="en-US" b="1" i="1">
                <a:solidFill>
                  <a:srgbClr val="0000FF"/>
                </a:solidFill>
                <a:effectLst>
                  <a:outerShdw blurRad="38100" dist="38100" dir="2700000" algn="tl">
                    <a:srgbClr val="000000"/>
                  </a:outerShdw>
                </a:effectLst>
              </a:rPr>
              <a:t>Selection</a:t>
            </a:r>
          </a:p>
          <a:p>
            <a:pPr algn="ctr">
              <a:defRPr/>
            </a:pPr>
            <a:r>
              <a:rPr lang="en-US" b="1" i="1">
                <a:solidFill>
                  <a:srgbClr val="0000FF"/>
                </a:solidFill>
                <a:effectLst>
                  <a:outerShdw blurRad="38100" dist="38100" dir="2700000" algn="tl">
                    <a:srgbClr val="000000"/>
                  </a:outerShdw>
                </a:effectLst>
              </a:rPr>
              <a:t>Interaction</a:t>
            </a:r>
          </a:p>
          <a:p>
            <a:pPr>
              <a:defRPr/>
            </a:pPr>
            <a:endParaRPr lang="en-US" sz="2800" b="1">
              <a:effectLst>
                <a:outerShdw blurRad="38100" dist="38100" dir="2700000" algn="tl">
                  <a:srgbClr val="FFFFFF"/>
                </a:outerShdw>
              </a:effectLst>
            </a:endParaRPr>
          </a:p>
        </p:txBody>
      </p:sp>
      <p:sp>
        <p:nvSpPr>
          <p:cNvPr id="66564"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a:ln>
            <a:miter lim="800000"/>
            <a:headEnd/>
            <a:tailEnd/>
          </a:ln>
        </p:spPr>
        <p:txBody>
          <a:bodyPr/>
          <a:lstStyle/>
          <a:p>
            <a:fld id="{21672255-8828-46E8-A79E-BD09D27E48B3}" type="slidenum">
              <a:rPr lang="en-US" smtClean="0"/>
              <a:pPr/>
              <a:t>46</a:t>
            </a:fld>
            <a:endParaRPr lang="en-US" smtClean="0"/>
          </a:p>
        </p:txBody>
      </p:sp>
      <p:sp>
        <p:nvSpPr>
          <p:cNvPr id="136194" name="Text Box 2"/>
          <p:cNvSpPr txBox="1">
            <a:spLocks noChangeArrowheads="1"/>
          </p:cNvSpPr>
          <p:nvPr/>
        </p:nvSpPr>
        <p:spPr bwMode="auto">
          <a:xfrm>
            <a:off x="838200" y="1295400"/>
            <a:ext cx="73914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Bef>
                <a:spcPct val="50000"/>
              </a:spcBef>
              <a:defRPr/>
            </a:pPr>
            <a:r>
              <a:rPr lang="en-US" b="1">
                <a:solidFill>
                  <a:srgbClr val="0000FF"/>
                </a:solidFill>
                <a:effectLst>
                  <a:outerShdw blurRad="38100" dist="38100" dir="2700000" algn="tl">
                    <a:srgbClr val="000000"/>
                  </a:outerShdw>
                </a:effectLst>
              </a:rPr>
              <a:t>“</a:t>
            </a:r>
            <a:r>
              <a:rPr lang="en-US" b="1" i="1">
                <a:solidFill>
                  <a:srgbClr val="0000FF"/>
                </a:solidFill>
                <a:effectLst>
                  <a:outerShdw blurRad="38100" dist="38100" dir="2700000" algn="tl">
                    <a:srgbClr val="000000"/>
                  </a:outerShdw>
                </a:effectLst>
              </a:rPr>
              <a:t>Performance Attribution</a:t>
            </a:r>
            <a:r>
              <a:rPr lang="en-US" b="1">
                <a:solidFill>
                  <a:srgbClr val="0000FF"/>
                </a:solidFill>
                <a:effectLst>
                  <a:outerShdw blurRad="38100" dist="38100" dir="2700000" algn="tl">
                    <a:srgbClr val="000000"/>
                  </a:outerShdw>
                </a:effectLst>
              </a:rPr>
              <a:t>”:</a:t>
            </a:r>
            <a:endParaRPr lang="en-US" sz="2000" b="1">
              <a:solidFill>
                <a:srgbClr val="0000FF"/>
              </a:solidFill>
              <a:effectLst>
                <a:outerShdw blurRad="38100" dist="38100" dir="2700000" algn="tl">
                  <a:srgbClr val="000000"/>
                </a:outerShdw>
              </a:effectLst>
            </a:endParaRPr>
          </a:p>
        </p:txBody>
      </p:sp>
      <p:grpSp>
        <p:nvGrpSpPr>
          <p:cNvPr id="67588" name="Group 4"/>
          <p:cNvGrpSpPr>
            <a:grpSpLocks/>
          </p:cNvGrpSpPr>
          <p:nvPr/>
        </p:nvGrpSpPr>
        <p:grpSpPr bwMode="auto">
          <a:xfrm>
            <a:off x="1295400" y="2819400"/>
            <a:ext cx="5943600" cy="1625600"/>
            <a:chOff x="816" y="1776"/>
            <a:chExt cx="3744" cy="1024"/>
          </a:xfrm>
        </p:grpSpPr>
        <p:grpSp>
          <p:nvGrpSpPr>
            <p:cNvPr id="67603" name="Group 5"/>
            <p:cNvGrpSpPr>
              <a:grpSpLocks/>
            </p:cNvGrpSpPr>
            <p:nvPr/>
          </p:nvGrpSpPr>
          <p:grpSpPr bwMode="auto">
            <a:xfrm>
              <a:off x="1200" y="2016"/>
              <a:ext cx="3360" cy="784"/>
              <a:chOff x="1152" y="1776"/>
              <a:chExt cx="3360" cy="784"/>
            </a:xfrm>
          </p:grpSpPr>
          <p:sp>
            <p:nvSpPr>
              <p:cNvPr id="67605" name="Text Box 6"/>
              <p:cNvSpPr txBox="1">
                <a:spLocks noChangeArrowheads="1"/>
              </p:cNvSpPr>
              <p:nvPr/>
            </p:nvSpPr>
            <p:spPr bwMode="auto">
              <a:xfrm>
                <a:off x="1488" y="1776"/>
                <a:ext cx="2688" cy="256"/>
              </a:xfrm>
              <a:prstGeom prst="rect">
                <a:avLst/>
              </a:prstGeom>
              <a:solidFill>
                <a:schemeClr val="hlink"/>
              </a:solidFill>
              <a:ln w="9525">
                <a:solidFill>
                  <a:srgbClr val="FFFF00"/>
                </a:solidFill>
                <a:miter lim="800000"/>
                <a:headEnd/>
                <a:tailEnd/>
              </a:ln>
            </p:spPr>
            <p:txBody>
              <a:bodyPr>
                <a:spAutoFit/>
              </a:bodyPr>
              <a:lstStyle/>
              <a:p>
                <a:pPr algn="ctr" eaLnBrk="1" hangingPunct="1">
                  <a:spcBef>
                    <a:spcPct val="50000"/>
                  </a:spcBef>
                </a:pPr>
                <a:r>
                  <a:rPr lang="en-US" sz="2000"/>
                  <a:t>Portf Tot.Return – Bnchmk Tot.Return</a:t>
                </a:r>
              </a:p>
            </p:txBody>
          </p:sp>
          <p:grpSp>
            <p:nvGrpSpPr>
              <p:cNvPr id="67606" name="Group 7"/>
              <p:cNvGrpSpPr>
                <a:grpSpLocks/>
              </p:cNvGrpSpPr>
              <p:nvPr/>
            </p:nvGrpSpPr>
            <p:grpSpPr bwMode="auto">
              <a:xfrm>
                <a:off x="1152" y="2016"/>
                <a:ext cx="3360" cy="544"/>
                <a:chOff x="1152" y="2016"/>
                <a:chExt cx="3360" cy="544"/>
              </a:xfrm>
            </p:grpSpPr>
            <p:sp>
              <p:nvSpPr>
                <p:cNvPr id="67607" name="Line 8"/>
                <p:cNvSpPr>
                  <a:spLocks noChangeShapeType="1"/>
                </p:cNvSpPr>
                <p:nvPr/>
              </p:nvSpPr>
              <p:spPr bwMode="auto">
                <a:xfrm>
                  <a:off x="2832" y="2016"/>
                  <a:ext cx="0" cy="288"/>
                </a:xfrm>
                <a:prstGeom prst="line">
                  <a:avLst/>
                </a:prstGeom>
                <a:noFill/>
                <a:ln w="9525">
                  <a:solidFill>
                    <a:srgbClr val="FFFF00"/>
                  </a:solidFill>
                  <a:round/>
                  <a:headEnd/>
                  <a:tailEnd/>
                </a:ln>
              </p:spPr>
              <p:txBody>
                <a:bodyPr/>
                <a:lstStyle/>
                <a:p>
                  <a:endParaRPr lang="en-US"/>
                </a:p>
              </p:txBody>
            </p:sp>
            <p:sp>
              <p:nvSpPr>
                <p:cNvPr id="67608" name="Line 9"/>
                <p:cNvSpPr>
                  <a:spLocks noChangeShapeType="1"/>
                </p:cNvSpPr>
                <p:nvPr/>
              </p:nvSpPr>
              <p:spPr bwMode="auto">
                <a:xfrm>
                  <a:off x="1680" y="2160"/>
                  <a:ext cx="2352" cy="0"/>
                </a:xfrm>
                <a:prstGeom prst="line">
                  <a:avLst/>
                </a:prstGeom>
                <a:noFill/>
                <a:ln w="9525">
                  <a:solidFill>
                    <a:srgbClr val="FFFF00"/>
                  </a:solidFill>
                  <a:round/>
                  <a:headEnd/>
                  <a:tailEnd/>
                </a:ln>
              </p:spPr>
              <p:txBody>
                <a:bodyPr/>
                <a:lstStyle/>
                <a:p>
                  <a:endParaRPr lang="en-US"/>
                </a:p>
              </p:txBody>
            </p:sp>
            <p:sp>
              <p:nvSpPr>
                <p:cNvPr id="67609" name="Line 10"/>
                <p:cNvSpPr>
                  <a:spLocks noChangeShapeType="1"/>
                </p:cNvSpPr>
                <p:nvPr/>
              </p:nvSpPr>
              <p:spPr bwMode="auto">
                <a:xfrm>
                  <a:off x="1680" y="2160"/>
                  <a:ext cx="0" cy="144"/>
                </a:xfrm>
                <a:prstGeom prst="line">
                  <a:avLst/>
                </a:prstGeom>
                <a:noFill/>
                <a:ln w="9525">
                  <a:solidFill>
                    <a:srgbClr val="FFFF00"/>
                  </a:solidFill>
                  <a:round/>
                  <a:headEnd/>
                  <a:tailEnd/>
                </a:ln>
              </p:spPr>
              <p:txBody>
                <a:bodyPr/>
                <a:lstStyle/>
                <a:p>
                  <a:endParaRPr lang="en-US"/>
                </a:p>
              </p:txBody>
            </p:sp>
            <p:sp>
              <p:nvSpPr>
                <p:cNvPr id="67610" name="Line 11"/>
                <p:cNvSpPr>
                  <a:spLocks noChangeShapeType="1"/>
                </p:cNvSpPr>
                <p:nvPr/>
              </p:nvSpPr>
              <p:spPr bwMode="auto">
                <a:xfrm>
                  <a:off x="4032" y="2160"/>
                  <a:ext cx="0" cy="144"/>
                </a:xfrm>
                <a:prstGeom prst="line">
                  <a:avLst/>
                </a:prstGeom>
                <a:noFill/>
                <a:ln w="9525">
                  <a:solidFill>
                    <a:srgbClr val="FFFF00"/>
                  </a:solidFill>
                  <a:round/>
                  <a:headEnd/>
                  <a:tailEnd/>
                </a:ln>
              </p:spPr>
              <p:txBody>
                <a:bodyPr/>
                <a:lstStyle/>
                <a:p>
                  <a:endParaRPr lang="en-US"/>
                </a:p>
              </p:txBody>
            </p:sp>
            <p:sp>
              <p:nvSpPr>
                <p:cNvPr id="67611" name="Text Box 12"/>
                <p:cNvSpPr txBox="1">
                  <a:spLocks noChangeArrowheads="1"/>
                </p:cNvSpPr>
                <p:nvPr/>
              </p:nvSpPr>
              <p:spPr bwMode="auto">
                <a:xfrm>
                  <a:off x="1152" y="2304"/>
                  <a:ext cx="1008" cy="256"/>
                </a:xfrm>
                <a:prstGeom prst="rect">
                  <a:avLst/>
                </a:prstGeom>
                <a:solidFill>
                  <a:schemeClr val="hlink"/>
                </a:solidFill>
                <a:ln w="9525">
                  <a:solidFill>
                    <a:srgbClr val="FFFF00"/>
                  </a:solidFill>
                  <a:miter lim="800000"/>
                  <a:headEnd/>
                  <a:tailEnd/>
                </a:ln>
              </p:spPr>
              <p:txBody>
                <a:bodyPr>
                  <a:spAutoFit/>
                </a:bodyPr>
                <a:lstStyle/>
                <a:p>
                  <a:pPr algn="ctr" eaLnBrk="1" hangingPunct="1">
                    <a:spcBef>
                      <a:spcPct val="50000"/>
                    </a:spcBef>
                  </a:pPr>
                  <a:r>
                    <a:rPr lang="en-US" sz="2000"/>
                    <a:t>Allocation</a:t>
                  </a:r>
                </a:p>
              </p:txBody>
            </p:sp>
            <p:sp>
              <p:nvSpPr>
                <p:cNvPr id="67612" name="Text Box 13"/>
                <p:cNvSpPr txBox="1">
                  <a:spLocks noChangeArrowheads="1"/>
                </p:cNvSpPr>
                <p:nvPr/>
              </p:nvSpPr>
              <p:spPr bwMode="auto">
                <a:xfrm>
                  <a:off x="2352" y="2304"/>
                  <a:ext cx="1008" cy="256"/>
                </a:xfrm>
                <a:prstGeom prst="rect">
                  <a:avLst/>
                </a:prstGeom>
                <a:solidFill>
                  <a:schemeClr val="hlink"/>
                </a:solidFill>
                <a:ln w="9525">
                  <a:solidFill>
                    <a:srgbClr val="FFFF00"/>
                  </a:solidFill>
                  <a:miter lim="800000"/>
                  <a:headEnd/>
                  <a:tailEnd/>
                </a:ln>
              </p:spPr>
              <p:txBody>
                <a:bodyPr>
                  <a:spAutoFit/>
                </a:bodyPr>
                <a:lstStyle/>
                <a:p>
                  <a:pPr algn="ctr" eaLnBrk="1" hangingPunct="1">
                    <a:spcBef>
                      <a:spcPct val="50000"/>
                    </a:spcBef>
                  </a:pPr>
                  <a:r>
                    <a:rPr lang="en-US" sz="2000"/>
                    <a:t>Selection</a:t>
                  </a:r>
                </a:p>
              </p:txBody>
            </p:sp>
            <p:sp>
              <p:nvSpPr>
                <p:cNvPr id="67613" name="Text Box 14"/>
                <p:cNvSpPr txBox="1">
                  <a:spLocks noChangeArrowheads="1"/>
                </p:cNvSpPr>
                <p:nvPr/>
              </p:nvSpPr>
              <p:spPr bwMode="auto">
                <a:xfrm>
                  <a:off x="3504" y="2304"/>
                  <a:ext cx="1008" cy="256"/>
                </a:xfrm>
                <a:prstGeom prst="rect">
                  <a:avLst/>
                </a:prstGeom>
                <a:solidFill>
                  <a:schemeClr val="hlink"/>
                </a:solidFill>
                <a:ln w="9525">
                  <a:solidFill>
                    <a:srgbClr val="FFFF00"/>
                  </a:solidFill>
                  <a:miter lim="800000"/>
                  <a:headEnd/>
                  <a:tailEnd/>
                </a:ln>
              </p:spPr>
              <p:txBody>
                <a:bodyPr>
                  <a:spAutoFit/>
                </a:bodyPr>
                <a:lstStyle/>
                <a:p>
                  <a:pPr algn="ctr" eaLnBrk="1" hangingPunct="1">
                    <a:spcBef>
                      <a:spcPct val="50000"/>
                    </a:spcBef>
                  </a:pPr>
                  <a:r>
                    <a:rPr lang="en-US" sz="2000"/>
                    <a:t>Interaction</a:t>
                  </a:r>
                </a:p>
              </p:txBody>
            </p:sp>
          </p:grpSp>
        </p:grpSp>
        <p:sp>
          <p:nvSpPr>
            <p:cNvPr id="136207" name="Text Box 15"/>
            <p:cNvSpPr txBox="1">
              <a:spLocks noChangeArrowheads="1"/>
            </p:cNvSpPr>
            <p:nvPr/>
          </p:nvSpPr>
          <p:spPr bwMode="auto">
            <a:xfrm>
              <a:off x="816" y="1776"/>
              <a:ext cx="1632" cy="25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Bef>
                  <a:spcPct val="50000"/>
                </a:spcBef>
                <a:defRPr/>
              </a:pPr>
              <a:r>
                <a:rPr lang="en-US" sz="2000" b="1" i="1">
                  <a:solidFill>
                    <a:srgbClr val="0000FF"/>
                  </a:solidFill>
                  <a:effectLst>
                    <a:outerShdw blurRad="38100" dist="38100" dir="2700000" algn="tl">
                      <a:srgbClr val="000000"/>
                    </a:outerShdw>
                  </a:effectLst>
                </a:rPr>
                <a:t>Portfolio Level:</a:t>
              </a:r>
            </a:p>
          </p:txBody>
        </p:sp>
      </p:grpSp>
      <p:grpSp>
        <p:nvGrpSpPr>
          <p:cNvPr id="67589" name="Group 16"/>
          <p:cNvGrpSpPr>
            <a:grpSpLocks/>
          </p:cNvGrpSpPr>
          <p:nvPr/>
        </p:nvGrpSpPr>
        <p:grpSpPr bwMode="auto">
          <a:xfrm>
            <a:off x="1295400" y="4572000"/>
            <a:ext cx="5943600" cy="1625600"/>
            <a:chOff x="816" y="2880"/>
            <a:chExt cx="3744" cy="1024"/>
          </a:xfrm>
        </p:grpSpPr>
        <p:grpSp>
          <p:nvGrpSpPr>
            <p:cNvPr id="67592" name="Group 17"/>
            <p:cNvGrpSpPr>
              <a:grpSpLocks/>
            </p:cNvGrpSpPr>
            <p:nvPr/>
          </p:nvGrpSpPr>
          <p:grpSpPr bwMode="auto">
            <a:xfrm>
              <a:off x="1200" y="3120"/>
              <a:ext cx="3360" cy="784"/>
              <a:chOff x="1152" y="2736"/>
              <a:chExt cx="3360" cy="784"/>
            </a:xfrm>
          </p:grpSpPr>
          <p:sp>
            <p:nvSpPr>
              <p:cNvPr id="67594" name="Text Box 18"/>
              <p:cNvSpPr txBox="1">
                <a:spLocks noChangeArrowheads="1"/>
              </p:cNvSpPr>
              <p:nvPr/>
            </p:nvSpPr>
            <p:spPr bwMode="auto">
              <a:xfrm>
                <a:off x="1488" y="2736"/>
                <a:ext cx="2688" cy="256"/>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a:solidFill>
                      <a:srgbClr val="003399"/>
                    </a:solidFill>
                  </a:rPr>
                  <a:t>Prop.IRR – Bnchmk Cohort IRR</a:t>
                </a:r>
              </a:p>
            </p:txBody>
          </p:sp>
          <p:grpSp>
            <p:nvGrpSpPr>
              <p:cNvPr id="67595" name="Group 19"/>
              <p:cNvGrpSpPr>
                <a:grpSpLocks/>
              </p:cNvGrpSpPr>
              <p:nvPr/>
            </p:nvGrpSpPr>
            <p:grpSpPr bwMode="auto">
              <a:xfrm>
                <a:off x="1152" y="2976"/>
                <a:ext cx="3360" cy="544"/>
                <a:chOff x="1152" y="2976"/>
                <a:chExt cx="3360" cy="544"/>
              </a:xfrm>
            </p:grpSpPr>
            <p:sp>
              <p:nvSpPr>
                <p:cNvPr id="67596" name="Line 20"/>
                <p:cNvSpPr>
                  <a:spLocks noChangeShapeType="1"/>
                </p:cNvSpPr>
                <p:nvPr/>
              </p:nvSpPr>
              <p:spPr bwMode="auto">
                <a:xfrm>
                  <a:off x="2832" y="2976"/>
                  <a:ext cx="0" cy="288"/>
                </a:xfrm>
                <a:prstGeom prst="line">
                  <a:avLst/>
                </a:prstGeom>
                <a:noFill/>
                <a:ln w="9525">
                  <a:solidFill>
                    <a:srgbClr val="FFFF00"/>
                  </a:solidFill>
                  <a:round/>
                  <a:headEnd/>
                  <a:tailEnd/>
                </a:ln>
              </p:spPr>
              <p:txBody>
                <a:bodyPr/>
                <a:lstStyle/>
                <a:p>
                  <a:endParaRPr lang="en-US"/>
                </a:p>
              </p:txBody>
            </p:sp>
            <p:sp>
              <p:nvSpPr>
                <p:cNvPr id="67597" name="Line 21"/>
                <p:cNvSpPr>
                  <a:spLocks noChangeShapeType="1"/>
                </p:cNvSpPr>
                <p:nvPr/>
              </p:nvSpPr>
              <p:spPr bwMode="auto">
                <a:xfrm>
                  <a:off x="1680" y="3120"/>
                  <a:ext cx="2352" cy="0"/>
                </a:xfrm>
                <a:prstGeom prst="line">
                  <a:avLst/>
                </a:prstGeom>
                <a:noFill/>
                <a:ln w="9525">
                  <a:solidFill>
                    <a:srgbClr val="FFFF00"/>
                  </a:solidFill>
                  <a:round/>
                  <a:headEnd/>
                  <a:tailEnd/>
                </a:ln>
              </p:spPr>
              <p:txBody>
                <a:bodyPr/>
                <a:lstStyle/>
                <a:p>
                  <a:endParaRPr lang="en-US"/>
                </a:p>
              </p:txBody>
            </p:sp>
            <p:sp>
              <p:nvSpPr>
                <p:cNvPr id="67598" name="Line 22"/>
                <p:cNvSpPr>
                  <a:spLocks noChangeShapeType="1"/>
                </p:cNvSpPr>
                <p:nvPr/>
              </p:nvSpPr>
              <p:spPr bwMode="auto">
                <a:xfrm>
                  <a:off x="1680" y="3120"/>
                  <a:ext cx="0" cy="144"/>
                </a:xfrm>
                <a:prstGeom prst="line">
                  <a:avLst/>
                </a:prstGeom>
                <a:noFill/>
                <a:ln w="9525">
                  <a:solidFill>
                    <a:srgbClr val="FFFF00"/>
                  </a:solidFill>
                  <a:round/>
                  <a:headEnd/>
                  <a:tailEnd/>
                </a:ln>
              </p:spPr>
              <p:txBody>
                <a:bodyPr/>
                <a:lstStyle/>
                <a:p>
                  <a:endParaRPr lang="en-US"/>
                </a:p>
              </p:txBody>
            </p:sp>
            <p:sp>
              <p:nvSpPr>
                <p:cNvPr id="67599" name="Line 23"/>
                <p:cNvSpPr>
                  <a:spLocks noChangeShapeType="1"/>
                </p:cNvSpPr>
                <p:nvPr/>
              </p:nvSpPr>
              <p:spPr bwMode="auto">
                <a:xfrm>
                  <a:off x="4032" y="3120"/>
                  <a:ext cx="0" cy="144"/>
                </a:xfrm>
                <a:prstGeom prst="line">
                  <a:avLst/>
                </a:prstGeom>
                <a:noFill/>
                <a:ln w="9525">
                  <a:solidFill>
                    <a:srgbClr val="FFFF00"/>
                  </a:solidFill>
                  <a:round/>
                  <a:headEnd/>
                  <a:tailEnd/>
                </a:ln>
              </p:spPr>
              <p:txBody>
                <a:bodyPr/>
                <a:lstStyle/>
                <a:p>
                  <a:endParaRPr lang="en-US"/>
                </a:p>
              </p:txBody>
            </p:sp>
            <p:sp>
              <p:nvSpPr>
                <p:cNvPr id="67600" name="Text Box 24"/>
                <p:cNvSpPr txBox="1">
                  <a:spLocks noChangeArrowheads="1"/>
                </p:cNvSpPr>
                <p:nvPr/>
              </p:nvSpPr>
              <p:spPr bwMode="auto">
                <a:xfrm>
                  <a:off x="1152" y="3264"/>
                  <a:ext cx="1008" cy="256"/>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a:solidFill>
                        <a:srgbClr val="003399"/>
                      </a:solidFill>
                    </a:rPr>
                    <a:t>Init.Yield</a:t>
                  </a:r>
                </a:p>
              </p:txBody>
            </p:sp>
            <p:sp>
              <p:nvSpPr>
                <p:cNvPr id="67601" name="Text Box 25"/>
                <p:cNvSpPr txBox="1">
                  <a:spLocks noChangeArrowheads="1"/>
                </p:cNvSpPr>
                <p:nvPr/>
              </p:nvSpPr>
              <p:spPr bwMode="auto">
                <a:xfrm>
                  <a:off x="2352" y="3264"/>
                  <a:ext cx="1008" cy="256"/>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a:solidFill>
                        <a:srgbClr val="003399"/>
                      </a:solidFill>
                    </a:rPr>
                    <a:t>CF Growth</a:t>
                  </a:r>
                </a:p>
              </p:txBody>
            </p:sp>
            <p:sp>
              <p:nvSpPr>
                <p:cNvPr id="67602" name="Text Box 26"/>
                <p:cNvSpPr txBox="1">
                  <a:spLocks noChangeArrowheads="1"/>
                </p:cNvSpPr>
                <p:nvPr/>
              </p:nvSpPr>
              <p:spPr bwMode="auto">
                <a:xfrm>
                  <a:off x="3504" y="3264"/>
                  <a:ext cx="1008" cy="256"/>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a:solidFill>
                        <a:srgbClr val="003399"/>
                      </a:solidFill>
                    </a:rPr>
                    <a:t>Yield Chge</a:t>
                  </a:r>
                </a:p>
              </p:txBody>
            </p:sp>
          </p:grpSp>
        </p:grpSp>
        <p:sp>
          <p:nvSpPr>
            <p:cNvPr id="136219" name="Text Box 27"/>
            <p:cNvSpPr txBox="1">
              <a:spLocks noChangeArrowheads="1"/>
            </p:cNvSpPr>
            <p:nvPr/>
          </p:nvSpPr>
          <p:spPr bwMode="auto">
            <a:xfrm>
              <a:off x="816" y="2880"/>
              <a:ext cx="1632" cy="25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Bef>
                  <a:spcPct val="50000"/>
                </a:spcBef>
                <a:defRPr/>
              </a:pPr>
              <a:r>
                <a:rPr lang="en-US" sz="2000" b="1" i="1">
                  <a:solidFill>
                    <a:srgbClr val="0000FF"/>
                  </a:solidFill>
                  <a:effectLst>
                    <a:outerShdw blurRad="38100" dist="38100" dir="2700000" algn="tl">
                      <a:srgbClr val="000000"/>
                    </a:outerShdw>
                  </a:effectLst>
                </a:rPr>
                <a:t>Property Level:</a:t>
              </a:r>
            </a:p>
          </p:txBody>
        </p:sp>
      </p:grpSp>
      <p:sp>
        <p:nvSpPr>
          <p:cNvPr id="136220" name="Text Box 28"/>
          <p:cNvSpPr txBox="1">
            <a:spLocks noChangeArrowheads="1"/>
          </p:cNvSpPr>
          <p:nvPr/>
        </p:nvSpPr>
        <p:spPr bwMode="auto">
          <a:xfrm>
            <a:off x="838200" y="1295400"/>
            <a:ext cx="7391400" cy="115887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Bef>
                <a:spcPct val="50000"/>
              </a:spcBef>
              <a:defRPr/>
            </a:pPr>
            <a:endParaRPr lang="en-US" sz="2000" b="1">
              <a:solidFill>
                <a:srgbClr val="0000FF"/>
              </a:solidFill>
              <a:effectLst>
                <a:outerShdw blurRad="38100" dist="38100" dir="2700000" algn="tl">
                  <a:srgbClr val="000000"/>
                </a:outerShdw>
              </a:effectLst>
            </a:endParaRPr>
          </a:p>
          <a:p>
            <a:pPr eaLnBrk="1" hangingPunct="1">
              <a:spcBef>
                <a:spcPct val="50000"/>
              </a:spcBef>
              <a:buFontTx/>
              <a:buChar char="•"/>
              <a:defRPr/>
            </a:pPr>
            <a:r>
              <a:rPr lang="en-US" sz="2000" b="1">
                <a:solidFill>
                  <a:srgbClr val="0000FF"/>
                </a:solidFill>
                <a:effectLst>
                  <a:outerShdw blurRad="38100" dist="38100" dir="2700000" algn="tl">
                    <a:srgbClr val="000000"/>
                  </a:outerShdw>
                </a:effectLst>
              </a:rPr>
              <a:t> Often useful for </a:t>
            </a:r>
            <a:r>
              <a:rPr lang="en-US" sz="2000" b="1" i="1">
                <a:solidFill>
                  <a:srgbClr val="0000FF"/>
                </a:solidFill>
                <a:effectLst>
                  <a:outerShdw blurRad="38100" dist="38100" dir="2700000" algn="tl">
                    <a:srgbClr val="000000"/>
                  </a:outerShdw>
                </a:effectLst>
              </a:rPr>
              <a:t>diagnostic</a:t>
            </a:r>
            <a:r>
              <a:rPr lang="en-US" sz="2000" b="1">
                <a:solidFill>
                  <a:srgbClr val="0000FF"/>
                </a:solidFill>
                <a:effectLst>
                  <a:outerShdw blurRad="38100" dist="38100" dir="2700000" algn="tl">
                    <a:srgbClr val="000000"/>
                  </a:outerShdw>
                </a:effectLst>
              </a:rPr>
              <a:t> purposes to compare </a:t>
            </a:r>
            <a:r>
              <a:rPr lang="en-US" sz="2000" b="1" i="1">
                <a:solidFill>
                  <a:srgbClr val="0000FF"/>
                </a:solidFill>
                <a:effectLst>
                  <a:outerShdw blurRad="38100" dist="38100" dir="2700000" algn="tl">
                    <a:srgbClr val="000000"/>
                  </a:outerShdw>
                </a:effectLst>
              </a:rPr>
              <a:t>subject</a:t>
            </a:r>
            <a:r>
              <a:rPr lang="en-US" sz="2000" b="1">
                <a:solidFill>
                  <a:srgbClr val="0000FF"/>
                </a:solidFill>
                <a:effectLst>
                  <a:outerShdw blurRad="38100" dist="38100" dir="2700000" algn="tl">
                    <a:srgbClr val="000000"/>
                  </a:outerShdw>
                </a:effectLst>
              </a:rPr>
              <a:t> portfolio or mgr with an appropriate</a:t>
            </a:r>
            <a:r>
              <a:rPr lang="en-US" sz="2000" b="1">
                <a:solidFill>
                  <a:srgbClr val="FFFF00"/>
                </a:solidFill>
                <a:effectLst>
                  <a:outerShdw blurRad="38100" dist="38100" dir="2700000" algn="tl">
                    <a:srgbClr val="000000"/>
                  </a:outerShdw>
                </a:effectLst>
              </a:rPr>
              <a:t> </a:t>
            </a:r>
            <a:r>
              <a:rPr lang="en-US" sz="2000" b="1" i="1">
                <a:solidFill>
                  <a:srgbClr val="FF9933"/>
                </a:solidFill>
                <a:effectLst>
                  <a:outerShdw blurRad="38100" dist="38100" dir="2700000" algn="tl">
                    <a:srgbClr val="000000"/>
                  </a:outerShdw>
                </a:effectLst>
              </a:rPr>
              <a:t>benchmark</a:t>
            </a:r>
            <a:r>
              <a:rPr lang="en-US" sz="2000" b="1" i="1">
                <a:effectLst>
                  <a:outerShdw blurRad="38100" dist="38100" dir="2700000" algn="tl">
                    <a:srgbClr val="FFFFFF"/>
                  </a:outerShdw>
                </a:effectLst>
              </a:rPr>
              <a:t> . . .</a:t>
            </a:r>
            <a:endParaRPr lang="en-US" sz="2000" b="1">
              <a:solidFill>
                <a:srgbClr val="FFFF00"/>
              </a:solidFill>
              <a:effectLst>
                <a:outerShdw blurRad="38100" dist="38100" dir="2700000" algn="tl">
                  <a:srgbClr val="000000"/>
                </a:outerShdw>
              </a:effectLst>
            </a:endParaRPr>
          </a:p>
        </p:txBody>
      </p:sp>
      <p:sp>
        <p:nvSpPr>
          <p:cNvPr id="67591" name="Footer Placeholder 28"/>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a:ln>
            <a:miter lim="800000"/>
            <a:headEnd/>
            <a:tailEnd/>
          </a:ln>
        </p:spPr>
        <p:txBody>
          <a:bodyPr/>
          <a:lstStyle/>
          <a:p>
            <a:fld id="{A52F13EB-B897-44FC-A3FF-DF5D0F874991}" type="slidenum">
              <a:rPr lang="en-US" smtClean="0"/>
              <a:pPr/>
              <a:t>47</a:t>
            </a:fld>
            <a:endParaRPr lang="en-US" smtClean="0"/>
          </a:p>
        </p:txBody>
      </p:sp>
      <p:sp>
        <p:nvSpPr>
          <p:cNvPr id="137218"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solidFill>
                  <a:srgbClr val="0000FF"/>
                </a:solidFill>
                <a:effectLst>
                  <a:outerShdw blurRad="38100" dist="38100" dir="2700000" algn="tl">
                    <a:srgbClr val="000000"/>
                  </a:outerShdw>
                </a:effectLst>
              </a:rPr>
              <a:t>Property</a:t>
            </a:r>
            <a:r>
              <a:rPr lang="en-US" b="1" i="1">
                <a:effectLst>
                  <a:outerShdw blurRad="38100" dist="38100" dir="2700000" algn="tl">
                    <a:srgbClr val="FFFFFF"/>
                  </a:outerShdw>
                </a:effectLst>
              </a:rPr>
              <a:t>-Level Performance Attribution . . .</a:t>
            </a:r>
          </a:p>
        </p:txBody>
      </p:sp>
      <p:sp>
        <p:nvSpPr>
          <p:cNvPr id="137219" name="Text Box 3"/>
          <p:cNvSpPr txBox="1">
            <a:spLocks noChangeArrowheads="1"/>
          </p:cNvSpPr>
          <p:nvPr/>
        </p:nvSpPr>
        <p:spPr bwMode="auto">
          <a:xfrm>
            <a:off x="533400" y="762000"/>
            <a:ext cx="8153400" cy="584676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15000"/>
              </a:spcBef>
              <a:defRPr/>
            </a:pPr>
            <a:r>
              <a:rPr lang="en-US" b="1">
                <a:effectLst>
                  <a:outerShdw blurRad="38100" dist="38100" dir="2700000" algn="tl">
                    <a:srgbClr val="FFFFFF"/>
                  </a:outerShdw>
                </a:effectLst>
              </a:rPr>
              <a:t>Property level performance attribution focuses on “</a:t>
            </a:r>
            <a:r>
              <a:rPr lang="en-US" b="1" i="1">
                <a:effectLst>
                  <a:outerShdw blurRad="38100" dist="38100" dir="2700000" algn="tl">
                    <a:srgbClr val="FFFFFF"/>
                  </a:outerShdw>
                </a:effectLst>
              </a:rPr>
              <a:t>property level</a:t>
            </a:r>
            <a:r>
              <a:rPr lang="en-US" b="1">
                <a:effectLst>
                  <a:outerShdw blurRad="38100" dist="38100" dir="2700000" algn="tl">
                    <a:srgbClr val="FFFFFF"/>
                  </a:outerShdw>
                </a:effectLst>
              </a:rPr>
              <a:t>” investment performance, i.e., the total return achieved within a given property or a static (fixed) portfolio of properties (that is, apart from the effect of investment allocation decisions, as if holding allocation among categories constant).</a:t>
            </a:r>
          </a:p>
          <a:p>
            <a:pPr>
              <a:spcBef>
                <a:spcPct val="15000"/>
              </a:spcBef>
              <a:defRPr/>
            </a:pPr>
            <a:r>
              <a:rPr lang="en-US" b="1">
                <a:effectLst>
                  <a:outerShdw blurRad="38100" dist="38100" dir="2700000" algn="tl">
                    <a:srgbClr val="FFFFFF"/>
                  </a:outerShdw>
                </a:effectLst>
              </a:rPr>
              <a:t>Property level attribution should be designed to break out the property level total return performance in a manner useful for shedding light on the four major property level investment management functions:</a:t>
            </a:r>
          </a:p>
          <a:p>
            <a:pPr>
              <a:spcBef>
                <a:spcPct val="15000"/>
              </a:spcBef>
              <a:buFontTx/>
              <a:buChar char="•"/>
              <a:defRPr/>
            </a:pPr>
            <a:r>
              <a:rPr lang="en-US" b="1">
                <a:effectLst>
                  <a:outerShdw blurRad="38100" dist="38100" dir="2700000" algn="tl">
                    <a:srgbClr val="FFFFFF"/>
                  </a:outerShdw>
                </a:effectLst>
              </a:rPr>
              <a:t> </a:t>
            </a:r>
            <a:r>
              <a:rPr lang="en-US" b="1">
                <a:solidFill>
                  <a:srgbClr val="0000FF"/>
                </a:solidFill>
                <a:effectLst>
                  <a:outerShdw blurRad="38100" dist="38100" dir="2700000" algn="tl">
                    <a:srgbClr val="000000"/>
                  </a:outerShdw>
                </a:effectLst>
              </a:rPr>
              <a:t>Property selection</a:t>
            </a:r>
            <a:r>
              <a:rPr lang="en-US" b="1">
                <a:effectLst>
                  <a:outerShdw blurRad="38100" dist="38100" dir="2700000" algn="tl">
                    <a:srgbClr val="FFFFFF"/>
                  </a:outerShdw>
                </a:effectLst>
              </a:rPr>
              <a:t> (picking “good” properties as found);</a:t>
            </a:r>
          </a:p>
          <a:p>
            <a:pPr>
              <a:spcBef>
                <a:spcPct val="15000"/>
              </a:spcBef>
              <a:buFontTx/>
              <a:buChar char="•"/>
              <a:defRPr/>
            </a:pPr>
            <a:r>
              <a:rPr lang="en-US" b="1">
                <a:effectLst>
                  <a:outerShdw blurRad="38100" dist="38100" dir="2700000" algn="tl">
                    <a:srgbClr val="FFFFFF"/>
                  </a:outerShdw>
                </a:effectLst>
              </a:rPr>
              <a:t> </a:t>
            </a:r>
            <a:r>
              <a:rPr lang="en-US" b="1">
                <a:solidFill>
                  <a:srgbClr val="0000FF"/>
                </a:solidFill>
                <a:effectLst>
                  <a:outerShdw blurRad="38100" dist="38100" dir="2700000" algn="tl">
                    <a:srgbClr val="000000"/>
                  </a:outerShdw>
                </a:effectLst>
              </a:rPr>
              <a:t>Acquisition transaction execution</a:t>
            </a:r>
            <a:r>
              <a:rPr lang="en-US" b="1">
                <a:effectLst>
                  <a:outerShdw blurRad="38100" dist="38100" dir="2700000" algn="tl">
                    <a:srgbClr val="FFFFFF"/>
                  </a:outerShdw>
                </a:effectLst>
              </a:rPr>
              <a:t>;</a:t>
            </a:r>
          </a:p>
          <a:p>
            <a:pPr>
              <a:spcBef>
                <a:spcPct val="15000"/>
              </a:spcBef>
              <a:buFontTx/>
              <a:buChar char="•"/>
              <a:defRPr/>
            </a:pPr>
            <a:r>
              <a:rPr lang="en-US" b="1">
                <a:effectLst>
                  <a:outerShdw blurRad="38100" dist="38100" dir="2700000" algn="tl">
                    <a:srgbClr val="FFFFFF"/>
                  </a:outerShdw>
                </a:effectLst>
              </a:rPr>
              <a:t> </a:t>
            </a:r>
            <a:r>
              <a:rPr lang="en-US" b="1">
                <a:solidFill>
                  <a:srgbClr val="0000FF"/>
                </a:solidFill>
                <a:effectLst>
                  <a:outerShdw blurRad="38100" dist="38100" dir="2700000" algn="tl">
                    <a:srgbClr val="000000"/>
                  </a:outerShdw>
                </a:effectLst>
              </a:rPr>
              <a:t>Operational management</a:t>
            </a:r>
            <a:r>
              <a:rPr lang="en-US" b="1">
                <a:effectLst>
                  <a:outerShdw blurRad="38100" dist="38100" dir="2700000" algn="tl">
                    <a:srgbClr val="FFFFFF"/>
                  </a:outerShdw>
                </a:effectLst>
              </a:rPr>
              <a:t> during the holding period (e.g., marketing, leasing, expense mgt, capital expenditure mgt);</a:t>
            </a:r>
          </a:p>
          <a:p>
            <a:pPr>
              <a:spcBef>
                <a:spcPct val="15000"/>
              </a:spcBef>
              <a:buFontTx/>
              <a:buChar char="•"/>
              <a:defRPr/>
            </a:pPr>
            <a:r>
              <a:rPr lang="en-US" b="1">
                <a:effectLst>
                  <a:outerShdw blurRad="38100" dist="38100" dir="2700000" algn="tl">
                    <a:srgbClr val="FFFFFF"/>
                  </a:outerShdw>
                </a:effectLst>
              </a:rPr>
              <a:t> </a:t>
            </a:r>
            <a:r>
              <a:rPr lang="en-US" b="1">
                <a:solidFill>
                  <a:srgbClr val="0000FF"/>
                </a:solidFill>
                <a:effectLst>
                  <a:outerShdw blurRad="38100" dist="38100" dir="2700000" algn="tl">
                    <a:srgbClr val="000000"/>
                  </a:outerShdw>
                </a:effectLst>
              </a:rPr>
              <a:t>Disposition transaction execution</a:t>
            </a:r>
            <a:r>
              <a:rPr lang="en-US" b="1">
                <a:effectLst>
                  <a:outerShdw blurRad="38100" dist="38100" dir="2700000" algn="tl">
                    <a:srgbClr val="FFFFFF"/>
                  </a:outerShdw>
                </a:effectLst>
              </a:rPr>
              <a:t>.</a:t>
            </a:r>
          </a:p>
        </p:txBody>
      </p:sp>
      <p:sp>
        <p:nvSpPr>
          <p:cNvPr id="68613"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ln>
            <a:miter lim="800000"/>
            <a:headEnd/>
            <a:tailEnd/>
          </a:ln>
        </p:spPr>
        <p:txBody>
          <a:bodyPr/>
          <a:lstStyle/>
          <a:p>
            <a:fld id="{C6535CD0-809E-492B-B376-309A0D4B4344}" type="slidenum">
              <a:rPr lang="en-US" smtClean="0"/>
              <a:pPr/>
              <a:t>48</a:t>
            </a:fld>
            <a:endParaRPr lang="en-US" smtClean="0"/>
          </a:p>
        </p:txBody>
      </p:sp>
      <p:sp>
        <p:nvSpPr>
          <p:cNvPr id="13824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solidFill>
                  <a:srgbClr val="990033"/>
                </a:solidFill>
                <a:effectLst>
                  <a:outerShdw blurRad="38100" dist="38100" dir="2700000" algn="tl">
                    <a:srgbClr val="000000"/>
                  </a:outerShdw>
                </a:effectLst>
              </a:rPr>
              <a:t>Property</a:t>
            </a:r>
            <a:r>
              <a:rPr lang="en-US" b="1" i="1">
                <a:effectLst>
                  <a:outerShdw blurRad="38100" dist="38100" dir="2700000" algn="tl">
                    <a:srgbClr val="FFFFFF"/>
                  </a:outerShdw>
                </a:effectLst>
              </a:rPr>
              <a:t>-Level Performance Attribution . . .</a:t>
            </a:r>
          </a:p>
        </p:txBody>
      </p:sp>
      <p:sp>
        <p:nvSpPr>
          <p:cNvPr id="138243" name="Text Box 3"/>
          <p:cNvSpPr txBox="1">
            <a:spLocks noChangeArrowheads="1"/>
          </p:cNvSpPr>
          <p:nvPr/>
        </p:nvSpPr>
        <p:spPr bwMode="auto">
          <a:xfrm>
            <a:off x="609600" y="838200"/>
            <a:ext cx="8001000" cy="11874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a:effectLst>
                  <a:outerShdw blurRad="38100" dist="38100" dir="2700000" algn="tl">
                    <a:srgbClr val="FFFFFF"/>
                  </a:outerShdw>
                </a:effectLst>
              </a:rPr>
              <a:t>These property-level management functions are related generally to three attributes (components) of the property-level </a:t>
            </a:r>
            <a:r>
              <a:rPr lang="en-US" b="1">
                <a:solidFill>
                  <a:srgbClr val="990033"/>
                </a:solidFill>
                <a:effectLst>
                  <a:outerShdw blurRad="38100" dist="38100" dir="2700000" algn="tl">
                    <a:srgbClr val="000000"/>
                  </a:outerShdw>
                </a:effectLst>
              </a:rPr>
              <a:t>since-acquisition IRR</a:t>
            </a:r>
            <a:r>
              <a:rPr lang="en-US" b="1">
                <a:effectLst>
                  <a:outerShdw blurRad="38100" dist="38100" dir="2700000" algn="tl">
                    <a:srgbClr val="FFFFFF"/>
                  </a:outerShdw>
                </a:effectLst>
              </a:rPr>
              <a:t>, essentially as indicated below…</a:t>
            </a:r>
          </a:p>
        </p:txBody>
      </p:sp>
      <p:grpSp>
        <p:nvGrpSpPr>
          <p:cNvPr id="69637" name="Group 4"/>
          <p:cNvGrpSpPr>
            <a:grpSpLocks/>
          </p:cNvGrpSpPr>
          <p:nvPr/>
        </p:nvGrpSpPr>
        <p:grpSpPr bwMode="auto">
          <a:xfrm>
            <a:off x="838200" y="2286000"/>
            <a:ext cx="7391400" cy="3911600"/>
            <a:chOff x="528" y="1584"/>
            <a:chExt cx="4656" cy="2464"/>
          </a:xfrm>
        </p:grpSpPr>
        <p:sp>
          <p:nvSpPr>
            <p:cNvPr id="69639" name="Text Box 5"/>
            <p:cNvSpPr txBox="1">
              <a:spLocks noChangeArrowheads="1"/>
            </p:cNvSpPr>
            <p:nvPr/>
          </p:nvSpPr>
          <p:spPr bwMode="auto">
            <a:xfrm>
              <a:off x="3648" y="1584"/>
              <a:ext cx="1488" cy="544"/>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Initial Yield</a:t>
              </a:r>
            </a:p>
            <a:p>
              <a:pPr algn="ctr" eaLnBrk="1" hangingPunct="1">
                <a:spcBef>
                  <a:spcPct val="50000"/>
                </a:spcBef>
              </a:pPr>
              <a:r>
                <a:rPr lang="en-US" sz="2000" b="1">
                  <a:solidFill>
                    <a:srgbClr val="003399"/>
                  </a:solidFill>
                </a:rPr>
                <a:t>(IY)</a:t>
              </a:r>
            </a:p>
          </p:txBody>
        </p:sp>
        <p:sp>
          <p:nvSpPr>
            <p:cNvPr id="69640" name="Text Box 6"/>
            <p:cNvSpPr txBox="1">
              <a:spLocks noChangeArrowheads="1"/>
            </p:cNvSpPr>
            <p:nvPr/>
          </p:nvSpPr>
          <p:spPr bwMode="auto">
            <a:xfrm>
              <a:off x="3648" y="2592"/>
              <a:ext cx="1536" cy="544"/>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Cash Flow Change</a:t>
              </a:r>
            </a:p>
            <a:p>
              <a:pPr algn="ctr" eaLnBrk="1" hangingPunct="1">
                <a:spcBef>
                  <a:spcPct val="50000"/>
                </a:spcBef>
              </a:pPr>
              <a:r>
                <a:rPr lang="en-US" sz="2000" b="1">
                  <a:solidFill>
                    <a:srgbClr val="003399"/>
                  </a:solidFill>
                </a:rPr>
                <a:t>(CFC)</a:t>
              </a:r>
            </a:p>
          </p:txBody>
        </p:sp>
        <p:sp>
          <p:nvSpPr>
            <p:cNvPr id="69641" name="Text Box 7"/>
            <p:cNvSpPr txBox="1">
              <a:spLocks noChangeArrowheads="1"/>
            </p:cNvSpPr>
            <p:nvPr/>
          </p:nvSpPr>
          <p:spPr bwMode="auto">
            <a:xfrm>
              <a:off x="3648" y="3456"/>
              <a:ext cx="1536" cy="544"/>
            </a:xfrm>
            <a:prstGeom prst="rect">
              <a:avLst/>
            </a:prstGeom>
            <a:solidFill>
              <a:srgbClr val="99FFCC"/>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Yield Change</a:t>
              </a:r>
            </a:p>
            <a:p>
              <a:pPr algn="ctr" eaLnBrk="1" hangingPunct="1">
                <a:spcBef>
                  <a:spcPct val="50000"/>
                </a:spcBef>
              </a:pPr>
              <a:r>
                <a:rPr lang="en-US" sz="2000" b="1">
                  <a:solidFill>
                    <a:srgbClr val="003399"/>
                  </a:solidFill>
                </a:rPr>
                <a:t>(YC)</a:t>
              </a:r>
            </a:p>
          </p:txBody>
        </p:sp>
        <p:sp>
          <p:nvSpPr>
            <p:cNvPr id="69642" name="Text Box 8"/>
            <p:cNvSpPr txBox="1">
              <a:spLocks noChangeArrowheads="1"/>
            </p:cNvSpPr>
            <p:nvPr/>
          </p:nvSpPr>
          <p:spPr bwMode="auto">
            <a:xfrm>
              <a:off x="528" y="1584"/>
              <a:ext cx="1920" cy="256"/>
            </a:xfrm>
            <a:prstGeom prst="rect">
              <a:avLst/>
            </a:prstGeom>
            <a:solidFill>
              <a:schemeClr val="accent1"/>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Property Selection</a:t>
              </a:r>
            </a:p>
          </p:txBody>
        </p:sp>
        <p:sp>
          <p:nvSpPr>
            <p:cNvPr id="69643" name="Text Box 9"/>
            <p:cNvSpPr txBox="1">
              <a:spLocks noChangeArrowheads="1"/>
            </p:cNvSpPr>
            <p:nvPr/>
          </p:nvSpPr>
          <p:spPr bwMode="auto">
            <a:xfrm>
              <a:off x="528" y="2160"/>
              <a:ext cx="1920" cy="448"/>
            </a:xfrm>
            <a:prstGeom prst="rect">
              <a:avLst/>
            </a:prstGeom>
            <a:solidFill>
              <a:schemeClr val="accent1"/>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Acquisition Transaction Execution</a:t>
              </a:r>
            </a:p>
          </p:txBody>
        </p:sp>
        <p:sp>
          <p:nvSpPr>
            <p:cNvPr id="69644" name="Text Box 10"/>
            <p:cNvSpPr txBox="1">
              <a:spLocks noChangeArrowheads="1"/>
            </p:cNvSpPr>
            <p:nvPr/>
          </p:nvSpPr>
          <p:spPr bwMode="auto">
            <a:xfrm>
              <a:off x="528" y="2976"/>
              <a:ext cx="1920" cy="256"/>
            </a:xfrm>
            <a:prstGeom prst="rect">
              <a:avLst/>
            </a:prstGeom>
            <a:solidFill>
              <a:schemeClr val="accent1"/>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Operational Management</a:t>
              </a:r>
            </a:p>
          </p:txBody>
        </p:sp>
        <p:sp>
          <p:nvSpPr>
            <p:cNvPr id="69645" name="Text Box 11"/>
            <p:cNvSpPr txBox="1">
              <a:spLocks noChangeArrowheads="1"/>
            </p:cNvSpPr>
            <p:nvPr/>
          </p:nvSpPr>
          <p:spPr bwMode="auto">
            <a:xfrm>
              <a:off x="528" y="3600"/>
              <a:ext cx="1920" cy="448"/>
            </a:xfrm>
            <a:prstGeom prst="rect">
              <a:avLst/>
            </a:prstGeom>
            <a:solidFill>
              <a:schemeClr val="accent1"/>
            </a:solidFill>
            <a:ln w="9525">
              <a:solidFill>
                <a:srgbClr val="FFFF00"/>
              </a:solidFill>
              <a:miter lim="800000"/>
              <a:headEnd/>
              <a:tailEnd/>
            </a:ln>
          </p:spPr>
          <p:txBody>
            <a:bodyPr>
              <a:spAutoFit/>
            </a:bodyPr>
            <a:lstStyle/>
            <a:p>
              <a:pPr algn="ctr" eaLnBrk="1" hangingPunct="1">
                <a:spcBef>
                  <a:spcPct val="50000"/>
                </a:spcBef>
              </a:pPr>
              <a:r>
                <a:rPr lang="en-US" sz="2000" b="1">
                  <a:solidFill>
                    <a:srgbClr val="003399"/>
                  </a:solidFill>
                </a:rPr>
                <a:t>Disposition Transaction Execution</a:t>
              </a:r>
            </a:p>
          </p:txBody>
        </p:sp>
        <p:sp>
          <p:nvSpPr>
            <p:cNvPr id="69646" name="Line 12"/>
            <p:cNvSpPr>
              <a:spLocks noChangeShapeType="1"/>
            </p:cNvSpPr>
            <p:nvPr/>
          </p:nvSpPr>
          <p:spPr bwMode="auto">
            <a:xfrm>
              <a:off x="2544" y="1728"/>
              <a:ext cx="1008" cy="0"/>
            </a:xfrm>
            <a:prstGeom prst="line">
              <a:avLst/>
            </a:prstGeom>
            <a:noFill/>
            <a:ln w="38100">
              <a:solidFill>
                <a:schemeClr val="tx1"/>
              </a:solidFill>
              <a:round/>
              <a:headEnd type="triangle" w="med" len="med"/>
              <a:tailEnd type="triangle" w="med" len="med"/>
            </a:ln>
          </p:spPr>
          <p:txBody>
            <a:bodyPr/>
            <a:lstStyle/>
            <a:p>
              <a:endParaRPr lang="en-US"/>
            </a:p>
          </p:txBody>
        </p:sp>
        <p:sp>
          <p:nvSpPr>
            <p:cNvPr id="69647" name="Line 13"/>
            <p:cNvSpPr>
              <a:spLocks noChangeShapeType="1"/>
            </p:cNvSpPr>
            <p:nvPr/>
          </p:nvSpPr>
          <p:spPr bwMode="auto">
            <a:xfrm>
              <a:off x="2544" y="1728"/>
              <a:ext cx="1056" cy="1920"/>
            </a:xfrm>
            <a:prstGeom prst="line">
              <a:avLst/>
            </a:prstGeom>
            <a:noFill/>
            <a:ln w="38100">
              <a:solidFill>
                <a:schemeClr val="tx1"/>
              </a:solidFill>
              <a:round/>
              <a:headEnd type="triangle" w="med" len="med"/>
              <a:tailEnd type="triangle" w="med" len="med"/>
            </a:ln>
          </p:spPr>
          <p:txBody>
            <a:bodyPr/>
            <a:lstStyle/>
            <a:p>
              <a:endParaRPr lang="en-US"/>
            </a:p>
          </p:txBody>
        </p:sp>
        <p:sp>
          <p:nvSpPr>
            <p:cNvPr id="69648" name="Line 14"/>
            <p:cNvSpPr>
              <a:spLocks noChangeShapeType="1"/>
            </p:cNvSpPr>
            <p:nvPr/>
          </p:nvSpPr>
          <p:spPr bwMode="auto">
            <a:xfrm flipV="1">
              <a:off x="2496" y="1920"/>
              <a:ext cx="1056" cy="480"/>
            </a:xfrm>
            <a:prstGeom prst="line">
              <a:avLst/>
            </a:prstGeom>
            <a:noFill/>
            <a:ln w="38100">
              <a:solidFill>
                <a:schemeClr val="tx1"/>
              </a:solidFill>
              <a:round/>
              <a:headEnd type="triangle" w="med" len="med"/>
              <a:tailEnd type="triangle" w="med" len="med"/>
            </a:ln>
          </p:spPr>
          <p:txBody>
            <a:bodyPr/>
            <a:lstStyle/>
            <a:p>
              <a:endParaRPr lang="en-US"/>
            </a:p>
          </p:txBody>
        </p:sp>
        <p:sp>
          <p:nvSpPr>
            <p:cNvPr id="69649" name="Line 15"/>
            <p:cNvSpPr>
              <a:spLocks noChangeShapeType="1"/>
            </p:cNvSpPr>
            <p:nvPr/>
          </p:nvSpPr>
          <p:spPr bwMode="auto">
            <a:xfrm>
              <a:off x="2544" y="2448"/>
              <a:ext cx="1056" cy="1296"/>
            </a:xfrm>
            <a:prstGeom prst="line">
              <a:avLst/>
            </a:prstGeom>
            <a:noFill/>
            <a:ln w="38100">
              <a:solidFill>
                <a:schemeClr val="tx1"/>
              </a:solidFill>
              <a:round/>
              <a:headEnd type="triangle" w="med" len="med"/>
              <a:tailEnd type="triangle" w="med" len="med"/>
            </a:ln>
          </p:spPr>
          <p:txBody>
            <a:bodyPr/>
            <a:lstStyle/>
            <a:p>
              <a:endParaRPr lang="en-US"/>
            </a:p>
          </p:txBody>
        </p:sp>
        <p:sp>
          <p:nvSpPr>
            <p:cNvPr id="69650" name="Line 16"/>
            <p:cNvSpPr>
              <a:spLocks noChangeShapeType="1"/>
            </p:cNvSpPr>
            <p:nvPr/>
          </p:nvSpPr>
          <p:spPr bwMode="auto">
            <a:xfrm flipV="1">
              <a:off x="2544" y="2880"/>
              <a:ext cx="1056" cy="240"/>
            </a:xfrm>
            <a:prstGeom prst="line">
              <a:avLst/>
            </a:prstGeom>
            <a:noFill/>
            <a:ln w="38100">
              <a:solidFill>
                <a:schemeClr val="tx1"/>
              </a:solidFill>
              <a:round/>
              <a:headEnd type="triangle" w="med" len="med"/>
              <a:tailEnd type="triangle" w="med" len="med"/>
            </a:ln>
          </p:spPr>
          <p:txBody>
            <a:bodyPr/>
            <a:lstStyle/>
            <a:p>
              <a:endParaRPr lang="en-US"/>
            </a:p>
          </p:txBody>
        </p:sp>
        <p:sp>
          <p:nvSpPr>
            <p:cNvPr id="69651" name="Line 17"/>
            <p:cNvSpPr>
              <a:spLocks noChangeShapeType="1"/>
            </p:cNvSpPr>
            <p:nvPr/>
          </p:nvSpPr>
          <p:spPr bwMode="auto">
            <a:xfrm>
              <a:off x="2544" y="3168"/>
              <a:ext cx="1056" cy="672"/>
            </a:xfrm>
            <a:prstGeom prst="line">
              <a:avLst/>
            </a:prstGeom>
            <a:noFill/>
            <a:ln w="38100">
              <a:solidFill>
                <a:schemeClr val="tx1"/>
              </a:solidFill>
              <a:round/>
              <a:headEnd type="triangle" w="med" len="med"/>
              <a:tailEnd type="triangle" w="med" len="med"/>
            </a:ln>
          </p:spPr>
          <p:txBody>
            <a:bodyPr/>
            <a:lstStyle/>
            <a:p>
              <a:endParaRPr lang="en-US"/>
            </a:p>
          </p:txBody>
        </p:sp>
        <p:sp>
          <p:nvSpPr>
            <p:cNvPr id="69652" name="Line 18"/>
            <p:cNvSpPr>
              <a:spLocks noChangeShapeType="1"/>
            </p:cNvSpPr>
            <p:nvPr/>
          </p:nvSpPr>
          <p:spPr bwMode="auto">
            <a:xfrm>
              <a:off x="2544" y="3888"/>
              <a:ext cx="1056" cy="0"/>
            </a:xfrm>
            <a:prstGeom prst="line">
              <a:avLst/>
            </a:prstGeom>
            <a:noFill/>
            <a:ln w="38100">
              <a:solidFill>
                <a:schemeClr val="tx1"/>
              </a:solidFill>
              <a:round/>
              <a:headEnd type="triangle" w="med" len="med"/>
              <a:tailEnd type="triangle" w="med" len="med"/>
            </a:ln>
          </p:spPr>
          <p:txBody>
            <a:bodyPr/>
            <a:lstStyle/>
            <a:p>
              <a:endParaRPr lang="en-US"/>
            </a:p>
          </p:txBody>
        </p:sp>
      </p:grpSp>
      <p:sp>
        <p:nvSpPr>
          <p:cNvPr id="69638" name="Footer Placeholder 19"/>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a:ln>
            <a:miter lim="800000"/>
            <a:headEnd/>
            <a:tailEnd/>
          </a:ln>
        </p:spPr>
        <p:txBody>
          <a:bodyPr/>
          <a:lstStyle/>
          <a:p>
            <a:fld id="{CE49AC83-0CDA-4748-A63A-FB71FAFDE334}" type="slidenum">
              <a:rPr lang="en-US" smtClean="0"/>
              <a:pPr/>
              <a:t>49</a:t>
            </a:fld>
            <a:endParaRPr lang="en-US" smtClean="0"/>
          </a:p>
        </p:txBody>
      </p:sp>
      <p:sp>
        <p:nvSpPr>
          <p:cNvPr id="139266" name="Rectangle 2"/>
          <p:cNvSpPr>
            <a:spLocks noChangeArrowheads="1"/>
          </p:cNvSpPr>
          <p:nvPr/>
        </p:nvSpPr>
        <p:spPr bwMode="auto">
          <a:xfrm>
            <a:off x="609600" y="762000"/>
            <a:ext cx="8077200" cy="5802313"/>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b="1">
                <a:effectLst>
                  <a:outerShdw blurRad="38100" dist="38100" dir="2700000" algn="tl">
                    <a:srgbClr val="FFFFFF"/>
                  </a:outerShdw>
                </a:effectLst>
              </a:rPr>
              <a:t>Conventional property level performance attribution is based on periodic returns, or on time-weighted multi-period returns (TWRRs, e.g., as implemented by IPD in England and PCA in Australia).</a:t>
            </a:r>
          </a:p>
          <a:p>
            <a:pPr>
              <a:spcBef>
                <a:spcPct val="50000"/>
              </a:spcBef>
              <a:defRPr/>
            </a:pPr>
            <a:r>
              <a:rPr lang="en-US" b="1">
                <a:effectLst>
                  <a:outerShdw blurRad="38100" dist="38100" dir="2700000" algn="tl">
                    <a:srgbClr val="FFFFFF"/>
                  </a:outerShdw>
                </a:effectLst>
              </a:rPr>
              <a:t>But </a:t>
            </a:r>
            <a:r>
              <a:rPr lang="en-US" b="1">
                <a:solidFill>
                  <a:srgbClr val="0000FF"/>
                </a:solidFill>
                <a:effectLst>
                  <a:outerShdw blurRad="38100" dist="38100" dir="2700000" algn="tl">
                    <a:srgbClr val="000000"/>
                  </a:outerShdw>
                </a:effectLst>
              </a:rPr>
              <a:t>IRR</a:t>
            </a:r>
            <a:r>
              <a:rPr lang="en-US" b="1">
                <a:effectLst>
                  <a:outerShdw blurRad="38100" dist="38100" dir="2700000" algn="tl">
                    <a:srgbClr val="FFFFFF"/>
                  </a:outerShdw>
                </a:effectLst>
              </a:rPr>
              <a:t>-based performance attribution is arguably more useful for property level management diagnostic purposes, because:</a:t>
            </a:r>
          </a:p>
          <a:p>
            <a:pPr lvl="1">
              <a:spcBef>
                <a:spcPct val="25000"/>
              </a:spcBef>
              <a:buFontTx/>
              <a:buChar char="•"/>
              <a:defRPr/>
            </a:pPr>
            <a:r>
              <a:rPr lang="en-US" sz="2000" b="1">
                <a:effectLst>
                  <a:outerShdw blurRad="38100" dist="38100" dir="2700000" algn="tl">
                    <a:srgbClr val="FFFFFF"/>
                  </a:outerShdw>
                </a:effectLst>
              </a:rPr>
              <a:t> At the property level, the investment manager is typically </a:t>
            </a:r>
            <a:r>
              <a:rPr lang="en-US" sz="2000" b="1">
                <a:solidFill>
                  <a:srgbClr val="0000FF"/>
                </a:solidFill>
                <a:effectLst>
                  <a:outerShdw blurRad="38100" dist="38100" dir="2700000" algn="tl">
                    <a:srgbClr val="000000"/>
                  </a:outerShdw>
                </a:effectLst>
              </a:rPr>
              <a:t>responsible for the major cash flow </a:t>
            </a:r>
            <a:r>
              <a:rPr lang="en-US" sz="2000" b="1" i="1">
                <a:solidFill>
                  <a:srgbClr val="0000FF"/>
                </a:solidFill>
                <a:effectLst>
                  <a:outerShdw blurRad="38100" dist="38100" dir="2700000" algn="tl">
                    <a:srgbClr val="000000"/>
                  </a:outerShdw>
                </a:effectLst>
              </a:rPr>
              <a:t>timing</a:t>
            </a:r>
            <a:r>
              <a:rPr lang="en-US" sz="2000" b="1">
                <a:effectLst>
                  <a:outerShdw blurRad="38100" dist="38100" dir="2700000" algn="tl">
                    <a:srgbClr val="FFFFFF"/>
                  </a:outerShdw>
                </a:effectLst>
              </a:rPr>
              <a:t>  decisions that can significantly effect property level (static portfolio) returns, e.g., leasing decisions, capital expenditure decisions.</a:t>
            </a:r>
          </a:p>
          <a:p>
            <a:pPr lvl="1">
              <a:spcBef>
                <a:spcPct val="25000"/>
              </a:spcBef>
              <a:buFontTx/>
              <a:buChar char="•"/>
              <a:defRPr/>
            </a:pPr>
            <a:r>
              <a:rPr lang="en-US" sz="2000" b="1">
                <a:effectLst>
                  <a:outerShdw blurRad="38100" dist="38100" dir="2700000" algn="tl">
                    <a:srgbClr val="FFFFFF"/>
                  </a:outerShdw>
                </a:effectLst>
              </a:rPr>
              <a:t> The IRR is sensitive to the effect of cash flow timing, the TWRR is not.</a:t>
            </a:r>
          </a:p>
          <a:p>
            <a:pPr lvl="1">
              <a:spcBef>
                <a:spcPct val="25000"/>
              </a:spcBef>
              <a:buFontTx/>
              <a:buChar char="•"/>
              <a:defRPr/>
            </a:pPr>
            <a:r>
              <a:rPr lang="en-US" sz="2000" b="1">
                <a:effectLst>
                  <a:outerShdw blurRad="38100" dist="38100" dir="2700000" algn="tl">
                    <a:srgbClr val="FFFFFF"/>
                  </a:outerShdw>
                </a:effectLst>
              </a:rPr>
              <a:t> The </a:t>
            </a:r>
            <a:r>
              <a:rPr lang="en-US" sz="2000" b="1">
                <a:solidFill>
                  <a:srgbClr val="0000FF"/>
                </a:solidFill>
                <a:effectLst>
                  <a:outerShdw blurRad="38100" dist="38100" dir="2700000" algn="tl">
                    <a:srgbClr val="000000"/>
                  </a:outerShdw>
                </a:effectLst>
              </a:rPr>
              <a:t>IRR is cash flow based</a:t>
            </a:r>
            <a:r>
              <a:rPr lang="en-US" sz="2000" b="1">
                <a:effectLst>
                  <a:outerShdw blurRad="38100" dist="38100" dir="2700000" algn="tl">
                    <a:srgbClr val="FFFFFF"/>
                  </a:outerShdw>
                </a:effectLst>
              </a:rPr>
              <a:t> (net of capital improvement expenditures), therefore, more accurately reflecting the investment return effect of capital improvement decisions.</a:t>
            </a:r>
          </a:p>
        </p:txBody>
      </p:sp>
      <p:sp>
        <p:nvSpPr>
          <p:cNvPr id="139267" name="Text Box 3"/>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solidFill>
                  <a:srgbClr val="0000FF"/>
                </a:solidFill>
                <a:effectLst>
                  <a:outerShdw blurRad="38100" dist="38100" dir="2700000" algn="tl">
                    <a:srgbClr val="000000"/>
                  </a:outerShdw>
                </a:effectLst>
              </a:rPr>
              <a:t>Property</a:t>
            </a:r>
            <a:r>
              <a:rPr lang="en-US" b="1" i="1">
                <a:effectLst>
                  <a:outerShdw blurRad="38100" dist="38100" dir="2700000" algn="tl">
                    <a:srgbClr val="FFFFFF"/>
                  </a:outerShdw>
                </a:effectLst>
              </a:rPr>
              <a:t>-Level Performance Attribution . . .</a:t>
            </a:r>
          </a:p>
        </p:txBody>
      </p:sp>
      <p:sp>
        <p:nvSpPr>
          <p:cNvPr id="70661"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ln>
            <a:miter lim="800000"/>
            <a:headEnd/>
            <a:tailEnd/>
          </a:ln>
        </p:spPr>
        <p:txBody>
          <a:bodyPr/>
          <a:lstStyle/>
          <a:p>
            <a:fld id="{6F343D92-7381-4285-812B-958E01641266}" type="slidenum">
              <a:rPr lang="en-US" smtClean="0"/>
              <a:pPr/>
              <a:t>5</a:t>
            </a:fld>
            <a:endParaRPr lang="en-US" smtClean="0"/>
          </a:p>
        </p:txBody>
      </p:sp>
      <p:sp>
        <p:nvSpPr>
          <p:cNvPr id="93188" name="Text Box 4"/>
          <p:cNvSpPr txBox="1">
            <a:spLocks noChangeArrowheads="1"/>
          </p:cNvSpPr>
          <p:nvPr/>
        </p:nvSpPr>
        <p:spPr bwMode="auto">
          <a:xfrm>
            <a:off x="304800" y="304800"/>
            <a:ext cx="8534400" cy="5630863"/>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2800" b="1" smtClean="0">
                <a:effectLst>
                  <a:outerShdw blurRad="38100" dist="38100" dir="2700000" algn="tl">
                    <a:srgbClr val="FFFFFF"/>
                  </a:outerShdw>
                </a:effectLst>
              </a:rPr>
              <a:t>Why is the DCF procedure </a:t>
            </a:r>
            <a:r>
              <a:rPr lang="en-US" sz="2800" b="1" i="1" smtClean="0">
                <a:solidFill>
                  <a:srgbClr val="0000FF"/>
                </a:solidFill>
                <a:effectLst>
                  <a:outerShdw blurRad="38100" dist="38100" dir="2700000" algn="tl">
                    <a:srgbClr val="000000"/>
                  </a:outerShdw>
                </a:effectLst>
              </a:rPr>
              <a:t>important</a:t>
            </a:r>
            <a:r>
              <a:rPr lang="en-US" sz="2800" b="1" smtClean="0">
                <a:effectLst>
                  <a:outerShdw blurRad="38100" dist="38100" dir="2700000" algn="tl">
                    <a:srgbClr val="FFFFFF"/>
                  </a:outerShdw>
                </a:effectLst>
              </a:rPr>
              <a:t>?</a:t>
            </a:r>
          </a:p>
          <a:p>
            <a:pPr eaLnBrk="1" hangingPunct="1">
              <a:spcBef>
                <a:spcPct val="50000"/>
              </a:spcBef>
              <a:buFontTx/>
              <a:buAutoNum type="arabicPeriod"/>
              <a:defRPr/>
            </a:pPr>
            <a:r>
              <a:rPr lang="en-US" b="1" smtClean="0">
                <a:effectLst>
                  <a:outerShdw blurRad="38100" dist="38100" dir="2700000" algn="tl">
                    <a:srgbClr val="FFFFFF"/>
                  </a:outerShdw>
                </a:effectLst>
              </a:rPr>
              <a:t>Recognizes asset valuation </a:t>
            </a:r>
            <a:r>
              <a:rPr lang="en-US" b="1" i="1" smtClean="0">
                <a:effectLst>
                  <a:outerShdw blurRad="38100" dist="38100" dir="2700000" algn="tl">
                    <a:srgbClr val="FFFFFF"/>
                  </a:outerShdw>
                </a:effectLst>
              </a:rPr>
              <a:t>fundamentally depends</a:t>
            </a:r>
            <a:r>
              <a:rPr lang="en-US" b="1" smtClean="0">
                <a:effectLst>
                  <a:outerShdw blurRad="38100" dist="38100" dir="2700000" algn="tl">
                    <a:srgbClr val="FFFFFF"/>
                  </a:outerShdw>
                </a:effectLst>
              </a:rPr>
              <a:t> upon future net </a:t>
            </a:r>
            <a:r>
              <a:rPr lang="en-US" b="1" i="1" smtClean="0">
                <a:solidFill>
                  <a:srgbClr val="0000FF"/>
                </a:solidFill>
                <a:effectLst>
                  <a:outerShdw blurRad="38100" dist="38100" dir="2700000" algn="tl">
                    <a:srgbClr val="000000"/>
                  </a:outerShdw>
                </a:effectLst>
              </a:rPr>
              <a:t>cash flow</a:t>
            </a:r>
            <a:r>
              <a:rPr lang="en-US" b="1" i="1" smtClean="0">
                <a:effectLst>
                  <a:outerShdw blurRad="38100" dist="38100" dir="2700000" algn="tl">
                    <a:srgbClr val="FFFFFF"/>
                  </a:outerShdw>
                </a:effectLst>
              </a:rPr>
              <a:t> generation potential</a:t>
            </a:r>
            <a:r>
              <a:rPr lang="en-US" b="1" smtClean="0">
                <a:effectLst>
                  <a:outerShdw blurRad="38100" dist="38100" dir="2700000" algn="tl">
                    <a:srgbClr val="FFFFFF"/>
                  </a:outerShdw>
                </a:effectLst>
              </a:rPr>
              <a:t> of the asset.</a:t>
            </a:r>
          </a:p>
          <a:p>
            <a:pPr eaLnBrk="1" hangingPunct="1">
              <a:spcBef>
                <a:spcPct val="50000"/>
              </a:spcBef>
              <a:buFontTx/>
              <a:buAutoNum type="arabicPeriod"/>
              <a:defRPr/>
            </a:pPr>
            <a:r>
              <a:rPr lang="en-US" b="1" smtClean="0">
                <a:effectLst>
                  <a:outerShdw blurRad="38100" dist="38100" dir="2700000" algn="tl">
                    <a:srgbClr val="FFFFFF"/>
                  </a:outerShdw>
                </a:effectLst>
              </a:rPr>
              <a:t>Takes </a:t>
            </a:r>
            <a:r>
              <a:rPr lang="en-US" b="1" i="1" smtClean="0">
                <a:solidFill>
                  <a:srgbClr val="0000FF"/>
                </a:solidFill>
                <a:effectLst>
                  <a:outerShdw blurRad="38100" dist="38100" dir="2700000" algn="tl">
                    <a:srgbClr val="000000"/>
                  </a:outerShdw>
                </a:effectLst>
              </a:rPr>
              <a:t>long-term </a:t>
            </a:r>
            <a:r>
              <a:rPr lang="en-US" b="1" smtClean="0">
                <a:effectLst>
                  <a:outerShdw blurRad="38100" dist="38100" dir="2700000" algn="tl">
                    <a:srgbClr val="FFFFFF"/>
                  </a:outerShdw>
                </a:effectLst>
              </a:rPr>
              <a:t>perspective appropriate for investment decision-making in illiquid markets (multi-period, typically 10 yrs in R.E. applications).</a:t>
            </a:r>
          </a:p>
          <a:p>
            <a:pPr eaLnBrk="1" hangingPunct="1">
              <a:spcBef>
                <a:spcPct val="50000"/>
              </a:spcBef>
              <a:buFontTx/>
              <a:buAutoNum type="arabicPeriod"/>
              <a:defRPr/>
            </a:pPr>
            <a:r>
              <a:rPr lang="en-US" b="1" smtClean="0">
                <a:effectLst>
                  <a:outerShdw blurRad="38100" dist="38100" dir="2700000" algn="tl">
                    <a:srgbClr val="FFFFFF"/>
                  </a:outerShdw>
                </a:effectLst>
              </a:rPr>
              <a:t>Takes the </a:t>
            </a:r>
            <a:r>
              <a:rPr lang="en-US" b="1" i="1" smtClean="0">
                <a:solidFill>
                  <a:srgbClr val="0000FF"/>
                </a:solidFill>
                <a:effectLst>
                  <a:outerShdw blurRad="38100" dist="38100" dir="2700000" algn="tl">
                    <a:srgbClr val="000000"/>
                  </a:outerShdw>
                </a:effectLst>
              </a:rPr>
              <a:t>total return</a:t>
            </a:r>
            <a:r>
              <a:rPr lang="en-US" b="1" smtClean="0">
                <a:effectLst>
                  <a:outerShdw blurRad="38100" dist="38100" dir="2700000" algn="tl">
                    <a:srgbClr val="FFFFFF"/>
                  </a:outerShdw>
                </a:effectLst>
              </a:rPr>
              <a:t> perspective necessary for successful investment.</a:t>
            </a:r>
          </a:p>
          <a:p>
            <a:pPr eaLnBrk="1" hangingPunct="1">
              <a:spcBef>
                <a:spcPct val="50000"/>
              </a:spcBef>
              <a:buFontTx/>
              <a:buAutoNum type="arabicPeriod"/>
              <a:defRPr/>
            </a:pPr>
            <a:r>
              <a:rPr lang="en-US" b="1" smtClean="0">
                <a:effectLst>
                  <a:outerShdw blurRad="38100" dist="38100" dir="2700000" algn="tl">
                    <a:srgbClr val="FFFFFF"/>
                  </a:outerShdw>
                </a:effectLst>
              </a:rPr>
              <a:t>Due to the above, the </a:t>
            </a:r>
            <a:r>
              <a:rPr lang="en-US" b="1" i="1" smtClean="0">
                <a:effectLst>
                  <a:outerShdw blurRad="38100" dist="38100" dir="2700000" algn="tl">
                    <a:srgbClr val="FFFFFF"/>
                  </a:outerShdw>
                </a:effectLst>
              </a:rPr>
              <a:t>exercise</a:t>
            </a:r>
            <a:r>
              <a:rPr lang="en-US" b="1" smtClean="0">
                <a:effectLst>
                  <a:outerShdw blurRad="38100" dist="38100" dir="2700000" algn="tl">
                    <a:srgbClr val="FFFFFF"/>
                  </a:outerShdw>
                </a:effectLst>
              </a:rPr>
              <a:t> of going through the DCF procedure, </a:t>
            </a:r>
            <a:r>
              <a:rPr lang="en-US" b="1" i="1" smtClean="0">
                <a:effectLst>
                  <a:outerShdw blurRad="38100" dist="38100" dir="2700000" algn="tl">
                    <a:srgbClr val="FFFFFF"/>
                  </a:outerShdw>
                </a:effectLst>
              </a:rPr>
              <a:t>if taken seriously</a:t>
            </a:r>
            <a:r>
              <a:rPr lang="en-US" b="1" smtClean="0">
                <a:effectLst>
                  <a:outerShdw blurRad="38100" dist="38100" dir="2700000" algn="tl">
                    <a:srgbClr val="FFFFFF"/>
                  </a:outerShdw>
                </a:effectLst>
              </a:rPr>
              <a:t>, can help to protect the investor from being swept up by an asset market “</a:t>
            </a:r>
            <a:r>
              <a:rPr lang="en-US" b="1" i="1" smtClean="0">
                <a:solidFill>
                  <a:srgbClr val="0000FF"/>
                </a:solidFill>
                <a:effectLst>
                  <a:outerShdw blurRad="38100" dist="38100" dir="2700000" algn="tl">
                    <a:srgbClr val="000000"/>
                  </a:outerShdw>
                </a:effectLst>
              </a:rPr>
              <a:t>bubble</a:t>
            </a:r>
            <a:r>
              <a:rPr lang="en-US" b="1" smtClean="0">
                <a:effectLst>
                  <a:outerShdw blurRad="38100" dist="38100" dir="2700000" algn="tl">
                    <a:srgbClr val="FFFFFF"/>
                  </a:outerShdw>
                </a:effectLst>
              </a:rPr>
              <a:t>” </a:t>
            </a:r>
            <a:r>
              <a:rPr lang="en-US" smtClean="0">
                <a:effectLst>
                  <a:outerShdw blurRad="38100" dist="38100" dir="2700000" algn="tl">
                    <a:srgbClr val="FFFFFF"/>
                  </a:outerShdw>
                </a:effectLst>
              </a:rPr>
              <a:t>(either a positive or negative bubble – when asset prices are not related to cash flow generation potential)</a:t>
            </a:r>
            <a:r>
              <a:rPr lang="en-US" b="1" smtClean="0">
                <a:effectLst>
                  <a:outerShdw blurRad="38100" dist="38100" dir="2700000" algn="tl">
                    <a:srgbClr val="FFFFFF"/>
                  </a:outerShdw>
                </a:effectLst>
              </a:rPr>
              <a:t>.</a:t>
            </a:r>
          </a:p>
        </p:txBody>
      </p:sp>
      <p:sp>
        <p:nvSpPr>
          <p:cNvPr id="29700" name="Footer Placeholder 3"/>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a:ln>
            <a:miter lim="800000"/>
            <a:headEnd/>
            <a:tailEnd/>
          </a:ln>
        </p:spPr>
        <p:txBody>
          <a:bodyPr/>
          <a:lstStyle/>
          <a:p>
            <a:fld id="{C502E48C-0713-4E73-AF36-63C17FAC2E27}" type="slidenum">
              <a:rPr lang="en-US" smtClean="0"/>
              <a:pPr/>
              <a:t>50</a:t>
            </a:fld>
            <a:endParaRPr lang="en-US" smtClean="0"/>
          </a:p>
        </p:txBody>
      </p:sp>
      <p:sp>
        <p:nvSpPr>
          <p:cNvPr id="140290" name="Text Box 2"/>
          <p:cNvSpPr txBox="1">
            <a:spLocks noChangeArrowheads="1"/>
          </p:cNvSpPr>
          <p:nvPr/>
        </p:nvSpPr>
        <p:spPr bwMode="auto">
          <a:xfrm>
            <a:off x="609600" y="685800"/>
            <a:ext cx="7696200" cy="82232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a:effectLst>
                  <a:outerShdw blurRad="38100" dist="38100" dir="2700000" algn="tl">
                    <a:srgbClr val="FFFFFF"/>
                  </a:outerShdw>
                </a:effectLst>
              </a:rPr>
              <a:t>Useful IRR-Based property level performance attribution benchmarking requires the use of:</a:t>
            </a:r>
          </a:p>
        </p:txBody>
      </p:sp>
      <p:sp>
        <p:nvSpPr>
          <p:cNvPr id="140291" name="Text Box 3"/>
          <p:cNvSpPr txBox="1">
            <a:spLocks noChangeArrowheads="1"/>
          </p:cNvSpPr>
          <p:nvPr/>
        </p:nvSpPr>
        <p:spPr bwMode="auto">
          <a:xfrm>
            <a:off x="1219200" y="1600200"/>
            <a:ext cx="6400800" cy="528638"/>
          </a:xfrm>
          <a:prstGeom prst="rect">
            <a:avLst/>
          </a:prstGeom>
          <a:noFill/>
          <a:ln w="9525">
            <a:solidFill>
              <a:schemeClr val="tx1"/>
            </a:solidFill>
            <a:miter lim="800000"/>
            <a:headEnd/>
            <a:tailEnd/>
          </a:ln>
          <a:effectLst/>
          <a:extLst>
            <a:ext uri="{909E8E84-426E-40DD-AFC4-6F175D3DCCD1}"/>
            <a:ext uri="{AF507438-7753-43E0-B8FC-AC1667EBCBE1}"/>
          </a:extLst>
        </p:spPr>
        <p:txBody>
          <a:bodyPr>
            <a:spAutoFit/>
          </a:bodyPr>
          <a:lstStyle/>
          <a:p>
            <a:pPr algn="ctr">
              <a:spcBef>
                <a:spcPct val="50000"/>
              </a:spcBef>
              <a:defRPr/>
            </a:pPr>
            <a:r>
              <a:rPr lang="en-US" sz="2800" b="1" i="1">
                <a:effectLst>
                  <a:outerShdw blurRad="38100" dist="38100" dir="2700000" algn="tl">
                    <a:srgbClr val="FFFFFF"/>
                  </a:outerShdw>
                </a:effectLst>
              </a:rPr>
              <a:t>Since-acquisition IRR</a:t>
            </a:r>
          </a:p>
        </p:txBody>
      </p:sp>
      <p:sp>
        <p:nvSpPr>
          <p:cNvPr id="140292" name="Text Box 4"/>
          <p:cNvSpPr txBox="1">
            <a:spLocks noChangeArrowheads="1"/>
          </p:cNvSpPr>
          <p:nvPr/>
        </p:nvSpPr>
        <p:spPr bwMode="auto">
          <a:xfrm>
            <a:off x="609600" y="2286000"/>
            <a:ext cx="8229600" cy="392906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buFontTx/>
              <a:buChar char="•"/>
              <a:defRPr/>
            </a:pPr>
            <a:r>
              <a:rPr lang="en-US" b="1">
                <a:effectLst>
                  <a:outerShdw blurRad="38100" dist="38100" dir="2700000" algn="tl">
                    <a:srgbClr val="FFFFFF"/>
                  </a:outerShdw>
                </a:effectLst>
              </a:rPr>
              <a:t> IRR is computed </a:t>
            </a:r>
            <a:r>
              <a:rPr lang="en-US" b="1">
                <a:solidFill>
                  <a:srgbClr val="990033"/>
                </a:solidFill>
                <a:effectLst>
                  <a:outerShdw blurRad="38100" dist="38100" dir="2700000" algn="tl">
                    <a:srgbClr val="000000"/>
                  </a:outerShdw>
                </a:effectLst>
              </a:rPr>
              <a:t>since acquisition</a:t>
            </a:r>
            <a:r>
              <a:rPr lang="en-US" b="1">
                <a:effectLst>
                  <a:outerShdw blurRad="38100" dist="38100" dir="2700000" algn="tl">
                    <a:srgbClr val="FFFFFF"/>
                  </a:outerShdw>
                </a:effectLst>
              </a:rPr>
              <a:t> of property (or portfolio):</a:t>
            </a:r>
          </a:p>
          <a:p>
            <a:pPr lvl="3">
              <a:spcBef>
                <a:spcPct val="50000"/>
              </a:spcBef>
              <a:buFontTx/>
              <a:buChar char="•"/>
              <a:defRPr/>
            </a:pPr>
            <a:r>
              <a:rPr lang="en-US" sz="2000" b="1">
                <a:effectLst>
                  <a:outerShdw blurRad="38100" dist="38100" dir="2700000" algn="tl">
                    <a:srgbClr val="FFFFFF"/>
                  </a:outerShdw>
                </a:effectLst>
              </a:rPr>
              <a:t> In order to reflect investment operational performance during entire holding period since acquisition;</a:t>
            </a:r>
          </a:p>
          <a:p>
            <a:pPr lvl="3">
              <a:spcBef>
                <a:spcPct val="50000"/>
              </a:spcBef>
              <a:buFontTx/>
              <a:buChar char="•"/>
              <a:defRPr/>
            </a:pPr>
            <a:r>
              <a:rPr lang="en-US" sz="2000" b="1">
                <a:effectLst>
                  <a:outerShdw blurRad="38100" dist="38100" dir="2700000" algn="tl">
                    <a:srgbClr val="FFFFFF"/>
                  </a:outerShdw>
                </a:effectLst>
              </a:rPr>
              <a:t> Property investment holding periods are typically multi-year (single period or periodic returns do not reflect effective investment management holding period).</a:t>
            </a:r>
          </a:p>
          <a:p>
            <a:pPr>
              <a:spcBef>
                <a:spcPct val="50000"/>
              </a:spcBef>
              <a:buFontTx/>
              <a:buChar char="•"/>
              <a:defRPr/>
            </a:pPr>
            <a:r>
              <a:rPr lang="en-US" b="1">
                <a:effectLst>
                  <a:outerShdw blurRad="38100" dist="38100" dir="2700000" algn="tl">
                    <a:srgbClr val="FFFFFF"/>
                  </a:outerShdw>
                </a:effectLst>
              </a:rPr>
              <a:t> IRR is computed for appropriate </a:t>
            </a:r>
            <a:r>
              <a:rPr lang="en-US" b="1">
                <a:solidFill>
                  <a:srgbClr val="990033"/>
                </a:solidFill>
                <a:effectLst>
                  <a:outerShdw blurRad="38100" dist="38100" dir="2700000" algn="tl">
                    <a:srgbClr val="000000"/>
                  </a:outerShdw>
                </a:effectLst>
              </a:rPr>
              <a:t>benchmark cohort</a:t>
            </a:r>
            <a:r>
              <a:rPr lang="en-US" b="1">
                <a:effectLst>
                  <a:outerShdw blurRad="38100" dist="38100" dir="2700000" algn="tl">
                    <a:srgbClr val="FFFFFF"/>
                  </a:outerShdw>
                </a:effectLst>
              </a:rPr>
              <a:t>, defined as universe of similar investments by competing managers, measured from same inception date (equal to property acquisition date).</a:t>
            </a:r>
          </a:p>
        </p:txBody>
      </p:sp>
      <p:sp>
        <p:nvSpPr>
          <p:cNvPr id="140293" name="Text Box 5"/>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solidFill>
                  <a:srgbClr val="990033"/>
                </a:solidFill>
                <a:effectLst>
                  <a:outerShdw blurRad="38100" dist="38100" dir="2700000" algn="tl">
                    <a:srgbClr val="000000"/>
                  </a:outerShdw>
                </a:effectLst>
              </a:rPr>
              <a:t>Property</a:t>
            </a:r>
            <a:r>
              <a:rPr lang="en-US" b="1" i="1">
                <a:effectLst>
                  <a:outerShdw blurRad="38100" dist="38100" dir="2700000" algn="tl">
                    <a:srgbClr val="FFFFFF"/>
                  </a:outerShdw>
                </a:effectLst>
              </a:rPr>
              <a:t>-Level Performance Attribution . . .</a:t>
            </a:r>
          </a:p>
        </p:txBody>
      </p:sp>
      <p:sp>
        <p:nvSpPr>
          <p:cNvPr id="71687"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ln>
            <a:miter lim="800000"/>
            <a:headEnd/>
            <a:tailEnd/>
          </a:ln>
        </p:spPr>
        <p:txBody>
          <a:bodyPr/>
          <a:lstStyle/>
          <a:p>
            <a:fld id="{18106228-4D42-4B76-997F-B4F6431AC351}" type="slidenum">
              <a:rPr lang="en-US" smtClean="0"/>
              <a:pPr/>
              <a:t>51</a:t>
            </a:fld>
            <a:endParaRPr lang="en-US" smtClean="0"/>
          </a:p>
        </p:txBody>
      </p:sp>
      <p:sp>
        <p:nvSpPr>
          <p:cNvPr id="141314" name="Text Box 2"/>
          <p:cNvSpPr txBox="1">
            <a:spLocks noChangeArrowheads="1"/>
          </p:cNvSpPr>
          <p:nvPr/>
        </p:nvSpPr>
        <p:spPr bwMode="auto">
          <a:xfrm>
            <a:off x="609600" y="914400"/>
            <a:ext cx="73152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a:effectLst>
                  <a:outerShdw blurRad="38100" dist="38100" dir="2700000" algn="tl">
                    <a:srgbClr val="FFFFFF"/>
                  </a:outerShdw>
                </a:effectLst>
              </a:rPr>
              <a:t>Simple Numerical Example:</a:t>
            </a:r>
          </a:p>
        </p:txBody>
      </p:sp>
      <p:sp>
        <p:nvSpPr>
          <p:cNvPr id="141315" name="Text Box 3"/>
          <p:cNvSpPr txBox="1">
            <a:spLocks noChangeArrowheads="1"/>
          </p:cNvSpPr>
          <p:nvPr/>
        </p:nvSpPr>
        <p:spPr bwMode="auto">
          <a:xfrm>
            <a:off x="990600" y="1600200"/>
            <a:ext cx="7162800" cy="44735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buFontTx/>
              <a:buChar char="•"/>
              <a:defRPr/>
            </a:pPr>
            <a:r>
              <a:rPr lang="en-US" b="1">
                <a:effectLst>
                  <a:outerShdw blurRad="38100" dist="38100" dir="2700000" algn="tl">
                    <a:srgbClr val="FFFFFF"/>
                  </a:outerShdw>
                </a:effectLst>
              </a:rPr>
              <a:t> Property (or static portfolio) bought at initial cash yield of  9%.</a:t>
            </a:r>
          </a:p>
          <a:p>
            <a:pPr>
              <a:spcBef>
                <a:spcPct val="50000"/>
              </a:spcBef>
              <a:buFontTx/>
              <a:buChar char="•"/>
              <a:defRPr/>
            </a:pPr>
            <a:r>
              <a:rPr lang="en-US" b="1">
                <a:effectLst>
                  <a:outerShdw blurRad="38100" dist="38100" dir="2700000" algn="tl">
                    <a:srgbClr val="FFFFFF"/>
                  </a:outerShdw>
                </a:effectLst>
              </a:rPr>
              <a:t> Net cash flow grew at 2% per year.</a:t>
            </a:r>
          </a:p>
          <a:p>
            <a:pPr>
              <a:spcBef>
                <a:spcPct val="50000"/>
              </a:spcBef>
              <a:buFontTx/>
              <a:buChar char="•"/>
              <a:defRPr/>
            </a:pPr>
            <a:r>
              <a:rPr lang="en-US" b="1">
                <a:effectLst>
                  <a:outerShdw blurRad="38100" dist="38100" dir="2700000" algn="tl">
                    <a:srgbClr val="FFFFFF"/>
                  </a:outerShdw>
                </a:effectLst>
              </a:rPr>
              <a:t> Property (or properties) sold (or appraised) after 10 years at a terminal yield of 10%, based on yr.11 projected cash flow (also 2% more than yr.10).</a:t>
            </a:r>
          </a:p>
          <a:p>
            <a:pPr>
              <a:spcBef>
                <a:spcPct val="50000"/>
              </a:spcBef>
              <a:buFontTx/>
              <a:buChar char="•"/>
              <a:defRPr/>
            </a:pPr>
            <a:r>
              <a:rPr lang="en-US" b="1">
                <a:effectLst>
                  <a:outerShdw blurRad="38100" dist="38100" dir="2700000" algn="tl">
                    <a:srgbClr val="FFFFFF"/>
                  </a:outerShdw>
                </a:effectLst>
              </a:rPr>
              <a:t> IRR is 10.30%.</a:t>
            </a:r>
          </a:p>
          <a:p>
            <a:pPr>
              <a:spcBef>
                <a:spcPct val="50000"/>
              </a:spcBef>
              <a:buFontTx/>
              <a:buChar char="•"/>
              <a:defRPr/>
            </a:pPr>
            <a:r>
              <a:rPr lang="en-US" b="1">
                <a:effectLst>
                  <a:outerShdw blurRad="38100" dist="38100" dir="2700000" algn="tl">
                    <a:srgbClr val="FFFFFF"/>
                  </a:outerShdw>
                </a:effectLst>
              </a:rPr>
              <a:t> How much of this IRR is due to 3 components: Initial Yield </a:t>
            </a:r>
            <a:r>
              <a:rPr lang="en-US" b="1">
                <a:solidFill>
                  <a:schemeClr val="bg2"/>
                </a:solidFill>
                <a:effectLst>
                  <a:outerShdw blurRad="38100" dist="38100" dir="2700000" algn="tl">
                    <a:srgbClr val="000000"/>
                  </a:outerShdw>
                </a:effectLst>
              </a:rPr>
              <a:t>(</a:t>
            </a:r>
            <a:r>
              <a:rPr lang="en-US" b="1">
                <a:solidFill>
                  <a:srgbClr val="990033"/>
                </a:solidFill>
                <a:effectLst>
                  <a:outerShdw blurRad="38100" dist="38100" dir="2700000" algn="tl">
                    <a:srgbClr val="000000"/>
                  </a:outerShdw>
                </a:effectLst>
              </a:rPr>
              <a:t>IY</a:t>
            </a:r>
            <a:r>
              <a:rPr lang="en-US" b="1">
                <a:solidFill>
                  <a:schemeClr val="bg2"/>
                </a:solidFill>
                <a:effectLst>
                  <a:outerShdw blurRad="38100" dist="38100" dir="2700000" algn="tl">
                    <a:srgbClr val="000000"/>
                  </a:outerShdw>
                </a:effectLst>
              </a:rPr>
              <a:t>),</a:t>
            </a:r>
            <a:r>
              <a:rPr lang="en-US" b="1">
                <a:effectLst>
                  <a:outerShdw blurRad="38100" dist="38100" dir="2700000" algn="tl">
                    <a:srgbClr val="FFFFFF"/>
                  </a:outerShdw>
                </a:effectLst>
              </a:rPr>
              <a:t> Cash Flow Change </a:t>
            </a:r>
            <a:r>
              <a:rPr lang="en-US" b="1">
                <a:solidFill>
                  <a:schemeClr val="bg2"/>
                </a:solidFill>
                <a:effectLst>
                  <a:outerShdw blurRad="38100" dist="38100" dir="2700000" algn="tl">
                    <a:srgbClr val="000000"/>
                  </a:outerShdw>
                </a:effectLst>
              </a:rPr>
              <a:t>(</a:t>
            </a:r>
            <a:r>
              <a:rPr lang="en-US" b="1">
                <a:solidFill>
                  <a:srgbClr val="990033"/>
                </a:solidFill>
                <a:effectLst>
                  <a:outerShdw blurRad="38100" dist="38100" dir="2700000" algn="tl">
                    <a:srgbClr val="000000"/>
                  </a:outerShdw>
                </a:effectLst>
              </a:rPr>
              <a:t>CFC</a:t>
            </a:r>
            <a:r>
              <a:rPr lang="en-US" b="1">
                <a:solidFill>
                  <a:schemeClr val="bg2"/>
                </a:solidFill>
                <a:effectLst>
                  <a:outerShdw blurRad="38100" dist="38100" dir="2700000" algn="tl">
                    <a:srgbClr val="000000"/>
                  </a:outerShdw>
                </a:effectLst>
              </a:rPr>
              <a:t>),</a:t>
            </a:r>
            <a:r>
              <a:rPr lang="en-US" b="1">
                <a:effectLst>
                  <a:outerShdw blurRad="38100" dist="38100" dir="2700000" algn="tl">
                    <a:srgbClr val="FFFFFF"/>
                  </a:outerShdw>
                </a:effectLst>
              </a:rPr>
              <a:t> and Yield Change </a:t>
            </a:r>
            <a:r>
              <a:rPr lang="en-US" b="1">
                <a:solidFill>
                  <a:schemeClr val="bg2"/>
                </a:solidFill>
                <a:effectLst>
                  <a:outerShdw blurRad="38100" dist="38100" dir="2700000" algn="tl">
                    <a:srgbClr val="000000"/>
                  </a:outerShdw>
                </a:effectLst>
              </a:rPr>
              <a:t>(</a:t>
            </a:r>
            <a:r>
              <a:rPr lang="en-US" b="1">
                <a:solidFill>
                  <a:srgbClr val="990033"/>
                </a:solidFill>
                <a:effectLst>
                  <a:outerShdw blurRad="38100" dist="38100" dir="2700000" algn="tl">
                    <a:srgbClr val="000000"/>
                  </a:outerShdw>
                </a:effectLst>
              </a:rPr>
              <a:t>YC</a:t>
            </a:r>
            <a:r>
              <a:rPr lang="en-US" b="1">
                <a:solidFill>
                  <a:schemeClr val="bg2"/>
                </a:solidFill>
                <a:effectLst>
                  <a:outerShdw blurRad="38100" dist="38100" dir="2700000" algn="tl">
                    <a:srgbClr val="000000"/>
                  </a:outerShdw>
                </a:effectLst>
              </a:rPr>
              <a:t>)</a:t>
            </a:r>
            <a:r>
              <a:rPr lang="en-US" b="1">
                <a:effectLst>
                  <a:outerShdw blurRad="38100" dist="38100" dir="2700000" algn="tl">
                    <a:srgbClr val="FFFFFF"/>
                  </a:outerShdw>
                </a:effectLst>
              </a:rPr>
              <a:t>?…</a:t>
            </a:r>
          </a:p>
        </p:txBody>
      </p:sp>
      <p:sp>
        <p:nvSpPr>
          <p:cNvPr id="141316" name="Text Box 4"/>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solidFill>
                  <a:srgbClr val="990033"/>
                </a:solidFill>
                <a:effectLst>
                  <a:outerShdw blurRad="38100" dist="38100" dir="2700000" algn="tl">
                    <a:srgbClr val="000000"/>
                  </a:outerShdw>
                </a:effectLst>
              </a:rPr>
              <a:t>Property</a:t>
            </a:r>
            <a:r>
              <a:rPr lang="en-US" b="1" i="1">
                <a:effectLst>
                  <a:outerShdw blurRad="38100" dist="38100" dir="2700000" algn="tl">
                    <a:srgbClr val="FFFFFF"/>
                  </a:outerShdw>
                </a:effectLst>
              </a:rPr>
              <a:t>-Level Performance Attribution . . .</a:t>
            </a:r>
          </a:p>
        </p:txBody>
      </p:sp>
      <p:sp>
        <p:nvSpPr>
          <p:cNvPr id="72710"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noFill/>
          <a:ln>
            <a:miter lim="800000"/>
            <a:headEnd/>
            <a:tailEnd/>
          </a:ln>
        </p:spPr>
        <p:txBody>
          <a:bodyPr/>
          <a:lstStyle/>
          <a:p>
            <a:fld id="{1195C4E8-7124-4FD8-B5D9-897E5F3D458C}" type="slidenum">
              <a:rPr lang="en-US" smtClean="0"/>
              <a:pPr/>
              <a:t>52</a:t>
            </a:fld>
            <a:endParaRPr lang="en-US" smtClean="0"/>
          </a:p>
        </p:txBody>
      </p:sp>
      <p:graphicFrame>
        <p:nvGraphicFramePr>
          <p:cNvPr id="7170" name="Object 2"/>
          <p:cNvGraphicFramePr>
            <a:graphicFrameLocks noChangeAspect="1"/>
          </p:cNvGraphicFramePr>
          <p:nvPr/>
        </p:nvGraphicFramePr>
        <p:xfrm>
          <a:off x="228600" y="1143000"/>
          <a:ext cx="8686800" cy="2590800"/>
        </p:xfrm>
        <a:graphic>
          <a:graphicData uri="http://schemas.openxmlformats.org/presentationml/2006/ole">
            <p:oleObj spid="_x0000_s7170" name="Worksheet" r:id="rId4" imgW="8668021" imgH="1800587" progId="Excel.Sheet.8">
              <p:embed/>
            </p:oleObj>
          </a:graphicData>
        </a:graphic>
      </p:graphicFrame>
      <p:sp>
        <p:nvSpPr>
          <p:cNvPr id="143363" name="Text Box 3"/>
          <p:cNvSpPr txBox="1">
            <a:spLocks noChangeArrowheads="1"/>
          </p:cNvSpPr>
          <p:nvPr/>
        </p:nvSpPr>
        <p:spPr bwMode="auto">
          <a:xfrm>
            <a:off x="457200" y="228600"/>
            <a:ext cx="83058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There are several ways one might answer this question. The approach that seems most intuitively related to the 4 basic mgt fcns is presented here…</a:t>
            </a:r>
          </a:p>
        </p:txBody>
      </p:sp>
      <p:sp>
        <p:nvSpPr>
          <p:cNvPr id="143364" name="Text Box 4"/>
          <p:cNvSpPr txBox="1">
            <a:spLocks noChangeArrowheads="1"/>
          </p:cNvSpPr>
          <p:nvPr/>
        </p:nvSpPr>
        <p:spPr bwMode="auto">
          <a:xfrm>
            <a:off x="381000" y="3962400"/>
            <a:ext cx="8458200" cy="2563813"/>
          </a:xfrm>
          <a:prstGeom prst="rect">
            <a:avLst/>
          </a:prstGeom>
          <a:noFill/>
          <a:ln>
            <a:noFill/>
          </a:ln>
          <a:effectLst/>
          <a:extLst>
            <a:ext uri="{909E8E84-426E-40DD-AFC4-6F175D3DCCD1}"/>
            <a:ext uri="{91240B29-F687-4F45-9708-019B960494DF}"/>
            <a:ext uri="{AF507438-7753-43E0-B8FC-AC1667EBCBE1}"/>
          </a:extLst>
        </p:spPr>
        <p:txBody>
          <a:bodyPr>
            <a:spAutoFit/>
          </a:bodyPr>
          <a:lstStyle/>
          <a:p>
            <a:pPr>
              <a:buFontTx/>
              <a:buChar char="•"/>
              <a:defRPr/>
            </a:pPr>
            <a:r>
              <a:rPr lang="en-US" sz="1800" b="1">
                <a:effectLst>
                  <a:outerShdw blurRad="38100" dist="38100" dir="2700000" algn="tl">
                    <a:srgbClr val="FFFFFF"/>
                  </a:outerShdw>
                </a:effectLst>
              </a:rPr>
              <a:t> </a:t>
            </a:r>
            <a:r>
              <a:rPr lang="en-US" sz="1800" b="1">
                <a:solidFill>
                  <a:srgbClr val="990033"/>
                </a:solidFill>
                <a:effectLst>
                  <a:outerShdw blurRad="38100" dist="38100" dir="2700000" algn="tl">
                    <a:srgbClr val="000000"/>
                  </a:outerShdw>
                </a:effectLst>
              </a:rPr>
              <a:t>Initial yield = 9.00%,</a:t>
            </a:r>
            <a:r>
              <a:rPr lang="en-US" sz="1800" b="1">
                <a:effectLst>
                  <a:outerShdw blurRad="38100" dist="38100" dir="2700000" algn="tl">
                    <a:srgbClr val="FFFFFF"/>
                  </a:outerShdw>
                </a:effectLst>
              </a:rPr>
              <a:t> computed from line (6) IRR.</a:t>
            </a:r>
          </a:p>
          <a:p>
            <a:pPr>
              <a:buFontTx/>
              <a:buChar char="•"/>
              <a:defRPr/>
            </a:pPr>
            <a:r>
              <a:rPr lang="en-US" sz="1800" b="1">
                <a:effectLst>
                  <a:outerShdw blurRad="38100" dist="38100" dir="2700000" algn="tl">
                    <a:srgbClr val="FFFFFF"/>
                  </a:outerShdw>
                </a:effectLst>
              </a:rPr>
              <a:t> </a:t>
            </a:r>
            <a:r>
              <a:rPr lang="en-US" sz="1800" b="1">
                <a:solidFill>
                  <a:srgbClr val="990033"/>
                </a:solidFill>
                <a:effectLst>
                  <a:outerShdw blurRad="38100" dist="38100" dir="2700000" algn="tl">
                    <a:srgbClr val="000000"/>
                  </a:outerShdw>
                </a:effectLst>
              </a:rPr>
              <a:t>Cash flow change component = 2.00%</a:t>
            </a:r>
            <a:r>
              <a:rPr lang="en-US" sz="1800" b="1">
                <a:effectLst>
                  <a:outerShdw blurRad="38100" dist="38100" dir="2700000" algn="tl">
                    <a:srgbClr val="FFFFFF"/>
                  </a:outerShdw>
                </a:effectLst>
              </a:rPr>
              <a:t> = 11%-9%, computed as the line (8) IRR less the line (6) IRR: = IRR with actual CF – IRR with no CF growth, (with constant yld at initial rate).</a:t>
            </a:r>
          </a:p>
          <a:p>
            <a:pPr>
              <a:buFontTx/>
              <a:buChar char="•"/>
              <a:defRPr/>
            </a:pPr>
            <a:r>
              <a:rPr lang="en-US" sz="1800" b="1">
                <a:effectLst>
                  <a:outerShdw blurRad="38100" dist="38100" dir="2700000" algn="tl">
                    <a:srgbClr val="FFFFFF"/>
                  </a:outerShdw>
                </a:effectLst>
              </a:rPr>
              <a:t> </a:t>
            </a:r>
            <a:r>
              <a:rPr lang="en-US" sz="1800" b="1">
                <a:solidFill>
                  <a:srgbClr val="990033"/>
                </a:solidFill>
                <a:effectLst>
                  <a:outerShdw blurRad="38100" dist="38100" dir="2700000" algn="tl">
                    <a:srgbClr val="000000"/>
                  </a:outerShdw>
                </a:effectLst>
              </a:rPr>
              <a:t>Yield change component = -0.68%</a:t>
            </a:r>
            <a:r>
              <a:rPr lang="en-US" sz="1800" b="1">
                <a:effectLst>
                  <a:outerShdw blurRad="38100" dist="38100" dir="2700000" algn="tl">
                    <a:srgbClr val="FFFFFF"/>
                  </a:outerShdw>
                </a:effectLst>
              </a:rPr>
              <a:t> = 8.32%-9.00%, computed as the line (10) IRR less the line (6) IRR: = IRR with actual yld chg – IRR with no yld chg, (with constant CF at initial level).</a:t>
            </a:r>
          </a:p>
          <a:p>
            <a:pPr>
              <a:buFontTx/>
              <a:buChar char="•"/>
              <a:defRPr/>
            </a:pPr>
            <a:r>
              <a:rPr lang="en-US" sz="1800" b="1">
                <a:solidFill>
                  <a:schemeClr val="bg2"/>
                </a:solidFill>
                <a:effectLst>
                  <a:outerShdw blurRad="38100" dist="38100" dir="2700000" algn="tl">
                    <a:srgbClr val="000000"/>
                  </a:outerShdw>
                </a:effectLst>
              </a:rPr>
              <a:t> </a:t>
            </a:r>
            <a:r>
              <a:rPr lang="en-US" sz="1800" b="1">
                <a:solidFill>
                  <a:srgbClr val="990033"/>
                </a:solidFill>
                <a:effectLst>
                  <a:outerShdw blurRad="38100" dist="38100" dir="2700000" algn="tl">
                    <a:srgbClr val="000000"/>
                  </a:outerShdw>
                </a:effectLst>
              </a:rPr>
              <a:t>Interraction effect = -0.02%,</a:t>
            </a:r>
            <a:r>
              <a:rPr lang="en-US" sz="1800" b="1">
                <a:effectLst>
                  <a:outerShdw blurRad="38100" dist="38100" dir="2700000" algn="tl">
                    <a:srgbClr val="FFFFFF"/>
                  </a:outerShdw>
                </a:effectLst>
              </a:rPr>
              <a:t> the difference bertween the line (3) overall IRR and the sum of the three other attributes [10.3%-(9%+2%-0.68%)].</a:t>
            </a:r>
          </a:p>
        </p:txBody>
      </p:sp>
      <p:sp>
        <p:nvSpPr>
          <p:cNvPr id="7175"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a:ln>
            <a:miter lim="800000"/>
            <a:headEnd/>
            <a:tailEnd/>
          </a:ln>
        </p:spPr>
        <p:txBody>
          <a:bodyPr/>
          <a:lstStyle/>
          <a:p>
            <a:fld id="{93C1396C-D30F-4663-9243-1CF62802DA5C}" type="slidenum">
              <a:rPr lang="en-US" smtClean="0"/>
              <a:pPr/>
              <a:t>53</a:t>
            </a:fld>
            <a:endParaRPr lang="en-US" smtClean="0"/>
          </a:p>
        </p:txBody>
      </p:sp>
      <p:sp>
        <p:nvSpPr>
          <p:cNvPr id="145410"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effectLst>
                  <a:outerShdw blurRad="38100" dist="38100" dir="2700000" algn="tl">
                    <a:srgbClr val="FFFFFF"/>
                  </a:outerShdw>
                </a:effectLst>
              </a:rPr>
              <a:t>Property-Level Performance Attribution . . .</a:t>
            </a:r>
          </a:p>
        </p:txBody>
      </p:sp>
      <p:graphicFrame>
        <p:nvGraphicFramePr>
          <p:cNvPr id="8194" name="Object 3"/>
          <p:cNvGraphicFramePr>
            <a:graphicFrameLocks noChangeAspect="1"/>
          </p:cNvGraphicFramePr>
          <p:nvPr/>
        </p:nvGraphicFramePr>
        <p:xfrm>
          <a:off x="1447800" y="1371600"/>
          <a:ext cx="6477000" cy="4364038"/>
        </p:xfrm>
        <a:graphic>
          <a:graphicData uri="http://schemas.openxmlformats.org/presentationml/2006/ole">
            <p:oleObj spid="_x0000_s8194" name="Chart" r:id="rId4" imgW="3620042" imgH="2438641" progId="Excel.Sheet.8">
              <p:embed/>
            </p:oleObj>
          </a:graphicData>
        </a:graphic>
      </p:graphicFrame>
      <p:sp>
        <p:nvSpPr>
          <p:cNvPr id="145412" name="Text Box 4"/>
          <p:cNvSpPr txBox="1">
            <a:spLocks noChangeArrowheads="1"/>
          </p:cNvSpPr>
          <p:nvPr/>
        </p:nvSpPr>
        <p:spPr bwMode="auto">
          <a:xfrm>
            <a:off x="533400" y="685800"/>
            <a:ext cx="79248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Here is a graphical presentation of the IRR-Based property-level performance attribution we just performed:</a:t>
            </a:r>
          </a:p>
        </p:txBody>
      </p:sp>
      <p:sp>
        <p:nvSpPr>
          <p:cNvPr id="145413" name="Text Box 5"/>
          <p:cNvSpPr txBox="1">
            <a:spLocks noChangeArrowheads="1"/>
          </p:cNvSpPr>
          <p:nvPr/>
        </p:nvSpPr>
        <p:spPr bwMode="auto">
          <a:xfrm>
            <a:off x="762000" y="5638800"/>
            <a:ext cx="7772400" cy="10064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Suppose we computed the same type of IRR component breakdown for an appropriate benchmark, that is, a NCREIF sub-index cohort spanning the same period of time…</a:t>
            </a:r>
          </a:p>
        </p:txBody>
      </p:sp>
      <p:sp>
        <p:nvSpPr>
          <p:cNvPr id="8200"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500" fill="hold"/>
                                        <p:tgtEl>
                                          <p:spTgt spid="145413"/>
                                        </p:tgtEl>
                                        <p:attrNameLst>
                                          <p:attrName>ppt_x</p:attrName>
                                        </p:attrNameLst>
                                      </p:cBhvr>
                                      <p:tavLst>
                                        <p:tav tm="0">
                                          <p:val>
                                            <p:strVal val="0-#ppt_w/2"/>
                                          </p:val>
                                        </p:tav>
                                        <p:tav tm="100000">
                                          <p:val>
                                            <p:strVal val="#ppt_x"/>
                                          </p:val>
                                        </p:tav>
                                      </p:tavLst>
                                    </p:anim>
                                    <p:anim calcmode="lin" valueType="num">
                                      <p:cBhvr additive="base">
                                        <p:cTn id="8" dur="500" fill="hold"/>
                                        <p:tgtEl>
                                          <p:spTgt spid="145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a:ln>
            <a:miter lim="800000"/>
            <a:headEnd/>
            <a:tailEnd/>
          </a:ln>
        </p:spPr>
        <p:txBody>
          <a:bodyPr/>
          <a:lstStyle/>
          <a:p>
            <a:fld id="{EBE5C713-A70B-4D99-8045-30EF23DC1690}" type="slidenum">
              <a:rPr lang="en-US" smtClean="0"/>
              <a:pPr/>
              <a:t>54</a:t>
            </a:fld>
            <a:endParaRPr lang="en-US" smtClean="0"/>
          </a:p>
        </p:txBody>
      </p:sp>
      <p:sp>
        <p:nvSpPr>
          <p:cNvPr id="147458"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effectLst>
                  <a:outerShdw blurRad="38100" dist="38100" dir="2700000" algn="tl">
                    <a:srgbClr val="FFFFFF"/>
                  </a:outerShdw>
                </a:effectLst>
              </a:rPr>
              <a:t>Property-Level Performance Attribution . . .</a:t>
            </a:r>
          </a:p>
        </p:txBody>
      </p:sp>
      <p:sp>
        <p:nvSpPr>
          <p:cNvPr id="147459" name="Text Box 3"/>
          <p:cNvSpPr txBox="1">
            <a:spLocks noChangeArrowheads="1"/>
          </p:cNvSpPr>
          <p:nvPr/>
        </p:nvSpPr>
        <p:spPr bwMode="auto">
          <a:xfrm>
            <a:off x="533400" y="685800"/>
            <a:ext cx="7924800" cy="10064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We could compare our subject performance with that achieved by a peer universe of managers, for similar properties (e.g., Calif. Industr. bldgs):</a:t>
            </a:r>
          </a:p>
        </p:txBody>
      </p:sp>
      <p:graphicFrame>
        <p:nvGraphicFramePr>
          <p:cNvPr id="9218" name="Object 4"/>
          <p:cNvGraphicFramePr>
            <a:graphicFrameLocks noChangeAspect="1"/>
          </p:cNvGraphicFramePr>
          <p:nvPr/>
        </p:nvGraphicFramePr>
        <p:xfrm>
          <a:off x="1447800" y="1371600"/>
          <a:ext cx="6477000" cy="4356100"/>
        </p:xfrm>
        <a:graphic>
          <a:graphicData uri="http://schemas.openxmlformats.org/presentationml/2006/ole">
            <p:oleObj spid="_x0000_s9218" name="Chart" r:id="rId4" imgW="3610291" imgH="2429237" progId="Excel.Sheet.8">
              <p:embed/>
            </p:oleObj>
          </a:graphicData>
        </a:graphic>
      </p:graphicFrame>
      <p:sp>
        <p:nvSpPr>
          <p:cNvPr id="9223" name="Footer Placeholder 5"/>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noFill/>
          <a:ln>
            <a:miter lim="800000"/>
            <a:headEnd/>
            <a:tailEnd/>
          </a:ln>
        </p:spPr>
        <p:txBody>
          <a:bodyPr/>
          <a:lstStyle/>
          <a:p>
            <a:fld id="{AACC2C4B-707D-46D4-A1B2-521FA1368108}" type="slidenum">
              <a:rPr lang="en-US" smtClean="0"/>
              <a:pPr/>
              <a:t>55</a:t>
            </a:fld>
            <a:endParaRPr lang="en-US" smtClean="0"/>
          </a:p>
        </p:txBody>
      </p:sp>
      <p:sp>
        <p:nvSpPr>
          <p:cNvPr id="149506"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effectLst>
                  <a:outerShdw blurRad="38100" dist="38100" dir="2700000" algn="tl">
                    <a:srgbClr val="FFFFFF"/>
                  </a:outerShdw>
                </a:effectLst>
              </a:rPr>
              <a:t>Property-Level Performance Attribution . . .</a:t>
            </a:r>
          </a:p>
        </p:txBody>
      </p:sp>
      <p:sp>
        <p:nvSpPr>
          <p:cNvPr id="149507" name="Text Box 3"/>
          <p:cNvSpPr txBox="1">
            <a:spLocks noChangeArrowheads="1"/>
          </p:cNvSpPr>
          <p:nvPr/>
        </p:nvSpPr>
        <p:spPr bwMode="auto">
          <a:xfrm>
            <a:off x="533400" y="685800"/>
            <a:ext cx="79248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Here is the </a:t>
            </a:r>
            <a:r>
              <a:rPr lang="en-US" sz="2000" b="1" i="1">
                <a:solidFill>
                  <a:srgbClr val="0000FF"/>
                </a:solidFill>
                <a:effectLst>
                  <a:outerShdw blurRad="38100" dist="38100" dir="2700000" algn="tl">
                    <a:srgbClr val="000000"/>
                  </a:outerShdw>
                </a:effectLst>
              </a:rPr>
              <a:t>relative performance</a:t>
            </a:r>
            <a:r>
              <a:rPr lang="en-US" sz="2000" b="1">
                <a:effectLst>
                  <a:outerShdw blurRad="38100" dist="38100" dir="2700000" algn="tl">
                    <a:srgbClr val="FFFFFF"/>
                  </a:outerShdw>
                </a:effectLst>
              </a:rPr>
              <a:t>, the </a:t>
            </a:r>
            <a:r>
              <a:rPr lang="en-US" sz="2000" b="1" i="1">
                <a:effectLst>
                  <a:outerShdw blurRad="38100" dist="38100" dir="2700000" algn="tl">
                    <a:srgbClr val="FFFFFF"/>
                  </a:outerShdw>
                </a:effectLst>
              </a:rPr>
              <a:t>difference</a:t>
            </a:r>
            <a:r>
              <a:rPr lang="en-US" sz="2000" b="1">
                <a:effectLst>
                  <a:outerShdw blurRad="38100" dist="38100" dir="2700000" algn="tl">
                    <a:srgbClr val="FFFFFF"/>
                  </a:outerShdw>
                </a:effectLst>
              </a:rPr>
              <a:t> between our subject property and its benchmark, by attribute:</a:t>
            </a:r>
          </a:p>
        </p:txBody>
      </p:sp>
      <p:sp>
        <p:nvSpPr>
          <p:cNvPr id="149508" name="Text Box 4"/>
          <p:cNvSpPr txBox="1">
            <a:spLocks noChangeArrowheads="1"/>
          </p:cNvSpPr>
          <p:nvPr/>
        </p:nvSpPr>
        <p:spPr bwMode="auto">
          <a:xfrm>
            <a:off x="304800" y="4724400"/>
            <a:ext cx="8534400" cy="1920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The above pattern could be plausibly interpreted as tentative evidence for the following hypothesis: Subject performed relatively poorly due largely to some combination of poor selection, acquisition, and operational mgt, partially offset by some combination of good disposition execution (or optimistic terminal appraisal), future-oriented capital improvements, &amp;/or market movements during the holding period.</a:t>
            </a:r>
          </a:p>
        </p:txBody>
      </p:sp>
      <p:graphicFrame>
        <p:nvGraphicFramePr>
          <p:cNvPr id="10242" name="Object 5"/>
          <p:cNvGraphicFramePr>
            <a:graphicFrameLocks noChangeAspect="1"/>
          </p:cNvGraphicFramePr>
          <p:nvPr/>
        </p:nvGraphicFramePr>
        <p:xfrm>
          <a:off x="1981200" y="1371600"/>
          <a:ext cx="5029200" cy="3389313"/>
        </p:xfrm>
        <a:graphic>
          <a:graphicData uri="http://schemas.openxmlformats.org/presentationml/2006/ole">
            <p:oleObj spid="_x0000_s10242" name="Chart" r:id="rId4" imgW="3620042" imgH="2438641" progId="Excel.Sheet.8">
              <p:embed/>
            </p:oleObj>
          </a:graphicData>
        </a:graphic>
      </p:graphicFrame>
      <p:sp>
        <p:nvSpPr>
          <p:cNvPr id="10248"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a:noFill/>
          <a:ln>
            <a:miter lim="800000"/>
            <a:headEnd/>
            <a:tailEnd/>
          </a:ln>
        </p:spPr>
        <p:txBody>
          <a:bodyPr/>
          <a:lstStyle/>
          <a:p>
            <a:fld id="{1A5B9139-06D5-4D4F-9796-F41AC3D1B066}" type="slidenum">
              <a:rPr lang="en-US" smtClean="0"/>
              <a:pPr/>
              <a:t>56</a:t>
            </a:fld>
            <a:endParaRPr lang="en-US" smtClean="0"/>
          </a:p>
        </p:txBody>
      </p:sp>
      <p:sp>
        <p:nvSpPr>
          <p:cNvPr id="15155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effectLst>
                  <a:outerShdw blurRad="38100" dist="38100" dir="2700000" algn="tl">
                    <a:srgbClr val="FFFFFF"/>
                  </a:outerShdw>
                </a:effectLst>
              </a:rPr>
              <a:t>Property-Level Performance Attribution . . .</a:t>
            </a:r>
          </a:p>
        </p:txBody>
      </p:sp>
      <p:sp>
        <p:nvSpPr>
          <p:cNvPr id="151555" name="Text Box 3"/>
          <p:cNvSpPr txBox="1">
            <a:spLocks noChangeArrowheads="1"/>
          </p:cNvSpPr>
          <p:nvPr/>
        </p:nvSpPr>
        <p:spPr bwMode="auto">
          <a:xfrm>
            <a:off x="533400" y="685800"/>
            <a:ext cx="79248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Here is the </a:t>
            </a:r>
            <a:r>
              <a:rPr lang="en-US" sz="2000" b="1" i="1">
                <a:solidFill>
                  <a:srgbClr val="0000FF"/>
                </a:solidFill>
                <a:effectLst>
                  <a:outerShdw blurRad="38100" dist="38100" dir="2700000" algn="tl">
                    <a:srgbClr val="000000"/>
                  </a:outerShdw>
                </a:effectLst>
              </a:rPr>
              <a:t>relative performance</a:t>
            </a:r>
            <a:r>
              <a:rPr lang="en-US" sz="2000" b="1">
                <a:effectLst>
                  <a:outerShdw blurRad="38100" dist="38100" dir="2700000" algn="tl">
                    <a:srgbClr val="FFFFFF"/>
                  </a:outerShdw>
                </a:effectLst>
              </a:rPr>
              <a:t>, the </a:t>
            </a:r>
            <a:r>
              <a:rPr lang="en-US" sz="2000" b="1" i="1">
                <a:effectLst>
                  <a:outerShdw blurRad="38100" dist="38100" dir="2700000" algn="tl">
                    <a:srgbClr val="FFFFFF"/>
                  </a:outerShdw>
                </a:effectLst>
              </a:rPr>
              <a:t>difference</a:t>
            </a:r>
            <a:r>
              <a:rPr lang="en-US" sz="2000" b="1">
                <a:effectLst>
                  <a:outerShdw blurRad="38100" dist="38100" dir="2700000" algn="tl">
                    <a:srgbClr val="FFFFFF"/>
                  </a:outerShdw>
                </a:effectLst>
              </a:rPr>
              <a:t> between our subject property and its benchmark, by attribute:</a:t>
            </a:r>
          </a:p>
        </p:txBody>
      </p:sp>
      <p:sp>
        <p:nvSpPr>
          <p:cNvPr id="151556" name="Text Box 4"/>
          <p:cNvSpPr txBox="1">
            <a:spLocks noChangeArrowheads="1"/>
          </p:cNvSpPr>
          <p:nvPr/>
        </p:nvSpPr>
        <p:spPr bwMode="auto">
          <a:xfrm>
            <a:off x="304800" y="4876800"/>
            <a:ext cx="84582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Now suppose we computed these relative performance differentials across a number of different properties (or portfolios) we have invested in…</a:t>
            </a:r>
          </a:p>
        </p:txBody>
      </p:sp>
      <p:graphicFrame>
        <p:nvGraphicFramePr>
          <p:cNvPr id="11266" name="Object 5"/>
          <p:cNvGraphicFramePr>
            <a:graphicFrameLocks noChangeAspect="1"/>
          </p:cNvGraphicFramePr>
          <p:nvPr/>
        </p:nvGraphicFramePr>
        <p:xfrm>
          <a:off x="1981200" y="1371600"/>
          <a:ext cx="5029200" cy="3389313"/>
        </p:xfrm>
        <a:graphic>
          <a:graphicData uri="http://schemas.openxmlformats.org/presentationml/2006/ole">
            <p:oleObj spid="_x0000_s11266" name="Chart" r:id="rId4" imgW="3620042" imgH="2438641" progId="Excel.Sheet.8">
              <p:embed/>
            </p:oleObj>
          </a:graphicData>
        </a:graphic>
      </p:graphicFrame>
      <p:sp>
        <p:nvSpPr>
          <p:cNvPr id="11272"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additive="base">
                                        <p:cTn id="7" dur="500" fill="hold"/>
                                        <p:tgtEl>
                                          <p:spTgt spid="151556"/>
                                        </p:tgtEl>
                                        <p:attrNameLst>
                                          <p:attrName>ppt_x</p:attrName>
                                        </p:attrNameLst>
                                      </p:cBhvr>
                                      <p:tavLst>
                                        <p:tav tm="0">
                                          <p:val>
                                            <p:strVal val="0-#ppt_w/2"/>
                                          </p:val>
                                        </p:tav>
                                        <p:tav tm="100000">
                                          <p:val>
                                            <p:strVal val="#ppt_x"/>
                                          </p:val>
                                        </p:tav>
                                      </p:tavLst>
                                    </p:anim>
                                    <p:anim calcmode="lin" valueType="num">
                                      <p:cBhvr additive="base">
                                        <p:cTn id="8" dur="500" fill="hold"/>
                                        <p:tgtEl>
                                          <p:spTgt spid="151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2" name="Slide Number Placeholder 3"/>
          <p:cNvSpPr>
            <a:spLocks noGrp="1"/>
          </p:cNvSpPr>
          <p:nvPr>
            <p:ph type="sldNum" sz="quarter" idx="12"/>
          </p:nvPr>
        </p:nvSpPr>
        <p:spPr>
          <a:noFill/>
          <a:ln>
            <a:miter lim="800000"/>
            <a:headEnd/>
            <a:tailEnd/>
          </a:ln>
        </p:spPr>
        <p:txBody>
          <a:bodyPr/>
          <a:lstStyle/>
          <a:p>
            <a:fld id="{9FB77A71-F68C-4895-B954-1B29D609FEEC}" type="slidenum">
              <a:rPr lang="en-US" smtClean="0"/>
              <a:pPr/>
              <a:t>57</a:t>
            </a:fld>
            <a:endParaRPr lang="en-US" smtClean="0"/>
          </a:p>
        </p:txBody>
      </p:sp>
      <p:sp>
        <p:nvSpPr>
          <p:cNvPr id="15360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b="1" i="1">
                <a:effectLst>
                  <a:outerShdw blurRad="38100" dist="38100" dir="2700000" algn="tl">
                    <a:srgbClr val="FFFFFF"/>
                  </a:outerShdw>
                </a:effectLst>
              </a:rPr>
              <a:t>Property-Level Performance Attribution . . .</a:t>
            </a:r>
          </a:p>
        </p:txBody>
      </p:sp>
      <p:sp>
        <p:nvSpPr>
          <p:cNvPr id="153603" name="Text Box 3"/>
          <p:cNvSpPr txBox="1">
            <a:spLocks noChangeArrowheads="1"/>
          </p:cNvSpPr>
          <p:nvPr/>
        </p:nvSpPr>
        <p:spPr bwMode="auto">
          <a:xfrm>
            <a:off x="533400" y="609600"/>
            <a:ext cx="79248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a:effectLst>
                  <a:outerShdw blurRad="38100" dist="38100" dir="2700000" algn="tl">
                    <a:srgbClr val="FFFFFF"/>
                  </a:outerShdw>
                </a:effectLst>
              </a:rPr>
              <a:t>We might gain some insights about our property-level investment and management performance:</a:t>
            </a:r>
          </a:p>
        </p:txBody>
      </p:sp>
      <p:sp>
        <p:nvSpPr>
          <p:cNvPr id="153604" name="Text Box 4"/>
          <p:cNvSpPr txBox="1">
            <a:spLocks noChangeArrowheads="1"/>
          </p:cNvSpPr>
          <p:nvPr/>
        </p:nvSpPr>
        <p:spPr bwMode="auto">
          <a:xfrm>
            <a:off x="381000" y="4800600"/>
            <a:ext cx="8458200" cy="17399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1800" b="1">
                <a:effectLst>
                  <a:outerShdw blurRad="38100" dist="38100" dir="2700000" algn="tl">
                    <a:srgbClr val="FFFFFF"/>
                  </a:outerShdw>
                </a:effectLst>
              </a:rPr>
              <a:t>In this case Subject Properties #1 &amp; 3 have similarly poor performance (rel to benchmk), due to poor initial yield &amp; poor CF change, suggesting poor acquisition &amp; poor operational mgt. Property #2 did better, with good InitYld &amp; CFchg, but poor YldChg (suggesting good acquisition, but poor disposition or mgt actions that hurt future outlook (e.g., inadequate Cap.Improvement). Mkt movements can also affect these results (less so the longer the holding period).</a:t>
            </a:r>
          </a:p>
        </p:txBody>
      </p:sp>
      <p:graphicFrame>
        <p:nvGraphicFramePr>
          <p:cNvPr id="12290" name="Object 5"/>
          <p:cNvGraphicFramePr>
            <a:graphicFrameLocks noChangeAspect="1"/>
          </p:cNvGraphicFramePr>
          <p:nvPr/>
        </p:nvGraphicFramePr>
        <p:xfrm>
          <a:off x="1981200" y="1295400"/>
          <a:ext cx="5105400" cy="3443288"/>
        </p:xfrm>
        <a:graphic>
          <a:graphicData uri="http://schemas.openxmlformats.org/presentationml/2006/ole">
            <p:oleObj spid="_x0000_s12290" name="Chart" r:id="rId4" imgW="3629431" imgH="2448407" progId="Excel.Sheet.8">
              <p:embed/>
            </p:oleObj>
          </a:graphicData>
        </a:graphic>
      </p:graphicFrame>
      <p:sp>
        <p:nvSpPr>
          <p:cNvPr id="12296"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a:noFill/>
          <a:ln>
            <a:miter lim="800000"/>
            <a:headEnd/>
            <a:tailEnd/>
          </a:ln>
        </p:spPr>
        <p:txBody>
          <a:bodyPr/>
          <a:lstStyle/>
          <a:p>
            <a:fld id="{46741F13-6A68-4B8B-9B28-8C683D6C804A}" type="slidenum">
              <a:rPr lang="en-US" smtClean="0"/>
              <a:pPr/>
              <a:t>58</a:t>
            </a:fld>
            <a:endParaRPr lang="en-US" smtClean="0"/>
          </a:p>
        </p:txBody>
      </p:sp>
      <p:sp>
        <p:nvSpPr>
          <p:cNvPr id="221188" name="Text Box 4"/>
          <p:cNvSpPr txBox="1">
            <a:spLocks noChangeArrowheads="1"/>
          </p:cNvSpPr>
          <p:nvPr/>
        </p:nvSpPr>
        <p:spPr bwMode="auto">
          <a:xfrm>
            <a:off x="685800" y="228600"/>
            <a:ext cx="7924800" cy="86836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defRPr/>
            </a:pPr>
            <a:r>
              <a:rPr lang="en-US" b="1" dirty="0">
                <a:effectLst>
                  <a:outerShdw blurRad="38100" dist="38100" dir="2700000" algn="tl">
                    <a:srgbClr val="FFFFFF"/>
                  </a:outerShdw>
                </a:effectLst>
              </a:rPr>
              <a:t>Appendix 10B: </a:t>
            </a:r>
          </a:p>
          <a:p>
            <a:pPr algn="ctr" eaLnBrk="1" hangingPunct="1">
              <a:spcBef>
                <a:spcPct val="10000"/>
              </a:spcBef>
              <a:defRPr/>
            </a:pPr>
            <a:r>
              <a:rPr lang="en-US" b="1" dirty="0">
                <a:effectLst>
                  <a:outerShdw blurRad="38100" dist="38100" dir="2700000" algn="tl">
                    <a:srgbClr val="FFFFFF"/>
                  </a:outerShdw>
                </a:effectLst>
              </a:rPr>
              <a:t>A Method to Estimate </a:t>
            </a:r>
            <a:r>
              <a:rPr lang="en-US" b="1" dirty="0" err="1">
                <a:effectLst>
                  <a:outerShdw blurRad="38100" dist="38100" dir="2700000" algn="tl">
                    <a:srgbClr val="FFFFFF"/>
                  </a:outerShdw>
                </a:effectLst>
              </a:rPr>
              <a:t>Interlease</a:t>
            </a:r>
            <a:r>
              <a:rPr lang="en-US" b="1" dirty="0">
                <a:effectLst>
                  <a:outerShdw blurRad="38100" dist="38100" dir="2700000" algn="tl">
                    <a:srgbClr val="FFFFFF"/>
                  </a:outerShdw>
                </a:effectLst>
              </a:rPr>
              <a:t> Discount Rates</a:t>
            </a:r>
          </a:p>
        </p:txBody>
      </p:sp>
      <p:sp>
        <p:nvSpPr>
          <p:cNvPr id="13318" name="Text Box 5"/>
          <p:cNvSpPr txBox="1">
            <a:spLocks noChangeArrowheads="1"/>
          </p:cNvSpPr>
          <p:nvPr/>
        </p:nvSpPr>
        <p:spPr bwMode="auto">
          <a:xfrm>
            <a:off x="762000" y="1219200"/>
            <a:ext cx="7848600" cy="3013075"/>
          </a:xfrm>
          <a:prstGeom prst="rect">
            <a:avLst/>
          </a:prstGeom>
          <a:noFill/>
          <a:ln w="9525">
            <a:noFill/>
            <a:miter lim="800000"/>
            <a:headEnd/>
            <a:tailEnd/>
          </a:ln>
        </p:spPr>
        <p:txBody>
          <a:bodyPr>
            <a:spAutoFit/>
          </a:bodyPr>
          <a:lstStyle/>
          <a:p>
            <a:pPr eaLnBrk="1" hangingPunct="1">
              <a:spcBef>
                <a:spcPct val="50000"/>
              </a:spcBef>
            </a:pPr>
            <a:r>
              <a:rPr lang="en-US"/>
              <a:t>Suppose in a certain property market the typical:</a:t>
            </a:r>
          </a:p>
          <a:p>
            <a:pPr lvl="1" eaLnBrk="1" hangingPunct="1">
              <a:spcBef>
                <a:spcPct val="20000"/>
              </a:spcBef>
              <a:buFontTx/>
              <a:buChar char="•"/>
            </a:pPr>
            <a:r>
              <a:rPr lang="en-US"/>
              <a:t> Lease term is 5 years;</a:t>
            </a:r>
          </a:p>
          <a:p>
            <a:pPr lvl="1" eaLnBrk="1" hangingPunct="1">
              <a:spcBef>
                <a:spcPct val="20000"/>
              </a:spcBef>
              <a:buFontTx/>
              <a:buChar char="•"/>
            </a:pPr>
            <a:r>
              <a:rPr lang="en-US"/>
              <a:t> Cap rate (cash yield) is 7%;</a:t>
            </a:r>
          </a:p>
          <a:p>
            <a:pPr lvl="1" eaLnBrk="1" hangingPunct="1">
              <a:spcBef>
                <a:spcPct val="20000"/>
              </a:spcBef>
              <a:buFontTx/>
              <a:buChar char="•"/>
            </a:pPr>
            <a:r>
              <a:rPr lang="en-US"/>
              <a:t> Long term property value &amp; rental growth rate is 1%/yr (typically equals inflation minus real depreciation rate);</a:t>
            </a:r>
          </a:p>
          <a:p>
            <a:pPr lvl="1" eaLnBrk="1" hangingPunct="1">
              <a:spcBef>
                <a:spcPct val="20000"/>
              </a:spcBef>
              <a:buFontTx/>
              <a:buChar char="•"/>
            </a:pPr>
            <a:r>
              <a:rPr lang="en-US"/>
              <a:t> Leases provide rent step-ups of 1%/yr (per above);</a:t>
            </a:r>
          </a:p>
          <a:p>
            <a:pPr lvl="1" eaLnBrk="1" hangingPunct="1">
              <a:spcBef>
                <a:spcPct val="20000"/>
              </a:spcBef>
              <a:buFontTx/>
              <a:buChar char="•"/>
            </a:pPr>
            <a:r>
              <a:rPr lang="en-US"/>
              <a:t> Tenant borrowing rate (intralease disc rate) is 6%...</a:t>
            </a:r>
          </a:p>
        </p:txBody>
      </p:sp>
      <p:sp>
        <p:nvSpPr>
          <p:cNvPr id="13319" name="Rectangle 7"/>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13314" name="Object 6"/>
          <p:cNvGraphicFramePr>
            <a:graphicFrameLocks noChangeAspect="1"/>
          </p:cNvGraphicFramePr>
          <p:nvPr/>
        </p:nvGraphicFramePr>
        <p:xfrm>
          <a:off x="1295400" y="5334000"/>
          <a:ext cx="6362700" cy="819150"/>
        </p:xfrm>
        <a:graphic>
          <a:graphicData uri="http://schemas.openxmlformats.org/presentationml/2006/ole">
            <p:oleObj spid="_x0000_s13314" name="Equation" r:id="rId3" imgW="3771900" imgH="482600" progId="Equation.3">
              <p:embed/>
            </p:oleObj>
          </a:graphicData>
        </a:graphic>
      </p:graphicFrame>
      <p:sp>
        <p:nvSpPr>
          <p:cNvPr id="13320" name="Text Box 8"/>
          <p:cNvSpPr txBox="1">
            <a:spLocks noChangeArrowheads="1"/>
          </p:cNvSpPr>
          <p:nvPr/>
        </p:nvSpPr>
        <p:spPr bwMode="auto">
          <a:xfrm>
            <a:off x="685800" y="4419600"/>
            <a:ext cx="7391400" cy="822325"/>
          </a:xfrm>
          <a:prstGeom prst="rect">
            <a:avLst/>
          </a:prstGeom>
          <a:noFill/>
          <a:ln w="9525">
            <a:noFill/>
            <a:miter lim="800000"/>
            <a:headEnd/>
            <a:tailEnd/>
          </a:ln>
        </p:spPr>
        <p:txBody>
          <a:bodyPr>
            <a:spAutoFit/>
          </a:bodyPr>
          <a:lstStyle/>
          <a:p>
            <a:pPr eaLnBrk="1" hangingPunct="1">
              <a:spcBef>
                <a:spcPct val="50000"/>
              </a:spcBef>
            </a:pPr>
            <a:r>
              <a:rPr lang="en-US"/>
              <a:t>Then (assuming pmts in arrears), PV of a lease, per dollar of initial net rent, is:</a:t>
            </a:r>
          </a:p>
        </p:txBody>
      </p:sp>
      <p:sp>
        <p:nvSpPr>
          <p:cNvPr id="13321" name="Footer Placeholder 7"/>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42" name="Slide Number Placeholder 3"/>
          <p:cNvSpPr>
            <a:spLocks noGrp="1"/>
          </p:cNvSpPr>
          <p:nvPr>
            <p:ph type="sldNum" sz="quarter" idx="12"/>
          </p:nvPr>
        </p:nvSpPr>
        <p:spPr>
          <a:noFill/>
          <a:ln>
            <a:miter lim="800000"/>
            <a:headEnd/>
            <a:tailEnd/>
          </a:ln>
        </p:spPr>
        <p:txBody>
          <a:bodyPr/>
          <a:lstStyle/>
          <a:p>
            <a:fld id="{FA1D55F6-5E69-407C-A284-2C384679F018}" type="slidenum">
              <a:rPr lang="en-US" smtClean="0"/>
              <a:pPr/>
              <a:t>59</a:t>
            </a:fld>
            <a:endParaRPr lang="en-US" smtClean="0"/>
          </a:p>
        </p:txBody>
      </p:sp>
      <p:sp>
        <p:nvSpPr>
          <p:cNvPr id="14343" name="Rectangle 5"/>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14338" name="Object 4"/>
          <p:cNvGraphicFramePr>
            <a:graphicFrameLocks noChangeAspect="1"/>
          </p:cNvGraphicFramePr>
          <p:nvPr/>
        </p:nvGraphicFramePr>
        <p:xfrm>
          <a:off x="1676400" y="1371600"/>
          <a:ext cx="5334000" cy="871538"/>
        </p:xfrm>
        <a:graphic>
          <a:graphicData uri="http://schemas.openxmlformats.org/presentationml/2006/ole">
            <p:oleObj spid="_x0000_s14338" name="Equation" r:id="rId3" imgW="2857500" imgH="469900" progId="Equation.3">
              <p:embed/>
            </p:oleObj>
          </a:graphicData>
        </a:graphic>
      </p:graphicFrame>
      <p:sp>
        <p:nvSpPr>
          <p:cNvPr id="14344" name="Text Box 6"/>
          <p:cNvSpPr txBox="1">
            <a:spLocks noChangeArrowheads="1"/>
          </p:cNvSpPr>
          <p:nvPr/>
        </p:nvSpPr>
        <p:spPr bwMode="auto">
          <a:xfrm>
            <a:off x="457200" y="381000"/>
            <a:ext cx="8382000" cy="1187450"/>
          </a:xfrm>
          <a:prstGeom prst="rect">
            <a:avLst/>
          </a:prstGeom>
          <a:noFill/>
          <a:ln w="9525">
            <a:noFill/>
            <a:miter lim="800000"/>
            <a:headEnd/>
            <a:tailEnd/>
          </a:ln>
        </p:spPr>
        <p:txBody>
          <a:bodyPr>
            <a:spAutoFit/>
          </a:bodyPr>
          <a:lstStyle/>
          <a:p>
            <a:pPr eaLnBrk="1" hangingPunct="1">
              <a:spcBef>
                <a:spcPct val="50000"/>
              </a:spcBef>
            </a:pPr>
            <a:r>
              <a:rPr lang="en-US"/>
              <a:t>A stylized space in this market has PV equal to </a:t>
            </a:r>
            <a:r>
              <a:rPr lang="en-US" i="1"/>
              <a:t>S</a:t>
            </a:r>
            <a:r>
              <a:rPr lang="en-US"/>
              <a:t>, as follows (ignoring vacancy between leases), assuming </a:t>
            </a:r>
            <a:r>
              <a:rPr lang="en-US" i="1"/>
              <a:t>interlease</a:t>
            </a:r>
            <a:r>
              <a:rPr lang="en-US"/>
              <a:t> discount rate is </a:t>
            </a:r>
            <a:r>
              <a:rPr lang="en-US" i="1"/>
              <a:t>r</a:t>
            </a:r>
            <a:r>
              <a:rPr lang="en-US"/>
              <a:t>:</a:t>
            </a:r>
          </a:p>
        </p:txBody>
      </p:sp>
      <p:sp>
        <p:nvSpPr>
          <p:cNvPr id="14345" name="Rectangle 8"/>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14339" name="Object 7"/>
          <p:cNvGraphicFramePr>
            <a:graphicFrameLocks noChangeAspect="1"/>
          </p:cNvGraphicFramePr>
          <p:nvPr/>
        </p:nvGraphicFramePr>
        <p:xfrm>
          <a:off x="3276600" y="3048000"/>
          <a:ext cx="1676400" cy="904875"/>
        </p:xfrm>
        <a:graphic>
          <a:graphicData uri="http://schemas.openxmlformats.org/presentationml/2006/ole">
            <p:oleObj spid="_x0000_s14339" name="Equation" r:id="rId4" imgW="850900" imgH="457200" progId="Equation.3">
              <p:embed/>
            </p:oleObj>
          </a:graphicData>
        </a:graphic>
      </p:graphicFrame>
      <p:sp>
        <p:nvSpPr>
          <p:cNvPr id="14346" name="Text Box 9"/>
          <p:cNvSpPr txBox="1">
            <a:spLocks noChangeArrowheads="1"/>
          </p:cNvSpPr>
          <p:nvPr/>
        </p:nvSpPr>
        <p:spPr bwMode="auto">
          <a:xfrm>
            <a:off x="533400" y="2209800"/>
            <a:ext cx="8382000" cy="822325"/>
          </a:xfrm>
          <a:prstGeom prst="rect">
            <a:avLst/>
          </a:prstGeom>
          <a:noFill/>
          <a:ln w="9525">
            <a:noFill/>
            <a:miter lim="800000"/>
            <a:headEnd/>
            <a:tailEnd/>
          </a:ln>
        </p:spPr>
        <p:txBody>
          <a:bodyPr>
            <a:spAutoFit/>
          </a:bodyPr>
          <a:lstStyle/>
          <a:p>
            <a:pPr eaLnBrk="1" hangingPunct="1">
              <a:spcBef>
                <a:spcPct val="50000"/>
              </a:spcBef>
            </a:pPr>
            <a:r>
              <a:rPr lang="en-US"/>
              <a:t>This is a constant-growth perpetuity, so (using geometric series formula from Chapter 8) we can shortcut this as:</a:t>
            </a:r>
          </a:p>
        </p:txBody>
      </p:sp>
      <p:sp>
        <p:nvSpPr>
          <p:cNvPr id="14347" name="Text Box 10"/>
          <p:cNvSpPr txBox="1">
            <a:spLocks noChangeArrowheads="1"/>
          </p:cNvSpPr>
          <p:nvPr/>
        </p:nvSpPr>
        <p:spPr bwMode="auto">
          <a:xfrm>
            <a:off x="457200" y="4038600"/>
            <a:ext cx="8382000" cy="457200"/>
          </a:xfrm>
          <a:prstGeom prst="rect">
            <a:avLst/>
          </a:prstGeom>
          <a:noFill/>
          <a:ln w="9525">
            <a:noFill/>
            <a:miter lim="800000"/>
            <a:headEnd/>
            <a:tailEnd/>
          </a:ln>
        </p:spPr>
        <p:txBody>
          <a:bodyPr>
            <a:spAutoFit/>
          </a:bodyPr>
          <a:lstStyle/>
          <a:p>
            <a:pPr eaLnBrk="1" hangingPunct="1">
              <a:spcBef>
                <a:spcPct val="50000"/>
              </a:spcBef>
            </a:pPr>
            <a:r>
              <a:rPr lang="en-US"/>
              <a:t>From the market’s prevailing cap rate we also know that:</a:t>
            </a:r>
          </a:p>
        </p:txBody>
      </p:sp>
      <p:sp>
        <p:nvSpPr>
          <p:cNvPr id="14348" name="Rectangle 12"/>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14340" name="Object 11"/>
          <p:cNvGraphicFramePr>
            <a:graphicFrameLocks noChangeAspect="1"/>
          </p:cNvGraphicFramePr>
          <p:nvPr/>
        </p:nvGraphicFramePr>
        <p:xfrm>
          <a:off x="3733800" y="4572000"/>
          <a:ext cx="990600" cy="765175"/>
        </p:xfrm>
        <a:graphic>
          <a:graphicData uri="http://schemas.openxmlformats.org/presentationml/2006/ole">
            <p:oleObj spid="_x0000_s14340" name="Equation" r:id="rId5" imgW="507780" imgH="393529" progId="Equation.3">
              <p:embed/>
            </p:oleObj>
          </a:graphicData>
        </a:graphic>
      </p:graphicFrame>
      <p:sp>
        <p:nvSpPr>
          <p:cNvPr id="14349" name="Footer Placeholder 11"/>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noFill/>
          <a:ln>
            <a:miter lim="800000"/>
            <a:headEnd/>
            <a:tailEnd/>
          </a:ln>
        </p:spPr>
        <p:txBody>
          <a:bodyPr/>
          <a:lstStyle/>
          <a:p>
            <a:fld id="{99F8EE32-3A5B-4495-AE4C-B367CED667D2}" type="slidenum">
              <a:rPr lang="en-US" smtClean="0"/>
              <a:pPr/>
              <a:t>6</a:t>
            </a:fld>
            <a:endParaRPr lang="en-US" smtClean="0"/>
          </a:p>
        </p:txBody>
      </p:sp>
      <p:sp>
        <p:nvSpPr>
          <p:cNvPr id="94212" name="Text Box 4"/>
          <p:cNvSpPr txBox="1">
            <a:spLocks noChangeArrowheads="1"/>
          </p:cNvSpPr>
          <p:nvPr/>
        </p:nvSpPr>
        <p:spPr bwMode="auto">
          <a:xfrm>
            <a:off x="381000" y="304800"/>
            <a:ext cx="8458200" cy="280352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Bef>
                <a:spcPct val="50000"/>
              </a:spcBef>
              <a:defRPr/>
            </a:pPr>
            <a:r>
              <a:rPr lang="en-US" b="1" i="1"/>
              <a:t>Remember:</a:t>
            </a:r>
            <a:endParaRPr lang="en-US" b="1"/>
          </a:p>
          <a:p>
            <a:pPr eaLnBrk="1" hangingPunct="1">
              <a:spcBef>
                <a:spcPct val="50000"/>
              </a:spcBef>
              <a:defRPr/>
            </a:pPr>
            <a:r>
              <a:rPr lang="en-US" sz="2800" b="1"/>
              <a:t>Investment returns are </a:t>
            </a:r>
            <a:r>
              <a:rPr lang="en-US" sz="2800" b="1" i="1">
                <a:solidFill>
                  <a:srgbClr val="0000FF"/>
                </a:solidFill>
                <a:effectLst>
                  <a:outerShdw blurRad="38100" dist="38100" dir="2700000" algn="tl">
                    <a:srgbClr val="000000"/>
                  </a:outerShdw>
                </a:effectLst>
              </a:rPr>
              <a:t>inversely related</a:t>
            </a:r>
            <a:r>
              <a:rPr lang="en-US" sz="2800" b="1"/>
              <a:t> to the price paid going in for the asset.</a:t>
            </a:r>
          </a:p>
          <a:p>
            <a:pPr eaLnBrk="1" hangingPunct="1">
              <a:spcBef>
                <a:spcPct val="50000"/>
              </a:spcBef>
              <a:defRPr/>
            </a:pPr>
            <a:r>
              <a:rPr lang="en-US"/>
              <a:t>e.g., in the previous example, if we could get the asset for $14,000,000 (instead of $15,098,000), then our going-in return would be 9.6% (instead of 8%):</a:t>
            </a:r>
          </a:p>
        </p:txBody>
      </p:sp>
      <p:graphicFrame>
        <p:nvGraphicFramePr>
          <p:cNvPr id="3074" name="Object 5"/>
          <p:cNvGraphicFramePr>
            <a:graphicFrameLocks noChangeAspect="1"/>
          </p:cNvGraphicFramePr>
          <p:nvPr/>
        </p:nvGraphicFramePr>
        <p:xfrm>
          <a:off x="457200" y="3200400"/>
          <a:ext cx="8001000" cy="635000"/>
        </p:xfrm>
        <a:graphic>
          <a:graphicData uri="http://schemas.openxmlformats.org/presentationml/2006/ole">
            <p:oleObj spid="_x0000_s3074" name="Equation" r:id="rId3" imgW="5461000" imgH="431800" progId="Equation.3">
              <p:embed/>
            </p:oleObj>
          </a:graphicData>
        </a:graphic>
      </p:graphicFrame>
      <p:sp>
        <p:nvSpPr>
          <p:cNvPr id="3078" name="Text Box 6"/>
          <p:cNvSpPr txBox="1">
            <a:spLocks noChangeArrowheads="1"/>
          </p:cNvSpPr>
          <p:nvPr/>
        </p:nvSpPr>
        <p:spPr bwMode="auto">
          <a:xfrm>
            <a:off x="4038600" y="3886200"/>
            <a:ext cx="838200" cy="457200"/>
          </a:xfrm>
          <a:prstGeom prst="rect">
            <a:avLst/>
          </a:prstGeom>
          <a:noFill/>
          <a:ln w="9525">
            <a:noFill/>
            <a:miter lim="800000"/>
            <a:headEnd/>
            <a:tailEnd/>
          </a:ln>
        </p:spPr>
        <p:txBody>
          <a:bodyPr>
            <a:spAutoFit/>
          </a:bodyPr>
          <a:lstStyle/>
          <a:p>
            <a:pPr algn="ctr" eaLnBrk="1" hangingPunct="1">
              <a:spcBef>
                <a:spcPct val="50000"/>
              </a:spcBef>
            </a:pPr>
            <a:r>
              <a:rPr lang="en-US" b="1" i="1"/>
              <a:t>vs.</a:t>
            </a:r>
          </a:p>
        </p:txBody>
      </p:sp>
      <p:sp>
        <p:nvSpPr>
          <p:cNvPr id="3079" name="Text Box 8"/>
          <p:cNvSpPr txBox="1">
            <a:spLocks noChangeArrowheads="1"/>
          </p:cNvSpPr>
          <p:nvPr/>
        </p:nvSpPr>
        <p:spPr bwMode="auto">
          <a:xfrm>
            <a:off x="457200" y="5410200"/>
            <a:ext cx="8153400" cy="822325"/>
          </a:xfrm>
          <a:prstGeom prst="rect">
            <a:avLst/>
          </a:prstGeom>
          <a:noFill/>
          <a:ln w="9525">
            <a:noFill/>
            <a:miter lim="800000"/>
            <a:headEnd/>
            <a:tailEnd/>
          </a:ln>
        </p:spPr>
        <p:txBody>
          <a:bodyPr>
            <a:spAutoFit/>
          </a:bodyPr>
          <a:lstStyle/>
          <a:p>
            <a:pPr eaLnBrk="1" hangingPunct="1">
              <a:spcBef>
                <a:spcPct val="50000"/>
              </a:spcBef>
            </a:pPr>
            <a:r>
              <a:rPr lang="en-US" b="1" i="1"/>
              <a:t>What is the fundamental economic reason for this inverse relationship? 			</a:t>
            </a:r>
            <a:r>
              <a:rPr lang="en-US" sz="2000"/>
              <a:t>[Hint: What determines fut. CFs?]</a:t>
            </a:r>
            <a:endParaRPr lang="en-US" sz="2000" b="1" i="1"/>
          </a:p>
        </p:txBody>
      </p:sp>
      <p:graphicFrame>
        <p:nvGraphicFramePr>
          <p:cNvPr id="3075" name="Object 9"/>
          <p:cNvGraphicFramePr>
            <a:graphicFrameLocks noChangeAspect="1"/>
          </p:cNvGraphicFramePr>
          <p:nvPr/>
        </p:nvGraphicFramePr>
        <p:xfrm>
          <a:off x="457200" y="4343400"/>
          <a:ext cx="8001000" cy="633413"/>
        </p:xfrm>
        <a:graphic>
          <a:graphicData uri="http://schemas.openxmlformats.org/presentationml/2006/ole">
            <p:oleObj spid="_x0000_s3075" name="Equation" r:id="rId4" imgW="5448300" imgH="431800" progId="Equation.3">
              <p:embed/>
            </p:oleObj>
          </a:graphicData>
        </a:graphic>
      </p:graphicFrame>
      <p:sp>
        <p:nvSpPr>
          <p:cNvPr id="3080" name="Footer Placeholder 7"/>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4" name="Slide Number Placeholder 3"/>
          <p:cNvSpPr>
            <a:spLocks noGrp="1"/>
          </p:cNvSpPr>
          <p:nvPr>
            <p:ph type="sldNum" sz="quarter" idx="12"/>
          </p:nvPr>
        </p:nvSpPr>
        <p:spPr>
          <a:noFill/>
          <a:ln>
            <a:miter lim="800000"/>
            <a:headEnd/>
            <a:tailEnd/>
          </a:ln>
        </p:spPr>
        <p:txBody>
          <a:bodyPr/>
          <a:lstStyle/>
          <a:p>
            <a:fld id="{CC258E45-2FB6-4CDB-8507-4F0A147BF051}" type="slidenum">
              <a:rPr lang="en-US" smtClean="0"/>
              <a:pPr/>
              <a:t>60</a:t>
            </a:fld>
            <a:endParaRPr lang="en-US" smtClean="0"/>
          </a:p>
        </p:txBody>
      </p:sp>
      <p:sp>
        <p:nvSpPr>
          <p:cNvPr id="15365" name="Text Box 4"/>
          <p:cNvSpPr txBox="1">
            <a:spLocks noChangeArrowheads="1"/>
          </p:cNvSpPr>
          <p:nvPr/>
        </p:nvSpPr>
        <p:spPr bwMode="auto">
          <a:xfrm>
            <a:off x="381000" y="381000"/>
            <a:ext cx="8382000" cy="457200"/>
          </a:xfrm>
          <a:prstGeom prst="rect">
            <a:avLst/>
          </a:prstGeom>
          <a:noFill/>
          <a:ln w="9525">
            <a:noFill/>
            <a:miter lim="800000"/>
            <a:headEnd/>
            <a:tailEnd/>
          </a:ln>
        </p:spPr>
        <p:txBody>
          <a:bodyPr>
            <a:spAutoFit/>
          </a:bodyPr>
          <a:lstStyle/>
          <a:p>
            <a:pPr eaLnBrk="1" hangingPunct="1">
              <a:spcBef>
                <a:spcPct val="50000"/>
              </a:spcBef>
            </a:pPr>
            <a:r>
              <a:rPr lang="en-US"/>
              <a:t>Putting these two together, we have:</a:t>
            </a:r>
          </a:p>
        </p:txBody>
      </p:sp>
      <p:sp>
        <p:nvSpPr>
          <p:cNvPr id="15366" name="Rectangle 6"/>
          <p:cNvSpPr>
            <a:spLocks noChangeArrowheads="1"/>
          </p:cNvSpPr>
          <p:nvPr/>
        </p:nvSpPr>
        <p:spPr bwMode="auto">
          <a:xfrm>
            <a:off x="0" y="2952750"/>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15362" name="Object 5"/>
          <p:cNvGraphicFramePr>
            <a:graphicFrameLocks noChangeAspect="1"/>
          </p:cNvGraphicFramePr>
          <p:nvPr/>
        </p:nvGraphicFramePr>
        <p:xfrm>
          <a:off x="2209800" y="990600"/>
          <a:ext cx="4495800" cy="1792288"/>
        </p:xfrm>
        <a:graphic>
          <a:graphicData uri="http://schemas.openxmlformats.org/presentationml/2006/ole">
            <p:oleObj spid="_x0000_s15362" name="Equation" r:id="rId3" imgW="2387600" imgH="952500" progId="Equation.3">
              <p:embed/>
            </p:oleObj>
          </a:graphicData>
        </a:graphic>
      </p:graphicFrame>
      <p:sp>
        <p:nvSpPr>
          <p:cNvPr id="15367" name="Text Box 7"/>
          <p:cNvSpPr txBox="1">
            <a:spLocks noChangeArrowheads="1"/>
          </p:cNvSpPr>
          <p:nvPr/>
        </p:nvSpPr>
        <p:spPr bwMode="auto">
          <a:xfrm>
            <a:off x="381000" y="3276600"/>
            <a:ext cx="8382000" cy="2282825"/>
          </a:xfrm>
          <a:prstGeom prst="rect">
            <a:avLst/>
          </a:prstGeom>
          <a:noFill/>
          <a:ln w="9525">
            <a:noFill/>
            <a:miter lim="800000"/>
            <a:headEnd/>
            <a:tailEnd/>
          </a:ln>
        </p:spPr>
        <p:txBody>
          <a:bodyPr>
            <a:spAutoFit/>
          </a:bodyPr>
          <a:lstStyle/>
          <a:p>
            <a:pPr eaLnBrk="1" hangingPunct="1">
              <a:spcBef>
                <a:spcPct val="50000"/>
              </a:spcBef>
            </a:pPr>
            <a:r>
              <a:rPr lang="en-US"/>
              <a:t>The implied interlease discount rate is 8.48%.</a:t>
            </a:r>
          </a:p>
          <a:p>
            <a:pPr eaLnBrk="1" hangingPunct="1">
              <a:spcBef>
                <a:spcPct val="50000"/>
              </a:spcBef>
            </a:pPr>
            <a:r>
              <a:rPr lang="en-US"/>
              <a:t>This is almost 250 bps above the intralease rate of 6%.</a:t>
            </a:r>
          </a:p>
          <a:p>
            <a:pPr eaLnBrk="1" hangingPunct="1">
              <a:spcBef>
                <a:spcPct val="50000"/>
              </a:spcBef>
            </a:pPr>
            <a:r>
              <a:rPr lang="en-US"/>
              <a:t>But it is only about 50 bps above the blended going-in IRR of 8% (determined based on the same constant-growth perpetuity model, as the cash yield plus the growth rate: 7% + 1% = 8%). </a:t>
            </a:r>
          </a:p>
        </p:txBody>
      </p:sp>
      <p:sp>
        <p:nvSpPr>
          <p:cNvPr id="15368" name="Footer Placeholder 6"/>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noFill/>
        </p:spPr>
        <p:txBody>
          <a:bodyPr/>
          <a:lstStyle/>
          <a:p>
            <a:fld id="{CB80CDF6-5477-4329-B2C1-5A76419EE63C}" type="slidenum">
              <a:rPr lang="en-US" smtClean="0"/>
              <a:pPr/>
              <a:t>61</a:t>
            </a:fld>
            <a:endParaRPr lang="en-US"/>
          </a:p>
        </p:txBody>
      </p:sp>
      <p:sp>
        <p:nvSpPr>
          <p:cNvPr id="94211" name="Rectangle 3"/>
          <p:cNvSpPr>
            <a:spLocks noGrp="1" noChangeArrowheads="1"/>
          </p:cNvSpPr>
          <p:nvPr>
            <p:ph type="subTitle" idx="4294967295"/>
          </p:nvPr>
        </p:nvSpPr>
        <p:spPr>
          <a:xfrm>
            <a:off x="914400" y="1981200"/>
            <a:ext cx="7315200" cy="2743200"/>
          </a:xfrm>
          <a:ln>
            <a:solidFill>
              <a:schemeClr val="tx1"/>
            </a:solidFill>
          </a:ln>
        </p:spPr>
        <p:txBody>
          <a:bodyPr anchor="ctr"/>
          <a:lstStyle/>
          <a:p>
            <a:pPr marL="0" indent="0" algn="ctr" eaLnBrk="1" hangingPunct="1">
              <a:lnSpc>
                <a:spcPct val="80000"/>
              </a:lnSpc>
              <a:buFont typeface="Wingdings" pitchFamily="2" charset="2"/>
              <a:buNone/>
            </a:pPr>
            <a:r>
              <a:rPr lang="en-US" sz="2400" b="1" i="1" dirty="0" smtClean="0">
                <a:latin typeface="Arial" charset="0"/>
              </a:rPr>
              <a:t>Certainty Equivalence Discounting</a:t>
            </a:r>
          </a:p>
          <a:p>
            <a:pPr marL="0" indent="0" algn="ctr" eaLnBrk="1" hangingPunct="1">
              <a:lnSpc>
                <a:spcPct val="80000"/>
              </a:lnSpc>
              <a:buFont typeface="Wingdings" pitchFamily="2" charset="2"/>
              <a:buNone/>
            </a:pPr>
            <a:endParaRPr lang="en-US" sz="1800" dirty="0" smtClean="0">
              <a:latin typeface="Arial" charset="0"/>
            </a:endParaRPr>
          </a:p>
          <a:p>
            <a:pPr marL="233363" indent="-233363" eaLnBrk="1" hangingPunct="1">
              <a:lnSpc>
                <a:spcPct val="80000"/>
              </a:lnSpc>
            </a:pPr>
            <a:r>
              <a:rPr lang="en-US" sz="1800" i="1" dirty="0" smtClean="0">
                <a:latin typeface="Arial" charset="0"/>
              </a:rPr>
              <a:t> Review of traditional </a:t>
            </a:r>
            <a:r>
              <a:rPr lang="en-US" sz="1800" i="1" dirty="0" err="1" smtClean="0">
                <a:latin typeface="Arial" charset="0"/>
              </a:rPr>
              <a:t>RADR</a:t>
            </a:r>
            <a:r>
              <a:rPr lang="en-US" sz="1800" i="1" dirty="0" smtClean="0">
                <a:latin typeface="Arial" charset="0"/>
              </a:rPr>
              <a:t> </a:t>
            </a:r>
            <a:r>
              <a:rPr lang="en-US" sz="1800" i="1" dirty="0" err="1" smtClean="0">
                <a:latin typeface="Arial" charset="0"/>
              </a:rPr>
              <a:t>DCF</a:t>
            </a:r>
            <a:endParaRPr lang="en-US" sz="1800" i="1" dirty="0" smtClean="0">
              <a:latin typeface="Arial" charset="0"/>
            </a:endParaRPr>
          </a:p>
          <a:p>
            <a:pPr marL="233363" indent="-233363" eaLnBrk="1" hangingPunct="1">
              <a:lnSpc>
                <a:spcPct val="80000"/>
              </a:lnSpc>
            </a:pPr>
            <a:r>
              <a:rPr lang="en-US" sz="1800" i="1" dirty="0" smtClean="0">
                <a:latin typeface="Arial" charset="0"/>
              </a:rPr>
              <a:t> Introduction to Certainty-Equivalence </a:t>
            </a:r>
            <a:r>
              <a:rPr lang="en-US" sz="1800" i="1" dirty="0" err="1" smtClean="0">
                <a:latin typeface="Arial" charset="0"/>
              </a:rPr>
              <a:t>DCF</a:t>
            </a:r>
            <a:endParaRPr lang="en-US" sz="1800" i="1" dirty="0" smtClean="0">
              <a:latin typeface="Arial" charset="0"/>
            </a:endParaRPr>
          </a:p>
          <a:p>
            <a:pPr marL="233363" indent="-233363" eaLnBrk="1" hangingPunct="1">
              <a:lnSpc>
                <a:spcPct val="80000"/>
              </a:lnSpc>
            </a:pPr>
            <a:r>
              <a:rPr lang="en-US" sz="1800" i="1" dirty="0" smtClean="0">
                <a:latin typeface="Arial" charset="0"/>
              </a:rPr>
              <a:t> Example</a:t>
            </a:r>
          </a:p>
          <a:p>
            <a:pPr marL="0" indent="0" eaLnBrk="1" hangingPunct="1">
              <a:lnSpc>
                <a:spcPct val="80000"/>
              </a:lnSpc>
              <a:buFont typeface="Wingdings" pitchFamily="2" charset="2"/>
              <a:buNone/>
            </a:pPr>
            <a:endParaRPr lang="en-US" sz="1800" i="1" dirty="0" smtClean="0">
              <a:latin typeface="Arial" charset="0"/>
            </a:endParaRPr>
          </a:p>
          <a:p>
            <a:pPr marL="0" indent="0" algn="ctr" eaLnBrk="1" hangingPunct="1">
              <a:lnSpc>
                <a:spcPct val="80000"/>
              </a:lnSpc>
              <a:buFont typeface="Wingdings" pitchFamily="2" charset="2"/>
              <a:buNone/>
            </a:pPr>
            <a:r>
              <a:rPr lang="en-US" sz="1400" dirty="0" smtClean="0">
                <a:latin typeface="Arial" charset="0"/>
              </a:rPr>
              <a:t>Reference: </a:t>
            </a:r>
            <a:r>
              <a:rPr lang="en-US" sz="1400" dirty="0" err="1" smtClean="0">
                <a:latin typeface="Arial" charset="0"/>
              </a:rPr>
              <a:t>Geltner</a:t>
            </a:r>
            <a:r>
              <a:rPr lang="en-US" sz="1400" dirty="0" smtClean="0">
                <a:latin typeface="Arial" charset="0"/>
              </a:rPr>
              <a:t>-Miller </a:t>
            </a:r>
            <a:r>
              <a:rPr lang="en-US" sz="1400" i="1" dirty="0" smtClean="0">
                <a:latin typeface="Arial" charset="0"/>
              </a:rPr>
              <a:t>et al</a:t>
            </a:r>
            <a:r>
              <a:rPr lang="en-US" sz="1400" dirty="0" smtClean="0">
                <a:latin typeface="Arial" charset="0"/>
              </a:rPr>
              <a:t>  3e, Chapter 10 Appendix C (on the CD)</a:t>
            </a:r>
          </a:p>
        </p:txBody>
      </p:sp>
      <p:sp>
        <p:nvSpPr>
          <p:cNvPr id="94212" name="TextBox 1"/>
          <p:cNvSpPr txBox="1">
            <a:spLocks noChangeArrowheads="1"/>
          </p:cNvSpPr>
          <p:nvPr/>
        </p:nvSpPr>
        <p:spPr bwMode="auto">
          <a:xfrm>
            <a:off x="2057400" y="838200"/>
            <a:ext cx="4724400" cy="584200"/>
          </a:xfrm>
          <a:prstGeom prst="rect">
            <a:avLst/>
          </a:prstGeom>
          <a:noFill/>
          <a:ln w="9525">
            <a:noFill/>
            <a:miter lim="800000"/>
            <a:headEnd/>
            <a:tailEnd/>
          </a:ln>
        </p:spPr>
        <p:txBody>
          <a:bodyPr>
            <a:spAutoFit/>
          </a:bodyPr>
          <a:lstStyle/>
          <a:p>
            <a:pPr algn="ctr"/>
            <a:r>
              <a:rPr lang="en-US" sz="3200" dirty="0"/>
              <a:t>Appendix 10C:</a:t>
            </a:r>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E0A5A68A-A137-403A-A8D0-73807A477B79}" type="slidenum">
              <a:rPr lang="en-US" smtClean="0"/>
              <a:pPr/>
              <a:t>62</a:t>
            </a:fld>
            <a:endParaRPr lang="en-US"/>
          </a:p>
        </p:txBody>
      </p:sp>
      <p:sp>
        <p:nvSpPr>
          <p:cNvPr id="5122" name="Rectangle 2"/>
          <p:cNvSpPr>
            <a:spLocks noGrp="1" noChangeArrowheads="1"/>
          </p:cNvSpPr>
          <p:nvPr>
            <p:ph type="title"/>
          </p:nvPr>
        </p:nvSpPr>
        <p:spPr>
          <a:xfrm>
            <a:off x="381000" y="381000"/>
            <a:ext cx="8458200" cy="1143000"/>
          </a:xfrm>
        </p:spPr>
        <p:txBody>
          <a:bodyPr/>
          <a:lstStyle/>
          <a:p>
            <a:pPr eaLnBrk="1" hangingPunct="1">
              <a:defRPr/>
            </a:pPr>
            <a:r>
              <a:rPr lang="en-US" sz="3200" smtClean="0"/>
              <a:t>THE CLASSICAL </a:t>
            </a:r>
            <a:r>
              <a:rPr lang="en-US" sz="3200" b="1" i="1" smtClean="0">
                <a:latin typeface="Times New Roman" pitchFamily="18" charset="0"/>
              </a:rPr>
              <a:t>(and most widely used)</a:t>
            </a:r>
            <a:r>
              <a:rPr lang="en-US" sz="3200" smtClean="0"/>
              <a:t> </a:t>
            </a:r>
            <a:r>
              <a:rPr lang="en-US" sz="3200" smtClean="0">
                <a:effectLst/>
              </a:rPr>
              <a:t>RADR </a:t>
            </a:r>
            <a:r>
              <a:rPr lang="en-US" sz="3200" smtClean="0"/>
              <a:t>METHOD OF DCF</a:t>
            </a:r>
            <a:endParaRPr lang="en-US" sz="3200"/>
          </a:p>
        </p:txBody>
      </p:sp>
      <p:sp>
        <p:nvSpPr>
          <p:cNvPr id="96260" name="Rectangle 3"/>
          <p:cNvSpPr>
            <a:spLocks noGrp="1" noChangeArrowheads="1"/>
          </p:cNvSpPr>
          <p:nvPr>
            <p:ph type="body" idx="1"/>
          </p:nvPr>
        </p:nvSpPr>
        <p:spPr>
          <a:xfrm>
            <a:off x="457200" y="1676400"/>
            <a:ext cx="8305800" cy="4800600"/>
          </a:xfrm>
        </p:spPr>
        <p:txBody>
          <a:bodyPr/>
          <a:lstStyle/>
          <a:p>
            <a:pPr marL="609600" indent="-609600" eaLnBrk="1" hangingPunct="1">
              <a:spcBef>
                <a:spcPts val="1200"/>
              </a:spcBef>
              <a:buClr>
                <a:schemeClr val="accent5">
                  <a:lumMod val="50000"/>
                </a:schemeClr>
              </a:buClr>
              <a:buSzPct val="110000"/>
              <a:buFont typeface="Wingdings" pitchFamily="2" charset="2"/>
              <a:buAutoNum type="arabicPeriod"/>
            </a:pPr>
            <a:r>
              <a:rPr lang="en-US" sz="3600" dirty="0" smtClean="0"/>
              <a:t>Forecast the expected future cash flows;</a:t>
            </a:r>
          </a:p>
          <a:p>
            <a:pPr marL="609600" indent="-609600" eaLnBrk="1" hangingPunct="1">
              <a:spcBef>
                <a:spcPts val="1200"/>
              </a:spcBef>
              <a:buClr>
                <a:schemeClr val="accent5">
                  <a:lumMod val="50000"/>
                </a:schemeClr>
              </a:buClr>
              <a:buSzPct val="110000"/>
              <a:buFont typeface="Wingdings" pitchFamily="2" charset="2"/>
              <a:buAutoNum type="arabicPeriod"/>
            </a:pPr>
            <a:r>
              <a:rPr lang="en-US" sz="3600" dirty="0" smtClean="0">
                <a:cs typeface="Times New Roman" pitchFamily="18" charset="0"/>
              </a:rPr>
              <a:t>Ascertain the required total return;</a:t>
            </a:r>
          </a:p>
          <a:p>
            <a:pPr marL="609600" indent="-609600" eaLnBrk="1" hangingPunct="1">
              <a:spcBef>
                <a:spcPts val="1200"/>
              </a:spcBef>
              <a:buClr>
                <a:schemeClr val="accent5">
                  <a:lumMod val="50000"/>
                </a:schemeClr>
              </a:buClr>
              <a:buSzPct val="110000"/>
              <a:buFont typeface="Wingdings" pitchFamily="2" charset="2"/>
              <a:buAutoNum type="arabicPeriod"/>
            </a:pPr>
            <a:r>
              <a:rPr lang="en-US" sz="3600" dirty="0" smtClean="0">
                <a:cs typeface="Times New Roman" pitchFamily="18" charset="0"/>
              </a:rPr>
              <a:t>Discount the cash flows to present value at the required rate of return.</a:t>
            </a:r>
          </a:p>
          <a:p>
            <a:pPr marL="609600" indent="-609600" eaLnBrk="1" hangingPunct="1">
              <a:lnSpc>
                <a:spcPct val="90000"/>
              </a:lnSpc>
              <a:buFont typeface="Wingdings" pitchFamily="2" charset="2"/>
              <a:buNone/>
            </a:pPr>
            <a:endParaRPr lang="en-US" sz="2800" b="1" dirty="0" smtClean="0">
              <a:latin typeface="Courier" pitchFamily="49" charset="0"/>
              <a:cs typeface="Times New Roman" pitchFamily="18" charset="0"/>
            </a:endParaRPr>
          </a:p>
          <a:p>
            <a:pPr marL="0" indent="0" eaLnBrk="1" hangingPunct="1">
              <a:lnSpc>
                <a:spcPct val="90000"/>
              </a:lnSpc>
              <a:buFont typeface="Wingdings" pitchFamily="2" charset="2"/>
              <a:buNone/>
            </a:pPr>
            <a:r>
              <a:rPr lang="en-US" sz="2400" dirty="0" smtClean="0">
                <a:cs typeface="Arial" charset="0"/>
              </a:rPr>
              <a:t>The value you get tells you what you must pay so that your expected return will equal the “required return” at which you discounted the expected cash flows</a:t>
            </a:r>
            <a:r>
              <a:rPr lang="en-US" sz="2800" i="1" dirty="0" smtClean="0">
                <a:cs typeface="Arial" charset="0"/>
              </a:rPr>
              <a:t>.</a:t>
            </a:r>
            <a:endParaRPr lang="en-US" sz="2800" i="1" dirty="0" smtClean="0">
              <a:latin typeface="Courier" pitchFamily="49" charset="0"/>
              <a:cs typeface="Times New Roman" pitchFamily="18" charset="0"/>
            </a:endParaRPr>
          </a:p>
        </p:txBody>
      </p:sp>
      <p:sp>
        <p:nvSpPr>
          <p:cNvPr id="96261" name="Text Box 4"/>
          <p:cNvSpPr txBox="1">
            <a:spLocks noChangeArrowheads="1"/>
          </p:cNvSpPr>
          <p:nvPr/>
        </p:nvSpPr>
        <p:spPr bwMode="auto">
          <a:xfrm>
            <a:off x="0" y="0"/>
            <a:ext cx="51054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Chapter 10: </a:t>
            </a:r>
            <a:r>
              <a:rPr lang="en-US" sz="1800" b="1" i="1">
                <a:solidFill>
                  <a:srgbClr val="000000"/>
                </a:solidFill>
              </a:rPr>
              <a:t>“Discounted Cash Flow Valuation”…</a:t>
            </a:r>
            <a:endParaRPr lang="en-US" sz="1800" i="1">
              <a:solidFill>
                <a:srgbClr val="000000"/>
              </a:solidFill>
            </a:endParaRPr>
          </a:p>
        </p:txBody>
      </p:sp>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p>
            <a:fld id="{C96BEC9F-7439-4BBD-9B0C-40C28853B61C}" type="slidenum">
              <a:rPr lang="en-US" smtClean="0"/>
              <a:pPr/>
              <a:t>63</a:t>
            </a:fld>
            <a:endParaRPr lang="en-US"/>
          </a:p>
        </p:txBody>
      </p:sp>
      <p:sp>
        <p:nvSpPr>
          <p:cNvPr id="97283" name="Rectangle 3"/>
          <p:cNvSpPr>
            <a:spLocks noGrp="1" noChangeArrowheads="1"/>
          </p:cNvSpPr>
          <p:nvPr>
            <p:ph type="body" idx="1"/>
          </p:nvPr>
        </p:nvSpPr>
        <p:spPr>
          <a:xfrm>
            <a:off x="609600" y="1447800"/>
            <a:ext cx="7772400" cy="4876800"/>
          </a:xfrm>
        </p:spPr>
        <p:txBody>
          <a:bodyPr/>
          <a:lstStyle/>
          <a:p>
            <a:pPr eaLnBrk="1" hangingPunct="1">
              <a:lnSpc>
                <a:spcPct val="90000"/>
              </a:lnSpc>
              <a:buFont typeface="Wingdings" pitchFamily="2" charset="2"/>
              <a:buNone/>
            </a:pPr>
            <a:r>
              <a:rPr lang="en-US" sz="2400" i="1" smtClean="0">
                <a:cs typeface="Times New Roman" pitchFamily="18" charset="0"/>
              </a:rPr>
              <a:t>where:</a:t>
            </a:r>
            <a:endParaRPr lang="en-US" sz="2400" i="1" smtClean="0">
              <a:latin typeface="Courier" pitchFamily="49" charset="0"/>
              <a:cs typeface="Times New Roman" pitchFamily="18" charset="0"/>
            </a:endParaRPr>
          </a:p>
          <a:p>
            <a:pPr eaLnBrk="1" hangingPunct="1">
              <a:lnSpc>
                <a:spcPct val="90000"/>
              </a:lnSpc>
              <a:buFont typeface="Wingdings" pitchFamily="2" charset="2"/>
              <a:buNone/>
            </a:pPr>
            <a:r>
              <a:rPr lang="en-US" sz="2400" i="1" smtClean="0">
                <a:cs typeface="Times New Roman" pitchFamily="18" charset="0"/>
              </a:rPr>
              <a:t>CF</a:t>
            </a:r>
            <a:r>
              <a:rPr lang="en-US" sz="2400" i="1" baseline="-30000" smtClean="0">
                <a:cs typeface="Times New Roman" pitchFamily="18" charset="0"/>
              </a:rPr>
              <a:t>t</a:t>
            </a:r>
            <a:r>
              <a:rPr lang="en-US" sz="2400" i="1" smtClean="0">
                <a:cs typeface="Times New Roman" pitchFamily="18" charset="0"/>
              </a:rPr>
              <a:t> = Net cash flow generated by the property in period “t”;</a:t>
            </a:r>
            <a:r>
              <a:rPr lang="en-US" sz="2400" i="1" smtClean="0">
                <a:latin typeface="Courier" pitchFamily="49" charset="0"/>
                <a:cs typeface="Times New Roman" pitchFamily="18" charset="0"/>
              </a:rPr>
              <a:t/>
            </a:r>
            <a:br>
              <a:rPr lang="en-US" sz="2400" i="1" smtClean="0">
                <a:latin typeface="Courier" pitchFamily="49" charset="0"/>
                <a:cs typeface="Times New Roman" pitchFamily="18" charset="0"/>
              </a:rPr>
            </a:br>
            <a:r>
              <a:rPr lang="en-US" sz="2400" i="1" smtClean="0">
                <a:cs typeface="Times New Roman" pitchFamily="18" charset="0"/>
              </a:rPr>
              <a:t> </a:t>
            </a:r>
            <a:r>
              <a:rPr lang="en-US" sz="2400" i="1" smtClean="0">
                <a:latin typeface="Courier" pitchFamily="49" charset="0"/>
                <a:cs typeface="Times New Roman" pitchFamily="18" charset="0"/>
              </a:rPr>
              <a:t/>
            </a:r>
            <a:br>
              <a:rPr lang="en-US" sz="2400" i="1" smtClean="0">
                <a:latin typeface="Courier" pitchFamily="49" charset="0"/>
                <a:cs typeface="Times New Roman" pitchFamily="18" charset="0"/>
              </a:rPr>
            </a:br>
            <a:r>
              <a:rPr lang="en-US" sz="2400" i="1" smtClean="0">
                <a:cs typeface="Times New Roman" pitchFamily="18" charset="0"/>
              </a:rPr>
              <a:t>V</a:t>
            </a:r>
            <a:r>
              <a:rPr lang="en-US" sz="2400" i="1" baseline="-25000" smtClean="0">
                <a:cs typeface="Times New Roman" pitchFamily="18" charset="0"/>
              </a:rPr>
              <a:t>t</a:t>
            </a:r>
            <a:r>
              <a:rPr lang="en-US" sz="2400" i="1" smtClean="0">
                <a:cs typeface="Times New Roman" pitchFamily="18" charset="0"/>
              </a:rPr>
              <a:t> = Property value at the end of period “t”;</a:t>
            </a:r>
            <a:r>
              <a:rPr lang="en-US" sz="2400" i="1" smtClean="0">
                <a:latin typeface="Courier" pitchFamily="49" charset="0"/>
                <a:cs typeface="Times New Roman" pitchFamily="18" charset="0"/>
              </a:rPr>
              <a:t/>
            </a:r>
            <a:br>
              <a:rPr lang="en-US" sz="2400" i="1" smtClean="0">
                <a:latin typeface="Courier" pitchFamily="49" charset="0"/>
                <a:cs typeface="Times New Roman" pitchFamily="18" charset="0"/>
              </a:rPr>
            </a:br>
            <a:r>
              <a:rPr lang="en-US" sz="2400" i="1" smtClean="0">
                <a:cs typeface="Times New Roman" pitchFamily="18" charset="0"/>
              </a:rPr>
              <a:t> </a:t>
            </a:r>
            <a:r>
              <a:rPr lang="en-US" sz="2400" i="1" smtClean="0">
                <a:latin typeface="Courier" pitchFamily="49" charset="0"/>
                <a:cs typeface="Times New Roman" pitchFamily="18" charset="0"/>
              </a:rPr>
              <a:t/>
            </a:r>
            <a:br>
              <a:rPr lang="en-US" sz="2400" i="1" smtClean="0">
                <a:latin typeface="Courier" pitchFamily="49" charset="0"/>
                <a:cs typeface="Times New Roman" pitchFamily="18" charset="0"/>
              </a:rPr>
            </a:br>
            <a:r>
              <a:rPr lang="en-US" sz="2400" i="1" smtClean="0">
                <a:cs typeface="Times New Roman" pitchFamily="18" charset="0"/>
              </a:rPr>
              <a:t>E</a:t>
            </a:r>
            <a:r>
              <a:rPr lang="en-US" sz="2400" i="1" baseline="-30000" smtClean="0">
                <a:cs typeface="Times New Roman" pitchFamily="18" charset="0"/>
              </a:rPr>
              <a:t>0</a:t>
            </a:r>
            <a:r>
              <a:rPr lang="en-US" sz="2400" i="1" smtClean="0">
                <a:cs typeface="Times New Roman" pitchFamily="18" charset="0"/>
              </a:rPr>
              <a:t>[r] = Expected average multi-period return (per period) as of time “zero” (the present), also known as the “going-in IRR”;</a:t>
            </a:r>
            <a:r>
              <a:rPr lang="en-US" sz="2400" i="1" smtClean="0">
                <a:latin typeface="Courier" pitchFamily="49" charset="0"/>
                <a:cs typeface="Times New Roman" pitchFamily="18" charset="0"/>
              </a:rPr>
              <a:t/>
            </a:r>
            <a:br>
              <a:rPr lang="en-US" sz="2400" i="1" smtClean="0">
                <a:latin typeface="Courier" pitchFamily="49" charset="0"/>
                <a:cs typeface="Times New Roman" pitchFamily="18" charset="0"/>
              </a:rPr>
            </a:br>
            <a:r>
              <a:rPr lang="en-US" sz="2400" i="1" smtClean="0">
                <a:cs typeface="Times New Roman" pitchFamily="18" charset="0"/>
              </a:rPr>
              <a:t> </a:t>
            </a:r>
            <a:r>
              <a:rPr lang="en-US" sz="2400" i="1" smtClean="0">
                <a:latin typeface="Courier" pitchFamily="49" charset="0"/>
                <a:cs typeface="Times New Roman" pitchFamily="18" charset="0"/>
              </a:rPr>
              <a:t/>
            </a:r>
            <a:br>
              <a:rPr lang="en-US" sz="2400" i="1" smtClean="0">
                <a:latin typeface="Courier" pitchFamily="49" charset="0"/>
                <a:cs typeface="Times New Roman" pitchFamily="18" charset="0"/>
              </a:rPr>
            </a:br>
            <a:r>
              <a:rPr lang="en-US" sz="2400" i="1" smtClean="0">
                <a:cs typeface="Times New Roman" pitchFamily="18" charset="0"/>
              </a:rPr>
              <a:t>T = The terminal period in the expected investment holding period, such that CF</a:t>
            </a:r>
            <a:r>
              <a:rPr lang="en-US" sz="2400" i="1" baseline="-30000" smtClean="0">
                <a:cs typeface="Times New Roman" pitchFamily="18" charset="0"/>
              </a:rPr>
              <a:t>T</a:t>
            </a:r>
            <a:r>
              <a:rPr lang="en-US" sz="2400" i="1" smtClean="0">
                <a:cs typeface="Times New Roman" pitchFamily="18" charset="0"/>
              </a:rPr>
              <a:t> would include the re-sale value of the property at that time (V</a:t>
            </a:r>
            <a:r>
              <a:rPr lang="en-US" sz="2400" i="1" baseline="-20000" smtClean="0">
                <a:cs typeface="Times New Roman" pitchFamily="18" charset="0"/>
              </a:rPr>
              <a:t>T</a:t>
            </a:r>
            <a:r>
              <a:rPr lang="en-US" sz="2400" i="1" smtClean="0">
                <a:cs typeface="Times New Roman" pitchFamily="18" charset="0"/>
              </a:rPr>
              <a:t>), in addition to normal operating cash flow.</a:t>
            </a:r>
            <a:endParaRPr lang="en-US" sz="2400" i="1" smtClean="0">
              <a:latin typeface="Courier" pitchFamily="49" charset="0"/>
              <a:cs typeface="Times New Roman" pitchFamily="18" charset="0"/>
            </a:endParaRPr>
          </a:p>
        </p:txBody>
      </p:sp>
      <p:graphicFrame>
        <p:nvGraphicFramePr>
          <p:cNvPr id="97284" name="Object 4"/>
          <p:cNvGraphicFramePr>
            <a:graphicFrameLocks noGrp="1" noChangeAspect="1"/>
          </p:cNvGraphicFramePr>
          <p:nvPr>
            <p:ph type="title"/>
          </p:nvPr>
        </p:nvGraphicFramePr>
        <p:xfrm>
          <a:off x="685800" y="533400"/>
          <a:ext cx="7772400" cy="935038"/>
        </p:xfrm>
        <a:graphic>
          <a:graphicData uri="http://schemas.openxmlformats.org/presentationml/2006/ole">
            <p:oleObj spid="_x0000_s117762" name="Equation" r:id="rId3" imgW="3695700" imgH="444500" progId="Equation.3">
              <p:embed/>
            </p:oleObj>
          </a:graphicData>
        </a:graphic>
      </p:graphicFrame>
      <p:sp>
        <p:nvSpPr>
          <p:cNvPr id="97285" name="Text Box 5"/>
          <p:cNvSpPr txBox="1">
            <a:spLocks noChangeArrowheads="1"/>
          </p:cNvSpPr>
          <p:nvPr/>
        </p:nvSpPr>
        <p:spPr bwMode="auto">
          <a:xfrm>
            <a:off x="0" y="0"/>
            <a:ext cx="51054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Chapter 10: </a:t>
            </a:r>
            <a:r>
              <a:rPr lang="en-US" sz="1800" b="1" i="1">
                <a:solidFill>
                  <a:srgbClr val="000000"/>
                </a:solidFill>
              </a:rPr>
              <a:t>“Discounted Cash Flow Valuation”…</a:t>
            </a:r>
            <a:endParaRPr lang="en-US" sz="1800" i="1">
              <a:solidFill>
                <a:srgbClr val="000000"/>
              </a:solidFill>
            </a:endParaRPr>
          </a:p>
        </p:txBody>
      </p:sp>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B66147BE-F9B0-4071-B6BA-49B8B0F1BD71}" type="slidenum">
              <a:rPr lang="en-US" smtClean="0"/>
              <a:pPr/>
              <a:t>64</a:t>
            </a:fld>
            <a:endParaRPr lang="en-US"/>
          </a:p>
        </p:txBody>
      </p:sp>
      <p:sp>
        <p:nvSpPr>
          <p:cNvPr id="23554" name="Rectangle 2"/>
          <p:cNvSpPr>
            <a:spLocks noGrp="1" noChangeArrowheads="1"/>
          </p:cNvSpPr>
          <p:nvPr>
            <p:ph type="title"/>
          </p:nvPr>
        </p:nvSpPr>
        <p:spPr>
          <a:xfrm>
            <a:off x="838200" y="1143000"/>
            <a:ext cx="7772400" cy="1143000"/>
          </a:xfrm>
        </p:spPr>
        <p:txBody>
          <a:bodyPr/>
          <a:lstStyle/>
          <a:p>
            <a:pPr eaLnBrk="1" hangingPunct="1">
              <a:defRPr/>
            </a:pPr>
            <a:r>
              <a:rPr lang="en-US" sz="3600" b="1" i="1" smtClean="0">
                <a:latin typeface="Times New Roman" pitchFamily="18" charset="0"/>
                <a:cs typeface="Times New Roman" pitchFamily="18" charset="0"/>
              </a:rPr>
              <a:t>Match the discount rate to the risk. . .</a:t>
            </a:r>
            <a:endParaRPr lang="en-US" sz="3600" b="1">
              <a:latin typeface="Courier" pitchFamily="49" charset="0"/>
              <a:cs typeface="Times New Roman" pitchFamily="18" charset="0"/>
            </a:endParaRPr>
          </a:p>
        </p:txBody>
      </p:sp>
      <p:sp>
        <p:nvSpPr>
          <p:cNvPr id="98308" name="Rectangle 3"/>
          <p:cNvSpPr>
            <a:spLocks noGrp="1" noChangeArrowheads="1"/>
          </p:cNvSpPr>
          <p:nvPr>
            <p:ph type="body" idx="1"/>
          </p:nvPr>
        </p:nvSpPr>
        <p:spPr>
          <a:xfrm>
            <a:off x="457200" y="2667000"/>
            <a:ext cx="8458200" cy="3352800"/>
          </a:xfrm>
        </p:spPr>
        <p:txBody>
          <a:bodyPr/>
          <a:lstStyle/>
          <a:p>
            <a:pPr algn="ctr" eaLnBrk="1" hangingPunct="1">
              <a:buFont typeface="Wingdings" pitchFamily="2" charset="2"/>
              <a:buNone/>
            </a:pPr>
            <a:r>
              <a:rPr lang="en-US" b="1" smtClean="0">
                <a:cs typeface="Times New Roman" pitchFamily="18" charset="0"/>
              </a:rPr>
              <a:t>r = r</a:t>
            </a:r>
            <a:r>
              <a:rPr lang="en-US" b="1" baseline="-30000" smtClean="0">
                <a:cs typeface="Times New Roman" pitchFamily="18" charset="0"/>
              </a:rPr>
              <a:t>f</a:t>
            </a:r>
            <a:r>
              <a:rPr lang="en-US" b="1" smtClean="0">
                <a:cs typeface="Times New Roman" pitchFamily="18" charset="0"/>
              </a:rPr>
              <a:t> + RP</a:t>
            </a:r>
            <a:r>
              <a:rPr lang="en-US" b="1" smtClean="0">
                <a:latin typeface="Courier" pitchFamily="49" charset="0"/>
                <a:cs typeface="Times New Roman" pitchFamily="18" charset="0"/>
              </a:rPr>
              <a:t/>
            </a:r>
            <a:br>
              <a:rPr lang="en-US" b="1" smtClean="0">
                <a:latin typeface="Courier" pitchFamily="49" charset="0"/>
                <a:cs typeface="Times New Roman" pitchFamily="18" charset="0"/>
              </a:rPr>
            </a:br>
            <a:endParaRPr lang="en-US" b="1" smtClean="0">
              <a:latin typeface="Courier" pitchFamily="49" charset="0"/>
              <a:cs typeface="Times New Roman" pitchFamily="18" charset="0"/>
            </a:endParaRPr>
          </a:p>
          <a:p>
            <a:pPr eaLnBrk="1" hangingPunct="1">
              <a:buFont typeface="Wingdings" pitchFamily="2" charset="2"/>
              <a:buNone/>
            </a:pPr>
            <a:r>
              <a:rPr lang="en-US" b="1" smtClean="0">
                <a:cs typeface="Arial" charset="0"/>
              </a:rPr>
              <a:t> </a:t>
            </a:r>
            <a:r>
              <a:rPr lang="en-US" b="1" smtClean="0">
                <a:cs typeface="Times New Roman" pitchFamily="18" charset="0"/>
              </a:rPr>
              <a:t>Disc.Rate = Riskfree Rate + Risk Premium</a:t>
            </a:r>
          </a:p>
          <a:p>
            <a:pPr algn="ctr" eaLnBrk="1" hangingPunct="1">
              <a:buFont typeface="Wingdings" pitchFamily="2" charset="2"/>
              <a:buNone/>
            </a:pPr>
            <a:r>
              <a:rPr lang="en-US" b="1" smtClean="0">
                <a:cs typeface="Times New Roman" pitchFamily="18" charset="0"/>
              </a:rPr>
              <a:t/>
            </a:r>
            <a:br>
              <a:rPr lang="en-US" b="1" smtClean="0">
                <a:cs typeface="Times New Roman" pitchFamily="18" charset="0"/>
              </a:rPr>
            </a:br>
            <a:r>
              <a:rPr lang="en-US" b="1" smtClean="0">
                <a:cs typeface="Times New Roman" pitchFamily="18" charset="0"/>
              </a:rPr>
              <a:t>(Riskfree Rate = US T-Bill Yield.)</a:t>
            </a:r>
            <a:endParaRPr lang="en-US" b="1" smtClean="0">
              <a:latin typeface="Courier" pitchFamily="49" charset="0"/>
              <a:cs typeface="Times New Roman" pitchFamily="18" charset="0"/>
            </a:endParaRPr>
          </a:p>
        </p:txBody>
      </p:sp>
      <p:sp>
        <p:nvSpPr>
          <p:cNvPr id="98309" name="Text Box 5"/>
          <p:cNvSpPr txBox="1">
            <a:spLocks noChangeArrowheads="1"/>
          </p:cNvSpPr>
          <p:nvPr/>
        </p:nvSpPr>
        <p:spPr bwMode="auto">
          <a:xfrm>
            <a:off x="0" y="0"/>
            <a:ext cx="51054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Chapter 10: </a:t>
            </a:r>
            <a:r>
              <a:rPr lang="en-US" sz="1800" b="1" i="1">
                <a:solidFill>
                  <a:srgbClr val="000000"/>
                </a:solidFill>
              </a:rPr>
              <a:t>“Discounted Cash Flow Valuation”…</a:t>
            </a:r>
            <a:endParaRPr lang="en-US" sz="1800" i="1">
              <a:solidFill>
                <a:srgbClr val="000000"/>
              </a:solidFill>
            </a:endParaRPr>
          </a:p>
        </p:txBody>
      </p:sp>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p:spPr>
        <p:txBody>
          <a:bodyPr/>
          <a:lstStyle/>
          <a:p>
            <a:fld id="{41BA2980-0553-42BE-8F1F-32E91B2BFEBB}" type="slidenum">
              <a:rPr lang="en-US" smtClean="0"/>
              <a:pPr/>
              <a:t>65</a:t>
            </a:fld>
            <a:endParaRPr lang="en-US"/>
          </a:p>
        </p:txBody>
      </p:sp>
      <p:sp>
        <p:nvSpPr>
          <p:cNvPr id="100355" name="Text Box 2"/>
          <p:cNvSpPr txBox="1">
            <a:spLocks noChangeArrowheads="1"/>
          </p:cNvSpPr>
          <p:nvPr/>
        </p:nvSpPr>
        <p:spPr bwMode="auto">
          <a:xfrm>
            <a:off x="304800" y="152400"/>
            <a:ext cx="6705600" cy="396875"/>
          </a:xfrm>
          <a:prstGeom prst="rect">
            <a:avLst/>
          </a:prstGeom>
          <a:noFill/>
          <a:ln w="9525">
            <a:noFill/>
            <a:miter lim="800000"/>
            <a:headEnd/>
            <a:tailEnd/>
          </a:ln>
        </p:spPr>
        <p:txBody>
          <a:bodyPr>
            <a:spAutoFit/>
          </a:bodyPr>
          <a:lstStyle/>
          <a:p>
            <a:pPr eaLnBrk="1" hangingPunct="1">
              <a:spcBef>
                <a:spcPct val="50000"/>
              </a:spcBef>
            </a:pPr>
            <a:r>
              <a:rPr lang="en-US" sz="2000" i="1">
                <a:solidFill>
                  <a:srgbClr val="000000"/>
                </a:solidFill>
              </a:rPr>
              <a:t>Appendix 10C: </a:t>
            </a:r>
            <a:r>
              <a:rPr lang="en-US" sz="2000" b="1" i="1">
                <a:solidFill>
                  <a:srgbClr val="000000"/>
                </a:solidFill>
              </a:rPr>
              <a:t>“Certainty-Equivalent Valuation”…</a:t>
            </a:r>
            <a:endParaRPr lang="en-US" sz="2000" i="1">
              <a:solidFill>
                <a:srgbClr val="000000"/>
              </a:solidFill>
            </a:endParaRPr>
          </a:p>
        </p:txBody>
      </p:sp>
      <p:sp>
        <p:nvSpPr>
          <p:cNvPr id="100356" name="Text Box 3"/>
          <p:cNvSpPr txBox="1">
            <a:spLocks noChangeArrowheads="1"/>
          </p:cNvSpPr>
          <p:nvPr/>
        </p:nvSpPr>
        <p:spPr bwMode="auto">
          <a:xfrm>
            <a:off x="609600" y="914400"/>
            <a:ext cx="79248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rgbClr val="000000"/>
                </a:solidFill>
                <a:latin typeface="Arial" charset="0"/>
              </a:rPr>
              <a:t>Consider the fundamental element of our valuation model:</a:t>
            </a:r>
          </a:p>
        </p:txBody>
      </p:sp>
      <p:graphicFrame>
        <p:nvGraphicFramePr>
          <p:cNvPr id="100357" name="Object 4"/>
          <p:cNvGraphicFramePr>
            <a:graphicFrameLocks noChangeAspect="1"/>
          </p:cNvGraphicFramePr>
          <p:nvPr/>
        </p:nvGraphicFramePr>
        <p:xfrm>
          <a:off x="3194050" y="1524000"/>
          <a:ext cx="2590800" cy="908050"/>
        </p:xfrm>
        <a:graphic>
          <a:graphicData uri="http://schemas.openxmlformats.org/presentationml/2006/ole">
            <p:oleObj spid="_x0000_s118786" name="Equation" r:id="rId4" imgW="1231366" imgH="431613" progId="Equation.3">
              <p:embed/>
            </p:oleObj>
          </a:graphicData>
        </a:graphic>
      </p:graphicFrame>
      <p:sp>
        <p:nvSpPr>
          <p:cNvPr id="100358" name="Text Box 6"/>
          <p:cNvSpPr txBox="1">
            <a:spLocks noChangeArrowheads="1"/>
          </p:cNvSpPr>
          <p:nvPr/>
        </p:nvSpPr>
        <p:spPr bwMode="auto">
          <a:xfrm>
            <a:off x="838200" y="2590800"/>
            <a:ext cx="7391400" cy="16160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Accounts for both </a:t>
            </a:r>
            <a:r>
              <a:rPr lang="en-US" sz="2000" b="1" i="1">
                <a:solidFill>
                  <a:srgbClr val="000000"/>
                </a:solidFill>
                <a:latin typeface="Arial" charset="0"/>
              </a:rPr>
              <a:t>time</a:t>
            </a:r>
            <a:r>
              <a:rPr lang="en-US" sz="2000">
                <a:solidFill>
                  <a:srgbClr val="000000"/>
                </a:solidFill>
                <a:latin typeface="Arial" charset="0"/>
              </a:rPr>
              <a:t> and </a:t>
            </a:r>
            <a:r>
              <a:rPr lang="en-US" sz="2000" b="1" i="1">
                <a:solidFill>
                  <a:srgbClr val="000000"/>
                </a:solidFill>
                <a:latin typeface="Arial" charset="0"/>
              </a:rPr>
              <a:t>risk</a:t>
            </a:r>
            <a:r>
              <a:rPr lang="en-US" sz="2000">
                <a:solidFill>
                  <a:srgbClr val="000000"/>
                </a:solidFill>
                <a:latin typeface="Arial" charset="0"/>
              </a:rPr>
              <a:t> in the discount rate in the denominator, as                               , where </a:t>
            </a:r>
            <a:r>
              <a:rPr lang="en-US" sz="2000" i="1">
                <a:solidFill>
                  <a:srgbClr val="000000"/>
                </a:solidFill>
                <a:latin typeface="Arial" charset="0"/>
              </a:rPr>
              <a:t>r</a:t>
            </a:r>
            <a:r>
              <a:rPr lang="en-US" sz="2000" i="1" baseline="-25000">
                <a:solidFill>
                  <a:srgbClr val="000000"/>
                </a:solidFill>
                <a:latin typeface="Arial" charset="0"/>
              </a:rPr>
              <a:t>f</a:t>
            </a:r>
            <a:r>
              <a:rPr lang="en-US" sz="2000" i="1">
                <a:solidFill>
                  <a:srgbClr val="000000"/>
                </a:solidFill>
                <a:latin typeface="Arial" charset="0"/>
              </a:rPr>
              <a:t> </a:t>
            </a:r>
            <a:r>
              <a:rPr lang="en-US" sz="2000">
                <a:solidFill>
                  <a:srgbClr val="000000"/>
                </a:solidFill>
                <a:latin typeface="Arial" charset="0"/>
              </a:rPr>
              <a:t> is riskless and accounts for the time value of money, and </a:t>
            </a:r>
            <a:r>
              <a:rPr lang="en-US" sz="2000" i="1">
                <a:solidFill>
                  <a:srgbClr val="000000"/>
                </a:solidFill>
                <a:latin typeface="Arial" charset="0"/>
              </a:rPr>
              <a:t>RP</a:t>
            </a:r>
            <a:r>
              <a:rPr lang="en-US" sz="2000" i="1" baseline="-25000">
                <a:solidFill>
                  <a:srgbClr val="000000"/>
                </a:solidFill>
                <a:latin typeface="Arial" charset="0"/>
              </a:rPr>
              <a:t>V</a:t>
            </a:r>
            <a:r>
              <a:rPr lang="en-US" sz="2000" i="1">
                <a:solidFill>
                  <a:srgbClr val="000000"/>
                </a:solidFill>
                <a:latin typeface="Arial" charset="0"/>
              </a:rPr>
              <a:t> </a:t>
            </a:r>
            <a:r>
              <a:rPr lang="en-US" sz="2000">
                <a:solidFill>
                  <a:srgbClr val="000000"/>
                </a:solidFill>
                <a:latin typeface="Arial" charset="0"/>
              </a:rPr>
              <a:t>is the market’s required risk premium in the expected return for the investment </a:t>
            </a:r>
            <a:r>
              <a:rPr lang="en-US" sz="2000" i="1">
                <a:solidFill>
                  <a:srgbClr val="000000"/>
                </a:solidFill>
                <a:latin typeface="Arial" charset="0"/>
              </a:rPr>
              <a:t>(ex ante</a:t>
            </a:r>
            <a:r>
              <a:rPr lang="en-US" sz="2000">
                <a:solidFill>
                  <a:srgbClr val="000000"/>
                </a:solidFill>
                <a:latin typeface="Arial" charset="0"/>
              </a:rPr>
              <a:t>)</a:t>
            </a:r>
            <a:r>
              <a:rPr lang="en-US" sz="2000" i="1">
                <a:solidFill>
                  <a:srgbClr val="000000"/>
                </a:solidFill>
                <a:latin typeface="Arial" charset="0"/>
              </a:rPr>
              <a:t>.</a:t>
            </a:r>
            <a:r>
              <a:rPr lang="en-US" sz="2000">
                <a:solidFill>
                  <a:srgbClr val="000000"/>
                </a:solidFill>
                <a:latin typeface="Arial" charset="0"/>
              </a:rPr>
              <a:t> </a:t>
            </a:r>
          </a:p>
        </p:txBody>
      </p:sp>
      <p:graphicFrame>
        <p:nvGraphicFramePr>
          <p:cNvPr id="100359" name="Object 7"/>
          <p:cNvGraphicFramePr>
            <a:graphicFrameLocks noChangeAspect="1"/>
          </p:cNvGraphicFramePr>
          <p:nvPr/>
        </p:nvGraphicFramePr>
        <p:xfrm>
          <a:off x="2819400" y="2971800"/>
          <a:ext cx="2176463" cy="412750"/>
        </p:xfrm>
        <a:graphic>
          <a:graphicData uri="http://schemas.openxmlformats.org/presentationml/2006/ole">
            <p:oleObj spid="_x0000_s118787" name="Equation" r:id="rId5" imgW="1269449" imgH="241195" progId="Equation.3">
              <p:embed/>
            </p:oleObj>
          </a:graphicData>
        </a:graphic>
      </p:graphicFrame>
      <p:sp>
        <p:nvSpPr>
          <p:cNvPr id="100360" name="Text Box 8"/>
          <p:cNvSpPr txBox="1">
            <a:spLocks noChangeArrowheads="1"/>
          </p:cNvSpPr>
          <p:nvPr/>
        </p:nvSpPr>
        <p:spPr bwMode="auto">
          <a:xfrm>
            <a:off x="838200" y="4495800"/>
            <a:ext cx="7543800" cy="16160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Manipulate this formula so that the denominator purely reflects the time value of money (the discounting is done </a:t>
            </a:r>
            <a:r>
              <a:rPr lang="en-US" sz="2000" i="1">
                <a:solidFill>
                  <a:srgbClr val="000000"/>
                </a:solidFill>
                <a:latin typeface="Arial" charset="0"/>
              </a:rPr>
              <a:t>risklessly</a:t>
            </a:r>
            <a:r>
              <a:rPr lang="en-US" sz="2000">
                <a:solidFill>
                  <a:srgbClr val="000000"/>
                </a:solidFill>
                <a:latin typeface="Arial" charset="0"/>
              </a:rPr>
              <a:t>) and the risk is completely and purely accounted for in the numerator, by reducing the cash flow amount in the numerator to a </a:t>
            </a:r>
            <a:r>
              <a:rPr lang="en-US" sz="2000" b="1" i="1">
                <a:solidFill>
                  <a:srgbClr val="000000"/>
                </a:solidFill>
                <a:latin typeface="Arial" charset="0"/>
              </a:rPr>
              <a:t>“Certainty Equivalent Value”</a:t>
            </a:r>
            <a:r>
              <a:rPr lang="en-US" sz="2000">
                <a:solidFill>
                  <a:srgbClr val="000000"/>
                </a:solidFill>
                <a:latin typeface="Arial" charset="0"/>
              </a:rPr>
              <a:t> . . .</a:t>
            </a:r>
          </a:p>
        </p:txBody>
      </p:sp>
      <p:sp>
        <p:nvSpPr>
          <p:cNvPr id="11" name="Footer Placeholder 10"/>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noFill/>
        </p:spPr>
        <p:txBody>
          <a:bodyPr/>
          <a:lstStyle/>
          <a:p>
            <a:fld id="{F7D62871-2A0F-4C0B-B658-64CCC287A426}" type="slidenum">
              <a:rPr lang="en-US" smtClean="0"/>
              <a:pPr/>
              <a:t>66</a:t>
            </a:fld>
            <a:endParaRPr lang="en-US"/>
          </a:p>
        </p:txBody>
      </p:sp>
      <p:graphicFrame>
        <p:nvGraphicFramePr>
          <p:cNvPr id="102403" name="Object 2"/>
          <p:cNvGraphicFramePr>
            <a:graphicFrameLocks noChangeAspect="1"/>
          </p:cNvGraphicFramePr>
          <p:nvPr/>
        </p:nvGraphicFramePr>
        <p:xfrm>
          <a:off x="2074863" y="762000"/>
          <a:ext cx="4833937" cy="935038"/>
        </p:xfrm>
        <a:graphic>
          <a:graphicData uri="http://schemas.openxmlformats.org/presentationml/2006/ole">
            <p:oleObj spid="_x0000_s119810" name="Equation" r:id="rId3" imgW="2298700" imgH="444500" progId="Equation.3">
              <p:embed/>
            </p:oleObj>
          </a:graphicData>
        </a:graphic>
      </p:graphicFrame>
      <p:graphicFrame>
        <p:nvGraphicFramePr>
          <p:cNvPr id="102404" name="Object 3"/>
          <p:cNvGraphicFramePr>
            <a:graphicFrameLocks noChangeAspect="1"/>
          </p:cNvGraphicFramePr>
          <p:nvPr/>
        </p:nvGraphicFramePr>
        <p:xfrm>
          <a:off x="2355850" y="4724400"/>
          <a:ext cx="4513263" cy="935038"/>
        </p:xfrm>
        <a:graphic>
          <a:graphicData uri="http://schemas.openxmlformats.org/presentationml/2006/ole">
            <p:oleObj spid="_x0000_s119811" name="Equation" r:id="rId4" imgW="2145369" imgH="444307" progId="Equation.3">
              <p:embed/>
            </p:oleObj>
          </a:graphicData>
        </a:graphic>
      </p:graphicFrame>
      <p:graphicFrame>
        <p:nvGraphicFramePr>
          <p:cNvPr id="102405" name="Object 4"/>
          <p:cNvGraphicFramePr>
            <a:graphicFrameLocks noChangeAspect="1"/>
          </p:cNvGraphicFramePr>
          <p:nvPr/>
        </p:nvGraphicFramePr>
        <p:xfrm>
          <a:off x="2036763" y="3886200"/>
          <a:ext cx="5287962" cy="508000"/>
        </p:xfrm>
        <a:graphic>
          <a:graphicData uri="http://schemas.openxmlformats.org/presentationml/2006/ole">
            <p:oleObj spid="_x0000_s119812" name="Equation" r:id="rId5" imgW="2514600" imgH="241300" progId="Equation.3">
              <p:embed/>
            </p:oleObj>
          </a:graphicData>
        </a:graphic>
      </p:graphicFrame>
      <p:graphicFrame>
        <p:nvGraphicFramePr>
          <p:cNvPr id="102406" name="Object 5"/>
          <p:cNvGraphicFramePr>
            <a:graphicFrameLocks noChangeAspect="1"/>
          </p:cNvGraphicFramePr>
          <p:nvPr/>
        </p:nvGraphicFramePr>
        <p:xfrm>
          <a:off x="2047875" y="3048000"/>
          <a:ext cx="5289550" cy="508000"/>
        </p:xfrm>
        <a:graphic>
          <a:graphicData uri="http://schemas.openxmlformats.org/presentationml/2006/ole">
            <p:oleObj spid="_x0000_s119813" name="Equation" r:id="rId6" imgW="2514600" imgH="241300" progId="Equation.3">
              <p:embed/>
            </p:oleObj>
          </a:graphicData>
        </a:graphic>
      </p:graphicFrame>
      <p:graphicFrame>
        <p:nvGraphicFramePr>
          <p:cNvPr id="102407" name="Object 6"/>
          <p:cNvGraphicFramePr>
            <a:graphicFrameLocks noChangeAspect="1"/>
          </p:cNvGraphicFramePr>
          <p:nvPr/>
        </p:nvGraphicFramePr>
        <p:xfrm>
          <a:off x="2444750" y="2286000"/>
          <a:ext cx="4167188" cy="508000"/>
        </p:xfrm>
        <a:graphic>
          <a:graphicData uri="http://schemas.openxmlformats.org/presentationml/2006/ole">
            <p:oleObj spid="_x0000_s119814" name="Equation" r:id="rId7" imgW="1981200" imgH="241300" progId="Equation.3">
              <p:embed/>
            </p:oleObj>
          </a:graphicData>
        </a:graphic>
      </p:graphicFrame>
      <p:sp>
        <p:nvSpPr>
          <p:cNvPr id="102408" name="Text Box 7"/>
          <p:cNvSpPr txBox="1">
            <a:spLocks noChangeArrowheads="1"/>
          </p:cNvSpPr>
          <p:nvPr/>
        </p:nvSpPr>
        <p:spPr bwMode="auto">
          <a:xfrm>
            <a:off x="1295400" y="1752600"/>
            <a:ext cx="3352800" cy="366713"/>
          </a:xfrm>
          <a:prstGeom prst="rect">
            <a:avLst/>
          </a:prstGeom>
          <a:noFill/>
          <a:ln w="9525">
            <a:noFill/>
            <a:miter lim="800000"/>
            <a:headEnd/>
            <a:tailEnd/>
          </a:ln>
        </p:spPr>
        <p:txBody>
          <a:bodyPr>
            <a:spAutoFit/>
          </a:bodyPr>
          <a:lstStyle/>
          <a:p>
            <a:pPr eaLnBrk="1" hangingPunct="1">
              <a:spcBef>
                <a:spcPct val="50000"/>
              </a:spcBef>
            </a:pPr>
            <a:r>
              <a:rPr lang="en-US" sz="1800">
                <a:solidFill>
                  <a:srgbClr val="000000"/>
                </a:solidFill>
              </a:rPr>
              <a:t>A little algebra . . .</a:t>
            </a:r>
          </a:p>
        </p:txBody>
      </p:sp>
      <p:sp>
        <p:nvSpPr>
          <p:cNvPr id="102409" name="Text Box 8"/>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2" name="Footer Placeholder 11"/>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a:noFill/>
        </p:spPr>
        <p:txBody>
          <a:bodyPr/>
          <a:lstStyle/>
          <a:p>
            <a:fld id="{1514F50F-5D3B-410C-80E4-B8BEF71A21C1}" type="slidenum">
              <a:rPr lang="en-US" smtClean="0"/>
              <a:pPr/>
              <a:t>67</a:t>
            </a:fld>
            <a:endParaRPr lang="en-US"/>
          </a:p>
        </p:txBody>
      </p:sp>
      <p:graphicFrame>
        <p:nvGraphicFramePr>
          <p:cNvPr id="103427" name="Object 2"/>
          <p:cNvGraphicFramePr>
            <a:graphicFrameLocks noChangeAspect="1"/>
          </p:cNvGraphicFramePr>
          <p:nvPr/>
        </p:nvGraphicFramePr>
        <p:xfrm>
          <a:off x="2889250" y="2286000"/>
          <a:ext cx="3286125" cy="935038"/>
        </p:xfrm>
        <a:graphic>
          <a:graphicData uri="http://schemas.openxmlformats.org/presentationml/2006/ole">
            <p:oleObj spid="_x0000_s120834" name="Equation" r:id="rId3" imgW="1562100" imgH="444500" progId="Equation.3">
              <p:embed/>
            </p:oleObj>
          </a:graphicData>
        </a:graphic>
      </p:graphicFrame>
      <p:graphicFrame>
        <p:nvGraphicFramePr>
          <p:cNvPr id="103428" name="Object 3"/>
          <p:cNvGraphicFramePr>
            <a:graphicFrameLocks noChangeAspect="1"/>
          </p:cNvGraphicFramePr>
          <p:nvPr/>
        </p:nvGraphicFramePr>
        <p:xfrm>
          <a:off x="2362200" y="4724400"/>
          <a:ext cx="4514850" cy="935038"/>
        </p:xfrm>
        <a:graphic>
          <a:graphicData uri="http://schemas.openxmlformats.org/presentationml/2006/ole">
            <p:oleObj spid="_x0000_s120835" name="Equation" r:id="rId4" imgW="2145369" imgH="444307" progId="Equation.3">
              <p:embed/>
            </p:oleObj>
          </a:graphicData>
        </a:graphic>
      </p:graphicFrame>
      <p:graphicFrame>
        <p:nvGraphicFramePr>
          <p:cNvPr id="103429" name="Object 4"/>
          <p:cNvGraphicFramePr>
            <a:graphicFrameLocks noChangeAspect="1"/>
          </p:cNvGraphicFramePr>
          <p:nvPr/>
        </p:nvGraphicFramePr>
        <p:xfrm>
          <a:off x="304800" y="762000"/>
          <a:ext cx="3206750" cy="481013"/>
        </p:xfrm>
        <a:graphic>
          <a:graphicData uri="http://schemas.openxmlformats.org/presentationml/2006/ole">
            <p:oleObj spid="_x0000_s120836" name="Equation" r:id="rId5" imgW="1524000" imgH="228600" progId="Equation.3">
              <p:embed/>
            </p:oleObj>
          </a:graphicData>
        </a:graphic>
      </p:graphicFrame>
      <p:sp>
        <p:nvSpPr>
          <p:cNvPr id="103430" name="Text Box 5"/>
          <p:cNvSpPr txBox="1">
            <a:spLocks noChangeArrowheads="1"/>
          </p:cNvSpPr>
          <p:nvPr/>
        </p:nvSpPr>
        <p:spPr bwMode="auto">
          <a:xfrm>
            <a:off x="3433763" y="762000"/>
            <a:ext cx="5562600" cy="457200"/>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rPr>
              <a:t>is the </a:t>
            </a:r>
            <a:r>
              <a:rPr lang="en-US" b="1" i="1">
                <a:solidFill>
                  <a:srgbClr val="000000"/>
                </a:solidFill>
              </a:rPr>
              <a:t>“Certainty Equivalent”</a:t>
            </a:r>
            <a:r>
              <a:rPr lang="en-US">
                <a:solidFill>
                  <a:srgbClr val="000000"/>
                </a:solidFill>
              </a:rPr>
              <a:t> value of       . </a:t>
            </a:r>
          </a:p>
        </p:txBody>
      </p:sp>
      <p:graphicFrame>
        <p:nvGraphicFramePr>
          <p:cNvPr id="103431" name="Object 6"/>
          <p:cNvGraphicFramePr>
            <a:graphicFrameLocks noChangeAspect="1"/>
          </p:cNvGraphicFramePr>
          <p:nvPr/>
        </p:nvGraphicFramePr>
        <p:xfrm>
          <a:off x="8310563" y="762000"/>
          <a:ext cx="320675" cy="454025"/>
        </p:xfrm>
        <a:graphic>
          <a:graphicData uri="http://schemas.openxmlformats.org/presentationml/2006/ole">
            <p:oleObj spid="_x0000_s120837" name="Equation" r:id="rId6" imgW="152268" imgH="215713" progId="Equation.3">
              <p:embed/>
            </p:oleObj>
          </a:graphicData>
        </a:graphic>
      </p:graphicFrame>
      <p:sp>
        <p:nvSpPr>
          <p:cNvPr id="103432" name="Text Box 7"/>
          <p:cNvSpPr txBox="1">
            <a:spLocks noChangeArrowheads="1"/>
          </p:cNvSpPr>
          <p:nvPr/>
        </p:nvSpPr>
        <p:spPr bwMode="auto">
          <a:xfrm>
            <a:off x="914400" y="1524000"/>
            <a:ext cx="7315200" cy="7016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The risk-adjusted discount rate formulation accounts for both time and risk simultaneously in the denominator:</a:t>
            </a:r>
          </a:p>
        </p:txBody>
      </p:sp>
      <p:sp>
        <p:nvSpPr>
          <p:cNvPr id="103433" name="Text Box 8"/>
          <p:cNvSpPr txBox="1">
            <a:spLocks noChangeArrowheads="1"/>
          </p:cNvSpPr>
          <p:nvPr/>
        </p:nvSpPr>
        <p:spPr bwMode="auto">
          <a:xfrm>
            <a:off x="990600" y="3429000"/>
            <a:ext cx="7315200" cy="13112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The certainty-equivalence formulation accounts for time only in the denominator, and risk only in the numerator, discounting the certainty-equivalent cash flow amount risklessly back to the present:</a:t>
            </a:r>
          </a:p>
        </p:txBody>
      </p:sp>
      <p:sp>
        <p:nvSpPr>
          <p:cNvPr id="103434" name="Text Box 9"/>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3" name="Footer Placeholder 12"/>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p:spPr>
        <p:txBody>
          <a:bodyPr/>
          <a:lstStyle/>
          <a:p>
            <a:fld id="{FC5A3778-154A-4C6E-9E4A-BE43D12C0D76}" type="slidenum">
              <a:rPr lang="en-US" smtClean="0"/>
              <a:pPr/>
              <a:t>68</a:t>
            </a:fld>
            <a:endParaRPr lang="en-US"/>
          </a:p>
        </p:txBody>
      </p:sp>
      <p:graphicFrame>
        <p:nvGraphicFramePr>
          <p:cNvPr id="104451" name="Object 2"/>
          <p:cNvGraphicFramePr>
            <a:graphicFrameLocks noChangeAspect="1"/>
          </p:cNvGraphicFramePr>
          <p:nvPr/>
        </p:nvGraphicFramePr>
        <p:xfrm>
          <a:off x="2889250" y="2286000"/>
          <a:ext cx="3286125" cy="935038"/>
        </p:xfrm>
        <a:graphic>
          <a:graphicData uri="http://schemas.openxmlformats.org/presentationml/2006/ole">
            <p:oleObj spid="_x0000_s121858" name="Equation" r:id="rId3" imgW="1562100" imgH="444500" progId="Equation.3">
              <p:embed/>
            </p:oleObj>
          </a:graphicData>
        </a:graphic>
      </p:graphicFrame>
      <p:graphicFrame>
        <p:nvGraphicFramePr>
          <p:cNvPr id="104452" name="Object 3"/>
          <p:cNvGraphicFramePr>
            <a:graphicFrameLocks noChangeAspect="1"/>
          </p:cNvGraphicFramePr>
          <p:nvPr/>
        </p:nvGraphicFramePr>
        <p:xfrm>
          <a:off x="2362200" y="4724400"/>
          <a:ext cx="4514850" cy="935038"/>
        </p:xfrm>
        <a:graphic>
          <a:graphicData uri="http://schemas.openxmlformats.org/presentationml/2006/ole">
            <p:oleObj spid="_x0000_s121859" name="Equation" r:id="rId4" imgW="2145369" imgH="444307" progId="Equation.3">
              <p:embed/>
            </p:oleObj>
          </a:graphicData>
        </a:graphic>
      </p:graphicFrame>
      <p:graphicFrame>
        <p:nvGraphicFramePr>
          <p:cNvPr id="104453" name="Object 4"/>
          <p:cNvGraphicFramePr>
            <a:graphicFrameLocks noChangeAspect="1"/>
          </p:cNvGraphicFramePr>
          <p:nvPr/>
        </p:nvGraphicFramePr>
        <p:xfrm>
          <a:off x="304800" y="762000"/>
          <a:ext cx="3206750" cy="481013"/>
        </p:xfrm>
        <a:graphic>
          <a:graphicData uri="http://schemas.openxmlformats.org/presentationml/2006/ole">
            <p:oleObj spid="_x0000_s121860" name="Equation" r:id="rId5" imgW="1524000" imgH="228600" progId="Equation.3">
              <p:embed/>
            </p:oleObj>
          </a:graphicData>
        </a:graphic>
      </p:graphicFrame>
      <p:sp>
        <p:nvSpPr>
          <p:cNvPr id="104454" name="Text Box 5"/>
          <p:cNvSpPr txBox="1">
            <a:spLocks noChangeArrowheads="1"/>
          </p:cNvSpPr>
          <p:nvPr/>
        </p:nvSpPr>
        <p:spPr bwMode="auto">
          <a:xfrm>
            <a:off x="3433763" y="762000"/>
            <a:ext cx="5562600" cy="457200"/>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rPr>
              <a:t>is the </a:t>
            </a:r>
            <a:r>
              <a:rPr lang="en-US" b="1" i="1">
                <a:solidFill>
                  <a:srgbClr val="000000"/>
                </a:solidFill>
              </a:rPr>
              <a:t>“Certainty Equivalent”</a:t>
            </a:r>
            <a:r>
              <a:rPr lang="en-US">
                <a:solidFill>
                  <a:srgbClr val="000000"/>
                </a:solidFill>
              </a:rPr>
              <a:t> value of       . </a:t>
            </a:r>
          </a:p>
        </p:txBody>
      </p:sp>
      <p:graphicFrame>
        <p:nvGraphicFramePr>
          <p:cNvPr id="104455" name="Object 6"/>
          <p:cNvGraphicFramePr>
            <a:graphicFrameLocks noChangeAspect="1"/>
          </p:cNvGraphicFramePr>
          <p:nvPr/>
        </p:nvGraphicFramePr>
        <p:xfrm>
          <a:off x="8310563" y="762000"/>
          <a:ext cx="320675" cy="454025"/>
        </p:xfrm>
        <a:graphic>
          <a:graphicData uri="http://schemas.openxmlformats.org/presentationml/2006/ole">
            <p:oleObj spid="_x0000_s121861" name="Equation" r:id="rId6" imgW="152268" imgH="215713" progId="Equation.3">
              <p:embed/>
            </p:oleObj>
          </a:graphicData>
        </a:graphic>
      </p:graphicFrame>
      <p:sp>
        <p:nvSpPr>
          <p:cNvPr id="104456" name="Text Box 7"/>
          <p:cNvSpPr txBox="1">
            <a:spLocks noChangeArrowheads="1"/>
          </p:cNvSpPr>
          <p:nvPr/>
        </p:nvSpPr>
        <p:spPr bwMode="auto">
          <a:xfrm>
            <a:off x="914400" y="1524000"/>
            <a:ext cx="7315200" cy="7016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The risk-adjusted discount rate formulation accounts for both time and risk simultaneously in the denominator:</a:t>
            </a:r>
          </a:p>
        </p:txBody>
      </p:sp>
      <p:sp>
        <p:nvSpPr>
          <p:cNvPr id="104457" name="Text Box 8"/>
          <p:cNvSpPr txBox="1">
            <a:spLocks noChangeArrowheads="1"/>
          </p:cNvSpPr>
          <p:nvPr/>
        </p:nvSpPr>
        <p:spPr bwMode="auto">
          <a:xfrm>
            <a:off x="990600" y="3429000"/>
            <a:ext cx="7315200" cy="13112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The certainty-equivalence formulation accounts for time only in the denominator, and risk only in the numerator, discounting the certainty-equivalent cash flow amount risklessly back to the present:</a:t>
            </a:r>
          </a:p>
        </p:txBody>
      </p:sp>
      <p:sp>
        <p:nvSpPr>
          <p:cNvPr id="104458" name="Text Box 9"/>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04459" name="Oval 10"/>
          <p:cNvSpPr>
            <a:spLocks noChangeArrowheads="1"/>
          </p:cNvSpPr>
          <p:nvPr/>
        </p:nvSpPr>
        <p:spPr bwMode="auto">
          <a:xfrm>
            <a:off x="5029200" y="2743200"/>
            <a:ext cx="1295400" cy="457200"/>
          </a:xfrm>
          <a:prstGeom prst="ellipse">
            <a:avLst/>
          </a:prstGeom>
          <a:noFill/>
          <a:ln w="9525">
            <a:solidFill>
              <a:srgbClr val="FF0000"/>
            </a:solidFill>
            <a:round/>
            <a:headEnd/>
            <a:tailEnd/>
          </a:ln>
        </p:spPr>
        <p:txBody>
          <a:bodyPr wrap="none" anchor="ctr"/>
          <a:lstStyle/>
          <a:p>
            <a:pPr eaLnBrk="1" hangingPunct="1"/>
            <a:endParaRPr lang="en-US">
              <a:solidFill>
                <a:srgbClr val="000000"/>
              </a:solidFill>
            </a:endParaRPr>
          </a:p>
        </p:txBody>
      </p:sp>
      <p:sp>
        <p:nvSpPr>
          <p:cNvPr id="104460" name="Text Box 11"/>
          <p:cNvSpPr txBox="1">
            <a:spLocks noChangeArrowheads="1"/>
          </p:cNvSpPr>
          <p:nvPr/>
        </p:nvSpPr>
        <p:spPr bwMode="auto">
          <a:xfrm>
            <a:off x="6781800" y="2209800"/>
            <a:ext cx="2133600" cy="822325"/>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rPr>
              <a:t>Risk premium (in %)</a:t>
            </a:r>
          </a:p>
        </p:txBody>
      </p:sp>
      <p:sp>
        <p:nvSpPr>
          <p:cNvPr id="104461" name="Line 12"/>
          <p:cNvSpPr>
            <a:spLocks noChangeShapeType="1"/>
          </p:cNvSpPr>
          <p:nvPr/>
        </p:nvSpPr>
        <p:spPr bwMode="auto">
          <a:xfrm flipH="1">
            <a:off x="6096000" y="2667000"/>
            <a:ext cx="685800" cy="304800"/>
          </a:xfrm>
          <a:prstGeom prst="line">
            <a:avLst/>
          </a:prstGeom>
          <a:noFill/>
          <a:ln w="9525">
            <a:solidFill>
              <a:srgbClr val="FF0000"/>
            </a:solidFill>
            <a:round/>
            <a:headEnd/>
            <a:tailEnd type="triangle" w="med" len="med"/>
          </a:ln>
        </p:spPr>
        <p:txBody>
          <a:bodyPr wrap="none"/>
          <a:lstStyle/>
          <a:p>
            <a:endParaRPr lang="en-US"/>
          </a:p>
        </p:txBody>
      </p:sp>
      <p:sp>
        <p:nvSpPr>
          <p:cNvPr id="104462" name="Oval 13"/>
          <p:cNvSpPr>
            <a:spLocks noChangeArrowheads="1"/>
          </p:cNvSpPr>
          <p:nvPr/>
        </p:nvSpPr>
        <p:spPr bwMode="auto">
          <a:xfrm>
            <a:off x="4495800" y="4572000"/>
            <a:ext cx="2514600" cy="609600"/>
          </a:xfrm>
          <a:prstGeom prst="ellipse">
            <a:avLst/>
          </a:prstGeom>
          <a:noFill/>
          <a:ln w="9525">
            <a:solidFill>
              <a:srgbClr val="FF0000"/>
            </a:solidFill>
            <a:round/>
            <a:headEnd/>
            <a:tailEnd/>
          </a:ln>
        </p:spPr>
        <p:txBody>
          <a:bodyPr wrap="none" anchor="ctr"/>
          <a:lstStyle/>
          <a:p>
            <a:pPr eaLnBrk="1" hangingPunct="1"/>
            <a:endParaRPr lang="en-US">
              <a:solidFill>
                <a:srgbClr val="000000"/>
              </a:solidFill>
            </a:endParaRPr>
          </a:p>
        </p:txBody>
      </p:sp>
      <p:sp>
        <p:nvSpPr>
          <p:cNvPr id="104463" name="Text Box 14"/>
          <p:cNvSpPr txBox="1">
            <a:spLocks noChangeArrowheads="1"/>
          </p:cNvSpPr>
          <p:nvPr/>
        </p:nvSpPr>
        <p:spPr bwMode="auto">
          <a:xfrm>
            <a:off x="6781800" y="5257800"/>
            <a:ext cx="2133600" cy="1187450"/>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rPr>
              <a:t>Risk discount (in $), aka </a:t>
            </a:r>
            <a:r>
              <a:rPr lang="en-US" i="1">
                <a:solidFill>
                  <a:srgbClr val="FF0000"/>
                </a:solidFill>
              </a:rPr>
              <a:t>“Haircut”</a:t>
            </a:r>
            <a:endParaRPr lang="en-US">
              <a:solidFill>
                <a:srgbClr val="FF0000"/>
              </a:solidFill>
            </a:endParaRPr>
          </a:p>
        </p:txBody>
      </p:sp>
      <p:sp>
        <p:nvSpPr>
          <p:cNvPr id="104464" name="Line 15"/>
          <p:cNvSpPr>
            <a:spLocks noChangeShapeType="1"/>
          </p:cNvSpPr>
          <p:nvPr/>
        </p:nvSpPr>
        <p:spPr bwMode="auto">
          <a:xfrm flipH="1" flipV="1">
            <a:off x="6934200" y="4876800"/>
            <a:ext cx="838200" cy="381000"/>
          </a:xfrm>
          <a:prstGeom prst="line">
            <a:avLst/>
          </a:prstGeom>
          <a:noFill/>
          <a:ln w="9525">
            <a:solidFill>
              <a:srgbClr val="FF0000"/>
            </a:solidFill>
            <a:round/>
            <a:headEnd/>
            <a:tailEnd type="triangle" w="med" len="med"/>
          </a:ln>
        </p:spPr>
        <p:txBody>
          <a:bodyPr wrap="none"/>
          <a:lstStyle/>
          <a:p>
            <a:endParaRPr lang="en-US"/>
          </a:p>
        </p:txBody>
      </p:sp>
      <p:sp>
        <p:nvSpPr>
          <p:cNvPr id="19" name="Footer Placeholder 18"/>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noFill/>
        </p:spPr>
        <p:txBody>
          <a:bodyPr/>
          <a:lstStyle/>
          <a:p>
            <a:fld id="{1D30C71A-D8DD-4A97-BD26-09DCC68C6071}" type="slidenum">
              <a:rPr lang="en-US" smtClean="0"/>
              <a:pPr/>
              <a:t>69</a:t>
            </a:fld>
            <a:endParaRPr lang="en-US"/>
          </a:p>
        </p:txBody>
      </p:sp>
      <p:graphicFrame>
        <p:nvGraphicFramePr>
          <p:cNvPr id="105475" name="Object 3"/>
          <p:cNvGraphicFramePr>
            <a:graphicFrameLocks noChangeAspect="1"/>
          </p:cNvGraphicFramePr>
          <p:nvPr/>
        </p:nvGraphicFramePr>
        <p:xfrm>
          <a:off x="2133600" y="3048000"/>
          <a:ext cx="4321175" cy="649288"/>
        </p:xfrm>
        <a:graphic>
          <a:graphicData uri="http://schemas.openxmlformats.org/presentationml/2006/ole">
            <p:oleObj spid="_x0000_s122882" name="Equation" r:id="rId3" imgW="1524000" imgH="228600" progId="Equation.3">
              <p:embed/>
            </p:oleObj>
          </a:graphicData>
        </a:graphic>
      </p:graphicFrame>
      <p:sp>
        <p:nvSpPr>
          <p:cNvPr id="105476" name="Text Box 4"/>
          <p:cNvSpPr txBox="1">
            <a:spLocks noChangeArrowheads="1"/>
          </p:cNvSpPr>
          <p:nvPr/>
        </p:nvSpPr>
        <p:spPr bwMode="auto">
          <a:xfrm>
            <a:off x="838200" y="609600"/>
            <a:ext cx="7086600" cy="2227263"/>
          </a:xfrm>
          <a:prstGeom prst="rect">
            <a:avLst/>
          </a:prstGeom>
          <a:noFill/>
          <a:ln w="9525">
            <a:noFill/>
            <a:miter lim="800000"/>
            <a:headEnd/>
            <a:tailEnd/>
          </a:ln>
        </p:spPr>
        <p:txBody>
          <a:bodyPr>
            <a:spAutoFit/>
          </a:bodyPr>
          <a:lstStyle/>
          <a:p>
            <a:pPr eaLnBrk="1" hangingPunct="1">
              <a:spcBef>
                <a:spcPct val="50000"/>
              </a:spcBef>
            </a:pPr>
            <a:r>
              <a:rPr lang="en-US" sz="2800">
                <a:solidFill>
                  <a:srgbClr val="000000"/>
                </a:solidFill>
                <a:latin typeface="Arial" charset="0"/>
              </a:rPr>
              <a:t>The investment market is </a:t>
            </a:r>
            <a:r>
              <a:rPr lang="en-US" sz="2800" b="1">
                <a:solidFill>
                  <a:srgbClr val="000000"/>
                </a:solidFill>
                <a:latin typeface="Arial" charset="0"/>
              </a:rPr>
              <a:t>indifferent</a:t>
            </a:r>
            <a:r>
              <a:rPr lang="en-US" sz="2800">
                <a:solidFill>
                  <a:srgbClr val="000000"/>
                </a:solidFill>
                <a:latin typeface="Arial" charset="0"/>
              </a:rPr>
              <a:t> between a claim on the actual risky amount of </a:t>
            </a:r>
            <a:r>
              <a:rPr lang="en-US" sz="2800" b="1" i="1">
                <a:solidFill>
                  <a:srgbClr val="000000"/>
                </a:solidFill>
                <a:latin typeface="Arial" charset="0"/>
              </a:rPr>
              <a:t>V</a:t>
            </a:r>
            <a:r>
              <a:rPr lang="en-US" sz="2800" b="1" i="1" baseline="-25000">
                <a:solidFill>
                  <a:srgbClr val="000000"/>
                </a:solidFill>
                <a:latin typeface="Arial" charset="0"/>
              </a:rPr>
              <a:t>1</a:t>
            </a:r>
            <a:r>
              <a:rPr lang="en-US" sz="2800" i="1">
                <a:solidFill>
                  <a:srgbClr val="000000"/>
                </a:solidFill>
                <a:latin typeface="Arial" charset="0"/>
              </a:rPr>
              <a:t> </a:t>
            </a:r>
            <a:r>
              <a:rPr lang="en-US" sz="2800">
                <a:solidFill>
                  <a:srgbClr val="000000"/>
                </a:solidFill>
                <a:latin typeface="Arial" charset="0"/>
              </a:rPr>
              <a:t>one period in the future (with the actual amount of risk involved in that), versus a claim on the lesser amount of: </a:t>
            </a:r>
          </a:p>
        </p:txBody>
      </p:sp>
      <p:sp>
        <p:nvSpPr>
          <p:cNvPr id="105477" name="Text Box 5"/>
          <p:cNvSpPr txBox="1">
            <a:spLocks noChangeArrowheads="1"/>
          </p:cNvSpPr>
          <p:nvPr/>
        </p:nvSpPr>
        <p:spPr bwMode="auto">
          <a:xfrm>
            <a:off x="838200" y="3733800"/>
            <a:ext cx="7848600" cy="1587500"/>
          </a:xfrm>
          <a:prstGeom prst="rect">
            <a:avLst/>
          </a:prstGeom>
          <a:noFill/>
          <a:ln w="9525">
            <a:noFill/>
            <a:miter lim="800000"/>
            <a:headEnd/>
            <a:tailEnd/>
          </a:ln>
        </p:spPr>
        <p:txBody>
          <a:bodyPr>
            <a:spAutoFit/>
          </a:bodyPr>
          <a:lstStyle/>
          <a:p>
            <a:pPr eaLnBrk="1" hangingPunct="1">
              <a:spcBef>
                <a:spcPct val="50000"/>
              </a:spcBef>
            </a:pPr>
            <a:r>
              <a:rPr lang="en-US" sz="2800">
                <a:solidFill>
                  <a:srgbClr val="000000"/>
                </a:solidFill>
                <a:latin typeface="Arial" charset="0"/>
              </a:rPr>
              <a:t>one period in the future with no risk at all.</a:t>
            </a:r>
          </a:p>
          <a:p>
            <a:pPr eaLnBrk="1" hangingPunct="1">
              <a:spcBef>
                <a:spcPct val="50000"/>
              </a:spcBef>
            </a:pPr>
            <a:r>
              <a:rPr lang="en-US" sz="2800">
                <a:solidFill>
                  <a:srgbClr val="000000"/>
                </a:solidFill>
                <a:latin typeface="Arial" charset="0"/>
              </a:rPr>
              <a:t>The </a:t>
            </a:r>
            <a:r>
              <a:rPr lang="en-US" sz="2800" i="1">
                <a:solidFill>
                  <a:srgbClr val="000000"/>
                </a:solidFill>
                <a:latin typeface="Arial" charset="0"/>
              </a:rPr>
              <a:t>“haircutted”</a:t>
            </a:r>
            <a:r>
              <a:rPr lang="en-US" sz="2800">
                <a:solidFill>
                  <a:srgbClr val="000000"/>
                </a:solidFill>
                <a:latin typeface="Arial" charset="0"/>
              </a:rPr>
              <a:t> value is called the “certainty-equivalence value”, labeled “CEQ”: </a:t>
            </a:r>
          </a:p>
        </p:txBody>
      </p:sp>
      <p:sp>
        <p:nvSpPr>
          <p:cNvPr id="105478" name="Text Box 6"/>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graphicFrame>
        <p:nvGraphicFramePr>
          <p:cNvPr id="105479" name="Object 7"/>
          <p:cNvGraphicFramePr>
            <a:graphicFrameLocks noChangeAspect="1"/>
          </p:cNvGraphicFramePr>
          <p:nvPr/>
        </p:nvGraphicFramePr>
        <p:xfrm>
          <a:off x="1600200" y="5410200"/>
          <a:ext cx="6446838" cy="649288"/>
        </p:xfrm>
        <a:graphic>
          <a:graphicData uri="http://schemas.openxmlformats.org/presentationml/2006/ole">
            <p:oleObj spid="_x0000_s122883" name="Equation" r:id="rId4" imgW="2273300" imgH="228600" progId="Equation.3">
              <p:embed/>
            </p:oleObj>
          </a:graphicData>
        </a:graphic>
      </p:graphicFrame>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miter lim="800000"/>
            <a:headEnd/>
            <a:tailEnd/>
          </a:ln>
        </p:spPr>
        <p:txBody>
          <a:bodyPr/>
          <a:lstStyle/>
          <a:p>
            <a:fld id="{814401FC-5544-46CA-B531-371FDB89E3F6}" type="slidenum">
              <a:rPr lang="en-US" smtClean="0"/>
              <a:pPr/>
              <a:t>7</a:t>
            </a:fld>
            <a:endParaRPr lang="en-US" smtClean="0"/>
          </a:p>
        </p:txBody>
      </p:sp>
      <p:sp>
        <p:nvSpPr>
          <p:cNvPr id="23554" name="Rectangle 2"/>
          <p:cNvSpPr>
            <a:spLocks noGrp="1" noChangeArrowheads="1"/>
          </p:cNvSpPr>
          <p:nvPr>
            <p:ph type="title"/>
          </p:nvPr>
        </p:nvSpPr>
        <p:spPr>
          <a:xfrm>
            <a:off x="838200" y="1143000"/>
            <a:ext cx="7772400" cy="1143000"/>
          </a:xfrm>
        </p:spPr>
        <p:txBody>
          <a:bodyPr/>
          <a:lstStyle/>
          <a:p>
            <a:pPr eaLnBrk="1" hangingPunct="1">
              <a:defRPr/>
            </a:pPr>
            <a:r>
              <a:rPr lang="en-US" sz="3600" b="1" i="1" smtClean="0">
                <a:latin typeface="Times New Roman" panose="02020603050405020304" pitchFamily="18" charset="0"/>
                <a:cs typeface="Times New Roman" panose="02020603050405020304" pitchFamily="18" charset="0"/>
              </a:rPr>
              <a:t>Match the discount rate to the risk. . .</a:t>
            </a:r>
            <a:endParaRPr lang="en-US" sz="3600" b="1" smtClean="0">
              <a:latin typeface="Courier" pitchFamily="49" charset="0"/>
              <a:cs typeface="Times New Roman" panose="02020603050405020304" pitchFamily="18" charset="0"/>
            </a:endParaRPr>
          </a:p>
        </p:txBody>
      </p:sp>
      <p:sp>
        <p:nvSpPr>
          <p:cNvPr id="30724" name="Rectangle 3"/>
          <p:cNvSpPr>
            <a:spLocks noGrp="1" noChangeArrowheads="1"/>
          </p:cNvSpPr>
          <p:nvPr>
            <p:ph type="body" idx="1"/>
          </p:nvPr>
        </p:nvSpPr>
        <p:spPr>
          <a:xfrm>
            <a:off x="457200" y="2667000"/>
            <a:ext cx="8458200" cy="3352800"/>
          </a:xfrm>
        </p:spPr>
        <p:txBody>
          <a:bodyPr/>
          <a:lstStyle/>
          <a:p>
            <a:pPr algn="ctr" eaLnBrk="1" hangingPunct="1">
              <a:buFont typeface="Wingdings" pitchFamily="2" charset="2"/>
              <a:buNone/>
            </a:pPr>
            <a:r>
              <a:rPr lang="en-US" b="1" smtClean="0">
                <a:cs typeface="Times New Roman" pitchFamily="18" charset="0"/>
              </a:rPr>
              <a:t>r = r</a:t>
            </a:r>
            <a:r>
              <a:rPr lang="en-US" b="1" baseline="-30000" smtClean="0">
                <a:cs typeface="Times New Roman" pitchFamily="18" charset="0"/>
              </a:rPr>
              <a:t>f</a:t>
            </a:r>
            <a:r>
              <a:rPr lang="en-US" b="1" smtClean="0">
                <a:cs typeface="Times New Roman" pitchFamily="18" charset="0"/>
              </a:rPr>
              <a:t> + RP</a:t>
            </a:r>
            <a:r>
              <a:rPr lang="en-US" b="1" smtClean="0">
                <a:latin typeface="Courier" charset="0"/>
                <a:cs typeface="Times New Roman" pitchFamily="18" charset="0"/>
              </a:rPr>
              <a:t/>
            </a:r>
            <a:br>
              <a:rPr lang="en-US" b="1" smtClean="0">
                <a:latin typeface="Courier" charset="0"/>
                <a:cs typeface="Times New Roman" pitchFamily="18" charset="0"/>
              </a:rPr>
            </a:br>
            <a:endParaRPr lang="en-US" b="1" smtClean="0">
              <a:latin typeface="Courier" charset="0"/>
              <a:cs typeface="Times New Roman" pitchFamily="18" charset="0"/>
            </a:endParaRPr>
          </a:p>
          <a:p>
            <a:pPr eaLnBrk="1" hangingPunct="1">
              <a:buFont typeface="Wingdings" pitchFamily="2" charset="2"/>
              <a:buNone/>
            </a:pPr>
            <a:r>
              <a:rPr lang="en-US" b="1" smtClean="0">
                <a:cs typeface="Arial" pitchFamily="34" charset="0"/>
              </a:rPr>
              <a:t> </a:t>
            </a:r>
            <a:r>
              <a:rPr lang="en-US" b="1" smtClean="0">
                <a:cs typeface="Times New Roman" pitchFamily="18" charset="0"/>
              </a:rPr>
              <a:t>Disc.Rate = Riskfree Rate + Risk Premium</a:t>
            </a:r>
          </a:p>
          <a:p>
            <a:pPr algn="ctr" eaLnBrk="1" hangingPunct="1">
              <a:buFont typeface="Wingdings" pitchFamily="2" charset="2"/>
              <a:buNone/>
            </a:pPr>
            <a:r>
              <a:rPr lang="en-US" b="1" smtClean="0">
                <a:cs typeface="Times New Roman" pitchFamily="18" charset="0"/>
              </a:rPr>
              <a:t/>
            </a:r>
            <a:br>
              <a:rPr lang="en-US" b="1" smtClean="0">
                <a:cs typeface="Times New Roman" pitchFamily="18" charset="0"/>
              </a:rPr>
            </a:br>
            <a:r>
              <a:rPr lang="en-US" b="1" smtClean="0">
                <a:cs typeface="Times New Roman" pitchFamily="18" charset="0"/>
              </a:rPr>
              <a:t>(Riskfree Rate = US T-Bill Yield.)</a:t>
            </a:r>
            <a:endParaRPr lang="en-US" b="1" smtClean="0">
              <a:latin typeface="Courier" charset="0"/>
              <a:cs typeface="Times New Roman" pitchFamily="18" charset="0"/>
            </a:endParaRPr>
          </a:p>
        </p:txBody>
      </p:sp>
      <p:sp>
        <p:nvSpPr>
          <p:cNvPr id="30725" name="Footer Placeholder 4"/>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noFill/>
        </p:spPr>
        <p:txBody>
          <a:bodyPr/>
          <a:lstStyle/>
          <a:p>
            <a:fld id="{1B3F6602-17A5-4CF0-A7CE-B1291F349645}" type="slidenum">
              <a:rPr lang="en-US" smtClean="0"/>
              <a:pPr/>
              <a:t>70</a:t>
            </a:fld>
            <a:endParaRPr lang="en-US"/>
          </a:p>
        </p:txBody>
      </p:sp>
      <p:sp>
        <p:nvSpPr>
          <p:cNvPr id="106499" name="Text Box 2"/>
          <p:cNvSpPr txBox="1">
            <a:spLocks noChangeArrowheads="1"/>
          </p:cNvSpPr>
          <p:nvPr/>
        </p:nvSpPr>
        <p:spPr bwMode="auto">
          <a:xfrm>
            <a:off x="762000" y="685800"/>
            <a:ext cx="7772400" cy="579438"/>
          </a:xfrm>
          <a:prstGeom prst="rect">
            <a:avLst/>
          </a:prstGeom>
          <a:noFill/>
          <a:ln w="9525">
            <a:noFill/>
            <a:miter lim="800000"/>
            <a:headEnd/>
            <a:tailEnd/>
          </a:ln>
        </p:spPr>
        <p:txBody>
          <a:bodyPr>
            <a:spAutoFit/>
          </a:bodyPr>
          <a:lstStyle/>
          <a:p>
            <a:pPr eaLnBrk="1" hangingPunct="1">
              <a:spcBef>
                <a:spcPct val="50000"/>
              </a:spcBef>
            </a:pPr>
            <a:r>
              <a:rPr lang="en-US" sz="3200" i="1" dirty="0">
                <a:solidFill>
                  <a:srgbClr val="000000"/>
                </a:solidFill>
                <a:latin typeface="Arial" charset="0"/>
              </a:rPr>
              <a:t>Why do we care about this? . . .</a:t>
            </a:r>
          </a:p>
        </p:txBody>
      </p:sp>
      <p:sp>
        <p:nvSpPr>
          <p:cNvPr id="106500" name="Text Box 3"/>
          <p:cNvSpPr txBox="1">
            <a:spLocks noChangeArrowheads="1"/>
          </p:cNvSpPr>
          <p:nvPr/>
        </p:nvSpPr>
        <p:spPr bwMode="auto">
          <a:xfrm>
            <a:off x="762000" y="1447800"/>
            <a:ext cx="7772400" cy="2246313"/>
          </a:xfrm>
          <a:prstGeom prst="rect">
            <a:avLst/>
          </a:prstGeom>
          <a:noFill/>
          <a:ln w="9525">
            <a:solidFill>
              <a:schemeClr val="tx1"/>
            </a:solidFill>
            <a:miter lim="800000"/>
            <a:headEnd/>
            <a:tailEnd/>
          </a:ln>
        </p:spPr>
        <p:txBody>
          <a:bodyPr>
            <a:spAutoFit/>
          </a:bodyPr>
          <a:lstStyle/>
          <a:p>
            <a:pPr eaLnBrk="1" hangingPunct="1">
              <a:spcBef>
                <a:spcPct val="50000"/>
              </a:spcBef>
            </a:pPr>
            <a:r>
              <a:rPr lang="en-US" sz="2800">
                <a:solidFill>
                  <a:srgbClr val="000000"/>
                </a:solidFill>
                <a:latin typeface="Arial" charset="0"/>
              </a:rPr>
              <a:t>The certainty-equivalent approach is more general, can be applied in situations where RADR discounting can’t be applied, including options valuation and other derivatives valuations (e.g., swaps, forwards, futures).</a:t>
            </a:r>
          </a:p>
        </p:txBody>
      </p:sp>
      <p:sp>
        <p:nvSpPr>
          <p:cNvPr id="106501" name="Text Box 4"/>
          <p:cNvSpPr txBox="1">
            <a:spLocks noChangeArrowheads="1"/>
          </p:cNvSpPr>
          <p:nvPr/>
        </p:nvSpPr>
        <p:spPr bwMode="auto">
          <a:xfrm>
            <a:off x="762000" y="5867400"/>
            <a:ext cx="7772400" cy="579438"/>
          </a:xfrm>
          <a:prstGeom prst="rect">
            <a:avLst/>
          </a:prstGeom>
          <a:noFill/>
          <a:ln w="9525">
            <a:noFill/>
            <a:miter lim="800000"/>
            <a:headEnd/>
            <a:tailEnd/>
          </a:ln>
        </p:spPr>
        <p:txBody>
          <a:bodyPr>
            <a:spAutoFit/>
          </a:bodyPr>
          <a:lstStyle/>
          <a:p>
            <a:pPr eaLnBrk="1" hangingPunct="1">
              <a:spcBef>
                <a:spcPct val="50000"/>
              </a:spcBef>
            </a:pPr>
            <a:r>
              <a:rPr lang="en-US" sz="3200" i="1">
                <a:solidFill>
                  <a:srgbClr val="000000"/>
                </a:solidFill>
                <a:latin typeface="Arial" charset="0"/>
              </a:rPr>
              <a:t>Consider a simple example . . .</a:t>
            </a:r>
          </a:p>
        </p:txBody>
      </p:sp>
      <p:sp>
        <p:nvSpPr>
          <p:cNvPr id="106502" name="Text Box 5"/>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06503" name="TextBox 7"/>
          <p:cNvSpPr txBox="1">
            <a:spLocks noChangeArrowheads="1"/>
          </p:cNvSpPr>
          <p:nvPr/>
        </p:nvSpPr>
        <p:spPr bwMode="auto">
          <a:xfrm>
            <a:off x="762000" y="3810000"/>
            <a:ext cx="7772400" cy="1938338"/>
          </a:xfrm>
          <a:prstGeom prst="rect">
            <a:avLst/>
          </a:prstGeom>
          <a:noFill/>
          <a:ln w="9525">
            <a:noFill/>
            <a:miter lim="800000"/>
            <a:headEnd/>
            <a:tailEnd/>
          </a:ln>
        </p:spPr>
        <p:txBody>
          <a:bodyPr>
            <a:spAutoFit/>
          </a:bodyPr>
          <a:lstStyle/>
          <a:p>
            <a:pPr eaLnBrk="1" hangingPunct="1"/>
            <a:r>
              <a:rPr lang="en-US" dirty="0">
                <a:solidFill>
                  <a:srgbClr val="000000"/>
                </a:solidFill>
                <a:latin typeface="Arial" charset="0"/>
              </a:rPr>
              <a:t>Typically, </a:t>
            </a:r>
            <a:r>
              <a:rPr lang="en-US" dirty="0" err="1">
                <a:solidFill>
                  <a:srgbClr val="000000"/>
                </a:solidFill>
                <a:latin typeface="Arial" charset="0"/>
              </a:rPr>
              <a:t>CEQ</a:t>
            </a:r>
            <a:r>
              <a:rPr lang="en-US" dirty="0">
                <a:solidFill>
                  <a:srgbClr val="000000"/>
                </a:solidFill>
                <a:latin typeface="Arial" charset="0"/>
              </a:rPr>
              <a:t> discounting useful if:</a:t>
            </a:r>
          </a:p>
          <a:p>
            <a:pPr marL="573088" lvl="1" indent="-341313" eaLnBrk="1" hangingPunct="1">
              <a:buClr>
                <a:srgbClr val="FF0000"/>
              </a:buClr>
              <a:buSzPct val="100000"/>
              <a:buFont typeface="Wingdings" pitchFamily="2" charset="2"/>
              <a:buChar char="l"/>
            </a:pPr>
            <a:r>
              <a:rPr lang="en-US" dirty="0" smtClean="0">
                <a:solidFill>
                  <a:srgbClr val="000000"/>
                </a:solidFill>
                <a:latin typeface="Arial" charset="0"/>
              </a:rPr>
              <a:t>Risk </a:t>
            </a:r>
            <a:r>
              <a:rPr lang="en-US" dirty="0">
                <a:solidFill>
                  <a:srgbClr val="000000"/>
                </a:solidFill>
                <a:latin typeface="Arial" charset="0"/>
              </a:rPr>
              <a:t>does not accumulate at a constant rate over time (i.e., there is no single correct OCC).</a:t>
            </a:r>
          </a:p>
          <a:p>
            <a:pPr marL="573088" lvl="1" indent="-341313" eaLnBrk="1" hangingPunct="1">
              <a:buClr>
                <a:srgbClr val="FF0000"/>
              </a:buClr>
              <a:buSzPct val="100000"/>
              <a:buFont typeface="Wingdings" pitchFamily="2" charset="2"/>
              <a:buChar char="l"/>
            </a:pPr>
            <a:r>
              <a:rPr lang="en-US" dirty="0" smtClean="0">
                <a:solidFill>
                  <a:srgbClr val="000000"/>
                </a:solidFill>
                <a:latin typeface="Arial" charset="0"/>
              </a:rPr>
              <a:t>PV=0 </a:t>
            </a:r>
            <a:r>
              <a:rPr lang="en-US" dirty="0">
                <a:solidFill>
                  <a:srgbClr val="000000"/>
                </a:solidFill>
                <a:latin typeface="Arial" charset="0"/>
              </a:rPr>
              <a:t>even though future cash flow expectations are not zero (as with futures contracts)</a:t>
            </a:r>
            <a:endParaRPr lang="en-US" dirty="0">
              <a:solidFill>
                <a:srgbClr val="000000"/>
              </a:solidFill>
            </a:endParaRPr>
          </a:p>
        </p:txBody>
      </p:sp>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p:spPr>
        <p:txBody>
          <a:bodyPr/>
          <a:lstStyle/>
          <a:p>
            <a:fld id="{6E6EF9DE-26ED-41E3-A078-4993A1FF8315}" type="slidenum">
              <a:rPr lang="en-US" smtClean="0"/>
              <a:pPr/>
              <a:t>71</a:t>
            </a:fld>
            <a:endParaRPr lang="en-US"/>
          </a:p>
        </p:txBody>
      </p:sp>
      <p:sp>
        <p:nvSpPr>
          <p:cNvPr id="108547" name="Text Box 2"/>
          <p:cNvSpPr txBox="1">
            <a:spLocks noChangeArrowheads="1"/>
          </p:cNvSpPr>
          <p:nvPr/>
        </p:nvSpPr>
        <p:spPr bwMode="auto">
          <a:xfrm>
            <a:off x="990600" y="685800"/>
            <a:ext cx="7162800" cy="52736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Suppose:</a:t>
            </a:r>
          </a:p>
          <a:p>
            <a:pPr eaLnBrk="1" hangingPunct="1">
              <a:spcBef>
                <a:spcPct val="50000"/>
              </a:spcBef>
            </a:pPr>
            <a:r>
              <a:rPr lang="en-US" sz="2000">
                <a:solidFill>
                  <a:srgbClr val="000000"/>
                </a:solidFill>
                <a:latin typeface="Arial" charset="0"/>
              </a:rPr>
              <a:t>Riskfree interest rate = 3%</a:t>
            </a:r>
          </a:p>
          <a:p>
            <a:pPr eaLnBrk="1" hangingPunct="1">
              <a:spcBef>
                <a:spcPct val="50000"/>
              </a:spcBef>
            </a:pPr>
            <a:r>
              <a:rPr lang="en-US" sz="2000">
                <a:solidFill>
                  <a:srgbClr val="000000"/>
                </a:solidFill>
                <a:latin typeface="Arial" charset="0"/>
              </a:rPr>
              <a:t>Commercial property market total return risk premium = 6%</a:t>
            </a:r>
          </a:p>
          <a:p>
            <a:pPr eaLnBrk="1" hangingPunct="1">
              <a:spcBef>
                <a:spcPct val="50000"/>
              </a:spcBef>
            </a:pPr>
            <a:r>
              <a:rPr lang="en-US" sz="2000">
                <a:solidFill>
                  <a:srgbClr val="000000"/>
                </a:solidFill>
                <a:latin typeface="Arial" charset="0"/>
              </a:rPr>
              <a:t>Property market expected total return is:</a:t>
            </a:r>
          </a:p>
          <a:p>
            <a:pPr eaLnBrk="1" hangingPunct="1">
              <a:spcBef>
                <a:spcPct val="50000"/>
              </a:spcBef>
            </a:pPr>
            <a:r>
              <a:rPr lang="en-US" sz="2000" i="1">
                <a:solidFill>
                  <a:srgbClr val="000000"/>
                </a:solidFill>
                <a:latin typeface="Arial" charset="0"/>
              </a:rPr>
              <a:t>E</a:t>
            </a:r>
            <a:r>
              <a:rPr lang="en-US" sz="2000">
                <a:solidFill>
                  <a:srgbClr val="000000"/>
                </a:solidFill>
                <a:latin typeface="Arial" charset="0"/>
              </a:rPr>
              <a:t>[</a:t>
            </a:r>
            <a:r>
              <a:rPr lang="en-US" sz="2000" i="1">
                <a:solidFill>
                  <a:srgbClr val="000000"/>
                </a:solidFill>
                <a:latin typeface="Arial" charset="0"/>
              </a:rPr>
              <a:t>r</a:t>
            </a:r>
            <a:r>
              <a:rPr lang="en-US" sz="2000" i="1" baseline="-25000">
                <a:solidFill>
                  <a:srgbClr val="000000"/>
                </a:solidFill>
                <a:latin typeface="Arial" charset="0"/>
              </a:rPr>
              <a:t>V</a:t>
            </a:r>
            <a:r>
              <a:rPr lang="en-US" sz="2000">
                <a:solidFill>
                  <a:srgbClr val="000000"/>
                </a:solidFill>
                <a:latin typeface="Arial" charset="0"/>
              </a:rPr>
              <a:t>] = r</a:t>
            </a:r>
            <a:r>
              <a:rPr lang="en-US" sz="2000" baseline="-25000">
                <a:solidFill>
                  <a:srgbClr val="000000"/>
                </a:solidFill>
                <a:latin typeface="Arial" charset="0"/>
              </a:rPr>
              <a:t>f</a:t>
            </a:r>
            <a:r>
              <a:rPr lang="en-US" sz="2000">
                <a:solidFill>
                  <a:srgbClr val="000000"/>
                </a:solidFill>
                <a:latin typeface="Arial" charset="0"/>
              </a:rPr>
              <a:t> + </a:t>
            </a:r>
            <a:r>
              <a:rPr lang="en-US" sz="2000" i="1">
                <a:solidFill>
                  <a:srgbClr val="000000"/>
                </a:solidFill>
                <a:latin typeface="Arial" charset="0"/>
              </a:rPr>
              <a:t>E</a:t>
            </a:r>
            <a:r>
              <a:rPr lang="en-US" sz="2000">
                <a:solidFill>
                  <a:srgbClr val="000000"/>
                </a:solidFill>
                <a:latin typeface="Arial" charset="0"/>
              </a:rPr>
              <a:t>[</a:t>
            </a:r>
            <a:r>
              <a:rPr lang="en-US" sz="2000" i="1">
                <a:solidFill>
                  <a:srgbClr val="000000"/>
                </a:solidFill>
                <a:latin typeface="Arial" charset="0"/>
              </a:rPr>
              <a:t>RP</a:t>
            </a:r>
            <a:r>
              <a:rPr lang="en-US" sz="2000" i="1" baseline="-25000">
                <a:solidFill>
                  <a:srgbClr val="000000"/>
                </a:solidFill>
                <a:latin typeface="Arial" charset="0"/>
              </a:rPr>
              <a:t>V</a:t>
            </a:r>
            <a:r>
              <a:rPr lang="en-US" sz="2000">
                <a:solidFill>
                  <a:srgbClr val="000000"/>
                </a:solidFill>
                <a:latin typeface="Arial" charset="0"/>
              </a:rPr>
              <a:t>] = 3% + 6% = 9%</a:t>
            </a:r>
          </a:p>
          <a:p>
            <a:pPr eaLnBrk="1" hangingPunct="1">
              <a:spcBef>
                <a:spcPct val="50000"/>
              </a:spcBef>
            </a:pPr>
            <a:r>
              <a:rPr lang="en-US" sz="2000">
                <a:solidFill>
                  <a:srgbClr val="000000"/>
                </a:solidFill>
                <a:latin typeface="Arial" charset="0"/>
              </a:rPr>
              <a:t>“Binomial World”…</a:t>
            </a:r>
          </a:p>
          <a:p>
            <a:pPr eaLnBrk="1" hangingPunct="1">
              <a:spcBef>
                <a:spcPct val="50000"/>
              </a:spcBef>
            </a:pPr>
            <a:r>
              <a:rPr lang="en-US" sz="2000">
                <a:solidFill>
                  <a:srgbClr val="000000"/>
                </a:solidFill>
                <a:latin typeface="Arial" charset="0"/>
              </a:rPr>
              <a:t>An office building that is worth $100M today (if it already exists, earning income) will next year have a value of either:</a:t>
            </a:r>
          </a:p>
          <a:p>
            <a:pPr eaLnBrk="1" hangingPunct="1">
              <a:spcBef>
                <a:spcPct val="50000"/>
              </a:spcBef>
            </a:pPr>
            <a:r>
              <a:rPr lang="en-US" sz="2000">
                <a:solidFill>
                  <a:srgbClr val="000000"/>
                </a:solidFill>
                <a:latin typeface="Arial" charset="0"/>
              </a:rPr>
              <a:t>		$113M (with 70% probability), or</a:t>
            </a:r>
          </a:p>
          <a:p>
            <a:pPr eaLnBrk="1" hangingPunct="1">
              <a:spcBef>
                <a:spcPct val="50000"/>
              </a:spcBef>
            </a:pPr>
            <a:r>
              <a:rPr lang="en-US" sz="2000">
                <a:solidFill>
                  <a:srgbClr val="000000"/>
                </a:solidFill>
                <a:latin typeface="Arial" charset="0"/>
              </a:rPr>
              <a:t>		$79M (with 30% probability).</a:t>
            </a:r>
          </a:p>
          <a:p>
            <a:pPr eaLnBrk="1" hangingPunct="1">
              <a:spcBef>
                <a:spcPct val="50000"/>
              </a:spcBef>
            </a:pPr>
            <a:r>
              <a:rPr lang="en-US" sz="2000">
                <a:solidFill>
                  <a:srgbClr val="000000"/>
                </a:solidFill>
                <a:latin typeface="Arial" charset="0"/>
              </a:rPr>
              <a:t>Therefore, expected value of office bldg next yr is:</a:t>
            </a:r>
          </a:p>
          <a:p>
            <a:pPr eaLnBrk="1" hangingPunct="1">
              <a:spcBef>
                <a:spcPct val="50000"/>
              </a:spcBef>
            </a:pPr>
            <a:r>
              <a:rPr lang="en-US" sz="2000">
                <a:solidFill>
                  <a:srgbClr val="000000"/>
                </a:solidFill>
                <a:latin typeface="Arial" charset="0"/>
              </a:rPr>
              <a:t>		</a:t>
            </a:r>
            <a:r>
              <a:rPr lang="en-US" sz="2000" i="1">
                <a:solidFill>
                  <a:srgbClr val="000000"/>
                </a:solidFill>
                <a:latin typeface="Arial" charset="0"/>
              </a:rPr>
              <a:t>E</a:t>
            </a:r>
            <a:r>
              <a:rPr lang="en-US" sz="2000">
                <a:solidFill>
                  <a:srgbClr val="000000"/>
                </a:solidFill>
                <a:latin typeface="Arial" charset="0"/>
              </a:rPr>
              <a:t>[</a:t>
            </a:r>
            <a:r>
              <a:rPr lang="en-US" sz="2000" i="1">
                <a:solidFill>
                  <a:srgbClr val="000000"/>
                </a:solidFill>
                <a:latin typeface="Arial" charset="0"/>
              </a:rPr>
              <a:t>V</a:t>
            </a:r>
            <a:r>
              <a:rPr lang="en-US" sz="2000" i="1" baseline="-25000">
                <a:solidFill>
                  <a:srgbClr val="000000"/>
                </a:solidFill>
                <a:latin typeface="Arial" charset="0"/>
              </a:rPr>
              <a:t>1</a:t>
            </a:r>
            <a:r>
              <a:rPr lang="en-US" sz="2000">
                <a:solidFill>
                  <a:srgbClr val="000000"/>
                </a:solidFill>
                <a:latin typeface="Arial" charset="0"/>
              </a:rPr>
              <a:t>] = (0.70)113 + (0.30)79 = $103M</a:t>
            </a:r>
          </a:p>
        </p:txBody>
      </p:sp>
      <p:sp>
        <p:nvSpPr>
          <p:cNvPr id="108548" name="Text Box 3"/>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p:spPr>
        <p:txBody>
          <a:bodyPr/>
          <a:lstStyle/>
          <a:p>
            <a:fld id="{DEA6093F-1E5C-4614-9FBF-0A30EBC1A1E9}" type="slidenum">
              <a:rPr lang="en-US" smtClean="0"/>
              <a:pPr/>
              <a:t>72</a:t>
            </a:fld>
            <a:endParaRPr lang="en-US"/>
          </a:p>
        </p:txBody>
      </p:sp>
      <p:sp>
        <p:nvSpPr>
          <p:cNvPr id="109571" name="Oval 2"/>
          <p:cNvSpPr>
            <a:spLocks noChangeArrowheads="1"/>
          </p:cNvSpPr>
          <p:nvPr/>
        </p:nvSpPr>
        <p:spPr bwMode="auto">
          <a:xfrm>
            <a:off x="1066800" y="2590800"/>
            <a:ext cx="1371600" cy="533400"/>
          </a:xfrm>
          <a:prstGeom prst="ellipse">
            <a:avLst/>
          </a:prstGeom>
          <a:noFill/>
          <a:ln w="9525">
            <a:solidFill>
              <a:schemeClr val="tx1"/>
            </a:solidFill>
            <a:round/>
            <a:headEnd/>
            <a:tailEnd/>
          </a:ln>
        </p:spPr>
        <p:txBody>
          <a:bodyPr wrap="none" anchor="ctr"/>
          <a:lstStyle/>
          <a:p>
            <a:pPr eaLnBrk="1" hangingPunct="1"/>
            <a:endParaRPr lang="en-US">
              <a:solidFill>
                <a:srgbClr val="000000"/>
              </a:solidFill>
            </a:endParaRPr>
          </a:p>
        </p:txBody>
      </p:sp>
      <p:sp>
        <p:nvSpPr>
          <p:cNvPr id="109572" name="Line 3"/>
          <p:cNvSpPr>
            <a:spLocks noChangeShapeType="1"/>
          </p:cNvSpPr>
          <p:nvPr/>
        </p:nvSpPr>
        <p:spPr bwMode="auto">
          <a:xfrm flipV="1">
            <a:off x="2438400" y="1600200"/>
            <a:ext cx="3429000" cy="1219200"/>
          </a:xfrm>
          <a:prstGeom prst="line">
            <a:avLst/>
          </a:prstGeom>
          <a:noFill/>
          <a:ln w="9525">
            <a:solidFill>
              <a:schemeClr val="tx1"/>
            </a:solidFill>
            <a:round/>
            <a:headEnd/>
            <a:tailEnd/>
          </a:ln>
        </p:spPr>
        <p:txBody>
          <a:bodyPr wrap="none"/>
          <a:lstStyle/>
          <a:p>
            <a:endParaRPr lang="en-US"/>
          </a:p>
        </p:txBody>
      </p:sp>
      <p:sp>
        <p:nvSpPr>
          <p:cNvPr id="109573" name="Line 4"/>
          <p:cNvSpPr>
            <a:spLocks noChangeShapeType="1"/>
          </p:cNvSpPr>
          <p:nvPr/>
        </p:nvSpPr>
        <p:spPr bwMode="auto">
          <a:xfrm>
            <a:off x="2362200" y="2971800"/>
            <a:ext cx="3505200" cy="609600"/>
          </a:xfrm>
          <a:prstGeom prst="line">
            <a:avLst/>
          </a:prstGeom>
          <a:noFill/>
          <a:ln w="9525">
            <a:solidFill>
              <a:schemeClr val="tx1"/>
            </a:solidFill>
            <a:round/>
            <a:headEnd/>
            <a:tailEnd/>
          </a:ln>
        </p:spPr>
        <p:txBody>
          <a:bodyPr wrap="none"/>
          <a:lstStyle/>
          <a:p>
            <a:endParaRPr lang="en-US"/>
          </a:p>
        </p:txBody>
      </p:sp>
      <p:sp>
        <p:nvSpPr>
          <p:cNvPr id="109574" name="Text Box 5"/>
          <p:cNvSpPr txBox="1">
            <a:spLocks noChangeArrowheads="1"/>
          </p:cNvSpPr>
          <p:nvPr/>
        </p:nvSpPr>
        <p:spPr bwMode="auto">
          <a:xfrm>
            <a:off x="5867400" y="1371600"/>
            <a:ext cx="2133600" cy="406400"/>
          </a:xfrm>
          <a:prstGeom prst="rect">
            <a:avLst/>
          </a:prstGeom>
          <a:noFill/>
          <a:ln w="9525">
            <a:solidFill>
              <a:schemeClr val="tx1"/>
            </a:solidFill>
            <a:miter lim="800000"/>
            <a:headEnd/>
            <a:tailEnd/>
          </a:ln>
        </p:spPr>
        <p:txBody>
          <a:bodyPr>
            <a:spAutoFit/>
          </a:bodyPr>
          <a:lstStyle/>
          <a:p>
            <a:pPr eaLnBrk="1" hangingPunct="1">
              <a:spcBef>
                <a:spcPct val="50000"/>
              </a:spcBef>
            </a:pPr>
            <a:r>
              <a:rPr lang="en-US" sz="2000" i="1">
                <a:solidFill>
                  <a:srgbClr val="000000"/>
                </a:solidFill>
              </a:rPr>
              <a:t>V</a:t>
            </a:r>
            <a:r>
              <a:rPr lang="en-US" sz="2000" i="1" baseline="-25000">
                <a:solidFill>
                  <a:srgbClr val="000000"/>
                </a:solidFill>
              </a:rPr>
              <a:t>1</a:t>
            </a:r>
            <a:r>
              <a:rPr lang="en-US" sz="2000">
                <a:solidFill>
                  <a:srgbClr val="000000"/>
                </a:solidFill>
              </a:rPr>
              <a:t> = </a:t>
            </a:r>
            <a:r>
              <a:rPr lang="en-US" sz="2000">
                <a:solidFill>
                  <a:srgbClr val="009900"/>
                </a:solidFill>
              </a:rPr>
              <a:t>$113 M</a:t>
            </a:r>
          </a:p>
        </p:txBody>
      </p:sp>
      <p:sp>
        <p:nvSpPr>
          <p:cNvPr id="109575" name="Text Box 6"/>
          <p:cNvSpPr txBox="1">
            <a:spLocks noChangeArrowheads="1"/>
          </p:cNvSpPr>
          <p:nvPr/>
        </p:nvSpPr>
        <p:spPr bwMode="auto">
          <a:xfrm>
            <a:off x="5867400" y="3352800"/>
            <a:ext cx="2133600" cy="406400"/>
          </a:xfrm>
          <a:prstGeom prst="rect">
            <a:avLst/>
          </a:prstGeom>
          <a:noFill/>
          <a:ln w="9525">
            <a:solidFill>
              <a:schemeClr val="tx1"/>
            </a:solidFill>
            <a:miter lim="800000"/>
            <a:headEnd/>
            <a:tailEnd/>
          </a:ln>
        </p:spPr>
        <p:txBody>
          <a:bodyPr>
            <a:spAutoFit/>
          </a:bodyPr>
          <a:lstStyle/>
          <a:p>
            <a:pPr eaLnBrk="1" hangingPunct="1">
              <a:spcBef>
                <a:spcPct val="50000"/>
              </a:spcBef>
            </a:pPr>
            <a:r>
              <a:rPr lang="en-US" sz="2000" i="1">
                <a:solidFill>
                  <a:srgbClr val="000000"/>
                </a:solidFill>
              </a:rPr>
              <a:t>V</a:t>
            </a:r>
            <a:r>
              <a:rPr lang="en-US" sz="2000" i="1" baseline="-25000">
                <a:solidFill>
                  <a:srgbClr val="000000"/>
                </a:solidFill>
              </a:rPr>
              <a:t>1</a:t>
            </a:r>
            <a:r>
              <a:rPr lang="en-US" sz="2000">
                <a:solidFill>
                  <a:srgbClr val="000000"/>
                </a:solidFill>
              </a:rPr>
              <a:t> = </a:t>
            </a:r>
            <a:r>
              <a:rPr lang="en-US" sz="2000">
                <a:solidFill>
                  <a:srgbClr val="009900"/>
                </a:solidFill>
              </a:rPr>
              <a:t>$79 M</a:t>
            </a:r>
          </a:p>
        </p:txBody>
      </p:sp>
      <p:sp>
        <p:nvSpPr>
          <p:cNvPr id="109576" name="Text Box 7"/>
          <p:cNvSpPr txBox="1">
            <a:spLocks noChangeArrowheads="1"/>
          </p:cNvSpPr>
          <p:nvPr/>
        </p:nvSpPr>
        <p:spPr bwMode="auto">
          <a:xfrm>
            <a:off x="2895600" y="1828800"/>
            <a:ext cx="1981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rPr>
              <a:t>Prob = 70%</a:t>
            </a:r>
          </a:p>
        </p:txBody>
      </p:sp>
      <p:sp>
        <p:nvSpPr>
          <p:cNvPr id="109577" name="Text Box 8"/>
          <p:cNvSpPr txBox="1">
            <a:spLocks noChangeArrowheads="1"/>
          </p:cNvSpPr>
          <p:nvPr/>
        </p:nvSpPr>
        <p:spPr bwMode="auto">
          <a:xfrm>
            <a:off x="2971800" y="3276600"/>
            <a:ext cx="1981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rPr>
              <a:t>Prob = 30%</a:t>
            </a:r>
          </a:p>
        </p:txBody>
      </p:sp>
      <p:sp>
        <p:nvSpPr>
          <p:cNvPr id="109578" name="Text Box 9"/>
          <p:cNvSpPr txBox="1">
            <a:spLocks noChangeArrowheads="1"/>
          </p:cNvSpPr>
          <p:nvPr/>
        </p:nvSpPr>
        <p:spPr bwMode="auto">
          <a:xfrm>
            <a:off x="1219200" y="2590800"/>
            <a:ext cx="1143000" cy="457200"/>
          </a:xfrm>
          <a:prstGeom prst="rect">
            <a:avLst/>
          </a:prstGeom>
          <a:noFill/>
          <a:ln w="9525">
            <a:noFill/>
            <a:miter lim="800000"/>
            <a:headEnd/>
            <a:tailEnd/>
          </a:ln>
        </p:spPr>
        <p:txBody>
          <a:bodyPr>
            <a:spAutoFit/>
          </a:bodyPr>
          <a:lstStyle/>
          <a:p>
            <a:pPr algn="ctr" eaLnBrk="1" hangingPunct="1">
              <a:spcBef>
                <a:spcPct val="50000"/>
              </a:spcBef>
            </a:pPr>
            <a:r>
              <a:rPr lang="en-US" i="1">
                <a:solidFill>
                  <a:srgbClr val="000000"/>
                </a:solidFill>
              </a:rPr>
              <a:t>PV</a:t>
            </a:r>
            <a:r>
              <a:rPr lang="en-US">
                <a:solidFill>
                  <a:srgbClr val="000000"/>
                </a:solidFill>
              </a:rPr>
              <a:t>[</a:t>
            </a:r>
            <a:r>
              <a:rPr lang="en-US" i="1">
                <a:solidFill>
                  <a:srgbClr val="000000"/>
                </a:solidFill>
              </a:rPr>
              <a:t>V</a:t>
            </a:r>
            <a:r>
              <a:rPr lang="en-US" i="1" baseline="-25000">
                <a:solidFill>
                  <a:srgbClr val="000000"/>
                </a:solidFill>
              </a:rPr>
              <a:t>1</a:t>
            </a:r>
            <a:r>
              <a:rPr lang="en-US">
                <a:solidFill>
                  <a:srgbClr val="000000"/>
                </a:solidFill>
              </a:rPr>
              <a:t>]</a:t>
            </a:r>
          </a:p>
        </p:txBody>
      </p:sp>
      <p:sp>
        <p:nvSpPr>
          <p:cNvPr id="109579" name="Text Box 10"/>
          <p:cNvSpPr txBox="1">
            <a:spLocks noChangeArrowheads="1"/>
          </p:cNvSpPr>
          <p:nvPr/>
        </p:nvSpPr>
        <p:spPr bwMode="auto">
          <a:xfrm>
            <a:off x="685800" y="914400"/>
            <a:ext cx="3429000" cy="457200"/>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Here is the situation …</a:t>
            </a:r>
          </a:p>
        </p:txBody>
      </p:sp>
      <p:sp>
        <p:nvSpPr>
          <p:cNvPr id="109580" name="Text Box 11"/>
          <p:cNvSpPr txBox="1">
            <a:spLocks noChangeArrowheads="1"/>
          </p:cNvSpPr>
          <p:nvPr/>
        </p:nvSpPr>
        <p:spPr bwMode="auto">
          <a:xfrm>
            <a:off x="1371600" y="2209800"/>
            <a:ext cx="9144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rPr>
              <a:t>Today</a:t>
            </a:r>
          </a:p>
        </p:txBody>
      </p:sp>
      <p:sp>
        <p:nvSpPr>
          <p:cNvPr id="109581" name="Text Box 12"/>
          <p:cNvSpPr txBox="1">
            <a:spLocks noChangeArrowheads="1"/>
          </p:cNvSpPr>
          <p:nvPr/>
        </p:nvSpPr>
        <p:spPr bwMode="auto">
          <a:xfrm>
            <a:off x="6248400" y="762000"/>
            <a:ext cx="13716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rPr>
              <a:t>Next Year</a:t>
            </a:r>
          </a:p>
        </p:txBody>
      </p:sp>
      <p:sp>
        <p:nvSpPr>
          <p:cNvPr id="109582" name="Text Box 13"/>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09583" name="Text Box 14"/>
          <p:cNvSpPr txBox="1">
            <a:spLocks noChangeArrowheads="1"/>
          </p:cNvSpPr>
          <p:nvPr/>
        </p:nvSpPr>
        <p:spPr bwMode="auto">
          <a:xfrm>
            <a:off x="533400" y="4495800"/>
            <a:ext cx="2743200" cy="822325"/>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FF"/>
                </a:solidFill>
              </a:rPr>
              <a:t>Real probabilities (not </a:t>
            </a:r>
            <a:r>
              <a:rPr lang="en-US" i="1">
                <a:solidFill>
                  <a:srgbClr val="0000FF"/>
                </a:solidFill>
              </a:rPr>
              <a:t>“risk-neutral”</a:t>
            </a:r>
            <a:r>
              <a:rPr lang="en-US">
                <a:solidFill>
                  <a:srgbClr val="0000FF"/>
                </a:solidFill>
              </a:rPr>
              <a:t>)</a:t>
            </a:r>
          </a:p>
        </p:txBody>
      </p:sp>
      <p:sp>
        <p:nvSpPr>
          <p:cNvPr id="109584" name="Line 15"/>
          <p:cNvSpPr>
            <a:spLocks noChangeShapeType="1"/>
          </p:cNvSpPr>
          <p:nvPr/>
        </p:nvSpPr>
        <p:spPr bwMode="auto">
          <a:xfrm flipV="1">
            <a:off x="1524000" y="3429000"/>
            <a:ext cx="1371600" cy="1143000"/>
          </a:xfrm>
          <a:prstGeom prst="line">
            <a:avLst/>
          </a:prstGeom>
          <a:noFill/>
          <a:ln w="9525">
            <a:solidFill>
              <a:srgbClr val="0000FF"/>
            </a:solidFill>
            <a:prstDash val="sysDot"/>
            <a:round/>
            <a:headEnd/>
            <a:tailEnd type="triangle" w="med" len="med"/>
          </a:ln>
        </p:spPr>
        <p:txBody>
          <a:bodyPr wrap="none"/>
          <a:lstStyle/>
          <a:p>
            <a:endParaRPr lang="en-US"/>
          </a:p>
        </p:txBody>
      </p:sp>
      <p:sp>
        <p:nvSpPr>
          <p:cNvPr id="109585" name="Text Box 16"/>
          <p:cNvSpPr txBox="1">
            <a:spLocks noChangeArrowheads="1"/>
          </p:cNvSpPr>
          <p:nvPr/>
        </p:nvSpPr>
        <p:spPr bwMode="auto">
          <a:xfrm>
            <a:off x="3581400" y="4572000"/>
            <a:ext cx="3200400" cy="822325"/>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FF"/>
                </a:solidFill>
              </a:rPr>
              <a:t>Real expected values </a:t>
            </a:r>
          </a:p>
          <a:p>
            <a:pPr algn="ctr" eaLnBrk="1" hangingPunct="1"/>
            <a:r>
              <a:rPr lang="en-US">
                <a:solidFill>
                  <a:srgbClr val="0000FF"/>
                </a:solidFill>
              </a:rPr>
              <a:t>(not </a:t>
            </a:r>
            <a:r>
              <a:rPr lang="en-US" i="1">
                <a:solidFill>
                  <a:srgbClr val="0000FF"/>
                </a:solidFill>
              </a:rPr>
              <a:t>“risk-neutral”</a:t>
            </a:r>
            <a:r>
              <a:rPr lang="en-US">
                <a:solidFill>
                  <a:srgbClr val="0000FF"/>
                </a:solidFill>
              </a:rPr>
              <a:t>)</a:t>
            </a:r>
          </a:p>
        </p:txBody>
      </p:sp>
      <p:sp>
        <p:nvSpPr>
          <p:cNvPr id="109586" name="Line 17"/>
          <p:cNvSpPr>
            <a:spLocks noChangeShapeType="1"/>
          </p:cNvSpPr>
          <p:nvPr/>
        </p:nvSpPr>
        <p:spPr bwMode="auto">
          <a:xfrm flipV="1">
            <a:off x="4419600" y="3886200"/>
            <a:ext cx="1524000" cy="762000"/>
          </a:xfrm>
          <a:prstGeom prst="line">
            <a:avLst/>
          </a:prstGeom>
          <a:noFill/>
          <a:ln w="9525">
            <a:solidFill>
              <a:srgbClr val="0000FF"/>
            </a:solidFill>
            <a:prstDash val="sysDot"/>
            <a:round/>
            <a:headEnd/>
            <a:tailEnd type="triangle" w="med" len="med"/>
          </a:ln>
        </p:spPr>
        <p:txBody>
          <a:bodyPr wrap="none"/>
          <a:lstStyle/>
          <a:p>
            <a:endParaRPr lang="en-US"/>
          </a:p>
        </p:txBody>
      </p:sp>
      <p:sp>
        <p:nvSpPr>
          <p:cNvPr id="109587" name="Line 18"/>
          <p:cNvSpPr>
            <a:spLocks noChangeShapeType="1"/>
          </p:cNvSpPr>
          <p:nvPr/>
        </p:nvSpPr>
        <p:spPr bwMode="auto">
          <a:xfrm flipV="1">
            <a:off x="4343400" y="1981200"/>
            <a:ext cx="1524000" cy="2667000"/>
          </a:xfrm>
          <a:prstGeom prst="line">
            <a:avLst/>
          </a:prstGeom>
          <a:noFill/>
          <a:ln w="9525">
            <a:solidFill>
              <a:srgbClr val="0000FF"/>
            </a:solidFill>
            <a:prstDash val="sysDot"/>
            <a:round/>
            <a:headEnd/>
            <a:tailEnd type="triangle" w="med" len="med"/>
          </a:ln>
        </p:spPr>
        <p:txBody>
          <a:bodyPr wrap="none"/>
          <a:lstStyle/>
          <a:p>
            <a:endParaRPr lang="en-US"/>
          </a:p>
        </p:txBody>
      </p:sp>
      <p:sp>
        <p:nvSpPr>
          <p:cNvPr id="109588" name="Text Box 19"/>
          <p:cNvSpPr txBox="1">
            <a:spLocks noChangeArrowheads="1"/>
          </p:cNvSpPr>
          <p:nvPr/>
        </p:nvSpPr>
        <p:spPr bwMode="auto">
          <a:xfrm>
            <a:off x="1905000" y="5638800"/>
            <a:ext cx="6705600" cy="466725"/>
          </a:xfrm>
          <a:prstGeom prst="rect">
            <a:avLst/>
          </a:prstGeom>
          <a:noFill/>
          <a:ln w="9525">
            <a:solidFill>
              <a:srgbClr val="0000FF"/>
            </a:solidFill>
            <a:miter lim="800000"/>
            <a:headEnd/>
            <a:tailEnd/>
          </a:ln>
        </p:spPr>
        <p:txBody>
          <a:bodyPr>
            <a:spAutoFit/>
          </a:bodyPr>
          <a:lstStyle/>
          <a:p>
            <a:pPr algn="ctr" eaLnBrk="1" hangingPunct="1">
              <a:spcBef>
                <a:spcPct val="50000"/>
              </a:spcBef>
            </a:pPr>
            <a:r>
              <a:rPr lang="en-US">
                <a:solidFill>
                  <a:srgbClr val="0000FF"/>
                </a:solidFill>
              </a:rPr>
              <a:t>True expected value next year (nominal) = $103 M.</a:t>
            </a:r>
          </a:p>
        </p:txBody>
      </p:sp>
      <p:sp>
        <p:nvSpPr>
          <p:cNvPr id="109589" name="AutoShape 20"/>
          <p:cNvSpPr>
            <a:spLocks/>
          </p:cNvSpPr>
          <p:nvPr/>
        </p:nvSpPr>
        <p:spPr bwMode="auto">
          <a:xfrm>
            <a:off x="8077200" y="1524000"/>
            <a:ext cx="609600" cy="2057400"/>
          </a:xfrm>
          <a:prstGeom prst="rightBrace">
            <a:avLst>
              <a:gd name="adj1" fmla="val 28125"/>
              <a:gd name="adj2" fmla="val 50000"/>
            </a:avLst>
          </a:prstGeom>
          <a:noFill/>
          <a:ln w="9525">
            <a:solidFill>
              <a:schemeClr val="tx1"/>
            </a:solidFill>
            <a:round/>
            <a:headEnd/>
            <a:tailEnd/>
          </a:ln>
        </p:spPr>
        <p:txBody>
          <a:bodyPr wrap="none" anchor="ctr"/>
          <a:lstStyle/>
          <a:p>
            <a:pPr eaLnBrk="1" hangingPunct="1"/>
            <a:endParaRPr lang="en-US">
              <a:solidFill>
                <a:srgbClr val="000000"/>
              </a:solidFill>
            </a:endParaRPr>
          </a:p>
        </p:txBody>
      </p:sp>
      <p:sp>
        <p:nvSpPr>
          <p:cNvPr id="109590" name="Text Box 21"/>
          <p:cNvSpPr txBox="1">
            <a:spLocks noChangeArrowheads="1"/>
          </p:cNvSpPr>
          <p:nvPr/>
        </p:nvSpPr>
        <p:spPr bwMode="auto">
          <a:xfrm>
            <a:off x="6324600" y="2362200"/>
            <a:ext cx="1981200" cy="396875"/>
          </a:xfrm>
          <a:prstGeom prst="rect">
            <a:avLst/>
          </a:prstGeom>
          <a:noFill/>
          <a:ln w="9525">
            <a:noFill/>
            <a:miter lim="800000"/>
            <a:headEnd/>
            <a:tailEnd/>
          </a:ln>
        </p:spPr>
        <p:txBody>
          <a:bodyPr>
            <a:spAutoFit/>
          </a:bodyPr>
          <a:lstStyle/>
          <a:p>
            <a:pPr algn="r" eaLnBrk="1" hangingPunct="1">
              <a:spcBef>
                <a:spcPct val="50000"/>
              </a:spcBef>
            </a:pPr>
            <a:r>
              <a:rPr lang="en-US" sz="2000" i="1">
                <a:solidFill>
                  <a:srgbClr val="000000"/>
                </a:solidFill>
              </a:rPr>
              <a:t>E</a:t>
            </a:r>
            <a:r>
              <a:rPr lang="en-US" sz="2000">
                <a:solidFill>
                  <a:srgbClr val="000000"/>
                </a:solidFill>
              </a:rPr>
              <a:t>[</a:t>
            </a:r>
            <a:r>
              <a:rPr lang="en-US" sz="2000" i="1">
                <a:solidFill>
                  <a:srgbClr val="000000"/>
                </a:solidFill>
              </a:rPr>
              <a:t>V</a:t>
            </a:r>
            <a:r>
              <a:rPr lang="en-US" sz="2000" i="1" baseline="-25000">
                <a:solidFill>
                  <a:srgbClr val="000000"/>
                </a:solidFill>
              </a:rPr>
              <a:t>1</a:t>
            </a:r>
            <a:r>
              <a:rPr lang="en-US" sz="2000">
                <a:solidFill>
                  <a:srgbClr val="000000"/>
                </a:solidFill>
              </a:rPr>
              <a:t>] = $103 M</a:t>
            </a:r>
            <a:endParaRPr lang="en-US" sz="2000" i="1">
              <a:solidFill>
                <a:srgbClr val="000000"/>
              </a:solidFill>
            </a:endParaRPr>
          </a:p>
        </p:txBody>
      </p:sp>
      <p:sp>
        <p:nvSpPr>
          <p:cNvPr id="25" name="Footer Placeholder 24"/>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p>
            <a:fld id="{CF1793F7-C05D-471C-8C53-0BFF21938A57}" type="slidenum">
              <a:rPr lang="en-US" smtClean="0"/>
              <a:pPr/>
              <a:t>73</a:t>
            </a:fld>
            <a:endParaRPr lang="en-US"/>
          </a:p>
        </p:txBody>
      </p:sp>
      <p:graphicFrame>
        <p:nvGraphicFramePr>
          <p:cNvPr id="110595" name="Object 2"/>
          <p:cNvGraphicFramePr>
            <a:graphicFrameLocks noChangeAspect="1"/>
          </p:cNvGraphicFramePr>
          <p:nvPr/>
        </p:nvGraphicFramePr>
        <p:xfrm>
          <a:off x="1201738" y="990600"/>
          <a:ext cx="6637337" cy="738188"/>
        </p:xfrm>
        <a:graphic>
          <a:graphicData uri="http://schemas.openxmlformats.org/presentationml/2006/ole">
            <p:oleObj spid="_x0000_s123906" name="Equation" r:id="rId4" imgW="4000500" imgH="444500" progId="Equation.3">
              <p:embed/>
            </p:oleObj>
          </a:graphicData>
        </a:graphic>
      </p:graphicFrame>
      <p:sp>
        <p:nvSpPr>
          <p:cNvPr id="110596" name="Text Box 3"/>
          <p:cNvSpPr txBox="1">
            <a:spLocks noChangeArrowheads="1"/>
          </p:cNvSpPr>
          <p:nvPr/>
        </p:nvSpPr>
        <p:spPr bwMode="auto">
          <a:xfrm>
            <a:off x="990600" y="533400"/>
            <a:ext cx="55626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Risk-adjusted discount rate valuation:</a:t>
            </a:r>
          </a:p>
        </p:txBody>
      </p:sp>
      <p:graphicFrame>
        <p:nvGraphicFramePr>
          <p:cNvPr id="110597" name="Object 4"/>
          <p:cNvGraphicFramePr>
            <a:graphicFrameLocks noChangeAspect="1"/>
          </p:cNvGraphicFramePr>
          <p:nvPr/>
        </p:nvGraphicFramePr>
        <p:xfrm>
          <a:off x="395288" y="2362200"/>
          <a:ext cx="8113712" cy="738188"/>
        </p:xfrm>
        <a:graphic>
          <a:graphicData uri="http://schemas.openxmlformats.org/presentationml/2006/ole">
            <p:oleObj spid="_x0000_s123907" name="Equation" r:id="rId5" imgW="4889500" imgH="444500" progId="Equation.3">
              <p:embed/>
            </p:oleObj>
          </a:graphicData>
        </a:graphic>
      </p:graphicFrame>
      <p:sp>
        <p:nvSpPr>
          <p:cNvPr id="110598" name="Text Box 5"/>
          <p:cNvSpPr txBox="1">
            <a:spLocks noChangeArrowheads="1"/>
          </p:cNvSpPr>
          <p:nvPr/>
        </p:nvSpPr>
        <p:spPr bwMode="auto">
          <a:xfrm>
            <a:off x="990600" y="1905000"/>
            <a:ext cx="55626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Certainty-equivalent valuation:</a:t>
            </a:r>
          </a:p>
        </p:txBody>
      </p:sp>
      <p:sp>
        <p:nvSpPr>
          <p:cNvPr id="110599" name="Text Box 6"/>
          <p:cNvSpPr txBox="1">
            <a:spLocks noChangeArrowheads="1"/>
          </p:cNvSpPr>
          <p:nvPr/>
        </p:nvSpPr>
        <p:spPr bwMode="auto">
          <a:xfrm>
            <a:off x="304800" y="3200400"/>
            <a:ext cx="8610600" cy="4064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en-US" sz="2000">
                <a:solidFill>
                  <a:srgbClr val="000000"/>
                </a:solidFill>
                <a:latin typeface="Arial" charset="0"/>
              </a:rPr>
              <a:t>$97 is the certainty-equivalent value of </a:t>
            </a:r>
            <a:r>
              <a:rPr lang="en-US" sz="2000" i="1">
                <a:solidFill>
                  <a:srgbClr val="000000"/>
                </a:solidFill>
                <a:latin typeface="Arial" charset="0"/>
              </a:rPr>
              <a:t>V</a:t>
            </a:r>
            <a:r>
              <a:rPr lang="en-US" sz="2000" baseline="-25000">
                <a:solidFill>
                  <a:srgbClr val="000000"/>
                </a:solidFill>
                <a:latin typeface="Arial" charset="0"/>
              </a:rPr>
              <a:t>1</a:t>
            </a:r>
            <a:r>
              <a:rPr lang="en-US" sz="2000">
                <a:solidFill>
                  <a:srgbClr val="000000"/>
                </a:solidFill>
                <a:latin typeface="Arial" charset="0"/>
              </a:rPr>
              <a:t> whose expected value is $103.</a:t>
            </a:r>
          </a:p>
        </p:txBody>
      </p:sp>
      <p:sp>
        <p:nvSpPr>
          <p:cNvPr id="110600" name="Text Box 10"/>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1" hangingPunct="1">
              <a:spcBef>
                <a:spcPct val="50000"/>
              </a:spcBef>
            </a:pPr>
            <a:r>
              <a:rPr lang="en-US" i="1">
                <a:solidFill>
                  <a:srgbClr val="0000FF"/>
                </a:solidFill>
              </a:rPr>
              <a:t>How much is the </a:t>
            </a:r>
            <a:r>
              <a:rPr lang="en-US" b="1" i="1">
                <a:solidFill>
                  <a:srgbClr val="0000FF"/>
                </a:solidFill>
              </a:rPr>
              <a:t>forward claim</a:t>
            </a:r>
            <a:r>
              <a:rPr lang="en-US" i="1">
                <a:solidFill>
                  <a:srgbClr val="0000FF"/>
                </a:solidFill>
              </a:rPr>
              <a:t> on the office building worth today? . . .</a:t>
            </a:r>
          </a:p>
        </p:txBody>
      </p:sp>
      <p:sp>
        <p:nvSpPr>
          <p:cNvPr id="110601" name="Text Box 11"/>
          <p:cNvSpPr txBox="1">
            <a:spLocks noChangeArrowheads="1"/>
          </p:cNvSpPr>
          <p:nvPr/>
        </p:nvSpPr>
        <p:spPr bwMode="auto">
          <a:xfrm>
            <a:off x="152400" y="3886200"/>
            <a:ext cx="8839200" cy="1477963"/>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If we know </a:t>
            </a:r>
            <a:r>
              <a:rPr lang="en-US" sz="2000" i="1">
                <a:solidFill>
                  <a:srgbClr val="000000"/>
                </a:solidFill>
                <a:latin typeface="Arial" charset="0"/>
              </a:rPr>
              <a:t>r</a:t>
            </a:r>
            <a:r>
              <a:rPr lang="en-US" sz="2000" i="1" baseline="-25000">
                <a:solidFill>
                  <a:srgbClr val="000000"/>
                </a:solidFill>
                <a:latin typeface="Arial" charset="0"/>
              </a:rPr>
              <a:t>f</a:t>
            </a:r>
            <a:r>
              <a:rPr lang="en-US" sz="2000">
                <a:solidFill>
                  <a:srgbClr val="000000"/>
                </a:solidFill>
                <a:latin typeface="Arial" charset="0"/>
              </a:rPr>
              <a:t> and </a:t>
            </a:r>
            <a:r>
              <a:rPr lang="en-US" sz="2000" i="1" u="sng">
                <a:solidFill>
                  <a:srgbClr val="000000"/>
                </a:solidFill>
                <a:latin typeface="Arial" charset="0"/>
              </a:rPr>
              <a:t>either</a:t>
            </a:r>
            <a:r>
              <a:rPr lang="en-US" sz="2000">
                <a:solidFill>
                  <a:srgbClr val="000000"/>
                </a:solidFill>
                <a:latin typeface="Arial" charset="0"/>
              </a:rPr>
              <a:t> </a:t>
            </a:r>
            <a:r>
              <a:rPr lang="en-US" sz="2000" i="1">
                <a:solidFill>
                  <a:srgbClr val="000000"/>
                </a:solidFill>
                <a:latin typeface="Arial" charset="0"/>
              </a:rPr>
              <a:t>E</a:t>
            </a:r>
            <a:r>
              <a:rPr lang="en-US" sz="2000">
                <a:solidFill>
                  <a:srgbClr val="000000"/>
                </a:solidFill>
                <a:latin typeface="Arial" charset="0"/>
              </a:rPr>
              <a:t>[</a:t>
            </a:r>
            <a:r>
              <a:rPr lang="en-US" sz="2000" i="1">
                <a:solidFill>
                  <a:srgbClr val="000000"/>
                </a:solidFill>
                <a:latin typeface="Arial" charset="0"/>
              </a:rPr>
              <a:t>RP</a:t>
            </a:r>
            <a:r>
              <a:rPr lang="en-US" sz="2000" i="1" baseline="-25000">
                <a:solidFill>
                  <a:srgbClr val="000000"/>
                </a:solidFill>
                <a:latin typeface="Arial" charset="0"/>
              </a:rPr>
              <a:t>V</a:t>
            </a:r>
            <a:r>
              <a:rPr lang="en-US" sz="2000">
                <a:solidFill>
                  <a:srgbClr val="000000"/>
                </a:solidFill>
                <a:latin typeface="Arial" charset="0"/>
              </a:rPr>
              <a:t>] </a:t>
            </a:r>
            <a:r>
              <a:rPr lang="en-US" sz="2000" i="1" u="sng">
                <a:solidFill>
                  <a:srgbClr val="000000"/>
                </a:solidFill>
                <a:latin typeface="Arial" charset="0"/>
              </a:rPr>
              <a:t>or</a:t>
            </a:r>
            <a:r>
              <a:rPr lang="en-US" sz="2000" i="1">
                <a:solidFill>
                  <a:srgbClr val="000000"/>
                </a:solidFill>
                <a:latin typeface="Arial" charset="0"/>
              </a:rPr>
              <a:t> PV</a:t>
            </a:r>
            <a:r>
              <a:rPr lang="en-US" sz="2000">
                <a:solidFill>
                  <a:srgbClr val="000000"/>
                </a:solidFill>
                <a:latin typeface="Arial" charset="0"/>
              </a:rPr>
              <a:t>[</a:t>
            </a:r>
            <a:r>
              <a:rPr lang="en-US" sz="2000" i="1">
                <a:solidFill>
                  <a:srgbClr val="000000"/>
                </a:solidFill>
                <a:latin typeface="Arial" charset="0"/>
              </a:rPr>
              <a:t>V</a:t>
            </a:r>
            <a:r>
              <a:rPr lang="en-US" sz="2000" i="1" baseline="-25000">
                <a:solidFill>
                  <a:srgbClr val="000000"/>
                </a:solidFill>
                <a:latin typeface="Arial" charset="0"/>
              </a:rPr>
              <a:t>1</a:t>
            </a:r>
            <a:r>
              <a:rPr lang="en-US" sz="2000">
                <a:solidFill>
                  <a:srgbClr val="000000"/>
                </a:solidFill>
                <a:latin typeface="Arial" charset="0"/>
              </a:rPr>
              <a:t>] then we can derive above.</a:t>
            </a:r>
          </a:p>
          <a:p>
            <a:pPr algn="ctr" eaLnBrk="1" hangingPunct="1">
              <a:spcBef>
                <a:spcPct val="50000"/>
              </a:spcBef>
            </a:pPr>
            <a:endParaRPr lang="en-US" sz="2000">
              <a:solidFill>
                <a:srgbClr val="000000"/>
              </a:solidFill>
              <a:latin typeface="Arial" charset="0"/>
            </a:endParaRPr>
          </a:p>
          <a:p>
            <a:pPr algn="ctr" eaLnBrk="1" hangingPunct="1"/>
            <a:r>
              <a:rPr lang="en-US" sz="2000">
                <a:solidFill>
                  <a:srgbClr val="000000"/>
                </a:solidFill>
                <a:latin typeface="Arial" charset="0"/>
              </a:rPr>
              <a:t>Thus, easy to apply RADR discounting to underlying asset (due to transparency in market for trading such built properties).</a:t>
            </a:r>
          </a:p>
        </p:txBody>
      </p:sp>
      <p:sp>
        <p:nvSpPr>
          <p:cNvPr id="12" name="Footer Placeholder 11"/>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p:spPr>
        <p:txBody>
          <a:bodyPr/>
          <a:lstStyle/>
          <a:p>
            <a:fld id="{BA17FDCA-D16A-4842-8FBD-684C6D33B8D8}" type="slidenum">
              <a:rPr lang="en-US" smtClean="0"/>
              <a:pPr/>
              <a:t>74</a:t>
            </a:fld>
            <a:endParaRPr lang="en-US"/>
          </a:p>
        </p:txBody>
      </p:sp>
      <p:graphicFrame>
        <p:nvGraphicFramePr>
          <p:cNvPr id="112643" name="Object 2"/>
          <p:cNvGraphicFramePr>
            <a:graphicFrameLocks noChangeAspect="1"/>
          </p:cNvGraphicFramePr>
          <p:nvPr/>
        </p:nvGraphicFramePr>
        <p:xfrm>
          <a:off x="1066800" y="533400"/>
          <a:ext cx="6637338" cy="738188"/>
        </p:xfrm>
        <a:graphic>
          <a:graphicData uri="http://schemas.openxmlformats.org/presentationml/2006/ole">
            <p:oleObj spid="_x0000_s124930" name="Equation" r:id="rId4" imgW="4000500" imgH="444500" progId="Equation.3">
              <p:embed/>
            </p:oleObj>
          </a:graphicData>
        </a:graphic>
      </p:graphicFrame>
      <p:graphicFrame>
        <p:nvGraphicFramePr>
          <p:cNvPr id="112644" name="Object 4"/>
          <p:cNvGraphicFramePr>
            <a:graphicFrameLocks noChangeAspect="1"/>
          </p:cNvGraphicFramePr>
          <p:nvPr/>
        </p:nvGraphicFramePr>
        <p:xfrm>
          <a:off x="457200" y="1524000"/>
          <a:ext cx="8113713" cy="738188"/>
        </p:xfrm>
        <a:graphic>
          <a:graphicData uri="http://schemas.openxmlformats.org/presentationml/2006/ole">
            <p:oleObj spid="_x0000_s124931" name="Equation" r:id="rId5" imgW="4889500" imgH="444500" progId="Equation.3">
              <p:embed/>
            </p:oleObj>
          </a:graphicData>
        </a:graphic>
      </p:graphicFrame>
      <p:sp>
        <p:nvSpPr>
          <p:cNvPr id="112645" name="Text Box 10"/>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eaLnBrk="1" hangingPunct="1">
              <a:spcBef>
                <a:spcPct val="50000"/>
              </a:spcBef>
            </a:pPr>
            <a:r>
              <a:rPr lang="en-US" i="1">
                <a:solidFill>
                  <a:srgbClr val="0000FF"/>
                </a:solidFill>
              </a:rPr>
              <a:t>How much is the </a:t>
            </a:r>
            <a:r>
              <a:rPr lang="en-US" b="1" i="1">
                <a:solidFill>
                  <a:srgbClr val="0000FF"/>
                </a:solidFill>
              </a:rPr>
              <a:t>forward claim</a:t>
            </a:r>
            <a:r>
              <a:rPr lang="en-US" i="1">
                <a:solidFill>
                  <a:srgbClr val="0000FF"/>
                </a:solidFill>
              </a:rPr>
              <a:t> on the office building worth today? . . .</a:t>
            </a:r>
          </a:p>
        </p:txBody>
      </p:sp>
      <p:sp>
        <p:nvSpPr>
          <p:cNvPr id="112646" name="Text Box 11"/>
          <p:cNvSpPr txBox="1">
            <a:spLocks noChangeArrowheads="1"/>
          </p:cNvSpPr>
          <p:nvPr/>
        </p:nvSpPr>
        <p:spPr bwMode="auto">
          <a:xfrm>
            <a:off x="152400" y="2362200"/>
            <a:ext cx="8839200" cy="4246563"/>
          </a:xfrm>
          <a:prstGeom prst="rect">
            <a:avLst/>
          </a:prstGeom>
          <a:noFill/>
          <a:ln w="9525">
            <a:noFill/>
            <a:miter lim="800000"/>
            <a:headEnd/>
            <a:tailEnd/>
          </a:ln>
        </p:spPr>
        <p:txBody>
          <a:bodyPr>
            <a:spAutoFit/>
          </a:bodyPr>
          <a:lstStyle/>
          <a:p>
            <a:pPr algn="ctr" eaLnBrk="1" hangingPunct="1">
              <a:spcBef>
                <a:spcPct val="50000"/>
              </a:spcBef>
            </a:pPr>
            <a:r>
              <a:rPr lang="en-US" sz="2000" dirty="0">
                <a:solidFill>
                  <a:srgbClr val="000000"/>
                </a:solidFill>
                <a:latin typeface="Arial" charset="0"/>
              </a:rPr>
              <a:t>If we know </a:t>
            </a:r>
            <a:r>
              <a:rPr lang="en-US" sz="2000" i="1" dirty="0" err="1">
                <a:solidFill>
                  <a:srgbClr val="000000"/>
                </a:solidFill>
                <a:latin typeface="Arial" charset="0"/>
              </a:rPr>
              <a:t>r</a:t>
            </a:r>
            <a:r>
              <a:rPr lang="en-US" sz="2000" i="1" baseline="-25000" dirty="0" err="1">
                <a:solidFill>
                  <a:srgbClr val="000000"/>
                </a:solidFill>
                <a:latin typeface="Arial" charset="0"/>
              </a:rPr>
              <a:t>f</a:t>
            </a:r>
            <a:r>
              <a:rPr lang="en-US" sz="2000" dirty="0">
                <a:solidFill>
                  <a:srgbClr val="000000"/>
                </a:solidFill>
                <a:latin typeface="Arial" charset="0"/>
              </a:rPr>
              <a:t> and </a:t>
            </a:r>
            <a:r>
              <a:rPr lang="en-US" sz="2000" i="1" u="sng" dirty="0">
                <a:solidFill>
                  <a:srgbClr val="000000"/>
                </a:solidFill>
                <a:latin typeface="Arial" charset="0"/>
              </a:rPr>
              <a:t>either</a:t>
            </a:r>
            <a:r>
              <a:rPr lang="en-US" sz="2000" dirty="0">
                <a:solidFill>
                  <a:srgbClr val="000000"/>
                </a:solidFill>
                <a:latin typeface="Arial" charset="0"/>
              </a:rPr>
              <a:t> </a:t>
            </a:r>
            <a:r>
              <a:rPr lang="en-US" sz="2000" i="1" dirty="0">
                <a:solidFill>
                  <a:srgbClr val="000000"/>
                </a:solidFill>
                <a:latin typeface="Arial" charset="0"/>
              </a:rPr>
              <a:t>E</a:t>
            </a:r>
            <a:r>
              <a:rPr lang="en-US" sz="2000" dirty="0">
                <a:solidFill>
                  <a:srgbClr val="000000"/>
                </a:solidFill>
                <a:latin typeface="Arial" charset="0"/>
              </a:rPr>
              <a:t>[</a:t>
            </a:r>
            <a:r>
              <a:rPr lang="en-US" sz="2000" i="1" dirty="0" err="1">
                <a:solidFill>
                  <a:srgbClr val="000000"/>
                </a:solidFill>
                <a:latin typeface="Arial" charset="0"/>
              </a:rPr>
              <a:t>RP</a:t>
            </a:r>
            <a:r>
              <a:rPr lang="en-US" sz="2000" i="1" baseline="-25000" dirty="0" err="1">
                <a:solidFill>
                  <a:srgbClr val="000000"/>
                </a:solidFill>
                <a:latin typeface="Arial" charset="0"/>
              </a:rPr>
              <a:t>V</a:t>
            </a:r>
            <a:r>
              <a:rPr lang="en-US" sz="2000" dirty="0">
                <a:solidFill>
                  <a:srgbClr val="000000"/>
                </a:solidFill>
                <a:latin typeface="Arial" charset="0"/>
              </a:rPr>
              <a:t>] </a:t>
            </a:r>
            <a:r>
              <a:rPr lang="en-US" sz="2000" i="1" u="sng" dirty="0">
                <a:solidFill>
                  <a:srgbClr val="000000"/>
                </a:solidFill>
                <a:latin typeface="Arial" charset="0"/>
              </a:rPr>
              <a:t>or</a:t>
            </a:r>
            <a:r>
              <a:rPr lang="en-US" sz="2000" i="1" dirty="0">
                <a:solidFill>
                  <a:srgbClr val="000000"/>
                </a:solidFill>
                <a:latin typeface="Arial" charset="0"/>
              </a:rPr>
              <a:t> PV</a:t>
            </a:r>
            <a:r>
              <a:rPr lang="en-US" sz="2000" dirty="0">
                <a:solidFill>
                  <a:srgbClr val="000000"/>
                </a:solidFill>
                <a:latin typeface="Arial" charset="0"/>
              </a:rPr>
              <a:t>[</a:t>
            </a:r>
            <a:r>
              <a:rPr lang="en-US" sz="2000" i="1" dirty="0">
                <a:solidFill>
                  <a:srgbClr val="000000"/>
                </a:solidFill>
                <a:latin typeface="Arial" charset="0"/>
              </a:rPr>
              <a:t>V</a:t>
            </a:r>
            <a:r>
              <a:rPr lang="en-US" sz="2000" i="1" baseline="-25000" dirty="0">
                <a:solidFill>
                  <a:srgbClr val="000000"/>
                </a:solidFill>
                <a:latin typeface="Arial" charset="0"/>
              </a:rPr>
              <a:t>1</a:t>
            </a:r>
            <a:r>
              <a:rPr lang="en-US" sz="2000" dirty="0">
                <a:solidFill>
                  <a:srgbClr val="000000"/>
                </a:solidFill>
                <a:latin typeface="Arial" charset="0"/>
              </a:rPr>
              <a:t>] then we can derive above.</a:t>
            </a:r>
          </a:p>
          <a:p>
            <a:pPr algn="ctr" eaLnBrk="1" hangingPunct="1">
              <a:spcBef>
                <a:spcPct val="50000"/>
              </a:spcBef>
            </a:pPr>
            <a:r>
              <a:rPr lang="en-US" sz="2000" dirty="0">
                <a:solidFill>
                  <a:srgbClr val="000000"/>
                </a:solidFill>
                <a:latin typeface="Arial" charset="0"/>
              </a:rPr>
              <a:t>Even if we just know </a:t>
            </a:r>
            <a:r>
              <a:rPr lang="en-US" sz="2000" i="1" dirty="0">
                <a:solidFill>
                  <a:srgbClr val="000000"/>
                </a:solidFill>
                <a:latin typeface="Arial" charset="0"/>
              </a:rPr>
              <a:t>V</a:t>
            </a:r>
            <a:r>
              <a:rPr lang="en-US" sz="2000" i="1" baseline="-25000" dirty="0">
                <a:solidFill>
                  <a:srgbClr val="000000"/>
                </a:solidFill>
                <a:latin typeface="Arial" charset="0"/>
              </a:rPr>
              <a:t>0</a:t>
            </a:r>
            <a:r>
              <a:rPr lang="en-US" sz="2000" dirty="0">
                <a:solidFill>
                  <a:srgbClr val="000000"/>
                </a:solidFill>
                <a:latin typeface="Arial" charset="0"/>
              </a:rPr>
              <a:t> (current value of pre-existing “twin” building) and </a:t>
            </a:r>
            <a:r>
              <a:rPr lang="en-US" sz="2000" i="1" dirty="0" err="1">
                <a:solidFill>
                  <a:srgbClr val="000000"/>
                </a:solidFill>
                <a:latin typeface="Arial" charset="0"/>
              </a:rPr>
              <a:t>y</a:t>
            </a:r>
            <a:r>
              <a:rPr lang="en-US" sz="2000" i="1" baseline="-25000" dirty="0" err="1">
                <a:solidFill>
                  <a:srgbClr val="000000"/>
                </a:solidFill>
                <a:latin typeface="Arial" charset="0"/>
              </a:rPr>
              <a:t>V</a:t>
            </a:r>
            <a:r>
              <a:rPr lang="en-US" sz="2000" dirty="0">
                <a:solidFill>
                  <a:srgbClr val="000000"/>
                </a:solidFill>
                <a:latin typeface="Arial" charset="0"/>
              </a:rPr>
              <a:t> (cash payout rate, or income yield, of such building)…</a:t>
            </a:r>
          </a:p>
          <a:p>
            <a:pPr algn="ctr" eaLnBrk="1" hangingPunct="1">
              <a:spcBef>
                <a:spcPct val="50000"/>
              </a:spcBef>
            </a:pPr>
            <a:r>
              <a:rPr lang="en-US" sz="2000" i="1" dirty="0">
                <a:solidFill>
                  <a:srgbClr val="000000"/>
                </a:solidFill>
                <a:latin typeface="Arial" charset="0"/>
              </a:rPr>
              <a:t>PV</a:t>
            </a:r>
            <a:r>
              <a:rPr lang="en-US" sz="2000" dirty="0">
                <a:solidFill>
                  <a:srgbClr val="000000"/>
                </a:solidFill>
                <a:latin typeface="Arial" charset="0"/>
              </a:rPr>
              <a:t>[</a:t>
            </a:r>
            <a:r>
              <a:rPr lang="en-US" sz="2000" i="1" dirty="0">
                <a:solidFill>
                  <a:srgbClr val="000000"/>
                </a:solidFill>
                <a:latin typeface="Arial" charset="0"/>
              </a:rPr>
              <a:t>V</a:t>
            </a:r>
            <a:r>
              <a:rPr lang="en-US" sz="2000" i="1" baseline="-25000" dirty="0">
                <a:solidFill>
                  <a:srgbClr val="000000"/>
                </a:solidFill>
                <a:latin typeface="Arial" charset="0"/>
              </a:rPr>
              <a:t>1</a:t>
            </a:r>
            <a:r>
              <a:rPr lang="en-US" sz="2000" dirty="0">
                <a:solidFill>
                  <a:srgbClr val="000000"/>
                </a:solidFill>
                <a:latin typeface="Arial" charset="0"/>
              </a:rPr>
              <a:t>]</a:t>
            </a:r>
            <a:r>
              <a:rPr lang="en-US" sz="2000" i="1" dirty="0">
                <a:solidFill>
                  <a:srgbClr val="000000"/>
                </a:solidFill>
                <a:latin typeface="Arial" charset="0"/>
              </a:rPr>
              <a:t> </a:t>
            </a:r>
            <a:r>
              <a:rPr lang="en-US" sz="2000" dirty="0">
                <a:solidFill>
                  <a:srgbClr val="000000"/>
                </a:solidFill>
                <a:latin typeface="Arial" charset="0"/>
              </a:rPr>
              <a:t>= </a:t>
            </a:r>
            <a:r>
              <a:rPr lang="en-US" sz="2000" i="1" dirty="0">
                <a:solidFill>
                  <a:srgbClr val="000000"/>
                </a:solidFill>
                <a:latin typeface="Arial" charset="0"/>
              </a:rPr>
              <a:t>(1 + </a:t>
            </a:r>
            <a:r>
              <a:rPr lang="en-US" sz="2000" i="1" dirty="0" err="1">
                <a:solidFill>
                  <a:srgbClr val="000000"/>
                </a:solidFill>
                <a:latin typeface="Arial" charset="0"/>
              </a:rPr>
              <a:t>g</a:t>
            </a:r>
            <a:r>
              <a:rPr lang="en-US" sz="2000" i="1" baseline="-25000" dirty="0" err="1">
                <a:solidFill>
                  <a:srgbClr val="000000"/>
                </a:solidFill>
                <a:latin typeface="Arial" charset="0"/>
              </a:rPr>
              <a:t>V</a:t>
            </a:r>
            <a:r>
              <a:rPr lang="en-US" sz="2000" i="1" dirty="0">
                <a:solidFill>
                  <a:srgbClr val="000000"/>
                </a:solidFill>
                <a:latin typeface="Arial" charset="0"/>
              </a:rPr>
              <a:t>)V</a:t>
            </a:r>
            <a:r>
              <a:rPr lang="en-US" sz="2000" i="1" baseline="-25000" dirty="0">
                <a:solidFill>
                  <a:srgbClr val="000000"/>
                </a:solidFill>
                <a:latin typeface="Arial" charset="0"/>
              </a:rPr>
              <a:t>0</a:t>
            </a:r>
            <a:r>
              <a:rPr lang="en-US" sz="2000" i="1" dirty="0">
                <a:solidFill>
                  <a:srgbClr val="000000"/>
                </a:solidFill>
                <a:latin typeface="Arial" charset="0"/>
              </a:rPr>
              <a:t> / (1 + </a:t>
            </a:r>
            <a:r>
              <a:rPr lang="en-US" sz="2000" i="1" dirty="0" err="1">
                <a:solidFill>
                  <a:srgbClr val="000000"/>
                </a:solidFill>
                <a:latin typeface="Arial" charset="0"/>
              </a:rPr>
              <a:t>r</a:t>
            </a:r>
            <a:r>
              <a:rPr lang="en-US" sz="2000" i="1" baseline="-25000" dirty="0" err="1">
                <a:solidFill>
                  <a:srgbClr val="000000"/>
                </a:solidFill>
                <a:latin typeface="Arial" charset="0"/>
              </a:rPr>
              <a:t>V</a:t>
            </a:r>
            <a:r>
              <a:rPr lang="en-US" sz="2000" i="1" dirty="0">
                <a:solidFill>
                  <a:srgbClr val="000000"/>
                </a:solidFill>
                <a:latin typeface="Arial" charset="0"/>
              </a:rPr>
              <a:t>) </a:t>
            </a:r>
            <a:r>
              <a:rPr lang="en-US" sz="2000" dirty="0">
                <a:solidFill>
                  <a:srgbClr val="000000"/>
                </a:solidFill>
                <a:latin typeface="Arial" charset="0"/>
              </a:rPr>
              <a:t>=</a:t>
            </a:r>
            <a:r>
              <a:rPr lang="en-US" sz="2000" i="1" dirty="0">
                <a:solidFill>
                  <a:srgbClr val="000000"/>
                </a:solidFill>
                <a:latin typeface="Arial" charset="0"/>
              </a:rPr>
              <a:t> V</a:t>
            </a:r>
            <a:r>
              <a:rPr lang="en-US" sz="2000" i="1" baseline="-25000" dirty="0">
                <a:solidFill>
                  <a:srgbClr val="000000"/>
                </a:solidFill>
                <a:latin typeface="Arial" charset="0"/>
              </a:rPr>
              <a:t>0</a:t>
            </a:r>
            <a:r>
              <a:rPr lang="en-US" sz="2000" i="1" dirty="0">
                <a:solidFill>
                  <a:srgbClr val="000000"/>
                </a:solidFill>
                <a:latin typeface="Arial" charset="0"/>
              </a:rPr>
              <a:t> / (1 + </a:t>
            </a:r>
            <a:r>
              <a:rPr lang="en-US" sz="2000" i="1" dirty="0" err="1">
                <a:solidFill>
                  <a:srgbClr val="000000"/>
                </a:solidFill>
                <a:latin typeface="Arial" charset="0"/>
              </a:rPr>
              <a:t>y</a:t>
            </a:r>
            <a:r>
              <a:rPr lang="en-US" sz="2000" i="1" baseline="-25000" dirty="0" err="1">
                <a:solidFill>
                  <a:srgbClr val="000000"/>
                </a:solidFill>
                <a:latin typeface="Arial" charset="0"/>
              </a:rPr>
              <a:t>V</a:t>
            </a:r>
            <a:r>
              <a:rPr lang="en-US" sz="2000" i="1" dirty="0" smtClean="0">
                <a:solidFill>
                  <a:srgbClr val="000000"/>
                </a:solidFill>
                <a:latin typeface="Arial" charset="0"/>
              </a:rPr>
              <a:t>)</a:t>
            </a:r>
            <a:r>
              <a:rPr lang="en-US" sz="2000" dirty="0" smtClean="0">
                <a:solidFill>
                  <a:srgbClr val="000000"/>
                </a:solidFill>
                <a:latin typeface="Arial" charset="0"/>
              </a:rPr>
              <a:t>, </a:t>
            </a:r>
            <a:endParaRPr lang="en-US" sz="2000" dirty="0">
              <a:solidFill>
                <a:srgbClr val="000000"/>
              </a:solidFill>
              <a:latin typeface="Arial" charset="0"/>
            </a:endParaRPr>
          </a:p>
          <a:p>
            <a:pPr algn="ctr" eaLnBrk="1" hangingPunct="1">
              <a:spcBef>
                <a:spcPct val="50000"/>
              </a:spcBef>
            </a:pPr>
            <a:r>
              <a:rPr lang="en-US" sz="2000" dirty="0">
                <a:solidFill>
                  <a:srgbClr val="000000"/>
                </a:solidFill>
                <a:latin typeface="Arial" charset="0"/>
              </a:rPr>
              <a:t>e.g., with 6% </a:t>
            </a:r>
            <a:r>
              <a:rPr lang="en-US" sz="2000" i="1" dirty="0">
                <a:solidFill>
                  <a:srgbClr val="000000"/>
                </a:solidFill>
                <a:latin typeface="Arial" charset="0"/>
              </a:rPr>
              <a:t>“</a:t>
            </a:r>
            <a:r>
              <a:rPr lang="en-US" sz="2000" i="1" dirty="0" err="1">
                <a:solidFill>
                  <a:srgbClr val="000000"/>
                </a:solidFill>
                <a:latin typeface="Arial" charset="0"/>
              </a:rPr>
              <a:t>caprate</a:t>
            </a:r>
            <a:r>
              <a:rPr lang="en-US" sz="2000" i="1" dirty="0">
                <a:solidFill>
                  <a:srgbClr val="000000"/>
                </a:solidFill>
                <a:latin typeface="Arial" charset="0"/>
              </a:rPr>
              <a:t>”</a:t>
            </a:r>
            <a:r>
              <a:rPr lang="en-US" sz="2000" dirty="0">
                <a:solidFill>
                  <a:srgbClr val="000000"/>
                </a:solidFill>
                <a:latin typeface="Arial" charset="0"/>
              </a:rPr>
              <a:t>, $94 = $103 / 1.09 = $100 / 1.06.</a:t>
            </a:r>
          </a:p>
          <a:p>
            <a:pPr algn="ctr" eaLnBrk="1" hangingPunct="1">
              <a:spcBef>
                <a:spcPct val="50000"/>
              </a:spcBef>
            </a:pPr>
            <a:r>
              <a:rPr lang="en-US" sz="2000" dirty="0">
                <a:solidFill>
                  <a:srgbClr val="000000"/>
                </a:solidFill>
                <a:latin typeface="Arial" charset="0"/>
              </a:rPr>
              <a:t>This is due to relationship between </a:t>
            </a:r>
            <a:r>
              <a:rPr lang="en-US" sz="2000" i="1" dirty="0" err="1">
                <a:solidFill>
                  <a:srgbClr val="000000"/>
                </a:solidFill>
                <a:latin typeface="Arial" charset="0"/>
              </a:rPr>
              <a:t>r</a:t>
            </a:r>
            <a:r>
              <a:rPr lang="en-US" sz="2000" i="1" baseline="-25000" dirty="0" err="1">
                <a:solidFill>
                  <a:srgbClr val="000000"/>
                </a:solidFill>
                <a:latin typeface="Arial" charset="0"/>
              </a:rPr>
              <a:t>V</a:t>
            </a:r>
            <a:r>
              <a:rPr lang="en-US" sz="2000" dirty="0">
                <a:solidFill>
                  <a:srgbClr val="000000"/>
                </a:solidFill>
                <a:latin typeface="Arial" charset="0"/>
              </a:rPr>
              <a:t>, </a:t>
            </a:r>
            <a:r>
              <a:rPr lang="en-US" sz="2000" i="1" dirty="0" err="1">
                <a:solidFill>
                  <a:srgbClr val="000000"/>
                </a:solidFill>
                <a:latin typeface="Arial" charset="0"/>
              </a:rPr>
              <a:t>g</a:t>
            </a:r>
            <a:r>
              <a:rPr lang="en-US" sz="2000" i="1" baseline="-25000" dirty="0" err="1">
                <a:solidFill>
                  <a:srgbClr val="000000"/>
                </a:solidFill>
                <a:latin typeface="Arial" charset="0"/>
              </a:rPr>
              <a:t>V</a:t>
            </a:r>
            <a:r>
              <a:rPr lang="en-US" sz="2000" dirty="0">
                <a:solidFill>
                  <a:srgbClr val="000000"/>
                </a:solidFill>
                <a:latin typeface="Arial" charset="0"/>
              </a:rPr>
              <a:t>, &amp; </a:t>
            </a:r>
            <a:r>
              <a:rPr lang="en-US" sz="2000" i="1" dirty="0" err="1">
                <a:solidFill>
                  <a:srgbClr val="000000"/>
                </a:solidFill>
                <a:latin typeface="Arial" charset="0"/>
              </a:rPr>
              <a:t>y</a:t>
            </a:r>
            <a:r>
              <a:rPr lang="en-US" sz="2000" i="1" baseline="-25000" dirty="0" err="1">
                <a:solidFill>
                  <a:srgbClr val="000000"/>
                </a:solidFill>
                <a:latin typeface="Arial" charset="0"/>
              </a:rPr>
              <a:t>V</a:t>
            </a:r>
            <a:r>
              <a:rPr lang="en-US" sz="2000" dirty="0">
                <a:solidFill>
                  <a:srgbClr val="000000"/>
                </a:solidFill>
                <a:latin typeface="Arial" charset="0"/>
              </a:rPr>
              <a:t>:</a:t>
            </a:r>
          </a:p>
          <a:p>
            <a:pPr algn="ctr" eaLnBrk="1" hangingPunct="1">
              <a:spcBef>
                <a:spcPct val="50000"/>
              </a:spcBef>
            </a:pPr>
            <a:r>
              <a:rPr lang="en-US" sz="2000" i="1" dirty="0">
                <a:solidFill>
                  <a:srgbClr val="000000"/>
                </a:solidFill>
                <a:latin typeface="Arial" charset="0"/>
              </a:rPr>
              <a:t>(1 + </a:t>
            </a:r>
            <a:r>
              <a:rPr lang="en-US" sz="2000" i="1" dirty="0" err="1">
                <a:solidFill>
                  <a:srgbClr val="000000"/>
                </a:solidFill>
                <a:latin typeface="Arial" charset="0"/>
              </a:rPr>
              <a:t>r</a:t>
            </a:r>
            <a:r>
              <a:rPr lang="en-US" sz="2000" i="1" baseline="-25000" dirty="0" err="1">
                <a:solidFill>
                  <a:srgbClr val="000000"/>
                </a:solidFill>
                <a:latin typeface="Arial" charset="0"/>
              </a:rPr>
              <a:t>V</a:t>
            </a:r>
            <a:r>
              <a:rPr lang="en-US" sz="2000" i="1" dirty="0">
                <a:solidFill>
                  <a:srgbClr val="000000"/>
                </a:solidFill>
                <a:latin typeface="Arial" charset="0"/>
              </a:rPr>
              <a:t>) / (1 + </a:t>
            </a:r>
            <a:r>
              <a:rPr lang="en-US" sz="2000" i="1" dirty="0" err="1">
                <a:solidFill>
                  <a:srgbClr val="000000"/>
                </a:solidFill>
                <a:latin typeface="Arial" charset="0"/>
              </a:rPr>
              <a:t>y</a:t>
            </a:r>
            <a:r>
              <a:rPr lang="en-US" sz="2000" i="1" baseline="-25000" dirty="0" err="1">
                <a:solidFill>
                  <a:srgbClr val="000000"/>
                </a:solidFill>
                <a:latin typeface="Arial" charset="0"/>
              </a:rPr>
              <a:t>V</a:t>
            </a:r>
            <a:r>
              <a:rPr lang="en-US" sz="2000" i="1" dirty="0">
                <a:solidFill>
                  <a:srgbClr val="000000"/>
                </a:solidFill>
                <a:latin typeface="Arial" charset="0"/>
              </a:rPr>
              <a:t>) </a:t>
            </a:r>
            <a:r>
              <a:rPr lang="en-US" sz="2000" dirty="0">
                <a:solidFill>
                  <a:srgbClr val="000000"/>
                </a:solidFill>
                <a:latin typeface="Arial" charset="0"/>
              </a:rPr>
              <a:t>=</a:t>
            </a:r>
            <a:r>
              <a:rPr lang="en-US" sz="2000" i="1" dirty="0">
                <a:solidFill>
                  <a:srgbClr val="000000"/>
                </a:solidFill>
                <a:latin typeface="Arial" charset="0"/>
              </a:rPr>
              <a:t> (1 + </a:t>
            </a:r>
            <a:r>
              <a:rPr lang="en-US" sz="2000" i="1" dirty="0" err="1">
                <a:solidFill>
                  <a:srgbClr val="000000"/>
                </a:solidFill>
                <a:latin typeface="Arial" charset="0"/>
              </a:rPr>
              <a:t>g</a:t>
            </a:r>
            <a:r>
              <a:rPr lang="en-US" sz="2000" i="1" baseline="-25000" dirty="0" err="1">
                <a:solidFill>
                  <a:srgbClr val="000000"/>
                </a:solidFill>
                <a:latin typeface="Arial" charset="0"/>
              </a:rPr>
              <a:t>V</a:t>
            </a:r>
            <a:r>
              <a:rPr lang="en-US" sz="2000" i="1" dirty="0">
                <a:solidFill>
                  <a:srgbClr val="000000"/>
                </a:solidFill>
                <a:latin typeface="Arial" charset="0"/>
              </a:rPr>
              <a:t>) </a:t>
            </a:r>
            <a:r>
              <a:rPr lang="en-US" sz="2000" i="1" dirty="0">
                <a:solidFill>
                  <a:srgbClr val="000000"/>
                </a:solidFill>
                <a:latin typeface="Arial" charset="0"/>
                <a:sym typeface="Wingdings" pitchFamily="2" charset="2"/>
              </a:rPr>
              <a:t></a:t>
            </a:r>
            <a:r>
              <a:rPr lang="en-US" sz="2000" i="1" dirty="0">
                <a:solidFill>
                  <a:srgbClr val="000000"/>
                </a:solidFill>
                <a:latin typeface="Arial" charset="0"/>
              </a:rPr>
              <a:t> </a:t>
            </a:r>
            <a:r>
              <a:rPr lang="en-US" sz="2000" i="1" dirty="0" err="1">
                <a:solidFill>
                  <a:srgbClr val="000000"/>
                </a:solidFill>
                <a:latin typeface="Arial" charset="0"/>
              </a:rPr>
              <a:t>r</a:t>
            </a:r>
            <a:r>
              <a:rPr lang="en-US" sz="2000" i="1" baseline="-25000" dirty="0" err="1">
                <a:solidFill>
                  <a:srgbClr val="000000"/>
                </a:solidFill>
                <a:latin typeface="Arial" charset="0"/>
              </a:rPr>
              <a:t>V</a:t>
            </a:r>
            <a:r>
              <a:rPr lang="en-US" sz="2000" i="1" dirty="0">
                <a:solidFill>
                  <a:srgbClr val="000000"/>
                </a:solidFill>
                <a:latin typeface="Arial" charset="0"/>
              </a:rPr>
              <a:t> </a:t>
            </a:r>
            <a:r>
              <a:rPr lang="en-US" sz="2000" dirty="0">
                <a:solidFill>
                  <a:srgbClr val="000000"/>
                </a:solidFill>
                <a:latin typeface="Arial" charset="0"/>
              </a:rPr>
              <a:t>≈</a:t>
            </a:r>
            <a:r>
              <a:rPr lang="en-US" sz="2000" i="1" dirty="0">
                <a:solidFill>
                  <a:srgbClr val="000000"/>
                </a:solidFill>
                <a:latin typeface="Arial" charset="0"/>
              </a:rPr>
              <a:t> </a:t>
            </a:r>
            <a:r>
              <a:rPr lang="en-US" sz="2000" i="1" dirty="0" err="1">
                <a:solidFill>
                  <a:srgbClr val="000000"/>
                </a:solidFill>
                <a:latin typeface="Arial" charset="0"/>
              </a:rPr>
              <a:t>y</a:t>
            </a:r>
            <a:r>
              <a:rPr lang="en-US" sz="2000" i="1" baseline="-25000" dirty="0" err="1">
                <a:solidFill>
                  <a:srgbClr val="000000"/>
                </a:solidFill>
                <a:latin typeface="Arial" charset="0"/>
              </a:rPr>
              <a:t>V</a:t>
            </a:r>
            <a:r>
              <a:rPr lang="en-US" sz="2000" i="1" baseline="-25000" dirty="0">
                <a:solidFill>
                  <a:srgbClr val="000000"/>
                </a:solidFill>
                <a:latin typeface="Arial" charset="0"/>
              </a:rPr>
              <a:t> </a:t>
            </a:r>
            <a:r>
              <a:rPr lang="en-US" sz="2000" i="1" dirty="0">
                <a:solidFill>
                  <a:srgbClr val="000000"/>
                </a:solidFill>
                <a:latin typeface="Arial" charset="0"/>
              </a:rPr>
              <a:t>+ </a:t>
            </a:r>
            <a:r>
              <a:rPr lang="en-US" sz="2000" i="1" dirty="0" err="1">
                <a:solidFill>
                  <a:srgbClr val="000000"/>
                </a:solidFill>
                <a:latin typeface="Arial" charset="0"/>
              </a:rPr>
              <a:t>g</a:t>
            </a:r>
            <a:r>
              <a:rPr lang="en-US" sz="2000" i="1" baseline="-25000" dirty="0" err="1">
                <a:solidFill>
                  <a:srgbClr val="000000"/>
                </a:solidFill>
                <a:latin typeface="Arial" charset="0"/>
              </a:rPr>
              <a:t>V</a:t>
            </a:r>
            <a:endParaRPr lang="en-US" sz="2000" dirty="0">
              <a:solidFill>
                <a:srgbClr val="000000"/>
              </a:solidFill>
              <a:latin typeface="Arial" charset="0"/>
            </a:endParaRPr>
          </a:p>
          <a:p>
            <a:pPr algn="ctr" eaLnBrk="1" hangingPunct="1">
              <a:spcBef>
                <a:spcPct val="50000"/>
              </a:spcBef>
            </a:pPr>
            <a:r>
              <a:rPr lang="en-US" sz="2000" dirty="0">
                <a:solidFill>
                  <a:srgbClr val="000000"/>
                </a:solidFill>
                <a:latin typeface="Arial" charset="0"/>
              </a:rPr>
              <a:t>(This is an “accounting relationship”:  Holds </a:t>
            </a:r>
            <a:r>
              <a:rPr lang="en-US" sz="2000" u="sng" dirty="0">
                <a:solidFill>
                  <a:srgbClr val="000000"/>
                </a:solidFill>
                <a:latin typeface="Arial" charset="0"/>
              </a:rPr>
              <a:t>by definition</a:t>
            </a:r>
            <a:r>
              <a:rPr lang="en-US" sz="2000" dirty="0">
                <a:solidFill>
                  <a:srgbClr val="000000"/>
                </a:solidFill>
                <a:latin typeface="Arial" charset="0"/>
              </a:rPr>
              <a:t>.)</a:t>
            </a:r>
          </a:p>
          <a:p>
            <a:pPr algn="ctr" eaLnBrk="1" hangingPunct="1">
              <a:spcBef>
                <a:spcPct val="50000"/>
              </a:spcBef>
            </a:pPr>
            <a:r>
              <a:rPr lang="en-US" sz="2000" dirty="0">
                <a:solidFill>
                  <a:srgbClr val="000000"/>
                </a:solidFill>
                <a:latin typeface="Arial" charset="0"/>
              </a:rPr>
              <a:t>Thus, easy to apply </a:t>
            </a:r>
            <a:r>
              <a:rPr lang="en-US" sz="2000" dirty="0" err="1">
                <a:solidFill>
                  <a:srgbClr val="000000"/>
                </a:solidFill>
                <a:latin typeface="Arial" charset="0"/>
              </a:rPr>
              <a:t>RADR</a:t>
            </a:r>
            <a:r>
              <a:rPr lang="en-US" sz="2000" dirty="0">
                <a:solidFill>
                  <a:srgbClr val="000000"/>
                </a:solidFill>
                <a:latin typeface="Arial" charset="0"/>
              </a:rPr>
              <a:t> discounting to underlying asset (due to transparency in market for trading such built properties).</a:t>
            </a:r>
          </a:p>
        </p:txBody>
      </p:sp>
      <p:sp>
        <p:nvSpPr>
          <p:cNvPr id="9" name="Footer Placeholder 8"/>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p:spPr>
        <p:txBody>
          <a:bodyPr/>
          <a:lstStyle/>
          <a:p>
            <a:fld id="{6F884256-3BE4-481B-A116-346E36A0C1CB}" type="slidenum">
              <a:rPr lang="en-US" smtClean="0"/>
              <a:pPr/>
              <a:t>75</a:t>
            </a:fld>
            <a:endParaRPr lang="en-US"/>
          </a:p>
        </p:txBody>
      </p:sp>
      <p:sp>
        <p:nvSpPr>
          <p:cNvPr id="114691" name="Text Box 2"/>
          <p:cNvSpPr txBox="1">
            <a:spLocks noChangeArrowheads="1"/>
          </p:cNvSpPr>
          <p:nvPr/>
        </p:nvSpPr>
        <p:spPr bwMode="auto">
          <a:xfrm>
            <a:off x="762000" y="533400"/>
            <a:ext cx="7696200" cy="5480050"/>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Now suppose the office building does not exist yet, </a:t>
            </a:r>
          </a:p>
          <a:p>
            <a:pPr eaLnBrk="1" hangingPunct="1">
              <a:spcBef>
                <a:spcPct val="50000"/>
              </a:spcBef>
            </a:pPr>
            <a:r>
              <a:rPr lang="en-US">
                <a:solidFill>
                  <a:srgbClr val="000000"/>
                </a:solidFill>
                <a:latin typeface="Arial" charset="0"/>
              </a:rPr>
              <a:t>but we could build it in 1 year </a:t>
            </a:r>
          </a:p>
          <a:p>
            <a:pPr eaLnBrk="1" hangingPunct="1">
              <a:spcBef>
                <a:spcPct val="50000"/>
              </a:spcBef>
            </a:pPr>
            <a:r>
              <a:rPr lang="en-US">
                <a:solidFill>
                  <a:srgbClr val="000000"/>
                </a:solidFill>
                <a:latin typeface="Arial" charset="0"/>
              </a:rPr>
              <a:t>by paying $90M of construction cost next year. (Construction is instantaneous: We can decide next year whether to build or not.)</a:t>
            </a:r>
          </a:p>
          <a:p>
            <a:pPr eaLnBrk="1" hangingPunct="1">
              <a:spcBef>
                <a:spcPct val="50000"/>
              </a:spcBef>
            </a:pPr>
            <a:r>
              <a:rPr lang="en-US">
                <a:solidFill>
                  <a:srgbClr val="000000"/>
                </a:solidFill>
                <a:latin typeface="Arial" charset="0"/>
              </a:rPr>
              <a:t>Suppose our </a:t>
            </a:r>
            <a:r>
              <a:rPr lang="en-US" b="1" i="1">
                <a:solidFill>
                  <a:srgbClr val="000000"/>
                </a:solidFill>
                <a:latin typeface="Arial" charset="0"/>
              </a:rPr>
              <a:t>option</a:t>
            </a:r>
            <a:r>
              <a:rPr lang="en-US">
                <a:solidFill>
                  <a:srgbClr val="000000"/>
                </a:solidFill>
                <a:latin typeface="Arial" charset="0"/>
              </a:rPr>
              <a:t> to build this project expires in 1 year: We either build then or we lose the right to ever build.</a:t>
            </a:r>
          </a:p>
          <a:p>
            <a:pPr eaLnBrk="1" hangingPunct="1">
              <a:spcBef>
                <a:spcPct val="50000"/>
              </a:spcBef>
            </a:pPr>
            <a:r>
              <a:rPr lang="en-US">
                <a:solidFill>
                  <a:srgbClr val="000000"/>
                </a:solidFill>
                <a:latin typeface="Arial" charset="0"/>
              </a:rPr>
              <a:t>Suppose market for such options is </a:t>
            </a:r>
            <a:r>
              <a:rPr lang="en-US" b="1" i="1">
                <a:solidFill>
                  <a:srgbClr val="000000"/>
                </a:solidFill>
                <a:latin typeface="Arial" charset="0"/>
              </a:rPr>
              <a:t>thin</a:t>
            </a:r>
            <a:r>
              <a:rPr lang="en-US">
                <a:solidFill>
                  <a:srgbClr val="000000"/>
                </a:solidFill>
                <a:latin typeface="Arial" charset="0"/>
              </a:rPr>
              <a:t>, lacks transparency, so we cannot directly observe value of option or of relevant </a:t>
            </a:r>
            <a:r>
              <a:rPr lang="en-US" i="1">
                <a:solidFill>
                  <a:srgbClr val="000000"/>
                </a:solidFill>
                <a:latin typeface="Arial" charset="0"/>
              </a:rPr>
              <a:t>E</a:t>
            </a:r>
            <a:r>
              <a:rPr lang="en-US">
                <a:solidFill>
                  <a:srgbClr val="000000"/>
                </a:solidFill>
                <a:latin typeface="Arial" charset="0"/>
              </a:rPr>
              <a:t>[</a:t>
            </a:r>
            <a:r>
              <a:rPr lang="en-US" i="1">
                <a:solidFill>
                  <a:srgbClr val="000000"/>
                </a:solidFill>
                <a:latin typeface="Arial" charset="0"/>
              </a:rPr>
              <a:t>RP</a:t>
            </a:r>
            <a:r>
              <a:rPr lang="en-US">
                <a:solidFill>
                  <a:srgbClr val="000000"/>
                </a:solidFill>
                <a:latin typeface="Arial" charset="0"/>
              </a:rPr>
              <a:t>] in discount rate…</a:t>
            </a:r>
          </a:p>
          <a:p>
            <a:pPr algn="ctr" eaLnBrk="1" hangingPunct="1">
              <a:spcBef>
                <a:spcPct val="50000"/>
              </a:spcBef>
            </a:pPr>
            <a:r>
              <a:rPr lang="en-US" sz="2800" i="1">
                <a:solidFill>
                  <a:srgbClr val="000000"/>
                </a:solidFill>
                <a:latin typeface="Arial" charset="0"/>
              </a:rPr>
              <a:t>How much is this </a:t>
            </a:r>
            <a:r>
              <a:rPr lang="en-US" sz="2800" i="1" u="sng">
                <a:solidFill>
                  <a:srgbClr val="000000"/>
                </a:solidFill>
                <a:latin typeface="Arial" charset="0"/>
              </a:rPr>
              <a:t>option</a:t>
            </a:r>
            <a:r>
              <a:rPr lang="en-US" sz="2800" i="1">
                <a:solidFill>
                  <a:srgbClr val="000000"/>
                </a:solidFill>
                <a:latin typeface="Arial" charset="0"/>
              </a:rPr>
              <a:t> worth?</a:t>
            </a:r>
          </a:p>
        </p:txBody>
      </p:sp>
      <p:sp>
        <p:nvSpPr>
          <p:cNvPr id="114692" name="Text Box 3"/>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2"/>
          </p:nvPr>
        </p:nvSpPr>
        <p:spPr>
          <a:noFill/>
        </p:spPr>
        <p:txBody>
          <a:bodyPr/>
          <a:lstStyle/>
          <a:p>
            <a:fld id="{26AFD82C-E61E-45D7-9DF4-E67EE30B567B}" type="slidenum">
              <a:rPr lang="en-US" smtClean="0"/>
              <a:pPr/>
              <a:t>76</a:t>
            </a:fld>
            <a:endParaRPr lang="en-US"/>
          </a:p>
        </p:txBody>
      </p:sp>
      <p:sp>
        <p:nvSpPr>
          <p:cNvPr id="115715" name="Text Box 12"/>
          <p:cNvSpPr txBox="1">
            <a:spLocks noChangeArrowheads="1"/>
          </p:cNvSpPr>
          <p:nvPr/>
        </p:nvSpPr>
        <p:spPr bwMode="auto">
          <a:xfrm>
            <a:off x="762000" y="685800"/>
            <a:ext cx="4953000" cy="8540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rPr>
              <a:t>Label the value of the option today PV(C</a:t>
            </a:r>
            <a:r>
              <a:rPr lang="en-US" sz="2000" baseline="-25000">
                <a:solidFill>
                  <a:srgbClr val="000000"/>
                </a:solidFill>
              </a:rPr>
              <a:t>1</a:t>
            </a:r>
            <a:r>
              <a:rPr lang="en-US" sz="2000">
                <a:solidFill>
                  <a:srgbClr val="000000"/>
                </a:solidFill>
              </a:rPr>
              <a:t>).</a:t>
            </a:r>
          </a:p>
          <a:p>
            <a:pPr eaLnBrk="1" hangingPunct="1">
              <a:spcBef>
                <a:spcPct val="50000"/>
              </a:spcBef>
            </a:pPr>
            <a:r>
              <a:rPr lang="en-US" sz="2000">
                <a:solidFill>
                  <a:srgbClr val="000000"/>
                </a:solidFill>
              </a:rPr>
              <a:t>Here is the situation we face…</a:t>
            </a:r>
          </a:p>
        </p:txBody>
      </p:sp>
      <p:sp>
        <p:nvSpPr>
          <p:cNvPr id="115716" name="Oval 4"/>
          <p:cNvSpPr>
            <a:spLocks noChangeArrowheads="1"/>
          </p:cNvSpPr>
          <p:nvPr/>
        </p:nvSpPr>
        <p:spPr bwMode="auto">
          <a:xfrm>
            <a:off x="1295400" y="2819400"/>
            <a:ext cx="1066800" cy="457200"/>
          </a:xfrm>
          <a:prstGeom prst="ellipse">
            <a:avLst/>
          </a:prstGeom>
          <a:noFill/>
          <a:ln w="9525">
            <a:solidFill>
              <a:schemeClr val="tx1"/>
            </a:solidFill>
            <a:round/>
            <a:headEnd/>
            <a:tailEnd/>
          </a:ln>
        </p:spPr>
        <p:txBody>
          <a:bodyPr wrap="none" anchor="ctr"/>
          <a:lstStyle/>
          <a:p>
            <a:pPr eaLnBrk="1" hangingPunct="1"/>
            <a:endParaRPr lang="en-US">
              <a:solidFill>
                <a:srgbClr val="000000"/>
              </a:solidFill>
            </a:endParaRPr>
          </a:p>
        </p:txBody>
      </p:sp>
      <p:sp>
        <p:nvSpPr>
          <p:cNvPr id="115717" name="Line 5"/>
          <p:cNvSpPr>
            <a:spLocks noChangeShapeType="1"/>
          </p:cNvSpPr>
          <p:nvPr/>
        </p:nvSpPr>
        <p:spPr bwMode="auto">
          <a:xfrm flipV="1">
            <a:off x="2362200" y="1752600"/>
            <a:ext cx="3429000" cy="1219200"/>
          </a:xfrm>
          <a:prstGeom prst="line">
            <a:avLst/>
          </a:prstGeom>
          <a:noFill/>
          <a:ln w="9525">
            <a:solidFill>
              <a:schemeClr val="tx1"/>
            </a:solidFill>
            <a:round/>
            <a:headEnd/>
            <a:tailEnd/>
          </a:ln>
        </p:spPr>
        <p:txBody>
          <a:bodyPr wrap="none"/>
          <a:lstStyle/>
          <a:p>
            <a:endParaRPr lang="en-US"/>
          </a:p>
        </p:txBody>
      </p:sp>
      <p:sp>
        <p:nvSpPr>
          <p:cNvPr id="115718" name="Line 6"/>
          <p:cNvSpPr>
            <a:spLocks noChangeShapeType="1"/>
          </p:cNvSpPr>
          <p:nvPr/>
        </p:nvSpPr>
        <p:spPr bwMode="auto">
          <a:xfrm>
            <a:off x="2286000" y="3124200"/>
            <a:ext cx="3505200" cy="609600"/>
          </a:xfrm>
          <a:prstGeom prst="line">
            <a:avLst/>
          </a:prstGeom>
          <a:noFill/>
          <a:ln w="9525">
            <a:solidFill>
              <a:schemeClr val="tx1"/>
            </a:solidFill>
            <a:round/>
            <a:headEnd/>
            <a:tailEnd/>
          </a:ln>
        </p:spPr>
        <p:txBody>
          <a:bodyPr wrap="none"/>
          <a:lstStyle/>
          <a:p>
            <a:endParaRPr lang="en-US"/>
          </a:p>
        </p:txBody>
      </p:sp>
      <p:sp>
        <p:nvSpPr>
          <p:cNvPr id="115719" name="Text Box 7"/>
          <p:cNvSpPr txBox="1">
            <a:spLocks noChangeArrowheads="1"/>
          </p:cNvSpPr>
          <p:nvPr/>
        </p:nvSpPr>
        <p:spPr bwMode="auto">
          <a:xfrm>
            <a:off x="5791200" y="762000"/>
            <a:ext cx="3200400" cy="1597025"/>
          </a:xfrm>
          <a:prstGeom prst="rect">
            <a:avLst/>
          </a:prstGeom>
          <a:noFill/>
          <a:ln w="9525">
            <a:solidFill>
              <a:schemeClr val="tx1"/>
            </a:solidFill>
            <a:miter lim="800000"/>
            <a:headEnd/>
            <a:tailEnd/>
          </a:ln>
        </p:spPr>
        <p:txBody>
          <a:bodyPr>
            <a:spAutoFit/>
          </a:bodyPr>
          <a:lstStyle/>
          <a:p>
            <a:pPr eaLnBrk="1" hangingPunct="1">
              <a:spcBef>
                <a:spcPct val="30000"/>
              </a:spcBef>
            </a:pPr>
            <a:r>
              <a:rPr lang="en-US" sz="2000">
                <a:solidFill>
                  <a:srgbClr val="000000"/>
                </a:solidFill>
              </a:rPr>
              <a:t>V</a:t>
            </a:r>
            <a:r>
              <a:rPr lang="en-US" sz="2000" baseline="-25000">
                <a:solidFill>
                  <a:srgbClr val="000000"/>
                </a:solidFill>
              </a:rPr>
              <a:t>up</a:t>
            </a:r>
            <a:r>
              <a:rPr lang="en-US" sz="2000">
                <a:solidFill>
                  <a:srgbClr val="000000"/>
                </a:solidFill>
              </a:rPr>
              <a:t> = $113 M</a:t>
            </a:r>
          </a:p>
          <a:p>
            <a:pPr eaLnBrk="1" hangingPunct="1">
              <a:spcBef>
                <a:spcPct val="30000"/>
              </a:spcBef>
            </a:pPr>
            <a:r>
              <a:rPr lang="en-US" sz="2000">
                <a:solidFill>
                  <a:srgbClr val="000000"/>
                </a:solidFill>
              </a:rPr>
              <a:t>K = $90 M</a:t>
            </a:r>
          </a:p>
          <a:p>
            <a:pPr eaLnBrk="1" hangingPunct="1">
              <a:spcBef>
                <a:spcPct val="30000"/>
              </a:spcBef>
            </a:pPr>
            <a:r>
              <a:rPr lang="en-US" sz="2000" b="1" i="1">
                <a:solidFill>
                  <a:srgbClr val="000000"/>
                </a:solidFill>
              </a:rPr>
              <a:t>Do dvlpt</a:t>
            </a:r>
            <a:r>
              <a:rPr lang="en-US" sz="2000">
                <a:solidFill>
                  <a:srgbClr val="000000"/>
                </a:solidFill>
              </a:rPr>
              <a:t>, get:</a:t>
            </a:r>
          </a:p>
          <a:p>
            <a:pPr eaLnBrk="1" hangingPunct="1">
              <a:spcBef>
                <a:spcPct val="30000"/>
              </a:spcBef>
            </a:pPr>
            <a:r>
              <a:rPr lang="en-US" sz="2000">
                <a:solidFill>
                  <a:srgbClr val="000000"/>
                </a:solidFill>
              </a:rPr>
              <a:t>$113 - $90 = </a:t>
            </a:r>
            <a:r>
              <a:rPr lang="en-US" sz="2000" b="1">
                <a:solidFill>
                  <a:srgbClr val="CC0099"/>
                </a:solidFill>
              </a:rPr>
              <a:t>$23 M = C</a:t>
            </a:r>
            <a:r>
              <a:rPr lang="en-US" sz="2000" b="1" baseline="-25000">
                <a:solidFill>
                  <a:srgbClr val="CC0099"/>
                </a:solidFill>
              </a:rPr>
              <a:t>up</a:t>
            </a:r>
            <a:endParaRPr lang="en-US" sz="2000" b="1">
              <a:solidFill>
                <a:srgbClr val="CC0099"/>
              </a:solidFill>
            </a:endParaRPr>
          </a:p>
        </p:txBody>
      </p:sp>
      <p:sp>
        <p:nvSpPr>
          <p:cNvPr id="115720" name="Text Box 8"/>
          <p:cNvSpPr txBox="1">
            <a:spLocks noChangeArrowheads="1"/>
          </p:cNvSpPr>
          <p:nvPr/>
        </p:nvSpPr>
        <p:spPr bwMode="auto">
          <a:xfrm>
            <a:off x="5791200" y="2667000"/>
            <a:ext cx="3200400" cy="1200150"/>
          </a:xfrm>
          <a:prstGeom prst="rect">
            <a:avLst/>
          </a:prstGeom>
          <a:noFill/>
          <a:ln w="9525">
            <a:solidFill>
              <a:schemeClr val="tx1"/>
            </a:solidFill>
            <a:miter lim="800000"/>
            <a:headEnd/>
            <a:tailEnd/>
          </a:ln>
        </p:spPr>
        <p:txBody>
          <a:bodyPr>
            <a:spAutoFit/>
          </a:bodyPr>
          <a:lstStyle/>
          <a:p>
            <a:pPr eaLnBrk="1" hangingPunct="1">
              <a:spcBef>
                <a:spcPct val="30000"/>
              </a:spcBef>
            </a:pPr>
            <a:r>
              <a:rPr lang="en-US" sz="2000">
                <a:solidFill>
                  <a:srgbClr val="000000"/>
                </a:solidFill>
              </a:rPr>
              <a:t>V</a:t>
            </a:r>
            <a:r>
              <a:rPr lang="en-US" sz="2000" baseline="-25000">
                <a:solidFill>
                  <a:srgbClr val="000000"/>
                </a:solidFill>
              </a:rPr>
              <a:t>down</a:t>
            </a:r>
            <a:r>
              <a:rPr lang="en-US" sz="2000">
                <a:solidFill>
                  <a:srgbClr val="000000"/>
                </a:solidFill>
              </a:rPr>
              <a:t> = $79 M</a:t>
            </a:r>
          </a:p>
          <a:p>
            <a:pPr eaLnBrk="1" hangingPunct="1">
              <a:spcBef>
                <a:spcPct val="30000"/>
              </a:spcBef>
            </a:pPr>
            <a:r>
              <a:rPr lang="en-US" sz="2000">
                <a:solidFill>
                  <a:srgbClr val="000000"/>
                </a:solidFill>
              </a:rPr>
              <a:t>K = $90 M</a:t>
            </a:r>
          </a:p>
          <a:p>
            <a:pPr eaLnBrk="1" hangingPunct="1">
              <a:spcBef>
                <a:spcPct val="30000"/>
              </a:spcBef>
            </a:pPr>
            <a:r>
              <a:rPr lang="en-US" sz="2000" b="1" i="1">
                <a:solidFill>
                  <a:srgbClr val="000000"/>
                </a:solidFill>
              </a:rPr>
              <a:t>Don’t build</a:t>
            </a:r>
            <a:r>
              <a:rPr lang="en-US" sz="2000">
                <a:solidFill>
                  <a:srgbClr val="000000"/>
                </a:solidFill>
              </a:rPr>
              <a:t>, get: </a:t>
            </a:r>
            <a:r>
              <a:rPr lang="en-US" sz="2000" b="1">
                <a:solidFill>
                  <a:srgbClr val="CC0099"/>
                </a:solidFill>
              </a:rPr>
              <a:t>$0 = C</a:t>
            </a:r>
            <a:r>
              <a:rPr lang="en-US" sz="2000" b="1" baseline="-25000">
                <a:solidFill>
                  <a:srgbClr val="CC0099"/>
                </a:solidFill>
              </a:rPr>
              <a:t>down</a:t>
            </a:r>
            <a:endParaRPr lang="en-US" sz="2000" b="1">
              <a:solidFill>
                <a:srgbClr val="CC0099"/>
              </a:solidFill>
            </a:endParaRPr>
          </a:p>
        </p:txBody>
      </p:sp>
      <p:sp>
        <p:nvSpPr>
          <p:cNvPr id="115721" name="Text Box 9"/>
          <p:cNvSpPr txBox="1">
            <a:spLocks noChangeArrowheads="1"/>
          </p:cNvSpPr>
          <p:nvPr/>
        </p:nvSpPr>
        <p:spPr bwMode="auto">
          <a:xfrm>
            <a:off x="2819400" y="1981200"/>
            <a:ext cx="1981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rPr>
              <a:t>Prob = 70%</a:t>
            </a:r>
          </a:p>
        </p:txBody>
      </p:sp>
      <p:sp>
        <p:nvSpPr>
          <p:cNvPr id="115722" name="Text Box 10"/>
          <p:cNvSpPr txBox="1">
            <a:spLocks noChangeArrowheads="1"/>
          </p:cNvSpPr>
          <p:nvPr/>
        </p:nvSpPr>
        <p:spPr bwMode="auto">
          <a:xfrm>
            <a:off x="2895600" y="3429000"/>
            <a:ext cx="1981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rPr>
              <a:t>Prob = 30%</a:t>
            </a:r>
          </a:p>
        </p:txBody>
      </p:sp>
      <p:sp>
        <p:nvSpPr>
          <p:cNvPr id="115723" name="Text Box 11"/>
          <p:cNvSpPr txBox="1">
            <a:spLocks noChangeArrowheads="1"/>
          </p:cNvSpPr>
          <p:nvPr/>
        </p:nvSpPr>
        <p:spPr bwMode="auto">
          <a:xfrm>
            <a:off x="1295400" y="2819400"/>
            <a:ext cx="990600" cy="396875"/>
          </a:xfrm>
          <a:prstGeom prst="rect">
            <a:avLst/>
          </a:prstGeom>
          <a:noFill/>
          <a:ln w="9525">
            <a:noFill/>
            <a:miter lim="800000"/>
            <a:headEnd/>
            <a:tailEnd/>
          </a:ln>
        </p:spPr>
        <p:txBody>
          <a:bodyPr>
            <a:spAutoFit/>
          </a:bodyPr>
          <a:lstStyle/>
          <a:p>
            <a:pPr algn="ctr" eaLnBrk="1" hangingPunct="1">
              <a:spcBef>
                <a:spcPct val="50000"/>
              </a:spcBef>
            </a:pPr>
            <a:r>
              <a:rPr lang="en-US" sz="2000" i="1">
                <a:solidFill>
                  <a:srgbClr val="000000"/>
                </a:solidFill>
              </a:rPr>
              <a:t>PV</a:t>
            </a:r>
            <a:r>
              <a:rPr lang="en-US" sz="2000">
                <a:solidFill>
                  <a:srgbClr val="000000"/>
                </a:solidFill>
              </a:rPr>
              <a:t>[</a:t>
            </a:r>
            <a:r>
              <a:rPr lang="en-US" sz="2000" i="1">
                <a:solidFill>
                  <a:srgbClr val="000000"/>
                </a:solidFill>
              </a:rPr>
              <a:t>C</a:t>
            </a:r>
            <a:r>
              <a:rPr lang="en-US" sz="2000" i="1" baseline="-25000">
                <a:solidFill>
                  <a:srgbClr val="000000"/>
                </a:solidFill>
              </a:rPr>
              <a:t>1</a:t>
            </a:r>
            <a:r>
              <a:rPr lang="en-US" sz="2000">
                <a:solidFill>
                  <a:srgbClr val="000000"/>
                </a:solidFill>
              </a:rPr>
              <a:t>]</a:t>
            </a:r>
          </a:p>
        </p:txBody>
      </p:sp>
      <p:sp>
        <p:nvSpPr>
          <p:cNvPr id="115724" name="Text Box 13"/>
          <p:cNvSpPr txBox="1">
            <a:spLocks noChangeArrowheads="1"/>
          </p:cNvSpPr>
          <p:nvPr/>
        </p:nvSpPr>
        <p:spPr bwMode="auto">
          <a:xfrm>
            <a:off x="1295400" y="2286000"/>
            <a:ext cx="9144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rPr>
              <a:t>Today</a:t>
            </a:r>
          </a:p>
        </p:txBody>
      </p:sp>
      <p:sp>
        <p:nvSpPr>
          <p:cNvPr id="115725" name="Text Box 14"/>
          <p:cNvSpPr txBox="1">
            <a:spLocks noChangeArrowheads="1"/>
          </p:cNvSpPr>
          <p:nvPr/>
        </p:nvSpPr>
        <p:spPr bwMode="auto">
          <a:xfrm>
            <a:off x="6096000" y="152400"/>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rPr>
              <a:t>Next Year</a:t>
            </a:r>
          </a:p>
        </p:txBody>
      </p:sp>
      <p:sp>
        <p:nvSpPr>
          <p:cNvPr id="115726" name="Text Box 16"/>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graphicFrame>
        <p:nvGraphicFramePr>
          <p:cNvPr id="115727" name="Object 17"/>
          <p:cNvGraphicFramePr>
            <a:graphicFrameLocks noChangeAspect="1"/>
          </p:cNvGraphicFramePr>
          <p:nvPr/>
        </p:nvGraphicFramePr>
        <p:xfrm>
          <a:off x="558800" y="3962400"/>
          <a:ext cx="8178800" cy="889000"/>
        </p:xfrm>
        <a:graphic>
          <a:graphicData uri="http://schemas.openxmlformats.org/presentationml/2006/ole">
            <p:oleObj spid="_x0000_s125954" name="Equation" r:id="rId4" imgW="4089400" imgH="444500" progId="Equation.3">
              <p:embed/>
            </p:oleObj>
          </a:graphicData>
        </a:graphic>
      </p:graphicFrame>
      <p:sp>
        <p:nvSpPr>
          <p:cNvPr id="115728" name="Text Box 19"/>
          <p:cNvSpPr txBox="1">
            <a:spLocks noChangeArrowheads="1"/>
          </p:cNvSpPr>
          <p:nvPr/>
        </p:nvSpPr>
        <p:spPr bwMode="auto">
          <a:xfrm>
            <a:off x="457200" y="4845784"/>
            <a:ext cx="8458200" cy="1631216"/>
          </a:xfrm>
          <a:prstGeom prst="rect">
            <a:avLst/>
          </a:prstGeom>
          <a:noFill/>
          <a:ln w="9525">
            <a:noFill/>
            <a:miter lim="800000"/>
            <a:headEnd/>
            <a:tailEnd/>
          </a:ln>
        </p:spPr>
        <p:txBody>
          <a:bodyPr>
            <a:spAutoFit/>
          </a:bodyPr>
          <a:lstStyle/>
          <a:p>
            <a:pPr eaLnBrk="1" hangingPunct="1">
              <a:spcBef>
                <a:spcPct val="50000"/>
              </a:spcBef>
            </a:pPr>
            <a:r>
              <a:rPr lang="en-US" sz="2000" b="1" dirty="0">
                <a:solidFill>
                  <a:srgbClr val="000000"/>
                </a:solidFill>
                <a:latin typeface="Arial" charset="0"/>
              </a:rPr>
              <a:t>We can’t value the </a:t>
            </a:r>
            <a:r>
              <a:rPr lang="en-US" sz="2000" b="1" i="1" u="sng" dirty="0">
                <a:solidFill>
                  <a:srgbClr val="000000"/>
                </a:solidFill>
                <a:latin typeface="Arial" charset="0"/>
              </a:rPr>
              <a:t>option</a:t>
            </a:r>
            <a:r>
              <a:rPr lang="en-US" sz="2000" b="1" dirty="0">
                <a:solidFill>
                  <a:srgbClr val="000000"/>
                </a:solidFill>
                <a:latin typeface="Arial" charset="0"/>
              </a:rPr>
              <a:t> using </a:t>
            </a:r>
            <a:r>
              <a:rPr lang="en-US" sz="2000" b="1" dirty="0" err="1">
                <a:solidFill>
                  <a:srgbClr val="000000"/>
                </a:solidFill>
                <a:latin typeface="Arial" charset="0"/>
              </a:rPr>
              <a:t>RADR</a:t>
            </a:r>
            <a:r>
              <a:rPr lang="en-US" sz="2000" b="1" dirty="0">
                <a:solidFill>
                  <a:srgbClr val="000000"/>
                </a:solidFill>
                <a:latin typeface="Arial" charset="0"/>
              </a:rPr>
              <a:t> discounting (which works to value the forward claim on the building), because we don’t know what E[</a:t>
            </a:r>
            <a:r>
              <a:rPr lang="en-US" sz="2000" b="1" i="1" dirty="0">
                <a:solidFill>
                  <a:srgbClr val="000000"/>
                </a:solidFill>
                <a:latin typeface="Arial" charset="0"/>
              </a:rPr>
              <a:t>RP</a:t>
            </a:r>
            <a:r>
              <a:rPr lang="en-US" sz="2000" b="1" i="1" baseline="-25000" dirty="0">
                <a:solidFill>
                  <a:srgbClr val="000000"/>
                </a:solidFill>
                <a:latin typeface="Arial" charset="0"/>
              </a:rPr>
              <a:t>C </a:t>
            </a:r>
            <a:r>
              <a:rPr lang="en-US" sz="2000" b="1" dirty="0">
                <a:solidFill>
                  <a:srgbClr val="000000"/>
                </a:solidFill>
                <a:latin typeface="Arial" charset="0"/>
              </a:rPr>
              <a:t>] should be. </a:t>
            </a:r>
            <a:r>
              <a:rPr lang="en-US" sz="1800" dirty="0">
                <a:solidFill>
                  <a:srgbClr val="000000"/>
                </a:solidFill>
                <a:latin typeface="Arial" charset="0"/>
              </a:rPr>
              <a:t>(For built property we could observe or derive </a:t>
            </a:r>
            <a:r>
              <a:rPr lang="en-US" sz="1800" i="1" dirty="0">
                <a:solidFill>
                  <a:srgbClr val="000000"/>
                </a:solidFill>
                <a:latin typeface="Arial" charset="0"/>
              </a:rPr>
              <a:t>RP</a:t>
            </a:r>
            <a:r>
              <a:rPr lang="en-US" sz="1800" dirty="0">
                <a:solidFill>
                  <a:srgbClr val="000000"/>
                </a:solidFill>
                <a:latin typeface="Arial" charset="0"/>
              </a:rPr>
              <a:t> in the </a:t>
            </a:r>
            <a:r>
              <a:rPr lang="en-US" sz="1800" dirty="0" err="1">
                <a:solidFill>
                  <a:srgbClr val="000000"/>
                </a:solidFill>
                <a:latin typeface="Arial" charset="0"/>
              </a:rPr>
              <a:t>mkt</a:t>
            </a:r>
            <a:r>
              <a:rPr lang="en-US" sz="1800" dirty="0">
                <a:solidFill>
                  <a:srgbClr val="000000"/>
                </a:solidFill>
                <a:latin typeface="Arial" charset="0"/>
              </a:rPr>
              <a:t>, but </a:t>
            </a:r>
            <a:r>
              <a:rPr lang="en-US" sz="1800" dirty="0" err="1">
                <a:solidFill>
                  <a:srgbClr val="000000"/>
                </a:solidFill>
                <a:latin typeface="Arial" charset="0"/>
              </a:rPr>
              <a:t>dvlpt</a:t>
            </a:r>
            <a:r>
              <a:rPr lang="en-US" sz="1800" dirty="0">
                <a:solidFill>
                  <a:srgbClr val="000000"/>
                </a:solidFill>
                <a:latin typeface="Arial" charset="0"/>
              </a:rPr>
              <a:t> option market is likely much thinner, less transparent, less homogeneous.)</a:t>
            </a:r>
            <a:endParaRPr lang="en-US" sz="1800" i="1" dirty="0">
              <a:solidFill>
                <a:srgbClr val="000000"/>
              </a:solidFill>
              <a:latin typeface="Arial" charset="0"/>
            </a:endParaRPr>
          </a:p>
        </p:txBody>
      </p:sp>
      <p:sp>
        <p:nvSpPr>
          <p:cNvPr id="19" name="Footer Placeholder 18"/>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p>
            <a:fld id="{31B3D3A1-DA35-465E-BE89-FB3CBDCF19BC}" type="slidenum">
              <a:rPr lang="en-US" smtClean="0"/>
              <a:pPr/>
              <a:t>77</a:t>
            </a:fld>
            <a:endParaRPr lang="en-US"/>
          </a:p>
        </p:txBody>
      </p:sp>
      <p:grpSp>
        <p:nvGrpSpPr>
          <p:cNvPr id="2" name="Group 21"/>
          <p:cNvGrpSpPr>
            <a:grpSpLocks/>
          </p:cNvGrpSpPr>
          <p:nvPr/>
        </p:nvGrpSpPr>
        <p:grpSpPr bwMode="auto">
          <a:xfrm>
            <a:off x="304800" y="2590800"/>
            <a:ext cx="8001000" cy="4130675"/>
            <a:chOff x="432" y="672"/>
            <a:chExt cx="5040" cy="2602"/>
          </a:xfrm>
        </p:grpSpPr>
        <p:sp>
          <p:nvSpPr>
            <p:cNvPr id="117772" name="Line 2"/>
            <p:cNvSpPr>
              <a:spLocks noChangeShapeType="1"/>
            </p:cNvSpPr>
            <p:nvPr/>
          </p:nvSpPr>
          <p:spPr bwMode="auto">
            <a:xfrm>
              <a:off x="1728" y="768"/>
              <a:ext cx="0" cy="1920"/>
            </a:xfrm>
            <a:prstGeom prst="line">
              <a:avLst/>
            </a:prstGeom>
            <a:noFill/>
            <a:ln w="9525">
              <a:solidFill>
                <a:schemeClr val="tx1"/>
              </a:solidFill>
              <a:round/>
              <a:headEnd/>
              <a:tailEnd/>
            </a:ln>
          </p:spPr>
          <p:txBody>
            <a:bodyPr/>
            <a:lstStyle/>
            <a:p>
              <a:endParaRPr lang="en-US"/>
            </a:p>
          </p:txBody>
        </p:sp>
        <p:sp>
          <p:nvSpPr>
            <p:cNvPr id="117773" name="Line 3"/>
            <p:cNvSpPr>
              <a:spLocks noChangeShapeType="1"/>
            </p:cNvSpPr>
            <p:nvPr/>
          </p:nvSpPr>
          <p:spPr bwMode="auto">
            <a:xfrm>
              <a:off x="1728" y="2688"/>
              <a:ext cx="3216" cy="0"/>
            </a:xfrm>
            <a:prstGeom prst="line">
              <a:avLst/>
            </a:prstGeom>
            <a:noFill/>
            <a:ln w="9525">
              <a:solidFill>
                <a:schemeClr val="tx1"/>
              </a:solidFill>
              <a:round/>
              <a:headEnd/>
              <a:tailEnd/>
            </a:ln>
          </p:spPr>
          <p:txBody>
            <a:bodyPr/>
            <a:lstStyle/>
            <a:p>
              <a:endParaRPr lang="en-US"/>
            </a:p>
          </p:txBody>
        </p:sp>
        <p:sp>
          <p:nvSpPr>
            <p:cNvPr id="117774" name="Line 4"/>
            <p:cNvSpPr>
              <a:spLocks noChangeShapeType="1"/>
            </p:cNvSpPr>
            <p:nvPr/>
          </p:nvSpPr>
          <p:spPr bwMode="auto">
            <a:xfrm flipV="1">
              <a:off x="1728" y="1104"/>
              <a:ext cx="3120" cy="1248"/>
            </a:xfrm>
            <a:prstGeom prst="line">
              <a:avLst/>
            </a:prstGeom>
            <a:noFill/>
            <a:ln w="9525">
              <a:solidFill>
                <a:schemeClr val="tx1"/>
              </a:solidFill>
              <a:round/>
              <a:headEnd/>
              <a:tailEnd/>
            </a:ln>
          </p:spPr>
          <p:txBody>
            <a:bodyPr/>
            <a:lstStyle/>
            <a:p>
              <a:endParaRPr lang="en-US"/>
            </a:p>
          </p:txBody>
        </p:sp>
        <p:sp>
          <p:nvSpPr>
            <p:cNvPr id="117775" name="Text Box 5"/>
            <p:cNvSpPr txBox="1">
              <a:spLocks noChangeArrowheads="1"/>
            </p:cNvSpPr>
            <p:nvPr/>
          </p:nvSpPr>
          <p:spPr bwMode="auto">
            <a:xfrm>
              <a:off x="4704" y="2448"/>
              <a:ext cx="576"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a:solidFill>
                    <a:srgbClr val="000000"/>
                  </a:solidFill>
                </a:rPr>
                <a:t>Risk</a:t>
              </a:r>
            </a:p>
          </p:txBody>
        </p:sp>
        <p:sp>
          <p:nvSpPr>
            <p:cNvPr id="117776" name="Text Box 6"/>
            <p:cNvSpPr txBox="1">
              <a:spLocks noChangeArrowheads="1"/>
            </p:cNvSpPr>
            <p:nvPr/>
          </p:nvSpPr>
          <p:spPr bwMode="auto">
            <a:xfrm>
              <a:off x="1152" y="672"/>
              <a:ext cx="576"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E</a:t>
              </a:r>
              <a:r>
                <a:rPr lang="en-US" sz="1800">
                  <a:solidFill>
                    <a:srgbClr val="000000"/>
                  </a:solidFill>
                </a:rPr>
                <a:t>[</a:t>
              </a:r>
              <a:r>
                <a:rPr lang="en-US" sz="1800" i="1">
                  <a:solidFill>
                    <a:srgbClr val="000000"/>
                  </a:solidFill>
                </a:rPr>
                <a:t>r</a:t>
              </a:r>
              <a:r>
                <a:rPr lang="en-US" sz="1800">
                  <a:solidFill>
                    <a:srgbClr val="000000"/>
                  </a:solidFill>
                </a:rPr>
                <a:t>]</a:t>
              </a:r>
            </a:p>
          </p:txBody>
        </p:sp>
        <p:sp>
          <p:nvSpPr>
            <p:cNvPr id="117777" name="Text Box 7"/>
            <p:cNvSpPr txBox="1">
              <a:spLocks noChangeArrowheads="1"/>
            </p:cNvSpPr>
            <p:nvPr/>
          </p:nvSpPr>
          <p:spPr bwMode="auto">
            <a:xfrm>
              <a:off x="816" y="2256"/>
              <a:ext cx="912"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r</a:t>
              </a:r>
              <a:r>
                <a:rPr lang="en-US" sz="1800" i="1" baseline="-25000">
                  <a:solidFill>
                    <a:srgbClr val="000000"/>
                  </a:solidFill>
                </a:rPr>
                <a:t>f</a:t>
              </a:r>
              <a:r>
                <a:rPr lang="en-US" sz="1800" i="1">
                  <a:solidFill>
                    <a:srgbClr val="000000"/>
                  </a:solidFill>
                </a:rPr>
                <a:t>  = 3% </a:t>
              </a:r>
              <a:endParaRPr lang="en-US" sz="1800">
                <a:solidFill>
                  <a:srgbClr val="000000"/>
                </a:solidFill>
              </a:endParaRPr>
            </a:p>
          </p:txBody>
        </p:sp>
        <p:sp>
          <p:nvSpPr>
            <p:cNvPr id="117778" name="Line 8"/>
            <p:cNvSpPr>
              <a:spLocks noChangeShapeType="1"/>
            </p:cNvSpPr>
            <p:nvPr/>
          </p:nvSpPr>
          <p:spPr bwMode="auto">
            <a:xfrm>
              <a:off x="1104" y="1200"/>
              <a:ext cx="3504" cy="0"/>
            </a:xfrm>
            <a:prstGeom prst="line">
              <a:avLst/>
            </a:prstGeom>
            <a:noFill/>
            <a:ln w="9525">
              <a:solidFill>
                <a:srgbClr val="CC0000"/>
              </a:solidFill>
              <a:prstDash val="sysDot"/>
              <a:round/>
              <a:headEnd/>
              <a:tailEnd/>
            </a:ln>
          </p:spPr>
          <p:txBody>
            <a:bodyPr/>
            <a:lstStyle/>
            <a:p>
              <a:endParaRPr lang="en-US"/>
            </a:p>
          </p:txBody>
        </p:sp>
        <p:sp>
          <p:nvSpPr>
            <p:cNvPr id="117779" name="Line 9"/>
            <p:cNvSpPr>
              <a:spLocks noChangeShapeType="1"/>
            </p:cNvSpPr>
            <p:nvPr/>
          </p:nvSpPr>
          <p:spPr bwMode="auto">
            <a:xfrm>
              <a:off x="4608" y="1200"/>
              <a:ext cx="0" cy="1680"/>
            </a:xfrm>
            <a:prstGeom prst="line">
              <a:avLst/>
            </a:prstGeom>
            <a:noFill/>
            <a:ln w="9525">
              <a:solidFill>
                <a:srgbClr val="CC0000"/>
              </a:solidFill>
              <a:prstDash val="sysDot"/>
              <a:round/>
              <a:headEnd/>
              <a:tailEnd/>
            </a:ln>
          </p:spPr>
          <p:txBody>
            <a:bodyPr/>
            <a:lstStyle/>
            <a:p>
              <a:endParaRPr lang="en-US"/>
            </a:p>
          </p:txBody>
        </p:sp>
        <p:sp>
          <p:nvSpPr>
            <p:cNvPr id="117780" name="Text Box 10"/>
            <p:cNvSpPr txBox="1">
              <a:spLocks noChangeArrowheads="1"/>
            </p:cNvSpPr>
            <p:nvPr/>
          </p:nvSpPr>
          <p:spPr bwMode="auto">
            <a:xfrm>
              <a:off x="432" y="1104"/>
              <a:ext cx="672"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34%</a:t>
              </a:r>
              <a:endParaRPr lang="en-US" sz="1800">
                <a:solidFill>
                  <a:srgbClr val="000000"/>
                </a:solidFill>
              </a:endParaRPr>
            </a:p>
          </p:txBody>
        </p:sp>
        <p:sp>
          <p:nvSpPr>
            <p:cNvPr id="117781" name="Line 11"/>
            <p:cNvSpPr>
              <a:spLocks noChangeShapeType="1"/>
            </p:cNvSpPr>
            <p:nvPr/>
          </p:nvSpPr>
          <p:spPr bwMode="auto">
            <a:xfrm>
              <a:off x="1104" y="1872"/>
              <a:ext cx="1824" cy="0"/>
            </a:xfrm>
            <a:prstGeom prst="line">
              <a:avLst/>
            </a:prstGeom>
            <a:noFill/>
            <a:ln w="9525">
              <a:solidFill>
                <a:srgbClr val="CC0000"/>
              </a:solidFill>
              <a:prstDash val="sysDot"/>
              <a:round/>
              <a:headEnd/>
              <a:tailEnd/>
            </a:ln>
          </p:spPr>
          <p:txBody>
            <a:bodyPr/>
            <a:lstStyle/>
            <a:p>
              <a:endParaRPr lang="en-US"/>
            </a:p>
          </p:txBody>
        </p:sp>
        <p:sp>
          <p:nvSpPr>
            <p:cNvPr id="117782" name="Text Box 12"/>
            <p:cNvSpPr txBox="1">
              <a:spLocks noChangeArrowheads="1"/>
            </p:cNvSpPr>
            <p:nvPr/>
          </p:nvSpPr>
          <p:spPr bwMode="auto">
            <a:xfrm>
              <a:off x="432" y="1776"/>
              <a:ext cx="672"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9%</a:t>
              </a:r>
              <a:endParaRPr lang="en-US" sz="1800">
                <a:solidFill>
                  <a:srgbClr val="000000"/>
                </a:solidFill>
              </a:endParaRPr>
            </a:p>
          </p:txBody>
        </p:sp>
        <p:sp>
          <p:nvSpPr>
            <p:cNvPr id="117783" name="Line 13"/>
            <p:cNvSpPr>
              <a:spLocks noChangeShapeType="1"/>
            </p:cNvSpPr>
            <p:nvPr/>
          </p:nvSpPr>
          <p:spPr bwMode="auto">
            <a:xfrm>
              <a:off x="2928" y="1872"/>
              <a:ext cx="0" cy="1008"/>
            </a:xfrm>
            <a:prstGeom prst="line">
              <a:avLst/>
            </a:prstGeom>
            <a:noFill/>
            <a:ln w="9525">
              <a:solidFill>
                <a:srgbClr val="CC0000"/>
              </a:solidFill>
              <a:prstDash val="sysDot"/>
              <a:round/>
              <a:headEnd/>
              <a:tailEnd/>
            </a:ln>
          </p:spPr>
          <p:txBody>
            <a:bodyPr/>
            <a:lstStyle/>
            <a:p>
              <a:endParaRPr lang="en-US"/>
            </a:p>
          </p:txBody>
        </p:sp>
        <p:sp>
          <p:nvSpPr>
            <p:cNvPr id="117784" name="Text Box 14"/>
            <p:cNvSpPr txBox="1">
              <a:spLocks noChangeArrowheads="1"/>
            </p:cNvSpPr>
            <p:nvPr/>
          </p:nvSpPr>
          <p:spPr bwMode="auto">
            <a:xfrm>
              <a:off x="2352" y="2832"/>
              <a:ext cx="1104" cy="442"/>
            </a:xfrm>
            <a:prstGeom prst="rect">
              <a:avLst/>
            </a:prstGeom>
            <a:solidFill>
              <a:srgbClr val="FFFF99"/>
            </a:solidFill>
            <a:ln w="9525">
              <a:noFill/>
              <a:miter lim="800000"/>
              <a:headEnd/>
              <a:tailEnd/>
            </a:ln>
          </p:spPr>
          <p:txBody>
            <a:bodyPr>
              <a:spAutoFit/>
            </a:bodyPr>
            <a:lstStyle/>
            <a:p>
              <a:pPr algn="ctr" eaLnBrk="1" hangingPunct="1">
                <a:spcBef>
                  <a:spcPct val="50000"/>
                </a:spcBef>
              </a:pPr>
              <a:r>
                <a:rPr lang="en-US" sz="2000" i="1">
                  <a:solidFill>
                    <a:srgbClr val="000000"/>
                  </a:solidFill>
                </a:rPr>
                <a:t>Built Property</a:t>
              </a:r>
            </a:p>
            <a:p>
              <a:pPr algn="ctr" eaLnBrk="1" hangingPunct="1"/>
              <a:r>
                <a:rPr lang="en-US" sz="2000">
                  <a:solidFill>
                    <a:srgbClr val="000000"/>
                  </a:solidFill>
                </a:rPr>
                <a:t>37% range</a:t>
              </a:r>
            </a:p>
          </p:txBody>
        </p:sp>
        <p:sp>
          <p:nvSpPr>
            <p:cNvPr id="117785" name="Text Box 15"/>
            <p:cNvSpPr txBox="1">
              <a:spLocks noChangeArrowheads="1"/>
            </p:cNvSpPr>
            <p:nvPr/>
          </p:nvSpPr>
          <p:spPr bwMode="auto">
            <a:xfrm>
              <a:off x="4080" y="2832"/>
              <a:ext cx="1104" cy="442"/>
            </a:xfrm>
            <a:prstGeom prst="rect">
              <a:avLst/>
            </a:prstGeom>
            <a:solidFill>
              <a:srgbClr val="FFFF99"/>
            </a:solidFill>
            <a:ln w="9525">
              <a:noFill/>
              <a:miter lim="800000"/>
              <a:headEnd/>
              <a:tailEnd/>
            </a:ln>
          </p:spPr>
          <p:txBody>
            <a:bodyPr>
              <a:spAutoFit/>
            </a:bodyPr>
            <a:lstStyle/>
            <a:p>
              <a:pPr algn="ctr" eaLnBrk="1" hangingPunct="1">
                <a:spcBef>
                  <a:spcPct val="50000"/>
                </a:spcBef>
              </a:pPr>
              <a:r>
                <a:rPr lang="en-US" sz="2000" i="1">
                  <a:solidFill>
                    <a:srgbClr val="000000"/>
                  </a:solidFill>
                </a:rPr>
                <a:t>Devlpt Option</a:t>
              </a:r>
            </a:p>
            <a:p>
              <a:pPr algn="ctr" eaLnBrk="1" hangingPunct="1"/>
              <a:r>
                <a:rPr lang="en-US" sz="2000">
                  <a:solidFill>
                    <a:srgbClr val="000000"/>
                  </a:solidFill>
                </a:rPr>
                <a:t>192% range</a:t>
              </a:r>
            </a:p>
          </p:txBody>
        </p:sp>
        <p:sp>
          <p:nvSpPr>
            <p:cNvPr id="117786" name="Line 16"/>
            <p:cNvSpPr>
              <a:spLocks noChangeShapeType="1"/>
            </p:cNvSpPr>
            <p:nvPr/>
          </p:nvSpPr>
          <p:spPr bwMode="auto">
            <a:xfrm>
              <a:off x="1728" y="2352"/>
              <a:ext cx="3168" cy="0"/>
            </a:xfrm>
            <a:prstGeom prst="line">
              <a:avLst/>
            </a:prstGeom>
            <a:noFill/>
            <a:ln w="9525">
              <a:solidFill>
                <a:schemeClr val="tx1"/>
              </a:solidFill>
              <a:prstDash val="sysDot"/>
              <a:round/>
              <a:headEnd/>
              <a:tailEnd/>
            </a:ln>
          </p:spPr>
          <p:txBody>
            <a:bodyPr/>
            <a:lstStyle/>
            <a:p>
              <a:endParaRPr lang="en-US"/>
            </a:p>
          </p:txBody>
        </p:sp>
        <p:sp>
          <p:nvSpPr>
            <p:cNvPr id="117787" name="AutoShape 17"/>
            <p:cNvSpPr>
              <a:spLocks/>
            </p:cNvSpPr>
            <p:nvPr/>
          </p:nvSpPr>
          <p:spPr bwMode="auto">
            <a:xfrm>
              <a:off x="4800" y="1200"/>
              <a:ext cx="192" cy="1056"/>
            </a:xfrm>
            <a:prstGeom prst="rightBrace">
              <a:avLst>
                <a:gd name="adj1" fmla="val 45833"/>
                <a:gd name="adj2" fmla="val 50000"/>
              </a:avLst>
            </a:prstGeom>
            <a:solidFill>
              <a:srgbClr val="FFFF99"/>
            </a:solidFill>
            <a:ln w="9525">
              <a:solidFill>
                <a:schemeClr val="tx1"/>
              </a:solidFill>
              <a:round/>
              <a:headEnd/>
              <a:tailEnd/>
            </a:ln>
          </p:spPr>
          <p:txBody>
            <a:bodyPr wrap="none" anchor="ctr"/>
            <a:lstStyle/>
            <a:p>
              <a:pPr eaLnBrk="1" hangingPunct="1"/>
              <a:endParaRPr lang="en-US">
                <a:solidFill>
                  <a:srgbClr val="000000"/>
                </a:solidFill>
              </a:endParaRPr>
            </a:p>
          </p:txBody>
        </p:sp>
        <p:sp>
          <p:nvSpPr>
            <p:cNvPr id="117788" name="Text Box 18"/>
            <p:cNvSpPr txBox="1">
              <a:spLocks noChangeArrowheads="1"/>
            </p:cNvSpPr>
            <p:nvPr/>
          </p:nvSpPr>
          <p:spPr bwMode="auto">
            <a:xfrm>
              <a:off x="4992" y="1632"/>
              <a:ext cx="480" cy="231"/>
            </a:xfrm>
            <a:prstGeom prst="rect">
              <a:avLst/>
            </a:prstGeom>
            <a:solidFill>
              <a:srgbClr val="FFFF99"/>
            </a:solidFill>
            <a:ln w="9525">
              <a:noFill/>
              <a:miter lim="800000"/>
              <a:headEnd/>
              <a:tailEnd/>
            </a:ln>
          </p:spPr>
          <p:txBody>
            <a:bodyPr>
              <a:spAutoFit/>
            </a:bodyPr>
            <a:lstStyle/>
            <a:p>
              <a:pPr eaLnBrk="1" hangingPunct="1">
                <a:spcBef>
                  <a:spcPct val="50000"/>
                </a:spcBef>
              </a:pPr>
              <a:r>
                <a:rPr lang="en-US" sz="1800" i="1">
                  <a:solidFill>
                    <a:srgbClr val="000000"/>
                  </a:solidFill>
                </a:rPr>
                <a:t>E</a:t>
              </a:r>
              <a:r>
                <a:rPr lang="en-US" sz="1800">
                  <a:solidFill>
                    <a:srgbClr val="000000"/>
                  </a:solidFill>
                </a:rPr>
                <a:t>[</a:t>
              </a:r>
              <a:r>
                <a:rPr lang="en-US" sz="1800" i="1">
                  <a:solidFill>
                    <a:srgbClr val="000000"/>
                  </a:solidFill>
                </a:rPr>
                <a:t>RP</a:t>
              </a:r>
              <a:r>
                <a:rPr lang="en-US" sz="1800">
                  <a:solidFill>
                    <a:srgbClr val="000000"/>
                  </a:solidFill>
                </a:rPr>
                <a:t>]</a:t>
              </a:r>
              <a:endParaRPr lang="en-US" sz="1800" i="1">
                <a:solidFill>
                  <a:srgbClr val="000000"/>
                </a:solidFill>
              </a:endParaRPr>
            </a:p>
          </p:txBody>
        </p:sp>
      </p:grpSp>
      <p:sp>
        <p:nvSpPr>
          <p:cNvPr id="117764" name="Text Box 20"/>
          <p:cNvSpPr txBox="1">
            <a:spLocks noChangeArrowheads="1"/>
          </p:cNvSpPr>
          <p:nvPr/>
        </p:nvSpPr>
        <p:spPr bwMode="auto">
          <a:xfrm>
            <a:off x="533400" y="0"/>
            <a:ext cx="7924800" cy="1271588"/>
          </a:xfrm>
          <a:prstGeom prst="rect">
            <a:avLst/>
          </a:prstGeom>
          <a:noFill/>
          <a:ln w="9525">
            <a:noFill/>
            <a:miter lim="800000"/>
            <a:headEnd/>
            <a:tailEnd/>
          </a:ln>
        </p:spPr>
        <p:txBody>
          <a:bodyPr>
            <a:spAutoFit/>
          </a:bodyPr>
          <a:lstStyle/>
          <a:p>
            <a:pPr eaLnBrk="1" hangingPunct="1">
              <a:spcBef>
                <a:spcPct val="10000"/>
              </a:spcBef>
            </a:pPr>
            <a:r>
              <a:rPr lang="en-US" sz="1800" b="1">
                <a:solidFill>
                  <a:srgbClr val="000000"/>
                </a:solidFill>
                <a:latin typeface="Arial" charset="0"/>
              </a:rPr>
              <a:t>Invoke “linear pricing” principle (aka “Law of One Price”):</a:t>
            </a:r>
          </a:p>
          <a:p>
            <a:pPr eaLnBrk="1" hangingPunct="1">
              <a:spcBef>
                <a:spcPct val="10000"/>
              </a:spcBef>
              <a:buFontTx/>
              <a:buChar char="•"/>
            </a:pPr>
            <a:r>
              <a:rPr lang="en-US" sz="1800">
                <a:solidFill>
                  <a:srgbClr val="000000"/>
                </a:solidFill>
                <a:latin typeface="Arial" charset="0"/>
              </a:rPr>
              <a:t> Same “Price of Risk” must apply to all assets at a given time.</a:t>
            </a:r>
          </a:p>
          <a:p>
            <a:pPr eaLnBrk="1" hangingPunct="1">
              <a:spcBef>
                <a:spcPct val="10000"/>
              </a:spcBef>
              <a:buFontTx/>
              <a:buChar char="•"/>
            </a:pPr>
            <a:r>
              <a:rPr lang="en-US" sz="1800">
                <a:solidFill>
                  <a:srgbClr val="000000"/>
                </a:solidFill>
                <a:latin typeface="Arial" charset="0"/>
              </a:rPr>
              <a:t> Same expected return risk premium per unit of risk (ex ante).</a:t>
            </a:r>
          </a:p>
          <a:p>
            <a:pPr eaLnBrk="1" hangingPunct="1">
              <a:spcBef>
                <a:spcPct val="10000"/>
              </a:spcBef>
              <a:buFontTx/>
              <a:buChar char="•"/>
            </a:pPr>
            <a:r>
              <a:rPr lang="en-US" sz="1800">
                <a:solidFill>
                  <a:srgbClr val="000000"/>
                </a:solidFill>
                <a:latin typeface="Arial" charset="0"/>
              </a:rPr>
              <a:t> Otherwise, “not fair” (people will trade until “One Price” holds).</a:t>
            </a:r>
          </a:p>
        </p:txBody>
      </p:sp>
      <p:sp>
        <p:nvSpPr>
          <p:cNvPr id="117765" name="Text Box 22"/>
          <p:cNvSpPr txBox="1">
            <a:spLocks noChangeArrowheads="1"/>
          </p:cNvSpPr>
          <p:nvPr/>
        </p:nvSpPr>
        <p:spPr bwMode="auto">
          <a:xfrm>
            <a:off x="533400" y="1371600"/>
            <a:ext cx="7924800" cy="1190625"/>
          </a:xfrm>
          <a:prstGeom prst="rect">
            <a:avLst/>
          </a:prstGeom>
          <a:noFill/>
          <a:ln w="9525">
            <a:noFill/>
            <a:miter lim="800000"/>
            <a:headEnd/>
            <a:tailEnd/>
          </a:ln>
        </p:spPr>
        <p:txBody>
          <a:bodyPr>
            <a:spAutoFit/>
          </a:bodyPr>
          <a:lstStyle/>
          <a:p>
            <a:pPr eaLnBrk="1" hangingPunct="1">
              <a:spcBef>
                <a:spcPct val="10000"/>
              </a:spcBef>
            </a:pPr>
            <a:r>
              <a:rPr lang="en-US" sz="1800">
                <a:solidFill>
                  <a:srgbClr val="000000"/>
                </a:solidFill>
                <a:latin typeface="Arial" charset="0"/>
              </a:rPr>
              <a:t>Among </a:t>
            </a:r>
            <a:r>
              <a:rPr lang="en-US" sz="1800" b="1" i="1">
                <a:solidFill>
                  <a:srgbClr val="000000"/>
                </a:solidFill>
                <a:latin typeface="Arial" charset="0"/>
              </a:rPr>
              <a:t>“derivative”</a:t>
            </a:r>
            <a:r>
              <a:rPr lang="en-US" sz="1800">
                <a:solidFill>
                  <a:srgbClr val="000000"/>
                </a:solidFill>
                <a:latin typeface="Arial" charset="0"/>
              </a:rPr>
              <a:t> assets, </a:t>
            </a:r>
            <a:r>
              <a:rPr lang="en-US" sz="1800" b="1" i="1">
                <a:solidFill>
                  <a:srgbClr val="000000"/>
                </a:solidFill>
                <a:latin typeface="Arial" charset="0"/>
              </a:rPr>
              <a:t>relative</a:t>
            </a:r>
            <a:r>
              <a:rPr lang="en-US" sz="1800">
                <a:solidFill>
                  <a:srgbClr val="000000"/>
                </a:solidFill>
                <a:latin typeface="Arial" charset="0"/>
              </a:rPr>
              <a:t> risk can be measured by volatility (or return outcome spread range) ratio between the derivative &amp; the underlying asset. “Derivatives” are assets that are perfectly correlated: derivative outcome depends entirely on underlying outcome.</a:t>
            </a:r>
          </a:p>
        </p:txBody>
      </p:sp>
      <p:sp>
        <p:nvSpPr>
          <p:cNvPr id="117766" name="Oval 23"/>
          <p:cNvSpPr>
            <a:spLocks noChangeArrowheads="1"/>
          </p:cNvSpPr>
          <p:nvPr/>
        </p:nvSpPr>
        <p:spPr bwMode="auto">
          <a:xfrm>
            <a:off x="533400" y="3200400"/>
            <a:ext cx="838200" cy="457200"/>
          </a:xfrm>
          <a:prstGeom prst="ellipse">
            <a:avLst/>
          </a:prstGeom>
          <a:noFill/>
          <a:ln w="9525">
            <a:solidFill>
              <a:srgbClr val="CC0099"/>
            </a:solidFill>
            <a:round/>
            <a:headEnd/>
            <a:tailEnd/>
          </a:ln>
        </p:spPr>
        <p:txBody>
          <a:bodyPr wrap="none" anchor="ctr"/>
          <a:lstStyle/>
          <a:p>
            <a:pPr eaLnBrk="1" hangingPunct="1"/>
            <a:endParaRPr lang="en-US">
              <a:solidFill>
                <a:srgbClr val="000000"/>
              </a:solidFill>
            </a:endParaRPr>
          </a:p>
        </p:txBody>
      </p:sp>
      <p:sp>
        <p:nvSpPr>
          <p:cNvPr id="117767" name="Text Box 24"/>
          <p:cNvSpPr txBox="1">
            <a:spLocks noChangeArrowheads="1"/>
          </p:cNvSpPr>
          <p:nvPr/>
        </p:nvSpPr>
        <p:spPr bwMode="auto">
          <a:xfrm>
            <a:off x="0" y="2667000"/>
            <a:ext cx="1600200" cy="581025"/>
          </a:xfrm>
          <a:prstGeom prst="rect">
            <a:avLst/>
          </a:prstGeom>
          <a:noFill/>
          <a:ln w="9525">
            <a:noFill/>
            <a:miter lim="800000"/>
            <a:headEnd/>
            <a:tailEnd/>
          </a:ln>
        </p:spPr>
        <p:txBody>
          <a:bodyPr>
            <a:spAutoFit/>
          </a:bodyPr>
          <a:lstStyle/>
          <a:p>
            <a:pPr eaLnBrk="1" hangingPunct="1">
              <a:spcBef>
                <a:spcPct val="50000"/>
              </a:spcBef>
            </a:pPr>
            <a:r>
              <a:rPr lang="en-US" sz="1600" i="1">
                <a:solidFill>
                  <a:srgbClr val="CC0099"/>
                </a:solidFill>
              </a:rPr>
              <a:t>(We don’t know this yet.)</a:t>
            </a:r>
          </a:p>
        </p:txBody>
      </p:sp>
      <p:sp>
        <p:nvSpPr>
          <p:cNvPr id="117768" name="Line 25"/>
          <p:cNvSpPr>
            <a:spLocks noChangeShapeType="1"/>
          </p:cNvSpPr>
          <p:nvPr/>
        </p:nvSpPr>
        <p:spPr bwMode="auto">
          <a:xfrm>
            <a:off x="990600" y="2971800"/>
            <a:ext cx="0" cy="228600"/>
          </a:xfrm>
          <a:prstGeom prst="line">
            <a:avLst/>
          </a:prstGeom>
          <a:noFill/>
          <a:ln w="9525">
            <a:solidFill>
              <a:srgbClr val="CC0099"/>
            </a:solidFill>
            <a:round/>
            <a:headEnd/>
            <a:tailEnd type="triangle" w="med" len="med"/>
          </a:ln>
        </p:spPr>
        <p:txBody>
          <a:bodyPr wrap="none"/>
          <a:lstStyle/>
          <a:p>
            <a:endParaRPr lang="en-US"/>
          </a:p>
        </p:txBody>
      </p:sp>
      <p:sp>
        <p:nvSpPr>
          <p:cNvPr id="117769" name="Oval 26"/>
          <p:cNvSpPr>
            <a:spLocks noChangeArrowheads="1"/>
          </p:cNvSpPr>
          <p:nvPr/>
        </p:nvSpPr>
        <p:spPr bwMode="auto">
          <a:xfrm>
            <a:off x="6096000" y="6324600"/>
            <a:ext cx="1752600" cy="381000"/>
          </a:xfrm>
          <a:prstGeom prst="ellipse">
            <a:avLst/>
          </a:prstGeom>
          <a:noFill/>
          <a:ln w="9525">
            <a:solidFill>
              <a:srgbClr val="CC0099"/>
            </a:solidFill>
            <a:round/>
            <a:headEnd/>
            <a:tailEnd/>
          </a:ln>
        </p:spPr>
        <p:txBody>
          <a:bodyPr wrap="none" anchor="ctr"/>
          <a:lstStyle/>
          <a:p>
            <a:pPr eaLnBrk="1" hangingPunct="1"/>
            <a:endParaRPr lang="en-US">
              <a:solidFill>
                <a:srgbClr val="000000"/>
              </a:solidFill>
            </a:endParaRPr>
          </a:p>
        </p:txBody>
      </p:sp>
      <p:sp>
        <p:nvSpPr>
          <p:cNvPr id="117770" name="Text Box 27"/>
          <p:cNvSpPr txBox="1">
            <a:spLocks noChangeArrowheads="1"/>
          </p:cNvSpPr>
          <p:nvPr/>
        </p:nvSpPr>
        <p:spPr bwMode="auto">
          <a:xfrm>
            <a:off x="7696200" y="5715000"/>
            <a:ext cx="1600200" cy="581025"/>
          </a:xfrm>
          <a:prstGeom prst="rect">
            <a:avLst/>
          </a:prstGeom>
          <a:noFill/>
          <a:ln w="9525">
            <a:noFill/>
            <a:miter lim="800000"/>
            <a:headEnd/>
            <a:tailEnd/>
          </a:ln>
        </p:spPr>
        <p:txBody>
          <a:bodyPr>
            <a:spAutoFit/>
          </a:bodyPr>
          <a:lstStyle/>
          <a:p>
            <a:pPr eaLnBrk="1" hangingPunct="1">
              <a:spcBef>
                <a:spcPct val="50000"/>
              </a:spcBef>
            </a:pPr>
            <a:r>
              <a:rPr lang="en-US" sz="1600" i="1">
                <a:solidFill>
                  <a:srgbClr val="CC0099"/>
                </a:solidFill>
              </a:rPr>
              <a:t>(We don’t know this yet.)</a:t>
            </a:r>
          </a:p>
        </p:txBody>
      </p:sp>
      <p:sp>
        <p:nvSpPr>
          <p:cNvPr id="117771" name="Line 28"/>
          <p:cNvSpPr>
            <a:spLocks noChangeShapeType="1"/>
          </p:cNvSpPr>
          <p:nvPr/>
        </p:nvSpPr>
        <p:spPr bwMode="auto">
          <a:xfrm flipH="1">
            <a:off x="7772400" y="6248400"/>
            <a:ext cx="304800" cy="228600"/>
          </a:xfrm>
          <a:prstGeom prst="line">
            <a:avLst/>
          </a:prstGeom>
          <a:noFill/>
          <a:ln w="9525">
            <a:solidFill>
              <a:srgbClr val="CC0099"/>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p:spPr>
        <p:txBody>
          <a:bodyPr/>
          <a:lstStyle/>
          <a:p>
            <a:fld id="{5FC81D74-D7B0-45CF-A9E5-A53B504C3EA0}" type="slidenum">
              <a:rPr lang="en-US" smtClean="0"/>
              <a:pPr/>
              <a:t>78</a:t>
            </a:fld>
            <a:endParaRPr lang="en-US"/>
          </a:p>
        </p:txBody>
      </p:sp>
      <p:graphicFrame>
        <p:nvGraphicFramePr>
          <p:cNvPr id="118787" name="Object 2"/>
          <p:cNvGraphicFramePr>
            <a:graphicFrameLocks noChangeAspect="1"/>
          </p:cNvGraphicFramePr>
          <p:nvPr/>
        </p:nvGraphicFramePr>
        <p:xfrm>
          <a:off x="685800" y="1828800"/>
          <a:ext cx="7239000" cy="1654175"/>
        </p:xfrm>
        <a:graphic>
          <a:graphicData uri="http://schemas.openxmlformats.org/presentationml/2006/ole">
            <p:oleObj spid="_x0000_s126978" name="Equation" r:id="rId4" imgW="3771900" imgH="863600" progId="Equation.3">
              <p:embed/>
            </p:oleObj>
          </a:graphicData>
        </a:graphic>
      </p:graphicFrame>
      <p:sp>
        <p:nvSpPr>
          <p:cNvPr id="118788" name="Text Box 3"/>
          <p:cNvSpPr txBox="1">
            <a:spLocks noChangeArrowheads="1"/>
          </p:cNvSpPr>
          <p:nvPr/>
        </p:nvSpPr>
        <p:spPr bwMode="auto">
          <a:xfrm>
            <a:off x="457200" y="538163"/>
            <a:ext cx="8229600" cy="1015663"/>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000000"/>
                </a:solidFill>
                <a:latin typeface="Arial" charset="0"/>
              </a:rPr>
              <a:t>Price of risk in the “underlying asset” (the completed built office bldg – what you can get by exercising the development option) </a:t>
            </a:r>
            <a:r>
              <a:rPr lang="en-US" sz="2000" b="1" dirty="0">
                <a:solidFill>
                  <a:srgbClr val="000000"/>
                </a:solidFill>
                <a:latin typeface="Arial" charset="0"/>
              </a:rPr>
              <a:t>= Risk Premium / Risk (spread)…</a:t>
            </a:r>
          </a:p>
        </p:txBody>
      </p:sp>
      <p:sp>
        <p:nvSpPr>
          <p:cNvPr id="118789" name="Text Box 4"/>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graphicFrame>
        <p:nvGraphicFramePr>
          <p:cNvPr id="118790" name="Object 5"/>
          <p:cNvGraphicFramePr>
            <a:graphicFrameLocks noChangeAspect="1"/>
          </p:cNvGraphicFramePr>
          <p:nvPr/>
        </p:nvGraphicFramePr>
        <p:xfrm>
          <a:off x="598488" y="4343400"/>
          <a:ext cx="7899400" cy="1404938"/>
        </p:xfrm>
        <a:graphic>
          <a:graphicData uri="http://schemas.openxmlformats.org/presentationml/2006/ole">
            <p:oleObj spid="_x0000_s126979" name="Equation" r:id="rId5" imgW="3848100" imgH="685800" progId="Equation.3">
              <p:embed/>
            </p:oleObj>
          </a:graphicData>
        </a:graphic>
      </p:graphicFrame>
      <p:sp>
        <p:nvSpPr>
          <p:cNvPr id="118791" name="Text Box 8"/>
          <p:cNvSpPr txBox="1">
            <a:spLocks noChangeArrowheads="1"/>
          </p:cNvSpPr>
          <p:nvPr/>
        </p:nvSpPr>
        <p:spPr bwMode="auto">
          <a:xfrm>
            <a:off x="457200" y="3505200"/>
            <a:ext cx="7924800" cy="707886"/>
          </a:xfrm>
          <a:prstGeom prst="rect">
            <a:avLst/>
          </a:prstGeom>
          <a:noFill/>
          <a:ln w="9525">
            <a:noFill/>
            <a:miter lim="800000"/>
            <a:headEnd/>
            <a:tailEnd/>
          </a:ln>
        </p:spPr>
        <p:txBody>
          <a:bodyPr>
            <a:spAutoFit/>
          </a:bodyPr>
          <a:lstStyle/>
          <a:p>
            <a:pPr eaLnBrk="1" hangingPunct="1">
              <a:spcBef>
                <a:spcPct val="10000"/>
              </a:spcBef>
            </a:pPr>
            <a:r>
              <a:rPr lang="en-US" sz="2000" dirty="0">
                <a:solidFill>
                  <a:srgbClr val="000000"/>
                </a:solidFill>
                <a:latin typeface="Arial" charset="0"/>
              </a:rPr>
              <a:t>Therefore, price of risk must be the same in the derivative asset, the development option:</a:t>
            </a:r>
            <a:endParaRPr lang="en-US" sz="1800" dirty="0">
              <a:solidFill>
                <a:srgbClr val="000000"/>
              </a:solidFill>
              <a:latin typeface="Arial" charset="0"/>
            </a:endParaRPr>
          </a:p>
        </p:txBody>
      </p:sp>
      <p:sp>
        <p:nvSpPr>
          <p:cNvPr id="118792" name="Text Box 3"/>
          <p:cNvSpPr txBox="1">
            <a:spLocks noChangeArrowheads="1"/>
          </p:cNvSpPr>
          <p:nvPr/>
        </p:nvSpPr>
        <p:spPr bwMode="auto">
          <a:xfrm>
            <a:off x="457200" y="5867400"/>
            <a:ext cx="8305800" cy="707886"/>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000000"/>
                </a:solidFill>
                <a:latin typeface="Arial" charset="0"/>
              </a:rPr>
              <a:t>Now we have all we need to apply the certainty-equivalence discounting formula to value the option…</a:t>
            </a:r>
          </a:p>
        </p:txBody>
      </p:sp>
      <p:sp>
        <p:nvSpPr>
          <p:cNvPr id="11" name="Footer Placeholder 10"/>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p>
            <a:fld id="{6F27D6AC-170A-4ED4-92DA-ED7A4442E1FF}" type="slidenum">
              <a:rPr lang="en-US" smtClean="0"/>
              <a:pPr/>
              <a:t>79</a:t>
            </a:fld>
            <a:endParaRPr lang="en-US"/>
          </a:p>
        </p:txBody>
      </p:sp>
      <p:sp>
        <p:nvSpPr>
          <p:cNvPr id="120835" name="Text Box 3"/>
          <p:cNvSpPr txBox="1">
            <a:spLocks noChangeArrowheads="1"/>
          </p:cNvSpPr>
          <p:nvPr/>
        </p:nvSpPr>
        <p:spPr bwMode="auto">
          <a:xfrm>
            <a:off x="609600" y="538163"/>
            <a:ext cx="8305800" cy="822325"/>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Now we have all we need to apply the certainty-equivalence discounting formula to value the option:</a:t>
            </a:r>
          </a:p>
        </p:txBody>
      </p:sp>
      <p:sp>
        <p:nvSpPr>
          <p:cNvPr id="120836" name="Text Box 4"/>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graphicFrame>
        <p:nvGraphicFramePr>
          <p:cNvPr id="120837" name="Object 7"/>
          <p:cNvGraphicFramePr>
            <a:graphicFrameLocks noChangeAspect="1"/>
          </p:cNvGraphicFramePr>
          <p:nvPr/>
        </p:nvGraphicFramePr>
        <p:xfrm>
          <a:off x="609600" y="1447800"/>
          <a:ext cx="8001000" cy="1963738"/>
        </p:xfrm>
        <a:graphic>
          <a:graphicData uri="http://schemas.openxmlformats.org/presentationml/2006/ole">
            <p:oleObj spid="_x0000_s128002" name="Equation" r:id="rId4" imgW="3517900" imgH="863600" progId="Equation.3">
              <p:embed/>
            </p:oleObj>
          </a:graphicData>
        </a:graphic>
      </p:graphicFrame>
      <p:grpSp>
        <p:nvGrpSpPr>
          <p:cNvPr id="2" name="Group 8"/>
          <p:cNvGrpSpPr>
            <a:grpSpLocks/>
          </p:cNvGrpSpPr>
          <p:nvPr/>
        </p:nvGrpSpPr>
        <p:grpSpPr bwMode="auto">
          <a:xfrm>
            <a:off x="1981200" y="4038600"/>
            <a:ext cx="4724400" cy="2347913"/>
            <a:chOff x="432" y="672"/>
            <a:chExt cx="5040" cy="2969"/>
          </a:xfrm>
        </p:grpSpPr>
        <p:sp>
          <p:nvSpPr>
            <p:cNvPr id="120839" name="Line 9"/>
            <p:cNvSpPr>
              <a:spLocks noChangeShapeType="1"/>
            </p:cNvSpPr>
            <p:nvPr/>
          </p:nvSpPr>
          <p:spPr bwMode="auto">
            <a:xfrm>
              <a:off x="1728" y="768"/>
              <a:ext cx="0" cy="1920"/>
            </a:xfrm>
            <a:prstGeom prst="line">
              <a:avLst/>
            </a:prstGeom>
            <a:noFill/>
            <a:ln w="9525">
              <a:solidFill>
                <a:schemeClr val="tx1"/>
              </a:solidFill>
              <a:round/>
              <a:headEnd/>
              <a:tailEnd/>
            </a:ln>
          </p:spPr>
          <p:txBody>
            <a:bodyPr/>
            <a:lstStyle/>
            <a:p>
              <a:endParaRPr lang="en-US"/>
            </a:p>
          </p:txBody>
        </p:sp>
        <p:sp>
          <p:nvSpPr>
            <p:cNvPr id="120840" name="Line 10"/>
            <p:cNvSpPr>
              <a:spLocks noChangeShapeType="1"/>
            </p:cNvSpPr>
            <p:nvPr/>
          </p:nvSpPr>
          <p:spPr bwMode="auto">
            <a:xfrm>
              <a:off x="1728" y="2688"/>
              <a:ext cx="3216" cy="0"/>
            </a:xfrm>
            <a:prstGeom prst="line">
              <a:avLst/>
            </a:prstGeom>
            <a:noFill/>
            <a:ln w="9525">
              <a:solidFill>
                <a:schemeClr val="tx1"/>
              </a:solidFill>
              <a:round/>
              <a:headEnd/>
              <a:tailEnd/>
            </a:ln>
          </p:spPr>
          <p:txBody>
            <a:bodyPr/>
            <a:lstStyle/>
            <a:p>
              <a:endParaRPr lang="en-US"/>
            </a:p>
          </p:txBody>
        </p:sp>
        <p:sp>
          <p:nvSpPr>
            <p:cNvPr id="120841" name="Line 11"/>
            <p:cNvSpPr>
              <a:spLocks noChangeShapeType="1"/>
            </p:cNvSpPr>
            <p:nvPr/>
          </p:nvSpPr>
          <p:spPr bwMode="auto">
            <a:xfrm flipV="1">
              <a:off x="1728" y="1104"/>
              <a:ext cx="3120" cy="1248"/>
            </a:xfrm>
            <a:prstGeom prst="line">
              <a:avLst/>
            </a:prstGeom>
            <a:noFill/>
            <a:ln w="9525">
              <a:solidFill>
                <a:schemeClr val="tx1"/>
              </a:solidFill>
              <a:round/>
              <a:headEnd/>
              <a:tailEnd/>
            </a:ln>
          </p:spPr>
          <p:txBody>
            <a:bodyPr/>
            <a:lstStyle/>
            <a:p>
              <a:endParaRPr lang="en-US"/>
            </a:p>
          </p:txBody>
        </p:sp>
        <p:sp>
          <p:nvSpPr>
            <p:cNvPr id="120842" name="Text Box 12"/>
            <p:cNvSpPr txBox="1">
              <a:spLocks noChangeArrowheads="1"/>
            </p:cNvSpPr>
            <p:nvPr/>
          </p:nvSpPr>
          <p:spPr bwMode="auto">
            <a:xfrm>
              <a:off x="4703" y="2449"/>
              <a:ext cx="578" cy="347"/>
            </a:xfrm>
            <a:prstGeom prst="rect">
              <a:avLst/>
            </a:prstGeom>
            <a:noFill/>
            <a:ln w="9525">
              <a:noFill/>
              <a:miter lim="800000"/>
              <a:headEnd/>
              <a:tailEnd/>
            </a:ln>
          </p:spPr>
          <p:txBody>
            <a:bodyPr>
              <a:spAutoFit/>
            </a:bodyPr>
            <a:lstStyle/>
            <a:p>
              <a:pPr algn="r" eaLnBrk="1" hangingPunct="1">
                <a:spcBef>
                  <a:spcPct val="50000"/>
                </a:spcBef>
              </a:pPr>
              <a:r>
                <a:rPr lang="en-US" sz="1200">
                  <a:solidFill>
                    <a:srgbClr val="000000"/>
                  </a:solidFill>
                </a:rPr>
                <a:t>Risk</a:t>
              </a:r>
            </a:p>
          </p:txBody>
        </p:sp>
        <p:sp>
          <p:nvSpPr>
            <p:cNvPr id="120843" name="Text Box 13"/>
            <p:cNvSpPr txBox="1">
              <a:spLocks noChangeArrowheads="1"/>
            </p:cNvSpPr>
            <p:nvPr/>
          </p:nvSpPr>
          <p:spPr bwMode="auto">
            <a:xfrm>
              <a:off x="1152" y="672"/>
              <a:ext cx="576" cy="347"/>
            </a:xfrm>
            <a:prstGeom prst="rect">
              <a:avLst/>
            </a:prstGeom>
            <a:noFill/>
            <a:ln w="9525">
              <a:noFill/>
              <a:miter lim="800000"/>
              <a:headEnd/>
              <a:tailEnd/>
            </a:ln>
          </p:spPr>
          <p:txBody>
            <a:bodyPr>
              <a:spAutoFit/>
            </a:bodyPr>
            <a:lstStyle/>
            <a:p>
              <a:pPr algn="r" eaLnBrk="1" hangingPunct="1">
                <a:spcBef>
                  <a:spcPct val="50000"/>
                </a:spcBef>
              </a:pPr>
              <a:r>
                <a:rPr lang="en-US" sz="1200" i="1">
                  <a:solidFill>
                    <a:srgbClr val="000000"/>
                  </a:solidFill>
                </a:rPr>
                <a:t>E</a:t>
              </a:r>
              <a:r>
                <a:rPr lang="en-US" sz="1200">
                  <a:solidFill>
                    <a:srgbClr val="000000"/>
                  </a:solidFill>
                </a:rPr>
                <a:t>[</a:t>
              </a:r>
              <a:r>
                <a:rPr lang="en-US" sz="1200" i="1">
                  <a:solidFill>
                    <a:srgbClr val="000000"/>
                  </a:solidFill>
                </a:rPr>
                <a:t>r</a:t>
              </a:r>
              <a:r>
                <a:rPr lang="en-US" sz="1200">
                  <a:solidFill>
                    <a:srgbClr val="000000"/>
                  </a:solidFill>
                </a:rPr>
                <a:t>]</a:t>
              </a:r>
            </a:p>
          </p:txBody>
        </p:sp>
        <p:sp>
          <p:nvSpPr>
            <p:cNvPr id="120844" name="Text Box 14"/>
            <p:cNvSpPr txBox="1">
              <a:spLocks noChangeArrowheads="1"/>
            </p:cNvSpPr>
            <p:nvPr/>
          </p:nvSpPr>
          <p:spPr bwMode="auto">
            <a:xfrm>
              <a:off x="816" y="2258"/>
              <a:ext cx="912" cy="347"/>
            </a:xfrm>
            <a:prstGeom prst="rect">
              <a:avLst/>
            </a:prstGeom>
            <a:noFill/>
            <a:ln w="9525">
              <a:noFill/>
              <a:miter lim="800000"/>
              <a:headEnd/>
              <a:tailEnd/>
            </a:ln>
          </p:spPr>
          <p:txBody>
            <a:bodyPr>
              <a:spAutoFit/>
            </a:bodyPr>
            <a:lstStyle/>
            <a:p>
              <a:pPr algn="r" eaLnBrk="1" hangingPunct="1">
                <a:spcBef>
                  <a:spcPct val="50000"/>
                </a:spcBef>
              </a:pPr>
              <a:r>
                <a:rPr lang="en-US" sz="1200" i="1">
                  <a:solidFill>
                    <a:srgbClr val="000000"/>
                  </a:solidFill>
                </a:rPr>
                <a:t>r</a:t>
              </a:r>
              <a:r>
                <a:rPr lang="en-US" sz="1200" i="1" baseline="-25000">
                  <a:solidFill>
                    <a:srgbClr val="000000"/>
                  </a:solidFill>
                </a:rPr>
                <a:t>f</a:t>
              </a:r>
              <a:r>
                <a:rPr lang="en-US" sz="1200" i="1">
                  <a:solidFill>
                    <a:srgbClr val="000000"/>
                  </a:solidFill>
                </a:rPr>
                <a:t>  = 3% </a:t>
              </a:r>
              <a:endParaRPr lang="en-US" sz="1200">
                <a:solidFill>
                  <a:srgbClr val="000000"/>
                </a:solidFill>
              </a:endParaRPr>
            </a:p>
          </p:txBody>
        </p:sp>
        <p:sp>
          <p:nvSpPr>
            <p:cNvPr id="120845" name="Line 15"/>
            <p:cNvSpPr>
              <a:spLocks noChangeShapeType="1"/>
            </p:cNvSpPr>
            <p:nvPr/>
          </p:nvSpPr>
          <p:spPr bwMode="auto">
            <a:xfrm>
              <a:off x="1104" y="1200"/>
              <a:ext cx="3504" cy="0"/>
            </a:xfrm>
            <a:prstGeom prst="line">
              <a:avLst/>
            </a:prstGeom>
            <a:noFill/>
            <a:ln w="9525">
              <a:solidFill>
                <a:srgbClr val="CC0000"/>
              </a:solidFill>
              <a:prstDash val="sysDot"/>
              <a:round/>
              <a:headEnd/>
              <a:tailEnd/>
            </a:ln>
          </p:spPr>
          <p:txBody>
            <a:bodyPr/>
            <a:lstStyle/>
            <a:p>
              <a:endParaRPr lang="en-US"/>
            </a:p>
          </p:txBody>
        </p:sp>
        <p:sp>
          <p:nvSpPr>
            <p:cNvPr id="120846" name="Line 16"/>
            <p:cNvSpPr>
              <a:spLocks noChangeShapeType="1"/>
            </p:cNvSpPr>
            <p:nvPr/>
          </p:nvSpPr>
          <p:spPr bwMode="auto">
            <a:xfrm>
              <a:off x="4608" y="1200"/>
              <a:ext cx="0" cy="1680"/>
            </a:xfrm>
            <a:prstGeom prst="line">
              <a:avLst/>
            </a:prstGeom>
            <a:noFill/>
            <a:ln w="9525">
              <a:solidFill>
                <a:srgbClr val="CC0000"/>
              </a:solidFill>
              <a:prstDash val="sysDot"/>
              <a:round/>
              <a:headEnd/>
              <a:tailEnd/>
            </a:ln>
          </p:spPr>
          <p:txBody>
            <a:bodyPr/>
            <a:lstStyle/>
            <a:p>
              <a:endParaRPr lang="en-US"/>
            </a:p>
          </p:txBody>
        </p:sp>
        <p:sp>
          <p:nvSpPr>
            <p:cNvPr id="120847" name="Text Box 17"/>
            <p:cNvSpPr txBox="1">
              <a:spLocks noChangeArrowheads="1"/>
            </p:cNvSpPr>
            <p:nvPr/>
          </p:nvSpPr>
          <p:spPr bwMode="auto">
            <a:xfrm>
              <a:off x="432" y="1106"/>
              <a:ext cx="672" cy="347"/>
            </a:xfrm>
            <a:prstGeom prst="rect">
              <a:avLst/>
            </a:prstGeom>
            <a:noFill/>
            <a:ln w="9525">
              <a:noFill/>
              <a:miter lim="800000"/>
              <a:headEnd/>
              <a:tailEnd/>
            </a:ln>
          </p:spPr>
          <p:txBody>
            <a:bodyPr>
              <a:spAutoFit/>
            </a:bodyPr>
            <a:lstStyle/>
            <a:p>
              <a:pPr algn="r" eaLnBrk="1" hangingPunct="1">
                <a:spcBef>
                  <a:spcPct val="50000"/>
                </a:spcBef>
              </a:pPr>
              <a:r>
                <a:rPr lang="en-US" sz="1200" i="1">
                  <a:solidFill>
                    <a:srgbClr val="000000"/>
                  </a:solidFill>
                </a:rPr>
                <a:t>34%</a:t>
              </a:r>
              <a:endParaRPr lang="en-US" sz="1200">
                <a:solidFill>
                  <a:srgbClr val="000000"/>
                </a:solidFill>
              </a:endParaRPr>
            </a:p>
          </p:txBody>
        </p:sp>
        <p:sp>
          <p:nvSpPr>
            <p:cNvPr id="120848" name="Line 18"/>
            <p:cNvSpPr>
              <a:spLocks noChangeShapeType="1"/>
            </p:cNvSpPr>
            <p:nvPr/>
          </p:nvSpPr>
          <p:spPr bwMode="auto">
            <a:xfrm>
              <a:off x="1104" y="1872"/>
              <a:ext cx="1824" cy="0"/>
            </a:xfrm>
            <a:prstGeom prst="line">
              <a:avLst/>
            </a:prstGeom>
            <a:noFill/>
            <a:ln w="9525">
              <a:solidFill>
                <a:srgbClr val="CC0000"/>
              </a:solidFill>
              <a:prstDash val="sysDot"/>
              <a:round/>
              <a:headEnd/>
              <a:tailEnd/>
            </a:ln>
          </p:spPr>
          <p:txBody>
            <a:bodyPr/>
            <a:lstStyle/>
            <a:p>
              <a:endParaRPr lang="en-US"/>
            </a:p>
          </p:txBody>
        </p:sp>
        <p:sp>
          <p:nvSpPr>
            <p:cNvPr id="120849" name="Text Box 19"/>
            <p:cNvSpPr txBox="1">
              <a:spLocks noChangeArrowheads="1"/>
            </p:cNvSpPr>
            <p:nvPr/>
          </p:nvSpPr>
          <p:spPr bwMode="auto">
            <a:xfrm>
              <a:off x="432" y="1778"/>
              <a:ext cx="672" cy="347"/>
            </a:xfrm>
            <a:prstGeom prst="rect">
              <a:avLst/>
            </a:prstGeom>
            <a:noFill/>
            <a:ln w="9525">
              <a:noFill/>
              <a:miter lim="800000"/>
              <a:headEnd/>
              <a:tailEnd/>
            </a:ln>
          </p:spPr>
          <p:txBody>
            <a:bodyPr>
              <a:spAutoFit/>
            </a:bodyPr>
            <a:lstStyle/>
            <a:p>
              <a:pPr algn="r" eaLnBrk="1" hangingPunct="1">
                <a:spcBef>
                  <a:spcPct val="50000"/>
                </a:spcBef>
              </a:pPr>
              <a:r>
                <a:rPr lang="en-US" sz="1200" i="1">
                  <a:solidFill>
                    <a:srgbClr val="000000"/>
                  </a:solidFill>
                </a:rPr>
                <a:t>9%</a:t>
              </a:r>
              <a:endParaRPr lang="en-US" sz="1200">
                <a:solidFill>
                  <a:srgbClr val="000000"/>
                </a:solidFill>
              </a:endParaRPr>
            </a:p>
          </p:txBody>
        </p:sp>
        <p:sp>
          <p:nvSpPr>
            <p:cNvPr id="120850" name="Line 20"/>
            <p:cNvSpPr>
              <a:spLocks noChangeShapeType="1"/>
            </p:cNvSpPr>
            <p:nvPr/>
          </p:nvSpPr>
          <p:spPr bwMode="auto">
            <a:xfrm>
              <a:off x="2928" y="1872"/>
              <a:ext cx="0" cy="1008"/>
            </a:xfrm>
            <a:prstGeom prst="line">
              <a:avLst/>
            </a:prstGeom>
            <a:noFill/>
            <a:ln w="9525">
              <a:solidFill>
                <a:srgbClr val="CC0000"/>
              </a:solidFill>
              <a:prstDash val="sysDot"/>
              <a:round/>
              <a:headEnd/>
              <a:tailEnd/>
            </a:ln>
          </p:spPr>
          <p:txBody>
            <a:bodyPr/>
            <a:lstStyle/>
            <a:p>
              <a:endParaRPr lang="en-US"/>
            </a:p>
          </p:txBody>
        </p:sp>
        <p:sp>
          <p:nvSpPr>
            <p:cNvPr id="120851" name="Text Box 21"/>
            <p:cNvSpPr txBox="1">
              <a:spLocks noChangeArrowheads="1"/>
            </p:cNvSpPr>
            <p:nvPr/>
          </p:nvSpPr>
          <p:spPr bwMode="auto">
            <a:xfrm>
              <a:off x="2351" y="2832"/>
              <a:ext cx="1106" cy="809"/>
            </a:xfrm>
            <a:prstGeom prst="rect">
              <a:avLst/>
            </a:prstGeom>
            <a:noFill/>
            <a:ln w="9525">
              <a:noFill/>
              <a:miter lim="800000"/>
              <a:headEnd/>
              <a:tailEnd/>
            </a:ln>
          </p:spPr>
          <p:txBody>
            <a:bodyPr>
              <a:spAutoFit/>
            </a:bodyPr>
            <a:lstStyle/>
            <a:p>
              <a:pPr algn="ctr" eaLnBrk="1" hangingPunct="1">
                <a:spcBef>
                  <a:spcPct val="50000"/>
                </a:spcBef>
              </a:pPr>
              <a:r>
                <a:rPr lang="en-US" sz="1200" i="1">
                  <a:solidFill>
                    <a:srgbClr val="000000"/>
                  </a:solidFill>
                </a:rPr>
                <a:t>Built Property</a:t>
              </a:r>
            </a:p>
            <a:p>
              <a:pPr algn="ctr" eaLnBrk="1" hangingPunct="1"/>
              <a:r>
                <a:rPr lang="en-US" sz="1200">
                  <a:solidFill>
                    <a:srgbClr val="000000"/>
                  </a:solidFill>
                </a:rPr>
                <a:t>37% range</a:t>
              </a:r>
            </a:p>
          </p:txBody>
        </p:sp>
        <p:sp>
          <p:nvSpPr>
            <p:cNvPr id="120852" name="Text Box 22"/>
            <p:cNvSpPr txBox="1">
              <a:spLocks noChangeArrowheads="1"/>
            </p:cNvSpPr>
            <p:nvPr/>
          </p:nvSpPr>
          <p:spPr bwMode="auto">
            <a:xfrm>
              <a:off x="4080" y="2832"/>
              <a:ext cx="1104" cy="809"/>
            </a:xfrm>
            <a:prstGeom prst="rect">
              <a:avLst/>
            </a:prstGeom>
            <a:noFill/>
            <a:ln w="9525">
              <a:noFill/>
              <a:miter lim="800000"/>
              <a:headEnd/>
              <a:tailEnd/>
            </a:ln>
          </p:spPr>
          <p:txBody>
            <a:bodyPr>
              <a:spAutoFit/>
            </a:bodyPr>
            <a:lstStyle/>
            <a:p>
              <a:pPr algn="ctr" eaLnBrk="1" hangingPunct="1">
                <a:spcBef>
                  <a:spcPct val="50000"/>
                </a:spcBef>
              </a:pPr>
              <a:r>
                <a:rPr lang="en-US" sz="1200" i="1">
                  <a:solidFill>
                    <a:srgbClr val="000000"/>
                  </a:solidFill>
                </a:rPr>
                <a:t>Devlpt Option</a:t>
              </a:r>
            </a:p>
            <a:p>
              <a:pPr algn="ctr" eaLnBrk="1" hangingPunct="1"/>
              <a:r>
                <a:rPr lang="en-US" sz="1200">
                  <a:solidFill>
                    <a:srgbClr val="000000"/>
                  </a:solidFill>
                </a:rPr>
                <a:t>192% range</a:t>
              </a:r>
            </a:p>
          </p:txBody>
        </p:sp>
        <p:sp>
          <p:nvSpPr>
            <p:cNvPr id="120853" name="Line 23"/>
            <p:cNvSpPr>
              <a:spLocks noChangeShapeType="1"/>
            </p:cNvSpPr>
            <p:nvPr/>
          </p:nvSpPr>
          <p:spPr bwMode="auto">
            <a:xfrm>
              <a:off x="1728" y="2352"/>
              <a:ext cx="3168" cy="0"/>
            </a:xfrm>
            <a:prstGeom prst="line">
              <a:avLst/>
            </a:prstGeom>
            <a:noFill/>
            <a:ln w="9525">
              <a:solidFill>
                <a:schemeClr val="tx1"/>
              </a:solidFill>
              <a:prstDash val="sysDot"/>
              <a:round/>
              <a:headEnd/>
              <a:tailEnd/>
            </a:ln>
          </p:spPr>
          <p:txBody>
            <a:bodyPr/>
            <a:lstStyle/>
            <a:p>
              <a:endParaRPr lang="en-US"/>
            </a:p>
          </p:txBody>
        </p:sp>
        <p:sp>
          <p:nvSpPr>
            <p:cNvPr id="120854" name="AutoShape 24"/>
            <p:cNvSpPr>
              <a:spLocks/>
            </p:cNvSpPr>
            <p:nvPr/>
          </p:nvSpPr>
          <p:spPr bwMode="auto">
            <a:xfrm>
              <a:off x="4800" y="1200"/>
              <a:ext cx="192" cy="1056"/>
            </a:xfrm>
            <a:prstGeom prst="rightBrace">
              <a:avLst>
                <a:gd name="adj1" fmla="val 45833"/>
                <a:gd name="adj2" fmla="val 50000"/>
              </a:avLst>
            </a:prstGeom>
            <a:noFill/>
            <a:ln w="9525">
              <a:solidFill>
                <a:schemeClr val="tx1"/>
              </a:solidFill>
              <a:round/>
              <a:headEnd/>
              <a:tailEnd/>
            </a:ln>
          </p:spPr>
          <p:txBody>
            <a:bodyPr wrap="none" anchor="ctr"/>
            <a:lstStyle/>
            <a:p>
              <a:pPr eaLnBrk="1" hangingPunct="1"/>
              <a:endParaRPr lang="en-US">
                <a:solidFill>
                  <a:srgbClr val="000000"/>
                </a:solidFill>
              </a:endParaRPr>
            </a:p>
          </p:txBody>
        </p:sp>
        <p:sp>
          <p:nvSpPr>
            <p:cNvPr id="120855" name="Text Box 25"/>
            <p:cNvSpPr txBox="1">
              <a:spLocks noChangeArrowheads="1"/>
            </p:cNvSpPr>
            <p:nvPr/>
          </p:nvSpPr>
          <p:spPr bwMode="auto">
            <a:xfrm>
              <a:off x="4993" y="1632"/>
              <a:ext cx="479" cy="578"/>
            </a:xfrm>
            <a:prstGeom prst="rect">
              <a:avLst/>
            </a:prstGeom>
            <a:noFill/>
            <a:ln w="9525">
              <a:noFill/>
              <a:miter lim="800000"/>
              <a:headEnd/>
              <a:tailEnd/>
            </a:ln>
          </p:spPr>
          <p:txBody>
            <a:bodyPr>
              <a:spAutoFit/>
            </a:bodyPr>
            <a:lstStyle/>
            <a:p>
              <a:pPr eaLnBrk="1" hangingPunct="1">
                <a:spcBef>
                  <a:spcPct val="50000"/>
                </a:spcBef>
              </a:pPr>
              <a:r>
                <a:rPr lang="en-US" sz="1200" i="1">
                  <a:solidFill>
                    <a:srgbClr val="000000"/>
                  </a:solidFill>
                </a:rPr>
                <a:t>E</a:t>
              </a:r>
              <a:r>
                <a:rPr lang="en-US" sz="1200">
                  <a:solidFill>
                    <a:srgbClr val="000000"/>
                  </a:solidFill>
                </a:rPr>
                <a:t>[</a:t>
              </a:r>
              <a:r>
                <a:rPr lang="en-US" sz="1200" i="1">
                  <a:solidFill>
                    <a:srgbClr val="000000"/>
                  </a:solidFill>
                </a:rPr>
                <a:t>RP</a:t>
              </a:r>
              <a:r>
                <a:rPr lang="en-US" sz="1200">
                  <a:solidFill>
                    <a:srgbClr val="000000"/>
                  </a:solidFill>
                </a:rPr>
                <a:t>]</a:t>
              </a:r>
              <a:endParaRPr lang="en-US" sz="1200" i="1">
                <a:solidFill>
                  <a:srgbClr val="000000"/>
                </a:solidFill>
              </a:endParaRPr>
            </a:p>
          </p:txBody>
        </p:sp>
      </p:grpSp>
      <p:sp>
        <p:nvSpPr>
          <p:cNvPr id="26" name="Footer Placeholder 25"/>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7"/>
          <p:cNvSpPr>
            <a:spLocks noGrp="1"/>
          </p:cNvSpPr>
          <p:nvPr>
            <p:ph type="sldNum" sz="quarter" idx="12"/>
          </p:nvPr>
        </p:nvSpPr>
        <p:spPr>
          <a:noFill/>
          <a:ln>
            <a:miter lim="800000"/>
            <a:headEnd/>
            <a:tailEnd/>
          </a:ln>
        </p:spPr>
        <p:txBody>
          <a:bodyPr/>
          <a:lstStyle/>
          <a:p>
            <a:fld id="{38C9203E-AF51-419A-A532-CA6FA6054CF8}" type="slidenum">
              <a:rPr lang="en-US" smtClean="0"/>
              <a:pPr/>
              <a:t>8</a:t>
            </a:fld>
            <a:endParaRPr lang="en-US" smtClean="0"/>
          </a:p>
        </p:txBody>
      </p:sp>
      <p:sp>
        <p:nvSpPr>
          <p:cNvPr id="4101" name="Rectangle 3"/>
          <p:cNvSpPr>
            <a:spLocks noGrp="1" noChangeArrowheads="1"/>
          </p:cNvSpPr>
          <p:nvPr>
            <p:ph type="body" sz="half" idx="1"/>
          </p:nvPr>
        </p:nvSpPr>
        <p:spPr>
          <a:xfrm>
            <a:off x="609600" y="1905000"/>
            <a:ext cx="7696200" cy="1905000"/>
          </a:xfrm>
        </p:spPr>
        <p:txBody>
          <a:bodyPr/>
          <a:lstStyle/>
          <a:p>
            <a:pPr eaLnBrk="1" hangingPunct="1">
              <a:lnSpc>
                <a:spcPct val="90000"/>
              </a:lnSpc>
              <a:buFont typeface="Wingdings" pitchFamily="2" charset="2"/>
              <a:buNone/>
            </a:pPr>
            <a:r>
              <a:rPr lang="en-US" sz="2400" b="1" smtClean="0">
                <a:cs typeface="Arial" pitchFamily="34" charset="0"/>
              </a:rPr>
              <a:t>Projected operating CFs will be contractual (covered by leases). 1</a:t>
            </a:r>
            <a:r>
              <a:rPr lang="en-US" sz="2400" b="1" baseline="30000" smtClean="0">
                <a:cs typeface="Arial" pitchFamily="34" charset="0"/>
              </a:rPr>
              <a:t>st</a:t>
            </a:r>
            <a:r>
              <a:rPr lang="en-US" sz="2400" b="1" smtClean="0">
                <a:cs typeface="Arial" pitchFamily="34" charset="0"/>
              </a:rPr>
              <a:t> 6 yrs in current lease, remainder in a subsequent lease. Prior to signing, lease CFs are more risky (interlease disc rate), once signed, less risky (intralease disc rate). DCF Valuation:</a:t>
            </a:r>
            <a:endParaRPr lang="en-US" sz="2400" b="1" smtClean="0">
              <a:latin typeface="Courier" charset="0"/>
              <a:cs typeface="Times New Roman" pitchFamily="18" charset="0"/>
            </a:endParaRPr>
          </a:p>
        </p:txBody>
      </p:sp>
      <p:graphicFrame>
        <p:nvGraphicFramePr>
          <p:cNvPr id="4098" name="Object 78"/>
          <p:cNvGraphicFramePr>
            <a:graphicFrameLocks noChangeAspect="1"/>
          </p:cNvGraphicFramePr>
          <p:nvPr>
            <p:ph sz="quarter" idx="2"/>
          </p:nvPr>
        </p:nvGraphicFramePr>
        <p:xfrm>
          <a:off x="533400" y="990600"/>
          <a:ext cx="8610600" cy="862013"/>
        </p:xfrm>
        <a:graphic>
          <a:graphicData uri="http://schemas.openxmlformats.org/presentationml/2006/ole">
            <p:oleObj spid="_x0000_s4098" name="Document" r:id="rId3" imgW="7004482" imgH="702028" progId="Word.Document.8">
              <p:embed/>
            </p:oleObj>
          </a:graphicData>
        </a:graphic>
      </p:graphicFrame>
      <p:sp>
        <p:nvSpPr>
          <p:cNvPr id="4102" name="Rectangle 84"/>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4103" name="Rectangle 85"/>
          <p:cNvSpPr>
            <a:spLocks noChangeArrowheads="1"/>
          </p:cNvSpPr>
          <p:nvPr/>
        </p:nvSpPr>
        <p:spPr bwMode="auto">
          <a:xfrm>
            <a:off x="685800" y="4495800"/>
            <a:ext cx="7772400" cy="2133600"/>
          </a:xfrm>
          <a:prstGeom prst="rect">
            <a:avLst/>
          </a:prstGeom>
          <a:noFill/>
          <a:ln w="9525">
            <a:noFill/>
            <a:miter lim="800000"/>
            <a:headEnd/>
            <a:tailEnd/>
          </a:ln>
        </p:spPr>
        <p:txBody>
          <a:bodyPr/>
          <a:lstStyle/>
          <a:p>
            <a:pPr marL="342900" indent="-342900" eaLnBrk="1" hangingPunct="1">
              <a:spcBef>
                <a:spcPct val="20000"/>
              </a:spcBef>
              <a:buClr>
                <a:schemeClr val="accent2"/>
              </a:buClr>
              <a:buSzPct val="80000"/>
              <a:buFont typeface="Wingdings" pitchFamily="2" charset="2"/>
              <a:buNone/>
            </a:pPr>
            <a:r>
              <a:rPr lang="en-US" b="1">
                <a:cs typeface="Arial" pitchFamily="34" charset="0"/>
              </a:rPr>
              <a:t>Here we have estimated the discount rate at 7% for the relatively low-risk lease CFs (e.g., if T-Bond Yld = 5%, then RP=2%), and at 9% for the relatively high-risk later CFs (</a:t>
            </a:r>
            <a:r>
              <a:rPr lang="en-US" b="1">
                <a:cs typeface="Times New Roman" pitchFamily="18" charset="0"/>
                <a:sym typeface="Wingdings" pitchFamily="2" charset="2"/>
              </a:rPr>
              <a:t></a:t>
            </a:r>
            <a:r>
              <a:rPr lang="en-US" b="1">
                <a:cs typeface="Arial" pitchFamily="34" charset="0"/>
              </a:rPr>
              <a:t> 4% risk premium).</a:t>
            </a:r>
            <a:r>
              <a:rPr lang="en-US" b="1">
                <a:latin typeface="Courier" charset="0"/>
                <a:cs typeface="Times New Roman" pitchFamily="18" charset="0"/>
              </a:rPr>
              <a:t/>
            </a:r>
            <a:br>
              <a:rPr lang="en-US" b="1">
                <a:latin typeface="Courier" charset="0"/>
                <a:cs typeface="Times New Roman" pitchFamily="18" charset="0"/>
              </a:rPr>
            </a:br>
            <a:r>
              <a:rPr lang="en-US" b="1">
                <a:cs typeface="Times New Roman" pitchFamily="18" charset="0"/>
                <a:sym typeface="Wingdings" pitchFamily="2" charset="2"/>
              </a:rPr>
              <a:t></a:t>
            </a:r>
            <a:r>
              <a:rPr lang="en-US" b="1">
                <a:cs typeface="Arial" pitchFamily="34" charset="0"/>
              </a:rPr>
              <a:t> Implied property value = $18,325,000.</a:t>
            </a:r>
            <a:endParaRPr lang="en-US" b="1">
              <a:latin typeface="Courier" charset="0"/>
            </a:endParaRPr>
          </a:p>
        </p:txBody>
      </p:sp>
      <p:sp>
        <p:nvSpPr>
          <p:cNvPr id="25686" name="Text Box 86"/>
          <p:cNvSpPr txBox="1">
            <a:spLocks noChangeArrowheads="1"/>
          </p:cNvSpPr>
          <p:nvPr/>
        </p:nvSpPr>
        <p:spPr bwMode="auto">
          <a:xfrm>
            <a:off x="685800" y="0"/>
            <a:ext cx="7924800" cy="8588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defRPr/>
            </a:pPr>
            <a:r>
              <a:rPr lang="en-US" b="1">
                <a:effectLst>
                  <a:outerShdw blurRad="38100" dist="38100" dir="2700000" algn="tl">
                    <a:srgbClr val="FFFFFF"/>
                  </a:outerShdw>
                </a:effectLst>
              </a:rPr>
              <a:t>10.2.1 Match the Discount Rate to the Risk:</a:t>
            </a:r>
          </a:p>
          <a:p>
            <a:pPr algn="ctr" eaLnBrk="1" hangingPunct="1">
              <a:spcBef>
                <a:spcPct val="10000"/>
              </a:spcBef>
              <a:defRPr/>
            </a:pPr>
            <a:r>
              <a:rPr lang="en-US" b="1">
                <a:effectLst>
                  <a:outerShdw blurRad="38100" dist="38100" dir="2700000" algn="tl">
                    <a:srgbClr val="FFFFFF"/>
                  </a:outerShdw>
                </a:effectLst>
              </a:rPr>
              <a:t>Intralease &amp; Interlease Discount Rates</a:t>
            </a:r>
          </a:p>
        </p:txBody>
      </p:sp>
      <p:graphicFrame>
        <p:nvGraphicFramePr>
          <p:cNvPr id="4099" name="Object 94"/>
          <p:cNvGraphicFramePr>
            <a:graphicFrameLocks noChangeAspect="1"/>
          </p:cNvGraphicFramePr>
          <p:nvPr>
            <p:ph sz="quarter" idx="3"/>
          </p:nvPr>
        </p:nvGraphicFramePr>
        <p:xfrm>
          <a:off x="1676400" y="3657600"/>
          <a:ext cx="6172200" cy="690563"/>
        </p:xfrm>
        <a:graphic>
          <a:graphicData uri="http://schemas.openxmlformats.org/presentationml/2006/ole">
            <p:oleObj spid="_x0000_s4099" name="Equation" r:id="rId4" imgW="4318000" imgH="482600" progId="Equation.3">
              <p:embed/>
            </p:oleObj>
          </a:graphicData>
        </a:graphic>
      </p:graphicFrame>
      <p:sp>
        <p:nvSpPr>
          <p:cNvPr id="4105" name="Footer Placeholder 8"/>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DE73659D-A28B-4802-940B-3AACC24388D9}" type="slidenum">
              <a:rPr lang="en-US" smtClean="0"/>
              <a:pPr/>
              <a:t>80</a:t>
            </a:fld>
            <a:endParaRPr lang="en-US"/>
          </a:p>
        </p:txBody>
      </p:sp>
      <p:graphicFrame>
        <p:nvGraphicFramePr>
          <p:cNvPr id="122883" name="Object 2"/>
          <p:cNvGraphicFramePr>
            <a:graphicFrameLocks noChangeAspect="1"/>
          </p:cNvGraphicFramePr>
          <p:nvPr/>
        </p:nvGraphicFramePr>
        <p:xfrm>
          <a:off x="685800" y="1371601"/>
          <a:ext cx="7772400" cy="2012497"/>
        </p:xfrm>
        <a:graphic>
          <a:graphicData uri="http://schemas.openxmlformats.org/presentationml/2006/ole">
            <p:oleObj spid="_x0000_s129026" name="Equation" r:id="rId4" imgW="3340100" imgH="863600" progId="Equation.3">
              <p:embed/>
            </p:oleObj>
          </a:graphicData>
        </a:graphic>
      </p:graphicFrame>
      <p:sp>
        <p:nvSpPr>
          <p:cNvPr id="122884" name="Text Box 3"/>
          <p:cNvSpPr txBox="1">
            <a:spLocks noChangeArrowheads="1"/>
          </p:cNvSpPr>
          <p:nvPr/>
        </p:nvSpPr>
        <p:spPr bwMode="auto">
          <a:xfrm>
            <a:off x="685800" y="533400"/>
            <a:ext cx="7772400" cy="707886"/>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000000"/>
                </a:solidFill>
                <a:latin typeface="Arial" charset="0"/>
              </a:rPr>
              <a:t>Having computed (</a:t>
            </a:r>
            <a:r>
              <a:rPr lang="en-US" sz="2000" i="1" dirty="0">
                <a:solidFill>
                  <a:srgbClr val="000000"/>
                </a:solidFill>
                <a:latin typeface="Arial" charset="0"/>
              </a:rPr>
              <a:t>derived</a:t>
            </a:r>
            <a:r>
              <a:rPr lang="en-US" sz="2000" dirty="0">
                <a:solidFill>
                  <a:srgbClr val="000000"/>
                </a:solidFill>
                <a:latin typeface="Arial" charset="0"/>
              </a:rPr>
              <a:t> ) </a:t>
            </a:r>
            <a:r>
              <a:rPr lang="en-US" sz="2000" i="1" dirty="0">
                <a:solidFill>
                  <a:srgbClr val="000000"/>
                </a:solidFill>
                <a:latin typeface="Arial" charset="0"/>
              </a:rPr>
              <a:t>PV</a:t>
            </a:r>
            <a:r>
              <a:rPr lang="en-US" sz="2000" dirty="0">
                <a:solidFill>
                  <a:srgbClr val="000000"/>
                </a:solidFill>
                <a:latin typeface="Arial" charset="0"/>
              </a:rPr>
              <a:t>[</a:t>
            </a:r>
            <a:r>
              <a:rPr lang="en-US" sz="2000" i="1" dirty="0">
                <a:solidFill>
                  <a:srgbClr val="000000"/>
                </a:solidFill>
                <a:latin typeface="Arial" charset="0"/>
              </a:rPr>
              <a:t>C</a:t>
            </a:r>
            <a:r>
              <a:rPr lang="en-US" sz="2000" i="1" baseline="-25000" dirty="0">
                <a:solidFill>
                  <a:srgbClr val="000000"/>
                </a:solidFill>
                <a:latin typeface="Arial" charset="0"/>
              </a:rPr>
              <a:t>1</a:t>
            </a:r>
            <a:r>
              <a:rPr lang="en-US" sz="2000" dirty="0">
                <a:solidFill>
                  <a:srgbClr val="000000"/>
                </a:solidFill>
                <a:latin typeface="Arial" charset="0"/>
              </a:rPr>
              <a:t>], we can now </a:t>
            </a:r>
            <a:r>
              <a:rPr lang="en-US" sz="2000" i="1" dirty="0">
                <a:solidFill>
                  <a:srgbClr val="000000"/>
                </a:solidFill>
                <a:latin typeface="Arial" charset="0"/>
              </a:rPr>
              <a:t>back out</a:t>
            </a:r>
            <a:r>
              <a:rPr lang="en-US" sz="2000" dirty="0">
                <a:solidFill>
                  <a:srgbClr val="000000"/>
                </a:solidFill>
                <a:latin typeface="Arial" charset="0"/>
              </a:rPr>
              <a:t> the implied </a:t>
            </a:r>
            <a:r>
              <a:rPr lang="en-US" sz="2000" i="1" dirty="0">
                <a:solidFill>
                  <a:srgbClr val="000000"/>
                </a:solidFill>
                <a:latin typeface="Arial" charset="0"/>
              </a:rPr>
              <a:t>E</a:t>
            </a:r>
            <a:r>
              <a:rPr lang="en-US" sz="2000" dirty="0">
                <a:solidFill>
                  <a:srgbClr val="000000"/>
                </a:solidFill>
                <a:latin typeface="Arial" charset="0"/>
              </a:rPr>
              <a:t>[</a:t>
            </a:r>
            <a:r>
              <a:rPr lang="en-US" sz="2000" i="1" dirty="0">
                <a:solidFill>
                  <a:srgbClr val="000000"/>
                </a:solidFill>
                <a:latin typeface="Arial" charset="0"/>
              </a:rPr>
              <a:t>RP</a:t>
            </a:r>
            <a:r>
              <a:rPr lang="en-US" sz="2000" i="1" baseline="-25000" dirty="0">
                <a:solidFill>
                  <a:srgbClr val="000000"/>
                </a:solidFill>
                <a:latin typeface="Arial" charset="0"/>
              </a:rPr>
              <a:t>C</a:t>
            </a:r>
            <a:r>
              <a:rPr lang="en-US" sz="2000" dirty="0">
                <a:solidFill>
                  <a:srgbClr val="000000"/>
                </a:solidFill>
                <a:latin typeface="Arial" charset="0"/>
              </a:rPr>
              <a:t>] and </a:t>
            </a:r>
            <a:r>
              <a:rPr lang="en-US" sz="2000" dirty="0" err="1">
                <a:solidFill>
                  <a:srgbClr val="000000"/>
                </a:solidFill>
                <a:latin typeface="Arial" charset="0"/>
              </a:rPr>
              <a:t>RADR</a:t>
            </a:r>
            <a:r>
              <a:rPr lang="en-US" sz="2000" dirty="0">
                <a:solidFill>
                  <a:srgbClr val="000000"/>
                </a:solidFill>
                <a:latin typeface="Arial" charset="0"/>
              </a:rPr>
              <a:t> for the option…</a:t>
            </a:r>
          </a:p>
        </p:txBody>
      </p:sp>
      <p:sp>
        <p:nvSpPr>
          <p:cNvPr id="122885" name="Text Box 4"/>
          <p:cNvSpPr txBox="1">
            <a:spLocks noChangeArrowheads="1"/>
          </p:cNvSpPr>
          <p:nvPr/>
        </p:nvSpPr>
        <p:spPr bwMode="auto">
          <a:xfrm>
            <a:off x="685800" y="4572000"/>
            <a:ext cx="7772400" cy="1077218"/>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000000"/>
                </a:solidFill>
                <a:latin typeface="Arial" charset="0"/>
              </a:rPr>
              <a:t>Which implies that the option has 31/6 = </a:t>
            </a:r>
            <a:r>
              <a:rPr lang="en-US" sz="2000" b="1" i="1" dirty="0">
                <a:solidFill>
                  <a:srgbClr val="000000"/>
                </a:solidFill>
                <a:latin typeface="Arial" charset="0"/>
              </a:rPr>
              <a:t>5.2 times</a:t>
            </a:r>
            <a:r>
              <a:rPr lang="en-US" sz="2000" dirty="0">
                <a:solidFill>
                  <a:srgbClr val="000000"/>
                </a:solidFill>
                <a:latin typeface="Arial" charset="0"/>
              </a:rPr>
              <a:t> the investment risk that the built office property has, as: </a:t>
            </a:r>
          </a:p>
          <a:p>
            <a:pPr algn="ctr" eaLnBrk="1" hangingPunct="1">
              <a:spcBef>
                <a:spcPct val="20000"/>
              </a:spcBef>
            </a:pPr>
            <a:r>
              <a:rPr lang="en-US" sz="2000" i="1" dirty="0">
                <a:solidFill>
                  <a:srgbClr val="000000"/>
                </a:solidFill>
                <a:latin typeface="Arial" charset="0"/>
              </a:rPr>
              <a:t>E</a:t>
            </a:r>
            <a:r>
              <a:rPr lang="en-US" sz="2000" dirty="0">
                <a:solidFill>
                  <a:srgbClr val="000000"/>
                </a:solidFill>
                <a:latin typeface="Arial" charset="0"/>
              </a:rPr>
              <a:t>[</a:t>
            </a:r>
            <a:r>
              <a:rPr lang="en-US" sz="2000" i="1" dirty="0">
                <a:solidFill>
                  <a:srgbClr val="000000"/>
                </a:solidFill>
                <a:latin typeface="Arial" charset="0"/>
              </a:rPr>
              <a:t>RP</a:t>
            </a:r>
            <a:r>
              <a:rPr lang="en-US" sz="2000" i="1" baseline="-25000" dirty="0">
                <a:solidFill>
                  <a:srgbClr val="000000"/>
                </a:solidFill>
                <a:latin typeface="Arial" charset="0"/>
              </a:rPr>
              <a:t>C</a:t>
            </a:r>
            <a:r>
              <a:rPr lang="en-US" sz="2000" dirty="0">
                <a:solidFill>
                  <a:srgbClr val="000000"/>
                </a:solidFill>
                <a:latin typeface="Arial" charset="0"/>
              </a:rPr>
              <a:t>] = 31% = (5.2)*6% = (</a:t>
            </a:r>
            <a:r>
              <a:rPr lang="en-US" sz="2000" i="1" dirty="0">
                <a:solidFill>
                  <a:srgbClr val="000000"/>
                </a:solidFill>
                <a:latin typeface="Arial" charset="0"/>
              </a:rPr>
              <a:t>5.2)*E</a:t>
            </a:r>
            <a:r>
              <a:rPr lang="en-US" sz="2000" dirty="0">
                <a:solidFill>
                  <a:srgbClr val="000000"/>
                </a:solidFill>
                <a:latin typeface="Arial" charset="0"/>
              </a:rPr>
              <a:t>[</a:t>
            </a:r>
            <a:r>
              <a:rPr lang="en-US" sz="2000" i="1" dirty="0" err="1">
                <a:solidFill>
                  <a:srgbClr val="000000"/>
                </a:solidFill>
                <a:latin typeface="Arial" charset="0"/>
              </a:rPr>
              <a:t>RP</a:t>
            </a:r>
            <a:r>
              <a:rPr lang="en-US" sz="2000" i="1" baseline="-25000" dirty="0" err="1">
                <a:solidFill>
                  <a:srgbClr val="000000"/>
                </a:solidFill>
                <a:latin typeface="Arial" charset="0"/>
              </a:rPr>
              <a:t>V</a:t>
            </a:r>
            <a:r>
              <a:rPr lang="en-US" sz="2000" dirty="0">
                <a:solidFill>
                  <a:srgbClr val="000000"/>
                </a:solidFill>
                <a:latin typeface="Arial" charset="0"/>
              </a:rPr>
              <a:t>].</a:t>
            </a:r>
          </a:p>
        </p:txBody>
      </p:sp>
      <p:sp>
        <p:nvSpPr>
          <p:cNvPr id="122886" name="Text Box 5"/>
          <p:cNvSpPr txBox="1">
            <a:spLocks noChangeArrowheads="1"/>
          </p:cNvSpPr>
          <p:nvPr/>
        </p:nvSpPr>
        <p:spPr bwMode="auto">
          <a:xfrm>
            <a:off x="685800" y="5715000"/>
            <a:ext cx="8077200" cy="584775"/>
          </a:xfrm>
          <a:prstGeom prst="rect">
            <a:avLst/>
          </a:prstGeom>
          <a:solidFill>
            <a:srgbClr val="FFFF99"/>
          </a:solidFill>
          <a:ln w="9525">
            <a:solidFill>
              <a:schemeClr val="tx1"/>
            </a:solidFill>
            <a:miter lim="800000"/>
            <a:headEnd/>
            <a:tailEnd/>
          </a:ln>
        </p:spPr>
        <p:txBody>
          <a:bodyPr wrap="square">
            <a:spAutoFit/>
          </a:bodyPr>
          <a:lstStyle/>
          <a:p>
            <a:pPr eaLnBrk="1" hangingPunct="1">
              <a:spcBef>
                <a:spcPct val="50000"/>
              </a:spcBef>
            </a:pPr>
            <a:r>
              <a:rPr lang="en-US" sz="1600" dirty="0">
                <a:solidFill>
                  <a:srgbClr val="000000"/>
                </a:solidFill>
              </a:rPr>
              <a:t>However, if we didn’t already know the option’s risk premium (31%), or hadn’t already done the certainty-equivalent valuation, we wouldn’t be able to use the </a:t>
            </a:r>
            <a:r>
              <a:rPr lang="en-US" sz="1600" dirty="0" err="1">
                <a:solidFill>
                  <a:srgbClr val="000000"/>
                </a:solidFill>
              </a:rPr>
              <a:t>RADR</a:t>
            </a:r>
            <a:r>
              <a:rPr lang="en-US" sz="1600" dirty="0">
                <a:solidFill>
                  <a:srgbClr val="000000"/>
                </a:solidFill>
              </a:rPr>
              <a:t> method of </a:t>
            </a:r>
            <a:r>
              <a:rPr lang="en-US" sz="1600" dirty="0" err="1">
                <a:solidFill>
                  <a:srgbClr val="000000"/>
                </a:solidFill>
              </a:rPr>
              <a:t>DCF</a:t>
            </a:r>
            <a:r>
              <a:rPr lang="en-US" sz="1600" dirty="0">
                <a:solidFill>
                  <a:srgbClr val="000000"/>
                </a:solidFill>
              </a:rPr>
              <a:t> valuation.</a:t>
            </a:r>
          </a:p>
        </p:txBody>
      </p:sp>
      <p:sp>
        <p:nvSpPr>
          <p:cNvPr id="122887" name="Text Box 6"/>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graphicFrame>
        <p:nvGraphicFramePr>
          <p:cNvPr id="122888" name="Object 7"/>
          <p:cNvGraphicFramePr>
            <a:graphicFrameLocks noChangeAspect="1"/>
          </p:cNvGraphicFramePr>
          <p:nvPr/>
        </p:nvGraphicFramePr>
        <p:xfrm>
          <a:off x="685800" y="3581400"/>
          <a:ext cx="7772400" cy="909813"/>
        </p:xfrm>
        <a:graphic>
          <a:graphicData uri="http://schemas.openxmlformats.org/presentationml/2006/ole">
            <p:oleObj spid="_x0000_s129027" name="Equation" r:id="rId5" imgW="3797300" imgH="444500" progId="Equation.3">
              <p:embed/>
            </p:oleObj>
          </a:graphicData>
        </a:graphic>
      </p:graphicFrame>
      <p:sp>
        <p:nvSpPr>
          <p:cNvPr id="11" name="Footer Placeholder 10"/>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a:xfrm>
            <a:off x="6553200" y="6400800"/>
            <a:ext cx="1905000" cy="457200"/>
          </a:xfrm>
          <a:noFill/>
        </p:spPr>
        <p:txBody>
          <a:bodyPr/>
          <a:lstStyle/>
          <a:p>
            <a:fld id="{6E294686-F5FE-4AE2-B5C5-4D71BBF12A6B}" type="slidenum">
              <a:rPr lang="en-US" smtClean="0"/>
              <a:pPr/>
              <a:t>81</a:t>
            </a:fld>
            <a:endParaRPr lang="en-US"/>
          </a:p>
        </p:txBody>
      </p:sp>
      <p:grpSp>
        <p:nvGrpSpPr>
          <p:cNvPr id="2" name="Group 21"/>
          <p:cNvGrpSpPr>
            <a:grpSpLocks/>
          </p:cNvGrpSpPr>
          <p:nvPr/>
        </p:nvGrpSpPr>
        <p:grpSpPr bwMode="auto">
          <a:xfrm>
            <a:off x="304800" y="2362200"/>
            <a:ext cx="8001000" cy="4130675"/>
            <a:chOff x="432" y="672"/>
            <a:chExt cx="5040" cy="2602"/>
          </a:xfrm>
        </p:grpSpPr>
        <p:sp>
          <p:nvSpPr>
            <p:cNvPr id="124940" name="Line 2"/>
            <p:cNvSpPr>
              <a:spLocks noChangeShapeType="1"/>
            </p:cNvSpPr>
            <p:nvPr/>
          </p:nvSpPr>
          <p:spPr bwMode="auto">
            <a:xfrm>
              <a:off x="1728" y="768"/>
              <a:ext cx="0" cy="1920"/>
            </a:xfrm>
            <a:prstGeom prst="line">
              <a:avLst/>
            </a:prstGeom>
            <a:noFill/>
            <a:ln w="9525">
              <a:solidFill>
                <a:schemeClr val="tx1"/>
              </a:solidFill>
              <a:round/>
              <a:headEnd/>
              <a:tailEnd/>
            </a:ln>
          </p:spPr>
          <p:txBody>
            <a:bodyPr/>
            <a:lstStyle/>
            <a:p>
              <a:endParaRPr lang="en-US"/>
            </a:p>
          </p:txBody>
        </p:sp>
        <p:sp>
          <p:nvSpPr>
            <p:cNvPr id="124941" name="Line 3"/>
            <p:cNvSpPr>
              <a:spLocks noChangeShapeType="1"/>
            </p:cNvSpPr>
            <p:nvPr/>
          </p:nvSpPr>
          <p:spPr bwMode="auto">
            <a:xfrm>
              <a:off x="1728" y="2688"/>
              <a:ext cx="3216" cy="0"/>
            </a:xfrm>
            <a:prstGeom prst="line">
              <a:avLst/>
            </a:prstGeom>
            <a:noFill/>
            <a:ln w="9525">
              <a:solidFill>
                <a:schemeClr val="tx1"/>
              </a:solidFill>
              <a:round/>
              <a:headEnd/>
              <a:tailEnd/>
            </a:ln>
          </p:spPr>
          <p:txBody>
            <a:bodyPr/>
            <a:lstStyle/>
            <a:p>
              <a:endParaRPr lang="en-US"/>
            </a:p>
          </p:txBody>
        </p:sp>
        <p:sp>
          <p:nvSpPr>
            <p:cNvPr id="124942" name="Line 4"/>
            <p:cNvSpPr>
              <a:spLocks noChangeShapeType="1"/>
            </p:cNvSpPr>
            <p:nvPr/>
          </p:nvSpPr>
          <p:spPr bwMode="auto">
            <a:xfrm flipV="1">
              <a:off x="1728" y="1104"/>
              <a:ext cx="3120" cy="1248"/>
            </a:xfrm>
            <a:prstGeom prst="line">
              <a:avLst/>
            </a:prstGeom>
            <a:noFill/>
            <a:ln w="9525">
              <a:solidFill>
                <a:schemeClr val="tx1"/>
              </a:solidFill>
              <a:round/>
              <a:headEnd/>
              <a:tailEnd/>
            </a:ln>
          </p:spPr>
          <p:txBody>
            <a:bodyPr/>
            <a:lstStyle/>
            <a:p>
              <a:endParaRPr lang="en-US"/>
            </a:p>
          </p:txBody>
        </p:sp>
        <p:sp>
          <p:nvSpPr>
            <p:cNvPr id="124943" name="Text Box 5"/>
            <p:cNvSpPr txBox="1">
              <a:spLocks noChangeArrowheads="1"/>
            </p:cNvSpPr>
            <p:nvPr/>
          </p:nvSpPr>
          <p:spPr bwMode="auto">
            <a:xfrm>
              <a:off x="4704" y="2448"/>
              <a:ext cx="576"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a:solidFill>
                    <a:srgbClr val="000000"/>
                  </a:solidFill>
                </a:rPr>
                <a:t>Risk</a:t>
              </a:r>
            </a:p>
          </p:txBody>
        </p:sp>
        <p:sp>
          <p:nvSpPr>
            <p:cNvPr id="124944" name="Text Box 6"/>
            <p:cNvSpPr txBox="1">
              <a:spLocks noChangeArrowheads="1"/>
            </p:cNvSpPr>
            <p:nvPr/>
          </p:nvSpPr>
          <p:spPr bwMode="auto">
            <a:xfrm>
              <a:off x="1152" y="672"/>
              <a:ext cx="576"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E</a:t>
              </a:r>
              <a:r>
                <a:rPr lang="en-US" sz="1800">
                  <a:solidFill>
                    <a:srgbClr val="000000"/>
                  </a:solidFill>
                </a:rPr>
                <a:t>[</a:t>
              </a:r>
              <a:r>
                <a:rPr lang="en-US" sz="1800" i="1">
                  <a:solidFill>
                    <a:srgbClr val="000000"/>
                  </a:solidFill>
                </a:rPr>
                <a:t>r</a:t>
              </a:r>
              <a:r>
                <a:rPr lang="en-US" sz="1800">
                  <a:solidFill>
                    <a:srgbClr val="000000"/>
                  </a:solidFill>
                </a:rPr>
                <a:t>]</a:t>
              </a:r>
            </a:p>
          </p:txBody>
        </p:sp>
        <p:sp>
          <p:nvSpPr>
            <p:cNvPr id="124945" name="Text Box 7"/>
            <p:cNvSpPr txBox="1">
              <a:spLocks noChangeArrowheads="1"/>
            </p:cNvSpPr>
            <p:nvPr/>
          </p:nvSpPr>
          <p:spPr bwMode="auto">
            <a:xfrm>
              <a:off x="816" y="2256"/>
              <a:ext cx="912"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r</a:t>
              </a:r>
              <a:r>
                <a:rPr lang="en-US" sz="1800" i="1" baseline="-25000">
                  <a:solidFill>
                    <a:srgbClr val="000000"/>
                  </a:solidFill>
                </a:rPr>
                <a:t>f</a:t>
              </a:r>
              <a:r>
                <a:rPr lang="en-US" sz="1800" i="1">
                  <a:solidFill>
                    <a:srgbClr val="000000"/>
                  </a:solidFill>
                </a:rPr>
                <a:t>  = 3% </a:t>
              </a:r>
              <a:endParaRPr lang="en-US" sz="1800">
                <a:solidFill>
                  <a:srgbClr val="000000"/>
                </a:solidFill>
              </a:endParaRPr>
            </a:p>
          </p:txBody>
        </p:sp>
        <p:sp>
          <p:nvSpPr>
            <p:cNvPr id="124946" name="Line 8"/>
            <p:cNvSpPr>
              <a:spLocks noChangeShapeType="1"/>
            </p:cNvSpPr>
            <p:nvPr/>
          </p:nvSpPr>
          <p:spPr bwMode="auto">
            <a:xfrm>
              <a:off x="1104" y="1200"/>
              <a:ext cx="3504" cy="0"/>
            </a:xfrm>
            <a:prstGeom prst="line">
              <a:avLst/>
            </a:prstGeom>
            <a:noFill/>
            <a:ln w="9525">
              <a:solidFill>
                <a:srgbClr val="CC0000"/>
              </a:solidFill>
              <a:prstDash val="sysDot"/>
              <a:round/>
              <a:headEnd/>
              <a:tailEnd/>
            </a:ln>
          </p:spPr>
          <p:txBody>
            <a:bodyPr/>
            <a:lstStyle/>
            <a:p>
              <a:endParaRPr lang="en-US"/>
            </a:p>
          </p:txBody>
        </p:sp>
        <p:sp>
          <p:nvSpPr>
            <p:cNvPr id="124947" name="Line 9"/>
            <p:cNvSpPr>
              <a:spLocks noChangeShapeType="1"/>
            </p:cNvSpPr>
            <p:nvPr/>
          </p:nvSpPr>
          <p:spPr bwMode="auto">
            <a:xfrm>
              <a:off x="4608" y="1200"/>
              <a:ext cx="0" cy="1680"/>
            </a:xfrm>
            <a:prstGeom prst="line">
              <a:avLst/>
            </a:prstGeom>
            <a:noFill/>
            <a:ln w="9525">
              <a:solidFill>
                <a:srgbClr val="CC0000"/>
              </a:solidFill>
              <a:prstDash val="sysDot"/>
              <a:round/>
              <a:headEnd/>
              <a:tailEnd/>
            </a:ln>
          </p:spPr>
          <p:txBody>
            <a:bodyPr/>
            <a:lstStyle/>
            <a:p>
              <a:endParaRPr lang="en-US"/>
            </a:p>
          </p:txBody>
        </p:sp>
        <p:sp>
          <p:nvSpPr>
            <p:cNvPr id="124948" name="Text Box 10"/>
            <p:cNvSpPr txBox="1">
              <a:spLocks noChangeArrowheads="1"/>
            </p:cNvSpPr>
            <p:nvPr/>
          </p:nvSpPr>
          <p:spPr bwMode="auto">
            <a:xfrm>
              <a:off x="432" y="1104"/>
              <a:ext cx="672"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34%</a:t>
              </a:r>
              <a:endParaRPr lang="en-US" sz="1800">
                <a:solidFill>
                  <a:srgbClr val="000000"/>
                </a:solidFill>
              </a:endParaRPr>
            </a:p>
          </p:txBody>
        </p:sp>
        <p:sp>
          <p:nvSpPr>
            <p:cNvPr id="124949" name="Line 11"/>
            <p:cNvSpPr>
              <a:spLocks noChangeShapeType="1"/>
            </p:cNvSpPr>
            <p:nvPr/>
          </p:nvSpPr>
          <p:spPr bwMode="auto">
            <a:xfrm>
              <a:off x="1104" y="1872"/>
              <a:ext cx="1824" cy="0"/>
            </a:xfrm>
            <a:prstGeom prst="line">
              <a:avLst/>
            </a:prstGeom>
            <a:noFill/>
            <a:ln w="9525">
              <a:solidFill>
                <a:srgbClr val="CC0000"/>
              </a:solidFill>
              <a:prstDash val="sysDot"/>
              <a:round/>
              <a:headEnd/>
              <a:tailEnd/>
            </a:ln>
          </p:spPr>
          <p:txBody>
            <a:bodyPr/>
            <a:lstStyle/>
            <a:p>
              <a:endParaRPr lang="en-US"/>
            </a:p>
          </p:txBody>
        </p:sp>
        <p:sp>
          <p:nvSpPr>
            <p:cNvPr id="124950" name="Text Box 12"/>
            <p:cNvSpPr txBox="1">
              <a:spLocks noChangeArrowheads="1"/>
            </p:cNvSpPr>
            <p:nvPr/>
          </p:nvSpPr>
          <p:spPr bwMode="auto">
            <a:xfrm>
              <a:off x="432" y="1776"/>
              <a:ext cx="672" cy="231"/>
            </a:xfrm>
            <a:prstGeom prst="rect">
              <a:avLst/>
            </a:prstGeom>
            <a:solidFill>
              <a:srgbClr val="FFFF99"/>
            </a:solidFill>
            <a:ln w="9525">
              <a:noFill/>
              <a:miter lim="800000"/>
              <a:headEnd/>
              <a:tailEnd/>
            </a:ln>
          </p:spPr>
          <p:txBody>
            <a:bodyPr>
              <a:spAutoFit/>
            </a:bodyPr>
            <a:lstStyle/>
            <a:p>
              <a:pPr algn="r" eaLnBrk="1" hangingPunct="1">
                <a:spcBef>
                  <a:spcPct val="50000"/>
                </a:spcBef>
              </a:pPr>
              <a:r>
                <a:rPr lang="en-US" sz="1800" i="1">
                  <a:solidFill>
                    <a:srgbClr val="000000"/>
                  </a:solidFill>
                </a:rPr>
                <a:t>9%</a:t>
              </a:r>
              <a:endParaRPr lang="en-US" sz="1800">
                <a:solidFill>
                  <a:srgbClr val="000000"/>
                </a:solidFill>
              </a:endParaRPr>
            </a:p>
          </p:txBody>
        </p:sp>
        <p:sp>
          <p:nvSpPr>
            <p:cNvPr id="124951" name="Line 13"/>
            <p:cNvSpPr>
              <a:spLocks noChangeShapeType="1"/>
            </p:cNvSpPr>
            <p:nvPr/>
          </p:nvSpPr>
          <p:spPr bwMode="auto">
            <a:xfrm>
              <a:off x="2928" y="1872"/>
              <a:ext cx="0" cy="1008"/>
            </a:xfrm>
            <a:prstGeom prst="line">
              <a:avLst/>
            </a:prstGeom>
            <a:noFill/>
            <a:ln w="9525">
              <a:solidFill>
                <a:srgbClr val="CC0000"/>
              </a:solidFill>
              <a:prstDash val="sysDot"/>
              <a:round/>
              <a:headEnd/>
              <a:tailEnd/>
            </a:ln>
          </p:spPr>
          <p:txBody>
            <a:bodyPr/>
            <a:lstStyle/>
            <a:p>
              <a:endParaRPr lang="en-US"/>
            </a:p>
          </p:txBody>
        </p:sp>
        <p:sp>
          <p:nvSpPr>
            <p:cNvPr id="124952" name="Text Box 14"/>
            <p:cNvSpPr txBox="1">
              <a:spLocks noChangeArrowheads="1"/>
            </p:cNvSpPr>
            <p:nvPr/>
          </p:nvSpPr>
          <p:spPr bwMode="auto">
            <a:xfrm>
              <a:off x="2352" y="2832"/>
              <a:ext cx="1104" cy="442"/>
            </a:xfrm>
            <a:prstGeom prst="rect">
              <a:avLst/>
            </a:prstGeom>
            <a:solidFill>
              <a:srgbClr val="FFFF99"/>
            </a:solidFill>
            <a:ln w="9525">
              <a:noFill/>
              <a:miter lim="800000"/>
              <a:headEnd/>
              <a:tailEnd/>
            </a:ln>
          </p:spPr>
          <p:txBody>
            <a:bodyPr>
              <a:spAutoFit/>
            </a:bodyPr>
            <a:lstStyle/>
            <a:p>
              <a:pPr algn="ctr" eaLnBrk="1" hangingPunct="1">
                <a:spcBef>
                  <a:spcPct val="50000"/>
                </a:spcBef>
              </a:pPr>
              <a:r>
                <a:rPr lang="en-US" sz="2000" i="1">
                  <a:solidFill>
                    <a:srgbClr val="000000"/>
                  </a:solidFill>
                </a:rPr>
                <a:t>Built Property</a:t>
              </a:r>
            </a:p>
            <a:p>
              <a:pPr algn="ctr" eaLnBrk="1" hangingPunct="1"/>
              <a:r>
                <a:rPr lang="en-US" sz="2000">
                  <a:solidFill>
                    <a:srgbClr val="000000"/>
                  </a:solidFill>
                </a:rPr>
                <a:t>37% range</a:t>
              </a:r>
            </a:p>
          </p:txBody>
        </p:sp>
        <p:sp>
          <p:nvSpPr>
            <p:cNvPr id="124953" name="Text Box 15"/>
            <p:cNvSpPr txBox="1">
              <a:spLocks noChangeArrowheads="1"/>
            </p:cNvSpPr>
            <p:nvPr/>
          </p:nvSpPr>
          <p:spPr bwMode="auto">
            <a:xfrm>
              <a:off x="4080" y="2832"/>
              <a:ext cx="1104" cy="442"/>
            </a:xfrm>
            <a:prstGeom prst="rect">
              <a:avLst/>
            </a:prstGeom>
            <a:solidFill>
              <a:srgbClr val="FFFF99"/>
            </a:solidFill>
            <a:ln w="9525">
              <a:noFill/>
              <a:miter lim="800000"/>
              <a:headEnd/>
              <a:tailEnd/>
            </a:ln>
          </p:spPr>
          <p:txBody>
            <a:bodyPr>
              <a:spAutoFit/>
            </a:bodyPr>
            <a:lstStyle/>
            <a:p>
              <a:pPr algn="ctr" eaLnBrk="1" hangingPunct="1">
                <a:spcBef>
                  <a:spcPct val="50000"/>
                </a:spcBef>
              </a:pPr>
              <a:r>
                <a:rPr lang="en-US" sz="2000" i="1">
                  <a:solidFill>
                    <a:srgbClr val="000000"/>
                  </a:solidFill>
                </a:rPr>
                <a:t>Devlpt Option</a:t>
              </a:r>
            </a:p>
            <a:p>
              <a:pPr algn="ctr" eaLnBrk="1" hangingPunct="1"/>
              <a:r>
                <a:rPr lang="en-US" sz="2000">
                  <a:solidFill>
                    <a:srgbClr val="000000"/>
                  </a:solidFill>
                </a:rPr>
                <a:t>192% range</a:t>
              </a:r>
            </a:p>
          </p:txBody>
        </p:sp>
        <p:sp>
          <p:nvSpPr>
            <p:cNvPr id="124954" name="Line 16"/>
            <p:cNvSpPr>
              <a:spLocks noChangeShapeType="1"/>
            </p:cNvSpPr>
            <p:nvPr/>
          </p:nvSpPr>
          <p:spPr bwMode="auto">
            <a:xfrm>
              <a:off x="1728" y="2352"/>
              <a:ext cx="3168" cy="0"/>
            </a:xfrm>
            <a:prstGeom prst="line">
              <a:avLst/>
            </a:prstGeom>
            <a:noFill/>
            <a:ln w="9525">
              <a:solidFill>
                <a:schemeClr val="tx1"/>
              </a:solidFill>
              <a:prstDash val="sysDot"/>
              <a:round/>
              <a:headEnd/>
              <a:tailEnd/>
            </a:ln>
          </p:spPr>
          <p:txBody>
            <a:bodyPr/>
            <a:lstStyle/>
            <a:p>
              <a:endParaRPr lang="en-US"/>
            </a:p>
          </p:txBody>
        </p:sp>
        <p:sp>
          <p:nvSpPr>
            <p:cNvPr id="124955" name="AutoShape 17"/>
            <p:cNvSpPr>
              <a:spLocks/>
            </p:cNvSpPr>
            <p:nvPr/>
          </p:nvSpPr>
          <p:spPr bwMode="auto">
            <a:xfrm>
              <a:off x="4800" y="1200"/>
              <a:ext cx="192" cy="1056"/>
            </a:xfrm>
            <a:prstGeom prst="rightBrace">
              <a:avLst>
                <a:gd name="adj1" fmla="val 45833"/>
                <a:gd name="adj2" fmla="val 50000"/>
              </a:avLst>
            </a:prstGeom>
            <a:solidFill>
              <a:srgbClr val="FFFF99"/>
            </a:solidFill>
            <a:ln w="9525">
              <a:solidFill>
                <a:schemeClr val="tx1"/>
              </a:solidFill>
              <a:round/>
              <a:headEnd/>
              <a:tailEnd/>
            </a:ln>
          </p:spPr>
          <p:txBody>
            <a:bodyPr wrap="none" anchor="ctr"/>
            <a:lstStyle/>
            <a:p>
              <a:pPr eaLnBrk="1" hangingPunct="1"/>
              <a:endParaRPr lang="en-US">
                <a:solidFill>
                  <a:srgbClr val="000000"/>
                </a:solidFill>
              </a:endParaRPr>
            </a:p>
          </p:txBody>
        </p:sp>
        <p:sp>
          <p:nvSpPr>
            <p:cNvPr id="124956" name="Text Box 18"/>
            <p:cNvSpPr txBox="1">
              <a:spLocks noChangeArrowheads="1"/>
            </p:cNvSpPr>
            <p:nvPr/>
          </p:nvSpPr>
          <p:spPr bwMode="auto">
            <a:xfrm>
              <a:off x="4992" y="1632"/>
              <a:ext cx="480" cy="231"/>
            </a:xfrm>
            <a:prstGeom prst="rect">
              <a:avLst/>
            </a:prstGeom>
            <a:solidFill>
              <a:srgbClr val="FFFF99"/>
            </a:solidFill>
            <a:ln w="9525">
              <a:noFill/>
              <a:miter lim="800000"/>
              <a:headEnd/>
              <a:tailEnd/>
            </a:ln>
          </p:spPr>
          <p:txBody>
            <a:bodyPr>
              <a:spAutoFit/>
            </a:bodyPr>
            <a:lstStyle/>
            <a:p>
              <a:pPr eaLnBrk="1" hangingPunct="1">
                <a:spcBef>
                  <a:spcPct val="50000"/>
                </a:spcBef>
              </a:pPr>
              <a:r>
                <a:rPr lang="en-US" sz="1800" i="1">
                  <a:solidFill>
                    <a:srgbClr val="000000"/>
                  </a:solidFill>
                </a:rPr>
                <a:t>E</a:t>
              </a:r>
              <a:r>
                <a:rPr lang="en-US" sz="1800">
                  <a:solidFill>
                    <a:srgbClr val="000000"/>
                  </a:solidFill>
                </a:rPr>
                <a:t>[</a:t>
              </a:r>
              <a:r>
                <a:rPr lang="en-US" sz="1800" i="1">
                  <a:solidFill>
                    <a:srgbClr val="000000"/>
                  </a:solidFill>
                </a:rPr>
                <a:t>RP</a:t>
              </a:r>
              <a:r>
                <a:rPr lang="en-US" sz="1800">
                  <a:solidFill>
                    <a:srgbClr val="000000"/>
                  </a:solidFill>
                </a:rPr>
                <a:t>]</a:t>
              </a:r>
              <a:endParaRPr lang="en-US" sz="1800" i="1">
                <a:solidFill>
                  <a:srgbClr val="000000"/>
                </a:solidFill>
              </a:endParaRPr>
            </a:p>
          </p:txBody>
        </p:sp>
      </p:grpSp>
      <p:sp>
        <p:nvSpPr>
          <p:cNvPr id="124932" name="Text Box 20"/>
          <p:cNvSpPr txBox="1">
            <a:spLocks noChangeArrowheads="1"/>
          </p:cNvSpPr>
          <p:nvPr/>
        </p:nvSpPr>
        <p:spPr bwMode="auto">
          <a:xfrm>
            <a:off x="533400" y="115669"/>
            <a:ext cx="7924800" cy="1271588"/>
          </a:xfrm>
          <a:prstGeom prst="rect">
            <a:avLst/>
          </a:prstGeom>
          <a:noFill/>
          <a:ln w="9525">
            <a:noFill/>
            <a:miter lim="800000"/>
            <a:headEnd/>
            <a:tailEnd/>
          </a:ln>
        </p:spPr>
        <p:txBody>
          <a:bodyPr>
            <a:spAutoFit/>
          </a:bodyPr>
          <a:lstStyle/>
          <a:p>
            <a:pPr eaLnBrk="1" hangingPunct="1">
              <a:spcBef>
                <a:spcPct val="10000"/>
              </a:spcBef>
            </a:pPr>
            <a:r>
              <a:rPr lang="en-US" sz="1800" b="1" dirty="0">
                <a:solidFill>
                  <a:srgbClr val="000000"/>
                </a:solidFill>
                <a:latin typeface="Arial" charset="0"/>
              </a:rPr>
              <a:t>Invoke “linear pricing” principle (aka “Law of One Price”):</a:t>
            </a:r>
          </a:p>
          <a:p>
            <a:pPr eaLnBrk="1" hangingPunct="1">
              <a:spcBef>
                <a:spcPct val="10000"/>
              </a:spcBef>
              <a:buFontTx/>
              <a:buChar char="•"/>
            </a:pPr>
            <a:r>
              <a:rPr lang="en-US" sz="1800" dirty="0">
                <a:solidFill>
                  <a:srgbClr val="000000"/>
                </a:solidFill>
                <a:latin typeface="Arial" charset="0"/>
              </a:rPr>
              <a:t> Same “Price of Risk” must apply to all assets at a given time.</a:t>
            </a:r>
          </a:p>
          <a:p>
            <a:pPr eaLnBrk="1" hangingPunct="1">
              <a:spcBef>
                <a:spcPct val="10000"/>
              </a:spcBef>
              <a:buFontTx/>
              <a:buChar char="•"/>
            </a:pPr>
            <a:r>
              <a:rPr lang="en-US" sz="1800" dirty="0">
                <a:solidFill>
                  <a:srgbClr val="000000"/>
                </a:solidFill>
                <a:latin typeface="Arial" charset="0"/>
              </a:rPr>
              <a:t> Same expected return risk premium per unit of risk (ex ante).</a:t>
            </a:r>
          </a:p>
          <a:p>
            <a:pPr eaLnBrk="1" hangingPunct="1">
              <a:spcBef>
                <a:spcPct val="10000"/>
              </a:spcBef>
              <a:buFontTx/>
              <a:buChar char="•"/>
            </a:pPr>
            <a:r>
              <a:rPr lang="en-US" sz="1800" dirty="0">
                <a:solidFill>
                  <a:srgbClr val="000000"/>
                </a:solidFill>
                <a:latin typeface="Arial" charset="0"/>
              </a:rPr>
              <a:t> Otherwise, “not fair” (people will trade until “One Price” holds).</a:t>
            </a:r>
          </a:p>
        </p:txBody>
      </p:sp>
      <p:sp>
        <p:nvSpPr>
          <p:cNvPr id="124933" name="Text Box 22"/>
          <p:cNvSpPr txBox="1">
            <a:spLocks noChangeArrowheads="1"/>
          </p:cNvSpPr>
          <p:nvPr/>
        </p:nvSpPr>
        <p:spPr bwMode="auto">
          <a:xfrm>
            <a:off x="304800" y="1487269"/>
            <a:ext cx="8686800" cy="646331"/>
          </a:xfrm>
          <a:prstGeom prst="rect">
            <a:avLst/>
          </a:prstGeom>
          <a:noFill/>
          <a:ln w="9525">
            <a:noFill/>
            <a:miter lim="800000"/>
            <a:headEnd/>
            <a:tailEnd/>
          </a:ln>
        </p:spPr>
        <p:txBody>
          <a:bodyPr wrap="square">
            <a:spAutoFit/>
          </a:bodyPr>
          <a:lstStyle/>
          <a:p>
            <a:pPr eaLnBrk="1" hangingPunct="1">
              <a:spcBef>
                <a:spcPct val="10000"/>
              </a:spcBef>
            </a:pPr>
            <a:r>
              <a:rPr lang="en-US" sz="1800" dirty="0">
                <a:solidFill>
                  <a:srgbClr val="000000"/>
                </a:solidFill>
                <a:latin typeface="Arial" charset="0"/>
              </a:rPr>
              <a:t>Among </a:t>
            </a:r>
            <a:r>
              <a:rPr lang="en-US" sz="1800" b="1" i="1" dirty="0">
                <a:solidFill>
                  <a:srgbClr val="000000"/>
                </a:solidFill>
                <a:latin typeface="Arial" charset="0"/>
              </a:rPr>
              <a:t>“derivative”</a:t>
            </a:r>
            <a:r>
              <a:rPr lang="en-US" sz="1800" dirty="0">
                <a:solidFill>
                  <a:srgbClr val="000000"/>
                </a:solidFill>
                <a:latin typeface="Arial" charset="0"/>
              </a:rPr>
              <a:t> assets, </a:t>
            </a:r>
            <a:r>
              <a:rPr lang="en-US" sz="1800" b="1" i="1" dirty="0">
                <a:solidFill>
                  <a:srgbClr val="000000"/>
                </a:solidFill>
                <a:latin typeface="Arial" charset="0"/>
              </a:rPr>
              <a:t>relative</a:t>
            </a:r>
            <a:r>
              <a:rPr lang="en-US" sz="1800" dirty="0">
                <a:solidFill>
                  <a:srgbClr val="000000"/>
                </a:solidFill>
                <a:latin typeface="Arial" charset="0"/>
              </a:rPr>
              <a:t> risk can be measured by volatility (or return outcome spread range) ratio between the derivative &amp; the underlying asset…</a:t>
            </a:r>
          </a:p>
        </p:txBody>
      </p:sp>
      <p:sp>
        <p:nvSpPr>
          <p:cNvPr id="124934" name="Oval 23"/>
          <p:cNvSpPr>
            <a:spLocks noChangeArrowheads="1"/>
          </p:cNvSpPr>
          <p:nvPr/>
        </p:nvSpPr>
        <p:spPr bwMode="auto">
          <a:xfrm>
            <a:off x="533400" y="2971800"/>
            <a:ext cx="838200" cy="457200"/>
          </a:xfrm>
          <a:prstGeom prst="ellipse">
            <a:avLst/>
          </a:prstGeom>
          <a:noFill/>
          <a:ln w="9525">
            <a:solidFill>
              <a:srgbClr val="CC0099"/>
            </a:solidFill>
            <a:round/>
            <a:headEnd/>
            <a:tailEnd/>
          </a:ln>
        </p:spPr>
        <p:txBody>
          <a:bodyPr wrap="none" anchor="ctr"/>
          <a:lstStyle/>
          <a:p>
            <a:pPr eaLnBrk="1" hangingPunct="1"/>
            <a:endParaRPr lang="en-US">
              <a:solidFill>
                <a:srgbClr val="000000"/>
              </a:solidFill>
            </a:endParaRPr>
          </a:p>
        </p:txBody>
      </p:sp>
      <p:sp>
        <p:nvSpPr>
          <p:cNvPr id="124935" name="Text Box 24"/>
          <p:cNvSpPr txBox="1">
            <a:spLocks noChangeArrowheads="1"/>
          </p:cNvSpPr>
          <p:nvPr/>
        </p:nvSpPr>
        <p:spPr bwMode="auto">
          <a:xfrm>
            <a:off x="0" y="2438400"/>
            <a:ext cx="1600200" cy="584200"/>
          </a:xfrm>
          <a:prstGeom prst="rect">
            <a:avLst/>
          </a:prstGeom>
          <a:noFill/>
          <a:ln w="9525">
            <a:noFill/>
            <a:miter lim="800000"/>
            <a:headEnd/>
            <a:tailEnd/>
          </a:ln>
        </p:spPr>
        <p:txBody>
          <a:bodyPr>
            <a:spAutoFit/>
          </a:bodyPr>
          <a:lstStyle/>
          <a:p>
            <a:pPr eaLnBrk="1" hangingPunct="1">
              <a:spcBef>
                <a:spcPct val="50000"/>
              </a:spcBef>
            </a:pPr>
            <a:r>
              <a:rPr lang="en-US" sz="1600" i="1">
                <a:solidFill>
                  <a:srgbClr val="CC0099"/>
                </a:solidFill>
              </a:rPr>
              <a:t>(Now we know this.)</a:t>
            </a:r>
          </a:p>
        </p:txBody>
      </p:sp>
      <p:sp>
        <p:nvSpPr>
          <p:cNvPr id="124936" name="Line 25"/>
          <p:cNvSpPr>
            <a:spLocks noChangeShapeType="1"/>
          </p:cNvSpPr>
          <p:nvPr/>
        </p:nvSpPr>
        <p:spPr bwMode="auto">
          <a:xfrm>
            <a:off x="990600" y="2743200"/>
            <a:ext cx="0" cy="228600"/>
          </a:xfrm>
          <a:prstGeom prst="line">
            <a:avLst/>
          </a:prstGeom>
          <a:noFill/>
          <a:ln w="9525">
            <a:solidFill>
              <a:srgbClr val="CC0099"/>
            </a:solidFill>
            <a:round/>
            <a:headEnd/>
            <a:tailEnd type="triangle" w="med" len="med"/>
          </a:ln>
        </p:spPr>
        <p:txBody>
          <a:bodyPr wrap="none"/>
          <a:lstStyle/>
          <a:p>
            <a:endParaRPr lang="en-US"/>
          </a:p>
        </p:txBody>
      </p:sp>
      <p:sp>
        <p:nvSpPr>
          <p:cNvPr id="124937" name="Oval 26"/>
          <p:cNvSpPr>
            <a:spLocks noChangeArrowheads="1"/>
          </p:cNvSpPr>
          <p:nvPr/>
        </p:nvSpPr>
        <p:spPr bwMode="auto">
          <a:xfrm>
            <a:off x="6096000" y="6096000"/>
            <a:ext cx="1752600" cy="381000"/>
          </a:xfrm>
          <a:prstGeom prst="ellipse">
            <a:avLst/>
          </a:prstGeom>
          <a:noFill/>
          <a:ln w="9525">
            <a:solidFill>
              <a:srgbClr val="CC0099"/>
            </a:solidFill>
            <a:round/>
            <a:headEnd/>
            <a:tailEnd/>
          </a:ln>
        </p:spPr>
        <p:txBody>
          <a:bodyPr wrap="none" anchor="ctr"/>
          <a:lstStyle/>
          <a:p>
            <a:pPr eaLnBrk="1" hangingPunct="1"/>
            <a:endParaRPr lang="en-US">
              <a:solidFill>
                <a:srgbClr val="000000"/>
              </a:solidFill>
            </a:endParaRPr>
          </a:p>
        </p:txBody>
      </p:sp>
      <p:sp>
        <p:nvSpPr>
          <p:cNvPr id="124938" name="Text Box 27"/>
          <p:cNvSpPr txBox="1">
            <a:spLocks noChangeArrowheads="1"/>
          </p:cNvSpPr>
          <p:nvPr/>
        </p:nvSpPr>
        <p:spPr bwMode="auto">
          <a:xfrm>
            <a:off x="7696200" y="5486400"/>
            <a:ext cx="1600200" cy="584200"/>
          </a:xfrm>
          <a:prstGeom prst="rect">
            <a:avLst/>
          </a:prstGeom>
          <a:noFill/>
          <a:ln w="9525">
            <a:noFill/>
            <a:miter lim="800000"/>
            <a:headEnd/>
            <a:tailEnd/>
          </a:ln>
        </p:spPr>
        <p:txBody>
          <a:bodyPr>
            <a:spAutoFit/>
          </a:bodyPr>
          <a:lstStyle/>
          <a:p>
            <a:pPr eaLnBrk="1" hangingPunct="1">
              <a:spcBef>
                <a:spcPct val="50000"/>
              </a:spcBef>
            </a:pPr>
            <a:r>
              <a:rPr lang="en-US" sz="1600" i="1">
                <a:solidFill>
                  <a:srgbClr val="CC0099"/>
                </a:solidFill>
              </a:rPr>
              <a:t>(Now we can compute this.)</a:t>
            </a:r>
          </a:p>
        </p:txBody>
      </p:sp>
      <p:sp>
        <p:nvSpPr>
          <p:cNvPr id="124939" name="Line 28"/>
          <p:cNvSpPr>
            <a:spLocks noChangeShapeType="1"/>
          </p:cNvSpPr>
          <p:nvPr/>
        </p:nvSpPr>
        <p:spPr bwMode="auto">
          <a:xfrm flipH="1">
            <a:off x="7772400" y="6019800"/>
            <a:ext cx="304800" cy="228600"/>
          </a:xfrm>
          <a:prstGeom prst="line">
            <a:avLst/>
          </a:prstGeom>
          <a:noFill/>
          <a:ln w="9525">
            <a:solidFill>
              <a:srgbClr val="CC0099"/>
            </a:solidFill>
            <a:round/>
            <a:headEnd/>
            <a:tailEnd type="triangle" w="med" len="med"/>
          </a:ln>
        </p:spPr>
        <p:txBody>
          <a:bodyPr wrap="none"/>
          <a:lstStyle/>
          <a:p>
            <a:endParaRPr lang="en-US"/>
          </a:p>
        </p:txBody>
      </p:sp>
      <p:sp>
        <p:nvSpPr>
          <p:cNvPr id="31" name="Footer Placeholder 30"/>
          <p:cNvSpPr>
            <a:spLocks noGrp="1"/>
          </p:cNvSpPr>
          <p:nvPr>
            <p:ph type="ftr" sz="quarter" idx="11"/>
          </p:nvPr>
        </p:nvSpPr>
        <p:spPr>
          <a:xfrm>
            <a:off x="1828800" y="6400800"/>
            <a:ext cx="5486400" cy="457200"/>
          </a:xfrm>
        </p:spPr>
        <p:txBody>
          <a:bodyPr/>
          <a:lstStyle/>
          <a:p>
            <a:pPr>
              <a:defRPr/>
            </a:pPr>
            <a:r>
              <a:rPr lang="en-US" dirty="0"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a:noFill/>
        </p:spPr>
        <p:txBody>
          <a:bodyPr/>
          <a:lstStyle/>
          <a:p>
            <a:fld id="{3CF516E6-DF1D-4B8D-B153-D820935BC933}" type="slidenum">
              <a:rPr lang="en-US" smtClean="0"/>
              <a:pPr/>
              <a:t>82</a:t>
            </a:fld>
            <a:endParaRPr lang="en-US"/>
          </a:p>
        </p:txBody>
      </p:sp>
      <p:sp>
        <p:nvSpPr>
          <p:cNvPr id="125955" name="Text Box 3"/>
          <p:cNvSpPr txBox="1">
            <a:spLocks noChangeArrowheads="1"/>
          </p:cNvSpPr>
          <p:nvPr/>
        </p:nvSpPr>
        <p:spPr bwMode="auto">
          <a:xfrm>
            <a:off x="685800" y="533400"/>
            <a:ext cx="7772400" cy="1781175"/>
          </a:xfrm>
          <a:prstGeom prst="rect">
            <a:avLst/>
          </a:prstGeom>
          <a:noFill/>
          <a:ln w="9525">
            <a:solidFill>
              <a:schemeClr val="tx1"/>
            </a:solidFill>
            <a:miter lim="800000"/>
            <a:headEnd/>
            <a:tailEnd/>
          </a:ln>
        </p:spPr>
        <p:txBody>
          <a:bodyPr>
            <a:spAutoFit/>
          </a:bodyPr>
          <a:lstStyle/>
          <a:p>
            <a:pPr eaLnBrk="1" hangingPunct="1">
              <a:spcBef>
                <a:spcPct val="50000"/>
              </a:spcBef>
            </a:pPr>
            <a:r>
              <a:rPr lang="en-US">
                <a:solidFill>
                  <a:srgbClr val="000000"/>
                </a:solidFill>
                <a:latin typeface="Arial" charset="0"/>
              </a:rPr>
              <a:t>Underlying asset outcome spread (V</a:t>
            </a:r>
            <a:r>
              <a:rPr lang="en-US" baseline="-25000">
                <a:solidFill>
                  <a:srgbClr val="000000"/>
                </a:solidFill>
                <a:latin typeface="Arial" charset="0"/>
              </a:rPr>
              <a:t>up</a:t>
            </a:r>
            <a:r>
              <a:rPr lang="en-US">
                <a:solidFill>
                  <a:srgbClr val="000000"/>
                </a:solidFill>
                <a:latin typeface="Arial" charset="0"/>
              </a:rPr>
              <a:t> – V</a:t>
            </a:r>
            <a:r>
              <a:rPr lang="en-US" baseline="-25000">
                <a:solidFill>
                  <a:srgbClr val="000000"/>
                </a:solidFill>
                <a:latin typeface="Arial" charset="0"/>
              </a:rPr>
              <a:t>down</a:t>
            </a:r>
            <a:r>
              <a:rPr lang="en-US">
                <a:solidFill>
                  <a:srgbClr val="000000"/>
                </a:solidFill>
                <a:latin typeface="Arial" charset="0"/>
              </a:rPr>
              <a:t>) / V(0):</a:t>
            </a:r>
          </a:p>
          <a:p>
            <a:pPr lvl="1" eaLnBrk="1" hangingPunct="1">
              <a:spcBef>
                <a:spcPct val="20000"/>
              </a:spcBef>
              <a:buFontTx/>
              <a:buChar char="•"/>
            </a:pPr>
            <a:r>
              <a:rPr lang="en-US">
                <a:solidFill>
                  <a:srgbClr val="000000"/>
                </a:solidFill>
                <a:latin typeface="Arial" charset="0"/>
              </a:rPr>
              <a:t> </a:t>
            </a:r>
            <a:r>
              <a:rPr lang="en-US" i="1">
                <a:solidFill>
                  <a:srgbClr val="000000"/>
                </a:solidFill>
                <a:latin typeface="Arial" charset="0"/>
              </a:rPr>
              <a:t>Up</a:t>
            </a:r>
            <a:r>
              <a:rPr lang="en-US">
                <a:solidFill>
                  <a:srgbClr val="000000"/>
                </a:solidFill>
                <a:latin typeface="Arial" charset="0"/>
              </a:rPr>
              <a:t> outcome: (</a:t>
            </a:r>
            <a:r>
              <a:rPr lang="en-US">
                <a:solidFill>
                  <a:srgbClr val="009900"/>
                </a:solidFill>
                <a:latin typeface="Arial" charset="0"/>
              </a:rPr>
              <a:t>$113</a:t>
            </a:r>
            <a:r>
              <a:rPr lang="en-US">
                <a:solidFill>
                  <a:srgbClr val="000000"/>
                </a:solidFill>
                <a:latin typeface="Arial" charset="0"/>
              </a:rPr>
              <a:t> – $94) / $94  =  19/94  =  +20%</a:t>
            </a:r>
          </a:p>
          <a:p>
            <a:pPr lvl="1" eaLnBrk="1" hangingPunct="1">
              <a:spcBef>
                <a:spcPct val="20000"/>
              </a:spcBef>
              <a:buFontTx/>
              <a:buChar char="•"/>
            </a:pPr>
            <a:r>
              <a:rPr lang="en-US">
                <a:solidFill>
                  <a:srgbClr val="000000"/>
                </a:solidFill>
                <a:latin typeface="Arial" charset="0"/>
              </a:rPr>
              <a:t> </a:t>
            </a:r>
            <a:r>
              <a:rPr lang="en-US" i="1">
                <a:solidFill>
                  <a:srgbClr val="000000"/>
                </a:solidFill>
                <a:latin typeface="Arial" charset="0"/>
              </a:rPr>
              <a:t>Down</a:t>
            </a:r>
            <a:r>
              <a:rPr lang="en-US">
                <a:solidFill>
                  <a:srgbClr val="000000"/>
                </a:solidFill>
                <a:latin typeface="Arial" charset="0"/>
              </a:rPr>
              <a:t> outcome: (</a:t>
            </a:r>
            <a:r>
              <a:rPr lang="en-US">
                <a:solidFill>
                  <a:srgbClr val="009900"/>
                </a:solidFill>
                <a:latin typeface="Arial" charset="0"/>
              </a:rPr>
              <a:t>$79</a:t>
            </a:r>
            <a:r>
              <a:rPr lang="en-US">
                <a:solidFill>
                  <a:srgbClr val="000000"/>
                </a:solidFill>
                <a:latin typeface="Arial" charset="0"/>
              </a:rPr>
              <a:t> – $94) / $94 = -15/94 =  -17%</a:t>
            </a:r>
          </a:p>
          <a:p>
            <a:pPr lvl="1" eaLnBrk="1" hangingPunct="1">
              <a:spcBef>
                <a:spcPct val="20000"/>
              </a:spcBef>
              <a:buFontTx/>
              <a:buChar char="•"/>
            </a:pPr>
            <a:r>
              <a:rPr lang="en-US">
                <a:solidFill>
                  <a:srgbClr val="000000"/>
                </a:solidFill>
                <a:latin typeface="Arial" charset="0"/>
              </a:rPr>
              <a:t> </a:t>
            </a:r>
            <a:r>
              <a:rPr lang="en-US" i="1">
                <a:solidFill>
                  <a:srgbClr val="000000"/>
                </a:solidFill>
                <a:latin typeface="Arial" charset="0"/>
              </a:rPr>
              <a:t>Spread</a:t>
            </a:r>
            <a:r>
              <a:rPr lang="en-US">
                <a:solidFill>
                  <a:srgbClr val="000000"/>
                </a:solidFill>
                <a:latin typeface="Arial" charset="0"/>
              </a:rPr>
              <a:t> = (+20% – (-17%)) = 37%.</a:t>
            </a:r>
          </a:p>
        </p:txBody>
      </p:sp>
      <p:sp>
        <p:nvSpPr>
          <p:cNvPr id="125956" name="Text Box 4"/>
          <p:cNvSpPr txBox="1">
            <a:spLocks noChangeArrowheads="1"/>
          </p:cNvSpPr>
          <p:nvPr/>
        </p:nvSpPr>
        <p:spPr bwMode="auto">
          <a:xfrm>
            <a:off x="685800" y="4572000"/>
            <a:ext cx="7772400" cy="1458861"/>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000000"/>
                </a:solidFill>
                <a:latin typeface="Arial" charset="0"/>
              </a:rPr>
              <a:t>Which implies that the option has 192/37 = </a:t>
            </a:r>
            <a:r>
              <a:rPr lang="en-US" sz="2000" b="1" i="1" dirty="0">
                <a:solidFill>
                  <a:srgbClr val="000000"/>
                </a:solidFill>
                <a:latin typeface="Arial" charset="0"/>
              </a:rPr>
              <a:t>5.2 times</a:t>
            </a:r>
            <a:r>
              <a:rPr lang="en-US" sz="2000" dirty="0">
                <a:solidFill>
                  <a:srgbClr val="000000"/>
                </a:solidFill>
                <a:latin typeface="Arial" charset="0"/>
              </a:rPr>
              <a:t> the investment risk that the built office property has, the same as the risk premium ratio we just computed: </a:t>
            </a:r>
          </a:p>
          <a:p>
            <a:pPr algn="ctr" eaLnBrk="1" hangingPunct="1">
              <a:spcBef>
                <a:spcPct val="20000"/>
              </a:spcBef>
            </a:pPr>
            <a:r>
              <a:rPr lang="en-US" i="1" dirty="0">
                <a:solidFill>
                  <a:srgbClr val="000000"/>
                </a:solidFill>
                <a:latin typeface="Arial" charset="0"/>
              </a:rPr>
              <a:t>E</a:t>
            </a:r>
            <a:r>
              <a:rPr lang="en-US" dirty="0">
                <a:solidFill>
                  <a:srgbClr val="000000"/>
                </a:solidFill>
                <a:latin typeface="Arial" charset="0"/>
              </a:rPr>
              <a:t>[</a:t>
            </a:r>
            <a:r>
              <a:rPr lang="en-US" i="1" dirty="0">
                <a:solidFill>
                  <a:srgbClr val="000000"/>
                </a:solidFill>
                <a:latin typeface="Arial" charset="0"/>
              </a:rPr>
              <a:t>RP</a:t>
            </a:r>
            <a:r>
              <a:rPr lang="en-US" i="1" baseline="-25000" dirty="0">
                <a:solidFill>
                  <a:srgbClr val="000000"/>
                </a:solidFill>
                <a:latin typeface="Arial" charset="0"/>
              </a:rPr>
              <a:t>C</a:t>
            </a:r>
            <a:r>
              <a:rPr lang="en-US" dirty="0">
                <a:solidFill>
                  <a:srgbClr val="000000"/>
                </a:solidFill>
                <a:latin typeface="Arial" charset="0"/>
              </a:rPr>
              <a:t>] / </a:t>
            </a:r>
            <a:r>
              <a:rPr lang="en-US" i="1" dirty="0">
                <a:solidFill>
                  <a:srgbClr val="000000"/>
                </a:solidFill>
                <a:latin typeface="Arial" charset="0"/>
              </a:rPr>
              <a:t>E</a:t>
            </a:r>
            <a:r>
              <a:rPr lang="en-US" dirty="0">
                <a:solidFill>
                  <a:srgbClr val="000000"/>
                </a:solidFill>
                <a:latin typeface="Arial" charset="0"/>
              </a:rPr>
              <a:t>[</a:t>
            </a:r>
            <a:r>
              <a:rPr lang="en-US" i="1" dirty="0" err="1">
                <a:solidFill>
                  <a:srgbClr val="000000"/>
                </a:solidFill>
                <a:latin typeface="Arial" charset="0"/>
              </a:rPr>
              <a:t>RP</a:t>
            </a:r>
            <a:r>
              <a:rPr lang="en-US" i="1" baseline="-25000" dirty="0" err="1">
                <a:solidFill>
                  <a:srgbClr val="000000"/>
                </a:solidFill>
                <a:latin typeface="Arial" charset="0"/>
              </a:rPr>
              <a:t>V</a:t>
            </a:r>
            <a:r>
              <a:rPr lang="en-US" dirty="0">
                <a:solidFill>
                  <a:srgbClr val="000000"/>
                </a:solidFill>
                <a:latin typeface="Arial" charset="0"/>
              </a:rPr>
              <a:t>] = 31% / 6% = 5.2</a:t>
            </a:r>
          </a:p>
        </p:txBody>
      </p:sp>
      <p:sp>
        <p:nvSpPr>
          <p:cNvPr id="125957" name="Text Box 6"/>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25958" name="Text Box 8"/>
          <p:cNvSpPr txBox="1">
            <a:spLocks noChangeArrowheads="1"/>
          </p:cNvSpPr>
          <p:nvPr/>
        </p:nvSpPr>
        <p:spPr bwMode="auto">
          <a:xfrm>
            <a:off x="685800" y="2514600"/>
            <a:ext cx="7772400" cy="1781175"/>
          </a:xfrm>
          <a:prstGeom prst="rect">
            <a:avLst/>
          </a:prstGeom>
          <a:noFill/>
          <a:ln w="9525">
            <a:solidFill>
              <a:schemeClr val="tx1"/>
            </a:solidFill>
            <a:miter lim="800000"/>
            <a:headEnd/>
            <a:tailEnd/>
          </a:ln>
        </p:spPr>
        <p:txBody>
          <a:bodyPr>
            <a:spAutoFit/>
          </a:bodyPr>
          <a:lstStyle/>
          <a:p>
            <a:pPr eaLnBrk="1" hangingPunct="1">
              <a:spcBef>
                <a:spcPct val="50000"/>
              </a:spcBef>
            </a:pPr>
            <a:r>
              <a:rPr lang="en-US">
                <a:solidFill>
                  <a:srgbClr val="000000"/>
                </a:solidFill>
                <a:latin typeface="Arial" charset="0"/>
              </a:rPr>
              <a:t>Derivative asset outcome spread (C</a:t>
            </a:r>
            <a:r>
              <a:rPr lang="en-US" baseline="-25000">
                <a:solidFill>
                  <a:srgbClr val="000000"/>
                </a:solidFill>
                <a:latin typeface="Arial" charset="0"/>
              </a:rPr>
              <a:t>up</a:t>
            </a:r>
            <a:r>
              <a:rPr lang="en-US">
                <a:solidFill>
                  <a:srgbClr val="000000"/>
                </a:solidFill>
                <a:latin typeface="Arial" charset="0"/>
              </a:rPr>
              <a:t> – C</a:t>
            </a:r>
            <a:r>
              <a:rPr lang="en-US" baseline="-25000">
                <a:solidFill>
                  <a:srgbClr val="000000"/>
                </a:solidFill>
                <a:latin typeface="Arial" charset="0"/>
              </a:rPr>
              <a:t>down</a:t>
            </a:r>
            <a:r>
              <a:rPr lang="en-US">
                <a:solidFill>
                  <a:srgbClr val="000000"/>
                </a:solidFill>
                <a:latin typeface="Arial" charset="0"/>
              </a:rPr>
              <a:t>) / C(0):</a:t>
            </a:r>
          </a:p>
          <a:p>
            <a:pPr lvl="1" eaLnBrk="1" hangingPunct="1">
              <a:spcBef>
                <a:spcPct val="20000"/>
              </a:spcBef>
              <a:buFontTx/>
              <a:buChar char="•"/>
            </a:pPr>
            <a:r>
              <a:rPr lang="en-US">
                <a:solidFill>
                  <a:srgbClr val="000000"/>
                </a:solidFill>
                <a:latin typeface="Arial" charset="0"/>
              </a:rPr>
              <a:t> </a:t>
            </a:r>
            <a:r>
              <a:rPr lang="en-US" i="1">
                <a:solidFill>
                  <a:srgbClr val="000000"/>
                </a:solidFill>
                <a:latin typeface="Arial" charset="0"/>
              </a:rPr>
              <a:t>Up</a:t>
            </a:r>
            <a:r>
              <a:rPr lang="en-US">
                <a:solidFill>
                  <a:srgbClr val="000000"/>
                </a:solidFill>
                <a:latin typeface="Arial" charset="0"/>
              </a:rPr>
              <a:t> outcome: (</a:t>
            </a:r>
            <a:r>
              <a:rPr lang="en-US">
                <a:solidFill>
                  <a:srgbClr val="CC0099"/>
                </a:solidFill>
                <a:latin typeface="Arial" charset="0"/>
              </a:rPr>
              <a:t>$23</a:t>
            </a:r>
            <a:r>
              <a:rPr lang="en-US">
                <a:solidFill>
                  <a:srgbClr val="000000"/>
                </a:solidFill>
                <a:latin typeface="Arial" charset="0"/>
              </a:rPr>
              <a:t> – $12) / $12  =  11/12  =    +92%</a:t>
            </a:r>
          </a:p>
          <a:p>
            <a:pPr lvl="1" eaLnBrk="1" hangingPunct="1">
              <a:spcBef>
                <a:spcPct val="20000"/>
              </a:spcBef>
              <a:buFontTx/>
              <a:buChar char="•"/>
            </a:pPr>
            <a:r>
              <a:rPr lang="en-US">
                <a:solidFill>
                  <a:srgbClr val="000000"/>
                </a:solidFill>
                <a:latin typeface="Arial" charset="0"/>
              </a:rPr>
              <a:t> </a:t>
            </a:r>
            <a:r>
              <a:rPr lang="en-US" i="1">
                <a:solidFill>
                  <a:srgbClr val="000000"/>
                </a:solidFill>
                <a:latin typeface="Arial" charset="0"/>
              </a:rPr>
              <a:t>Down</a:t>
            </a:r>
            <a:r>
              <a:rPr lang="en-US">
                <a:solidFill>
                  <a:srgbClr val="000000"/>
                </a:solidFill>
                <a:latin typeface="Arial" charset="0"/>
              </a:rPr>
              <a:t> outcome: (</a:t>
            </a:r>
            <a:r>
              <a:rPr lang="en-US">
                <a:solidFill>
                  <a:srgbClr val="CC0099"/>
                </a:solidFill>
                <a:latin typeface="Arial" charset="0"/>
              </a:rPr>
              <a:t>$0</a:t>
            </a:r>
            <a:r>
              <a:rPr lang="en-US">
                <a:solidFill>
                  <a:srgbClr val="000000"/>
                </a:solidFill>
                <a:latin typeface="Arial" charset="0"/>
              </a:rPr>
              <a:t> – $12) / $12 = -12/12 =  -100% </a:t>
            </a:r>
          </a:p>
          <a:p>
            <a:pPr lvl="1" eaLnBrk="1" hangingPunct="1">
              <a:spcBef>
                <a:spcPct val="20000"/>
              </a:spcBef>
              <a:buFontTx/>
              <a:buChar char="•"/>
            </a:pPr>
            <a:r>
              <a:rPr lang="en-US">
                <a:solidFill>
                  <a:srgbClr val="000000"/>
                </a:solidFill>
                <a:latin typeface="Arial" charset="0"/>
              </a:rPr>
              <a:t> </a:t>
            </a:r>
            <a:r>
              <a:rPr lang="en-US" i="1">
                <a:solidFill>
                  <a:srgbClr val="000000"/>
                </a:solidFill>
                <a:latin typeface="Arial" charset="0"/>
              </a:rPr>
              <a:t>Spread</a:t>
            </a:r>
            <a:r>
              <a:rPr lang="en-US">
                <a:solidFill>
                  <a:srgbClr val="000000"/>
                </a:solidFill>
                <a:latin typeface="Arial" charset="0"/>
              </a:rPr>
              <a:t> = (+92% – (-100%)) = 192%.</a:t>
            </a:r>
          </a:p>
        </p:txBody>
      </p:sp>
      <p:sp>
        <p:nvSpPr>
          <p:cNvPr id="9" name="Footer Placeholder 8"/>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2"/>
          </p:nvPr>
        </p:nvSpPr>
        <p:spPr>
          <a:noFill/>
        </p:spPr>
        <p:txBody>
          <a:bodyPr/>
          <a:lstStyle/>
          <a:p>
            <a:fld id="{E253A57C-8A48-44E1-A307-F93F53FF5921}" type="slidenum">
              <a:rPr lang="en-US" smtClean="0"/>
              <a:pPr/>
              <a:t>83</a:t>
            </a:fld>
            <a:endParaRPr lang="en-US"/>
          </a:p>
        </p:txBody>
      </p:sp>
      <p:grpSp>
        <p:nvGrpSpPr>
          <p:cNvPr id="2" name="Group 2"/>
          <p:cNvGrpSpPr>
            <a:grpSpLocks/>
          </p:cNvGrpSpPr>
          <p:nvPr/>
        </p:nvGrpSpPr>
        <p:grpSpPr bwMode="auto">
          <a:xfrm>
            <a:off x="457200" y="533400"/>
            <a:ext cx="8001000" cy="4130675"/>
            <a:chOff x="432" y="672"/>
            <a:chExt cx="5040" cy="2602"/>
          </a:xfrm>
        </p:grpSpPr>
        <p:sp>
          <p:nvSpPr>
            <p:cNvPr id="128006" name="Line 3"/>
            <p:cNvSpPr>
              <a:spLocks noChangeShapeType="1"/>
            </p:cNvSpPr>
            <p:nvPr/>
          </p:nvSpPr>
          <p:spPr bwMode="auto">
            <a:xfrm>
              <a:off x="1728" y="768"/>
              <a:ext cx="0" cy="1920"/>
            </a:xfrm>
            <a:prstGeom prst="line">
              <a:avLst/>
            </a:prstGeom>
            <a:noFill/>
            <a:ln w="9525">
              <a:solidFill>
                <a:schemeClr val="tx1"/>
              </a:solidFill>
              <a:round/>
              <a:headEnd/>
              <a:tailEnd/>
            </a:ln>
          </p:spPr>
          <p:txBody>
            <a:bodyPr/>
            <a:lstStyle/>
            <a:p>
              <a:endParaRPr lang="en-US"/>
            </a:p>
          </p:txBody>
        </p:sp>
        <p:sp>
          <p:nvSpPr>
            <p:cNvPr id="128007" name="Line 4"/>
            <p:cNvSpPr>
              <a:spLocks noChangeShapeType="1"/>
            </p:cNvSpPr>
            <p:nvPr/>
          </p:nvSpPr>
          <p:spPr bwMode="auto">
            <a:xfrm>
              <a:off x="1728" y="2688"/>
              <a:ext cx="3216" cy="0"/>
            </a:xfrm>
            <a:prstGeom prst="line">
              <a:avLst/>
            </a:prstGeom>
            <a:noFill/>
            <a:ln w="9525">
              <a:solidFill>
                <a:schemeClr val="tx1"/>
              </a:solidFill>
              <a:round/>
              <a:headEnd/>
              <a:tailEnd/>
            </a:ln>
          </p:spPr>
          <p:txBody>
            <a:bodyPr/>
            <a:lstStyle/>
            <a:p>
              <a:endParaRPr lang="en-US"/>
            </a:p>
          </p:txBody>
        </p:sp>
        <p:sp>
          <p:nvSpPr>
            <p:cNvPr id="128008" name="Line 5"/>
            <p:cNvSpPr>
              <a:spLocks noChangeShapeType="1"/>
            </p:cNvSpPr>
            <p:nvPr/>
          </p:nvSpPr>
          <p:spPr bwMode="auto">
            <a:xfrm flipV="1">
              <a:off x="1728" y="1104"/>
              <a:ext cx="3120" cy="1248"/>
            </a:xfrm>
            <a:prstGeom prst="line">
              <a:avLst/>
            </a:prstGeom>
            <a:noFill/>
            <a:ln w="9525">
              <a:solidFill>
                <a:schemeClr val="tx1"/>
              </a:solidFill>
              <a:round/>
              <a:headEnd/>
              <a:tailEnd/>
            </a:ln>
          </p:spPr>
          <p:txBody>
            <a:bodyPr/>
            <a:lstStyle/>
            <a:p>
              <a:endParaRPr lang="en-US"/>
            </a:p>
          </p:txBody>
        </p:sp>
        <p:sp>
          <p:nvSpPr>
            <p:cNvPr id="128009" name="Text Box 6"/>
            <p:cNvSpPr txBox="1">
              <a:spLocks noChangeArrowheads="1"/>
            </p:cNvSpPr>
            <p:nvPr/>
          </p:nvSpPr>
          <p:spPr bwMode="auto">
            <a:xfrm>
              <a:off x="4704" y="2448"/>
              <a:ext cx="576" cy="231"/>
            </a:xfrm>
            <a:prstGeom prst="rect">
              <a:avLst/>
            </a:prstGeom>
            <a:noFill/>
            <a:ln w="9525">
              <a:noFill/>
              <a:miter lim="800000"/>
              <a:headEnd/>
              <a:tailEnd/>
            </a:ln>
          </p:spPr>
          <p:txBody>
            <a:bodyPr>
              <a:spAutoFit/>
            </a:bodyPr>
            <a:lstStyle/>
            <a:p>
              <a:pPr algn="r" eaLnBrk="1" hangingPunct="1">
                <a:spcBef>
                  <a:spcPct val="50000"/>
                </a:spcBef>
              </a:pPr>
              <a:r>
                <a:rPr lang="en-US" sz="1800">
                  <a:solidFill>
                    <a:srgbClr val="000000"/>
                  </a:solidFill>
                </a:rPr>
                <a:t>Risk</a:t>
              </a:r>
            </a:p>
          </p:txBody>
        </p:sp>
        <p:sp>
          <p:nvSpPr>
            <p:cNvPr id="128010" name="Text Box 7"/>
            <p:cNvSpPr txBox="1">
              <a:spLocks noChangeArrowheads="1"/>
            </p:cNvSpPr>
            <p:nvPr/>
          </p:nvSpPr>
          <p:spPr bwMode="auto">
            <a:xfrm>
              <a:off x="1152" y="672"/>
              <a:ext cx="576" cy="231"/>
            </a:xfrm>
            <a:prstGeom prst="rect">
              <a:avLst/>
            </a:prstGeom>
            <a:noFill/>
            <a:ln w="9525">
              <a:noFill/>
              <a:miter lim="800000"/>
              <a:headEnd/>
              <a:tailEnd/>
            </a:ln>
          </p:spPr>
          <p:txBody>
            <a:bodyPr>
              <a:spAutoFit/>
            </a:bodyPr>
            <a:lstStyle/>
            <a:p>
              <a:pPr algn="r" eaLnBrk="1" hangingPunct="1">
                <a:spcBef>
                  <a:spcPct val="50000"/>
                </a:spcBef>
              </a:pPr>
              <a:r>
                <a:rPr lang="en-US" sz="1800" i="1">
                  <a:solidFill>
                    <a:srgbClr val="000000"/>
                  </a:solidFill>
                </a:rPr>
                <a:t>E</a:t>
              </a:r>
              <a:r>
                <a:rPr lang="en-US" sz="1800">
                  <a:solidFill>
                    <a:srgbClr val="000000"/>
                  </a:solidFill>
                </a:rPr>
                <a:t>[</a:t>
              </a:r>
              <a:r>
                <a:rPr lang="en-US" sz="1800" i="1">
                  <a:solidFill>
                    <a:srgbClr val="000000"/>
                  </a:solidFill>
                </a:rPr>
                <a:t>r</a:t>
              </a:r>
              <a:r>
                <a:rPr lang="en-US" sz="1800">
                  <a:solidFill>
                    <a:srgbClr val="000000"/>
                  </a:solidFill>
                </a:rPr>
                <a:t>]</a:t>
              </a:r>
            </a:p>
          </p:txBody>
        </p:sp>
        <p:sp>
          <p:nvSpPr>
            <p:cNvPr id="128011" name="Text Box 8"/>
            <p:cNvSpPr txBox="1">
              <a:spLocks noChangeArrowheads="1"/>
            </p:cNvSpPr>
            <p:nvPr/>
          </p:nvSpPr>
          <p:spPr bwMode="auto">
            <a:xfrm>
              <a:off x="816" y="2256"/>
              <a:ext cx="912" cy="231"/>
            </a:xfrm>
            <a:prstGeom prst="rect">
              <a:avLst/>
            </a:prstGeom>
            <a:noFill/>
            <a:ln w="9525">
              <a:noFill/>
              <a:miter lim="800000"/>
              <a:headEnd/>
              <a:tailEnd/>
            </a:ln>
          </p:spPr>
          <p:txBody>
            <a:bodyPr>
              <a:spAutoFit/>
            </a:bodyPr>
            <a:lstStyle/>
            <a:p>
              <a:pPr algn="r" eaLnBrk="1" hangingPunct="1">
                <a:spcBef>
                  <a:spcPct val="50000"/>
                </a:spcBef>
              </a:pPr>
              <a:r>
                <a:rPr lang="en-US" sz="1800" i="1">
                  <a:solidFill>
                    <a:srgbClr val="000000"/>
                  </a:solidFill>
                </a:rPr>
                <a:t>r</a:t>
              </a:r>
              <a:r>
                <a:rPr lang="en-US" sz="1800" i="1" baseline="-25000">
                  <a:solidFill>
                    <a:srgbClr val="000000"/>
                  </a:solidFill>
                </a:rPr>
                <a:t>f</a:t>
              </a:r>
              <a:r>
                <a:rPr lang="en-US" sz="1800" i="1">
                  <a:solidFill>
                    <a:srgbClr val="000000"/>
                  </a:solidFill>
                </a:rPr>
                <a:t>  = 3% </a:t>
              </a:r>
              <a:endParaRPr lang="en-US" sz="1800">
                <a:solidFill>
                  <a:srgbClr val="000000"/>
                </a:solidFill>
              </a:endParaRPr>
            </a:p>
          </p:txBody>
        </p:sp>
        <p:sp>
          <p:nvSpPr>
            <p:cNvPr id="128012" name="Line 9"/>
            <p:cNvSpPr>
              <a:spLocks noChangeShapeType="1"/>
            </p:cNvSpPr>
            <p:nvPr/>
          </p:nvSpPr>
          <p:spPr bwMode="auto">
            <a:xfrm>
              <a:off x="1104" y="1200"/>
              <a:ext cx="3504" cy="0"/>
            </a:xfrm>
            <a:prstGeom prst="line">
              <a:avLst/>
            </a:prstGeom>
            <a:noFill/>
            <a:ln w="9525">
              <a:solidFill>
                <a:srgbClr val="CC0000"/>
              </a:solidFill>
              <a:prstDash val="sysDot"/>
              <a:round/>
              <a:headEnd/>
              <a:tailEnd/>
            </a:ln>
          </p:spPr>
          <p:txBody>
            <a:bodyPr/>
            <a:lstStyle/>
            <a:p>
              <a:endParaRPr lang="en-US"/>
            </a:p>
          </p:txBody>
        </p:sp>
        <p:sp>
          <p:nvSpPr>
            <p:cNvPr id="128013" name="Line 10"/>
            <p:cNvSpPr>
              <a:spLocks noChangeShapeType="1"/>
            </p:cNvSpPr>
            <p:nvPr/>
          </p:nvSpPr>
          <p:spPr bwMode="auto">
            <a:xfrm>
              <a:off x="4608" y="1200"/>
              <a:ext cx="0" cy="1680"/>
            </a:xfrm>
            <a:prstGeom prst="line">
              <a:avLst/>
            </a:prstGeom>
            <a:noFill/>
            <a:ln w="9525">
              <a:solidFill>
                <a:srgbClr val="CC0000"/>
              </a:solidFill>
              <a:prstDash val="sysDot"/>
              <a:round/>
              <a:headEnd/>
              <a:tailEnd/>
            </a:ln>
          </p:spPr>
          <p:txBody>
            <a:bodyPr/>
            <a:lstStyle/>
            <a:p>
              <a:endParaRPr lang="en-US"/>
            </a:p>
          </p:txBody>
        </p:sp>
        <p:sp>
          <p:nvSpPr>
            <p:cNvPr id="128014" name="Text Box 11"/>
            <p:cNvSpPr txBox="1">
              <a:spLocks noChangeArrowheads="1"/>
            </p:cNvSpPr>
            <p:nvPr/>
          </p:nvSpPr>
          <p:spPr bwMode="auto">
            <a:xfrm>
              <a:off x="432" y="1104"/>
              <a:ext cx="672" cy="231"/>
            </a:xfrm>
            <a:prstGeom prst="rect">
              <a:avLst/>
            </a:prstGeom>
            <a:noFill/>
            <a:ln w="9525">
              <a:noFill/>
              <a:miter lim="800000"/>
              <a:headEnd/>
              <a:tailEnd/>
            </a:ln>
          </p:spPr>
          <p:txBody>
            <a:bodyPr>
              <a:spAutoFit/>
            </a:bodyPr>
            <a:lstStyle/>
            <a:p>
              <a:pPr algn="r" eaLnBrk="1" hangingPunct="1">
                <a:spcBef>
                  <a:spcPct val="50000"/>
                </a:spcBef>
              </a:pPr>
              <a:r>
                <a:rPr lang="en-US" sz="1800" i="1">
                  <a:solidFill>
                    <a:srgbClr val="000000"/>
                  </a:solidFill>
                </a:rPr>
                <a:t>34%</a:t>
              </a:r>
              <a:endParaRPr lang="en-US" sz="1800">
                <a:solidFill>
                  <a:srgbClr val="000000"/>
                </a:solidFill>
              </a:endParaRPr>
            </a:p>
          </p:txBody>
        </p:sp>
        <p:sp>
          <p:nvSpPr>
            <p:cNvPr id="128015" name="Line 12"/>
            <p:cNvSpPr>
              <a:spLocks noChangeShapeType="1"/>
            </p:cNvSpPr>
            <p:nvPr/>
          </p:nvSpPr>
          <p:spPr bwMode="auto">
            <a:xfrm>
              <a:off x="1104" y="1872"/>
              <a:ext cx="1824" cy="0"/>
            </a:xfrm>
            <a:prstGeom prst="line">
              <a:avLst/>
            </a:prstGeom>
            <a:noFill/>
            <a:ln w="9525">
              <a:solidFill>
                <a:srgbClr val="CC0000"/>
              </a:solidFill>
              <a:prstDash val="sysDot"/>
              <a:round/>
              <a:headEnd/>
              <a:tailEnd/>
            </a:ln>
          </p:spPr>
          <p:txBody>
            <a:bodyPr/>
            <a:lstStyle/>
            <a:p>
              <a:endParaRPr lang="en-US"/>
            </a:p>
          </p:txBody>
        </p:sp>
        <p:sp>
          <p:nvSpPr>
            <p:cNvPr id="128016" name="Text Box 13"/>
            <p:cNvSpPr txBox="1">
              <a:spLocks noChangeArrowheads="1"/>
            </p:cNvSpPr>
            <p:nvPr/>
          </p:nvSpPr>
          <p:spPr bwMode="auto">
            <a:xfrm>
              <a:off x="432" y="1776"/>
              <a:ext cx="672" cy="231"/>
            </a:xfrm>
            <a:prstGeom prst="rect">
              <a:avLst/>
            </a:prstGeom>
            <a:noFill/>
            <a:ln w="9525">
              <a:noFill/>
              <a:miter lim="800000"/>
              <a:headEnd/>
              <a:tailEnd/>
            </a:ln>
          </p:spPr>
          <p:txBody>
            <a:bodyPr>
              <a:spAutoFit/>
            </a:bodyPr>
            <a:lstStyle/>
            <a:p>
              <a:pPr algn="r" eaLnBrk="1" hangingPunct="1">
                <a:spcBef>
                  <a:spcPct val="50000"/>
                </a:spcBef>
              </a:pPr>
              <a:r>
                <a:rPr lang="en-US" sz="1800" i="1">
                  <a:solidFill>
                    <a:srgbClr val="000000"/>
                  </a:solidFill>
                </a:rPr>
                <a:t>9%</a:t>
              </a:r>
              <a:endParaRPr lang="en-US" sz="1800">
                <a:solidFill>
                  <a:srgbClr val="000000"/>
                </a:solidFill>
              </a:endParaRPr>
            </a:p>
          </p:txBody>
        </p:sp>
        <p:sp>
          <p:nvSpPr>
            <p:cNvPr id="128017" name="Line 14"/>
            <p:cNvSpPr>
              <a:spLocks noChangeShapeType="1"/>
            </p:cNvSpPr>
            <p:nvPr/>
          </p:nvSpPr>
          <p:spPr bwMode="auto">
            <a:xfrm>
              <a:off x="2928" y="1872"/>
              <a:ext cx="0" cy="1008"/>
            </a:xfrm>
            <a:prstGeom prst="line">
              <a:avLst/>
            </a:prstGeom>
            <a:noFill/>
            <a:ln w="9525">
              <a:solidFill>
                <a:srgbClr val="CC0000"/>
              </a:solidFill>
              <a:prstDash val="sysDot"/>
              <a:round/>
              <a:headEnd/>
              <a:tailEnd/>
            </a:ln>
          </p:spPr>
          <p:txBody>
            <a:bodyPr/>
            <a:lstStyle/>
            <a:p>
              <a:endParaRPr lang="en-US"/>
            </a:p>
          </p:txBody>
        </p:sp>
        <p:sp>
          <p:nvSpPr>
            <p:cNvPr id="128018" name="Text Box 15"/>
            <p:cNvSpPr txBox="1">
              <a:spLocks noChangeArrowheads="1"/>
            </p:cNvSpPr>
            <p:nvPr/>
          </p:nvSpPr>
          <p:spPr bwMode="auto">
            <a:xfrm>
              <a:off x="2352" y="2832"/>
              <a:ext cx="1104" cy="442"/>
            </a:xfrm>
            <a:prstGeom prst="rect">
              <a:avLst/>
            </a:prstGeom>
            <a:noFill/>
            <a:ln w="9525">
              <a:noFill/>
              <a:miter lim="800000"/>
              <a:headEnd/>
              <a:tailEnd/>
            </a:ln>
          </p:spPr>
          <p:txBody>
            <a:bodyPr>
              <a:spAutoFit/>
            </a:bodyPr>
            <a:lstStyle/>
            <a:p>
              <a:pPr algn="ctr" eaLnBrk="1" hangingPunct="1">
                <a:spcBef>
                  <a:spcPct val="50000"/>
                </a:spcBef>
              </a:pPr>
              <a:r>
                <a:rPr lang="en-US" sz="2000" i="1">
                  <a:solidFill>
                    <a:srgbClr val="000000"/>
                  </a:solidFill>
                </a:rPr>
                <a:t>Built Property</a:t>
              </a:r>
            </a:p>
            <a:p>
              <a:pPr algn="ctr" eaLnBrk="1" hangingPunct="1"/>
              <a:r>
                <a:rPr lang="en-US" sz="2000">
                  <a:solidFill>
                    <a:srgbClr val="000000"/>
                  </a:solidFill>
                </a:rPr>
                <a:t>37% range</a:t>
              </a:r>
            </a:p>
          </p:txBody>
        </p:sp>
        <p:sp>
          <p:nvSpPr>
            <p:cNvPr id="128019" name="Text Box 16"/>
            <p:cNvSpPr txBox="1">
              <a:spLocks noChangeArrowheads="1"/>
            </p:cNvSpPr>
            <p:nvPr/>
          </p:nvSpPr>
          <p:spPr bwMode="auto">
            <a:xfrm>
              <a:off x="4080" y="2832"/>
              <a:ext cx="1104" cy="442"/>
            </a:xfrm>
            <a:prstGeom prst="rect">
              <a:avLst/>
            </a:prstGeom>
            <a:noFill/>
            <a:ln w="9525">
              <a:noFill/>
              <a:miter lim="800000"/>
              <a:headEnd/>
              <a:tailEnd/>
            </a:ln>
          </p:spPr>
          <p:txBody>
            <a:bodyPr>
              <a:spAutoFit/>
            </a:bodyPr>
            <a:lstStyle/>
            <a:p>
              <a:pPr algn="ctr" eaLnBrk="1" hangingPunct="1">
                <a:spcBef>
                  <a:spcPct val="50000"/>
                </a:spcBef>
              </a:pPr>
              <a:r>
                <a:rPr lang="en-US" sz="2000" i="1">
                  <a:solidFill>
                    <a:srgbClr val="000000"/>
                  </a:solidFill>
                </a:rPr>
                <a:t>Devlpt Option</a:t>
              </a:r>
            </a:p>
            <a:p>
              <a:pPr algn="ctr" eaLnBrk="1" hangingPunct="1"/>
              <a:r>
                <a:rPr lang="en-US" sz="2000">
                  <a:solidFill>
                    <a:srgbClr val="000000"/>
                  </a:solidFill>
                </a:rPr>
                <a:t>192% range</a:t>
              </a:r>
            </a:p>
          </p:txBody>
        </p:sp>
        <p:sp>
          <p:nvSpPr>
            <p:cNvPr id="128020" name="Line 17"/>
            <p:cNvSpPr>
              <a:spLocks noChangeShapeType="1"/>
            </p:cNvSpPr>
            <p:nvPr/>
          </p:nvSpPr>
          <p:spPr bwMode="auto">
            <a:xfrm>
              <a:off x="1728" y="2352"/>
              <a:ext cx="3168" cy="0"/>
            </a:xfrm>
            <a:prstGeom prst="line">
              <a:avLst/>
            </a:prstGeom>
            <a:noFill/>
            <a:ln w="9525">
              <a:solidFill>
                <a:schemeClr val="tx1"/>
              </a:solidFill>
              <a:prstDash val="sysDot"/>
              <a:round/>
              <a:headEnd/>
              <a:tailEnd/>
            </a:ln>
          </p:spPr>
          <p:txBody>
            <a:bodyPr/>
            <a:lstStyle/>
            <a:p>
              <a:endParaRPr lang="en-US"/>
            </a:p>
          </p:txBody>
        </p:sp>
        <p:sp>
          <p:nvSpPr>
            <p:cNvPr id="128021" name="AutoShape 18"/>
            <p:cNvSpPr>
              <a:spLocks/>
            </p:cNvSpPr>
            <p:nvPr/>
          </p:nvSpPr>
          <p:spPr bwMode="auto">
            <a:xfrm>
              <a:off x="4800" y="1200"/>
              <a:ext cx="192" cy="1056"/>
            </a:xfrm>
            <a:prstGeom prst="rightBrace">
              <a:avLst>
                <a:gd name="adj1" fmla="val 45833"/>
                <a:gd name="adj2" fmla="val 50000"/>
              </a:avLst>
            </a:prstGeom>
            <a:noFill/>
            <a:ln w="9525">
              <a:solidFill>
                <a:schemeClr val="tx1"/>
              </a:solidFill>
              <a:round/>
              <a:headEnd/>
              <a:tailEnd/>
            </a:ln>
          </p:spPr>
          <p:txBody>
            <a:bodyPr wrap="none" anchor="ctr"/>
            <a:lstStyle/>
            <a:p>
              <a:pPr eaLnBrk="1" hangingPunct="1"/>
              <a:endParaRPr lang="en-US">
                <a:solidFill>
                  <a:srgbClr val="000000"/>
                </a:solidFill>
              </a:endParaRPr>
            </a:p>
          </p:txBody>
        </p:sp>
        <p:sp>
          <p:nvSpPr>
            <p:cNvPr id="128022" name="Text Box 19"/>
            <p:cNvSpPr txBox="1">
              <a:spLocks noChangeArrowheads="1"/>
            </p:cNvSpPr>
            <p:nvPr/>
          </p:nvSpPr>
          <p:spPr bwMode="auto">
            <a:xfrm>
              <a:off x="4992" y="1632"/>
              <a:ext cx="480" cy="231"/>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E</a:t>
              </a:r>
              <a:r>
                <a:rPr lang="en-US" sz="1800">
                  <a:solidFill>
                    <a:srgbClr val="000000"/>
                  </a:solidFill>
                </a:rPr>
                <a:t>[</a:t>
              </a:r>
              <a:r>
                <a:rPr lang="en-US" sz="1800" i="1">
                  <a:solidFill>
                    <a:srgbClr val="000000"/>
                  </a:solidFill>
                </a:rPr>
                <a:t>RP</a:t>
              </a:r>
              <a:r>
                <a:rPr lang="en-US" sz="1800">
                  <a:solidFill>
                    <a:srgbClr val="000000"/>
                  </a:solidFill>
                </a:rPr>
                <a:t>]</a:t>
              </a:r>
              <a:endParaRPr lang="en-US" sz="1800" i="1">
                <a:solidFill>
                  <a:srgbClr val="000000"/>
                </a:solidFill>
              </a:endParaRPr>
            </a:p>
          </p:txBody>
        </p:sp>
      </p:grpSp>
      <p:sp>
        <p:nvSpPr>
          <p:cNvPr id="128004" name="Text Box 20"/>
          <p:cNvSpPr txBox="1">
            <a:spLocks noChangeArrowheads="1"/>
          </p:cNvSpPr>
          <p:nvPr/>
        </p:nvSpPr>
        <p:spPr bwMode="auto">
          <a:xfrm>
            <a:off x="381000" y="4724400"/>
            <a:ext cx="8305800" cy="1323439"/>
          </a:xfrm>
          <a:prstGeom prst="rect">
            <a:avLst/>
          </a:prstGeom>
          <a:solidFill>
            <a:srgbClr val="FFFF99"/>
          </a:solidFill>
          <a:ln w="9525">
            <a:noFill/>
            <a:miter lim="800000"/>
            <a:headEnd/>
            <a:tailEnd/>
          </a:ln>
        </p:spPr>
        <p:txBody>
          <a:bodyPr>
            <a:spAutoFit/>
          </a:bodyPr>
          <a:lstStyle/>
          <a:p>
            <a:pPr eaLnBrk="1" hangingPunct="1">
              <a:spcBef>
                <a:spcPct val="50000"/>
              </a:spcBef>
            </a:pPr>
            <a:r>
              <a:rPr lang="en-US" sz="2000" dirty="0">
                <a:solidFill>
                  <a:srgbClr val="000000"/>
                </a:solidFill>
                <a:latin typeface="Arial" charset="0"/>
              </a:rPr>
              <a:t>If this relationship does not hold, then there are “super-normal” (disequilibrium) profits (expected returns) to be made somewhere, and correspondingly “sub-normal” profits elsewhere, across the markets for: </a:t>
            </a:r>
            <a:r>
              <a:rPr lang="en-US" sz="2000" b="1" i="1" dirty="0">
                <a:solidFill>
                  <a:srgbClr val="000000"/>
                </a:solidFill>
                <a:latin typeface="Arial" charset="0"/>
              </a:rPr>
              <a:t>Land</a:t>
            </a:r>
            <a:r>
              <a:rPr lang="en-US" sz="2000" dirty="0">
                <a:solidFill>
                  <a:srgbClr val="000000"/>
                </a:solidFill>
                <a:latin typeface="Arial" charset="0"/>
              </a:rPr>
              <a:t>, </a:t>
            </a:r>
            <a:r>
              <a:rPr lang="en-US" sz="2000" b="1" i="1" dirty="0">
                <a:solidFill>
                  <a:srgbClr val="000000"/>
                </a:solidFill>
                <a:latin typeface="Arial" charset="0"/>
              </a:rPr>
              <a:t>Built Property</a:t>
            </a:r>
            <a:r>
              <a:rPr lang="en-US" sz="2000" dirty="0">
                <a:solidFill>
                  <a:srgbClr val="000000"/>
                </a:solidFill>
                <a:latin typeface="Arial" charset="0"/>
              </a:rPr>
              <a:t>, and </a:t>
            </a:r>
            <a:r>
              <a:rPr lang="en-US" sz="2000" b="1" i="1" dirty="0">
                <a:solidFill>
                  <a:srgbClr val="000000"/>
                </a:solidFill>
                <a:latin typeface="Arial" charset="0"/>
              </a:rPr>
              <a:t>Bonds</a:t>
            </a:r>
            <a:r>
              <a:rPr lang="en-US" sz="2000" i="1" dirty="0">
                <a:solidFill>
                  <a:srgbClr val="000000"/>
                </a:solidFill>
                <a:latin typeface="Arial" charset="0"/>
              </a:rPr>
              <a:t> (“riskless” </a:t>
            </a:r>
            <a:r>
              <a:rPr lang="en-US" sz="2000" i="1" dirty="0" err="1">
                <a:solidFill>
                  <a:srgbClr val="000000"/>
                </a:solidFill>
                <a:latin typeface="Arial" charset="0"/>
              </a:rPr>
              <a:t>CFs</a:t>
            </a:r>
            <a:r>
              <a:rPr lang="en-US" sz="2000" i="1" dirty="0">
                <a:solidFill>
                  <a:srgbClr val="000000"/>
                </a:solidFill>
                <a:latin typeface="Arial" charset="0"/>
              </a:rPr>
              <a:t>)</a:t>
            </a:r>
            <a:r>
              <a:rPr lang="en-US" sz="2000" dirty="0">
                <a:solidFill>
                  <a:srgbClr val="000000"/>
                </a:solidFill>
                <a:latin typeface="Arial" charset="0"/>
              </a:rPr>
              <a:t>.</a:t>
            </a:r>
          </a:p>
        </p:txBody>
      </p:sp>
      <p:sp>
        <p:nvSpPr>
          <p:cNvPr id="128005" name="Text Box 21"/>
          <p:cNvSpPr txBox="1">
            <a:spLocks noChangeArrowheads="1"/>
          </p:cNvSpPr>
          <p:nvPr/>
        </p:nvSpPr>
        <p:spPr bwMode="auto">
          <a:xfrm>
            <a:off x="2514600" y="228600"/>
            <a:ext cx="4648200" cy="457200"/>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rPr>
              <a:t>The </a:t>
            </a:r>
            <a:r>
              <a:rPr lang="en-US" i="1">
                <a:solidFill>
                  <a:srgbClr val="000000"/>
                </a:solidFill>
              </a:rPr>
              <a:t>“Law of One Price”…</a:t>
            </a:r>
            <a:endParaRPr lang="en-US">
              <a:solidFill>
                <a:srgbClr val="000000"/>
              </a:solidFill>
            </a:endParaRPr>
          </a:p>
        </p:txBody>
      </p:sp>
      <p:sp>
        <p:nvSpPr>
          <p:cNvPr id="25" name="Footer Placeholder 24"/>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2"/>
          </p:nvPr>
        </p:nvSpPr>
        <p:spPr>
          <a:noFill/>
        </p:spPr>
        <p:txBody>
          <a:bodyPr/>
          <a:lstStyle/>
          <a:p>
            <a:fld id="{CE7DD75C-E01B-4538-B239-322D4CCB42DC}" type="slidenum">
              <a:rPr lang="en-US" smtClean="0">
                <a:solidFill>
                  <a:schemeClr val="tx1"/>
                </a:solidFill>
              </a:rPr>
              <a:pPr/>
              <a:t>84</a:t>
            </a:fld>
            <a:endParaRPr lang="en-US">
              <a:solidFill>
                <a:schemeClr val="tx1"/>
              </a:solidFill>
            </a:endParaRPr>
          </a:p>
        </p:txBody>
      </p:sp>
      <p:graphicFrame>
        <p:nvGraphicFramePr>
          <p:cNvPr id="129027" name="Object 2"/>
          <p:cNvGraphicFramePr>
            <a:graphicFrameLocks noChangeAspect="1"/>
          </p:cNvGraphicFramePr>
          <p:nvPr/>
        </p:nvGraphicFramePr>
        <p:xfrm>
          <a:off x="457200" y="2133600"/>
          <a:ext cx="8462963" cy="619125"/>
        </p:xfrm>
        <a:graphic>
          <a:graphicData uri="http://schemas.openxmlformats.org/presentationml/2006/ole">
            <p:oleObj spid="_x0000_s130050" name="Equation" r:id="rId4" imgW="5892800" imgH="431800" progId="Equation.3">
              <p:embed/>
            </p:oleObj>
          </a:graphicData>
        </a:graphic>
      </p:graphicFrame>
      <p:sp>
        <p:nvSpPr>
          <p:cNvPr id="129028" name="Text Box 3"/>
          <p:cNvSpPr txBox="1">
            <a:spLocks noChangeArrowheads="1"/>
          </p:cNvSpPr>
          <p:nvPr/>
        </p:nvSpPr>
        <p:spPr bwMode="auto">
          <a:xfrm>
            <a:off x="762000" y="685800"/>
            <a:ext cx="7772400" cy="1311275"/>
          </a:xfrm>
          <a:prstGeom prst="rect">
            <a:avLst/>
          </a:prstGeom>
          <a:noFill/>
          <a:ln w="9525">
            <a:noFill/>
            <a:miter lim="800000"/>
            <a:headEnd/>
            <a:tailEnd/>
          </a:ln>
          <a:effectLst/>
        </p:spPr>
        <p:txBody>
          <a:bodyPr>
            <a:spAutoFit/>
          </a:bodyPr>
          <a:lstStyle/>
          <a:p>
            <a:pPr eaLnBrk="1" hangingPunct="1">
              <a:spcBef>
                <a:spcPct val="50000"/>
              </a:spcBef>
            </a:pPr>
            <a:r>
              <a:rPr lang="en-US" sz="2000"/>
              <a:t>Fundamentally, what we are doing here is making sure that the expected return risk premium </a:t>
            </a:r>
            <a:r>
              <a:rPr lang="en-US" sz="2000" i="1"/>
              <a:t>per unit of risk</a:t>
            </a:r>
            <a:r>
              <a:rPr lang="en-US" sz="2000"/>
              <a:t> is the same between an investment in the development option, and an investment in already-build (stabilized) property. For example, for stabilized property:</a:t>
            </a:r>
          </a:p>
        </p:txBody>
      </p:sp>
      <p:sp>
        <p:nvSpPr>
          <p:cNvPr id="129029" name="Text Box 4"/>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eaLnBrk="1" hangingPunct="1">
              <a:spcBef>
                <a:spcPct val="50000"/>
              </a:spcBef>
            </a:pPr>
            <a:r>
              <a:rPr lang="en-US" sz="1800" i="1"/>
              <a:t>Appendix 10C: </a:t>
            </a:r>
            <a:r>
              <a:rPr lang="en-US" sz="1800" b="1" i="1"/>
              <a:t>“Certainty-Equivalent Valuation”…</a:t>
            </a:r>
            <a:endParaRPr lang="en-US" sz="1800" i="1"/>
          </a:p>
        </p:txBody>
      </p:sp>
      <p:graphicFrame>
        <p:nvGraphicFramePr>
          <p:cNvPr id="129030" name="Object 5"/>
          <p:cNvGraphicFramePr>
            <a:graphicFrameLocks noChangeAspect="1"/>
          </p:cNvGraphicFramePr>
          <p:nvPr/>
        </p:nvGraphicFramePr>
        <p:xfrm>
          <a:off x="381000" y="3200400"/>
          <a:ext cx="8499475" cy="619125"/>
        </p:xfrm>
        <a:graphic>
          <a:graphicData uri="http://schemas.openxmlformats.org/presentationml/2006/ole">
            <p:oleObj spid="_x0000_s130051" name="Equation" r:id="rId5" imgW="5918200" imgH="431800" progId="Equation.3">
              <p:embed/>
            </p:oleObj>
          </a:graphicData>
        </a:graphic>
      </p:graphicFrame>
      <p:sp>
        <p:nvSpPr>
          <p:cNvPr id="129031" name="Text Box 6"/>
          <p:cNvSpPr txBox="1">
            <a:spLocks noChangeArrowheads="1"/>
          </p:cNvSpPr>
          <p:nvPr/>
        </p:nvSpPr>
        <p:spPr bwMode="auto">
          <a:xfrm>
            <a:off x="762000" y="2819400"/>
            <a:ext cx="7772400" cy="396875"/>
          </a:xfrm>
          <a:prstGeom prst="rect">
            <a:avLst/>
          </a:prstGeom>
          <a:noFill/>
          <a:ln w="9525">
            <a:noFill/>
            <a:miter lim="800000"/>
            <a:headEnd/>
            <a:tailEnd/>
          </a:ln>
          <a:effectLst/>
        </p:spPr>
        <p:txBody>
          <a:bodyPr>
            <a:spAutoFit/>
          </a:bodyPr>
          <a:lstStyle/>
          <a:p>
            <a:pPr eaLnBrk="1" hangingPunct="1">
              <a:spcBef>
                <a:spcPct val="50000"/>
              </a:spcBef>
            </a:pPr>
            <a:r>
              <a:rPr lang="en-US" sz="2000"/>
              <a:t>For the development option:</a:t>
            </a:r>
          </a:p>
        </p:txBody>
      </p:sp>
      <p:sp>
        <p:nvSpPr>
          <p:cNvPr id="129032" name="Text Box 7"/>
          <p:cNvSpPr txBox="1">
            <a:spLocks noChangeArrowheads="1"/>
          </p:cNvSpPr>
          <p:nvPr/>
        </p:nvSpPr>
        <p:spPr bwMode="auto">
          <a:xfrm>
            <a:off x="685800" y="3962400"/>
            <a:ext cx="7772400" cy="2225675"/>
          </a:xfrm>
          <a:prstGeom prst="rect">
            <a:avLst/>
          </a:prstGeom>
          <a:noFill/>
          <a:ln w="9525">
            <a:noFill/>
            <a:miter lim="800000"/>
            <a:headEnd/>
            <a:tailEnd/>
          </a:ln>
          <a:effectLst/>
        </p:spPr>
        <p:txBody>
          <a:bodyPr>
            <a:spAutoFit/>
          </a:bodyPr>
          <a:lstStyle/>
          <a:p>
            <a:pPr eaLnBrk="1" hangingPunct="1">
              <a:spcBef>
                <a:spcPct val="50000"/>
              </a:spcBef>
            </a:pPr>
            <a:r>
              <a:rPr lang="en-US" sz="2000"/>
              <a:t>Thus, this procedure for the valuation of the development option is equivalent to a cross-market equilibrium condition: that the expected return risk premium per unit of risk (or the “risk-adjusted return”) presented by the investments should be the same between the market for development options and the market for stabilized built property. Otherwise, investors will buy one type of asset and sell the other type until prices equilibrate the risk-adjusted returns across the two markets.</a:t>
            </a:r>
          </a:p>
        </p:txBody>
      </p:sp>
      <p:sp>
        <p:nvSpPr>
          <p:cNvPr id="11" name="Footer Placeholder 10"/>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a:noFill/>
        </p:spPr>
        <p:txBody>
          <a:bodyPr/>
          <a:lstStyle/>
          <a:p>
            <a:fld id="{7E43CA60-2F8C-459C-A354-750FB0753AFC}" type="slidenum">
              <a:rPr lang="en-US" smtClean="0"/>
              <a:pPr/>
              <a:t>85</a:t>
            </a:fld>
            <a:endParaRPr lang="en-US"/>
          </a:p>
        </p:txBody>
      </p:sp>
      <p:sp>
        <p:nvSpPr>
          <p:cNvPr id="131075" name="Text Box 2"/>
          <p:cNvSpPr txBox="1">
            <a:spLocks noChangeArrowheads="1"/>
          </p:cNvSpPr>
          <p:nvPr/>
        </p:nvSpPr>
        <p:spPr bwMode="auto">
          <a:xfrm>
            <a:off x="762000" y="609600"/>
            <a:ext cx="7391400" cy="822325"/>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General formula to value derivative </a:t>
            </a:r>
            <a:r>
              <a:rPr lang="en-US" i="1">
                <a:solidFill>
                  <a:srgbClr val="000000"/>
                </a:solidFill>
                <a:latin typeface="Arial" charset="0"/>
              </a:rPr>
              <a:t>“C”</a:t>
            </a:r>
            <a:r>
              <a:rPr lang="en-US">
                <a:solidFill>
                  <a:srgbClr val="000000"/>
                </a:solidFill>
                <a:latin typeface="Arial" charset="0"/>
              </a:rPr>
              <a:t> based on underlying asset </a:t>
            </a:r>
            <a:r>
              <a:rPr lang="en-US" i="1">
                <a:solidFill>
                  <a:srgbClr val="000000"/>
                </a:solidFill>
                <a:latin typeface="Arial" charset="0"/>
              </a:rPr>
              <a:t>“V”</a:t>
            </a:r>
            <a:r>
              <a:rPr lang="en-US">
                <a:solidFill>
                  <a:srgbClr val="000000"/>
                </a:solidFill>
                <a:latin typeface="Arial" charset="0"/>
              </a:rPr>
              <a:t>…</a:t>
            </a:r>
          </a:p>
        </p:txBody>
      </p:sp>
      <p:graphicFrame>
        <p:nvGraphicFramePr>
          <p:cNvPr id="131076" name="Object 3"/>
          <p:cNvGraphicFramePr>
            <a:graphicFrameLocks noChangeAspect="1"/>
          </p:cNvGraphicFramePr>
          <p:nvPr/>
        </p:nvGraphicFramePr>
        <p:xfrm>
          <a:off x="838200" y="1447800"/>
          <a:ext cx="7010400" cy="5078413"/>
        </p:xfrm>
        <a:graphic>
          <a:graphicData uri="http://schemas.openxmlformats.org/presentationml/2006/ole">
            <p:oleObj spid="_x0000_s131074" name="Equation" r:id="rId4" imgW="3644900" imgH="2641600" progId="Equation.3">
              <p:embed/>
            </p:oleObj>
          </a:graphicData>
        </a:graphic>
      </p:graphicFrame>
      <p:sp>
        <p:nvSpPr>
          <p:cNvPr id="131077" name="Text Box 4"/>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a:noFill/>
        </p:spPr>
        <p:txBody>
          <a:bodyPr/>
          <a:lstStyle/>
          <a:p>
            <a:fld id="{40FD3767-B7E5-4F58-8877-5A69727AF129}" type="slidenum">
              <a:rPr lang="en-US" smtClean="0">
                <a:solidFill>
                  <a:schemeClr val="tx1"/>
                </a:solidFill>
              </a:rPr>
              <a:pPr/>
              <a:t>86</a:t>
            </a:fld>
            <a:endParaRPr lang="en-US">
              <a:solidFill>
                <a:schemeClr val="tx1"/>
              </a:solidFill>
            </a:endParaRPr>
          </a:p>
        </p:txBody>
      </p:sp>
      <p:graphicFrame>
        <p:nvGraphicFramePr>
          <p:cNvPr id="133123" name="Object 2"/>
          <p:cNvGraphicFramePr>
            <a:graphicFrameLocks noChangeAspect="1"/>
          </p:cNvGraphicFramePr>
          <p:nvPr/>
        </p:nvGraphicFramePr>
        <p:xfrm>
          <a:off x="1679575" y="1219200"/>
          <a:ext cx="5691188" cy="738188"/>
        </p:xfrm>
        <a:graphic>
          <a:graphicData uri="http://schemas.openxmlformats.org/presentationml/2006/ole">
            <p:oleObj spid="_x0000_s132098" name="Equation" r:id="rId4" imgW="3429000" imgH="444500" progId="Equation.3">
              <p:embed/>
            </p:oleObj>
          </a:graphicData>
        </a:graphic>
      </p:graphicFrame>
      <p:sp>
        <p:nvSpPr>
          <p:cNvPr id="133124" name="Text Box 3"/>
          <p:cNvSpPr txBox="1">
            <a:spLocks noChangeArrowheads="1"/>
          </p:cNvSpPr>
          <p:nvPr/>
        </p:nvSpPr>
        <p:spPr bwMode="auto">
          <a:xfrm>
            <a:off x="762000" y="685800"/>
            <a:ext cx="7772400" cy="396875"/>
          </a:xfrm>
          <a:prstGeom prst="rect">
            <a:avLst/>
          </a:prstGeom>
          <a:noFill/>
          <a:ln w="9525">
            <a:noFill/>
            <a:miter lim="800000"/>
            <a:headEnd/>
            <a:tailEnd/>
          </a:ln>
          <a:effectLst/>
        </p:spPr>
        <p:txBody>
          <a:bodyPr>
            <a:spAutoFit/>
          </a:bodyPr>
          <a:lstStyle/>
          <a:p>
            <a:pPr eaLnBrk="1" hangingPunct="1">
              <a:spcBef>
                <a:spcPct val="50000"/>
              </a:spcBef>
            </a:pPr>
            <a:r>
              <a:rPr lang="en-US" sz="2000"/>
              <a:t>The equivalent valuation using the risk-adjusted discount rate approach is:</a:t>
            </a:r>
          </a:p>
        </p:txBody>
      </p:sp>
      <p:sp>
        <p:nvSpPr>
          <p:cNvPr id="133125" name="Text Box 4"/>
          <p:cNvSpPr txBox="1">
            <a:spLocks noChangeArrowheads="1"/>
          </p:cNvSpPr>
          <p:nvPr/>
        </p:nvSpPr>
        <p:spPr bwMode="auto">
          <a:xfrm>
            <a:off x="1066800" y="2057400"/>
            <a:ext cx="6934200" cy="1158875"/>
          </a:xfrm>
          <a:prstGeom prst="rect">
            <a:avLst/>
          </a:prstGeom>
          <a:noFill/>
          <a:ln w="9525">
            <a:noFill/>
            <a:miter lim="800000"/>
            <a:headEnd/>
            <a:tailEnd/>
          </a:ln>
          <a:effectLst/>
        </p:spPr>
        <p:txBody>
          <a:bodyPr>
            <a:spAutoFit/>
          </a:bodyPr>
          <a:lstStyle/>
          <a:p>
            <a:pPr eaLnBrk="1" hangingPunct="1">
              <a:spcBef>
                <a:spcPct val="50000"/>
              </a:spcBef>
            </a:pPr>
            <a:r>
              <a:rPr lang="en-US" sz="2000"/>
              <a:t>Which implies that the option has 31/6 = </a:t>
            </a:r>
            <a:r>
              <a:rPr lang="en-US" sz="2000" b="1" i="1"/>
              <a:t>5.2 times</a:t>
            </a:r>
            <a:r>
              <a:rPr lang="en-US" sz="2000"/>
              <a:t> the investment risk that the office building has (and that the stock market has), as: </a:t>
            </a:r>
          </a:p>
          <a:p>
            <a:pPr algn="ctr" eaLnBrk="1" hangingPunct="1">
              <a:spcBef>
                <a:spcPct val="50000"/>
              </a:spcBef>
            </a:pPr>
            <a:r>
              <a:rPr lang="en-US" sz="2000"/>
              <a:t>RP</a:t>
            </a:r>
            <a:r>
              <a:rPr lang="en-US" sz="2000" baseline="-25000"/>
              <a:t>C</a:t>
            </a:r>
            <a:r>
              <a:rPr lang="en-US" sz="2000"/>
              <a:t> = 31% = 5.2*6% = 5.2*RP</a:t>
            </a:r>
            <a:r>
              <a:rPr lang="en-US" sz="2000" baseline="-25000"/>
              <a:t>V</a:t>
            </a:r>
            <a:r>
              <a:rPr lang="en-US" sz="2000"/>
              <a:t> (= 5.2*RP</a:t>
            </a:r>
            <a:r>
              <a:rPr lang="en-US" sz="2000" baseline="-25000"/>
              <a:t>S</a:t>
            </a:r>
            <a:r>
              <a:rPr lang="en-US" sz="2000"/>
              <a:t>).</a:t>
            </a:r>
          </a:p>
        </p:txBody>
      </p:sp>
      <p:sp>
        <p:nvSpPr>
          <p:cNvPr id="133126" name="Text Box 5"/>
          <p:cNvSpPr txBox="1">
            <a:spLocks noChangeArrowheads="1"/>
          </p:cNvSpPr>
          <p:nvPr/>
        </p:nvSpPr>
        <p:spPr bwMode="auto">
          <a:xfrm>
            <a:off x="990600" y="3429000"/>
            <a:ext cx="7239000" cy="2844800"/>
          </a:xfrm>
          <a:prstGeom prst="rect">
            <a:avLst/>
          </a:prstGeom>
          <a:noFill/>
          <a:ln w="9525">
            <a:solidFill>
              <a:schemeClr val="tx1"/>
            </a:solidFill>
            <a:miter lim="800000"/>
            <a:headEnd/>
            <a:tailEnd/>
          </a:ln>
          <a:effectLst/>
        </p:spPr>
        <p:txBody>
          <a:bodyPr>
            <a:spAutoFit/>
          </a:bodyPr>
          <a:lstStyle/>
          <a:p>
            <a:pPr eaLnBrk="1" hangingPunct="1">
              <a:spcBef>
                <a:spcPct val="50000"/>
              </a:spcBef>
            </a:pPr>
            <a:r>
              <a:rPr lang="en-US" sz="2000"/>
              <a:t>However, if we didn’t already know the option’s risk premium (31%), or hadn’t already done the certainty-equivalent approach, we wouldn’t be able to use the risk-adjusted discount rate approach.</a:t>
            </a:r>
          </a:p>
          <a:p>
            <a:pPr eaLnBrk="1" hangingPunct="1">
              <a:spcBef>
                <a:spcPct val="50000"/>
              </a:spcBef>
            </a:pPr>
            <a:r>
              <a:rPr lang="en-US" sz="2000"/>
              <a:t>The certainty-equivalent approach does not require prior knowledge of RP</a:t>
            </a:r>
            <a:r>
              <a:rPr lang="en-US" sz="2000" baseline="-25000"/>
              <a:t>C</a:t>
            </a:r>
            <a:r>
              <a:rPr lang="en-US" sz="2000"/>
              <a:t>. It only requires knowledge of C</a:t>
            </a:r>
            <a:r>
              <a:rPr lang="en-US" sz="2000" baseline="-25000"/>
              <a:t>up</a:t>
            </a:r>
            <a:r>
              <a:rPr lang="en-US" sz="2000"/>
              <a:t> , C</a:t>
            </a:r>
            <a:r>
              <a:rPr lang="en-US" sz="2000" baseline="-25000"/>
              <a:t>down</a:t>
            </a:r>
            <a:r>
              <a:rPr lang="en-US" sz="2000"/>
              <a:t> , and the </a:t>
            </a:r>
            <a:r>
              <a:rPr lang="en-US" sz="2000" i="1"/>
              <a:t>“up”</a:t>
            </a:r>
            <a:r>
              <a:rPr lang="en-US" sz="2000"/>
              <a:t> probability (70% in our example).</a:t>
            </a:r>
          </a:p>
          <a:p>
            <a:pPr eaLnBrk="1" hangingPunct="1">
              <a:spcBef>
                <a:spcPct val="50000"/>
              </a:spcBef>
            </a:pPr>
            <a:r>
              <a:rPr lang="en-US" sz="2000"/>
              <a:t>This makes the certainty-equivalent approach very useful for option valuation. Most development projects are essentially “options”.</a:t>
            </a:r>
          </a:p>
        </p:txBody>
      </p:sp>
      <p:sp>
        <p:nvSpPr>
          <p:cNvPr id="133127" name="Text Box 6"/>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eaLnBrk="1" hangingPunct="1">
              <a:spcBef>
                <a:spcPct val="50000"/>
              </a:spcBef>
            </a:pPr>
            <a:r>
              <a:rPr lang="en-US" sz="1800" i="1"/>
              <a:t>Appendix 10C: </a:t>
            </a:r>
            <a:r>
              <a:rPr lang="en-US" sz="1800" b="1" i="1"/>
              <a:t>“Certainty-Equivalent Valuation”…</a:t>
            </a:r>
            <a:endParaRPr lang="en-US" sz="1800" i="1"/>
          </a:p>
        </p:txBody>
      </p:sp>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a:noFill/>
        </p:spPr>
        <p:txBody>
          <a:bodyPr/>
          <a:lstStyle/>
          <a:p>
            <a:fld id="{06173150-FC10-4E1A-91EC-D03237AB921B}" type="slidenum">
              <a:rPr lang="en-US" smtClean="0"/>
              <a:pPr/>
              <a:t>87</a:t>
            </a:fld>
            <a:endParaRPr lang="en-US"/>
          </a:p>
        </p:txBody>
      </p:sp>
      <p:sp>
        <p:nvSpPr>
          <p:cNvPr id="135171" name="Text Box 2"/>
          <p:cNvSpPr txBox="1">
            <a:spLocks noChangeArrowheads="1"/>
          </p:cNvSpPr>
          <p:nvPr/>
        </p:nvSpPr>
        <p:spPr bwMode="auto">
          <a:xfrm>
            <a:off x="685800" y="609600"/>
            <a:ext cx="8077200" cy="822325"/>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Formula for derivative asset valuation with </a:t>
            </a:r>
            <a:r>
              <a:rPr lang="en-US" i="1">
                <a:solidFill>
                  <a:srgbClr val="000000"/>
                </a:solidFill>
                <a:latin typeface="Arial" charset="0"/>
              </a:rPr>
              <a:t>Binomial</a:t>
            </a:r>
            <a:r>
              <a:rPr lang="en-US">
                <a:solidFill>
                  <a:srgbClr val="000000"/>
                </a:solidFill>
                <a:latin typeface="Arial" charset="0"/>
              </a:rPr>
              <a:t> outcome distribution (as before):</a:t>
            </a:r>
          </a:p>
        </p:txBody>
      </p:sp>
      <p:graphicFrame>
        <p:nvGraphicFramePr>
          <p:cNvPr id="135172" name="Object 3"/>
          <p:cNvGraphicFramePr>
            <a:graphicFrameLocks noChangeAspect="1"/>
          </p:cNvGraphicFramePr>
          <p:nvPr/>
        </p:nvGraphicFramePr>
        <p:xfrm>
          <a:off x="1600200" y="1371600"/>
          <a:ext cx="5691188" cy="1416050"/>
        </p:xfrm>
        <a:graphic>
          <a:graphicData uri="http://schemas.openxmlformats.org/presentationml/2006/ole">
            <p:oleObj spid="_x0000_s133122" name="Equation" r:id="rId4" imgW="2959100" imgH="736600" progId="Equation.3">
              <p:embed/>
            </p:oleObj>
          </a:graphicData>
        </a:graphic>
      </p:graphicFrame>
      <p:sp>
        <p:nvSpPr>
          <p:cNvPr id="135173" name="Text Box 4"/>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35174" name="Text Box 5"/>
          <p:cNvSpPr txBox="1">
            <a:spLocks noChangeArrowheads="1"/>
          </p:cNvSpPr>
          <p:nvPr/>
        </p:nvSpPr>
        <p:spPr bwMode="auto">
          <a:xfrm>
            <a:off x="685800" y="2819400"/>
            <a:ext cx="8077200" cy="822325"/>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Formula for derivative asset valuation with </a:t>
            </a:r>
            <a:r>
              <a:rPr lang="en-US" i="1">
                <a:solidFill>
                  <a:srgbClr val="000000"/>
                </a:solidFill>
                <a:latin typeface="Arial" charset="0"/>
              </a:rPr>
              <a:t>general</a:t>
            </a:r>
            <a:r>
              <a:rPr lang="en-US">
                <a:solidFill>
                  <a:srgbClr val="000000"/>
                </a:solidFill>
                <a:latin typeface="Arial" charset="0"/>
              </a:rPr>
              <a:t> outcome distribution (continuous or discrete):</a:t>
            </a:r>
          </a:p>
        </p:txBody>
      </p:sp>
      <p:graphicFrame>
        <p:nvGraphicFramePr>
          <p:cNvPr id="135175" name="Object 6"/>
          <p:cNvGraphicFramePr>
            <a:graphicFrameLocks noChangeAspect="1"/>
          </p:cNvGraphicFramePr>
          <p:nvPr/>
        </p:nvGraphicFramePr>
        <p:xfrm>
          <a:off x="1600200" y="3657600"/>
          <a:ext cx="4343400" cy="979488"/>
        </p:xfrm>
        <a:graphic>
          <a:graphicData uri="http://schemas.openxmlformats.org/presentationml/2006/ole">
            <p:oleObj spid="_x0000_s133123" name="Equation" r:id="rId5" imgW="2197100" imgH="495300" progId="Equation.3">
              <p:embed/>
            </p:oleObj>
          </a:graphicData>
        </a:graphic>
      </p:graphicFrame>
      <p:sp>
        <p:nvSpPr>
          <p:cNvPr id="135176" name="Text Box 7"/>
          <p:cNvSpPr txBox="1">
            <a:spLocks noChangeArrowheads="1"/>
          </p:cNvSpPr>
          <p:nvPr/>
        </p:nvSpPr>
        <p:spPr bwMode="auto">
          <a:xfrm>
            <a:off x="685800" y="4648200"/>
            <a:ext cx="8077200" cy="830263"/>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Formula for underlying asset valuation with </a:t>
            </a:r>
            <a:r>
              <a:rPr lang="en-US" i="1">
                <a:solidFill>
                  <a:srgbClr val="000000"/>
                </a:solidFill>
                <a:latin typeface="Arial" charset="0"/>
              </a:rPr>
              <a:t>general</a:t>
            </a:r>
            <a:r>
              <a:rPr lang="en-US">
                <a:solidFill>
                  <a:srgbClr val="000000"/>
                </a:solidFill>
                <a:latin typeface="Arial" charset="0"/>
              </a:rPr>
              <a:t> outcome distribution (based on CAPM):</a:t>
            </a:r>
          </a:p>
        </p:txBody>
      </p:sp>
      <p:graphicFrame>
        <p:nvGraphicFramePr>
          <p:cNvPr id="135177" name="Object 8"/>
          <p:cNvGraphicFramePr>
            <a:graphicFrameLocks noChangeAspect="1"/>
          </p:cNvGraphicFramePr>
          <p:nvPr/>
        </p:nvGraphicFramePr>
        <p:xfrm>
          <a:off x="1725613" y="5486400"/>
          <a:ext cx="4776787" cy="982663"/>
        </p:xfrm>
        <a:graphic>
          <a:graphicData uri="http://schemas.openxmlformats.org/presentationml/2006/ole">
            <p:oleObj spid="_x0000_s133124" name="Equation" r:id="rId6" imgW="2413000" imgH="495300" progId="Equation.3">
              <p:embed/>
            </p:oleObj>
          </a:graphicData>
        </a:graphic>
      </p:graphicFrame>
      <p:sp>
        <p:nvSpPr>
          <p:cNvPr id="12" name="Footer Placeholder 11"/>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2"/>
          </p:nvPr>
        </p:nvSpPr>
        <p:spPr>
          <a:noFill/>
        </p:spPr>
        <p:txBody>
          <a:bodyPr/>
          <a:lstStyle/>
          <a:p>
            <a:fld id="{5B60EFA4-0851-4349-A605-1582B7C3ACF2}" type="slidenum">
              <a:rPr lang="en-US" smtClean="0"/>
              <a:pPr/>
              <a:t>88</a:t>
            </a:fld>
            <a:endParaRPr lang="en-US"/>
          </a:p>
        </p:txBody>
      </p:sp>
      <p:sp>
        <p:nvSpPr>
          <p:cNvPr id="137219" name="Text Box 7"/>
          <p:cNvSpPr txBox="1">
            <a:spLocks noChangeArrowheads="1"/>
          </p:cNvSpPr>
          <p:nvPr/>
        </p:nvSpPr>
        <p:spPr bwMode="auto">
          <a:xfrm>
            <a:off x="457200" y="681679"/>
            <a:ext cx="8229600" cy="1375721"/>
          </a:xfrm>
          <a:prstGeom prst="rect">
            <a:avLst/>
          </a:prstGeom>
          <a:noFill/>
          <a:ln w="9525">
            <a:solidFill>
              <a:schemeClr val="tx1"/>
            </a:solidFill>
            <a:miter lim="800000"/>
            <a:headEnd/>
            <a:tailEnd/>
          </a:ln>
        </p:spPr>
        <p:txBody>
          <a:bodyPr wrap="square">
            <a:spAutoFit/>
          </a:bodyPr>
          <a:lstStyle/>
          <a:p>
            <a:pPr eaLnBrk="1" hangingPunct="1">
              <a:spcBef>
                <a:spcPct val="50000"/>
              </a:spcBef>
            </a:pPr>
            <a:r>
              <a:rPr lang="en-US" sz="2000" dirty="0">
                <a:solidFill>
                  <a:srgbClr val="000000"/>
                </a:solidFill>
                <a:latin typeface="Arial" charset="0"/>
              </a:rPr>
              <a:t>The </a:t>
            </a:r>
            <a:r>
              <a:rPr lang="en-US" sz="2000" i="1" dirty="0">
                <a:solidFill>
                  <a:srgbClr val="000000"/>
                </a:solidFill>
                <a:latin typeface="Arial" charset="0"/>
              </a:rPr>
              <a:t>“binomial world”</a:t>
            </a:r>
            <a:r>
              <a:rPr lang="en-US" sz="2000" dirty="0">
                <a:solidFill>
                  <a:srgbClr val="000000"/>
                </a:solidFill>
                <a:latin typeface="Arial" charset="0"/>
              </a:rPr>
              <a:t> is more realistic and useful than you might think, because we can define the temporal length of a period to be as short as we want, and we can link and branch individual binomial elements together to make a “tree” of asset value possibilities over time.</a:t>
            </a:r>
          </a:p>
        </p:txBody>
      </p:sp>
      <p:sp>
        <p:nvSpPr>
          <p:cNvPr id="137220" name="Text Box 10"/>
          <p:cNvSpPr txBox="1">
            <a:spLocks noChangeArrowheads="1"/>
          </p:cNvSpPr>
          <p:nvPr/>
        </p:nvSpPr>
        <p:spPr bwMode="auto">
          <a:xfrm>
            <a:off x="457200" y="2362200"/>
            <a:ext cx="8229600" cy="1015663"/>
          </a:xfrm>
          <a:prstGeom prst="rect">
            <a:avLst/>
          </a:prstGeom>
          <a:noFill/>
          <a:ln w="9525">
            <a:noFill/>
            <a:miter lim="800000"/>
            <a:headEnd/>
            <a:tailEnd/>
          </a:ln>
        </p:spPr>
        <p:txBody>
          <a:bodyPr>
            <a:spAutoFit/>
          </a:bodyPr>
          <a:lstStyle/>
          <a:p>
            <a:pPr eaLnBrk="1" hangingPunct="1">
              <a:spcBef>
                <a:spcPct val="30000"/>
              </a:spcBef>
            </a:pPr>
            <a:r>
              <a:rPr lang="en-US" sz="2000" dirty="0">
                <a:solidFill>
                  <a:srgbClr val="000000"/>
                </a:solidFill>
                <a:latin typeface="Arial" charset="0"/>
              </a:rPr>
              <a:t>More generally for a cash flow T periods in the future with expected value E</a:t>
            </a:r>
            <a:r>
              <a:rPr lang="en-US" sz="2000" baseline="-25000" dirty="0">
                <a:solidFill>
                  <a:srgbClr val="000000"/>
                </a:solidFill>
                <a:latin typeface="Arial" charset="0"/>
              </a:rPr>
              <a:t>0</a:t>
            </a:r>
            <a:r>
              <a:rPr lang="en-US" sz="2000" dirty="0">
                <a:solidFill>
                  <a:srgbClr val="000000"/>
                </a:solidFill>
                <a:latin typeface="Arial" charset="0"/>
              </a:rPr>
              <a:t>[V</a:t>
            </a:r>
            <a:r>
              <a:rPr lang="en-US" sz="2000" baseline="-25000" dirty="0">
                <a:solidFill>
                  <a:srgbClr val="000000"/>
                </a:solidFill>
                <a:latin typeface="Arial" charset="0"/>
              </a:rPr>
              <a:t>T</a:t>
            </a:r>
            <a:r>
              <a:rPr lang="en-US" sz="2000" dirty="0">
                <a:solidFill>
                  <a:srgbClr val="000000"/>
                </a:solidFill>
                <a:latin typeface="Arial" charset="0"/>
              </a:rPr>
              <a:t>], define the certainty-equivalent amount </a:t>
            </a:r>
            <a:r>
              <a:rPr lang="en-US" sz="2000" dirty="0" err="1">
                <a:solidFill>
                  <a:srgbClr val="000000"/>
                </a:solidFill>
                <a:latin typeface="Arial" charset="0"/>
              </a:rPr>
              <a:t>CEQ</a:t>
            </a:r>
            <a:r>
              <a:rPr lang="en-US" sz="2000" dirty="0">
                <a:solidFill>
                  <a:srgbClr val="000000"/>
                </a:solidFill>
                <a:latin typeface="Arial" charset="0"/>
              </a:rPr>
              <a:t>[V</a:t>
            </a:r>
            <a:r>
              <a:rPr lang="en-US" sz="2000" baseline="-25000" dirty="0">
                <a:solidFill>
                  <a:srgbClr val="000000"/>
                </a:solidFill>
                <a:latin typeface="Arial" charset="0"/>
              </a:rPr>
              <a:t>T</a:t>
            </a:r>
            <a:r>
              <a:rPr lang="en-US" sz="2000" dirty="0">
                <a:solidFill>
                  <a:srgbClr val="000000"/>
                </a:solidFill>
                <a:latin typeface="Arial" charset="0"/>
              </a:rPr>
              <a:t>]. We have:</a:t>
            </a:r>
          </a:p>
        </p:txBody>
      </p:sp>
      <p:graphicFrame>
        <p:nvGraphicFramePr>
          <p:cNvPr id="137221" name="Object 11"/>
          <p:cNvGraphicFramePr>
            <a:graphicFrameLocks noChangeAspect="1"/>
          </p:cNvGraphicFramePr>
          <p:nvPr/>
        </p:nvGraphicFramePr>
        <p:xfrm>
          <a:off x="2362200" y="3581400"/>
          <a:ext cx="4419600" cy="1685925"/>
        </p:xfrm>
        <a:graphic>
          <a:graphicData uri="http://schemas.openxmlformats.org/presentationml/2006/ole">
            <p:oleObj spid="_x0000_s134146" name="Equation" r:id="rId4" imgW="2667000" imgH="1016000" progId="Equation.3">
              <p:embed/>
            </p:oleObj>
          </a:graphicData>
        </a:graphic>
      </p:graphicFrame>
      <p:sp>
        <p:nvSpPr>
          <p:cNvPr id="137222" name="Rectangle 12"/>
          <p:cNvSpPr>
            <a:spLocks noChangeArrowheads="1"/>
          </p:cNvSpPr>
          <p:nvPr/>
        </p:nvSpPr>
        <p:spPr bwMode="auto">
          <a:xfrm>
            <a:off x="457200" y="2362200"/>
            <a:ext cx="8229600" cy="3733800"/>
          </a:xfrm>
          <a:prstGeom prst="rect">
            <a:avLst/>
          </a:prstGeom>
          <a:noFill/>
          <a:ln w="9525">
            <a:solidFill>
              <a:schemeClr val="tx1"/>
            </a:solidFill>
            <a:miter lim="800000"/>
            <a:headEnd/>
            <a:tailEnd/>
          </a:ln>
        </p:spPr>
        <p:txBody>
          <a:bodyPr wrap="none" anchor="ctr"/>
          <a:lstStyle/>
          <a:p>
            <a:pPr eaLnBrk="1" hangingPunct="1"/>
            <a:endParaRPr lang="en-US">
              <a:solidFill>
                <a:srgbClr val="000000"/>
              </a:solidFill>
            </a:endParaRPr>
          </a:p>
        </p:txBody>
      </p:sp>
      <p:sp>
        <p:nvSpPr>
          <p:cNvPr id="137223" name="Text Box 14"/>
          <p:cNvSpPr txBox="1">
            <a:spLocks noChangeArrowheads="1"/>
          </p:cNvSpPr>
          <p:nvPr/>
        </p:nvSpPr>
        <p:spPr bwMode="auto">
          <a:xfrm>
            <a:off x="304800" y="152400"/>
            <a:ext cx="6705600" cy="366713"/>
          </a:xfrm>
          <a:prstGeom prst="rect">
            <a:avLst/>
          </a:prstGeom>
          <a:noFill/>
          <a:ln w="9525">
            <a:noFill/>
            <a:miter lim="800000"/>
            <a:headEnd/>
            <a:tailEnd/>
          </a:ln>
        </p:spPr>
        <p:txBody>
          <a:bodyPr>
            <a:spAutoFit/>
          </a:bodyPr>
          <a:lstStyle/>
          <a:p>
            <a:pPr eaLnBrk="1" hangingPunct="1">
              <a:spcBef>
                <a:spcPct val="50000"/>
              </a:spcBef>
            </a:pPr>
            <a:r>
              <a:rPr lang="en-US" sz="1800" i="1">
                <a:solidFill>
                  <a:srgbClr val="000000"/>
                </a:solidFill>
              </a:rPr>
              <a:t>Appendix 10C: </a:t>
            </a:r>
            <a:r>
              <a:rPr lang="en-US" sz="1800" b="1" i="1">
                <a:solidFill>
                  <a:srgbClr val="000000"/>
                </a:solidFill>
              </a:rPr>
              <a:t>“Certainty-Equivalent Valuation”…</a:t>
            </a:r>
            <a:endParaRPr lang="en-US" sz="1800" i="1">
              <a:solidFill>
                <a:srgbClr val="000000"/>
              </a:solidFill>
            </a:endParaRPr>
          </a:p>
        </p:txBody>
      </p:sp>
      <p:sp>
        <p:nvSpPr>
          <p:cNvPr id="137224" name="Text Box 15"/>
          <p:cNvSpPr txBox="1">
            <a:spLocks noChangeArrowheads="1"/>
          </p:cNvSpPr>
          <p:nvPr/>
        </p:nvSpPr>
        <p:spPr bwMode="auto">
          <a:xfrm>
            <a:off x="457200" y="5562600"/>
            <a:ext cx="8458200" cy="400110"/>
          </a:xfrm>
          <a:prstGeom prst="rect">
            <a:avLst/>
          </a:prstGeom>
          <a:noFill/>
          <a:ln w="9525">
            <a:noFill/>
            <a:miter lim="800000"/>
            <a:headEnd/>
            <a:tailEnd/>
          </a:ln>
        </p:spPr>
        <p:txBody>
          <a:bodyPr wrap="square">
            <a:spAutoFit/>
          </a:bodyPr>
          <a:lstStyle/>
          <a:p>
            <a:pPr eaLnBrk="1" hangingPunct="1">
              <a:spcBef>
                <a:spcPct val="30000"/>
              </a:spcBef>
            </a:pPr>
            <a:r>
              <a:rPr lang="en-US" sz="2000" dirty="0">
                <a:solidFill>
                  <a:srgbClr val="000000"/>
                </a:solidFill>
                <a:latin typeface="Arial" charset="0"/>
              </a:rPr>
              <a:t>Provided the risk accumulates continuously through the entire time to </a:t>
            </a:r>
            <a:r>
              <a:rPr lang="en-US" sz="2000" i="1" dirty="0">
                <a:solidFill>
                  <a:srgbClr val="000000"/>
                </a:solidFill>
                <a:latin typeface="Arial" charset="0"/>
              </a:rPr>
              <a:t>T</a:t>
            </a:r>
            <a:r>
              <a:rPr lang="en-US" sz="2000" dirty="0">
                <a:solidFill>
                  <a:srgbClr val="000000"/>
                </a:solidFill>
                <a:latin typeface="Arial" charset="0"/>
              </a:rPr>
              <a:t>.</a:t>
            </a:r>
          </a:p>
        </p:txBody>
      </p:sp>
      <p:sp>
        <p:nvSpPr>
          <p:cNvPr id="11" name="Footer Placeholder 10"/>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p:spPr>
        <p:txBody>
          <a:bodyPr/>
          <a:lstStyle/>
          <a:p>
            <a:fld id="{FF759106-307A-48AC-A0C7-E133D6F104DD}" type="slidenum">
              <a:rPr lang="en-US" smtClean="0"/>
              <a:pPr/>
              <a:t>89</a:t>
            </a:fld>
            <a:endParaRPr lang="en-US"/>
          </a:p>
        </p:txBody>
      </p:sp>
      <p:sp>
        <p:nvSpPr>
          <p:cNvPr id="139267" name="Text Box 2"/>
          <p:cNvSpPr txBox="1">
            <a:spLocks noChangeArrowheads="1"/>
          </p:cNvSpPr>
          <p:nvPr/>
        </p:nvSpPr>
        <p:spPr bwMode="auto">
          <a:xfrm>
            <a:off x="457200" y="152400"/>
            <a:ext cx="8305800" cy="1241425"/>
          </a:xfrm>
          <a:prstGeom prst="rect">
            <a:avLst/>
          </a:prstGeom>
          <a:noFill/>
          <a:ln w="9525">
            <a:noFill/>
            <a:miter lim="800000"/>
            <a:headEnd/>
            <a:tailEnd/>
          </a:ln>
        </p:spPr>
        <p:txBody>
          <a:bodyPr>
            <a:spAutoFit/>
          </a:bodyPr>
          <a:lstStyle/>
          <a:p>
            <a:pPr algn="ctr" eaLnBrk="1" hangingPunct="1">
              <a:spcBef>
                <a:spcPct val="50000"/>
              </a:spcBef>
            </a:pPr>
            <a:r>
              <a:rPr lang="en-US" sz="1800" b="1">
                <a:solidFill>
                  <a:srgbClr val="000000"/>
                </a:solidFill>
              </a:rPr>
              <a:t>Intuition in the CEQ formula:</a:t>
            </a:r>
          </a:p>
          <a:p>
            <a:pPr eaLnBrk="1" hangingPunct="1">
              <a:spcBef>
                <a:spcPct val="15000"/>
              </a:spcBef>
            </a:pPr>
            <a:r>
              <a:rPr lang="en-US" sz="1800">
                <a:solidFill>
                  <a:srgbClr val="000000"/>
                </a:solidFill>
              </a:rPr>
              <a:t>The certainty equivalent value next year is the downward adjusted value of the risky expected value for which the investment market would be indifferent between that value and a riskfree bond value of the same amount…</a:t>
            </a:r>
          </a:p>
        </p:txBody>
      </p:sp>
      <p:graphicFrame>
        <p:nvGraphicFramePr>
          <p:cNvPr id="139268" name="Object 3"/>
          <p:cNvGraphicFramePr>
            <a:graphicFrameLocks noChangeAspect="1"/>
          </p:cNvGraphicFramePr>
          <p:nvPr/>
        </p:nvGraphicFramePr>
        <p:xfrm>
          <a:off x="2590800" y="1447800"/>
          <a:ext cx="5105400" cy="1092200"/>
        </p:xfrm>
        <a:graphic>
          <a:graphicData uri="http://schemas.openxmlformats.org/presentationml/2006/ole">
            <p:oleObj spid="_x0000_s135170" name="Equation" r:id="rId3" imgW="3441700" imgH="736600" progId="Equation.3">
              <p:embed/>
            </p:oleObj>
          </a:graphicData>
        </a:graphic>
      </p:graphicFrame>
      <p:sp>
        <p:nvSpPr>
          <p:cNvPr id="139269" name="Text Box 4"/>
          <p:cNvSpPr txBox="1">
            <a:spLocks noChangeArrowheads="1"/>
          </p:cNvSpPr>
          <p:nvPr/>
        </p:nvSpPr>
        <p:spPr bwMode="auto">
          <a:xfrm>
            <a:off x="609600" y="2514600"/>
            <a:ext cx="8305800" cy="366713"/>
          </a:xfrm>
          <a:prstGeom prst="rect">
            <a:avLst/>
          </a:prstGeom>
          <a:noFill/>
          <a:ln w="9525">
            <a:noFill/>
            <a:miter lim="800000"/>
            <a:headEnd/>
            <a:tailEnd/>
          </a:ln>
        </p:spPr>
        <p:txBody>
          <a:bodyPr>
            <a:spAutoFit/>
          </a:bodyPr>
          <a:lstStyle/>
          <a:p>
            <a:pPr eaLnBrk="1" hangingPunct="1">
              <a:spcBef>
                <a:spcPct val="50000"/>
              </a:spcBef>
            </a:pPr>
            <a:r>
              <a:rPr lang="en-US" sz="1800">
                <a:solidFill>
                  <a:srgbClr val="000000"/>
                </a:solidFill>
              </a:rPr>
              <a:t>The certainty equivalent value next year is the</a:t>
            </a:r>
            <a:r>
              <a:rPr lang="en-US" sz="1800">
                <a:solidFill>
                  <a:srgbClr val="0000FF"/>
                </a:solidFill>
              </a:rPr>
              <a:t> expected value </a:t>
            </a:r>
            <a:r>
              <a:rPr lang="en-US" sz="1800">
                <a:solidFill>
                  <a:srgbClr val="000000"/>
                </a:solidFill>
              </a:rPr>
              <a:t>minus a </a:t>
            </a:r>
            <a:r>
              <a:rPr lang="en-US" sz="1800">
                <a:solidFill>
                  <a:srgbClr val="FF0000"/>
                </a:solidFill>
              </a:rPr>
              <a:t>risk discount</a:t>
            </a:r>
            <a:r>
              <a:rPr lang="en-US" sz="1800">
                <a:solidFill>
                  <a:srgbClr val="000000"/>
                </a:solidFill>
              </a:rPr>
              <a:t>.</a:t>
            </a:r>
            <a:endParaRPr lang="en-US" sz="1800">
              <a:solidFill>
                <a:srgbClr val="0000FF"/>
              </a:solidFill>
            </a:endParaRPr>
          </a:p>
        </p:txBody>
      </p:sp>
      <p:sp>
        <p:nvSpPr>
          <p:cNvPr id="139270" name="Rectangle 5"/>
          <p:cNvSpPr>
            <a:spLocks noChangeArrowheads="1"/>
          </p:cNvSpPr>
          <p:nvPr/>
        </p:nvSpPr>
        <p:spPr bwMode="auto">
          <a:xfrm>
            <a:off x="4191000" y="1676400"/>
            <a:ext cx="685800" cy="304800"/>
          </a:xfrm>
          <a:prstGeom prst="rect">
            <a:avLst/>
          </a:prstGeom>
          <a:noFill/>
          <a:ln w="9525">
            <a:solidFill>
              <a:srgbClr val="0000FF"/>
            </a:solidFill>
            <a:miter lim="800000"/>
            <a:headEnd/>
            <a:tailEnd/>
          </a:ln>
        </p:spPr>
        <p:txBody>
          <a:bodyPr wrap="none" anchor="ctr"/>
          <a:lstStyle/>
          <a:p>
            <a:pPr eaLnBrk="1" hangingPunct="1"/>
            <a:endParaRPr lang="en-US">
              <a:solidFill>
                <a:srgbClr val="000000"/>
              </a:solidFill>
            </a:endParaRPr>
          </a:p>
        </p:txBody>
      </p:sp>
      <p:sp>
        <p:nvSpPr>
          <p:cNvPr id="139271" name="Line 6"/>
          <p:cNvSpPr>
            <a:spLocks noChangeShapeType="1"/>
          </p:cNvSpPr>
          <p:nvPr/>
        </p:nvSpPr>
        <p:spPr bwMode="auto">
          <a:xfrm flipH="1" flipV="1">
            <a:off x="4648200" y="1981200"/>
            <a:ext cx="685800" cy="609600"/>
          </a:xfrm>
          <a:prstGeom prst="line">
            <a:avLst/>
          </a:prstGeom>
          <a:noFill/>
          <a:ln w="9525">
            <a:solidFill>
              <a:srgbClr val="0000FF"/>
            </a:solidFill>
            <a:round/>
            <a:headEnd/>
            <a:tailEnd type="triangle" w="med" len="med"/>
          </a:ln>
        </p:spPr>
        <p:txBody>
          <a:bodyPr/>
          <a:lstStyle/>
          <a:p>
            <a:endParaRPr lang="en-US"/>
          </a:p>
        </p:txBody>
      </p:sp>
      <p:sp>
        <p:nvSpPr>
          <p:cNvPr id="139272" name="Rectangle 7"/>
          <p:cNvSpPr>
            <a:spLocks noChangeArrowheads="1"/>
          </p:cNvSpPr>
          <p:nvPr/>
        </p:nvSpPr>
        <p:spPr bwMode="auto">
          <a:xfrm>
            <a:off x="5029200" y="1447800"/>
            <a:ext cx="2743200" cy="685800"/>
          </a:xfrm>
          <a:prstGeom prst="rect">
            <a:avLst/>
          </a:prstGeom>
          <a:noFill/>
          <a:ln w="9525">
            <a:solidFill>
              <a:srgbClr val="FF0000"/>
            </a:solidFill>
            <a:miter lim="800000"/>
            <a:headEnd/>
            <a:tailEnd/>
          </a:ln>
        </p:spPr>
        <p:txBody>
          <a:bodyPr wrap="none" anchor="ctr"/>
          <a:lstStyle/>
          <a:p>
            <a:pPr eaLnBrk="1" hangingPunct="1"/>
            <a:endParaRPr lang="en-US">
              <a:solidFill>
                <a:srgbClr val="000000"/>
              </a:solidFill>
            </a:endParaRPr>
          </a:p>
        </p:txBody>
      </p:sp>
      <p:sp>
        <p:nvSpPr>
          <p:cNvPr id="139273" name="Line 8"/>
          <p:cNvSpPr>
            <a:spLocks noChangeShapeType="1"/>
          </p:cNvSpPr>
          <p:nvPr/>
        </p:nvSpPr>
        <p:spPr bwMode="auto">
          <a:xfrm flipH="1" flipV="1">
            <a:off x="6781800" y="2133600"/>
            <a:ext cx="533400" cy="457200"/>
          </a:xfrm>
          <a:prstGeom prst="line">
            <a:avLst/>
          </a:prstGeom>
          <a:noFill/>
          <a:ln w="9525">
            <a:solidFill>
              <a:srgbClr val="FF0000"/>
            </a:solidFill>
            <a:round/>
            <a:headEnd/>
            <a:tailEnd type="triangle" w="med" len="med"/>
          </a:ln>
        </p:spPr>
        <p:txBody>
          <a:bodyPr/>
          <a:lstStyle/>
          <a:p>
            <a:endParaRPr lang="en-US"/>
          </a:p>
        </p:txBody>
      </p:sp>
      <p:graphicFrame>
        <p:nvGraphicFramePr>
          <p:cNvPr id="139274" name="Object 9"/>
          <p:cNvGraphicFramePr>
            <a:graphicFrameLocks noChangeAspect="1"/>
          </p:cNvGraphicFramePr>
          <p:nvPr/>
        </p:nvGraphicFramePr>
        <p:xfrm>
          <a:off x="2971800" y="2971800"/>
          <a:ext cx="3505200" cy="989013"/>
        </p:xfrm>
        <a:graphic>
          <a:graphicData uri="http://schemas.openxmlformats.org/presentationml/2006/ole">
            <p:oleObj spid="_x0000_s135171" name="Equation" r:id="rId4" imgW="1803400" imgH="508000" progId="Equation.3">
              <p:embed/>
            </p:oleObj>
          </a:graphicData>
        </a:graphic>
      </p:graphicFrame>
      <p:sp>
        <p:nvSpPr>
          <p:cNvPr id="139275" name="Text Box 10"/>
          <p:cNvSpPr txBox="1">
            <a:spLocks noChangeArrowheads="1"/>
          </p:cNvSpPr>
          <p:nvPr/>
        </p:nvSpPr>
        <p:spPr bwMode="auto">
          <a:xfrm>
            <a:off x="609600" y="4038600"/>
            <a:ext cx="4038600" cy="855663"/>
          </a:xfrm>
          <a:prstGeom prst="rect">
            <a:avLst/>
          </a:prstGeom>
          <a:noFill/>
          <a:ln w="9525">
            <a:noFill/>
            <a:miter lim="800000"/>
            <a:headEnd/>
            <a:tailEnd/>
          </a:ln>
        </p:spPr>
        <p:txBody>
          <a:bodyPr>
            <a:spAutoFit/>
          </a:bodyPr>
          <a:lstStyle/>
          <a:p>
            <a:pPr eaLnBrk="1" hangingPunct="1">
              <a:spcBef>
                <a:spcPct val="50000"/>
              </a:spcBef>
            </a:pPr>
            <a:r>
              <a:rPr lang="en-US" sz="1600">
                <a:solidFill>
                  <a:srgbClr val="000000"/>
                </a:solidFill>
              </a:rPr>
              <a:t>The risk discount consists of the</a:t>
            </a:r>
            <a:r>
              <a:rPr lang="en-US" sz="1600">
                <a:solidFill>
                  <a:srgbClr val="0000FF"/>
                </a:solidFill>
              </a:rPr>
              <a:t> amount of risk </a:t>
            </a:r>
            <a:r>
              <a:rPr lang="en-US" sz="1600">
                <a:solidFill>
                  <a:srgbClr val="000000"/>
                </a:solidFill>
              </a:rPr>
              <a:t>in the next year’s value as indicated by the </a:t>
            </a:r>
            <a:r>
              <a:rPr lang="en-US" sz="1600">
                <a:solidFill>
                  <a:srgbClr val="0000FF"/>
                </a:solidFill>
              </a:rPr>
              <a:t>range in the possible outcomes </a:t>
            </a:r>
            <a:r>
              <a:rPr lang="en-US" sz="1600">
                <a:solidFill>
                  <a:srgbClr val="000000"/>
                </a:solidFill>
              </a:rPr>
              <a:t>times… </a:t>
            </a:r>
            <a:r>
              <a:rPr lang="en-US" sz="1600">
                <a:solidFill>
                  <a:srgbClr val="000000"/>
                </a:solidFill>
                <a:sym typeface="Wingdings" pitchFamily="2" charset="2"/>
              </a:rPr>
              <a:t></a:t>
            </a:r>
            <a:r>
              <a:rPr lang="en-US" sz="1800">
                <a:solidFill>
                  <a:srgbClr val="000000"/>
                </a:solidFill>
              </a:rPr>
              <a:t> </a:t>
            </a:r>
            <a:endParaRPr lang="en-US" sz="1800">
              <a:solidFill>
                <a:srgbClr val="0000FF"/>
              </a:solidFill>
            </a:endParaRPr>
          </a:p>
        </p:txBody>
      </p:sp>
      <p:sp>
        <p:nvSpPr>
          <p:cNvPr id="139276" name="Rectangle 11"/>
          <p:cNvSpPr>
            <a:spLocks noChangeArrowheads="1"/>
          </p:cNvSpPr>
          <p:nvPr/>
        </p:nvSpPr>
        <p:spPr bwMode="auto">
          <a:xfrm>
            <a:off x="2971800" y="3200400"/>
            <a:ext cx="1524000" cy="533400"/>
          </a:xfrm>
          <a:prstGeom prst="rect">
            <a:avLst/>
          </a:prstGeom>
          <a:noFill/>
          <a:ln w="9525">
            <a:solidFill>
              <a:srgbClr val="0000FF"/>
            </a:solidFill>
            <a:miter lim="800000"/>
            <a:headEnd/>
            <a:tailEnd/>
          </a:ln>
        </p:spPr>
        <p:txBody>
          <a:bodyPr wrap="none" anchor="ctr"/>
          <a:lstStyle/>
          <a:p>
            <a:pPr eaLnBrk="1" hangingPunct="1"/>
            <a:endParaRPr lang="en-US">
              <a:solidFill>
                <a:srgbClr val="000000"/>
              </a:solidFill>
            </a:endParaRPr>
          </a:p>
        </p:txBody>
      </p:sp>
      <p:sp>
        <p:nvSpPr>
          <p:cNvPr id="139277" name="Line 12"/>
          <p:cNvSpPr>
            <a:spLocks noChangeShapeType="1"/>
          </p:cNvSpPr>
          <p:nvPr/>
        </p:nvSpPr>
        <p:spPr bwMode="auto">
          <a:xfrm flipH="1" flipV="1">
            <a:off x="3657600" y="3810000"/>
            <a:ext cx="0" cy="304800"/>
          </a:xfrm>
          <a:prstGeom prst="line">
            <a:avLst/>
          </a:prstGeom>
          <a:noFill/>
          <a:ln w="9525">
            <a:solidFill>
              <a:srgbClr val="0000FF"/>
            </a:solidFill>
            <a:round/>
            <a:headEnd/>
            <a:tailEnd type="triangle" w="med" len="med"/>
          </a:ln>
        </p:spPr>
        <p:txBody>
          <a:bodyPr/>
          <a:lstStyle/>
          <a:p>
            <a:endParaRPr lang="en-US"/>
          </a:p>
        </p:txBody>
      </p:sp>
      <p:sp>
        <p:nvSpPr>
          <p:cNvPr id="139278" name="Text Box 13"/>
          <p:cNvSpPr txBox="1">
            <a:spLocks noChangeArrowheads="1"/>
          </p:cNvSpPr>
          <p:nvPr/>
        </p:nvSpPr>
        <p:spPr bwMode="auto">
          <a:xfrm>
            <a:off x="4800600" y="4038600"/>
            <a:ext cx="2438400" cy="830263"/>
          </a:xfrm>
          <a:prstGeom prst="rect">
            <a:avLst/>
          </a:prstGeom>
          <a:noFill/>
          <a:ln w="9525">
            <a:noFill/>
            <a:miter lim="800000"/>
            <a:headEnd/>
            <a:tailEnd/>
          </a:ln>
        </p:spPr>
        <p:txBody>
          <a:bodyPr>
            <a:spAutoFit/>
          </a:bodyPr>
          <a:lstStyle/>
          <a:p>
            <a:pPr eaLnBrk="1" hangingPunct="1">
              <a:spcBef>
                <a:spcPct val="50000"/>
              </a:spcBef>
            </a:pPr>
            <a:r>
              <a:rPr lang="en-US" sz="1600">
                <a:solidFill>
                  <a:srgbClr val="000000"/>
                </a:solidFill>
              </a:rPr>
              <a:t>times the </a:t>
            </a:r>
            <a:r>
              <a:rPr lang="en-US" sz="1600">
                <a:solidFill>
                  <a:srgbClr val="FF0000"/>
                </a:solidFill>
              </a:rPr>
              <a:t>market price of risk</a:t>
            </a:r>
            <a:r>
              <a:rPr lang="en-US" sz="1600">
                <a:solidFill>
                  <a:srgbClr val="000000"/>
                </a:solidFill>
              </a:rPr>
              <a:t> (for same “type” of risk, e.g., office building*)</a:t>
            </a:r>
            <a:endParaRPr lang="en-US" sz="1800">
              <a:solidFill>
                <a:srgbClr val="0000FF"/>
              </a:solidFill>
            </a:endParaRPr>
          </a:p>
        </p:txBody>
      </p:sp>
      <p:sp>
        <p:nvSpPr>
          <p:cNvPr id="139279" name="Rectangle 14"/>
          <p:cNvSpPr>
            <a:spLocks noChangeArrowheads="1"/>
          </p:cNvSpPr>
          <p:nvPr/>
        </p:nvSpPr>
        <p:spPr bwMode="auto">
          <a:xfrm>
            <a:off x="4419600" y="2971800"/>
            <a:ext cx="2209800" cy="990600"/>
          </a:xfrm>
          <a:prstGeom prst="rect">
            <a:avLst/>
          </a:prstGeom>
          <a:noFill/>
          <a:ln w="9525">
            <a:solidFill>
              <a:srgbClr val="FF0000"/>
            </a:solidFill>
            <a:miter lim="800000"/>
            <a:headEnd/>
            <a:tailEnd/>
          </a:ln>
        </p:spPr>
        <p:txBody>
          <a:bodyPr wrap="none" anchor="ctr"/>
          <a:lstStyle/>
          <a:p>
            <a:pPr eaLnBrk="1" hangingPunct="1"/>
            <a:endParaRPr lang="en-US">
              <a:solidFill>
                <a:srgbClr val="000000"/>
              </a:solidFill>
            </a:endParaRPr>
          </a:p>
        </p:txBody>
      </p:sp>
      <p:sp>
        <p:nvSpPr>
          <p:cNvPr id="139280" name="Line 15"/>
          <p:cNvSpPr>
            <a:spLocks noChangeShapeType="1"/>
          </p:cNvSpPr>
          <p:nvPr/>
        </p:nvSpPr>
        <p:spPr bwMode="auto">
          <a:xfrm flipV="1">
            <a:off x="5791200" y="3962400"/>
            <a:ext cx="0" cy="152400"/>
          </a:xfrm>
          <a:prstGeom prst="line">
            <a:avLst/>
          </a:prstGeom>
          <a:noFill/>
          <a:ln w="9525">
            <a:solidFill>
              <a:srgbClr val="FF0000"/>
            </a:solidFill>
            <a:round/>
            <a:headEnd/>
            <a:tailEnd type="triangle" w="med" len="med"/>
          </a:ln>
        </p:spPr>
        <p:txBody>
          <a:bodyPr/>
          <a:lstStyle/>
          <a:p>
            <a:endParaRPr lang="en-US"/>
          </a:p>
        </p:txBody>
      </p:sp>
      <p:graphicFrame>
        <p:nvGraphicFramePr>
          <p:cNvPr id="139281" name="Object 16"/>
          <p:cNvGraphicFramePr>
            <a:graphicFrameLocks noChangeAspect="1"/>
          </p:cNvGraphicFramePr>
          <p:nvPr/>
        </p:nvGraphicFramePr>
        <p:xfrm>
          <a:off x="5867400" y="5486400"/>
          <a:ext cx="1600200" cy="812800"/>
        </p:xfrm>
        <a:graphic>
          <a:graphicData uri="http://schemas.openxmlformats.org/presentationml/2006/ole">
            <p:oleObj spid="_x0000_s135172" name="Equation" r:id="rId5" imgW="927100" imgH="469900" progId="Equation.3">
              <p:embed/>
            </p:oleObj>
          </a:graphicData>
        </a:graphic>
      </p:graphicFrame>
      <p:sp>
        <p:nvSpPr>
          <p:cNvPr id="139282" name="Text Box 17"/>
          <p:cNvSpPr txBox="1">
            <a:spLocks noChangeArrowheads="1"/>
          </p:cNvSpPr>
          <p:nvPr/>
        </p:nvSpPr>
        <p:spPr bwMode="auto">
          <a:xfrm>
            <a:off x="609600" y="5029200"/>
            <a:ext cx="8077200" cy="581025"/>
          </a:xfrm>
          <a:prstGeom prst="rect">
            <a:avLst/>
          </a:prstGeom>
          <a:noFill/>
          <a:ln w="9525">
            <a:noFill/>
            <a:miter lim="800000"/>
            <a:headEnd/>
            <a:tailEnd/>
          </a:ln>
        </p:spPr>
        <p:txBody>
          <a:bodyPr>
            <a:spAutoFit/>
          </a:bodyPr>
          <a:lstStyle/>
          <a:p>
            <a:pPr eaLnBrk="1" hangingPunct="1">
              <a:spcBef>
                <a:spcPct val="50000"/>
              </a:spcBef>
            </a:pPr>
            <a:r>
              <a:rPr lang="en-US" sz="1600">
                <a:solidFill>
                  <a:srgbClr val="000000"/>
                </a:solidFill>
              </a:rPr>
              <a:t>The market price of risk is the market expected return risk premium per unit of return risk for the same asset, the ratio of…</a:t>
            </a:r>
            <a:endParaRPr lang="en-US" sz="1800">
              <a:solidFill>
                <a:srgbClr val="0000FF"/>
              </a:solidFill>
            </a:endParaRPr>
          </a:p>
        </p:txBody>
      </p:sp>
      <p:sp>
        <p:nvSpPr>
          <p:cNvPr id="139283" name="Text Box 18"/>
          <p:cNvSpPr txBox="1">
            <a:spLocks noChangeArrowheads="1"/>
          </p:cNvSpPr>
          <p:nvPr/>
        </p:nvSpPr>
        <p:spPr bwMode="auto">
          <a:xfrm>
            <a:off x="2971800" y="5486400"/>
            <a:ext cx="2667000" cy="1069975"/>
          </a:xfrm>
          <a:prstGeom prst="rect">
            <a:avLst/>
          </a:prstGeom>
          <a:noFill/>
          <a:ln w="9525">
            <a:noFill/>
            <a:miter lim="800000"/>
            <a:headEnd/>
            <a:tailEnd/>
          </a:ln>
        </p:spPr>
        <p:txBody>
          <a:bodyPr>
            <a:spAutoFit/>
          </a:bodyPr>
          <a:lstStyle/>
          <a:p>
            <a:pPr algn="r" eaLnBrk="1" hangingPunct="1">
              <a:spcBef>
                <a:spcPct val="50000"/>
              </a:spcBef>
            </a:pPr>
            <a:r>
              <a:rPr lang="en-US" sz="1600">
                <a:solidFill>
                  <a:srgbClr val="000000"/>
                </a:solidFill>
              </a:rPr>
              <a:t>the market expected </a:t>
            </a:r>
            <a:r>
              <a:rPr lang="en-US" sz="1600">
                <a:solidFill>
                  <a:srgbClr val="0000FF"/>
                </a:solidFill>
              </a:rPr>
              <a:t>return risk premium </a:t>
            </a:r>
            <a:r>
              <a:rPr lang="en-US" sz="1600">
                <a:solidFill>
                  <a:srgbClr val="000000"/>
                </a:solidFill>
              </a:rPr>
              <a:t>divided by the </a:t>
            </a:r>
            <a:r>
              <a:rPr lang="en-US" sz="1600">
                <a:solidFill>
                  <a:srgbClr val="FF0000"/>
                </a:solidFill>
              </a:rPr>
              <a:t>range in the corresponding return possible outcomes</a:t>
            </a:r>
            <a:r>
              <a:rPr lang="en-US" sz="1600">
                <a:solidFill>
                  <a:srgbClr val="000000"/>
                </a:solidFill>
              </a:rPr>
              <a:t>.</a:t>
            </a:r>
            <a:endParaRPr lang="en-US" sz="1800">
              <a:solidFill>
                <a:srgbClr val="0000FF"/>
              </a:solidFill>
            </a:endParaRPr>
          </a:p>
        </p:txBody>
      </p:sp>
      <p:sp>
        <p:nvSpPr>
          <p:cNvPr id="139284" name="Rectangle 19"/>
          <p:cNvSpPr>
            <a:spLocks noChangeArrowheads="1"/>
          </p:cNvSpPr>
          <p:nvPr/>
        </p:nvSpPr>
        <p:spPr bwMode="auto">
          <a:xfrm>
            <a:off x="6019800" y="5486400"/>
            <a:ext cx="1295400" cy="381000"/>
          </a:xfrm>
          <a:prstGeom prst="rect">
            <a:avLst/>
          </a:prstGeom>
          <a:noFill/>
          <a:ln w="9525">
            <a:solidFill>
              <a:srgbClr val="0000FF"/>
            </a:solidFill>
            <a:miter lim="800000"/>
            <a:headEnd/>
            <a:tailEnd/>
          </a:ln>
        </p:spPr>
        <p:txBody>
          <a:bodyPr wrap="none" anchor="ctr"/>
          <a:lstStyle/>
          <a:p>
            <a:pPr eaLnBrk="1" hangingPunct="1"/>
            <a:endParaRPr lang="en-US">
              <a:solidFill>
                <a:srgbClr val="000000"/>
              </a:solidFill>
            </a:endParaRPr>
          </a:p>
        </p:txBody>
      </p:sp>
      <p:sp>
        <p:nvSpPr>
          <p:cNvPr id="139285" name="Line 20"/>
          <p:cNvSpPr>
            <a:spLocks noChangeShapeType="1"/>
          </p:cNvSpPr>
          <p:nvPr/>
        </p:nvSpPr>
        <p:spPr bwMode="auto">
          <a:xfrm>
            <a:off x="5562600" y="5715000"/>
            <a:ext cx="457200" cy="0"/>
          </a:xfrm>
          <a:prstGeom prst="line">
            <a:avLst/>
          </a:prstGeom>
          <a:noFill/>
          <a:ln w="9525">
            <a:solidFill>
              <a:srgbClr val="0000FF"/>
            </a:solidFill>
            <a:round/>
            <a:headEnd/>
            <a:tailEnd type="triangle" w="med" len="med"/>
          </a:ln>
        </p:spPr>
        <p:txBody>
          <a:bodyPr/>
          <a:lstStyle/>
          <a:p>
            <a:endParaRPr lang="en-US"/>
          </a:p>
        </p:txBody>
      </p:sp>
      <p:sp>
        <p:nvSpPr>
          <p:cNvPr id="139286" name="Rectangle 21"/>
          <p:cNvSpPr>
            <a:spLocks noChangeArrowheads="1"/>
          </p:cNvSpPr>
          <p:nvPr/>
        </p:nvSpPr>
        <p:spPr bwMode="auto">
          <a:xfrm>
            <a:off x="5867400" y="5943600"/>
            <a:ext cx="1676400" cy="381000"/>
          </a:xfrm>
          <a:prstGeom prst="rect">
            <a:avLst/>
          </a:prstGeom>
          <a:noFill/>
          <a:ln w="9525">
            <a:solidFill>
              <a:srgbClr val="FF0000"/>
            </a:solidFill>
            <a:miter lim="800000"/>
            <a:headEnd/>
            <a:tailEnd/>
          </a:ln>
        </p:spPr>
        <p:txBody>
          <a:bodyPr wrap="none" anchor="ctr"/>
          <a:lstStyle/>
          <a:p>
            <a:pPr eaLnBrk="1" hangingPunct="1"/>
            <a:endParaRPr lang="en-US">
              <a:solidFill>
                <a:srgbClr val="000000"/>
              </a:solidFill>
            </a:endParaRPr>
          </a:p>
        </p:txBody>
      </p:sp>
      <p:sp>
        <p:nvSpPr>
          <p:cNvPr id="139287" name="Line 22"/>
          <p:cNvSpPr>
            <a:spLocks noChangeShapeType="1"/>
          </p:cNvSpPr>
          <p:nvPr/>
        </p:nvSpPr>
        <p:spPr bwMode="auto">
          <a:xfrm>
            <a:off x="5562600" y="6172200"/>
            <a:ext cx="304800" cy="0"/>
          </a:xfrm>
          <a:prstGeom prst="line">
            <a:avLst/>
          </a:prstGeom>
          <a:noFill/>
          <a:ln w="9525">
            <a:solidFill>
              <a:srgbClr val="FF0000"/>
            </a:solidFill>
            <a:round/>
            <a:headEnd/>
            <a:tailEnd type="triangle" w="med" len="med"/>
          </a:ln>
        </p:spPr>
        <p:txBody>
          <a:bodyPr/>
          <a:lstStyle/>
          <a:p>
            <a:endParaRPr lang="en-US"/>
          </a:p>
        </p:txBody>
      </p:sp>
      <p:sp>
        <p:nvSpPr>
          <p:cNvPr id="139288" name="Text Box 13"/>
          <p:cNvSpPr txBox="1">
            <a:spLocks noChangeArrowheads="1"/>
          </p:cNvSpPr>
          <p:nvPr/>
        </p:nvSpPr>
        <p:spPr bwMode="auto">
          <a:xfrm>
            <a:off x="7391400" y="4267200"/>
            <a:ext cx="1447800" cy="708025"/>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600">
                <a:solidFill>
                  <a:srgbClr val="000000"/>
                </a:solidFill>
              </a:rPr>
              <a:t>*</a:t>
            </a:r>
            <a:r>
              <a:rPr lang="en-US" sz="1200">
                <a:solidFill>
                  <a:srgbClr val="000000"/>
                </a:solidFill>
              </a:rPr>
              <a:t>dvlpt option is perfectly correlated with building</a:t>
            </a:r>
            <a:endParaRPr lang="en-US" sz="1200">
              <a:solidFill>
                <a:srgbClr val="0000FF"/>
              </a:solidFill>
            </a:endParaRPr>
          </a:p>
        </p:txBody>
      </p:sp>
      <p:sp>
        <p:nvSpPr>
          <p:cNvPr id="27" name="Footer Placeholder 26"/>
          <p:cNvSpPr>
            <a:spLocks noGrp="1"/>
          </p:cNvSpPr>
          <p:nvPr>
            <p:ph type="ftr" sz="quarter" idx="11"/>
          </p:nvPr>
        </p:nvSpPr>
        <p:spPr/>
        <p:txBody>
          <a:bodyPr/>
          <a:lstStyle/>
          <a:p>
            <a:pPr>
              <a:defRPr/>
            </a:pPr>
            <a:r>
              <a:rPr lang="en-US"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a:noFill/>
          <a:ln>
            <a:miter lim="800000"/>
            <a:headEnd/>
            <a:tailEnd/>
          </a:ln>
        </p:spPr>
        <p:txBody>
          <a:bodyPr/>
          <a:lstStyle/>
          <a:p>
            <a:fld id="{764ED49C-496B-4842-A052-8A3CD2DD75F4}" type="slidenum">
              <a:rPr lang="en-US" smtClean="0"/>
              <a:pPr/>
              <a:t>9</a:t>
            </a:fld>
            <a:endParaRPr lang="en-US" smtClean="0"/>
          </a:p>
        </p:txBody>
      </p:sp>
      <p:sp>
        <p:nvSpPr>
          <p:cNvPr id="5124" name="Text Box 2"/>
          <p:cNvSpPr txBox="1">
            <a:spLocks noChangeArrowheads="1"/>
          </p:cNvSpPr>
          <p:nvPr/>
        </p:nvSpPr>
        <p:spPr bwMode="auto">
          <a:xfrm>
            <a:off x="304800" y="1219200"/>
            <a:ext cx="8382000" cy="2100263"/>
          </a:xfrm>
          <a:prstGeom prst="rect">
            <a:avLst/>
          </a:prstGeom>
          <a:noFill/>
          <a:ln w="9525">
            <a:noFill/>
            <a:miter lim="800000"/>
            <a:headEnd/>
            <a:tailEnd/>
          </a:ln>
        </p:spPr>
        <p:txBody>
          <a:bodyPr>
            <a:spAutoFit/>
          </a:bodyPr>
          <a:lstStyle/>
          <a:p>
            <a:pPr eaLnBrk="1" hangingPunct="1">
              <a:spcBef>
                <a:spcPct val="50000"/>
              </a:spcBef>
            </a:pPr>
            <a:r>
              <a:rPr lang="en-US"/>
              <a:t>Current practice usually is not this sophisticated for typical properties. If the lease expiration pattern is typical, a single “</a:t>
            </a:r>
            <a:r>
              <a:rPr lang="en-US" i="1"/>
              <a:t>blended</a:t>
            </a:r>
            <a:r>
              <a:rPr lang="en-US"/>
              <a:t>” discount rate is typically used. </a:t>
            </a:r>
          </a:p>
          <a:p>
            <a:pPr eaLnBrk="1" hangingPunct="1">
              <a:spcBef>
                <a:spcPct val="50000"/>
              </a:spcBef>
            </a:pPr>
            <a:r>
              <a:rPr lang="en-US"/>
              <a:t>Thus, for this building, we would typically observe a “going-in IRR” of 8.57%, applied to </a:t>
            </a:r>
            <a:r>
              <a:rPr lang="en-US" i="1"/>
              <a:t>all</a:t>
            </a:r>
            <a:r>
              <a:rPr lang="en-US"/>
              <a:t> the expected future CFs… </a:t>
            </a:r>
          </a:p>
        </p:txBody>
      </p:sp>
      <p:sp>
        <p:nvSpPr>
          <p:cNvPr id="5125" name="Rectangle 4"/>
          <p:cNvSpPr>
            <a:spLocks noChangeArrowheads="1"/>
          </p:cNvSpPr>
          <p:nvPr/>
        </p:nvSpPr>
        <p:spPr bwMode="auto">
          <a:xfrm>
            <a:off x="0" y="3133725"/>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5122" name="Object 3"/>
          <p:cNvGraphicFramePr>
            <a:graphicFrameLocks noChangeAspect="1"/>
          </p:cNvGraphicFramePr>
          <p:nvPr/>
        </p:nvGraphicFramePr>
        <p:xfrm>
          <a:off x="493713" y="3429000"/>
          <a:ext cx="8004175" cy="858838"/>
        </p:xfrm>
        <a:graphic>
          <a:graphicData uri="http://schemas.openxmlformats.org/presentationml/2006/ole">
            <p:oleObj spid="_x0000_s5122" name="Equation" r:id="rId3" imgW="4178300" imgH="444500" progId="Equation.3">
              <p:embed/>
            </p:oleObj>
          </a:graphicData>
        </a:graphic>
      </p:graphicFrame>
      <p:sp>
        <p:nvSpPr>
          <p:cNvPr id="5126" name="Text Box 5"/>
          <p:cNvSpPr txBox="1">
            <a:spLocks noChangeArrowheads="1"/>
          </p:cNvSpPr>
          <p:nvPr/>
        </p:nvSpPr>
        <p:spPr bwMode="auto">
          <a:xfrm>
            <a:off x="457200" y="4648200"/>
            <a:ext cx="8153400" cy="822325"/>
          </a:xfrm>
          <a:prstGeom prst="rect">
            <a:avLst/>
          </a:prstGeom>
          <a:noFill/>
          <a:ln w="9525">
            <a:noFill/>
            <a:miter lim="800000"/>
            <a:headEnd/>
            <a:tailEnd/>
          </a:ln>
        </p:spPr>
        <p:txBody>
          <a:bodyPr>
            <a:spAutoFit/>
          </a:bodyPr>
          <a:lstStyle/>
          <a:p>
            <a:pPr eaLnBrk="1" hangingPunct="1">
              <a:spcBef>
                <a:spcPct val="50000"/>
              </a:spcBef>
            </a:pPr>
            <a:r>
              <a:rPr lang="en-US"/>
              <a:t>In principle, this can allow “arbitrage” opportunities if investors are not careful (especially as the ABS mkt develops…)</a:t>
            </a:r>
          </a:p>
        </p:txBody>
      </p:sp>
      <p:sp>
        <p:nvSpPr>
          <p:cNvPr id="90119" name="Text Box 7"/>
          <p:cNvSpPr txBox="1">
            <a:spLocks noChangeArrowheads="1"/>
          </p:cNvSpPr>
          <p:nvPr/>
        </p:nvSpPr>
        <p:spPr bwMode="auto">
          <a:xfrm>
            <a:off x="685800" y="0"/>
            <a:ext cx="7924800" cy="8588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defRPr/>
            </a:pPr>
            <a:r>
              <a:rPr lang="en-US" b="1">
                <a:effectLst>
                  <a:outerShdw blurRad="38100" dist="38100" dir="2700000" algn="tl">
                    <a:srgbClr val="FFFFFF"/>
                  </a:outerShdw>
                </a:effectLst>
              </a:rPr>
              <a:t>10.2.2 Blended IRR:</a:t>
            </a:r>
          </a:p>
          <a:p>
            <a:pPr algn="ctr" eaLnBrk="1" hangingPunct="1">
              <a:spcBef>
                <a:spcPct val="10000"/>
              </a:spcBef>
              <a:defRPr/>
            </a:pPr>
            <a:r>
              <a:rPr lang="en-US" b="1">
                <a:effectLst>
                  <a:outerShdw blurRad="38100" dist="38100" dir="2700000" algn="tl">
                    <a:srgbClr val="FFFFFF"/>
                  </a:outerShdw>
                </a:effectLst>
              </a:rPr>
              <a:t>A single Discount Rate</a:t>
            </a:r>
          </a:p>
        </p:txBody>
      </p:sp>
      <p:sp>
        <p:nvSpPr>
          <p:cNvPr id="5128" name="Footer Placeholder 7"/>
          <p:cNvSpPr>
            <a:spLocks noGrp="1"/>
          </p:cNvSpPr>
          <p:nvPr>
            <p:ph type="ftr" sz="quarter" idx="11"/>
          </p:nvPr>
        </p:nvSpPr>
        <p:spPr>
          <a:noFill/>
          <a:ln>
            <a:miter lim="800000"/>
            <a:headEnd/>
            <a:tailEnd/>
          </a:ln>
        </p:spPr>
        <p:txBody>
          <a:bodyPr/>
          <a:lstStyle/>
          <a:p>
            <a:r>
              <a:rPr lang="en-US" smtClean="0"/>
              <a:t>© 2014 OnCourse Learning. All Rights Reserved.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2880</TotalTime>
  <Words>12023</Words>
  <Application>Microsoft Office PowerPoint</Application>
  <PresentationFormat>On-screen Show (4:3)</PresentationFormat>
  <Paragraphs>930</Paragraphs>
  <Slides>89</Slides>
  <Notes>32</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89</vt:i4>
      </vt:variant>
    </vt:vector>
  </HeadingPairs>
  <TitlesOfParts>
    <vt:vector size="95" baseType="lpstr">
      <vt:lpstr>Soaring</vt:lpstr>
      <vt:lpstr>Equation</vt:lpstr>
      <vt:lpstr>Document</vt:lpstr>
      <vt:lpstr>Worksheet</vt:lpstr>
      <vt:lpstr>Chart</vt:lpstr>
      <vt:lpstr>Microsoft Equation 3.0</vt:lpstr>
      <vt:lpstr>Chapter 10:</vt:lpstr>
      <vt:lpstr>THE famous DCF VALUATION PROCEDURE...</vt:lpstr>
      <vt:lpstr>Slide 3</vt:lpstr>
      <vt:lpstr>Numerical example...</vt:lpstr>
      <vt:lpstr>Slide 5</vt:lpstr>
      <vt:lpstr>Slide 6</vt:lpstr>
      <vt:lpstr>Match the discount rate to the risk. . .</vt:lpstr>
      <vt:lpstr>Slide 8</vt:lpstr>
      <vt:lpstr>Slide 9</vt:lpstr>
      <vt:lpstr>Slide 10</vt:lpstr>
      <vt:lpstr>Valuation shortcuts: “Ratio valuation”...</vt:lpstr>
      <vt:lpstr>Slide 12</vt:lpstr>
      <vt:lpstr>Slide 13</vt:lpstr>
      <vt:lpstr>2) GROSS INCOME MULTIPLIER (GIM):</vt:lpstr>
      <vt:lpstr>Empirical cap rates and market values. . .</vt:lpstr>
      <vt:lpstr>Slide 16</vt:lpstr>
      <vt:lpstr>DANGERS  IN MKT-BASED RATIO VALUATION. . .</vt:lpstr>
      <vt:lpstr>10.4 Typical mistakes in DCF application to commercial property...</vt:lpstr>
      <vt:lpstr>Slide 19</vt:lpstr>
      <vt:lpstr>Slide 20</vt:lpstr>
      <vt:lpstr>Slide 21</vt:lpstr>
      <vt:lpstr>Numerical example: Two cash flow streams . . .</vt:lpstr>
      <vt:lpstr>Slide 23</vt:lpstr>
      <vt:lpstr>Slide 24</vt:lpstr>
      <vt:lpstr>Slide 25</vt:lpstr>
      <vt:lpstr>Slide 26</vt:lpstr>
      <vt:lpstr>10.6 DCF and Investment Decision Rules: the NPV Rule...</vt:lpstr>
      <vt:lpstr>Slide 28</vt:lpstr>
      <vt:lpstr>The NPV Investment Decision Rule</vt:lpstr>
      <vt:lpstr>Example:</vt:lpstr>
      <vt:lpstr>Note: NPV Rule is based directly on the “Wealth Maximization Principle”. . .</vt:lpstr>
      <vt:lpstr>Slide 32</vt:lpstr>
      <vt:lpstr>NPV Rule Corollary:</vt:lpstr>
      <vt:lpstr>Slide 34</vt:lpstr>
      <vt:lpstr>Slide 35</vt:lpstr>
      <vt:lpstr>Sources of “illusions” of big positive NPVs</vt:lpstr>
      <vt:lpstr>However, in Real Estate it is possible to occasionally find deals with substantially positive, or negative, NPV, even based on MV.</vt:lpstr>
      <vt:lpstr>What about unique circumstances or abilities? . . .</vt:lpstr>
      <vt:lpstr>Slide 39</vt:lpstr>
      <vt:lpstr> 10.6.3. Hurdle Rate Version of the Investment Rule: IRR vs. NPV</vt:lpstr>
      <vt:lpstr>When using the IRR (hurdle) version of the basic investment decision rule: Watch out for mutually exclusive alternatives of different scales.</vt:lpstr>
      <vt:lpstr>Appendix 10A (&amp; Ch.26 Sect. 26.1.2)   Property-Level Investment Performance Attribution </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THE CLASSICAL (and most widely used) RADR METHOD OF DCF</vt:lpstr>
      <vt:lpstr>Slide 63</vt:lpstr>
      <vt:lpstr>Match the discount rate to the risk. . .</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vector>
  </TitlesOfParts>
  <Company>The Yates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McLaughlin</dc:creator>
  <cp:lastModifiedBy>McLaughlin</cp:lastModifiedBy>
  <cp:revision>152</cp:revision>
  <dcterms:created xsi:type="dcterms:W3CDTF">2000-12-01T00:34:24Z</dcterms:created>
  <dcterms:modified xsi:type="dcterms:W3CDTF">2013-02-23T23:57:12Z</dcterms:modified>
</cp:coreProperties>
</file>