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Default Extension="xls" ContentType="application/vnd.ms-exce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1"/>
  </p:notesMasterIdLst>
  <p:sldIdLst>
    <p:sldId id="256" r:id="rId2"/>
    <p:sldId id="259" r:id="rId3"/>
    <p:sldId id="263" r:id="rId4"/>
    <p:sldId id="267" r:id="rId5"/>
    <p:sldId id="276" r:id="rId6"/>
    <p:sldId id="396" r:id="rId7"/>
    <p:sldId id="398" r:id="rId8"/>
    <p:sldId id="296" r:id="rId9"/>
    <p:sldId id="400" r:id="rId10"/>
    <p:sldId id="402" r:id="rId11"/>
    <p:sldId id="304" r:id="rId12"/>
    <p:sldId id="307" r:id="rId13"/>
    <p:sldId id="503" r:id="rId14"/>
    <p:sldId id="504" r:id="rId15"/>
    <p:sldId id="312" r:id="rId16"/>
    <p:sldId id="408" r:id="rId17"/>
    <p:sldId id="409" r:id="rId18"/>
    <p:sldId id="315" r:id="rId19"/>
    <p:sldId id="335" r:id="rId20"/>
    <p:sldId id="341" r:id="rId21"/>
    <p:sldId id="410" r:id="rId22"/>
    <p:sldId id="374" r:id="rId23"/>
    <p:sldId id="381" r:id="rId24"/>
    <p:sldId id="411" r:id="rId25"/>
    <p:sldId id="412" r:id="rId26"/>
    <p:sldId id="413" r:id="rId27"/>
    <p:sldId id="414" r:id="rId28"/>
    <p:sldId id="415" r:id="rId29"/>
    <p:sldId id="416" r:id="rId30"/>
    <p:sldId id="502" r:id="rId31"/>
    <p:sldId id="418" r:id="rId32"/>
    <p:sldId id="420" r:id="rId33"/>
    <p:sldId id="419" r:id="rId34"/>
    <p:sldId id="421" r:id="rId35"/>
    <p:sldId id="423" r:id="rId36"/>
    <p:sldId id="424" r:id="rId37"/>
    <p:sldId id="422" r:id="rId38"/>
    <p:sldId id="425" r:id="rId39"/>
    <p:sldId id="426" r:id="rId40"/>
    <p:sldId id="429" r:id="rId41"/>
    <p:sldId id="431" r:id="rId42"/>
    <p:sldId id="427" r:id="rId43"/>
    <p:sldId id="432" r:id="rId44"/>
    <p:sldId id="434" r:id="rId45"/>
    <p:sldId id="436" r:id="rId46"/>
    <p:sldId id="438" r:id="rId47"/>
    <p:sldId id="441" r:id="rId48"/>
    <p:sldId id="439" r:id="rId49"/>
    <p:sldId id="442" r:id="rId50"/>
    <p:sldId id="445" r:id="rId51"/>
    <p:sldId id="447" r:id="rId52"/>
    <p:sldId id="446" r:id="rId53"/>
    <p:sldId id="449" r:id="rId54"/>
    <p:sldId id="448" r:id="rId55"/>
    <p:sldId id="452" r:id="rId56"/>
    <p:sldId id="450" r:id="rId57"/>
    <p:sldId id="455" r:id="rId58"/>
    <p:sldId id="457" r:id="rId59"/>
    <p:sldId id="453" r:id="rId60"/>
    <p:sldId id="459" r:id="rId61"/>
    <p:sldId id="462" r:id="rId62"/>
    <p:sldId id="460" r:id="rId63"/>
    <p:sldId id="463" r:id="rId64"/>
    <p:sldId id="464" r:id="rId65"/>
    <p:sldId id="465" r:id="rId66"/>
    <p:sldId id="466" r:id="rId67"/>
    <p:sldId id="467" r:id="rId68"/>
    <p:sldId id="468" r:id="rId69"/>
    <p:sldId id="470" r:id="rId70"/>
    <p:sldId id="472" r:id="rId71"/>
    <p:sldId id="474" r:id="rId72"/>
    <p:sldId id="475" r:id="rId73"/>
    <p:sldId id="500" r:id="rId74"/>
    <p:sldId id="478" r:id="rId75"/>
    <p:sldId id="476" r:id="rId76"/>
    <p:sldId id="481" r:id="rId77"/>
    <p:sldId id="483" r:id="rId78"/>
    <p:sldId id="485" r:id="rId79"/>
    <p:sldId id="479" r:id="rId80"/>
    <p:sldId id="487" r:id="rId81"/>
    <p:sldId id="489" r:id="rId82"/>
    <p:sldId id="493" r:id="rId83"/>
    <p:sldId id="501" r:id="rId84"/>
    <p:sldId id="491" r:id="rId85"/>
    <p:sldId id="494" r:id="rId86"/>
    <p:sldId id="495" r:id="rId87"/>
    <p:sldId id="496" r:id="rId88"/>
    <p:sldId id="497" r:id="rId89"/>
    <p:sldId id="499" r:id="rId9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32787"/>
    <p:restoredTop sz="90929"/>
  </p:normalViewPr>
  <p:slideViewPr>
    <p:cSldViewPr>
      <p:cViewPr varScale="1">
        <p:scale>
          <a:sx n="85" d="100"/>
          <a:sy n="85" d="100"/>
        </p:scale>
        <p:origin x="-2021" y="-77"/>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varScale="1">
      <p:scale>
        <a:sx n="1" d="1"/>
        <a:sy n="1" d="1"/>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_rels/viewProps.xml.rels><?xml version="1.0" encoding="UTF-8" standalone="yes"?>
<Relationships xmlns="http://schemas.openxmlformats.org/package/2006/relationships"><Relationship Id="rId3" Type="http://schemas.openxmlformats.org/officeDocument/2006/relationships/slide" Target="slides/slide81.xml"/><Relationship Id="rId2" Type="http://schemas.openxmlformats.org/officeDocument/2006/relationships/slide" Target="slides/slide80.xml"/><Relationship Id="rId1" Type="http://schemas.openxmlformats.org/officeDocument/2006/relationships/slide" Target="slides/slide66.xml"/><Relationship Id="rId5" Type="http://schemas.openxmlformats.org/officeDocument/2006/relationships/slide" Target="slides/slide84.xml"/><Relationship Id="rId4" Type="http://schemas.openxmlformats.org/officeDocument/2006/relationships/slide" Target="slides/slide8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FD8B99DE-7C70-406C-A632-3897FA1B1CC8}" type="datetimeFigureOut">
              <a:rPr lang="en-US"/>
              <a:pPr>
                <a:defRPr/>
              </a:pPr>
              <a:t>2/14/2013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56DECE03-58DC-4B4A-B7B0-36F9B4802F3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ext uri="{AF507438-7753-43E0-B8FC-AC1667EBCBE1}"/>
            </a:extLst>
          </p:spPr>
          <p:txBody>
            <a:bodyPr/>
            <a:lstStyle/>
            <a:p>
              <a:pPr eaLnBrk="1" hangingPunct="1">
                <a:defRPr/>
              </a:pPr>
              <a:endParaRPr lang="en-US"/>
            </a:p>
          </p:txBody>
        </p:sp>
        <p:sp>
          <p:nvSpPr>
            <p:cNvPr id="6" name="Arc 4"/>
            <p:cNvSpPr>
              <a:spLocks/>
            </p:cNvSpPr>
            <p:nvPr/>
          </p:nvSpPr>
          <p:spPr bwMode="auto">
            <a:xfrm>
              <a:off x="-652" y="978"/>
              <a:ext cx="4237" cy="3342"/>
            </a:xfrm>
            <a:custGeom>
              <a:avLst/>
              <a:gdLst>
                <a:gd name="T0" fmla="*/ 780 w 21600"/>
                <a:gd name="T1" fmla="*/ 0 h 21231"/>
                <a:gd name="T2" fmla="*/ 4237 w 21600"/>
                <a:gd name="T3" fmla="*/ 3342 h 21231"/>
                <a:gd name="T4" fmla="*/ 0 w 21600"/>
                <a:gd name="T5" fmla="*/ 3342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a:effectLst/>
          </p:spPr>
          <p:txBody>
            <a:bodyPr wrap="none" anchor="ctr"/>
            <a:lstStyle/>
            <a:p>
              <a:pPr>
                <a:defRPr/>
              </a:pPr>
              <a:endParaRPr lang="en-US"/>
            </a:p>
          </p:txBody>
        </p:sp>
      </p:grpSp>
      <p:sp>
        <p:nvSpPr>
          <p:cNvPr id="157701" name="Rectangle 5"/>
          <p:cNvSpPr>
            <a:spLocks noGrp="1" noChangeArrowheads="1"/>
          </p:cNvSpPr>
          <p:nvPr>
            <p:ph type="ctrTitle" sz="quarter"/>
          </p:nvPr>
        </p:nvSpPr>
        <p:spPr>
          <a:xfrm>
            <a:off x="1293813" y="762000"/>
            <a:ext cx="7772400" cy="1143000"/>
          </a:xfrm>
        </p:spPr>
        <p:txBody>
          <a:bodyPr anchor="b"/>
          <a:lstStyle>
            <a:lvl1pPr>
              <a:defRPr/>
            </a:lvl1pPr>
          </a:lstStyle>
          <a:p>
            <a:pPr lvl="0"/>
            <a:r>
              <a:rPr lang="en-US" noProof="0" smtClean="0"/>
              <a:t>Click to edit Master title style</a:t>
            </a:r>
          </a:p>
        </p:txBody>
      </p:sp>
      <p:sp>
        <p:nvSpPr>
          <p:cNvPr id="157702"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anose="05000000000000000000" pitchFamily="2" charset="2"/>
              <a:buNone/>
              <a:defRPr/>
            </a:lvl1pPr>
          </a:lstStyle>
          <a:p>
            <a:pPr lvl="0"/>
            <a:r>
              <a:rPr lang="en-US" noProof="0" smtClean="0"/>
              <a:t>Click to edit Master subtitle style</a:t>
            </a:r>
          </a:p>
        </p:txBody>
      </p:sp>
      <p:sp>
        <p:nvSpPr>
          <p:cNvPr id="7" name="Rectangle 7"/>
          <p:cNvSpPr>
            <a:spLocks noGrp="1" noChangeArrowheads="1"/>
          </p:cNvSpPr>
          <p:nvPr>
            <p:ph type="dt" sz="quarter" idx="10"/>
          </p:nvPr>
        </p:nvSpPr>
        <p:spPr/>
        <p:txBody>
          <a:bodyPr/>
          <a:lstStyle>
            <a:lvl1pPr>
              <a:defRPr/>
            </a:lvl1pPr>
          </a:lstStyle>
          <a:p>
            <a:pPr>
              <a:defRPr/>
            </a:pPr>
            <a:endParaRPr lang="en-US"/>
          </a:p>
        </p:txBody>
      </p:sp>
      <p:sp>
        <p:nvSpPr>
          <p:cNvPr id="8" name="Rectangle 8"/>
          <p:cNvSpPr>
            <a:spLocks noGrp="1" noChangeArrowheads="1"/>
          </p:cNvSpPr>
          <p:nvPr>
            <p:ph type="ftr" sz="quarter" idx="11"/>
          </p:nvPr>
        </p:nvSpPr>
        <p:spPr/>
        <p:txBody>
          <a:bodyPr/>
          <a:lstStyle>
            <a:lvl1pPr>
              <a:defRPr smtClean="0"/>
            </a:lvl1pPr>
          </a:lstStyle>
          <a:p>
            <a:pPr>
              <a:defRPr/>
            </a:pPr>
            <a:r>
              <a:rPr lang="en-US"/>
              <a:t>© 2014 OnCourse Learning. All Rights Reserved</a:t>
            </a:r>
          </a:p>
        </p:txBody>
      </p:sp>
      <p:sp>
        <p:nvSpPr>
          <p:cNvPr id="9" name="Rectangle 9"/>
          <p:cNvSpPr>
            <a:spLocks noGrp="1" noChangeArrowheads="1"/>
          </p:cNvSpPr>
          <p:nvPr>
            <p:ph type="sldNum" sz="quarter" idx="12"/>
          </p:nvPr>
        </p:nvSpPr>
        <p:spPr/>
        <p:txBody>
          <a:bodyPr/>
          <a:lstStyle>
            <a:lvl1pPr>
              <a:defRPr smtClean="0"/>
            </a:lvl1pPr>
          </a:lstStyle>
          <a:p>
            <a:pPr>
              <a:defRPr/>
            </a:pPr>
            <a:fld id="{D66EC910-3E61-401C-ACAF-2D91870EAA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endParaRPr lang="en-US" dirty="0"/>
          </a:p>
        </p:txBody>
      </p:sp>
      <p:sp>
        <p:nvSpPr>
          <p:cNvPr id="6" name="Rectangle 8"/>
          <p:cNvSpPr>
            <a:spLocks noGrp="1" noChangeArrowheads="1"/>
          </p:cNvSpPr>
          <p:nvPr>
            <p:ph type="sldNum" sz="quarter" idx="12"/>
          </p:nvPr>
        </p:nvSpPr>
        <p:spPr>
          <a:ln/>
        </p:spPr>
        <p:txBody>
          <a:bodyPr/>
          <a:lstStyle>
            <a:lvl1pPr>
              <a:defRPr/>
            </a:lvl1pPr>
          </a:lstStyle>
          <a:p>
            <a:pPr>
              <a:defRPr/>
            </a:pPr>
            <a:fld id="{C007F388-AE28-4347-8C76-83F89DBD11A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endParaRPr lang="en-US" dirty="0"/>
          </a:p>
        </p:txBody>
      </p:sp>
      <p:sp>
        <p:nvSpPr>
          <p:cNvPr id="6" name="Rectangle 8"/>
          <p:cNvSpPr>
            <a:spLocks noGrp="1" noChangeArrowheads="1"/>
          </p:cNvSpPr>
          <p:nvPr>
            <p:ph type="sldNum" sz="quarter" idx="12"/>
          </p:nvPr>
        </p:nvSpPr>
        <p:spPr>
          <a:ln/>
        </p:spPr>
        <p:txBody>
          <a:bodyPr/>
          <a:lstStyle>
            <a:lvl1pPr>
              <a:defRPr/>
            </a:lvl1pPr>
          </a:lstStyle>
          <a:p>
            <a:pPr>
              <a:defRPr/>
            </a:pPr>
            <a:fld id="{A0640D76-545D-4BB0-BF49-F1ACE2408D6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endParaRPr lang="en-US" dirty="0"/>
          </a:p>
        </p:txBody>
      </p:sp>
      <p:sp>
        <p:nvSpPr>
          <p:cNvPr id="6" name="Rectangle 8"/>
          <p:cNvSpPr>
            <a:spLocks noGrp="1" noChangeArrowheads="1"/>
          </p:cNvSpPr>
          <p:nvPr>
            <p:ph type="sldNum" sz="quarter" idx="12"/>
          </p:nvPr>
        </p:nvSpPr>
        <p:spPr>
          <a:ln/>
        </p:spPr>
        <p:txBody>
          <a:bodyPr/>
          <a:lstStyle>
            <a:lvl1pPr>
              <a:defRPr/>
            </a:lvl1pPr>
          </a:lstStyle>
          <a:p>
            <a:pPr>
              <a:defRPr/>
            </a:pPr>
            <a:fld id="{76090CFF-62F8-47FB-B4FD-066601D4E13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endParaRPr lang="en-US" dirty="0"/>
          </a:p>
        </p:txBody>
      </p:sp>
      <p:sp>
        <p:nvSpPr>
          <p:cNvPr id="6" name="Rectangle 8"/>
          <p:cNvSpPr>
            <a:spLocks noGrp="1" noChangeArrowheads="1"/>
          </p:cNvSpPr>
          <p:nvPr>
            <p:ph type="sldNum" sz="quarter" idx="12"/>
          </p:nvPr>
        </p:nvSpPr>
        <p:spPr>
          <a:ln/>
        </p:spPr>
        <p:txBody>
          <a:bodyPr/>
          <a:lstStyle>
            <a:lvl1pPr>
              <a:defRPr/>
            </a:lvl1pPr>
          </a:lstStyle>
          <a:p>
            <a:pPr>
              <a:defRPr/>
            </a:pPr>
            <a:fld id="{00C9EFA0-E7ED-4333-85F2-9EC36A1E2E0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endParaRPr lang="en-US" dirty="0"/>
          </a:p>
        </p:txBody>
      </p:sp>
      <p:sp>
        <p:nvSpPr>
          <p:cNvPr id="7" name="Rectangle 8"/>
          <p:cNvSpPr>
            <a:spLocks noGrp="1" noChangeArrowheads="1"/>
          </p:cNvSpPr>
          <p:nvPr>
            <p:ph type="sldNum" sz="quarter" idx="12"/>
          </p:nvPr>
        </p:nvSpPr>
        <p:spPr>
          <a:ln/>
        </p:spPr>
        <p:txBody>
          <a:bodyPr/>
          <a:lstStyle>
            <a:lvl1pPr>
              <a:defRPr/>
            </a:lvl1pPr>
          </a:lstStyle>
          <a:p>
            <a:pPr>
              <a:defRPr/>
            </a:pPr>
            <a:fld id="{2CD10CDA-44DB-4486-9B44-DE5038D34A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endParaRPr lang="en-US" dirty="0"/>
          </a:p>
        </p:txBody>
      </p:sp>
      <p:sp>
        <p:nvSpPr>
          <p:cNvPr id="9" name="Rectangle 8"/>
          <p:cNvSpPr>
            <a:spLocks noGrp="1" noChangeArrowheads="1"/>
          </p:cNvSpPr>
          <p:nvPr>
            <p:ph type="sldNum" sz="quarter" idx="12"/>
          </p:nvPr>
        </p:nvSpPr>
        <p:spPr>
          <a:ln/>
        </p:spPr>
        <p:txBody>
          <a:bodyPr/>
          <a:lstStyle>
            <a:lvl1pPr>
              <a:defRPr/>
            </a:lvl1pPr>
          </a:lstStyle>
          <a:p>
            <a:pPr>
              <a:defRPr/>
            </a:pPr>
            <a:fld id="{F66DBF37-6D22-4F1B-A585-FCB682AF817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endParaRPr lang="en-US" dirty="0"/>
          </a:p>
        </p:txBody>
      </p:sp>
      <p:sp>
        <p:nvSpPr>
          <p:cNvPr id="5" name="Rectangle 8"/>
          <p:cNvSpPr>
            <a:spLocks noGrp="1" noChangeArrowheads="1"/>
          </p:cNvSpPr>
          <p:nvPr>
            <p:ph type="sldNum" sz="quarter" idx="12"/>
          </p:nvPr>
        </p:nvSpPr>
        <p:spPr>
          <a:ln/>
        </p:spPr>
        <p:txBody>
          <a:bodyPr/>
          <a:lstStyle>
            <a:lvl1pPr>
              <a:defRPr/>
            </a:lvl1pPr>
          </a:lstStyle>
          <a:p>
            <a:pPr>
              <a:defRPr/>
            </a:pPr>
            <a:fld id="{0042FA94-CA73-4304-97D0-E8C16577909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endParaRPr lang="en-US" dirty="0"/>
          </a:p>
        </p:txBody>
      </p:sp>
      <p:sp>
        <p:nvSpPr>
          <p:cNvPr id="4" name="Rectangle 8"/>
          <p:cNvSpPr>
            <a:spLocks noGrp="1" noChangeArrowheads="1"/>
          </p:cNvSpPr>
          <p:nvPr>
            <p:ph type="sldNum" sz="quarter" idx="12"/>
          </p:nvPr>
        </p:nvSpPr>
        <p:spPr>
          <a:ln/>
        </p:spPr>
        <p:txBody>
          <a:bodyPr/>
          <a:lstStyle>
            <a:lvl1pPr>
              <a:defRPr/>
            </a:lvl1pPr>
          </a:lstStyle>
          <a:p>
            <a:pPr>
              <a:defRPr/>
            </a:pPr>
            <a:fld id="{5AA82F8D-0EEF-4E49-84ED-933AEE31737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endParaRPr lang="en-US" dirty="0"/>
          </a:p>
        </p:txBody>
      </p:sp>
      <p:sp>
        <p:nvSpPr>
          <p:cNvPr id="7" name="Rectangle 8"/>
          <p:cNvSpPr>
            <a:spLocks noGrp="1" noChangeArrowheads="1"/>
          </p:cNvSpPr>
          <p:nvPr>
            <p:ph type="sldNum" sz="quarter" idx="12"/>
          </p:nvPr>
        </p:nvSpPr>
        <p:spPr>
          <a:ln/>
        </p:spPr>
        <p:txBody>
          <a:bodyPr/>
          <a:lstStyle>
            <a:lvl1pPr>
              <a:defRPr/>
            </a:lvl1pPr>
          </a:lstStyle>
          <a:p>
            <a:pPr>
              <a:defRPr/>
            </a:pPr>
            <a:fld id="{473E21C3-04EB-49EE-8C9A-4A930257A8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 2014 OnCourse Learning. All Rights Reserved</a:t>
            </a:r>
            <a:endParaRPr lang="en-US" dirty="0"/>
          </a:p>
        </p:txBody>
      </p:sp>
      <p:sp>
        <p:nvSpPr>
          <p:cNvPr id="7" name="Rectangle 8"/>
          <p:cNvSpPr>
            <a:spLocks noGrp="1" noChangeArrowheads="1"/>
          </p:cNvSpPr>
          <p:nvPr>
            <p:ph type="sldNum" sz="quarter" idx="12"/>
          </p:nvPr>
        </p:nvSpPr>
        <p:spPr>
          <a:ln/>
        </p:spPr>
        <p:txBody>
          <a:bodyPr/>
          <a:lstStyle>
            <a:lvl1pPr>
              <a:defRPr/>
            </a:lvl1pPr>
          </a:lstStyle>
          <a:p>
            <a:pPr>
              <a:defRPr/>
            </a:pPr>
            <a:fld id="{B90D849E-C94C-4345-AB34-C85D836389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56677"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56678" name="Rectangle 6"/>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b" anchorCtr="0" compatLnSpc="1">
            <a:prstTxWarp prst="textNoShape">
              <a:avLst/>
            </a:prstTxWarp>
          </a:bodyPr>
          <a:lstStyle>
            <a:lvl1pPr eaLnBrk="1" hangingPunct="1">
              <a:defRPr sz="1200">
                <a:latin typeface="Calibri" pitchFamily="34" charset="0"/>
              </a:defRPr>
            </a:lvl1pPr>
          </a:lstStyle>
          <a:p>
            <a:pPr>
              <a:defRPr/>
            </a:pPr>
            <a:endParaRPr lang="en-US"/>
          </a:p>
        </p:txBody>
      </p:sp>
      <p:sp>
        <p:nvSpPr>
          <p:cNvPr id="156679" name="Rectangle 7"/>
          <p:cNvSpPr>
            <a:spLocks noGrp="1" noChangeArrowheads="1"/>
          </p:cNvSpPr>
          <p:nvPr>
            <p:ph type="ftr" sz="quarter" idx="3"/>
          </p:nvPr>
        </p:nvSpPr>
        <p:spPr bwMode="auto">
          <a:xfrm>
            <a:off x="1828800" y="6400800"/>
            <a:ext cx="5486400" cy="4572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b" anchorCtr="0" compatLnSpc="1">
            <a:prstTxWarp prst="textNoShape">
              <a:avLst/>
            </a:prstTxWarp>
          </a:bodyPr>
          <a:lstStyle>
            <a:lvl1pPr algn="ctr" eaLnBrk="1" hangingPunct="1">
              <a:defRPr sz="1200" smtClean="0">
                <a:latin typeface="Calibri" pitchFamily="34" charset="0"/>
              </a:defRPr>
            </a:lvl1pPr>
          </a:lstStyle>
          <a:p>
            <a:pPr>
              <a:defRPr/>
            </a:pPr>
            <a:r>
              <a:rPr lang="en-US"/>
              <a:t>© 2014 OnCourse Learning. All Rights Reserved</a:t>
            </a:r>
            <a:endParaRPr lang="en-US" dirty="0"/>
          </a:p>
        </p:txBody>
      </p:sp>
      <p:sp>
        <p:nvSpPr>
          <p:cNvPr id="156680" name="Rectangle 8"/>
          <p:cNvSpPr>
            <a:spLocks noGrp="1" noChangeArrowheads="1"/>
          </p:cNvSpPr>
          <p:nvPr>
            <p:ph type="sldNum" sz="quarter" idx="4"/>
          </p:nvPr>
        </p:nvSpPr>
        <p:spPr bwMode="auto">
          <a:xfrm>
            <a:off x="6553200" y="64008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b" anchorCtr="0" compatLnSpc="1">
            <a:prstTxWarp prst="textNoShape">
              <a:avLst/>
            </a:prstTxWarp>
          </a:bodyPr>
          <a:lstStyle>
            <a:lvl1pPr algn="r" eaLnBrk="1" hangingPunct="1">
              <a:defRPr sz="1200" smtClean="0">
                <a:latin typeface="Calibri" pitchFamily="34" charset="0"/>
              </a:defRPr>
            </a:lvl1pPr>
          </a:lstStyle>
          <a:p>
            <a:pPr>
              <a:defRPr/>
            </a:pPr>
            <a:fld id="{B04A035B-2531-4E9C-B555-34B56B53E2C8}" type="slidenum">
              <a:rPr lang="en-US"/>
              <a:pPr>
                <a:defRPr/>
              </a:pPr>
              <a:t>‹#›</a:t>
            </a:fld>
            <a:endParaRPr lang="en-US"/>
          </a:p>
        </p:txBody>
      </p:sp>
      <p:sp>
        <p:nvSpPr>
          <p:cNvPr id="10246" name="Rectangle 9"/>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rtl="0" eaLnBrk="0" fontAlgn="base" hangingPunct="0">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33.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3.bin"/></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9.v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1828800" y="762000"/>
            <a:ext cx="5486400" cy="1143000"/>
          </a:xfrm>
        </p:spPr>
        <p:txBody>
          <a:bodyPr/>
          <a:lstStyle/>
          <a:p>
            <a:pPr eaLnBrk="1" hangingPunct="1">
              <a:defRPr/>
            </a:pPr>
            <a:r>
              <a:rPr lang="en-US" b="1" dirty="0" smtClean="0"/>
              <a:t>CHAPTER 9</a:t>
            </a:r>
          </a:p>
        </p:txBody>
      </p:sp>
      <p:sp>
        <p:nvSpPr>
          <p:cNvPr id="12291" name="Rectangle 3"/>
          <p:cNvSpPr>
            <a:spLocks noGrp="1" noChangeArrowheads="1"/>
          </p:cNvSpPr>
          <p:nvPr>
            <p:ph type="subTitle" sz="quarter" idx="1"/>
          </p:nvPr>
        </p:nvSpPr>
        <p:spPr>
          <a:xfrm>
            <a:off x="914400" y="2514600"/>
            <a:ext cx="7315200" cy="2667000"/>
          </a:xfrm>
        </p:spPr>
        <p:txBody>
          <a:bodyPr/>
          <a:lstStyle/>
          <a:p>
            <a:pPr eaLnBrk="1" hangingPunct="1"/>
            <a:r>
              <a:rPr lang="en-US" b="1" smtClean="0">
                <a:latin typeface="Arial" pitchFamily="34" charset="0"/>
              </a:rPr>
              <a:t>QUANTIFYING &amp; MEASURING INVESTMENT PERFORMANCE:  “RETURNS”</a:t>
            </a:r>
          </a:p>
        </p:txBody>
      </p:sp>
      <p:sp>
        <p:nvSpPr>
          <p:cNvPr id="12292" name="Slide Number Placeholder 3"/>
          <p:cNvSpPr>
            <a:spLocks noGrp="1"/>
          </p:cNvSpPr>
          <p:nvPr>
            <p:ph type="sldNum" sz="quarter" idx="12"/>
          </p:nvPr>
        </p:nvSpPr>
        <p:spPr>
          <a:noFill/>
          <a:ln>
            <a:miter lim="800000"/>
            <a:headEnd/>
            <a:tailEnd/>
          </a:ln>
        </p:spPr>
        <p:txBody>
          <a:bodyPr/>
          <a:lstStyle/>
          <a:p>
            <a:fld id="{9646C883-15B2-403E-8907-59D0B2F672CF}" type="slidenum">
              <a:rPr lang="en-US"/>
              <a:pPr/>
              <a:t>1</a:t>
            </a:fld>
            <a:endParaRPr lang="en-US"/>
          </a:p>
        </p:txBody>
      </p:sp>
      <p:sp>
        <p:nvSpPr>
          <p:cNvPr id="1229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algn="l" eaLnBrk="1" hangingPunct="1">
              <a:defRPr/>
            </a:pPr>
            <a:r>
              <a:rPr lang="en-US" sz="4000" b="1" dirty="0" smtClean="0"/>
              <a:t>TYPE 2: </a:t>
            </a:r>
            <a:r>
              <a:rPr lang="en-US" sz="4000" b="1" dirty="0" err="1" smtClean="0"/>
              <a:t>MULTIPERIOD</a:t>
            </a:r>
            <a:r>
              <a:rPr lang="en-US" sz="4000" b="1" dirty="0" smtClean="0"/>
              <a:t> RETURN MEASURES (cont’d)</a:t>
            </a:r>
            <a:endParaRPr lang="en-US" sz="4000" dirty="0" smtClean="0"/>
          </a:p>
        </p:txBody>
      </p:sp>
      <p:sp>
        <p:nvSpPr>
          <p:cNvPr id="21507" name="Rectangle 3"/>
          <p:cNvSpPr>
            <a:spLocks noGrp="1" noChangeArrowheads="1"/>
          </p:cNvSpPr>
          <p:nvPr>
            <p:ph type="body" idx="1"/>
          </p:nvPr>
        </p:nvSpPr>
        <p:spPr/>
        <p:txBody>
          <a:bodyPr/>
          <a:lstStyle/>
          <a:p>
            <a:pPr eaLnBrk="1" hangingPunct="1"/>
            <a:r>
              <a:rPr lang="en-US" smtClean="0">
                <a:latin typeface="Arial" pitchFamily="34" charset="0"/>
              </a:rPr>
              <a:t>There are many different multi-period return measures, but the most famous and widely used (by far) is:</a:t>
            </a:r>
          </a:p>
        </p:txBody>
      </p:sp>
      <p:sp>
        <p:nvSpPr>
          <p:cNvPr id="21508" name="Slide Number Placeholder 3"/>
          <p:cNvSpPr>
            <a:spLocks noGrp="1"/>
          </p:cNvSpPr>
          <p:nvPr>
            <p:ph type="sldNum" sz="quarter" idx="12"/>
          </p:nvPr>
        </p:nvSpPr>
        <p:spPr>
          <a:noFill/>
          <a:ln>
            <a:miter lim="800000"/>
            <a:headEnd/>
            <a:tailEnd/>
          </a:ln>
        </p:spPr>
        <p:txBody>
          <a:bodyPr/>
          <a:lstStyle/>
          <a:p>
            <a:fld id="{1577B283-CD03-401D-B629-1524AE8F36E7}" type="slidenum">
              <a:rPr lang="en-US"/>
              <a:pPr/>
              <a:t>10</a:t>
            </a:fld>
            <a:endParaRPr lang="en-US"/>
          </a:p>
        </p:txBody>
      </p:sp>
      <p:sp>
        <p:nvSpPr>
          <p:cNvPr id="2150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defRPr/>
            </a:pPr>
            <a:r>
              <a:rPr lang="en-US" dirty="0" smtClean="0"/>
              <a:t>THE </a:t>
            </a:r>
            <a:r>
              <a:rPr lang="en-US" b="1" dirty="0" smtClean="0"/>
              <a:t>“INTERNAL RATE OF RETURN”</a:t>
            </a:r>
            <a:r>
              <a:rPr lang="en-US" dirty="0" smtClean="0"/>
              <a:t> (</a:t>
            </a:r>
            <a:r>
              <a:rPr lang="en-US" dirty="0" err="1" smtClean="0"/>
              <a:t>IRR</a:t>
            </a:r>
            <a:r>
              <a:rPr lang="en-US" dirty="0" smtClean="0"/>
              <a:t>).</a:t>
            </a:r>
          </a:p>
        </p:txBody>
      </p:sp>
      <p:sp>
        <p:nvSpPr>
          <p:cNvPr id="22531" name="Rectangle 3"/>
          <p:cNvSpPr>
            <a:spLocks noGrp="1" noChangeArrowheads="1"/>
          </p:cNvSpPr>
          <p:nvPr>
            <p:ph type="body" idx="1"/>
          </p:nvPr>
        </p:nvSpPr>
        <p:spPr/>
        <p:txBody>
          <a:bodyPr/>
          <a:lstStyle/>
          <a:p>
            <a:pPr eaLnBrk="1" hangingPunct="1"/>
            <a:r>
              <a:rPr lang="en-US" smtClean="0">
                <a:latin typeface="Arial" pitchFamily="34" charset="0"/>
              </a:rPr>
              <a:t>The IRR is a </a:t>
            </a:r>
            <a:r>
              <a:rPr lang="en-US" b="1" smtClean="0">
                <a:latin typeface="Arial" pitchFamily="34" charset="0"/>
              </a:rPr>
              <a:t>“dollar-weighted”</a:t>
            </a:r>
            <a:r>
              <a:rPr lang="en-US" smtClean="0">
                <a:latin typeface="Arial" pitchFamily="34" charset="0"/>
              </a:rPr>
              <a:t> return because it reflects the effect of having different amounts of dollars invested at different periods in time during the overall lifetime of the investment.</a:t>
            </a:r>
          </a:p>
        </p:txBody>
      </p:sp>
      <p:sp>
        <p:nvSpPr>
          <p:cNvPr id="22532" name="Slide Number Placeholder 3"/>
          <p:cNvSpPr>
            <a:spLocks noGrp="1"/>
          </p:cNvSpPr>
          <p:nvPr>
            <p:ph type="sldNum" sz="quarter" idx="12"/>
          </p:nvPr>
        </p:nvSpPr>
        <p:spPr>
          <a:noFill/>
          <a:ln>
            <a:miter lim="800000"/>
            <a:headEnd/>
            <a:tailEnd/>
          </a:ln>
        </p:spPr>
        <p:txBody>
          <a:bodyPr/>
          <a:lstStyle/>
          <a:p>
            <a:fld id="{75641043-79CC-4EAB-94B1-63BF1A4BC072}" type="slidenum">
              <a:rPr lang="en-US"/>
              <a:pPr/>
              <a:t>11</a:t>
            </a:fld>
            <a:endParaRPr lang="en-US"/>
          </a:p>
        </p:txBody>
      </p:sp>
      <p:sp>
        <p:nvSpPr>
          <p:cNvPr id="2253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381000" y="609600"/>
            <a:ext cx="8458200" cy="1143000"/>
          </a:xfrm>
        </p:spPr>
        <p:txBody>
          <a:bodyPr>
            <a:normAutofit fontScale="90000"/>
          </a:bodyPr>
          <a:lstStyle/>
          <a:p>
            <a:pPr algn="l" eaLnBrk="1" hangingPunct="1">
              <a:defRPr/>
            </a:pPr>
            <a:r>
              <a:rPr lang="en-US" sz="3600" b="1" dirty="0" smtClean="0"/>
              <a:t>ADVANTAGES OF PERIOD-BY-PERIOD (TIME-WEIGHTED) RETURNS:</a:t>
            </a:r>
            <a:endParaRPr lang="en-US" sz="3600" dirty="0" smtClean="0"/>
          </a:p>
        </p:txBody>
      </p:sp>
      <p:sp>
        <p:nvSpPr>
          <p:cNvPr id="23555" name="Rectangle 3"/>
          <p:cNvSpPr>
            <a:spLocks noGrp="1" noChangeArrowheads="1"/>
          </p:cNvSpPr>
          <p:nvPr>
            <p:ph type="body" idx="1"/>
          </p:nvPr>
        </p:nvSpPr>
        <p:spPr/>
        <p:txBody>
          <a:bodyPr/>
          <a:lstStyle/>
          <a:p>
            <a:pPr marL="457200" indent="-457200" eaLnBrk="1" hangingPunct="1">
              <a:buFont typeface="Wingdings" pitchFamily="2" charset="2"/>
              <a:buNone/>
            </a:pPr>
            <a:r>
              <a:rPr lang="en-US" smtClean="0">
                <a:latin typeface="Arial" pitchFamily="34" charset="0"/>
              </a:rPr>
              <a:t>1)	Allow you to </a:t>
            </a:r>
            <a:r>
              <a:rPr lang="en-US" i="1" smtClean="0">
                <a:latin typeface="Arial" pitchFamily="34" charset="0"/>
              </a:rPr>
              <a:t>track</a:t>
            </a:r>
            <a:r>
              <a:rPr lang="en-US" smtClean="0">
                <a:latin typeface="Arial" pitchFamily="34" charset="0"/>
              </a:rPr>
              <a:t> performance over time, seeing when investment is doing well and when poorly.</a:t>
            </a:r>
          </a:p>
        </p:txBody>
      </p:sp>
      <p:sp>
        <p:nvSpPr>
          <p:cNvPr id="23556" name="Slide Number Placeholder 3"/>
          <p:cNvSpPr>
            <a:spLocks noGrp="1"/>
          </p:cNvSpPr>
          <p:nvPr>
            <p:ph type="sldNum" sz="quarter" idx="12"/>
          </p:nvPr>
        </p:nvSpPr>
        <p:spPr>
          <a:noFill/>
          <a:ln>
            <a:miter lim="800000"/>
            <a:headEnd/>
            <a:tailEnd/>
          </a:ln>
        </p:spPr>
        <p:txBody>
          <a:bodyPr/>
          <a:lstStyle/>
          <a:p>
            <a:fld id="{C3535682-B1EE-43FE-9D13-EEDCC975BC82}" type="slidenum">
              <a:rPr lang="en-US"/>
              <a:pPr/>
              <a:t>12</a:t>
            </a:fld>
            <a:endParaRPr lang="en-US"/>
          </a:p>
        </p:txBody>
      </p:sp>
      <p:sp>
        <p:nvSpPr>
          <p:cNvPr id="2355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381000" y="609600"/>
            <a:ext cx="8458200" cy="1143000"/>
          </a:xfrm>
        </p:spPr>
        <p:txBody>
          <a:bodyPr>
            <a:normAutofit fontScale="90000"/>
          </a:bodyPr>
          <a:lstStyle/>
          <a:p>
            <a:pPr algn="l" eaLnBrk="1" hangingPunct="1">
              <a:defRPr/>
            </a:pPr>
            <a:r>
              <a:rPr lang="en-US" sz="3600" b="1" dirty="0" smtClean="0"/>
              <a:t>ADVANTAGES OF PERIOD-BY-PERIOD (TIME-WEIGHTED) RETURNS: (cont’d)</a:t>
            </a:r>
            <a:endParaRPr lang="en-US" sz="3600" dirty="0" smtClean="0"/>
          </a:p>
        </p:txBody>
      </p:sp>
      <p:sp>
        <p:nvSpPr>
          <p:cNvPr id="24579" name="Rectangle 3"/>
          <p:cNvSpPr>
            <a:spLocks noGrp="1" noChangeArrowheads="1"/>
          </p:cNvSpPr>
          <p:nvPr>
            <p:ph type="body" idx="1"/>
          </p:nvPr>
        </p:nvSpPr>
        <p:spPr/>
        <p:txBody>
          <a:bodyPr/>
          <a:lstStyle/>
          <a:p>
            <a:pPr marL="457200" indent="-457200" eaLnBrk="1" hangingPunct="1">
              <a:buFont typeface="Wingdings" pitchFamily="2" charset="2"/>
              <a:buNone/>
            </a:pPr>
            <a:r>
              <a:rPr lang="en-US" smtClean="0">
                <a:latin typeface="Arial" pitchFamily="34" charset="0"/>
              </a:rPr>
              <a:t>2)	Allow you to quantify risk (volatility) and correlation (co-movement) with other investments and other phenomena.</a:t>
            </a:r>
          </a:p>
        </p:txBody>
      </p:sp>
      <p:sp>
        <p:nvSpPr>
          <p:cNvPr id="24580" name="Slide Number Placeholder 3"/>
          <p:cNvSpPr>
            <a:spLocks noGrp="1"/>
          </p:cNvSpPr>
          <p:nvPr>
            <p:ph type="sldNum" sz="quarter" idx="12"/>
          </p:nvPr>
        </p:nvSpPr>
        <p:spPr>
          <a:noFill/>
          <a:ln>
            <a:miter lim="800000"/>
            <a:headEnd/>
            <a:tailEnd/>
          </a:ln>
        </p:spPr>
        <p:txBody>
          <a:bodyPr/>
          <a:lstStyle/>
          <a:p>
            <a:fld id="{80C26C80-9BD9-4E71-9C74-AF4D2B070879}" type="slidenum">
              <a:rPr lang="en-US"/>
              <a:pPr/>
              <a:t>13</a:t>
            </a:fld>
            <a:endParaRPr lang="en-US"/>
          </a:p>
        </p:txBody>
      </p:sp>
      <p:sp>
        <p:nvSpPr>
          <p:cNvPr id="2458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381000" y="609600"/>
            <a:ext cx="8458200" cy="1143000"/>
          </a:xfrm>
        </p:spPr>
        <p:txBody>
          <a:bodyPr>
            <a:normAutofit fontScale="90000"/>
          </a:bodyPr>
          <a:lstStyle/>
          <a:p>
            <a:pPr algn="l" eaLnBrk="1" hangingPunct="1">
              <a:defRPr/>
            </a:pPr>
            <a:r>
              <a:rPr lang="en-US" sz="3600" b="1" dirty="0" smtClean="0"/>
              <a:t>ADVANTAGES OF PERIOD-BY-PERIOD (TIME-WEIGHTED) RETURNS: (cont’d)</a:t>
            </a:r>
            <a:endParaRPr lang="en-US" sz="3600" dirty="0" smtClean="0"/>
          </a:p>
        </p:txBody>
      </p:sp>
      <p:sp>
        <p:nvSpPr>
          <p:cNvPr id="14339" name="Rectangle 3"/>
          <p:cNvSpPr>
            <a:spLocks noGrp="1" noChangeArrowheads="1"/>
          </p:cNvSpPr>
          <p:nvPr>
            <p:ph type="body" idx="1"/>
          </p:nvPr>
        </p:nvSpPr>
        <p:spPr/>
        <p:txBody>
          <a:bodyPr>
            <a:normAutofit/>
          </a:bodyPr>
          <a:lstStyle/>
          <a:p>
            <a:pPr marL="457200" indent="-457200" eaLnBrk="1" hangingPunct="1">
              <a:buFont typeface="Wingdings" pitchFamily="2" charset="2"/>
              <a:buNone/>
              <a:defRPr/>
            </a:pPr>
            <a:r>
              <a:rPr lang="en-US" dirty="0" smtClean="0">
                <a:latin typeface="Arial" pitchFamily="34" charset="0"/>
              </a:rPr>
              <a:t>3)	Are fairer for judging investment performance when the investment manager does not have control over the timing of cash flow into or out of the investment fund (</a:t>
            </a:r>
            <a:r>
              <a:rPr lang="en-US" dirty="0" err="1" smtClean="0">
                <a:latin typeface="Arial" pitchFamily="34" charset="0"/>
              </a:rPr>
              <a:t>eg</a:t>
            </a:r>
            <a:r>
              <a:rPr lang="en-US" dirty="0" smtClean="0">
                <a:latin typeface="Arial" pitchFamily="34" charset="0"/>
              </a:rPr>
              <a:t>., a pension fund).</a:t>
            </a:r>
          </a:p>
          <a:p>
            <a:pPr marL="514350" indent="-514350" eaLnBrk="1" hangingPunct="1">
              <a:buFont typeface="Wingdings" pitchFamily="2" charset="2"/>
              <a:buAutoNum type="arabicParenR"/>
              <a:defRPr/>
            </a:pPr>
            <a:endParaRPr lang="en-US" dirty="0" smtClean="0">
              <a:latin typeface="Arial" pitchFamily="34" charset="0"/>
            </a:endParaRPr>
          </a:p>
        </p:txBody>
      </p:sp>
      <p:sp>
        <p:nvSpPr>
          <p:cNvPr id="25604" name="Slide Number Placeholder 3"/>
          <p:cNvSpPr>
            <a:spLocks noGrp="1"/>
          </p:cNvSpPr>
          <p:nvPr>
            <p:ph type="sldNum" sz="quarter" idx="12"/>
          </p:nvPr>
        </p:nvSpPr>
        <p:spPr>
          <a:noFill/>
          <a:ln>
            <a:miter lim="800000"/>
            <a:headEnd/>
            <a:tailEnd/>
          </a:ln>
        </p:spPr>
        <p:txBody>
          <a:bodyPr/>
          <a:lstStyle/>
          <a:p>
            <a:fld id="{76BC30B5-C0CC-48C5-A6A2-FA8AF12F6D0B}" type="slidenum">
              <a:rPr lang="en-US"/>
              <a:pPr/>
              <a:t>14</a:t>
            </a:fld>
            <a:endParaRPr lang="en-US"/>
          </a:p>
        </p:txBody>
      </p:sp>
      <p:sp>
        <p:nvSpPr>
          <p:cNvPr id="2560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l" eaLnBrk="1" hangingPunct="1">
              <a:defRPr/>
            </a:pPr>
            <a:r>
              <a:rPr lang="en-US" sz="4000" b="1" dirty="0" smtClean="0"/>
              <a:t>ADVANTAGES OF MULTI-PERIOD RETURNS:</a:t>
            </a:r>
            <a:endParaRPr lang="en-US" sz="4000" dirty="0" smtClean="0"/>
          </a:p>
        </p:txBody>
      </p:sp>
      <p:sp>
        <p:nvSpPr>
          <p:cNvPr id="26627" name="Rectangle 3"/>
          <p:cNvSpPr>
            <a:spLocks noGrp="1" noChangeArrowheads="1"/>
          </p:cNvSpPr>
          <p:nvPr>
            <p:ph type="body" idx="1"/>
          </p:nvPr>
        </p:nvSpPr>
        <p:spPr/>
        <p:txBody>
          <a:bodyPr/>
          <a:lstStyle/>
          <a:p>
            <a:pPr marL="457200" indent="-457200" eaLnBrk="1" hangingPunct="1">
              <a:buFont typeface="Wingdings" pitchFamily="2" charset="2"/>
              <a:buNone/>
            </a:pPr>
            <a:r>
              <a:rPr lang="en-US" smtClean="0">
                <a:latin typeface="Arial" pitchFamily="34" charset="0"/>
              </a:rPr>
              <a:t>1)	Do not require knowledge of market values of the investment asset at intermediate points in time (may be difficult to know for real estate).</a:t>
            </a:r>
          </a:p>
        </p:txBody>
      </p:sp>
      <p:sp>
        <p:nvSpPr>
          <p:cNvPr id="26628" name="Slide Number Placeholder 3"/>
          <p:cNvSpPr>
            <a:spLocks noGrp="1"/>
          </p:cNvSpPr>
          <p:nvPr>
            <p:ph type="sldNum" sz="quarter" idx="12"/>
          </p:nvPr>
        </p:nvSpPr>
        <p:spPr>
          <a:noFill/>
          <a:ln>
            <a:miter lim="800000"/>
            <a:headEnd/>
            <a:tailEnd/>
          </a:ln>
        </p:spPr>
        <p:txBody>
          <a:bodyPr/>
          <a:lstStyle/>
          <a:p>
            <a:fld id="{3FEB1BA1-E2E0-4DC9-9FAD-676A5A8E974D}" type="slidenum">
              <a:rPr lang="en-US"/>
              <a:pPr/>
              <a:t>15</a:t>
            </a:fld>
            <a:endParaRPr lang="en-US"/>
          </a:p>
        </p:txBody>
      </p:sp>
      <p:sp>
        <p:nvSpPr>
          <p:cNvPr id="2662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pPr algn="l" eaLnBrk="1" hangingPunct="1">
              <a:defRPr/>
            </a:pPr>
            <a:r>
              <a:rPr lang="en-US" sz="4000" b="1" dirty="0" smtClean="0"/>
              <a:t>ADVANTAGES OF MULTI-PERIOD RETURNS (cont’d)</a:t>
            </a:r>
            <a:endParaRPr lang="en-US" sz="4000" dirty="0" smtClean="0"/>
          </a:p>
        </p:txBody>
      </p:sp>
      <p:sp>
        <p:nvSpPr>
          <p:cNvPr id="27651" name="Rectangle 3"/>
          <p:cNvSpPr>
            <a:spLocks noGrp="1" noChangeArrowheads="1"/>
          </p:cNvSpPr>
          <p:nvPr>
            <p:ph type="body" idx="1"/>
          </p:nvPr>
        </p:nvSpPr>
        <p:spPr/>
        <p:txBody>
          <a:bodyPr/>
          <a:lstStyle/>
          <a:p>
            <a:pPr marL="457200" indent="-457200" eaLnBrk="1" hangingPunct="1">
              <a:lnSpc>
                <a:spcPct val="90000"/>
              </a:lnSpc>
              <a:buFont typeface="Wingdings" pitchFamily="2" charset="2"/>
              <a:buNone/>
            </a:pPr>
            <a:r>
              <a:rPr lang="en-US" smtClean="0">
                <a:latin typeface="Arial" pitchFamily="34" charset="0"/>
              </a:rPr>
              <a:t>2)	Gives a fairer (more complete) measure of investment performance when the investment manager has control over the timing and amounts of cash flow into and out of the investment vehicle (e.g., perhaps some “separate accounts” where mgr has control over capital flow timing, or a staged development project).</a:t>
            </a:r>
          </a:p>
        </p:txBody>
      </p:sp>
      <p:sp>
        <p:nvSpPr>
          <p:cNvPr id="27652" name="Slide Number Placeholder 3"/>
          <p:cNvSpPr>
            <a:spLocks noGrp="1"/>
          </p:cNvSpPr>
          <p:nvPr>
            <p:ph type="sldNum" sz="quarter" idx="12"/>
          </p:nvPr>
        </p:nvSpPr>
        <p:spPr>
          <a:noFill/>
          <a:ln>
            <a:miter lim="800000"/>
            <a:headEnd/>
            <a:tailEnd/>
          </a:ln>
        </p:spPr>
        <p:txBody>
          <a:bodyPr/>
          <a:lstStyle/>
          <a:p>
            <a:fld id="{1BB01B5C-9153-498F-ACFC-6EC2443AE0D0}" type="slidenum">
              <a:rPr lang="en-US"/>
              <a:pPr/>
              <a:t>16</a:t>
            </a:fld>
            <a:endParaRPr lang="en-US"/>
          </a:p>
        </p:txBody>
      </p:sp>
      <p:sp>
        <p:nvSpPr>
          <p:cNvPr id="2765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pPr algn="l" eaLnBrk="1" hangingPunct="1">
              <a:defRPr/>
            </a:pPr>
            <a:r>
              <a:rPr lang="en-US" sz="4000" b="1" dirty="0" smtClean="0"/>
              <a:t>ADVANTAGES OF MULTI-PERIOD RETURNS (cont’d)</a:t>
            </a:r>
            <a:endParaRPr lang="en-US" sz="4000" dirty="0" smtClean="0"/>
          </a:p>
        </p:txBody>
      </p:sp>
      <p:sp>
        <p:nvSpPr>
          <p:cNvPr id="28675" name="Rectangle 3"/>
          <p:cNvSpPr>
            <a:spLocks noGrp="1" noChangeArrowheads="1"/>
          </p:cNvSpPr>
          <p:nvPr>
            <p:ph type="body" idx="1"/>
          </p:nvPr>
        </p:nvSpPr>
        <p:spPr/>
        <p:txBody>
          <a:bodyPr/>
          <a:lstStyle/>
          <a:p>
            <a:pPr eaLnBrk="1" hangingPunct="1"/>
            <a:r>
              <a:rPr lang="en-US" b="1" smtClean="0">
                <a:latin typeface="Arial" pitchFamily="34" charset="0"/>
              </a:rPr>
              <a:t>NOTE: </a:t>
            </a:r>
            <a:r>
              <a:rPr lang="en-US" smtClean="0">
                <a:latin typeface="Arial" pitchFamily="34" charset="0"/>
              </a:rPr>
              <a:t>Both HPRs and IRRs are widely used in real estate investment analysis. </a:t>
            </a:r>
          </a:p>
        </p:txBody>
      </p:sp>
      <p:sp>
        <p:nvSpPr>
          <p:cNvPr id="28676" name="Slide Number Placeholder 3"/>
          <p:cNvSpPr>
            <a:spLocks noGrp="1"/>
          </p:cNvSpPr>
          <p:nvPr>
            <p:ph type="sldNum" sz="quarter" idx="12"/>
          </p:nvPr>
        </p:nvSpPr>
        <p:spPr>
          <a:noFill/>
          <a:ln>
            <a:miter lim="800000"/>
            <a:headEnd/>
            <a:tailEnd/>
          </a:ln>
        </p:spPr>
        <p:txBody>
          <a:bodyPr/>
          <a:lstStyle/>
          <a:p>
            <a:fld id="{817382C2-0716-4B2A-A840-8A1674C02BF9}" type="slidenum">
              <a:rPr lang="en-US"/>
              <a:pPr/>
              <a:t>17</a:t>
            </a:fld>
            <a:endParaRPr lang="en-US"/>
          </a:p>
        </p:txBody>
      </p:sp>
      <p:sp>
        <p:nvSpPr>
          <p:cNvPr id="2867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85800" y="228600"/>
            <a:ext cx="7772400" cy="1143000"/>
          </a:xfrm>
        </p:spPr>
        <p:txBody>
          <a:bodyPr>
            <a:normAutofit fontScale="90000"/>
          </a:bodyPr>
          <a:lstStyle/>
          <a:p>
            <a:pPr eaLnBrk="1" hangingPunct="1">
              <a:defRPr/>
            </a:pPr>
            <a:r>
              <a:rPr lang="en-US" sz="4000" u="sng" dirty="0" smtClean="0"/>
              <a:t>PERIOD-BY-PERIOD</a:t>
            </a:r>
            <a:r>
              <a:rPr lang="en-US" dirty="0" smtClean="0"/>
              <a:t> RETURNS...</a:t>
            </a:r>
          </a:p>
        </p:txBody>
      </p:sp>
      <p:sp>
        <p:nvSpPr>
          <p:cNvPr id="29699" name="Rectangle 3"/>
          <p:cNvSpPr>
            <a:spLocks noGrp="1" noChangeArrowheads="1"/>
          </p:cNvSpPr>
          <p:nvPr>
            <p:ph type="body" idx="1"/>
          </p:nvPr>
        </p:nvSpPr>
        <p:spPr>
          <a:xfrm>
            <a:off x="685800" y="1600200"/>
            <a:ext cx="7772400" cy="5029200"/>
          </a:xfrm>
        </p:spPr>
        <p:txBody>
          <a:bodyPr/>
          <a:lstStyle/>
          <a:p>
            <a:pPr eaLnBrk="1" hangingPunct="1">
              <a:lnSpc>
                <a:spcPct val="90000"/>
              </a:lnSpc>
            </a:pPr>
            <a:r>
              <a:rPr lang="en-US" sz="2800" dirty="0" smtClean="0">
                <a:latin typeface="Arial" pitchFamily="34" charset="0"/>
              </a:rPr>
              <a:t>“</a:t>
            </a:r>
            <a:r>
              <a:rPr lang="en-US" sz="2800" b="1" dirty="0" smtClean="0">
                <a:latin typeface="Arial" pitchFamily="34" charset="0"/>
              </a:rPr>
              <a:t>TOTAL RETURN</a:t>
            </a:r>
            <a:r>
              <a:rPr lang="en-US" sz="2800" dirty="0" smtClean="0">
                <a:latin typeface="Arial" pitchFamily="34" charset="0"/>
              </a:rPr>
              <a:t>” (“r”):</a:t>
            </a:r>
          </a:p>
          <a:p>
            <a:pPr lvl="1" eaLnBrk="1" hangingPunct="1">
              <a:lnSpc>
                <a:spcPct val="90000"/>
              </a:lnSpc>
              <a:buFontTx/>
              <a:buNone/>
            </a:pPr>
            <a:r>
              <a:rPr lang="en-US" sz="2400" dirty="0" err="1" smtClean="0">
                <a:latin typeface="Arial" pitchFamily="34" charset="0"/>
              </a:rPr>
              <a:t>r</a:t>
            </a:r>
            <a:r>
              <a:rPr lang="en-US" sz="2400" baseline="-25000" dirty="0" err="1" smtClean="0">
                <a:latin typeface="Arial" pitchFamily="34" charset="0"/>
              </a:rPr>
              <a:t>t</a:t>
            </a:r>
            <a:r>
              <a:rPr lang="en-US" sz="2400" dirty="0" smtClean="0">
                <a:latin typeface="Arial" pitchFamily="34" charset="0"/>
              </a:rPr>
              <a:t> = (</a:t>
            </a:r>
            <a:r>
              <a:rPr lang="en-US" sz="2400" dirty="0" err="1" smtClean="0">
                <a:latin typeface="Arial" pitchFamily="34" charset="0"/>
              </a:rPr>
              <a:t>CF</a:t>
            </a:r>
            <a:r>
              <a:rPr lang="en-US" sz="2400" baseline="-25000" dirty="0" err="1" smtClean="0">
                <a:latin typeface="Arial" pitchFamily="34" charset="0"/>
              </a:rPr>
              <a:t>t</a:t>
            </a:r>
            <a:r>
              <a:rPr lang="en-US" sz="2400" dirty="0" smtClean="0">
                <a:latin typeface="Arial" pitchFamily="34" charset="0"/>
              </a:rPr>
              <a:t> + </a:t>
            </a:r>
            <a:r>
              <a:rPr lang="en-US" sz="2400" dirty="0" err="1" smtClean="0">
                <a:latin typeface="Arial" pitchFamily="34" charset="0"/>
              </a:rPr>
              <a:t>V</a:t>
            </a:r>
            <a:r>
              <a:rPr lang="en-US" sz="2400" baseline="-25000" dirty="0" err="1" smtClean="0">
                <a:latin typeface="Arial" pitchFamily="34" charset="0"/>
              </a:rPr>
              <a:t>t</a:t>
            </a:r>
            <a:r>
              <a:rPr lang="en-US" sz="2400" dirty="0" smtClean="0">
                <a:latin typeface="Arial" pitchFamily="34" charset="0"/>
              </a:rPr>
              <a:t> </a:t>
            </a:r>
            <a:r>
              <a:rPr lang="en-US" sz="2400" dirty="0" smtClean="0">
                <a:latin typeface="Arial" pitchFamily="34" charset="0"/>
              </a:rPr>
              <a:t>− </a:t>
            </a:r>
            <a:r>
              <a:rPr lang="en-US" sz="2400" dirty="0" smtClean="0">
                <a:latin typeface="Arial" pitchFamily="34" charset="0"/>
              </a:rPr>
              <a:t>V</a:t>
            </a:r>
            <a:r>
              <a:rPr lang="en-US" sz="2400" baseline="-25000" dirty="0" smtClean="0">
                <a:latin typeface="Arial" pitchFamily="34" charset="0"/>
              </a:rPr>
              <a:t>t</a:t>
            </a:r>
            <a:r>
              <a:rPr lang="en-US" sz="2400" baseline="-25000" dirty="0" smtClean="0">
                <a:latin typeface="Arial" pitchFamily="34" charset="0"/>
              </a:rPr>
              <a:t>−1</a:t>
            </a:r>
            <a:r>
              <a:rPr lang="en-US" sz="2400" dirty="0" smtClean="0">
                <a:latin typeface="Arial" pitchFamily="34" charset="0"/>
              </a:rPr>
              <a:t>)/V</a:t>
            </a:r>
            <a:r>
              <a:rPr lang="en-US" sz="2400" baseline="-25000" dirty="0" smtClean="0">
                <a:latin typeface="Arial" pitchFamily="34" charset="0"/>
              </a:rPr>
              <a:t>t</a:t>
            </a:r>
            <a:r>
              <a:rPr lang="en-US" sz="2400" baseline="-25000" dirty="0" smtClean="0">
                <a:latin typeface="Arial" pitchFamily="34" charset="0"/>
              </a:rPr>
              <a:t>−</a:t>
            </a:r>
            <a:r>
              <a:rPr lang="en-US" sz="2400" baseline="-25000" dirty="0" smtClean="0">
                <a:latin typeface="Arial" pitchFamily="34" charset="0"/>
              </a:rPr>
              <a:t>1</a:t>
            </a:r>
            <a:r>
              <a:rPr lang="en-US" sz="2400" dirty="0" smtClean="0">
                <a:latin typeface="Arial" pitchFamily="34" charset="0"/>
              </a:rPr>
              <a:t> = ((</a:t>
            </a:r>
            <a:r>
              <a:rPr lang="en-US" sz="2400" dirty="0" err="1" smtClean="0">
                <a:latin typeface="Arial" pitchFamily="34" charset="0"/>
              </a:rPr>
              <a:t>CF</a:t>
            </a:r>
            <a:r>
              <a:rPr lang="en-US" sz="2400" baseline="-25000" dirty="0" err="1" smtClean="0">
                <a:latin typeface="Arial" pitchFamily="34" charset="0"/>
              </a:rPr>
              <a:t>t</a:t>
            </a:r>
            <a:r>
              <a:rPr lang="en-US" sz="2400" dirty="0" smtClean="0">
                <a:latin typeface="Arial" pitchFamily="34" charset="0"/>
              </a:rPr>
              <a:t> + </a:t>
            </a:r>
            <a:r>
              <a:rPr lang="en-US" sz="2400" dirty="0" err="1" smtClean="0">
                <a:latin typeface="Arial" pitchFamily="34" charset="0"/>
              </a:rPr>
              <a:t>V</a:t>
            </a:r>
            <a:r>
              <a:rPr lang="en-US" sz="2400" baseline="-25000" dirty="0" err="1" smtClean="0">
                <a:latin typeface="Arial" pitchFamily="34" charset="0"/>
              </a:rPr>
              <a:t>t</a:t>
            </a:r>
            <a:r>
              <a:rPr lang="en-US" sz="2400" dirty="0" smtClean="0">
                <a:latin typeface="Arial" pitchFamily="34" charset="0"/>
              </a:rPr>
              <a:t>)/V</a:t>
            </a:r>
            <a:r>
              <a:rPr lang="en-US" sz="2400" baseline="-25000" dirty="0" smtClean="0">
                <a:latin typeface="Arial" pitchFamily="34" charset="0"/>
              </a:rPr>
              <a:t>t−1</a:t>
            </a:r>
            <a:r>
              <a:rPr lang="en-US" sz="2400" dirty="0" smtClean="0">
                <a:latin typeface="Arial" pitchFamily="34" charset="0"/>
              </a:rPr>
              <a:t>) −1</a:t>
            </a:r>
          </a:p>
          <a:p>
            <a:pPr marL="914400" lvl="2" indent="0" eaLnBrk="1" hangingPunct="1">
              <a:lnSpc>
                <a:spcPct val="90000"/>
              </a:lnSpc>
              <a:buFont typeface="Wingdings" pitchFamily="2" charset="2"/>
              <a:buNone/>
            </a:pPr>
            <a:r>
              <a:rPr lang="en-US" sz="2000" dirty="0" smtClean="0">
                <a:latin typeface="Arial" pitchFamily="34" charset="0"/>
              </a:rPr>
              <a:t>Where: </a:t>
            </a:r>
            <a:r>
              <a:rPr lang="en-US" sz="2000" dirty="0" err="1" smtClean="0">
                <a:latin typeface="Arial" pitchFamily="34" charset="0"/>
              </a:rPr>
              <a:t>CF</a:t>
            </a:r>
            <a:r>
              <a:rPr lang="en-US" sz="2000" baseline="-25000" dirty="0" err="1" smtClean="0">
                <a:latin typeface="Arial" pitchFamily="34" charset="0"/>
              </a:rPr>
              <a:t>t</a:t>
            </a:r>
            <a:r>
              <a:rPr lang="en-US" sz="2000" baseline="-25000" dirty="0" smtClean="0">
                <a:latin typeface="Arial" pitchFamily="34" charset="0"/>
              </a:rPr>
              <a:t> </a:t>
            </a:r>
            <a:r>
              <a:rPr lang="en-US" sz="2000" dirty="0" smtClean="0">
                <a:latin typeface="Arial" pitchFamily="34" charset="0"/>
              </a:rPr>
              <a:t>= </a:t>
            </a:r>
            <a:r>
              <a:rPr lang="en-US" sz="2000" dirty="0" smtClean="0">
                <a:latin typeface="Arial" pitchFamily="34" charset="0"/>
              </a:rPr>
              <a:t>Cash Flow (net) in period “t”; </a:t>
            </a:r>
            <a:r>
              <a:rPr lang="en-US" sz="2000" dirty="0" err="1" smtClean="0">
                <a:latin typeface="Arial" pitchFamily="34" charset="0"/>
              </a:rPr>
              <a:t>V</a:t>
            </a:r>
            <a:r>
              <a:rPr lang="en-US" sz="2000" baseline="-25000" dirty="0" err="1" smtClean="0">
                <a:latin typeface="Arial" pitchFamily="34" charset="0"/>
              </a:rPr>
              <a:t>t</a:t>
            </a:r>
            <a:r>
              <a:rPr lang="en-US" sz="2000" baseline="-25000" dirty="0" smtClean="0">
                <a:latin typeface="Arial" pitchFamily="34" charset="0"/>
              </a:rPr>
              <a:t> </a:t>
            </a:r>
            <a:r>
              <a:rPr lang="en-US" sz="2000" dirty="0" smtClean="0">
                <a:latin typeface="Arial" pitchFamily="34" charset="0"/>
              </a:rPr>
              <a:t>= Asset </a:t>
            </a:r>
            <a:r>
              <a:rPr lang="en-US" sz="2000" dirty="0" smtClean="0">
                <a:latin typeface="Arial" pitchFamily="34" charset="0"/>
              </a:rPr>
              <a:t>Value (“ex dividend”) at end of period “t.”</a:t>
            </a:r>
          </a:p>
          <a:p>
            <a:pPr eaLnBrk="1" hangingPunct="1">
              <a:lnSpc>
                <a:spcPct val="90000"/>
              </a:lnSpc>
            </a:pPr>
            <a:r>
              <a:rPr lang="en-US" sz="2800" dirty="0" smtClean="0">
                <a:latin typeface="Arial" pitchFamily="34" charset="0"/>
              </a:rPr>
              <a:t>“</a:t>
            </a:r>
            <a:r>
              <a:rPr lang="en-US" sz="2800" b="1" dirty="0" smtClean="0">
                <a:latin typeface="Arial" pitchFamily="34" charset="0"/>
              </a:rPr>
              <a:t>INCOME RETURN</a:t>
            </a:r>
            <a:r>
              <a:rPr lang="en-US" sz="2800" dirty="0" smtClean="0">
                <a:latin typeface="Arial" pitchFamily="34" charset="0"/>
              </a:rPr>
              <a:t>” (“y,” AKA “</a:t>
            </a:r>
            <a:r>
              <a:rPr lang="en-US" sz="2800" b="1" dirty="0" smtClean="0">
                <a:latin typeface="Arial" pitchFamily="34" charset="0"/>
              </a:rPr>
              <a:t>current yield</a:t>
            </a:r>
            <a:r>
              <a:rPr lang="en-US" sz="2800" dirty="0" smtClean="0">
                <a:latin typeface="Arial" pitchFamily="34" charset="0"/>
              </a:rPr>
              <a:t>,” or just “</a:t>
            </a:r>
            <a:r>
              <a:rPr lang="en-US" sz="2800" b="1" dirty="0" smtClean="0">
                <a:latin typeface="Arial" pitchFamily="34" charset="0"/>
              </a:rPr>
              <a:t>yield</a:t>
            </a:r>
            <a:r>
              <a:rPr lang="en-US" sz="2800" dirty="0" smtClean="0">
                <a:latin typeface="Arial" pitchFamily="34" charset="0"/>
              </a:rPr>
              <a:t>”):</a:t>
            </a:r>
          </a:p>
          <a:p>
            <a:pPr lvl="1" eaLnBrk="1" hangingPunct="1">
              <a:lnSpc>
                <a:spcPct val="90000"/>
              </a:lnSpc>
              <a:buFontTx/>
              <a:buNone/>
            </a:pPr>
            <a:r>
              <a:rPr lang="en-US" sz="2400" dirty="0" smtClean="0">
                <a:latin typeface="Arial" pitchFamily="34" charset="0"/>
              </a:rPr>
              <a:t> </a:t>
            </a:r>
            <a:r>
              <a:rPr lang="en-US" sz="2400" dirty="0" err="1" smtClean="0">
                <a:latin typeface="Arial" pitchFamily="34" charset="0"/>
              </a:rPr>
              <a:t>y</a:t>
            </a:r>
            <a:r>
              <a:rPr lang="en-US" sz="2400" baseline="-25000" dirty="0" err="1" smtClean="0">
                <a:latin typeface="Arial" pitchFamily="34" charset="0"/>
              </a:rPr>
              <a:t>t</a:t>
            </a:r>
            <a:r>
              <a:rPr lang="en-US" sz="2400" dirty="0" smtClean="0">
                <a:latin typeface="Arial" pitchFamily="34" charset="0"/>
              </a:rPr>
              <a:t> = </a:t>
            </a:r>
            <a:r>
              <a:rPr lang="en-US" sz="2400" dirty="0" err="1" smtClean="0">
                <a:latin typeface="Arial" pitchFamily="34" charset="0"/>
              </a:rPr>
              <a:t>CF</a:t>
            </a:r>
            <a:r>
              <a:rPr lang="en-US" sz="2400" baseline="-25000" dirty="0" err="1" smtClean="0">
                <a:latin typeface="Arial" pitchFamily="34" charset="0"/>
              </a:rPr>
              <a:t>t</a:t>
            </a:r>
            <a:r>
              <a:rPr lang="en-US" sz="2400" dirty="0" smtClean="0">
                <a:latin typeface="Arial" pitchFamily="34" charset="0"/>
              </a:rPr>
              <a:t> / V</a:t>
            </a:r>
            <a:r>
              <a:rPr lang="en-US" sz="2400" baseline="-25000" dirty="0" smtClean="0">
                <a:latin typeface="Arial" pitchFamily="34" charset="0"/>
              </a:rPr>
              <a:t>t</a:t>
            </a:r>
            <a:r>
              <a:rPr lang="en-US" sz="2400" baseline="-25000" dirty="0" smtClean="0">
                <a:latin typeface="Arial" pitchFamily="34" charset="0"/>
              </a:rPr>
              <a:t>−1</a:t>
            </a:r>
            <a:endParaRPr lang="en-US" sz="2400" dirty="0" smtClean="0">
              <a:latin typeface="Arial" pitchFamily="34" charset="0"/>
            </a:endParaRPr>
          </a:p>
          <a:p>
            <a:pPr eaLnBrk="1" hangingPunct="1">
              <a:lnSpc>
                <a:spcPct val="90000"/>
              </a:lnSpc>
            </a:pPr>
            <a:r>
              <a:rPr lang="en-US" sz="2800" dirty="0" smtClean="0">
                <a:latin typeface="Arial" pitchFamily="34" charset="0"/>
              </a:rPr>
              <a:t>“</a:t>
            </a:r>
            <a:r>
              <a:rPr lang="en-US" sz="2800" b="1" dirty="0" smtClean="0">
                <a:latin typeface="Arial" pitchFamily="34" charset="0"/>
              </a:rPr>
              <a:t>APPRECIATION RETURN</a:t>
            </a:r>
            <a:r>
              <a:rPr lang="en-US" sz="2800" dirty="0" smtClean="0">
                <a:latin typeface="Arial" pitchFamily="34" charset="0"/>
              </a:rPr>
              <a:t>” (“g,” AKA “</a:t>
            </a:r>
            <a:r>
              <a:rPr lang="en-US" sz="2800" b="1" dirty="0" smtClean="0">
                <a:latin typeface="Arial" pitchFamily="34" charset="0"/>
              </a:rPr>
              <a:t>capital gain</a:t>
            </a:r>
            <a:r>
              <a:rPr lang="en-US" sz="2800" dirty="0" smtClean="0">
                <a:latin typeface="Arial" pitchFamily="34" charset="0"/>
              </a:rPr>
              <a:t>,” or “capital return,” or “</a:t>
            </a:r>
            <a:r>
              <a:rPr lang="en-US" sz="2800" b="1" dirty="0" smtClean="0">
                <a:latin typeface="Arial" pitchFamily="34" charset="0"/>
              </a:rPr>
              <a:t>growth</a:t>
            </a:r>
            <a:r>
              <a:rPr lang="en-US" sz="2800" dirty="0" smtClean="0">
                <a:latin typeface="Arial" pitchFamily="34" charset="0"/>
              </a:rPr>
              <a:t>”):</a:t>
            </a:r>
          </a:p>
          <a:p>
            <a:pPr lvl="1" eaLnBrk="1" hangingPunct="1">
              <a:lnSpc>
                <a:spcPct val="90000"/>
              </a:lnSpc>
              <a:buFontTx/>
              <a:buNone/>
            </a:pPr>
            <a:r>
              <a:rPr lang="en-US" sz="2400" dirty="0" err="1" smtClean="0">
                <a:latin typeface="Arial" pitchFamily="34" charset="0"/>
              </a:rPr>
              <a:t>g</a:t>
            </a:r>
            <a:r>
              <a:rPr lang="en-US" sz="2400" baseline="-25000" dirty="0" err="1" smtClean="0">
                <a:latin typeface="Arial" pitchFamily="34" charset="0"/>
              </a:rPr>
              <a:t>t</a:t>
            </a:r>
            <a:r>
              <a:rPr lang="en-US" sz="2400" dirty="0" smtClean="0">
                <a:latin typeface="Arial" pitchFamily="34" charset="0"/>
              </a:rPr>
              <a:t> = (</a:t>
            </a:r>
            <a:r>
              <a:rPr lang="en-US" sz="2400" dirty="0" err="1" smtClean="0">
                <a:latin typeface="Arial" pitchFamily="34" charset="0"/>
              </a:rPr>
              <a:t>V</a:t>
            </a:r>
            <a:r>
              <a:rPr lang="en-US" sz="2400" baseline="-25000" dirty="0" err="1" smtClean="0">
                <a:latin typeface="Arial" pitchFamily="34" charset="0"/>
              </a:rPr>
              <a:t>t</a:t>
            </a:r>
            <a:r>
              <a:rPr lang="en-US" sz="2400" dirty="0" smtClean="0">
                <a:latin typeface="Arial" pitchFamily="34" charset="0"/>
              </a:rPr>
              <a:t> </a:t>
            </a:r>
            <a:r>
              <a:rPr lang="en-US" sz="2400" dirty="0" smtClean="0">
                <a:latin typeface="Arial" pitchFamily="34" charset="0"/>
              </a:rPr>
              <a:t>−</a:t>
            </a:r>
            <a:r>
              <a:rPr lang="en-US" sz="2400" dirty="0" smtClean="0">
                <a:latin typeface="Arial" pitchFamily="34" charset="0"/>
              </a:rPr>
              <a:t> V</a:t>
            </a:r>
            <a:r>
              <a:rPr lang="en-US" sz="2400" baseline="-25000" dirty="0" smtClean="0">
                <a:latin typeface="Arial" pitchFamily="34" charset="0"/>
              </a:rPr>
              <a:t>t</a:t>
            </a:r>
            <a:r>
              <a:rPr lang="en-US" sz="2400" baseline="-25000" dirty="0" smtClean="0">
                <a:latin typeface="Arial" pitchFamily="34" charset="0"/>
              </a:rPr>
              <a:t>−</a:t>
            </a:r>
            <a:r>
              <a:rPr lang="en-US" sz="2400" baseline="-25000" dirty="0" smtClean="0">
                <a:latin typeface="Arial" pitchFamily="34" charset="0"/>
              </a:rPr>
              <a:t>1</a:t>
            </a:r>
            <a:r>
              <a:rPr lang="en-US" sz="2400" dirty="0" smtClean="0">
                <a:latin typeface="Arial" pitchFamily="34" charset="0"/>
              </a:rPr>
              <a:t>)/V</a:t>
            </a:r>
            <a:r>
              <a:rPr lang="en-US" sz="2400" baseline="-25000" dirty="0" smtClean="0">
                <a:latin typeface="Arial" pitchFamily="34" charset="0"/>
              </a:rPr>
              <a:t>t</a:t>
            </a:r>
            <a:r>
              <a:rPr lang="en-US" sz="2400" baseline="-25000" dirty="0" smtClean="0">
                <a:latin typeface="Arial" pitchFamily="34" charset="0"/>
              </a:rPr>
              <a:t>−</a:t>
            </a:r>
            <a:r>
              <a:rPr lang="en-US" sz="2400" baseline="-25000" dirty="0" smtClean="0">
                <a:latin typeface="Arial" pitchFamily="34" charset="0"/>
              </a:rPr>
              <a:t>1</a:t>
            </a:r>
            <a:r>
              <a:rPr lang="en-US" sz="2400" dirty="0" smtClean="0">
                <a:latin typeface="Arial" pitchFamily="34" charset="0"/>
              </a:rPr>
              <a:t> </a:t>
            </a:r>
            <a:r>
              <a:rPr lang="en-US" sz="2400" dirty="0" smtClean="0">
                <a:latin typeface="Arial" pitchFamily="34" charset="0"/>
              </a:rPr>
              <a:t>=</a:t>
            </a:r>
            <a:r>
              <a:rPr lang="en-US" sz="2400" dirty="0" smtClean="0">
                <a:latin typeface="Arial" pitchFamily="34" charset="0"/>
              </a:rPr>
              <a:t> </a:t>
            </a:r>
            <a:r>
              <a:rPr lang="en-US" sz="2400" dirty="0" err="1" smtClean="0">
                <a:latin typeface="Arial" pitchFamily="34" charset="0"/>
              </a:rPr>
              <a:t>V</a:t>
            </a:r>
            <a:r>
              <a:rPr lang="en-US" sz="2400" baseline="-25000" dirty="0" err="1" smtClean="0">
                <a:latin typeface="Arial" pitchFamily="34" charset="0"/>
              </a:rPr>
              <a:t>t</a:t>
            </a:r>
            <a:r>
              <a:rPr lang="en-US" sz="2400" dirty="0" smtClean="0">
                <a:latin typeface="Arial" pitchFamily="34" charset="0"/>
              </a:rPr>
              <a:t>/V</a:t>
            </a:r>
            <a:r>
              <a:rPr lang="en-US" sz="2400" baseline="-25000" dirty="0" smtClean="0">
                <a:latin typeface="Arial" pitchFamily="34" charset="0"/>
              </a:rPr>
              <a:t>t</a:t>
            </a:r>
            <a:r>
              <a:rPr lang="en-US" sz="2400" baseline="-25000" dirty="0" smtClean="0">
                <a:latin typeface="Arial" pitchFamily="34" charset="0"/>
              </a:rPr>
              <a:t>−</a:t>
            </a:r>
            <a:r>
              <a:rPr lang="en-US" sz="2400" baseline="-25000" dirty="0" smtClean="0">
                <a:latin typeface="Arial" pitchFamily="34" charset="0"/>
              </a:rPr>
              <a:t>1</a:t>
            </a:r>
            <a:r>
              <a:rPr lang="en-US" sz="2400" dirty="0" smtClean="0">
                <a:latin typeface="Arial" pitchFamily="34" charset="0"/>
              </a:rPr>
              <a:t> </a:t>
            </a:r>
            <a:r>
              <a:rPr lang="en-US" sz="2400" dirty="0" smtClean="0">
                <a:latin typeface="Arial" pitchFamily="34" charset="0"/>
              </a:rPr>
              <a:t>−</a:t>
            </a:r>
            <a:r>
              <a:rPr lang="en-US" sz="2400" dirty="0" smtClean="0">
                <a:latin typeface="Arial" pitchFamily="34" charset="0"/>
              </a:rPr>
              <a:t>1</a:t>
            </a:r>
            <a:endParaRPr lang="en-US" sz="2400" dirty="0" smtClean="0">
              <a:latin typeface="Arial" pitchFamily="34" charset="0"/>
            </a:endParaRPr>
          </a:p>
          <a:p>
            <a:pPr lvl="2" eaLnBrk="1" hangingPunct="1">
              <a:lnSpc>
                <a:spcPct val="90000"/>
              </a:lnSpc>
              <a:buFont typeface="Wingdings" pitchFamily="2" charset="2"/>
              <a:buNone/>
            </a:pPr>
            <a:r>
              <a:rPr lang="en-US" sz="2000" b="1" dirty="0" smtClean="0">
                <a:latin typeface="Arial" pitchFamily="34" charset="0"/>
              </a:rPr>
              <a:t>NOTE:	</a:t>
            </a:r>
            <a:r>
              <a:rPr lang="en-US" sz="2000" b="1" dirty="0" err="1" smtClean="0">
                <a:latin typeface="Arial" pitchFamily="34" charset="0"/>
              </a:rPr>
              <a:t>r</a:t>
            </a:r>
            <a:r>
              <a:rPr lang="en-US" sz="2000" b="1" baseline="-25000" dirty="0" err="1" smtClean="0">
                <a:latin typeface="Arial" pitchFamily="34" charset="0"/>
              </a:rPr>
              <a:t>t</a:t>
            </a:r>
            <a:r>
              <a:rPr lang="en-US" sz="2000" b="1" dirty="0" smtClean="0">
                <a:latin typeface="Arial" pitchFamily="34" charset="0"/>
              </a:rPr>
              <a:t>  =  </a:t>
            </a:r>
            <a:r>
              <a:rPr lang="en-US" sz="2000" b="1" dirty="0" err="1" smtClean="0">
                <a:latin typeface="Arial" pitchFamily="34" charset="0"/>
              </a:rPr>
              <a:t>y</a:t>
            </a:r>
            <a:r>
              <a:rPr lang="en-US" sz="2000" b="1" baseline="-25000" dirty="0" err="1" smtClean="0">
                <a:latin typeface="Arial" pitchFamily="34" charset="0"/>
              </a:rPr>
              <a:t>t</a:t>
            </a:r>
            <a:r>
              <a:rPr lang="en-US" sz="2000" b="1" dirty="0" smtClean="0">
                <a:latin typeface="Arial" pitchFamily="34" charset="0"/>
              </a:rPr>
              <a:t> + </a:t>
            </a:r>
            <a:r>
              <a:rPr lang="en-US" sz="2000" b="1" dirty="0" err="1" smtClean="0">
                <a:latin typeface="Arial" pitchFamily="34" charset="0"/>
              </a:rPr>
              <a:t>g</a:t>
            </a:r>
            <a:r>
              <a:rPr lang="en-US" sz="2000" b="1" baseline="-25000" dirty="0" err="1" smtClean="0">
                <a:latin typeface="Arial" pitchFamily="34" charset="0"/>
              </a:rPr>
              <a:t>t</a:t>
            </a:r>
            <a:endParaRPr lang="en-US" sz="2000" dirty="0" smtClean="0">
              <a:latin typeface="Arial" pitchFamily="34" charset="0"/>
            </a:endParaRPr>
          </a:p>
        </p:txBody>
      </p:sp>
      <p:sp>
        <p:nvSpPr>
          <p:cNvPr id="29700" name="Slide Number Placeholder 3"/>
          <p:cNvSpPr>
            <a:spLocks noGrp="1"/>
          </p:cNvSpPr>
          <p:nvPr>
            <p:ph type="sldNum" sz="quarter" idx="12"/>
          </p:nvPr>
        </p:nvSpPr>
        <p:spPr>
          <a:noFill/>
          <a:ln>
            <a:miter lim="800000"/>
            <a:headEnd/>
            <a:tailEnd/>
          </a:ln>
        </p:spPr>
        <p:txBody>
          <a:bodyPr/>
          <a:lstStyle/>
          <a:p>
            <a:fld id="{5CD94FAC-83DC-43A3-BCD1-6D4AA15A1F27}" type="slidenum">
              <a:rPr lang="en-US"/>
              <a:pPr/>
              <a:t>18</a:t>
            </a:fld>
            <a:endParaRPr lang="en-US"/>
          </a:p>
        </p:txBody>
      </p:sp>
      <p:sp>
        <p:nvSpPr>
          <p:cNvPr id="2970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defRPr/>
            </a:pPr>
            <a:r>
              <a:rPr lang="en-US" b="1" smtClean="0"/>
              <a:t>TOTAL RETURN IS MOST IMPORTANT:</a:t>
            </a:r>
            <a:r>
              <a:rPr lang="en-US" smtClean="0"/>
              <a:t>  </a:t>
            </a:r>
          </a:p>
        </p:txBody>
      </p:sp>
      <p:sp>
        <p:nvSpPr>
          <p:cNvPr id="30723" name="Rectangle 3"/>
          <p:cNvSpPr>
            <a:spLocks noGrp="1" noChangeArrowheads="1"/>
          </p:cNvSpPr>
          <p:nvPr>
            <p:ph type="body" idx="1"/>
          </p:nvPr>
        </p:nvSpPr>
        <p:spPr/>
        <p:txBody>
          <a:bodyPr/>
          <a:lstStyle/>
          <a:p>
            <a:pPr eaLnBrk="1" hangingPunct="1"/>
            <a:r>
              <a:rPr lang="en-US" smtClean="0">
                <a:latin typeface="Arial" pitchFamily="34" charset="0"/>
              </a:rPr>
              <a:t>To convert y into g, reinvest the cash flow back into the asset.</a:t>
            </a:r>
          </a:p>
          <a:p>
            <a:pPr eaLnBrk="1" hangingPunct="1"/>
            <a:r>
              <a:rPr lang="en-US" smtClean="0">
                <a:latin typeface="Arial" pitchFamily="34" charset="0"/>
              </a:rPr>
              <a:t>To convert g into y, sell part of the holding in the asset.</a:t>
            </a:r>
          </a:p>
          <a:p>
            <a:pPr marL="457200" lvl="1" indent="0" eaLnBrk="1" hangingPunct="1">
              <a:buFontTx/>
              <a:buNone/>
            </a:pPr>
            <a:r>
              <a:rPr lang="en-US" b="1" smtClean="0">
                <a:latin typeface="Arial" pitchFamily="34" charset="0"/>
              </a:rPr>
              <a:t>NOTE:</a:t>
            </a:r>
            <a:r>
              <a:rPr lang="en-US" smtClean="0">
                <a:latin typeface="Arial" pitchFamily="34" charset="0"/>
              </a:rPr>
              <a:t>	This type of conversion is not so easy to do with most real estate investments as it is with investments in stocks and bonds. </a:t>
            </a:r>
          </a:p>
        </p:txBody>
      </p:sp>
      <p:sp>
        <p:nvSpPr>
          <p:cNvPr id="30724" name="Slide Number Placeholder 3"/>
          <p:cNvSpPr>
            <a:spLocks noGrp="1"/>
          </p:cNvSpPr>
          <p:nvPr>
            <p:ph type="sldNum" sz="quarter" idx="12"/>
          </p:nvPr>
        </p:nvSpPr>
        <p:spPr>
          <a:noFill/>
          <a:ln>
            <a:miter lim="800000"/>
            <a:headEnd/>
            <a:tailEnd/>
          </a:ln>
        </p:spPr>
        <p:txBody>
          <a:bodyPr/>
          <a:lstStyle/>
          <a:p>
            <a:fld id="{CB60B7AA-45D3-455A-A68F-596F39261B26}" type="slidenum">
              <a:rPr lang="en-US"/>
              <a:pPr/>
              <a:t>19</a:t>
            </a:fld>
            <a:endParaRPr lang="en-US"/>
          </a:p>
        </p:txBody>
      </p:sp>
      <p:sp>
        <p:nvSpPr>
          <p:cNvPr id="3072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dirty="0" smtClean="0"/>
              <a:t>Returns</a:t>
            </a:r>
          </a:p>
        </p:txBody>
      </p:sp>
      <p:sp>
        <p:nvSpPr>
          <p:cNvPr id="13315" name="Rectangle 3"/>
          <p:cNvSpPr>
            <a:spLocks noGrp="1" noChangeArrowheads="1"/>
          </p:cNvSpPr>
          <p:nvPr>
            <p:ph type="body" idx="1"/>
          </p:nvPr>
        </p:nvSpPr>
        <p:spPr>
          <a:xfrm>
            <a:off x="381000" y="1981200"/>
            <a:ext cx="8458200" cy="4114800"/>
          </a:xfrm>
        </p:spPr>
        <p:txBody>
          <a:bodyPr/>
          <a:lstStyle/>
          <a:p>
            <a:pPr marL="2286000" indent="-2286000" eaLnBrk="1" hangingPunct="1">
              <a:buFont typeface="Wingdings" pitchFamily="2" charset="2"/>
              <a:buNone/>
              <a:tabLst>
                <a:tab pos="1998663" algn="ctr"/>
              </a:tabLst>
            </a:pPr>
            <a:r>
              <a:rPr lang="en-US" sz="2800" smtClean="0">
                <a:latin typeface="Arial" pitchFamily="34" charset="0"/>
              </a:rPr>
              <a:t>RETURNS	=	</a:t>
            </a:r>
            <a:r>
              <a:rPr lang="en-US" sz="2800" b="1" i="1" smtClean="0">
                <a:latin typeface="Arial" pitchFamily="34" charset="0"/>
              </a:rPr>
              <a:t>Profits</a:t>
            </a:r>
            <a:r>
              <a:rPr lang="en-US" sz="2800" smtClean="0">
                <a:latin typeface="Arial" pitchFamily="34" charset="0"/>
              </a:rPr>
              <a:t> (in the investment game)</a:t>
            </a:r>
          </a:p>
          <a:p>
            <a:pPr marL="2286000" indent="-2286000" eaLnBrk="1" hangingPunct="1">
              <a:buFont typeface="Wingdings" pitchFamily="2" charset="2"/>
              <a:buNone/>
              <a:tabLst>
                <a:tab pos="1998663" algn="ctr"/>
              </a:tabLst>
            </a:pPr>
            <a:r>
              <a:rPr lang="en-US" sz="2800" smtClean="0">
                <a:latin typeface="Arial" pitchFamily="34" charset="0"/>
              </a:rPr>
              <a:t>RETURNS	=	Objective to </a:t>
            </a:r>
            <a:r>
              <a:rPr lang="en-US" sz="2800" b="1" i="1" smtClean="0">
                <a:latin typeface="Arial" pitchFamily="34" charset="0"/>
              </a:rPr>
              <a:t>maximize</a:t>
            </a:r>
            <a:r>
              <a:rPr lang="en-US" sz="2800" smtClean="0">
                <a:latin typeface="Arial" pitchFamily="34" charset="0"/>
              </a:rPr>
              <a:t> (CET. PAR.)</a:t>
            </a:r>
          </a:p>
          <a:p>
            <a:pPr marL="2286000" indent="-2286000" eaLnBrk="1" hangingPunct="1">
              <a:buFont typeface="Wingdings" pitchFamily="2" charset="2"/>
              <a:buNone/>
              <a:tabLst>
                <a:tab pos="1998663" algn="ctr"/>
              </a:tabLst>
            </a:pPr>
            <a:r>
              <a:rPr lang="en-US" sz="2800" smtClean="0">
                <a:latin typeface="Arial" pitchFamily="34" charset="0"/>
              </a:rPr>
              <a:t>RETURNS	=	What you've got </a:t>
            </a:r>
          </a:p>
          <a:p>
            <a:pPr lvl="1" eaLnBrk="1" hangingPunct="1">
              <a:tabLst>
                <a:tab pos="1998663" algn="ctr"/>
              </a:tabLst>
            </a:pPr>
            <a:r>
              <a:rPr lang="en-US" sz="2400" smtClean="0">
                <a:latin typeface="Arial" pitchFamily="34" charset="0"/>
              </a:rPr>
              <a:t>What you had to begin with, as a proportion of what you had to begin with.</a:t>
            </a:r>
          </a:p>
        </p:txBody>
      </p:sp>
      <p:sp>
        <p:nvSpPr>
          <p:cNvPr id="13316" name="Slide Number Placeholder 3"/>
          <p:cNvSpPr>
            <a:spLocks noGrp="1"/>
          </p:cNvSpPr>
          <p:nvPr>
            <p:ph type="sldNum" sz="quarter" idx="12"/>
          </p:nvPr>
        </p:nvSpPr>
        <p:spPr>
          <a:noFill/>
          <a:ln>
            <a:miter lim="800000"/>
            <a:headEnd/>
            <a:tailEnd/>
          </a:ln>
        </p:spPr>
        <p:txBody>
          <a:bodyPr/>
          <a:lstStyle/>
          <a:p>
            <a:fld id="{D62C9208-47F3-4E31-9519-FBB12B3CAAAE}" type="slidenum">
              <a:rPr lang="en-US"/>
              <a:pPr/>
              <a:t>2</a:t>
            </a:fld>
            <a:endParaRPr lang="en-US"/>
          </a:p>
        </p:txBody>
      </p:sp>
      <p:sp>
        <p:nvSpPr>
          <p:cNvPr id="1331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defRPr/>
            </a:pPr>
            <a:r>
              <a:rPr lang="en-US" b="1" smtClean="0"/>
              <a:t>EXAMPLE:</a:t>
            </a:r>
            <a:endParaRPr lang="en-US" smtClean="0"/>
          </a:p>
        </p:txBody>
      </p:sp>
      <p:sp>
        <p:nvSpPr>
          <p:cNvPr id="31747" name="Rectangle 3"/>
          <p:cNvSpPr>
            <a:spLocks noGrp="1" noChangeArrowheads="1"/>
          </p:cNvSpPr>
          <p:nvPr>
            <p:ph type="body" idx="1"/>
          </p:nvPr>
        </p:nvSpPr>
        <p:spPr/>
        <p:txBody>
          <a:bodyPr/>
          <a:lstStyle/>
          <a:p>
            <a:pPr eaLnBrk="1" hangingPunct="1"/>
            <a:r>
              <a:rPr lang="en-US" smtClean="0">
                <a:latin typeface="Arial" pitchFamily="34" charset="0"/>
              </a:rPr>
              <a:t>PROPERTY VALUE AT END OF 1994:	= $100,000</a:t>
            </a:r>
          </a:p>
          <a:p>
            <a:pPr eaLnBrk="1" hangingPunct="1"/>
            <a:r>
              <a:rPr lang="en-US" smtClean="0">
                <a:latin typeface="Arial" pitchFamily="34" charset="0"/>
              </a:rPr>
              <a:t>PROPERTY NET RENT DURING 1995:	= $10,000</a:t>
            </a:r>
          </a:p>
          <a:p>
            <a:pPr eaLnBrk="1" hangingPunct="1"/>
            <a:r>
              <a:rPr lang="en-US" smtClean="0">
                <a:latin typeface="Arial" pitchFamily="34" charset="0"/>
              </a:rPr>
              <a:t>PROPERTY VALUE AT END OF 1995:	= $101,000</a:t>
            </a:r>
          </a:p>
        </p:txBody>
      </p:sp>
      <p:sp>
        <p:nvSpPr>
          <p:cNvPr id="31748" name="Slide Number Placeholder 3"/>
          <p:cNvSpPr>
            <a:spLocks noGrp="1"/>
          </p:cNvSpPr>
          <p:nvPr>
            <p:ph type="sldNum" sz="quarter" idx="12"/>
          </p:nvPr>
        </p:nvSpPr>
        <p:spPr>
          <a:noFill/>
          <a:ln>
            <a:miter lim="800000"/>
            <a:headEnd/>
            <a:tailEnd/>
          </a:ln>
        </p:spPr>
        <p:txBody>
          <a:bodyPr/>
          <a:lstStyle/>
          <a:p>
            <a:fld id="{8178F3FB-B311-4FAA-8DB6-E4C9C88F4CBB}" type="slidenum">
              <a:rPr lang="en-US"/>
              <a:pPr/>
              <a:t>20</a:t>
            </a:fld>
            <a:endParaRPr lang="en-US"/>
          </a:p>
        </p:txBody>
      </p:sp>
      <p:sp>
        <p:nvSpPr>
          <p:cNvPr id="3174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pPr eaLnBrk="1" hangingPunct="1">
              <a:defRPr/>
            </a:pPr>
            <a:r>
              <a:rPr lang="en-US" smtClean="0"/>
              <a:t>WHAT IS 1995 r, g, y ?...</a:t>
            </a:r>
          </a:p>
        </p:txBody>
      </p:sp>
      <p:sp>
        <p:nvSpPr>
          <p:cNvPr id="32771" name="Rectangle 4"/>
          <p:cNvSpPr>
            <a:spLocks noGrp="1" noChangeArrowheads="1"/>
          </p:cNvSpPr>
          <p:nvPr>
            <p:ph type="body" idx="1"/>
          </p:nvPr>
        </p:nvSpPr>
        <p:spPr>
          <a:xfrm>
            <a:off x="381000" y="1981200"/>
            <a:ext cx="8305800" cy="4114800"/>
          </a:xfrm>
        </p:spPr>
        <p:txBody>
          <a:bodyPr/>
          <a:lstStyle/>
          <a:p>
            <a:pPr eaLnBrk="1" hangingPunct="1">
              <a:tabLst>
                <a:tab pos="1371600" algn="ctr"/>
                <a:tab pos="1604963" algn="l"/>
              </a:tabLst>
            </a:pPr>
            <a:r>
              <a:rPr lang="en-US" sz="2800" smtClean="0">
                <a:latin typeface="Arial" pitchFamily="34" charset="0"/>
              </a:rPr>
              <a:t>y</a:t>
            </a:r>
            <a:r>
              <a:rPr lang="en-US" sz="2800" baseline="-25000" smtClean="0">
                <a:latin typeface="Arial" pitchFamily="34" charset="0"/>
              </a:rPr>
              <a:t>1995</a:t>
            </a:r>
            <a:r>
              <a:rPr lang="en-US" sz="2800" smtClean="0">
                <a:latin typeface="Arial" pitchFamily="34" charset="0"/>
              </a:rPr>
              <a:t>	= 	$10,000/$100,000 = 10%</a:t>
            </a:r>
          </a:p>
          <a:p>
            <a:pPr eaLnBrk="1" hangingPunct="1">
              <a:tabLst>
                <a:tab pos="1371600" algn="ctr"/>
                <a:tab pos="1604963" algn="l"/>
              </a:tabLst>
            </a:pPr>
            <a:r>
              <a:rPr lang="en-US" sz="2800" smtClean="0">
                <a:latin typeface="Arial" pitchFamily="34" charset="0"/>
              </a:rPr>
              <a:t>g</a:t>
            </a:r>
            <a:r>
              <a:rPr lang="en-US" sz="2800" baseline="-25000" smtClean="0">
                <a:latin typeface="Arial" pitchFamily="34" charset="0"/>
              </a:rPr>
              <a:t>1995</a:t>
            </a:r>
            <a:r>
              <a:rPr lang="en-US" sz="2800" smtClean="0">
                <a:latin typeface="Arial" pitchFamily="34" charset="0"/>
              </a:rPr>
              <a:t> 	=	($101,000 − $100,000)/$100,000 =  1%</a:t>
            </a:r>
          </a:p>
          <a:p>
            <a:pPr eaLnBrk="1" hangingPunct="1">
              <a:tabLst>
                <a:tab pos="1371600" algn="ctr"/>
                <a:tab pos="1604963" algn="l"/>
              </a:tabLst>
            </a:pPr>
            <a:r>
              <a:rPr lang="en-US" sz="2800" smtClean="0">
                <a:latin typeface="Arial" pitchFamily="34" charset="0"/>
              </a:rPr>
              <a:t>r</a:t>
            </a:r>
            <a:r>
              <a:rPr lang="en-US" sz="2800" baseline="-25000" smtClean="0">
                <a:latin typeface="Arial" pitchFamily="34" charset="0"/>
              </a:rPr>
              <a:t>1995</a:t>
            </a:r>
            <a:r>
              <a:rPr lang="en-US" sz="2800" smtClean="0">
                <a:latin typeface="Arial" pitchFamily="34" charset="0"/>
              </a:rPr>
              <a:t> 	= 	10% + 1%  =   11%</a:t>
            </a:r>
            <a:endParaRPr lang="en-US" smtClean="0">
              <a:latin typeface="Arial" pitchFamily="34" charset="0"/>
            </a:endParaRPr>
          </a:p>
        </p:txBody>
      </p:sp>
      <p:sp>
        <p:nvSpPr>
          <p:cNvPr id="32772" name="Slide Number Placeholder 3"/>
          <p:cNvSpPr>
            <a:spLocks noGrp="1"/>
          </p:cNvSpPr>
          <p:nvPr>
            <p:ph type="sldNum" sz="quarter" idx="12"/>
          </p:nvPr>
        </p:nvSpPr>
        <p:spPr>
          <a:noFill/>
          <a:ln>
            <a:miter lim="800000"/>
            <a:headEnd/>
            <a:tailEnd/>
          </a:ln>
        </p:spPr>
        <p:txBody>
          <a:bodyPr/>
          <a:lstStyle/>
          <a:p>
            <a:fld id="{4DD3B545-AFD6-4E1F-9621-04B2D71DF8F5}" type="slidenum">
              <a:rPr lang="en-US"/>
              <a:pPr/>
              <a:t>21</a:t>
            </a:fld>
            <a:endParaRPr lang="en-US"/>
          </a:p>
        </p:txBody>
      </p:sp>
      <p:sp>
        <p:nvSpPr>
          <p:cNvPr id="3277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eaLnBrk="1" hangingPunct="1">
              <a:defRPr/>
            </a:pPr>
            <a:r>
              <a:rPr lang="en-US" b="1" smtClean="0"/>
              <a:t>A NOTE ON RETURN TERMINOLOGY </a:t>
            </a:r>
            <a:endParaRPr lang="en-US" smtClean="0"/>
          </a:p>
        </p:txBody>
      </p:sp>
      <p:sp>
        <p:nvSpPr>
          <p:cNvPr id="33795" name="Rectangle 3"/>
          <p:cNvSpPr>
            <a:spLocks noGrp="1" noChangeArrowheads="1"/>
          </p:cNvSpPr>
          <p:nvPr>
            <p:ph type="body" idx="1"/>
          </p:nvPr>
        </p:nvSpPr>
        <p:spPr/>
        <p:txBody>
          <a:bodyPr/>
          <a:lstStyle/>
          <a:p>
            <a:pPr eaLnBrk="1" hangingPunct="1">
              <a:lnSpc>
                <a:spcPct val="90000"/>
              </a:lnSpc>
            </a:pPr>
            <a:r>
              <a:rPr lang="en-US" sz="2800" smtClean="0">
                <a:latin typeface="Arial" pitchFamily="34" charset="0"/>
              </a:rPr>
              <a:t>“INCOME RETURN”	- YIELD, CURRENT YIELD, DIVIDEND YIELD.</a:t>
            </a:r>
          </a:p>
          <a:p>
            <a:pPr lvl="1" eaLnBrk="1" hangingPunct="1">
              <a:lnSpc>
                <a:spcPct val="90000"/>
              </a:lnSpc>
            </a:pPr>
            <a:r>
              <a:rPr lang="en-US" sz="2400" smtClean="0">
                <a:latin typeface="Arial" pitchFamily="34" charset="0"/>
              </a:rPr>
              <a:t>Is it cash flow based or accrual income based?</a:t>
            </a:r>
          </a:p>
          <a:p>
            <a:pPr lvl="1" eaLnBrk="1" hangingPunct="1">
              <a:lnSpc>
                <a:spcPct val="90000"/>
              </a:lnSpc>
            </a:pPr>
            <a:r>
              <a:rPr lang="en-US" sz="2400" smtClean="0">
                <a:latin typeface="Arial" pitchFamily="34" charset="0"/>
              </a:rPr>
              <a:t>Similar to “cap rate.”</a:t>
            </a:r>
          </a:p>
          <a:p>
            <a:pPr lvl="1" eaLnBrk="1" hangingPunct="1">
              <a:lnSpc>
                <a:spcPct val="90000"/>
              </a:lnSpc>
            </a:pPr>
            <a:r>
              <a:rPr lang="en-US" sz="2400" smtClean="0">
                <a:latin typeface="Arial" pitchFamily="34" charset="0"/>
              </a:rPr>
              <a:t>Is a reserve for capital expenditures taken out?</a:t>
            </a:r>
          </a:p>
          <a:p>
            <a:pPr lvl="1" eaLnBrk="1" hangingPunct="1">
              <a:lnSpc>
                <a:spcPct val="90000"/>
              </a:lnSpc>
            </a:pPr>
            <a:r>
              <a:rPr lang="en-US" sz="2400" smtClean="0">
                <a:latin typeface="Arial" pitchFamily="34" charset="0"/>
              </a:rPr>
              <a:t>CI typically 1%–2% /YR of V.</a:t>
            </a:r>
          </a:p>
          <a:p>
            <a:pPr lvl="1" eaLnBrk="1" hangingPunct="1">
              <a:lnSpc>
                <a:spcPct val="90000"/>
              </a:lnSpc>
            </a:pPr>
            <a:r>
              <a:rPr lang="en-US" sz="2400" smtClean="0">
                <a:latin typeface="Arial" pitchFamily="34" charset="0"/>
              </a:rPr>
              <a:t>EXAMPLE: V=1000, NOI=100, CI=10:</a:t>
            </a:r>
          </a:p>
          <a:p>
            <a:pPr lvl="2" eaLnBrk="1" hangingPunct="1">
              <a:lnSpc>
                <a:spcPct val="90000"/>
              </a:lnSpc>
              <a:buFont typeface="Wingdings" pitchFamily="2" charset="2"/>
              <a:buNone/>
            </a:pPr>
            <a:r>
              <a:rPr lang="en-US" sz="2000" smtClean="0">
                <a:latin typeface="Arial" pitchFamily="34" charset="0"/>
              </a:rPr>
              <a:t>y</a:t>
            </a:r>
            <a:r>
              <a:rPr lang="en-US" sz="2000" baseline="-25000" smtClean="0">
                <a:latin typeface="Arial" pitchFamily="34" charset="0"/>
              </a:rPr>
              <a:t>t</a:t>
            </a:r>
            <a:r>
              <a:rPr lang="en-US" sz="2000" smtClean="0">
                <a:latin typeface="Arial" pitchFamily="34" charset="0"/>
              </a:rPr>
              <a:t> = (100−10)/1000 = 9%, “cap rate” = 100/1000 = 10%</a:t>
            </a:r>
          </a:p>
        </p:txBody>
      </p:sp>
      <p:sp>
        <p:nvSpPr>
          <p:cNvPr id="33796" name="Slide Number Placeholder 3"/>
          <p:cNvSpPr>
            <a:spLocks noGrp="1"/>
          </p:cNvSpPr>
          <p:nvPr>
            <p:ph type="sldNum" sz="quarter" idx="12"/>
          </p:nvPr>
        </p:nvSpPr>
        <p:spPr>
          <a:noFill/>
          <a:ln>
            <a:miter lim="800000"/>
            <a:headEnd/>
            <a:tailEnd/>
          </a:ln>
        </p:spPr>
        <p:txBody>
          <a:bodyPr/>
          <a:lstStyle/>
          <a:p>
            <a:fld id="{A9788E0D-3FC0-4207-85C1-FB6CCDF03915}" type="slidenum">
              <a:rPr lang="en-US"/>
              <a:pPr/>
              <a:t>22</a:t>
            </a:fld>
            <a:endParaRPr lang="en-US"/>
          </a:p>
        </p:txBody>
      </p:sp>
      <p:sp>
        <p:nvSpPr>
          <p:cNvPr id="3379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eaLnBrk="1" hangingPunct="1">
              <a:defRPr/>
            </a:pPr>
            <a:r>
              <a:rPr lang="en-US" dirty="0" smtClean="0"/>
              <a:t>“YIELD”	</a:t>
            </a:r>
          </a:p>
        </p:txBody>
      </p:sp>
      <p:sp>
        <p:nvSpPr>
          <p:cNvPr id="34819" name="Rectangle 3"/>
          <p:cNvSpPr>
            <a:spLocks noGrp="1" noChangeArrowheads="1"/>
          </p:cNvSpPr>
          <p:nvPr>
            <p:ph type="body" idx="1"/>
          </p:nvPr>
        </p:nvSpPr>
        <p:spPr>
          <a:xfrm>
            <a:off x="685800" y="1981200"/>
            <a:ext cx="7772400" cy="2667000"/>
          </a:xfrm>
        </p:spPr>
        <p:txBody>
          <a:bodyPr/>
          <a:lstStyle/>
          <a:p>
            <a:pPr eaLnBrk="1" hangingPunct="1"/>
            <a:r>
              <a:rPr lang="en-US" smtClean="0">
                <a:latin typeface="Arial" pitchFamily="34" charset="0"/>
              </a:rPr>
              <a:t>Can also mean: “total yield,” “yield to maturity”</a:t>
            </a:r>
          </a:p>
          <a:p>
            <a:pPr lvl="1" eaLnBrk="1" hangingPunct="1"/>
            <a:r>
              <a:rPr lang="en-US" smtClean="0">
                <a:latin typeface="Arial" pitchFamily="34" charset="0"/>
              </a:rPr>
              <a:t>These are IRRs, which are </a:t>
            </a:r>
            <a:r>
              <a:rPr lang="en-US" i="1" smtClean="0">
                <a:latin typeface="Arial" pitchFamily="34" charset="0"/>
              </a:rPr>
              <a:t>total</a:t>
            </a:r>
            <a:r>
              <a:rPr lang="en-US" smtClean="0">
                <a:latin typeface="Arial" pitchFamily="34" charset="0"/>
              </a:rPr>
              <a:t> returns, not just income.</a:t>
            </a:r>
          </a:p>
        </p:txBody>
      </p:sp>
      <p:sp>
        <p:nvSpPr>
          <p:cNvPr id="139268" name="Text Box 4"/>
          <p:cNvSpPr txBox="1">
            <a:spLocks noChangeArrowheads="1"/>
          </p:cNvSpPr>
          <p:nvPr/>
        </p:nvSpPr>
        <p:spPr bwMode="auto">
          <a:xfrm>
            <a:off x="1219200" y="4648200"/>
            <a:ext cx="6096000" cy="183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lvl="1" algn="ctr" eaLnBrk="1" hangingPunct="1">
              <a:spcBef>
                <a:spcPct val="20000"/>
              </a:spcBef>
              <a:buClr>
                <a:schemeClr val="tx1"/>
              </a:buClr>
              <a:buSzPct val="90000"/>
              <a:defRPr/>
            </a:pPr>
            <a:r>
              <a:rPr lang="en-US" sz="4400" dirty="0">
                <a:effectLst>
                  <a:outerShdw blurRad="38100" dist="38100" dir="2700000" algn="tl">
                    <a:srgbClr val="FFFFFF"/>
                  </a:outerShdw>
                </a:effectLst>
                <a:latin typeface="Arial" panose="020B0604020202090204" pitchFamily="34" charset="0"/>
              </a:rPr>
              <a:t>“BASIS POINT”</a:t>
            </a:r>
            <a:r>
              <a:rPr lang="en-US" sz="3600" dirty="0">
                <a:effectLst>
                  <a:outerShdw blurRad="38100" dist="38100" dir="2700000" algn="tl">
                    <a:srgbClr val="FFFFFF"/>
                  </a:outerShdw>
                </a:effectLst>
                <a:latin typeface="Arial" panose="020B0604020202090204" pitchFamily="34" charset="0"/>
              </a:rPr>
              <a:t> </a:t>
            </a:r>
            <a:endParaRPr lang="en-US" sz="3600" dirty="0">
              <a:effectLst>
                <a:outerShdw blurRad="38100" dist="38100" dir="2700000" algn="tl">
                  <a:srgbClr val="FFFFFF"/>
                </a:outerShdw>
              </a:effectLst>
              <a:latin typeface="Arial" panose="020B0604020202090204" pitchFamily="34" charset="0"/>
            </a:endParaRPr>
          </a:p>
          <a:p>
            <a:pPr lvl="1" eaLnBrk="1" hangingPunct="1">
              <a:spcBef>
                <a:spcPct val="20000"/>
              </a:spcBef>
              <a:buClr>
                <a:schemeClr val="tx1"/>
              </a:buClr>
              <a:buSzPct val="90000"/>
              <a:defRPr/>
            </a:pPr>
            <a:r>
              <a:rPr lang="en-US" sz="2800" dirty="0">
                <a:latin typeface="Arial" panose="020B0604020202090204" pitchFamily="34" charset="0"/>
              </a:rPr>
              <a:t>= 1 / 100th PERCENT = .0001</a:t>
            </a:r>
          </a:p>
          <a:p>
            <a:pPr eaLnBrk="1" hangingPunct="1">
              <a:spcBef>
                <a:spcPct val="50000"/>
              </a:spcBef>
              <a:defRPr/>
            </a:pPr>
            <a:endParaRPr lang="en-US" dirty="0"/>
          </a:p>
        </p:txBody>
      </p:sp>
      <p:sp>
        <p:nvSpPr>
          <p:cNvPr id="34821" name="Slide Number Placeholder 4"/>
          <p:cNvSpPr>
            <a:spLocks noGrp="1"/>
          </p:cNvSpPr>
          <p:nvPr>
            <p:ph type="sldNum" sz="quarter" idx="12"/>
          </p:nvPr>
        </p:nvSpPr>
        <p:spPr>
          <a:noFill/>
          <a:ln>
            <a:miter lim="800000"/>
            <a:headEnd/>
            <a:tailEnd/>
          </a:ln>
        </p:spPr>
        <p:txBody>
          <a:bodyPr/>
          <a:lstStyle/>
          <a:p>
            <a:fld id="{38DEA535-A428-4321-8B4D-DC999C90EEA5}" type="slidenum">
              <a:rPr lang="en-US"/>
              <a:pPr/>
              <a:t>23</a:t>
            </a:fld>
            <a:endParaRPr lang="en-US"/>
          </a:p>
        </p:txBody>
      </p:sp>
      <p:sp>
        <p:nvSpPr>
          <p:cNvPr id="34822"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eaLnBrk="1" hangingPunct="1">
              <a:defRPr/>
            </a:pPr>
            <a:r>
              <a:rPr lang="en-US" b="1" dirty="0" smtClean="0"/>
              <a:t>CONTINUOUSLY COMPOUNDED RETURNS:</a:t>
            </a:r>
            <a:endParaRPr lang="en-US" dirty="0" smtClean="0"/>
          </a:p>
        </p:txBody>
      </p:sp>
      <p:sp>
        <p:nvSpPr>
          <p:cNvPr id="26627" name="Rectangle 3"/>
          <p:cNvSpPr>
            <a:spLocks noGrp="1" noChangeArrowheads="1"/>
          </p:cNvSpPr>
          <p:nvPr>
            <p:ph type="body" idx="1"/>
          </p:nvPr>
        </p:nvSpPr>
        <p:spPr/>
        <p:txBody>
          <a:bodyPr/>
          <a:lstStyle/>
          <a:p>
            <a:pPr eaLnBrk="1" hangingPunct="1">
              <a:defRPr/>
            </a:pPr>
            <a:r>
              <a:rPr lang="en-US" dirty="0" smtClean="0">
                <a:latin typeface="Arial" pitchFamily="34" charset="0"/>
              </a:rPr>
              <a:t>The </a:t>
            </a:r>
            <a:r>
              <a:rPr lang="en-US" i="1" dirty="0" smtClean="0">
                <a:latin typeface="Arial" pitchFamily="34" charset="0"/>
              </a:rPr>
              <a:t>per annum </a:t>
            </a:r>
            <a:r>
              <a:rPr lang="en-US" dirty="0" smtClean="0">
                <a:latin typeface="Arial" pitchFamily="34" charset="0"/>
              </a:rPr>
              <a:t>continuously compounded total return is:</a:t>
            </a:r>
          </a:p>
          <a:p>
            <a:pPr eaLnBrk="1" hangingPunct="1">
              <a:defRPr/>
            </a:pPr>
            <a:endParaRPr lang="en-US" dirty="0" smtClean="0">
              <a:latin typeface="Arial" pitchFamily="34" charset="0"/>
              <a:cs typeface="Arial" pitchFamily="34" charset="0"/>
            </a:endParaRPr>
          </a:p>
          <a:p>
            <a:pPr lvl="1" eaLnBrk="1" hangingPunct="1">
              <a:buFontTx/>
              <a:buNone/>
              <a:defRPr/>
            </a:pPr>
            <a:endParaRPr lang="en-US" dirty="0" smtClean="0">
              <a:latin typeface="Arial" pitchFamily="34" charset="0"/>
              <a:cs typeface="Arial" pitchFamily="34" charset="0"/>
            </a:endParaRPr>
          </a:p>
          <a:p>
            <a:pPr marL="457200" lvl="1" indent="0" eaLnBrk="1" hangingPunct="1">
              <a:buFontTx/>
              <a:buNone/>
              <a:defRPr/>
            </a:pPr>
            <a:r>
              <a:rPr lang="en-US" dirty="0" smtClean="0">
                <a:latin typeface="Arial" pitchFamily="34" charset="0"/>
                <a:cs typeface="Arial" pitchFamily="34" charset="0"/>
              </a:rPr>
              <a:t>Where “y” is the number (or fraction) of years between time “t−1” and “t.”</a:t>
            </a:r>
          </a:p>
        </p:txBody>
      </p:sp>
      <p:graphicFrame>
        <p:nvGraphicFramePr>
          <p:cNvPr id="1026" name="Object 4"/>
          <p:cNvGraphicFramePr>
            <a:graphicFrameLocks noChangeAspect="1"/>
          </p:cNvGraphicFramePr>
          <p:nvPr/>
        </p:nvGraphicFramePr>
        <p:xfrm>
          <a:off x="381000" y="3279775"/>
          <a:ext cx="8458200" cy="530225"/>
        </p:xfrm>
        <a:graphic>
          <a:graphicData uri="http://schemas.openxmlformats.org/presentationml/2006/ole">
            <p:oleObj spid="_x0000_s1026" r:id="rId3" imgW="3695700" imgH="190500" progId="Equation.3">
              <p:embed/>
            </p:oleObj>
          </a:graphicData>
        </a:graphic>
      </p:graphicFrame>
      <p:sp>
        <p:nvSpPr>
          <p:cNvPr id="1029" name="Slide Number Placeholder 4"/>
          <p:cNvSpPr>
            <a:spLocks noGrp="1"/>
          </p:cNvSpPr>
          <p:nvPr>
            <p:ph type="sldNum" sz="quarter" idx="12"/>
          </p:nvPr>
        </p:nvSpPr>
        <p:spPr>
          <a:noFill/>
          <a:ln>
            <a:miter lim="800000"/>
            <a:headEnd/>
            <a:tailEnd/>
          </a:ln>
        </p:spPr>
        <p:txBody>
          <a:bodyPr/>
          <a:lstStyle/>
          <a:p>
            <a:fld id="{BE5267C1-F84F-48B2-9EEF-81198C653284}" type="slidenum">
              <a:rPr lang="en-US"/>
              <a:pPr/>
              <a:t>24</a:t>
            </a:fld>
            <a:endParaRPr lang="en-US"/>
          </a:p>
        </p:txBody>
      </p:sp>
      <p:sp>
        <p:nvSpPr>
          <p:cNvPr id="1030"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pPr eaLnBrk="1" hangingPunct="1">
              <a:defRPr/>
            </a:pPr>
            <a:r>
              <a:rPr lang="en-US" dirty="0" smtClean="0">
                <a:cs typeface="Arial" panose="020B0604020202090204" pitchFamily="34" charset="0"/>
              </a:rPr>
              <a:t>EXAMPLE:</a:t>
            </a:r>
          </a:p>
        </p:txBody>
      </p:sp>
      <p:sp>
        <p:nvSpPr>
          <p:cNvPr id="35843" name="Rectangle 3"/>
          <p:cNvSpPr>
            <a:spLocks noGrp="1" noChangeArrowheads="1"/>
          </p:cNvSpPr>
          <p:nvPr>
            <p:ph type="body" idx="1"/>
          </p:nvPr>
        </p:nvSpPr>
        <p:spPr/>
        <p:txBody>
          <a:bodyPr/>
          <a:lstStyle/>
          <a:p>
            <a:pPr eaLnBrk="1" hangingPunct="1">
              <a:buFont typeface="Wingdings" pitchFamily="2" charset="2"/>
              <a:buNone/>
            </a:pPr>
            <a:r>
              <a:rPr lang="en-US" smtClean="0">
                <a:cs typeface="Arial" pitchFamily="34" charset="0"/>
              </a:rPr>
              <a:t>01/01/98	V = 1000</a:t>
            </a:r>
          </a:p>
          <a:p>
            <a:pPr eaLnBrk="1" hangingPunct="1">
              <a:buFont typeface="Wingdings" pitchFamily="2" charset="2"/>
              <a:buNone/>
            </a:pPr>
            <a:r>
              <a:rPr lang="en-US" smtClean="0">
                <a:cs typeface="Arial" pitchFamily="34" charset="0"/>
              </a:rPr>
              <a:t>03/31/99	V = 1100 &amp; CF = 50</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 </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PER ANNUM</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r 	= (LN(1150) – LN(1000)) / 1.25</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	= 7.04752 – 6.90776</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	= 11.18%</a:t>
            </a:r>
            <a:endParaRPr lang="en-US" smtClean="0">
              <a:latin typeface="Courier" charset="0"/>
              <a:cs typeface="Times New Roman" pitchFamily="18" charset="0"/>
            </a:endParaRPr>
          </a:p>
        </p:txBody>
      </p:sp>
      <p:sp>
        <p:nvSpPr>
          <p:cNvPr id="35844" name="Slide Number Placeholder 3"/>
          <p:cNvSpPr>
            <a:spLocks noGrp="1"/>
          </p:cNvSpPr>
          <p:nvPr>
            <p:ph type="sldNum" sz="quarter" idx="12"/>
          </p:nvPr>
        </p:nvSpPr>
        <p:spPr>
          <a:noFill/>
          <a:ln>
            <a:miter lim="800000"/>
            <a:headEnd/>
            <a:tailEnd/>
          </a:ln>
        </p:spPr>
        <p:txBody>
          <a:bodyPr/>
          <a:lstStyle/>
          <a:p>
            <a:fld id="{1521F372-BD1A-4420-958D-0A3FD7F0887E}" type="slidenum">
              <a:rPr lang="en-US"/>
              <a:pPr/>
              <a:t>25</a:t>
            </a:fld>
            <a:endParaRPr lang="en-US"/>
          </a:p>
        </p:txBody>
      </p:sp>
      <p:sp>
        <p:nvSpPr>
          <p:cNvPr id="3584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685800" y="381000"/>
            <a:ext cx="7772400" cy="990600"/>
          </a:xfrm>
        </p:spPr>
        <p:txBody>
          <a:bodyPr/>
          <a:lstStyle/>
          <a:p>
            <a:pPr eaLnBrk="1" hangingPunct="1">
              <a:defRPr/>
            </a:pPr>
            <a:r>
              <a:rPr lang="en-US" sz="3600" b="1" dirty="0" smtClean="0">
                <a:cs typeface="Arial" panose="020B0604020202090204" pitchFamily="34" charset="0"/>
              </a:rPr>
              <a:t>“REAL” vs. “NOMINAL” RETURNS</a:t>
            </a:r>
            <a:endParaRPr lang="en-US" sz="3600" dirty="0" smtClean="0">
              <a:latin typeface="Courier" charset="0"/>
              <a:cs typeface="Times New Roman" panose="02020603050405020304" pitchFamily="18" charset="0"/>
            </a:endParaRPr>
          </a:p>
        </p:txBody>
      </p:sp>
      <p:sp>
        <p:nvSpPr>
          <p:cNvPr id="36867" name="Rectangle 3"/>
          <p:cNvSpPr>
            <a:spLocks noGrp="1" noChangeArrowheads="1"/>
          </p:cNvSpPr>
          <p:nvPr>
            <p:ph type="body" idx="1"/>
          </p:nvPr>
        </p:nvSpPr>
        <p:spPr>
          <a:xfrm>
            <a:off x="685800" y="1371600"/>
            <a:ext cx="7772400" cy="4343400"/>
          </a:xfrm>
        </p:spPr>
        <p:txBody>
          <a:bodyPr/>
          <a:lstStyle/>
          <a:p>
            <a:pPr eaLnBrk="1" hangingPunct="1">
              <a:lnSpc>
                <a:spcPct val="90000"/>
              </a:lnSpc>
            </a:pPr>
            <a:r>
              <a:rPr lang="en-US" sz="2800" b="1" smtClean="0">
                <a:cs typeface="Arial" pitchFamily="34" charset="0"/>
              </a:rPr>
              <a:t>NOMINAL</a:t>
            </a:r>
            <a:r>
              <a:rPr lang="en-US" sz="2800" smtClean="0">
                <a:cs typeface="Arial" pitchFamily="34" charset="0"/>
              </a:rPr>
              <a:t> Returns are the “ordinary” returns you normally see quoted or empirically measured.  Unless it is explicitly stated otherwise, returns are always quoted and measured in nominal terms.  </a:t>
            </a:r>
            <a:r>
              <a:rPr lang="en-US" sz="2800" b="1" smtClean="0">
                <a:cs typeface="Arial" pitchFamily="34" charset="0"/>
              </a:rPr>
              <a:t>The NOMINAL Return is the Return in </a:t>
            </a:r>
            <a:r>
              <a:rPr lang="en-US" sz="2800" b="1" i="1" smtClean="0">
                <a:cs typeface="Arial" pitchFamily="34" charset="0"/>
              </a:rPr>
              <a:t>Current</a:t>
            </a:r>
            <a:r>
              <a:rPr lang="en-US" sz="2800" b="1" smtClean="0">
                <a:cs typeface="Arial" pitchFamily="34" charset="0"/>
              </a:rPr>
              <a:t> Dollars</a:t>
            </a:r>
            <a:r>
              <a:rPr lang="en-US" sz="2800" smtClean="0">
                <a:cs typeface="Arial" pitchFamily="34" charset="0"/>
              </a:rPr>
              <a:t> (dollars of the time when the return is generated).</a:t>
            </a:r>
            <a:endParaRPr lang="en-US" sz="2800" smtClean="0">
              <a:latin typeface="Courier" charset="0"/>
              <a:cs typeface="Times New Roman" pitchFamily="18" charset="0"/>
            </a:endParaRPr>
          </a:p>
          <a:p>
            <a:pPr eaLnBrk="1" hangingPunct="1">
              <a:lnSpc>
                <a:spcPct val="90000"/>
              </a:lnSpc>
            </a:pPr>
            <a:r>
              <a:rPr lang="en-US" sz="2800" b="1" smtClean="0">
                <a:cs typeface="Arial" pitchFamily="34" charset="0"/>
              </a:rPr>
              <a:t>REAL</a:t>
            </a:r>
            <a:r>
              <a:rPr lang="en-US" sz="2800" smtClean="0">
                <a:cs typeface="Arial" pitchFamily="34" charset="0"/>
              </a:rPr>
              <a:t> returns are </a:t>
            </a:r>
            <a:r>
              <a:rPr lang="en-US" sz="2800" i="1" smtClean="0">
                <a:cs typeface="Arial" pitchFamily="34" charset="0"/>
              </a:rPr>
              <a:t>net of inflation</a:t>
            </a:r>
            <a:r>
              <a:rPr lang="en-US" sz="2800" smtClean="0">
                <a:cs typeface="Arial" pitchFamily="34" charset="0"/>
              </a:rPr>
              <a:t>.  </a:t>
            </a:r>
            <a:r>
              <a:rPr lang="en-US" sz="2800" b="1" smtClean="0">
                <a:cs typeface="Arial" pitchFamily="34" charset="0"/>
              </a:rPr>
              <a:t>The REAL Return is the Return measured in constant purchasing power dollars</a:t>
            </a:r>
            <a:r>
              <a:rPr lang="en-US" sz="2800" smtClean="0">
                <a:cs typeface="Arial" pitchFamily="34" charset="0"/>
              </a:rPr>
              <a:t> (“constant dollars”).</a:t>
            </a:r>
            <a:endParaRPr lang="en-US" sz="2800" smtClean="0">
              <a:latin typeface="Courier" charset="0"/>
              <a:cs typeface="Times New Roman" pitchFamily="18" charset="0"/>
            </a:endParaRPr>
          </a:p>
        </p:txBody>
      </p:sp>
      <p:sp>
        <p:nvSpPr>
          <p:cNvPr id="36868" name="Slide Number Placeholder 3"/>
          <p:cNvSpPr>
            <a:spLocks noGrp="1"/>
          </p:cNvSpPr>
          <p:nvPr>
            <p:ph type="sldNum" sz="quarter" idx="12"/>
          </p:nvPr>
        </p:nvSpPr>
        <p:spPr>
          <a:noFill/>
          <a:ln>
            <a:miter lim="800000"/>
            <a:headEnd/>
            <a:tailEnd/>
          </a:ln>
        </p:spPr>
        <p:txBody>
          <a:bodyPr/>
          <a:lstStyle/>
          <a:p>
            <a:fld id="{07826F4A-7F17-4113-8177-BB20AF2B6FFD}" type="slidenum">
              <a:rPr lang="en-US"/>
              <a:pPr/>
              <a:t>26</a:t>
            </a:fld>
            <a:endParaRPr lang="en-US"/>
          </a:p>
        </p:txBody>
      </p:sp>
      <p:sp>
        <p:nvSpPr>
          <p:cNvPr id="3686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685800" y="228600"/>
            <a:ext cx="7772400" cy="838200"/>
          </a:xfrm>
        </p:spPr>
        <p:txBody>
          <a:bodyPr/>
          <a:lstStyle/>
          <a:p>
            <a:pPr eaLnBrk="1" hangingPunct="1">
              <a:defRPr/>
            </a:pPr>
            <a:r>
              <a:rPr lang="en-US" sz="3200" b="1" dirty="0" smtClean="0">
                <a:cs typeface="Arial" panose="020B0604020202090204" pitchFamily="34" charset="0"/>
              </a:rPr>
              <a:t>Example:</a:t>
            </a:r>
            <a:endParaRPr lang="en-US" sz="3200" dirty="0" smtClean="0">
              <a:latin typeface="Courier" charset="0"/>
              <a:cs typeface="Times New Roman" panose="02020603050405020304" pitchFamily="18" charset="0"/>
            </a:endParaRPr>
          </a:p>
        </p:txBody>
      </p:sp>
      <p:sp>
        <p:nvSpPr>
          <p:cNvPr id="37891" name="Rectangle 3"/>
          <p:cNvSpPr>
            <a:spLocks noGrp="1" noChangeArrowheads="1"/>
          </p:cNvSpPr>
          <p:nvPr>
            <p:ph type="body" idx="1"/>
          </p:nvPr>
        </p:nvSpPr>
        <p:spPr>
          <a:xfrm>
            <a:off x="457200" y="1143000"/>
            <a:ext cx="8458200" cy="5334000"/>
          </a:xfrm>
        </p:spPr>
        <p:txBody>
          <a:bodyPr/>
          <a:lstStyle/>
          <a:p>
            <a:pPr marL="0" indent="0" eaLnBrk="1" hangingPunct="1">
              <a:buFont typeface="Wingdings" pitchFamily="2" charset="2"/>
              <a:buNone/>
            </a:pPr>
            <a:r>
              <a:rPr lang="en-US" sz="2400" smtClean="0">
                <a:cs typeface="Arial" pitchFamily="34" charset="0"/>
              </a:rPr>
              <a:t>Suppose INFLATION = 5% in 1992 (i.e., need $1.05 in 1992 to buy what $1.00 purchased in 1991).</a:t>
            </a:r>
            <a:endParaRPr lang="en-US" sz="2400" smtClean="0">
              <a:latin typeface="Courier" charset="0"/>
              <a:cs typeface="Times New Roman" pitchFamily="18" charset="0"/>
            </a:endParaRPr>
          </a:p>
          <a:p>
            <a:pPr marL="0" indent="0" eaLnBrk="1" hangingPunct="1">
              <a:buFont typeface="Wingdings" pitchFamily="2" charset="2"/>
              <a:buNone/>
            </a:pPr>
            <a:r>
              <a:rPr lang="en-US" sz="2400" smtClean="0">
                <a:cs typeface="Arial" pitchFamily="34" charset="0"/>
              </a:rPr>
              <a:t>So: $1.00 in “1992$”  =  1.00/1.05 = $0.95 in “1991$”</a:t>
            </a:r>
            <a:endParaRPr lang="en-US" sz="2400" smtClean="0">
              <a:latin typeface="Courier" charset="0"/>
              <a:cs typeface="Times New Roman" pitchFamily="18" charset="0"/>
            </a:endParaRPr>
          </a:p>
          <a:p>
            <a:pPr marL="0" indent="0" eaLnBrk="1" hangingPunct="1">
              <a:buFont typeface="Wingdings" pitchFamily="2" charset="2"/>
              <a:buNone/>
            </a:pPr>
            <a:r>
              <a:rPr lang="en-US" sz="2400" smtClean="0">
                <a:cs typeface="Arial" pitchFamily="34" charset="0"/>
              </a:rPr>
              <a:t>If	r</a:t>
            </a:r>
            <a:r>
              <a:rPr lang="en-US" sz="2400" baseline="-30000" smtClean="0">
                <a:cs typeface="Arial" pitchFamily="34" charset="0"/>
              </a:rPr>
              <a:t>t</a:t>
            </a:r>
            <a:r>
              <a:rPr lang="en-US" sz="2400" smtClean="0">
                <a:cs typeface="Arial" pitchFamily="34" charset="0"/>
              </a:rPr>
              <a:t> = Nominal Total Return, year t</a:t>
            </a:r>
            <a:r>
              <a:rPr lang="en-US" sz="2400" smtClean="0">
                <a:latin typeface="Courier" charset="0"/>
                <a:cs typeface="Times New Roman" pitchFamily="18" charset="0"/>
              </a:rPr>
              <a:t/>
            </a:r>
            <a:br>
              <a:rPr lang="en-US" sz="2400" smtClean="0">
                <a:latin typeface="Courier" charset="0"/>
                <a:cs typeface="Times New Roman" pitchFamily="18" charset="0"/>
              </a:rPr>
            </a:br>
            <a:r>
              <a:rPr lang="en-US" sz="2400" smtClean="0">
                <a:cs typeface="Arial" pitchFamily="34" charset="0"/>
              </a:rPr>
              <a:t>	i</a:t>
            </a:r>
            <a:r>
              <a:rPr lang="en-US" sz="2400" baseline="-30000" smtClean="0">
                <a:cs typeface="Arial" pitchFamily="34" charset="0"/>
              </a:rPr>
              <a:t>t</a:t>
            </a:r>
            <a:r>
              <a:rPr lang="en-US" sz="2400" smtClean="0">
                <a:cs typeface="Arial" pitchFamily="34" charset="0"/>
              </a:rPr>
              <a:t> = Inflation, year t</a:t>
            </a:r>
            <a:r>
              <a:rPr lang="en-US" sz="2400" smtClean="0">
                <a:latin typeface="Courier" charset="0"/>
                <a:cs typeface="Times New Roman" pitchFamily="18" charset="0"/>
              </a:rPr>
              <a:t/>
            </a:r>
            <a:br>
              <a:rPr lang="en-US" sz="2400" smtClean="0">
                <a:latin typeface="Courier" charset="0"/>
                <a:cs typeface="Times New Roman" pitchFamily="18" charset="0"/>
              </a:rPr>
            </a:br>
            <a:r>
              <a:rPr lang="en-US" sz="2400" smtClean="0">
                <a:cs typeface="Arial" pitchFamily="34" charset="0"/>
              </a:rPr>
              <a:t>	R</a:t>
            </a:r>
            <a:r>
              <a:rPr lang="en-US" sz="2400" baseline="-30000" smtClean="0">
                <a:cs typeface="Arial" pitchFamily="34" charset="0"/>
              </a:rPr>
              <a:t>t</a:t>
            </a:r>
            <a:r>
              <a:rPr lang="en-US" sz="2400" smtClean="0">
                <a:cs typeface="Arial" pitchFamily="34" charset="0"/>
              </a:rPr>
              <a:t> = Real Total Return, year t</a:t>
            </a:r>
            <a:endParaRPr lang="en-US" sz="2400" smtClean="0">
              <a:latin typeface="Courier" charset="0"/>
              <a:cs typeface="Times New Roman" pitchFamily="18" charset="0"/>
            </a:endParaRPr>
          </a:p>
          <a:p>
            <a:pPr marL="0" indent="0" eaLnBrk="1" hangingPunct="1">
              <a:buFont typeface="Wingdings" pitchFamily="2" charset="2"/>
              <a:buNone/>
            </a:pPr>
            <a:r>
              <a:rPr lang="en-US" sz="2400" smtClean="0">
                <a:cs typeface="Arial" pitchFamily="34" charset="0"/>
              </a:rPr>
              <a:t>Then: R</a:t>
            </a:r>
            <a:r>
              <a:rPr lang="en-US" sz="2400" baseline="-30000" smtClean="0">
                <a:cs typeface="Arial" pitchFamily="34" charset="0"/>
              </a:rPr>
              <a:t>t</a:t>
            </a:r>
            <a:r>
              <a:rPr lang="en-US" sz="2400" smtClean="0">
                <a:cs typeface="Arial" pitchFamily="34" charset="0"/>
              </a:rPr>
              <a:t> = (1+r</a:t>
            </a:r>
            <a:r>
              <a:rPr lang="en-US" sz="2400" baseline="-30000" smtClean="0">
                <a:cs typeface="Arial" pitchFamily="34" charset="0"/>
              </a:rPr>
              <a:t>t</a:t>
            </a:r>
            <a:r>
              <a:rPr lang="en-US" sz="2400" smtClean="0">
                <a:cs typeface="Arial" pitchFamily="34" charset="0"/>
              </a:rPr>
              <a:t>)/(1+i</a:t>
            </a:r>
            <a:r>
              <a:rPr lang="en-US" sz="2400" baseline="-30000" smtClean="0">
                <a:cs typeface="Arial" pitchFamily="34" charset="0"/>
              </a:rPr>
              <a:t>t</a:t>
            </a:r>
            <a:r>
              <a:rPr lang="en-US" sz="2400" smtClean="0">
                <a:cs typeface="Arial" pitchFamily="34" charset="0"/>
              </a:rPr>
              <a:t>) − 1   =   r</a:t>
            </a:r>
            <a:r>
              <a:rPr lang="en-US" sz="2400" baseline="-30000" smtClean="0">
                <a:cs typeface="Arial" pitchFamily="34" charset="0"/>
              </a:rPr>
              <a:t>t</a:t>
            </a:r>
            <a:r>
              <a:rPr lang="en-US" sz="2400" smtClean="0">
                <a:cs typeface="Arial" pitchFamily="34" charset="0"/>
              </a:rPr>
              <a:t>  −  (i</a:t>
            </a:r>
            <a:r>
              <a:rPr lang="en-US" sz="2400" baseline="-30000" smtClean="0">
                <a:cs typeface="Arial" pitchFamily="34" charset="0"/>
              </a:rPr>
              <a:t>t</a:t>
            </a:r>
            <a:r>
              <a:rPr lang="en-US" sz="2400" smtClean="0">
                <a:cs typeface="Arial" pitchFamily="34" charset="0"/>
              </a:rPr>
              <a:t> + i</a:t>
            </a:r>
            <a:r>
              <a:rPr lang="en-US" sz="2400" baseline="-30000" smtClean="0">
                <a:cs typeface="Arial" pitchFamily="34" charset="0"/>
              </a:rPr>
              <a:t>t</a:t>
            </a:r>
            <a:r>
              <a:rPr lang="en-US" sz="2400" smtClean="0">
                <a:cs typeface="Arial" pitchFamily="34" charset="0"/>
              </a:rPr>
              <a:t> R</a:t>
            </a:r>
            <a:r>
              <a:rPr lang="en-US" sz="2400" baseline="-30000" smtClean="0">
                <a:cs typeface="Arial" pitchFamily="34" charset="0"/>
              </a:rPr>
              <a:t>t</a:t>
            </a:r>
            <a:r>
              <a:rPr lang="en-US" sz="2400" smtClean="0">
                <a:cs typeface="Arial" pitchFamily="34" charset="0"/>
              </a:rPr>
              <a:t> ) </a:t>
            </a:r>
            <a:r>
              <a:rPr lang="en-US" sz="2400" smtClean="0">
                <a:latin typeface="Arial" pitchFamily="34" charset="0"/>
                <a:cs typeface="Arial" pitchFamily="34" charset="0"/>
              </a:rPr>
              <a:t>≈ </a:t>
            </a:r>
            <a:r>
              <a:rPr lang="en-US" sz="2400" smtClean="0">
                <a:cs typeface="Arial" pitchFamily="34" charset="0"/>
              </a:rPr>
              <a:t> r</a:t>
            </a:r>
            <a:r>
              <a:rPr lang="en-US" sz="2400" baseline="-30000" smtClean="0">
                <a:cs typeface="Arial" pitchFamily="34" charset="0"/>
              </a:rPr>
              <a:t>t</a:t>
            </a:r>
            <a:r>
              <a:rPr lang="en-US" sz="2400" smtClean="0">
                <a:cs typeface="Arial" pitchFamily="34" charset="0"/>
              </a:rPr>
              <a:t> − i</a:t>
            </a:r>
            <a:r>
              <a:rPr lang="en-US" sz="2400" baseline="-30000" smtClean="0">
                <a:cs typeface="Arial" pitchFamily="34" charset="0"/>
              </a:rPr>
              <a:t>t</a:t>
            </a:r>
            <a:r>
              <a:rPr lang="en-US" sz="2400" smtClean="0">
                <a:cs typeface="Arial" pitchFamily="34" charset="0"/>
              </a:rPr>
              <a:t> ,</a:t>
            </a:r>
            <a:endParaRPr lang="en-US" sz="2400" smtClean="0">
              <a:latin typeface="Courier" charset="0"/>
              <a:cs typeface="Times New Roman" pitchFamily="18" charset="0"/>
            </a:endParaRPr>
          </a:p>
          <a:p>
            <a:pPr marL="0" indent="0" eaLnBrk="1" hangingPunct="1">
              <a:buFont typeface="Wingdings" pitchFamily="2" charset="2"/>
              <a:buNone/>
            </a:pPr>
            <a:r>
              <a:rPr lang="en-US" sz="2400" smtClean="0">
                <a:cs typeface="Arial" pitchFamily="34" charset="0"/>
              </a:rPr>
              <a:t>Thus:	NOMINAL Return  =  REAL Return  +  Inflation Premium</a:t>
            </a:r>
            <a:endParaRPr lang="en-US" sz="2400" smtClean="0">
              <a:latin typeface="Courier" charset="0"/>
              <a:cs typeface="Times New Roman" pitchFamily="18" charset="0"/>
            </a:endParaRPr>
          </a:p>
          <a:p>
            <a:pPr marL="0" indent="0" eaLnBrk="1" hangingPunct="1">
              <a:buFont typeface="Wingdings" pitchFamily="2" charset="2"/>
              <a:buNone/>
            </a:pPr>
            <a:r>
              <a:rPr lang="en-US" sz="2400" smtClean="0">
                <a:cs typeface="Arial" pitchFamily="34" charset="0"/>
              </a:rPr>
              <a:t>Inflation Premium  =    i</a:t>
            </a:r>
            <a:r>
              <a:rPr lang="en-US" sz="2400" baseline="-30000" smtClean="0">
                <a:cs typeface="Arial" pitchFamily="34" charset="0"/>
              </a:rPr>
              <a:t>t</a:t>
            </a:r>
            <a:r>
              <a:rPr lang="en-US" sz="2400" smtClean="0">
                <a:cs typeface="Arial" pitchFamily="34" charset="0"/>
              </a:rPr>
              <a:t> + i</a:t>
            </a:r>
            <a:r>
              <a:rPr lang="en-US" sz="2400" baseline="-30000" smtClean="0">
                <a:cs typeface="Arial" pitchFamily="34" charset="0"/>
              </a:rPr>
              <a:t>t</a:t>
            </a:r>
            <a:r>
              <a:rPr lang="en-US" sz="2400" smtClean="0">
                <a:cs typeface="Arial" pitchFamily="34" charset="0"/>
              </a:rPr>
              <a:t> R</a:t>
            </a:r>
            <a:r>
              <a:rPr lang="en-US" sz="2400" baseline="-30000" smtClean="0">
                <a:cs typeface="Arial" pitchFamily="34" charset="0"/>
              </a:rPr>
              <a:t>t</a:t>
            </a:r>
            <a:r>
              <a:rPr lang="en-US" sz="2400" smtClean="0">
                <a:cs typeface="Arial" pitchFamily="34" charset="0"/>
              </a:rPr>
              <a:t>  </a:t>
            </a:r>
            <a:r>
              <a:rPr lang="en-US" sz="2400" smtClean="0">
                <a:latin typeface="Arial" pitchFamily="34" charset="0"/>
                <a:cs typeface="Arial" pitchFamily="34" charset="0"/>
              </a:rPr>
              <a:t>≈ </a:t>
            </a:r>
            <a:r>
              <a:rPr lang="en-US" sz="2400" smtClean="0">
                <a:cs typeface="Arial" pitchFamily="34" charset="0"/>
              </a:rPr>
              <a:t> I</a:t>
            </a:r>
            <a:r>
              <a:rPr lang="en-US" sz="2400" baseline="-30000" smtClean="0">
                <a:cs typeface="Arial" pitchFamily="34" charset="0"/>
              </a:rPr>
              <a:t>t</a:t>
            </a:r>
          </a:p>
        </p:txBody>
      </p:sp>
      <p:sp>
        <p:nvSpPr>
          <p:cNvPr id="37892" name="Slide Number Placeholder 3"/>
          <p:cNvSpPr>
            <a:spLocks noGrp="1"/>
          </p:cNvSpPr>
          <p:nvPr>
            <p:ph type="sldNum" sz="quarter" idx="12"/>
          </p:nvPr>
        </p:nvSpPr>
        <p:spPr>
          <a:noFill/>
          <a:ln>
            <a:miter lim="800000"/>
            <a:headEnd/>
            <a:tailEnd/>
          </a:ln>
        </p:spPr>
        <p:txBody>
          <a:bodyPr/>
          <a:lstStyle/>
          <a:p>
            <a:fld id="{4559A30A-B9E9-424A-8678-EF1D0B7CDD73}" type="slidenum">
              <a:rPr lang="en-US"/>
              <a:pPr/>
              <a:t>27</a:t>
            </a:fld>
            <a:endParaRPr lang="en-US"/>
          </a:p>
        </p:txBody>
      </p:sp>
      <p:sp>
        <p:nvSpPr>
          <p:cNvPr id="3789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eaLnBrk="1" hangingPunct="1">
              <a:defRPr/>
            </a:pPr>
            <a:r>
              <a:rPr lang="en-US" dirty="0" smtClean="0">
                <a:cs typeface="Arial" panose="020B0604020202090204" pitchFamily="34" charset="0"/>
              </a:rPr>
              <a:t>In the case of the current yield</a:t>
            </a:r>
          </a:p>
        </p:txBody>
      </p:sp>
      <p:sp>
        <p:nvSpPr>
          <p:cNvPr id="38915" name="Rectangle 3"/>
          <p:cNvSpPr>
            <a:spLocks noGrp="1" noChangeArrowheads="1"/>
          </p:cNvSpPr>
          <p:nvPr>
            <p:ph type="body" idx="1"/>
          </p:nvPr>
        </p:nvSpPr>
        <p:spPr>
          <a:xfrm>
            <a:off x="381000" y="1981200"/>
            <a:ext cx="8382000" cy="1066800"/>
          </a:xfrm>
        </p:spPr>
        <p:txBody>
          <a:bodyPr/>
          <a:lstStyle/>
          <a:p>
            <a:pPr algn="ctr" eaLnBrk="1" hangingPunct="1">
              <a:buFont typeface="Wingdings" pitchFamily="2" charset="2"/>
              <a:buNone/>
            </a:pPr>
            <a:r>
              <a:rPr lang="en-US" dirty="0" smtClean="0">
                <a:cs typeface="Arial" pitchFamily="34" charset="0"/>
              </a:rPr>
              <a:t>(Real </a:t>
            </a:r>
            <a:r>
              <a:rPr lang="en-US" dirty="0" err="1" smtClean="0">
                <a:cs typeface="Arial" pitchFamily="34" charset="0"/>
              </a:rPr>
              <a:t>y</a:t>
            </a:r>
            <a:r>
              <a:rPr lang="en-US" baseline="-30000" dirty="0" err="1" smtClean="0">
                <a:cs typeface="Arial" pitchFamily="34" charset="0"/>
              </a:rPr>
              <a:t>t</a:t>
            </a:r>
            <a:r>
              <a:rPr lang="en-US" dirty="0" smtClean="0">
                <a:cs typeface="Arial" pitchFamily="34" charset="0"/>
              </a:rPr>
              <a:t>) = (</a:t>
            </a:r>
            <a:r>
              <a:rPr lang="en-US" dirty="0" smtClean="0">
                <a:cs typeface="Arial" pitchFamily="34" charset="0"/>
              </a:rPr>
              <a:t>Nominal </a:t>
            </a:r>
            <a:r>
              <a:rPr lang="en-US" dirty="0" err="1" smtClean="0">
                <a:cs typeface="Arial" pitchFamily="34" charset="0"/>
              </a:rPr>
              <a:t>y</a:t>
            </a:r>
            <a:r>
              <a:rPr lang="en-US" baseline="-30000" dirty="0" err="1" smtClean="0">
                <a:cs typeface="Arial" pitchFamily="34" charset="0"/>
              </a:rPr>
              <a:t>t</a:t>
            </a:r>
            <a:r>
              <a:rPr lang="en-US" dirty="0" smtClean="0">
                <a:cs typeface="Arial" pitchFamily="34" charset="0"/>
              </a:rPr>
              <a:t>) / (</a:t>
            </a:r>
            <a:r>
              <a:rPr lang="en-US" dirty="0" smtClean="0">
                <a:cs typeface="Arial" pitchFamily="34" charset="0"/>
              </a:rPr>
              <a:t>1+i</a:t>
            </a:r>
            <a:r>
              <a:rPr lang="en-US" baseline="-30000" dirty="0" smtClean="0">
                <a:cs typeface="Arial" pitchFamily="34" charset="0"/>
              </a:rPr>
              <a:t>t</a:t>
            </a:r>
            <a:r>
              <a:rPr lang="en-US" dirty="0" smtClean="0">
                <a:cs typeface="Arial" pitchFamily="34" charset="0"/>
              </a:rPr>
              <a:t>) </a:t>
            </a:r>
            <a:r>
              <a:rPr lang="en-US" dirty="0" smtClean="0">
                <a:latin typeface="Arial" pitchFamily="34" charset="0"/>
                <a:cs typeface="Arial" pitchFamily="34" charset="0"/>
              </a:rPr>
              <a:t>≈ </a:t>
            </a:r>
            <a:r>
              <a:rPr lang="en-US" dirty="0" smtClean="0">
                <a:cs typeface="Arial" pitchFamily="34" charset="0"/>
              </a:rPr>
              <a:t> (Nominal </a:t>
            </a:r>
            <a:r>
              <a:rPr lang="en-US" dirty="0" err="1" smtClean="0">
                <a:cs typeface="Arial" pitchFamily="34" charset="0"/>
              </a:rPr>
              <a:t>y</a:t>
            </a:r>
            <a:r>
              <a:rPr lang="en-US" baseline="-30000" dirty="0" err="1" smtClean="0">
                <a:cs typeface="Arial" pitchFamily="34" charset="0"/>
              </a:rPr>
              <a:t>t</a:t>
            </a:r>
            <a:r>
              <a:rPr lang="en-US" dirty="0" smtClean="0">
                <a:cs typeface="Arial" pitchFamily="34" charset="0"/>
              </a:rPr>
              <a:t>)</a:t>
            </a:r>
          </a:p>
        </p:txBody>
      </p:sp>
      <p:sp>
        <p:nvSpPr>
          <p:cNvPr id="38916" name="Slide Number Placeholder 3"/>
          <p:cNvSpPr>
            <a:spLocks noGrp="1"/>
          </p:cNvSpPr>
          <p:nvPr>
            <p:ph type="sldNum" sz="quarter" idx="12"/>
          </p:nvPr>
        </p:nvSpPr>
        <p:spPr>
          <a:noFill/>
          <a:ln>
            <a:miter lim="800000"/>
            <a:headEnd/>
            <a:tailEnd/>
          </a:ln>
        </p:spPr>
        <p:txBody>
          <a:bodyPr/>
          <a:lstStyle/>
          <a:p>
            <a:fld id="{58E4A3D2-BF55-4DF5-A257-19E264ABE44C}" type="slidenum">
              <a:rPr lang="en-US"/>
              <a:pPr/>
              <a:t>28</a:t>
            </a:fld>
            <a:endParaRPr lang="en-US"/>
          </a:p>
        </p:txBody>
      </p:sp>
      <p:sp>
        <p:nvSpPr>
          <p:cNvPr id="3891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eaLnBrk="1" hangingPunct="1">
              <a:defRPr/>
            </a:pPr>
            <a:r>
              <a:rPr lang="en-US" b="1" dirty="0" smtClean="0">
                <a:cs typeface="Arial" panose="020B0604020202090204" pitchFamily="34" charset="0"/>
              </a:rPr>
              <a:t>EXAMPLE:</a:t>
            </a:r>
          </a:p>
        </p:txBody>
      </p:sp>
      <p:sp>
        <p:nvSpPr>
          <p:cNvPr id="39939" name="Rectangle 3"/>
          <p:cNvSpPr>
            <a:spLocks noGrp="1" noChangeArrowheads="1"/>
          </p:cNvSpPr>
          <p:nvPr>
            <p:ph type="body" idx="1"/>
          </p:nvPr>
        </p:nvSpPr>
        <p:spPr/>
        <p:txBody>
          <a:bodyPr/>
          <a:lstStyle/>
          <a:p>
            <a:pPr eaLnBrk="1" hangingPunct="1">
              <a:buFont typeface="Wingdings" pitchFamily="2" charset="2"/>
              <a:buNone/>
              <a:tabLst>
                <a:tab pos="4114800" algn="ctr"/>
                <a:tab pos="6400800" algn="r"/>
              </a:tabLst>
            </a:pPr>
            <a:r>
              <a:rPr lang="en-US" smtClean="0">
                <a:cs typeface="Arial" pitchFamily="34" charset="0"/>
              </a:rPr>
              <a:t>1991 Property Value	=	$100,000</a:t>
            </a:r>
          </a:p>
          <a:p>
            <a:pPr eaLnBrk="1" hangingPunct="1">
              <a:buFont typeface="Wingdings" pitchFamily="2" charset="2"/>
              <a:buNone/>
              <a:tabLst>
                <a:tab pos="4114800" algn="ctr"/>
                <a:tab pos="6400800" algn="r"/>
              </a:tabLst>
            </a:pPr>
            <a:r>
              <a:rPr lang="en-US" smtClean="0">
                <a:cs typeface="Arial" pitchFamily="34" charset="0"/>
              </a:rPr>
              <a:t>1992 Net Rent	=	$10,000</a:t>
            </a:r>
          </a:p>
          <a:p>
            <a:pPr eaLnBrk="1" hangingPunct="1">
              <a:buFont typeface="Wingdings" pitchFamily="2" charset="2"/>
              <a:buNone/>
              <a:tabLst>
                <a:tab pos="4114800" algn="ctr"/>
                <a:tab pos="6400800" algn="r"/>
              </a:tabLst>
            </a:pPr>
            <a:r>
              <a:rPr lang="en-US" smtClean="0">
                <a:cs typeface="Arial" pitchFamily="34" charset="0"/>
              </a:rPr>
              <a:t>1992 Property Value	=	$101,000</a:t>
            </a:r>
          </a:p>
          <a:p>
            <a:pPr eaLnBrk="1" hangingPunct="1">
              <a:buFont typeface="Wingdings" pitchFamily="2" charset="2"/>
              <a:buNone/>
              <a:tabLst>
                <a:tab pos="4114800" algn="ctr"/>
                <a:tab pos="6400800" algn="r"/>
              </a:tabLst>
            </a:pPr>
            <a:r>
              <a:rPr lang="en-US" smtClean="0">
                <a:cs typeface="Arial" pitchFamily="34" charset="0"/>
              </a:rPr>
              <a:t>1992 Inflation	=	5%</a:t>
            </a:r>
          </a:p>
          <a:p>
            <a:pPr eaLnBrk="1" hangingPunct="1">
              <a:buFont typeface="Wingdings" pitchFamily="2" charset="2"/>
              <a:buNone/>
              <a:tabLst>
                <a:tab pos="4114800" algn="ctr"/>
                <a:tab pos="6400800" algn="r"/>
              </a:tabLst>
            </a:pPr>
            <a:endParaRPr lang="en-US" smtClean="0">
              <a:latin typeface="Courier" charset="0"/>
              <a:cs typeface="Times New Roman" pitchFamily="18" charset="0"/>
            </a:endParaRPr>
          </a:p>
          <a:p>
            <a:pPr eaLnBrk="1" hangingPunct="1">
              <a:buFont typeface="Wingdings" pitchFamily="2" charset="2"/>
              <a:buNone/>
              <a:tabLst>
                <a:tab pos="4114800" algn="ctr"/>
                <a:tab pos="6400800" algn="r"/>
              </a:tabLst>
            </a:pPr>
            <a:r>
              <a:rPr lang="en-US" smtClean="0">
                <a:cs typeface="Arial" pitchFamily="34" charset="0"/>
              </a:rPr>
              <a:t>WHAT IS THE </a:t>
            </a:r>
            <a:r>
              <a:rPr lang="en-US" u="sng" smtClean="0">
                <a:cs typeface="Arial" pitchFamily="34" charset="0"/>
              </a:rPr>
              <a:t>REAL</a:t>
            </a:r>
            <a:r>
              <a:rPr lang="en-US" smtClean="0">
                <a:cs typeface="Arial" pitchFamily="34" charset="0"/>
              </a:rPr>
              <a:t> r, y, and g for 1992?</a:t>
            </a:r>
            <a:endParaRPr lang="en-US" smtClean="0">
              <a:latin typeface="Courier" charset="0"/>
              <a:cs typeface="Times New Roman" pitchFamily="18" charset="0"/>
            </a:endParaRPr>
          </a:p>
        </p:txBody>
      </p:sp>
      <p:sp>
        <p:nvSpPr>
          <p:cNvPr id="39940" name="Slide Number Placeholder 3"/>
          <p:cNvSpPr>
            <a:spLocks noGrp="1"/>
          </p:cNvSpPr>
          <p:nvPr>
            <p:ph type="sldNum" sz="quarter" idx="12"/>
          </p:nvPr>
        </p:nvSpPr>
        <p:spPr>
          <a:noFill/>
          <a:ln>
            <a:miter lim="800000"/>
            <a:headEnd/>
            <a:tailEnd/>
          </a:ln>
        </p:spPr>
        <p:txBody>
          <a:bodyPr/>
          <a:lstStyle/>
          <a:p>
            <a:fld id="{BEBD0794-57C7-41D4-B3CB-80AC5086E372}" type="slidenum">
              <a:rPr lang="en-US"/>
              <a:pPr/>
              <a:t>29</a:t>
            </a:fld>
            <a:endParaRPr lang="en-US"/>
          </a:p>
        </p:txBody>
      </p:sp>
      <p:sp>
        <p:nvSpPr>
          <p:cNvPr id="3994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z="4000" i="1" dirty="0" smtClean="0"/>
              <a:t>QUANTITATIVE</a:t>
            </a:r>
            <a:r>
              <a:rPr lang="en-US" sz="4000" dirty="0" smtClean="0"/>
              <a:t> RETURN </a:t>
            </a:r>
            <a:r>
              <a:rPr lang="en-US" sz="4000" b="1" dirty="0" smtClean="0"/>
              <a:t>MEASURES</a:t>
            </a:r>
            <a:r>
              <a:rPr lang="en-US" sz="4000" dirty="0" smtClean="0"/>
              <a:t> NECESSARY TO:</a:t>
            </a:r>
          </a:p>
        </p:txBody>
      </p:sp>
      <p:sp>
        <p:nvSpPr>
          <p:cNvPr id="14339" name="Rectangle 3"/>
          <p:cNvSpPr>
            <a:spLocks noGrp="1" noChangeArrowheads="1"/>
          </p:cNvSpPr>
          <p:nvPr>
            <p:ph type="body" idx="1"/>
          </p:nvPr>
        </p:nvSpPr>
        <p:spPr/>
        <p:txBody>
          <a:bodyPr/>
          <a:lstStyle/>
          <a:p>
            <a:pPr eaLnBrk="1" hangingPunct="1"/>
            <a:r>
              <a:rPr lang="en-US" smtClean="0">
                <a:latin typeface="Arial" pitchFamily="34" charset="0"/>
              </a:rPr>
              <a:t>Measure past performance </a:t>
            </a:r>
          </a:p>
          <a:p>
            <a:pPr lvl="1" eaLnBrk="1" hangingPunct="1">
              <a:buFontTx/>
              <a:buNone/>
            </a:pPr>
            <a:r>
              <a:rPr lang="en-US" smtClean="0">
                <a:latin typeface="Arial" pitchFamily="34" charset="0"/>
              </a:rPr>
              <a:t>=&gt; “ex post” or historical returns;</a:t>
            </a:r>
          </a:p>
          <a:p>
            <a:pPr eaLnBrk="1" hangingPunct="1"/>
            <a:r>
              <a:rPr lang="en-US" smtClean="0">
                <a:latin typeface="Arial" pitchFamily="34" charset="0"/>
              </a:rPr>
              <a:t>Measure expected future performance </a:t>
            </a:r>
          </a:p>
          <a:p>
            <a:pPr lvl="1" eaLnBrk="1" hangingPunct="1">
              <a:buFontTx/>
              <a:buNone/>
            </a:pPr>
            <a:r>
              <a:rPr lang="en-US" smtClean="0">
                <a:latin typeface="Arial" pitchFamily="34" charset="0"/>
              </a:rPr>
              <a:t>=&gt; “ex ante” or expected  returns.</a:t>
            </a:r>
          </a:p>
        </p:txBody>
      </p:sp>
      <p:sp>
        <p:nvSpPr>
          <p:cNvPr id="14340" name="Slide Number Placeholder 3"/>
          <p:cNvSpPr>
            <a:spLocks noGrp="1"/>
          </p:cNvSpPr>
          <p:nvPr>
            <p:ph type="sldNum" sz="quarter" idx="12"/>
          </p:nvPr>
        </p:nvSpPr>
        <p:spPr>
          <a:noFill/>
          <a:ln>
            <a:miter lim="800000"/>
            <a:headEnd/>
            <a:tailEnd/>
          </a:ln>
        </p:spPr>
        <p:txBody>
          <a:bodyPr/>
          <a:lstStyle/>
          <a:p>
            <a:fld id="{3418C77C-0044-4E80-82D4-44877496BA75}" type="slidenum">
              <a:rPr lang="en-US"/>
              <a:pPr/>
              <a:t>3</a:t>
            </a:fld>
            <a:endParaRPr lang="en-US"/>
          </a:p>
        </p:txBody>
      </p:sp>
      <p:sp>
        <p:nvSpPr>
          <p:cNvPr id="1434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p:txBody>
          <a:bodyPr/>
          <a:lstStyle/>
          <a:p>
            <a:pPr eaLnBrk="1" hangingPunct="1">
              <a:defRPr/>
            </a:pPr>
            <a:r>
              <a:rPr lang="en-US" dirty="0" smtClean="0">
                <a:cs typeface="Arial" panose="020B0604020202090204" pitchFamily="34" charset="0"/>
              </a:rPr>
              <a:t>Answer:</a:t>
            </a:r>
            <a:endParaRPr lang="en-US" dirty="0" smtClean="0">
              <a:latin typeface="Courier" charset="0"/>
              <a:cs typeface="Times New Roman" panose="02020603050405020304" pitchFamily="18" charset="0"/>
            </a:endParaRPr>
          </a:p>
        </p:txBody>
      </p:sp>
      <p:sp>
        <p:nvSpPr>
          <p:cNvPr id="40963" name="Rectangle 3"/>
          <p:cNvSpPr>
            <a:spLocks noGrp="1" noChangeArrowheads="1"/>
          </p:cNvSpPr>
          <p:nvPr>
            <p:ph type="body" idx="1"/>
          </p:nvPr>
        </p:nvSpPr>
        <p:spPr>
          <a:xfrm>
            <a:off x="381000" y="1981200"/>
            <a:ext cx="8382000" cy="4114800"/>
          </a:xfrm>
        </p:spPr>
        <p:txBody>
          <a:bodyPr/>
          <a:lstStyle/>
          <a:p>
            <a:pPr eaLnBrk="1" hangingPunct="1">
              <a:spcBef>
                <a:spcPts val="1200"/>
              </a:spcBef>
              <a:buFont typeface="Wingdings" pitchFamily="2" charset="2"/>
              <a:buNone/>
            </a:pPr>
            <a:r>
              <a:rPr lang="en-US" sz="2800" smtClean="0">
                <a:cs typeface="Arial" pitchFamily="34" charset="0"/>
              </a:rPr>
              <a:t>Real g  =  (101,000/1.05)/100,000 − 1= −3.81%  </a:t>
            </a:r>
            <a:r>
              <a:rPr lang="en-US" sz="2800" smtClean="0">
                <a:latin typeface="Arial" pitchFamily="34" charset="0"/>
                <a:cs typeface="Arial" pitchFamily="34" charset="0"/>
              </a:rPr>
              <a:t>≈</a:t>
            </a:r>
            <a:r>
              <a:rPr lang="en-US" sz="2800" smtClean="0">
                <a:cs typeface="Arial" pitchFamily="34" charset="0"/>
              </a:rPr>
              <a:t>  −4%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(versus Nominal g=+1%)</a:t>
            </a:r>
            <a:endParaRPr lang="en-US" sz="2800" smtClean="0">
              <a:latin typeface="Courier" charset="0"/>
              <a:cs typeface="Times New Roman" pitchFamily="18" charset="0"/>
            </a:endParaRPr>
          </a:p>
          <a:p>
            <a:pPr eaLnBrk="1" hangingPunct="1">
              <a:spcBef>
                <a:spcPts val="1200"/>
              </a:spcBef>
              <a:buFont typeface="Wingdings" pitchFamily="2" charset="2"/>
              <a:buNone/>
            </a:pPr>
            <a:r>
              <a:rPr lang="en-US" sz="2800" smtClean="0">
                <a:cs typeface="Arial" pitchFamily="34" charset="0"/>
              </a:rPr>
              <a:t>Real y  =  (10,000/1.05)/100,000 =  +9.52%   </a:t>
            </a:r>
            <a:r>
              <a:rPr lang="en-US" sz="2800" smtClean="0">
                <a:latin typeface="Arial" pitchFamily="34" charset="0"/>
                <a:cs typeface="Arial" pitchFamily="34" charset="0"/>
              </a:rPr>
              <a:t>≈</a:t>
            </a:r>
            <a:r>
              <a:rPr lang="en-US" sz="2800" smtClean="0">
                <a:cs typeface="Arial" pitchFamily="34" charset="0"/>
              </a:rPr>
              <a:t>  10%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(versus Nominal y=10% exactly)</a:t>
            </a:r>
            <a:endParaRPr lang="en-US" sz="2800" smtClean="0">
              <a:latin typeface="Courier" charset="0"/>
              <a:cs typeface="Times New Roman" pitchFamily="18" charset="0"/>
            </a:endParaRPr>
          </a:p>
          <a:p>
            <a:pPr eaLnBrk="1" hangingPunct="1">
              <a:spcBef>
                <a:spcPts val="1200"/>
              </a:spcBef>
              <a:buFont typeface="Wingdings" pitchFamily="2" charset="2"/>
              <a:buNone/>
            </a:pPr>
            <a:r>
              <a:rPr lang="en-US" sz="2800" smtClean="0">
                <a:cs typeface="Arial" pitchFamily="34" charset="0"/>
              </a:rPr>
              <a:t>Real r  =  (111,000/1.05)/100,000 − 1=+5.71%   </a:t>
            </a:r>
            <a:r>
              <a:rPr lang="en-US" sz="2800" smtClean="0">
                <a:latin typeface="Arial" pitchFamily="34" charset="0"/>
                <a:cs typeface="Arial" pitchFamily="34" charset="0"/>
              </a:rPr>
              <a:t>≈</a:t>
            </a:r>
            <a:r>
              <a:rPr lang="en-US" sz="2800" smtClean="0">
                <a:cs typeface="Arial" pitchFamily="34" charset="0"/>
              </a:rPr>
              <a:t>   6%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(versus Nominal r = 11%)</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   g + y  =+9.52%+(− 3.81%) </a:t>
            </a:r>
            <a:r>
              <a:rPr lang="en-US" sz="2800" smtClean="0">
                <a:latin typeface="Arial" pitchFamily="34" charset="0"/>
                <a:cs typeface="Arial" pitchFamily="34" charset="0"/>
              </a:rPr>
              <a:t>≈</a:t>
            </a:r>
            <a:r>
              <a:rPr lang="en-US" sz="2800" smtClean="0">
                <a:cs typeface="Arial" pitchFamily="34" charset="0"/>
              </a:rPr>
              <a:t>  10% − 4%</a:t>
            </a:r>
          </a:p>
        </p:txBody>
      </p:sp>
      <p:sp>
        <p:nvSpPr>
          <p:cNvPr id="40964" name="Slide Number Placeholder 3"/>
          <p:cNvSpPr>
            <a:spLocks noGrp="1"/>
          </p:cNvSpPr>
          <p:nvPr>
            <p:ph type="sldNum" sz="quarter" idx="12"/>
          </p:nvPr>
        </p:nvSpPr>
        <p:spPr>
          <a:noFill/>
          <a:ln>
            <a:miter lim="800000"/>
            <a:headEnd/>
            <a:tailEnd/>
          </a:ln>
        </p:spPr>
        <p:txBody>
          <a:bodyPr/>
          <a:lstStyle/>
          <a:p>
            <a:fld id="{8E767699-4748-40D5-AF65-B2157FF7360C}" type="slidenum">
              <a:rPr lang="en-US"/>
              <a:pPr/>
              <a:t>30</a:t>
            </a:fld>
            <a:endParaRPr lang="en-US"/>
          </a:p>
        </p:txBody>
      </p:sp>
      <p:sp>
        <p:nvSpPr>
          <p:cNvPr id="4096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pPr eaLnBrk="1" hangingPunct="1">
              <a:defRPr/>
            </a:pPr>
            <a:r>
              <a:rPr lang="en-US" b="1" dirty="0" smtClean="0">
                <a:cs typeface="Arial" panose="020B0604020202090204" pitchFamily="34" charset="0"/>
              </a:rPr>
              <a:t>RISK</a:t>
            </a:r>
            <a:endParaRPr lang="en-US" dirty="0" smtClean="0">
              <a:latin typeface="Courier" charset="0"/>
              <a:cs typeface="Times New Roman" panose="02020603050405020304" pitchFamily="18" charset="0"/>
            </a:endParaRPr>
          </a:p>
        </p:txBody>
      </p:sp>
      <p:sp>
        <p:nvSpPr>
          <p:cNvPr id="41987" name="Rectangle 3"/>
          <p:cNvSpPr>
            <a:spLocks noGrp="1" noChangeArrowheads="1"/>
          </p:cNvSpPr>
          <p:nvPr>
            <p:ph type="body" idx="1"/>
          </p:nvPr>
        </p:nvSpPr>
        <p:spPr>
          <a:xfrm>
            <a:off x="381000" y="1981200"/>
            <a:ext cx="8610600" cy="4114800"/>
          </a:xfrm>
        </p:spPr>
        <p:txBody>
          <a:bodyPr/>
          <a:lstStyle/>
          <a:p>
            <a:pPr eaLnBrk="1" hangingPunct="1">
              <a:buFont typeface="Wingdings" pitchFamily="2" charset="2"/>
              <a:buNone/>
            </a:pPr>
            <a:r>
              <a:rPr lang="en-US" b="1" dirty="0" smtClean="0">
                <a:cs typeface="Arial" pitchFamily="34" charset="0"/>
              </a:rPr>
              <a:t>INTUITIVE MEANING...</a:t>
            </a:r>
            <a:endParaRPr lang="en-US" dirty="0" smtClean="0">
              <a:latin typeface="Courier" charset="0"/>
              <a:cs typeface="Times New Roman" pitchFamily="18" charset="0"/>
            </a:endParaRPr>
          </a:p>
          <a:p>
            <a:pPr marL="0" indent="0" algn="ctr" eaLnBrk="1" hangingPunct="1">
              <a:buFont typeface="Wingdings" pitchFamily="2" charset="2"/>
              <a:buNone/>
            </a:pPr>
            <a:r>
              <a:rPr lang="en-US" dirty="0" smtClean="0">
                <a:cs typeface="Arial" pitchFamily="34" charset="0"/>
              </a:rPr>
              <a:t>The possibility of not making the expected return:</a:t>
            </a:r>
            <a:r>
              <a:rPr lang="en-US" dirty="0" smtClean="0">
                <a:latin typeface="Courier" charset="0"/>
                <a:cs typeface="Times New Roman" pitchFamily="18" charset="0"/>
              </a:rPr>
              <a:t/>
            </a:r>
            <a:br>
              <a:rPr lang="en-US" dirty="0" smtClean="0">
                <a:latin typeface="Courier" charset="0"/>
                <a:cs typeface="Times New Roman" pitchFamily="18" charset="0"/>
              </a:rPr>
            </a:br>
            <a:r>
              <a:rPr lang="en-US" dirty="0" err="1" smtClean="0">
                <a:cs typeface="Arial" pitchFamily="34" charset="0"/>
              </a:rPr>
              <a:t>r</a:t>
            </a:r>
            <a:r>
              <a:rPr lang="en-US" baseline="-30000" dirty="0" err="1" smtClean="0">
                <a:cs typeface="Arial" pitchFamily="34" charset="0"/>
              </a:rPr>
              <a:t>t</a:t>
            </a:r>
            <a:r>
              <a:rPr lang="en-US" dirty="0" smtClean="0">
                <a:cs typeface="Arial" pitchFamily="34" charset="0"/>
              </a:rPr>
              <a:t> </a:t>
            </a:r>
            <a:r>
              <a:rPr lang="en-US" dirty="0" smtClean="0">
                <a:cs typeface="Times New Roman" pitchFamily="18" charset="0"/>
                <a:sym typeface="Symbol" pitchFamily="18" charset="2"/>
              </a:rPr>
              <a:t></a:t>
            </a:r>
            <a:r>
              <a:rPr lang="en-US" dirty="0" smtClean="0">
                <a:cs typeface="Arial" pitchFamily="34" charset="0"/>
              </a:rPr>
              <a:t> E</a:t>
            </a:r>
            <a:r>
              <a:rPr lang="en-US" baseline="-30000" dirty="0" smtClean="0">
                <a:cs typeface="Arial" pitchFamily="34" charset="0"/>
              </a:rPr>
              <a:t>t−j</a:t>
            </a:r>
            <a:r>
              <a:rPr lang="en-US" dirty="0" smtClean="0">
                <a:cs typeface="Arial" pitchFamily="34" charset="0"/>
              </a:rPr>
              <a:t>[</a:t>
            </a:r>
            <a:r>
              <a:rPr lang="en-US" dirty="0" err="1" smtClean="0">
                <a:cs typeface="Arial" pitchFamily="34" charset="0"/>
              </a:rPr>
              <a:t>r</a:t>
            </a:r>
            <a:r>
              <a:rPr lang="en-US" baseline="-30000" dirty="0" err="1" smtClean="0">
                <a:cs typeface="Arial" pitchFamily="34" charset="0"/>
              </a:rPr>
              <a:t>t</a:t>
            </a:r>
            <a:r>
              <a:rPr lang="en-US" dirty="0" smtClean="0">
                <a:cs typeface="Arial" pitchFamily="34" charset="0"/>
              </a:rPr>
              <a:t>]</a:t>
            </a:r>
            <a:endParaRPr lang="en-US" dirty="0" smtClean="0">
              <a:latin typeface="Courier" charset="0"/>
              <a:cs typeface="Times New Roman" pitchFamily="18" charset="0"/>
            </a:endParaRPr>
          </a:p>
        </p:txBody>
      </p:sp>
      <p:sp>
        <p:nvSpPr>
          <p:cNvPr id="41988" name="Slide Number Placeholder 3"/>
          <p:cNvSpPr>
            <a:spLocks noGrp="1"/>
          </p:cNvSpPr>
          <p:nvPr>
            <p:ph type="sldNum" sz="quarter" idx="12"/>
          </p:nvPr>
        </p:nvSpPr>
        <p:spPr>
          <a:noFill/>
          <a:ln>
            <a:miter lim="800000"/>
            <a:headEnd/>
            <a:tailEnd/>
          </a:ln>
        </p:spPr>
        <p:txBody>
          <a:bodyPr/>
          <a:lstStyle/>
          <a:p>
            <a:fld id="{AC5F46F6-1EEB-4B35-82C0-C649355907DB}" type="slidenum">
              <a:rPr lang="en-US"/>
              <a:pPr/>
              <a:t>31</a:t>
            </a:fld>
            <a:endParaRPr lang="en-US"/>
          </a:p>
        </p:txBody>
      </p:sp>
      <p:sp>
        <p:nvSpPr>
          <p:cNvPr id="4198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685800" y="228600"/>
            <a:ext cx="7772400" cy="1524000"/>
          </a:xfrm>
        </p:spPr>
        <p:txBody>
          <a:bodyPr/>
          <a:lstStyle/>
          <a:p>
            <a:pPr eaLnBrk="1" hangingPunct="1">
              <a:defRPr/>
            </a:pPr>
            <a:r>
              <a:rPr lang="en-US" sz="2400" b="1" dirty="0" smtClean="0">
                <a:cs typeface="Arial" panose="020B0604020202090204" pitchFamily="34" charset="0"/>
              </a:rPr>
              <a:t>MEASURED BY THE </a:t>
            </a:r>
            <a:r>
              <a:rPr lang="en-US" sz="2400" b="1" i="1" dirty="0" smtClean="0">
                <a:cs typeface="Arial" panose="020B0604020202090204" pitchFamily="34" charset="0"/>
              </a:rPr>
              <a:t>RANGE</a:t>
            </a:r>
            <a:r>
              <a:rPr lang="en-US" sz="2400" b="1" dirty="0" smtClean="0">
                <a:cs typeface="Arial" panose="020B0604020202090204" pitchFamily="34" charset="0"/>
              </a:rPr>
              <a:t> OR </a:t>
            </a:r>
            <a:r>
              <a:rPr lang="en-US" sz="2400" b="1" i="1" dirty="0" smtClean="0">
                <a:cs typeface="Arial" panose="020B0604020202090204" pitchFamily="34" charset="0"/>
              </a:rPr>
              <a:t>STD. DEV.</a:t>
            </a:r>
            <a:r>
              <a:rPr lang="en-US" sz="2400" i="1" dirty="0" smtClean="0">
                <a:cs typeface="Arial" panose="020B0604020202090204" pitchFamily="34" charset="0"/>
              </a:rPr>
              <a:t> </a:t>
            </a:r>
            <a:r>
              <a:rPr lang="en-US" sz="2400" b="1" dirty="0" smtClean="0">
                <a:cs typeface="Arial" panose="020B0604020202090204" pitchFamily="34" charset="0"/>
              </a:rPr>
              <a:t>IN THE EX ANTE PROBABILITY DISTRIBUTION OF THE EX POST RETURN . . .</a:t>
            </a:r>
            <a:endParaRPr lang="en-US" sz="2400" dirty="0" smtClean="0">
              <a:latin typeface="Courier" charset="0"/>
              <a:cs typeface="Times New Roman" panose="02020603050405020304" pitchFamily="18" charset="0"/>
            </a:endParaRPr>
          </a:p>
        </p:txBody>
      </p:sp>
      <p:sp>
        <p:nvSpPr>
          <p:cNvPr id="2052"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
        <p:nvSpPr>
          <p:cNvPr id="2053" name="Slide Number Placeholder 4"/>
          <p:cNvSpPr>
            <a:spLocks noGrp="1"/>
          </p:cNvSpPr>
          <p:nvPr>
            <p:ph type="sldNum" sz="quarter" idx="12"/>
          </p:nvPr>
        </p:nvSpPr>
        <p:spPr>
          <a:noFill/>
          <a:ln>
            <a:miter lim="800000"/>
            <a:headEnd/>
            <a:tailEnd/>
          </a:ln>
        </p:spPr>
        <p:txBody>
          <a:bodyPr/>
          <a:lstStyle/>
          <a:p>
            <a:fld id="{58A90E71-E00B-47D8-AB16-626569FD0C02}" type="slidenum">
              <a:rPr lang="en-US"/>
              <a:pPr/>
              <a:t>32</a:t>
            </a:fld>
            <a:endParaRPr lang="en-US"/>
          </a:p>
        </p:txBody>
      </p:sp>
      <p:graphicFrame>
        <p:nvGraphicFramePr>
          <p:cNvPr id="2050" name="Object 4"/>
          <p:cNvGraphicFramePr>
            <a:graphicFrameLocks noChangeAspect="1"/>
          </p:cNvGraphicFramePr>
          <p:nvPr/>
        </p:nvGraphicFramePr>
        <p:xfrm>
          <a:off x="533400" y="1543050"/>
          <a:ext cx="8077200" cy="4178300"/>
        </p:xfrm>
        <a:graphic>
          <a:graphicData uri="http://schemas.openxmlformats.org/presentationml/2006/ole">
            <p:oleObj spid="_x0000_s2050" name="Worksheet" r:id="rId3" imgW="4562972" imgH="2314937" progId="Excel.Sheet.8">
              <p:embed/>
            </p:oleObj>
          </a:graphicData>
        </a:graphic>
      </p:graphicFrame>
      <p:sp>
        <p:nvSpPr>
          <p:cNvPr id="7" name="TextBox 6"/>
          <p:cNvSpPr txBox="1"/>
          <p:nvPr/>
        </p:nvSpPr>
        <p:spPr>
          <a:xfrm>
            <a:off x="762000" y="4953000"/>
            <a:ext cx="2311400" cy="1262063"/>
          </a:xfrm>
          <a:prstGeom prst="rect">
            <a:avLst/>
          </a:prstGeom>
          <a:solidFill>
            <a:schemeClr val="accent6">
              <a:lumMod val="20000"/>
              <a:lumOff val="80000"/>
            </a:schemeClr>
          </a:solidFill>
          <a:effectLst>
            <a:outerShdw blurRad="50800" dist="38100" dir="13500000" algn="br"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spAutoFit/>
          </a:bodyPr>
          <a:lstStyle/>
          <a:p>
            <a:pPr eaLnBrk="1" hangingPunct="1">
              <a:buFont typeface="Wingdings" pitchFamily="2" charset="2"/>
              <a:buNone/>
              <a:defRPr/>
            </a:pPr>
            <a:r>
              <a:rPr lang="en-US" b="1" dirty="0">
                <a:solidFill>
                  <a:srgbClr val="FF0000"/>
                </a:solidFill>
                <a:cs typeface="Arial" pitchFamily="34" charset="0"/>
              </a:rPr>
              <a:t>C</a:t>
            </a:r>
            <a:r>
              <a:rPr lang="en-US" b="1" dirty="0">
                <a:cs typeface="Arial" pitchFamily="34" charset="0"/>
              </a:rPr>
              <a:t> </a:t>
            </a:r>
            <a:r>
              <a:rPr lang="en-US" dirty="0">
                <a:cs typeface="Arial" pitchFamily="34" charset="0"/>
              </a:rPr>
              <a:t>riskier than </a:t>
            </a:r>
            <a:r>
              <a:rPr lang="en-US" b="1" dirty="0">
                <a:solidFill>
                  <a:srgbClr val="000080"/>
                </a:solidFill>
                <a:cs typeface="Arial" pitchFamily="34" charset="0"/>
              </a:rPr>
              <a:t>B</a:t>
            </a:r>
            <a:r>
              <a:rPr lang="en-US" dirty="0">
                <a:cs typeface="Arial" pitchFamily="34" charset="0"/>
              </a:rPr>
              <a:t>.</a:t>
            </a:r>
            <a:r>
              <a:rPr lang="en-US" b="1" dirty="0">
                <a:cs typeface="Arial" pitchFamily="34" charset="0"/>
              </a:rPr>
              <a:t> </a:t>
            </a:r>
          </a:p>
          <a:p>
            <a:pPr eaLnBrk="1" hangingPunct="1">
              <a:buFont typeface="Wingdings" pitchFamily="2" charset="2"/>
              <a:buNone/>
              <a:defRPr/>
            </a:pPr>
            <a:r>
              <a:rPr lang="en-US" b="1" i="1" dirty="0">
                <a:solidFill>
                  <a:srgbClr val="000080"/>
                </a:solidFill>
                <a:cs typeface="Arial" pitchFamily="34" charset="0"/>
              </a:rPr>
              <a:t>B</a:t>
            </a:r>
            <a:r>
              <a:rPr lang="en-US" b="1" dirty="0">
                <a:cs typeface="Arial" pitchFamily="34" charset="0"/>
              </a:rPr>
              <a:t> </a:t>
            </a:r>
            <a:r>
              <a:rPr lang="en-US" dirty="0">
                <a:cs typeface="Arial" pitchFamily="34" charset="0"/>
              </a:rPr>
              <a:t>riskier than </a:t>
            </a:r>
            <a:r>
              <a:rPr lang="en-US" b="1" dirty="0">
                <a:cs typeface="Arial" pitchFamily="34" charset="0"/>
              </a:rPr>
              <a:t>A</a:t>
            </a:r>
            <a:r>
              <a:rPr lang="en-US" dirty="0">
                <a:cs typeface="Arial" pitchFamily="34" charset="0"/>
              </a:rPr>
              <a:t>.</a:t>
            </a:r>
            <a:r>
              <a:rPr lang="en-US" b="1" dirty="0">
                <a:cs typeface="Arial" pitchFamily="34" charset="0"/>
              </a:rPr>
              <a:t> </a:t>
            </a:r>
          </a:p>
          <a:p>
            <a:pPr eaLnBrk="1" hangingPunct="1">
              <a:buFont typeface="Wingdings" pitchFamily="2" charset="2"/>
              <a:buNone/>
              <a:defRPr/>
            </a:pPr>
            <a:r>
              <a:rPr lang="en-US" b="1" i="1" dirty="0">
                <a:cs typeface="Arial" pitchFamily="34" charset="0"/>
              </a:rPr>
              <a:t>A </a:t>
            </a:r>
            <a:r>
              <a:rPr lang="en-US" dirty="0">
                <a:cs typeface="Arial" pitchFamily="34" charset="0"/>
              </a:rPr>
              <a:t>riskless</a:t>
            </a:r>
            <a:r>
              <a:rPr lang="en-US" sz="2800" dirty="0">
                <a:cs typeface="Arial" pitchFamily="34" charset="0"/>
              </a:rPr>
              <a:t>.</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685800" y="5715000"/>
            <a:ext cx="7772400" cy="762000"/>
          </a:xfrm>
        </p:spPr>
        <p:txBody>
          <a:bodyPr/>
          <a:lstStyle/>
          <a:p>
            <a:pPr eaLnBrk="1" hangingPunct="1">
              <a:defRPr/>
            </a:pPr>
            <a:r>
              <a:rPr lang="en-US" sz="2800" b="1" i="1" dirty="0" smtClean="0">
                <a:solidFill>
                  <a:srgbClr val="FF0000"/>
                </a:solidFill>
                <a:effectLst>
                  <a:outerShdw blurRad="38100" dist="38100" dir="2700000" algn="tl">
                    <a:srgbClr val="000000"/>
                  </a:outerShdw>
                </a:effectLst>
                <a:cs typeface="Arial" panose="020B0604020202090204" pitchFamily="34" charset="0"/>
              </a:rPr>
              <a:t>What is the expected return? . . .</a:t>
            </a:r>
            <a:endParaRPr lang="en-US" sz="2800" dirty="0" smtClean="0">
              <a:latin typeface="Courier" charset="0"/>
              <a:cs typeface="Times New Roman" panose="02020603050405020304" pitchFamily="18" charset="0"/>
            </a:endParaRPr>
          </a:p>
        </p:txBody>
      </p:sp>
      <p:graphicFrame>
        <p:nvGraphicFramePr>
          <p:cNvPr id="3074" name="Object 4"/>
          <p:cNvGraphicFramePr>
            <a:graphicFrameLocks noChangeAspect="1"/>
          </p:cNvGraphicFramePr>
          <p:nvPr/>
        </p:nvGraphicFramePr>
        <p:xfrm>
          <a:off x="533400" y="1543050"/>
          <a:ext cx="8077200" cy="4178300"/>
        </p:xfrm>
        <a:graphic>
          <a:graphicData uri="http://schemas.openxmlformats.org/presentationml/2006/ole">
            <p:oleObj spid="_x0000_s3074" name="Worksheet" r:id="rId3" imgW="4562972" imgH="2314937" progId="Excel.Sheet.8">
              <p:embed/>
            </p:oleObj>
          </a:graphicData>
        </a:graphic>
      </p:graphicFrame>
      <p:sp>
        <p:nvSpPr>
          <p:cNvPr id="3076" name="Slide Number Placeholder 3"/>
          <p:cNvSpPr>
            <a:spLocks noGrp="1"/>
          </p:cNvSpPr>
          <p:nvPr>
            <p:ph type="sldNum" sz="quarter" idx="12"/>
          </p:nvPr>
        </p:nvSpPr>
        <p:spPr>
          <a:noFill/>
          <a:ln>
            <a:miter lim="800000"/>
            <a:headEnd/>
            <a:tailEnd/>
          </a:ln>
        </p:spPr>
        <p:txBody>
          <a:bodyPr/>
          <a:lstStyle/>
          <a:p>
            <a:fld id="{797267B5-3095-467A-9A65-4530B4F5F80A}" type="slidenum">
              <a:rPr lang="en-US"/>
              <a:pPr/>
              <a:t>33</a:t>
            </a:fld>
            <a:endParaRPr lang="en-US"/>
          </a:p>
        </p:txBody>
      </p:sp>
      <p:sp>
        <p:nvSpPr>
          <p:cNvPr id="307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eaLnBrk="1" hangingPunct="1">
              <a:defRPr/>
            </a:pPr>
            <a:r>
              <a:rPr lang="en-US" sz="4000" b="1" dirty="0" smtClean="0">
                <a:cs typeface="Arial" panose="020B0604020202090204" pitchFamily="34" charset="0"/>
              </a:rPr>
              <a:t>EXAMPLE OF RETURN RISK QUANTIFICATION:</a:t>
            </a:r>
            <a:endParaRPr lang="en-US" sz="4000" dirty="0" smtClean="0">
              <a:latin typeface="Courier" charset="0"/>
              <a:cs typeface="Times New Roman" panose="02020603050405020304" pitchFamily="18" charset="0"/>
            </a:endParaRPr>
          </a:p>
        </p:txBody>
      </p:sp>
      <p:sp>
        <p:nvSpPr>
          <p:cNvPr id="43011" name="Rectangle 3"/>
          <p:cNvSpPr>
            <a:spLocks noGrp="1" noChangeArrowheads="1"/>
          </p:cNvSpPr>
          <p:nvPr>
            <p:ph type="body" idx="1"/>
          </p:nvPr>
        </p:nvSpPr>
        <p:spPr/>
        <p:txBody>
          <a:bodyPr/>
          <a:lstStyle/>
          <a:p>
            <a:pPr marL="0" indent="0" eaLnBrk="1" hangingPunct="1">
              <a:buFont typeface="Wingdings" pitchFamily="2" charset="2"/>
              <a:buNone/>
            </a:pPr>
            <a:r>
              <a:rPr lang="en-US" smtClean="0">
                <a:cs typeface="Arial" pitchFamily="34" charset="0"/>
              </a:rPr>
              <a:t>Suppose two possible future return scenarios.  The return will</a:t>
            </a:r>
            <a:r>
              <a:rPr lang="en-US" smtClean="0">
                <a:latin typeface="Courier" charset="0"/>
                <a:cs typeface="Times New Roman" pitchFamily="18" charset="0"/>
              </a:rPr>
              <a:t> </a:t>
            </a:r>
            <a:r>
              <a:rPr lang="en-US" smtClean="0">
                <a:cs typeface="Arial" pitchFamily="34" charset="0"/>
              </a:rPr>
              <a:t>either be:</a:t>
            </a:r>
          </a:p>
          <a:p>
            <a:pPr marL="0" lvl="1" indent="0" algn="ctr" eaLnBrk="1" hangingPunct="1">
              <a:buFontTx/>
              <a:buNone/>
            </a:pPr>
            <a:r>
              <a:rPr lang="en-US" smtClean="0">
                <a:cs typeface="Arial" pitchFamily="34" charset="0"/>
              </a:rPr>
              <a:t>+20%, with 50% probability</a:t>
            </a:r>
            <a:endParaRPr lang="en-US" smtClean="0">
              <a:latin typeface="Courier" charset="0"/>
              <a:cs typeface="Times New Roman" pitchFamily="18" charset="0"/>
            </a:endParaRPr>
          </a:p>
          <a:p>
            <a:pPr marL="0" lvl="1" indent="0" algn="ctr" eaLnBrk="1" hangingPunct="1">
              <a:buFontTx/>
              <a:buNone/>
            </a:pPr>
            <a:r>
              <a:rPr lang="en-US" smtClean="0">
                <a:cs typeface="Arial" pitchFamily="34" charset="0"/>
              </a:rPr>
              <a:t>or:</a:t>
            </a:r>
          </a:p>
          <a:p>
            <a:pPr marL="0" lvl="1" indent="0" algn="ctr" eaLnBrk="1" hangingPunct="1">
              <a:buFontTx/>
              <a:buNone/>
            </a:pPr>
            <a:r>
              <a:rPr lang="en-US" smtClean="0">
                <a:cs typeface="Arial" pitchFamily="34" charset="0"/>
              </a:rPr>
              <a:t>−10%, with 50% probability</a:t>
            </a:r>
            <a:endParaRPr lang="en-US" smtClean="0">
              <a:latin typeface="Courier" charset="0"/>
              <a:cs typeface="Times New Roman" pitchFamily="18" charset="0"/>
            </a:endParaRPr>
          </a:p>
        </p:txBody>
      </p:sp>
      <p:sp>
        <p:nvSpPr>
          <p:cNvPr id="43012" name="Slide Number Placeholder 3"/>
          <p:cNvSpPr>
            <a:spLocks noGrp="1"/>
          </p:cNvSpPr>
          <p:nvPr>
            <p:ph type="sldNum" sz="quarter" idx="12"/>
          </p:nvPr>
        </p:nvSpPr>
        <p:spPr>
          <a:noFill/>
          <a:ln>
            <a:miter lim="800000"/>
            <a:headEnd/>
            <a:tailEnd/>
          </a:ln>
        </p:spPr>
        <p:txBody>
          <a:bodyPr/>
          <a:lstStyle/>
          <a:p>
            <a:fld id="{706E9746-CDDF-41A8-ACAF-A891F4B87AA4}" type="slidenum">
              <a:rPr lang="en-US"/>
              <a:pPr/>
              <a:t>34</a:t>
            </a:fld>
            <a:endParaRPr lang="en-US"/>
          </a:p>
        </p:txBody>
      </p:sp>
      <p:sp>
        <p:nvSpPr>
          <p:cNvPr id="4301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pPr eaLnBrk="1" hangingPunct="1">
              <a:defRPr/>
            </a:pPr>
            <a:r>
              <a:rPr lang="en-US" dirty="0" smtClean="0">
                <a:cs typeface="Arial" panose="020B0604020202090204" pitchFamily="34" charset="0"/>
              </a:rPr>
              <a:t>“EXPECTED” (EX ANTE) RETURN</a:t>
            </a:r>
          </a:p>
        </p:txBody>
      </p:sp>
      <p:sp>
        <p:nvSpPr>
          <p:cNvPr id="44035" name="Rectangle 3"/>
          <p:cNvSpPr>
            <a:spLocks noGrp="1" noChangeArrowheads="1"/>
          </p:cNvSpPr>
          <p:nvPr>
            <p:ph type="body" idx="1"/>
          </p:nvPr>
        </p:nvSpPr>
        <p:spPr>
          <a:xfrm>
            <a:off x="609600" y="1981200"/>
            <a:ext cx="8305800" cy="4114800"/>
          </a:xfrm>
        </p:spPr>
        <p:txBody>
          <a:bodyPr/>
          <a:lstStyle/>
          <a:p>
            <a:pPr eaLnBrk="1" hangingPunct="1">
              <a:buFont typeface="Wingdings" pitchFamily="2" charset="2"/>
              <a:buNone/>
            </a:pPr>
            <a:r>
              <a:rPr lang="en-US" smtClean="0">
                <a:cs typeface="Arial" pitchFamily="34" charset="0"/>
              </a:rPr>
              <a:t>= (50% chance)(+20%) + (50% chance)(−10%)</a:t>
            </a:r>
            <a:endParaRPr lang="en-US" smtClean="0">
              <a:latin typeface="Courier" charset="0"/>
              <a:cs typeface="Times New Roman" pitchFamily="18" charset="0"/>
            </a:endParaRPr>
          </a:p>
          <a:p>
            <a:pPr eaLnBrk="1" hangingPunct="1">
              <a:buFont typeface="Wingdings" pitchFamily="2" charset="2"/>
              <a:buNone/>
            </a:pPr>
            <a:r>
              <a:rPr lang="en-US" smtClean="0">
                <a:cs typeface="Arial" pitchFamily="34" charset="0"/>
              </a:rPr>
              <a:t>= +5%</a:t>
            </a:r>
            <a:endParaRPr lang="en-US" smtClean="0">
              <a:latin typeface="Courier" charset="0"/>
              <a:cs typeface="Times New Roman" pitchFamily="18" charset="0"/>
            </a:endParaRPr>
          </a:p>
        </p:txBody>
      </p:sp>
      <p:sp>
        <p:nvSpPr>
          <p:cNvPr id="44036" name="Slide Number Placeholder 3"/>
          <p:cNvSpPr>
            <a:spLocks noGrp="1"/>
          </p:cNvSpPr>
          <p:nvPr>
            <p:ph type="sldNum" sz="quarter" idx="12"/>
          </p:nvPr>
        </p:nvSpPr>
        <p:spPr>
          <a:noFill/>
          <a:ln>
            <a:miter lim="800000"/>
            <a:headEnd/>
            <a:tailEnd/>
          </a:ln>
        </p:spPr>
        <p:txBody>
          <a:bodyPr/>
          <a:lstStyle/>
          <a:p>
            <a:fld id="{320BE712-4184-409B-B986-A08C6D0B4315}" type="slidenum">
              <a:rPr lang="en-US"/>
              <a:pPr/>
              <a:t>35</a:t>
            </a:fld>
            <a:endParaRPr lang="en-US"/>
          </a:p>
        </p:txBody>
      </p:sp>
      <p:sp>
        <p:nvSpPr>
          <p:cNvPr id="4403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pPr eaLnBrk="1" hangingPunct="1">
              <a:defRPr/>
            </a:pPr>
            <a:r>
              <a:rPr lang="en-US" dirty="0" smtClean="0">
                <a:cs typeface="Arial" panose="020B0604020202090204" pitchFamily="34" charset="0"/>
              </a:rPr>
              <a:t>RISK (STD.DEV.) IN THE RETURN</a:t>
            </a:r>
          </a:p>
        </p:txBody>
      </p:sp>
      <p:sp>
        <p:nvSpPr>
          <p:cNvPr id="45059" name="Rectangle 3"/>
          <p:cNvSpPr>
            <a:spLocks noGrp="1" noChangeArrowheads="1"/>
          </p:cNvSpPr>
          <p:nvPr>
            <p:ph type="body" idx="1"/>
          </p:nvPr>
        </p:nvSpPr>
        <p:spPr/>
        <p:txBody>
          <a:bodyPr/>
          <a:lstStyle/>
          <a:p>
            <a:pPr eaLnBrk="1" hangingPunct="1">
              <a:buFont typeface="Wingdings" pitchFamily="2" charset="2"/>
              <a:buNone/>
            </a:pPr>
            <a:r>
              <a:rPr lang="en-US" smtClean="0">
                <a:cs typeface="Arial" pitchFamily="34" charset="0"/>
              </a:rPr>
              <a:t>= SQRT{(0.5)(20 − 5)</a:t>
            </a:r>
            <a:r>
              <a:rPr lang="en-US" baseline="30000" smtClean="0">
                <a:cs typeface="Arial" pitchFamily="34" charset="0"/>
              </a:rPr>
              <a:t>2</a:t>
            </a:r>
            <a:r>
              <a:rPr lang="en-US" smtClean="0">
                <a:cs typeface="Arial" pitchFamily="34" charset="0"/>
              </a:rPr>
              <a:t> + (0.5)(− 10 − 5)</a:t>
            </a:r>
            <a:r>
              <a:rPr lang="en-US" baseline="30000" smtClean="0">
                <a:cs typeface="Arial" pitchFamily="34" charset="0"/>
              </a:rPr>
              <a:t>2</a:t>
            </a:r>
            <a:r>
              <a:rPr lang="en-US" smtClean="0">
                <a:cs typeface="Arial" pitchFamily="34" charset="0"/>
              </a:rPr>
              <a:t>}</a:t>
            </a:r>
            <a:endParaRPr lang="en-US" smtClean="0">
              <a:latin typeface="Courier" charset="0"/>
              <a:cs typeface="Times New Roman" pitchFamily="18" charset="0"/>
            </a:endParaRPr>
          </a:p>
          <a:p>
            <a:pPr eaLnBrk="1" hangingPunct="1">
              <a:buFont typeface="Wingdings" pitchFamily="2" charset="2"/>
              <a:buNone/>
            </a:pPr>
            <a:r>
              <a:rPr lang="en-US" smtClean="0">
                <a:cs typeface="Arial" pitchFamily="34" charset="0"/>
              </a:rPr>
              <a:t>= 15%</a:t>
            </a:r>
            <a:endParaRPr lang="en-US" smtClean="0">
              <a:latin typeface="Courier" charset="0"/>
              <a:cs typeface="Times New Roman" pitchFamily="18" charset="0"/>
            </a:endParaRPr>
          </a:p>
        </p:txBody>
      </p:sp>
      <p:sp>
        <p:nvSpPr>
          <p:cNvPr id="45060" name="Slide Number Placeholder 3"/>
          <p:cNvSpPr>
            <a:spLocks noGrp="1"/>
          </p:cNvSpPr>
          <p:nvPr>
            <p:ph type="sldNum" sz="quarter" idx="12"/>
          </p:nvPr>
        </p:nvSpPr>
        <p:spPr>
          <a:noFill/>
          <a:ln>
            <a:miter lim="800000"/>
            <a:headEnd/>
            <a:tailEnd/>
          </a:ln>
        </p:spPr>
        <p:txBody>
          <a:bodyPr/>
          <a:lstStyle/>
          <a:p>
            <a:fld id="{11417EA1-C762-48DB-BE3C-1F15D35FB1B4}" type="slidenum">
              <a:rPr lang="en-US"/>
              <a:pPr/>
              <a:t>36</a:t>
            </a:fld>
            <a:endParaRPr lang="en-US"/>
          </a:p>
        </p:txBody>
      </p:sp>
      <p:sp>
        <p:nvSpPr>
          <p:cNvPr id="4506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381000" y="609600"/>
            <a:ext cx="8458200" cy="1143000"/>
          </a:xfrm>
        </p:spPr>
        <p:txBody>
          <a:bodyPr/>
          <a:lstStyle/>
          <a:p>
            <a:pPr eaLnBrk="1" hangingPunct="1">
              <a:defRPr/>
            </a:pPr>
            <a:r>
              <a:rPr lang="en-US" sz="4000" b="1" dirty="0" smtClean="0">
                <a:cs typeface="Arial" panose="020B0604020202090204" pitchFamily="34" charset="0"/>
              </a:rPr>
              <a:t>THE RISK/RETURN TRADEOFF...</a:t>
            </a:r>
          </a:p>
        </p:txBody>
      </p:sp>
      <p:sp>
        <p:nvSpPr>
          <p:cNvPr id="46083" name="Rectangle 3"/>
          <p:cNvSpPr>
            <a:spLocks noGrp="1" noChangeArrowheads="1"/>
          </p:cNvSpPr>
          <p:nvPr>
            <p:ph type="body" idx="1"/>
          </p:nvPr>
        </p:nvSpPr>
        <p:spPr>
          <a:xfrm>
            <a:off x="685800" y="2438400"/>
            <a:ext cx="7772400" cy="3657600"/>
          </a:xfrm>
        </p:spPr>
        <p:txBody>
          <a:bodyPr/>
          <a:lstStyle/>
          <a:p>
            <a:pPr algn="ctr" eaLnBrk="1" hangingPunct="1">
              <a:buFont typeface="Wingdings" pitchFamily="2" charset="2"/>
              <a:buNone/>
            </a:pPr>
            <a:r>
              <a:rPr lang="en-US" b="1" smtClean="0">
                <a:cs typeface="Arial" pitchFamily="34" charset="0"/>
              </a:rPr>
              <a:t>Investors </a:t>
            </a:r>
            <a:r>
              <a:rPr lang="en-US" b="1" i="1" smtClean="0">
                <a:cs typeface="Arial" pitchFamily="34" charset="0"/>
              </a:rPr>
              <a:t>don't like risk</a:t>
            </a:r>
            <a:r>
              <a:rPr lang="en-US" b="1" smtClean="0">
                <a:cs typeface="Arial" pitchFamily="34" charset="0"/>
              </a:rPr>
              <a:t>!</a:t>
            </a:r>
            <a:r>
              <a:rPr lang="en-US" smtClean="0">
                <a:cs typeface="Arial" pitchFamily="34" charset="0"/>
              </a:rPr>
              <a:t> </a:t>
            </a:r>
          </a:p>
        </p:txBody>
      </p:sp>
      <p:sp>
        <p:nvSpPr>
          <p:cNvPr id="46084" name="Slide Number Placeholder 3"/>
          <p:cNvSpPr>
            <a:spLocks noGrp="1"/>
          </p:cNvSpPr>
          <p:nvPr>
            <p:ph type="sldNum" sz="quarter" idx="12"/>
          </p:nvPr>
        </p:nvSpPr>
        <p:spPr>
          <a:noFill/>
          <a:ln>
            <a:miter lim="800000"/>
            <a:headEnd/>
            <a:tailEnd/>
          </a:ln>
        </p:spPr>
        <p:txBody>
          <a:bodyPr/>
          <a:lstStyle/>
          <a:p>
            <a:fld id="{05BA3BC3-FBB9-41DE-AC85-3347C865ECEF}" type="slidenum">
              <a:rPr lang="en-US"/>
              <a:pPr/>
              <a:t>37</a:t>
            </a:fld>
            <a:endParaRPr lang="en-US"/>
          </a:p>
        </p:txBody>
      </p:sp>
      <p:sp>
        <p:nvSpPr>
          <p:cNvPr id="4608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609600" y="304800"/>
            <a:ext cx="7772400" cy="1143000"/>
          </a:xfrm>
        </p:spPr>
        <p:txBody>
          <a:bodyPr/>
          <a:lstStyle/>
          <a:p>
            <a:pPr algn="l" eaLnBrk="1" hangingPunct="1">
              <a:defRPr/>
            </a:pPr>
            <a:r>
              <a:rPr lang="en-US" sz="2400" b="1" dirty="0" smtClean="0">
                <a:cs typeface="Arial" panose="020B0604020202090204" pitchFamily="34" charset="0"/>
              </a:rPr>
              <a:t>SO THE CAPITAL MARKETS COMPENSATE THEM BY PROVIDING HIGHER RETURNS (EX ANTE) ON MORE RISKY ASSETS . . .</a:t>
            </a:r>
            <a:endParaRPr lang="en-US" sz="2400" b="1" dirty="0" smtClean="0">
              <a:latin typeface="Courier" charset="0"/>
              <a:cs typeface="Times New Roman" panose="02020603050405020304" pitchFamily="18" charset="0"/>
            </a:endParaRPr>
          </a:p>
        </p:txBody>
      </p:sp>
      <p:pic>
        <p:nvPicPr>
          <p:cNvPr id="47107" name="Picture 4"/>
          <p:cNvPicPr>
            <a:picLocks noChangeAspect="1" noChangeArrowheads="1"/>
          </p:cNvPicPr>
          <p:nvPr/>
        </p:nvPicPr>
        <p:blipFill>
          <a:blip r:embed="rId2" cstate="print"/>
          <a:srcRect/>
          <a:stretch>
            <a:fillRect/>
          </a:stretch>
        </p:blipFill>
        <p:spPr bwMode="auto">
          <a:xfrm>
            <a:off x="1219200" y="1600200"/>
            <a:ext cx="6934200" cy="4805363"/>
          </a:xfrm>
          <a:prstGeom prst="rect">
            <a:avLst/>
          </a:prstGeom>
          <a:noFill/>
          <a:ln w="9525">
            <a:noFill/>
            <a:miter lim="800000"/>
            <a:headEnd/>
            <a:tailEnd/>
          </a:ln>
        </p:spPr>
      </p:pic>
      <p:sp>
        <p:nvSpPr>
          <p:cNvPr id="47108" name="Slide Number Placeholder 3"/>
          <p:cNvSpPr>
            <a:spLocks noGrp="1"/>
          </p:cNvSpPr>
          <p:nvPr>
            <p:ph type="sldNum" sz="quarter" idx="12"/>
          </p:nvPr>
        </p:nvSpPr>
        <p:spPr>
          <a:noFill/>
          <a:ln>
            <a:miter lim="800000"/>
            <a:headEnd/>
            <a:tailEnd/>
          </a:ln>
        </p:spPr>
        <p:txBody>
          <a:bodyPr/>
          <a:lstStyle/>
          <a:p>
            <a:fld id="{0D1CC0E6-6978-4F59-AEFE-DFA845E9699A}" type="slidenum">
              <a:rPr lang="en-US"/>
              <a:pPr/>
              <a:t>38</a:t>
            </a:fld>
            <a:endParaRPr lang="en-US"/>
          </a:p>
        </p:txBody>
      </p:sp>
      <p:sp>
        <p:nvSpPr>
          <p:cNvPr id="4710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pPr eaLnBrk="1" hangingPunct="1">
              <a:defRPr/>
            </a:pPr>
            <a:r>
              <a:rPr lang="en-US" b="1" dirty="0" smtClean="0">
                <a:cs typeface="Arial" panose="020B0604020202090204" pitchFamily="34" charset="0"/>
              </a:rPr>
              <a:t>RISK &amp; RETURN:</a:t>
            </a:r>
            <a:endParaRPr lang="en-US" dirty="0" smtClean="0">
              <a:latin typeface="Courier" charset="0"/>
              <a:cs typeface="Times New Roman" panose="02020603050405020304" pitchFamily="18" charset="0"/>
            </a:endParaRPr>
          </a:p>
        </p:txBody>
      </p:sp>
      <p:sp>
        <p:nvSpPr>
          <p:cNvPr id="48131" name="Rectangle 3"/>
          <p:cNvSpPr>
            <a:spLocks noGrp="1" noChangeArrowheads="1"/>
          </p:cNvSpPr>
          <p:nvPr>
            <p:ph type="body" idx="1"/>
          </p:nvPr>
        </p:nvSpPr>
        <p:spPr>
          <a:xfrm>
            <a:off x="457200" y="1981200"/>
            <a:ext cx="8229600" cy="4114800"/>
          </a:xfrm>
        </p:spPr>
        <p:txBody>
          <a:bodyPr lIns="0" tIns="0" rIns="0" bIns="0"/>
          <a:lstStyle/>
          <a:p>
            <a:pPr marL="0" indent="0" eaLnBrk="1" hangingPunct="1">
              <a:lnSpc>
                <a:spcPct val="150000"/>
              </a:lnSpc>
              <a:buFont typeface="Wingdings" pitchFamily="2" charset="2"/>
              <a:buNone/>
              <a:tabLst>
                <a:tab pos="1371600" algn="ctr"/>
                <a:tab pos="2743200" algn="ctr"/>
                <a:tab pos="4114800" algn="ctr"/>
                <a:tab pos="5486400" algn="ctr"/>
                <a:tab pos="6858000" algn="ctr"/>
              </a:tabLst>
            </a:pPr>
            <a:r>
              <a:rPr lang="en-US" smtClean="0">
                <a:cs typeface="Arial" pitchFamily="34" charset="0"/>
              </a:rPr>
              <a:t>	</a:t>
            </a:r>
            <a:r>
              <a:rPr lang="en-US" sz="2800" smtClean="0">
                <a:cs typeface="Arial" pitchFamily="34" charset="0"/>
              </a:rPr>
              <a:t>Total Return	=	Riskfree Rate	+	Risk Premium </a:t>
            </a:r>
            <a:r>
              <a:rPr lang="en-US" smtClean="0">
                <a:latin typeface="Courier" charset="0"/>
                <a:cs typeface="Times New Roman" pitchFamily="18" charset="0"/>
              </a:rPr>
              <a:t/>
            </a:r>
            <a:br>
              <a:rPr lang="en-US" smtClean="0">
                <a:latin typeface="Courier" charset="0"/>
                <a:cs typeface="Times New Roman" pitchFamily="18" charset="0"/>
              </a:rPr>
            </a:br>
            <a:r>
              <a:rPr lang="en-US" b="1" smtClean="0">
                <a:cs typeface="Arial" pitchFamily="34" charset="0"/>
              </a:rPr>
              <a:t> 	r</a:t>
            </a:r>
            <a:r>
              <a:rPr lang="en-US" b="1" baseline="-30000" smtClean="0">
                <a:cs typeface="Arial" pitchFamily="34" charset="0"/>
              </a:rPr>
              <a:t>t</a:t>
            </a:r>
            <a:r>
              <a:rPr lang="en-US" b="1" smtClean="0">
                <a:cs typeface="Arial" pitchFamily="34" charset="0"/>
              </a:rPr>
              <a:t>	=	r</a:t>
            </a:r>
            <a:r>
              <a:rPr lang="en-US" b="1" baseline="-30000" smtClean="0">
                <a:cs typeface="Arial" pitchFamily="34" charset="0"/>
              </a:rPr>
              <a:t>f,t</a:t>
            </a:r>
            <a:r>
              <a:rPr lang="en-US" b="1" smtClean="0">
                <a:cs typeface="Arial" pitchFamily="34" charset="0"/>
              </a:rPr>
              <a:t>	+	RP</a:t>
            </a:r>
            <a:r>
              <a:rPr lang="en-US" b="1" baseline="-30000" smtClean="0">
                <a:cs typeface="Arial" pitchFamily="34" charset="0"/>
              </a:rPr>
              <a:t>t</a:t>
            </a:r>
            <a:endParaRPr lang="en-US" smtClean="0">
              <a:latin typeface="Courier" charset="0"/>
              <a:cs typeface="Times New Roman" pitchFamily="18" charset="0"/>
            </a:endParaRPr>
          </a:p>
        </p:txBody>
      </p:sp>
      <p:sp>
        <p:nvSpPr>
          <p:cNvPr id="48132" name="Slide Number Placeholder 3"/>
          <p:cNvSpPr>
            <a:spLocks noGrp="1"/>
          </p:cNvSpPr>
          <p:nvPr>
            <p:ph type="sldNum" sz="quarter" idx="12"/>
          </p:nvPr>
        </p:nvSpPr>
        <p:spPr>
          <a:noFill/>
          <a:ln>
            <a:miter lim="800000"/>
            <a:headEnd/>
            <a:tailEnd/>
          </a:ln>
        </p:spPr>
        <p:txBody>
          <a:bodyPr/>
          <a:lstStyle/>
          <a:p>
            <a:fld id="{688671C1-830B-4B15-948C-7097AB1D8B71}" type="slidenum">
              <a:rPr lang="en-US"/>
              <a:pPr/>
              <a:t>39</a:t>
            </a:fld>
            <a:endParaRPr lang="en-US"/>
          </a:p>
        </p:txBody>
      </p:sp>
      <p:sp>
        <p:nvSpPr>
          <p:cNvPr id="4813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1066800"/>
            <a:ext cx="7772400" cy="1143000"/>
          </a:xfrm>
        </p:spPr>
        <p:txBody>
          <a:bodyPr/>
          <a:lstStyle/>
          <a:p>
            <a:pPr eaLnBrk="1" hangingPunct="1">
              <a:defRPr/>
            </a:pPr>
            <a:r>
              <a:rPr lang="en-US" sz="4000" dirty="0" smtClean="0"/>
              <a:t>MANY DIFFERENT MATHEMATICAL DEFINITIONS OF “RETURNS”...</a:t>
            </a:r>
          </a:p>
        </p:txBody>
      </p:sp>
      <p:sp>
        <p:nvSpPr>
          <p:cNvPr id="15363" name="Rectangle 3"/>
          <p:cNvSpPr>
            <a:spLocks noGrp="1" noChangeArrowheads="1"/>
          </p:cNvSpPr>
          <p:nvPr>
            <p:ph type="body" idx="1"/>
          </p:nvPr>
        </p:nvSpPr>
        <p:spPr>
          <a:xfrm>
            <a:off x="685800" y="2971800"/>
            <a:ext cx="7772400" cy="3124200"/>
          </a:xfrm>
        </p:spPr>
        <p:txBody>
          <a:bodyPr/>
          <a:lstStyle/>
          <a:p>
            <a:pPr marL="0" indent="0" eaLnBrk="1" hangingPunct="1">
              <a:buFont typeface="Wingdings" pitchFamily="2" charset="2"/>
              <a:buNone/>
            </a:pPr>
            <a:r>
              <a:rPr lang="en-US" smtClean="0">
                <a:latin typeface="Arial" pitchFamily="34" charset="0"/>
              </a:rPr>
              <a:t>Two major types of mathematical return definitions:</a:t>
            </a:r>
          </a:p>
          <a:p>
            <a:pPr marL="400050" lvl="2" indent="0" eaLnBrk="1" hangingPunct="1">
              <a:buFontTx/>
              <a:buNone/>
            </a:pPr>
            <a:r>
              <a:rPr lang="en-US" sz="2800" smtClean="0">
                <a:latin typeface="Arial" pitchFamily="34" charset="0"/>
              </a:rPr>
              <a:t>1) period-by-period returns </a:t>
            </a:r>
          </a:p>
          <a:p>
            <a:pPr marL="400050" lvl="2" indent="0" eaLnBrk="1" hangingPunct="1">
              <a:buFontTx/>
              <a:buNone/>
            </a:pPr>
            <a:r>
              <a:rPr lang="en-US" sz="2800" smtClean="0">
                <a:latin typeface="Arial" pitchFamily="34" charset="0"/>
              </a:rPr>
              <a:t>2) multiperiod return measures </a:t>
            </a:r>
          </a:p>
        </p:txBody>
      </p:sp>
      <p:sp>
        <p:nvSpPr>
          <p:cNvPr id="15364" name="Slide Number Placeholder 3"/>
          <p:cNvSpPr>
            <a:spLocks noGrp="1"/>
          </p:cNvSpPr>
          <p:nvPr>
            <p:ph type="sldNum" sz="quarter" idx="12"/>
          </p:nvPr>
        </p:nvSpPr>
        <p:spPr>
          <a:noFill/>
          <a:ln>
            <a:miter lim="800000"/>
            <a:headEnd/>
            <a:tailEnd/>
          </a:ln>
        </p:spPr>
        <p:txBody>
          <a:bodyPr/>
          <a:lstStyle/>
          <a:p>
            <a:fld id="{5A1649A4-A3F2-4441-8743-44FA330A7F80}" type="slidenum">
              <a:rPr lang="en-US"/>
              <a:pPr/>
              <a:t>4</a:t>
            </a:fld>
            <a:endParaRPr lang="en-US"/>
          </a:p>
        </p:txBody>
      </p:sp>
      <p:sp>
        <p:nvSpPr>
          <p:cNvPr id="1536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pPr eaLnBrk="1" hangingPunct="1">
              <a:defRPr/>
            </a:pPr>
            <a:r>
              <a:rPr lang="en-US" dirty="0" smtClean="0"/>
              <a:t>Risk Free Rate</a:t>
            </a:r>
          </a:p>
        </p:txBody>
      </p:sp>
      <p:sp>
        <p:nvSpPr>
          <p:cNvPr id="49155" name="Rectangle 3"/>
          <p:cNvSpPr>
            <a:spLocks noGrp="1" noChangeArrowheads="1"/>
          </p:cNvSpPr>
          <p:nvPr>
            <p:ph type="body" idx="1"/>
          </p:nvPr>
        </p:nvSpPr>
        <p:spPr/>
        <p:txBody>
          <a:bodyPr/>
          <a:lstStyle/>
          <a:p>
            <a:pPr eaLnBrk="1" hangingPunct="1">
              <a:buFont typeface="Wingdings" pitchFamily="2" charset="2"/>
              <a:buNone/>
            </a:pPr>
            <a:r>
              <a:rPr lang="en-US" smtClean="0">
                <a:cs typeface="Arial" pitchFamily="34" charset="0"/>
              </a:rPr>
              <a:t>RISKFREE RATE (r</a:t>
            </a:r>
            <a:r>
              <a:rPr lang="en-US" baseline="-30000" smtClean="0">
                <a:cs typeface="Arial" pitchFamily="34" charset="0"/>
              </a:rPr>
              <a:t>f,t</a:t>
            </a:r>
            <a:r>
              <a:rPr lang="en-US" smtClean="0">
                <a:cs typeface="Arial" pitchFamily="34" charset="0"/>
              </a:rPr>
              <a:t>) </a:t>
            </a:r>
          </a:p>
          <a:p>
            <a:pPr lvl="1" eaLnBrk="1" hangingPunct="1">
              <a:buFontTx/>
              <a:buNone/>
            </a:pPr>
            <a:r>
              <a:rPr lang="en-US" smtClean="0">
                <a:cs typeface="Arial" pitchFamily="34" charset="0"/>
              </a:rPr>
              <a:t>= Compensation for </a:t>
            </a:r>
            <a:r>
              <a:rPr lang="en-US" i="1" smtClean="0">
                <a:cs typeface="Arial" pitchFamily="34" charset="0"/>
              </a:rPr>
              <a:t>TIME</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 “Time Value of Money”</a:t>
            </a:r>
            <a:r>
              <a:rPr lang="en-US" smtClean="0">
                <a:latin typeface="Courier" charset="0"/>
                <a:cs typeface="Times New Roman" pitchFamily="18" charset="0"/>
              </a:rPr>
              <a:t/>
            </a:r>
            <a:br>
              <a:rPr lang="en-US" smtClean="0">
                <a:latin typeface="Courier" charset="0"/>
                <a:cs typeface="Times New Roman" pitchFamily="18" charset="0"/>
              </a:rPr>
            </a:br>
            <a:r>
              <a:rPr lang="en-US" smtClean="0">
                <a:latin typeface="Arial" pitchFamily="34" charset="0"/>
                <a:cs typeface="Times New Roman" pitchFamily="18" charset="0"/>
                <a:sym typeface="Symbol" pitchFamily="18" charset="2"/>
              </a:rPr>
              <a:t></a:t>
            </a:r>
            <a:r>
              <a:rPr lang="en-US" smtClean="0">
                <a:latin typeface="Courier" charset="0"/>
                <a:cs typeface="Times New Roman" pitchFamily="18" charset="0"/>
              </a:rPr>
              <a:t> </a:t>
            </a:r>
            <a:r>
              <a:rPr lang="en-US" smtClean="0">
                <a:cs typeface="Arial" pitchFamily="34" charset="0"/>
              </a:rPr>
              <a:t>US Treasury Bill Return (For Real Estate, usually use Long Bond)</a:t>
            </a:r>
          </a:p>
        </p:txBody>
      </p:sp>
      <p:sp>
        <p:nvSpPr>
          <p:cNvPr id="49156" name="Slide Number Placeholder 3"/>
          <p:cNvSpPr>
            <a:spLocks noGrp="1"/>
          </p:cNvSpPr>
          <p:nvPr>
            <p:ph type="sldNum" sz="quarter" idx="12"/>
          </p:nvPr>
        </p:nvSpPr>
        <p:spPr>
          <a:noFill/>
          <a:ln>
            <a:miter lim="800000"/>
            <a:headEnd/>
            <a:tailEnd/>
          </a:ln>
        </p:spPr>
        <p:txBody>
          <a:bodyPr/>
          <a:lstStyle/>
          <a:p>
            <a:fld id="{114CE47F-2A16-46AD-A7B0-4792B92317B8}" type="slidenum">
              <a:rPr lang="en-US"/>
              <a:pPr/>
              <a:t>40</a:t>
            </a:fld>
            <a:endParaRPr lang="en-US"/>
          </a:p>
        </p:txBody>
      </p:sp>
      <p:sp>
        <p:nvSpPr>
          <p:cNvPr id="4915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pPr eaLnBrk="1" hangingPunct="1">
              <a:defRPr/>
            </a:pPr>
            <a:r>
              <a:rPr lang="en-US" dirty="0" smtClean="0"/>
              <a:t>Risk Premium</a:t>
            </a:r>
          </a:p>
        </p:txBody>
      </p:sp>
      <p:sp>
        <p:nvSpPr>
          <p:cNvPr id="50179" name="Rectangle 3"/>
          <p:cNvSpPr>
            <a:spLocks noGrp="1" noChangeArrowheads="1"/>
          </p:cNvSpPr>
          <p:nvPr>
            <p:ph type="body" idx="1"/>
          </p:nvPr>
        </p:nvSpPr>
        <p:spPr/>
        <p:txBody>
          <a:bodyPr/>
          <a:lstStyle/>
          <a:p>
            <a:pPr eaLnBrk="1" hangingPunct="1">
              <a:buFont typeface="Wingdings" pitchFamily="2" charset="2"/>
              <a:buNone/>
            </a:pPr>
            <a:r>
              <a:rPr lang="en-US" smtClean="0">
                <a:cs typeface="Arial" pitchFamily="34" charset="0"/>
              </a:rPr>
              <a:t>RISK PREMIUM (RP</a:t>
            </a:r>
            <a:r>
              <a:rPr lang="en-US" baseline="-30000" smtClean="0">
                <a:cs typeface="Arial" pitchFamily="34" charset="0"/>
              </a:rPr>
              <a:t>t</a:t>
            </a:r>
            <a:r>
              <a:rPr lang="en-US" smtClean="0">
                <a:cs typeface="Arial" pitchFamily="34" charset="0"/>
              </a:rPr>
              <a:t>):</a:t>
            </a:r>
            <a:endParaRPr lang="en-US" smtClean="0">
              <a:latin typeface="Courier" charset="0"/>
              <a:cs typeface="Times New Roman" pitchFamily="18" charset="0"/>
            </a:endParaRPr>
          </a:p>
          <a:p>
            <a:pPr lvl="1" eaLnBrk="1" hangingPunct="1">
              <a:buFontTx/>
              <a:buNone/>
            </a:pPr>
            <a:r>
              <a:rPr lang="en-US" smtClean="0">
                <a:cs typeface="Arial" pitchFamily="34" charset="0"/>
              </a:rPr>
              <a:t>EX ANTE: E[RP</a:t>
            </a:r>
            <a:r>
              <a:rPr lang="en-US" baseline="-30000" smtClean="0">
                <a:cs typeface="Arial" pitchFamily="34" charset="0"/>
              </a:rPr>
              <a:t>t</a:t>
            </a:r>
            <a:r>
              <a:rPr lang="en-US" smtClean="0">
                <a:cs typeface="Arial" pitchFamily="34" charset="0"/>
              </a:rPr>
              <a:t>]  	</a:t>
            </a:r>
          </a:p>
          <a:p>
            <a:pPr lvl="2" eaLnBrk="1" hangingPunct="1">
              <a:buFont typeface="Wingdings" pitchFamily="2" charset="2"/>
              <a:buNone/>
            </a:pPr>
            <a:r>
              <a:rPr lang="en-US" smtClean="0">
                <a:cs typeface="Arial" pitchFamily="34" charset="0"/>
              </a:rPr>
              <a:t>= E[r</a:t>
            </a:r>
            <a:r>
              <a:rPr lang="en-US" baseline="-30000" smtClean="0">
                <a:cs typeface="Arial" pitchFamily="34" charset="0"/>
              </a:rPr>
              <a:t>t</a:t>
            </a:r>
            <a:r>
              <a:rPr lang="en-US" smtClean="0">
                <a:cs typeface="Arial" pitchFamily="34" charset="0"/>
              </a:rPr>
              <a:t>] − r</a:t>
            </a:r>
            <a:r>
              <a:rPr lang="en-US" baseline="-30000" smtClean="0">
                <a:cs typeface="Arial" pitchFamily="34" charset="0"/>
              </a:rPr>
              <a:t>f,t</a:t>
            </a:r>
            <a:r>
              <a:rPr lang="en-US" smtClean="0">
                <a:cs typeface="Arial" pitchFamily="34" charset="0"/>
              </a:rPr>
              <a:t>	</a:t>
            </a:r>
          </a:p>
          <a:p>
            <a:pPr lvl="2" eaLnBrk="1" hangingPunct="1">
              <a:buFont typeface="Wingdings" pitchFamily="2" charset="2"/>
              <a:buNone/>
            </a:pPr>
            <a:r>
              <a:rPr lang="en-US" smtClean="0">
                <a:cs typeface="Arial" pitchFamily="34" charset="0"/>
              </a:rPr>
              <a:t>= </a:t>
            </a:r>
            <a:r>
              <a:rPr lang="en-US" i="1" smtClean="0">
                <a:cs typeface="Arial" pitchFamily="34" charset="0"/>
              </a:rPr>
              <a:t>Compensation for</a:t>
            </a:r>
            <a:r>
              <a:rPr lang="en-US" smtClean="0">
                <a:cs typeface="Arial" pitchFamily="34" charset="0"/>
              </a:rPr>
              <a:t> </a:t>
            </a:r>
            <a:r>
              <a:rPr lang="en-US" i="1" smtClean="0">
                <a:cs typeface="Arial" pitchFamily="34" charset="0"/>
              </a:rPr>
              <a:t>RISK</a:t>
            </a:r>
            <a:endParaRPr lang="en-US" i="1" smtClean="0">
              <a:latin typeface="Courier" charset="0"/>
              <a:cs typeface="Times New Roman" pitchFamily="18" charset="0"/>
            </a:endParaRPr>
          </a:p>
          <a:p>
            <a:pPr lvl="1" eaLnBrk="1" hangingPunct="1">
              <a:buFontTx/>
              <a:buNone/>
            </a:pPr>
            <a:r>
              <a:rPr lang="en-US" smtClean="0">
                <a:cs typeface="Arial" pitchFamily="34" charset="0"/>
              </a:rPr>
              <a:t>EX POST:    RP</a:t>
            </a:r>
            <a:r>
              <a:rPr lang="en-US" baseline="-30000" smtClean="0">
                <a:cs typeface="Arial" pitchFamily="34" charset="0"/>
              </a:rPr>
              <a:t>t</a:t>
            </a:r>
            <a:r>
              <a:rPr lang="en-US" smtClean="0">
                <a:cs typeface="Arial" pitchFamily="34" charset="0"/>
              </a:rPr>
              <a:t>  	</a:t>
            </a:r>
          </a:p>
          <a:p>
            <a:pPr lvl="2" eaLnBrk="1" hangingPunct="1">
              <a:buFont typeface="Wingdings" pitchFamily="2" charset="2"/>
              <a:buNone/>
            </a:pPr>
            <a:r>
              <a:rPr lang="en-US" smtClean="0">
                <a:cs typeface="Arial" pitchFamily="34" charset="0"/>
              </a:rPr>
              <a:t>= r</a:t>
            </a:r>
            <a:r>
              <a:rPr lang="en-US" baseline="-30000" smtClean="0">
                <a:cs typeface="Arial" pitchFamily="34" charset="0"/>
              </a:rPr>
              <a:t>t </a:t>
            </a:r>
            <a:r>
              <a:rPr lang="en-US" smtClean="0">
                <a:cs typeface="Arial" pitchFamily="34" charset="0"/>
              </a:rPr>
              <a:t>− r</a:t>
            </a:r>
            <a:r>
              <a:rPr lang="en-US" baseline="-30000" smtClean="0">
                <a:cs typeface="Arial" pitchFamily="34" charset="0"/>
              </a:rPr>
              <a:t>f,t</a:t>
            </a:r>
            <a:endParaRPr lang="en-US" smtClean="0">
              <a:cs typeface="Arial" pitchFamily="34" charset="0"/>
            </a:endParaRPr>
          </a:p>
          <a:p>
            <a:pPr lvl="2" eaLnBrk="1" hangingPunct="1">
              <a:buFont typeface="Wingdings" pitchFamily="2" charset="2"/>
              <a:buNone/>
            </a:pPr>
            <a:r>
              <a:rPr lang="en-US" smtClean="0">
                <a:cs typeface="Arial" pitchFamily="34" charset="0"/>
              </a:rPr>
              <a:t>= </a:t>
            </a:r>
            <a:r>
              <a:rPr lang="en-US" i="1" smtClean="0">
                <a:cs typeface="Arial" pitchFamily="34" charset="0"/>
              </a:rPr>
              <a:t>Realization of</a:t>
            </a:r>
            <a:r>
              <a:rPr lang="en-US" smtClean="0">
                <a:cs typeface="Arial" pitchFamily="34" charset="0"/>
              </a:rPr>
              <a:t> Risk (“Throw of Dice”)</a:t>
            </a:r>
            <a:endParaRPr lang="en-US" smtClean="0">
              <a:latin typeface="Courier" charset="0"/>
              <a:cs typeface="Times New Roman" pitchFamily="18" charset="0"/>
            </a:endParaRPr>
          </a:p>
        </p:txBody>
      </p:sp>
      <p:sp>
        <p:nvSpPr>
          <p:cNvPr id="50180" name="Slide Number Placeholder 3"/>
          <p:cNvSpPr>
            <a:spLocks noGrp="1"/>
          </p:cNvSpPr>
          <p:nvPr>
            <p:ph type="sldNum" sz="quarter" idx="12"/>
          </p:nvPr>
        </p:nvSpPr>
        <p:spPr>
          <a:noFill/>
          <a:ln>
            <a:miter lim="800000"/>
            <a:headEnd/>
            <a:tailEnd/>
          </a:ln>
        </p:spPr>
        <p:txBody>
          <a:bodyPr/>
          <a:lstStyle/>
          <a:p>
            <a:fld id="{D7F9E62D-DB21-4E95-B2C3-7A76C935492E}" type="slidenum">
              <a:rPr lang="en-US"/>
              <a:pPr/>
              <a:t>41</a:t>
            </a:fld>
            <a:endParaRPr lang="en-US"/>
          </a:p>
        </p:txBody>
      </p:sp>
      <p:sp>
        <p:nvSpPr>
          <p:cNvPr id="5018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pPr eaLnBrk="1" hangingPunct="1">
              <a:defRPr/>
            </a:pPr>
            <a:r>
              <a:rPr lang="en-US" dirty="0" smtClean="0">
                <a:cs typeface="Arial" panose="020B0604020202090204" pitchFamily="34" charset="0"/>
              </a:rPr>
              <a:t>RELATION BETWEEN RISK &amp; RETURN:</a:t>
            </a:r>
            <a:endParaRPr lang="en-US" dirty="0" smtClean="0">
              <a:latin typeface="Courier" charset="0"/>
              <a:cs typeface="Times New Roman" panose="02020603050405020304" pitchFamily="18" charset="0"/>
            </a:endParaRPr>
          </a:p>
        </p:txBody>
      </p:sp>
      <p:sp>
        <p:nvSpPr>
          <p:cNvPr id="51203" name="Rectangle 3"/>
          <p:cNvSpPr>
            <a:spLocks noGrp="1" noChangeArrowheads="1"/>
          </p:cNvSpPr>
          <p:nvPr>
            <p:ph type="body" idx="1"/>
          </p:nvPr>
        </p:nvSpPr>
        <p:spPr/>
        <p:txBody>
          <a:bodyPr/>
          <a:lstStyle/>
          <a:p>
            <a:pPr marL="0" indent="0" eaLnBrk="1" hangingPunct="1">
              <a:buFont typeface="Wingdings" pitchFamily="2" charset="2"/>
              <a:buNone/>
            </a:pPr>
            <a:r>
              <a:rPr lang="en-US" smtClean="0">
                <a:cs typeface="Arial" pitchFamily="34" charset="0"/>
              </a:rPr>
              <a:t>Greater Risk  &lt;===&gt;  Greater Risk Premium</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 </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(This is ex ante, or on avg. ex post, but not necessarily in any given year or any given investment ex post.)</a:t>
            </a:r>
            <a:endParaRPr lang="en-US" smtClean="0">
              <a:latin typeface="Courier" charset="0"/>
              <a:cs typeface="Times New Roman" pitchFamily="18" charset="0"/>
            </a:endParaRPr>
          </a:p>
        </p:txBody>
      </p:sp>
      <p:sp>
        <p:nvSpPr>
          <p:cNvPr id="51204" name="Slide Number Placeholder 3"/>
          <p:cNvSpPr>
            <a:spLocks noGrp="1"/>
          </p:cNvSpPr>
          <p:nvPr>
            <p:ph type="sldNum" sz="quarter" idx="12"/>
          </p:nvPr>
        </p:nvSpPr>
        <p:spPr>
          <a:noFill/>
          <a:ln>
            <a:miter lim="800000"/>
            <a:headEnd/>
            <a:tailEnd/>
          </a:ln>
        </p:spPr>
        <p:txBody>
          <a:bodyPr/>
          <a:lstStyle/>
          <a:p>
            <a:fld id="{95F18D0C-CCD9-4CFD-A5B9-1014DF8DA3A7}" type="slidenum">
              <a:rPr lang="en-US"/>
              <a:pPr/>
              <a:t>42</a:t>
            </a:fld>
            <a:endParaRPr lang="en-US"/>
          </a:p>
        </p:txBody>
      </p:sp>
      <p:sp>
        <p:nvSpPr>
          <p:cNvPr id="5120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pPr eaLnBrk="1" hangingPunct="1">
              <a:defRPr/>
            </a:pPr>
            <a:r>
              <a:rPr lang="en-US" b="1" dirty="0" smtClean="0">
                <a:cs typeface="Arial" panose="020B0604020202090204" pitchFamily="34" charset="0"/>
              </a:rPr>
              <a:t>EXAMPLE OF RISK IN REAL ESTATE:</a:t>
            </a:r>
            <a:endParaRPr lang="en-US" dirty="0" smtClean="0">
              <a:latin typeface="Courier" charset="0"/>
              <a:cs typeface="Times New Roman" panose="02020603050405020304" pitchFamily="18" charset="0"/>
            </a:endParaRPr>
          </a:p>
        </p:txBody>
      </p:sp>
      <p:sp>
        <p:nvSpPr>
          <p:cNvPr id="52227" name="Rectangle 3"/>
          <p:cNvSpPr>
            <a:spLocks noGrp="1" noChangeArrowheads="1"/>
          </p:cNvSpPr>
          <p:nvPr>
            <p:ph type="body" idx="1"/>
          </p:nvPr>
        </p:nvSpPr>
        <p:spPr/>
        <p:txBody>
          <a:bodyPr/>
          <a:lstStyle/>
          <a:p>
            <a:pPr algn="ctr" eaLnBrk="1" hangingPunct="1">
              <a:buFont typeface="Wingdings" pitchFamily="2" charset="2"/>
              <a:buNone/>
            </a:pPr>
            <a:endParaRPr lang="en-US" dirty="0" smtClean="0">
              <a:cs typeface="Arial" pitchFamily="34" charset="0"/>
            </a:endParaRPr>
          </a:p>
          <a:p>
            <a:pPr algn="ctr" eaLnBrk="1" hangingPunct="1">
              <a:buFont typeface="Wingdings" pitchFamily="2" charset="2"/>
              <a:buNone/>
            </a:pPr>
            <a:r>
              <a:rPr lang="en-US" dirty="0" smtClean="0">
                <a:cs typeface="Arial" pitchFamily="34" charset="0"/>
              </a:rPr>
              <a:t>Current time is end of 1998.</a:t>
            </a:r>
          </a:p>
          <a:p>
            <a:pPr eaLnBrk="1" hangingPunct="1">
              <a:buFont typeface="Wingdings" pitchFamily="2" charset="2"/>
              <a:buNone/>
            </a:pPr>
            <a:r>
              <a:rPr lang="en-US" dirty="0" smtClean="0">
                <a:cs typeface="Arial" pitchFamily="34" charset="0"/>
              </a:rPr>
              <a:t>PROPERTY “A” (</a:t>
            </a:r>
            <a:r>
              <a:rPr lang="en-US" b="1" dirty="0" smtClean="0">
                <a:cs typeface="Arial" pitchFamily="34" charset="0"/>
              </a:rPr>
              <a:t>OFFICE</a:t>
            </a:r>
            <a:r>
              <a:rPr lang="en-US" dirty="0" smtClean="0">
                <a:cs typeface="Arial" pitchFamily="34" charset="0"/>
              </a:rPr>
              <a:t>):</a:t>
            </a:r>
            <a:endParaRPr lang="en-US" dirty="0" smtClean="0">
              <a:latin typeface="Courier" charset="0"/>
              <a:cs typeface="Times New Roman" pitchFamily="18" charset="0"/>
            </a:endParaRPr>
          </a:p>
          <a:p>
            <a:pPr lvl="1" eaLnBrk="1" hangingPunct="1">
              <a:buFontTx/>
              <a:buNone/>
            </a:pPr>
            <a:r>
              <a:rPr lang="en-US" dirty="0" smtClean="0">
                <a:cs typeface="Arial" pitchFamily="34" charset="0"/>
              </a:rPr>
              <a:t>VALUE END 1998 = $100,000</a:t>
            </a:r>
            <a:endParaRPr lang="en-US" dirty="0" smtClean="0">
              <a:latin typeface="Courier" charset="0"/>
              <a:cs typeface="Times New Roman" pitchFamily="18" charset="0"/>
            </a:endParaRPr>
          </a:p>
          <a:p>
            <a:pPr lvl="1" eaLnBrk="1" hangingPunct="1">
              <a:buFontTx/>
              <a:buNone/>
            </a:pPr>
            <a:r>
              <a:rPr lang="en-US" dirty="0" smtClean="0">
                <a:cs typeface="Arial" pitchFamily="34" charset="0"/>
              </a:rPr>
              <a:t>POSSIBLE VALUES END 1999</a:t>
            </a:r>
          </a:p>
          <a:p>
            <a:pPr marL="914400" lvl="2" indent="0" eaLnBrk="1" hangingPunct="1">
              <a:buFont typeface="Wingdings" pitchFamily="2" charset="2"/>
              <a:buNone/>
            </a:pPr>
            <a:r>
              <a:rPr lang="en-US" dirty="0" smtClean="0">
                <a:cs typeface="Arial" pitchFamily="34" charset="0"/>
              </a:rPr>
              <a:t>$110,000 (50% PROB.)</a:t>
            </a:r>
            <a:r>
              <a:rPr lang="en-US" dirty="0" smtClean="0">
                <a:latin typeface="Courier" charset="0"/>
                <a:cs typeface="Times New Roman" pitchFamily="18" charset="0"/>
              </a:rPr>
              <a:t/>
            </a:r>
            <a:br>
              <a:rPr lang="en-US" dirty="0" smtClean="0">
                <a:latin typeface="Courier" charset="0"/>
                <a:cs typeface="Times New Roman" pitchFamily="18" charset="0"/>
              </a:rPr>
            </a:br>
            <a:r>
              <a:rPr lang="en-US" dirty="0" smtClean="0">
                <a:cs typeface="Arial" pitchFamily="34" charset="0"/>
              </a:rPr>
              <a:t>$90,000 (50% PROB.)</a:t>
            </a:r>
            <a:endParaRPr lang="en-US" dirty="0" smtClean="0">
              <a:latin typeface="Courier" charset="0"/>
              <a:cs typeface="Times New Roman" pitchFamily="18" charset="0"/>
            </a:endParaRPr>
          </a:p>
          <a:p>
            <a:pPr lvl="1" eaLnBrk="1" hangingPunct="1">
              <a:buFontTx/>
              <a:buNone/>
            </a:pPr>
            <a:r>
              <a:rPr lang="en-US" dirty="0" smtClean="0">
                <a:cs typeface="Arial" pitchFamily="34" charset="0"/>
              </a:rPr>
              <a:t>STD.DEV. OF g</a:t>
            </a:r>
            <a:r>
              <a:rPr lang="en-US" baseline="-30000" dirty="0" smtClean="0">
                <a:cs typeface="Arial" pitchFamily="34" charset="0"/>
              </a:rPr>
              <a:t>99</a:t>
            </a:r>
            <a:r>
              <a:rPr lang="en-US" dirty="0" smtClean="0">
                <a:cs typeface="Arial" pitchFamily="34" charset="0"/>
              </a:rPr>
              <a:t> = 10%</a:t>
            </a:r>
            <a:endParaRPr lang="en-US" dirty="0" smtClean="0">
              <a:latin typeface="Courier" charset="0"/>
              <a:cs typeface="Times New Roman" pitchFamily="18" charset="0"/>
            </a:endParaRPr>
          </a:p>
        </p:txBody>
      </p:sp>
      <p:sp>
        <p:nvSpPr>
          <p:cNvPr id="52228" name="Slide Number Placeholder 3"/>
          <p:cNvSpPr>
            <a:spLocks noGrp="1"/>
          </p:cNvSpPr>
          <p:nvPr>
            <p:ph type="sldNum" sz="quarter" idx="12"/>
          </p:nvPr>
        </p:nvSpPr>
        <p:spPr>
          <a:noFill/>
          <a:ln>
            <a:miter lim="800000"/>
            <a:headEnd/>
            <a:tailEnd/>
          </a:ln>
        </p:spPr>
        <p:txBody>
          <a:bodyPr/>
          <a:lstStyle/>
          <a:p>
            <a:fld id="{D95DF9BC-31B9-494B-A665-47102EA2CB2F}" type="slidenum">
              <a:rPr lang="en-US"/>
              <a:pPr/>
              <a:t>43</a:t>
            </a:fld>
            <a:endParaRPr lang="en-US"/>
          </a:p>
        </p:txBody>
      </p:sp>
      <p:sp>
        <p:nvSpPr>
          <p:cNvPr id="5222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pPr eaLnBrk="1" hangingPunct="1">
              <a:defRPr/>
            </a:pPr>
            <a:r>
              <a:rPr lang="en-US" dirty="0" smtClean="0"/>
              <a:t>Example (cont’d)</a:t>
            </a:r>
          </a:p>
        </p:txBody>
      </p:sp>
      <p:sp>
        <p:nvSpPr>
          <p:cNvPr id="53251" name="Rectangle 3"/>
          <p:cNvSpPr>
            <a:spLocks noGrp="1" noChangeArrowheads="1"/>
          </p:cNvSpPr>
          <p:nvPr>
            <p:ph type="body" idx="1"/>
          </p:nvPr>
        </p:nvSpPr>
        <p:spPr/>
        <p:txBody>
          <a:bodyPr/>
          <a:lstStyle/>
          <a:p>
            <a:pPr eaLnBrk="1" hangingPunct="1">
              <a:buFont typeface="Wingdings" pitchFamily="2" charset="2"/>
              <a:buNone/>
            </a:pPr>
            <a:r>
              <a:rPr lang="en-US" smtClean="0">
                <a:cs typeface="Arial" pitchFamily="34" charset="0"/>
              </a:rPr>
              <a:t>PROPERTY “B” (</a:t>
            </a:r>
            <a:r>
              <a:rPr lang="en-US" b="1" smtClean="0">
                <a:cs typeface="Arial" pitchFamily="34" charset="0"/>
              </a:rPr>
              <a:t>BOWLING ALLEY</a:t>
            </a:r>
            <a:r>
              <a:rPr lang="en-US" smtClean="0">
                <a:cs typeface="Arial" pitchFamily="34" charset="0"/>
              </a:rPr>
              <a:t>):</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	VALUE END 1998 = $100,000</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	POSSIBLE VALUES END 1999</a:t>
            </a:r>
          </a:p>
          <a:p>
            <a:pPr lvl="2" eaLnBrk="1" hangingPunct="1">
              <a:buFont typeface="Wingdings" pitchFamily="2" charset="2"/>
              <a:buNone/>
            </a:pPr>
            <a:r>
              <a:rPr lang="en-US" smtClean="0">
                <a:cs typeface="Arial" pitchFamily="34" charset="0"/>
              </a:rPr>
              <a:t>$120,000 (50% PROB.)</a:t>
            </a:r>
          </a:p>
          <a:p>
            <a:pPr lvl="2" eaLnBrk="1" hangingPunct="1">
              <a:buFont typeface="Wingdings" pitchFamily="2" charset="2"/>
              <a:buNone/>
            </a:pPr>
            <a:r>
              <a:rPr lang="en-US" smtClean="0">
                <a:cs typeface="Arial" pitchFamily="34" charset="0"/>
              </a:rPr>
              <a:t>$80,000 (50% PROB.)</a:t>
            </a:r>
            <a:endParaRPr lang="en-US" smtClean="0">
              <a:latin typeface="Courier" charset="0"/>
              <a:cs typeface="Times New Roman" pitchFamily="18" charset="0"/>
            </a:endParaRPr>
          </a:p>
          <a:p>
            <a:pPr lvl="1" eaLnBrk="1" hangingPunct="1">
              <a:buFontTx/>
              <a:buNone/>
            </a:pPr>
            <a:r>
              <a:rPr lang="en-US" smtClean="0">
                <a:cs typeface="Arial" pitchFamily="34" charset="0"/>
              </a:rPr>
              <a:t>STD.DEV. OF g</a:t>
            </a:r>
            <a:r>
              <a:rPr lang="en-US" baseline="-30000" smtClean="0">
                <a:cs typeface="Arial" pitchFamily="34" charset="0"/>
              </a:rPr>
              <a:t>99</a:t>
            </a:r>
            <a:r>
              <a:rPr lang="en-US" smtClean="0">
                <a:cs typeface="Arial" pitchFamily="34" charset="0"/>
              </a:rPr>
              <a:t> = 20%</a:t>
            </a:r>
            <a:endParaRPr lang="en-US" smtClean="0">
              <a:latin typeface="Courier" charset="0"/>
              <a:cs typeface="Times New Roman" pitchFamily="18" charset="0"/>
            </a:endParaRPr>
          </a:p>
        </p:txBody>
      </p:sp>
      <p:sp>
        <p:nvSpPr>
          <p:cNvPr id="53252" name="Slide Number Placeholder 3"/>
          <p:cNvSpPr>
            <a:spLocks noGrp="1"/>
          </p:cNvSpPr>
          <p:nvPr>
            <p:ph type="sldNum" sz="quarter" idx="12"/>
          </p:nvPr>
        </p:nvSpPr>
        <p:spPr>
          <a:noFill/>
          <a:ln>
            <a:miter lim="800000"/>
            <a:headEnd/>
            <a:tailEnd/>
          </a:ln>
        </p:spPr>
        <p:txBody>
          <a:bodyPr/>
          <a:lstStyle/>
          <a:p>
            <a:fld id="{DF8AB871-81BE-45B7-8189-519276597BB2}" type="slidenum">
              <a:rPr lang="en-US"/>
              <a:pPr/>
              <a:t>44</a:t>
            </a:fld>
            <a:endParaRPr lang="en-US"/>
          </a:p>
        </p:txBody>
      </p:sp>
      <p:sp>
        <p:nvSpPr>
          <p:cNvPr id="5325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dirty="0" smtClean="0"/>
              <a:t>Example (cont’d)</a:t>
            </a:r>
          </a:p>
        </p:txBody>
      </p:sp>
      <p:sp>
        <p:nvSpPr>
          <p:cNvPr id="54275" name="Rectangle 3"/>
          <p:cNvSpPr>
            <a:spLocks noGrp="1" noChangeArrowheads="1"/>
          </p:cNvSpPr>
          <p:nvPr>
            <p:ph type="body" idx="1"/>
          </p:nvPr>
        </p:nvSpPr>
        <p:spPr/>
        <p:txBody>
          <a:bodyPr/>
          <a:lstStyle/>
          <a:p>
            <a:pPr eaLnBrk="1" hangingPunct="1">
              <a:buFont typeface="Wingdings" pitchFamily="2" charset="2"/>
              <a:buNone/>
            </a:pPr>
            <a:r>
              <a:rPr lang="en-US" b="1" smtClean="0">
                <a:cs typeface="Arial" pitchFamily="34" charset="0"/>
              </a:rPr>
              <a:t>B IS MORE RISKY THAN A.</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 </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T-BILL RETURN = 7%</a:t>
            </a:r>
            <a:endParaRPr lang="en-US" smtClean="0">
              <a:latin typeface="Courier" charset="0"/>
              <a:cs typeface="Times New Roman" pitchFamily="18" charset="0"/>
            </a:endParaRPr>
          </a:p>
        </p:txBody>
      </p:sp>
      <p:sp>
        <p:nvSpPr>
          <p:cNvPr id="54276" name="Slide Number Placeholder 3"/>
          <p:cNvSpPr>
            <a:spLocks noGrp="1"/>
          </p:cNvSpPr>
          <p:nvPr>
            <p:ph type="sldNum" sz="quarter" idx="12"/>
          </p:nvPr>
        </p:nvSpPr>
        <p:spPr>
          <a:noFill/>
          <a:ln>
            <a:miter lim="800000"/>
            <a:headEnd/>
            <a:tailEnd/>
          </a:ln>
        </p:spPr>
        <p:txBody>
          <a:bodyPr/>
          <a:lstStyle/>
          <a:p>
            <a:fld id="{D7318229-A3D4-4175-8B3A-95CCEF6671E0}" type="slidenum">
              <a:rPr lang="en-US"/>
              <a:pPr/>
              <a:t>45</a:t>
            </a:fld>
            <a:endParaRPr lang="en-US"/>
          </a:p>
        </p:txBody>
      </p:sp>
      <p:sp>
        <p:nvSpPr>
          <p:cNvPr id="5427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pPr eaLnBrk="1" hangingPunct="1">
              <a:defRPr/>
            </a:pPr>
            <a:r>
              <a:rPr lang="en-US" dirty="0" smtClean="0"/>
              <a:t>Example (cont’d)</a:t>
            </a:r>
          </a:p>
        </p:txBody>
      </p:sp>
      <p:sp>
        <p:nvSpPr>
          <p:cNvPr id="55299" name="Rectangle 3"/>
          <p:cNvSpPr>
            <a:spLocks noGrp="1" noChangeArrowheads="1"/>
          </p:cNvSpPr>
          <p:nvPr>
            <p:ph type="body" sz="half" idx="1"/>
          </p:nvPr>
        </p:nvSpPr>
        <p:spPr/>
        <p:txBody>
          <a:bodyPr/>
          <a:lstStyle/>
          <a:p>
            <a:pPr eaLnBrk="1" hangingPunct="1">
              <a:lnSpc>
                <a:spcPct val="90000"/>
              </a:lnSpc>
              <a:buFont typeface="Wingdings" pitchFamily="2" charset="2"/>
              <a:buNone/>
            </a:pPr>
            <a:r>
              <a:rPr lang="en-US" sz="2800" b="1" u="sng" dirty="0" smtClean="0"/>
              <a:t>A:  Office Building</a:t>
            </a:r>
          </a:p>
          <a:p>
            <a:pPr eaLnBrk="1" hangingPunct="1">
              <a:lnSpc>
                <a:spcPct val="90000"/>
              </a:lnSpc>
              <a:buFont typeface="Wingdings" pitchFamily="2" charset="2"/>
              <a:buNone/>
            </a:pPr>
            <a:r>
              <a:rPr lang="en-US" sz="2800" b="1" i="1" dirty="0" smtClean="0"/>
              <a:t>Known as of end 1998</a:t>
            </a:r>
          </a:p>
          <a:p>
            <a:pPr eaLnBrk="1" hangingPunct="1">
              <a:lnSpc>
                <a:spcPct val="90000"/>
              </a:lnSpc>
            </a:pPr>
            <a:r>
              <a:rPr lang="en-US" sz="2800" dirty="0" smtClean="0"/>
              <a:t>Value = $100,000</a:t>
            </a:r>
          </a:p>
          <a:p>
            <a:pPr eaLnBrk="1" hangingPunct="1">
              <a:lnSpc>
                <a:spcPct val="90000"/>
              </a:lnSpc>
            </a:pPr>
            <a:r>
              <a:rPr lang="en-US" sz="2800" dirty="0" smtClean="0"/>
              <a:t>Expected value end 99 = $100,000</a:t>
            </a:r>
          </a:p>
          <a:p>
            <a:pPr eaLnBrk="1" hangingPunct="1">
              <a:lnSpc>
                <a:spcPct val="90000"/>
              </a:lnSpc>
            </a:pPr>
            <a:r>
              <a:rPr lang="en-US" sz="2800" dirty="0" smtClean="0"/>
              <a:t>Expected net rent 99 </a:t>
            </a:r>
            <a:r>
              <a:rPr lang="en-US" sz="2800" dirty="0" smtClean="0"/>
              <a:t/>
            </a:r>
            <a:br>
              <a:rPr lang="en-US" sz="2800" dirty="0" smtClean="0"/>
            </a:br>
            <a:r>
              <a:rPr lang="en-US" sz="2800" dirty="0" smtClean="0"/>
              <a:t>= </a:t>
            </a:r>
            <a:r>
              <a:rPr lang="en-US" sz="2800" dirty="0" smtClean="0"/>
              <a:t>$11,000</a:t>
            </a:r>
          </a:p>
          <a:p>
            <a:pPr eaLnBrk="1" hangingPunct="1">
              <a:lnSpc>
                <a:spcPct val="90000"/>
              </a:lnSpc>
            </a:pPr>
            <a:r>
              <a:rPr lang="en-US" sz="2800" dirty="0" smtClean="0"/>
              <a:t>Ex ante risk premium = 11% − 7% = 4%</a:t>
            </a:r>
          </a:p>
        </p:txBody>
      </p:sp>
      <p:sp>
        <p:nvSpPr>
          <p:cNvPr id="55300" name="Rectangle 4"/>
          <p:cNvSpPr>
            <a:spLocks noGrp="1" noChangeArrowheads="1"/>
          </p:cNvSpPr>
          <p:nvPr>
            <p:ph type="body" sz="half" idx="2"/>
          </p:nvPr>
        </p:nvSpPr>
        <p:spPr/>
        <p:txBody>
          <a:bodyPr/>
          <a:lstStyle/>
          <a:p>
            <a:pPr eaLnBrk="1" hangingPunct="1">
              <a:lnSpc>
                <a:spcPct val="90000"/>
              </a:lnSpc>
              <a:buFont typeface="Wingdings" pitchFamily="2" charset="2"/>
              <a:buNone/>
            </a:pPr>
            <a:r>
              <a:rPr lang="en-US" sz="2800" b="1" u="sng" dirty="0" smtClean="0"/>
              <a:t>B:  Bowling Alley</a:t>
            </a:r>
          </a:p>
          <a:p>
            <a:pPr eaLnBrk="1" hangingPunct="1">
              <a:lnSpc>
                <a:spcPct val="90000"/>
              </a:lnSpc>
              <a:buFont typeface="Wingdings" pitchFamily="2" charset="2"/>
              <a:buNone/>
            </a:pPr>
            <a:r>
              <a:rPr lang="en-US" sz="2800" b="1" i="1" dirty="0" smtClean="0"/>
              <a:t>Known as of end 1998</a:t>
            </a:r>
          </a:p>
          <a:p>
            <a:pPr eaLnBrk="1" hangingPunct="1">
              <a:lnSpc>
                <a:spcPct val="90000"/>
              </a:lnSpc>
            </a:pPr>
            <a:r>
              <a:rPr lang="en-US" sz="2800" dirty="0" smtClean="0"/>
              <a:t>Value = $100,000</a:t>
            </a:r>
          </a:p>
          <a:p>
            <a:pPr eaLnBrk="1" hangingPunct="1">
              <a:lnSpc>
                <a:spcPct val="90000"/>
              </a:lnSpc>
            </a:pPr>
            <a:r>
              <a:rPr lang="en-US" sz="2800" dirty="0" smtClean="0"/>
              <a:t>Expected value end 99 = $100,000</a:t>
            </a:r>
          </a:p>
          <a:p>
            <a:pPr eaLnBrk="1" hangingPunct="1">
              <a:lnSpc>
                <a:spcPct val="90000"/>
              </a:lnSpc>
            </a:pPr>
            <a:r>
              <a:rPr lang="en-US" sz="2800" dirty="0" smtClean="0"/>
              <a:t>Expected net rent 99 </a:t>
            </a:r>
            <a:r>
              <a:rPr lang="en-US" sz="2800" dirty="0" smtClean="0"/>
              <a:t/>
            </a:r>
            <a:br>
              <a:rPr lang="en-US" sz="2800" dirty="0" smtClean="0"/>
            </a:br>
            <a:r>
              <a:rPr lang="en-US" sz="2800" dirty="0" smtClean="0"/>
              <a:t>= </a:t>
            </a:r>
            <a:r>
              <a:rPr lang="en-US" sz="2800" dirty="0" smtClean="0"/>
              <a:t>$15,000</a:t>
            </a:r>
          </a:p>
          <a:p>
            <a:pPr eaLnBrk="1" hangingPunct="1">
              <a:lnSpc>
                <a:spcPct val="90000"/>
              </a:lnSpc>
            </a:pPr>
            <a:r>
              <a:rPr lang="en-US" sz="2800" dirty="0" smtClean="0"/>
              <a:t>Ex ante risk premium = 15% − 7% = 8%</a:t>
            </a:r>
          </a:p>
        </p:txBody>
      </p:sp>
      <p:sp>
        <p:nvSpPr>
          <p:cNvPr id="55301" name="Slide Number Placeholder 4"/>
          <p:cNvSpPr>
            <a:spLocks noGrp="1"/>
          </p:cNvSpPr>
          <p:nvPr>
            <p:ph type="sldNum" sz="quarter" idx="12"/>
          </p:nvPr>
        </p:nvSpPr>
        <p:spPr>
          <a:noFill/>
          <a:ln>
            <a:miter lim="800000"/>
            <a:headEnd/>
            <a:tailEnd/>
          </a:ln>
        </p:spPr>
        <p:txBody>
          <a:bodyPr/>
          <a:lstStyle/>
          <a:p>
            <a:fld id="{2C091ABD-E769-4D73-8E52-B28C7F0A4CD7}" type="slidenum">
              <a:rPr lang="en-US"/>
              <a:pPr/>
              <a:t>46</a:t>
            </a:fld>
            <a:endParaRPr lang="en-US"/>
          </a:p>
        </p:txBody>
      </p:sp>
      <p:sp>
        <p:nvSpPr>
          <p:cNvPr id="55302"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pPr eaLnBrk="1" hangingPunct="1">
              <a:defRPr/>
            </a:pPr>
            <a:r>
              <a:rPr lang="en-US" dirty="0" smtClean="0"/>
              <a:t>Example (cont’d) – Suppose the following occurred in 1999 </a:t>
            </a:r>
          </a:p>
        </p:txBody>
      </p:sp>
      <p:sp>
        <p:nvSpPr>
          <p:cNvPr id="56323" name="Rectangle 3"/>
          <p:cNvSpPr>
            <a:spLocks noGrp="1" noChangeArrowheads="1"/>
          </p:cNvSpPr>
          <p:nvPr>
            <p:ph type="body" sz="half" idx="1"/>
          </p:nvPr>
        </p:nvSpPr>
        <p:spPr/>
        <p:txBody>
          <a:bodyPr/>
          <a:lstStyle/>
          <a:p>
            <a:pPr eaLnBrk="1" hangingPunct="1">
              <a:buFont typeface="Wingdings" pitchFamily="2" charset="2"/>
              <a:buNone/>
            </a:pPr>
            <a:r>
              <a:rPr lang="en-US" sz="2400" b="1" u="sng" dirty="0" smtClean="0"/>
              <a:t>A:  Office Building</a:t>
            </a:r>
          </a:p>
          <a:p>
            <a:pPr eaLnBrk="1" hangingPunct="1">
              <a:buFont typeface="Wingdings" pitchFamily="2" charset="2"/>
              <a:buNone/>
            </a:pPr>
            <a:r>
              <a:rPr lang="en-US" sz="2400" b="1" i="1" dirty="0" smtClean="0"/>
              <a:t>Not known until end 1999</a:t>
            </a:r>
          </a:p>
          <a:p>
            <a:pPr eaLnBrk="1" hangingPunct="1"/>
            <a:r>
              <a:rPr lang="en-US" sz="2400" dirty="0" smtClean="0"/>
              <a:t>End 99 Value = $110,000</a:t>
            </a:r>
          </a:p>
          <a:p>
            <a:pPr eaLnBrk="1" hangingPunct="1"/>
            <a:r>
              <a:rPr lang="en-US" sz="2400" dirty="0" smtClean="0"/>
              <a:t>99 net rent = $11,000</a:t>
            </a:r>
          </a:p>
          <a:p>
            <a:pPr eaLnBrk="1" hangingPunct="1"/>
            <a:r>
              <a:rPr lang="en-US" sz="2400" dirty="0" smtClean="0"/>
              <a:t>99 Ex post risk premium </a:t>
            </a:r>
            <a:r>
              <a:rPr lang="en-US" sz="2400" dirty="0" smtClean="0"/>
              <a:t/>
            </a:r>
            <a:br>
              <a:rPr lang="en-US" sz="2400" dirty="0" smtClean="0"/>
            </a:br>
            <a:r>
              <a:rPr lang="en-US" sz="2400" dirty="0" smtClean="0"/>
              <a:t>= </a:t>
            </a:r>
            <a:r>
              <a:rPr lang="en-US" sz="2400" dirty="0" smtClean="0"/>
              <a:t>21% − 7% = 14%</a:t>
            </a:r>
          </a:p>
          <a:p>
            <a:pPr eaLnBrk="1" hangingPunct="1"/>
            <a:r>
              <a:rPr lang="en-US" sz="2400" dirty="0" smtClean="0"/>
              <a:t>(“The Dice Rolled Favorably”)</a:t>
            </a:r>
          </a:p>
        </p:txBody>
      </p:sp>
      <p:sp>
        <p:nvSpPr>
          <p:cNvPr id="56324" name="Rectangle 4"/>
          <p:cNvSpPr>
            <a:spLocks noGrp="1" noChangeArrowheads="1"/>
          </p:cNvSpPr>
          <p:nvPr>
            <p:ph type="body" sz="half" idx="2"/>
          </p:nvPr>
        </p:nvSpPr>
        <p:spPr/>
        <p:txBody>
          <a:bodyPr/>
          <a:lstStyle/>
          <a:p>
            <a:pPr eaLnBrk="1" hangingPunct="1">
              <a:buFont typeface="Wingdings" pitchFamily="2" charset="2"/>
              <a:buNone/>
            </a:pPr>
            <a:r>
              <a:rPr lang="en-US" sz="2400" b="1" u="sng" dirty="0" smtClean="0"/>
              <a:t>B:  Bowling Alley</a:t>
            </a:r>
          </a:p>
          <a:p>
            <a:pPr eaLnBrk="1" hangingPunct="1">
              <a:buFont typeface="Wingdings" pitchFamily="2" charset="2"/>
              <a:buNone/>
            </a:pPr>
            <a:r>
              <a:rPr lang="en-US" sz="2400" b="1" i="1" dirty="0" smtClean="0"/>
              <a:t>Not known until end 1999</a:t>
            </a:r>
          </a:p>
          <a:p>
            <a:pPr eaLnBrk="1" hangingPunct="1"/>
            <a:r>
              <a:rPr lang="en-US" sz="2400" dirty="0" smtClean="0"/>
              <a:t>End 99 Value = $80,000</a:t>
            </a:r>
          </a:p>
          <a:p>
            <a:pPr eaLnBrk="1" hangingPunct="1"/>
            <a:r>
              <a:rPr lang="en-US" sz="2400" dirty="0" smtClean="0"/>
              <a:t>99 net rent = $15,000</a:t>
            </a:r>
          </a:p>
          <a:p>
            <a:pPr eaLnBrk="1" hangingPunct="1"/>
            <a:r>
              <a:rPr lang="en-US" sz="2400" dirty="0" smtClean="0"/>
              <a:t>99 Ex post risk premium </a:t>
            </a:r>
            <a:r>
              <a:rPr lang="en-US" sz="2400" dirty="0" smtClean="0"/>
              <a:t/>
            </a:r>
            <a:br>
              <a:rPr lang="en-US" sz="2400" dirty="0" smtClean="0"/>
            </a:br>
            <a:r>
              <a:rPr lang="en-US" sz="2400" dirty="0" smtClean="0"/>
              <a:t>= </a:t>
            </a:r>
            <a:r>
              <a:rPr lang="en-US" sz="2400" dirty="0" smtClean="0"/>
              <a:t>−5% − 7% = −12%</a:t>
            </a:r>
          </a:p>
          <a:p>
            <a:pPr eaLnBrk="1" hangingPunct="1"/>
            <a:r>
              <a:rPr lang="en-US" sz="2400" dirty="0" smtClean="0"/>
              <a:t>(“The Dice Rolled Unfavorably”)</a:t>
            </a:r>
          </a:p>
        </p:txBody>
      </p:sp>
      <p:sp>
        <p:nvSpPr>
          <p:cNvPr id="56325" name="Slide Number Placeholder 4"/>
          <p:cNvSpPr>
            <a:spLocks noGrp="1"/>
          </p:cNvSpPr>
          <p:nvPr>
            <p:ph type="sldNum" sz="quarter" idx="12"/>
          </p:nvPr>
        </p:nvSpPr>
        <p:spPr>
          <a:noFill/>
          <a:ln>
            <a:miter lim="800000"/>
            <a:headEnd/>
            <a:tailEnd/>
          </a:ln>
        </p:spPr>
        <p:txBody>
          <a:bodyPr/>
          <a:lstStyle/>
          <a:p>
            <a:fld id="{9ED0A807-8001-452C-9A3A-24B61D42A380}" type="slidenum">
              <a:rPr lang="en-US"/>
              <a:pPr/>
              <a:t>47</a:t>
            </a:fld>
            <a:endParaRPr lang="en-US"/>
          </a:p>
        </p:txBody>
      </p:sp>
      <p:sp>
        <p:nvSpPr>
          <p:cNvPr id="56326"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685800" y="0"/>
            <a:ext cx="7772400" cy="1143000"/>
          </a:xfrm>
        </p:spPr>
        <p:txBody>
          <a:bodyPr/>
          <a:lstStyle/>
          <a:p>
            <a:pPr eaLnBrk="1" hangingPunct="1">
              <a:defRPr/>
            </a:pPr>
            <a:r>
              <a:rPr lang="en-US" b="1" dirty="0" smtClean="0">
                <a:cs typeface="Arial" panose="020B0604020202090204" pitchFamily="34" charset="0"/>
              </a:rPr>
              <a:t>SUMMARY:</a:t>
            </a:r>
            <a:endParaRPr lang="en-US" dirty="0" smtClean="0">
              <a:latin typeface="Courier" charset="0"/>
              <a:cs typeface="Times New Roman" panose="02020603050405020304" pitchFamily="18" charset="0"/>
            </a:endParaRPr>
          </a:p>
        </p:txBody>
      </p:sp>
      <p:sp>
        <p:nvSpPr>
          <p:cNvPr id="57347" name="Rectangle 3"/>
          <p:cNvSpPr>
            <a:spLocks noGrp="1" noChangeArrowheads="1"/>
          </p:cNvSpPr>
          <p:nvPr>
            <p:ph type="body" idx="1"/>
          </p:nvPr>
        </p:nvSpPr>
        <p:spPr>
          <a:xfrm>
            <a:off x="685800" y="1143000"/>
            <a:ext cx="7772400" cy="4953000"/>
          </a:xfrm>
        </p:spPr>
        <p:txBody>
          <a:bodyPr/>
          <a:lstStyle/>
          <a:p>
            <a:pPr marL="533400" indent="-533400" eaLnBrk="1" hangingPunct="1">
              <a:lnSpc>
                <a:spcPct val="90000"/>
              </a:lnSpc>
              <a:buFont typeface="Wingdings" pitchFamily="2" charset="2"/>
              <a:buNone/>
            </a:pPr>
            <a:r>
              <a:rPr lang="en-US" sz="2800" b="1" dirty="0" smtClean="0">
                <a:cs typeface="Arial" pitchFamily="34" charset="0"/>
              </a:rPr>
              <a:t>THREE USEFUL WAYS</a:t>
            </a:r>
            <a:r>
              <a:rPr lang="en-US" sz="2800" dirty="0" smtClean="0">
                <a:latin typeface="Courier" charset="0"/>
                <a:cs typeface="Times New Roman" pitchFamily="18" charset="0"/>
              </a:rPr>
              <a:t> </a:t>
            </a:r>
            <a:r>
              <a:rPr lang="en-US" sz="2800" b="1" dirty="0" smtClean="0">
                <a:cs typeface="Arial" pitchFamily="34" charset="0"/>
              </a:rPr>
              <a:t>TO BREAK TOTAL RETURN</a:t>
            </a:r>
            <a:r>
              <a:rPr lang="en-US" sz="2800" dirty="0" smtClean="0">
                <a:latin typeface="Courier" charset="0"/>
                <a:cs typeface="Times New Roman" pitchFamily="18" charset="0"/>
              </a:rPr>
              <a:t> </a:t>
            </a:r>
            <a:r>
              <a:rPr lang="en-US" sz="2800" b="1" dirty="0" smtClean="0">
                <a:cs typeface="Arial" pitchFamily="34" charset="0"/>
              </a:rPr>
              <a:t>INTO TWO COMPONENTS...</a:t>
            </a:r>
            <a:endParaRPr lang="en-US" sz="2800" dirty="0" smtClean="0">
              <a:latin typeface="Courier" charset="0"/>
              <a:cs typeface="Times New Roman" pitchFamily="18" charset="0"/>
            </a:endParaRPr>
          </a:p>
          <a:p>
            <a:pPr marL="914400" lvl="1" indent="-457200" eaLnBrk="1" hangingPunct="1">
              <a:spcBef>
                <a:spcPts val="1200"/>
              </a:spcBef>
              <a:buFontTx/>
              <a:buNone/>
            </a:pPr>
            <a:r>
              <a:rPr lang="en-US" sz="2400" dirty="0" smtClean="0">
                <a:latin typeface="Courier" charset="0"/>
                <a:cs typeface="Times New Roman" pitchFamily="18" charset="0"/>
              </a:rPr>
              <a:t>1)  </a:t>
            </a:r>
            <a:r>
              <a:rPr lang="en-US" sz="2400" b="1" dirty="0" smtClean="0">
                <a:cs typeface="Arial" pitchFamily="34" charset="0"/>
              </a:rPr>
              <a:t>TOTAL </a:t>
            </a:r>
            <a:r>
              <a:rPr lang="en-US" sz="2400" b="1" dirty="0" smtClean="0">
                <a:cs typeface="Arial" pitchFamily="34" charset="0"/>
              </a:rPr>
              <a:t>RETURN = CURRENT YIELD + </a:t>
            </a:r>
            <a:r>
              <a:rPr lang="en-US" sz="2400" b="1" dirty="0" smtClean="0">
                <a:cs typeface="Arial" pitchFamily="34" charset="0"/>
              </a:rPr>
              <a:t>GROWTH</a:t>
            </a:r>
          </a:p>
          <a:p>
            <a:pPr marL="0" lvl="2" indent="0" algn="ctr" eaLnBrk="1" hangingPunct="1">
              <a:spcBef>
                <a:spcPts val="600"/>
              </a:spcBef>
              <a:buFont typeface="Wingdings" pitchFamily="2" charset="2"/>
              <a:buNone/>
            </a:pPr>
            <a:r>
              <a:rPr lang="en-US" sz="2000" dirty="0" smtClean="0">
                <a:cs typeface="Arial" pitchFamily="34" charset="0"/>
              </a:rPr>
              <a:t>r = y + g</a:t>
            </a:r>
            <a:endParaRPr lang="en-US" sz="2000" dirty="0" smtClean="0">
              <a:latin typeface="Courier" charset="0"/>
              <a:cs typeface="Times New Roman" pitchFamily="18" charset="0"/>
            </a:endParaRPr>
          </a:p>
          <a:p>
            <a:pPr marL="914400" lvl="1" indent="-457200" eaLnBrk="1" hangingPunct="1">
              <a:spcBef>
                <a:spcPts val="1800"/>
              </a:spcBef>
              <a:buFontTx/>
              <a:buAutoNum type="arabicParenR" startAt="2"/>
            </a:pPr>
            <a:r>
              <a:rPr lang="en-US" sz="2400" b="1" dirty="0" smtClean="0">
                <a:cs typeface="Arial" pitchFamily="34" charset="0"/>
              </a:rPr>
              <a:t>TOTAL </a:t>
            </a:r>
            <a:r>
              <a:rPr lang="en-US" sz="2400" b="1" dirty="0" smtClean="0">
                <a:cs typeface="Arial" pitchFamily="34" charset="0"/>
              </a:rPr>
              <a:t>RETURN = </a:t>
            </a:r>
            <a:r>
              <a:rPr lang="en-US" sz="2400" b="1" dirty="0" err="1" smtClean="0">
                <a:cs typeface="Arial" pitchFamily="34" charset="0"/>
              </a:rPr>
              <a:t>RISKFREE</a:t>
            </a:r>
            <a:r>
              <a:rPr lang="en-US" sz="2400" b="1" dirty="0" smtClean="0">
                <a:cs typeface="Arial" pitchFamily="34" charset="0"/>
              </a:rPr>
              <a:t> RATE + RISK PREMIUM</a:t>
            </a:r>
            <a:endParaRPr lang="en-US" sz="2400" dirty="0" smtClean="0">
              <a:latin typeface="Courier" charset="0"/>
              <a:cs typeface="Times New Roman" pitchFamily="18" charset="0"/>
            </a:endParaRPr>
          </a:p>
          <a:p>
            <a:pPr marL="0" lvl="2" indent="0" algn="ctr" eaLnBrk="1" hangingPunct="1">
              <a:spcBef>
                <a:spcPts val="600"/>
              </a:spcBef>
              <a:buFontTx/>
              <a:buNone/>
            </a:pPr>
            <a:r>
              <a:rPr lang="en-US" sz="2000" dirty="0" smtClean="0">
                <a:cs typeface="Arial" pitchFamily="34" charset="0"/>
              </a:rPr>
              <a:t>r = </a:t>
            </a:r>
            <a:r>
              <a:rPr lang="en-US" sz="2000" dirty="0" err="1" smtClean="0">
                <a:cs typeface="Arial" pitchFamily="34" charset="0"/>
              </a:rPr>
              <a:t>r</a:t>
            </a:r>
            <a:r>
              <a:rPr lang="en-US" sz="2000" baseline="-30000" dirty="0" err="1" smtClean="0">
                <a:cs typeface="Arial" pitchFamily="34" charset="0"/>
              </a:rPr>
              <a:t>f</a:t>
            </a:r>
            <a:r>
              <a:rPr lang="en-US" sz="2000" dirty="0" smtClean="0">
                <a:cs typeface="Arial" pitchFamily="34" charset="0"/>
              </a:rPr>
              <a:t> + RP</a:t>
            </a:r>
          </a:p>
          <a:p>
            <a:pPr marL="914400" lvl="1" indent="-457200" eaLnBrk="1" hangingPunct="1">
              <a:spcBef>
                <a:spcPts val="1800"/>
              </a:spcBef>
              <a:buFontTx/>
              <a:buAutoNum type="arabicParenR" startAt="3"/>
            </a:pPr>
            <a:r>
              <a:rPr lang="en-US" sz="2400" b="1" dirty="0" smtClean="0">
                <a:cs typeface="Arial" pitchFamily="34" charset="0"/>
              </a:rPr>
              <a:t>TOTAL RETURN = REAL RETURN + INFLATION PREMIUM</a:t>
            </a:r>
          </a:p>
          <a:p>
            <a:pPr marL="0" lvl="2" indent="0" algn="ctr" eaLnBrk="1" hangingPunct="1">
              <a:spcBef>
                <a:spcPts val="600"/>
              </a:spcBef>
              <a:buFontTx/>
              <a:buNone/>
            </a:pPr>
            <a:r>
              <a:rPr lang="en-US" sz="2000" dirty="0" smtClean="0">
                <a:cs typeface="Arial" pitchFamily="34" charset="0"/>
              </a:rPr>
              <a:t>r = R + (</a:t>
            </a:r>
            <a:r>
              <a:rPr lang="en-US" sz="2000" dirty="0" err="1" smtClean="0">
                <a:cs typeface="Arial" pitchFamily="34" charset="0"/>
              </a:rPr>
              <a:t>i+iR</a:t>
            </a:r>
            <a:r>
              <a:rPr lang="en-US" sz="2000" dirty="0" smtClean="0">
                <a:cs typeface="Arial" pitchFamily="34" charset="0"/>
              </a:rPr>
              <a:t>) </a:t>
            </a:r>
            <a:r>
              <a:rPr lang="en-US" sz="2000" dirty="0" smtClean="0">
                <a:latin typeface="Arial" pitchFamily="34" charset="0"/>
                <a:cs typeface="Times New Roman" pitchFamily="18" charset="0"/>
                <a:sym typeface="Symbol" pitchFamily="18" charset="2"/>
              </a:rPr>
              <a:t></a:t>
            </a:r>
            <a:r>
              <a:rPr lang="en-US" sz="2000" dirty="0" smtClean="0">
                <a:cs typeface="Arial" pitchFamily="34" charset="0"/>
              </a:rPr>
              <a:t>  R + I</a:t>
            </a:r>
          </a:p>
        </p:txBody>
      </p:sp>
      <p:sp>
        <p:nvSpPr>
          <p:cNvPr id="57348" name="Slide Number Placeholder 3"/>
          <p:cNvSpPr>
            <a:spLocks noGrp="1"/>
          </p:cNvSpPr>
          <p:nvPr>
            <p:ph type="sldNum" sz="quarter" idx="12"/>
          </p:nvPr>
        </p:nvSpPr>
        <p:spPr>
          <a:noFill/>
          <a:ln>
            <a:miter lim="800000"/>
            <a:headEnd/>
            <a:tailEnd/>
          </a:ln>
        </p:spPr>
        <p:txBody>
          <a:bodyPr/>
          <a:lstStyle/>
          <a:p>
            <a:fld id="{962F9033-0EC7-4351-AA6E-E7F917F8D43F}" type="slidenum">
              <a:rPr lang="en-US"/>
              <a:pPr/>
              <a:t>48</a:t>
            </a:fld>
            <a:endParaRPr lang="en-US"/>
          </a:p>
        </p:txBody>
      </p:sp>
      <p:sp>
        <p:nvSpPr>
          <p:cNvPr id="5734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85800" y="609600"/>
            <a:ext cx="8047038" cy="1143000"/>
          </a:xfrm>
        </p:spPr>
        <p:txBody>
          <a:bodyPr>
            <a:normAutofit fontScale="90000"/>
          </a:bodyPr>
          <a:lstStyle/>
          <a:p>
            <a:pPr eaLnBrk="1" hangingPunct="1">
              <a:defRPr/>
            </a:pPr>
            <a:r>
              <a:rPr lang="en-US" sz="4000" b="1" dirty="0" smtClean="0">
                <a:cs typeface="Arial" panose="020B0604020202090204" pitchFamily="34" charset="0"/>
              </a:rPr>
              <a:t>“TIME-WEIGHTED INVESTMENT”…</a:t>
            </a:r>
            <a:endParaRPr lang="en-US" sz="4000" dirty="0" smtClean="0">
              <a:latin typeface="Courier" charset="0"/>
              <a:cs typeface="Times New Roman" panose="02020603050405020304" pitchFamily="18" charset="0"/>
            </a:endParaRPr>
          </a:p>
        </p:txBody>
      </p:sp>
      <p:sp>
        <p:nvSpPr>
          <p:cNvPr id="58371" name="Rectangle 3"/>
          <p:cNvSpPr>
            <a:spLocks noGrp="1" noChangeArrowheads="1"/>
          </p:cNvSpPr>
          <p:nvPr>
            <p:ph idx="1"/>
          </p:nvPr>
        </p:nvSpPr>
        <p:spPr/>
        <p:txBody>
          <a:bodyPr/>
          <a:lstStyle/>
          <a:p>
            <a:pPr eaLnBrk="1" hangingPunct="1"/>
            <a:r>
              <a:rPr lang="en-US" smtClean="0">
                <a:cs typeface="Arial" pitchFamily="34" charset="0"/>
              </a:rPr>
              <a:t>Suppose there are cfs at intermediate points in time within each “period” (e.g., monthly CFs within quarterly return periods).</a:t>
            </a:r>
            <a:endParaRPr lang="en-US" smtClean="0">
              <a:latin typeface="Courier" charset="0"/>
              <a:cs typeface="Times New Roman" pitchFamily="18" charset="0"/>
            </a:endParaRPr>
          </a:p>
          <a:p>
            <a:pPr eaLnBrk="1" hangingPunct="1"/>
            <a:r>
              <a:rPr lang="en-US" smtClean="0">
                <a:cs typeface="Arial" pitchFamily="34" charset="0"/>
              </a:rPr>
              <a:t>Then the simple HPR formulas are no longer exactly accurate.</a:t>
            </a:r>
            <a:endParaRPr lang="en-US" smtClean="0">
              <a:latin typeface="Courier" charset="0"/>
              <a:cs typeface="Times New Roman" pitchFamily="18" charset="0"/>
            </a:endParaRPr>
          </a:p>
        </p:txBody>
      </p:sp>
      <p:sp>
        <p:nvSpPr>
          <p:cNvPr id="58372"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
        <p:nvSpPr>
          <p:cNvPr id="58373" name="Slide Number Placeholder 3"/>
          <p:cNvSpPr>
            <a:spLocks noGrp="1"/>
          </p:cNvSpPr>
          <p:nvPr>
            <p:ph type="sldNum" sz="quarter" idx="12"/>
          </p:nvPr>
        </p:nvSpPr>
        <p:spPr>
          <a:noFill/>
          <a:ln>
            <a:miter lim="800000"/>
            <a:headEnd/>
            <a:tailEnd/>
          </a:ln>
        </p:spPr>
        <p:txBody>
          <a:bodyPr/>
          <a:lstStyle/>
          <a:p>
            <a:fld id="{C072A85F-153B-4C66-9F59-3C23FB6127E8}" type="slidenum">
              <a:rPr lang="en-US"/>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l" eaLnBrk="1" hangingPunct="1">
              <a:defRPr/>
            </a:pPr>
            <a:r>
              <a:rPr lang="en-US" sz="4000" b="1" dirty="0" smtClean="0"/>
              <a:t>TYPE 1: PERIOD-BY-PERIOD RETURNS . . .</a:t>
            </a:r>
          </a:p>
        </p:txBody>
      </p:sp>
      <p:sp>
        <p:nvSpPr>
          <p:cNvPr id="16387" name="Rectangle 3"/>
          <p:cNvSpPr>
            <a:spLocks noGrp="1" noChangeArrowheads="1"/>
          </p:cNvSpPr>
          <p:nvPr>
            <p:ph type="body" idx="1"/>
          </p:nvPr>
        </p:nvSpPr>
        <p:spPr/>
        <p:txBody>
          <a:bodyPr/>
          <a:lstStyle/>
          <a:p>
            <a:pPr eaLnBrk="1" hangingPunct="1">
              <a:lnSpc>
                <a:spcPct val="90000"/>
              </a:lnSpc>
            </a:pPr>
            <a:r>
              <a:rPr lang="en-US" sz="2800" smtClean="0">
                <a:latin typeface="Arial" pitchFamily="34" charset="0"/>
              </a:rPr>
              <a:t>AKA: </a:t>
            </a:r>
            <a:r>
              <a:rPr lang="en-US" sz="2800" b="1" smtClean="0">
                <a:latin typeface="Arial" pitchFamily="34" charset="0"/>
              </a:rPr>
              <a:t>“periodic”</a:t>
            </a:r>
            <a:r>
              <a:rPr lang="en-US" sz="2800" smtClean="0">
                <a:latin typeface="Arial" pitchFamily="34" charset="0"/>
              </a:rPr>
              <a:t> returns</a:t>
            </a:r>
          </a:p>
          <a:p>
            <a:pPr eaLnBrk="1" hangingPunct="1">
              <a:lnSpc>
                <a:spcPct val="90000"/>
              </a:lnSpc>
            </a:pPr>
            <a:r>
              <a:rPr lang="en-US" sz="2800" smtClean="0">
                <a:latin typeface="Arial" pitchFamily="34" charset="0"/>
              </a:rPr>
              <a:t>Simple </a:t>
            </a:r>
            <a:r>
              <a:rPr lang="en-US" sz="2800" b="1" smtClean="0">
                <a:latin typeface="Arial" pitchFamily="34" charset="0"/>
              </a:rPr>
              <a:t>“holding period return”</a:t>
            </a:r>
            <a:r>
              <a:rPr lang="en-US" sz="2800" smtClean="0">
                <a:latin typeface="Arial" pitchFamily="34" charset="0"/>
              </a:rPr>
              <a:t> (HPR)</a:t>
            </a:r>
          </a:p>
          <a:p>
            <a:pPr eaLnBrk="1" hangingPunct="1">
              <a:lnSpc>
                <a:spcPct val="90000"/>
              </a:lnSpc>
            </a:pPr>
            <a:r>
              <a:rPr lang="en-US" sz="2800" smtClean="0">
                <a:latin typeface="Arial" pitchFamily="34" charset="0"/>
              </a:rPr>
              <a:t>Measures what the investment grows to </a:t>
            </a:r>
            <a:r>
              <a:rPr lang="en-US" sz="2800" i="1" smtClean="0">
                <a:latin typeface="Arial" pitchFamily="34" charset="0"/>
              </a:rPr>
              <a:t>within</a:t>
            </a:r>
            <a:r>
              <a:rPr lang="en-US" sz="2800" smtClean="0">
                <a:latin typeface="Arial" pitchFamily="34" charset="0"/>
              </a:rPr>
              <a:t> each single period of time, </a:t>
            </a:r>
          </a:p>
          <a:p>
            <a:pPr eaLnBrk="1" hangingPunct="1">
              <a:lnSpc>
                <a:spcPct val="90000"/>
              </a:lnSpc>
            </a:pPr>
            <a:r>
              <a:rPr lang="en-US" sz="2800" smtClean="0">
                <a:latin typeface="Arial" pitchFamily="34" charset="0"/>
              </a:rPr>
              <a:t>Assuming all cash flow (or valuation) is only at </a:t>
            </a:r>
            <a:r>
              <a:rPr lang="en-US" sz="2800" i="1" smtClean="0">
                <a:latin typeface="Arial" pitchFamily="34" charset="0"/>
              </a:rPr>
              <a:t>beginning</a:t>
            </a:r>
            <a:r>
              <a:rPr lang="en-US" sz="2800" smtClean="0">
                <a:latin typeface="Arial" pitchFamily="34" charset="0"/>
              </a:rPr>
              <a:t> and </a:t>
            </a:r>
            <a:r>
              <a:rPr lang="en-US" sz="2800" i="1" smtClean="0">
                <a:latin typeface="Arial" pitchFamily="34" charset="0"/>
              </a:rPr>
              <a:t>end</a:t>
            </a:r>
            <a:r>
              <a:rPr lang="en-US" sz="2800" smtClean="0">
                <a:latin typeface="Arial" pitchFamily="34" charset="0"/>
              </a:rPr>
              <a:t> of the period of time (no intermediate cash flows).</a:t>
            </a:r>
          </a:p>
        </p:txBody>
      </p:sp>
      <p:sp>
        <p:nvSpPr>
          <p:cNvPr id="16388" name="Slide Number Placeholder 3"/>
          <p:cNvSpPr>
            <a:spLocks noGrp="1"/>
          </p:cNvSpPr>
          <p:nvPr>
            <p:ph type="sldNum" sz="quarter" idx="12"/>
          </p:nvPr>
        </p:nvSpPr>
        <p:spPr>
          <a:noFill/>
          <a:ln>
            <a:miter lim="800000"/>
            <a:headEnd/>
            <a:tailEnd/>
          </a:ln>
        </p:spPr>
        <p:txBody>
          <a:bodyPr/>
          <a:lstStyle/>
          <a:p>
            <a:fld id="{1B0E4AD1-9B43-4B3B-ADBC-16BB16B5298B}" type="slidenum">
              <a:rPr lang="en-US"/>
              <a:pPr/>
              <a:t>5</a:t>
            </a:fld>
            <a:endParaRPr lang="en-US"/>
          </a:p>
        </p:txBody>
      </p:sp>
      <p:sp>
        <p:nvSpPr>
          <p:cNvPr id="1638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685800" y="609600"/>
            <a:ext cx="8047038" cy="1143000"/>
          </a:xfrm>
        </p:spPr>
        <p:txBody>
          <a:bodyPr>
            <a:noAutofit/>
          </a:bodyPr>
          <a:lstStyle/>
          <a:p>
            <a:pPr eaLnBrk="1" hangingPunct="1">
              <a:defRPr/>
            </a:pPr>
            <a:r>
              <a:rPr lang="en-US" sz="3600" b="1" dirty="0" smtClean="0">
                <a:cs typeface="Arial" panose="020B0604020202090204" pitchFamily="34" charset="0"/>
              </a:rPr>
              <a:t>“TIME-WEIGHTED INVESTMENT”…</a:t>
            </a:r>
            <a:endParaRPr lang="en-US" sz="3600" dirty="0" smtClean="0"/>
          </a:p>
        </p:txBody>
      </p:sp>
      <p:sp>
        <p:nvSpPr>
          <p:cNvPr id="59395" name="Rectangle 3"/>
          <p:cNvSpPr>
            <a:spLocks noGrp="1" noChangeArrowheads="1"/>
          </p:cNvSpPr>
          <p:nvPr>
            <p:ph idx="1"/>
          </p:nvPr>
        </p:nvSpPr>
        <p:spPr/>
        <p:txBody>
          <a:bodyPr/>
          <a:lstStyle/>
          <a:p>
            <a:pPr eaLnBrk="1" hangingPunct="1">
              <a:lnSpc>
                <a:spcPct val="90000"/>
              </a:lnSpc>
            </a:pPr>
            <a:r>
              <a:rPr lang="en-US" sz="2800" smtClean="0">
                <a:cs typeface="Arial" pitchFamily="34" charset="0"/>
              </a:rPr>
              <a:t>A widely used simple adjustment is to approximate the IRR of the period assuming the asset was bought at the beginning of the period and sold at the end, with other CFs occurring at intermediate points within the period.</a:t>
            </a:r>
          </a:p>
          <a:p>
            <a:pPr eaLnBrk="1" hangingPunct="1">
              <a:lnSpc>
                <a:spcPct val="90000"/>
              </a:lnSpc>
            </a:pPr>
            <a:r>
              <a:rPr lang="en-US" sz="2800" smtClean="0">
                <a:cs typeface="Arial" pitchFamily="34" charset="0"/>
              </a:rPr>
              <a:t>This approximation is done by substituting a “time-weighted” investment in the denominator instead of the simple beginning-of-period asset value in the denominator.</a:t>
            </a:r>
            <a:endParaRPr lang="en-US" sz="2800" smtClean="0">
              <a:latin typeface="Courier" charset="0"/>
              <a:cs typeface="Times New Roman" pitchFamily="18" charset="0"/>
            </a:endParaRPr>
          </a:p>
        </p:txBody>
      </p:sp>
      <p:sp>
        <p:nvSpPr>
          <p:cNvPr id="59396"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
        <p:nvSpPr>
          <p:cNvPr id="59397" name="Slide Number Placeholder 3"/>
          <p:cNvSpPr>
            <a:spLocks noGrp="1"/>
          </p:cNvSpPr>
          <p:nvPr>
            <p:ph type="sldNum" sz="quarter" idx="12"/>
          </p:nvPr>
        </p:nvSpPr>
        <p:spPr>
          <a:noFill/>
          <a:ln>
            <a:miter lim="800000"/>
            <a:headEnd/>
            <a:tailEnd/>
          </a:ln>
        </p:spPr>
        <p:txBody>
          <a:bodyPr/>
          <a:lstStyle/>
          <a:p>
            <a:fld id="{1C8890ED-4EF1-48C2-98BE-46A381B1ECEE}" type="slidenum">
              <a:rPr lang="en-US"/>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098" name="Object 4"/>
          <p:cNvGraphicFramePr>
            <a:graphicFrameLocks noChangeAspect="1"/>
          </p:cNvGraphicFramePr>
          <p:nvPr/>
        </p:nvGraphicFramePr>
        <p:xfrm>
          <a:off x="2209800" y="1663700"/>
          <a:ext cx="4648200" cy="1155700"/>
        </p:xfrm>
        <a:graphic>
          <a:graphicData uri="http://schemas.openxmlformats.org/presentationml/2006/ole">
            <p:oleObj spid="_x0000_s4098" name="Equation" r:id="rId3" imgW="1943100" imgH="482600" progId="Equation.3">
              <p:embed/>
            </p:oleObj>
          </a:graphicData>
        </a:graphic>
      </p:graphicFrame>
      <p:sp>
        <p:nvSpPr>
          <p:cNvPr id="54276" name="Rectangle 6"/>
          <p:cNvSpPr>
            <a:spLocks noGrp="1" noChangeArrowheads="1"/>
          </p:cNvSpPr>
          <p:nvPr>
            <p:ph type="body" idx="1"/>
          </p:nvPr>
        </p:nvSpPr>
        <p:spPr>
          <a:xfrm>
            <a:off x="457200" y="2895600"/>
            <a:ext cx="8305800" cy="3276600"/>
          </a:xfrm>
        </p:spPr>
        <p:txBody>
          <a:bodyPr/>
          <a:lstStyle/>
          <a:p>
            <a:pPr eaLnBrk="1" hangingPunct="1">
              <a:buFont typeface="Wingdings" pitchFamily="2" charset="2"/>
              <a:buNone/>
              <a:defRPr/>
            </a:pPr>
            <a:r>
              <a:rPr lang="en-US" sz="2800" dirty="0" smtClean="0">
                <a:cs typeface="Arial" pitchFamily="34" charset="0"/>
              </a:rPr>
              <a:t>where:</a:t>
            </a:r>
            <a:r>
              <a:rPr lang="en-US" sz="2800" dirty="0" smtClean="0">
                <a:latin typeface="Courier" charset="0"/>
                <a:cs typeface="Times New Roman" pitchFamily="18" charset="0"/>
              </a:rPr>
              <a:t/>
            </a:r>
            <a:br>
              <a:rPr lang="en-US" sz="2800" dirty="0" smtClean="0">
                <a:latin typeface="Courier" charset="0"/>
                <a:cs typeface="Times New Roman" pitchFamily="18" charset="0"/>
              </a:rPr>
            </a:br>
            <a:r>
              <a:rPr lang="en-US" sz="2800" dirty="0" smtClean="0">
                <a:cs typeface="Arial" pitchFamily="34" charset="0"/>
              </a:rPr>
              <a:t>	= sum of all net cash flows occurring in period t, </a:t>
            </a:r>
            <a:endParaRPr lang="en-US" sz="2800" dirty="0" smtClean="0">
              <a:latin typeface="Courier" charset="0"/>
              <a:cs typeface="Times New Roman" pitchFamily="18" charset="0"/>
            </a:endParaRPr>
          </a:p>
          <a:p>
            <a:pPr eaLnBrk="1" hangingPunct="1">
              <a:buFont typeface="Wingdings" pitchFamily="2" charset="2"/>
              <a:buNone/>
              <a:defRPr/>
            </a:pPr>
            <a:r>
              <a:rPr lang="en-US" sz="2800" i="1" dirty="0" smtClean="0">
                <a:cs typeface="Arial" pitchFamily="34" charset="0"/>
              </a:rPr>
              <a:t>   </a:t>
            </a:r>
            <a:r>
              <a:rPr lang="en-US" sz="2800" i="1" dirty="0" err="1" smtClean="0">
                <a:cs typeface="Arial" pitchFamily="34" charset="0"/>
              </a:rPr>
              <a:t>w</a:t>
            </a:r>
            <a:r>
              <a:rPr lang="en-US" sz="2800" i="1" baseline="-30000" dirty="0" err="1" smtClean="0">
                <a:cs typeface="Arial" pitchFamily="34" charset="0"/>
              </a:rPr>
              <a:t>i</a:t>
            </a:r>
            <a:r>
              <a:rPr lang="en-US" sz="2800" i="1" dirty="0" smtClean="0">
                <a:cs typeface="Arial" pitchFamily="34" charset="0"/>
              </a:rPr>
              <a:t> 	= </a:t>
            </a:r>
            <a:r>
              <a:rPr lang="en-US" sz="2800" dirty="0" smtClean="0">
                <a:cs typeface="Arial" pitchFamily="34" charset="0"/>
              </a:rPr>
              <a:t>proportion of period t </a:t>
            </a:r>
            <a:r>
              <a:rPr lang="en-US" sz="2800" b="1" i="1" dirty="0" smtClean="0">
                <a:cs typeface="Arial" pitchFamily="34" charset="0"/>
              </a:rPr>
              <a:t>remaining</a:t>
            </a:r>
            <a:r>
              <a:rPr lang="en-US" sz="2800" dirty="0" smtClean="0">
                <a:cs typeface="Arial" pitchFamily="34" charset="0"/>
              </a:rPr>
              <a:t> at the time when net cash flow “i” was received by the investor. </a:t>
            </a:r>
            <a:endParaRPr lang="en-US" sz="2800" dirty="0" smtClean="0">
              <a:latin typeface="Courier" charset="0"/>
              <a:cs typeface="Times New Roman" pitchFamily="18" charset="0"/>
            </a:endParaRPr>
          </a:p>
          <a:p>
            <a:pPr marL="0" indent="0" eaLnBrk="1" hangingPunct="1">
              <a:buFont typeface="Wingdings" pitchFamily="2" charset="2"/>
              <a:buNone/>
              <a:defRPr/>
            </a:pPr>
            <a:r>
              <a:rPr lang="en-US" sz="2800" dirty="0" smtClean="0">
                <a:cs typeface="Arial" pitchFamily="34" charset="0"/>
              </a:rPr>
              <a:t>(Note: cash flow from the investor to the investment is negative; cash flow from the investment to the investor is positive.)</a:t>
            </a:r>
            <a:endParaRPr lang="en-US" sz="2800" dirty="0" smtClean="0">
              <a:latin typeface="Courier" charset="0"/>
              <a:cs typeface="Times New Roman" pitchFamily="18" charset="0"/>
            </a:endParaRPr>
          </a:p>
        </p:txBody>
      </p:sp>
      <p:graphicFrame>
        <p:nvGraphicFramePr>
          <p:cNvPr id="4099" name="Object 8"/>
          <p:cNvGraphicFramePr>
            <a:graphicFrameLocks noChangeAspect="1"/>
          </p:cNvGraphicFramePr>
          <p:nvPr/>
        </p:nvGraphicFramePr>
        <p:xfrm>
          <a:off x="838200" y="3352800"/>
          <a:ext cx="685800" cy="381000"/>
        </p:xfrm>
        <a:graphic>
          <a:graphicData uri="http://schemas.openxmlformats.org/presentationml/2006/ole">
            <p:oleObj spid="_x0000_s4099" name="Equation" r:id="rId4" imgW="457002" imgH="253890" progId="Equation.3">
              <p:embed/>
            </p:oleObj>
          </a:graphicData>
        </a:graphic>
      </p:graphicFrame>
      <p:sp>
        <p:nvSpPr>
          <p:cNvPr id="4101" name="Slide Number Placeholder 5"/>
          <p:cNvSpPr>
            <a:spLocks noGrp="1"/>
          </p:cNvSpPr>
          <p:nvPr>
            <p:ph type="sldNum" sz="quarter" idx="12"/>
          </p:nvPr>
        </p:nvSpPr>
        <p:spPr>
          <a:noFill/>
          <a:ln>
            <a:miter lim="800000"/>
            <a:headEnd/>
            <a:tailEnd/>
          </a:ln>
        </p:spPr>
        <p:txBody>
          <a:bodyPr/>
          <a:lstStyle/>
          <a:p>
            <a:fld id="{ED8E93BA-CE29-48A9-80FD-37755642340B}" type="slidenum">
              <a:rPr lang="en-US"/>
              <a:pPr/>
              <a:t>51</a:t>
            </a:fld>
            <a:endParaRPr lang="en-US"/>
          </a:p>
        </p:txBody>
      </p:sp>
      <p:sp>
        <p:nvSpPr>
          <p:cNvPr id="4102"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
        <p:nvSpPr>
          <p:cNvPr id="9" name="Rectangle 2"/>
          <p:cNvSpPr>
            <a:spLocks noGrp="1" noChangeArrowheads="1"/>
          </p:cNvSpPr>
          <p:nvPr>
            <p:ph type="title"/>
          </p:nvPr>
        </p:nvSpPr>
        <p:spPr>
          <a:xfrm>
            <a:off x="685800" y="609600"/>
            <a:ext cx="8047038" cy="1143000"/>
          </a:xfrm>
        </p:spPr>
        <p:txBody>
          <a:bodyPr>
            <a:noAutofit/>
          </a:bodyPr>
          <a:lstStyle/>
          <a:p>
            <a:pPr eaLnBrk="1" hangingPunct="1">
              <a:defRPr/>
            </a:pPr>
            <a:r>
              <a:rPr lang="en-US" sz="3600" b="1" dirty="0" smtClean="0">
                <a:cs typeface="Arial" panose="020B0604020202090204" pitchFamily="34" charset="0"/>
              </a:rPr>
              <a:t>“TIME-WEIGHTED INVESTMENT”…</a:t>
            </a:r>
            <a:endParaRPr lang="en-US" sz="3600"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685800" y="304800"/>
            <a:ext cx="7772400" cy="762000"/>
          </a:xfrm>
        </p:spPr>
        <p:txBody>
          <a:bodyPr/>
          <a:lstStyle/>
          <a:p>
            <a:pPr eaLnBrk="1" hangingPunct="1">
              <a:defRPr/>
            </a:pPr>
            <a:r>
              <a:rPr lang="en-US" sz="3200" b="1" smtClean="0">
                <a:cs typeface="Arial" panose="020B0604020202090204" pitchFamily="34" charset="0"/>
              </a:rPr>
              <a:t>EXAMPLE . . .</a:t>
            </a:r>
            <a:endParaRPr lang="en-US" sz="3200" smtClean="0">
              <a:latin typeface="Courier" charset="0"/>
              <a:cs typeface="Times New Roman" panose="02020603050405020304" pitchFamily="18" charset="0"/>
            </a:endParaRPr>
          </a:p>
        </p:txBody>
      </p:sp>
      <p:sp>
        <p:nvSpPr>
          <p:cNvPr id="60419" name="Rectangle 3"/>
          <p:cNvSpPr>
            <a:spLocks noGrp="1" noChangeArrowheads="1"/>
          </p:cNvSpPr>
          <p:nvPr>
            <p:ph type="body" idx="1"/>
          </p:nvPr>
        </p:nvSpPr>
        <p:spPr>
          <a:xfrm>
            <a:off x="685800" y="1295400"/>
            <a:ext cx="7772400" cy="5257800"/>
          </a:xfrm>
        </p:spPr>
        <p:txBody>
          <a:bodyPr/>
          <a:lstStyle/>
          <a:p>
            <a:pPr marL="0" indent="0" eaLnBrk="1" hangingPunct="1">
              <a:lnSpc>
                <a:spcPct val="90000"/>
              </a:lnSpc>
              <a:buFont typeface="Wingdings" pitchFamily="2" charset="2"/>
              <a:buNone/>
              <a:tabLst>
                <a:tab pos="2062163" algn="r"/>
                <a:tab pos="2519363" algn="l"/>
              </a:tabLst>
            </a:pPr>
            <a:r>
              <a:rPr lang="en-US" sz="2800" b="1" smtClean="0">
                <a:cs typeface="Times New Roman" pitchFamily="18" charset="0"/>
              </a:rPr>
              <a:t>	CF:	Date:</a:t>
            </a:r>
            <a:br>
              <a:rPr lang="en-US" sz="2800" b="1" smtClean="0">
                <a:cs typeface="Times New Roman" pitchFamily="18" charset="0"/>
              </a:rPr>
            </a:br>
            <a:r>
              <a:rPr lang="en-US" sz="2800" smtClean="0">
                <a:cs typeface="Arial" pitchFamily="34" charset="0"/>
              </a:rPr>
              <a:t>	− 100	12/31/98</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+ 10	01/31/99</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+100	12/31/99</a:t>
            </a:r>
            <a:endParaRPr lang="en-US" sz="2800" smtClean="0">
              <a:latin typeface="Courier" charset="0"/>
              <a:cs typeface="Times New Roman" pitchFamily="18" charset="0"/>
            </a:endParaRPr>
          </a:p>
          <a:p>
            <a:pPr marL="0" indent="0" eaLnBrk="1" hangingPunct="1">
              <a:lnSpc>
                <a:spcPct val="90000"/>
              </a:lnSpc>
              <a:buFont typeface="Wingdings" pitchFamily="2" charset="2"/>
              <a:buNone/>
              <a:tabLst>
                <a:tab pos="2062163" algn="r"/>
                <a:tab pos="2519363" algn="l"/>
              </a:tabLst>
            </a:pPr>
            <a:r>
              <a:rPr lang="en-US" sz="2800" smtClean="0">
                <a:cs typeface="Arial" pitchFamily="34" charset="0"/>
              </a:rPr>
              <a:t>	Simple HPR:	(10 + 100−100) / 100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 10 / 100</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 10.00%</a:t>
            </a:r>
            <a:endParaRPr lang="en-US" sz="2800" smtClean="0">
              <a:latin typeface="Courier" charset="0"/>
              <a:cs typeface="Times New Roman" pitchFamily="18" charset="0"/>
            </a:endParaRPr>
          </a:p>
          <a:p>
            <a:pPr marL="0" indent="0" eaLnBrk="1" hangingPunct="1">
              <a:lnSpc>
                <a:spcPct val="90000"/>
              </a:lnSpc>
              <a:buFont typeface="Wingdings" pitchFamily="2" charset="2"/>
              <a:buNone/>
              <a:tabLst>
                <a:tab pos="2062163" algn="r"/>
                <a:tab pos="2519363" algn="l"/>
              </a:tabLst>
            </a:pPr>
            <a:r>
              <a:rPr lang="en-US" sz="2800" smtClean="0">
                <a:cs typeface="Arial" pitchFamily="34" charset="0"/>
              </a:rPr>
              <a:t>	TWD HPR: 	(10 + 100−100) / (100 – (11/12)10)</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 10 / 90.83</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 11.01%</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latin typeface="Courier" charset="0"/>
                <a:cs typeface="Times New Roman" pitchFamily="18" charset="0"/>
              </a:rPr>
              <a:t>	</a:t>
            </a:r>
            <a:r>
              <a:rPr lang="en-US" sz="2800" smtClean="0">
                <a:cs typeface="Arial" pitchFamily="34" charset="0"/>
              </a:rPr>
              <a:t>IRR:	= 11.00% . . .</a:t>
            </a:r>
          </a:p>
        </p:txBody>
      </p:sp>
      <p:sp>
        <p:nvSpPr>
          <p:cNvPr id="60420" name="Slide Number Placeholder 3"/>
          <p:cNvSpPr>
            <a:spLocks noGrp="1"/>
          </p:cNvSpPr>
          <p:nvPr>
            <p:ph type="sldNum" sz="quarter" idx="12"/>
          </p:nvPr>
        </p:nvSpPr>
        <p:spPr>
          <a:noFill/>
          <a:ln>
            <a:miter lim="800000"/>
            <a:headEnd/>
            <a:tailEnd/>
          </a:ln>
        </p:spPr>
        <p:txBody>
          <a:bodyPr/>
          <a:lstStyle/>
          <a:p>
            <a:fld id="{ABF70E0E-B7CF-4654-BC4C-EBB6CC91A8BF}" type="slidenum">
              <a:rPr lang="en-US"/>
              <a:pPr/>
              <a:t>52</a:t>
            </a:fld>
            <a:endParaRPr lang="en-US"/>
          </a:p>
        </p:txBody>
      </p:sp>
      <p:sp>
        <p:nvSpPr>
          <p:cNvPr id="6042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685800" y="381000"/>
            <a:ext cx="7772400" cy="838200"/>
          </a:xfrm>
        </p:spPr>
        <p:txBody>
          <a:bodyPr/>
          <a:lstStyle/>
          <a:p>
            <a:pPr eaLnBrk="1" hangingPunct="1">
              <a:defRPr/>
            </a:pPr>
            <a:r>
              <a:rPr lang="en-US" sz="3200" b="1" smtClean="0">
                <a:cs typeface="Times New Roman" panose="02020603050405020304" pitchFamily="18" charset="0"/>
              </a:rPr>
              <a:t>EXAMPLE (cont’d)</a:t>
            </a:r>
          </a:p>
        </p:txBody>
      </p:sp>
      <p:sp>
        <p:nvSpPr>
          <p:cNvPr id="5124" name="Rectangle 5"/>
          <p:cNvSpPr>
            <a:spLocks noChangeArrowheads="1"/>
          </p:cNvSpPr>
          <p:nvPr/>
        </p:nvSpPr>
        <p:spPr bwMode="auto">
          <a:xfrm>
            <a:off x="1304925" y="2981325"/>
            <a:ext cx="9144000" cy="0"/>
          </a:xfrm>
          <a:prstGeom prst="rect">
            <a:avLst/>
          </a:prstGeom>
          <a:noFill/>
          <a:ln w="9525">
            <a:noFill/>
            <a:miter lim="800000"/>
            <a:headEnd/>
            <a:tailEnd/>
          </a:ln>
        </p:spPr>
        <p:txBody>
          <a:bodyPr>
            <a:spAutoFit/>
          </a:bodyPr>
          <a:lstStyle/>
          <a:p>
            <a:pPr eaLnBrk="1" hangingPunct="1"/>
            <a:endParaRPr lang="en-US"/>
          </a:p>
        </p:txBody>
      </p:sp>
      <p:graphicFrame>
        <p:nvGraphicFramePr>
          <p:cNvPr id="5122" name="Object 4"/>
          <p:cNvGraphicFramePr>
            <a:graphicFrameLocks noChangeAspect="1"/>
          </p:cNvGraphicFramePr>
          <p:nvPr/>
        </p:nvGraphicFramePr>
        <p:xfrm>
          <a:off x="682625" y="1585913"/>
          <a:ext cx="7854950" cy="1430337"/>
        </p:xfrm>
        <a:graphic>
          <a:graphicData uri="http://schemas.openxmlformats.org/presentationml/2006/ole">
            <p:oleObj spid="_x0000_s5122" name="Equation" r:id="rId3" imgW="5448300" imgH="927100" progId="Equation.3">
              <p:embed/>
            </p:oleObj>
          </a:graphicData>
        </a:graphic>
      </p:graphicFrame>
      <p:sp>
        <p:nvSpPr>
          <p:cNvPr id="5125" name="Slide Number Placeholder 4"/>
          <p:cNvSpPr>
            <a:spLocks noGrp="1"/>
          </p:cNvSpPr>
          <p:nvPr>
            <p:ph type="sldNum" sz="quarter" idx="12"/>
          </p:nvPr>
        </p:nvSpPr>
        <p:spPr>
          <a:noFill/>
          <a:ln>
            <a:miter lim="800000"/>
            <a:headEnd/>
            <a:tailEnd/>
          </a:ln>
        </p:spPr>
        <p:txBody>
          <a:bodyPr/>
          <a:lstStyle/>
          <a:p>
            <a:fld id="{EF021894-9E37-4CF6-A0F8-E1C07E0CDF12}" type="slidenum">
              <a:rPr lang="en-US"/>
              <a:pPr/>
              <a:t>53</a:t>
            </a:fld>
            <a:endParaRPr lang="en-US"/>
          </a:p>
        </p:txBody>
      </p:sp>
      <p:sp>
        <p:nvSpPr>
          <p:cNvPr id="5126"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9620" name="Rectangle 4"/>
          <p:cNvSpPr>
            <a:spLocks noGrp="1" noChangeArrowheads="1"/>
          </p:cNvSpPr>
          <p:nvPr>
            <p:ph type="title"/>
          </p:nvPr>
        </p:nvSpPr>
        <p:spPr>
          <a:xfrm>
            <a:off x="685800" y="304800"/>
            <a:ext cx="7772400" cy="1143000"/>
          </a:xfrm>
        </p:spPr>
        <p:txBody>
          <a:bodyPr/>
          <a:lstStyle/>
          <a:p>
            <a:pPr eaLnBrk="1" hangingPunct="1">
              <a:defRPr/>
            </a:pPr>
            <a:r>
              <a:rPr lang="en-US" sz="3200" dirty="0" smtClean="0"/>
              <a:t>THE DEFINITION OF THE “</a:t>
            </a:r>
            <a:r>
              <a:rPr lang="en-US" sz="3200" dirty="0" err="1" smtClean="0"/>
              <a:t>NCREIF</a:t>
            </a:r>
            <a:r>
              <a:rPr lang="en-US" sz="3200" dirty="0" smtClean="0"/>
              <a:t>” PERIODIC RETURN FORMULA . . .</a:t>
            </a:r>
          </a:p>
        </p:txBody>
      </p:sp>
      <p:sp>
        <p:nvSpPr>
          <p:cNvPr id="61443" name="Rectangle 5"/>
          <p:cNvSpPr>
            <a:spLocks noGrp="1" noChangeArrowheads="1"/>
          </p:cNvSpPr>
          <p:nvPr>
            <p:ph type="body" idx="1"/>
          </p:nvPr>
        </p:nvSpPr>
        <p:spPr>
          <a:xfrm>
            <a:off x="609600" y="1524000"/>
            <a:ext cx="8153400" cy="4572000"/>
          </a:xfrm>
        </p:spPr>
        <p:txBody>
          <a:bodyPr/>
          <a:lstStyle/>
          <a:p>
            <a:pPr eaLnBrk="1" hangingPunct="1">
              <a:lnSpc>
                <a:spcPct val="90000"/>
              </a:lnSpc>
            </a:pPr>
            <a:r>
              <a:rPr lang="en-US" sz="2800" smtClean="0"/>
              <a:t>The most widely used index of periodic returns in commercial real estate in the us is the “NCREIF PROPERTY INDEX” (NPI).</a:t>
            </a:r>
          </a:p>
          <a:p>
            <a:pPr eaLnBrk="1" hangingPunct="1">
              <a:lnSpc>
                <a:spcPct val="90000"/>
              </a:lnSpc>
            </a:pPr>
            <a:r>
              <a:rPr lang="en-US" sz="2800" smtClean="0"/>
              <a:t>NCREIF	=	“National Council Of Real Estate Investment Fiduciaries”</a:t>
            </a:r>
          </a:p>
          <a:p>
            <a:pPr eaLnBrk="1" hangingPunct="1">
              <a:lnSpc>
                <a:spcPct val="90000"/>
              </a:lnSpc>
            </a:pPr>
            <a:r>
              <a:rPr lang="en-US" sz="2800" smtClean="0"/>
              <a:t>“Institutional quality R.E.”</a:t>
            </a:r>
          </a:p>
          <a:p>
            <a:pPr eaLnBrk="1" hangingPunct="1">
              <a:lnSpc>
                <a:spcPct val="90000"/>
              </a:lnSpc>
            </a:pPr>
            <a:r>
              <a:rPr lang="en-US" sz="2800" smtClean="0"/>
              <a:t>Quarterly index of total returns</a:t>
            </a:r>
          </a:p>
          <a:p>
            <a:pPr eaLnBrk="1" hangingPunct="1">
              <a:lnSpc>
                <a:spcPct val="90000"/>
              </a:lnSpc>
            </a:pPr>
            <a:r>
              <a:rPr lang="en-US" sz="2800" smtClean="0"/>
              <a:t>Property-level</a:t>
            </a:r>
          </a:p>
          <a:p>
            <a:pPr eaLnBrk="1" hangingPunct="1">
              <a:lnSpc>
                <a:spcPct val="90000"/>
              </a:lnSpc>
            </a:pPr>
            <a:r>
              <a:rPr lang="en-US" sz="2800" smtClean="0"/>
              <a:t>Appraisal-based</a:t>
            </a:r>
          </a:p>
        </p:txBody>
      </p:sp>
      <p:sp>
        <p:nvSpPr>
          <p:cNvPr id="61444" name="Slide Number Placeholder 3"/>
          <p:cNvSpPr>
            <a:spLocks noGrp="1"/>
          </p:cNvSpPr>
          <p:nvPr>
            <p:ph type="sldNum" sz="quarter" idx="12"/>
          </p:nvPr>
        </p:nvSpPr>
        <p:spPr>
          <a:noFill/>
          <a:ln>
            <a:miter lim="800000"/>
            <a:headEnd/>
            <a:tailEnd/>
          </a:ln>
        </p:spPr>
        <p:txBody>
          <a:bodyPr/>
          <a:lstStyle/>
          <a:p>
            <a:fld id="{10F7E64E-EED2-4431-ACCA-BF1EBC5897AD}" type="slidenum">
              <a:rPr lang="en-US"/>
              <a:pPr/>
              <a:t>54</a:t>
            </a:fld>
            <a:endParaRPr lang="en-US"/>
          </a:p>
        </p:txBody>
      </p:sp>
      <p:sp>
        <p:nvSpPr>
          <p:cNvPr id="6144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685800" y="228600"/>
            <a:ext cx="7772400" cy="838200"/>
          </a:xfrm>
        </p:spPr>
        <p:txBody>
          <a:bodyPr/>
          <a:lstStyle/>
          <a:p>
            <a:pPr eaLnBrk="1" hangingPunct="1">
              <a:defRPr/>
            </a:pPr>
            <a:r>
              <a:rPr lang="en-US" sz="3200" smtClean="0"/>
              <a:t>NCREIF Formula</a:t>
            </a:r>
          </a:p>
        </p:txBody>
      </p:sp>
      <p:sp>
        <p:nvSpPr>
          <p:cNvPr id="58371" name="Rectangle 3"/>
          <p:cNvSpPr>
            <a:spLocks noGrp="1" noChangeArrowheads="1"/>
          </p:cNvSpPr>
          <p:nvPr>
            <p:ph type="body" idx="1"/>
          </p:nvPr>
        </p:nvSpPr>
        <p:spPr>
          <a:xfrm>
            <a:off x="609600" y="914400"/>
            <a:ext cx="8001000" cy="5715000"/>
          </a:xfrm>
        </p:spPr>
        <p:txBody>
          <a:bodyPr/>
          <a:lstStyle/>
          <a:p>
            <a:pPr marL="0" indent="0" eaLnBrk="1" hangingPunct="1">
              <a:buFont typeface="Wingdings" pitchFamily="2" charset="2"/>
              <a:buNone/>
              <a:defRPr/>
            </a:pPr>
            <a:r>
              <a:rPr lang="en-US" sz="2800" dirty="0" smtClean="0">
                <a:cs typeface="Arial" pitchFamily="34" charset="0"/>
              </a:rPr>
              <a:t>Formula includes a time-weighted investment denominator, assuming:</a:t>
            </a:r>
            <a:endParaRPr lang="en-US" sz="2800" dirty="0" smtClean="0">
              <a:latin typeface="Courier" charset="0"/>
              <a:cs typeface="Times New Roman" pitchFamily="18" charset="0"/>
            </a:endParaRPr>
          </a:p>
          <a:p>
            <a:pPr eaLnBrk="1" hangingPunct="1">
              <a:defRPr/>
            </a:pPr>
            <a:r>
              <a:rPr lang="en-US" sz="2800" dirty="0" smtClean="0">
                <a:cs typeface="Arial" pitchFamily="34" charset="0"/>
              </a:rPr>
              <a:t>One-third of the quarterly property </a:t>
            </a:r>
            <a:r>
              <a:rPr lang="en-US" sz="2800" dirty="0" err="1" smtClean="0">
                <a:cs typeface="Arial" pitchFamily="34" charset="0"/>
              </a:rPr>
              <a:t>noi</a:t>
            </a:r>
            <a:r>
              <a:rPr lang="en-US" sz="2800" dirty="0" smtClean="0">
                <a:cs typeface="Arial" pitchFamily="34" charset="0"/>
              </a:rPr>
              <a:t> is received at the </a:t>
            </a:r>
            <a:r>
              <a:rPr lang="en-US" sz="2800" b="1" i="1" dirty="0" smtClean="0">
                <a:cs typeface="Arial" pitchFamily="34" charset="0"/>
              </a:rPr>
              <a:t>end</a:t>
            </a:r>
            <a:r>
              <a:rPr lang="en-US" sz="2800" dirty="0" smtClean="0">
                <a:cs typeface="Arial" pitchFamily="34" charset="0"/>
              </a:rPr>
              <a:t> of each calendar month;</a:t>
            </a:r>
            <a:endParaRPr lang="en-US" sz="2800" dirty="0" smtClean="0">
              <a:latin typeface="Courier" charset="0"/>
              <a:cs typeface="Times New Roman" pitchFamily="18" charset="0"/>
            </a:endParaRPr>
          </a:p>
          <a:p>
            <a:pPr eaLnBrk="1" hangingPunct="1">
              <a:defRPr/>
            </a:pPr>
            <a:r>
              <a:rPr lang="en-US" sz="2800" dirty="0" smtClean="0">
                <a:cs typeface="Arial" pitchFamily="34" charset="0"/>
              </a:rPr>
              <a:t>Partial sales receipts minus capital improvement expenditures are received </a:t>
            </a:r>
            <a:r>
              <a:rPr lang="en-US" sz="2800" b="1" i="1" dirty="0" smtClean="0">
                <a:cs typeface="Arial" pitchFamily="34" charset="0"/>
              </a:rPr>
              <a:t>midway</a:t>
            </a:r>
            <a:r>
              <a:rPr lang="en-US" sz="2800" dirty="0" smtClean="0">
                <a:cs typeface="Arial" pitchFamily="34" charset="0"/>
              </a:rPr>
              <a:t> through the quarter...</a:t>
            </a:r>
          </a:p>
          <a:p>
            <a:pPr eaLnBrk="1" hangingPunct="1">
              <a:buFont typeface="Wingdings" pitchFamily="2" charset="2"/>
              <a:buNone/>
              <a:defRPr/>
            </a:pPr>
            <a:endParaRPr lang="en-US" sz="2800" dirty="0" smtClean="0">
              <a:cs typeface="Arial" pitchFamily="34" charset="0"/>
            </a:endParaRPr>
          </a:p>
          <a:p>
            <a:pPr eaLnBrk="1" hangingPunct="1">
              <a:buFont typeface="Wingdings" pitchFamily="2" charset="2"/>
              <a:buNone/>
              <a:defRPr/>
            </a:pPr>
            <a:endParaRPr lang="en-US" sz="2800" dirty="0" smtClean="0">
              <a:cs typeface="Arial" pitchFamily="34" charset="0"/>
            </a:endParaRPr>
          </a:p>
        </p:txBody>
      </p:sp>
      <p:graphicFrame>
        <p:nvGraphicFramePr>
          <p:cNvPr id="6146" name="Object 4"/>
          <p:cNvGraphicFramePr>
            <a:graphicFrameLocks noChangeAspect="1"/>
          </p:cNvGraphicFramePr>
          <p:nvPr/>
        </p:nvGraphicFramePr>
        <p:xfrm>
          <a:off x="1219200" y="4114800"/>
          <a:ext cx="6553200" cy="1047750"/>
        </p:xfrm>
        <a:graphic>
          <a:graphicData uri="http://schemas.openxmlformats.org/presentationml/2006/ole">
            <p:oleObj spid="_x0000_s6146" name="Equation" r:id="rId3" imgW="2705100" imgH="431800" progId="Equation.3">
              <p:embed/>
            </p:oleObj>
          </a:graphicData>
        </a:graphic>
      </p:graphicFrame>
      <p:sp>
        <p:nvSpPr>
          <p:cNvPr id="6149" name="Slide Number Placeholder 4"/>
          <p:cNvSpPr>
            <a:spLocks noGrp="1"/>
          </p:cNvSpPr>
          <p:nvPr>
            <p:ph type="sldNum" sz="quarter" idx="12"/>
          </p:nvPr>
        </p:nvSpPr>
        <p:spPr>
          <a:noFill/>
          <a:ln>
            <a:miter lim="800000"/>
            <a:headEnd/>
            <a:tailEnd/>
          </a:ln>
        </p:spPr>
        <p:txBody>
          <a:bodyPr/>
          <a:lstStyle/>
          <a:p>
            <a:fld id="{585749F2-5DA4-4EF2-BCA3-28CCC68ECA1F}" type="slidenum">
              <a:rPr lang="en-US"/>
              <a:pPr/>
              <a:t>55</a:t>
            </a:fld>
            <a:endParaRPr lang="en-US"/>
          </a:p>
        </p:txBody>
      </p:sp>
      <p:sp>
        <p:nvSpPr>
          <p:cNvPr id="6150"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
        <p:nvSpPr>
          <p:cNvPr id="6151" name="TextBox 6"/>
          <p:cNvSpPr txBox="1">
            <a:spLocks noChangeArrowheads="1"/>
          </p:cNvSpPr>
          <p:nvPr/>
        </p:nvSpPr>
        <p:spPr bwMode="auto">
          <a:xfrm>
            <a:off x="533400" y="5334000"/>
            <a:ext cx="8074025" cy="830263"/>
          </a:xfrm>
          <a:prstGeom prst="rect">
            <a:avLst/>
          </a:prstGeom>
          <a:noFill/>
          <a:ln w="9525">
            <a:noFill/>
            <a:miter lim="800000"/>
            <a:headEnd/>
            <a:tailEnd/>
          </a:ln>
        </p:spPr>
        <p:txBody>
          <a:bodyPr wrap="none">
            <a:spAutoFit/>
          </a:bodyPr>
          <a:lstStyle/>
          <a:p>
            <a:r>
              <a:rPr lang="en-US">
                <a:cs typeface="Arial" pitchFamily="34" charset="0"/>
              </a:rPr>
              <a:t>[Note: </a:t>
            </a:r>
            <a:r>
              <a:rPr lang="en-US" i="1">
                <a:cs typeface="Arial" pitchFamily="34" charset="0"/>
              </a:rPr>
              <a:t>(1/3)NOI = (2/3)(1/3)NOI+(1/3)(1/3)NOI+(0)(1/3)NOI</a:t>
            </a:r>
            <a:r>
              <a:rPr lang="en-US">
                <a:cs typeface="Arial" pitchFamily="34" charset="0"/>
              </a:rPr>
              <a:t> ]</a:t>
            </a:r>
            <a:endParaRPr lang="en-US">
              <a:latin typeface="Courier" charset="0"/>
              <a:cs typeface="Times New Roman" pitchFamily="18" charset="0"/>
            </a:endParaRPr>
          </a:p>
          <a:p>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pPr algn="l" eaLnBrk="1" hangingPunct="1">
              <a:defRPr/>
            </a:pPr>
            <a:r>
              <a:rPr lang="en-US" sz="4000" b="1" dirty="0" smtClean="0">
                <a:cs typeface="Arial" panose="020B0604020202090204" pitchFamily="34" charset="0"/>
              </a:rPr>
              <a:t>MULTI-PERIOD RETURNS…</a:t>
            </a:r>
            <a:endParaRPr lang="en-US" sz="4000" dirty="0" smtClean="0">
              <a:latin typeface="Courier" charset="0"/>
              <a:cs typeface="Times New Roman" panose="02020603050405020304" pitchFamily="18" charset="0"/>
            </a:endParaRPr>
          </a:p>
        </p:txBody>
      </p:sp>
      <p:sp>
        <p:nvSpPr>
          <p:cNvPr id="62467" name="Rectangle 3"/>
          <p:cNvSpPr>
            <a:spLocks noGrp="1" noChangeArrowheads="1"/>
          </p:cNvSpPr>
          <p:nvPr>
            <p:ph type="body" idx="1"/>
          </p:nvPr>
        </p:nvSpPr>
        <p:spPr/>
        <p:txBody>
          <a:bodyPr/>
          <a:lstStyle/>
          <a:p>
            <a:pPr eaLnBrk="1" hangingPunct="1">
              <a:lnSpc>
                <a:spcPct val="90000"/>
              </a:lnSpc>
            </a:pPr>
            <a:r>
              <a:rPr lang="en-US" sz="2800" smtClean="0">
                <a:cs typeface="Arial" pitchFamily="34" charset="0"/>
              </a:rPr>
              <a:t>Suppose you want to know what is the return earned over a multi-period span of time, expressed as a single average annual rate?...</a:t>
            </a:r>
          </a:p>
          <a:p>
            <a:pPr eaLnBrk="1" hangingPunct="1">
              <a:lnSpc>
                <a:spcPct val="90000"/>
              </a:lnSpc>
            </a:pPr>
            <a:r>
              <a:rPr lang="en-US" sz="2800" smtClean="0">
                <a:cs typeface="Arial" pitchFamily="34" charset="0"/>
              </a:rPr>
              <a:t>You could compute the </a:t>
            </a:r>
            <a:r>
              <a:rPr lang="en-US" sz="2800" b="1" smtClean="0">
                <a:cs typeface="Arial" pitchFamily="34" charset="0"/>
              </a:rPr>
              <a:t>average</a:t>
            </a:r>
            <a:r>
              <a:rPr lang="en-US" sz="2800" smtClean="0">
                <a:cs typeface="Arial" pitchFamily="34" charset="0"/>
              </a:rPr>
              <a:t> of the </a:t>
            </a:r>
            <a:r>
              <a:rPr lang="en-US" sz="2800" b="1" smtClean="0">
                <a:cs typeface="Arial" pitchFamily="34" charset="0"/>
              </a:rPr>
              <a:t>HPRs</a:t>
            </a:r>
            <a:r>
              <a:rPr lang="en-US" sz="2800" smtClean="0">
                <a:cs typeface="Arial" pitchFamily="34" charset="0"/>
              </a:rPr>
              <a:t> across that span of time.</a:t>
            </a:r>
          </a:p>
          <a:p>
            <a:pPr eaLnBrk="1" hangingPunct="1">
              <a:lnSpc>
                <a:spcPct val="90000"/>
              </a:lnSpc>
            </a:pPr>
            <a:r>
              <a:rPr lang="en-US" sz="2800" smtClean="0">
                <a:cs typeface="Arial" pitchFamily="34" charset="0"/>
              </a:rPr>
              <a:t>This would be a </a:t>
            </a:r>
            <a:r>
              <a:rPr lang="en-US" sz="2800" b="1" smtClean="0">
                <a:cs typeface="Arial" pitchFamily="34" charset="0"/>
              </a:rPr>
              <a:t>“time-weighted”</a:t>
            </a:r>
            <a:r>
              <a:rPr lang="en-US" sz="2800" smtClean="0">
                <a:cs typeface="Arial" pitchFamily="34" charset="0"/>
              </a:rPr>
              <a:t> average return.</a:t>
            </a:r>
          </a:p>
        </p:txBody>
      </p:sp>
      <p:sp>
        <p:nvSpPr>
          <p:cNvPr id="62468" name="Slide Number Placeholder 3"/>
          <p:cNvSpPr>
            <a:spLocks noGrp="1"/>
          </p:cNvSpPr>
          <p:nvPr>
            <p:ph type="sldNum" sz="quarter" idx="12"/>
          </p:nvPr>
        </p:nvSpPr>
        <p:spPr>
          <a:noFill/>
          <a:ln>
            <a:miter lim="800000"/>
            <a:headEnd/>
            <a:tailEnd/>
          </a:ln>
        </p:spPr>
        <p:txBody>
          <a:bodyPr/>
          <a:lstStyle/>
          <a:p>
            <a:fld id="{4608B340-8AF1-435C-B141-8A2699D31D36}" type="slidenum">
              <a:rPr lang="en-US"/>
              <a:pPr/>
              <a:t>56</a:t>
            </a:fld>
            <a:endParaRPr lang="en-US"/>
          </a:p>
        </p:txBody>
      </p:sp>
      <p:sp>
        <p:nvSpPr>
          <p:cNvPr id="6246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xfrm>
            <a:off x="685800" y="609600"/>
            <a:ext cx="8458200" cy="1143000"/>
          </a:xfrm>
        </p:spPr>
        <p:txBody>
          <a:bodyPr/>
          <a:lstStyle/>
          <a:p>
            <a:pPr algn="l" eaLnBrk="1" hangingPunct="1">
              <a:defRPr/>
            </a:pPr>
            <a:r>
              <a:rPr lang="en-US" sz="4000" b="1" dirty="0" smtClean="0">
                <a:cs typeface="Arial" panose="020B0604020202090204" pitchFamily="34" charset="0"/>
              </a:rPr>
              <a:t>MULTI-PERIOD RETURNS (cont’d)</a:t>
            </a:r>
            <a:endParaRPr lang="en-US" sz="4000" dirty="0" smtClean="0"/>
          </a:p>
        </p:txBody>
      </p:sp>
      <p:sp>
        <p:nvSpPr>
          <p:cNvPr id="60419" name="Rectangle 3"/>
          <p:cNvSpPr>
            <a:spLocks noGrp="1" noChangeArrowheads="1"/>
          </p:cNvSpPr>
          <p:nvPr>
            <p:ph type="body" idx="1"/>
          </p:nvPr>
        </p:nvSpPr>
        <p:spPr/>
        <p:txBody>
          <a:bodyPr/>
          <a:lstStyle/>
          <a:p>
            <a:pPr marL="914400" indent="-914400" eaLnBrk="1" hangingPunct="1">
              <a:lnSpc>
                <a:spcPct val="90000"/>
              </a:lnSpc>
              <a:buFont typeface="Wingdings" pitchFamily="2" charset="2"/>
              <a:buNone/>
              <a:tabLst>
                <a:tab pos="457200" algn="l"/>
              </a:tabLst>
              <a:defRPr/>
            </a:pPr>
            <a:r>
              <a:rPr lang="en-US" dirty="0" smtClean="0">
                <a:cs typeface="Arial" pitchFamily="34" charset="0"/>
              </a:rPr>
              <a:t>IT WILL:</a:t>
            </a:r>
          </a:p>
          <a:p>
            <a:pPr marL="690563" indent="-690563" eaLnBrk="1" hangingPunct="1">
              <a:lnSpc>
                <a:spcPct val="90000"/>
              </a:lnSpc>
              <a:buFont typeface="Wingdings" pitchFamily="2" charset="2"/>
              <a:buNone/>
              <a:tabLst>
                <a:tab pos="690563" algn="l"/>
              </a:tabLst>
              <a:defRPr/>
            </a:pPr>
            <a:r>
              <a:rPr lang="en-US" dirty="0" smtClean="0">
                <a:cs typeface="Arial" pitchFamily="34" charset="0"/>
              </a:rPr>
              <a:t>=&gt;</a:t>
            </a:r>
            <a:r>
              <a:rPr lang="en-US" dirty="0" smtClean="0">
                <a:latin typeface="WP IconicSymbolsA"/>
                <a:cs typeface="Times New Roman" pitchFamily="18" charset="0"/>
              </a:rPr>
              <a:t> </a:t>
            </a:r>
            <a:r>
              <a:rPr lang="en-US" dirty="0" smtClean="0">
                <a:cs typeface="Arial" pitchFamily="34" charset="0"/>
              </a:rPr>
              <a:t>Weight a given </a:t>
            </a:r>
            <a:r>
              <a:rPr lang="en-US" i="1" dirty="0" smtClean="0">
                <a:cs typeface="Arial" pitchFamily="34" charset="0"/>
              </a:rPr>
              <a:t>rate</a:t>
            </a:r>
            <a:r>
              <a:rPr lang="en-US" dirty="0" smtClean="0">
                <a:cs typeface="Arial" pitchFamily="34" charset="0"/>
              </a:rPr>
              <a:t> of return more if it occurs over a longer interval or more frequently in the time sample.</a:t>
            </a:r>
          </a:p>
          <a:p>
            <a:pPr marL="690563" indent="-690563" eaLnBrk="1" hangingPunct="1">
              <a:lnSpc>
                <a:spcPct val="90000"/>
              </a:lnSpc>
              <a:buFont typeface="Wingdings" pitchFamily="2" charset="2"/>
              <a:buNone/>
              <a:tabLst>
                <a:tab pos="690563" algn="l"/>
              </a:tabLst>
              <a:defRPr/>
            </a:pPr>
            <a:r>
              <a:rPr lang="en-US" dirty="0" smtClean="0">
                <a:cs typeface="Arial" pitchFamily="34" charset="0"/>
              </a:rPr>
              <a:t>=&gt;</a:t>
            </a:r>
            <a:r>
              <a:rPr lang="en-US" dirty="0" smtClean="0">
                <a:latin typeface="WP IconicSymbolsA"/>
                <a:cs typeface="Times New Roman" pitchFamily="18" charset="0"/>
              </a:rPr>
              <a:t> </a:t>
            </a:r>
            <a:r>
              <a:rPr lang="en-US" dirty="0" smtClean="0">
                <a:cs typeface="Arial" pitchFamily="34" charset="0"/>
              </a:rPr>
              <a:t>Be independent of the </a:t>
            </a:r>
            <a:r>
              <a:rPr lang="en-US" i="1" dirty="0" smtClean="0">
                <a:cs typeface="Arial" pitchFamily="34" charset="0"/>
              </a:rPr>
              <a:t>magnitude</a:t>
            </a:r>
            <a:r>
              <a:rPr lang="en-US" dirty="0" smtClean="0">
                <a:cs typeface="Arial" pitchFamily="34" charset="0"/>
              </a:rPr>
              <a:t> of capital invested at each point in time; </a:t>
            </a:r>
            <a:r>
              <a:rPr lang="en-US" i="1" dirty="0" smtClean="0">
                <a:cs typeface="Arial" pitchFamily="34" charset="0"/>
              </a:rPr>
              <a:t>Not affected by the </a:t>
            </a:r>
            <a:r>
              <a:rPr lang="en-US" b="1" i="1" dirty="0" smtClean="0">
                <a:cs typeface="Arial" pitchFamily="34" charset="0"/>
              </a:rPr>
              <a:t>timing</a:t>
            </a:r>
            <a:r>
              <a:rPr lang="en-US" i="1" dirty="0" smtClean="0">
                <a:cs typeface="Arial" pitchFamily="34" charset="0"/>
              </a:rPr>
              <a:t> of capital flows into or out of the investment</a:t>
            </a:r>
            <a:r>
              <a:rPr lang="en-US" dirty="0" smtClean="0">
                <a:cs typeface="Arial" pitchFamily="34" charset="0"/>
              </a:rPr>
              <a:t>.</a:t>
            </a:r>
            <a:endParaRPr lang="en-US" dirty="0" smtClean="0">
              <a:latin typeface="Courier" charset="0"/>
              <a:cs typeface="Times New Roman" pitchFamily="18" charset="0"/>
            </a:endParaRPr>
          </a:p>
        </p:txBody>
      </p:sp>
      <p:sp>
        <p:nvSpPr>
          <p:cNvPr id="63492" name="Slide Number Placeholder 3"/>
          <p:cNvSpPr>
            <a:spLocks noGrp="1"/>
          </p:cNvSpPr>
          <p:nvPr>
            <p:ph type="sldNum" sz="quarter" idx="12"/>
          </p:nvPr>
        </p:nvSpPr>
        <p:spPr>
          <a:noFill/>
          <a:ln>
            <a:miter lim="800000"/>
            <a:headEnd/>
            <a:tailEnd/>
          </a:ln>
        </p:spPr>
        <p:txBody>
          <a:bodyPr/>
          <a:lstStyle/>
          <a:p>
            <a:fld id="{01C0FD9B-F73A-4B1B-A7C3-E63CA44097D7}" type="slidenum">
              <a:rPr lang="en-US"/>
              <a:pPr/>
              <a:t>57</a:t>
            </a:fld>
            <a:endParaRPr lang="en-US"/>
          </a:p>
        </p:txBody>
      </p:sp>
      <p:sp>
        <p:nvSpPr>
          <p:cNvPr id="6349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a:xfrm>
            <a:off x="685800" y="609600"/>
            <a:ext cx="8458200" cy="1143000"/>
          </a:xfrm>
        </p:spPr>
        <p:txBody>
          <a:bodyPr/>
          <a:lstStyle/>
          <a:p>
            <a:pPr algn="l" eaLnBrk="1" hangingPunct="1">
              <a:defRPr/>
            </a:pPr>
            <a:r>
              <a:rPr lang="en-US" sz="4000" b="1" dirty="0" smtClean="0">
                <a:cs typeface="Arial" panose="020B0604020202090204" pitchFamily="34" charset="0"/>
              </a:rPr>
              <a:t>MULTI-PERIOD RETURNS (cont’d)</a:t>
            </a:r>
            <a:endParaRPr lang="en-US" sz="4000" dirty="0" smtClean="0"/>
          </a:p>
        </p:txBody>
      </p:sp>
      <p:sp>
        <p:nvSpPr>
          <p:cNvPr id="64515"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en-US" smtClean="0">
                <a:cs typeface="Arial" pitchFamily="34" charset="0"/>
              </a:rPr>
              <a:t>You can compute this average using either the </a:t>
            </a:r>
            <a:r>
              <a:rPr lang="en-US" b="1" smtClean="0">
                <a:cs typeface="Arial" pitchFamily="34" charset="0"/>
              </a:rPr>
              <a:t>arithmetic</a:t>
            </a:r>
            <a:r>
              <a:rPr lang="en-US" smtClean="0">
                <a:cs typeface="Arial" pitchFamily="34" charset="0"/>
              </a:rPr>
              <a:t> or </a:t>
            </a:r>
            <a:r>
              <a:rPr lang="en-US" b="1" smtClean="0">
                <a:cs typeface="Arial" pitchFamily="34" charset="0"/>
              </a:rPr>
              <a:t>geometric</a:t>
            </a:r>
            <a:r>
              <a:rPr lang="en-US" smtClean="0">
                <a:cs typeface="Arial" pitchFamily="34" charset="0"/>
              </a:rPr>
              <a:t> mean...</a:t>
            </a:r>
          </a:p>
          <a:p>
            <a:pPr marL="0" indent="0" eaLnBrk="1" hangingPunct="1">
              <a:lnSpc>
                <a:spcPct val="90000"/>
              </a:lnSpc>
              <a:buFont typeface="Wingdings" pitchFamily="2" charset="2"/>
              <a:buNone/>
            </a:pPr>
            <a:r>
              <a:rPr lang="en-US" smtClean="0">
                <a:cs typeface="Arial" pitchFamily="34" charset="0"/>
              </a:rPr>
              <a:t> </a:t>
            </a:r>
            <a:r>
              <a:rPr lang="en-US" smtClean="0">
                <a:latin typeface="Courier" charset="0"/>
                <a:cs typeface="Times New Roman" pitchFamily="18" charset="0"/>
              </a:rPr>
              <a:t/>
            </a:r>
            <a:br>
              <a:rPr lang="en-US" smtClean="0">
                <a:latin typeface="Courier" charset="0"/>
                <a:cs typeface="Times New Roman" pitchFamily="18" charset="0"/>
              </a:rPr>
            </a:br>
            <a:r>
              <a:rPr lang="en-US" smtClean="0">
                <a:latin typeface="Courier" charset="0"/>
                <a:cs typeface="Times New Roman" pitchFamily="18" charset="0"/>
              </a:rPr>
              <a:t>	</a:t>
            </a:r>
            <a:r>
              <a:rPr lang="en-US" b="1" smtClean="0">
                <a:cs typeface="Arial" pitchFamily="34" charset="0"/>
              </a:rPr>
              <a:t>Arithmetic</a:t>
            </a:r>
            <a:r>
              <a:rPr lang="en-US" smtClean="0">
                <a:cs typeface="Arial" pitchFamily="34" charset="0"/>
              </a:rPr>
              <a:t> average return over 1992-94:</a:t>
            </a:r>
            <a:r>
              <a:rPr lang="en-US" smtClean="0">
                <a:latin typeface="Courier" charset="0"/>
                <a:cs typeface="Times New Roman" pitchFamily="18" charset="0"/>
              </a:rPr>
              <a:t/>
            </a:r>
            <a:br>
              <a:rPr lang="en-US" smtClean="0">
                <a:latin typeface="Courier" charset="0"/>
                <a:cs typeface="Times New Roman" pitchFamily="18" charset="0"/>
              </a:rPr>
            </a:br>
            <a:r>
              <a:rPr lang="en-US" smtClean="0">
                <a:latin typeface="Courier" charset="0"/>
                <a:cs typeface="Times New Roman" pitchFamily="18" charset="0"/>
              </a:rPr>
              <a:t>	</a:t>
            </a:r>
            <a:r>
              <a:rPr lang="en-US" smtClean="0">
                <a:cs typeface="Arial" pitchFamily="34" charset="0"/>
              </a:rPr>
              <a:t>=  (r </a:t>
            </a:r>
            <a:r>
              <a:rPr lang="en-US" baseline="-30000" smtClean="0">
                <a:cs typeface="Arial" pitchFamily="34" charset="0"/>
              </a:rPr>
              <a:t>92</a:t>
            </a:r>
            <a:r>
              <a:rPr lang="en-US" smtClean="0">
                <a:cs typeface="Arial" pitchFamily="34" charset="0"/>
              </a:rPr>
              <a:t>+ r</a:t>
            </a:r>
            <a:r>
              <a:rPr lang="en-US" baseline="-30000" smtClean="0">
                <a:cs typeface="Arial" pitchFamily="34" charset="0"/>
              </a:rPr>
              <a:t>93</a:t>
            </a:r>
            <a:r>
              <a:rPr lang="en-US" smtClean="0">
                <a:cs typeface="Arial" pitchFamily="34" charset="0"/>
              </a:rPr>
              <a:t>+ r</a:t>
            </a:r>
            <a:r>
              <a:rPr lang="en-US" baseline="-30000" smtClean="0">
                <a:cs typeface="Arial" pitchFamily="34" charset="0"/>
              </a:rPr>
              <a:t>94</a:t>
            </a:r>
            <a:r>
              <a:rPr lang="en-US" smtClean="0">
                <a:cs typeface="Arial" pitchFamily="34" charset="0"/>
              </a:rPr>
              <a:t>)/3</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 </a:t>
            </a:r>
            <a:r>
              <a:rPr lang="en-US" smtClean="0">
                <a:latin typeface="Courier" charset="0"/>
                <a:cs typeface="Times New Roman" pitchFamily="18" charset="0"/>
              </a:rPr>
              <a:t/>
            </a:r>
            <a:br>
              <a:rPr lang="en-US" smtClean="0">
                <a:latin typeface="Courier" charset="0"/>
                <a:cs typeface="Times New Roman" pitchFamily="18" charset="0"/>
              </a:rPr>
            </a:br>
            <a:r>
              <a:rPr lang="en-US" smtClean="0">
                <a:latin typeface="Courier" charset="0"/>
                <a:cs typeface="Times New Roman" pitchFamily="18" charset="0"/>
              </a:rPr>
              <a:t>	</a:t>
            </a:r>
            <a:r>
              <a:rPr lang="en-US" b="1" smtClean="0">
                <a:cs typeface="Arial" pitchFamily="34" charset="0"/>
              </a:rPr>
              <a:t>Geometric</a:t>
            </a:r>
            <a:r>
              <a:rPr lang="en-US" smtClean="0">
                <a:cs typeface="Arial" pitchFamily="34" charset="0"/>
              </a:rPr>
              <a:t> average return over 1992-94:</a:t>
            </a:r>
            <a:r>
              <a:rPr lang="en-US" smtClean="0">
                <a:latin typeface="Courier" charset="0"/>
                <a:cs typeface="Times New Roman" pitchFamily="18" charset="0"/>
              </a:rPr>
              <a:t/>
            </a:r>
            <a:br>
              <a:rPr lang="en-US" smtClean="0">
                <a:latin typeface="Courier" charset="0"/>
                <a:cs typeface="Times New Roman" pitchFamily="18" charset="0"/>
              </a:rPr>
            </a:br>
            <a:r>
              <a:rPr lang="en-US" smtClean="0">
                <a:latin typeface="Courier" charset="0"/>
                <a:cs typeface="Times New Roman" pitchFamily="18" charset="0"/>
              </a:rPr>
              <a:t>	</a:t>
            </a:r>
            <a:r>
              <a:rPr lang="en-US" smtClean="0">
                <a:cs typeface="Arial" pitchFamily="34" charset="0"/>
              </a:rPr>
              <a:t>= [(1+r </a:t>
            </a:r>
            <a:r>
              <a:rPr lang="en-US" baseline="-30000" smtClean="0">
                <a:cs typeface="Arial" pitchFamily="34" charset="0"/>
              </a:rPr>
              <a:t>92</a:t>
            </a:r>
            <a:r>
              <a:rPr lang="en-US" smtClean="0">
                <a:cs typeface="Arial" pitchFamily="34" charset="0"/>
              </a:rPr>
              <a:t>)(1+r</a:t>
            </a:r>
            <a:r>
              <a:rPr lang="en-US" baseline="-30000" smtClean="0">
                <a:cs typeface="Arial" pitchFamily="34" charset="0"/>
              </a:rPr>
              <a:t>93</a:t>
            </a:r>
            <a:r>
              <a:rPr lang="en-US" smtClean="0">
                <a:cs typeface="Arial" pitchFamily="34" charset="0"/>
              </a:rPr>
              <a:t>)(1+r</a:t>
            </a:r>
            <a:r>
              <a:rPr lang="en-US" baseline="-30000" smtClean="0">
                <a:cs typeface="Arial" pitchFamily="34" charset="0"/>
              </a:rPr>
              <a:t>94</a:t>
            </a:r>
            <a:r>
              <a:rPr lang="en-US" smtClean="0">
                <a:cs typeface="Arial" pitchFamily="34" charset="0"/>
              </a:rPr>
              <a:t>)]</a:t>
            </a:r>
            <a:r>
              <a:rPr lang="en-US" baseline="30000" smtClean="0">
                <a:cs typeface="Arial" pitchFamily="34" charset="0"/>
              </a:rPr>
              <a:t>(1/3)</a:t>
            </a:r>
            <a:r>
              <a:rPr lang="en-US" smtClean="0">
                <a:cs typeface="Arial" pitchFamily="34" charset="0"/>
              </a:rPr>
              <a:t> – 1</a:t>
            </a:r>
            <a:endParaRPr lang="en-US" smtClean="0">
              <a:latin typeface="Courier" charset="0"/>
              <a:cs typeface="Times New Roman" pitchFamily="18" charset="0"/>
            </a:endParaRPr>
          </a:p>
        </p:txBody>
      </p:sp>
      <p:sp>
        <p:nvSpPr>
          <p:cNvPr id="64516" name="Slide Number Placeholder 3"/>
          <p:cNvSpPr>
            <a:spLocks noGrp="1"/>
          </p:cNvSpPr>
          <p:nvPr>
            <p:ph type="sldNum" sz="quarter" idx="12"/>
          </p:nvPr>
        </p:nvSpPr>
        <p:spPr>
          <a:noFill/>
          <a:ln>
            <a:miter lim="800000"/>
            <a:headEnd/>
            <a:tailEnd/>
          </a:ln>
        </p:spPr>
        <p:txBody>
          <a:bodyPr/>
          <a:lstStyle/>
          <a:p>
            <a:fld id="{BED600DA-5BEC-43F5-BF55-C022F7B54A71}" type="slidenum">
              <a:rPr lang="en-US"/>
              <a:pPr/>
              <a:t>58</a:t>
            </a:fld>
            <a:endParaRPr lang="en-US"/>
          </a:p>
        </p:txBody>
      </p:sp>
      <p:sp>
        <p:nvSpPr>
          <p:cNvPr id="6451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685800" y="609600"/>
            <a:ext cx="8458200" cy="1143000"/>
          </a:xfrm>
        </p:spPr>
        <p:txBody>
          <a:bodyPr/>
          <a:lstStyle/>
          <a:p>
            <a:pPr algn="l" eaLnBrk="1" hangingPunct="1">
              <a:defRPr/>
            </a:pPr>
            <a:r>
              <a:rPr lang="en-US" sz="3600" b="1" dirty="0" smtClean="0">
                <a:cs typeface="Times New Roman" panose="02020603050405020304" pitchFamily="18" charset="0"/>
              </a:rPr>
              <a:t>ARITHMETIC vs. GEOMETRIC MEAN…</a:t>
            </a:r>
          </a:p>
        </p:txBody>
      </p:sp>
      <p:sp>
        <p:nvSpPr>
          <p:cNvPr id="65539"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b="1" i="1" smtClean="0">
                <a:cs typeface="Arial" pitchFamily="34" charset="0"/>
              </a:rPr>
              <a:t>Arithmetic Mean:</a:t>
            </a:r>
          </a:p>
          <a:p>
            <a:pPr eaLnBrk="1" hangingPunct="1">
              <a:lnSpc>
                <a:spcPct val="90000"/>
              </a:lnSpc>
            </a:pPr>
            <a:r>
              <a:rPr lang="en-US" smtClean="0">
                <a:cs typeface="Arial" pitchFamily="34" charset="0"/>
              </a:rPr>
              <a:t> Always </a:t>
            </a:r>
            <a:r>
              <a:rPr lang="en-US" i="1" smtClean="0">
                <a:cs typeface="Arial" pitchFamily="34" charset="0"/>
              </a:rPr>
              <a:t>greater</a:t>
            </a:r>
            <a:r>
              <a:rPr lang="en-US" smtClean="0">
                <a:cs typeface="Arial" pitchFamily="34" charset="0"/>
              </a:rPr>
              <a:t> than geometric mean.</a:t>
            </a:r>
          </a:p>
          <a:p>
            <a:pPr eaLnBrk="1" hangingPunct="1">
              <a:lnSpc>
                <a:spcPct val="90000"/>
              </a:lnSpc>
            </a:pPr>
            <a:r>
              <a:rPr lang="en-US" smtClean="0">
                <a:cs typeface="Arial" pitchFamily="34" charset="0"/>
              </a:rPr>
              <a:t> Superior </a:t>
            </a:r>
            <a:r>
              <a:rPr lang="en-US" i="1" smtClean="0">
                <a:cs typeface="Arial" pitchFamily="34" charset="0"/>
              </a:rPr>
              <a:t>statistical</a:t>
            </a:r>
            <a:r>
              <a:rPr lang="en-US" smtClean="0">
                <a:cs typeface="Arial" pitchFamily="34" charset="0"/>
              </a:rPr>
              <a:t> properties:</a:t>
            </a:r>
          </a:p>
          <a:p>
            <a:pPr lvl="1" eaLnBrk="1" hangingPunct="1">
              <a:lnSpc>
                <a:spcPct val="90000"/>
              </a:lnSpc>
            </a:pPr>
            <a:r>
              <a:rPr lang="en-US" smtClean="0">
                <a:cs typeface="Arial" pitchFamily="34" charset="0"/>
              </a:rPr>
              <a:t>Best “estimator” or “forecast” of “true” return.</a:t>
            </a:r>
          </a:p>
          <a:p>
            <a:pPr eaLnBrk="1" hangingPunct="1">
              <a:lnSpc>
                <a:spcPct val="90000"/>
              </a:lnSpc>
            </a:pPr>
            <a:r>
              <a:rPr lang="en-US" smtClean="0">
                <a:cs typeface="Arial" pitchFamily="34" charset="0"/>
              </a:rPr>
              <a:t>Mean return components sum to the mean total return.</a:t>
            </a:r>
          </a:p>
          <a:p>
            <a:pPr eaLnBrk="1" hangingPunct="1">
              <a:lnSpc>
                <a:spcPct val="90000"/>
              </a:lnSpc>
            </a:pPr>
            <a:r>
              <a:rPr lang="en-US" smtClean="0">
                <a:cs typeface="Arial" pitchFamily="34" charset="0"/>
              </a:rPr>
              <a:t>Most widely used in forecasts &amp; portfolio analysis.</a:t>
            </a:r>
            <a:endParaRPr lang="en-US" smtClean="0">
              <a:latin typeface="Courier" charset="0"/>
              <a:cs typeface="Times New Roman" pitchFamily="18" charset="0"/>
            </a:endParaRPr>
          </a:p>
        </p:txBody>
      </p:sp>
      <p:sp>
        <p:nvSpPr>
          <p:cNvPr id="65540" name="Slide Number Placeholder 3"/>
          <p:cNvSpPr>
            <a:spLocks noGrp="1"/>
          </p:cNvSpPr>
          <p:nvPr>
            <p:ph type="sldNum" sz="quarter" idx="12"/>
          </p:nvPr>
        </p:nvSpPr>
        <p:spPr>
          <a:noFill/>
          <a:ln>
            <a:miter lim="800000"/>
            <a:headEnd/>
            <a:tailEnd/>
          </a:ln>
        </p:spPr>
        <p:txBody>
          <a:bodyPr/>
          <a:lstStyle/>
          <a:p>
            <a:fld id="{4FADA63F-51BE-4E09-A705-6A78A4EED132}" type="slidenum">
              <a:rPr lang="en-US"/>
              <a:pPr/>
              <a:t>59</a:t>
            </a:fld>
            <a:endParaRPr lang="en-US"/>
          </a:p>
        </p:txBody>
      </p:sp>
      <p:sp>
        <p:nvSpPr>
          <p:cNvPr id="6554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algn="l" eaLnBrk="1" hangingPunct="1">
              <a:defRPr/>
            </a:pPr>
            <a:r>
              <a:rPr lang="en-US" sz="4000" b="1" dirty="0" smtClean="0"/>
              <a:t>TYPE 1: PERIOD-BY-PERIOD RETURNS (cont’d)</a:t>
            </a:r>
            <a:endParaRPr lang="en-US" sz="4000" dirty="0" smtClean="0"/>
          </a:p>
        </p:txBody>
      </p:sp>
      <p:sp>
        <p:nvSpPr>
          <p:cNvPr id="17411" name="Rectangle 3"/>
          <p:cNvSpPr>
            <a:spLocks noGrp="1" noChangeArrowheads="1"/>
          </p:cNvSpPr>
          <p:nvPr>
            <p:ph type="body" idx="1"/>
          </p:nvPr>
        </p:nvSpPr>
        <p:spPr/>
        <p:txBody>
          <a:bodyPr/>
          <a:lstStyle/>
          <a:p>
            <a:pPr eaLnBrk="1" hangingPunct="1">
              <a:lnSpc>
                <a:spcPct val="90000"/>
              </a:lnSpc>
            </a:pPr>
            <a:r>
              <a:rPr lang="en-US" sz="2800" smtClean="0">
                <a:latin typeface="Arial" pitchFamily="34" charset="0"/>
              </a:rPr>
              <a:t>Returns measured </a:t>
            </a:r>
            <a:r>
              <a:rPr lang="en-US" sz="2800" i="1" smtClean="0">
                <a:latin typeface="Arial" pitchFamily="34" charset="0"/>
              </a:rPr>
              <a:t>separately</a:t>
            </a:r>
            <a:r>
              <a:rPr lang="en-US" sz="2800" smtClean="0">
                <a:latin typeface="Arial" pitchFamily="34" charset="0"/>
              </a:rPr>
              <a:t> over each of a sequence of regular and consecutive (relatively short) periods of time.</a:t>
            </a:r>
          </a:p>
          <a:p>
            <a:pPr eaLnBrk="1" hangingPunct="1">
              <a:lnSpc>
                <a:spcPct val="90000"/>
              </a:lnSpc>
            </a:pPr>
            <a:r>
              <a:rPr lang="en-US" sz="2800" smtClean="0">
                <a:latin typeface="Arial" pitchFamily="34" charset="0"/>
              </a:rPr>
              <a:t>Such as: daily, monthly, quarterly, or annual returns series.</a:t>
            </a:r>
          </a:p>
          <a:p>
            <a:pPr eaLnBrk="1" hangingPunct="1">
              <a:lnSpc>
                <a:spcPct val="90000"/>
              </a:lnSpc>
            </a:pPr>
            <a:r>
              <a:rPr lang="en-US" sz="2800" smtClean="0">
                <a:latin typeface="Arial" pitchFamily="34" charset="0"/>
              </a:rPr>
              <a:t>e.g.: Return to IBM stock in: 1990, 1991, 1992, ...</a:t>
            </a:r>
          </a:p>
          <a:p>
            <a:pPr eaLnBrk="1" hangingPunct="1">
              <a:lnSpc>
                <a:spcPct val="90000"/>
              </a:lnSpc>
            </a:pPr>
            <a:r>
              <a:rPr lang="en-US" sz="2800" smtClean="0">
                <a:latin typeface="Arial" pitchFamily="34" charset="0"/>
              </a:rPr>
              <a:t>Periodic returns can be averaged across time to determine the </a:t>
            </a:r>
            <a:r>
              <a:rPr lang="en-US" sz="2800" b="1" smtClean="0">
                <a:latin typeface="Arial" pitchFamily="34" charset="0"/>
              </a:rPr>
              <a:t>“time-weighted”</a:t>
            </a:r>
            <a:r>
              <a:rPr lang="en-US" sz="2800" smtClean="0">
                <a:latin typeface="Arial" pitchFamily="34" charset="0"/>
              </a:rPr>
              <a:t> multi-period return.</a:t>
            </a:r>
          </a:p>
        </p:txBody>
      </p:sp>
      <p:sp>
        <p:nvSpPr>
          <p:cNvPr id="17412" name="Slide Number Placeholder 3"/>
          <p:cNvSpPr>
            <a:spLocks noGrp="1"/>
          </p:cNvSpPr>
          <p:nvPr>
            <p:ph type="sldNum" sz="quarter" idx="12"/>
          </p:nvPr>
        </p:nvSpPr>
        <p:spPr>
          <a:noFill/>
          <a:ln>
            <a:miter lim="800000"/>
            <a:headEnd/>
            <a:tailEnd/>
          </a:ln>
        </p:spPr>
        <p:txBody>
          <a:bodyPr/>
          <a:lstStyle/>
          <a:p>
            <a:fld id="{D41428BB-4466-497A-8B4C-15870B8ABE6C}" type="slidenum">
              <a:rPr lang="en-US"/>
              <a:pPr/>
              <a:t>6</a:t>
            </a:fld>
            <a:endParaRPr lang="en-US"/>
          </a:p>
        </p:txBody>
      </p:sp>
      <p:sp>
        <p:nvSpPr>
          <p:cNvPr id="1741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a:xfrm>
            <a:off x="685800" y="609600"/>
            <a:ext cx="7924800" cy="1143000"/>
          </a:xfrm>
        </p:spPr>
        <p:txBody>
          <a:bodyPr/>
          <a:lstStyle/>
          <a:p>
            <a:pPr algn="l" eaLnBrk="1" hangingPunct="1">
              <a:defRPr/>
            </a:pPr>
            <a:r>
              <a:rPr lang="en-US" sz="3600" b="1" dirty="0" smtClean="0">
                <a:cs typeface="Times New Roman" panose="02020603050405020304" pitchFamily="18" charset="0"/>
              </a:rPr>
              <a:t>ARITHMETIC vs. GEOMETRIC MEAN (cont’d)</a:t>
            </a:r>
            <a:endParaRPr lang="en-US" sz="3600" dirty="0" smtClean="0"/>
          </a:p>
        </p:txBody>
      </p:sp>
      <p:sp>
        <p:nvSpPr>
          <p:cNvPr id="66563" name="Rectangle 3"/>
          <p:cNvSpPr>
            <a:spLocks noGrp="1" noChangeArrowheads="1"/>
          </p:cNvSpPr>
          <p:nvPr>
            <p:ph type="body" idx="1"/>
          </p:nvPr>
        </p:nvSpPr>
        <p:spPr/>
        <p:txBody>
          <a:bodyPr/>
          <a:lstStyle/>
          <a:p>
            <a:pPr marL="457200" indent="-457200" eaLnBrk="1" hangingPunct="1">
              <a:lnSpc>
                <a:spcPct val="90000"/>
              </a:lnSpc>
              <a:buFont typeface="Wingdings" pitchFamily="2" charset="2"/>
              <a:buNone/>
            </a:pPr>
            <a:r>
              <a:rPr lang="en-US" b="1" i="1" smtClean="0">
                <a:cs typeface="Arial" pitchFamily="34" charset="0"/>
              </a:rPr>
              <a:t>Geometric Mean</a:t>
            </a:r>
            <a:r>
              <a:rPr lang="en-US" smtClean="0">
                <a:cs typeface="Arial" pitchFamily="34" charset="0"/>
              </a:rPr>
              <a:t>:</a:t>
            </a:r>
          </a:p>
          <a:p>
            <a:pPr marL="457200" indent="-457200" eaLnBrk="1" hangingPunct="1">
              <a:lnSpc>
                <a:spcPct val="90000"/>
              </a:lnSpc>
            </a:pPr>
            <a:r>
              <a:rPr lang="en-US" smtClean="0">
                <a:cs typeface="Arial" pitchFamily="34" charset="0"/>
              </a:rPr>
              <a:t>Reflects </a:t>
            </a:r>
            <a:r>
              <a:rPr lang="en-US" i="1" smtClean="0">
                <a:cs typeface="Arial" pitchFamily="34" charset="0"/>
              </a:rPr>
              <a:t>compounding</a:t>
            </a:r>
            <a:r>
              <a:rPr lang="en-US" smtClean="0">
                <a:cs typeface="Arial" pitchFamily="34" charset="0"/>
              </a:rPr>
              <a:t> (“chain-linking”) of returns:</a:t>
            </a:r>
          </a:p>
          <a:p>
            <a:pPr marL="857250" lvl="1" indent="-457200" eaLnBrk="1" hangingPunct="1">
              <a:lnSpc>
                <a:spcPct val="90000"/>
              </a:lnSpc>
            </a:pPr>
            <a:r>
              <a:rPr lang="en-US" smtClean="0">
                <a:cs typeface="Arial" pitchFamily="34" charset="0"/>
              </a:rPr>
              <a:t>Earning of “return on return.”</a:t>
            </a:r>
          </a:p>
          <a:p>
            <a:pPr marL="457200" indent="-457200" eaLnBrk="1" hangingPunct="1">
              <a:lnSpc>
                <a:spcPct val="90000"/>
              </a:lnSpc>
            </a:pPr>
            <a:r>
              <a:rPr lang="en-US" smtClean="0">
                <a:cs typeface="Arial" pitchFamily="34" charset="0"/>
              </a:rPr>
              <a:t>Mean return components do not sum to mean total return</a:t>
            </a:r>
          </a:p>
          <a:p>
            <a:pPr marL="857250" lvl="1" indent="-457200" eaLnBrk="1" hangingPunct="1">
              <a:lnSpc>
                <a:spcPct val="90000"/>
              </a:lnSpc>
            </a:pPr>
            <a:r>
              <a:rPr lang="en-US" smtClean="0">
                <a:cs typeface="Arial" pitchFamily="34" charset="0"/>
              </a:rPr>
              <a:t>Cross-product is left out.</a:t>
            </a:r>
          </a:p>
          <a:p>
            <a:pPr marL="457200" indent="-457200" eaLnBrk="1" hangingPunct="1">
              <a:lnSpc>
                <a:spcPct val="90000"/>
              </a:lnSpc>
            </a:pPr>
            <a:r>
              <a:rPr lang="en-US" smtClean="0">
                <a:cs typeface="Arial" pitchFamily="34" charset="0"/>
              </a:rPr>
              <a:t>Most widely used in performance evaluation.</a:t>
            </a:r>
            <a:endParaRPr lang="en-US" smtClean="0">
              <a:latin typeface="Courier" charset="0"/>
              <a:cs typeface="Times New Roman" pitchFamily="18" charset="0"/>
            </a:endParaRPr>
          </a:p>
        </p:txBody>
      </p:sp>
      <p:sp>
        <p:nvSpPr>
          <p:cNvPr id="66564" name="Slide Number Placeholder 3"/>
          <p:cNvSpPr>
            <a:spLocks noGrp="1"/>
          </p:cNvSpPr>
          <p:nvPr>
            <p:ph type="sldNum" sz="quarter" idx="12"/>
          </p:nvPr>
        </p:nvSpPr>
        <p:spPr>
          <a:noFill/>
          <a:ln>
            <a:miter lim="800000"/>
            <a:headEnd/>
            <a:tailEnd/>
          </a:ln>
        </p:spPr>
        <p:txBody>
          <a:bodyPr/>
          <a:lstStyle/>
          <a:p>
            <a:fld id="{C9B89EA4-E60E-4018-8387-D347316C3C80}" type="slidenum">
              <a:rPr lang="en-US"/>
              <a:pPr/>
              <a:t>60</a:t>
            </a:fld>
            <a:endParaRPr lang="en-US"/>
          </a:p>
        </p:txBody>
      </p:sp>
      <p:sp>
        <p:nvSpPr>
          <p:cNvPr id="6656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pPr algn="l" eaLnBrk="1" hangingPunct="1">
              <a:defRPr/>
            </a:pPr>
            <a:r>
              <a:rPr lang="en-US" sz="3600" b="1" dirty="0" smtClean="0">
                <a:cs typeface="Times New Roman" panose="02020603050405020304" pitchFamily="18" charset="0"/>
              </a:rPr>
              <a:t>ARITHMETIC vs. GEOMETRIC MEAN (cont’d)</a:t>
            </a:r>
            <a:endParaRPr lang="en-US" sz="3600" dirty="0" smtClean="0"/>
          </a:p>
        </p:txBody>
      </p:sp>
      <p:sp>
        <p:nvSpPr>
          <p:cNvPr id="64515" name="Rectangle 3"/>
          <p:cNvSpPr>
            <a:spLocks noGrp="1" noChangeArrowheads="1"/>
          </p:cNvSpPr>
          <p:nvPr>
            <p:ph type="body" idx="1"/>
          </p:nvPr>
        </p:nvSpPr>
        <p:spPr/>
        <p:txBody>
          <a:bodyPr/>
          <a:lstStyle/>
          <a:p>
            <a:pPr eaLnBrk="1" hangingPunct="1">
              <a:buFont typeface="Wingdings" pitchFamily="2" charset="2"/>
              <a:buNone/>
              <a:defRPr/>
            </a:pPr>
            <a:r>
              <a:rPr lang="en-US" sz="2800" dirty="0" smtClean="0">
                <a:cs typeface="Arial" pitchFamily="34" charset="0"/>
              </a:rPr>
              <a:t>The two are more similar:</a:t>
            </a:r>
          </a:p>
          <a:p>
            <a:pPr eaLnBrk="1" hangingPunct="1">
              <a:defRPr/>
            </a:pPr>
            <a:r>
              <a:rPr lang="en-US" sz="2800" dirty="0" smtClean="0">
                <a:cs typeface="Arial" pitchFamily="34" charset="0"/>
              </a:rPr>
              <a:t>The less volatility in returns across time</a:t>
            </a:r>
          </a:p>
          <a:p>
            <a:pPr eaLnBrk="1" hangingPunct="1">
              <a:defRPr/>
            </a:pPr>
            <a:r>
              <a:rPr lang="en-US" sz="2800" dirty="0" smtClean="0">
                <a:cs typeface="Arial" pitchFamily="34" charset="0"/>
              </a:rPr>
              <a:t>The more frequent the return interval</a:t>
            </a:r>
            <a:endParaRPr lang="en-US" sz="2800" dirty="0" smtClean="0">
              <a:latin typeface="Courier" charset="0"/>
              <a:cs typeface="Times New Roman" pitchFamily="18" charset="0"/>
            </a:endParaRPr>
          </a:p>
          <a:p>
            <a:pPr marL="0" indent="0" eaLnBrk="1" hangingPunct="1">
              <a:buFont typeface="Wingdings" pitchFamily="2" charset="2"/>
              <a:buNone/>
              <a:defRPr/>
            </a:pPr>
            <a:r>
              <a:rPr lang="en-US" sz="2800" dirty="0" smtClean="0">
                <a:cs typeface="Arial" pitchFamily="34" charset="0"/>
              </a:rPr>
              <a:t>Note: “continuously compounded” returns (log differences) side-steps around this issue. </a:t>
            </a:r>
            <a:r>
              <a:rPr lang="en-US" sz="2800" i="1" dirty="0" smtClean="0">
                <a:cs typeface="Arial" pitchFamily="34" charset="0"/>
              </a:rPr>
              <a:t>(There is only </a:t>
            </a:r>
            <a:r>
              <a:rPr lang="en-US" sz="2800" b="1" i="1" dirty="0" smtClean="0">
                <a:cs typeface="Arial" pitchFamily="34" charset="0"/>
              </a:rPr>
              <a:t>one</a:t>
            </a:r>
            <a:r>
              <a:rPr lang="en-US" sz="2800" i="1" dirty="0" smtClean="0">
                <a:cs typeface="Arial" pitchFamily="34" charset="0"/>
              </a:rPr>
              <a:t> continuously-compounded mean annual rate: arithmetic &amp; geometric distinctions do not exist)</a:t>
            </a:r>
            <a:r>
              <a:rPr lang="en-US" sz="2800" dirty="0" smtClean="0">
                <a:cs typeface="Arial" pitchFamily="34" charset="0"/>
              </a:rPr>
              <a:t>.</a:t>
            </a:r>
            <a:endParaRPr lang="en-US" sz="2800" dirty="0" smtClean="0">
              <a:latin typeface="Courier" charset="0"/>
              <a:cs typeface="Times New Roman" pitchFamily="18" charset="0"/>
            </a:endParaRPr>
          </a:p>
        </p:txBody>
      </p:sp>
      <p:sp>
        <p:nvSpPr>
          <p:cNvPr id="67588" name="Slide Number Placeholder 3"/>
          <p:cNvSpPr>
            <a:spLocks noGrp="1"/>
          </p:cNvSpPr>
          <p:nvPr>
            <p:ph type="sldNum" sz="quarter" idx="12"/>
          </p:nvPr>
        </p:nvSpPr>
        <p:spPr>
          <a:noFill/>
          <a:ln>
            <a:miter lim="800000"/>
            <a:headEnd/>
            <a:tailEnd/>
          </a:ln>
        </p:spPr>
        <p:txBody>
          <a:bodyPr/>
          <a:lstStyle/>
          <a:p>
            <a:fld id="{C8256E80-BEB3-4E7E-AF36-CE235842D043}" type="slidenum">
              <a:rPr lang="en-US"/>
              <a:pPr/>
              <a:t>61</a:t>
            </a:fld>
            <a:endParaRPr lang="en-US"/>
          </a:p>
        </p:txBody>
      </p:sp>
      <p:sp>
        <p:nvSpPr>
          <p:cNvPr id="6758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685800" y="381000"/>
            <a:ext cx="7772400" cy="1066800"/>
          </a:xfrm>
        </p:spPr>
        <p:txBody>
          <a:bodyPr/>
          <a:lstStyle/>
          <a:p>
            <a:pPr eaLnBrk="1" hangingPunct="1">
              <a:defRPr/>
            </a:pPr>
            <a:r>
              <a:rPr lang="en-US" sz="3200" b="1" dirty="0" smtClean="0">
                <a:cs typeface="Arial" panose="020B0604020202090204" pitchFamily="34" charset="0"/>
              </a:rPr>
              <a:t>TIME-WEIGHTED RETURNS: NUMERICAL EXAMPLES</a:t>
            </a:r>
            <a:endParaRPr lang="en-US" sz="3200" dirty="0" smtClean="0">
              <a:latin typeface="Courier" charset="0"/>
              <a:cs typeface="Times New Roman" panose="02020603050405020304" pitchFamily="18" charset="0"/>
            </a:endParaRPr>
          </a:p>
        </p:txBody>
      </p:sp>
      <p:sp>
        <p:nvSpPr>
          <p:cNvPr id="68611" name="Rectangle 3"/>
          <p:cNvSpPr>
            <a:spLocks noGrp="1" noChangeArrowheads="1"/>
          </p:cNvSpPr>
          <p:nvPr>
            <p:ph type="body" idx="1"/>
          </p:nvPr>
        </p:nvSpPr>
        <p:spPr>
          <a:xfrm>
            <a:off x="685800" y="1600200"/>
            <a:ext cx="7772400" cy="762000"/>
          </a:xfrm>
        </p:spPr>
        <p:txBody>
          <a:bodyPr/>
          <a:lstStyle/>
          <a:p>
            <a:pPr eaLnBrk="1" hangingPunct="1">
              <a:buFont typeface="Wingdings" pitchFamily="2" charset="2"/>
              <a:buNone/>
            </a:pPr>
            <a:r>
              <a:rPr lang="en-US" b="1" i="1" smtClean="0">
                <a:cs typeface="Arial" pitchFamily="34" charset="0"/>
              </a:rPr>
              <a:t>An asset that pays no dividends . . .</a:t>
            </a:r>
            <a:endParaRPr lang="en-US" smtClean="0">
              <a:latin typeface="Courier" charset="0"/>
              <a:cs typeface="Times New Roman" pitchFamily="18" charset="0"/>
            </a:endParaRPr>
          </a:p>
        </p:txBody>
      </p:sp>
      <p:sp>
        <p:nvSpPr>
          <p:cNvPr id="68613" name="Slide Number Placeholder 51"/>
          <p:cNvSpPr>
            <a:spLocks noGrp="1"/>
          </p:cNvSpPr>
          <p:nvPr>
            <p:ph type="sldNum" sz="quarter" idx="12"/>
          </p:nvPr>
        </p:nvSpPr>
        <p:spPr>
          <a:noFill/>
          <a:ln>
            <a:miter lim="800000"/>
            <a:headEnd/>
            <a:tailEnd/>
          </a:ln>
        </p:spPr>
        <p:txBody>
          <a:bodyPr/>
          <a:lstStyle/>
          <a:p>
            <a:fld id="{FC64ADA1-4EE9-45D7-9D82-90B299AB6FCC}" type="slidenum">
              <a:rPr lang="en-US"/>
              <a:pPr/>
              <a:t>62</a:t>
            </a:fld>
            <a:endParaRPr lang="en-US"/>
          </a:p>
        </p:txBody>
      </p:sp>
      <p:sp>
        <p:nvSpPr>
          <p:cNvPr id="68614" name="Footer Placeholder 52"/>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56" name="Table 55"/>
          <p:cNvGraphicFramePr>
            <a:graphicFrameLocks noGrp="1"/>
          </p:cNvGraphicFramePr>
          <p:nvPr/>
        </p:nvGraphicFramePr>
        <p:xfrm>
          <a:off x="914400" y="2514600"/>
          <a:ext cx="7315200" cy="1828798"/>
        </p:xfrm>
        <a:graphic>
          <a:graphicData uri="http://schemas.openxmlformats.org/drawingml/2006/table">
            <a:tbl>
              <a:tblPr firstRow="1" bandRow="1">
                <a:tableStyleId>{5940675A-B579-460E-94D1-54222C63F5DA}</a:tableStyleId>
              </a:tblPr>
              <a:tblGrid>
                <a:gridCol w="863600"/>
                <a:gridCol w="2590800"/>
                <a:gridCol w="3860800"/>
              </a:tblGrid>
              <a:tr h="369988">
                <a:tc>
                  <a:txBody>
                    <a:bodyPr/>
                    <a:lstStyle/>
                    <a:p>
                      <a:pPr algn="ctr"/>
                      <a:r>
                        <a:rPr lang="en-US" sz="1600" b="1" i="1" baseline="0" dirty="0" smtClean="0">
                          <a:latin typeface="+mj-lt"/>
                        </a:rPr>
                        <a:t>YEAR:</a:t>
                      </a:r>
                      <a:endParaRPr lang="en-US" sz="1600" b="1" i="1" dirty="0">
                        <a:latin typeface="+mj-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i="1" dirty="0" smtClean="0">
                          <a:latin typeface="+mj-lt"/>
                          <a:cs typeface="Arial" pitchFamily="34" charset="0"/>
                        </a:rPr>
                        <a:t>End of year asset value:</a:t>
                      </a:r>
                      <a:endParaRPr lang="en-US" sz="1600" b="1" i="1" dirty="0">
                        <a:latin typeface="+mj-lt"/>
                      </a:endParaRPr>
                    </a:p>
                  </a:txBody>
                  <a:tcPr>
                    <a:solidFill>
                      <a:schemeClr val="bg1"/>
                    </a:solidFill>
                  </a:tcPr>
                </a:tc>
                <a:tc>
                  <a:txBody>
                    <a:bodyPr/>
                    <a:lstStyle/>
                    <a:p>
                      <a:pPr algn="ctr">
                        <a:tabLst>
                          <a:tab pos="3429000" algn="ctr"/>
                        </a:tabLst>
                      </a:pPr>
                      <a:r>
                        <a:rPr lang="en-US" sz="1600" b="1" i="1" dirty="0" err="1" smtClean="0">
                          <a:latin typeface="+mj-lt"/>
                          <a:cs typeface="Arial" pitchFamily="34" charset="0"/>
                        </a:rPr>
                        <a:t>HPR</a:t>
                      </a:r>
                      <a:r>
                        <a:rPr lang="en-US" sz="1600" b="1" i="1" dirty="0" smtClean="0">
                          <a:latin typeface="+mj-lt"/>
                          <a:cs typeface="Arial" pitchFamily="34" charset="0"/>
                        </a:rPr>
                        <a:t>:</a:t>
                      </a:r>
                      <a:endParaRPr lang="en-US" sz="1600" b="1" i="1" dirty="0">
                        <a:latin typeface="+mj-lt"/>
                        <a:cs typeface="Times New Roman" pitchFamily="18" charset="0"/>
                      </a:endParaRPr>
                    </a:p>
                  </a:txBody>
                  <a:tcPr>
                    <a:solidFill>
                      <a:schemeClr val="bg1"/>
                    </a:solidFill>
                  </a:tcPr>
                </a:tc>
              </a:tr>
              <a:tr h="348846">
                <a:tc>
                  <a:txBody>
                    <a:bodyPr/>
                    <a:lstStyle/>
                    <a:p>
                      <a:pPr algn="ctr" eaLnBrk="1" hangingPunct="1">
                        <a:tabLst>
                          <a:tab pos="3429000" algn="ctr"/>
                        </a:tabLst>
                      </a:pPr>
                      <a:r>
                        <a:rPr lang="en-US" sz="1600" dirty="0" smtClean="0">
                          <a:latin typeface="+mj-lt"/>
                          <a:cs typeface="Arial" pitchFamily="34" charset="0"/>
                        </a:rPr>
                        <a:t>1992</a:t>
                      </a:r>
                      <a:endParaRPr lang="en-US" sz="1600" dirty="0">
                        <a:latin typeface="+mj-lt"/>
                        <a:cs typeface="Times New Roman" pitchFamily="18" charset="0"/>
                      </a:endParaRPr>
                    </a:p>
                  </a:txBody>
                  <a:tcPr>
                    <a:solidFill>
                      <a:schemeClr val="bg1"/>
                    </a:solidFill>
                  </a:tcPr>
                </a:tc>
                <a:tc>
                  <a:txBody>
                    <a:bodyPr/>
                    <a:lstStyle/>
                    <a:p>
                      <a:pPr algn="ctr"/>
                      <a:r>
                        <a:rPr lang="en-US" sz="1600" dirty="0" smtClean="0">
                          <a:latin typeface="+mj-lt"/>
                        </a:rPr>
                        <a:t>$100,000</a:t>
                      </a:r>
                      <a:endParaRPr lang="en-US" sz="1600" dirty="0">
                        <a:latin typeface="+mj-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latin typeface="+mj-lt"/>
                      </a:endParaRPr>
                    </a:p>
                  </a:txBody>
                  <a:tcPr>
                    <a:solidFill>
                      <a:schemeClr val="bg1"/>
                    </a:solidFill>
                  </a:tcPr>
                </a:tc>
              </a:tr>
              <a:tr h="369988">
                <a:tc>
                  <a:txBody>
                    <a:bodyPr/>
                    <a:lstStyle/>
                    <a:p>
                      <a:pPr algn="ctr" eaLnBrk="1" hangingPunct="1">
                        <a:tabLst>
                          <a:tab pos="3429000" algn="ctr"/>
                        </a:tabLst>
                      </a:pPr>
                      <a:r>
                        <a:rPr lang="en-US" sz="1600" dirty="0" smtClean="0">
                          <a:latin typeface="+mj-lt"/>
                          <a:cs typeface="Arial" pitchFamily="34" charset="0"/>
                        </a:rPr>
                        <a:t>1993</a:t>
                      </a:r>
                      <a:endParaRPr lang="en-US" sz="1600" dirty="0">
                        <a:latin typeface="+mj-lt"/>
                        <a:cs typeface="Times New Roman" pitchFamily="18" charset="0"/>
                      </a:endParaRPr>
                    </a:p>
                  </a:txBody>
                  <a:tcPr>
                    <a:solidFill>
                      <a:schemeClr val="bg1"/>
                    </a:solidFill>
                  </a:tcPr>
                </a:tc>
                <a:tc>
                  <a:txBody>
                    <a:bodyPr/>
                    <a:lstStyle/>
                    <a:p>
                      <a:pPr algn="ctr"/>
                      <a:r>
                        <a:rPr lang="en-US" sz="1600" dirty="0" smtClean="0">
                          <a:latin typeface="+mj-lt"/>
                        </a:rPr>
                        <a:t>$110,000</a:t>
                      </a:r>
                      <a:endParaRPr lang="en-US" sz="1600" dirty="0">
                        <a:latin typeface="+mj-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(110,000 − 100,000) / 100,000 = </a:t>
                      </a:r>
                      <a:r>
                        <a:rPr lang="en-US" sz="1600" b="1" dirty="0" smtClean="0">
                          <a:latin typeface="Arial" pitchFamily="34" charset="0"/>
                          <a:cs typeface="Arial" pitchFamily="34" charset="0"/>
                        </a:rPr>
                        <a:t>10.00%</a:t>
                      </a:r>
                      <a:endParaRPr lang="en-US" sz="1600" b="1" dirty="0">
                        <a:latin typeface="+mj-lt"/>
                      </a:endParaRPr>
                    </a:p>
                  </a:txBody>
                  <a:tcPr>
                    <a:solidFill>
                      <a:schemeClr val="bg1"/>
                    </a:solidFill>
                  </a:tcPr>
                </a:tc>
              </a:tr>
              <a:tr h="369988">
                <a:tc>
                  <a:txBody>
                    <a:bodyPr/>
                    <a:lstStyle/>
                    <a:p>
                      <a:pPr algn="ctr" eaLnBrk="1" hangingPunct="1">
                        <a:tabLst>
                          <a:tab pos="3429000" algn="ctr"/>
                        </a:tabLst>
                      </a:pPr>
                      <a:r>
                        <a:rPr lang="en-US" sz="1600" dirty="0" smtClean="0">
                          <a:latin typeface="+mj-lt"/>
                          <a:cs typeface="Times New Roman" pitchFamily="18" charset="0"/>
                        </a:rPr>
                        <a:t>1994</a:t>
                      </a:r>
                      <a:endParaRPr lang="en-US" sz="1600" dirty="0">
                        <a:latin typeface="+mj-lt"/>
                        <a:cs typeface="Times New Roman" pitchFamily="18" charset="0"/>
                      </a:endParaRPr>
                    </a:p>
                  </a:txBody>
                  <a:tcPr>
                    <a:solidFill>
                      <a:schemeClr val="bg1"/>
                    </a:solidFill>
                  </a:tcPr>
                </a:tc>
                <a:tc>
                  <a:txBody>
                    <a:bodyPr/>
                    <a:lstStyle/>
                    <a:p>
                      <a:pPr algn="ctr"/>
                      <a:r>
                        <a:rPr lang="en-US" sz="1600" dirty="0" smtClean="0">
                          <a:latin typeface="+mj-lt"/>
                        </a:rPr>
                        <a:t>$121,000</a:t>
                      </a:r>
                      <a:endParaRPr lang="en-US" sz="1600" dirty="0">
                        <a:latin typeface="+mj-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(121,000 − 110,000) / 110,000 = </a:t>
                      </a:r>
                      <a:r>
                        <a:rPr lang="en-US" sz="1600" b="1" dirty="0" smtClean="0">
                          <a:latin typeface="Arial" pitchFamily="34" charset="0"/>
                          <a:cs typeface="Arial" pitchFamily="34" charset="0"/>
                        </a:rPr>
                        <a:t>10.00%</a:t>
                      </a:r>
                      <a:endParaRPr lang="en-US" sz="1600" b="1" dirty="0">
                        <a:latin typeface="+mj-lt"/>
                      </a:endParaRPr>
                    </a:p>
                  </a:txBody>
                  <a:tcPr>
                    <a:solidFill>
                      <a:schemeClr val="bg1"/>
                    </a:solidFill>
                  </a:tcPr>
                </a:tc>
              </a:tr>
              <a:tr h="369988">
                <a:tc>
                  <a:txBody>
                    <a:bodyPr/>
                    <a:lstStyle/>
                    <a:p>
                      <a:pPr algn="ctr" eaLnBrk="1" hangingPunct="1">
                        <a:tabLst>
                          <a:tab pos="3429000" algn="ctr"/>
                        </a:tabLst>
                      </a:pPr>
                      <a:r>
                        <a:rPr lang="en-US" sz="1600" dirty="0" smtClean="0">
                          <a:latin typeface="+mj-lt"/>
                          <a:cs typeface="Times New Roman" pitchFamily="18" charset="0"/>
                        </a:rPr>
                        <a:t>1995</a:t>
                      </a:r>
                      <a:endParaRPr lang="en-US" sz="1600" dirty="0">
                        <a:latin typeface="+mj-lt"/>
                        <a:cs typeface="Times New Roman" pitchFamily="18" charset="0"/>
                      </a:endParaRPr>
                    </a:p>
                  </a:txBody>
                  <a:tcPr>
                    <a:solidFill>
                      <a:schemeClr val="bg1"/>
                    </a:solidFill>
                  </a:tcPr>
                </a:tc>
                <a:tc>
                  <a:txBody>
                    <a:bodyPr/>
                    <a:lstStyle/>
                    <a:p>
                      <a:pPr algn="ctr"/>
                      <a:r>
                        <a:rPr lang="en-US" sz="1600" dirty="0" smtClean="0">
                          <a:latin typeface="+mj-lt"/>
                        </a:rPr>
                        <a:t>$136,730</a:t>
                      </a:r>
                      <a:endParaRPr lang="en-US" sz="1600" dirty="0">
                        <a:latin typeface="+mj-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(136,730 − 121,000) / 121,000 = </a:t>
                      </a:r>
                      <a:r>
                        <a:rPr lang="en-US" sz="1600" b="1" dirty="0" smtClean="0">
                          <a:latin typeface="Arial" pitchFamily="34" charset="0"/>
                          <a:cs typeface="Arial" pitchFamily="34" charset="0"/>
                        </a:rPr>
                        <a:t>13.00%</a:t>
                      </a:r>
                      <a:endParaRPr lang="en-US" sz="1600" b="1" dirty="0">
                        <a:latin typeface="+mj-lt"/>
                      </a:endParaRPr>
                    </a:p>
                  </a:txBody>
                  <a:tcPr>
                    <a:solidFill>
                      <a:schemeClr val="bg1"/>
                    </a:solidFill>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a:xfrm>
            <a:off x="685800" y="304800"/>
            <a:ext cx="7772400" cy="1143000"/>
          </a:xfrm>
        </p:spPr>
        <p:txBody>
          <a:bodyPr/>
          <a:lstStyle/>
          <a:p>
            <a:pPr eaLnBrk="1" hangingPunct="1">
              <a:defRPr/>
            </a:pPr>
            <a:r>
              <a:rPr lang="en-US" sz="3200" b="1" dirty="0" smtClean="0">
                <a:cs typeface="Arial" panose="020B0604020202090204" pitchFamily="34" charset="0"/>
              </a:rPr>
              <a:t>Three-year average annual return (1993-95):</a:t>
            </a:r>
            <a:endParaRPr lang="en-US" sz="3200" dirty="0" smtClean="0">
              <a:latin typeface="Courier" charset="0"/>
              <a:cs typeface="Times New Roman" panose="02020603050405020304" pitchFamily="18" charset="0"/>
            </a:endParaRPr>
          </a:p>
        </p:txBody>
      </p:sp>
      <p:sp>
        <p:nvSpPr>
          <p:cNvPr id="69635" name="Rectangle 3"/>
          <p:cNvSpPr>
            <a:spLocks noGrp="1" noChangeArrowheads="1"/>
          </p:cNvSpPr>
          <p:nvPr>
            <p:ph type="body" idx="1"/>
          </p:nvPr>
        </p:nvSpPr>
        <p:spPr>
          <a:xfrm>
            <a:off x="685800" y="1524000"/>
            <a:ext cx="7772400" cy="5105400"/>
          </a:xfrm>
        </p:spPr>
        <p:txBody>
          <a:bodyPr/>
          <a:lstStyle/>
          <a:p>
            <a:pPr eaLnBrk="1" hangingPunct="1">
              <a:lnSpc>
                <a:spcPct val="90000"/>
              </a:lnSpc>
              <a:spcBef>
                <a:spcPct val="0"/>
              </a:spcBef>
              <a:buFont typeface="Wingdings" pitchFamily="2" charset="2"/>
              <a:buNone/>
            </a:pPr>
            <a:r>
              <a:rPr lang="en-US" sz="2800" smtClean="0">
                <a:cs typeface="Arial" pitchFamily="34" charset="0"/>
              </a:rPr>
              <a:t>Arithmetic mean:</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(10.00 + 10.00 + 13.00) / 3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11.00%</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a:t>
            </a:r>
          </a:p>
          <a:p>
            <a:pPr eaLnBrk="1" hangingPunct="1">
              <a:lnSpc>
                <a:spcPct val="90000"/>
              </a:lnSpc>
              <a:spcBef>
                <a:spcPct val="0"/>
              </a:spcBef>
              <a:buFont typeface="Wingdings" pitchFamily="2" charset="2"/>
              <a:buNone/>
            </a:pPr>
            <a:r>
              <a:rPr lang="en-US" sz="2800" smtClean="0">
                <a:cs typeface="Arial" pitchFamily="34" charset="0"/>
              </a:rPr>
              <a:t>Geometric mean:</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(136,730 / 100,000)</a:t>
            </a:r>
            <a:r>
              <a:rPr lang="en-US" sz="2800" baseline="30000" smtClean="0">
                <a:cs typeface="Arial" pitchFamily="34" charset="0"/>
              </a:rPr>
              <a:t>(1/3)</a:t>
            </a:r>
            <a:r>
              <a:rPr lang="en-US" sz="2800" smtClean="0">
                <a:cs typeface="Arial" pitchFamily="34" charset="0"/>
              </a:rPr>
              <a:t> − 1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((1.1000)(1.1000)(1.1300))</a:t>
            </a:r>
            <a:r>
              <a:rPr lang="en-US" sz="2800" baseline="30000" smtClean="0">
                <a:cs typeface="Arial" pitchFamily="34" charset="0"/>
              </a:rPr>
              <a:t>(1/3)</a:t>
            </a:r>
            <a:r>
              <a:rPr lang="en-US" sz="2800" smtClean="0">
                <a:cs typeface="Arial" pitchFamily="34" charset="0"/>
              </a:rPr>
              <a:t> − 1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10.99%</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a:t>
            </a:r>
            <a:endParaRPr lang="en-US" sz="2800" smtClean="0">
              <a:latin typeface="Courier" charset="0"/>
              <a:cs typeface="Times New Roman" pitchFamily="18" charset="0"/>
            </a:endParaRPr>
          </a:p>
          <a:p>
            <a:pPr eaLnBrk="1" hangingPunct="1">
              <a:lnSpc>
                <a:spcPct val="90000"/>
              </a:lnSpc>
              <a:spcBef>
                <a:spcPct val="0"/>
              </a:spcBef>
              <a:buFont typeface="Wingdings" pitchFamily="2" charset="2"/>
              <a:buNone/>
            </a:pPr>
            <a:r>
              <a:rPr lang="en-US" sz="2800" smtClean="0">
                <a:cs typeface="Arial" pitchFamily="34" charset="0"/>
              </a:rPr>
              <a:t>Continuously compounded:</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LN(136,730 / 100,000) / 3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(LN(1.1)+LN(1.1)+LN(1.13)) / 3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10.47%</a:t>
            </a:r>
            <a:endParaRPr lang="en-US" sz="2800" smtClean="0">
              <a:latin typeface="Courier" charset="0"/>
              <a:cs typeface="Times New Roman" pitchFamily="18" charset="0"/>
            </a:endParaRPr>
          </a:p>
        </p:txBody>
      </p:sp>
      <p:sp>
        <p:nvSpPr>
          <p:cNvPr id="69636" name="Slide Number Placeholder 3"/>
          <p:cNvSpPr>
            <a:spLocks noGrp="1"/>
          </p:cNvSpPr>
          <p:nvPr>
            <p:ph type="sldNum" sz="quarter" idx="12"/>
          </p:nvPr>
        </p:nvSpPr>
        <p:spPr>
          <a:noFill/>
          <a:ln>
            <a:miter lim="800000"/>
            <a:headEnd/>
            <a:tailEnd/>
          </a:ln>
        </p:spPr>
        <p:txBody>
          <a:bodyPr/>
          <a:lstStyle/>
          <a:p>
            <a:fld id="{54884232-FA4C-4E58-971E-7F79FB5B42CC}" type="slidenum">
              <a:rPr lang="en-US"/>
              <a:pPr/>
              <a:t>63</a:t>
            </a:fld>
            <a:endParaRPr lang="en-US"/>
          </a:p>
        </p:txBody>
      </p:sp>
      <p:sp>
        <p:nvSpPr>
          <p:cNvPr id="6963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685800" y="381000"/>
            <a:ext cx="7772400" cy="914400"/>
          </a:xfrm>
        </p:spPr>
        <p:txBody>
          <a:bodyPr/>
          <a:lstStyle/>
          <a:p>
            <a:pPr eaLnBrk="1" hangingPunct="1">
              <a:defRPr/>
            </a:pPr>
            <a:r>
              <a:rPr lang="en-US" sz="3200" b="1" smtClean="0">
                <a:cs typeface="Times New Roman" panose="02020603050405020304" pitchFamily="18" charset="0"/>
              </a:rPr>
              <a:t>Another Example</a:t>
            </a:r>
          </a:p>
        </p:txBody>
      </p:sp>
      <p:sp>
        <p:nvSpPr>
          <p:cNvPr id="70660" name="Slide Number Placeholder 50"/>
          <p:cNvSpPr>
            <a:spLocks noGrp="1"/>
          </p:cNvSpPr>
          <p:nvPr>
            <p:ph type="sldNum" sz="quarter" idx="12"/>
          </p:nvPr>
        </p:nvSpPr>
        <p:spPr>
          <a:noFill/>
          <a:ln>
            <a:miter lim="800000"/>
            <a:headEnd/>
            <a:tailEnd/>
          </a:ln>
        </p:spPr>
        <p:txBody>
          <a:bodyPr/>
          <a:lstStyle/>
          <a:p>
            <a:fld id="{FF90B034-ED9E-4B3E-8FEC-200A15A6442C}" type="slidenum">
              <a:rPr lang="en-US"/>
              <a:pPr/>
              <a:t>64</a:t>
            </a:fld>
            <a:endParaRPr lang="en-US"/>
          </a:p>
        </p:txBody>
      </p:sp>
      <p:sp>
        <p:nvSpPr>
          <p:cNvPr id="70661" name="Footer Placeholder 51"/>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53" name="Table 52"/>
          <p:cNvGraphicFramePr>
            <a:graphicFrameLocks noGrp="1"/>
          </p:cNvGraphicFramePr>
          <p:nvPr/>
        </p:nvGraphicFramePr>
        <p:xfrm>
          <a:off x="914400" y="2514601"/>
          <a:ext cx="7315200" cy="1828798"/>
        </p:xfrm>
        <a:graphic>
          <a:graphicData uri="http://schemas.openxmlformats.org/drawingml/2006/table">
            <a:tbl>
              <a:tblPr firstRow="1" bandRow="1">
                <a:tableStyleId>{5940675A-B579-460E-94D1-54222C63F5DA}</a:tableStyleId>
              </a:tblPr>
              <a:tblGrid>
                <a:gridCol w="863600"/>
                <a:gridCol w="2590800"/>
                <a:gridCol w="3860800"/>
              </a:tblGrid>
              <a:tr h="369988">
                <a:tc>
                  <a:txBody>
                    <a:bodyPr/>
                    <a:lstStyle/>
                    <a:p>
                      <a:pPr algn="ctr"/>
                      <a:r>
                        <a:rPr lang="en-US" sz="1600" b="1" i="1" baseline="0" dirty="0" smtClean="0">
                          <a:latin typeface="+mj-lt"/>
                        </a:rPr>
                        <a:t>YEAR:</a:t>
                      </a:r>
                      <a:endParaRPr lang="en-US" sz="1600" b="1" i="1" dirty="0">
                        <a:latin typeface="+mj-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i="1" dirty="0" smtClean="0">
                          <a:latin typeface="+mj-lt"/>
                          <a:cs typeface="Arial" pitchFamily="34" charset="0"/>
                        </a:rPr>
                        <a:t>End of year asset value:</a:t>
                      </a:r>
                      <a:endParaRPr lang="en-US" sz="1600" b="1" i="1" dirty="0">
                        <a:latin typeface="+mj-lt"/>
                      </a:endParaRPr>
                    </a:p>
                  </a:txBody>
                  <a:tcPr>
                    <a:solidFill>
                      <a:schemeClr val="bg1"/>
                    </a:solidFill>
                  </a:tcPr>
                </a:tc>
                <a:tc>
                  <a:txBody>
                    <a:bodyPr/>
                    <a:lstStyle/>
                    <a:p>
                      <a:pPr algn="ctr">
                        <a:tabLst>
                          <a:tab pos="3429000" algn="ctr"/>
                        </a:tabLst>
                      </a:pPr>
                      <a:r>
                        <a:rPr lang="en-US" sz="1600" b="1" i="1" dirty="0" err="1" smtClean="0">
                          <a:latin typeface="+mj-lt"/>
                          <a:cs typeface="Arial" pitchFamily="34" charset="0"/>
                        </a:rPr>
                        <a:t>HPR</a:t>
                      </a:r>
                      <a:r>
                        <a:rPr lang="en-US" sz="1600" b="1" i="1" dirty="0" smtClean="0">
                          <a:latin typeface="+mj-lt"/>
                          <a:cs typeface="Arial" pitchFamily="34" charset="0"/>
                        </a:rPr>
                        <a:t>:</a:t>
                      </a:r>
                      <a:endParaRPr lang="en-US" sz="1600" b="1" i="1" dirty="0">
                        <a:latin typeface="+mj-lt"/>
                        <a:cs typeface="Times New Roman" pitchFamily="18" charset="0"/>
                      </a:endParaRPr>
                    </a:p>
                  </a:txBody>
                  <a:tcPr>
                    <a:solidFill>
                      <a:schemeClr val="bg1"/>
                    </a:solidFill>
                  </a:tcPr>
                </a:tc>
              </a:tr>
              <a:tr h="348846">
                <a:tc>
                  <a:txBody>
                    <a:bodyPr/>
                    <a:lstStyle/>
                    <a:p>
                      <a:pPr algn="ctr" eaLnBrk="1" hangingPunct="1">
                        <a:tabLst>
                          <a:tab pos="3429000" algn="ctr"/>
                        </a:tabLst>
                      </a:pPr>
                      <a:r>
                        <a:rPr lang="en-US" sz="1600" dirty="0" smtClean="0">
                          <a:latin typeface="+mj-lt"/>
                          <a:cs typeface="Arial" pitchFamily="34" charset="0"/>
                        </a:rPr>
                        <a:t>1992</a:t>
                      </a:r>
                      <a:endParaRPr lang="en-US" sz="1600" dirty="0">
                        <a:latin typeface="+mj-lt"/>
                        <a:cs typeface="Times New Roman" pitchFamily="18" charset="0"/>
                      </a:endParaRPr>
                    </a:p>
                  </a:txBody>
                  <a:tcPr>
                    <a:solidFill>
                      <a:schemeClr val="bg1"/>
                    </a:solidFill>
                  </a:tcPr>
                </a:tc>
                <a:tc>
                  <a:txBody>
                    <a:bodyPr/>
                    <a:lstStyle/>
                    <a:p>
                      <a:pPr algn="ctr"/>
                      <a:r>
                        <a:rPr lang="en-US" sz="1600" dirty="0" smtClean="0">
                          <a:latin typeface="+mj-lt"/>
                        </a:rPr>
                        <a:t>$100,000</a:t>
                      </a:r>
                      <a:endParaRPr lang="en-US" sz="1600" dirty="0">
                        <a:latin typeface="+mj-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latin typeface="+mj-lt"/>
                      </a:endParaRPr>
                    </a:p>
                  </a:txBody>
                  <a:tcPr>
                    <a:solidFill>
                      <a:schemeClr val="bg1"/>
                    </a:solidFill>
                  </a:tcPr>
                </a:tc>
              </a:tr>
              <a:tr h="369988">
                <a:tc>
                  <a:txBody>
                    <a:bodyPr/>
                    <a:lstStyle/>
                    <a:p>
                      <a:pPr algn="ctr" eaLnBrk="1" hangingPunct="1">
                        <a:tabLst>
                          <a:tab pos="3429000" algn="ctr"/>
                        </a:tabLst>
                      </a:pPr>
                      <a:r>
                        <a:rPr lang="en-US" sz="1600" dirty="0" smtClean="0">
                          <a:latin typeface="+mj-lt"/>
                          <a:cs typeface="Arial" pitchFamily="34" charset="0"/>
                        </a:rPr>
                        <a:t>1993</a:t>
                      </a:r>
                      <a:endParaRPr lang="en-US" sz="1600" dirty="0">
                        <a:latin typeface="+mj-lt"/>
                        <a:cs typeface="Times New Roman" pitchFamily="18" charset="0"/>
                      </a:endParaRPr>
                    </a:p>
                  </a:txBody>
                  <a:tcPr>
                    <a:solidFill>
                      <a:schemeClr val="bg1"/>
                    </a:solidFill>
                  </a:tcPr>
                </a:tc>
                <a:tc>
                  <a:txBody>
                    <a:bodyPr/>
                    <a:lstStyle/>
                    <a:p>
                      <a:pPr algn="ctr"/>
                      <a:r>
                        <a:rPr lang="en-US" sz="1600" dirty="0" smtClean="0">
                          <a:latin typeface="+mj-lt"/>
                        </a:rPr>
                        <a:t>$110,000</a:t>
                      </a:r>
                      <a:endParaRPr lang="en-US" sz="1600" dirty="0">
                        <a:latin typeface="+mj-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(110,000 − 100,000) / 100,000 = </a:t>
                      </a:r>
                      <a:r>
                        <a:rPr lang="en-US" sz="1600" b="1" dirty="0" smtClean="0">
                          <a:latin typeface="Arial" pitchFamily="34" charset="0"/>
                          <a:cs typeface="Arial" pitchFamily="34" charset="0"/>
                        </a:rPr>
                        <a:t>10.00%</a:t>
                      </a:r>
                      <a:endParaRPr lang="en-US" sz="1600" b="1" dirty="0">
                        <a:latin typeface="+mj-lt"/>
                      </a:endParaRPr>
                    </a:p>
                  </a:txBody>
                  <a:tcPr>
                    <a:solidFill>
                      <a:schemeClr val="bg1"/>
                    </a:solidFill>
                  </a:tcPr>
                </a:tc>
              </a:tr>
              <a:tr h="369988">
                <a:tc>
                  <a:txBody>
                    <a:bodyPr/>
                    <a:lstStyle/>
                    <a:p>
                      <a:pPr algn="ctr" eaLnBrk="1" hangingPunct="1">
                        <a:tabLst>
                          <a:tab pos="3429000" algn="ctr"/>
                        </a:tabLst>
                      </a:pPr>
                      <a:r>
                        <a:rPr lang="en-US" sz="1600" dirty="0" smtClean="0">
                          <a:latin typeface="+mj-lt"/>
                          <a:cs typeface="Times New Roman" pitchFamily="18" charset="0"/>
                        </a:rPr>
                        <a:t>1994</a:t>
                      </a:r>
                      <a:endParaRPr lang="en-US" sz="1600" dirty="0">
                        <a:latin typeface="+mj-lt"/>
                        <a:cs typeface="Times New Roman" pitchFamily="18" charset="0"/>
                      </a:endParaRPr>
                    </a:p>
                  </a:txBody>
                  <a:tcPr>
                    <a:solidFill>
                      <a:schemeClr val="bg1"/>
                    </a:solidFill>
                  </a:tcPr>
                </a:tc>
                <a:tc>
                  <a:txBody>
                    <a:bodyPr/>
                    <a:lstStyle/>
                    <a:p>
                      <a:pPr algn="ctr"/>
                      <a:r>
                        <a:rPr lang="en-US" sz="1600" dirty="0" smtClean="0">
                          <a:latin typeface="+mj-lt"/>
                        </a:rPr>
                        <a:t>$124,300</a:t>
                      </a:r>
                      <a:endParaRPr lang="en-US" sz="1600" dirty="0">
                        <a:latin typeface="+mj-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(124,300 − 110,000) / 110,000 = </a:t>
                      </a:r>
                      <a:r>
                        <a:rPr lang="en-US" sz="1600" b="1" dirty="0" smtClean="0">
                          <a:latin typeface="Arial" pitchFamily="34" charset="0"/>
                          <a:cs typeface="Arial" pitchFamily="34" charset="0"/>
                        </a:rPr>
                        <a:t>13.00%</a:t>
                      </a:r>
                      <a:endParaRPr lang="en-US" sz="1600" b="1" dirty="0">
                        <a:latin typeface="+mj-lt"/>
                      </a:endParaRPr>
                    </a:p>
                  </a:txBody>
                  <a:tcPr>
                    <a:solidFill>
                      <a:schemeClr val="bg1"/>
                    </a:solidFill>
                  </a:tcPr>
                </a:tc>
              </a:tr>
              <a:tr h="369988">
                <a:tc>
                  <a:txBody>
                    <a:bodyPr/>
                    <a:lstStyle/>
                    <a:p>
                      <a:pPr algn="ctr" eaLnBrk="1" hangingPunct="1">
                        <a:tabLst>
                          <a:tab pos="3429000" algn="ctr"/>
                        </a:tabLst>
                      </a:pPr>
                      <a:r>
                        <a:rPr lang="en-US" sz="1600" dirty="0" smtClean="0">
                          <a:latin typeface="+mj-lt"/>
                          <a:cs typeface="Times New Roman" pitchFamily="18" charset="0"/>
                        </a:rPr>
                        <a:t>1995</a:t>
                      </a:r>
                      <a:endParaRPr lang="en-US" sz="1600" dirty="0">
                        <a:latin typeface="+mj-lt"/>
                        <a:cs typeface="Times New Roman" pitchFamily="18" charset="0"/>
                      </a:endParaRPr>
                    </a:p>
                  </a:txBody>
                  <a:tcPr>
                    <a:solidFill>
                      <a:schemeClr val="bg1"/>
                    </a:solidFill>
                  </a:tcPr>
                </a:tc>
                <a:tc>
                  <a:txBody>
                    <a:bodyPr/>
                    <a:lstStyle/>
                    <a:p>
                      <a:pPr algn="ctr"/>
                      <a:r>
                        <a:rPr lang="en-US" sz="1600" dirty="0" smtClean="0">
                          <a:latin typeface="+mj-lt"/>
                        </a:rPr>
                        <a:t>$</a:t>
                      </a:r>
                      <a:r>
                        <a:rPr lang="en-US" sz="1600" dirty="0" smtClean="0">
                          <a:latin typeface="Arial" pitchFamily="34" charset="0"/>
                          <a:cs typeface="Arial" pitchFamily="34" charset="0"/>
                        </a:rPr>
                        <a:t>140,459</a:t>
                      </a:r>
                      <a:endParaRPr lang="en-US" sz="1600" dirty="0">
                        <a:latin typeface="+mj-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(140,459 − 124,300 / 124,300 = </a:t>
                      </a:r>
                      <a:r>
                        <a:rPr lang="en-US" sz="1600" b="1" dirty="0" smtClean="0">
                          <a:latin typeface="Arial" pitchFamily="34" charset="0"/>
                          <a:cs typeface="Arial" pitchFamily="34" charset="0"/>
                        </a:rPr>
                        <a:t>13.00%</a:t>
                      </a:r>
                      <a:endParaRPr lang="en-US" sz="1600" b="1" dirty="0">
                        <a:latin typeface="+mj-lt"/>
                      </a:endParaRPr>
                    </a:p>
                  </a:txBody>
                  <a:tcPr>
                    <a:solidFill>
                      <a:schemeClr val="bg1"/>
                    </a:solidFill>
                  </a:tcPr>
                </a:tc>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a:xfrm>
            <a:off x="685800" y="228600"/>
            <a:ext cx="7772400" cy="1143000"/>
          </a:xfrm>
        </p:spPr>
        <p:txBody>
          <a:bodyPr/>
          <a:lstStyle/>
          <a:p>
            <a:pPr eaLnBrk="1" hangingPunct="1">
              <a:defRPr/>
            </a:pPr>
            <a:r>
              <a:rPr lang="en-US" sz="3200" b="1" dirty="0" smtClean="0">
                <a:cs typeface="Arial" panose="020B0604020202090204" pitchFamily="34" charset="0"/>
              </a:rPr>
              <a:t>Three-year average annual return (1993-95):</a:t>
            </a:r>
            <a:endParaRPr lang="en-US" sz="3200" dirty="0" smtClean="0">
              <a:latin typeface="Courier" charset="0"/>
              <a:cs typeface="Times New Roman" panose="02020603050405020304" pitchFamily="18" charset="0"/>
            </a:endParaRPr>
          </a:p>
        </p:txBody>
      </p:sp>
      <p:sp>
        <p:nvSpPr>
          <p:cNvPr id="71683" name="Rectangle 3"/>
          <p:cNvSpPr>
            <a:spLocks noGrp="1" noChangeArrowheads="1"/>
          </p:cNvSpPr>
          <p:nvPr>
            <p:ph type="body" idx="1"/>
          </p:nvPr>
        </p:nvSpPr>
        <p:spPr>
          <a:xfrm>
            <a:off x="685800" y="1371600"/>
            <a:ext cx="7772400" cy="5257800"/>
          </a:xfrm>
        </p:spPr>
        <p:txBody>
          <a:bodyPr/>
          <a:lstStyle/>
          <a:p>
            <a:pPr eaLnBrk="1" hangingPunct="1">
              <a:lnSpc>
                <a:spcPct val="90000"/>
              </a:lnSpc>
              <a:spcBef>
                <a:spcPct val="0"/>
              </a:spcBef>
              <a:buFont typeface="Wingdings" pitchFamily="2" charset="2"/>
              <a:buNone/>
            </a:pPr>
            <a:r>
              <a:rPr lang="en-US" sz="2800" smtClean="0">
                <a:cs typeface="Arial" pitchFamily="34" charset="0"/>
              </a:rPr>
              <a:t>Arithmetic mean:</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(10.00 + 13.00 + 13.00) / 3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12.00%</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Geometric mean:</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(140,459 / 100,000)</a:t>
            </a:r>
            <a:r>
              <a:rPr lang="en-US" sz="2800" baseline="30000" smtClean="0">
                <a:cs typeface="Arial" pitchFamily="34" charset="0"/>
              </a:rPr>
              <a:t>(1/3)</a:t>
            </a:r>
            <a:r>
              <a:rPr lang="en-US" sz="2800" smtClean="0">
                <a:cs typeface="Arial" pitchFamily="34" charset="0"/>
              </a:rPr>
              <a:t> − 1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((1.1000)(1.1300)(1.1300))</a:t>
            </a:r>
            <a:r>
              <a:rPr lang="en-US" sz="2800" baseline="30000" smtClean="0">
                <a:cs typeface="Arial" pitchFamily="34" charset="0"/>
              </a:rPr>
              <a:t>(1/3)</a:t>
            </a:r>
            <a:r>
              <a:rPr lang="en-US" sz="2800" smtClean="0">
                <a:cs typeface="Arial" pitchFamily="34" charset="0"/>
              </a:rPr>
              <a:t> − 1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11.99%</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Continuously compounded:</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LN(140,459 / 100,000) / 3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(LN(1.1)+LN(1.13)+LN(1.13)) / 3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11.32%</a:t>
            </a:r>
          </a:p>
        </p:txBody>
      </p:sp>
      <p:sp>
        <p:nvSpPr>
          <p:cNvPr id="71684" name="Slide Number Placeholder 3"/>
          <p:cNvSpPr>
            <a:spLocks noGrp="1"/>
          </p:cNvSpPr>
          <p:nvPr>
            <p:ph type="sldNum" sz="quarter" idx="12"/>
          </p:nvPr>
        </p:nvSpPr>
        <p:spPr>
          <a:noFill/>
          <a:ln>
            <a:miter lim="800000"/>
            <a:headEnd/>
            <a:tailEnd/>
          </a:ln>
        </p:spPr>
        <p:txBody>
          <a:bodyPr/>
          <a:lstStyle/>
          <a:p>
            <a:fld id="{74F0950A-2F11-4A13-BF97-E7CBB70439D9}" type="slidenum">
              <a:rPr lang="en-US"/>
              <a:pPr/>
              <a:t>65</a:t>
            </a:fld>
            <a:endParaRPr lang="en-US"/>
          </a:p>
        </p:txBody>
      </p:sp>
      <p:sp>
        <p:nvSpPr>
          <p:cNvPr id="7168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7318" name="Rectangle 54"/>
          <p:cNvSpPr>
            <a:spLocks noGrp="1" noChangeArrowheads="1"/>
          </p:cNvSpPr>
          <p:nvPr>
            <p:ph type="title"/>
          </p:nvPr>
        </p:nvSpPr>
        <p:spPr>
          <a:xfrm>
            <a:off x="685800" y="381000"/>
            <a:ext cx="7772400" cy="914400"/>
          </a:xfrm>
        </p:spPr>
        <p:txBody>
          <a:bodyPr/>
          <a:lstStyle/>
          <a:p>
            <a:pPr eaLnBrk="1" hangingPunct="1">
              <a:defRPr/>
            </a:pPr>
            <a:r>
              <a:rPr lang="en-US" sz="3200" b="1" smtClean="0">
                <a:cs typeface="Times New Roman" panose="02020603050405020304" pitchFamily="18" charset="0"/>
              </a:rPr>
              <a:t>Another Example</a:t>
            </a:r>
          </a:p>
        </p:txBody>
      </p:sp>
      <p:sp>
        <p:nvSpPr>
          <p:cNvPr id="72708" name="Slide Number Placeholder 50"/>
          <p:cNvSpPr>
            <a:spLocks noGrp="1"/>
          </p:cNvSpPr>
          <p:nvPr>
            <p:ph type="sldNum" sz="quarter" idx="12"/>
          </p:nvPr>
        </p:nvSpPr>
        <p:spPr>
          <a:noFill/>
          <a:ln>
            <a:miter lim="800000"/>
            <a:headEnd/>
            <a:tailEnd/>
          </a:ln>
        </p:spPr>
        <p:txBody>
          <a:bodyPr/>
          <a:lstStyle/>
          <a:p>
            <a:fld id="{4639D7C0-E086-405F-92AC-64F683A7B5CB}" type="slidenum">
              <a:rPr lang="en-US"/>
              <a:pPr/>
              <a:t>66</a:t>
            </a:fld>
            <a:endParaRPr lang="en-US"/>
          </a:p>
        </p:txBody>
      </p:sp>
      <p:sp>
        <p:nvSpPr>
          <p:cNvPr id="72709" name="Footer Placeholder 51"/>
          <p:cNvSpPr>
            <a:spLocks noGrp="1"/>
          </p:cNvSpPr>
          <p:nvPr>
            <p:ph type="ftr" sz="quarter" idx="11"/>
          </p:nvPr>
        </p:nvSpPr>
        <p:spPr>
          <a:noFill/>
          <a:ln>
            <a:miter lim="800000"/>
            <a:headEnd/>
            <a:tailEnd/>
          </a:ln>
        </p:spPr>
        <p:txBody>
          <a:bodyPr/>
          <a:lstStyle/>
          <a:p>
            <a:r>
              <a:rPr lang="en-US" dirty="0"/>
              <a:t>© 2014 OnCourse Learning. All Rights Reserved</a:t>
            </a:r>
          </a:p>
        </p:txBody>
      </p:sp>
      <p:graphicFrame>
        <p:nvGraphicFramePr>
          <p:cNvPr id="53" name="Table 52"/>
          <p:cNvGraphicFramePr>
            <a:graphicFrameLocks noGrp="1"/>
          </p:cNvGraphicFramePr>
          <p:nvPr/>
        </p:nvGraphicFramePr>
        <p:xfrm>
          <a:off x="914400" y="2514601"/>
          <a:ext cx="7315200" cy="1828798"/>
        </p:xfrm>
        <a:graphic>
          <a:graphicData uri="http://schemas.openxmlformats.org/drawingml/2006/table">
            <a:tbl>
              <a:tblPr firstRow="1" bandRow="1">
                <a:tableStyleId>{5940675A-B579-460E-94D1-54222C63F5DA}</a:tableStyleId>
              </a:tblPr>
              <a:tblGrid>
                <a:gridCol w="863600"/>
                <a:gridCol w="2590800"/>
                <a:gridCol w="3860800"/>
              </a:tblGrid>
              <a:tr h="369988">
                <a:tc>
                  <a:txBody>
                    <a:bodyPr/>
                    <a:lstStyle/>
                    <a:p>
                      <a:pPr algn="ctr"/>
                      <a:r>
                        <a:rPr lang="en-US" sz="1600" b="1" i="1" baseline="0" dirty="0" smtClean="0">
                          <a:latin typeface="+mj-lt"/>
                        </a:rPr>
                        <a:t>YEAR:</a:t>
                      </a:r>
                      <a:endParaRPr lang="en-US" sz="1600" b="1" i="1" dirty="0">
                        <a:latin typeface="+mj-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i="1" dirty="0" smtClean="0">
                          <a:latin typeface="+mj-lt"/>
                          <a:cs typeface="Arial" pitchFamily="34" charset="0"/>
                        </a:rPr>
                        <a:t>End of year asset value:</a:t>
                      </a:r>
                      <a:endParaRPr lang="en-US" sz="1600" b="1" i="1" dirty="0">
                        <a:latin typeface="+mj-lt"/>
                      </a:endParaRPr>
                    </a:p>
                  </a:txBody>
                  <a:tcPr>
                    <a:solidFill>
                      <a:schemeClr val="bg1"/>
                    </a:solidFill>
                  </a:tcPr>
                </a:tc>
                <a:tc>
                  <a:txBody>
                    <a:bodyPr/>
                    <a:lstStyle/>
                    <a:p>
                      <a:pPr algn="ctr">
                        <a:tabLst>
                          <a:tab pos="3429000" algn="ctr"/>
                        </a:tabLst>
                      </a:pPr>
                      <a:r>
                        <a:rPr lang="en-US" sz="1600" b="1" i="1" dirty="0" err="1" smtClean="0">
                          <a:latin typeface="+mj-lt"/>
                          <a:cs typeface="Arial" pitchFamily="34" charset="0"/>
                        </a:rPr>
                        <a:t>HPR</a:t>
                      </a:r>
                      <a:r>
                        <a:rPr lang="en-US" sz="1600" b="1" i="1" dirty="0" smtClean="0">
                          <a:latin typeface="+mj-lt"/>
                          <a:cs typeface="Arial" pitchFamily="34" charset="0"/>
                        </a:rPr>
                        <a:t>:</a:t>
                      </a:r>
                      <a:endParaRPr lang="en-US" sz="1600" b="1" i="1" dirty="0">
                        <a:latin typeface="+mj-lt"/>
                        <a:cs typeface="Times New Roman" pitchFamily="18" charset="0"/>
                      </a:endParaRPr>
                    </a:p>
                  </a:txBody>
                  <a:tcPr>
                    <a:solidFill>
                      <a:schemeClr val="bg1"/>
                    </a:solidFill>
                  </a:tcPr>
                </a:tc>
              </a:tr>
              <a:tr h="348846">
                <a:tc>
                  <a:txBody>
                    <a:bodyPr/>
                    <a:lstStyle/>
                    <a:p>
                      <a:pPr algn="ctr" eaLnBrk="1" hangingPunct="1">
                        <a:tabLst>
                          <a:tab pos="3429000" algn="ctr"/>
                        </a:tabLst>
                      </a:pPr>
                      <a:r>
                        <a:rPr lang="en-US" sz="1600" dirty="0" smtClean="0">
                          <a:latin typeface="+mj-lt"/>
                          <a:cs typeface="Arial" pitchFamily="34" charset="0"/>
                        </a:rPr>
                        <a:t>1992</a:t>
                      </a:r>
                      <a:endParaRPr lang="en-US" sz="1600" dirty="0">
                        <a:latin typeface="+mj-lt"/>
                        <a:cs typeface="Times New Roman" pitchFamily="18" charset="0"/>
                      </a:endParaRPr>
                    </a:p>
                  </a:txBody>
                  <a:tcPr>
                    <a:solidFill>
                      <a:schemeClr val="bg1"/>
                    </a:solidFill>
                  </a:tcPr>
                </a:tc>
                <a:tc>
                  <a:txBody>
                    <a:bodyPr/>
                    <a:lstStyle/>
                    <a:p>
                      <a:pPr algn="ctr"/>
                      <a:r>
                        <a:rPr lang="en-US" sz="1600" dirty="0" smtClean="0">
                          <a:latin typeface="+mj-lt"/>
                        </a:rPr>
                        <a:t>$100,000</a:t>
                      </a:r>
                      <a:endParaRPr lang="en-US" sz="1600" dirty="0">
                        <a:latin typeface="+mj-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latin typeface="+mj-lt"/>
                      </a:endParaRPr>
                    </a:p>
                  </a:txBody>
                  <a:tcPr>
                    <a:solidFill>
                      <a:schemeClr val="bg1"/>
                    </a:solidFill>
                  </a:tcPr>
                </a:tc>
              </a:tr>
              <a:tr h="369988">
                <a:tc>
                  <a:txBody>
                    <a:bodyPr/>
                    <a:lstStyle/>
                    <a:p>
                      <a:pPr algn="ctr" eaLnBrk="1" hangingPunct="1">
                        <a:tabLst>
                          <a:tab pos="3429000" algn="ctr"/>
                        </a:tabLst>
                      </a:pPr>
                      <a:r>
                        <a:rPr lang="en-US" sz="1600" dirty="0" smtClean="0">
                          <a:latin typeface="+mj-lt"/>
                          <a:cs typeface="Arial" pitchFamily="34" charset="0"/>
                        </a:rPr>
                        <a:t>1993</a:t>
                      </a:r>
                      <a:endParaRPr lang="en-US" sz="1600" dirty="0">
                        <a:latin typeface="+mj-lt"/>
                        <a:cs typeface="Times New Roman" pitchFamily="18" charset="0"/>
                      </a:endParaRPr>
                    </a:p>
                  </a:txBody>
                  <a:tcPr>
                    <a:solidFill>
                      <a:schemeClr val="bg1"/>
                    </a:solidFill>
                  </a:tcPr>
                </a:tc>
                <a:tc>
                  <a:txBody>
                    <a:bodyPr/>
                    <a:lstStyle/>
                    <a:p>
                      <a:pPr algn="ctr"/>
                      <a:r>
                        <a:rPr lang="en-US" sz="1600" dirty="0" smtClean="0">
                          <a:latin typeface="+mj-lt"/>
                        </a:rPr>
                        <a:t>$110,000</a:t>
                      </a:r>
                      <a:endParaRPr lang="en-US" sz="1600" dirty="0">
                        <a:latin typeface="+mj-lt"/>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mj-lt"/>
                          <a:cs typeface="Arial" pitchFamily="34" charset="0"/>
                        </a:rPr>
                        <a:t>(110,000 − 100,000) / 100,000 = </a:t>
                      </a:r>
                      <a:r>
                        <a:rPr lang="en-US" sz="1600" b="1" dirty="0" smtClean="0">
                          <a:latin typeface="+mj-lt"/>
                          <a:cs typeface="Arial" pitchFamily="34" charset="0"/>
                        </a:rPr>
                        <a:t>10.00%</a:t>
                      </a:r>
                      <a:endParaRPr lang="en-US" sz="1600" b="1" dirty="0">
                        <a:latin typeface="+mj-lt"/>
                      </a:endParaRPr>
                    </a:p>
                  </a:txBody>
                  <a:tcPr>
                    <a:solidFill>
                      <a:schemeClr val="bg1"/>
                    </a:solidFill>
                  </a:tcPr>
                </a:tc>
              </a:tr>
              <a:tr h="369988">
                <a:tc>
                  <a:txBody>
                    <a:bodyPr/>
                    <a:lstStyle/>
                    <a:p>
                      <a:pPr algn="ctr" eaLnBrk="1" hangingPunct="1">
                        <a:tabLst>
                          <a:tab pos="3429000" algn="ctr"/>
                        </a:tabLst>
                      </a:pPr>
                      <a:r>
                        <a:rPr lang="en-US" sz="1600" dirty="0" smtClean="0">
                          <a:latin typeface="+mj-lt"/>
                          <a:cs typeface="Times New Roman" pitchFamily="18" charset="0"/>
                        </a:rPr>
                        <a:t>1994</a:t>
                      </a:r>
                      <a:endParaRPr lang="en-US" sz="1600" dirty="0">
                        <a:latin typeface="+mj-lt"/>
                        <a:cs typeface="Times New Roman" pitchFamily="18" charset="0"/>
                      </a:endParaRPr>
                    </a:p>
                  </a:txBody>
                  <a:tcPr>
                    <a:solidFill>
                      <a:schemeClr val="bg1"/>
                    </a:solidFill>
                  </a:tcPr>
                </a:tc>
                <a:tc>
                  <a:txBody>
                    <a:bodyPr/>
                    <a:lstStyle/>
                    <a:p>
                      <a:pPr algn="ctr" eaLnBrk="1" hangingPunct="1">
                        <a:tabLst>
                          <a:tab pos="3429000" algn="ctr"/>
                        </a:tabLst>
                      </a:pPr>
                      <a:r>
                        <a:rPr lang="en-US" sz="1600" dirty="0" smtClean="0">
                          <a:latin typeface="+mj-lt"/>
                          <a:cs typeface="Arial" pitchFamily="34" charset="0"/>
                        </a:rPr>
                        <a:t>$121,000</a:t>
                      </a:r>
                      <a:endParaRPr lang="en-US" sz="1100" dirty="0">
                        <a:latin typeface="+mj-lt"/>
                        <a:cs typeface="Times New Roman" pitchFamily="18" charset="0"/>
                      </a:endParaRPr>
                    </a:p>
                  </a:txBody>
                  <a:tcPr>
                    <a:solidFill>
                      <a:schemeClr val="bg1"/>
                    </a:solidFill>
                  </a:tcPr>
                </a:tc>
                <a:tc>
                  <a:txBody>
                    <a:bodyPr/>
                    <a:lstStyle/>
                    <a:p>
                      <a:pPr algn="ctr" eaLnBrk="1" hangingPunct="1">
                        <a:tabLst>
                          <a:tab pos="3429000" algn="ctr"/>
                        </a:tabLst>
                      </a:pPr>
                      <a:r>
                        <a:rPr lang="en-US" sz="1600" dirty="0" smtClean="0">
                          <a:latin typeface="+mj-lt"/>
                          <a:cs typeface="Arial" pitchFamily="34" charset="0"/>
                        </a:rPr>
                        <a:t>(121,000 − 110,000) / 110,000 = </a:t>
                      </a:r>
                      <a:r>
                        <a:rPr lang="en-US" sz="1600" b="1" dirty="0" smtClean="0">
                          <a:latin typeface="+mj-lt"/>
                          <a:cs typeface="Arial" pitchFamily="34" charset="0"/>
                        </a:rPr>
                        <a:t>10.00%</a:t>
                      </a:r>
                      <a:endParaRPr lang="en-US" sz="1100" dirty="0">
                        <a:latin typeface="+mj-lt"/>
                        <a:cs typeface="Times New Roman" pitchFamily="18" charset="0"/>
                      </a:endParaRPr>
                    </a:p>
                  </a:txBody>
                  <a:tcPr>
                    <a:solidFill>
                      <a:schemeClr val="bg1"/>
                    </a:solidFill>
                  </a:tcPr>
                </a:tc>
              </a:tr>
              <a:tr h="369988">
                <a:tc>
                  <a:txBody>
                    <a:bodyPr/>
                    <a:lstStyle/>
                    <a:p>
                      <a:pPr algn="ctr" eaLnBrk="1" hangingPunct="1">
                        <a:tabLst>
                          <a:tab pos="3429000" algn="ctr"/>
                        </a:tabLst>
                      </a:pPr>
                      <a:r>
                        <a:rPr lang="en-US" sz="1600" dirty="0" smtClean="0">
                          <a:latin typeface="+mj-lt"/>
                          <a:cs typeface="Times New Roman" pitchFamily="18" charset="0"/>
                        </a:rPr>
                        <a:t>1995</a:t>
                      </a:r>
                      <a:endParaRPr lang="en-US" sz="1600" dirty="0">
                        <a:latin typeface="+mj-lt"/>
                        <a:cs typeface="Times New Roman" pitchFamily="18" charset="0"/>
                      </a:endParaRPr>
                    </a:p>
                  </a:txBody>
                  <a:tcPr>
                    <a:solidFill>
                      <a:schemeClr val="bg1"/>
                    </a:solidFill>
                  </a:tcPr>
                </a:tc>
                <a:tc>
                  <a:txBody>
                    <a:bodyPr/>
                    <a:lstStyle/>
                    <a:p>
                      <a:pPr algn="ctr" eaLnBrk="1" hangingPunct="1">
                        <a:tabLst>
                          <a:tab pos="3429000" algn="ctr"/>
                        </a:tabLst>
                      </a:pPr>
                      <a:r>
                        <a:rPr lang="en-US" sz="1600" dirty="0" smtClean="0">
                          <a:latin typeface="+mj-lt"/>
                          <a:cs typeface="Arial" pitchFamily="34" charset="0"/>
                        </a:rPr>
                        <a:t>$133,100</a:t>
                      </a:r>
                      <a:endParaRPr lang="en-US" sz="1100" dirty="0">
                        <a:latin typeface="+mj-lt"/>
                        <a:cs typeface="Times New Roman" pitchFamily="18" charset="0"/>
                      </a:endParaRPr>
                    </a:p>
                  </a:txBody>
                  <a:tcPr>
                    <a:solidFill>
                      <a:schemeClr val="bg1"/>
                    </a:solidFill>
                  </a:tcPr>
                </a:tc>
                <a:tc>
                  <a:txBody>
                    <a:bodyPr/>
                    <a:lstStyle/>
                    <a:p>
                      <a:pPr algn="ctr" eaLnBrk="1" hangingPunct="1">
                        <a:tabLst>
                          <a:tab pos="3429000" algn="ctr"/>
                        </a:tabLst>
                      </a:pPr>
                      <a:r>
                        <a:rPr lang="en-US" sz="1600" dirty="0" smtClean="0">
                          <a:latin typeface="+mj-lt"/>
                          <a:cs typeface="Arial" pitchFamily="34" charset="0"/>
                        </a:rPr>
                        <a:t>(133,100 − 121,000) / 121,000 = </a:t>
                      </a:r>
                      <a:r>
                        <a:rPr lang="en-US" sz="1600" b="1" dirty="0" smtClean="0">
                          <a:latin typeface="+mj-lt"/>
                          <a:cs typeface="Arial" pitchFamily="34" charset="0"/>
                        </a:rPr>
                        <a:t>10.00%</a:t>
                      </a:r>
                      <a:endParaRPr lang="en-US" sz="1100" dirty="0">
                        <a:latin typeface="+mj-lt"/>
                        <a:cs typeface="Times New Roman" pitchFamily="18" charset="0"/>
                      </a:endParaRPr>
                    </a:p>
                  </a:txBody>
                  <a:tcPr>
                    <a:solidFill>
                      <a:schemeClr val="bg1"/>
                    </a:solidFill>
                  </a:tcPr>
                </a:tc>
              </a:tr>
            </a:tbl>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685800" y="381000"/>
            <a:ext cx="7772400" cy="1143000"/>
          </a:xfrm>
        </p:spPr>
        <p:txBody>
          <a:bodyPr/>
          <a:lstStyle/>
          <a:p>
            <a:pPr eaLnBrk="1" hangingPunct="1">
              <a:defRPr/>
            </a:pPr>
            <a:r>
              <a:rPr lang="en-US" sz="3200" b="1" dirty="0" smtClean="0">
                <a:cs typeface="Arial" panose="020B0604020202090204" pitchFamily="34" charset="0"/>
              </a:rPr>
              <a:t>Three-year average annual return (1993-95):</a:t>
            </a:r>
            <a:endParaRPr lang="en-US" sz="3200" dirty="0" smtClean="0">
              <a:latin typeface="Courier" charset="0"/>
              <a:cs typeface="Times New Roman" panose="02020603050405020304" pitchFamily="18" charset="0"/>
            </a:endParaRPr>
          </a:p>
        </p:txBody>
      </p:sp>
      <p:sp>
        <p:nvSpPr>
          <p:cNvPr id="73731" name="Rectangle 3"/>
          <p:cNvSpPr>
            <a:spLocks noGrp="1" noChangeArrowheads="1"/>
          </p:cNvSpPr>
          <p:nvPr>
            <p:ph type="body" idx="1"/>
          </p:nvPr>
        </p:nvSpPr>
        <p:spPr>
          <a:xfrm>
            <a:off x="685800" y="1600200"/>
            <a:ext cx="7772400" cy="4876800"/>
          </a:xfrm>
        </p:spPr>
        <p:txBody>
          <a:bodyPr/>
          <a:lstStyle/>
          <a:p>
            <a:pPr eaLnBrk="1" hangingPunct="1">
              <a:lnSpc>
                <a:spcPct val="90000"/>
              </a:lnSpc>
              <a:spcBef>
                <a:spcPct val="0"/>
              </a:spcBef>
              <a:buFont typeface="Wingdings" pitchFamily="2" charset="2"/>
              <a:buNone/>
            </a:pPr>
            <a:r>
              <a:rPr lang="en-US" sz="2800" smtClean="0">
                <a:cs typeface="Arial" pitchFamily="34" charset="0"/>
              </a:rPr>
              <a:t>Arithmetic mean:</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(10.00 + 10.00 + 10.00) / 3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10.00%</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Geometric mean:</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(133,100 / 100,000)</a:t>
            </a:r>
            <a:r>
              <a:rPr lang="en-US" sz="2800" baseline="30000" smtClean="0">
                <a:cs typeface="Arial" pitchFamily="34" charset="0"/>
              </a:rPr>
              <a:t>(1/3)</a:t>
            </a:r>
            <a:r>
              <a:rPr lang="en-US" sz="2800" smtClean="0">
                <a:cs typeface="Arial" pitchFamily="34" charset="0"/>
              </a:rPr>
              <a:t> − 1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((1.1000)(1.1000)(1.1000))</a:t>
            </a:r>
            <a:r>
              <a:rPr lang="en-US" sz="2800" baseline="30000" smtClean="0">
                <a:cs typeface="Arial" pitchFamily="34" charset="0"/>
              </a:rPr>
              <a:t>(1/3)</a:t>
            </a:r>
            <a:r>
              <a:rPr lang="en-US" sz="2800" smtClean="0">
                <a:cs typeface="Arial" pitchFamily="34" charset="0"/>
              </a:rPr>
              <a:t> − 1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10.00%</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Continuously comp'd: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LN(133,100 / 100,000) / 3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(LN(1.1)+LN(1.1)+LN(1.1)) / 3 = 9.53%</a:t>
            </a:r>
            <a:endParaRPr lang="en-US" sz="2800" smtClean="0">
              <a:latin typeface="Courier" charset="0"/>
              <a:cs typeface="Times New Roman" pitchFamily="18" charset="0"/>
            </a:endParaRPr>
          </a:p>
        </p:txBody>
      </p:sp>
      <p:sp>
        <p:nvSpPr>
          <p:cNvPr id="73732" name="Slide Number Placeholder 3"/>
          <p:cNvSpPr>
            <a:spLocks noGrp="1"/>
          </p:cNvSpPr>
          <p:nvPr>
            <p:ph type="sldNum" sz="quarter" idx="12"/>
          </p:nvPr>
        </p:nvSpPr>
        <p:spPr>
          <a:noFill/>
          <a:ln>
            <a:miter lim="800000"/>
            <a:headEnd/>
            <a:tailEnd/>
          </a:ln>
        </p:spPr>
        <p:txBody>
          <a:bodyPr/>
          <a:lstStyle/>
          <a:p>
            <a:fld id="{7A277BE9-8306-4F59-BD73-E22502F974D0}" type="slidenum">
              <a:rPr lang="en-US"/>
              <a:pPr/>
              <a:t>67</a:t>
            </a:fld>
            <a:endParaRPr lang="en-US"/>
          </a:p>
        </p:txBody>
      </p:sp>
      <p:sp>
        <p:nvSpPr>
          <p:cNvPr id="7373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a:xfrm>
            <a:off x="685800" y="685800"/>
            <a:ext cx="7772400" cy="1143000"/>
          </a:xfrm>
        </p:spPr>
        <p:txBody>
          <a:bodyPr/>
          <a:lstStyle/>
          <a:p>
            <a:pPr eaLnBrk="1" hangingPunct="1">
              <a:defRPr/>
            </a:pPr>
            <a:r>
              <a:rPr lang="en-US" sz="4000" b="1" dirty="0" smtClean="0">
                <a:cs typeface="Arial" panose="020B0604020202090204" pitchFamily="34" charset="0"/>
              </a:rPr>
              <a:t>ANOTHER MULTI-PERIOD RETURN MEASURE: The </a:t>
            </a:r>
            <a:r>
              <a:rPr lang="en-US" sz="4000" b="1" dirty="0" err="1" smtClean="0">
                <a:cs typeface="Arial" panose="020B0604020202090204" pitchFamily="34" charset="0"/>
              </a:rPr>
              <a:t>IRR</a:t>
            </a:r>
            <a:r>
              <a:rPr lang="en-US" sz="4000" b="1" dirty="0" smtClean="0">
                <a:cs typeface="Arial" panose="020B0604020202090204" pitchFamily="34" charset="0"/>
              </a:rPr>
              <a:t>...</a:t>
            </a:r>
            <a:endParaRPr lang="en-US" sz="4000" dirty="0" smtClean="0">
              <a:latin typeface="Courier" charset="0"/>
              <a:cs typeface="Times New Roman" panose="02020603050405020304" pitchFamily="18" charset="0"/>
            </a:endParaRPr>
          </a:p>
        </p:txBody>
      </p:sp>
      <p:sp>
        <p:nvSpPr>
          <p:cNvPr id="74755" name="Rectangle 3"/>
          <p:cNvSpPr>
            <a:spLocks noGrp="1" noChangeArrowheads="1"/>
          </p:cNvSpPr>
          <p:nvPr>
            <p:ph type="body" idx="1"/>
          </p:nvPr>
        </p:nvSpPr>
        <p:spPr/>
        <p:txBody>
          <a:bodyPr/>
          <a:lstStyle/>
          <a:p>
            <a:pPr marL="0" indent="0" eaLnBrk="1" hangingPunct="1">
              <a:buFont typeface="Wingdings" pitchFamily="2" charset="2"/>
              <a:buNone/>
            </a:pPr>
            <a:r>
              <a:rPr lang="en-US" sz="2800" smtClean="0">
                <a:cs typeface="Arial" pitchFamily="34" charset="0"/>
              </a:rPr>
              <a:t>Can’t compute HPRs if you don’t know asset value at intermediate points in time (as in real estate without regular appraisals)</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So you can’t compute time-weighted average returns.</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a:t>
            </a:r>
            <a:r>
              <a:rPr lang="en-US" sz="2800" smtClean="0">
                <a:cs typeface="Times New Roman" pitchFamily="18" charset="0"/>
                <a:sym typeface="Wingdings" pitchFamily="2" charset="2"/>
              </a:rPr>
              <a:t></a:t>
            </a:r>
            <a:r>
              <a:rPr lang="en-US" sz="2800" smtClean="0">
                <a:cs typeface="Arial" pitchFamily="34" charset="0"/>
              </a:rPr>
              <a:t> </a:t>
            </a:r>
            <a:r>
              <a:rPr lang="en-US" sz="2800" i="1" smtClean="0">
                <a:cs typeface="Arial" pitchFamily="34" charset="0"/>
              </a:rPr>
              <a:t>You need the </a:t>
            </a:r>
            <a:r>
              <a:rPr lang="en-US" sz="2800" b="1" i="1" smtClean="0">
                <a:cs typeface="Arial" pitchFamily="34" charset="0"/>
              </a:rPr>
              <a:t>IRR</a:t>
            </a:r>
            <a:r>
              <a:rPr lang="en-US" sz="2800" smtClean="0">
                <a:cs typeface="Arial" pitchFamily="34" charset="0"/>
              </a:rPr>
              <a:t>.</a:t>
            </a:r>
            <a:endParaRPr lang="en-US" sz="2800" smtClean="0">
              <a:latin typeface="Courier" charset="0"/>
              <a:cs typeface="Times New Roman" pitchFamily="18" charset="0"/>
            </a:endParaRPr>
          </a:p>
        </p:txBody>
      </p:sp>
      <p:sp>
        <p:nvSpPr>
          <p:cNvPr id="74756" name="Slide Number Placeholder 3"/>
          <p:cNvSpPr>
            <a:spLocks noGrp="1"/>
          </p:cNvSpPr>
          <p:nvPr>
            <p:ph type="sldNum" sz="quarter" idx="12"/>
          </p:nvPr>
        </p:nvSpPr>
        <p:spPr>
          <a:noFill/>
          <a:ln>
            <a:miter lim="800000"/>
            <a:headEnd/>
            <a:tailEnd/>
          </a:ln>
        </p:spPr>
        <p:txBody>
          <a:bodyPr/>
          <a:lstStyle/>
          <a:p>
            <a:fld id="{830FC7EC-601A-475E-824E-FAD60F0ABB1F}" type="slidenum">
              <a:rPr lang="en-US"/>
              <a:pPr/>
              <a:t>68</a:t>
            </a:fld>
            <a:endParaRPr lang="en-US"/>
          </a:p>
        </p:txBody>
      </p:sp>
      <p:sp>
        <p:nvSpPr>
          <p:cNvPr id="7475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lstStyle/>
          <a:p>
            <a:pPr eaLnBrk="1" hangingPunct="1">
              <a:defRPr/>
            </a:pPr>
            <a:r>
              <a:rPr lang="en-US" smtClean="0"/>
              <a:t>IRR</a:t>
            </a:r>
          </a:p>
        </p:txBody>
      </p:sp>
      <p:sp>
        <p:nvSpPr>
          <p:cNvPr id="75779" name="Rectangle 3"/>
          <p:cNvSpPr>
            <a:spLocks noGrp="1" noChangeArrowheads="1"/>
          </p:cNvSpPr>
          <p:nvPr>
            <p:ph type="body" idx="1"/>
          </p:nvPr>
        </p:nvSpPr>
        <p:spPr/>
        <p:txBody>
          <a:bodyPr/>
          <a:lstStyle/>
          <a:p>
            <a:pPr marL="0" indent="457200" eaLnBrk="1" hangingPunct="1">
              <a:buFont typeface="Wingdings" pitchFamily="2" charset="2"/>
              <a:buNone/>
            </a:pPr>
            <a:r>
              <a:rPr lang="en-US" sz="2800" smtClean="0">
                <a:cs typeface="Arial" pitchFamily="34" charset="0"/>
              </a:rPr>
              <a:t>Suppose you want a return measure that reflects the effect of the </a:t>
            </a:r>
            <a:r>
              <a:rPr lang="en-US" sz="2800" b="1" i="1" smtClean="0">
                <a:cs typeface="Arial" pitchFamily="34" charset="0"/>
              </a:rPr>
              <a:t>timing</a:t>
            </a:r>
            <a:r>
              <a:rPr lang="en-US" sz="2800" smtClean="0">
                <a:cs typeface="Arial" pitchFamily="34" charset="0"/>
              </a:rPr>
              <a:t> of when (inside of the overall time span covered) the investor has decided to put more capital into the investment and/or take capital out of the investment.</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a:t>
            </a:r>
            <a:r>
              <a:rPr lang="en-US" sz="2800" smtClean="0">
                <a:cs typeface="Times New Roman" pitchFamily="18" charset="0"/>
                <a:sym typeface="Wingdings" pitchFamily="2" charset="2"/>
              </a:rPr>
              <a:t></a:t>
            </a:r>
            <a:r>
              <a:rPr lang="en-US" sz="2800" smtClean="0">
                <a:cs typeface="Arial" pitchFamily="34" charset="0"/>
              </a:rPr>
              <a:t> </a:t>
            </a:r>
            <a:r>
              <a:rPr lang="en-US" sz="2800" i="1" smtClean="0">
                <a:cs typeface="Arial" pitchFamily="34" charset="0"/>
              </a:rPr>
              <a:t>You need the </a:t>
            </a:r>
            <a:r>
              <a:rPr lang="en-US" sz="2800" b="1" i="1" smtClean="0">
                <a:cs typeface="Arial" pitchFamily="34" charset="0"/>
              </a:rPr>
              <a:t>IRR</a:t>
            </a:r>
            <a:r>
              <a:rPr lang="en-US" sz="2800" smtClean="0">
                <a:cs typeface="Arial" pitchFamily="34" charset="0"/>
              </a:rPr>
              <a:t>.</a:t>
            </a:r>
            <a:endParaRPr lang="en-US" sz="2800" smtClean="0">
              <a:latin typeface="Courier" charset="0"/>
              <a:cs typeface="Times New Roman" pitchFamily="18" charset="0"/>
            </a:endParaRPr>
          </a:p>
        </p:txBody>
      </p:sp>
      <p:sp>
        <p:nvSpPr>
          <p:cNvPr id="75780" name="Slide Number Placeholder 3"/>
          <p:cNvSpPr>
            <a:spLocks noGrp="1"/>
          </p:cNvSpPr>
          <p:nvPr>
            <p:ph type="sldNum" sz="quarter" idx="12"/>
          </p:nvPr>
        </p:nvSpPr>
        <p:spPr>
          <a:noFill/>
          <a:ln>
            <a:miter lim="800000"/>
            <a:headEnd/>
            <a:tailEnd/>
          </a:ln>
        </p:spPr>
        <p:txBody>
          <a:bodyPr/>
          <a:lstStyle/>
          <a:p>
            <a:fld id="{77E22A9F-462E-4B46-B90F-09EE98AE1278}" type="slidenum">
              <a:rPr lang="en-US"/>
              <a:pPr/>
              <a:t>69</a:t>
            </a:fld>
            <a:endParaRPr lang="en-US"/>
          </a:p>
        </p:txBody>
      </p:sp>
      <p:sp>
        <p:nvSpPr>
          <p:cNvPr id="7578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pPr algn="l" eaLnBrk="1" hangingPunct="1">
              <a:defRPr/>
            </a:pPr>
            <a:r>
              <a:rPr lang="en-US" sz="4000" b="1" dirty="0" smtClean="0"/>
              <a:t>TYPE 1: PERIOD-BY-PERIOD RETURNS (cont’d)</a:t>
            </a:r>
            <a:endParaRPr lang="en-US" sz="4000" dirty="0" smtClean="0"/>
          </a:p>
        </p:txBody>
      </p:sp>
      <p:sp>
        <p:nvSpPr>
          <p:cNvPr id="18435" name="Rectangle 3"/>
          <p:cNvSpPr>
            <a:spLocks noGrp="1" noChangeArrowheads="1"/>
          </p:cNvSpPr>
          <p:nvPr>
            <p:ph type="body" idx="1"/>
          </p:nvPr>
        </p:nvSpPr>
        <p:spPr/>
        <p:txBody>
          <a:bodyPr/>
          <a:lstStyle/>
          <a:p>
            <a:pPr eaLnBrk="1" hangingPunct="1"/>
            <a:r>
              <a:rPr lang="en-US" b="1" smtClean="0">
                <a:latin typeface="Arial" pitchFamily="34" charset="0"/>
              </a:rPr>
              <a:t>NOTE:</a:t>
            </a:r>
            <a:r>
              <a:rPr lang="en-US" smtClean="0">
                <a:latin typeface="Arial" pitchFamily="34" charset="0"/>
              </a:rPr>
              <a:t> The periods used to define periodic returns should be short enough that the assumption of no intermediate cash flows does not matter.</a:t>
            </a:r>
          </a:p>
        </p:txBody>
      </p:sp>
      <p:sp>
        <p:nvSpPr>
          <p:cNvPr id="18436" name="Slide Number Placeholder 3"/>
          <p:cNvSpPr>
            <a:spLocks noGrp="1"/>
          </p:cNvSpPr>
          <p:nvPr>
            <p:ph type="sldNum" sz="quarter" idx="12"/>
          </p:nvPr>
        </p:nvSpPr>
        <p:spPr>
          <a:noFill/>
          <a:ln>
            <a:miter lim="800000"/>
            <a:headEnd/>
            <a:tailEnd/>
          </a:ln>
        </p:spPr>
        <p:txBody>
          <a:bodyPr/>
          <a:lstStyle/>
          <a:p>
            <a:fld id="{F523E8DA-C036-480E-80FB-50C7CB0265D5}" type="slidenum">
              <a:rPr lang="en-US"/>
              <a:pPr/>
              <a:t>7</a:t>
            </a:fld>
            <a:endParaRPr lang="en-US"/>
          </a:p>
        </p:txBody>
      </p:sp>
      <p:sp>
        <p:nvSpPr>
          <p:cNvPr id="1843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pPr eaLnBrk="1" hangingPunct="1">
              <a:defRPr/>
            </a:pPr>
            <a:r>
              <a:rPr lang="en-US" smtClean="0"/>
              <a:t>IRR</a:t>
            </a:r>
          </a:p>
        </p:txBody>
      </p:sp>
      <p:sp>
        <p:nvSpPr>
          <p:cNvPr id="76803"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b="1" smtClean="0">
                <a:cs typeface="Arial" pitchFamily="34" charset="0"/>
              </a:rPr>
              <a:t>FORMAL DEFINITION OF IRR</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 </a:t>
            </a:r>
            <a:r>
              <a:rPr lang="en-US" smtClean="0">
                <a:latin typeface="Courier" charset="0"/>
                <a:cs typeface="Times New Roman" pitchFamily="18" charset="0"/>
              </a:rPr>
              <a:t/>
            </a:r>
            <a:br>
              <a:rPr lang="en-US" smtClean="0">
                <a:latin typeface="Courier" charset="0"/>
                <a:cs typeface="Times New Roman" pitchFamily="18" charset="0"/>
              </a:rPr>
            </a:br>
            <a:r>
              <a:rPr lang="en-US" smtClean="0">
                <a:cs typeface="Arial" pitchFamily="34" charset="0"/>
              </a:rPr>
              <a:t>“</a:t>
            </a:r>
            <a:r>
              <a:rPr lang="en-US" b="1" smtClean="0">
                <a:cs typeface="Arial" pitchFamily="34" charset="0"/>
              </a:rPr>
              <a:t>IRR</a:t>
            </a:r>
            <a:r>
              <a:rPr lang="en-US" smtClean="0">
                <a:cs typeface="Arial" pitchFamily="34" charset="0"/>
              </a:rPr>
              <a:t>” (internal rate of return) is that </a:t>
            </a:r>
            <a:r>
              <a:rPr lang="en-US" i="1" smtClean="0">
                <a:cs typeface="Arial" pitchFamily="34" charset="0"/>
              </a:rPr>
              <a:t>single</a:t>
            </a:r>
            <a:r>
              <a:rPr lang="en-US" smtClean="0">
                <a:cs typeface="Arial" pitchFamily="34" charset="0"/>
              </a:rPr>
              <a:t> rate that discounts all the net cash flows obtained from the investment to a present value equal to what you paid for the investment at the beginning:</a:t>
            </a:r>
            <a:endParaRPr lang="en-US" smtClean="0">
              <a:latin typeface="Courier" charset="0"/>
              <a:cs typeface="Times New Roman" pitchFamily="18" charset="0"/>
            </a:endParaRPr>
          </a:p>
        </p:txBody>
      </p:sp>
      <p:sp>
        <p:nvSpPr>
          <p:cNvPr id="76804" name="Slide Number Placeholder 3"/>
          <p:cNvSpPr>
            <a:spLocks noGrp="1"/>
          </p:cNvSpPr>
          <p:nvPr>
            <p:ph type="sldNum" sz="quarter" idx="12"/>
          </p:nvPr>
        </p:nvSpPr>
        <p:spPr>
          <a:noFill/>
          <a:ln>
            <a:miter lim="800000"/>
            <a:headEnd/>
            <a:tailEnd/>
          </a:ln>
        </p:spPr>
        <p:txBody>
          <a:bodyPr/>
          <a:lstStyle/>
          <a:p>
            <a:fld id="{F42DD3C8-4723-4FBD-B27A-D780A7D4411C}" type="slidenum">
              <a:rPr lang="en-US"/>
              <a:pPr/>
              <a:t>70</a:t>
            </a:fld>
            <a:endParaRPr lang="en-US"/>
          </a:p>
        </p:txBody>
      </p:sp>
      <p:sp>
        <p:nvSpPr>
          <p:cNvPr id="7680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1" name="Rectangle 7"/>
          <p:cNvSpPr>
            <a:spLocks noChangeArrowheads="1"/>
          </p:cNvSpPr>
          <p:nvPr/>
        </p:nvSpPr>
        <p:spPr bwMode="auto">
          <a:xfrm>
            <a:off x="914400" y="838200"/>
            <a:ext cx="7086600" cy="1066800"/>
          </a:xfrm>
          <a:prstGeom prst="rect">
            <a:avLst/>
          </a:prstGeom>
          <a:solidFill>
            <a:schemeClr val="bg1"/>
          </a:solidFill>
          <a:ln w="9525">
            <a:solidFill>
              <a:schemeClr val="tx1"/>
            </a:solidFill>
            <a:miter lim="800000"/>
            <a:headEnd/>
            <a:tailEnd/>
          </a:ln>
        </p:spPr>
        <p:txBody>
          <a:bodyPr wrap="none" anchor="ctr"/>
          <a:lstStyle/>
          <a:p>
            <a:pPr eaLnBrk="1" hangingPunct="1"/>
            <a:endParaRPr lang="en-US"/>
          </a:p>
        </p:txBody>
      </p:sp>
      <p:sp>
        <p:nvSpPr>
          <p:cNvPr id="277506" name="Rectangle 2"/>
          <p:cNvSpPr>
            <a:spLocks noGrp="1" noChangeArrowheads="1"/>
          </p:cNvSpPr>
          <p:nvPr>
            <p:ph type="title"/>
          </p:nvPr>
        </p:nvSpPr>
        <p:spPr>
          <a:xfrm>
            <a:off x="685800" y="0"/>
            <a:ext cx="7772400" cy="1066800"/>
          </a:xfrm>
        </p:spPr>
        <p:txBody>
          <a:bodyPr/>
          <a:lstStyle/>
          <a:p>
            <a:pPr eaLnBrk="1" hangingPunct="1">
              <a:defRPr/>
            </a:pPr>
            <a:r>
              <a:rPr lang="en-US" dirty="0" err="1" smtClean="0"/>
              <a:t>IRR</a:t>
            </a:r>
            <a:endParaRPr lang="en-US" dirty="0" smtClean="0"/>
          </a:p>
        </p:txBody>
      </p:sp>
      <p:sp>
        <p:nvSpPr>
          <p:cNvPr id="74756" name="Rectangle 3"/>
          <p:cNvSpPr>
            <a:spLocks noGrp="1" noChangeArrowheads="1"/>
          </p:cNvSpPr>
          <p:nvPr>
            <p:ph type="body" idx="1"/>
          </p:nvPr>
        </p:nvSpPr>
        <p:spPr>
          <a:xfrm>
            <a:off x="381000" y="2133600"/>
            <a:ext cx="8534400" cy="3962400"/>
          </a:xfrm>
        </p:spPr>
        <p:txBody>
          <a:bodyPr/>
          <a:lstStyle/>
          <a:p>
            <a:pPr eaLnBrk="1" hangingPunct="1">
              <a:lnSpc>
                <a:spcPct val="90000"/>
              </a:lnSpc>
              <a:buFont typeface="Wingdings" pitchFamily="2" charset="2"/>
              <a:buNone/>
              <a:defRPr/>
            </a:pPr>
            <a:r>
              <a:rPr lang="en-US" sz="2800" dirty="0" err="1" smtClean="0">
                <a:cs typeface="Courier New" pitchFamily="49" charset="0"/>
              </a:rPr>
              <a:t>CF</a:t>
            </a:r>
            <a:r>
              <a:rPr lang="en-US" sz="2800" baseline="-30000" dirty="0" err="1" smtClean="0">
                <a:cs typeface="Courier New" pitchFamily="49" charset="0"/>
              </a:rPr>
              <a:t>t</a:t>
            </a:r>
            <a:r>
              <a:rPr lang="en-US" sz="2800" dirty="0" smtClean="0">
                <a:cs typeface="Courier New" pitchFamily="49" charset="0"/>
              </a:rPr>
              <a:t> = </a:t>
            </a:r>
            <a:r>
              <a:rPr lang="en-US" sz="2800" u="sng" dirty="0" smtClean="0">
                <a:cs typeface="Courier New" pitchFamily="49" charset="0"/>
              </a:rPr>
              <a:t>Net</a:t>
            </a:r>
            <a:r>
              <a:rPr lang="en-US" sz="2800" dirty="0" smtClean="0">
                <a:cs typeface="Courier New" pitchFamily="49" charset="0"/>
              </a:rPr>
              <a:t> Cash Flow to Investor in Period “t”</a:t>
            </a:r>
            <a:endParaRPr lang="en-US" sz="2800" dirty="0" smtClean="0">
              <a:cs typeface="Times New Roman" pitchFamily="18" charset="0"/>
            </a:endParaRPr>
          </a:p>
          <a:p>
            <a:pPr eaLnBrk="1" hangingPunct="1">
              <a:lnSpc>
                <a:spcPct val="90000"/>
              </a:lnSpc>
              <a:buFont typeface="Wingdings" pitchFamily="2" charset="2"/>
              <a:buNone/>
              <a:defRPr/>
            </a:pPr>
            <a:r>
              <a:rPr lang="en-US" sz="2800" dirty="0" smtClean="0">
                <a:cs typeface="Courier New" pitchFamily="49" charset="0"/>
              </a:rPr>
              <a:t>CF</a:t>
            </a:r>
            <a:r>
              <a:rPr lang="en-US" sz="2800" baseline="-30000" dirty="0" smtClean="0">
                <a:cs typeface="Courier New" pitchFamily="49" charset="0"/>
              </a:rPr>
              <a:t>0</a:t>
            </a:r>
            <a:r>
              <a:rPr lang="en-US" sz="2800" dirty="0" smtClean="0">
                <a:cs typeface="Courier New" pitchFamily="49" charset="0"/>
              </a:rPr>
              <a:t> is usually negative (capital outlay).</a:t>
            </a:r>
            <a:endParaRPr lang="en-US" sz="2800" dirty="0" smtClean="0">
              <a:cs typeface="Times New Roman" pitchFamily="18" charset="0"/>
            </a:endParaRPr>
          </a:p>
          <a:p>
            <a:pPr eaLnBrk="1" hangingPunct="1">
              <a:lnSpc>
                <a:spcPct val="90000"/>
              </a:lnSpc>
              <a:buFont typeface="Wingdings" pitchFamily="2" charset="2"/>
              <a:buNone/>
              <a:defRPr/>
            </a:pPr>
            <a:r>
              <a:rPr lang="en-US" sz="2800" dirty="0" smtClean="0">
                <a:cs typeface="Arial" pitchFamily="34" charset="0"/>
              </a:rPr>
              <a:t>Note: </a:t>
            </a:r>
            <a:r>
              <a:rPr lang="en-US" sz="2800" dirty="0" err="1" smtClean="0">
                <a:cs typeface="Arial" pitchFamily="34" charset="0"/>
              </a:rPr>
              <a:t>CF</a:t>
            </a:r>
            <a:r>
              <a:rPr lang="en-US" sz="2800" baseline="-30000" dirty="0" err="1" smtClean="0">
                <a:cs typeface="Arial" pitchFamily="34" charset="0"/>
              </a:rPr>
              <a:t>t</a:t>
            </a:r>
            <a:r>
              <a:rPr lang="en-US" sz="2800" dirty="0" smtClean="0">
                <a:cs typeface="Arial" pitchFamily="34" charset="0"/>
              </a:rPr>
              <a:t> is signed according to the convention: </a:t>
            </a:r>
            <a:endParaRPr lang="en-US" sz="2800" dirty="0" smtClean="0">
              <a:latin typeface="Courier" charset="0"/>
              <a:cs typeface="Times New Roman" pitchFamily="18" charset="0"/>
            </a:endParaRPr>
          </a:p>
          <a:p>
            <a:pPr eaLnBrk="1" hangingPunct="1">
              <a:lnSpc>
                <a:spcPct val="90000"/>
              </a:lnSpc>
              <a:buFont typeface="Wingdings" pitchFamily="2" charset="2"/>
              <a:buNone/>
              <a:defRPr/>
            </a:pPr>
            <a:r>
              <a:rPr lang="en-US" sz="2800" dirty="0" smtClean="0">
                <a:latin typeface="Wingdings" pitchFamily="2" charset="2"/>
                <a:cs typeface="Times New Roman" pitchFamily="18" charset="0"/>
              </a:rPr>
              <a:t>ð</a:t>
            </a:r>
            <a:r>
              <a:rPr lang="en-US" sz="2800" dirty="0" smtClean="0">
                <a:cs typeface="Times New Roman" pitchFamily="18" charset="0"/>
              </a:rPr>
              <a:t> </a:t>
            </a:r>
            <a:r>
              <a:rPr lang="en-US" sz="2800" dirty="0" smtClean="0">
                <a:cs typeface="Arial" pitchFamily="34" charset="0"/>
              </a:rPr>
              <a:t>cash flow from investor to investment is negative,</a:t>
            </a:r>
          </a:p>
          <a:p>
            <a:pPr eaLnBrk="1" hangingPunct="1">
              <a:lnSpc>
                <a:spcPct val="90000"/>
              </a:lnSpc>
              <a:buFont typeface="Wingdings" pitchFamily="2" charset="2"/>
              <a:buNone/>
              <a:defRPr/>
            </a:pPr>
            <a:r>
              <a:rPr lang="en-US" sz="2800" dirty="0" smtClean="0">
                <a:latin typeface="Wingdings" pitchFamily="2" charset="2"/>
                <a:cs typeface="Times New Roman" pitchFamily="18" charset="0"/>
              </a:rPr>
              <a:t>ð</a:t>
            </a:r>
            <a:r>
              <a:rPr lang="en-US" sz="2800" dirty="0" smtClean="0">
                <a:cs typeface="Times New Roman" pitchFamily="18" charset="0"/>
              </a:rPr>
              <a:t> </a:t>
            </a:r>
            <a:r>
              <a:rPr lang="en-US" sz="2800" dirty="0" smtClean="0">
                <a:cs typeface="Arial" pitchFamily="34" charset="0"/>
              </a:rPr>
              <a:t>cash flow from investment to investor is positive.</a:t>
            </a:r>
          </a:p>
          <a:p>
            <a:pPr eaLnBrk="1" hangingPunct="1">
              <a:lnSpc>
                <a:spcPct val="90000"/>
              </a:lnSpc>
              <a:buFont typeface="Wingdings" pitchFamily="2" charset="2"/>
              <a:buNone/>
              <a:defRPr/>
            </a:pPr>
            <a:r>
              <a:rPr lang="en-US" sz="2800" dirty="0" smtClean="0">
                <a:cs typeface="Arial" pitchFamily="34" charset="0"/>
              </a:rPr>
              <a:t>Note also: Last cash flow (</a:t>
            </a:r>
            <a:r>
              <a:rPr lang="en-US" sz="2800" dirty="0" err="1" smtClean="0">
                <a:cs typeface="Arial" pitchFamily="34" charset="0"/>
              </a:rPr>
              <a:t>CF</a:t>
            </a:r>
            <a:r>
              <a:rPr lang="en-US" sz="2800" baseline="-30000" dirty="0" err="1" smtClean="0">
                <a:cs typeface="Arial" pitchFamily="34" charset="0"/>
              </a:rPr>
              <a:t>N</a:t>
            </a:r>
            <a:r>
              <a:rPr lang="en-US" sz="2800" dirty="0" smtClean="0">
                <a:cs typeface="Arial" pitchFamily="34" charset="0"/>
              </a:rPr>
              <a:t>) includes two components:</a:t>
            </a:r>
            <a:endParaRPr lang="en-US" sz="2800" dirty="0" smtClean="0">
              <a:latin typeface="Courier" charset="0"/>
              <a:cs typeface="Times New Roman" pitchFamily="18" charset="0"/>
            </a:endParaRPr>
          </a:p>
          <a:p>
            <a:pPr marL="457200" indent="-457200" eaLnBrk="1" hangingPunct="1">
              <a:lnSpc>
                <a:spcPct val="90000"/>
              </a:lnSpc>
              <a:buFont typeface="Wingdings" pitchFamily="2" charset="2"/>
              <a:buNone/>
              <a:defRPr/>
            </a:pPr>
            <a:r>
              <a:rPr lang="en-US" sz="2800" dirty="0" smtClean="0">
                <a:latin typeface="Wingdings" pitchFamily="2" charset="2"/>
                <a:cs typeface="Times New Roman" pitchFamily="18" charset="0"/>
              </a:rPr>
              <a:t>è</a:t>
            </a:r>
            <a:r>
              <a:rPr lang="en-US" sz="2800" dirty="0" smtClean="0">
                <a:cs typeface="Times New Roman" pitchFamily="18" charset="0"/>
              </a:rPr>
              <a:t> </a:t>
            </a:r>
            <a:r>
              <a:rPr lang="en-US" sz="2800" dirty="0" smtClean="0">
                <a:cs typeface="Arial" pitchFamily="34" charset="0"/>
              </a:rPr>
              <a:t>The last operating cash flow plus </a:t>
            </a:r>
            <a:endParaRPr lang="en-US" sz="2800" dirty="0" smtClean="0">
              <a:latin typeface="Courier" charset="0"/>
              <a:cs typeface="Times New Roman" pitchFamily="18" charset="0"/>
            </a:endParaRPr>
          </a:p>
          <a:p>
            <a:pPr marL="457200" indent="-457200" eaLnBrk="1" hangingPunct="1">
              <a:lnSpc>
                <a:spcPct val="90000"/>
              </a:lnSpc>
              <a:buFont typeface="Wingdings" pitchFamily="2" charset="2"/>
              <a:buNone/>
              <a:defRPr/>
            </a:pPr>
            <a:r>
              <a:rPr lang="en-US" sz="2800" dirty="0" smtClean="0">
                <a:latin typeface="Wingdings" pitchFamily="2" charset="2"/>
                <a:cs typeface="Times New Roman" pitchFamily="18" charset="0"/>
              </a:rPr>
              <a:t>è</a:t>
            </a:r>
            <a:r>
              <a:rPr lang="en-US" sz="2800" dirty="0" smtClean="0">
                <a:cs typeface="Times New Roman" pitchFamily="18" charset="0"/>
              </a:rPr>
              <a:t> </a:t>
            </a:r>
            <a:r>
              <a:rPr lang="en-US" sz="2800" dirty="0" smtClean="0">
                <a:cs typeface="Arial" pitchFamily="34" charset="0"/>
              </a:rPr>
              <a:t>The (ex dividend) terminal value of the asset (“reversion”).</a:t>
            </a:r>
            <a:endParaRPr lang="en-US" sz="2800" dirty="0" smtClean="0">
              <a:latin typeface="Courier" charset="0"/>
              <a:cs typeface="Times New Roman" pitchFamily="18" charset="0"/>
            </a:endParaRPr>
          </a:p>
        </p:txBody>
      </p:sp>
      <p:graphicFrame>
        <p:nvGraphicFramePr>
          <p:cNvPr id="7170" name="Object 4"/>
          <p:cNvGraphicFramePr>
            <a:graphicFrameLocks noChangeAspect="1"/>
          </p:cNvGraphicFramePr>
          <p:nvPr/>
        </p:nvGraphicFramePr>
        <p:xfrm>
          <a:off x="990600" y="914400"/>
          <a:ext cx="6934200" cy="950913"/>
        </p:xfrm>
        <a:graphic>
          <a:graphicData uri="http://schemas.openxmlformats.org/presentationml/2006/ole">
            <p:oleObj spid="_x0000_s7170" r:id="rId3" imgW="2997200" imgH="406400" progId="Equation.3">
              <p:embed/>
            </p:oleObj>
          </a:graphicData>
        </a:graphic>
      </p:graphicFrame>
      <p:sp>
        <p:nvSpPr>
          <p:cNvPr id="7174" name="Slide Number Placeholder 5"/>
          <p:cNvSpPr>
            <a:spLocks noGrp="1"/>
          </p:cNvSpPr>
          <p:nvPr>
            <p:ph type="sldNum" sz="quarter" idx="12"/>
          </p:nvPr>
        </p:nvSpPr>
        <p:spPr>
          <a:noFill/>
          <a:ln>
            <a:miter lim="800000"/>
            <a:headEnd/>
            <a:tailEnd/>
          </a:ln>
        </p:spPr>
        <p:txBody>
          <a:bodyPr/>
          <a:lstStyle/>
          <a:p>
            <a:fld id="{0EF8AA78-DB56-4049-86F3-7E6FFACC591D}" type="slidenum">
              <a:rPr lang="en-US"/>
              <a:pPr/>
              <a:t>71</a:t>
            </a:fld>
            <a:endParaRPr lang="en-US"/>
          </a:p>
        </p:txBody>
      </p:sp>
      <p:sp>
        <p:nvSpPr>
          <p:cNvPr id="7175" name="Footer Placeholder 6"/>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a:xfrm>
            <a:off x="685800" y="304800"/>
            <a:ext cx="7772400" cy="609600"/>
          </a:xfrm>
        </p:spPr>
        <p:txBody>
          <a:bodyPr/>
          <a:lstStyle/>
          <a:p>
            <a:pPr eaLnBrk="1" hangingPunct="1">
              <a:defRPr/>
            </a:pPr>
            <a:r>
              <a:rPr lang="en-US" sz="3200" b="1" smtClean="0">
                <a:cs typeface="Times New Roman" panose="02020603050405020304" pitchFamily="18" charset="0"/>
              </a:rPr>
              <a:t>WHAT IS THE IRR?...</a:t>
            </a:r>
          </a:p>
        </p:txBody>
      </p:sp>
      <p:sp>
        <p:nvSpPr>
          <p:cNvPr id="77827" name="Rectangle 3"/>
          <p:cNvSpPr>
            <a:spLocks noGrp="1" noChangeArrowheads="1"/>
          </p:cNvSpPr>
          <p:nvPr>
            <p:ph type="body" idx="1"/>
          </p:nvPr>
        </p:nvSpPr>
        <p:spPr>
          <a:xfrm>
            <a:off x="685800" y="1219200"/>
            <a:ext cx="7772400" cy="3581400"/>
          </a:xfrm>
        </p:spPr>
        <p:txBody>
          <a:bodyPr/>
          <a:lstStyle/>
          <a:p>
            <a:pPr marL="0" indent="457200" eaLnBrk="1" hangingPunct="1">
              <a:buFont typeface="Wingdings" pitchFamily="2" charset="2"/>
              <a:buNone/>
            </a:pPr>
            <a:r>
              <a:rPr lang="en-US" sz="2800" smtClean="0">
                <a:cs typeface="Arial" pitchFamily="34" charset="0"/>
              </a:rPr>
              <a:t>A single (“blended”) interest rate, which if all the cash in the investment earned that rate all the time it is in the investment, then the investor would end up with the terminal value of the investment (after removal of cash taken out during the investment):</a:t>
            </a:r>
            <a:endParaRPr lang="en-US" sz="2800" smtClean="0">
              <a:latin typeface="Courier" charset="0"/>
              <a:cs typeface="Times New Roman" pitchFamily="18" charset="0"/>
            </a:endParaRPr>
          </a:p>
        </p:txBody>
      </p:sp>
      <p:sp>
        <p:nvSpPr>
          <p:cNvPr id="77828" name="Slide Number Placeholder 3"/>
          <p:cNvSpPr>
            <a:spLocks noGrp="1"/>
          </p:cNvSpPr>
          <p:nvPr>
            <p:ph type="sldNum" sz="quarter" idx="12"/>
          </p:nvPr>
        </p:nvSpPr>
        <p:spPr>
          <a:noFill/>
          <a:ln>
            <a:miter lim="800000"/>
            <a:headEnd/>
            <a:tailEnd/>
          </a:ln>
        </p:spPr>
        <p:txBody>
          <a:bodyPr/>
          <a:lstStyle/>
          <a:p>
            <a:fld id="{67628D22-90F6-4F7C-A3F8-9A95F0A71F2F}" type="slidenum">
              <a:rPr lang="en-US"/>
              <a:pPr/>
              <a:t>72</a:t>
            </a:fld>
            <a:endParaRPr lang="en-US"/>
          </a:p>
        </p:txBody>
      </p:sp>
      <p:sp>
        <p:nvSpPr>
          <p:cNvPr id="7782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3346" name="Rectangle 1026"/>
          <p:cNvSpPr>
            <a:spLocks noGrp="1" noChangeArrowheads="1"/>
          </p:cNvSpPr>
          <p:nvPr>
            <p:ph type="title"/>
          </p:nvPr>
        </p:nvSpPr>
        <p:spPr>
          <a:xfrm>
            <a:off x="685800" y="304800"/>
            <a:ext cx="7772400" cy="609600"/>
          </a:xfrm>
        </p:spPr>
        <p:txBody>
          <a:bodyPr/>
          <a:lstStyle/>
          <a:p>
            <a:pPr eaLnBrk="1" hangingPunct="1">
              <a:defRPr/>
            </a:pPr>
            <a:r>
              <a:rPr lang="en-US" sz="3200" b="1" smtClean="0">
                <a:cs typeface="Times New Roman" panose="02020603050405020304" pitchFamily="18" charset="0"/>
              </a:rPr>
              <a:t>WHAT IS THE IRR?...</a:t>
            </a:r>
          </a:p>
        </p:txBody>
      </p:sp>
      <p:sp>
        <p:nvSpPr>
          <p:cNvPr id="78851" name="Rectangle 1027"/>
          <p:cNvSpPr>
            <a:spLocks noGrp="1" noChangeArrowheads="1"/>
          </p:cNvSpPr>
          <p:nvPr>
            <p:ph type="body" idx="1"/>
          </p:nvPr>
        </p:nvSpPr>
        <p:spPr>
          <a:xfrm>
            <a:off x="685800" y="1219200"/>
            <a:ext cx="7772400" cy="4191000"/>
          </a:xfrm>
        </p:spPr>
        <p:txBody>
          <a:bodyPr/>
          <a:lstStyle/>
          <a:p>
            <a:pPr marL="0" indent="457200" eaLnBrk="1" hangingPunct="1">
              <a:lnSpc>
                <a:spcPct val="90000"/>
              </a:lnSpc>
              <a:buFont typeface="Wingdings" pitchFamily="2" charset="2"/>
              <a:buNone/>
            </a:pPr>
            <a:r>
              <a:rPr lang="en-US" sz="2800" smtClean="0">
                <a:cs typeface="Arial" pitchFamily="34" charset="0"/>
              </a:rPr>
              <a:t>The IRR is that rate which, if the initial investment plus all the net cash flows during the holding period earned that rate continuously from the time of their occurrence during the entire holding period, then the geometric mean TIME-WTD HPR over that holding period would equal that rate. </a:t>
            </a:r>
          </a:p>
        </p:txBody>
      </p:sp>
      <p:sp>
        <p:nvSpPr>
          <p:cNvPr id="78852" name="Slide Number Placeholder 3"/>
          <p:cNvSpPr>
            <a:spLocks noGrp="1"/>
          </p:cNvSpPr>
          <p:nvPr>
            <p:ph type="sldNum" sz="quarter" idx="12"/>
          </p:nvPr>
        </p:nvSpPr>
        <p:spPr>
          <a:noFill/>
          <a:ln>
            <a:miter lim="800000"/>
            <a:headEnd/>
            <a:tailEnd/>
          </a:ln>
        </p:spPr>
        <p:txBody>
          <a:bodyPr/>
          <a:lstStyle/>
          <a:p>
            <a:fld id="{DEF26432-6307-4AA6-884B-662A34871E7D}" type="slidenum">
              <a:rPr lang="en-US"/>
              <a:pPr/>
              <a:t>73</a:t>
            </a:fld>
            <a:endParaRPr lang="en-US"/>
          </a:p>
        </p:txBody>
      </p:sp>
      <p:sp>
        <p:nvSpPr>
          <p:cNvPr id="7885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a:xfrm>
            <a:off x="685800" y="228600"/>
            <a:ext cx="7772400" cy="685800"/>
          </a:xfrm>
        </p:spPr>
        <p:txBody>
          <a:bodyPr/>
          <a:lstStyle/>
          <a:p>
            <a:pPr eaLnBrk="1" hangingPunct="1">
              <a:defRPr/>
            </a:pPr>
            <a:r>
              <a:rPr lang="en-US" sz="3200" b="1" smtClean="0">
                <a:cs typeface="Times New Roman" panose="02020603050405020304" pitchFamily="18" charset="0"/>
              </a:rPr>
              <a:t>WHAT IS THE IRR? (cont’d)</a:t>
            </a:r>
            <a:endParaRPr lang="en-US" sz="3200" smtClean="0"/>
          </a:p>
        </p:txBody>
      </p:sp>
      <p:sp>
        <p:nvSpPr>
          <p:cNvPr id="8196" name="Rectangle 3"/>
          <p:cNvSpPr>
            <a:spLocks noGrp="1" noChangeArrowheads="1"/>
          </p:cNvSpPr>
          <p:nvPr>
            <p:ph type="body" idx="1"/>
          </p:nvPr>
        </p:nvSpPr>
        <p:spPr>
          <a:xfrm>
            <a:off x="381000" y="1676400"/>
            <a:ext cx="8305800" cy="4724400"/>
          </a:xfrm>
        </p:spPr>
        <p:txBody>
          <a:bodyPr/>
          <a:lstStyle/>
          <a:p>
            <a:pPr marL="0" indent="0" eaLnBrk="1" hangingPunct="1">
              <a:spcBef>
                <a:spcPts val="1200"/>
              </a:spcBef>
              <a:buFont typeface="Wingdings" pitchFamily="2" charset="2"/>
              <a:buNone/>
            </a:pPr>
            <a:r>
              <a:rPr lang="en-US" sz="2800" dirty="0" smtClean="0">
                <a:cs typeface="Arial" pitchFamily="34" charset="0"/>
              </a:rPr>
              <a:t>where PV = −CF</a:t>
            </a:r>
            <a:r>
              <a:rPr lang="en-US" sz="2800" baseline="-30000" dirty="0" smtClean="0">
                <a:cs typeface="Arial" pitchFamily="34" charset="0"/>
              </a:rPr>
              <a:t>0</a:t>
            </a:r>
            <a:r>
              <a:rPr lang="en-US" sz="2800" dirty="0" smtClean="0">
                <a:cs typeface="Arial" pitchFamily="34" charset="0"/>
              </a:rPr>
              <a:t>, the initial cash “deposit” in the “account” (outlay to purchase the investment).</a:t>
            </a:r>
            <a:endParaRPr lang="en-US" sz="2800" dirty="0" smtClean="0">
              <a:latin typeface="Courier" charset="0"/>
              <a:cs typeface="Times New Roman" pitchFamily="18" charset="0"/>
            </a:endParaRPr>
          </a:p>
          <a:p>
            <a:pPr marL="0" indent="0" eaLnBrk="1" hangingPunct="1">
              <a:spcBef>
                <a:spcPts val="1200"/>
              </a:spcBef>
              <a:buFont typeface="Wingdings" pitchFamily="2" charset="2"/>
              <a:buNone/>
            </a:pPr>
            <a:r>
              <a:rPr lang="en-US" sz="2800" dirty="0" err="1" smtClean="0">
                <a:cs typeface="Arial" pitchFamily="34" charset="0"/>
              </a:rPr>
              <a:t>IRR</a:t>
            </a:r>
            <a:r>
              <a:rPr lang="en-US" sz="2800" dirty="0" smtClean="0">
                <a:cs typeface="Arial" pitchFamily="34" charset="0"/>
              </a:rPr>
              <a:t> is </a:t>
            </a:r>
            <a:r>
              <a:rPr lang="en-US" sz="2800" b="1" dirty="0" smtClean="0">
                <a:cs typeface="Arial" pitchFamily="34" charset="0"/>
              </a:rPr>
              <a:t>“internal”</a:t>
            </a:r>
            <a:r>
              <a:rPr lang="en-US" sz="2800" dirty="0" smtClean="0">
                <a:cs typeface="Arial" pitchFamily="34" charset="0"/>
              </a:rPr>
              <a:t> because it includes only the returns earned on capital </a:t>
            </a:r>
            <a:r>
              <a:rPr lang="en-US" sz="2800" i="1" dirty="0" smtClean="0">
                <a:cs typeface="Arial" pitchFamily="34" charset="0"/>
              </a:rPr>
              <a:t>while it is invested in the project</a:t>
            </a:r>
            <a:r>
              <a:rPr lang="en-US" sz="2800" dirty="0" smtClean="0">
                <a:cs typeface="Arial" pitchFamily="34" charset="0"/>
              </a:rPr>
              <a:t>. </a:t>
            </a:r>
            <a:endParaRPr lang="en-US" sz="2800" dirty="0" smtClean="0">
              <a:latin typeface="Courier" charset="0"/>
              <a:cs typeface="Times New Roman" pitchFamily="18" charset="0"/>
            </a:endParaRPr>
          </a:p>
          <a:p>
            <a:pPr marL="0" indent="0" eaLnBrk="1" hangingPunct="1">
              <a:spcBef>
                <a:spcPts val="1200"/>
              </a:spcBef>
              <a:buFont typeface="Wingdings" pitchFamily="2" charset="2"/>
              <a:buNone/>
            </a:pPr>
            <a:r>
              <a:rPr lang="en-US" sz="2800" dirty="0" smtClean="0">
                <a:cs typeface="Arial" pitchFamily="34" charset="0"/>
              </a:rPr>
              <a:t>Once capital (i.e., cash) is withdrawn from the investment, it no longer influences the </a:t>
            </a:r>
            <a:r>
              <a:rPr lang="en-US" sz="2800" dirty="0" err="1" smtClean="0">
                <a:cs typeface="Arial" pitchFamily="34" charset="0"/>
              </a:rPr>
              <a:t>IRR</a:t>
            </a:r>
            <a:r>
              <a:rPr lang="en-US" sz="2800" dirty="0" smtClean="0">
                <a:cs typeface="Arial" pitchFamily="34" charset="0"/>
              </a:rPr>
              <a:t>. </a:t>
            </a:r>
            <a:endParaRPr lang="en-US" sz="2800" dirty="0" smtClean="0">
              <a:latin typeface="Courier" charset="0"/>
              <a:cs typeface="Times New Roman" pitchFamily="18" charset="0"/>
            </a:endParaRPr>
          </a:p>
          <a:p>
            <a:pPr marL="0" indent="0" eaLnBrk="1" hangingPunct="1">
              <a:spcBef>
                <a:spcPts val="1200"/>
              </a:spcBef>
              <a:buFont typeface="Wingdings" pitchFamily="2" charset="2"/>
              <a:buNone/>
            </a:pPr>
            <a:r>
              <a:rPr lang="en-US" sz="2800" dirty="0" smtClean="0">
                <a:cs typeface="Arial" pitchFamily="34" charset="0"/>
              </a:rPr>
              <a:t>This makes the </a:t>
            </a:r>
            <a:r>
              <a:rPr lang="en-US" sz="2800" dirty="0" err="1" smtClean="0">
                <a:cs typeface="Arial" pitchFamily="34" charset="0"/>
              </a:rPr>
              <a:t>IRR</a:t>
            </a:r>
            <a:r>
              <a:rPr lang="en-US" sz="2800" dirty="0" smtClean="0">
                <a:cs typeface="Arial" pitchFamily="34" charset="0"/>
              </a:rPr>
              <a:t> a </a:t>
            </a:r>
            <a:r>
              <a:rPr lang="en-US" sz="2800" b="1" dirty="0" smtClean="0">
                <a:cs typeface="Arial" pitchFamily="34" charset="0"/>
              </a:rPr>
              <a:t>“dollar-weighted”</a:t>
            </a:r>
            <a:r>
              <a:rPr lang="en-US" sz="2800" dirty="0" smtClean="0">
                <a:cs typeface="Arial" pitchFamily="34" charset="0"/>
              </a:rPr>
              <a:t> average return across time for the investment, because returns earned when more capital is in the investment will be weighted more heavily in determining the </a:t>
            </a:r>
            <a:r>
              <a:rPr lang="en-US" sz="2800" dirty="0" err="1" smtClean="0">
                <a:cs typeface="Arial" pitchFamily="34" charset="0"/>
              </a:rPr>
              <a:t>IRR</a:t>
            </a:r>
            <a:r>
              <a:rPr lang="en-US" sz="2800" dirty="0" smtClean="0">
                <a:cs typeface="Arial" pitchFamily="34" charset="0"/>
              </a:rPr>
              <a:t>.</a:t>
            </a:r>
            <a:endParaRPr lang="en-US" sz="2800" dirty="0" smtClean="0">
              <a:latin typeface="Courier" charset="0"/>
              <a:cs typeface="Times New Roman" pitchFamily="18" charset="0"/>
            </a:endParaRPr>
          </a:p>
        </p:txBody>
      </p:sp>
      <p:graphicFrame>
        <p:nvGraphicFramePr>
          <p:cNvPr id="8194" name="Object 4"/>
          <p:cNvGraphicFramePr>
            <a:graphicFrameLocks noChangeAspect="1"/>
          </p:cNvGraphicFramePr>
          <p:nvPr/>
        </p:nvGraphicFramePr>
        <p:xfrm>
          <a:off x="381000" y="990600"/>
          <a:ext cx="8153400" cy="528638"/>
        </p:xfrm>
        <a:graphic>
          <a:graphicData uri="http://schemas.openxmlformats.org/presentationml/2006/ole">
            <p:oleObj spid="_x0000_s8194" name="Equation" r:id="rId3" imgW="3911600" imgH="254000" progId="Equation.3">
              <p:embed/>
            </p:oleObj>
          </a:graphicData>
        </a:graphic>
      </p:graphicFrame>
      <p:sp>
        <p:nvSpPr>
          <p:cNvPr id="8197" name="Slide Number Placeholder 4"/>
          <p:cNvSpPr>
            <a:spLocks noGrp="1"/>
          </p:cNvSpPr>
          <p:nvPr>
            <p:ph type="sldNum" sz="quarter" idx="12"/>
          </p:nvPr>
        </p:nvSpPr>
        <p:spPr>
          <a:noFill/>
          <a:ln>
            <a:miter lim="800000"/>
            <a:headEnd/>
            <a:tailEnd/>
          </a:ln>
        </p:spPr>
        <p:txBody>
          <a:bodyPr/>
          <a:lstStyle/>
          <a:p>
            <a:fld id="{7EABF110-546C-4EE3-97EE-4971BF27DE2E}" type="slidenum">
              <a:rPr lang="en-US"/>
              <a:pPr/>
              <a:t>74</a:t>
            </a:fld>
            <a:endParaRPr lang="en-US"/>
          </a:p>
        </p:txBody>
      </p:sp>
      <p:sp>
        <p:nvSpPr>
          <p:cNvPr id="8198"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a:xfrm>
            <a:off x="685800" y="381000"/>
            <a:ext cx="7772400" cy="914400"/>
          </a:xfrm>
        </p:spPr>
        <p:txBody>
          <a:bodyPr/>
          <a:lstStyle/>
          <a:p>
            <a:pPr eaLnBrk="1" hangingPunct="1">
              <a:defRPr/>
            </a:pPr>
            <a:r>
              <a:rPr lang="en-US" sz="3200" smtClean="0">
                <a:cs typeface="Arial" panose="020B0604020202090204" pitchFamily="34" charset="0"/>
              </a:rPr>
              <a:t>THE IRR INCLUDES THE EFFECT OF:</a:t>
            </a:r>
            <a:endParaRPr lang="en-US" sz="3200" smtClean="0">
              <a:latin typeface="Courier" charset="0"/>
              <a:cs typeface="Times New Roman" panose="02020603050405020304" pitchFamily="18" charset="0"/>
            </a:endParaRPr>
          </a:p>
        </p:txBody>
      </p:sp>
      <p:sp>
        <p:nvSpPr>
          <p:cNvPr id="79875" name="Rectangle 3"/>
          <p:cNvSpPr>
            <a:spLocks noGrp="1" noChangeArrowheads="1"/>
          </p:cNvSpPr>
          <p:nvPr>
            <p:ph type="body" idx="1"/>
          </p:nvPr>
        </p:nvSpPr>
        <p:spPr>
          <a:xfrm>
            <a:off x="533400" y="1371600"/>
            <a:ext cx="8077200" cy="4876800"/>
          </a:xfrm>
        </p:spPr>
        <p:txBody>
          <a:bodyPr/>
          <a:lstStyle/>
          <a:p>
            <a:pPr marL="457200" indent="-457200" eaLnBrk="1" hangingPunct="1">
              <a:lnSpc>
                <a:spcPct val="90000"/>
              </a:lnSpc>
              <a:buFont typeface="Wingdings" pitchFamily="2" charset="2"/>
              <a:buNone/>
            </a:pPr>
            <a:r>
              <a:rPr lang="en-US" sz="2800" smtClean="0">
                <a:cs typeface="Arial" pitchFamily="34" charset="0"/>
              </a:rPr>
              <a:t>1.</a:t>
            </a:r>
            <a:r>
              <a:rPr lang="en-US" sz="2800" smtClean="0">
                <a:cs typeface="Times New Roman" pitchFamily="18" charset="0"/>
              </a:rPr>
              <a:t>  </a:t>
            </a:r>
            <a:r>
              <a:rPr lang="en-US" sz="2800" smtClean="0">
                <a:cs typeface="Arial" pitchFamily="34" charset="0"/>
              </a:rPr>
              <a:t>The initial cash yield rate (initial level of cash payout as a fraction of the initial investment;</a:t>
            </a:r>
            <a:endParaRPr lang="en-US" sz="2800" smtClean="0">
              <a:cs typeface="Times New Roman" pitchFamily="18" charset="0"/>
            </a:endParaRPr>
          </a:p>
          <a:p>
            <a:pPr marL="457200" indent="-457200" eaLnBrk="1" hangingPunct="1">
              <a:lnSpc>
                <a:spcPct val="90000"/>
              </a:lnSpc>
              <a:buFont typeface="Wingdings" pitchFamily="2" charset="2"/>
              <a:buNone/>
            </a:pPr>
            <a:r>
              <a:rPr lang="en-US" sz="2800" smtClean="0">
                <a:cs typeface="Arial" pitchFamily="34" charset="0"/>
              </a:rPr>
              <a:t>2.</a:t>
            </a:r>
            <a:r>
              <a:rPr lang="en-US" sz="2800" smtClean="0">
                <a:cs typeface="Times New Roman" pitchFamily="18" charset="0"/>
              </a:rPr>
              <a:t>  </a:t>
            </a:r>
            <a:r>
              <a:rPr lang="en-US" sz="2800" smtClean="0">
                <a:cs typeface="Arial" pitchFamily="34" charset="0"/>
              </a:rPr>
              <a:t>The effect of change over time in the net cash flow levels (e.g., growth in the operating cash flow);</a:t>
            </a:r>
            <a:endParaRPr lang="en-US" sz="2800" smtClean="0">
              <a:cs typeface="Times New Roman" pitchFamily="18" charset="0"/>
            </a:endParaRPr>
          </a:p>
          <a:p>
            <a:pPr marL="457200" indent="-457200" eaLnBrk="1" hangingPunct="1">
              <a:lnSpc>
                <a:spcPct val="90000"/>
              </a:lnSpc>
              <a:buFont typeface="Wingdings" pitchFamily="2" charset="2"/>
              <a:buNone/>
            </a:pPr>
            <a:r>
              <a:rPr lang="en-US" sz="2800" smtClean="0">
                <a:cs typeface="Arial" pitchFamily="34" charset="0"/>
              </a:rPr>
              <a:t>3.</a:t>
            </a:r>
            <a:r>
              <a:rPr lang="en-US" sz="2800" smtClean="0">
                <a:cs typeface="Times New Roman" pitchFamily="18" charset="0"/>
              </a:rPr>
              <a:t>  </a:t>
            </a:r>
            <a:r>
              <a:rPr lang="en-US" sz="2800" smtClean="0">
                <a:cs typeface="Arial" pitchFamily="34" charset="0"/>
              </a:rPr>
              <a:t>The terminal value of the asset at the end of the investment horizon (including any net change in capital value since the initial investment was made).</a:t>
            </a:r>
            <a:endParaRPr lang="en-US" sz="2800" smtClean="0">
              <a:cs typeface="Times New Roman" pitchFamily="18" charset="0"/>
            </a:endParaRPr>
          </a:p>
        </p:txBody>
      </p:sp>
      <p:sp>
        <p:nvSpPr>
          <p:cNvPr id="79876" name="Slide Number Placeholder 3"/>
          <p:cNvSpPr>
            <a:spLocks noGrp="1"/>
          </p:cNvSpPr>
          <p:nvPr>
            <p:ph type="sldNum" sz="quarter" idx="12"/>
          </p:nvPr>
        </p:nvSpPr>
        <p:spPr>
          <a:noFill/>
          <a:ln>
            <a:miter lim="800000"/>
            <a:headEnd/>
            <a:tailEnd/>
          </a:ln>
        </p:spPr>
        <p:txBody>
          <a:bodyPr/>
          <a:lstStyle/>
          <a:p>
            <a:fld id="{7E309BC1-07F6-44CE-95DE-9EDD7475CF69}" type="slidenum">
              <a:rPr lang="en-US"/>
              <a:pPr/>
              <a:t>75</a:t>
            </a:fld>
            <a:endParaRPr lang="en-US"/>
          </a:p>
        </p:txBody>
      </p:sp>
      <p:sp>
        <p:nvSpPr>
          <p:cNvPr id="7987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pPr eaLnBrk="1" hangingPunct="1">
              <a:defRPr/>
            </a:pPr>
            <a:r>
              <a:rPr lang="en-US" smtClean="0"/>
              <a:t>IRR</a:t>
            </a:r>
          </a:p>
        </p:txBody>
      </p:sp>
      <p:sp>
        <p:nvSpPr>
          <p:cNvPr id="80899" name="Rectangle 3"/>
          <p:cNvSpPr>
            <a:spLocks noGrp="1" noChangeArrowheads="1"/>
          </p:cNvSpPr>
          <p:nvPr>
            <p:ph type="body" idx="1"/>
          </p:nvPr>
        </p:nvSpPr>
        <p:spPr>
          <a:xfrm>
            <a:off x="914400" y="1981200"/>
            <a:ext cx="7315200" cy="4114800"/>
          </a:xfrm>
        </p:spPr>
        <p:txBody>
          <a:bodyPr/>
          <a:lstStyle/>
          <a:p>
            <a:pPr marL="0" indent="0" eaLnBrk="1" hangingPunct="1">
              <a:buFont typeface="Wingdings" pitchFamily="2" charset="2"/>
              <a:buNone/>
            </a:pPr>
            <a:r>
              <a:rPr lang="en-US" dirty="0" smtClean="0">
                <a:cs typeface="Arial" pitchFamily="34" charset="0"/>
              </a:rPr>
              <a:t>The </a:t>
            </a:r>
            <a:r>
              <a:rPr lang="en-US" dirty="0" err="1" smtClean="0">
                <a:cs typeface="Arial" pitchFamily="34" charset="0"/>
              </a:rPr>
              <a:t>IRR</a:t>
            </a:r>
            <a:r>
              <a:rPr lang="en-US" dirty="0" smtClean="0">
                <a:cs typeface="Arial" pitchFamily="34" charset="0"/>
              </a:rPr>
              <a:t> is thus a </a:t>
            </a:r>
            <a:r>
              <a:rPr lang="en-US" b="1" i="1" dirty="0" smtClean="0">
                <a:cs typeface="Arial" pitchFamily="34" charset="0"/>
              </a:rPr>
              <a:t>total</a:t>
            </a:r>
            <a:r>
              <a:rPr lang="en-US" dirty="0" smtClean="0">
                <a:cs typeface="Arial" pitchFamily="34" charset="0"/>
              </a:rPr>
              <a:t> return measure (current yield plus growth &amp; gain).</a:t>
            </a:r>
            <a:endParaRPr lang="en-US" dirty="0" smtClean="0">
              <a:latin typeface="Courier" charset="0"/>
              <a:cs typeface="Times New Roman" pitchFamily="18" charset="0"/>
            </a:endParaRPr>
          </a:p>
        </p:txBody>
      </p:sp>
      <p:sp>
        <p:nvSpPr>
          <p:cNvPr id="80900" name="Slide Number Placeholder 3"/>
          <p:cNvSpPr>
            <a:spLocks noGrp="1"/>
          </p:cNvSpPr>
          <p:nvPr>
            <p:ph type="sldNum" sz="quarter" idx="12"/>
          </p:nvPr>
        </p:nvSpPr>
        <p:spPr>
          <a:noFill/>
          <a:ln>
            <a:miter lim="800000"/>
            <a:headEnd/>
            <a:tailEnd/>
          </a:ln>
        </p:spPr>
        <p:txBody>
          <a:bodyPr/>
          <a:lstStyle/>
          <a:p>
            <a:fld id="{0CBC57B7-9BFB-4C72-A0B3-687EBC4B3A1D}" type="slidenum">
              <a:rPr lang="en-US"/>
              <a:pPr/>
              <a:t>76</a:t>
            </a:fld>
            <a:endParaRPr lang="en-US"/>
          </a:p>
        </p:txBody>
      </p:sp>
      <p:sp>
        <p:nvSpPr>
          <p:cNvPr id="8090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685800" y="304800"/>
            <a:ext cx="7772400" cy="838200"/>
          </a:xfrm>
        </p:spPr>
        <p:txBody>
          <a:bodyPr/>
          <a:lstStyle/>
          <a:p>
            <a:pPr eaLnBrk="1" hangingPunct="1">
              <a:defRPr/>
            </a:pPr>
            <a:r>
              <a:rPr lang="en-US" sz="3200" smtClean="0">
                <a:cs typeface="Arial" panose="020B0604020202090204" pitchFamily="34" charset="0"/>
              </a:rPr>
              <a:t>NOTE ALSO:</a:t>
            </a:r>
            <a:r>
              <a:rPr lang="en-US" smtClean="0">
                <a:cs typeface="Arial" panose="020B0604020202090204" pitchFamily="34" charset="0"/>
              </a:rPr>
              <a:t> </a:t>
            </a:r>
            <a:endParaRPr lang="en-US" smtClean="0">
              <a:latin typeface="Courier" charset="0"/>
              <a:cs typeface="Times New Roman" panose="02020603050405020304" pitchFamily="18" charset="0"/>
            </a:endParaRPr>
          </a:p>
        </p:txBody>
      </p:sp>
      <p:sp>
        <p:nvSpPr>
          <p:cNvPr id="80899" name="Rectangle 3"/>
          <p:cNvSpPr>
            <a:spLocks noGrp="1" noChangeArrowheads="1"/>
          </p:cNvSpPr>
          <p:nvPr>
            <p:ph type="body" idx="1"/>
          </p:nvPr>
        </p:nvSpPr>
        <p:spPr>
          <a:xfrm>
            <a:off x="381000" y="1066800"/>
            <a:ext cx="8305800" cy="5105400"/>
          </a:xfrm>
        </p:spPr>
        <p:txBody>
          <a:bodyPr/>
          <a:lstStyle/>
          <a:p>
            <a:pPr marL="0" indent="0" eaLnBrk="1" hangingPunct="1">
              <a:lnSpc>
                <a:spcPct val="90000"/>
              </a:lnSpc>
              <a:buFont typeface="Wingdings" pitchFamily="2" charset="2"/>
              <a:buNone/>
              <a:defRPr/>
            </a:pPr>
            <a:r>
              <a:rPr lang="en-US" sz="2800" dirty="0" smtClean="0">
                <a:cs typeface="Arial" pitchFamily="34" charset="0"/>
              </a:rPr>
              <a:t>The </a:t>
            </a:r>
            <a:r>
              <a:rPr lang="en-US" sz="2800" dirty="0" err="1" smtClean="0">
                <a:cs typeface="Arial" pitchFamily="34" charset="0"/>
              </a:rPr>
              <a:t>IRR</a:t>
            </a:r>
            <a:r>
              <a:rPr lang="en-US" sz="2800" dirty="0" smtClean="0">
                <a:cs typeface="Arial" pitchFamily="34" charset="0"/>
              </a:rPr>
              <a:t> is a </a:t>
            </a:r>
            <a:r>
              <a:rPr lang="en-US" sz="2800" b="1" i="1" dirty="0" smtClean="0">
                <a:cs typeface="Arial" pitchFamily="34" charset="0"/>
              </a:rPr>
              <a:t>cash flow based</a:t>
            </a:r>
            <a:r>
              <a:rPr lang="en-US" sz="2800" dirty="0" smtClean="0">
                <a:cs typeface="Arial" pitchFamily="34" charset="0"/>
              </a:rPr>
              <a:t>  return measure...</a:t>
            </a:r>
            <a:endParaRPr lang="en-US" sz="2800" dirty="0" smtClean="0">
              <a:latin typeface="Courier" charset="0"/>
              <a:cs typeface="Times New Roman" pitchFamily="18" charset="0"/>
            </a:endParaRPr>
          </a:p>
          <a:p>
            <a:pPr marL="457200" indent="-457200" eaLnBrk="1" hangingPunct="1">
              <a:lnSpc>
                <a:spcPct val="90000"/>
              </a:lnSpc>
              <a:defRPr/>
            </a:pPr>
            <a:r>
              <a:rPr lang="en-US" sz="2800" dirty="0" smtClean="0">
                <a:cs typeface="Arial" pitchFamily="34" charset="0"/>
              </a:rPr>
              <a:t>Does not differentiate between “investment” and “return on or return of investment.”</a:t>
            </a:r>
            <a:endParaRPr lang="en-US" sz="2800" dirty="0" smtClean="0">
              <a:latin typeface="Courier" charset="0"/>
              <a:cs typeface="Times New Roman" pitchFamily="18" charset="0"/>
            </a:endParaRPr>
          </a:p>
          <a:p>
            <a:pPr marL="457200" indent="-457200" eaLnBrk="1" hangingPunct="1">
              <a:lnSpc>
                <a:spcPct val="90000"/>
              </a:lnSpc>
              <a:defRPr/>
            </a:pPr>
            <a:r>
              <a:rPr lang="en-US" sz="2800" dirty="0" smtClean="0">
                <a:cs typeface="Arial" pitchFamily="34" charset="0"/>
              </a:rPr>
              <a:t>Includes the effect of capital investments after the initial outlay.</a:t>
            </a:r>
            <a:endParaRPr lang="en-US" sz="2800" dirty="0" smtClean="0">
              <a:latin typeface="Courier" charset="0"/>
              <a:cs typeface="Times New Roman" pitchFamily="18" charset="0"/>
            </a:endParaRPr>
          </a:p>
          <a:p>
            <a:pPr marL="457200" indent="-457200" eaLnBrk="1" hangingPunct="1">
              <a:lnSpc>
                <a:spcPct val="90000"/>
              </a:lnSpc>
              <a:defRPr/>
            </a:pPr>
            <a:r>
              <a:rPr lang="en-US" sz="2800" dirty="0" smtClean="0">
                <a:cs typeface="Arial" pitchFamily="34" charset="0"/>
              </a:rPr>
              <a:t>Distinguishes cash flows only by their direction: positive if from investment to investor, negative if from investor to investment (on same side of “=” sign).</a:t>
            </a:r>
            <a:endParaRPr lang="en-US" sz="2800" dirty="0" smtClean="0">
              <a:latin typeface="Courier" charset="0"/>
              <a:cs typeface="Times New Roman" pitchFamily="18" charset="0"/>
            </a:endParaRPr>
          </a:p>
        </p:txBody>
      </p:sp>
      <p:sp>
        <p:nvSpPr>
          <p:cNvPr id="81924" name="Slide Number Placeholder 3"/>
          <p:cNvSpPr>
            <a:spLocks noGrp="1"/>
          </p:cNvSpPr>
          <p:nvPr>
            <p:ph type="sldNum" sz="quarter" idx="12"/>
          </p:nvPr>
        </p:nvSpPr>
        <p:spPr>
          <a:noFill/>
          <a:ln>
            <a:miter lim="800000"/>
            <a:headEnd/>
            <a:tailEnd/>
          </a:ln>
        </p:spPr>
        <p:txBody>
          <a:bodyPr/>
          <a:lstStyle/>
          <a:p>
            <a:fld id="{D83718BD-7594-4008-A968-2B659BFAE4EE}" type="slidenum">
              <a:rPr lang="en-US"/>
              <a:pPr/>
              <a:t>77</a:t>
            </a:fld>
            <a:endParaRPr lang="en-US"/>
          </a:p>
        </p:txBody>
      </p:sp>
      <p:sp>
        <p:nvSpPr>
          <p:cNvPr id="8192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pPr eaLnBrk="1" hangingPunct="1">
              <a:defRPr/>
            </a:pPr>
            <a:r>
              <a:rPr lang="en-US" smtClean="0"/>
              <a:t>IRR</a:t>
            </a:r>
          </a:p>
        </p:txBody>
      </p:sp>
      <p:sp>
        <p:nvSpPr>
          <p:cNvPr id="82947" name="Rectangle 3"/>
          <p:cNvSpPr>
            <a:spLocks noGrp="1" noChangeArrowheads="1"/>
          </p:cNvSpPr>
          <p:nvPr>
            <p:ph type="body" idx="1"/>
          </p:nvPr>
        </p:nvSpPr>
        <p:spPr/>
        <p:txBody>
          <a:bodyPr/>
          <a:lstStyle/>
          <a:p>
            <a:pPr marL="0" indent="457200" eaLnBrk="1" hangingPunct="1">
              <a:buFont typeface="Wingdings" pitchFamily="2" charset="2"/>
              <a:buNone/>
            </a:pPr>
            <a:r>
              <a:rPr lang="en-US" smtClean="0">
                <a:cs typeface="Arial" pitchFamily="34" charset="0"/>
              </a:rPr>
              <a:t>In general, it is not possible </a:t>
            </a:r>
            <a:r>
              <a:rPr lang="en-US" i="1" smtClean="0">
                <a:cs typeface="Arial" pitchFamily="34" charset="0"/>
              </a:rPr>
              <a:t>algebraically </a:t>
            </a:r>
            <a:r>
              <a:rPr lang="en-US" smtClean="0">
                <a:cs typeface="Arial" pitchFamily="34" charset="0"/>
              </a:rPr>
              <a:t>to determine the IRR for any given set of cash flows.  It is necessary to solve numerically for the IRR, in effect, solving the IRR equation by “trial and error.” Calculators and computers do this automatically.</a:t>
            </a:r>
            <a:endParaRPr lang="en-US" smtClean="0">
              <a:latin typeface="Courier" charset="0"/>
              <a:cs typeface="Times New Roman" pitchFamily="18" charset="0"/>
            </a:endParaRPr>
          </a:p>
        </p:txBody>
      </p:sp>
      <p:sp>
        <p:nvSpPr>
          <p:cNvPr id="82948" name="Slide Number Placeholder 3"/>
          <p:cNvSpPr>
            <a:spLocks noGrp="1"/>
          </p:cNvSpPr>
          <p:nvPr>
            <p:ph type="sldNum" sz="quarter" idx="12"/>
          </p:nvPr>
        </p:nvSpPr>
        <p:spPr>
          <a:noFill/>
          <a:ln>
            <a:miter lim="800000"/>
            <a:headEnd/>
            <a:tailEnd/>
          </a:ln>
        </p:spPr>
        <p:txBody>
          <a:bodyPr/>
          <a:lstStyle/>
          <a:p>
            <a:fld id="{80269B72-BBE1-4890-84E3-6DFD9031AF4E}" type="slidenum">
              <a:rPr lang="en-US"/>
              <a:pPr/>
              <a:t>78</a:t>
            </a:fld>
            <a:endParaRPr lang="en-US"/>
          </a:p>
        </p:txBody>
      </p:sp>
      <p:sp>
        <p:nvSpPr>
          <p:cNvPr id="8294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685800" y="457200"/>
            <a:ext cx="7772400" cy="838200"/>
          </a:xfrm>
        </p:spPr>
        <p:txBody>
          <a:bodyPr/>
          <a:lstStyle/>
          <a:p>
            <a:pPr eaLnBrk="1" hangingPunct="1">
              <a:defRPr/>
            </a:pPr>
            <a:r>
              <a:rPr lang="en-US" sz="3200" b="1" smtClean="0">
                <a:cs typeface="Arial" panose="020B0604020202090204" pitchFamily="34" charset="0"/>
              </a:rPr>
              <a:t>ADDITIONAL NOTES ON THE IRR . . .</a:t>
            </a:r>
            <a:endParaRPr lang="en-US" sz="3200" smtClean="0">
              <a:latin typeface="Courier" charset="0"/>
              <a:cs typeface="Times New Roman" panose="02020603050405020304" pitchFamily="18" charset="0"/>
            </a:endParaRPr>
          </a:p>
        </p:txBody>
      </p:sp>
      <p:sp>
        <p:nvSpPr>
          <p:cNvPr id="82947" name="Rectangle 3"/>
          <p:cNvSpPr>
            <a:spLocks noGrp="1" noChangeArrowheads="1"/>
          </p:cNvSpPr>
          <p:nvPr>
            <p:ph type="body" idx="1"/>
          </p:nvPr>
        </p:nvSpPr>
        <p:spPr>
          <a:xfrm>
            <a:off x="609600" y="1524000"/>
            <a:ext cx="7772400" cy="4114800"/>
          </a:xfrm>
        </p:spPr>
        <p:txBody>
          <a:bodyPr/>
          <a:lstStyle/>
          <a:p>
            <a:pPr marL="914400" indent="-914400" eaLnBrk="1" hangingPunct="1">
              <a:lnSpc>
                <a:spcPct val="90000"/>
              </a:lnSpc>
              <a:buFont typeface="Wingdings" pitchFamily="2" charset="2"/>
              <a:buNone/>
              <a:tabLst>
                <a:tab pos="457200" algn="l"/>
              </a:tabLst>
              <a:defRPr/>
            </a:pPr>
            <a:r>
              <a:rPr lang="en-US" b="1" dirty="0" smtClean="0">
                <a:cs typeface="Arial" pitchFamily="34" charset="0"/>
              </a:rPr>
              <a:t>TECHNICAL PROBLEMS: </a:t>
            </a:r>
            <a:endParaRPr lang="en-US" dirty="0" smtClean="0">
              <a:latin typeface="Courier" charset="0"/>
              <a:cs typeface="Times New Roman" pitchFamily="18" charset="0"/>
            </a:endParaRPr>
          </a:p>
          <a:p>
            <a:pPr marL="457200" indent="-457200" eaLnBrk="1" hangingPunct="1">
              <a:lnSpc>
                <a:spcPct val="90000"/>
              </a:lnSpc>
              <a:buFont typeface="Wingdings" pitchFamily="2" charset="2"/>
              <a:buNone/>
              <a:tabLst>
                <a:tab pos="457200" algn="l"/>
              </a:tabLst>
              <a:defRPr/>
            </a:pPr>
            <a:r>
              <a:rPr lang="en-US" dirty="0" smtClean="0">
                <a:latin typeface="Wingdings" pitchFamily="2" charset="2"/>
                <a:cs typeface="Times New Roman" pitchFamily="18" charset="0"/>
              </a:rPr>
              <a:t>è</a:t>
            </a:r>
            <a:r>
              <a:rPr lang="en-US" dirty="0" smtClean="0">
                <a:cs typeface="Times New Roman" pitchFamily="18" charset="0"/>
              </a:rPr>
              <a:t>	</a:t>
            </a:r>
            <a:r>
              <a:rPr lang="en-US" dirty="0" err="1" smtClean="0">
                <a:cs typeface="Arial" pitchFamily="34" charset="0"/>
              </a:rPr>
              <a:t>IRR</a:t>
            </a:r>
            <a:r>
              <a:rPr lang="en-US" dirty="0" smtClean="0">
                <a:cs typeface="Arial" pitchFamily="34" charset="0"/>
              </a:rPr>
              <a:t> may not exist or not be unique (or give misleading results) when cash flow patterns include negative CFs after positive CFs. </a:t>
            </a:r>
            <a:endParaRPr lang="en-US" dirty="0" smtClean="0">
              <a:latin typeface="Courier" charset="0"/>
              <a:cs typeface="Times New Roman" pitchFamily="18" charset="0"/>
            </a:endParaRPr>
          </a:p>
          <a:p>
            <a:pPr marL="457200" indent="-457200" eaLnBrk="1" hangingPunct="1">
              <a:lnSpc>
                <a:spcPct val="90000"/>
              </a:lnSpc>
              <a:buFont typeface="Wingdings" pitchFamily="2" charset="2"/>
              <a:buNone/>
              <a:tabLst>
                <a:tab pos="457200" algn="l"/>
              </a:tabLst>
              <a:defRPr/>
            </a:pPr>
            <a:r>
              <a:rPr lang="en-US" dirty="0" smtClean="0">
                <a:latin typeface="Wingdings" pitchFamily="2" charset="2"/>
                <a:cs typeface="Times New Roman" pitchFamily="18" charset="0"/>
              </a:rPr>
              <a:t>è</a:t>
            </a:r>
            <a:r>
              <a:rPr lang="en-US" dirty="0" smtClean="0">
                <a:cs typeface="Times New Roman" pitchFamily="18" charset="0"/>
              </a:rPr>
              <a:t>	</a:t>
            </a:r>
            <a:r>
              <a:rPr lang="en-US" dirty="0" smtClean="0">
                <a:cs typeface="Arial" pitchFamily="34" charset="0"/>
              </a:rPr>
              <a:t>Best to use </a:t>
            </a:r>
            <a:r>
              <a:rPr lang="en-US" dirty="0" err="1" smtClean="0">
                <a:cs typeface="Arial" pitchFamily="34" charset="0"/>
              </a:rPr>
              <a:t>NPV</a:t>
            </a:r>
            <a:r>
              <a:rPr lang="en-US" dirty="0" smtClean="0">
                <a:cs typeface="Arial" pitchFamily="34" charset="0"/>
              </a:rPr>
              <a:t> in these cases. (Sometimes “</a:t>
            </a:r>
            <a:r>
              <a:rPr lang="en-US" dirty="0" err="1" smtClean="0">
                <a:cs typeface="Arial" pitchFamily="34" charset="0"/>
              </a:rPr>
              <a:t>FMRR</a:t>
            </a:r>
            <a:r>
              <a:rPr lang="en-US" dirty="0" smtClean="0">
                <a:cs typeface="Arial" pitchFamily="34" charset="0"/>
              </a:rPr>
              <a:t>” is used.)</a:t>
            </a:r>
            <a:endParaRPr lang="en-US" dirty="0" smtClean="0">
              <a:latin typeface="Courier" charset="0"/>
              <a:cs typeface="Times New Roman" pitchFamily="18" charset="0"/>
            </a:endParaRPr>
          </a:p>
        </p:txBody>
      </p:sp>
      <p:sp>
        <p:nvSpPr>
          <p:cNvPr id="83972" name="Slide Number Placeholder 3"/>
          <p:cNvSpPr>
            <a:spLocks noGrp="1"/>
          </p:cNvSpPr>
          <p:nvPr>
            <p:ph type="sldNum" sz="quarter" idx="12"/>
          </p:nvPr>
        </p:nvSpPr>
        <p:spPr>
          <a:noFill/>
          <a:ln>
            <a:miter lim="800000"/>
            <a:headEnd/>
            <a:tailEnd/>
          </a:ln>
        </p:spPr>
        <p:txBody>
          <a:bodyPr/>
          <a:lstStyle/>
          <a:p>
            <a:fld id="{402D50E1-0B99-4A3A-840D-5ECA2CDEE96F}" type="slidenum">
              <a:rPr lang="en-US"/>
              <a:pPr/>
              <a:t>79</a:t>
            </a:fld>
            <a:endParaRPr lang="en-US"/>
          </a:p>
        </p:txBody>
      </p:sp>
      <p:sp>
        <p:nvSpPr>
          <p:cNvPr id="8397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l" eaLnBrk="1" hangingPunct="1">
              <a:defRPr/>
            </a:pPr>
            <a:r>
              <a:rPr lang="en-US" sz="4000" b="1" dirty="0" smtClean="0"/>
              <a:t>TYPE 2: </a:t>
            </a:r>
            <a:r>
              <a:rPr lang="en-US" sz="4000" b="1" dirty="0" err="1" smtClean="0"/>
              <a:t>MULTIPERIOD</a:t>
            </a:r>
            <a:r>
              <a:rPr lang="en-US" sz="4000" b="1" dirty="0" smtClean="0"/>
              <a:t> RETURN MEASURES</a:t>
            </a:r>
            <a:endParaRPr lang="en-US" sz="4000" dirty="0" smtClean="0"/>
          </a:p>
        </p:txBody>
      </p:sp>
      <p:sp>
        <p:nvSpPr>
          <p:cNvPr id="19459" name="Rectangle 3"/>
          <p:cNvSpPr>
            <a:spLocks noGrp="1" noChangeArrowheads="1"/>
          </p:cNvSpPr>
          <p:nvPr>
            <p:ph type="body" idx="1"/>
          </p:nvPr>
        </p:nvSpPr>
        <p:spPr/>
        <p:txBody>
          <a:bodyPr/>
          <a:lstStyle/>
          <a:p>
            <a:pPr eaLnBrk="1" hangingPunct="1"/>
            <a:r>
              <a:rPr lang="en-US" smtClean="0">
                <a:latin typeface="Arial" pitchFamily="34" charset="0"/>
              </a:rPr>
              <a:t>PROBLEM: When cash flows occur at more than two points in time, there is no single number which unambiguously measures the return on the investment.</a:t>
            </a:r>
          </a:p>
        </p:txBody>
      </p:sp>
      <p:sp>
        <p:nvSpPr>
          <p:cNvPr id="19460" name="Slide Number Placeholder 3"/>
          <p:cNvSpPr>
            <a:spLocks noGrp="1"/>
          </p:cNvSpPr>
          <p:nvPr>
            <p:ph type="sldNum" sz="quarter" idx="12"/>
          </p:nvPr>
        </p:nvSpPr>
        <p:spPr>
          <a:noFill/>
          <a:ln>
            <a:miter lim="800000"/>
            <a:headEnd/>
            <a:tailEnd/>
          </a:ln>
        </p:spPr>
        <p:txBody>
          <a:bodyPr/>
          <a:lstStyle/>
          <a:p>
            <a:fld id="{8316554A-9181-4193-83DB-47E808EB6420}" type="slidenum">
              <a:rPr lang="en-US"/>
              <a:pPr/>
              <a:t>8</a:t>
            </a:fld>
            <a:endParaRPr lang="en-US"/>
          </a:p>
        </p:txBody>
      </p:sp>
      <p:sp>
        <p:nvSpPr>
          <p:cNvPr id="1946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381000" y="1600200"/>
            <a:ext cx="8458200" cy="4495800"/>
          </a:xfrm>
        </p:spPr>
        <p:txBody>
          <a:bodyPr/>
          <a:lstStyle/>
          <a:p>
            <a:pPr marL="0" indent="0" eaLnBrk="1" hangingPunct="1">
              <a:buFont typeface="Wingdings" pitchFamily="2" charset="2"/>
              <a:buNone/>
              <a:defRPr/>
            </a:pPr>
            <a:r>
              <a:rPr lang="en-US" b="1" dirty="0" smtClean="0">
                <a:cs typeface="Arial" pitchFamily="34" charset="0"/>
              </a:rPr>
              <a:t>THE </a:t>
            </a:r>
            <a:r>
              <a:rPr lang="en-US" b="1" dirty="0" err="1" smtClean="0">
                <a:cs typeface="Arial" pitchFamily="34" charset="0"/>
              </a:rPr>
              <a:t>IRR</a:t>
            </a:r>
            <a:r>
              <a:rPr lang="en-US" b="1" dirty="0" smtClean="0">
                <a:cs typeface="Arial" pitchFamily="34" charset="0"/>
              </a:rPr>
              <a:t> AND TIME-WEIGHTED RETURNS:</a:t>
            </a:r>
          </a:p>
          <a:p>
            <a:pPr marL="457200" indent="-457200" eaLnBrk="1" hangingPunct="1">
              <a:buFont typeface="Wingdings" pitchFamily="2" charset="2"/>
              <a:buNone/>
              <a:defRPr/>
            </a:pPr>
            <a:r>
              <a:rPr lang="en-US" dirty="0" smtClean="0">
                <a:latin typeface="Wingdings" pitchFamily="2" charset="2"/>
                <a:cs typeface="Times New Roman" pitchFamily="18" charset="0"/>
              </a:rPr>
              <a:t>è</a:t>
            </a:r>
            <a:r>
              <a:rPr lang="en-US" dirty="0" smtClean="0">
                <a:cs typeface="Times New Roman" pitchFamily="18" charset="0"/>
              </a:rPr>
              <a:t>	</a:t>
            </a:r>
            <a:r>
              <a:rPr lang="en-US" dirty="0" err="1" smtClean="0">
                <a:cs typeface="Arial" pitchFamily="34" charset="0"/>
              </a:rPr>
              <a:t>IRR</a:t>
            </a:r>
            <a:r>
              <a:rPr lang="en-US" dirty="0" smtClean="0">
                <a:cs typeface="Arial" pitchFamily="34" charset="0"/>
              </a:rPr>
              <a:t> = TIME-</a:t>
            </a:r>
            <a:r>
              <a:rPr lang="en-US" dirty="0" err="1" smtClean="0">
                <a:cs typeface="Arial" pitchFamily="34" charset="0"/>
              </a:rPr>
              <a:t>WTD</a:t>
            </a:r>
            <a:r>
              <a:rPr lang="en-US" dirty="0" smtClean="0">
                <a:cs typeface="Arial" pitchFamily="34" charset="0"/>
              </a:rPr>
              <a:t> </a:t>
            </a:r>
            <a:r>
              <a:rPr lang="en-US" dirty="0" err="1" smtClean="0">
                <a:cs typeface="Arial" pitchFamily="34" charset="0"/>
              </a:rPr>
              <a:t>GEOMEAN</a:t>
            </a:r>
            <a:r>
              <a:rPr lang="en-US" dirty="0" smtClean="0">
                <a:cs typeface="Arial" pitchFamily="34" charset="0"/>
              </a:rPr>
              <a:t> </a:t>
            </a:r>
            <a:r>
              <a:rPr lang="en-US" dirty="0" err="1" smtClean="0">
                <a:cs typeface="Arial" pitchFamily="34" charset="0"/>
              </a:rPr>
              <a:t>HPR</a:t>
            </a:r>
            <a:r>
              <a:rPr lang="en-US" dirty="0" smtClean="0">
                <a:cs typeface="Arial" pitchFamily="34" charset="0"/>
              </a:rPr>
              <a:t> if (and only if) there are no intermediate cash flows (no cash put in or taken out between the beginning and end of the investment).</a:t>
            </a:r>
            <a:endParaRPr lang="en-US" dirty="0" smtClean="0">
              <a:latin typeface="Courier" charset="0"/>
              <a:cs typeface="Times New Roman" pitchFamily="18" charset="0"/>
            </a:endParaRPr>
          </a:p>
        </p:txBody>
      </p:sp>
      <p:sp>
        <p:nvSpPr>
          <p:cNvPr id="294917" name="Rectangle 5"/>
          <p:cNvSpPr>
            <a:spLocks noGrp="1" noChangeArrowheads="1"/>
          </p:cNvSpPr>
          <p:nvPr>
            <p:ph type="title"/>
          </p:nvPr>
        </p:nvSpPr>
        <p:spPr>
          <a:xfrm>
            <a:off x="685800" y="457200"/>
            <a:ext cx="7772400" cy="838200"/>
          </a:xfrm>
        </p:spPr>
        <p:txBody>
          <a:bodyPr/>
          <a:lstStyle/>
          <a:p>
            <a:pPr eaLnBrk="1" hangingPunct="1">
              <a:defRPr/>
            </a:pPr>
            <a:r>
              <a:rPr lang="en-US" sz="3200" b="1" smtClean="0">
                <a:cs typeface="Arial" panose="020B0604020202090204" pitchFamily="34" charset="0"/>
              </a:rPr>
              <a:t>ADDITIONAL NOTES ON THE IRR . . .</a:t>
            </a:r>
            <a:endParaRPr lang="en-US" sz="3200" smtClean="0">
              <a:latin typeface="Courier" charset="0"/>
              <a:cs typeface="Times New Roman" panose="02020603050405020304" pitchFamily="18" charset="0"/>
            </a:endParaRPr>
          </a:p>
        </p:txBody>
      </p:sp>
      <p:sp>
        <p:nvSpPr>
          <p:cNvPr id="84996" name="Slide Number Placeholder 3"/>
          <p:cNvSpPr>
            <a:spLocks noGrp="1"/>
          </p:cNvSpPr>
          <p:nvPr>
            <p:ph type="sldNum" sz="quarter" idx="12"/>
          </p:nvPr>
        </p:nvSpPr>
        <p:spPr>
          <a:noFill/>
          <a:ln>
            <a:miter lim="800000"/>
            <a:headEnd/>
            <a:tailEnd/>
          </a:ln>
        </p:spPr>
        <p:txBody>
          <a:bodyPr/>
          <a:lstStyle/>
          <a:p>
            <a:fld id="{A42FA532-14C3-4819-930C-A4987A1DE81C}" type="slidenum">
              <a:rPr lang="en-US"/>
              <a:pPr/>
              <a:t>80</a:t>
            </a:fld>
            <a:endParaRPr lang="en-US"/>
          </a:p>
        </p:txBody>
      </p:sp>
      <p:sp>
        <p:nvSpPr>
          <p:cNvPr id="84997"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Rectangle 3"/>
          <p:cNvSpPr>
            <a:spLocks noGrp="1" noChangeArrowheads="1"/>
          </p:cNvSpPr>
          <p:nvPr>
            <p:ph type="body" idx="1"/>
          </p:nvPr>
        </p:nvSpPr>
        <p:spPr>
          <a:xfrm>
            <a:off x="381000" y="1447800"/>
            <a:ext cx="8305800" cy="4724400"/>
          </a:xfrm>
        </p:spPr>
        <p:txBody>
          <a:bodyPr/>
          <a:lstStyle/>
          <a:p>
            <a:pPr eaLnBrk="1" hangingPunct="1">
              <a:lnSpc>
                <a:spcPct val="90000"/>
              </a:lnSpc>
              <a:buFont typeface="Wingdings" pitchFamily="2" charset="2"/>
              <a:buNone/>
              <a:defRPr/>
            </a:pPr>
            <a:r>
              <a:rPr lang="en-US" sz="2800" b="1" dirty="0" smtClean="0">
                <a:cs typeface="Arial" pitchFamily="34" charset="0"/>
              </a:rPr>
              <a:t>THE </a:t>
            </a:r>
            <a:r>
              <a:rPr lang="en-US" sz="2800" b="1" dirty="0" err="1" smtClean="0">
                <a:cs typeface="Arial" pitchFamily="34" charset="0"/>
              </a:rPr>
              <a:t>IRR</a:t>
            </a:r>
            <a:r>
              <a:rPr lang="en-US" sz="2800" b="1" dirty="0" smtClean="0">
                <a:cs typeface="Arial" pitchFamily="34" charset="0"/>
              </a:rPr>
              <a:t> AND RETURN COMPONENTS:</a:t>
            </a:r>
          </a:p>
          <a:p>
            <a:pPr marL="690563" indent="-690563" eaLnBrk="1" hangingPunct="1">
              <a:lnSpc>
                <a:spcPct val="90000"/>
              </a:lnSpc>
              <a:buFont typeface="Wingdings" pitchFamily="2" charset="2"/>
              <a:buNone/>
              <a:defRPr/>
            </a:pPr>
            <a:r>
              <a:rPr lang="en-US" sz="2800" dirty="0" smtClean="0">
                <a:latin typeface="Wingdings" pitchFamily="2" charset="2"/>
                <a:cs typeface="Times New Roman" pitchFamily="18" charset="0"/>
              </a:rPr>
              <a:t>è	</a:t>
            </a:r>
            <a:r>
              <a:rPr lang="en-US" sz="2800" dirty="0" err="1" smtClean="0">
                <a:cs typeface="Arial" pitchFamily="34" charset="0"/>
              </a:rPr>
              <a:t>IRR</a:t>
            </a:r>
            <a:r>
              <a:rPr lang="en-US" sz="2800" dirty="0" smtClean="0">
                <a:cs typeface="Arial" pitchFamily="34" charset="0"/>
              </a:rPr>
              <a:t> is a “</a:t>
            </a:r>
            <a:r>
              <a:rPr lang="en-US" sz="2800" u="sng" dirty="0" smtClean="0">
                <a:cs typeface="Arial" pitchFamily="34" charset="0"/>
              </a:rPr>
              <a:t>TOTAL RETURN”</a:t>
            </a:r>
            <a:endParaRPr lang="en-US" sz="2800" dirty="0" smtClean="0">
              <a:latin typeface="Courier" charset="0"/>
              <a:cs typeface="Times New Roman" pitchFamily="18" charset="0"/>
            </a:endParaRPr>
          </a:p>
          <a:p>
            <a:pPr marL="690563" indent="-690563" eaLnBrk="1" hangingPunct="1">
              <a:lnSpc>
                <a:spcPct val="90000"/>
              </a:lnSpc>
              <a:buFont typeface="Wingdings" pitchFamily="2" charset="2"/>
              <a:buNone/>
              <a:defRPr/>
            </a:pPr>
            <a:r>
              <a:rPr lang="en-US" sz="2800" dirty="0" smtClean="0">
                <a:latin typeface="Wingdings" pitchFamily="2" charset="2"/>
                <a:cs typeface="Times New Roman" pitchFamily="18" charset="0"/>
              </a:rPr>
              <a:t>è	</a:t>
            </a:r>
            <a:r>
              <a:rPr lang="en-US" sz="2800" dirty="0" err="1" smtClean="0">
                <a:cs typeface="Arial" pitchFamily="34" charset="0"/>
              </a:rPr>
              <a:t>IRR</a:t>
            </a:r>
            <a:r>
              <a:rPr lang="en-US" sz="2800" dirty="0" smtClean="0">
                <a:cs typeface="Arial" pitchFamily="34" charset="0"/>
              </a:rPr>
              <a:t> does not generally break out exactly into a sum of: </a:t>
            </a:r>
            <a:r>
              <a:rPr lang="en-US" sz="2800" b="1" dirty="0" smtClean="0">
                <a:cs typeface="Arial" pitchFamily="34" charset="0"/>
              </a:rPr>
              <a:t>y + g</a:t>
            </a:r>
            <a:r>
              <a:rPr lang="en-US" sz="2800" dirty="0" smtClean="0">
                <a:cs typeface="Arial" pitchFamily="34" charset="0"/>
              </a:rPr>
              <a:t>: Initial Cash Yield + Capital Value Growth Components. </a:t>
            </a:r>
            <a:endParaRPr lang="en-US" sz="2800" dirty="0" smtClean="0">
              <a:latin typeface="Courier" charset="0"/>
              <a:cs typeface="Times New Roman" pitchFamily="18" charset="0"/>
            </a:endParaRPr>
          </a:p>
          <a:p>
            <a:pPr marL="690563" indent="-690563" eaLnBrk="1" hangingPunct="1">
              <a:lnSpc>
                <a:spcPct val="90000"/>
              </a:lnSpc>
              <a:buFont typeface="Wingdings" pitchFamily="2" charset="2"/>
              <a:buNone/>
              <a:defRPr/>
            </a:pPr>
            <a:r>
              <a:rPr lang="en-US" sz="2800" dirty="0" smtClean="0">
                <a:latin typeface="Wingdings" pitchFamily="2" charset="2"/>
                <a:cs typeface="Times New Roman" pitchFamily="18" charset="0"/>
              </a:rPr>
              <a:t>è</a:t>
            </a:r>
            <a:r>
              <a:rPr lang="en-US" sz="2800" dirty="0" smtClean="0">
                <a:cs typeface="Times New Roman" pitchFamily="18" charset="0"/>
              </a:rPr>
              <a:t> 	</a:t>
            </a:r>
            <a:r>
              <a:rPr lang="en-US" sz="2800" dirty="0" smtClean="0">
                <a:cs typeface="Arial" pitchFamily="34" charset="0"/>
              </a:rPr>
              <a:t>Difference between the </a:t>
            </a:r>
            <a:r>
              <a:rPr lang="en-US" sz="2800" dirty="0" err="1" smtClean="0">
                <a:cs typeface="Arial" pitchFamily="34" charset="0"/>
              </a:rPr>
              <a:t>IRR</a:t>
            </a:r>
            <a:r>
              <a:rPr lang="en-US" sz="2800" dirty="0" smtClean="0">
                <a:cs typeface="Arial" pitchFamily="34" charset="0"/>
              </a:rPr>
              <a:t> and the initial cash yield is due to a combination of growth in the operating cash flows and/or growth in the capital value.</a:t>
            </a:r>
          </a:p>
        </p:txBody>
      </p:sp>
      <p:sp>
        <p:nvSpPr>
          <p:cNvPr id="296965" name="Rectangle 5"/>
          <p:cNvSpPr>
            <a:spLocks noGrp="1" noChangeArrowheads="1"/>
          </p:cNvSpPr>
          <p:nvPr>
            <p:ph type="title"/>
          </p:nvPr>
        </p:nvSpPr>
        <p:spPr>
          <a:xfrm>
            <a:off x="685800" y="457200"/>
            <a:ext cx="7772400" cy="838200"/>
          </a:xfrm>
        </p:spPr>
        <p:txBody>
          <a:bodyPr/>
          <a:lstStyle/>
          <a:p>
            <a:pPr eaLnBrk="1" hangingPunct="1">
              <a:defRPr/>
            </a:pPr>
            <a:r>
              <a:rPr lang="en-US" sz="3200" b="1" smtClean="0">
                <a:cs typeface="Arial" panose="020B0604020202090204" pitchFamily="34" charset="0"/>
              </a:rPr>
              <a:t>ADDITIONAL NOTES ON THE IRR . . .</a:t>
            </a:r>
            <a:endParaRPr lang="en-US" sz="3200" smtClean="0">
              <a:latin typeface="Courier" charset="0"/>
              <a:cs typeface="Times New Roman" panose="02020603050405020304" pitchFamily="18" charset="0"/>
            </a:endParaRPr>
          </a:p>
        </p:txBody>
      </p:sp>
      <p:sp>
        <p:nvSpPr>
          <p:cNvPr id="86020" name="Slide Number Placeholder 3"/>
          <p:cNvSpPr>
            <a:spLocks noGrp="1"/>
          </p:cNvSpPr>
          <p:nvPr>
            <p:ph type="sldNum" sz="quarter" idx="12"/>
          </p:nvPr>
        </p:nvSpPr>
        <p:spPr>
          <a:noFill/>
          <a:ln>
            <a:miter lim="800000"/>
            <a:headEnd/>
            <a:tailEnd/>
          </a:ln>
        </p:spPr>
        <p:txBody>
          <a:bodyPr/>
          <a:lstStyle/>
          <a:p>
            <a:fld id="{EB8A6C57-A595-471E-8B6D-3E025BDAF021}" type="slidenum">
              <a:rPr lang="en-US"/>
              <a:pPr/>
              <a:t>81</a:t>
            </a:fld>
            <a:endParaRPr lang="en-US"/>
          </a:p>
        </p:txBody>
      </p:sp>
      <p:sp>
        <p:nvSpPr>
          <p:cNvPr id="86021"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Rectangle 3"/>
          <p:cNvSpPr>
            <a:spLocks noGrp="1" noChangeArrowheads="1"/>
          </p:cNvSpPr>
          <p:nvPr>
            <p:ph type="body" idx="1"/>
          </p:nvPr>
        </p:nvSpPr>
        <p:spPr>
          <a:xfrm>
            <a:off x="381000" y="990600"/>
            <a:ext cx="8382000" cy="5486400"/>
          </a:xfrm>
        </p:spPr>
        <p:txBody>
          <a:bodyPr/>
          <a:lstStyle/>
          <a:p>
            <a:pPr marL="457200" indent="-457200" eaLnBrk="1" hangingPunct="1">
              <a:lnSpc>
                <a:spcPct val="90000"/>
              </a:lnSpc>
              <a:buFont typeface="Wingdings" pitchFamily="2" charset="2"/>
              <a:buNone/>
              <a:defRPr/>
            </a:pPr>
            <a:r>
              <a:rPr lang="en-US" sz="2800" dirty="0" smtClean="0">
                <a:latin typeface="Wingdings" pitchFamily="2" charset="2"/>
                <a:cs typeface="Times New Roman" pitchFamily="18" charset="0"/>
              </a:rPr>
              <a:t>è</a:t>
            </a:r>
            <a:r>
              <a:rPr lang="en-US" sz="2800" dirty="0" smtClean="0">
                <a:cs typeface="Times New Roman" pitchFamily="18" charset="0"/>
              </a:rPr>
              <a:t> </a:t>
            </a:r>
            <a:r>
              <a:rPr lang="en-US" sz="2800" dirty="0" smtClean="0">
                <a:cs typeface="Arial" pitchFamily="34" charset="0"/>
              </a:rPr>
              <a:t>If the operating cash flows grow at a constant rate, and if the asset value remains a constant multiple of the current operating cash flow, then the </a:t>
            </a:r>
            <a:r>
              <a:rPr lang="en-US" sz="2800" dirty="0" err="1" smtClean="0">
                <a:cs typeface="Arial" pitchFamily="34" charset="0"/>
              </a:rPr>
              <a:t>IRR</a:t>
            </a:r>
            <a:r>
              <a:rPr lang="en-US" sz="2800" dirty="0" smtClean="0">
                <a:cs typeface="Arial" pitchFamily="34" charset="0"/>
              </a:rPr>
              <a:t> will indeed exactly equal the sum of the initial cash yield rate plus the growth rate (in both the cash flows and the asset capital value), and in this case the </a:t>
            </a:r>
            <a:r>
              <a:rPr lang="en-US" sz="2800" dirty="0" err="1" smtClean="0">
                <a:cs typeface="Arial" pitchFamily="34" charset="0"/>
              </a:rPr>
              <a:t>irr</a:t>
            </a:r>
            <a:r>
              <a:rPr lang="en-US" sz="2800" dirty="0" smtClean="0">
                <a:cs typeface="Arial" pitchFamily="34" charset="0"/>
              </a:rPr>
              <a:t> will also exactly equal both the arithmetic and geometric time-weighted mean (constant periodic returns):</a:t>
            </a:r>
          </a:p>
          <a:p>
            <a:pPr algn="ctr" eaLnBrk="1" hangingPunct="1">
              <a:lnSpc>
                <a:spcPct val="90000"/>
              </a:lnSpc>
              <a:buFont typeface="Wingdings" pitchFamily="2" charset="2"/>
              <a:buNone/>
              <a:defRPr/>
            </a:pPr>
            <a:r>
              <a:rPr lang="en-US" sz="2800" dirty="0" err="1" smtClean="0">
                <a:cs typeface="Arial" pitchFamily="34" charset="0"/>
              </a:rPr>
              <a:t>IRR</a:t>
            </a:r>
            <a:r>
              <a:rPr lang="en-US" sz="2800" baseline="-30000" dirty="0" err="1" smtClean="0">
                <a:cs typeface="Arial" pitchFamily="34" charset="0"/>
              </a:rPr>
              <a:t>t,t+N</a:t>
            </a:r>
            <a:r>
              <a:rPr lang="en-US" sz="2800" dirty="0" smtClean="0">
                <a:cs typeface="Arial" pitchFamily="34" charset="0"/>
              </a:rPr>
              <a:t>= </a:t>
            </a:r>
            <a:r>
              <a:rPr lang="en-US" sz="2800" dirty="0" err="1" smtClean="0">
                <a:cs typeface="Arial" pitchFamily="34" charset="0"/>
              </a:rPr>
              <a:t>r</a:t>
            </a:r>
            <a:r>
              <a:rPr lang="en-US" sz="2800" baseline="-30000" dirty="0" err="1" smtClean="0">
                <a:cs typeface="Arial" pitchFamily="34" charset="0"/>
              </a:rPr>
              <a:t>t,t+N</a:t>
            </a:r>
            <a:r>
              <a:rPr lang="en-US" sz="2800" dirty="0" smtClean="0">
                <a:cs typeface="Arial" pitchFamily="34" charset="0"/>
              </a:rPr>
              <a:t>= </a:t>
            </a:r>
            <a:r>
              <a:rPr lang="en-US" sz="2800" dirty="0" err="1" smtClean="0">
                <a:cs typeface="Arial" pitchFamily="34" charset="0"/>
              </a:rPr>
              <a:t>y</a:t>
            </a:r>
            <a:r>
              <a:rPr lang="en-US" sz="2800" baseline="-30000" dirty="0" err="1" smtClean="0">
                <a:cs typeface="Arial" pitchFamily="34" charset="0"/>
              </a:rPr>
              <a:t>t,t+N</a:t>
            </a:r>
            <a:r>
              <a:rPr lang="en-US" sz="2800" dirty="0" smtClean="0">
                <a:cs typeface="Arial" pitchFamily="34" charset="0"/>
              </a:rPr>
              <a:t>+ </a:t>
            </a:r>
            <a:r>
              <a:rPr lang="en-US" sz="2800" dirty="0" err="1" smtClean="0">
                <a:cs typeface="Arial" pitchFamily="34" charset="0"/>
              </a:rPr>
              <a:t>g</a:t>
            </a:r>
            <a:r>
              <a:rPr lang="en-US" sz="2800" baseline="-30000" dirty="0" err="1" smtClean="0">
                <a:cs typeface="Arial" pitchFamily="34" charset="0"/>
              </a:rPr>
              <a:t>t,t+N</a:t>
            </a:r>
            <a:r>
              <a:rPr lang="en-US" sz="2800" dirty="0" smtClean="0">
                <a:cs typeface="Arial" pitchFamily="34" charset="0"/>
              </a:rPr>
              <a:t>.</a:t>
            </a:r>
            <a:endParaRPr lang="en-US" sz="2800" dirty="0" smtClean="0">
              <a:latin typeface="Courier" charset="0"/>
              <a:cs typeface="Times New Roman" pitchFamily="18" charset="0"/>
            </a:endParaRPr>
          </a:p>
        </p:txBody>
      </p:sp>
      <p:sp>
        <p:nvSpPr>
          <p:cNvPr id="301061" name="Rectangle 5"/>
          <p:cNvSpPr>
            <a:spLocks noGrp="1" noChangeArrowheads="1"/>
          </p:cNvSpPr>
          <p:nvPr>
            <p:ph type="title"/>
          </p:nvPr>
        </p:nvSpPr>
        <p:spPr>
          <a:xfrm>
            <a:off x="685800" y="228600"/>
            <a:ext cx="7772400" cy="762000"/>
          </a:xfrm>
        </p:spPr>
        <p:txBody>
          <a:bodyPr/>
          <a:lstStyle/>
          <a:p>
            <a:pPr eaLnBrk="1" hangingPunct="1">
              <a:defRPr/>
            </a:pPr>
            <a:r>
              <a:rPr lang="en-US" sz="3200" b="1" smtClean="0">
                <a:cs typeface="Arial" panose="020B0604020202090204" pitchFamily="34" charset="0"/>
              </a:rPr>
              <a:t>ADDITIONAL NOTES ON THE IRR . . .</a:t>
            </a:r>
            <a:endParaRPr lang="en-US" sz="3200" smtClean="0">
              <a:latin typeface="Courier" charset="0"/>
              <a:cs typeface="Times New Roman" panose="02020603050405020304" pitchFamily="18" charset="0"/>
            </a:endParaRPr>
          </a:p>
        </p:txBody>
      </p:sp>
      <p:sp>
        <p:nvSpPr>
          <p:cNvPr id="87044" name="Slide Number Placeholder 3"/>
          <p:cNvSpPr>
            <a:spLocks noGrp="1"/>
          </p:cNvSpPr>
          <p:nvPr>
            <p:ph type="sldNum" sz="quarter" idx="12"/>
          </p:nvPr>
        </p:nvSpPr>
        <p:spPr>
          <a:noFill/>
          <a:ln>
            <a:miter lim="800000"/>
            <a:headEnd/>
            <a:tailEnd/>
          </a:ln>
        </p:spPr>
        <p:txBody>
          <a:bodyPr/>
          <a:lstStyle/>
          <a:p>
            <a:fld id="{A1F64869-78C7-4630-A92B-312D2177E376}" type="slidenum">
              <a:rPr lang="en-US"/>
              <a:pPr/>
              <a:t>82</a:t>
            </a:fld>
            <a:endParaRPr lang="en-US"/>
          </a:p>
        </p:txBody>
      </p:sp>
      <p:sp>
        <p:nvSpPr>
          <p:cNvPr id="8704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9218" name="Object 1026"/>
          <p:cNvGraphicFramePr>
            <a:graphicFrameLocks noChangeAspect="1"/>
          </p:cNvGraphicFramePr>
          <p:nvPr/>
        </p:nvGraphicFramePr>
        <p:xfrm>
          <a:off x="457200" y="1447800"/>
          <a:ext cx="8229600" cy="835025"/>
        </p:xfrm>
        <a:graphic>
          <a:graphicData uri="http://schemas.openxmlformats.org/presentationml/2006/ole">
            <p:oleObj spid="_x0000_s9218" name="Equation" r:id="rId3" imgW="4635500" imgH="469900" progId="Equation.3">
              <p:embed/>
            </p:oleObj>
          </a:graphicData>
        </a:graphic>
      </p:graphicFrame>
      <p:sp>
        <p:nvSpPr>
          <p:cNvPr id="9219" name="Text Box 1027"/>
          <p:cNvSpPr txBox="1">
            <a:spLocks noChangeArrowheads="1"/>
          </p:cNvSpPr>
          <p:nvPr/>
        </p:nvSpPr>
        <p:spPr bwMode="auto">
          <a:xfrm>
            <a:off x="914400" y="304800"/>
            <a:ext cx="6858000" cy="1049338"/>
          </a:xfrm>
          <a:prstGeom prst="rect">
            <a:avLst/>
          </a:prstGeom>
          <a:noFill/>
          <a:ln w="9525">
            <a:noFill/>
            <a:miter lim="800000"/>
            <a:headEnd/>
            <a:tailEnd/>
          </a:ln>
        </p:spPr>
        <p:txBody>
          <a:bodyPr>
            <a:spAutoFit/>
          </a:bodyPr>
          <a:lstStyle/>
          <a:p>
            <a:pPr algn="ctr" eaLnBrk="1" hangingPunct="1">
              <a:spcBef>
                <a:spcPct val="50000"/>
              </a:spcBef>
            </a:pPr>
            <a:r>
              <a:rPr lang="en-US" sz="3200" b="1"/>
              <a:t>For example: </a:t>
            </a:r>
            <a:endParaRPr lang="en-US" sz="2800"/>
          </a:p>
          <a:p>
            <a:pPr algn="ctr" eaLnBrk="1" hangingPunct="1">
              <a:spcBef>
                <a:spcPct val="10000"/>
              </a:spcBef>
            </a:pPr>
            <a:r>
              <a:rPr lang="en-US" sz="2800"/>
              <a:t>The cash flow stream below has IRR = 11%:</a:t>
            </a:r>
          </a:p>
        </p:txBody>
      </p:sp>
      <p:sp>
        <p:nvSpPr>
          <p:cNvPr id="9220" name="Text Box 1028"/>
          <p:cNvSpPr txBox="1">
            <a:spLocks noChangeArrowheads="1"/>
          </p:cNvSpPr>
          <p:nvPr/>
        </p:nvSpPr>
        <p:spPr bwMode="auto">
          <a:xfrm>
            <a:off x="381000" y="2438400"/>
            <a:ext cx="8382000" cy="3662541"/>
          </a:xfrm>
          <a:prstGeom prst="rect">
            <a:avLst/>
          </a:prstGeom>
          <a:noFill/>
          <a:ln w="9525">
            <a:noFill/>
            <a:miter lim="800000"/>
            <a:headEnd/>
            <a:tailEnd/>
          </a:ln>
        </p:spPr>
        <p:txBody>
          <a:bodyPr>
            <a:spAutoFit/>
          </a:bodyPr>
          <a:lstStyle/>
          <a:p>
            <a:pPr eaLnBrk="1" hangingPunct="1">
              <a:spcBef>
                <a:spcPts val="1200"/>
              </a:spcBef>
            </a:pPr>
            <a:r>
              <a:rPr lang="en-US" dirty="0"/>
              <a:t>The PV is 100, with an initial cash yield of 10% (CF</a:t>
            </a:r>
            <a:r>
              <a:rPr lang="en-US" baseline="-25000" dirty="0"/>
              <a:t>1</a:t>
            </a:r>
            <a:r>
              <a:rPr lang="en-US" dirty="0"/>
              <a:t> = 10, y = 10/100 = 10%).</a:t>
            </a:r>
          </a:p>
          <a:p>
            <a:pPr eaLnBrk="1" hangingPunct="1">
              <a:spcBef>
                <a:spcPts val="1200"/>
              </a:spcBef>
            </a:pPr>
            <a:r>
              <a:rPr lang="en-US" dirty="0"/>
              <a:t>Each subsequent annual cash flow is 1% more than the previous, for N years (g = 1%).</a:t>
            </a:r>
          </a:p>
          <a:p>
            <a:pPr eaLnBrk="1" hangingPunct="1">
              <a:spcBef>
                <a:spcPts val="1200"/>
              </a:spcBef>
            </a:pPr>
            <a:r>
              <a:rPr lang="en-US" dirty="0"/>
              <a:t>At the end of the Nth year, the property is sold at a yield (on the up-coming year’s cash flow) of 10%, same as the initial yield.</a:t>
            </a:r>
          </a:p>
          <a:p>
            <a:pPr eaLnBrk="1" hangingPunct="1">
              <a:spcBef>
                <a:spcPts val="1200"/>
              </a:spcBef>
            </a:pPr>
            <a:r>
              <a:rPr lang="en-US" dirty="0"/>
              <a:t>The </a:t>
            </a:r>
            <a:r>
              <a:rPr lang="en-US" dirty="0" err="1"/>
              <a:t>IRR</a:t>
            </a:r>
            <a:r>
              <a:rPr lang="en-US" dirty="0"/>
              <a:t> is 10% + 1% = 11%.</a:t>
            </a:r>
          </a:p>
          <a:p>
            <a:pPr eaLnBrk="1" hangingPunct="1">
              <a:spcBef>
                <a:spcPts val="1200"/>
              </a:spcBef>
            </a:pPr>
            <a:r>
              <a:rPr lang="en-US" dirty="0"/>
              <a:t>In general under these regularity conditions: </a:t>
            </a:r>
            <a:r>
              <a:rPr lang="en-US" dirty="0" err="1"/>
              <a:t>IRR</a:t>
            </a:r>
            <a:r>
              <a:rPr lang="en-US" dirty="0"/>
              <a:t> = y + g.</a:t>
            </a:r>
          </a:p>
        </p:txBody>
      </p:sp>
      <p:sp>
        <p:nvSpPr>
          <p:cNvPr id="9221" name="Slide Number Placeholder 4"/>
          <p:cNvSpPr>
            <a:spLocks noGrp="1"/>
          </p:cNvSpPr>
          <p:nvPr>
            <p:ph type="sldNum" sz="quarter" idx="12"/>
          </p:nvPr>
        </p:nvSpPr>
        <p:spPr>
          <a:noFill/>
          <a:ln>
            <a:miter lim="800000"/>
            <a:headEnd/>
            <a:tailEnd/>
          </a:ln>
        </p:spPr>
        <p:txBody>
          <a:bodyPr/>
          <a:lstStyle/>
          <a:p>
            <a:fld id="{C3A85B7D-A351-449A-A9AC-BCEA033889A1}" type="slidenum">
              <a:rPr lang="en-US"/>
              <a:pPr/>
              <a:t>83</a:t>
            </a:fld>
            <a:endParaRPr lang="en-US"/>
          </a:p>
        </p:txBody>
      </p:sp>
      <p:sp>
        <p:nvSpPr>
          <p:cNvPr id="9222" name="Footer Placeholder 5"/>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Rectangle 3"/>
          <p:cNvSpPr>
            <a:spLocks noGrp="1" noChangeArrowheads="1"/>
          </p:cNvSpPr>
          <p:nvPr>
            <p:ph type="body" idx="1"/>
          </p:nvPr>
        </p:nvSpPr>
        <p:spPr/>
        <p:txBody>
          <a:bodyPr/>
          <a:lstStyle/>
          <a:p>
            <a:pPr eaLnBrk="1" hangingPunct="1">
              <a:buFont typeface="Wingdings" pitchFamily="2" charset="2"/>
              <a:buNone/>
            </a:pPr>
            <a:r>
              <a:rPr lang="en-US" b="1" smtClean="0">
                <a:cs typeface="Arial" pitchFamily="34" charset="0"/>
              </a:rPr>
              <a:t>The IRR and terminology:</a:t>
            </a:r>
            <a:r>
              <a:rPr lang="en-US" smtClean="0">
                <a:cs typeface="Arial" pitchFamily="34" charset="0"/>
              </a:rPr>
              <a:t> </a:t>
            </a:r>
            <a:r>
              <a:rPr lang="en-US" smtClean="0">
                <a:latin typeface="Courier" charset="0"/>
                <a:cs typeface="Times New Roman" pitchFamily="18" charset="0"/>
              </a:rPr>
              <a:t/>
            </a:r>
            <a:br>
              <a:rPr lang="en-US" smtClean="0">
                <a:latin typeface="Courier" charset="0"/>
                <a:cs typeface="Times New Roman" pitchFamily="18" charset="0"/>
              </a:rPr>
            </a:br>
            <a:r>
              <a:rPr lang="en-US" smtClean="0">
                <a:latin typeface="Wingdings" pitchFamily="2" charset="2"/>
                <a:cs typeface="Times New Roman" pitchFamily="18" charset="0"/>
              </a:rPr>
              <a:t>è</a:t>
            </a:r>
            <a:r>
              <a:rPr lang="en-US" smtClean="0">
                <a:cs typeface="Times New Roman" pitchFamily="18" charset="0"/>
              </a:rPr>
              <a:t> </a:t>
            </a:r>
            <a:r>
              <a:rPr lang="en-US" smtClean="0">
                <a:cs typeface="Arial" pitchFamily="34" charset="0"/>
              </a:rPr>
              <a:t>IRR often called “total yield” (appraisal)</a:t>
            </a:r>
            <a:r>
              <a:rPr lang="en-US" smtClean="0">
                <a:latin typeface="Courier" charset="0"/>
                <a:cs typeface="Times New Roman" pitchFamily="18" charset="0"/>
              </a:rPr>
              <a:t/>
            </a:r>
            <a:br>
              <a:rPr lang="en-US" smtClean="0">
                <a:latin typeface="Courier" charset="0"/>
                <a:cs typeface="Times New Roman" pitchFamily="18" charset="0"/>
              </a:rPr>
            </a:br>
            <a:r>
              <a:rPr lang="en-US" smtClean="0">
                <a:latin typeface="Wingdings" pitchFamily="2" charset="2"/>
                <a:cs typeface="Times New Roman" pitchFamily="18" charset="0"/>
              </a:rPr>
              <a:t>è</a:t>
            </a:r>
            <a:r>
              <a:rPr lang="en-US" smtClean="0">
                <a:cs typeface="Times New Roman" pitchFamily="18" charset="0"/>
              </a:rPr>
              <a:t> </a:t>
            </a:r>
            <a:r>
              <a:rPr lang="en-US" smtClean="0">
                <a:cs typeface="Arial" pitchFamily="34" charset="0"/>
              </a:rPr>
              <a:t>“Yield to maturity” (bonds)</a:t>
            </a:r>
            <a:r>
              <a:rPr lang="en-US" smtClean="0">
                <a:latin typeface="Courier" charset="0"/>
                <a:cs typeface="Times New Roman" pitchFamily="18" charset="0"/>
              </a:rPr>
              <a:t/>
            </a:r>
            <a:br>
              <a:rPr lang="en-US" smtClean="0">
                <a:latin typeface="Courier" charset="0"/>
                <a:cs typeface="Times New Roman" pitchFamily="18" charset="0"/>
              </a:rPr>
            </a:br>
            <a:r>
              <a:rPr lang="en-US" smtClean="0">
                <a:latin typeface="Wingdings" pitchFamily="2" charset="2"/>
                <a:cs typeface="Times New Roman" pitchFamily="18" charset="0"/>
              </a:rPr>
              <a:t>è</a:t>
            </a:r>
            <a:r>
              <a:rPr lang="en-US" smtClean="0">
                <a:cs typeface="Times New Roman" pitchFamily="18" charset="0"/>
              </a:rPr>
              <a:t> </a:t>
            </a:r>
            <a:r>
              <a:rPr lang="en-US" smtClean="0">
                <a:cs typeface="Arial" pitchFamily="34" charset="0"/>
              </a:rPr>
              <a:t>Ex-ante IRR = “going-in IRR.”</a:t>
            </a:r>
            <a:endParaRPr lang="en-US" smtClean="0">
              <a:latin typeface="Courier" charset="0"/>
              <a:cs typeface="Times New Roman" pitchFamily="18" charset="0"/>
            </a:endParaRPr>
          </a:p>
        </p:txBody>
      </p:sp>
      <p:sp>
        <p:nvSpPr>
          <p:cNvPr id="299013" name="Rectangle 5"/>
          <p:cNvSpPr>
            <a:spLocks noGrp="1" noChangeArrowheads="1"/>
          </p:cNvSpPr>
          <p:nvPr>
            <p:ph type="title"/>
          </p:nvPr>
        </p:nvSpPr>
        <p:spPr>
          <a:xfrm>
            <a:off x="685800" y="457200"/>
            <a:ext cx="7772400" cy="838200"/>
          </a:xfrm>
        </p:spPr>
        <p:txBody>
          <a:bodyPr/>
          <a:lstStyle/>
          <a:p>
            <a:pPr eaLnBrk="1" hangingPunct="1">
              <a:defRPr/>
            </a:pPr>
            <a:r>
              <a:rPr lang="en-US" sz="3200" b="1" smtClean="0">
                <a:cs typeface="Arial" panose="020B0604020202090204" pitchFamily="34" charset="0"/>
              </a:rPr>
              <a:t>ADDITIONAL NOTES ON THE IRR . . .</a:t>
            </a:r>
            <a:endParaRPr lang="en-US" sz="3200" smtClean="0">
              <a:latin typeface="Courier" charset="0"/>
              <a:cs typeface="Times New Roman" panose="02020603050405020304" pitchFamily="18" charset="0"/>
            </a:endParaRPr>
          </a:p>
        </p:txBody>
      </p:sp>
      <p:sp>
        <p:nvSpPr>
          <p:cNvPr id="88068" name="Slide Number Placeholder 3"/>
          <p:cNvSpPr>
            <a:spLocks noGrp="1"/>
          </p:cNvSpPr>
          <p:nvPr>
            <p:ph type="sldNum" sz="quarter" idx="12"/>
          </p:nvPr>
        </p:nvSpPr>
        <p:spPr>
          <a:noFill/>
          <a:ln>
            <a:miter lim="800000"/>
            <a:headEnd/>
            <a:tailEnd/>
          </a:ln>
        </p:spPr>
        <p:txBody>
          <a:bodyPr/>
          <a:lstStyle/>
          <a:p>
            <a:fld id="{9EBEEDA0-3285-4E71-941B-560511A4A21A}" type="slidenum">
              <a:rPr lang="en-US"/>
              <a:pPr/>
              <a:t>84</a:t>
            </a:fld>
            <a:endParaRPr lang="en-US"/>
          </a:p>
        </p:txBody>
      </p:sp>
      <p:sp>
        <p:nvSpPr>
          <p:cNvPr id="8806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a:xfrm>
            <a:off x="381000" y="381000"/>
            <a:ext cx="8382000" cy="1371600"/>
          </a:xfrm>
        </p:spPr>
        <p:txBody>
          <a:bodyPr/>
          <a:lstStyle/>
          <a:p>
            <a:pPr eaLnBrk="1" hangingPunct="1">
              <a:defRPr/>
            </a:pPr>
            <a:r>
              <a:rPr lang="en-US" sz="3200" b="1" dirty="0" smtClean="0">
                <a:cs typeface="Arial" panose="020B0604020202090204" pitchFamily="34" charset="0"/>
              </a:rPr>
              <a:t>DOLLAR-WEIGHTED &amp; TIME-WEIGHTED RETURNS: A NUMERICAL EXAMPLE . . .</a:t>
            </a:r>
            <a:endParaRPr lang="en-US" sz="3200" dirty="0" smtClean="0">
              <a:latin typeface="Courier" charset="0"/>
              <a:cs typeface="Times New Roman" panose="02020603050405020304" pitchFamily="18" charset="0"/>
            </a:endParaRPr>
          </a:p>
        </p:txBody>
      </p:sp>
      <p:sp>
        <p:nvSpPr>
          <p:cNvPr id="89091" name="Rectangle 3"/>
          <p:cNvSpPr>
            <a:spLocks noGrp="1" noChangeArrowheads="1"/>
          </p:cNvSpPr>
          <p:nvPr>
            <p:ph type="body" idx="1"/>
          </p:nvPr>
        </p:nvSpPr>
        <p:spPr>
          <a:xfrm>
            <a:off x="685800" y="1905000"/>
            <a:ext cx="7772400" cy="4419600"/>
          </a:xfrm>
        </p:spPr>
        <p:txBody>
          <a:bodyPr/>
          <a:lstStyle/>
          <a:p>
            <a:pPr eaLnBrk="1" hangingPunct="1">
              <a:lnSpc>
                <a:spcPct val="90000"/>
              </a:lnSpc>
              <a:buFont typeface="Wingdings" pitchFamily="2" charset="2"/>
              <a:buNone/>
            </a:pPr>
            <a:r>
              <a:rPr lang="en-US" sz="2800" smtClean="0">
                <a:cs typeface="Arial" pitchFamily="34" charset="0"/>
              </a:rPr>
              <a:t>“OPEN-END” (PUT) OR (CREF).</a:t>
            </a:r>
          </a:p>
          <a:p>
            <a:pPr eaLnBrk="1" hangingPunct="1">
              <a:lnSpc>
                <a:spcPct val="90000"/>
              </a:lnSpc>
            </a:pPr>
            <a:r>
              <a:rPr lang="en-US" sz="2800" smtClean="0">
                <a:cs typeface="Arial" pitchFamily="34" charset="0"/>
              </a:rPr>
              <a:t>Investors buy and sell “units” on the basis of the appraised value of the properties in the fund at the end of each period. </a:t>
            </a:r>
          </a:p>
          <a:p>
            <a:pPr eaLnBrk="1" hangingPunct="1">
              <a:lnSpc>
                <a:spcPct val="90000"/>
              </a:lnSpc>
            </a:pPr>
            <a:r>
              <a:rPr lang="en-US" sz="2800" smtClean="0">
                <a:cs typeface="Arial" pitchFamily="34" charset="0"/>
              </a:rPr>
              <a:t>Suppose the fund doesn't pay out any cash, but reinvests all property income. Consider 3 consecutive periods. . .</a:t>
            </a:r>
            <a:endParaRPr lang="en-US" sz="2800" smtClean="0">
              <a:latin typeface="Courier" charset="0"/>
              <a:cs typeface="Times New Roman" pitchFamily="18" charset="0"/>
            </a:endParaRPr>
          </a:p>
        </p:txBody>
      </p:sp>
      <p:sp>
        <p:nvSpPr>
          <p:cNvPr id="89092" name="Slide Number Placeholder 3"/>
          <p:cNvSpPr>
            <a:spLocks noGrp="1"/>
          </p:cNvSpPr>
          <p:nvPr>
            <p:ph type="sldNum" sz="quarter" idx="12"/>
          </p:nvPr>
        </p:nvSpPr>
        <p:spPr>
          <a:noFill/>
          <a:ln>
            <a:miter lim="800000"/>
            <a:headEnd/>
            <a:tailEnd/>
          </a:ln>
        </p:spPr>
        <p:txBody>
          <a:bodyPr/>
          <a:lstStyle/>
          <a:p>
            <a:fld id="{98CE5A58-EAB1-45D3-B91D-5D7199DFA2C0}" type="slidenum">
              <a:rPr lang="en-US"/>
              <a:pPr/>
              <a:t>85</a:t>
            </a:fld>
            <a:endParaRPr lang="en-US"/>
          </a:p>
        </p:txBody>
      </p:sp>
      <p:sp>
        <p:nvSpPr>
          <p:cNvPr id="89093"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pPr eaLnBrk="1" hangingPunct="1">
              <a:defRPr/>
            </a:pPr>
            <a:r>
              <a:rPr lang="en-US" sz="3200" b="1" smtClean="0">
                <a:cs typeface="Arial" panose="020B0604020202090204" pitchFamily="34" charset="0"/>
              </a:rPr>
              <a:t>INVESTMENT PERIODIC RETURNS: HIGH, LOW, HIGH . . .</a:t>
            </a:r>
            <a:endParaRPr lang="en-US" sz="3200" smtClean="0">
              <a:latin typeface="Courier" charset="0"/>
              <a:cs typeface="Times New Roman" panose="02020603050405020304" pitchFamily="18" charset="0"/>
            </a:endParaRPr>
          </a:p>
        </p:txBody>
      </p:sp>
      <p:sp>
        <p:nvSpPr>
          <p:cNvPr id="90115" name="Rectangle 3"/>
          <p:cNvSpPr>
            <a:spLocks noGrp="1" noChangeArrowheads="1"/>
          </p:cNvSpPr>
          <p:nvPr>
            <p:ph type="body" idx="1"/>
          </p:nvPr>
        </p:nvSpPr>
        <p:spPr>
          <a:xfrm>
            <a:off x="685800" y="4343400"/>
            <a:ext cx="7772400" cy="1828800"/>
          </a:xfrm>
        </p:spPr>
        <p:txBody>
          <a:bodyPr anchor="ctr"/>
          <a:lstStyle/>
          <a:p>
            <a:pPr eaLnBrk="1" hangingPunct="1">
              <a:buFont typeface="Wingdings" pitchFamily="2" charset="2"/>
              <a:buNone/>
            </a:pPr>
            <a:r>
              <a:rPr lang="en-US" b="1" dirty="0" err="1" smtClean="0">
                <a:cs typeface="Arial" pitchFamily="34" charset="0"/>
              </a:rPr>
              <a:t>GEOM</a:t>
            </a:r>
            <a:r>
              <a:rPr lang="en-US" b="1" dirty="0" smtClean="0">
                <a:cs typeface="Arial" pitchFamily="34" charset="0"/>
              </a:rPr>
              <a:t> MEAN TIME-</a:t>
            </a:r>
            <a:r>
              <a:rPr lang="en-US" b="1" dirty="0" err="1" smtClean="0">
                <a:cs typeface="Arial" pitchFamily="34" charset="0"/>
              </a:rPr>
              <a:t>WTD</a:t>
            </a:r>
            <a:r>
              <a:rPr lang="en-US" b="1" dirty="0" smtClean="0">
                <a:cs typeface="Arial" pitchFamily="34" charset="0"/>
              </a:rPr>
              <a:t> RETURN = (1.089)</a:t>
            </a:r>
            <a:r>
              <a:rPr lang="en-US" b="1" baseline="30000" dirty="0" smtClean="0">
                <a:cs typeface="Arial" pitchFamily="34" charset="0"/>
              </a:rPr>
              <a:t>(1/3)</a:t>
            </a:r>
            <a:r>
              <a:rPr lang="en-US" b="1" dirty="0" smtClean="0">
                <a:cs typeface="Arial" pitchFamily="34" charset="0"/>
              </a:rPr>
              <a:t>−1 = 2.88%</a:t>
            </a:r>
            <a:endParaRPr lang="en-US" dirty="0" smtClean="0">
              <a:latin typeface="Courier" charset="0"/>
              <a:cs typeface="Times New Roman" pitchFamily="18" charset="0"/>
            </a:endParaRPr>
          </a:p>
        </p:txBody>
      </p:sp>
      <p:sp>
        <p:nvSpPr>
          <p:cNvPr id="90117" name="Slide Number Placeholder 51"/>
          <p:cNvSpPr>
            <a:spLocks noGrp="1"/>
          </p:cNvSpPr>
          <p:nvPr>
            <p:ph type="sldNum" sz="quarter" idx="12"/>
          </p:nvPr>
        </p:nvSpPr>
        <p:spPr>
          <a:noFill/>
          <a:ln>
            <a:miter lim="800000"/>
            <a:headEnd/>
            <a:tailEnd/>
          </a:ln>
        </p:spPr>
        <p:txBody>
          <a:bodyPr/>
          <a:lstStyle/>
          <a:p>
            <a:fld id="{997632E9-BB27-4A7D-B7AC-A7890413D649}" type="slidenum">
              <a:rPr lang="en-US"/>
              <a:pPr/>
              <a:t>86</a:t>
            </a:fld>
            <a:endParaRPr lang="en-US"/>
          </a:p>
        </p:txBody>
      </p:sp>
      <p:sp>
        <p:nvSpPr>
          <p:cNvPr id="90118" name="Footer Placeholder 52"/>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55" name="Table 54"/>
          <p:cNvGraphicFramePr>
            <a:graphicFrameLocks noGrp="1"/>
          </p:cNvGraphicFramePr>
          <p:nvPr/>
        </p:nvGraphicFramePr>
        <p:xfrm>
          <a:off x="457200" y="2514600"/>
          <a:ext cx="8229599" cy="1371600"/>
        </p:xfrm>
        <a:graphic>
          <a:graphicData uri="http://schemas.openxmlformats.org/drawingml/2006/table">
            <a:tbl>
              <a:tblPr firstRow="1" bandRow="1">
                <a:tableStyleId>{5940675A-B579-460E-94D1-54222C63F5DA}</a:tableStyleId>
              </a:tblPr>
              <a:tblGrid>
                <a:gridCol w="2571751"/>
                <a:gridCol w="1414462"/>
                <a:gridCol w="1414462"/>
                <a:gridCol w="1414462"/>
                <a:gridCol w="1414462"/>
              </a:tblGrid>
              <a:tr h="457200">
                <a:tc>
                  <a:txBody>
                    <a:bodyPr/>
                    <a:lstStyle/>
                    <a:p>
                      <a:r>
                        <a:rPr lang="en-US" b="0" dirty="0" smtClean="0">
                          <a:latin typeface="+mj-lt"/>
                        </a:rPr>
                        <a:t>END</a:t>
                      </a:r>
                      <a:r>
                        <a:rPr lang="en-US" b="0" baseline="0" dirty="0" smtClean="0">
                          <a:latin typeface="+mj-lt"/>
                        </a:rPr>
                        <a:t> OF YEAR:</a:t>
                      </a:r>
                      <a:endParaRPr lang="en-US" b="0" dirty="0">
                        <a:latin typeface="+mj-lt"/>
                      </a:endParaRPr>
                    </a:p>
                  </a:txBody>
                  <a:tcPr>
                    <a:solidFill>
                      <a:schemeClr val="bg1"/>
                    </a:solidFill>
                  </a:tcPr>
                </a:tc>
                <a:tc>
                  <a:txBody>
                    <a:bodyPr/>
                    <a:lstStyle/>
                    <a:p>
                      <a:pPr algn="ctr"/>
                      <a:r>
                        <a:rPr lang="en-US" b="0" dirty="0" smtClean="0">
                          <a:latin typeface="+mj-lt"/>
                        </a:rPr>
                        <a:t>1996</a:t>
                      </a:r>
                      <a:endParaRPr lang="en-US" b="0" dirty="0">
                        <a:latin typeface="+mj-lt"/>
                      </a:endParaRPr>
                    </a:p>
                  </a:txBody>
                  <a:tcPr>
                    <a:solidFill>
                      <a:schemeClr val="bg1"/>
                    </a:solidFill>
                  </a:tcPr>
                </a:tc>
                <a:tc>
                  <a:txBody>
                    <a:bodyPr/>
                    <a:lstStyle/>
                    <a:p>
                      <a:pPr algn="ctr"/>
                      <a:r>
                        <a:rPr lang="en-US" b="0" dirty="0" smtClean="0">
                          <a:latin typeface="+mj-lt"/>
                        </a:rPr>
                        <a:t>1997</a:t>
                      </a:r>
                      <a:endParaRPr lang="en-US" b="0" dirty="0">
                        <a:latin typeface="+mj-lt"/>
                      </a:endParaRPr>
                    </a:p>
                  </a:txBody>
                  <a:tcPr>
                    <a:solidFill>
                      <a:schemeClr val="bg1"/>
                    </a:solidFill>
                  </a:tcPr>
                </a:tc>
                <a:tc>
                  <a:txBody>
                    <a:bodyPr/>
                    <a:lstStyle/>
                    <a:p>
                      <a:pPr algn="ctr"/>
                      <a:r>
                        <a:rPr lang="en-US" b="0" dirty="0" smtClean="0">
                          <a:latin typeface="+mj-lt"/>
                        </a:rPr>
                        <a:t>1998</a:t>
                      </a:r>
                      <a:endParaRPr lang="en-US" b="0" dirty="0">
                        <a:latin typeface="+mj-lt"/>
                      </a:endParaRPr>
                    </a:p>
                  </a:txBody>
                  <a:tcPr>
                    <a:solidFill>
                      <a:schemeClr val="bg1"/>
                    </a:solidFill>
                  </a:tcPr>
                </a:tc>
                <a:tc>
                  <a:txBody>
                    <a:bodyPr/>
                    <a:lstStyle/>
                    <a:p>
                      <a:pPr algn="ctr"/>
                      <a:r>
                        <a:rPr lang="en-US" b="0" dirty="0" smtClean="0">
                          <a:latin typeface="+mj-lt"/>
                        </a:rPr>
                        <a:t>1999</a:t>
                      </a:r>
                      <a:endParaRPr lang="en-US" b="0" dirty="0">
                        <a:latin typeface="+mj-lt"/>
                      </a:endParaRPr>
                    </a:p>
                  </a:txBody>
                  <a:tcPr>
                    <a:solidFill>
                      <a:schemeClr val="bg1"/>
                    </a:solidFill>
                  </a:tcPr>
                </a:tc>
              </a:tr>
              <a:tr h="457200">
                <a:tc>
                  <a:txBody>
                    <a:bodyPr/>
                    <a:lstStyle/>
                    <a:p>
                      <a:pPr eaLnBrk="1" hangingPunct="1">
                        <a:tabLst>
                          <a:tab pos="3429000" algn="ctr"/>
                        </a:tabLst>
                      </a:pPr>
                      <a:r>
                        <a:rPr lang="en-US" sz="1800" dirty="0" smtClean="0">
                          <a:latin typeface="Arial" pitchFamily="34" charset="0"/>
                          <a:cs typeface="Arial" pitchFamily="34" charset="0"/>
                        </a:rPr>
                        <a:t>YR END UNIT VALUE</a:t>
                      </a:r>
                      <a:endParaRPr lang="en-US" sz="1400" dirty="0">
                        <a:latin typeface="Courier" charset="0"/>
                        <a:cs typeface="Times New Roman" pitchFamily="18" charset="0"/>
                      </a:endParaRPr>
                    </a:p>
                  </a:txBody>
                  <a:tcPr>
                    <a:solidFill>
                      <a:schemeClr val="bg1"/>
                    </a:solidFill>
                  </a:tcPr>
                </a:tc>
                <a:tc>
                  <a:txBody>
                    <a:bodyPr/>
                    <a:lstStyle/>
                    <a:p>
                      <a:pPr algn="r"/>
                      <a:r>
                        <a:rPr lang="en-US" dirty="0" smtClean="0">
                          <a:latin typeface="+mj-lt"/>
                        </a:rPr>
                        <a:t>$</a:t>
                      </a:r>
                      <a:r>
                        <a:rPr lang="en-US" dirty="0" smtClean="0">
                          <a:latin typeface="+mj-lt"/>
                        </a:rPr>
                        <a:t>1000</a:t>
                      </a:r>
                      <a:endParaRPr lang="en-US" dirty="0">
                        <a:latin typeface="+mj-lt"/>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latin typeface="+mj-lt"/>
                        </a:rPr>
                        <a:t>$</a:t>
                      </a:r>
                      <a:r>
                        <a:rPr lang="en-US" dirty="0" smtClean="0">
                          <a:latin typeface="+mj-lt"/>
                        </a:rPr>
                        <a:t>1100</a:t>
                      </a:r>
                      <a:endParaRPr lang="en-US" dirty="0">
                        <a:latin typeface="+mj-lt"/>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latin typeface="+mj-lt"/>
                        </a:rPr>
                        <a:t>$</a:t>
                      </a:r>
                      <a:r>
                        <a:rPr lang="en-US" dirty="0" smtClean="0">
                          <a:latin typeface="+mj-lt"/>
                        </a:rPr>
                        <a:t>990</a:t>
                      </a:r>
                      <a:endParaRPr lang="en-US" dirty="0">
                        <a:latin typeface="+mj-lt"/>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latin typeface="+mj-lt"/>
                        </a:rPr>
                        <a:t>$1089</a:t>
                      </a:r>
                      <a:endParaRPr lang="en-US" dirty="0">
                        <a:latin typeface="+mj-lt"/>
                      </a:endParaRPr>
                    </a:p>
                  </a:txBody>
                  <a:tcPr>
                    <a:solidFill>
                      <a:schemeClr val="bg1"/>
                    </a:solidFill>
                  </a:tcPr>
                </a:tc>
              </a:tr>
              <a:tr h="457200">
                <a:tc>
                  <a:txBody>
                    <a:bodyPr/>
                    <a:lstStyle/>
                    <a:p>
                      <a:pPr eaLnBrk="1" hangingPunct="1">
                        <a:tabLst>
                          <a:tab pos="3429000" algn="ctr"/>
                        </a:tabLst>
                      </a:pPr>
                      <a:r>
                        <a:rPr lang="en-US" sz="1800" dirty="0" smtClean="0">
                          <a:latin typeface="Arial" pitchFamily="34" charset="0"/>
                          <a:cs typeface="Arial" pitchFamily="34" charset="0"/>
                        </a:rPr>
                        <a:t>PERIODIC RETURN</a:t>
                      </a:r>
                      <a:endParaRPr lang="en-US" sz="1400" dirty="0">
                        <a:latin typeface="Courier" charset="0"/>
                        <a:cs typeface="Times New Roman" pitchFamily="18" charset="0"/>
                      </a:endParaRPr>
                    </a:p>
                  </a:txBody>
                  <a:tcPr>
                    <a:solidFill>
                      <a:schemeClr val="bg1"/>
                    </a:solidFill>
                  </a:tcPr>
                </a:tc>
                <a:tc>
                  <a:txBody>
                    <a:bodyPr/>
                    <a:lstStyle/>
                    <a:p>
                      <a:pPr algn="r"/>
                      <a:endParaRPr lang="en-US" dirty="0">
                        <a:latin typeface="+mj-lt"/>
                      </a:endParaRPr>
                    </a:p>
                  </a:txBody>
                  <a:tcPr>
                    <a:solidFill>
                      <a:schemeClr val="bg1"/>
                    </a:solidFill>
                  </a:tcPr>
                </a:tc>
                <a:tc>
                  <a:txBody>
                    <a:bodyPr/>
                    <a:lstStyle/>
                    <a:p>
                      <a:pPr algn="r"/>
                      <a:r>
                        <a:rPr lang="en-US" b="1" dirty="0" smtClean="0">
                          <a:latin typeface="+mj-lt"/>
                        </a:rPr>
                        <a:t>+10.00%</a:t>
                      </a:r>
                      <a:endParaRPr lang="en-US" b="1" dirty="0">
                        <a:latin typeface="+mj-lt"/>
                      </a:endParaRPr>
                    </a:p>
                  </a:txBody>
                  <a:tcPr>
                    <a:solidFill>
                      <a:schemeClr val="bg1"/>
                    </a:solidFill>
                  </a:tcPr>
                </a:tc>
                <a:tc>
                  <a:txBody>
                    <a:bodyPr/>
                    <a:lstStyle/>
                    <a:p>
                      <a:pPr algn="r"/>
                      <a:r>
                        <a:rPr lang="en-US" b="1" dirty="0" smtClean="0">
                          <a:latin typeface="+mj-lt"/>
                        </a:rPr>
                        <a:t>−10.00%</a:t>
                      </a:r>
                      <a:endParaRPr lang="en-US" b="1" dirty="0">
                        <a:latin typeface="+mj-lt"/>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j-lt"/>
                          <a:ea typeface="+mn-ea"/>
                          <a:cs typeface="+mn-cs"/>
                        </a:rPr>
                        <a:t>+10.00%</a:t>
                      </a:r>
                      <a:endParaRPr lang="en-US" b="1" dirty="0" smtClean="0">
                        <a:latin typeface="+mj-lt"/>
                      </a:endParaRPr>
                    </a:p>
                  </a:txBody>
                  <a:tcPr>
                    <a:solidFill>
                      <a:schemeClr val="bg1"/>
                    </a:solidFill>
                  </a:tcPr>
                </a:tc>
              </a:tr>
            </a:tbl>
          </a:graphicData>
        </a:graphic>
      </p:graphicFrame>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pPr eaLnBrk="1" hangingPunct="1">
              <a:defRPr/>
            </a:pPr>
            <a:r>
              <a:rPr lang="en-US" sz="3200" b="1" dirty="0" smtClean="0">
                <a:cs typeface="Times New Roman" panose="02020603050405020304" pitchFamily="18" charset="0"/>
              </a:rPr>
              <a:t>INVESTOR #1, “MR. SMART” (OR LUCKY): GOOD TIMING . . .</a:t>
            </a:r>
          </a:p>
        </p:txBody>
      </p:sp>
      <p:sp>
        <p:nvSpPr>
          <p:cNvPr id="91139" name="Rectangle 3"/>
          <p:cNvSpPr>
            <a:spLocks noGrp="1" noChangeArrowheads="1"/>
          </p:cNvSpPr>
          <p:nvPr>
            <p:ph type="body" idx="1"/>
          </p:nvPr>
        </p:nvSpPr>
        <p:spPr>
          <a:xfrm>
            <a:off x="914400" y="4343400"/>
            <a:ext cx="7315200" cy="1981200"/>
          </a:xfrm>
        </p:spPr>
        <p:txBody>
          <a:bodyPr anchor="ctr"/>
          <a:lstStyle/>
          <a:p>
            <a:pPr eaLnBrk="1" hangingPunct="1">
              <a:buFont typeface="Wingdings" pitchFamily="2" charset="2"/>
              <a:buNone/>
            </a:pPr>
            <a:r>
              <a:rPr lang="en-US" b="1" dirty="0" err="1" smtClean="0">
                <a:cs typeface="Arial" pitchFamily="34" charset="0"/>
              </a:rPr>
              <a:t>IRR</a:t>
            </a:r>
            <a:r>
              <a:rPr lang="en-US" b="1" dirty="0" smtClean="0">
                <a:cs typeface="Arial" pitchFamily="34" charset="0"/>
              </a:rPr>
              <a:t> = </a:t>
            </a:r>
            <a:r>
              <a:rPr lang="en-US" b="1" dirty="0" err="1" smtClean="0">
                <a:cs typeface="Arial" pitchFamily="34" charset="0"/>
              </a:rPr>
              <a:t>IRR</a:t>
            </a:r>
            <a:r>
              <a:rPr lang="en-US" b="1" dirty="0" smtClean="0">
                <a:cs typeface="Arial" pitchFamily="34" charset="0"/>
              </a:rPr>
              <a:t>(−2000,1100,0,1089) = 4.68%</a:t>
            </a:r>
            <a:endParaRPr lang="en-US" dirty="0" smtClean="0">
              <a:latin typeface="Courier" charset="0"/>
              <a:cs typeface="Times New Roman" pitchFamily="18" charset="0"/>
            </a:endParaRPr>
          </a:p>
        </p:txBody>
      </p:sp>
      <p:sp>
        <p:nvSpPr>
          <p:cNvPr id="91141" name="Slide Number Placeholder 66"/>
          <p:cNvSpPr>
            <a:spLocks noGrp="1"/>
          </p:cNvSpPr>
          <p:nvPr>
            <p:ph type="sldNum" sz="quarter" idx="12"/>
          </p:nvPr>
        </p:nvSpPr>
        <p:spPr>
          <a:noFill/>
          <a:ln>
            <a:miter lim="800000"/>
            <a:headEnd/>
            <a:tailEnd/>
          </a:ln>
        </p:spPr>
        <p:txBody>
          <a:bodyPr/>
          <a:lstStyle/>
          <a:p>
            <a:fld id="{CA2429DD-6216-4CF9-AECB-6AA7F32C85E5}" type="slidenum">
              <a:rPr lang="en-US"/>
              <a:pPr/>
              <a:t>87</a:t>
            </a:fld>
            <a:endParaRPr lang="en-US"/>
          </a:p>
        </p:txBody>
      </p:sp>
      <p:sp>
        <p:nvSpPr>
          <p:cNvPr id="91142" name="Footer Placeholder 67"/>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70" name="Table 69"/>
          <p:cNvGraphicFramePr>
            <a:graphicFrameLocks noGrp="1"/>
          </p:cNvGraphicFramePr>
          <p:nvPr/>
        </p:nvGraphicFramePr>
        <p:xfrm>
          <a:off x="914400" y="2514600"/>
          <a:ext cx="7315201" cy="1828800"/>
        </p:xfrm>
        <a:graphic>
          <a:graphicData uri="http://schemas.openxmlformats.org/drawingml/2006/table">
            <a:tbl>
              <a:tblPr firstRow="1" bandRow="1">
                <a:tableStyleId>{5940675A-B579-460E-94D1-54222C63F5DA}</a:tableStyleId>
              </a:tblPr>
              <a:tblGrid>
                <a:gridCol w="2286001"/>
                <a:gridCol w="1257300"/>
                <a:gridCol w="1257300"/>
                <a:gridCol w="1257300"/>
                <a:gridCol w="1257300"/>
              </a:tblGrid>
              <a:tr h="457200">
                <a:tc>
                  <a:txBody>
                    <a:bodyPr/>
                    <a:lstStyle/>
                    <a:p>
                      <a:r>
                        <a:rPr lang="en-US" b="0" dirty="0" smtClean="0">
                          <a:latin typeface="+mj-lt"/>
                        </a:rPr>
                        <a:t>END</a:t>
                      </a:r>
                      <a:r>
                        <a:rPr lang="en-US" b="0" baseline="0" dirty="0" smtClean="0">
                          <a:latin typeface="+mj-lt"/>
                        </a:rPr>
                        <a:t> OF YEAR:</a:t>
                      </a:r>
                      <a:endParaRPr lang="en-US" b="0" dirty="0">
                        <a:latin typeface="+mj-lt"/>
                      </a:endParaRPr>
                    </a:p>
                  </a:txBody>
                  <a:tcPr>
                    <a:solidFill>
                      <a:schemeClr val="bg1"/>
                    </a:solidFill>
                  </a:tcPr>
                </a:tc>
                <a:tc>
                  <a:txBody>
                    <a:bodyPr/>
                    <a:lstStyle/>
                    <a:p>
                      <a:pPr algn="ctr"/>
                      <a:r>
                        <a:rPr lang="en-US" b="0" dirty="0" smtClean="0">
                          <a:latin typeface="+mj-lt"/>
                        </a:rPr>
                        <a:t>1996</a:t>
                      </a:r>
                      <a:endParaRPr lang="en-US" b="0" dirty="0">
                        <a:latin typeface="+mj-lt"/>
                      </a:endParaRPr>
                    </a:p>
                  </a:txBody>
                  <a:tcPr>
                    <a:solidFill>
                      <a:schemeClr val="bg1"/>
                    </a:solidFill>
                  </a:tcPr>
                </a:tc>
                <a:tc>
                  <a:txBody>
                    <a:bodyPr/>
                    <a:lstStyle/>
                    <a:p>
                      <a:pPr algn="ctr"/>
                      <a:r>
                        <a:rPr lang="en-US" b="0" dirty="0" smtClean="0">
                          <a:latin typeface="+mj-lt"/>
                        </a:rPr>
                        <a:t>1997</a:t>
                      </a:r>
                      <a:endParaRPr lang="en-US" b="0" dirty="0">
                        <a:latin typeface="+mj-lt"/>
                      </a:endParaRPr>
                    </a:p>
                  </a:txBody>
                  <a:tcPr>
                    <a:solidFill>
                      <a:schemeClr val="bg1"/>
                    </a:solidFill>
                  </a:tcPr>
                </a:tc>
                <a:tc>
                  <a:txBody>
                    <a:bodyPr/>
                    <a:lstStyle/>
                    <a:p>
                      <a:pPr algn="ctr"/>
                      <a:r>
                        <a:rPr lang="en-US" b="0" dirty="0" smtClean="0">
                          <a:latin typeface="+mj-lt"/>
                        </a:rPr>
                        <a:t>1998</a:t>
                      </a:r>
                      <a:endParaRPr lang="en-US" b="0" dirty="0">
                        <a:latin typeface="+mj-lt"/>
                      </a:endParaRPr>
                    </a:p>
                  </a:txBody>
                  <a:tcPr>
                    <a:solidFill>
                      <a:schemeClr val="bg1"/>
                    </a:solidFill>
                  </a:tcPr>
                </a:tc>
                <a:tc>
                  <a:txBody>
                    <a:bodyPr/>
                    <a:lstStyle/>
                    <a:p>
                      <a:pPr algn="ctr"/>
                      <a:r>
                        <a:rPr lang="en-US" b="0" dirty="0" smtClean="0">
                          <a:latin typeface="+mj-lt"/>
                        </a:rPr>
                        <a:t>1999</a:t>
                      </a:r>
                      <a:endParaRPr lang="en-US" b="0" dirty="0">
                        <a:latin typeface="+mj-lt"/>
                      </a:endParaRPr>
                    </a:p>
                  </a:txBody>
                  <a:tcPr>
                    <a:solidFill>
                      <a:schemeClr val="bg1"/>
                    </a:solidFill>
                  </a:tcPr>
                </a:tc>
              </a:tr>
              <a:tr h="457200">
                <a:tc>
                  <a:txBody>
                    <a:bodyPr/>
                    <a:lstStyle/>
                    <a:p>
                      <a:r>
                        <a:rPr lang="en-US" dirty="0" smtClean="0">
                          <a:latin typeface="+mj-lt"/>
                        </a:rPr>
                        <a:t>UNITS BOUGHT</a:t>
                      </a:r>
                      <a:endParaRPr lang="en-US" dirty="0">
                        <a:latin typeface="+mj-lt"/>
                      </a:endParaRPr>
                    </a:p>
                  </a:txBody>
                  <a:tcPr>
                    <a:solidFill>
                      <a:schemeClr val="bg1"/>
                    </a:solidFill>
                  </a:tcPr>
                </a:tc>
                <a:tc>
                  <a:txBody>
                    <a:bodyPr/>
                    <a:lstStyle/>
                    <a:p>
                      <a:pPr algn="r"/>
                      <a:r>
                        <a:rPr lang="en-US" dirty="0" smtClean="0">
                          <a:latin typeface="+mj-lt"/>
                        </a:rPr>
                        <a:t>2</a:t>
                      </a:r>
                      <a:endParaRPr lang="en-US" dirty="0">
                        <a:latin typeface="+mj-lt"/>
                      </a:endParaRPr>
                    </a:p>
                  </a:txBody>
                  <a:tcPr>
                    <a:solidFill>
                      <a:schemeClr val="bg1"/>
                    </a:solidFill>
                  </a:tcPr>
                </a:tc>
                <a:tc>
                  <a:txBody>
                    <a:bodyPr/>
                    <a:lstStyle/>
                    <a:p>
                      <a:pPr algn="r"/>
                      <a:endParaRPr lang="en-US" dirty="0">
                        <a:latin typeface="+mj-lt"/>
                      </a:endParaRPr>
                    </a:p>
                  </a:txBody>
                  <a:tcPr>
                    <a:solidFill>
                      <a:schemeClr val="bg1"/>
                    </a:solidFill>
                  </a:tcPr>
                </a:tc>
                <a:tc>
                  <a:txBody>
                    <a:bodyPr/>
                    <a:lstStyle/>
                    <a:p>
                      <a:pPr algn="r"/>
                      <a:endParaRPr lang="en-US" dirty="0">
                        <a:latin typeface="+mj-lt"/>
                      </a:endParaRPr>
                    </a:p>
                  </a:txBody>
                  <a:tcPr>
                    <a:solidFill>
                      <a:schemeClr val="bg1"/>
                    </a:solidFill>
                  </a:tcPr>
                </a:tc>
                <a:tc>
                  <a:txBody>
                    <a:bodyPr/>
                    <a:lstStyle/>
                    <a:p>
                      <a:pPr algn="r"/>
                      <a:endParaRPr lang="en-US" dirty="0">
                        <a:latin typeface="+mj-lt"/>
                      </a:endParaRPr>
                    </a:p>
                  </a:txBody>
                  <a:tcPr>
                    <a:solidFill>
                      <a:schemeClr val="bg1"/>
                    </a:solidFill>
                  </a:tcPr>
                </a:tc>
              </a:tr>
              <a:tr h="457200">
                <a:tc>
                  <a:txBody>
                    <a:bodyPr/>
                    <a:lstStyle/>
                    <a:p>
                      <a:r>
                        <a:rPr lang="en-US" dirty="0" smtClean="0">
                          <a:latin typeface="+mj-lt"/>
                        </a:rPr>
                        <a:t>UNITS SOLD</a:t>
                      </a:r>
                      <a:endParaRPr lang="en-US" dirty="0">
                        <a:latin typeface="+mj-lt"/>
                      </a:endParaRPr>
                    </a:p>
                  </a:txBody>
                  <a:tcPr>
                    <a:solidFill>
                      <a:schemeClr val="bg1"/>
                    </a:solidFill>
                  </a:tcPr>
                </a:tc>
                <a:tc>
                  <a:txBody>
                    <a:bodyPr/>
                    <a:lstStyle/>
                    <a:p>
                      <a:pPr algn="r"/>
                      <a:endParaRPr lang="en-US" dirty="0">
                        <a:latin typeface="+mj-lt"/>
                      </a:endParaRPr>
                    </a:p>
                  </a:txBody>
                  <a:tcPr>
                    <a:solidFill>
                      <a:schemeClr val="bg1"/>
                    </a:solidFill>
                  </a:tcPr>
                </a:tc>
                <a:tc>
                  <a:txBody>
                    <a:bodyPr/>
                    <a:lstStyle/>
                    <a:p>
                      <a:pPr algn="r"/>
                      <a:r>
                        <a:rPr lang="en-US" dirty="0" smtClean="0">
                          <a:latin typeface="+mj-lt"/>
                        </a:rPr>
                        <a:t>1</a:t>
                      </a:r>
                      <a:endParaRPr lang="en-US" dirty="0">
                        <a:latin typeface="+mj-lt"/>
                      </a:endParaRPr>
                    </a:p>
                  </a:txBody>
                  <a:tcPr>
                    <a:solidFill>
                      <a:schemeClr val="bg1"/>
                    </a:solidFill>
                  </a:tcPr>
                </a:tc>
                <a:tc>
                  <a:txBody>
                    <a:bodyPr/>
                    <a:lstStyle/>
                    <a:p>
                      <a:pPr algn="r"/>
                      <a:endParaRPr lang="en-US" dirty="0">
                        <a:latin typeface="+mj-lt"/>
                      </a:endParaRPr>
                    </a:p>
                  </a:txBody>
                  <a:tcPr>
                    <a:solidFill>
                      <a:schemeClr val="bg1"/>
                    </a:solidFill>
                  </a:tcPr>
                </a:tc>
                <a:tc>
                  <a:txBody>
                    <a:bodyPr/>
                    <a:lstStyle/>
                    <a:p>
                      <a:pPr algn="r"/>
                      <a:r>
                        <a:rPr lang="en-US" dirty="0" smtClean="0">
                          <a:latin typeface="+mj-lt"/>
                        </a:rPr>
                        <a:t>1</a:t>
                      </a:r>
                    </a:p>
                  </a:txBody>
                  <a:tcPr>
                    <a:solidFill>
                      <a:schemeClr val="bg1"/>
                    </a:solidFill>
                  </a:tcPr>
                </a:tc>
              </a:tr>
              <a:tr h="457200">
                <a:tc>
                  <a:txBody>
                    <a:bodyPr/>
                    <a:lstStyle/>
                    <a:p>
                      <a:r>
                        <a:rPr lang="en-US" dirty="0" smtClean="0">
                          <a:latin typeface="+mj-lt"/>
                        </a:rPr>
                        <a:t>CASH FLOW</a:t>
                      </a:r>
                      <a:endParaRPr lang="en-US" dirty="0">
                        <a:latin typeface="+mj-lt"/>
                      </a:endParaRPr>
                    </a:p>
                  </a:txBody>
                  <a:tcPr>
                    <a:solidFill>
                      <a:schemeClr val="bg1"/>
                    </a:solidFill>
                  </a:tcPr>
                </a:tc>
                <a:tc>
                  <a:txBody>
                    <a:bodyPr/>
                    <a:lstStyle/>
                    <a:p>
                      <a:pPr algn="r"/>
                      <a:r>
                        <a:rPr lang="en-US" dirty="0" smtClean="0">
                          <a:latin typeface="+mj-lt"/>
                        </a:rPr>
                        <a:t>−$2000</a:t>
                      </a:r>
                      <a:endParaRPr lang="en-US" dirty="0">
                        <a:latin typeface="+mj-lt"/>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latin typeface="+mj-lt"/>
                        </a:rPr>
                        <a:t>−$1100</a:t>
                      </a:r>
                      <a:endParaRPr lang="en-US" dirty="0">
                        <a:latin typeface="+mj-lt"/>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latin typeface="+mj-lt"/>
                        </a:rPr>
                        <a:t>0</a:t>
                      </a:r>
                      <a:endParaRPr lang="en-US" dirty="0">
                        <a:latin typeface="+mj-lt"/>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latin typeface="+mj-lt"/>
                        </a:rPr>
                        <a:t>$1089</a:t>
                      </a:r>
                      <a:endParaRPr lang="en-US" dirty="0">
                        <a:latin typeface="+mj-lt"/>
                      </a:endParaRPr>
                    </a:p>
                  </a:txBody>
                  <a:tcPr>
                    <a:solidFill>
                      <a:schemeClr val="bg1"/>
                    </a:solidFill>
                  </a:tcPr>
                </a:tc>
              </a:tr>
            </a:tbl>
          </a:graphicData>
        </a:graphic>
      </p:graphicFrame>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pPr eaLnBrk="1" hangingPunct="1">
              <a:defRPr/>
            </a:pPr>
            <a:r>
              <a:rPr lang="en-US" sz="3200" b="1" dirty="0" smtClean="0">
                <a:cs typeface="Times New Roman" panose="02020603050405020304" pitchFamily="18" charset="0"/>
              </a:rPr>
              <a:t>INVESTOR #2, “MR. DUMB” (OR UNLUCKY): BAD TIMING . . .</a:t>
            </a:r>
          </a:p>
        </p:txBody>
      </p:sp>
      <p:sp>
        <p:nvSpPr>
          <p:cNvPr id="92163" name="Rectangle 3"/>
          <p:cNvSpPr>
            <a:spLocks noGrp="1" noChangeArrowheads="1"/>
          </p:cNvSpPr>
          <p:nvPr>
            <p:ph type="body" idx="1"/>
          </p:nvPr>
        </p:nvSpPr>
        <p:spPr>
          <a:xfrm>
            <a:off x="457200" y="4343400"/>
            <a:ext cx="8229600" cy="1828800"/>
          </a:xfrm>
        </p:spPr>
        <p:txBody>
          <a:bodyPr anchor="ctr"/>
          <a:lstStyle/>
          <a:p>
            <a:pPr algn="ctr" eaLnBrk="1" hangingPunct="1">
              <a:buFont typeface="Wingdings" pitchFamily="2" charset="2"/>
              <a:buNone/>
            </a:pPr>
            <a:r>
              <a:rPr lang="en-US" b="1" dirty="0" err="1" smtClean="0">
                <a:cs typeface="Arial" pitchFamily="34" charset="0"/>
              </a:rPr>
              <a:t>IRR</a:t>
            </a:r>
            <a:r>
              <a:rPr lang="en-US" b="1" dirty="0" smtClean="0">
                <a:cs typeface="Arial" pitchFamily="34" charset="0"/>
              </a:rPr>
              <a:t> = </a:t>
            </a:r>
            <a:r>
              <a:rPr lang="en-US" b="1" dirty="0" err="1" smtClean="0">
                <a:cs typeface="Arial" pitchFamily="34" charset="0"/>
              </a:rPr>
              <a:t>IRR</a:t>
            </a:r>
            <a:r>
              <a:rPr lang="en-US" b="1" dirty="0" smtClean="0">
                <a:cs typeface="Arial" pitchFamily="34" charset="0"/>
              </a:rPr>
              <a:t>(−1000,−1100,990,1089) = −0.50%</a:t>
            </a:r>
            <a:endParaRPr lang="en-US" dirty="0" smtClean="0">
              <a:latin typeface="Courier" charset="0"/>
              <a:cs typeface="Times New Roman" pitchFamily="18" charset="0"/>
            </a:endParaRPr>
          </a:p>
        </p:txBody>
      </p:sp>
      <p:sp>
        <p:nvSpPr>
          <p:cNvPr id="92165" name="Slide Number Placeholder 66"/>
          <p:cNvSpPr>
            <a:spLocks noGrp="1"/>
          </p:cNvSpPr>
          <p:nvPr>
            <p:ph type="sldNum" sz="quarter" idx="12"/>
          </p:nvPr>
        </p:nvSpPr>
        <p:spPr>
          <a:noFill/>
          <a:ln>
            <a:miter lim="800000"/>
            <a:headEnd/>
            <a:tailEnd/>
          </a:ln>
        </p:spPr>
        <p:txBody>
          <a:bodyPr/>
          <a:lstStyle/>
          <a:p>
            <a:fld id="{97EFC7D9-EDD6-4EEB-B971-8C2E457EF594}" type="slidenum">
              <a:rPr lang="en-US"/>
              <a:pPr/>
              <a:t>88</a:t>
            </a:fld>
            <a:endParaRPr lang="en-US"/>
          </a:p>
        </p:txBody>
      </p:sp>
      <p:sp>
        <p:nvSpPr>
          <p:cNvPr id="92166" name="Footer Placeholder 67"/>
          <p:cNvSpPr>
            <a:spLocks noGrp="1"/>
          </p:cNvSpPr>
          <p:nvPr>
            <p:ph type="ftr" sz="quarter" idx="11"/>
          </p:nvPr>
        </p:nvSpPr>
        <p:spPr>
          <a:noFill/>
          <a:ln>
            <a:miter lim="800000"/>
            <a:headEnd/>
            <a:tailEnd/>
          </a:ln>
        </p:spPr>
        <p:txBody>
          <a:bodyPr/>
          <a:lstStyle/>
          <a:p>
            <a:r>
              <a:rPr lang="en-US"/>
              <a:t>© 2014 OnCourse Learning. All Rights Reserved</a:t>
            </a:r>
          </a:p>
        </p:txBody>
      </p:sp>
      <p:graphicFrame>
        <p:nvGraphicFramePr>
          <p:cNvPr id="69" name="Table 68"/>
          <p:cNvGraphicFramePr>
            <a:graphicFrameLocks noGrp="1"/>
          </p:cNvGraphicFramePr>
          <p:nvPr/>
        </p:nvGraphicFramePr>
        <p:xfrm>
          <a:off x="914399" y="2514600"/>
          <a:ext cx="7315201" cy="1828800"/>
        </p:xfrm>
        <a:graphic>
          <a:graphicData uri="http://schemas.openxmlformats.org/drawingml/2006/table">
            <a:tbl>
              <a:tblPr firstRow="1" bandRow="1">
                <a:tableStyleId>{5940675A-B579-460E-94D1-54222C63F5DA}</a:tableStyleId>
              </a:tblPr>
              <a:tblGrid>
                <a:gridCol w="2286001"/>
                <a:gridCol w="1257300"/>
                <a:gridCol w="1257300"/>
                <a:gridCol w="1257300"/>
                <a:gridCol w="1257300"/>
              </a:tblGrid>
              <a:tr h="457200">
                <a:tc>
                  <a:txBody>
                    <a:bodyPr/>
                    <a:lstStyle/>
                    <a:p>
                      <a:r>
                        <a:rPr lang="en-US" b="0" dirty="0" smtClean="0">
                          <a:latin typeface="+mj-lt"/>
                        </a:rPr>
                        <a:t>END</a:t>
                      </a:r>
                      <a:r>
                        <a:rPr lang="en-US" b="0" baseline="0" dirty="0" smtClean="0">
                          <a:latin typeface="+mj-lt"/>
                        </a:rPr>
                        <a:t> OF YEAR:</a:t>
                      </a:r>
                      <a:endParaRPr lang="en-US" b="0" dirty="0">
                        <a:latin typeface="+mj-lt"/>
                      </a:endParaRPr>
                    </a:p>
                  </a:txBody>
                  <a:tcPr>
                    <a:solidFill>
                      <a:schemeClr val="bg1"/>
                    </a:solidFill>
                  </a:tcPr>
                </a:tc>
                <a:tc>
                  <a:txBody>
                    <a:bodyPr/>
                    <a:lstStyle/>
                    <a:p>
                      <a:pPr algn="ctr"/>
                      <a:r>
                        <a:rPr lang="en-US" b="0" dirty="0" smtClean="0">
                          <a:latin typeface="+mj-lt"/>
                        </a:rPr>
                        <a:t>1996</a:t>
                      </a:r>
                      <a:endParaRPr lang="en-US" b="0" dirty="0">
                        <a:latin typeface="+mj-lt"/>
                      </a:endParaRPr>
                    </a:p>
                  </a:txBody>
                  <a:tcPr>
                    <a:solidFill>
                      <a:schemeClr val="bg1"/>
                    </a:solidFill>
                  </a:tcPr>
                </a:tc>
                <a:tc>
                  <a:txBody>
                    <a:bodyPr/>
                    <a:lstStyle/>
                    <a:p>
                      <a:pPr algn="ctr"/>
                      <a:r>
                        <a:rPr lang="en-US" b="0" dirty="0" smtClean="0">
                          <a:latin typeface="+mj-lt"/>
                        </a:rPr>
                        <a:t>1997</a:t>
                      </a:r>
                      <a:endParaRPr lang="en-US" b="0" dirty="0">
                        <a:latin typeface="+mj-lt"/>
                      </a:endParaRPr>
                    </a:p>
                  </a:txBody>
                  <a:tcPr>
                    <a:solidFill>
                      <a:schemeClr val="bg1"/>
                    </a:solidFill>
                  </a:tcPr>
                </a:tc>
                <a:tc>
                  <a:txBody>
                    <a:bodyPr/>
                    <a:lstStyle/>
                    <a:p>
                      <a:pPr algn="ctr"/>
                      <a:r>
                        <a:rPr lang="en-US" b="0" dirty="0" smtClean="0">
                          <a:latin typeface="+mj-lt"/>
                        </a:rPr>
                        <a:t>1998</a:t>
                      </a:r>
                      <a:endParaRPr lang="en-US" b="0" dirty="0">
                        <a:latin typeface="+mj-lt"/>
                      </a:endParaRPr>
                    </a:p>
                  </a:txBody>
                  <a:tcPr>
                    <a:solidFill>
                      <a:schemeClr val="bg1"/>
                    </a:solidFill>
                  </a:tcPr>
                </a:tc>
                <a:tc>
                  <a:txBody>
                    <a:bodyPr/>
                    <a:lstStyle/>
                    <a:p>
                      <a:pPr algn="ctr"/>
                      <a:r>
                        <a:rPr lang="en-US" b="0" dirty="0" smtClean="0">
                          <a:latin typeface="+mj-lt"/>
                        </a:rPr>
                        <a:t>1999</a:t>
                      </a:r>
                      <a:endParaRPr lang="en-US" b="0" dirty="0">
                        <a:latin typeface="+mj-lt"/>
                      </a:endParaRPr>
                    </a:p>
                  </a:txBody>
                  <a:tcPr>
                    <a:solidFill>
                      <a:schemeClr val="bg1"/>
                    </a:solidFill>
                  </a:tcPr>
                </a:tc>
              </a:tr>
              <a:tr h="457200">
                <a:tc>
                  <a:txBody>
                    <a:bodyPr/>
                    <a:lstStyle/>
                    <a:p>
                      <a:r>
                        <a:rPr lang="en-US" dirty="0" smtClean="0">
                          <a:latin typeface="+mj-lt"/>
                        </a:rPr>
                        <a:t>UNITS BOUGHT</a:t>
                      </a:r>
                      <a:endParaRPr lang="en-US" dirty="0">
                        <a:latin typeface="+mj-lt"/>
                      </a:endParaRPr>
                    </a:p>
                  </a:txBody>
                  <a:tcPr>
                    <a:solidFill>
                      <a:schemeClr val="bg1"/>
                    </a:solidFill>
                  </a:tcPr>
                </a:tc>
                <a:tc>
                  <a:txBody>
                    <a:bodyPr/>
                    <a:lstStyle/>
                    <a:p>
                      <a:pPr algn="r"/>
                      <a:r>
                        <a:rPr lang="en-US" dirty="0" smtClean="0">
                          <a:latin typeface="+mj-lt"/>
                        </a:rPr>
                        <a:t>1</a:t>
                      </a:r>
                      <a:endParaRPr lang="en-US" dirty="0">
                        <a:latin typeface="+mj-lt"/>
                      </a:endParaRPr>
                    </a:p>
                  </a:txBody>
                  <a:tcPr>
                    <a:solidFill>
                      <a:schemeClr val="bg1"/>
                    </a:solidFill>
                  </a:tcPr>
                </a:tc>
                <a:tc>
                  <a:txBody>
                    <a:bodyPr/>
                    <a:lstStyle/>
                    <a:p>
                      <a:pPr algn="r"/>
                      <a:r>
                        <a:rPr lang="en-US" dirty="0" smtClean="0">
                          <a:latin typeface="+mj-lt"/>
                        </a:rPr>
                        <a:t>1</a:t>
                      </a:r>
                      <a:endParaRPr lang="en-US" dirty="0">
                        <a:latin typeface="+mj-lt"/>
                      </a:endParaRPr>
                    </a:p>
                  </a:txBody>
                  <a:tcPr>
                    <a:solidFill>
                      <a:schemeClr val="bg1"/>
                    </a:solidFill>
                  </a:tcPr>
                </a:tc>
                <a:tc>
                  <a:txBody>
                    <a:bodyPr/>
                    <a:lstStyle/>
                    <a:p>
                      <a:pPr algn="r"/>
                      <a:endParaRPr lang="en-US" dirty="0">
                        <a:latin typeface="+mj-lt"/>
                      </a:endParaRPr>
                    </a:p>
                  </a:txBody>
                  <a:tcPr>
                    <a:solidFill>
                      <a:schemeClr val="bg1"/>
                    </a:solidFill>
                  </a:tcPr>
                </a:tc>
                <a:tc>
                  <a:txBody>
                    <a:bodyPr/>
                    <a:lstStyle/>
                    <a:p>
                      <a:pPr algn="r"/>
                      <a:endParaRPr lang="en-US" dirty="0">
                        <a:latin typeface="+mj-lt"/>
                      </a:endParaRPr>
                    </a:p>
                  </a:txBody>
                  <a:tcPr>
                    <a:solidFill>
                      <a:schemeClr val="bg1"/>
                    </a:solidFill>
                  </a:tcPr>
                </a:tc>
              </a:tr>
              <a:tr h="457200">
                <a:tc>
                  <a:txBody>
                    <a:bodyPr/>
                    <a:lstStyle/>
                    <a:p>
                      <a:r>
                        <a:rPr lang="en-US" dirty="0" smtClean="0">
                          <a:latin typeface="+mj-lt"/>
                        </a:rPr>
                        <a:t>UNITS SOLD</a:t>
                      </a:r>
                      <a:endParaRPr lang="en-US" dirty="0">
                        <a:latin typeface="+mj-lt"/>
                      </a:endParaRPr>
                    </a:p>
                  </a:txBody>
                  <a:tcPr>
                    <a:solidFill>
                      <a:schemeClr val="bg1"/>
                    </a:solidFill>
                  </a:tcPr>
                </a:tc>
                <a:tc>
                  <a:txBody>
                    <a:bodyPr/>
                    <a:lstStyle/>
                    <a:p>
                      <a:pPr algn="r"/>
                      <a:endParaRPr lang="en-US" dirty="0">
                        <a:latin typeface="+mj-lt"/>
                      </a:endParaRPr>
                    </a:p>
                  </a:txBody>
                  <a:tcPr>
                    <a:solidFill>
                      <a:schemeClr val="bg1"/>
                    </a:solidFill>
                  </a:tcPr>
                </a:tc>
                <a:tc>
                  <a:txBody>
                    <a:bodyPr/>
                    <a:lstStyle/>
                    <a:p>
                      <a:pPr algn="r"/>
                      <a:endParaRPr lang="en-US" dirty="0">
                        <a:latin typeface="+mj-lt"/>
                      </a:endParaRPr>
                    </a:p>
                  </a:txBody>
                  <a:tcPr>
                    <a:solidFill>
                      <a:schemeClr val="bg1"/>
                    </a:solidFill>
                  </a:tcPr>
                </a:tc>
                <a:tc>
                  <a:txBody>
                    <a:bodyPr/>
                    <a:lstStyle/>
                    <a:p>
                      <a:pPr algn="r"/>
                      <a:r>
                        <a:rPr lang="en-US" dirty="0" smtClean="0">
                          <a:latin typeface="+mj-lt"/>
                        </a:rPr>
                        <a:t>1</a:t>
                      </a:r>
                      <a:endParaRPr lang="en-US" dirty="0">
                        <a:latin typeface="+mj-lt"/>
                      </a:endParaRPr>
                    </a:p>
                  </a:txBody>
                  <a:tcPr>
                    <a:solidFill>
                      <a:schemeClr val="bg1"/>
                    </a:solidFill>
                  </a:tcPr>
                </a:tc>
                <a:tc>
                  <a:txBody>
                    <a:bodyPr/>
                    <a:lstStyle/>
                    <a:p>
                      <a:pPr algn="r"/>
                      <a:r>
                        <a:rPr lang="en-US" dirty="0" smtClean="0">
                          <a:latin typeface="+mj-lt"/>
                        </a:rPr>
                        <a:t>1</a:t>
                      </a:r>
                    </a:p>
                  </a:txBody>
                  <a:tcPr>
                    <a:solidFill>
                      <a:schemeClr val="bg1"/>
                    </a:solidFill>
                  </a:tcPr>
                </a:tc>
              </a:tr>
              <a:tr h="457200">
                <a:tc>
                  <a:txBody>
                    <a:bodyPr/>
                    <a:lstStyle/>
                    <a:p>
                      <a:r>
                        <a:rPr lang="en-US" dirty="0" smtClean="0">
                          <a:latin typeface="+mj-lt"/>
                        </a:rPr>
                        <a:t>CASH FLOW</a:t>
                      </a:r>
                      <a:endParaRPr lang="en-US" dirty="0">
                        <a:latin typeface="+mj-lt"/>
                      </a:endParaRPr>
                    </a:p>
                  </a:txBody>
                  <a:tcPr>
                    <a:solidFill>
                      <a:schemeClr val="bg1"/>
                    </a:solidFill>
                  </a:tcPr>
                </a:tc>
                <a:tc>
                  <a:txBody>
                    <a:bodyPr/>
                    <a:lstStyle/>
                    <a:p>
                      <a:pPr algn="r"/>
                      <a:r>
                        <a:rPr lang="en-US" dirty="0" smtClean="0">
                          <a:latin typeface="+mj-lt"/>
                        </a:rPr>
                        <a:t>−$1000</a:t>
                      </a:r>
                      <a:endParaRPr lang="en-US" dirty="0">
                        <a:latin typeface="+mj-lt"/>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latin typeface="+mj-lt"/>
                        </a:rPr>
                        <a:t>−$1100</a:t>
                      </a:r>
                      <a:endParaRPr lang="en-US" dirty="0">
                        <a:latin typeface="+mj-lt"/>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latin typeface="+mj-lt"/>
                        </a:rPr>
                        <a:t>+$990</a:t>
                      </a:r>
                      <a:endParaRPr lang="en-US" dirty="0">
                        <a:latin typeface="+mj-lt"/>
                      </a:endParaRPr>
                    </a:p>
                  </a:txBody>
                  <a:tcP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latin typeface="+mj-lt"/>
                        </a:rPr>
                        <a:t>$1089</a:t>
                      </a:r>
                      <a:endParaRPr lang="en-US" dirty="0">
                        <a:latin typeface="+mj-lt"/>
                      </a:endParaRPr>
                    </a:p>
                  </a:txBody>
                  <a:tcPr>
                    <a:solidFill>
                      <a:schemeClr val="bg1"/>
                    </a:solidFill>
                  </a:tcPr>
                </a:tc>
              </a:tr>
            </a:tbl>
          </a:graphicData>
        </a:graphic>
      </p:graphicFrame>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a:xfrm>
            <a:off x="685800" y="304800"/>
            <a:ext cx="7772400" cy="1143000"/>
          </a:xfrm>
        </p:spPr>
        <p:txBody>
          <a:bodyPr/>
          <a:lstStyle/>
          <a:p>
            <a:pPr eaLnBrk="1" hangingPunct="1">
              <a:defRPr/>
            </a:pPr>
            <a:r>
              <a:rPr lang="en-US" smtClean="0"/>
              <a:t>Example (cont’d)</a:t>
            </a:r>
          </a:p>
        </p:txBody>
      </p:sp>
      <p:sp>
        <p:nvSpPr>
          <p:cNvPr id="93187" name="Rectangle 3"/>
          <p:cNvSpPr>
            <a:spLocks noGrp="1" noChangeArrowheads="1"/>
          </p:cNvSpPr>
          <p:nvPr>
            <p:ph type="body" idx="1"/>
          </p:nvPr>
        </p:nvSpPr>
        <p:spPr>
          <a:xfrm>
            <a:off x="685800" y="1447800"/>
            <a:ext cx="7772400" cy="4876800"/>
          </a:xfrm>
        </p:spPr>
        <p:txBody>
          <a:bodyPr/>
          <a:lstStyle/>
          <a:p>
            <a:pPr eaLnBrk="1" hangingPunct="1">
              <a:lnSpc>
                <a:spcPct val="90000"/>
              </a:lnSpc>
              <a:buFont typeface="Wingdings" pitchFamily="2" charset="2"/>
              <a:buNone/>
            </a:pPr>
            <a:r>
              <a:rPr lang="en-US" sz="2800" b="1" smtClean="0">
                <a:cs typeface="Arial" pitchFamily="34" charset="0"/>
              </a:rPr>
              <a:t>	DOLLAR-WTD</a:t>
            </a:r>
            <a:r>
              <a:rPr lang="en-US" sz="2800" smtClean="0">
                <a:cs typeface="Arial" pitchFamily="34" charset="0"/>
              </a:rPr>
              <a:t> return best for measuring investor performance if investor controlled timing of cap. flow.</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cs typeface="Arial" pitchFamily="34" charset="0"/>
              </a:rPr>
              <a:t> </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b="1" smtClean="0">
                <a:cs typeface="Arial" pitchFamily="34" charset="0"/>
              </a:rPr>
              <a:t>TIME-WTD</a:t>
            </a:r>
            <a:r>
              <a:rPr lang="en-US" sz="2800" smtClean="0">
                <a:cs typeface="Arial" pitchFamily="34" charset="0"/>
              </a:rPr>
              <a:t> return best for measuring performance of the underlying investment (in this case the PUT or CREF), and therefore for measuring investor performance if investor only controls </a:t>
            </a:r>
            <a:r>
              <a:rPr lang="en-US" sz="2800" b="1" smtClean="0">
                <a:cs typeface="Arial" pitchFamily="34" charset="0"/>
              </a:rPr>
              <a:t>what</a:t>
            </a:r>
            <a:r>
              <a:rPr lang="en-US" sz="2800" smtClean="0">
                <a:cs typeface="Arial" pitchFamily="34" charset="0"/>
              </a:rPr>
              <a:t> to invest in </a:t>
            </a:r>
            <a:r>
              <a:rPr lang="en-US" sz="2800" b="1" smtClean="0">
                <a:cs typeface="Arial" pitchFamily="34" charset="0"/>
              </a:rPr>
              <a:t>but not when</a:t>
            </a:r>
            <a:r>
              <a:rPr lang="en-US" sz="2800" smtClean="0">
                <a:cs typeface="Arial" pitchFamily="34" charset="0"/>
              </a:rPr>
              <a:t>.</a:t>
            </a:r>
            <a:r>
              <a:rPr lang="en-US" sz="2800" smtClean="0">
                <a:latin typeface="Courier" charset="0"/>
                <a:cs typeface="Times New Roman" pitchFamily="18" charset="0"/>
              </a:rPr>
              <a:t/>
            </a:r>
            <a:br>
              <a:rPr lang="en-US" sz="2800" smtClean="0">
                <a:latin typeface="Courier" charset="0"/>
                <a:cs typeface="Times New Roman" pitchFamily="18" charset="0"/>
              </a:rPr>
            </a:br>
            <a:r>
              <a:rPr lang="en-US" sz="2800" smtClean="0">
                <a:latin typeface="Courier" charset="0"/>
                <a:cs typeface="Times New Roman" pitchFamily="18" charset="0"/>
              </a:rPr>
              <a:t> </a:t>
            </a:r>
            <a:br>
              <a:rPr lang="en-US" sz="2800" smtClean="0">
                <a:latin typeface="Courier" charset="0"/>
                <a:cs typeface="Times New Roman" pitchFamily="18" charset="0"/>
              </a:rPr>
            </a:br>
            <a:endParaRPr lang="en-US" sz="2800" smtClean="0">
              <a:latin typeface="Courier" charset="0"/>
              <a:cs typeface="Times New Roman" pitchFamily="18" charset="0"/>
            </a:endParaRPr>
          </a:p>
        </p:txBody>
      </p:sp>
      <p:sp>
        <p:nvSpPr>
          <p:cNvPr id="93188" name="Slide Number Placeholder 3"/>
          <p:cNvSpPr>
            <a:spLocks noGrp="1"/>
          </p:cNvSpPr>
          <p:nvPr>
            <p:ph type="sldNum" sz="quarter" idx="12"/>
          </p:nvPr>
        </p:nvSpPr>
        <p:spPr>
          <a:noFill/>
          <a:ln>
            <a:miter lim="800000"/>
            <a:headEnd/>
            <a:tailEnd/>
          </a:ln>
        </p:spPr>
        <p:txBody>
          <a:bodyPr/>
          <a:lstStyle/>
          <a:p>
            <a:fld id="{A45C55D1-BCA4-4148-9681-3AC9F31FADF2}" type="slidenum">
              <a:rPr lang="en-US"/>
              <a:pPr/>
              <a:t>89</a:t>
            </a:fld>
            <a:endParaRPr lang="en-US"/>
          </a:p>
        </p:txBody>
      </p:sp>
      <p:sp>
        <p:nvSpPr>
          <p:cNvPr id="93189"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algn="l" eaLnBrk="1" hangingPunct="1">
              <a:defRPr/>
            </a:pPr>
            <a:r>
              <a:rPr lang="en-US" sz="4000" b="1" dirty="0" smtClean="0"/>
              <a:t>TYPE 2: </a:t>
            </a:r>
            <a:r>
              <a:rPr lang="en-US" sz="4000" b="1" dirty="0" err="1" smtClean="0"/>
              <a:t>MULTIPERIOD</a:t>
            </a:r>
            <a:r>
              <a:rPr lang="en-US" sz="4000" b="1" dirty="0" smtClean="0"/>
              <a:t> RETURN MEASURES (cont’d)</a:t>
            </a:r>
            <a:endParaRPr lang="en-US" sz="4000" dirty="0" smtClean="0"/>
          </a:p>
        </p:txBody>
      </p:sp>
      <p:sp>
        <p:nvSpPr>
          <p:cNvPr id="20483" name="Rectangle 3"/>
          <p:cNvSpPr>
            <a:spLocks noGrp="1" noChangeArrowheads="1"/>
          </p:cNvSpPr>
          <p:nvPr>
            <p:ph type="body" idx="1"/>
          </p:nvPr>
        </p:nvSpPr>
        <p:spPr/>
        <p:txBody>
          <a:bodyPr/>
          <a:lstStyle/>
          <a:p>
            <a:pPr eaLnBrk="1" hangingPunct="1"/>
            <a:r>
              <a:rPr lang="en-US" sz="2800" smtClean="0">
                <a:latin typeface="Arial" pitchFamily="34" charset="0"/>
              </a:rPr>
              <a:t>Nevertheless, multi-period return measures give a single return number (typically quoted </a:t>
            </a:r>
            <a:r>
              <a:rPr lang="en-US" sz="2800" i="1" smtClean="0">
                <a:latin typeface="Arial" pitchFamily="34" charset="0"/>
              </a:rPr>
              <a:t>per annum</a:t>
            </a:r>
            <a:r>
              <a:rPr lang="en-US" sz="2800" smtClean="0">
                <a:latin typeface="Arial" pitchFamily="34" charset="0"/>
              </a:rPr>
              <a:t>) measuring the investment performance of a long-term (multi-year) investment which may have cash flows at intermediate points in time throughout the “life” of the investment.</a:t>
            </a:r>
          </a:p>
        </p:txBody>
      </p:sp>
      <p:sp>
        <p:nvSpPr>
          <p:cNvPr id="20484" name="Slide Number Placeholder 3"/>
          <p:cNvSpPr>
            <a:spLocks noGrp="1"/>
          </p:cNvSpPr>
          <p:nvPr>
            <p:ph type="sldNum" sz="quarter" idx="12"/>
          </p:nvPr>
        </p:nvSpPr>
        <p:spPr>
          <a:noFill/>
          <a:ln>
            <a:miter lim="800000"/>
            <a:headEnd/>
            <a:tailEnd/>
          </a:ln>
        </p:spPr>
        <p:txBody>
          <a:bodyPr/>
          <a:lstStyle/>
          <a:p>
            <a:fld id="{ED3D7370-5D9C-461B-AE00-BE16ACFBD6B9}" type="slidenum">
              <a:rPr lang="en-US"/>
              <a:pPr/>
              <a:t>9</a:t>
            </a:fld>
            <a:endParaRPr lang="en-US"/>
          </a:p>
        </p:txBody>
      </p:sp>
      <p:sp>
        <p:nvSpPr>
          <p:cNvPr id="20485" name="Footer Placeholder 4"/>
          <p:cNvSpPr>
            <a:spLocks noGrp="1"/>
          </p:cNvSpPr>
          <p:nvPr>
            <p:ph type="ftr" sz="quarter" idx="11"/>
          </p:nvPr>
        </p:nvSpPr>
        <p:spPr>
          <a:noFill/>
          <a:ln>
            <a:miter lim="800000"/>
            <a:headEnd/>
            <a:tailEnd/>
          </a:ln>
        </p:spPr>
        <p:txBody>
          <a:bodyPr/>
          <a:lstStyle/>
          <a:p>
            <a:r>
              <a:rPr lang="en-US"/>
              <a:t>© 2014 OnCourse Learning. All Rights Reserved</a:t>
            </a:r>
          </a:p>
        </p:txBody>
      </p:sp>
    </p:spTree>
  </p:cSld>
  <p:clrMapOvr>
    <a:masterClrMapping/>
  </p:clrMapOvr>
</p:sld>
</file>

<file path=ppt/theme/theme1.xml><?xml version="1.0" encoding="utf-8"?>
<a:theme xmlns:a="http://schemas.openxmlformats.org/drawingml/2006/main" name="Soar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1028</TotalTime>
  <Words>3763</Words>
  <Application>Microsoft Office PowerPoint</Application>
  <PresentationFormat>On-screen Show (4:3)</PresentationFormat>
  <Paragraphs>606</Paragraphs>
  <Slides>89</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89</vt:i4>
      </vt:variant>
    </vt:vector>
  </HeadingPairs>
  <TitlesOfParts>
    <vt:vector size="100" baseType="lpstr">
      <vt:lpstr>Times New Roman</vt:lpstr>
      <vt:lpstr>Arial</vt:lpstr>
      <vt:lpstr>Wingdings</vt:lpstr>
      <vt:lpstr>Calibri</vt:lpstr>
      <vt:lpstr>Courier</vt:lpstr>
      <vt:lpstr>Symbol</vt:lpstr>
      <vt:lpstr>WP IconicSymbolsA</vt:lpstr>
      <vt:lpstr>Courier New</vt:lpstr>
      <vt:lpstr>Soaring</vt:lpstr>
      <vt:lpstr>Microsoft Equation 3.0</vt:lpstr>
      <vt:lpstr>Microsoft Excel Worksheet</vt:lpstr>
      <vt:lpstr>CHAPTER 9</vt:lpstr>
      <vt:lpstr>Returns</vt:lpstr>
      <vt:lpstr>QUANTITATIVE RETURN MEASURES NECESSARY TO:</vt:lpstr>
      <vt:lpstr>MANY DIFFERENT MATHEMATICAL DEFINITIONS OF “RETURNS”...</vt:lpstr>
      <vt:lpstr>TYPE 1: PERIOD-BY-PERIOD RETURNS . . .</vt:lpstr>
      <vt:lpstr>TYPE 1: PERIOD-BY-PERIOD RETURNS (cont’d)</vt:lpstr>
      <vt:lpstr>TYPE 1: PERIOD-BY-PERIOD RETURNS (cont’d)</vt:lpstr>
      <vt:lpstr>TYPE 2: MULTIPERIOD RETURN MEASURES</vt:lpstr>
      <vt:lpstr>TYPE 2: MULTIPERIOD RETURN MEASURES (cont’d)</vt:lpstr>
      <vt:lpstr>TYPE 2: MULTIPERIOD RETURN MEASURES (cont’d)</vt:lpstr>
      <vt:lpstr>THE “INTERNAL RATE OF RETURN” (IRR).</vt:lpstr>
      <vt:lpstr>ADVANTAGES OF PERIOD-BY-PERIOD (TIME-WEIGHTED) RETURNS:</vt:lpstr>
      <vt:lpstr>ADVANTAGES OF PERIOD-BY-PERIOD (TIME-WEIGHTED) RETURNS: (cont’d)</vt:lpstr>
      <vt:lpstr>ADVANTAGES OF PERIOD-BY-PERIOD (TIME-WEIGHTED) RETURNS: (cont’d)</vt:lpstr>
      <vt:lpstr>ADVANTAGES OF MULTI-PERIOD RETURNS:</vt:lpstr>
      <vt:lpstr>ADVANTAGES OF MULTI-PERIOD RETURNS (cont’d)</vt:lpstr>
      <vt:lpstr>ADVANTAGES OF MULTI-PERIOD RETURNS (cont’d)</vt:lpstr>
      <vt:lpstr>PERIOD-BY-PERIOD RETURNS...</vt:lpstr>
      <vt:lpstr>TOTAL RETURN IS MOST IMPORTANT:  </vt:lpstr>
      <vt:lpstr>EXAMPLE:</vt:lpstr>
      <vt:lpstr>WHAT IS 1995 r, g, y ?...</vt:lpstr>
      <vt:lpstr>A NOTE ON RETURN TERMINOLOGY </vt:lpstr>
      <vt:lpstr>“YIELD” </vt:lpstr>
      <vt:lpstr>CONTINUOUSLY COMPOUNDED RETURNS:</vt:lpstr>
      <vt:lpstr>EXAMPLE:</vt:lpstr>
      <vt:lpstr>“REAL” vs. “NOMINAL” RETURNS</vt:lpstr>
      <vt:lpstr>Example:</vt:lpstr>
      <vt:lpstr>In the case of the current yield</vt:lpstr>
      <vt:lpstr>EXAMPLE:</vt:lpstr>
      <vt:lpstr>Answer:</vt:lpstr>
      <vt:lpstr>RISK</vt:lpstr>
      <vt:lpstr>MEASURED BY THE RANGE OR STD. DEV. IN THE EX ANTE PROBABILITY DISTRIBUTION OF THE EX POST RETURN . . .</vt:lpstr>
      <vt:lpstr>What is the expected return? . . .</vt:lpstr>
      <vt:lpstr>EXAMPLE OF RETURN RISK QUANTIFICATION:</vt:lpstr>
      <vt:lpstr>“EXPECTED” (EX ANTE) RETURN</vt:lpstr>
      <vt:lpstr>RISK (STD.DEV.) IN THE RETURN</vt:lpstr>
      <vt:lpstr>THE RISK/RETURN TRADEOFF...</vt:lpstr>
      <vt:lpstr>SO THE CAPITAL MARKETS COMPENSATE THEM BY PROVIDING HIGHER RETURNS (EX ANTE) ON MORE RISKY ASSETS . . .</vt:lpstr>
      <vt:lpstr>RISK &amp; RETURN:</vt:lpstr>
      <vt:lpstr>Risk Free Rate</vt:lpstr>
      <vt:lpstr>Risk Premium</vt:lpstr>
      <vt:lpstr>RELATION BETWEEN RISK &amp; RETURN:</vt:lpstr>
      <vt:lpstr>EXAMPLE OF RISK IN REAL ESTATE:</vt:lpstr>
      <vt:lpstr>Example (cont’d)</vt:lpstr>
      <vt:lpstr>Example (cont’d)</vt:lpstr>
      <vt:lpstr>Example (cont’d)</vt:lpstr>
      <vt:lpstr>Example (cont’d) – Suppose the following occurred in 1999 </vt:lpstr>
      <vt:lpstr>SUMMARY:</vt:lpstr>
      <vt:lpstr>“TIME-WEIGHTED INVESTMENT”…</vt:lpstr>
      <vt:lpstr>“TIME-WEIGHTED INVESTMENT”…</vt:lpstr>
      <vt:lpstr>“TIME-WEIGHTED INVESTMENT”…</vt:lpstr>
      <vt:lpstr>EXAMPLE . . .</vt:lpstr>
      <vt:lpstr>EXAMPLE (cont’d)</vt:lpstr>
      <vt:lpstr>THE DEFINITION OF THE “NCREIF” PERIODIC RETURN FORMULA . . .</vt:lpstr>
      <vt:lpstr>NCREIF Formula</vt:lpstr>
      <vt:lpstr>MULTI-PERIOD RETURNS…</vt:lpstr>
      <vt:lpstr>MULTI-PERIOD RETURNS (cont’d)</vt:lpstr>
      <vt:lpstr>MULTI-PERIOD RETURNS (cont’d)</vt:lpstr>
      <vt:lpstr>ARITHMETIC vs. GEOMETRIC MEAN…</vt:lpstr>
      <vt:lpstr>ARITHMETIC vs. GEOMETRIC MEAN (cont’d)</vt:lpstr>
      <vt:lpstr>ARITHMETIC vs. GEOMETRIC MEAN (cont’d)</vt:lpstr>
      <vt:lpstr>TIME-WEIGHTED RETURNS: NUMERICAL EXAMPLES</vt:lpstr>
      <vt:lpstr>Three-year average annual return (1993-95):</vt:lpstr>
      <vt:lpstr>Another Example</vt:lpstr>
      <vt:lpstr>Three-year average annual return (1993-95):</vt:lpstr>
      <vt:lpstr>Another Example</vt:lpstr>
      <vt:lpstr>Three-year average annual return (1993-95):</vt:lpstr>
      <vt:lpstr>ANOTHER MULTI-PERIOD RETURN MEASURE: The IRR...</vt:lpstr>
      <vt:lpstr>IRR</vt:lpstr>
      <vt:lpstr>IRR</vt:lpstr>
      <vt:lpstr>IRR</vt:lpstr>
      <vt:lpstr>WHAT IS THE IRR?...</vt:lpstr>
      <vt:lpstr>WHAT IS THE IRR?...</vt:lpstr>
      <vt:lpstr>WHAT IS THE IRR? (cont’d)</vt:lpstr>
      <vt:lpstr>THE IRR INCLUDES THE EFFECT OF:</vt:lpstr>
      <vt:lpstr>IRR</vt:lpstr>
      <vt:lpstr>NOTE ALSO: </vt:lpstr>
      <vt:lpstr>IRR</vt:lpstr>
      <vt:lpstr>ADDITIONAL NOTES ON THE IRR . . .</vt:lpstr>
      <vt:lpstr>ADDITIONAL NOTES ON THE IRR . . .</vt:lpstr>
      <vt:lpstr>ADDITIONAL NOTES ON THE IRR . . .</vt:lpstr>
      <vt:lpstr>ADDITIONAL NOTES ON THE IRR . . .</vt:lpstr>
      <vt:lpstr>Slide 83</vt:lpstr>
      <vt:lpstr>ADDITIONAL NOTES ON THE IRR . . .</vt:lpstr>
      <vt:lpstr>DOLLAR-WEIGHTED &amp; TIME-WEIGHTED RETURNS: A NUMERICAL EXAMPLE . . .</vt:lpstr>
      <vt:lpstr>INVESTMENT PERIODIC RETURNS: HIGH, LOW, HIGH . . .</vt:lpstr>
      <vt:lpstr>INVESTOR #1, “MR. SMART” (OR LUCKY): GOOD TIMING . . .</vt:lpstr>
      <vt:lpstr>INVESTOR #2, “MR. DUMB” (OR UNLUCKY): BAD TIMING . . .</vt:lpstr>
      <vt:lpstr>Example (cont’d)</vt:lpstr>
    </vt:vector>
  </TitlesOfParts>
  <Company>The Yates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 LECTURE.</dc:title>
  <dc:creator>Stephanie R. Yates</dc:creator>
  <cp:lastModifiedBy>McLaughlin</cp:lastModifiedBy>
  <cp:revision>39</cp:revision>
  <dcterms:created xsi:type="dcterms:W3CDTF">2000-11-20T12:09:17Z</dcterms:created>
  <dcterms:modified xsi:type="dcterms:W3CDTF">2013-02-14T15:42:51Z</dcterms:modified>
</cp:coreProperties>
</file>